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48" r:id="rId2"/>
  </p:sldMasterIdLst>
  <p:notesMasterIdLst>
    <p:notesMasterId r:id="rId108"/>
  </p:notesMasterIdLst>
  <p:sldIdLst>
    <p:sldId id="702" r:id="rId3"/>
    <p:sldId id="707" r:id="rId4"/>
    <p:sldId id="260" r:id="rId5"/>
    <p:sldId id="660" r:id="rId6"/>
    <p:sldId id="632" r:id="rId7"/>
    <p:sldId id="258" r:id="rId8"/>
    <p:sldId id="679" r:id="rId9"/>
    <p:sldId id="633" r:id="rId10"/>
    <p:sldId id="606" r:id="rId11"/>
    <p:sldId id="607" r:id="rId12"/>
    <p:sldId id="686" r:id="rId13"/>
    <p:sldId id="666" r:id="rId14"/>
    <p:sldId id="635" r:id="rId15"/>
    <p:sldId id="638" r:id="rId16"/>
    <p:sldId id="636" r:id="rId17"/>
    <p:sldId id="639" r:id="rId18"/>
    <p:sldId id="640" r:id="rId19"/>
    <p:sldId id="703" r:id="rId20"/>
    <p:sldId id="609" r:id="rId21"/>
    <p:sldId id="611" r:id="rId22"/>
    <p:sldId id="261" r:id="rId23"/>
    <p:sldId id="698" r:id="rId24"/>
    <p:sldId id="263" r:id="rId25"/>
    <p:sldId id="672" r:id="rId26"/>
    <p:sldId id="704" r:id="rId27"/>
    <p:sldId id="690" r:id="rId28"/>
    <p:sldId id="689" r:id="rId29"/>
    <p:sldId id="614" r:id="rId30"/>
    <p:sldId id="615" r:id="rId31"/>
    <p:sldId id="616" r:id="rId32"/>
    <p:sldId id="618" r:id="rId33"/>
    <p:sldId id="631" r:id="rId34"/>
    <p:sldId id="641" r:id="rId35"/>
    <p:sldId id="705" r:id="rId36"/>
    <p:sldId id="700" r:id="rId37"/>
    <p:sldId id="620" r:id="rId38"/>
    <p:sldId id="268" r:id="rId39"/>
    <p:sldId id="691" r:id="rId40"/>
    <p:sldId id="701" r:id="rId41"/>
    <p:sldId id="674" r:id="rId42"/>
    <p:sldId id="270" r:id="rId43"/>
    <p:sldId id="302" r:id="rId44"/>
    <p:sldId id="312" r:id="rId45"/>
    <p:sldId id="273" r:id="rId46"/>
    <p:sldId id="319" r:id="rId47"/>
    <p:sldId id="271" r:id="rId48"/>
    <p:sldId id="288" r:id="rId49"/>
    <p:sldId id="274" r:id="rId50"/>
    <p:sldId id="321" r:id="rId51"/>
    <p:sldId id="322" r:id="rId52"/>
    <p:sldId id="275" r:id="rId53"/>
    <p:sldId id="281" r:id="rId54"/>
    <p:sldId id="621" r:id="rId55"/>
    <p:sldId id="622" r:id="rId56"/>
    <p:sldId id="290" r:id="rId57"/>
    <p:sldId id="276" r:id="rId58"/>
    <p:sldId id="310" r:id="rId59"/>
    <p:sldId id="314" r:id="rId60"/>
    <p:sldId id="624" r:id="rId61"/>
    <p:sldId id="284" r:id="rId62"/>
    <p:sldId id="285" r:id="rId63"/>
    <p:sldId id="286" r:id="rId64"/>
    <p:sldId id="667" r:id="rId65"/>
    <p:sldId id="303" r:id="rId66"/>
    <p:sldId id="710" r:id="rId67"/>
    <p:sldId id="711" r:id="rId68"/>
    <p:sldId id="714" r:id="rId69"/>
    <p:sldId id="719" r:id="rId70"/>
    <p:sldId id="718" r:id="rId71"/>
    <p:sldId id="712" r:id="rId72"/>
    <p:sldId id="713" r:id="rId73"/>
    <p:sldId id="716" r:id="rId74"/>
    <p:sldId id="291" r:id="rId75"/>
    <p:sldId id="317" r:id="rId76"/>
    <p:sldId id="708" r:id="rId77"/>
    <p:sldId id="669" r:id="rId78"/>
    <p:sldId id="282" r:id="rId79"/>
    <p:sldId id="670" r:id="rId80"/>
    <p:sldId id="627" r:id="rId81"/>
    <p:sldId id="693" r:id="rId82"/>
    <p:sldId id="695" r:id="rId83"/>
    <p:sldId id="696" r:id="rId84"/>
    <p:sldId id="643" r:id="rId85"/>
    <p:sldId id="626" r:id="rId86"/>
    <p:sldId id="318" r:id="rId87"/>
    <p:sldId id="709" r:id="rId88"/>
    <p:sldId id="293" r:id="rId89"/>
    <p:sldId id="662" r:id="rId90"/>
    <p:sldId id="294" r:id="rId91"/>
    <p:sldId id="307" r:id="rId92"/>
    <p:sldId id="682" r:id="rId93"/>
    <p:sldId id="295" r:id="rId94"/>
    <p:sldId id="683" r:id="rId95"/>
    <p:sldId id="684" r:id="rId96"/>
    <p:sldId id="697" r:id="rId97"/>
    <p:sldId id="685" r:id="rId98"/>
    <p:sldId id="296" r:id="rId99"/>
    <p:sldId id="299" r:id="rId100"/>
    <p:sldId id="306" r:id="rId101"/>
    <p:sldId id="629" r:id="rId102"/>
    <p:sldId id="298" r:id="rId103"/>
    <p:sldId id="692" r:id="rId104"/>
    <p:sldId id="694" r:id="rId105"/>
    <p:sldId id="706" r:id="rId106"/>
    <p:sldId id="681" r:id="rId107"/>
  </p:sldIdLst>
  <p:sldSz cx="9144000" cy="5143500" type="screen16x9"/>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78BF"/>
    <a:srgbClr val="F0F0F0"/>
    <a:srgbClr val="EAE9E9"/>
    <a:srgbClr val="CC2141"/>
    <a:srgbClr val="2425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Φωτεινό στυλ 1 - Έμφαση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Φωτεινό στυλ 1 - Έμφαση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Φωτεινό στυλ 1 - Έμφαση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35" autoAdjust="0"/>
    <p:restoredTop sz="69673" autoAdjust="0"/>
  </p:normalViewPr>
  <p:slideViewPr>
    <p:cSldViewPr>
      <p:cViewPr varScale="1">
        <p:scale>
          <a:sx n="76" d="100"/>
          <a:sy n="76" d="100"/>
        </p:scale>
        <p:origin x="1670" y="43"/>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notesMaster" Target="notesMasters/notesMaster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1T12:03:54.036"/>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0 1,'9'9,"-1"2,0-1,8 14,-11-14,2 0,-1-1,1 0,14 13,3 1,-18-17,-1 0,2-1,-1 0,0 0,1 0,0 0,0-1,0-1,13 6,45 10,-35-11,46 19,-32-9,-31-14,1 2,-1 0,0 0,0 1,-1 1,0 0,13 11,124 144,-140-153,1-1,1-1,-1 0,1 0,1-1,22 10,4 4,22 18,-37-23,45 23,-59-34,32 13,-1 2,-1 2,71 52,-31-8,-54-47,1-1,1-1,51 24,-50-27,8 5,-15-7,0-1,43 15,7-1,-40-14,43 11,-54-17,0 2,0 0,28 16,28 9,14 13,-46-26,-2 2,64 41,-11 9,30 18,-116-83,1 1,-1 1,0 0,9 10,-10-9,0-1,1 0,0-1,17 11,32 11,-37-20,-1 1,30 21,-42-27,0 1,0-2,0 1,0-1,0-1,1 1,-1-1,1-1,0 0,-1 0,10 0,-7-1,1 1,-1 1,0 0,1 0,19 8,24 15,-13-5,1-1,0-3,55 14,-77-24,0 1,0 0,22 12,26 11,-49-22,-1 1,0 1,-1 1,-1 1,1 0,24 24,-17-14,46 29,-56-41,-1 1,20 17,-23-17,0-1,1-1,0 0,16 8,-15-11,4 2,-1 0,0 1,-1 0,0 1,0 1,17 17,-18-13,1-2,31 23,-5-4,-28-21,-2 1,16 20,-19-22,1 1,1-1,-1 0,18 12,-13-10,0 0,-2 0,1 1,-1 1,17 26,12 13,4 12,-34-47,1-1,22 25,-19-25,2-1,30 23,-38-34,-1 0,0 0,1-1,0 0,0 0,0-1,1 0,18 3,-13-4,0 0,0 1,-1 1,17 5,-26-6,0-1,-1 1,1-1,0 1,-1 1,1-1,-1 1,0-1,0 1,-1 0,1 1,-1-1,0 1,4 7,4 10,-3-6,0 1,2-1,15 20,-21-32,1 1,0-1,0-1,0 1,0-1,1 1,-1-2,1 1,7 2,60 16,-47-15,0-1,0-1,0-1,50-2,8 2,-80-3,0 1,0-1,-1 1,1 0,-1 0,1 0,-1 1,1-1,-1 1,0 0,1 0,-1 0,0 0,3 4,1 1,-1 1,0 0,10 15,-12-16,0 0,0 0,1-1,0 1,1-1,-1-1,12 10,7-2,0-1,0-1,1-1,1-1,0-1,0-1,29 3,-51-10,0 1,0-1,-1 1,1 0,-1 0,1 0,0 1,-1-1,0 1,1 0,-1 0,0 0,0 0,0 0,0 1,-1-1,1 1,-1 0,1 0,-1 0,0 0,0 0,0 0,-1 1,1-1,-1 1,1-1,-1 1,-1 0,2 6,3 11,21 81,-23-90,1-1,1 0,0 0,1 0,0 0,11 13,-10-15,0 0,1 0,1-1,-1 0,1-1,1 0,-1 0,1-1,1 0,-1-1,1 0,-1 0,2-2,-1 1,0-1,0-1,21 2,13-1,0 2,0 1,75 22,-57-1,-51-21,-1-1,1 0,-1 0,1-1,25 4,32-6,-49-3,1 1,22 4,-38-4,1 1,-1 1,0-1,0 1,1 0,-1 0,0 0,-1 1,1-1,0 1,-1 1,7 4,28 29,2-1,72 48,-101-78,0-1,0 0,0-1,0 0,1-1,19 3,27 8,-21-5,0-2,0-1,1-2,64-1,46 4,-94-3,-35-3,1 1,0 0,0 2,36 10,-54-13,-1 1,1 0,0-1,-1 1,1 0,-1 0,0 0,0 1,0-1,0 0,0 1,0-1,0 1,-1 0,1 0,-1 0,0-1,0 1,0 0,0 0,-1 0,1 5,-1-5,1 0,-1 0,1-1,-1 1,1 0,0-1,0 1,0 0,0-1,1 1,-1-1,1 1,0-1,-1 0,1 0,0 0,0 0,0 0,1 0,-1 0,0-1,1 1,-1-1,1 0,-1 0,1 0,4 2,8-1,1 0,28 0,-33-2,-1 0,1 1,0 0,-1 0,1 1,-1 0,1 1,14 6,-8-2,0-1,0-2,1 1,0-2,0 0,0-1,0-1,0-1,21-2,-33 2,11-1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1T12:04:15.292"/>
    </inkml:context>
    <inkml:brush xml:id="br0">
      <inkml:brushProperty name="width" value="0.1" units="cm"/>
      <inkml:brushProperty name="height" value="0.2" units="cm"/>
      <inkml:brushProperty name="color" value="#FFFF00"/>
      <inkml:brushProperty name="tip" value="rectangle"/>
      <inkml:brushProperty name="rasterOp" value="maskPen"/>
      <inkml:brushProperty name="ignorePressure" value="1"/>
    </inkml:brush>
  </inkml:definitions>
  <inkml:trace contextRef="#ctx0" brushRef="#br0">0 1,'0'2,"1"1,0-1,-1 0,1 1,0-1,0 0,0 0,1 1,-1-1,0 0,1 0,-1 0,1 0,0-1,3 4,35 26,-26-22,39 37,-2 1,78 93,-72-75,-37-44,41 31,-38-34,38 39,-50-43,-2 1,1 0,-2 0,8 17,7 14,6-1,2-1,38 41,-15-20,41 61,-8-1,-39-44,-36-58,0-1,2 0,32 38,-33-46,20 32,-23-30,1-1,17 18,-17-21,-1-1,2 0,0-1,0-1,1 0,0 0,0-2,1 1,25 9,-5-6,-1 3,-1 0,0 2,51 36,-67-43,0 0,1-2,29 11,8 3,-41-16,1-1,25 6,-26-7,0 0,0 0,17 9,14 6,-32-14,-1 1,0 0,-1 0,1 1,-1 0,15 12,7 9,-22-19,0 0,0 0,-1 1,0 1,9 12,0 4,105 144,-110-155,0-1,1-1,1 0,0-1,0-1,1 0,1-1,-1-1,2 0,-1-2,1 0,0 0,1-2,25 4,98 26,-99-22,-32-9,0 0,0 1,-1 0,0 1,0 1,15 11,27 17,-51-34,23 11,-1 2,-1 0,0 1,37 34,-21-14,69 50,-76-62,-22-16,-1 1,0 0,-1 1,10 13,-10-13,0 0,0 0,1 0,12 9,32 24,-35-26,1-2,1 0,0-1,1 0,41 18,-34-21,-1 2,-1 1,0 1,-1 1,41 32,-55-37,1 1,-2 0,15 22,12 13,-25-32,-1 0,0 0,-2 1,14 30,-16-32,-1 0,2-1,0 0,0 0,1 0,0-1,1 0,15 13,9 2,-23-19,1 0,-2 1,1 0,-1 1,0 0,-1 0,0 1,0 0,-1 0,10 20,-9-10,2 0,0 0,1-1,1-1,0 0,2-1,0 0,1-1,1 0,0-2,1 0,27 18,-14-11,0 1,32 32,-38-31,2-1,1-1,30 18,2-8,76 27,-124-53,-1 1,1 0,13 11,23 12,-15-13,-17-8,0 0,0-1,1-1,0 0,0-1,25 3,-24-6,0 0,0 2,0 0,0 0,17 8,-28-9,1 0,-1 0,0 0,0 1,-1 0,1 0,-1 1,0-1,0 1,0 0,-1 1,0-1,0 1,0 0,4 9,2 8,-8-16,1 0,-1 0,2 0,-1-1,1 0,0 0,0 0,0 0,1 0,0-1,8 7,17 8,0-1,36 15,9 6,-59-29,0 1,-1 0,-1 1,0 1,-1 0,-1 1,0 0,-1 1,10 17,-12-21,1-1,0 0,1 0,0-1,22 15,-11-8,-17-13,0-1,0 0,1 0,-1 0,1-1,0 1,-1-1,1-1,12 3,54-1,-62-4,-1 1,1 0,0 0,0 1,0 0,0 1,-1 0,1 0,-1 1,0 1,10 4,31 18,-37-20,-1 0,1 1,-1 1,21 16,-22-15,2-1,-1 0,1-1,0 0,0-1,21 6,35 18,31 28,-91-53,-1-2,1 1,0-1,1-1,-1 1,0-2,1 1,-1-1,18-1,-12 1,1 0,24 5,13 7,1-2,0-2,104 1,-126-10,-12-1,0 1,30 4,-44-3,1 0,-1 1,1 0,-1 0,1 1,-1 0,0 0,0 0,-1 1,1 0,6 5,14 16,-15-15,0 1,21 13,-26-20,-1-1,1-1,0 1,0-1,0 0,0 0,0 0,1-1,10 1,109-3,-94-1,0 1,0 2,0 1,35 7,-60-7,84 22,-81-20,0 0,-1 1,1 0,-1 0,0 1,14 12,-13-9,1-1,-1 0,17 9,-13-11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1T12:04:41.825"/>
    </inkml:context>
    <inkml:brush xml:id="br0">
      <inkml:brushProperty name="width" value="0.1" units="cm"/>
      <inkml:brushProperty name="height" value="0.2" units="cm"/>
      <inkml:brushProperty name="color" value="#EF0C4D"/>
      <inkml:brushProperty name="tip" value="rectangle"/>
      <inkml:brushProperty name="rasterOp" value="maskPen"/>
      <inkml:brushProperty name="ignorePressure" value="1"/>
    </inkml:brush>
  </inkml:definitions>
  <inkml:trace contextRef="#ctx0" brushRef="#br0">0 1,'5'1,"0"1,-1 0,1 1,-1-1,1 1,-1 0,0 0,0 0,0 1,0-1,-1 1,5 5,0-1,5 6,-1-1,0 2,-1-1,-1 1,16 32,-22-40,1 0,-1 0,1 0,1-1,-1 0,1 0,0 0,13 9,63 35,-31-21,34 17,-56-33,27 18,-47-25,0 1,0-1,-1 2,0-1,0 1,12 16,-6-1,-1 0,17 39,-18-35,27 46,121 143,-146-194,10 17,2-2,1 0,2-2,57 56,-58-71,0-1,52 25,-8-5,-31-17,-27-16,-1 1,0 1,15 11,-10-6,1-1,32 16,-29-17,21 7,-37-16,1 0,-1 0,1 1,-1 0,0 1,0-1,0 1,0 0,-1 0,0 1,5 5,-4-4,-1-1,1 1,0-1,1 0,-1-1,1 0,0 0,9 4,63 23,-63-26,38 12,-27-9,0 1,-1 1,29 16,44 26,-60-33,-1 1,0 3,65 50,-97-66,0 0,0 0,-1 1,0-1,0 1,-1 1,4 10,-2-7,-1-1,1 0,8 11,11 12,-20-25,1 0,0-1,1 1,0-1,0-1,0 0,1 0,0 0,1-1,10 6,148 67,-54-19,-65-36,-37-19,0 0,0 1,-1 0,16 11,-13-6,2-2,-1 0,1-1,0 0,20 6,-17-7,-1 1,1 1,25 17,68 44,-72-48,10 4,-32-18,0 2,27 19,-30-20,0 0,1-1,0 0,30 10,-28-12,0 1,-1 1,30 18,189 151,-209-156,-1 2,0 0,-2 2,-1 1,20 29,79 146,-51-78,-60-105,-2 0,0 0,6 23,-9-26,0 1,0-2,2 1,0-1,1 0,10 15,-1-7,-10-12,0-1,0 0,1-1,0 1,1-2,10 9,2-2,1-1,0 0,0-2,1-1,1-1,0-1,41 9,-61-16,1 0,-1 0,1 1,-1 0,0 0,0 0,0 0,0 0,0 1,0 0,0 0,-1 0,0 0,1 0,-1 1,3 4,2 5,-1-1,-1 2,10 24,-11-24,-4-9,1-1,0 1,0 0,0-1,1 1,-1-1,1 0,0 0,1 0,-1 0,1-1,-1 1,1-1,0 0,0 0,0 0,1-1,-1 1,1-1,-1 0,1 0,0-1,0 1,8 0,12 4,38 3,-47-8,1 1,-1 1,1 0,-1 2,31 11,9 10,-34-17,-1 1,-1 0,0 1,0 2,29 24,-19-8,-25-23,0 0,1 0,0 0,0-1,0 0,1 0,-1-1,1 0,0 0,1 0,-1-1,0 0,1-1,9 3,25 2,-9-2,-1 1,0 2,46 18,-52-15,-18-9,0 1,-1 0,1 0,-1 1,0 0,0 1,-1-1,1 1,-1 0,0 1,0 0,8 9,58 99,-62-95,-3-9,0-1,0 0,1 0,0-1,0 0,1 0,0-1,0 0,1 0,0-1,14 6,15 5,75 22,1 0,-93-31,39 10,-39-13,41 16,13 7,-56-22,-1 0,0 2,0 0,-1 1,29 19,28 23,8 6,-78-53,1 0,0-1,0 1,1-1,-1-1,0 1,1-1,12 3,59 5,-4-1,-19 6,86 34,-129-42,1-1,-1 2,23 17,-27-18,1 0,0 0,0-1,1-1,0 0,0 0,18 6,16-1,1-2,0-2,82 1,-44-9,-42-1,-1 3,1 1,0 1,41 10,-60-7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1T12:04:56.092"/>
    </inkml:context>
    <inkml:brush xml:id="br0">
      <inkml:brushProperty name="width" value="0.1" units="cm"/>
      <inkml:brushProperty name="height" value="0.2" units="cm"/>
      <inkml:brushProperty name="color" value="#00B0F0"/>
      <inkml:brushProperty name="tip" value="rectangle"/>
      <inkml:brushProperty name="rasterOp" value="maskPen"/>
      <inkml:brushProperty name="ignorePressure" value="1"/>
    </inkml:brush>
  </inkml:definitions>
  <inkml:trace contextRef="#ctx0" brushRef="#br0">1 1,'0'30,"1"1,1-1,2 0,0 0,3 0,0 0,2-1,19 43,28 65,-39-91,15 35,30 85,-49-127,9 59,-19-86,0 0,1-1,0 1,1-1,1 0,13 21,12 27,-25-48,0-1,0 0,1 0,10 11,-2-3,-8-9,1 0,1 0,0-1,0-1,0 0,1 0,18 10,1-3,49 17,-68-27,-1 0,0 0,1 1,-2 1,1-1,-1 1,0 1,0-1,0 2,-1-1,0 1,-1 0,0 0,0 0,0 1,-1 0,-1 1,1-1,-2 1,5 13,-3-3,0-1,2 1,1-1,0 0,1 0,1-1,1-1,15 20,-10-16,0 0,-2 2,-1-1,11 26,-11-22,0 0,2-1,18 23,-23-35,-1 0,-1 1,0 0,-1 1,-1-1,9 29,-2-7,-4-14,0-1,2 0,0-1,27 36,-5-17,43 42,-62-70,0 0,0-1,1 0,0-2,21 10,-15-8,-1 1,24 16,64 58,-76-59,0 2,-2 1,33 40,-34-34,-9-10,2 0,1-2,43 36,-31-27,-30-27,0 1,0-1,1 0,-1-1,1 1,0-1,13 6,4 0,0-2,0 0,1-1,40 5,-56-10,0-1,0 2,0-1,0 1,0 1,-1-1,13 9,47 38,-59-43,-2-1,-1 0,1 0,-1 0,-1 1,1 0,6 15,10 14,5 11,-21-37,0 1,1-2,0 1,8 10,12 15,-23-29,1 0,0-1,0 1,0-1,0 0,1 0,0-1,0 1,1-1,-1 0,1-1,-1 1,8 2,-4-2,11 1,-2 2,1 0,-1 2,0 0,-1 1,0 0,0 2,20 17,7 7,-36-31,-1 1,0-1,0 1,-1 0,1 1,-1-1,-1 1,1 1,-1-1,4 10,-4-8,0-1,1 1,0-1,0 0,1 0,10 9,50 40,-59-51,7 4,1 1,1-2,0 0,18 6,-22-10,0 0,0 1,-1 0,0 1,0 1,0 0,-1 1,0 0,9 11,-12-11,0 0,0 0,1-1,0 0,0 0,1-1,0-1,0 1,1-2,0 1,16 5,63 27,-80-33,0 1,-1 0,1 1,-1 0,-1 0,13 13,-9-8,1 0,0-1,1 0,0-2,0 1,27 12,32 21,-66-38,12 7,0 1,-2 1,0 0,0 1,-2 1,20 24,10 13,-9-13,-17-15,-9-12,1 1,0-2,24 22,-7-12,-15-13,0 1,-1 1,22 23,13 17,-34-38,0 1,0 0,13 21,8 11,-26-37,-1 0,0 1,0 0,-1 0,9 22,13 39,13 39,-35-91,0 0,1 0,18 31,-20-40,2-1,-1 0,1 0,1-1,-1 1,2-2,-1 1,12 7,23 11,1-1,54 22,-73-36,-18-7,0 1,0-1,-1 1,0 0,0 1,-1-1,1 1,-1 0,-1 1,1-1,-1 1,0 0,0 0,3 9,-3-7,0 0,1 0,1 0,0-1,0 0,0 0,12 11,-8-13,0 0,0-1,0 0,1-1,-1 0,1 0,0-1,20 3,-18-4,1 1,0 1,-1 0,0 1,18 9,-7-1,33 13,-3-2,-31-14,1-1,0-1,1-1,0-1,0-2,35 3,-53-5,0 0,0 0,0 1,0 0,-1 0,1 1,-1-1,1 2,-1-1,-1 1,1-1,5 8,-1-4,-1 1,1-2,13 8,-7-7,0-2,0 0,1-1,0 0,0-2,31 4,-44-7,-1 1,1-1,-1 1,1 0,-1 0,0 1,0-1,1 1,-1 0,0-1,-1 1,1 1,0-1,0 0,-1 1,3 2,0 3,1 0,-1 1,-1-1,5 13,-6-14,1 1,-1-1,1 1,1-1,-1 0,1-1,9 11,10 5,-7-6,1 0,23 15,-34-27,0 0,1 0,-1-1,1 1,0-2,0 1,0-1,0 0,0-1,9 1,20-1,-18 0,0 0,32 6,-44-5,0 0,0 0,1 1,-1 0,-1 1,1 0,-1 0,1 0,-1 0,7 7,-8-5,1-1,-1 0,1 0,1-1,-1 0,1 0,0 0,0-1,0 0,0-1,8 3,80 21,115 26,-186-47,0 2,0 0,-1 2,30 15,-35-14,0-2,1 0,0-1,1-1,-1-1,1 0,28 2,99-6,82 7,-201-6,-10-1,-2 1,21 5,-31-5,-1-1,0 1,0 0,0 0,0 1,-1-1,1 1,-1 0,1 1,-1-1,4 5,-3-3,1 0,0 0,-1-1,1 0,1 0,-1 0,1-1,-1 0,1 0,0-1,0 1,0-2,15 3,5-2,-1-1,43-3,-17-1,-3 3,0 2,67 12,-58-6,-34-5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71D158-F28B-4705-82BB-CE813768BE61}" type="datetimeFigureOut">
              <a:rPr lang="el-GR" smtClean="0"/>
              <a:t>20/10/2023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AEE614-81D1-4468-AC86-44EEA30314D4}" type="slidenum">
              <a:rPr lang="el-GR" smtClean="0"/>
              <a:t>‹#›</a:t>
            </a:fld>
            <a:endParaRPr lang="el-GR"/>
          </a:p>
        </p:txBody>
      </p:sp>
    </p:spTree>
    <p:extLst>
      <p:ext uri="{BB962C8B-B14F-4D97-AF65-F5344CB8AC3E}">
        <p14:creationId xmlns:p14="http://schemas.microsoft.com/office/powerpoint/2010/main" val="2329657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onlinelibrary.wiley.com/action/doSearch?ContribAuthorRaw=Kalra,+Philip+A" TargetMode="External"/><Relationship Id="rId13" Type="http://schemas.openxmlformats.org/officeDocument/2006/relationships/hyperlink" Target="https://onlinelibrary.wiley.com/doi/10.1111/nep.12501" TargetMode="External"/><Relationship Id="rId3" Type="http://schemas.openxmlformats.org/officeDocument/2006/relationships/hyperlink" Target="https://onlinelibrary.wiley.com/action/doSearch?ContribAuthorRaw=Ritchie,+James" TargetMode="External"/><Relationship Id="rId7" Type="http://schemas.openxmlformats.org/officeDocument/2006/relationships/hyperlink" Target="https://onlinelibrary.wiley.com/action/doSearch?ContribAuthorRaw=Sinha,+Smeeta" TargetMode="External"/><Relationship Id="rId12" Type="http://schemas.openxmlformats.org/officeDocument/2006/relationships/hyperlink" Target="https://onlinelibrary.wiley.com/doi/epdf/10.1111/nep.12501"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onlinelibrary.wiley.com/action/doSearch?ContribAuthorRaw=Chiu,+Diana" TargetMode="External"/><Relationship Id="rId11" Type="http://schemas.openxmlformats.org/officeDocument/2006/relationships/hyperlink" Target="https://onlinelibrary.wiley.com/doi/full/10.1111/nep.12501" TargetMode="External"/><Relationship Id="rId5" Type="http://schemas.openxmlformats.org/officeDocument/2006/relationships/hyperlink" Target="https://onlinelibrary.wiley.com/action/doSearch?ContribAuthorRaw=Alderson,+Helen+V" TargetMode="External"/><Relationship Id="rId10" Type="http://schemas.openxmlformats.org/officeDocument/2006/relationships/hyperlink" Target="https://onlinelibrary.wiley.com/doi/10.1111/nep.12501#citedby-section" TargetMode="External"/><Relationship Id="rId4" Type="http://schemas.openxmlformats.org/officeDocument/2006/relationships/hyperlink" Target="https://onlinelibrary.wiley.com/action/doSearch?ContribAuthorRaw=Green,+Darren" TargetMode="External"/><Relationship Id="rId9" Type="http://schemas.openxmlformats.org/officeDocument/2006/relationships/hyperlink" Target="https://doi.org/10.1111/nep.12501"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onlinelibrary.wiley.com/action/doSearch?ContribAuthorRaw=Kalra,+Philip+A" TargetMode="External"/><Relationship Id="rId13" Type="http://schemas.openxmlformats.org/officeDocument/2006/relationships/hyperlink" Target="https://onlinelibrary.wiley.com/doi/10.1111/nep.12501" TargetMode="External"/><Relationship Id="rId3" Type="http://schemas.openxmlformats.org/officeDocument/2006/relationships/hyperlink" Target="https://onlinelibrary.wiley.com/action/doSearch?ContribAuthorRaw=Ritchie,+James" TargetMode="External"/><Relationship Id="rId7" Type="http://schemas.openxmlformats.org/officeDocument/2006/relationships/hyperlink" Target="https://onlinelibrary.wiley.com/action/doSearch?ContribAuthorRaw=Sinha,+Smeeta" TargetMode="External"/><Relationship Id="rId12" Type="http://schemas.openxmlformats.org/officeDocument/2006/relationships/hyperlink" Target="https://onlinelibrary.wiley.com/doi/epdf/10.1111/nep.12501"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onlinelibrary.wiley.com/action/doSearch?ContribAuthorRaw=Chiu,+Diana" TargetMode="External"/><Relationship Id="rId11" Type="http://schemas.openxmlformats.org/officeDocument/2006/relationships/hyperlink" Target="https://onlinelibrary.wiley.com/doi/full/10.1111/nep.12501" TargetMode="External"/><Relationship Id="rId5" Type="http://schemas.openxmlformats.org/officeDocument/2006/relationships/hyperlink" Target="https://onlinelibrary.wiley.com/action/doSearch?ContribAuthorRaw=Alderson,+Helen+V" TargetMode="External"/><Relationship Id="rId10" Type="http://schemas.openxmlformats.org/officeDocument/2006/relationships/hyperlink" Target="https://onlinelibrary.wiley.com/doi/10.1111/nep.12501#citedby-section" TargetMode="External"/><Relationship Id="rId4" Type="http://schemas.openxmlformats.org/officeDocument/2006/relationships/hyperlink" Target="https://onlinelibrary.wiley.com/action/doSearch?ContribAuthorRaw=Green,+Darren" TargetMode="External"/><Relationship Id="rId9" Type="http://schemas.openxmlformats.org/officeDocument/2006/relationships/hyperlink" Target="https://doi.org/10.1111/nep.12501"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onlinelibrary.wiley.com/action/doSearch?ContribAuthorRaw=Kalra,+Philip+A" TargetMode="External"/><Relationship Id="rId13" Type="http://schemas.openxmlformats.org/officeDocument/2006/relationships/hyperlink" Target="https://onlinelibrary.wiley.com/doi/10.1111/nep.12501" TargetMode="External"/><Relationship Id="rId3" Type="http://schemas.openxmlformats.org/officeDocument/2006/relationships/hyperlink" Target="https://onlinelibrary.wiley.com/action/doSearch?ContribAuthorRaw=Ritchie,+James" TargetMode="External"/><Relationship Id="rId7" Type="http://schemas.openxmlformats.org/officeDocument/2006/relationships/hyperlink" Target="https://onlinelibrary.wiley.com/action/doSearch?ContribAuthorRaw=Sinha,+Smeeta" TargetMode="External"/><Relationship Id="rId12" Type="http://schemas.openxmlformats.org/officeDocument/2006/relationships/hyperlink" Target="https://onlinelibrary.wiley.com/doi/epdf/10.1111/nep.12501"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onlinelibrary.wiley.com/action/doSearch?ContribAuthorRaw=Chiu,+Diana" TargetMode="External"/><Relationship Id="rId11" Type="http://schemas.openxmlformats.org/officeDocument/2006/relationships/hyperlink" Target="https://onlinelibrary.wiley.com/doi/full/10.1111/nep.12501" TargetMode="External"/><Relationship Id="rId5" Type="http://schemas.openxmlformats.org/officeDocument/2006/relationships/hyperlink" Target="https://onlinelibrary.wiley.com/action/doSearch?ContribAuthorRaw=Alderson,+Helen+V" TargetMode="External"/><Relationship Id="rId10" Type="http://schemas.openxmlformats.org/officeDocument/2006/relationships/hyperlink" Target="https://onlinelibrary.wiley.com/doi/10.1111/nep.12501#citedby-section" TargetMode="External"/><Relationship Id="rId4" Type="http://schemas.openxmlformats.org/officeDocument/2006/relationships/hyperlink" Target="https://onlinelibrary.wiley.com/action/doSearch?ContribAuthorRaw=Green,+Darren" TargetMode="External"/><Relationship Id="rId9" Type="http://schemas.openxmlformats.org/officeDocument/2006/relationships/hyperlink" Target="https://doi.org/10.1111/nep.12501"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onlinelibrary.wiley.com/action/doSearch?ContribAuthorRaw=Kalra,+Philip+A" TargetMode="External"/><Relationship Id="rId13" Type="http://schemas.openxmlformats.org/officeDocument/2006/relationships/hyperlink" Target="https://onlinelibrary.wiley.com/doi/10.1111/nep.12501" TargetMode="External"/><Relationship Id="rId3" Type="http://schemas.openxmlformats.org/officeDocument/2006/relationships/hyperlink" Target="https://onlinelibrary.wiley.com/action/doSearch?ContribAuthorRaw=Ritchie,+James" TargetMode="External"/><Relationship Id="rId7" Type="http://schemas.openxmlformats.org/officeDocument/2006/relationships/hyperlink" Target="https://onlinelibrary.wiley.com/action/doSearch?ContribAuthorRaw=Sinha,+Smeeta" TargetMode="External"/><Relationship Id="rId12" Type="http://schemas.openxmlformats.org/officeDocument/2006/relationships/hyperlink" Target="https://onlinelibrary.wiley.com/doi/epdf/10.1111/nep.12501"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onlinelibrary.wiley.com/action/doSearch?ContribAuthorRaw=Chiu,+Diana" TargetMode="External"/><Relationship Id="rId11" Type="http://schemas.openxmlformats.org/officeDocument/2006/relationships/hyperlink" Target="https://onlinelibrary.wiley.com/doi/full/10.1111/nep.12501" TargetMode="External"/><Relationship Id="rId5" Type="http://schemas.openxmlformats.org/officeDocument/2006/relationships/hyperlink" Target="https://onlinelibrary.wiley.com/action/doSearch?ContribAuthorRaw=Alderson,+Helen+V" TargetMode="External"/><Relationship Id="rId10" Type="http://schemas.openxmlformats.org/officeDocument/2006/relationships/hyperlink" Target="https://onlinelibrary.wiley.com/doi/10.1111/nep.12501#citedby-section" TargetMode="External"/><Relationship Id="rId4" Type="http://schemas.openxmlformats.org/officeDocument/2006/relationships/hyperlink" Target="https://onlinelibrary.wiley.com/action/doSearch?ContribAuthorRaw=Green,+Darren" TargetMode="External"/><Relationship Id="rId9" Type="http://schemas.openxmlformats.org/officeDocument/2006/relationships/hyperlink" Target="https://doi.org/10.1111/nep.12501"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i.org/10.1053/j.ajkd.2013.07.02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expertconsultbook.com/expertconsult/b/linkTo?type=bookPage&amp;isbn=978-0-323-05876-6&amp;eid=4-u1.0-B978-0-323-05876-6..00002-2--c00002&amp;appID=NGE"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www.expertconsultbook.com/expertconsult/b/linkTo?type=bookPage&amp;isbn=978-0-323-05876-6&amp;eid=4-u1.0-B978-0-323-05876-6..00037-X--f0040&amp;appID=NGE"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xpertconsult.inkling.com/read/comprehensive-clinical-nephrology-johnson-5/chapter-39/chapter039-reader-7#7114276aa38b423db2dd6c1370b9a334"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expertconsult.inkling.com/read/comprehensive-clinical-nephrology-johnson-5/chapter-39/figure-39-2"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controlled-trials.com/ISRCTN59586944"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clinicaltrials.gov/show/NCT00081731"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8" Type="http://schemas.openxmlformats.org/officeDocument/2006/relationships/hyperlink" Target="https://pubmed.ncbi.nlm.nih.gov/?sort=date&amp;term=Chalmers+N&amp;cauthor_id=24074824" TargetMode="External"/><Relationship Id="rId13" Type="http://schemas.openxmlformats.org/officeDocument/2006/relationships/hyperlink" Target="https://pubmed.ncbi.nlm.nih.gov/24074824/#affiliation-4" TargetMode="External"/><Relationship Id="rId3" Type="http://schemas.openxmlformats.org/officeDocument/2006/relationships/hyperlink" Target="https://doi.org/10.1053/j.ajkd.2013.07.020" TargetMode="External"/><Relationship Id="rId7" Type="http://schemas.openxmlformats.org/officeDocument/2006/relationships/hyperlink" Target="https://pubmed.ncbi.nlm.nih.gov/?sort=date&amp;term=Chrysochou+C&amp;cauthor_id=24074824" TargetMode="External"/><Relationship Id="rId12" Type="http://schemas.openxmlformats.org/officeDocument/2006/relationships/hyperlink" Target="https://pubmed.ncbi.nlm.nih.gov/?sort=date&amp;term=Kalra+PA&amp;cauthor_id=24074824" TargetMode="External"/><Relationship Id="rId2" Type="http://schemas.openxmlformats.org/officeDocument/2006/relationships/slide" Target="../slides/slide79.xml"/><Relationship Id="rId1" Type="http://schemas.openxmlformats.org/officeDocument/2006/relationships/notesMaster" Target="../notesMasters/notesMaster1.xml"/><Relationship Id="rId6" Type="http://schemas.openxmlformats.org/officeDocument/2006/relationships/hyperlink" Target="https://pubmed.ncbi.nlm.nih.gov/?sort=date&amp;term=Green+D&amp;cauthor_id=24074824" TargetMode="External"/><Relationship Id="rId11" Type="http://schemas.openxmlformats.org/officeDocument/2006/relationships/hyperlink" Target="https://pubmed.ncbi.nlm.nih.gov/24074824/#affiliation-3" TargetMode="External"/><Relationship Id="rId5" Type="http://schemas.openxmlformats.org/officeDocument/2006/relationships/hyperlink" Target="https://pubmed.ncbi.nlm.nih.gov/24074824/#affiliation-1" TargetMode="External"/><Relationship Id="rId10" Type="http://schemas.openxmlformats.org/officeDocument/2006/relationships/hyperlink" Target="https://pubmed.ncbi.nlm.nih.gov/?sort=date&amp;term=Foley+RN&amp;cauthor_id=24074824" TargetMode="External"/><Relationship Id="rId4" Type="http://schemas.openxmlformats.org/officeDocument/2006/relationships/hyperlink" Target="https://pubmed.ncbi.nlm.nih.gov/?sort=date&amp;term=Ritchie+J&amp;cauthor_id=24074824" TargetMode="External"/><Relationship Id="rId9" Type="http://schemas.openxmlformats.org/officeDocument/2006/relationships/hyperlink" Target="https://pubmed.ncbi.nlm.nih.gov/24074824/#affiliation-2" TargetMode="Externa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pubmed.ncbi.nlm.nih.gov/?sort=date&amp;term=Chen+SC&amp;cauthor_id=17179020" TargetMode="External"/><Relationship Id="rId3" Type="http://schemas.openxmlformats.org/officeDocument/2006/relationships/hyperlink" Target="https://pubmed.ncbi.nlm.nih.gov/?sort=date&amp;term=Guo+H&amp;cauthor_id=17179020" TargetMode="External"/><Relationship Id="rId7" Type="http://schemas.openxmlformats.org/officeDocument/2006/relationships/hyperlink" Target="https://pubmed.ncbi.nlm.nih.gov/?sort=date&amp;term=Liu+J&amp;cauthor_id=17179020"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pubmed.ncbi.nlm.nih.gov/?sort=date&amp;term=Gilbertson+DT&amp;cauthor_id=17179020" TargetMode="External"/><Relationship Id="rId11" Type="http://schemas.openxmlformats.org/officeDocument/2006/relationships/hyperlink" Target="https://doi.org/10.1161/circulationaha.106.637751" TargetMode="External"/><Relationship Id="rId5" Type="http://schemas.openxmlformats.org/officeDocument/2006/relationships/hyperlink" Target="https://pubmed.ncbi.nlm.nih.gov/?sort=date&amp;term=Kalra+PA&amp;cauthor_id=17179020" TargetMode="External"/><Relationship Id="rId10" Type="http://schemas.openxmlformats.org/officeDocument/2006/relationships/hyperlink" Target="https://pubmed.ncbi.nlm.nih.gov/?sort=date&amp;term=Foley+RN&amp;cauthor_id=17179020" TargetMode="External"/><Relationship Id="rId4" Type="http://schemas.openxmlformats.org/officeDocument/2006/relationships/hyperlink" Target="https://pubmed.ncbi.nlm.nih.gov/17179020/#affiliation-1" TargetMode="External"/><Relationship Id="rId9" Type="http://schemas.openxmlformats.org/officeDocument/2006/relationships/hyperlink" Target="https://pubmed.ncbi.nlm.nih.gov/?sort=date&amp;term=Collins+AJ&amp;cauthor_id=17179020"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Thank you very much for your kind introduction, I am really </a:t>
            </a:r>
            <a:r>
              <a:rPr lang="en-GB" dirty="0" err="1"/>
              <a:t>honored</a:t>
            </a:r>
            <a:r>
              <a:rPr lang="en-GB" dirty="0"/>
              <a:t> to be invited and participate in this session</a:t>
            </a:r>
            <a:endParaRPr lang="el-GR" dirty="0"/>
          </a:p>
          <a:p>
            <a:endParaRPr lang="el-GR" dirty="0"/>
          </a:p>
        </p:txBody>
      </p:sp>
      <p:sp>
        <p:nvSpPr>
          <p:cNvPr id="4" name="Θέση αριθμού διαφάνειας 3"/>
          <p:cNvSpPr>
            <a:spLocks noGrp="1"/>
          </p:cNvSpPr>
          <p:nvPr>
            <p:ph type="sldNum" sz="quarter" idx="5"/>
          </p:nvPr>
        </p:nvSpPr>
        <p:spPr/>
        <p:txBody>
          <a:bodyPr/>
          <a:lstStyle/>
          <a:p>
            <a:fld id="{25AEE614-81D1-4468-AC86-44EEA30314D4}" type="slidenum">
              <a:rPr lang="el-GR" smtClean="0"/>
              <a:t>1</a:t>
            </a:fld>
            <a:endParaRPr lang="el-GR"/>
          </a:p>
        </p:txBody>
      </p:sp>
    </p:spTree>
    <p:extLst>
      <p:ext uri="{BB962C8B-B14F-4D97-AF65-F5344CB8AC3E}">
        <p14:creationId xmlns:p14="http://schemas.microsoft.com/office/powerpoint/2010/main" val="1746083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800" b="0" i="0" u="none" strike="noStrike" baseline="0" dirty="0">
                <a:solidFill>
                  <a:srgbClr val="000000"/>
                </a:solidFill>
                <a:latin typeface="LKNDO M+ Caecilia LT Std"/>
              </a:rPr>
              <a:t>And the results are similar for patients with ARVD and CKD</a:t>
            </a:r>
            <a:r>
              <a:rPr lang="el-GR" sz="1800" b="0" i="0" u="none" strike="noStrike" baseline="0" dirty="0">
                <a:solidFill>
                  <a:srgbClr val="000000"/>
                </a:solidFill>
                <a:latin typeface="LKNDO M+ Caecilia LT Std"/>
              </a:rPr>
              <a:t>, </a:t>
            </a:r>
            <a:r>
              <a:rPr lang="en-GB" sz="1800" b="0" i="0" u="none" strike="noStrike" baseline="0" dirty="0">
                <a:solidFill>
                  <a:srgbClr val="000000"/>
                </a:solidFill>
                <a:latin typeface="LKNDO M+ Caecilia LT Std"/>
              </a:rPr>
              <a:t>with p</a:t>
            </a:r>
            <a:r>
              <a:rPr lang="en-US" sz="1800" b="0" i="0" u="none" strike="noStrike" baseline="0" dirty="0">
                <a:solidFill>
                  <a:srgbClr val="000000"/>
                </a:solidFill>
                <a:latin typeface="LKNDO M+ Caecilia LT Std"/>
              </a:rPr>
              <a:t>re-dialysis CKD have 1.5 times and those on dialysis 3.3 times higher mortality risk than patients with other causes of CKD [ </a:t>
            </a:r>
            <a:r>
              <a:rPr lang="en-US" sz="1800" b="0" i="0" u="none" strike="noStrike" baseline="0" dirty="0">
                <a:solidFill>
                  <a:srgbClr val="0000FF"/>
                </a:solidFill>
                <a:latin typeface="LKNDO M+ Caecilia LT Std"/>
              </a:rPr>
              <a:t>31 </a:t>
            </a:r>
            <a:r>
              <a:rPr lang="en-US" sz="1800" b="0" i="0" u="none" strike="noStrike" baseline="0" dirty="0">
                <a:solidFill>
                  <a:srgbClr val="000000"/>
                </a:solidFill>
                <a:latin typeface="LKNDO M+ Caecilia LT Std"/>
              </a:rPr>
              <a:t>]. </a:t>
            </a:r>
            <a:endParaRPr lang="el-GR" dirty="0"/>
          </a:p>
        </p:txBody>
      </p:sp>
      <p:sp>
        <p:nvSpPr>
          <p:cNvPr id="4" name="3 - Θέση αριθμού διαφάνειας"/>
          <p:cNvSpPr>
            <a:spLocks noGrp="1"/>
          </p:cNvSpPr>
          <p:nvPr>
            <p:ph type="sldNum" sz="quarter" idx="10"/>
          </p:nvPr>
        </p:nvSpPr>
        <p:spPr/>
        <p:txBody>
          <a:bodyPr/>
          <a:lstStyle/>
          <a:p>
            <a:fld id="{46899F9C-5E67-D848-A56A-EB4133F6CE9A}"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421674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55000" lnSpcReduction="20000"/>
          </a:bodyPr>
          <a:lstStyle/>
          <a:p>
            <a:pPr marL="0" marR="0" indent="0" algn="l" defTabSz="457131" rtl="0" eaLnBrk="1" fontAlgn="auto" latinLnBrk="0" hangingPunct="1">
              <a:lnSpc>
                <a:spcPct val="100000"/>
              </a:lnSpc>
              <a:spcBef>
                <a:spcPts val="0"/>
              </a:spcBef>
              <a:spcAft>
                <a:spcPts val="0"/>
              </a:spcAft>
              <a:buClrTx/>
              <a:buSzTx/>
              <a:buFontTx/>
              <a:buNone/>
              <a:tabLst/>
              <a:defRPr/>
            </a:pPr>
            <a:r>
              <a:rPr lang="en-US" sz="1200" dirty="0"/>
              <a:t>Pre-dialysis ARVD X</a:t>
            </a:r>
          </a:p>
          <a:p>
            <a:pPr marL="0" marR="0" indent="0" algn="l" defTabSz="457131"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457131" rtl="0" eaLnBrk="1" fontAlgn="auto" latinLnBrk="0" hangingPunct="1">
              <a:lnSpc>
                <a:spcPct val="100000"/>
              </a:lnSpc>
              <a:spcBef>
                <a:spcPts val="0"/>
              </a:spcBef>
              <a:spcAft>
                <a:spcPts val="0"/>
              </a:spcAft>
              <a:buClrTx/>
              <a:buSzTx/>
              <a:buFontTx/>
              <a:buNone/>
              <a:tabLst/>
              <a:defRPr/>
            </a:pPr>
            <a:r>
              <a:rPr lang="en-US" sz="1200" dirty="0"/>
              <a:t>The risk of death among patients with ARVD markedly exceeds the risk of progression to dialysis (44% vs 16% over a median 4 of years). </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Original Article</a:t>
            </a:r>
          </a:p>
          <a:p>
            <a:r>
              <a:rPr lang="en-US" sz="1200" b="1" i="0" kern="1200" dirty="0">
                <a:solidFill>
                  <a:schemeClr val="tx1"/>
                </a:solidFill>
                <a:latin typeface="+mn-lt"/>
                <a:ea typeface="+mn-ea"/>
                <a:cs typeface="+mn-cs"/>
              </a:rPr>
              <a:t>Risks for mortality and renal replacement therapy in atherosclerotic </a:t>
            </a:r>
            <a:r>
              <a:rPr lang="en-US" sz="1200" b="1" i="0" kern="1200" dirty="0" err="1">
                <a:solidFill>
                  <a:schemeClr val="tx1"/>
                </a:solidFill>
                <a:latin typeface="+mn-lt"/>
                <a:ea typeface="+mn-ea"/>
                <a:cs typeface="+mn-cs"/>
              </a:rPr>
              <a:t>renovascular</a:t>
            </a:r>
            <a:r>
              <a:rPr lang="en-US" sz="1200" b="1" i="0" kern="1200" dirty="0">
                <a:solidFill>
                  <a:schemeClr val="tx1"/>
                </a:solidFill>
                <a:latin typeface="+mn-lt"/>
                <a:ea typeface="+mn-ea"/>
                <a:cs typeface="+mn-cs"/>
              </a:rPr>
              <a:t> disease compared with other causes of chronic kidney disease</a:t>
            </a:r>
          </a:p>
          <a:p>
            <a:r>
              <a:rPr lang="en-US" sz="1200" b="0" i="0" u="none" strike="noStrike" kern="1200" dirty="0">
                <a:solidFill>
                  <a:schemeClr val="tx1"/>
                </a:solidFill>
                <a:latin typeface="+mn-lt"/>
                <a:ea typeface="+mn-ea"/>
                <a:cs typeface="+mn-cs"/>
                <a:hlinkClick r:id="rId3"/>
              </a:rPr>
              <a:t>James </a:t>
            </a:r>
            <a:r>
              <a:rPr lang="en-US" sz="1200" b="0" i="0" u="none" strike="noStrike" kern="1200" dirty="0" err="1">
                <a:solidFill>
                  <a:schemeClr val="tx1"/>
                </a:solidFill>
                <a:latin typeface="+mn-lt"/>
                <a:ea typeface="+mn-ea"/>
                <a:cs typeface="+mn-cs"/>
                <a:hlinkClick r:id="rId3"/>
              </a:rPr>
              <a:t>Ritchie</a:t>
            </a:r>
            <a:r>
              <a:rPr lang="en-US" sz="1200" b="0" i="0" kern="1200" dirty="0" err="1">
                <a:solidFill>
                  <a:schemeClr val="tx1"/>
                </a:solidFill>
                <a:latin typeface="+mn-lt"/>
                <a:ea typeface="+mn-ea"/>
                <a:cs typeface="+mn-cs"/>
              </a:rPr>
              <a:t>,</a:t>
            </a:r>
            <a:r>
              <a:rPr lang="en-US" sz="1200" b="0" i="0" u="none" strike="noStrike" kern="1200" dirty="0" err="1">
                <a:solidFill>
                  <a:schemeClr val="tx1"/>
                </a:solidFill>
                <a:latin typeface="+mn-lt"/>
                <a:ea typeface="+mn-ea"/>
                <a:cs typeface="+mn-cs"/>
                <a:hlinkClick r:id="rId4"/>
              </a:rPr>
              <a:t>Darren</a:t>
            </a:r>
            <a:r>
              <a:rPr lang="en-US" sz="1200" b="0" i="0" u="none" strike="noStrike" kern="1200" dirty="0">
                <a:solidFill>
                  <a:schemeClr val="tx1"/>
                </a:solidFill>
                <a:latin typeface="+mn-lt"/>
                <a:ea typeface="+mn-ea"/>
                <a:cs typeface="+mn-cs"/>
                <a:hlinkClick r:id="rId4"/>
              </a:rPr>
              <a:t> </a:t>
            </a:r>
            <a:r>
              <a:rPr lang="en-US" sz="1200" b="0" i="0" u="none" strike="noStrike" kern="1200" dirty="0" err="1">
                <a:solidFill>
                  <a:schemeClr val="tx1"/>
                </a:solidFill>
                <a:latin typeface="+mn-lt"/>
                <a:ea typeface="+mn-ea"/>
                <a:cs typeface="+mn-cs"/>
                <a:hlinkClick r:id="rId4"/>
              </a:rPr>
              <a:t>Green</a:t>
            </a:r>
            <a:r>
              <a:rPr lang="en-US" sz="1200" b="0" i="0" kern="1200" dirty="0" err="1">
                <a:solidFill>
                  <a:schemeClr val="tx1"/>
                </a:solidFill>
                <a:latin typeface="+mn-lt"/>
                <a:ea typeface="+mn-ea"/>
                <a:cs typeface="+mn-cs"/>
              </a:rPr>
              <a:t>,</a:t>
            </a:r>
            <a:r>
              <a:rPr lang="en-US" sz="1200" b="0" i="0" u="none" strike="noStrike" kern="1200" dirty="0" err="1">
                <a:solidFill>
                  <a:schemeClr val="tx1"/>
                </a:solidFill>
                <a:latin typeface="+mn-lt"/>
                <a:ea typeface="+mn-ea"/>
                <a:cs typeface="+mn-cs"/>
                <a:hlinkClick r:id="rId5"/>
              </a:rPr>
              <a:t>Helen</a:t>
            </a:r>
            <a:r>
              <a:rPr lang="en-US" sz="1200" b="0" i="0" u="none" strike="noStrike" kern="1200" dirty="0">
                <a:solidFill>
                  <a:schemeClr val="tx1"/>
                </a:solidFill>
                <a:latin typeface="+mn-lt"/>
                <a:ea typeface="+mn-ea"/>
                <a:cs typeface="+mn-cs"/>
                <a:hlinkClick r:id="rId5"/>
              </a:rPr>
              <a:t> V </a:t>
            </a:r>
            <a:r>
              <a:rPr lang="en-US" sz="1200" b="0" i="0" u="none" strike="noStrike" kern="1200" dirty="0" err="1">
                <a:solidFill>
                  <a:schemeClr val="tx1"/>
                </a:solidFill>
                <a:latin typeface="+mn-lt"/>
                <a:ea typeface="+mn-ea"/>
                <a:cs typeface="+mn-cs"/>
                <a:hlinkClick r:id="rId5"/>
              </a:rPr>
              <a:t>Alderson</a:t>
            </a:r>
            <a:r>
              <a:rPr lang="en-US" sz="1200" b="0" i="0" kern="1200" dirty="0" err="1">
                <a:solidFill>
                  <a:schemeClr val="tx1"/>
                </a:solidFill>
                <a:latin typeface="+mn-lt"/>
                <a:ea typeface="+mn-ea"/>
                <a:cs typeface="+mn-cs"/>
              </a:rPr>
              <a:t>,</a:t>
            </a:r>
            <a:r>
              <a:rPr lang="en-US" sz="1200" b="0" i="0" u="none" strike="noStrike" kern="1200" dirty="0" err="1">
                <a:solidFill>
                  <a:schemeClr val="tx1"/>
                </a:solidFill>
                <a:latin typeface="+mn-lt"/>
                <a:ea typeface="+mn-ea"/>
                <a:cs typeface="+mn-cs"/>
                <a:hlinkClick r:id="rId6"/>
              </a:rPr>
              <a:t>Diana</a:t>
            </a:r>
            <a:r>
              <a:rPr lang="en-US" sz="1200" b="0" i="0" u="none" strike="noStrike" kern="1200" dirty="0">
                <a:solidFill>
                  <a:schemeClr val="tx1"/>
                </a:solidFill>
                <a:latin typeface="+mn-lt"/>
                <a:ea typeface="+mn-ea"/>
                <a:cs typeface="+mn-cs"/>
                <a:hlinkClick r:id="rId6"/>
              </a:rPr>
              <a:t> </a:t>
            </a:r>
            <a:r>
              <a:rPr lang="en-US" sz="1200" b="0" i="0" u="none" strike="noStrike" kern="1200" dirty="0" err="1">
                <a:solidFill>
                  <a:schemeClr val="tx1"/>
                </a:solidFill>
                <a:latin typeface="+mn-lt"/>
                <a:ea typeface="+mn-ea"/>
                <a:cs typeface="+mn-cs"/>
                <a:hlinkClick r:id="rId6"/>
              </a:rPr>
              <a:t>Chiu</a:t>
            </a:r>
            <a:r>
              <a:rPr lang="en-US" sz="1200" b="0" i="0" kern="1200" dirty="0" err="1">
                <a:solidFill>
                  <a:schemeClr val="tx1"/>
                </a:solidFill>
                <a:latin typeface="+mn-lt"/>
                <a:ea typeface="+mn-ea"/>
                <a:cs typeface="+mn-cs"/>
              </a:rPr>
              <a:t>,</a:t>
            </a:r>
            <a:r>
              <a:rPr lang="en-US" sz="1200" b="0" i="0" u="none" strike="noStrike" kern="1200" dirty="0" err="1">
                <a:solidFill>
                  <a:schemeClr val="tx1"/>
                </a:solidFill>
                <a:latin typeface="+mn-lt"/>
                <a:ea typeface="+mn-ea"/>
                <a:cs typeface="+mn-cs"/>
                <a:hlinkClick r:id="rId7"/>
              </a:rPr>
              <a:t>Smeeta</a:t>
            </a:r>
            <a:r>
              <a:rPr lang="en-US" sz="1200" b="0" i="0" u="none" strike="noStrike" kern="1200" dirty="0">
                <a:solidFill>
                  <a:schemeClr val="tx1"/>
                </a:solidFill>
                <a:latin typeface="+mn-lt"/>
                <a:ea typeface="+mn-ea"/>
                <a:cs typeface="+mn-cs"/>
                <a:hlinkClick r:id="rId7"/>
              </a:rPr>
              <a:t> </a:t>
            </a:r>
            <a:r>
              <a:rPr lang="en-US" sz="1200" b="0" i="0" u="none" strike="noStrike" kern="1200" dirty="0" err="1">
                <a:solidFill>
                  <a:schemeClr val="tx1"/>
                </a:solidFill>
                <a:latin typeface="+mn-lt"/>
                <a:ea typeface="+mn-ea"/>
                <a:cs typeface="+mn-cs"/>
                <a:hlinkClick r:id="rId7"/>
              </a:rPr>
              <a:t>Sinha</a:t>
            </a:r>
            <a:r>
              <a:rPr lang="en-US" sz="1200" b="0" i="0" kern="1200" dirty="0" err="1">
                <a:solidFill>
                  <a:schemeClr val="tx1"/>
                </a:solidFill>
                <a:latin typeface="+mn-lt"/>
                <a:ea typeface="+mn-ea"/>
                <a:cs typeface="+mn-cs"/>
              </a:rPr>
              <a:t>,</a:t>
            </a:r>
            <a:r>
              <a:rPr lang="en-US" sz="1200" b="0" i="0" u="none" strike="noStrike" kern="1200" dirty="0" err="1">
                <a:solidFill>
                  <a:schemeClr val="tx1"/>
                </a:solidFill>
                <a:latin typeface="+mn-lt"/>
                <a:ea typeface="+mn-ea"/>
                <a:cs typeface="+mn-cs"/>
                <a:hlinkClick r:id="rId8"/>
              </a:rPr>
              <a:t>Philip</a:t>
            </a:r>
            <a:r>
              <a:rPr lang="en-US" sz="1200" b="0" i="0" u="none" strike="noStrike" kern="1200" dirty="0">
                <a:solidFill>
                  <a:schemeClr val="tx1"/>
                </a:solidFill>
                <a:latin typeface="+mn-lt"/>
                <a:ea typeface="+mn-ea"/>
                <a:cs typeface="+mn-cs"/>
                <a:hlinkClick r:id="rId8"/>
              </a:rPr>
              <a:t> A </a:t>
            </a:r>
            <a:r>
              <a:rPr lang="en-US" sz="1200" b="0" i="0" u="none" strike="noStrike" kern="1200" dirty="0" err="1">
                <a:solidFill>
                  <a:schemeClr val="tx1"/>
                </a:solidFill>
                <a:latin typeface="+mn-lt"/>
                <a:ea typeface="+mn-ea"/>
                <a:cs typeface="+mn-cs"/>
                <a:hlinkClick r:id="rId8"/>
              </a:rPr>
              <a:t>Kalra</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First published: 10 May 2015</a:t>
            </a:r>
          </a:p>
          <a:p>
            <a:r>
              <a:rPr lang="en-US" sz="1200" b="0" i="0" kern="1200" dirty="0">
                <a:solidFill>
                  <a:schemeClr val="tx1"/>
                </a:solidFill>
                <a:latin typeface="+mn-lt"/>
                <a:ea typeface="+mn-ea"/>
                <a:cs typeface="+mn-cs"/>
              </a:rPr>
              <a:t> </a:t>
            </a:r>
            <a:r>
              <a:rPr lang="en-US" sz="1200" b="1" i="0" u="none" strike="noStrike" kern="1200" dirty="0">
                <a:solidFill>
                  <a:schemeClr val="tx1"/>
                </a:solidFill>
                <a:latin typeface="+mn-lt"/>
                <a:ea typeface="+mn-ea"/>
                <a:cs typeface="+mn-cs"/>
                <a:hlinkClick r:id="rId9"/>
              </a:rPr>
              <a:t>https://doi.org/10.1111/nep.12501</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Citations: </a:t>
            </a:r>
            <a:r>
              <a:rPr lang="en-US" sz="1200" b="0" i="0" u="none" strike="noStrike" kern="1200" dirty="0">
                <a:solidFill>
                  <a:schemeClr val="tx1"/>
                </a:solidFill>
                <a:latin typeface="+mn-lt"/>
                <a:ea typeface="+mn-ea"/>
                <a:cs typeface="+mn-cs"/>
                <a:hlinkClick r:id="rId10"/>
              </a:rPr>
              <a:t>9</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Conflict of interest: This research received no specific grant from any funding agency in the public, commercial or not-for-profit sectors. The authors have no conflicts of interest or financial interests to report. None of the results presented in this paper have been published previously in whole or in part, expect in abstract format.</a:t>
            </a:r>
          </a:p>
          <a:p>
            <a:r>
              <a:rPr lang="en-US" sz="1200" b="1" i="0" u="none" strike="noStrike" kern="1200" dirty="0">
                <a:solidFill>
                  <a:schemeClr val="tx1"/>
                </a:solidFill>
                <a:latin typeface="+mn-lt"/>
                <a:ea typeface="+mn-ea"/>
                <a:cs typeface="+mn-cs"/>
                <a:hlinkClick r:id="rId11"/>
              </a:rPr>
              <a:t>Read the full text</a:t>
            </a:r>
            <a:endParaRPr lang="en-US" sz="1200" b="0" i="0" kern="1200" dirty="0">
              <a:solidFill>
                <a:schemeClr val="tx1"/>
              </a:solidFill>
              <a:latin typeface="+mn-lt"/>
              <a:ea typeface="+mn-ea"/>
              <a:cs typeface="+mn-cs"/>
            </a:endParaRPr>
          </a:p>
          <a:p>
            <a:r>
              <a:rPr lang="en-US" sz="1200" b="0" i="0" u="none" strike="noStrike" kern="1200" cap="all" dirty="0">
                <a:solidFill>
                  <a:schemeClr val="tx1"/>
                </a:solidFill>
                <a:latin typeface="+mn-lt"/>
                <a:ea typeface="+mn-ea"/>
                <a:cs typeface="+mn-cs"/>
                <a:hlinkClick r:id="rId12" tooltip="ePDF"/>
              </a:rPr>
              <a:t>PDF</a:t>
            </a:r>
            <a:endParaRPr lang="en-US" sz="1200" b="0" i="0" kern="1200" dirty="0">
              <a:solidFill>
                <a:schemeClr val="tx1"/>
              </a:solidFill>
              <a:latin typeface="+mn-lt"/>
              <a:ea typeface="+mn-ea"/>
              <a:cs typeface="+mn-cs"/>
            </a:endParaRPr>
          </a:p>
          <a:p>
            <a:r>
              <a:rPr lang="en-US" sz="1200" b="0" i="0" u="none" strike="noStrike" kern="1200" cap="all" dirty="0">
                <a:solidFill>
                  <a:schemeClr val="tx1"/>
                </a:solidFill>
                <a:latin typeface="+mn-lt"/>
                <a:ea typeface="+mn-ea"/>
                <a:cs typeface="+mn-cs"/>
                <a:hlinkClick r:id="rId13"/>
              </a:rPr>
              <a:t>TOOLS</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 </a:t>
            </a:r>
            <a:r>
              <a:rPr lang="en-US" sz="1200" b="0" i="0" u="none" strike="noStrike" kern="1200" cap="all" dirty="0">
                <a:solidFill>
                  <a:schemeClr val="tx1"/>
                </a:solidFill>
                <a:latin typeface="+mn-lt"/>
                <a:ea typeface="+mn-ea"/>
                <a:cs typeface="+mn-cs"/>
                <a:hlinkClick r:id="rId13"/>
              </a:rPr>
              <a:t>SHARE</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Abstract</a:t>
            </a:r>
          </a:p>
          <a:p>
            <a:r>
              <a:rPr lang="en-US" sz="1200" b="0" i="0" kern="1200" dirty="0">
                <a:solidFill>
                  <a:schemeClr val="tx1"/>
                </a:solidFill>
                <a:latin typeface="+mn-lt"/>
                <a:ea typeface="+mn-ea"/>
                <a:cs typeface="+mn-cs"/>
              </a:rPr>
              <a:t>Aim</a:t>
            </a:r>
          </a:p>
          <a:p>
            <a:r>
              <a:rPr lang="en-US" sz="1200" b="0" i="0" kern="1200" dirty="0">
                <a:solidFill>
                  <a:schemeClr val="tx1"/>
                </a:solidFill>
                <a:latin typeface="+mn-lt"/>
                <a:ea typeface="+mn-ea"/>
                <a:cs typeface="+mn-cs"/>
              </a:rPr>
              <a:t>Patients with atherosclerotic </a:t>
            </a:r>
            <a:r>
              <a:rPr lang="en-US" sz="1200" b="0" i="0" kern="1200" dirty="0" err="1">
                <a:solidFill>
                  <a:schemeClr val="tx1"/>
                </a:solidFill>
                <a:latin typeface="+mn-lt"/>
                <a:ea typeface="+mn-ea"/>
                <a:cs typeface="+mn-cs"/>
              </a:rPr>
              <a:t>renovascular</a:t>
            </a:r>
            <a:r>
              <a:rPr lang="en-US" sz="1200" b="0" i="0" kern="1200" dirty="0">
                <a:solidFill>
                  <a:schemeClr val="tx1"/>
                </a:solidFill>
                <a:latin typeface="+mn-lt"/>
                <a:ea typeface="+mn-ea"/>
                <a:cs typeface="+mn-cs"/>
              </a:rPr>
              <a:t> disease (ARVD) have an increased risk for death and likelihood of initiating renal replacement therapy (RRT) compared with the general population. No data exist to describe prognosis in ARVD compared with other causes of chronic kidney disease (CKD). We compare patient outcomes between ARVD and other causes of CKD.</a:t>
            </a:r>
          </a:p>
          <a:p>
            <a:r>
              <a:rPr lang="en-US" sz="1200" b="0" i="0" kern="1200" dirty="0">
                <a:solidFill>
                  <a:schemeClr val="tx1"/>
                </a:solidFill>
                <a:latin typeface="+mn-lt"/>
                <a:ea typeface="+mn-ea"/>
                <a:cs typeface="+mn-cs"/>
              </a:rPr>
              <a:t>Methods</a:t>
            </a:r>
          </a:p>
          <a:p>
            <a:r>
              <a:rPr lang="en-US" sz="1200" b="0" i="0" kern="1200" dirty="0">
                <a:solidFill>
                  <a:schemeClr val="tx1"/>
                </a:solidFill>
                <a:latin typeface="+mn-lt"/>
                <a:ea typeface="+mn-ea"/>
                <a:cs typeface="+mn-cs"/>
              </a:rPr>
              <a:t>Patients were selected from two prospective observational cohort studies of outcome in ARVD and CKD. Multivariate Cox regression was used to compare risk for RRT and death (both prior to and following initiation of RRT) between patients with ARVD and other causes of CKD.</a:t>
            </a:r>
          </a:p>
          <a:p>
            <a:r>
              <a:rPr lang="en-US" sz="1200" b="0" i="0" kern="1200" dirty="0">
                <a:solidFill>
                  <a:schemeClr val="tx1"/>
                </a:solidFill>
                <a:latin typeface="+mn-lt"/>
                <a:ea typeface="+mn-ea"/>
                <a:cs typeface="+mn-cs"/>
              </a:rPr>
              <a:t>Results</a:t>
            </a:r>
          </a:p>
          <a:p>
            <a:r>
              <a:rPr lang="en-US" sz="1200" b="0" i="0" kern="1200" dirty="0">
                <a:solidFill>
                  <a:schemeClr val="tx1"/>
                </a:solidFill>
                <a:latin typeface="+mn-lt"/>
                <a:ea typeface="+mn-ea"/>
                <a:cs typeface="+mn-cs"/>
              </a:rPr>
              <a:t>Of 1472 patients (563 (38%) ARVD, 909 (62%) non-ARVD), 242 (16%) progressed to RRT and 640 (44%) died over a median follow-up period of 4.1 (2.4–5.6) years. Patients with ARVD had an increased risk for death (HR 1.5 (1.2–1.8), </a:t>
            </a:r>
            <a:r>
              <a:rPr lang="en-US" sz="1200" b="0" i="1" kern="1200" dirty="0">
                <a:solidFill>
                  <a:schemeClr val="tx1"/>
                </a:solidFill>
                <a:latin typeface="+mn-lt"/>
                <a:ea typeface="+mn-ea"/>
                <a:cs typeface="+mn-cs"/>
              </a:rPr>
              <a:t>P</a:t>
            </a:r>
            <a:r>
              <a:rPr lang="en-US" sz="1200" b="0" i="0" kern="1200" dirty="0">
                <a:solidFill>
                  <a:schemeClr val="tx1"/>
                </a:solidFill>
                <a:latin typeface="+mn-lt"/>
                <a:ea typeface="+mn-ea"/>
                <a:cs typeface="+mn-cs"/>
              </a:rPr>
              <a:t> &lt; 0.001) but not for RRT (HR 1.0 (0.7–1.4), </a:t>
            </a:r>
            <a:r>
              <a:rPr lang="en-US" sz="1200" b="0" i="1" kern="1200" dirty="0">
                <a:solidFill>
                  <a:schemeClr val="tx1"/>
                </a:solidFill>
                <a:latin typeface="+mn-lt"/>
                <a:ea typeface="+mn-ea"/>
                <a:cs typeface="+mn-cs"/>
              </a:rPr>
              <a:t>P</a:t>
            </a:r>
            <a:r>
              <a:rPr lang="en-US" sz="1200" b="0" i="0" kern="1200" dirty="0">
                <a:solidFill>
                  <a:schemeClr val="tx1"/>
                </a:solidFill>
                <a:latin typeface="+mn-lt"/>
                <a:ea typeface="+mn-ea"/>
                <a:cs typeface="+mn-cs"/>
              </a:rPr>
              <a:t> = 0.9). The largest increase in risk for death was observed relative to renal limited diseases, e.g. </a:t>
            </a:r>
            <a:r>
              <a:rPr lang="en-US" sz="1200" b="0" i="0" kern="1200" dirty="0" err="1">
                <a:solidFill>
                  <a:schemeClr val="tx1"/>
                </a:solidFill>
                <a:latin typeface="+mn-lt"/>
                <a:ea typeface="+mn-ea"/>
                <a:cs typeface="+mn-cs"/>
              </a:rPr>
              <a:t>pyelonephritis</a:t>
            </a:r>
            <a:r>
              <a:rPr lang="en-US" sz="1200" b="0" i="0" kern="1200" dirty="0">
                <a:solidFill>
                  <a:schemeClr val="tx1"/>
                </a:solidFill>
                <a:latin typeface="+mn-lt"/>
                <a:ea typeface="+mn-ea"/>
                <a:cs typeface="+mn-cs"/>
              </a:rPr>
              <a:t> (HR 2.4 (1.3–4.5), </a:t>
            </a:r>
            <a:r>
              <a:rPr lang="en-US" sz="1200" b="0" i="1" kern="1200" dirty="0">
                <a:solidFill>
                  <a:schemeClr val="tx1"/>
                </a:solidFill>
                <a:latin typeface="+mn-lt"/>
                <a:ea typeface="+mn-ea"/>
                <a:cs typeface="+mn-cs"/>
              </a:rPr>
              <a:t>P</a:t>
            </a:r>
            <a:r>
              <a:rPr lang="en-US" sz="1200" b="0" i="0" kern="1200" dirty="0">
                <a:solidFill>
                  <a:schemeClr val="tx1"/>
                </a:solidFill>
                <a:latin typeface="+mn-lt"/>
                <a:ea typeface="+mn-ea"/>
                <a:cs typeface="+mn-cs"/>
              </a:rPr>
              <a:t> = 0.004) and interstitial/infiltrative disease (HR 2.2 (1.3–4.5), </a:t>
            </a:r>
            <a:r>
              <a:rPr lang="en-US" sz="1200" b="0" i="1" kern="1200" dirty="0">
                <a:solidFill>
                  <a:schemeClr val="tx1"/>
                </a:solidFill>
                <a:latin typeface="+mn-lt"/>
                <a:ea typeface="+mn-ea"/>
                <a:cs typeface="+mn-cs"/>
              </a:rPr>
              <a:t>P</a:t>
            </a:r>
            <a:r>
              <a:rPr lang="en-US" sz="1200" b="0" i="0" kern="1200" dirty="0">
                <a:solidFill>
                  <a:schemeClr val="tx1"/>
                </a:solidFill>
                <a:latin typeface="+mn-lt"/>
                <a:ea typeface="+mn-ea"/>
                <a:cs typeface="+mn-cs"/>
              </a:rPr>
              <a:t> = 0.02). Following initiation of RRT, patients with ARVD had a significantly increased risk for death compared with patients without ARVD (HR 3.3 (2.2–5.0), </a:t>
            </a:r>
            <a:r>
              <a:rPr lang="en-US" sz="1200" b="0" i="1" kern="1200" dirty="0">
                <a:solidFill>
                  <a:schemeClr val="tx1"/>
                </a:solidFill>
                <a:latin typeface="+mn-lt"/>
                <a:ea typeface="+mn-ea"/>
                <a:cs typeface="+mn-cs"/>
              </a:rPr>
              <a:t>P</a:t>
            </a:r>
            <a:r>
              <a:rPr lang="en-US" sz="1200" b="0" i="0" kern="1200" dirty="0">
                <a:solidFill>
                  <a:schemeClr val="tx1"/>
                </a:solidFill>
                <a:latin typeface="+mn-lt"/>
                <a:ea typeface="+mn-ea"/>
                <a:cs typeface="+mn-cs"/>
              </a:rPr>
              <a:t> &lt; 0.001).</a:t>
            </a:r>
          </a:p>
          <a:p>
            <a:r>
              <a:rPr lang="en-US" sz="1200" b="0" i="0" kern="1200" dirty="0">
                <a:solidFill>
                  <a:schemeClr val="tx1"/>
                </a:solidFill>
                <a:latin typeface="+mn-lt"/>
                <a:ea typeface="+mn-ea"/>
                <a:cs typeface="+mn-cs"/>
              </a:rPr>
              <a:t>Conclusions</a:t>
            </a:r>
          </a:p>
          <a:p>
            <a:r>
              <a:rPr lang="en-US" sz="1200" b="0" i="0" kern="1200" dirty="0">
                <a:solidFill>
                  <a:schemeClr val="tx1"/>
                </a:solidFill>
                <a:latin typeface="+mn-lt"/>
                <a:ea typeface="+mn-ea"/>
                <a:cs typeface="+mn-cs"/>
              </a:rPr>
              <a:t>Patients with ARVD as a cause of CKD have an increased risk for death both prior to and following initiation of RRT. Further work should seek to identify modifiable risk factors relevant to prognosis.</a:t>
            </a:r>
          </a:p>
        </p:txBody>
      </p:sp>
      <p:sp>
        <p:nvSpPr>
          <p:cNvPr id="4" name="3 - Θέση αριθμού διαφάνειας"/>
          <p:cNvSpPr>
            <a:spLocks noGrp="1"/>
          </p:cNvSpPr>
          <p:nvPr>
            <p:ph type="sldNum" sz="quarter" idx="10"/>
          </p:nvPr>
        </p:nvSpPr>
        <p:spPr/>
        <p:txBody>
          <a:bodyPr/>
          <a:lstStyle/>
          <a:p>
            <a:fld id="{46899F9C-5E67-D848-A56A-EB4133F6CE9A}" type="slidenum">
              <a:rPr lang="en-US" smtClean="0">
                <a:solidFill>
                  <a:prstClr val="black"/>
                </a:solidFill>
              </a:rPr>
              <a:pPr/>
              <a:t>13</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55000" lnSpcReduction="20000"/>
          </a:bodyPr>
          <a:lstStyle/>
          <a:p>
            <a:pPr marL="0" marR="0" indent="0" algn="l" defTabSz="457131" rtl="0" eaLnBrk="1" fontAlgn="auto" latinLnBrk="0" hangingPunct="1">
              <a:lnSpc>
                <a:spcPct val="100000"/>
              </a:lnSpc>
              <a:spcBef>
                <a:spcPts val="0"/>
              </a:spcBef>
              <a:spcAft>
                <a:spcPts val="0"/>
              </a:spcAft>
              <a:buClrTx/>
              <a:buSzTx/>
              <a:buFontTx/>
              <a:buNone/>
              <a:tabLst/>
              <a:defRPr/>
            </a:pPr>
            <a:r>
              <a:rPr lang="en-US" sz="1200" dirty="0"/>
              <a:t>Pre-dialysis ARVD X</a:t>
            </a:r>
          </a:p>
          <a:p>
            <a:pPr marL="0" marR="0" indent="0" algn="l" defTabSz="457131"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457131" rtl="0" eaLnBrk="1" fontAlgn="auto" latinLnBrk="0" hangingPunct="1">
              <a:lnSpc>
                <a:spcPct val="100000"/>
              </a:lnSpc>
              <a:spcBef>
                <a:spcPts val="0"/>
              </a:spcBef>
              <a:spcAft>
                <a:spcPts val="0"/>
              </a:spcAft>
              <a:buClrTx/>
              <a:buSzTx/>
              <a:buFontTx/>
              <a:buNone/>
              <a:tabLst/>
              <a:defRPr/>
            </a:pPr>
            <a:r>
              <a:rPr lang="en-US" sz="1200" dirty="0"/>
              <a:t>The risk of death among patients with ARVD markedly exceeds the risk of progression to dialysis (44% vs 16% over a median 4 of years). </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Original Article</a:t>
            </a:r>
          </a:p>
          <a:p>
            <a:r>
              <a:rPr lang="en-US" sz="1200" b="1" i="0" kern="1200" dirty="0">
                <a:solidFill>
                  <a:schemeClr val="tx1"/>
                </a:solidFill>
                <a:latin typeface="+mn-lt"/>
                <a:ea typeface="+mn-ea"/>
                <a:cs typeface="+mn-cs"/>
              </a:rPr>
              <a:t>Risks for mortality and renal replacement therapy in atherosclerotic </a:t>
            </a:r>
            <a:r>
              <a:rPr lang="en-US" sz="1200" b="1" i="0" kern="1200" dirty="0" err="1">
                <a:solidFill>
                  <a:schemeClr val="tx1"/>
                </a:solidFill>
                <a:latin typeface="+mn-lt"/>
                <a:ea typeface="+mn-ea"/>
                <a:cs typeface="+mn-cs"/>
              </a:rPr>
              <a:t>renovascular</a:t>
            </a:r>
            <a:r>
              <a:rPr lang="en-US" sz="1200" b="1" i="0" kern="1200" dirty="0">
                <a:solidFill>
                  <a:schemeClr val="tx1"/>
                </a:solidFill>
                <a:latin typeface="+mn-lt"/>
                <a:ea typeface="+mn-ea"/>
                <a:cs typeface="+mn-cs"/>
              </a:rPr>
              <a:t> disease compared with other causes of chronic kidney disease</a:t>
            </a:r>
          </a:p>
          <a:p>
            <a:r>
              <a:rPr lang="en-US" sz="1200" b="0" i="0" u="none" strike="noStrike" kern="1200" dirty="0">
                <a:solidFill>
                  <a:schemeClr val="tx1"/>
                </a:solidFill>
                <a:latin typeface="+mn-lt"/>
                <a:ea typeface="+mn-ea"/>
                <a:cs typeface="+mn-cs"/>
                <a:hlinkClick r:id="rId3"/>
              </a:rPr>
              <a:t>James </a:t>
            </a:r>
            <a:r>
              <a:rPr lang="en-US" sz="1200" b="0" i="0" u="none" strike="noStrike" kern="1200" dirty="0" err="1">
                <a:solidFill>
                  <a:schemeClr val="tx1"/>
                </a:solidFill>
                <a:latin typeface="+mn-lt"/>
                <a:ea typeface="+mn-ea"/>
                <a:cs typeface="+mn-cs"/>
                <a:hlinkClick r:id="rId3"/>
              </a:rPr>
              <a:t>Ritchie</a:t>
            </a:r>
            <a:r>
              <a:rPr lang="en-US" sz="1200" b="0" i="0" kern="1200" dirty="0" err="1">
                <a:solidFill>
                  <a:schemeClr val="tx1"/>
                </a:solidFill>
                <a:latin typeface="+mn-lt"/>
                <a:ea typeface="+mn-ea"/>
                <a:cs typeface="+mn-cs"/>
              </a:rPr>
              <a:t>,</a:t>
            </a:r>
            <a:r>
              <a:rPr lang="en-US" sz="1200" b="0" i="0" u="none" strike="noStrike" kern="1200" dirty="0" err="1">
                <a:solidFill>
                  <a:schemeClr val="tx1"/>
                </a:solidFill>
                <a:latin typeface="+mn-lt"/>
                <a:ea typeface="+mn-ea"/>
                <a:cs typeface="+mn-cs"/>
                <a:hlinkClick r:id="rId4"/>
              </a:rPr>
              <a:t>Darren</a:t>
            </a:r>
            <a:r>
              <a:rPr lang="en-US" sz="1200" b="0" i="0" u="none" strike="noStrike" kern="1200" dirty="0">
                <a:solidFill>
                  <a:schemeClr val="tx1"/>
                </a:solidFill>
                <a:latin typeface="+mn-lt"/>
                <a:ea typeface="+mn-ea"/>
                <a:cs typeface="+mn-cs"/>
                <a:hlinkClick r:id="rId4"/>
              </a:rPr>
              <a:t> </a:t>
            </a:r>
            <a:r>
              <a:rPr lang="en-US" sz="1200" b="0" i="0" u="none" strike="noStrike" kern="1200" dirty="0" err="1">
                <a:solidFill>
                  <a:schemeClr val="tx1"/>
                </a:solidFill>
                <a:latin typeface="+mn-lt"/>
                <a:ea typeface="+mn-ea"/>
                <a:cs typeface="+mn-cs"/>
                <a:hlinkClick r:id="rId4"/>
              </a:rPr>
              <a:t>Green</a:t>
            </a:r>
            <a:r>
              <a:rPr lang="en-US" sz="1200" b="0" i="0" kern="1200" dirty="0" err="1">
                <a:solidFill>
                  <a:schemeClr val="tx1"/>
                </a:solidFill>
                <a:latin typeface="+mn-lt"/>
                <a:ea typeface="+mn-ea"/>
                <a:cs typeface="+mn-cs"/>
              </a:rPr>
              <a:t>,</a:t>
            </a:r>
            <a:r>
              <a:rPr lang="en-US" sz="1200" b="0" i="0" u="none" strike="noStrike" kern="1200" dirty="0" err="1">
                <a:solidFill>
                  <a:schemeClr val="tx1"/>
                </a:solidFill>
                <a:latin typeface="+mn-lt"/>
                <a:ea typeface="+mn-ea"/>
                <a:cs typeface="+mn-cs"/>
                <a:hlinkClick r:id="rId5"/>
              </a:rPr>
              <a:t>Helen</a:t>
            </a:r>
            <a:r>
              <a:rPr lang="en-US" sz="1200" b="0" i="0" u="none" strike="noStrike" kern="1200" dirty="0">
                <a:solidFill>
                  <a:schemeClr val="tx1"/>
                </a:solidFill>
                <a:latin typeface="+mn-lt"/>
                <a:ea typeface="+mn-ea"/>
                <a:cs typeface="+mn-cs"/>
                <a:hlinkClick r:id="rId5"/>
              </a:rPr>
              <a:t> V </a:t>
            </a:r>
            <a:r>
              <a:rPr lang="en-US" sz="1200" b="0" i="0" u="none" strike="noStrike" kern="1200" dirty="0" err="1">
                <a:solidFill>
                  <a:schemeClr val="tx1"/>
                </a:solidFill>
                <a:latin typeface="+mn-lt"/>
                <a:ea typeface="+mn-ea"/>
                <a:cs typeface="+mn-cs"/>
                <a:hlinkClick r:id="rId5"/>
              </a:rPr>
              <a:t>Alderson</a:t>
            </a:r>
            <a:r>
              <a:rPr lang="en-US" sz="1200" b="0" i="0" kern="1200" dirty="0" err="1">
                <a:solidFill>
                  <a:schemeClr val="tx1"/>
                </a:solidFill>
                <a:latin typeface="+mn-lt"/>
                <a:ea typeface="+mn-ea"/>
                <a:cs typeface="+mn-cs"/>
              </a:rPr>
              <a:t>,</a:t>
            </a:r>
            <a:r>
              <a:rPr lang="en-US" sz="1200" b="0" i="0" u="none" strike="noStrike" kern="1200" dirty="0" err="1">
                <a:solidFill>
                  <a:schemeClr val="tx1"/>
                </a:solidFill>
                <a:latin typeface="+mn-lt"/>
                <a:ea typeface="+mn-ea"/>
                <a:cs typeface="+mn-cs"/>
                <a:hlinkClick r:id="rId6"/>
              </a:rPr>
              <a:t>Diana</a:t>
            </a:r>
            <a:r>
              <a:rPr lang="en-US" sz="1200" b="0" i="0" u="none" strike="noStrike" kern="1200" dirty="0">
                <a:solidFill>
                  <a:schemeClr val="tx1"/>
                </a:solidFill>
                <a:latin typeface="+mn-lt"/>
                <a:ea typeface="+mn-ea"/>
                <a:cs typeface="+mn-cs"/>
                <a:hlinkClick r:id="rId6"/>
              </a:rPr>
              <a:t> </a:t>
            </a:r>
            <a:r>
              <a:rPr lang="en-US" sz="1200" b="0" i="0" u="none" strike="noStrike" kern="1200" dirty="0" err="1">
                <a:solidFill>
                  <a:schemeClr val="tx1"/>
                </a:solidFill>
                <a:latin typeface="+mn-lt"/>
                <a:ea typeface="+mn-ea"/>
                <a:cs typeface="+mn-cs"/>
                <a:hlinkClick r:id="rId6"/>
              </a:rPr>
              <a:t>Chiu</a:t>
            </a:r>
            <a:r>
              <a:rPr lang="en-US" sz="1200" b="0" i="0" kern="1200" dirty="0" err="1">
                <a:solidFill>
                  <a:schemeClr val="tx1"/>
                </a:solidFill>
                <a:latin typeface="+mn-lt"/>
                <a:ea typeface="+mn-ea"/>
                <a:cs typeface="+mn-cs"/>
              </a:rPr>
              <a:t>,</a:t>
            </a:r>
            <a:r>
              <a:rPr lang="en-US" sz="1200" b="0" i="0" u="none" strike="noStrike" kern="1200" dirty="0" err="1">
                <a:solidFill>
                  <a:schemeClr val="tx1"/>
                </a:solidFill>
                <a:latin typeface="+mn-lt"/>
                <a:ea typeface="+mn-ea"/>
                <a:cs typeface="+mn-cs"/>
                <a:hlinkClick r:id="rId7"/>
              </a:rPr>
              <a:t>Smeeta</a:t>
            </a:r>
            <a:r>
              <a:rPr lang="en-US" sz="1200" b="0" i="0" u="none" strike="noStrike" kern="1200" dirty="0">
                <a:solidFill>
                  <a:schemeClr val="tx1"/>
                </a:solidFill>
                <a:latin typeface="+mn-lt"/>
                <a:ea typeface="+mn-ea"/>
                <a:cs typeface="+mn-cs"/>
                <a:hlinkClick r:id="rId7"/>
              </a:rPr>
              <a:t> </a:t>
            </a:r>
            <a:r>
              <a:rPr lang="en-US" sz="1200" b="0" i="0" u="none" strike="noStrike" kern="1200" dirty="0" err="1">
                <a:solidFill>
                  <a:schemeClr val="tx1"/>
                </a:solidFill>
                <a:latin typeface="+mn-lt"/>
                <a:ea typeface="+mn-ea"/>
                <a:cs typeface="+mn-cs"/>
                <a:hlinkClick r:id="rId7"/>
              </a:rPr>
              <a:t>Sinha</a:t>
            </a:r>
            <a:r>
              <a:rPr lang="en-US" sz="1200" b="0" i="0" kern="1200" dirty="0" err="1">
                <a:solidFill>
                  <a:schemeClr val="tx1"/>
                </a:solidFill>
                <a:latin typeface="+mn-lt"/>
                <a:ea typeface="+mn-ea"/>
                <a:cs typeface="+mn-cs"/>
              </a:rPr>
              <a:t>,</a:t>
            </a:r>
            <a:r>
              <a:rPr lang="en-US" sz="1200" b="0" i="0" u="none" strike="noStrike" kern="1200" dirty="0" err="1">
                <a:solidFill>
                  <a:schemeClr val="tx1"/>
                </a:solidFill>
                <a:latin typeface="+mn-lt"/>
                <a:ea typeface="+mn-ea"/>
                <a:cs typeface="+mn-cs"/>
                <a:hlinkClick r:id="rId8"/>
              </a:rPr>
              <a:t>Philip</a:t>
            </a:r>
            <a:r>
              <a:rPr lang="en-US" sz="1200" b="0" i="0" u="none" strike="noStrike" kern="1200" dirty="0">
                <a:solidFill>
                  <a:schemeClr val="tx1"/>
                </a:solidFill>
                <a:latin typeface="+mn-lt"/>
                <a:ea typeface="+mn-ea"/>
                <a:cs typeface="+mn-cs"/>
                <a:hlinkClick r:id="rId8"/>
              </a:rPr>
              <a:t> A </a:t>
            </a:r>
            <a:r>
              <a:rPr lang="en-US" sz="1200" b="0" i="0" u="none" strike="noStrike" kern="1200" dirty="0" err="1">
                <a:solidFill>
                  <a:schemeClr val="tx1"/>
                </a:solidFill>
                <a:latin typeface="+mn-lt"/>
                <a:ea typeface="+mn-ea"/>
                <a:cs typeface="+mn-cs"/>
                <a:hlinkClick r:id="rId8"/>
              </a:rPr>
              <a:t>Kalra</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First published: 10 May 2015</a:t>
            </a:r>
          </a:p>
          <a:p>
            <a:r>
              <a:rPr lang="en-US" sz="1200" b="0" i="0" kern="1200" dirty="0">
                <a:solidFill>
                  <a:schemeClr val="tx1"/>
                </a:solidFill>
                <a:latin typeface="+mn-lt"/>
                <a:ea typeface="+mn-ea"/>
                <a:cs typeface="+mn-cs"/>
              </a:rPr>
              <a:t> </a:t>
            </a:r>
            <a:r>
              <a:rPr lang="en-US" sz="1200" b="1" i="0" u="none" strike="noStrike" kern="1200" dirty="0">
                <a:solidFill>
                  <a:schemeClr val="tx1"/>
                </a:solidFill>
                <a:latin typeface="+mn-lt"/>
                <a:ea typeface="+mn-ea"/>
                <a:cs typeface="+mn-cs"/>
                <a:hlinkClick r:id="rId9"/>
              </a:rPr>
              <a:t>https://doi.org/10.1111/nep.12501</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Citations: </a:t>
            </a:r>
            <a:r>
              <a:rPr lang="en-US" sz="1200" b="0" i="0" u="none" strike="noStrike" kern="1200" dirty="0">
                <a:solidFill>
                  <a:schemeClr val="tx1"/>
                </a:solidFill>
                <a:latin typeface="+mn-lt"/>
                <a:ea typeface="+mn-ea"/>
                <a:cs typeface="+mn-cs"/>
                <a:hlinkClick r:id="rId10"/>
              </a:rPr>
              <a:t>9</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Conflict of interest: This research received no specific grant from any funding agency in the public, commercial or not-for-profit sectors. The authors have no conflicts of interest or financial interests to report. None of the results presented in this paper have been published previously in whole or in part, expect in abstract format.</a:t>
            </a:r>
          </a:p>
          <a:p>
            <a:r>
              <a:rPr lang="en-US" sz="1200" b="1" i="0" u="none" strike="noStrike" kern="1200" dirty="0">
                <a:solidFill>
                  <a:schemeClr val="tx1"/>
                </a:solidFill>
                <a:latin typeface="+mn-lt"/>
                <a:ea typeface="+mn-ea"/>
                <a:cs typeface="+mn-cs"/>
                <a:hlinkClick r:id="rId11"/>
              </a:rPr>
              <a:t>Read the full text</a:t>
            </a:r>
            <a:endParaRPr lang="en-US" sz="1200" b="0" i="0" kern="1200" dirty="0">
              <a:solidFill>
                <a:schemeClr val="tx1"/>
              </a:solidFill>
              <a:latin typeface="+mn-lt"/>
              <a:ea typeface="+mn-ea"/>
              <a:cs typeface="+mn-cs"/>
            </a:endParaRPr>
          </a:p>
          <a:p>
            <a:r>
              <a:rPr lang="en-US" sz="1200" b="0" i="0" u="none" strike="noStrike" kern="1200" cap="all" dirty="0">
                <a:solidFill>
                  <a:schemeClr val="tx1"/>
                </a:solidFill>
                <a:latin typeface="+mn-lt"/>
                <a:ea typeface="+mn-ea"/>
                <a:cs typeface="+mn-cs"/>
                <a:hlinkClick r:id="rId12" tooltip="ePDF"/>
              </a:rPr>
              <a:t>PDF</a:t>
            </a:r>
            <a:endParaRPr lang="en-US" sz="1200" b="0" i="0" kern="1200" dirty="0">
              <a:solidFill>
                <a:schemeClr val="tx1"/>
              </a:solidFill>
              <a:latin typeface="+mn-lt"/>
              <a:ea typeface="+mn-ea"/>
              <a:cs typeface="+mn-cs"/>
            </a:endParaRPr>
          </a:p>
          <a:p>
            <a:r>
              <a:rPr lang="en-US" sz="1200" b="0" i="0" u="none" strike="noStrike" kern="1200" cap="all" dirty="0">
                <a:solidFill>
                  <a:schemeClr val="tx1"/>
                </a:solidFill>
                <a:latin typeface="+mn-lt"/>
                <a:ea typeface="+mn-ea"/>
                <a:cs typeface="+mn-cs"/>
                <a:hlinkClick r:id="rId13"/>
              </a:rPr>
              <a:t>TOOLS</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 </a:t>
            </a:r>
            <a:r>
              <a:rPr lang="en-US" sz="1200" b="0" i="0" u="none" strike="noStrike" kern="1200" cap="all" dirty="0">
                <a:solidFill>
                  <a:schemeClr val="tx1"/>
                </a:solidFill>
                <a:latin typeface="+mn-lt"/>
                <a:ea typeface="+mn-ea"/>
                <a:cs typeface="+mn-cs"/>
                <a:hlinkClick r:id="rId13"/>
              </a:rPr>
              <a:t>SHARE</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Abstract</a:t>
            </a:r>
          </a:p>
          <a:p>
            <a:r>
              <a:rPr lang="en-US" sz="1200" b="0" i="0" kern="1200" dirty="0">
                <a:solidFill>
                  <a:schemeClr val="tx1"/>
                </a:solidFill>
                <a:latin typeface="+mn-lt"/>
                <a:ea typeface="+mn-ea"/>
                <a:cs typeface="+mn-cs"/>
              </a:rPr>
              <a:t>Aim</a:t>
            </a:r>
          </a:p>
          <a:p>
            <a:r>
              <a:rPr lang="en-US" sz="1200" b="0" i="0" kern="1200" dirty="0">
                <a:solidFill>
                  <a:schemeClr val="tx1"/>
                </a:solidFill>
                <a:latin typeface="+mn-lt"/>
                <a:ea typeface="+mn-ea"/>
                <a:cs typeface="+mn-cs"/>
              </a:rPr>
              <a:t>Patients with atherosclerotic </a:t>
            </a:r>
            <a:r>
              <a:rPr lang="en-US" sz="1200" b="0" i="0" kern="1200" dirty="0" err="1">
                <a:solidFill>
                  <a:schemeClr val="tx1"/>
                </a:solidFill>
                <a:latin typeface="+mn-lt"/>
                <a:ea typeface="+mn-ea"/>
                <a:cs typeface="+mn-cs"/>
              </a:rPr>
              <a:t>renovascular</a:t>
            </a:r>
            <a:r>
              <a:rPr lang="en-US" sz="1200" b="0" i="0" kern="1200" dirty="0">
                <a:solidFill>
                  <a:schemeClr val="tx1"/>
                </a:solidFill>
                <a:latin typeface="+mn-lt"/>
                <a:ea typeface="+mn-ea"/>
                <a:cs typeface="+mn-cs"/>
              </a:rPr>
              <a:t> disease (ARVD) have an increased risk for death and likelihood of initiating renal replacement therapy (RRT) compared with the general population. No data exist to describe prognosis in ARVD compared with other causes of chronic kidney disease (CKD). We compare patient outcomes between ARVD and other causes of CKD.</a:t>
            </a:r>
          </a:p>
          <a:p>
            <a:r>
              <a:rPr lang="en-US" sz="1200" b="0" i="0" kern="1200" dirty="0">
                <a:solidFill>
                  <a:schemeClr val="tx1"/>
                </a:solidFill>
                <a:latin typeface="+mn-lt"/>
                <a:ea typeface="+mn-ea"/>
                <a:cs typeface="+mn-cs"/>
              </a:rPr>
              <a:t>Methods</a:t>
            </a:r>
          </a:p>
          <a:p>
            <a:r>
              <a:rPr lang="en-US" sz="1200" b="0" i="0" kern="1200" dirty="0">
                <a:solidFill>
                  <a:schemeClr val="tx1"/>
                </a:solidFill>
                <a:latin typeface="+mn-lt"/>
                <a:ea typeface="+mn-ea"/>
                <a:cs typeface="+mn-cs"/>
              </a:rPr>
              <a:t>Patients were selected from two prospective observational cohort studies of outcome in ARVD and CKD. Multivariate Cox regression was used to compare risk for RRT and death (both prior to and following initiation of RRT) between patients with ARVD and other causes of CKD.</a:t>
            </a:r>
          </a:p>
          <a:p>
            <a:r>
              <a:rPr lang="en-US" sz="1200" b="0" i="0" kern="1200" dirty="0">
                <a:solidFill>
                  <a:schemeClr val="tx1"/>
                </a:solidFill>
                <a:latin typeface="+mn-lt"/>
                <a:ea typeface="+mn-ea"/>
                <a:cs typeface="+mn-cs"/>
              </a:rPr>
              <a:t>Results</a:t>
            </a:r>
          </a:p>
          <a:p>
            <a:r>
              <a:rPr lang="en-US" sz="1200" b="0" i="0" kern="1200" dirty="0">
                <a:solidFill>
                  <a:schemeClr val="tx1"/>
                </a:solidFill>
                <a:latin typeface="+mn-lt"/>
                <a:ea typeface="+mn-ea"/>
                <a:cs typeface="+mn-cs"/>
              </a:rPr>
              <a:t>Of 1472 patients (563 (38%) ARVD, 909 (62%) non-ARVD), 242 (16%) progressed to RRT and 640 (44%) died over a median follow-up period of 4.1 (2.4–5.6) years. Patients with ARVD had an increased risk for death (HR 1.5 (1.2–1.8), </a:t>
            </a:r>
            <a:r>
              <a:rPr lang="en-US" sz="1200" b="0" i="1" kern="1200" dirty="0">
                <a:solidFill>
                  <a:schemeClr val="tx1"/>
                </a:solidFill>
                <a:latin typeface="+mn-lt"/>
                <a:ea typeface="+mn-ea"/>
                <a:cs typeface="+mn-cs"/>
              </a:rPr>
              <a:t>P</a:t>
            </a:r>
            <a:r>
              <a:rPr lang="en-US" sz="1200" b="0" i="0" kern="1200" dirty="0">
                <a:solidFill>
                  <a:schemeClr val="tx1"/>
                </a:solidFill>
                <a:latin typeface="+mn-lt"/>
                <a:ea typeface="+mn-ea"/>
                <a:cs typeface="+mn-cs"/>
              </a:rPr>
              <a:t> &lt; 0.001) but not for RRT (HR 1.0 (0.7–1.4), </a:t>
            </a:r>
            <a:r>
              <a:rPr lang="en-US" sz="1200" b="0" i="1" kern="1200" dirty="0">
                <a:solidFill>
                  <a:schemeClr val="tx1"/>
                </a:solidFill>
                <a:latin typeface="+mn-lt"/>
                <a:ea typeface="+mn-ea"/>
                <a:cs typeface="+mn-cs"/>
              </a:rPr>
              <a:t>P</a:t>
            </a:r>
            <a:r>
              <a:rPr lang="en-US" sz="1200" b="0" i="0" kern="1200" dirty="0">
                <a:solidFill>
                  <a:schemeClr val="tx1"/>
                </a:solidFill>
                <a:latin typeface="+mn-lt"/>
                <a:ea typeface="+mn-ea"/>
                <a:cs typeface="+mn-cs"/>
              </a:rPr>
              <a:t> = 0.9). The largest increase in risk for death was observed relative to renal limited diseases, e.g. </a:t>
            </a:r>
            <a:r>
              <a:rPr lang="en-US" sz="1200" b="0" i="0" kern="1200" dirty="0" err="1">
                <a:solidFill>
                  <a:schemeClr val="tx1"/>
                </a:solidFill>
                <a:latin typeface="+mn-lt"/>
                <a:ea typeface="+mn-ea"/>
                <a:cs typeface="+mn-cs"/>
              </a:rPr>
              <a:t>pyelonephritis</a:t>
            </a:r>
            <a:r>
              <a:rPr lang="en-US" sz="1200" b="0" i="0" kern="1200" dirty="0">
                <a:solidFill>
                  <a:schemeClr val="tx1"/>
                </a:solidFill>
                <a:latin typeface="+mn-lt"/>
                <a:ea typeface="+mn-ea"/>
                <a:cs typeface="+mn-cs"/>
              </a:rPr>
              <a:t> (HR 2.4 (1.3–4.5), </a:t>
            </a:r>
            <a:r>
              <a:rPr lang="en-US" sz="1200" b="0" i="1" kern="1200" dirty="0">
                <a:solidFill>
                  <a:schemeClr val="tx1"/>
                </a:solidFill>
                <a:latin typeface="+mn-lt"/>
                <a:ea typeface="+mn-ea"/>
                <a:cs typeface="+mn-cs"/>
              </a:rPr>
              <a:t>P</a:t>
            </a:r>
            <a:r>
              <a:rPr lang="en-US" sz="1200" b="0" i="0" kern="1200" dirty="0">
                <a:solidFill>
                  <a:schemeClr val="tx1"/>
                </a:solidFill>
                <a:latin typeface="+mn-lt"/>
                <a:ea typeface="+mn-ea"/>
                <a:cs typeface="+mn-cs"/>
              </a:rPr>
              <a:t> = 0.004) and interstitial/infiltrative disease (HR 2.2 (1.3–4.5), </a:t>
            </a:r>
            <a:r>
              <a:rPr lang="en-US" sz="1200" b="0" i="1" kern="1200" dirty="0">
                <a:solidFill>
                  <a:schemeClr val="tx1"/>
                </a:solidFill>
                <a:latin typeface="+mn-lt"/>
                <a:ea typeface="+mn-ea"/>
                <a:cs typeface="+mn-cs"/>
              </a:rPr>
              <a:t>P</a:t>
            </a:r>
            <a:r>
              <a:rPr lang="en-US" sz="1200" b="0" i="0" kern="1200" dirty="0">
                <a:solidFill>
                  <a:schemeClr val="tx1"/>
                </a:solidFill>
                <a:latin typeface="+mn-lt"/>
                <a:ea typeface="+mn-ea"/>
                <a:cs typeface="+mn-cs"/>
              </a:rPr>
              <a:t> = 0.02). Following initiation of RRT, patients with ARVD had a significantly increased risk for death compared with patients without ARVD (HR 3.3 (2.2–5.0), </a:t>
            </a:r>
            <a:r>
              <a:rPr lang="en-US" sz="1200" b="0" i="1" kern="1200" dirty="0">
                <a:solidFill>
                  <a:schemeClr val="tx1"/>
                </a:solidFill>
                <a:latin typeface="+mn-lt"/>
                <a:ea typeface="+mn-ea"/>
                <a:cs typeface="+mn-cs"/>
              </a:rPr>
              <a:t>P</a:t>
            </a:r>
            <a:r>
              <a:rPr lang="en-US" sz="1200" b="0" i="0" kern="1200" dirty="0">
                <a:solidFill>
                  <a:schemeClr val="tx1"/>
                </a:solidFill>
                <a:latin typeface="+mn-lt"/>
                <a:ea typeface="+mn-ea"/>
                <a:cs typeface="+mn-cs"/>
              </a:rPr>
              <a:t> &lt; 0.001).</a:t>
            </a:r>
          </a:p>
          <a:p>
            <a:r>
              <a:rPr lang="en-US" sz="1200" b="0" i="0" kern="1200" dirty="0">
                <a:solidFill>
                  <a:schemeClr val="tx1"/>
                </a:solidFill>
                <a:latin typeface="+mn-lt"/>
                <a:ea typeface="+mn-ea"/>
                <a:cs typeface="+mn-cs"/>
              </a:rPr>
              <a:t>Conclusions</a:t>
            </a:r>
          </a:p>
          <a:p>
            <a:r>
              <a:rPr lang="en-US" sz="1200" b="0" i="0" kern="1200" dirty="0">
                <a:solidFill>
                  <a:schemeClr val="tx1"/>
                </a:solidFill>
                <a:latin typeface="+mn-lt"/>
                <a:ea typeface="+mn-ea"/>
                <a:cs typeface="+mn-cs"/>
              </a:rPr>
              <a:t>Patients with ARVD as a cause of CKD have an increased risk for death both prior to and following initiation of RRT. Further work should seek to identify modifiable risk factors relevant to prognosis.</a:t>
            </a:r>
          </a:p>
        </p:txBody>
      </p:sp>
      <p:sp>
        <p:nvSpPr>
          <p:cNvPr id="4" name="3 - Θέση αριθμού διαφάνειας"/>
          <p:cNvSpPr>
            <a:spLocks noGrp="1"/>
          </p:cNvSpPr>
          <p:nvPr>
            <p:ph type="sldNum" sz="quarter" idx="10"/>
          </p:nvPr>
        </p:nvSpPr>
        <p:spPr/>
        <p:txBody>
          <a:bodyPr/>
          <a:lstStyle/>
          <a:p>
            <a:fld id="{46899F9C-5E67-D848-A56A-EB4133F6CE9A}" type="slidenum">
              <a:rPr lang="en-US" smtClean="0">
                <a:solidFill>
                  <a:prstClr val="black"/>
                </a:solidFill>
              </a:rPr>
              <a:pPr/>
              <a:t>14</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55000" lnSpcReduction="20000"/>
          </a:bodyPr>
          <a:lstStyle/>
          <a:p>
            <a:r>
              <a:rPr lang="en-US" sz="1200" b="1" kern="1200" baseline="0" dirty="0">
                <a:solidFill>
                  <a:schemeClr val="tx1"/>
                </a:solidFill>
                <a:latin typeface="+mn-lt"/>
                <a:ea typeface="+mn-ea"/>
                <a:cs typeface="+mn-cs"/>
              </a:rPr>
              <a:t>Fig. 2 Kaplan–Meier survival curves for ARVD and non-ARVD causes of CKD following initiation of renal replacement therapy. Solid line represents non-ARVD;</a:t>
            </a:r>
          </a:p>
          <a:p>
            <a:r>
              <a:rPr lang="en-US" sz="1200" kern="1200" baseline="0" dirty="0">
                <a:solidFill>
                  <a:schemeClr val="tx1"/>
                </a:solidFill>
                <a:latin typeface="+mn-lt"/>
                <a:ea typeface="+mn-ea"/>
                <a:cs typeface="+mn-cs"/>
              </a:rPr>
              <a:t>dashed line represents ARVD. </a:t>
            </a:r>
            <a:r>
              <a:rPr lang="en-US" sz="1200" i="1" kern="1200" baseline="0" dirty="0">
                <a:solidFill>
                  <a:schemeClr val="tx1"/>
                </a:solidFill>
                <a:latin typeface="+mn-lt"/>
                <a:ea typeface="+mn-ea"/>
                <a:cs typeface="+mn-cs"/>
              </a:rPr>
              <a:t>X-axis shows time in months from recruitment; Y-axis shows survival probability. ARVD, atherosclerotic </a:t>
            </a:r>
            <a:r>
              <a:rPr lang="en-US" sz="1200" i="1" kern="1200" baseline="0" dirty="0" err="1">
                <a:solidFill>
                  <a:schemeClr val="tx1"/>
                </a:solidFill>
                <a:latin typeface="+mn-lt"/>
                <a:ea typeface="+mn-ea"/>
                <a:cs typeface="+mn-cs"/>
              </a:rPr>
              <a:t>renovascular</a:t>
            </a:r>
            <a:r>
              <a:rPr lang="en-US" sz="1200" i="1" kern="1200" baseline="0" dirty="0">
                <a:solidFill>
                  <a:schemeClr val="tx1"/>
                </a:solidFill>
                <a:latin typeface="+mn-lt"/>
                <a:ea typeface="+mn-ea"/>
                <a:cs typeface="+mn-cs"/>
              </a:rPr>
              <a:t> disease; CKD,</a:t>
            </a:r>
          </a:p>
          <a:p>
            <a:r>
              <a:rPr lang="en-US" sz="1200" kern="1200" baseline="0" dirty="0">
                <a:solidFill>
                  <a:schemeClr val="tx1"/>
                </a:solidFill>
                <a:latin typeface="+mn-lt"/>
                <a:ea typeface="+mn-ea"/>
                <a:cs typeface="+mn-cs"/>
              </a:rPr>
              <a:t>chronic kidney disease.</a:t>
            </a:r>
            <a:r>
              <a:rPr lang="en-US" sz="1200" i="1" kern="1200" baseline="0" dirty="0">
                <a:solidFill>
                  <a:schemeClr val="tx1"/>
                </a:solidFill>
                <a:latin typeface="+mn-lt"/>
                <a:ea typeface="+mn-ea"/>
                <a:cs typeface="+mn-cs"/>
              </a:rPr>
              <a:t>.</a:t>
            </a:r>
            <a:endParaRPr lang="en-US" sz="1200" b="0" i="0" kern="1200" dirty="0">
              <a:solidFill>
                <a:schemeClr val="tx1"/>
              </a:solidFill>
              <a:latin typeface="+mn-lt"/>
              <a:ea typeface="+mn-ea"/>
              <a:cs typeface="+mn-cs"/>
            </a:endParaRPr>
          </a:p>
          <a:p>
            <a:endParaRPr lang="en-US" sz="1200" b="0" i="0" kern="1200" dirty="0">
              <a:solidFill>
                <a:schemeClr val="tx1"/>
              </a:solidFill>
              <a:latin typeface="+mn-lt"/>
              <a:ea typeface="+mn-ea"/>
              <a:cs typeface="+mn-cs"/>
            </a:endParaRP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Original Article</a:t>
            </a:r>
          </a:p>
          <a:p>
            <a:r>
              <a:rPr lang="en-US" sz="1200" b="1" i="0" kern="1200" dirty="0">
                <a:solidFill>
                  <a:schemeClr val="tx1"/>
                </a:solidFill>
                <a:latin typeface="+mn-lt"/>
                <a:ea typeface="+mn-ea"/>
                <a:cs typeface="+mn-cs"/>
              </a:rPr>
              <a:t>Risks for mortality and renal replacement therapy in atherosclerotic </a:t>
            </a:r>
            <a:r>
              <a:rPr lang="en-US" sz="1200" b="1" i="0" kern="1200" dirty="0" err="1">
                <a:solidFill>
                  <a:schemeClr val="tx1"/>
                </a:solidFill>
                <a:latin typeface="+mn-lt"/>
                <a:ea typeface="+mn-ea"/>
                <a:cs typeface="+mn-cs"/>
              </a:rPr>
              <a:t>renovascular</a:t>
            </a:r>
            <a:r>
              <a:rPr lang="en-US" sz="1200" b="1" i="0" kern="1200" dirty="0">
                <a:solidFill>
                  <a:schemeClr val="tx1"/>
                </a:solidFill>
                <a:latin typeface="+mn-lt"/>
                <a:ea typeface="+mn-ea"/>
                <a:cs typeface="+mn-cs"/>
              </a:rPr>
              <a:t> disease compared with other causes of chronic kidney disease</a:t>
            </a:r>
          </a:p>
          <a:p>
            <a:r>
              <a:rPr lang="en-US" sz="1200" b="0" i="0" u="none" strike="noStrike" kern="1200" dirty="0">
                <a:solidFill>
                  <a:schemeClr val="tx1"/>
                </a:solidFill>
                <a:latin typeface="+mn-lt"/>
                <a:ea typeface="+mn-ea"/>
                <a:cs typeface="+mn-cs"/>
                <a:hlinkClick r:id="rId3"/>
              </a:rPr>
              <a:t>James </a:t>
            </a:r>
            <a:r>
              <a:rPr lang="en-US" sz="1200" b="0" i="0" u="none" strike="noStrike" kern="1200" dirty="0" err="1">
                <a:solidFill>
                  <a:schemeClr val="tx1"/>
                </a:solidFill>
                <a:latin typeface="+mn-lt"/>
                <a:ea typeface="+mn-ea"/>
                <a:cs typeface="+mn-cs"/>
                <a:hlinkClick r:id="rId3"/>
              </a:rPr>
              <a:t>Ritchie</a:t>
            </a:r>
            <a:r>
              <a:rPr lang="en-US" sz="1200" b="0" i="0" kern="1200" dirty="0" err="1">
                <a:solidFill>
                  <a:schemeClr val="tx1"/>
                </a:solidFill>
                <a:latin typeface="+mn-lt"/>
                <a:ea typeface="+mn-ea"/>
                <a:cs typeface="+mn-cs"/>
              </a:rPr>
              <a:t>,</a:t>
            </a:r>
            <a:r>
              <a:rPr lang="en-US" sz="1200" b="0" i="0" u="none" strike="noStrike" kern="1200" dirty="0" err="1">
                <a:solidFill>
                  <a:schemeClr val="tx1"/>
                </a:solidFill>
                <a:latin typeface="+mn-lt"/>
                <a:ea typeface="+mn-ea"/>
                <a:cs typeface="+mn-cs"/>
                <a:hlinkClick r:id="rId4"/>
              </a:rPr>
              <a:t>Darren</a:t>
            </a:r>
            <a:r>
              <a:rPr lang="en-US" sz="1200" b="0" i="0" u="none" strike="noStrike" kern="1200" dirty="0">
                <a:solidFill>
                  <a:schemeClr val="tx1"/>
                </a:solidFill>
                <a:latin typeface="+mn-lt"/>
                <a:ea typeface="+mn-ea"/>
                <a:cs typeface="+mn-cs"/>
                <a:hlinkClick r:id="rId4"/>
              </a:rPr>
              <a:t> </a:t>
            </a:r>
            <a:r>
              <a:rPr lang="en-US" sz="1200" b="0" i="0" u="none" strike="noStrike" kern="1200" dirty="0" err="1">
                <a:solidFill>
                  <a:schemeClr val="tx1"/>
                </a:solidFill>
                <a:latin typeface="+mn-lt"/>
                <a:ea typeface="+mn-ea"/>
                <a:cs typeface="+mn-cs"/>
                <a:hlinkClick r:id="rId4"/>
              </a:rPr>
              <a:t>Green</a:t>
            </a:r>
            <a:r>
              <a:rPr lang="en-US" sz="1200" b="0" i="0" kern="1200" dirty="0" err="1">
                <a:solidFill>
                  <a:schemeClr val="tx1"/>
                </a:solidFill>
                <a:latin typeface="+mn-lt"/>
                <a:ea typeface="+mn-ea"/>
                <a:cs typeface="+mn-cs"/>
              </a:rPr>
              <a:t>,</a:t>
            </a:r>
            <a:r>
              <a:rPr lang="en-US" sz="1200" b="0" i="0" u="none" strike="noStrike" kern="1200" dirty="0" err="1">
                <a:solidFill>
                  <a:schemeClr val="tx1"/>
                </a:solidFill>
                <a:latin typeface="+mn-lt"/>
                <a:ea typeface="+mn-ea"/>
                <a:cs typeface="+mn-cs"/>
                <a:hlinkClick r:id="rId5"/>
              </a:rPr>
              <a:t>Helen</a:t>
            </a:r>
            <a:r>
              <a:rPr lang="en-US" sz="1200" b="0" i="0" u="none" strike="noStrike" kern="1200" dirty="0">
                <a:solidFill>
                  <a:schemeClr val="tx1"/>
                </a:solidFill>
                <a:latin typeface="+mn-lt"/>
                <a:ea typeface="+mn-ea"/>
                <a:cs typeface="+mn-cs"/>
                <a:hlinkClick r:id="rId5"/>
              </a:rPr>
              <a:t> V </a:t>
            </a:r>
            <a:r>
              <a:rPr lang="en-US" sz="1200" b="0" i="0" u="none" strike="noStrike" kern="1200" dirty="0" err="1">
                <a:solidFill>
                  <a:schemeClr val="tx1"/>
                </a:solidFill>
                <a:latin typeface="+mn-lt"/>
                <a:ea typeface="+mn-ea"/>
                <a:cs typeface="+mn-cs"/>
                <a:hlinkClick r:id="rId5"/>
              </a:rPr>
              <a:t>Alderson</a:t>
            </a:r>
            <a:r>
              <a:rPr lang="en-US" sz="1200" b="0" i="0" kern="1200" dirty="0" err="1">
                <a:solidFill>
                  <a:schemeClr val="tx1"/>
                </a:solidFill>
                <a:latin typeface="+mn-lt"/>
                <a:ea typeface="+mn-ea"/>
                <a:cs typeface="+mn-cs"/>
              </a:rPr>
              <a:t>,</a:t>
            </a:r>
            <a:r>
              <a:rPr lang="en-US" sz="1200" b="0" i="0" u="none" strike="noStrike" kern="1200" dirty="0" err="1">
                <a:solidFill>
                  <a:schemeClr val="tx1"/>
                </a:solidFill>
                <a:latin typeface="+mn-lt"/>
                <a:ea typeface="+mn-ea"/>
                <a:cs typeface="+mn-cs"/>
                <a:hlinkClick r:id="rId6"/>
              </a:rPr>
              <a:t>Diana</a:t>
            </a:r>
            <a:r>
              <a:rPr lang="en-US" sz="1200" b="0" i="0" u="none" strike="noStrike" kern="1200" dirty="0">
                <a:solidFill>
                  <a:schemeClr val="tx1"/>
                </a:solidFill>
                <a:latin typeface="+mn-lt"/>
                <a:ea typeface="+mn-ea"/>
                <a:cs typeface="+mn-cs"/>
                <a:hlinkClick r:id="rId6"/>
              </a:rPr>
              <a:t> </a:t>
            </a:r>
            <a:r>
              <a:rPr lang="en-US" sz="1200" b="0" i="0" u="none" strike="noStrike" kern="1200" dirty="0" err="1">
                <a:solidFill>
                  <a:schemeClr val="tx1"/>
                </a:solidFill>
                <a:latin typeface="+mn-lt"/>
                <a:ea typeface="+mn-ea"/>
                <a:cs typeface="+mn-cs"/>
                <a:hlinkClick r:id="rId6"/>
              </a:rPr>
              <a:t>Chiu</a:t>
            </a:r>
            <a:r>
              <a:rPr lang="en-US" sz="1200" b="0" i="0" kern="1200" dirty="0" err="1">
                <a:solidFill>
                  <a:schemeClr val="tx1"/>
                </a:solidFill>
                <a:latin typeface="+mn-lt"/>
                <a:ea typeface="+mn-ea"/>
                <a:cs typeface="+mn-cs"/>
              </a:rPr>
              <a:t>,</a:t>
            </a:r>
            <a:r>
              <a:rPr lang="en-US" sz="1200" b="0" i="0" u="none" strike="noStrike" kern="1200" dirty="0" err="1">
                <a:solidFill>
                  <a:schemeClr val="tx1"/>
                </a:solidFill>
                <a:latin typeface="+mn-lt"/>
                <a:ea typeface="+mn-ea"/>
                <a:cs typeface="+mn-cs"/>
                <a:hlinkClick r:id="rId7"/>
              </a:rPr>
              <a:t>Smeeta</a:t>
            </a:r>
            <a:r>
              <a:rPr lang="en-US" sz="1200" b="0" i="0" u="none" strike="noStrike" kern="1200" dirty="0">
                <a:solidFill>
                  <a:schemeClr val="tx1"/>
                </a:solidFill>
                <a:latin typeface="+mn-lt"/>
                <a:ea typeface="+mn-ea"/>
                <a:cs typeface="+mn-cs"/>
                <a:hlinkClick r:id="rId7"/>
              </a:rPr>
              <a:t> </a:t>
            </a:r>
            <a:r>
              <a:rPr lang="en-US" sz="1200" b="0" i="0" u="none" strike="noStrike" kern="1200" dirty="0" err="1">
                <a:solidFill>
                  <a:schemeClr val="tx1"/>
                </a:solidFill>
                <a:latin typeface="+mn-lt"/>
                <a:ea typeface="+mn-ea"/>
                <a:cs typeface="+mn-cs"/>
                <a:hlinkClick r:id="rId7"/>
              </a:rPr>
              <a:t>Sinha</a:t>
            </a:r>
            <a:r>
              <a:rPr lang="en-US" sz="1200" b="0" i="0" kern="1200" dirty="0" err="1">
                <a:solidFill>
                  <a:schemeClr val="tx1"/>
                </a:solidFill>
                <a:latin typeface="+mn-lt"/>
                <a:ea typeface="+mn-ea"/>
                <a:cs typeface="+mn-cs"/>
              </a:rPr>
              <a:t>,</a:t>
            </a:r>
            <a:r>
              <a:rPr lang="en-US" sz="1200" b="0" i="0" u="none" strike="noStrike" kern="1200" dirty="0" err="1">
                <a:solidFill>
                  <a:schemeClr val="tx1"/>
                </a:solidFill>
                <a:latin typeface="+mn-lt"/>
                <a:ea typeface="+mn-ea"/>
                <a:cs typeface="+mn-cs"/>
                <a:hlinkClick r:id="rId8"/>
              </a:rPr>
              <a:t>Philip</a:t>
            </a:r>
            <a:r>
              <a:rPr lang="en-US" sz="1200" b="0" i="0" u="none" strike="noStrike" kern="1200" dirty="0">
                <a:solidFill>
                  <a:schemeClr val="tx1"/>
                </a:solidFill>
                <a:latin typeface="+mn-lt"/>
                <a:ea typeface="+mn-ea"/>
                <a:cs typeface="+mn-cs"/>
                <a:hlinkClick r:id="rId8"/>
              </a:rPr>
              <a:t> A </a:t>
            </a:r>
            <a:r>
              <a:rPr lang="en-US" sz="1200" b="0" i="0" u="none" strike="noStrike" kern="1200" dirty="0" err="1">
                <a:solidFill>
                  <a:schemeClr val="tx1"/>
                </a:solidFill>
                <a:latin typeface="+mn-lt"/>
                <a:ea typeface="+mn-ea"/>
                <a:cs typeface="+mn-cs"/>
                <a:hlinkClick r:id="rId8"/>
              </a:rPr>
              <a:t>Kalra</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First published: 10 May 2015</a:t>
            </a:r>
          </a:p>
          <a:p>
            <a:r>
              <a:rPr lang="en-US" sz="1200" b="0" i="0" kern="1200" dirty="0">
                <a:solidFill>
                  <a:schemeClr val="tx1"/>
                </a:solidFill>
                <a:latin typeface="+mn-lt"/>
                <a:ea typeface="+mn-ea"/>
                <a:cs typeface="+mn-cs"/>
              </a:rPr>
              <a:t> </a:t>
            </a:r>
            <a:r>
              <a:rPr lang="en-US" sz="1200" b="1" i="0" u="none" strike="noStrike" kern="1200" dirty="0">
                <a:solidFill>
                  <a:schemeClr val="tx1"/>
                </a:solidFill>
                <a:latin typeface="+mn-lt"/>
                <a:ea typeface="+mn-ea"/>
                <a:cs typeface="+mn-cs"/>
                <a:hlinkClick r:id="rId9"/>
              </a:rPr>
              <a:t>https://doi.org/10.1111/nep.12501</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Citations: </a:t>
            </a:r>
            <a:r>
              <a:rPr lang="en-US" sz="1200" b="0" i="0" u="none" strike="noStrike" kern="1200" dirty="0">
                <a:solidFill>
                  <a:schemeClr val="tx1"/>
                </a:solidFill>
                <a:latin typeface="+mn-lt"/>
                <a:ea typeface="+mn-ea"/>
                <a:cs typeface="+mn-cs"/>
                <a:hlinkClick r:id="rId10"/>
              </a:rPr>
              <a:t>9</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Conflict of interest: This research received no specific grant from any funding agency in the public, commercial or not-for-profit sectors. The authors have no conflicts of interest or financial interests to report. None of the results presented in this paper have been published previously in whole or in part, expect in abstract format.</a:t>
            </a:r>
          </a:p>
          <a:p>
            <a:r>
              <a:rPr lang="en-US" sz="1200" b="1" i="0" u="none" strike="noStrike" kern="1200" dirty="0">
                <a:solidFill>
                  <a:schemeClr val="tx1"/>
                </a:solidFill>
                <a:latin typeface="+mn-lt"/>
                <a:ea typeface="+mn-ea"/>
                <a:cs typeface="+mn-cs"/>
                <a:hlinkClick r:id="rId11"/>
              </a:rPr>
              <a:t>Read the full text</a:t>
            </a:r>
            <a:endParaRPr lang="en-US" sz="1200" b="0" i="0" kern="1200" dirty="0">
              <a:solidFill>
                <a:schemeClr val="tx1"/>
              </a:solidFill>
              <a:latin typeface="+mn-lt"/>
              <a:ea typeface="+mn-ea"/>
              <a:cs typeface="+mn-cs"/>
            </a:endParaRPr>
          </a:p>
          <a:p>
            <a:r>
              <a:rPr lang="en-US" sz="1200" b="0" i="0" u="none" strike="noStrike" kern="1200" cap="all" dirty="0">
                <a:solidFill>
                  <a:schemeClr val="tx1"/>
                </a:solidFill>
                <a:latin typeface="+mn-lt"/>
                <a:ea typeface="+mn-ea"/>
                <a:cs typeface="+mn-cs"/>
                <a:hlinkClick r:id="rId12" tooltip="ePDF"/>
              </a:rPr>
              <a:t>PDF</a:t>
            </a:r>
            <a:endParaRPr lang="en-US" sz="1200" b="0" i="0" kern="1200" dirty="0">
              <a:solidFill>
                <a:schemeClr val="tx1"/>
              </a:solidFill>
              <a:latin typeface="+mn-lt"/>
              <a:ea typeface="+mn-ea"/>
              <a:cs typeface="+mn-cs"/>
            </a:endParaRPr>
          </a:p>
          <a:p>
            <a:r>
              <a:rPr lang="en-US" sz="1200" b="0" i="0" u="none" strike="noStrike" kern="1200" cap="all" dirty="0">
                <a:solidFill>
                  <a:schemeClr val="tx1"/>
                </a:solidFill>
                <a:latin typeface="+mn-lt"/>
                <a:ea typeface="+mn-ea"/>
                <a:cs typeface="+mn-cs"/>
                <a:hlinkClick r:id="rId13"/>
              </a:rPr>
              <a:t>TOOLS</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 </a:t>
            </a:r>
            <a:r>
              <a:rPr lang="en-US" sz="1200" b="0" i="0" u="none" strike="noStrike" kern="1200" cap="all" dirty="0">
                <a:solidFill>
                  <a:schemeClr val="tx1"/>
                </a:solidFill>
                <a:latin typeface="+mn-lt"/>
                <a:ea typeface="+mn-ea"/>
                <a:cs typeface="+mn-cs"/>
                <a:hlinkClick r:id="rId13"/>
              </a:rPr>
              <a:t>SHARE</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Abstract</a:t>
            </a:r>
          </a:p>
          <a:p>
            <a:r>
              <a:rPr lang="en-US" sz="1200" b="0" i="0" kern="1200" dirty="0">
                <a:solidFill>
                  <a:schemeClr val="tx1"/>
                </a:solidFill>
                <a:latin typeface="+mn-lt"/>
                <a:ea typeface="+mn-ea"/>
                <a:cs typeface="+mn-cs"/>
              </a:rPr>
              <a:t>Aim</a:t>
            </a:r>
          </a:p>
          <a:p>
            <a:r>
              <a:rPr lang="en-US" sz="1200" b="0" i="0" kern="1200" dirty="0">
                <a:solidFill>
                  <a:schemeClr val="tx1"/>
                </a:solidFill>
                <a:latin typeface="+mn-lt"/>
                <a:ea typeface="+mn-ea"/>
                <a:cs typeface="+mn-cs"/>
              </a:rPr>
              <a:t>Patients with atherosclerotic </a:t>
            </a:r>
            <a:r>
              <a:rPr lang="en-US" sz="1200" b="0" i="0" kern="1200" dirty="0" err="1">
                <a:solidFill>
                  <a:schemeClr val="tx1"/>
                </a:solidFill>
                <a:latin typeface="+mn-lt"/>
                <a:ea typeface="+mn-ea"/>
                <a:cs typeface="+mn-cs"/>
              </a:rPr>
              <a:t>renovascular</a:t>
            </a:r>
            <a:r>
              <a:rPr lang="en-US" sz="1200" b="0" i="0" kern="1200" dirty="0">
                <a:solidFill>
                  <a:schemeClr val="tx1"/>
                </a:solidFill>
                <a:latin typeface="+mn-lt"/>
                <a:ea typeface="+mn-ea"/>
                <a:cs typeface="+mn-cs"/>
              </a:rPr>
              <a:t> disease (ARVD) have an increased risk for death and likelihood of initiating renal replacement therapy (RRT) compared with the general population. No data exist to describe prognosis in ARVD compared with other causes of chronic kidney disease (CKD). We compare patient outcomes between ARVD and other causes of CKD.</a:t>
            </a:r>
          </a:p>
          <a:p>
            <a:r>
              <a:rPr lang="en-US" sz="1200" b="0" i="0" kern="1200" dirty="0">
                <a:solidFill>
                  <a:schemeClr val="tx1"/>
                </a:solidFill>
                <a:latin typeface="+mn-lt"/>
                <a:ea typeface="+mn-ea"/>
                <a:cs typeface="+mn-cs"/>
              </a:rPr>
              <a:t>Methods</a:t>
            </a:r>
          </a:p>
          <a:p>
            <a:r>
              <a:rPr lang="en-US" sz="1200" b="0" i="0" kern="1200" dirty="0">
                <a:solidFill>
                  <a:schemeClr val="tx1"/>
                </a:solidFill>
                <a:latin typeface="+mn-lt"/>
                <a:ea typeface="+mn-ea"/>
                <a:cs typeface="+mn-cs"/>
              </a:rPr>
              <a:t>Patients were selected from two prospective observational cohort studies of outcome in ARVD and CKD. Multivariate Cox regression was used to compare risk for RRT and death (both prior to and following initiation of RRT) between patients with ARVD and other causes of CKD.</a:t>
            </a:r>
          </a:p>
          <a:p>
            <a:r>
              <a:rPr lang="en-US" sz="1200" b="0" i="0" kern="1200" dirty="0">
                <a:solidFill>
                  <a:schemeClr val="tx1"/>
                </a:solidFill>
                <a:latin typeface="+mn-lt"/>
                <a:ea typeface="+mn-ea"/>
                <a:cs typeface="+mn-cs"/>
              </a:rPr>
              <a:t>Results</a:t>
            </a:r>
          </a:p>
          <a:p>
            <a:r>
              <a:rPr lang="en-US" sz="1200" b="0" i="0" kern="1200" dirty="0">
                <a:solidFill>
                  <a:schemeClr val="tx1"/>
                </a:solidFill>
                <a:latin typeface="+mn-lt"/>
                <a:ea typeface="+mn-ea"/>
                <a:cs typeface="+mn-cs"/>
              </a:rPr>
              <a:t>Of 1472 patients (563 (38%) ARVD, 909 (62%) non-ARVD), 242 (16%) progressed to RRT and 640 (44%) died over a median follow-up period of 4.1 (2.4–5.6) years. Patients with ARVD had an increased risk for death (HR 1.5 (1.2–1.8), </a:t>
            </a:r>
            <a:r>
              <a:rPr lang="en-US" sz="1200" b="0" i="1" kern="1200" dirty="0">
                <a:solidFill>
                  <a:schemeClr val="tx1"/>
                </a:solidFill>
                <a:latin typeface="+mn-lt"/>
                <a:ea typeface="+mn-ea"/>
                <a:cs typeface="+mn-cs"/>
              </a:rPr>
              <a:t>P</a:t>
            </a:r>
            <a:r>
              <a:rPr lang="en-US" sz="1200" b="0" i="0" kern="1200" dirty="0">
                <a:solidFill>
                  <a:schemeClr val="tx1"/>
                </a:solidFill>
                <a:latin typeface="+mn-lt"/>
                <a:ea typeface="+mn-ea"/>
                <a:cs typeface="+mn-cs"/>
              </a:rPr>
              <a:t> &lt; 0.001) but not for RRT (HR 1.0 (0.7–1.4), </a:t>
            </a:r>
            <a:r>
              <a:rPr lang="en-US" sz="1200" b="0" i="1" kern="1200" dirty="0">
                <a:solidFill>
                  <a:schemeClr val="tx1"/>
                </a:solidFill>
                <a:latin typeface="+mn-lt"/>
                <a:ea typeface="+mn-ea"/>
                <a:cs typeface="+mn-cs"/>
              </a:rPr>
              <a:t>P</a:t>
            </a:r>
            <a:r>
              <a:rPr lang="en-US" sz="1200" b="0" i="0" kern="1200" dirty="0">
                <a:solidFill>
                  <a:schemeClr val="tx1"/>
                </a:solidFill>
                <a:latin typeface="+mn-lt"/>
                <a:ea typeface="+mn-ea"/>
                <a:cs typeface="+mn-cs"/>
              </a:rPr>
              <a:t> = 0.9). The largest increase in risk for death was observed relative to renal limited diseases, e.g. </a:t>
            </a:r>
            <a:r>
              <a:rPr lang="en-US" sz="1200" b="0" i="0" kern="1200" dirty="0" err="1">
                <a:solidFill>
                  <a:schemeClr val="tx1"/>
                </a:solidFill>
                <a:latin typeface="+mn-lt"/>
                <a:ea typeface="+mn-ea"/>
                <a:cs typeface="+mn-cs"/>
              </a:rPr>
              <a:t>pyelonephritis</a:t>
            </a:r>
            <a:r>
              <a:rPr lang="en-US" sz="1200" b="0" i="0" kern="1200" dirty="0">
                <a:solidFill>
                  <a:schemeClr val="tx1"/>
                </a:solidFill>
                <a:latin typeface="+mn-lt"/>
                <a:ea typeface="+mn-ea"/>
                <a:cs typeface="+mn-cs"/>
              </a:rPr>
              <a:t> (HR 2.4 (1.3–4.5), </a:t>
            </a:r>
            <a:r>
              <a:rPr lang="en-US" sz="1200" b="0" i="1" kern="1200" dirty="0">
                <a:solidFill>
                  <a:schemeClr val="tx1"/>
                </a:solidFill>
                <a:latin typeface="+mn-lt"/>
                <a:ea typeface="+mn-ea"/>
                <a:cs typeface="+mn-cs"/>
              </a:rPr>
              <a:t>P</a:t>
            </a:r>
            <a:r>
              <a:rPr lang="en-US" sz="1200" b="0" i="0" kern="1200" dirty="0">
                <a:solidFill>
                  <a:schemeClr val="tx1"/>
                </a:solidFill>
                <a:latin typeface="+mn-lt"/>
                <a:ea typeface="+mn-ea"/>
                <a:cs typeface="+mn-cs"/>
              </a:rPr>
              <a:t> = 0.004) and interstitial/infiltrative disease (HR 2.2 (1.3–4.5), </a:t>
            </a:r>
            <a:r>
              <a:rPr lang="en-US" sz="1200" b="0" i="1" kern="1200" dirty="0">
                <a:solidFill>
                  <a:schemeClr val="tx1"/>
                </a:solidFill>
                <a:latin typeface="+mn-lt"/>
                <a:ea typeface="+mn-ea"/>
                <a:cs typeface="+mn-cs"/>
              </a:rPr>
              <a:t>P</a:t>
            </a:r>
            <a:r>
              <a:rPr lang="en-US" sz="1200" b="0" i="0" kern="1200" dirty="0">
                <a:solidFill>
                  <a:schemeClr val="tx1"/>
                </a:solidFill>
                <a:latin typeface="+mn-lt"/>
                <a:ea typeface="+mn-ea"/>
                <a:cs typeface="+mn-cs"/>
              </a:rPr>
              <a:t> = 0.02). Following initiation of RRT, patients with ARVD had a significantly increased risk for death compared with patients without ARVD (HR 3.3 (2.2–5.0), </a:t>
            </a:r>
            <a:r>
              <a:rPr lang="en-US" sz="1200" b="0" i="1" kern="1200" dirty="0">
                <a:solidFill>
                  <a:schemeClr val="tx1"/>
                </a:solidFill>
                <a:latin typeface="+mn-lt"/>
                <a:ea typeface="+mn-ea"/>
                <a:cs typeface="+mn-cs"/>
              </a:rPr>
              <a:t>P</a:t>
            </a:r>
            <a:r>
              <a:rPr lang="en-US" sz="1200" b="0" i="0" kern="1200" dirty="0">
                <a:solidFill>
                  <a:schemeClr val="tx1"/>
                </a:solidFill>
                <a:latin typeface="+mn-lt"/>
                <a:ea typeface="+mn-ea"/>
                <a:cs typeface="+mn-cs"/>
              </a:rPr>
              <a:t> &lt; 0.001).</a:t>
            </a:r>
          </a:p>
          <a:p>
            <a:r>
              <a:rPr lang="en-US" sz="1200" b="0" i="0" kern="1200" dirty="0">
                <a:solidFill>
                  <a:schemeClr val="tx1"/>
                </a:solidFill>
                <a:latin typeface="+mn-lt"/>
                <a:ea typeface="+mn-ea"/>
                <a:cs typeface="+mn-cs"/>
              </a:rPr>
              <a:t>Conclusions</a:t>
            </a:r>
          </a:p>
          <a:p>
            <a:r>
              <a:rPr lang="en-US" sz="1200" b="0" i="0" kern="1200" dirty="0">
                <a:solidFill>
                  <a:schemeClr val="tx1"/>
                </a:solidFill>
                <a:latin typeface="+mn-lt"/>
                <a:ea typeface="+mn-ea"/>
                <a:cs typeface="+mn-cs"/>
              </a:rPr>
              <a:t>Patients with ARVD as a cause of CKD have an increased risk for death both prior to and following initiation of RRT. Further work should seek to identify modifiable risk factors relevant to prognosis.</a:t>
            </a:r>
          </a:p>
        </p:txBody>
      </p:sp>
      <p:sp>
        <p:nvSpPr>
          <p:cNvPr id="4" name="3 - Θέση αριθμού διαφάνειας"/>
          <p:cNvSpPr>
            <a:spLocks noGrp="1"/>
          </p:cNvSpPr>
          <p:nvPr>
            <p:ph type="sldNum" sz="quarter" idx="10"/>
          </p:nvPr>
        </p:nvSpPr>
        <p:spPr/>
        <p:txBody>
          <a:bodyPr/>
          <a:lstStyle/>
          <a:p>
            <a:fld id="{46899F9C-5E67-D848-A56A-EB4133F6CE9A}" type="slidenum">
              <a:rPr lang="en-US" smtClean="0">
                <a:solidFill>
                  <a:prstClr val="black"/>
                </a:solidFill>
              </a:rPr>
              <a:pPr/>
              <a:t>15</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55000" lnSpcReduction="20000"/>
          </a:bodyPr>
          <a:lstStyle/>
          <a:p>
            <a:r>
              <a:rPr lang="en-US" sz="1200" b="1" kern="1200" baseline="0" dirty="0">
                <a:solidFill>
                  <a:schemeClr val="tx1"/>
                </a:solidFill>
                <a:latin typeface="+mn-lt"/>
                <a:ea typeface="+mn-ea"/>
                <a:cs typeface="+mn-cs"/>
              </a:rPr>
              <a:t>Fig. 2 Kaplan–Meier survival curves for ARVD and non-ARVD causes of CKD following initiation of renal replacement therapy. Solid line represents non-ARVD;</a:t>
            </a:r>
          </a:p>
          <a:p>
            <a:r>
              <a:rPr lang="en-US" sz="1200" kern="1200" baseline="0" dirty="0">
                <a:solidFill>
                  <a:schemeClr val="tx1"/>
                </a:solidFill>
                <a:latin typeface="+mn-lt"/>
                <a:ea typeface="+mn-ea"/>
                <a:cs typeface="+mn-cs"/>
              </a:rPr>
              <a:t>dashed line represents ARVD. </a:t>
            </a:r>
            <a:r>
              <a:rPr lang="en-US" sz="1200" i="1" kern="1200" baseline="0" dirty="0">
                <a:solidFill>
                  <a:schemeClr val="tx1"/>
                </a:solidFill>
                <a:latin typeface="+mn-lt"/>
                <a:ea typeface="+mn-ea"/>
                <a:cs typeface="+mn-cs"/>
              </a:rPr>
              <a:t>X-axis shows time in months from recruitment; Y-axis shows survival probability. ARVD, atherosclerotic </a:t>
            </a:r>
            <a:r>
              <a:rPr lang="en-US" sz="1200" i="1" kern="1200" baseline="0" dirty="0" err="1">
                <a:solidFill>
                  <a:schemeClr val="tx1"/>
                </a:solidFill>
                <a:latin typeface="+mn-lt"/>
                <a:ea typeface="+mn-ea"/>
                <a:cs typeface="+mn-cs"/>
              </a:rPr>
              <a:t>renovascular</a:t>
            </a:r>
            <a:r>
              <a:rPr lang="en-US" sz="1200" i="1" kern="1200" baseline="0" dirty="0">
                <a:solidFill>
                  <a:schemeClr val="tx1"/>
                </a:solidFill>
                <a:latin typeface="+mn-lt"/>
                <a:ea typeface="+mn-ea"/>
                <a:cs typeface="+mn-cs"/>
              </a:rPr>
              <a:t> disease; CKD,</a:t>
            </a:r>
          </a:p>
          <a:p>
            <a:r>
              <a:rPr lang="en-US" sz="1200" kern="1200" baseline="0" dirty="0">
                <a:solidFill>
                  <a:schemeClr val="tx1"/>
                </a:solidFill>
                <a:latin typeface="+mn-lt"/>
                <a:ea typeface="+mn-ea"/>
                <a:cs typeface="+mn-cs"/>
              </a:rPr>
              <a:t>chronic kidney disease.</a:t>
            </a:r>
            <a:r>
              <a:rPr lang="en-US" sz="1200" i="1" kern="1200" baseline="0" dirty="0">
                <a:solidFill>
                  <a:schemeClr val="tx1"/>
                </a:solidFill>
                <a:latin typeface="+mn-lt"/>
                <a:ea typeface="+mn-ea"/>
                <a:cs typeface="+mn-cs"/>
              </a:rPr>
              <a:t>.</a:t>
            </a:r>
            <a:endParaRPr lang="en-US" sz="1200" b="0" i="0" kern="1200" dirty="0">
              <a:solidFill>
                <a:schemeClr val="tx1"/>
              </a:solidFill>
              <a:latin typeface="+mn-lt"/>
              <a:ea typeface="+mn-ea"/>
              <a:cs typeface="+mn-cs"/>
            </a:endParaRPr>
          </a:p>
          <a:p>
            <a:endParaRPr lang="en-US" sz="1200" b="0" i="0" kern="1200" dirty="0">
              <a:solidFill>
                <a:schemeClr val="tx1"/>
              </a:solidFill>
              <a:latin typeface="+mn-lt"/>
              <a:ea typeface="+mn-ea"/>
              <a:cs typeface="+mn-cs"/>
            </a:endParaRP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Original Article</a:t>
            </a:r>
          </a:p>
          <a:p>
            <a:r>
              <a:rPr lang="en-US" sz="1200" b="1" i="0" kern="1200" dirty="0">
                <a:solidFill>
                  <a:schemeClr val="tx1"/>
                </a:solidFill>
                <a:latin typeface="+mn-lt"/>
                <a:ea typeface="+mn-ea"/>
                <a:cs typeface="+mn-cs"/>
              </a:rPr>
              <a:t>Risks for mortality and renal replacement therapy in atherosclerotic </a:t>
            </a:r>
            <a:r>
              <a:rPr lang="en-US" sz="1200" b="1" i="0" kern="1200" dirty="0" err="1">
                <a:solidFill>
                  <a:schemeClr val="tx1"/>
                </a:solidFill>
                <a:latin typeface="+mn-lt"/>
                <a:ea typeface="+mn-ea"/>
                <a:cs typeface="+mn-cs"/>
              </a:rPr>
              <a:t>renovascular</a:t>
            </a:r>
            <a:r>
              <a:rPr lang="en-US" sz="1200" b="1" i="0" kern="1200" dirty="0">
                <a:solidFill>
                  <a:schemeClr val="tx1"/>
                </a:solidFill>
                <a:latin typeface="+mn-lt"/>
                <a:ea typeface="+mn-ea"/>
                <a:cs typeface="+mn-cs"/>
              </a:rPr>
              <a:t> disease compared with other causes of chronic kidney disease</a:t>
            </a:r>
          </a:p>
          <a:p>
            <a:r>
              <a:rPr lang="en-US" sz="1200" b="0" i="0" u="none" strike="noStrike" kern="1200" dirty="0">
                <a:solidFill>
                  <a:schemeClr val="tx1"/>
                </a:solidFill>
                <a:latin typeface="+mn-lt"/>
                <a:ea typeface="+mn-ea"/>
                <a:cs typeface="+mn-cs"/>
                <a:hlinkClick r:id="rId3"/>
              </a:rPr>
              <a:t>James </a:t>
            </a:r>
            <a:r>
              <a:rPr lang="en-US" sz="1200" b="0" i="0" u="none" strike="noStrike" kern="1200" dirty="0" err="1">
                <a:solidFill>
                  <a:schemeClr val="tx1"/>
                </a:solidFill>
                <a:latin typeface="+mn-lt"/>
                <a:ea typeface="+mn-ea"/>
                <a:cs typeface="+mn-cs"/>
                <a:hlinkClick r:id="rId3"/>
              </a:rPr>
              <a:t>Ritchie</a:t>
            </a:r>
            <a:r>
              <a:rPr lang="en-US" sz="1200" b="0" i="0" kern="1200" dirty="0" err="1">
                <a:solidFill>
                  <a:schemeClr val="tx1"/>
                </a:solidFill>
                <a:latin typeface="+mn-lt"/>
                <a:ea typeface="+mn-ea"/>
                <a:cs typeface="+mn-cs"/>
              </a:rPr>
              <a:t>,</a:t>
            </a:r>
            <a:r>
              <a:rPr lang="en-US" sz="1200" b="0" i="0" u="none" strike="noStrike" kern="1200" dirty="0" err="1">
                <a:solidFill>
                  <a:schemeClr val="tx1"/>
                </a:solidFill>
                <a:latin typeface="+mn-lt"/>
                <a:ea typeface="+mn-ea"/>
                <a:cs typeface="+mn-cs"/>
                <a:hlinkClick r:id="rId4"/>
              </a:rPr>
              <a:t>Darren</a:t>
            </a:r>
            <a:r>
              <a:rPr lang="en-US" sz="1200" b="0" i="0" u="none" strike="noStrike" kern="1200" dirty="0">
                <a:solidFill>
                  <a:schemeClr val="tx1"/>
                </a:solidFill>
                <a:latin typeface="+mn-lt"/>
                <a:ea typeface="+mn-ea"/>
                <a:cs typeface="+mn-cs"/>
                <a:hlinkClick r:id="rId4"/>
              </a:rPr>
              <a:t> </a:t>
            </a:r>
            <a:r>
              <a:rPr lang="en-US" sz="1200" b="0" i="0" u="none" strike="noStrike" kern="1200" dirty="0" err="1">
                <a:solidFill>
                  <a:schemeClr val="tx1"/>
                </a:solidFill>
                <a:latin typeface="+mn-lt"/>
                <a:ea typeface="+mn-ea"/>
                <a:cs typeface="+mn-cs"/>
                <a:hlinkClick r:id="rId4"/>
              </a:rPr>
              <a:t>Green</a:t>
            </a:r>
            <a:r>
              <a:rPr lang="en-US" sz="1200" b="0" i="0" kern="1200" dirty="0" err="1">
                <a:solidFill>
                  <a:schemeClr val="tx1"/>
                </a:solidFill>
                <a:latin typeface="+mn-lt"/>
                <a:ea typeface="+mn-ea"/>
                <a:cs typeface="+mn-cs"/>
              </a:rPr>
              <a:t>,</a:t>
            </a:r>
            <a:r>
              <a:rPr lang="en-US" sz="1200" b="0" i="0" u="none" strike="noStrike" kern="1200" dirty="0" err="1">
                <a:solidFill>
                  <a:schemeClr val="tx1"/>
                </a:solidFill>
                <a:latin typeface="+mn-lt"/>
                <a:ea typeface="+mn-ea"/>
                <a:cs typeface="+mn-cs"/>
                <a:hlinkClick r:id="rId5"/>
              </a:rPr>
              <a:t>Helen</a:t>
            </a:r>
            <a:r>
              <a:rPr lang="en-US" sz="1200" b="0" i="0" u="none" strike="noStrike" kern="1200" dirty="0">
                <a:solidFill>
                  <a:schemeClr val="tx1"/>
                </a:solidFill>
                <a:latin typeface="+mn-lt"/>
                <a:ea typeface="+mn-ea"/>
                <a:cs typeface="+mn-cs"/>
                <a:hlinkClick r:id="rId5"/>
              </a:rPr>
              <a:t> V </a:t>
            </a:r>
            <a:r>
              <a:rPr lang="en-US" sz="1200" b="0" i="0" u="none" strike="noStrike" kern="1200" dirty="0" err="1">
                <a:solidFill>
                  <a:schemeClr val="tx1"/>
                </a:solidFill>
                <a:latin typeface="+mn-lt"/>
                <a:ea typeface="+mn-ea"/>
                <a:cs typeface="+mn-cs"/>
                <a:hlinkClick r:id="rId5"/>
              </a:rPr>
              <a:t>Alderson</a:t>
            </a:r>
            <a:r>
              <a:rPr lang="en-US" sz="1200" b="0" i="0" kern="1200" dirty="0" err="1">
                <a:solidFill>
                  <a:schemeClr val="tx1"/>
                </a:solidFill>
                <a:latin typeface="+mn-lt"/>
                <a:ea typeface="+mn-ea"/>
                <a:cs typeface="+mn-cs"/>
              </a:rPr>
              <a:t>,</a:t>
            </a:r>
            <a:r>
              <a:rPr lang="en-US" sz="1200" b="0" i="0" u="none" strike="noStrike" kern="1200" dirty="0" err="1">
                <a:solidFill>
                  <a:schemeClr val="tx1"/>
                </a:solidFill>
                <a:latin typeface="+mn-lt"/>
                <a:ea typeface="+mn-ea"/>
                <a:cs typeface="+mn-cs"/>
                <a:hlinkClick r:id="rId6"/>
              </a:rPr>
              <a:t>Diana</a:t>
            </a:r>
            <a:r>
              <a:rPr lang="en-US" sz="1200" b="0" i="0" u="none" strike="noStrike" kern="1200" dirty="0">
                <a:solidFill>
                  <a:schemeClr val="tx1"/>
                </a:solidFill>
                <a:latin typeface="+mn-lt"/>
                <a:ea typeface="+mn-ea"/>
                <a:cs typeface="+mn-cs"/>
                <a:hlinkClick r:id="rId6"/>
              </a:rPr>
              <a:t> </a:t>
            </a:r>
            <a:r>
              <a:rPr lang="en-US" sz="1200" b="0" i="0" u="none" strike="noStrike" kern="1200" dirty="0" err="1">
                <a:solidFill>
                  <a:schemeClr val="tx1"/>
                </a:solidFill>
                <a:latin typeface="+mn-lt"/>
                <a:ea typeface="+mn-ea"/>
                <a:cs typeface="+mn-cs"/>
                <a:hlinkClick r:id="rId6"/>
              </a:rPr>
              <a:t>Chiu</a:t>
            </a:r>
            <a:r>
              <a:rPr lang="en-US" sz="1200" b="0" i="0" kern="1200" dirty="0" err="1">
                <a:solidFill>
                  <a:schemeClr val="tx1"/>
                </a:solidFill>
                <a:latin typeface="+mn-lt"/>
                <a:ea typeface="+mn-ea"/>
                <a:cs typeface="+mn-cs"/>
              </a:rPr>
              <a:t>,</a:t>
            </a:r>
            <a:r>
              <a:rPr lang="en-US" sz="1200" b="0" i="0" u="none" strike="noStrike" kern="1200" dirty="0" err="1">
                <a:solidFill>
                  <a:schemeClr val="tx1"/>
                </a:solidFill>
                <a:latin typeface="+mn-lt"/>
                <a:ea typeface="+mn-ea"/>
                <a:cs typeface="+mn-cs"/>
                <a:hlinkClick r:id="rId7"/>
              </a:rPr>
              <a:t>Smeeta</a:t>
            </a:r>
            <a:r>
              <a:rPr lang="en-US" sz="1200" b="0" i="0" u="none" strike="noStrike" kern="1200" dirty="0">
                <a:solidFill>
                  <a:schemeClr val="tx1"/>
                </a:solidFill>
                <a:latin typeface="+mn-lt"/>
                <a:ea typeface="+mn-ea"/>
                <a:cs typeface="+mn-cs"/>
                <a:hlinkClick r:id="rId7"/>
              </a:rPr>
              <a:t> </a:t>
            </a:r>
            <a:r>
              <a:rPr lang="en-US" sz="1200" b="0" i="0" u="none" strike="noStrike" kern="1200" dirty="0" err="1">
                <a:solidFill>
                  <a:schemeClr val="tx1"/>
                </a:solidFill>
                <a:latin typeface="+mn-lt"/>
                <a:ea typeface="+mn-ea"/>
                <a:cs typeface="+mn-cs"/>
                <a:hlinkClick r:id="rId7"/>
              </a:rPr>
              <a:t>Sinha</a:t>
            </a:r>
            <a:r>
              <a:rPr lang="en-US" sz="1200" b="0" i="0" kern="1200" dirty="0" err="1">
                <a:solidFill>
                  <a:schemeClr val="tx1"/>
                </a:solidFill>
                <a:latin typeface="+mn-lt"/>
                <a:ea typeface="+mn-ea"/>
                <a:cs typeface="+mn-cs"/>
              </a:rPr>
              <a:t>,</a:t>
            </a:r>
            <a:r>
              <a:rPr lang="en-US" sz="1200" b="0" i="0" u="none" strike="noStrike" kern="1200" dirty="0" err="1">
                <a:solidFill>
                  <a:schemeClr val="tx1"/>
                </a:solidFill>
                <a:latin typeface="+mn-lt"/>
                <a:ea typeface="+mn-ea"/>
                <a:cs typeface="+mn-cs"/>
                <a:hlinkClick r:id="rId8"/>
              </a:rPr>
              <a:t>Philip</a:t>
            </a:r>
            <a:r>
              <a:rPr lang="en-US" sz="1200" b="0" i="0" u="none" strike="noStrike" kern="1200" dirty="0">
                <a:solidFill>
                  <a:schemeClr val="tx1"/>
                </a:solidFill>
                <a:latin typeface="+mn-lt"/>
                <a:ea typeface="+mn-ea"/>
                <a:cs typeface="+mn-cs"/>
                <a:hlinkClick r:id="rId8"/>
              </a:rPr>
              <a:t> A </a:t>
            </a:r>
            <a:r>
              <a:rPr lang="en-US" sz="1200" b="0" i="0" u="none" strike="noStrike" kern="1200" dirty="0" err="1">
                <a:solidFill>
                  <a:schemeClr val="tx1"/>
                </a:solidFill>
                <a:latin typeface="+mn-lt"/>
                <a:ea typeface="+mn-ea"/>
                <a:cs typeface="+mn-cs"/>
                <a:hlinkClick r:id="rId8"/>
              </a:rPr>
              <a:t>Kalra</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First published: 10 May 2015</a:t>
            </a:r>
          </a:p>
          <a:p>
            <a:r>
              <a:rPr lang="en-US" sz="1200" b="0" i="0" kern="1200" dirty="0">
                <a:solidFill>
                  <a:schemeClr val="tx1"/>
                </a:solidFill>
                <a:latin typeface="+mn-lt"/>
                <a:ea typeface="+mn-ea"/>
                <a:cs typeface="+mn-cs"/>
              </a:rPr>
              <a:t> </a:t>
            </a:r>
            <a:r>
              <a:rPr lang="en-US" sz="1200" b="1" i="0" u="none" strike="noStrike" kern="1200" dirty="0">
                <a:solidFill>
                  <a:schemeClr val="tx1"/>
                </a:solidFill>
                <a:latin typeface="+mn-lt"/>
                <a:ea typeface="+mn-ea"/>
                <a:cs typeface="+mn-cs"/>
                <a:hlinkClick r:id="rId9"/>
              </a:rPr>
              <a:t>https://doi.org/10.1111/nep.12501</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Citations: </a:t>
            </a:r>
            <a:r>
              <a:rPr lang="en-US" sz="1200" b="0" i="0" u="none" strike="noStrike" kern="1200" dirty="0">
                <a:solidFill>
                  <a:schemeClr val="tx1"/>
                </a:solidFill>
                <a:latin typeface="+mn-lt"/>
                <a:ea typeface="+mn-ea"/>
                <a:cs typeface="+mn-cs"/>
                <a:hlinkClick r:id="rId10"/>
              </a:rPr>
              <a:t>9</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Conflict of interest: This research received no specific grant from any funding agency in the public, commercial or not-for-profit sectors. The authors have no conflicts of interest or financial interests to report. None of the results presented in this paper have been published previously in whole or in part, expect in abstract format.</a:t>
            </a:r>
          </a:p>
          <a:p>
            <a:r>
              <a:rPr lang="en-US" sz="1200" b="1" i="0" u="none" strike="noStrike" kern="1200" dirty="0">
                <a:solidFill>
                  <a:schemeClr val="tx1"/>
                </a:solidFill>
                <a:latin typeface="+mn-lt"/>
                <a:ea typeface="+mn-ea"/>
                <a:cs typeface="+mn-cs"/>
                <a:hlinkClick r:id="rId11"/>
              </a:rPr>
              <a:t>Read the full text</a:t>
            </a:r>
            <a:endParaRPr lang="en-US" sz="1200" b="0" i="0" kern="1200" dirty="0">
              <a:solidFill>
                <a:schemeClr val="tx1"/>
              </a:solidFill>
              <a:latin typeface="+mn-lt"/>
              <a:ea typeface="+mn-ea"/>
              <a:cs typeface="+mn-cs"/>
            </a:endParaRPr>
          </a:p>
          <a:p>
            <a:r>
              <a:rPr lang="en-US" sz="1200" b="0" i="0" u="none" strike="noStrike" kern="1200" cap="all" dirty="0">
                <a:solidFill>
                  <a:schemeClr val="tx1"/>
                </a:solidFill>
                <a:latin typeface="+mn-lt"/>
                <a:ea typeface="+mn-ea"/>
                <a:cs typeface="+mn-cs"/>
                <a:hlinkClick r:id="rId12" tooltip="ePDF"/>
              </a:rPr>
              <a:t>PDF</a:t>
            </a:r>
            <a:endParaRPr lang="en-US" sz="1200" b="0" i="0" kern="1200" dirty="0">
              <a:solidFill>
                <a:schemeClr val="tx1"/>
              </a:solidFill>
              <a:latin typeface="+mn-lt"/>
              <a:ea typeface="+mn-ea"/>
              <a:cs typeface="+mn-cs"/>
            </a:endParaRPr>
          </a:p>
          <a:p>
            <a:r>
              <a:rPr lang="en-US" sz="1200" b="0" i="0" u="none" strike="noStrike" kern="1200" cap="all" dirty="0">
                <a:solidFill>
                  <a:schemeClr val="tx1"/>
                </a:solidFill>
                <a:latin typeface="+mn-lt"/>
                <a:ea typeface="+mn-ea"/>
                <a:cs typeface="+mn-cs"/>
                <a:hlinkClick r:id="rId13"/>
              </a:rPr>
              <a:t>TOOLS</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 </a:t>
            </a:r>
            <a:r>
              <a:rPr lang="en-US" sz="1200" b="0" i="0" u="none" strike="noStrike" kern="1200" cap="all" dirty="0">
                <a:solidFill>
                  <a:schemeClr val="tx1"/>
                </a:solidFill>
                <a:latin typeface="+mn-lt"/>
                <a:ea typeface="+mn-ea"/>
                <a:cs typeface="+mn-cs"/>
                <a:hlinkClick r:id="rId13"/>
              </a:rPr>
              <a:t>SHARE</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Abstract</a:t>
            </a:r>
          </a:p>
          <a:p>
            <a:r>
              <a:rPr lang="en-US" sz="1200" b="0" i="0" kern="1200" dirty="0">
                <a:solidFill>
                  <a:schemeClr val="tx1"/>
                </a:solidFill>
                <a:latin typeface="+mn-lt"/>
                <a:ea typeface="+mn-ea"/>
                <a:cs typeface="+mn-cs"/>
              </a:rPr>
              <a:t>Aim</a:t>
            </a:r>
          </a:p>
          <a:p>
            <a:r>
              <a:rPr lang="en-US" sz="1200" b="0" i="0" kern="1200" dirty="0">
                <a:solidFill>
                  <a:schemeClr val="tx1"/>
                </a:solidFill>
                <a:latin typeface="+mn-lt"/>
                <a:ea typeface="+mn-ea"/>
                <a:cs typeface="+mn-cs"/>
              </a:rPr>
              <a:t>Patients with atherosclerotic </a:t>
            </a:r>
            <a:r>
              <a:rPr lang="en-US" sz="1200" b="0" i="0" kern="1200" dirty="0" err="1">
                <a:solidFill>
                  <a:schemeClr val="tx1"/>
                </a:solidFill>
                <a:latin typeface="+mn-lt"/>
                <a:ea typeface="+mn-ea"/>
                <a:cs typeface="+mn-cs"/>
              </a:rPr>
              <a:t>renovascular</a:t>
            </a:r>
            <a:r>
              <a:rPr lang="en-US" sz="1200" b="0" i="0" kern="1200" dirty="0">
                <a:solidFill>
                  <a:schemeClr val="tx1"/>
                </a:solidFill>
                <a:latin typeface="+mn-lt"/>
                <a:ea typeface="+mn-ea"/>
                <a:cs typeface="+mn-cs"/>
              </a:rPr>
              <a:t> disease (ARVD) have an increased risk for death and likelihood of initiating renal replacement therapy (RRT) compared with the general population. No data exist to describe prognosis in ARVD compared with other causes of chronic kidney disease (CKD). We compare patient outcomes between ARVD and other causes of CKD.</a:t>
            </a:r>
          </a:p>
          <a:p>
            <a:r>
              <a:rPr lang="en-US" sz="1200" b="0" i="0" kern="1200" dirty="0">
                <a:solidFill>
                  <a:schemeClr val="tx1"/>
                </a:solidFill>
                <a:latin typeface="+mn-lt"/>
                <a:ea typeface="+mn-ea"/>
                <a:cs typeface="+mn-cs"/>
              </a:rPr>
              <a:t>Methods</a:t>
            </a:r>
          </a:p>
          <a:p>
            <a:r>
              <a:rPr lang="en-US" sz="1200" b="0" i="0" kern="1200" dirty="0">
                <a:solidFill>
                  <a:schemeClr val="tx1"/>
                </a:solidFill>
                <a:latin typeface="+mn-lt"/>
                <a:ea typeface="+mn-ea"/>
                <a:cs typeface="+mn-cs"/>
              </a:rPr>
              <a:t>Patients were selected from two prospective observational cohort studies of outcome in ARVD and CKD. Multivariate Cox regression was used to compare risk for RRT and death (both prior to and following initiation of RRT) between patients with ARVD and other causes of CKD.</a:t>
            </a:r>
          </a:p>
          <a:p>
            <a:r>
              <a:rPr lang="en-US" sz="1200" b="0" i="0" kern="1200" dirty="0">
                <a:solidFill>
                  <a:schemeClr val="tx1"/>
                </a:solidFill>
                <a:latin typeface="+mn-lt"/>
                <a:ea typeface="+mn-ea"/>
                <a:cs typeface="+mn-cs"/>
              </a:rPr>
              <a:t>Results</a:t>
            </a:r>
          </a:p>
          <a:p>
            <a:r>
              <a:rPr lang="en-US" sz="1200" b="0" i="0" kern="1200" dirty="0">
                <a:solidFill>
                  <a:schemeClr val="tx1"/>
                </a:solidFill>
                <a:latin typeface="+mn-lt"/>
                <a:ea typeface="+mn-ea"/>
                <a:cs typeface="+mn-cs"/>
              </a:rPr>
              <a:t>Of 1472 patients (563 (38%) ARVD, 909 (62%) non-ARVD), 242 (16%) progressed to RRT and 640 (44%) died over a median follow-up period of 4.1 (2.4–5.6) years. Patients with ARVD had an increased risk for death (HR 1.5 (1.2–1.8), </a:t>
            </a:r>
            <a:r>
              <a:rPr lang="en-US" sz="1200" b="0" i="1" kern="1200" dirty="0">
                <a:solidFill>
                  <a:schemeClr val="tx1"/>
                </a:solidFill>
                <a:latin typeface="+mn-lt"/>
                <a:ea typeface="+mn-ea"/>
                <a:cs typeface="+mn-cs"/>
              </a:rPr>
              <a:t>P</a:t>
            </a:r>
            <a:r>
              <a:rPr lang="en-US" sz="1200" b="0" i="0" kern="1200" dirty="0">
                <a:solidFill>
                  <a:schemeClr val="tx1"/>
                </a:solidFill>
                <a:latin typeface="+mn-lt"/>
                <a:ea typeface="+mn-ea"/>
                <a:cs typeface="+mn-cs"/>
              </a:rPr>
              <a:t> &lt; 0.001) but not for RRT (HR 1.0 (0.7–1.4), </a:t>
            </a:r>
            <a:r>
              <a:rPr lang="en-US" sz="1200" b="0" i="1" kern="1200" dirty="0">
                <a:solidFill>
                  <a:schemeClr val="tx1"/>
                </a:solidFill>
                <a:latin typeface="+mn-lt"/>
                <a:ea typeface="+mn-ea"/>
                <a:cs typeface="+mn-cs"/>
              </a:rPr>
              <a:t>P</a:t>
            </a:r>
            <a:r>
              <a:rPr lang="en-US" sz="1200" b="0" i="0" kern="1200" dirty="0">
                <a:solidFill>
                  <a:schemeClr val="tx1"/>
                </a:solidFill>
                <a:latin typeface="+mn-lt"/>
                <a:ea typeface="+mn-ea"/>
                <a:cs typeface="+mn-cs"/>
              </a:rPr>
              <a:t> = 0.9). The largest increase in risk for death was observed relative to renal limited diseases, e.g. </a:t>
            </a:r>
            <a:r>
              <a:rPr lang="en-US" sz="1200" b="0" i="0" kern="1200" dirty="0" err="1">
                <a:solidFill>
                  <a:schemeClr val="tx1"/>
                </a:solidFill>
                <a:latin typeface="+mn-lt"/>
                <a:ea typeface="+mn-ea"/>
                <a:cs typeface="+mn-cs"/>
              </a:rPr>
              <a:t>pyelonephritis</a:t>
            </a:r>
            <a:r>
              <a:rPr lang="en-US" sz="1200" b="0" i="0" kern="1200" dirty="0">
                <a:solidFill>
                  <a:schemeClr val="tx1"/>
                </a:solidFill>
                <a:latin typeface="+mn-lt"/>
                <a:ea typeface="+mn-ea"/>
                <a:cs typeface="+mn-cs"/>
              </a:rPr>
              <a:t> (HR 2.4 (1.3–4.5), </a:t>
            </a:r>
            <a:r>
              <a:rPr lang="en-US" sz="1200" b="0" i="1" kern="1200" dirty="0">
                <a:solidFill>
                  <a:schemeClr val="tx1"/>
                </a:solidFill>
                <a:latin typeface="+mn-lt"/>
                <a:ea typeface="+mn-ea"/>
                <a:cs typeface="+mn-cs"/>
              </a:rPr>
              <a:t>P</a:t>
            </a:r>
            <a:r>
              <a:rPr lang="en-US" sz="1200" b="0" i="0" kern="1200" dirty="0">
                <a:solidFill>
                  <a:schemeClr val="tx1"/>
                </a:solidFill>
                <a:latin typeface="+mn-lt"/>
                <a:ea typeface="+mn-ea"/>
                <a:cs typeface="+mn-cs"/>
              </a:rPr>
              <a:t> = 0.004) and interstitial/infiltrative disease (HR 2.2 (1.3–4.5), </a:t>
            </a:r>
            <a:r>
              <a:rPr lang="en-US" sz="1200" b="0" i="1" kern="1200" dirty="0">
                <a:solidFill>
                  <a:schemeClr val="tx1"/>
                </a:solidFill>
                <a:latin typeface="+mn-lt"/>
                <a:ea typeface="+mn-ea"/>
                <a:cs typeface="+mn-cs"/>
              </a:rPr>
              <a:t>P</a:t>
            </a:r>
            <a:r>
              <a:rPr lang="en-US" sz="1200" b="0" i="0" kern="1200" dirty="0">
                <a:solidFill>
                  <a:schemeClr val="tx1"/>
                </a:solidFill>
                <a:latin typeface="+mn-lt"/>
                <a:ea typeface="+mn-ea"/>
                <a:cs typeface="+mn-cs"/>
              </a:rPr>
              <a:t> = 0.02). Following initiation of RRT, patients with ARVD had a significantly increased risk for death compared with patients without ARVD (HR 3.3 (2.2–5.0), </a:t>
            </a:r>
            <a:r>
              <a:rPr lang="en-US" sz="1200" b="0" i="1" kern="1200" dirty="0">
                <a:solidFill>
                  <a:schemeClr val="tx1"/>
                </a:solidFill>
                <a:latin typeface="+mn-lt"/>
                <a:ea typeface="+mn-ea"/>
                <a:cs typeface="+mn-cs"/>
              </a:rPr>
              <a:t>P</a:t>
            </a:r>
            <a:r>
              <a:rPr lang="en-US" sz="1200" b="0" i="0" kern="1200" dirty="0">
                <a:solidFill>
                  <a:schemeClr val="tx1"/>
                </a:solidFill>
                <a:latin typeface="+mn-lt"/>
                <a:ea typeface="+mn-ea"/>
                <a:cs typeface="+mn-cs"/>
              </a:rPr>
              <a:t> &lt; 0.001).</a:t>
            </a:r>
          </a:p>
          <a:p>
            <a:r>
              <a:rPr lang="en-US" sz="1200" b="0" i="0" kern="1200" dirty="0">
                <a:solidFill>
                  <a:schemeClr val="tx1"/>
                </a:solidFill>
                <a:latin typeface="+mn-lt"/>
                <a:ea typeface="+mn-ea"/>
                <a:cs typeface="+mn-cs"/>
              </a:rPr>
              <a:t>Conclusions</a:t>
            </a:r>
          </a:p>
          <a:p>
            <a:r>
              <a:rPr lang="en-US" sz="1200" b="0" i="0" kern="1200" dirty="0">
                <a:solidFill>
                  <a:schemeClr val="tx1"/>
                </a:solidFill>
                <a:latin typeface="+mn-lt"/>
                <a:ea typeface="+mn-ea"/>
                <a:cs typeface="+mn-cs"/>
              </a:rPr>
              <a:t>Patients with ARVD as a cause of CKD have an increased risk for death both prior to and following initiation of RRT. Further work should seek to identify modifiable risk factors relevant to prognosis.</a:t>
            </a:r>
          </a:p>
        </p:txBody>
      </p:sp>
      <p:sp>
        <p:nvSpPr>
          <p:cNvPr id="4" name="3 - Θέση αριθμού διαφάνειας"/>
          <p:cNvSpPr>
            <a:spLocks noGrp="1"/>
          </p:cNvSpPr>
          <p:nvPr>
            <p:ph type="sldNum" sz="quarter" idx="10"/>
          </p:nvPr>
        </p:nvSpPr>
        <p:spPr/>
        <p:txBody>
          <a:bodyPr/>
          <a:lstStyle/>
          <a:p>
            <a:fld id="{46899F9C-5E67-D848-A56A-EB4133F6CE9A}" type="slidenum">
              <a:rPr lang="en-US" smtClean="0">
                <a:solidFill>
                  <a:prstClr val="black"/>
                </a:solidFill>
              </a:rPr>
              <a:pPr/>
              <a:t>16</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32500" lnSpcReduction="20000"/>
          </a:bodyPr>
          <a:lstStyle/>
          <a:p>
            <a:pPr marL="0" marR="0" indent="0" algn="l" defTabSz="457131"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000000"/>
                </a:solidFill>
                <a:latin typeface="LKNDO M+ Caecilia LT Std"/>
              </a:rPr>
              <a:t>Of importance, RAS prognosis depends on the underlying clinical presentation and comorbid conditions, with patients that present with high risk phenotypes, such as those flash pulmonary oedema have a markedly increased risk of CV events and death {hazard ratio [HR] 2.2 [95% confidence interval (CI) 1.4–3.5]} and CV events [HR 3.1 (95% CI 1.7–5.5)] compared with patients with low-risk phenotypes </a:t>
            </a:r>
            <a:endParaRPr lang="en-GB" sz="1800" b="0" i="0" u="none" strike="noStrike" baseline="0" dirty="0">
              <a:solidFill>
                <a:srgbClr val="000000"/>
              </a:solidFill>
              <a:latin typeface="LKNDO M+ Caecilia LT Std"/>
            </a:endParaRPr>
          </a:p>
          <a:p>
            <a:pPr marL="0" marR="0" indent="0" algn="l" defTabSz="457131" rtl="0" eaLnBrk="1" fontAlgn="auto" latinLnBrk="0" hangingPunct="1">
              <a:lnSpc>
                <a:spcPct val="100000"/>
              </a:lnSpc>
              <a:spcBef>
                <a:spcPts val="0"/>
              </a:spcBef>
              <a:spcAft>
                <a:spcPts val="0"/>
              </a:spcAft>
              <a:buClrTx/>
              <a:buSzTx/>
              <a:buFontTx/>
              <a:buNone/>
              <a:tabLst/>
              <a:defRPr/>
            </a:pPr>
            <a:endParaRPr lang="en-GB" sz="1800" b="0" i="0" u="none" strike="noStrike" baseline="0" dirty="0">
              <a:solidFill>
                <a:srgbClr val="000000"/>
              </a:solidFill>
              <a:latin typeface="LKNDO M+ Caecilia LT Std"/>
            </a:endParaRPr>
          </a:p>
          <a:p>
            <a:pPr marL="0" marR="0" indent="0" algn="l" defTabSz="457131" rtl="0" eaLnBrk="1" fontAlgn="auto" latinLnBrk="0" hangingPunct="1">
              <a:lnSpc>
                <a:spcPct val="100000"/>
              </a:lnSpc>
              <a:spcBef>
                <a:spcPts val="0"/>
              </a:spcBef>
              <a:spcAft>
                <a:spcPts val="0"/>
              </a:spcAft>
              <a:buClrTx/>
              <a:buSzTx/>
              <a:buFontTx/>
              <a:buNone/>
              <a:tabLst/>
              <a:defRPr/>
            </a:pPr>
            <a:endParaRPr lang="en-GB" sz="1800" b="0" i="0" u="none" strike="noStrike" baseline="0" dirty="0">
              <a:solidFill>
                <a:srgbClr val="000000"/>
              </a:solidFill>
              <a:latin typeface="LKNDO M+ Caecilia LT Std"/>
            </a:endParaRPr>
          </a:p>
          <a:p>
            <a:pPr marL="0" marR="0" indent="0" algn="l" defTabSz="457131" rtl="0" eaLnBrk="1" fontAlgn="auto" latinLnBrk="0" hangingPunct="1">
              <a:lnSpc>
                <a:spcPct val="100000"/>
              </a:lnSpc>
              <a:spcBef>
                <a:spcPts val="0"/>
              </a:spcBef>
              <a:spcAft>
                <a:spcPts val="0"/>
              </a:spcAft>
              <a:buClrTx/>
              <a:buSzTx/>
              <a:buFontTx/>
              <a:buNone/>
              <a:tabLst/>
              <a:defRPr/>
            </a:pPr>
            <a:r>
              <a:rPr lang="el-GR" sz="1800" b="0" i="0" u="none" strike="noStrike" baseline="0" dirty="0">
                <a:solidFill>
                  <a:srgbClr val="000000"/>
                </a:solidFill>
                <a:latin typeface="LKNDO M+ Caecilia LT Std"/>
              </a:rPr>
              <a:t>Και </a:t>
            </a:r>
            <a:r>
              <a:rPr lang="el-GR" sz="1800" b="0" i="0" u="none" strike="noStrike" baseline="0" dirty="0" err="1">
                <a:solidFill>
                  <a:srgbClr val="000000"/>
                </a:solidFill>
                <a:latin typeface="LKNDO M+ Caecilia LT Std"/>
              </a:rPr>
              <a:t>μαλιστα</a:t>
            </a:r>
            <a:r>
              <a:rPr lang="el-GR" sz="1800" b="0" i="0" u="none" strike="noStrike" baseline="0" dirty="0">
                <a:solidFill>
                  <a:srgbClr val="000000"/>
                </a:solidFill>
                <a:latin typeface="LKNDO M+ Caecilia LT Std"/>
              </a:rPr>
              <a:t> η πρόγνωση, </a:t>
            </a:r>
            <a:r>
              <a:rPr lang="el-GR" sz="1800" b="0" i="0" u="none" strike="noStrike" baseline="0" dirty="0" err="1">
                <a:solidFill>
                  <a:srgbClr val="000000"/>
                </a:solidFill>
                <a:latin typeface="LKNDO M+ Caecilia LT Std"/>
              </a:rPr>
              <a:t>ποικιλει</a:t>
            </a:r>
            <a:r>
              <a:rPr lang="el-GR" sz="1800" b="0" i="0" u="none" strike="noStrike" baseline="0" dirty="0">
                <a:solidFill>
                  <a:srgbClr val="000000"/>
                </a:solidFill>
                <a:latin typeface="LKNDO M+ Caecilia LT Std"/>
              </a:rPr>
              <a:t> </a:t>
            </a:r>
            <a:r>
              <a:rPr lang="el-GR" sz="1800" b="0" i="0" u="none" strike="noStrike" baseline="0" dirty="0" err="1">
                <a:solidFill>
                  <a:srgbClr val="000000"/>
                </a:solidFill>
                <a:latin typeface="LKNDO M+ Caecilia LT Std"/>
              </a:rPr>
              <a:t>αναλογα</a:t>
            </a:r>
            <a:r>
              <a:rPr lang="el-GR" sz="1800" b="0" i="0" u="none" strike="noStrike" baseline="0" dirty="0">
                <a:solidFill>
                  <a:srgbClr val="000000"/>
                </a:solidFill>
                <a:latin typeface="LKNDO M+ Caecilia LT Std"/>
              </a:rPr>
              <a:t> με τις κλινικές εκδηλώσεις, με τους ασθενείς με συγκεκριμένο φαινότυπο όπως ……. Να </a:t>
            </a:r>
            <a:r>
              <a:rPr lang="el-GR" sz="1800" b="0" i="0" u="none" strike="noStrike" baseline="0" dirty="0" err="1">
                <a:solidFill>
                  <a:srgbClr val="000000"/>
                </a:solidFill>
                <a:latin typeface="LKNDO M+ Caecilia LT Std"/>
              </a:rPr>
              <a:t>εμφανιζουν</a:t>
            </a:r>
            <a:r>
              <a:rPr lang="el-GR" sz="1800" b="0" i="0" u="none" strike="noStrike" baseline="0" dirty="0">
                <a:solidFill>
                  <a:srgbClr val="000000"/>
                </a:solidFill>
                <a:latin typeface="LKNDO M+ Caecilia LT Std"/>
              </a:rPr>
              <a:t> τον </a:t>
            </a:r>
          </a:p>
          <a:p>
            <a:pPr marL="0" marR="0" indent="0" algn="l" defTabSz="457131" rtl="0" eaLnBrk="1" fontAlgn="auto" latinLnBrk="0" hangingPunct="1">
              <a:lnSpc>
                <a:spcPct val="100000"/>
              </a:lnSpc>
              <a:spcBef>
                <a:spcPts val="0"/>
              </a:spcBef>
              <a:spcAft>
                <a:spcPts val="0"/>
              </a:spcAft>
              <a:buClrTx/>
              <a:buSzTx/>
              <a:buFontTx/>
              <a:buNone/>
              <a:tabLst/>
              <a:defRPr/>
            </a:pPr>
            <a:endParaRPr lang="el-GR" sz="1800" b="0" i="0" u="none" strike="noStrike" baseline="0" dirty="0">
              <a:solidFill>
                <a:srgbClr val="000000"/>
              </a:solidFill>
              <a:latin typeface="LKNDO M+ Caecilia LT Std"/>
            </a:endParaRPr>
          </a:p>
          <a:p>
            <a:pPr marL="0" marR="0" indent="0" algn="l" defTabSz="457131"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000000"/>
                </a:solidFill>
                <a:latin typeface="LKNDO M+ Caecilia LT Std"/>
              </a:rPr>
              <a:t>RAS prognosis varies considerably depending on the underlying clinical presentation and comorbid conditions. A prospective cohort study in 467 patients with RAS </a:t>
            </a:r>
            <a:r>
              <a:rPr lang="en-US" sz="1800" b="0" i="0" u="none" strike="noStrike" baseline="0" dirty="0">
                <a:solidFill>
                  <a:srgbClr val="000000"/>
                </a:solidFill>
                <a:latin typeface="LKNFH F+ RMTMI"/>
              </a:rPr>
              <a:t>&gt; </a:t>
            </a:r>
            <a:r>
              <a:rPr lang="en-US" sz="1800" b="0" i="0" u="none" strike="noStrike" baseline="0" dirty="0">
                <a:solidFill>
                  <a:srgbClr val="000000"/>
                </a:solidFill>
                <a:latin typeface="LKNDO M+ Caecilia LT Std"/>
              </a:rPr>
              <a:t>50% showed that among patients not treated with revascularization, those that present with flash pulmonary oedema have a markedly increased risk of death {hazard ratio [HR] 2.2 [95% confidence interval (CI) 1.4–3.5]} and CV events [HR 3.1 (95% CI 1.7–5.5)] compared with patients with low-risk phenotypes (i.e. those without flash </a:t>
            </a:r>
            <a:r>
              <a:rPr lang="en-US" sz="1800" b="0" i="0" u="none" strike="noStrike" baseline="0" dirty="0" err="1">
                <a:solidFill>
                  <a:srgbClr val="000000"/>
                </a:solidFill>
                <a:latin typeface="LKNDO M+ Caecilia LT Std"/>
              </a:rPr>
              <a:t>pul-monary</a:t>
            </a:r>
            <a:r>
              <a:rPr lang="en-US" sz="1800" b="0" i="0" u="none" strike="noStrike" baseline="0" dirty="0">
                <a:solidFill>
                  <a:srgbClr val="000000"/>
                </a:solidFill>
                <a:latin typeface="LKNDO M+ Caecilia LT Std"/>
              </a:rPr>
              <a:t> oedema, refractory hypertension or rapid loss of kidney function) [ </a:t>
            </a:r>
            <a:r>
              <a:rPr lang="en-US" sz="1800" b="0" i="0" u="none" strike="noStrike" baseline="0" dirty="0">
                <a:solidFill>
                  <a:srgbClr val="0000FF"/>
                </a:solidFill>
                <a:latin typeface="LKNDO M+ Caecilia LT Std"/>
              </a:rPr>
              <a:t>32 </a:t>
            </a:r>
            <a:r>
              <a:rPr lang="en-US" sz="1800" b="0" i="0" u="none" strike="noStrike" baseline="0" dirty="0">
                <a:solidFill>
                  <a:srgbClr val="000000"/>
                </a:solidFill>
                <a:latin typeface="LKNDO M+ Caecilia LT Std"/>
              </a:rPr>
              <a:t>]. </a:t>
            </a:r>
            <a:endParaRPr lang="el-GR" sz="1200" kern="1200" dirty="0">
              <a:solidFill>
                <a:schemeClr val="tx1"/>
              </a:solidFill>
              <a:latin typeface="+mn-lt"/>
              <a:ea typeface="+mn-ea"/>
              <a:cs typeface="+mn-cs"/>
            </a:endParaRPr>
          </a:p>
          <a:p>
            <a:pPr marL="0" marR="0" indent="0" algn="l" defTabSz="457131" rtl="0" eaLnBrk="1" fontAlgn="auto" latinLnBrk="0" hangingPunct="1">
              <a:lnSpc>
                <a:spcPct val="100000"/>
              </a:lnSpc>
              <a:spcBef>
                <a:spcPts val="0"/>
              </a:spcBef>
              <a:spcAft>
                <a:spcPts val="0"/>
              </a:spcAft>
              <a:buClrTx/>
              <a:buSzTx/>
              <a:buFontTx/>
              <a:buNone/>
              <a:tabLst/>
              <a:defRPr/>
            </a:pPr>
            <a:endParaRPr lang="el-GR" sz="1200" kern="1200" dirty="0">
              <a:solidFill>
                <a:schemeClr val="tx1"/>
              </a:solidFill>
              <a:latin typeface="+mn-lt"/>
              <a:ea typeface="+mn-ea"/>
              <a:cs typeface="+mn-cs"/>
            </a:endParaRPr>
          </a:p>
          <a:p>
            <a:pPr marL="0" marR="0" indent="0" algn="l" defTabSz="457131" rtl="0" eaLnBrk="1" fontAlgn="auto" latinLnBrk="0" hangingPunct="1">
              <a:lnSpc>
                <a:spcPct val="100000"/>
              </a:lnSpc>
              <a:spcBef>
                <a:spcPts val="0"/>
              </a:spcBef>
              <a:spcAft>
                <a:spcPts val="0"/>
              </a:spcAft>
              <a:buClrTx/>
              <a:buSzTx/>
              <a:buFontTx/>
              <a:buNone/>
              <a:tabLst/>
              <a:defRPr/>
            </a:pPr>
            <a:endParaRPr lang="el-GR" sz="1200" kern="1200" dirty="0">
              <a:solidFill>
                <a:schemeClr val="tx1"/>
              </a:solidFill>
              <a:latin typeface="+mn-lt"/>
              <a:ea typeface="+mn-ea"/>
              <a:cs typeface="+mn-cs"/>
            </a:endParaRPr>
          </a:p>
          <a:p>
            <a:pPr marL="0" marR="0" indent="0" algn="l" defTabSz="457131" rtl="0" eaLnBrk="1" fontAlgn="auto" latinLnBrk="0" hangingPunct="1">
              <a:lnSpc>
                <a:spcPct val="100000"/>
              </a:lnSpc>
              <a:spcBef>
                <a:spcPts val="0"/>
              </a:spcBef>
              <a:spcAft>
                <a:spcPts val="0"/>
              </a:spcAft>
              <a:buClrTx/>
              <a:buSzTx/>
              <a:buFontTx/>
              <a:buNone/>
              <a:tabLst/>
              <a:defRPr/>
            </a:pPr>
            <a:endParaRPr lang="el-GR" sz="1200" kern="1200" dirty="0">
              <a:solidFill>
                <a:schemeClr val="tx1"/>
              </a:solidFill>
              <a:latin typeface="+mn-lt"/>
              <a:ea typeface="+mn-ea"/>
              <a:cs typeface="+mn-cs"/>
            </a:endParaRPr>
          </a:p>
          <a:p>
            <a:pPr marL="0" marR="0" indent="0" algn="l" defTabSz="457131"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Furthermore, RAS prognosis varies considerably depending on the underlying clinical presentation and co-morbid conditions. A prospective cohort study in 467 patients with RAS&gt;50%, showed that among patients not treated with revascularization, those that present with flash pulmonary </a:t>
            </a:r>
            <a:r>
              <a:rPr lang="en-US" sz="1200" kern="1200" dirty="0" err="1">
                <a:solidFill>
                  <a:schemeClr val="tx1"/>
                </a:solidFill>
                <a:latin typeface="+mn-lt"/>
                <a:ea typeface="+mn-ea"/>
                <a:cs typeface="+mn-cs"/>
              </a:rPr>
              <a:t>oedema</a:t>
            </a:r>
            <a:r>
              <a:rPr lang="en-US" sz="1200" kern="1200" dirty="0">
                <a:solidFill>
                  <a:schemeClr val="tx1"/>
                </a:solidFill>
                <a:latin typeface="+mn-lt"/>
                <a:ea typeface="+mn-ea"/>
                <a:cs typeface="+mn-cs"/>
              </a:rPr>
              <a:t> have markedly increased risk of death (HR, 2.2; 95% CI, 1.4-3.5) and CV event (HR, 3.1; 95% CI, 1.7-5.5), compared to patients with low-risk phenotypes (</a:t>
            </a:r>
            <a:r>
              <a:rPr lang="en-US" sz="1200" kern="1200" dirty="0" err="1">
                <a:solidFill>
                  <a:schemeClr val="tx1"/>
                </a:solidFill>
                <a:latin typeface="+mn-lt"/>
                <a:ea typeface="+mn-ea"/>
                <a:cs typeface="+mn-cs"/>
              </a:rPr>
              <a:t>ie</a:t>
            </a:r>
            <a:r>
              <a:rPr lang="en-US" sz="1200" kern="1200" dirty="0">
                <a:solidFill>
                  <a:schemeClr val="tx1"/>
                </a:solidFill>
                <a:latin typeface="+mn-lt"/>
                <a:ea typeface="+mn-ea"/>
                <a:cs typeface="+mn-cs"/>
              </a:rPr>
              <a:t>, those without flash pulmonary edema, refractory hypertension, or rapid loss of kidney function)</a:t>
            </a:r>
            <a:r>
              <a:rPr lang="el-GR" sz="1200" kern="1200" dirty="0">
                <a:solidFill>
                  <a:schemeClr val="tx1"/>
                </a:solidFill>
                <a:latin typeface="+mn-lt"/>
                <a:ea typeface="+mn-ea"/>
                <a:cs typeface="+mn-cs"/>
              </a:rPr>
              <a:t> </a:t>
            </a:r>
            <a:r>
              <a:rPr lang="el-GR" dirty="0"/>
              <a:t> </a:t>
            </a:r>
            <a:r>
              <a:rPr lang="el-GR" sz="1200" kern="1200" dirty="0">
                <a:solidFill>
                  <a:schemeClr val="tx1"/>
                </a:solidFill>
                <a:latin typeface="+mn-lt"/>
                <a:ea typeface="+mn-ea"/>
                <a:cs typeface="+mn-cs"/>
              </a:rPr>
              <a:t> </a:t>
            </a:r>
            <a:r>
              <a:rPr lang="en-US" sz="1200" kern="1200" dirty="0">
                <a:solidFill>
                  <a:schemeClr val="tx1"/>
                </a:solidFill>
                <a:latin typeface="+mn-lt"/>
                <a:ea typeface="+mn-ea"/>
                <a:cs typeface="+mn-cs"/>
              </a:rPr>
              <a:t>Ritchie et al. Am J Kidney Dis. 63(2):186-197. DOI: </a:t>
            </a:r>
            <a:r>
              <a:rPr lang="en-US" sz="1200" u="none" strike="noStrike" kern="1200" dirty="0">
                <a:solidFill>
                  <a:schemeClr val="tx1"/>
                </a:solidFill>
                <a:latin typeface="+mn-lt"/>
                <a:ea typeface="+mn-ea"/>
                <a:cs typeface="+mn-cs"/>
                <a:hlinkClick r:id="rId3"/>
              </a:rPr>
              <a:t>10.1053/j.ajkd.2013.07.020</a:t>
            </a:r>
            <a:endParaRPr lang="el-GR" sz="1200" kern="1200" dirty="0">
              <a:solidFill>
                <a:schemeClr val="tx1"/>
              </a:solidFill>
              <a:latin typeface="+mn-lt"/>
              <a:ea typeface="+mn-ea"/>
              <a:cs typeface="+mn-cs"/>
            </a:endParaRPr>
          </a:p>
          <a:p>
            <a:endParaRPr lang="en-US" sz="1200" b="0" i="0" kern="1200" dirty="0">
              <a:solidFill>
                <a:schemeClr val="tx1"/>
              </a:solidFill>
              <a:latin typeface="+mn-lt"/>
              <a:ea typeface="+mn-ea"/>
              <a:cs typeface="+mn-cs"/>
            </a:endParaRPr>
          </a:p>
          <a:p>
            <a:r>
              <a:rPr lang="en-US" sz="1200" kern="1200" baseline="0" dirty="0">
                <a:solidFill>
                  <a:schemeClr val="tx1"/>
                </a:solidFill>
                <a:latin typeface="+mn-lt"/>
                <a:ea typeface="+mn-ea"/>
                <a:cs typeface="+mn-cs"/>
              </a:rPr>
              <a:t>High-Risk Clinical Presentations in Atherosclerotic</a:t>
            </a:r>
          </a:p>
          <a:p>
            <a:r>
              <a:rPr lang="en-US" sz="1200" kern="1200" baseline="0" dirty="0" err="1">
                <a:solidFill>
                  <a:schemeClr val="tx1"/>
                </a:solidFill>
                <a:latin typeface="+mn-lt"/>
                <a:ea typeface="+mn-ea"/>
                <a:cs typeface="+mn-cs"/>
              </a:rPr>
              <a:t>Renovascular</a:t>
            </a:r>
            <a:r>
              <a:rPr lang="en-US" sz="1200" kern="1200" baseline="0" dirty="0">
                <a:solidFill>
                  <a:schemeClr val="tx1"/>
                </a:solidFill>
                <a:latin typeface="+mn-lt"/>
                <a:ea typeface="+mn-ea"/>
                <a:cs typeface="+mn-cs"/>
              </a:rPr>
              <a:t> Disease: Prognosis and Response to Renal</a:t>
            </a:r>
          </a:p>
          <a:p>
            <a:r>
              <a:rPr lang="en-US" sz="1200" kern="1200" baseline="0" dirty="0">
                <a:solidFill>
                  <a:schemeClr val="tx1"/>
                </a:solidFill>
                <a:latin typeface="+mn-lt"/>
                <a:ea typeface="+mn-ea"/>
                <a:cs typeface="+mn-cs"/>
              </a:rPr>
              <a:t>Artery Revascularization</a:t>
            </a:r>
          </a:p>
          <a:p>
            <a:r>
              <a:rPr lang="en-US" sz="1200" kern="1200" baseline="0" dirty="0">
                <a:solidFill>
                  <a:schemeClr val="tx1"/>
                </a:solidFill>
                <a:latin typeface="+mn-lt"/>
                <a:ea typeface="+mn-ea"/>
                <a:cs typeface="+mn-cs"/>
              </a:rPr>
              <a:t>James Ritchie, MB ChB,1 Darren Green, PhD,1 </a:t>
            </a:r>
            <a:r>
              <a:rPr lang="en-US" sz="1200" kern="1200" baseline="0" dirty="0" err="1">
                <a:solidFill>
                  <a:schemeClr val="tx1"/>
                </a:solidFill>
                <a:latin typeface="+mn-lt"/>
                <a:ea typeface="+mn-ea"/>
                <a:cs typeface="+mn-cs"/>
              </a:rPr>
              <a:t>Constantina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Chrysochou</a:t>
            </a:r>
            <a:r>
              <a:rPr lang="en-US" sz="1200" kern="1200" baseline="0" dirty="0">
                <a:solidFill>
                  <a:schemeClr val="tx1"/>
                </a:solidFill>
                <a:latin typeface="+mn-lt"/>
                <a:ea typeface="+mn-ea"/>
                <a:cs typeface="+mn-cs"/>
              </a:rPr>
              <a:t>, PhD,1</a:t>
            </a:r>
          </a:p>
          <a:p>
            <a:r>
              <a:rPr lang="en-US" sz="1200" kern="1200" baseline="0" dirty="0">
                <a:solidFill>
                  <a:schemeClr val="tx1"/>
                </a:solidFill>
                <a:latin typeface="+mn-lt"/>
                <a:ea typeface="+mn-ea"/>
                <a:cs typeface="+mn-cs"/>
              </a:rPr>
              <a:t>Nicholas Chalmers, MB ChB,2 Robert N. Foley, MD,3 and Philip A. </a:t>
            </a:r>
            <a:r>
              <a:rPr lang="en-US" sz="1200" kern="1200" baseline="0" dirty="0" err="1">
                <a:solidFill>
                  <a:schemeClr val="tx1"/>
                </a:solidFill>
                <a:latin typeface="+mn-lt"/>
                <a:ea typeface="+mn-ea"/>
                <a:cs typeface="+mn-cs"/>
              </a:rPr>
              <a:t>Kalra</a:t>
            </a:r>
            <a:r>
              <a:rPr lang="en-US" sz="1200" kern="1200" baseline="0" dirty="0">
                <a:solidFill>
                  <a:schemeClr val="tx1"/>
                </a:solidFill>
                <a:latin typeface="+mn-lt"/>
                <a:ea typeface="+mn-ea"/>
                <a:cs typeface="+mn-cs"/>
              </a:rPr>
              <a:t>, MD1</a:t>
            </a:r>
          </a:p>
          <a:p>
            <a:r>
              <a:rPr lang="en-US" sz="1200" kern="1200" baseline="0" dirty="0">
                <a:solidFill>
                  <a:schemeClr val="tx1"/>
                </a:solidFill>
                <a:latin typeface="+mn-lt"/>
                <a:ea typeface="+mn-ea"/>
                <a:cs typeface="+mn-cs"/>
              </a:rPr>
              <a:t>Background: Current trial data may not be directly applicable to patients with the highest risk presentations</a:t>
            </a:r>
          </a:p>
          <a:p>
            <a:r>
              <a:rPr lang="en-US" sz="1200" kern="1200" baseline="0" dirty="0">
                <a:solidFill>
                  <a:schemeClr val="tx1"/>
                </a:solidFill>
                <a:latin typeface="+mn-lt"/>
                <a:ea typeface="+mn-ea"/>
                <a:cs typeface="+mn-cs"/>
              </a:rPr>
              <a:t>of atherosclerotic </a:t>
            </a:r>
            <a:r>
              <a:rPr lang="en-US" sz="1200" kern="1200" baseline="0" dirty="0" err="1">
                <a:solidFill>
                  <a:schemeClr val="tx1"/>
                </a:solidFill>
                <a:latin typeface="+mn-lt"/>
                <a:ea typeface="+mn-ea"/>
                <a:cs typeface="+mn-cs"/>
              </a:rPr>
              <a:t>renovascular</a:t>
            </a:r>
            <a:r>
              <a:rPr lang="en-US" sz="1200" kern="1200" baseline="0" dirty="0">
                <a:solidFill>
                  <a:schemeClr val="tx1"/>
                </a:solidFill>
                <a:latin typeface="+mn-lt"/>
                <a:ea typeface="+mn-ea"/>
                <a:cs typeface="+mn-cs"/>
              </a:rPr>
              <a:t> disease, including flash pulmonary edema, rapidly declining kidney function,</a:t>
            </a:r>
          </a:p>
          <a:p>
            <a:r>
              <a:rPr lang="en-US" sz="1200" kern="1200" baseline="0" dirty="0">
                <a:solidFill>
                  <a:schemeClr val="tx1"/>
                </a:solidFill>
                <a:latin typeface="+mn-lt"/>
                <a:ea typeface="+mn-ea"/>
                <a:cs typeface="+mn-cs"/>
              </a:rPr>
              <a:t>and refractory hypertension. We consider the prognostic implications of these presentations and response to</a:t>
            </a:r>
          </a:p>
          <a:p>
            <a:r>
              <a:rPr lang="en-US" sz="1200" kern="1200" baseline="0" dirty="0" err="1">
                <a:solidFill>
                  <a:schemeClr val="tx1"/>
                </a:solidFill>
                <a:latin typeface="+mn-lt"/>
                <a:ea typeface="+mn-ea"/>
                <a:cs typeface="+mn-cs"/>
              </a:rPr>
              <a:t>percutaneous</a:t>
            </a:r>
            <a:r>
              <a:rPr lang="en-US" sz="1200" kern="1200" baseline="0" dirty="0">
                <a:solidFill>
                  <a:schemeClr val="tx1"/>
                </a:solidFill>
                <a:latin typeface="+mn-lt"/>
                <a:ea typeface="+mn-ea"/>
                <a:cs typeface="+mn-cs"/>
              </a:rPr>
              <a:t> revascularization.</a:t>
            </a:r>
          </a:p>
          <a:p>
            <a:r>
              <a:rPr lang="en-US" sz="1200" kern="1200" baseline="0" dirty="0">
                <a:solidFill>
                  <a:schemeClr val="tx1"/>
                </a:solidFill>
                <a:latin typeface="+mn-lt"/>
                <a:ea typeface="+mn-ea"/>
                <a:cs typeface="+mn-cs"/>
              </a:rPr>
              <a:t>Study Design: Single-center prospective cohort study; retrospectively analyzed.</a:t>
            </a:r>
          </a:p>
          <a:p>
            <a:r>
              <a:rPr lang="en-US" sz="1200" kern="1200" baseline="0" dirty="0">
                <a:solidFill>
                  <a:schemeClr val="tx1"/>
                </a:solidFill>
                <a:latin typeface="+mn-lt"/>
                <a:ea typeface="+mn-ea"/>
                <a:cs typeface="+mn-cs"/>
              </a:rPr>
              <a:t>Setting &amp; Participants: 467 patients with renal artery </a:t>
            </a:r>
            <a:r>
              <a:rPr lang="en-US" sz="1200" kern="1200" baseline="0" dirty="0" err="1">
                <a:solidFill>
                  <a:schemeClr val="tx1"/>
                </a:solidFill>
                <a:latin typeface="+mn-lt"/>
                <a:ea typeface="+mn-ea"/>
                <a:cs typeface="+mn-cs"/>
              </a:rPr>
              <a:t>stenosis</a:t>
            </a:r>
            <a:r>
              <a:rPr lang="en-US" sz="1200" kern="1200" baseline="0" dirty="0">
                <a:solidFill>
                  <a:schemeClr val="tx1"/>
                </a:solidFill>
                <a:latin typeface="+mn-lt"/>
                <a:ea typeface="+mn-ea"/>
                <a:cs typeface="+mn-cs"/>
              </a:rPr>
              <a:t> $50%, managed according to clinical</a:t>
            </a:r>
          </a:p>
          <a:p>
            <a:r>
              <a:rPr lang="en-US" sz="1200" kern="1200" baseline="0" dirty="0">
                <a:solidFill>
                  <a:schemeClr val="tx1"/>
                </a:solidFill>
                <a:latin typeface="+mn-lt"/>
                <a:ea typeface="+mn-ea"/>
                <a:cs typeface="+mn-cs"/>
              </a:rPr>
              <a:t>presentation and physician/patient preference.</a:t>
            </a:r>
          </a:p>
          <a:p>
            <a:r>
              <a:rPr lang="en-US" sz="1200" kern="1200" baseline="0" dirty="0">
                <a:solidFill>
                  <a:schemeClr val="tx1"/>
                </a:solidFill>
                <a:latin typeface="+mn-lt"/>
                <a:ea typeface="+mn-ea"/>
                <a:cs typeface="+mn-cs"/>
              </a:rPr>
              <a:t>Predictors: Presentation with flash pulmonary edema (n537 [7.8%]), refractory hypertension (n5116</a:t>
            </a:r>
          </a:p>
          <a:p>
            <a:r>
              <a:rPr lang="en-US" sz="1200" kern="1200" baseline="0" dirty="0">
                <a:solidFill>
                  <a:schemeClr val="tx1"/>
                </a:solidFill>
                <a:latin typeface="+mn-lt"/>
                <a:ea typeface="+mn-ea"/>
                <a:cs typeface="+mn-cs"/>
              </a:rPr>
              <a:t>[24.3%]), or rapidly declining kidney function (n546 [9.7%]) compared to low-risk presentation with none of these</a:t>
            </a:r>
          </a:p>
          <a:p>
            <a:r>
              <a:rPr lang="en-US" sz="1200" kern="1200" baseline="0" dirty="0">
                <a:solidFill>
                  <a:schemeClr val="tx1"/>
                </a:solidFill>
                <a:latin typeface="+mn-lt"/>
                <a:ea typeface="+mn-ea"/>
                <a:cs typeface="+mn-cs"/>
              </a:rPr>
              <a:t>phenotypes (n5230 [49%]).</a:t>
            </a:r>
            <a:r>
              <a:rPr lang="en-US" sz="1200" kern="1200" baseline="0" dirty="0" err="1">
                <a:solidFill>
                  <a:schemeClr val="tx1"/>
                </a:solidFill>
                <a:latin typeface="+mn-lt"/>
                <a:ea typeface="+mn-ea"/>
                <a:cs typeface="+mn-cs"/>
              </a:rPr>
              <a:t>Percutaneous</a:t>
            </a:r>
            <a:r>
              <a:rPr lang="en-US" sz="1200" kern="1200" baseline="0" dirty="0">
                <a:solidFill>
                  <a:schemeClr val="tx1"/>
                </a:solidFill>
                <a:latin typeface="+mn-lt"/>
                <a:ea typeface="+mn-ea"/>
                <a:cs typeface="+mn-cs"/>
              </a:rPr>
              <a:t> revascularization (performedin32%of </a:t>
            </a:r>
            <a:r>
              <a:rPr lang="en-US" sz="1200" kern="1200" baseline="0" dirty="0" err="1">
                <a:solidFill>
                  <a:schemeClr val="tx1"/>
                </a:solidFill>
                <a:latin typeface="+mn-lt"/>
                <a:ea typeface="+mn-ea"/>
                <a:cs typeface="+mn-cs"/>
              </a:rPr>
              <a:t>flashpulmonary</a:t>
            </a:r>
            <a:r>
              <a:rPr lang="en-US" sz="1200" kern="1200" baseline="0" dirty="0">
                <a:solidFill>
                  <a:schemeClr val="tx1"/>
                </a:solidFill>
                <a:latin typeface="+mn-lt"/>
                <a:ea typeface="+mn-ea"/>
                <a:cs typeface="+mn-cs"/>
              </a:rPr>
              <a:t> edema,28%of</a:t>
            </a:r>
          </a:p>
          <a:p>
            <a:r>
              <a:rPr lang="en-US" sz="1200" kern="1200" baseline="0" dirty="0">
                <a:solidFill>
                  <a:schemeClr val="tx1"/>
                </a:solidFill>
                <a:latin typeface="+mn-lt"/>
                <a:ea typeface="+mn-ea"/>
                <a:cs typeface="+mn-cs"/>
              </a:rPr>
              <a:t>rapidly declining kidney function, and 28%of refractory hypertension patients) compared </a:t>
            </a:r>
            <a:r>
              <a:rPr lang="en-US" sz="1200" kern="1200" baseline="0" dirty="0" err="1">
                <a:solidFill>
                  <a:schemeClr val="tx1"/>
                </a:solidFill>
                <a:latin typeface="+mn-lt"/>
                <a:ea typeface="+mn-ea"/>
                <a:cs typeface="+mn-cs"/>
              </a:rPr>
              <a:t>tomedicalmanagement</a:t>
            </a:r>
            <a:r>
              <a:rPr lang="en-US" sz="1200" kern="1200" baseline="0" dirty="0">
                <a:solidFill>
                  <a:schemeClr val="tx1"/>
                </a:solidFill>
                <a:latin typeface="+mn-lt"/>
                <a:ea typeface="+mn-ea"/>
                <a:cs typeface="+mn-cs"/>
              </a:rPr>
              <a:t>.</a:t>
            </a:r>
          </a:p>
          <a:p>
            <a:r>
              <a:rPr lang="en-US" sz="1200" kern="1200" baseline="0" dirty="0">
                <a:solidFill>
                  <a:schemeClr val="tx1"/>
                </a:solidFill>
                <a:latin typeface="+mn-lt"/>
                <a:ea typeface="+mn-ea"/>
                <a:cs typeface="+mn-cs"/>
              </a:rPr>
              <a:t>Outcomes: Death, cardiovascular (CV) event, end-stage kidney disease.</a:t>
            </a:r>
          </a:p>
          <a:p>
            <a:r>
              <a:rPr lang="en-US" sz="1200" kern="1200" baseline="0" dirty="0">
                <a:solidFill>
                  <a:schemeClr val="tx1"/>
                </a:solidFill>
                <a:latin typeface="+mn-lt"/>
                <a:ea typeface="+mn-ea"/>
                <a:cs typeface="+mn-cs"/>
              </a:rPr>
              <a:t>Results: During a median follow-up of 3.8 (IQR, 1.8-5.8) years, 55% died, 33% had a CV event, and 18%</a:t>
            </a:r>
          </a:p>
          <a:p>
            <a:r>
              <a:rPr lang="en-US" sz="1200" kern="1200" baseline="0" dirty="0">
                <a:solidFill>
                  <a:schemeClr val="tx1"/>
                </a:solidFill>
                <a:latin typeface="+mn-lt"/>
                <a:ea typeface="+mn-ea"/>
                <a:cs typeface="+mn-cs"/>
              </a:rPr>
              <a:t>reached end-stage kidney disease. In medically treated patients, flash pulmonary edema was associated with</a:t>
            </a:r>
          </a:p>
          <a:p>
            <a:r>
              <a:rPr lang="en-US" sz="1200" kern="1200" baseline="0" dirty="0">
                <a:solidFill>
                  <a:schemeClr val="tx1"/>
                </a:solidFill>
                <a:latin typeface="+mn-lt"/>
                <a:ea typeface="+mn-ea"/>
                <a:cs typeface="+mn-cs"/>
              </a:rPr>
              <a:t>increased risk of death (HR, 2.2; 95% CI, 1.4-3.5; P , 0.001) and CV event (HR, 3.1; 95% CI, 1.7-5.5;</a:t>
            </a:r>
          </a:p>
          <a:p>
            <a:r>
              <a:rPr lang="en-US" sz="1200" kern="1200" baseline="0" dirty="0">
                <a:solidFill>
                  <a:schemeClr val="tx1"/>
                </a:solidFill>
                <a:latin typeface="+mn-lt"/>
                <a:ea typeface="+mn-ea"/>
                <a:cs typeface="+mn-cs"/>
              </a:rPr>
              <a:t>P , 0.001), but not end-stage kidney disease, compared to the low-risk phenotype. No increased risk for</a:t>
            </a:r>
          </a:p>
          <a:p>
            <a:r>
              <a:rPr lang="en-US" sz="1200" kern="1200" baseline="0" dirty="0">
                <a:solidFill>
                  <a:schemeClr val="tx1"/>
                </a:solidFill>
                <a:latin typeface="+mn-lt"/>
                <a:ea typeface="+mn-ea"/>
                <a:cs typeface="+mn-cs"/>
              </a:rPr>
              <a:t>any end point was observed in patients presenting with rapidly declining kidney function or refractory</a:t>
            </a:r>
          </a:p>
          <a:p>
            <a:r>
              <a:rPr lang="en-US" sz="1200" kern="1200" baseline="0" dirty="0">
                <a:solidFill>
                  <a:schemeClr val="tx1"/>
                </a:solidFill>
                <a:latin typeface="+mn-lt"/>
                <a:ea typeface="+mn-ea"/>
                <a:cs typeface="+mn-cs"/>
              </a:rPr>
              <a:t>hypertension. Compared to medical treatment, revascularization was associated with reduced risk for death</a:t>
            </a:r>
          </a:p>
          <a:p>
            <a:r>
              <a:rPr lang="en-US" sz="1200" kern="1200" baseline="0" dirty="0">
                <a:solidFill>
                  <a:schemeClr val="tx1"/>
                </a:solidFill>
                <a:latin typeface="+mn-lt"/>
                <a:ea typeface="+mn-ea"/>
                <a:cs typeface="+mn-cs"/>
              </a:rPr>
              <a:t>(HR, 0.4; 95% CI, 0.2-0.9; P50.01), but not CV event or end-stage kidney disease, in patients presenting</a:t>
            </a:r>
          </a:p>
          <a:p>
            <a:r>
              <a:rPr lang="en-US" sz="1200" kern="1200" baseline="0" dirty="0">
                <a:solidFill>
                  <a:schemeClr val="tx1"/>
                </a:solidFill>
                <a:latin typeface="+mn-lt"/>
                <a:ea typeface="+mn-ea"/>
                <a:cs typeface="+mn-cs"/>
              </a:rPr>
              <a:t>with flash pulmonary edema. Revascularization was not associated significantly with reduced risk for any</a:t>
            </a:r>
          </a:p>
          <a:p>
            <a:r>
              <a:rPr lang="en-US" sz="1200" kern="1200" baseline="0" dirty="0">
                <a:solidFill>
                  <a:schemeClr val="tx1"/>
                </a:solidFill>
                <a:latin typeface="+mn-lt"/>
                <a:ea typeface="+mn-ea"/>
                <a:cs typeface="+mn-cs"/>
              </a:rPr>
              <a:t>end point in rapidly declining kidney function or refractory hypertension. When these presentations were</a:t>
            </a:r>
          </a:p>
          <a:p>
            <a:r>
              <a:rPr lang="en-US" sz="1200" kern="1200" baseline="0" dirty="0">
                <a:solidFill>
                  <a:schemeClr val="tx1"/>
                </a:solidFill>
                <a:latin typeface="+mn-lt"/>
                <a:ea typeface="+mn-ea"/>
                <a:cs typeface="+mn-cs"/>
              </a:rPr>
              <a:t>present in combination (n531), revascularization was associated with reduced risk for death (HR, 0.15;</a:t>
            </a:r>
          </a:p>
          <a:p>
            <a:r>
              <a:rPr lang="en-US" sz="1200" kern="1200" baseline="0" dirty="0">
                <a:solidFill>
                  <a:schemeClr val="tx1"/>
                </a:solidFill>
                <a:latin typeface="+mn-lt"/>
                <a:ea typeface="+mn-ea"/>
                <a:cs typeface="+mn-cs"/>
              </a:rPr>
              <a:t>95% CI, 0.02-0.9; P50.04) and CV event (HR, 0.23; 95% CI, 0.1-0.6; P50.02).</a:t>
            </a:r>
          </a:p>
          <a:p>
            <a:r>
              <a:rPr lang="en-US" sz="1200" kern="1200" baseline="0" dirty="0">
                <a:solidFill>
                  <a:schemeClr val="tx1"/>
                </a:solidFill>
                <a:latin typeface="+mn-lt"/>
                <a:ea typeface="+mn-ea"/>
                <a:cs typeface="+mn-cs"/>
              </a:rPr>
              <a:t>Limitations: Observational study; retrospective analysis; potential treatment bias.</a:t>
            </a:r>
          </a:p>
          <a:p>
            <a:r>
              <a:rPr lang="en-US" sz="1200" kern="1200" baseline="0" dirty="0">
                <a:solidFill>
                  <a:schemeClr val="tx1"/>
                </a:solidFill>
                <a:latin typeface="+mn-lt"/>
                <a:ea typeface="+mn-ea"/>
                <a:cs typeface="+mn-cs"/>
              </a:rPr>
              <a:t>Conclusions: This analysis supports guidelines citing flash pulmonary edema as an indication for renal</a:t>
            </a:r>
          </a:p>
          <a:p>
            <a:r>
              <a:rPr lang="en-US" sz="1200" kern="1200" baseline="0" dirty="0">
                <a:solidFill>
                  <a:schemeClr val="tx1"/>
                </a:solidFill>
                <a:latin typeface="+mn-lt"/>
                <a:ea typeface="+mn-ea"/>
                <a:cs typeface="+mn-cs"/>
              </a:rPr>
              <a:t>artery revascularization in atherosclerotic </a:t>
            </a:r>
            <a:r>
              <a:rPr lang="en-US" sz="1200" kern="1200" baseline="0" dirty="0" err="1">
                <a:solidFill>
                  <a:schemeClr val="tx1"/>
                </a:solidFill>
                <a:latin typeface="+mn-lt"/>
                <a:ea typeface="+mn-ea"/>
                <a:cs typeface="+mn-cs"/>
              </a:rPr>
              <a:t>renovascular</a:t>
            </a:r>
            <a:r>
              <a:rPr lang="en-US" sz="1200" kern="1200" baseline="0" dirty="0">
                <a:solidFill>
                  <a:schemeClr val="tx1"/>
                </a:solidFill>
                <a:latin typeface="+mn-lt"/>
                <a:ea typeface="+mn-ea"/>
                <a:cs typeface="+mn-cs"/>
              </a:rPr>
              <a:t> disease. Patients presenting with a combination of</a:t>
            </a:r>
          </a:p>
          <a:p>
            <a:r>
              <a:rPr lang="en-US" sz="1200" kern="1200" baseline="0" dirty="0">
                <a:solidFill>
                  <a:schemeClr val="tx1"/>
                </a:solidFill>
                <a:latin typeface="+mn-lt"/>
                <a:ea typeface="+mn-ea"/>
                <a:cs typeface="+mn-cs"/>
              </a:rPr>
              <a:t>rapidly declining kidney function and refractory hypertension also may benefit from revascularization and may</a:t>
            </a:r>
          </a:p>
          <a:p>
            <a:r>
              <a:rPr lang="en-US" sz="1200" kern="1200" baseline="0" dirty="0">
                <a:solidFill>
                  <a:schemeClr val="tx1"/>
                </a:solidFill>
                <a:latin typeface="+mn-lt"/>
                <a:ea typeface="+mn-ea"/>
                <a:cs typeface="+mn-cs"/>
              </a:rPr>
              <a:t>represent a subgroup worthy of further investigation in more robust trials.</a:t>
            </a:r>
          </a:p>
          <a:p>
            <a:r>
              <a:rPr lang="en-US" sz="1200" kern="1200" baseline="0" dirty="0">
                <a:solidFill>
                  <a:schemeClr val="tx1"/>
                </a:solidFill>
                <a:latin typeface="+mn-lt"/>
                <a:ea typeface="+mn-ea"/>
                <a:cs typeface="+mn-cs"/>
              </a:rPr>
              <a:t>Am J Kidney Dis. 63(2):186-197.  2014 by the National Kidney Foundation, Inc. Published by Elsevier Inc. All</a:t>
            </a:r>
          </a:p>
          <a:p>
            <a:r>
              <a:rPr lang="en-US" sz="1200" kern="1200" baseline="0" dirty="0">
                <a:solidFill>
                  <a:schemeClr val="tx1"/>
                </a:solidFill>
                <a:latin typeface="+mn-lt"/>
                <a:ea typeface="+mn-ea"/>
                <a:cs typeface="+mn-cs"/>
              </a:rPr>
              <a:t>rights reserved.</a:t>
            </a:r>
            <a:endParaRPr lang="en-US" sz="1200" b="0" i="0" kern="1200" dirty="0">
              <a:solidFill>
                <a:schemeClr val="tx1"/>
              </a:solidFill>
              <a:latin typeface="+mn-lt"/>
              <a:ea typeface="+mn-ea"/>
              <a:cs typeface="+mn-cs"/>
            </a:endParaRPr>
          </a:p>
        </p:txBody>
      </p:sp>
      <p:sp>
        <p:nvSpPr>
          <p:cNvPr id="4" name="3 - Θέση αριθμού διαφάνειας"/>
          <p:cNvSpPr>
            <a:spLocks noGrp="1"/>
          </p:cNvSpPr>
          <p:nvPr>
            <p:ph type="sldNum" sz="quarter" idx="10"/>
          </p:nvPr>
        </p:nvSpPr>
        <p:spPr/>
        <p:txBody>
          <a:bodyPr/>
          <a:lstStyle/>
          <a:p>
            <a:fld id="{46899F9C-5E67-D848-A56A-EB4133F6CE9A}" type="slidenum">
              <a:rPr lang="en-US" smtClean="0">
                <a:solidFill>
                  <a:prstClr val="black"/>
                </a:solidFill>
              </a:rPr>
              <a:pPr/>
              <a:t>17</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914241" rtl="0" eaLnBrk="1" fontAlgn="auto" latinLnBrk="0" hangingPunct="1">
              <a:lnSpc>
                <a:spcPct val="100000"/>
              </a:lnSpc>
              <a:spcBef>
                <a:spcPts val="0"/>
              </a:spcBef>
              <a:spcAft>
                <a:spcPts val="0"/>
              </a:spcAft>
              <a:buClrTx/>
              <a:buSzTx/>
              <a:buFontTx/>
              <a:buNone/>
              <a:tabLst/>
              <a:defRPr/>
            </a:pPr>
            <a:fld id="{46899F9C-5E67-D848-A56A-EB4133F6CE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41"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7379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550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altLang="ja-JP" dirty="0"/>
              <a:t>With regards to pathophysiology, there are two different models that have been described. In the first, </a:t>
            </a:r>
            <a:r>
              <a:rPr lang="en-US" altLang="ja-JP" dirty="0"/>
              <a:t>one-clip two-kidney hypertension, there is unilateral RAS and the ischemic kidney secretes renin, which leads to increased ANG II formation and hence elevation of BP which is renin-dependent, as the contralateral normal kidney increases </a:t>
            </a:r>
            <a:r>
              <a:rPr lang="en-US" altLang="ja-JP" dirty="0" err="1"/>
              <a:t>sodim</a:t>
            </a:r>
            <a:r>
              <a:rPr lang="en-US" altLang="ja-JP" dirty="0"/>
              <a:t> excretion through pressure natriuresis. In the second, 1 clip-1 kidney hypertension, we have bilateral RAS or RAS in solitary kidney, in which reduced perfusion pressure to the stenotic kidney in the absence of a normal kidney excreting sodium leads to sodium and volume retention, and BP rise which is volume-dependent.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lang="el-GR" altLang="ja-JP" dirty="0" err="1"/>
              <a:t>Σχετικα</a:t>
            </a:r>
            <a:r>
              <a:rPr lang="el-GR" altLang="ja-JP" dirty="0"/>
              <a:t> με την </a:t>
            </a:r>
            <a:r>
              <a:rPr lang="el-GR" altLang="ja-JP" dirty="0" err="1"/>
              <a:t>παθοφυσιολογια</a:t>
            </a:r>
            <a:r>
              <a:rPr lang="el-GR" altLang="ja-JP" dirty="0"/>
              <a:t>, όπως </a:t>
            </a:r>
            <a:r>
              <a:rPr lang="el-GR" altLang="ja-JP" dirty="0" err="1"/>
              <a:t>γνωριζουμε</a:t>
            </a:r>
            <a:r>
              <a:rPr lang="el-GR" altLang="ja-JP" dirty="0"/>
              <a:t> από τα </a:t>
            </a:r>
            <a:r>
              <a:rPr lang="el-GR" altLang="ja-JP" dirty="0" err="1"/>
              <a:t>πειραματα</a:t>
            </a:r>
            <a:r>
              <a:rPr lang="el-GR" altLang="ja-JP" dirty="0"/>
              <a:t> του </a:t>
            </a:r>
            <a:r>
              <a:rPr lang="el-GR" altLang="ja-JP" dirty="0" err="1"/>
              <a:t>καθηγητη</a:t>
            </a:r>
            <a:r>
              <a:rPr lang="el-GR" altLang="ja-JP" dirty="0"/>
              <a:t> </a:t>
            </a:r>
            <a:r>
              <a:rPr lang="en-GB" altLang="ja-JP" dirty="0" err="1"/>
              <a:t>coldblatt</a:t>
            </a:r>
            <a:r>
              <a:rPr lang="en-GB" altLang="ja-JP" dirty="0"/>
              <a:t> </a:t>
            </a:r>
            <a:r>
              <a:rPr lang="el-GR" altLang="ja-JP" dirty="0"/>
              <a:t>εδώ και 100 </a:t>
            </a:r>
            <a:r>
              <a:rPr lang="el-GR" altLang="ja-JP" dirty="0" err="1"/>
              <a:t>περιπου</a:t>
            </a:r>
            <a:r>
              <a:rPr lang="el-GR" altLang="ja-JP" dirty="0"/>
              <a:t> χρόνια, έχουμε δύο πρότυπα, αυτό της </a:t>
            </a:r>
            <a:r>
              <a:rPr lang="el-GR" altLang="ja-JP" dirty="0" err="1"/>
              <a:t>ετεροπλευρης</a:t>
            </a:r>
            <a:r>
              <a:rPr lang="el-GR" altLang="ja-JP" dirty="0"/>
              <a:t> στένωσης με τον άλλο νεφρό φυσιολογικό, όπου έχουμε </a:t>
            </a:r>
            <a:r>
              <a:rPr lang="el-GR" altLang="ja-JP" dirty="0" err="1"/>
              <a:t>ενεργοποιηση</a:t>
            </a:r>
            <a:r>
              <a:rPr lang="el-GR" altLang="ja-JP" dirty="0"/>
              <a:t> του ΣΡΑ και </a:t>
            </a:r>
            <a:r>
              <a:rPr lang="el-GR" altLang="ja-JP" dirty="0" err="1"/>
              <a:t>ρενινοεξαρτωμενη</a:t>
            </a:r>
            <a:r>
              <a:rPr lang="el-GR" altLang="ja-JP" dirty="0"/>
              <a:t> </a:t>
            </a:r>
            <a:r>
              <a:rPr lang="el-GR" altLang="ja-JP" dirty="0" err="1"/>
              <a:t>υπερταση</a:t>
            </a:r>
            <a:r>
              <a:rPr lang="el-GR" altLang="ja-JP" dirty="0"/>
              <a:t>, καθώς υπάρχει ο φυσιολογικός </a:t>
            </a:r>
            <a:r>
              <a:rPr lang="el-GR" altLang="ja-JP" dirty="0" err="1"/>
              <a:t>νεφρός</a:t>
            </a:r>
            <a:r>
              <a:rPr lang="el-GR" altLang="ja-JP" dirty="0"/>
              <a:t> που </a:t>
            </a:r>
            <a:r>
              <a:rPr lang="el-GR" altLang="ja-JP" dirty="0" err="1"/>
              <a:t>κανει</a:t>
            </a:r>
            <a:r>
              <a:rPr lang="el-GR" altLang="ja-JP" dirty="0"/>
              <a:t> την φυσιολογική πίεση-</a:t>
            </a:r>
            <a:r>
              <a:rPr lang="el-GR" altLang="ja-JP" dirty="0" err="1"/>
              <a:t>νατριουση</a:t>
            </a:r>
            <a:r>
              <a:rPr lang="el-GR" altLang="ja-JP"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el-GR" altLang="ja-JP" dirty="0"/>
              <a:t>Και το </a:t>
            </a:r>
            <a:r>
              <a:rPr lang="el-GR" altLang="ja-JP" dirty="0" err="1"/>
              <a:t>δευτερο</a:t>
            </a:r>
            <a:r>
              <a:rPr lang="el-GR" altLang="ja-JP" dirty="0"/>
              <a:t> πρότυπο – της </a:t>
            </a:r>
            <a:r>
              <a:rPr lang="el-GR" altLang="ja-JP" dirty="0" err="1"/>
              <a:t>άμφω</a:t>
            </a:r>
            <a:r>
              <a:rPr lang="el-GR" altLang="ja-JP" dirty="0"/>
              <a:t> </a:t>
            </a:r>
            <a:r>
              <a:rPr lang="el-GR" altLang="ja-JP" dirty="0" err="1"/>
              <a:t>στενωσης</a:t>
            </a:r>
            <a:r>
              <a:rPr lang="el-GR" altLang="ja-JP" dirty="0"/>
              <a:t> των νεφρικών αγγείων ή της </a:t>
            </a:r>
            <a:r>
              <a:rPr lang="el-GR" altLang="ja-JP" dirty="0" err="1"/>
              <a:t>στενωσης</a:t>
            </a:r>
            <a:r>
              <a:rPr lang="el-GR" altLang="ja-JP" dirty="0"/>
              <a:t> σε </a:t>
            </a:r>
            <a:r>
              <a:rPr lang="el-GR" altLang="ja-JP" dirty="0" err="1"/>
              <a:t>μονονεφρο</a:t>
            </a:r>
            <a:r>
              <a:rPr lang="el-GR" altLang="ja-JP" dirty="0"/>
              <a:t>, όπου η </a:t>
            </a:r>
            <a:r>
              <a:rPr lang="el-GR" altLang="ja-JP" dirty="0" err="1"/>
              <a:t>ρενινοεξαρτωμενη</a:t>
            </a:r>
            <a:r>
              <a:rPr lang="el-GR" altLang="ja-JP" dirty="0"/>
              <a:t> </a:t>
            </a:r>
            <a:r>
              <a:rPr lang="el-GR" altLang="ja-JP" dirty="0" err="1"/>
              <a:t>υπερταση</a:t>
            </a:r>
            <a:r>
              <a:rPr lang="el-GR" altLang="ja-JP" dirty="0"/>
              <a:t> </a:t>
            </a:r>
            <a:r>
              <a:rPr lang="el-GR" altLang="ja-JP" dirty="0" err="1"/>
              <a:t>μεταπιπτει</a:t>
            </a:r>
            <a:r>
              <a:rPr lang="el-GR" altLang="ja-JP" dirty="0"/>
              <a:t> πολύ γρήγορα σε </a:t>
            </a:r>
            <a:r>
              <a:rPr lang="el-GR" altLang="ja-JP" dirty="0" err="1"/>
              <a:t>ογκοεξαρτωμενη</a:t>
            </a:r>
            <a:r>
              <a:rPr lang="el-GR" altLang="ja-JP" dirty="0"/>
              <a:t> </a:t>
            </a:r>
            <a:r>
              <a:rPr lang="el-GR" altLang="ja-JP" dirty="0" err="1"/>
              <a:t>υπερταση</a:t>
            </a:r>
            <a:r>
              <a:rPr lang="el-GR" altLang="ja-JP" dirty="0"/>
              <a:t> </a:t>
            </a:r>
          </a:p>
          <a:p>
            <a:pPr marL="0" marR="0" indent="0" algn="l" defTabSz="457200" rtl="0" eaLnBrk="1" fontAlgn="auto" latinLnBrk="0" hangingPunct="1">
              <a:lnSpc>
                <a:spcPct val="100000"/>
              </a:lnSpc>
              <a:spcBef>
                <a:spcPts val="0"/>
              </a:spcBef>
              <a:spcAft>
                <a:spcPts val="0"/>
              </a:spcAft>
              <a:buClrTx/>
              <a:buSzTx/>
              <a:buFontTx/>
              <a:buNone/>
              <a:tabLst/>
              <a:defRPr/>
            </a:pPr>
            <a:endParaRPr lang="el-GR" altLang="ja-JP"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dirty="0"/>
              <a:t>Two basic models have been described. In the first, In the second, one-clip one-kidney Goldblatt hypertension, the contralateral kidney is removed. In this case the pressure natriuresis can no longer occur, and sodium retention occurs. The ensuing expansion of plasma volume inhibits renin secretion, so that in this model the renin level is normal or low.</a:t>
            </a:r>
            <a:endParaRPr lang="en-GB" altLang="ja-JP" dirty="0"/>
          </a:p>
          <a:p>
            <a:pPr algn="l"/>
            <a:r>
              <a:rPr lang="en-US" sz="1800" b="0" i="0" u="none" strike="noStrike" baseline="0" dirty="0">
                <a:solidFill>
                  <a:srgbClr val="2B2E34"/>
                </a:solidFill>
                <a:latin typeface="p600_g_d0_f1323"/>
              </a:rPr>
              <a:t>In unilateral stenosis with two kidneys, opposing forces between the stenotic kidney, which has reduced perfusion pressures, and the </a:t>
            </a:r>
            <a:r>
              <a:rPr lang="en-US" sz="1800" b="0" i="0" u="none" strike="noStrike" baseline="0" dirty="0" err="1">
                <a:solidFill>
                  <a:srgbClr val="2B2E34"/>
                </a:solidFill>
                <a:latin typeface="p600_g_d0_f1323"/>
              </a:rPr>
              <a:t>nonstenotic</a:t>
            </a:r>
            <a:r>
              <a:rPr lang="en-US" sz="1800" b="0" i="0" u="none" strike="noStrike" baseline="0" dirty="0">
                <a:solidFill>
                  <a:srgbClr val="2B2E34"/>
                </a:solidFill>
                <a:latin typeface="p600_g_d0_f1323"/>
              </a:rPr>
              <a:t> contralateral kidney, which has increased perfusion pressures, result in laboratory and clinical features of angiotensin-dependent hypertension. (B) In unilateral </a:t>
            </a:r>
            <a:r>
              <a:rPr lang="en-US" sz="1800" b="0" i="0" u="none" strike="noStrike" baseline="0" dirty="0" err="1">
                <a:solidFill>
                  <a:srgbClr val="2B2E34"/>
                </a:solidFill>
                <a:latin typeface="p600_g_d0_f1323"/>
              </a:rPr>
              <a:t>stenosisnwith</a:t>
            </a:r>
            <a:r>
              <a:rPr lang="en-US" sz="1800" b="0" i="0" u="none" strike="noStrike" baseline="0" dirty="0">
                <a:solidFill>
                  <a:srgbClr val="2B2E34"/>
                </a:solidFill>
                <a:latin typeface="p600_g_d0_f1323"/>
              </a:rPr>
              <a:t> a solitary functioning kidney or in a patient with bilateral critical renal artery stenosis, </a:t>
            </a:r>
          </a:p>
          <a:p>
            <a:pPr algn="l"/>
            <a:endParaRPr lang="en-US" sz="1800" b="0" i="0" u="none" strike="noStrike" baseline="0" dirty="0">
              <a:solidFill>
                <a:srgbClr val="2B2E34"/>
              </a:solidFill>
              <a:latin typeface="p600_g_d0_f1323"/>
            </a:endParaRPr>
          </a:p>
          <a:p>
            <a:pPr algn="l"/>
            <a:r>
              <a:rPr lang="en-GB" altLang="ja-JP" dirty="0"/>
              <a:t>However, the presence of a normal contralateral kidney allows pressure natriuresis to occur (see  </a:t>
            </a:r>
            <a:r>
              <a:rPr lang="en-GB" altLang="ja-JP" dirty="0">
                <a:hlinkClick r:id="rId3"/>
              </a:rPr>
              <a:t>Chapter 2</a:t>
            </a:r>
            <a:r>
              <a:rPr lang="en-GB" altLang="ja-JP" dirty="0"/>
              <a:t>), in which the elevated perfusion pressure mediates natriuresis in the </a:t>
            </a:r>
            <a:r>
              <a:rPr lang="en-GB" altLang="ja-JP" dirty="0" err="1"/>
              <a:t>nonstenotic</a:t>
            </a:r>
            <a:r>
              <a:rPr lang="en-GB" altLang="ja-JP" dirty="0"/>
              <a:t> kidney. Because the </a:t>
            </a:r>
            <a:r>
              <a:rPr lang="en-GB" altLang="ja-JP" dirty="0" err="1"/>
              <a:t>nonstenotic</a:t>
            </a:r>
            <a:r>
              <a:rPr lang="en-GB" altLang="ja-JP" dirty="0"/>
              <a:t> kidney functions to eliminate the excess sodium, the level of perfusion to the </a:t>
            </a:r>
            <a:r>
              <a:rPr lang="en-GB" altLang="ja-JP" dirty="0" err="1"/>
              <a:t>stenotic</a:t>
            </a:r>
            <a:r>
              <a:rPr lang="en-GB" altLang="ja-JP" dirty="0"/>
              <a:t> side remains reduced, leading to sustained activation of the renal artery </a:t>
            </a:r>
            <a:r>
              <a:rPr lang="en-GB" altLang="ja-JP" dirty="0" err="1"/>
              <a:t>stenosis</a:t>
            </a:r>
            <a:r>
              <a:rPr lang="en-GB" altLang="ja-JP" dirty="0"/>
              <a:t>. This sequence of events producing angiotensin II (</a:t>
            </a:r>
            <a:r>
              <a:rPr lang="en-GB" altLang="ja-JP" dirty="0" err="1"/>
              <a:t>Ang</a:t>
            </a:r>
            <a:r>
              <a:rPr lang="en-GB" altLang="ja-JP" dirty="0"/>
              <a:t> II)–dependent hypertension and secondary aldosterone excess with </a:t>
            </a:r>
            <a:r>
              <a:rPr lang="en-GB" altLang="ja-JP" dirty="0" err="1"/>
              <a:t>hypokalemia</a:t>
            </a:r>
            <a:r>
              <a:rPr lang="en-GB" altLang="ja-JP" dirty="0"/>
              <a:t> is summarized in </a:t>
            </a:r>
            <a:r>
              <a:rPr lang="en-GB" altLang="ja-JP" dirty="0">
                <a:hlinkClick r:id="rId4"/>
              </a:rPr>
              <a:t>Figure 37.7</a:t>
            </a:r>
            <a:r>
              <a:rPr lang="en-GB" altLang="ja-JP" dirty="0"/>
              <a:t>. </a:t>
            </a:r>
            <a:endParaRPr lang="el-GR" altLang="el-GR" dirty="0"/>
          </a:p>
          <a:p>
            <a:pPr marL="0" marR="0" indent="0" algn="l" defTabSz="457200" rtl="0" eaLnBrk="1" fontAlgn="auto" latinLnBrk="0" hangingPunct="1">
              <a:lnSpc>
                <a:spcPct val="100000"/>
              </a:lnSpc>
              <a:spcBef>
                <a:spcPts val="0"/>
              </a:spcBef>
              <a:spcAft>
                <a:spcPts val="0"/>
              </a:spcAft>
              <a:buClrTx/>
              <a:buSzTx/>
              <a:buFontTx/>
              <a:buNone/>
              <a:tabLst/>
              <a:defRPr/>
            </a:pPr>
            <a:endParaRPr lang="en-GB" altLang="el-GR" dirty="0"/>
          </a:p>
          <a:p>
            <a:pPr marL="0" marR="0" indent="0" algn="l" defTabSz="457200" rtl="0" eaLnBrk="1" fontAlgn="auto" latinLnBrk="0" hangingPunct="1">
              <a:lnSpc>
                <a:spcPct val="100000"/>
              </a:lnSpc>
              <a:spcBef>
                <a:spcPts val="0"/>
              </a:spcBef>
              <a:spcAft>
                <a:spcPts val="0"/>
              </a:spcAft>
              <a:buClrTx/>
              <a:buSzTx/>
              <a:buFontTx/>
              <a:buNone/>
              <a:tabLst/>
              <a:defRPr/>
            </a:pPr>
            <a:endParaRPr lang="en-GB" altLang="el-GR" dirty="0"/>
          </a:p>
          <a:p>
            <a:pPr marL="0" marR="0" indent="0" algn="l" defTabSz="457200" rtl="0" eaLnBrk="1" fontAlgn="auto" latinLnBrk="0" hangingPunct="1">
              <a:lnSpc>
                <a:spcPct val="100000"/>
              </a:lnSpc>
              <a:spcBef>
                <a:spcPts val="0"/>
              </a:spcBef>
              <a:spcAft>
                <a:spcPts val="0"/>
              </a:spcAft>
              <a:buClrTx/>
              <a:buSzTx/>
              <a:buFontTx/>
              <a:buNone/>
              <a:tabLst/>
              <a:defRPr/>
            </a:pPr>
            <a:r>
              <a:rPr lang="en-GB" altLang="el-GR" dirty="0"/>
              <a:t>By contrast, one-clip, one-kidney hypertension represents a model in which the entire renal mass is exposed to reduced pressures beyond a </a:t>
            </a:r>
            <a:r>
              <a:rPr lang="en-GB" altLang="el-GR" dirty="0" err="1"/>
              <a:t>stenosis</a:t>
            </a:r>
            <a:r>
              <a:rPr lang="en-GB" altLang="el-GR" dirty="0"/>
              <a:t>. There is no normal or </a:t>
            </a:r>
            <a:r>
              <a:rPr lang="en-GB" altLang="el-GR" dirty="0" err="1"/>
              <a:t>nonstenotic</a:t>
            </a:r>
            <a:r>
              <a:rPr lang="en-GB" altLang="el-GR" dirty="0"/>
              <a:t> kidney to counteract increased systemic pressures. As a result, sodium is retained and blood volume expanded, which eventually feeds back to inhibit the RAS (</a:t>
            </a:r>
            <a:r>
              <a:rPr lang="en-GB" altLang="el-GR" dirty="0">
                <a:hlinkClick r:id="rId4"/>
              </a:rPr>
              <a:t>Fig. 37.7B</a:t>
            </a:r>
            <a:r>
              <a:rPr lang="en-GB" altLang="el-GR" dirty="0"/>
              <a:t>). Therefore, one-clip, one-kidney hypertension is typically not angiotensin dependent unless removal of volume is achieved that reduces renal perfusion pressure and activates the RAS.</a:t>
            </a:r>
            <a:endParaRPr lang="el-GR" altLang="el-GR" dirty="0"/>
          </a:p>
          <a:p>
            <a:endParaRPr lang="el-GR" dirty="0"/>
          </a:p>
        </p:txBody>
      </p:sp>
      <p:sp>
        <p:nvSpPr>
          <p:cNvPr id="4" name="3 - Θέση αριθμού διαφάνειας"/>
          <p:cNvSpPr>
            <a:spLocks noGrp="1"/>
          </p:cNvSpPr>
          <p:nvPr>
            <p:ph type="sldNum" sz="quarter" idx="10"/>
          </p:nvPr>
        </p:nvSpPr>
        <p:spPr/>
        <p:txBody>
          <a:bodyPr/>
          <a:lstStyle/>
          <a:p>
            <a:fld id="{46899F9C-5E67-D848-A56A-EB4133F6CE9A}" type="slidenum">
              <a:rPr lang="en-US" smtClean="0">
                <a:solidFill>
                  <a:prstClr val="black"/>
                </a:solidFill>
              </a:rPr>
              <a:pPr/>
              <a:t>19</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Renal vein samples obtained from kidneys. Not used in peripheral vein samples as always high so difficult to interpret</a:t>
            </a:r>
          </a:p>
          <a:p>
            <a:r>
              <a:rPr lang="en-US" dirty="0"/>
              <a:t>As ischemia increases and hits a threshold, other biomarkers of ischemia take off – ignition of inflammatory sequence</a:t>
            </a:r>
          </a:p>
        </p:txBody>
      </p:sp>
      <p:sp>
        <p:nvSpPr>
          <p:cNvPr id="4" name="Slide Number Placeholder 3"/>
          <p:cNvSpPr>
            <a:spLocks noGrp="1"/>
          </p:cNvSpPr>
          <p:nvPr>
            <p:ph type="sldNum" sz="quarter" idx="5"/>
          </p:nvPr>
        </p:nvSpPr>
        <p:spPr/>
        <p:txBody>
          <a:bodyPr/>
          <a:lstStyle/>
          <a:p>
            <a:fld id="{46899F9C-5E67-D848-A56A-EB4133F6CE9A}"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604335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altLang="el-GR" dirty="0"/>
              <a:t>There are two points that should be highlighted. First, the importance of stenosis grade. We know from physiology that only lumen stenoses &gt; 70-80% are functional and </a:t>
            </a:r>
            <a:r>
              <a:rPr lang="en-US" altLang="el-GR" dirty="0"/>
              <a:t>will cause a reduction of renal blood flow and perfusion, and stenoses of lesser degrees are suggested to have minimal </a:t>
            </a:r>
            <a:r>
              <a:rPr lang="en-US" altLang="el-GR" dirty="0" err="1"/>
              <a:t>haemodynamic</a:t>
            </a:r>
            <a:r>
              <a:rPr lang="en-US" altLang="el-GR" dirty="0"/>
              <a:t> effects due to the compensatory mechanisms of renal autoregulation</a:t>
            </a:r>
            <a:endParaRPr lang="en-GB" altLang="el-GR" dirty="0"/>
          </a:p>
          <a:p>
            <a:pPr marL="0" marR="0" indent="0" algn="l" defTabSz="457200" rtl="0" eaLnBrk="1" fontAlgn="auto" latinLnBrk="0" hangingPunct="1">
              <a:lnSpc>
                <a:spcPct val="100000"/>
              </a:lnSpc>
              <a:spcBef>
                <a:spcPts val="0"/>
              </a:spcBef>
              <a:spcAft>
                <a:spcPts val="0"/>
              </a:spcAft>
              <a:buClrTx/>
              <a:buSzTx/>
              <a:buFontTx/>
              <a:buNone/>
              <a:tabLst/>
              <a:defRPr/>
            </a:pPr>
            <a:endParaRPr lang="en-GB" altLang="el-GR" dirty="0"/>
          </a:p>
          <a:p>
            <a:pPr marL="0" marR="0" indent="0" algn="l" defTabSz="457200" rtl="0" eaLnBrk="1" fontAlgn="auto" latinLnBrk="0" hangingPunct="1">
              <a:lnSpc>
                <a:spcPct val="100000"/>
              </a:lnSpc>
              <a:spcBef>
                <a:spcPts val="0"/>
              </a:spcBef>
              <a:spcAft>
                <a:spcPts val="0"/>
              </a:spcAft>
              <a:buClrTx/>
              <a:buSzTx/>
              <a:buFontTx/>
              <a:buNone/>
              <a:tabLst/>
              <a:defRPr/>
            </a:pPr>
            <a:endParaRPr lang="en-GB" altLang="el-GR" dirty="0"/>
          </a:p>
          <a:p>
            <a:pPr marL="0" marR="0" indent="0" algn="l" defTabSz="457200" rtl="0" eaLnBrk="1" fontAlgn="auto" latinLnBrk="0" hangingPunct="1">
              <a:lnSpc>
                <a:spcPct val="100000"/>
              </a:lnSpc>
              <a:spcBef>
                <a:spcPts val="0"/>
              </a:spcBef>
              <a:spcAft>
                <a:spcPts val="0"/>
              </a:spcAft>
              <a:buClrTx/>
              <a:buSzTx/>
              <a:buFontTx/>
              <a:buNone/>
              <a:tabLst/>
              <a:defRPr/>
            </a:pPr>
            <a:endParaRPr lang="en-GB" altLang="el-GR" dirty="0"/>
          </a:p>
          <a:p>
            <a:pPr marL="0" marR="0" indent="0" algn="l" defTabSz="457200" rtl="0" eaLnBrk="1" fontAlgn="auto" latinLnBrk="0" hangingPunct="1">
              <a:lnSpc>
                <a:spcPct val="100000"/>
              </a:lnSpc>
              <a:spcBef>
                <a:spcPts val="0"/>
              </a:spcBef>
              <a:spcAft>
                <a:spcPts val="0"/>
              </a:spcAft>
              <a:buClrTx/>
              <a:buSzTx/>
              <a:buFontTx/>
              <a:buNone/>
              <a:tabLst/>
              <a:defRPr/>
            </a:pPr>
            <a:r>
              <a:rPr lang="el-GR" altLang="el-GR" dirty="0"/>
              <a:t>Και ένα </a:t>
            </a:r>
            <a:r>
              <a:rPr lang="el-GR" altLang="el-GR" dirty="0" err="1"/>
              <a:t>σημειο</a:t>
            </a:r>
            <a:r>
              <a:rPr lang="el-GR" altLang="el-GR" dirty="0"/>
              <a:t> το οποίο δεν </a:t>
            </a:r>
            <a:r>
              <a:rPr lang="el-GR" altLang="el-GR" dirty="0" err="1"/>
              <a:t>πρεπει</a:t>
            </a:r>
            <a:r>
              <a:rPr lang="el-GR" altLang="el-GR" dirty="0"/>
              <a:t> να </a:t>
            </a:r>
            <a:r>
              <a:rPr lang="el-GR" altLang="el-GR" dirty="0" err="1"/>
              <a:t>ξεχναμε</a:t>
            </a:r>
            <a:r>
              <a:rPr lang="el-GR" altLang="el-GR" dirty="0"/>
              <a:t> </a:t>
            </a:r>
            <a:r>
              <a:rPr lang="el-GR" altLang="el-GR" dirty="0" err="1"/>
              <a:t>εινια</a:t>
            </a:r>
            <a:r>
              <a:rPr lang="el-GR" altLang="el-GR" dirty="0"/>
              <a:t> ότι σε ένα φυσιολογικό </a:t>
            </a:r>
            <a:r>
              <a:rPr lang="el-GR" altLang="el-GR" dirty="0" err="1"/>
              <a:t>νεφρο</a:t>
            </a:r>
            <a:r>
              <a:rPr lang="el-GR" altLang="el-GR" dirty="0"/>
              <a:t>, για να </a:t>
            </a:r>
            <a:r>
              <a:rPr lang="el-GR" altLang="el-GR" dirty="0" err="1"/>
              <a:t>πεσει</a:t>
            </a:r>
            <a:r>
              <a:rPr lang="el-GR" altLang="el-GR" dirty="0"/>
              <a:t> η αιματική ροή κάτω από 50% πρέπει να υπάρχει στένωση του </a:t>
            </a:r>
            <a:r>
              <a:rPr lang="el-GR" altLang="el-GR" dirty="0" err="1"/>
              <a:t>αυλου</a:t>
            </a:r>
            <a:r>
              <a:rPr lang="el-GR" altLang="el-GR" dirty="0"/>
              <a:t> &gt;80%, και αυτό </a:t>
            </a:r>
            <a:r>
              <a:rPr lang="el-GR" altLang="el-GR" dirty="0" err="1"/>
              <a:t>συμβαινει</a:t>
            </a:r>
            <a:r>
              <a:rPr lang="el-GR" altLang="el-GR" dirty="0"/>
              <a:t> </a:t>
            </a:r>
            <a:r>
              <a:rPr lang="el-GR" altLang="el-GR" dirty="0" err="1"/>
              <a:t>γιατι</a:t>
            </a:r>
            <a:r>
              <a:rPr lang="el-GR" altLang="el-GR" dirty="0"/>
              <a:t> ο </a:t>
            </a:r>
            <a:r>
              <a:rPr lang="el-GR" altLang="el-GR" dirty="0" err="1"/>
              <a:t>νεφρος</a:t>
            </a:r>
            <a:r>
              <a:rPr lang="el-GR" altLang="el-GR" dirty="0"/>
              <a:t> </a:t>
            </a:r>
            <a:r>
              <a:rPr lang="el-GR" altLang="el-GR" dirty="0" err="1"/>
              <a:t>εχει</a:t>
            </a:r>
            <a:r>
              <a:rPr lang="el-GR" altLang="el-GR" dirty="0"/>
              <a:t> πολύ </a:t>
            </a:r>
            <a:r>
              <a:rPr lang="el-GR" altLang="el-GR" dirty="0" err="1"/>
              <a:t>καλες</a:t>
            </a:r>
            <a:r>
              <a:rPr lang="el-GR" altLang="el-GR" dirty="0"/>
              <a:t> </a:t>
            </a:r>
            <a:r>
              <a:rPr lang="el-GR" altLang="el-GR" dirty="0" err="1"/>
              <a:t>δυνατοτητες</a:t>
            </a:r>
            <a:r>
              <a:rPr lang="el-GR" altLang="el-GR" dirty="0"/>
              <a:t> </a:t>
            </a:r>
            <a:r>
              <a:rPr lang="el-GR" altLang="el-GR" dirty="0" err="1"/>
              <a:t>αυτορυθμισης</a:t>
            </a:r>
            <a:r>
              <a:rPr lang="el-GR" altLang="el-GR" dirty="0"/>
              <a:t> </a:t>
            </a:r>
            <a:r>
              <a:rPr lang="el-GR" altLang="el-GR" dirty="0" err="1"/>
              <a:t>κυκλοφοριας</a:t>
            </a:r>
            <a:endParaRPr lang="el-GR" altLang="el-GR" dirty="0"/>
          </a:p>
          <a:p>
            <a:pPr marL="0" marR="0" indent="0" algn="l" defTabSz="457200" rtl="0" eaLnBrk="1" fontAlgn="auto" latinLnBrk="0" hangingPunct="1">
              <a:lnSpc>
                <a:spcPct val="100000"/>
              </a:lnSpc>
              <a:spcBef>
                <a:spcPts val="0"/>
              </a:spcBef>
              <a:spcAft>
                <a:spcPts val="0"/>
              </a:spcAft>
              <a:buClrTx/>
              <a:buSzTx/>
              <a:buFontTx/>
              <a:buNone/>
              <a:tabLst/>
              <a:defRPr/>
            </a:pPr>
            <a:endParaRPr lang="el-GR" altLang="el-GR" dirty="0"/>
          </a:p>
          <a:p>
            <a:pPr marL="0" marR="0" indent="0" algn="l" defTabSz="457200" rtl="0" eaLnBrk="1" fontAlgn="auto" latinLnBrk="0" hangingPunct="1">
              <a:lnSpc>
                <a:spcPct val="100000"/>
              </a:lnSpc>
              <a:spcBef>
                <a:spcPts val="0"/>
              </a:spcBef>
              <a:spcAft>
                <a:spcPts val="0"/>
              </a:spcAft>
              <a:buClrTx/>
              <a:buSzTx/>
              <a:buFontTx/>
              <a:buNone/>
              <a:tabLst/>
              <a:defRPr/>
            </a:pPr>
            <a:r>
              <a:rPr lang="el-GR" altLang="el-GR" dirty="0" err="1"/>
              <a:t>Luminal</a:t>
            </a:r>
            <a:r>
              <a:rPr lang="el-GR" altLang="el-GR" dirty="0"/>
              <a:t> </a:t>
            </a:r>
            <a:r>
              <a:rPr lang="el-GR" altLang="el-GR" dirty="0" err="1"/>
              <a:t>occlusion</a:t>
            </a:r>
            <a:r>
              <a:rPr lang="el-GR" altLang="el-GR" dirty="0"/>
              <a:t> of </a:t>
            </a:r>
            <a:r>
              <a:rPr lang="el-GR" altLang="el-GR" dirty="0" err="1"/>
              <a:t>less</a:t>
            </a:r>
            <a:r>
              <a:rPr lang="el-GR" altLang="el-GR" dirty="0"/>
              <a:t> </a:t>
            </a:r>
            <a:r>
              <a:rPr lang="el-GR" altLang="el-GR" dirty="0" err="1"/>
              <a:t>than</a:t>
            </a:r>
            <a:r>
              <a:rPr lang="el-GR" altLang="el-GR" dirty="0"/>
              <a:t> 60% (</a:t>
            </a:r>
            <a:r>
              <a:rPr lang="el-GR" altLang="el-GR" dirty="0" err="1"/>
              <a:t>cross-sectional</a:t>
            </a:r>
            <a:r>
              <a:rPr lang="el-GR" altLang="el-GR" dirty="0"/>
              <a:t> </a:t>
            </a:r>
            <a:r>
              <a:rPr lang="el-GR" altLang="el-GR" dirty="0" err="1"/>
              <a:t>area</a:t>
            </a:r>
            <a:r>
              <a:rPr lang="el-GR" altLang="el-GR" dirty="0"/>
              <a:t>) </a:t>
            </a:r>
            <a:r>
              <a:rPr lang="el-GR" altLang="el-GR" dirty="0" err="1"/>
              <a:t>rarely</a:t>
            </a:r>
            <a:r>
              <a:rPr lang="el-GR" altLang="el-GR" dirty="0"/>
              <a:t> </a:t>
            </a:r>
            <a:r>
              <a:rPr lang="el-GR" altLang="el-GR" dirty="0" err="1"/>
              <a:t>produces</a:t>
            </a:r>
            <a:r>
              <a:rPr lang="el-GR" altLang="el-GR" dirty="0"/>
              <a:t> </a:t>
            </a:r>
            <a:r>
              <a:rPr lang="el-GR" altLang="el-GR" dirty="0" err="1"/>
              <a:t>any</a:t>
            </a:r>
            <a:r>
              <a:rPr lang="el-GR" altLang="el-GR" dirty="0"/>
              <a:t> </a:t>
            </a:r>
            <a:r>
              <a:rPr lang="el-GR" altLang="el-GR" dirty="0" err="1"/>
              <a:t>measurable</a:t>
            </a:r>
            <a:r>
              <a:rPr lang="el-GR" altLang="el-GR" dirty="0"/>
              <a:t> </a:t>
            </a:r>
            <a:r>
              <a:rPr lang="el-GR" altLang="el-GR" dirty="0" err="1"/>
              <a:t>decrements</a:t>
            </a:r>
            <a:r>
              <a:rPr lang="el-GR" altLang="el-GR" dirty="0"/>
              <a:t> in </a:t>
            </a:r>
            <a:r>
              <a:rPr lang="el-GR" altLang="el-GR" dirty="0" err="1"/>
              <a:t>either</a:t>
            </a:r>
            <a:r>
              <a:rPr lang="el-GR" altLang="el-GR" dirty="0"/>
              <a:t> </a:t>
            </a:r>
            <a:r>
              <a:rPr lang="el-GR" altLang="el-GR" dirty="0" err="1"/>
              <a:t>pressure</a:t>
            </a:r>
            <a:r>
              <a:rPr lang="el-GR" altLang="el-GR" dirty="0"/>
              <a:t> </a:t>
            </a:r>
            <a:r>
              <a:rPr lang="el-GR" altLang="el-GR" dirty="0" err="1"/>
              <a:t>or</a:t>
            </a:r>
            <a:r>
              <a:rPr lang="el-GR" altLang="el-GR" dirty="0"/>
              <a:t> </a:t>
            </a:r>
            <a:r>
              <a:rPr lang="el-GR" altLang="el-GR" dirty="0" err="1"/>
              <a:t>flow</a:t>
            </a:r>
            <a:r>
              <a:rPr lang="el-GR" altLang="el-GR" dirty="0"/>
              <a:t>. </a:t>
            </a:r>
            <a:r>
              <a:rPr lang="el-GR" altLang="el-GR" dirty="0" err="1"/>
              <a:t>Hence</a:t>
            </a:r>
            <a:r>
              <a:rPr lang="el-GR" altLang="el-GR" dirty="0"/>
              <a:t>, a </a:t>
            </a:r>
            <a:r>
              <a:rPr lang="el-GR" altLang="el-GR" dirty="0" err="1"/>
              <a:t>fall</a:t>
            </a:r>
            <a:r>
              <a:rPr lang="el-GR" altLang="el-GR" dirty="0"/>
              <a:t> </a:t>
            </a:r>
            <a:r>
              <a:rPr lang="el-GR" altLang="el-GR" dirty="0" err="1"/>
              <a:t>in</a:t>
            </a:r>
            <a:r>
              <a:rPr lang="el-GR" altLang="el-GR" dirty="0"/>
              <a:t> </a:t>
            </a:r>
            <a:r>
              <a:rPr lang="el-GR" altLang="el-GR" dirty="0" err="1"/>
              <a:t>renal</a:t>
            </a:r>
            <a:r>
              <a:rPr lang="el-GR" altLang="el-GR" dirty="0"/>
              <a:t> </a:t>
            </a:r>
            <a:r>
              <a:rPr lang="el-GR" altLang="el-GR" dirty="0" err="1"/>
              <a:t>perfusion</a:t>
            </a:r>
            <a:r>
              <a:rPr lang="el-GR" altLang="el-GR" dirty="0"/>
              <a:t> </a:t>
            </a:r>
            <a:r>
              <a:rPr lang="el-GR" altLang="el-GR" dirty="0" err="1"/>
              <a:t>pressure</a:t>
            </a:r>
            <a:r>
              <a:rPr lang="el-GR" altLang="el-GR" dirty="0"/>
              <a:t> </a:t>
            </a:r>
            <a:r>
              <a:rPr lang="el-GR" altLang="el-GR" dirty="0" err="1"/>
              <a:t>sufficient</a:t>
            </a:r>
            <a:r>
              <a:rPr lang="el-GR" altLang="el-GR" dirty="0"/>
              <a:t> </a:t>
            </a:r>
            <a:r>
              <a:rPr lang="el-GR" altLang="el-GR" dirty="0" err="1"/>
              <a:t>to</a:t>
            </a:r>
            <a:r>
              <a:rPr lang="el-GR" altLang="el-GR" dirty="0"/>
              <a:t> </a:t>
            </a:r>
            <a:r>
              <a:rPr lang="el-GR" altLang="el-GR" dirty="0" err="1"/>
              <a:t>initiate</a:t>
            </a:r>
            <a:r>
              <a:rPr lang="el-GR" altLang="el-GR" dirty="0"/>
              <a:t> RVH </a:t>
            </a:r>
            <a:r>
              <a:rPr lang="el-GR" altLang="el-GR" dirty="0" err="1"/>
              <a:t>occurs</a:t>
            </a:r>
            <a:r>
              <a:rPr lang="el-GR" altLang="el-GR" dirty="0"/>
              <a:t> </a:t>
            </a:r>
            <a:r>
              <a:rPr lang="el-GR" altLang="el-GR" dirty="0" err="1"/>
              <a:t>only</a:t>
            </a:r>
            <a:r>
              <a:rPr lang="el-GR" altLang="el-GR" dirty="0"/>
              <a:t> </a:t>
            </a:r>
            <a:r>
              <a:rPr lang="el-GR" altLang="el-GR" dirty="0" err="1"/>
              <a:t>when</a:t>
            </a:r>
            <a:r>
              <a:rPr lang="el-GR" altLang="el-GR" dirty="0"/>
              <a:t> </a:t>
            </a:r>
            <a:r>
              <a:rPr lang="el-GR" altLang="el-GR" dirty="0" err="1"/>
              <a:t>luminal</a:t>
            </a:r>
            <a:r>
              <a:rPr lang="el-GR" altLang="el-GR" dirty="0"/>
              <a:t> </a:t>
            </a:r>
            <a:r>
              <a:rPr lang="el-GR" altLang="el-GR" dirty="0" err="1"/>
              <a:t>occlusion</a:t>
            </a:r>
            <a:r>
              <a:rPr lang="el-GR" altLang="el-GR" dirty="0"/>
              <a:t> </a:t>
            </a:r>
            <a:r>
              <a:rPr lang="el-GR" altLang="el-GR" dirty="0" err="1"/>
              <a:t>is</a:t>
            </a:r>
            <a:r>
              <a:rPr lang="el-GR" altLang="el-GR" dirty="0"/>
              <a:t> </a:t>
            </a:r>
            <a:r>
              <a:rPr lang="el-GR" altLang="el-GR" dirty="0" err="1"/>
              <a:t>relatively</a:t>
            </a:r>
            <a:r>
              <a:rPr lang="el-GR" altLang="el-GR" dirty="0"/>
              <a:t> </a:t>
            </a:r>
            <a:r>
              <a:rPr lang="el-GR" altLang="el-GR" dirty="0" err="1"/>
              <a:t>severe</a:t>
            </a:r>
            <a:r>
              <a:rPr lang="el-GR" altLang="el-GR" dirty="0"/>
              <a:t>, </a:t>
            </a:r>
            <a:r>
              <a:rPr lang="el-GR" altLang="el-GR" dirty="0" err="1"/>
              <a:t>usually</a:t>
            </a:r>
            <a:r>
              <a:rPr lang="el-GR" altLang="el-GR" dirty="0"/>
              <a:t> </a:t>
            </a:r>
            <a:r>
              <a:rPr lang="el-GR" altLang="el-GR" dirty="0" err="1"/>
              <a:t>in</a:t>
            </a:r>
            <a:r>
              <a:rPr lang="el-GR" altLang="el-GR" dirty="0"/>
              <a:t> the 70% </a:t>
            </a:r>
            <a:r>
              <a:rPr lang="el-GR" altLang="el-GR" dirty="0" err="1"/>
              <a:t>to</a:t>
            </a:r>
            <a:r>
              <a:rPr lang="el-GR" altLang="el-GR" dirty="0"/>
              <a:t> 80% </a:t>
            </a:r>
            <a:r>
              <a:rPr lang="el-GR" altLang="el-GR" dirty="0" err="1"/>
              <a:t>cross</a:t>
            </a:r>
            <a:r>
              <a:rPr lang="el-GR" altLang="el-GR" dirty="0"/>
              <a:t>-</a:t>
            </a:r>
            <a:r>
              <a:rPr lang="el-GR" altLang="el-GR" dirty="0" err="1"/>
              <a:t>sectional</a:t>
            </a:r>
            <a:r>
              <a:rPr lang="el-GR" altLang="el-GR" dirty="0"/>
              <a:t> </a:t>
            </a:r>
            <a:r>
              <a:rPr lang="el-GR" altLang="el-GR" dirty="0" err="1"/>
              <a:t>occlusion</a:t>
            </a:r>
            <a:r>
              <a:rPr lang="el-GR" altLang="el-GR" dirty="0"/>
              <a:t> </a:t>
            </a:r>
            <a:r>
              <a:rPr lang="el-GR" altLang="el-GR" dirty="0" err="1"/>
              <a:t>range</a:t>
            </a:r>
            <a:r>
              <a:rPr lang="el-GR" altLang="el-GR" dirty="0"/>
              <a:t> </a:t>
            </a:r>
          </a:p>
          <a:p>
            <a:endParaRPr lang="el-GR" dirty="0"/>
          </a:p>
        </p:txBody>
      </p:sp>
      <p:sp>
        <p:nvSpPr>
          <p:cNvPr id="4" name="3 - Θέση αριθμού διαφάνειας"/>
          <p:cNvSpPr>
            <a:spLocks noGrp="1"/>
          </p:cNvSpPr>
          <p:nvPr>
            <p:ph type="sldNum" sz="quarter" idx="10"/>
          </p:nvPr>
        </p:nvSpPr>
        <p:spPr/>
        <p:txBody>
          <a:bodyPr/>
          <a:lstStyle/>
          <a:p>
            <a:fld id="{46899F9C-5E67-D848-A56A-EB4133F6CE9A}"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762242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5AEE614-81D1-4468-AC86-44EEA30314D4}" type="slidenum">
              <a:rPr lang="el-GR" smtClean="0"/>
              <a:t>2</a:t>
            </a:fld>
            <a:endParaRPr lang="el-GR"/>
          </a:p>
        </p:txBody>
      </p:sp>
    </p:spTree>
    <p:extLst>
      <p:ext uri="{BB962C8B-B14F-4D97-AF65-F5344CB8AC3E}">
        <p14:creationId xmlns:p14="http://schemas.microsoft.com/office/powerpoint/2010/main" val="3673091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914400" fontAlgn="base">
              <a:spcBef>
                <a:spcPct val="0"/>
              </a:spcBef>
              <a:spcAft>
                <a:spcPct val="0"/>
              </a:spcAft>
            </a:pPr>
            <a:fld id="{F1ACFD99-77D0-49EE-B270-0124BCA002FB}" type="slidenum">
              <a:rPr lang="el-GR" altLang="el-GR" sz="1200">
                <a:solidFill>
                  <a:srgbClr val="000000"/>
                </a:solidFill>
                <a:latin typeface="Arial" pitchFamily="34" charset="0"/>
              </a:rPr>
              <a:pPr algn="r" defTabSz="914400" fontAlgn="base">
                <a:spcBef>
                  <a:spcPct val="0"/>
                </a:spcBef>
                <a:spcAft>
                  <a:spcPct val="0"/>
                </a:spcAft>
              </a:pPr>
              <a:t>22</a:t>
            </a:fld>
            <a:endParaRPr lang="el-GR" altLang="el-GR" sz="1200">
              <a:solidFill>
                <a:srgbClr val="000000"/>
              </a:solidFill>
              <a:latin typeface="Arial" pitchFamily="34" charset="0"/>
            </a:endParaRPr>
          </a:p>
        </p:txBody>
      </p:sp>
      <p:sp>
        <p:nvSpPr>
          <p:cNvPr id="325635" name="Rectangle 2"/>
          <p:cNvSpPr>
            <a:spLocks noGrp="1" noRot="1" noChangeAspect="1" noChangeArrowheads="1" noTextEdit="1"/>
          </p:cNvSpPr>
          <p:nvPr>
            <p:ph type="sldImg"/>
          </p:nvPr>
        </p:nvSpPr>
        <p:spPr>
          <a:xfrm>
            <a:off x="381000" y="685800"/>
            <a:ext cx="6096000" cy="3429000"/>
          </a:xfrm>
          <a:ln/>
        </p:spPr>
      </p:sp>
      <p:sp>
        <p:nvSpPr>
          <p:cNvPr id="325636" name="Rectangle 3"/>
          <p:cNvSpPr>
            <a:spLocks noGrp="1" noChangeArrowheads="1"/>
          </p:cNvSpPr>
          <p:nvPr>
            <p:ph type="body" idx="1"/>
          </p:nvPr>
        </p:nvSpPr>
        <p:spPr>
          <a:noFill/>
        </p:spPr>
        <p:txBody>
          <a:bodyPr/>
          <a:lstStyle/>
          <a:p>
            <a:pPr eaLnBrk="1" hangingPunct="1"/>
            <a:r>
              <a:rPr lang="en-GB" altLang="el-GR" dirty="0"/>
              <a:t>And the second one is the importance od time, as ……..</a:t>
            </a:r>
          </a:p>
          <a:p>
            <a:pPr eaLnBrk="1" hangingPunct="1"/>
            <a:endParaRPr lang="en-GB" altLang="el-GR" dirty="0"/>
          </a:p>
          <a:p>
            <a:pPr eaLnBrk="1" hangingPunct="1"/>
            <a:r>
              <a:rPr lang="el-GR" altLang="el-GR" dirty="0"/>
              <a:t>Ένα επίσης πολύ σημαντικό κομμάτι, σε ότι </a:t>
            </a:r>
            <a:r>
              <a:rPr lang="el-GR" altLang="el-GR" dirty="0" err="1"/>
              <a:t>αφορα</a:t>
            </a:r>
            <a:r>
              <a:rPr lang="el-GR" altLang="el-GR" dirty="0"/>
              <a:t> την νεφρική βλάβη, είναι η συνολική διάρκεια της λειτουργικής στένωσης καθώς όσο μεγαλύτερο το χρονικό διάστημα, τόσο ………. Και ως εκ τούτο, τόσο μικρότερη η πιθανότητα βιώσιμου νεφρικού παρεγχύματος και πτώσης της ΑΠ</a:t>
            </a:r>
          </a:p>
          <a:p>
            <a:pPr eaLnBrk="1" hangingPunct="1"/>
            <a:endParaRPr lang="el-GR" altLang="el-GR" dirty="0"/>
          </a:p>
          <a:p>
            <a:pPr eaLnBrk="1" hangingPunct="1"/>
            <a:r>
              <a:rPr lang="en-GB" altLang="el-GR" dirty="0"/>
              <a:t>Variations in the natural history of RVH complicate our understanding of primary pathogenic mechanisms. Rarely is it known exactly when critical levels of stenosis develop. In experimental models, the relative importance of pressor mechanisms, including measurable activation of the RAAS, changes with time. Levels of circulating plasma renin activity decrease, as does the responsiveness of BP to short-term blockade of the renin system. Several mechanisms have been proposed to explain such changes, including a slowly developing pressor action of Ang II, a transition to alternate pressor mechanisms, and intrinsic renal injury to the </a:t>
            </a:r>
            <a:r>
              <a:rPr lang="en-GB" altLang="el-GR" dirty="0" err="1"/>
              <a:t>nonstenotic</a:t>
            </a:r>
            <a:r>
              <a:rPr lang="en-GB" altLang="el-GR" dirty="0"/>
              <a:t> kidney, which ultimately sustains hypertension despite reversal of the vascular lesion. In experimental models, this translates into a time limit for reversibility of RVH.</a:t>
            </a:r>
          </a:p>
          <a:p>
            <a:pPr eaLnBrk="1" hangingPunct="1"/>
            <a:r>
              <a:rPr lang="el-GR" altLang="el-GR" dirty="0" err="1"/>
              <a:t>There</a:t>
            </a:r>
            <a:r>
              <a:rPr lang="el-GR" altLang="el-GR" dirty="0"/>
              <a:t> </a:t>
            </a:r>
            <a:r>
              <a:rPr lang="el-GR" altLang="el-GR" dirty="0" err="1"/>
              <a:t>are</a:t>
            </a:r>
            <a:r>
              <a:rPr lang="el-GR" altLang="el-GR" dirty="0"/>
              <a:t> </a:t>
            </a:r>
            <a:r>
              <a:rPr lang="el-GR" altLang="el-GR" dirty="0" err="1"/>
              <a:t>several</a:t>
            </a:r>
            <a:r>
              <a:rPr lang="el-GR" altLang="el-GR" dirty="0"/>
              <a:t> </a:t>
            </a:r>
            <a:r>
              <a:rPr lang="el-GR" altLang="el-GR" dirty="0" err="1"/>
              <a:t>clinical</a:t>
            </a:r>
            <a:r>
              <a:rPr lang="el-GR" altLang="el-GR" dirty="0"/>
              <a:t> </a:t>
            </a:r>
            <a:r>
              <a:rPr lang="el-GR" altLang="el-GR" dirty="0" err="1"/>
              <a:t>correlates</a:t>
            </a:r>
            <a:r>
              <a:rPr lang="el-GR" altLang="el-GR" dirty="0"/>
              <a:t> </a:t>
            </a:r>
            <a:r>
              <a:rPr lang="el-GR" altLang="el-GR" dirty="0" err="1"/>
              <a:t>with</a:t>
            </a:r>
            <a:r>
              <a:rPr lang="el-GR" altLang="el-GR" dirty="0"/>
              <a:t> </a:t>
            </a:r>
            <a:r>
              <a:rPr lang="el-GR" altLang="el-GR" dirty="0" err="1"/>
              <a:t>this</a:t>
            </a:r>
            <a:r>
              <a:rPr lang="el-GR" altLang="el-GR" dirty="0"/>
              <a:t> </a:t>
            </a:r>
            <a:r>
              <a:rPr lang="el-GR" altLang="el-GR" dirty="0" err="1"/>
              <a:t>variable</a:t>
            </a:r>
            <a:r>
              <a:rPr lang="el-GR" altLang="el-GR" dirty="0"/>
              <a:t> </a:t>
            </a:r>
            <a:r>
              <a:rPr lang="el-GR" altLang="el-GR" dirty="0" err="1"/>
              <a:t>time</a:t>
            </a:r>
            <a:r>
              <a:rPr lang="el-GR" altLang="el-GR" dirty="0"/>
              <a:t> </a:t>
            </a:r>
            <a:r>
              <a:rPr lang="el-GR" altLang="el-GR" dirty="0" err="1"/>
              <a:t>course</a:t>
            </a:r>
            <a:r>
              <a:rPr lang="el-GR" altLang="el-GR" dirty="0"/>
              <a:t>. First, </a:t>
            </a:r>
            <a:r>
              <a:rPr lang="el-GR" altLang="el-GR" dirty="0" err="1"/>
              <a:t>it</a:t>
            </a:r>
            <a:r>
              <a:rPr lang="el-GR" altLang="el-GR" dirty="0"/>
              <a:t> </a:t>
            </a:r>
            <a:r>
              <a:rPr lang="el-GR" altLang="el-GR" dirty="0" err="1"/>
              <a:t>is</a:t>
            </a:r>
            <a:r>
              <a:rPr lang="el-GR" altLang="el-GR" dirty="0"/>
              <a:t> </a:t>
            </a:r>
            <a:r>
              <a:rPr lang="el-GR" altLang="el-GR" dirty="0" err="1"/>
              <a:t>not</a:t>
            </a:r>
            <a:r>
              <a:rPr lang="el-GR" altLang="el-GR" dirty="0"/>
              <a:t> </a:t>
            </a:r>
            <a:r>
              <a:rPr lang="el-GR" altLang="el-GR" dirty="0" err="1"/>
              <a:t>known</a:t>
            </a:r>
            <a:r>
              <a:rPr lang="el-GR" altLang="el-GR" dirty="0"/>
              <a:t> </a:t>
            </a:r>
            <a:r>
              <a:rPr lang="el-GR" altLang="el-GR" dirty="0" err="1"/>
              <a:t>how</a:t>
            </a:r>
            <a:r>
              <a:rPr lang="el-GR" altLang="el-GR" dirty="0"/>
              <a:t> </a:t>
            </a:r>
            <a:r>
              <a:rPr lang="el-GR" altLang="el-GR" dirty="0" err="1"/>
              <a:t>best</a:t>
            </a:r>
            <a:r>
              <a:rPr lang="el-GR" altLang="el-GR" dirty="0"/>
              <a:t> </a:t>
            </a:r>
            <a:r>
              <a:rPr lang="el-GR" altLang="el-GR" dirty="0" err="1"/>
              <a:t>to</a:t>
            </a:r>
            <a:r>
              <a:rPr lang="el-GR" altLang="el-GR" dirty="0"/>
              <a:t> </a:t>
            </a:r>
            <a:r>
              <a:rPr lang="el-GR" altLang="el-GR" dirty="0" err="1"/>
              <a:t>identify</a:t>
            </a:r>
            <a:r>
              <a:rPr lang="el-GR" altLang="el-GR" dirty="0"/>
              <a:t> </a:t>
            </a:r>
            <a:r>
              <a:rPr lang="el-GR" altLang="el-GR" dirty="0" err="1"/>
              <a:t>when</a:t>
            </a:r>
            <a:r>
              <a:rPr lang="el-GR" altLang="el-GR" dirty="0"/>
              <a:t> </a:t>
            </a:r>
            <a:r>
              <a:rPr lang="el-GR" altLang="el-GR" dirty="0" err="1"/>
              <a:t>revascularization</a:t>
            </a:r>
            <a:r>
              <a:rPr lang="el-GR" altLang="el-GR" dirty="0"/>
              <a:t> </a:t>
            </a:r>
            <a:r>
              <a:rPr lang="el-GR" altLang="el-GR" dirty="0" err="1"/>
              <a:t>will</a:t>
            </a:r>
            <a:r>
              <a:rPr lang="el-GR" altLang="el-GR" dirty="0"/>
              <a:t> </a:t>
            </a:r>
            <a:r>
              <a:rPr lang="el-GR" altLang="el-GR" dirty="0" err="1"/>
              <a:t>fail</a:t>
            </a:r>
            <a:r>
              <a:rPr lang="el-GR" altLang="el-GR" dirty="0"/>
              <a:t> </a:t>
            </a:r>
            <a:r>
              <a:rPr lang="el-GR" altLang="el-GR" dirty="0" err="1"/>
              <a:t>to</a:t>
            </a:r>
            <a:r>
              <a:rPr lang="el-GR" altLang="el-GR" dirty="0"/>
              <a:t> </a:t>
            </a:r>
            <a:r>
              <a:rPr lang="el-GR" altLang="el-GR" dirty="0" err="1"/>
              <a:t>improve</a:t>
            </a:r>
            <a:r>
              <a:rPr lang="el-GR" altLang="el-GR" dirty="0"/>
              <a:t> BP </a:t>
            </a:r>
            <a:r>
              <a:rPr lang="el-GR" altLang="el-GR" dirty="0" err="1"/>
              <a:t>control</a:t>
            </a:r>
            <a:r>
              <a:rPr lang="el-GR" altLang="el-GR" dirty="0"/>
              <a:t>, </a:t>
            </a:r>
            <a:r>
              <a:rPr lang="el-GR" altLang="el-GR" dirty="0" err="1"/>
              <a:t>although</a:t>
            </a:r>
            <a:r>
              <a:rPr lang="el-GR" altLang="el-GR" dirty="0"/>
              <a:t> a </a:t>
            </a:r>
            <a:r>
              <a:rPr lang="el-GR" altLang="el-GR" dirty="0" err="1"/>
              <a:t>brief</a:t>
            </a:r>
            <a:r>
              <a:rPr lang="el-GR" altLang="el-GR" dirty="0"/>
              <a:t> </a:t>
            </a:r>
            <a:r>
              <a:rPr lang="el-GR" altLang="el-GR" dirty="0" err="1"/>
              <a:t>duration</a:t>
            </a:r>
            <a:r>
              <a:rPr lang="el-GR" altLang="el-GR" dirty="0"/>
              <a:t> of </a:t>
            </a:r>
            <a:r>
              <a:rPr lang="el-GR" altLang="el-GR" dirty="0" err="1"/>
              <a:t>hyper­tension</a:t>
            </a:r>
            <a:r>
              <a:rPr lang="el-GR" altLang="el-GR" dirty="0"/>
              <a:t> </a:t>
            </a:r>
            <a:r>
              <a:rPr lang="el-GR" altLang="el-GR" dirty="0" err="1"/>
              <a:t>suggests</a:t>
            </a:r>
            <a:r>
              <a:rPr lang="el-GR" altLang="el-GR" dirty="0"/>
              <a:t> a </a:t>
            </a:r>
            <a:r>
              <a:rPr lang="el-GR" altLang="el-GR" dirty="0" err="1"/>
              <a:t>more</a:t>
            </a:r>
            <a:r>
              <a:rPr lang="el-GR" altLang="el-GR" dirty="0"/>
              <a:t> </a:t>
            </a:r>
            <a:r>
              <a:rPr lang="el-GR" altLang="el-GR" dirty="0" err="1"/>
              <a:t>favorable</a:t>
            </a:r>
            <a:r>
              <a:rPr lang="el-GR" altLang="el-GR" dirty="0"/>
              <a:t> </a:t>
            </a:r>
            <a:r>
              <a:rPr lang="el-GR" altLang="el-GR" dirty="0" err="1"/>
              <a:t>response</a:t>
            </a:r>
            <a:r>
              <a:rPr lang="el-GR" altLang="el-GR" dirty="0"/>
              <a:t> </a:t>
            </a:r>
            <a:r>
              <a:rPr lang="el-GR" altLang="el-GR" dirty="0" err="1"/>
              <a:t>to</a:t>
            </a:r>
            <a:r>
              <a:rPr lang="el-GR" altLang="el-GR" dirty="0"/>
              <a:t> </a:t>
            </a:r>
            <a:r>
              <a:rPr lang="el-GR" altLang="el-GR" dirty="0" err="1"/>
              <a:t>intervention</a:t>
            </a:r>
            <a:r>
              <a:rPr lang="el-GR" altLang="el-GR" dirty="0"/>
              <a:t>. </a:t>
            </a:r>
            <a:r>
              <a:rPr lang="el-GR" altLang="el-GR" dirty="0" err="1"/>
              <a:t>As</a:t>
            </a:r>
            <a:r>
              <a:rPr lang="el-GR" altLang="el-GR" dirty="0"/>
              <a:t> a </a:t>
            </a:r>
            <a:r>
              <a:rPr lang="el-GR" altLang="el-GR" dirty="0" err="1"/>
              <a:t>result</a:t>
            </a:r>
            <a:r>
              <a:rPr lang="el-GR" altLang="el-GR" dirty="0"/>
              <a:t>, </a:t>
            </a:r>
            <a:r>
              <a:rPr lang="el-GR" altLang="el-GR" dirty="0" err="1"/>
              <a:t>many</a:t>
            </a:r>
            <a:r>
              <a:rPr lang="el-GR" altLang="el-GR" dirty="0"/>
              <a:t> of the </a:t>
            </a:r>
            <a:r>
              <a:rPr lang="el-GR" altLang="el-GR" dirty="0" err="1"/>
              <a:t>diagnostic</a:t>
            </a:r>
            <a:r>
              <a:rPr lang="el-GR" altLang="el-GR" dirty="0"/>
              <a:t> </a:t>
            </a:r>
            <a:r>
              <a:rPr lang="el-GR" altLang="el-GR" dirty="0" err="1"/>
              <a:t>studies</a:t>
            </a:r>
            <a:r>
              <a:rPr lang="el-GR" altLang="el-GR" dirty="0"/>
              <a:t> </a:t>
            </a:r>
            <a:r>
              <a:rPr lang="el-GR" altLang="el-GR" dirty="0" err="1"/>
              <a:t>that</a:t>
            </a:r>
            <a:r>
              <a:rPr lang="el-GR" altLang="el-GR" dirty="0"/>
              <a:t> </a:t>
            </a:r>
            <a:r>
              <a:rPr lang="el-GR" altLang="el-GR" dirty="0" err="1"/>
              <a:t>depend</a:t>
            </a:r>
            <a:r>
              <a:rPr lang="el-GR" altLang="el-GR" dirty="0"/>
              <a:t> on </a:t>
            </a:r>
            <a:r>
              <a:rPr lang="el-GR" altLang="el-GR" dirty="0" err="1"/>
              <a:t>lateralization</a:t>
            </a:r>
            <a:r>
              <a:rPr lang="el-GR" altLang="el-GR" dirty="0"/>
              <a:t> of </a:t>
            </a:r>
            <a:r>
              <a:rPr lang="el-GR" altLang="el-GR" dirty="0" err="1"/>
              <a:t>effects</a:t>
            </a:r>
            <a:r>
              <a:rPr lang="el-GR" altLang="el-GR" dirty="0"/>
              <a:t> </a:t>
            </a:r>
            <a:r>
              <a:rPr lang="el-GR" altLang="el-GR" dirty="0" err="1"/>
              <a:t>have</a:t>
            </a:r>
            <a:r>
              <a:rPr lang="el-GR" altLang="el-GR" dirty="0"/>
              <a:t> </a:t>
            </a:r>
            <a:r>
              <a:rPr lang="el-GR" altLang="el-GR" dirty="0" err="1"/>
              <a:t>only</a:t>
            </a:r>
            <a:r>
              <a:rPr lang="el-GR" altLang="el-GR" dirty="0"/>
              <a:t> </a:t>
            </a:r>
            <a:r>
              <a:rPr lang="el-GR" altLang="el-GR" dirty="0" err="1"/>
              <a:t>modest</a:t>
            </a:r>
            <a:r>
              <a:rPr lang="el-GR" altLang="el-GR" dirty="0"/>
              <a:t> </a:t>
            </a:r>
            <a:r>
              <a:rPr lang="el-GR" altLang="el-GR" dirty="0" err="1"/>
              <a:t>predictive</a:t>
            </a:r>
            <a:r>
              <a:rPr lang="el-GR" altLang="el-GR" dirty="0"/>
              <a:t> </a:t>
            </a:r>
            <a:r>
              <a:rPr lang="el-GR" altLang="el-GR" dirty="0" err="1"/>
              <a:t>value</a:t>
            </a:r>
            <a:r>
              <a:rPr lang="el-GR" altLang="el-GR" dirty="0"/>
              <a:t> </a:t>
            </a:r>
            <a:r>
              <a:rPr lang="el-GR" altLang="el-GR" dirty="0" err="1"/>
              <a:t>when</a:t>
            </a:r>
            <a:r>
              <a:rPr lang="el-GR" altLang="el-GR" dirty="0"/>
              <a:t> </a:t>
            </a:r>
            <a:r>
              <a:rPr lang="el-GR" altLang="el-GR" dirty="0" err="1"/>
              <a:t>negative</a:t>
            </a:r>
            <a:r>
              <a:rPr lang="el-GR" altLang="el-GR" dirty="0"/>
              <a:t>. </a:t>
            </a:r>
            <a:r>
              <a:rPr lang="el-GR" altLang="el-GR" dirty="0" err="1"/>
              <a:t>As</a:t>
            </a:r>
            <a:r>
              <a:rPr lang="el-GR" altLang="el-GR" dirty="0"/>
              <a:t> a </a:t>
            </a:r>
            <a:r>
              <a:rPr lang="el-GR" altLang="el-GR" dirty="0" err="1"/>
              <a:t>general</a:t>
            </a:r>
            <a:r>
              <a:rPr lang="el-GR" altLang="el-GR" dirty="0"/>
              <a:t> </a:t>
            </a:r>
            <a:r>
              <a:rPr lang="el-GR" altLang="el-GR" dirty="0" err="1"/>
              <a:t>rule</a:t>
            </a:r>
            <a:r>
              <a:rPr lang="el-GR" altLang="el-GR" dirty="0"/>
              <a:t>, </a:t>
            </a:r>
            <a:r>
              <a:rPr lang="el-GR" altLang="el-GR" dirty="0" err="1"/>
              <a:t>studies</a:t>
            </a:r>
            <a:r>
              <a:rPr lang="el-GR" altLang="el-GR" dirty="0"/>
              <a:t> </a:t>
            </a:r>
            <a:r>
              <a:rPr lang="el-GR" altLang="el-GR" dirty="0" err="1"/>
              <a:t>are</a:t>
            </a:r>
            <a:r>
              <a:rPr lang="el-GR" altLang="el-GR" dirty="0"/>
              <a:t> </a:t>
            </a:r>
            <a:r>
              <a:rPr lang="el-GR" altLang="el-GR" dirty="0" err="1"/>
              <a:t>most</a:t>
            </a:r>
            <a:r>
              <a:rPr lang="el-GR" altLang="el-GR" dirty="0"/>
              <a:t> </a:t>
            </a:r>
            <a:r>
              <a:rPr lang="el-GR" altLang="el-GR" dirty="0" err="1"/>
              <a:t>reliable</a:t>
            </a:r>
            <a:r>
              <a:rPr lang="el-GR" altLang="el-GR" dirty="0"/>
              <a:t> </a:t>
            </a:r>
            <a:r>
              <a:rPr lang="el-GR" altLang="el-GR" dirty="0" err="1"/>
              <a:t>when</a:t>
            </a:r>
            <a:r>
              <a:rPr lang="el-GR" altLang="el-GR" dirty="0"/>
              <a:t> </a:t>
            </a:r>
            <a:r>
              <a:rPr lang="el-GR" altLang="el-GR" dirty="0" err="1"/>
              <a:t>positive</a:t>
            </a:r>
            <a:r>
              <a:rPr lang="el-GR" altLang="el-GR" dirty="0"/>
              <a:t>, </a:t>
            </a:r>
            <a:r>
              <a:rPr lang="el-GR" altLang="el-GR" dirty="0" err="1"/>
              <a:t>meaning</a:t>
            </a:r>
            <a:r>
              <a:rPr lang="el-GR" altLang="el-GR" dirty="0"/>
              <a:t> </a:t>
            </a:r>
            <a:r>
              <a:rPr lang="el-GR" altLang="el-GR" dirty="0" err="1"/>
              <a:t>that</a:t>
            </a:r>
            <a:r>
              <a:rPr lang="el-GR" altLang="el-GR" dirty="0"/>
              <a:t> </a:t>
            </a:r>
            <a:r>
              <a:rPr lang="el-GR" altLang="el-GR" dirty="0" err="1"/>
              <a:t>high-grade</a:t>
            </a:r>
            <a:r>
              <a:rPr lang="el-GR" altLang="el-GR" dirty="0"/>
              <a:t> </a:t>
            </a:r>
            <a:r>
              <a:rPr lang="el-GR" altLang="el-GR" dirty="0" err="1"/>
              <a:t>lateralization</a:t>
            </a:r>
            <a:r>
              <a:rPr lang="el-GR" altLang="el-GR" dirty="0"/>
              <a:t> </a:t>
            </a:r>
            <a:r>
              <a:rPr lang="el-GR" altLang="el-GR" dirty="0" err="1"/>
              <a:t>accurately</a:t>
            </a:r>
            <a:r>
              <a:rPr lang="el-GR" altLang="el-GR" dirty="0"/>
              <a:t> </a:t>
            </a:r>
            <a:r>
              <a:rPr lang="el-GR" altLang="el-GR" dirty="0" err="1"/>
              <a:t>predicts</a:t>
            </a:r>
            <a:r>
              <a:rPr lang="el-GR" altLang="el-GR" dirty="0"/>
              <a:t> </a:t>
            </a:r>
            <a:r>
              <a:rPr lang="el-GR" altLang="el-GR" dirty="0" err="1"/>
              <a:t>an</a:t>
            </a:r>
            <a:r>
              <a:rPr lang="el-GR" altLang="el-GR" dirty="0"/>
              <a:t> </a:t>
            </a:r>
            <a:r>
              <a:rPr lang="el-GR" altLang="el-GR" dirty="0" err="1"/>
              <a:t>improvement</a:t>
            </a:r>
            <a:r>
              <a:rPr lang="el-GR" altLang="el-GR" dirty="0"/>
              <a:t> </a:t>
            </a:r>
            <a:r>
              <a:rPr lang="el-GR" altLang="el-GR" dirty="0" err="1"/>
              <a:t>after</a:t>
            </a:r>
            <a:r>
              <a:rPr lang="el-GR" altLang="el-GR" dirty="0"/>
              <a:t> </a:t>
            </a:r>
            <a:r>
              <a:rPr lang="el-GR" altLang="el-GR" dirty="0" err="1"/>
              <a:t>revascularization</a:t>
            </a:r>
            <a:r>
              <a:rPr lang="el-GR" altLang="el-GR" dirty="0"/>
              <a:t>. </a:t>
            </a:r>
            <a:r>
              <a:rPr lang="el-GR" altLang="el-GR" dirty="0" err="1"/>
              <a:t>Second</a:t>
            </a:r>
            <a:r>
              <a:rPr lang="el-GR" altLang="el-GR" dirty="0"/>
              <a:t>, </a:t>
            </a:r>
            <a:r>
              <a:rPr lang="el-GR" altLang="el-GR" dirty="0" err="1"/>
              <a:t>coexistent</a:t>
            </a:r>
            <a:r>
              <a:rPr lang="el-GR" altLang="el-GR" dirty="0"/>
              <a:t> </a:t>
            </a:r>
            <a:r>
              <a:rPr lang="el-GR" altLang="el-GR" dirty="0" err="1"/>
              <a:t>intrarenal</a:t>
            </a:r>
            <a:r>
              <a:rPr lang="el-GR" altLang="el-GR" dirty="0"/>
              <a:t> </a:t>
            </a:r>
            <a:r>
              <a:rPr lang="el-GR" altLang="el-GR" dirty="0" err="1"/>
              <a:t>disease</a:t>
            </a:r>
            <a:r>
              <a:rPr lang="el-GR" altLang="el-GR" dirty="0"/>
              <a:t>, </a:t>
            </a:r>
            <a:r>
              <a:rPr lang="el-GR" altLang="el-GR" dirty="0" err="1"/>
              <a:t>such</a:t>
            </a:r>
            <a:r>
              <a:rPr lang="el-GR" altLang="el-GR" dirty="0"/>
              <a:t> </a:t>
            </a:r>
            <a:r>
              <a:rPr lang="el-GR" altLang="el-GR" dirty="0" err="1"/>
              <a:t>as</a:t>
            </a:r>
            <a:r>
              <a:rPr lang="el-GR" altLang="el-GR" dirty="0"/>
              <a:t> </a:t>
            </a:r>
            <a:r>
              <a:rPr lang="el-GR" altLang="el-GR" dirty="0" err="1"/>
              <a:t>arteriolosclerosis</a:t>
            </a:r>
            <a:r>
              <a:rPr lang="el-GR" altLang="el-GR" dirty="0"/>
              <a:t> </a:t>
            </a:r>
            <a:r>
              <a:rPr lang="el-GR" altLang="el-GR" dirty="0" err="1"/>
              <a:t>with</a:t>
            </a:r>
            <a:r>
              <a:rPr lang="el-GR" altLang="el-GR" dirty="0"/>
              <a:t> </a:t>
            </a:r>
            <a:r>
              <a:rPr lang="el-GR" altLang="el-GR" dirty="0" err="1"/>
              <a:t>glomerulosclerosis</a:t>
            </a:r>
            <a:r>
              <a:rPr lang="el-GR" altLang="el-GR" dirty="0"/>
              <a:t>, </a:t>
            </a:r>
            <a:r>
              <a:rPr lang="el-GR" altLang="el-GR" dirty="0" err="1"/>
              <a:t>is</a:t>
            </a:r>
            <a:r>
              <a:rPr lang="el-GR" altLang="el-GR" dirty="0"/>
              <a:t> </a:t>
            </a:r>
            <a:r>
              <a:rPr lang="el-GR" altLang="el-GR" dirty="0" err="1"/>
              <a:t>associated</a:t>
            </a:r>
            <a:r>
              <a:rPr lang="el-GR" altLang="el-GR" dirty="0"/>
              <a:t> </a:t>
            </a:r>
            <a:r>
              <a:rPr lang="el-GR" altLang="el-GR" dirty="0" err="1"/>
              <a:t>with</a:t>
            </a:r>
            <a:r>
              <a:rPr lang="el-GR" altLang="el-GR" dirty="0"/>
              <a:t> </a:t>
            </a:r>
            <a:r>
              <a:rPr lang="el-GR" altLang="el-GR" dirty="0" err="1"/>
              <a:t>persistent</a:t>
            </a:r>
            <a:r>
              <a:rPr lang="el-GR" altLang="el-GR" dirty="0"/>
              <a:t> </a:t>
            </a:r>
            <a:r>
              <a:rPr lang="el-GR" altLang="el-GR" dirty="0" err="1"/>
              <a:t>hypertension</a:t>
            </a:r>
            <a:r>
              <a:rPr lang="el-GR" altLang="el-GR" dirty="0"/>
              <a:t> </a:t>
            </a:r>
            <a:r>
              <a:rPr lang="el-GR" altLang="el-GR" dirty="0" err="1"/>
              <a:t>despite</a:t>
            </a:r>
            <a:r>
              <a:rPr lang="el-GR" altLang="el-GR" dirty="0"/>
              <a:t> </a:t>
            </a:r>
            <a:r>
              <a:rPr lang="el-GR" altLang="el-GR" dirty="0" err="1"/>
              <a:t>correction</a:t>
            </a:r>
            <a:r>
              <a:rPr lang="el-GR" altLang="el-GR" dirty="0"/>
              <a:t> of RA </a:t>
            </a:r>
            <a:r>
              <a:rPr lang="el-GR" altLang="el-GR" dirty="0" err="1"/>
              <a:t>stenosis</a:t>
            </a:r>
            <a:r>
              <a:rPr lang="el-GR" altLang="el-GR" dirty="0"/>
              <a:t>, </a:t>
            </a:r>
            <a:r>
              <a:rPr lang="el-GR" altLang="el-GR" dirty="0" err="1"/>
              <a:t>particularly</a:t>
            </a:r>
            <a:r>
              <a:rPr lang="el-GR" altLang="el-GR" dirty="0"/>
              <a:t> for </a:t>
            </a:r>
            <a:r>
              <a:rPr lang="el-GR" altLang="el-GR" dirty="0" err="1"/>
              <a:t>patients</a:t>
            </a:r>
            <a:r>
              <a:rPr lang="el-GR" altLang="el-GR" dirty="0"/>
              <a:t> </a:t>
            </a:r>
            <a:r>
              <a:rPr lang="el-GR" altLang="el-GR" dirty="0" err="1"/>
              <a:t>with</a:t>
            </a:r>
            <a:r>
              <a:rPr lang="el-GR" altLang="el-GR" dirty="0"/>
              <a:t> ASRVD.</a:t>
            </a:r>
            <a:r>
              <a:rPr lang="el-GR" altLang="el-GR" dirty="0">
                <a:hlinkClick r:id="rId3"/>
              </a:rPr>
              <a:t>6</a:t>
            </a:r>
            <a:r>
              <a:rPr lang="el-GR" altLang="el-GR" dirty="0"/>
              <a:t> In </a:t>
            </a:r>
            <a:r>
              <a:rPr lang="el-GR" altLang="el-GR" dirty="0" err="1"/>
              <a:t>these</a:t>
            </a:r>
            <a:r>
              <a:rPr lang="el-GR" altLang="el-GR" dirty="0"/>
              <a:t> </a:t>
            </a:r>
            <a:r>
              <a:rPr lang="el-GR" altLang="el-GR" dirty="0" err="1"/>
              <a:t>patients</a:t>
            </a:r>
            <a:r>
              <a:rPr lang="el-GR" altLang="el-GR" dirty="0"/>
              <a:t>, a </a:t>
            </a:r>
            <a:r>
              <a:rPr lang="el-GR" altLang="el-GR" dirty="0" err="1"/>
              <a:t>long</a:t>
            </a:r>
            <a:r>
              <a:rPr lang="el-GR" altLang="el-GR" dirty="0"/>
              <a:t> </a:t>
            </a:r>
            <a:r>
              <a:rPr lang="el-GR" altLang="el-GR" dirty="0" err="1"/>
              <a:t>duration</a:t>
            </a:r>
            <a:r>
              <a:rPr lang="el-GR" altLang="el-GR" dirty="0"/>
              <a:t> of </a:t>
            </a:r>
            <a:r>
              <a:rPr lang="el-GR" altLang="el-GR" dirty="0" err="1"/>
              <a:t>hypertension</a:t>
            </a:r>
            <a:r>
              <a:rPr lang="el-GR" altLang="el-GR" dirty="0"/>
              <a:t> </a:t>
            </a:r>
            <a:r>
              <a:rPr lang="el-GR" altLang="el-GR" dirty="0" err="1"/>
              <a:t>allows</a:t>
            </a:r>
            <a:r>
              <a:rPr lang="el-GR" altLang="el-GR" dirty="0"/>
              <a:t> the </a:t>
            </a:r>
            <a:r>
              <a:rPr lang="el-GR" altLang="el-GR" dirty="0" err="1"/>
              <a:t>development</a:t>
            </a:r>
            <a:r>
              <a:rPr lang="el-GR" altLang="el-GR" dirty="0"/>
              <a:t> of </a:t>
            </a:r>
            <a:r>
              <a:rPr lang="el-GR" altLang="el-GR" dirty="0" err="1"/>
              <a:t>arteriolosclerotic</a:t>
            </a:r>
            <a:r>
              <a:rPr lang="el-GR" altLang="el-GR" dirty="0"/>
              <a:t> </a:t>
            </a:r>
            <a:r>
              <a:rPr lang="el-GR" altLang="el-GR" dirty="0" err="1"/>
              <a:t>lesions</a:t>
            </a:r>
            <a:r>
              <a:rPr lang="el-GR" altLang="el-GR" dirty="0"/>
              <a:t> and </a:t>
            </a:r>
            <a:r>
              <a:rPr lang="el-GR" altLang="el-GR" dirty="0" err="1"/>
              <a:t>renal</a:t>
            </a:r>
            <a:r>
              <a:rPr lang="el-GR" altLang="el-GR" dirty="0"/>
              <a:t> </a:t>
            </a:r>
            <a:r>
              <a:rPr lang="el-GR" altLang="el-GR" dirty="0" err="1"/>
              <a:t>injury</a:t>
            </a:r>
            <a:r>
              <a:rPr lang="el-GR" altLang="el-GR" dirty="0"/>
              <a:t> in the </a:t>
            </a:r>
            <a:r>
              <a:rPr lang="el-GR" altLang="el-GR" dirty="0" err="1"/>
              <a:t>contralateral</a:t>
            </a:r>
            <a:r>
              <a:rPr lang="el-GR" altLang="el-GR" dirty="0"/>
              <a:t> </a:t>
            </a:r>
            <a:r>
              <a:rPr lang="el-GR" altLang="el-GR" dirty="0" err="1"/>
              <a:t>kidney</a:t>
            </a:r>
            <a:r>
              <a:rPr lang="el-GR" altLang="el-GR" dirty="0"/>
              <a:t> (</a:t>
            </a:r>
            <a:r>
              <a:rPr lang="el-GR" altLang="el-GR" dirty="0" err="1">
                <a:hlinkClick r:id="rId4"/>
              </a:rPr>
              <a:t>Fig</a:t>
            </a:r>
            <a:r>
              <a:rPr lang="el-GR" altLang="el-GR" dirty="0">
                <a:hlinkClick r:id="rId4"/>
              </a:rPr>
              <a:t>. 39-2, </a:t>
            </a:r>
            <a:r>
              <a:rPr lang="el-GR" altLang="el-GR" i="1" dirty="0">
                <a:hlinkClick r:id="rId4"/>
              </a:rPr>
              <a:t>A</a:t>
            </a:r>
            <a:r>
              <a:rPr lang="el-GR" altLang="el-GR" dirty="0"/>
              <a:t>). </a:t>
            </a:r>
            <a:r>
              <a:rPr lang="el-GR" altLang="el-GR" dirty="0" err="1"/>
              <a:t>Thus</a:t>
            </a:r>
            <a:r>
              <a:rPr lang="el-GR" altLang="el-GR" dirty="0"/>
              <a:t>, </a:t>
            </a:r>
            <a:r>
              <a:rPr lang="el-GR" altLang="el-GR" dirty="0" err="1"/>
              <a:t>older</a:t>
            </a:r>
            <a:r>
              <a:rPr lang="el-GR" altLang="el-GR" dirty="0"/>
              <a:t> </a:t>
            </a:r>
            <a:r>
              <a:rPr lang="el-GR" altLang="el-GR" dirty="0" err="1"/>
              <a:t>age</a:t>
            </a:r>
            <a:r>
              <a:rPr lang="el-GR" altLang="el-GR" dirty="0"/>
              <a:t> and a </a:t>
            </a:r>
            <a:r>
              <a:rPr lang="el-GR" altLang="el-GR" dirty="0" err="1"/>
              <a:t>long</a:t>
            </a:r>
            <a:r>
              <a:rPr lang="el-GR" altLang="el-GR" dirty="0"/>
              <a:t> </a:t>
            </a:r>
            <a:r>
              <a:rPr lang="el-GR" altLang="el-GR" dirty="0" err="1"/>
              <a:t>duration</a:t>
            </a:r>
            <a:r>
              <a:rPr lang="el-GR" altLang="el-GR" dirty="0"/>
              <a:t> of </a:t>
            </a:r>
            <a:r>
              <a:rPr lang="el-GR" altLang="el-GR" dirty="0" err="1"/>
              <a:t>hypertension</a:t>
            </a:r>
            <a:r>
              <a:rPr lang="el-GR" altLang="el-GR" dirty="0"/>
              <a:t> (</a:t>
            </a:r>
            <a:r>
              <a:rPr lang="el-GR" altLang="el-GR" dirty="0" err="1"/>
              <a:t>e.g</a:t>
            </a:r>
            <a:r>
              <a:rPr lang="el-GR" altLang="el-GR" dirty="0"/>
              <a:t>., &gt;3 </a:t>
            </a:r>
            <a:r>
              <a:rPr lang="el-GR" altLang="el-GR" dirty="0" err="1"/>
              <a:t>to</a:t>
            </a:r>
            <a:r>
              <a:rPr lang="el-GR" altLang="el-GR" dirty="0"/>
              <a:t> 5 </a:t>
            </a:r>
            <a:r>
              <a:rPr lang="el-GR" altLang="el-GR" dirty="0" err="1"/>
              <a:t>years</a:t>
            </a:r>
            <a:r>
              <a:rPr lang="el-GR" altLang="el-GR" dirty="0"/>
              <a:t>) </a:t>
            </a:r>
            <a:r>
              <a:rPr lang="el-GR" altLang="el-GR" dirty="0" err="1"/>
              <a:t>predict</a:t>
            </a:r>
            <a:r>
              <a:rPr lang="el-GR" altLang="el-GR" dirty="0"/>
              <a:t> a </a:t>
            </a:r>
            <a:r>
              <a:rPr lang="el-GR" altLang="el-GR" dirty="0" err="1"/>
              <a:t>poorer</a:t>
            </a:r>
            <a:r>
              <a:rPr lang="el-GR" altLang="el-GR" dirty="0"/>
              <a:t> </a:t>
            </a:r>
            <a:r>
              <a:rPr lang="el-GR" altLang="el-GR" dirty="0" err="1"/>
              <a:t>outcome</a:t>
            </a:r>
            <a:r>
              <a:rPr lang="el-GR" altLang="el-GR" dirty="0"/>
              <a:t> of </a:t>
            </a:r>
            <a:r>
              <a:rPr lang="el-GR" altLang="el-GR" dirty="0" err="1"/>
              <a:t>intervention</a:t>
            </a:r>
            <a:r>
              <a:rPr lang="el-GR" altLang="el-GR" dirty="0"/>
              <a:t> in </a:t>
            </a:r>
            <a:r>
              <a:rPr lang="el-GR" altLang="el-GR" dirty="0" err="1"/>
              <a:t>this</a:t>
            </a:r>
            <a:r>
              <a:rPr lang="el-GR" altLang="el-GR" dirty="0"/>
              <a:t> </a:t>
            </a:r>
            <a:r>
              <a:rPr lang="el-GR" altLang="el-GR" dirty="0" err="1"/>
              <a:t>patient</a:t>
            </a:r>
            <a:r>
              <a:rPr lang="el-GR" altLang="el-GR" dirty="0"/>
              <a:t> </a:t>
            </a:r>
            <a:r>
              <a:rPr lang="el-GR" altLang="el-GR" dirty="0" err="1"/>
              <a:t>population</a:t>
            </a:r>
            <a:r>
              <a:rPr lang="el-GR" altLang="el-GR" dirty="0"/>
              <a:t>. </a:t>
            </a:r>
            <a:r>
              <a:rPr lang="el-GR" altLang="el-GR" dirty="0" err="1"/>
              <a:t>Most</a:t>
            </a:r>
            <a:r>
              <a:rPr lang="el-GR" altLang="el-GR" dirty="0"/>
              <a:t> </a:t>
            </a:r>
            <a:r>
              <a:rPr lang="el-GR" altLang="el-GR" dirty="0" err="1"/>
              <a:t>elderly</a:t>
            </a:r>
            <a:r>
              <a:rPr lang="el-GR" altLang="el-GR" dirty="0"/>
              <a:t> </a:t>
            </a:r>
            <a:r>
              <a:rPr lang="el-GR" altLang="el-GR" dirty="0" err="1"/>
              <a:t>patients</a:t>
            </a:r>
            <a:r>
              <a:rPr lang="el-GR" altLang="el-GR" dirty="0"/>
              <a:t> </a:t>
            </a:r>
            <a:r>
              <a:rPr lang="el-GR" altLang="el-GR" dirty="0" err="1"/>
              <a:t>with</a:t>
            </a:r>
            <a:r>
              <a:rPr lang="el-GR" altLang="el-GR" dirty="0"/>
              <a:t> ASRVD </a:t>
            </a:r>
            <a:r>
              <a:rPr lang="el-GR" altLang="el-GR" dirty="0" err="1"/>
              <a:t>also</a:t>
            </a:r>
            <a:r>
              <a:rPr lang="el-GR" altLang="el-GR" dirty="0"/>
              <a:t> </a:t>
            </a:r>
            <a:r>
              <a:rPr lang="el-GR" altLang="el-GR" dirty="0" err="1"/>
              <a:t>have</a:t>
            </a:r>
            <a:r>
              <a:rPr lang="el-GR" altLang="el-GR" dirty="0"/>
              <a:t> </a:t>
            </a:r>
            <a:r>
              <a:rPr lang="el-GR" altLang="el-GR" dirty="0" err="1"/>
              <a:t>impaired</a:t>
            </a:r>
            <a:r>
              <a:rPr lang="el-GR" altLang="el-GR" dirty="0"/>
              <a:t> </a:t>
            </a:r>
            <a:r>
              <a:rPr lang="el-GR" altLang="el-GR" dirty="0" err="1"/>
              <a:t>renal</a:t>
            </a:r>
            <a:r>
              <a:rPr lang="el-GR" altLang="el-GR" dirty="0"/>
              <a:t> </a:t>
            </a:r>
            <a:r>
              <a:rPr lang="el-GR" altLang="el-GR" dirty="0" err="1"/>
              <a:t>function</a:t>
            </a:r>
            <a:r>
              <a:rPr lang="el-GR" altLang="el-GR" dirty="0"/>
              <a:t> </a:t>
            </a:r>
            <a:r>
              <a:rPr lang="el-GR" altLang="el-GR" dirty="0" err="1"/>
              <a:t>related</a:t>
            </a:r>
            <a:r>
              <a:rPr lang="el-GR" altLang="el-GR" dirty="0"/>
              <a:t> </a:t>
            </a:r>
            <a:r>
              <a:rPr lang="el-GR" altLang="el-GR" dirty="0" err="1"/>
              <a:t>to</a:t>
            </a:r>
            <a:r>
              <a:rPr lang="el-GR" altLang="el-GR" dirty="0"/>
              <a:t> </a:t>
            </a:r>
            <a:r>
              <a:rPr lang="el-GR" altLang="el-GR" dirty="0" err="1"/>
              <a:t>microvascular</a:t>
            </a:r>
            <a:r>
              <a:rPr lang="el-GR" altLang="el-GR" dirty="0"/>
              <a:t> </a:t>
            </a:r>
            <a:r>
              <a:rPr lang="el-GR" altLang="el-GR" dirty="0" err="1"/>
              <a:t>renal</a:t>
            </a:r>
            <a:r>
              <a:rPr lang="el-GR" altLang="el-GR" dirty="0"/>
              <a:t> </a:t>
            </a:r>
            <a:r>
              <a:rPr lang="el-GR" altLang="el-GR" dirty="0" err="1"/>
              <a:t>injury</a:t>
            </a:r>
            <a:r>
              <a:rPr lang="el-GR" altLang="el-GR" dirty="0"/>
              <a:t> in </a:t>
            </a:r>
            <a:r>
              <a:rPr lang="el-GR" altLang="el-GR" dirty="0" err="1"/>
              <a:t>addition</a:t>
            </a:r>
            <a:r>
              <a:rPr lang="el-GR" altLang="el-GR" dirty="0"/>
              <a:t> </a:t>
            </a:r>
            <a:r>
              <a:rPr lang="el-GR" altLang="el-GR" dirty="0" err="1"/>
              <a:t>to</a:t>
            </a:r>
            <a:r>
              <a:rPr lang="el-GR" altLang="el-GR" dirty="0"/>
              <a:t> </a:t>
            </a:r>
            <a:r>
              <a:rPr lang="el-GR" altLang="el-GR" dirty="0" err="1"/>
              <a:t>main</a:t>
            </a:r>
            <a:r>
              <a:rPr lang="el-GR" altLang="el-GR" dirty="0"/>
              <a:t> RA </a:t>
            </a:r>
            <a:r>
              <a:rPr lang="el-GR" altLang="el-GR" dirty="0" err="1"/>
              <a:t>stenosis</a:t>
            </a:r>
            <a:r>
              <a:rPr lang="el-GR" altLang="el-GR" dirty="0"/>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There are different mechanisms that may be responsible for this, as loss of renal perfusion leads to ………….., which in turn results in fibrosis and irreversible kidney injury.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Major pathways leading to kidney injury beyond “critical” levels of renal artery stenosis. Left column depicts sequence of</a:t>
            </a:r>
          </a:p>
          <a:p>
            <a:r>
              <a:rPr lang="en-US" sz="1200" kern="1200" baseline="0" dirty="0" err="1">
                <a:solidFill>
                  <a:schemeClr val="tx1"/>
                </a:solidFill>
                <a:latin typeface="+mn-lt"/>
                <a:ea typeface="+mn-ea"/>
                <a:cs typeface="+mn-cs"/>
              </a:rPr>
              <a:t>microvascular</a:t>
            </a:r>
            <a:r>
              <a:rPr lang="en-US" sz="1200" kern="1200" baseline="0" dirty="0">
                <a:solidFill>
                  <a:schemeClr val="tx1"/>
                </a:solidFill>
                <a:latin typeface="+mn-lt"/>
                <a:ea typeface="+mn-ea"/>
                <a:cs typeface="+mn-cs"/>
              </a:rPr>
              <a:t> injury resulting from loss of perfusion. </a:t>
            </a:r>
            <a:r>
              <a:rPr lang="en-US" sz="1200" kern="1200" baseline="0" dirty="0" err="1">
                <a:solidFill>
                  <a:schemeClr val="tx1"/>
                </a:solidFill>
                <a:latin typeface="+mn-lt"/>
                <a:ea typeface="+mn-ea"/>
                <a:cs typeface="+mn-cs"/>
              </a:rPr>
              <a:t>Histologic</a:t>
            </a:r>
            <a:r>
              <a:rPr lang="en-US" sz="1200" kern="1200" baseline="0" dirty="0">
                <a:solidFill>
                  <a:schemeClr val="tx1"/>
                </a:solidFill>
                <a:latin typeface="+mn-lt"/>
                <a:ea typeface="+mn-ea"/>
                <a:cs typeface="+mn-cs"/>
              </a:rPr>
              <a:t> sections (A and B) identify reduced glomerular volume and areas</a:t>
            </a:r>
          </a:p>
          <a:p>
            <a:r>
              <a:rPr lang="en-US" sz="1200" kern="1200" baseline="0" dirty="0">
                <a:solidFill>
                  <a:schemeClr val="tx1"/>
                </a:solidFill>
                <a:latin typeface="+mn-lt"/>
                <a:ea typeface="+mn-ea"/>
                <a:cs typeface="+mn-cs"/>
              </a:rPr>
              <a:t>without intact tubules but with increased mononuclear inflammatory cells, consistent with irreversible kidney injury. Blood oxygen</a:t>
            </a:r>
          </a:p>
          <a:p>
            <a:r>
              <a:rPr lang="en-US" sz="1200" kern="1200" baseline="0" dirty="0">
                <a:solidFill>
                  <a:schemeClr val="tx1"/>
                </a:solidFill>
                <a:latin typeface="+mn-lt"/>
                <a:ea typeface="+mn-ea"/>
                <a:cs typeface="+mn-cs"/>
              </a:rPr>
              <a:t>level–dependent magnetic resonance (BOLD-MRI) images (C and D) depict levels of tissue oxygenation with moderate reductions</a:t>
            </a:r>
          </a:p>
          <a:p>
            <a:r>
              <a:rPr lang="en-US" sz="1200" kern="1200" baseline="0" dirty="0">
                <a:solidFill>
                  <a:schemeClr val="tx1"/>
                </a:solidFill>
                <a:latin typeface="+mn-lt"/>
                <a:ea typeface="+mn-ea"/>
                <a:cs typeface="+mn-cs"/>
              </a:rPr>
              <a:t>(30%-40%) of renal blood flow. Legend on right indicates the level of </a:t>
            </a:r>
            <a:r>
              <a:rPr lang="en-US" sz="1200" kern="1200" baseline="0" dirty="0" err="1">
                <a:solidFill>
                  <a:schemeClr val="tx1"/>
                </a:solidFill>
                <a:latin typeface="+mn-lt"/>
                <a:ea typeface="+mn-ea"/>
                <a:cs typeface="+mn-cs"/>
              </a:rPr>
              <a:t>deoxyhemoglobin</a:t>
            </a:r>
            <a:r>
              <a:rPr lang="en-US" sz="1200" kern="1200" baseline="0" dirty="0">
                <a:solidFill>
                  <a:schemeClr val="tx1"/>
                </a:solidFill>
                <a:latin typeface="+mn-lt"/>
                <a:ea typeface="+mn-ea"/>
                <a:cs typeface="+mn-cs"/>
              </a:rPr>
              <a:t>, which identifies the level of local tissue</a:t>
            </a:r>
          </a:p>
          <a:p>
            <a:r>
              <a:rPr lang="en-US" sz="1200" kern="1200" baseline="0" dirty="0">
                <a:solidFill>
                  <a:schemeClr val="tx1"/>
                </a:solidFill>
                <a:latin typeface="+mn-lt"/>
                <a:ea typeface="+mn-ea"/>
                <a:cs typeface="+mn-cs"/>
              </a:rPr>
              <a:t>hypoxia. In C, cortical levels of </a:t>
            </a:r>
            <a:r>
              <a:rPr lang="en-US" sz="1200" kern="1200" baseline="0" dirty="0" err="1">
                <a:solidFill>
                  <a:schemeClr val="tx1"/>
                </a:solidFill>
                <a:latin typeface="+mn-lt"/>
                <a:ea typeface="+mn-ea"/>
                <a:cs typeface="+mn-cs"/>
              </a:rPr>
              <a:t>deoxyhemoglobin</a:t>
            </a:r>
            <a:r>
              <a:rPr lang="en-US" sz="1200" kern="1200" baseline="0" dirty="0">
                <a:solidFill>
                  <a:schemeClr val="tx1"/>
                </a:solidFill>
                <a:latin typeface="+mn-lt"/>
                <a:ea typeface="+mn-ea"/>
                <a:cs typeface="+mn-cs"/>
              </a:rPr>
              <a:t> are normally low, consistent with abundant tissue oxygenation even with reduced</a:t>
            </a:r>
          </a:p>
          <a:p>
            <a:r>
              <a:rPr lang="en-US" sz="1200" kern="1200" baseline="0" dirty="0">
                <a:solidFill>
                  <a:schemeClr val="tx1"/>
                </a:solidFill>
                <a:latin typeface="+mn-lt"/>
                <a:ea typeface="+mn-ea"/>
                <a:cs typeface="+mn-cs"/>
              </a:rPr>
              <a:t>blood flow. As more severe and sustained reductions develop, areas of severe localized hypoxia are evident, with increased tissue</a:t>
            </a:r>
          </a:p>
          <a:p>
            <a:r>
              <a:rPr lang="en-US" sz="1200" kern="1200" baseline="0" dirty="0" err="1">
                <a:solidFill>
                  <a:schemeClr val="tx1"/>
                </a:solidFill>
                <a:latin typeface="+mn-lt"/>
                <a:ea typeface="+mn-ea"/>
                <a:cs typeface="+mn-cs"/>
              </a:rPr>
              <a:t>deoxyhemoglobin</a:t>
            </a:r>
            <a:r>
              <a:rPr lang="en-US" sz="1200" kern="1200" baseline="0" dirty="0">
                <a:solidFill>
                  <a:schemeClr val="tx1"/>
                </a:solidFill>
                <a:latin typeface="+mn-lt"/>
                <a:ea typeface="+mn-ea"/>
                <a:cs typeface="+mn-cs"/>
              </a:rPr>
              <a:t> (D).</a:t>
            </a:r>
            <a:endParaRPr lang="el-GR" b="0" dirty="0"/>
          </a:p>
        </p:txBody>
      </p:sp>
      <p:sp>
        <p:nvSpPr>
          <p:cNvPr id="4" name="3 - Θέση αριθμού διαφάνειας"/>
          <p:cNvSpPr>
            <a:spLocks noGrp="1"/>
          </p:cNvSpPr>
          <p:nvPr>
            <p:ph type="sldNum" sz="quarter" idx="10"/>
          </p:nvPr>
        </p:nvSpPr>
        <p:spPr/>
        <p:txBody>
          <a:bodyPr/>
          <a:lstStyle/>
          <a:p>
            <a:fld id="{46899F9C-5E67-D848-A56A-EB4133F6CE9A}"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687766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Major pathways leading to kidney injury beyond “critical” levels of renal artery </a:t>
            </a:r>
            <a:r>
              <a:rPr lang="en-US" sz="1200" kern="1200" baseline="0" dirty="0" err="1">
                <a:solidFill>
                  <a:schemeClr val="tx1"/>
                </a:solidFill>
                <a:latin typeface="+mn-lt"/>
                <a:ea typeface="+mn-ea"/>
                <a:cs typeface="+mn-cs"/>
              </a:rPr>
              <a:t>stenosis</a:t>
            </a:r>
            <a:r>
              <a:rPr lang="en-US" sz="1200" kern="1200" baseline="0" dirty="0">
                <a:solidFill>
                  <a:schemeClr val="tx1"/>
                </a:solidFill>
                <a:latin typeface="+mn-lt"/>
                <a:ea typeface="+mn-ea"/>
                <a:cs typeface="+mn-cs"/>
              </a:rPr>
              <a:t>. Left column depicts sequence of</a:t>
            </a:r>
          </a:p>
          <a:p>
            <a:r>
              <a:rPr lang="en-US" sz="1200" kern="1200" baseline="0" dirty="0" err="1">
                <a:solidFill>
                  <a:schemeClr val="tx1"/>
                </a:solidFill>
                <a:latin typeface="+mn-lt"/>
                <a:ea typeface="+mn-ea"/>
                <a:cs typeface="+mn-cs"/>
              </a:rPr>
              <a:t>microvascular</a:t>
            </a:r>
            <a:r>
              <a:rPr lang="en-US" sz="1200" kern="1200" baseline="0" dirty="0">
                <a:solidFill>
                  <a:schemeClr val="tx1"/>
                </a:solidFill>
                <a:latin typeface="+mn-lt"/>
                <a:ea typeface="+mn-ea"/>
                <a:cs typeface="+mn-cs"/>
              </a:rPr>
              <a:t> injury resulting from loss of perfusion. </a:t>
            </a:r>
            <a:r>
              <a:rPr lang="en-US" sz="1200" kern="1200" baseline="0" dirty="0" err="1">
                <a:solidFill>
                  <a:schemeClr val="tx1"/>
                </a:solidFill>
                <a:latin typeface="+mn-lt"/>
                <a:ea typeface="+mn-ea"/>
                <a:cs typeface="+mn-cs"/>
              </a:rPr>
              <a:t>Histologic</a:t>
            </a:r>
            <a:r>
              <a:rPr lang="en-US" sz="1200" kern="1200" baseline="0" dirty="0">
                <a:solidFill>
                  <a:schemeClr val="tx1"/>
                </a:solidFill>
                <a:latin typeface="+mn-lt"/>
                <a:ea typeface="+mn-ea"/>
                <a:cs typeface="+mn-cs"/>
              </a:rPr>
              <a:t> sections (A and B) identify reduced glomerular volume and areas</a:t>
            </a:r>
          </a:p>
          <a:p>
            <a:r>
              <a:rPr lang="en-US" sz="1200" kern="1200" baseline="0" dirty="0">
                <a:solidFill>
                  <a:schemeClr val="tx1"/>
                </a:solidFill>
                <a:latin typeface="+mn-lt"/>
                <a:ea typeface="+mn-ea"/>
                <a:cs typeface="+mn-cs"/>
              </a:rPr>
              <a:t>without intact tubules but with increased mononuclear inflammatory cells, consistent with irreversible kidney injury. Blood oxygen</a:t>
            </a:r>
          </a:p>
          <a:p>
            <a:r>
              <a:rPr lang="en-US" sz="1200" kern="1200" baseline="0" dirty="0">
                <a:solidFill>
                  <a:schemeClr val="tx1"/>
                </a:solidFill>
                <a:latin typeface="+mn-lt"/>
                <a:ea typeface="+mn-ea"/>
                <a:cs typeface="+mn-cs"/>
              </a:rPr>
              <a:t>level–dependent magnetic resonance (BOLD-MRI) images (C and D) depict levels of tissue oxygenation with moderate reductions</a:t>
            </a:r>
          </a:p>
          <a:p>
            <a:r>
              <a:rPr lang="en-US" sz="1200" kern="1200" baseline="0" dirty="0">
                <a:solidFill>
                  <a:schemeClr val="tx1"/>
                </a:solidFill>
                <a:latin typeface="+mn-lt"/>
                <a:ea typeface="+mn-ea"/>
                <a:cs typeface="+mn-cs"/>
              </a:rPr>
              <a:t>(30%-40%) of renal blood flow. Legend on right indicates the level of </a:t>
            </a:r>
            <a:r>
              <a:rPr lang="en-US" sz="1200" kern="1200" baseline="0" dirty="0" err="1">
                <a:solidFill>
                  <a:schemeClr val="tx1"/>
                </a:solidFill>
                <a:latin typeface="+mn-lt"/>
                <a:ea typeface="+mn-ea"/>
                <a:cs typeface="+mn-cs"/>
              </a:rPr>
              <a:t>deoxyhemoglobin</a:t>
            </a:r>
            <a:r>
              <a:rPr lang="en-US" sz="1200" kern="1200" baseline="0" dirty="0">
                <a:solidFill>
                  <a:schemeClr val="tx1"/>
                </a:solidFill>
                <a:latin typeface="+mn-lt"/>
                <a:ea typeface="+mn-ea"/>
                <a:cs typeface="+mn-cs"/>
              </a:rPr>
              <a:t>, which identifies the level of local tissue</a:t>
            </a:r>
          </a:p>
          <a:p>
            <a:r>
              <a:rPr lang="en-US" sz="1200" kern="1200" baseline="0" dirty="0">
                <a:solidFill>
                  <a:schemeClr val="tx1"/>
                </a:solidFill>
                <a:latin typeface="+mn-lt"/>
                <a:ea typeface="+mn-ea"/>
                <a:cs typeface="+mn-cs"/>
              </a:rPr>
              <a:t>hypoxia. In C, cortical levels of </a:t>
            </a:r>
            <a:r>
              <a:rPr lang="en-US" sz="1200" kern="1200" baseline="0" dirty="0" err="1">
                <a:solidFill>
                  <a:schemeClr val="tx1"/>
                </a:solidFill>
                <a:latin typeface="+mn-lt"/>
                <a:ea typeface="+mn-ea"/>
                <a:cs typeface="+mn-cs"/>
              </a:rPr>
              <a:t>deoxyhemoglobin</a:t>
            </a:r>
            <a:r>
              <a:rPr lang="en-US" sz="1200" kern="1200" baseline="0" dirty="0">
                <a:solidFill>
                  <a:schemeClr val="tx1"/>
                </a:solidFill>
                <a:latin typeface="+mn-lt"/>
                <a:ea typeface="+mn-ea"/>
                <a:cs typeface="+mn-cs"/>
              </a:rPr>
              <a:t> are normally low, consistent with abundant tissue oxygenation even with reduced</a:t>
            </a:r>
          </a:p>
          <a:p>
            <a:r>
              <a:rPr lang="en-US" sz="1200" kern="1200" baseline="0" dirty="0">
                <a:solidFill>
                  <a:schemeClr val="tx1"/>
                </a:solidFill>
                <a:latin typeface="+mn-lt"/>
                <a:ea typeface="+mn-ea"/>
                <a:cs typeface="+mn-cs"/>
              </a:rPr>
              <a:t>blood flow. As more severe and sustained reductions develop, areas of severe localized hypoxia are evident, with increased tissue</a:t>
            </a:r>
          </a:p>
          <a:p>
            <a:r>
              <a:rPr lang="en-US" sz="1200" kern="1200" baseline="0" dirty="0" err="1">
                <a:solidFill>
                  <a:schemeClr val="tx1"/>
                </a:solidFill>
                <a:latin typeface="+mn-lt"/>
                <a:ea typeface="+mn-ea"/>
                <a:cs typeface="+mn-cs"/>
              </a:rPr>
              <a:t>deoxyhemoglobin</a:t>
            </a:r>
            <a:r>
              <a:rPr lang="en-US" sz="1200" kern="1200" baseline="0" dirty="0">
                <a:solidFill>
                  <a:schemeClr val="tx1"/>
                </a:solidFill>
                <a:latin typeface="+mn-lt"/>
                <a:ea typeface="+mn-ea"/>
                <a:cs typeface="+mn-cs"/>
              </a:rPr>
              <a:t> (D).</a:t>
            </a:r>
            <a:endParaRPr lang="el-GR" b="0" dirty="0"/>
          </a:p>
        </p:txBody>
      </p:sp>
      <p:sp>
        <p:nvSpPr>
          <p:cNvPr id="4" name="3 - Θέση αριθμού διαφάνειας"/>
          <p:cNvSpPr>
            <a:spLocks noGrp="1"/>
          </p:cNvSpPr>
          <p:nvPr>
            <p:ph type="sldNum" sz="quarter" idx="10"/>
          </p:nvPr>
        </p:nvSpPr>
        <p:spPr/>
        <p:txBody>
          <a:bodyPr/>
          <a:lstStyle/>
          <a:p>
            <a:pPr marL="0" marR="0" lvl="0" indent="0" algn="r" defTabSz="914241" rtl="0" eaLnBrk="1" fontAlgn="auto" latinLnBrk="0" hangingPunct="1">
              <a:lnSpc>
                <a:spcPct val="100000"/>
              </a:lnSpc>
              <a:spcBef>
                <a:spcPts val="0"/>
              </a:spcBef>
              <a:spcAft>
                <a:spcPts val="0"/>
              </a:spcAft>
              <a:buClrTx/>
              <a:buSzTx/>
              <a:buFontTx/>
              <a:buNone/>
              <a:tabLst/>
              <a:defRPr/>
            </a:pPr>
            <a:fld id="{46899F9C-5E67-D848-A56A-EB4133F6CE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41"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7333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914241" rtl="0" eaLnBrk="1" fontAlgn="auto" latinLnBrk="0" hangingPunct="1">
              <a:lnSpc>
                <a:spcPct val="100000"/>
              </a:lnSpc>
              <a:spcBef>
                <a:spcPts val="0"/>
              </a:spcBef>
              <a:spcAft>
                <a:spcPts val="0"/>
              </a:spcAft>
              <a:buClrTx/>
              <a:buSzTx/>
              <a:buFontTx/>
              <a:buNone/>
              <a:tabLst/>
              <a:defRPr/>
            </a:pPr>
            <a:fld id="{46899F9C-5E67-D848-A56A-EB4133F6CE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41"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7588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Patients with ARVD may present with multiple clinical manifestations, ranging from asymptomatic disease to severe presentations, including malignant hypertension, flash pulmonary oedema and rapidly progressive kidney function decline. The most common clinical presentations and changes in common laboratory tests related to ARVD that should prompt clinicians to perform further investigations for this entity</a:t>
            </a:r>
          </a:p>
          <a:p>
            <a:endParaRPr lang="en-US" dirty="0"/>
          </a:p>
          <a:p>
            <a:endParaRPr lang="en-US" dirty="0"/>
          </a:p>
          <a:p>
            <a:r>
              <a:rPr lang="el-GR" dirty="0"/>
              <a:t>Οι κλινικές εκδηλώσεις </a:t>
            </a:r>
            <a:r>
              <a:rPr lang="el-GR" dirty="0" err="1"/>
              <a:t>μπορουν</a:t>
            </a:r>
            <a:r>
              <a:rPr lang="el-GR" dirty="0"/>
              <a:t> να </a:t>
            </a:r>
            <a:r>
              <a:rPr lang="el-GR" dirty="0" err="1"/>
              <a:t>ποικιλουν</a:t>
            </a:r>
            <a:r>
              <a:rPr lang="el-GR" dirty="0"/>
              <a:t> από </a:t>
            </a:r>
            <a:r>
              <a:rPr lang="el-GR" dirty="0" err="1"/>
              <a:t>ασυμπτωματική</a:t>
            </a:r>
            <a:r>
              <a:rPr lang="el-GR" dirty="0"/>
              <a:t> νόσο </a:t>
            </a:r>
            <a:r>
              <a:rPr lang="el-GR" dirty="0" err="1"/>
              <a:t>μεχρι</a:t>
            </a:r>
            <a:r>
              <a:rPr lang="el-GR" dirty="0"/>
              <a:t> </a:t>
            </a:r>
            <a:r>
              <a:rPr lang="el-GR" dirty="0" err="1"/>
              <a:t>σοβαρες</a:t>
            </a:r>
            <a:r>
              <a:rPr lang="el-GR" dirty="0"/>
              <a:t> εκδηλώσεις όπως </a:t>
            </a:r>
            <a:r>
              <a:rPr lang="el-GR" dirty="0" err="1"/>
              <a:t>κακοηθη</a:t>
            </a:r>
            <a:r>
              <a:rPr lang="el-GR" dirty="0"/>
              <a:t> </a:t>
            </a:r>
            <a:r>
              <a:rPr lang="el-GR" dirty="0" err="1"/>
              <a:t>υπερταση</a:t>
            </a:r>
            <a:r>
              <a:rPr lang="el-GR" dirty="0"/>
              <a:t>, </a:t>
            </a:r>
            <a:r>
              <a:rPr lang="el-GR" dirty="0" err="1"/>
              <a:t>πν</a:t>
            </a:r>
            <a:r>
              <a:rPr lang="el-GR" dirty="0"/>
              <a:t> </a:t>
            </a:r>
            <a:r>
              <a:rPr lang="el-GR" dirty="0" err="1"/>
              <a:t>οιδημα</a:t>
            </a:r>
            <a:r>
              <a:rPr lang="el-GR" dirty="0"/>
              <a:t> και </a:t>
            </a:r>
            <a:r>
              <a:rPr lang="el-GR" dirty="0" err="1"/>
              <a:t>ταχεια</a:t>
            </a:r>
            <a:r>
              <a:rPr lang="el-GR" dirty="0"/>
              <a:t> </a:t>
            </a:r>
            <a:r>
              <a:rPr lang="el-GR" dirty="0" err="1"/>
              <a:t>επιδεινωση</a:t>
            </a:r>
            <a:r>
              <a:rPr lang="el-GR" dirty="0"/>
              <a:t> της νεφρικής </a:t>
            </a:r>
            <a:r>
              <a:rPr lang="el-GR" dirty="0" err="1"/>
              <a:t>λειτουργιας</a:t>
            </a:r>
            <a:r>
              <a:rPr lang="el-GR" dirty="0"/>
              <a:t>. Γενικά, η ύπαρξη ………. Σε </a:t>
            </a:r>
            <a:r>
              <a:rPr lang="el-GR" dirty="0" err="1"/>
              <a:t>ασθενεις</a:t>
            </a:r>
            <a:r>
              <a:rPr lang="el-GR" dirty="0"/>
              <a:t> με </a:t>
            </a:r>
            <a:r>
              <a:rPr lang="el-GR" dirty="0" err="1"/>
              <a:t>προδιαθεσικούς</a:t>
            </a:r>
            <a:r>
              <a:rPr lang="el-GR" dirty="0"/>
              <a:t> </a:t>
            </a:r>
            <a:r>
              <a:rPr lang="el-GR" dirty="0" err="1"/>
              <a:t>παραγοντες</a:t>
            </a:r>
            <a:r>
              <a:rPr lang="el-GR" dirty="0"/>
              <a:t> όπως ….. </a:t>
            </a:r>
            <a:r>
              <a:rPr lang="el-GR" dirty="0" err="1"/>
              <a:t>Εγειρουν</a:t>
            </a:r>
            <a:r>
              <a:rPr lang="el-GR" dirty="0"/>
              <a:t> την </a:t>
            </a:r>
            <a:r>
              <a:rPr lang="el-GR" dirty="0" err="1"/>
              <a:t>υπονοια</a:t>
            </a:r>
            <a:r>
              <a:rPr lang="el-GR" dirty="0"/>
              <a:t> ύπαρξη </a:t>
            </a:r>
            <a:r>
              <a:rPr lang="el-GR" dirty="0" err="1"/>
              <a:t>νεφραγγειακής</a:t>
            </a:r>
            <a:r>
              <a:rPr lang="el-GR" dirty="0"/>
              <a:t> νόσου και χρήζουν περαιτέρω </a:t>
            </a:r>
            <a:r>
              <a:rPr lang="el-GR" dirty="0" err="1"/>
              <a:t>διερευνησης</a:t>
            </a:r>
            <a:r>
              <a:rPr lang="el-GR" dirty="0"/>
              <a:t> με απεικονιστικό έλεγχο</a:t>
            </a:r>
          </a:p>
          <a:p>
            <a:endParaRPr lang="el-GR" dirty="0"/>
          </a:p>
          <a:p>
            <a:r>
              <a:rPr lang="en-US" dirty="0"/>
              <a:t>. The most common clinical presentations are resistant hypertension (defined as uncontrolled hypertension under office and ambulatory conditions despite appropriate lifestyle measures and</a:t>
            </a:r>
          </a:p>
          <a:p>
            <a:r>
              <a:rPr lang="en-US" dirty="0"/>
              <a:t>optimal treatment with adequate doses of three or more antihypertensive drugs of different classes, including a diuretic, or</a:t>
            </a:r>
          </a:p>
          <a:p>
            <a:r>
              <a:rPr lang="en-US" dirty="0"/>
              <a:t>controlled BP in the presence of adequate doses of more than four antihypertensive drugs) [ 49 , 50 ] and </a:t>
            </a:r>
            <a:r>
              <a:rPr lang="en-US" dirty="0" err="1"/>
              <a:t>ischaemic</a:t>
            </a:r>
            <a:r>
              <a:rPr lang="en-US" dirty="0"/>
              <a:t> nephropathy, -CKD.</a:t>
            </a:r>
            <a:endParaRPr lang="el-GR" dirty="0"/>
          </a:p>
        </p:txBody>
      </p:sp>
      <p:sp>
        <p:nvSpPr>
          <p:cNvPr id="4" name="Θέση αριθμού διαφάνειας 3"/>
          <p:cNvSpPr>
            <a:spLocks noGrp="1"/>
          </p:cNvSpPr>
          <p:nvPr>
            <p:ph type="sldNum" sz="quarter" idx="5"/>
          </p:nvPr>
        </p:nvSpPr>
        <p:spPr/>
        <p:txBody>
          <a:bodyPr/>
          <a:lstStyle/>
          <a:p>
            <a:fld id="{25AEE614-81D1-4468-AC86-44EEA30314D4}" type="slidenum">
              <a:rPr lang="el-GR" smtClean="0"/>
              <a:t>26</a:t>
            </a:fld>
            <a:endParaRPr lang="el-GR"/>
          </a:p>
        </p:txBody>
      </p:sp>
    </p:spTree>
    <p:extLst>
      <p:ext uri="{BB962C8B-B14F-4D97-AF65-F5344CB8AC3E}">
        <p14:creationId xmlns:p14="http://schemas.microsoft.com/office/powerpoint/2010/main" val="1593720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Patients with ARVD may present with multiple clinical manifestations, ranging from asymptomatic disease to severe presentations, including malignant hypertension, flash pulmonary oedema and rapidly progressive kidney function decline. The most common clinical presentations and changes in common laboratory tests related to ARVD that should prompt clinicians to perform further investigations for this entity</a:t>
            </a:r>
          </a:p>
          <a:p>
            <a:endParaRPr lang="en-US" dirty="0"/>
          </a:p>
        </p:txBody>
      </p:sp>
      <p:sp>
        <p:nvSpPr>
          <p:cNvPr id="4" name="Θέση αριθμού διαφάνειας 3"/>
          <p:cNvSpPr>
            <a:spLocks noGrp="1"/>
          </p:cNvSpPr>
          <p:nvPr>
            <p:ph type="sldNum" sz="quarter" idx="5"/>
          </p:nvPr>
        </p:nvSpPr>
        <p:spPr/>
        <p:txBody>
          <a:bodyPr/>
          <a:lstStyle/>
          <a:p>
            <a:fld id="{25AEE614-81D1-4468-AC86-44EEA30314D4}" type="slidenum">
              <a:rPr lang="el-GR" smtClean="0"/>
              <a:t>27</a:t>
            </a:fld>
            <a:endParaRPr lang="el-GR"/>
          </a:p>
        </p:txBody>
      </p:sp>
    </p:spTree>
    <p:extLst>
      <p:ext uri="{BB962C8B-B14F-4D97-AF65-F5344CB8AC3E}">
        <p14:creationId xmlns:p14="http://schemas.microsoft.com/office/powerpoint/2010/main" val="1915916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5AEE614-81D1-4468-AC86-44EEA30314D4}" type="slidenum">
              <a:rPr lang="el-GR" smtClean="0"/>
              <a:t>28</a:t>
            </a:fld>
            <a:endParaRPr lang="el-GR"/>
          </a:p>
        </p:txBody>
      </p:sp>
    </p:spTree>
    <p:extLst>
      <p:ext uri="{BB962C8B-B14F-4D97-AF65-F5344CB8AC3E}">
        <p14:creationId xmlns:p14="http://schemas.microsoft.com/office/powerpoint/2010/main" val="32809402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a:ln>
            <a:miter lim="800000"/>
            <a:headEnd/>
            <a:tailEnd/>
          </a:ln>
        </p:spPr>
        <p:txBody>
          <a:bodyPr/>
          <a:lstStyle/>
          <a:p>
            <a:fld id="{75C57298-662E-49F1-ABD6-BA7956BDC48C}" type="slidenum">
              <a:rPr lang="el-GR" altLang="el-GR" smtClean="0">
                <a:solidFill>
                  <a:srgbClr val="000000"/>
                </a:solidFill>
              </a:rPr>
              <a:pPr/>
              <a:t>30</a:t>
            </a:fld>
            <a:endParaRPr lang="el-GR" altLang="el-GR">
              <a:solidFill>
                <a:srgbClr val="000000"/>
              </a:solidFill>
            </a:endParaRPr>
          </a:p>
        </p:txBody>
      </p:sp>
      <p:sp>
        <p:nvSpPr>
          <p:cNvPr id="355331" name="Rectangle 2"/>
          <p:cNvSpPr>
            <a:spLocks noGrp="1" noRot="1" noChangeAspect="1" noChangeArrowheads="1" noTextEdit="1"/>
          </p:cNvSpPr>
          <p:nvPr>
            <p:ph type="sldImg"/>
          </p:nvPr>
        </p:nvSpPr>
        <p:spPr>
          <a:ln/>
        </p:spPr>
      </p:sp>
      <p:sp>
        <p:nvSpPr>
          <p:cNvPr id="355332" name="Rectangle 3"/>
          <p:cNvSpPr>
            <a:spLocks noGrp="1" noChangeArrowheads="1"/>
          </p:cNvSpPr>
          <p:nvPr>
            <p:ph type="body" idx="1"/>
          </p:nvPr>
        </p:nvSpPr>
        <p:spPr>
          <a:xfrm>
            <a:off x="914400" y="4343400"/>
            <a:ext cx="5029200" cy="4114800"/>
          </a:xfrm>
          <a:noFill/>
        </p:spPr>
        <p:txBody>
          <a:bodyPr/>
          <a:lstStyle/>
          <a:p>
            <a:pPr eaLnBrk="1" hangingPunct="1"/>
            <a:endParaRPr lang="de-DE" alt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b="0" kern="1200" baseline="0" dirty="0">
                <a:solidFill>
                  <a:schemeClr val="tx1"/>
                </a:solidFill>
                <a:latin typeface="+mn-lt"/>
                <a:ea typeface="+mn-ea"/>
                <a:cs typeface="+mn-cs"/>
              </a:rPr>
              <a:t>Should prompt further examination by available imaging modalities, each with different strengths and limitations (Fig 2; Table 1). Duplex ultrasound is frequently used for screening because it is inexpensive and noninvasive. </a:t>
            </a:r>
          </a:p>
          <a:p>
            <a:r>
              <a:rPr lang="en-US" sz="1200" b="0" kern="1200" baseline="0" dirty="0">
                <a:solidFill>
                  <a:schemeClr val="tx1"/>
                </a:solidFill>
                <a:latin typeface="+mn-lt"/>
                <a:ea typeface="+mn-ea"/>
                <a:cs typeface="+mn-cs"/>
              </a:rPr>
              <a:t>Computed tomography angiography (CTA) or MRA are reliable methods for diagnosing RAS with their</a:t>
            </a:r>
          </a:p>
          <a:p>
            <a:r>
              <a:rPr lang="en-US" sz="1200" b="0" kern="1200" baseline="0" dirty="0">
                <a:solidFill>
                  <a:schemeClr val="tx1"/>
                </a:solidFill>
                <a:latin typeface="+mn-lt"/>
                <a:ea typeface="+mn-ea"/>
                <a:cs typeface="+mn-cs"/>
              </a:rPr>
              <a:t>sensitivity and specificity being significantly improved over the past years, reaching….. Despite improvements in the diagnostic accuracy of CTA and MRA, invasive catheter angiography remains the gold standard method for RAS diagnosis and evaluation and it should guide the final decision to intervene, as it enables to characterize the measurement of pre- and post-intervention pressure gradients to establish the </a:t>
            </a:r>
            <a:r>
              <a:rPr lang="en-US" sz="1200" b="0" kern="1200" baseline="0" dirty="0" err="1">
                <a:solidFill>
                  <a:schemeClr val="tx1"/>
                </a:solidFill>
                <a:latin typeface="+mn-lt"/>
                <a:ea typeface="+mn-ea"/>
                <a:cs typeface="+mn-cs"/>
              </a:rPr>
              <a:t>haemodynamic</a:t>
            </a:r>
            <a:r>
              <a:rPr lang="en-US" sz="1200" b="0" kern="1200" baseline="0" dirty="0">
                <a:solidFill>
                  <a:schemeClr val="tx1"/>
                </a:solidFill>
                <a:latin typeface="+mn-lt"/>
                <a:ea typeface="+mn-ea"/>
                <a:cs typeface="+mn-cs"/>
              </a:rPr>
              <a:t> severity of the stenosis</a:t>
            </a:r>
          </a:p>
          <a:p>
            <a:r>
              <a:rPr lang="en-US" sz="1200" b="0" kern="1200" baseline="0" dirty="0">
                <a:solidFill>
                  <a:schemeClr val="tx1"/>
                </a:solidFill>
                <a:latin typeface="+mn-lt"/>
                <a:ea typeface="+mn-ea"/>
                <a:cs typeface="+mn-cs"/>
              </a:rPr>
              <a:t>and the possibility of treatment in the same setting and time</a:t>
            </a:r>
          </a:p>
        </p:txBody>
      </p:sp>
      <p:sp>
        <p:nvSpPr>
          <p:cNvPr id="4" name="3 - Θέση αριθμού διαφάνειας"/>
          <p:cNvSpPr>
            <a:spLocks noGrp="1"/>
          </p:cNvSpPr>
          <p:nvPr>
            <p:ph type="sldNum" sz="quarter" idx="10"/>
          </p:nvPr>
        </p:nvSpPr>
        <p:spPr/>
        <p:txBody>
          <a:bodyPr/>
          <a:lstStyle/>
          <a:p>
            <a:fld id="{46899F9C-5E67-D848-A56A-EB4133F6CE9A}" type="slidenum">
              <a:rPr lang="en-US" smtClean="0">
                <a:solidFill>
                  <a:prstClr val="black"/>
                </a:solidFill>
              </a:rPr>
              <a:pPr/>
              <a:t>31</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kumimoji="0" lang="en-US"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Types of Endovascular Aneurysm Repair (EVAR) depending on the anatomy of the abdominal aneurysm (infra-renal aneurysms include a proximal aortic neck that provide an adequate landing zone for EVAR; </a:t>
            </a:r>
            <a:r>
              <a:rPr kumimoji="0" lang="en-US" sz="1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juxta</a:t>
            </a:r>
            <a:r>
              <a:rPr kumimoji="0" lang="en-US"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-renal aneurysms are adjacent to or include the lower margin of the renal arteries; supra-renal and </a:t>
            </a:r>
            <a:r>
              <a:rPr kumimoji="0" lang="en-US" sz="1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thoraco</a:t>
            </a:r>
            <a:r>
              <a:rPr kumimoji="0" lang="en-US"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-abdominal aneurysms also extend above the orifice of renal arteries)</a:t>
            </a:r>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914241" rtl="0" eaLnBrk="1" fontAlgn="auto" latinLnBrk="0" hangingPunct="1">
              <a:lnSpc>
                <a:spcPct val="100000"/>
              </a:lnSpc>
              <a:spcBef>
                <a:spcPts val="0"/>
              </a:spcBef>
              <a:spcAft>
                <a:spcPts val="0"/>
              </a:spcAft>
              <a:buClrTx/>
              <a:buSzTx/>
              <a:buFontTx/>
              <a:buNone/>
              <a:tabLst/>
              <a:defRPr/>
            </a:pPr>
            <a:fld id="{46899F9C-5E67-D848-A56A-EB4133F6CE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41"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1399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914241" rtl="0" eaLnBrk="1" fontAlgn="auto" latinLnBrk="0" hangingPunct="1">
              <a:lnSpc>
                <a:spcPct val="100000"/>
              </a:lnSpc>
              <a:spcBef>
                <a:spcPts val="0"/>
              </a:spcBef>
              <a:spcAft>
                <a:spcPts val="0"/>
              </a:spcAft>
              <a:buClrTx/>
              <a:buSzTx/>
              <a:buFontTx/>
              <a:buNone/>
              <a:tabLst/>
              <a:defRPr/>
            </a:pPr>
            <a:fld id="{46899F9C-5E67-D848-A56A-EB4133F6CE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41"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914241" rtl="0" eaLnBrk="1" fontAlgn="auto" latinLnBrk="0" hangingPunct="1">
              <a:lnSpc>
                <a:spcPct val="100000"/>
              </a:lnSpc>
              <a:spcBef>
                <a:spcPts val="0"/>
              </a:spcBef>
              <a:spcAft>
                <a:spcPts val="0"/>
              </a:spcAft>
              <a:buClrTx/>
              <a:buSzTx/>
              <a:buFontTx/>
              <a:buNone/>
              <a:tabLst/>
              <a:defRPr/>
            </a:pPr>
            <a:fld id="{46899F9C-5E67-D848-A56A-EB4133F6CE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41"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8026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let’s move on to management , which remained a controversial issue for the last 20 years, you see here in this h</a:t>
            </a:r>
            <a:r>
              <a:rPr lang="en-US" sz="1200" b="0" i="0" u="none" strike="noStrike" baseline="0" dirty="0" err="1">
                <a:latin typeface="TimesNewRomanPSMT"/>
              </a:rPr>
              <a:t>istorical</a:t>
            </a:r>
            <a:r>
              <a:rPr lang="en-US" sz="1200" b="0" i="0" u="none" strike="noStrike" baseline="0" dirty="0">
                <a:latin typeface="TimesNewRomanPSMT"/>
              </a:rPr>
              <a:t> timeline the different practice patterns in the management of ARVD and associations with published randomized trials, with recommendations changing constantly and the medical community being divided on whether they should be medical therapy alone or revascularization.  </a:t>
            </a:r>
            <a:endParaRPr lang="el-GR" dirty="0"/>
          </a:p>
          <a:p>
            <a:endParaRPr lang="en-GB" dirty="0"/>
          </a:p>
        </p:txBody>
      </p:sp>
      <p:sp>
        <p:nvSpPr>
          <p:cNvPr id="4" name="3 - Θέση αριθμού διαφάνειας"/>
          <p:cNvSpPr>
            <a:spLocks noGrp="1"/>
          </p:cNvSpPr>
          <p:nvPr>
            <p:ph type="sldNum" sz="quarter" idx="10"/>
          </p:nvPr>
        </p:nvSpPr>
        <p:spPr/>
        <p:txBody>
          <a:bodyPr/>
          <a:lstStyle/>
          <a:p>
            <a:pPr marL="0" marR="0" lvl="0" indent="0" algn="r" defTabSz="914241" rtl="0" eaLnBrk="1" fontAlgn="auto" latinLnBrk="0" hangingPunct="1">
              <a:lnSpc>
                <a:spcPct val="100000"/>
              </a:lnSpc>
              <a:spcBef>
                <a:spcPts val="0"/>
              </a:spcBef>
              <a:spcAft>
                <a:spcPts val="0"/>
              </a:spcAft>
              <a:buClrTx/>
              <a:buSzTx/>
              <a:buFontTx/>
              <a:buNone/>
              <a:tabLst/>
              <a:defRPr/>
            </a:pPr>
            <a:fld id="{46899F9C-5E67-D848-A56A-EB4133F6CE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41"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6437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850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Batang" panose="02030600000101010101" pitchFamily="18" charset="-127"/>
              </a:rPr>
              <a:t>Medical management of ARVD should aim to reduce CV risk and protect kidney function. Hypertension control is a prominent goal; since no clinical studies examining different BP targets have been performed in patients with RAS, the general recommendations should be followed [17]. Lipid-lowering agents are needed to achieve cholesterol targets depending on total CV risk [78]. The role of antiplatelet therapy in mitigating adverse CV outcomes in patients with ARVD is not tested in</a:t>
            </a:r>
            <a:r>
              <a:rPr lang="en-US" sz="1800" dirty="0">
                <a:solidFill>
                  <a:srgbClr val="000000"/>
                </a:solidFill>
                <a:effectLst/>
                <a:latin typeface="Times New Roman" panose="02020603050405020304" pitchFamily="18" charset="0"/>
                <a:ea typeface="Batang" panose="02030600000101010101" pitchFamily="18" charset="-127"/>
              </a:rPr>
              <a:t> clinical trials, but its role is established in patients with atherosclerotic coronary or peripheral artery disease </a:t>
            </a:r>
            <a:r>
              <a:rPr lang="en-US" sz="1800" dirty="0">
                <a:effectLst/>
                <a:latin typeface="Times New Roman" panose="02020603050405020304" pitchFamily="18" charset="0"/>
                <a:ea typeface="Batang" panose="02030600000101010101" pitchFamily="18" charset="-127"/>
              </a:rPr>
              <a:t>[79]</a:t>
            </a:r>
            <a:r>
              <a:rPr lang="en-US" sz="1800" dirty="0">
                <a:solidFill>
                  <a:srgbClr val="000000"/>
                </a:solidFill>
                <a:effectLst/>
                <a:latin typeface="Times New Roman" panose="02020603050405020304" pitchFamily="18" charset="0"/>
                <a:ea typeface="Batang" panose="02030600000101010101" pitchFamily="18" charset="-127"/>
              </a:rPr>
              <a:t>, and </a:t>
            </a:r>
            <a:r>
              <a:rPr lang="en-US" sz="1800" dirty="0">
                <a:effectLst/>
                <a:latin typeface="Times New Roman" panose="02020603050405020304" pitchFamily="18" charset="0"/>
                <a:ea typeface="Times New Roman" panose="02020603050405020304" pitchFamily="18" charset="0"/>
              </a:rPr>
              <a:t>observational studies showed that use of low-dose aspirin was associated with reduced mortality risk in patients with ARVD </a:t>
            </a:r>
            <a:r>
              <a:rPr lang="en-US" sz="1800" dirty="0">
                <a:effectLst/>
                <a:latin typeface="Times New Roman" panose="02020603050405020304" pitchFamily="18" charset="0"/>
                <a:ea typeface="Batang" panose="02030600000101010101" pitchFamily="18" charset="-127"/>
              </a:rPr>
              <a:t>[80]</a:t>
            </a:r>
            <a:r>
              <a:rPr lang="en-US" sz="18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Batang" panose="02030600000101010101" pitchFamily="18" charset="-127"/>
              </a:rPr>
              <a:t>Additional measures to help BP control and CV risk reduction include smoking cessation, weight loss, regular physical exercise and reduced sodium consumption [17,19,81]; for all these measures no hard evidence for RCTs in patients with ARVD is available. </a:t>
            </a:r>
            <a:endParaRPr lang="el-GR" sz="1800" dirty="0">
              <a:effectLst/>
              <a:latin typeface="Times New Roman" panose="02020603050405020304" pitchFamily="18" charset="0"/>
              <a:ea typeface="Batang" panose="02030600000101010101" pitchFamily="18" charset="-127"/>
            </a:endParaRPr>
          </a:p>
          <a:p>
            <a:endParaRPr lang="el-GR" dirty="0"/>
          </a:p>
        </p:txBody>
      </p:sp>
      <p:sp>
        <p:nvSpPr>
          <p:cNvPr id="4" name="3 - Θέση αριθμού διαφάνειας"/>
          <p:cNvSpPr>
            <a:spLocks noGrp="1"/>
          </p:cNvSpPr>
          <p:nvPr>
            <p:ph type="sldNum" sz="quarter" idx="10"/>
          </p:nvPr>
        </p:nvSpPr>
        <p:spPr/>
        <p:txBody>
          <a:bodyPr/>
          <a:lstStyle/>
          <a:p>
            <a:fld id="{46899F9C-5E67-D848-A56A-EB4133F6CE9A}" type="slidenum">
              <a:rPr lang="en-US" smtClean="0">
                <a:solidFill>
                  <a:prstClr val="black"/>
                </a:solidFill>
              </a:rPr>
              <a:pPr/>
              <a:t>36</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fact, we have strong data that PTRA with or without stenting was effective both in terms of BP control, with systolic BP decreasing up to 20-25 mmHg [15–17], and in terms of stabilization or improvement of kidney function [16– 18]. </a:t>
            </a:r>
            <a:endParaRPr lang="el-G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dirty="0" err="1">
                <a:solidFill>
                  <a:schemeClr val="tx1"/>
                </a:solidFill>
                <a:effectLst/>
                <a:latin typeface="+mn-lt"/>
                <a:ea typeface="+mn-ea"/>
                <a:cs typeface="+mn-cs"/>
              </a:rPr>
              <a:t>Ετσι</a:t>
            </a:r>
            <a:r>
              <a:rPr lang="el-GR" sz="1200" kern="1200" dirty="0">
                <a:solidFill>
                  <a:schemeClr val="tx1"/>
                </a:solidFill>
                <a:effectLst/>
                <a:latin typeface="+mn-lt"/>
                <a:ea typeface="+mn-ea"/>
                <a:cs typeface="+mn-cs"/>
              </a:rPr>
              <a:t>, και ενώ </a:t>
            </a:r>
            <a:r>
              <a:rPr lang="el-GR" sz="1200" kern="1200" dirty="0" err="1">
                <a:solidFill>
                  <a:schemeClr val="tx1"/>
                </a:solidFill>
                <a:effectLst/>
                <a:latin typeface="+mn-lt"/>
                <a:ea typeface="+mn-ea"/>
                <a:cs typeface="+mn-cs"/>
              </a:rPr>
              <a:t>αρχικα</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ειχαμε</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ισχυρα</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δεδομενα</a:t>
            </a:r>
            <a:r>
              <a:rPr lang="el-GR" sz="1200" kern="1200" dirty="0">
                <a:solidFill>
                  <a:schemeClr val="tx1"/>
                </a:solidFill>
                <a:effectLst/>
                <a:latin typeface="+mn-lt"/>
                <a:ea typeface="+mn-ea"/>
                <a:cs typeface="+mn-cs"/>
              </a:rPr>
              <a:t> από μελέτες </a:t>
            </a:r>
            <a:r>
              <a:rPr lang="el-GR" sz="1200" kern="1200" dirty="0" err="1">
                <a:solidFill>
                  <a:schemeClr val="tx1"/>
                </a:solidFill>
                <a:effectLst/>
                <a:latin typeface="+mn-lt"/>
                <a:ea typeface="+mn-ea"/>
                <a:cs typeface="+mn-cs"/>
              </a:rPr>
              <a:t>παρατηρησης</a:t>
            </a:r>
            <a:r>
              <a:rPr lang="el-GR" sz="1200" kern="1200" dirty="0">
                <a:solidFill>
                  <a:schemeClr val="tx1"/>
                </a:solidFill>
                <a:effectLst/>
                <a:latin typeface="+mn-lt"/>
                <a:ea typeface="+mn-ea"/>
                <a:cs typeface="+mn-cs"/>
              </a:rPr>
              <a:t> σχετικά με τα οφέλη που προσφέρει η </a:t>
            </a:r>
            <a:r>
              <a:rPr lang="en-GB" sz="1200" kern="1200" dirty="0">
                <a:solidFill>
                  <a:schemeClr val="tx1"/>
                </a:solidFill>
                <a:effectLst/>
                <a:latin typeface="+mn-lt"/>
                <a:ea typeface="+mn-ea"/>
                <a:cs typeface="+mn-cs"/>
              </a:rPr>
              <a:t>PTRA </a:t>
            </a:r>
            <a:r>
              <a:rPr lang="el-GR" sz="1200" kern="1200" dirty="0">
                <a:solidFill>
                  <a:schemeClr val="tx1"/>
                </a:solidFill>
                <a:effectLst/>
                <a:latin typeface="+mn-lt"/>
                <a:ea typeface="+mn-ea"/>
                <a:cs typeface="+mn-cs"/>
              </a:rPr>
              <a:t>με πτώση των </a:t>
            </a:r>
            <a:r>
              <a:rPr lang="el-GR" sz="1200" kern="1200" dirty="0" err="1">
                <a:solidFill>
                  <a:schemeClr val="tx1"/>
                </a:solidFill>
                <a:effectLst/>
                <a:latin typeface="+mn-lt"/>
                <a:ea typeface="+mn-ea"/>
                <a:cs typeface="+mn-cs"/>
              </a:rPr>
              <a:t>επιπεδων</a:t>
            </a:r>
            <a:r>
              <a:rPr lang="el-GR" sz="1200" kern="1200" dirty="0">
                <a:solidFill>
                  <a:schemeClr val="tx1"/>
                </a:solidFill>
                <a:effectLst/>
                <a:latin typeface="+mn-lt"/>
                <a:ea typeface="+mn-ea"/>
                <a:cs typeface="+mn-cs"/>
              </a:rPr>
              <a:t> της ΑΠ και </a:t>
            </a:r>
            <a:r>
              <a:rPr lang="el-GR" sz="1200" kern="1200" dirty="0" err="1">
                <a:solidFill>
                  <a:schemeClr val="tx1"/>
                </a:solidFill>
                <a:effectLst/>
                <a:latin typeface="+mn-lt"/>
                <a:ea typeface="+mn-ea"/>
                <a:cs typeface="+mn-cs"/>
              </a:rPr>
              <a:t>σταθεροποιηση</a:t>
            </a:r>
            <a:r>
              <a:rPr lang="el-GR" sz="1200" kern="1200" dirty="0">
                <a:solidFill>
                  <a:schemeClr val="tx1"/>
                </a:solidFill>
                <a:effectLst/>
                <a:latin typeface="+mn-lt"/>
                <a:ea typeface="+mn-ea"/>
                <a:cs typeface="+mn-cs"/>
              </a:rPr>
              <a:t> της νεφρικής </a:t>
            </a:r>
            <a:r>
              <a:rPr lang="el-GR" sz="1200" kern="1200" dirty="0" err="1">
                <a:solidFill>
                  <a:schemeClr val="tx1"/>
                </a:solidFill>
                <a:effectLst/>
                <a:latin typeface="+mn-lt"/>
                <a:ea typeface="+mn-ea"/>
                <a:cs typeface="+mn-cs"/>
              </a:rPr>
              <a:t>λειτουργιας</a:t>
            </a:r>
            <a:endParaRPr lang="el-GR" sz="1200" kern="1200" dirty="0">
              <a:solidFill>
                <a:schemeClr val="tx1"/>
              </a:solidFill>
              <a:effectLst/>
              <a:latin typeface="+mn-lt"/>
              <a:ea typeface="+mn-ea"/>
              <a:cs typeface="+mn-cs"/>
            </a:endParaRPr>
          </a:p>
          <a:p>
            <a:endParaRPr lang="el-GR" dirty="0"/>
          </a:p>
        </p:txBody>
      </p:sp>
      <p:sp>
        <p:nvSpPr>
          <p:cNvPr id="4" name="Θέση αριθμού διαφάνειας 3"/>
          <p:cNvSpPr>
            <a:spLocks noGrp="1"/>
          </p:cNvSpPr>
          <p:nvPr>
            <p:ph type="sldNum" sz="quarter" idx="10"/>
          </p:nvPr>
        </p:nvSpPr>
        <p:spPr/>
        <p:txBody>
          <a:bodyPr/>
          <a:lstStyle/>
          <a:p>
            <a:fld id="{6C42DBA2-FB76-4F3C-9AB1-36394A5A099C}" type="slidenum">
              <a:rPr lang="el-GR" smtClean="0">
                <a:solidFill>
                  <a:prstClr val="black"/>
                </a:solidFill>
              </a:rPr>
              <a:pPr/>
              <a:t>37</a:t>
            </a:fld>
            <a:endParaRPr lang="el-GR">
              <a:solidFill>
                <a:prstClr val="black"/>
              </a:solidFill>
            </a:endParaRPr>
          </a:p>
        </p:txBody>
      </p:sp>
    </p:spTree>
    <p:extLst>
      <p:ext uri="{BB962C8B-B14F-4D97-AF65-F5344CB8AC3E}">
        <p14:creationId xmlns:p14="http://schemas.microsoft.com/office/powerpoint/2010/main" val="41037087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800" b="0" i="0" u="none" strike="noStrike" baseline="0" dirty="0">
                <a:solidFill>
                  <a:srgbClr val="000000"/>
                </a:solidFill>
                <a:latin typeface="LKNDO M+ Caecilia LT Std"/>
              </a:rPr>
              <a:t>In later years, a few RCTs attempted to properly test the </a:t>
            </a:r>
            <a:r>
              <a:rPr lang="en-US" sz="1800" b="0" i="0" u="none" strike="noStrike" baseline="0" dirty="0" err="1">
                <a:solidFill>
                  <a:srgbClr val="000000"/>
                </a:solidFill>
                <a:latin typeface="LKNDO M+ Caecilia LT Std"/>
              </a:rPr>
              <a:t>su-periority</a:t>
            </a:r>
            <a:r>
              <a:rPr lang="en-US" sz="1800" b="0" i="0" u="none" strike="noStrike" baseline="0" dirty="0">
                <a:solidFill>
                  <a:srgbClr val="000000"/>
                </a:solidFill>
                <a:latin typeface="LKNDO M+ Caecilia LT Std"/>
              </a:rPr>
              <a:t> of standard medical therapy plus PTRA with or without stenting compared with medical therapy alone in lowering BP lev-</a:t>
            </a:r>
            <a:r>
              <a:rPr lang="en-US" sz="1800" b="0" i="0" u="none" strike="noStrike" baseline="0" dirty="0" err="1">
                <a:solidFill>
                  <a:srgbClr val="000000"/>
                </a:solidFill>
                <a:latin typeface="LKNDO M+ Caecilia LT Std"/>
              </a:rPr>
              <a:t>els</a:t>
            </a:r>
            <a:r>
              <a:rPr lang="en-US" sz="1800" b="0" i="0" u="none" strike="noStrike" baseline="0" dirty="0">
                <a:solidFill>
                  <a:srgbClr val="000000"/>
                </a:solidFill>
                <a:latin typeface="LKNDO M+ Caecilia LT Std"/>
              </a:rPr>
              <a:t> or preventing adverse renal and CV outcomes in patients with ARVD. They largely showed that PTRA had no additional benefit on BP control, renal function and adverse CV or renal outcomes when compared with medical therapy alone [ </a:t>
            </a:r>
            <a:r>
              <a:rPr lang="en-US" sz="1800" b="0" i="0" u="none" strike="noStrike" baseline="0" dirty="0">
                <a:solidFill>
                  <a:srgbClr val="0000FF"/>
                </a:solidFill>
                <a:latin typeface="LKNDO M+ Caecilia LT Std"/>
              </a:rPr>
              <a:t>2 </a:t>
            </a:r>
            <a:r>
              <a:rPr lang="en-US" sz="1800" b="0" i="0" u="none" strike="noStrike" baseline="0" dirty="0">
                <a:solidFill>
                  <a:srgbClr val="000000"/>
                </a:solidFill>
                <a:latin typeface="LKNDO M+ Caecilia LT Std"/>
              </a:rPr>
              <a:t>, </a:t>
            </a:r>
            <a:r>
              <a:rPr lang="en-US" sz="1800" b="0" i="0" u="none" strike="noStrike" baseline="0" dirty="0">
                <a:solidFill>
                  <a:srgbClr val="0000FF"/>
                </a:solidFill>
                <a:latin typeface="LKNDO M+ Caecilia LT Std"/>
              </a:rPr>
              <a:t>8 </a:t>
            </a:r>
            <a:r>
              <a:rPr lang="en-US" sz="1800" b="0" i="0" u="none" strike="noStrike" baseline="0" dirty="0">
                <a:solidFill>
                  <a:srgbClr val="000000"/>
                </a:solidFill>
                <a:latin typeface="LKNDO M+ Caecilia LT Std"/>
              </a:rPr>
              <a:t>, </a:t>
            </a:r>
            <a:r>
              <a:rPr lang="en-US" sz="1800" b="0" i="0" u="none" strike="noStrike" baseline="0" dirty="0">
                <a:solidFill>
                  <a:srgbClr val="0000FF"/>
                </a:solidFill>
                <a:latin typeface="LKNDO M+ Caecilia LT Std"/>
              </a:rPr>
              <a:t>82 </a:t>
            </a:r>
            <a:endParaRPr lang="el-GR" dirty="0"/>
          </a:p>
        </p:txBody>
      </p:sp>
      <p:sp>
        <p:nvSpPr>
          <p:cNvPr id="4" name="Θέση αριθμού διαφάνειας 3"/>
          <p:cNvSpPr>
            <a:spLocks noGrp="1"/>
          </p:cNvSpPr>
          <p:nvPr>
            <p:ph type="sldNum" sz="quarter" idx="5"/>
          </p:nvPr>
        </p:nvSpPr>
        <p:spPr/>
        <p:txBody>
          <a:bodyPr/>
          <a:lstStyle/>
          <a:p>
            <a:fld id="{25AEE614-81D1-4468-AC86-44EEA30314D4}" type="slidenum">
              <a:rPr lang="el-GR" smtClean="0"/>
              <a:t>38</a:t>
            </a:fld>
            <a:endParaRPr lang="el-GR"/>
          </a:p>
        </p:txBody>
      </p:sp>
    </p:spTree>
    <p:extLst>
      <p:ext uri="{BB962C8B-B14F-4D97-AF65-F5344CB8AC3E}">
        <p14:creationId xmlns:p14="http://schemas.microsoft.com/office/powerpoint/2010/main" val="19133190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800" b="0" i="0" u="none" strike="noStrike" baseline="0" dirty="0">
                <a:solidFill>
                  <a:srgbClr val="000000"/>
                </a:solidFill>
                <a:latin typeface="LKNDO M+ Caecilia LT Std"/>
              </a:rPr>
              <a:t>They largely showed that PTRA had no additional benefit on BP control, renal function and adverse CV or renal outcomes when compared with medical therapy alone [ </a:t>
            </a:r>
            <a:r>
              <a:rPr lang="en-US" sz="1800" b="0" i="0" u="none" strike="noStrike" baseline="0" dirty="0">
                <a:solidFill>
                  <a:srgbClr val="0000FF"/>
                </a:solidFill>
                <a:latin typeface="LKNDO M+ Caecilia LT Std"/>
              </a:rPr>
              <a:t>2 </a:t>
            </a:r>
            <a:r>
              <a:rPr lang="en-US" sz="1800" b="0" i="0" u="none" strike="noStrike" baseline="0" dirty="0">
                <a:solidFill>
                  <a:srgbClr val="000000"/>
                </a:solidFill>
                <a:latin typeface="LKNDO M+ Caecilia LT Std"/>
              </a:rPr>
              <a:t>, </a:t>
            </a:r>
            <a:r>
              <a:rPr lang="en-US" sz="1800" b="0" i="0" u="none" strike="noStrike" baseline="0" dirty="0">
                <a:solidFill>
                  <a:srgbClr val="0000FF"/>
                </a:solidFill>
                <a:latin typeface="LKNDO M+ Caecilia LT Std"/>
              </a:rPr>
              <a:t>8 </a:t>
            </a:r>
            <a:r>
              <a:rPr lang="en-US" sz="1800" b="0" i="0" u="none" strike="noStrike" baseline="0" dirty="0">
                <a:solidFill>
                  <a:srgbClr val="000000"/>
                </a:solidFill>
                <a:latin typeface="LKNDO M+ Caecilia LT Std"/>
              </a:rPr>
              <a:t>, </a:t>
            </a:r>
            <a:r>
              <a:rPr lang="en-US" sz="1800" b="0" i="0" u="none" strike="noStrike" baseline="0" dirty="0">
                <a:solidFill>
                  <a:srgbClr val="0000FF"/>
                </a:solidFill>
                <a:latin typeface="LKNDO M+ Caecilia LT Std"/>
              </a:rPr>
              <a:t>82 </a:t>
            </a:r>
            <a:endParaRPr lang="el-GR" dirty="0"/>
          </a:p>
        </p:txBody>
      </p:sp>
      <p:sp>
        <p:nvSpPr>
          <p:cNvPr id="4" name="Θέση αριθμού διαφάνειας 3"/>
          <p:cNvSpPr>
            <a:spLocks noGrp="1"/>
          </p:cNvSpPr>
          <p:nvPr>
            <p:ph type="sldNum" sz="quarter" idx="5"/>
          </p:nvPr>
        </p:nvSpPr>
        <p:spPr/>
        <p:txBody>
          <a:bodyPr/>
          <a:lstStyle/>
          <a:p>
            <a:fld id="{25AEE614-81D1-4468-AC86-44EEA30314D4}" type="slidenum">
              <a:rPr lang="el-GR" smtClean="0"/>
              <a:t>39</a:t>
            </a:fld>
            <a:endParaRPr lang="el-GR"/>
          </a:p>
        </p:txBody>
      </p:sp>
    </p:spTree>
    <p:extLst>
      <p:ext uri="{BB962C8B-B14F-4D97-AF65-F5344CB8AC3E}">
        <p14:creationId xmlns:p14="http://schemas.microsoft.com/office/powerpoint/2010/main" val="13512252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800" b="0" i="0" u="none" strike="noStrike" baseline="0" dirty="0">
                <a:solidFill>
                  <a:srgbClr val="000000"/>
                </a:solidFill>
                <a:latin typeface="LKNDO M+ Caecilia LT Std"/>
              </a:rPr>
              <a:t>However, these trials met severe criticism due to numerous limitations in study design, methodology and execution, </a:t>
            </a:r>
            <a:endParaRPr lang="el-GR" dirty="0"/>
          </a:p>
        </p:txBody>
      </p:sp>
      <p:sp>
        <p:nvSpPr>
          <p:cNvPr id="4" name="Θέση αριθμού διαφάνειας 3"/>
          <p:cNvSpPr>
            <a:spLocks noGrp="1"/>
          </p:cNvSpPr>
          <p:nvPr>
            <p:ph type="sldNum" sz="quarter" idx="5"/>
          </p:nvPr>
        </p:nvSpPr>
        <p:spPr/>
        <p:txBody>
          <a:bodyPr/>
          <a:lstStyle/>
          <a:p>
            <a:fld id="{25AEE614-81D1-4468-AC86-44EEA30314D4}" type="slidenum">
              <a:rPr lang="el-GR" smtClean="0"/>
              <a:t>40</a:t>
            </a:fld>
            <a:endParaRPr lang="el-GR"/>
          </a:p>
        </p:txBody>
      </p:sp>
    </p:spTree>
    <p:extLst>
      <p:ext uri="{BB962C8B-B14F-4D97-AF65-F5344CB8AC3E}">
        <p14:creationId xmlns:p14="http://schemas.microsoft.com/office/powerpoint/2010/main" val="29579834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GB" sz="1200" kern="1200" dirty="0">
                <a:solidFill>
                  <a:schemeClr val="tx1"/>
                </a:solidFill>
                <a:effectLst/>
                <a:latin typeface="+mn-lt"/>
                <a:ea typeface="+mn-ea"/>
                <a:cs typeface="+mn-cs"/>
              </a:rPr>
              <a:t>However, the initial enthusiasm was soon weakened by the results of the subsequent RCTs, such as DRASTIC (Dutch Renal Artery Stenosis Intervention Cooperative), [19</a:t>
            </a:r>
            <a:r>
              <a:rPr lang="en-US" sz="1200" kern="1200" dirty="0">
                <a:solidFill>
                  <a:schemeClr val="tx1"/>
                </a:solidFill>
                <a:effectLst/>
                <a:latin typeface="+mn-lt"/>
                <a:ea typeface="+mn-ea"/>
                <a:cs typeface="+mn-cs"/>
              </a:rPr>
              <a:t>], EMMA (</a:t>
            </a:r>
            <a:r>
              <a:rPr lang="en-US" sz="1200" kern="1200" dirty="0" err="1">
                <a:solidFill>
                  <a:schemeClr val="tx1"/>
                </a:solidFill>
                <a:effectLst/>
                <a:latin typeface="+mn-lt"/>
                <a:ea typeface="+mn-ea"/>
                <a:cs typeface="+mn-cs"/>
              </a:rPr>
              <a:t>Essai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Multicentrique</a:t>
            </a:r>
            <a:r>
              <a:rPr lang="en-US" sz="1200" kern="1200" dirty="0">
                <a:solidFill>
                  <a:schemeClr val="tx1"/>
                </a:solidFill>
                <a:effectLst/>
                <a:latin typeface="+mn-lt"/>
                <a:ea typeface="+mn-ea"/>
                <a:cs typeface="+mn-cs"/>
              </a:rPr>
              <a:t> Medicaments vs </a:t>
            </a:r>
            <a:r>
              <a:rPr lang="en-US" sz="1200" kern="1200" dirty="0" err="1">
                <a:solidFill>
                  <a:schemeClr val="tx1"/>
                </a:solidFill>
                <a:effectLst/>
                <a:latin typeface="+mn-lt"/>
                <a:ea typeface="+mn-ea"/>
                <a:cs typeface="+mn-cs"/>
              </a:rPr>
              <a:t>Angioplastie</a:t>
            </a:r>
            <a:r>
              <a:rPr lang="en-US" sz="1200" kern="1200" dirty="0">
                <a:solidFill>
                  <a:schemeClr val="tx1"/>
                </a:solidFill>
                <a:effectLst/>
                <a:latin typeface="+mn-lt"/>
                <a:ea typeface="+mn-ea"/>
                <a:cs typeface="+mn-cs"/>
              </a:rPr>
              <a:t>) [20</a:t>
            </a:r>
            <a:r>
              <a:rPr lang="en-GB" sz="1200" kern="1200" dirty="0">
                <a:solidFill>
                  <a:schemeClr val="tx1"/>
                </a:solidFill>
                <a:effectLst/>
                <a:latin typeface="+mn-lt"/>
                <a:ea typeface="+mn-ea"/>
                <a:cs typeface="+mn-cs"/>
              </a:rPr>
              <a:t>] and the Scottish and Newcastle Renal Artery Stenosis Collaborative Group study [21], showing no additional benefit from percutaneous balloon angioplasty in addition to medical therapy in terms of BP control. </a:t>
            </a:r>
            <a:endParaRPr lang="el-G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According to the results of these studies, efficacy of PTRA on lowering BP was limited to patients with bilateral ARVD [21] and allowed to reduce the number of antihypertensive medications required [19,20], up to a drug regimen suspension only in a small percentage of patients [</a:t>
            </a:r>
            <a:r>
              <a:rPr lang="en-US" sz="1200" kern="1200" dirty="0">
                <a:solidFill>
                  <a:schemeClr val="tx1"/>
                </a:solidFill>
                <a:effectLst/>
                <a:latin typeface="+mn-lt"/>
                <a:ea typeface="+mn-ea"/>
                <a:cs typeface="+mn-cs"/>
              </a:rPr>
              <a:t>20</a:t>
            </a:r>
            <a:r>
              <a:rPr lang="en-GB" sz="1200" kern="1200" dirty="0">
                <a:solidFill>
                  <a:schemeClr val="tx1"/>
                </a:solidFill>
                <a:effectLst/>
                <a:latin typeface="+mn-lt"/>
                <a:ea typeface="+mn-ea"/>
                <a:cs typeface="+mn-cs"/>
              </a:rPr>
              <a:t>]. </a:t>
            </a:r>
            <a:endParaRPr lang="el-GR" sz="1200" kern="1200" dirty="0">
              <a:solidFill>
                <a:schemeClr val="tx1"/>
              </a:solidFill>
              <a:effectLst/>
              <a:latin typeface="+mn-lt"/>
              <a:ea typeface="+mn-ea"/>
              <a:cs typeface="+mn-cs"/>
            </a:endParaRPr>
          </a:p>
          <a:p>
            <a:endParaRPr lang="en-US" dirty="0"/>
          </a:p>
          <a:p>
            <a:r>
              <a:rPr lang="en-US" dirty="0"/>
              <a:t>At three months, the blood pressures were similar in the two groups (169±28 and 99±12 mm Hg, respectively, in the 56 patients in the angioplasty group and 176±31 and 101±14 mm Hg, respectively, in the 50 patients in the drug-therapy group; P=0.25 for the comparison of systolic pressure and P=0.36 for the comparison of diastolic pressure between the two groups); at the time, patients in the angioplasty group were taking 2.1±1.3 defined daily doses of medication and those in the drug-therapy group were taking 3.2±1.5 daily doses (P&lt;0.001)</a:t>
            </a:r>
          </a:p>
          <a:p>
            <a:endParaRPr lang="en-US" dirty="0"/>
          </a:p>
          <a:p>
            <a:r>
              <a:rPr lang="en-US" sz="1200" b="0" i="0" kern="1200" dirty="0">
                <a:solidFill>
                  <a:schemeClr val="tx1"/>
                </a:solidFill>
                <a:effectLst/>
                <a:latin typeface="+mn-lt"/>
                <a:ea typeface="+mn-ea"/>
                <a:cs typeface="+mn-cs"/>
              </a:rPr>
              <a:t>Blood pressure fell during the run-in period in all groups. In patients with bilateral renal artery stenosis </a:t>
            </a:r>
            <a:r>
              <a:rPr lang="en-US" sz="1200" b="0" i="0" kern="1200" dirty="0" err="1">
                <a:solidFill>
                  <a:schemeClr val="tx1"/>
                </a:solidFill>
                <a:effectLst/>
                <a:latin typeface="+mn-lt"/>
                <a:ea typeface="+mn-ea"/>
                <a:cs typeface="+mn-cs"/>
              </a:rPr>
              <a:t>randomised</a:t>
            </a:r>
            <a:r>
              <a:rPr lang="en-US" sz="1200" b="0" i="0" kern="1200" dirty="0">
                <a:solidFill>
                  <a:schemeClr val="tx1"/>
                </a:solidFill>
                <a:effectLst/>
                <a:latin typeface="+mn-lt"/>
                <a:ea typeface="+mn-ea"/>
                <a:cs typeface="+mn-cs"/>
              </a:rPr>
              <a:t> to angioplasty, a statistically significant (P&lt;0.05) fall in BP was observed at latest follow-up (range 3-54 months). The mean fall in BP at latest follow-up in the angioplasty group, corrected for the medical group response, was 26/10 mm Hg. In patients with unilateral renal artery stenosis, no statistically significant or clinically important differences in outcome were observed between the two groups. No significant differences or trends in serum creatinine were observed between or within any group during follow-up. Webster J, Marshall F, </a:t>
            </a:r>
            <a:r>
              <a:rPr lang="en-US" sz="1200" b="0" i="0" kern="1200" dirty="0" err="1">
                <a:solidFill>
                  <a:schemeClr val="tx1"/>
                </a:solidFill>
                <a:effectLst/>
                <a:latin typeface="+mn-lt"/>
                <a:ea typeface="+mn-ea"/>
                <a:cs typeface="+mn-cs"/>
              </a:rPr>
              <a:t>Abdalla</a:t>
            </a:r>
            <a:r>
              <a:rPr lang="en-US" sz="1200" b="0" i="0" kern="1200" dirty="0">
                <a:solidFill>
                  <a:schemeClr val="tx1"/>
                </a:solidFill>
                <a:effectLst/>
                <a:latin typeface="+mn-lt"/>
                <a:ea typeface="+mn-ea"/>
                <a:cs typeface="+mn-cs"/>
              </a:rPr>
              <a:t> M, </a:t>
            </a:r>
            <a:r>
              <a:rPr lang="en-US" sz="1200" b="0" i="0" kern="1200" dirty="0" err="1">
                <a:solidFill>
                  <a:schemeClr val="tx1"/>
                </a:solidFill>
                <a:effectLst/>
                <a:latin typeface="+mn-lt"/>
                <a:ea typeface="+mn-ea"/>
                <a:cs typeface="+mn-cs"/>
              </a:rPr>
              <a:t>Dominiczak</a:t>
            </a:r>
            <a:r>
              <a:rPr lang="en-US" sz="1200" b="0" i="0" kern="1200" dirty="0">
                <a:solidFill>
                  <a:schemeClr val="tx1"/>
                </a:solidFill>
                <a:effectLst/>
                <a:latin typeface="+mn-lt"/>
                <a:ea typeface="+mn-ea"/>
                <a:cs typeface="+mn-cs"/>
              </a:rPr>
              <a:t> A, Edwards R, Isles CG, Loose H, Main J, </a:t>
            </a:r>
            <a:r>
              <a:rPr lang="en-US" sz="1200" b="0" i="0" kern="1200" dirty="0" err="1">
                <a:solidFill>
                  <a:schemeClr val="tx1"/>
                </a:solidFill>
                <a:effectLst/>
                <a:latin typeface="+mn-lt"/>
                <a:ea typeface="+mn-ea"/>
                <a:cs typeface="+mn-cs"/>
              </a:rPr>
              <a:t>Padfield</a:t>
            </a:r>
            <a:r>
              <a:rPr lang="en-US" sz="1200" b="0" i="0" kern="1200" dirty="0">
                <a:solidFill>
                  <a:schemeClr val="tx1"/>
                </a:solidFill>
                <a:effectLst/>
                <a:latin typeface="+mn-lt"/>
                <a:ea typeface="+mn-ea"/>
                <a:cs typeface="+mn-cs"/>
              </a:rPr>
              <a:t> P, Russell IT, Walker B, Watson M, Wilkinson R. </a:t>
            </a:r>
            <a:r>
              <a:rPr lang="en-US" sz="1200" b="0" i="0" kern="1200" dirty="0" err="1">
                <a:solidFill>
                  <a:schemeClr val="tx1"/>
                </a:solidFill>
                <a:effectLst/>
                <a:latin typeface="+mn-lt"/>
                <a:ea typeface="+mn-ea"/>
                <a:cs typeface="+mn-cs"/>
              </a:rPr>
              <a:t>Randomised</a:t>
            </a:r>
            <a:r>
              <a:rPr lang="en-US" sz="1200" b="0" i="0" kern="1200" dirty="0">
                <a:solidFill>
                  <a:schemeClr val="tx1"/>
                </a:solidFill>
                <a:effectLst/>
                <a:latin typeface="+mn-lt"/>
                <a:ea typeface="+mn-ea"/>
                <a:cs typeface="+mn-cs"/>
              </a:rPr>
              <a:t> comparison of percutaneous angioplasty vs continued medical therapy for hypertensive patients with atheromatous renal artery stenosis. Scottish and Newcastle Renal Artery Stenosis Collaborative Group. J Hum </a:t>
            </a:r>
            <a:r>
              <a:rPr lang="en-US" sz="1200" b="0" i="0" kern="1200" dirty="0" err="1">
                <a:solidFill>
                  <a:schemeClr val="tx1"/>
                </a:solidFill>
                <a:effectLst/>
                <a:latin typeface="+mn-lt"/>
                <a:ea typeface="+mn-ea"/>
                <a:cs typeface="+mn-cs"/>
              </a:rPr>
              <a:t>Hypertens</a:t>
            </a:r>
            <a:r>
              <a:rPr lang="en-US" sz="1200" b="0" i="0" kern="1200" dirty="0">
                <a:solidFill>
                  <a:schemeClr val="tx1"/>
                </a:solidFill>
                <a:effectLst/>
                <a:latin typeface="+mn-lt"/>
                <a:ea typeface="+mn-ea"/>
                <a:cs typeface="+mn-cs"/>
              </a:rPr>
              <a:t>. 1998</a:t>
            </a:r>
            <a:endParaRPr lang="el-GR" dirty="0"/>
          </a:p>
        </p:txBody>
      </p:sp>
      <p:sp>
        <p:nvSpPr>
          <p:cNvPr id="4" name="Θέση αριθμού διαφάνειας 3"/>
          <p:cNvSpPr>
            <a:spLocks noGrp="1"/>
          </p:cNvSpPr>
          <p:nvPr>
            <p:ph type="sldNum" sz="quarter" idx="10"/>
          </p:nvPr>
        </p:nvSpPr>
        <p:spPr/>
        <p:txBody>
          <a:bodyPr/>
          <a:lstStyle/>
          <a:p>
            <a:fld id="{6C42DBA2-FB76-4F3C-9AB1-36394A5A099C}" type="slidenum">
              <a:rPr lang="el-GR" smtClean="0">
                <a:solidFill>
                  <a:prstClr val="black"/>
                </a:solidFill>
              </a:rPr>
              <a:pPr/>
              <a:t>41</a:t>
            </a:fld>
            <a:endParaRPr lang="el-GR">
              <a:solidFill>
                <a:prstClr val="black"/>
              </a:solidFill>
            </a:endParaRPr>
          </a:p>
        </p:txBody>
      </p:sp>
    </p:spTree>
    <p:extLst>
      <p:ext uri="{BB962C8B-B14F-4D97-AF65-F5344CB8AC3E}">
        <p14:creationId xmlns:p14="http://schemas.microsoft.com/office/powerpoint/2010/main" val="4126365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In the drug-therapy group, 22 patients underwent balloon angioplasty after three months because of persistent hypertension despite treatment with three or more drugs or because of a deterioration in renal function.</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B1C11D-C755-45B3-B231-DF6883D63288}"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39473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200" b="0" i="0" kern="1200" dirty="0">
                <a:solidFill>
                  <a:schemeClr val="tx1"/>
                </a:solidFill>
                <a:effectLst/>
                <a:latin typeface="+mn-lt"/>
                <a:ea typeface="+mn-ea"/>
                <a:cs typeface="+mn-cs"/>
              </a:rPr>
              <a:t>Data for the effects on blood pressure of renal artery balloon angioplasty are mostly from uncontrolled studies. The aim of this study was to document the efficacy and safety of angioplasty for lowering blood pressure in patients with atherosclerotic renal artery stenosis. Patients were randomly assigned antihypertensive drug treatment (control group, n=26) or angioplasty (n=23). Twenty-four-hour ambulatory blood pressure, the primary end point, was measured at baseline and at termination. Termination took place 6 months after randomization or earlier in patients who developed refractory hypertension. In those allocated angioplasty, antihypertensive treatment was discontinued after the procedure but was subsequently resumed if hypertension persisted. Secondary end points were the treatment score and the incidence of complications. Two patients in the control group and 6 in the angioplasty group suffered procedural complications (relative risk, 3.4; 95% confidence interval, 0.8 to 15.1). Early termination was required for refractory hypertension in 7 patients in the control group. Antihypertensive treatment was resumed in 17 patients in the angioplasty group. Mean ambulatory blood pressure at termination did not differ between control (141±15/84±11 mm Hg) and angioplasty (140±15/81±9 mm Hg) groups. Angioplasty reduced by 60% the probability of having a treatment score of 2 or more at termination (relative risk, 0.4; 95% confidence interval, 0.2 to 0.7). There was 1 case of dissection with segmental renal infarction and 3 of restenosis in the angioplasty group. No patient suffered renal artery thrombosis. In unilateral atherosclerotic renal artery stenosis, angioplasty is a drug-sparing procedure that involves some morbidity. Previous uncontrolled and </a:t>
            </a:r>
            <a:r>
              <a:rPr lang="en-US" sz="1200" b="0" i="0" kern="1200" dirty="0" err="1">
                <a:solidFill>
                  <a:schemeClr val="tx1"/>
                </a:solidFill>
                <a:effectLst/>
                <a:latin typeface="+mn-lt"/>
                <a:ea typeface="+mn-ea"/>
                <a:cs typeface="+mn-cs"/>
              </a:rPr>
              <a:t>unblinded</a:t>
            </a:r>
            <a:r>
              <a:rPr lang="en-US" sz="1200" b="0" i="0" kern="1200" dirty="0">
                <a:solidFill>
                  <a:schemeClr val="tx1"/>
                </a:solidFill>
                <a:effectLst/>
                <a:latin typeface="+mn-lt"/>
                <a:ea typeface="+mn-ea"/>
                <a:cs typeface="+mn-cs"/>
              </a:rPr>
              <a:t> assessments of angioplasty overestimated its potential for lowering blood pressure.</a:t>
            </a:r>
            <a:endParaRPr lang="el-GR" dirty="0"/>
          </a:p>
        </p:txBody>
      </p:sp>
      <p:sp>
        <p:nvSpPr>
          <p:cNvPr id="4" name="Θέση αριθμού διαφάνειας 3"/>
          <p:cNvSpPr>
            <a:spLocks noGrp="1"/>
          </p:cNvSpPr>
          <p:nvPr>
            <p:ph type="sldNum" sz="quarter" idx="10"/>
          </p:nvPr>
        </p:nvSpPr>
        <p:spPr/>
        <p:txBody>
          <a:bodyPr/>
          <a:lstStyle/>
          <a:p>
            <a:fld id="{F12F368B-5C2E-4B6D-9957-D1A04D6AA635}" type="slidenum">
              <a:rPr lang="el-GR" smtClean="0"/>
              <a:pPr/>
              <a:t>46</a:t>
            </a:fld>
            <a:endParaRPr lang="el-GR"/>
          </a:p>
        </p:txBody>
      </p:sp>
    </p:spTree>
    <p:extLst>
      <p:ext uri="{BB962C8B-B14F-4D97-AF65-F5344CB8AC3E}">
        <p14:creationId xmlns:p14="http://schemas.microsoft.com/office/powerpoint/2010/main" val="3294262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GB" dirty="0"/>
              <a:t>ARVD is the most common type of RAS, accounting for …. of patients with RAS versus 10% of cases that are due to FMD or other more rare causes</a:t>
            </a:r>
          </a:p>
          <a:p>
            <a:endParaRPr lang="en-GB" dirty="0"/>
          </a:p>
          <a:p>
            <a:endParaRPr lang="en-GB" dirty="0"/>
          </a:p>
          <a:p>
            <a:r>
              <a:rPr lang="el-GR" dirty="0"/>
              <a:t>Η οποία είναι υπεύθυνη για το </a:t>
            </a:r>
            <a:r>
              <a:rPr lang="el-GR" dirty="0" err="1"/>
              <a:t>περιπου</a:t>
            </a:r>
            <a:r>
              <a:rPr lang="el-GR" dirty="0"/>
              <a:t> 90-95% των </a:t>
            </a:r>
            <a:r>
              <a:rPr lang="el-GR" dirty="0" err="1"/>
              <a:t>στενωσεων</a:t>
            </a:r>
            <a:r>
              <a:rPr lang="el-GR" dirty="0"/>
              <a:t> </a:t>
            </a:r>
            <a:r>
              <a:rPr lang="el-GR" dirty="0" err="1"/>
              <a:t>νεφρικης</a:t>
            </a:r>
            <a:r>
              <a:rPr lang="el-GR" dirty="0"/>
              <a:t> </a:t>
            </a:r>
            <a:r>
              <a:rPr lang="el-GR" dirty="0" err="1"/>
              <a:t>αρτηριας</a:t>
            </a:r>
            <a:r>
              <a:rPr lang="el-GR" dirty="0"/>
              <a:t>, με την </a:t>
            </a:r>
            <a:r>
              <a:rPr lang="el-GR" dirty="0" err="1"/>
              <a:t>δευτερη</a:t>
            </a:r>
            <a:r>
              <a:rPr lang="el-GR" dirty="0"/>
              <a:t> </a:t>
            </a:r>
            <a:r>
              <a:rPr lang="el-GR" dirty="0" err="1"/>
              <a:t>συχνοτερη</a:t>
            </a:r>
            <a:r>
              <a:rPr lang="el-GR" dirty="0"/>
              <a:t> </a:t>
            </a:r>
            <a:r>
              <a:rPr lang="el-GR" dirty="0" err="1"/>
              <a:t>αιτια</a:t>
            </a:r>
            <a:r>
              <a:rPr lang="el-GR" dirty="0"/>
              <a:t>, την </a:t>
            </a:r>
            <a:r>
              <a:rPr lang="el-GR" dirty="0" err="1"/>
              <a:t>ινωδη</a:t>
            </a:r>
            <a:r>
              <a:rPr lang="el-GR" dirty="0"/>
              <a:t> και </a:t>
            </a:r>
            <a:r>
              <a:rPr lang="el-GR" dirty="0" err="1"/>
              <a:t>ινωμυωματωδη</a:t>
            </a:r>
            <a:r>
              <a:rPr lang="el-GR" dirty="0"/>
              <a:t> </a:t>
            </a:r>
            <a:r>
              <a:rPr lang="el-GR" dirty="0" err="1"/>
              <a:t>νοσο</a:t>
            </a:r>
            <a:r>
              <a:rPr lang="el-GR" dirty="0"/>
              <a:t> να </a:t>
            </a:r>
            <a:r>
              <a:rPr lang="el-GR" dirty="0" err="1"/>
              <a:t>παρουσιαζει</a:t>
            </a:r>
            <a:r>
              <a:rPr lang="el-GR" dirty="0"/>
              <a:t> </a:t>
            </a:r>
            <a:r>
              <a:rPr lang="el-GR" dirty="0" err="1"/>
              <a:t>αρκετα</a:t>
            </a:r>
            <a:r>
              <a:rPr lang="el-GR" dirty="0"/>
              <a:t> </a:t>
            </a:r>
            <a:r>
              <a:rPr lang="el-GR" dirty="0" err="1"/>
              <a:t>κοινα</a:t>
            </a:r>
            <a:r>
              <a:rPr lang="el-GR" dirty="0"/>
              <a:t> </a:t>
            </a:r>
            <a:r>
              <a:rPr lang="el-GR" dirty="0" err="1"/>
              <a:t>αλλα</a:t>
            </a:r>
            <a:r>
              <a:rPr lang="el-GR" dirty="0"/>
              <a:t> και </a:t>
            </a:r>
            <a:r>
              <a:rPr lang="el-GR" dirty="0" err="1"/>
              <a:t>διαφορετικα</a:t>
            </a:r>
            <a:r>
              <a:rPr lang="el-GR" dirty="0"/>
              <a:t> </a:t>
            </a:r>
            <a:r>
              <a:rPr lang="el-GR" dirty="0" err="1"/>
              <a:t>στοιχεια</a:t>
            </a:r>
            <a:r>
              <a:rPr lang="el-GR" dirty="0"/>
              <a:t> </a:t>
            </a:r>
            <a:r>
              <a:rPr lang="el-GR" dirty="0" err="1"/>
              <a:t>σχετικα</a:t>
            </a:r>
            <a:r>
              <a:rPr lang="el-GR" dirty="0"/>
              <a:t> με την </a:t>
            </a:r>
            <a:r>
              <a:rPr lang="el-GR" dirty="0" err="1"/>
              <a:t>διαγνωση</a:t>
            </a:r>
            <a:r>
              <a:rPr lang="el-GR" dirty="0"/>
              <a:t> και την </a:t>
            </a:r>
            <a:r>
              <a:rPr lang="el-GR" dirty="0" err="1"/>
              <a:t>αντιμετωπιση</a:t>
            </a:r>
            <a:r>
              <a:rPr lang="el-GR" dirty="0"/>
              <a:t> όπως θα μας </a:t>
            </a:r>
            <a:r>
              <a:rPr lang="el-GR" dirty="0" err="1"/>
              <a:t>παρουσιασε</a:t>
            </a:r>
            <a:r>
              <a:rPr lang="el-GR" dirty="0"/>
              <a:t> </a:t>
            </a:r>
            <a:r>
              <a:rPr lang="el-GR" dirty="0" err="1"/>
              <a:t>αναλυτικα</a:t>
            </a:r>
            <a:r>
              <a:rPr lang="el-GR" dirty="0"/>
              <a:t> ο </a:t>
            </a:r>
            <a:r>
              <a:rPr lang="el-GR" dirty="0" err="1"/>
              <a:t>καθηγητη</a:t>
            </a:r>
            <a:r>
              <a:rPr lang="el-GR" dirty="0"/>
              <a:t> </a:t>
            </a:r>
            <a:r>
              <a:rPr lang="en-GB" dirty="0" err="1"/>
              <a:t>Persu</a:t>
            </a:r>
            <a:r>
              <a:rPr lang="en-GB" dirty="0"/>
              <a:t> </a:t>
            </a:r>
            <a:r>
              <a:rPr lang="el-GR" dirty="0"/>
              <a:t>στην </a:t>
            </a:r>
            <a:r>
              <a:rPr lang="el-GR" dirty="0" err="1"/>
              <a:t>επομενη</a:t>
            </a:r>
            <a:r>
              <a:rPr lang="el-GR" dirty="0"/>
              <a:t> </a:t>
            </a:r>
            <a:r>
              <a:rPr lang="el-GR" dirty="0" err="1"/>
              <a:t>ομιλια</a:t>
            </a:r>
            <a:r>
              <a:rPr lang="el-GR" dirty="0"/>
              <a:t>.</a:t>
            </a:r>
            <a:endParaRPr lang="en-US" dirty="0"/>
          </a:p>
          <a:p>
            <a:endParaRPr lang="en-US" dirty="0"/>
          </a:p>
          <a:p>
            <a:r>
              <a:rPr lang="en-US" dirty="0"/>
              <a:t>Atherosclerotic renovascular disease (ARVD) represents the most common type of renal artery stenosis (RAS) and is independently associated with various comorbidities including hypertension, chronic kidney disease (CKD), heart failure (HF), peripheral and coronary artery disease [1].</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241" rtl="0" eaLnBrk="1" fontAlgn="auto" latinLnBrk="0" hangingPunct="1">
              <a:lnSpc>
                <a:spcPct val="100000"/>
              </a:lnSpc>
              <a:spcBef>
                <a:spcPts val="0"/>
              </a:spcBef>
              <a:spcAft>
                <a:spcPts val="0"/>
              </a:spcAft>
              <a:buClrTx/>
              <a:buSzTx/>
              <a:buFontTx/>
              <a:buNone/>
              <a:tabLst/>
              <a:defRPr/>
            </a:pPr>
            <a:fld id="{F12F368B-5C2E-4B6D-9957-D1A04D6AA635}"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41" rtl="0" eaLnBrk="1" fontAlgn="auto" latinLnBrk="0" hangingPunct="1">
                <a:lnSpc>
                  <a:spcPct val="100000"/>
                </a:lnSpc>
                <a:spcBef>
                  <a:spcPts val="0"/>
                </a:spcBef>
                <a:spcAft>
                  <a:spcPts val="0"/>
                </a:spcAft>
                <a:buClrTx/>
                <a:buSzTx/>
                <a:buFontTx/>
                <a:buNone/>
                <a:tabLst/>
                <a:defRPr/>
              </a:pPr>
              <a:t>6</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70670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fontScale="55000" lnSpcReduction="20000"/>
          </a:bodyPr>
          <a:lstStyle/>
          <a:p>
            <a:r>
              <a:rPr lang="en-US" sz="1200" b="1" kern="1200" baseline="0" dirty="0">
                <a:solidFill>
                  <a:schemeClr val="tx1"/>
                </a:solidFill>
                <a:latin typeface="+mn-lt"/>
                <a:ea typeface="ＭＳ Ｐゴシック" charset="-128"/>
                <a:cs typeface="Arial" pitchFamily="34" charset="0"/>
              </a:rPr>
              <a:t>BACKGROUND</a:t>
            </a:r>
          </a:p>
          <a:p>
            <a:r>
              <a:rPr lang="en-US" sz="1200" kern="1200" baseline="0" dirty="0">
                <a:solidFill>
                  <a:schemeClr val="tx1"/>
                </a:solidFill>
                <a:latin typeface="+mn-lt"/>
                <a:ea typeface="ＭＳ Ｐゴシック" charset="-128"/>
                <a:cs typeface="Arial" pitchFamily="34" charset="0"/>
              </a:rPr>
              <a:t>Type 2 diabetes mellitus is the leading cause of kidney failure worldwide, but few effective</a:t>
            </a:r>
          </a:p>
          <a:p>
            <a:r>
              <a:rPr lang="en-US" sz="1200" kern="1200" baseline="0" dirty="0">
                <a:solidFill>
                  <a:schemeClr val="tx1"/>
                </a:solidFill>
                <a:latin typeface="+mn-lt"/>
                <a:ea typeface="ＭＳ Ｐゴシック" charset="-128"/>
                <a:cs typeface="Arial" pitchFamily="34" charset="0"/>
              </a:rPr>
              <a:t>long-term treatments are available. In cardiovascular trials of inhibitors of sodium–</a:t>
            </a:r>
          </a:p>
          <a:p>
            <a:r>
              <a:rPr lang="en-US" sz="1200" kern="1200" baseline="0" dirty="0">
                <a:solidFill>
                  <a:schemeClr val="tx1"/>
                </a:solidFill>
                <a:latin typeface="+mn-lt"/>
                <a:ea typeface="ＭＳ Ｐゴシック" charset="-128"/>
                <a:cs typeface="Arial" pitchFamily="34" charset="0"/>
              </a:rPr>
              <a:t>glucose </a:t>
            </a:r>
            <a:r>
              <a:rPr lang="en-US" sz="1200" kern="1200" baseline="0" dirty="0" err="1">
                <a:solidFill>
                  <a:schemeClr val="tx1"/>
                </a:solidFill>
                <a:latin typeface="+mn-lt"/>
                <a:ea typeface="ＭＳ Ｐゴシック" charset="-128"/>
                <a:cs typeface="Arial" pitchFamily="34" charset="0"/>
              </a:rPr>
              <a:t>cotransporter</a:t>
            </a:r>
            <a:r>
              <a:rPr lang="en-US" sz="1200" kern="1200" baseline="0" dirty="0">
                <a:solidFill>
                  <a:schemeClr val="tx1"/>
                </a:solidFill>
                <a:latin typeface="+mn-lt"/>
                <a:ea typeface="ＭＳ Ｐゴシック" charset="-128"/>
                <a:cs typeface="Arial" pitchFamily="34" charset="0"/>
              </a:rPr>
              <a:t> 2 (SGLT2), exploratory results have suggested that such</a:t>
            </a:r>
          </a:p>
          <a:p>
            <a:r>
              <a:rPr lang="en-US" sz="1200" kern="1200" baseline="0" dirty="0">
                <a:solidFill>
                  <a:schemeClr val="tx1"/>
                </a:solidFill>
                <a:latin typeface="+mn-lt"/>
                <a:ea typeface="ＭＳ Ｐゴシック" charset="-128"/>
                <a:cs typeface="Arial" pitchFamily="34" charset="0"/>
              </a:rPr>
              <a:t>drugs may improve renal outcomes in patients with type 2 diabetes.</a:t>
            </a:r>
          </a:p>
          <a:p>
            <a:r>
              <a:rPr lang="en-US" sz="1200" b="1" kern="1200" baseline="0" dirty="0">
                <a:solidFill>
                  <a:schemeClr val="tx1"/>
                </a:solidFill>
                <a:latin typeface="+mn-lt"/>
                <a:ea typeface="ＭＳ Ｐゴシック" charset="-128"/>
                <a:cs typeface="Arial" pitchFamily="34" charset="0"/>
              </a:rPr>
              <a:t>METHODS</a:t>
            </a:r>
          </a:p>
          <a:p>
            <a:r>
              <a:rPr lang="en-US" sz="1200" kern="1200" baseline="0" dirty="0">
                <a:solidFill>
                  <a:schemeClr val="tx1"/>
                </a:solidFill>
                <a:latin typeface="+mn-lt"/>
                <a:ea typeface="ＭＳ Ｐゴシック" charset="-128"/>
                <a:cs typeface="Arial" pitchFamily="34" charset="0"/>
              </a:rPr>
              <a:t>In this double-blind, randomized trial, we assigned patients with type 2 diabetes and</a:t>
            </a:r>
          </a:p>
          <a:p>
            <a:r>
              <a:rPr lang="en-US" sz="1200" kern="1200" baseline="0" dirty="0" err="1">
                <a:solidFill>
                  <a:schemeClr val="tx1"/>
                </a:solidFill>
                <a:latin typeface="+mn-lt"/>
                <a:ea typeface="ＭＳ Ｐゴシック" charset="-128"/>
                <a:cs typeface="Arial" pitchFamily="34" charset="0"/>
              </a:rPr>
              <a:t>albuminuric</a:t>
            </a:r>
            <a:r>
              <a:rPr lang="en-US" sz="1200" kern="1200" baseline="0" dirty="0">
                <a:solidFill>
                  <a:schemeClr val="tx1"/>
                </a:solidFill>
                <a:latin typeface="+mn-lt"/>
                <a:ea typeface="ＭＳ Ｐゴシック" charset="-128"/>
                <a:cs typeface="Arial" pitchFamily="34" charset="0"/>
              </a:rPr>
              <a:t> chronic kidney disease to receive </a:t>
            </a:r>
            <a:r>
              <a:rPr lang="en-US" sz="1200" kern="1200" baseline="0" dirty="0" err="1">
                <a:solidFill>
                  <a:schemeClr val="tx1"/>
                </a:solidFill>
                <a:latin typeface="+mn-lt"/>
                <a:ea typeface="ＭＳ Ｐゴシック" charset="-128"/>
                <a:cs typeface="Arial" pitchFamily="34" charset="0"/>
              </a:rPr>
              <a:t>canagliflozin</a:t>
            </a:r>
            <a:r>
              <a:rPr lang="en-US" sz="1200" kern="1200" baseline="0" dirty="0">
                <a:solidFill>
                  <a:schemeClr val="tx1"/>
                </a:solidFill>
                <a:latin typeface="+mn-lt"/>
                <a:ea typeface="ＭＳ Ｐゴシック" charset="-128"/>
                <a:cs typeface="Arial" pitchFamily="34" charset="0"/>
              </a:rPr>
              <a:t>, an oral SGLT2 inhibitor,</a:t>
            </a:r>
          </a:p>
          <a:p>
            <a:r>
              <a:rPr lang="en-US" sz="1200" kern="1200" baseline="0" dirty="0">
                <a:solidFill>
                  <a:schemeClr val="tx1"/>
                </a:solidFill>
                <a:latin typeface="+mn-lt"/>
                <a:ea typeface="ＭＳ Ｐゴシック" charset="-128"/>
                <a:cs typeface="Arial" pitchFamily="34" charset="0"/>
              </a:rPr>
              <a:t>at a dose of 100 mg daily or placebo. All the patients had an estimated glomerular</a:t>
            </a:r>
          </a:p>
          <a:p>
            <a:r>
              <a:rPr lang="en-US" sz="1200" kern="1200" baseline="0" dirty="0">
                <a:solidFill>
                  <a:schemeClr val="tx1"/>
                </a:solidFill>
                <a:latin typeface="+mn-lt"/>
                <a:ea typeface="ＭＳ Ｐゴシック" charset="-128"/>
                <a:cs typeface="Arial" pitchFamily="34" charset="0"/>
              </a:rPr>
              <a:t>filtration rate (GFR) of 30 to &lt;90 ml per minute per 1.73 m2 of body-surface area</a:t>
            </a:r>
          </a:p>
          <a:p>
            <a:r>
              <a:rPr lang="en-US" sz="1200" kern="1200" baseline="0" dirty="0">
                <a:solidFill>
                  <a:schemeClr val="tx1"/>
                </a:solidFill>
                <a:latin typeface="+mn-lt"/>
                <a:ea typeface="ＭＳ Ｐゴシック" charset="-128"/>
                <a:cs typeface="Arial" pitchFamily="34" charset="0"/>
              </a:rPr>
              <a:t>and albuminuria (ratio of albumin [mg] to </a:t>
            </a:r>
            <a:r>
              <a:rPr lang="en-US" sz="1200" kern="1200" baseline="0" dirty="0" err="1">
                <a:solidFill>
                  <a:schemeClr val="tx1"/>
                </a:solidFill>
                <a:latin typeface="+mn-lt"/>
                <a:ea typeface="ＭＳ Ｐゴシック" charset="-128"/>
                <a:cs typeface="Arial" pitchFamily="34" charset="0"/>
              </a:rPr>
              <a:t>creatinine</a:t>
            </a:r>
            <a:r>
              <a:rPr lang="en-US" sz="1200" kern="1200" baseline="0" dirty="0">
                <a:solidFill>
                  <a:schemeClr val="tx1"/>
                </a:solidFill>
                <a:latin typeface="+mn-lt"/>
                <a:ea typeface="ＭＳ Ｐゴシック" charset="-128"/>
                <a:cs typeface="Arial" pitchFamily="34" charset="0"/>
              </a:rPr>
              <a:t> [g], &gt;300 to 5000) and were</a:t>
            </a:r>
          </a:p>
          <a:p>
            <a:r>
              <a:rPr lang="en-US" sz="1200" kern="1200" baseline="0" dirty="0">
                <a:solidFill>
                  <a:schemeClr val="tx1"/>
                </a:solidFill>
                <a:latin typeface="+mn-lt"/>
                <a:ea typeface="ＭＳ Ｐゴシック" charset="-128"/>
                <a:cs typeface="Arial" pitchFamily="34" charset="0"/>
              </a:rPr>
              <a:t>treated with renin–angiotensin system blockade. The primary outcome was a composite</a:t>
            </a:r>
          </a:p>
          <a:p>
            <a:r>
              <a:rPr lang="en-US" sz="1200" kern="1200" baseline="0" dirty="0">
                <a:solidFill>
                  <a:schemeClr val="tx1"/>
                </a:solidFill>
                <a:latin typeface="+mn-lt"/>
                <a:ea typeface="ＭＳ Ｐゴシック" charset="-128"/>
                <a:cs typeface="Arial" pitchFamily="34" charset="0"/>
              </a:rPr>
              <a:t>of end-stage kidney disease (dialysis, transplantation, or a sustained estimated</a:t>
            </a:r>
          </a:p>
          <a:p>
            <a:r>
              <a:rPr lang="en-US" sz="1200" kern="1200" baseline="0" dirty="0">
                <a:solidFill>
                  <a:schemeClr val="tx1"/>
                </a:solidFill>
                <a:latin typeface="+mn-lt"/>
                <a:ea typeface="ＭＳ Ｐゴシック" charset="-128"/>
                <a:cs typeface="Arial" pitchFamily="34" charset="0"/>
              </a:rPr>
              <a:t>GFR of &lt;15 ml per minute per 1.73 m2), a doubling of the serum </a:t>
            </a:r>
            <a:r>
              <a:rPr lang="en-US" sz="1200" kern="1200" baseline="0" dirty="0" err="1">
                <a:solidFill>
                  <a:schemeClr val="tx1"/>
                </a:solidFill>
                <a:latin typeface="+mn-lt"/>
                <a:ea typeface="ＭＳ Ｐゴシック" charset="-128"/>
                <a:cs typeface="Arial" pitchFamily="34" charset="0"/>
              </a:rPr>
              <a:t>creatinine</a:t>
            </a:r>
            <a:r>
              <a:rPr lang="en-US" sz="1200" kern="1200" baseline="0" dirty="0">
                <a:solidFill>
                  <a:schemeClr val="tx1"/>
                </a:solidFill>
                <a:latin typeface="+mn-lt"/>
                <a:ea typeface="ＭＳ Ｐゴシック" charset="-128"/>
                <a:cs typeface="Arial" pitchFamily="34" charset="0"/>
              </a:rPr>
              <a:t> level, or</a:t>
            </a:r>
          </a:p>
          <a:p>
            <a:r>
              <a:rPr lang="en-US" sz="1200" kern="1200" baseline="0" dirty="0">
                <a:solidFill>
                  <a:schemeClr val="tx1"/>
                </a:solidFill>
                <a:latin typeface="+mn-lt"/>
                <a:ea typeface="ＭＳ Ｐゴシック" charset="-128"/>
                <a:cs typeface="Arial" pitchFamily="34" charset="0"/>
              </a:rPr>
              <a:t>death from renal or cardiovascular causes. </a:t>
            </a:r>
            <a:r>
              <a:rPr lang="en-US" sz="1200" kern="1200" baseline="0" dirty="0" err="1">
                <a:solidFill>
                  <a:schemeClr val="tx1"/>
                </a:solidFill>
                <a:latin typeface="+mn-lt"/>
                <a:ea typeface="ＭＳ Ｐゴシック" charset="-128"/>
                <a:cs typeface="Arial" pitchFamily="34" charset="0"/>
              </a:rPr>
              <a:t>Prespecified</a:t>
            </a:r>
            <a:r>
              <a:rPr lang="en-US" sz="1200" kern="1200" baseline="0" dirty="0">
                <a:solidFill>
                  <a:schemeClr val="tx1"/>
                </a:solidFill>
                <a:latin typeface="+mn-lt"/>
                <a:ea typeface="ＭＳ Ｐゴシック" charset="-128"/>
                <a:cs typeface="Arial" pitchFamily="34" charset="0"/>
              </a:rPr>
              <a:t> secondary outcomes were</a:t>
            </a:r>
          </a:p>
          <a:p>
            <a:r>
              <a:rPr lang="en-US" sz="1200" kern="1200" baseline="0" dirty="0">
                <a:solidFill>
                  <a:schemeClr val="tx1"/>
                </a:solidFill>
                <a:latin typeface="+mn-lt"/>
                <a:ea typeface="ＭＳ Ｐゴシック" charset="-128"/>
                <a:cs typeface="Arial" pitchFamily="34" charset="0"/>
              </a:rPr>
              <a:t>tested hierarchically.</a:t>
            </a:r>
          </a:p>
          <a:p>
            <a:r>
              <a:rPr lang="en-US" sz="1200" b="1" kern="1200" baseline="0" dirty="0">
                <a:solidFill>
                  <a:schemeClr val="tx1"/>
                </a:solidFill>
                <a:latin typeface="+mn-lt"/>
                <a:ea typeface="ＭＳ Ｐゴシック" charset="-128"/>
                <a:cs typeface="Arial" pitchFamily="34" charset="0"/>
              </a:rPr>
              <a:t>RESULTS</a:t>
            </a:r>
          </a:p>
          <a:p>
            <a:r>
              <a:rPr lang="en-US" sz="1200" kern="1200" baseline="0" dirty="0">
                <a:solidFill>
                  <a:schemeClr val="tx1"/>
                </a:solidFill>
                <a:latin typeface="+mn-lt"/>
                <a:ea typeface="ＭＳ Ｐゴシック" charset="-128"/>
                <a:cs typeface="Arial" pitchFamily="34" charset="0"/>
              </a:rPr>
              <a:t>The trial was stopped early after a planned interim analysis on the recommendation</a:t>
            </a:r>
          </a:p>
          <a:p>
            <a:r>
              <a:rPr lang="en-US" sz="1200" kern="1200" baseline="0" dirty="0">
                <a:solidFill>
                  <a:schemeClr val="tx1"/>
                </a:solidFill>
                <a:latin typeface="+mn-lt"/>
                <a:ea typeface="ＭＳ Ｐゴシック" charset="-128"/>
                <a:cs typeface="Arial" pitchFamily="34" charset="0"/>
              </a:rPr>
              <a:t>of the data and safety monitoring committee. At that time, 4401 patients had undergone</a:t>
            </a:r>
          </a:p>
          <a:p>
            <a:r>
              <a:rPr lang="en-US" sz="1200" kern="1200" baseline="0" dirty="0">
                <a:solidFill>
                  <a:schemeClr val="tx1"/>
                </a:solidFill>
                <a:latin typeface="+mn-lt"/>
                <a:ea typeface="ＭＳ Ｐゴシック" charset="-128"/>
                <a:cs typeface="Arial" pitchFamily="34" charset="0"/>
              </a:rPr>
              <a:t>randomization, with a median follow-up of 2.62 years. The relative risk of</a:t>
            </a:r>
          </a:p>
          <a:p>
            <a:r>
              <a:rPr lang="en-US" sz="1200" kern="1200" baseline="0" dirty="0">
                <a:solidFill>
                  <a:schemeClr val="tx1"/>
                </a:solidFill>
                <a:latin typeface="+mn-lt"/>
                <a:ea typeface="ＭＳ Ｐゴシック" charset="-128"/>
                <a:cs typeface="Arial" pitchFamily="34" charset="0"/>
              </a:rPr>
              <a:t>the primary outcome was 30% lower in the </a:t>
            </a:r>
            <a:r>
              <a:rPr lang="en-US" sz="1200" kern="1200" baseline="0" dirty="0" err="1">
                <a:solidFill>
                  <a:schemeClr val="tx1"/>
                </a:solidFill>
                <a:latin typeface="+mn-lt"/>
                <a:ea typeface="ＭＳ Ｐゴシック" charset="-128"/>
                <a:cs typeface="Arial" pitchFamily="34" charset="0"/>
              </a:rPr>
              <a:t>canagliflozin</a:t>
            </a:r>
            <a:r>
              <a:rPr lang="en-US" sz="1200" kern="1200" baseline="0" dirty="0">
                <a:solidFill>
                  <a:schemeClr val="tx1"/>
                </a:solidFill>
                <a:latin typeface="+mn-lt"/>
                <a:ea typeface="ＭＳ Ｐゴシック" charset="-128"/>
                <a:cs typeface="Arial" pitchFamily="34" charset="0"/>
              </a:rPr>
              <a:t> group than in the placebo</a:t>
            </a:r>
          </a:p>
          <a:p>
            <a:r>
              <a:rPr lang="en-US" sz="1200" kern="1200" baseline="0" dirty="0">
                <a:solidFill>
                  <a:schemeClr val="tx1"/>
                </a:solidFill>
                <a:latin typeface="+mn-lt"/>
                <a:ea typeface="ＭＳ Ｐゴシック" charset="-128"/>
                <a:cs typeface="Arial" pitchFamily="34" charset="0"/>
              </a:rPr>
              <a:t>group, with event rates of 43.2 and 61.2 per 1000 patient-years, respectively (hazard</a:t>
            </a:r>
          </a:p>
          <a:p>
            <a:r>
              <a:rPr lang="en-US" sz="1200" kern="1200" baseline="0" dirty="0">
                <a:solidFill>
                  <a:schemeClr val="tx1"/>
                </a:solidFill>
                <a:latin typeface="+mn-lt"/>
                <a:ea typeface="ＭＳ Ｐゴシック" charset="-128"/>
                <a:cs typeface="Arial" pitchFamily="34" charset="0"/>
              </a:rPr>
              <a:t>ratio, 0.70; 95% confidence interval [CI], 0.59 to 0.82; P = 0.00001). The relative</a:t>
            </a:r>
          </a:p>
          <a:p>
            <a:r>
              <a:rPr lang="en-US" sz="1200" kern="1200" baseline="0" dirty="0">
                <a:solidFill>
                  <a:schemeClr val="tx1"/>
                </a:solidFill>
                <a:latin typeface="+mn-lt"/>
                <a:ea typeface="ＭＳ Ｐゴシック" charset="-128"/>
                <a:cs typeface="Arial" pitchFamily="34" charset="0"/>
              </a:rPr>
              <a:t>risk of the renal-specific composite of end-stage kidney disease, a doubling of the</a:t>
            </a:r>
          </a:p>
          <a:p>
            <a:r>
              <a:rPr lang="en-US" sz="1200" kern="1200" baseline="0" dirty="0" err="1">
                <a:solidFill>
                  <a:schemeClr val="tx1"/>
                </a:solidFill>
                <a:latin typeface="+mn-lt"/>
                <a:ea typeface="ＭＳ Ｐゴシック" charset="-128"/>
                <a:cs typeface="Arial" pitchFamily="34" charset="0"/>
              </a:rPr>
              <a:t>creatinine</a:t>
            </a:r>
            <a:r>
              <a:rPr lang="en-US" sz="1200" kern="1200" baseline="0" dirty="0">
                <a:solidFill>
                  <a:schemeClr val="tx1"/>
                </a:solidFill>
                <a:latin typeface="+mn-lt"/>
                <a:ea typeface="ＭＳ Ｐゴシック" charset="-128"/>
                <a:cs typeface="Arial" pitchFamily="34" charset="0"/>
              </a:rPr>
              <a:t> level, or death from renal causes was lower by 34% (hazard ratio, 0.66;</a:t>
            </a:r>
          </a:p>
          <a:p>
            <a:r>
              <a:rPr lang="en-US" sz="1200" kern="1200" baseline="0" dirty="0">
                <a:solidFill>
                  <a:schemeClr val="tx1"/>
                </a:solidFill>
                <a:latin typeface="+mn-lt"/>
                <a:ea typeface="ＭＳ Ｐゴシック" charset="-128"/>
                <a:cs typeface="Arial" pitchFamily="34" charset="0"/>
              </a:rPr>
              <a:t>95% CI, 0.53 to 0.81; P&lt;0.001), and the relative risk of end-stage kidney disease</a:t>
            </a:r>
          </a:p>
          <a:p>
            <a:r>
              <a:rPr lang="en-US" sz="1200" kern="1200" baseline="0" dirty="0">
                <a:solidFill>
                  <a:schemeClr val="tx1"/>
                </a:solidFill>
                <a:latin typeface="+mn-lt"/>
                <a:ea typeface="ＭＳ Ｐゴシック" charset="-128"/>
                <a:cs typeface="Arial" pitchFamily="34" charset="0"/>
              </a:rPr>
              <a:t>was lower by 32% (hazard ratio, 0.68; 95% CI, 0.54 to 0.86; P = 0.002). The </a:t>
            </a:r>
            <a:r>
              <a:rPr lang="en-US" sz="1200" kern="1200" baseline="0" dirty="0" err="1">
                <a:solidFill>
                  <a:schemeClr val="tx1"/>
                </a:solidFill>
                <a:latin typeface="+mn-lt"/>
                <a:ea typeface="ＭＳ Ｐゴシック" charset="-128"/>
                <a:cs typeface="Arial" pitchFamily="34" charset="0"/>
              </a:rPr>
              <a:t>canagliflozin</a:t>
            </a:r>
            <a:endParaRPr lang="en-US" sz="1200" kern="1200" baseline="0" dirty="0">
              <a:solidFill>
                <a:schemeClr val="tx1"/>
              </a:solidFill>
              <a:latin typeface="+mn-lt"/>
              <a:ea typeface="ＭＳ Ｐゴシック" charset="-128"/>
              <a:cs typeface="Arial" pitchFamily="34" charset="0"/>
            </a:endParaRPr>
          </a:p>
          <a:p>
            <a:r>
              <a:rPr lang="en-US" sz="1200" kern="1200" baseline="0" dirty="0">
                <a:solidFill>
                  <a:schemeClr val="tx1"/>
                </a:solidFill>
                <a:latin typeface="+mn-lt"/>
                <a:ea typeface="ＭＳ Ｐゴシック" charset="-128"/>
                <a:cs typeface="Arial" pitchFamily="34" charset="0"/>
              </a:rPr>
              <a:t>group also had a lower risk of cardiovascular death, myocardial infarction,</a:t>
            </a:r>
          </a:p>
          <a:p>
            <a:r>
              <a:rPr lang="en-US" sz="1200" kern="1200" baseline="0" dirty="0">
                <a:solidFill>
                  <a:schemeClr val="tx1"/>
                </a:solidFill>
                <a:latin typeface="+mn-lt"/>
                <a:ea typeface="ＭＳ Ｐゴシック" charset="-128"/>
                <a:cs typeface="Arial" pitchFamily="34" charset="0"/>
              </a:rPr>
              <a:t>or stroke (hazard ratio, 0.80; 95% CI, 0.67 to 0.95; P = 0.01) and hospitalization for</a:t>
            </a:r>
          </a:p>
          <a:p>
            <a:r>
              <a:rPr lang="en-US" sz="1200" kern="1200" baseline="0" dirty="0">
                <a:solidFill>
                  <a:schemeClr val="tx1"/>
                </a:solidFill>
                <a:latin typeface="+mn-lt"/>
                <a:ea typeface="ＭＳ Ｐゴシック" charset="-128"/>
                <a:cs typeface="Arial" pitchFamily="34" charset="0"/>
              </a:rPr>
              <a:t>heart failure (hazard ratio, 0.61; 95% CI, 0.47 to 0.80; P&lt;0.001). There were no significant</a:t>
            </a:r>
          </a:p>
          <a:p>
            <a:r>
              <a:rPr lang="en-US" sz="1200" kern="1200" baseline="0" dirty="0">
                <a:solidFill>
                  <a:schemeClr val="tx1"/>
                </a:solidFill>
                <a:latin typeface="+mn-lt"/>
                <a:ea typeface="ＭＳ Ｐゴシック" charset="-128"/>
                <a:cs typeface="Arial" pitchFamily="34" charset="0"/>
              </a:rPr>
              <a:t>differences in rates of amputation or fracture.</a:t>
            </a:r>
          </a:p>
          <a:p>
            <a:r>
              <a:rPr lang="en-US" sz="1200" b="1" kern="1200" baseline="0" dirty="0">
                <a:solidFill>
                  <a:schemeClr val="tx1"/>
                </a:solidFill>
                <a:latin typeface="+mn-lt"/>
                <a:ea typeface="ＭＳ Ｐゴシック" charset="-128"/>
                <a:cs typeface="Arial" pitchFamily="34" charset="0"/>
              </a:rPr>
              <a:t>CONCLUSIONS</a:t>
            </a:r>
          </a:p>
          <a:p>
            <a:r>
              <a:rPr lang="en-US" sz="1200" kern="1200" baseline="0" dirty="0">
                <a:solidFill>
                  <a:schemeClr val="tx1"/>
                </a:solidFill>
                <a:latin typeface="+mn-lt"/>
                <a:ea typeface="ＭＳ Ｐゴシック" charset="-128"/>
                <a:cs typeface="Arial" pitchFamily="34" charset="0"/>
              </a:rPr>
              <a:t>In patients with type 2 diabetes and kidney disease, the risk of kidney failure and</a:t>
            </a:r>
          </a:p>
          <a:p>
            <a:r>
              <a:rPr lang="en-US" sz="1200" kern="1200" baseline="0" dirty="0">
                <a:solidFill>
                  <a:schemeClr val="tx1"/>
                </a:solidFill>
                <a:latin typeface="+mn-lt"/>
                <a:ea typeface="ＭＳ Ｐゴシック" charset="-128"/>
                <a:cs typeface="Arial" pitchFamily="34" charset="0"/>
              </a:rPr>
              <a:t>cardiovascular events was lower in the </a:t>
            </a:r>
            <a:r>
              <a:rPr lang="en-US" sz="1200" kern="1200" baseline="0" dirty="0" err="1">
                <a:solidFill>
                  <a:schemeClr val="tx1"/>
                </a:solidFill>
                <a:latin typeface="+mn-lt"/>
                <a:ea typeface="ＭＳ Ｐゴシック" charset="-128"/>
                <a:cs typeface="Arial" pitchFamily="34" charset="0"/>
              </a:rPr>
              <a:t>canagliflozin</a:t>
            </a:r>
            <a:r>
              <a:rPr lang="en-US" sz="1200" kern="1200" baseline="0" dirty="0">
                <a:solidFill>
                  <a:schemeClr val="tx1"/>
                </a:solidFill>
                <a:latin typeface="+mn-lt"/>
                <a:ea typeface="ＭＳ Ｐゴシック" charset="-128"/>
                <a:cs typeface="Arial" pitchFamily="34" charset="0"/>
              </a:rPr>
              <a:t> group than in the placebo group</a:t>
            </a:r>
          </a:p>
          <a:p>
            <a:r>
              <a:rPr lang="en-US" sz="1200" kern="1200" baseline="0" dirty="0">
                <a:solidFill>
                  <a:schemeClr val="tx1"/>
                </a:solidFill>
                <a:latin typeface="+mn-lt"/>
                <a:ea typeface="ＭＳ Ｐゴシック" charset="-128"/>
                <a:cs typeface="Arial" pitchFamily="34" charset="0"/>
              </a:rPr>
              <a:t>at a median follow-up of 2.62 years. (Funded by Janssen Research and Development;</a:t>
            </a:r>
          </a:p>
          <a:p>
            <a:r>
              <a:rPr lang="en-US" sz="1200" kern="1200" baseline="0" dirty="0">
                <a:solidFill>
                  <a:schemeClr val="tx1"/>
                </a:solidFill>
                <a:latin typeface="+mn-lt"/>
                <a:ea typeface="ＭＳ Ｐゴシック" charset="-128"/>
                <a:cs typeface="Arial" pitchFamily="34" charset="0"/>
              </a:rPr>
              <a:t>CREDENCE ClinicalTrials.gov number, NCT02065791.)</a:t>
            </a:r>
            <a:endParaRPr lang="el-GR" dirty="0"/>
          </a:p>
        </p:txBody>
      </p:sp>
      <p:sp>
        <p:nvSpPr>
          <p:cNvPr id="4" name="3 - Θέση αριθμού διαφάνειας"/>
          <p:cNvSpPr>
            <a:spLocks noGrp="1"/>
          </p:cNvSpPr>
          <p:nvPr>
            <p:ph type="sldNum" sz="quarter" idx="10"/>
          </p:nvPr>
        </p:nvSpPr>
        <p:spPr/>
        <p:txBody>
          <a:bodyPr/>
          <a:lstStyle/>
          <a:p>
            <a:pPr defTabSz="457178" fontAlgn="base">
              <a:spcBef>
                <a:spcPct val="0"/>
              </a:spcBef>
              <a:spcAft>
                <a:spcPct val="0"/>
              </a:spcAft>
              <a:defRPr/>
            </a:pPr>
            <a:fld id="{FDE933A5-3811-4F92-A128-D7729E6C2B9D}" type="slidenum">
              <a:rPr lang="en-GB" altLang="el-GR" smtClean="0">
                <a:solidFill>
                  <a:prstClr val="black"/>
                </a:solidFill>
              </a:rPr>
              <a:pPr defTabSz="457178" fontAlgn="base">
                <a:spcBef>
                  <a:spcPct val="0"/>
                </a:spcBef>
                <a:spcAft>
                  <a:spcPct val="0"/>
                </a:spcAft>
                <a:defRPr/>
              </a:pPr>
              <a:t>47</a:t>
            </a:fld>
            <a:endParaRPr lang="en-GB" altLang="el-GR">
              <a:solidFill>
                <a:prstClr val="black"/>
              </a:solidFill>
            </a:endParaRPr>
          </a:p>
        </p:txBody>
      </p:sp>
    </p:spTree>
    <p:extLst>
      <p:ext uri="{BB962C8B-B14F-4D97-AF65-F5344CB8AC3E}">
        <p14:creationId xmlns:p14="http://schemas.microsoft.com/office/powerpoint/2010/main" val="15279141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a:extLst>
              <a:ext uri="{FF2B5EF4-FFF2-40B4-BE49-F238E27FC236}">
                <a16:creationId xmlns:a16="http://schemas.microsoft.com/office/drawing/2014/main" id="{03F7149D-8E15-A408-02A0-B2B4C5C3A38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BFC8D6-6764-409B-8E5B-739853EE0C56}" type="slidenum">
              <a:rPr kumimoji="0" lang="el-GR"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l-GR"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8099" name="Rectangle 2">
            <a:extLst>
              <a:ext uri="{FF2B5EF4-FFF2-40B4-BE49-F238E27FC236}">
                <a16:creationId xmlns:a16="http://schemas.microsoft.com/office/drawing/2014/main" id="{C1226F6A-40FD-B986-CA6D-68966773C2AB}"/>
              </a:ext>
            </a:extLst>
          </p:cNvPr>
          <p:cNvSpPr>
            <a:spLocks noGrp="1" noRot="1" noChangeAspect="1" noTextEdit="1"/>
          </p:cNvSpPr>
          <p:nvPr>
            <p:ph type="sldImg"/>
          </p:nvPr>
        </p:nvSpPr>
        <p:spPr>
          <a:ln/>
        </p:spPr>
      </p:sp>
      <p:sp>
        <p:nvSpPr>
          <p:cNvPr id="388100" name="Rectangle 3">
            <a:extLst>
              <a:ext uri="{FF2B5EF4-FFF2-40B4-BE49-F238E27FC236}">
                <a16:creationId xmlns:a16="http://schemas.microsoft.com/office/drawing/2014/main" id="{6F6D74F4-7652-53E3-5F32-4622D2692F1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388101" name="Text Box 4">
            <a:extLst>
              <a:ext uri="{FF2B5EF4-FFF2-40B4-BE49-F238E27FC236}">
                <a16:creationId xmlns:a16="http://schemas.microsoft.com/office/drawing/2014/main" id="{D5AB01ED-E42C-0577-027C-F466080F4BF9}"/>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l-GR" altLang="el-G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32</a:t>
            </a:r>
          </a:p>
        </p:txBody>
      </p:sp>
    </p:spTree>
    <p:extLst>
      <p:ext uri="{BB962C8B-B14F-4D97-AF65-F5344CB8AC3E}">
        <p14:creationId xmlns:p14="http://schemas.microsoft.com/office/powerpoint/2010/main" val="8949699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fontScale="55000" lnSpcReduction="20000"/>
          </a:bodyPr>
          <a:lstStyle/>
          <a:p>
            <a:r>
              <a:rPr lang="en-US" sz="1200" b="1" kern="1200" baseline="0" dirty="0">
                <a:solidFill>
                  <a:schemeClr val="tx1"/>
                </a:solidFill>
                <a:latin typeface="+mn-lt"/>
                <a:ea typeface="ＭＳ Ｐゴシック" charset="-128"/>
                <a:cs typeface="Arial" pitchFamily="34" charset="0"/>
              </a:rPr>
              <a:t>BACKGROUND</a:t>
            </a:r>
          </a:p>
          <a:p>
            <a:r>
              <a:rPr lang="en-US" sz="1200" kern="1200" baseline="0" dirty="0">
                <a:solidFill>
                  <a:schemeClr val="tx1"/>
                </a:solidFill>
                <a:latin typeface="+mn-lt"/>
                <a:ea typeface="ＭＳ Ｐゴシック" charset="-128"/>
                <a:cs typeface="Arial" pitchFamily="34" charset="0"/>
              </a:rPr>
              <a:t>Type 2 diabetes mellitus is the leading cause of kidney failure worldwide, but few effective</a:t>
            </a:r>
          </a:p>
          <a:p>
            <a:r>
              <a:rPr lang="en-US" sz="1200" kern="1200" baseline="0" dirty="0">
                <a:solidFill>
                  <a:schemeClr val="tx1"/>
                </a:solidFill>
                <a:latin typeface="+mn-lt"/>
                <a:ea typeface="ＭＳ Ｐゴシック" charset="-128"/>
                <a:cs typeface="Arial" pitchFamily="34" charset="0"/>
              </a:rPr>
              <a:t>long-term treatments are available. In cardiovascular trials of inhibitors of sodium–</a:t>
            </a:r>
          </a:p>
          <a:p>
            <a:r>
              <a:rPr lang="en-US" sz="1200" kern="1200" baseline="0" dirty="0">
                <a:solidFill>
                  <a:schemeClr val="tx1"/>
                </a:solidFill>
                <a:latin typeface="+mn-lt"/>
                <a:ea typeface="ＭＳ Ｐゴシック" charset="-128"/>
                <a:cs typeface="Arial" pitchFamily="34" charset="0"/>
              </a:rPr>
              <a:t>glucose </a:t>
            </a:r>
            <a:r>
              <a:rPr lang="en-US" sz="1200" kern="1200" baseline="0" dirty="0" err="1">
                <a:solidFill>
                  <a:schemeClr val="tx1"/>
                </a:solidFill>
                <a:latin typeface="+mn-lt"/>
                <a:ea typeface="ＭＳ Ｐゴシック" charset="-128"/>
                <a:cs typeface="Arial" pitchFamily="34" charset="0"/>
              </a:rPr>
              <a:t>cotransporter</a:t>
            </a:r>
            <a:r>
              <a:rPr lang="en-US" sz="1200" kern="1200" baseline="0" dirty="0">
                <a:solidFill>
                  <a:schemeClr val="tx1"/>
                </a:solidFill>
                <a:latin typeface="+mn-lt"/>
                <a:ea typeface="ＭＳ Ｐゴシック" charset="-128"/>
                <a:cs typeface="Arial" pitchFamily="34" charset="0"/>
              </a:rPr>
              <a:t> 2 (SGLT2), exploratory results have suggested that such</a:t>
            </a:r>
          </a:p>
          <a:p>
            <a:r>
              <a:rPr lang="en-US" sz="1200" kern="1200" baseline="0" dirty="0">
                <a:solidFill>
                  <a:schemeClr val="tx1"/>
                </a:solidFill>
                <a:latin typeface="+mn-lt"/>
                <a:ea typeface="ＭＳ Ｐゴシック" charset="-128"/>
                <a:cs typeface="Arial" pitchFamily="34" charset="0"/>
              </a:rPr>
              <a:t>drugs may improve renal outcomes in patients with type 2 diabetes.</a:t>
            </a:r>
          </a:p>
          <a:p>
            <a:r>
              <a:rPr lang="en-US" sz="1200" b="1" kern="1200" baseline="0" dirty="0">
                <a:solidFill>
                  <a:schemeClr val="tx1"/>
                </a:solidFill>
                <a:latin typeface="+mn-lt"/>
                <a:ea typeface="ＭＳ Ｐゴシック" charset="-128"/>
                <a:cs typeface="Arial" pitchFamily="34" charset="0"/>
              </a:rPr>
              <a:t>METHODS</a:t>
            </a:r>
          </a:p>
          <a:p>
            <a:r>
              <a:rPr lang="en-US" sz="1200" kern="1200" baseline="0" dirty="0">
                <a:solidFill>
                  <a:schemeClr val="tx1"/>
                </a:solidFill>
                <a:latin typeface="+mn-lt"/>
                <a:ea typeface="ＭＳ Ｐゴシック" charset="-128"/>
                <a:cs typeface="Arial" pitchFamily="34" charset="0"/>
              </a:rPr>
              <a:t>In this double-blind, randomized trial, we assigned patients with type 2 diabetes and</a:t>
            </a:r>
          </a:p>
          <a:p>
            <a:r>
              <a:rPr lang="en-US" sz="1200" kern="1200" baseline="0" dirty="0" err="1">
                <a:solidFill>
                  <a:schemeClr val="tx1"/>
                </a:solidFill>
                <a:latin typeface="+mn-lt"/>
                <a:ea typeface="ＭＳ Ｐゴシック" charset="-128"/>
                <a:cs typeface="Arial" pitchFamily="34" charset="0"/>
              </a:rPr>
              <a:t>albuminuric</a:t>
            </a:r>
            <a:r>
              <a:rPr lang="en-US" sz="1200" kern="1200" baseline="0" dirty="0">
                <a:solidFill>
                  <a:schemeClr val="tx1"/>
                </a:solidFill>
                <a:latin typeface="+mn-lt"/>
                <a:ea typeface="ＭＳ Ｐゴシック" charset="-128"/>
                <a:cs typeface="Arial" pitchFamily="34" charset="0"/>
              </a:rPr>
              <a:t> chronic kidney disease to receive </a:t>
            </a:r>
            <a:r>
              <a:rPr lang="en-US" sz="1200" kern="1200" baseline="0" dirty="0" err="1">
                <a:solidFill>
                  <a:schemeClr val="tx1"/>
                </a:solidFill>
                <a:latin typeface="+mn-lt"/>
                <a:ea typeface="ＭＳ Ｐゴシック" charset="-128"/>
                <a:cs typeface="Arial" pitchFamily="34" charset="0"/>
              </a:rPr>
              <a:t>canagliflozin</a:t>
            </a:r>
            <a:r>
              <a:rPr lang="en-US" sz="1200" kern="1200" baseline="0" dirty="0">
                <a:solidFill>
                  <a:schemeClr val="tx1"/>
                </a:solidFill>
                <a:latin typeface="+mn-lt"/>
                <a:ea typeface="ＭＳ Ｐゴシック" charset="-128"/>
                <a:cs typeface="Arial" pitchFamily="34" charset="0"/>
              </a:rPr>
              <a:t>, an oral SGLT2 inhibitor,</a:t>
            </a:r>
          </a:p>
          <a:p>
            <a:r>
              <a:rPr lang="en-US" sz="1200" kern="1200" baseline="0" dirty="0">
                <a:solidFill>
                  <a:schemeClr val="tx1"/>
                </a:solidFill>
                <a:latin typeface="+mn-lt"/>
                <a:ea typeface="ＭＳ Ｐゴシック" charset="-128"/>
                <a:cs typeface="Arial" pitchFamily="34" charset="0"/>
              </a:rPr>
              <a:t>at a dose of 100 mg daily or placebo. All the patients had an estimated glomerular</a:t>
            </a:r>
          </a:p>
          <a:p>
            <a:r>
              <a:rPr lang="en-US" sz="1200" kern="1200" baseline="0" dirty="0">
                <a:solidFill>
                  <a:schemeClr val="tx1"/>
                </a:solidFill>
                <a:latin typeface="+mn-lt"/>
                <a:ea typeface="ＭＳ Ｐゴシック" charset="-128"/>
                <a:cs typeface="Arial" pitchFamily="34" charset="0"/>
              </a:rPr>
              <a:t>filtration rate (GFR) of 30 to &lt;90 ml per minute per 1.73 m2 of body-surface area</a:t>
            </a:r>
          </a:p>
          <a:p>
            <a:r>
              <a:rPr lang="en-US" sz="1200" kern="1200" baseline="0" dirty="0">
                <a:solidFill>
                  <a:schemeClr val="tx1"/>
                </a:solidFill>
                <a:latin typeface="+mn-lt"/>
                <a:ea typeface="ＭＳ Ｐゴシック" charset="-128"/>
                <a:cs typeface="Arial" pitchFamily="34" charset="0"/>
              </a:rPr>
              <a:t>and albuminuria (ratio of albumin [mg] to </a:t>
            </a:r>
            <a:r>
              <a:rPr lang="en-US" sz="1200" kern="1200" baseline="0" dirty="0" err="1">
                <a:solidFill>
                  <a:schemeClr val="tx1"/>
                </a:solidFill>
                <a:latin typeface="+mn-lt"/>
                <a:ea typeface="ＭＳ Ｐゴシック" charset="-128"/>
                <a:cs typeface="Arial" pitchFamily="34" charset="0"/>
              </a:rPr>
              <a:t>creatinine</a:t>
            </a:r>
            <a:r>
              <a:rPr lang="en-US" sz="1200" kern="1200" baseline="0" dirty="0">
                <a:solidFill>
                  <a:schemeClr val="tx1"/>
                </a:solidFill>
                <a:latin typeface="+mn-lt"/>
                <a:ea typeface="ＭＳ Ｐゴシック" charset="-128"/>
                <a:cs typeface="Arial" pitchFamily="34" charset="0"/>
              </a:rPr>
              <a:t> [g], &gt;300 to 5000) and were</a:t>
            </a:r>
          </a:p>
          <a:p>
            <a:r>
              <a:rPr lang="en-US" sz="1200" kern="1200" baseline="0" dirty="0">
                <a:solidFill>
                  <a:schemeClr val="tx1"/>
                </a:solidFill>
                <a:latin typeface="+mn-lt"/>
                <a:ea typeface="ＭＳ Ｐゴシック" charset="-128"/>
                <a:cs typeface="Arial" pitchFamily="34" charset="0"/>
              </a:rPr>
              <a:t>treated with renin–angiotensin system blockade. The primary outcome was a composite</a:t>
            </a:r>
          </a:p>
          <a:p>
            <a:r>
              <a:rPr lang="en-US" sz="1200" kern="1200" baseline="0" dirty="0">
                <a:solidFill>
                  <a:schemeClr val="tx1"/>
                </a:solidFill>
                <a:latin typeface="+mn-lt"/>
                <a:ea typeface="ＭＳ Ｐゴシック" charset="-128"/>
                <a:cs typeface="Arial" pitchFamily="34" charset="0"/>
              </a:rPr>
              <a:t>of end-stage kidney disease (dialysis, transplantation, or a sustained estimated</a:t>
            </a:r>
          </a:p>
          <a:p>
            <a:r>
              <a:rPr lang="en-US" sz="1200" kern="1200" baseline="0" dirty="0">
                <a:solidFill>
                  <a:schemeClr val="tx1"/>
                </a:solidFill>
                <a:latin typeface="+mn-lt"/>
                <a:ea typeface="ＭＳ Ｐゴシック" charset="-128"/>
                <a:cs typeface="Arial" pitchFamily="34" charset="0"/>
              </a:rPr>
              <a:t>GFR of &lt;15 ml per minute per 1.73 m2), a doubling of the serum </a:t>
            </a:r>
            <a:r>
              <a:rPr lang="en-US" sz="1200" kern="1200" baseline="0" dirty="0" err="1">
                <a:solidFill>
                  <a:schemeClr val="tx1"/>
                </a:solidFill>
                <a:latin typeface="+mn-lt"/>
                <a:ea typeface="ＭＳ Ｐゴシック" charset="-128"/>
                <a:cs typeface="Arial" pitchFamily="34" charset="0"/>
              </a:rPr>
              <a:t>creatinine</a:t>
            </a:r>
            <a:r>
              <a:rPr lang="en-US" sz="1200" kern="1200" baseline="0" dirty="0">
                <a:solidFill>
                  <a:schemeClr val="tx1"/>
                </a:solidFill>
                <a:latin typeface="+mn-lt"/>
                <a:ea typeface="ＭＳ Ｐゴシック" charset="-128"/>
                <a:cs typeface="Arial" pitchFamily="34" charset="0"/>
              </a:rPr>
              <a:t> level, or</a:t>
            </a:r>
          </a:p>
          <a:p>
            <a:r>
              <a:rPr lang="en-US" sz="1200" kern="1200" baseline="0" dirty="0">
                <a:solidFill>
                  <a:schemeClr val="tx1"/>
                </a:solidFill>
                <a:latin typeface="+mn-lt"/>
                <a:ea typeface="ＭＳ Ｐゴシック" charset="-128"/>
                <a:cs typeface="Arial" pitchFamily="34" charset="0"/>
              </a:rPr>
              <a:t>death from renal or cardiovascular causes. </a:t>
            </a:r>
            <a:r>
              <a:rPr lang="en-US" sz="1200" kern="1200" baseline="0" dirty="0" err="1">
                <a:solidFill>
                  <a:schemeClr val="tx1"/>
                </a:solidFill>
                <a:latin typeface="+mn-lt"/>
                <a:ea typeface="ＭＳ Ｐゴシック" charset="-128"/>
                <a:cs typeface="Arial" pitchFamily="34" charset="0"/>
              </a:rPr>
              <a:t>Prespecified</a:t>
            </a:r>
            <a:r>
              <a:rPr lang="en-US" sz="1200" kern="1200" baseline="0" dirty="0">
                <a:solidFill>
                  <a:schemeClr val="tx1"/>
                </a:solidFill>
                <a:latin typeface="+mn-lt"/>
                <a:ea typeface="ＭＳ Ｐゴシック" charset="-128"/>
                <a:cs typeface="Arial" pitchFamily="34" charset="0"/>
              </a:rPr>
              <a:t> secondary outcomes were</a:t>
            </a:r>
          </a:p>
          <a:p>
            <a:r>
              <a:rPr lang="en-US" sz="1200" kern="1200" baseline="0" dirty="0">
                <a:solidFill>
                  <a:schemeClr val="tx1"/>
                </a:solidFill>
                <a:latin typeface="+mn-lt"/>
                <a:ea typeface="ＭＳ Ｐゴシック" charset="-128"/>
                <a:cs typeface="Arial" pitchFamily="34" charset="0"/>
              </a:rPr>
              <a:t>tested hierarchically.</a:t>
            </a:r>
          </a:p>
          <a:p>
            <a:r>
              <a:rPr lang="en-US" sz="1200" b="1" kern="1200" baseline="0" dirty="0">
                <a:solidFill>
                  <a:schemeClr val="tx1"/>
                </a:solidFill>
                <a:latin typeface="+mn-lt"/>
                <a:ea typeface="ＭＳ Ｐゴシック" charset="-128"/>
                <a:cs typeface="Arial" pitchFamily="34" charset="0"/>
              </a:rPr>
              <a:t>RESULTS</a:t>
            </a:r>
          </a:p>
          <a:p>
            <a:r>
              <a:rPr lang="en-US" sz="1200" kern="1200" baseline="0" dirty="0">
                <a:solidFill>
                  <a:schemeClr val="tx1"/>
                </a:solidFill>
                <a:latin typeface="+mn-lt"/>
                <a:ea typeface="ＭＳ Ｐゴシック" charset="-128"/>
                <a:cs typeface="Arial" pitchFamily="34" charset="0"/>
              </a:rPr>
              <a:t>The trial was stopped early after a planned interim analysis on the recommendation</a:t>
            </a:r>
          </a:p>
          <a:p>
            <a:r>
              <a:rPr lang="en-US" sz="1200" kern="1200" baseline="0" dirty="0">
                <a:solidFill>
                  <a:schemeClr val="tx1"/>
                </a:solidFill>
                <a:latin typeface="+mn-lt"/>
                <a:ea typeface="ＭＳ Ｐゴシック" charset="-128"/>
                <a:cs typeface="Arial" pitchFamily="34" charset="0"/>
              </a:rPr>
              <a:t>of the data and safety monitoring committee. At that time, 4401 patients had undergone</a:t>
            </a:r>
          </a:p>
          <a:p>
            <a:r>
              <a:rPr lang="en-US" sz="1200" kern="1200" baseline="0" dirty="0">
                <a:solidFill>
                  <a:schemeClr val="tx1"/>
                </a:solidFill>
                <a:latin typeface="+mn-lt"/>
                <a:ea typeface="ＭＳ Ｐゴシック" charset="-128"/>
                <a:cs typeface="Arial" pitchFamily="34" charset="0"/>
              </a:rPr>
              <a:t>randomization, with a median follow-up of 2.62 years. The relative risk of</a:t>
            </a:r>
          </a:p>
          <a:p>
            <a:r>
              <a:rPr lang="en-US" sz="1200" kern="1200" baseline="0" dirty="0">
                <a:solidFill>
                  <a:schemeClr val="tx1"/>
                </a:solidFill>
                <a:latin typeface="+mn-lt"/>
                <a:ea typeface="ＭＳ Ｐゴシック" charset="-128"/>
                <a:cs typeface="Arial" pitchFamily="34" charset="0"/>
              </a:rPr>
              <a:t>the primary outcome was 30% lower in the </a:t>
            </a:r>
            <a:r>
              <a:rPr lang="en-US" sz="1200" kern="1200" baseline="0" dirty="0" err="1">
                <a:solidFill>
                  <a:schemeClr val="tx1"/>
                </a:solidFill>
                <a:latin typeface="+mn-lt"/>
                <a:ea typeface="ＭＳ Ｐゴシック" charset="-128"/>
                <a:cs typeface="Arial" pitchFamily="34" charset="0"/>
              </a:rPr>
              <a:t>canagliflozin</a:t>
            </a:r>
            <a:r>
              <a:rPr lang="en-US" sz="1200" kern="1200" baseline="0" dirty="0">
                <a:solidFill>
                  <a:schemeClr val="tx1"/>
                </a:solidFill>
                <a:latin typeface="+mn-lt"/>
                <a:ea typeface="ＭＳ Ｐゴシック" charset="-128"/>
                <a:cs typeface="Arial" pitchFamily="34" charset="0"/>
              </a:rPr>
              <a:t> group than in the placebo</a:t>
            </a:r>
          </a:p>
          <a:p>
            <a:r>
              <a:rPr lang="en-US" sz="1200" kern="1200" baseline="0" dirty="0">
                <a:solidFill>
                  <a:schemeClr val="tx1"/>
                </a:solidFill>
                <a:latin typeface="+mn-lt"/>
                <a:ea typeface="ＭＳ Ｐゴシック" charset="-128"/>
                <a:cs typeface="Arial" pitchFamily="34" charset="0"/>
              </a:rPr>
              <a:t>group, with event rates of 43.2 and 61.2 per 1000 patient-years, respectively (hazard</a:t>
            </a:r>
          </a:p>
          <a:p>
            <a:r>
              <a:rPr lang="en-US" sz="1200" kern="1200" baseline="0" dirty="0">
                <a:solidFill>
                  <a:schemeClr val="tx1"/>
                </a:solidFill>
                <a:latin typeface="+mn-lt"/>
                <a:ea typeface="ＭＳ Ｐゴシック" charset="-128"/>
                <a:cs typeface="Arial" pitchFamily="34" charset="0"/>
              </a:rPr>
              <a:t>ratio, 0.70; 95% confidence interval [CI], 0.59 to 0.82; P = 0.00001). The relative</a:t>
            </a:r>
          </a:p>
          <a:p>
            <a:r>
              <a:rPr lang="en-US" sz="1200" kern="1200" baseline="0" dirty="0">
                <a:solidFill>
                  <a:schemeClr val="tx1"/>
                </a:solidFill>
                <a:latin typeface="+mn-lt"/>
                <a:ea typeface="ＭＳ Ｐゴシック" charset="-128"/>
                <a:cs typeface="Arial" pitchFamily="34" charset="0"/>
              </a:rPr>
              <a:t>risk of the renal-specific composite of end-stage kidney disease, a doubling of the</a:t>
            </a:r>
          </a:p>
          <a:p>
            <a:r>
              <a:rPr lang="en-US" sz="1200" kern="1200" baseline="0" dirty="0" err="1">
                <a:solidFill>
                  <a:schemeClr val="tx1"/>
                </a:solidFill>
                <a:latin typeface="+mn-lt"/>
                <a:ea typeface="ＭＳ Ｐゴシック" charset="-128"/>
                <a:cs typeface="Arial" pitchFamily="34" charset="0"/>
              </a:rPr>
              <a:t>creatinine</a:t>
            </a:r>
            <a:r>
              <a:rPr lang="en-US" sz="1200" kern="1200" baseline="0" dirty="0">
                <a:solidFill>
                  <a:schemeClr val="tx1"/>
                </a:solidFill>
                <a:latin typeface="+mn-lt"/>
                <a:ea typeface="ＭＳ Ｐゴシック" charset="-128"/>
                <a:cs typeface="Arial" pitchFamily="34" charset="0"/>
              </a:rPr>
              <a:t> level, or death from renal causes was lower by 34% (hazard ratio, 0.66;</a:t>
            </a:r>
          </a:p>
          <a:p>
            <a:r>
              <a:rPr lang="en-US" sz="1200" kern="1200" baseline="0" dirty="0">
                <a:solidFill>
                  <a:schemeClr val="tx1"/>
                </a:solidFill>
                <a:latin typeface="+mn-lt"/>
                <a:ea typeface="ＭＳ Ｐゴシック" charset="-128"/>
                <a:cs typeface="Arial" pitchFamily="34" charset="0"/>
              </a:rPr>
              <a:t>95% CI, 0.53 to 0.81; P&lt;0.001), and the relative risk of end-stage kidney disease</a:t>
            </a:r>
          </a:p>
          <a:p>
            <a:r>
              <a:rPr lang="en-US" sz="1200" kern="1200" baseline="0" dirty="0">
                <a:solidFill>
                  <a:schemeClr val="tx1"/>
                </a:solidFill>
                <a:latin typeface="+mn-lt"/>
                <a:ea typeface="ＭＳ Ｐゴシック" charset="-128"/>
                <a:cs typeface="Arial" pitchFamily="34" charset="0"/>
              </a:rPr>
              <a:t>was lower by 32% (hazard ratio, 0.68; 95% CI, 0.54 to 0.86; P = 0.002). The </a:t>
            </a:r>
            <a:r>
              <a:rPr lang="en-US" sz="1200" kern="1200" baseline="0" dirty="0" err="1">
                <a:solidFill>
                  <a:schemeClr val="tx1"/>
                </a:solidFill>
                <a:latin typeface="+mn-lt"/>
                <a:ea typeface="ＭＳ Ｐゴシック" charset="-128"/>
                <a:cs typeface="Arial" pitchFamily="34" charset="0"/>
              </a:rPr>
              <a:t>canagliflozin</a:t>
            </a:r>
            <a:endParaRPr lang="en-US" sz="1200" kern="1200" baseline="0" dirty="0">
              <a:solidFill>
                <a:schemeClr val="tx1"/>
              </a:solidFill>
              <a:latin typeface="+mn-lt"/>
              <a:ea typeface="ＭＳ Ｐゴシック" charset="-128"/>
              <a:cs typeface="Arial" pitchFamily="34" charset="0"/>
            </a:endParaRPr>
          </a:p>
          <a:p>
            <a:r>
              <a:rPr lang="en-US" sz="1200" kern="1200" baseline="0" dirty="0">
                <a:solidFill>
                  <a:schemeClr val="tx1"/>
                </a:solidFill>
                <a:latin typeface="+mn-lt"/>
                <a:ea typeface="ＭＳ Ｐゴシック" charset="-128"/>
                <a:cs typeface="Arial" pitchFamily="34" charset="0"/>
              </a:rPr>
              <a:t>group also had a lower risk of cardiovascular death, myocardial infarction,</a:t>
            </a:r>
          </a:p>
          <a:p>
            <a:r>
              <a:rPr lang="en-US" sz="1200" kern="1200" baseline="0" dirty="0">
                <a:solidFill>
                  <a:schemeClr val="tx1"/>
                </a:solidFill>
                <a:latin typeface="+mn-lt"/>
                <a:ea typeface="ＭＳ Ｐゴシック" charset="-128"/>
                <a:cs typeface="Arial" pitchFamily="34" charset="0"/>
              </a:rPr>
              <a:t>or stroke (hazard ratio, 0.80; 95% CI, 0.67 to 0.95; P = 0.01) and hospitalization for</a:t>
            </a:r>
          </a:p>
          <a:p>
            <a:r>
              <a:rPr lang="en-US" sz="1200" kern="1200" baseline="0" dirty="0">
                <a:solidFill>
                  <a:schemeClr val="tx1"/>
                </a:solidFill>
                <a:latin typeface="+mn-lt"/>
                <a:ea typeface="ＭＳ Ｐゴシック" charset="-128"/>
                <a:cs typeface="Arial" pitchFamily="34" charset="0"/>
              </a:rPr>
              <a:t>heart failure (hazard ratio, 0.61; 95% CI, 0.47 to 0.80; P&lt;0.001). There were no significant</a:t>
            </a:r>
          </a:p>
          <a:p>
            <a:r>
              <a:rPr lang="en-US" sz="1200" kern="1200" baseline="0" dirty="0">
                <a:solidFill>
                  <a:schemeClr val="tx1"/>
                </a:solidFill>
                <a:latin typeface="+mn-lt"/>
                <a:ea typeface="ＭＳ Ｐゴシック" charset="-128"/>
                <a:cs typeface="Arial" pitchFamily="34" charset="0"/>
              </a:rPr>
              <a:t>differences in rates of amputation or fracture.</a:t>
            </a:r>
          </a:p>
          <a:p>
            <a:r>
              <a:rPr lang="en-US" sz="1200" b="1" kern="1200" baseline="0" dirty="0">
                <a:solidFill>
                  <a:schemeClr val="tx1"/>
                </a:solidFill>
                <a:latin typeface="+mn-lt"/>
                <a:ea typeface="ＭＳ Ｐゴシック" charset="-128"/>
                <a:cs typeface="Arial" pitchFamily="34" charset="0"/>
              </a:rPr>
              <a:t>CONCLUSIONS</a:t>
            </a:r>
          </a:p>
          <a:p>
            <a:r>
              <a:rPr lang="en-US" sz="1200" kern="1200" baseline="0" dirty="0">
                <a:solidFill>
                  <a:schemeClr val="tx1"/>
                </a:solidFill>
                <a:latin typeface="+mn-lt"/>
                <a:ea typeface="ＭＳ Ｐゴシック" charset="-128"/>
                <a:cs typeface="Arial" pitchFamily="34" charset="0"/>
              </a:rPr>
              <a:t>In patients with type 2 diabetes and kidney disease, the risk of kidney failure and</a:t>
            </a:r>
          </a:p>
          <a:p>
            <a:r>
              <a:rPr lang="en-US" sz="1200" kern="1200" baseline="0" dirty="0">
                <a:solidFill>
                  <a:schemeClr val="tx1"/>
                </a:solidFill>
                <a:latin typeface="+mn-lt"/>
                <a:ea typeface="ＭＳ Ｐゴシック" charset="-128"/>
                <a:cs typeface="Arial" pitchFamily="34" charset="0"/>
              </a:rPr>
              <a:t>cardiovascular events was lower in the </a:t>
            </a:r>
            <a:r>
              <a:rPr lang="en-US" sz="1200" kern="1200" baseline="0" dirty="0" err="1">
                <a:solidFill>
                  <a:schemeClr val="tx1"/>
                </a:solidFill>
                <a:latin typeface="+mn-lt"/>
                <a:ea typeface="ＭＳ Ｐゴシック" charset="-128"/>
                <a:cs typeface="Arial" pitchFamily="34" charset="0"/>
              </a:rPr>
              <a:t>canagliflozin</a:t>
            </a:r>
            <a:r>
              <a:rPr lang="en-US" sz="1200" kern="1200" baseline="0" dirty="0">
                <a:solidFill>
                  <a:schemeClr val="tx1"/>
                </a:solidFill>
                <a:latin typeface="+mn-lt"/>
                <a:ea typeface="ＭＳ Ｐゴシック" charset="-128"/>
                <a:cs typeface="Arial" pitchFamily="34" charset="0"/>
              </a:rPr>
              <a:t> group than in the placebo group</a:t>
            </a:r>
          </a:p>
          <a:p>
            <a:r>
              <a:rPr lang="en-US" sz="1200" kern="1200" baseline="0" dirty="0">
                <a:solidFill>
                  <a:schemeClr val="tx1"/>
                </a:solidFill>
                <a:latin typeface="+mn-lt"/>
                <a:ea typeface="ＭＳ Ｐゴシック" charset="-128"/>
                <a:cs typeface="Arial" pitchFamily="34" charset="0"/>
              </a:rPr>
              <a:t>at a median follow-up of 2.62 years. (Funded by Janssen Research and Development;</a:t>
            </a:r>
          </a:p>
          <a:p>
            <a:r>
              <a:rPr lang="en-US" sz="1200" kern="1200" baseline="0" dirty="0">
                <a:solidFill>
                  <a:schemeClr val="tx1"/>
                </a:solidFill>
                <a:latin typeface="+mn-lt"/>
                <a:ea typeface="ＭＳ Ｐゴシック" charset="-128"/>
                <a:cs typeface="Arial" pitchFamily="34" charset="0"/>
              </a:rPr>
              <a:t>CREDENCE ClinicalTrials.gov number, NCT02065791.)</a:t>
            </a:r>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457178" rtl="0" eaLnBrk="1" fontAlgn="base" latinLnBrk="0" hangingPunct="1">
              <a:lnSpc>
                <a:spcPct val="100000"/>
              </a:lnSpc>
              <a:spcBef>
                <a:spcPct val="0"/>
              </a:spcBef>
              <a:spcAft>
                <a:spcPct val="0"/>
              </a:spcAft>
              <a:buClrTx/>
              <a:buSzTx/>
              <a:buFontTx/>
              <a:buNone/>
              <a:tabLst/>
              <a:defRPr/>
            </a:pPr>
            <a:fld id="{FDE933A5-3811-4F92-A128-D7729E6C2B9D}" type="slidenum">
              <a:rPr kumimoji="0" lang="en-GB" alt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base" latinLnBrk="0" hangingPunct="1">
                <a:lnSpc>
                  <a:spcPct val="100000"/>
                </a:lnSpc>
                <a:spcBef>
                  <a:spcPct val="0"/>
                </a:spcBef>
                <a:spcAft>
                  <a:spcPct val="0"/>
                </a:spcAft>
                <a:buClrTx/>
                <a:buSzTx/>
                <a:buFontTx/>
                <a:buNone/>
                <a:tabLst/>
                <a:defRPr/>
              </a:pPr>
              <a:t>49</a:t>
            </a:fld>
            <a:endParaRPr kumimoji="0" lang="en-GB" alt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57906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Percutaneous revascularization of the renal arteries improves patency in atherosclerotic </a:t>
            </a:r>
            <a:r>
              <a:rPr lang="en-US" sz="1200" b="0" i="0" kern="1200" dirty="0" err="1">
                <a:solidFill>
                  <a:schemeClr val="tx1"/>
                </a:solidFill>
                <a:effectLst/>
                <a:latin typeface="+mn-lt"/>
                <a:ea typeface="+mn-ea"/>
                <a:cs typeface="+mn-cs"/>
              </a:rPr>
              <a:t>renovascular</a:t>
            </a:r>
            <a:r>
              <a:rPr lang="en-US" sz="1200" b="0" i="0" kern="1200" dirty="0">
                <a:solidFill>
                  <a:schemeClr val="tx1"/>
                </a:solidFill>
                <a:effectLst/>
                <a:latin typeface="+mn-lt"/>
                <a:ea typeface="+mn-ea"/>
                <a:cs typeface="+mn-cs"/>
              </a:rPr>
              <a:t> disease, yet evidence of a clinical benefit is limited.</a:t>
            </a:r>
          </a:p>
          <a:p>
            <a:pPr fontAlgn="base"/>
            <a:r>
              <a:rPr lang="en-US" sz="1200" b="1" i="0" kern="1200" cap="all" dirty="0">
                <a:solidFill>
                  <a:schemeClr val="tx1"/>
                </a:solidFill>
                <a:effectLst/>
                <a:latin typeface="+mn-lt"/>
                <a:ea typeface="+mn-ea"/>
                <a:cs typeface="+mn-cs"/>
              </a:rPr>
              <a:t>METHODS</a:t>
            </a:r>
          </a:p>
          <a:p>
            <a:pPr fontAlgn="base"/>
            <a:r>
              <a:rPr lang="en-US" sz="1200" b="0" i="0" kern="1200" dirty="0">
                <a:solidFill>
                  <a:schemeClr val="tx1"/>
                </a:solidFill>
                <a:effectLst/>
                <a:latin typeface="+mn-lt"/>
                <a:ea typeface="+mn-ea"/>
                <a:cs typeface="+mn-cs"/>
              </a:rPr>
              <a:t>In a randomized, </a:t>
            </a:r>
            <a:r>
              <a:rPr lang="en-US" sz="1200" b="0" i="0" kern="1200" dirty="0" err="1">
                <a:solidFill>
                  <a:schemeClr val="tx1"/>
                </a:solidFill>
                <a:effectLst/>
                <a:latin typeface="+mn-lt"/>
                <a:ea typeface="+mn-ea"/>
                <a:cs typeface="+mn-cs"/>
              </a:rPr>
              <a:t>unblinded</a:t>
            </a:r>
            <a:r>
              <a:rPr lang="en-US" sz="1200" b="0" i="0" kern="1200" dirty="0">
                <a:solidFill>
                  <a:schemeClr val="tx1"/>
                </a:solidFill>
                <a:effectLst/>
                <a:latin typeface="+mn-lt"/>
                <a:ea typeface="+mn-ea"/>
                <a:cs typeface="+mn-cs"/>
              </a:rPr>
              <a:t> trial, we assigned 806 patients with atherosclerotic </a:t>
            </a:r>
            <a:r>
              <a:rPr lang="en-US" sz="1200" b="0" i="0" kern="1200" dirty="0" err="1">
                <a:solidFill>
                  <a:schemeClr val="tx1"/>
                </a:solidFill>
                <a:effectLst/>
                <a:latin typeface="+mn-lt"/>
                <a:ea typeface="+mn-ea"/>
                <a:cs typeface="+mn-cs"/>
              </a:rPr>
              <a:t>renovascular</a:t>
            </a:r>
            <a:r>
              <a:rPr lang="en-US" sz="1200" b="0" i="0" kern="1200" dirty="0">
                <a:solidFill>
                  <a:schemeClr val="tx1"/>
                </a:solidFill>
                <a:effectLst/>
                <a:latin typeface="+mn-lt"/>
                <a:ea typeface="+mn-ea"/>
                <a:cs typeface="+mn-cs"/>
              </a:rPr>
              <a:t> disease either to undergo revascularization in addition to receiving medical therapy or to receive medical therapy alone. The primary outcome was renal function, as measured by the reciprocal of the serum creatinine level (a measure that has a linear relationship with creatinine clearance). Secondary outcomes were blood pressure, the time to renal and major cardiovascular events, and mortality. The median follow-up was 34 months.</a:t>
            </a:r>
          </a:p>
          <a:p>
            <a:pPr fontAlgn="base"/>
            <a:r>
              <a:rPr lang="en-US" sz="1200" b="1" i="0" kern="1200" cap="all" dirty="0">
                <a:solidFill>
                  <a:schemeClr val="tx1"/>
                </a:solidFill>
                <a:effectLst/>
                <a:latin typeface="+mn-lt"/>
                <a:ea typeface="+mn-ea"/>
                <a:cs typeface="+mn-cs"/>
              </a:rPr>
              <a:t>RESULTS</a:t>
            </a:r>
          </a:p>
          <a:p>
            <a:pPr fontAlgn="base"/>
            <a:r>
              <a:rPr lang="en-US" sz="1200" b="0" i="0" kern="1200" dirty="0">
                <a:solidFill>
                  <a:schemeClr val="tx1"/>
                </a:solidFill>
                <a:effectLst/>
                <a:latin typeface="+mn-lt"/>
                <a:ea typeface="+mn-ea"/>
                <a:cs typeface="+mn-cs"/>
              </a:rPr>
              <a:t>During a 5-year period, the rate of progression of renal impairment (as shown by the slope of the reciprocal of the serum creatinine level) was −0.07×10</a:t>
            </a:r>
            <a:r>
              <a:rPr lang="en-US" sz="1200" b="0" i="0" kern="1200" baseline="30000" dirty="0">
                <a:solidFill>
                  <a:schemeClr val="tx1"/>
                </a:solidFill>
                <a:effectLst/>
                <a:latin typeface="+mn-lt"/>
                <a:ea typeface="+mn-ea"/>
                <a:cs typeface="+mn-cs"/>
              </a:rPr>
              <a:t>−3</a:t>
            </a:r>
            <a:r>
              <a:rPr lang="en-US" sz="1200" b="0" i="0" kern="1200" dirty="0">
                <a:solidFill>
                  <a:schemeClr val="tx1"/>
                </a:solidFill>
                <a:effectLst/>
                <a:latin typeface="+mn-lt"/>
                <a:ea typeface="+mn-ea"/>
                <a:cs typeface="+mn-cs"/>
              </a:rPr>
              <a:t> liters per micromole per year in the revascularization group, as compared with −0.13×10</a:t>
            </a:r>
            <a:r>
              <a:rPr lang="en-US" sz="1200" b="0" i="0" kern="1200" baseline="30000" dirty="0">
                <a:solidFill>
                  <a:schemeClr val="tx1"/>
                </a:solidFill>
                <a:effectLst/>
                <a:latin typeface="+mn-lt"/>
                <a:ea typeface="+mn-ea"/>
                <a:cs typeface="+mn-cs"/>
              </a:rPr>
              <a:t>−3</a:t>
            </a:r>
            <a:r>
              <a:rPr lang="en-US" sz="1200" b="0" i="0" kern="1200" dirty="0">
                <a:solidFill>
                  <a:schemeClr val="tx1"/>
                </a:solidFill>
                <a:effectLst/>
                <a:latin typeface="+mn-lt"/>
                <a:ea typeface="+mn-ea"/>
                <a:cs typeface="+mn-cs"/>
              </a:rPr>
              <a:t> liters per micromole per year in the medical-therapy group, a difference favoring revascularization of 0.06×10</a:t>
            </a:r>
            <a:r>
              <a:rPr lang="en-US" sz="1200" b="0" i="0" kern="1200" baseline="30000" dirty="0">
                <a:solidFill>
                  <a:schemeClr val="tx1"/>
                </a:solidFill>
                <a:effectLst/>
                <a:latin typeface="+mn-lt"/>
                <a:ea typeface="+mn-ea"/>
                <a:cs typeface="+mn-cs"/>
              </a:rPr>
              <a:t>−3</a:t>
            </a:r>
            <a:r>
              <a:rPr lang="en-US" sz="1200" b="0" i="0" kern="1200" dirty="0">
                <a:solidFill>
                  <a:schemeClr val="tx1"/>
                </a:solidFill>
                <a:effectLst/>
                <a:latin typeface="+mn-lt"/>
                <a:ea typeface="+mn-ea"/>
                <a:cs typeface="+mn-cs"/>
              </a:rPr>
              <a:t> liters per micromole per year (95% confidence interval [CI], −0.002 to 0.13; P=0.06). Over the same time, the mean serum creatinine level was 1.6 </a:t>
            </a:r>
            <a:r>
              <a:rPr lang="en-US" sz="1200" b="0" i="0" kern="1200" dirty="0" err="1">
                <a:solidFill>
                  <a:schemeClr val="tx1"/>
                </a:solidFill>
                <a:effectLst/>
                <a:latin typeface="+mn-lt"/>
                <a:ea typeface="+mn-ea"/>
                <a:cs typeface="+mn-cs"/>
              </a:rPr>
              <a:t>μmol</a:t>
            </a:r>
            <a:r>
              <a:rPr lang="en-US" sz="1200" b="0" i="0" kern="1200" dirty="0">
                <a:solidFill>
                  <a:schemeClr val="tx1"/>
                </a:solidFill>
                <a:effectLst/>
                <a:latin typeface="+mn-lt"/>
                <a:ea typeface="+mn-ea"/>
                <a:cs typeface="+mn-cs"/>
              </a:rPr>
              <a:t> per liter (95% CI, −8.4 to 5.2 [0.02 mg per deciliter; 95% CI, −0.10 to 0.06]) lower in the revascularization group than in the medical-therapy group. There was no significant between-group difference in systolic blood pressure; the decrease in diastolic blood pressure was smaller in the revascularization group than in the medical-therapy group. The two study groups had similar rates of renal events (hazard ratio in the revascularization group, 0.97; 95% CI, 0.67 to 1.40; P=0.88), major cardiovascular events (hazard ratio, 0.94; 95% CI, 0.75 to 1.19; P=0.61), and death (hazard ratio, 0.90; 95% CI, 0.69 to 1.18; P=0.46). Serious complications associated with revascularization occurred in 23 patients, including 2 deaths and 3 amputations of toes or limbs.</a:t>
            </a:r>
          </a:p>
          <a:p>
            <a:pPr fontAlgn="base"/>
            <a:r>
              <a:rPr lang="en-US" sz="1200" b="1" i="0" kern="1200" cap="all" dirty="0">
                <a:solidFill>
                  <a:schemeClr val="tx1"/>
                </a:solidFill>
                <a:effectLst/>
                <a:latin typeface="+mn-lt"/>
                <a:ea typeface="+mn-ea"/>
                <a:cs typeface="+mn-cs"/>
              </a:rPr>
              <a:t>CONCLUSIONS</a:t>
            </a:r>
          </a:p>
          <a:p>
            <a:pPr fontAlgn="base"/>
            <a:r>
              <a:rPr lang="en-US" sz="1200" b="0" i="0" kern="1200" dirty="0">
                <a:solidFill>
                  <a:schemeClr val="tx1"/>
                </a:solidFill>
                <a:effectLst/>
                <a:latin typeface="+mn-lt"/>
                <a:ea typeface="+mn-ea"/>
                <a:cs typeface="+mn-cs"/>
              </a:rPr>
              <a:t>We found substantial risks but no evidence of a worthwhile clinical benefit from revascularization in patients with atherosclerotic </a:t>
            </a:r>
            <a:r>
              <a:rPr lang="en-US" sz="1200" b="0" i="0" kern="1200" dirty="0" err="1">
                <a:solidFill>
                  <a:schemeClr val="tx1"/>
                </a:solidFill>
                <a:effectLst/>
                <a:latin typeface="+mn-lt"/>
                <a:ea typeface="+mn-ea"/>
                <a:cs typeface="+mn-cs"/>
              </a:rPr>
              <a:t>renovascular</a:t>
            </a:r>
            <a:r>
              <a:rPr lang="en-US" sz="1200" b="0" i="0" kern="1200" dirty="0">
                <a:solidFill>
                  <a:schemeClr val="tx1"/>
                </a:solidFill>
                <a:effectLst/>
                <a:latin typeface="+mn-lt"/>
                <a:ea typeface="+mn-ea"/>
                <a:cs typeface="+mn-cs"/>
              </a:rPr>
              <a:t> disease. (Current Controlled Trials number, </a:t>
            </a:r>
            <a:r>
              <a:rPr lang="en-US" sz="1200" b="1" i="0" u="none" strike="noStrike" kern="1200" dirty="0">
                <a:solidFill>
                  <a:schemeClr val="tx1"/>
                </a:solidFill>
                <a:effectLst/>
                <a:latin typeface="+mn-lt"/>
                <a:ea typeface="+mn-ea"/>
                <a:cs typeface="+mn-cs"/>
                <a:hlinkClick r:id="rId3"/>
              </a:rPr>
              <a:t>ISRCTN59586944. opens in new tab</a:t>
            </a:r>
            <a:r>
              <a:rPr lang="en-US" sz="1200" b="0" i="0" kern="1200" dirty="0">
                <a:solidFill>
                  <a:schemeClr val="tx1"/>
                </a:solidFill>
                <a:effectLst/>
                <a:latin typeface="+mn-lt"/>
                <a:ea typeface="+mn-ea"/>
                <a:cs typeface="+mn-cs"/>
              </a:rPr>
              <a:t>.)</a:t>
            </a:r>
          </a:p>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F368B-5C2E-4B6D-9957-D1A04D6AA635}"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98984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a:extLst>
              <a:ext uri="{FF2B5EF4-FFF2-40B4-BE49-F238E27FC236}">
                <a16:creationId xmlns:a16="http://schemas.microsoft.com/office/drawing/2014/main" id="{9A6E224A-E38D-C499-D188-CB786442773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E039EA-3957-480F-9221-40035C997B06}" type="slidenum">
              <a:rPr kumimoji="0" lang="el-GR"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l-GR"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9123" name="Rectangle 2">
            <a:extLst>
              <a:ext uri="{FF2B5EF4-FFF2-40B4-BE49-F238E27FC236}">
                <a16:creationId xmlns:a16="http://schemas.microsoft.com/office/drawing/2014/main" id="{7739373F-F784-5AF9-E582-2A3FA073C067}"/>
              </a:ext>
            </a:extLst>
          </p:cNvPr>
          <p:cNvSpPr>
            <a:spLocks noGrp="1" noRot="1" noChangeAspect="1" noTextEdit="1"/>
          </p:cNvSpPr>
          <p:nvPr>
            <p:ph type="sldImg"/>
          </p:nvPr>
        </p:nvSpPr>
        <p:spPr>
          <a:ln/>
        </p:spPr>
      </p:sp>
      <p:sp>
        <p:nvSpPr>
          <p:cNvPr id="389124" name="Rectangle 3">
            <a:extLst>
              <a:ext uri="{FF2B5EF4-FFF2-40B4-BE49-F238E27FC236}">
                <a16:creationId xmlns:a16="http://schemas.microsoft.com/office/drawing/2014/main" id="{6D34BDF4-0BD0-F216-2EFE-1E7549E873B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389125" name="Text Box 4">
            <a:extLst>
              <a:ext uri="{FF2B5EF4-FFF2-40B4-BE49-F238E27FC236}">
                <a16:creationId xmlns:a16="http://schemas.microsoft.com/office/drawing/2014/main" id="{2567558F-DC1F-7E9C-477C-661CE82929FE}"/>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l-GR" altLang="el-G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32</a:t>
            </a:r>
          </a:p>
        </p:txBody>
      </p:sp>
    </p:spTree>
    <p:extLst>
      <p:ext uri="{BB962C8B-B14F-4D97-AF65-F5344CB8AC3E}">
        <p14:creationId xmlns:p14="http://schemas.microsoft.com/office/powerpoint/2010/main" val="30213963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a:extLst>
              <a:ext uri="{FF2B5EF4-FFF2-40B4-BE49-F238E27FC236}">
                <a16:creationId xmlns:a16="http://schemas.microsoft.com/office/drawing/2014/main" id="{2B4E443A-02D8-AF2B-47F0-0FB639C02B9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E0AA9F-AEFF-4298-9C22-9807CCEF23D6}" type="slidenum">
              <a:rPr kumimoji="0" lang="el-GR"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l-GR"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5267" name="Rectangle 2">
            <a:extLst>
              <a:ext uri="{FF2B5EF4-FFF2-40B4-BE49-F238E27FC236}">
                <a16:creationId xmlns:a16="http://schemas.microsoft.com/office/drawing/2014/main" id="{223D3445-66B3-9880-6488-28008C380CC0}"/>
              </a:ext>
            </a:extLst>
          </p:cNvPr>
          <p:cNvSpPr>
            <a:spLocks noGrp="1" noRot="1" noChangeAspect="1" noTextEdit="1"/>
          </p:cNvSpPr>
          <p:nvPr>
            <p:ph type="sldImg"/>
          </p:nvPr>
        </p:nvSpPr>
        <p:spPr>
          <a:ln/>
        </p:spPr>
      </p:sp>
      <p:sp>
        <p:nvSpPr>
          <p:cNvPr id="395268" name="Rectangle 3">
            <a:extLst>
              <a:ext uri="{FF2B5EF4-FFF2-40B4-BE49-F238E27FC236}">
                <a16:creationId xmlns:a16="http://schemas.microsoft.com/office/drawing/2014/main" id="{5D4F6DDC-71D6-D127-66E5-97FD29E7526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395269" name="Text Box 4">
            <a:extLst>
              <a:ext uri="{FF2B5EF4-FFF2-40B4-BE49-F238E27FC236}">
                <a16:creationId xmlns:a16="http://schemas.microsoft.com/office/drawing/2014/main" id="{3C520A53-24C9-68D7-7F11-7106573231AC}"/>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l-GR" altLang="el-G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32</a:t>
            </a:r>
          </a:p>
        </p:txBody>
      </p:sp>
    </p:spTree>
    <p:extLst>
      <p:ext uri="{BB962C8B-B14F-4D97-AF65-F5344CB8AC3E}">
        <p14:creationId xmlns:p14="http://schemas.microsoft.com/office/powerpoint/2010/main" val="13438980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914400" fontAlgn="base">
              <a:spcBef>
                <a:spcPct val="0"/>
              </a:spcBef>
              <a:spcAft>
                <a:spcPct val="0"/>
              </a:spcAft>
            </a:pPr>
            <a:fld id="{8818AC33-4B3B-4718-BC0D-4CDA675E1960}" type="slidenum">
              <a:rPr lang="el-GR" altLang="el-GR" sz="1200">
                <a:solidFill>
                  <a:srgbClr val="000000"/>
                </a:solidFill>
                <a:latin typeface="Arial" pitchFamily="34" charset="0"/>
              </a:rPr>
              <a:pPr algn="r" defTabSz="914400" fontAlgn="base">
                <a:spcBef>
                  <a:spcPct val="0"/>
                </a:spcBef>
                <a:spcAft>
                  <a:spcPct val="0"/>
                </a:spcAft>
              </a:pPr>
              <a:t>53</a:t>
            </a:fld>
            <a:endParaRPr lang="el-GR" altLang="el-GR" sz="1200">
              <a:solidFill>
                <a:srgbClr val="000000"/>
              </a:solidFill>
              <a:latin typeface="Arial" pitchFamily="34" charset="0"/>
            </a:endParaRPr>
          </a:p>
        </p:txBody>
      </p:sp>
      <p:sp>
        <p:nvSpPr>
          <p:cNvPr id="389123" name="Rectangle 2"/>
          <p:cNvSpPr>
            <a:spLocks noGrp="1" noRot="1" noChangeAspect="1" noTextEdit="1"/>
          </p:cNvSpPr>
          <p:nvPr>
            <p:ph type="sldImg"/>
          </p:nvPr>
        </p:nvSpPr>
        <p:spPr>
          <a:xfrm>
            <a:off x="381000" y="685800"/>
            <a:ext cx="6096000" cy="3429000"/>
          </a:xfrm>
          <a:ln/>
        </p:spPr>
      </p:sp>
      <p:sp>
        <p:nvSpPr>
          <p:cNvPr id="389124" name="Rectangle 3"/>
          <p:cNvSpPr>
            <a:spLocks noGrp="1"/>
          </p:cNvSpPr>
          <p:nvPr>
            <p:ph type="body" idx="1"/>
          </p:nvPr>
        </p:nvSpPr>
        <p:spPr>
          <a:noFill/>
        </p:spPr>
        <p:txBody>
          <a:bodyPr/>
          <a:lstStyle/>
          <a:p>
            <a:pPr eaLnBrk="1" hangingPunct="1"/>
            <a:endParaRPr lang="el-GR" altLang="el-GR"/>
          </a:p>
        </p:txBody>
      </p:sp>
      <p:sp>
        <p:nvSpPr>
          <p:cNvPr id="389125" name="Text Box 4"/>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defTabSz="914400" fontAlgn="base">
              <a:spcBef>
                <a:spcPct val="0"/>
              </a:spcBef>
              <a:spcAft>
                <a:spcPct val="0"/>
              </a:spcAft>
            </a:pPr>
            <a:r>
              <a:rPr lang="el-GR" altLang="el-GR" sz="1200">
                <a:solidFill>
                  <a:srgbClr val="000000"/>
                </a:solidFill>
                <a:latin typeface="Times New Roman" pitchFamily="18" charset="0"/>
                <a:cs typeface="Arial" pitchFamily="34" charset="0"/>
              </a:rPr>
              <a:t>32</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fontScale="55000" lnSpcReduction="20000"/>
          </a:bodyPr>
          <a:lstStyle/>
          <a:p>
            <a:r>
              <a:rPr lang="en-US" sz="1200" b="1" kern="1200" baseline="0" dirty="0">
                <a:solidFill>
                  <a:schemeClr val="tx1"/>
                </a:solidFill>
                <a:latin typeface="+mn-lt"/>
                <a:ea typeface="ＭＳ Ｐゴシック" charset="-128"/>
                <a:cs typeface="Arial" pitchFamily="34" charset="0"/>
              </a:rPr>
              <a:t>BACKGROUND</a:t>
            </a:r>
          </a:p>
          <a:p>
            <a:r>
              <a:rPr lang="en-US" sz="1200" kern="1200" baseline="0" dirty="0">
                <a:solidFill>
                  <a:schemeClr val="tx1"/>
                </a:solidFill>
                <a:latin typeface="+mn-lt"/>
                <a:ea typeface="ＭＳ Ｐゴシック" charset="-128"/>
                <a:cs typeface="Arial" pitchFamily="34" charset="0"/>
              </a:rPr>
              <a:t>Type 2 diabetes mellitus is the leading cause of kidney failure worldwide, but few effective</a:t>
            </a:r>
          </a:p>
          <a:p>
            <a:r>
              <a:rPr lang="en-US" sz="1200" kern="1200" baseline="0" dirty="0">
                <a:solidFill>
                  <a:schemeClr val="tx1"/>
                </a:solidFill>
                <a:latin typeface="+mn-lt"/>
                <a:ea typeface="ＭＳ Ｐゴシック" charset="-128"/>
                <a:cs typeface="Arial" pitchFamily="34" charset="0"/>
              </a:rPr>
              <a:t>long-term treatments are available. In cardiovascular trials of inhibitors of sodium–</a:t>
            </a:r>
          </a:p>
          <a:p>
            <a:r>
              <a:rPr lang="en-US" sz="1200" kern="1200" baseline="0" dirty="0">
                <a:solidFill>
                  <a:schemeClr val="tx1"/>
                </a:solidFill>
                <a:latin typeface="+mn-lt"/>
                <a:ea typeface="ＭＳ Ｐゴシック" charset="-128"/>
                <a:cs typeface="Arial" pitchFamily="34" charset="0"/>
              </a:rPr>
              <a:t>glucose </a:t>
            </a:r>
            <a:r>
              <a:rPr lang="en-US" sz="1200" kern="1200" baseline="0" dirty="0" err="1">
                <a:solidFill>
                  <a:schemeClr val="tx1"/>
                </a:solidFill>
                <a:latin typeface="+mn-lt"/>
                <a:ea typeface="ＭＳ Ｐゴシック" charset="-128"/>
                <a:cs typeface="Arial" pitchFamily="34" charset="0"/>
              </a:rPr>
              <a:t>cotransporter</a:t>
            </a:r>
            <a:r>
              <a:rPr lang="en-US" sz="1200" kern="1200" baseline="0" dirty="0">
                <a:solidFill>
                  <a:schemeClr val="tx1"/>
                </a:solidFill>
                <a:latin typeface="+mn-lt"/>
                <a:ea typeface="ＭＳ Ｐゴシック" charset="-128"/>
                <a:cs typeface="Arial" pitchFamily="34" charset="0"/>
              </a:rPr>
              <a:t> 2 (SGLT2), exploratory results have suggested that such</a:t>
            </a:r>
          </a:p>
          <a:p>
            <a:r>
              <a:rPr lang="en-US" sz="1200" kern="1200" baseline="0" dirty="0">
                <a:solidFill>
                  <a:schemeClr val="tx1"/>
                </a:solidFill>
                <a:latin typeface="+mn-lt"/>
                <a:ea typeface="ＭＳ Ｐゴシック" charset="-128"/>
                <a:cs typeface="Arial" pitchFamily="34" charset="0"/>
              </a:rPr>
              <a:t>drugs may improve renal outcomes in patients with type 2 diabetes.</a:t>
            </a:r>
          </a:p>
          <a:p>
            <a:r>
              <a:rPr lang="en-US" sz="1200" b="1" kern="1200" baseline="0" dirty="0">
                <a:solidFill>
                  <a:schemeClr val="tx1"/>
                </a:solidFill>
                <a:latin typeface="+mn-lt"/>
                <a:ea typeface="ＭＳ Ｐゴシック" charset="-128"/>
                <a:cs typeface="Arial" pitchFamily="34" charset="0"/>
              </a:rPr>
              <a:t>METHODS</a:t>
            </a:r>
          </a:p>
          <a:p>
            <a:r>
              <a:rPr lang="en-US" sz="1200" kern="1200" baseline="0" dirty="0">
                <a:solidFill>
                  <a:schemeClr val="tx1"/>
                </a:solidFill>
                <a:latin typeface="+mn-lt"/>
                <a:ea typeface="ＭＳ Ｐゴシック" charset="-128"/>
                <a:cs typeface="Arial" pitchFamily="34" charset="0"/>
              </a:rPr>
              <a:t>In this double-blind, randomized trial, we assigned patients with type 2 diabetes and</a:t>
            </a:r>
          </a:p>
          <a:p>
            <a:r>
              <a:rPr lang="en-US" sz="1200" kern="1200" baseline="0" dirty="0" err="1">
                <a:solidFill>
                  <a:schemeClr val="tx1"/>
                </a:solidFill>
                <a:latin typeface="+mn-lt"/>
                <a:ea typeface="ＭＳ Ｐゴシック" charset="-128"/>
                <a:cs typeface="Arial" pitchFamily="34" charset="0"/>
              </a:rPr>
              <a:t>albuminuric</a:t>
            </a:r>
            <a:r>
              <a:rPr lang="en-US" sz="1200" kern="1200" baseline="0" dirty="0">
                <a:solidFill>
                  <a:schemeClr val="tx1"/>
                </a:solidFill>
                <a:latin typeface="+mn-lt"/>
                <a:ea typeface="ＭＳ Ｐゴシック" charset="-128"/>
                <a:cs typeface="Arial" pitchFamily="34" charset="0"/>
              </a:rPr>
              <a:t> chronic kidney disease to receive </a:t>
            </a:r>
            <a:r>
              <a:rPr lang="en-US" sz="1200" kern="1200" baseline="0" dirty="0" err="1">
                <a:solidFill>
                  <a:schemeClr val="tx1"/>
                </a:solidFill>
                <a:latin typeface="+mn-lt"/>
                <a:ea typeface="ＭＳ Ｐゴシック" charset="-128"/>
                <a:cs typeface="Arial" pitchFamily="34" charset="0"/>
              </a:rPr>
              <a:t>canagliflozin</a:t>
            </a:r>
            <a:r>
              <a:rPr lang="en-US" sz="1200" kern="1200" baseline="0" dirty="0">
                <a:solidFill>
                  <a:schemeClr val="tx1"/>
                </a:solidFill>
                <a:latin typeface="+mn-lt"/>
                <a:ea typeface="ＭＳ Ｐゴシック" charset="-128"/>
                <a:cs typeface="Arial" pitchFamily="34" charset="0"/>
              </a:rPr>
              <a:t>, an oral SGLT2 inhibitor,</a:t>
            </a:r>
          </a:p>
          <a:p>
            <a:r>
              <a:rPr lang="en-US" sz="1200" kern="1200" baseline="0" dirty="0">
                <a:solidFill>
                  <a:schemeClr val="tx1"/>
                </a:solidFill>
                <a:latin typeface="+mn-lt"/>
                <a:ea typeface="ＭＳ Ｐゴシック" charset="-128"/>
                <a:cs typeface="Arial" pitchFamily="34" charset="0"/>
              </a:rPr>
              <a:t>at a dose of 100 mg daily or placebo. All the patients had an estimated glomerular</a:t>
            </a:r>
          </a:p>
          <a:p>
            <a:r>
              <a:rPr lang="en-US" sz="1200" kern="1200" baseline="0" dirty="0">
                <a:solidFill>
                  <a:schemeClr val="tx1"/>
                </a:solidFill>
                <a:latin typeface="+mn-lt"/>
                <a:ea typeface="ＭＳ Ｐゴシック" charset="-128"/>
                <a:cs typeface="Arial" pitchFamily="34" charset="0"/>
              </a:rPr>
              <a:t>filtration rate (GFR) of 30 to &lt;90 ml per minute per 1.73 m2 of body-surface area</a:t>
            </a:r>
          </a:p>
          <a:p>
            <a:r>
              <a:rPr lang="en-US" sz="1200" kern="1200" baseline="0" dirty="0">
                <a:solidFill>
                  <a:schemeClr val="tx1"/>
                </a:solidFill>
                <a:latin typeface="+mn-lt"/>
                <a:ea typeface="ＭＳ Ｐゴシック" charset="-128"/>
                <a:cs typeface="Arial" pitchFamily="34" charset="0"/>
              </a:rPr>
              <a:t>and albuminuria (ratio of albumin [mg] to </a:t>
            </a:r>
            <a:r>
              <a:rPr lang="en-US" sz="1200" kern="1200" baseline="0" dirty="0" err="1">
                <a:solidFill>
                  <a:schemeClr val="tx1"/>
                </a:solidFill>
                <a:latin typeface="+mn-lt"/>
                <a:ea typeface="ＭＳ Ｐゴシック" charset="-128"/>
                <a:cs typeface="Arial" pitchFamily="34" charset="0"/>
              </a:rPr>
              <a:t>creatinine</a:t>
            </a:r>
            <a:r>
              <a:rPr lang="en-US" sz="1200" kern="1200" baseline="0" dirty="0">
                <a:solidFill>
                  <a:schemeClr val="tx1"/>
                </a:solidFill>
                <a:latin typeface="+mn-lt"/>
                <a:ea typeface="ＭＳ Ｐゴシック" charset="-128"/>
                <a:cs typeface="Arial" pitchFamily="34" charset="0"/>
              </a:rPr>
              <a:t> [g], &gt;300 to 5000) and were</a:t>
            </a:r>
          </a:p>
          <a:p>
            <a:r>
              <a:rPr lang="en-US" sz="1200" kern="1200" baseline="0" dirty="0">
                <a:solidFill>
                  <a:schemeClr val="tx1"/>
                </a:solidFill>
                <a:latin typeface="+mn-lt"/>
                <a:ea typeface="ＭＳ Ｐゴシック" charset="-128"/>
                <a:cs typeface="Arial" pitchFamily="34" charset="0"/>
              </a:rPr>
              <a:t>treated with renin–angiotensin system blockade. The primary outcome was a composite</a:t>
            </a:r>
          </a:p>
          <a:p>
            <a:r>
              <a:rPr lang="en-US" sz="1200" kern="1200" baseline="0" dirty="0">
                <a:solidFill>
                  <a:schemeClr val="tx1"/>
                </a:solidFill>
                <a:latin typeface="+mn-lt"/>
                <a:ea typeface="ＭＳ Ｐゴシック" charset="-128"/>
                <a:cs typeface="Arial" pitchFamily="34" charset="0"/>
              </a:rPr>
              <a:t>of end-stage kidney disease (dialysis, transplantation, or a sustained estimated</a:t>
            </a:r>
          </a:p>
          <a:p>
            <a:r>
              <a:rPr lang="en-US" sz="1200" kern="1200" baseline="0" dirty="0">
                <a:solidFill>
                  <a:schemeClr val="tx1"/>
                </a:solidFill>
                <a:latin typeface="+mn-lt"/>
                <a:ea typeface="ＭＳ Ｐゴシック" charset="-128"/>
                <a:cs typeface="Arial" pitchFamily="34" charset="0"/>
              </a:rPr>
              <a:t>GFR of &lt;15 ml per minute per 1.73 m2), a doubling of the serum </a:t>
            </a:r>
            <a:r>
              <a:rPr lang="en-US" sz="1200" kern="1200" baseline="0" dirty="0" err="1">
                <a:solidFill>
                  <a:schemeClr val="tx1"/>
                </a:solidFill>
                <a:latin typeface="+mn-lt"/>
                <a:ea typeface="ＭＳ Ｐゴシック" charset="-128"/>
                <a:cs typeface="Arial" pitchFamily="34" charset="0"/>
              </a:rPr>
              <a:t>creatinine</a:t>
            </a:r>
            <a:r>
              <a:rPr lang="en-US" sz="1200" kern="1200" baseline="0" dirty="0">
                <a:solidFill>
                  <a:schemeClr val="tx1"/>
                </a:solidFill>
                <a:latin typeface="+mn-lt"/>
                <a:ea typeface="ＭＳ Ｐゴシック" charset="-128"/>
                <a:cs typeface="Arial" pitchFamily="34" charset="0"/>
              </a:rPr>
              <a:t> level, or</a:t>
            </a:r>
          </a:p>
          <a:p>
            <a:r>
              <a:rPr lang="en-US" sz="1200" kern="1200" baseline="0" dirty="0">
                <a:solidFill>
                  <a:schemeClr val="tx1"/>
                </a:solidFill>
                <a:latin typeface="+mn-lt"/>
                <a:ea typeface="ＭＳ Ｐゴシック" charset="-128"/>
                <a:cs typeface="Arial" pitchFamily="34" charset="0"/>
              </a:rPr>
              <a:t>death from renal or cardiovascular causes. </a:t>
            </a:r>
            <a:r>
              <a:rPr lang="en-US" sz="1200" kern="1200" baseline="0" dirty="0" err="1">
                <a:solidFill>
                  <a:schemeClr val="tx1"/>
                </a:solidFill>
                <a:latin typeface="+mn-lt"/>
                <a:ea typeface="ＭＳ Ｐゴシック" charset="-128"/>
                <a:cs typeface="Arial" pitchFamily="34" charset="0"/>
              </a:rPr>
              <a:t>Prespecified</a:t>
            </a:r>
            <a:r>
              <a:rPr lang="en-US" sz="1200" kern="1200" baseline="0" dirty="0">
                <a:solidFill>
                  <a:schemeClr val="tx1"/>
                </a:solidFill>
                <a:latin typeface="+mn-lt"/>
                <a:ea typeface="ＭＳ Ｐゴシック" charset="-128"/>
                <a:cs typeface="Arial" pitchFamily="34" charset="0"/>
              </a:rPr>
              <a:t> secondary outcomes were</a:t>
            </a:r>
          </a:p>
          <a:p>
            <a:r>
              <a:rPr lang="en-US" sz="1200" kern="1200" baseline="0" dirty="0">
                <a:solidFill>
                  <a:schemeClr val="tx1"/>
                </a:solidFill>
                <a:latin typeface="+mn-lt"/>
                <a:ea typeface="ＭＳ Ｐゴシック" charset="-128"/>
                <a:cs typeface="Arial" pitchFamily="34" charset="0"/>
              </a:rPr>
              <a:t>tested hierarchically.</a:t>
            </a:r>
          </a:p>
          <a:p>
            <a:r>
              <a:rPr lang="en-US" sz="1200" b="1" kern="1200" baseline="0" dirty="0">
                <a:solidFill>
                  <a:schemeClr val="tx1"/>
                </a:solidFill>
                <a:latin typeface="+mn-lt"/>
                <a:ea typeface="ＭＳ Ｐゴシック" charset="-128"/>
                <a:cs typeface="Arial" pitchFamily="34" charset="0"/>
              </a:rPr>
              <a:t>RESULTS</a:t>
            </a:r>
          </a:p>
          <a:p>
            <a:r>
              <a:rPr lang="en-US" sz="1200" kern="1200" baseline="0" dirty="0">
                <a:solidFill>
                  <a:schemeClr val="tx1"/>
                </a:solidFill>
                <a:latin typeface="+mn-lt"/>
                <a:ea typeface="ＭＳ Ｐゴシック" charset="-128"/>
                <a:cs typeface="Arial" pitchFamily="34" charset="0"/>
              </a:rPr>
              <a:t>The trial was stopped early after a planned interim analysis on the recommendation</a:t>
            </a:r>
          </a:p>
          <a:p>
            <a:r>
              <a:rPr lang="en-US" sz="1200" kern="1200" baseline="0" dirty="0">
                <a:solidFill>
                  <a:schemeClr val="tx1"/>
                </a:solidFill>
                <a:latin typeface="+mn-lt"/>
                <a:ea typeface="ＭＳ Ｐゴシック" charset="-128"/>
                <a:cs typeface="Arial" pitchFamily="34" charset="0"/>
              </a:rPr>
              <a:t>of the data and safety monitoring committee. At that time, 4401 patients had undergone</a:t>
            </a:r>
          </a:p>
          <a:p>
            <a:r>
              <a:rPr lang="en-US" sz="1200" kern="1200" baseline="0" dirty="0">
                <a:solidFill>
                  <a:schemeClr val="tx1"/>
                </a:solidFill>
                <a:latin typeface="+mn-lt"/>
                <a:ea typeface="ＭＳ Ｐゴシック" charset="-128"/>
                <a:cs typeface="Arial" pitchFamily="34" charset="0"/>
              </a:rPr>
              <a:t>randomization, with a median follow-up of 2.62 years. The relative risk of</a:t>
            </a:r>
          </a:p>
          <a:p>
            <a:r>
              <a:rPr lang="en-US" sz="1200" kern="1200" baseline="0" dirty="0">
                <a:solidFill>
                  <a:schemeClr val="tx1"/>
                </a:solidFill>
                <a:latin typeface="+mn-lt"/>
                <a:ea typeface="ＭＳ Ｐゴシック" charset="-128"/>
                <a:cs typeface="Arial" pitchFamily="34" charset="0"/>
              </a:rPr>
              <a:t>the primary outcome was 30% lower in the </a:t>
            </a:r>
            <a:r>
              <a:rPr lang="en-US" sz="1200" kern="1200" baseline="0" dirty="0" err="1">
                <a:solidFill>
                  <a:schemeClr val="tx1"/>
                </a:solidFill>
                <a:latin typeface="+mn-lt"/>
                <a:ea typeface="ＭＳ Ｐゴシック" charset="-128"/>
                <a:cs typeface="Arial" pitchFamily="34" charset="0"/>
              </a:rPr>
              <a:t>canagliflozin</a:t>
            </a:r>
            <a:r>
              <a:rPr lang="en-US" sz="1200" kern="1200" baseline="0" dirty="0">
                <a:solidFill>
                  <a:schemeClr val="tx1"/>
                </a:solidFill>
                <a:latin typeface="+mn-lt"/>
                <a:ea typeface="ＭＳ Ｐゴシック" charset="-128"/>
                <a:cs typeface="Arial" pitchFamily="34" charset="0"/>
              </a:rPr>
              <a:t> group than in the placebo</a:t>
            </a:r>
          </a:p>
          <a:p>
            <a:r>
              <a:rPr lang="en-US" sz="1200" kern="1200" baseline="0" dirty="0">
                <a:solidFill>
                  <a:schemeClr val="tx1"/>
                </a:solidFill>
                <a:latin typeface="+mn-lt"/>
                <a:ea typeface="ＭＳ Ｐゴシック" charset="-128"/>
                <a:cs typeface="Arial" pitchFamily="34" charset="0"/>
              </a:rPr>
              <a:t>group, with event rates of 43.2 and 61.2 per 1000 patient-years, respectively (hazard</a:t>
            </a:r>
          </a:p>
          <a:p>
            <a:r>
              <a:rPr lang="en-US" sz="1200" kern="1200" baseline="0" dirty="0">
                <a:solidFill>
                  <a:schemeClr val="tx1"/>
                </a:solidFill>
                <a:latin typeface="+mn-lt"/>
                <a:ea typeface="ＭＳ Ｐゴシック" charset="-128"/>
                <a:cs typeface="Arial" pitchFamily="34" charset="0"/>
              </a:rPr>
              <a:t>ratio, 0.70; 95% confidence interval [CI], 0.59 to 0.82; P = 0.00001). The relative</a:t>
            </a:r>
          </a:p>
          <a:p>
            <a:r>
              <a:rPr lang="en-US" sz="1200" kern="1200" baseline="0" dirty="0">
                <a:solidFill>
                  <a:schemeClr val="tx1"/>
                </a:solidFill>
                <a:latin typeface="+mn-lt"/>
                <a:ea typeface="ＭＳ Ｐゴシック" charset="-128"/>
                <a:cs typeface="Arial" pitchFamily="34" charset="0"/>
              </a:rPr>
              <a:t>risk of the renal-specific composite of end-stage kidney disease, a doubling of the</a:t>
            </a:r>
          </a:p>
          <a:p>
            <a:r>
              <a:rPr lang="en-US" sz="1200" kern="1200" baseline="0" dirty="0" err="1">
                <a:solidFill>
                  <a:schemeClr val="tx1"/>
                </a:solidFill>
                <a:latin typeface="+mn-lt"/>
                <a:ea typeface="ＭＳ Ｐゴシック" charset="-128"/>
                <a:cs typeface="Arial" pitchFamily="34" charset="0"/>
              </a:rPr>
              <a:t>creatinine</a:t>
            </a:r>
            <a:r>
              <a:rPr lang="en-US" sz="1200" kern="1200" baseline="0" dirty="0">
                <a:solidFill>
                  <a:schemeClr val="tx1"/>
                </a:solidFill>
                <a:latin typeface="+mn-lt"/>
                <a:ea typeface="ＭＳ Ｐゴシック" charset="-128"/>
                <a:cs typeface="Arial" pitchFamily="34" charset="0"/>
              </a:rPr>
              <a:t> level, or death from renal causes was lower by 34% (hazard ratio, 0.66;</a:t>
            </a:r>
          </a:p>
          <a:p>
            <a:r>
              <a:rPr lang="en-US" sz="1200" kern="1200" baseline="0" dirty="0">
                <a:solidFill>
                  <a:schemeClr val="tx1"/>
                </a:solidFill>
                <a:latin typeface="+mn-lt"/>
                <a:ea typeface="ＭＳ Ｐゴシック" charset="-128"/>
                <a:cs typeface="Arial" pitchFamily="34" charset="0"/>
              </a:rPr>
              <a:t>95% CI, 0.53 to 0.81; P&lt;0.001), and the relative risk of end-stage kidney disease</a:t>
            </a:r>
          </a:p>
          <a:p>
            <a:r>
              <a:rPr lang="en-US" sz="1200" kern="1200" baseline="0" dirty="0">
                <a:solidFill>
                  <a:schemeClr val="tx1"/>
                </a:solidFill>
                <a:latin typeface="+mn-lt"/>
                <a:ea typeface="ＭＳ Ｐゴシック" charset="-128"/>
                <a:cs typeface="Arial" pitchFamily="34" charset="0"/>
              </a:rPr>
              <a:t>was lower by 32% (hazard ratio, 0.68; 95% CI, 0.54 to 0.86; P = 0.002). The </a:t>
            </a:r>
            <a:r>
              <a:rPr lang="en-US" sz="1200" kern="1200" baseline="0" dirty="0" err="1">
                <a:solidFill>
                  <a:schemeClr val="tx1"/>
                </a:solidFill>
                <a:latin typeface="+mn-lt"/>
                <a:ea typeface="ＭＳ Ｐゴシック" charset="-128"/>
                <a:cs typeface="Arial" pitchFamily="34" charset="0"/>
              </a:rPr>
              <a:t>canagliflozin</a:t>
            </a:r>
            <a:endParaRPr lang="en-US" sz="1200" kern="1200" baseline="0" dirty="0">
              <a:solidFill>
                <a:schemeClr val="tx1"/>
              </a:solidFill>
              <a:latin typeface="+mn-lt"/>
              <a:ea typeface="ＭＳ Ｐゴシック" charset="-128"/>
              <a:cs typeface="Arial" pitchFamily="34" charset="0"/>
            </a:endParaRPr>
          </a:p>
          <a:p>
            <a:r>
              <a:rPr lang="en-US" sz="1200" kern="1200" baseline="0" dirty="0">
                <a:solidFill>
                  <a:schemeClr val="tx1"/>
                </a:solidFill>
                <a:latin typeface="+mn-lt"/>
                <a:ea typeface="ＭＳ Ｐゴシック" charset="-128"/>
                <a:cs typeface="Arial" pitchFamily="34" charset="0"/>
              </a:rPr>
              <a:t>group also had a lower risk of cardiovascular death, myocardial infarction,</a:t>
            </a:r>
          </a:p>
          <a:p>
            <a:r>
              <a:rPr lang="en-US" sz="1200" kern="1200" baseline="0" dirty="0">
                <a:solidFill>
                  <a:schemeClr val="tx1"/>
                </a:solidFill>
                <a:latin typeface="+mn-lt"/>
                <a:ea typeface="ＭＳ Ｐゴシック" charset="-128"/>
                <a:cs typeface="Arial" pitchFamily="34" charset="0"/>
              </a:rPr>
              <a:t>or stroke (hazard ratio, 0.80; 95% CI, 0.67 to 0.95; P = 0.01) and hospitalization for</a:t>
            </a:r>
          </a:p>
          <a:p>
            <a:r>
              <a:rPr lang="en-US" sz="1200" kern="1200" baseline="0" dirty="0">
                <a:solidFill>
                  <a:schemeClr val="tx1"/>
                </a:solidFill>
                <a:latin typeface="+mn-lt"/>
                <a:ea typeface="ＭＳ Ｐゴシック" charset="-128"/>
                <a:cs typeface="Arial" pitchFamily="34" charset="0"/>
              </a:rPr>
              <a:t>heart failure (hazard ratio, 0.61; 95% CI, 0.47 to 0.80; P&lt;0.001). There were no significant</a:t>
            </a:r>
          </a:p>
          <a:p>
            <a:r>
              <a:rPr lang="en-US" sz="1200" kern="1200" baseline="0" dirty="0">
                <a:solidFill>
                  <a:schemeClr val="tx1"/>
                </a:solidFill>
                <a:latin typeface="+mn-lt"/>
                <a:ea typeface="ＭＳ Ｐゴシック" charset="-128"/>
                <a:cs typeface="Arial" pitchFamily="34" charset="0"/>
              </a:rPr>
              <a:t>differences in rates of amputation or fracture.</a:t>
            </a:r>
          </a:p>
          <a:p>
            <a:r>
              <a:rPr lang="en-US" sz="1200" b="1" kern="1200" baseline="0" dirty="0">
                <a:solidFill>
                  <a:schemeClr val="tx1"/>
                </a:solidFill>
                <a:latin typeface="+mn-lt"/>
                <a:ea typeface="ＭＳ Ｐゴシック" charset="-128"/>
                <a:cs typeface="Arial" pitchFamily="34" charset="0"/>
              </a:rPr>
              <a:t>CONCLUSIONS</a:t>
            </a:r>
          </a:p>
          <a:p>
            <a:r>
              <a:rPr lang="en-US" sz="1200" kern="1200" baseline="0" dirty="0">
                <a:solidFill>
                  <a:schemeClr val="tx1"/>
                </a:solidFill>
                <a:latin typeface="+mn-lt"/>
                <a:ea typeface="ＭＳ Ｐゴシック" charset="-128"/>
                <a:cs typeface="Arial" pitchFamily="34" charset="0"/>
              </a:rPr>
              <a:t>In patients with type 2 diabetes and kidney disease, the risk of kidney failure and</a:t>
            </a:r>
          </a:p>
          <a:p>
            <a:r>
              <a:rPr lang="en-US" sz="1200" kern="1200" baseline="0" dirty="0">
                <a:solidFill>
                  <a:schemeClr val="tx1"/>
                </a:solidFill>
                <a:latin typeface="+mn-lt"/>
                <a:ea typeface="ＭＳ Ｐゴシック" charset="-128"/>
                <a:cs typeface="Arial" pitchFamily="34" charset="0"/>
              </a:rPr>
              <a:t>cardiovascular events was lower in the </a:t>
            </a:r>
            <a:r>
              <a:rPr lang="en-US" sz="1200" kern="1200" baseline="0" dirty="0" err="1">
                <a:solidFill>
                  <a:schemeClr val="tx1"/>
                </a:solidFill>
                <a:latin typeface="+mn-lt"/>
                <a:ea typeface="ＭＳ Ｐゴシック" charset="-128"/>
                <a:cs typeface="Arial" pitchFamily="34" charset="0"/>
              </a:rPr>
              <a:t>canagliflozin</a:t>
            </a:r>
            <a:r>
              <a:rPr lang="en-US" sz="1200" kern="1200" baseline="0" dirty="0">
                <a:solidFill>
                  <a:schemeClr val="tx1"/>
                </a:solidFill>
                <a:latin typeface="+mn-lt"/>
                <a:ea typeface="ＭＳ Ｐゴシック" charset="-128"/>
                <a:cs typeface="Arial" pitchFamily="34" charset="0"/>
              </a:rPr>
              <a:t> group than in the placebo group</a:t>
            </a:r>
          </a:p>
          <a:p>
            <a:r>
              <a:rPr lang="en-US" sz="1200" kern="1200" baseline="0" dirty="0">
                <a:solidFill>
                  <a:schemeClr val="tx1"/>
                </a:solidFill>
                <a:latin typeface="+mn-lt"/>
                <a:ea typeface="ＭＳ Ｐゴシック" charset="-128"/>
                <a:cs typeface="Arial" pitchFamily="34" charset="0"/>
              </a:rPr>
              <a:t>at a median follow-up of 2.62 years. (Funded by Janssen Research and Development;</a:t>
            </a:r>
          </a:p>
          <a:p>
            <a:r>
              <a:rPr lang="en-US" sz="1200" kern="1200" baseline="0" dirty="0">
                <a:solidFill>
                  <a:schemeClr val="tx1"/>
                </a:solidFill>
                <a:latin typeface="+mn-lt"/>
                <a:ea typeface="ＭＳ Ｐゴシック" charset="-128"/>
                <a:cs typeface="Arial" pitchFamily="34" charset="0"/>
              </a:rPr>
              <a:t>CREDENCE ClinicalTrials.gov number, NCT02065791.)</a:t>
            </a:r>
            <a:endParaRPr lang="el-GR" dirty="0"/>
          </a:p>
        </p:txBody>
      </p:sp>
      <p:sp>
        <p:nvSpPr>
          <p:cNvPr id="4" name="3 - Θέση αριθμού διαφάνειας"/>
          <p:cNvSpPr>
            <a:spLocks noGrp="1"/>
          </p:cNvSpPr>
          <p:nvPr>
            <p:ph type="sldNum" sz="quarter" idx="10"/>
          </p:nvPr>
        </p:nvSpPr>
        <p:spPr/>
        <p:txBody>
          <a:bodyPr/>
          <a:lstStyle/>
          <a:p>
            <a:pPr defTabSz="457178" fontAlgn="base">
              <a:spcBef>
                <a:spcPct val="0"/>
              </a:spcBef>
              <a:spcAft>
                <a:spcPct val="0"/>
              </a:spcAft>
              <a:defRPr/>
            </a:pPr>
            <a:fld id="{FDE933A5-3811-4F92-A128-D7729E6C2B9D}" type="slidenum">
              <a:rPr lang="en-GB" altLang="el-GR" smtClean="0">
                <a:solidFill>
                  <a:prstClr val="black"/>
                </a:solidFill>
              </a:rPr>
              <a:pPr defTabSz="457178" fontAlgn="base">
                <a:spcBef>
                  <a:spcPct val="0"/>
                </a:spcBef>
                <a:spcAft>
                  <a:spcPct val="0"/>
                </a:spcAft>
                <a:defRPr/>
              </a:pPr>
              <a:t>55</a:t>
            </a:fld>
            <a:endParaRPr lang="en-GB" altLang="el-GR">
              <a:solidFill>
                <a:prstClr val="black"/>
              </a:solidFill>
            </a:endParaRPr>
          </a:p>
        </p:txBody>
      </p:sp>
    </p:spTree>
    <p:extLst>
      <p:ext uri="{BB962C8B-B14F-4D97-AF65-F5344CB8AC3E}">
        <p14:creationId xmlns:p14="http://schemas.microsoft.com/office/powerpoint/2010/main" val="8233764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a:extLst>
              <a:ext uri="{FF2B5EF4-FFF2-40B4-BE49-F238E27FC236}">
                <a16:creationId xmlns:a16="http://schemas.microsoft.com/office/drawing/2014/main" id="{1FC6B761-E145-F549-7A10-4D7903AA58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fontAlgn="base">
              <a:spcBef>
                <a:spcPct val="0"/>
              </a:spcBef>
              <a:spcAft>
                <a:spcPct val="0"/>
              </a:spcAft>
              <a:defRPr/>
            </a:pPr>
            <a:fld id="{4767426B-6A25-469F-A9E5-AEC3D27A7E6D}" type="slidenum">
              <a:rPr lang="el-GR" altLang="el-GR" sz="1200" smtClean="0">
                <a:solidFill>
                  <a:srgbClr val="000000"/>
                </a:solidFill>
              </a:rPr>
              <a:pPr algn="r" fontAlgn="base">
                <a:spcBef>
                  <a:spcPct val="0"/>
                </a:spcBef>
                <a:spcAft>
                  <a:spcPct val="0"/>
                </a:spcAft>
                <a:defRPr/>
              </a:pPr>
              <a:t>56</a:t>
            </a:fld>
            <a:endParaRPr lang="el-GR" altLang="el-GR" sz="1200">
              <a:solidFill>
                <a:srgbClr val="000000"/>
              </a:solidFill>
            </a:endParaRPr>
          </a:p>
        </p:txBody>
      </p:sp>
      <p:sp>
        <p:nvSpPr>
          <p:cNvPr id="398339" name="Rectangle 2">
            <a:extLst>
              <a:ext uri="{FF2B5EF4-FFF2-40B4-BE49-F238E27FC236}">
                <a16:creationId xmlns:a16="http://schemas.microsoft.com/office/drawing/2014/main" id="{6C5FCE9B-07B3-8D90-F081-BAB70FC665F5}"/>
              </a:ext>
            </a:extLst>
          </p:cNvPr>
          <p:cNvSpPr>
            <a:spLocks noGrp="1" noRot="1" noChangeAspect="1" noTextEdit="1"/>
          </p:cNvSpPr>
          <p:nvPr>
            <p:ph type="sldImg"/>
          </p:nvPr>
        </p:nvSpPr>
        <p:spPr>
          <a:ln/>
        </p:spPr>
      </p:sp>
      <p:sp>
        <p:nvSpPr>
          <p:cNvPr id="398340" name="Rectangle 3">
            <a:extLst>
              <a:ext uri="{FF2B5EF4-FFF2-40B4-BE49-F238E27FC236}">
                <a16:creationId xmlns:a16="http://schemas.microsoft.com/office/drawing/2014/main" id="{64C16069-9732-DFCC-35F3-0295DBD4A68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r>
              <a:rPr lang="en-US" sz="1200" b="0" i="0" kern="1200" dirty="0">
                <a:solidFill>
                  <a:schemeClr val="tx1"/>
                </a:solidFill>
                <a:effectLst/>
                <a:latin typeface="+mn-lt"/>
                <a:ea typeface="+mn-ea"/>
                <a:cs typeface="+mn-cs"/>
              </a:rPr>
              <a:t>Atherosclerotic renal-artery stenosis is a common problem in the elderly. Despite two randomized trials that did not show a benefit of renal-artery stenting with respect to kidney function, the usefulness of stenting for the prevention of major adverse renal and cardiovascular events is uncertain.</a:t>
            </a:r>
          </a:p>
          <a:p>
            <a:pPr fontAlgn="base"/>
            <a:r>
              <a:rPr lang="en-US" sz="1200" b="1" i="0" kern="1200" cap="all" dirty="0">
                <a:solidFill>
                  <a:schemeClr val="tx1"/>
                </a:solidFill>
                <a:effectLst/>
                <a:latin typeface="+mn-lt"/>
                <a:ea typeface="+mn-ea"/>
                <a:cs typeface="+mn-cs"/>
              </a:rPr>
              <a:t>METHODS</a:t>
            </a:r>
          </a:p>
          <a:p>
            <a:pPr fontAlgn="base"/>
            <a:r>
              <a:rPr lang="en-US" sz="1200" b="0" i="0" kern="1200" dirty="0">
                <a:solidFill>
                  <a:schemeClr val="tx1"/>
                </a:solidFill>
                <a:effectLst/>
                <a:latin typeface="+mn-lt"/>
                <a:ea typeface="+mn-ea"/>
                <a:cs typeface="+mn-cs"/>
              </a:rPr>
              <a:t>We randomly assigned 947 participants who had atherosclerotic renal-artery stenosis and either systolic hypertension while taking two or more antihypertensive drugs or chronic kidney disease to medical therapy plus renal-artery stenting or medical therapy alone. Participants were followed for the occurrence of adverse cardiovascular and renal events (a composite end point of death from cardiovascular or renal causes, myocardial infarction, stroke, hospitalization for congestive heart failure, progressive renal insufficiency, or the need for renal-replacement therapy).</a:t>
            </a:r>
          </a:p>
          <a:p>
            <a:pPr fontAlgn="base"/>
            <a:r>
              <a:rPr lang="en-US" sz="1200" b="1" i="0" kern="1200" cap="all" dirty="0">
                <a:solidFill>
                  <a:schemeClr val="tx1"/>
                </a:solidFill>
                <a:effectLst/>
                <a:latin typeface="+mn-lt"/>
                <a:ea typeface="+mn-ea"/>
                <a:cs typeface="+mn-cs"/>
              </a:rPr>
              <a:t>RESULTS</a:t>
            </a:r>
          </a:p>
          <a:p>
            <a:pPr fontAlgn="base"/>
            <a:r>
              <a:rPr lang="en-US" sz="1200" b="0" i="0" kern="1200" dirty="0">
                <a:solidFill>
                  <a:schemeClr val="tx1"/>
                </a:solidFill>
                <a:effectLst/>
                <a:latin typeface="+mn-lt"/>
                <a:ea typeface="+mn-ea"/>
                <a:cs typeface="+mn-cs"/>
              </a:rPr>
              <a:t>Over a median follow-up period of 43 months (interquartile range, 31 to 55), the rate of the primary composite end point did not differ significantly between participants who underwent stenting in addition to receiving medical therapy and those who received medical therapy alone (35.1% and 35.8%, respectively; hazard ratio with stenting, 0.94; 95% confidence interval [CI], 0.76 to 1.17; P=0.58). There were also no significant differences between the treatment groups in the rates of the individual components of the primary end point or in all-cause mortality. During follow-up, there was a consistent modest difference in systolic blood pressure favoring the stent group (−2.3 mm Hg; 95% CI, −4.4 to −0.2; P=0.03).</a:t>
            </a:r>
          </a:p>
          <a:p>
            <a:pPr fontAlgn="base"/>
            <a:r>
              <a:rPr lang="en-US" sz="1200" b="1" i="0" kern="1200" cap="all" dirty="0">
                <a:solidFill>
                  <a:schemeClr val="tx1"/>
                </a:solidFill>
                <a:effectLst/>
                <a:latin typeface="+mn-lt"/>
                <a:ea typeface="+mn-ea"/>
                <a:cs typeface="+mn-cs"/>
              </a:rPr>
              <a:t>CONCLUSIONS</a:t>
            </a:r>
          </a:p>
          <a:p>
            <a:pPr fontAlgn="base"/>
            <a:r>
              <a:rPr lang="en-US" sz="1200" b="0" i="0" kern="1200" dirty="0">
                <a:solidFill>
                  <a:schemeClr val="tx1"/>
                </a:solidFill>
                <a:effectLst/>
                <a:latin typeface="+mn-lt"/>
                <a:ea typeface="+mn-ea"/>
                <a:cs typeface="+mn-cs"/>
              </a:rPr>
              <a:t>Renal-artery stenting did not confer a significant benefit with respect to the prevention of clinical events when added to comprehensive, multifactorial medical therapy in people with atherosclerotic renal-artery stenosis and hypertension or chronic kidney disease. (Funded by the National Heart, Lung and Blood Institute and others; ClinicalTrials.gov number, </a:t>
            </a:r>
            <a:r>
              <a:rPr lang="en-US" sz="1200" b="1" i="0" u="none" strike="noStrike" kern="1200" dirty="0">
                <a:solidFill>
                  <a:schemeClr val="tx1"/>
                </a:solidFill>
                <a:effectLst/>
                <a:latin typeface="+mn-lt"/>
                <a:ea typeface="+mn-ea"/>
                <a:cs typeface="+mn-cs"/>
                <a:hlinkClick r:id="rId3"/>
              </a:rPr>
              <a:t>NCT00081731. opens in new tab</a:t>
            </a:r>
            <a:r>
              <a:rPr lang="en-US" sz="1200" b="0" i="0" kern="1200" dirty="0">
                <a:solidFill>
                  <a:schemeClr val="tx1"/>
                </a:solidFill>
                <a:effectLst/>
                <a:latin typeface="+mn-lt"/>
                <a:ea typeface="+mn-ea"/>
                <a:cs typeface="+mn-cs"/>
              </a:rPr>
              <a:t>.)</a:t>
            </a:r>
          </a:p>
          <a:p>
            <a:pPr eaLnBrk="1" hangingPunct="1"/>
            <a:endParaRPr lang="el-GR" altLang="el-GR" dirty="0"/>
          </a:p>
        </p:txBody>
      </p:sp>
      <p:sp>
        <p:nvSpPr>
          <p:cNvPr id="398341" name="Text Box 4">
            <a:extLst>
              <a:ext uri="{FF2B5EF4-FFF2-40B4-BE49-F238E27FC236}">
                <a16:creationId xmlns:a16="http://schemas.microsoft.com/office/drawing/2014/main" id="{72D36FCC-758C-8695-4536-CA92E266AA05}"/>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fontAlgn="base">
              <a:spcBef>
                <a:spcPct val="0"/>
              </a:spcBef>
              <a:spcAft>
                <a:spcPct val="0"/>
              </a:spcAft>
              <a:defRPr/>
            </a:pPr>
            <a:r>
              <a:rPr lang="el-GR" altLang="el-GR" sz="1200">
                <a:solidFill>
                  <a:srgbClr val="000000"/>
                </a:solidFill>
                <a:latin typeface="Times New Roman" panose="02020603050405020304" pitchFamily="18" charset="0"/>
                <a:cs typeface="Arial" panose="020B0604020202020204" pitchFamily="34" charset="0"/>
              </a:rPr>
              <a:t>32</a:t>
            </a:r>
          </a:p>
        </p:txBody>
      </p:sp>
    </p:spTree>
    <p:extLst>
      <p:ext uri="{BB962C8B-B14F-4D97-AF65-F5344CB8AC3E}">
        <p14:creationId xmlns:p14="http://schemas.microsoft.com/office/powerpoint/2010/main" val="10966845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43F699-A63F-4427-B43D-F0D49F730D8E}" type="slidenum">
              <a:rPr kumimoji="0" lang="el-GR"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l-GR"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3523" name="Rectangle 2"/>
          <p:cNvSpPr>
            <a:spLocks noGrp="1" noRot="1" noChangeAspect="1" noTextEdit="1"/>
          </p:cNvSpPr>
          <p:nvPr>
            <p:ph type="sldImg"/>
          </p:nvPr>
        </p:nvSpPr>
        <p:spPr>
          <a:ln/>
        </p:spPr>
      </p:sp>
      <p:sp>
        <p:nvSpPr>
          <p:cNvPr id="363524" name="Rectangle 3"/>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Lastly, the results of the multicentre Cardiovascular Outcomes with Renal Atherosclerotic Lesions (CORAL) study [8] reinforced the arguments in favour of the absence of a clear benefit from revascularization and represented for many clinicians a point of no return in the discontinuation of PTRA. With 947 patients enrolled over 5 years of recruitment, the CORAL study not only replicated the findings of the ASTRAL and STAR trials, but also showed that stenting moderate-to-severe RAS (~ 73% of arterial diameter) had no additional benefit in preventing CV or renal events (death from cardiovascular or renal causes, stroke, myocardial infarction, congestive heart failure, progressive renal insufficiency and/or need for renal replacement therapy), when compared to medical therapy alone. </a:t>
            </a:r>
            <a:endParaRPr lang="el-GR" sz="1200" kern="1200" dirty="0">
              <a:solidFill>
                <a:schemeClr val="tx1"/>
              </a:solidFill>
              <a:effectLst/>
              <a:latin typeface="+mn-lt"/>
              <a:ea typeface="+mn-ea"/>
              <a:cs typeface="+mn-cs"/>
            </a:endParaRPr>
          </a:p>
          <a:p>
            <a:pPr eaLnBrk="1" hangingPunct="1"/>
            <a:endParaRPr lang="en-US" altLang="el-GR" dirty="0"/>
          </a:p>
          <a:p>
            <a:pPr eaLnBrk="1" hangingPunct="1"/>
            <a:r>
              <a:rPr lang="en-US" altLang="el-GR" dirty="0"/>
              <a:t>STAR </a:t>
            </a:r>
            <a:r>
              <a:rPr lang="el-GR" altLang="el-GR" dirty="0"/>
              <a:t>και </a:t>
            </a:r>
            <a:r>
              <a:rPr lang="en-US" altLang="el-GR" dirty="0"/>
              <a:t>ASTRAL </a:t>
            </a:r>
            <a:r>
              <a:rPr lang="el-GR" altLang="el-GR" dirty="0"/>
              <a:t>που έδειξαν ότι η τοποθέτηση </a:t>
            </a:r>
            <a:r>
              <a:rPr lang="en-US" altLang="el-GR" dirty="0"/>
              <a:t>stent </a:t>
            </a:r>
            <a:r>
              <a:rPr lang="el-GR" altLang="el-GR" dirty="0"/>
              <a:t>σε ασθενής με στένωση νεφρικής αρτηρίας δεν υπερτερεί της φαρμακευτικής αγωγής. </a:t>
            </a:r>
            <a:endParaRPr lang="en-US" altLang="el-GR" dirty="0"/>
          </a:p>
          <a:p>
            <a:pPr eaLnBrk="1" hangingPunct="1"/>
            <a:endParaRPr lang="en-US" altLang="el-GR" dirty="0"/>
          </a:p>
          <a:p>
            <a:pPr eaLnBrk="1" hangingPunct="1"/>
            <a:r>
              <a:rPr lang="en-US" altLang="el-GR" dirty="0"/>
              <a:t>BACKGROUND Atherosclerotic renal-artery stenosis is a common problem in the elderly. Despite two randomized trials that did not show a benefit of renal-artery stenting with respect to kidney function, the usefulness of stenting for the prevention of major adverse renal and cardiovascular events is uncertain. </a:t>
            </a:r>
          </a:p>
          <a:p>
            <a:pPr eaLnBrk="1" hangingPunct="1"/>
            <a:endParaRPr lang="en-US" altLang="el-GR" dirty="0"/>
          </a:p>
          <a:p>
            <a:pPr eaLnBrk="1" hangingPunct="1"/>
            <a:r>
              <a:rPr lang="en-US" altLang="el-GR" dirty="0"/>
              <a:t>METHODS We randomly assigned 947 participants who had atherosclerotic renal-artery stenosis and either systolic hypertension while taking two or more antihypertensive drugs or chronic kidney disease to medical therapy plus renal-artery stenting or medical therapy alone. Participants were followed for the occurrence of adverse cardiovascular and renal events (</a:t>
            </a:r>
            <a:r>
              <a:rPr lang="en-US" altLang="el-GR" b="1" u="sng" dirty="0"/>
              <a:t>a composite end point of death from cardiovascular or renal causes, myocardial infarction, stroke, hospitalization for congestive heart failure, progressive renal insufficiency, or the need for renal-replacement therapy</a:t>
            </a:r>
            <a:r>
              <a:rPr lang="en-US" altLang="el-GR" dirty="0"/>
              <a:t>). </a:t>
            </a:r>
          </a:p>
          <a:p>
            <a:pPr eaLnBrk="1" hangingPunct="1"/>
            <a:endParaRPr lang="en-US" altLang="el-GR" dirty="0"/>
          </a:p>
          <a:p>
            <a:pPr eaLnBrk="1" hangingPunct="1"/>
            <a:r>
              <a:rPr lang="en-US" altLang="el-GR" dirty="0"/>
              <a:t>RESULTS Over a median follow-up period of 43 months (interquartile range, 31 to 55), the rate of the primary composite end point did not differ significantly between participants who underwent stenting in addition to receiving medical therapy and those who received medical therapy alone (35.1% and 35.8%, respectively; hazard ratio with stenting, 0.94; 95% confidence interval [CI], 0.76 to 1.17; P=0.58). There were also no significant differences between the treatment groups in the rates of the individual components of the primary end point or in all-cause mortality. During follow-up, there was a consistent modest difference in systolic blood pressure favoring the stent group (−2.3 mm Hg; 95% CI, −4.4 to −0.2; P = 0.03). </a:t>
            </a:r>
          </a:p>
          <a:p>
            <a:pPr eaLnBrk="1" hangingPunct="1"/>
            <a:endParaRPr lang="en-US" altLang="el-GR" dirty="0"/>
          </a:p>
          <a:p>
            <a:pPr eaLnBrk="1" hangingPunct="1"/>
            <a:r>
              <a:rPr lang="en-US" altLang="el-GR" dirty="0"/>
              <a:t>CONCLUSIONS Renal-artery stenting did not confer a significant benefit with respect to the prevention of clinical events when added to comprehensive, multifactorial medical therapy in people with atherosclerotic renal-artery stenosis and hypertension or chronic kidney disease. </a:t>
            </a:r>
          </a:p>
          <a:p>
            <a:pPr eaLnBrk="1" hangingPunct="1"/>
            <a:r>
              <a:rPr lang="en-US" altLang="el-GR" dirty="0"/>
              <a:t>(Funded by the National Heart, Lung and Blood Institute and others; ClinicalTrials.gov number, NCT00081731.)</a:t>
            </a:r>
            <a:endParaRPr lang="el-GR" altLang="el-GR" dirty="0"/>
          </a:p>
        </p:txBody>
      </p:sp>
      <p:sp>
        <p:nvSpPr>
          <p:cNvPr id="363525" name="Text Box 4"/>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l-GR" altLang="el-G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32</a:t>
            </a:r>
          </a:p>
        </p:txBody>
      </p:sp>
    </p:spTree>
    <p:extLst>
      <p:ext uri="{BB962C8B-B14F-4D97-AF65-F5344CB8AC3E}">
        <p14:creationId xmlns:p14="http://schemas.microsoft.com/office/powerpoint/2010/main" val="1840126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Starting from some basic epidemiologic data, ARVD is rather common disease, accounting for almost 7% of patients with age &gt;65 from the general population. </a:t>
            </a:r>
            <a:r>
              <a:rPr lang="en-US" sz="1800" b="0" i="0" u="none" strike="noStrike" baseline="0" dirty="0">
                <a:solidFill>
                  <a:srgbClr val="000000"/>
                </a:solidFill>
                <a:latin typeface="LKNDO M+ Caecilia LT Std"/>
              </a:rPr>
              <a:t>Among hypertensives, the prevalence of ARVD is probably </a:t>
            </a:r>
            <a:r>
              <a:rPr lang="en-US" sz="1800" b="0" i="0" u="none" strike="noStrike" baseline="0" dirty="0">
                <a:solidFill>
                  <a:srgbClr val="000000"/>
                </a:solidFill>
                <a:latin typeface="LKNFE F+ MTSY"/>
              </a:rPr>
              <a:t>≈</a:t>
            </a:r>
            <a:r>
              <a:rPr lang="en-US" sz="1800" b="0" i="0" u="none" strike="noStrike" baseline="0" dirty="0">
                <a:solidFill>
                  <a:srgbClr val="000000"/>
                </a:solidFill>
                <a:latin typeface="LKNDO M+ Caecilia LT Std"/>
              </a:rPr>
              <a:t>1% in patients with mild hypertension [ </a:t>
            </a:r>
            <a:r>
              <a:rPr lang="en-US" sz="1800" b="0" i="0" u="none" strike="noStrike" baseline="0" dirty="0">
                <a:solidFill>
                  <a:srgbClr val="0000FF"/>
                </a:solidFill>
                <a:latin typeface="LKNDO M+ Caecilia LT Std"/>
              </a:rPr>
              <a:t>13 </a:t>
            </a:r>
            <a:r>
              <a:rPr lang="en-US" sz="1800" b="0" i="0" u="none" strike="noStrike" baseline="0" dirty="0">
                <a:solidFill>
                  <a:srgbClr val="000000"/>
                </a:solidFill>
                <a:latin typeface="LKNDO M+ Caecilia LT Std"/>
              </a:rPr>
              <a:t>], but may be as high as 14–24% in patients with severe or resistant hypertension [ </a:t>
            </a:r>
            <a:r>
              <a:rPr lang="en-US" sz="1800" b="0" i="0" u="none" strike="noStrike" baseline="0" dirty="0">
                <a:solidFill>
                  <a:srgbClr val="0000FF"/>
                </a:solidFill>
                <a:latin typeface="LKNDO M+ Caecilia LT Std"/>
              </a:rPr>
              <a:t>14 </a:t>
            </a:r>
            <a:r>
              <a:rPr lang="en-US" sz="1800" b="0" i="0" u="none" strike="noStrike" baseline="0" dirty="0">
                <a:solidFill>
                  <a:srgbClr val="000000"/>
                </a:solidFill>
                <a:latin typeface="LKNDO M+ Caecilia LT Std"/>
              </a:rPr>
              <a:t>–</a:t>
            </a:r>
            <a:r>
              <a:rPr lang="en-US" sz="1800" b="0" i="0" u="none" strike="noStrike" baseline="0" dirty="0">
                <a:solidFill>
                  <a:srgbClr val="0000FF"/>
                </a:solidFill>
                <a:latin typeface="LKNDO M+ Caecilia LT Std"/>
              </a:rPr>
              <a:t>16 </a:t>
            </a:r>
            <a:r>
              <a:rPr lang="en-US" sz="1800" b="0" i="0" u="none" strike="noStrike" baseline="0" dirty="0">
                <a:solidFill>
                  <a:srgbClr val="000000"/>
                </a:solidFill>
                <a:latin typeface="LKNDO M+ Caecilia LT Std"/>
              </a:rPr>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err="1"/>
              <a:t>Ξεκινωντας</a:t>
            </a:r>
            <a:r>
              <a:rPr lang="el-GR" dirty="0"/>
              <a:t> από </a:t>
            </a:r>
            <a:r>
              <a:rPr lang="el-GR" dirty="0" err="1"/>
              <a:t>καποια</a:t>
            </a:r>
            <a:r>
              <a:rPr lang="el-GR" dirty="0"/>
              <a:t> </a:t>
            </a:r>
            <a:r>
              <a:rPr lang="el-GR" dirty="0" err="1"/>
              <a:t>βασικα</a:t>
            </a:r>
            <a:r>
              <a:rPr lang="el-GR" dirty="0"/>
              <a:t> επιδημιολογικά </a:t>
            </a:r>
            <a:r>
              <a:rPr lang="el-GR" dirty="0" err="1"/>
              <a:t>στοιχεια</a:t>
            </a:r>
            <a:r>
              <a:rPr lang="el-GR" dirty="0"/>
              <a:t>, ο </a:t>
            </a:r>
            <a:r>
              <a:rPr lang="el-GR" dirty="0" err="1"/>
              <a:t>επιπολασμός</a:t>
            </a:r>
            <a:r>
              <a:rPr lang="el-GR" dirty="0"/>
              <a:t> </a:t>
            </a:r>
            <a:r>
              <a:rPr lang="el-GR" dirty="0" err="1"/>
              <a:t>αυτης</a:t>
            </a:r>
            <a:r>
              <a:rPr lang="el-GR" dirty="0"/>
              <a:t> </a:t>
            </a:r>
            <a:r>
              <a:rPr lang="el-GR" dirty="0" err="1"/>
              <a:t>φτανει</a:t>
            </a:r>
            <a:r>
              <a:rPr lang="el-GR" dirty="0"/>
              <a:t>  </a:t>
            </a:r>
            <a:r>
              <a:rPr lang="el-GR" dirty="0" err="1"/>
              <a:t>περιπου</a:t>
            </a:r>
            <a:r>
              <a:rPr lang="el-GR" dirty="0"/>
              <a:t> στο 7% του </a:t>
            </a:r>
            <a:r>
              <a:rPr lang="el-GR" dirty="0" err="1"/>
              <a:t>γενικου</a:t>
            </a:r>
            <a:r>
              <a:rPr lang="el-GR" dirty="0"/>
              <a:t> </a:t>
            </a:r>
            <a:r>
              <a:rPr lang="el-GR" dirty="0" err="1"/>
              <a:t>πληθυσμου</a:t>
            </a:r>
            <a:r>
              <a:rPr lang="el-GR" dirty="0"/>
              <a:t> &gt;65 </a:t>
            </a:r>
            <a:r>
              <a:rPr lang="el-GR" dirty="0" err="1"/>
              <a:t>ετων</a:t>
            </a:r>
            <a:r>
              <a:rPr lang="el-GR" dirty="0"/>
              <a:t>, ενώ </a:t>
            </a:r>
            <a:r>
              <a:rPr lang="el-GR" dirty="0" err="1"/>
              <a:t>μεταξυ</a:t>
            </a:r>
            <a:r>
              <a:rPr lang="el-GR" dirty="0"/>
              <a:t> των ασθενών με </a:t>
            </a:r>
            <a:r>
              <a:rPr lang="el-GR" dirty="0" err="1"/>
              <a:t>υπερταση</a:t>
            </a:r>
            <a:r>
              <a:rPr lang="el-GR" dirty="0"/>
              <a:t>, και </a:t>
            </a:r>
            <a:r>
              <a:rPr lang="el-GR" dirty="0" err="1"/>
              <a:t>ένω</a:t>
            </a:r>
            <a:r>
              <a:rPr lang="el-GR" dirty="0"/>
              <a:t> &lt;1% των </a:t>
            </a:r>
            <a:r>
              <a:rPr lang="el-GR" dirty="0" err="1"/>
              <a:t>ασθενων</a:t>
            </a:r>
            <a:r>
              <a:rPr lang="el-GR" dirty="0"/>
              <a:t> με </a:t>
            </a:r>
            <a:r>
              <a:rPr lang="el-GR" dirty="0" err="1"/>
              <a:t>ηπια</a:t>
            </a:r>
            <a:r>
              <a:rPr lang="el-GR" dirty="0"/>
              <a:t> </a:t>
            </a:r>
            <a:r>
              <a:rPr lang="el-GR" dirty="0" err="1"/>
              <a:t>υπερταση</a:t>
            </a:r>
            <a:r>
              <a:rPr lang="el-GR" dirty="0"/>
              <a:t> </a:t>
            </a:r>
            <a:r>
              <a:rPr lang="el-GR" dirty="0" err="1"/>
              <a:t>εχουν</a:t>
            </a:r>
            <a:r>
              <a:rPr lang="el-GR" dirty="0"/>
              <a:t> </a:t>
            </a:r>
            <a:r>
              <a:rPr lang="el-GR" dirty="0" err="1"/>
              <a:t>νεφραγγειακή</a:t>
            </a:r>
            <a:r>
              <a:rPr lang="el-GR" dirty="0"/>
              <a:t> νόσο, στους ασθενείς με σοβαρή ή και ανθεκτική υπέρταση, ο </a:t>
            </a:r>
            <a:r>
              <a:rPr lang="el-GR" dirty="0" err="1"/>
              <a:t>επιπολασμός</a:t>
            </a:r>
            <a:r>
              <a:rPr lang="el-GR" dirty="0"/>
              <a:t> αγγίζει το 30%</a:t>
            </a:r>
          </a:p>
          <a:p>
            <a:endParaRPr lang="el-GR" dirty="0"/>
          </a:p>
          <a:p>
            <a:endParaRPr lang="el-GR" dirty="0"/>
          </a:p>
          <a:p>
            <a:endParaRPr lang="el-GR" dirty="0"/>
          </a:p>
          <a:p>
            <a:r>
              <a:rPr lang="en-US" dirty="0"/>
              <a:t>The prevalence of ARVD differs considerably among studied populations.</a:t>
            </a:r>
          </a:p>
          <a:p>
            <a:r>
              <a:rPr lang="en-US" dirty="0"/>
              <a:t>In a population-based cohort of 870 participants &gt; 65 years of age, ARVD (defined as &gt; 60% stenosis) was identified by renal</a:t>
            </a:r>
            <a:r>
              <a:rPr lang="el-GR" dirty="0"/>
              <a:t> </a:t>
            </a:r>
            <a:r>
              <a:rPr lang="en-US" dirty="0"/>
              <a:t>duplex sonography in 6.8% of patients, with equal frequency among White and Black participants [ 12 ]. </a:t>
            </a:r>
          </a:p>
          <a:p>
            <a:r>
              <a:rPr lang="en-US" dirty="0"/>
              <a:t>Among hypertensives, the prevalence of ARVD is probably ≈1% in patients with mild hypertension [ 13 ], but may be as high as 14–24% in patients with</a:t>
            </a:r>
          </a:p>
          <a:p>
            <a:r>
              <a:rPr lang="en-US" dirty="0"/>
              <a:t>severe or resistant hypertension [ 14 –16 ]. Of note, among patients with hypertension, ARVD is considered the second most common</a:t>
            </a:r>
          </a:p>
          <a:p>
            <a:r>
              <a:rPr lang="en-US" dirty="0"/>
              <a:t>cause of secondary hypertension [ 17 ].</a:t>
            </a:r>
            <a:endParaRPr lang="el-GR" dirty="0"/>
          </a:p>
        </p:txBody>
      </p:sp>
      <p:sp>
        <p:nvSpPr>
          <p:cNvPr id="4" name="Θέση αριθμού διαφάνειας 3"/>
          <p:cNvSpPr>
            <a:spLocks noGrp="1"/>
          </p:cNvSpPr>
          <p:nvPr>
            <p:ph type="sldNum" sz="quarter" idx="5"/>
          </p:nvPr>
        </p:nvSpPr>
        <p:spPr/>
        <p:txBody>
          <a:bodyPr/>
          <a:lstStyle/>
          <a:p>
            <a:fld id="{25AEE614-81D1-4468-AC86-44EEA30314D4}" type="slidenum">
              <a:rPr lang="el-GR" smtClean="0"/>
              <a:t>7</a:t>
            </a:fld>
            <a:endParaRPr lang="el-GR"/>
          </a:p>
        </p:txBody>
      </p:sp>
    </p:spTree>
    <p:extLst>
      <p:ext uri="{BB962C8B-B14F-4D97-AF65-F5344CB8AC3E}">
        <p14:creationId xmlns:p14="http://schemas.microsoft.com/office/powerpoint/2010/main" val="4231389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a:extLst>
              <a:ext uri="{FF2B5EF4-FFF2-40B4-BE49-F238E27FC236}">
                <a16:creationId xmlns:a16="http://schemas.microsoft.com/office/drawing/2014/main" id="{B66405F2-F433-4520-CA66-E24133FCEF3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D628B4-36D2-4128-933E-CC4650E29288}" type="slidenum">
              <a:rPr kumimoji="0" lang="el-GR"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l-GR"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7315" name="Rectangle 2">
            <a:extLst>
              <a:ext uri="{FF2B5EF4-FFF2-40B4-BE49-F238E27FC236}">
                <a16:creationId xmlns:a16="http://schemas.microsoft.com/office/drawing/2014/main" id="{331A71C3-ABE6-38C5-8908-304EFA97C728}"/>
              </a:ext>
            </a:extLst>
          </p:cNvPr>
          <p:cNvSpPr>
            <a:spLocks noGrp="1" noRot="1" noChangeAspect="1" noTextEdit="1"/>
          </p:cNvSpPr>
          <p:nvPr>
            <p:ph type="sldImg"/>
          </p:nvPr>
        </p:nvSpPr>
        <p:spPr>
          <a:ln/>
        </p:spPr>
      </p:sp>
      <p:sp>
        <p:nvSpPr>
          <p:cNvPr id="397316" name="Rectangle 3">
            <a:extLst>
              <a:ext uri="{FF2B5EF4-FFF2-40B4-BE49-F238E27FC236}">
                <a16:creationId xmlns:a16="http://schemas.microsoft.com/office/drawing/2014/main" id="{1C76DC95-CC56-F4BC-CDB4-4C13F076573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397317" name="Text Box 4">
            <a:extLst>
              <a:ext uri="{FF2B5EF4-FFF2-40B4-BE49-F238E27FC236}">
                <a16:creationId xmlns:a16="http://schemas.microsoft.com/office/drawing/2014/main" id="{747B92F7-92E5-CAC4-F32B-7E24D70320C4}"/>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l-GR" altLang="el-G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32</a:t>
            </a:r>
          </a:p>
        </p:txBody>
      </p:sp>
    </p:spTree>
    <p:extLst>
      <p:ext uri="{BB962C8B-B14F-4D97-AF65-F5344CB8AC3E}">
        <p14:creationId xmlns:p14="http://schemas.microsoft.com/office/powerpoint/2010/main" val="8034006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354" rtl="0" eaLnBrk="1" fontAlgn="auto" latinLnBrk="0" hangingPunct="1">
              <a:lnSpc>
                <a:spcPct val="100000"/>
              </a:lnSpc>
              <a:spcBef>
                <a:spcPts val="0"/>
              </a:spcBef>
              <a:spcAft>
                <a:spcPts val="0"/>
              </a:spcAft>
              <a:buClrTx/>
              <a:buSzTx/>
              <a:buFontTx/>
              <a:buNone/>
              <a:tabLst/>
              <a:defRPr/>
            </a:pPr>
            <a:fld id="{ABD74BE7-CF18-4100-9D88-D36F5B0B5E48}" type="slidenum">
              <a:rPr kumimoji="0" lang="el-GR" altLang="el-GR"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59</a:t>
            </a:fld>
            <a:endParaRPr kumimoji="0" lang="el-GR" altLang="el-GR" sz="1200" b="0" i="0" u="none" strike="noStrike" kern="1200" cap="none" spc="0" normalizeH="0" baseline="0" noProof="0">
              <a:ln>
                <a:noFill/>
              </a:ln>
              <a:solidFill>
                <a:srgbClr val="000000"/>
              </a:solidFill>
              <a:effectLst/>
              <a:uLnTx/>
              <a:uFillTx/>
              <a:latin typeface="Calibri"/>
              <a:ea typeface="+mn-ea"/>
              <a:cs typeface="+mn-cs"/>
            </a:endParaRPr>
          </a:p>
        </p:txBody>
      </p:sp>
      <p:sp>
        <p:nvSpPr>
          <p:cNvPr id="397315" name="Rectangle 2"/>
          <p:cNvSpPr>
            <a:spLocks noGrp="1" noRot="1" noChangeAspect="1" noTextEdit="1"/>
          </p:cNvSpPr>
          <p:nvPr>
            <p:ph type="sldImg"/>
          </p:nvPr>
        </p:nvSpPr>
        <p:spPr>
          <a:ln/>
        </p:spPr>
      </p:sp>
      <p:sp>
        <p:nvSpPr>
          <p:cNvPr id="397316" name="Rectangle 3"/>
          <p:cNvSpPr>
            <a:spLocks noGrp="1"/>
          </p:cNvSpPr>
          <p:nvPr>
            <p:ph type="body" idx="1"/>
          </p:nvPr>
        </p:nvSpPr>
        <p:spPr>
          <a:noFill/>
        </p:spPr>
        <p:txBody>
          <a:bodyPr/>
          <a:lstStyle/>
          <a:p>
            <a:pPr eaLnBrk="1" hangingPunct="1"/>
            <a:endParaRPr lang="el-GR" altLang="el-GR"/>
          </a:p>
        </p:txBody>
      </p:sp>
      <p:sp>
        <p:nvSpPr>
          <p:cNvPr id="397317" name="Text Box 4"/>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l-GR" altLang="el-GR" sz="12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32</a:t>
            </a:r>
          </a:p>
        </p:txBody>
      </p:sp>
    </p:spTree>
    <p:extLst>
      <p:ext uri="{BB962C8B-B14F-4D97-AF65-F5344CB8AC3E}">
        <p14:creationId xmlns:p14="http://schemas.microsoft.com/office/powerpoint/2010/main" val="34184727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a:extLst>
              <a:ext uri="{FF2B5EF4-FFF2-40B4-BE49-F238E27FC236}">
                <a16:creationId xmlns:a16="http://schemas.microsoft.com/office/drawing/2014/main" id="{1FC6B761-E145-F549-7A10-4D7903AA58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67426B-6A25-469F-A9E5-AEC3D27A7E6D}" type="slidenum">
              <a:rPr kumimoji="0" lang="el-GR"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l-GR"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8339" name="Rectangle 2">
            <a:extLst>
              <a:ext uri="{FF2B5EF4-FFF2-40B4-BE49-F238E27FC236}">
                <a16:creationId xmlns:a16="http://schemas.microsoft.com/office/drawing/2014/main" id="{6C5FCE9B-07B3-8D90-F081-BAB70FC665F5}"/>
              </a:ext>
            </a:extLst>
          </p:cNvPr>
          <p:cNvSpPr>
            <a:spLocks noGrp="1" noRot="1" noChangeAspect="1" noTextEdit="1"/>
          </p:cNvSpPr>
          <p:nvPr>
            <p:ph type="sldImg"/>
          </p:nvPr>
        </p:nvSpPr>
        <p:spPr>
          <a:ln/>
        </p:spPr>
      </p:sp>
      <p:sp>
        <p:nvSpPr>
          <p:cNvPr id="398340" name="Rectangle 3">
            <a:extLst>
              <a:ext uri="{FF2B5EF4-FFF2-40B4-BE49-F238E27FC236}">
                <a16:creationId xmlns:a16="http://schemas.microsoft.com/office/drawing/2014/main" id="{64C16069-9732-DFCC-35F3-0295DBD4A68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398341" name="Text Box 4">
            <a:extLst>
              <a:ext uri="{FF2B5EF4-FFF2-40B4-BE49-F238E27FC236}">
                <a16:creationId xmlns:a16="http://schemas.microsoft.com/office/drawing/2014/main" id="{72D36FCC-758C-8695-4536-CA92E266AA05}"/>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l-GR" altLang="el-G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32</a:t>
            </a:r>
          </a:p>
        </p:txBody>
      </p:sp>
    </p:spTree>
    <p:extLst>
      <p:ext uri="{BB962C8B-B14F-4D97-AF65-F5344CB8AC3E}">
        <p14:creationId xmlns:p14="http://schemas.microsoft.com/office/powerpoint/2010/main" val="24083754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a:extLst>
              <a:ext uri="{FF2B5EF4-FFF2-40B4-BE49-F238E27FC236}">
                <a16:creationId xmlns:a16="http://schemas.microsoft.com/office/drawing/2014/main" id="{A5EFEF2A-B34F-FE26-32BA-724AF508B22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265913-2023-4026-A66D-6C8B9B0EAA46}" type="slidenum">
              <a:rPr kumimoji="0" lang="el-GR"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l-GR"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9363" name="Rectangle 2">
            <a:extLst>
              <a:ext uri="{FF2B5EF4-FFF2-40B4-BE49-F238E27FC236}">
                <a16:creationId xmlns:a16="http://schemas.microsoft.com/office/drawing/2014/main" id="{F4B23F16-325D-36BE-2CCA-5CDFBFAF77FE}"/>
              </a:ext>
            </a:extLst>
          </p:cNvPr>
          <p:cNvSpPr>
            <a:spLocks noGrp="1" noRot="1" noChangeAspect="1" noTextEdit="1"/>
          </p:cNvSpPr>
          <p:nvPr>
            <p:ph type="sldImg"/>
          </p:nvPr>
        </p:nvSpPr>
        <p:spPr>
          <a:ln/>
        </p:spPr>
      </p:sp>
      <p:sp>
        <p:nvSpPr>
          <p:cNvPr id="399364" name="Rectangle 3">
            <a:extLst>
              <a:ext uri="{FF2B5EF4-FFF2-40B4-BE49-F238E27FC236}">
                <a16:creationId xmlns:a16="http://schemas.microsoft.com/office/drawing/2014/main" id="{90BF1DC9-5EF0-1C55-122E-C7E516FD72E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399365" name="Text Box 4">
            <a:extLst>
              <a:ext uri="{FF2B5EF4-FFF2-40B4-BE49-F238E27FC236}">
                <a16:creationId xmlns:a16="http://schemas.microsoft.com/office/drawing/2014/main" id="{C3786875-66D9-EFCB-5BD0-FC471719C463}"/>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l-GR" altLang="el-G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32</a:t>
            </a:r>
          </a:p>
        </p:txBody>
      </p:sp>
    </p:spTree>
    <p:extLst>
      <p:ext uri="{BB962C8B-B14F-4D97-AF65-F5344CB8AC3E}">
        <p14:creationId xmlns:p14="http://schemas.microsoft.com/office/powerpoint/2010/main" val="15913524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a:extLst>
              <a:ext uri="{FF2B5EF4-FFF2-40B4-BE49-F238E27FC236}">
                <a16:creationId xmlns:a16="http://schemas.microsoft.com/office/drawing/2014/main" id="{2E5590E1-6A07-A4F1-95C9-BC7E45CDDC0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1E0090-E60E-401F-942A-1B936399A744}" type="slidenum">
              <a:rPr kumimoji="0" lang="el-GR"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l-GR"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00387" name="Rectangle 2">
            <a:extLst>
              <a:ext uri="{FF2B5EF4-FFF2-40B4-BE49-F238E27FC236}">
                <a16:creationId xmlns:a16="http://schemas.microsoft.com/office/drawing/2014/main" id="{C950FD46-DF86-6359-9E77-0735B1912396}"/>
              </a:ext>
            </a:extLst>
          </p:cNvPr>
          <p:cNvSpPr>
            <a:spLocks noGrp="1" noRot="1" noChangeAspect="1" noTextEdit="1"/>
          </p:cNvSpPr>
          <p:nvPr>
            <p:ph type="sldImg"/>
          </p:nvPr>
        </p:nvSpPr>
        <p:spPr>
          <a:ln/>
        </p:spPr>
      </p:sp>
      <p:sp>
        <p:nvSpPr>
          <p:cNvPr id="400388" name="Rectangle 3">
            <a:extLst>
              <a:ext uri="{FF2B5EF4-FFF2-40B4-BE49-F238E27FC236}">
                <a16:creationId xmlns:a16="http://schemas.microsoft.com/office/drawing/2014/main" id="{CF5C72A1-8D0F-E030-4466-659659AEA65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400389" name="Text Box 4">
            <a:extLst>
              <a:ext uri="{FF2B5EF4-FFF2-40B4-BE49-F238E27FC236}">
                <a16:creationId xmlns:a16="http://schemas.microsoft.com/office/drawing/2014/main" id="{241D59EB-73C8-7ABF-3CFD-F61A539E3D83}"/>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l-GR" altLang="el-G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32</a:t>
            </a:r>
          </a:p>
        </p:txBody>
      </p:sp>
    </p:spTree>
    <p:extLst>
      <p:ext uri="{BB962C8B-B14F-4D97-AF65-F5344CB8AC3E}">
        <p14:creationId xmlns:p14="http://schemas.microsoft.com/office/powerpoint/2010/main" val="15375475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354" rtl="0" eaLnBrk="1" fontAlgn="auto" latinLnBrk="0" hangingPunct="1">
              <a:lnSpc>
                <a:spcPct val="100000"/>
              </a:lnSpc>
              <a:spcBef>
                <a:spcPts val="0"/>
              </a:spcBef>
              <a:spcAft>
                <a:spcPts val="0"/>
              </a:spcAft>
              <a:buClrTx/>
              <a:buSzTx/>
              <a:buFontTx/>
              <a:buNone/>
              <a:tabLst/>
              <a:defRPr/>
            </a:pPr>
            <a:fld id="{67CD60D3-EC8B-4670-875E-C4A1BE8F2070}" type="slidenum">
              <a:rPr kumimoji="0" lang="el-GR" altLang="el-GR"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63</a:t>
            </a:fld>
            <a:endParaRPr kumimoji="0" lang="el-GR" altLang="el-GR" sz="1200" b="0" i="0" u="none" strike="noStrike" kern="1200" cap="none" spc="0" normalizeH="0" baseline="0" noProof="0">
              <a:ln>
                <a:noFill/>
              </a:ln>
              <a:solidFill>
                <a:srgbClr val="000000"/>
              </a:solidFill>
              <a:effectLst/>
              <a:uLnTx/>
              <a:uFillTx/>
              <a:latin typeface="Calibri"/>
              <a:ea typeface="+mn-ea"/>
              <a:cs typeface="+mn-cs"/>
            </a:endParaRPr>
          </a:p>
        </p:txBody>
      </p:sp>
      <p:sp>
        <p:nvSpPr>
          <p:cNvPr id="400387" name="Rectangle 2"/>
          <p:cNvSpPr>
            <a:spLocks noGrp="1" noRot="1" noChangeAspect="1" noTextEdit="1"/>
          </p:cNvSpPr>
          <p:nvPr>
            <p:ph type="sldImg"/>
          </p:nvPr>
        </p:nvSpPr>
        <p:spPr>
          <a:ln/>
        </p:spPr>
      </p:sp>
      <p:sp>
        <p:nvSpPr>
          <p:cNvPr id="400388" name="Rectangle 3"/>
          <p:cNvSpPr>
            <a:spLocks noGrp="1"/>
          </p:cNvSpPr>
          <p:nvPr>
            <p:ph type="body" idx="1"/>
          </p:nvPr>
        </p:nvSpPr>
        <p:spPr>
          <a:noFill/>
        </p:spPr>
        <p:txBody>
          <a:bodyPr/>
          <a:lstStyle/>
          <a:p>
            <a:pPr eaLnBrk="1" hangingPunct="1"/>
            <a:endParaRPr lang="el-GR" altLang="el-GR" dirty="0"/>
          </a:p>
        </p:txBody>
      </p:sp>
      <p:sp>
        <p:nvSpPr>
          <p:cNvPr id="400389" name="Text Box 4"/>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l-GR" altLang="el-GR" sz="12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32</a:t>
            </a:r>
          </a:p>
        </p:txBody>
      </p:sp>
    </p:spTree>
    <p:extLst>
      <p:ext uri="{BB962C8B-B14F-4D97-AF65-F5344CB8AC3E}">
        <p14:creationId xmlns:p14="http://schemas.microsoft.com/office/powerpoint/2010/main" val="10756924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43F699-A63F-4427-B43D-F0D49F730D8E}" type="slidenum">
              <a:rPr kumimoji="0" lang="el-GR"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l-GR"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3523" name="Rectangle 2"/>
          <p:cNvSpPr>
            <a:spLocks noGrp="1" noRot="1" noChangeAspect="1" noTextEdit="1"/>
          </p:cNvSpPr>
          <p:nvPr>
            <p:ph type="sldImg"/>
          </p:nvPr>
        </p:nvSpPr>
        <p:spPr>
          <a:ln/>
        </p:spPr>
      </p:sp>
      <p:sp>
        <p:nvSpPr>
          <p:cNvPr id="363524" name="Rectangle 3"/>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Lastly, the results of the multicentre Cardiovascular Outcomes with Renal Atherosclerotic Lesions (CORAL) study [8] reinforced the arguments in favour of the absence of a clear benefit from revascularization and represented for many clinicians a point of no return in the discontinuation of PTRA. With 947 patients enrolled over 5 years of recruitment, the CORAL study not only replicated the findings of the ASTRAL and STAR trials, but also showed that stenting moderate-to-severe RAS (~ 73% of arterial diameter) had no additional benefit in preventing CV or renal events (death from cardiovascular or renal causes, stroke, myocardial infarction, congestive heart failure, progressive renal insufficiency and/or need for renal replacement therapy), when compared to medical therapy alone. </a:t>
            </a:r>
            <a:endParaRPr lang="el-GR" sz="1200" kern="1200" dirty="0">
              <a:solidFill>
                <a:schemeClr val="tx1"/>
              </a:solidFill>
              <a:effectLst/>
              <a:latin typeface="+mn-lt"/>
              <a:ea typeface="+mn-ea"/>
              <a:cs typeface="+mn-cs"/>
            </a:endParaRPr>
          </a:p>
          <a:p>
            <a:pPr eaLnBrk="1" hangingPunct="1"/>
            <a:endParaRPr lang="en-US" altLang="el-GR" dirty="0"/>
          </a:p>
          <a:p>
            <a:pPr eaLnBrk="1" hangingPunct="1"/>
            <a:r>
              <a:rPr lang="en-US" altLang="el-GR" dirty="0"/>
              <a:t>STAR </a:t>
            </a:r>
            <a:r>
              <a:rPr lang="el-GR" altLang="el-GR" dirty="0"/>
              <a:t>και </a:t>
            </a:r>
            <a:r>
              <a:rPr lang="en-US" altLang="el-GR" dirty="0"/>
              <a:t>ASTRAL </a:t>
            </a:r>
            <a:r>
              <a:rPr lang="el-GR" altLang="el-GR" dirty="0"/>
              <a:t>που έδειξαν ότι η τοποθέτηση </a:t>
            </a:r>
            <a:r>
              <a:rPr lang="en-US" altLang="el-GR" dirty="0"/>
              <a:t>stent </a:t>
            </a:r>
            <a:r>
              <a:rPr lang="el-GR" altLang="el-GR" dirty="0"/>
              <a:t>σε ασθενής με στένωση νεφρικής αρτηρίας δεν υπερτερεί της φαρμακευτικής αγωγής. </a:t>
            </a:r>
            <a:endParaRPr lang="en-US" altLang="el-GR" dirty="0"/>
          </a:p>
          <a:p>
            <a:pPr eaLnBrk="1" hangingPunct="1"/>
            <a:endParaRPr lang="en-US" altLang="el-GR" dirty="0"/>
          </a:p>
          <a:p>
            <a:pPr eaLnBrk="1" hangingPunct="1"/>
            <a:r>
              <a:rPr lang="en-US" altLang="el-GR" dirty="0"/>
              <a:t>BACKGROUND Atherosclerotic renal-artery stenosis is a common problem in the elderly. Despite two randomized trials that did not show a benefit of renal-artery stenting with respect to kidney function, the usefulness of stenting for the prevention of major adverse renal and cardiovascular events is uncertain. </a:t>
            </a:r>
          </a:p>
          <a:p>
            <a:pPr eaLnBrk="1" hangingPunct="1"/>
            <a:endParaRPr lang="en-US" altLang="el-GR" dirty="0"/>
          </a:p>
          <a:p>
            <a:pPr eaLnBrk="1" hangingPunct="1"/>
            <a:r>
              <a:rPr lang="en-US" altLang="el-GR" dirty="0"/>
              <a:t>METHODS We randomly assigned 947 participants who had atherosclerotic renal-artery stenosis and either systolic hypertension while taking two or more antihypertensive drugs or chronic kidney disease to medical therapy plus renal-artery stenting or medical therapy alone. Participants were followed for the occurrence of adverse cardiovascular and renal events (</a:t>
            </a:r>
            <a:r>
              <a:rPr lang="en-US" altLang="el-GR" b="1" u="sng" dirty="0"/>
              <a:t>a composite end point of death from cardiovascular or renal causes, myocardial infarction, stroke, hospitalization for congestive heart failure, progressive renal insufficiency, or the need for renal-replacement therapy</a:t>
            </a:r>
            <a:r>
              <a:rPr lang="en-US" altLang="el-GR" dirty="0"/>
              <a:t>). </a:t>
            </a:r>
          </a:p>
          <a:p>
            <a:pPr eaLnBrk="1" hangingPunct="1"/>
            <a:endParaRPr lang="en-US" altLang="el-GR" dirty="0"/>
          </a:p>
          <a:p>
            <a:pPr eaLnBrk="1" hangingPunct="1"/>
            <a:r>
              <a:rPr lang="en-US" altLang="el-GR" dirty="0"/>
              <a:t>RESULTS Over a median follow-up period of 43 months (interquartile range, 31 to 55), the rate of the primary composite end point did not differ significantly between participants who underwent stenting in addition to receiving medical therapy and those who received medical therapy alone (35.1% and 35.8%, respectively; hazard ratio with stenting, 0.94; 95% confidence interval [CI], 0.76 to 1.17; P=0.58). There were also no significant differences between the treatment groups in the rates of the individual components of the primary end point or in all-cause mortality. During follow-up, there was a consistent modest difference in systolic blood pressure favoring the stent group (−2.3 mm Hg; 95% CI, −4.4 to −0.2; P = 0.03). </a:t>
            </a:r>
          </a:p>
          <a:p>
            <a:pPr eaLnBrk="1" hangingPunct="1"/>
            <a:endParaRPr lang="en-US" altLang="el-GR" dirty="0"/>
          </a:p>
          <a:p>
            <a:pPr eaLnBrk="1" hangingPunct="1"/>
            <a:r>
              <a:rPr lang="en-US" altLang="el-GR" dirty="0"/>
              <a:t>CONCLUSIONS Renal-artery stenting did not confer a significant benefit with respect to the prevention of clinical events when added to comprehensive, multifactorial medical therapy in people with atherosclerotic renal-artery stenosis and hypertension or chronic kidney disease. </a:t>
            </a:r>
          </a:p>
          <a:p>
            <a:pPr eaLnBrk="1" hangingPunct="1"/>
            <a:r>
              <a:rPr lang="en-US" altLang="el-GR" dirty="0"/>
              <a:t>(Funded by the National Heart, Lung and Blood Institute and others; ClinicalTrials.gov number, NCT00081731.)</a:t>
            </a:r>
            <a:endParaRPr lang="el-GR" altLang="el-GR" dirty="0"/>
          </a:p>
        </p:txBody>
      </p:sp>
      <p:sp>
        <p:nvSpPr>
          <p:cNvPr id="363525" name="Text Box 4"/>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l-GR" altLang="el-G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32</a:t>
            </a:r>
          </a:p>
        </p:txBody>
      </p:sp>
    </p:spTree>
    <p:extLst>
      <p:ext uri="{BB962C8B-B14F-4D97-AF65-F5344CB8AC3E}">
        <p14:creationId xmlns:p14="http://schemas.microsoft.com/office/powerpoint/2010/main" val="24239768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fontScale="55000" lnSpcReduction="20000"/>
          </a:bodyPr>
          <a:lstStyle/>
          <a:p>
            <a:r>
              <a:rPr lang="en-US" sz="1200" b="1" kern="1200" baseline="0" dirty="0">
                <a:solidFill>
                  <a:schemeClr val="tx1"/>
                </a:solidFill>
                <a:latin typeface="+mn-lt"/>
                <a:ea typeface="ＭＳ Ｐゴシック" charset="-128"/>
                <a:cs typeface="Arial" pitchFamily="34" charset="0"/>
              </a:rPr>
              <a:t>BACKGROUND</a:t>
            </a:r>
          </a:p>
          <a:p>
            <a:r>
              <a:rPr lang="en-US" sz="1200" kern="1200" baseline="0" dirty="0">
                <a:solidFill>
                  <a:schemeClr val="tx1"/>
                </a:solidFill>
                <a:latin typeface="+mn-lt"/>
                <a:ea typeface="ＭＳ Ｐゴシック" charset="-128"/>
                <a:cs typeface="Arial" pitchFamily="34" charset="0"/>
              </a:rPr>
              <a:t>Type 2 diabetes mellitus is the leading cause of kidney failure worldwide, but few effective</a:t>
            </a:r>
          </a:p>
          <a:p>
            <a:r>
              <a:rPr lang="en-US" sz="1200" kern="1200" baseline="0" dirty="0">
                <a:solidFill>
                  <a:schemeClr val="tx1"/>
                </a:solidFill>
                <a:latin typeface="+mn-lt"/>
                <a:ea typeface="ＭＳ Ｐゴシック" charset="-128"/>
                <a:cs typeface="Arial" pitchFamily="34" charset="0"/>
              </a:rPr>
              <a:t>long-term treatments are available. In cardiovascular trials of inhibitors of sodium–</a:t>
            </a:r>
          </a:p>
          <a:p>
            <a:r>
              <a:rPr lang="en-US" sz="1200" kern="1200" baseline="0" dirty="0">
                <a:solidFill>
                  <a:schemeClr val="tx1"/>
                </a:solidFill>
                <a:latin typeface="+mn-lt"/>
                <a:ea typeface="ＭＳ Ｐゴシック" charset="-128"/>
                <a:cs typeface="Arial" pitchFamily="34" charset="0"/>
              </a:rPr>
              <a:t>glucose </a:t>
            </a:r>
            <a:r>
              <a:rPr lang="en-US" sz="1200" kern="1200" baseline="0" dirty="0" err="1">
                <a:solidFill>
                  <a:schemeClr val="tx1"/>
                </a:solidFill>
                <a:latin typeface="+mn-lt"/>
                <a:ea typeface="ＭＳ Ｐゴシック" charset="-128"/>
                <a:cs typeface="Arial" pitchFamily="34" charset="0"/>
              </a:rPr>
              <a:t>cotransporter</a:t>
            </a:r>
            <a:r>
              <a:rPr lang="en-US" sz="1200" kern="1200" baseline="0" dirty="0">
                <a:solidFill>
                  <a:schemeClr val="tx1"/>
                </a:solidFill>
                <a:latin typeface="+mn-lt"/>
                <a:ea typeface="ＭＳ Ｐゴシック" charset="-128"/>
                <a:cs typeface="Arial" pitchFamily="34" charset="0"/>
              </a:rPr>
              <a:t> 2 (SGLT2), exploratory results have suggested that such</a:t>
            </a:r>
          </a:p>
          <a:p>
            <a:r>
              <a:rPr lang="en-US" sz="1200" kern="1200" baseline="0" dirty="0">
                <a:solidFill>
                  <a:schemeClr val="tx1"/>
                </a:solidFill>
                <a:latin typeface="+mn-lt"/>
                <a:ea typeface="ＭＳ Ｐゴシック" charset="-128"/>
                <a:cs typeface="Arial" pitchFamily="34" charset="0"/>
              </a:rPr>
              <a:t>drugs may improve renal outcomes in patients with type 2 diabetes.</a:t>
            </a:r>
          </a:p>
          <a:p>
            <a:r>
              <a:rPr lang="en-US" sz="1200" b="1" kern="1200" baseline="0" dirty="0">
                <a:solidFill>
                  <a:schemeClr val="tx1"/>
                </a:solidFill>
                <a:latin typeface="+mn-lt"/>
                <a:ea typeface="ＭＳ Ｐゴシック" charset="-128"/>
                <a:cs typeface="Arial" pitchFamily="34" charset="0"/>
              </a:rPr>
              <a:t>METHODS</a:t>
            </a:r>
          </a:p>
          <a:p>
            <a:r>
              <a:rPr lang="en-US" sz="1200" kern="1200" baseline="0" dirty="0">
                <a:solidFill>
                  <a:schemeClr val="tx1"/>
                </a:solidFill>
                <a:latin typeface="+mn-lt"/>
                <a:ea typeface="ＭＳ Ｐゴシック" charset="-128"/>
                <a:cs typeface="Arial" pitchFamily="34" charset="0"/>
              </a:rPr>
              <a:t>In this double-blind, randomized trial, we assigned patients with type 2 diabetes and</a:t>
            </a:r>
          </a:p>
          <a:p>
            <a:r>
              <a:rPr lang="en-US" sz="1200" kern="1200" baseline="0" dirty="0" err="1">
                <a:solidFill>
                  <a:schemeClr val="tx1"/>
                </a:solidFill>
                <a:latin typeface="+mn-lt"/>
                <a:ea typeface="ＭＳ Ｐゴシック" charset="-128"/>
                <a:cs typeface="Arial" pitchFamily="34" charset="0"/>
              </a:rPr>
              <a:t>albuminuric</a:t>
            </a:r>
            <a:r>
              <a:rPr lang="en-US" sz="1200" kern="1200" baseline="0" dirty="0">
                <a:solidFill>
                  <a:schemeClr val="tx1"/>
                </a:solidFill>
                <a:latin typeface="+mn-lt"/>
                <a:ea typeface="ＭＳ Ｐゴシック" charset="-128"/>
                <a:cs typeface="Arial" pitchFamily="34" charset="0"/>
              </a:rPr>
              <a:t> chronic kidney disease to receive </a:t>
            </a:r>
            <a:r>
              <a:rPr lang="en-US" sz="1200" kern="1200" baseline="0" dirty="0" err="1">
                <a:solidFill>
                  <a:schemeClr val="tx1"/>
                </a:solidFill>
                <a:latin typeface="+mn-lt"/>
                <a:ea typeface="ＭＳ Ｐゴシック" charset="-128"/>
                <a:cs typeface="Arial" pitchFamily="34" charset="0"/>
              </a:rPr>
              <a:t>canagliflozin</a:t>
            </a:r>
            <a:r>
              <a:rPr lang="en-US" sz="1200" kern="1200" baseline="0" dirty="0">
                <a:solidFill>
                  <a:schemeClr val="tx1"/>
                </a:solidFill>
                <a:latin typeface="+mn-lt"/>
                <a:ea typeface="ＭＳ Ｐゴシック" charset="-128"/>
                <a:cs typeface="Arial" pitchFamily="34" charset="0"/>
              </a:rPr>
              <a:t>, an oral SGLT2 inhibitor,</a:t>
            </a:r>
          </a:p>
          <a:p>
            <a:r>
              <a:rPr lang="en-US" sz="1200" kern="1200" baseline="0" dirty="0">
                <a:solidFill>
                  <a:schemeClr val="tx1"/>
                </a:solidFill>
                <a:latin typeface="+mn-lt"/>
                <a:ea typeface="ＭＳ Ｐゴシック" charset="-128"/>
                <a:cs typeface="Arial" pitchFamily="34" charset="0"/>
              </a:rPr>
              <a:t>at a dose of 100 mg daily or placebo. All the patients had an estimated glomerular</a:t>
            </a:r>
          </a:p>
          <a:p>
            <a:r>
              <a:rPr lang="en-US" sz="1200" kern="1200" baseline="0" dirty="0">
                <a:solidFill>
                  <a:schemeClr val="tx1"/>
                </a:solidFill>
                <a:latin typeface="+mn-lt"/>
                <a:ea typeface="ＭＳ Ｐゴシック" charset="-128"/>
                <a:cs typeface="Arial" pitchFamily="34" charset="0"/>
              </a:rPr>
              <a:t>filtration rate (GFR) of 30 to &lt;90 ml per minute per 1.73 m2 of body-surface area</a:t>
            </a:r>
          </a:p>
          <a:p>
            <a:r>
              <a:rPr lang="en-US" sz="1200" kern="1200" baseline="0" dirty="0">
                <a:solidFill>
                  <a:schemeClr val="tx1"/>
                </a:solidFill>
                <a:latin typeface="+mn-lt"/>
                <a:ea typeface="ＭＳ Ｐゴシック" charset="-128"/>
                <a:cs typeface="Arial" pitchFamily="34" charset="0"/>
              </a:rPr>
              <a:t>and albuminuria (ratio of albumin [mg] to </a:t>
            </a:r>
            <a:r>
              <a:rPr lang="en-US" sz="1200" kern="1200" baseline="0" dirty="0" err="1">
                <a:solidFill>
                  <a:schemeClr val="tx1"/>
                </a:solidFill>
                <a:latin typeface="+mn-lt"/>
                <a:ea typeface="ＭＳ Ｐゴシック" charset="-128"/>
                <a:cs typeface="Arial" pitchFamily="34" charset="0"/>
              </a:rPr>
              <a:t>creatinine</a:t>
            </a:r>
            <a:r>
              <a:rPr lang="en-US" sz="1200" kern="1200" baseline="0" dirty="0">
                <a:solidFill>
                  <a:schemeClr val="tx1"/>
                </a:solidFill>
                <a:latin typeface="+mn-lt"/>
                <a:ea typeface="ＭＳ Ｐゴシック" charset="-128"/>
                <a:cs typeface="Arial" pitchFamily="34" charset="0"/>
              </a:rPr>
              <a:t> [g], &gt;300 to 5000) and were</a:t>
            </a:r>
          </a:p>
          <a:p>
            <a:r>
              <a:rPr lang="en-US" sz="1200" kern="1200" baseline="0" dirty="0">
                <a:solidFill>
                  <a:schemeClr val="tx1"/>
                </a:solidFill>
                <a:latin typeface="+mn-lt"/>
                <a:ea typeface="ＭＳ Ｐゴシック" charset="-128"/>
                <a:cs typeface="Arial" pitchFamily="34" charset="0"/>
              </a:rPr>
              <a:t>treated with renin–angiotensin system blockade. The primary outcome was a composite</a:t>
            </a:r>
          </a:p>
          <a:p>
            <a:r>
              <a:rPr lang="en-US" sz="1200" kern="1200" baseline="0" dirty="0">
                <a:solidFill>
                  <a:schemeClr val="tx1"/>
                </a:solidFill>
                <a:latin typeface="+mn-lt"/>
                <a:ea typeface="ＭＳ Ｐゴシック" charset="-128"/>
                <a:cs typeface="Arial" pitchFamily="34" charset="0"/>
              </a:rPr>
              <a:t>of end-stage kidney disease (dialysis, transplantation, or a sustained estimated</a:t>
            </a:r>
          </a:p>
          <a:p>
            <a:r>
              <a:rPr lang="en-US" sz="1200" kern="1200" baseline="0" dirty="0">
                <a:solidFill>
                  <a:schemeClr val="tx1"/>
                </a:solidFill>
                <a:latin typeface="+mn-lt"/>
                <a:ea typeface="ＭＳ Ｐゴシック" charset="-128"/>
                <a:cs typeface="Arial" pitchFamily="34" charset="0"/>
              </a:rPr>
              <a:t>GFR of &lt;15 ml per minute per 1.73 m2), a doubling of the serum </a:t>
            </a:r>
            <a:r>
              <a:rPr lang="en-US" sz="1200" kern="1200" baseline="0" dirty="0" err="1">
                <a:solidFill>
                  <a:schemeClr val="tx1"/>
                </a:solidFill>
                <a:latin typeface="+mn-lt"/>
                <a:ea typeface="ＭＳ Ｐゴシック" charset="-128"/>
                <a:cs typeface="Arial" pitchFamily="34" charset="0"/>
              </a:rPr>
              <a:t>creatinine</a:t>
            </a:r>
            <a:r>
              <a:rPr lang="en-US" sz="1200" kern="1200" baseline="0" dirty="0">
                <a:solidFill>
                  <a:schemeClr val="tx1"/>
                </a:solidFill>
                <a:latin typeface="+mn-lt"/>
                <a:ea typeface="ＭＳ Ｐゴシック" charset="-128"/>
                <a:cs typeface="Arial" pitchFamily="34" charset="0"/>
              </a:rPr>
              <a:t> level, or</a:t>
            </a:r>
          </a:p>
          <a:p>
            <a:r>
              <a:rPr lang="en-US" sz="1200" kern="1200" baseline="0" dirty="0">
                <a:solidFill>
                  <a:schemeClr val="tx1"/>
                </a:solidFill>
                <a:latin typeface="+mn-lt"/>
                <a:ea typeface="ＭＳ Ｐゴシック" charset="-128"/>
                <a:cs typeface="Arial" pitchFamily="34" charset="0"/>
              </a:rPr>
              <a:t>death from renal or cardiovascular causes. </a:t>
            </a:r>
            <a:r>
              <a:rPr lang="en-US" sz="1200" kern="1200" baseline="0" dirty="0" err="1">
                <a:solidFill>
                  <a:schemeClr val="tx1"/>
                </a:solidFill>
                <a:latin typeface="+mn-lt"/>
                <a:ea typeface="ＭＳ Ｐゴシック" charset="-128"/>
                <a:cs typeface="Arial" pitchFamily="34" charset="0"/>
              </a:rPr>
              <a:t>Prespecified</a:t>
            </a:r>
            <a:r>
              <a:rPr lang="en-US" sz="1200" kern="1200" baseline="0" dirty="0">
                <a:solidFill>
                  <a:schemeClr val="tx1"/>
                </a:solidFill>
                <a:latin typeface="+mn-lt"/>
                <a:ea typeface="ＭＳ Ｐゴシック" charset="-128"/>
                <a:cs typeface="Arial" pitchFamily="34" charset="0"/>
              </a:rPr>
              <a:t> secondary outcomes were</a:t>
            </a:r>
          </a:p>
          <a:p>
            <a:r>
              <a:rPr lang="en-US" sz="1200" kern="1200" baseline="0" dirty="0">
                <a:solidFill>
                  <a:schemeClr val="tx1"/>
                </a:solidFill>
                <a:latin typeface="+mn-lt"/>
                <a:ea typeface="ＭＳ Ｐゴシック" charset="-128"/>
                <a:cs typeface="Arial" pitchFamily="34" charset="0"/>
              </a:rPr>
              <a:t>tested hierarchically.</a:t>
            </a:r>
          </a:p>
          <a:p>
            <a:r>
              <a:rPr lang="en-US" sz="1200" b="1" kern="1200" baseline="0" dirty="0">
                <a:solidFill>
                  <a:schemeClr val="tx1"/>
                </a:solidFill>
                <a:latin typeface="+mn-lt"/>
                <a:ea typeface="ＭＳ Ｐゴシック" charset="-128"/>
                <a:cs typeface="Arial" pitchFamily="34" charset="0"/>
              </a:rPr>
              <a:t>RESULTS</a:t>
            </a:r>
          </a:p>
          <a:p>
            <a:r>
              <a:rPr lang="en-US" sz="1200" kern="1200" baseline="0" dirty="0">
                <a:solidFill>
                  <a:schemeClr val="tx1"/>
                </a:solidFill>
                <a:latin typeface="+mn-lt"/>
                <a:ea typeface="ＭＳ Ｐゴシック" charset="-128"/>
                <a:cs typeface="Arial" pitchFamily="34" charset="0"/>
              </a:rPr>
              <a:t>The trial was stopped early after a planned interim analysis on the recommendation</a:t>
            </a:r>
          </a:p>
          <a:p>
            <a:r>
              <a:rPr lang="en-US" sz="1200" kern="1200" baseline="0" dirty="0">
                <a:solidFill>
                  <a:schemeClr val="tx1"/>
                </a:solidFill>
                <a:latin typeface="+mn-lt"/>
                <a:ea typeface="ＭＳ Ｐゴシック" charset="-128"/>
                <a:cs typeface="Arial" pitchFamily="34" charset="0"/>
              </a:rPr>
              <a:t>of the data and safety monitoring committee. At that time, 4401 patients had undergone</a:t>
            </a:r>
          </a:p>
          <a:p>
            <a:r>
              <a:rPr lang="en-US" sz="1200" kern="1200" baseline="0" dirty="0">
                <a:solidFill>
                  <a:schemeClr val="tx1"/>
                </a:solidFill>
                <a:latin typeface="+mn-lt"/>
                <a:ea typeface="ＭＳ Ｐゴシック" charset="-128"/>
                <a:cs typeface="Arial" pitchFamily="34" charset="0"/>
              </a:rPr>
              <a:t>randomization, with a median follow-up of 2.62 years. The relative risk of</a:t>
            </a:r>
          </a:p>
          <a:p>
            <a:r>
              <a:rPr lang="en-US" sz="1200" kern="1200" baseline="0" dirty="0">
                <a:solidFill>
                  <a:schemeClr val="tx1"/>
                </a:solidFill>
                <a:latin typeface="+mn-lt"/>
                <a:ea typeface="ＭＳ Ｐゴシック" charset="-128"/>
                <a:cs typeface="Arial" pitchFamily="34" charset="0"/>
              </a:rPr>
              <a:t>the primary outcome was 30% lower in the </a:t>
            </a:r>
            <a:r>
              <a:rPr lang="en-US" sz="1200" kern="1200" baseline="0" dirty="0" err="1">
                <a:solidFill>
                  <a:schemeClr val="tx1"/>
                </a:solidFill>
                <a:latin typeface="+mn-lt"/>
                <a:ea typeface="ＭＳ Ｐゴシック" charset="-128"/>
                <a:cs typeface="Arial" pitchFamily="34" charset="0"/>
              </a:rPr>
              <a:t>canagliflozin</a:t>
            </a:r>
            <a:r>
              <a:rPr lang="en-US" sz="1200" kern="1200" baseline="0" dirty="0">
                <a:solidFill>
                  <a:schemeClr val="tx1"/>
                </a:solidFill>
                <a:latin typeface="+mn-lt"/>
                <a:ea typeface="ＭＳ Ｐゴシック" charset="-128"/>
                <a:cs typeface="Arial" pitchFamily="34" charset="0"/>
              </a:rPr>
              <a:t> group than in the placebo</a:t>
            </a:r>
          </a:p>
          <a:p>
            <a:r>
              <a:rPr lang="en-US" sz="1200" kern="1200" baseline="0" dirty="0">
                <a:solidFill>
                  <a:schemeClr val="tx1"/>
                </a:solidFill>
                <a:latin typeface="+mn-lt"/>
                <a:ea typeface="ＭＳ Ｐゴシック" charset="-128"/>
                <a:cs typeface="Arial" pitchFamily="34" charset="0"/>
              </a:rPr>
              <a:t>group, with event rates of 43.2 and 61.2 per 1000 patient-years, respectively (hazard</a:t>
            </a:r>
          </a:p>
          <a:p>
            <a:r>
              <a:rPr lang="en-US" sz="1200" kern="1200" baseline="0" dirty="0">
                <a:solidFill>
                  <a:schemeClr val="tx1"/>
                </a:solidFill>
                <a:latin typeface="+mn-lt"/>
                <a:ea typeface="ＭＳ Ｐゴシック" charset="-128"/>
                <a:cs typeface="Arial" pitchFamily="34" charset="0"/>
              </a:rPr>
              <a:t>ratio, 0.70; 95% confidence interval [CI], 0.59 to 0.82; P = 0.00001). The relative</a:t>
            </a:r>
          </a:p>
          <a:p>
            <a:r>
              <a:rPr lang="en-US" sz="1200" kern="1200" baseline="0" dirty="0">
                <a:solidFill>
                  <a:schemeClr val="tx1"/>
                </a:solidFill>
                <a:latin typeface="+mn-lt"/>
                <a:ea typeface="ＭＳ Ｐゴシック" charset="-128"/>
                <a:cs typeface="Arial" pitchFamily="34" charset="0"/>
              </a:rPr>
              <a:t>risk of the renal-specific composite of end-stage kidney disease, a doubling of the</a:t>
            </a:r>
          </a:p>
          <a:p>
            <a:r>
              <a:rPr lang="en-US" sz="1200" kern="1200" baseline="0" dirty="0" err="1">
                <a:solidFill>
                  <a:schemeClr val="tx1"/>
                </a:solidFill>
                <a:latin typeface="+mn-lt"/>
                <a:ea typeface="ＭＳ Ｐゴシック" charset="-128"/>
                <a:cs typeface="Arial" pitchFamily="34" charset="0"/>
              </a:rPr>
              <a:t>creatinine</a:t>
            </a:r>
            <a:r>
              <a:rPr lang="en-US" sz="1200" kern="1200" baseline="0" dirty="0">
                <a:solidFill>
                  <a:schemeClr val="tx1"/>
                </a:solidFill>
                <a:latin typeface="+mn-lt"/>
                <a:ea typeface="ＭＳ Ｐゴシック" charset="-128"/>
                <a:cs typeface="Arial" pitchFamily="34" charset="0"/>
              </a:rPr>
              <a:t> level, or death from renal causes was lower by 34% (hazard ratio, 0.66;</a:t>
            </a:r>
          </a:p>
          <a:p>
            <a:r>
              <a:rPr lang="en-US" sz="1200" kern="1200" baseline="0" dirty="0">
                <a:solidFill>
                  <a:schemeClr val="tx1"/>
                </a:solidFill>
                <a:latin typeface="+mn-lt"/>
                <a:ea typeface="ＭＳ Ｐゴシック" charset="-128"/>
                <a:cs typeface="Arial" pitchFamily="34" charset="0"/>
              </a:rPr>
              <a:t>95% CI, 0.53 to 0.81; P&lt;0.001), and the relative risk of end-stage kidney disease</a:t>
            </a:r>
          </a:p>
          <a:p>
            <a:r>
              <a:rPr lang="en-US" sz="1200" kern="1200" baseline="0" dirty="0">
                <a:solidFill>
                  <a:schemeClr val="tx1"/>
                </a:solidFill>
                <a:latin typeface="+mn-lt"/>
                <a:ea typeface="ＭＳ Ｐゴシック" charset="-128"/>
                <a:cs typeface="Arial" pitchFamily="34" charset="0"/>
              </a:rPr>
              <a:t>was lower by 32% (hazard ratio, 0.68; 95% CI, 0.54 to 0.86; P = 0.002). The </a:t>
            </a:r>
            <a:r>
              <a:rPr lang="en-US" sz="1200" kern="1200" baseline="0" dirty="0" err="1">
                <a:solidFill>
                  <a:schemeClr val="tx1"/>
                </a:solidFill>
                <a:latin typeface="+mn-lt"/>
                <a:ea typeface="ＭＳ Ｐゴシック" charset="-128"/>
                <a:cs typeface="Arial" pitchFamily="34" charset="0"/>
              </a:rPr>
              <a:t>canagliflozin</a:t>
            </a:r>
            <a:endParaRPr lang="en-US" sz="1200" kern="1200" baseline="0" dirty="0">
              <a:solidFill>
                <a:schemeClr val="tx1"/>
              </a:solidFill>
              <a:latin typeface="+mn-lt"/>
              <a:ea typeface="ＭＳ Ｐゴシック" charset="-128"/>
              <a:cs typeface="Arial" pitchFamily="34" charset="0"/>
            </a:endParaRPr>
          </a:p>
          <a:p>
            <a:r>
              <a:rPr lang="en-US" sz="1200" kern="1200" baseline="0" dirty="0">
                <a:solidFill>
                  <a:schemeClr val="tx1"/>
                </a:solidFill>
                <a:latin typeface="+mn-lt"/>
                <a:ea typeface="ＭＳ Ｐゴシック" charset="-128"/>
                <a:cs typeface="Arial" pitchFamily="34" charset="0"/>
              </a:rPr>
              <a:t>group also had a lower risk of cardiovascular death, myocardial infarction,</a:t>
            </a:r>
          </a:p>
          <a:p>
            <a:r>
              <a:rPr lang="en-US" sz="1200" kern="1200" baseline="0" dirty="0">
                <a:solidFill>
                  <a:schemeClr val="tx1"/>
                </a:solidFill>
                <a:latin typeface="+mn-lt"/>
                <a:ea typeface="ＭＳ Ｐゴシック" charset="-128"/>
                <a:cs typeface="Arial" pitchFamily="34" charset="0"/>
              </a:rPr>
              <a:t>or stroke (hazard ratio, 0.80; 95% CI, 0.67 to 0.95; P = 0.01) and hospitalization for</a:t>
            </a:r>
          </a:p>
          <a:p>
            <a:r>
              <a:rPr lang="en-US" sz="1200" kern="1200" baseline="0" dirty="0">
                <a:solidFill>
                  <a:schemeClr val="tx1"/>
                </a:solidFill>
                <a:latin typeface="+mn-lt"/>
                <a:ea typeface="ＭＳ Ｐゴシック" charset="-128"/>
                <a:cs typeface="Arial" pitchFamily="34" charset="0"/>
              </a:rPr>
              <a:t>heart failure (hazard ratio, 0.61; 95% CI, 0.47 to 0.80; P&lt;0.001). There were no significant</a:t>
            </a:r>
          </a:p>
          <a:p>
            <a:r>
              <a:rPr lang="en-US" sz="1200" kern="1200" baseline="0" dirty="0">
                <a:solidFill>
                  <a:schemeClr val="tx1"/>
                </a:solidFill>
                <a:latin typeface="+mn-lt"/>
                <a:ea typeface="ＭＳ Ｐゴシック" charset="-128"/>
                <a:cs typeface="Arial" pitchFamily="34" charset="0"/>
              </a:rPr>
              <a:t>differences in rates of amputation or fracture.</a:t>
            </a:r>
          </a:p>
          <a:p>
            <a:r>
              <a:rPr lang="en-US" sz="1200" b="1" kern="1200" baseline="0" dirty="0">
                <a:solidFill>
                  <a:schemeClr val="tx1"/>
                </a:solidFill>
                <a:latin typeface="+mn-lt"/>
                <a:ea typeface="ＭＳ Ｐゴシック" charset="-128"/>
                <a:cs typeface="Arial" pitchFamily="34" charset="0"/>
              </a:rPr>
              <a:t>CONCLUSIONS</a:t>
            </a:r>
          </a:p>
          <a:p>
            <a:r>
              <a:rPr lang="en-US" sz="1200" kern="1200" baseline="0" dirty="0">
                <a:solidFill>
                  <a:schemeClr val="tx1"/>
                </a:solidFill>
                <a:latin typeface="+mn-lt"/>
                <a:ea typeface="ＭＳ Ｐゴシック" charset="-128"/>
                <a:cs typeface="Arial" pitchFamily="34" charset="0"/>
              </a:rPr>
              <a:t>In patients with type 2 diabetes and kidney disease, the risk of kidney failure and</a:t>
            </a:r>
          </a:p>
          <a:p>
            <a:r>
              <a:rPr lang="en-US" sz="1200" kern="1200" baseline="0" dirty="0">
                <a:solidFill>
                  <a:schemeClr val="tx1"/>
                </a:solidFill>
                <a:latin typeface="+mn-lt"/>
                <a:ea typeface="ＭＳ Ｐゴシック" charset="-128"/>
                <a:cs typeface="Arial" pitchFamily="34" charset="0"/>
              </a:rPr>
              <a:t>cardiovascular events was lower in the </a:t>
            </a:r>
            <a:r>
              <a:rPr lang="en-US" sz="1200" kern="1200" baseline="0" dirty="0" err="1">
                <a:solidFill>
                  <a:schemeClr val="tx1"/>
                </a:solidFill>
                <a:latin typeface="+mn-lt"/>
                <a:ea typeface="ＭＳ Ｐゴシック" charset="-128"/>
                <a:cs typeface="Arial" pitchFamily="34" charset="0"/>
              </a:rPr>
              <a:t>canagliflozin</a:t>
            </a:r>
            <a:r>
              <a:rPr lang="en-US" sz="1200" kern="1200" baseline="0" dirty="0">
                <a:solidFill>
                  <a:schemeClr val="tx1"/>
                </a:solidFill>
                <a:latin typeface="+mn-lt"/>
                <a:ea typeface="ＭＳ Ｐゴシック" charset="-128"/>
                <a:cs typeface="Arial" pitchFamily="34" charset="0"/>
              </a:rPr>
              <a:t> group than in the placebo group</a:t>
            </a:r>
          </a:p>
          <a:p>
            <a:r>
              <a:rPr lang="en-US" sz="1200" kern="1200" baseline="0" dirty="0">
                <a:solidFill>
                  <a:schemeClr val="tx1"/>
                </a:solidFill>
                <a:latin typeface="+mn-lt"/>
                <a:ea typeface="ＭＳ Ｐゴシック" charset="-128"/>
                <a:cs typeface="Arial" pitchFamily="34" charset="0"/>
              </a:rPr>
              <a:t>at a median follow-up of 2.62 years. (Funded by Janssen Research and Development;</a:t>
            </a:r>
          </a:p>
          <a:p>
            <a:r>
              <a:rPr lang="en-US" sz="1200" kern="1200" baseline="0" dirty="0">
                <a:solidFill>
                  <a:schemeClr val="tx1"/>
                </a:solidFill>
                <a:latin typeface="+mn-lt"/>
                <a:ea typeface="ＭＳ Ｐゴシック" charset="-128"/>
                <a:cs typeface="Arial" pitchFamily="34" charset="0"/>
              </a:rPr>
              <a:t>CREDENCE ClinicalTrials.gov number, NCT02065791.)</a:t>
            </a:r>
            <a:endParaRPr lang="el-GR" dirty="0"/>
          </a:p>
        </p:txBody>
      </p:sp>
      <p:sp>
        <p:nvSpPr>
          <p:cNvPr id="4" name="3 - Θέση αριθμού διαφάνειας"/>
          <p:cNvSpPr>
            <a:spLocks noGrp="1"/>
          </p:cNvSpPr>
          <p:nvPr>
            <p:ph type="sldNum" sz="quarter" idx="10"/>
          </p:nvPr>
        </p:nvSpPr>
        <p:spPr/>
        <p:txBody>
          <a:bodyPr/>
          <a:lstStyle/>
          <a:p>
            <a:pPr defTabSz="457178" fontAlgn="base">
              <a:spcBef>
                <a:spcPct val="0"/>
              </a:spcBef>
              <a:spcAft>
                <a:spcPct val="0"/>
              </a:spcAft>
              <a:defRPr/>
            </a:pPr>
            <a:fld id="{FDE933A5-3811-4F92-A128-D7729E6C2B9D}" type="slidenum">
              <a:rPr lang="en-GB" altLang="el-GR" smtClean="0">
                <a:solidFill>
                  <a:prstClr val="black"/>
                </a:solidFill>
              </a:rPr>
              <a:pPr defTabSz="457178" fontAlgn="base">
                <a:spcBef>
                  <a:spcPct val="0"/>
                </a:spcBef>
                <a:spcAft>
                  <a:spcPct val="0"/>
                </a:spcAft>
                <a:defRPr/>
              </a:pPr>
              <a:t>70</a:t>
            </a:fld>
            <a:endParaRPr lang="en-GB" altLang="el-GR">
              <a:solidFill>
                <a:prstClr val="black"/>
              </a:solidFill>
            </a:endParaRPr>
          </a:p>
        </p:txBody>
      </p:sp>
    </p:spTree>
    <p:extLst>
      <p:ext uri="{BB962C8B-B14F-4D97-AF65-F5344CB8AC3E}">
        <p14:creationId xmlns:p14="http://schemas.microsoft.com/office/powerpoint/2010/main" val="8457980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a:extLst>
              <a:ext uri="{FF2B5EF4-FFF2-40B4-BE49-F238E27FC236}">
                <a16:creationId xmlns:a16="http://schemas.microsoft.com/office/drawing/2014/main" id="{03F7149D-8E15-A408-02A0-B2B4C5C3A38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BFC8D6-6764-409B-8E5B-739853EE0C56}" type="slidenum">
              <a:rPr kumimoji="0" lang="el-GR"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l-GR"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8099" name="Rectangle 2">
            <a:extLst>
              <a:ext uri="{FF2B5EF4-FFF2-40B4-BE49-F238E27FC236}">
                <a16:creationId xmlns:a16="http://schemas.microsoft.com/office/drawing/2014/main" id="{C1226F6A-40FD-B986-CA6D-68966773C2AB}"/>
              </a:ext>
            </a:extLst>
          </p:cNvPr>
          <p:cNvSpPr>
            <a:spLocks noGrp="1" noRot="1" noChangeAspect="1" noTextEdit="1"/>
          </p:cNvSpPr>
          <p:nvPr>
            <p:ph type="sldImg"/>
          </p:nvPr>
        </p:nvSpPr>
        <p:spPr>
          <a:ln/>
        </p:spPr>
      </p:sp>
      <p:sp>
        <p:nvSpPr>
          <p:cNvPr id="388100" name="Rectangle 3">
            <a:extLst>
              <a:ext uri="{FF2B5EF4-FFF2-40B4-BE49-F238E27FC236}">
                <a16:creationId xmlns:a16="http://schemas.microsoft.com/office/drawing/2014/main" id="{6F6D74F4-7652-53E3-5F32-4622D2692F1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388101" name="Text Box 4">
            <a:extLst>
              <a:ext uri="{FF2B5EF4-FFF2-40B4-BE49-F238E27FC236}">
                <a16:creationId xmlns:a16="http://schemas.microsoft.com/office/drawing/2014/main" id="{D5AB01ED-E42C-0577-027C-F466080F4BF9}"/>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l-GR" altLang="el-G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32</a:t>
            </a:r>
          </a:p>
        </p:txBody>
      </p:sp>
    </p:spTree>
    <p:extLst>
      <p:ext uri="{BB962C8B-B14F-4D97-AF65-F5344CB8AC3E}">
        <p14:creationId xmlns:p14="http://schemas.microsoft.com/office/powerpoint/2010/main" val="4289942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The most important problem arising from the aforementioned</a:t>
            </a:r>
            <a:r>
              <a:rPr lang="el-GR" dirty="0"/>
              <a:t> </a:t>
            </a:r>
            <a:r>
              <a:rPr lang="en-US" dirty="0"/>
              <a:t>RCTs is a large misinterpretation of their results by the medical</a:t>
            </a:r>
          </a:p>
          <a:p>
            <a:r>
              <a:rPr lang="en-US" dirty="0"/>
              <a:t>community. As discussed, they have almost entirely excluded patients</a:t>
            </a:r>
            <a:r>
              <a:rPr lang="el-GR" dirty="0"/>
              <a:t> </a:t>
            </a:r>
            <a:r>
              <a:rPr lang="en-US" dirty="0"/>
              <a:t>with clinical presentations highly suggestive of functionally</a:t>
            </a:r>
          </a:p>
          <a:p>
            <a:r>
              <a:rPr lang="en-US" dirty="0"/>
              <a:t>important RAS, such as those with flash pulmonary oedema, refractory</a:t>
            </a:r>
            <a:r>
              <a:rPr lang="el-GR" dirty="0"/>
              <a:t> </a:t>
            </a:r>
            <a:r>
              <a:rPr lang="en-US" dirty="0"/>
              <a:t>hypertension or rapid loss of kidney function after use of</a:t>
            </a:r>
          </a:p>
          <a:p>
            <a:r>
              <a:rPr lang="en-US" dirty="0"/>
              <a:t>an ACEI or ARB. Although that this was a conscious and ethical</a:t>
            </a:r>
            <a:r>
              <a:rPr lang="el-GR" dirty="0"/>
              <a:t> </a:t>
            </a:r>
            <a:r>
              <a:rPr lang="en-US" dirty="0"/>
              <a:t>choice, on the basis that the investigators truly considered these</a:t>
            </a:r>
          </a:p>
          <a:p>
            <a:r>
              <a:rPr lang="en-US" dirty="0"/>
              <a:t>individuals to have a clear indication for revascularization, the</a:t>
            </a:r>
            <a:r>
              <a:rPr lang="el-GR" dirty="0"/>
              <a:t> </a:t>
            </a:r>
            <a:r>
              <a:rPr lang="en-US" dirty="0"/>
              <a:t>fact that their results cannot be extrapolated to these specific subsets</a:t>
            </a:r>
          </a:p>
          <a:p>
            <a:r>
              <a:rPr lang="en-US" dirty="0"/>
              <a:t>of patients with high-risk phenotypes was not properly emphasized.</a:t>
            </a:r>
            <a:endParaRPr lang="el-GR" dirty="0"/>
          </a:p>
        </p:txBody>
      </p:sp>
      <p:sp>
        <p:nvSpPr>
          <p:cNvPr id="4" name="Θέση αριθμού διαφάνειας 3"/>
          <p:cNvSpPr>
            <a:spLocks noGrp="1"/>
          </p:cNvSpPr>
          <p:nvPr>
            <p:ph type="sldNum" sz="quarter" idx="5"/>
          </p:nvPr>
        </p:nvSpPr>
        <p:spPr/>
        <p:txBody>
          <a:bodyPr/>
          <a:lstStyle/>
          <a:p>
            <a:fld id="{25AEE614-81D1-4468-AC86-44EEA30314D4}" type="slidenum">
              <a:rPr lang="el-GR" smtClean="0"/>
              <a:t>72</a:t>
            </a:fld>
            <a:endParaRPr lang="el-GR"/>
          </a:p>
        </p:txBody>
      </p:sp>
    </p:spTree>
    <p:extLst>
      <p:ext uri="{BB962C8B-B14F-4D97-AF65-F5344CB8AC3E}">
        <p14:creationId xmlns:p14="http://schemas.microsoft.com/office/powerpoint/2010/main" val="2223243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55000" lnSpcReduction="20000"/>
          </a:bodyPr>
          <a:lstStyle/>
          <a:p>
            <a:r>
              <a:rPr lang="en-GB" sz="1200" kern="1200" baseline="0" dirty="0">
                <a:solidFill>
                  <a:schemeClr val="tx1"/>
                </a:solidFill>
                <a:latin typeface="+mn-lt"/>
                <a:ea typeface="+mn-ea"/>
                <a:cs typeface="+mn-cs"/>
              </a:rPr>
              <a:t>And this proportion is multiplied by the </a:t>
            </a:r>
            <a:r>
              <a:rPr lang="en-GB" sz="1200" kern="1200" baseline="0" dirty="0" err="1">
                <a:solidFill>
                  <a:schemeClr val="tx1"/>
                </a:solidFill>
                <a:latin typeface="+mn-lt"/>
                <a:ea typeface="+mn-ea"/>
                <a:cs typeface="+mn-cs"/>
              </a:rPr>
              <a:t>presennce</a:t>
            </a:r>
            <a:r>
              <a:rPr lang="en-GB" sz="1200" kern="1200" baseline="0" dirty="0">
                <a:solidFill>
                  <a:schemeClr val="tx1"/>
                </a:solidFill>
                <a:latin typeface="+mn-lt"/>
                <a:ea typeface="+mn-ea"/>
                <a:cs typeface="+mn-cs"/>
              </a:rPr>
              <a:t> of several comorbidities, such as …….. And most importantly, CKD and HF.</a:t>
            </a:r>
            <a:endParaRPr lang="el-GR" sz="1200" kern="1200" baseline="0" dirty="0">
              <a:solidFill>
                <a:schemeClr val="tx1"/>
              </a:solidFill>
              <a:latin typeface="+mn-lt"/>
              <a:ea typeface="+mn-ea"/>
              <a:cs typeface="+mn-cs"/>
            </a:endParaRPr>
          </a:p>
          <a:p>
            <a:endParaRPr lang="el-GR" sz="1200" kern="1200" baseline="0" dirty="0">
              <a:solidFill>
                <a:schemeClr val="tx1"/>
              </a:solidFill>
              <a:latin typeface="+mn-lt"/>
              <a:ea typeface="+mn-ea"/>
              <a:cs typeface="+mn-cs"/>
            </a:endParaRPr>
          </a:p>
          <a:p>
            <a:endParaRPr lang="el-GR" sz="1200" kern="1200" baseline="0" dirty="0">
              <a:solidFill>
                <a:schemeClr val="tx1"/>
              </a:solidFill>
              <a:latin typeface="+mn-lt"/>
              <a:ea typeface="+mn-ea"/>
              <a:cs typeface="+mn-cs"/>
            </a:endParaRPr>
          </a:p>
          <a:p>
            <a:endParaRPr lang="el-GR"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Overview of pooled prevalence rates (weighted by sample size) of renal artery stenosis in risk groups categories. CAG, coronary angiography; DM,</a:t>
            </a:r>
          </a:p>
          <a:p>
            <a:r>
              <a:rPr lang="en-US" sz="1200" kern="1200" baseline="0" dirty="0">
                <a:solidFill>
                  <a:schemeClr val="tx1"/>
                </a:solidFill>
                <a:latin typeface="+mn-lt"/>
                <a:ea typeface="+mn-ea"/>
                <a:cs typeface="+mn-cs"/>
              </a:rPr>
              <a:t>diabetes mellitus; RAS, renal artery </a:t>
            </a:r>
            <a:r>
              <a:rPr lang="en-US" sz="1200" kern="1200" baseline="0" dirty="0" err="1">
                <a:solidFill>
                  <a:schemeClr val="tx1"/>
                </a:solidFill>
                <a:latin typeface="+mn-lt"/>
                <a:ea typeface="+mn-ea"/>
                <a:cs typeface="+mn-cs"/>
              </a:rPr>
              <a:t>stenosis</a:t>
            </a:r>
            <a:r>
              <a:rPr lang="en-US" sz="1200" kern="1200" baseline="0" dirty="0">
                <a:solidFill>
                  <a:schemeClr val="tx1"/>
                </a:solidFill>
                <a:latin typeface="+mn-lt"/>
                <a:ea typeface="+mn-ea"/>
                <a:cs typeface="+mn-cs"/>
              </a:rPr>
              <a:t>.</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Objective We performed a literature review and analysis to</a:t>
            </a:r>
          </a:p>
          <a:p>
            <a:r>
              <a:rPr lang="en-US" sz="1200" kern="1200" baseline="0" dirty="0">
                <a:solidFill>
                  <a:schemeClr val="tx1"/>
                </a:solidFill>
                <a:latin typeface="+mn-lt"/>
                <a:ea typeface="+mn-ea"/>
                <a:cs typeface="+mn-cs"/>
              </a:rPr>
              <a:t>improve the insight in the prevalence of renal artery</a:t>
            </a:r>
          </a:p>
          <a:p>
            <a:r>
              <a:rPr lang="en-US" sz="1200" kern="1200" baseline="0" dirty="0" err="1">
                <a:solidFill>
                  <a:schemeClr val="tx1"/>
                </a:solidFill>
                <a:latin typeface="+mn-lt"/>
                <a:ea typeface="+mn-ea"/>
                <a:cs typeface="+mn-cs"/>
              </a:rPr>
              <a:t>stenosis</a:t>
            </a:r>
            <a:r>
              <a:rPr lang="en-US" sz="1200" kern="1200" baseline="0" dirty="0">
                <a:solidFill>
                  <a:schemeClr val="tx1"/>
                </a:solidFill>
                <a:latin typeface="+mn-lt"/>
                <a:ea typeface="+mn-ea"/>
                <a:cs typeface="+mn-cs"/>
              </a:rPr>
              <a:t> (RAS) in risk groups.</a:t>
            </a:r>
          </a:p>
          <a:p>
            <a:r>
              <a:rPr lang="en-US" sz="1200" kern="1200" baseline="0" dirty="0">
                <a:solidFill>
                  <a:schemeClr val="tx1"/>
                </a:solidFill>
                <a:latin typeface="+mn-lt"/>
                <a:ea typeface="+mn-ea"/>
                <a:cs typeface="+mn-cs"/>
              </a:rPr>
              <a:t>Methods Relevant studies were identified by a MEDLINE</a:t>
            </a:r>
          </a:p>
          <a:p>
            <a:r>
              <a:rPr lang="en-US" sz="1200" kern="1200" baseline="0" dirty="0">
                <a:solidFill>
                  <a:schemeClr val="tx1"/>
                </a:solidFill>
                <a:latin typeface="+mn-lt"/>
                <a:ea typeface="+mn-ea"/>
                <a:cs typeface="+mn-cs"/>
              </a:rPr>
              <a:t>and EMBASE database search (1966 to December 2007),</a:t>
            </a:r>
          </a:p>
          <a:p>
            <a:r>
              <a:rPr lang="en-US" sz="1200" kern="1200" baseline="0" dirty="0">
                <a:solidFill>
                  <a:schemeClr val="tx1"/>
                </a:solidFill>
                <a:latin typeface="+mn-lt"/>
                <a:ea typeface="+mn-ea"/>
                <a:cs typeface="+mn-cs"/>
              </a:rPr>
              <a:t>complemented by hand searching of reference lists. Review</a:t>
            </a:r>
          </a:p>
          <a:p>
            <a:r>
              <a:rPr lang="en-US" sz="1200" kern="1200" baseline="0" dirty="0">
                <a:solidFill>
                  <a:schemeClr val="tx1"/>
                </a:solidFill>
                <a:latin typeface="+mn-lt"/>
                <a:ea typeface="+mn-ea"/>
                <a:cs typeface="+mn-cs"/>
              </a:rPr>
              <a:t>was restricted to English language studies, using any form</a:t>
            </a:r>
          </a:p>
          <a:p>
            <a:r>
              <a:rPr lang="en-US" sz="1200" kern="1200" baseline="0" dirty="0">
                <a:solidFill>
                  <a:schemeClr val="tx1"/>
                </a:solidFill>
                <a:latin typeface="+mn-lt"/>
                <a:ea typeface="+mn-ea"/>
                <a:cs typeface="+mn-cs"/>
              </a:rPr>
              <a:t>of angiography as diagnostic method. Studies were</a:t>
            </a:r>
          </a:p>
          <a:p>
            <a:r>
              <a:rPr lang="en-US" sz="1200" kern="1200" baseline="0" dirty="0">
                <a:solidFill>
                  <a:schemeClr val="tx1"/>
                </a:solidFill>
                <a:latin typeface="+mn-lt"/>
                <a:ea typeface="+mn-ea"/>
                <a:cs typeface="+mn-cs"/>
              </a:rPr>
              <a:t>grouped in risk group categories sharing similar clinical</a:t>
            </a:r>
          </a:p>
          <a:p>
            <a:r>
              <a:rPr lang="en-US" sz="1200" kern="1200" baseline="0" dirty="0">
                <a:solidFill>
                  <a:schemeClr val="tx1"/>
                </a:solidFill>
                <a:latin typeface="+mn-lt"/>
                <a:ea typeface="+mn-ea"/>
                <a:cs typeface="+mn-cs"/>
              </a:rPr>
              <a:t>characteristics, and pooled prevalence rates were</a:t>
            </a:r>
          </a:p>
          <a:p>
            <a:r>
              <a:rPr lang="en-US" sz="1200" kern="1200" baseline="0" dirty="0">
                <a:solidFill>
                  <a:schemeClr val="tx1"/>
                </a:solidFill>
                <a:latin typeface="+mn-lt"/>
                <a:ea typeface="+mn-ea"/>
                <a:cs typeface="+mn-cs"/>
              </a:rPr>
              <a:t>calculated for each category.</a:t>
            </a:r>
          </a:p>
          <a:p>
            <a:r>
              <a:rPr lang="en-US" sz="1200" kern="1200" baseline="0" dirty="0">
                <a:solidFill>
                  <a:schemeClr val="tx1"/>
                </a:solidFill>
                <a:latin typeface="+mn-lt"/>
                <a:ea typeface="+mn-ea"/>
                <a:cs typeface="+mn-cs"/>
              </a:rPr>
              <a:t>Results Forty studies, involving a total number of 15 879</a:t>
            </a:r>
          </a:p>
          <a:p>
            <a:r>
              <a:rPr lang="en-US" sz="1200" kern="1200" baseline="0" dirty="0">
                <a:solidFill>
                  <a:schemeClr val="tx1"/>
                </a:solidFill>
                <a:latin typeface="+mn-lt"/>
                <a:ea typeface="+mn-ea"/>
                <a:cs typeface="+mn-cs"/>
              </a:rPr>
              <a:t>patients, were identified. The following pooled prevalence</a:t>
            </a:r>
          </a:p>
          <a:p>
            <a:r>
              <a:rPr lang="en-US" sz="1200" kern="1200" baseline="0" dirty="0">
                <a:solidFill>
                  <a:schemeClr val="tx1"/>
                </a:solidFill>
                <a:latin typeface="+mn-lt"/>
                <a:ea typeface="+mn-ea"/>
                <a:cs typeface="+mn-cs"/>
              </a:rPr>
              <a:t>rates (95% confidence interval; sample size risk group) of</a:t>
            </a:r>
          </a:p>
          <a:p>
            <a:r>
              <a:rPr lang="en-US" sz="1200" kern="1200" baseline="0" dirty="0">
                <a:solidFill>
                  <a:schemeClr val="tx1"/>
                </a:solidFill>
                <a:latin typeface="+mn-lt"/>
                <a:ea typeface="+mn-ea"/>
                <a:cs typeface="+mn-cs"/>
              </a:rPr>
              <a:t>RAS were found: suspected </a:t>
            </a:r>
            <a:r>
              <a:rPr lang="en-US" sz="1200" kern="1200" baseline="0" dirty="0" err="1">
                <a:solidFill>
                  <a:schemeClr val="tx1"/>
                </a:solidFill>
                <a:latin typeface="+mn-lt"/>
                <a:ea typeface="+mn-ea"/>
                <a:cs typeface="+mn-cs"/>
              </a:rPr>
              <a:t>renovascular</a:t>
            </a:r>
            <a:r>
              <a:rPr lang="en-US" sz="1200" kern="1200" baseline="0" dirty="0">
                <a:solidFill>
                  <a:schemeClr val="tx1"/>
                </a:solidFill>
                <a:latin typeface="+mn-lt"/>
                <a:ea typeface="+mn-ea"/>
                <a:cs typeface="+mn-cs"/>
              </a:rPr>
              <a:t> hypertension,</a:t>
            </a:r>
          </a:p>
          <a:p>
            <a:r>
              <a:rPr lang="en-US" sz="1200" kern="1200" baseline="0" dirty="0">
                <a:solidFill>
                  <a:schemeClr val="tx1"/>
                </a:solidFill>
                <a:latin typeface="+mn-lt"/>
                <a:ea typeface="+mn-ea"/>
                <a:cs typeface="+mn-cs"/>
              </a:rPr>
              <a:t>14.1% (12.7–15.8%; nU1931); hypertension and diabetes</a:t>
            </a:r>
          </a:p>
          <a:p>
            <a:r>
              <a:rPr lang="en-US" sz="1200" kern="1200" baseline="0" dirty="0">
                <a:solidFill>
                  <a:schemeClr val="tx1"/>
                </a:solidFill>
                <a:latin typeface="+mn-lt"/>
                <a:ea typeface="+mn-ea"/>
                <a:cs typeface="+mn-cs"/>
              </a:rPr>
              <a:t>mellitus, 20% (14.9–25.1%; nU240); coronary angiography</a:t>
            </a:r>
          </a:p>
          <a:p>
            <a:r>
              <a:rPr lang="en-US" sz="1200" kern="1200" baseline="0" dirty="0">
                <a:solidFill>
                  <a:schemeClr val="tx1"/>
                </a:solidFill>
                <a:latin typeface="+mn-lt"/>
                <a:ea typeface="+mn-ea"/>
                <a:cs typeface="+mn-cs"/>
              </a:rPr>
              <a:t>(CAG) in consecutive patients, 10.5% (9.8–11.2%;</a:t>
            </a:r>
          </a:p>
          <a:p>
            <a:r>
              <a:rPr lang="en-US" sz="1200" kern="1200" baseline="0" dirty="0">
                <a:solidFill>
                  <a:schemeClr val="tx1"/>
                </a:solidFill>
                <a:latin typeface="+mn-lt"/>
                <a:ea typeface="+mn-ea"/>
                <a:cs typeface="+mn-cs"/>
              </a:rPr>
              <a:t>nU8011); CAG in hypertensive patients, 17.8% (15.4–</a:t>
            </a:r>
          </a:p>
          <a:p>
            <a:r>
              <a:rPr lang="en-US" sz="1200" kern="1200" baseline="0" dirty="0">
                <a:solidFill>
                  <a:schemeClr val="tx1"/>
                </a:solidFill>
                <a:latin typeface="+mn-lt"/>
                <a:ea typeface="+mn-ea"/>
                <a:cs typeface="+mn-cs"/>
              </a:rPr>
              <a:t>20.6%; nU836); CAG and suspected </a:t>
            </a:r>
            <a:r>
              <a:rPr lang="en-US" sz="1200" kern="1200" baseline="0" dirty="0" err="1">
                <a:solidFill>
                  <a:schemeClr val="tx1"/>
                </a:solidFill>
                <a:latin typeface="+mn-lt"/>
                <a:ea typeface="+mn-ea"/>
                <a:cs typeface="+mn-cs"/>
              </a:rPr>
              <a:t>renovascular</a:t>
            </a:r>
            <a:r>
              <a:rPr lang="en-US" sz="1200" kern="1200" baseline="0" dirty="0">
                <a:solidFill>
                  <a:schemeClr val="tx1"/>
                </a:solidFill>
                <a:latin typeface="+mn-lt"/>
                <a:ea typeface="+mn-ea"/>
                <a:cs typeface="+mn-cs"/>
              </a:rPr>
              <a:t> disease,</a:t>
            </a:r>
          </a:p>
          <a:p>
            <a:r>
              <a:rPr lang="en-US" sz="1200" kern="1200" baseline="0" dirty="0">
                <a:solidFill>
                  <a:schemeClr val="tx1"/>
                </a:solidFill>
                <a:latin typeface="+mn-lt"/>
                <a:ea typeface="+mn-ea"/>
                <a:cs typeface="+mn-cs"/>
              </a:rPr>
              <a:t>16.6% (14.8–18.5%; nU1576); congestive heart failure,</a:t>
            </a:r>
          </a:p>
          <a:p>
            <a:r>
              <a:rPr lang="es-ES" sz="1200" kern="1200" baseline="0" dirty="0">
                <a:solidFill>
                  <a:schemeClr val="tx1"/>
                </a:solidFill>
                <a:latin typeface="+mn-lt"/>
                <a:ea typeface="+mn-ea"/>
                <a:cs typeface="+mn-cs"/>
              </a:rPr>
              <a:t>54.1% (45.7–62.3%; nU135); peripheral vascular disease,</a:t>
            </a:r>
          </a:p>
          <a:p>
            <a:r>
              <a:rPr lang="en-US" sz="1200" kern="1200" baseline="0" dirty="0">
                <a:solidFill>
                  <a:schemeClr val="tx1"/>
                </a:solidFill>
                <a:latin typeface="+mn-lt"/>
                <a:ea typeface="+mn-ea"/>
                <a:cs typeface="+mn-cs"/>
              </a:rPr>
              <a:t>25.3% (23.6–27.0%; nU2632); abdominal aortic aneurysm,</a:t>
            </a:r>
          </a:p>
          <a:p>
            <a:r>
              <a:rPr lang="en-US" sz="1200" kern="1200" baseline="0" dirty="0">
                <a:solidFill>
                  <a:schemeClr val="tx1"/>
                </a:solidFill>
                <a:latin typeface="+mn-lt"/>
                <a:ea typeface="+mn-ea"/>
                <a:cs typeface="+mn-cs"/>
              </a:rPr>
              <a:t>33.1% (27.4–39.2%; nU239) and end-stage renal failure,</a:t>
            </a:r>
          </a:p>
          <a:p>
            <a:r>
              <a:rPr lang="en-US" sz="1200" kern="1200" baseline="0" dirty="0">
                <a:solidFill>
                  <a:schemeClr val="tx1"/>
                </a:solidFill>
                <a:latin typeface="+mn-lt"/>
                <a:ea typeface="+mn-ea"/>
                <a:cs typeface="+mn-cs"/>
              </a:rPr>
              <a:t>40.8% (27–55.8%; nU49.) In patients with an incidentally</a:t>
            </a:r>
          </a:p>
          <a:p>
            <a:r>
              <a:rPr lang="en-US" sz="1200" kern="1200" baseline="0" dirty="0">
                <a:solidFill>
                  <a:schemeClr val="tx1"/>
                </a:solidFill>
                <a:latin typeface="+mn-lt"/>
                <a:ea typeface="+mn-ea"/>
                <a:cs typeface="+mn-cs"/>
              </a:rPr>
              <a:t>discovered RAS, hypertension and renal failure were</a:t>
            </a:r>
          </a:p>
          <a:p>
            <a:r>
              <a:rPr lang="en-US" sz="1200" kern="1200" baseline="0" dirty="0">
                <a:solidFill>
                  <a:schemeClr val="tx1"/>
                </a:solidFill>
                <a:latin typeface="+mn-lt"/>
                <a:ea typeface="+mn-ea"/>
                <a:cs typeface="+mn-cs"/>
              </a:rPr>
              <a:t>present in 65.5 and 27.5%, respectively.</a:t>
            </a:r>
          </a:p>
          <a:p>
            <a:r>
              <a:rPr lang="en-US" sz="1200" kern="1200" baseline="0" dirty="0">
                <a:solidFill>
                  <a:schemeClr val="tx1"/>
                </a:solidFill>
                <a:latin typeface="+mn-lt"/>
                <a:ea typeface="+mn-ea"/>
                <a:cs typeface="+mn-cs"/>
              </a:rPr>
              <a:t>Conclusion RAS has a high prevalence in risk groups,</a:t>
            </a:r>
          </a:p>
          <a:p>
            <a:r>
              <a:rPr lang="en-US" sz="1200" kern="1200" baseline="0" dirty="0">
                <a:solidFill>
                  <a:schemeClr val="tx1"/>
                </a:solidFill>
                <a:latin typeface="+mn-lt"/>
                <a:ea typeface="+mn-ea"/>
                <a:cs typeface="+mn-cs"/>
              </a:rPr>
              <a:t>especially in those with </a:t>
            </a:r>
            <a:r>
              <a:rPr lang="en-US" sz="1200" kern="1200" baseline="0" dirty="0" err="1">
                <a:solidFill>
                  <a:schemeClr val="tx1"/>
                </a:solidFill>
                <a:latin typeface="+mn-lt"/>
                <a:ea typeface="+mn-ea"/>
                <a:cs typeface="+mn-cs"/>
              </a:rPr>
              <a:t>extrarenal</a:t>
            </a:r>
            <a:r>
              <a:rPr lang="en-US" sz="1200" kern="1200" baseline="0" dirty="0">
                <a:solidFill>
                  <a:schemeClr val="tx1"/>
                </a:solidFill>
                <a:latin typeface="+mn-lt"/>
                <a:ea typeface="+mn-ea"/>
                <a:cs typeface="+mn-cs"/>
              </a:rPr>
              <a:t> atherosclerosis, </a:t>
            </a:r>
            <a:r>
              <a:rPr lang="en-US" sz="1200" kern="1200" baseline="0" dirty="0" err="1">
                <a:solidFill>
                  <a:schemeClr val="tx1"/>
                </a:solidFill>
                <a:latin typeface="+mn-lt"/>
                <a:ea typeface="+mn-ea"/>
                <a:cs typeface="+mn-cs"/>
              </a:rPr>
              <a:t>endstage</a:t>
            </a:r>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renal failure and heart failure. These findings are</a:t>
            </a:r>
          </a:p>
          <a:p>
            <a:r>
              <a:rPr lang="en-US" sz="1200" kern="1200" baseline="0" dirty="0">
                <a:solidFill>
                  <a:schemeClr val="tx1"/>
                </a:solidFill>
                <a:latin typeface="+mn-lt"/>
                <a:ea typeface="+mn-ea"/>
                <a:cs typeface="+mn-cs"/>
              </a:rPr>
              <a:t>important when screening for RAS or prescription of an</a:t>
            </a:r>
          </a:p>
          <a:p>
            <a:r>
              <a:rPr lang="en-US" sz="1200" kern="1200" baseline="0" dirty="0">
                <a:solidFill>
                  <a:schemeClr val="tx1"/>
                </a:solidFill>
                <a:latin typeface="+mn-lt"/>
                <a:ea typeface="+mn-ea"/>
                <a:cs typeface="+mn-cs"/>
              </a:rPr>
              <a:t>angiotensin converting enzyme inhibitor or angiotensin-II</a:t>
            </a:r>
          </a:p>
          <a:p>
            <a:r>
              <a:rPr lang="en-US" sz="1200" kern="1200" baseline="0" dirty="0">
                <a:solidFill>
                  <a:schemeClr val="tx1"/>
                </a:solidFill>
                <a:latin typeface="+mn-lt"/>
                <a:ea typeface="+mn-ea"/>
                <a:cs typeface="+mn-cs"/>
              </a:rPr>
              <a:t>receptor blocker is considered. J </a:t>
            </a:r>
            <a:r>
              <a:rPr lang="en-US" sz="1200" kern="1200" baseline="0" dirty="0" err="1">
                <a:solidFill>
                  <a:schemeClr val="tx1"/>
                </a:solidFill>
                <a:latin typeface="+mn-lt"/>
                <a:ea typeface="+mn-ea"/>
                <a:cs typeface="+mn-cs"/>
              </a:rPr>
              <a:t>Hypertens</a:t>
            </a:r>
            <a:r>
              <a:rPr lang="en-US" sz="1200" kern="1200" baseline="0" dirty="0">
                <a:solidFill>
                  <a:schemeClr val="tx1"/>
                </a:solidFill>
                <a:latin typeface="+mn-lt"/>
                <a:ea typeface="+mn-ea"/>
                <a:cs typeface="+mn-cs"/>
              </a:rPr>
              <a:t> 27:1333–1340</a:t>
            </a:r>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914241" rtl="0" eaLnBrk="1" fontAlgn="auto" latinLnBrk="0" hangingPunct="1">
              <a:lnSpc>
                <a:spcPct val="100000"/>
              </a:lnSpc>
              <a:spcBef>
                <a:spcPts val="0"/>
              </a:spcBef>
              <a:spcAft>
                <a:spcPts val="0"/>
              </a:spcAft>
              <a:buClrTx/>
              <a:buSzTx/>
              <a:buFontTx/>
              <a:buNone/>
              <a:tabLst/>
              <a:defRPr/>
            </a:pPr>
            <a:fld id="{46899F9C-5E67-D848-A56A-EB4133F6CE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41"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94325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354" rtl="0" eaLnBrk="1" fontAlgn="auto" latinLnBrk="0" hangingPunct="1">
              <a:lnSpc>
                <a:spcPct val="100000"/>
              </a:lnSpc>
              <a:spcBef>
                <a:spcPts val="0"/>
              </a:spcBef>
              <a:spcAft>
                <a:spcPts val="0"/>
              </a:spcAft>
              <a:buClrTx/>
              <a:buSzTx/>
              <a:buFontTx/>
              <a:buNone/>
              <a:tabLst/>
              <a:defRPr/>
            </a:pPr>
            <a:fld id="{67CD60D3-EC8B-4670-875E-C4A1BE8F2070}" type="slidenum">
              <a:rPr kumimoji="0" lang="el-GR" altLang="el-GR"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73</a:t>
            </a:fld>
            <a:endParaRPr kumimoji="0" lang="el-GR" altLang="el-GR" sz="1200" b="0" i="0" u="none" strike="noStrike" kern="1200" cap="none" spc="0" normalizeH="0" baseline="0" noProof="0">
              <a:ln>
                <a:noFill/>
              </a:ln>
              <a:solidFill>
                <a:srgbClr val="000000"/>
              </a:solidFill>
              <a:effectLst/>
              <a:uLnTx/>
              <a:uFillTx/>
              <a:latin typeface="Calibri"/>
              <a:ea typeface="+mn-ea"/>
              <a:cs typeface="+mn-cs"/>
            </a:endParaRPr>
          </a:p>
        </p:txBody>
      </p:sp>
      <p:sp>
        <p:nvSpPr>
          <p:cNvPr id="400387" name="Rectangle 2"/>
          <p:cNvSpPr>
            <a:spLocks noGrp="1" noRot="1" noChangeAspect="1" noTextEdit="1"/>
          </p:cNvSpPr>
          <p:nvPr>
            <p:ph type="sldImg"/>
          </p:nvPr>
        </p:nvSpPr>
        <p:spPr>
          <a:ln/>
        </p:spPr>
      </p:sp>
      <p:sp>
        <p:nvSpPr>
          <p:cNvPr id="400388" name="Rectangle 3"/>
          <p:cNvSpPr>
            <a:spLocks noGrp="1"/>
          </p:cNvSpPr>
          <p:nvPr>
            <p:ph type="body" idx="1"/>
          </p:nvPr>
        </p:nvSpPr>
        <p:spPr>
          <a:noFill/>
        </p:spPr>
        <p:txBody>
          <a:bodyPr/>
          <a:lstStyle/>
          <a:p>
            <a:pPr eaLnBrk="1" hangingPunct="1"/>
            <a:endParaRPr lang="el-GR" altLang="el-GR" dirty="0"/>
          </a:p>
        </p:txBody>
      </p:sp>
      <p:sp>
        <p:nvSpPr>
          <p:cNvPr id="400389" name="Text Box 4"/>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l-GR" altLang="el-GR" sz="12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32</a:t>
            </a:r>
          </a:p>
        </p:txBody>
      </p:sp>
    </p:spTree>
    <p:extLst>
      <p:ext uri="{BB962C8B-B14F-4D97-AF65-F5344CB8AC3E}">
        <p14:creationId xmlns:p14="http://schemas.microsoft.com/office/powerpoint/2010/main" val="27096703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this regard, the few additional clinical trials examining</a:t>
            </a:r>
            <a:r>
              <a:rPr lang="el-GR" dirty="0"/>
              <a:t> </a:t>
            </a:r>
            <a:r>
              <a:rPr lang="en-US" dirty="0"/>
              <a:t>possible benefits of revascularization in the field of ARVD identified</a:t>
            </a:r>
            <a:r>
              <a:rPr lang="el-GR" dirty="0"/>
              <a:t> </a:t>
            </a:r>
            <a:r>
              <a:rPr lang="en-US" dirty="0"/>
              <a:t>in a systematic search of databases of clinical trials (Supplementary</a:t>
            </a:r>
            <a:r>
              <a:rPr lang="el-GR" dirty="0"/>
              <a:t> </a:t>
            </a:r>
            <a:r>
              <a:rPr lang="en-US" dirty="0"/>
              <a:t>Table 2) appear to have been terminated without publishing</a:t>
            </a:r>
            <a:r>
              <a:rPr lang="el-GR" dirty="0"/>
              <a:t> </a:t>
            </a:r>
            <a:r>
              <a:rPr lang="en-US" dirty="0"/>
              <a:t>results. As such, no major input in the field from major</a:t>
            </a:r>
          </a:p>
          <a:p>
            <a:r>
              <a:rPr lang="en-US" dirty="0"/>
              <a:t>trials can be anticipated in near future</a:t>
            </a:r>
            <a:r>
              <a:rPr lang="el-GR" dirty="0"/>
              <a:t> </a:t>
            </a:r>
          </a:p>
        </p:txBody>
      </p:sp>
      <p:sp>
        <p:nvSpPr>
          <p:cNvPr id="4" name="Θέση αριθμού διαφάνειας 3"/>
          <p:cNvSpPr>
            <a:spLocks noGrp="1"/>
          </p:cNvSpPr>
          <p:nvPr>
            <p:ph type="sldNum" sz="quarter" idx="5"/>
          </p:nvPr>
        </p:nvSpPr>
        <p:spPr/>
        <p:txBody>
          <a:bodyPr/>
          <a:lstStyle/>
          <a:p>
            <a:fld id="{25AEE614-81D1-4468-AC86-44EEA30314D4}" type="slidenum">
              <a:rPr lang="el-GR" smtClean="0"/>
              <a:t>74</a:t>
            </a:fld>
            <a:endParaRPr lang="el-GR"/>
          </a:p>
        </p:txBody>
      </p:sp>
    </p:spTree>
    <p:extLst>
      <p:ext uri="{BB962C8B-B14F-4D97-AF65-F5344CB8AC3E}">
        <p14:creationId xmlns:p14="http://schemas.microsoft.com/office/powerpoint/2010/main" val="39712839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a:t>To this end, a second round of observational cohort studies examined whether PTRA would be of benefit for patients with clinical presentation highly suggestive of functionally critical ARVD, such as those with flash pulmonary oedema, refractory hypertension or rapid loss of kidney function, and helped to establish a clearer picture for current recommendations</a:t>
            </a:r>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914241" rtl="0" eaLnBrk="1" fontAlgn="auto" latinLnBrk="0" hangingPunct="1">
              <a:lnSpc>
                <a:spcPct val="100000"/>
              </a:lnSpc>
              <a:spcBef>
                <a:spcPts val="0"/>
              </a:spcBef>
              <a:spcAft>
                <a:spcPts val="0"/>
              </a:spcAft>
              <a:buClrTx/>
              <a:buSzTx/>
              <a:buFontTx/>
              <a:buNone/>
              <a:tabLst/>
              <a:defRPr/>
            </a:pPr>
            <a:fld id="{46899F9C-5E67-D848-A56A-EB4133F6CE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41"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27354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200" kern="1200" dirty="0">
                <a:solidFill>
                  <a:schemeClr val="tx1"/>
                </a:solidFill>
                <a:effectLst/>
                <a:latin typeface="+mn-lt"/>
                <a:ea typeface="+mn-ea"/>
                <a:cs typeface="+mn-cs"/>
              </a:rPr>
              <a:t>a recent </a:t>
            </a:r>
            <a:r>
              <a:rPr lang="en-GB" sz="1200" kern="1200" dirty="0">
                <a:solidFill>
                  <a:schemeClr val="tx1"/>
                </a:solidFill>
                <a:effectLst/>
                <a:latin typeface="+mn-lt"/>
                <a:ea typeface="+mn-ea"/>
                <a:cs typeface="+mn-cs"/>
              </a:rPr>
              <a:t>report of </a:t>
            </a:r>
            <a:r>
              <a:rPr lang="en-GB" sz="1200" kern="1200" dirty="0" err="1">
                <a:solidFill>
                  <a:schemeClr val="tx1"/>
                </a:solidFill>
                <a:effectLst/>
                <a:latin typeface="+mn-lt"/>
                <a:ea typeface="+mn-ea"/>
                <a:cs typeface="+mn-cs"/>
              </a:rPr>
              <a:t>Reinhard</a:t>
            </a:r>
            <a:r>
              <a:rPr lang="en-GB" sz="1200" kern="1200" dirty="0">
                <a:solidFill>
                  <a:schemeClr val="tx1"/>
                </a:solidFill>
                <a:effectLst/>
                <a:latin typeface="+mn-lt"/>
                <a:ea typeface="+mn-ea"/>
                <a:cs typeface="+mn-cs"/>
              </a:rPr>
              <a:t> et al. on a prospective cohort study investigating the effects of PTRA on ambulatory BP levels, </a:t>
            </a:r>
            <a:r>
              <a:rPr lang="en-GB" sz="1200" kern="1200" dirty="0" err="1">
                <a:solidFill>
                  <a:schemeClr val="tx1"/>
                </a:solidFill>
                <a:effectLst/>
                <a:latin typeface="+mn-lt"/>
                <a:ea typeface="+mn-ea"/>
                <a:cs typeface="+mn-cs"/>
              </a:rPr>
              <a:t>eGFR</a:t>
            </a:r>
            <a:r>
              <a:rPr lang="en-GB" sz="1200" kern="1200" dirty="0">
                <a:solidFill>
                  <a:schemeClr val="tx1"/>
                </a:solidFill>
                <a:effectLst/>
                <a:latin typeface="+mn-lt"/>
                <a:ea typeface="+mn-ea"/>
                <a:cs typeface="+mn-cs"/>
              </a:rPr>
              <a:t> and HF recurrence in a group of well-defined patients with severe ARVD sheds more light in the field </a:t>
            </a:r>
            <a:r>
              <a:rPr lang="el-GR" sz="1200" kern="1200" dirty="0">
                <a:solidFill>
                  <a:schemeClr val="tx1"/>
                </a:solidFill>
                <a:effectLst/>
                <a:latin typeface="+mn-lt"/>
                <a:ea typeface="+mn-ea"/>
                <a:cs typeface="+mn-cs"/>
              </a:rPr>
              <a:t>[13]</a:t>
            </a:r>
            <a:r>
              <a:rPr lang="en-GB" sz="1200" kern="1200" dirty="0">
                <a:solidFill>
                  <a:schemeClr val="tx1"/>
                </a:solidFill>
                <a:effectLst/>
                <a:latin typeface="+mn-lt"/>
                <a:ea typeface="+mn-ea"/>
                <a:cs typeface="+mn-cs"/>
              </a:rPr>
              <a:t>. This study carries several strengths including</a:t>
            </a:r>
            <a:r>
              <a:rPr lang="en-US" sz="1200" kern="1200" dirty="0">
                <a:solidFill>
                  <a:schemeClr val="tx1"/>
                </a:solidFill>
                <a:effectLst/>
                <a:latin typeface="+mn-lt"/>
                <a:ea typeface="+mn-ea"/>
                <a:cs typeface="+mn-cs"/>
              </a:rPr>
              <a:t> a </a:t>
            </a:r>
            <a:r>
              <a:rPr lang="en-GB" sz="1200" kern="1200" dirty="0">
                <a:solidFill>
                  <a:schemeClr val="tx1"/>
                </a:solidFill>
                <a:effectLst/>
                <a:latin typeface="+mn-lt"/>
                <a:ea typeface="+mn-ea"/>
                <a:cs typeface="+mn-cs"/>
              </a:rPr>
              <a:t>proper methodology, and recruitment of patients with well-documented severe ARVD (</a:t>
            </a:r>
            <a:r>
              <a:rPr lang="en-US" sz="1200" kern="1200" dirty="0">
                <a:solidFill>
                  <a:schemeClr val="tx1"/>
                </a:solidFill>
                <a:effectLst/>
                <a:latin typeface="+mn-lt"/>
                <a:ea typeface="+mn-ea"/>
                <a:cs typeface="+mn-cs"/>
              </a:rPr>
              <a:t>≥70% stenosis)</a:t>
            </a:r>
            <a:r>
              <a:rPr lang="en-GB" sz="1200" kern="1200" dirty="0">
                <a:solidFill>
                  <a:schemeClr val="tx1"/>
                </a:solidFill>
                <a:effectLst/>
                <a:latin typeface="+mn-lt"/>
                <a:ea typeface="+mn-ea"/>
                <a:cs typeface="+mn-cs"/>
              </a:rPr>
              <a:t> and harsh clinical presentations (resistant hypertension, rapidly declining kidney function, or recurrent HF/flash pulmonary oedema).</a:t>
            </a:r>
            <a:endParaRPr lang="el-GR" dirty="0"/>
          </a:p>
        </p:txBody>
      </p:sp>
      <p:sp>
        <p:nvSpPr>
          <p:cNvPr id="4" name="Θέση αριθμού διαφάνειας 3"/>
          <p:cNvSpPr>
            <a:spLocks noGrp="1"/>
          </p:cNvSpPr>
          <p:nvPr>
            <p:ph type="sldNum" sz="quarter" idx="10"/>
          </p:nvPr>
        </p:nvSpPr>
        <p:spPr/>
        <p:txBody>
          <a:bodyPr/>
          <a:lstStyle/>
          <a:p>
            <a:fld id="{F12F368B-5C2E-4B6D-9957-D1A04D6AA635}" type="slidenum">
              <a:rPr lang="el-GR" smtClean="0"/>
              <a:pPr/>
              <a:t>76</a:t>
            </a:fld>
            <a:endParaRPr lang="el-GR"/>
          </a:p>
        </p:txBody>
      </p:sp>
    </p:spTree>
    <p:extLst>
      <p:ext uri="{BB962C8B-B14F-4D97-AF65-F5344CB8AC3E}">
        <p14:creationId xmlns:p14="http://schemas.microsoft.com/office/powerpoint/2010/main" val="39836288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Both systolic and diastolic BP decreased significantly after renal artery stenting (Figure 2 and Table 3). At 3-month follow-up, 24-hour ambulatory systolic BP after witnessed drug intake was reduced by 19.6 mm Hg (95% CI, 15.4–23.8; P&lt;0.001) and 24-hour Ambulatory diastolic BP by 8.4 mm Hg (95% CI, 6.3–10.4;  P&lt;0.001) compared with baseline, and the reductions persisted throughout the follow-up period</a:t>
            </a:r>
          </a:p>
          <a:p>
            <a:endParaRPr lang="en-US" dirty="0"/>
          </a:p>
          <a:p>
            <a:r>
              <a:rPr lang="en-US" sz="1200" b="0" i="0" u="none" strike="noStrike" kern="1200" baseline="0" dirty="0">
                <a:solidFill>
                  <a:schemeClr val="tx1"/>
                </a:solidFill>
                <a:latin typeface="+mn-lt"/>
                <a:ea typeface="+mn-ea"/>
                <a:cs typeface="+mn-cs"/>
              </a:rPr>
              <a:t>At 3-month follow-up, the defined daily dose of antihypertensive medication with loop diuretics included was reduced by 52% (95% CI, 41%–62%; </a:t>
            </a:r>
            <a:r>
              <a:rPr lang="en-US" sz="1200" b="0" i="1" u="none" strike="noStrike" kern="1200" baseline="0" dirty="0">
                <a:solidFill>
                  <a:schemeClr val="tx1"/>
                </a:solidFill>
                <a:latin typeface="+mn-lt"/>
                <a:ea typeface="+mn-ea"/>
                <a:cs typeface="+mn-cs"/>
              </a:rPr>
              <a:t>P</a:t>
            </a:r>
            <a:r>
              <a:rPr lang="en-US" sz="1200" b="0" i="0" u="none" strike="noStrike" kern="1200" baseline="0" dirty="0">
                <a:solidFill>
                  <a:schemeClr val="tx1"/>
                </a:solidFill>
                <a:latin typeface="+mn-lt"/>
                <a:ea typeface="+mn-ea"/>
                <a:cs typeface="+mn-cs"/>
              </a:rPr>
              <a:t>&lt;0.001), and  when loop diuretics were excluded from the analysis, the reduction was 48% (95% CI, 36%–58%;</a:t>
            </a:r>
          </a:p>
          <a:p>
            <a:r>
              <a:rPr lang="en-US" sz="1200" b="0" i="1" u="none" strike="noStrike" kern="1200" baseline="0" dirty="0">
                <a:solidFill>
                  <a:schemeClr val="tx1"/>
                </a:solidFill>
                <a:latin typeface="+mn-lt"/>
                <a:ea typeface="+mn-ea"/>
                <a:cs typeface="+mn-cs"/>
              </a:rPr>
              <a:t>P&lt;</a:t>
            </a:r>
            <a:r>
              <a:rPr lang="en-US" sz="1200" b="0" i="0" u="none" strike="noStrike" kern="1200" baseline="0" dirty="0">
                <a:solidFill>
                  <a:schemeClr val="tx1"/>
                </a:solidFill>
                <a:latin typeface="+mn-lt"/>
                <a:ea typeface="+mn-ea"/>
                <a:cs typeface="+mn-cs"/>
              </a:rPr>
              <a:t>0.001) compared with baseline and the reductions persisted through follow-up</a:t>
            </a:r>
          </a:p>
          <a:p>
            <a:r>
              <a:rPr lang="en-US" sz="1200" b="0" i="0" u="none" strike="noStrike" kern="1200" baseline="0" dirty="0">
                <a:solidFill>
                  <a:schemeClr val="tx1"/>
                </a:solidFill>
                <a:latin typeface="+mn-lt"/>
                <a:ea typeface="+mn-ea"/>
                <a:cs typeface="+mn-cs"/>
              </a:rPr>
              <a:t>(Figure 2 and Table 3)</a:t>
            </a:r>
            <a:endParaRPr lang="el-GR" dirty="0"/>
          </a:p>
        </p:txBody>
      </p:sp>
      <p:sp>
        <p:nvSpPr>
          <p:cNvPr id="4" name="Θέση αριθμού διαφάνειας 3"/>
          <p:cNvSpPr>
            <a:spLocks noGrp="1"/>
          </p:cNvSpPr>
          <p:nvPr>
            <p:ph type="sldNum" sz="quarter" idx="10"/>
          </p:nvPr>
        </p:nvSpPr>
        <p:spPr/>
        <p:txBody>
          <a:bodyPr/>
          <a:lstStyle/>
          <a:p>
            <a:fld id="{F12F368B-5C2E-4B6D-9957-D1A04D6AA635}" type="slidenum">
              <a:rPr lang="el-GR" smtClean="0"/>
              <a:pPr/>
              <a:t>77</a:t>
            </a:fld>
            <a:endParaRPr lang="el-GR"/>
          </a:p>
        </p:txBody>
      </p:sp>
    </p:spTree>
    <p:extLst>
      <p:ext uri="{BB962C8B-B14F-4D97-AF65-F5344CB8AC3E}">
        <p14:creationId xmlns:p14="http://schemas.microsoft.com/office/powerpoint/2010/main" val="19545027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At 3-month </a:t>
            </a:r>
            <a:r>
              <a:rPr lang="en-US" dirty="0" err="1"/>
              <a:t>ollow</a:t>
            </a:r>
            <a:r>
              <a:rPr lang="en-US" dirty="0"/>
              <a:t>-up after renal artery stenting, the mean estimated GFR had increased significantly by overall 7.8 mL/min per 1.73m2 (95% CI, 4.5–11.1; P&lt;0.001) and in the subgroup of 63 patients with rapidly declining kidney function at baseline by 12.5 mL/</a:t>
            </a:r>
          </a:p>
          <a:p>
            <a:r>
              <a:rPr lang="en-US" dirty="0"/>
              <a:t>min per 1.73m2 (95% CI, 7.9–17.0; P&lt;0.001), and the observed changes persisted throughout the follow- up period.</a:t>
            </a:r>
            <a:endParaRPr lang="el-GR" dirty="0"/>
          </a:p>
        </p:txBody>
      </p:sp>
      <p:sp>
        <p:nvSpPr>
          <p:cNvPr id="4" name="Θέση αριθμού διαφάνειας 3"/>
          <p:cNvSpPr>
            <a:spLocks noGrp="1"/>
          </p:cNvSpPr>
          <p:nvPr>
            <p:ph type="sldNum" sz="quarter" idx="10"/>
          </p:nvPr>
        </p:nvSpPr>
        <p:spPr/>
        <p:txBody>
          <a:bodyPr/>
          <a:lstStyle/>
          <a:p>
            <a:fld id="{F12F368B-5C2E-4B6D-9957-D1A04D6AA635}" type="slidenum">
              <a:rPr lang="el-GR" smtClean="0"/>
              <a:pPr/>
              <a:t>78</a:t>
            </a:fld>
            <a:endParaRPr lang="el-GR"/>
          </a:p>
        </p:txBody>
      </p:sp>
    </p:spTree>
    <p:extLst>
      <p:ext uri="{BB962C8B-B14F-4D97-AF65-F5344CB8AC3E}">
        <p14:creationId xmlns:p14="http://schemas.microsoft.com/office/powerpoint/2010/main" val="5029813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47500" lnSpcReduction="20000"/>
          </a:bodyPr>
          <a:lstStyle/>
          <a:p>
            <a:r>
              <a:rPr lang="en-US" sz="1200" kern="1200" dirty="0">
                <a:solidFill>
                  <a:schemeClr val="tx1"/>
                </a:solidFill>
                <a:latin typeface="+mn-lt"/>
                <a:ea typeface="+mn-ea"/>
                <a:cs typeface="+mn-cs"/>
              </a:rPr>
              <a:t>To this end, in the aforementioned prospective study, </a:t>
            </a:r>
            <a:r>
              <a:rPr lang="el-GR" sz="1200" kern="1200" dirty="0">
                <a:solidFill>
                  <a:schemeClr val="tx1"/>
                </a:solidFill>
                <a:latin typeface="+mn-lt"/>
                <a:ea typeface="+mn-ea"/>
                <a:cs typeface="+mn-cs"/>
              </a:rPr>
              <a:t> </a:t>
            </a:r>
            <a:r>
              <a:rPr lang="en-US" sz="1200" kern="1200" dirty="0">
                <a:solidFill>
                  <a:schemeClr val="tx1"/>
                </a:solidFill>
                <a:latin typeface="+mn-lt"/>
                <a:ea typeface="+mn-ea"/>
                <a:cs typeface="+mn-cs"/>
              </a:rPr>
              <a:t>in patients presenting with flash pulmonary edema, refractory hypertension, or rapidly declining kidney function, revascularization compared to medical therapy was associated with major reductions in risk for death (HR, 0.15; 95% CI, 0.02-0.9) and CV events (HR, 0.23; 95% CI, 0.1-0.6); in contrast, no apparent benefit in low-risk patients without the above presentations was evident (HR 0.8 [95% CI, 0.7-1.2], and 1.0 [95% CI, 0.8-1.2], respectively), similar to major randomized trials.</a:t>
            </a:r>
            <a:endParaRPr lang="el-GR" sz="1200" kern="1200" dirty="0">
              <a:solidFill>
                <a:schemeClr val="tx1"/>
              </a:solidFill>
              <a:latin typeface="+mn-lt"/>
              <a:ea typeface="+mn-ea"/>
              <a:cs typeface="+mn-cs"/>
            </a:endParaRPr>
          </a:p>
          <a:p>
            <a:r>
              <a:rPr lang="el-GR" sz="1200" kern="1200" dirty="0">
                <a:solidFill>
                  <a:schemeClr val="tx1"/>
                </a:solidFill>
                <a:latin typeface="+mn-lt"/>
                <a:ea typeface="+mn-ea"/>
                <a:cs typeface="+mn-cs"/>
              </a:rPr>
              <a:t> </a:t>
            </a:r>
            <a:r>
              <a:rPr lang="en-US" sz="1200" kern="1200" dirty="0">
                <a:solidFill>
                  <a:schemeClr val="tx1"/>
                </a:solidFill>
                <a:latin typeface="+mn-lt"/>
                <a:ea typeface="+mn-ea"/>
                <a:cs typeface="+mn-cs"/>
              </a:rPr>
              <a:t>Ritchie et al. Am J Kidney Dis. 63(2):186-197. DOI: </a:t>
            </a:r>
            <a:r>
              <a:rPr lang="en-US" sz="1200" u="none" strike="noStrike" kern="1200" dirty="0">
                <a:solidFill>
                  <a:schemeClr val="tx1"/>
                </a:solidFill>
                <a:latin typeface="+mn-lt"/>
                <a:ea typeface="+mn-ea"/>
                <a:cs typeface="+mn-cs"/>
                <a:hlinkClick r:id="rId3"/>
              </a:rPr>
              <a:t>10.1053/j.ajkd.2013.07.020</a:t>
            </a:r>
            <a:endParaRPr lang="el-GR" sz="1200" kern="1200" dirty="0">
              <a:solidFill>
                <a:schemeClr val="tx1"/>
              </a:solidFill>
              <a:latin typeface="+mn-lt"/>
              <a:ea typeface="+mn-ea"/>
              <a:cs typeface="+mn-cs"/>
            </a:endParaRPr>
          </a:p>
          <a:p>
            <a:endParaRPr lang="en-US" altLang="el-GR" dirty="0"/>
          </a:p>
          <a:p>
            <a:endParaRPr lang="en-US" altLang="el-GR" dirty="0"/>
          </a:p>
          <a:p>
            <a:endParaRPr lang="en-US" altLang="el-GR" dirty="0"/>
          </a:p>
          <a:p>
            <a:r>
              <a:rPr lang="en-US" sz="1200" b="0" i="0" kern="1200" dirty="0">
                <a:solidFill>
                  <a:schemeClr val="tx1"/>
                </a:solidFill>
                <a:latin typeface="+mn-lt"/>
                <a:ea typeface="+mn-ea"/>
                <a:cs typeface="+mn-cs"/>
              </a:rPr>
              <a:t>Randomized Controlled Trial</a:t>
            </a:r>
          </a:p>
          <a:p>
            <a:r>
              <a:rPr lang="en-US" sz="1200" b="0" i="0" kern="1200" dirty="0">
                <a:solidFill>
                  <a:schemeClr val="tx1"/>
                </a:solidFill>
                <a:latin typeface="+mn-lt"/>
                <a:ea typeface="+mn-ea"/>
                <a:cs typeface="+mn-cs"/>
              </a:rPr>
              <a:t> Am J Kidney </a:t>
            </a:r>
            <a:r>
              <a:rPr lang="en-US" sz="1200" b="0" i="0" kern="1200" dirty="0" err="1">
                <a:solidFill>
                  <a:schemeClr val="tx1"/>
                </a:solidFill>
                <a:latin typeface="+mn-lt"/>
                <a:ea typeface="+mn-ea"/>
                <a:cs typeface="+mn-cs"/>
              </a:rPr>
              <a:t>Dis</a:t>
            </a:r>
            <a:endParaRPr lang="en-US" sz="1200" b="0" i="0" kern="1200" cap="small" dirty="0">
              <a:solidFill>
                <a:schemeClr val="tx1"/>
              </a:solidFill>
              <a:latin typeface="+mn-lt"/>
              <a:ea typeface="+mn-ea"/>
              <a:cs typeface="+mn-cs"/>
            </a:endParaRPr>
          </a:p>
          <a:p>
            <a:r>
              <a:rPr lang="en-US" sz="1200" b="0" i="0" kern="1200" dirty="0">
                <a:solidFill>
                  <a:schemeClr val="tx1"/>
                </a:solidFill>
                <a:latin typeface="+mn-lt"/>
                <a:ea typeface="+mn-ea"/>
                <a:cs typeface="+mn-cs"/>
              </a:rPr>
              <a:t>. 2014 Feb;63(2):186-97.</a:t>
            </a:r>
          </a:p>
          <a:p>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doi</a:t>
            </a:r>
            <a:r>
              <a:rPr lang="en-US" sz="1200" b="0" i="0" kern="1200" dirty="0">
                <a:solidFill>
                  <a:schemeClr val="tx1"/>
                </a:solidFill>
                <a:latin typeface="+mn-lt"/>
                <a:ea typeface="+mn-ea"/>
                <a:cs typeface="+mn-cs"/>
              </a:rPr>
              <a:t>: 10.1053/j.ajkd.2013.07.020. </a:t>
            </a:r>
            <a:r>
              <a:rPr lang="en-US" sz="1200" b="0" i="0" kern="1200" dirty="0" err="1">
                <a:solidFill>
                  <a:schemeClr val="tx1"/>
                </a:solidFill>
                <a:latin typeface="+mn-lt"/>
                <a:ea typeface="+mn-ea"/>
                <a:cs typeface="+mn-cs"/>
              </a:rPr>
              <a:t>Epub</a:t>
            </a:r>
            <a:r>
              <a:rPr lang="en-US" sz="1200" b="0" i="0" kern="1200" dirty="0">
                <a:solidFill>
                  <a:schemeClr val="tx1"/>
                </a:solidFill>
                <a:latin typeface="+mn-lt"/>
                <a:ea typeface="+mn-ea"/>
                <a:cs typeface="+mn-cs"/>
              </a:rPr>
              <a:t> 2013 Sep 26.</a:t>
            </a:r>
          </a:p>
          <a:p>
            <a:r>
              <a:rPr lang="en-US" sz="1200" b="1" i="0" kern="1200" dirty="0">
                <a:solidFill>
                  <a:schemeClr val="tx1"/>
                </a:solidFill>
                <a:latin typeface="+mn-lt"/>
                <a:ea typeface="+mn-ea"/>
                <a:cs typeface="+mn-cs"/>
              </a:rPr>
              <a:t>High-risk clinical presentations in atherosclerotic </a:t>
            </a:r>
            <a:r>
              <a:rPr lang="en-US" sz="1200" b="1" i="0" kern="1200" dirty="0" err="1">
                <a:solidFill>
                  <a:schemeClr val="tx1"/>
                </a:solidFill>
                <a:latin typeface="+mn-lt"/>
                <a:ea typeface="+mn-ea"/>
                <a:cs typeface="+mn-cs"/>
              </a:rPr>
              <a:t>renovascular</a:t>
            </a:r>
            <a:r>
              <a:rPr lang="en-US" sz="1200" b="1" i="0" kern="1200" dirty="0">
                <a:solidFill>
                  <a:schemeClr val="tx1"/>
                </a:solidFill>
                <a:latin typeface="+mn-lt"/>
                <a:ea typeface="+mn-ea"/>
                <a:cs typeface="+mn-cs"/>
              </a:rPr>
              <a:t> disease: prognosis and response to renal artery revascularization</a:t>
            </a:r>
          </a:p>
          <a:p>
            <a:r>
              <a:rPr lang="en-US" sz="1200" b="0" i="0" u="none" strike="noStrike" kern="1200" dirty="0">
                <a:solidFill>
                  <a:schemeClr val="tx1"/>
                </a:solidFill>
                <a:latin typeface="+mn-lt"/>
                <a:ea typeface="+mn-ea"/>
                <a:cs typeface="+mn-cs"/>
                <a:hlinkClick r:id="rId4"/>
              </a:rPr>
              <a:t>James Ritchie</a:t>
            </a:r>
            <a:r>
              <a:rPr lang="en-US" sz="1200" b="0" i="0" kern="1200" baseline="3000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hlinkClick r:id="rId5" tooltip="Vascular Research Group, Manchester Academic Health Sciences Centre, University of Manchester, Salford Royal NHS Foundation Trust, Salford, United Kingdom."/>
              </a:rPr>
              <a:t>1</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6"/>
              </a:rPr>
              <a:t>Darren Green</a:t>
            </a:r>
            <a:r>
              <a:rPr lang="en-US" sz="1200" b="0" i="0" kern="1200" baseline="3000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hlinkClick r:id="rId5" tooltip="Vascular Research Group, Manchester Academic Health Sciences Centre, University of Manchester, Salford Royal NHS Foundation Trust, Salford, United Kingdom."/>
              </a:rPr>
              <a:t>1</a:t>
            </a:r>
            <a:r>
              <a:rPr lang="en-US" sz="1200" b="0" i="0" kern="1200" dirty="0">
                <a:solidFill>
                  <a:schemeClr val="tx1"/>
                </a:solidFill>
                <a:latin typeface="+mn-lt"/>
                <a:ea typeface="+mn-ea"/>
                <a:cs typeface="+mn-cs"/>
              </a:rPr>
              <a:t>, </a:t>
            </a:r>
            <a:r>
              <a:rPr lang="en-US" sz="1200" b="0" i="0" u="none" strike="noStrike" kern="1200" dirty="0" err="1">
                <a:solidFill>
                  <a:schemeClr val="tx1"/>
                </a:solidFill>
                <a:latin typeface="+mn-lt"/>
                <a:ea typeface="+mn-ea"/>
                <a:cs typeface="+mn-cs"/>
                <a:hlinkClick r:id="rId7"/>
              </a:rPr>
              <a:t>Constantina</a:t>
            </a:r>
            <a:r>
              <a:rPr lang="en-US" sz="1200" b="0" i="0" u="none" strike="noStrike" kern="1200" dirty="0">
                <a:solidFill>
                  <a:schemeClr val="tx1"/>
                </a:solidFill>
                <a:latin typeface="+mn-lt"/>
                <a:ea typeface="+mn-ea"/>
                <a:cs typeface="+mn-cs"/>
                <a:hlinkClick r:id="rId7"/>
              </a:rPr>
              <a:t> </a:t>
            </a:r>
            <a:r>
              <a:rPr lang="en-US" sz="1200" b="0" i="0" u="none" strike="noStrike" kern="1200" dirty="0" err="1">
                <a:solidFill>
                  <a:schemeClr val="tx1"/>
                </a:solidFill>
                <a:latin typeface="+mn-lt"/>
                <a:ea typeface="+mn-ea"/>
                <a:cs typeface="+mn-cs"/>
                <a:hlinkClick r:id="rId7"/>
              </a:rPr>
              <a:t>Chrysochou</a:t>
            </a:r>
            <a:r>
              <a:rPr lang="en-US" sz="1200" b="0" i="0" kern="1200" baseline="3000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hlinkClick r:id="rId5" tooltip="Vascular Research Group, Manchester Academic Health Sciences Centre, University of Manchester, Salford Royal NHS Foundation Trust, Salford, United Kingdom."/>
              </a:rPr>
              <a:t>1</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8"/>
              </a:rPr>
              <a:t>Nicholas Chalmers</a:t>
            </a:r>
            <a:r>
              <a:rPr lang="en-US" sz="1200" b="0" i="0" kern="1200" baseline="3000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hlinkClick r:id="rId9" tooltip="Central Manchester NHS Foundation Trust, Manchester Royal Infirmary, Manchester, United Kingdom."/>
              </a:rPr>
              <a:t>2</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0"/>
              </a:rPr>
              <a:t>Robert N Foley</a:t>
            </a:r>
            <a:r>
              <a:rPr lang="en-US" sz="1200" b="0" i="0" kern="1200" baseline="3000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hlinkClick r:id="rId11" tooltip="United States Renal Data System, Minneapolis, MN."/>
              </a:rPr>
              <a:t>3</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2"/>
              </a:rPr>
              <a:t>Philip A </a:t>
            </a:r>
            <a:r>
              <a:rPr lang="en-US" sz="1200" b="0" i="0" u="none" strike="noStrike" kern="1200" dirty="0" err="1">
                <a:solidFill>
                  <a:schemeClr val="tx1"/>
                </a:solidFill>
                <a:latin typeface="+mn-lt"/>
                <a:ea typeface="+mn-ea"/>
                <a:cs typeface="+mn-cs"/>
                <a:hlinkClick r:id="rId12"/>
              </a:rPr>
              <a:t>Kalra</a:t>
            </a:r>
            <a:r>
              <a:rPr lang="en-US" sz="1200" b="0" i="0" kern="1200" baseline="3000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hlinkClick r:id="rId13" tooltip="Vascular Research Group, Manchester Academic Health Sciences Centre, University of Manchester, Salford Royal NHS Foundation Trust, Salford, United Kingdom. Electronic address: philip.kalra@srft.nhs.uk."/>
              </a:rPr>
              <a:t>4</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Affiliations expand</a:t>
            </a:r>
          </a:p>
          <a:p>
            <a:r>
              <a:rPr lang="en-US" sz="1200" b="0" i="0" kern="1200" dirty="0">
                <a:solidFill>
                  <a:schemeClr val="tx1"/>
                </a:solidFill>
                <a:latin typeface="+mn-lt"/>
                <a:ea typeface="+mn-ea"/>
                <a:cs typeface="+mn-cs"/>
              </a:rPr>
              <a:t>PMID: 24074824</a:t>
            </a:r>
          </a:p>
          <a:p>
            <a:r>
              <a:rPr lang="en-US" sz="1200" b="0" i="0" kern="1200" dirty="0">
                <a:solidFill>
                  <a:schemeClr val="tx1"/>
                </a:solidFill>
                <a:latin typeface="+mn-lt"/>
                <a:ea typeface="+mn-ea"/>
                <a:cs typeface="+mn-cs"/>
              </a:rPr>
              <a:t> DOI: </a:t>
            </a:r>
            <a:r>
              <a:rPr lang="en-US" sz="1200" b="0" i="0" u="none" strike="noStrike" kern="1200" dirty="0">
                <a:solidFill>
                  <a:schemeClr val="tx1"/>
                </a:solidFill>
                <a:latin typeface="+mn-lt"/>
                <a:ea typeface="+mn-ea"/>
                <a:cs typeface="+mn-cs"/>
                <a:hlinkClick r:id="rId3"/>
              </a:rPr>
              <a:t>10.1053/j.ajkd.2013.07.020</a:t>
            </a:r>
            <a:endParaRPr lang="en-US" sz="1200" b="0" i="0" kern="1200" dirty="0">
              <a:solidFill>
                <a:schemeClr val="tx1"/>
              </a:solidFill>
              <a:latin typeface="+mn-lt"/>
              <a:ea typeface="+mn-ea"/>
              <a:cs typeface="+mn-cs"/>
            </a:endParaRPr>
          </a:p>
          <a:p>
            <a:endParaRPr lang="en-US" altLang="el-GR" dirty="0"/>
          </a:p>
          <a:p>
            <a:r>
              <a:rPr lang="el-GR" altLang="el-GR" dirty="0" err="1"/>
              <a:t>Background</a:t>
            </a:r>
            <a:r>
              <a:rPr lang="el-GR" altLang="el-GR" dirty="0"/>
              <a:t>: </a:t>
            </a:r>
            <a:r>
              <a:rPr lang="el-GR" altLang="el-GR" dirty="0" err="1"/>
              <a:t>Current</a:t>
            </a:r>
            <a:r>
              <a:rPr lang="el-GR" altLang="el-GR" dirty="0"/>
              <a:t> </a:t>
            </a:r>
            <a:r>
              <a:rPr lang="el-GR" altLang="el-GR" dirty="0" err="1"/>
              <a:t>trial</a:t>
            </a:r>
            <a:r>
              <a:rPr lang="el-GR" altLang="el-GR" dirty="0"/>
              <a:t> </a:t>
            </a:r>
            <a:r>
              <a:rPr lang="el-GR" altLang="el-GR" dirty="0" err="1"/>
              <a:t>data</a:t>
            </a:r>
            <a:r>
              <a:rPr lang="el-GR" altLang="el-GR" dirty="0"/>
              <a:t> </a:t>
            </a:r>
            <a:r>
              <a:rPr lang="el-GR" altLang="el-GR" dirty="0" err="1"/>
              <a:t>may</a:t>
            </a:r>
            <a:r>
              <a:rPr lang="el-GR" altLang="el-GR" dirty="0"/>
              <a:t> </a:t>
            </a:r>
            <a:r>
              <a:rPr lang="el-GR" altLang="el-GR" dirty="0" err="1"/>
              <a:t>not</a:t>
            </a:r>
            <a:r>
              <a:rPr lang="el-GR" altLang="el-GR" dirty="0"/>
              <a:t> </a:t>
            </a:r>
            <a:r>
              <a:rPr lang="el-GR" altLang="el-GR" dirty="0" err="1"/>
              <a:t>be</a:t>
            </a:r>
            <a:r>
              <a:rPr lang="el-GR" altLang="el-GR" dirty="0"/>
              <a:t> </a:t>
            </a:r>
            <a:r>
              <a:rPr lang="el-GR" altLang="el-GR" dirty="0" err="1"/>
              <a:t>directly</a:t>
            </a:r>
            <a:r>
              <a:rPr lang="el-GR" altLang="el-GR" dirty="0"/>
              <a:t> </a:t>
            </a:r>
            <a:r>
              <a:rPr lang="el-GR" altLang="el-GR" dirty="0" err="1"/>
              <a:t>applicable</a:t>
            </a:r>
            <a:r>
              <a:rPr lang="el-GR" altLang="el-GR" dirty="0"/>
              <a:t> </a:t>
            </a:r>
            <a:r>
              <a:rPr lang="el-GR" altLang="el-GR" dirty="0" err="1"/>
              <a:t>to</a:t>
            </a:r>
            <a:r>
              <a:rPr lang="el-GR" altLang="el-GR" dirty="0"/>
              <a:t> </a:t>
            </a:r>
            <a:r>
              <a:rPr lang="el-GR" altLang="el-GR" dirty="0" err="1"/>
              <a:t>patients</a:t>
            </a:r>
            <a:r>
              <a:rPr lang="el-GR" altLang="el-GR" dirty="0"/>
              <a:t> </a:t>
            </a:r>
            <a:r>
              <a:rPr lang="el-GR" altLang="el-GR" dirty="0" err="1"/>
              <a:t>with</a:t>
            </a:r>
            <a:r>
              <a:rPr lang="el-GR" altLang="el-GR" dirty="0"/>
              <a:t> the </a:t>
            </a:r>
            <a:r>
              <a:rPr lang="el-GR" altLang="el-GR" dirty="0" err="1"/>
              <a:t>highest</a:t>
            </a:r>
            <a:r>
              <a:rPr lang="el-GR" altLang="el-GR" dirty="0"/>
              <a:t> </a:t>
            </a:r>
            <a:r>
              <a:rPr lang="el-GR" altLang="el-GR" dirty="0" err="1"/>
              <a:t>risk</a:t>
            </a:r>
            <a:r>
              <a:rPr lang="el-GR" altLang="el-GR" dirty="0"/>
              <a:t> </a:t>
            </a:r>
            <a:r>
              <a:rPr lang="el-GR" altLang="el-GR" dirty="0" err="1"/>
              <a:t>presentations</a:t>
            </a:r>
            <a:endParaRPr lang="el-GR" altLang="el-GR" dirty="0"/>
          </a:p>
          <a:p>
            <a:r>
              <a:rPr lang="el-GR" altLang="el-GR" dirty="0"/>
              <a:t>of </a:t>
            </a:r>
            <a:r>
              <a:rPr lang="el-GR" altLang="el-GR" dirty="0" err="1"/>
              <a:t>atherosclerotic</a:t>
            </a:r>
            <a:r>
              <a:rPr lang="el-GR" altLang="el-GR" dirty="0"/>
              <a:t> </a:t>
            </a:r>
            <a:r>
              <a:rPr lang="el-GR" altLang="el-GR" dirty="0" err="1"/>
              <a:t>renovascular</a:t>
            </a:r>
            <a:r>
              <a:rPr lang="el-GR" altLang="el-GR" dirty="0"/>
              <a:t> </a:t>
            </a:r>
            <a:r>
              <a:rPr lang="el-GR" altLang="el-GR" dirty="0" err="1"/>
              <a:t>disease</a:t>
            </a:r>
            <a:r>
              <a:rPr lang="el-GR" altLang="el-GR" dirty="0"/>
              <a:t>, </a:t>
            </a:r>
            <a:r>
              <a:rPr lang="el-GR" altLang="el-GR" dirty="0" err="1"/>
              <a:t>including</a:t>
            </a:r>
            <a:r>
              <a:rPr lang="el-GR" altLang="el-GR" dirty="0"/>
              <a:t> </a:t>
            </a:r>
            <a:r>
              <a:rPr lang="el-GR" altLang="el-GR" dirty="0" err="1"/>
              <a:t>flash</a:t>
            </a:r>
            <a:r>
              <a:rPr lang="el-GR" altLang="el-GR" dirty="0"/>
              <a:t> </a:t>
            </a:r>
            <a:r>
              <a:rPr lang="el-GR" altLang="el-GR" dirty="0" err="1"/>
              <a:t>pulmonary</a:t>
            </a:r>
            <a:r>
              <a:rPr lang="el-GR" altLang="el-GR" dirty="0"/>
              <a:t> </a:t>
            </a:r>
            <a:r>
              <a:rPr lang="el-GR" altLang="el-GR" dirty="0" err="1"/>
              <a:t>edema</a:t>
            </a:r>
            <a:r>
              <a:rPr lang="el-GR" altLang="el-GR" dirty="0"/>
              <a:t>, </a:t>
            </a:r>
            <a:r>
              <a:rPr lang="el-GR" altLang="el-GR" dirty="0" err="1"/>
              <a:t>rapidly</a:t>
            </a:r>
            <a:r>
              <a:rPr lang="el-GR" altLang="el-GR" dirty="0"/>
              <a:t> </a:t>
            </a:r>
            <a:r>
              <a:rPr lang="el-GR" altLang="el-GR" dirty="0" err="1"/>
              <a:t>declining</a:t>
            </a:r>
            <a:r>
              <a:rPr lang="el-GR" altLang="el-GR" dirty="0"/>
              <a:t> </a:t>
            </a:r>
            <a:r>
              <a:rPr lang="el-GR" altLang="el-GR" dirty="0" err="1"/>
              <a:t>kidney</a:t>
            </a:r>
            <a:r>
              <a:rPr lang="el-GR" altLang="el-GR" dirty="0"/>
              <a:t> </a:t>
            </a:r>
            <a:r>
              <a:rPr lang="el-GR" altLang="el-GR" dirty="0" err="1"/>
              <a:t>function</a:t>
            </a:r>
            <a:r>
              <a:rPr lang="el-GR" altLang="el-GR" dirty="0"/>
              <a:t>,</a:t>
            </a:r>
          </a:p>
          <a:p>
            <a:r>
              <a:rPr lang="el-GR" altLang="el-GR" dirty="0"/>
              <a:t>and </a:t>
            </a:r>
            <a:r>
              <a:rPr lang="el-GR" altLang="el-GR" dirty="0" err="1"/>
              <a:t>refractory</a:t>
            </a:r>
            <a:r>
              <a:rPr lang="el-GR" altLang="el-GR" dirty="0"/>
              <a:t> </a:t>
            </a:r>
            <a:r>
              <a:rPr lang="el-GR" altLang="el-GR" dirty="0" err="1"/>
              <a:t>hypertension</a:t>
            </a:r>
            <a:r>
              <a:rPr lang="el-GR" altLang="el-GR" dirty="0"/>
              <a:t>. </a:t>
            </a:r>
            <a:r>
              <a:rPr lang="el-GR" altLang="el-GR" dirty="0" err="1"/>
              <a:t>We</a:t>
            </a:r>
            <a:r>
              <a:rPr lang="el-GR" altLang="el-GR" dirty="0"/>
              <a:t> </a:t>
            </a:r>
            <a:r>
              <a:rPr lang="el-GR" altLang="el-GR" dirty="0" err="1"/>
              <a:t>consider</a:t>
            </a:r>
            <a:r>
              <a:rPr lang="el-GR" altLang="el-GR" dirty="0"/>
              <a:t> the </a:t>
            </a:r>
            <a:r>
              <a:rPr lang="el-GR" altLang="el-GR" dirty="0" err="1"/>
              <a:t>prognostic</a:t>
            </a:r>
            <a:r>
              <a:rPr lang="el-GR" altLang="el-GR" dirty="0"/>
              <a:t> </a:t>
            </a:r>
            <a:r>
              <a:rPr lang="el-GR" altLang="el-GR" dirty="0" err="1"/>
              <a:t>implications</a:t>
            </a:r>
            <a:r>
              <a:rPr lang="el-GR" altLang="el-GR" dirty="0"/>
              <a:t> of </a:t>
            </a:r>
            <a:r>
              <a:rPr lang="el-GR" altLang="el-GR" dirty="0" err="1"/>
              <a:t>these</a:t>
            </a:r>
            <a:r>
              <a:rPr lang="el-GR" altLang="el-GR" dirty="0"/>
              <a:t> </a:t>
            </a:r>
            <a:r>
              <a:rPr lang="el-GR" altLang="el-GR" dirty="0" err="1"/>
              <a:t>presentations</a:t>
            </a:r>
            <a:r>
              <a:rPr lang="el-GR" altLang="el-GR" dirty="0"/>
              <a:t> and </a:t>
            </a:r>
            <a:r>
              <a:rPr lang="el-GR" altLang="el-GR" dirty="0" err="1"/>
              <a:t>response</a:t>
            </a:r>
            <a:r>
              <a:rPr lang="el-GR" altLang="el-GR" dirty="0"/>
              <a:t> </a:t>
            </a:r>
            <a:r>
              <a:rPr lang="el-GR" altLang="el-GR" dirty="0" err="1"/>
              <a:t>to</a:t>
            </a:r>
            <a:endParaRPr lang="el-GR" altLang="el-GR" dirty="0"/>
          </a:p>
          <a:p>
            <a:r>
              <a:rPr lang="el-GR" altLang="el-GR" dirty="0" err="1"/>
              <a:t>percutaneous</a:t>
            </a:r>
            <a:r>
              <a:rPr lang="el-GR" altLang="el-GR" dirty="0"/>
              <a:t> </a:t>
            </a:r>
            <a:r>
              <a:rPr lang="el-GR" altLang="el-GR" dirty="0" err="1"/>
              <a:t>revascularization</a:t>
            </a:r>
            <a:r>
              <a:rPr lang="el-GR" altLang="el-GR" dirty="0"/>
              <a:t>.</a:t>
            </a:r>
          </a:p>
          <a:p>
            <a:r>
              <a:rPr lang="el-GR" altLang="el-GR" dirty="0" err="1"/>
              <a:t>Study</a:t>
            </a:r>
            <a:r>
              <a:rPr lang="el-GR" altLang="el-GR" dirty="0"/>
              <a:t> </a:t>
            </a:r>
            <a:r>
              <a:rPr lang="el-GR" altLang="el-GR" dirty="0" err="1"/>
              <a:t>Design</a:t>
            </a:r>
            <a:r>
              <a:rPr lang="el-GR" altLang="el-GR" dirty="0"/>
              <a:t>: </a:t>
            </a:r>
            <a:r>
              <a:rPr lang="el-GR" altLang="el-GR" dirty="0" err="1"/>
              <a:t>Single</a:t>
            </a:r>
            <a:r>
              <a:rPr lang="el-GR" altLang="el-GR" dirty="0"/>
              <a:t>-</a:t>
            </a:r>
            <a:r>
              <a:rPr lang="el-GR" altLang="el-GR" dirty="0" err="1"/>
              <a:t>center</a:t>
            </a:r>
            <a:r>
              <a:rPr lang="el-GR" altLang="el-GR" dirty="0"/>
              <a:t> </a:t>
            </a:r>
            <a:r>
              <a:rPr lang="el-GR" altLang="el-GR" dirty="0" err="1"/>
              <a:t>prospective</a:t>
            </a:r>
            <a:r>
              <a:rPr lang="el-GR" altLang="el-GR" dirty="0"/>
              <a:t> </a:t>
            </a:r>
            <a:r>
              <a:rPr lang="el-GR" altLang="el-GR" dirty="0" err="1"/>
              <a:t>cohort</a:t>
            </a:r>
            <a:r>
              <a:rPr lang="el-GR" altLang="el-GR" dirty="0"/>
              <a:t> </a:t>
            </a:r>
            <a:r>
              <a:rPr lang="el-GR" altLang="el-GR" dirty="0" err="1"/>
              <a:t>study</a:t>
            </a:r>
            <a:r>
              <a:rPr lang="el-GR" altLang="el-GR" dirty="0"/>
              <a:t>; </a:t>
            </a:r>
            <a:r>
              <a:rPr lang="el-GR" altLang="el-GR" dirty="0" err="1"/>
              <a:t>retrospectively</a:t>
            </a:r>
            <a:r>
              <a:rPr lang="el-GR" altLang="el-GR" dirty="0"/>
              <a:t> </a:t>
            </a:r>
            <a:r>
              <a:rPr lang="el-GR" altLang="el-GR" dirty="0" err="1"/>
              <a:t>analyzed</a:t>
            </a:r>
            <a:r>
              <a:rPr lang="el-GR" altLang="el-GR" dirty="0"/>
              <a:t>.</a:t>
            </a:r>
          </a:p>
          <a:p>
            <a:r>
              <a:rPr lang="el-GR" altLang="el-GR" dirty="0" err="1"/>
              <a:t>Setting</a:t>
            </a:r>
            <a:r>
              <a:rPr lang="el-GR" altLang="el-GR" dirty="0"/>
              <a:t> &amp; </a:t>
            </a:r>
            <a:r>
              <a:rPr lang="el-GR" altLang="el-GR" dirty="0" err="1"/>
              <a:t>Participants</a:t>
            </a:r>
            <a:r>
              <a:rPr lang="el-GR" altLang="el-GR" dirty="0"/>
              <a:t>: 467 </a:t>
            </a:r>
            <a:r>
              <a:rPr lang="el-GR" altLang="el-GR" dirty="0" err="1"/>
              <a:t>patients</a:t>
            </a:r>
            <a:r>
              <a:rPr lang="el-GR" altLang="el-GR" dirty="0"/>
              <a:t> </a:t>
            </a:r>
            <a:r>
              <a:rPr lang="el-GR" altLang="el-GR" dirty="0" err="1"/>
              <a:t>with</a:t>
            </a:r>
            <a:r>
              <a:rPr lang="el-GR" altLang="el-GR" dirty="0"/>
              <a:t> </a:t>
            </a:r>
            <a:r>
              <a:rPr lang="el-GR" altLang="el-GR" dirty="0" err="1"/>
              <a:t>renal</a:t>
            </a:r>
            <a:r>
              <a:rPr lang="el-GR" altLang="el-GR" dirty="0"/>
              <a:t> </a:t>
            </a:r>
            <a:r>
              <a:rPr lang="el-GR" altLang="el-GR" dirty="0" err="1"/>
              <a:t>artery</a:t>
            </a:r>
            <a:r>
              <a:rPr lang="el-GR" altLang="el-GR" dirty="0"/>
              <a:t> </a:t>
            </a:r>
            <a:r>
              <a:rPr lang="el-GR" altLang="el-GR" dirty="0" err="1"/>
              <a:t>stenosis</a:t>
            </a:r>
            <a:r>
              <a:rPr lang="el-GR" altLang="el-GR" dirty="0"/>
              <a:t> $50%, </a:t>
            </a:r>
            <a:r>
              <a:rPr lang="el-GR" altLang="el-GR" dirty="0" err="1"/>
              <a:t>managed</a:t>
            </a:r>
            <a:r>
              <a:rPr lang="el-GR" altLang="el-GR" dirty="0"/>
              <a:t> </a:t>
            </a:r>
            <a:r>
              <a:rPr lang="el-GR" altLang="el-GR" dirty="0" err="1"/>
              <a:t>according</a:t>
            </a:r>
            <a:r>
              <a:rPr lang="el-GR" altLang="el-GR" dirty="0"/>
              <a:t> </a:t>
            </a:r>
            <a:r>
              <a:rPr lang="el-GR" altLang="el-GR" dirty="0" err="1"/>
              <a:t>to</a:t>
            </a:r>
            <a:r>
              <a:rPr lang="el-GR" altLang="el-GR" dirty="0"/>
              <a:t> </a:t>
            </a:r>
            <a:r>
              <a:rPr lang="el-GR" altLang="el-GR" dirty="0" err="1"/>
              <a:t>clinical</a:t>
            </a:r>
            <a:endParaRPr lang="el-GR" altLang="el-GR" dirty="0"/>
          </a:p>
          <a:p>
            <a:r>
              <a:rPr lang="el-GR" altLang="el-GR" dirty="0" err="1"/>
              <a:t>presentation</a:t>
            </a:r>
            <a:r>
              <a:rPr lang="el-GR" altLang="el-GR" dirty="0"/>
              <a:t> and </a:t>
            </a:r>
            <a:r>
              <a:rPr lang="el-GR" altLang="el-GR" dirty="0" err="1"/>
              <a:t>physician</a:t>
            </a:r>
            <a:r>
              <a:rPr lang="el-GR" altLang="el-GR" dirty="0"/>
              <a:t>/</a:t>
            </a:r>
            <a:r>
              <a:rPr lang="el-GR" altLang="el-GR" dirty="0" err="1"/>
              <a:t>patient</a:t>
            </a:r>
            <a:r>
              <a:rPr lang="el-GR" altLang="el-GR" dirty="0"/>
              <a:t> </a:t>
            </a:r>
            <a:r>
              <a:rPr lang="el-GR" altLang="el-GR" dirty="0" err="1"/>
              <a:t>preference</a:t>
            </a:r>
            <a:r>
              <a:rPr lang="el-GR" altLang="el-GR" dirty="0"/>
              <a:t>.</a:t>
            </a:r>
          </a:p>
          <a:p>
            <a:r>
              <a:rPr lang="el-GR" altLang="el-GR" dirty="0" err="1"/>
              <a:t>Predictors</a:t>
            </a:r>
            <a:r>
              <a:rPr lang="el-GR" altLang="el-GR" dirty="0"/>
              <a:t>: </a:t>
            </a:r>
            <a:r>
              <a:rPr lang="el-GR" altLang="el-GR" dirty="0" err="1"/>
              <a:t>Presentation</a:t>
            </a:r>
            <a:r>
              <a:rPr lang="el-GR" altLang="el-GR" dirty="0"/>
              <a:t> </a:t>
            </a:r>
            <a:r>
              <a:rPr lang="el-GR" altLang="el-GR" dirty="0" err="1"/>
              <a:t>with</a:t>
            </a:r>
            <a:r>
              <a:rPr lang="el-GR" altLang="el-GR" dirty="0"/>
              <a:t> </a:t>
            </a:r>
            <a:r>
              <a:rPr lang="el-GR" altLang="el-GR" dirty="0" err="1"/>
              <a:t>flash</a:t>
            </a:r>
            <a:r>
              <a:rPr lang="el-GR" altLang="el-GR" dirty="0"/>
              <a:t> </a:t>
            </a:r>
            <a:r>
              <a:rPr lang="el-GR" altLang="el-GR" dirty="0" err="1"/>
              <a:t>pulmonary</a:t>
            </a:r>
            <a:r>
              <a:rPr lang="el-GR" altLang="el-GR" dirty="0"/>
              <a:t> </a:t>
            </a:r>
            <a:r>
              <a:rPr lang="el-GR" altLang="el-GR" dirty="0" err="1"/>
              <a:t>edema</a:t>
            </a:r>
            <a:r>
              <a:rPr lang="el-GR" altLang="el-GR" dirty="0"/>
              <a:t> (n537 [7.8%]), </a:t>
            </a:r>
            <a:r>
              <a:rPr lang="el-GR" altLang="el-GR" dirty="0" err="1"/>
              <a:t>refractory</a:t>
            </a:r>
            <a:r>
              <a:rPr lang="el-GR" altLang="el-GR" dirty="0"/>
              <a:t> </a:t>
            </a:r>
            <a:r>
              <a:rPr lang="el-GR" altLang="el-GR" dirty="0" err="1"/>
              <a:t>hypertension</a:t>
            </a:r>
            <a:r>
              <a:rPr lang="el-GR" altLang="el-GR" dirty="0"/>
              <a:t> (n5116</a:t>
            </a:r>
          </a:p>
          <a:p>
            <a:r>
              <a:rPr lang="el-GR" altLang="el-GR" dirty="0"/>
              <a:t>[24.3%]), </a:t>
            </a:r>
            <a:r>
              <a:rPr lang="el-GR" altLang="el-GR" dirty="0" err="1"/>
              <a:t>or</a:t>
            </a:r>
            <a:r>
              <a:rPr lang="el-GR" altLang="el-GR" dirty="0"/>
              <a:t> </a:t>
            </a:r>
            <a:r>
              <a:rPr lang="el-GR" altLang="el-GR" dirty="0" err="1"/>
              <a:t>rapidly</a:t>
            </a:r>
            <a:r>
              <a:rPr lang="el-GR" altLang="el-GR" dirty="0"/>
              <a:t> </a:t>
            </a:r>
            <a:r>
              <a:rPr lang="el-GR" altLang="el-GR" dirty="0" err="1"/>
              <a:t>declining</a:t>
            </a:r>
            <a:r>
              <a:rPr lang="el-GR" altLang="el-GR" dirty="0"/>
              <a:t> </a:t>
            </a:r>
            <a:r>
              <a:rPr lang="el-GR" altLang="el-GR" dirty="0" err="1"/>
              <a:t>kidney</a:t>
            </a:r>
            <a:r>
              <a:rPr lang="el-GR" altLang="el-GR" dirty="0"/>
              <a:t> </a:t>
            </a:r>
            <a:r>
              <a:rPr lang="el-GR" altLang="el-GR" dirty="0" err="1"/>
              <a:t>function</a:t>
            </a:r>
            <a:r>
              <a:rPr lang="el-GR" altLang="el-GR" dirty="0"/>
              <a:t> (n546 [9.7%]) </a:t>
            </a:r>
            <a:r>
              <a:rPr lang="el-GR" altLang="el-GR" dirty="0" err="1"/>
              <a:t>compared</a:t>
            </a:r>
            <a:r>
              <a:rPr lang="el-GR" altLang="el-GR" dirty="0"/>
              <a:t> </a:t>
            </a:r>
            <a:r>
              <a:rPr lang="el-GR" altLang="el-GR" dirty="0" err="1"/>
              <a:t>to</a:t>
            </a:r>
            <a:r>
              <a:rPr lang="el-GR" altLang="el-GR" dirty="0"/>
              <a:t> </a:t>
            </a:r>
            <a:r>
              <a:rPr lang="el-GR" altLang="el-GR" dirty="0" err="1"/>
              <a:t>low</a:t>
            </a:r>
            <a:r>
              <a:rPr lang="el-GR" altLang="el-GR" dirty="0"/>
              <a:t>-</a:t>
            </a:r>
            <a:r>
              <a:rPr lang="el-GR" altLang="el-GR" dirty="0" err="1"/>
              <a:t>risk</a:t>
            </a:r>
            <a:r>
              <a:rPr lang="el-GR" altLang="el-GR" dirty="0"/>
              <a:t> </a:t>
            </a:r>
            <a:r>
              <a:rPr lang="el-GR" altLang="el-GR" dirty="0" err="1"/>
              <a:t>presentation</a:t>
            </a:r>
            <a:r>
              <a:rPr lang="el-GR" altLang="el-GR" dirty="0"/>
              <a:t> </a:t>
            </a:r>
            <a:r>
              <a:rPr lang="el-GR" altLang="el-GR" dirty="0" err="1"/>
              <a:t>with</a:t>
            </a:r>
            <a:r>
              <a:rPr lang="el-GR" altLang="el-GR" dirty="0"/>
              <a:t> </a:t>
            </a:r>
            <a:r>
              <a:rPr lang="el-GR" altLang="el-GR" dirty="0" err="1"/>
              <a:t>none</a:t>
            </a:r>
            <a:r>
              <a:rPr lang="el-GR" altLang="el-GR" dirty="0"/>
              <a:t> of </a:t>
            </a:r>
            <a:r>
              <a:rPr lang="el-GR" altLang="el-GR" dirty="0" err="1"/>
              <a:t>these</a:t>
            </a:r>
            <a:endParaRPr lang="el-GR" altLang="el-GR" dirty="0"/>
          </a:p>
          <a:p>
            <a:r>
              <a:rPr lang="el-GR" altLang="el-GR" dirty="0" err="1"/>
              <a:t>phenotypes</a:t>
            </a:r>
            <a:r>
              <a:rPr lang="el-GR" altLang="el-GR" dirty="0"/>
              <a:t> (n5230 [49%]).</a:t>
            </a:r>
            <a:r>
              <a:rPr lang="el-GR" altLang="el-GR" dirty="0" err="1"/>
              <a:t>Percutaneous</a:t>
            </a:r>
            <a:r>
              <a:rPr lang="el-GR" altLang="el-GR" dirty="0"/>
              <a:t> </a:t>
            </a:r>
            <a:r>
              <a:rPr lang="el-GR" altLang="el-GR" dirty="0" err="1"/>
              <a:t>revascularization</a:t>
            </a:r>
            <a:r>
              <a:rPr lang="el-GR" altLang="el-GR" dirty="0"/>
              <a:t> (performedin32%of </a:t>
            </a:r>
            <a:r>
              <a:rPr lang="el-GR" altLang="el-GR" dirty="0" err="1"/>
              <a:t>flashpulmonary</a:t>
            </a:r>
            <a:r>
              <a:rPr lang="el-GR" altLang="el-GR" dirty="0"/>
              <a:t> edema,28%of</a:t>
            </a:r>
          </a:p>
          <a:p>
            <a:r>
              <a:rPr lang="el-GR" altLang="el-GR" dirty="0" err="1"/>
              <a:t>rapidly</a:t>
            </a:r>
            <a:r>
              <a:rPr lang="el-GR" altLang="el-GR" dirty="0"/>
              <a:t> </a:t>
            </a:r>
            <a:r>
              <a:rPr lang="el-GR" altLang="el-GR" dirty="0" err="1"/>
              <a:t>declining</a:t>
            </a:r>
            <a:r>
              <a:rPr lang="el-GR" altLang="el-GR" dirty="0"/>
              <a:t> </a:t>
            </a:r>
            <a:r>
              <a:rPr lang="el-GR" altLang="el-GR" dirty="0" err="1"/>
              <a:t>kidney</a:t>
            </a:r>
            <a:r>
              <a:rPr lang="el-GR" altLang="el-GR" dirty="0"/>
              <a:t> </a:t>
            </a:r>
            <a:r>
              <a:rPr lang="el-GR" altLang="el-GR" dirty="0" err="1"/>
              <a:t>function</a:t>
            </a:r>
            <a:r>
              <a:rPr lang="el-GR" altLang="el-GR" dirty="0"/>
              <a:t>, and 28%of </a:t>
            </a:r>
            <a:r>
              <a:rPr lang="el-GR" altLang="el-GR" dirty="0" err="1"/>
              <a:t>refractory</a:t>
            </a:r>
            <a:r>
              <a:rPr lang="el-GR" altLang="el-GR" dirty="0"/>
              <a:t> </a:t>
            </a:r>
            <a:r>
              <a:rPr lang="el-GR" altLang="el-GR" dirty="0" err="1"/>
              <a:t>hypertension</a:t>
            </a:r>
            <a:r>
              <a:rPr lang="el-GR" altLang="el-GR" dirty="0"/>
              <a:t> </a:t>
            </a:r>
            <a:r>
              <a:rPr lang="el-GR" altLang="el-GR" dirty="0" err="1"/>
              <a:t>patients</a:t>
            </a:r>
            <a:r>
              <a:rPr lang="el-GR" altLang="el-GR" dirty="0"/>
              <a:t>) </a:t>
            </a:r>
            <a:r>
              <a:rPr lang="el-GR" altLang="el-GR" dirty="0" err="1"/>
              <a:t>compared</a:t>
            </a:r>
            <a:r>
              <a:rPr lang="el-GR" altLang="el-GR" dirty="0"/>
              <a:t> </a:t>
            </a:r>
            <a:r>
              <a:rPr lang="el-GR" altLang="el-GR" dirty="0" err="1"/>
              <a:t>tomedicalmanagement</a:t>
            </a:r>
            <a:r>
              <a:rPr lang="el-GR" altLang="el-GR" dirty="0"/>
              <a:t>.</a:t>
            </a:r>
          </a:p>
          <a:p>
            <a:r>
              <a:rPr lang="el-GR" altLang="el-GR" dirty="0" err="1"/>
              <a:t>Outcomes</a:t>
            </a:r>
            <a:r>
              <a:rPr lang="el-GR" altLang="el-GR" dirty="0"/>
              <a:t>: </a:t>
            </a:r>
            <a:r>
              <a:rPr lang="el-GR" altLang="el-GR" dirty="0" err="1"/>
              <a:t>Death</a:t>
            </a:r>
            <a:r>
              <a:rPr lang="el-GR" altLang="el-GR" dirty="0"/>
              <a:t>, </a:t>
            </a:r>
            <a:r>
              <a:rPr lang="el-GR" altLang="el-GR" dirty="0" err="1"/>
              <a:t>cardiovascular</a:t>
            </a:r>
            <a:r>
              <a:rPr lang="el-GR" altLang="el-GR" dirty="0"/>
              <a:t> (CV) </a:t>
            </a:r>
            <a:r>
              <a:rPr lang="el-GR" altLang="el-GR" dirty="0" err="1"/>
              <a:t>event</a:t>
            </a:r>
            <a:r>
              <a:rPr lang="el-GR" altLang="el-GR" dirty="0"/>
              <a:t>, </a:t>
            </a:r>
            <a:r>
              <a:rPr lang="el-GR" altLang="el-GR" dirty="0" err="1"/>
              <a:t>end</a:t>
            </a:r>
            <a:r>
              <a:rPr lang="el-GR" altLang="el-GR" dirty="0"/>
              <a:t>-</a:t>
            </a:r>
            <a:r>
              <a:rPr lang="el-GR" altLang="el-GR" dirty="0" err="1"/>
              <a:t>stage</a:t>
            </a:r>
            <a:r>
              <a:rPr lang="el-GR" altLang="el-GR" dirty="0"/>
              <a:t> </a:t>
            </a:r>
            <a:r>
              <a:rPr lang="el-GR" altLang="el-GR" dirty="0" err="1"/>
              <a:t>kidney</a:t>
            </a:r>
            <a:r>
              <a:rPr lang="el-GR" altLang="el-GR" dirty="0"/>
              <a:t> </a:t>
            </a:r>
            <a:r>
              <a:rPr lang="el-GR" altLang="el-GR" dirty="0" err="1"/>
              <a:t>disease</a:t>
            </a:r>
            <a:r>
              <a:rPr lang="el-GR" altLang="el-GR" dirty="0"/>
              <a:t>.</a:t>
            </a:r>
          </a:p>
          <a:p>
            <a:r>
              <a:rPr lang="el-GR" altLang="el-GR" dirty="0" err="1"/>
              <a:t>Results</a:t>
            </a:r>
            <a:r>
              <a:rPr lang="el-GR" altLang="el-GR" dirty="0"/>
              <a:t>: </a:t>
            </a:r>
            <a:r>
              <a:rPr lang="el-GR" altLang="el-GR" dirty="0" err="1"/>
              <a:t>During</a:t>
            </a:r>
            <a:r>
              <a:rPr lang="el-GR" altLang="el-GR" dirty="0"/>
              <a:t> a </a:t>
            </a:r>
            <a:r>
              <a:rPr lang="el-GR" altLang="el-GR" dirty="0" err="1"/>
              <a:t>median</a:t>
            </a:r>
            <a:r>
              <a:rPr lang="el-GR" altLang="el-GR" dirty="0"/>
              <a:t> </a:t>
            </a:r>
            <a:r>
              <a:rPr lang="el-GR" altLang="el-GR" dirty="0" err="1"/>
              <a:t>follow</a:t>
            </a:r>
            <a:r>
              <a:rPr lang="el-GR" altLang="el-GR" dirty="0"/>
              <a:t>-</a:t>
            </a:r>
            <a:r>
              <a:rPr lang="el-GR" altLang="el-GR" dirty="0" err="1"/>
              <a:t>up</a:t>
            </a:r>
            <a:r>
              <a:rPr lang="el-GR" altLang="el-GR" dirty="0"/>
              <a:t> of 3.8 (IQR, 1.8-5.8) </a:t>
            </a:r>
            <a:r>
              <a:rPr lang="el-GR" altLang="el-GR" dirty="0" err="1"/>
              <a:t>years</a:t>
            </a:r>
            <a:r>
              <a:rPr lang="el-GR" altLang="el-GR" dirty="0"/>
              <a:t>, 55% </a:t>
            </a:r>
            <a:r>
              <a:rPr lang="el-GR" altLang="el-GR" dirty="0" err="1"/>
              <a:t>died</a:t>
            </a:r>
            <a:r>
              <a:rPr lang="el-GR" altLang="el-GR" dirty="0"/>
              <a:t>, 33% </a:t>
            </a:r>
            <a:r>
              <a:rPr lang="el-GR" altLang="el-GR" dirty="0" err="1"/>
              <a:t>had</a:t>
            </a:r>
            <a:r>
              <a:rPr lang="el-GR" altLang="el-GR" dirty="0"/>
              <a:t> a CV </a:t>
            </a:r>
            <a:r>
              <a:rPr lang="el-GR" altLang="el-GR" dirty="0" err="1"/>
              <a:t>event</a:t>
            </a:r>
            <a:r>
              <a:rPr lang="el-GR" altLang="el-GR" dirty="0"/>
              <a:t>, and 18%</a:t>
            </a:r>
          </a:p>
          <a:p>
            <a:r>
              <a:rPr lang="el-GR" altLang="el-GR" dirty="0" err="1"/>
              <a:t>reached</a:t>
            </a:r>
            <a:r>
              <a:rPr lang="el-GR" altLang="el-GR" dirty="0"/>
              <a:t> </a:t>
            </a:r>
            <a:r>
              <a:rPr lang="el-GR" altLang="el-GR" dirty="0" err="1"/>
              <a:t>end</a:t>
            </a:r>
            <a:r>
              <a:rPr lang="el-GR" altLang="el-GR" dirty="0"/>
              <a:t>-</a:t>
            </a:r>
            <a:r>
              <a:rPr lang="el-GR" altLang="el-GR" dirty="0" err="1"/>
              <a:t>stage</a:t>
            </a:r>
            <a:r>
              <a:rPr lang="el-GR" altLang="el-GR" dirty="0"/>
              <a:t> </a:t>
            </a:r>
            <a:r>
              <a:rPr lang="el-GR" altLang="el-GR" dirty="0" err="1"/>
              <a:t>kidney</a:t>
            </a:r>
            <a:r>
              <a:rPr lang="el-GR" altLang="el-GR" dirty="0"/>
              <a:t> </a:t>
            </a:r>
            <a:r>
              <a:rPr lang="el-GR" altLang="el-GR" dirty="0" err="1"/>
              <a:t>disease</a:t>
            </a:r>
            <a:r>
              <a:rPr lang="el-GR" altLang="el-GR" dirty="0"/>
              <a:t>. </a:t>
            </a:r>
            <a:r>
              <a:rPr lang="el-GR" altLang="el-GR" dirty="0" err="1"/>
              <a:t>In</a:t>
            </a:r>
            <a:r>
              <a:rPr lang="el-GR" altLang="el-GR" dirty="0"/>
              <a:t> </a:t>
            </a:r>
            <a:r>
              <a:rPr lang="el-GR" altLang="el-GR" dirty="0" err="1"/>
              <a:t>medically</a:t>
            </a:r>
            <a:r>
              <a:rPr lang="el-GR" altLang="el-GR" dirty="0"/>
              <a:t> </a:t>
            </a:r>
            <a:r>
              <a:rPr lang="el-GR" altLang="el-GR" dirty="0" err="1"/>
              <a:t>treated</a:t>
            </a:r>
            <a:r>
              <a:rPr lang="el-GR" altLang="el-GR" dirty="0"/>
              <a:t> </a:t>
            </a:r>
            <a:r>
              <a:rPr lang="el-GR" altLang="el-GR" dirty="0" err="1"/>
              <a:t>patients</a:t>
            </a:r>
            <a:r>
              <a:rPr lang="el-GR" altLang="el-GR" dirty="0"/>
              <a:t>, </a:t>
            </a:r>
            <a:r>
              <a:rPr lang="el-GR" altLang="el-GR" dirty="0" err="1"/>
              <a:t>flash</a:t>
            </a:r>
            <a:r>
              <a:rPr lang="el-GR" altLang="el-GR" dirty="0"/>
              <a:t> </a:t>
            </a:r>
            <a:r>
              <a:rPr lang="el-GR" altLang="el-GR" dirty="0" err="1"/>
              <a:t>pulmonary</a:t>
            </a:r>
            <a:r>
              <a:rPr lang="el-GR" altLang="el-GR" dirty="0"/>
              <a:t> </a:t>
            </a:r>
            <a:r>
              <a:rPr lang="el-GR" altLang="el-GR" dirty="0" err="1"/>
              <a:t>edema</a:t>
            </a:r>
            <a:r>
              <a:rPr lang="el-GR" altLang="el-GR" dirty="0"/>
              <a:t> </a:t>
            </a:r>
            <a:r>
              <a:rPr lang="el-GR" altLang="el-GR" dirty="0" err="1"/>
              <a:t>was</a:t>
            </a:r>
            <a:r>
              <a:rPr lang="el-GR" altLang="el-GR" dirty="0"/>
              <a:t> </a:t>
            </a:r>
            <a:r>
              <a:rPr lang="el-GR" altLang="el-GR" dirty="0" err="1"/>
              <a:t>associated</a:t>
            </a:r>
            <a:r>
              <a:rPr lang="el-GR" altLang="el-GR" dirty="0"/>
              <a:t> </a:t>
            </a:r>
            <a:r>
              <a:rPr lang="el-GR" altLang="el-GR" dirty="0" err="1"/>
              <a:t>with</a:t>
            </a:r>
            <a:endParaRPr lang="el-GR" altLang="el-GR" dirty="0"/>
          </a:p>
          <a:p>
            <a:r>
              <a:rPr lang="el-GR" altLang="el-GR" dirty="0" err="1"/>
              <a:t>increased</a:t>
            </a:r>
            <a:r>
              <a:rPr lang="el-GR" altLang="el-GR" dirty="0"/>
              <a:t> </a:t>
            </a:r>
            <a:r>
              <a:rPr lang="el-GR" altLang="el-GR" dirty="0" err="1"/>
              <a:t>risk</a:t>
            </a:r>
            <a:r>
              <a:rPr lang="el-GR" altLang="el-GR" dirty="0"/>
              <a:t> of </a:t>
            </a:r>
            <a:r>
              <a:rPr lang="el-GR" altLang="el-GR" dirty="0" err="1"/>
              <a:t>death</a:t>
            </a:r>
            <a:r>
              <a:rPr lang="el-GR" altLang="el-GR" dirty="0"/>
              <a:t> (HR, 2.2; 95% CI, 1.4-3.5; P , 0.001) and CV </a:t>
            </a:r>
            <a:r>
              <a:rPr lang="el-GR" altLang="el-GR" dirty="0" err="1"/>
              <a:t>event</a:t>
            </a:r>
            <a:r>
              <a:rPr lang="el-GR" altLang="el-GR" dirty="0"/>
              <a:t> (HR, 3.1; 95% CI, 1.7-5.5;</a:t>
            </a:r>
          </a:p>
          <a:p>
            <a:r>
              <a:rPr lang="el-GR" altLang="el-GR" dirty="0"/>
              <a:t>P , 0.001), </a:t>
            </a:r>
            <a:r>
              <a:rPr lang="el-GR" altLang="el-GR" dirty="0" err="1"/>
              <a:t>but</a:t>
            </a:r>
            <a:r>
              <a:rPr lang="el-GR" altLang="el-GR" dirty="0"/>
              <a:t> </a:t>
            </a:r>
            <a:r>
              <a:rPr lang="el-GR" altLang="el-GR" dirty="0" err="1"/>
              <a:t>not</a:t>
            </a:r>
            <a:r>
              <a:rPr lang="el-GR" altLang="el-GR" dirty="0"/>
              <a:t> </a:t>
            </a:r>
            <a:r>
              <a:rPr lang="el-GR" altLang="el-GR" dirty="0" err="1"/>
              <a:t>end</a:t>
            </a:r>
            <a:r>
              <a:rPr lang="el-GR" altLang="el-GR" dirty="0"/>
              <a:t>-</a:t>
            </a:r>
            <a:r>
              <a:rPr lang="el-GR" altLang="el-GR" dirty="0" err="1"/>
              <a:t>stage</a:t>
            </a:r>
            <a:r>
              <a:rPr lang="el-GR" altLang="el-GR" dirty="0"/>
              <a:t> </a:t>
            </a:r>
            <a:r>
              <a:rPr lang="el-GR" altLang="el-GR" dirty="0" err="1"/>
              <a:t>kidney</a:t>
            </a:r>
            <a:r>
              <a:rPr lang="el-GR" altLang="el-GR" dirty="0"/>
              <a:t> </a:t>
            </a:r>
            <a:r>
              <a:rPr lang="el-GR" altLang="el-GR" dirty="0" err="1"/>
              <a:t>disease</a:t>
            </a:r>
            <a:r>
              <a:rPr lang="el-GR" altLang="el-GR" dirty="0"/>
              <a:t>, </a:t>
            </a:r>
            <a:r>
              <a:rPr lang="el-GR" altLang="el-GR" dirty="0" err="1"/>
              <a:t>compared</a:t>
            </a:r>
            <a:r>
              <a:rPr lang="el-GR" altLang="el-GR" dirty="0"/>
              <a:t> </a:t>
            </a:r>
            <a:r>
              <a:rPr lang="el-GR" altLang="el-GR" dirty="0" err="1"/>
              <a:t>to</a:t>
            </a:r>
            <a:r>
              <a:rPr lang="el-GR" altLang="el-GR" dirty="0"/>
              <a:t> the </a:t>
            </a:r>
            <a:r>
              <a:rPr lang="el-GR" altLang="el-GR" dirty="0" err="1"/>
              <a:t>low</a:t>
            </a:r>
            <a:r>
              <a:rPr lang="el-GR" altLang="el-GR" dirty="0"/>
              <a:t>-</a:t>
            </a:r>
            <a:r>
              <a:rPr lang="el-GR" altLang="el-GR" dirty="0" err="1"/>
              <a:t>risk</a:t>
            </a:r>
            <a:r>
              <a:rPr lang="el-GR" altLang="el-GR" dirty="0"/>
              <a:t> </a:t>
            </a:r>
            <a:r>
              <a:rPr lang="el-GR" altLang="el-GR" dirty="0" err="1"/>
              <a:t>phenotype</a:t>
            </a:r>
            <a:r>
              <a:rPr lang="el-GR" altLang="el-GR" dirty="0"/>
              <a:t>. </a:t>
            </a:r>
            <a:r>
              <a:rPr lang="el-GR" altLang="el-GR" dirty="0" err="1"/>
              <a:t>No</a:t>
            </a:r>
            <a:r>
              <a:rPr lang="el-GR" altLang="el-GR" dirty="0"/>
              <a:t> </a:t>
            </a:r>
            <a:r>
              <a:rPr lang="el-GR" altLang="el-GR" dirty="0" err="1"/>
              <a:t>increased</a:t>
            </a:r>
            <a:r>
              <a:rPr lang="el-GR" altLang="el-GR" dirty="0"/>
              <a:t> </a:t>
            </a:r>
            <a:r>
              <a:rPr lang="el-GR" altLang="el-GR" dirty="0" err="1"/>
              <a:t>risk</a:t>
            </a:r>
            <a:r>
              <a:rPr lang="el-GR" altLang="el-GR" dirty="0"/>
              <a:t> </a:t>
            </a:r>
            <a:r>
              <a:rPr lang="el-GR" altLang="el-GR" dirty="0" err="1"/>
              <a:t>for</a:t>
            </a:r>
            <a:endParaRPr lang="el-GR" altLang="el-GR" dirty="0"/>
          </a:p>
          <a:p>
            <a:r>
              <a:rPr lang="el-GR" altLang="el-GR" dirty="0" err="1"/>
              <a:t>any</a:t>
            </a:r>
            <a:r>
              <a:rPr lang="el-GR" altLang="el-GR" dirty="0"/>
              <a:t> </a:t>
            </a:r>
            <a:r>
              <a:rPr lang="el-GR" altLang="el-GR" dirty="0" err="1"/>
              <a:t>end</a:t>
            </a:r>
            <a:r>
              <a:rPr lang="el-GR" altLang="el-GR" dirty="0"/>
              <a:t> </a:t>
            </a:r>
            <a:r>
              <a:rPr lang="el-GR" altLang="el-GR" dirty="0" err="1"/>
              <a:t>point</a:t>
            </a:r>
            <a:r>
              <a:rPr lang="el-GR" altLang="el-GR" dirty="0"/>
              <a:t> </a:t>
            </a:r>
            <a:r>
              <a:rPr lang="el-GR" altLang="el-GR" dirty="0" err="1"/>
              <a:t>was</a:t>
            </a:r>
            <a:r>
              <a:rPr lang="el-GR" altLang="el-GR" dirty="0"/>
              <a:t> </a:t>
            </a:r>
            <a:r>
              <a:rPr lang="el-GR" altLang="el-GR" dirty="0" err="1"/>
              <a:t>observed</a:t>
            </a:r>
            <a:r>
              <a:rPr lang="el-GR" altLang="el-GR" dirty="0"/>
              <a:t> </a:t>
            </a:r>
            <a:r>
              <a:rPr lang="el-GR" altLang="el-GR" dirty="0" err="1"/>
              <a:t>in</a:t>
            </a:r>
            <a:r>
              <a:rPr lang="el-GR" altLang="el-GR" dirty="0"/>
              <a:t> </a:t>
            </a:r>
            <a:r>
              <a:rPr lang="el-GR" altLang="el-GR" dirty="0" err="1"/>
              <a:t>patients</a:t>
            </a:r>
            <a:r>
              <a:rPr lang="el-GR" altLang="el-GR" dirty="0"/>
              <a:t> </a:t>
            </a:r>
            <a:r>
              <a:rPr lang="el-GR" altLang="el-GR" dirty="0" err="1"/>
              <a:t>presenting</a:t>
            </a:r>
            <a:r>
              <a:rPr lang="el-GR" altLang="el-GR" dirty="0"/>
              <a:t> </a:t>
            </a:r>
            <a:r>
              <a:rPr lang="el-GR" altLang="el-GR" dirty="0" err="1"/>
              <a:t>with</a:t>
            </a:r>
            <a:r>
              <a:rPr lang="el-GR" altLang="el-GR" dirty="0"/>
              <a:t> </a:t>
            </a:r>
            <a:r>
              <a:rPr lang="el-GR" altLang="el-GR" dirty="0" err="1"/>
              <a:t>rapidly</a:t>
            </a:r>
            <a:r>
              <a:rPr lang="el-GR" altLang="el-GR" dirty="0"/>
              <a:t> </a:t>
            </a:r>
            <a:r>
              <a:rPr lang="el-GR" altLang="el-GR" dirty="0" err="1"/>
              <a:t>declining</a:t>
            </a:r>
            <a:r>
              <a:rPr lang="el-GR" altLang="el-GR" dirty="0"/>
              <a:t> </a:t>
            </a:r>
            <a:r>
              <a:rPr lang="el-GR" altLang="el-GR" dirty="0" err="1"/>
              <a:t>kidney</a:t>
            </a:r>
            <a:r>
              <a:rPr lang="el-GR" altLang="el-GR" dirty="0"/>
              <a:t> </a:t>
            </a:r>
            <a:r>
              <a:rPr lang="el-GR" altLang="el-GR" dirty="0" err="1"/>
              <a:t>function</a:t>
            </a:r>
            <a:r>
              <a:rPr lang="el-GR" altLang="el-GR" dirty="0"/>
              <a:t> </a:t>
            </a:r>
            <a:r>
              <a:rPr lang="el-GR" altLang="el-GR" dirty="0" err="1"/>
              <a:t>or</a:t>
            </a:r>
            <a:r>
              <a:rPr lang="el-GR" altLang="el-GR" dirty="0"/>
              <a:t> </a:t>
            </a:r>
            <a:r>
              <a:rPr lang="el-GR" altLang="el-GR" dirty="0" err="1"/>
              <a:t>refractory</a:t>
            </a:r>
            <a:endParaRPr lang="el-GR" altLang="el-GR" dirty="0"/>
          </a:p>
          <a:p>
            <a:r>
              <a:rPr lang="el-GR" altLang="el-GR" dirty="0" err="1"/>
              <a:t>hypertension</a:t>
            </a:r>
            <a:r>
              <a:rPr lang="el-GR" altLang="el-GR" dirty="0"/>
              <a:t>. </a:t>
            </a:r>
            <a:r>
              <a:rPr lang="el-GR" altLang="el-GR" dirty="0" err="1"/>
              <a:t>Compared</a:t>
            </a:r>
            <a:r>
              <a:rPr lang="el-GR" altLang="el-GR" dirty="0"/>
              <a:t> </a:t>
            </a:r>
            <a:r>
              <a:rPr lang="el-GR" altLang="el-GR" dirty="0" err="1"/>
              <a:t>to</a:t>
            </a:r>
            <a:r>
              <a:rPr lang="el-GR" altLang="el-GR" dirty="0"/>
              <a:t> </a:t>
            </a:r>
            <a:r>
              <a:rPr lang="el-GR" altLang="el-GR" dirty="0" err="1"/>
              <a:t>medical</a:t>
            </a:r>
            <a:r>
              <a:rPr lang="el-GR" altLang="el-GR" dirty="0"/>
              <a:t> </a:t>
            </a:r>
            <a:r>
              <a:rPr lang="el-GR" altLang="el-GR" dirty="0" err="1"/>
              <a:t>treatment</a:t>
            </a:r>
            <a:r>
              <a:rPr lang="el-GR" altLang="el-GR" dirty="0"/>
              <a:t>, </a:t>
            </a:r>
            <a:r>
              <a:rPr lang="el-GR" altLang="el-GR" dirty="0" err="1"/>
              <a:t>revascularization</a:t>
            </a:r>
            <a:r>
              <a:rPr lang="el-GR" altLang="el-GR" dirty="0"/>
              <a:t> </a:t>
            </a:r>
            <a:r>
              <a:rPr lang="el-GR" altLang="el-GR" dirty="0" err="1"/>
              <a:t>was</a:t>
            </a:r>
            <a:r>
              <a:rPr lang="el-GR" altLang="el-GR" dirty="0"/>
              <a:t> </a:t>
            </a:r>
            <a:r>
              <a:rPr lang="el-GR" altLang="el-GR" dirty="0" err="1"/>
              <a:t>associated</a:t>
            </a:r>
            <a:r>
              <a:rPr lang="el-GR" altLang="el-GR" dirty="0"/>
              <a:t> </a:t>
            </a:r>
            <a:r>
              <a:rPr lang="el-GR" altLang="el-GR" dirty="0" err="1"/>
              <a:t>with</a:t>
            </a:r>
            <a:r>
              <a:rPr lang="el-GR" altLang="el-GR" dirty="0"/>
              <a:t> </a:t>
            </a:r>
            <a:r>
              <a:rPr lang="el-GR" altLang="el-GR" dirty="0" err="1"/>
              <a:t>reduced</a:t>
            </a:r>
            <a:r>
              <a:rPr lang="el-GR" altLang="el-GR" dirty="0"/>
              <a:t> </a:t>
            </a:r>
            <a:r>
              <a:rPr lang="el-GR" altLang="el-GR" dirty="0" err="1"/>
              <a:t>risk</a:t>
            </a:r>
            <a:r>
              <a:rPr lang="el-GR" altLang="el-GR" dirty="0"/>
              <a:t> </a:t>
            </a:r>
            <a:r>
              <a:rPr lang="el-GR" altLang="el-GR" dirty="0" err="1"/>
              <a:t>for</a:t>
            </a:r>
            <a:r>
              <a:rPr lang="el-GR" altLang="el-GR" dirty="0"/>
              <a:t> </a:t>
            </a:r>
            <a:r>
              <a:rPr lang="el-GR" altLang="el-GR" dirty="0" err="1"/>
              <a:t>death</a:t>
            </a:r>
            <a:endParaRPr lang="el-GR" altLang="el-GR" dirty="0"/>
          </a:p>
          <a:p>
            <a:r>
              <a:rPr lang="el-GR" altLang="el-GR" dirty="0"/>
              <a:t>(HR, 0.4; 95% CI, 0.2-0.9; P50.01), </a:t>
            </a:r>
            <a:r>
              <a:rPr lang="el-GR" altLang="el-GR" dirty="0" err="1"/>
              <a:t>but</a:t>
            </a:r>
            <a:r>
              <a:rPr lang="el-GR" altLang="el-GR" dirty="0"/>
              <a:t> </a:t>
            </a:r>
            <a:r>
              <a:rPr lang="el-GR" altLang="el-GR" dirty="0" err="1"/>
              <a:t>not</a:t>
            </a:r>
            <a:r>
              <a:rPr lang="el-GR" altLang="el-GR" dirty="0"/>
              <a:t> CV </a:t>
            </a:r>
            <a:r>
              <a:rPr lang="el-GR" altLang="el-GR" dirty="0" err="1"/>
              <a:t>event</a:t>
            </a:r>
            <a:r>
              <a:rPr lang="el-GR" altLang="el-GR" dirty="0"/>
              <a:t> </a:t>
            </a:r>
            <a:r>
              <a:rPr lang="el-GR" altLang="el-GR" dirty="0" err="1"/>
              <a:t>or</a:t>
            </a:r>
            <a:r>
              <a:rPr lang="el-GR" altLang="el-GR" dirty="0"/>
              <a:t> </a:t>
            </a:r>
            <a:r>
              <a:rPr lang="el-GR" altLang="el-GR" dirty="0" err="1"/>
              <a:t>end</a:t>
            </a:r>
            <a:r>
              <a:rPr lang="el-GR" altLang="el-GR" dirty="0"/>
              <a:t>-</a:t>
            </a:r>
            <a:r>
              <a:rPr lang="el-GR" altLang="el-GR" dirty="0" err="1"/>
              <a:t>stage</a:t>
            </a:r>
            <a:r>
              <a:rPr lang="el-GR" altLang="el-GR" dirty="0"/>
              <a:t> </a:t>
            </a:r>
            <a:r>
              <a:rPr lang="el-GR" altLang="el-GR" dirty="0" err="1"/>
              <a:t>kidney</a:t>
            </a:r>
            <a:r>
              <a:rPr lang="el-GR" altLang="el-GR" dirty="0"/>
              <a:t> </a:t>
            </a:r>
            <a:r>
              <a:rPr lang="el-GR" altLang="el-GR" dirty="0" err="1"/>
              <a:t>disease</a:t>
            </a:r>
            <a:r>
              <a:rPr lang="el-GR" altLang="el-GR" dirty="0"/>
              <a:t>, </a:t>
            </a:r>
            <a:r>
              <a:rPr lang="el-GR" altLang="el-GR" dirty="0" err="1"/>
              <a:t>in</a:t>
            </a:r>
            <a:r>
              <a:rPr lang="el-GR" altLang="el-GR" dirty="0"/>
              <a:t> </a:t>
            </a:r>
            <a:r>
              <a:rPr lang="el-GR" altLang="el-GR" dirty="0" err="1"/>
              <a:t>patients</a:t>
            </a:r>
            <a:r>
              <a:rPr lang="el-GR" altLang="el-GR" dirty="0"/>
              <a:t> </a:t>
            </a:r>
            <a:r>
              <a:rPr lang="el-GR" altLang="el-GR" dirty="0" err="1"/>
              <a:t>presenting</a:t>
            </a:r>
            <a:endParaRPr lang="el-GR" altLang="el-GR" dirty="0"/>
          </a:p>
          <a:p>
            <a:r>
              <a:rPr lang="el-GR" altLang="el-GR" dirty="0" err="1"/>
              <a:t>with</a:t>
            </a:r>
            <a:r>
              <a:rPr lang="el-GR" altLang="el-GR" dirty="0"/>
              <a:t> </a:t>
            </a:r>
            <a:r>
              <a:rPr lang="el-GR" altLang="el-GR" dirty="0" err="1"/>
              <a:t>flash</a:t>
            </a:r>
            <a:r>
              <a:rPr lang="el-GR" altLang="el-GR" dirty="0"/>
              <a:t> </a:t>
            </a:r>
            <a:r>
              <a:rPr lang="el-GR" altLang="el-GR" dirty="0" err="1"/>
              <a:t>pulmonary</a:t>
            </a:r>
            <a:r>
              <a:rPr lang="el-GR" altLang="el-GR" dirty="0"/>
              <a:t> </a:t>
            </a:r>
            <a:r>
              <a:rPr lang="el-GR" altLang="el-GR" dirty="0" err="1"/>
              <a:t>edema</a:t>
            </a:r>
            <a:r>
              <a:rPr lang="el-GR" altLang="el-GR" dirty="0"/>
              <a:t>. </a:t>
            </a:r>
            <a:r>
              <a:rPr lang="el-GR" altLang="el-GR" dirty="0" err="1"/>
              <a:t>Revascularization</a:t>
            </a:r>
            <a:r>
              <a:rPr lang="el-GR" altLang="el-GR" dirty="0"/>
              <a:t> </a:t>
            </a:r>
            <a:r>
              <a:rPr lang="el-GR" altLang="el-GR" dirty="0" err="1"/>
              <a:t>was</a:t>
            </a:r>
            <a:r>
              <a:rPr lang="el-GR" altLang="el-GR" dirty="0"/>
              <a:t> </a:t>
            </a:r>
            <a:r>
              <a:rPr lang="el-GR" altLang="el-GR" dirty="0" err="1"/>
              <a:t>not</a:t>
            </a:r>
            <a:r>
              <a:rPr lang="el-GR" altLang="el-GR" dirty="0"/>
              <a:t> </a:t>
            </a:r>
            <a:r>
              <a:rPr lang="el-GR" altLang="el-GR" dirty="0" err="1"/>
              <a:t>associated</a:t>
            </a:r>
            <a:r>
              <a:rPr lang="el-GR" altLang="el-GR" dirty="0"/>
              <a:t> </a:t>
            </a:r>
            <a:r>
              <a:rPr lang="el-GR" altLang="el-GR" dirty="0" err="1"/>
              <a:t>significantly</a:t>
            </a:r>
            <a:r>
              <a:rPr lang="el-GR" altLang="el-GR" dirty="0"/>
              <a:t> </a:t>
            </a:r>
            <a:r>
              <a:rPr lang="el-GR" altLang="el-GR" dirty="0" err="1"/>
              <a:t>with</a:t>
            </a:r>
            <a:r>
              <a:rPr lang="el-GR" altLang="el-GR" dirty="0"/>
              <a:t> </a:t>
            </a:r>
            <a:r>
              <a:rPr lang="el-GR" altLang="el-GR" dirty="0" err="1"/>
              <a:t>reduced</a:t>
            </a:r>
            <a:r>
              <a:rPr lang="el-GR" altLang="el-GR" dirty="0"/>
              <a:t> </a:t>
            </a:r>
            <a:r>
              <a:rPr lang="el-GR" altLang="el-GR" dirty="0" err="1"/>
              <a:t>risk</a:t>
            </a:r>
            <a:r>
              <a:rPr lang="el-GR" altLang="el-GR" dirty="0"/>
              <a:t> </a:t>
            </a:r>
            <a:r>
              <a:rPr lang="el-GR" altLang="el-GR" dirty="0" err="1"/>
              <a:t>for</a:t>
            </a:r>
            <a:r>
              <a:rPr lang="el-GR" altLang="el-GR" dirty="0"/>
              <a:t> </a:t>
            </a:r>
            <a:r>
              <a:rPr lang="el-GR" altLang="el-GR" dirty="0" err="1"/>
              <a:t>any</a:t>
            </a:r>
            <a:endParaRPr lang="el-GR" altLang="el-GR" dirty="0"/>
          </a:p>
          <a:p>
            <a:r>
              <a:rPr lang="el-GR" altLang="el-GR" dirty="0" err="1"/>
              <a:t>end</a:t>
            </a:r>
            <a:r>
              <a:rPr lang="el-GR" altLang="el-GR" dirty="0"/>
              <a:t> </a:t>
            </a:r>
            <a:r>
              <a:rPr lang="el-GR" altLang="el-GR" dirty="0" err="1"/>
              <a:t>point</a:t>
            </a:r>
            <a:r>
              <a:rPr lang="el-GR" altLang="el-GR" dirty="0"/>
              <a:t> </a:t>
            </a:r>
            <a:r>
              <a:rPr lang="el-GR" altLang="el-GR" dirty="0" err="1"/>
              <a:t>in</a:t>
            </a:r>
            <a:r>
              <a:rPr lang="el-GR" altLang="el-GR" dirty="0"/>
              <a:t> </a:t>
            </a:r>
            <a:r>
              <a:rPr lang="el-GR" altLang="el-GR" dirty="0" err="1"/>
              <a:t>rapidly</a:t>
            </a:r>
            <a:r>
              <a:rPr lang="el-GR" altLang="el-GR" dirty="0"/>
              <a:t> </a:t>
            </a:r>
            <a:r>
              <a:rPr lang="el-GR" altLang="el-GR" dirty="0" err="1"/>
              <a:t>declining</a:t>
            </a:r>
            <a:r>
              <a:rPr lang="el-GR" altLang="el-GR" dirty="0"/>
              <a:t> </a:t>
            </a:r>
            <a:r>
              <a:rPr lang="el-GR" altLang="el-GR" dirty="0" err="1"/>
              <a:t>kidney</a:t>
            </a:r>
            <a:r>
              <a:rPr lang="el-GR" altLang="el-GR" dirty="0"/>
              <a:t> </a:t>
            </a:r>
            <a:r>
              <a:rPr lang="el-GR" altLang="el-GR" dirty="0" err="1"/>
              <a:t>function</a:t>
            </a:r>
            <a:r>
              <a:rPr lang="el-GR" altLang="el-GR" dirty="0"/>
              <a:t> </a:t>
            </a:r>
            <a:r>
              <a:rPr lang="el-GR" altLang="el-GR" dirty="0" err="1"/>
              <a:t>or</a:t>
            </a:r>
            <a:r>
              <a:rPr lang="el-GR" altLang="el-GR" dirty="0"/>
              <a:t> </a:t>
            </a:r>
            <a:r>
              <a:rPr lang="el-GR" altLang="el-GR" dirty="0" err="1"/>
              <a:t>refractory</a:t>
            </a:r>
            <a:r>
              <a:rPr lang="el-GR" altLang="el-GR" dirty="0"/>
              <a:t> </a:t>
            </a:r>
            <a:r>
              <a:rPr lang="el-GR" altLang="el-GR" dirty="0" err="1"/>
              <a:t>hypertension</a:t>
            </a:r>
            <a:r>
              <a:rPr lang="el-GR" altLang="el-GR" dirty="0"/>
              <a:t>. </a:t>
            </a:r>
            <a:r>
              <a:rPr lang="el-GR" altLang="el-GR" dirty="0" err="1"/>
              <a:t>When</a:t>
            </a:r>
            <a:r>
              <a:rPr lang="el-GR" altLang="el-GR" dirty="0"/>
              <a:t> </a:t>
            </a:r>
            <a:r>
              <a:rPr lang="el-GR" altLang="el-GR" dirty="0" err="1"/>
              <a:t>these</a:t>
            </a:r>
            <a:r>
              <a:rPr lang="el-GR" altLang="el-GR" dirty="0"/>
              <a:t> </a:t>
            </a:r>
            <a:r>
              <a:rPr lang="el-GR" altLang="el-GR" dirty="0" err="1"/>
              <a:t>presentations</a:t>
            </a:r>
            <a:r>
              <a:rPr lang="el-GR" altLang="el-GR" dirty="0"/>
              <a:t> </a:t>
            </a:r>
            <a:r>
              <a:rPr lang="el-GR" altLang="el-GR" dirty="0" err="1"/>
              <a:t>were</a:t>
            </a:r>
            <a:endParaRPr lang="el-GR" altLang="el-GR" dirty="0"/>
          </a:p>
          <a:p>
            <a:r>
              <a:rPr lang="el-GR" altLang="el-GR" dirty="0" err="1"/>
              <a:t>present</a:t>
            </a:r>
            <a:r>
              <a:rPr lang="el-GR" altLang="el-GR" dirty="0"/>
              <a:t> </a:t>
            </a:r>
            <a:r>
              <a:rPr lang="el-GR" altLang="el-GR" dirty="0" err="1"/>
              <a:t>in</a:t>
            </a:r>
            <a:r>
              <a:rPr lang="el-GR" altLang="el-GR" dirty="0"/>
              <a:t> </a:t>
            </a:r>
            <a:r>
              <a:rPr lang="el-GR" altLang="el-GR" dirty="0" err="1"/>
              <a:t>combination</a:t>
            </a:r>
            <a:r>
              <a:rPr lang="el-GR" altLang="el-GR" dirty="0"/>
              <a:t> (n531), </a:t>
            </a:r>
            <a:r>
              <a:rPr lang="el-GR" altLang="el-GR" dirty="0" err="1"/>
              <a:t>revascularization</a:t>
            </a:r>
            <a:r>
              <a:rPr lang="el-GR" altLang="el-GR" dirty="0"/>
              <a:t> </a:t>
            </a:r>
            <a:r>
              <a:rPr lang="el-GR" altLang="el-GR" dirty="0" err="1"/>
              <a:t>was</a:t>
            </a:r>
            <a:r>
              <a:rPr lang="el-GR" altLang="el-GR" dirty="0"/>
              <a:t> </a:t>
            </a:r>
            <a:r>
              <a:rPr lang="el-GR" altLang="el-GR" dirty="0" err="1"/>
              <a:t>associated</a:t>
            </a:r>
            <a:r>
              <a:rPr lang="el-GR" altLang="el-GR" dirty="0"/>
              <a:t> </a:t>
            </a:r>
            <a:r>
              <a:rPr lang="el-GR" altLang="el-GR" dirty="0" err="1"/>
              <a:t>with</a:t>
            </a:r>
            <a:r>
              <a:rPr lang="el-GR" altLang="el-GR" dirty="0"/>
              <a:t> </a:t>
            </a:r>
            <a:r>
              <a:rPr lang="el-GR" altLang="el-GR" dirty="0" err="1"/>
              <a:t>reduced</a:t>
            </a:r>
            <a:r>
              <a:rPr lang="el-GR" altLang="el-GR" dirty="0"/>
              <a:t> </a:t>
            </a:r>
            <a:r>
              <a:rPr lang="el-GR" altLang="el-GR" dirty="0" err="1"/>
              <a:t>risk</a:t>
            </a:r>
            <a:r>
              <a:rPr lang="el-GR" altLang="el-GR" dirty="0"/>
              <a:t> </a:t>
            </a:r>
            <a:r>
              <a:rPr lang="el-GR" altLang="el-GR" dirty="0" err="1"/>
              <a:t>for</a:t>
            </a:r>
            <a:r>
              <a:rPr lang="el-GR" altLang="el-GR" dirty="0"/>
              <a:t> </a:t>
            </a:r>
            <a:r>
              <a:rPr lang="el-GR" altLang="el-GR" dirty="0" err="1"/>
              <a:t>death</a:t>
            </a:r>
            <a:r>
              <a:rPr lang="el-GR" altLang="el-GR" dirty="0"/>
              <a:t> (HR, 0.15;</a:t>
            </a:r>
          </a:p>
          <a:p>
            <a:r>
              <a:rPr lang="el-GR" altLang="el-GR" dirty="0"/>
              <a:t>95% CI, 0.02-0.9; P50.04) and CV </a:t>
            </a:r>
            <a:r>
              <a:rPr lang="el-GR" altLang="el-GR" dirty="0" err="1"/>
              <a:t>event</a:t>
            </a:r>
            <a:r>
              <a:rPr lang="el-GR" altLang="el-GR" dirty="0"/>
              <a:t> (HR, 0.23; 95% CI, 0.1-0.6; P50.02).</a:t>
            </a:r>
          </a:p>
          <a:p>
            <a:r>
              <a:rPr lang="el-GR" altLang="el-GR" dirty="0" err="1"/>
              <a:t>Limitations</a:t>
            </a:r>
            <a:r>
              <a:rPr lang="el-GR" altLang="el-GR" dirty="0"/>
              <a:t>: </a:t>
            </a:r>
            <a:r>
              <a:rPr lang="el-GR" altLang="el-GR" dirty="0" err="1"/>
              <a:t>Observational</a:t>
            </a:r>
            <a:r>
              <a:rPr lang="el-GR" altLang="el-GR" dirty="0"/>
              <a:t> </a:t>
            </a:r>
            <a:r>
              <a:rPr lang="el-GR" altLang="el-GR" dirty="0" err="1"/>
              <a:t>study</a:t>
            </a:r>
            <a:r>
              <a:rPr lang="el-GR" altLang="el-GR" dirty="0"/>
              <a:t>; </a:t>
            </a:r>
            <a:r>
              <a:rPr lang="el-GR" altLang="el-GR" dirty="0" err="1"/>
              <a:t>retrospective</a:t>
            </a:r>
            <a:r>
              <a:rPr lang="el-GR" altLang="el-GR" dirty="0"/>
              <a:t> </a:t>
            </a:r>
            <a:r>
              <a:rPr lang="el-GR" altLang="el-GR" dirty="0" err="1"/>
              <a:t>analysis</a:t>
            </a:r>
            <a:r>
              <a:rPr lang="el-GR" altLang="el-GR" dirty="0"/>
              <a:t>; </a:t>
            </a:r>
            <a:r>
              <a:rPr lang="el-GR" altLang="el-GR" dirty="0" err="1"/>
              <a:t>potential</a:t>
            </a:r>
            <a:r>
              <a:rPr lang="el-GR" altLang="el-GR" dirty="0"/>
              <a:t> </a:t>
            </a:r>
            <a:r>
              <a:rPr lang="el-GR" altLang="el-GR" dirty="0" err="1"/>
              <a:t>treatment</a:t>
            </a:r>
            <a:r>
              <a:rPr lang="el-GR" altLang="el-GR" dirty="0"/>
              <a:t> </a:t>
            </a:r>
            <a:r>
              <a:rPr lang="el-GR" altLang="el-GR" dirty="0" err="1"/>
              <a:t>bias</a:t>
            </a:r>
            <a:r>
              <a:rPr lang="el-GR" altLang="el-GR" dirty="0"/>
              <a:t>.</a:t>
            </a:r>
          </a:p>
          <a:p>
            <a:r>
              <a:rPr lang="el-GR" altLang="el-GR" dirty="0" err="1"/>
              <a:t>Conclusions</a:t>
            </a:r>
            <a:r>
              <a:rPr lang="el-GR" altLang="el-GR" dirty="0"/>
              <a:t>: </a:t>
            </a:r>
            <a:r>
              <a:rPr lang="el-GR" altLang="el-GR" dirty="0" err="1"/>
              <a:t>This</a:t>
            </a:r>
            <a:r>
              <a:rPr lang="el-GR" altLang="el-GR" dirty="0"/>
              <a:t> </a:t>
            </a:r>
            <a:r>
              <a:rPr lang="el-GR" altLang="el-GR" dirty="0" err="1"/>
              <a:t>analysis</a:t>
            </a:r>
            <a:r>
              <a:rPr lang="el-GR" altLang="el-GR" dirty="0"/>
              <a:t> </a:t>
            </a:r>
            <a:r>
              <a:rPr lang="el-GR" altLang="el-GR" dirty="0" err="1"/>
              <a:t>supports</a:t>
            </a:r>
            <a:r>
              <a:rPr lang="el-GR" altLang="el-GR" dirty="0"/>
              <a:t> </a:t>
            </a:r>
            <a:r>
              <a:rPr lang="el-GR" altLang="el-GR" dirty="0" err="1"/>
              <a:t>guidelines</a:t>
            </a:r>
            <a:r>
              <a:rPr lang="el-GR" altLang="el-GR" dirty="0"/>
              <a:t> </a:t>
            </a:r>
            <a:r>
              <a:rPr lang="el-GR" altLang="el-GR" dirty="0" err="1"/>
              <a:t>citing</a:t>
            </a:r>
            <a:r>
              <a:rPr lang="el-GR" altLang="el-GR" dirty="0"/>
              <a:t> </a:t>
            </a:r>
            <a:r>
              <a:rPr lang="el-GR" altLang="el-GR" dirty="0" err="1"/>
              <a:t>flash</a:t>
            </a:r>
            <a:r>
              <a:rPr lang="el-GR" altLang="el-GR" dirty="0"/>
              <a:t> </a:t>
            </a:r>
            <a:r>
              <a:rPr lang="el-GR" altLang="el-GR" dirty="0" err="1"/>
              <a:t>pulmonary</a:t>
            </a:r>
            <a:r>
              <a:rPr lang="el-GR" altLang="el-GR" dirty="0"/>
              <a:t> </a:t>
            </a:r>
            <a:r>
              <a:rPr lang="el-GR" altLang="el-GR" dirty="0" err="1"/>
              <a:t>edema</a:t>
            </a:r>
            <a:r>
              <a:rPr lang="el-GR" altLang="el-GR" dirty="0"/>
              <a:t> </a:t>
            </a:r>
            <a:r>
              <a:rPr lang="el-GR" altLang="el-GR" dirty="0" err="1"/>
              <a:t>as</a:t>
            </a:r>
            <a:r>
              <a:rPr lang="el-GR" altLang="el-GR" dirty="0"/>
              <a:t> </a:t>
            </a:r>
            <a:r>
              <a:rPr lang="el-GR" altLang="el-GR" dirty="0" err="1"/>
              <a:t>an</a:t>
            </a:r>
            <a:r>
              <a:rPr lang="el-GR" altLang="el-GR" dirty="0"/>
              <a:t> </a:t>
            </a:r>
            <a:r>
              <a:rPr lang="el-GR" altLang="el-GR" dirty="0" err="1"/>
              <a:t>indication</a:t>
            </a:r>
            <a:r>
              <a:rPr lang="el-GR" altLang="el-GR" dirty="0"/>
              <a:t> </a:t>
            </a:r>
            <a:r>
              <a:rPr lang="el-GR" altLang="el-GR" dirty="0" err="1"/>
              <a:t>for</a:t>
            </a:r>
            <a:r>
              <a:rPr lang="el-GR" altLang="el-GR" dirty="0"/>
              <a:t> </a:t>
            </a:r>
            <a:r>
              <a:rPr lang="el-GR" altLang="el-GR" dirty="0" err="1"/>
              <a:t>renal</a:t>
            </a:r>
            <a:endParaRPr lang="el-GR" altLang="el-GR" dirty="0"/>
          </a:p>
          <a:p>
            <a:r>
              <a:rPr lang="el-GR" altLang="el-GR" dirty="0" err="1"/>
              <a:t>artery</a:t>
            </a:r>
            <a:r>
              <a:rPr lang="el-GR" altLang="el-GR" dirty="0"/>
              <a:t> </a:t>
            </a:r>
            <a:r>
              <a:rPr lang="el-GR" altLang="el-GR" dirty="0" err="1"/>
              <a:t>revascularization</a:t>
            </a:r>
            <a:r>
              <a:rPr lang="el-GR" altLang="el-GR" dirty="0"/>
              <a:t> </a:t>
            </a:r>
            <a:r>
              <a:rPr lang="el-GR" altLang="el-GR" dirty="0" err="1"/>
              <a:t>in</a:t>
            </a:r>
            <a:r>
              <a:rPr lang="el-GR" altLang="el-GR" dirty="0"/>
              <a:t> </a:t>
            </a:r>
            <a:r>
              <a:rPr lang="el-GR" altLang="el-GR" dirty="0" err="1"/>
              <a:t>atherosclerotic</a:t>
            </a:r>
            <a:r>
              <a:rPr lang="el-GR" altLang="el-GR" dirty="0"/>
              <a:t> </a:t>
            </a:r>
            <a:r>
              <a:rPr lang="el-GR" altLang="el-GR" dirty="0" err="1"/>
              <a:t>renovascular</a:t>
            </a:r>
            <a:r>
              <a:rPr lang="el-GR" altLang="el-GR" dirty="0"/>
              <a:t> </a:t>
            </a:r>
            <a:r>
              <a:rPr lang="el-GR" altLang="el-GR" dirty="0" err="1"/>
              <a:t>disease</a:t>
            </a:r>
            <a:r>
              <a:rPr lang="el-GR" altLang="el-GR" dirty="0"/>
              <a:t>. </a:t>
            </a:r>
            <a:r>
              <a:rPr lang="el-GR" altLang="el-GR" dirty="0" err="1"/>
              <a:t>Patients</a:t>
            </a:r>
            <a:r>
              <a:rPr lang="el-GR" altLang="el-GR" dirty="0"/>
              <a:t> </a:t>
            </a:r>
            <a:r>
              <a:rPr lang="el-GR" altLang="el-GR" dirty="0" err="1"/>
              <a:t>presenting</a:t>
            </a:r>
            <a:r>
              <a:rPr lang="el-GR" altLang="el-GR" dirty="0"/>
              <a:t> </a:t>
            </a:r>
            <a:r>
              <a:rPr lang="el-GR" altLang="el-GR" dirty="0" err="1"/>
              <a:t>with</a:t>
            </a:r>
            <a:r>
              <a:rPr lang="el-GR" altLang="el-GR" dirty="0"/>
              <a:t> a </a:t>
            </a:r>
            <a:r>
              <a:rPr lang="el-GR" altLang="el-GR" dirty="0" err="1"/>
              <a:t>combination</a:t>
            </a:r>
            <a:r>
              <a:rPr lang="el-GR" altLang="el-GR" dirty="0"/>
              <a:t> of</a:t>
            </a:r>
          </a:p>
          <a:p>
            <a:r>
              <a:rPr lang="el-GR" altLang="el-GR" dirty="0" err="1"/>
              <a:t>rapidly</a:t>
            </a:r>
            <a:r>
              <a:rPr lang="el-GR" altLang="el-GR" dirty="0"/>
              <a:t> </a:t>
            </a:r>
            <a:r>
              <a:rPr lang="el-GR" altLang="el-GR" dirty="0" err="1"/>
              <a:t>declining</a:t>
            </a:r>
            <a:r>
              <a:rPr lang="el-GR" altLang="el-GR" dirty="0"/>
              <a:t> </a:t>
            </a:r>
            <a:r>
              <a:rPr lang="el-GR" altLang="el-GR" dirty="0" err="1"/>
              <a:t>kidney</a:t>
            </a:r>
            <a:r>
              <a:rPr lang="el-GR" altLang="el-GR" dirty="0"/>
              <a:t> </a:t>
            </a:r>
            <a:r>
              <a:rPr lang="el-GR" altLang="el-GR" dirty="0" err="1"/>
              <a:t>function</a:t>
            </a:r>
            <a:r>
              <a:rPr lang="el-GR" altLang="el-GR" dirty="0"/>
              <a:t> and </a:t>
            </a:r>
            <a:r>
              <a:rPr lang="el-GR" altLang="el-GR" dirty="0" err="1"/>
              <a:t>refractory</a:t>
            </a:r>
            <a:r>
              <a:rPr lang="el-GR" altLang="el-GR" dirty="0"/>
              <a:t> </a:t>
            </a:r>
            <a:r>
              <a:rPr lang="el-GR" altLang="el-GR" dirty="0" err="1"/>
              <a:t>hypertension</a:t>
            </a:r>
            <a:r>
              <a:rPr lang="el-GR" altLang="el-GR" dirty="0"/>
              <a:t> </a:t>
            </a:r>
            <a:r>
              <a:rPr lang="el-GR" altLang="el-GR" dirty="0" err="1"/>
              <a:t>also</a:t>
            </a:r>
            <a:r>
              <a:rPr lang="el-GR" altLang="el-GR" dirty="0"/>
              <a:t> </a:t>
            </a:r>
            <a:r>
              <a:rPr lang="el-GR" altLang="el-GR" dirty="0" err="1"/>
              <a:t>may</a:t>
            </a:r>
            <a:r>
              <a:rPr lang="el-GR" altLang="el-GR" dirty="0"/>
              <a:t> </a:t>
            </a:r>
            <a:r>
              <a:rPr lang="el-GR" altLang="el-GR" dirty="0" err="1"/>
              <a:t>benefit</a:t>
            </a:r>
            <a:r>
              <a:rPr lang="el-GR" altLang="el-GR" dirty="0"/>
              <a:t> </a:t>
            </a:r>
            <a:r>
              <a:rPr lang="el-GR" altLang="el-GR" dirty="0" err="1"/>
              <a:t>from</a:t>
            </a:r>
            <a:r>
              <a:rPr lang="el-GR" altLang="el-GR" dirty="0"/>
              <a:t> </a:t>
            </a:r>
            <a:r>
              <a:rPr lang="el-GR" altLang="el-GR" dirty="0" err="1"/>
              <a:t>revascularization</a:t>
            </a:r>
            <a:r>
              <a:rPr lang="el-GR" altLang="el-GR" dirty="0"/>
              <a:t> and </a:t>
            </a:r>
            <a:r>
              <a:rPr lang="el-GR" altLang="el-GR" dirty="0" err="1"/>
              <a:t>may</a:t>
            </a:r>
            <a:endParaRPr lang="el-GR" altLang="el-GR" dirty="0"/>
          </a:p>
          <a:p>
            <a:r>
              <a:rPr lang="el-GR" altLang="el-GR" dirty="0" err="1"/>
              <a:t>represent</a:t>
            </a:r>
            <a:r>
              <a:rPr lang="el-GR" altLang="el-GR" dirty="0"/>
              <a:t> a </a:t>
            </a:r>
            <a:r>
              <a:rPr lang="el-GR" altLang="el-GR" dirty="0" err="1"/>
              <a:t>subgroup</a:t>
            </a:r>
            <a:r>
              <a:rPr lang="el-GR" altLang="el-GR" dirty="0"/>
              <a:t> </a:t>
            </a:r>
            <a:r>
              <a:rPr lang="el-GR" altLang="el-GR" dirty="0" err="1"/>
              <a:t>worthy</a:t>
            </a:r>
            <a:r>
              <a:rPr lang="el-GR" altLang="el-GR" dirty="0"/>
              <a:t> of </a:t>
            </a:r>
            <a:r>
              <a:rPr lang="el-GR" altLang="el-GR" dirty="0" err="1"/>
              <a:t>further</a:t>
            </a:r>
            <a:r>
              <a:rPr lang="el-GR" altLang="el-GR" dirty="0"/>
              <a:t> </a:t>
            </a:r>
            <a:r>
              <a:rPr lang="el-GR" altLang="el-GR" dirty="0" err="1"/>
              <a:t>investigation</a:t>
            </a:r>
            <a:r>
              <a:rPr lang="el-GR" altLang="el-GR" dirty="0"/>
              <a:t> </a:t>
            </a:r>
            <a:r>
              <a:rPr lang="el-GR" altLang="el-GR" dirty="0" err="1"/>
              <a:t>in</a:t>
            </a:r>
            <a:r>
              <a:rPr lang="el-GR" altLang="el-GR" dirty="0"/>
              <a:t> </a:t>
            </a:r>
            <a:r>
              <a:rPr lang="el-GR" altLang="el-GR" dirty="0" err="1"/>
              <a:t>more</a:t>
            </a:r>
            <a:r>
              <a:rPr lang="el-GR" altLang="el-GR" dirty="0"/>
              <a:t> </a:t>
            </a:r>
            <a:r>
              <a:rPr lang="el-GR" altLang="el-GR" dirty="0" err="1"/>
              <a:t>robust</a:t>
            </a:r>
            <a:r>
              <a:rPr lang="el-GR" altLang="el-GR" dirty="0"/>
              <a:t> </a:t>
            </a:r>
            <a:r>
              <a:rPr lang="el-GR" altLang="el-GR" dirty="0" err="1"/>
              <a:t>trials</a:t>
            </a:r>
            <a:r>
              <a:rPr lang="el-GR" altLang="el-GR" dirty="0"/>
              <a:t>.</a:t>
            </a:r>
          </a:p>
          <a:p>
            <a:endParaRPr lang="el-GR" dirty="0"/>
          </a:p>
        </p:txBody>
      </p:sp>
      <p:sp>
        <p:nvSpPr>
          <p:cNvPr id="4" name="3 - Θέση αριθμού διαφάνειας"/>
          <p:cNvSpPr>
            <a:spLocks noGrp="1"/>
          </p:cNvSpPr>
          <p:nvPr>
            <p:ph type="sldNum" sz="quarter" idx="10"/>
          </p:nvPr>
        </p:nvSpPr>
        <p:spPr/>
        <p:txBody>
          <a:bodyPr/>
          <a:lstStyle/>
          <a:p>
            <a:fld id="{46899F9C-5E67-D848-A56A-EB4133F6CE9A}"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29427157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In addition to these beneficial effects on prognosis, revascularization is associated with a number of benefits including, </a:t>
            </a:r>
          </a:p>
          <a:p>
            <a:r>
              <a:rPr lang="en-US" b="1" dirty="0"/>
              <a:t>In a retrospective uncontrolled single-center study in 72 patients with ARVD and resistant hypertension, PTRA with or without stenting significantly decreased ambulatory BP levels by 14.0±17.3/6.4±8.7 mm Hg, and the number of antihypertensive drugs (from 4.0±1.0 to 3.6±1.4) [107].</a:t>
            </a:r>
            <a:r>
              <a:rPr lang="en-US" dirty="0"/>
              <a:t> In an international registry (2001-2009) including 265 consecutive patients with ARVD (≥ 50% de novo stenosis) and at least one of the following: (1) mean SBP≥160mmHg on at least three anti-hypertensive medications including diuretic), (2) eGFR &lt;60 mL/min/1.73 m2), (3) unexplained congestive HF or recurrent acute pulmonary edema that were treated by PTRA with stenting [91], BP was reduced from 160/86mmHg to 135/75 mmHg. </a:t>
            </a:r>
            <a:r>
              <a:rPr lang="en-US" b="1" dirty="0"/>
              <a:t>Finally, in the aforementioned study of 467 patients from Ritchie et al. [32], revascularization was associated with improved survival in patients with the combination of rapidly declining renal function and refractory hypertension (HR for death 0.15 95%CI 0.02-0.9, p=0.04). </a:t>
            </a:r>
            <a:endParaRPr lang="el-GR" b="1" dirty="0"/>
          </a:p>
        </p:txBody>
      </p:sp>
      <p:sp>
        <p:nvSpPr>
          <p:cNvPr id="4" name="Θέση αριθμού διαφάνειας 3"/>
          <p:cNvSpPr>
            <a:spLocks noGrp="1"/>
          </p:cNvSpPr>
          <p:nvPr>
            <p:ph type="sldNum" sz="quarter" idx="5"/>
          </p:nvPr>
        </p:nvSpPr>
        <p:spPr/>
        <p:txBody>
          <a:bodyPr/>
          <a:lstStyle/>
          <a:p>
            <a:fld id="{25AEE614-81D1-4468-AC86-44EEA30314D4}" type="slidenum">
              <a:rPr lang="el-GR" smtClean="0"/>
              <a:t>80</a:t>
            </a:fld>
            <a:endParaRPr lang="el-GR"/>
          </a:p>
        </p:txBody>
      </p:sp>
    </p:spTree>
    <p:extLst>
      <p:ext uri="{BB962C8B-B14F-4D97-AF65-F5344CB8AC3E}">
        <p14:creationId xmlns:p14="http://schemas.microsoft.com/office/powerpoint/2010/main" val="37152587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800" dirty="0">
                <a:effectLst/>
                <a:latin typeface="Times New Roman" panose="02020603050405020304" pitchFamily="18" charset="0"/>
                <a:ea typeface="Batang" panose="02030600000101010101" pitchFamily="18" charset="-127"/>
              </a:rPr>
              <a:t>Another observational analysis from the </a:t>
            </a:r>
            <a:r>
              <a:rPr lang="en-US" sz="1800" b="1" dirty="0">
                <a:effectLst/>
                <a:latin typeface="Times New Roman" panose="02020603050405020304" pitchFamily="18" charset="0"/>
                <a:ea typeface="Batang" panose="02030600000101010101" pitchFamily="18" charset="-127"/>
              </a:rPr>
              <a:t>UK in 611 patients with RAS&gt;50% (of which 152 patients with co-existing HF without previous pulmonary oedema), showed a large difference in mortality risk between PTRA and standard medical therapy for those with HF (HR=0.6; 95%CI 0.3-0.9), </a:t>
            </a:r>
            <a:r>
              <a:rPr lang="en-US" sz="1800" dirty="0">
                <a:effectLst/>
                <a:latin typeface="Times New Roman" panose="02020603050405020304" pitchFamily="18" charset="0"/>
                <a:ea typeface="Batang" panose="02030600000101010101" pitchFamily="18" charset="-127"/>
              </a:rPr>
              <a:t>and non-significant reductions for those without (HR=0.8; 95%CI 0.5-1.1) </a:t>
            </a:r>
            <a:r>
              <a:rPr lang="el-GR" sz="1800" dirty="0">
                <a:effectLst/>
                <a:latin typeface="Times New Roman" panose="02020603050405020304" pitchFamily="18" charset="0"/>
                <a:ea typeface="Batang" panose="02030600000101010101" pitchFamily="18" charset="-127"/>
              </a:rPr>
              <a:t>[113]</a:t>
            </a:r>
            <a:r>
              <a:rPr lang="en-US" sz="1800" dirty="0">
                <a:effectLst/>
                <a:latin typeface="Times New Roman" panose="02020603050405020304" pitchFamily="18" charset="0"/>
                <a:ea typeface="Batang" panose="02030600000101010101" pitchFamily="18" charset="-127"/>
              </a:rPr>
              <a:t>. Furthermore, the HR for hospital </a:t>
            </a:r>
            <a:r>
              <a:rPr lang="en-US" sz="1800" b="1" dirty="0">
                <a:effectLst/>
                <a:latin typeface="Times New Roman" panose="02020603050405020304" pitchFamily="18" charset="0"/>
                <a:ea typeface="Batang" panose="02030600000101010101" pitchFamily="18" charset="-127"/>
              </a:rPr>
              <a:t>admission for HF overall in </a:t>
            </a:r>
            <a:r>
              <a:rPr lang="en-US" sz="1800" b="1" dirty="0" err="1">
                <a:effectLst/>
                <a:latin typeface="Times New Roman" panose="02020603050405020304" pitchFamily="18" charset="0"/>
                <a:ea typeface="Batang" panose="02030600000101010101" pitchFamily="18" charset="-127"/>
              </a:rPr>
              <a:t>revascularised</a:t>
            </a:r>
            <a:r>
              <a:rPr lang="en-US" sz="1800" b="1" dirty="0">
                <a:effectLst/>
                <a:latin typeface="Times New Roman" panose="02020603050405020304" pitchFamily="18" charset="0"/>
                <a:ea typeface="Batang" panose="02030600000101010101" pitchFamily="18" charset="-127"/>
              </a:rPr>
              <a:t> patients was 0.2 (0.0-1.1, p=0.06</a:t>
            </a:r>
            <a:r>
              <a:rPr lang="en-US" sz="1800" dirty="0">
                <a:effectLst/>
                <a:latin typeface="Times New Roman" panose="02020603050405020304" pitchFamily="18" charset="0"/>
                <a:ea typeface="Batang" panose="02030600000101010101" pitchFamily="18" charset="-127"/>
              </a:rPr>
              <a:t>). </a:t>
            </a:r>
            <a:r>
              <a:rPr lang="en-US" sz="1800" dirty="0">
                <a:solidFill>
                  <a:schemeClr val="bg1">
                    <a:lumMod val="85000"/>
                  </a:schemeClr>
                </a:solidFill>
                <a:effectLst/>
                <a:latin typeface="Times New Roman" panose="02020603050405020304" pitchFamily="18" charset="0"/>
                <a:ea typeface="Batang" panose="02030600000101010101" pitchFamily="18" charset="-127"/>
              </a:rPr>
              <a:t>In 152 patients, with HF but without previous acute pulmonary oedema, the hazard ratio for death after revascularization compared with medical therapy was 0.76 (95%CI 0.58–0.99) </a:t>
            </a:r>
            <a:r>
              <a:rPr lang="el-GR" sz="1800" dirty="0">
                <a:solidFill>
                  <a:schemeClr val="bg1">
                    <a:lumMod val="85000"/>
                  </a:schemeClr>
                </a:solidFill>
                <a:effectLst/>
                <a:latin typeface="Times New Roman" panose="02020603050405020304" pitchFamily="18" charset="0"/>
                <a:ea typeface="Batang" panose="02030600000101010101" pitchFamily="18" charset="-127"/>
              </a:rPr>
              <a:t>[114]</a:t>
            </a:r>
            <a:r>
              <a:rPr lang="en-US" sz="1800" dirty="0">
                <a:effectLst/>
                <a:latin typeface="Times New Roman" panose="02020603050405020304" pitchFamily="18" charset="0"/>
                <a:ea typeface="Batang" panose="02030600000101010101" pitchFamily="18" charset="-127"/>
              </a:rPr>
              <a:t>. In another observational study in </a:t>
            </a:r>
            <a:r>
              <a:rPr lang="en-US" sz="1800" b="1" dirty="0">
                <a:effectLst/>
                <a:latin typeface="Times New Roman" panose="02020603050405020304" pitchFamily="18" charset="0"/>
                <a:ea typeface="Batang" panose="02030600000101010101" pitchFamily="18" charset="-127"/>
              </a:rPr>
              <a:t>163 patients PTRA </a:t>
            </a:r>
            <a:r>
              <a:rPr lang="en-US" sz="1800" dirty="0">
                <a:effectLst/>
                <a:latin typeface="Times New Roman" panose="02020603050405020304" pitchFamily="18" charset="0"/>
                <a:ea typeface="Batang" panose="02030600000101010101" pitchFamily="18" charset="-127"/>
              </a:rPr>
              <a:t>with stenting was associated with a significant decrease in the</a:t>
            </a:r>
            <a:r>
              <a:rPr lang="en-US" sz="1800" b="1" dirty="0">
                <a:effectLst/>
                <a:latin typeface="Times New Roman" panose="02020603050405020304" pitchFamily="18" charset="0"/>
                <a:ea typeface="Batang" panose="02030600000101010101" pitchFamily="18" charset="-127"/>
              </a:rPr>
              <a:t> New York Heart Association Functional Class (1.9±0.8 versus 2.6 1.0, P&lt;0.04) and a 5-fold reduction in the number of hospitalizations </a:t>
            </a:r>
            <a:r>
              <a:rPr lang="en-US" sz="1800" dirty="0">
                <a:effectLst/>
                <a:latin typeface="Times New Roman" panose="02020603050405020304" pitchFamily="18" charset="0"/>
                <a:ea typeface="Batang" panose="02030600000101010101" pitchFamily="18" charset="-127"/>
              </a:rPr>
              <a:t>compared with medical treatment [53]. These data suggest that </a:t>
            </a:r>
            <a:r>
              <a:rPr lang="en-US" sz="1800" dirty="0" err="1">
                <a:effectLst/>
                <a:latin typeface="Times New Roman" panose="02020603050405020304" pitchFamily="18" charset="0"/>
                <a:ea typeface="Batang" panose="02030600000101010101" pitchFamily="18" charset="-127"/>
              </a:rPr>
              <a:t>revascularisation</a:t>
            </a:r>
            <a:r>
              <a:rPr lang="en-US" sz="1800" dirty="0">
                <a:effectLst/>
                <a:latin typeface="Times New Roman" panose="02020603050405020304" pitchFamily="18" charset="0"/>
                <a:ea typeface="Batang" panose="02030600000101010101" pitchFamily="18" charset="-127"/>
              </a:rPr>
              <a:t> of RAS in HF is associated with a substantial reduction in all-cause mortality and hospital admission and call for an RCT of renal artery </a:t>
            </a:r>
            <a:r>
              <a:rPr lang="en-US" sz="1800" dirty="0" err="1">
                <a:effectLst/>
                <a:latin typeface="Times New Roman" panose="02020603050405020304" pitchFamily="18" charset="0"/>
                <a:ea typeface="Batang" panose="02030600000101010101" pitchFamily="18" charset="-127"/>
              </a:rPr>
              <a:t>revascularisation</a:t>
            </a:r>
            <a:r>
              <a:rPr lang="en-US" sz="1800" dirty="0">
                <a:effectLst/>
                <a:latin typeface="Times New Roman" panose="02020603050405020304" pitchFamily="18" charset="0"/>
                <a:ea typeface="Batang" panose="02030600000101010101" pitchFamily="18" charset="-127"/>
              </a:rPr>
              <a:t> versus medical therapy in patients with RAS and HF. Until such evidence is available, on the basis of existing observational data and expert opinion, recurrent hospitalizations for HF and/or pulmonary oedema with severe ARVD are considered as indications for PTRA. Of note, all this published experience preceded the introduction of several newer agents drugs that constitute the current standard of therapy for HF, such as sacubitril-valsartan or SGLT2-inhibitors </a:t>
            </a:r>
            <a:r>
              <a:rPr lang="el-GR" sz="1800" dirty="0">
                <a:effectLst/>
                <a:latin typeface="Times New Roman" panose="02020603050405020304" pitchFamily="18" charset="0"/>
                <a:ea typeface="Batang" panose="02030600000101010101" pitchFamily="18" charset="-127"/>
              </a:rPr>
              <a:t>[115,116]</a:t>
            </a:r>
            <a:endParaRPr lang="el-GR" dirty="0"/>
          </a:p>
        </p:txBody>
      </p:sp>
      <p:sp>
        <p:nvSpPr>
          <p:cNvPr id="4" name="Θέση αριθμού διαφάνειας 3"/>
          <p:cNvSpPr>
            <a:spLocks noGrp="1"/>
          </p:cNvSpPr>
          <p:nvPr>
            <p:ph type="sldNum" sz="quarter" idx="5"/>
          </p:nvPr>
        </p:nvSpPr>
        <p:spPr/>
        <p:txBody>
          <a:bodyPr/>
          <a:lstStyle/>
          <a:p>
            <a:fld id="{25AEE614-81D1-4468-AC86-44EEA30314D4}" type="slidenum">
              <a:rPr lang="el-GR" smtClean="0"/>
              <a:t>81</a:t>
            </a:fld>
            <a:endParaRPr lang="el-GR"/>
          </a:p>
        </p:txBody>
      </p:sp>
    </p:spTree>
    <p:extLst>
      <p:ext uri="{BB962C8B-B14F-4D97-AF65-F5344CB8AC3E}">
        <p14:creationId xmlns:p14="http://schemas.microsoft.com/office/powerpoint/2010/main" val="27129326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Batang" panose="02030600000101010101" pitchFamily="18" charset="-127"/>
              </a:rPr>
              <a:t>Patients with a rapid deterioration of renal function and ARVD may benefit from revascularization, as has been shown </a:t>
            </a:r>
            <a:r>
              <a:rPr lang="en-US" sz="1800" b="1" dirty="0">
                <a:effectLst/>
                <a:latin typeface="Times New Roman" panose="02020603050405020304" pitchFamily="18" charset="0"/>
                <a:ea typeface="Batang" panose="02030600000101010101" pitchFamily="18" charset="-127"/>
              </a:rPr>
              <a:t>by several small studies, case series and case reports [100,117–120]. Of note, participants who presented improved kidney function after PTRA with stenting have lower risk of death and multiple CV and renal complications, as recently demonstrated in a sub-group analysis of the CORAL trial </a:t>
            </a:r>
            <a:r>
              <a:rPr lang="en-US" sz="1800" dirty="0">
                <a:effectLst/>
                <a:latin typeface="Times New Roman" panose="02020603050405020304" pitchFamily="18" charset="0"/>
                <a:ea typeface="Batang" panose="02030600000101010101" pitchFamily="18" charset="-127"/>
              </a:rPr>
              <a:t>[123].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Batang" panose="02030600000101010101" pitchFamily="18" charset="-12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Batang" panose="02030600000101010101" pitchFamily="18" charset="-12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Batang" panose="02030600000101010101" pitchFamily="18" charset="-127"/>
              </a:rPr>
              <a:t>Most reports of salvage of renal function apply to patients with renovascular disease affecting the total functional mass (e.g., a solitary functioning kidney or high-grade bilateral disease) </a:t>
            </a:r>
            <a:r>
              <a:rPr lang="el-GR" sz="1800" dirty="0">
                <a:effectLst/>
                <a:latin typeface="Times New Roman" panose="02020603050405020304" pitchFamily="18" charset="0"/>
                <a:ea typeface="Batang" panose="02030600000101010101" pitchFamily="18" charset="-127"/>
              </a:rPr>
              <a:t>[90,124]</a:t>
            </a:r>
            <a:r>
              <a:rPr lang="en-US" sz="1800" dirty="0">
                <a:effectLst/>
                <a:latin typeface="Times New Roman" panose="02020603050405020304" pitchFamily="18" charset="0"/>
                <a:ea typeface="Batang" panose="02030600000101010101" pitchFamily="18" charset="-127"/>
              </a:rPr>
              <a:t>. Some patients continue to have relative preservation of renal size, despite high-grade vascular occlusion; preservation of volume may be related to the presence of collateral vessels that develop to replace a minimum level of perfusion, but most commonly indicate a stenosis that has recently become severe and functionally critical. As such, </a:t>
            </a:r>
            <a:r>
              <a:rPr lang="en-GB" sz="1800" dirty="0">
                <a:effectLst/>
                <a:latin typeface="Times New Roman" panose="02020603050405020304" pitchFamily="18" charset="0"/>
                <a:ea typeface="Batang" panose="02030600000101010101" pitchFamily="18" charset="-127"/>
              </a:rPr>
              <a:t>the reversibility of damage is time-dependent and regarding the patients who were receiving dialysis there is a consensus to avoid revascularization in those on dialysis for &gt;3 months </a:t>
            </a:r>
            <a:r>
              <a:rPr lang="en-US" sz="1800" dirty="0">
                <a:effectLst/>
                <a:latin typeface="Times New Roman" panose="02020603050405020304" pitchFamily="18" charset="0"/>
                <a:ea typeface="Batang" panose="02030600000101010101" pitchFamily="18" charset="-127"/>
              </a:rPr>
              <a:t>[19]</a:t>
            </a:r>
            <a:r>
              <a:rPr lang="en-GB" sz="1800" dirty="0">
                <a:effectLst/>
                <a:latin typeface="Times New Roman" panose="02020603050405020304" pitchFamily="18" charset="0"/>
                <a:ea typeface="Batang" panose="02030600000101010101" pitchFamily="18" charset="-127"/>
              </a:rPr>
              <a:t>. </a:t>
            </a:r>
            <a:endParaRPr lang="el-GR" sz="1800" dirty="0">
              <a:effectLst/>
              <a:latin typeface="Times New Roman" panose="02020603050405020304" pitchFamily="18" charset="0"/>
              <a:ea typeface="Batang" panose="02030600000101010101" pitchFamily="18" charset="-127"/>
            </a:endParaRPr>
          </a:p>
          <a:p>
            <a:endParaRPr lang="el-GR" dirty="0"/>
          </a:p>
        </p:txBody>
      </p:sp>
      <p:sp>
        <p:nvSpPr>
          <p:cNvPr id="4" name="Θέση αριθμού διαφάνειας 3"/>
          <p:cNvSpPr>
            <a:spLocks noGrp="1"/>
          </p:cNvSpPr>
          <p:nvPr>
            <p:ph type="sldNum" sz="quarter" idx="5"/>
          </p:nvPr>
        </p:nvSpPr>
        <p:spPr/>
        <p:txBody>
          <a:bodyPr/>
          <a:lstStyle/>
          <a:p>
            <a:fld id="{25AEE614-81D1-4468-AC86-44EEA30314D4}" type="slidenum">
              <a:rPr lang="el-GR" smtClean="0"/>
              <a:t>82</a:t>
            </a:fld>
            <a:endParaRPr lang="el-GR"/>
          </a:p>
        </p:txBody>
      </p:sp>
    </p:spTree>
    <p:extLst>
      <p:ext uri="{BB962C8B-B14F-4D97-AF65-F5344CB8AC3E}">
        <p14:creationId xmlns:p14="http://schemas.microsoft.com/office/powerpoint/2010/main" val="822356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85000" lnSpcReduction="20000"/>
          </a:bodyPr>
          <a:lstStyle/>
          <a:p>
            <a:r>
              <a:rPr lang="en-US" sz="1200" b="1" kern="1200" dirty="0">
                <a:solidFill>
                  <a:schemeClr val="tx1"/>
                </a:solidFill>
                <a:latin typeface="+mn-lt"/>
                <a:ea typeface="+mn-ea"/>
                <a:cs typeface="+mn-cs"/>
              </a:rPr>
              <a:t>Atherosclerotic </a:t>
            </a:r>
            <a:r>
              <a:rPr lang="en-US" sz="1200" b="1" kern="1200" dirty="0" err="1">
                <a:solidFill>
                  <a:schemeClr val="tx1"/>
                </a:solidFill>
                <a:latin typeface="+mn-lt"/>
                <a:ea typeface="+mn-ea"/>
                <a:cs typeface="+mn-cs"/>
              </a:rPr>
              <a:t>renovascular</a:t>
            </a:r>
            <a:r>
              <a:rPr lang="en-US" sz="1200" b="1" kern="1200" dirty="0">
                <a:solidFill>
                  <a:schemeClr val="tx1"/>
                </a:solidFill>
                <a:latin typeface="+mn-lt"/>
                <a:ea typeface="+mn-ea"/>
                <a:cs typeface="+mn-cs"/>
              </a:rPr>
              <a:t> disease in older US patients starting dialysis, 1996 to 2001</a:t>
            </a:r>
          </a:p>
          <a:p>
            <a:r>
              <a:rPr lang="en-US" sz="1200" u="none" strike="noStrike" kern="1200" dirty="0" err="1">
                <a:solidFill>
                  <a:schemeClr val="tx1"/>
                </a:solidFill>
                <a:latin typeface="+mn-lt"/>
                <a:ea typeface="+mn-ea"/>
                <a:cs typeface="+mn-cs"/>
                <a:hlinkClick r:id="rId3"/>
              </a:rPr>
              <a:t>Haifeng</a:t>
            </a:r>
            <a:r>
              <a:rPr lang="en-US" sz="1200" u="none" strike="noStrike" kern="1200" dirty="0">
                <a:solidFill>
                  <a:schemeClr val="tx1"/>
                </a:solidFill>
                <a:latin typeface="+mn-lt"/>
                <a:ea typeface="+mn-ea"/>
                <a:cs typeface="+mn-cs"/>
                <a:hlinkClick r:id="rId3"/>
              </a:rPr>
              <a:t> </a:t>
            </a:r>
            <a:r>
              <a:rPr lang="en-US" sz="1200" u="none" strike="noStrike" kern="1200" dirty="0" err="1">
                <a:solidFill>
                  <a:schemeClr val="tx1"/>
                </a:solidFill>
                <a:latin typeface="+mn-lt"/>
                <a:ea typeface="+mn-ea"/>
                <a:cs typeface="+mn-cs"/>
                <a:hlinkClick r:id="rId3"/>
              </a:rPr>
              <a:t>Guo</a:t>
            </a:r>
            <a:r>
              <a:rPr lang="en-US" sz="1200" kern="1200" baseline="30000" dirty="0">
                <a:solidFill>
                  <a:schemeClr val="tx1"/>
                </a:solidFill>
                <a:latin typeface="+mn-lt"/>
                <a:ea typeface="+mn-ea"/>
                <a:cs typeface="+mn-cs"/>
              </a:rPr>
              <a:t> </a:t>
            </a:r>
            <a:r>
              <a:rPr lang="en-US" sz="1200" u="none" strike="noStrike" kern="1200" baseline="30000" dirty="0">
                <a:solidFill>
                  <a:schemeClr val="tx1"/>
                </a:solidFill>
                <a:latin typeface="+mn-lt"/>
                <a:ea typeface="+mn-ea"/>
                <a:cs typeface="+mn-cs"/>
                <a:hlinkClick r:id="rId4" tooltip="United States Renal Data System Coordinating Center, Minneapolis, MN 55404, USA."/>
              </a:rPr>
              <a:t>1</a:t>
            </a:r>
            <a:r>
              <a:rPr lang="en-US" sz="1200" kern="1200" dirty="0">
                <a:solidFill>
                  <a:schemeClr val="tx1"/>
                </a:solidFill>
                <a:latin typeface="+mn-lt"/>
                <a:ea typeface="+mn-ea"/>
                <a:cs typeface="+mn-cs"/>
              </a:rPr>
              <a:t>, </a:t>
            </a:r>
            <a:r>
              <a:rPr lang="en-US" sz="1200" u="none" strike="noStrike" kern="1200" dirty="0">
                <a:solidFill>
                  <a:schemeClr val="tx1"/>
                </a:solidFill>
                <a:latin typeface="+mn-lt"/>
                <a:ea typeface="+mn-ea"/>
                <a:cs typeface="+mn-cs"/>
                <a:hlinkClick r:id="rId5"/>
              </a:rPr>
              <a:t>Philip A </a:t>
            </a:r>
            <a:r>
              <a:rPr lang="en-US" sz="1200" u="none" strike="noStrike" kern="1200" dirty="0" err="1">
                <a:solidFill>
                  <a:schemeClr val="tx1"/>
                </a:solidFill>
                <a:latin typeface="+mn-lt"/>
                <a:ea typeface="+mn-ea"/>
                <a:cs typeface="+mn-cs"/>
                <a:hlinkClick r:id="rId5"/>
              </a:rPr>
              <a:t>Kalra</a:t>
            </a:r>
            <a:r>
              <a:rPr lang="en-US" sz="1200" kern="1200" dirty="0">
                <a:solidFill>
                  <a:schemeClr val="tx1"/>
                </a:solidFill>
                <a:latin typeface="+mn-lt"/>
                <a:ea typeface="+mn-ea"/>
                <a:cs typeface="+mn-cs"/>
              </a:rPr>
              <a:t>, </a:t>
            </a:r>
            <a:r>
              <a:rPr lang="en-US" sz="1200" u="none" strike="noStrike" kern="1200" dirty="0">
                <a:solidFill>
                  <a:schemeClr val="tx1"/>
                </a:solidFill>
                <a:latin typeface="+mn-lt"/>
                <a:ea typeface="+mn-ea"/>
                <a:cs typeface="+mn-cs"/>
                <a:hlinkClick r:id="rId6"/>
              </a:rPr>
              <a:t>David T Gilbertson</a:t>
            </a:r>
            <a:r>
              <a:rPr lang="en-US" sz="1200" kern="1200" dirty="0">
                <a:solidFill>
                  <a:schemeClr val="tx1"/>
                </a:solidFill>
                <a:latin typeface="+mn-lt"/>
                <a:ea typeface="+mn-ea"/>
                <a:cs typeface="+mn-cs"/>
              </a:rPr>
              <a:t>, </a:t>
            </a:r>
            <a:r>
              <a:rPr lang="en-US" sz="1200" u="none" strike="noStrike" kern="1200" dirty="0" err="1">
                <a:solidFill>
                  <a:schemeClr val="tx1"/>
                </a:solidFill>
                <a:latin typeface="+mn-lt"/>
                <a:ea typeface="+mn-ea"/>
                <a:cs typeface="+mn-cs"/>
                <a:hlinkClick r:id="rId7"/>
              </a:rPr>
              <a:t>Jiannong</a:t>
            </a:r>
            <a:r>
              <a:rPr lang="en-US" sz="1200" u="none" strike="noStrike" kern="1200" dirty="0">
                <a:solidFill>
                  <a:schemeClr val="tx1"/>
                </a:solidFill>
                <a:latin typeface="+mn-lt"/>
                <a:ea typeface="+mn-ea"/>
                <a:cs typeface="+mn-cs"/>
                <a:hlinkClick r:id="rId7"/>
              </a:rPr>
              <a:t> Liu</a:t>
            </a:r>
            <a:r>
              <a:rPr lang="en-US" sz="1200" kern="1200" dirty="0">
                <a:solidFill>
                  <a:schemeClr val="tx1"/>
                </a:solidFill>
                <a:latin typeface="+mn-lt"/>
                <a:ea typeface="+mn-ea"/>
                <a:cs typeface="+mn-cs"/>
              </a:rPr>
              <a:t>, </a:t>
            </a:r>
            <a:r>
              <a:rPr lang="en-US" sz="1200" u="none" strike="noStrike" kern="1200" dirty="0" err="1">
                <a:solidFill>
                  <a:schemeClr val="tx1"/>
                </a:solidFill>
                <a:latin typeface="+mn-lt"/>
                <a:ea typeface="+mn-ea"/>
                <a:cs typeface="+mn-cs"/>
                <a:hlinkClick r:id="rId8"/>
              </a:rPr>
              <a:t>Shu</a:t>
            </a:r>
            <a:r>
              <a:rPr lang="en-US" sz="1200" u="none" strike="noStrike" kern="1200" dirty="0">
                <a:solidFill>
                  <a:schemeClr val="tx1"/>
                </a:solidFill>
                <a:latin typeface="+mn-lt"/>
                <a:ea typeface="+mn-ea"/>
                <a:cs typeface="+mn-cs"/>
                <a:hlinkClick r:id="rId8"/>
              </a:rPr>
              <a:t>-Cheng Chen</a:t>
            </a:r>
            <a:r>
              <a:rPr lang="en-US" sz="1200" kern="1200" dirty="0">
                <a:solidFill>
                  <a:schemeClr val="tx1"/>
                </a:solidFill>
                <a:latin typeface="+mn-lt"/>
                <a:ea typeface="+mn-ea"/>
                <a:cs typeface="+mn-cs"/>
              </a:rPr>
              <a:t>, </a:t>
            </a:r>
            <a:r>
              <a:rPr lang="en-US" sz="1200" u="none" strike="noStrike" kern="1200" dirty="0">
                <a:solidFill>
                  <a:schemeClr val="tx1"/>
                </a:solidFill>
                <a:latin typeface="+mn-lt"/>
                <a:ea typeface="+mn-ea"/>
                <a:cs typeface="+mn-cs"/>
                <a:hlinkClick r:id="rId9"/>
              </a:rPr>
              <a:t>Allan J Collins</a:t>
            </a:r>
            <a:r>
              <a:rPr lang="en-US" sz="1200" kern="1200" dirty="0">
                <a:solidFill>
                  <a:schemeClr val="tx1"/>
                </a:solidFill>
                <a:latin typeface="+mn-lt"/>
                <a:ea typeface="+mn-ea"/>
                <a:cs typeface="+mn-cs"/>
              </a:rPr>
              <a:t>, </a:t>
            </a:r>
            <a:r>
              <a:rPr lang="en-US" sz="1200" u="none" strike="noStrike" kern="1200" dirty="0">
                <a:solidFill>
                  <a:schemeClr val="tx1"/>
                </a:solidFill>
                <a:latin typeface="+mn-lt"/>
                <a:ea typeface="+mn-ea"/>
                <a:cs typeface="+mn-cs"/>
                <a:hlinkClick r:id="rId10"/>
              </a:rPr>
              <a:t>Robert N Foley</a:t>
            </a:r>
            <a:endParaRPr lang="en-US" sz="1200" kern="1200" dirty="0">
              <a:solidFill>
                <a:schemeClr val="tx1"/>
              </a:solidFill>
              <a:latin typeface="+mn-lt"/>
              <a:ea typeface="+mn-ea"/>
              <a:cs typeface="+mn-cs"/>
            </a:endParaRPr>
          </a:p>
          <a:p>
            <a:r>
              <a:rPr lang="en-US" dirty="0"/>
              <a:t>Affiliations expand</a:t>
            </a:r>
          </a:p>
          <a:p>
            <a:r>
              <a:rPr lang="en-US" dirty="0"/>
              <a:t>PMID: </a:t>
            </a:r>
            <a:r>
              <a:rPr lang="en-US" sz="1200" b="0" kern="1200" dirty="0">
                <a:solidFill>
                  <a:schemeClr val="tx1"/>
                </a:solidFill>
                <a:latin typeface="+mn-lt"/>
                <a:ea typeface="+mn-ea"/>
                <a:cs typeface="+mn-cs"/>
              </a:rPr>
              <a:t>17179020</a:t>
            </a:r>
            <a:endParaRPr lang="en-US" dirty="0"/>
          </a:p>
          <a:p>
            <a:r>
              <a:rPr lang="en-US" dirty="0"/>
              <a:t> DOI: </a:t>
            </a:r>
            <a:r>
              <a:rPr lang="en-US" sz="1200" u="none" strike="noStrike" kern="1200" dirty="0">
                <a:solidFill>
                  <a:schemeClr val="tx1"/>
                </a:solidFill>
                <a:latin typeface="+mn-lt"/>
                <a:ea typeface="+mn-ea"/>
                <a:cs typeface="+mn-cs"/>
                <a:hlinkClick r:id="rId11"/>
              </a:rPr>
              <a:t>10.1161/CIRCULATIONAHA.106.637751</a:t>
            </a:r>
            <a:endParaRPr lang="en-US" dirty="0"/>
          </a:p>
          <a:p>
            <a:r>
              <a:rPr lang="en-US" sz="1200" b="1" kern="1200" dirty="0">
                <a:solidFill>
                  <a:schemeClr val="tx1"/>
                </a:solidFill>
                <a:latin typeface="+mn-lt"/>
                <a:ea typeface="+mn-ea"/>
                <a:cs typeface="+mn-cs"/>
              </a:rPr>
              <a:t>Free article</a:t>
            </a:r>
            <a:endParaRPr lang="en-US" dirty="0"/>
          </a:p>
          <a:p>
            <a:r>
              <a:rPr lang="en-US" sz="1200" b="1" i="0" kern="1200" dirty="0">
                <a:solidFill>
                  <a:schemeClr val="tx1"/>
                </a:solidFill>
                <a:latin typeface="+mn-lt"/>
                <a:ea typeface="+mn-ea"/>
                <a:cs typeface="+mn-cs"/>
              </a:rPr>
              <a:t>Abstract</a:t>
            </a:r>
          </a:p>
          <a:p>
            <a:r>
              <a:rPr lang="en-US" sz="1200" b="1" i="0" kern="1200" dirty="0">
                <a:solidFill>
                  <a:schemeClr val="tx1"/>
                </a:solidFill>
                <a:latin typeface="+mn-lt"/>
                <a:ea typeface="+mn-ea"/>
                <a:cs typeface="+mn-cs"/>
              </a:rPr>
              <a:t>Background: </a:t>
            </a:r>
            <a:r>
              <a:rPr lang="en-US" sz="1200" b="0" i="0" kern="1200" dirty="0">
                <a:solidFill>
                  <a:schemeClr val="tx1"/>
                </a:solidFill>
                <a:latin typeface="+mn-lt"/>
                <a:ea typeface="+mn-ea"/>
                <a:cs typeface="+mn-cs"/>
              </a:rPr>
              <a:t>Temporal trends regarding the epidemiology of atherosclerotic </a:t>
            </a:r>
            <a:r>
              <a:rPr lang="en-US" sz="1200" b="0" i="0" kern="1200" dirty="0" err="1">
                <a:solidFill>
                  <a:schemeClr val="tx1"/>
                </a:solidFill>
                <a:latin typeface="+mn-lt"/>
                <a:ea typeface="+mn-ea"/>
                <a:cs typeface="+mn-cs"/>
              </a:rPr>
              <a:t>renovascular</a:t>
            </a:r>
            <a:r>
              <a:rPr lang="en-US" sz="1200" b="0" i="0" kern="1200" dirty="0">
                <a:solidFill>
                  <a:schemeClr val="tx1"/>
                </a:solidFill>
                <a:latin typeface="+mn-lt"/>
                <a:ea typeface="+mn-ea"/>
                <a:cs typeface="+mn-cs"/>
              </a:rPr>
              <a:t> disease (ARVD) in dialysis populations are poorly defined.</a:t>
            </a:r>
          </a:p>
          <a:p>
            <a:r>
              <a:rPr lang="en-US" sz="1200" b="1" i="0" kern="1200" dirty="0">
                <a:solidFill>
                  <a:schemeClr val="tx1"/>
                </a:solidFill>
                <a:latin typeface="+mn-lt"/>
                <a:ea typeface="+mn-ea"/>
                <a:cs typeface="+mn-cs"/>
              </a:rPr>
              <a:t>Methods and results: </a:t>
            </a:r>
            <a:r>
              <a:rPr lang="en-US" sz="1200" b="0" i="0" kern="1200" dirty="0">
                <a:solidFill>
                  <a:schemeClr val="tx1"/>
                </a:solidFill>
                <a:latin typeface="+mn-lt"/>
                <a:ea typeface="+mn-ea"/>
                <a:cs typeface="+mn-cs"/>
              </a:rPr>
              <a:t>United States Renal Data System data were used to identify patients aged 67 years or older at dialysis inception between 1996 and 2001 (n=146,973). Medicare claims in the preceding 2 years were used to identify ARVD and revascularization procedures. Prior ARVD rose from 7.1% to 11.2% between 1996 and 2001 (adjusted odds ratio [AOR], 1.68). Other associations included hypertensive end-stage renal disease (ESRD; AOR, 2.21), ESRD network (AOR, 0.44 in network 17 versus 1.00 in network 1), peripheral vascular disease (AOR, 1.65), black race (AOR, 0.44), urologic cause of ESRD (AOR, 0.57), age &gt;85 years (AOR, 0.58), substance dependency (AOR, 0.62), and inability to ambulate or transfer (AOR, 0.67). The proportion of ARVD patients undergoing revascularization rose from 14.6% to 16.7% between 1996 and 2001 (AOR, 1.27). Other associations included hypertension (AOR, 2.10), ESRD network (AOR, 2.07 for network 13 versus 1.00 in network 1), age &gt;85 years (AOR, 0.53), and black race (AOR, 0.54). The rise in ARVD was not reflected in the proportion of patients with </a:t>
            </a:r>
            <a:r>
              <a:rPr lang="en-US" sz="1200" b="0" i="0" kern="1200" dirty="0" err="1">
                <a:solidFill>
                  <a:schemeClr val="tx1"/>
                </a:solidFill>
                <a:latin typeface="+mn-lt"/>
                <a:ea typeface="+mn-ea"/>
                <a:cs typeface="+mn-cs"/>
              </a:rPr>
              <a:t>renovascular</a:t>
            </a:r>
            <a:r>
              <a:rPr lang="en-US" sz="1200" b="0" i="0" kern="1200" dirty="0">
                <a:solidFill>
                  <a:schemeClr val="tx1"/>
                </a:solidFill>
                <a:latin typeface="+mn-lt"/>
                <a:ea typeface="+mn-ea"/>
                <a:cs typeface="+mn-cs"/>
              </a:rPr>
              <a:t> disease listed as cause of ESRD on the Medical Evidence Report at dialysis inception (5.5% in 1996, 5.0% in 2001).</a:t>
            </a:r>
          </a:p>
          <a:p>
            <a:r>
              <a:rPr lang="en-US" sz="1200" b="1" i="0" kern="1200" dirty="0">
                <a:solidFill>
                  <a:schemeClr val="tx1"/>
                </a:solidFill>
                <a:latin typeface="+mn-lt"/>
                <a:ea typeface="+mn-ea"/>
                <a:cs typeface="+mn-cs"/>
              </a:rPr>
              <a:t>Conclusions: </a:t>
            </a:r>
            <a:r>
              <a:rPr lang="en-US" sz="1200" b="0" i="0" kern="1200" dirty="0">
                <a:solidFill>
                  <a:schemeClr val="tx1"/>
                </a:solidFill>
                <a:latin typeface="+mn-lt"/>
                <a:ea typeface="+mn-ea"/>
                <a:cs typeface="+mn-cs"/>
              </a:rPr>
              <a:t>ARVD diagnoses have become more common in older patients beginning dialysis therapy. The association of demographic factors including age, race, and geographic residence with utilization patterns suggests possible barriers to care.</a:t>
            </a:r>
          </a:p>
          <a:p>
            <a:endParaRPr lang="el-GR" dirty="0"/>
          </a:p>
        </p:txBody>
      </p:sp>
      <p:sp>
        <p:nvSpPr>
          <p:cNvPr id="4" name="3 - Θέση αριθμού διαφάνειας"/>
          <p:cNvSpPr>
            <a:spLocks noGrp="1"/>
          </p:cNvSpPr>
          <p:nvPr>
            <p:ph type="sldNum" sz="quarter" idx="10"/>
          </p:nvPr>
        </p:nvSpPr>
        <p:spPr/>
        <p:txBody>
          <a:bodyPr/>
          <a:lstStyle/>
          <a:p>
            <a:fld id="{46899F9C-5E67-D848-A56A-EB4133F6CE9A}" type="slidenum">
              <a:rPr lang="en-US" smtClean="0">
                <a:solidFill>
                  <a:prstClr val="black"/>
                </a:solidFill>
              </a:rPr>
              <a:pPr/>
              <a:t>9</a:t>
            </a:fld>
            <a:endParaRPr lang="en-US">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70000" lnSpcReduction="20000"/>
          </a:bodyPr>
          <a:lstStyle/>
          <a:p>
            <a:r>
              <a:rPr lang="en-US" sz="1200" b="0" kern="1200" baseline="0" dirty="0" err="1">
                <a:solidFill>
                  <a:schemeClr val="tx1"/>
                </a:solidFill>
                <a:latin typeface="+mn-lt"/>
                <a:ea typeface="+mn-ea"/>
                <a:cs typeface="+mn-cs"/>
              </a:rPr>
              <a:t>Revascularisation</a:t>
            </a:r>
            <a:r>
              <a:rPr lang="en-US" sz="1200" b="0" kern="1200" baseline="0" dirty="0">
                <a:solidFill>
                  <a:schemeClr val="tx1"/>
                </a:solidFill>
                <a:latin typeface="+mn-lt"/>
                <a:ea typeface="+mn-ea"/>
                <a:cs typeface="+mn-cs"/>
              </a:rPr>
              <a:t> of renal artery </a:t>
            </a:r>
            <a:r>
              <a:rPr lang="en-US" sz="1200" b="0" kern="1200" baseline="0" dirty="0" err="1">
                <a:solidFill>
                  <a:schemeClr val="tx1"/>
                </a:solidFill>
                <a:latin typeface="+mn-lt"/>
                <a:ea typeface="+mn-ea"/>
                <a:cs typeface="+mn-cs"/>
              </a:rPr>
              <a:t>stenosis</a:t>
            </a:r>
            <a:r>
              <a:rPr lang="en-US" sz="1200" b="0" kern="1200" baseline="0" dirty="0">
                <a:solidFill>
                  <a:schemeClr val="tx1"/>
                </a:solidFill>
                <a:latin typeface="+mn-lt"/>
                <a:ea typeface="+mn-ea"/>
                <a:cs typeface="+mn-cs"/>
              </a:rPr>
              <a:t> as a therapy for</a:t>
            </a:r>
          </a:p>
          <a:p>
            <a:r>
              <a:rPr lang="en-US" sz="1200" b="0" kern="1200" baseline="0" dirty="0">
                <a:solidFill>
                  <a:schemeClr val="tx1"/>
                </a:solidFill>
                <a:latin typeface="+mn-lt"/>
                <a:ea typeface="+mn-ea"/>
                <a:cs typeface="+mn-cs"/>
              </a:rPr>
              <a:t>heart failure: an observational cohort study</a:t>
            </a:r>
          </a:p>
          <a:p>
            <a:r>
              <a:rPr lang="en-US" sz="1200" b="0" i="1" kern="1200" baseline="0" dirty="0">
                <a:solidFill>
                  <a:schemeClr val="tx1"/>
                </a:solidFill>
                <a:latin typeface="+mn-lt"/>
                <a:ea typeface="+mn-ea"/>
                <a:cs typeface="+mn-cs"/>
              </a:rPr>
              <a:t>Darren Green, James P Ritchie, </a:t>
            </a:r>
            <a:r>
              <a:rPr lang="en-US" sz="1200" b="0" i="1" kern="1200" baseline="0" dirty="0" err="1">
                <a:solidFill>
                  <a:schemeClr val="tx1"/>
                </a:solidFill>
                <a:latin typeface="+mn-lt"/>
                <a:ea typeface="+mn-ea"/>
                <a:cs typeface="+mn-cs"/>
              </a:rPr>
              <a:t>Constantina</a:t>
            </a:r>
            <a:r>
              <a:rPr lang="en-US" sz="1200" b="0" i="1" kern="1200" baseline="0" dirty="0">
                <a:solidFill>
                  <a:schemeClr val="tx1"/>
                </a:solidFill>
                <a:latin typeface="+mn-lt"/>
                <a:ea typeface="+mn-ea"/>
                <a:cs typeface="+mn-cs"/>
              </a:rPr>
              <a:t> </a:t>
            </a:r>
            <a:r>
              <a:rPr lang="en-US" sz="1200" b="0" i="1" kern="1200" baseline="0" dirty="0" err="1">
                <a:solidFill>
                  <a:schemeClr val="tx1"/>
                </a:solidFill>
                <a:latin typeface="+mn-lt"/>
                <a:ea typeface="+mn-ea"/>
                <a:cs typeface="+mn-cs"/>
              </a:rPr>
              <a:t>Chrysochou</a:t>
            </a:r>
            <a:r>
              <a:rPr lang="en-US" sz="1200" b="0" i="1" kern="1200" baseline="0" dirty="0">
                <a:solidFill>
                  <a:schemeClr val="tx1"/>
                </a:solidFill>
                <a:latin typeface="+mn-lt"/>
                <a:ea typeface="+mn-ea"/>
                <a:cs typeface="+mn-cs"/>
              </a:rPr>
              <a:t>, Philip A </a:t>
            </a:r>
            <a:r>
              <a:rPr lang="en-US" sz="1200" b="0" i="1" kern="1200" baseline="0" dirty="0" err="1">
                <a:solidFill>
                  <a:schemeClr val="tx1"/>
                </a:solidFill>
                <a:latin typeface="+mn-lt"/>
                <a:ea typeface="+mn-ea"/>
                <a:cs typeface="+mn-cs"/>
              </a:rPr>
              <a:t>Kalra</a:t>
            </a:r>
            <a:endParaRPr lang="en-US" sz="1200" b="0" i="1" kern="1200" baseline="0" dirty="0">
              <a:solidFill>
                <a:schemeClr val="tx1"/>
              </a:solidFill>
              <a:latin typeface="+mn-lt"/>
              <a:ea typeface="+mn-ea"/>
              <a:cs typeface="+mn-cs"/>
            </a:endParaRPr>
          </a:p>
          <a:p>
            <a:r>
              <a:rPr lang="en-US" sz="1200" b="0" kern="1200" baseline="0" dirty="0">
                <a:solidFill>
                  <a:schemeClr val="tx1"/>
                </a:solidFill>
                <a:latin typeface="+mn-lt"/>
                <a:ea typeface="+mn-ea"/>
                <a:cs typeface="+mn-cs"/>
              </a:rPr>
              <a:t>Abstract</a:t>
            </a:r>
          </a:p>
          <a:p>
            <a:r>
              <a:rPr lang="en-US" sz="1200" b="0" kern="1200" baseline="0" dirty="0">
                <a:solidFill>
                  <a:schemeClr val="tx1"/>
                </a:solidFill>
                <a:latin typeface="+mn-lt"/>
                <a:ea typeface="+mn-ea"/>
                <a:cs typeface="+mn-cs"/>
              </a:rPr>
              <a:t>Background Heart failure contributes to 5% of all hospital admissions, and mortality is more than 50% at 4 years.</a:t>
            </a:r>
          </a:p>
          <a:p>
            <a:r>
              <a:rPr lang="en-US" sz="1200" b="0" kern="1200" baseline="0" dirty="0">
                <a:solidFill>
                  <a:schemeClr val="tx1"/>
                </a:solidFill>
                <a:latin typeface="+mn-lt"/>
                <a:ea typeface="+mn-ea"/>
                <a:cs typeface="+mn-cs"/>
              </a:rPr>
              <a:t>54% of patients with a left ventricular ejection fraction of less than 40% have renal artery </a:t>
            </a:r>
            <a:r>
              <a:rPr lang="en-US" sz="1200" b="0" kern="1200" baseline="0" dirty="0" err="1">
                <a:solidFill>
                  <a:schemeClr val="tx1"/>
                </a:solidFill>
                <a:latin typeface="+mn-lt"/>
                <a:ea typeface="+mn-ea"/>
                <a:cs typeface="+mn-cs"/>
              </a:rPr>
              <a:t>stenosis</a:t>
            </a:r>
            <a:r>
              <a:rPr lang="en-US" sz="1200" b="0" kern="1200" baseline="0" dirty="0">
                <a:solidFill>
                  <a:schemeClr val="tx1"/>
                </a:solidFill>
                <a:latin typeface="+mn-lt"/>
                <a:ea typeface="+mn-ea"/>
                <a:cs typeface="+mn-cs"/>
              </a:rPr>
              <a:t>. The potential</a:t>
            </a:r>
          </a:p>
          <a:p>
            <a:r>
              <a:rPr lang="en-US" sz="1200" b="0" kern="1200" baseline="0" dirty="0" err="1">
                <a:solidFill>
                  <a:schemeClr val="tx1"/>
                </a:solidFill>
                <a:latin typeface="+mn-lt"/>
                <a:ea typeface="+mn-ea"/>
                <a:cs typeface="+mn-cs"/>
              </a:rPr>
              <a:t>benefi</a:t>
            </a:r>
            <a:r>
              <a:rPr lang="en-US" sz="1200" b="0" kern="1200" baseline="0" dirty="0">
                <a:solidFill>
                  <a:schemeClr val="tx1"/>
                </a:solidFill>
                <a:latin typeface="+mn-lt"/>
                <a:ea typeface="+mn-ea"/>
                <a:cs typeface="+mn-cs"/>
              </a:rPr>
              <a:t> t of </a:t>
            </a:r>
            <a:r>
              <a:rPr lang="en-US" sz="1200" b="0" kern="1200" baseline="0" dirty="0" err="1">
                <a:solidFill>
                  <a:schemeClr val="tx1"/>
                </a:solidFill>
                <a:latin typeface="+mn-lt"/>
                <a:ea typeface="+mn-ea"/>
                <a:cs typeface="+mn-cs"/>
              </a:rPr>
              <a:t>revascularisation</a:t>
            </a:r>
            <a:r>
              <a:rPr lang="en-US" sz="1200" b="0" kern="1200" baseline="0" dirty="0">
                <a:solidFill>
                  <a:schemeClr val="tx1"/>
                </a:solidFill>
                <a:latin typeface="+mn-lt"/>
                <a:ea typeface="+mn-ea"/>
                <a:cs typeface="+mn-cs"/>
              </a:rPr>
              <a:t> for heart failure is not established. We aimed to compare clinical outcomes for renal</a:t>
            </a:r>
          </a:p>
          <a:p>
            <a:r>
              <a:rPr lang="en-US" sz="1200" b="0" kern="1200" baseline="0" dirty="0">
                <a:solidFill>
                  <a:schemeClr val="tx1"/>
                </a:solidFill>
                <a:latin typeface="+mn-lt"/>
                <a:ea typeface="+mn-ea"/>
                <a:cs typeface="+mn-cs"/>
              </a:rPr>
              <a:t>artery </a:t>
            </a:r>
            <a:r>
              <a:rPr lang="en-US" sz="1200" b="0" kern="1200" baseline="0" dirty="0" err="1">
                <a:solidFill>
                  <a:schemeClr val="tx1"/>
                </a:solidFill>
                <a:latin typeface="+mn-lt"/>
                <a:ea typeface="+mn-ea"/>
                <a:cs typeface="+mn-cs"/>
              </a:rPr>
              <a:t>revascularisation</a:t>
            </a:r>
            <a:r>
              <a:rPr lang="en-US" sz="1200" b="0" kern="1200" baseline="0" dirty="0">
                <a:solidFill>
                  <a:schemeClr val="tx1"/>
                </a:solidFill>
                <a:latin typeface="+mn-lt"/>
                <a:ea typeface="+mn-ea"/>
                <a:cs typeface="+mn-cs"/>
              </a:rPr>
              <a:t> with medical therapy for renal artery </a:t>
            </a:r>
            <a:r>
              <a:rPr lang="en-US" sz="1200" b="0" kern="1200" baseline="0" dirty="0" err="1">
                <a:solidFill>
                  <a:schemeClr val="tx1"/>
                </a:solidFill>
                <a:latin typeface="+mn-lt"/>
                <a:ea typeface="+mn-ea"/>
                <a:cs typeface="+mn-cs"/>
              </a:rPr>
              <a:t>stenosis</a:t>
            </a:r>
            <a:r>
              <a:rPr lang="en-US" sz="1200" b="0" kern="1200" baseline="0" dirty="0">
                <a:solidFill>
                  <a:schemeClr val="tx1"/>
                </a:solidFill>
                <a:latin typeface="+mn-lt"/>
                <a:ea typeface="+mn-ea"/>
                <a:cs typeface="+mn-cs"/>
              </a:rPr>
              <a:t> associated with heart failure as the </a:t>
            </a:r>
            <a:r>
              <a:rPr lang="en-US" sz="1200" b="0" kern="1200" baseline="0" dirty="0" err="1">
                <a:solidFill>
                  <a:schemeClr val="tx1"/>
                </a:solidFill>
                <a:latin typeface="+mn-lt"/>
                <a:ea typeface="+mn-ea"/>
                <a:cs typeface="+mn-cs"/>
              </a:rPr>
              <a:t>fi</a:t>
            </a:r>
            <a:r>
              <a:rPr lang="en-US" sz="1200" b="0" kern="1200" baseline="0" dirty="0">
                <a:solidFill>
                  <a:schemeClr val="tx1"/>
                </a:solidFill>
                <a:latin typeface="+mn-lt"/>
                <a:ea typeface="+mn-ea"/>
                <a:cs typeface="+mn-cs"/>
              </a:rPr>
              <a:t> </a:t>
            </a:r>
            <a:r>
              <a:rPr lang="en-US" sz="1200" b="0" kern="1200" baseline="0" dirty="0" err="1">
                <a:solidFill>
                  <a:schemeClr val="tx1"/>
                </a:solidFill>
                <a:latin typeface="+mn-lt"/>
                <a:ea typeface="+mn-ea"/>
                <a:cs typeface="+mn-cs"/>
              </a:rPr>
              <a:t>rst</a:t>
            </a:r>
            <a:r>
              <a:rPr lang="en-US" sz="1200" b="0" kern="1200" baseline="0" dirty="0">
                <a:solidFill>
                  <a:schemeClr val="tx1"/>
                </a:solidFill>
                <a:latin typeface="+mn-lt"/>
                <a:ea typeface="+mn-ea"/>
                <a:cs typeface="+mn-cs"/>
              </a:rPr>
              <a:t> step</a:t>
            </a:r>
          </a:p>
          <a:p>
            <a:r>
              <a:rPr lang="en-US" sz="1200" b="0" kern="1200" baseline="0" dirty="0">
                <a:solidFill>
                  <a:schemeClr val="tx1"/>
                </a:solidFill>
                <a:latin typeface="+mn-lt"/>
                <a:ea typeface="+mn-ea"/>
                <a:cs typeface="+mn-cs"/>
              </a:rPr>
              <a:t>towards validating </a:t>
            </a:r>
            <a:r>
              <a:rPr lang="en-US" sz="1200" b="0" kern="1200" baseline="0" dirty="0" err="1">
                <a:solidFill>
                  <a:schemeClr val="tx1"/>
                </a:solidFill>
                <a:latin typeface="+mn-lt"/>
                <a:ea typeface="+mn-ea"/>
                <a:cs typeface="+mn-cs"/>
              </a:rPr>
              <a:t>revascularisation</a:t>
            </a:r>
            <a:r>
              <a:rPr lang="en-US" sz="1200" b="0" kern="1200" baseline="0" dirty="0">
                <a:solidFill>
                  <a:schemeClr val="tx1"/>
                </a:solidFill>
                <a:latin typeface="+mn-lt"/>
                <a:ea typeface="+mn-ea"/>
                <a:cs typeface="+mn-cs"/>
              </a:rPr>
              <a:t> as a therapeutic option in heart failure.</a:t>
            </a:r>
          </a:p>
          <a:p>
            <a:r>
              <a:rPr lang="en-US" sz="1200" b="0" kern="1200" baseline="0" dirty="0">
                <a:solidFill>
                  <a:schemeClr val="tx1"/>
                </a:solidFill>
                <a:latin typeface="+mn-lt"/>
                <a:ea typeface="+mn-ea"/>
                <a:cs typeface="+mn-cs"/>
              </a:rPr>
              <a:t>Methods In a prospective, longitudinal observational study at a single UK nephrology centre, we recruited patients</a:t>
            </a:r>
          </a:p>
          <a:p>
            <a:r>
              <a:rPr lang="en-US" sz="1200" b="0" kern="1200" baseline="0" dirty="0">
                <a:solidFill>
                  <a:schemeClr val="tx1"/>
                </a:solidFill>
                <a:latin typeface="+mn-lt"/>
                <a:ea typeface="+mn-ea"/>
                <a:cs typeface="+mn-cs"/>
              </a:rPr>
              <a:t>with atherosclerotic renal artery </a:t>
            </a:r>
            <a:r>
              <a:rPr lang="en-US" sz="1200" b="0" kern="1200" baseline="0" dirty="0" err="1">
                <a:solidFill>
                  <a:schemeClr val="tx1"/>
                </a:solidFill>
                <a:latin typeface="+mn-lt"/>
                <a:ea typeface="+mn-ea"/>
                <a:cs typeface="+mn-cs"/>
              </a:rPr>
              <a:t>stenosis</a:t>
            </a:r>
            <a:r>
              <a:rPr lang="en-US" sz="1200" b="0" kern="1200" baseline="0" dirty="0">
                <a:solidFill>
                  <a:schemeClr val="tx1"/>
                </a:solidFill>
                <a:latin typeface="+mn-lt"/>
                <a:ea typeface="+mn-ea"/>
                <a:cs typeface="+mn-cs"/>
              </a:rPr>
              <a:t> (&gt;50% as judged by CT, MR, or direct angiography). Endpoints were all-cause</a:t>
            </a:r>
          </a:p>
          <a:p>
            <a:r>
              <a:rPr lang="en-US" sz="1200" b="0" kern="1200" baseline="0" dirty="0">
                <a:solidFill>
                  <a:schemeClr val="tx1"/>
                </a:solidFill>
                <a:latin typeface="+mn-lt"/>
                <a:ea typeface="+mn-ea"/>
                <a:cs typeface="+mn-cs"/>
              </a:rPr>
              <a:t>mortality and hospital admission for heart failure. Survival analyses were performed with Cox proportional hazard</a:t>
            </a:r>
          </a:p>
          <a:p>
            <a:r>
              <a:rPr lang="en-US" sz="1200" b="0" kern="1200" baseline="0" dirty="0">
                <a:solidFill>
                  <a:schemeClr val="tx1"/>
                </a:solidFill>
                <a:latin typeface="+mn-lt"/>
                <a:ea typeface="+mn-ea"/>
                <a:cs typeface="+mn-cs"/>
              </a:rPr>
              <a:t>model adjusted for age, estimated glomerular </a:t>
            </a:r>
            <a:r>
              <a:rPr lang="en-US" sz="1200" b="0" kern="1200" baseline="0" dirty="0" err="1">
                <a:solidFill>
                  <a:schemeClr val="tx1"/>
                </a:solidFill>
                <a:latin typeface="+mn-lt"/>
                <a:ea typeface="+mn-ea"/>
                <a:cs typeface="+mn-cs"/>
              </a:rPr>
              <a:t>fi</a:t>
            </a:r>
            <a:r>
              <a:rPr lang="en-US" sz="1200" b="0" kern="1200" baseline="0" dirty="0">
                <a:solidFill>
                  <a:schemeClr val="tx1"/>
                </a:solidFill>
                <a:latin typeface="+mn-lt"/>
                <a:ea typeface="+mn-ea"/>
                <a:cs typeface="+mn-cs"/>
              </a:rPr>
              <a:t> </a:t>
            </a:r>
            <a:r>
              <a:rPr lang="en-US" sz="1200" b="0" kern="1200" baseline="0" dirty="0" err="1">
                <a:solidFill>
                  <a:schemeClr val="tx1"/>
                </a:solidFill>
                <a:latin typeface="+mn-lt"/>
                <a:ea typeface="+mn-ea"/>
                <a:cs typeface="+mn-cs"/>
              </a:rPr>
              <a:t>ltration</a:t>
            </a:r>
            <a:r>
              <a:rPr lang="en-US" sz="1200" b="0" kern="1200" baseline="0" dirty="0">
                <a:solidFill>
                  <a:schemeClr val="tx1"/>
                </a:solidFill>
                <a:latin typeface="+mn-lt"/>
                <a:ea typeface="+mn-ea"/>
                <a:cs typeface="+mn-cs"/>
              </a:rPr>
              <a:t> rate (eGFR), and cardiovascular </a:t>
            </a:r>
            <a:r>
              <a:rPr lang="en-US" sz="1200" b="0" kern="1200" baseline="0" dirty="0" err="1">
                <a:solidFill>
                  <a:schemeClr val="tx1"/>
                </a:solidFill>
                <a:latin typeface="+mn-lt"/>
                <a:ea typeface="+mn-ea"/>
                <a:cs typeface="+mn-cs"/>
              </a:rPr>
              <a:t>comorbidities</a:t>
            </a:r>
            <a:r>
              <a:rPr lang="en-US" sz="1200" b="0" kern="1200" baseline="0" dirty="0">
                <a:solidFill>
                  <a:schemeClr val="tx1"/>
                </a:solidFill>
                <a:latin typeface="+mn-lt"/>
                <a:ea typeface="+mn-ea"/>
                <a:cs typeface="+mn-cs"/>
              </a:rPr>
              <a:t>. Ethics approval</a:t>
            </a:r>
          </a:p>
          <a:p>
            <a:r>
              <a:rPr lang="en-US" sz="1200" b="0" kern="1200" baseline="0" dirty="0">
                <a:solidFill>
                  <a:schemeClr val="tx1"/>
                </a:solidFill>
                <a:latin typeface="+mn-lt"/>
                <a:ea typeface="+mn-ea"/>
                <a:cs typeface="+mn-cs"/>
              </a:rPr>
              <a:t>was granted by South Manchester Research Ethics </a:t>
            </a:r>
            <a:r>
              <a:rPr lang="en-US" sz="1200" b="0" kern="1200" baseline="0" dirty="0" err="1">
                <a:solidFill>
                  <a:schemeClr val="tx1"/>
                </a:solidFill>
                <a:latin typeface="+mn-lt"/>
                <a:ea typeface="+mn-ea"/>
                <a:cs typeface="+mn-cs"/>
              </a:rPr>
              <a:t>Committe</a:t>
            </a:r>
            <a:r>
              <a:rPr lang="en-US" sz="1200" b="0" kern="1200" baseline="0" dirty="0">
                <a:solidFill>
                  <a:schemeClr val="tx1"/>
                </a:solidFill>
                <a:latin typeface="+mn-lt"/>
                <a:ea typeface="+mn-ea"/>
                <a:cs typeface="+mn-cs"/>
              </a:rPr>
              <a:t>.</a:t>
            </a:r>
          </a:p>
          <a:p>
            <a:r>
              <a:rPr lang="en-US" sz="1200" b="0" kern="1200" baseline="0" dirty="0">
                <a:solidFill>
                  <a:schemeClr val="tx1"/>
                </a:solidFill>
                <a:latin typeface="+mn-lt"/>
                <a:ea typeface="+mn-ea"/>
                <a:cs typeface="+mn-cs"/>
              </a:rPr>
              <a:t>Findings 611 patients (152 [25%] with and 459 [75%] without heart failure) were recruited. Mean age was 70 years (SD 9),</a:t>
            </a:r>
          </a:p>
          <a:p>
            <a:r>
              <a:rPr lang="en-US" sz="1200" b="0" kern="1200" baseline="0" dirty="0">
                <a:solidFill>
                  <a:schemeClr val="tx1"/>
                </a:solidFill>
                <a:latin typeface="+mn-lt"/>
                <a:ea typeface="+mn-ea"/>
                <a:cs typeface="+mn-cs"/>
              </a:rPr>
              <a:t>348 (57%) were men, 183 (30%) had diabetes, and mean eGFR was 33 mL/min per 1・73 m2 (SD 19). Patients with and</a:t>
            </a:r>
          </a:p>
          <a:p>
            <a:r>
              <a:rPr lang="en-US" sz="1200" b="0" kern="1200" baseline="0" dirty="0">
                <a:solidFill>
                  <a:schemeClr val="tx1"/>
                </a:solidFill>
                <a:latin typeface="+mn-lt"/>
                <a:ea typeface="+mn-ea"/>
                <a:cs typeface="+mn-cs"/>
              </a:rPr>
              <a:t>without heart failure were similar with to sex, diabetes, and eGFR. 367 participants (60%) died over a follow-up of a</a:t>
            </a:r>
          </a:p>
          <a:p>
            <a:r>
              <a:rPr lang="en-US" sz="1200" b="0" kern="1200" baseline="0" dirty="0">
                <a:solidFill>
                  <a:schemeClr val="tx1"/>
                </a:solidFill>
                <a:latin typeface="+mn-lt"/>
                <a:ea typeface="+mn-ea"/>
                <a:cs typeface="+mn-cs"/>
              </a:rPr>
              <a:t>mean of 4・3 years (SD 3・6). 87 patients without heart failure (19%) underwent </a:t>
            </a:r>
            <a:r>
              <a:rPr lang="en-US" sz="1200" b="0" kern="1200" baseline="0" dirty="0" err="1">
                <a:solidFill>
                  <a:schemeClr val="tx1"/>
                </a:solidFill>
                <a:latin typeface="+mn-lt"/>
                <a:ea typeface="+mn-ea"/>
                <a:cs typeface="+mn-cs"/>
              </a:rPr>
              <a:t>revascularisation</a:t>
            </a:r>
            <a:r>
              <a:rPr lang="en-US" sz="1200" b="0" kern="1200" baseline="0" dirty="0">
                <a:solidFill>
                  <a:schemeClr val="tx1"/>
                </a:solidFill>
                <a:latin typeface="+mn-lt"/>
                <a:ea typeface="+mn-ea"/>
                <a:cs typeface="+mn-cs"/>
              </a:rPr>
              <a:t> compared with 47 with</a:t>
            </a:r>
          </a:p>
          <a:p>
            <a:r>
              <a:rPr lang="en-US" sz="1200" b="0" kern="1200" baseline="0" dirty="0">
                <a:solidFill>
                  <a:schemeClr val="tx1"/>
                </a:solidFill>
                <a:latin typeface="+mn-lt"/>
                <a:ea typeface="+mn-ea"/>
                <a:cs typeface="+mn-cs"/>
              </a:rPr>
              <a:t>heart failure (31%). The adjusted hazard ratio (HR) for death in heart failure compared with no heart failure was 1・9</a:t>
            </a:r>
          </a:p>
          <a:p>
            <a:r>
              <a:rPr lang="en-US" sz="1200" b="0" kern="1200" baseline="0" dirty="0">
                <a:solidFill>
                  <a:schemeClr val="tx1"/>
                </a:solidFill>
                <a:latin typeface="+mn-lt"/>
                <a:ea typeface="+mn-ea"/>
                <a:cs typeface="+mn-cs"/>
              </a:rPr>
              <a:t>(95% CI 1・5–2・5, p&lt;0・0001). For patients without heart failure, the adjusted HR for death in </a:t>
            </a:r>
            <a:r>
              <a:rPr lang="en-US" sz="1200" b="0" kern="1200" baseline="0" dirty="0" err="1">
                <a:solidFill>
                  <a:schemeClr val="tx1"/>
                </a:solidFill>
                <a:latin typeface="+mn-lt"/>
                <a:ea typeface="+mn-ea"/>
                <a:cs typeface="+mn-cs"/>
              </a:rPr>
              <a:t>revascularisation</a:t>
            </a:r>
            <a:r>
              <a:rPr lang="en-US" sz="1200" b="0" kern="1200" baseline="0" dirty="0">
                <a:solidFill>
                  <a:schemeClr val="tx1"/>
                </a:solidFill>
                <a:latin typeface="+mn-lt"/>
                <a:ea typeface="+mn-ea"/>
                <a:cs typeface="+mn-cs"/>
              </a:rPr>
              <a:t> compared</a:t>
            </a:r>
          </a:p>
          <a:p>
            <a:r>
              <a:rPr lang="en-US" sz="1200" b="0" kern="1200" baseline="0" dirty="0">
                <a:solidFill>
                  <a:schemeClr val="tx1"/>
                </a:solidFill>
                <a:latin typeface="+mn-lt"/>
                <a:ea typeface="+mn-ea"/>
                <a:cs typeface="+mn-cs"/>
              </a:rPr>
              <a:t>with receiving medical therapy was 0・8 (0・5–1・1, p=0・16). For heart failure, the HR was 0・6 (0・3–0・9, p=0・01). The HR</a:t>
            </a:r>
          </a:p>
          <a:p>
            <a:r>
              <a:rPr lang="en-US" sz="1200" b="0" kern="1200" baseline="0" dirty="0">
                <a:solidFill>
                  <a:schemeClr val="tx1"/>
                </a:solidFill>
                <a:latin typeface="+mn-lt"/>
                <a:ea typeface="+mn-ea"/>
                <a:cs typeface="+mn-cs"/>
              </a:rPr>
              <a:t>for hospital admission for heart failure in </a:t>
            </a:r>
            <a:r>
              <a:rPr lang="en-US" sz="1200" b="0" kern="1200" baseline="0" dirty="0" err="1">
                <a:solidFill>
                  <a:schemeClr val="tx1"/>
                </a:solidFill>
                <a:latin typeface="+mn-lt"/>
                <a:ea typeface="+mn-ea"/>
                <a:cs typeface="+mn-cs"/>
              </a:rPr>
              <a:t>revascularised</a:t>
            </a:r>
            <a:r>
              <a:rPr lang="en-US" sz="1200" b="0" kern="1200" baseline="0" dirty="0">
                <a:solidFill>
                  <a:schemeClr val="tx1"/>
                </a:solidFill>
                <a:latin typeface="+mn-lt"/>
                <a:ea typeface="+mn-ea"/>
                <a:cs typeface="+mn-cs"/>
              </a:rPr>
              <a:t> patients was 0・2 (0・0–1・1, p=0・06).</a:t>
            </a:r>
          </a:p>
          <a:p>
            <a:r>
              <a:rPr lang="en-US" sz="1200" b="0" kern="1200" baseline="0" dirty="0">
                <a:solidFill>
                  <a:schemeClr val="tx1"/>
                </a:solidFill>
                <a:latin typeface="+mn-lt"/>
                <a:ea typeface="+mn-ea"/>
                <a:cs typeface="+mn-cs"/>
              </a:rPr>
              <a:t>Interpretation </a:t>
            </a:r>
            <a:r>
              <a:rPr lang="en-US" sz="1200" b="0" kern="1200" baseline="0" dirty="0" err="1">
                <a:solidFill>
                  <a:schemeClr val="tx1"/>
                </a:solidFill>
                <a:latin typeface="+mn-lt"/>
                <a:ea typeface="+mn-ea"/>
                <a:cs typeface="+mn-cs"/>
              </a:rPr>
              <a:t>Revascularisation</a:t>
            </a:r>
            <a:r>
              <a:rPr lang="en-US" sz="1200" b="0" kern="1200" baseline="0" dirty="0">
                <a:solidFill>
                  <a:schemeClr val="tx1"/>
                </a:solidFill>
                <a:latin typeface="+mn-lt"/>
                <a:ea typeface="+mn-ea"/>
                <a:cs typeface="+mn-cs"/>
              </a:rPr>
              <a:t> of renal artery </a:t>
            </a:r>
            <a:r>
              <a:rPr lang="en-US" sz="1200" b="0" kern="1200" baseline="0" dirty="0" err="1">
                <a:solidFill>
                  <a:schemeClr val="tx1"/>
                </a:solidFill>
                <a:latin typeface="+mn-lt"/>
                <a:ea typeface="+mn-ea"/>
                <a:cs typeface="+mn-cs"/>
              </a:rPr>
              <a:t>stenosis</a:t>
            </a:r>
            <a:r>
              <a:rPr lang="en-US" sz="1200" b="0" kern="1200" baseline="0" dirty="0">
                <a:solidFill>
                  <a:schemeClr val="tx1"/>
                </a:solidFill>
                <a:latin typeface="+mn-lt"/>
                <a:ea typeface="+mn-ea"/>
                <a:cs typeface="+mn-cs"/>
              </a:rPr>
              <a:t> in heart failure is associated with a substantial reduction</a:t>
            </a:r>
          </a:p>
          <a:p>
            <a:r>
              <a:rPr lang="en-US" sz="1200" b="0" kern="1200" baseline="0" dirty="0">
                <a:solidFill>
                  <a:schemeClr val="tx1"/>
                </a:solidFill>
                <a:latin typeface="+mn-lt"/>
                <a:ea typeface="+mn-ea"/>
                <a:cs typeface="+mn-cs"/>
              </a:rPr>
              <a:t>in all-cause mortality and hospital admission, although such observational data might be complicated by hidden</a:t>
            </a:r>
          </a:p>
          <a:p>
            <a:r>
              <a:rPr lang="en-US" sz="1200" b="0" kern="1200" baseline="0" dirty="0">
                <a:solidFill>
                  <a:schemeClr val="tx1"/>
                </a:solidFill>
                <a:latin typeface="+mn-lt"/>
                <a:ea typeface="+mn-ea"/>
                <a:cs typeface="+mn-cs"/>
              </a:rPr>
              <a:t>confounders. These </a:t>
            </a:r>
            <a:r>
              <a:rPr lang="en-US" sz="1200" b="0" kern="1200" baseline="0" dirty="0" err="1">
                <a:solidFill>
                  <a:schemeClr val="tx1"/>
                </a:solidFill>
                <a:latin typeface="+mn-lt"/>
                <a:ea typeface="+mn-ea"/>
                <a:cs typeface="+mn-cs"/>
              </a:rPr>
              <a:t>fi</a:t>
            </a:r>
            <a:r>
              <a:rPr lang="en-US" sz="1200" b="0" kern="1200" baseline="0" dirty="0">
                <a:solidFill>
                  <a:schemeClr val="tx1"/>
                </a:solidFill>
                <a:latin typeface="+mn-lt"/>
                <a:ea typeface="+mn-ea"/>
                <a:cs typeface="+mn-cs"/>
              </a:rPr>
              <a:t> </a:t>
            </a:r>
            <a:r>
              <a:rPr lang="en-US" sz="1200" b="0" kern="1200" baseline="0" dirty="0" err="1">
                <a:solidFill>
                  <a:schemeClr val="tx1"/>
                </a:solidFill>
                <a:latin typeface="+mn-lt"/>
                <a:ea typeface="+mn-ea"/>
                <a:cs typeface="+mn-cs"/>
              </a:rPr>
              <a:t>ndings</a:t>
            </a:r>
            <a:r>
              <a:rPr lang="en-US" sz="1200" b="0" kern="1200" baseline="0" dirty="0">
                <a:solidFill>
                  <a:schemeClr val="tx1"/>
                </a:solidFill>
                <a:latin typeface="+mn-lt"/>
                <a:ea typeface="+mn-ea"/>
                <a:cs typeface="+mn-cs"/>
              </a:rPr>
              <a:t> are encouraging for the development of a </a:t>
            </a:r>
            <a:r>
              <a:rPr lang="en-US" sz="1200" b="0" kern="1200" baseline="0" dirty="0" err="1">
                <a:solidFill>
                  <a:schemeClr val="tx1"/>
                </a:solidFill>
                <a:latin typeface="+mn-lt"/>
                <a:ea typeface="+mn-ea"/>
                <a:cs typeface="+mn-cs"/>
              </a:rPr>
              <a:t>randomised</a:t>
            </a:r>
            <a:r>
              <a:rPr lang="en-US" sz="1200" b="0" kern="1200" baseline="0" dirty="0">
                <a:solidFill>
                  <a:schemeClr val="tx1"/>
                </a:solidFill>
                <a:latin typeface="+mn-lt"/>
                <a:ea typeface="+mn-ea"/>
                <a:cs typeface="+mn-cs"/>
              </a:rPr>
              <a:t> trial of renal artery </a:t>
            </a:r>
            <a:r>
              <a:rPr lang="en-US" sz="1200" b="0" kern="1200" baseline="0" dirty="0" err="1">
                <a:solidFill>
                  <a:schemeClr val="tx1"/>
                </a:solidFill>
                <a:latin typeface="+mn-lt"/>
                <a:ea typeface="+mn-ea"/>
                <a:cs typeface="+mn-cs"/>
              </a:rPr>
              <a:t>revascularisation</a:t>
            </a:r>
            <a:endParaRPr lang="en-US" sz="1200" b="0" kern="1200" baseline="0" dirty="0">
              <a:solidFill>
                <a:schemeClr val="tx1"/>
              </a:solidFill>
              <a:latin typeface="+mn-lt"/>
              <a:ea typeface="+mn-ea"/>
              <a:cs typeface="+mn-cs"/>
            </a:endParaRPr>
          </a:p>
          <a:p>
            <a:r>
              <a:rPr lang="en-US" sz="1200" b="0" kern="1200" baseline="0" dirty="0">
                <a:solidFill>
                  <a:schemeClr val="tx1"/>
                </a:solidFill>
                <a:latin typeface="+mn-lt"/>
                <a:ea typeface="+mn-ea"/>
                <a:cs typeface="+mn-cs"/>
              </a:rPr>
              <a:t>versus medical therapy in heart failure, and suggest that investigation for renal artery </a:t>
            </a:r>
            <a:r>
              <a:rPr lang="en-US" sz="1200" b="0" kern="1200" baseline="0" dirty="0" err="1">
                <a:solidFill>
                  <a:schemeClr val="tx1"/>
                </a:solidFill>
                <a:latin typeface="+mn-lt"/>
                <a:ea typeface="+mn-ea"/>
                <a:cs typeface="+mn-cs"/>
              </a:rPr>
              <a:t>stenosis</a:t>
            </a:r>
            <a:r>
              <a:rPr lang="en-US" sz="1200" b="0" kern="1200" baseline="0" dirty="0">
                <a:solidFill>
                  <a:schemeClr val="tx1"/>
                </a:solidFill>
                <a:latin typeface="+mn-lt"/>
                <a:ea typeface="+mn-ea"/>
                <a:cs typeface="+mn-cs"/>
              </a:rPr>
              <a:t> should be considered</a:t>
            </a:r>
          </a:p>
          <a:p>
            <a:r>
              <a:rPr lang="en-US" sz="1200" b="0" kern="1200" baseline="0" dirty="0">
                <a:solidFill>
                  <a:schemeClr val="tx1"/>
                </a:solidFill>
                <a:latin typeface="+mn-lt"/>
                <a:ea typeface="+mn-ea"/>
                <a:cs typeface="+mn-cs"/>
              </a:rPr>
              <a:t>more frequently in heart failure clinics.</a:t>
            </a:r>
            <a:endParaRPr lang="el-GR" b="0" dirty="0"/>
          </a:p>
        </p:txBody>
      </p:sp>
      <p:sp>
        <p:nvSpPr>
          <p:cNvPr id="4" name="3 - Θέση αριθμού διαφάνειας"/>
          <p:cNvSpPr>
            <a:spLocks noGrp="1"/>
          </p:cNvSpPr>
          <p:nvPr>
            <p:ph type="sldNum" sz="quarter" idx="10"/>
          </p:nvPr>
        </p:nvSpPr>
        <p:spPr/>
        <p:txBody>
          <a:bodyPr/>
          <a:lstStyle/>
          <a:p>
            <a:fld id="{46899F9C-5E67-D848-A56A-EB4133F6CE9A}" type="slidenum">
              <a:rPr lang="en-US" smtClean="0"/>
              <a:pPr/>
              <a:t>83</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unpublished data - remove</a:t>
            </a:r>
          </a:p>
        </p:txBody>
      </p:sp>
      <p:sp>
        <p:nvSpPr>
          <p:cNvPr id="4" name="Slide Number Placeholder 3"/>
          <p:cNvSpPr>
            <a:spLocks noGrp="1"/>
          </p:cNvSpPr>
          <p:nvPr>
            <p:ph type="sldNum" sz="quarter" idx="5"/>
          </p:nvPr>
        </p:nvSpPr>
        <p:spPr/>
        <p:txBody>
          <a:bodyPr/>
          <a:lstStyle/>
          <a:p>
            <a:pPr marL="0" marR="0" lvl="0" indent="0" algn="r" defTabSz="914241" rtl="0" eaLnBrk="1" fontAlgn="auto" latinLnBrk="0" hangingPunct="1">
              <a:lnSpc>
                <a:spcPct val="100000"/>
              </a:lnSpc>
              <a:spcBef>
                <a:spcPts val="0"/>
              </a:spcBef>
              <a:spcAft>
                <a:spcPts val="0"/>
              </a:spcAft>
              <a:buClrTx/>
              <a:buSzTx/>
              <a:buFontTx/>
              <a:buNone/>
              <a:tabLst/>
              <a:defRPr/>
            </a:pPr>
            <a:fld id="{46899F9C-5E67-D848-A56A-EB4133F6CE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41"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98997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914241" rtl="0" eaLnBrk="1" fontAlgn="auto" latinLnBrk="0" hangingPunct="1">
              <a:lnSpc>
                <a:spcPct val="100000"/>
              </a:lnSpc>
              <a:spcBef>
                <a:spcPts val="0"/>
              </a:spcBef>
              <a:spcAft>
                <a:spcPts val="0"/>
              </a:spcAft>
              <a:buClrTx/>
              <a:buSzTx/>
              <a:buFontTx/>
              <a:buNone/>
              <a:tabLst/>
              <a:defRPr/>
            </a:pPr>
            <a:fld id="{46899F9C-5E67-D848-A56A-EB4133F6CE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41"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40331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914241" rtl="0" eaLnBrk="1" fontAlgn="auto" latinLnBrk="0" hangingPunct="1">
              <a:lnSpc>
                <a:spcPct val="100000"/>
              </a:lnSpc>
              <a:spcBef>
                <a:spcPts val="0"/>
              </a:spcBef>
              <a:spcAft>
                <a:spcPts val="0"/>
              </a:spcAft>
              <a:buClrTx/>
              <a:buSzTx/>
              <a:buFontTx/>
              <a:buNone/>
              <a:tabLst/>
              <a:defRPr/>
            </a:pPr>
            <a:fld id="{46899F9C-5E67-D848-A56A-EB4133F6CE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41"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94677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55000" lnSpcReduction="20000"/>
          </a:bodyPr>
          <a:lstStyle/>
          <a:p>
            <a:r>
              <a:rPr lang="en-US" sz="1200" kern="1200" baseline="0" dirty="0">
                <a:solidFill>
                  <a:schemeClr val="tx1"/>
                </a:solidFill>
                <a:latin typeface="+mn-lt"/>
                <a:ea typeface="+mn-ea"/>
                <a:cs typeface="+mn-cs"/>
              </a:rPr>
              <a:t>Medical management of ARVD is fundamentally targeted both to reducing coexisting</a:t>
            </a:r>
          </a:p>
          <a:p>
            <a:r>
              <a:rPr lang="en-US" sz="1200" kern="1200" baseline="0" dirty="0">
                <a:solidFill>
                  <a:schemeClr val="tx1"/>
                </a:solidFill>
                <a:latin typeface="+mn-lt"/>
                <a:ea typeface="+mn-ea"/>
                <a:cs typeface="+mn-cs"/>
              </a:rPr>
              <a:t>cardiovascular risk in other vascular territories and to protecting the viability of the</a:t>
            </a:r>
          </a:p>
          <a:p>
            <a:r>
              <a:rPr lang="en-US" sz="1200" kern="1200" baseline="0" dirty="0">
                <a:solidFill>
                  <a:schemeClr val="tx1"/>
                </a:solidFill>
                <a:latin typeface="+mn-lt"/>
                <a:ea typeface="+mn-ea"/>
                <a:cs typeface="+mn-cs"/>
              </a:rPr>
              <a:t>kidney. Intensive management of arterial hypertension is the single most important and</a:t>
            </a:r>
          </a:p>
          <a:p>
            <a:r>
              <a:rPr lang="en-US" sz="1200" kern="1200" baseline="0" dirty="0">
                <a:solidFill>
                  <a:schemeClr val="tx1"/>
                </a:solidFill>
                <a:latin typeface="+mn-lt"/>
                <a:ea typeface="+mn-ea"/>
                <a:cs typeface="+mn-cs"/>
              </a:rPr>
              <a:t>modifiable risk element, with recent target blood pressure goals of &lt;130/80 mm Hg, or</a:t>
            </a:r>
          </a:p>
          <a:p>
            <a:r>
              <a:rPr lang="en-US" sz="1200" kern="1200" baseline="0" dirty="0">
                <a:solidFill>
                  <a:schemeClr val="tx1"/>
                </a:solidFill>
                <a:latin typeface="+mn-lt"/>
                <a:ea typeface="+mn-ea"/>
                <a:cs typeface="+mn-cs"/>
              </a:rPr>
              <a:t>&lt;140/90 in older subjects as per AHA/ACC 7 and ESC 6 guidelines. Initial antihypertensive</a:t>
            </a:r>
          </a:p>
          <a:p>
            <a:r>
              <a:rPr lang="en-US" sz="1200" kern="1200" baseline="0" dirty="0">
                <a:solidFill>
                  <a:schemeClr val="tx1"/>
                </a:solidFill>
                <a:latin typeface="+mn-lt"/>
                <a:ea typeface="+mn-ea"/>
                <a:cs typeface="+mn-cs"/>
              </a:rPr>
              <a:t>therapy often includes multiple drugs, but agents that block the RAAS are preferred. Prior to</a:t>
            </a:r>
          </a:p>
          <a:p>
            <a:r>
              <a:rPr lang="en-US" sz="1200" kern="1200" baseline="0" dirty="0">
                <a:solidFill>
                  <a:schemeClr val="tx1"/>
                </a:solidFill>
                <a:latin typeface="+mn-lt"/>
                <a:ea typeface="+mn-ea"/>
                <a:cs typeface="+mn-cs"/>
              </a:rPr>
              <a:t>the introduction of ACE inhibitors, and later ARBs, </a:t>
            </a:r>
            <a:r>
              <a:rPr lang="en-US" sz="1200" kern="1200" baseline="0" dirty="0" err="1">
                <a:solidFill>
                  <a:schemeClr val="tx1"/>
                </a:solidFill>
                <a:latin typeface="+mn-lt"/>
                <a:ea typeface="+mn-ea"/>
                <a:cs typeface="+mn-cs"/>
              </a:rPr>
              <a:t>renovascular</a:t>
            </a:r>
            <a:r>
              <a:rPr lang="en-US" sz="1200" kern="1200" baseline="0" dirty="0">
                <a:solidFill>
                  <a:schemeClr val="tx1"/>
                </a:solidFill>
                <a:latin typeface="+mn-lt"/>
                <a:ea typeface="+mn-ea"/>
                <a:cs typeface="+mn-cs"/>
              </a:rPr>
              <a:t> hypertension often</a:t>
            </a:r>
          </a:p>
          <a:p>
            <a:r>
              <a:rPr lang="en-US" sz="1200" kern="1200" baseline="0" dirty="0">
                <a:solidFill>
                  <a:schemeClr val="tx1"/>
                </a:solidFill>
                <a:latin typeface="+mn-lt"/>
                <a:ea typeface="+mn-ea"/>
                <a:cs typeface="+mn-cs"/>
              </a:rPr>
              <a:t>manifested as intractable or malignant-phase hypertension 43. As reduced renal perfusion</a:t>
            </a:r>
          </a:p>
          <a:p>
            <a:r>
              <a:rPr lang="en-US" sz="1200" kern="1200" baseline="0" dirty="0">
                <a:solidFill>
                  <a:schemeClr val="tx1"/>
                </a:solidFill>
                <a:latin typeface="+mn-lt"/>
                <a:ea typeface="+mn-ea"/>
                <a:cs typeface="+mn-cs"/>
              </a:rPr>
              <a:t>pressure triggers activation of the RAAS, these agents are physiologically rational agents to</a:t>
            </a:r>
          </a:p>
          <a:p>
            <a:r>
              <a:rPr lang="en-US" sz="1200" kern="1200" baseline="0" dirty="0">
                <a:solidFill>
                  <a:schemeClr val="tx1"/>
                </a:solidFill>
                <a:latin typeface="+mn-lt"/>
                <a:ea typeface="+mn-ea"/>
                <a:cs typeface="+mn-cs"/>
              </a:rPr>
              <a:t>treat </a:t>
            </a:r>
            <a:r>
              <a:rPr lang="en-US" sz="1200" kern="1200" baseline="0" dirty="0" err="1">
                <a:solidFill>
                  <a:schemeClr val="tx1"/>
                </a:solidFill>
                <a:latin typeface="+mn-lt"/>
                <a:ea typeface="+mn-ea"/>
                <a:cs typeface="+mn-cs"/>
              </a:rPr>
              <a:t>renovascular</a:t>
            </a:r>
            <a:r>
              <a:rPr lang="en-US" sz="1200" kern="1200" baseline="0" dirty="0">
                <a:solidFill>
                  <a:schemeClr val="tx1"/>
                </a:solidFill>
                <a:latin typeface="+mn-lt"/>
                <a:ea typeface="+mn-ea"/>
                <a:cs typeface="+mn-cs"/>
              </a:rPr>
              <a:t> hypertension and have made the disorder more manageable 44. Several</a:t>
            </a:r>
          </a:p>
          <a:p>
            <a:r>
              <a:rPr lang="en-US" sz="1200" kern="1200" baseline="0" dirty="0">
                <a:solidFill>
                  <a:schemeClr val="tx1"/>
                </a:solidFill>
                <a:latin typeface="+mn-lt"/>
                <a:ea typeface="+mn-ea"/>
                <a:cs typeface="+mn-cs"/>
              </a:rPr>
              <a:t>observational series suggest that individuals with ARVD managed with RAAS blockade have</a:t>
            </a:r>
          </a:p>
          <a:p>
            <a:r>
              <a:rPr lang="en-US" sz="1200" kern="1200" baseline="0" dirty="0">
                <a:solidFill>
                  <a:schemeClr val="tx1"/>
                </a:solidFill>
                <a:latin typeface="+mn-lt"/>
                <a:ea typeface="+mn-ea"/>
                <a:cs typeface="+mn-cs"/>
              </a:rPr>
              <a:t>reduced mortality 45-47. Hence, RAAS blockade is considered an optimal measure for treating</a:t>
            </a:r>
          </a:p>
          <a:p>
            <a:r>
              <a:rPr lang="en-US" sz="1200" kern="1200" baseline="0" dirty="0">
                <a:solidFill>
                  <a:schemeClr val="tx1"/>
                </a:solidFill>
                <a:latin typeface="+mn-lt"/>
                <a:ea typeface="+mn-ea"/>
                <a:cs typeface="+mn-cs"/>
              </a:rPr>
              <a:t>hypertension in the setting of ARVD.</a:t>
            </a:r>
          </a:p>
          <a:p>
            <a:r>
              <a:rPr lang="en-US" sz="1200" kern="1200" baseline="0" dirty="0">
                <a:solidFill>
                  <a:schemeClr val="tx1"/>
                </a:solidFill>
                <a:latin typeface="+mn-lt"/>
                <a:ea typeface="+mn-ea"/>
                <a:cs typeface="+mn-cs"/>
              </a:rPr>
              <a:t>RAAS blockade also has a potential disadvantage, however. Glomerular filtration</a:t>
            </a:r>
          </a:p>
          <a:p>
            <a:r>
              <a:rPr lang="en-US" sz="1200" kern="1200" baseline="0" dirty="0">
                <a:solidFill>
                  <a:schemeClr val="tx1"/>
                </a:solidFill>
                <a:latin typeface="+mn-lt"/>
                <a:ea typeface="+mn-ea"/>
                <a:cs typeface="+mn-cs"/>
              </a:rPr>
              <a:t>depends upon the action of angiotensin II under some conditions, specifically those with</a:t>
            </a:r>
          </a:p>
          <a:p>
            <a:r>
              <a:rPr lang="en-US" sz="1200" kern="1200" baseline="0" dirty="0">
                <a:solidFill>
                  <a:schemeClr val="tx1"/>
                </a:solidFill>
                <a:latin typeface="+mn-lt"/>
                <a:ea typeface="+mn-ea"/>
                <a:cs typeface="+mn-cs"/>
              </a:rPr>
              <a:t>marginal renal perfusion pressure and/or sodium depletion 48, 49. As a result, many clinicians</a:t>
            </a:r>
          </a:p>
          <a:p>
            <a:r>
              <a:rPr lang="en-US" sz="1200" kern="1200" baseline="0" dirty="0">
                <a:solidFill>
                  <a:schemeClr val="tx1"/>
                </a:solidFill>
                <a:latin typeface="+mn-lt"/>
                <a:ea typeface="+mn-ea"/>
                <a:cs typeface="+mn-cs"/>
              </a:rPr>
              <a:t>are wary of observing a decrement in GFR (manifest as rising serum creatinine) in patients</a:t>
            </a:r>
          </a:p>
          <a:p>
            <a:r>
              <a:rPr lang="en-US" sz="1200" kern="1200" baseline="0" dirty="0">
                <a:solidFill>
                  <a:schemeClr val="tx1"/>
                </a:solidFill>
                <a:latin typeface="+mn-lt"/>
                <a:ea typeface="+mn-ea"/>
                <a:cs typeface="+mn-cs"/>
              </a:rPr>
              <a:t>with ARVD and/or CKD. A marked rise in creatinine can serve as a marker of impending</a:t>
            </a:r>
          </a:p>
          <a:p>
            <a:r>
              <a:rPr lang="en-US" sz="1200" kern="1200" baseline="0" dirty="0">
                <a:solidFill>
                  <a:schemeClr val="tx1"/>
                </a:solidFill>
                <a:latin typeface="+mn-lt"/>
                <a:ea typeface="+mn-ea"/>
                <a:cs typeface="+mn-cs"/>
              </a:rPr>
              <a:t>“critical” ARVD with marginal flows and filtration dependent on angiotensin II. Removal of</a:t>
            </a:r>
          </a:p>
          <a:p>
            <a:r>
              <a:rPr lang="en-US" sz="1200" kern="1200" baseline="0" dirty="0">
                <a:solidFill>
                  <a:schemeClr val="tx1"/>
                </a:solidFill>
                <a:latin typeface="+mn-lt"/>
                <a:ea typeface="+mn-ea"/>
                <a:cs typeface="+mn-cs"/>
              </a:rPr>
              <a:t>the </a:t>
            </a:r>
            <a:r>
              <a:rPr lang="en-US" sz="1200" kern="1200" baseline="0" dirty="0" err="1">
                <a:solidFill>
                  <a:schemeClr val="tx1"/>
                </a:solidFill>
                <a:latin typeface="+mn-lt"/>
                <a:ea typeface="+mn-ea"/>
                <a:cs typeface="+mn-cs"/>
              </a:rPr>
              <a:t>stenosis</a:t>
            </a:r>
            <a:r>
              <a:rPr lang="en-US" sz="1200" kern="1200" baseline="0" dirty="0">
                <a:solidFill>
                  <a:schemeClr val="tx1"/>
                </a:solidFill>
                <a:latin typeface="+mn-lt"/>
                <a:ea typeface="+mn-ea"/>
                <a:cs typeface="+mn-cs"/>
              </a:rPr>
              <a:t> with successful revascularization has been associated with removal of</a:t>
            </a:r>
          </a:p>
          <a:p>
            <a:r>
              <a:rPr lang="en-US" sz="1200" kern="1200" baseline="0" dirty="0">
                <a:solidFill>
                  <a:schemeClr val="tx1"/>
                </a:solidFill>
                <a:latin typeface="+mn-lt"/>
                <a:ea typeface="+mn-ea"/>
                <a:cs typeface="+mn-cs"/>
              </a:rPr>
              <a:t>angiotensin dependence and stable kidney function despite re-introduction of RAAS</a:t>
            </a:r>
          </a:p>
          <a:p>
            <a:r>
              <a:rPr lang="en-US" sz="1200" kern="1200" baseline="0" dirty="0">
                <a:solidFill>
                  <a:schemeClr val="tx1"/>
                </a:solidFill>
                <a:latin typeface="+mn-lt"/>
                <a:ea typeface="+mn-ea"/>
                <a:cs typeface="+mn-cs"/>
              </a:rPr>
              <a:t>blockade. Importantly, abundant registry data and experience in prospective trials in which</a:t>
            </a:r>
          </a:p>
          <a:p>
            <a:r>
              <a:rPr lang="en-US" sz="1200" kern="1200" baseline="0" dirty="0">
                <a:solidFill>
                  <a:schemeClr val="tx1"/>
                </a:solidFill>
                <a:latin typeface="+mn-lt"/>
                <a:ea typeface="+mn-ea"/>
                <a:cs typeface="+mn-cs"/>
              </a:rPr>
              <a:t>RAAS blockade was universally applied indicate that RAAS blockade is well-tolerated in</a:t>
            </a:r>
          </a:p>
          <a:p>
            <a:r>
              <a:rPr lang="en-US" sz="1200" kern="1200" baseline="0" dirty="0">
                <a:solidFill>
                  <a:schemeClr val="tx1"/>
                </a:solidFill>
                <a:latin typeface="+mn-lt"/>
                <a:ea typeface="+mn-ea"/>
                <a:cs typeface="+mn-cs"/>
              </a:rPr>
              <a:t>most individuals both with unilateral and/or bilateral ARVD. It should be emphasized that the</a:t>
            </a:r>
          </a:p>
          <a:p>
            <a:r>
              <a:rPr lang="el-GR" sz="1200" kern="1200" baseline="0" dirty="0">
                <a:solidFill>
                  <a:schemeClr val="tx1"/>
                </a:solidFill>
                <a:latin typeface="+mn-lt"/>
                <a:ea typeface="+mn-ea"/>
                <a:cs typeface="+mn-cs"/>
              </a:rPr>
              <a:t>11</a:t>
            </a:r>
          </a:p>
          <a:p>
            <a:r>
              <a:rPr lang="en-US" sz="1200" kern="1200" baseline="0" dirty="0">
                <a:solidFill>
                  <a:schemeClr val="tx1"/>
                </a:solidFill>
                <a:latin typeface="+mn-lt"/>
                <a:ea typeface="+mn-ea"/>
                <a:cs typeface="+mn-cs"/>
              </a:rPr>
              <a:t>presence of a high-grade RAS renders the kidney susceptible to further reductions in blood</a:t>
            </a:r>
          </a:p>
          <a:p>
            <a:r>
              <a:rPr lang="en-US" sz="1200" kern="1200" baseline="0" dirty="0">
                <a:solidFill>
                  <a:schemeClr val="tx1"/>
                </a:solidFill>
                <a:latin typeface="+mn-lt"/>
                <a:ea typeface="+mn-ea"/>
                <a:cs typeface="+mn-cs"/>
              </a:rPr>
              <a:t>flow and loss of function with any form of systemic antihypertensive drug therapy 50. In any</a:t>
            </a:r>
          </a:p>
          <a:p>
            <a:r>
              <a:rPr lang="en-US" sz="1200" kern="1200" baseline="0" dirty="0">
                <a:solidFill>
                  <a:schemeClr val="tx1"/>
                </a:solidFill>
                <a:latin typeface="+mn-lt"/>
                <a:ea typeface="+mn-ea"/>
                <a:cs typeface="+mn-cs"/>
              </a:rPr>
              <a:t>case, drug therapy in patients with ARVD requires careful supervision and a willingness to</a:t>
            </a:r>
          </a:p>
          <a:p>
            <a:r>
              <a:rPr lang="en-US" sz="1200" kern="1200" baseline="0" dirty="0">
                <a:solidFill>
                  <a:schemeClr val="tx1"/>
                </a:solidFill>
                <a:latin typeface="+mn-lt"/>
                <a:ea typeface="+mn-ea"/>
                <a:cs typeface="+mn-cs"/>
              </a:rPr>
              <a:t>evaluate the cause of unexplained loss of GFR.</a:t>
            </a:r>
          </a:p>
          <a:p>
            <a:r>
              <a:rPr lang="en-US" sz="1200" kern="1200" baseline="0" dirty="0">
                <a:solidFill>
                  <a:schemeClr val="tx1"/>
                </a:solidFill>
                <a:latin typeface="+mn-lt"/>
                <a:ea typeface="+mn-ea"/>
                <a:cs typeface="+mn-cs"/>
              </a:rPr>
              <a:t>Other medications are also important in the management of ARVD. </a:t>
            </a:r>
            <a:r>
              <a:rPr lang="en-US" sz="1200" kern="1200" baseline="0" dirty="0" err="1">
                <a:solidFill>
                  <a:schemeClr val="tx1"/>
                </a:solidFill>
                <a:latin typeface="+mn-lt"/>
                <a:ea typeface="+mn-ea"/>
                <a:cs typeface="+mn-cs"/>
              </a:rPr>
              <a:t>Statin</a:t>
            </a:r>
            <a:r>
              <a:rPr lang="en-US" sz="1200" kern="1200" baseline="0" dirty="0">
                <a:solidFill>
                  <a:schemeClr val="tx1"/>
                </a:solidFill>
                <a:latin typeface="+mn-lt"/>
                <a:ea typeface="+mn-ea"/>
                <a:cs typeface="+mn-cs"/>
              </a:rPr>
              <a:t> class agents to</a:t>
            </a:r>
          </a:p>
          <a:p>
            <a:r>
              <a:rPr lang="en-US" sz="1200" kern="1200" baseline="0" dirty="0">
                <a:solidFill>
                  <a:schemeClr val="tx1"/>
                </a:solidFill>
                <a:latin typeface="+mn-lt"/>
                <a:ea typeface="+mn-ea"/>
                <a:cs typeface="+mn-cs"/>
              </a:rPr>
              <a:t>reduce cholesterol and lower cardiovascular risk are strongly recommended at doses appropriate</a:t>
            </a:r>
          </a:p>
          <a:p>
            <a:r>
              <a:rPr lang="en-US" sz="1200" kern="1200" baseline="0" dirty="0">
                <a:solidFill>
                  <a:schemeClr val="tx1"/>
                </a:solidFill>
                <a:latin typeface="+mn-lt"/>
                <a:ea typeface="+mn-ea"/>
                <a:cs typeface="+mn-cs"/>
              </a:rPr>
              <a:t>to the level of estimated risk; by definition, ARVD represents a clinical manifestation of</a:t>
            </a:r>
          </a:p>
          <a:p>
            <a:r>
              <a:rPr lang="en-US" sz="1200" kern="1200" baseline="0" dirty="0">
                <a:solidFill>
                  <a:schemeClr val="tx1"/>
                </a:solidFill>
                <a:latin typeface="+mn-lt"/>
                <a:ea typeface="+mn-ea"/>
                <a:cs typeface="+mn-cs"/>
              </a:rPr>
              <a:t>atherosclerotic disease and should be considered high risk. </a:t>
            </a:r>
            <a:r>
              <a:rPr lang="en-US" sz="1200" kern="1200" baseline="0" dirty="0" err="1">
                <a:solidFill>
                  <a:schemeClr val="tx1"/>
                </a:solidFill>
                <a:latin typeface="+mn-lt"/>
                <a:ea typeface="+mn-ea"/>
                <a:cs typeface="+mn-cs"/>
              </a:rPr>
              <a:t>Antiplatelet</a:t>
            </a:r>
            <a:r>
              <a:rPr lang="en-US" sz="1200" kern="1200" baseline="0" dirty="0">
                <a:solidFill>
                  <a:schemeClr val="tx1"/>
                </a:solidFill>
                <a:latin typeface="+mn-lt"/>
                <a:ea typeface="+mn-ea"/>
                <a:cs typeface="+mn-cs"/>
              </a:rPr>
              <a:t> therapy with at least a</a:t>
            </a:r>
          </a:p>
          <a:p>
            <a:r>
              <a:rPr lang="en-US" sz="1200" kern="1200" baseline="0" dirty="0">
                <a:solidFill>
                  <a:schemeClr val="tx1"/>
                </a:solidFill>
                <a:latin typeface="+mn-lt"/>
                <a:ea typeface="+mn-ea"/>
                <a:cs typeface="+mn-cs"/>
              </a:rPr>
              <a:t>low dose of aspirin is also considered standard of care. Additional measures to manage ARVD</a:t>
            </a:r>
          </a:p>
          <a:p>
            <a:r>
              <a:rPr lang="en-US" sz="1200" kern="1200" baseline="0" dirty="0">
                <a:solidFill>
                  <a:schemeClr val="tx1"/>
                </a:solidFill>
                <a:latin typeface="+mn-lt"/>
                <a:ea typeface="+mn-ea"/>
                <a:cs typeface="+mn-cs"/>
              </a:rPr>
              <a:t>risk include tobacco cessation and intensive efforts to optimize diabetic control. Application of</a:t>
            </a:r>
          </a:p>
          <a:p>
            <a:r>
              <a:rPr lang="en-US" sz="1200" kern="1200" baseline="0" dirty="0">
                <a:solidFill>
                  <a:schemeClr val="tx1"/>
                </a:solidFill>
                <a:latin typeface="+mn-lt"/>
                <a:ea typeface="+mn-ea"/>
                <a:cs typeface="+mn-cs"/>
              </a:rPr>
              <a:t>standardized treatment programs for both hypertension and diabetes were fundamental to the</a:t>
            </a:r>
          </a:p>
          <a:p>
            <a:r>
              <a:rPr lang="en-US" sz="1200" kern="1200" baseline="0" dirty="0">
                <a:solidFill>
                  <a:schemeClr val="tx1"/>
                </a:solidFill>
                <a:latin typeface="+mn-lt"/>
                <a:ea typeface="+mn-ea"/>
                <a:cs typeface="+mn-cs"/>
              </a:rPr>
              <a:t>success of “optimized” medical therapy in the CORAL trial 51.</a:t>
            </a:r>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99F9C-5E67-D848-A56A-EB4133F6CE9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33596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Suggest a personalized approach to select patients who will benefit from revascularization based on the strong and moderately strong indications described</a:t>
            </a:r>
            <a:endParaRPr lang="el-GR" dirty="0"/>
          </a:p>
        </p:txBody>
      </p:sp>
      <p:sp>
        <p:nvSpPr>
          <p:cNvPr id="4" name="Θέση αριθμού διαφάνειας 3"/>
          <p:cNvSpPr>
            <a:spLocks noGrp="1"/>
          </p:cNvSpPr>
          <p:nvPr>
            <p:ph type="sldNum" sz="quarter" idx="5"/>
          </p:nvPr>
        </p:nvSpPr>
        <p:spPr/>
        <p:txBody>
          <a:bodyPr/>
          <a:lstStyle/>
          <a:p>
            <a:fld id="{25AEE614-81D1-4468-AC86-44EEA30314D4}" type="slidenum">
              <a:rPr lang="el-GR" smtClean="0"/>
              <a:t>94</a:t>
            </a:fld>
            <a:endParaRPr lang="el-GR"/>
          </a:p>
        </p:txBody>
      </p:sp>
    </p:spTree>
    <p:extLst>
      <p:ext uri="{BB962C8B-B14F-4D97-AF65-F5344CB8AC3E}">
        <p14:creationId xmlns:p14="http://schemas.microsoft.com/office/powerpoint/2010/main" val="4677062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It should be highlighted that in addition to the indications, we should also perform a careful evaluation of the degree of the stenosis and the viability of the renal parenchyma of the stenotic kidney in candidates for revascularization in order to detect those that are likely to benefit, i.e. ……..</a:t>
            </a:r>
            <a:endParaRPr lang="el-GR" dirty="0"/>
          </a:p>
        </p:txBody>
      </p:sp>
      <p:sp>
        <p:nvSpPr>
          <p:cNvPr id="4" name="Θέση αριθμού διαφάνειας 3"/>
          <p:cNvSpPr>
            <a:spLocks noGrp="1"/>
          </p:cNvSpPr>
          <p:nvPr>
            <p:ph type="sldNum" sz="quarter" idx="5"/>
          </p:nvPr>
        </p:nvSpPr>
        <p:spPr/>
        <p:txBody>
          <a:bodyPr/>
          <a:lstStyle/>
          <a:p>
            <a:fld id="{25AEE614-81D1-4468-AC86-44EEA30314D4}" type="slidenum">
              <a:rPr lang="el-GR" smtClean="0"/>
              <a:t>96</a:t>
            </a:fld>
            <a:endParaRPr lang="el-GR"/>
          </a:p>
        </p:txBody>
      </p:sp>
    </p:spTree>
    <p:extLst>
      <p:ext uri="{BB962C8B-B14F-4D97-AF65-F5344CB8AC3E}">
        <p14:creationId xmlns:p14="http://schemas.microsoft.com/office/powerpoint/2010/main" val="25719424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kumimoji="0" lang="en-US"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Types of Endovascular Aneurysm Repair (EVAR) depending on the anatomy of the abdominal aneurysm (infra-renal aneurysms include a proximal aortic neck that provide an adequate landing zone for EVAR; </a:t>
            </a:r>
            <a:r>
              <a:rPr kumimoji="0" lang="en-US" sz="1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juxta</a:t>
            </a:r>
            <a:r>
              <a:rPr kumimoji="0" lang="en-US"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-renal aneurysms are adjacent to or include the lower margin of the renal arteries; supra-renal and </a:t>
            </a:r>
            <a:r>
              <a:rPr kumimoji="0" lang="en-US" sz="1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thoraco</a:t>
            </a:r>
            <a:r>
              <a:rPr kumimoji="0" lang="en-US"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-abdominal aneurysms also extend above the orifice of renal arteries)</a:t>
            </a:r>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99F9C-5E67-D848-A56A-EB4133F6CE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17435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kumimoji="0" lang="en-US"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Types of Endovascular Aneurysm Repair (EVAR) depending on the anatomy of the abdominal aneurysm (infra-renal aneurysms include a proximal aortic neck that provide an adequate landing zone for EVAR; </a:t>
            </a:r>
            <a:r>
              <a:rPr kumimoji="0" lang="en-US" sz="1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juxta</a:t>
            </a:r>
            <a:r>
              <a:rPr kumimoji="0" lang="en-US"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-renal aneurysms are adjacent to or include the lower margin of the renal arteries; supra-renal and </a:t>
            </a:r>
            <a:r>
              <a:rPr kumimoji="0" lang="en-US" sz="1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thoraco</a:t>
            </a:r>
            <a:r>
              <a:rPr kumimoji="0" lang="en-US"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-abdominal aneurysms also extend above the orifice of renal arteries)</a:t>
            </a:r>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914241" rtl="0" eaLnBrk="1" fontAlgn="auto" latinLnBrk="0" hangingPunct="1">
              <a:lnSpc>
                <a:spcPct val="100000"/>
              </a:lnSpc>
              <a:spcBef>
                <a:spcPts val="0"/>
              </a:spcBef>
              <a:spcAft>
                <a:spcPts val="0"/>
              </a:spcAft>
              <a:buClrTx/>
              <a:buSzTx/>
              <a:buFontTx/>
              <a:buNone/>
              <a:tabLst/>
              <a:defRPr/>
            </a:pPr>
            <a:fld id="{46899F9C-5E67-D848-A56A-EB4133F6CE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41"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34098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kumimoji="0" lang="en-US"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Types of Endovascular Aneurysm Repair (EVAR) depending on the anatomy of the abdominal aneurysm (infra-renal aneurysms include a proximal aortic neck that provide an adequate landing zone for EVAR; </a:t>
            </a:r>
            <a:r>
              <a:rPr kumimoji="0" lang="en-US" sz="1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juxta</a:t>
            </a:r>
            <a:r>
              <a:rPr kumimoji="0" lang="en-US"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-renal aneurysms are adjacent to or include the lower margin of the renal arteries; supra-renal and </a:t>
            </a:r>
            <a:r>
              <a:rPr kumimoji="0" lang="en-US" sz="1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thoraco</a:t>
            </a:r>
            <a:r>
              <a:rPr kumimoji="0" lang="en-US"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-abdominal aneurysms also extend above the orifice of renal arteries)</a:t>
            </a:r>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99F9C-5E67-D848-A56A-EB4133F6CE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6548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The morbidity and mortality rates associated with ARVD</a:t>
            </a:r>
          </a:p>
          <a:p>
            <a:r>
              <a:rPr lang="en-US" sz="1200" kern="1200" baseline="0" dirty="0">
                <a:solidFill>
                  <a:schemeClr val="tx1"/>
                </a:solidFill>
                <a:latin typeface="+mn-lt"/>
                <a:ea typeface="+mn-ea"/>
                <a:cs typeface="+mn-cs"/>
              </a:rPr>
              <a:t>are high, with the risk of death markedly exceeding the</a:t>
            </a:r>
          </a:p>
          <a:p>
            <a:r>
              <a:rPr lang="en-US" sz="1200" kern="1200" baseline="0" dirty="0">
                <a:solidFill>
                  <a:schemeClr val="tx1"/>
                </a:solidFill>
                <a:latin typeface="+mn-lt"/>
                <a:ea typeface="+mn-ea"/>
                <a:cs typeface="+mn-cs"/>
              </a:rPr>
              <a:t>risk of progression to dialysis (44% vs 16% over a median</a:t>
            </a:r>
          </a:p>
          <a:p>
            <a:r>
              <a:rPr lang="en-US" sz="1200" kern="1200" baseline="0" dirty="0">
                <a:solidFill>
                  <a:schemeClr val="tx1"/>
                </a:solidFill>
                <a:latin typeface="+mn-lt"/>
                <a:ea typeface="+mn-ea"/>
                <a:cs typeface="+mn-cs"/>
              </a:rPr>
              <a:t>of 4 years).20 In patients not receiving dialysis therapy,</a:t>
            </a:r>
          </a:p>
          <a:p>
            <a:r>
              <a:rPr lang="en-US" sz="1200" kern="1200" baseline="0" dirty="0">
                <a:solidFill>
                  <a:schemeClr val="tx1"/>
                </a:solidFill>
                <a:latin typeface="+mn-lt"/>
                <a:ea typeface="+mn-ea"/>
                <a:cs typeface="+mn-cs"/>
              </a:rPr>
              <a:t>ARVD is associated with a 1.5 times higher mortality rate</a:t>
            </a:r>
          </a:p>
          <a:p>
            <a:r>
              <a:rPr lang="en-US" sz="1200" kern="1200" baseline="0" dirty="0">
                <a:solidFill>
                  <a:schemeClr val="tx1"/>
                </a:solidFill>
                <a:latin typeface="+mn-lt"/>
                <a:ea typeface="+mn-ea"/>
                <a:cs typeface="+mn-cs"/>
              </a:rPr>
              <a:t>than other causes of CKD. In dialysis patients, the mortality</a:t>
            </a:r>
          </a:p>
          <a:p>
            <a:r>
              <a:rPr lang="en-US" sz="1200" kern="1200" baseline="0" dirty="0">
                <a:solidFill>
                  <a:schemeClr val="tx1"/>
                </a:solidFill>
                <a:latin typeface="+mn-lt"/>
                <a:ea typeface="+mn-ea"/>
                <a:cs typeface="+mn-cs"/>
              </a:rPr>
              <a:t>rate with ARVD is more than 3 times higher than with</a:t>
            </a:r>
          </a:p>
          <a:p>
            <a:r>
              <a:rPr lang="en-US" sz="1200" kern="1200" baseline="0" dirty="0">
                <a:solidFill>
                  <a:schemeClr val="tx1"/>
                </a:solidFill>
                <a:latin typeface="+mn-lt"/>
                <a:ea typeface="+mn-ea"/>
                <a:cs typeface="+mn-cs"/>
              </a:rPr>
              <a:t>other primary renal diagnoses. The high burden of cardiovascular</a:t>
            </a:r>
          </a:p>
          <a:p>
            <a:r>
              <a:rPr lang="en-US" sz="1200" kern="1200" baseline="0" dirty="0" err="1">
                <a:solidFill>
                  <a:schemeClr val="tx1"/>
                </a:solidFill>
                <a:latin typeface="+mn-lt"/>
                <a:ea typeface="+mn-ea"/>
                <a:cs typeface="+mn-cs"/>
              </a:rPr>
              <a:t>comorbidity</a:t>
            </a:r>
            <a:r>
              <a:rPr lang="en-US" sz="1200" kern="1200" baseline="0" dirty="0">
                <a:solidFill>
                  <a:schemeClr val="tx1"/>
                </a:solidFill>
                <a:latin typeface="+mn-lt"/>
                <a:ea typeface="+mn-ea"/>
                <a:cs typeface="+mn-cs"/>
              </a:rPr>
              <a:t> in patients with ARVD is likely to</a:t>
            </a:r>
          </a:p>
          <a:p>
            <a:r>
              <a:rPr lang="en-US" sz="1200" kern="1200" baseline="0" dirty="0">
                <a:solidFill>
                  <a:schemeClr val="tx1"/>
                </a:solidFill>
                <a:latin typeface="+mn-lt"/>
                <a:ea typeface="+mn-ea"/>
                <a:cs typeface="+mn-cs"/>
              </a:rPr>
              <a:t>be a major contributor to these outcomes20; over a 4-year</a:t>
            </a:r>
          </a:p>
          <a:p>
            <a:r>
              <a:rPr lang="en-US" sz="1200" kern="1200" baseline="0" dirty="0">
                <a:solidFill>
                  <a:schemeClr val="tx1"/>
                </a:solidFill>
                <a:latin typeface="+mn-lt"/>
                <a:ea typeface="+mn-ea"/>
                <a:cs typeface="+mn-cs"/>
              </a:rPr>
              <a:t>follow-up period, 33% of patients with ARVD experienced</a:t>
            </a:r>
          </a:p>
          <a:p>
            <a:r>
              <a:rPr lang="en-US" sz="1200" kern="1200" baseline="0" dirty="0">
                <a:solidFill>
                  <a:schemeClr val="tx1"/>
                </a:solidFill>
                <a:latin typeface="+mn-lt"/>
                <a:ea typeface="+mn-ea"/>
                <a:cs typeface="+mn-cs"/>
              </a:rPr>
              <a:t>a major cardiovascular event. Patients who present with</a:t>
            </a:r>
          </a:p>
          <a:p>
            <a:r>
              <a:rPr lang="en-US" sz="1200" kern="1200" baseline="0" dirty="0">
                <a:solidFill>
                  <a:schemeClr val="tx1"/>
                </a:solidFill>
                <a:latin typeface="+mn-lt"/>
                <a:ea typeface="+mn-ea"/>
                <a:cs typeface="+mn-cs"/>
              </a:rPr>
              <a:t>acute pulmonary edema have a further increased risk of</a:t>
            </a:r>
          </a:p>
          <a:p>
            <a:r>
              <a:rPr lang="en-US" sz="1200" kern="1200" baseline="0" dirty="0">
                <a:solidFill>
                  <a:schemeClr val="tx1"/>
                </a:solidFill>
                <a:latin typeface="+mn-lt"/>
                <a:ea typeface="+mn-ea"/>
                <a:cs typeface="+mn-cs"/>
              </a:rPr>
              <a:t>adverse outcomes compared with lower-risk ARVD phenotypes</a:t>
            </a:r>
          </a:p>
          <a:p>
            <a:r>
              <a:rPr lang="en-US" sz="1200" kern="1200" baseline="0" dirty="0">
                <a:solidFill>
                  <a:schemeClr val="tx1"/>
                </a:solidFill>
                <a:latin typeface="+mn-lt"/>
                <a:ea typeface="+mn-ea"/>
                <a:cs typeface="+mn-cs"/>
              </a:rPr>
              <a:t>(</a:t>
            </a:r>
            <a:r>
              <a:rPr lang="en-US" sz="1200" kern="1200" baseline="0" dirty="0" err="1">
                <a:solidFill>
                  <a:schemeClr val="tx1"/>
                </a:solidFill>
                <a:latin typeface="+mn-lt"/>
                <a:ea typeface="+mn-ea"/>
                <a:cs typeface="+mn-cs"/>
              </a:rPr>
              <a:t>ie</a:t>
            </a:r>
            <a:r>
              <a:rPr lang="en-US" sz="1200" kern="1200" baseline="0" dirty="0">
                <a:solidFill>
                  <a:schemeClr val="tx1"/>
                </a:solidFill>
                <a:latin typeface="+mn-lt"/>
                <a:ea typeface="+mn-ea"/>
                <a:cs typeface="+mn-cs"/>
              </a:rPr>
              <a:t>, those without flash pulmonary edema, refractory</a:t>
            </a:r>
          </a:p>
          <a:p>
            <a:r>
              <a:rPr lang="en-US" sz="1200" kern="1200" baseline="0" dirty="0">
                <a:solidFill>
                  <a:schemeClr val="tx1"/>
                </a:solidFill>
                <a:latin typeface="+mn-lt"/>
                <a:ea typeface="+mn-ea"/>
                <a:cs typeface="+mn-cs"/>
              </a:rPr>
              <a:t>hypertension, or rapid loss of kidney function),</a:t>
            </a:r>
          </a:p>
          <a:p>
            <a:r>
              <a:rPr lang="en-US" sz="1200" kern="1200" baseline="0" dirty="0">
                <a:solidFill>
                  <a:schemeClr val="tx1"/>
                </a:solidFill>
                <a:latin typeface="+mn-lt"/>
                <a:ea typeface="+mn-ea"/>
                <a:cs typeface="+mn-cs"/>
              </a:rPr>
              <a:t>with hazard ratios for death and cardiovascular events of</a:t>
            </a:r>
          </a:p>
          <a:p>
            <a:r>
              <a:rPr lang="en-US" sz="1200" kern="1200" baseline="0" dirty="0">
                <a:solidFill>
                  <a:schemeClr val="tx1"/>
                </a:solidFill>
                <a:latin typeface="+mn-lt"/>
                <a:ea typeface="+mn-ea"/>
                <a:cs typeface="+mn-cs"/>
              </a:rPr>
              <a:t>2.2 and 3.1, respectively.21</a:t>
            </a:r>
            <a:endParaRPr lang="el-GR" dirty="0"/>
          </a:p>
        </p:txBody>
      </p:sp>
      <p:sp>
        <p:nvSpPr>
          <p:cNvPr id="4" name="3 - Θέση αριθμού διαφάνειας"/>
          <p:cNvSpPr>
            <a:spLocks noGrp="1"/>
          </p:cNvSpPr>
          <p:nvPr>
            <p:ph type="sldNum" sz="quarter" idx="10"/>
          </p:nvPr>
        </p:nvSpPr>
        <p:spPr/>
        <p:txBody>
          <a:bodyPr/>
          <a:lstStyle/>
          <a:p>
            <a:fld id="{46899F9C-5E67-D848-A56A-EB4133F6CE9A}" type="slidenum">
              <a:rPr lang="en-US" smtClean="0">
                <a:solidFill>
                  <a:prstClr val="black"/>
                </a:solidFill>
              </a:rPr>
              <a:pPr/>
              <a:t>10</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800" b="0" i="0" u="none" strike="noStrike" baseline="0" dirty="0">
                <a:solidFill>
                  <a:srgbClr val="000000"/>
                </a:solidFill>
                <a:latin typeface="LKNDO M+ Caecilia LT Std"/>
              </a:rPr>
              <a:t>The overall prognosis of ARVD is poor. In an analysis of a 5% random sample of the US Medicare population, </a:t>
            </a:r>
            <a:r>
              <a:rPr lang="en-GB" sz="1800" b="0" i="0" u="none" strike="noStrike" baseline="0" dirty="0">
                <a:solidFill>
                  <a:srgbClr val="000000"/>
                </a:solidFill>
                <a:latin typeface="LKNDO M+ Caecilia LT Std"/>
              </a:rPr>
              <a:t>the risk for </a:t>
            </a:r>
            <a:r>
              <a:rPr lang="en-US" sz="1800" b="0" i="0" u="none" strike="noStrike" baseline="0" dirty="0">
                <a:solidFill>
                  <a:srgbClr val="000000"/>
                </a:solidFill>
                <a:latin typeface="LKNDO M+ Caecilia LT Std"/>
              </a:rPr>
              <a:t>RRT, death and HHF after incident diagnosis of ARVD was </a:t>
            </a:r>
            <a:r>
              <a:rPr lang="en-US" sz="1800" b="0" i="0" u="none" strike="noStrike" baseline="0" dirty="0" err="1">
                <a:solidFill>
                  <a:srgbClr val="000000"/>
                </a:solidFill>
                <a:latin typeface="LKNDO M+ Caecilia LT Std"/>
              </a:rPr>
              <a:t>markedy</a:t>
            </a:r>
            <a:r>
              <a:rPr lang="en-US" sz="1800" b="0" i="0" u="none" strike="noStrike" baseline="0" dirty="0">
                <a:solidFill>
                  <a:srgbClr val="000000"/>
                </a:solidFill>
                <a:latin typeface="LKNDO M+ Caecilia LT Std"/>
              </a:rPr>
              <a:t> higher compared to the general population, </a:t>
            </a:r>
            <a:endParaRPr lang="en-GB" dirty="0"/>
          </a:p>
          <a:p>
            <a:endParaRPr lang="en-GB" dirty="0"/>
          </a:p>
          <a:p>
            <a:endParaRPr lang="en-GB" dirty="0"/>
          </a:p>
          <a:p>
            <a:r>
              <a:rPr lang="el-GR" dirty="0"/>
              <a:t>Η συνολική πρόγνωση των ασθενών με </a:t>
            </a:r>
            <a:r>
              <a:rPr lang="el-GR" dirty="0" err="1"/>
              <a:t>αθηροσκληρωτική</a:t>
            </a:r>
            <a:r>
              <a:rPr lang="el-GR" dirty="0"/>
              <a:t> </a:t>
            </a:r>
            <a:r>
              <a:rPr lang="el-GR" dirty="0" err="1"/>
              <a:t>νεφραγγειακή</a:t>
            </a:r>
            <a:r>
              <a:rPr lang="el-GR" dirty="0"/>
              <a:t> νόσο είναι πτωχή, βλέπουμε εδώ δεδομένα από την Αμερική, όπου οι ασθενείς με </a:t>
            </a:r>
            <a:r>
              <a:rPr lang="en-GB" dirty="0"/>
              <a:t>ARVD </a:t>
            </a:r>
            <a:r>
              <a:rPr lang="el-GR" dirty="0" err="1"/>
              <a:t>εμφανιζαν</a:t>
            </a:r>
            <a:r>
              <a:rPr lang="el-GR" dirty="0"/>
              <a:t> εξαιρετικά σημαντικό υψηλότερο ρίσκο για </a:t>
            </a:r>
          </a:p>
          <a:p>
            <a:endParaRPr lang="el-GR" dirty="0"/>
          </a:p>
          <a:p>
            <a:r>
              <a:rPr lang="en-US" dirty="0"/>
              <a:t>The overall prognosis of ARVD is poor. In an analysis of a 5%</a:t>
            </a:r>
            <a:r>
              <a:rPr lang="el-GR" dirty="0"/>
              <a:t> </a:t>
            </a:r>
            <a:r>
              <a:rPr lang="en-US" dirty="0"/>
              <a:t>random sample of the US Medicare population, adverse event</a:t>
            </a:r>
            <a:r>
              <a:rPr lang="el-GR" dirty="0"/>
              <a:t> </a:t>
            </a:r>
            <a:r>
              <a:rPr lang="en-US" dirty="0"/>
              <a:t>rates after incident diagnosis of ARVD greatly exceeded those</a:t>
            </a:r>
            <a:r>
              <a:rPr lang="el-GR" dirty="0"/>
              <a:t> </a:t>
            </a:r>
            <a:r>
              <a:rPr lang="en-US" dirty="0"/>
              <a:t>in the general population, including atherosclerotic heart disease</a:t>
            </a:r>
            <a:r>
              <a:rPr lang="el-GR" dirty="0"/>
              <a:t> </a:t>
            </a:r>
            <a:r>
              <a:rPr lang="en-US" dirty="0"/>
              <a:t>(303.9 versus 73.5 per 1000 patient-years), PAD (258.6 versus</a:t>
            </a:r>
            <a:r>
              <a:rPr lang="el-GR" dirty="0"/>
              <a:t> </a:t>
            </a:r>
            <a:r>
              <a:rPr lang="en-US" dirty="0"/>
              <a:t>52.2 per 1000 patient-years), congestive HF (CHF; 194.5 versus</a:t>
            </a:r>
            <a:r>
              <a:rPr lang="el-GR" dirty="0"/>
              <a:t> </a:t>
            </a:r>
            <a:r>
              <a:rPr lang="en-US" dirty="0"/>
              <a:t>56.3 per 1000 patient-years); cerebrovascular accident or transient</a:t>
            </a:r>
            <a:r>
              <a:rPr lang="el-GR" dirty="0"/>
              <a:t> </a:t>
            </a:r>
            <a:r>
              <a:rPr lang="en-US" dirty="0" err="1"/>
              <a:t>ischaemic</a:t>
            </a:r>
            <a:r>
              <a:rPr lang="en-US" dirty="0"/>
              <a:t> attack (175.5 versus 52.9 per 1000 patient-years),</a:t>
            </a:r>
            <a:r>
              <a:rPr lang="el-GR" dirty="0"/>
              <a:t> </a:t>
            </a:r>
            <a:r>
              <a:rPr lang="en-US" dirty="0"/>
              <a:t>death (166.3 versus 63.3 per 1000 patient-years) and renal replacement</a:t>
            </a:r>
            <a:r>
              <a:rPr lang="el-GR" dirty="0"/>
              <a:t> </a:t>
            </a:r>
            <a:r>
              <a:rPr lang="en-US" dirty="0"/>
              <a:t>therapy (28.8 versus 1.3 per 1000 patient-years) [ 30 ]</a:t>
            </a:r>
            <a:endParaRPr lang="el-GR" dirty="0"/>
          </a:p>
        </p:txBody>
      </p:sp>
      <p:sp>
        <p:nvSpPr>
          <p:cNvPr id="4" name="Θέση αριθμού διαφάνειας 3"/>
          <p:cNvSpPr>
            <a:spLocks noGrp="1"/>
          </p:cNvSpPr>
          <p:nvPr>
            <p:ph type="sldNum" sz="quarter" idx="5"/>
          </p:nvPr>
        </p:nvSpPr>
        <p:spPr/>
        <p:txBody>
          <a:bodyPr/>
          <a:lstStyle/>
          <a:p>
            <a:fld id="{25AEE614-81D1-4468-AC86-44EEA30314D4}" type="slidenum">
              <a:rPr lang="el-GR" smtClean="0"/>
              <a:t>11</a:t>
            </a:fld>
            <a:endParaRPr lang="el-GR"/>
          </a:p>
        </p:txBody>
      </p:sp>
    </p:spTree>
    <p:extLst>
      <p:ext uri="{BB962C8B-B14F-4D97-AF65-F5344CB8AC3E}">
        <p14:creationId xmlns:p14="http://schemas.microsoft.com/office/powerpoint/2010/main" val="2298928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0FF831-672A-EF58-1BA7-75A0332DC270}"/>
              </a:ext>
            </a:extLst>
          </p:cNvPr>
          <p:cNvSpPr>
            <a:spLocks noGrp="1"/>
          </p:cNvSpPr>
          <p:nvPr>
            <p:ph type="ctrTitle"/>
          </p:nvPr>
        </p:nvSpPr>
        <p:spPr>
          <a:xfrm>
            <a:off x="1143000" y="841375"/>
            <a:ext cx="6858000" cy="17907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FC1DD277-1808-DDDF-FCBA-BD2271DCBD4E}"/>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10B660CC-1A09-BCF9-CDCE-D73AC300D120}"/>
              </a:ext>
            </a:extLst>
          </p:cNvPr>
          <p:cNvSpPr>
            <a:spLocks noGrp="1"/>
          </p:cNvSpPr>
          <p:nvPr>
            <p:ph type="dt" sz="half" idx="10"/>
          </p:nvPr>
        </p:nvSpPr>
        <p:spPr>
          <a:xfrm>
            <a:off x="628650" y="4767263"/>
            <a:ext cx="2057400" cy="274637"/>
          </a:xfrm>
          <a:prstGeom prst="rect">
            <a:avLst/>
          </a:prstGeom>
        </p:spPr>
        <p:txBody>
          <a:bodyPr/>
          <a:lstStyle/>
          <a:p>
            <a:fld id="{801C8004-7E90-4D86-B2CB-B323AA88928B}" type="datetimeFigureOut">
              <a:rPr lang="el-GR" smtClean="0"/>
              <a:t>20/10/2023</a:t>
            </a:fld>
            <a:endParaRPr lang="el-GR"/>
          </a:p>
        </p:txBody>
      </p:sp>
      <p:sp>
        <p:nvSpPr>
          <p:cNvPr id="5" name="Θέση υποσέλιδου 4">
            <a:extLst>
              <a:ext uri="{FF2B5EF4-FFF2-40B4-BE49-F238E27FC236}">
                <a16:creationId xmlns:a16="http://schemas.microsoft.com/office/drawing/2014/main" id="{AE04F77D-76B2-9883-B948-9922DA0E9182}"/>
              </a:ext>
            </a:extLst>
          </p:cNvPr>
          <p:cNvSpPr>
            <a:spLocks noGrp="1"/>
          </p:cNvSpPr>
          <p:nvPr>
            <p:ph type="ftr" sz="quarter" idx="11"/>
          </p:nvPr>
        </p:nvSpPr>
        <p:spPr>
          <a:xfrm>
            <a:off x="3028950" y="4767263"/>
            <a:ext cx="3086100" cy="274637"/>
          </a:xfrm>
          <a:prstGeom prst="rect">
            <a:avLst/>
          </a:prstGeom>
        </p:spPr>
        <p:txBody>
          <a:bodyPr/>
          <a:lstStyle/>
          <a:p>
            <a:endParaRPr lang="el-GR"/>
          </a:p>
        </p:txBody>
      </p:sp>
      <p:sp>
        <p:nvSpPr>
          <p:cNvPr id="6" name="Θέση αριθμού διαφάνειας 5">
            <a:extLst>
              <a:ext uri="{FF2B5EF4-FFF2-40B4-BE49-F238E27FC236}">
                <a16:creationId xmlns:a16="http://schemas.microsoft.com/office/drawing/2014/main" id="{D1C8950D-EC34-0C27-505D-CB5D11608910}"/>
              </a:ext>
            </a:extLst>
          </p:cNvPr>
          <p:cNvSpPr>
            <a:spLocks noGrp="1"/>
          </p:cNvSpPr>
          <p:nvPr>
            <p:ph type="sldNum" sz="quarter" idx="12"/>
          </p:nvPr>
        </p:nvSpPr>
        <p:spPr>
          <a:xfrm>
            <a:off x="6457950" y="4767263"/>
            <a:ext cx="2057400" cy="274637"/>
          </a:xfrm>
          <a:prstGeom prst="rect">
            <a:avLst/>
          </a:prstGeom>
        </p:spPr>
        <p:txBody>
          <a:bodyPr/>
          <a:lstStyle/>
          <a:p>
            <a:fld id="{379EF875-A1C2-4915-9444-E0B3354FF35A}" type="slidenum">
              <a:rPr lang="el-GR" smtClean="0"/>
              <a:t>‹#›</a:t>
            </a:fld>
            <a:endParaRPr lang="el-GR"/>
          </a:p>
        </p:txBody>
      </p:sp>
    </p:spTree>
    <p:extLst>
      <p:ext uri="{BB962C8B-B14F-4D97-AF65-F5344CB8AC3E}">
        <p14:creationId xmlns:p14="http://schemas.microsoft.com/office/powerpoint/2010/main" val="3138726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FB8804-079E-0A53-2FDD-CC10498B910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BF1CC294-19E1-9D47-42BB-59334E5B53F4}"/>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E75900A-BE54-5072-836E-86CCA34184AF}"/>
              </a:ext>
            </a:extLst>
          </p:cNvPr>
          <p:cNvSpPr>
            <a:spLocks noGrp="1"/>
          </p:cNvSpPr>
          <p:nvPr>
            <p:ph type="dt" sz="half" idx="10"/>
          </p:nvPr>
        </p:nvSpPr>
        <p:spPr>
          <a:xfrm>
            <a:off x="628650" y="4767263"/>
            <a:ext cx="2057400" cy="274637"/>
          </a:xfrm>
          <a:prstGeom prst="rect">
            <a:avLst/>
          </a:prstGeom>
        </p:spPr>
        <p:txBody>
          <a:bodyPr/>
          <a:lstStyle/>
          <a:p>
            <a:fld id="{801C8004-7E90-4D86-B2CB-B323AA88928B}" type="datetimeFigureOut">
              <a:rPr lang="el-GR" smtClean="0"/>
              <a:t>20/10/2023</a:t>
            </a:fld>
            <a:endParaRPr lang="el-GR"/>
          </a:p>
        </p:txBody>
      </p:sp>
      <p:sp>
        <p:nvSpPr>
          <p:cNvPr id="5" name="Θέση υποσέλιδου 4">
            <a:extLst>
              <a:ext uri="{FF2B5EF4-FFF2-40B4-BE49-F238E27FC236}">
                <a16:creationId xmlns:a16="http://schemas.microsoft.com/office/drawing/2014/main" id="{9070B886-C2E5-CDCF-BD5F-2F3ED0D18B9B}"/>
              </a:ext>
            </a:extLst>
          </p:cNvPr>
          <p:cNvSpPr>
            <a:spLocks noGrp="1"/>
          </p:cNvSpPr>
          <p:nvPr>
            <p:ph type="ftr" sz="quarter" idx="11"/>
          </p:nvPr>
        </p:nvSpPr>
        <p:spPr>
          <a:xfrm>
            <a:off x="3028950" y="4767263"/>
            <a:ext cx="3086100" cy="274637"/>
          </a:xfrm>
          <a:prstGeom prst="rect">
            <a:avLst/>
          </a:prstGeom>
        </p:spPr>
        <p:txBody>
          <a:bodyPr/>
          <a:lstStyle/>
          <a:p>
            <a:endParaRPr lang="el-GR"/>
          </a:p>
        </p:txBody>
      </p:sp>
      <p:sp>
        <p:nvSpPr>
          <p:cNvPr id="6" name="Θέση αριθμού διαφάνειας 5">
            <a:extLst>
              <a:ext uri="{FF2B5EF4-FFF2-40B4-BE49-F238E27FC236}">
                <a16:creationId xmlns:a16="http://schemas.microsoft.com/office/drawing/2014/main" id="{CF187BBA-ACB3-7B6C-CDAA-0845181DA810}"/>
              </a:ext>
            </a:extLst>
          </p:cNvPr>
          <p:cNvSpPr>
            <a:spLocks noGrp="1"/>
          </p:cNvSpPr>
          <p:nvPr>
            <p:ph type="sldNum" sz="quarter" idx="12"/>
          </p:nvPr>
        </p:nvSpPr>
        <p:spPr>
          <a:xfrm>
            <a:off x="6457950" y="4767263"/>
            <a:ext cx="2057400" cy="274637"/>
          </a:xfrm>
          <a:prstGeom prst="rect">
            <a:avLst/>
          </a:prstGeom>
        </p:spPr>
        <p:txBody>
          <a:bodyPr/>
          <a:lstStyle/>
          <a:p>
            <a:fld id="{379EF875-A1C2-4915-9444-E0B3354FF35A}" type="slidenum">
              <a:rPr lang="el-GR" smtClean="0"/>
              <a:t>‹#›</a:t>
            </a:fld>
            <a:endParaRPr lang="el-GR"/>
          </a:p>
        </p:txBody>
      </p:sp>
    </p:spTree>
    <p:extLst>
      <p:ext uri="{BB962C8B-B14F-4D97-AF65-F5344CB8AC3E}">
        <p14:creationId xmlns:p14="http://schemas.microsoft.com/office/powerpoint/2010/main" val="2106746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A837533F-17E6-9CFB-4608-2F13DC5C1783}"/>
              </a:ext>
            </a:extLst>
          </p:cNvPr>
          <p:cNvSpPr>
            <a:spLocks noGrp="1"/>
          </p:cNvSpPr>
          <p:nvPr>
            <p:ph type="title" orient="vert"/>
          </p:nvPr>
        </p:nvSpPr>
        <p:spPr>
          <a:xfrm>
            <a:off x="6543675" y="274638"/>
            <a:ext cx="1971675" cy="4357687"/>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F0C73F4-0CD1-C9E8-4CF2-63B8F1AE2A64}"/>
              </a:ext>
            </a:extLst>
          </p:cNvPr>
          <p:cNvSpPr>
            <a:spLocks noGrp="1"/>
          </p:cNvSpPr>
          <p:nvPr>
            <p:ph type="body" orient="vert" idx="1"/>
          </p:nvPr>
        </p:nvSpPr>
        <p:spPr>
          <a:xfrm>
            <a:off x="628650" y="274638"/>
            <a:ext cx="5762625" cy="4357687"/>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4B8C825-7F24-649D-B522-69B65311CAAF}"/>
              </a:ext>
            </a:extLst>
          </p:cNvPr>
          <p:cNvSpPr>
            <a:spLocks noGrp="1"/>
          </p:cNvSpPr>
          <p:nvPr>
            <p:ph type="dt" sz="half" idx="10"/>
          </p:nvPr>
        </p:nvSpPr>
        <p:spPr>
          <a:xfrm>
            <a:off x="628650" y="4767263"/>
            <a:ext cx="2057400" cy="274637"/>
          </a:xfrm>
          <a:prstGeom prst="rect">
            <a:avLst/>
          </a:prstGeom>
        </p:spPr>
        <p:txBody>
          <a:bodyPr/>
          <a:lstStyle/>
          <a:p>
            <a:fld id="{801C8004-7E90-4D86-B2CB-B323AA88928B}" type="datetimeFigureOut">
              <a:rPr lang="el-GR" smtClean="0"/>
              <a:t>20/10/2023</a:t>
            </a:fld>
            <a:endParaRPr lang="el-GR"/>
          </a:p>
        </p:txBody>
      </p:sp>
      <p:sp>
        <p:nvSpPr>
          <p:cNvPr id="5" name="Θέση υποσέλιδου 4">
            <a:extLst>
              <a:ext uri="{FF2B5EF4-FFF2-40B4-BE49-F238E27FC236}">
                <a16:creationId xmlns:a16="http://schemas.microsoft.com/office/drawing/2014/main" id="{5F6CFDCC-D339-B227-507D-F664C99F2D73}"/>
              </a:ext>
            </a:extLst>
          </p:cNvPr>
          <p:cNvSpPr>
            <a:spLocks noGrp="1"/>
          </p:cNvSpPr>
          <p:nvPr>
            <p:ph type="ftr" sz="quarter" idx="11"/>
          </p:nvPr>
        </p:nvSpPr>
        <p:spPr>
          <a:xfrm>
            <a:off x="3028950" y="4767263"/>
            <a:ext cx="3086100" cy="274637"/>
          </a:xfrm>
          <a:prstGeom prst="rect">
            <a:avLst/>
          </a:prstGeom>
        </p:spPr>
        <p:txBody>
          <a:bodyPr/>
          <a:lstStyle/>
          <a:p>
            <a:endParaRPr lang="el-GR"/>
          </a:p>
        </p:txBody>
      </p:sp>
      <p:sp>
        <p:nvSpPr>
          <p:cNvPr id="6" name="Θέση αριθμού διαφάνειας 5">
            <a:extLst>
              <a:ext uri="{FF2B5EF4-FFF2-40B4-BE49-F238E27FC236}">
                <a16:creationId xmlns:a16="http://schemas.microsoft.com/office/drawing/2014/main" id="{01F2FEE9-65FD-301D-AF43-E71FBFDB0AD2}"/>
              </a:ext>
            </a:extLst>
          </p:cNvPr>
          <p:cNvSpPr>
            <a:spLocks noGrp="1"/>
          </p:cNvSpPr>
          <p:nvPr>
            <p:ph type="sldNum" sz="quarter" idx="12"/>
          </p:nvPr>
        </p:nvSpPr>
        <p:spPr>
          <a:xfrm>
            <a:off x="6457950" y="4767263"/>
            <a:ext cx="2057400" cy="274637"/>
          </a:xfrm>
          <a:prstGeom prst="rect">
            <a:avLst/>
          </a:prstGeom>
        </p:spPr>
        <p:txBody>
          <a:bodyPr/>
          <a:lstStyle/>
          <a:p>
            <a:fld id="{379EF875-A1C2-4915-9444-E0B3354FF35A}" type="slidenum">
              <a:rPr lang="el-GR" smtClean="0"/>
              <a:t>‹#›</a:t>
            </a:fld>
            <a:endParaRPr lang="el-GR"/>
          </a:p>
        </p:txBody>
      </p:sp>
    </p:spTree>
    <p:extLst>
      <p:ext uri="{BB962C8B-B14F-4D97-AF65-F5344CB8AC3E}">
        <p14:creationId xmlns:p14="http://schemas.microsoft.com/office/powerpoint/2010/main" val="665189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Τίτλος και περιεχόμενο">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206773" y="837973"/>
            <a:ext cx="8701733" cy="3987566"/>
          </a:xfrm>
        </p:spPr>
        <p:txBody>
          <a:bodyPr>
            <a:normAutofit/>
          </a:bodyPr>
          <a:lstStyle>
            <a:lvl1pPr>
              <a:defRPr sz="1500">
                <a:latin typeface="Tahoma" panose="020B0604030504040204" pitchFamily="34" charset="0"/>
                <a:ea typeface="Tahoma" panose="020B0604030504040204" pitchFamily="34" charset="0"/>
                <a:cs typeface="Tahoma" panose="020B0604030504040204" pitchFamily="34" charset="0"/>
              </a:defRPr>
            </a:lvl1pPr>
            <a:lvl2pPr>
              <a:defRPr sz="1350">
                <a:latin typeface="Tahoma" panose="020B0604030504040204" pitchFamily="34" charset="0"/>
                <a:ea typeface="Tahoma" panose="020B0604030504040204" pitchFamily="34" charset="0"/>
                <a:cs typeface="Tahoma" panose="020B0604030504040204" pitchFamily="34" charset="0"/>
              </a:defRPr>
            </a:lvl2pPr>
            <a:lvl3pPr>
              <a:defRPr sz="1200">
                <a:latin typeface="Tahoma" panose="020B0604030504040204" pitchFamily="34" charset="0"/>
                <a:ea typeface="Tahoma" panose="020B0604030504040204" pitchFamily="34" charset="0"/>
                <a:cs typeface="Tahoma" panose="020B0604030504040204" pitchFamily="34" charset="0"/>
              </a:defRPr>
            </a:lvl3pPr>
            <a:lvl4pPr>
              <a:defRPr sz="1050">
                <a:latin typeface="Tahoma" panose="020B0604030504040204" pitchFamily="34" charset="0"/>
                <a:ea typeface="Tahoma" panose="020B0604030504040204" pitchFamily="34" charset="0"/>
                <a:cs typeface="Tahoma" panose="020B0604030504040204" pitchFamily="34" charset="0"/>
              </a:defRPr>
            </a:lvl4pPr>
            <a:lvl5pPr>
              <a:defRPr sz="1050">
                <a:latin typeface="Tahoma" panose="020B0604030504040204" pitchFamily="34" charset="0"/>
                <a:ea typeface="Tahoma" panose="020B0604030504040204" pitchFamily="34" charset="0"/>
                <a:cs typeface="Tahoma" panose="020B0604030504040204" pitchFamily="34" charset="0"/>
              </a:defRPr>
            </a:lvl5pPr>
          </a:lstStyle>
          <a:p>
            <a:pPr lvl="0"/>
            <a:r>
              <a:rPr lang="el-GR" dirty="0"/>
              <a:t>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ημερομηνίας 3"/>
          <p:cNvSpPr>
            <a:spLocks noGrp="1"/>
          </p:cNvSpPr>
          <p:nvPr>
            <p:ph type="dt" sz="half" idx="10"/>
          </p:nvPr>
        </p:nvSpPr>
        <p:spPr>
          <a:xfrm>
            <a:off x="628650" y="4767263"/>
            <a:ext cx="2057400" cy="274637"/>
          </a:xfrm>
          <a:prstGeom prst="rect">
            <a:avLst/>
          </a:prstGeom>
        </p:spPr>
        <p:txBody>
          <a:bodyPr/>
          <a:lstStyle/>
          <a:p>
            <a:fld id="{61B3A969-119B-416E-86BD-32D16CE78637}" type="datetimeFigureOut">
              <a:rPr lang="el-GR" smtClean="0">
                <a:solidFill>
                  <a:prstClr val="black">
                    <a:tint val="75000"/>
                  </a:prstClr>
                </a:solidFill>
              </a:rPr>
              <a:pPr/>
              <a:t>20/10/2023</a:t>
            </a:fld>
            <a:endParaRPr lang="el-GR">
              <a:solidFill>
                <a:prstClr val="black">
                  <a:tint val="75000"/>
                </a:prstClr>
              </a:solidFill>
            </a:endParaRPr>
          </a:p>
        </p:txBody>
      </p:sp>
      <p:sp>
        <p:nvSpPr>
          <p:cNvPr id="5" name="Θέση υποσέλιδου 4"/>
          <p:cNvSpPr>
            <a:spLocks noGrp="1"/>
          </p:cNvSpPr>
          <p:nvPr>
            <p:ph type="ftr" sz="quarter" idx="11"/>
          </p:nvPr>
        </p:nvSpPr>
        <p:spPr>
          <a:xfrm>
            <a:off x="3028950" y="4767263"/>
            <a:ext cx="3086100" cy="274637"/>
          </a:xfrm>
          <a:prstGeom prst="rect">
            <a:avLst/>
          </a:prstGeom>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a:xfrm>
            <a:off x="6457950" y="4767263"/>
            <a:ext cx="2057400" cy="274637"/>
          </a:xfrm>
          <a:prstGeom prst="rect">
            <a:avLst/>
          </a:prstGeom>
        </p:spPr>
        <p:txBody>
          <a:bodyPr/>
          <a:lstStyle/>
          <a:p>
            <a:fld id="{3315F8DC-8BE4-4BC0-BFEF-D480108A355E}" type="slidenum">
              <a:rPr lang="el-GR" smtClean="0">
                <a:solidFill>
                  <a:prstClr val="black">
                    <a:tint val="75000"/>
                  </a:prstClr>
                </a:solidFill>
              </a:rPr>
              <a:pPr/>
              <a:t>‹#›</a:t>
            </a:fld>
            <a:endParaRPr lang="el-GR">
              <a:solidFill>
                <a:prstClr val="black">
                  <a:tint val="75000"/>
                </a:prstClr>
              </a:solidFill>
            </a:endParaRPr>
          </a:p>
        </p:txBody>
      </p:sp>
      <p:sp>
        <p:nvSpPr>
          <p:cNvPr id="7" name="Τίτλος 1">
            <a:extLst>
              <a:ext uri="{FF2B5EF4-FFF2-40B4-BE49-F238E27FC236}">
                <a16:creationId xmlns:a16="http://schemas.microsoft.com/office/drawing/2014/main" id="{D006C79C-F37B-18EC-CA8B-21F01C16605D}"/>
              </a:ext>
            </a:extLst>
          </p:cNvPr>
          <p:cNvSpPr>
            <a:spLocks noGrp="1"/>
          </p:cNvSpPr>
          <p:nvPr>
            <p:ph type="title"/>
          </p:nvPr>
        </p:nvSpPr>
        <p:spPr>
          <a:xfrm>
            <a:off x="206774" y="53285"/>
            <a:ext cx="8701733" cy="615284"/>
          </a:xfrm>
        </p:spPr>
        <p:txBody>
          <a:bodyPr>
            <a:normAutofit/>
          </a:bodyPr>
          <a:lstStyle>
            <a:lvl1pPr algn="ctr">
              <a:defRPr sz="2250" b="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l-GR" dirty="0"/>
              <a:t>Στυλ κύριου τίτλου</a:t>
            </a:r>
          </a:p>
        </p:txBody>
      </p:sp>
    </p:spTree>
    <p:extLst>
      <p:ext uri="{BB962C8B-B14F-4D97-AF65-F5344CB8AC3E}">
        <p14:creationId xmlns:p14="http://schemas.microsoft.com/office/powerpoint/2010/main" val="2488047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6_Comparais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8A5F4896-2ED2-304A-895B-389D04638AA6}"/>
              </a:ext>
            </a:extLst>
          </p:cNvPr>
          <p:cNvSpPr>
            <a:spLocks noGrp="1"/>
          </p:cNvSpPr>
          <p:nvPr>
            <p:ph type="ftr" sz="quarter" idx="11"/>
          </p:nvPr>
        </p:nvSpPr>
        <p:spPr>
          <a:xfrm>
            <a:off x="3028950" y="4767263"/>
            <a:ext cx="3086100" cy="274637"/>
          </a:xfrm>
          <a:prstGeom prst="rect">
            <a:avLst/>
          </a:prstGeom>
        </p:spPr>
        <p:txBody>
          <a:bodyPr/>
          <a:lstStyle/>
          <a:p>
            <a:r>
              <a:rPr lang="en-US">
                <a:solidFill>
                  <a:prstClr val="white"/>
                </a:solidFill>
              </a:rPr>
              <a:t>International Society of Nephrology </a:t>
            </a:r>
          </a:p>
        </p:txBody>
      </p:sp>
    </p:spTree>
    <p:extLst>
      <p:ext uri="{BB962C8B-B14F-4D97-AF65-F5344CB8AC3E}">
        <p14:creationId xmlns:p14="http://schemas.microsoft.com/office/powerpoint/2010/main" val="2640200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1597819"/>
            <a:ext cx="7772400" cy="1102519"/>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05D43671-0987-4710-A0E0-1DDA35192C0F}" type="datetimeFigureOut">
              <a:rPr lang="el-GR" smtClean="0"/>
              <a:t>20/10/2023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E02514EF-0DA6-46AC-B7B0-37044826FF40}" type="slidenum">
              <a:rPr lang="el-GR" smtClean="0"/>
              <a:t>‹#›</a:t>
            </a:fld>
            <a:endParaRPr lang="el-G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05D43671-0987-4710-A0E0-1DDA35192C0F}" type="datetimeFigureOut">
              <a:rPr lang="el-GR" smtClean="0"/>
              <a:t>20/10/2023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E02514EF-0DA6-46AC-B7B0-37044826FF40}" type="slidenum">
              <a:rPr lang="el-GR" smtClean="0"/>
              <a:t>‹#›</a:t>
            </a:fld>
            <a:endParaRPr lang="el-G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3305176"/>
            <a:ext cx="7772400" cy="1021556"/>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05D43671-0987-4710-A0E0-1DDA35192C0F}" type="datetimeFigureOut">
              <a:rPr lang="el-GR" smtClean="0"/>
              <a:t>20/10/2023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E02514EF-0DA6-46AC-B7B0-37044826FF40}" type="slidenum">
              <a:rPr lang="el-GR" smtClean="0"/>
              <a:t>‹#›</a:t>
            </a:fld>
            <a:endParaRPr lang="el-G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05D43671-0987-4710-A0E0-1DDA35192C0F}" type="datetimeFigureOut">
              <a:rPr lang="el-GR" smtClean="0"/>
              <a:t>20/10/2023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E02514EF-0DA6-46AC-B7B0-37044826FF40}" type="slidenum">
              <a:rPr lang="el-GR" smtClean="0"/>
              <a:t>‹#›</a:t>
            </a:fld>
            <a:endParaRPr lang="el-G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05979"/>
            <a:ext cx="8229600" cy="85725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05D43671-0987-4710-A0E0-1DDA35192C0F}" type="datetimeFigureOut">
              <a:rPr lang="el-GR" smtClean="0"/>
              <a:t>20/10/2023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E02514EF-0DA6-46AC-B7B0-37044826FF40}" type="slidenum">
              <a:rPr lang="el-GR" smtClean="0"/>
              <a:t>‹#›</a:t>
            </a:fld>
            <a:endParaRPr lang="el-G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05D43671-0987-4710-A0E0-1DDA35192C0F}" type="datetimeFigureOut">
              <a:rPr lang="el-GR" smtClean="0"/>
              <a:t>20/10/2023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E02514EF-0DA6-46AC-B7B0-37044826FF40}" type="slidenum">
              <a:rPr lang="el-GR" smtClean="0"/>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62CA855-E9C1-EDC1-C108-42EA5071D4EB}"/>
              </a:ext>
            </a:extLst>
          </p:cNvPr>
          <p:cNvSpPr>
            <a:spLocks noGrp="1"/>
          </p:cNvSpPr>
          <p:nvPr>
            <p:ph type="title"/>
          </p:nvPr>
        </p:nvSpPr>
        <p:spPr>
          <a:xfrm>
            <a:off x="179512" y="123904"/>
            <a:ext cx="8784976" cy="604928"/>
          </a:xfrm>
        </p:spPr>
        <p:txBody>
          <a:bodyPr/>
          <a:lstStyle/>
          <a:p>
            <a:r>
              <a:rPr lang="el-GR" dirty="0"/>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82C53D0-536F-4B2D-B472-8DEF477BBF71}"/>
              </a:ext>
            </a:extLst>
          </p:cNvPr>
          <p:cNvSpPr>
            <a:spLocks noGrp="1"/>
          </p:cNvSpPr>
          <p:nvPr>
            <p:ph idx="1"/>
          </p:nvPr>
        </p:nvSpPr>
        <p:spPr>
          <a:xfrm>
            <a:off x="179512" y="915566"/>
            <a:ext cx="8784976" cy="3750097"/>
          </a:xfrm>
        </p:spPr>
        <p:txBody>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6B918FCD-BA8E-9E53-DFD2-1F12D05222BE}"/>
              </a:ext>
            </a:extLst>
          </p:cNvPr>
          <p:cNvSpPr>
            <a:spLocks noGrp="1"/>
          </p:cNvSpPr>
          <p:nvPr>
            <p:ph type="dt" sz="half" idx="10"/>
          </p:nvPr>
        </p:nvSpPr>
        <p:spPr>
          <a:xfrm>
            <a:off x="628650" y="4767263"/>
            <a:ext cx="2057400" cy="274637"/>
          </a:xfrm>
          <a:prstGeom prst="rect">
            <a:avLst/>
          </a:prstGeom>
        </p:spPr>
        <p:txBody>
          <a:bodyPr/>
          <a:lstStyle/>
          <a:p>
            <a:fld id="{801C8004-7E90-4D86-B2CB-B323AA88928B}" type="datetimeFigureOut">
              <a:rPr lang="el-GR" smtClean="0"/>
              <a:t>20/10/2023</a:t>
            </a:fld>
            <a:endParaRPr lang="el-GR"/>
          </a:p>
        </p:txBody>
      </p:sp>
      <p:sp>
        <p:nvSpPr>
          <p:cNvPr id="5" name="Θέση υποσέλιδου 4">
            <a:extLst>
              <a:ext uri="{FF2B5EF4-FFF2-40B4-BE49-F238E27FC236}">
                <a16:creationId xmlns:a16="http://schemas.microsoft.com/office/drawing/2014/main" id="{72B75AF3-F15F-4429-9C45-EC34B61EAD2E}"/>
              </a:ext>
            </a:extLst>
          </p:cNvPr>
          <p:cNvSpPr>
            <a:spLocks noGrp="1"/>
          </p:cNvSpPr>
          <p:nvPr>
            <p:ph type="ftr" sz="quarter" idx="11"/>
          </p:nvPr>
        </p:nvSpPr>
        <p:spPr>
          <a:xfrm>
            <a:off x="3028950" y="4767263"/>
            <a:ext cx="3086100" cy="274637"/>
          </a:xfrm>
          <a:prstGeom prst="rect">
            <a:avLst/>
          </a:prstGeom>
        </p:spPr>
        <p:txBody>
          <a:bodyPr/>
          <a:lstStyle/>
          <a:p>
            <a:endParaRPr lang="el-GR"/>
          </a:p>
        </p:txBody>
      </p:sp>
      <p:sp>
        <p:nvSpPr>
          <p:cNvPr id="6" name="Θέση αριθμού διαφάνειας 5">
            <a:extLst>
              <a:ext uri="{FF2B5EF4-FFF2-40B4-BE49-F238E27FC236}">
                <a16:creationId xmlns:a16="http://schemas.microsoft.com/office/drawing/2014/main" id="{8CC3727F-6DBC-05AE-D0E5-81635B6C9132}"/>
              </a:ext>
            </a:extLst>
          </p:cNvPr>
          <p:cNvSpPr>
            <a:spLocks noGrp="1"/>
          </p:cNvSpPr>
          <p:nvPr>
            <p:ph type="sldNum" sz="quarter" idx="12"/>
          </p:nvPr>
        </p:nvSpPr>
        <p:spPr>
          <a:xfrm>
            <a:off x="6457950" y="4767263"/>
            <a:ext cx="2057400" cy="274637"/>
          </a:xfrm>
          <a:prstGeom prst="rect">
            <a:avLst/>
          </a:prstGeom>
        </p:spPr>
        <p:txBody>
          <a:bodyPr/>
          <a:lstStyle/>
          <a:p>
            <a:fld id="{379EF875-A1C2-4915-9444-E0B3354FF35A}" type="slidenum">
              <a:rPr lang="el-GR" smtClean="0"/>
              <a:t>‹#›</a:t>
            </a:fld>
            <a:endParaRPr lang="el-GR"/>
          </a:p>
        </p:txBody>
      </p:sp>
    </p:spTree>
    <p:extLst>
      <p:ext uri="{BB962C8B-B14F-4D97-AF65-F5344CB8AC3E}">
        <p14:creationId xmlns:p14="http://schemas.microsoft.com/office/powerpoint/2010/main" val="1663321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05D43671-0987-4710-A0E0-1DDA35192C0F}" type="datetimeFigureOut">
              <a:rPr lang="el-GR" smtClean="0"/>
              <a:t>20/10/2023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E02514EF-0DA6-46AC-B7B0-37044826FF40}" type="slidenum">
              <a:rPr lang="el-GR" smtClean="0"/>
              <a:t>‹#›</a:t>
            </a:fld>
            <a:endParaRPr lang="el-G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1" y="204787"/>
            <a:ext cx="3008313" cy="871538"/>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05D43671-0987-4710-A0E0-1DDA35192C0F}" type="datetimeFigureOut">
              <a:rPr lang="el-GR" smtClean="0"/>
              <a:t>20/10/2023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E02514EF-0DA6-46AC-B7B0-37044826FF40}" type="slidenum">
              <a:rPr lang="el-GR" smtClean="0"/>
              <a:t>‹#›</a:t>
            </a:fld>
            <a:endParaRPr lang="el-G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3600450"/>
            <a:ext cx="5486400" cy="425054"/>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05D43671-0987-4710-A0E0-1DDA35192C0F}" type="datetimeFigureOut">
              <a:rPr lang="el-GR" smtClean="0"/>
              <a:t>20/10/2023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E02514EF-0DA6-46AC-B7B0-37044826FF40}" type="slidenum">
              <a:rPr lang="el-GR" smtClean="0"/>
              <a:t>‹#›</a:t>
            </a:fld>
            <a:endParaRPr lang="el-G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05D43671-0987-4710-A0E0-1DDA35192C0F}" type="datetimeFigureOut">
              <a:rPr lang="el-GR" smtClean="0"/>
              <a:t>20/10/2023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E02514EF-0DA6-46AC-B7B0-37044826FF40}" type="slidenum">
              <a:rPr lang="el-GR" smtClean="0"/>
              <a:t>‹#›</a:t>
            </a:fld>
            <a:endParaRPr lang="el-G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154781"/>
            <a:ext cx="2057400" cy="3290888"/>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154781"/>
            <a:ext cx="6019800" cy="3290888"/>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05D43671-0987-4710-A0E0-1DDA35192C0F}" type="datetimeFigureOut">
              <a:rPr lang="el-GR" smtClean="0"/>
              <a:t>20/10/2023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E02514EF-0DA6-46AC-B7B0-37044826FF40}" type="slidenum">
              <a:rPr lang="el-GR" smtClean="0"/>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DED74CB-417D-A857-D915-68C4C0767613}"/>
              </a:ext>
            </a:extLst>
          </p:cNvPr>
          <p:cNvSpPr>
            <a:spLocks noGrp="1"/>
          </p:cNvSpPr>
          <p:nvPr>
            <p:ph type="title"/>
          </p:nvPr>
        </p:nvSpPr>
        <p:spPr>
          <a:xfrm>
            <a:off x="623888" y="1282700"/>
            <a:ext cx="7886700" cy="2139950"/>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5BE0530-CCCB-43BC-354D-B2C6C3E34404}"/>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A6B78184-6F7B-0FCB-2DFB-925D8A563198}"/>
              </a:ext>
            </a:extLst>
          </p:cNvPr>
          <p:cNvSpPr>
            <a:spLocks noGrp="1"/>
          </p:cNvSpPr>
          <p:nvPr>
            <p:ph type="dt" sz="half" idx="10"/>
          </p:nvPr>
        </p:nvSpPr>
        <p:spPr>
          <a:xfrm>
            <a:off x="628650" y="4767263"/>
            <a:ext cx="2057400" cy="274637"/>
          </a:xfrm>
          <a:prstGeom prst="rect">
            <a:avLst/>
          </a:prstGeom>
        </p:spPr>
        <p:txBody>
          <a:bodyPr/>
          <a:lstStyle/>
          <a:p>
            <a:fld id="{801C8004-7E90-4D86-B2CB-B323AA88928B}" type="datetimeFigureOut">
              <a:rPr lang="el-GR" smtClean="0"/>
              <a:t>20/10/2023</a:t>
            </a:fld>
            <a:endParaRPr lang="el-GR"/>
          </a:p>
        </p:txBody>
      </p:sp>
      <p:sp>
        <p:nvSpPr>
          <p:cNvPr id="5" name="Θέση υποσέλιδου 4">
            <a:extLst>
              <a:ext uri="{FF2B5EF4-FFF2-40B4-BE49-F238E27FC236}">
                <a16:creationId xmlns:a16="http://schemas.microsoft.com/office/drawing/2014/main" id="{B98107FF-7D42-BD7A-C2EF-642C01C86CA3}"/>
              </a:ext>
            </a:extLst>
          </p:cNvPr>
          <p:cNvSpPr>
            <a:spLocks noGrp="1"/>
          </p:cNvSpPr>
          <p:nvPr>
            <p:ph type="ftr" sz="quarter" idx="11"/>
          </p:nvPr>
        </p:nvSpPr>
        <p:spPr>
          <a:xfrm>
            <a:off x="3028950" y="4767263"/>
            <a:ext cx="3086100" cy="274637"/>
          </a:xfrm>
          <a:prstGeom prst="rect">
            <a:avLst/>
          </a:prstGeom>
        </p:spPr>
        <p:txBody>
          <a:bodyPr/>
          <a:lstStyle/>
          <a:p>
            <a:endParaRPr lang="el-GR"/>
          </a:p>
        </p:txBody>
      </p:sp>
      <p:sp>
        <p:nvSpPr>
          <p:cNvPr id="6" name="Θέση αριθμού διαφάνειας 5">
            <a:extLst>
              <a:ext uri="{FF2B5EF4-FFF2-40B4-BE49-F238E27FC236}">
                <a16:creationId xmlns:a16="http://schemas.microsoft.com/office/drawing/2014/main" id="{E4EAA560-0158-B343-1301-8D160F760873}"/>
              </a:ext>
            </a:extLst>
          </p:cNvPr>
          <p:cNvSpPr>
            <a:spLocks noGrp="1"/>
          </p:cNvSpPr>
          <p:nvPr>
            <p:ph type="sldNum" sz="quarter" idx="12"/>
          </p:nvPr>
        </p:nvSpPr>
        <p:spPr>
          <a:xfrm>
            <a:off x="6457950" y="4767263"/>
            <a:ext cx="2057400" cy="274637"/>
          </a:xfrm>
          <a:prstGeom prst="rect">
            <a:avLst/>
          </a:prstGeom>
        </p:spPr>
        <p:txBody>
          <a:bodyPr/>
          <a:lstStyle/>
          <a:p>
            <a:fld id="{379EF875-A1C2-4915-9444-E0B3354FF35A}" type="slidenum">
              <a:rPr lang="el-GR" smtClean="0"/>
              <a:t>‹#›</a:t>
            </a:fld>
            <a:endParaRPr lang="el-GR"/>
          </a:p>
        </p:txBody>
      </p:sp>
    </p:spTree>
    <p:extLst>
      <p:ext uri="{BB962C8B-B14F-4D97-AF65-F5344CB8AC3E}">
        <p14:creationId xmlns:p14="http://schemas.microsoft.com/office/powerpoint/2010/main" val="2767332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C30380-1DFC-AD2E-B08D-60489C982D0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25C5447E-42E5-84C5-E594-0F9758B80455}"/>
              </a:ext>
            </a:extLst>
          </p:cNvPr>
          <p:cNvSpPr>
            <a:spLocks noGrp="1"/>
          </p:cNvSpPr>
          <p:nvPr>
            <p:ph sz="half" idx="1"/>
          </p:nvPr>
        </p:nvSpPr>
        <p:spPr>
          <a:xfrm>
            <a:off x="628650" y="1370013"/>
            <a:ext cx="3867150" cy="326231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89ADAD83-87CE-2E73-2AA4-80F044B56AF5}"/>
              </a:ext>
            </a:extLst>
          </p:cNvPr>
          <p:cNvSpPr>
            <a:spLocks noGrp="1"/>
          </p:cNvSpPr>
          <p:nvPr>
            <p:ph sz="half" idx="2"/>
          </p:nvPr>
        </p:nvSpPr>
        <p:spPr>
          <a:xfrm>
            <a:off x="4648200" y="1370013"/>
            <a:ext cx="3867150" cy="326231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03BE36AA-E32D-31A7-0C64-79DC1D615E47}"/>
              </a:ext>
            </a:extLst>
          </p:cNvPr>
          <p:cNvSpPr>
            <a:spLocks noGrp="1"/>
          </p:cNvSpPr>
          <p:nvPr>
            <p:ph type="dt" sz="half" idx="10"/>
          </p:nvPr>
        </p:nvSpPr>
        <p:spPr>
          <a:xfrm>
            <a:off x="628650" y="4767263"/>
            <a:ext cx="2057400" cy="274637"/>
          </a:xfrm>
          <a:prstGeom prst="rect">
            <a:avLst/>
          </a:prstGeom>
        </p:spPr>
        <p:txBody>
          <a:bodyPr/>
          <a:lstStyle/>
          <a:p>
            <a:fld id="{801C8004-7E90-4D86-B2CB-B323AA88928B}" type="datetimeFigureOut">
              <a:rPr lang="el-GR" smtClean="0"/>
              <a:t>20/10/2023</a:t>
            </a:fld>
            <a:endParaRPr lang="el-GR"/>
          </a:p>
        </p:txBody>
      </p:sp>
      <p:sp>
        <p:nvSpPr>
          <p:cNvPr id="6" name="Θέση υποσέλιδου 5">
            <a:extLst>
              <a:ext uri="{FF2B5EF4-FFF2-40B4-BE49-F238E27FC236}">
                <a16:creationId xmlns:a16="http://schemas.microsoft.com/office/drawing/2014/main" id="{F7F13C3D-3C01-71D3-C689-B68AA38258BC}"/>
              </a:ext>
            </a:extLst>
          </p:cNvPr>
          <p:cNvSpPr>
            <a:spLocks noGrp="1"/>
          </p:cNvSpPr>
          <p:nvPr>
            <p:ph type="ftr" sz="quarter" idx="11"/>
          </p:nvPr>
        </p:nvSpPr>
        <p:spPr>
          <a:xfrm>
            <a:off x="3028950" y="4767263"/>
            <a:ext cx="3086100" cy="274637"/>
          </a:xfrm>
          <a:prstGeom prst="rect">
            <a:avLst/>
          </a:prstGeom>
        </p:spPr>
        <p:txBody>
          <a:bodyPr/>
          <a:lstStyle/>
          <a:p>
            <a:endParaRPr lang="el-GR"/>
          </a:p>
        </p:txBody>
      </p:sp>
      <p:sp>
        <p:nvSpPr>
          <p:cNvPr id="7" name="Θέση αριθμού διαφάνειας 6">
            <a:extLst>
              <a:ext uri="{FF2B5EF4-FFF2-40B4-BE49-F238E27FC236}">
                <a16:creationId xmlns:a16="http://schemas.microsoft.com/office/drawing/2014/main" id="{F95BAA72-6CA4-6F6D-27E4-FBDF5F7E32CD}"/>
              </a:ext>
            </a:extLst>
          </p:cNvPr>
          <p:cNvSpPr>
            <a:spLocks noGrp="1"/>
          </p:cNvSpPr>
          <p:nvPr>
            <p:ph type="sldNum" sz="quarter" idx="12"/>
          </p:nvPr>
        </p:nvSpPr>
        <p:spPr>
          <a:xfrm>
            <a:off x="6457950" y="4767263"/>
            <a:ext cx="2057400" cy="274637"/>
          </a:xfrm>
          <a:prstGeom prst="rect">
            <a:avLst/>
          </a:prstGeom>
        </p:spPr>
        <p:txBody>
          <a:bodyPr/>
          <a:lstStyle/>
          <a:p>
            <a:fld id="{379EF875-A1C2-4915-9444-E0B3354FF35A}" type="slidenum">
              <a:rPr lang="el-GR" smtClean="0"/>
              <a:t>‹#›</a:t>
            </a:fld>
            <a:endParaRPr lang="el-GR"/>
          </a:p>
        </p:txBody>
      </p:sp>
    </p:spTree>
    <p:extLst>
      <p:ext uri="{BB962C8B-B14F-4D97-AF65-F5344CB8AC3E}">
        <p14:creationId xmlns:p14="http://schemas.microsoft.com/office/powerpoint/2010/main" val="1070612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745FA22-28E0-5FF7-ADCC-C74C7DB615E6}"/>
              </a:ext>
            </a:extLst>
          </p:cNvPr>
          <p:cNvSpPr>
            <a:spLocks noGrp="1"/>
          </p:cNvSpPr>
          <p:nvPr>
            <p:ph type="title"/>
          </p:nvPr>
        </p:nvSpPr>
        <p:spPr>
          <a:xfrm>
            <a:off x="630238" y="274638"/>
            <a:ext cx="7886700" cy="993775"/>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B7FE33ED-AC8C-9F40-BFCF-262EEDCEA0A2}"/>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E22ACB21-145E-C84F-8F28-019793593F3E}"/>
              </a:ext>
            </a:extLst>
          </p:cNvPr>
          <p:cNvSpPr>
            <a:spLocks noGrp="1"/>
          </p:cNvSpPr>
          <p:nvPr>
            <p:ph sz="half" idx="2"/>
          </p:nvPr>
        </p:nvSpPr>
        <p:spPr>
          <a:xfrm>
            <a:off x="630238" y="1879600"/>
            <a:ext cx="3868737" cy="276225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2DE61AD3-E045-D59F-A0E0-36B7D413DD81}"/>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6586193D-7C16-2334-060F-07B389BFF508}"/>
              </a:ext>
            </a:extLst>
          </p:cNvPr>
          <p:cNvSpPr>
            <a:spLocks noGrp="1"/>
          </p:cNvSpPr>
          <p:nvPr>
            <p:ph sz="quarter" idx="4"/>
          </p:nvPr>
        </p:nvSpPr>
        <p:spPr>
          <a:xfrm>
            <a:off x="4629150" y="1879600"/>
            <a:ext cx="3887788" cy="276225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322B9599-B569-1719-4A48-7D48F22C5F94}"/>
              </a:ext>
            </a:extLst>
          </p:cNvPr>
          <p:cNvSpPr>
            <a:spLocks noGrp="1"/>
          </p:cNvSpPr>
          <p:nvPr>
            <p:ph type="dt" sz="half" idx="10"/>
          </p:nvPr>
        </p:nvSpPr>
        <p:spPr>
          <a:xfrm>
            <a:off x="628650" y="4767263"/>
            <a:ext cx="2057400" cy="274637"/>
          </a:xfrm>
          <a:prstGeom prst="rect">
            <a:avLst/>
          </a:prstGeom>
        </p:spPr>
        <p:txBody>
          <a:bodyPr/>
          <a:lstStyle/>
          <a:p>
            <a:fld id="{801C8004-7E90-4D86-B2CB-B323AA88928B}" type="datetimeFigureOut">
              <a:rPr lang="el-GR" smtClean="0"/>
              <a:t>20/10/2023</a:t>
            </a:fld>
            <a:endParaRPr lang="el-GR"/>
          </a:p>
        </p:txBody>
      </p:sp>
      <p:sp>
        <p:nvSpPr>
          <p:cNvPr id="8" name="Θέση υποσέλιδου 7">
            <a:extLst>
              <a:ext uri="{FF2B5EF4-FFF2-40B4-BE49-F238E27FC236}">
                <a16:creationId xmlns:a16="http://schemas.microsoft.com/office/drawing/2014/main" id="{F8360895-E5AD-5CF0-8852-EC9A9FBD2BB0}"/>
              </a:ext>
            </a:extLst>
          </p:cNvPr>
          <p:cNvSpPr>
            <a:spLocks noGrp="1"/>
          </p:cNvSpPr>
          <p:nvPr>
            <p:ph type="ftr" sz="quarter" idx="11"/>
          </p:nvPr>
        </p:nvSpPr>
        <p:spPr>
          <a:xfrm>
            <a:off x="3028950" y="4767263"/>
            <a:ext cx="3086100" cy="274637"/>
          </a:xfrm>
          <a:prstGeom prst="rect">
            <a:avLst/>
          </a:prstGeom>
        </p:spPr>
        <p:txBody>
          <a:bodyPr/>
          <a:lstStyle/>
          <a:p>
            <a:endParaRPr lang="el-GR"/>
          </a:p>
        </p:txBody>
      </p:sp>
      <p:sp>
        <p:nvSpPr>
          <p:cNvPr id="9" name="Θέση αριθμού διαφάνειας 8">
            <a:extLst>
              <a:ext uri="{FF2B5EF4-FFF2-40B4-BE49-F238E27FC236}">
                <a16:creationId xmlns:a16="http://schemas.microsoft.com/office/drawing/2014/main" id="{7AB2254A-7548-2358-254C-CE62FB3BDEC4}"/>
              </a:ext>
            </a:extLst>
          </p:cNvPr>
          <p:cNvSpPr>
            <a:spLocks noGrp="1"/>
          </p:cNvSpPr>
          <p:nvPr>
            <p:ph type="sldNum" sz="quarter" idx="12"/>
          </p:nvPr>
        </p:nvSpPr>
        <p:spPr>
          <a:xfrm>
            <a:off x="6457950" y="4767263"/>
            <a:ext cx="2057400" cy="274637"/>
          </a:xfrm>
          <a:prstGeom prst="rect">
            <a:avLst/>
          </a:prstGeom>
        </p:spPr>
        <p:txBody>
          <a:bodyPr/>
          <a:lstStyle/>
          <a:p>
            <a:fld id="{379EF875-A1C2-4915-9444-E0B3354FF35A}" type="slidenum">
              <a:rPr lang="el-GR" smtClean="0"/>
              <a:t>‹#›</a:t>
            </a:fld>
            <a:endParaRPr lang="el-GR"/>
          </a:p>
        </p:txBody>
      </p:sp>
    </p:spTree>
    <p:extLst>
      <p:ext uri="{BB962C8B-B14F-4D97-AF65-F5344CB8AC3E}">
        <p14:creationId xmlns:p14="http://schemas.microsoft.com/office/powerpoint/2010/main" val="1995255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CC1C91-EF45-55CA-16BC-AC3C3CFDCDD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F9884BB6-06CD-113A-FD30-3AD9399525A2}"/>
              </a:ext>
            </a:extLst>
          </p:cNvPr>
          <p:cNvSpPr>
            <a:spLocks noGrp="1"/>
          </p:cNvSpPr>
          <p:nvPr>
            <p:ph type="dt" sz="half" idx="10"/>
          </p:nvPr>
        </p:nvSpPr>
        <p:spPr>
          <a:xfrm>
            <a:off x="628650" y="4767263"/>
            <a:ext cx="2057400" cy="274637"/>
          </a:xfrm>
          <a:prstGeom prst="rect">
            <a:avLst/>
          </a:prstGeom>
        </p:spPr>
        <p:txBody>
          <a:bodyPr/>
          <a:lstStyle/>
          <a:p>
            <a:fld id="{801C8004-7E90-4D86-B2CB-B323AA88928B}" type="datetimeFigureOut">
              <a:rPr lang="el-GR" smtClean="0"/>
              <a:t>20/10/2023</a:t>
            </a:fld>
            <a:endParaRPr lang="el-GR"/>
          </a:p>
        </p:txBody>
      </p:sp>
      <p:sp>
        <p:nvSpPr>
          <p:cNvPr id="4" name="Θέση υποσέλιδου 3">
            <a:extLst>
              <a:ext uri="{FF2B5EF4-FFF2-40B4-BE49-F238E27FC236}">
                <a16:creationId xmlns:a16="http://schemas.microsoft.com/office/drawing/2014/main" id="{0AB27A6C-8B7A-A32D-7830-D5521A0CC612}"/>
              </a:ext>
            </a:extLst>
          </p:cNvPr>
          <p:cNvSpPr>
            <a:spLocks noGrp="1"/>
          </p:cNvSpPr>
          <p:nvPr>
            <p:ph type="ftr" sz="quarter" idx="11"/>
          </p:nvPr>
        </p:nvSpPr>
        <p:spPr>
          <a:xfrm>
            <a:off x="3028950" y="4767263"/>
            <a:ext cx="3086100" cy="274637"/>
          </a:xfrm>
          <a:prstGeom prst="rect">
            <a:avLst/>
          </a:prstGeom>
        </p:spPr>
        <p:txBody>
          <a:bodyPr/>
          <a:lstStyle/>
          <a:p>
            <a:endParaRPr lang="el-GR"/>
          </a:p>
        </p:txBody>
      </p:sp>
      <p:sp>
        <p:nvSpPr>
          <p:cNvPr id="5" name="Θέση αριθμού διαφάνειας 4">
            <a:extLst>
              <a:ext uri="{FF2B5EF4-FFF2-40B4-BE49-F238E27FC236}">
                <a16:creationId xmlns:a16="http://schemas.microsoft.com/office/drawing/2014/main" id="{1154FA7E-E2EC-0243-D7A1-82768BD32604}"/>
              </a:ext>
            </a:extLst>
          </p:cNvPr>
          <p:cNvSpPr>
            <a:spLocks noGrp="1"/>
          </p:cNvSpPr>
          <p:nvPr>
            <p:ph type="sldNum" sz="quarter" idx="12"/>
          </p:nvPr>
        </p:nvSpPr>
        <p:spPr>
          <a:xfrm>
            <a:off x="6457950" y="4767263"/>
            <a:ext cx="2057400" cy="274637"/>
          </a:xfrm>
          <a:prstGeom prst="rect">
            <a:avLst/>
          </a:prstGeom>
        </p:spPr>
        <p:txBody>
          <a:bodyPr/>
          <a:lstStyle/>
          <a:p>
            <a:fld id="{379EF875-A1C2-4915-9444-E0B3354FF35A}" type="slidenum">
              <a:rPr lang="el-GR" smtClean="0"/>
              <a:t>‹#›</a:t>
            </a:fld>
            <a:endParaRPr lang="el-GR"/>
          </a:p>
        </p:txBody>
      </p:sp>
    </p:spTree>
    <p:extLst>
      <p:ext uri="{BB962C8B-B14F-4D97-AF65-F5344CB8AC3E}">
        <p14:creationId xmlns:p14="http://schemas.microsoft.com/office/powerpoint/2010/main" val="2327093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7180BB8C-534F-FE88-4E77-137571D4B88B}"/>
              </a:ext>
            </a:extLst>
          </p:cNvPr>
          <p:cNvSpPr>
            <a:spLocks noGrp="1"/>
          </p:cNvSpPr>
          <p:nvPr>
            <p:ph type="dt" sz="half" idx="10"/>
          </p:nvPr>
        </p:nvSpPr>
        <p:spPr>
          <a:xfrm>
            <a:off x="628650" y="4767263"/>
            <a:ext cx="2057400" cy="274637"/>
          </a:xfrm>
          <a:prstGeom prst="rect">
            <a:avLst/>
          </a:prstGeom>
        </p:spPr>
        <p:txBody>
          <a:bodyPr/>
          <a:lstStyle/>
          <a:p>
            <a:fld id="{801C8004-7E90-4D86-B2CB-B323AA88928B}" type="datetimeFigureOut">
              <a:rPr lang="el-GR" smtClean="0"/>
              <a:t>20/10/2023</a:t>
            </a:fld>
            <a:endParaRPr lang="el-GR"/>
          </a:p>
        </p:txBody>
      </p:sp>
      <p:sp>
        <p:nvSpPr>
          <p:cNvPr id="3" name="Θέση υποσέλιδου 2">
            <a:extLst>
              <a:ext uri="{FF2B5EF4-FFF2-40B4-BE49-F238E27FC236}">
                <a16:creationId xmlns:a16="http://schemas.microsoft.com/office/drawing/2014/main" id="{ABCBC0C2-A14B-E6D8-BCA5-5A5D99D39E81}"/>
              </a:ext>
            </a:extLst>
          </p:cNvPr>
          <p:cNvSpPr>
            <a:spLocks noGrp="1"/>
          </p:cNvSpPr>
          <p:nvPr>
            <p:ph type="ftr" sz="quarter" idx="11"/>
          </p:nvPr>
        </p:nvSpPr>
        <p:spPr>
          <a:xfrm>
            <a:off x="3028950" y="4767263"/>
            <a:ext cx="3086100" cy="274637"/>
          </a:xfrm>
          <a:prstGeom prst="rect">
            <a:avLst/>
          </a:prstGeom>
        </p:spPr>
        <p:txBody>
          <a:bodyPr/>
          <a:lstStyle/>
          <a:p>
            <a:endParaRPr lang="el-GR"/>
          </a:p>
        </p:txBody>
      </p:sp>
      <p:sp>
        <p:nvSpPr>
          <p:cNvPr id="4" name="Θέση αριθμού διαφάνειας 3">
            <a:extLst>
              <a:ext uri="{FF2B5EF4-FFF2-40B4-BE49-F238E27FC236}">
                <a16:creationId xmlns:a16="http://schemas.microsoft.com/office/drawing/2014/main" id="{3A32B863-507B-A312-2A21-8DF1C16C5A2F}"/>
              </a:ext>
            </a:extLst>
          </p:cNvPr>
          <p:cNvSpPr>
            <a:spLocks noGrp="1"/>
          </p:cNvSpPr>
          <p:nvPr>
            <p:ph type="sldNum" sz="quarter" idx="12"/>
          </p:nvPr>
        </p:nvSpPr>
        <p:spPr>
          <a:xfrm>
            <a:off x="6457950" y="4767263"/>
            <a:ext cx="2057400" cy="274637"/>
          </a:xfrm>
          <a:prstGeom prst="rect">
            <a:avLst/>
          </a:prstGeom>
        </p:spPr>
        <p:txBody>
          <a:bodyPr/>
          <a:lstStyle/>
          <a:p>
            <a:fld id="{379EF875-A1C2-4915-9444-E0B3354FF35A}" type="slidenum">
              <a:rPr lang="el-GR" smtClean="0"/>
              <a:t>‹#›</a:t>
            </a:fld>
            <a:endParaRPr lang="el-GR"/>
          </a:p>
        </p:txBody>
      </p:sp>
    </p:spTree>
    <p:extLst>
      <p:ext uri="{BB962C8B-B14F-4D97-AF65-F5344CB8AC3E}">
        <p14:creationId xmlns:p14="http://schemas.microsoft.com/office/powerpoint/2010/main" val="2878824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B0D78CF-CF53-6714-5EB2-B93FA9652EB1}"/>
              </a:ext>
            </a:extLst>
          </p:cNvPr>
          <p:cNvSpPr>
            <a:spLocks noGrp="1"/>
          </p:cNvSpPr>
          <p:nvPr>
            <p:ph type="title"/>
          </p:nvPr>
        </p:nvSpPr>
        <p:spPr>
          <a:xfrm>
            <a:off x="630238" y="342900"/>
            <a:ext cx="2949575" cy="120015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2A04F6D-36C3-DBC1-0A0E-D8CED2827BE3}"/>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0D933570-31C4-0472-976A-52CA59C13757}"/>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0A83EA5C-C20E-96D4-2BF7-EBD88D57E59F}"/>
              </a:ext>
            </a:extLst>
          </p:cNvPr>
          <p:cNvSpPr>
            <a:spLocks noGrp="1"/>
          </p:cNvSpPr>
          <p:nvPr>
            <p:ph type="dt" sz="half" idx="10"/>
          </p:nvPr>
        </p:nvSpPr>
        <p:spPr>
          <a:xfrm>
            <a:off x="628650" y="4767263"/>
            <a:ext cx="2057400" cy="274637"/>
          </a:xfrm>
          <a:prstGeom prst="rect">
            <a:avLst/>
          </a:prstGeom>
        </p:spPr>
        <p:txBody>
          <a:bodyPr/>
          <a:lstStyle/>
          <a:p>
            <a:fld id="{801C8004-7E90-4D86-B2CB-B323AA88928B}" type="datetimeFigureOut">
              <a:rPr lang="el-GR" smtClean="0"/>
              <a:t>20/10/2023</a:t>
            </a:fld>
            <a:endParaRPr lang="el-GR"/>
          </a:p>
        </p:txBody>
      </p:sp>
      <p:sp>
        <p:nvSpPr>
          <p:cNvPr id="6" name="Θέση υποσέλιδου 5">
            <a:extLst>
              <a:ext uri="{FF2B5EF4-FFF2-40B4-BE49-F238E27FC236}">
                <a16:creationId xmlns:a16="http://schemas.microsoft.com/office/drawing/2014/main" id="{A25F2382-4B3B-5EE8-9D3B-584DFFBD3E91}"/>
              </a:ext>
            </a:extLst>
          </p:cNvPr>
          <p:cNvSpPr>
            <a:spLocks noGrp="1"/>
          </p:cNvSpPr>
          <p:nvPr>
            <p:ph type="ftr" sz="quarter" idx="11"/>
          </p:nvPr>
        </p:nvSpPr>
        <p:spPr>
          <a:xfrm>
            <a:off x="3028950" y="4767263"/>
            <a:ext cx="3086100" cy="274637"/>
          </a:xfrm>
          <a:prstGeom prst="rect">
            <a:avLst/>
          </a:prstGeom>
        </p:spPr>
        <p:txBody>
          <a:bodyPr/>
          <a:lstStyle/>
          <a:p>
            <a:endParaRPr lang="el-GR"/>
          </a:p>
        </p:txBody>
      </p:sp>
      <p:sp>
        <p:nvSpPr>
          <p:cNvPr id="7" name="Θέση αριθμού διαφάνειας 6">
            <a:extLst>
              <a:ext uri="{FF2B5EF4-FFF2-40B4-BE49-F238E27FC236}">
                <a16:creationId xmlns:a16="http://schemas.microsoft.com/office/drawing/2014/main" id="{979B1647-69B0-3F83-0672-2779761D4F1B}"/>
              </a:ext>
            </a:extLst>
          </p:cNvPr>
          <p:cNvSpPr>
            <a:spLocks noGrp="1"/>
          </p:cNvSpPr>
          <p:nvPr>
            <p:ph type="sldNum" sz="quarter" idx="12"/>
          </p:nvPr>
        </p:nvSpPr>
        <p:spPr>
          <a:xfrm>
            <a:off x="6457950" y="4767263"/>
            <a:ext cx="2057400" cy="274637"/>
          </a:xfrm>
          <a:prstGeom prst="rect">
            <a:avLst/>
          </a:prstGeom>
        </p:spPr>
        <p:txBody>
          <a:bodyPr/>
          <a:lstStyle/>
          <a:p>
            <a:fld id="{379EF875-A1C2-4915-9444-E0B3354FF35A}" type="slidenum">
              <a:rPr lang="el-GR" smtClean="0"/>
              <a:t>‹#›</a:t>
            </a:fld>
            <a:endParaRPr lang="el-GR"/>
          </a:p>
        </p:txBody>
      </p:sp>
    </p:spTree>
    <p:extLst>
      <p:ext uri="{BB962C8B-B14F-4D97-AF65-F5344CB8AC3E}">
        <p14:creationId xmlns:p14="http://schemas.microsoft.com/office/powerpoint/2010/main" val="3175397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AAB63B-D16C-4103-0DA1-B2EFBF856934}"/>
              </a:ext>
            </a:extLst>
          </p:cNvPr>
          <p:cNvSpPr>
            <a:spLocks noGrp="1"/>
          </p:cNvSpPr>
          <p:nvPr>
            <p:ph type="title"/>
          </p:nvPr>
        </p:nvSpPr>
        <p:spPr>
          <a:xfrm>
            <a:off x="630238" y="342900"/>
            <a:ext cx="2949575" cy="120015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A2E0E1BD-9594-065D-2A89-8B28382E7AA8}"/>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2B22E96F-4728-3B65-0623-083E4BBFC4A6}"/>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0A4EA8C4-665C-486B-F741-0738A5E185D9}"/>
              </a:ext>
            </a:extLst>
          </p:cNvPr>
          <p:cNvSpPr>
            <a:spLocks noGrp="1"/>
          </p:cNvSpPr>
          <p:nvPr>
            <p:ph type="dt" sz="half" idx="10"/>
          </p:nvPr>
        </p:nvSpPr>
        <p:spPr>
          <a:xfrm>
            <a:off x="628650" y="4767263"/>
            <a:ext cx="2057400" cy="274637"/>
          </a:xfrm>
          <a:prstGeom prst="rect">
            <a:avLst/>
          </a:prstGeom>
        </p:spPr>
        <p:txBody>
          <a:bodyPr/>
          <a:lstStyle/>
          <a:p>
            <a:fld id="{801C8004-7E90-4D86-B2CB-B323AA88928B}" type="datetimeFigureOut">
              <a:rPr lang="el-GR" smtClean="0"/>
              <a:t>20/10/2023</a:t>
            </a:fld>
            <a:endParaRPr lang="el-GR"/>
          </a:p>
        </p:txBody>
      </p:sp>
      <p:sp>
        <p:nvSpPr>
          <p:cNvPr id="6" name="Θέση υποσέλιδου 5">
            <a:extLst>
              <a:ext uri="{FF2B5EF4-FFF2-40B4-BE49-F238E27FC236}">
                <a16:creationId xmlns:a16="http://schemas.microsoft.com/office/drawing/2014/main" id="{DC888888-2FC2-275E-424C-FBDFC6D2F25A}"/>
              </a:ext>
            </a:extLst>
          </p:cNvPr>
          <p:cNvSpPr>
            <a:spLocks noGrp="1"/>
          </p:cNvSpPr>
          <p:nvPr>
            <p:ph type="ftr" sz="quarter" idx="11"/>
          </p:nvPr>
        </p:nvSpPr>
        <p:spPr>
          <a:xfrm>
            <a:off x="3028950" y="4767263"/>
            <a:ext cx="3086100" cy="274637"/>
          </a:xfrm>
          <a:prstGeom prst="rect">
            <a:avLst/>
          </a:prstGeom>
        </p:spPr>
        <p:txBody>
          <a:bodyPr/>
          <a:lstStyle/>
          <a:p>
            <a:endParaRPr lang="el-GR"/>
          </a:p>
        </p:txBody>
      </p:sp>
      <p:sp>
        <p:nvSpPr>
          <p:cNvPr id="7" name="Θέση αριθμού διαφάνειας 6">
            <a:extLst>
              <a:ext uri="{FF2B5EF4-FFF2-40B4-BE49-F238E27FC236}">
                <a16:creationId xmlns:a16="http://schemas.microsoft.com/office/drawing/2014/main" id="{58893F46-A90E-2828-99E6-F508FA76968E}"/>
              </a:ext>
            </a:extLst>
          </p:cNvPr>
          <p:cNvSpPr>
            <a:spLocks noGrp="1"/>
          </p:cNvSpPr>
          <p:nvPr>
            <p:ph type="sldNum" sz="quarter" idx="12"/>
          </p:nvPr>
        </p:nvSpPr>
        <p:spPr>
          <a:xfrm>
            <a:off x="6457950" y="4767263"/>
            <a:ext cx="2057400" cy="274637"/>
          </a:xfrm>
          <a:prstGeom prst="rect">
            <a:avLst/>
          </a:prstGeom>
        </p:spPr>
        <p:txBody>
          <a:bodyPr/>
          <a:lstStyle/>
          <a:p>
            <a:fld id="{379EF875-A1C2-4915-9444-E0B3354FF35A}" type="slidenum">
              <a:rPr lang="el-GR" smtClean="0"/>
              <a:t>‹#›</a:t>
            </a:fld>
            <a:endParaRPr lang="el-GR"/>
          </a:p>
        </p:txBody>
      </p:sp>
    </p:spTree>
    <p:extLst>
      <p:ext uri="{BB962C8B-B14F-4D97-AF65-F5344CB8AC3E}">
        <p14:creationId xmlns:p14="http://schemas.microsoft.com/office/powerpoint/2010/main" val="2408984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Ορθογώνιο 9">
            <a:extLst>
              <a:ext uri="{FF2B5EF4-FFF2-40B4-BE49-F238E27FC236}">
                <a16:creationId xmlns:a16="http://schemas.microsoft.com/office/drawing/2014/main" id="{6D7E474D-07A2-E486-5140-21DF63405BBF}"/>
              </a:ext>
            </a:extLst>
          </p:cNvPr>
          <p:cNvSpPr/>
          <p:nvPr userDrawn="1"/>
        </p:nvSpPr>
        <p:spPr>
          <a:xfrm>
            <a:off x="0" y="4849308"/>
            <a:ext cx="9144000" cy="294192"/>
          </a:xfrm>
          <a:prstGeom prst="rect">
            <a:avLst/>
          </a:prstGeom>
          <a:gradFill>
            <a:gsLst>
              <a:gs pos="0">
                <a:schemeClr val="accent6">
                  <a:lumMod val="60000"/>
                  <a:lumOff val="40000"/>
                </a:schemeClr>
              </a:gs>
              <a:gs pos="40000">
                <a:schemeClr val="accent6">
                  <a:lumMod val="20000"/>
                  <a:lumOff val="80000"/>
                </a:schemeClr>
              </a:gs>
              <a:gs pos="100000">
                <a:srgbClr val="F0F0F0"/>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Θέση τίτλου 1">
            <a:extLst>
              <a:ext uri="{FF2B5EF4-FFF2-40B4-BE49-F238E27FC236}">
                <a16:creationId xmlns:a16="http://schemas.microsoft.com/office/drawing/2014/main" id="{B5B2B167-1C62-E13F-60E9-461BEF205DAA}"/>
              </a:ext>
            </a:extLst>
          </p:cNvPr>
          <p:cNvSpPr>
            <a:spLocks noGrp="1"/>
          </p:cNvSpPr>
          <p:nvPr>
            <p:ph type="title"/>
          </p:nvPr>
        </p:nvSpPr>
        <p:spPr>
          <a:xfrm>
            <a:off x="179512" y="195486"/>
            <a:ext cx="8784976" cy="648073"/>
          </a:xfrm>
          <a:prstGeom prst="rect">
            <a:avLst/>
          </a:prstGeom>
        </p:spPr>
        <p:txBody>
          <a:bodyPr vert="horz" lIns="91440" tIns="45720" rIns="91440" bIns="45720" rtlCol="0" anchor="ctr">
            <a:noAutofit/>
          </a:bodyPr>
          <a:lstStyle/>
          <a:p>
            <a:r>
              <a:rPr lang="el-GR" dirty="0"/>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84A22D58-00CA-A895-94FD-A33C3C5A4242}"/>
              </a:ext>
            </a:extLst>
          </p:cNvPr>
          <p:cNvSpPr>
            <a:spLocks noGrp="1"/>
          </p:cNvSpPr>
          <p:nvPr>
            <p:ph type="body" idx="1"/>
          </p:nvPr>
        </p:nvSpPr>
        <p:spPr>
          <a:xfrm>
            <a:off x="179512" y="1059582"/>
            <a:ext cx="8784976" cy="3606081"/>
          </a:xfrm>
          <a:prstGeom prst="rect">
            <a:avLst/>
          </a:prstGeom>
        </p:spPr>
        <p:txBody>
          <a:bodyPr vert="horz" lIns="91440" tIns="45720" rIns="91440" bIns="45720" rtlCol="0">
            <a:normAutofit/>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12" name="TextBox 11">
            <a:extLst>
              <a:ext uri="{FF2B5EF4-FFF2-40B4-BE49-F238E27FC236}">
                <a16:creationId xmlns:a16="http://schemas.microsoft.com/office/drawing/2014/main" id="{AD3272DD-01C2-2196-BB95-DD3575EF75F9}"/>
              </a:ext>
            </a:extLst>
          </p:cNvPr>
          <p:cNvSpPr txBox="1"/>
          <p:nvPr userDrawn="1"/>
        </p:nvSpPr>
        <p:spPr>
          <a:xfrm>
            <a:off x="8373947" y="4849308"/>
            <a:ext cx="751160" cy="338554"/>
          </a:xfrm>
          <a:prstGeom prst="rect">
            <a:avLst/>
          </a:prstGeom>
          <a:noFill/>
        </p:spPr>
        <p:txBody>
          <a:bodyPr wrap="square" rtlCol="0">
            <a:spAutoFit/>
          </a:bodyPr>
          <a:lstStyle/>
          <a:p>
            <a:pPr algn="r"/>
            <a:r>
              <a:rPr lang="en-GB" sz="800" dirty="0">
                <a:solidFill>
                  <a:schemeClr val="tx1">
                    <a:lumMod val="65000"/>
                    <a:lumOff val="35000"/>
                  </a:schemeClr>
                </a:solidFill>
              </a:rPr>
              <a:t>18</a:t>
            </a:r>
            <a:r>
              <a:rPr lang="en-GB" sz="800" baseline="30000" dirty="0">
                <a:solidFill>
                  <a:schemeClr val="tx1">
                    <a:lumMod val="65000"/>
                    <a:lumOff val="35000"/>
                  </a:schemeClr>
                </a:solidFill>
              </a:rPr>
              <a:t>th</a:t>
            </a:r>
            <a:r>
              <a:rPr lang="en-GB" sz="800" dirty="0">
                <a:solidFill>
                  <a:schemeClr val="tx1">
                    <a:lumMod val="65000"/>
                    <a:lumOff val="35000"/>
                  </a:schemeClr>
                </a:solidFill>
              </a:rPr>
              <a:t> BANTAO congress</a:t>
            </a:r>
            <a:endParaRPr lang="el-GR" sz="800" dirty="0">
              <a:solidFill>
                <a:schemeClr val="tx1">
                  <a:lumMod val="65000"/>
                  <a:lumOff val="35000"/>
                </a:schemeClr>
              </a:solidFill>
            </a:endParaRPr>
          </a:p>
        </p:txBody>
      </p:sp>
    </p:spTree>
    <p:extLst>
      <p:ext uri="{BB962C8B-B14F-4D97-AF65-F5344CB8AC3E}">
        <p14:creationId xmlns:p14="http://schemas.microsoft.com/office/powerpoint/2010/main" val="337462575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701" r:id="rId12"/>
    <p:sldLayoutId id="2147483702" r:id="rId13"/>
  </p:sldLayoutIdLst>
  <p:txStyles>
    <p:titleStyle>
      <a:lvl1pPr algn="ctr" defTabSz="914400" rtl="0" eaLnBrk="1" latinLnBrk="0" hangingPunct="1">
        <a:lnSpc>
          <a:spcPct val="90000"/>
        </a:lnSpc>
        <a:spcBef>
          <a:spcPct val="0"/>
        </a:spcBef>
        <a:buNone/>
        <a:defRPr sz="2500" b="1" kern="1200">
          <a:solidFill>
            <a:srgbClr val="2678BF"/>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5D43671-0987-4710-A0E0-1DDA35192C0F}" type="datetimeFigureOut">
              <a:rPr lang="el-GR" smtClean="0"/>
              <a:t>20/10/2023</a:t>
            </a:fld>
            <a:endParaRPr lang="el-GR"/>
          </a:p>
        </p:txBody>
      </p:sp>
      <p:sp>
        <p:nvSpPr>
          <p:cNvPr id="5" name="4 - Θέση υποσέλιδου"/>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02514EF-0DA6-46AC-B7B0-37044826FF40}" type="slidenum">
              <a:rPr lang="el-GR" smtClean="0"/>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4.sv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5.wmf"/></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58.wmf"/></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2.wmf"/><Relationship Id="rId5" Type="http://schemas.openxmlformats.org/officeDocument/2006/relationships/image" Target="../media/image61.wmf"/><Relationship Id="rId4" Type="http://schemas.openxmlformats.org/officeDocument/2006/relationships/image" Target="../media/image60.wm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62.wmf"/><Relationship Id="rId5" Type="http://schemas.openxmlformats.org/officeDocument/2006/relationships/image" Target="../media/image61.wmf"/><Relationship Id="rId4" Type="http://schemas.openxmlformats.org/officeDocument/2006/relationships/image" Target="../media/image60.wmf"/></Relationships>
</file>

<file path=ppt/slides/_rels/slide54.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5.wm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wm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730.png"/><Relationship Id="rId3" Type="http://schemas.openxmlformats.org/officeDocument/2006/relationships/image" Target="../media/image76.gif"/><Relationship Id="rId7" Type="http://schemas.openxmlformats.org/officeDocument/2006/relationships/customXml" Target="../ink/ink2.xml"/><Relationship Id="rId12" Type="http://schemas.openxmlformats.org/officeDocument/2006/relationships/image" Target="../media/image750.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720.png"/><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media/image740.png"/><Relationship Id="rId4" Type="http://schemas.openxmlformats.org/officeDocument/2006/relationships/image" Target="../media/image77.png"/><Relationship Id="rId9" Type="http://schemas.openxmlformats.org/officeDocument/2006/relationships/customXml" Target="../ink/ink3.xml"/></Relationships>
</file>

<file path=ppt/slides/_rels/slide8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71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36.png"/><Relationship Id="rId4" Type="http://schemas.openxmlformats.org/officeDocument/2006/relationships/image" Target="../media/image83.png"/></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9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2.png"/><Relationship Id="rId4" Type="http://schemas.openxmlformats.org/officeDocument/2006/relationships/image" Target="../media/image89.png"/></Relationships>
</file>

<file path=ppt/slides/_rels/slide9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4A6836E-C603-43CB-9DA7-89D8E3FA3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6007DD-F9BF-4F0F-B8C6-C514B2841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 name="Τίτλος 3">
            <a:extLst>
              <a:ext uri="{FF2B5EF4-FFF2-40B4-BE49-F238E27FC236}">
                <a16:creationId xmlns:a16="http://schemas.microsoft.com/office/drawing/2014/main" id="{AD6D24D5-41C0-DF98-9B51-91498C474117}"/>
              </a:ext>
            </a:extLst>
          </p:cNvPr>
          <p:cNvSpPr>
            <a:spLocks noGrp="1"/>
          </p:cNvSpPr>
          <p:nvPr>
            <p:ph type="title"/>
          </p:nvPr>
        </p:nvSpPr>
        <p:spPr>
          <a:xfrm>
            <a:off x="1013943" y="1385912"/>
            <a:ext cx="7115883" cy="1569210"/>
          </a:xfrm>
        </p:spPr>
        <p:txBody>
          <a:bodyPr vert="horz" lIns="91440" tIns="45720" rIns="91440" bIns="45720" rtlCol="0" anchor="b">
            <a:noAutofit/>
          </a:bodyPr>
          <a:lstStyle/>
          <a:p>
            <a:r>
              <a:rPr lang="en-US" sz="3200" kern="1200" dirty="0">
                <a:latin typeface="Segoe UI Semibold" panose="020B0702040204020203" pitchFamily="34" charset="0"/>
                <a:cs typeface="Segoe UI Semibold" panose="020B0702040204020203" pitchFamily="34" charset="0"/>
              </a:rPr>
              <a:t>Atherosclerotic Renal Artery Stenosis: an update on treatment</a:t>
            </a:r>
            <a:br>
              <a:rPr lang="en-US" sz="3200" kern="1200" dirty="0">
                <a:latin typeface="Segoe UI Semibold" panose="020B0702040204020203" pitchFamily="34" charset="0"/>
                <a:cs typeface="Segoe UI Semibold" panose="020B0702040204020203" pitchFamily="34" charset="0"/>
              </a:rPr>
            </a:br>
            <a:r>
              <a:rPr lang="en-US" sz="3200" kern="1200" dirty="0">
                <a:latin typeface="Segoe UI Semibold" panose="020B0702040204020203" pitchFamily="34" charset="0"/>
                <a:cs typeface="Segoe UI Semibold" panose="020B0702040204020203" pitchFamily="34" charset="0"/>
              </a:rPr>
              <a:t>recommendations</a:t>
            </a:r>
          </a:p>
        </p:txBody>
      </p:sp>
      <p:grpSp>
        <p:nvGrpSpPr>
          <p:cNvPr id="14" name="Group 13">
            <a:extLst>
              <a:ext uri="{FF2B5EF4-FFF2-40B4-BE49-F238E27FC236}">
                <a16:creationId xmlns:a16="http://schemas.microsoft.com/office/drawing/2014/main" id="{8A0FAFCA-5C96-453B-83B7-A9AEF7F189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00351" y="0"/>
            <a:ext cx="3243649" cy="1980861"/>
            <a:chOff x="6867015" y="-1"/>
            <a:chExt cx="5324985" cy="3251912"/>
          </a:xfrm>
          <a:solidFill>
            <a:schemeClr val="accent5">
              <a:alpha val="10000"/>
            </a:schemeClr>
          </a:solidFill>
        </p:grpSpPr>
        <p:sp>
          <p:nvSpPr>
            <p:cNvPr id="15" name="Freeform: Shape 14">
              <a:extLst>
                <a:ext uri="{FF2B5EF4-FFF2-40B4-BE49-F238E27FC236}">
                  <a16:creationId xmlns:a16="http://schemas.microsoft.com/office/drawing/2014/main" id="{4A0F84AE-A24D-4353-B1BA-BD80DAA38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F093259-3E74-43A1-944B-B106C8105E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AA28A35-1E54-4054-BB95-42FAFA13A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FBA3A17F-F3BD-4B94-9CC8-006700210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CD0398DD-AD75-4E2B-A3C6-35073082A8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42199" y="2743903"/>
            <a:ext cx="2741794" cy="2057400"/>
            <a:chOff x="-305" y="-1"/>
            <a:chExt cx="3832880" cy="2876136"/>
          </a:xfrm>
        </p:grpSpPr>
        <p:sp>
          <p:nvSpPr>
            <p:cNvPr id="21" name="Freeform: Shape 20">
              <a:extLst>
                <a:ext uri="{FF2B5EF4-FFF2-40B4-BE49-F238E27FC236}">
                  <a16:creationId xmlns:a16="http://schemas.microsoft.com/office/drawing/2014/main" id="{03E4F247-A844-4CD1-A37E-B7EA0DA2D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E2387B1B-D4D3-493F-8D7A-C7A89DBD4A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C3404477-1F13-4859-84DA-12A303AC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1B8C62FD-B708-4F00-80BB-1250C6011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2 - Υπότιτλος">
            <a:extLst>
              <a:ext uri="{FF2B5EF4-FFF2-40B4-BE49-F238E27FC236}">
                <a16:creationId xmlns:a16="http://schemas.microsoft.com/office/drawing/2014/main" id="{139B659C-9223-521E-D43D-A41BC3F4FE00}"/>
              </a:ext>
            </a:extLst>
          </p:cNvPr>
          <p:cNvSpPr txBox="1">
            <a:spLocks/>
          </p:cNvSpPr>
          <p:nvPr/>
        </p:nvSpPr>
        <p:spPr>
          <a:xfrm>
            <a:off x="3275856" y="3690609"/>
            <a:ext cx="6400800" cy="57606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600" b="1" dirty="0">
                <a:solidFill>
                  <a:schemeClr val="tx1">
                    <a:lumMod val="50000"/>
                    <a:lumOff val="50000"/>
                  </a:schemeClr>
                </a:solidFill>
                <a:latin typeface="Abadi" panose="020F0502020204030204" pitchFamily="34" charset="0"/>
              </a:rPr>
              <a:t>Marieta Theodorakopoulou</a:t>
            </a:r>
            <a:r>
              <a:rPr lang="el-GR" sz="2600" b="1" dirty="0">
                <a:solidFill>
                  <a:schemeClr val="tx1">
                    <a:lumMod val="50000"/>
                    <a:lumOff val="50000"/>
                  </a:schemeClr>
                </a:solidFill>
              </a:rPr>
              <a:t>, </a:t>
            </a:r>
            <a:r>
              <a:rPr lang="en-GB" sz="2600" b="1" dirty="0">
                <a:solidFill>
                  <a:schemeClr val="tx1">
                    <a:lumMod val="50000"/>
                    <a:lumOff val="50000"/>
                  </a:schemeClr>
                </a:solidFill>
                <a:latin typeface="Abadi" panose="020F0502020204030204" pitchFamily="34" charset="0"/>
              </a:rPr>
              <a:t>MD, MSc</a:t>
            </a:r>
            <a:endParaRPr lang="el-GR" sz="2600" b="1" dirty="0">
              <a:solidFill>
                <a:schemeClr val="tx1">
                  <a:lumMod val="50000"/>
                  <a:lumOff val="50000"/>
                </a:schemeClr>
              </a:solidFill>
            </a:endParaRPr>
          </a:p>
          <a:p>
            <a:endParaRPr lang="el-GR" sz="2600" b="1" dirty="0">
              <a:solidFill>
                <a:schemeClr val="tx1">
                  <a:lumMod val="50000"/>
                  <a:lumOff val="50000"/>
                </a:schemeClr>
              </a:solidFill>
            </a:endParaRPr>
          </a:p>
        </p:txBody>
      </p:sp>
      <p:pic>
        <p:nvPicPr>
          <p:cNvPr id="7" name="Picture 2">
            <a:extLst>
              <a:ext uri="{FF2B5EF4-FFF2-40B4-BE49-F238E27FC236}">
                <a16:creationId xmlns:a16="http://schemas.microsoft.com/office/drawing/2014/main" id="{EA9CA941-933C-93CD-5D3A-A47AC23B29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536"/>
            <a:ext cx="3491651" cy="998393"/>
          </a:xfrm>
          <a:prstGeom prst="rect">
            <a:avLst/>
          </a:prstGeom>
          <a:noFill/>
          <a:extLst>
            <a:ext uri="{909E8E84-426E-40DD-AFC4-6F175D3DCCD1}">
              <a14:hiddenFill xmlns:a14="http://schemas.microsoft.com/office/drawing/2010/main">
                <a:solidFill>
                  <a:srgbClr val="FFFFFF"/>
                </a:solidFill>
              </a14:hiddenFill>
            </a:ext>
          </a:extLst>
        </p:spPr>
      </p:pic>
      <p:pic>
        <p:nvPicPr>
          <p:cNvPr id="8" name="Εικόνα 7" descr="Εικόνα που περιέχει γραφικά, γραμματοσειρά, clipart, γραφιστική&#10;&#10;Περιγραφή που δημιουργήθηκε αυτόματα">
            <a:extLst>
              <a:ext uri="{FF2B5EF4-FFF2-40B4-BE49-F238E27FC236}">
                <a16:creationId xmlns:a16="http://schemas.microsoft.com/office/drawing/2014/main" id="{6F92FED4-88F8-AE88-6F81-E2D52A2A5E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4677" y="4176549"/>
            <a:ext cx="728196" cy="728196"/>
          </a:xfrm>
          <a:prstGeom prst="rect">
            <a:avLst/>
          </a:prstGeom>
        </p:spPr>
      </p:pic>
      <p:sp>
        <p:nvSpPr>
          <p:cNvPr id="9" name="TextBox 8">
            <a:extLst>
              <a:ext uri="{FF2B5EF4-FFF2-40B4-BE49-F238E27FC236}">
                <a16:creationId xmlns:a16="http://schemas.microsoft.com/office/drawing/2014/main" id="{2796CBE3-8641-1896-BEA5-58319EE6DA49}"/>
              </a:ext>
            </a:extLst>
          </p:cNvPr>
          <p:cNvSpPr txBox="1"/>
          <p:nvPr/>
        </p:nvSpPr>
        <p:spPr>
          <a:xfrm>
            <a:off x="3419872" y="4217396"/>
            <a:ext cx="5670376" cy="646331"/>
          </a:xfrm>
          <a:prstGeom prst="rect">
            <a:avLst/>
          </a:prstGeom>
          <a:noFill/>
        </p:spPr>
        <p:txBody>
          <a:bodyPr wrap="square">
            <a:spAutoFit/>
          </a:bodyPr>
          <a:lstStyle/>
          <a:p>
            <a:r>
              <a:rPr lang="en-GB" dirty="0">
                <a:solidFill>
                  <a:schemeClr val="tx1"/>
                </a:solidFill>
                <a:latin typeface="Segoe UI" panose="020B0502040204020203" pitchFamily="34" charset="0"/>
                <a:cs typeface="Segoe UI" panose="020B0502040204020203" pitchFamily="34" charset="0"/>
              </a:rPr>
              <a:t>1</a:t>
            </a:r>
            <a:r>
              <a:rPr lang="en-GB" baseline="30000" dirty="0">
                <a:solidFill>
                  <a:schemeClr val="tx1"/>
                </a:solidFill>
                <a:latin typeface="Segoe UI" panose="020B0502040204020203" pitchFamily="34" charset="0"/>
                <a:cs typeface="Segoe UI" panose="020B0502040204020203" pitchFamily="34" charset="0"/>
              </a:rPr>
              <a:t>st</a:t>
            </a:r>
            <a:r>
              <a:rPr lang="en-GB" dirty="0">
                <a:solidFill>
                  <a:schemeClr val="tx1"/>
                </a:solidFill>
                <a:latin typeface="Segoe UI" panose="020B0502040204020203" pitchFamily="34" charset="0"/>
                <a:cs typeface="Segoe UI" panose="020B0502040204020203" pitchFamily="34" charset="0"/>
              </a:rPr>
              <a:t> Department of Nephrology, </a:t>
            </a:r>
            <a:r>
              <a:rPr lang="en-GB" dirty="0" err="1">
                <a:solidFill>
                  <a:schemeClr val="tx1"/>
                </a:solidFill>
                <a:latin typeface="Segoe UI" panose="020B0502040204020203" pitchFamily="34" charset="0"/>
                <a:cs typeface="Segoe UI" panose="020B0502040204020203" pitchFamily="34" charset="0"/>
              </a:rPr>
              <a:t>Hippokration</a:t>
            </a:r>
            <a:r>
              <a:rPr lang="en-GB" dirty="0">
                <a:solidFill>
                  <a:schemeClr val="tx1"/>
                </a:solidFill>
                <a:latin typeface="Segoe UI" panose="020B0502040204020203" pitchFamily="34" charset="0"/>
                <a:cs typeface="Segoe UI" panose="020B0502040204020203" pitchFamily="34" charset="0"/>
              </a:rPr>
              <a:t> Hospital</a:t>
            </a:r>
          </a:p>
          <a:p>
            <a:r>
              <a:rPr lang="en-GB" dirty="0">
                <a:latin typeface="Segoe UI" panose="020B0502040204020203" pitchFamily="34" charset="0"/>
                <a:cs typeface="Segoe UI" panose="020B0502040204020203" pitchFamily="34" charset="0"/>
              </a:rPr>
              <a:t>Aristotle University of Thessaloniki, Greece</a:t>
            </a:r>
            <a:endParaRPr lang="el-GR" dirty="0">
              <a:solidFill>
                <a:schemeClr val="tx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82683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C89C83-A018-974E-9E2D-D09EC3E98F39}"/>
              </a:ext>
            </a:extLst>
          </p:cNvPr>
          <p:cNvSpPr>
            <a:spLocks noGrp="1"/>
          </p:cNvSpPr>
          <p:nvPr>
            <p:ph type="title"/>
          </p:nvPr>
        </p:nvSpPr>
        <p:spPr>
          <a:xfrm>
            <a:off x="498020" y="268294"/>
            <a:ext cx="5985183" cy="488156"/>
          </a:xfrm>
        </p:spPr>
        <p:txBody>
          <a:bodyPr>
            <a:normAutofit/>
          </a:bodyPr>
          <a:lstStyle/>
          <a:p>
            <a:r>
              <a:rPr lang="en-US" dirty="0"/>
              <a:t>Prognosis of ARVD in CKD</a:t>
            </a:r>
          </a:p>
        </p:txBody>
      </p:sp>
      <p:sp>
        <p:nvSpPr>
          <p:cNvPr id="5" name="Footer Placeholder 4">
            <a:extLst>
              <a:ext uri="{FF2B5EF4-FFF2-40B4-BE49-F238E27FC236}">
                <a16:creationId xmlns:a16="http://schemas.microsoft.com/office/drawing/2014/main" id="{74624B9E-7F8E-1340-88FE-C035106236DE}"/>
              </a:ext>
            </a:extLst>
          </p:cNvPr>
          <p:cNvSpPr>
            <a:spLocks noGrp="1"/>
          </p:cNvSpPr>
          <p:nvPr>
            <p:ph type="ftr" sz="quarter" idx="11"/>
          </p:nvPr>
        </p:nvSpPr>
        <p:spPr/>
        <p:txBody>
          <a:bodyPr/>
          <a:lstStyle/>
          <a:p>
            <a:r>
              <a:rPr lang="en-US">
                <a:solidFill>
                  <a:prstClr val="white"/>
                </a:solidFill>
              </a:rPr>
              <a:t>International Society of Nephrology </a:t>
            </a:r>
          </a:p>
        </p:txBody>
      </p:sp>
      <p:sp>
        <p:nvSpPr>
          <p:cNvPr id="6" name="Slide Number Placeholder 5">
            <a:extLst>
              <a:ext uri="{FF2B5EF4-FFF2-40B4-BE49-F238E27FC236}">
                <a16:creationId xmlns:a16="http://schemas.microsoft.com/office/drawing/2014/main" id="{247E185C-C6F5-1841-80B0-40C8DF9D1E1E}"/>
              </a:ext>
            </a:extLst>
          </p:cNvPr>
          <p:cNvSpPr>
            <a:spLocks noGrp="1"/>
          </p:cNvSpPr>
          <p:nvPr>
            <p:ph type="sldNum" sz="quarter" idx="12"/>
          </p:nvPr>
        </p:nvSpPr>
        <p:spPr/>
        <p:txBody>
          <a:bodyPr/>
          <a:lstStyle/>
          <a:p>
            <a:fld id="{4A9CEFBC-9863-BD47-BA2B-008170C231CB}" type="slidenum">
              <a:rPr lang="en-US" smtClean="0">
                <a:solidFill>
                  <a:prstClr val="white"/>
                </a:solidFill>
              </a:rPr>
              <a:pPr/>
              <a:t>10</a:t>
            </a:fld>
            <a:endParaRPr lang="en-US">
              <a:solidFill>
                <a:prstClr val="white"/>
              </a:solidFill>
            </a:endParaRPr>
          </a:p>
        </p:txBody>
      </p:sp>
      <p:sp>
        <p:nvSpPr>
          <p:cNvPr id="9" name="Text Box 4"/>
          <p:cNvSpPr txBox="1">
            <a:spLocks noChangeArrowheads="1"/>
          </p:cNvSpPr>
          <p:nvPr/>
        </p:nvSpPr>
        <p:spPr bwMode="auto">
          <a:xfrm>
            <a:off x="4462495" y="4652299"/>
            <a:ext cx="4681511" cy="220699"/>
          </a:xfrm>
          <a:prstGeom prst="rect">
            <a:avLst/>
          </a:prstGeom>
          <a:noFill/>
          <a:ln w="9525">
            <a:noFill/>
            <a:miter lim="800000"/>
            <a:headEnd/>
            <a:tailEnd/>
          </a:ln>
          <a:effectLst/>
        </p:spPr>
        <p:txBody>
          <a:bodyPr wrap="square" lIns="68571" tIns="34289" rIns="68571" bIns="34289">
            <a:spAutoFit/>
          </a:bodyPr>
          <a:lstStyle/>
          <a:p>
            <a:pPr>
              <a:lnSpc>
                <a:spcPct val="80000"/>
              </a:lnSpc>
              <a:spcAft>
                <a:spcPts val="450"/>
              </a:spcAft>
            </a:pPr>
            <a:r>
              <a:rPr lang="en-US" altLang="el-GR" sz="1200" i="1" dirty="0">
                <a:solidFill>
                  <a:prstClr val="black"/>
                </a:solidFill>
                <a:cs typeface="Calibri" pitchFamily="34" charset="0"/>
              </a:rPr>
              <a:t>Hicks et al 2021 (submitted); Richie et al. Nephrology (Carlton) 2017 </a:t>
            </a:r>
            <a:endParaRPr lang="en-GB" altLang="el-GR" sz="1200" i="1" dirty="0">
              <a:solidFill>
                <a:prstClr val="black"/>
              </a:solidFill>
              <a:cs typeface="Calibri" pitchFamily="34" charset="0"/>
            </a:endParaRPr>
          </a:p>
        </p:txBody>
      </p:sp>
      <p:sp>
        <p:nvSpPr>
          <p:cNvPr id="8" name="Content Placeholder 7">
            <a:extLst>
              <a:ext uri="{FF2B5EF4-FFF2-40B4-BE49-F238E27FC236}">
                <a16:creationId xmlns:a16="http://schemas.microsoft.com/office/drawing/2014/main" id="{5FDC45D2-C614-8C48-B537-0F85AA8843B2}"/>
              </a:ext>
            </a:extLst>
          </p:cNvPr>
          <p:cNvSpPr>
            <a:spLocks noGrp="1"/>
          </p:cNvSpPr>
          <p:nvPr>
            <p:ph idx="1"/>
          </p:nvPr>
        </p:nvSpPr>
        <p:spPr>
          <a:xfrm>
            <a:off x="445244" y="940363"/>
            <a:ext cx="8294725" cy="3580718"/>
          </a:xfrm>
        </p:spPr>
        <p:txBody>
          <a:bodyPr>
            <a:noAutofit/>
          </a:bodyPr>
          <a:lstStyle/>
          <a:p>
            <a:r>
              <a:rPr lang="en-US" sz="1800" dirty="0"/>
              <a:t>The risk of death among patients with ARVD markedly exceeds the risk of progression to dialysis (44% vs 16% over a median 4 of years). </a:t>
            </a:r>
          </a:p>
          <a:p>
            <a:r>
              <a:rPr lang="en-US" sz="1800" dirty="0"/>
              <a:t>The risk of death of CKD patients with ARVD compared to other causes is 1.5 times higher in patients not receiving dialysis therapy and &gt;3 times higher in those in dialysis.</a:t>
            </a:r>
          </a:p>
          <a:p>
            <a:r>
              <a:rPr lang="en-US" sz="1800" dirty="0"/>
              <a:t>The risk of progression to dialysis was similar between ARVD and non-ARVD patients</a:t>
            </a:r>
          </a:p>
        </p:txBody>
      </p:sp>
      <p:pic>
        <p:nvPicPr>
          <p:cNvPr id="11" name="Picture 3"/>
          <p:cNvPicPr>
            <a:picLocks noChangeAspect="1" noChangeArrowheads="1"/>
          </p:cNvPicPr>
          <p:nvPr/>
        </p:nvPicPr>
        <p:blipFill>
          <a:blip r:embed="rId3" cstate="print"/>
          <a:srcRect/>
          <a:stretch>
            <a:fillRect/>
          </a:stretch>
        </p:blipFill>
        <p:spPr bwMode="auto">
          <a:xfrm>
            <a:off x="-103666" y="980853"/>
            <a:ext cx="4610413" cy="3148012"/>
          </a:xfrm>
          <a:prstGeom prst="rect">
            <a:avLst/>
          </a:prstGeom>
          <a:noFill/>
          <a:ln w="9525">
            <a:noFill/>
            <a:miter lim="800000"/>
            <a:headEnd/>
            <a:tailEnd/>
          </a:ln>
          <a:effectLst/>
        </p:spPr>
      </p:pic>
      <p:pic>
        <p:nvPicPr>
          <p:cNvPr id="12" name="Picture 4"/>
          <p:cNvPicPr>
            <a:picLocks noChangeAspect="1" noChangeArrowheads="1"/>
          </p:cNvPicPr>
          <p:nvPr/>
        </p:nvPicPr>
        <p:blipFill>
          <a:blip r:embed="rId4" cstate="print"/>
          <a:srcRect/>
          <a:stretch>
            <a:fillRect/>
          </a:stretch>
        </p:blipFill>
        <p:spPr bwMode="auto">
          <a:xfrm>
            <a:off x="4529471" y="1018039"/>
            <a:ext cx="4510863" cy="3129986"/>
          </a:xfrm>
          <a:prstGeom prst="rect">
            <a:avLst/>
          </a:prstGeom>
          <a:noFill/>
          <a:ln w="9525">
            <a:noFill/>
            <a:miter lim="800000"/>
            <a:headEnd/>
            <a:tailEnd/>
          </a:ln>
          <a:effectLst/>
        </p:spPr>
      </p:pic>
    </p:spTree>
    <p:extLst>
      <p:ext uri="{BB962C8B-B14F-4D97-AF65-F5344CB8AC3E}">
        <p14:creationId xmlns:p14="http://schemas.microsoft.com/office/powerpoint/2010/main" val="2020973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C89C83-A018-974E-9E2D-D09EC3E98F39}"/>
              </a:ext>
            </a:extLst>
          </p:cNvPr>
          <p:cNvSpPr>
            <a:spLocks noGrp="1"/>
          </p:cNvSpPr>
          <p:nvPr>
            <p:ph type="title"/>
          </p:nvPr>
        </p:nvSpPr>
        <p:spPr>
          <a:xfrm>
            <a:off x="298660" y="316141"/>
            <a:ext cx="6433940" cy="488156"/>
          </a:xfrm>
        </p:spPr>
        <p:txBody>
          <a:bodyPr>
            <a:normAutofit fontScale="90000"/>
          </a:bodyPr>
          <a:lstStyle/>
          <a:p>
            <a:r>
              <a:rPr lang="en-US" dirty="0"/>
              <a:t>ARVD &amp; CKD: Gaps in knowledge and research recommendations</a:t>
            </a:r>
          </a:p>
        </p:txBody>
      </p:sp>
      <p:sp>
        <p:nvSpPr>
          <p:cNvPr id="6" name="Slide Number Placeholder 5">
            <a:extLst>
              <a:ext uri="{FF2B5EF4-FFF2-40B4-BE49-F238E27FC236}">
                <a16:creationId xmlns:a16="http://schemas.microsoft.com/office/drawing/2014/main" id="{247E185C-C6F5-1841-80B0-40C8DF9D1E1E}"/>
              </a:ext>
            </a:extLst>
          </p:cNvPr>
          <p:cNvSpPr>
            <a:spLocks noGrp="1"/>
          </p:cNvSpPr>
          <p:nvPr>
            <p:ph type="sldNum" sz="quarter" idx="12"/>
          </p:nvPr>
        </p:nvSpPr>
        <p:spPr/>
        <p:txBody>
          <a:bodyPr/>
          <a:lstStyle/>
          <a:p>
            <a:pPr defTabSz="685698">
              <a:defRPr/>
            </a:pPr>
            <a:fld id="{4A9CEFBC-9863-BD47-BA2B-008170C231CB}" type="slidenum">
              <a:rPr lang="en-US" sz="825" b="1">
                <a:solidFill>
                  <a:prstClr val="white"/>
                </a:solidFill>
                <a:latin typeface="Arial" panose="020B0604020202020204" pitchFamily="34" charset="0"/>
                <a:cs typeface="Arial" panose="020B0604020202020204" pitchFamily="34" charset="0"/>
              </a:rPr>
              <a:pPr defTabSz="685698">
                <a:defRPr/>
              </a:pPr>
              <a:t>100</a:t>
            </a:fld>
            <a:endParaRPr lang="en-US" sz="825" b="1">
              <a:solidFill>
                <a:prstClr val="white"/>
              </a:solidFill>
              <a:latin typeface="Arial" panose="020B0604020202020204" pitchFamily="34" charset="0"/>
              <a:cs typeface="Arial" panose="020B0604020202020204" pitchFamily="34" charset="0"/>
            </a:endParaRPr>
          </a:p>
        </p:txBody>
      </p:sp>
      <p:sp>
        <p:nvSpPr>
          <p:cNvPr id="11" name="Text Box 4"/>
          <p:cNvSpPr txBox="1">
            <a:spLocks noChangeArrowheads="1"/>
          </p:cNvSpPr>
          <p:nvPr/>
        </p:nvSpPr>
        <p:spPr bwMode="auto">
          <a:xfrm>
            <a:off x="7092280" y="4546564"/>
            <a:ext cx="2545760" cy="220699"/>
          </a:xfrm>
          <a:prstGeom prst="rect">
            <a:avLst/>
          </a:prstGeom>
          <a:noFill/>
          <a:ln w="9525">
            <a:noFill/>
            <a:miter lim="800000"/>
            <a:headEnd/>
            <a:tailEnd/>
          </a:ln>
          <a:effectLst/>
        </p:spPr>
        <p:txBody>
          <a:bodyPr wrap="square" lIns="68571" tIns="34289" rIns="68571" bIns="34289">
            <a:spAutoFit/>
          </a:bodyPr>
          <a:lstStyle/>
          <a:p>
            <a:pPr defTabSz="685681">
              <a:lnSpc>
                <a:spcPct val="80000"/>
              </a:lnSpc>
              <a:spcAft>
                <a:spcPts val="450"/>
              </a:spcAft>
              <a:defRPr/>
            </a:pPr>
            <a:r>
              <a:rPr lang="en-US" altLang="el-GR" sz="1200" i="1" dirty="0">
                <a:solidFill>
                  <a:prstClr val="black"/>
                </a:solidFill>
                <a:latin typeface="Calibri"/>
                <a:cs typeface="Calibri" pitchFamily="34" charset="0"/>
              </a:rPr>
              <a:t>Johansen et al. Kidney </a:t>
            </a:r>
            <a:r>
              <a:rPr lang="en-US" altLang="el-GR" sz="1200" i="1" dirty="0" err="1">
                <a:solidFill>
                  <a:prstClr val="black"/>
                </a:solidFill>
                <a:latin typeface="Calibri"/>
                <a:cs typeface="Calibri" pitchFamily="34" charset="0"/>
              </a:rPr>
              <a:t>Int</a:t>
            </a:r>
            <a:r>
              <a:rPr lang="en-US" altLang="el-GR" sz="1200" i="1" dirty="0">
                <a:solidFill>
                  <a:prstClr val="black"/>
                </a:solidFill>
                <a:latin typeface="Calibri"/>
                <a:cs typeface="Calibri" pitchFamily="34" charset="0"/>
              </a:rPr>
              <a:t> 2021  </a:t>
            </a:r>
            <a:endParaRPr lang="en-GB" altLang="el-GR" sz="1200" i="1" dirty="0">
              <a:solidFill>
                <a:prstClr val="black"/>
              </a:solidFill>
              <a:latin typeface="Calibri"/>
              <a:cs typeface="Calibri" pitchFamily="34" charset="0"/>
            </a:endParaRPr>
          </a:p>
        </p:txBody>
      </p:sp>
      <p:pic>
        <p:nvPicPr>
          <p:cNvPr id="307202" name="Picture 2"/>
          <p:cNvPicPr>
            <a:picLocks noChangeAspect="1" noChangeArrowheads="1"/>
          </p:cNvPicPr>
          <p:nvPr/>
        </p:nvPicPr>
        <p:blipFill>
          <a:blip r:embed="rId3" cstate="print"/>
          <a:srcRect/>
          <a:stretch>
            <a:fillRect/>
          </a:stretch>
        </p:blipFill>
        <p:spPr bwMode="auto">
          <a:xfrm>
            <a:off x="6" y="1331734"/>
            <a:ext cx="9229331" cy="2511943"/>
          </a:xfrm>
          <a:prstGeom prst="rect">
            <a:avLst/>
          </a:prstGeom>
          <a:noFill/>
          <a:ln w="9525">
            <a:noFill/>
            <a:miter lim="800000"/>
            <a:headEnd/>
            <a:tailEnd/>
          </a:ln>
          <a:effectLst/>
        </p:spPr>
      </p:pic>
    </p:spTree>
    <p:extLst>
      <p:ext uri="{BB962C8B-B14F-4D97-AF65-F5344CB8AC3E}">
        <p14:creationId xmlns:p14="http://schemas.microsoft.com/office/powerpoint/2010/main" val="2545482574"/>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C89C83-A018-974E-9E2D-D09EC3E98F39}"/>
              </a:ext>
            </a:extLst>
          </p:cNvPr>
          <p:cNvSpPr>
            <a:spLocks noGrp="1"/>
          </p:cNvSpPr>
          <p:nvPr>
            <p:ph type="title"/>
          </p:nvPr>
        </p:nvSpPr>
        <p:spPr>
          <a:xfrm>
            <a:off x="298660" y="316141"/>
            <a:ext cx="6433940" cy="488156"/>
          </a:xfrm>
        </p:spPr>
        <p:txBody>
          <a:bodyPr>
            <a:normAutofit fontScale="90000"/>
          </a:bodyPr>
          <a:lstStyle/>
          <a:p>
            <a:r>
              <a:rPr lang="en-US" dirty="0"/>
              <a:t>ARVD &amp; CKD: Gaps in knowledge and research recommendations</a:t>
            </a:r>
          </a:p>
        </p:txBody>
      </p:sp>
      <p:sp>
        <p:nvSpPr>
          <p:cNvPr id="5" name="Footer Placeholder 4">
            <a:extLst>
              <a:ext uri="{FF2B5EF4-FFF2-40B4-BE49-F238E27FC236}">
                <a16:creationId xmlns:a16="http://schemas.microsoft.com/office/drawing/2014/main" id="{74624B9E-7F8E-1340-88FE-C035106236DE}"/>
              </a:ext>
            </a:extLst>
          </p:cNvPr>
          <p:cNvSpPr>
            <a:spLocks noGrp="1"/>
          </p:cNvSpPr>
          <p:nvPr>
            <p:ph type="ftr" sz="quarter" idx="11"/>
          </p:nvPr>
        </p:nvSpPr>
        <p:spPr/>
        <p:txBody>
          <a:bodyPr/>
          <a:lstStyle/>
          <a:p>
            <a:pPr defTabSz="685698">
              <a:defRPr/>
            </a:pPr>
            <a:r>
              <a:rPr lang="en-US" sz="825" b="1">
                <a:solidFill>
                  <a:prstClr val="white"/>
                </a:solidFill>
                <a:latin typeface="Arial" panose="020B0604020202020204" pitchFamily="34" charset="0"/>
                <a:cs typeface="Arial" panose="020B0604020202020204" pitchFamily="34" charset="0"/>
              </a:rPr>
              <a:t>International Society of Nephrology </a:t>
            </a:r>
          </a:p>
        </p:txBody>
      </p:sp>
      <p:sp>
        <p:nvSpPr>
          <p:cNvPr id="6" name="Slide Number Placeholder 5">
            <a:extLst>
              <a:ext uri="{FF2B5EF4-FFF2-40B4-BE49-F238E27FC236}">
                <a16:creationId xmlns:a16="http://schemas.microsoft.com/office/drawing/2014/main" id="{247E185C-C6F5-1841-80B0-40C8DF9D1E1E}"/>
              </a:ext>
            </a:extLst>
          </p:cNvPr>
          <p:cNvSpPr>
            <a:spLocks noGrp="1"/>
          </p:cNvSpPr>
          <p:nvPr>
            <p:ph type="sldNum" sz="quarter" idx="12"/>
          </p:nvPr>
        </p:nvSpPr>
        <p:spPr/>
        <p:txBody>
          <a:bodyPr/>
          <a:lstStyle/>
          <a:p>
            <a:pPr defTabSz="685698">
              <a:defRPr/>
            </a:pPr>
            <a:fld id="{4A9CEFBC-9863-BD47-BA2B-008170C231CB}" type="slidenum">
              <a:rPr lang="en-US" sz="825" b="1">
                <a:solidFill>
                  <a:prstClr val="white"/>
                </a:solidFill>
                <a:latin typeface="Arial" panose="020B0604020202020204" pitchFamily="34" charset="0"/>
                <a:cs typeface="Arial" panose="020B0604020202020204" pitchFamily="34" charset="0"/>
              </a:rPr>
              <a:pPr defTabSz="685698">
                <a:defRPr/>
              </a:pPr>
              <a:t>101</a:t>
            </a:fld>
            <a:endParaRPr lang="en-US" sz="825" b="1">
              <a:solidFill>
                <a:prstClr val="white"/>
              </a:solidFill>
              <a:latin typeface="Arial" panose="020B0604020202020204" pitchFamily="34" charset="0"/>
              <a:cs typeface="Arial" panose="020B0604020202020204" pitchFamily="34" charset="0"/>
            </a:endParaRPr>
          </a:p>
        </p:txBody>
      </p:sp>
      <p:sp>
        <p:nvSpPr>
          <p:cNvPr id="11" name="Text Box 4"/>
          <p:cNvSpPr txBox="1">
            <a:spLocks noChangeArrowheads="1"/>
          </p:cNvSpPr>
          <p:nvPr/>
        </p:nvSpPr>
        <p:spPr bwMode="auto">
          <a:xfrm>
            <a:off x="7020001" y="4818955"/>
            <a:ext cx="2545760" cy="220699"/>
          </a:xfrm>
          <a:prstGeom prst="rect">
            <a:avLst/>
          </a:prstGeom>
          <a:noFill/>
          <a:ln w="9525">
            <a:noFill/>
            <a:miter lim="800000"/>
            <a:headEnd/>
            <a:tailEnd/>
          </a:ln>
          <a:effectLst/>
        </p:spPr>
        <p:txBody>
          <a:bodyPr wrap="square" lIns="68571" tIns="34289" rIns="68571" bIns="34289">
            <a:spAutoFit/>
          </a:bodyPr>
          <a:lstStyle/>
          <a:p>
            <a:pPr defTabSz="685681">
              <a:lnSpc>
                <a:spcPct val="80000"/>
              </a:lnSpc>
              <a:spcAft>
                <a:spcPts val="450"/>
              </a:spcAft>
              <a:defRPr/>
            </a:pPr>
            <a:r>
              <a:rPr lang="en-US" altLang="el-GR" sz="1200" i="1" dirty="0">
                <a:solidFill>
                  <a:prstClr val="black"/>
                </a:solidFill>
                <a:latin typeface="Calibri"/>
                <a:cs typeface="Calibri" pitchFamily="34" charset="0"/>
              </a:rPr>
              <a:t>Johansen et al. Kidney </a:t>
            </a:r>
            <a:r>
              <a:rPr lang="en-US" altLang="el-GR" sz="1200" i="1" dirty="0" err="1">
                <a:solidFill>
                  <a:prstClr val="black"/>
                </a:solidFill>
                <a:latin typeface="Calibri"/>
                <a:cs typeface="Calibri" pitchFamily="34" charset="0"/>
              </a:rPr>
              <a:t>Int</a:t>
            </a:r>
            <a:r>
              <a:rPr lang="en-US" altLang="el-GR" sz="1200" i="1" dirty="0">
                <a:solidFill>
                  <a:prstClr val="black"/>
                </a:solidFill>
                <a:latin typeface="Calibri"/>
                <a:cs typeface="Calibri" pitchFamily="34" charset="0"/>
              </a:rPr>
              <a:t> 2021  </a:t>
            </a:r>
            <a:endParaRPr lang="en-GB" altLang="el-GR" sz="1200" i="1" dirty="0">
              <a:solidFill>
                <a:prstClr val="black"/>
              </a:solidFill>
              <a:latin typeface="Calibri"/>
              <a:cs typeface="Calibri" pitchFamily="34" charset="0"/>
            </a:endParaRPr>
          </a:p>
        </p:txBody>
      </p:sp>
      <p:pic>
        <p:nvPicPr>
          <p:cNvPr id="307202" name="Picture 2"/>
          <p:cNvPicPr>
            <a:picLocks noChangeAspect="1" noChangeArrowheads="1"/>
          </p:cNvPicPr>
          <p:nvPr/>
        </p:nvPicPr>
        <p:blipFill>
          <a:blip r:embed="rId3" cstate="print"/>
          <a:srcRect/>
          <a:stretch>
            <a:fillRect/>
          </a:stretch>
        </p:blipFill>
        <p:spPr bwMode="auto">
          <a:xfrm>
            <a:off x="6" y="1331734"/>
            <a:ext cx="9229331" cy="2511943"/>
          </a:xfrm>
          <a:prstGeom prst="rect">
            <a:avLst/>
          </a:prstGeom>
          <a:noFill/>
          <a:ln w="9525">
            <a:noFill/>
            <a:miter lim="800000"/>
            <a:headEnd/>
            <a:tailEnd/>
          </a:ln>
          <a:effectLst/>
        </p:spPr>
      </p:pic>
    </p:spTree>
    <p:extLst>
      <p:ext uri="{BB962C8B-B14F-4D97-AF65-F5344CB8AC3E}">
        <p14:creationId xmlns:p14="http://schemas.microsoft.com/office/powerpoint/2010/main" val="4083213397"/>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265960F-A597-B5B1-1006-6279BBC89475}"/>
              </a:ext>
            </a:extLst>
          </p:cNvPr>
          <p:cNvSpPr>
            <a:spLocks noGrp="1"/>
          </p:cNvSpPr>
          <p:nvPr>
            <p:ph type="title"/>
          </p:nvPr>
        </p:nvSpPr>
        <p:spPr/>
        <p:txBody>
          <a:bodyPr/>
          <a:lstStyle/>
          <a:p>
            <a:r>
              <a:rPr lang="en-GB" dirty="0"/>
              <a:t>Conclusions</a:t>
            </a:r>
            <a:endParaRPr lang="el-GR" dirty="0"/>
          </a:p>
        </p:txBody>
      </p:sp>
      <p:sp>
        <p:nvSpPr>
          <p:cNvPr id="3" name="Θέση περιεχομένου 2">
            <a:extLst>
              <a:ext uri="{FF2B5EF4-FFF2-40B4-BE49-F238E27FC236}">
                <a16:creationId xmlns:a16="http://schemas.microsoft.com/office/drawing/2014/main" id="{238514F2-3542-34BF-CFC3-0565E5F981C0}"/>
              </a:ext>
            </a:extLst>
          </p:cNvPr>
          <p:cNvSpPr>
            <a:spLocks noGrp="1"/>
          </p:cNvSpPr>
          <p:nvPr>
            <p:ph idx="1"/>
          </p:nvPr>
        </p:nvSpPr>
        <p:spPr/>
        <p:txBody>
          <a:bodyPr>
            <a:normAutofit fontScale="85000" lnSpcReduction="10000"/>
          </a:bodyPr>
          <a:lstStyle/>
          <a:p>
            <a:pPr algn="just">
              <a:lnSpc>
                <a:spcPct val="150000"/>
              </a:lnSpc>
            </a:pPr>
            <a:r>
              <a:rPr lang="en-US" sz="2000" dirty="0"/>
              <a:t>ARVD is a common clinical problem with presentations relevant to many medical specialties and important prognostic associations</a:t>
            </a:r>
          </a:p>
          <a:p>
            <a:pPr algn="just">
              <a:lnSpc>
                <a:spcPct val="150000"/>
              </a:lnSpc>
            </a:pPr>
            <a:r>
              <a:rPr lang="en-US" sz="2000" dirty="0"/>
              <a:t>Major RCTs included patients with ARVD of various degrees and not patients with high-risk clinical presentations and/or critical stenoses</a:t>
            </a:r>
          </a:p>
          <a:p>
            <a:pPr algn="just">
              <a:lnSpc>
                <a:spcPct val="150000"/>
              </a:lnSpc>
            </a:pPr>
            <a:r>
              <a:rPr lang="en-US" sz="2000" dirty="0"/>
              <a:t>Several pieces of observational data show that PTRA is associated with future renal and cardiovascular benefits in patients presenting high-risk ARVD phenotypes</a:t>
            </a:r>
          </a:p>
          <a:p>
            <a:pPr algn="just">
              <a:lnSpc>
                <a:spcPct val="150000"/>
              </a:lnSpc>
            </a:pPr>
            <a:r>
              <a:rPr lang="en-US" sz="2000" dirty="0"/>
              <a:t>Such evidence resulted in a progressive shift in relevant recommendations, with most recent not-graded suggestions supporting that revascularization should be offered in selected patients with these phenotypes, after careful evaluation</a:t>
            </a:r>
          </a:p>
        </p:txBody>
      </p:sp>
    </p:spTree>
    <p:extLst>
      <p:ext uri="{BB962C8B-B14F-4D97-AF65-F5344CB8AC3E}">
        <p14:creationId xmlns:p14="http://schemas.microsoft.com/office/powerpoint/2010/main" val="34209523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D210B60-FDD7-F2D9-2641-C21A96C5577D}"/>
              </a:ext>
            </a:extLst>
          </p:cNvPr>
          <p:cNvSpPr>
            <a:spLocks noGrp="1"/>
          </p:cNvSpPr>
          <p:nvPr>
            <p:ph type="title"/>
          </p:nvPr>
        </p:nvSpPr>
        <p:spPr/>
        <p:txBody>
          <a:bodyPr/>
          <a:lstStyle/>
          <a:p>
            <a:r>
              <a:rPr lang="en-US" sz="2400" dirty="0"/>
              <a:t>Areas for further clinical research in the field of ARVD</a:t>
            </a:r>
            <a:endParaRPr lang="el-GR" sz="2400" dirty="0"/>
          </a:p>
        </p:txBody>
      </p:sp>
      <p:graphicFrame>
        <p:nvGraphicFramePr>
          <p:cNvPr id="4" name="Πίνακας 3">
            <a:extLst>
              <a:ext uri="{FF2B5EF4-FFF2-40B4-BE49-F238E27FC236}">
                <a16:creationId xmlns:a16="http://schemas.microsoft.com/office/drawing/2014/main" id="{77BC727D-CACF-5587-F1BA-4EB8051882C5}"/>
              </a:ext>
            </a:extLst>
          </p:cNvPr>
          <p:cNvGraphicFramePr>
            <a:graphicFrameLocks noGrp="1"/>
          </p:cNvGraphicFramePr>
          <p:nvPr>
            <p:extLst>
              <p:ext uri="{D42A27DB-BD31-4B8C-83A1-F6EECF244321}">
                <p14:modId xmlns:p14="http://schemas.microsoft.com/office/powerpoint/2010/main" val="4076240201"/>
              </p:ext>
            </p:extLst>
          </p:nvPr>
        </p:nvGraphicFramePr>
        <p:xfrm>
          <a:off x="307022" y="771550"/>
          <a:ext cx="8529955" cy="3782376"/>
        </p:xfrm>
        <a:graphic>
          <a:graphicData uri="http://schemas.openxmlformats.org/drawingml/2006/table">
            <a:tbl>
              <a:tblPr firstRow="1" firstCol="1" bandRow="1">
                <a:tableStyleId>{5C22544A-7EE6-4342-B048-85BDC9FD1C3A}</a:tableStyleId>
              </a:tblPr>
              <a:tblGrid>
                <a:gridCol w="8529955">
                  <a:extLst>
                    <a:ext uri="{9D8B030D-6E8A-4147-A177-3AD203B41FA5}">
                      <a16:colId xmlns:a16="http://schemas.microsoft.com/office/drawing/2014/main" val="705083865"/>
                    </a:ext>
                  </a:extLst>
                </a:gridCol>
              </a:tblGrid>
              <a:tr h="3782376">
                <a:tc>
                  <a:txBody>
                    <a:bodyPr/>
                    <a:lstStyle/>
                    <a:p>
                      <a:pPr marL="360000" lvl="1" indent="-285750" algn="just">
                        <a:lnSpc>
                          <a:spcPct val="100000"/>
                        </a:lnSpc>
                        <a:spcAft>
                          <a:spcPts val="600"/>
                        </a:spcAft>
                        <a:buFont typeface="Arial" panose="020B0604020202020204" pitchFamily="34" charset="0"/>
                        <a:buChar char="•"/>
                      </a:pPr>
                      <a:r>
                        <a:rPr lang="en-US" sz="1600" b="0" dirty="0">
                          <a:solidFill>
                            <a:schemeClr val="tx1"/>
                          </a:solidFill>
                          <a:effectLst/>
                          <a:latin typeface="Segoe UI" panose="020B0502040204020203" pitchFamily="34" charset="0"/>
                          <a:cs typeface="Segoe UI" panose="020B0502040204020203" pitchFamily="34" charset="0"/>
                        </a:rPr>
                        <a:t>RCTs enrolling patients with hemodynamically </a:t>
                      </a:r>
                      <a:r>
                        <a:rPr lang="en-US" sz="1600" b="0" dirty="0">
                          <a:solidFill>
                            <a:srgbClr val="0070C0"/>
                          </a:solidFill>
                          <a:effectLst/>
                          <a:latin typeface="Segoe UI" panose="020B0502040204020203" pitchFamily="34" charset="0"/>
                          <a:cs typeface="Segoe UI" panose="020B0502040204020203" pitchFamily="34" charset="0"/>
                        </a:rPr>
                        <a:t>significant ARVD and high-risk clinical presentations</a:t>
                      </a:r>
                      <a:r>
                        <a:rPr lang="en-US" sz="1600" b="0" dirty="0">
                          <a:solidFill>
                            <a:schemeClr val="tx1"/>
                          </a:solidFill>
                          <a:effectLst/>
                          <a:latin typeface="Segoe UI" panose="020B0502040204020203" pitchFamily="34" charset="0"/>
                          <a:cs typeface="Segoe UI" panose="020B0502040204020203" pitchFamily="34" charset="0"/>
                        </a:rPr>
                        <a:t>, with true renovascular hypertension rather than patients with primary hypertension and incidental RAS through a wider and more systematic use of the </a:t>
                      </a:r>
                      <a:r>
                        <a:rPr lang="en-US" sz="1600" b="0" dirty="0" err="1">
                          <a:solidFill>
                            <a:srgbClr val="0070C0"/>
                          </a:solidFill>
                          <a:effectLst/>
                          <a:latin typeface="Segoe UI" panose="020B0502040204020203" pitchFamily="34" charset="0"/>
                          <a:cs typeface="Segoe UI" panose="020B0502040204020203" pitchFamily="34" charset="0"/>
                        </a:rPr>
                        <a:t>translesional</a:t>
                      </a:r>
                      <a:r>
                        <a:rPr lang="en-US" sz="1600" b="0" dirty="0">
                          <a:solidFill>
                            <a:srgbClr val="0070C0"/>
                          </a:solidFill>
                          <a:effectLst/>
                          <a:latin typeface="Segoe UI" panose="020B0502040204020203" pitchFamily="34" charset="0"/>
                          <a:cs typeface="Segoe UI" panose="020B0502040204020203" pitchFamily="34" charset="0"/>
                        </a:rPr>
                        <a:t> pressure gradient</a:t>
                      </a:r>
                      <a:endParaRPr lang="el-GR" sz="1600" b="0" dirty="0">
                        <a:solidFill>
                          <a:srgbClr val="0070C0"/>
                        </a:solidFill>
                        <a:effectLst/>
                        <a:latin typeface="Segoe UI" panose="020B0502040204020203" pitchFamily="34" charset="0"/>
                        <a:cs typeface="Segoe UI" panose="020B0502040204020203" pitchFamily="34" charset="0"/>
                      </a:endParaRPr>
                    </a:p>
                    <a:p>
                      <a:pPr marL="360000" lvl="1" indent="-285750" algn="just">
                        <a:lnSpc>
                          <a:spcPct val="100000"/>
                        </a:lnSpc>
                        <a:spcAft>
                          <a:spcPts val="600"/>
                        </a:spcAft>
                        <a:buFont typeface="Arial" panose="020B0604020202020204" pitchFamily="34" charset="0"/>
                        <a:buChar char="•"/>
                      </a:pPr>
                      <a:r>
                        <a:rPr lang="en-US" sz="1600" b="0" dirty="0">
                          <a:solidFill>
                            <a:schemeClr val="tx1"/>
                          </a:solidFill>
                          <a:effectLst/>
                          <a:latin typeface="Segoe UI" panose="020B0502040204020203" pitchFamily="34" charset="0"/>
                          <a:cs typeface="Segoe UI" panose="020B0502040204020203" pitchFamily="34" charset="0"/>
                        </a:rPr>
                        <a:t>studies testing the impact of functional </a:t>
                      </a:r>
                      <a:r>
                        <a:rPr lang="en-US" sz="1600" b="0" dirty="0">
                          <a:solidFill>
                            <a:srgbClr val="0070C0"/>
                          </a:solidFill>
                          <a:effectLst/>
                          <a:latin typeface="Segoe UI" panose="020B0502040204020203" pitchFamily="34" charset="0"/>
                          <a:cs typeface="Segoe UI" panose="020B0502040204020203" pitchFamily="34" charset="0"/>
                        </a:rPr>
                        <a:t>non-invasive imaging</a:t>
                      </a:r>
                      <a:r>
                        <a:rPr lang="en-US" sz="1600" b="0" dirty="0">
                          <a:solidFill>
                            <a:schemeClr val="tx1"/>
                          </a:solidFill>
                          <a:effectLst/>
                          <a:latin typeface="Segoe UI" panose="020B0502040204020203" pitchFamily="34" charset="0"/>
                          <a:cs typeface="Segoe UI" panose="020B0502040204020203" pitchFamily="34" charset="0"/>
                        </a:rPr>
                        <a:t>, such as BOLD-MRI, to identify patients more likely to benefit from revascularization</a:t>
                      </a:r>
                      <a:endParaRPr lang="el-GR" sz="1600" b="0" dirty="0">
                        <a:solidFill>
                          <a:schemeClr val="tx1"/>
                        </a:solidFill>
                        <a:effectLst/>
                        <a:latin typeface="Segoe UI" panose="020B0502040204020203" pitchFamily="34" charset="0"/>
                        <a:cs typeface="Segoe UI" panose="020B0502040204020203" pitchFamily="34" charset="0"/>
                      </a:endParaRPr>
                    </a:p>
                    <a:p>
                      <a:pPr marL="360000" lvl="1" indent="-285750" algn="just">
                        <a:lnSpc>
                          <a:spcPct val="100000"/>
                        </a:lnSpc>
                        <a:spcAft>
                          <a:spcPts val="600"/>
                        </a:spcAft>
                        <a:buFont typeface="Arial" panose="020B0604020202020204" pitchFamily="34" charset="0"/>
                        <a:buChar char="•"/>
                      </a:pPr>
                      <a:r>
                        <a:rPr lang="en-US" sz="1600" b="0" dirty="0">
                          <a:solidFill>
                            <a:schemeClr val="tx1"/>
                          </a:solidFill>
                          <a:effectLst/>
                          <a:latin typeface="Segoe UI" panose="020B0502040204020203" pitchFamily="34" charset="0"/>
                          <a:cs typeface="Segoe UI" panose="020B0502040204020203" pitchFamily="34" charset="0"/>
                        </a:rPr>
                        <a:t>studies examining the efficacy of PTRA on </a:t>
                      </a:r>
                      <a:r>
                        <a:rPr lang="en-US" sz="1600" b="0" dirty="0">
                          <a:solidFill>
                            <a:srgbClr val="0070C0"/>
                          </a:solidFill>
                          <a:effectLst/>
                          <a:latin typeface="Segoe UI" panose="020B0502040204020203" pitchFamily="34" charset="0"/>
                          <a:cs typeface="Segoe UI" panose="020B0502040204020203" pitchFamily="34" charset="0"/>
                        </a:rPr>
                        <a:t>moderate vs advanced CKD </a:t>
                      </a:r>
                      <a:endParaRPr lang="el-GR" sz="1600" b="0" dirty="0">
                        <a:solidFill>
                          <a:srgbClr val="0070C0"/>
                        </a:solidFill>
                        <a:effectLst/>
                        <a:latin typeface="Segoe UI" panose="020B0502040204020203" pitchFamily="34" charset="0"/>
                        <a:cs typeface="Segoe UI" panose="020B0502040204020203" pitchFamily="34" charset="0"/>
                      </a:endParaRPr>
                    </a:p>
                    <a:p>
                      <a:pPr marL="360000" lvl="1" indent="-285750" algn="just">
                        <a:lnSpc>
                          <a:spcPct val="100000"/>
                        </a:lnSpc>
                        <a:spcAft>
                          <a:spcPts val="600"/>
                        </a:spcAft>
                        <a:buFont typeface="Arial" panose="020B0604020202020204" pitchFamily="34" charset="0"/>
                        <a:buChar char="•"/>
                      </a:pPr>
                      <a:r>
                        <a:rPr lang="en-US" sz="1600" b="0" dirty="0">
                          <a:solidFill>
                            <a:schemeClr val="tx1"/>
                          </a:solidFill>
                          <a:effectLst/>
                          <a:latin typeface="Segoe UI" panose="020B0502040204020203" pitchFamily="34" charset="0"/>
                          <a:cs typeface="Segoe UI" panose="020B0502040204020203" pitchFamily="34" charset="0"/>
                        </a:rPr>
                        <a:t>studies establishing the </a:t>
                      </a:r>
                      <a:r>
                        <a:rPr lang="en-US" sz="1600" b="0" dirty="0">
                          <a:solidFill>
                            <a:srgbClr val="0070C0"/>
                          </a:solidFill>
                          <a:effectLst/>
                          <a:latin typeface="Segoe UI" panose="020B0502040204020203" pitchFamily="34" charset="0"/>
                          <a:cs typeface="Segoe UI" panose="020B0502040204020203" pitchFamily="34" charset="0"/>
                        </a:rPr>
                        <a:t>optimal timeline </a:t>
                      </a:r>
                      <a:r>
                        <a:rPr lang="en-US" sz="1600" b="0" dirty="0">
                          <a:solidFill>
                            <a:schemeClr val="tx1"/>
                          </a:solidFill>
                          <a:effectLst/>
                          <a:latin typeface="Segoe UI" panose="020B0502040204020203" pitchFamily="34" charset="0"/>
                          <a:cs typeface="Segoe UI" panose="020B0502040204020203" pitchFamily="34" charset="0"/>
                        </a:rPr>
                        <a:t>of revascularization to avoid delay-related ineffectiveness</a:t>
                      </a:r>
                      <a:endParaRPr lang="el-GR" sz="1600" b="0" dirty="0">
                        <a:solidFill>
                          <a:schemeClr val="tx1"/>
                        </a:solidFill>
                        <a:effectLst/>
                        <a:latin typeface="Segoe UI" panose="020B0502040204020203" pitchFamily="34" charset="0"/>
                        <a:cs typeface="Segoe UI" panose="020B0502040204020203" pitchFamily="34" charset="0"/>
                      </a:endParaRPr>
                    </a:p>
                    <a:p>
                      <a:pPr marL="360000" lvl="1" indent="-285750" algn="just">
                        <a:lnSpc>
                          <a:spcPct val="100000"/>
                        </a:lnSpc>
                        <a:spcAft>
                          <a:spcPts val="600"/>
                        </a:spcAft>
                        <a:buFont typeface="Arial" panose="020B0604020202020204" pitchFamily="34" charset="0"/>
                        <a:buChar char="•"/>
                      </a:pPr>
                      <a:r>
                        <a:rPr lang="en-US" sz="1600" b="0" dirty="0">
                          <a:solidFill>
                            <a:schemeClr val="tx1"/>
                          </a:solidFill>
                          <a:effectLst/>
                          <a:latin typeface="Segoe UI" panose="020B0502040204020203" pitchFamily="34" charset="0"/>
                          <a:cs typeface="Segoe UI" panose="020B0502040204020203" pitchFamily="34" charset="0"/>
                        </a:rPr>
                        <a:t>studies identifying </a:t>
                      </a:r>
                      <a:r>
                        <a:rPr lang="en-US" sz="1600" b="0" dirty="0">
                          <a:solidFill>
                            <a:srgbClr val="0070C0"/>
                          </a:solidFill>
                          <a:effectLst/>
                          <a:latin typeface="Segoe UI" panose="020B0502040204020203" pitchFamily="34" charset="0"/>
                          <a:cs typeface="Segoe UI" panose="020B0502040204020203" pitchFamily="34" charset="0"/>
                        </a:rPr>
                        <a:t>predictors</a:t>
                      </a:r>
                      <a:r>
                        <a:rPr lang="en-US" sz="1600" b="0" dirty="0">
                          <a:solidFill>
                            <a:schemeClr val="tx1"/>
                          </a:solidFill>
                          <a:effectLst/>
                          <a:latin typeface="Segoe UI" panose="020B0502040204020203" pitchFamily="34" charset="0"/>
                          <a:cs typeface="Segoe UI" panose="020B0502040204020203" pitchFamily="34" charset="0"/>
                        </a:rPr>
                        <a:t> of PTRA benefit</a:t>
                      </a:r>
                      <a:endParaRPr lang="el-GR" sz="1600" b="0" dirty="0">
                        <a:solidFill>
                          <a:schemeClr val="tx1"/>
                        </a:solidFill>
                        <a:effectLst/>
                        <a:latin typeface="Segoe UI" panose="020B0502040204020203" pitchFamily="34" charset="0"/>
                        <a:cs typeface="Segoe UI" panose="020B0502040204020203" pitchFamily="34" charset="0"/>
                      </a:endParaRPr>
                    </a:p>
                    <a:p>
                      <a:pPr marL="360000" lvl="1" indent="-285750" algn="just">
                        <a:lnSpc>
                          <a:spcPct val="100000"/>
                        </a:lnSpc>
                        <a:spcAft>
                          <a:spcPts val="600"/>
                        </a:spcAft>
                        <a:buFont typeface="Arial" panose="020B0604020202020204" pitchFamily="34" charset="0"/>
                        <a:buChar char="•"/>
                      </a:pPr>
                      <a:r>
                        <a:rPr lang="en-US" sz="1600" b="0" dirty="0">
                          <a:solidFill>
                            <a:schemeClr val="tx1"/>
                          </a:solidFill>
                          <a:effectLst/>
                          <a:latin typeface="Segoe UI" panose="020B0502040204020203" pitchFamily="34" charset="0"/>
                          <a:cs typeface="Segoe UI" panose="020B0502040204020203" pitchFamily="34" charset="0"/>
                        </a:rPr>
                        <a:t>studies evaluating the efficacy of PTRA in combination with </a:t>
                      </a:r>
                      <a:r>
                        <a:rPr lang="en-US" sz="1600" b="0" dirty="0">
                          <a:solidFill>
                            <a:srgbClr val="0070C0"/>
                          </a:solidFill>
                          <a:effectLst/>
                          <a:latin typeface="Segoe UI" panose="020B0502040204020203" pitchFamily="34" charset="0"/>
                          <a:cs typeface="Segoe UI" panose="020B0502040204020203" pitchFamily="34" charset="0"/>
                        </a:rPr>
                        <a:t>novel therapeutic strategies </a:t>
                      </a:r>
                      <a:r>
                        <a:rPr lang="en-US" sz="1600" b="0" dirty="0">
                          <a:solidFill>
                            <a:schemeClr val="tx1"/>
                          </a:solidFill>
                          <a:effectLst/>
                          <a:latin typeface="Segoe UI" panose="020B0502040204020203" pitchFamily="34" charset="0"/>
                          <a:cs typeface="Segoe UI" panose="020B0502040204020203" pitchFamily="34" charset="0"/>
                        </a:rPr>
                        <a:t>(e.g., targeting inflammation-related pathways, mesenchymal stem cells or angiogenic/growth factors) </a:t>
                      </a:r>
                      <a:endParaRPr lang="el-GR" sz="1600" b="0" dirty="0">
                        <a:solidFill>
                          <a:schemeClr val="tx1"/>
                        </a:solidFill>
                        <a:effectLst/>
                        <a:latin typeface="Segoe UI" panose="020B0502040204020203" pitchFamily="34" charset="0"/>
                        <a:ea typeface="Batang" panose="02030600000101010101" pitchFamily="18" charset="-127"/>
                        <a:cs typeface="Segoe UI" panose="020B0502040204020203" pitchFamily="34"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2530306033"/>
                  </a:ext>
                </a:extLst>
              </a:tr>
            </a:tbl>
          </a:graphicData>
        </a:graphic>
      </p:graphicFrame>
      <p:sp>
        <p:nvSpPr>
          <p:cNvPr id="5" name="Text Box 4">
            <a:extLst>
              <a:ext uri="{FF2B5EF4-FFF2-40B4-BE49-F238E27FC236}">
                <a16:creationId xmlns:a16="http://schemas.microsoft.com/office/drawing/2014/main" id="{E888CA05-9111-35ED-EA51-15EABA8D05CC}"/>
              </a:ext>
            </a:extLst>
          </p:cNvPr>
          <p:cNvSpPr txBox="1">
            <a:spLocks noChangeArrowheads="1"/>
          </p:cNvSpPr>
          <p:nvPr/>
        </p:nvSpPr>
        <p:spPr bwMode="auto">
          <a:xfrm>
            <a:off x="6205017" y="4553926"/>
            <a:ext cx="29389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defRPr/>
            </a:pPr>
            <a:r>
              <a:rPr lang="en-US" altLang="el-GR" sz="1200" i="1" dirty="0" err="1">
                <a:solidFill>
                  <a:prstClr val="black"/>
                </a:solidFill>
                <a:latin typeface="Calibri"/>
                <a:cs typeface="Arial" panose="020B0604020202020204" pitchFamily="34" charset="0"/>
              </a:rPr>
              <a:t>Sarafidis</a:t>
            </a:r>
            <a:r>
              <a:rPr lang="en-US" altLang="el-GR" sz="1200" i="1" dirty="0">
                <a:solidFill>
                  <a:prstClr val="black"/>
                </a:solidFill>
                <a:latin typeface="Calibri"/>
                <a:cs typeface="Arial" panose="020B0604020202020204" pitchFamily="34" charset="0"/>
              </a:rPr>
              <a:t> et al, Nephrol Dial Transplant 2023</a:t>
            </a:r>
            <a:endParaRPr lang="el-GR" altLang="el-GR" sz="1200" i="1" u="sng" dirty="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8011802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DFBFFE90-4BA8-3057-8AED-55F3E996CAAE}"/>
              </a:ext>
            </a:extLst>
          </p:cNvPr>
          <p:cNvPicPr>
            <a:picLocks noChangeAspect="1"/>
          </p:cNvPicPr>
          <p:nvPr/>
        </p:nvPicPr>
        <p:blipFill>
          <a:blip r:embed="rId2"/>
          <a:stretch>
            <a:fillRect/>
          </a:stretch>
        </p:blipFill>
        <p:spPr>
          <a:xfrm>
            <a:off x="0" y="123478"/>
            <a:ext cx="6742144" cy="4464496"/>
          </a:xfrm>
          <a:prstGeom prst="rect">
            <a:avLst/>
          </a:prstGeom>
        </p:spPr>
      </p:pic>
      <p:sp>
        <p:nvSpPr>
          <p:cNvPr id="2" name="Τίτλος 1">
            <a:extLst>
              <a:ext uri="{FF2B5EF4-FFF2-40B4-BE49-F238E27FC236}">
                <a16:creationId xmlns:a16="http://schemas.microsoft.com/office/drawing/2014/main" id="{377CFD7C-6053-44D7-1F82-E7334AC4E961}"/>
              </a:ext>
            </a:extLst>
          </p:cNvPr>
          <p:cNvSpPr>
            <a:spLocks noGrp="1"/>
          </p:cNvSpPr>
          <p:nvPr>
            <p:ph type="title"/>
          </p:nvPr>
        </p:nvSpPr>
        <p:spPr>
          <a:xfrm>
            <a:off x="5364088" y="3291830"/>
            <a:ext cx="3672408" cy="604928"/>
          </a:xfrm>
        </p:spPr>
        <p:txBody>
          <a:bodyPr/>
          <a:lstStyle/>
          <a:p>
            <a:r>
              <a:rPr lang="en-GB" sz="3200" dirty="0"/>
              <a:t>Thank you!</a:t>
            </a:r>
            <a:endParaRPr lang="el-GR" sz="3200" dirty="0"/>
          </a:p>
        </p:txBody>
      </p:sp>
    </p:spTree>
    <p:extLst>
      <p:ext uri="{BB962C8B-B14F-4D97-AF65-F5344CB8AC3E}">
        <p14:creationId xmlns:p14="http://schemas.microsoft.com/office/powerpoint/2010/main" val="22220212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99CB8669-B6B9-255D-3A08-7047338A2340}"/>
              </a:ext>
            </a:extLst>
          </p:cNvPr>
          <p:cNvPicPr>
            <a:picLocks noChangeAspect="1"/>
          </p:cNvPicPr>
          <p:nvPr/>
        </p:nvPicPr>
        <p:blipFill>
          <a:blip r:embed="rId2"/>
          <a:stretch>
            <a:fillRect/>
          </a:stretch>
        </p:blipFill>
        <p:spPr>
          <a:xfrm>
            <a:off x="3504294" y="1275606"/>
            <a:ext cx="5654701" cy="3744416"/>
          </a:xfrm>
          <a:prstGeom prst="rect">
            <a:avLst/>
          </a:prstGeom>
        </p:spPr>
      </p:pic>
      <p:sp>
        <p:nvSpPr>
          <p:cNvPr id="7" name="Τίτλος 1">
            <a:extLst>
              <a:ext uri="{FF2B5EF4-FFF2-40B4-BE49-F238E27FC236}">
                <a16:creationId xmlns:a16="http://schemas.microsoft.com/office/drawing/2014/main" id="{3015A5B2-75B1-E787-0655-2D0809CAD210}"/>
              </a:ext>
            </a:extLst>
          </p:cNvPr>
          <p:cNvSpPr>
            <a:spLocks noGrp="1"/>
          </p:cNvSpPr>
          <p:nvPr>
            <p:ph type="title"/>
          </p:nvPr>
        </p:nvSpPr>
        <p:spPr>
          <a:xfrm>
            <a:off x="107504" y="2715766"/>
            <a:ext cx="3600400" cy="604928"/>
          </a:xfrm>
        </p:spPr>
        <p:txBody>
          <a:bodyPr>
            <a:noAutofit/>
          </a:bodyPr>
          <a:lstStyle/>
          <a:p>
            <a:r>
              <a:rPr lang="el-GR" sz="3600" b="1" i="1" dirty="0">
                <a:solidFill>
                  <a:srgbClr val="CC2141"/>
                </a:solidFill>
                <a:latin typeface="Segoe UI" panose="020B0502040204020203" pitchFamily="34" charset="0"/>
                <a:cs typeface="Segoe UI" panose="020B0502040204020203" pitchFamily="34" charset="0"/>
              </a:rPr>
              <a:t>Ευχαριστώ</a:t>
            </a:r>
          </a:p>
        </p:txBody>
      </p:sp>
    </p:spTree>
    <p:extLst>
      <p:ext uri="{BB962C8B-B14F-4D97-AF65-F5344CB8AC3E}">
        <p14:creationId xmlns:p14="http://schemas.microsoft.com/office/powerpoint/2010/main" val="2682139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C8BA3C-251D-F173-969D-D65E38DAE729}"/>
              </a:ext>
            </a:extLst>
          </p:cNvPr>
          <p:cNvSpPr>
            <a:spLocks noGrp="1"/>
          </p:cNvSpPr>
          <p:nvPr>
            <p:ph type="title"/>
          </p:nvPr>
        </p:nvSpPr>
        <p:spPr/>
        <p:txBody>
          <a:bodyPr/>
          <a:lstStyle/>
          <a:p>
            <a:r>
              <a:rPr lang="en-GB" dirty="0"/>
              <a:t>Overall prognosis of ARVD</a:t>
            </a:r>
            <a:endParaRPr lang="el-GR" dirty="0"/>
          </a:p>
        </p:txBody>
      </p:sp>
      <p:sp>
        <p:nvSpPr>
          <p:cNvPr id="4" name="Text Box 4">
            <a:extLst>
              <a:ext uri="{FF2B5EF4-FFF2-40B4-BE49-F238E27FC236}">
                <a16:creationId xmlns:a16="http://schemas.microsoft.com/office/drawing/2014/main" id="{0B0ECFDE-7971-6F67-4D80-A948EEAEF0FA}"/>
              </a:ext>
            </a:extLst>
          </p:cNvPr>
          <p:cNvSpPr txBox="1">
            <a:spLocks noChangeArrowheads="1"/>
          </p:cNvSpPr>
          <p:nvPr/>
        </p:nvSpPr>
        <p:spPr bwMode="auto">
          <a:xfrm>
            <a:off x="95934" y="4595767"/>
            <a:ext cx="3852584" cy="220699"/>
          </a:xfrm>
          <a:prstGeom prst="rect">
            <a:avLst/>
          </a:prstGeom>
          <a:noFill/>
          <a:ln w="9525">
            <a:noFill/>
            <a:miter lim="800000"/>
            <a:headEnd/>
            <a:tailEnd/>
          </a:ln>
          <a:effectLst/>
        </p:spPr>
        <p:txBody>
          <a:bodyPr wrap="square" lIns="68571" tIns="34289" rIns="68571" bIns="34289">
            <a:spAutoFit/>
          </a:bodyPr>
          <a:lstStyle/>
          <a:p>
            <a:pPr>
              <a:lnSpc>
                <a:spcPct val="80000"/>
              </a:lnSpc>
              <a:spcAft>
                <a:spcPts val="450"/>
              </a:spcAft>
            </a:pPr>
            <a:r>
              <a:rPr lang="en-US" altLang="el-GR" sz="1200" dirty="0">
                <a:solidFill>
                  <a:prstClr val="black"/>
                </a:solidFill>
                <a:cs typeface="Calibri" pitchFamily="34" charset="0"/>
              </a:rPr>
              <a:t>Kalra et. al, Kidney Int 2005</a:t>
            </a:r>
            <a:endParaRPr lang="en-GB" altLang="el-GR" sz="1200" dirty="0">
              <a:solidFill>
                <a:prstClr val="black"/>
              </a:solidFill>
              <a:cs typeface="Calibri" pitchFamily="34" charset="0"/>
            </a:endParaRPr>
          </a:p>
        </p:txBody>
      </p:sp>
      <p:pic>
        <p:nvPicPr>
          <p:cNvPr id="6" name="Εικόνα 5">
            <a:extLst>
              <a:ext uri="{FF2B5EF4-FFF2-40B4-BE49-F238E27FC236}">
                <a16:creationId xmlns:a16="http://schemas.microsoft.com/office/drawing/2014/main" id="{8A657051-837E-0349-43F9-F449414914EE}"/>
              </a:ext>
            </a:extLst>
          </p:cNvPr>
          <p:cNvPicPr>
            <a:picLocks noChangeAspect="1"/>
          </p:cNvPicPr>
          <p:nvPr/>
        </p:nvPicPr>
        <p:blipFill rotWithShape="1">
          <a:blip r:embed="rId3"/>
          <a:srcRect l="6096" b="65400"/>
          <a:stretch/>
        </p:blipFill>
        <p:spPr>
          <a:xfrm>
            <a:off x="95934" y="915566"/>
            <a:ext cx="7201601" cy="2808312"/>
          </a:xfrm>
          <a:prstGeom prst="rect">
            <a:avLst/>
          </a:prstGeom>
          <a:ln>
            <a:solidFill>
              <a:schemeClr val="accent1"/>
            </a:solidFill>
          </a:ln>
        </p:spPr>
      </p:pic>
      <p:pic>
        <p:nvPicPr>
          <p:cNvPr id="7" name="Εικόνα 6">
            <a:extLst>
              <a:ext uri="{FF2B5EF4-FFF2-40B4-BE49-F238E27FC236}">
                <a16:creationId xmlns:a16="http://schemas.microsoft.com/office/drawing/2014/main" id="{951FDA61-29D8-34CD-E255-031B3686A505}"/>
              </a:ext>
            </a:extLst>
          </p:cNvPr>
          <p:cNvPicPr>
            <a:picLocks noChangeAspect="1"/>
          </p:cNvPicPr>
          <p:nvPr/>
        </p:nvPicPr>
        <p:blipFill rotWithShape="1">
          <a:blip r:embed="rId3"/>
          <a:srcRect l="2591" t="65400" r="3505"/>
          <a:stretch/>
        </p:blipFill>
        <p:spPr>
          <a:xfrm>
            <a:off x="1762887" y="1787455"/>
            <a:ext cx="7201601" cy="2808312"/>
          </a:xfrm>
          <a:prstGeom prst="rect">
            <a:avLst/>
          </a:prstGeom>
          <a:ln>
            <a:solidFill>
              <a:schemeClr val="accent1"/>
            </a:solid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402E5C21-D7E2-CFA8-7DC3-8CBB196BCD13}"/>
              </a:ext>
            </a:extLst>
          </p:cNvPr>
          <p:cNvSpPr txBox="1"/>
          <p:nvPr/>
        </p:nvSpPr>
        <p:spPr>
          <a:xfrm>
            <a:off x="7343800" y="982179"/>
            <a:ext cx="1800200" cy="738664"/>
          </a:xfrm>
          <a:prstGeom prst="rect">
            <a:avLst/>
          </a:prstGeom>
          <a:noFill/>
        </p:spPr>
        <p:txBody>
          <a:bodyPr wrap="square">
            <a:spAutoFit/>
          </a:bodyPr>
          <a:lstStyle/>
          <a:p>
            <a:r>
              <a:rPr lang="el-GR" sz="1400" dirty="0"/>
              <a:t>5</a:t>
            </a:r>
            <a:r>
              <a:rPr lang="en-US" sz="1400" dirty="0"/>
              <a:t>% random sample of the US Medicare population</a:t>
            </a:r>
            <a:endParaRPr lang="el-GR" sz="1400" dirty="0"/>
          </a:p>
        </p:txBody>
      </p:sp>
    </p:spTree>
    <p:extLst>
      <p:ext uri="{BB962C8B-B14F-4D97-AF65-F5344CB8AC3E}">
        <p14:creationId xmlns:p14="http://schemas.microsoft.com/office/powerpoint/2010/main" val="367957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C89C83-A018-974E-9E2D-D09EC3E98F39}"/>
              </a:ext>
            </a:extLst>
          </p:cNvPr>
          <p:cNvSpPr>
            <a:spLocks noGrp="1"/>
          </p:cNvSpPr>
          <p:nvPr>
            <p:ph type="title"/>
          </p:nvPr>
        </p:nvSpPr>
        <p:spPr/>
        <p:txBody>
          <a:bodyPr>
            <a:normAutofit/>
          </a:bodyPr>
          <a:lstStyle/>
          <a:p>
            <a:r>
              <a:rPr lang="en-GB" dirty="0"/>
              <a:t>Prognosis of ARVD in CKD</a:t>
            </a:r>
            <a:endParaRPr lang="en-US" dirty="0"/>
          </a:p>
        </p:txBody>
      </p:sp>
      <p:sp>
        <p:nvSpPr>
          <p:cNvPr id="8" name="Content Placeholder 7">
            <a:extLst>
              <a:ext uri="{FF2B5EF4-FFF2-40B4-BE49-F238E27FC236}">
                <a16:creationId xmlns:a16="http://schemas.microsoft.com/office/drawing/2014/main" id="{5FDC45D2-C614-8C48-B537-0F85AA8843B2}"/>
              </a:ext>
            </a:extLst>
          </p:cNvPr>
          <p:cNvSpPr>
            <a:spLocks noGrp="1"/>
          </p:cNvSpPr>
          <p:nvPr>
            <p:ph idx="1"/>
          </p:nvPr>
        </p:nvSpPr>
        <p:spPr/>
        <p:txBody>
          <a:bodyPr>
            <a:noAutofit/>
          </a:bodyPr>
          <a:lstStyle/>
          <a:p>
            <a:r>
              <a:rPr lang="en-US" sz="1800" dirty="0"/>
              <a:t>The risk of death among patients with ARVD markedly exceeds the risk of progression to dialysis (44% vs 16% over a median 4 of years). </a:t>
            </a:r>
          </a:p>
          <a:p>
            <a:r>
              <a:rPr lang="en-US" sz="1800" dirty="0"/>
              <a:t>The risk of death of CKD patients with ARVD compared to other causes is 1.5 times higher in patients not receiving dialysis therapy and &gt;3 times higher in those in dialysis.</a:t>
            </a:r>
          </a:p>
          <a:p>
            <a:r>
              <a:rPr lang="en-US" sz="1800" dirty="0"/>
              <a:t>The risk of progression to dialysis was similar between ARVD and non-ARVD patients</a:t>
            </a:r>
          </a:p>
        </p:txBody>
      </p:sp>
      <p:sp>
        <p:nvSpPr>
          <p:cNvPr id="9" name="Text Box 4"/>
          <p:cNvSpPr txBox="1">
            <a:spLocks noChangeArrowheads="1"/>
          </p:cNvSpPr>
          <p:nvPr/>
        </p:nvSpPr>
        <p:spPr bwMode="auto">
          <a:xfrm>
            <a:off x="6503815" y="4587974"/>
            <a:ext cx="3852584" cy="220699"/>
          </a:xfrm>
          <a:prstGeom prst="rect">
            <a:avLst/>
          </a:prstGeom>
          <a:noFill/>
          <a:ln w="9525">
            <a:noFill/>
            <a:miter lim="800000"/>
            <a:headEnd/>
            <a:tailEnd/>
          </a:ln>
          <a:effectLst/>
        </p:spPr>
        <p:txBody>
          <a:bodyPr wrap="square" lIns="68571" tIns="34289" rIns="68571" bIns="34289">
            <a:spAutoFit/>
          </a:bodyPr>
          <a:lstStyle/>
          <a:p>
            <a:pPr>
              <a:lnSpc>
                <a:spcPct val="80000"/>
              </a:lnSpc>
              <a:spcAft>
                <a:spcPts val="450"/>
              </a:spcAft>
            </a:pPr>
            <a:r>
              <a:rPr lang="en-US" altLang="el-GR" sz="1200" i="1" dirty="0">
                <a:solidFill>
                  <a:prstClr val="black"/>
                </a:solidFill>
                <a:cs typeface="Calibri" pitchFamily="34" charset="0"/>
              </a:rPr>
              <a:t>Richie et al. Nephrology (Carlton) 2017 </a:t>
            </a:r>
            <a:endParaRPr lang="en-GB" altLang="el-GR" sz="1200" i="1" dirty="0">
              <a:solidFill>
                <a:prstClr val="black"/>
              </a:solidFill>
              <a:cs typeface="Calibri" pitchFamily="34" charset="0"/>
            </a:endParaRPr>
          </a:p>
        </p:txBody>
      </p:sp>
      <p:pic>
        <p:nvPicPr>
          <p:cNvPr id="11" name="Picture 3"/>
          <p:cNvPicPr>
            <a:picLocks noChangeAspect="1" noChangeArrowheads="1"/>
          </p:cNvPicPr>
          <p:nvPr/>
        </p:nvPicPr>
        <p:blipFill>
          <a:blip r:embed="rId3" cstate="print"/>
          <a:srcRect/>
          <a:stretch>
            <a:fillRect/>
          </a:stretch>
        </p:blipFill>
        <p:spPr bwMode="auto">
          <a:xfrm>
            <a:off x="-84732" y="801719"/>
            <a:ext cx="4652942" cy="3148012"/>
          </a:xfrm>
          <a:prstGeom prst="rect">
            <a:avLst/>
          </a:prstGeom>
          <a:noFill/>
          <a:ln w="9525">
            <a:noFill/>
            <a:miter lim="800000"/>
            <a:headEnd/>
            <a:tailEnd/>
          </a:ln>
          <a:effectLst/>
        </p:spPr>
      </p:pic>
      <p:pic>
        <p:nvPicPr>
          <p:cNvPr id="12" name="Picture 4"/>
          <p:cNvPicPr>
            <a:picLocks noChangeAspect="1" noChangeArrowheads="1"/>
          </p:cNvPicPr>
          <p:nvPr/>
        </p:nvPicPr>
        <p:blipFill>
          <a:blip r:embed="rId4" cstate="print"/>
          <a:srcRect/>
          <a:stretch>
            <a:fillRect/>
          </a:stretch>
        </p:blipFill>
        <p:spPr bwMode="auto">
          <a:xfrm>
            <a:off x="4568210" y="801720"/>
            <a:ext cx="4552474" cy="3129986"/>
          </a:xfrm>
          <a:prstGeom prst="rect">
            <a:avLst/>
          </a:prstGeom>
          <a:noFill/>
          <a:ln w="9525">
            <a:noFill/>
            <a:miter lim="800000"/>
            <a:headEnd/>
            <a:tailEnd/>
          </a:ln>
          <a:effectLst/>
        </p:spPr>
      </p:pic>
      <p:sp>
        <p:nvSpPr>
          <p:cNvPr id="2" name="Ορθογώνιο 1">
            <a:extLst>
              <a:ext uri="{FF2B5EF4-FFF2-40B4-BE49-F238E27FC236}">
                <a16:creationId xmlns:a16="http://schemas.microsoft.com/office/drawing/2014/main" id="{6EEA20C9-6C6B-6FBE-B539-2E52D082A979}"/>
              </a:ext>
            </a:extLst>
          </p:cNvPr>
          <p:cNvSpPr/>
          <p:nvPr/>
        </p:nvSpPr>
        <p:spPr>
          <a:xfrm>
            <a:off x="184049" y="3963443"/>
            <a:ext cx="4365227" cy="553998"/>
          </a:xfrm>
          <a:prstGeom prst="rect">
            <a:avLst/>
          </a:prstGeom>
        </p:spPr>
        <p:txBody>
          <a:bodyPr wrap="square">
            <a:spAutoFit/>
          </a:bodyPr>
          <a:lstStyle/>
          <a:p>
            <a:pPr defTabSz="685681"/>
            <a:r>
              <a:rPr lang="en-US" sz="1500" dirty="0">
                <a:solidFill>
                  <a:prstClr val="black"/>
                </a:solidFill>
              </a:rPr>
              <a:t>Before dialysis ARVD vs non-ARVD had:</a:t>
            </a:r>
          </a:p>
          <a:p>
            <a:pPr defTabSz="685681"/>
            <a:r>
              <a:rPr lang="en-US" sz="1500" dirty="0">
                <a:solidFill>
                  <a:prstClr val="black"/>
                </a:solidFill>
              </a:rPr>
              <a:t>- increased risk for death </a:t>
            </a:r>
            <a:r>
              <a:rPr lang="en-US" sz="1500" b="1" dirty="0">
                <a:solidFill>
                  <a:prstClr val="black"/>
                </a:solidFill>
              </a:rPr>
              <a:t>(HR 1.5 (1.2–1.8), </a:t>
            </a:r>
            <a:r>
              <a:rPr lang="en-US" sz="1500" b="1" i="1" dirty="0">
                <a:solidFill>
                  <a:prstClr val="black"/>
                </a:solidFill>
              </a:rPr>
              <a:t>P</a:t>
            </a:r>
            <a:r>
              <a:rPr lang="en-US" sz="1500" b="1" dirty="0">
                <a:solidFill>
                  <a:prstClr val="black"/>
                </a:solidFill>
              </a:rPr>
              <a:t> &lt; 0.001</a:t>
            </a:r>
            <a:r>
              <a:rPr lang="en-US" sz="1500" dirty="0">
                <a:solidFill>
                  <a:prstClr val="black"/>
                </a:solidFill>
              </a:rPr>
              <a:t>) </a:t>
            </a:r>
          </a:p>
        </p:txBody>
      </p:sp>
      <p:sp>
        <p:nvSpPr>
          <p:cNvPr id="3" name="Ορθογώνιο 2">
            <a:extLst>
              <a:ext uri="{FF2B5EF4-FFF2-40B4-BE49-F238E27FC236}">
                <a16:creationId xmlns:a16="http://schemas.microsoft.com/office/drawing/2014/main" id="{30B9B233-B38D-5BCC-7F26-E05B998D3689}"/>
              </a:ext>
            </a:extLst>
          </p:cNvPr>
          <p:cNvSpPr/>
          <p:nvPr/>
        </p:nvSpPr>
        <p:spPr>
          <a:xfrm>
            <a:off x="4778773" y="3939902"/>
            <a:ext cx="4365227" cy="553998"/>
          </a:xfrm>
          <a:prstGeom prst="rect">
            <a:avLst/>
          </a:prstGeom>
        </p:spPr>
        <p:txBody>
          <a:bodyPr wrap="square">
            <a:spAutoFit/>
          </a:bodyPr>
          <a:lstStyle/>
          <a:p>
            <a:pPr defTabSz="685681"/>
            <a:r>
              <a:rPr lang="en-US" sz="1500" dirty="0">
                <a:solidFill>
                  <a:prstClr val="black"/>
                </a:solidFill>
              </a:rPr>
              <a:t>After dialysis ARVD vs non-ARVD had:</a:t>
            </a:r>
          </a:p>
          <a:p>
            <a:pPr defTabSz="685681"/>
            <a:r>
              <a:rPr lang="en-US" sz="1500" dirty="0">
                <a:solidFill>
                  <a:prstClr val="black"/>
                </a:solidFill>
              </a:rPr>
              <a:t>- increased risk for death (</a:t>
            </a:r>
            <a:r>
              <a:rPr lang="en-US" sz="1500" b="1" dirty="0">
                <a:solidFill>
                  <a:prstClr val="black"/>
                </a:solidFill>
              </a:rPr>
              <a:t>HR 3.3 (2.2-5.0), P &lt; 0.001</a:t>
            </a:r>
            <a:r>
              <a:rPr lang="en-US" sz="1500" dirty="0">
                <a:solidFill>
                  <a:prstClr val="black"/>
                </a:solidFill>
              </a:rPr>
              <a:t>)</a:t>
            </a:r>
            <a:endParaRPr lang="el-GR" sz="1500" dirty="0">
              <a:solidFill>
                <a:prstClr val="black"/>
              </a:solidFill>
            </a:endParaRPr>
          </a:p>
        </p:txBody>
      </p:sp>
      <p:sp>
        <p:nvSpPr>
          <p:cNvPr id="4" name="TextBox 3">
            <a:extLst>
              <a:ext uri="{FF2B5EF4-FFF2-40B4-BE49-F238E27FC236}">
                <a16:creationId xmlns:a16="http://schemas.microsoft.com/office/drawing/2014/main" id="{17435BF9-C015-2D4C-CB9C-AEAA20F292C7}"/>
              </a:ext>
            </a:extLst>
          </p:cNvPr>
          <p:cNvSpPr txBox="1"/>
          <p:nvPr/>
        </p:nvSpPr>
        <p:spPr>
          <a:xfrm>
            <a:off x="3452594" y="2191059"/>
            <a:ext cx="936104" cy="369332"/>
          </a:xfrm>
          <a:prstGeom prst="rect">
            <a:avLst/>
          </a:prstGeom>
          <a:noFill/>
        </p:spPr>
        <p:txBody>
          <a:bodyPr wrap="square" rtlCol="0">
            <a:spAutoFit/>
          </a:bodyPr>
          <a:lstStyle/>
          <a:p>
            <a:r>
              <a:rPr lang="en-GB" dirty="0">
                <a:solidFill>
                  <a:srgbClr val="FF0000"/>
                </a:solidFill>
              </a:rPr>
              <a:t>ARVD</a:t>
            </a:r>
            <a:endParaRPr lang="el-GR" dirty="0">
              <a:solidFill>
                <a:srgbClr val="FF0000"/>
              </a:solidFill>
            </a:endParaRPr>
          </a:p>
        </p:txBody>
      </p:sp>
      <p:sp>
        <p:nvSpPr>
          <p:cNvPr id="5" name="TextBox 4">
            <a:extLst>
              <a:ext uri="{FF2B5EF4-FFF2-40B4-BE49-F238E27FC236}">
                <a16:creationId xmlns:a16="http://schemas.microsoft.com/office/drawing/2014/main" id="{796BE81B-1553-4796-F895-FFCD794CAEE4}"/>
              </a:ext>
            </a:extLst>
          </p:cNvPr>
          <p:cNvSpPr txBox="1"/>
          <p:nvPr/>
        </p:nvSpPr>
        <p:spPr>
          <a:xfrm>
            <a:off x="8118139" y="2560391"/>
            <a:ext cx="936104" cy="369332"/>
          </a:xfrm>
          <a:prstGeom prst="rect">
            <a:avLst/>
          </a:prstGeom>
          <a:noFill/>
        </p:spPr>
        <p:txBody>
          <a:bodyPr wrap="square" rtlCol="0">
            <a:spAutoFit/>
          </a:bodyPr>
          <a:lstStyle/>
          <a:p>
            <a:r>
              <a:rPr lang="en-GB" dirty="0">
                <a:solidFill>
                  <a:srgbClr val="FF0000"/>
                </a:solidFill>
              </a:rPr>
              <a:t>ARVD</a:t>
            </a:r>
            <a:endParaRPr lang="el-GR" dirty="0">
              <a:solidFill>
                <a:srgbClr val="FF0000"/>
              </a:solidFill>
            </a:endParaRPr>
          </a:p>
        </p:txBody>
      </p:sp>
      <p:sp>
        <p:nvSpPr>
          <p:cNvPr id="6" name="TextBox 5">
            <a:extLst>
              <a:ext uri="{FF2B5EF4-FFF2-40B4-BE49-F238E27FC236}">
                <a16:creationId xmlns:a16="http://schemas.microsoft.com/office/drawing/2014/main" id="{38DB60E9-9003-8DA6-1720-0D4BD1A9015A}"/>
              </a:ext>
            </a:extLst>
          </p:cNvPr>
          <p:cNvSpPr txBox="1"/>
          <p:nvPr/>
        </p:nvSpPr>
        <p:spPr>
          <a:xfrm>
            <a:off x="3429392" y="1290461"/>
            <a:ext cx="1244099" cy="369332"/>
          </a:xfrm>
          <a:prstGeom prst="rect">
            <a:avLst/>
          </a:prstGeom>
          <a:noFill/>
        </p:spPr>
        <p:txBody>
          <a:bodyPr wrap="square" rtlCol="0">
            <a:spAutoFit/>
          </a:bodyPr>
          <a:lstStyle/>
          <a:p>
            <a:r>
              <a:rPr lang="en-GB" dirty="0" err="1">
                <a:solidFill>
                  <a:schemeClr val="accent6"/>
                </a:solidFill>
              </a:rPr>
              <a:t>nonARVD</a:t>
            </a:r>
            <a:endParaRPr lang="el-GR" dirty="0">
              <a:solidFill>
                <a:schemeClr val="accent6"/>
              </a:solidFill>
            </a:endParaRPr>
          </a:p>
        </p:txBody>
      </p:sp>
      <p:sp>
        <p:nvSpPr>
          <p:cNvPr id="10" name="TextBox 9">
            <a:extLst>
              <a:ext uri="{FF2B5EF4-FFF2-40B4-BE49-F238E27FC236}">
                <a16:creationId xmlns:a16="http://schemas.microsoft.com/office/drawing/2014/main" id="{37904875-DC7A-9648-E81B-CA24C6972147}"/>
              </a:ext>
            </a:extLst>
          </p:cNvPr>
          <p:cNvSpPr txBox="1"/>
          <p:nvPr/>
        </p:nvSpPr>
        <p:spPr>
          <a:xfrm>
            <a:off x="7964142" y="1944388"/>
            <a:ext cx="1244099" cy="369332"/>
          </a:xfrm>
          <a:prstGeom prst="rect">
            <a:avLst/>
          </a:prstGeom>
          <a:noFill/>
        </p:spPr>
        <p:txBody>
          <a:bodyPr wrap="square" rtlCol="0">
            <a:spAutoFit/>
          </a:bodyPr>
          <a:lstStyle/>
          <a:p>
            <a:r>
              <a:rPr lang="en-GB" dirty="0" err="1">
                <a:solidFill>
                  <a:schemeClr val="accent6"/>
                </a:solidFill>
              </a:rPr>
              <a:t>nonARVD</a:t>
            </a:r>
            <a:endParaRPr lang="el-GR" dirty="0">
              <a:solidFill>
                <a:schemeClr val="accent6"/>
              </a:solidFill>
            </a:endParaRPr>
          </a:p>
        </p:txBody>
      </p:sp>
    </p:spTree>
    <p:extLst>
      <p:ext uri="{BB962C8B-B14F-4D97-AF65-F5344CB8AC3E}">
        <p14:creationId xmlns:p14="http://schemas.microsoft.com/office/powerpoint/2010/main" val="61596736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C89C83-A018-974E-9E2D-D09EC3E98F39}"/>
              </a:ext>
            </a:extLst>
          </p:cNvPr>
          <p:cNvSpPr>
            <a:spLocks noGrp="1"/>
          </p:cNvSpPr>
          <p:nvPr>
            <p:ph type="title"/>
          </p:nvPr>
        </p:nvSpPr>
        <p:spPr>
          <a:xfrm>
            <a:off x="478970" y="182569"/>
            <a:ext cx="5985183" cy="488156"/>
          </a:xfrm>
        </p:spPr>
        <p:txBody>
          <a:bodyPr>
            <a:normAutofit/>
          </a:bodyPr>
          <a:lstStyle/>
          <a:p>
            <a:r>
              <a:rPr lang="en-US" dirty="0"/>
              <a:t>Prognosis of ARVD in pre-dialysis CKD</a:t>
            </a:r>
          </a:p>
        </p:txBody>
      </p:sp>
      <p:sp>
        <p:nvSpPr>
          <p:cNvPr id="5" name="Footer Placeholder 4">
            <a:extLst>
              <a:ext uri="{FF2B5EF4-FFF2-40B4-BE49-F238E27FC236}">
                <a16:creationId xmlns:a16="http://schemas.microsoft.com/office/drawing/2014/main" id="{74624B9E-7F8E-1340-88FE-C035106236DE}"/>
              </a:ext>
            </a:extLst>
          </p:cNvPr>
          <p:cNvSpPr>
            <a:spLocks noGrp="1"/>
          </p:cNvSpPr>
          <p:nvPr>
            <p:ph type="ftr" sz="quarter" idx="11"/>
          </p:nvPr>
        </p:nvSpPr>
        <p:spPr/>
        <p:txBody>
          <a:bodyPr/>
          <a:lstStyle/>
          <a:p>
            <a:r>
              <a:rPr lang="en-US">
                <a:solidFill>
                  <a:prstClr val="white"/>
                </a:solidFill>
              </a:rPr>
              <a:t>International Society of Nephrology </a:t>
            </a:r>
          </a:p>
        </p:txBody>
      </p:sp>
      <p:sp>
        <p:nvSpPr>
          <p:cNvPr id="6" name="Slide Number Placeholder 5">
            <a:extLst>
              <a:ext uri="{FF2B5EF4-FFF2-40B4-BE49-F238E27FC236}">
                <a16:creationId xmlns:a16="http://schemas.microsoft.com/office/drawing/2014/main" id="{247E185C-C6F5-1841-80B0-40C8DF9D1E1E}"/>
              </a:ext>
            </a:extLst>
          </p:cNvPr>
          <p:cNvSpPr>
            <a:spLocks noGrp="1"/>
          </p:cNvSpPr>
          <p:nvPr>
            <p:ph type="sldNum" sz="quarter" idx="12"/>
          </p:nvPr>
        </p:nvSpPr>
        <p:spPr/>
        <p:txBody>
          <a:bodyPr/>
          <a:lstStyle/>
          <a:p>
            <a:fld id="{4A9CEFBC-9863-BD47-BA2B-008170C231CB}" type="slidenum">
              <a:rPr lang="en-US" smtClean="0">
                <a:solidFill>
                  <a:prstClr val="white"/>
                </a:solidFill>
              </a:rPr>
              <a:pPr/>
              <a:t>13</a:t>
            </a:fld>
            <a:endParaRPr lang="en-US">
              <a:solidFill>
                <a:prstClr val="white"/>
              </a:solidFill>
            </a:endParaRPr>
          </a:p>
        </p:txBody>
      </p:sp>
      <p:sp>
        <p:nvSpPr>
          <p:cNvPr id="9" name="Text Box 4"/>
          <p:cNvSpPr txBox="1">
            <a:spLocks noChangeArrowheads="1"/>
          </p:cNvSpPr>
          <p:nvPr/>
        </p:nvSpPr>
        <p:spPr bwMode="auto">
          <a:xfrm>
            <a:off x="5981700" y="4667250"/>
            <a:ext cx="3162306" cy="239615"/>
          </a:xfrm>
          <a:prstGeom prst="rect">
            <a:avLst/>
          </a:prstGeom>
          <a:noFill/>
          <a:ln w="9525">
            <a:noFill/>
            <a:miter lim="800000"/>
            <a:headEnd/>
            <a:tailEnd/>
          </a:ln>
          <a:effectLst/>
        </p:spPr>
        <p:txBody>
          <a:bodyPr wrap="square" lIns="68571" tIns="34289" rIns="68571" bIns="34289">
            <a:spAutoFit/>
          </a:bodyPr>
          <a:lstStyle/>
          <a:p>
            <a:pPr>
              <a:lnSpc>
                <a:spcPct val="80000"/>
              </a:lnSpc>
              <a:spcAft>
                <a:spcPts val="450"/>
              </a:spcAft>
            </a:pPr>
            <a:r>
              <a:rPr lang="en-US" altLang="el-GR" sz="1350" dirty="0">
                <a:solidFill>
                  <a:prstClr val="black"/>
                </a:solidFill>
                <a:cs typeface="Calibri" pitchFamily="34" charset="0"/>
              </a:rPr>
              <a:t>Richie et al</a:t>
            </a:r>
            <a:r>
              <a:rPr lang="en-US" altLang="el-GR" sz="1350" i="1" dirty="0">
                <a:solidFill>
                  <a:prstClr val="black"/>
                </a:solidFill>
                <a:cs typeface="Calibri" pitchFamily="34" charset="0"/>
              </a:rPr>
              <a:t>. Nephrology (Carlton) </a:t>
            </a:r>
            <a:r>
              <a:rPr lang="en-US" altLang="el-GR" sz="1350" dirty="0">
                <a:solidFill>
                  <a:prstClr val="black"/>
                </a:solidFill>
                <a:cs typeface="Calibri" pitchFamily="34" charset="0"/>
              </a:rPr>
              <a:t>2017</a:t>
            </a:r>
            <a:r>
              <a:rPr lang="en-US" altLang="el-GR" sz="1350" i="1" dirty="0">
                <a:solidFill>
                  <a:prstClr val="black"/>
                </a:solidFill>
                <a:cs typeface="Calibri" pitchFamily="34" charset="0"/>
              </a:rPr>
              <a:t> </a:t>
            </a:r>
            <a:endParaRPr lang="en-GB" altLang="el-GR" sz="1350" i="1" dirty="0">
              <a:solidFill>
                <a:prstClr val="black"/>
              </a:solidFill>
              <a:cs typeface="Calibri" pitchFamily="34" charset="0"/>
            </a:endParaRPr>
          </a:p>
        </p:txBody>
      </p:sp>
      <p:pic>
        <p:nvPicPr>
          <p:cNvPr id="11" name="Picture 3"/>
          <p:cNvPicPr>
            <a:picLocks noChangeAspect="1" noChangeArrowheads="1"/>
          </p:cNvPicPr>
          <p:nvPr/>
        </p:nvPicPr>
        <p:blipFill>
          <a:blip r:embed="rId3" cstate="print"/>
          <a:srcRect/>
          <a:stretch>
            <a:fillRect/>
          </a:stretch>
        </p:blipFill>
        <p:spPr bwMode="auto">
          <a:xfrm>
            <a:off x="-733425" y="1109664"/>
            <a:ext cx="5475302" cy="3738562"/>
          </a:xfrm>
          <a:prstGeom prst="rect">
            <a:avLst/>
          </a:prstGeom>
          <a:noFill/>
          <a:ln w="9525">
            <a:noFill/>
            <a:miter lim="800000"/>
            <a:headEnd/>
            <a:tailEnd/>
          </a:ln>
          <a:effectLst/>
        </p:spPr>
      </p:pic>
      <p:sp>
        <p:nvSpPr>
          <p:cNvPr id="10" name="9 - Ορθογώνιο"/>
          <p:cNvSpPr/>
          <p:nvPr/>
        </p:nvSpPr>
        <p:spPr>
          <a:xfrm>
            <a:off x="4226938" y="627255"/>
            <a:ext cx="4524187" cy="300082"/>
          </a:xfrm>
          <a:prstGeom prst="rect">
            <a:avLst/>
          </a:prstGeom>
        </p:spPr>
        <p:txBody>
          <a:bodyPr wrap="none">
            <a:spAutoFit/>
          </a:bodyPr>
          <a:lstStyle/>
          <a:p>
            <a:r>
              <a:rPr lang="fr-FR" sz="1350" dirty="0"/>
              <a:t>n=1472 CKD  patients (563 (38%) ARVD, 909 (62%) non-ARVD)</a:t>
            </a:r>
            <a:endParaRPr lang="el-GR" sz="1350" dirty="0"/>
          </a:p>
        </p:txBody>
      </p:sp>
      <p:sp>
        <p:nvSpPr>
          <p:cNvPr id="13" name="12 - Ορθογώνιο"/>
          <p:cNvSpPr/>
          <p:nvPr/>
        </p:nvSpPr>
        <p:spPr>
          <a:xfrm>
            <a:off x="4772025" y="1991968"/>
            <a:ext cx="4371975" cy="1708160"/>
          </a:xfrm>
          <a:prstGeom prst="rect">
            <a:avLst/>
          </a:prstGeom>
        </p:spPr>
        <p:txBody>
          <a:bodyPr wrap="square">
            <a:spAutoFit/>
          </a:bodyPr>
          <a:lstStyle/>
          <a:p>
            <a:r>
              <a:rPr lang="en-US" sz="1500" dirty="0"/>
              <a:t>The risk of death among patients with ARVD markedly exceeds the risk of progression to dialysis (44% vs 16% over a median 4 of years). </a:t>
            </a:r>
          </a:p>
          <a:p>
            <a:endParaRPr lang="en-US" sz="1500" dirty="0"/>
          </a:p>
          <a:p>
            <a:r>
              <a:rPr lang="en-US" sz="1500" dirty="0"/>
              <a:t>Before dialysis ARVD vs non-ARVD had:</a:t>
            </a:r>
          </a:p>
          <a:p>
            <a:r>
              <a:rPr lang="en-US" sz="1500" dirty="0"/>
              <a:t>- increased risk for death (HR 1.5 (1.2–1.8), </a:t>
            </a:r>
            <a:r>
              <a:rPr lang="en-US" sz="1500" i="1" dirty="0"/>
              <a:t>P</a:t>
            </a:r>
            <a:r>
              <a:rPr lang="en-US" sz="1500" dirty="0"/>
              <a:t> &lt; 0.001) </a:t>
            </a:r>
          </a:p>
          <a:p>
            <a:r>
              <a:rPr lang="en-US" sz="1500" dirty="0"/>
              <a:t>- similar risk for RRT (HR 1.0 (0.7–1.4), </a:t>
            </a:r>
            <a:r>
              <a:rPr lang="en-US" sz="1500" i="1" dirty="0"/>
              <a:t>P</a:t>
            </a:r>
            <a:r>
              <a:rPr lang="en-US" sz="1500" dirty="0"/>
              <a:t> = 0.9)</a:t>
            </a:r>
            <a:endParaRPr lang="el-GR" sz="1350" dirty="0"/>
          </a:p>
        </p:txBody>
      </p:sp>
    </p:spTree>
    <p:extLst>
      <p:ext uri="{BB962C8B-B14F-4D97-AF65-F5344CB8AC3E}">
        <p14:creationId xmlns:p14="http://schemas.microsoft.com/office/powerpoint/2010/main" val="308460011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C89C83-A018-974E-9E2D-D09EC3E98F39}"/>
              </a:ext>
            </a:extLst>
          </p:cNvPr>
          <p:cNvSpPr>
            <a:spLocks noGrp="1"/>
          </p:cNvSpPr>
          <p:nvPr>
            <p:ph type="title"/>
          </p:nvPr>
        </p:nvSpPr>
        <p:spPr>
          <a:xfrm>
            <a:off x="478970" y="182569"/>
            <a:ext cx="5985183" cy="488156"/>
          </a:xfrm>
        </p:spPr>
        <p:txBody>
          <a:bodyPr>
            <a:normAutofit/>
          </a:bodyPr>
          <a:lstStyle/>
          <a:p>
            <a:r>
              <a:rPr lang="en-US" dirty="0"/>
              <a:t>Prognosis of ARVD in CKD</a:t>
            </a:r>
          </a:p>
        </p:txBody>
      </p:sp>
      <p:sp>
        <p:nvSpPr>
          <p:cNvPr id="5" name="Footer Placeholder 4">
            <a:extLst>
              <a:ext uri="{FF2B5EF4-FFF2-40B4-BE49-F238E27FC236}">
                <a16:creationId xmlns:a16="http://schemas.microsoft.com/office/drawing/2014/main" id="{74624B9E-7F8E-1340-88FE-C035106236DE}"/>
              </a:ext>
            </a:extLst>
          </p:cNvPr>
          <p:cNvSpPr>
            <a:spLocks noGrp="1"/>
          </p:cNvSpPr>
          <p:nvPr>
            <p:ph type="ftr" sz="quarter" idx="11"/>
          </p:nvPr>
        </p:nvSpPr>
        <p:spPr/>
        <p:txBody>
          <a:bodyPr/>
          <a:lstStyle/>
          <a:p>
            <a:r>
              <a:rPr lang="en-US">
                <a:solidFill>
                  <a:prstClr val="white"/>
                </a:solidFill>
              </a:rPr>
              <a:t>International Society of Nephrology </a:t>
            </a:r>
          </a:p>
        </p:txBody>
      </p:sp>
      <p:sp>
        <p:nvSpPr>
          <p:cNvPr id="6" name="Slide Number Placeholder 5">
            <a:extLst>
              <a:ext uri="{FF2B5EF4-FFF2-40B4-BE49-F238E27FC236}">
                <a16:creationId xmlns:a16="http://schemas.microsoft.com/office/drawing/2014/main" id="{247E185C-C6F5-1841-80B0-40C8DF9D1E1E}"/>
              </a:ext>
            </a:extLst>
          </p:cNvPr>
          <p:cNvSpPr>
            <a:spLocks noGrp="1"/>
          </p:cNvSpPr>
          <p:nvPr>
            <p:ph type="sldNum" sz="quarter" idx="12"/>
          </p:nvPr>
        </p:nvSpPr>
        <p:spPr/>
        <p:txBody>
          <a:bodyPr/>
          <a:lstStyle/>
          <a:p>
            <a:fld id="{4A9CEFBC-9863-BD47-BA2B-008170C231CB}" type="slidenum">
              <a:rPr lang="en-US" smtClean="0">
                <a:solidFill>
                  <a:prstClr val="white"/>
                </a:solidFill>
              </a:rPr>
              <a:pPr/>
              <a:t>14</a:t>
            </a:fld>
            <a:endParaRPr lang="en-US">
              <a:solidFill>
                <a:prstClr val="white"/>
              </a:solidFill>
            </a:endParaRPr>
          </a:p>
        </p:txBody>
      </p:sp>
      <p:sp>
        <p:nvSpPr>
          <p:cNvPr id="9" name="Text Box 4"/>
          <p:cNvSpPr txBox="1">
            <a:spLocks noChangeArrowheads="1"/>
          </p:cNvSpPr>
          <p:nvPr/>
        </p:nvSpPr>
        <p:spPr bwMode="auto">
          <a:xfrm>
            <a:off x="5981700" y="4667250"/>
            <a:ext cx="3162306" cy="239615"/>
          </a:xfrm>
          <a:prstGeom prst="rect">
            <a:avLst/>
          </a:prstGeom>
          <a:noFill/>
          <a:ln w="9525">
            <a:noFill/>
            <a:miter lim="800000"/>
            <a:headEnd/>
            <a:tailEnd/>
          </a:ln>
          <a:effectLst/>
        </p:spPr>
        <p:txBody>
          <a:bodyPr wrap="square" lIns="68571" tIns="34289" rIns="68571" bIns="34289">
            <a:spAutoFit/>
          </a:bodyPr>
          <a:lstStyle/>
          <a:p>
            <a:pPr>
              <a:lnSpc>
                <a:spcPct val="80000"/>
              </a:lnSpc>
              <a:spcAft>
                <a:spcPts val="450"/>
              </a:spcAft>
            </a:pPr>
            <a:r>
              <a:rPr lang="en-US" altLang="el-GR" sz="1350" dirty="0">
                <a:solidFill>
                  <a:prstClr val="black"/>
                </a:solidFill>
                <a:cs typeface="Calibri" pitchFamily="34" charset="0"/>
              </a:rPr>
              <a:t>Richie et al</a:t>
            </a:r>
            <a:r>
              <a:rPr lang="en-US" altLang="el-GR" sz="1350" i="1" dirty="0">
                <a:solidFill>
                  <a:prstClr val="black"/>
                </a:solidFill>
                <a:cs typeface="Calibri" pitchFamily="34" charset="0"/>
              </a:rPr>
              <a:t>. Nephrology (Carlton) </a:t>
            </a:r>
            <a:r>
              <a:rPr lang="en-US" altLang="el-GR" sz="1350" dirty="0">
                <a:solidFill>
                  <a:prstClr val="black"/>
                </a:solidFill>
                <a:cs typeface="Calibri" pitchFamily="34" charset="0"/>
              </a:rPr>
              <a:t>2017</a:t>
            </a:r>
            <a:r>
              <a:rPr lang="en-US" altLang="el-GR" sz="1350" i="1" dirty="0">
                <a:solidFill>
                  <a:prstClr val="black"/>
                </a:solidFill>
                <a:cs typeface="Calibri" pitchFamily="34" charset="0"/>
              </a:rPr>
              <a:t> </a:t>
            </a:r>
            <a:endParaRPr lang="en-GB" altLang="el-GR" sz="1350" i="1" dirty="0">
              <a:solidFill>
                <a:prstClr val="black"/>
              </a:solidFill>
              <a:cs typeface="Calibri" pitchFamily="34" charset="0"/>
            </a:endParaRPr>
          </a:p>
        </p:txBody>
      </p:sp>
      <p:pic>
        <p:nvPicPr>
          <p:cNvPr id="11" name="Picture 3"/>
          <p:cNvPicPr>
            <a:picLocks noChangeAspect="1" noChangeArrowheads="1"/>
          </p:cNvPicPr>
          <p:nvPr/>
        </p:nvPicPr>
        <p:blipFill>
          <a:blip r:embed="rId3" cstate="print"/>
          <a:srcRect/>
          <a:stretch>
            <a:fillRect/>
          </a:stretch>
        </p:blipFill>
        <p:spPr bwMode="auto">
          <a:xfrm>
            <a:off x="-733425" y="1109664"/>
            <a:ext cx="5475302" cy="3738562"/>
          </a:xfrm>
          <a:prstGeom prst="rect">
            <a:avLst/>
          </a:prstGeom>
          <a:noFill/>
          <a:ln w="9525">
            <a:noFill/>
            <a:miter lim="800000"/>
            <a:headEnd/>
            <a:tailEnd/>
          </a:ln>
          <a:effectLst/>
        </p:spPr>
      </p:pic>
      <p:sp>
        <p:nvSpPr>
          <p:cNvPr id="10" name="9 - Ορθογώνιο"/>
          <p:cNvSpPr/>
          <p:nvPr/>
        </p:nvSpPr>
        <p:spPr>
          <a:xfrm>
            <a:off x="4226938" y="627255"/>
            <a:ext cx="4524187" cy="300082"/>
          </a:xfrm>
          <a:prstGeom prst="rect">
            <a:avLst/>
          </a:prstGeom>
        </p:spPr>
        <p:txBody>
          <a:bodyPr wrap="none">
            <a:spAutoFit/>
          </a:bodyPr>
          <a:lstStyle/>
          <a:p>
            <a:r>
              <a:rPr lang="fr-FR" sz="1350" dirty="0"/>
              <a:t>n=1472 CKD  patients (563 (38%) ARVD, 909 (62%) non-ARVD)</a:t>
            </a:r>
            <a:endParaRPr lang="el-GR" sz="1350" dirty="0"/>
          </a:p>
        </p:txBody>
      </p:sp>
      <p:sp>
        <p:nvSpPr>
          <p:cNvPr id="13" name="12 - Ορθογώνιο"/>
          <p:cNvSpPr/>
          <p:nvPr/>
        </p:nvSpPr>
        <p:spPr>
          <a:xfrm>
            <a:off x="4772025" y="1991968"/>
            <a:ext cx="4371975" cy="1708160"/>
          </a:xfrm>
          <a:prstGeom prst="rect">
            <a:avLst/>
          </a:prstGeom>
        </p:spPr>
        <p:txBody>
          <a:bodyPr wrap="square">
            <a:spAutoFit/>
          </a:bodyPr>
          <a:lstStyle/>
          <a:p>
            <a:r>
              <a:rPr lang="en-US" sz="1500" dirty="0"/>
              <a:t>The risk of death among patients with ARVD markedly exceeds the risk of progression to dialysis (44% vs 16% over a median 4 of years). </a:t>
            </a:r>
          </a:p>
          <a:p>
            <a:endParaRPr lang="en-US" sz="1500" dirty="0"/>
          </a:p>
          <a:p>
            <a:r>
              <a:rPr lang="en-US" sz="1500" dirty="0"/>
              <a:t>Before dialysis ARVD vs non-ARVD had:</a:t>
            </a:r>
          </a:p>
          <a:p>
            <a:r>
              <a:rPr lang="en-US" sz="1500" dirty="0"/>
              <a:t>- increased risk for death (HR 1.5 (1.2–1.8), </a:t>
            </a:r>
            <a:r>
              <a:rPr lang="en-US" sz="1500" i="1" dirty="0"/>
              <a:t>P</a:t>
            </a:r>
            <a:r>
              <a:rPr lang="en-US" sz="1500" dirty="0"/>
              <a:t> &lt; 0.001) </a:t>
            </a:r>
          </a:p>
          <a:p>
            <a:r>
              <a:rPr lang="en-US" sz="1500" dirty="0"/>
              <a:t>- similar risk for RRT (HR 1.0 (0.7–1.4), </a:t>
            </a:r>
            <a:r>
              <a:rPr lang="en-US" sz="1500" i="1" dirty="0"/>
              <a:t>P</a:t>
            </a:r>
            <a:r>
              <a:rPr lang="en-US" sz="1500" dirty="0"/>
              <a:t> = 0.9)</a:t>
            </a:r>
            <a:endParaRPr lang="el-GR" sz="1350" dirty="0"/>
          </a:p>
        </p:txBody>
      </p:sp>
      <p:pic>
        <p:nvPicPr>
          <p:cNvPr id="850946" name="Picture 2"/>
          <p:cNvPicPr>
            <a:picLocks noChangeAspect="1" noChangeArrowheads="1"/>
          </p:cNvPicPr>
          <p:nvPr/>
        </p:nvPicPr>
        <p:blipFill>
          <a:blip r:embed="rId4" cstate="print"/>
          <a:srcRect/>
          <a:stretch>
            <a:fillRect/>
          </a:stretch>
        </p:blipFill>
        <p:spPr bwMode="auto">
          <a:xfrm>
            <a:off x="371475" y="776288"/>
            <a:ext cx="8401050" cy="3914775"/>
          </a:xfrm>
          <a:prstGeom prst="rect">
            <a:avLst/>
          </a:prstGeom>
          <a:noFill/>
          <a:ln w="9525">
            <a:noFill/>
            <a:miter lim="800000"/>
            <a:headEnd/>
            <a:tailEnd/>
          </a:ln>
          <a:effectLst/>
        </p:spPr>
      </p:pic>
      <p:pic>
        <p:nvPicPr>
          <p:cNvPr id="850947" name="Picture 3"/>
          <p:cNvPicPr>
            <a:picLocks noChangeAspect="1" noChangeArrowheads="1"/>
          </p:cNvPicPr>
          <p:nvPr/>
        </p:nvPicPr>
        <p:blipFill>
          <a:blip r:embed="rId5" cstate="print"/>
          <a:srcRect/>
          <a:stretch>
            <a:fillRect/>
          </a:stretch>
        </p:blipFill>
        <p:spPr bwMode="auto">
          <a:xfrm>
            <a:off x="440531" y="1123950"/>
            <a:ext cx="8548688" cy="4019550"/>
          </a:xfrm>
          <a:prstGeom prst="rect">
            <a:avLst/>
          </a:prstGeom>
          <a:noFill/>
          <a:ln w="9525">
            <a:noFill/>
            <a:miter lim="800000"/>
            <a:headEnd/>
            <a:tailEnd/>
          </a:ln>
          <a:effectLst/>
        </p:spPr>
      </p:pic>
    </p:spTree>
    <p:extLst>
      <p:ext uri="{BB962C8B-B14F-4D97-AF65-F5344CB8AC3E}">
        <p14:creationId xmlns:p14="http://schemas.microsoft.com/office/powerpoint/2010/main" val="34855676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C89C83-A018-974E-9E2D-D09EC3E98F39}"/>
              </a:ext>
            </a:extLst>
          </p:cNvPr>
          <p:cNvSpPr>
            <a:spLocks noGrp="1"/>
          </p:cNvSpPr>
          <p:nvPr>
            <p:ph type="title"/>
          </p:nvPr>
        </p:nvSpPr>
        <p:spPr>
          <a:xfrm>
            <a:off x="478970" y="182569"/>
            <a:ext cx="5985183" cy="488156"/>
          </a:xfrm>
        </p:spPr>
        <p:txBody>
          <a:bodyPr>
            <a:normAutofit/>
          </a:bodyPr>
          <a:lstStyle/>
          <a:p>
            <a:r>
              <a:rPr lang="en-US" dirty="0"/>
              <a:t>Prognosis of ARVD in ESKD</a:t>
            </a:r>
          </a:p>
        </p:txBody>
      </p:sp>
      <p:sp>
        <p:nvSpPr>
          <p:cNvPr id="5" name="Footer Placeholder 4">
            <a:extLst>
              <a:ext uri="{FF2B5EF4-FFF2-40B4-BE49-F238E27FC236}">
                <a16:creationId xmlns:a16="http://schemas.microsoft.com/office/drawing/2014/main" id="{74624B9E-7F8E-1340-88FE-C035106236DE}"/>
              </a:ext>
            </a:extLst>
          </p:cNvPr>
          <p:cNvSpPr>
            <a:spLocks noGrp="1"/>
          </p:cNvSpPr>
          <p:nvPr>
            <p:ph type="ftr" sz="quarter" idx="11"/>
          </p:nvPr>
        </p:nvSpPr>
        <p:spPr/>
        <p:txBody>
          <a:bodyPr/>
          <a:lstStyle/>
          <a:p>
            <a:r>
              <a:rPr lang="en-US">
                <a:solidFill>
                  <a:prstClr val="white"/>
                </a:solidFill>
              </a:rPr>
              <a:t>International Society of Nephrology </a:t>
            </a:r>
          </a:p>
        </p:txBody>
      </p:sp>
      <p:sp>
        <p:nvSpPr>
          <p:cNvPr id="6" name="Slide Number Placeholder 5">
            <a:extLst>
              <a:ext uri="{FF2B5EF4-FFF2-40B4-BE49-F238E27FC236}">
                <a16:creationId xmlns:a16="http://schemas.microsoft.com/office/drawing/2014/main" id="{247E185C-C6F5-1841-80B0-40C8DF9D1E1E}"/>
              </a:ext>
            </a:extLst>
          </p:cNvPr>
          <p:cNvSpPr>
            <a:spLocks noGrp="1"/>
          </p:cNvSpPr>
          <p:nvPr>
            <p:ph type="sldNum" sz="quarter" idx="12"/>
          </p:nvPr>
        </p:nvSpPr>
        <p:spPr/>
        <p:txBody>
          <a:bodyPr/>
          <a:lstStyle/>
          <a:p>
            <a:fld id="{4A9CEFBC-9863-BD47-BA2B-008170C231CB}" type="slidenum">
              <a:rPr lang="en-US" smtClean="0">
                <a:solidFill>
                  <a:prstClr val="white"/>
                </a:solidFill>
              </a:rPr>
              <a:pPr/>
              <a:t>15</a:t>
            </a:fld>
            <a:endParaRPr lang="en-US">
              <a:solidFill>
                <a:prstClr val="white"/>
              </a:solidFill>
            </a:endParaRPr>
          </a:p>
        </p:txBody>
      </p:sp>
      <p:pic>
        <p:nvPicPr>
          <p:cNvPr id="12" name="Picture 4"/>
          <p:cNvPicPr>
            <a:picLocks noChangeAspect="1" noChangeArrowheads="1"/>
          </p:cNvPicPr>
          <p:nvPr/>
        </p:nvPicPr>
        <p:blipFill>
          <a:blip r:embed="rId3" cstate="print"/>
          <a:srcRect/>
          <a:stretch>
            <a:fillRect/>
          </a:stretch>
        </p:blipFill>
        <p:spPr bwMode="auto">
          <a:xfrm>
            <a:off x="-674282" y="1123950"/>
            <a:ext cx="5435974" cy="3771900"/>
          </a:xfrm>
          <a:prstGeom prst="rect">
            <a:avLst/>
          </a:prstGeom>
          <a:noFill/>
          <a:ln w="9525">
            <a:noFill/>
            <a:miter lim="800000"/>
            <a:headEnd/>
            <a:tailEnd/>
          </a:ln>
          <a:effectLst/>
        </p:spPr>
      </p:pic>
      <p:sp>
        <p:nvSpPr>
          <p:cNvPr id="10" name="9 - Ορθογώνιο"/>
          <p:cNvSpPr/>
          <p:nvPr/>
        </p:nvSpPr>
        <p:spPr>
          <a:xfrm>
            <a:off x="4484113" y="627255"/>
            <a:ext cx="4524187" cy="300082"/>
          </a:xfrm>
          <a:prstGeom prst="rect">
            <a:avLst/>
          </a:prstGeom>
        </p:spPr>
        <p:txBody>
          <a:bodyPr wrap="none">
            <a:spAutoFit/>
          </a:bodyPr>
          <a:lstStyle/>
          <a:p>
            <a:r>
              <a:rPr lang="fr-FR" sz="1350" dirty="0"/>
              <a:t>n=1472 CKD  patients (563 (38%) ARVD, 909 (62%) non-ARVD)</a:t>
            </a:r>
            <a:endParaRPr lang="el-GR" sz="1350" dirty="0"/>
          </a:p>
        </p:txBody>
      </p:sp>
      <p:sp>
        <p:nvSpPr>
          <p:cNvPr id="14" name="Text Box 4"/>
          <p:cNvSpPr txBox="1">
            <a:spLocks noChangeArrowheads="1"/>
          </p:cNvSpPr>
          <p:nvPr/>
        </p:nvSpPr>
        <p:spPr bwMode="auto">
          <a:xfrm>
            <a:off x="5981700" y="4667250"/>
            <a:ext cx="3162306" cy="239615"/>
          </a:xfrm>
          <a:prstGeom prst="rect">
            <a:avLst/>
          </a:prstGeom>
          <a:noFill/>
          <a:ln w="9525">
            <a:noFill/>
            <a:miter lim="800000"/>
            <a:headEnd/>
            <a:tailEnd/>
          </a:ln>
          <a:effectLst/>
        </p:spPr>
        <p:txBody>
          <a:bodyPr wrap="square" lIns="68571" tIns="34289" rIns="68571" bIns="34289">
            <a:spAutoFit/>
          </a:bodyPr>
          <a:lstStyle/>
          <a:p>
            <a:pPr>
              <a:lnSpc>
                <a:spcPct val="80000"/>
              </a:lnSpc>
              <a:spcAft>
                <a:spcPts val="450"/>
              </a:spcAft>
            </a:pPr>
            <a:r>
              <a:rPr lang="en-US" altLang="el-GR" sz="1350" dirty="0">
                <a:solidFill>
                  <a:prstClr val="black"/>
                </a:solidFill>
                <a:cs typeface="Calibri" pitchFamily="34" charset="0"/>
              </a:rPr>
              <a:t>Richie et al</a:t>
            </a:r>
            <a:r>
              <a:rPr lang="en-US" altLang="el-GR" sz="1350" i="1" dirty="0">
                <a:solidFill>
                  <a:prstClr val="black"/>
                </a:solidFill>
                <a:cs typeface="Calibri" pitchFamily="34" charset="0"/>
              </a:rPr>
              <a:t>. Nephrology (Carlton) </a:t>
            </a:r>
            <a:r>
              <a:rPr lang="en-US" altLang="el-GR" sz="1350" dirty="0">
                <a:solidFill>
                  <a:prstClr val="black"/>
                </a:solidFill>
                <a:cs typeface="Calibri" pitchFamily="34" charset="0"/>
              </a:rPr>
              <a:t>2017</a:t>
            </a:r>
            <a:r>
              <a:rPr lang="en-US" altLang="el-GR" sz="1350" i="1" dirty="0">
                <a:solidFill>
                  <a:prstClr val="black"/>
                </a:solidFill>
                <a:cs typeface="Calibri" pitchFamily="34" charset="0"/>
              </a:rPr>
              <a:t> </a:t>
            </a:r>
            <a:endParaRPr lang="en-GB" altLang="el-GR" sz="1350" i="1" dirty="0">
              <a:solidFill>
                <a:prstClr val="black"/>
              </a:solidFill>
              <a:cs typeface="Calibri" pitchFamily="34" charset="0"/>
            </a:endParaRPr>
          </a:p>
        </p:txBody>
      </p:sp>
      <p:sp>
        <p:nvSpPr>
          <p:cNvPr id="15" name="14 - Ορθογώνιο"/>
          <p:cNvSpPr/>
          <p:nvPr/>
        </p:nvSpPr>
        <p:spPr>
          <a:xfrm>
            <a:off x="4772025" y="1991968"/>
            <a:ext cx="4371975" cy="784830"/>
          </a:xfrm>
          <a:prstGeom prst="rect">
            <a:avLst/>
          </a:prstGeom>
        </p:spPr>
        <p:txBody>
          <a:bodyPr wrap="square">
            <a:spAutoFit/>
          </a:bodyPr>
          <a:lstStyle/>
          <a:p>
            <a:endParaRPr lang="en-US" sz="1500" dirty="0"/>
          </a:p>
          <a:p>
            <a:r>
              <a:rPr lang="en-US" sz="1500" dirty="0"/>
              <a:t>After dialysis ARVD vs non-ARVD had:</a:t>
            </a:r>
          </a:p>
          <a:p>
            <a:r>
              <a:rPr lang="en-US" sz="1500" dirty="0"/>
              <a:t>- increased risk for death </a:t>
            </a:r>
            <a:r>
              <a:rPr lang="de-DE" sz="1500" dirty="0"/>
              <a:t>(HR 3.3 (2.2-5.0), P &lt; 0.001)</a:t>
            </a:r>
            <a:endParaRPr lang="el-GR" sz="1350" dirty="0"/>
          </a:p>
        </p:txBody>
      </p:sp>
    </p:spTree>
    <p:extLst>
      <p:ext uri="{BB962C8B-B14F-4D97-AF65-F5344CB8AC3E}">
        <p14:creationId xmlns:p14="http://schemas.microsoft.com/office/powerpoint/2010/main" val="262974955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C89C83-A018-974E-9E2D-D09EC3E98F39}"/>
              </a:ext>
            </a:extLst>
          </p:cNvPr>
          <p:cNvSpPr>
            <a:spLocks noGrp="1"/>
          </p:cNvSpPr>
          <p:nvPr>
            <p:ph type="title"/>
          </p:nvPr>
        </p:nvSpPr>
        <p:spPr>
          <a:xfrm>
            <a:off x="478970" y="182569"/>
            <a:ext cx="5985183" cy="488156"/>
          </a:xfrm>
        </p:spPr>
        <p:txBody>
          <a:bodyPr>
            <a:normAutofit/>
          </a:bodyPr>
          <a:lstStyle/>
          <a:p>
            <a:r>
              <a:rPr lang="en-US" dirty="0"/>
              <a:t>Prognosis of ARVD in CKD</a:t>
            </a:r>
          </a:p>
        </p:txBody>
      </p:sp>
      <p:sp>
        <p:nvSpPr>
          <p:cNvPr id="5" name="Footer Placeholder 4">
            <a:extLst>
              <a:ext uri="{FF2B5EF4-FFF2-40B4-BE49-F238E27FC236}">
                <a16:creationId xmlns:a16="http://schemas.microsoft.com/office/drawing/2014/main" id="{74624B9E-7F8E-1340-88FE-C035106236DE}"/>
              </a:ext>
            </a:extLst>
          </p:cNvPr>
          <p:cNvSpPr>
            <a:spLocks noGrp="1"/>
          </p:cNvSpPr>
          <p:nvPr>
            <p:ph type="ftr" sz="quarter" idx="11"/>
          </p:nvPr>
        </p:nvSpPr>
        <p:spPr/>
        <p:txBody>
          <a:bodyPr/>
          <a:lstStyle/>
          <a:p>
            <a:r>
              <a:rPr lang="en-US">
                <a:solidFill>
                  <a:prstClr val="white"/>
                </a:solidFill>
              </a:rPr>
              <a:t>International Society of Nephrology </a:t>
            </a:r>
          </a:p>
        </p:txBody>
      </p:sp>
      <p:sp>
        <p:nvSpPr>
          <p:cNvPr id="6" name="Slide Number Placeholder 5">
            <a:extLst>
              <a:ext uri="{FF2B5EF4-FFF2-40B4-BE49-F238E27FC236}">
                <a16:creationId xmlns:a16="http://schemas.microsoft.com/office/drawing/2014/main" id="{247E185C-C6F5-1841-80B0-40C8DF9D1E1E}"/>
              </a:ext>
            </a:extLst>
          </p:cNvPr>
          <p:cNvSpPr>
            <a:spLocks noGrp="1"/>
          </p:cNvSpPr>
          <p:nvPr>
            <p:ph type="sldNum" sz="quarter" idx="12"/>
          </p:nvPr>
        </p:nvSpPr>
        <p:spPr/>
        <p:txBody>
          <a:bodyPr/>
          <a:lstStyle/>
          <a:p>
            <a:fld id="{4A9CEFBC-9863-BD47-BA2B-008170C231CB}" type="slidenum">
              <a:rPr lang="en-US" smtClean="0">
                <a:solidFill>
                  <a:prstClr val="white"/>
                </a:solidFill>
              </a:rPr>
              <a:pPr/>
              <a:t>16</a:t>
            </a:fld>
            <a:endParaRPr lang="en-US">
              <a:solidFill>
                <a:prstClr val="white"/>
              </a:solidFill>
            </a:endParaRPr>
          </a:p>
        </p:txBody>
      </p:sp>
      <p:pic>
        <p:nvPicPr>
          <p:cNvPr id="12" name="Picture 4"/>
          <p:cNvPicPr>
            <a:picLocks noChangeAspect="1" noChangeArrowheads="1"/>
          </p:cNvPicPr>
          <p:nvPr/>
        </p:nvPicPr>
        <p:blipFill>
          <a:blip r:embed="rId3" cstate="print"/>
          <a:srcRect/>
          <a:stretch>
            <a:fillRect/>
          </a:stretch>
        </p:blipFill>
        <p:spPr bwMode="auto">
          <a:xfrm>
            <a:off x="-674282" y="1123950"/>
            <a:ext cx="5435974" cy="3771900"/>
          </a:xfrm>
          <a:prstGeom prst="rect">
            <a:avLst/>
          </a:prstGeom>
          <a:noFill/>
          <a:ln w="9525">
            <a:noFill/>
            <a:miter lim="800000"/>
            <a:headEnd/>
            <a:tailEnd/>
          </a:ln>
          <a:effectLst/>
        </p:spPr>
      </p:pic>
      <p:sp>
        <p:nvSpPr>
          <p:cNvPr id="10" name="9 - Ορθογώνιο"/>
          <p:cNvSpPr/>
          <p:nvPr/>
        </p:nvSpPr>
        <p:spPr>
          <a:xfrm>
            <a:off x="4484113" y="627255"/>
            <a:ext cx="4524187" cy="300082"/>
          </a:xfrm>
          <a:prstGeom prst="rect">
            <a:avLst/>
          </a:prstGeom>
        </p:spPr>
        <p:txBody>
          <a:bodyPr wrap="none">
            <a:spAutoFit/>
          </a:bodyPr>
          <a:lstStyle/>
          <a:p>
            <a:r>
              <a:rPr lang="fr-FR" sz="1350" dirty="0"/>
              <a:t>n=1472 CKD  patients (563 (38%) ARVD, 909 (62%) non-ARVD)</a:t>
            </a:r>
            <a:endParaRPr lang="el-GR" sz="1350" dirty="0"/>
          </a:p>
        </p:txBody>
      </p:sp>
      <p:sp>
        <p:nvSpPr>
          <p:cNvPr id="14" name="Text Box 4"/>
          <p:cNvSpPr txBox="1">
            <a:spLocks noChangeArrowheads="1"/>
          </p:cNvSpPr>
          <p:nvPr/>
        </p:nvSpPr>
        <p:spPr bwMode="auto">
          <a:xfrm>
            <a:off x="5981700" y="4667250"/>
            <a:ext cx="3162306" cy="239615"/>
          </a:xfrm>
          <a:prstGeom prst="rect">
            <a:avLst/>
          </a:prstGeom>
          <a:noFill/>
          <a:ln w="9525">
            <a:noFill/>
            <a:miter lim="800000"/>
            <a:headEnd/>
            <a:tailEnd/>
          </a:ln>
          <a:effectLst/>
        </p:spPr>
        <p:txBody>
          <a:bodyPr wrap="square" lIns="68571" tIns="34289" rIns="68571" bIns="34289">
            <a:spAutoFit/>
          </a:bodyPr>
          <a:lstStyle/>
          <a:p>
            <a:pPr>
              <a:lnSpc>
                <a:spcPct val="80000"/>
              </a:lnSpc>
              <a:spcAft>
                <a:spcPts val="450"/>
              </a:spcAft>
            </a:pPr>
            <a:r>
              <a:rPr lang="en-US" altLang="el-GR" sz="1350" dirty="0">
                <a:solidFill>
                  <a:prstClr val="black"/>
                </a:solidFill>
                <a:cs typeface="Calibri" pitchFamily="34" charset="0"/>
              </a:rPr>
              <a:t>Richie et al</a:t>
            </a:r>
            <a:r>
              <a:rPr lang="en-US" altLang="el-GR" sz="1350" i="1" dirty="0">
                <a:solidFill>
                  <a:prstClr val="black"/>
                </a:solidFill>
                <a:cs typeface="Calibri" pitchFamily="34" charset="0"/>
              </a:rPr>
              <a:t>. Nephrology (Carlton) </a:t>
            </a:r>
            <a:r>
              <a:rPr lang="en-US" altLang="el-GR" sz="1350" dirty="0">
                <a:solidFill>
                  <a:prstClr val="black"/>
                </a:solidFill>
                <a:cs typeface="Calibri" pitchFamily="34" charset="0"/>
              </a:rPr>
              <a:t>2017</a:t>
            </a:r>
            <a:r>
              <a:rPr lang="en-US" altLang="el-GR" sz="1350" i="1" dirty="0">
                <a:solidFill>
                  <a:prstClr val="black"/>
                </a:solidFill>
                <a:cs typeface="Calibri" pitchFamily="34" charset="0"/>
              </a:rPr>
              <a:t> </a:t>
            </a:r>
            <a:endParaRPr lang="en-GB" altLang="el-GR" sz="1350" i="1" dirty="0">
              <a:solidFill>
                <a:prstClr val="black"/>
              </a:solidFill>
              <a:cs typeface="Calibri" pitchFamily="34" charset="0"/>
            </a:endParaRPr>
          </a:p>
        </p:txBody>
      </p:sp>
      <p:sp>
        <p:nvSpPr>
          <p:cNvPr id="15" name="14 - Ορθογώνιο"/>
          <p:cNvSpPr/>
          <p:nvPr/>
        </p:nvSpPr>
        <p:spPr>
          <a:xfrm>
            <a:off x="4772025" y="1991968"/>
            <a:ext cx="4371975" cy="784830"/>
          </a:xfrm>
          <a:prstGeom prst="rect">
            <a:avLst/>
          </a:prstGeom>
        </p:spPr>
        <p:txBody>
          <a:bodyPr wrap="square">
            <a:spAutoFit/>
          </a:bodyPr>
          <a:lstStyle/>
          <a:p>
            <a:endParaRPr lang="en-US" sz="1500" dirty="0"/>
          </a:p>
          <a:p>
            <a:r>
              <a:rPr lang="en-US" sz="1500" dirty="0"/>
              <a:t>After dialysis ARVD vs non-ARVD had:</a:t>
            </a:r>
          </a:p>
          <a:p>
            <a:r>
              <a:rPr lang="en-US" sz="1500" dirty="0"/>
              <a:t>- increased risk for death </a:t>
            </a:r>
            <a:r>
              <a:rPr lang="de-DE" sz="1500" dirty="0"/>
              <a:t>(HR 3.3 (2.2-5.0), P &lt; 0.001)</a:t>
            </a:r>
            <a:endParaRPr lang="el-GR" sz="1350" dirty="0"/>
          </a:p>
        </p:txBody>
      </p:sp>
      <p:pic>
        <p:nvPicPr>
          <p:cNvPr id="851970" name="Picture 2"/>
          <p:cNvPicPr>
            <a:picLocks noChangeAspect="1" noChangeArrowheads="1"/>
          </p:cNvPicPr>
          <p:nvPr/>
        </p:nvPicPr>
        <p:blipFill>
          <a:blip r:embed="rId4" cstate="print"/>
          <a:srcRect/>
          <a:stretch>
            <a:fillRect/>
          </a:stretch>
        </p:blipFill>
        <p:spPr bwMode="auto">
          <a:xfrm>
            <a:off x="407194" y="1100138"/>
            <a:ext cx="8329613" cy="2943225"/>
          </a:xfrm>
          <a:prstGeom prst="rect">
            <a:avLst/>
          </a:prstGeom>
          <a:noFill/>
          <a:ln w="9525">
            <a:noFill/>
            <a:miter lim="800000"/>
            <a:headEnd/>
            <a:tailEnd/>
          </a:ln>
          <a:effectLst/>
        </p:spPr>
      </p:pic>
    </p:spTree>
    <p:extLst>
      <p:ext uri="{BB962C8B-B14F-4D97-AF65-F5344CB8AC3E}">
        <p14:creationId xmlns:p14="http://schemas.microsoft.com/office/powerpoint/2010/main" val="15071104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C89C83-A018-974E-9E2D-D09EC3E98F39}"/>
              </a:ext>
            </a:extLst>
          </p:cNvPr>
          <p:cNvSpPr>
            <a:spLocks noGrp="1"/>
          </p:cNvSpPr>
          <p:nvPr>
            <p:ph type="title"/>
          </p:nvPr>
        </p:nvSpPr>
        <p:spPr>
          <a:xfrm>
            <a:off x="478970" y="182569"/>
            <a:ext cx="8125478" cy="488156"/>
          </a:xfrm>
        </p:spPr>
        <p:txBody>
          <a:bodyPr>
            <a:normAutofit/>
          </a:bodyPr>
          <a:lstStyle/>
          <a:p>
            <a:r>
              <a:rPr lang="en-US" dirty="0"/>
              <a:t>Prognosis of ARVD by clinical presentation</a:t>
            </a:r>
          </a:p>
        </p:txBody>
      </p:sp>
      <p:sp>
        <p:nvSpPr>
          <p:cNvPr id="10" name="9 - Ορθογώνιο"/>
          <p:cNvSpPr/>
          <p:nvPr/>
        </p:nvSpPr>
        <p:spPr>
          <a:xfrm>
            <a:off x="6228184" y="802248"/>
            <a:ext cx="2507418" cy="300082"/>
          </a:xfrm>
          <a:prstGeom prst="rect">
            <a:avLst/>
          </a:prstGeom>
        </p:spPr>
        <p:txBody>
          <a:bodyPr wrap="none">
            <a:spAutoFit/>
          </a:bodyPr>
          <a:lstStyle/>
          <a:p>
            <a:r>
              <a:rPr lang="fr-FR" sz="1350" dirty="0"/>
              <a:t>n=</a:t>
            </a:r>
            <a:r>
              <a:rPr lang="en-US" sz="1350" dirty="0"/>
              <a:t> 467 patients with ARAS ≥50%,</a:t>
            </a:r>
            <a:endParaRPr lang="el-GR" sz="1350" dirty="0"/>
          </a:p>
        </p:txBody>
      </p:sp>
      <p:sp>
        <p:nvSpPr>
          <p:cNvPr id="14" name="Text Box 4"/>
          <p:cNvSpPr txBox="1">
            <a:spLocks noChangeArrowheads="1"/>
          </p:cNvSpPr>
          <p:nvPr/>
        </p:nvSpPr>
        <p:spPr bwMode="auto">
          <a:xfrm>
            <a:off x="6660232" y="4558256"/>
            <a:ext cx="3162306" cy="239615"/>
          </a:xfrm>
          <a:prstGeom prst="rect">
            <a:avLst/>
          </a:prstGeom>
          <a:noFill/>
          <a:ln w="9525">
            <a:noFill/>
            <a:miter lim="800000"/>
            <a:headEnd/>
            <a:tailEnd/>
          </a:ln>
          <a:effectLst/>
        </p:spPr>
        <p:txBody>
          <a:bodyPr wrap="square" lIns="68571" tIns="34289" rIns="68571" bIns="34289">
            <a:spAutoFit/>
          </a:bodyPr>
          <a:lstStyle/>
          <a:p>
            <a:pPr>
              <a:lnSpc>
                <a:spcPct val="80000"/>
              </a:lnSpc>
              <a:spcAft>
                <a:spcPts val="450"/>
              </a:spcAft>
            </a:pPr>
            <a:r>
              <a:rPr lang="en-US" altLang="el-GR" sz="1350" dirty="0">
                <a:solidFill>
                  <a:prstClr val="black"/>
                </a:solidFill>
                <a:cs typeface="Calibri" pitchFamily="34" charset="0"/>
              </a:rPr>
              <a:t>Richie et al</a:t>
            </a:r>
            <a:r>
              <a:rPr lang="en-US" altLang="el-GR" sz="1350" i="1" dirty="0">
                <a:solidFill>
                  <a:prstClr val="black"/>
                </a:solidFill>
                <a:cs typeface="Calibri" pitchFamily="34" charset="0"/>
              </a:rPr>
              <a:t>. Am J Kidney </a:t>
            </a:r>
            <a:r>
              <a:rPr lang="en-US" altLang="el-GR" sz="1350" i="1" dirty="0" err="1">
                <a:solidFill>
                  <a:prstClr val="black"/>
                </a:solidFill>
                <a:cs typeface="Calibri" pitchFamily="34" charset="0"/>
              </a:rPr>
              <a:t>Dis</a:t>
            </a:r>
            <a:r>
              <a:rPr lang="en-US" altLang="el-GR" sz="1350" i="1" dirty="0">
                <a:solidFill>
                  <a:prstClr val="black"/>
                </a:solidFill>
                <a:cs typeface="Calibri" pitchFamily="34" charset="0"/>
              </a:rPr>
              <a:t> </a:t>
            </a:r>
            <a:r>
              <a:rPr lang="en-US" altLang="el-GR" sz="1350" dirty="0">
                <a:solidFill>
                  <a:prstClr val="black"/>
                </a:solidFill>
                <a:cs typeface="Calibri" pitchFamily="34" charset="0"/>
              </a:rPr>
              <a:t>2014</a:t>
            </a:r>
            <a:r>
              <a:rPr lang="en-US" altLang="el-GR" sz="1350" i="1" dirty="0">
                <a:solidFill>
                  <a:prstClr val="black"/>
                </a:solidFill>
                <a:cs typeface="Calibri" pitchFamily="34" charset="0"/>
              </a:rPr>
              <a:t> </a:t>
            </a:r>
            <a:endParaRPr lang="en-GB" altLang="el-GR" sz="1350" i="1" dirty="0">
              <a:solidFill>
                <a:prstClr val="black"/>
              </a:solidFill>
              <a:cs typeface="Calibri" pitchFamily="34" charset="0"/>
            </a:endParaRPr>
          </a:p>
        </p:txBody>
      </p:sp>
      <p:pic>
        <p:nvPicPr>
          <p:cNvPr id="852995" name="Picture 3"/>
          <p:cNvPicPr>
            <a:picLocks noChangeAspect="1" noChangeArrowheads="1"/>
          </p:cNvPicPr>
          <p:nvPr/>
        </p:nvPicPr>
        <p:blipFill>
          <a:blip r:embed="rId3" cstate="print"/>
          <a:srcRect/>
          <a:stretch>
            <a:fillRect/>
          </a:stretch>
        </p:blipFill>
        <p:spPr bwMode="auto">
          <a:xfrm>
            <a:off x="114300" y="1295196"/>
            <a:ext cx="8867775" cy="3248230"/>
          </a:xfrm>
          <a:prstGeom prst="rect">
            <a:avLst/>
          </a:prstGeom>
          <a:noFill/>
          <a:ln w="9525">
            <a:noFill/>
            <a:miter lim="800000"/>
            <a:headEnd/>
            <a:tailEnd/>
          </a:ln>
          <a:effectLst/>
        </p:spPr>
      </p:pic>
      <p:sp>
        <p:nvSpPr>
          <p:cNvPr id="8" name="Oval 3">
            <a:extLst>
              <a:ext uri="{FF2B5EF4-FFF2-40B4-BE49-F238E27FC236}">
                <a16:creationId xmlns:a16="http://schemas.microsoft.com/office/drawing/2014/main" id="{FECE8309-068F-F04D-D571-93325B6C55BC}"/>
              </a:ext>
            </a:extLst>
          </p:cNvPr>
          <p:cNvSpPr/>
          <p:nvPr/>
        </p:nvSpPr>
        <p:spPr>
          <a:xfrm>
            <a:off x="1041721" y="1605988"/>
            <a:ext cx="3073079" cy="2161572"/>
          </a:xfrm>
          <a:prstGeom prst="ellipse">
            <a:avLst/>
          </a:prstGeom>
          <a:noFill/>
          <a:ln w="19050" cap="flat" cmpd="sng" algn="ctr">
            <a:solidFill>
              <a:srgbClr val="FF0000"/>
            </a:solidFill>
            <a:prstDash val="solid"/>
            <a:miter lim="800000"/>
          </a:ln>
          <a:effectLst/>
        </p:spPr>
        <p:txBody>
          <a:bodyPr lIns="68579" tIns="34289" rIns="68579" bIns="34289" anchor="ctr"/>
          <a:lstStyle/>
          <a:p>
            <a:pPr algn="ctr" defTabSz="685800">
              <a:defRPr/>
            </a:pPr>
            <a:endParaRPr lang="el-GR" sz="1350" kern="0">
              <a:solidFill>
                <a:prstClr val="white"/>
              </a:solidFill>
              <a:latin typeface="Arial"/>
            </a:endParaRPr>
          </a:p>
        </p:txBody>
      </p:sp>
    </p:spTree>
    <p:extLst>
      <p:ext uri="{BB962C8B-B14F-4D97-AF65-F5344CB8AC3E}">
        <p14:creationId xmlns:p14="http://schemas.microsoft.com/office/powerpoint/2010/main" val="195580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C89C83-A018-974E-9E2D-D09EC3E98F39}"/>
              </a:ext>
            </a:extLst>
          </p:cNvPr>
          <p:cNvSpPr>
            <a:spLocks noGrp="1"/>
          </p:cNvSpPr>
          <p:nvPr>
            <p:ph type="title"/>
          </p:nvPr>
        </p:nvSpPr>
        <p:spPr>
          <a:xfrm>
            <a:off x="179512" y="1966822"/>
            <a:ext cx="8784976" cy="604928"/>
          </a:xfrm>
        </p:spPr>
        <p:txBody>
          <a:bodyPr>
            <a:noAutofit/>
          </a:bodyPr>
          <a:lstStyle/>
          <a:p>
            <a:pPr algn="ctr">
              <a:lnSpc>
                <a:spcPct val="100000"/>
              </a:lnSpc>
              <a:spcAft>
                <a:spcPts val="1800"/>
              </a:spcAft>
            </a:pPr>
            <a:r>
              <a:rPr lang="en-GB" dirty="0">
                <a:latin typeface="Segoe UI" panose="020B0502040204020203" pitchFamily="34" charset="0"/>
                <a:cs typeface="Segoe UI" panose="020B0502040204020203" pitchFamily="34" charset="0"/>
              </a:rPr>
              <a:t>Atherosclerotic Renal Artery Stenosis </a:t>
            </a:r>
            <a:br>
              <a:rPr lang="en-GB" dirty="0">
                <a:latin typeface="Segoe UI" panose="020B0502040204020203" pitchFamily="34" charset="0"/>
                <a:cs typeface="Segoe UI" panose="020B0502040204020203" pitchFamily="34" charset="0"/>
              </a:rPr>
            </a:br>
            <a:r>
              <a:rPr lang="en-GB" b="0" i="1" dirty="0">
                <a:latin typeface="Segoe UI" panose="020B0502040204020203" pitchFamily="34" charset="0"/>
                <a:cs typeface="Segoe UI" panose="020B0502040204020203" pitchFamily="34" charset="0"/>
              </a:rPr>
              <a:t>Pathophysiology</a:t>
            </a:r>
            <a:endParaRPr lang="en-US" sz="2400" b="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14693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C89C83-A018-974E-9E2D-D09EC3E98F39}"/>
              </a:ext>
            </a:extLst>
          </p:cNvPr>
          <p:cNvSpPr>
            <a:spLocks noGrp="1"/>
          </p:cNvSpPr>
          <p:nvPr>
            <p:ph type="title"/>
          </p:nvPr>
        </p:nvSpPr>
        <p:spPr>
          <a:xfrm>
            <a:off x="162721" y="99796"/>
            <a:ext cx="2953858" cy="488156"/>
          </a:xfrm>
        </p:spPr>
        <p:txBody>
          <a:bodyPr>
            <a:normAutofit/>
          </a:bodyPr>
          <a:lstStyle/>
          <a:p>
            <a:r>
              <a:rPr lang="en-GB" dirty="0"/>
              <a:t>Pathophysiology </a:t>
            </a:r>
            <a:endParaRPr lang="en-US" dirty="0"/>
          </a:p>
        </p:txBody>
      </p:sp>
      <p:pic>
        <p:nvPicPr>
          <p:cNvPr id="9" name="Picture 7"/>
          <p:cNvPicPr>
            <a:picLocks noChangeAspect="1" noChangeArrowheads="1"/>
          </p:cNvPicPr>
          <p:nvPr/>
        </p:nvPicPr>
        <p:blipFill rotWithShape="1">
          <a:blip r:embed="rId3" cstate="print"/>
          <a:srcRect t="11545" b="5543"/>
          <a:stretch/>
        </p:blipFill>
        <p:spPr bwMode="auto">
          <a:xfrm>
            <a:off x="577690" y="915565"/>
            <a:ext cx="3904129" cy="3744417"/>
          </a:xfrm>
          <a:prstGeom prst="rect">
            <a:avLst/>
          </a:prstGeom>
          <a:noFill/>
          <a:ln w="9525">
            <a:noFill/>
            <a:miter lim="800000"/>
            <a:headEnd/>
            <a:tailEnd/>
          </a:ln>
        </p:spPr>
      </p:pic>
      <p:pic>
        <p:nvPicPr>
          <p:cNvPr id="11" name="Picture 5"/>
          <p:cNvPicPr>
            <a:picLocks noChangeAspect="1" noChangeArrowheads="1"/>
          </p:cNvPicPr>
          <p:nvPr/>
        </p:nvPicPr>
        <p:blipFill rotWithShape="1">
          <a:blip r:embed="rId4" cstate="print"/>
          <a:srcRect t="11366" b="4016"/>
          <a:stretch/>
        </p:blipFill>
        <p:spPr bwMode="auto">
          <a:xfrm>
            <a:off x="4503077" y="915565"/>
            <a:ext cx="3826254" cy="3744417"/>
          </a:xfrm>
          <a:prstGeom prst="rect">
            <a:avLst/>
          </a:prstGeom>
          <a:noFill/>
          <a:ln w="9525">
            <a:noFill/>
            <a:miter lim="800000"/>
            <a:headEnd/>
            <a:tailEnd/>
          </a:ln>
        </p:spPr>
      </p:pic>
      <p:sp>
        <p:nvSpPr>
          <p:cNvPr id="12" name="11 - Ορθογώνιο"/>
          <p:cNvSpPr/>
          <p:nvPr/>
        </p:nvSpPr>
        <p:spPr>
          <a:xfrm>
            <a:off x="-32049" y="4836914"/>
            <a:ext cx="8221625" cy="330986"/>
          </a:xfrm>
          <a:prstGeom prst="rect">
            <a:avLst/>
          </a:prstGeom>
        </p:spPr>
        <p:txBody>
          <a:bodyPr wrap="square" lIns="68571" tIns="34289" rIns="68571" bIns="34289">
            <a:spAutoFit/>
          </a:bodyPr>
          <a:lstStyle/>
          <a:p>
            <a:pPr>
              <a:lnSpc>
                <a:spcPct val="80000"/>
              </a:lnSpc>
              <a:spcBef>
                <a:spcPct val="50000"/>
              </a:spcBef>
            </a:pPr>
            <a:r>
              <a:rPr lang="en-US" altLang="el-GR" sz="1000" i="1" dirty="0" err="1">
                <a:solidFill>
                  <a:prstClr val="black"/>
                </a:solidFill>
              </a:rPr>
              <a:t>Textor</a:t>
            </a:r>
            <a:r>
              <a:rPr lang="en-US" altLang="el-GR" sz="1000" i="1" dirty="0">
                <a:solidFill>
                  <a:prstClr val="black"/>
                </a:solidFill>
              </a:rPr>
              <a:t> S, Greco B. </a:t>
            </a:r>
            <a:r>
              <a:rPr lang="en-US" altLang="el-GR" sz="1000" i="1" dirty="0" err="1">
                <a:solidFill>
                  <a:prstClr val="black"/>
                </a:solidFill>
              </a:rPr>
              <a:t>Renovascular</a:t>
            </a:r>
            <a:r>
              <a:rPr lang="en-US" altLang="el-GR" sz="1000" i="1" dirty="0">
                <a:solidFill>
                  <a:prstClr val="black"/>
                </a:solidFill>
              </a:rPr>
              <a:t> Hypertension and </a:t>
            </a:r>
            <a:r>
              <a:rPr lang="en-US" altLang="el-GR" sz="1000" i="1" dirty="0" err="1">
                <a:solidFill>
                  <a:prstClr val="black"/>
                </a:solidFill>
              </a:rPr>
              <a:t>Ischaemic</a:t>
            </a:r>
            <a:r>
              <a:rPr lang="en-US" altLang="el-GR" sz="1000" i="1" dirty="0">
                <a:solidFill>
                  <a:prstClr val="black"/>
                </a:solidFill>
              </a:rPr>
              <a:t> Renal Disease. </a:t>
            </a:r>
            <a:r>
              <a:rPr lang="en-GB" altLang="el-GR" sz="1000" i="1" dirty="0">
                <a:solidFill>
                  <a:prstClr val="black"/>
                </a:solidFill>
              </a:rPr>
              <a:t>In: </a:t>
            </a:r>
            <a:r>
              <a:rPr lang="en-GB" altLang="el-GR" sz="1000" i="1" dirty="0" err="1">
                <a:solidFill>
                  <a:prstClr val="black"/>
                </a:solidFill>
              </a:rPr>
              <a:t>Floege</a:t>
            </a:r>
            <a:r>
              <a:rPr lang="en-GB" altLang="el-GR" sz="1000" i="1" dirty="0">
                <a:solidFill>
                  <a:prstClr val="black"/>
                </a:solidFill>
              </a:rPr>
              <a:t> J, Johnson RJ, </a:t>
            </a:r>
            <a:r>
              <a:rPr lang="en-GB" altLang="el-GR" sz="1000" i="1" dirty="0" err="1">
                <a:solidFill>
                  <a:prstClr val="black"/>
                </a:solidFill>
              </a:rPr>
              <a:t>Feehally</a:t>
            </a:r>
            <a:r>
              <a:rPr lang="en-GB" altLang="el-GR" sz="1000" i="1" dirty="0">
                <a:solidFill>
                  <a:prstClr val="black"/>
                </a:solidFill>
              </a:rPr>
              <a:t> J (</a:t>
            </a:r>
            <a:r>
              <a:rPr lang="en-GB" altLang="el-GR" sz="1000" i="1" dirty="0" err="1">
                <a:solidFill>
                  <a:prstClr val="black"/>
                </a:solidFill>
              </a:rPr>
              <a:t>eds</a:t>
            </a:r>
            <a:r>
              <a:rPr lang="en-GB" altLang="el-GR" sz="1000" i="1" dirty="0">
                <a:solidFill>
                  <a:prstClr val="black"/>
                </a:solidFill>
              </a:rPr>
              <a:t>). Comprehensive Clinical Nephrology, 4th </a:t>
            </a:r>
            <a:r>
              <a:rPr lang="en-GB" altLang="el-GR" sz="1000" i="1" dirty="0" err="1">
                <a:solidFill>
                  <a:prstClr val="black"/>
                </a:solidFill>
              </a:rPr>
              <a:t>Edn</a:t>
            </a:r>
            <a:r>
              <a:rPr lang="en-GB" altLang="el-GR" sz="1000" i="1" dirty="0">
                <a:solidFill>
                  <a:prstClr val="black"/>
                </a:solidFill>
              </a:rPr>
              <a:t>. Mosby Elsevier, Philadelphia, PA, 2010</a:t>
            </a:r>
            <a:endParaRPr lang="el-GR" altLang="el-GR" sz="1000" i="1" dirty="0">
              <a:solidFill>
                <a:prstClr val="black"/>
              </a:solidFill>
            </a:endParaRPr>
          </a:p>
        </p:txBody>
      </p:sp>
      <p:sp>
        <p:nvSpPr>
          <p:cNvPr id="6" name="TextBox 5">
            <a:extLst>
              <a:ext uri="{FF2B5EF4-FFF2-40B4-BE49-F238E27FC236}">
                <a16:creationId xmlns:a16="http://schemas.microsoft.com/office/drawing/2014/main" id="{E14F30B5-20B4-29FF-FE4E-753D7BB4B666}"/>
              </a:ext>
            </a:extLst>
          </p:cNvPr>
          <p:cNvSpPr txBox="1"/>
          <p:nvPr/>
        </p:nvSpPr>
        <p:spPr>
          <a:xfrm>
            <a:off x="852106" y="587952"/>
            <a:ext cx="3528392" cy="369332"/>
          </a:xfrm>
          <a:prstGeom prst="rect">
            <a:avLst/>
          </a:prstGeom>
          <a:noFill/>
        </p:spPr>
        <p:txBody>
          <a:bodyPr wrap="square" rtlCol="0">
            <a:spAutoFit/>
          </a:bodyPr>
          <a:lstStyle/>
          <a:p>
            <a:r>
              <a:rPr lang="en-GB" dirty="0">
                <a:solidFill>
                  <a:srgbClr val="FF0000"/>
                </a:solidFill>
                <a:latin typeface="Amasis MT Pro" panose="020F0502020204030204" pitchFamily="18" charset="0"/>
              </a:rPr>
              <a:t>“1 clip – 2 kidney hypertension”</a:t>
            </a:r>
            <a:endParaRPr lang="el-GR" dirty="0">
              <a:solidFill>
                <a:srgbClr val="FF0000"/>
              </a:solidFill>
              <a:latin typeface="Amasis MT Pro" panose="020F0502020204030204" pitchFamily="18" charset="0"/>
            </a:endParaRPr>
          </a:p>
        </p:txBody>
      </p:sp>
      <p:sp>
        <p:nvSpPr>
          <p:cNvPr id="8" name="TextBox 7">
            <a:extLst>
              <a:ext uri="{FF2B5EF4-FFF2-40B4-BE49-F238E27FC236}">
                <a16:creationId xmlns:a16="http://schemas.microsoft.com/office/drawing/2014/main" id="{E66E64EC-88BB-0221-38CB-A611F6569193}"/>
              </a:ext>
            </a:extLst>
          </p:cNvPr>
          <p:cNvSpPr txBox="1"/>
          <p:nvPr/>
        </p:nvSpPr>
        <p:spPr>
          <a:xfrm>
            <a:off x="4800939" y="587952"/>
            <a:ext cx="3528392" cy="369332"/>
          </a:xfrm>
          <a:prstGeom prst="rect">
            <a:avLst/>
          </a:prstGeom>
          <a:noFill/>
        </p:spPr>
        <p:txBody>
          <a:bodyPr wrap="square" rtlCol="0">
            <a:spAutoFit/>
          </a:bodyPr>
          <a:lstStyle/>
          <a:p>
            <a:r>
              <a:rPr lang="en-GB" dirty="0">
                <a:solidFill>
                  <a:srgbClr val="FF0000"/>
                </a:solidFill>
                <a:latin typeface="Amasis MT Pro" panose="020F0502020204030204" pitchFamily="18" charset="0"/>
              </a:rPr>
              <a:t>“1 clip – 1 kidney hypertension”</a:t>
            </a:r>
            <a:endParaRPr lang="el-GR" dirty="0">
              <a:solidFill>
                <a:srgbClr val="FF0000"/>
              </a:solidFill>
              <a:latin typeface="Amasis MT Pro" panose="020F0502020204030204" pitchFamily="18" charset="0"/>
            </a:endParaRPr>
          </a:p>
        </p:txBody>
      </p:sp>
      <p:sp>
        <p:nvSpPr>
          <p:cNvPr id="10" name="Ίσο 9">
            <a:extLst>
              <a:ext uri="{FF2B5EF4-FFF2-40B4-BE49-F238E27FC236}">
                <a16:creationId xmlns:a16="http://schemas.microsoft.com/office/drawing/2014/main" id="{8E8F9B33-4DEB-87BF-C7EE-24C15A90DBA5}"/>
              </a:ext>
            </a:extLst>
          </p:cNvPr>
          <p:cNvSpPr/>
          <p:nvPr/>
        </p:nvSpPr>
        <p:spPr>
          <a:xfrm rot="6623546">
            <a:off x="1997878" y="1206983"/>
            <a:ext cx="533281" cy="255808"/>
          </a:xfrm>
          <a:prstGeom prst="mathEqual">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l-GR">
              <a:solidFill>
                <a:schemeClr val="tx1"/>
              </a:solidFill>
            </a:endParaRPr>
          </a:p>
        </p:txBody>
      </p:sp>
      <p:sp>
        <p:nvSpPr>
          <p:cNvPr id="13" name="Ίσο 12">
            <a:extLst>
              <a:ext uri="{FF2B5EF4-FFF2-40B4-BE49-F238E27FC236}">
                <a16:creationId xmlns:a16="http://schemas.microsoft.com/office/drawing/2014/main" id="{776CA866-1455-1999-4A0F-75DF7786CEEF}"/>
              </a:ext>
            </a:extLst>
          </p:cNvPr>
          <p:cNvSpPr/>
          <p:nvPr/>
        </p:nvSpPr>
        <p:spPr>
          <a:xfrm rot="6623546">
            <a:off x="4903308" y="1123877"/>
            <a:ext cx="533281" cy="255808"/>
          </a:xfrm>
          <a:prstGeom prst="mathEqual">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l-GR">
              <a:solidFill>
                <a:schemeClr val="tx1"/>
              </a:solidFill>
            </a:endParaRPr>
          </a:p>
        </p:txBody>
      </p:sp>
      <p:sp>
        <p:nvSpPr>
          <p:cNvPr id="14" name="Ίσο 13">
            <a:extLst>
              <a:ext uri="{FF2B5EF4-FFF2-40B4-BE49-F238E27FC236}">
                <a16:creationId xmlns:a16="http://schemas.microsoft.com/office/drawing/2014/main" id="{D4CDE243-1BCB-532E-1DC4-8C055C8186E1}"/>
              </a:ext>
            </a:extLst>
          </p:cNvPr>
          <p:cNvSpPr/>
          <p:nvPr/>
        </p:nvSpPr>
        <p:spPr>
          <a:xfrm rot="6623546">
            <a:off x="5435225" y="1123879"/>
            <a:ext cx="533281" cy="255808"/>
          </a:xfrm>
          <a:prstGeom prst="mathEqual">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l-GR">
              <a:solidFill>
                <a:schemeClr val="tx1"/>
              </a:solidFill>
            </a:endParaRPr>
          </a:p>
        </p:txBody>
      </p:sp>
      <p:sp>
        <p:nvSpPr>
          <p:cNvPr id="15" name="Ίσο 14">
            <a:extLst>
              <a:ext uri="{FF2B5EF4-FFF2-40B4-BE49-F238E27FC236}">
                <a16:creationId xmlns:a16="http://schemas.microsoft.com/office/drawing/2014/main" id="{779BEEC9-5039-3A16-7C51-0CC4F417BDCB}"/>
              </a:ext>
            </a:extLst>
          </p:cNvPr>
          <p:cNvSpPr/>
          <p:nvPr/>
        </p:nvSpPr>
        <p:spPr>
          <a:xfrm rot="6623546">
            <a:off x="7398478" y="1135476"/>
            <a:ext cx="533281" cy="255808"/>
          </a:xfrm>
          <a:prstGeom prst="mathEqual">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303395579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9B9763D-30D3-6E95-9F6F-B653E4B868A8}"/>
              </a:ext>
            </a:extLst>
          </p:cNvPr>
          <p:cNvSpPr>
            <a:spLocks noGrp="1"/>
          </p:cNvSpPr>
          <p:nvPr>
            <p:ph type="title"/>
          </p:nvPr>
        </p:nvSpPr>
        <p:spPr/>
        <p:txBody>
          <a:bodyPr/>
          <a:lstStyle/>
          <a:p>
            <a:r>
              <a:rPr lang="en-GB" dirty="0"/>
              <a:t>Disclosures</a:t>
            </a:r>
            <a:endParaRPr lang="el-GR" dirty="0"/>
          </a:p>
        </p:txBody>
      </p:sp>
      <p:sp>
        <p:nvSpPr>
          <p:cNvPr id="3" name="Θέση περιεχομένου 2">
            <a:extLst>
              <a:ext uri="{FF2B5EF4-FFF2-40B4-BE49-F238E27FC236}">
                <a16:creationId xmlns:a16="http://schemas.microsoft.com/office/drawing/2014/main" id="{21945734-3944-B0EF-6015-2CA224FDAEEE}"/>
              </a:ext>
            </a:extLst>
          </p:cNvPr>
          <p:cNvSpPr>
            <a:spLocks noGrp="1"/>
          </p:cNvSpPr>
          <p:nvPr>
            <p:ph idx="1"/>
          </p:nvPr>
        </p:nvSpPr>
        <p:spPr/>
        <p:txBody>
          <a:bodyPr/>
          <a:lstStyle/>
          <a:p>
            <a:pPr marL="0" indent="0">
              <a:buNone/>
            </a:pPr>
            <a:r>
              <a:rPr lang="en-GB" dirty="0"/>
              <a:t>Nothing to disclose </a:t>
            </a:r>
            <a:endParaRPr lang="el-GR" dirty="0"/>
          </a:p>
        </p:txBody>
      </p:sp>
    </p:spTree>
    <p:extLst>
      <p:ext uri="{BB962C8B-B14F-4D97-AF65-F5344CB8AC3E}">
        <p14:creationId xmlns:p14="http://schemas.microsoft.com/office/powerpoint/2010/main" val="1414242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681"/>
          <a:stretch/>
        </p:blipFill>
        <p:spPr bwMode="auto">
          <a:xfrm>
            <a:off x="331687" y="1136651"/>
            <a:ext cx="5861783" cy="362219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35012" y="72273"/>
            <a:ext cx="6055112" cy="1002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358016" y="1746284"/>
            <a:ext cx="2261948" cy="992577"/>
          </a:xfrm>
          <a:prstGeom prst="rect">
            <a:avLst/>
          </a:prstGeom>
          <a:noFill/>
        </p:spPr>
        <p:txBody>
          <a:bodyPr wrap="none" lIns="68571" tIns="34289" rIns="68571" bIns="34289" rtlCol="0">
            <a:spAutoFit/>
          </a:bodyPr>
          <a:lstStyle/>
          <a:p>
            <a:r>
              <a:rPr lang="en-US" sz="1500" i="1" dirty="0">
                <a:solidFill>
                  <a:srgbClr val="FF0000"/>
                </a:solidFill>
              </a:rPr>
              <a:t>Hypoxia and inflammatory </a:t>
            </a:r>
          </a:p>
          <a:p>
            <a:r>
              <a:rPr lang="en-US" sz="1500" i="1" dirty="0">
                <a:solidFill>
                  <a:srgbClr val="FF0000"/>
                </a:solidFill>
              </a:rPr>
              <a:t>Markers in ARVD follow</a:t>
            </a:r>
          </a:p>
          <a:p>
            <a:r>
              <a:rPr lang="en-US" sz="1500" i="1" dirty="0">
                <a:solidFill>
                  <a:srgbClr val="FF0000"/>
                </a:solidFill>
              </a:rPr>
              <a:t>Inflection at approximately</a:t>
            </a:r>
          </a:p>
          <a:p>
            <a:r>
              <a:rPr lang="en-US" sz="1500" i="1" dirty="0">
                <a:solidFill>
                  <a:srgbClr val="FF0000"/>
                </a:solidFill>
              </a:rPr>
              <a:t>GFR @20 ml/min</a:t>
            </a:r>
          </a:p>
        </p:txBody>
      </p:sp>
      <p:sp>
        <p:nvSpPr>
          <p:cNvPr id="2" name="Rectangle 1"/>
          <p:cNvSpPr/>
          <p:nvPr/>
        </p:nvSpPr>
        <p:spPr>
          <a:xfrm>
            <a:off x="6464714" y="4225435"/>
            <a:ext cx="2362039" cy="276997"/>
          </a:xfrm>
          <a:prstGeom prst="rect">
            <a:avLst/>
          </a:prstGeom>
        </p:spPr>
        <p:txBody>
          <a:bodyPr wrap="none" lIns="68571" tIns="34289" rIns="68571" bIns="34289">
            <a:spAutoFit/>
          </a:bodyPr>
          <a:lstStyle/>
          <a:p>
            <a:r>
              <a:rPr lang="en-US" sz="1350" i="1" dirty="0">
                <a:solidFill>
                  <a:prstClr val="black"/>
                </a:solidFill>
              </a:rPr>
              <a:t>Kidney International, April 2019</a:t>
            </a:r>
          </a:p>
        </p:txBody>
      </p:sp>
    </p:spTree>
    <p:extLst>
      <p:ext uri="{BB962C8B-B14F-4D97-AF65-F5344CB8AC3E}">
        <p14:creationId xmlns:p14="http://schemas.microsoft.com/office/powerpoint/2010/main" val="196098648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C89C83-A018-974E-9E2D-D09EC3E98F39}"/>
              </a:ext>
            </a:extLst>
          </p:cNvPr>
          <p:cNvSpPr>
            <a:spLocks noGrp="1"/>
          </p:cNvSpPr>
          <p:nvPr>
            <p:ph type="title"/>
          </p:nvPr>
        </p:nvSpPr>
        <p:spPr/>
        <p:txBody>
          <a:bodyPr>
            <a:normAutofit/>
          </a:bodyPr>
          <a:lstStyle/>
          <a:p>
            <a:r>
              <a:rPr lang="en-GB" sz="2400" dirty="0"/>
              <a:t>Pathophysiology: importance of stenosis grade</a:t>
            </a:r>
            <a:endParaRPr lang="en-US" sz="2400" dirty="0"/>
          </a:p>
        </p:txBody>
      </p:sp>
      <p:sp>
        <p:nvSpPr>
          <p:cNvPr id="2" name="Θέση περιεχομένου 1">
            <a:extLst>
              <a:ext uri="{FF2B5EF4-FFF2-40B4-BE49-F238E27FC236}">
                <a16:creationId xmlns:a16="http://schemas.microsoft.com/office/drawing/2014/main" id="{78E8D28B-4127-7FC6-DBAF-B7D94EA28405}"/>
              </a:ext>
            </a:extLst>
          </p:cNvPr>
          <p:cNvSpPr>
            <a:spLocks noGrp="1"/>
          </p:cNvSpPr>
          <p:nvPr>
            <p:ph idx="1"/>
          </p:nvPr>
        </p:nvSpPr>
        <p:spPr/>
        <p:txBody>
          <a:bodyPr/>
          <a:lstStyle/>
          <a:p>
            <a:endParaRPr lang="el-GR"/>
          </a:p>
        </p:txBody>
      </p:sp>
      <p:pic>
        <p:nvPicPr>
          <p:cNvPr id="8" name="Picture 4"/>
          <p:cNvPicPr>
            <a:picLocks noChangeAspect="1" noChangeArrowheads="1"/>
          </p:cNvPicPr>
          <p:nvPr/>
        </p:nvPicPr>
        <p:blipFill>
          <a:blip r:embed="rId3" cstate="print"/>
          <a:srcRect t="15790"/>
          <a:stretch>
            <a:fillRect/>
          </a:stretch>
        </p:blipFill>
        <p:spPr bwMode="auto">
          <a:xfrm>
            <a:off x="830227" y="798667"/>
            <a:ext cx="7569606" cy="3701597"/>
          </a:xfrm>
          <a:prstGeom prst="rect">
            <a:avLst/>
          </a:prstGeom>
          <a:noFill/>
          <a:ln w="9525">
            <a:noFill/>
            <a:miter lim="800000"/>
            <a:headEnd/>
            <a:tailEnd/>
          </a:ln>
        </p:spPr>
      </p:pic>
      <p:sp>
        <p:nvSpPr>
          <p:cNvPr id="10" name="Line 6"/>
          <p:cNvSpPr>
            <a:spLocks noChangeShapeType="1"/>
          </p:cNvSpPr>
          <p:nvPr/>
        </p:nvSpPr>
        <p:spPr bwMode="auto">
          <a:xfrm>
            <a:off x="1618173" y="2536281"/>
            <a:ext cx="2477684" cy="0"/>
          </a:xfrm>
          <a:prstGeom prst="line">
            <a:avLst/>
          </a:prstGeom>
          <a:noFill/>
          <a:ln w="31750">
            <a:solidFill>
              <a:srgbClr val="FF0000"/>
            </a:solidFill>
            <a:prstDash val="dash"/>
            <a:round/>
            <a:headEnd/>
            <a:tailEnd/>
          </a:ln>
        </p:spPr>
        <p:txBody>
          <a:bodyPr lIns="68571" tIns="34289" rIns="68571" bIns="34289"/>
          <a:lstStyle/>
          <a:p>
            <a:pPr defTabSz="685681"/>
            <a:endParaRPr lang="el-GR" sz="1425">
              <a:solidFill>
                <a:prstClr val="black"/>
              </a:solidFill>
            </a:endParaRPr>
          </a:p>
        </p:txBody>
      </p:sp>
      <p:sp>
        <p:nvSpPr>
          <p:cNvPr id="12" name="Line 7"/>
          <p:cNvSpPr>
            <a:spLocks noChangeShapeType="1"/>
          </p:cNvSpPr>
          <p:nvPr/>
        </p:nvSpPr>
        <p:spPr bwMode="auto">
          <a:xfrm>
            <a:off x="5553690" y="2536281"/>
            <a:ext cx="2545961" cy="0"/>
          </a:xfrm>
          <a:prstGeom prst="line">
            <a:avLst/>
          </a:prstGeom>
          <a:noFill/>
          <a:ln w="31750">
            <a:solidFill>
              <a:srgbClr val="FF0000"/>
            </a:solidFill>
            <a:prstDash val="dash"/>
            <a:round/>
            <a:headEnd/>
            <a:tailEnd/>
          </a:ln>
        </p:spPr>
        <p:txBody>
          <a:bodyPr lIns="68571" tIns="34289" rIns="68571" bIns="34289"/>
          <a:lstStyle/>
          <a:p>
            <a:pPr defTabSz="685681"/>
            <a:endParaRPr lang="el-GR" sz="1425">
              <a:solidFill>
                <a:prstClr val="black"/>
              </a:solidFill>
            </a:endParaRPr>
          </a:p>
        </p:txBody>
      </p:sp>
      <p:sp>
        <p:nvSpPr>
          <p:cNvPr id="13" name="Line 8"/>
          <p:cNvSpPr>
            <a:spLocks noChangeShapeType="1"/>
          </p:cNvSpPr>
          <p:nvPr/>
        </p:nvSpPr>
        <p:spPr bwMode="auto">
          <a:xfrm>
            <a:off x="4023593" y="2576154"/>
            <a:ext cx="0" cy="1089999"/>
          </a:xfrm>
          <a:prstGeom prst="line">
            <a:avLst/>
          </a:prstGeom>
          <a:noFill/>
          <a:ln w="31750">
            <a:solidFill>
              <a:srgbClr val="FF0000"/>
            </a:solidFill>
            <a:prstDash val="dash"/>
            <a:round/>
            <a:headEnd/>
            <a:tailEnd/>
          </a:ln>
        </p:spPr>
        <p:txBody>
          <a:bodyPr lIns="68571" tIns="34289" rIns="68571" bIns="34289"/>
          <a:lstStyle/>
          <a:p>
            <a:pPr defTabSz="685681"/>
            <a:endParaRPr lang="el-GR" sz="1425">
              <a:solidFill>
                <a:prstClr val="black"/>
              </a:solidFill>
            </a:endParaRPr>
          </a:p>
        </p:txBody>
      </p:sp>
      <p:sp>
        <p:nvSpPr>
          <p:cNvPr id="14" name="Line 9"/>
          <p:cNvSpPr>
            <a:spLocks noChangeShapeType="1"/>
          </p:cNvSpPr>
          <p:nvPr/>
        </p:nvSpPr>
        <p:spPr bwMode="auto">
          <a:xfrm>
            <a:off x="7838440" y="2576154"/>
            <a:ext cx="0" cy="1089999"/>
          </a:xfrm>
          <a:prstGeom prst="line">
            <a:avLst/>
          </a:prstGeom>
          <a:noFill/>
          <a:ln w="31750">
            <a:solidFill>
              <a:srgbClr val="FF0000"/>
            </a:solidFill>
            <a:prstDash val="dash"/>
            <a:round/>
            <a:headEnd/>
            <a:tailEnd/>
          </a:ln>
        </p:spPr>
        <p:txBody>
          <a:bodyPr lIns="68571" tIns="34289" rIns="68571" bIns="34289"/>
          <a:lstStyle/>
          <a:p>
            <a:pPr defTabSz="685681"/>
            <a:endParaRPr lang="el-GR" sz="1425">
              <a:solidFill>
                <a:prstClr val="black"/>
              </a:solidFill>
            </a:endParaRPr>
          </a:p>
        </p:txBody>
      </p:sp>
      <p:sp>
        <p:nvSpPr>
          <p:cNvPr id="15" name="14 - Ορθογώνιο"/>
          <p:cNvSpPr/>
          <p:nvPr/>
        </p:nvSpPr>
        <p:spPr>
          <a:xfrm>
            <a:off x="830227" y="4500813"/>
            <a:ext cx="8221625" cy="330986"/>
          </a:xfrm>
          <a:prstGeom prst="rect">
            <a:avLst/>
          </a:prstGeom>
        </p:spPr>
        <p:txBody>
          <a:bodyPr wrap="square" lIns="68571" tIns="34289" rIns="68571" bIns="34289">
            <a:spAutoFit/>
          </a:bodyPr>
          <a:lstStyle/>
          <a:p>
            <a:pPr defTabSz="685681">
              <a:lnSpc>
                <a:spcPct val="80000"/>
              </a:lnSpc>
              <a:spcBef>
                <a:spcPct val="50000"/>
              </a:spcBef>
            </a:pPr>
            <a:r>
              <a:rPr lang="en-US" altLang="el-GR" sz="1050" i="1" dirty="0" err="1">
                <a:solidFill>
                  <a:prstClr val="black"/>
                </a:solidFill>
              </a:rPr>
              <a:t>Textor</a:t>
            </a:r>
            <a:r>
              <a:rPr lang="en-US" altLang="el-GR" sz="1050" i="1" dirty="0">
                <a:solidFill>
                  <a:prstClr val="black"/>
                </a:solidFill>
              </a:rPr>
              <a:t> S, Greco B. </a:t>
            </a:r>
            <a:r>
              <a:rPr lang="en-US" altLang="el-GR" sz="1050" i="1" dirty="0" err="1">
                <a:solidFill>
                  <a:prstClr val="black"/>
                </a:solidFill>
              </a:rPr>
              <a:t>Renovascular</a:t>
            </a:r>
            <a:r>
              <a:rPr lang="en-US" altLang="el-GR" sz="1050" i="1" dirty="0">
                <a:solidFill>
                  <a:prstClr val="black"/>
                </a:solidFill>
              </a:rPr>
              <a:t> Hypertension and </a:t>
            </a:r>
            <a:r>
              <a:rPr lang="en-US" altLang="el-GR" sz="1050" i="1" dirty="0" err="1">
                <a:solidFill>
                  <a:prstClr val="black"/>
                </a:solidFill>
              </a:rPr>
              <a:t>Ischaemic</a:t>
            </a:r>
            <a:r>
              <a:rPr lang="en-US" altLang="el-GR" sz="1050" i="1" dirty="0">
                <a:solidFill>
                  <a:prstClr val="black"/>
                </a:solidFill>
              </a:rPr>
              <a:t> Renal Disease. </a:t>
            </a:r>
            <a:r>
              <a:rPr lang="en-GB" altLang="el-GR" sz="1050" i="1" dirty="0">
                <a:solidFill>
                  <a:prstClr val="black"/>
                </a:solidFill>
              </a:rPr>
              <a:t>In: </a:t>
            </a:r>
            <a:r>
              <a:rPr lang="en-GB" altLang="el-GR" sz="1050" i="1" dirty="0" err="1">
                <a:solidFill>
                  <a:prstClr val="black"/>
                </a:solidFill>
              </a:rPr>
              <a:t>Floege</a:t>
            </a:r>
            <a:r>
              <a:rPr lang="en-GB" altLang="el-GR" sz="1050" i="1" dirty="0">
                <a:solidFill>
                  <a:prstClr val="black"/>
                </a:solidFill>
              </a:rPr>
              <a:t> J, Johnson RJ, </a:t>
            </a:r>
            <a:r>
              <a:rPr lang="en-GB" altLang="el-GR" sz="1050" i="1" dirty="0" err="1">
                <a:solidFill>
                  <a:prstClr val="black"/>
                </a:solidFill>
              </a:rPr>
              <a:t>Feehally</a:t>
            </a:r>
            <a:r>
              <a:rPr lang="en-GB" altLang="el-GR" sz="1050" i="1" dirty="0">
                <a:solidFill>
                  <a:prstClr val="black"/>
                </a:solidFill>
              </a:rPr>
              <a:t> J (</a:t>
            </a:r>
            <a:r>
              <a:rPr lang="en-GB" altLang="el-GR" sz="1050" i="1" dirty="0" err="1">
                <a:solidFill>
                  <a:prstClr val="black"/>
                </a:solidFill>
              </a:rPr>
              <a:t>eds</a:t>
            </a:r>
            <a:r>
              <a:rPr lang="en-GB" altLang="el-GR" sz="1050" i="1" dirty="0">
                <a:solidFill>
                  <a:prstClr val="black"/>
                </a:solidFill>
              </a:rPr>
              <a:t>). Comprehensive Clinical Nephrology, 4th </a:t>
            </a:r>
            <a:r>
              <a:rPr lang="en-GB" altLang="el-GR" sz="1050" i="1" dirty="0" err="1">
                <a:solidFill>
                  <a:prstClr val="black"/>
                </a:solidFill>
              </a:rPr>
              <a:t>Edn</a:t>
            </a:r>
            <a:r>
              <a:rPr lang="en-GB" altLang="el-GR" sz="1050" i="1" dirty="0">
                <a:solidFill>
                  <a:prstClr val="black"/>
                </a:solidFill>
              </a:rPr>
              <a:t>. Mosby Elsevier, Philadelphia, PA, 2010</a:t>
            </a:r>
            <a:endParaRPr lang="el-GR" altLang="el-GR" sz="1050" i="1" dirty="0">
              <a:solidFill>
                <a:prstClr val="black"/>
              </a:solidFill>
            </a:endParaRPr>
          </a:p>
        </p:txBody>
      </p:sp>
    </p:spTree>
    <p:extLst>
      <p:ext uri="{BB962C8B-B14F-4D97-AF65-F5344CB8AC3E}">
        <p14:creationId xmlns:p14="http://schemas.microsoft.com/office/powerpoint/2010/main" val="32461753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0-#ppt_w/2"/>
                                          </p:val>
                                        </p:tav>
                                        <p:tav tm="100000">
                                          <p:val>
                                            <p:strVal val="#ppt_x"/>
                                          </p:val>
                                        </p:tav>
                                      </p:tavLst>
                                    </p:anim>
                                    <p:anim calcmode="lin" valueType="num">
                                      <p:cBhvr additive="base">
                                        <p:cTn id="12"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1000" fill="hold"/>
                                        <p:tgtEl>
                                          <p:spTgt spid="14"/>
                                        </p:tgtEl>
                                        <p:attrNameLst>
                                          <p:attrName>ppt_x</p:attrName>
                                        </p:attrNameLst>
                                      </p:cBhvr>
                                      <p:tavLst>
                                        <p:tav tm="0">
                                          <p:val>
                                            <p:strVal val="#ppt_x"/>
                                          </p:val>
                                        </p:tav>
                                        <p:tav tm="100000">
                                          <p:val>
                                            <p:strVal val="#ppt_x"/>
                                          </p:val>
                                        </p:tav>
                                      </p:tavLst>
                                    </p:anim>
                                    <p:anim calcmode="lin" valueType="num">
                                      <p:cBhvr additive="base">
                                        <p:cTn id="22"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slide16"/>
          <p:cNvPicPr>
            <a:picLocks noChangeAspect="1" noChangeArrowheads="1"/>
          </p:cNvPicPr>
          <p:nvPr/>
        </p:nvPicPr>
        <p:blipFill>
          <a:blip r:embed="rId3" cstate="print">
            <a:lum contrast="26000"/>
          </a:blip>
          <a:srcRect b="44380"/>
          <a:stretch>
            <a:fillRect/>
          </a:stretch>
        </p:blipFill>
        <p:spPr bwMode="auto">
          <a:xfrm>
            <a:off x="4824288" y="1419622"/>
            <a:ext cx="4140200" cy="2482150"/>
          </a:xfrm>
          <a:prstGeom prst="rect">
            <a:avLst/>
          </a:prstGeom>
          <a:noFill/>
          <a:ln w="9525">
            <a:noFill/>
            <a:miter lim="800000"/>
            <a:headEnd/>
            <a:tailEnd/>
          </a:ln>
        </p:spPr>
      </p:pic>
      <p:sp>
        <p:nvSpPr>
          <p:cNvPr id="156675" name="Rectangle 4"/>
          <p:cNvSpPr>
            <a:spLocks noChangeArrowheads="1"/>
          </p:cNvSpPr>
          <p:nvPr/>
        </p:nvSpPr>
        <p:spPr bwMode="auto">
          <a:xfrm>
            <a:off x="128892" y="993954"/>
            <a:ext cx="4443108" cy="3155592"/>
          </a:xfrm>
          <a:prstGeom prst="rect">
            <a:avLst/>
          </a:prstGeom>
          <a:noFill/>
          <a:ln w="12700">
            <a:noFill/>
            <a:miter lim="800000"/>
            <a:headEnd/>
            <a:tailEnd/>
          </a:ln>
        </p:spPr>
        <p:txBody>
          <a:bodyPr wrap="square" lIns="68564" tIns="33330" rIns="67850" bIns="33330">
            <a:spAutoFit/>
          </a:bodyPr>
          <a:lstStyle/>
          <a:p>
            <a:pPr marL="742779" lvl="1" indent="-399958" defTabSz="685800" fontAlgn="base">
              <a:lnSpc>
                <a:spcPct val="80000"/>
              </a:lnSpc>
              <a:spcBef>
                <a:spcPct val="15000"/>
              </a:spcBef>
              <a:spcAft>
                <a:spcPct val="15000"/>
              </a:spcAft>
              <a:buClr>
                <a:srgbClr val="FFFFFF"/>
              </a:buClr>
              <a:buSzPct val="100000"/>
              <a:buFontTx/>
              <a:buAutoNum type="arabicPeriod"/>
            </a:pPr>
            <a:endParaRPr lang="en-US" altLang="el-GR" sz="1050" dirty="0">
              <a:latin typeface="+mj-lt"/>
            </a:endParaRPr>
          </a:p>
          <a:p>
            <a:pPr marL="457094" indent="-457094" defTabSz="685800" fontAlgn="base">
              <a:lnSpc>
                <a:spcPct val="110000"/>
              </a:lnSpc>
              <a:spcBef>
                <a:spcPct val="15000"/>
              </a:spcBef>
              <a:spcAft>
                <a:spcPct val="15000"/>
              </a:spcAft>
              <a:buClr>
                <a:srgbClr val="FFFF00"/>
              </a:buClr>
              <a:buSzPct val="100000"/>
            </a:pPr>
            <a:r>
              <a:rPr lang="en-US" altLang="el-GR" b="1" dirty="0">
                <a:latin typeface="+mj-lt"/>
              </a:rPr>
              <a:t>Irreversible </a:t>
            </a:r>
            <a:r>
              <a:rPr lang="en-US" altLang="el-GR" b="1" dirty="0" err="1">
                <a:latin typeface="+mj-lt"/>
              </a:rPr>
              <a:t>parenchymal</a:t>
            </a:r>
            <a:r>
              <a:rPr lang="en-US" altLang="el-GR" b="1" dirty="0">
                <a:latin typeface="+mj-lt"/>
              </a:rPr>
              <a:t> HTN:</a:t>
            </a:r>
          </a:p>
          <a:p>
            <a:pPr marL="457094" indent="-457094" defTabSz="685800" fontAlgn="base">
              <a:lnSpc>
                <a:spcPct val="110000"/>
              </a:lnSpc>
              <a:spcBef>
                <a:spcPct val="15000"/>
              </a:spcBef>
              <a:spcAft>
                <a:spcPct val="15000"/>
              </a:spcAft>
              <a:buClr>
                <a:schemeClr val="tx1"/>
              </a:buClr>
              <a:buSzPct val="100000"/>
              <a:buFont typeface="Arial" panose="020B0604020202020204" pitchFamily="34" charset="0"/>
              <a:buChar char="•"/>
            </a:pPr>
            <a:r>
              <a:rPr lang="en-US" altLang="el-GR" dirty="0">
                <a:latin typeface="+mj-lt"/>
              </a:rPr>
              <a:t>Prolonged exposure to high BP and high levels of ATII causes widespread arteriolar damage and </a:t>
            </a:r>
            <a:r>
              <a:rPr lang="en-US" altLang="el-GR" dirty="0" err="1">
                <a:latin typeface="+mj-lt"/>
              </a:rPr>
              <a:t>glomerulosclerosis</a:t>
            </a:r>
            <a:r>
              <a:rPr lang="en-US" altLang="el-GR" dirty="0">
                <a:latin typeface="+mj-lt"/>
              </a:rPr>
              <a:t> in the </a:t>
            </a:r>
            <a:r>
              <a:rPr lang="en-US" altLang="el-GR" dirty="0" err="1">
                <a:latin typeface="+mj-lt"/>
              </a:rPr>
              <a:t>contralateral</a:t>
            </a:r>
            <a:r>
              <a:rPr lang="en-US" altLang="el-GR" dirty="0">
                <a:latin typeface="+mj-lt"/>
              </a:rPr>
              <a:t> kidney.</a:t>
            </a:r>
          </a:p>
          <a:p>
            <a:pPr marL="457094" indent="-457094" defTabSz="685800" fontAlgn="base">
              <a:lnSpc>
                <a:spcPct val="110000"/>
              </a:lnSpc>
              <a:spcBef>
                <a:spcPct val="15000"/>
              </a:spcBef>
              <a:spcAft>
                <a:spcPct val="15000"/>
              </a:spcAft>
              <a:buClr>
                <a:schemeClr val="tx1"/>
              </a:buClr>
              <a:buSzPct val="100000"/>
              <a:buFont typeface="Arial" panose="020B0604020202020204" pitchFamily="34" charset="0"/>
              <a:buChar char="•"/>
            </a:pPr>
            <a:r>
              <a:rPr lang="en-US" altLang="el-GR" dirty="0">
                <a:latin typeface="+mj-lt"/>
              </a:rPr>
              <a:t>Corrective surgery for unilateral RVH was successful in 78% of those with HTN of less than 5 years duration but in only 25% of those with HTN of a longer duration.</a:t>
            </a:r>
          </a:p>
        </p:txBody>
      </p:sp>
      <p:sp>
        <p:nvSpPr>
          <p:cNvPr id="6" name="Title 6">
            <a:extLst>
              <a:ext uri="{FF2B5EF4-FFF2-40B4-BE49-F238E27FC236}">
                <a16:creationId xmlns:a16="http://schemas.microsoft.com/office/drawing/2014/main" id="{79C89C83-A018-974E-9E2D-D09EC3E98F39}"/>
              </a:ext>
            </a:extLst>
          </p:cNvPr>
          <p:cNvSpPr txBox="1">
            <a:spLocks/>
          </p:cNvSpPr>
          <p:nvPr/>
        </p:nvSpPr>
        <p:spPr>
          <a:xfrm>
            <a:off x="498020" y="144469"/>
            <a:ext cx="8198508" cy="488156"/>
          </a:xfrm>
          <a:prstGeom prst="rect">
            <a:avLst/>
          </a:prstGeom>
        </p:spPr>
        <p:txBody>
          <a:bodyPr vert="horz" lIns="68571" tIns="34289" rIns="68571" bIns="34289" rtlCol="0" anchor="ctr">
            <a:normAutofit/>
          </a:bodyPr>
          <a:lstStyle/>
          <a:p>
            <a:pPr defTabSz="685698">
              <a:lnSpc>
                <a:spcPct val="90000"/>
              </a:lnSpc>
              <a:spcBef>
                <a:spcPct val="0"/>
              </a:spcBef>
              <a:defRPr/>
            </a:pPr>
            <a:endParaRPr lang="en-US" sz="2400" b="1" dirty="0">
              <a:solidFill>
                <a:srgbClr val="4249AA"/>
              </a:solidFill>
              <a:ea typeface="+mj-ea"/>
              <a:cs typeface="Arial" panose="020B0604020202020204" pitchFamily="34" charset="0"/>
            </a:endParaRPr>
          </a:p>
        </p:txBody>
      </p:sp>
      <p:sp>
        <p:nvSpPr>
          <p:cNvPr id="4" name="Τίτλος 3">
            <a:extLst>
              <a:ext uri="{FF2B5EF4-FFF2-40B4-BE49-F238E27FC236}">
                <a16:creationId xmlns:a16="http://schemas.microsoft.com/office/drawing/2014/main" id="{26380D21-F81D-07B7-ACFA-CD598692A2DB}"/>
              </a:ext>
            </a:extLst>
          </p:cNvPr>
          <p:cNvSpPr>
            <a:spLocks noGrp="1"/>
          </p:cNvSpPr>
          <p:nvPr>
            <p:ph type="title"/>
          </p:nvPr>
        </p:nvSpPr>
        <p:spPr/>
        <p:txBody>
          <a:bodyPr/>
          <a:lstStyle/>
          <a:p>
            <a:r>
              <a:rPr lang="en-US" dirty="0"/>
              <a:t>Pathophysiology of ARVD: importance of time</a:t>
            </a:r>
            <a:endParaRPr lang="el-GR" dirty="0"/>
          </a:p>
        </p:txBody>
      </p:sp>
    </p:spTree>
  </p:cSld>
  <p:clrMapOvr>
    <a:masterClrMapping/>
  </p:clrMapOvr>
  <p:transition spd="med"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C89C83-A018-974E-9E2D-D09EC3E98F39}"/>
              </a:ext>
            </a:extLst>
          </p:cNvPr>
          <p:cNvSpPr>
            <a:spLocks noGrp="1"/>
          </p:cNvSpPr>
          <p:nvPr>
            <p:ph type="title"/>
          </p:nvPr>
        </p:nvSpPr>
        <p:spPr>
          <a:xfrm>
            <a:off x="326569" y="125419"/>
            <a:ext cx="8245931" cy="488156"/>
          </a:xfrm>
        </p:spPr>
        <p:txBody>
          <a:bodyPr>
            <a:normAutofit fontScale="90000"/>
          </a:bodyPr>
          <a:lstStyle/>
          <a:p>
            <a:r>
              <a:rPr lang="en-US" sz="2250" dirty="0"/>
              <a:t>Pathways leading to kidney injury beyond “critical” levels of RAS</a:t>
            </a:r>
          </a:p>
        </p:txBody>
      </p:sp>
      <p:pic>
        <p:nvPicPr>
          <p:cNvPr id="612353" name="Picture 1"/>
          <p:cNvPicPr>
            <a:picLocks noChangeAspect="1" noChangeArrowheads="1"/>
          </p:cNvPicPr>
          <p:nvPr/>
        </p:nvPicPr>
        <p:blipFill>
          <a:blip r:embed="rId3" cstate="print"/>
          <a:srcRect/>
          <a:stretch>
            <a:fillRect/>
          </a:stretch>
        </p:blipFill>
        <p:spPr bwMode="auto">
          <a:xfrm>
            <a:off x="971600" y="547749"/>
            <a:ext cx="7344816" cy="4073109"/>
          </a:xfrm>
          <a:prstGeom prst="rect">
            <a:avLst/>
          </a:prstGeom>
          <a:noFill/>
          <a:ln w="9525">
            <a:noFill/>
            <a:miter lim="800000"/>
            <a:headEnd/>
            <a:tailEnd/>
          </a:ln>
          <a:effectLst/>
        </p:spPr>
      </p:pic>
      <p:sp>
        <p:nvSpPr>
          <p:cNvPr id="10" name="Text Box 4"/>
          <p:cNvSpPr txBox="1">
            <a:spLocks noChangeArrowheads="1"/>
          </p:cNvSpPr>
          <p:nvPr/>
        </p:nvSpPr>
        <p:spPr bwMode="auto">
          <a:xfrm>
            <a:off x="6948264" y="4565323"/>
            <a:ext cx="4681511" cy="220699"/>
          </a:xfrm>
          <a:prstGeom prst="rect">
            <a:avLst/>
          </a:prstGeom>
          <a:noFill/>
          <a:ln w="9525">
            <a:noFill/>
            <a:miter lim="800000"/>
            <a:headEnd/>
            <a:tailEnd/>
          </a:ln>
          <a:effectLst/>
        </p:spPr>
        <p:txBody>
          <a:bodyPr wrap="square" lIns="68571" tIns="34289" rIns="68571" bIns="34289">
            <a:spAutoFit/>
          </a:bodyPr>
          <a:lstStyle/>
          <a:p>
            <a:pPr defTabSz="685681">
              <a:lnSpc>
                <a:spcPct val="80000"/>
              </a:lnSpc>
              <a:spcAft>
                <a:spcPts val="450"/>
              </a:spcAft>
            </a:pPr>
            <a:r>
              <a:rPr lang="en-US" altLang="el-GR" sz="1200" i="1" dirty="0">
                <a:solidFill>
                  <a:prstClr val="black"/>
                </a:solidFill>
                <a:cs typeface="Calibri" pitchFamily="34" charset="0"/>
              </a:rPr>
              <a:t>Hicks et al. Am J Kidney </a:t>
            </a:r>
            <a:r>
              <a:rPr lang="en-US" altLang="el-GR" sz="1200" i="1" dirty="0" err="1">
                <a:solidFill>
                  <a:prstClr val="black"/>
                </a:solidFill>
                <a:cs typeface="Calibri" pitchFamily="34" charset="0"/>
              </a:rPr>
              <a:t>Dis</a:t>
            </a:r>
            <a:r>
              <a:rPr lang="en-US" altLang="el-GR" sz="1200" i="1" dirty="0">
                <a:solidFill>
                  <a:prstClr val="black"/>
                </a:solidFill>
                <a:cs typeface="Calibri" pitchFamily="34" charset="0"/>
              </a:rPr>
              <a:t> 2022 </a:t>
            </a:r>
            <a:endParaRPr lang="en-GB" altLang="el-GR" sz="1200" i="1" dirty="0">
              <a:solidFill>
                <a:prstClr val="black"/>
              </a:solidFill>
              <a:cs typeface="Calibri" pitchFamily="34" charset="0"/>
            </a:endParaRPr>
          </a:p>
        </p:txBody>
      </p:sp>
    </p:spTree>
    <p:extLst>
      <p:ext uri="{BB962C8B-B14F-4D97-AF65-F5344CB8AC3E}">
        <p14:creationId xmlns:p14="http://schemas.microsoft.com/office/powerpoint/2010/main" val="1287311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C89C83-A018-974E-9E2D-D09EC3E98F39}"/>
              </a:ext>
            </a:extLst>
          </p:cNvPr>
          <p:cNvSpPr>
            <a:spLocks noGrp="1"/>
          </p:cNvSpPr>
          <p:nvPr>
            <p:ph type="title"/>
          </p:nvPr>
        </p:nvSpPr>
        <p:spPr>
          <a:xfrm>
            <a:off x="288041" y="248709"/>
            <a:ext cx="8245931" cy="488156"/>
          </a:xfrm>
        </p:spPr>
        <p:txBody>
          <a:bodyPr>
            <a:normAutofit fontScale="90000"/>
          </a:bodyPr>
          <a:lstStyle/>
          <a:p>
            <a:r>
              <a:rPr lang="en-US" sz="2250" dirty="0"/>
              <a:t>Pathways leading to heart injury </a:t>
            </a:r>
            <a:br>
              <a:rPr lang="en-US" sz="2250" dirty="0"/>
            </a:br>
            <a:r>
              <a:rPr lang="en-US" sz="2250" dirty="0"/>
              <a:t>beyond “critical” levels of RAS</a:t>
            </a:r>
          </a:p>
        </p:txBody>
      </p:sp>
      <p:sp>
        <p:nvSpPr>
          <p:cNvPr id="5" name="Footer Placeholder 4">
            <a:extLst>
              <a:ext uri="{FF2B5EF4-FFF2-40B4-BE49-F238E27FC236}">
                <a16:creationId xmlns:a16="http://schemas.microsoft.com/office/drawing/2014/main" id="{74624B9E-7F8E-1340-88FE-C035106236DE}"/>
              </a:ext>
            </a:extLst>
          </p:cNvPr>
          <p:cNvSpPr>
            <a:spLocks noGrp="1"/>
          </p:cNvSpPr>
          <p:nvPr>
            <p:ph type="ftr" sz="quarter" idx="11"/>
          </p:nvPr>
        </p:nvSpPr>
        <p:spPr/>
        <p:txBody>
          <a:bodyPr/>
          <a:lstStyle/>
          <a:p>
            <a:pPr defTabSz="685698">
              <a:defRPr/>
            </a:pPr>
            <a:r>
              <a:rPr lang="en-US" sz="825" b="1">
                <a:solidFill>
                  <a:prstClr val="white"/>
                </a:solidFill>
                <a:latin typeface="Arial" panose="020B0604020202020204" pitchFamily="34" charset="0"/>
                <a:cs typeface="Arial" panose="020B0604020202020204" pitchFamily="34" charset="0"/>
              </a:rPr>
              <a:t>International Society of Nephrology </a:t>
            </a:r>
          </a:p>
        </p:txBody>
      </p:sp>
      <p:sp>
        <p:nvSpPr>
          <p:cNvPr id="10" name="Text Box 4"/>
          <p:cNvSpPr txBox="1">
            <a:spLocks noChangeArrowheads="1"/>
          </p:cNvSpPr>
          <p:nvPr/>
        </p:nvSpPr>
        <p:spPr bwMode="auto">
          <a:xfrm>
            <a:off x="92848" y="4583387"/>
            <a:ext cx="4681511" cy="220699"/>
          </a:xfrm>
          <a:prstGeom prst="rect">
            <a:avLst/>
          </a:prstGeom>
          <a:noFill/>
          <a:ln w="9525">
            <a:noFill/>
            <a:miter lim="800000"/>
            <a:headEnd/>
            <a:tailEnd/>
          </a:ln>
          <a:effectLst/>
        </p:spPr>
        <p:txBody>
          <a:bodyPr wrap="square" lIns="68571" tIns="34289" rIns="68571" bIns="34289">
            <a:spAutoFit/>
          </a:bodyPr>
          <a:lstStyle/>
          <a:p>
            <a:pPr defTabSz="685681">
              <a:lnSpc>
                <a:spcPct val="80000"/>
              </a:lnSpc>
              <a:spcAft>
                <a:spcPts val="450"/>
              </a:spcAft>
              <a:defRPr/>
            </a:pPr>
            <a:r>
              <a:rPr lang="en-US" altLang="el-GR" sz="1200" i="1" dirty="0" err="1">
                <a:solidFill>
                  <a:prstClr val="black"/>
                </a:solidFill>
                <a:latin typeface="Calibri"/>
                <a:cs typeface="Calibri" pitchFamily="34" charset="0"/>
              </a:rPr>
              <a:t>Januszewicz</a:t>
            </a:r>
            <a:r>
              <a:rPr lang="en-US" altLang="el-GR" sz="1200" i="1" dirty="0">
                <a:solidFill>
                  <a:prstClr val="black"/>
                </a:solidFill>
                <a:latin typeface="Calibri"/>
                <a:cs typeface="Calibri" pitchFamily="34" charset="0"/>
              </a:rPr>
              <a:t> et al. J Am Coll </a:t>
            </a:r>
            <a:r>
              <a:rPr lang="en-US" altLang="el-GR" sz="1200" i="1" dirty="0" err="1">
                <a:solidFill>
                  <a:prstClr val="black"/>
                </a:solidFill>
                <a:latin typeface="Calibri"/>
                <a:cs typeface="Calibri" pitchFamily="34" charset="0"/>
              </a:rPr>
              <a:t>Cardiol</a:t>
            </a:r>
            <a:r>
              <a:rPr lang="en-US" altLang="el-GR" sz="1200" i="1" dirty="0">
                <a:solidFill>
                  <a:prstClr val="black"/>
                </a:solidFill>
                <a:latin typeface="Calibri"/>
                <a:cs typeface="Calibri" pitchFamily="34" charset="0"/>
              </a:rPr>
              <a:t> 2022 </a:t>
            </a:r>
            <a:endParaRPr lang="en-GB" altLang="el-GR" sz="1200" i="1" dirty="0">
              <a:solidFill>
                <a:prstClr val="black"/>
              </a:solidFill>
              <a:latin typeface="Calibri"/>
              <a:cs typeface="Calibri" pitchFamily="34" charset="0"/>
            </a:endParaRPr>
          </a:p>
        </p:txBody>
      </p:sp>
      <p:pic>
        <p:nvPicPr>
          <p:cNvPr id="6" name="Εικόνα 5">
            <a:extLst>
              <a:ext uri="{FF2B5EF4-FFF2-40B4-BE49-F238E27FC236}">
                <a16:creationId xmlns:a16="http://schemas.microsoft.com/office/drawing/2014/main" id="{2E0A3D7C-4D12-8909-77A0-0D121E14B97B}"/>
              </a:ext>
            </a:extLst>
          </p:cNvPr>
          <p:cNvPicPr>
            <a:picLocks noChangeAspect="1"/>
          </p:cNvPicPr>
          <p:nvPr/>
        </p:nvPicPr>
        <p:blipFill>
          <a:blip r:embed="rId3" cstate="print"/>
          <a:stretch>
            <a:fillRect/>
          </a:stretch>
        </p:blipFill>
        <p:spPr>
          <a:xfrm>
            <a:off x="3127549" y="-28074"/>
            <a:ext cx="6016451" cy="5143500"/>
          </a:xfrm>
          <a:prstGeom prst="rect">
            <a:avLst/>
          </a:prstGeom>
        </p:spPr>
      </p:pic>
      <p:pic>
        <p:nvPicPr>
          <p:cNvPr id="8" name="Εικόνα 7">
            <a:extLst>
              <a:ext uri="{FF2B5EF4-FFF2-40B4-BE49-F238E27FC236}">
                <a16:creationId xmlns:a16="http://schemas.microsoft.com/office/drawing/2014/main" id="{10E2060B-A949-1380-3751-71385CE19C66}"/>
              </a:ext>
            </a:extLst>
          </p:cNvPr>
          <p:cNvPicPr>
            <a:picLocks noChangeAspect="1"/>
          </p:cNvPicPr>
          <p:nvPr/>
        </p:nvPicPr>
        <p:blipFill>
          <a:blip r:embed="rId4" cstate="print"/>
          <a:stretch>
            <a:fillRect/>
          </a:stretch>
        </p:blipFill>
        <p:spPr>
          <a:xfrm>
            <a:off x="119362" y="89948"/>
            <a:ext cx="4628485" cy="1824263"/>
          </a:xfrm>
          <a:prstGeom prst="rect">
            <a:avLst/>
          </a:prstGeom>
        </p:spPr>
      </p:pic>
      <p:sp>
        <p:nvSpPr>
          <p:cNvPr id="2" name="Oval 3">
            <a:extLst>
              <a:ext uri="{FF2B5EF4-FFF2-40B4-BE49-F238E27FC236}">
                <a16:creationId xmlns:a16="http://schemas.microsoft.com/office/drawing/2014/main" id="{09931A0F-B2FF-39F3-1C44-C70170F038DF}"/>
              </a:ext>
            </a:extLst>
          </p:cNvPr>
          <p:cNvSpPr/>
          <p:nvPr/>
        </p:nvSpPr>
        <p:spPr>
          <a:xfrm>
            <a:off x="4572000" y="1242929"/>
            <a:ext cx="1472084" cy="3990518"/>
          </a:xfrm>
          <a:prstGeom prst="ellipse">
            <a:avLst/>
          </a:prstGeom>
          <a:noFill/>
          <a:ln w="19050" cap="flat" cmpd="sng" algn="ctr">
            <a:solidFill>
              <a:srgbClr val="FF0000"/>
            </a:solidFill>
            <a:prstDash val="solid"/>
            <a:miter lim="800000"/>
          </a:ln>
          <a:effectLst/>
        </p:spPr>
        <p:txBody>
          <a:bodyPr lIns="68579" tIns="34289" rIns="68579" bIns="34289" anchor="ctr"/>
          <a:lstStyle/>
          <a:p>
            <a:pPr algn="ctr" defTabSz="685800">
              <a:defRPr/>
            </a:pPr>
            <a:endParaRPr lang="el-GR" sz="1350" kern="0">
              <a:solidFill>
                <a:prstClr val="white"/>
              </a:solidFill>
              <a:latin typeface="Arial"/>
            </a:endParaRPr>
          </a:p>
        </p:txBody>
      </p:sp>
    </p:spTree>
    <p:extLst>
      <p:ext uri="{BB962C8B-B14F-4D97-AF65-F5344CB8AC3E}">
        <p14:creationId xmlns:p14="http://schemas.microsoft.com/office/powerpoint/2010/main" val="385776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C89C83-A018-974E-9E2D-D09EC3E98F39}"/>
              </a:ext>
            </a:extLst>
          </p:cNvPr>
          <p:cNvSpPr>
            <a:spLocks noGrp="1"/>
          </p:cNvSpPr>
          <p:nvPr>
            <p:ph type="title"/>
          </p:nvPr>
        </p:nvSpPr>
        <p:spPr>
          <a:xfrm>
            <a:off x="179512" y="1966822"/>
            <a:ext cx="8784976" cy="604928"/>
          </a:xfrm>
        </p:spPr>
        <p:txBody>
          <a:bodyPr>
            <a:noAutofit/>
          </a:bodyPr>
          <a:lstStyle/>
          <a:p>
            <a:pPr algn="ctr">
              <a:lnSpc>
                <a:spcPct val="100000"/>
              </a:lnSpc>
              <a:spcAft>
                <a:spcPts val="1800"/>
              </a:spcAft>
            </a:pPr>
            <a:r>
              <a:rPr lang="en-GB" dirty="0">
                <a:latin typeface="Segoe UI" panose="020B0502040204020203" pitchFamily="34" charset="0"/>
                <a:cs typeface="Segoe UI" panose="020B0502040204020203" pitchFamily="34" charset="0"/>
              </a:rPr>
              <a:t>Atherosclerotic Renal Artery Stenosis </a:t>
            </a:r>
            <a:br>
              <a:rPr lang="en-GB" dirty="0">
                <a:latin typeface="Segoe UI" panose="020B0502040204020203" pitchFamily="34" charset="0"/>
                <a:cs typeface="Segoe UI" panose="020B0502040204020203" pitchFamily="34" charset="0"/>
              </a:rPr>
            </a:br>
            <a:r>
              <a:rPr lang="en-GB" b="0" i="1" dirty="0">
                <a:latin typeface="Segoe UI" panose="020B0502040204020203" pitchFamily="34" charset="0"/>
                <a:cs typeface="Segoe UI" panose="020B0502040204020203" pitchFamily="34" charset="0"/>
              </a:rPr>
              <a:t>Diagnosis</a:t>
            </a:r>
            <a:endParaRPr lang="en-US" sz="2400" b="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112719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C4BE4EA-7F69-14CF-5267-72D079C2FE01}"/>
              </a:ext>
            </a:extLst>
          </p:cNvPr>
          <p:cNvSpPr>
            <a:spLocks noGrp="1"/>
          </p:cNvSpPr>
          <p:nvPr>
            <p:ph type="title"/>
          </p:nvPr>
        </p:nvSpPr>
        <p:spPr/>
        <p:txBody>
          <a:bodyPr/>
          <a:lstStyle/>
          <a:p>
            <a:r>
              <a:rPr lang="en-GB" dirty="0"/>
              <a:t>Clinical manifestations</a:t>
            </a:r>
            <a:endParaRPr lang="el-GR" dirty="0"/>
          </a:p>
        </p:txBody>
      </p:sp>
      <p:graphicFrame>
        <p:nvGraphicFramePr>
          <p:cNvPr id="7" name="Πίνακας 6">
            <a:extLst>
              <a:ext uri="{FF2B5EF4-FFF2-40B4-BE49-F238E27FC236}">
                <a16:creationId xmlns:a16="http://schemas.microsoft.com/office/drawing/2014/main" id="{D321777C-DE82-9AC7-93B4-6F4A6A3382DC}"/>
              </a:ext>
            </a:extLst>
          </p:cNvPr>
          <p:cNvGraphicFramePr>
            <a:graphicFrameLocks noGrp="1"/>
          </p:cNvGraphicFramePr>
          <p:nvPr>
            <p:extLst>
              <p:ext uri="{D42A27DB-BD31-4B8C-83A1-F6EECF244321}">
                <p14:modId xmlns:p14="http://schemas.microsoft.com/office/powerpoint/2010/main" val="1424851969"/>
              </p:ext>
            </p:extLst>
          </p:nvPr>
        </p:nvGraphicFramePr>
        <p:xfrm>
          <a:off x="146224" y="1339602"/>
          <a:ext cx="2808312" cy="2744316"/>
        </p:xfrm>
        <a:graphic>
          <a:graphicData uri="http://schemas.openxmlformats.org/drawingml/2006/table">
            <a:tbl>
              <a:tblPr firstRow="1" firstCol="1" bandRow="1">
                <a:tableStyleId>{D27102A9-8310-4765-A935-A1911B00CA55}</a:tableStyleId>
              </a:tblPr>
              <a:tblGrid>
                <a:gridCol w="2808312">
                  <a:extLst>
                    <a:ext uri="{9D8B030D-6E8A-4147-A177-3AD203B41FA5}">
                      <a16:colId xmlns:a16="http://schemas.microsoft.com/office/drawing/2014/main" val="3784365218"/>
                    </a:ext>
                  </a:extLst>
                </a:gridCol>
              </a:tblGrid>
              <a:tr h="307392">
                <a:tc>
                  <a:txBody>
                    <a:bodyPr/>
                    <a:lstStyle/>
                    <a:p>
                      <a:pPr algn="ctr">
                        <a:lnSpc>
                          <a:spcPct val="100000"/>
                        </a:lnSpc>
                      </a:pPr>
                      <a:r>
                        <a:rPr lang="en-US" sz="1800" b="0" dirty="0">
                          <a:effectLst/>
                          <a:latin typeface="Segoe UI" panose="020B0502040204020203" pitchFamily="34" charset="0"/>
                          <a:cs typeface="Segoe UI" panose="020B0502040204020203" pitchFamily="34" charset="0"/>
                        </a:rPr>
                        <a:t>Hypertension</a:t>
                      </a:r>
                      <a:endParaRPr lang="el-GR" sz="1800" b="0" dirty="0">
                        <a:effectLst/>
                        <a:latin typeface="Segoe UI" panose="020B0502040204020203" pitchFamily="34" charset="0"/>
                        <a:ea typeface="Batang" panose="02030600000101010101" pitchFamily="18" charset="-127"/>
                        <a:cs typeface="Segoe UI" panose="020B0502040204020203" pitchFamily="34" charset="0"/>
                      </a:endParaRPr>
                    </a:p>
                  </a:txBody>
                  <a:tcPr marL="58589" marR="58589" marT="0" marB="0"/>
                </a:tc>
                <a:extLst>
                  <a:ext uri="{0D108BD9-81ED-4DB2-BD59-A6C34878D82A}">
                    <a16:rowId xmlns:a16="http://schemas.microsoft.com/office/drawing/2014/main" val="3989614567"/>
                  </a:ext>
                </a:extLst>
              </a:tr>
              <a:tr h="2436924">
                <a:tc>
                  <a:txBody>
                    <a:bodyPr/>
                    <a:lstStyle/>
                    <a:p>
                      <a:pPr marL="285750" indent="-285750" algn="just">
                        <a:lnSpc>
                          <a:spcPct val="100000"/>
                        </a:lnSpc>
                        <a:spcAft>
                          <a:spcPts val="600"/>
                        </a:spcAft>
                        <a:buFont typeface="Arial" panose="020B0604020202020204" pitchFamily="34" charset="0"/>
                        <a:buChar char="•"/>
                      </a:pPr>
                      <a:r>
                        <a:rPr lang="en-US" sz="1600" b="0" dirty="0">
                          <a:effectLst/>
                          <a:latin typeface="Segoe UI" panose="020B0502040204020203" pitchFamily="34" charset="0"/>
                          <a:cs typeface="Segoe UI" panose="020B0502040204020203" pitchFamily="34" charset="0"/>
                        </a:rPr>
                        <a:t>Sudden onset or worsening of existing hypertension</a:t>
                      </a:r>
                      <a:endParaRPr lang="el-GR" sz="1600" b="0" dirty="0">
                        <a:effectLst/>
                        <a:latin typeface="Segoe UI" panose="020B0502040204020203" pitchFamily="34" charset="0"/>
                        <a:cs typeface="Segoe UI" panose="020B0502040204020203" pitchFamily="34" charset="0"/>
                      </a:endParaRPr>
                    </a:p>
                    <a:p>
                      <a:pPr marL="285750" indent="-285750" algn="just">
                        <a:lnSpc>
                          <a:spcPct val="100000"/>
                        </a:lnSpc>
                        <a:spcAft>
                          <a:spcPts val="600"/>
                        </a:spcAft>
                        <a:buFont typeface="Arial" panose="020B0604020202020204" pitchFamily="34" charset="0"/>
                        <a:buChar char="•"/>
                      </a:pPr>
                      <a:r>
                        <a:rPr lang="en-US" sz="1600" b="0" dirty="0">
                          <a:effectLst/>
                          <a:latin typeface="Segoe UI" panose="020B0502040204020203" pitchFamily="34" charset="0"/>
                          <a:cs typeface="Segoe UI" panose="020B0502040204020203" pitchFamily="34" charset="0"/>
                        </a:rPr>
                        <a:t>Grade III hypertension (especially in the presence of other CV risk factors or atherosclerotic disease in other beds)</a:t>
                      </a:r>
                      <a:endParaRPr lang="el-GR" sz="1600" b="0" dirty="0">
                        <a:effectLst/>
                        <a:latin typeface="Segoe UI" panose="020B0502040204020203" pitchFamily="34" charset="0"/>
                        <a:cs typeface="Segoe UI" panose="020B0502040204020203" pitchFamily="34" charset="0"/>
                      </a:endParaRPr>
                    </a:p>
                    <a:p>
                      <a:pPr marL="285750" indent="-285750" algn="just">
                        <a:lnSpc>
                          <a:spcPct val="100000"/>
                        </a:lnSpc>
                        <a:spcAft>
                          <a:spcPts val="600"/>
                        </a:spcAft>
                        <a:buFont typeface="Arial" panose="020B0604020202020204" pitchFamily="34" charset="0"/>
                        <a:buChar char="•"/>
                      </a:pPr>
                      <a:r>
                        <a:rPr lang="en-US" sz="1600" b="0" dirty="0">
                          <a:effectLst/>
                          <a:latin typeface="Segoe UI" panose="020B0502040204020203" pitchFamily="34" charset="0"/>
                          <a:cs typeface="Segoe UI" panose="020B0502040204020203" pitchFamily="34" charset="0"/>
                        </a:rPr>
                        <a:t>Resistant hypertension</a:t>
                      </a:r>
                      <a:endParaRPr lang="el-GR" sz="1600" b="0" dirty="0">
                        <a:effectLst/>
                        <a:latin typeface="Segoe UI" panose="020B0502040204020203" pitchFamily="34" charset="0"/>
                        <a:ea typeface="Batang" panose="02030600000101010101" pitchFamily="18" charset="-127"/>
                        <a:cs typeface="Segoe UI" panose="020B0502040204020203" pitchFamily="34" charset="0"/>
                      </a:endParaRPr>
                    </a:p>
                  </a:txBody>
                  <a:tcPr marL="58589" marR="58589" marT="0" marB="0"/>
                </a:tc>
                <a:extLst>
                  <a:ext uri="{0D108BD9-81ED-4DB2-BD59-A6C34878D82A}">
                    <a16:rowId xmlns:a16="http://schemas.microsoft.com/office/drawing/2014/main" val="3896365514"/>
                  </a:ext>
                </a:extLst>
              </a:tr>
            </a:tbl>
          </a:graphicData>
        </a:graphic>
      </p:graphicFrame>
      <p:graphicFrame>
        <p:nvGraphicFramePr>
          <p:cNvPr id="10" name="Πίνακας 9">
            <a:extLst>
              <a:ext uri="{FF2B5EF4-FFF2-40B4-BE49-F238E27FC236}">
                <a16:creationId xmlns:a16="http://schemas.microsoft.com/office/drawing/2014/main" id="{4F6F9F79-EB11-1779-C4C5-F863486C8804}"/>
              </a:ext>
            </a:extLst>
          </p:cNvPr>
          <p:cNvGraphicFramePr>
            <a:graphicFrameLocks noGrp="1"/>
          </p:cNvGraphicFramePr>
          <p:nvPr>
            <p:extLst>
              <p:ext uri="{D42A27DB-BD31-4B8C-83A1-F6EECF244321}">
                <p14:modId xmlns:p14="http://schemas.microsoft.com/office/powerpoint/2010/main" val="4033972573"/>
              </p:ext>
            </p:extLst>
          </p:nvPr>
        </p:nvGraphicFramePr>
        <p:xfrm>
          <a:off x="3083520" y="1339602"/>
          <a:ext cx="3024338" cy="3032348"/>
        </p:xfrm>
        <a:graphic>
          <a:graphicData uri="http://schemas.openxmlformats.org/drawingml/2006/table">
            <a:tbl>
              <a:tblPr firstRow="1" firstCol="1" bandRow="1">
                <a:tableStyleId>{3B4B98B0-60AC-42C2-AFA5-B58CD77FA1E5}</a:tableStyleId>
              </a:tblPr>
              <a:tblGrid>
                <a:gridCol w="3024338">
                  <a:extLst>
                    <a:ext uri="{9D8B030D-6E8A-4147-A177-3AD203B41FA5}">
                      <a16:colId xmlns:a16="http://schemas.microsoft.com/office/drawing/2014/main" val="3784365218"/>
                    </a:ext>
                  </a:extLst>
                </a:gridCol>
              </a:tblGrid>
              <a:tr h="309808">
                <a:tc>
                  <a:txBody>
                    <a:bodyPr/>
                    <a:lstStyle/>
                    <a:p>
                      <a:pPr algn="ctr">
                        <a:lnSpc>
                          <a:spcPct val="100000"/>
                        </a:lnSpc>
                      </a:pPr>
                      <a:r>
                        <a:rPr lang="en-US" sz="1800" b="0" dirty="0">
                          <a:effectLst/>
                          <a:latin typeface="Segoe UI" panose="020B0502040204020203" pitchFamily="34" charset="0"/>
                          <a:cs typeface="Segoe UI" panose="020B0502040204020203" pitchFamily="34" charset="0"/>
                        </a:rPr>
                        <a:t>Kidney Disease</a:t>
                      </a:r>
                      <a:endParaRPr lang="el-GR" sz="1800" b="0" dirty="0">
                        <a:effectLst/>
                        <a:latin typeface="Segoe UI" panose="020B0502040204020203" pitchFamily="34" charset="0"/>
                        <a:ea typeface="Batang" panose="02030600000101010101" pitchFamily="18" charset="-127"/>
                        <a:cs typeface="Segoe UI" panose="020B0502040204020203" pitchFamily="34" charset="0"/>
                      </a:endParaRPr>
                    </a:p>
                  </a:txBody>
                  <a:tcPr marL="58589" marR="58589" marT="0" marB="0"/>
                </a:tc>
                <a:extLst>
                  <a:ext uri="{0D108BD9-81ED-4DB2-BD59-A6C34878D82A}">
                    <a16:rowId xmlns:a16="http://schemas.microsoft.com/office/drawing/2014/main" val="3989614567"/>
                  </a:ext>
                </a:extLst>
              </a:tr>
              <a:tr h="2722540">
                <a:tc>
                  <a:txBody>
                    <a:bodyPr/>
                    <a:lstStyle/>
                    <a:p>
                      <a:pPr marL="285750" indent="-285750" algn="just">
                        <a:lnSpc>
                          <a:spcPct val="100000"/>
                        </a:lnSpc>
                        <a:spcAft>
                          <a:spcPts val="600"/>
                        </a:spcAft>
                        <a:buFont typeface="Arial" panose="020B0604020202020204" pitchFamily="34" charset="0"/>
                        <a:buChar char="•"/>
                      </a:pPr>
                      <a:r>
                        <a:rPr lang="en-US" sz="1600" b="0" dirty="0">
                          <a:effectLst/>
                          <a:latin typeface="Segoe UI" panose="020B0502040204020203" pitchFamily="34" charset="0"/>
                          <a:cs typeface="Segoe UI" panose="020B0502040204020203" pitchFamily="34" charset="0"/>
                        </a:rPr>
                        <a:t>Atrophic kidney or size difference &gt; 1.5 cm</a:t>
                      </a:r>
                    </a:p>
                    <a:p>
                      <a:pPr marL="285750" indent="-285750" algn="just">
                        <a:lnSpc>
                          <a:spcPct val="100000"/>
                        </a:lnSpc>
                        <a:spcAft>
                          <a:spcPts val="600"/>
                        </a:spcAft>
                        <a:buFont typeface="Arial" panose="020B0604020202020204" pitchFamily="34" charset="0"/>
                        <a:buChar char="•"/>
                      </a:pPr>
                      <a:r>
                        <a:rPr lang="en-US" sz="1600" b="0" dirty="0">
                          <a:effectLst/>
                          <a:latin typeface="Segoe UI" panose="020B0502040204020203" pitchFamily="34" charset="0"/>
                          <a:cs typeface="Segoe UI" panose="020B0502040204020203" pitchFamily="34" charset="0"/>
                        </a:rPr>
                        <a:t>Rapid, unexplained kidney function decline</a:t>
                      </a:r>
                    </a:p>
                    <a:p>
                      <a:pPr marL="285750" indent="-285750" algn="just">
                        <a:lnSpc>
                          <a:spcPct val="100000"/>
                        </a:lnSpc>
                        <a:spcAft>
                          <a:spcPts val="600"/>
                        </a:spcAft>
                        <a:buFont typeface="Arial" panose="020B0604020202020204" pitchFamily="34" charset="0"/>
                        <a:buChar char="•"/>
                      </a:pPr>
                      <a:r>
                        <a:rPr lang="en-US" sz="1600" b="0" dirty="0">
                          <a:effectLst/>
                          <a:latin typeface="Segoe UI" panose="020B0502040204020203" pitchFamily="34" charset="0"/>
                          <a:cs typeface="Segoe UI" panose="020B0502040204020203" pitchFamily="34" charset="0"/>
                        </a:rPr>
                        <a:t>Decline in eGFR &gt;30% after starting </a:t>
                      </a:r>
                      <a:r>
                        <a:rPr lang="en-US" sz="1600" b="0" dirty="0" err="1">
                          <a:effectLst/>
                          <a:latin typeface="Segoe UI" panose="020B0502040204020203" pitchFamily="34" charset="0"/>
                          <a:cs typeface="Segoe UI" panose="020B0502040204020203" pitchFamily="34" charset="0"/>
                        </a:rPr>
                        <a:t>ACEi</a:t>
                      </a:r>
                      <a:r>
                        <a:rPr lang="en-US" sz="1600" b="0" dirty="0">
                          <a:effectLst/>
                          <a:latin typeface="Segoe UI" panose="020B0502040204020203" pitchFamily="34" charset="0"/>
                          <a:cs typeface="Segoe UI" panose="020B0502040204020203" pitchFamily="34" charset="0"/>
                        </a:rPr>
                        <a:t>/ARBs</a:t>
                      </a:r>
                    </a:p>
                    <a:p>
                      <a:pPr marL="285750" indent="-285750" algn="just">
                        <a:lnSpc>
                          <a:spcPct val="100000"/>
                        </a:lnSpc>
                        <a:spcAft>
                          <a:spcPts val="600"/>
                        </a:spcAft>
                        <a:buFont typeface="Arial" panose="020B0604020202020204" pitchFamily="34" charset="0"/>
                        <a:buChar char="•"/>
                      </a:pPr>
                      <a:r>
                        <a:rPr lang="en-US" sz="1600" b="0" dirty="0">
                          <a:effectLst/>
                          <a:latin typeface="Segoe UI" panose="020B0502040204020203" pitchFamily="34" charset="0"/>
                          <a:cs typeface="Segoe UI" panose="020B0502040204020203" pitchFamily="34" charset="0"/>
                        </a:rPr>
                        <a:t>Increased proteinuria due to hypertensive damage in the non-stenotic kidney in unilateral RAS</a:t>
                      </a:r>
                    </a:p>
                  </a:txBody>
                  <a:tcPr marL="58589" marR="58589" marT="0" marB="0"/>
                </a:tc>
                <a:extLst>
                  <a:ext uri="{0D108BD9-81ED-4DB2-BD59-A6C34878D82A}">
                    <a16:rowId xmlns:a16="http://schemas.microsoft.com/office/drawing/2014/main" val="3896365514"/>
                  </a:ext>
                </a:extLst>
              </a:tr>
            </a:tbl>
          </a:graphicData>
        </a:graphic>
      </p:graphicFrame>
      <p:graphicFrame>
        <p:nvGraphicFramePr>
          <p:cNvPr id="11" name="Πίνακας 10">
            <a:extLst>
              <a:ext uri="{FF2B5EF4-FFF2-40B4-BE49-F238E27FC236}">
                <a16:creationId xmlns:a16="http://schemas.microsoft.com/office/drawing/2014/main" id="{BAB25CC4-66CD-B50D-8F9E-2765A165720A}"/>
              </a:ext>
            </a:extLst>
          </p:cNvPr>
          <p:cNvGraphicFramePr>
            <a:graphicFrameLocks noGrp="1"/>
          </p:cNvGraphicFramePr>
          <p:nvPr>
            <p:extLst>
              <p:ext uri="{D42A27DB-BD31-4B8C-83A1-F6EECF244321}">
                <p14:modId xmlns:p14="http://schemas.microsoft.com/office/powerpoint/2010/main" val="2621315321"/>
              </p:ext>
            </p:extLst>
          </p:nvPr>
        </p:nvGraphicFramePr>
        <p:xfrm>
          <a:off x="6236842" y="1339602"/>
          <a:ext cx="2808312" cy="2240260"/>
        </p:xfrm>
        <a:graphic>
          <a:graphicData uri="http://schemas.openxmlformats.org/drawingml/2006/table">
            <a:tbl>
              <a:tblPr firstRow="1" firstCol="1" bandRow="1">
                <a:tableStyleId>{0E3FDE45-AF77-4B5C-9715-49D594BDF05E}</a:tableStyleId>
              </a:tblPr>
              <a:tblGrid>
                <a:gridCol w="2808312">
                  <a:extLst>
                    <a:ext uri="{9D8B030D-6E8A-4147-A177-3AD203B41FA5}">
                      <a16:colId xmlns:a16="http://schemas.microsoft.com/office/drawing/2014/main" val="3784365218"/>
                    </a:ext>
                  </a:extLst>
                </a:gridCol>
              </a:tblGrid>
              <a:tr h="318988">
                <a:tc>
                  <a:txBody>
                    <a:bodyPr/>
                    <a:lstStyle/>
                    <a:p>
                      <a:pPr algn="ctr">
                        <a:lnSpc>
                          <a:spcPct val="100000"/>
                        </a:lnSpc>
                      </a:pPr>
                      <a:r>
                        <a:rPr lang="en-US" sz="1800" b="0" dirty="0">
                          <a:effectLst/>
                          <a:latin typeface="Segoe UI" panose="020B0502040204020203" pitchFamily="34" charset="0"/>
                          <a:cs typeface="Segoe UI" panose="020B0502040204020203" pitchFamily="34" charset="0"/>
                        </a:rPr>
                        <a:t>H</a:t>
                      </a:r>
                      <a:r>
                        <a:rPr lang="en-GB" sz="1800" b="0" dirty="0" err="1">
                          <a:effectLst/>
                          <a:latin typeface="Segoe UI" panose="020B0502040204020203" pitchFamily="34" charset="0"/>
                          <a:cs typeface="Segoe UI" panose="020B0502040204020203" pitchFamily="34" charset="0"/>
                        </a:rPr>
                        <a:t>eart</a:t>
                      </a:r>
                      <a:r>
                        <a:rPr lang="en-GB" sz="1800" b="0" dirty="0">
                          <a:effectLst/>
                          <a:latin typeface="Segoe UI" panose="020B0502040204020203" pitchFamily="34" charset="0"/>
                          <a:cs typeface="Segoe UI" panose="020B0502040204020203" pitchFamily="34" charset="0"/>
                        </a:rPr>
                        <a:t> Failure</a:t>
                      </a:r>
                      <a:endParaRPr lang="el-GR" sz="1800" b="0" dirty="0">
                        <a:effectLst/>
                        <a:latin typeface="Segoe UI" panose="020B0502040204020203" pitchFamily="34" charset="0"/>
                        <a:ea typeface="Batang" panose="02030600000101010101" pitchFamily="18" charset="-127"/>
                        <a:cs typeface="Segoe UI" panose="020B0502040204020203" pitchFamily="34" charset="0"/>
                      </a:endParaRPr>
                    </a:p>
                  </a:txBody>
                  <a:tcPr marL="58589" marR="58589" marT="0" marB="0"/>
                </a:tc>
                <a:extLst>
                  <a:ext uri="{0D108BD9-81ED-4DB2-BD59-A6C34878D82A}">
                    <a16:rowId xmlns:a16="http://schemas.microsoft.com/office/drawing/2014/main" val="3989614567"/>
                  </a:ext>
                </a:extLst>
              </a:tr>
              <a:tr h="1921272">
                <a:tc>
                  <a:txBody>
                    <a:bodyPr/>
                    <a:lstStyle/>
                    <a:p>
                      <a:pPr marL="285750" indent="-285750" algn="just">
                        <a:lnSpc>
                          <a:spcPct val="100000"/>
                        </a:lnSpc>
                        <a:spcAft>
                          <a:spcPts val="600"/>
                        </a:spcAft>
                        <a:buFont typeface="Arial" panose="020B0604020202020204" pitchFamily="34" charset="0"/>
                        <a:buChar char="•"/>
                      </a:pPr>
                      <a:r>
                        <a:rPr lang="en-US" sz="1600" b="0" dirty="0">
                          <a:effectLst/>
                          <a:latin typeface="Segoe UI" panose="020B0502040204020203" pitchFamily="34" charset="0"/>
                          <a:cs typeface="Segoe UI" panose="020B0502040204020203" pitchFamily="34" charset="0"/>
                        </a:rPr>
                        <a:t>Repeated hospital admissions for ADHF with preserved left ventricular function on echocardiography</a:t>
                      </a:r>
                    </a:p>
                    <a:p>
                      <a:pPr marL="285750" indent="-285750" algn="just">
                        <a:lnSpc>
                          <a:spcPct val="100000"/>
                        </a:lnSpc>
                        <a:spcAft>
                          <a:spcPts val="600"/>
                        </a:spcAft>
                        <a:buFont typeface="Arial" panose="020B0604020202020204" pitchFamily="34" charset="0"/>
                        <a:buChar char="•"/>
                      </a:pPr>
                      <a:r>
                        <a:rPr lang="en-US" sz="1600" b="0" dirty="0">
                          <a:effectLst/>
                          <a:latin typeface="Segoe UI" panose="020B0502040204020203" pitchFamily="34" charset="0"/>
                          <a:cs typeface="Segoe UI" panose="020B0502040204020203" pitchFamily="34" charset="0"/>
                        </a:rPr>
                        <a:t>Sudden unexplained (“flash”) pulmonary edema</a:t>
                      </a:r>
                    </a:p>
                  </a:txBody>
                  <a:tcPr marL="58589" marR="58589" marT="0" marB="0"/>
                </a:tc>
                <a:extLst>
                  <a:ext uri="{0D108BD9-81ED-4DB2-BD59-A6C34878D82A}">
                    <a16:rowId xmlns:a16="http://schemas.microsoft.com/office/drawing/2014/main" val="3896365514"/>
                  </a:ext>
                </a:extLst>
              </a:tr>
            </a:tbl>
          </a:graphicData>
        </a:graphic>
      </p:graphicFrame>
      <p:sp>
        <p:nvSpPr>
          <p:cNvPr id="12" name="Text Box 4">
            <a:extLst>
              <a:ext uri="{FF2B5EF4-FFF2-40B4-BE49-F238E27FC236}">
                <a16:creationId xmlns:a16="http://schemas.microsoft.com/office/drawing/2014/main" id="{8312B437-28F7-2700-AAE8-C536754A0D34}"/>
              </a:ext>
            </a:extLst>
          </p:cNvPr>
          <p:cNvSpPr txBox="1">
            <a:spLocks noChangeArrowheads="1"/>
          </p:cNvSpPr>
          <p:nvPr/>
        </p:nvSpPr>
        <p:spPr bwMode="auto">
          <a:xfrm>
            <a:off x="6205017" y="4511208"/>
            <a:ext cx="29389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defRPr/>
            </a:pPr>
            <a:r>
              <a:rPr lang="en-US" altLang="el-GR" sz="1200" i="1" dirty="0" err="1">
                <a:solidFill>
                  <a:prstClr val="black"/>
                </a:solidFill>
                <a:latin typeface="Calibri"/>
                <a:cs typeface="Arial" panose="020B0604020202020204" pitchFamily="34" charset="0"/>
              </a:rPr>
              <a:t>Sarafidis</a:t>
            </a:r>
            <a:r>
              <a:rPr lang="en-US" altLang="el-GR" sz="1200" i="1" dirty="0">
                <a:solidFill>
                  <a:prstClr val="black"/>
                </a:solidFill>
                <a:latin typeface="Calibri"/>
                <a:cs typeface="Arial" panose="020B0604020202020204" pitchFamily="34" charset="0"/>
              </a:rPr>
              <a:t> et al, Nephrol Dial Transplant 2023</a:t>
            </a:r>
            <a:endParaRPr lang="el-GR" altLang="el-GR" sz="1200" i="1" u="sng" dirty="0">
              <a:solidFill>
                <a:prstClr val="black"/>
              </a:solidFill>
              <a:latin typeface="Calibri"/>
              <a:cs typeface="Arial" panose="020B0604020202020204" pitchFamily="34" charset="0"/>
            </a:endParaRPr>
          </a:p>
        </p:txBody>
      </p:sp>
      <p:sp>
        <p:nvSpPr>
          <p:cNvPr id="14" name="Δεξί άγκιστρο 13">
            <a:extLst>
              <a:ext uri="{FF2B5EF4-FFF2-40B4-BE49-F238E27FC236}">
                <a16:creationId xmlns:a16="http://schemas.microsoft.com/office/drawing/2014/main" id="{B18480D3-97CB-371F-7C3B-F721A5E8FD96}"/>
              </a:ext>
            </a:extLst>
          </p:cNvPr>
          <p:cNvSpPr/>
          <p:nvPr/>
        </p:nvSpPr>
        <p:spPr>
          <a:xfrm rot="16200000">
            <a:off x="4334617" y="-2274145"/>
            <a:ext cx="474766" cy="6480720"/>
          </a:xfrm>
          <a:prstGeom prst="rightBrace">
            <a:avLst>
              <a:gd name="adj1" fmla="val 64508"/>
              <a:gd name="adj2" fmla="val 50000"/>
            </a:avLst>
          </a:prstGeo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Tree>
    <p:extLst>
      <p:ext uri="{BB962C8B-B14F-4D97-AF65-F5344CB8AC3E}">
        <p14:creationId xmlns:p14="http://schemas.microsoft.com/office/powerpoint/2010/main" val="917064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E44FCE-6826-665A-B902-79A113E800CE}"/>
              </a:ext>
            </a:extLst>
          </p:cNvPr>
          <p:cNvSpPr>
            <a:spLocks noGrp="1"/>
          </p:cNvSpPr>
          <p:nvPr>
            <p:ph type="title"/>
          </p:nvPr>
        </p:nvSpPr>
        <p:spPr/>
        <p:txBody>
          <a:bodyPr/>
          <a:lstStyle/>
          <a:p>
            <a:r>
              <a:rPr lang="en-GB" dirty="0"/>
              <a:t>Clinical presentations</a:t>
            </a:r>
            <a:endParaRPr lang="el-GR" dirty="0"/>
          </a:p>
        </p:txBody>
      </p:sp>
      <p:graphicFrame>
        <p:nvGraphicFramePr>
          <p:cNvPr id="4" name="Πίνακας 3">
            <a:extLst>
              <a:ext uri="{FF2B5EF4-FFF2-40B4-BE49-F238E27FC236}">
                <a16:creationId xmlns:a16="http://schemas.microsoft.com/office/drawing/2014/main" id="{1B61C945-C3DE-0053-74E8-8669E359C961}"/>
              </a:ext>
            </a:extLst>
          </p:cNvPr>
          <p:cNvGraphicFramePr>
            <a:graphicFrameLocks noGrp="1"/>
          </p:cNvGraphicFramePr>
          <p:nvPr>
            <p:extLst>
              <p:ext uri="{D42A27DB-BD31-4B8C-83A1-F6EECF244321}">
                <p14:modId xmlns:p14="http://schemas.microsoft.com/office/powerpoint/2010/main" val="3614759901"/>
              </p:ext>
            </p:extLst>
          </p:nvPr>
        </p:nvGraphicFramePr>
        <p:xfrm>
          <a:off x="179512" y="728832"/>
          <a:ext cx="8784976" cy="3956551"/>
        </p:xfrm>
        <a:graphic>
          <a:graphicData uri="http://schemas.openxmlformats.org/drawingml/2006/table">
            <a:tbl>
              <a:tblPr firstRow="1" firstCol="1" bandRow="1">
                <a:tableStyleId>{0E3FDE45-AF77-4B5C-9715-49D594BDF05E}</a:tableStyleId>
              </a:tblPr>
              <a:tblGrid>
                <a:gridCol w="1859215">
                  <a:extLst>
                    <a:ext uri="{9D8B030D-6E8A-4147-A177-3AD203B41FA5}">
                      <a16:colId xmlns:a16="http://schemas.microsoft.com/office/drawing/2014/main" val="2694880299"/>
                    </a:ext>
                  </a:extLst>
                </a:gridCol>
                <a:gridCol w="6925761">
                  <a:extLst>
                    <a:ext uri="{9D8B030D-6E8A-4147-A177-3AD203B41FA5}">
                      <a16:colId xmlns:a16="http://schemas.microsoft.com/office/drawing/2014/main" val="465401654"/>
                    </a:ext>
                  </a:extLst>
                </a:gridCol>
              </a:tblGrid>
              <a:tr h="1236422">
                <a:tc>
                  <a:txBody>
                    <a:bodyPr/>
                    <a:lstStyle/>
                    <a:p>
                      <a:pPr algn="just">
                        <a:lnSpc>
                          <a:spcPct val="100000"/>
                        </a:lnSpc>
                      </a:pPr>
                      <a:r>
                        <a:rPr lang="en-US" sz="1800" b="0" dirty="0">
                          <a:effectLst/>
                          <a:latin typeface="Segoe UI" panose="020B0502040204020203" pitchFamily="34" charset="0"/>
                          <a:cs typeface="Segoe UI" panose="020B0502040204020203" pitchFamily="34" charset="0"/>
                        </a:rPr>
                        <a:t>Hypertension</a:t>
                      </a:r>
                      <a:endParaRPr lang="el-GR" sz="1800" b="0" dirty="0">
                        <a:effectLst/>
                        <a:latin typeface="Segoe UI" panose="020B0502040204020203" pitchFamily="34" charset="0"/>
                        <a:ea typeface="Batang" panose="02030600000101010101" pitchFamily="18" charset="-127"/>
                        <a:cs typeface="Segoe UI" panose="020B0502040204020203" pitchFamily="34" charset="0"/>
                      </a:endParaRPr>
                    </a:p>
                  </a:txBody>
                  <a:tcPr marL="58589" marR="58589" marT="0" marB="0"/>
                </a:tc>
                <a:tc>
                  <a:txBody>
                    <a:bodyPr/>
                    <a:lstStyle/>
                    <a:p>
                      <a:pPr marL="285750" indent="-285750" algn="just">
                        <a:lnSpc>
                          <a:spcPct val="100000"/>
                        </a:lnSpc>
                        <a:spcAft>
                          <a:spcPts val="600"/>
                        </a:spcAft>
                        <a:buFont typeface="Arial" panose="020B0604020202020204" pitchFamily="34" charset="0"/>
                        <a:buChar char="•"/>
                      </a:pPr>
                      <a:r>
                        <a:rPr lang="en-US" sz="1600" b="0" dirty="0">
                          <a:effectLst/>
                          <a:latin typeface="Segoe UI" panose="020B0502040204020203" pitchFamily="34" charset="0"/>
                          <a:cs typeface="Segoe UI" panose="020B0502040204020203" pitchFamily="34" charset="0"/>
                        </a:rPr>
                        <a:t>Sudden onset or worsening of existing hypertension</a:t>
                      </a:r>
                      <a:endParaRPr lang="el-GR" sz="1600" b="0" dirty="0">
                        <a:effectLst/>
                        <a:latin typeface="Segoe UI" panose="020B0502040204020203" pitchFamily="34" charset="0"/>
                        <a:cs typeface="Segoe UI" panose="020B0502040204020203" pitchFamily="34" charset="0"/>
                      </a:endParaRPr>
                    </a:p>
                    <a:p>
                      <a:pPr marL="285750" indent="-285750" algn="just">
                        <a:lnSpc>
                          <a:spcPct val="100000"/>
                        </a:lnSpc>
                        <a:spcAft>
                          <a:spcPts val="600"/>
                        </a:spcAft>
                        <a:buFont typeface="Arial" panose="020B0604020202020204" pitchFamily="34" charset="0"/>
                        <a:buChar char="•"/>
                      </a:pPr>
                      <a:r>
                        <a:rPr lang="en-US" sz="1600" b="0" dirty="0">
                          <a:effectLst/>
                          <a:latin typeface="Segoe UI" panose="020B0502040204020203" pitchFamily="34" charset="0"/>
                          <a:cs typeface="Segoe UI" panose="020B0502040204020203" pitchFamily="34" charset="0"/>
                        </a:rPr>
                        <a:t>Grade III hypertension (especially in the presence of other cardiovascular risk factors or atherosclerotic disease in other circulatory beds)</a:t>
                      </a:r>
                      <a:endParaRPr lang="el-GR" sz="1600" b="0" dirty="0">
                        <a:effectLst/>
                        <a:latin typeface="Segoe UI" panose="020B0502040204020203" pitchFamily="34" charset="0"/>
                        <a:cs typeface="Segoe UI" panose="020B0502040204020203" pitchFamily="34" charset="0"/>
                      </a:endParaRPr>
                    </a:p>
                    <a:p>
                      <a:pPr marL="285750" indent="-285750" algn="just">
                        <a:lnSpc>
                          <a:spcPct val="100000"/>
                        </a:lnSpc>
                        <a:spcAft>
                          <a:spcPts val="600"/>
                        </a:spcAft>
                        <a:buFont typeface="Arial" panose="020B0604020202020204" pitchFamily="34" charset="0"/>
                        <a:buChar char="•"/>
                      </a:pPr>
                      <a:r>
                        <a:rPr lang="en-US" sz="1600" b="0" dirty="0">
                          <a:effectLst/>
                          <a:latin typeface="Segoe UI" panose="020B0502040204020203" pitchFamily="34" charset="0"/>
                          <a:cs typeface="Segoe UI" panose="020B0502040204020203" pitchFamily="34" charset="0"/>
                        </a:rPr>
                        <a:t>Resistant hypertension</a:t>
                      </a:r>
                      <a:endParaRPr lang="el-GR" sz="1600" b="0" dirty="0">
                        <a:effectLst/>
                        <a:latin typeface="Segoe UI" panose="020B0502040204020203" pitchFamily="34" charset="0"/>
                        <a:ea typeface="Batang" panose="02030600000101010101" pitchFamily="18" charset="-127"/>
                        <a:cs typeface="Segoe UI" panose="020B0502040204020203" pitchFamily="34" charset="0"/>
                      </a:endParaRPr>
                    </a:p>
                  </a:txBody>
                  <a:tcPr marL="58589" marR="58589" marT="0" marB="0"/>
                </a:tc>
                <a:extLst>
                  <a:ext uri="{0D108BD9-81ED-4DB2-BD59-A6C34878D82A}">
                    <a16:rowId xmlns:a16="http://schemas.microsoft.com/office/drawing/2014/main" val="1260640528"/>
                  </a:ext>
                </a:extLst>
              </a:tr>
              <a:tr h="1730991">
                <a:tc>
                  <a:txBody>
                    <a:bodyPr/>
                    <a:lstStyle/>
                    <a:p>
                      <a:pPr algn="just">
                        <a:lnSpc>
                          <a:spcPct val="100000"/>
                        </a:lnSpc>
                      </a:pPr>
                      <a:r>
                        <a:rPr lang="en-US" sz="1800" b="0" dirty="0">
                          <a:effectLst/>
                          <a:latin typeface="Segoe UI" panose="020B0502040204020203" pitchFamily="34" charset="0"/>
                          <a:cs typeface="Segoe UI" panose="020B0502040204020203" pitchFamily="34" charset="0"/>
                        </a:rPr>
                        <a:t>Kidney Disease</a:t>
                      </a:r>
                      <a:endParaRPr lang="el-GR" sz="1800" b="0" dirty="0">
                        <a:effectLst/>
                        <a:latin typeface="Segoe UI" panose="020B0502040204020203" pitchFamily="34" charset="0"/>
                        <a:ea typeface="Batang" panose="02030600000101010101" pitchFamily="18" charset="-127"/>
                        <a:cs typeface="Segoe UI" panose="020B0502040204020203" pitchFamily="34" charset="0"/>
                      </a:endParaRPr>
                    </a:p>
                  </a:txBody>
                  <a:tcPr marL="58589" marR="58589" marT="0" marB="0"/>
                </a:tc>
                <a:tc>
                  <a:txBody>
                    <a:bodyPr/>
                    <a:lstStyle/>
                    <a:p>
                      <a:pPr marL="285750" indent="-285750" algn="just">
                        <a:lnSpc>
                          <a:spcPct val="100000"/>
                        </a:lnSpc>
                        <a:spcAft>
                          <a:spcPts val="600"/>
                        </a:spcAft>
                        <a:buFont typeface="Arial" panose="020B0604020202020204" pitchFamily="34" charset="0"/>
                        <a:buChar char="•"/>
                      </a:pPr>
                      <a:r>
                        <a:rPr lang="en-US" sz="1600" b="0" dirty="0">
                          <a:effectLst/>
                          <a:latin typeface="Segoe UI" panose="020B0502040204020203" pitchFamily="34" charset="0"/>
                          <a:cs typeface="Segoe UI" panose="020B0502040204020203" pitchFamily="34" charset="0"/>
                        </a:rPr>
                        <a:t>Atrophic kidney or size difference &gt; 1.5 cm between kidneys</a:t>
                      </a:r>
                      <a:endParaRPr lang="el-GR" sz="1600" b="0" dirty="0">
                        <a:effectLst/>
                        <a:latin typeface="Segoe UI" panose="020B0502040204020203" pitchFamily="34" charset="0"/>
                        <a:cs typeface="Segoe UI" panose="020B0502040204020203" pitchFamily="34" charset="0"/>
                      </a:endParaRPr>
                    </a:p>
                    <a:p>
                      <a:pPr marL="285750" indent="-285750" algn="just">
                        <a:lnSpc>
                          <a:spcPct val="100000"/>
                        </a:lnSpc>
                        <a:spcAft>
                          <a:spcPts val="600"/>
                        </a:spcAft>
                        <a:buFont typeface="Arial" panose="020B0604020202020204" pitchFamily="34" charset="0"/>
                        <a:buChar char="•"/>
                      </a:pPr>
                      <a:r>
                        <a:rPr lang="en-US" sz="1600" b="0" dirty="0">
                          <a:effectLst/>
                          <a:latin typeface="Segoe UI" panose="020B0502040204020203" pitchFamily="34" charset="0"/>
                          <a:cs typeface="Segoe UI" panose="020B0502040204020203" pitchFamily="34" charset="0"/>
                        </a:rPr>
                        <a:t>Rapid, unexplained kidney function decline</a:t>
                      </a:r>
                      <a:endParaRPr lang="el-GR" sz="1600" b="0" dirty="0">
                        <a:effectLst/>
                        <a:latin typeface="Segoe UI" panose="020B0502040204020203" pitchFamily="34" charset="0"/>
                        <a:cs typeface="Segoe UI" panose="020B0502040204020203" pitchFamily="34" charset="0"/>
                      </a:endParaRPr>
                    </a:p>
                    <a:p>
                      <a:pPr marL="285750" indent="-285750" algn="just">
                        <a:lnSpc>
                          <a:spcPct val="100000"/>
                        </a:lnSpc>
                        <a:spcAft>
                          <a:spcPts val="600"/>
                        </a:spcAft>
                        <a:buFont typeface="Arial" panose="020B0604020202020204" pitchFamily="34" charset="0"/>
                        <a:buChar char="•"/>
                      </a:pPr>
                      <a:r>
                        <a:rPr lang="en-US" sz="1600" b="0" dirty="0">
                          <a:effectLst/>
                          <a:latin typeface="Segoe UI" panose="020B0502040204020203" pitchFamily="34" charset="0"/>
                          <a:cs typeface="Segoe UI" panose="020B0502040204020203" pitchFamily="34" charset="0"/>
                        </a:rPr>
                        <a:t>Decline in kidney function (eGFR) &gt;30% after starting treatment with </a:t>
                      </a:r>
                      <a:r>
                        <a:rPr lang="en-US" sz="1600" b="0" dirty="0" err="1">
                          <a:effectLst/>
                          <a:latin typeface="Segoe UI" panose="020B0502040204020203" pitchFamily="34" charset="0"/>
                          <a:cs typeface="Segoe UI" panose="020B0502040204020203" pitchFamily="34" charset="0"/>
                        </a:rPr>
                        <a:t>ACEi</a:t>
                      </a:r>
                      <a:r>
                        <a:rPr lang="en-US" sz="1600" b="0" dirty="0">
                          <a:effectLst/>
                          <a:latin typeface="Segoe UI" panose="020B0502040204020203" pitchFamily="34" charset="0"/>
                          <a:cs typeface="Segoe UI" panose="020B0502040204020203" pitchFamily="34" charset="0"/>
                        </a:rPr>
                        <a:t>/ARBs</a:t>
                      </a:r>
                      <a:endParaRPr lang="el-GR" sz="1600" b="0" dirty="0">
                        <a:effectLst/>
                        <a:latin typeface="Segoe UI" panose="020B0502040204020203" pitchFamily="34" charset="0"/>
                        <a:cs typeface="Segoe UI" panose="020B0502040204020203" pitchFamily="34" charset="0"/>
                      </a:endParaRPr>
                    </a:p>
                    <a:p>
                      <a:pPr marL="285750" indent="-285750" algn="just">
                        <a:lnSpc>
                          <a:spcPct val="100000"/>
                        </a:lnSpc>
                        <a:spcAft>
                          <a:spcPts val="600"/>
                        </a:spcAft>
                        <a:buFont typeface="Arial" panose="020B0604020202020204" pitchFamily="34" charset="0"/>
                        <a:buChar char="•"/>
                      </a:pPr>
                      <a:r>
                        <a:rPr lang="en-US" sz="1600" b="0" dirty="0">
                          <a:effectLst/>
                          <a:latin typeface="Segoe UI" panose="020B0502040204020203" pitchFamily="34" charset="0"/>
                          <a:cs typeface="Segoe UI" panose="020B0502040204020203" pitchFamily="34" charset="0"/>
                        </a:rPr>
                        <a:t>Increased albuminuria/proteinuria due to hypertensive damage in the non-stenotic kidney in unilateral RAS</a:t>
                      </a:r>
                      <a:endParaRPr lang="el-GR" sz="1600" b="0" dirty="0">
                        <a:effectLst/>
                        <a:latin typeface="Segoe UI" panose="020B0502040204020203" pitchFamily="34" charset="0"/>
                        <a:ea typeface="Batang" panose="02030600000101010101" pitchFamily="18" charset="-127"/>
                        <a:cs typeface="Segoe UI" panose="020B0502040204020203" pitchFamily="34" charset="0"/>
                      </a:endParaRPr>
                    </a:p>
                  </a:txBody>
                  <a:tcPr marL="58589" marR="58589" marT="0" marB="0"/>
                </a:tc>
                <a:extLst>
                  <a:ext uri="{0D108BD9-81ED-4DB2-BD59-A6C34878D82A}">
                    <a16:rowId xmlns:a16="http://schemas.microsoft.com/office/drawing/2014/main" val="2369715677"/>
                  </a:ext>
                </a:extLst>
              </a:tr>
              <a:tr h="989138">
                <a:tc>
                  <a:txBody>
                    <a:bodyPr/>
                    <a:lstStyle/>
                    <a:p>
                      <a:pPr algn="just">
                        <a:lnSpc>
                          <a:spcPct val="100000"/>
                        </a:lnSpc>
                      </a:pPr>
                      <a:r>
                        <a:rPr lang="en-US" sz="1800" b="0">
                          <a:effectLst/>
                          <a:latin typeface="Segoe UI" panose="020B0502040204020203" pitchFamily="34" charset="0"/>
                          <a:cs typeface="Segoe UI" panose="020B0502040204020203" pitchFamily="34" charset="0"/>
                        </a:rPr>
                        <a:t>Heart failure</a:t>
                      </a:r>
                      <a:endParaRPr lang="el-GR" sz="1800" b="0">
                        <a:effectLst/>
                        <a:latin typeface="Segoe UI" panose="020B0502040204020203" pitchFamily="34" charset="0"/>
                        <a:ea typeface="Batang" panose="02030600000101010101" pitchFamily="18" charset="-127"/>
                        <a:cs typeface="Segoe UI" panose="020B0502040204020203" pitchFamily="34" charset="0"/>
                      </a:endParaRPr>
                    </a:p>
                  </a:txBody>
                  <a:tcPr marL="58589" marR="58589" marT="0" marB="0"/>
                </a:tc>
                <a:tc>
                  <a:txBody>
                    <a:bodyPr/>
                    <a:lstStyle/>
                    <a:p>
                      <a:pPr marL="285750" indent="-285750" algn="just">
                        <a:lnSpc>
                          <a:spcPct val="100000"/>
                        </a:lnSpc>
                        <a:spcAft>
                          <a:spcPts val="600"/>
                        </a:spcAft>
                        <a:buFont typeface="Arial" panose="020B0604020202020204" pitchFamily="34" charset="0"/>
                        <a:buChar char="•"/>
                      </a:pPr>
                      <a:r>
                        <a:rPr lang="en-US" sz="1600" b="0" dirty="0">
                          <a:effectLst/>
                          <a:latin typeface="Segoe UI" panose="020B0502040204020203" pitchFamily="34" charset="0"/>
                          <a:cs typeface="Segoe UI" panose="020B0502040204020203" pitchFamily="34" charset="0"/>
                        </a:rPr>
                        <a:t>Repeated hospital admissions for decompensated heart failure with preserved left ventricular function on echocardiography</a:t>
                      </a:r>
                      <a:endParaRPr lang="el-GR" sz="1600" b="0" dirty="0">
                        <a:effectLst/>
                        <a:latin typeface="Segoe UI" panose="020B0502040204020203" pitchFamily="34" charset="0"/>
                        <a:cs typeface="Segoe UI" panose="020B0502040204020203" pitchFamily="34" charset="0"/>
                      </a:endParaRPr>
                    </a:p>
                    <a:p>
                      <a:pPr marL="285750" indent="-285750" algn="just">
                        <a:lnSpc>
                          <a:spcPct val="100000"/>
                        </a:lnSpc>
                        <a:spcAft>
                          <a:spcPts val="600"/>
                        </a:spcAft>
                        <a:buFont typeface="Arial" panose="020B0604020202020204" pitchFamily="34" charset="0"/>
                        <a:buChar char="•"/>
                      </a:pPr>
                      <a:r>
                        <a:rPr lang="en-US" sz="1600" b="0" dirty="0">
                          <a:effectLst/>
                          <a:latin typeface="Segoe UI" panose="020B0502040204020203" pitchFamily="34" charset="0"/>
                          <a:cs typeface="Segoe UI" panose="020B0502040204020203" pitchFamily="34" charset="0"/>
                        </a:rPr>
                        <a:t>Sudden unexplained (“flash”) pulmonary edema</a:t>
                      </a:r>
                      <a:endParaRPr lang="el-GR" sz="1600" b="0" dirty="0">
                        <a:effectLst/>
                        <a:latin typeface="Segoe UI" panose="020B0502040204020203" pitchFamily="34" charset="0"/>
                        <a:ea typeface="Batang" panose="02030600000101010101" pitchFamily="18" charset="-127"/>
                        <a:cs typeface="Segoe UI" panose="020B0502040204020203" pitchFamily="34" charset="0"/>
                      </a:endParaRPr>
                    </a:p>
                  </a:txBody>
                  <a:tcPr marL="58589" marR="58589" marT="0" marB="0"/>
                </a:tc>
                <a:extLst>
                  <a:ext uri="{0D108BD9-81ED-4DB2-BD59-A6C34878D82A}">
                    <a16:rowId xmlns:a16="http://schemas.microsoft.com/office/drawing/2014/main" val="3632815996"/>
                  </a:ext>
                </a:extLst>
              </a:tr>
            </a:tbl>
          </a:graphicData>
        </a:graphic>
      </p:graphicFrame>
      <p:sp>
        <p:nvSpPr>
          <p:cNvPr id="3" name="Text Box 4">
            <a:extLst>
              <a:ext uri="{FF2B5EF4-FFF2-40B4-BE49-F238E27FC236}">
                <a16:creationId xmlns:a16="http://schemas.microsoft.com/office/drawing/2014/main" id="{A1B6939D-7129-03B1-5D14-51C34BE41215}"/>
              </a:ext>
            </a:extLst>
          </p:cNvPr>
          <p:cNvSpPr txBox="1">
            <a:spLocks noChangeArrowheads="1"/>
          </p:cNvSpPr>
          <p:nvPr/>
        </p:nvSpPr>
        <p:spPr bwMode="auto">
          <a:xfrm>
            <a:off x="0" y="4866501"/>
            <a:ext cx="42839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defRPr/>
            </a:pPr>
            <a:r>
              <a:rPr lang="en-US" altLang="el-GR" sz="1200" i="1" dirty="0" err="1">
                <a:solidFill>
                  <a:prstClr val="black"/>
                </a:solidFill>
                <a:latin typeface="Calibri"/>
                <a:cs typeface="Arial" panose="020B0604020202020204" pitchFamily="34" charset="0"/>
              </a:rPr>
              <a:t>Sarafidis</a:t>
            </a:r>
            <a:r>
              <a:rPr lang="en-US" altLang="el-GR" sz="1200" i="1" dirty="0">
                <a:solidFill>
                  <a:prstClr val="black"/>
                </a:solidFill>
                <a:latin typeface="Calibri"/>
                <a:cs typeface="Arial" panose="020B0604020202020204" pitchFamily="34" charset="0"/>
              </a:rPr>
              <a:t>, Theodorakopoulou et al, Nephrol Dial Transplant 2023</a:t>
            </a:r>
            <a:endParaRPr lang="el-GR" altLang="el-GR" sz="1200" i="1" u="sng" dirty="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445613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C89C83-A018-974E-9E2D-D09EC3E98F39}"/>
              </a:ext>
            </a:extLst>
          </p:cNvPr>
          <p:cNvSpPr>
            <a:spLocks noGrp="1"/>
          </p:cNvSpPr>
          <p:nvPr>
            <p:ph type="title"/>
          </p:nvPr>
        </p:nvSpPr>
        <p:spPr/>
        <p:txBody>
          <a:bodyPr>
            <a:normAutofit/>
          </a:bodyPr>
          <a:lstStyle/>
          <a:p>
            <a:r>
              <a:rPr lang="en-US" dirty="0"/>
              <a:t>ARVD: Clinical Presentations</a:t>
            </a:r>
          </a:p>
        </p:txBody>
      </p:sp>
      <p:sp>
        <p:nvSpPr>
          <p:cNvPr id="8" name="Content Placeholder 7">
            <a:extLst>
              <a:ext uri="{FF2B5EF4-FFF2-40B4-BE49-F238E27FC236}">
                <a16:creationId xmlns:a16="http://schemas.microsoft.com/office/drawing/2014/main" id="{5FDC45D2-C614-8C48-B537-0F85AA8843B2}"/>
              </a:ext>
            </a:extLst>
          </p:cNvPr>
          <p:cNvSpPr>
            <a:spLocks noGrp="1"/>
          </p:cNvSpPr>
          <p:nvPr>
            <p:ph idx="1"/>
          </p:nvPr>
        </p:nvSpPr>
        <p:spPr/>
        <p:txBody>
          <a:bodyPr>
            <a:noAutofit/>
          </a:bodyPr>
          <a:lstStyle/>
          <a:p>
            <a:pPr>
              <a:lnSpc>
                <a:spcPct val="150000"/>
              </a:lnSpc>
              <a:spcBef>
                <a:spcPts val="450"/>
              </a:spcBef>
            </a:pPr>
            <a:r>
              <a:rPr lang="en-US" sz="1800" dirty="0"/>
              <a:t>Incidental finding during arterial imaging studies </a:t>
            </a:r>
          </a:p>
          <a:p>
            <a:pPr>
              <a:lnSpc>
                <a:spcPct val="150000"/>
              </a:lnSpc>
              <a:spcBef>
                <a:spcPts val="450"/>
              </a:spcBef>
            </a:pPr>
            <a:r>
              <a:rPr lang="en-US" sz="1800" dirty="0"/>
              <a:t>Resistant/refractory hypertension (ARVD prevalence 10-40%)</a:t>
            </a:r>
          </a:p>
          <a:p>
            <a:pPr>
              <a:lnSpc>
                <a:spcPct val="150000"/>
              </a:lnSpc>
              <a:spcBef>
                <a:spcPts val="450"/>
              </a:spcBef>
            </a:pPr>
            <a:r>
              <a:rPr lang="en-US" sz="1800" dirty="0"/>
              <a:t>Chronic Kidney Disease</a:t>
            </a:r>
          </a:p>
          <a:p>
            <a:pPr>
              <a:lnSpc>
                <a:spcPct val="150000"/>
              </a:lnSpc>
              <a:spcBef>
                <a:spcPts val="450"/>
              </a:spcBef>
            </a:pPr>
            <a:r>
              <a:rPr lang="en-US" sz="1800" dirty="0"/>
              <a:t>Loss of GFR during RAAS blockade initiation (&gt;30% rise in </a:t>
            </a:r>
            <a:r>
              <a:rPr lang="en-US" sz="1800" dirty="0" err="1"/>
              <a:t>SCr</a:t>
            </a:r>
            <a:r>
              <a:rPr lang="en-US" sz="1800" dirty="0"/>
              <a:t>) </a:t>
            </a:r>
          </a:p>
          <a:p>
            <a:pPr>
              <a:lnSpc>
                <a:spcPct val="150000"/>
              </a:lnSpc>
              <a:spcBef>
                <a:spcPts val="450"/>
              </a:spcBef>
            </a:pPr>
            <a:r>
              <a:rPr lang="en-US" sz="1800" dirty="0"/>
              <a:t>Unexplained rapid decline in kidney function or AKI</a:t>
            </a:r>
          </a:p>
          <a:p>
            <a:pPr>
              <a:lnSpc>
                <a:spcPct val="150000"/>
              </a:lnSpc>
              <a:spcBef>
                <a:spcPts val="450"/>
              </a:spcBef>
            </a:pPr>
            <a:r>
              <a:rPr lang="en-US" sz="1800" dirty="0"/>
              <a:t> Acute (i.e. flash) pulmonary edema and/or acute decompensations of heart failure, particularly in patients with hypertension CKD, and renal asymmetry &gt;1.5 cm in renal US.</a:t>
            </a:r>
          </a:p>
          <a:p>
            <a:pPr>
              <a:lnSpc>
                <a:spcPct val="130000"/>
              </a:lnSpc>
              <a:spcBef>
                <a:spcPts val="450"/>
              </a:spcBef>
            </a:pPr>
            <a:endParaRPr lang="en-US" sz="1800" dirty="0"/>
          </a:p>
        </p:txBody>
      </p:sp>
      <p:sp>
        <p:nvSpPr>
          <p:cNvPr id="10" name="Text Box 4"/>
          <p:cNvSpPr txBox="1">
            <a:spLocks noChangeArrowheads="1"/>
          </p:cNvSpPr>
          <p:nvPr/>
        </p:nvSpPr>
        <p:spPr bwMode="auto">
          <a:xfrm>
            <a:off x="4139952" y="4545855"/>
            <a:ext cx="6181724" cy="239615"/>
          </a:xfrm>
          <a:prstGeom prst="rect">
            <a:avLst/>
          </a:prstGeom>
          <a:noFill/>
          <a:ln w="9525">
            <a:noFill/>
            <a:miter lim="800000"/>
            <a:headEnd/>
            <a:tailEnd/>
          </a:ln>
          <a:effectLst/>
        </p:spPr>
        <p:txBody>
          <a:bodyPr wrap="square" lIns="68571" tIns="34289" rIns="68571" bIns="34289">
            <a:spAutoFit/>
          </a:bodyPr>
          <a:lstStyle/>
          <a:p>
            <a:pPr>
              <a:lnSpc>
                <a:spcPct val="80000"/>
              </a:lnSpc>
              <a:spcAft>
                <a:spcPts val="450"/>
              </a:spcAft>
            </a:pPr>
            <a:r>
              <a:rPr lang="en-US" altLang="el-GR" sz="1350" dirty="0">
                <a:solidFill>
                  <a:prstClr val="black"/>
                </a:solidFill>
                <a:cs typeface="Calibri" pitchFamily="34" charset="0"/>
              </a:rPr>
              <a:t>Hicks et al</a:t>
            </a:r>
            <a:r>
              <a:rPr lang="en-US" altLang="el-GR" sz="1350" i="1" dirty="0">
                <a:solidFill>
                  <a:prstClr val="black"/>
                </a:solidFill>
                <a:cs typeface="Calibri" pitchFamily="34" charset="0"/>
              </a:rPr>
              <a:t>. Am J Kidney Dis </a:t>
            </a:r>
            <a:r>
              <a:rPr lang="en-US" altLang="el-GR" sz="1350" dirty="0">
                <a:solidFill>
                  <a:prstClr val="black"/>
                </a:solidFill>
                <a:cs typeface="Calibri" pitchFamily="34" charset="0"/>
              </a:rPr>
              <a:t>2022; </a:t>
            </a:r>
            <a:r>
              <a:rPr lang="en-US" altLang="el-GR" sz="1350" dirty="0" err="1">
                <a:solidFill>
                  <a:prstClr val="black"/>
                </a:solidFill>
                <a:cs typeface="Calibri" pitchFamily="34" charset="0"/>
              </a:rPr>
              <a:t>Pappacoggli</a:t>
            </a:r>
            <a:r>
              <a:rPr lang="en-US" altLang="el-GR" sz="1350" dirty="0">
                <a:solidFill>
                  <a:prstClr val="black"/>
                </a:solidFill>
                <a:cs typeface="Calibri" pitchFamily="34" charset="0"/>
              </a:rPr>
              <a:t> et al. </a:t>
            </a:r>
            <a:r>
              <a:rPr lang="en-US" altLang="el-GR" sz="1350" i="1" dirty="0">
                <a:solidFill>
                  <a:prstClr val="black"/>
                </a:solidFill>
                <a:cs typeface="Calibri" pitchFamily="34" charset="0"/>
              </a:rPr>
              <a:t>Hypertension</a:t>
            </a:r>
            <a:r>
              <a:rPr lang="en-US" altLang="el-GR" sz="1350" dirty="0">
                <a:solidFill>
                  <a:prstClr val="black"/>
                </a:solidFill>
                <a:cs typeface="Calibri" pitchFamily="34" charset="0"/>
              </a:rPr>
              <a:t> 2023</a:t>
            </a:r>
            <a:r>
              <a:rPr lang="en-US" altLang="el-GR" sz="1350" i="1" dirty="0">
                <a:solidFill>
                  <a:prstClr val="black"/>
                </a:solidFill>
                <a:cs typeface="Calibri" pitchFamily="34" charset="0"/>
              </a:rPr>
              <a:t> </a:t>
            </a:r>
            <a:endParaRPr lang="en-GB" altLang="el-GR" sz="1350" i="1" dirty="0">
              <a:solidFill>
                <a:prstClr val="black"/>
              </a:solidFill>
              <a:cs typeface="Calibri" pitchFamily="34" charset="0"/>
            </a:endParaRPr>
          </a:p>
        </p:txBody>
      </p:sp>
    </p:spTree>
    <p:extLst>
      <p:ext uri="{BB962C8B-B14F-4D97-AF65-F5344CB8AC3E}">
        <p14:creationId xmlns:p14="http://schemas.microsoft.com/office/powerpoint/2010/main" val="2834234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C89C83-A018-974E-9E2D-D09EC3E98F39}"/>
              </a:ext>
            </a:extLst>
          </p:cNvPr>
          <p:cNvSpPr>
            <a:spLocks noGrp="1"/>
          </p:cNvSpPr>
          <p:nvPr>
            <p:ph type="title"/>
          </p:nvPr>
        </p:nvSpPr>
        <p:spPr/>
        <p:txBody>
          <a:bodyPr>
            <a:normAutofit/>
          </a:bodyPr>
          <a:lstStyle/>
          <a:p>
            <a:r>
              <a:rPr lang="en-US"/>
              <a:t>ARVD: Diagnostic Testing</a:t>
            </a:r>
            <a:endParaRPr lang="en-US" dirty="0"/>
          </a:p>
        </p:txBody>
      </p:sp>
      <p:sp>
        <p:nvSpPr>
          <p:cNvPr id="9" name="Θέση περιεχομένου 8">
            <a:extLst>
              <a:ext uri="{FF2B5EF4-FFF2-40B4-BE49-F238E27FC236}">
                <a16:creationId xmlns:a16="http://schemas.microsoft.com/office/drawing/2014/main" id="{B9AA44B0-F343-78C5-8EFD-50E48EA72DE1}"/>
              </a:ext>
            </a:extLst>
          </p:cNvPr>
          <p:cNvSpPr>
            <a:spLocks noGrp="1"/>
          </p:cNvSpPr>
          <p:nvPr>
            <p:ph idx="1"/>
          </p:nvPr>
        </p:nvSpPr>
        <p:spPr/>
        <p:txBody>
          <a:bodyPr/>
          <a:lstStyle/>
          <a:p>
            <a:endParaRPr lang="el-GR"/>
          </a:p>
        </p:txBody>
      </p:sp>
      <p:sp>
        <p:nvSpPr>
          <p:cNvPr id="6" name="Slide Number Placeholder 5">
            <a:extLst>
              <a:ext uri="{FF2B5EF4-FFF2-40B4-BE49-F238E27FC236}">
                <a16:creationId xmlns:a16="http://schemas.microsoft.com/office/drawing/2014/main" id="{247E185C-C6F5-1841-80B0-40C8DF9D1E1E}"/>
              </a:ext>
            </a:extLst>
          </p:cNvPr>
          <p:cNvSpPr>
            <a:spLocks noGrp="1"/>
          </p:cNvSpPr>
          <p:nvPr>
            <p:ph type="sldNum" sz="quarter" idx="12"/>
          </p:nvPr>
        </p:nvSpPr>
        <p:spPr/>
        <p:txBody>
          <a:bodyPr/>
          <a:lstStyle/>
          <a:p>
            <a:fld id="{4A9CEFBC-9863-BD47-BA2B-008170C231CB}" type="slidenum">
              <a:rPr lang="en-US" smtClean="0">
                <a:solidFill>
                  <a:prstClr val="white"/>
                </a:solidFill>
              </a:rPr>
              <a:pPr/>
              <a:t>29</a:t>
            </a:fld>
            <a:endParaRPr lang="en-US">
              <a:solidFill>
                <a:prstClr val="white"/>
              </a:solidFill>
            </a:endParaRPr>
          </a:p>
        </p:txBody>
      </p:sp>
      <p:pic>
        <p:nvPicPr>
          <p:cNvPr id="11" name="Picture 6"/>
          <p:cNvPicPr>
            <a:picLocks noChangeAspect="1" noChangeArrowheads="1"/>
          </p:cNvPicPr>
          <p:nvPr/>
        </p:nvPicPr>
        <p:blipFill>
          <a:blip r:embed="rId2" cstate="print"/>
          <a:srcRect/>
          <a:stretch>
            <a:fillRect/>
          </a:stretch>
        </p:blipFill>
        <p:spPr bwMode="auto">
          <a:xfrm>
            <a:off x="3956725" y="797359"/>
            <a:ext cx="2994422" cy="3544490"/>
          </a:xfrm>
          <a:prstGeom prst="rect">
            <a:avLst/>
          </a:prstGeom>
          <a:noFill/>
          <a:ln w="9525">
            <a:noFill/>
            <a:miter lim="800000"/>
            <a:headEnd/>
            <a:tailEnd/>
          </a:ln>
        </p:spPr>
      </p:pic>
      <p:pic>
        <p:nvPicPr>
          <p:cNvPr id="12" name="Picture 7"/>
          <p:cNvPicPr>
            <a:picLocks noChangeAspect="1" noChangeArrowheads="1"/>
          </p:cNvPicPr>
          <p:nvPr/>
        </p:nvPicPr>
        <p:blipFill>
          <a:blip r:embed="rId3" cstate="print"/>
          <a:srcRect/>
          <a:stretch>
            <a:fillRect/>
          </a:stretch>
        </p:blipFill>
        <p:spPr bwMode="auto">
          <a:xfrm>
            <a:off x="752032" y="829263"/>
            <a:ext cx="2952750" cy="3540919"/>
          </a:xfrm>
          <a:prstGeom prst="rect">
            <a:avLst/>
          </a:prstGeom>
          <a:noFill/>
          <a:ln w="9525">
            <a:noFill/>
            <a:miter lim="800000"/>
            <a:headEnd/>
            <a:tailEnd/>
          </a:ln>
        </p:spPr>
      </p:pic>
      <p:sp>
        <p:nvSpPr>
          <p:cNvPr id="13" name="Text Box 4"/>
          <p:cNvSpPr txBox="1">
            <a:spLocks noChangeArrowheads="1"/>
          </p:cNvSpPr>
          <p:nvPr/>
        </p:nvSpPr>
        <p:spPr bwMode="auto">
          <a:xfrm>
            <a:off x="1489296" y="4524703"/>
            <a:ext cx="5137446" cy="443196"/>
          </a:xfrm>
          <a:prstGeom prst="rect">
            <a:avLst/>
          </a:prstGeom>
          <a:noFill/>
          <a:ln w="9525">
            <a:noFill/>
            <a:miter lim="800000"/>
            <a:headEnd/>
            <a:tailEnd/>
          </a:ln>
          <a:effectLst/>
        </p:spPr>
        <p:txBody>
          <a:bodyPr wrap="square" lIns="68571" tIns="34289" rIns="68571" bIns="34289">
            <a:spAutoFit/>
          </a:bodyPr>
          <a:lstStyle/>
          <a:p>
            <a:pPr>
              <a:lnSpc>
                <a:spcPct val="80000"/>
              </a:lnSpc>
              <a:spcAft>
                <a:spcPts val="450"/>
              </a:spcAft>
            </a:pPr>
            <a:r>
              <a:rPr lang="en-US" altLang="el-GR" sz="1500" dirty="0">
                <a:solidFill>
                  <a:prstClr val="black"/>
                </a:solidFill>
                <a:cs typeface="Calibri" pitchFamily="34" charset="0"/>
              </a:rPr>
              <a:t>Baseline					</a:t>
            </a:r>
            <a:r>
              <a:rPr lang="en-US" altLang="el-GR" sz="1500" dirty="0" err="1">
                <a:solidFill>
                  <a:prstClr val="black"/>
                </a:solidFill>
                <a:cs typeface="Calibri" pitchFamily="34" charset="0"/>
              </a:rPr>
              <a:t>Captopril</a:t>
            </a:r>
            <a:r>
              <a:rPr lang="en-US" altLang="el-GR" sz="1500" dirty="0">
                <a:solidFill>
                  <a:prstClr val="black"/>
                </a:solidFill>
                <a:cs typeface="Calibri" pitchFamily="34" charset="0"/>
              </a:rPr>
              <a:t> test</a:t>
            </a:r>
            <a:endParaRPr lang="en-GB" altLang="el-GR" sz="1500" dirty="0">
              <a:solidFill>
                <a:prstClr val="black"/>
              </a:solidFill>
              <a:cs typeface="Calibri" pitchFamily="34" charset="0"/>
            </a:endParaRPr>
          </a:p>
        </p:txBody>
      </p:sp>
    </p:spTree>
    <p:extLst>
      <p:ext uri="{BB962C8B-B14F-4D97-AF65-F5344CB8AC3E}">
        <p14:creationId xmlns:p14="http://schemas.microsoft.com/office/powerpoint/2010/main" val="152322359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C1A420-E9CC-20F4-2F2C-174D497B1910}"/>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433E1A76-B530-088C-A3D6-760EE18FC204}"/>
              </a:ext>
            </a:extLst>
          </p:cNvPr>
          <p:cNvSpPr>
            <a:spLocks noGrp="1"/>
          </p:cNvSpPr>
          <p:nvPr>
            <p:ph idx="1"/>
          </p:nvPr>
        </p:nvSpPr>
        <p:spPr/>
        <p:txBody>
          <a:bodyPr/>
          <a:lstStyle/>
          <a:p>
            <a:endParaRPr lang="el-GR" dirty="0"/>
          </a:p>
        </p:txBody>
      </p:sp>
      <p:pic>
        <p:nvPicPr>
          <p:cNvPr id="5" name="Εικόνα 4">
            <a:extLst>
              <a:ext uri="{FF2B5EF4-FFF2-40B4-BE49-F238E27FC236}">
                <a16:creationId xmlns:a16="http://schemas.microsoft.com/office/drawing/2014/main" id="{1E50D1F0-60C5-AA90-510B-0B742AC67EB0}"/>
              </a:ext>
            </a:extLst>
          </p:cNvPr>
          <p:cNvPicPr>
            <a:picLocks noChangeAspect="1"/>
          </p:cNvPicPr>
          <p:nvPr/>
        </p:nvPicPr>
        <p:blipFill>
          <a:blip r:embed="rId2"/>
          <a:stretch>
            <a:fillRect/>
          </a:stretch>
        </p:blipFill>
        <p:spPr>
          <a:xfrm>
            <a:off x="899592" y="123904"/>
            <a:ext cx="7091666" cy="4695941"/>
          </a:xfrm>
          <a:prstGeom prst="rect">
            <a:avLst/>
          </a:prstGeom>
        </p:spPr>
      </p:pic>
    </p:spTree>
    <p:extLst>
      <p:ext uri="{BB962C8B-B14F-4D97-AF65-F5344CB8AC3E}">
        <p14:creationId xmlns:p14="http://schemas.microsoft.com/office/powerpoint/2010/main" val="748596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79C89C83-A018-974E-9E2D-D09EC3E98F39}"/>
              </a:ext>
            </a:extLst>
          </p:cNvPr>
          <p:cNvSpPr>
            <a:spLocks noGrp="1"/>
          </p:cNvSpPr>
          <p:nvPr>
            <p:ph type="title"/>
          </p:nvPr>
        </p:nvSpPr>
        <p:spPr/>
        <p:txBody>
          <a:bodyPr>
            <a:normAutofit/>
          </a:bodyPr>
          <a:lstStyle/>
          <a:p>
            <a:r>
              <a:rPr lang="en-US"/>
              <a:t>Resistance Index and response to angioplasty</a:t>
            </a:r>
            <a:endParaRPr lang="en-US" dirty="0"/>
          </a:p>
        </p:txBody>
      </p:sp>
      <p:pic>
        <p:nvPicPr>
          <p:cNvPr id="194563" name="Picture 3"/>
          <p:cNvPicPr>
            <a:picLocks noGrp="1" noChangeAspect="1" noChangeArrowheads="1"/>
          </p:cNvPicPr>
          <p:nvPr>
            <p:ph idx="1"/>
          </p:nvPr>
        </p:nvPicPr>
        <p:blipFill>
          <a:blip r:embed="rId3" cstate="print"/>
          <a:stretch>
            <a:fillRect/>
          </a:stretch>
        </p:blipFill>
        <p:spPr>
          <a:xfrm>
            <a:off x="2430517" y="915988"/>
            <a:ext cx="4282966" cy="3749675"/>
          </a:xfrm>
          <a:noFill/>
        </p:spPr>
      </p:pic>
      <p:sp>
        <p:nvSpPr>
          <p:cNvPr id="194564" name="Text Box 4"/>
          <p:cNvSpPr txBox="1">
            <a:spLocks noChangeArrowheads="1"/>
          </p:cNvSpPr>
          <p:nvPr/>
        </p:nvSpPr>
        <p:spPr bwMode="auto">
          <a:xfrm>
            <a:off x="2057400" y="4572001"/>
            <a:ext cx="4876800" cy="300080"/>
          </a:xfrm>
          <a:prstGeom prst="rect">
            <a:avLst/>
          </a:prstGeom>
          <a:noFill/>
          <a:ln w="9525">
            <a:noFill/>
            <a:miter lim="800000"/>
            <a:headEnd/>
            <a:tailEnd/>
          </a:ln>
        </p:spPr>
        <p:txBody>
          <a:bodyPr lIns="68571" tIns="34289" rIns="68571" bIns="34289">
            <a:spAutoFit/>
          </a:bodyPr>
          <a:lstStyle/>
          <a:p>
            <a:pPr>
              <a:spcBef>
                <a:spcPct val="50000"/>
              </a:spcBef>
            </a:pPr>
            <a:endParaRPr lang="de-DE" altLang="el-GR" sz="1500" dirty="0">
              <a:solidFill>
                <a:srgbClr val="FFFFFF"/>
              </a:solidFill>
              <a:cs typeface="Arial" pitchFamily="34" charset="0"/>
            </a:endParaRPr>
          </a:p>
        </p:txBody>
      </p:sp>
      <p:sp>
        <p:nvSpPr>
          <p:cNvPr id="194565" name="Text Box 5"/>
          <p:cNvSpPr txBox="1">
            <a:spLocks noChangeArrowheads="1"/>
          </p:cNvSpPr>
          <p:nvPr/>
        </p:nvSpPr>
        <p:spPr bwMode="auto">
          <a:xfrm>
            <a:off x="2192965" y="4405867"/>
            <a:ext cx="5029200" cy="242372"/>
          </a:xfrm>
          <a:prstGeom prst="rect">
            <a:avLst/>
          </a:prstGeom>
          <a:noFill/>
          <a:ln w="9525">
            <a:noFill/>
            <a:miter lim="800000"/>
            <a:headEnd/>
            <a:tailEnd/>
          </a:ln>
        </p:spPr>
        <p:txBody>
          <a:bodyPr lIns="68571" tIns="34289" rIns="68571" bIns="34289">
            <a:spAutoFit/>
          </a:bodyPr>
          <a:lstStyle/>
          <a:p>
            <a:pPr>
              <a:spcBef>
                <a:spcPct val="50000"/>
              </a:spcBef>
            </a:pPr>
            <a:r>
              <a:rPr lang="en-US" altLang="el-GR" sz="1125" dirty="0">
                <a:solidFill>
                  <a:prstClr val="black"/>
                </a:solidFill>
                <a:cs typeface="Arial" pitchFamily="34" charset="0"/>
              </a:rPr>
              <a:t>* indicates p &lt; 0.05</a:t>
            </a:r>
          </a:p>
        </p:txBody>
      </p:sp>
      <p:sp>
        <p:nvSpPr>
          <p:cNvPr id="194566" name="Text Box 6"/>
          <p:cNvSpPr txBox="1">
            <a:spLocks noChangeArrowheads="1"/>
          </p:cNvSpPr>
          <p:nvPr/>
        </p:nvSpPr>
        <p:spPr bwMode="auto">
          <a:xfrm>
            <a:off x="6372200" y="4581510"/>
            <a:ext cx="3745318" cy="276997"/>
          </a:xfrm>
          <a:prstGeom prst="rect">
            <a:avLst/>
          </a:prstGeom>
          <a:noFill/>
          <a:ln w="9525">
            <a:noFill/>
            <a:miter lim="800000"/>
            <a:headEnd/>
            <a:tailEnd/>
          </a:ln>
        </p:spPr>
        <p:txBody>
          <a:bodyPr wrap="square" lIns="68571" tIns="34289" rIns="68571" bIns="34289">
            <a:spAutoFit/>
          </a:bodyPr>
          <a:lstStyle/>
          <a:p>
            <a:pPr>
              <a:spcBef>
                <a:spcPct val="50000"/>
              </a:spcBef>
            </a:pPr>
            <a:r>
              <a:rPr lang="en-US" altLang="el-GR" sz="1350" dirty="0" err="1">
                <a:solidFill>
                  <a:prstClr val="black"/>
                </a:solidFill>
                <a:cs typeface="Arial" pitchFamily="34" charset="0"/>
              </a:rPr>
              <a:t>Radermacher</a:t>
            </a:r>
            <a:r>
              <a:rPr lang="en-US" altLang="el-GR" sz="1350" dirty="0">
                <a:solidFill>
                  <a:prstClr val="black"/>
                </a:solidFill>
                <a:cs typeface="Arial" pitchFamily="34" charset="0"/>
              </a:rPr>
              <a:t> et al. </a:t>
            </a:r>
            <a:r>
              <a:rPr lang="en-US" altLang="el-GR" sz="1350" i="1" dirty="0">
                <a:solidFill>
                  <a:prstClr val="black"/>
                </a:solidFill>
                <a:cs typeface="Arial" pitchFamily="34" charset="0"/>
              </a:rPr>
              <a:t>N</a:t>
            </a:r>
            <a:r>
              <a:rPr lang="el-GR" altLang="el-GR" sz="1350" i="1" dirty="0">
                <a:solidFill>
                  <a:prstClr val="black"/>
                </a:solidFill>
                <a:cs typeface="Arial" pitchFamily="34" charset="0"/>
              </a:rPr>
              <a:t> </a:t>
            </a:r>
            <a:r>
              <a:rPr lang="en-US" altLang="el-GR" sz="1350" i="1" dirty="0" err="1">
                <a:solidFill>
                  <a:prstClr val="black"/>
                </a:solidFill>
                <a:cs typeface="Arial" pitchFamily="34" charset="0"/>
              </a:rPr>
              <a:t>Engl</a:t>
            </a:r>
            <a:r>
              <a:rPr lang="en-US" altLang="el-GR" sz="1350" i="1" dirty="0">
                <a:solidFill>
                  <a:prstClr val="black"/>
                </a:solidFill>
                <a:cs typeface="Arial" pitchFamily="34" charset="0"/>
              </a:rPr>
              <a:t> J Med</a:t>
            </a:r>
            <a:r>
              <a:rPr lang="el-GR" altLang="el-GR" sz="1350" i="1" dirty="0">
                <a:solidFill>
                  <a:prstClr val="black"/>
                </a:solidFill>
                <a:cs typeface="Arial" pitchFamily="34" charset="0"/>
              </a:rPr>
              <a:t> </a:t>
            </a:r>
            <a:r>
              <a:rPr lang="en-US" altLang="el-GR" sz="1350" dirty="0">
                <a:solidFill>
                  <a:prstClr val="black"/>
                </a:solidFill>
                <a:cs typeface="Arial" pitchFamily="34" charset="0"/>
              </a:rPr>
              <a:t>2001</a:t>
            </a:r>
            <a:endParaRPr lang="el-GR" altLang="el-GR" sz="1350" dirty="0">
              <a:solidFill>
                <a:prstClr val="black"/>
              </a:solidFill>
              <a:cs typeface="Arial" pitchFamily="34" charset="0"/>
            </a:endParaRPr>
          </a:p>
        </p:txBody>
      </p:sp>
    </p:spTree>
  </p:cSld>
  <p:clrMapOvr>
    <a:masterClrMapping/>
  </p:clrMapOvr>
  <p:transition spd="med"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C89C83-A018-974E-9E2D-D09EC3E98F39}"/>
              </a:ext>
            </a:extLst>
          </p:cNvPr>
          <p:cNvSpPr>
            <a:spLocks noGrp="1"/>
          </p:cNvSpPr>
          <p:nvPr>
            <p:ph type="title"/>
          </p:nvPr>
        </p:nvSpPr>
        <p:spPr/>
        <p:txBody>
          <a:bodyPr>
            <a:normAutofit/>
          </a:bodyPr>
          <a:lstStyle/>
          <a:p>
            <a:r>
              <a:rPr lang="en-GB" dirty="0"/>
              <a:t>ARVD: imaging modalities</a:t>
            </a:r>
            <a:endParaRPr lang="en-US" dirty="0"/>
          </a:p>
        </p:txBody>
      </p:sp>
      <p:sp>
        <p:nvSpPr>
          <p:cNvPr id="4" name="Θέση περιεχομένου 3">
            <a:extLst>
              <a:ext uri="{FF2B5EF4-FFF2-40B4-BE49-F238E27FC236}">
                <a16:creationId xmlns:a16="http://schemas.microsoft.com/office/drawing/2014/main" id="{3A92CB8B-D034-4BF0-2F92-A52A6972BBFA}"/>
              </a:ext>
            </a:extLst>
          </p:cNvPr>
          <p:cNvSpPr>
            <a:spLocks noGrp="1"/>
          </p:cNvSpPr>
          <p:nvPr>
            <p:ph idx="1"/>
          </p:nvPr>
        </p:nvSpPr>
        <p:spPr/>
        <p:txBody>
          <a:bodyPr/>
          <a:lstStyle/>
          <a:p>
            <a:endParaRPr lang="el-GR"/>
          </a:p>
        </p:txBody>
      </p:sp>
      <p:pic>
        <p:nvPicPr>
          <p:cNvPr id="305155" name="Picture 3"/>
          <p:cNvPicPr>
            <a:picLocks noChangeAspect="1" noChangeArrowheads="1"/>
          </p:cNvPicPr>
          <p:nvPr/>
        </p:nvPicPr>
        <p:blipFill>
          <a:blip r:embed="rId3" cstate="print"/>
          <a:srcRect/>
          <a:stretch>
            <a:fillRect/>
          </a:stretch>
        </p:blipFill>
        <p:spPr bwMode="auto">
          <a:xfrm>
            <a:off x="208836" y="895206"/>
            <a:ext cx="8723839" cy="3626290"/>
          </a:xfrm>
          <a:prstGeom prst="rect">
            <a:avLst/>
          </a:prstGeom>
          <a:noFill/>
          <a:ln w="9525">
            <a:noFill/>
            <a:miter lim="800000"/>
            <a:headEnd/>
            <a:tailEnd/>
          </a:ln>
          <a:effectLst/>
        </p:spPr>
      </p:pic>
      <p:pic>
        <p:nvPicPr>
          <p:cNvPr id="305156" name="Picture 4"/>
          <p:cNvPicPr>
            <a:picLocks noChangeAspect="1" noChangeArrowheads="1"/>
          </p:cNvPicPr>
          <p:nvPr/>
        </p:nvPicPr>
        <p:blipFill>
          <a:blip r:embed="rId4" cstate="print"/>
          <a:srcRect/>
          <a:stretch>
            <a:fillRect/>
          </a:stretch>
        </p:blipFill>
        <p:spPr bwMode="auto">
          <a:xfrm>
            <a:off x="7" y="917053"/>
            <a:ext cx="9011093" cy="3652295"/>
          </a:xfrm>
          <a:prstGeom prst="rect">
            <a:avLst/>
          </a:prstGeom>
          <a:noFill/>
          <a:ln w="9525">
            <a:noFill/>
            <a:miter lim="800000"/>
            <a:headEnd/>
            <a:tailEnd/>
          </a:ln>
          <a:effectLst/>
        </p:spPr>
      </p:pic>
      <p:sp>
        <p:nvSpPr>
          <p:cNvPr id="8" name="Text Box 4"/>
          <p:cNvSpPr txBox="1">
            <a:spLocks noChangeArrowheads="1"/>
          </p:cNvSpPr>
          <p:nvPr/>
        </p:nvSpPr>
        <p:spPr bwMode="auto">
          <a:xfrm>
            <a:off x="4462489" y="4515966"/>
            <a:ext cx="4681511" cy="343490"/>
          </a:xfrm>
          <a:prstGeom prst="rect">
            <a:avLst/>
          </a:prstGeom>
          <a:noFill/>
          <a:ln w="9525">
            <a:noFill/>
            <a:miter lim="800000"/>
            <a:headEnd/>
            <a:tailEnd/>
          </a:ln>
          <a:effectLst/>
        </p:spPr>
        <p:txBody>
          <a:bodyPr wrap="square" lIns="68571" tIns="34289" rIns="68571" bIns="34289">
            <a:spAutoFit/>
          </a:bodyPr>
          <a:lstStyle/>
          <a:p>
            <a:pPr algn="r">
              <a:lnSpc>
                <a:spcPct val="80000"/>
              </a:lnSpc>
            </a:pPr>
            <a:r>
              <a:rPr lang="en-GB" altLang="el-GR" sz="1100" i="1" dirty="0" err="1">
                <a:solidFill>
                  <a:prstClr val="black"/>
                </a:solidFill>
                <a:cs typeface="Calibri" pitchFamily="34" charset="0"/>
              </a:rPr>
              <a:t>Sarafidis</a:t>
            </a:r>
            <a:r>
              <a:rPr lang="en-GB" altLang="el-GR" sz="1100" i="1" dirty="0">
                <a:solidFill>
                  <a:prstClr val="black"/>
                </a:solidFill>
                <a:cs typeface="Calibri" pitchFamily="34" charset="0"/>
              </a:rPr>
              <a:t>, Theodorakopoulou et al. Nephrol Dial Transplant 2023</a:t>
            </a:r>
          </a:p>
          <a:p>
            <a:pPr algn="r">
              <a:lnSpc>
                <a:spcPct val="80000"/>
              </a:lnSpc>
            </a:pPr>
            <a:r>
              <a:rPr lang="en-US" altLang="el-GR" sz="1100" i="1" dirty="0">
                <a:solidFill>
                  <a:prstClr val="black"/>
                </a:solidFill>
                <a:cs typeface="Calibri" pitchFamily="34" charset="0"/>
              </a:rPr>
              <a:t>Hicks et al. Am J Kidney </a:t>
            </a:r>
            <a:r>
              <a:rPr lang="en-US" altLang="el-GR" sz="1100" i="1" dirty="0" err="1">
                <a:solidFill>
                  <a:prstClr val="black"/>
                </a:solidFill>
                <a:cs typeface="Calibri" pitchFamily="34" charset="0"/>
              </a:rPr>
              <a:t>Dis</a:t>
            </a:r>
            <a:r>
              <a:rPr lang="en-US" altLang="el-GR" sz="1100" i="1" dirty="0">
                <a:solidFill>
                  <a:prstClr val="black"/>
                </a:solidFill>
                <a:cs typeface="Calibri" pitchFamily="34" charset="0"/>
              </a:rPr>
              <a:t> 2022 </a:t>
            </a:r>
            <a:endParaRPr lang="en-GB" altLang="el-GR" sz="1100" i="1" dirty="0">
              <a:solidFill>
                <a:prstClr val="black"/>
              </a:solidFill>
              <a:cs typeface="Calibri" pitchFamily="34" charset="0"/>
            </a:endParaRPr>
          </a:p>
        </p:txBody>
      </p:sp>
      <p:sp>
        <p:nvSpPr>
          <p:cNvPr id="2" name="Ορθογώνιο 1">
            <a:extLst>
              <a:ext uri="{FF2B5EF4-FFF2-40B4-BE49-F238E27FC236}">
                <a16:creationId xmlns:a16="http://schemas.microsoft.com/office/drawing/2014/main" id="{AAFAB259-39BC-FC93-BBA8-4207A42409A0}"/>
              </a:ext>
            </a:extLst>
          </p:cNvPr>
          <p:cNvSpPr/>
          <p:nvPr/>
        </p:nvSpPr>
        <p:spPr>
          <a:xfrm>
            <a:off x="1013165" y="1429568"/>
            <a:ext cx="6984776" cy="255756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0" u="none" strike="noStrike" baseline="0" dirty="0">
                <a:solidFill>
                  <a:schemeClr val="accent6"/>
                </a:solidFill>
                <a:latin typeface="Segoe UI" panose="020B0502040204020203" pitchFamily="34" charset="0"/>
                <a:cs typeface="Segoe UI" panose="020B0502040204020203" pitchFamily="34" charset="0"/>
              </a:rPr>
              <a:t>Severe/significant</a:t>
            </a:r>
            <a:r>
              <a:rPr lang="en-US" sz="2400" i="0" u="none" strike="noStrike" baseline="0" dirty="0">
                <a:solidFill>
                  <a:schemeClr val="tx1"/>
                </a:solidFill>
                <a:latin typeface="Segoe UI" panose="020B0502040204020203" pitchFamily="34" charset="0"/>
                <a:cs typeface="Segoe UI" panose="020B0502040204020203" pitchFamily="34" charset="0"/>
              </a:rPr>
              <a:t>: RAS &gt; 70%</a:t>
            </a:r>
          </a:p>
          <a:p>
            <a:pPr algn="ctr"/>
            <a:r>
              <a:rPr lang="en-US" sz="1200" i="0" u="none" strike="noStrike" baseline="0" dirty="0">
                <a:solidFill>
                  <a:schemeClr val="tx1"/>
                </a:solidFill>
                <a:latin typeface="Segoe UI" panose="020B0502040204020203" pitchFamily="34" charset="0"/>
                <a:cs typeface="Segoe UI" panose="020B0502040204020203" pitchFamily="34" charset="0"/>
              </a:rPr>
              <a:t> </a:t>
            </a:r>
          </a:p>
          <a:p>
            <a:pPr algn="ctr"/>
            <a:r>
              <a:rPr lang="en-US" sz="2400" b="1" dirty="0">
                <a:solidFill>
                  <a:schemeClr val="accent6"/>
                </a:solidFill>
                <a:latin typeface="Segoe UI" panose="020B0502040204020203" pitchFamily="34" charset="0"/>
                <a:cs typeface="Segoe UI" panose="020B0502040204020203" pitchFamily="34" charset="0"/>
              </a:rPr>
              <a:t>Moderately severe</a:t>
            </a:r>
            <a:r>
              <a:rPr lang="en-US" sz="2400" dirty="0">
                <a:solidFill>
                  <a:schemeClr val="tx1"/>
                </a:solidFill>
                <a:latin typeface="Segoe UI" panose="020B0502040204020203" pitchFamily="34" charset="0"/>
                <a:cs typeface="Segoe UI" panose="020B0502040204020203" pitchFamily="34" charset="0"/>
              </a:rPr>
              <a:t>: RAS </a:t>
            </a:r>
            <a:r>
              <a:rPr lang="en-US" sz="2400" i="0" u="none" strike="noStrike" baseline="0" dirty="0">
                <a:solidFill>
                  <a:schemeClr val="tx1"/>
                </a:solidFill>
                <a:latin typeface="Segoe UI" panose="020B0502040204020203" pitchFamily="34" charset="0"/>
                <a:cs typeface="Segoe UI" panose="020B0502040204020203" pitchFamily="34" charset="0"/>
              </a:rPr>
              <a:t>50–70% + confirmation of the </a:t>
            </a:r>
            <a:r>
              <a:rPr lang="en-US" sz="2400" i="0" u="none" strike="noStrike" baseline="0" dirty="0" err="1">
                <a:solidFill>
                  <a:schemeClr val="tx1"/>
                </a:solidFill>
                <a:latin typeface="Segoe UI" panose="020B0502040204020203" pitchFamily="34" charset="0"/>
                <a:cs typeface="Segoe UI" panose="020B0502040204020203" pitchFamily="34" charset="0"/>
              </a:rPr>
              <a:t>haemodynamic</a:t>
            </a:r>
            <a:r>
              <a:rPr lang="en-US" sz="2400" i="0" u="none" strike="noStrike" baseline="0" dirty="0">
                <a:solidFill>
                  <a:schemeClr val="tx1"/>
                </a:solidFill>
                <a:latin typeface="Segoe UI" panose="020B0502040204020203" pitchFamily="34" charset="0"/>
                <a:cs typeface="Segoe UI" panose="020B0502040204020203" pitchFamily="34" charset="0"/>
              </a:rPr>
              <a:t> severity (</a:t>
            </a:r>
            <a:r>
              <a:rPr lang="en-US" sz="2400" i="0" u="none" strike="noStrike" baseline="0" dirty="0" err="1">
                <a:solidFill>
                  <a:schemeClr val="tx1"/>
                </a:solidFill>
                <a:latin typeface="Segoe UI" panose="020B0502040204020203" pitchFamily="34" charset="0"/>
                <a:cs typeface="Segoe UI" panose="020B0502040204020203" pitchFamily="34" charset="0"/>
              </a:rPr>
              <a:t>translesional</a:t>
            </a:r>
            <a:r>
              <a:rPr lang="en-US" sz="2400" i="0" u="none" strike="noStrike" baseline="0" dirty="0">
                <a:solidFill>
                  <a:schemeClr val="tx1"/>
                </a:solidFill>
                <a:latin typeface="Segoe UI" panose="020B0502040204020203" pitchFamily="34" charset="0"/>
                <a:cs typeface="Segoe UI" panose="020B0502040204020203" pitchFamily="34" charset="0"/>
              </a:rPr>
              <a:t> resting/hyperemic or mean systolic gradient ≥20 or 10 mmHg, RFFR ≤0.8) </a:t>
            </a:r>
            <a:endParaRPr lang="el-GR" sz="2400" dirty="0">
              <a:solidFill>
                <a:schemeClr val="tx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1335298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5156"/>
                                        </p:tgtEl>
                                        <p:attrNameLst>
                                          <p:attrName>style.visibility</p:attrName>
                                        </p:attrNameLst>
                                      </p:cBhvr>
                                      <p:to>
                                        <p:strVal val="visible"/>
                                      </p:to>
                                    </p:set>
                                    <p:anim calcmode="lin" valueType="num">
                                      <p:cBhvr additive="base">
                                        <p:cTn id="7" dur="500" fill="hold"/>
                                        <p:tgtEl>
                                          <p:spTgt spid="305156"/>
                                        </p:tgtEl>
                                        <p:attrNameLst>
                                          <p:attrName>ppt_x</p:attrName>
                                        </p:attrNameLst>
                                      </p:cBhvr>
                                      <p:tavLst>
                                        <p:tav tm="0">
                                          <p:val>
                                            <p:strVal val="#ppt_x"/>
                                          </p:val>
                                        </p:tav>
                                        <p:tav tm="100000">
                                          <p:val>
                                            <p:strVal val="#ppt_x"/>
                                          </p:val>
                                        </p:tav>
                                      </p:tavLst>
                                    </p:anim>
                                    <p:anim calcmode="lin" valueType="num">
                                      <p:cBhvr additive="base">
                                        <p:cTn id="8" dur="500" fill="hold"/>
                                        <p:tgtEl>
                                          <p:spTgt spid="30515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190206"/>
            <a:ext cx="5143500" cy="1871925"/>
          </a:xfrm>
          <a:prstGeom prst="rect">
            <a:avLst/>
          </a:prstGeom>
          <a:noFill/>
          <a:ln w="9525">
            <a:noFill/>
            <a:miter lim="800000"/>
            <a:headEnd/>
            <a:tailEnd/>
          </a:ln>
          <a:effectLst/>
        </p:spPr>
      </p:pic>
      <p:pic>
        <p:nvPicPr>
          <p:cNvPr id="6" name="Picture 3"/>
          <p:cNvPicPr>
            <a:picLocks noChangeAspect="1" noChangeArrowheads="1"/>
          </p:cNvPicPr>
          <p:nvPr/>
        </p:nvPicPr>
        <p:blipFill>
          <a:blip r:embed="rId3" cstate="print"/>
          <a:srcRect t="3150"/>
          <a:stretch>
            <a:fillRect/>
          </a:stretch>
        </p:blipFill>
        <p:spPr bwMode="auto">
          <a:xfrm>
            <a:off x="1524000" y="1793167"/>
            <a:ext cx="5178531" cy="1540583"/>
          </a:xfrm>
          <a:prstGeom prst="rect">
            <a:avLst/>
          </a:prstGeom>
          <a:noFill/>
          <a:ln w="9525">
            <a:noFill/>
            <a:miter lim="800000"/>
            <a:headEnd/>
            <a:tailEnd/>
          </a:ln>
          <a:effectLst/>
        </p:spPr>
      </p:pic>
      <p:pic>
        <p:nvPicPr>
          <p:cNvPr id="7" name="Picture 4"/>
          <p:cNvPicPr>
            <a:picLocks noChangeAspect="1" noChangeArrowheads="1"/>
          </p:cNvPicPr>
          <p:nvPr/>
        </p:nvPicPr>
        <p:blipFill>
          <a:blip r:embed="rId4" cstate="print"/>
          <a:srcRect/>
          <a:stretch>
            <a:fillRect/>
          </a:stretch>
        </p:blipFill>
        <p:spPr bwMode="auto">
          <a:xfrm>
            <a:off x="4381500" y="3152775"/>
            <a:ext cx="4762500" cy="2152650"/>
          </a:xfrm>
          <a:prstGeom prst="rect">
            <a:avLst/>
          </a:prstGeom>
          <a:noFill/>
          <a:ln w="9525">
            <a:noFill/>
            <a:miter lim="800000"/>
            <a:headEnd/>
            <a:tailEnd/>
          </a:ln>
          <a:effectLst/>
        </p:spPr>
      </p:pic>
      <p:pic>
        <p:nvPicPr>
          <p:cNvPr id="8" name="Picture 2" descr="Kidney Disease: Improving Global Outcomes | Verici Dx"/>
          <p:cNvPicPr>
            <a:picLocks noChangeAspect="1" noChangeArrowheads="1"/>
          </p:cNvPicPr>
          <p:nvPr/>
        </p:nvPicPr>
        <p:blipFill>
          <a:blip r:embed="rId5" cstate="print"/>
          <a:srcRect/>
          <a:stretch>
            <a:fillRect/>
          </a:stretch>
        </p:blipFill>
        <p:spPr bwMode="auto">
          <a:xfrm>
            <a:off x="7800975" y="114300"/>
            <a:ext cx="1221581" cy="1098901"/>
          </a:xfrm>
          <a:prstGeom prst="rect">
            <a:avLst/>
          </a:prstGeom>
          <a:noFill/>
        </p:spPr>
      </p:pic>
      <p:sp>
        <p:nvSpPr>
          <p:cNvPr id="2" name="Τίτλος 1">
            <a:extLst>
              <a:ext uri="{FF2B5EF4-FFF2-40B4-BE49-F238E27FC236}">
                <a16:creationId xmlns:a16="http://schemas.microsoft.com/office/drawing/2014/main" id="{17902AF9-EC23-CD16-7F38-477BB9307E7E}"/>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B12BA517-7ECE-B2AA-5766-DD3B07706FBA}"/>
              </a:ext>
            </a:extLst>
          </p:cNvPr>
          <p:cNvSpPr>
            <a:spLocks noGrp="1"/>
          </p:cNvSpPr>
          <p:nvPr>
            <p:ph idx="1"/>
          </p:nvPr>
        </p:nvSpPr>
        <p:spPr/>
        <p:txBody>
          <a:bodyPr/>
          <a:lstStyle/>
          <a:p>
            <a:endParaRPr lang="el-GR"/>
          </a:p>
        </p:txBody>
      </p:sp>
    </p:spTree>
    <p:extLst>
      <p:ext uri="{BB962C8B-B14F-4D97-AF65-F5344CB8AC3E}">
        <p14:creationId xmlns:p14="http://schemas.microsoft.com/office/powerpoint/2010/main" val="284310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C89C83-A018-974E-9E2D-D09EC3E98F39}"/>
              </a:ext>
            </a:extLst>
          </p:cNvPr>
          <p:cNvSpPr>
            <a:spLocks noGrp="1"/>
          </p:cNvSpPr>
          <p:nvPr>
            <p:ph type="title"/>
          </p:nvPr>
        </p:nvSpPr>
        <p:spPr/>
        <p:txBody>
          <a:bodyPr>
            <a:normAutofit/>
          </a:bodyPr>
          <a:lstStyle/>
          <a:p>
            <a:r>
              <a:rPr lang="en-US"/>
              <a:t>Assessment of kidney parenchyma viability in ARVD</a:t>
            </a:r>
            <a:endParaRPr lang="en-US" dirty="0"/>
          </a:p>
        </p:txBody>
      </p:sp>
      <p:graphicFrame>
        <p:nvGraphicFramePr>
          <p:cNvPr id="9" name="Content Placeholder 3"/>
          <p:cNvGraphicFramePr>
            <a:graphicFrameLocks noGrp="1"/>
          </p:cNvGraphicFramePr>
          <p:nvPr>
            <p:ph idx="1"/>
            <p:extLst>
              <p:ext uri="{D42A27DB-BD31-4B8C-83A1-F6EECF244321}">
                <p14:modId xmlns:p14="http://schemas.microsoft.com/office/powerpoint/2010/main" val="897509050"/>
              </p:ext>
            </p:extLst>
          </p:nvPr>
        </p:nvGraphicFramePr>
        <p:xfrm>
          <a:off x="179388" y="915988"/>
          <a:ext cx="8785223" cy="2787305"/>
        </p:xfrm>
        <a:graphic>
          <a:graphicData uri="http://schemas.openxmlformats.org/drawingml/2006/table">
            <a:tbl>
              <a:tblPr firstRow="1" bandRow="1">
                <a:tableStyleId>{5C22544A-7EE6-4342-B048-85BDC9FD1C3A}</a:tableStyleId>
              </a:tblPr>
              <a:tblGrid>
                <a:gridCol w="2312761">
                  <a:extLst>
                    <a:ext uri="{9D8B030D-6E8A-4147-A177-3AD203B41FA5}">
                      <a16:colId xmlns:a16="http://schemas.microsoft.com/office/drawing/2014/main" val="20000"/>
                    </a:ext>
                  </a:extLst>
                </a:gridCol>
                <a:gridCol w="3544055">
                  <a:extLst>
                    <a:ext uri="{9D8B030D-6E8A-4147-A177-3AD203B41FA5}">
                      <a16:colId xmlns:a16="http://schemas.microsoft.com/office/drawing/2014/main" val="20001"/>
                    </a:ext>
                  </a:extLst>
                </a:gridCol>
                <a:gridCol w="2928407">
                  <a:extLst>
                    <a:ext uri="{9D8B030D-6E8A-4147-A177-3AD203B41FA5}">
                      <a16:colId xmlns:a16="http://schemas.microsoft.com/office/drawing/2014/main" val="20002"/>
                    </a:ext>
                  </a:extLst>
                </a:gridCol>
              </a:tblGrid>
              <a:tr h="375613">
                <a:tc>
                  <a:txBody>
                    <a:bodyPr/>
                    <a:lstStyle/>
                    <a:p>
                      <a:endParaRPr lang="en-GB" sz="1800" dirty="0"/>
                    </a:p>
                  </a:txBody>
                  <a:tcPr marL="68580" marR="68580" marT="34290" marB="34290"/>
                </a:tc>
                <a:tc>
                  <a:txBody>
                    <a:bodyPr/>
                    <a:lstStyle/>
                    <a:p>
                      <a:r>
                        <a:rPr lang="en-GB" sz="1800" dirty="0"/>
                        <a:t>Non-viable</a:t>
                      </a:r>
                    </a:p>
                  </a:txBody>
                  <a:tcPr marL="68580" marR="68580" marT="34290" marB="34290"/>
                </a:tc>
                <a:tc>
                  <a:txBody>
                    <a:bodyPr/>
                    <a:lstStyle/>
                    <a:p>
                      <a:r>
                        <a:rPr lang="en-GB" sz="1800" dirty="0"/>
                        <a:t>Likely to be viable**</a:t>
                      </a:r>
                    </a:p>
                  </a:txBody>
                  <a:tcPr marL="68580" marR="68580" marT="34290" marB="34290"/>
                </a:tc>
                <a:extLst>
                  <a:ext uri="{0D108BD9-81ED-4DB2-BD59-A6C34878D82A}">
                    <a16:rowId xmlns:a16="http://schemas.microsoft.com/office/drawing/2014/main" val="10000"/>
                  </a:ext>
                </a:extLst>
              </a:tr>
              <a:tr h="529743">
                <a:tc>
                  <a:txBody>
                    <a:bodyPr/>
                    <a:lstStyle/>
                    <a:p>
                      <a:r>
                        <a:rPr lang="en-GB" sz="1800" dirty="0"/>
                        <a:t>Renal length (cm)</a:t>
                      </a:r>
                    </a:p>
                  </a:txBody>
                  <a:tcPr marL="68580" marR="68580" marT="34290" marB="34290"/>
                </a:tc>
                <a:tc>
                  <a:txBody>
                    <a:bodyPr/>
                    <a:lstStyle/>
                    <a:p>
                      <a:r>
                        <a:rPr lang="en-GB" sz="1800" dirty="0"/>
                        <a:t>&lt; 7 cm</a:t>
                      </a:r>
                    </a:p>
                  </a:txBody>
                  <a:tcPr marL="68580" marR="68580" marT="34290" marB="34290"/>
                </a:tc>
                <a:tc>
                  <a:txBody>
                    <a:bodyPr/>
                    <a:lstStyle/>
                    <a:p>
                      <a:r>
                        <a:rPr lang="en-GB" sz="1800" dirty="0"/>
                        <a:t>&gt; 8* cm</a:t>
                      </a:r>
                    </a:p>
                  </a:txBody>
                  <a:tcPr marL="68580" marR="68580" marT="34290" marB="34290"/>
                </a:tc>
                <a:extLst>
                  <a:ext uri="{0D108BD9-81ED-4DB2-BD59-A6C34878D82A}">
                    <a16:rowId xmlns:a16="http://schemas.microsoft.com/office/drawing/2014/main" val="10001"/>
                  </a:ext>
                </a:extLst>
              </a:tr>
              <a:tr h="676103">
                <a:tc>
                  <a:txBody>
                    <a:bodyPr/>
                    <a:lstStyle/>
                    <a:p>
                      <a:r>
                        <a:rPr lang="en-GB" sz="1800" dirty="0"/>
                        <a:t>Cortical</a:t>
                      </a:r>
                      <a:r>
                        <a:rPr lang="en-GB" sz="1800" baseline="0" dirty="0"/>
                        <a:t> thickness</a:t>
                      </a:r>
                      <a:endParaRPr lang="en-GB" sz="1800" dirty="0"/>
                    </a:p>
                  </a:txBody>
                  <a:tcPr marL="68580" marR="68580" marT="34290" marB="34290"/>
                </a:tc>
                <a:tc>
                  <a:txBody>
                    <a:bodyPr/>
                    <a:lstStyle/>
                    <a:p>
                      <a:r>
                        <a:rPr lang="en-GB" sz="1800" dirty="0"/>
                        <a:t>Loss of </a:t>
                      </a:r>
                      <a:r>
                        <a:rPr lang="en-GB" sz="1800" dirty="0" err="1"/>
                        <a:t>cortico</a:t>
                      </a:r>
                      <a:r>
                        <a:rPr lang="en-GB" sz="1800" dirty="0"/>
                        <a:t>-medullary</a:t>
                      </a:r>
                    </a:p>
                    <a:p>
                      <a:r>
                        <a:rPr lang="en-GB" sz="1800" dirty="0"/>
                        <a:t>differentiation; no cortex</a:t>
                      </a:r>
                    </a:p>
                  </a:txBody>
                  <a:tcPr marL="68580" marR="68580" marT="34290" marB="34290"/>
                </a:tc>
                <a:tc>
                  <a:txBody>
                    <a:bodyPr/>
                    <a:lstStyle/>
                    <a:p>
                      <a:r>
                        <a:rPr lang="en-GB" sz="1800" dirty="0"/>
                        <a:t>Cortex</a:t>
                      </a:r>
                      <a:r>
                        <a:rPr lang="en-GB" sz="1800" baseline="0" dirty="0"/>
                        <a:t> distinct </a:t>
                      </a:r>
                      <a:r>
                        <a:rPr lang="en-GB" sz="1800" baseline="0" dirty="0" err="1"/>
                        <a:t>eg</a:t>
                      </a:r>
                      <a:r>
                        <a:rPr lang="en-GB" sz="1800" baseline="0" dirty="0"/>
                        <a:t> &gt; 0.5 cm</a:t>
                      </a:r>
                      <a:endParaRPr lang="en-GB" sz="1800" dirty="0"/>
                    </a:p>
                  </a:txBody>
                  <a:tcPr marL="68580" marR="68580" marT="34290" marB="34290"/>
                </a:tc>
                <a:extLst>
                  <a:ext uri="{0D108BD9-81ED-4DB2-BD59-A6C34878D82A}">
                    <a16:rowId xmlns:a16="http://schemas.microsoft.com/office/drawing/2014/main" val="10002"/>
                  </a:ext>
                </a:extLst>
              </a:tr>
              <a:tr h="676103">
                <a:tc>
                  <a:txBody>
                    <a:bodyPr/>
                    <a:lstStyle/>
                    <a:p>
                      <a:r>
                        <a:rPr lang="en-GB" sz="1800" dirty="0"/>
                        <a:t>Proteinuria</a:t>
                      </a:r>
                    </a:p>
                  </a:txBody>
                  <a:tcPr marL="68580" marR="68580" marT="34290" marB="34290"/>
                </a:tc>
                <a:tc>
                  <a:txBody>
                    <a:bodyPr/>
                    <a:lstStyle/>
                    <a:p>
                      <a:r>
                        <a:rPr lang="en-GB" sz="1800" baseline="0" dirty="0" err="1">
                          <a:solidFill>
                            <a:srgbClr val="11A260"/>
                          </a:solidFill>
                        </a:rPr>
                        <a:t>uACR</a:t>
                      </a:r>
                      <a:r>
                        <a:rPr lang="en-GB" sz="1800" baseline="0" dirty="0">
                          <a:solidFill>
                            <a:srgbClr val="11A260"/>
                          </a:solidFill>
                        </a:rPr>
                        <a:t> &gt; 300 mg/g (30 mg/mmol) = </a:t>
                      </a:r>
                      <a:r>
                        <a:rPr lang="en-GB" sz="1800" baseline="0" dirty="0" err="1">
                          <a:solidFill>
                            <a:srgbClr val="11A260"/>
                          </a:solidFill>
                        </a:rPr>
                        <a:t>uPCR</a:t>
                      </a:r>
                      <a:r>
                        <a:rPr lang="en-GB" sz="1800" baseline="0" dirty="0">
                          <a:solidFill>
                            <a:srgbClr val="11A260"/>
                          </a:solidFill>
                        </a:rPr>
                        <a:t> &gt; 500 mg/g</a:t>
                      </a:r>
                      <a:endParaRPr lang="en-GB" sz="1800" dirty="0">
                        <a:solidFill>
                          <a:srgbClr val="11A260"/>
                        </a:solidFill>
                      </a:endParaRPr>
                    </a:p>
                  </a:txBody>
                  <a:tcPr marL="68580" marR="68580" marT="34290" marB="34290"/>
                </a:tc>
                <a:tc>
                  <a:txBody>
                    <a:bodyPr/>
                    <a:lstStyle/>
                    <a:p>
                      <a:r>
                        <a:rPr lang="en-GB" sz="1800" dirty="0" err="1"/>
                        <a:t>uACR</a:t>
                      </a:r>
                      <a:r>
                        <a:rPr lang="en-GB" sz="1800" dirty="0"/>
                        <a:t> &lt; 200</a:t>
                      </a:r>
                      <a:r>
                        <a:rPr lang="en-GB" sz="1800" baseline="0" dirty="0"/>
                        <a:t> mg/g (20 mg/</a:t>
                      </a:r>
                      <a:r>
                        <a:rPr lang="en-GB" sz="1800" baseline="0" dirty="0" err="1"/>
                        <a:t>mmol</a:t>
                      </a:r>
                      <a:r>
                        <a:rPr lang="en-GB" sz="1800" baseline="0" dirty="0"/>
                        <a:t>)</a:t>
                      </a:r>
                      <a:endParaRPr lang="en-GB" sz="1800" dirty="0"/>
                    </a:p>
                  </a:txBody>
                  <a:tcPr marL="68580" marR="68580" marT="34290" marB="34290"/>
                </a:tc>
                <a:extLst>
                  <a:ext uri="{0D108BD9-81ED-4DB2-BD59-A6C34878D82A}">
                    <a16:rowId xmlns:a16="http://schemas.microsoft.com/office/drawing/2014/main" val="10003"/>
                  </a:ext>
                </a:extLst>
              </a:tr>
              <a:tr h="529743">
                <a:tc>
                  <a:txBody>
                    <a:bodyPr/>
                    <a:lstStyle/>
                    <a:p>
                      <a:r>
                        <a:rPr lang="en-GB" sz="1800" dirty="0"/>
                        <a:t>Renal resistive index</a:t>
                      </a:r>
                    </a:p>
                  </a:txBody>
                  <a:tcPr marL="68580" marR="68580" marT="34290" marB="34290"/>
                </a:tc>
                <a:tc>
                  <a:txBody>
                    <a:bodyPr/>
                    <a:lstStyle/>
                    <a:p>
                      <a:r>
                        <a:rPr lang="en-GB" sz="1800" dirty="0"/>
                        <a:t>&gt; 0.8</a:t>
                      </a:r>
                    </a:p>
                  </a:txBody>
                  <a:tcPr marL="68580" marR="68580" marT="34290" marB="34290"/>
                </a:tc>
                <a:tc>
                  <a:txBody>
                    <a:bodyPr/>
                    <a:lstStyle/>
                    <a:p>
                      <a:r>
                        <a:rPr lang="en-GB" sz="1800" dirty="0"/>
                        <a:t>&lt; 0.8</a:t>
                      </a:r>
                    </a:p>
                  </a:txBody>
                  <a:tcPr marL="68580" marR="68580" marT="34290" marB="34290"/>
                </a:tc>
                <a:extLst>
                  <a:ext uri="{0D108BD9-81ED-4DB2-BD59-A6C34878D82A}">
                    <a16:rowId xmlns:a16="http://schemas.microsoft.com/office/drawing/2014/main" val="10004"/>
                  </a:ext>
                </a:extLst>
              </a:tr>
            </a:tbl>
          </a:graphicData>
        </a:graphic>
      </p:graphicFrame>
      <p:sp>
        <p:nvSpPr>
          <p:cNvPr id="5" name="Footer Placeholder 4">
            <a:extLst>
              <a:ext uri="{FF2B5EF4-FFF2-40B4-BE49-F238E27FC236}">
                <a16:creationId xmlns:a16="http://schemas.microsoft.com/office/drawing/2014/main" id="{74624B9E-7F8E-1340-88FE-C035106236DE}"/>
              </a:ext>
            </a:extLst>
          </p:cNvPr>
          <p:cNvSpPr>
            <a:spLocks noGrp="1"/>
          </p:cNvSpPr>
          <p:nvPr>
            <p:ph type="ftr" sz="quarter" idx="11"/>
          </p:nvPr>
        </p:nvSpPr>
        <p:spPr/>
        <p:txBody>
          <a:bodyPr/>
          <a:lstStyle/>
          <a:p>
            <a:pPr>
              <a:defRPr/>
            </a:pPr>
            <a:r>
              <a:rPr lang="en-US">
                <a:solidFill>
                  <a:prstClr val="white"/>
                </a:solidFill>
              </a:rPr>
              <a:t>International Society of Nephrology </a:t>
            </a:r>
          </a:p>
        </p:txBody>
      </p:sp>
      <p:sp>
        <p:nvSpPr>
          <p:cNvPr id="6" name="Slide Number Placeholder 5">
            <a:extLst>
              <a:ext uri="{FF2B5EF4-FFF2-40B4-BE49-F238E27FC236}">
                <a16:creationId xmlns:a16="http://schemas.microsoft.com/office/drawing/2014/main" id="{247E185C-C6F5-1841-80B0-40C8DF9D1E1E}"/>
              </a:ext>
            </a:extLst>
          </p:cNvPr>
          <p:cNvSpPr>
            <a:spLocks noGrp="1"/>
          </p:cNvSpPr>
          <p:nvPr>
            <p:ph type="sldNum" sz="quarter" idx="12"/>
          </p:nvPr>
        </p:nvSpPr>
        <p:spPr/>
        <p:txBody>
          <a:bodyPr/>
          <a:lstStyle/>
          <a:p>
            <a:pPr>
              <a:defRPr/>
            </a:pPr>
            <a:fld id="{4A9CEFBC-9863-BD47-BA2B-008170C231CB}" type="slidenum">
              <a:rPr lang="en-US" smtClean="0">
                <a:solidFill>
                  <a:prstClr val="white"/>
                </a:solidFill>
              </a:rPr>
              <a:pPr>
                <a:defRPr/>
              </a:pPr>
              <a:t>33</a:t>
            </a:fld>
            <a:endParaRPr lang="en-US">
              <a:solidFill>
                <a:prstClr val="white"/>
              </a:solidFill>
            </a:endParaRPr>
          </a:p>
        </p:txBody>
      </p:sp>
      <p:sp>
        <p:nvSpPr>
          <p:cNvPr id="11" name="Text Box 4"/>
          <p:cNvSpPr txBox="1">
            <a:spLocks noChangeArrowheads="1"/>
          </p:cNvSpPr>
          <p:nvPr/>
        </p:nvSpPr>
        <p:spPr bwMode="auto">
          <a:xfrm>
            <a:off x="6258001" y="4717203"/>
            <a:ext cx="2545760" cy="239615"/>
          </a:xfrm>
          <a:prstGeom prst="rect">
            <a:avLst/>
          </a:prstGeom>
          <a:noFill/>
          <a:ln w="9525">
            <a:noFill/>
            <a:miter lim="800000"/>
            <a:headEnd/>
            <a:tailEnd/>
          </a:ln>
          <a:effectLst/>
        </p:spPr>
        <p:txBody>
          <a:bodyPr wrap="square" lIns="68571" tIns="34289" rIns="68571" bIns="34289">
            <a:spAutoFit/>
          </a:bodyPr>
          <a:lstStyle/>
          <a:p>
            <a:pPr defTabSz="685681">
              <a:lnSpc>
                <a:spcPct val="80000"/>
              </a:lnSpc>
              <a:spcAft>
                <a:spcPts val="450"/>
              </a:spcAft>
              <a:defRPr/>
            </a:pPr>
            <a:r>
              <a:rPr lang="en-US" altLang="el-GR" sz="1350" dirty="0">
                <a:solidFill>
                  <a:prstClr val="black"/>
                </a:solidFill>
                <a:latin typeface="Calibri"/>
                <a:cs typeface="Calibri" pitchFamily="34" charset="0"/>
              </a:rPr>
              <a:t>Johansen et al</a:t>
            </a:r>
            <a:r>
              <a:rPr lang="en-US" altLang="el-GR" sz="1350" i="1" dirty="0">
                <a:solidFill>
                  <a:prstClr val="black"/>
                </a:solidFill>
                <a:latin typeface="Calibri"/>
                <a:cs typeface="Calibri" pitchFamily="34" charset="0"/>
              </a:rPr>
              <a:t>. Kidney </a:t>
            </a:r>
            <a:r>
              <a:rPr lang="en-US" altLang="el-GR" sz="1350" i="1" dirty="0" err="1">
                <a:solidFill>
                  <a:prstClr val="black"/>
                </a:solidFill>
                <a:latin typeface="Calibri"/>
                <a:cs typeface="Calibri" pitchFamily="34" charset="0"/>
              </a:rPr>
              <a:t>Int</a:t>
            </a:r>
            <a:r>
              <a:rPr lang="en-US" altLang="el-GR" sz="1350" i="1" dirty="0">
                <a:solidFill>
                  <a:prstClr val="black"/>
                </a:solidFill>
                <a:latin typeface="Calibri"/>
                <a:cs typeface="Calibri" pitchFamily="34" charset="0"/>
              </a:rPr>
              <a:t> </a:t>
            </a:r>
            <a:r>
              <a:rPr lang="en-US" altLang="el-GR" sz="1350" dirty="0">
                <a:solidFill>
                  <a:prstClr val="black"/>
                </a:solidFill>
                <a:latin typeface="Calibri"/>
                <a:cs typeface="Calibri" pitchFamily="34" charset="0"/>
              </a:rPr>
              <a:t>2021</a:t>
            </a:r>
            <a:r>
              <a:rPr lang="en-US" altLang="el-GR" sz="1350" i="1" dirty="0">
                <a:solidFill>
                  <a:prstClr val="black"/>
                </a:solidFill>
                <a:latin typeface="Calibri"/>
                <a:cs typeface="Calibri" pitchFamily="34" charset="0"/>
              </a:rPr>
              <a:t>  </a:t>
            </a:r>
            <a:endParaRPr lang="en-GB" altLang="el-GR" sz="1350" i="1" dirty="0">
              <a:solidFill>
                <a:prstClr val="black"/>
              </a:solidFill>
              <a:latin typeface="Calibri"/>
              <a:cs typeface="Calibri" pitchFamily="34" charset="0"/>
            </a:endParaRPr>
          </a:p>
        </p:txBody>
      </p:sp>
      <p:sp>
        <p:nvSpPr>
          <p:cNvPr id="10" name="TextBox 4"/>
          <p:cNvSpPr txBox="1"/>
          <p:nvPr/>
        </p:nvSpPr>
        <p:spPr>
          <a:xfrm>
            <a:off x="984426" y="4184071"/>
            <a:ext cx="3258631" cy="507829"/>
          </a:xfrm>
          <a:prstGeom prst="rect">
            <a:avLst/>
          </a:prstGeom>
          <a:noFill/>
        </p:spPr>
        <p:txBody>
          <a:bodyPr wrap="none" lIns="68571" tIns="34289" rIns="68571" bIns="34289" rtlCol="0">
            <a:spAutoFit/>
          </a:bodyPr>
          <a:lstStyle/>
          <a:p>
            <a:pPr defTabSz="685681">
              <a:defRPr/>
            </a:pPr>
            <a:r>
              <a:rPr lang="en-GB" sz="1425" dirty="0">
                <a:solidFill>
                  <a:prstClr val="black"/>
                </a:solidFill>
                <a:latin typeface="Calibri"/>
              </a:rPr>
              <a:t>*possibly consider renal length : BMI ratio</a:t>
            </a:r>
          </a:p>
          <a:p>
            <a:pPr defTabSz="685681">
              <a:defRPr/>
            </a:pPr>
            <a:r>
              <a:rPr lang="en-GB" sz="1425" dirty="0">
                <a:solidFill>
                  <a:prstClr val="black"/>
                </a:solidFill>
                <a:latin typeface="Calibri"/>
              </a:rPr>
              <a:t>** BOLD values still research application</a:t>
            </a:r>
          </a:p>
        </p:txBody>
      </p:sp>
      <p:pic>
        <p:nvPicPr>
          <p:cNvPr id="8" name="Picture 2" descr="Kidney Disease: Improving Global Outcomes | Verici Dx"/>
          <p:cNvPicPr>
            <a:picLocks noChangeAspect="1" noChangeArrowheads="1"/>
          </p:cNvPicPr>
          <p:nvPr/>
        </p:nvPicPr>
        <p:blipFill>
          <a:blip r:embed="rId3" cstate="print"/>
          <a:srcRect/>
          <a:stretch>
            <a:fillRect/>
          </a:stretch>
        </p:blipFill>
        <p:spPr bwMode="auto">
          <a:xfrm>
            <a:off x="7858125" y="0"/>
            <a:ext cx="1164431" cy="1047491"/>
          </a:xfrm>
          <a:prstGeom prst="rect">
            <a:avLst/>
          </a:prstGeom>
          <a:noFill/>
        </p:spPr>
      </p:pic>
    </p:spTree>
    <p:extLst>
      <p:ext uri="{BB962C8B-B14F-4D97-AF65-F5344CB8AC3E}">
        <p14:creationId xmlns:p14="http://schemas.microsoft.com/office/powerpoint/2010/main" val="124485985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C89C83-A018-974E-9E2D-D09EC3E98F39}"/>
              </a:ext>
            </a:extLst>
          </p:cNvPr>
          <p:cNvSpPr>
            <a:spLocks noGrp="1"/>
          </p:cNvSpPr>
          <p:nvPr>
            <p:ph type="title"/>
          </p:nvPr>
        </p:nvSpPr>
        <p:spPr>
          <a:xfrm>
            <a:off x="179512" y="1966822"/>
            <a:ext cx="8784976" cy="604928"/>
          </a:xfrm>
        </p:spPr>
        <p:txBody>
          <a:bodyPr>
            <a:noAutofit/>
          </a:bodyPr>
          <a:lstStyle/>
          <a:p>
            <a:pPr algn="ctr">
              <a:lnSpc>
                <a:spcPct val="100000"/>
              </a:lnSpc>
              <a:spcAft>
                <a:spcPts val="1800"/>
              </a:spcAft>
            </a:pPr>
            <a:r>
              <a:rPr lang="en-GB" dirty="0">
                <a:latin typeface="Segoe UI" panose="020B0502040204020203" pitchFamily="34" charset="0"/>
                <a:cs typeface="Segoe UI" panose="020B0502040204020203" pitchFamily="34" charset="0"/>
              </a:rPr>
              <a:t>Atherosclerotic Renal Artery Stenosis </a:t>
            </a:r>
            <a:br>
              <a:rPr lang="en-GB" dirty="0">
                <a:latin typeface="Segoe UI" panose="020B0502040204020203" pitchFamily="34" charset="0"/>
                <a:cs typeface="Segoe UI" panose="020B0502040204020203" pitchFamily="34" charset="0"/>
              </a:rPr>
            </a:br>
            <a:r>
              <a:rPr lang="en-GB" b="0" i="1" dirty="0">
                <a:latin typeface="Segoe UI" panose="020B0502040204020203" pitchFamily="34" charset="0"/>
                <a:cs typeface="Segoe UI" panose="020B0502040204020203" pitchFamily="34" charset="0"/>
              </a:rPr>
              <a:t>Management</a:t>
            </a:r>
            <a:endParaRPr lang="en-US" sz="2400" b="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592571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C89C83-A018-974E-9E2D-D09EC3E98F39}"/>
              </a:ext>
            </a:extLst>
          </p:cNvPr>
          <p:cNvSpPr>
            <a:spLocks noGrp="1"/>
          </p:cNvSpPr>
          <p:nvPr>
            <p:ph type="title"/>
          </p:nvPr>
        </p:nvSpPr>
        <p:spPr>
          <a:xfrm>
            <a:off x="251750" y="268294"/>
            <a:ext cx="8568722" cy="488156"/>
          </a:xfrm>
        </p:spPr>
        <p:txBody>
          <a:bodyPr>
            <a:normAutofit/>
          </a:bodyPr>
          <a:lstStyle/>
          <a:p>
            <a:pPr algn="ctr"/>
            <a:r>
              <a:rPr lang="en-US" dirty="0"/>
              <a:t>Revascularization vs Medical Therapy in ARVD</a:t>
            </a:r>
          </a:p>
        </p:txBody>
      </p:sp>
      <p:sp>
        <p:nvSpPr>
          <p:cNvPr id="6" name="Slide Number Placeholder 5">
            <a:extLst>
              <a:ext uri="{FF2B5EF4-FFF2-40B4-BE49-F238E27FC236}">
                <a16:creationId xmlns:a16="http://schemas.microsoft.com/office/drawing/2014/main" id="{247E185C-C6F5-1841-80B0-40C8DF9D1E1E}"/>
              </a:ext>
            </a:extLst>
          </p:cNvPr>
          <p:cNvSpPr>
            <a:spLocks noGrp="1"/>
          </p:cNvSpPr>
          <p:nvPr>
            <p:ph type="sldNum" sz="quarter" idx="12"/>
          </p:nvPr>
        </p:nvSpPr>
        <p:spPr/>
        <p:txBody>
          <a:bodyPr/>
          <a:lstStyle/>
          <a:p>
            <a:pPr defTabSz="685698">
              <a:defRPr/>
            </a:pPr>
            <a:fld id="{4A9CEFBC-9863-BD47-BA2B-008170C231CB}" type="slidenum">
              <a:rPr lang="en-US" sz="825" b="1">
                <a:solidFill>
                  <a:prstClr val="white"/>
                </a:solidFill>
                <a:latin typeface="Arial" panose="020B0604020202020204" pitchFamily="34" charset="0"/>
                <a:cs typeface="Arial" panose="020B0604020202020204" pitchFamily="34" charset="0"/>
              </a:rPr>
              <a:pPr defTabSz="685698">
                <a:defRPr/>
              </a:pPr>
              <a:t>35</a:t>
            </a:fld>
            <a:endParaRPr lang="en-US" sz="825" b="1">
              <a:solidFill>
                <a:prstClr val="white"/>
              </a:solidFill>
              <a:latin typeface="Arial" panose="020B0604020202020204" pitchFamily="34" charset="0"/>
              <a:cs typeface="Arial" panose="020B0604020202020204" pitchFamily="34" charset="0"/>
            </a:endParaRPr>
          </a:p>
        </p:txBody>
      </p:sp>
      <p:sp>
        <p:nvSpPr>
          <p:cNvPr id="10" name="Text Box 4"/>
          <p:cNvSpPr txBox="1">
            <a:spLocks noChangeArrowheads="1"/>
          </p:cNvSpPr>
          <p:nvPr/>
        </p:nvSpPr>
        <p:spPr bwMode="auto">
          <a:xfrm>
            <a:off x="6012160" y="4606471"/>
            <a:ext cx="3806452" cy="239615"/>
          </a:xfrm>
          <a:prstGeom prst="rect">
            <a:avLst/>
          </a:prstGeom>
          <a:noFill/>
          <a:ln w="9525">
            <a:noFill/>
            <a:miter lim="800000"/>
            <a:headEnd/>
            <a:tailEnd/>
          </a:ln>
          <a:effectLst/>
        </p:spPr>
        <p:txBody>
          <a:bodyPr wrap="square" lIns="68571" tIns="34289" rIns="68571" bIns="34289">
            <a:spAutoFit/>
          </a:bodyPr>
          <a:lstStyle/>
          <a:p>
            <a:pPr defTabSz="685681">
              <a:lnSpc>
                <a:spcPct val="80000"/>
              </a:lnSpc>
              <a:spcAft>
                <a:spcPts val="450"/>
              </a:spcAft>
              <a:defRPr/>
            </a:pPr>
            <a:r>
              <a:rPr lang="en-US" altLang="el-GR" sz="1350" dirty="0" err="1">
                <a:solidFill>
                  <a:prstClr val="black"/>
                </a:solidFill>
                <a:latin typeface="Calibri"/>
                <a:cs typeface="Calibri" pitchFamily="34" charset="0"/>
              </a:rPr>
              <a:t>Theodorakopoulou</a:t>
            </a:r>
            <a:r>
              <a:rPr lang="en-US" altLang="el-GR" sz="1350" dirty="0">
                <a:solidFill>
                  <a:prstClr val="black"/>
                </a:solidFill>
                <a:latin typeface="Calibri"/>
                <a:cs typeface="Calibri" pitchFamily="34" charset="0"/>
              </a:rPr>
              <a:t> et al</a:t>
            </a:r>
            <a:r>
              <a:rPr lang="en-US" altLang="el-GR" sz="1350" i="1" dirty="0">
                <a:solidFill>
                  <a:prstClr val="black"/>
                </a:solidFill>
                <a:latin typeface="Calibri"/>
                <a:cs typeface="Calibri" pitchFamily="34" charset="0"/>
              </a:rPr>
              <a:t>. Clin Kidney J </a:t>
            </a:r>
            <a:r>
              <a:rPr lang="en-US" altLang="el-GR" sz="1350" dirty="0">
                <a:solidFill>
                  <a:prstClr val="black"/>
                </a:solidFill>
                <a:latin typeface="Calibri"/>
                <a:cs typeface="Calibri" pitchFamily="34" charset="0"/>
              </a:rPr>
              <a:t>2022</a:t>
            </a:r>
            <a:r>
              <a:rPr lang="en-US" altLang="el-GR" sz="1350" i="1" dirty="0">
                <a:solidFill>
                  <a:prstClr val="black"/>
                </a:solidFill>
                <a:latin typeface="Calibri"/>
                <a:cs typeface="Calibri" pitchFamily="34" charset="0"/>
              </a:rPr>
              <a:t> </a:t>
            </a:r>
            <a:endParaRPr lang="en-GB" altLang="el-GR" sz="1350" i="1" dirty="0">
              <a:solidFill>
                <a:prstClr val="black"/>
              </a:solidFill>
              <a:latin typeface="Calibri"/>
              <a:cs typeface="Calibri" pitchFamily="34" charset="0"/>
            </a:endParaRPr>
          </a:p>
        </p:txBody>
      </p:sp>
      <p:pic>
        <p:nvPicPr>
          <p:cNvPr id="3" name="Εικόνα 2">
            <a:extLst>
              <a:ext uri="{FF2B5EF4-FFF2-40B4-BE49-F238E27FC236}">
                <a16:creationId xmlns:a16="http://schemas.microsoft.com/office/drawing/2014/main" id="{B2D48A91-6B2E-36AC-DD24-93914B7C785F}"/>
              </a:ext>
            </a:extLst>
          </p:cNvPr>
          <p:cNvPicPr>
            <a:picLocks noChangeAspect="1"/>
          </p:cNvPicPr>
          <p:nvPr/>
        </p:nvPicPr>
        <p:blipFill>
          <a:blip r:embed="rId3" cstate="print"/>
          <a:stretch>
            <a:fillRect/>
          </a:stretch>
        </p:blipFill>
        <p:spPr>
          <a:xfrm>
            <a:off x="0" y="987574"/>
            <a:ext cx="9144000" cy="3328483"/>
          </a:xfrm>
          <a:prstGeom prst="rect">
            <a:avLst/>
          </a:prstGeom>
        </p:spPr>
      </p:pic>
    </p:spTree>
    <p:extLst>
      <p:ext uri="{BB962C8B-B14F-4D97-AF65-F5344CB8AC3E}">
        <p14:creationId xmlns:p14="http://schemas.microsoft.com/office/powerpoint/2010/main" val="227612189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C89C83-A018-974E-9E2D-D09EC3E98F39}"/>
              </a:ext>
            </a:extLst>
          </p:cNvPr>
          <p:cNvSpPr>
            <a:spLocks noGrp="1"/>
          </p:cNvSpPr>
          <p:nvPr>
            <p:ph type="title"/>
          </p:nvPr>
        </p:nvSpPr>
        <p:spPr/>
        <p:txBody>
          <a:bodyPr>
            <a:normAutofit/>
          </a:bodyPr>
          <a:lstStyle/>
          <a:p>
            <a:r>
              <a:rPr lang="en-US" dirty="0"/>
              <a:t>Standard Medical Therapy</a:t>
            </a:r>
          </a:p>
        </p:txBody>
      </p:sp>
      <p:sp>
        <p:nvSpPr>
          <p:cNvPr id="8" name="Content Placeholder 7">
            <a:extLst>
              <a:ext uri="{FF2B5EF4-FFF2-40B4-BE49-F238E27FC236}">
                <a16:creationId xmlns:a16="http://schemas.microsoft.com/office/drawing/2014/main" id="{5FDC45D2-C614-8C48-B537-0F85AA8843B2}"/>
              </a:ext>
            </a:extLst>
          </p:cNvPr>
          <p:cNvSpPr>
            <a:spLocks noGrp="1"/>
          </p:cNvSpPr>
          <p:nvPr>
            <p:ph idx="1"/>
          </p:nvPr>
        </p:nvSpPr>
        <p:spPr/>
        <p:txBody>
          <a:bodyPr>
            <a:noAutofit/>
          </a:bodyPr>
          <a:lstStyle/>
          <a:p>
            <a:pPr>
              <a:lnSpc>
                <a:spcPct val="110000"/>
              </a:lnSpc>
            </a:pPr>
            <a:r>
              <a:rPr lang="en-GB" altLang="en-US" sz="2100" dirty="0"/>
              <a:t>BP control</a:t>
            </a:r>
            <a:endParaRPr lang="el-GR" altLang="en-US" sz="2100" dirty="0"/>
          </a:p>
          <a:p>
            <a:pPr lvl="1">
              <a:lnSpc>
                <a:spcPct val="110000"/>
              </a:lnSpc>
            </a:pPr>
            <a:r>
              <a:rPr lang="en-GB" altLang="en-US" sz="1800" dirty="0"/>
              <a:t>Multiple drug regimens</a:t>
            </a:r>
            <a:endParaRPr lang="el-GR" altLang="en-US" sz="1800" dirty="0"/>
          </a:p>
          <a:p>
            <a:pPr lvl="1">
              <a:lnSpc>
                <a:spcPct val="110000"/>
              </a:lnSpc>
            </a:pPr>
            <a:r>
              <a:rPr lang="en-US" altLang="en-US" sz="1800" dirty="0"/>
              <a:t>ACE</a:t>
            </a:r>
            <a:r>
              <a:rPr lang="en-GB" altLang="en-US" sz="1800" dirty="0" err="1"/>
              <a:t>i</a:t>
            </a:r>
            <a:r>
              <a:rPr lang="en-US" altLang="en-US" sz="1800" dirty="0"/>
              <a:t> / ARBs</a:t>
            </a:r>
            <a:r>
              <a:rPr lang="el-GR" altLang="en-US" sz="1800" dirty="0"/>
              <a:t> : </a:t>
            </a:r>
            <a:endParaRPr lang="en-US" altLang="en-US" sz="1800" dirty="0"/>
          </a:p>
          <a:p>
            <a:pPr lvl="2">
              <a:lnSpc>
                <a:spcPct val="110000"/>
              </a:lnSpc>
            </a:pPr>
            <a:r>
              <a:rPr lang="en-GB" altLang="en-US" dirty="0"/>
              <a:t>First choice</a:t>
            </a:r>
            <a:r>
              <a:rPr lang="en-US" altLang="en-US" dirty="0"/>
              <a:t>– </a:t>
            </a:r>
            <a:r>
              <a:rPr lang="en-GB" altLang="en-US" dirty="0"/>
              <a:t>Reduction in mortality</a:t>
            </a:r>
            <a:endParaRPr lang="el-GR" altLang="en-US" dirty="0"/>
          </a:p>
          <a:p>
            <a:pPr lvl="2">
              <a:lnSpc>
                <a:spcPct val="110000"/>
              </a:lnSpc>
            </a:pPr>
            <a:r>
              <a:rPr lang="en-GB" altLang="en-US" dirty="0"/>
              <a:t>Generally well tolerated</a:t>
            </a:r>
            <a:endParaRPr lang="en-US" altLang="en-US" dirty="0"/>
          </a:p>
          <a:p>
            <a:pPr lvl="2">
              <a:lnSpc>
                <a:spcPct val="110000"/>
              </a:lnSpc>
            </a:pPr>
            <a:r>
              <a:rPr lang="en-GB" altLang="en-US" dirty="0"/>
              <a:t>Stability of</a:t>
            </a:r>
            <a:r>
              <a:rPr lang="el-GR" altLang="en-US" dirty="0"/>
              <a:t> </a:t>
            </a:r>
            <a:r>
              <a:rPr lang="en-US" altLang="en-US" dirty="0"/>
              <a:t>GFR (&gt;30% increase = ? critical stenosis)</a:t>
            </a:r>
          </a:p>
          <a:p>
            <a:pPr lvl="1">
              <a:lnSpc>
                <a:spcPct val="110000"/>
              </a:lnSpc>
            </a:pPr>
            <a:r>
              <a:rPr lang="en-US" altLang="en-US" sz="1800" dirty="0"/>
              <a:t>Calcium Channel Blockade / Diuretic</a:t>
            </a:r>
          </a:p>
          <a:p>
            <a:pPr>
              <a:lnSpc>
                <a:spcPct val="110000"/>
              </a:lnSpc>
            </a:pPr>
            <a:r>
              <a:rPr lang="el-GR" altLang="en-US" sz="2100" dirty="0"/>
              <a:t>↓ </a:t>
            </a:r>
            <a:r>
              <a:rPr lang="en-GB" altLang="en-US" sz="2100" dirty="0"/>
              <a:t>CV risk</a:t>
            </a:r>
            <a:r>
              <a:rPr lang="en-US" altLang="en-US" sz="2100" dirty="0"/>
              <a:t>: statins, antiplatelets, smoking cessation, exercise, weight loss</a:t>
            </a:r>
          </a:p>
          <a:p>
            <a:pPr>
              <a:lnSpc>
                <a:spcPct val="130000"/>
              </a:lnSpc>
            </a:pPr>
            <a:endParaRPr lang="en-US" sz="1800" dirty="0"/>
          </a:p>
          <a:p>
            <a:pPr>
              <a:lnSpc>
                <a:spcPct val="130000"/>
              </a:lnSpc>
            </a:pPr>
            <a:endParaRPr lang="en-US" sz="1800" dirty="0"/>
          </a:p>
        </p:txBody>
      </p:sp>
      <p:sp>
        <p:nvSpPr>
          <p:cNvPr id="10" name="Text Box 4"/>
          <p:cNvSpPr txBox="1">
            <a:spLocks noChangeArrowheads="1"/>
          </p:cNvSpPr>
          <p:nvPr/>
        </p:nvSpPr>
        <p:spPr bwMode="auto">
          <a:xfrm>
            <a:off x="179512" y="4545855"/>
            <a:ext cx="9131335" cy="239615"/>
          </a:xfrm>
          <a:prstGeom prst="rect">
            <a:avLst/>
          </a:prstGeom>
          <a:noFill/>
          <a:ln w="9525">
            <a:noFill/>
            <a:miter lim="800000"/>
            <a:headEnd/>
            <a:tailEnd/>
          </a:ln>
          <a:effectLst/>
        </p:spPr>
        <p:txBody>
          <a:bodyPr wrap="square" lIns="68571" tIns="34289" rIns="68571" bIns="34289">
            <a:spAutoFit/>
          </a:bodyPr>
          <a:lstStyle/>
          <a:p>
            <a:pPr>
              <a:lnSpc>
                <a:spcPct val="80000"/>
              </a:lnSpc>
              <a:spcAft>
                <a:spcPts val="450"/>
              </a:spcAft>
            </a:pPr>
            <a:r>
              <a:rPr lang="en-US" altLang="el-GR" sz="1350" i="1" dirty="0">
                <a:solidFill>
                  <a:prstClr val="black"/>
                </a:solidFill>
                <a:cs typeface="Calibri" pitchFamily="34" charset="0"/>
              </a:rPr>
              <a:t>Van </a:t>
            </a:r>
            <a:r>
              <a:rPr lang="en-US" altLang="el-GR" sz="1350" i="1" dirty="0" err="1">
                <a:solidFill>
                  <a:prstClr val="black"/>
                </a:solidFill>
                <a:cs typeface="Calibri" pitchFamily="34" charset="0"/>
              </a:rPr>
              <a:t>der</a:t>
            </a:r>
            <a:r>
              <a:rPr lang="en-US" altLang="el-GR" sz="1350" i="1" dirty="0">
                <a:solidFill>
                  <a:prstClr val="black"/>
                </a:solidFill>
                <a:cs typeface="Calibri" pitchFamily="34" charset="0"/>
              </a:rPr>
              <a:t> </a:t>
            </a:r>
            <a:r>
              <a:rPr lang="en-US" altLang="el-GR" sz="1350" i="1" dirty="0" err="1">
                <a:solidFill>
                  <a:prstClr val="black"/>
                </a:solidFill>
                <a:cs typeface="Calibri" pitchFamily="34" charset="0"/>
              </a:rPr>
              <a:t>Niepen</a:t>
            </a:r>
            <a:r>
              <a:rPr lang="en-US" altLang="el-GR" sz="1350" i="1" dirty="0">
                <a:solidFill>
                  <a:prstClr val="black"/>
                </a:solidFill>
                <a:cs typeface="Calibri" pitchFamily="34" charset="0"/>
              </a:rPr>
              <a:t> et al. </a:t>
            </a:r>
            <a:r>
              <a:rPr lang="en-US" altLang="el-GR" sz="1350" i="1" dirty="0" err="1">
                <a:solidFill>
                  <a:prstClr val="black"/>
                </a:solidFill>
                <a:cs typeface="Calibri" pitchFamily="34" charset="0"/>
              </a:rPr>
              <a:t>Curr</a:t>
            </a:r>
            <a:r>
              <a:rPr lang="en-US" altLang="el-GR" sz="1350" i="1" dirty="0">
                <a:solidFill>
                  <a:prstClr val="black"/>
                </a:solidFill>
                <a:cs typeface="Calibri" pitchFamily="34" charset="0"/>
              </a:rPr>
              <a:t> </a:t>
            </a:r>
            <a:r>
              <a:rPr lang="en-US" altLang="el-GR" sz="1350" i="1" dirty="0" err="1">
                <a:solidFill>
                  <a:prstClr val="black"/>
                </a:solidFill>
                <a:cs typeface="Calibri" pitchFamily="34" charset="0"/>
              </a:rPr>
              <a:t>Hypertens</a:t>
            </a:r>
            <a:r>
              <a:rPr lang="en-US" altLang="el-GR" sz="1350" i="1" dirty="0">
                <a:solidFill>
                  <a:prstClr val="black"/>
                </a:solidFill>
                <a:cs typeface="Calibri" pitchFamily="34" charset="0"/>
              </a:rPr>
              <a:t> Rep 2017;Hicks et al. Am J Kidney Dis 2022; </a:t>
            </a:r>
            <a:r>
              <a:rPr lang="en-US" altLang="el-GR" sz="1350" i="1" dirty="0" err="1">
                <a:solidFill>
                  <a:prstClr val="black"/>
                </a:solidFill>
                <a:cs typeface="Calibri" pitchFamily="34" charset="0"/>
              </a:rPr>
              <a:t>Sarafidis</a:t>
            </a:r>
            <a:r>
              <a:rPr lang="en-US" altLang="el-GR" sz="1350" i="1" dirty="0">
                <a:solidFill>
                  <a:prstClr val="black"/>
                </a:solidFill>
                <a:cs typeface="Calibri" pitchFamily="34" charset="0"/>
              </a:rPr>
              <a:t> et al. Nephrol Dial Transplant 2023 </a:t>
            </a:r>
            <a:endParaRPr lang="en-GB" altLang="el-GR" sz="1350" i="1" dirty="0">
              <a:solidFill>
                <a:prstClr val="black"/>
              </a:solidFill>
              <a:cs typeface="Calibri" pitchFamily="34" charset="0"/>
            </a:endParaRPr>
          </a:p>
        </p:txBody>
      </p:sp>
      <p:pic>
        <p:nvPicPr>
          <p:cNvPr id="1026" name="Picture 2" descr="Treatment - Free medical icons">
            <a:extLst>
              <a:ext uri="{FF2B5EF4-FFF2-40B4-BE49-F238E27FC236}">
                <a16:creationId xmlns:a16="http://schemas.microsoft.com/office/drawing/2014/main" id="{9CC3C7CE-CCBC-2BF6-FA94-40B8E74B22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1077376"/>
            <a:ext cx="1559967" cy="1559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6027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2165" y="119398"/>
            <a:ext cx="4787207" cy="615284"/>
          </a:xfrm>
        </p:spPr>
        <p:txBody>
          <a:bodyPr>
            <a:noAutofit/>
          </a:bodyPr>
          <a:lstStyle/>
          <a:p>
            <a:pPr algn="l"/>
            <a:r>
              <a:rPr lang="en-US" sz="2200" b="1" dirty="0">
                <a:solidFill>
                  <a:srgbClr val="2678BF"/>
                </a:solidFill>
                <a:latin typeface="Segoe UI" panose="020B0502040204020203" pitchFamily="34" charset="0"/>
                <a:cs typeface="Segoe UI" panose="020B0502040204020203" pitchFamily="34" charset="0"/>
              </a:rPr>
              <a:t>Preliminary observational studies</a:t>
            </a:r>
            <a:endParaRPr lang="el-GR" sz="2200" b="1" dirty="0">
              <a:solidFill>
                <a:srgbClr val="2678BF"/>
              </a:solidFill>
              <a:latin typeface="Segoe UI" panose="020B0502040204020203" pitchFamily="34" charset="0"/>
              <a:cs typeface="Segoe UI" panose="020B0502040204020203" pitchFamily="34" charset="0"/>
            </a:endParaRPr>
          </a:p>
        </p:txBody>
      </p:sp>
      <p:pic>
        <p:nvPicPr>
          <p:cNvPr id="6" name="Εικόνα 5"/>
          <p:cNvPicPr>
            <a:picLocks noChangeAspect="1"/>
          </p:cNvPicPr>
          <p:nvPr/>
        </p:nvPicPr>
        <p:blipFill rotWithShape="1">
          <a:blip r:embed="rId3" cstate="print"/>
          <a:srcRect l="14714" t="29714" r="61072" b="14286"/>
          <a:stretch/>
        </p:blipFill>
        <p:spPr>
          <a:xfrm>
            <a:off x="4798486" y="95784"/>
            <a:ext cx="4345514" cy="4551146"/>
          </a:xfrm>
          <a:prstGeom prst="rect">
            <a:avLst/>
          </a:prstGeom>
        </p:spPr>
      </p:pic>
      <p:pic>
        <p:nvPicPr>
          <p:cNvPr id="7" name="Εικόνα 6"/>
          <p:cNvPicPr>
            <a:picLocks noChangeAspect="1"/>
          </p:cNvPicPr>
          <p:nvPr/>
        </p:nvPicPr>
        <p:blipFill rotWithShape="1">
          <a:blip r:embed="rId4" cstate="print"/>
          <a:srcRect l="17572" t="25007" r="54857" b="42358"/>
          <a:stretch/>
        </p:blipFill>
        <p:spPr>
          <a:xfrm>
            <a:off x="148330" y="1394017"/>
            <a:ext cx="4787207" cy="3187337"/>
          </a:xfrm>
          <a:prstGeom prst="rect">
            <a:avLst/>
          </a:prstGeom>
        </p:spPr>
      </p:pic>
      <p:sp>
        <p:nvSpPr>
          <p:cNvPr id="8" name="Text Box 4"/>
          <p:cNvSpPr txBox="1">
            <a:spLocks noChangeArrowheads="1"/>
          </p:cNvSpPr>
          <p:nvPr/>
        </p:nvSpPr>
        <p:spPr bwMode="auto">
          <a:xfrm>
            <a:off x="6012160" y="4605385"/>
            <a:ext cx="3806452" cy="239615"/>
          </a:xfrm>
          <a:prstGeom prst="rect">
            <a:avLst/>
          </a:prstGeom>
          <a:noFill/>
          <a:ln w="9525">
            <a:noFill/>
            <a:miter lim="800000"/>
            <a:headEnd/>
            <a:tailEnd/>
          </a:ln>
          <a:effectLst/>
        </p:spPr>
        <p:txBody>
          <a:bodyPr wrap="square" lIns="68571" tIns="34289" rIns="68571" bIns="34289">
            <a:spAutoFit/>
          </a:bodyPr>
          <a:lstStyle/>
          <a:p>
            <a:pPr defTabSz="685681">
              <a:lnSpc>
                <a:spcPct val="80000"/>
              </a:lnSpc>
              <a:spcAft>
                <a:spcPts val="450"/>
              </a:spcAft>
              <a:defRPr/>
            </a:pPr>
            <a:r>
              <a:rPr lang="en-US" altLang="el-GR" sz="1350" i="1" dirty="0">
                <a:solidFill>
                  <a:prstClr val="black"/>
                </a:solidFill>
                <a:cs typeface="Calibri" pitchFamily="34" charset="0"/>
              </a:rPr>
              <a:t>Watson PS et al. Circulation. 2000</a:t>
            </a:r>
            <a:endParaRPr lang="en-GB" altLang="el-GR" sz="1350" i="1" dirty="0">
              <a:solidFill>
                <a:prstClr val="black"/>
              </a:solidFill>
              <a:cs typeface="Calibri" pitchFamily="34" charset="0"/>
            </a:endParaRPr>
          </a:p>
        </p:txBody>
      </p:sp>
      <p:sp>
        <p:nvSpPr>
          <p:cNvPr id="9" name="Text Box 4"/>
          <p:cNvSpPr txBox="1">
            <a:spLocks noChangeArrowheads="1"/>
          </p:cNvSpPr>
          <p:nvPr/>
        </p:nvSpPr>
        <p:spPr bwMode="auto">
          <a:xfrm>
            <a:off x="785392" y="4608731"/>
            <a:ext cx="3806452" cy="239615"/>
          </a:xfrm>
          <a:prstGeom prst="rect">
            <a:avLst/>
          </a:prstGeom>
          <a:noFill/>
          <a:ln w="9525">
            <a:noFill/>
            <a:miter lim="800000"/>
            <a:headEnd/>
            <a:tailEnd/>
          </a:ln>
          <a:effectLst/>
        </p:spPr>
        <p:txBody>
          <a:bodyPr wrap="square" lIns="68571" tIns="34289" rIns="68571" bIns="34289">
            <a:spAutoFit/>
          </a:bodyPr>
          <a:lstStyle/>
          <a:p>
            <a:pPr defTabSz="685681">
              <a:lnSpc>
                <a:spcPct val="80000"/>
              </a:lnSpc>
              <a:spcAft>
                <a:spcPts val="450"/>
              </a:spcAft>
              <a:defRPr/>
            </a:pPr>
            <a:r>
              <a:rPr lang="en-US" altLang="el-GR" sz="1350" i="1" dirty="0" err="1">
                <a:solidFill>
                  <a:prstClr val="black"/>
                </a:solidFill>
                <a:cs typeface="Calibri" pitchFamily="34" charset="0"/>
              </a:rPr>
              <a:t>Burket</a:t>
            </a:r>
            <a:r>
              <a:rPr lang="en-US" altLang="el-GR" sz="1350" i="1" dirty="0">
                <a:solidFill>
                  <a:prstClr val="black"/>
                </a:solidFill>
                <a:cs typeface="Calibri" pitchFamily="34" charset="0"/>
              </a:rPr>
              <a:t> MW et al. Am Heart J. 2000</a:t>
            </a:r>
            <a:endParaRPr lang="en-GB" altLang="el-GR" sz="1350" i="1" dirty="0">
              <a:solidFill>
                <a:prstClr val="black"/>
              </a:solidFill>
              <a:cs typeface="Calibri" pitchFamily="34" charset="0"/>
            </a:endParaRPr>
          </a:p>
        </p:txBody>
      </p:sp>
      <p:sp>
        <p:nvSpPr>
          <p:cNvPr id="10" name="Text Box 4"/>
          <p:cNvSpPr txBox="1">
            <a:spLocks noChangeArrowheads="1"/>
          </p:cNvSpPr>
          <p:nvPr/>
        </p:nvSpPr>
        <p:spPr bwMode="auto">
          <a:xfrm>
            <a:off x="1685387" y="930527"/>
            <a:ext cx="1366833" cy="469935"/>
          </a:xfrm>
          <a:prstGeom prst="rect">
            <a:avLst/>
          </a:prstGeom>
          <a:solidFill>
            <a:schemeClr val="bg1"/>
          </a:solidFill>
          <a:ln w="9525">
            <a:solidFill>
              <a:srgbClr val="002060"/>
            </a:solidFill>
            <a:miter lim="800000"/>
            <a:headEnd/>
            <a:tailEnd/>
          </a:ln>
          <a:effectLst/>
        </p:spPr>
        <p:txBody>
          <a:bodyPr wrap="square" lIns="68571" tIns="34289" rIns="68571" bIns="34289">
            <a:spAutoFit/>
          </a:bodyPr>
          <a:lstStyle/>
          <a:p>
            <a:pPr defTabSz="685681">
              <a:lnSpc>
                <a:spcPct val="80000"/>
              </a:lnSpc>
              <a:spcAft>
                <a:spcPts val="450"/>
              </a:spcAft>
              <a:defRPr/>
            </a:pPr>
            <a:r>
              <a:rPr lang="en-US" altLang="el-GR" sz="1350" dirty="0">
                <a:solidFill>
                  <a:prstClr val="black"/>
                </a:solidFill>
                <a:cs typeface="Calibri" pitchFamily="34" charset="0"/>
              </a:rPr>
              <a:t>N=127 pts</a:t>
            </a:r>
          </a:p>
          <a:p>
            <a:pPr defTabSz="685681">
              <a:lnSpc>
                <a:spcPct val="80000"/>
              </a:lnSpc>
              <a:spcAft>
                <a:spcPts val="450"/>
              </a:spcAft>
              <a:defRPr/>
            </a:pPr>
            <a:r>
              <a:rPr lang="en-US" altLang="el-GR" sz="1350" dirty="0">
                <a:solidFill>
                  <a:prstClr val="black"/>
                </a:solidFill>
                <a:cs typeface="Calibri" pitchFamily="34" charset="0"/>
              </a:rPr>
              <a:t>F-up 15 months</a:t>
            </a:r>
            <a:endParaRPr lang="en-GB" altLang="el-GR" sz="1350" dirty="0">
              <a:solidFill>
                <a:prstClr val="black"/>
              </a:solidFill>
              <a:cs typeface="Calibri" pitchFamily="34" charset="0"/>
            </a:endParaRPr>
          </a:p>
        </p:txBody>
      </p:sp>
      <p:sp>
        <p:nvSpPr>
          <p:cNvPr id="11" name="Ορθογώνιο 10"/>
          <p:cNvSpPr/>
          <p:nvPr/>
        </p:nvSpPr>
        <p:spPr>
          <a:xfrm>
            <a:off x="7174525" y="1"/>
            <a:ext cx="1969476" cy="507831"/>
          </a:xfrm>
          <a:prstGeom prst="rect">
            <a:avLst/>
          </a:prstGeom>
          <a:solidFill>
            <a:schemeClr val="bg1"/>
          </a:solidFill>
          <a:ln>
            <a:solidFill>
              <a:srgbClr val="002060"/>
            </a:solidFill>
          </a:ln>
        </p:spPr>
        <p:txBody>
          <a:bodyPr wrap="square">
            <a:spAutoFit/>
          </a:bodyPr>
          <a:lstStyle/>
          <a:p>
            <a:r>
              <a:rPr lang="en-US" sz="1350" dirty="0">
                <a:solidFill>
                  <a:prstClr val="black"/>
                </a:solidFill>
              </a:rPr>
              <a:t>61 vessels in 33 patients</a:t>
            </a:r>
          </a:p>
          <a:p>
            <a:r>
              <a:rPr lang="en-US" sz="1350" dirty="0">
                <a:solidFill>
                  <a:prstClr val="black"/>
                </a:solidFill>
              </a:rPr>
              <a:t>F-up 20 months</a:t>
            </a:r>
            <a:endParaRPr lang="el-GR" sz="1350" dirty="0">
              <a:solidFill>
                <a:prstClr val="black"/>
              </a:solidFill>
            </a:endParaRPr>
          </a:p>
        </p:txBody>
      </p:sp>
    </p:spTree>
    <p:extLst>
      <p:ext uri="{BB962C8B-B14F-4D97-AF65-F5344CB8AC3E}">
        <p14:creationId xmlns:p14="http://schemas.microsoft.com/office/powerpoint/2010/main" val="421402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A0C9DC-DCDA-F0E2-65E8-3AD7EC5137FF}"/>
              </a:ext>
            </a:extLst>
          </p:cNvPr>
          <p:cNvSpPr>
            <a:spLocks noGrp="1"/>
          </p:cNvSpPr>
          <p:nvPr>
            <p:ph type="title"/>
          </p:nvPr>
        </p:nvSpPr>
        <p:spPr/>
        <p:txBody>
          <a:bodyPr/>
          <a:lstStyle/>
          <a:p>
            <a:r>
              <a:rPr lang="en-GB" dirty="0"/>
              <a:t>PTRA effects on BP: Evidence from RCTs</a:t>
            </a:r>
            <a:endParaRPr lang="el-GR" dirty="0"/>
          </a:p>
        </p:txBody>
      </p:sp>
      <p:pic>
        <p:nvPicPr>
          <p:cNvPr id="5" name="Εικόνα 4">
            <a:extLst>
              <a:ext uri="{FF2B5EF4-FFF2-40B4-BE49-F238E27FC236}">
                <a16:creationId xmlns:a16="http://schemas.microsoft.com/office/drawing/2014/main" id="{F9B870B1-0341-2578-E93D-2DDA8BE7C1B2}"/>
              </a:ext>
            </a:extLst>
          </p:cNvPr>
          <p:cNvPicPr>
            <a:picLocks noChangeAspect="1"/>
          </p:cNvPicPr>
          <p:nvPr/>
        </p:nvPicPr>
        <p:blipFill rotWithShape="1">
          <a:blip r:embed="rId3"/>
          <a:srcRect b="21520"/>
          <a:stretch/>
        </p:blipFill>
        <p:spPr>
          <a:xfrm>
            <a:off x="0" y="743442"/>
            <a:ext cx="9144000" cy="4083918"/>
          </a:xfrm>
          <a:prstGeom prst="rect">
            <a:avLst/>
          </a:prstGeom>
        </p:spPr>
      </p:pic>
      <p:sp>
        <p:nvSpPr>
          <p:cNvPr id="6" name="Oval 3">
            <a:extLst>
              <a:ext uri="{FF2B5EF4-FFF2-40B4-BE49-F238E27FC236}">
                <a16:creationId xmlns:a16="http://schemas.microsoft.com/office/drawing/2014/main" id="{30D2F3BF-5CEE-513E-B869-C4C6719F8EBD}"/>
              </a:ext>
            </a:extLst>
          </p:cNvPr>
          <p:cNvSpPr/>
          <p:nvPr/>
        </p:nvSpPr>
        <p:spPr>
          <a:xfrm>
            <a:off x="6228184" y="1491630"/>
            <a:ext cx="2808312" cy="432048"/>
          </a:xfrm>
          <a:prstGeom prst="ellipse">
            <a:avLst/>
          </a:prstGeom>
          <a:noFill/>
          <a:ln w="19050" cap="flat" cmpd="sng" algn="ctr">
            <a:solidFill>
              <a:srgbClr val="FF0000"/>
            </a:solidFill>
            <a:prstDash val="solid"/>
            <a:miter lim="800000"/>
          </a:ln>
          <a:effectLst/>
        </p:spPr>
        <p:txBody>
          <a:bodyPr lIns="68579" tIns="34289" rIns="68579" bIns="34289" anchor="ctr"/>
          <a:lstStyle/>
          <a:p>
            <a:pPr algn="ctr" defTabSz="685800">
              <a:defRPr/>
            </a:pPr>
            <a:endParaRPr lang="el-GR" sz="1350" kern="0">
              <a:solidFill>
                <a:prstClr val="white"/>
              </a:solidFill>
              <a:latin typeface="Arial"/>
            </a:endParaRPr>
          </a:p>
        </p:txBody>
      </p:sp>
      <p:sp>
        <p:nvSpPr>
          <p:cNvPr id="7" name="Oval 3">
            <a:extLst>
              <a:ext uri="{FF2B5EF4-FFF2-40B4-BE49-F238E27FC236}">
                <a16:creationId xmlns:a16="http://schemas.microsoft.com/office/drawing/2014/main" id="{A3251ADE-4E17-D53D-B245-4A0C3EA4F3CC}"/>
              </a:ext>
            </a:extLst>
          </p:cNvPr>
          <p:cNvSpPr/>
          <p:nvPr/>
        </p:nvSpPr>
        <p:spPr>
          <a:xfrm>
            <a:off x="6335688" y="2646598"/>
            <a:ext cx="2808312" cy="432048"/>
          </a:xfrm>
          <a:prstGeom prst="ellipse">
            <a:avLst/>
          </a:prstGeom>
          <a:noFill/>
          <a:ln w="19050" cap="flat" cmpd="sng" algn="ctr">
            <a:solidFill>
              <a:srgbClr val="FF0000"/>
            </a:solidFill>
            <a:prstDash val="solid"/>
            <a:miter lim="800000"/>
          </a:ln>
          <a:effectLst/>
        </p:spPr>
        <p:txBody>
          <a:bodyPr lIns="68579" tIns="34289" rIns="68579" bIns="34289" anchor="ctr"/>
          <a:lstStyle/>
          <a:p>
            <a:pPr algn="ctr" defTabSz="685800">
              <a:defRPr/>
            </a:pPr>
            <a:endParaRPr lang="el-GR" sz="1350" kern="0">
              <a:solidFill>
                <a:prstClr val="white"/>
              </a:solidFill>
              <a:latin typeface="Arial"/>
            </a:endParaRPr>
          </a:p>
        </p:txBody>
      </p:sp>
      <p:sp>
        <p:nvSpPr>
          <p:cNvPr id="8" name="Oval 3">
            <a:extLst>
              <a:ext uri="{FF2B5EF4-FFF2-40B4-BE49-F238E27FC236}">
                <a16:creationId xmlns:a16="http://schemas.microsoft.com/office/drawing/2014/main" id="{8E3E5EF9-8130-7D65-8462-3129318E10BC}"/>
              </a:ext>
            </a:extLst>
          </p:cNvPr>
          <p:cNvSpPr/>
          <p:nvPr/>
        </p:nvSpPr>
        <p:spPr>
          <a:xfrm>
            <a:off x="6371692" y="3250770"/>
            <a:ext cx="2808312" cy="432048"/>
          </a:xfrm>
          <a:prstGeom prst="ellipse">
            <a:avLst/>
          </a:prstGeom>
          <a:noFill/>
          <a:ln w="19050" cap="flat" cmpd="sng" algn="ctr">
            <a:solidFill>
              <a:srgbClr val="FF0000"/>
            </a:solidFill>
            <a:prstDash val="solid"/>
            <a:miter lim="800000"/>
          </a:ln>
          <a:effectLst/>
        </p:spPr>
        <p:txBody>
          <a:bodyPr lIns="68579" tIns="34289" rIns="68579" bIns="34289" anchor="ctr"/>
          <a:lstStyle/>
          <a:p>
            <a:pPr algn="ctr" defTabSz="685800">
              <a:defRPr/>
            </a:pPr>
            <a:endParaRPr lang="el-GR" sz="1350" kern="0">
              <a:solidFill>
                <a:prstClr val="white"/>
              </a:solidFill>
              <a:latin typeface="Arial"/>
            </a:endParaRPr>
          </a:p>
        </p:txBody>
      </p:sp>
      <p:sp>
        <p:nvSpPr>
          <p:cNvPr id="9" name="Σύμβολο πολλαπλασιασμού 8">
            <a:extLst>
              <a:ext uri="{FF2B5EF4-FFF2-40B4-BE49-F238E27FC236}">
                <a16:creationId xmlns:a16="http://schemas.microsoft.com/office/drawing/2014/main" id="{546EB264-89F1-163E-1606-276B851B4EC1}"/>
              </a:ext>
            </a:extLst>
          </p:cNvPr>
          <p:cNvSpPr/>
          <p:nvPr/>
        </p:nvSpPr>
        <p:spPr>
          <a:xfrm>
            <a:off x="5839483" y="1527634"/>
            <a:ext cx="360040" cy="360040"/>
          </a:xfrm>
          <a:prstGeom prst="mathMultiply">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Σύμβολο πολλαπλασιασμού 9">
            <a:extLst>
              <a:ext uri="{FF2B5EF4-FFF2-40B4-BE49-F238E27FC236}">
                <a16:creationId xmlns:a16="http://schemas.microsoft.com/office/drawing/2014/main" id="{BAE37E65-2337-528E-F975-1402966DF300}"/>
              </a:ext>
            </a:extLst>
          </p:cNvPr>
          <p:cNvSpPr/>
          <p:nvPr/>
        </p:nvSpPr>
        <p:spPr>
          <a:xfrm>
            <a:off x="5938392" y="2682602"/>
            <a:ext cx="360040" cy="360040"/>
          </a:xfrm>
          <a:prstGeom prst="mathMultiply">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Σύμβολο πολλαπλασιασμού 10">
            <a:extLst>
              <a:ext uri="{FF2B5EF4-FFF2-40B4-BE49-F238E27FC236}">
                <a16:creationId xmlns:a16="http://schemas.microsoft.com/office/drawing/2014/main" id="{975AA85E-AD27-5858-EC06-70BFB308D17F}"/>
              </a:ext>
            </a:extLst>
          </p:cNvPr>
          <p:cNvSpPr/>
          <p:nvPr/>
        </p:nvSpPr>
        <p:spPr>
          <a:xfrm>
            <a:off x="5986439" y="3286774"/>
            <a:ext cx="360040" cy="360040"/>
          </a:xfrm>
          <a:prstGeom prst="mathMultiply">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Oval 3">
            <a:extLst>
              <a:ext uri="{FF2B5EF4-FFF2-40B4-BE49-F238E27FC236}">
                <a16:creationId xmlns:a16="http://schemas.microsoft.com/office/drawing/2014/main" id="{BEBCE4F6-25A3-2595-1D4B-30D232683ADA}"/>
              </a:ext>
            </a:extLst>
          </p:cNvPr>
          <p:cNvSpPr/>
          <p:nvPr/>
        </p:nvSpPr>
        <p:spPr>
          <a:xfrm>
            <a:off x="6342509" y="1853090"/>
            <a:ext cx="2808312" cy="432048"/>
          </a:xfrm>
          <a:prstGeom prst="ellipse">
            <a:avLst/>
          </a:prstGeom>
          <a:noFill/>
          <a:ln w="19050" cap="flat" cmpd="sng" algn="ctr">
            <a:solidFill>
              <a:schemeClr val="accent6"/>
            </a:solidFill>
            <a:prstDash val="solid"/>
            <a:miter lim="800000"/>
          </a:ln>
          <a:effectLst/>
        </p:spPr>
        <p:txBody>
          <a:bodyPr lIns="68579" tIns="34289" rIns="68579" bIns="34289" anchor="ctr"/>
          <a:lstStyle/>
          <a:p>
            <a:pPr algn="ctr" defTabSz="685800"/>
            <a:endParaRPr lang="el-GR" sz="1350" kern="0">
              <a:solidFill>
                <a:prstClr val="white"/>
              </a:solidFill>
              <a:latin typeface="Arial"/>
            </a:endParaRPr>
          </a:p>
        </p:txBody>
      </p:sp>
      <p:sp>
        <p:nvSpPr>
          <p:cNvPr id="13" name="Oval 3">
            <a:extLst>
              <a:ext uri="{FF2B5EF4-FFF2-40B4-BE49-F238E27FC236}">
                <a16:creationId xmlns:a16="http://schemas.microsoft.com/office/drawing/2014/main" id="{8E233B92-4FCE-C746-9F29-EABC83DB2FBE}"/>
              </a:ext>
            </a:extLst>
          </p:cNvPr>
          <p:cNvSpPr/>
          <p:nvPr/>
        </p:nvSpPr>
        <p:spPr>
          <a:xfrm>
            <a:off x="6379654" y="2417663"/>
            <a:ext cx="2808312" cy="432048"/>
          </a:xfrm>
          <a:prstGeom prst="ellipse">
            <a:avLst/>
          </a:prstGeom>
          <a:noFill/>
          <a:ln w="19050" cap="flat" cmpd="sng" algn="ctr">
            <a:solidFill>
              <a:schemeClr val="accent6"/>
            </a:solidFill>
            <a:prstDash val="solid"/>
            <a:miter lim="800000"/>
          </a:ln>
          <a:effectLst/>
        </p:spPr>
        <p:txBody>
          <a:bodyPr lIns="68579" tIns="34289" rIns="68579" bIns="34289" anchor="ctr"/>
          <a:lstStyle/>
          <a:p>
            <a:pPr algn="ctr" defTabSz="685800"/>
            <a:endParaRPr lang="el-GR" sz="1350" kern="0">
              <a:solidFill>
                <a:prstClr val="white"/>
              </a:solidFill>
              <a:latin typeface="Arial"/>
            </a:endParaRPr>
          </a:p>
        </p:txBody>
      </p:sp>
      <p:sp>
        <p:nvSpPr>
          <p:cNvPr id="14" name="Oval 3">
            <a:extLst>
              <a:ext uri="{FF2B5EF4-FFF2-40B4-BE49-F238E27FC236}">
                <a16:creationId xmlns:a16="http://schemas.microsoft.com/office/drawing/2014/main" id="{4EAE66DE-151A-A790-E75C-3E25B7302C12}"/>
              </a:ext>
            </a:extLst>
          </p:cNvPr>
          <p:cNvSpPr/>
          <p:nvPr/>
        </p:nvSpPr>
        <p:spPr>
          <a:xfrm>
            <a:off x="6360901" y="3526168"/>
            <a:ext cx="2808312" cy="432048"/>
          </a:xfrm>
          <a:prstGeom prst="ellipse">
            <a:avLst/>
          </a:prstGeom>
          <a:noFill/>
          <a:ln w="19050" cap="flat" cmpd="sng" algn="ctr">
            <a:solidFill>
              <a:schemeClr val="accent6"/>
            </a:solidFill>
            <a:prstDash val="solid"/>
            <a:miter lim="800000"/>
          </a:ln>
          <a:effectLst/>
        </p:spPr>
        <p:txBody>
          <a:bodyPr lIns="68579" tIns="34289" rIns="68579" bIns="34289" anchor="ctr"/>
          <a:lstStyle/>
          <a:p>
            <a:pPr algn="ctr" defTabSz="685800"/>
            <a:endParaRPr lang="el-GR" sz="1350" kern="0">
              <a:solidFill>
                <a:prstClr val="white"/>
              </a:solidFill>
              <a:latin typeface="Arial"/>
            </a:endParaRPr>
          </a:p>
        </p:txBody>
      </p:sp>
      <p:pic>
        <p:nvPicPr>
          <p:cNvPr id="16" name="Θέση περιεχομένου 15" descr="Σημάδι ελέγχου με συμπαγές γέμισμα">
            <a:extLst>
              <a:ext uri="{FF2B5EF4-FFF2-40B4-BE49-F238E27FC236}">
                <a16:creationId xmlns:a16="http://schemas.microsoft.com/office/drawing/2014/main" id="{B89B27A7-2ABB-B9C8-9681-A2AD5095BE4B}"/>
              </a:ext>
            </a:extLst>
          </p:cNvPr>
          <p:cNvPicPr>
            <a:picLocks noGrp="1" noChangeAspect="1"/>
          </p:cNvPicPr>
          <p:nvPr>
            <p:ph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20730" y="1867700"/>
            <a:ext cx="432048" cy="432048"/>
          </a:xfrm>
        </p:spPr>
      </p:pic>
      <p:pic>
        <p:nvPicPr>
          <p:cNvPr id="17" name="Θέση περιεχομένου 15" descr="Σημάδι ελέγχου με συμπαγές γέμισμα">
            <a:extLst>
              <a:ext uri="{FF2B5EF4-FFF2-40B4-BE49-F238E27FC236}">
                <a16:creationId xmlns:a16="http://schemas.microsoft.com/office/drawing/2014/main" id="{68B1AE04-36F3-5FA5-A0D3-1743826367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50435" y="2402169"/>
            <a:ext cx="432048" cy="432048"/>
          </a:xfrm>
          <a:prstGeom prst="rect">
            <a:avLst/>
          </a:prstGeom>
        </p:spPr>
      </p:pic>
      <p:pic>
        <p:nvPicPr>
          <p:cNvPr id="18" name="Θέση περιεχομένου 15" descr="Σημάδι ελέγχου με συμπαγές γέμισμα">
            <a:extLst>
              <a:ext uri="{FF2B5EF4-FFF2-40B4-BE49-F238E27FC236}">
                <a16:creationId xmlns:a16="http://schemas.microsoft.com/office/drawing/2014/main" id="{23CC5159-888B-6ACE-BCFE-FAC8711ED2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30591" y="3591709"/>
            <a:ext cx="432048" cy="432048"/>
          </a:xfrm>
          <a:prstGeom prst="rect">
            <a:avLst/>
          </a:prstGeom>
        </p:spPr>
      </p:pic>
    </p:spTree>
    <p:extLst>
      <p:ext uri="{BB962C8B-B14F-4D97-AF65-F5344CB8AC3E}">
        <p14:creationId xmlns:p14="http://schemas.microsoft.com/office/powerpoint/2010/main" val="31851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2" presetClass="exit" presetSubtype="4" fill="hold" grpId="1" nodeType="clickEffect">
                                  <p:stCondLst>
                                    <p:cond delay="0"/>
                                  </p:stCondLst>
                                  <p:childTnLst>
                                    <p:anim calcmode="lin" valueType="num">
                                      <p:cBhvr additive="base">
                                        <p:cTn id="20" dur="500"/>
                                        <p:tgtEl>
                                          <p:spTgt spid="12"/>
                                        </p:tgtEl>
                                        <p:attrNameLst>
                                          <p:attrName>ppt_y</p:attrName>
                                        </p:attrNameLst>
                                      </p:cBhvr>
                                      <p:tavLst>
                                        <p:tav tm="0">
                                          <p:val>
                                            <p:strVal val="#ppt_y"/>
                                          </p:val>
                                        </p:tav>
                                        <p:tav tm="100000">
                                          <p:val>
                                            <p:strVal val="#ppt_y+#ppt_h*1.125000"/>
                                          </p:val>
                                        </p:tav>
                                      </p:tavLst>
                                    </p:anim>
                                    <p:animEffect transition="out" filter="wipe(down)">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12" presetClass="exit" presetSubtype="4" fill="hold" grpId="1" nodeType="withEffect">
                                  <p:stCondLst>
                                    <p:cond delay="0"/>
                                  </p:stCondLst>
                                  <p:childTnLst>
                                    <p:anim calcmode="lin" valueType="num">
                                      <p:cBhvr additive="base">
                                        <p:cTn id="24" dur="500"/>
                                        <p:tgtEl>
                                          <p:spTgt spid="13"/>
                                        </p:tgtEl>
                                        <p:attrNameLst>
                                          <p:attrName>ppt_y</p:attrName>
                                        </p:attrNameLst>
                                      </p:cBhvr>
                                      <p:tavLst>
                                        <p:tav tm="0">
                                          <p:val>
                                            <p:strVal val="#ppt_y"/>
                                          </p:val>
                                        </p:tav>
                                        <p:tav tm="100000">
                                          <p:val>
                                            <p:strVal val="#ppt_y+#ppt_h*1.125000"/>
                                          </p:val>
                                        </p:tav>
                                      </p:tavLst>
                                    </p:anim>
                                    <p:animEffect transition="out" filter="wipe(down)">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2" presetClass="exit" presetSubtype="4" fill="hold" grpId="1" nodeType="withEffect">
                                  <p:stCondLst>
                                    <p:cond delay="0"/>
                                  </p:stCondLst>
                                  <p:childTnLst>
                                    <p:anim calcmode="lin" valueType="num">
                                      <p:cBhvr additive="base">
                                        <p:cTn id="28" dur="500"/>
                                        <p:tgtEl>
                                          <p:spTgt spid="14"/>
                                        </p:tgtEl>
                                        <p:attrNameLst>
                                          <p:attrName>ppt_y</p:attrName>
                                        </p:attrNameLst>
                                      </p:cBhvr>
                                      <p:tavLst>
                                        <p:tav tm="0">
                                          <p:val>
                                            <p:strVal val="#ppt_y"/>
                                          </p:val>
                                        </p:tav>
                                        <p:tav tm="100000">
                                          <p:val>
                                            <p:strVal val="#ppt_y+#ppt_h*1.125000"/>
                                          </p:val>
                                        </p:tav>
                                      </p:tavLst>
                                    </p:anim>
                                    <p:animEffect transition="out" filter="wipe(down)">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par>
                                <p:cTn id="31" presetID="12" presetClass="exit" presetSubtype="4" fill="hold" nodeType="withEffect">
                                  <p:stCondLst>
                                    <p:cond delay="0"/>
                                  </p:stCondLst>
                                  <p:childTnLst>
                                    <p:anim calcmode="lin" valueType="num">
                                      <p:cBhvr additive="base">
                                        <p:cTn id="32" dur="500"/>
                                        <p:tgtEl>
                                          <p:spTgt spid="16"/>
                                        </p:tgtEl>
                                        <p:attrNameLst>
                                          <p:attrName>ppt_y</p:attrName>
                                        </p:attrNameLst>
                                      </p:cBhvr>
                                      <p:tavLst>
                                        <p:tav tm="0">
                                          <p:val>
                                            <p:strVal val="#ppt_y"/>
                                          </p:val>
                                        </p:tav>
                                        <p:tav tm="100000">
                                          <p:val>
                                            <p:strVal val="#ppt_y+#ppt_h*1.125000"/>
                                          </p:val>
                                        </p:tav>
                                      </p:tavLst>
                                    </p:anim>
                                    <p:animEffect transition="out" filter="wipe(down)">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2" presetClass="exit" presetSubtype="4" fill="hold" nodeType="withEffect">
                                  <p:stCondLst>
                                    <p:cond delay="0"/>
                                  </p:stCondLst>
                                  <p:childTnLst>
                                    <p:anim calcmode="lin" valueType="num">
                                      <p:cBhvr additive="base">
                                        <p:cTn id="36" dur="500"/>
                                        <p:tgtEl>
                                          <p:spTgt spid="18"/>
                                        </p:tgtEl>
                                        <p:attrNameLst>
                                          <p:attrName>ppt_y</p:attrName>
                                        </p:attrNameLst>
                                      </p:cBhvr>
                                      <p:tavLst>
                                        <p:tav tm="0">
                                          <p:val>
                                            <p:strVal val="#ppt_y"/>
                                          </p:val>
                                        </p:tav>
                                        <p:tav tm="100000">
                                          <p:val>
                                            <p:strVal val="#ppt_y+#ppt_h*1.125000"/>
                                          </p:val>
                                        </p:tav>
                                      </p:tavLst>
                                    </p:anim>
                                    <p:animEffect transition="out" filter="wipe(down)">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2" presetClass="exit" presetSubtype="4" fill="hold" nodeType="withEffect">
                                  <p:stCondLst>
                                    <p:cond delay="0"/>
                                  </p:stCondLst>
                                  <p:childTnLst>
                                    <p:anim calcmode="lin" valueType="num">
                                      <p:cBhvr additive="base">
                                        <p:cTn id="40" dur="500"/>
                                        <p:tgtEl>
                                          <p:spTgt spid="17"/>
                                        </p:tgtEl>
                                        <p:attrNameLst>
                                          <p:attrName>ppt_y</p:attrName>
                                        </p:attrNameLst>
                                      </p:cBhvr>
                                      <p:tavLst>
                                        <p:tav tm="0">
                                          <p:val>
                                            <p:strVal val="#ppt_y"/>
                                          </p:val>
                                        </p:tav>
                                        <p:tav tm="100000">
                                          <p:val>
                                            <p:strVal val="#ppt_y+#ppt_h*1.125000"/>
                                          </p:val>
                                        </p:tav>
                                      </p:tavLst>
                                    </p:anim>
                                    <p:animEffect transition="out" filter="wipe(down)">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2" grpId="1" animBg="1"/>
      <p:bldP spid="13" grpId="0" animBg="1"/>
      <p:bldP spid="13" grpId="1" animBg="1"/>
      <p:bldP spid="14" grpId="0" animBg="1"/>
      <p:bldP spid="14"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FA8504-4784-243B-3D39-FCA482143BED}"/>
              </a:ext>
            </a:extLst>
          </p:cNvPr>
          <p:cNvSpPr>
            <a:spLocks noGrp="1"/>
          </p:cNvSpPr>
          <p:nvPr>
            <p:ph type="title"/>
          </p:nvPr>
        </p:nvSpPr>
        <p:spPr>
          <a:xfrm>
            <a:off x="143508" y="20111"/>
            <a:ext cx="8856984" cy="604928"/>
          </a:xfrm>
        </p:spPr>
        <p:txBody>
          <a:bodyPr/>
          <a:lstStyle/>
          <a:p>
            <a:r>
              <a:rPr lang="en-GB" sz="2400" dirty="0"/>
              <a:t>PTRA effects on renal and CV outcomes: Evidence from RCTs</a:t>
            </a:r>
            <a:endParaRPr lang="el-GR" sz="2400" dirty="0"/>
          </a:p>
        </p:txBody>
      </p:sp>
      <p:pic>
        <p:nvPicPr>
          <p:cNvPr id="8" name="Εικόνα 7">
            <a:extLst>
              <a:ext uri="{FF2B5EF4-FFF2-40B4-BE49-F238E27FC236}">
                <a16:creationId xmlns:a16="http://schemas.microsoft.com/office/drawing/2014/main" id="{9293A40B-6EA3-A951-1DCF-0CE05BA2842D}"/>
              </a:ext>
            </a:extLst>
          </p:cNvPr>
          <p:cNvPicPr>
            <a:picLocks noChangeAspect="1"/>
          </p:cNvPicPr>
          <p:nvPr/>
        </p:nvPicPr>
        <p:blipFill>
          <a:blip r:embed="rId3"/>
          <a:stretch>
            <a:fillRect/>
          </a:stretch>
        </p:blipFill>
        <p:spPr>
          <a:xfrm>
            <a:off x="1043608" y="535262"/>
            <a:ext cx="7330178" cy="4608238"/>
          </a:xfrm>
          <a:prstGeom prst="rect">
            <a:avLst/>
          </a:prstGeom>
        </p:spPr>
      </p:pic>
      <p:sp>
        <p:nvSpPr>
          <p:cNvPr id="9" name="Oval 3">
            <a:extLst>
              <a:ext uri="{FF2B5EF4-FFF2-40B4-BE49-F238E27FC236}">
                <a16:creationId xmlns:a16="http://schemas.microsoft.com/office/drawing/2014/main" id="{7F07A741-22BB-D6A8-CFA8-BCEC064E0C0F}"/>
              </a:ext>
            </a:extLst>
          </p:cNvPr>
          <p:cNvSpPr/>
          <p:nvPr/>
        </p:nvSpPr>
        <p:spPr>
          <a:xfrm>
            <a:off x="5796136" y="1203598"/>
            <a:ext cx="2808312" cy="432048"/>
          </a:xfrm>
          <a:prstGeom prst="ellipse">
            <a:avLst/>
          </a:prstGeom>
          <a:noFill/>
          <a:ln w="19050" cap="flat" cmpd="sng" algn="ctr">
            <a:solidFill>
              <a:srgbClr val="FF0000"/>
            </a:solidFill>
            <a:prstDash val="solid"/>
            <a:miter lim="800000"/>
          </a:ln>
          <a:effectLst/>
        </p:spPr>
        <p:txBody>
          <a:bodyPr lIns="68579" tIns="34289" rIns="68579" bIns="34289" anchor="ctr"/>
          <a:lstStyle/>
          <a:p>
            <a:pPr algn="ctr" defTabSz="685800">
              <a:defRPr/>
            </a:pPr>
            <a:endParaRPr lang="el-GR" sz="1350" kern="0">
              <a:solidFill>
                <a:prstClr val="white"/>
              </a:solidFill>
              <a:latin typeface="Arial"/>
            </a:endParaRPr>
          </a:p>
        </p:txBody>
      </p:sp>
      <p:sp>
        <p:nvSpPr>
          <p:cNvPr id="10" name="Σύμβολο πολλαπλασιασμού 9">
            <a:extLst>
              <a:ext uri="{FF2B5EF4-FFF2-40B4-BE49-F238E27FC236}">
                <a16:creationId xmlns:a16="http://schemas.microsoft.com/office/drawing/2014/main" id="{CFBFC974-1841-6E47-5F83-37FC0BDBA808}"/>
              </a:ext>
            </a:extLst>
          </p:cNvPr>
          <p:cNvSpPr/>
          <p:nvPr/>
        </p:nvSpPr>
        <p:spPr>
          <a:xfrm>
            <a:off x="5407435" y="1239602"/>
            <a:ext cx="360040" cy="360040"/>
          </a:xfrm>
          <a:prstGeom prst="mathMultiply">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Oval 3">
            <a:extLst>
              <a:ext uri="{FF2B5EF4-FFF2-40B4-BE49-F238E27FC236}">
                <a16:creationId xmlns:a16="http://schemas.microsoft.com/office/drawing/2014/main" id="{5F87D07F-0ED0-85D0-7632-239B4C5FEB1C}"/>
              </a:ext>
            </a:extLst>
          </p:cNvPr>
          <p:cNvSpPr/>
          <p:nvPr/>
        </p:nvSpPr>
        <p:spPr>
          <a:xfrm>
            <a:off x="5796136" y="2250208"/>
            <a:ext cx="2808312" cy="897605"/>
          </a:xfrm>
          <a:prstGeom prst="ellipse">
            <a:avLst/>
          </a:prstGeom>
          <a:noFill/>
          <a:ln w="19050" cap="flat" cmpd="sng" algn="ctr">
            <a:solidFill>
              <a:srgbClr val="FF0000"/>
            </a:solidFill>
            <a:prstDash val="solid"/>
            <a:miter lim="800000"/>
          </a:ln>
          <a:effectLst/>
        </p:spPr>
        <p:txBody>
          <a:bodyPr lIns="68579" tIns="34289" rIns="68579" bIns="34289" anchor="ctr"/>
          <a:lstStyle/>
          <a:p>
            <a:pPr algn="ctr" defTabSz="685800">
              <a:defRPr/>
            </a:pPr>
            <a:endParaRPr lang="el-GR" sz="1350" kern="0">
              <a:solidFill>
                <a:prstClr val="white"/>
              </a:solidFill>
              <a:latin typeface="Arial"/>
            </a:endParaRPr>
          </a:p>
        </p:txBody>
      </p:sp>
      <p:sp>
        <p:nvSpPr>
          <p:cNvPr id="12" name="Σύμβολο πολλαπλασιασμού 11">
            <a:extLst>
              <a:ext uri="{FF2B5EF4-FFF2-40B4-BE49-F238E27FC236}">
                <a16:creationId xmlns:a16="http://schemas.microsoft.com/office/drawing/2014/main" id="{E0951448-5D80-3A55-184A-DA4CF2C8DF4D}"/>
              </a:ext>
            </a:extLst>
          </p:cNvPr>
          <p:cNvSpPr/>
          <p:nvPr/>
        </p:nvSpPr>
        <p:spPr>
          <a:xfrm>
            <a:off x="5407435" y="2286213"/>
            <a:ext cx="360040" cy="360040"/>
          </a:xfrm>
          <a:prstGeom prst="mathMultiply">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Oval 3">
            <a:extLst>
              <a:ext uri="{FF2B5EF4-FFF2-40B4-BE49-F238E27FC236}">
                <a16:creationId xmlns:a16="http://schemas.microsoft.com/office/drawing/2014/main" id="{219578CA-83B9-153E-B84B-8D9FC3B221CF}"/>
              </a:ext>
            </a:extLst>
          </p:cNvPr>
          <p:cNvSpPr/>
          <p:nvPr/>
        </p:nvSpPr>
        <p:spPr>
          <a:xfrm>
            <a:off x="5767475" y="3777740"/>
            <a:ext cx="2808312" cy="432048"/>
          </a:xfrm>
          <a:prstGeom prst="ellipse">
            <a:avLst/>
          </a:prstGeom>
          <a:noFill/>
          <a:ln w="19050" cap="flat" cmpd="sng" algn="ctr">
            <a:solidFill>
              <a:srgbClr val="FF0000"/>
            </a:solidFill>
            <a:prstDash val="solid"/>
            <a:miter lim="800000"/>
          </a:ln>
          <a:effectLst/>
        </p:spPr>
        <p:txBody>
          <a:bodyPr lIns="68579" tIns="34289" rIns="68579" bIns="34289" anchor="ctr"/>
          <a:lstStyle/>
          <a:p>
            <a:pPr algn="ctr" defTabSz="685800">
              <a:defRPr/>
            </a:pPr>
            <a:endParaRPr lang="el-GR" sz="1350" kern="0">
              <a:solidFill>
                <a:prstClr val="white"/>
              </a:solidFill>
              <a:latin typeface="Arial"/>
            </a:endParaRPr>
          </a:p>
        </p:txBody>
      </p:sp>
      <p:sp>
        <p:nvSpPr>
          <p:cNvPr id="14" name="Σύμβολο πολλαπλασιασμού 13">
            <a:extLst>
              <a:ext uri="{FF2B5EF4-FFF2-40B4-BE49-F238E27FC236}">
                <a16:creationId xmlns:a16="http://schemas.microsoft.com/office/drawing/2014/main" id="{A41A55C8-9009-062F-0154-DEEB54F7C0D9}"/>
              </a:ext>
            </a:extLst>
          </p:cNvPr>
          <p:cNvSpPr/>
          <p:nvPr/>
        </p:nvSpPr>
        <p:spPr>
          <a:xfrm>
            <a:off x="5378774" y="3813744"/>
            <a:ext cx="360040" cy="360040"/>
          </a:xfrm>
          <a:prstGeom prst="mathMultiply">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6610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p:txBody>
          <a:bodyPr/>
          <a:lstStyle/>
          <a:p>
            <a:pPr>
              <a:tabLst>
                <a:tab pos="2558654" algn="l"/>
              </a:tabLst>
              <a:defRPr/>
            </a:pPr>
            <a:r>
              <a:rPr lang="en-US" sz="2400"/>
              <a:t>Renovascular hypertension: definition</a:t>
            </a:r>
            <a:endParaRPr lang="el-GR" sz="2400" dirty="0"/>
          </a:p>
        </p:txBody>
      </p:sp>
      <p:sp>
        <p:nvSpPr>
          <p:cNvPr id="105475" name="Rectangle 3"/>
          <p:cNvSpPr>
            <a:spLocks noGrp="1" noChangeArrowheads="1"/>
          </p:cNvSpPr>
          <p:nvPr>
            <p:ph idx="1"/>
          </p:nvPr>
        </p:nvSpPr>
        <p:spPr/>
        <p:txBody>
          <a:bodyPr>
            <a:noAutofit/>
          </a:bodyPr>
          <a:lstStyle/>
          <a:p>
            <a:pPr algn="just">
              <a:lnSpc>
                <a:spcPct val="120000"/>
              </a:lnSpc>
            </a:pPr>
            <a:r>
              <a:rPr lang="en-US" altLang="el-GR" sz="1350" dirty="0">
                <a:latin typeface="Arial" panose="020B0604020202020204" pitchFamily="34" charset="0"/>
              </a:rPr>
              <a:t>A rise in arterial pressure (with or without ischemic and hypertensive renal injury) …associated with RAS … improved or eliminated by removal of the stenosis by surgical or endovascular revascularization or by removal of the kidney distal to the stenosis</a:t>
            </a:r>
          </a:p>
          <a:p>
            <a:pPr algn="just">
              <a:lnSpc>
                <a:spcPct val="120000"/>
              </a:lnSpc>
            </a:pPr>
            <a:endParaRPr lang="en-US" altLang="el-GR" sz="1350" dirty="0">
              <a:latin typeface="Arial" panose="020B0604020202020204" pitchFamily="34" charset="0"/>
            </a:endParaRPr>
          </a:p>
          <a:p>
            <a:pPr algn="just">
              <a:lnSpc>
                <a:spcPct val="120000"/>
              </a:lnSpc>
              <a:buNone/>
            </a:pPr>
            <a:r>
              <a:rPr lang="en-US" altLang="el-GR" sz="1650" b="1" dirty="0">
                <a:solidFill>
                  <a:srgbClr val="2678BF"/>
                </a:solidFill>
                <a:ea typeface="+mj-ea"/>
              </a:rPr>
              <a:t>When to suspect / investigate</a:t>
            </a:r>
          </a:p>
          <a:p>
            <a:pPr algn="just">
              <a:lnSpc>
                <a:spcPct val="120000"/>
              </a:lnSpc>
              <a:spcBef>
                <a:spcPts val="225"/>
              </a:spcBef>
            </a:pPr>
            <a:r>
              <a:rPr lang="en-US" altLang="el-GR" sz="1350" dirty="0">
                <a:latin typeface="Arial" panose="020B0604020202020204" pitchFamily="34" charset="0"/>
              </a:rPr>
              <a:t> History of hypertension in children, women &lt;30y, age &gt;50 y</a:t>
            </a:r>
            <a:endParaRPr lang="el-GR" altLang="el-GR" sz="1350" dirty="0">
              <a:latin typeface="Arial" panose="020B0604020202020204" pitchFamily="34" charset="0"/>
            </a:endParaRPr>
          </a:p>
          <a:p>
            <a:pPr algn="just">
              <a:lnSpc>
                <a:spcPct val="120000"/>
              </a:lnSpc>
              <a:spcBef>
                <a:spcPts val="225"/>
              </a:spcBef>
            </a:pPr>
            <a:r>
              <a:rPr lang="el-GR" altLang="el-GR" sz="1350" dirty="0">
                <a:latin typeface="Arial" panose="020B0604020202020204" pitchFamily="34" charset="0"/>
              </a:rPr>
              <a:t> </a:t>
            </a:r>
            <a:r>
              <a:rPr lang="en-US" altLang="el-GR" sz="1350" dirty="0">
                <a:latin typeface="Arial" panose="020B0604020202020204" pitchFamily="34" charset="0"/>
              </a:rPr>
              <a:t>Sudden onset or worsening of existing hypertension </a:t>
            </a:r>
            <a:endParaRPr lang="el-GR" altLang="el-GR" sz="1350" dirty="0">
              <a:latin typeface="Arial" panose="020B0604020202020204" pitchFamily="34" charset="0"/>
            </a:endParaRPr>
          </a:p>
          <a:p>
            <a:pPr algn="just">
              <a:lnSpc>
                <a:spcPct val="120000"/>
              </a:lnSpc>
              <a:spcBef>
                <a:spcPts val="225"/>
              </a:spcBef>
            </a:pPr>
            <a:r>
              <a:rPr lang="el-GR" altLang="el-GR" sz="1350" dirty="0">
                <a:latin typeface="Arial" panose="020B0604020202020204" pitchFamily="34" charset="0"/>
              </a:rPr>
              <a:t> </a:t>
            </a:r>
            <a:r>
              <a:rPr lang="en-US" altLang="el-GR" sz="1350" dirty="0">
                <a:latin typeface="Arial" panose="020B0604020202020204" pitchFamily="34" charset="0"/>
              </a:rPr>
              <a:t>Severe or resistant hypertension (inadequate BP control with </a:t>
            </a:r>
            <a:r>
              <a:rPr lang="el-GR" altLang="el-GR" sz="1350" dirty="0">
                <a:latin typeface="Arial" panose="020B0604020202020204" pitchFamily="34" charset="0"/>
              </a:rPr>
              <a:t> &gt; 3</a:t>
            </a:r>
            <a:r>
              <a:rPr lang="en-US" altLang="el-GR" sz="1350" dirty="0">
                <a:latin typeface="Arial" panose="020B0604020202020204" pitchFamily="34" charset="0"/>
              </a:rPr>
              <a:t> drugs</a:t>
            </a:r>
            <a:r>
              <a:rPr lang="el-GR" altLang="el-GR" sz="1350" dirty="0">
                <a:latin typeface="Arial" panose="020B0604020202020204" pitchFamily="34" charset="0"/>
              </a:rPr>
              <a:t>)</a:t>
            </a:r>
          </a:p>
          <a:p>
            <a:pPr algn="just">
              <a:lnSpc>
                <a:spcPct val="120000"/>
              </a:lnSpc>
              <a:spcBef>
                <a:spcPts val="225"/>
              </a:spcBef>
            </a:pPr>
            <a:r>
              <a:rPr lang="el-GR" altLang="el-GR" sz="1350" dirty="0">
                <a:latin typeface="Arial" panose="020B0604020202020204" pitchFamily="34" charset="0"/>
              </a:rPr>
              <a:t> </a:t>
            </a:r>
            <a:r>
              <a:rPr lang="en-US" altLang="el-GR" sz="1350" dirty="0">
                <a:latin typeface="Arial" panose="020B0604020202020204" pitchFamily="34" charset="0"/>
              </a:rPr>
              <a:t>Atherosclerotic vascular disease in other circulatory beds (e.g. CAD, PAD, </a:t>
            </a:r>
            <a:r>
              <a:rPr lang="en-US" altLang="el-GR" sz="1350" dirty="0" err="1">
                <a:latin typeface="Arial" panose="020B0604020202020204" pitchFamily="34" charset="0"/>
              </a:rPr>
              <a:t>etc</a:t>
            </a:r>
            <a:r>
              <a:rPr lang="en-US" altLang="el-GR" sz="1350" dirty="0">
                <a:latin typeface="Arial" panose="020B0604020202020204" pitchFamily="34" charset="0"/>
              </a:rPr>
              <a:t>)</a:t>
            </a:r>
            <a:endParaRPr lang="el-GR" altLang="el-GR" sz="1350" dirty="0">
              <a:latin typeface="Arial" panose="020B0604020202020204" pitchFamily="34" charset="0"/>
            </a:endParaRPr>
          </a:p>
          <a:p>
            <a:pPr algn="just">
              <a:lnSpc>
                <a:spcPct val="120000"/>
              </a:lnSpc>
              <a:spcBef>
                <a:spcPts val="225"/>
              </a:spcBef>
            </a:pPr>
            <a:r>
              <a:rPr lang="el-GR" altLang="el-GR" sz="1350" dirty="0">
                <a:latin typeface="Arial" panose="020B0604020202020204" pitchFamily="34" charset="0"/>
              </a:rPr>
              <a:t> </a:t>
            </a:r>
            <a:r>
              <a:rPr lang="en-US" altLang="el-GR" sz="1350" dirty="0">
                <a:latin typeface="Arial" panose="020B0604020202020204" pitchFamily="34" charset="0"/>
              </a:rPr>
              <a:t>Smoking</a:t>
            </a:r>
            <a:endParaRPr lang="el-GR" altLang="el-GR" sz="1350" dirty="0">
              <a:latin typeface="Arial" panose="020B0604020202020204" pitchFamily="34" charset="0"/>
            </a:endParaRPr>
          </a:p>
          <a:p>
            <a:pPr algn="just">
              <a:lnSpc>
                <a:spcPct val="120000"/>
              </a:lnSpc>
              <a:spcBef>
                <a:spcPts val="225"/>
              </a:spcBef>
            </a:pPr>
            <a:r>
              <a:rPr lang="el-GR" altLang="el-GR" sz="1350" dirty="0">
                <a:latin typeface="Arial" panose="020B0604020202020204" pitchFamily="34" charset="0"/>
              </a:rPr>
              <a:t> </a:t>
            </a:r>
            <a:r>
              <a:rPr lang="en-US" altLang="el-GR" sz="1350" dirty="0">
                <a:latin typeface="Arial" panose="020B0604020202020204" pitchFamily="34" charset="0"/>
              </a:rPr>
              <a:t>Renal function decline &gt;30% after treatment with </a:t>
            </a:r>
            <a:r>
              <a:rPr lang="en-US" altLang="el-GR" sz="1350" dirty="0" err="1">
                <a:latin typeface="Arial" panose="020B0604020202020204" pitchFamily="34" charset="0"/>
              </a:rPr>
              <a:t>ACEi</a:t>
            </a:r>
            <a:r>
              <a:rPr lang="en-US" altLang="el-GR" sz="1350" dirty="0">
                <a:latin typeface="Arial" panose="020B0604020202020204" pitchFamily="34" charset="0"/>
              </a:rPr>
              <a:t>/ARB</a:t>
            </a:r>
            <a:r>
              <a:rPr lang="el-GR" altLang="el-GR" sz="1350" dirty="0">
                <a:latin typeface="Arial" panose="020B0604020202020204" pitchFamily="34" charset="0"/>
              </a:rPr>
              <a:t> </a:t>
            </a:r>
          </a:p>
          <a:p>
            <a:pPr algn="just">
              <a:lnSpc>
                <a:spcPct val="120000"/>
              </a:lnSpc>
              <a:spcBef>
                <a:spcPts val="225"/>
              </a:spcBef>
            </a:pPr>
            <a:r>
              <a:rPr lang="el-GR" altLang="el-GR" sz="1350" dirty="0">
                <a:latin typeface="Arial" panose="020B0604020202020204" pitchFamily="34" charset="0"/>
              </a:rPr>
              <a:t> </a:t>
            </a:r>
            <a:r>
              <a:rPr lang="en-US" altLang="el-GR" sz="1350" dirty="0">
                <a:latin typeface="Arial" panose="020B0604020202020204" pitchFamily="34" charset="0"/>
              </a:rPr>
              <a:t>Heart failure of unknown etiology and/or </a:t>
            </a:r>
            <a:r>
              <a:rPr lang="el-GR" altLang="el-GR" sz="1350" dirty="0">
                <a:latin typeface="Arial" panose="020B0604020202020204" pitchFamily="34" charset="0"/>
              </a:rPr>
              <a:t>“flash” </a:t>
            </a:r>
            <a:r>
              <a:rPr lang="el-GR" altLang="el-GR" sz="1350" dirty="0" err="1">
                <a:latin typeface="Arial" panose="020B0604020202020204" pitchFamily="34" charset="0"/>
              </a:rPr>
              <a:t>pulmonary</a:t>
            </a:r>
            <a:r>
              <a:rPr lang="el-GR" altLang="el-GR" sz="1350" dirty="0">
                <a:latin typeface="Arial" panose="020B0604020202020204" pitchFamily="34" charset="0"/>
              </a:rPr>
              <a:t> </a:t>
            </a:r>
            <a:r>
              <a:rPr lang="el-GR" altLang="el-GR" sz="1350" dirty="0" err="1">
                <a:latin typeface="Arial" panose="020B0604020202020204" pitchFamily="34" charset="0"/>
              </a:rPr>
              <a:t>edema</a:t>
            </a:r>
            <a:r>
              <a:rPr lang="el-GR" altLang="el-GR" sz="1350" dirty="0">
                <a:latin typeface="Arial" panose="020B0604020202020204" pitchFamily="34" charset="0"/>
              </a:rPr>
              <a:t> </a:t>
            </a:r>
          </a:p>
          <a:p>
            <a:pPr algn="just">
              <a:lnSpc>
                <a:spcPct val="120000"/>
              </a:lnSpc>
            </a:pPr>
            <a:endParaRPr lang="en-US" altLang="el-GR" dirty="0">
              <a:latin typeface="Arial" panose="020B0604020202020204" pitchFamily="34" charset="0"/>
            </a:endParaRPr>
          </a:p>
        </p:txBody>
      </p:sp>
      <p:sp>
        <p:nvSpPr>
          <p:cNvPr id="105478" name="Text Box 6"/>
          <p:cNvSpPr txBox="1">
            <a:spLocks noChangeArrowheads="1"/>
          </p:cNvSpPr>
          <p:nvPr/>
        </p:nvSpPr>
        <p:spPr bwMode="auto">
          <a:xfrm>
            <a:off x="2411761" y="1726689"/>
            <a:ext cx="6732240" cy="35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15000"/>
              </a:spcBef>
              <a:spcAft>
                <a:spcPct val="15000"/>
              </a:spcAft>
              <a:buClr>
                <a:srgbClr val="FFFF00"/>
              </a:buClr>
              <a:buSzPct val="100000"/>
              <a:buChar char="•"/>
              <a:defRPr sz="2800">
                <a:solidFill>
                  <a:srgbClr val="FFFFFF"/>
                </a:solidFill>
                <a:latin typeface="Tahoma" panose="020B0604030504040204" pitchFamily="34" charset="0"/>
              </a:defRPr>
            </a:lvl1pPr>
            <a:lvl2pPr marL="742950" indent="-285750">
              <a:spcBef>
                <a:spcPct val="15000"/>
              </a:spcBef>
              <a:spcAft>
                <a:spcPct val="15000"/>
              </a:spcAft>
              <a:buClr>
                <a:schemeClr val="tx1"/>
              </a:buClr>
              <a:buSzPct val="100000"/>
              <a:buChar char="–"/>
              <a:defRPr sz="2800">
                <a:solidFill>
                  <a:srgbClr val="FFFFFF"/>
                </a:solidFill>
                <a:latin typeface="Tahoma" panose="020B0604030504040204" pitchFamily="34" charset="0"/>
              </a:defRPr>
            </a:lvl2pPr>
            <a:lvl3pPr marL="1143000" indent="-228600">
              <a:spcBef>
                <a:spcPct val="15000"/>
              </a:spcBef>
              <a:spcAft>
                <a:spcPct val="15000"/>
              </a:spcAft>
              <a:buClr>
                <a:schemeClr val="tx2"/>
              </a:buClr>
              <a:buSzPct val="100000"/>
              <a:buChar char="•"/>
              <a:defRPr sz="2800">
                <a:solidFill>
                  <a:srgbClr val="FFFFFF"/>
                </a:solidFill>
                <a:latin typeface="Tahoma" panose="020B0604030504040204" pitchFamily="34" charset="0"/>
              </a:defRPr>
            </a:lvl3pPr>
            <a:lvl4pPr marL="1600200" indent="-228600">
              <a:spcBef>
                <a:spcPct val="20000"/>
              </a:spcBef>
              <a:buClr>
                <a:schemeClr val="tx1"/>
              </a:buClr>
              <a:buChar char="–"/>
              <a:defRPr sz="2800">
                <a:solidFill>
                  <a:srgbClr val="FFFFFF"/>
                </a:solidFill>
                <a:latin typeface="Tahoma" panose="020B0604030504040204" pitchFamily="34" charset="0"/>
              </a:defRPr>
            </a:lvl4pPr>
            <a:lvl5pPr marL="2057400" indent="-228600">
              <a:spcBef>
                <a:spcPct val="20000"/>
              </a:spcBef>
              <a:buClr>
                <a:schemeClr val="tx2"/>
              </a:buClr>
              <a:buChar char="•"/>
              <a:defRPr sz="2800">
                <a:solidFill>
                  <a:srgbClr val="FFFFFF"/>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800">
                <a:solidFill>
                  <a:srgbClr val="FFFFFF"/>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800">
                <a:solidFill>
                  <a:srgbClr val="FFFFFF"/>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800">
                <a:solidFill>
                  <a:srgbClr val="FFFFFF"/>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800">
                <a:solidFill>
                  <a:srgbClr val="FFFFFF"/>
                </a:solidFill>
                <a:latin typeface="Tahoma" panose="020B0604030504040204" pitchFamily="34" charset="0"/>
              </a:defRPr>
            </a:lvl9pPr>
          </a:lstStyle>
          <a:p>
            <a:pPr algn="just" defTabSz="685800" fontAlgn="base">
              <a:lnSpc>
                <a:spcPct val="80000"/>
              </a:lnSpc>
              <a:spcBef>
                <a:spcPct val="50000"/>
              </a:spcBef>
              <a:spcAft>
                <a:spcPct val="0"/>
              </a:spcAft>
              <a:buClrTx/>
              <a:buSzTx/>
              <a:buNone/>
              <a:defRPr/>
            </a:pPr>
            <a:r>
              <a:rPr lang="en-US" altLang="el-GR" sz="1050" i="1" dirty="0" err="1">
                <a:solidFill>
                  <a:prstClr val="black"/>
                </a:solidFill>
                <a:latin typeface="Arial" pitchFamily="34" charset="0"/>
                <a:cs typeface="Arial" pitchFamily="34" charset="0"/>
              </a:rPr>
              <a:t>Textor</a:t>
            </a:r>
            <a:r>
              <a:rPr lang="en-US" altLang="el-GR" sz="1050" i="1" dirty="0">
                <a:solidFill>
                  <a:prstClr val="black"/>
                </a:solidFill>
                <a:latin typeface="Arial" pitchFamily="34" charset="0"/>
                <a:cs typeface="Arial" pitchFamily="34" charset="0"/>
              </a:rPr>
              <a:t> S, Greco B. Renovascular Hypertension and </a:t>
            </a:r>
            <a:r>
              <a:rPr lang="en-US" altLang="el-GR" sz="1050" i="1" dirty="0" err="1">
                <a:solidFill>
                  <a:prstClr val="black"/>
                </a:solidFill>
                <a:latin typeface="Arial" pitchFamily="34" charset="0"/>
                <a:cs typeface="Arial" pitchFamily="34" charset="0"/>
              </a:rPr>
              <a:t>Ischaemic</a:t>
            </a:r>
            <a:r>
              <a:rPr lang="en-US" altLang="el-GR" sz="1050" i="1" dirty="0">
                <a:solidFill>
                  <a:prstClr val="black"/>
                </a:solidFill>
                <a:latin typeface="Arial" pitchFamily="34" charset="0"/>
                <a:cs typeface="Arial" pitchFamily="34" charset="0"/>
              </a:rPr>
              <a:t> Renal Disease. </a:t>
            </a:r>
            <a:r>
              <a:rPr lang="en-GB" altLang="el-GR" sz="1050" i="1" dirty="0">
                <a:solidFill>
                  <a:prstClr val="black"/>
                </a:solidFill>
                <a:latin typeface="Arial" pitchFamily="34" charset="0"/>
                <a:cs typeface="Arial" pitchFamily="34" charset="0"/>
              </a:rPr>
              <a:t>In: </a:t>
            </a:r>
            <a:r>
              <a:rPr lang="en-GB" altLang="el-GR" sz="1050" i="1" dirty="0" err="1">
                <a:solidFill>
                  <a:prstClr val="black"/>
                </a:solidFill>
                <a:latin typeface="Arial" pitchFamily="34" charset="0"/>
                <a:cs typeface="Arial" pitchFamily="34" charset="0"/>
              </a:rPr>
              <a:t>Floege</a:t>
            </a:r>
            <a:r>
              <a:rPr lang="en-GB" altLang="el-GR" sz="1050" i="1" dirty="0">
                <a:solidFill>
                  <a:prstClr val="black"/>
                </a:solidFill>
                <a:latin typeface="Arial" pitchFamily="34" charset="0"/>
                <a:cs typeface="Arial" pitchFamily="34" charset="0"/>
              </a:rPr>
              <a:t> J, Johnson RJ, </a:t>
            </a:r>
            <a:r>
              <a:rPr lang="en-GB" altLang="el-GR" sz="1050" i="1" dirty="0" err="1">
                <a:solidFill>
                  <a:prstClr val="black"/>
                </a:solidFill>
                <a:latin typeface="Arial" pitchFamily="34" charset="0"/>
                <a:cs typeface="Arial" pitchFamily="34" charset="0"/>
              </a:rPr>
              <a:t>Feehally</a:t>
            </a:r>
            <a:r>
              <a:rPr lang="en-GB" altLang="el-GR" sz="1050" i="1" dirty="0">
                <a:solidFill>
                  <a:prstClr val="black"/>
                </a:solidFill>
                <a:latin typeface="Arial" pitchFamily="34" charset="0"/>
                <a:cs typeface="Arial" pitchFamily="34" charset="0"/>
              </a:rPr>
              <a:t> J (eds). Comprehensive Clinical Nephrology, 4th </a:t>
            </a:r>
            <a:r>
              <a:rPr lang="en-GB" altLang="el-GR" sz="1050" i="1" dirty="0" err="1">
                <a:solidFill>
                  <a:prstClr val="black"/>
                </a:solidFill>
                <a:latin typeface="Arial" pitchFamily="34" charset="0"/>
                <a:cs typeface="Arial" pitchFamily="34" charset="0"/>
              </a:rPr>
              <a:t>Edn</a:t>
            </a:r>
            <a:r>
              <a:rPr lang="en-GB" altLang="el-GR" sz="1050" i="1" dirty="0">
                <a:solidFill>
                  <a:prstClr val="black"/>
                </a:solidFill>
                <a:latin typeface="Arial" pitchFamily="34" charset="0"/>
                <a:cs typeface="Arial" pitchFamily="34" charset="0"/>
              </a:rPr>
              <a:t>. Mosby Elsevier, Philadelphia, PA, 2010</a:t>
            </a:r>
            <a:endParaRPr lang="el-GR" altLang="el-GR" sz="1050" i="1" dirty="0">
              <a:solidFill>
                <a:prstClr val="black"/>
              </a:solidFill>
              <a:latin typeface="Arial" pitchFamily="34" charset="0"/>
              <a:cs typeface="Arial" pitchFamily="34" charset="0"/>
            </a:endParaRPr>
          </a:p>
        </p:txBody>
      </p:sp>
      <p:sp>
        <p:nvSpPr>
          <p:cNvPr id="9" name="Text Box 5"/>
          <p:cNvSpPr txBox="1">
            <a:spLocks noChangeArrowheads="1"/>
          </p:cNvSpPr>
          <p:nvPr/>
        </p:nvSpPr>
        <p:spPr bwMode="auto">
          <a:xfrm>
            <a:off x="5364088" y="4563779"/>
            <a:ext cx="4968478"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fontAlgn="base">
              <a:spcBef>
                <a:spcPct val="50000"/>
              </a:spcBef>
              <a:spcAft>
                <a:spcPct val="0"/>
              </a:spcAft>
              <a:buNone/>
              <a:defRPr/>
            </a:pPr>
            <a:r>
              <a:rPr lang="en-US" altLang="el-GR" sz="1050" i="1" dirty="0">
                <a:solidFill>
                  <a:prstClr val="black"/>
                </a:solidFill>
                <a:latin typeface="Arial" panose="020B0604020202020204" pitchFamily="34" charset="0"/>
                <a:cs typeface="Arial" panose="020B0604020202020204" pitchFamily="34" charset="0"/>
              </a:rPr>
              <a:t>Kaplan NM. Kaplan’s Clinical Hypertension, 9</a:t>
            </a:r>
            <a:r>
              <a:rPr lang="en-US" altLang="el-GR" sz="1050" i="1" baseline="30000" dirty="0">
                <a:solidFill>
                  <a:prstClr val="black"/>
                </a:solidFill>
                <a:latin typeface="Arial" panose="020B0604020202020204" pitchFamily="34" charset="0"/>
                <a:cs typeface="Arial" panose="020B0604020202020204" pitchFamily="34" charset="0"/>
              </a:rPr>
              <a:t>th</a:t>
            </a:r>
            <a:r>
              <a:rPr lang="en-US" altLang="el-GR" sz="1050" i="1" dirty="0">
                <a:solidFill>
                  <a:prstClr val="black"/>
                </a:solidFill>
                <a:latin typeface="Arial" panose="020B0604020202020204" pitchFamily="34" charset="0"/>
                <a:cs typeface="Arial" panose="020B0604020202020204" pitchFamily="34" charset="0"/>
              </a:rPr>
              <a:t> Edition. 2006</a:t>
            </a:r>
            <a:endParaRPr lang="el-GR" altLang="el-GR" sz="1050" i="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0657698"/>
      </p:ext>
    </p:extLst>
  </p:cSld>
  <p:clrMapOvr>
    <a:masterClrMapping/>
  </p:clrMapOvr>
  <p:transition spd="med" advClick="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υποσέλιδου 1">
            <a:extLst>
              <a:ext uri="{FF2B5EF4-FFF2-40B4-BE49-F238E27FC236}">
                <a16:creationId xmlns:a16="http://schemas.microsoft.com/office/drawing/2014/main" id="{79E3C481-E2AA-84C4-B11B-DEAF797FB020}"/>
              </a:ext>
            </a:extLst>
          </p:cNvPr>
          <p:cNvSpPr>
            <a:spLocks noGrp="1"/>
          </p:cNvSpPr>
          <p:nvPr>
            <p:ph type="ftr" sz="quarter" idx="11"/>
          </p:nvPr>
        </p:nvSpPr>
        <p:spPr/>
        <p:txBody>
          <a:bodyPr/>
          <a:lstStyle/>
          <a:p>
            <a:pPr defTabSz="685698">
              <a:defRPr/>
            </a:pPr>
            <a:r>
              <a:rPr lang="en-US" sz="825" b="1">
                <a:solidFill>
                  <a:prstClr val="white"/>
                </a:solidFill>
                <a:latin typeface="Arial" panose="020B0604020202020204" pitchFamily="34" charset="0"/>
                <a:cs typeface="Arial" panose="020B0604020202020204" pitchFamily="34" charset="0"/>
              </a:rPr>
              <a:t>International Society of Nephrology </a:t>
            </a:r>
          </a:p>
        </p:txBody>
      </p:sp>
      <p:pic>
        <p:nvPicPr>
          <p:cNvPr id="1026" name="Picture 2" descr="First page image">
            <a:extLst>
              <a:ext uri="{FF2B5EF4-FFF2-40B4-BE49-F238E27FC236}">
                <a16:creationId xmlns:a16="http://schemas.microsoft.com/office/drawing/2014/main" id="{2E2BF717-EA2D-7743-D93A-4DDCB0A5E1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9904" y="9726"/>
            <a:ext cx="5824191" cy="8190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91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b="1" dirty="0"/>
              <a:t>Revascularization vs Medical Therapy in ARVD: RCTs</a:t>
            </a:r>
            <a:endParaRPr lang="el-GR" b="1" dirty="0"/>
          </a:p>
        </p:txBody>
      </p:sp>
      <p:sp>
        <p:nvSpPr>
          <p:cNvPr id="5" name="Θέση αριθμού διαφάνειας 4"/>
          <p:cNvSpPr>
            <a:spLocks noGrp="1"/>
          </p:cNvSpPr>
          <p:nvPr>
            <p:ph type="sldNum" sz="quarter" idx="12"/>
          </p:nvPr>
        </p:nvSpPr>
        <p:spPr/>
        <p:txBody>
          <a:bodyPr/>
          <a:lstStyle/>
          <a:p>
            <a:fld id="{4A9CEFBC-9863-BD47-BA2B-008170C231CB}" type="slidenum">
              <a:rPr lang="en-US" smtClean="0">
                <a:solidFill>
                  <a:prstClr val="white"/>
                </a:solidFill>
              </a:rPr>
              <a:pPr/>
              <a:t>41</a:t>
            </a:fld>
            <a:endParaRPr lang="en-US" dirty="0">
              <a:solidFill>
                <a:prstClr val="white"/>
              </a:solidFill>
            </a:endParaRPr>
          </a:p>
        </p:txBody>
      </p:sp>
      <p:pic>
        <p:nvPicPr>
          <p:cNvPr id="6" name="Εικόνα 5"/>
          <p:cNvPicPr>
            <a:picLocks noChangeAspect="1"/>
          </p:cNvPicPr>
          <p:nvPr/>
        </p:nvPicPr>
        <p:blipFill rotWithShape="1">
          <a:blip r:embed="rId3" cstate="print"/>
          <a:srcRect l="61406" t="28240" r="11146" b="20833"/>
          <a:stretch/>
        </p:blipFill>
        <p:spPr>
          <a:xfrm>
            <a:off x="875212" y="890444"/>
            <a:ext cx="3817296" cy="3983895"/>
          </a:xfrm>
          <a:prstGeom prst="rect">
            <a:avLst/>
          </a:prstGeom>
        </p:spPr>
      </p:pic>
      <p:pic>
        <p:nvPicPr>
          <p:cNvPr id="7" name="Εικόνα 6"/>
          <p:cNvPicPr>
            <a:picLocks noChangeAspect="1"/>
          </p:cNvPicPr>
          <p:nvPr/>
        </p:nvPicPr>
        <p:blipFill rotWithShape="1">
          <a:blip r:embed="rId4" cstate="print"/>
          <a:srcRect l="63143" t="28318" r="19786" b="23301"/>
          <a:stretch/>
        </p:blipFill>
        <p:spPr>
          <a:xfrm>
            <a:off x="5569676" y="797383"/>
            <a:ext cx="3285309" cy="4170016"/>
          </a:xfrm>
          <a:prstGeom prst="rect">
            <a:avLst/>
          </a:prstGeom>
        </p:spPr>
      </p:pic>
      <p:sp>
        <p:nvSpPr>
          <p:cNvPr id="8" name="Ορθογώνιο 7"/>
          <p:cNvSpPr/>
          <p:nvPr/>
        </p:nvSpPr>
        <p:spPr>
          <a:xfrm>
            <a:off x="5569676" y="691493"/>
            <a:ext cx="3580584" cy="7848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b="1" dirty="0">
                <a:solidFill>
                  <a:prstClr val="black"/>
                </a:solidFill>
              </a:rPr>
              <a:t>SNRASCG</a:t>
            </a:r>
          </a:p>
          <a:p>
            <a:pPr algn="ctr"/>
            <a:r>
              <a:rPr lang="en-US" sz="1350" dirty="0">
                <a:solidFill>
                  <a:prstClr val="black"/>
                </a:solidFill>
              </a:rPr>
              <a:t>N=55 randomized pts with unilateral and bilateral RAS, 4-w f-up</a:t>
            </a:r>
            <a:endParaRPr lang="el-GR" sz="1350" dirty="0">
              <a:solidFill>
                <a:prstClr val="black"/>
              </a:solidFill>
            </a:endParaRPr>
          </a:p>
        </p:txBody>
      </p:sp>
      <p:sp>
        <p:nvSpPr>
          <p:cNvPr id="10" name="Ορθογώνιο 9"/>
          <p:cNvSpPr/>
          <p:nvPr/>
        </p:nvSpPr>
        <p:spPr>
          <a:xfrm>
            <a:off x="91440" y="869638"/>
            <a:ext cx="4585219" cy="57708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b="1" dirty="0">
                <a:solidFill>
                  <a:prstClr val="black"/>
                </a:solidFill>
              </a:rPr>
              <a:t>DRASTIC</a:t>
            </a:r>
          </a:p>
          <a:p>
            <a:pPr algn="ctr"/>
            <a:r>
              <a:rPr lang="en-US" sz="1350" dirty="0">
                <a:solidFill>
                  <a:prstClr val="black"/>
                </a:solidFill>
              </a:rPr>
              <a:t>N=106 pts</a:t>
            </a:r>
            <a:r>
              <a:rPr lang="el-GR" sz="1350" dirty="0">
                <a:solidFill>
                  <a:prstClr val="black"/>
                </a:solidFill>
              </a:rPr>
              <a:t>, </a:t>
            </a:r>
            <a:r>
              <a:rPr lang="en-US" sz="1350" dirty="0">
                <a:solidFill>
                  <a:prstClr val="black"/>
                </a:solidFill>
              </a:rPr>
              <a:t>12 months f-up</a:t>
            </a:r>
            <a:endParaRPr lang="el-GR" sz="1350" dirty="0">
              <a:solidFill>
                <a:prstClr val="black"/>
              </a:solidFill>
            </a:endParaRPr>
          </a:p>
        </p:txBody>
      </p:sp>
      <p:sp>
        <p:nvSpPr>
          <p:cNvPr id="9" name="Έλλειψη 8"/>
          <p:cNvSpPr/>
          <p:nvPr/>
        </p:nvSpPr>
        <p:spPr>
          <a:xfrm>
            <a:off x="3021806" y="1985962"/>
            <a:ext cx="1670702" cy="40719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11" name="Έλλειψη 10"/>
          <p:cNvSpPr/>
          <p:nvPr/>
        </p:nvSpPr>
        <p:spPr>
          <a:xfrm>
            <a:off x="3021806" y="3488674"/>
            <a:ext cx="1670702" cy="40719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12" name="Έλλειψη 11"/>
          <p:cNvSpPr/>
          <p:nvPr/>
        </p:nvSpPr>
        <p:spPr>
          <a:xfrm>
            <a:off x="3005958" y="2609010"/>
            <a:ext cx="1670702" cy="40719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13" name="Έλλειψη 12"/>
          <p:cNvSpPr/>
          <p:nvPr/>
        </p:nvSpPr>
        <p:spPr>
          <a:xfrm>
            <a:off x="3048567" y="4111722"/>
            <a:ext cx="1670702" cy="40719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14" name="Ορθογώνιο 13"/>
          <p:cNvSpPr/>
          <p:nvPr/>
        </p:nvSpPr>
        <p:spPr>
          <a:xfrm>
            <a:off x="1317974" y="4899650"/>
            <a:ext cx="2630272" cy="276999"/>
          </a:xfrm>
          <a:prstGeom prst="rect">
            <a:avLst/>
          </a:prstGeom>
        </p:spPr>
        <p:txBody>
          <a:bodyPr wrap="none">
            <a:spAutoFit/>
          </a:bodyPr>
          <a:lstStyle/>
          <a:p>
            <a:r>
              <a:rPr lang="nl-NL" sz="1200" i="1" dirty="0"/>
              <a:t> van Jaarsveld et al., N Engl J Med 2000</a:t>
            </a:r>
            <a:endParaRPr lang="el-GR" sz="1200" i="1" dirty="0"/>
          </a:p>
        </p:txBody>
      </p:sp>
      <p:sp>
        <p:nvSpPr>
          <p:cNvPr id="15" name="Έλλειψη 14"/>
          <p:cNvSpPr/>
          <p:nvPr/>
        </p:nvSpPr>
        <p:spPr>
          <a:xfrm>
            <a:off x="6958012" y="2163953"/>
            <a:ext cx="1670702" cy="40719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16" name="Έλλειψη 15"/>
          <p:cNvSpPr/>
          <p:nvPr/>
        </p:nvSpPr>
        <p:spPr>
          <a:xfrm>
            <a:off x="6958012" y="3683214"/>
            <a:ext cx="1670702" cy="40719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17" name="Ορθογώνιο 16"/>
          <p:cNvSpPr/>
          <p:nvPr/>
        </p:nvSpPr>
        <p:spPr>
          <a:xfrm>
            <a:off x="5915025" y="4931490"/>
            <a:ext cx="4572000" cy="276999"/>
          </a:xfrm>
          <a:prstGeom prst="rect">
            <a:avLst/>
          </a:prstGeom>
        </p:spPr>
        <p:txBody>
          <a:bodyPr>
            <a:spAutoFit/>
          </a:bodyPr>
          <a:lstStyle/>
          <a:p>
            <a:r>
              <a:rPr lang="en-US" sz="1200" i="1" dirty="0"/>
              <a:t>Webster J, et al. J Hum </a:t>
            </a:r>
            <a:r>
              <a:rPr lang="en-US" sz="1200" i="1" dirty="0" err="1"/>
              <a:t>Hypertens</a:t>
            </a:r>
            <a:r>
              <a:rPr lang="en-US" sz="1200" i="1" dirty="0"/>
              <a:t>. 1998</a:t>
            </a:r>
            <a:endParaRPr lang="el-GR" sz="1200" i="1" dirty="0"/>
          </a:p>
        </p:txBody>
      </p:sp>
    </p:spTree>
    <p:extLst>
      <p:ext uri="{BB962C8B-B14F-4D97-AF65-F5344CB8AC3E}">
        <p14:creationId xmlns:p14="http://schemas.microsoft.com/office/powerpoint/2010/main" val="2021118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5"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dirty="0"/>
              <a:t>The effect of balloon angioplasty on hypertension in atherosclerotic RVH (DRASTIC study)</a:t>
            </a:r>
            <a:endParaRPr lang="el-GR" dirty="0"/>
          </a:p>
        </p:txBody>
      </p:sp>
      <p:sp>
        <p:nvSpPr>
          <p:cNvPr id="3" name="Θέση περιεχομένου 2"/>
          <p:cNvSpPr>
            <a:spLocks noGrp="1"/>
          </p:cNvSpPr>
          <p:nvPr>
            <p:ph idx="1"/>
          </p:nvPr>
        </p:nvSpPr>
        <p:spPr>
          <a:xfrm>
            <a:off x="2195736" y="1778028"/>
            <a:ext cx="5710238" cy="1867408"/>
          </a:xfrm>
        </p:spPr>
        <p:txBody>
          <a:bodyPr>
            <a:normAutofit fontScale="92500" lnSpcReduction="20000"/>
          </a:bodyPr>
          <a:lstStyle/>
          <a:p>
            <a:pPr marL="0" indent="0" algn="just">
              <a:buNone/>
            </a:pPr>
            <a:r>
              <a:rPr lang="el-GR" altLang="el-GR" sz="1800" b="1" dirty="0" err="1"/>
              <a:t>Group</a:t>
            </a:r>
            <a:r>
              <a:rPr lang="el-GR" altLang="el-GR" sz="1800" b="1" dirty="0"/>
              <a:t> A: </a:t>
            </a:r>
            <a:r>
              <a:rPr lang="el-GR" altLang="el-GR" sz="1800" dirty="0"/>
              <a:t>56 </a:t>
            </a:r>
            <a:r>
              <a:rPr lang="el-GR" altLang="el-GR" sz="1800" dirty="0" err="1"/>
              <a:t>patients</a:t>
            </a:r>
            <a:r>
              <a:rPr lang="el-GR" altLang="el-GR" sz="1800" dirty="0"/>
              <a:t> </a:t>
            </a:r>
            <a:r>
              <a:rPr lang="el-GR" altLang="el-GR" sz="1800" dirty="0" err="1"/>
              <a:t>assigned</a:t>
            </a:r>
            <a:r>
              <a:rPr lang="el-GR" altLang="el-GR" sz="1800" dirty="0"/>
              <a:t> </a:t>
            </a:r>
            <a:r>
              <a:rPr lang="el-GR" altLang="el-GR" sz="1800" dirty="0" err="1"/>
              <a:t>to</a:t>
            </a:r>
            <a:r>
              <a:rPr lang="el-GR" altLang="el-GR" sz="1800" dirty="0"/>
              <a:t> </a:t>
            </a:r>
            <a:r>
              <a:rPr lang="el-GR" altLang="el-GR" sz="1800" dirty="0" err="1"/>
              <a:t>angioplasty</a:t>
            </a:r>
            <a:endParaRPr lang="el-GR" altLang="el-GR" sz="1800" dirty="0"/>
          </a:p>
          <a:p>
            <a:pPr marL="0" indent="0" algn="just">
              <a:buNone/>
            </a:pPr>
            <a:r>
              <a:rPr lang="el-GR" altLang="el-GR" sz="1800" dirty="0"/>
              <a:t>                </a:t>
            </a:r>
            <a:r>
              <a:rPr lang="en-US" altLang="el-GR" sz="1800" dirty="0"/>
              <a:t>  </a:t>
            </a:r>
            <a:r>
              <a:rPr lang="el-GR" altLang="el-GR" sz="1800" dirty="0"/>
              <a:t>54 </a:t>
            </a:r>
            <a:r>
              <a:rPr lang="el-GR" altLang="el-GR" sz="1800" dirty="0" err="1"/>
              <a:t>underwent</a:t>
            </a:r>
            <a:r>
              <a:rPr lang="el-GR" altLang="el-GR" sz="1800" dirty="0"/>
              <a:t> </a:t>
            </a:r>
            <a:r>
              <a:rPr lang="el-GR" altLang="el-GR" sz="1800" dirty="0" err="1"/>
              <a:t>angioplasty</a:t>
            </a:r>
            <a:endParaRPr lang="el-GR" altLang="el-GR" sz="1800" dirty="0"/>
          </a:p>
          <a:p>
            <a:pPr marL="0" indent="0" algn="just">
              <a:buNone/>
            </a:pPr>
            <a:r>
              <a:rPr lang="el-GR" altLang="el-GR" sz="1800" dirty="0"/>
              <a:t>	  </a:t>
            </a:r>
            <a:r>
              <a:rPr lang="en-US" altLang="el-GR" sz="1800" dirty="0"/>
              <a:t>  </a:t>
            </a:r>
            <a:r>
              <a:rPr lang="el-GR" altLang="el-GR" sz="1800" dirty="0"/>
              <a:t> 2 </a:t>
            </a:r>
            <a:r>
              <a:rPr lang="el-GR" altLang="el-GR" sz="1800" dirty="0" err="1"/>
              <a:t>received</a:t>
            </a:r>
            <a:r>
              <a:rPr lang="el-GR" altLang="el-GR" sz="1800" dirty="0"/>
              <a:t> a </a:t>
            </a:r>
            <a:r>
              <a:rPr lang="el-GR" altLang="el-GR" sz="1800" dirty="0" err="1"/>
              <a:t>stent</a:t>
            </a:r>
            <a:endParaRPr lang="el-GR" altLang="el-GR" sz="1800" dirty="0"/>
          </a:p>
          <a:p>
            <a:pPr marL="0" indent="0" algn="just">
              <a:buNone/>
            </a:pPr>
            <a:endParaRPr lang="el-GR" altLang="el-GR" sz="1800" dirty="0"/>
          </a:p>
          <a:p>
            <a:pPr marL="0" indent="0" algn="just">
              <a:buNone/>
            </a:pPr>
            <a:r>
              <a:rPr lang="el-GR" altLang="el-GR" sz="1800" b="1" dirty="0" err="1"/>
              <a:t>Group</a:t>
            </a:r>
            <a:r>
              <a:rPr lang="el-GR" altLang="el-GR" sz="1800" b="1" dirty="0"/>
              <a:t> B:</a:t>
            </a:r>
            <a:r>
              <a:rPr lang="el-GR" altLang="el-GR" sz="1800" dirty="0"/>
              <a:t> 50 </a:t>
            </a:r>
            <a:r>
              <a:rPr lang="el-GR" altLang="el-GR" sz="1800" dirty="0" err="1"/>
              <a:t>patients</a:t>
            </a:r>
            <a:r>
              <a:rPr lang="el-GR" altLang="el-GR" sz="1800" dirty="0"/>
              <a:t> </a:t>
            </a:r>
            <a:r>
              <a:rPr lang="el-GR" altLang="el-GR" sz="1800" dirty="0" err="1"/>
              <a:t>assigned</a:t>
            </a:r>
            <a:r>
              <a:rPr lang="el-GR" altLang="el-GR" sz="1800" dirty="0"/>
              <a:t> </a:t>
            </a:r>
            <a:r>
              <a:rPr lang="el-GR" altLang="el-GR" sz="1800" dirty="0" err="1"/>
              <a:t>to</a:t>
            </a:r>
            <a:r>
              <a:rPr lang="el-GR" altLang="el-GR" sz="1800" dirty="0"/>
              <a:t> </a:t>
            </a:r>
            <a:r>
              <a:rPr lang="el-GR" altLang="el-GR" sz="1800" dirty="0" err="1"/>
              <a:t>drug</a:t>
            </a:r>
            <a:r>
              <a:rPr lang="el-GR" altLang="el-GR" sz="1800" dirty="0"/>
              <a:t> </a:t>
            </a:r>
            <a:r>
              <a:rPr lang="el-GR" altLang="el-GR" sz="1800" dirty="0" err="1"/>
              <a:t>therapy</a:t>
            </a:r>
            <a:endParaRPr lang="el-GR" altLang="el-GR" sz="1800" dirty="0"/>
          </a:p>
          <a:p>
            <a:pPr marL="0" indent="0" algn="just">
              <a:buNone/>
            </a:pPr>
            <a:r>
              <a:rPr lang="el-GR" altLang="el-GR" sz="1800" dirty="0"/>
              <a:t>	  </a:t>
            </a:r>
            <a:r>
              <a:rPr lang="en-US" altLang="el-GR" sz="1800" dirty="0"/>
              <a:t> </a:t>
            </a:r>
            <a:r>
              <a:rPr lang="el-GR" altLang="el-GR" sz="1800" dirty="0"/>
              <a:t> </a:t>
            </a:r>
            <a:r>
              <a:rPr lang="el-GR" altLang="el-GR" sz="1800" dirty="0">
                <a:solidFill>
                  <a:srgbClr val="FF0000"/>
                </a:solidFill>
              </a:rPr>
              <a:t>22 </a:t>
            </a:r>
            <a:r>
              <a:rPr lang="el-GR" altLang="el-GR" sz="1800" dirty="0" err="1">
                <a:solidFill>
                  <a:srgbClr val="FF0000"/>
                </a:solidFill>
              </a:rPr>
              <a:t>underwent</a:t>
            </a:r>
            <a:r>
              <a:rPr lang="el-GR" altLang="el-GR" sz="1800" dirty="0">
                <a:solidFill>
                  <a:srgbClr val="FF0000"/>
                </a:solidFill>
              </a:rPr>
              <a:t> </a:t>
            </a:r>
            <a:r>
              <a:rPr lang="el-GR" altLang="el-GR" sz="1800" dirty="0" err="1">
                <a:solidFill>
                  <a:srgbClr val="FF0000"/>
                </a:solidFill>
              </a:rPr>
              <a:t>angioplasty</a:t>
            </a:r>
            <a:r>
              <a:rPr lang="el-GR" altLang="el-GR" sz="1800" dirty="0">
                <a:solidFill>
                  <a:srgbClr val="FF0000"/>
                </a:solidFill>
              </a:rPr>
              <a:t> (</a:t>
            </a:r>
            <a:r>
              <a:rPr lang="el-GR" altLang="el-GR" sz="1800" dirty="0" err="1">
                <a:solidFill>
                  <a:srgbClr val="FF0000"/>
                </a:solidFill>
              </a:rPr>
              <a:t>after</a:t>
            </a:r>
            <a:r>
              <a:rPr lang="el-GR" altLang="el-GR" sz="1800" dirty="0">
                <a:solidFill>
                  <a:srgbClr val="FF0000"/>
                </a:solidFill>
              </a:rPr>
              <a:t> 3 </a:t>
            </a:r>
            <a:r>
              <a:rPr lang="el-GR" altLang="el-GR" sz="1800" dirty="0" err="1">
                <a:solidFill>
                  <a:srgbClr val="FF0000"/>
                </a:solidFill>
              </a:rPr>
              <a:t>months</a:t>
            </a:r>
            <a:r>
              <a:rPr lang="el-GR" altLang="el-GR" sz="1800" dirty="0">
                <a:solidFill>
                  <a:srgbClr val="FF0000"/>
                </a:solidFill>
              </a:rPr>
              <a:t>)</a:t>
            </a:r>
          </a:p>
          <a:p>
            <a:pPr marL="0" indent="0">
              <a:buNone/>
            </a:pPr>
            <a:endParaRPr lang="el-GR" sz="1500" dirty="0"/>
          </a:p>
        </p:txBody>
      </p:sp>
      <p:sp>
        <p:nvSpPr>
          <p:cNvPr id="7" name="Ορθογώνιο 6"/>
          <p:cNvSpPr/>
          <p:nvPr/>
        </p:nvSpPr>
        <p:spPr>
          <a:xfrm>
            <a:off x="6513728" y="4545904"/>
            <a:ext cx="2630272" cy="276999"/>
          </a:xfrm>
          <a:prstGeom prst="rect">
            <a:avLst/>
          </a:prstGeom>
        </p:spPr>
        <p:txBody>
          <a:bodyPr wrap="none">
            <a:spAutoFit/>
          </a:bodyPr>
          <a:lstStyle/>
          <a:p>
            <a:pPr defTabSz="685800">
              <a:defRPr/>
            </a:pPr>
            <a:r>
              <a:rPr lang="nl-NL" sz="1200" i="1" dirty="0">
                <a:solidFill>
                  <a:prstClr val="black"/>
                </a:solidFill>
                <a:latin typeface="Calibri"/>
              </a:rPr>
              <a:t> van Jaarsveld et al., N Engl J Med 2000</a:t>
            </a:r>
            <a:endParaRPr lang="el-GR" sz="1200" i="1" dirty="0">
              <a:solidFill>
                <a:prstClr val="black"/>
              </a:solidFill>
              <a:latin typeface="Calibri"/>
            </a:endParaRPr>
          </a:p>
        </p:txBody>
      </p:sp>
      <p:sp>
        <p:nvSpPr>
          <p:cNvPr id="8" name="Ορθογώνιο 7"/>
          <p:cNvSpPr/>
          <p:nvPr/>
        </p:nvSpPr>
        <p:spPr>
          <a:xfrm>
            <a:off x="1187624" y="4126918"/>
            <a:ext cx="7277100" cy="369332"/>
          </a:xfrm>
          <a:prstGeom prst="rect">
            <a:avLst/>
          </a:prstGeom>
        </p:spPr>
        <p:txBody>
          <a:bodyPr wrap="square">
            <a:spAutoFit/>
          </a:bodyPr>
          <a:lstStyle/>
          <a:p>
            <a:pPr defTabSz="685800">
              <a:defRPr/>
            </a:pPr>
            <a:r>
              <a:rPr lang="el-GR" altLang="el-GR" dirty="0" err="1">
                <a:solidFill>
                  <a:srgbClr val="FF3300"/>
                </a:solidFill>
                <a:latin typeface="Calibri"/>
              </a:rPr>
              <a:t>Results</a:t>
            </a:r>
            <a:r>
              <a:rPr lang="el-GR" altLang="el-GR" dirty="0">
                <a:solidFill>
                  <a:srgbClr val="FF3300"/>
                </a:solidFill>
                <a:latin typeface="Calibri"/>
              </a:rPr>
              <a:t>: </a:t>
            </a:r>
            <a:r>
              <a:rPr lang="el-GR" altLang="el-GR" dirty="0" err="1">
                <a:solidFill>
                  <a:srgbClr val="FF3300"/>
                </a:solidFill>
                <a:latin typeface="Calibri"/>
              </a:rPr>
              <a:t>angioplasty</a:t>
            </a:r>
            <a:r>
              <a:rPr lang="el-GR" altLang="el-GR" dirty="0">
                <a:solidFill>
                  <a:srgbClr val="FF3300"/>
                </a:solidFill>
                <a:latin typeface="Calibri"/>
              </a:rPr>
              <a:t> </a:t>
            </a:r>
            <a:r>
              <a:rPr lang="el-GR" altLang="el-GR" dirty="0" err="1">
                <a:solidFill>
                  <a:srgbClr val="FF3300"/>
                </a:solidFill>
                <a:latin typeface="Calibri"/>
              </a:rPr>
              <a:t>has</a:t>
            </a:r>
            <a:r>
              <a:rPr lang="el-GR" altLang="el-GR" dirty="0">
                <a:solidFill>
                  <a:srgbClr val="FF3300"/>
                </a:solidFill>
                <a:latin typeface="Calibri"/>
              </a:rPr>
              <a:t> </a:t>
            </a:r>
            <a:r>
              <a:rPr lang="el-GR" altLang="el-GR" dirty="0" err="1">
                <a:solidFill>
                  <a:srgbClr val="FF3300"/>
                </a:solidFill>
                <a:latin typeface="Calibri"/>
              </a:rPr>
              <a:t>little</a:t>
            </a:r>
            <a:r>
              <a:rPr lang="el-GR" altLang="el-GR" dirty="0">
                <a:solidFill>
                  <a:srgbClr val="FF3300"/>
                </a:solidFill>
                <a:latin typeface="Calibri"/>
              </a:rPr>
              <a:t> </a:t>
            </a:r>
            <a:r>
              <a:rPr lang="el-GR" altLang="el-GR" dirty="0" err="1">
                <a:solidFill>
                  <a:srgbClr val="FF3300"/>
                </a:solidFill>
                <a:latin typeface="Calibri"/>
              </a:rPr>
              <a:t>advantage</a:t>
            </a:r>
            <a:r>
              <a:rPr lang="el-GR" altLang="el-GR" dirty="0">
                <a:solidFill>
                  <a:srgbClr val="FF3300"/>
                </a:solidFill>
                <a:latin typeface="Calibri"/>
              </a:rPr>
              <a:t> </a:t>
            </a:r>
            <a:r>
              <a:rPr lang="el-GR" altLang="el-GR" dirty="0" err="1">
                <a:solidFill>
                  <a:srgbClr val="FF3300"/>
                </a:solidFill>
                <a:latin typeface="Calibri"/>
              </a:rPr>
              <a:t>over</a:t>
            </a:r>
            <a:r>
              <a:rPr lang="el-GR" altLang="el-GR" dirty="0">
                <a:solidFill>
                  <a:srgbClr val="FF3300"/>
                </a:solidFill>
                <a:latin typeface="Calibri"/>
              </a:rPr>
              <a:t> </a:t>
            </a:r>
            <a:r>
              <a:rPr lang="el-GR" altLang="el-GR" dirty="0" err="1">
                <a:solidFill>
                  <a:srgbClr val="FF3300"/>
                </a:solidFill>
                <a:latin typeface="Calibri"/>
              </a:rPr>
              <a:t>antihypertensive</a:t>
            </a:r>
            <a:r>
              <a:rPr lang="el-GR" altLang="el-GR" dirty="0">
                <a:solidFill>
                  <a:srgbClr val="FF3300"/>
                </a:solidFill>
                <a:latin typeface="Calibri"/>
              </a:rPr>
              <a:t> </a:t>
            </a:r>
            <a:r>
              <a:rPr lang="el-GR" altLang="el-GR" dirty="0" err="1">
                <a:solidFill>
                  <a:srgbClr val="FF3300"/>
                </a:solidFill>
                <a:latin typeface="Calibri"/>
              </a:rPr>
              <a:t>drug</a:t>
            </a:r>
            <a:r>
              <a:rPr lang="el-GR" altLang="el-GR" dirty="0">
                <a:solidFill>
                  <a:srgbClr val="FF3300"/>
                </a:solidFill>
                <a:latin typeface="Calibri"/>
              </a:rPr>
              <a:t> </a:t>
            </a:r>
            <a:r>
              <a:rPr lang="el-GR" altLang="el-GR" dirty="0" err="1">
                <a:solidFill>
                  <a:srgbClr val="FF3300"/>
                </a:solidFill>
                <a:latin typeface="Calibri"/>
              </a:rPr>
              <a:t>therapy</a:t>
            </a:r>
            <a:endParaRPr lang="el-GR" altLang="el-GR" dirty="0">
              <a:solidFill>
                <a:srgbClr val="FF3300"/>
              </a:solidFill>
              <a:latin typeface="Calibri"/>
            </a:endParaRPr>
          </a:p>
        </p:txBody>
      </p:sp>
      <p:sp>
        <p:nvSpPr>
          <p:cNvPr id="9" name="Δεξιό βέλος 8"/>
          <p:cNvSpPr/>
          <p:nvPr/>
        </p:nvSpPr>
        <p:spPr>
          <a:xfrm rot="19154327">
            <a:off x="1251079" y="2264944"/>
            <a:ext cx="943055" cy="10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l-GR" sz="1350">
              <a:solidFill>
                <a:prstClr val="white"/>
              </a:solidFill>
              <a:latin typeface="Calibri"/>
            </a:endParaRPr>
          </a:p>
        </p:txBody>
      </p:sp>
      <p:sp>
        <p:nvSpPr>
          <p:cNvPr id="10" name="Δεξιό βέλος 9"/>
          <p:cNvSpPr/>
          <p:nvPr/>
        </p:nvSpPr>
        <p:spPr>
          <a:xfrm rot="1840125">
            <a:off x="1292062" y="2793949"/>
            <a:ext cx="943055" cy="10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l-GR" sz="1350">
              <a:solidFill>
                <a:prstClr val="white"/>
              </a:solidFill>
              <a:latin typeface="Calibri"/>
            </a:endParaRPr>
          </a:p>
        </p:txBody>
      </p:sp>
      <p:sp>
        <p:nvSpPr>
          <p:cNvPr id="4" name="Ορθογώνιο 3">
            <a:extLst>
              <a:ext uri="{FF2B5EF4-FFF2-40B4-BE49-F238E27FC236}">
                <a16:creationId xmlns:a16="http://schemas.microsoft.com/office/drawing/2014/main" id="{83E6E1D9-033B-5A4B-6B65-F7471DE62343}"/>
              </a:ext>
            </a:extLst>
          </p:cNvPr>
          <p:cNvSpPr/>
          <p:nvPr/>
        </p:nvSpPr>
        <p:spPr>
          <a:xfrm>
            <a:off x="2627784" y="969285"/>
            <a:ext cx="4071207" cy="57708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b="1" dirty="0">
                <a:solidFill>
                  <a:prstClr val="black"/>
                </a:solidFill>
              </a:rPr>
              <a:t>DRASTIC</a:t>
            </a:r>
          </a:p>
          <a:p>
            <a:pPr algn="ctr"/>
            <a:r>
              <a:rPr lang="en-US" sz="1350" dirty="0">
                <a:solidFill>
                  <a:prstClr val="black"/>
                </a:solidFill>
              </a:rPr>
              <a:t>N=106 pts</a:t>
            </a:r>
            <a:r>
              <a:rPr lang="el-GR" sz="1350" dirty="0">
                <a:solidFill>
                  <a:prstClr val="black"/>
                </a:solidFill>
              </a:rPr>
              <a:t>, </a:t>
            </a:r>
            <a:r>
              <a:rPr lang="en-US" sz="1350" dirty="0">
                <a:solidFill>
                  <a:prstClr val="black"/>
                </a:solidFill>
              </a:rPr>
              <a:t>12 months f-up</a:t>
            </a:r>
            <a:endParaRPr lang="el-GR" sz="1350" dirty="0">
              <a:solidFill>
                <a:prstClr val="black"/>
              </a:solidFill>
            </a:endParaRPr>
          </a:p>
        </p:txBody>
      </p:sp>
    </p:spTree>
    <p:extLst>
      <p:ext uri="{BB962C8B-B14F-4D97-AF65-F5344CB8AC3E}">
        <p14:creationId xmlns:p14="http://schemas.microsoft.com/office/powerpoint/2010/main" val="14739243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8594" name="Picture 2" descr="slide33">
            <a:extLst>
              <a:ext uri="{FF2B5EF4-FFF2-40B4-BE49-F238E27FC236}">
                <a16:creationId xmlns:a16="http://schemas.microsoft.com/office/drawing/2014/main" id="{D9B793BE-CA13-2ED3-DEA5-EB1AE7053BA8}"/>
              </a:ext>
            </a:extLst>
          </p:cNvPr>
          <p:cNvPicPr>
            <a:picLocks noChangeAspect="1" noChangeArrowheads="1"/>
          </p:cNvPicPr>
          <p:nvPr/>
        </p:nvPicPr>
        <p:blipFill>
          <a:blip r:embed="rId2" cstate="print">
            <a:lum contrast="30000"/>
            <a:extLst>
              <a:ext uri="{28A0092B-C50C-407E-A947-70E740481C1C}">
                <a14:useLocalDpi xmlns:a14="http://schemas.microsoft.com/office/drawing/2010/main" val="0"/>
              </a:ext>
            </a:extLst>
          </a:blip>
          <a:srcRect/>
          <a:stretch>
            <a:fillRect/>
          </a:stretch>
        </p:blipFill>
        <p:spPr bwMode="auto">
          <a:xfrm>
            <a:off x="800100" y="0"/>
            <a:ext cx="75438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852530"/>
      </p:ext>
    </p:extLst>
  </p:cSld>
  <p:clrMapOvr>
    <a:masterClrMapping/>
  </p:clrMapOvr>
  <p:transition spd="med" advClick="0"/>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0642" name="Picture 2" descr="slide36">
            <a:extLst>
              <a:ext uri="{FF2B5EF4-FFF2-40B4-BE49-F238E27FC236}">
                <a16:creationId xmlns:a16="http://schemas.microsoft.com/office/drawing/2014/main" id="{CF49101B-1D46-A3B0-6A11-AD463C10246D}"/>
              </a:ext>
            </a:extLst>
          </p:cNvPr>
          <p:cNvPicPr>
            <a:picLocks noChangeAspect="1" noChangeArrowheads="1"/>
          </p:cNvPicPr>
          <p:nvPr/>
        </p:nvPicPr>
        <p:blipFill>
          <a:blip r:embed="rId2" cstate="print">
            <a:lum contrast="36000"/>
            <a:extLst>
              <a:ext uri="{28A0092B-C50C-407E-A947-70E740481C1C}">
                <a14:useLocalDpi xmlns:a14="http://schemas.microsoft.com/office/drawing/2010/main" val="0"/>
              </a:ext>
            </a:extLst>
          </a:blip>
          <a:srcRect/>
          <a:stretch>
            <a:fillRect/>
          </a:stretch>
        </p:blipFill>
        <p:spPr bwMode="auto">
          <a:xfrm>
            <a:off x="566835" y="0"/>
            <a:ext cx="796017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5053546"/>
      </p:ext>
    </p:extLst>
  </p:cSld>
  <p:clrMapOvr>
    <a:masterClrMapping/>
  </p:clrMapOvr>
  <p:transition spd="med" advClick="0"/>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9618" name="Picture 2" descr="slide34">
            <a:extLst>
              <a:ext uri="{FF2B5EF4-FFF2-40B4-BE49-F238E27FC236}">
                <a16:creationId xmlns:a16="http://schemas.microsoft.com/office/drawing/2014/main" id="{EC7BBDF9-4EDC-33B6-F27D-FED8E4C1EF03}"/>
              </a:ext>
            </a:extLst>
          </p:cNvPr>
          <p:cNvPicPr>
            <a:picLocks noChangeAspect="1" noChangeArrowheads="1"/>
          </p:cNvPicPr>
          <p:nvPr/>
        </p:nvPicPr>
        <p:blipFill>
          <a:blip r:embed="rId2" cstate="print">
            <a:lum contrast="30000"/>
            <a:extLst>
              <a:ext uri="{28A0092B-C50C-407E-A947-70E740481C1C}">
                <a14:useLocalDpi xmlns:a14="http://schemas.microsoft.com/office/drawing/2010/main" val="0"/>
              </a:ext>
            </a:extLst>
          </a:blip>
          <a:srcRect/>
          <a:stretch>
            <a:fillRect/>
          </a:stretch>
        </p:blipFill>
        <p:spPr bwMode="auto">
          <a:xfrm>
            <a:off x="486439" y="0"/>
            <a:ext cx="803024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4654123"/>
      </p:ext>
    </p:extLst>
  </p:cSld>
  <p:clrMapOvr>
    <a:masterClrMapping/>
  </p:clrMapOvr>
  <p:transition spd="med" advClick="0"/>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l"/>
            <a:r>
              <a:rPr lang="en-US" b="1" dirty="0">
                <a:solidFill>
                  <a:srgbClr val="4249AA"/>
                </a:solidFill>
                <a:latin typeface="+mn-lt"/>
              </a:rPr>
              <a:t>Revascularization vs Medical Therapy in ARVD: RCTs</a:t>
            </a:r>
            <a:endParaRPr lang="el-GR" b="1" dirty="0">
              <a:solidFill>
                <a:srgbClr val="4249AA"/>
              </a:solidFill>
              <a:latin typeface="+mn-lt"/>
            </a:endParaRPr>
          </a:p>
        </p:txBody>
      </p:sp>
      <p:pic>
        <p:nvPicPr>
          <p:cNvPr id="6" name="Picture 2" descr="https://www.ahajournals.org/reader/content/165ba1dcdb2/10.1161/01.HYP.31.3.823/format/epub/EPUB/graphic/hy0380161002.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199" y="1120698"/>
            <a:ext cx="8240618" cy="3282512"/>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1083005" y="751255"/>
            <a:ext cx="1803089" cy="7848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solidFill>
                  <a:prstClr val="black"/>
                </a:solidFill>
              </a:rPr>
              <a:t>EMMA study</a:t>
            </a:r>
          </a:p>
          <a:p>
            <a:r>
              <a:rPr lang="en-US" sz="1350" dirty="0">
                <a:solidFill>
                  <a:prstClr val="black"/>
                </a:solidFill>
              </a:rPr>
              <a:t>N=49 pts</a:t>
            </a:r>
          </a:p>
          <a:p>
            <a:r>
              <a:rPr lang="en-US" sz="1350" dirty="0">
                <a:solidFill>
                  <a:prstClr val="black"/>
                </a:solidFill>
              </a:rPr>
              <a:t>6 months f-up</a:t>
            </a:r>
            <a:endParaRPr lang="el-GR" sz="1350" dirty="0">
              <a:solidFill>
                <a:prstClr val="black"/>
              </a:solidFill>
            </a:endParaRPr>
          </a:p>
        </p:txBody>
      </p:sp>
      <p:sp>
        <p:nvSpPr>
          <p:cNvPr id="8" name="Ορθογώνιο 7"/>
          <p:cNvSpPr/>
          <p:nvPr/>
        </p:nvSpPr>
        <p:spPr>
          <a:xfrm>
            <a:off x="6450806" y="4800532"/>
            <a:ext cx="4572000" cy="300082"/>
          </a:xfrm>
          <a:prstGeom prst="rect">
            <a:avLst/>
          </a:prstGeom>
        </p:spPr>
        <p:txBody>
          <a:bodyPr>
            <a:spAutoFit/>
          </a:bodyPr>
          <a:lstStyle/>
          <a:p>
            <a:r>
              <a:rPr lang="en-US" sz="1350" i="1" dirty="0" err="1"/>
              <a:t>Plouin</a:t>
            </a:r>
            <a:r>
              <a:rPr lang="en-US" sz="1350" i="1" dirty="0"/>
              <a:t> PF, et al. Hypertension. 1998</a:t>
            </a:r>
            <a:endParaRPr lang="el-GR" sz="1350" i="1" dirty="0"/>
          </a:p>
        </p:txBody>
      </p:sp>
    </p:spTree>
    <p:extLst>
      <p:ext uri="{BB962C8B-B14F-4D97-AF65-F5344CB8AC3E}">
        <p14:creationId xmlns:p14="http://schemas.microsoft.com/office/powerpoint/2010/main" val="98685644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Θέση περιεχομένου 3"/>
          <p:cNvSpPr>
            <a:spLocks noGrp="1"/>
          </p:cNvSpPr>
          <p:nvPr>
            <p:ph idx="1"/>
          </p:nvPr>
        </p:nvSpPr>
        <p:spPr>
          <a:xfrm>
            <a:off x="1731146" y="2250045"/>
            <a:ext cx="7297209" cy="2555519"/>
          </a:xfrm>
        </p:spPr>
        <p:txBody>
          <a:bodyPr anchor="ctr"/>
          <a:lstStyle/>
          <a:p>
            <a:pPr>
              <a:lnSpc>
                <a:spcPct val="150000"/>
              </a:lnSpc>
            </a:pPr>
            <a:r>
              <a:rPr lang="en-US" dirty="0"/>
              <a:t>N=140 patients with </a:t>
            </a:r>
            <a:r>
              <a:rPr lang="en-US" dirty="0" err="1"/>
              <a:t>eGFR</a:t>
            </a:r>
            <a:r>
              <a:rPr lang="en-US" dirty="0"/>
              <a:t>&lt;80 ml/min/1.73m2</a:t>
            </a:r>
          </a:p>
          <a:p>
            <a:pPr>
              <a:lnSpc>
                <a:spcPct val="150000"/>
              </a:lnSpc>
            </a:pPr>
            <a:r>
              <a:rPr lang="en-US" dirty="0"/>
              <a:t>ARAS&gt; 50% </a:t>
            </a:r>
          </a:p>
          <a:p>
            <a:pPr>
              <a:lnSpc>
                <a:spcPct val="150000"/>
              </a:lnSpc>
            </a:pPr>
            <a:r>
              <a:rPr lang="en-US" dirty="0"/>
              <a:t>controlled BP on stable medication dosage (BP &lt;140/90 mmHg)</a:t>
            </a:r>
          </a:p>
          <a:p>
            <a:pPr>
              <a:lnSpc>
                <a:spcPct val="150000"/>
              </a:lnSpc>
            </a:pPr>
            <a:r>
              <a:rPr lang="en-US" dirty="0"/>
              <a:t>follow-up 2 years</a:t>
            </a:r>
          </a:p>
          <a:p>
            <a:pPr>
              <a:lnSpc>
                <a:spcPct val="150000"/>
              </a:lnSpc>
            </a:pPr>
            <a:r>
              <a:rPr lang="en-US" dirty="0"/>
              <a:t>primary endpoint: eGFR decline&gt;20%</a:t>
            </a:r>
            <a:endParaRPr lang="el-GR" dirty="0"/>
          </a:p>
        </p:txBody>
      </p:sp>
      <p:pic>
        <p:nvPicPr>
          <p:cNvPr id="5" name="Εικόνα 4"/>
          <p:cNvPicPr>
            <a:picLocks noChangeAspect="1"/>
          </p:cNvPicPr>
          <p:nvPr/>
        </p:nvPicPr>
        <p:blipFill rotWithShape="1">
          <a:blip r:embed="rId3" cstate="print"/>
          <a:srcRect l="25000" t="22716" r="6666" b="37161"/>
          <a:stretch/>
        </p:blipFill>
        <p:spPr>
          <a:xfrm>
            <a:off x="1884587" y="123478"/>
            <a:ext cx="5374826" cy="2126567"/>
          </a:xfrm>
          <a:prstGeom prst="rect">
            <a:avLst/>
          </a:prstGeom>
        </p:spPr>
      </p:pic>
      <p:sp>
        <p:nvSpPr>
          <p:cNvPr id="7" name="Text Box 4">
            <a:extLst>
              <a:ext uri="{FF2B5EF4-FFF2-40B4-BE49-F238E27FC236}">
                <a16:creationId xmlns:a16="http://schemas.microsoft.com/office/drawing/2014/main" id="{9BA522FA-BC64-8E30-6030-3D5791C3D1AC}"/>
              </a:ext>
            </a:extLst>
          </p:cNvPr>
          <p:cNvSpPr txBox="1">
            <a:spLocks noChangeArrowheads="1"/>
          </p:cNvSpPr>
          <p:nvPr/>
        </p:nvSpPr>
        <p:spPr bwMode="auto">
          <a:xfrm>
            <a:off x="6876256" y="4528565"/>
            <a:ext cx="27229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defRPr/>
            </a:pPr>
            <a:r>
              <a:rPr lang="en-US" altLang="el-GR" sz="1200" i="1" dirty="0" err="1">
                <a:solidFill>
                  <a:prstClr val="black"/>
                </a:solidFill>
                <a:latin typeface="Calibri" panose="020F0502020204030204"/>
                <a:cs typeface="Arial" panose="020B0604020202020204" pitchFamily="34" charset="0"/>
              </a:rPr>
              <a:t>Bax</a:t>
            </a:r>
            <a:r>
              <a:rPr lang="en-US" altLang="el-GR" sz="1200" i="1" dirty="0">
                <a:solidFill>
                  <a:prstClr val="black"/>
                </a:solidFill>
                <a:latin typeface="Calibri" panose="020F0502020204030204"/>
                <a:cs typeface="Arial" panose="020B0604020202020204" pitchFamily="34" charset="0"/>
              </a:rPr>
              <a:t> et al., Ann Intern Med, 2009</a:t>
            </a:r>
            <a:endParaRPr lang="el-GR" altLang="el-GR" sz="1200" i="1" u="sng" dirty="0">
              <a:solidFill>
                <a:prstClr val="black"/>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66728845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12323" name="Oval 3">
            <a:extLst>
              <a:ext uri="{FF2B5EF4-FFF2-40B4-BE49-F238E27FC236}">
                <a16:creationId xmlns:a16="http://schemas.microsoft.com/office/drawing/2014/main" id="{82389415-7CC8-0197-0220-E93EFDB5C3D8}"/>
              </a:ext>
            </a:extLst>
          </p:cNvPr>
          <p:cNvSpPr>
            <a:spLocks noChangeArrowheads="1"/>
          </p:cNvSpPr>
          <p:nvPr/>
        </p:nvSpPr>
        <p:spPr bwMode="auto">
          <a:xfrm>
            <a:off x="5813822" y="1771531"/>
            <a:ext cx="259766" cy="519351"/>
          </a:xfrm>
          <a:prstGeom prst="ellipse">
            <a:avLst/>
          </a:prstGeom>
          <a:noFill/>
          <a:ln>
            <a:noFill/>
          </a:ln>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defRPr/>
            </a:pPr>
            <a:endParaRPr lang="el-GR" b="1">
              <a:solidFill>
                <a:srgbClr val="FF9900"/>
              </a:solidFill>
              <a:effectLst>
                <a:outerShdw blurRad="38100" dist="38100" dir="2700000" algn="tl">
                  <a:srgbClr val="000000"/>
                </a:outerShdw>
              </a:effectLst>
              <a:cs typeface="Arial" panose="020B0604020202020204" pitchFamily="34" charset="0"/>
            </a:endParaRPr>
          </a:p>
        </p:txBody>
      </p:sp>
      <p:sp>
        <p:nvSpPr>
          <p:cNvPr id="250883" name="Text Box 4">
            <a:extLst>
              <a:ext uri="{FF2B5EF4-FFF2-40B4-BE49-F238E27FC236}">
                <a16:creationId xmlns:a16="http://schemas.microsoft.com/office/drawing/2014/main" id="{9BA522FA-BC64-8E30-6030-3D5791C3D1AC}"/>
              </a:ext>
            </a:extLst>
          </p:cNvPr>
          <p:cNvSpPr txBox="1">
            <a:spLocks noChangeArrowheads="1"/>
          </p:cNvSpPr>
          <p:nvPr/>
        </p:nvSpPr>
        <p:spPr bwMode="auto">
          <a:xfrm>
            <a:off x="0" y="4553426"/>
            <a:ext cx="27229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defRPr/>
            </a:pPr>
            <a:r>
              <a:rPr lang="en-US" altLang="el-GR" sz="1200" i="1" dirty="0" err="1">
                <a:solidFill>
                  <a:prstClr val="black"/>
                </a:solidFill>
                <a:latin typeface="Calibri"/>
                <a:cs typeface="Arial" panose="020B0604020202020204" pitchFamily="34" charset="0"/>
              </a:rPr>
              <a:t>Bax</a:t>
            </a:r>
            <a:r>
              <a:rPr lang="en-US" altLang="el-GR" sz="1200" i="1" dirty="0">
                <a:solidFill>
                  <a:prstClr val="black"/>
                </a:solidFill>
                <a:latin typeface="Calibri"/>
                <a:cs typeface="Arial" panose="020B0604020202020204" pitchFamily="34" charset="0"/>
              </a:rPr>
              <a:t> et al., Ann Intern Med, 2009</a:t>
            </a:r>
            <a:endParaRPr lang="el-GR" altLang="el-GR" sz="1200" i="1" u="sng" dirty="0">
              <a:solidFill>
                <a:prstClr val="black"/>
              </a:solidFill>
              <a:latin typeface="Calibri"/>
              <a:cs typeface="Arial" panose="020B0604020202020204" pitchFamily="34" charset="0"/>
            </a:endParaRPr>
          </a:p>
        </p:txBody>
      </p:sp>
      <p:pic>
        <p:nvPicPr>
          <p:cNvPr id="250884" name="Picture 5">
            <a:extLst>
              <a:ext uri="{FF2B5EF4-FFF2-40B4-BE49-F238E27FC236}">
                <a16:creationId xmlns:a16="http://schemas.microsoft.com/office/drawing/2014/main" id="{45FCB088-CD06-26CE-F6BD-EF64FAF4B5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750" y="889315"/>
            <a:ext cx="3676206" cy="3278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5" name="Picture 6">
            <a:extLst>
              <a:ext uri="{FF2B5EF4-FFF2-40B4-BE49-F238E27FC236}">
                <a16:creationId xmlns:a16="http://schemas.microsoft.com/office/drawing/2014/main" id="{9B424949-86F4-6BAC-789E-11162ECF4B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8422" y="1596241"/>
            <a:ext cx="3886615" cy="3219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6" name="Text Box 7">
            <a:extLst>
              <a:ext uri="{FF2B5EF4-FFF2-40B4-BE49-F238E27FC236}">
                <a16:creationId xmlns:a16="http://schemas.microsoft.com/office/drawing/2014/main" id="{ACB6E02A-97BC-F7B8-5EF2-532F10ECF9A8}"/>
              </a:ext>
            </a:extLst>
          </p:cNvPr>
          <p:cNvSpPr txBox="1">
            <a:spLocks noChangeArrowheads="1"/>
          </p:cNvSpPr>
          <p:nvPr/>
        </p:nvSpPr>
        <p:spPr bwMode="auto">
          <a:xfrm>
            <a:off x="2465786" y="1168004"/>
            <a:ext cx="194429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50000"/>
              </a:spcBef>
              <a:spcAft>
                <a:spcPct val="0"/>
              </a:spcAft>
              <a:defRPr/>
            </a:pPr>
            <a:r>
              <a:rPr lang="en-US" altLang="el-GR" sz="1050" b="1">
                <a:solidFill>
                  <a:srgbClr val="000000"/>
                </a:solidFill>
                <a:cs typeface="Arial" panose="020B0604020202020204" pitchFamily="34" charset="0"/>
              </a:rPr>
              <a:t>Primary end-point</a:t>
            </a:r>
            <a:endParaRPr lang="el-GR" altLang="el-GR" sz="1050" b="1">
              <a:solidFill>
                <a:srgbClr val="000000"/>
              </a:solidFill>
              <a:cs typeface="Arial" panose="020B0604020202020204" pitchFamily="34" charset="0"/>
            </a:endParaRPr>
          </a:p>
        </p:txBody>
      </p:sp>
      <p:sp>
        <p:nvSpPr>
          <p:cNvPr id="250887" name="Text Box 8">
            <a:extLst>
              <a:ext uri="{FF2B5EF4-FFF2-40B4-BE49-F238E27FC236}">
                <a16:creationId xmlns:a16="http://schemas.microsoft.com/office/drawing/2014/main" id="{30194994-C2FC-042E-EA09-5645EDE8690B}"/>
              </a:ext>
            </a:extLst>
          </p:cNvPr>
          <p:cNvSpPr txBox="1">
            <a:spLocks noChangeArrowheads="1"/>
          </p:cNvSpPr>
          <p:nvPr/>
        </p:nvSpPr>
        <p:spPr bwMode="auto">
          <a:xfrm>
            <a:off x="6140224" y="1854505"/>
            <a:ext cx="194429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50000"/>
              </a:spcBef>
              <a:spcAft>
                <a:spcPct val="0"/>
              </a:spcAft>
              <a:defRPr/>
            </a:pPr>
            <a:r>
              <a:rPr lang="en-US" altLang="el-GR" sz="1050" b="1" dirty="0">
                <a:solidFill>
                  <a:srgbClr val="000000"/>
                </a:solidFill>
                <a:cs typeface="Arial" panose="020B0604020202020204" pitchFamily="34" charset="0"/>
              </a:rPr>
              <a:t>Primary end-point &amp; death</a:t>
            </a:r>
            <a:endParaRPr lang="el-GR" altLang="el-GR" sz="1050" b="1" dirty="0">
              <a:solidFill>
                <a:srgbClr val="000000"/>
              </a:solidFill>
              <a:cs typeface="Arial" panose="020B0604020202020204" pitchFamily="34" charset="0"/>
            </a:endParaRPr>
          </a:p>
        </p:txBody>
      </p:sp>
      <p:sp>
        <p:nvSpPr>
          <p:cNvPr id="250888" name="Rectangle 9">
            <a:extLst>
              <a:ext uri="{FF2B5EF4-FFF2-40B4-BE49-F238E27FC236}">
                <a16:creationId xmlns:a16="http://schemas.microsoft.com/office/drawing/2014/main" id="{F747CDA7-D04C-5F56-7273-DFB9F1766D71}"/>
              </a:ext>
            </a:extLst>
          </p:cNvPr>
          <p:cNvSpPr>
            <a:spLocks noChangeArrowheads="1"/>
          </p:cNvSpPr>
          <p:nvPr/>
        </p:nvSpPr>
        <p:spPr bwMode="auto">
          <a:xfrm>
            <a:off x="4572000" y="844154"/>
            <a:ext cx="3429000" cy="8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lnSpc>
                <a:spcPct val="130000"/>
              </a:lnSpc>
              <a:spcBef>
                <a:spcPct val="0"/>
              </a:spcBef>
              <a:spcAft>
                <a:spcPct val="0"/>
              </a:spcAft>
              <a:defRPr/>
            </a:pPr>
            <a:r>
              <a:rPr lang="el-GR" altLang="el-GR" sz="1350" dirty="0">
                <a:solidFill>
                  <a:prstClr val="black"/>
                </a:solidFill>
              </a:rPr>
              <a:t>140 </a:t>
            </a:r>
            <a:r>
              <a:rPr lang="el-GR" altLang="el-GR" sz="1350" dirty="0" err="1">
                <a:solidFill>
                  <a:prstClr val="black"/>
                </a:solidFill>
              </a:rPr>
              <a:t>patients</a:t>
            </a:r>
            <a:r>
              <a:rPr lang="el-GR" altLang="el-GR" sz="1350" dirty="0">
                <a:solidFill>
                  <a:prstClr val="black"/>
                </a:solidFill>
              </a:rPr>
              <a:t> </a:t>
            </a:r>
            <a:r>
              <a:rPr lang="el-GR" altLang="el-GR" sz="1350" dirty="0" err="1">
                <a:solidFill>
                  <a:prstClr val="black"/>
                </a:solidFill>
              </a:rPr>
              <a:t>with</a:t>
            </a:r>
            <a:r>
              <a:rPr lang="el-GR" altLang="el-GR" sz="1350" dirty="0">
                <a:solidFill>
                  <a:prstClr val="black"/>
                </a:solidFill>
              </a:rPr>
              <a:t> </a:t>
            </a:r>
            <a:r>
              <a:rPr lang="en-US" altLang="el-GR" sz="1350" dirty="0" err="1">
                <a:solidFill>
                  <a:prstClr val="black"/>
                </a:solidFill>
              </a:rPr>
              <a:t>CrCl</a:t>
            </a:r>
            <a:r>
              <a:rPr lang="el-GR" altLang="el-GR" sz="1350" dirty="0">
                <a:solidFill>
                  <a:prstClr val="black"/>
                </a:solidFill>
              </a:rPr>
              <a:t> </a:t>
            </a:r>
            <a:r>
              <a:rPr lang="en-US" altLang="el-GR" sz="1350" dirty="0">
                <a:solidFill>
                  <a:prstClr val="black"/>
                </a:solidFill>
              </a:rPr>
              <a:t>&lt;</a:t>
            </a:r>
            <a:r>
              <a:rPr lang="el-GR" altLang="el-GR" sz="1350" dirty="0">
                <a:solidFill>
                  <a:prstClr val="black"/>
                </a:solidFill>
              </a:rPr>
              <a:t>80</a:t>
            </a:r>
            <a:r>
              <a:rPr lang="en-US" altLang="el-GR" sz="1350" dirty="0">
                <a:solidFill>
                  <a:prstClr val="black"/>
                </a:solidFill>
              </a:rPr>
              <a:t> </a:t>
            </a:r>
            <a:r>
              <a:rPr lang="el-GR" altLang="el-GR" sz="1350" dirty="0">
                <a:solidFill>
                  <a:prstClr val="black"/>
                </a:solidFill>
              </a:rPr>
              <a:t>mL/</a:t>
            </a:r>
            <a:r>
              <a:rPr lang="el-GR" altLang="el-GR" sz="1350" dirty="0" err="1">
                <a:solidFill>
                  <a:prstClr val="black"/>
                </a:solidFill>
              </a:rPr>
              <a:t>min</a:t>
            </a:r>
            <a:r>
              <a:rPr lang="en-US" altLang="el-GR" sz="1350" dirty="0">
                <a:solidFill>
                  <a:prstClr val="black"/>
                </a:solidFill>
              </a:rPr>
              <a:t>/</a:t>
            </a:r>
            <a:r>
              <a:rPr lang="el-GR" altLang="el-GR" sz="1350" dirty="0">
                <a:solidFill>
                  <a:prstClr val="black"/>
                </a:solidFill>
              </a:rPr>
              <a:t>1.73 m</a:t>
            </a:r>
            <a:r>
              <a:rPr lang="el-GR" altLang="el-GR" sz="1350" baseline="30000" dirty="0">
                <a:solidFill>
                  <a:prstClr val="black"/>
                </a:solidFill>
              </a:rPr>
              <a:t>2</a:t>
            </a:r>
            <a:r>
              <a:rPr lang="el-GR" altLang="el-GR" sz="1350" dirty="0">
                <a:solidFill>
                  <a:prstClr val="black"/>
                </a:solidFill>
              </a:rPr>
              <a:t> </a:t>
            </a:r>
            <a:endParaRPr lang="en-US" altLang="el-GR" sz="1350" dirty="0">
              <a:solidFill>
                <a:prstClr val="black"/>
              </a:solidFill>
            </a:endParaRPr>
          </a:p>
          <a:p>
            <a:pPr defTabSz="685800" fontAlgn="base">
              <a:lnSpc>
                <a:spcPct val="130000"/>
              </a:lnSpc>
              <a:spcBef>
                <a:spcPct val="0"/>
              </a:spcBef>
              <a:spcAft>
                <a:spcPct val="0"/>
              </a:spcAft>
              <a:defRPr/>
            </a:pPr>
            <a:r>
              <a:rPr lang="en-US" altLang="el-GR" sz="1350" dirty="0">
                <a:solidFill>
                  <a:prstClr val="black"/>
                </a:solidFill>
              </a:rPr>
              <a:t>&amp;</a:t>
            </a:r>
            <a:r>
              <a:rPr lang="el-GR" altLang="el-GR" sz="1350" dirty="0">
                <a:solidFill>
                  <a:prstClr val="black"/>
                </a:solidFill>
              </a:rPr>
              <a:t> ARAS </a:t>
            </a:r>
            <a:r>
              <a:rPr lang="en-US" altLang="el-GR" sz="1350" u="sng" dirty="0">
                <a:solidFill>
                  <a:prstClr val="black"/>
                </a:solidFill>
              </a:rPr>
              <a:t>&gt;</a:t>
            </a:r>
            <a:r>
              <a:rPr lang="el-GR" altLang="el-GR" sz="1350" dirty="0">
                <a:solidFill>
                  <a:prstClr val="black"/>
                </a:solidFill>
              </a:rPr>
              <a:t>50%.</a:t>
            </a:r>
          </a:p>
        </p:txBody>
      </p:sp>
      <p:sp>
        <p:nvSpPr>
          <p:cNvPr id="312330" name="Rectangle 10">
            <a:extLst>
              <a:ext uri="{FF2B5EF4-FFF2-40B4-BE49-F238E27FC236}">
                <a16:creationId xmlns:a16="http://schemas.microsoft.com/office/drawing/2014/main" id="{7DADF7CE-517E-9586-9ABD-83A05F567587}"/>
              </a:ext>
            </a:extLst>
          </p:cNvPr>
          <p:cNvSpPr>
            <a:spLocks noChangeArrowheads="1"/>
          </p:cNvSpPr>
          <p:nvPr/>
        </p:nvSpPr>
        <p:spPr bwMode="auto">
          <a:xfrm>
            <a:off x="438594" y="1353103"/>
            <a:ext cx="8213651" cy="2018886"/>
          </a:xfrm>
          <a:prstGeom prst="rect">
            <a:avLst/>
          </a:prstGeom>
          <a:ln w="28575">
            <a:solidFill>
              <a:srgbClr val="FF0000"/>
            </a:solidFill>
          </a:ln>
        </p:spPr>
        <p:style>
          <a:lnRef idx="2">
            <a:schemeClr val="accent1"/>
          </a:lnRef>
          <a:fillRef idx="1">
            <a:schemeClr val="lt1"/>
          </a:fillRef>
          <a:effectRef idx="0">
            <a:schemeClr val="accent1"/>
          </a:effectRef>
          <a:fontRef idx="minor">
            <a:schemeClr val="dk1"/>
          </a:fontRef>
        </p:style>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lnSpc>
                <a:spcPct val="150000"/>
              </a:lnSpc>
              <a:spcBef>
                <a:spcPct val="0"/>
              </a:spcBef>
              <a:spcAft>
                <a:spcPct val="0"/>
              </a:spcAft>
              <a:defRPr/>
            </a:pPr>
            <a:r>
              <a:rPr lang="en-US" altLang="el-GR" dirty="0">
                <a:solidFill>
                  <a:srgbClr val="000000"/>
                </a:solidFill>
              </a:rPr>
              <a:t>From patients randomized to revascularization:</a:t>
            </a:r>
          </a:p>
          <a:p>
            <a:pPr defTabSz="685800" fontAlgn="base">
              <a:lnSpc>
                <a:spcPct val="150000"/>
              </a:lnSpc>
              <a:spcBef>
                <a:spcPct val="0"/>
              </a:spcBef>
              <a:spcAft>
                <a:spcPct val="0"/>
              </a:spcAft>
              <a:buFontTx/>
              <a:buChar char="•"/>
              <a:defRPr/>
            </a:pPr>
            <a:r>
              <a:rPr lang="en-US" altLang="el-GR" dirty="0">
                <a:solidFill>
                  <a:srgbClr val="000000"/>
                </a:solidFill>
              </a:rPr>
              <a:t> </a:t>
            </a:r>
            <a:r>
              <a:rPr lang="en-US" altLang="el-GR" sz="1650" dirty="0">
                <a:solidFill>
                  <a:srgbClr val="000000"/>
                </a:solidFill>
              </a:rPr>
              <a:t>12/64</a:t>
            </a:r>
            <a:r>
              <a:rPr lang="el-GR" altLang="el-GR" sz="1650" dirty="0">
                <a:solidFill>
                  <a:srgbClr val="000000"/>
                </a:solidFill>
              </a:rPr>
              <a:t> </a:t>
            </a:r>
            <a:r>
              <a:rPr lang="el-GR" altLang="el-GR" sz="1650" dirty="0" err="1">
                <a:solidFill>
                  <a:srgbClr val="000000"/>
                </a:solidFill>
              </a:rPr>
              <a:t>patients</a:t>
            </a:r>
            <a:r>
              <a:rPr lang="el-GR" altLang="el-GR" sz="1650" dirty="0">
                <a:solidFill>
                  <a:srgbClr val="000000"/>
                </a:solidFill>
              </a:rPr>
              <a:t> </a:t>
            </a:r>
            <a:r>
              <a:rPr lang="el-GR" altLang="el-GR" sz="1650" dirty="0" err="1">
                <a:solidFill>
                  <a:srgbClr val="000000"/>
                </a:solidFill>
              </a:rPr>
              <a:t>were</a:t>
            </a:r>
            <a:r>
              <a:rPr lang="el-GR" altLang="el-GR" sz="1650" dirty="0">
                <a:solidFill>
                  <a:srgbClr val="000000"/>
                </a:solidFill>
              </a:rPr>
              <a:t> </a:t>
            </a:r>
            <a:r>
              <a:rPr lang="el-GR" altLang="el-GR" sz="1650" dirty="0" err="1">
                <a:solidFill>
                  <a:srgbClr val="000000"/>
                </a:solidFill>
              </a:rPr>
              <a:t>falsely</a:t>
            </a:r>
            <a:r>
              <a:rPr lang="el-GR" altLang="el-GR" sz="1650" dirty="0">
                <a:solidFill>
                  <a:srgbClr val="000000"/>
                </a:solidFill>
              </a:rPr>
              <a:t> </a:t>
            </a:r>
            <a:r>
              <a:rPr lang="el-GR" altLang="el-GR" sz="1650" dirty="0" err="1">
                <a:solidFill>
                  <a:srgbClr val="000000"/>
                </a:solidFill>
              </a:rPr>
              <a:t>identified</a:t>
            </a:r>
            <a:r>
              <a:rPr lang="el-GR" altLang="el-GR" sz="1650" dirty="0">
                <a:solidFill>
                  <a:srgbClr val="000000"/>
                </a:solidFill>
              </a:rPr>
              <a:t> </a:t>
            </a:r>
            <a:r>
              <a:rPr lang="el-GR" altLang="el-GR" sz="1650" dirty="0" err="1">
                <a:solidFill>
                  <a:srgbClr val="000000"/>
                </a:solidFill>
              </a:rPr>
              <a:t>as</a:t>
            </a:r>
            <a:r>
              <a:rPr lang="el-GR" altLang="el-GR" sz="1650" dirty="0">
                <a:solidFill>
                  <a:srgbClr val="000000"/>
                </a:solidFill>
              </a:rPr>
              <a:t> </a:t>
            </a:r>
            <a:r>
              <a:rPr lang="el-GR" altLang="el-GR" sz="1650" dirty="0" err="1">
                <a:solidFill>
                  <a:srgbClr val="000000"/>
                </a:solidFill>
              </a:rPr>
              <a:t>having</a:t>
            </a:r>
            <a:r>
              <a:rPr lang="el-GR" altLang="el-GR" sz="1650" dirty="0">
                <a:solidFill>
                  <a:srgbClr val="000000"/>
                </a:solidFill>
              </a:rPr>
              <a:t> </a:t>
            </a:r>
            <a:r>
              <a:rPr lang="en-US" altLang="el-GR" sz="1650" dirty="0">
                <a:solidFill>
                  <a:srgbClr val="000000"/>
                </a:solidFill>
              </a:rPr>
              <a:t>RAS &gt;</a:t>
            </a:r>
            <a:r>
              <a:rPr lang="el-GR" altLang="el-GR" sz="1650" dirty="0">
                <a:solidFill>
                  <a:srgbClr val="000000"/>
                </a:solidFill>
              </a:rPr>
              <a:t>50% </a:t>
            </a:r>
            <a:r>
              <a:rPr lang="el-GR" altLang="el-GR" sz="1650" dirty="0" err="1">
                <a:solidFill>
                  <a:srgbClr val="000000"/>
                </a:solidFill>
              </a:rPr>
              <a:t>by</a:t>
            </a:r>
            <a:r>
              <a:rPr lang="el-GR" altLang="el-GR" sz="1650" dirty="0">
                <a:solidFill>
                  <a:srgbClr val="000000"/>
                </a:solidFill>
              </a:rPr>
              <a:t> </a:t>
            </a:r>
            <a:r>
              <a:rPr lang="el-GR" altLang="el-GR" sz="1650" dirty="0" err="1">
                <a:solidFill>
                  <a:srgbClr val="000000"/>
                </a:solidFill>
              </a:rPr>
              <a:t>noninvasive</a:t>
            </a:r>
            <a:r>
              <a:rPr lang="el-GR" altLang="el-GR" sz="1650" dirty="0">
                <a:solidFill>
                  <a:srgbClr val="000000"/>
                </a:solidFill>
              </a:rPr>
              <a:t> </a:t>
            </a:r>
            <a:r>
              <a:rPr lang="el-GR" altLang="el-GR" sz="1650" dirty="0" err="1">
                <a:solidFill>
                  <a:srgbClr val="000000"/>
                </a:solidFill>
              </a:rPr>
              <a:t>imaging</a:t>
            </a:r>
            <a:r>
              <a:rPr lang="el-GR" altLang="el-GR" sz="1650" dirty="0">
                <a:solidFill>
                  <a:srgbClr val="000000"/>
                </a:solidFill>
              </a:rPr>
              <a:t> and </a:t>
            </a:r>
            <a:r>
              <a:rPr lang="el-GR" altLang="el-GR" sz="1650" dirty="0" err="1">
                <a:solidFill>
                  <a:srgbClr val="000000"/>
                </a:solidFill>
              </a:rPr>
              <a:t>did</a:t>
            </a:r>
            <a:r>
              <a:rPr lang="el-GR" altLang="el-GR" sz="1650" dirty="0">
                <a:solidFill>
                  <a:srgbClr val="000000"/>
                </a:solidFill>
              </a:rPr>
              <a:t> </a:t>
            </a:r>
            <a:r>
              <a:rPr lang="el-GR" altLang="el-GR" sz="1650" dirty="0" err="1">
                <a:solidFill>
                  <a:srgbClr val="000000"/>
                </a:solidFill>
              </a:rPr>
              <a:t>not</a:t>
            </a:r>
            <a:r>
              <a:rPr lang="el-GR" altLang="el-GR" sz="1650" dirty="0">
                <a:solidFill>
                  <a:srgbClr val="000000"/>
                </a:solidFill>
              </a:rPr>
              <a:t> </a:t>
            </a:r>
            <a:r>
              <a:rPr lang="el-GR" altLang="el-GR" sz="1650" dirty="0" err="1">
                <a:solidFill>
                  <a:srgbClr val="000000"/>
                </a:solidFill>
              </a:rPr>
              <a:t>ultimately</a:t>
            </a:r>
            <a:r>
              <a:rPr lang="el-GR" altLang="el-GR" sz="1650" dirty="0">
                <a:solidFill>
                  <a:srgbClr val="000000"/>
                </a:solidFill>
              </a:rPr>
              <a:t> </a:t>
            </a:r>
            <a:r>
              <a:rPr lang="en-US" altLang="el-GR" sz="1650" dirty="0">
                <a:solidFill>
                  <a:srgbClr val="000000"/>
                </a:solidFill>
              </a:rPr>
              <a:t>had</a:t>
            </a:r>
            <a:r>
              <a:rPr lang="el-GR" altLang="el-GR" sz="1650" dirty="0">
                <a:solidFill>
                  <a:srgbClr val="000000"/>
                </a:solidFill>
              </a:rPr>
              <a:t> </a:t>
            </a:r>
            <a:r>
              <a:rPr lang="el-GR" altLang="el-GR" sz="1650" dirty="0" err="1">
                <a:solidFill>
                  <a:srgbClr val="000000"/>
                </a:solidFill>
              </a:rPr>
              <a:t>stenting</a:t>
            </a:r>
            <a:endParaRPr lang="en-US" altLang="el-GR" sz="1650" dirty="0">
              <a:solidFill>
                <a:srgbClr val="000000"/>
              </a:solidFill>
            </a:endParaRPr>
          </a:p>
          <a:p>
            <a:pPr defTabSz="685800" fontAlgn="base">
              <a:lnSpc>
                <a:spcPct val="150000"/>
              </a:lnSpc>
              <a:spcBef>
                <a:spcPct val="0"/>
              </a:spcBef>
              <a:spcAft>
                <a:spcPct val="0"/>
              </a:spcAft>
              <a:buFontTx/>
              <a:buChar char="•"/>
              <a:defRPr/>
            </a:pPr>
            <a:r>
              <a:rPr lang="en-US" altLang="el-GR" sz="1650" dirty="0">
                <a:solidFill>
                  <a:srgbClr val="000000"/>
                </a:solidFill>
              </a:rPr>
              <a:t> 6/64 patients stenting was not performed for various reasons</a:t>
            </a:r>
          </a:p>
          <a:p>
            <a:pPr defTabSz="685800" fontAlgn="base">
              <a:lnSpc>
                <a:spcPct val="150000"/>
              </a:lnSpc>
              <a:spcBef>
                <a:spcPct val="0"/>
              </a:spcBef>
              <a:spcAft>
                <a:spcPct val="0"/>
              </a:spcAft>
              <a:buFontTx/>
              <a:buChar char="•"/>
              <a:defRPr/>
            </a:pPr>
            <a:r>
              <a:rPr lang="en-US" altLang="el-GR" sz="1650" dirty="0">
                <a:solidFill>
                  <a:srgbClr val="000000"/>
                </a:solidFill>
              </a:rPr>
              <a:t> 22/64 patients had 50-70% </a:t>
            </a:r>
            <a:r>
              <a:rPr lang="en-US" altLang="el-GR" sz="1650" dirty="0" err="1">
                <a:solidFill>
                  <a:srgbClr val="000000"/>
                </a:solidFill>
              </a:rPr>
              <a:t>stenoses</a:t>
            </a:r>
            <a:r>
              <a:rPr lang="en-US" altLang="el-GR" sz="1650" dirty="0">
                <a:solidFill>
                  <a:srgbClr val="000000"/>
                </a:solidFill>
              </a:rPr>
              <a:t> (unlikely to benefit)</a:t>
            </a:r>
            <a:endParaRPr lang="el-GR" altLang="el-GR" sz="1650" dirty="0">
              <a:solidFill>
                <a:srgbClr val="000000"/>
              </a:solidFill>
            </a:endParaRPr>
          </a:p>
        </p:txBody>
      </p:sp>
      <p:sp>
        <p:nvSpPr>
          <p:cNvPr id="11" name="Rectangle 2">
            <a:extLst>
              <a:ext uri="{FF2B5EF4-FFF2-40B4-BE49-F238E27FC236}">
                <a16:creationId xmlns:a16="http://schemas.microsoft.com/office/drawing/2014/main" id="{34B0C53A-F16E-533B-2EBF-3F9264F1B88C}"/>
              </a:ext>
            </a:extLst>
          </p:cNvPr>
          <p:cNvSpPr txBox="1">
            <a:spLocks noChangeArrowheads="1"/>
          </p:cNvSpPr>
          <p:nvPr/>
        </p:nvSpPr>
        <p:spPr bwMode="auto">
          <a:xfrm>
            <a:off x="1439466" y="-75010"/>
            <a:ext cx="6210300" cy="857251"/>
          </a:xfrm>
          <a:prstGeom prst="rect">
            <a:avLst/>
          </a:prstGeom>
          <a:noFill/>
          <a:ln>
            <a:noFill/>
          </a:ln>
        </p:spPr>
        <p:txBody>
          <a:bodyPr anchor="ct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pPr defTabSz="685800" eaLnBrk="1" hangingPunct="1">
              <a:defRPr/>
            </a:pPr>
            <a:endParaRPr lang="el-GR" sz="2400" b="1" dirty="0">
              <a:solidFill>
                <a:srgbClr val="FFFF00"/>
              </a:solidFill>
              <a:effectLst>
                <a:outerShdw blurRad="38100" dist="38100" dir="2700000" algn="tl">
                  <a:srgbClr val="000000"/>
                </a:outerShdw>
              </a:effectLst>
              <a:latin typeface="Arial" panose="020B0604020202020204" pitchFamily="34" charset="0"/>
            </a:endParaRPr>
          </a:p>
        </p:txBody>
      </p:sp>
      <p:sp>
        <p:nvSpPr>
          <p:cNvPr id="2" name="Τίτλος 1"/>
          <p:cNvSpPr>
            <a:spLocks noGrp="1"/>
          </p:cNvSpPr>
          <p:nvPr>
            <p:ph type="title"/>
          </p:nvPr>
        </p:nvSpPr>
        <p:spPr/>
        <p:txBody>
          <a:bodyPr>
            <a:noAutofit/>
          </a:bodyPr>
          <a:lstStyle/>
          <a:p>
            <a:r>
              <a:rPr lang="en-US" sz="2400" dirty="0"/>
              <a:t>Revascularization vs medical treatment</a:t>
            </a:r>
            <a:br>
              <a:rPr lang="el-GR" sz="2400" dirty="0"/>
            </a:br>
            <a:r>
              <a:rPr lang="el-GR" sz="2400" dirty="0"/>
              <a:t>STAR </a:t>
            </a:r>
            <a:r>
              <a:rPr lang="el-GR" sz="2400" dirty="0" err="1"/>
              <a:t>Study</a:t>
            </a:r>
            <a:r>
              <a:rPr lang="el-GR" sz="2400" dirty="0"/>
              <a:t> </a:t>
            </a:r>
          </a:p>
        </p:txBody>
      </p:sp>
    </p:spTree>
    <p:extLst>
      <p:ext uri="{BB962C8B-B14F-4D97-AF65-F5344CB8AC3E}">
        <p14:creationId xmlns:p14="http://schemas.microsoft.com/office/powerpoint/2010/main" val="24911050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2330"/>
                                        </p:tgtEl>
                                        <p:attrNameLst>
                                          <p:attrName>style.visibility</p:attrName>
                                        </p:attrNameLst>
                                      </p:cBhvr>
                                      <p:to>
                                        <p:strVal val="visible"/>
                                      </p:to>
                                    </p:set>
                                    <p:anim calcmode="lin" valueType="num">
                                      <p:cBhvr additive="base">
                                        <p:cTn id="7" dur="500" fill="hold"/>
                                        <p:tgtEl>
                                          <p:spTgt spid="312330"/>
                                        </p:tgtEl>
                                        <p:attrNameLst>
                                          <p:attrName>ppt_x</p:attrName>
                                        </p:attrNameLst>
                                      </p:cBhvr>
                                      <p:tavLst>
                                        <p:tav tm="0">
                                          <p:val>
                                            <p:strVal val="#ppt_x"/>
                                          </p:val>
                                        </p:tav>
                                        <p:tav tm="100000">
                                          <p:val>
                                            <p:strVal val="#ppt_x"/>
                                          </p:val>
                                        </p:tav>
                                      </p:tavLst>
                                    </p:anim>
                                    <p:anim calcmode="lin" valueType="num">
                                      <p:cBhvr additive="base">
                                        <p:cTn id="8" dur="500" fill="hold"/>
                                        <p:tgtEl>
                                          <p:spTgt spid="3123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30"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Θέση περιεχομένου 3"/>
          <p:cNvSpPr>
            <a:spLocks noGrp="1"/>
          </p:cNvSpPr>
          <p:nvPr>
            <p:ph idx="1"/>
          </p:nvPr>
        </p:nvSpPr>
        <p:spPr>
          <a:xfrm>
            <a:off x="1547664" y="1419622"/>
            <a:ext cx="8156359" cy="3987566"/>
          </a:xfrm>
        </p:spPr>
        <p:txBody>
          <a:bodyPr anchor="ctr">
            <a:normAutofit/>
          </a:bodyPr>
          <a:lstStyle/>
          <a:p>
            <a:pPr>
              <a:lnSpc>
                <a:spcPct val="150000"/>
              </a:lnSpc>
            </a:pPr>
            <a:r>
              <a:rPr lang="en-US" dirty="0"/>
              <a:t>N=806 patients </a:t>
            </a:r>
          </a:p>
          <a:p>
            <a:pPr>
              <a:lnSpc>
                <a:spcPct val="150000"/>
              </a:lnSpc>
            </a:pPr>
            <a:r>
              <a:rPr lang="en-US" dirty="0"/>
              <a:t>“substantial” ARAS that was considered potentially suitable for endovascular revascularization </a:t>
            </a:r>
          </a:p>
          <a:p>
            <a:pPr>
              <a:lnSpc>
                <a:spcPct val="150000"/>
              </a:lnSpc>
            </a:pPr>
            <a:r>
              <a:rPr lang="en-US" dirty="0"/>
              <a:t>median follow-up period 34 months</a:t>
            </a:r>
          </a:p>
          <a:p>
            <a:pPr>
              <a:lnSpc>
                <a:spcPct val="150000"/>
              </a:lnSpc>
            </a:pPr>
            <a:r>
              <a:rPr lang="en-US" dirty="0"/>
              <a:t>primary endpoint: change in mean slope of reciprocal of </a:t>
            </a:r>
            <a:r>
              <a:rPr lang="en-US" dirty="0" err="1"/>
              <a:t>Scr</a:t>
            </a:r>
            <a:endParaRPr lang="el-GR" dirty="0"/>
          </a:p>
        </p:txBody>
      </p:sp>
      <p:sp>
        <p:nvSpPr>
          <p:cNvPr id="7" name="Text Box 4">
            <a:extLst>
              <a:ext uri="{FF2B5EF4-FFF2-40B4-BE49-F238E27FC236}">
                <a16:creationId xmlns:a16="http://schemas.microsoft.com/office/drawing/2014/main" id="{9BA522FA-BC64-8E30-6030-3D5791C3D1AC}"/>
              </a:ext>
            </a:extLst>
          </p:cNvPr>
          <p:cNvSpPr txBox="1">
            <a:spLocks noChangeArrowheads="1"/>
          </p:cNvSpPr>
          <p:nvPr/>
        </p:nvSpPr>
        <p:spPr bwMode="auto">
          <a:xfrm>
            <a:off x="6732240" y="4587974"/>
            <a:ext cx="27229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defRPr/>
            </a:pPr>
            <a:r>
              <a:rPr lang="da-DK" altLang="el-GR" sz="1200" i="1" dirty="0">
                <a:solidFill>
                  <a:prstClr val="black"/>
                </a:solidFill>
                <a:latin typeface="Calibri" panose="020F0502020204030204"/>
                <a:cs typeface="Arial" panose="020B0604020202020204" pitchFamily="34" charset="0"/>
              </a:rPr>
              <a:t>Wheatley et al., N Engl J Med, 2009</a:t>
            </a:r>
          </a:p>
        </p:txBody>
      </p:sp>
      <p:pic>
        <p:nvPicPr>
          <p:cNvPr id="3" name="Εικόνα 2"/>
          <p:cNvPicPr>
            <a:picLocks noChangeAspect="1"/>
          </p:cNvPicPr>
          <p:nvPr/>
        </p:nvPicPr>
        <p:blipFill rotWithShape="1">
          <a:blip r:embed="rId3" cstate="print"/>
          <a:srcRect l="51626" t="22524" r="15243" b="50809"/>
          <a:stretch/>
        </p:blipFill>
        <p:spPr>
          <a:xfrm>
            <a:off x="1902364" y="0"/>
            <a:ext cx="5508272" cy="2493856"/>
          </a:xfrm>
          <a:prstGeom prst="rect">
            <a:avLst/>
          </a:prstGeom>
        </p:spPr>
      </p:pic>
    </p:spTree>
    <p:extLst>
      <p:ext uri="{BB962C8B-B14F-4D97-AF65-F5344CB8AC3E}">
        <p14:creationId xmlns:p14="http://schemas.microsoft.com/office/powerpoint/2010/main" val="121159160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C89C83-A018-974E-9E2D-D09EC3E98F39}"/>
              </a:ext>
            </a:extLst>
          </p:cNvPr>
          <p:cNvSpPr>
            <a:spLocks noGrp="1"/>
          </p:cNvSpPr>
          <p:nvPr>
            <p:ph type="title"/>
          </p:nvPr>
        </p:nvSpPr>
        <p:spPr>
          <a:xfrm>
            <a:off x="179512" y="1966822"/>
            <a:ext cx="8784976" cy="604928"/>
          </a:xfrm>
        </p:spPr>
        <p:txBody>
          <a:bodyPr>
            <a:noAutofit/>
          </a:bodyPr>
          <a:lstStyle/>
          <a:p>
            <a:pPr algn="ctr">
              <a:lnSpc>
                <a:spcPct val="100000"/>
              </a:lnSpc>
              <a:spcAft>
                <a:spcPts val="1800"/>
              </a:spcAft>
            </a:pPr>
            <a:r>
              <a:rPr lang="en-GB" dirty="0">
                <a:latin typeface="Segoe UI" panose="020B0502040204020203" pitchFamily="34" charset="0"/>
                <a:cs typeface="Segoe UI" panose="020B0502040204020203" pitchFamily="34" charset="0"/>
              </a:rPr>
              <a:t>Atherosclerotic Renal Artery Stenosis </a:t>
            </a:r>
            <a:br>
              <a:rPr lang="en-GB" dirty="0">
                <a:latin typeface="Segoe UI" panose="020B0502040204020203" pitchFamily="34" charset="0"/>
                <a:cs typeface="Segoe UI" panose="020B0502040204020203" pitchFamily="34" charset="0"/>
              </a:rPr>
            </a:br>
            <a:r>
              <a:rPr lang="en-GB" b="0" i="1" dirty="0">
                <a:latin typeface="Segoe UI" panose="020B0502040204020203" pitchFamily="34" charset="0"/>
                <a:cs typeface="Segoe UI" panose="020B0502040204020203" pitchFamily="34" charset="0"/>
              </a:rPr>
              <a:t>Epidemiology</a:t>
            </a:r>
            <a:endParaRPr lang="en-US" sz="2400" b="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122955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3" cstate="print"/>
          <a:srcRect/>
          <a:stretch>
            <a:fillRect/>
          </a:stretch>
        </p:blipFill>
        <p:spPr bwMode="auto">
          <a:xfrm>
            <a:off x="141884" y="862123"/>
            <a:ext cx="4100507" cy="3804662"/>
          </a:xfrm>
          <a:prstGeom prst="rect">
            <a:avLst/>
          </a:prstGeom>
          <a:noFill/>
          <a:ln w="9525">
            <a:noFill/>
            <a:miter lim="800000"/>
            <a:headEnd/>
            <a:tailEnd/>
          </a:ln>
        </p:spPr>
      </p:pic>
      <p:pic>
        <p:nvPicPr>
          <p:cNvPr id="3" name="Picture 6"/>
          <p:cNvPicPr>
            <a:picLocks noChangeAspect="1" noChangeArrowheads="1"/>
          </p:cNvPicPr>
          <p:nvPr/>
        </p:nvPicPr>
        <p:blipFill>
          <a:blip r:embed="rId4" cstate="print"/>
          <a:srcRect/>
          <a:stretch>
            <a:fillRect/>
          </a:stretch>
        </p:blipFill>
        <p:spPr bwMode="auto">
          <a:xfrm>
            <a:off x="4298795" y="878334"/>
            <a:ext cx="4551124" cy="3796815"/>
          </a:xfrm>
          <a:prstGeom prst="rect">
            <a:avLst/>
          </a:prstGeom>
          <a:noFill/>
          <a:ln w="9525">
            <a:noFill/>
            <a:miter lim="800000"/>
            <a:headEnd/>
            <a:tailEnd/>
          </a:ln>
        </p:spPr>
      </p:pic>
      <p:sp>
        <p:nvSpPr>
          <p:cNvPr id="5" name="Text Box 4"/>
          <p:cNvSpPr txBox="1">
            <a:spLocks noChangeArrowheads="1"/>
          </p:cNvSpPr>
          <p:nvPr/>
        </p:nvSpPr>
        <p:spPr bwMode="auto">
          <a:xfrm>
            <a:off x="6732240" y="4632021"/>
            <a:ext cx="3924300" cy="253914"/>
          </a:xfrm>
          <a:prstGeom prst="rect">
            <a:avLst/>
          </a:prstGeom>
          <a:noFill/>
          <a:ln w="9525">
            <a:noFill/>
            <a:miter lim="800000"/>
            <a:headEnd/>
            <a:tailEnd/>
          </a:ln>
        </p:spPr>
        <p:txBody>
          <a:bodyPr lIns="68577" tIns="34289" rIns="68577" bIns="34289">
            <a:spAutoFit/>
          </a:bodyPr>
          <a:lstStyle/>
          <a:p>
            <a:pPr defTabSz="685766" fontAlgn="base">
              <a:spcBef>
                <a:spcPct val="0"/>
              </a:spcBef>
              <a:spcAft>
                <a:spcPct val="0"/>
              </a:spcAft>
              <a:defRPr/>
            </a:pPr>
            <a:r>
              <a:rPr lang="en-US" altLang="el-GR" sz="1200" i="1" dirty="0">
                <a:solidFill>
                  <a:prstClr val="black"/>
                </a:solidFill>
                <a:latin typeface="Calibri"/>
                <a:cs typeface="Calibri" pitchFamily="34" charset="0"/>
              </a:rPr>
              <a:t>Wheatley et al., N </a:t>
            </a:r>
            <a:r>
              <a:rPr lang="en-US" altLang="el-GR" sz="1200" i="1" dirty="0" err="1">
                <a:solidFill>
                  <a:prstClr val="black"/>
                </a:solidFill>
                <a:latin typeface="Calibri"/>
                <a:cs typeface="Calibri" pitchFamily="34" charset="0"/>
              </a:rPr>
              <a:t>Engl</a:t>
            </a:r>
            <a:r>
              <a:rPr lang="en-US" altLang="el-GR" sz="1200" i="1" dirty="0">
                <a:solidFill>
                  <a:prstClr val="black"/>
                </a:solidFill>
                <a:latin typeface="Calibri"/>
                <a:cs typeface="Calibri" pitchFamily="34" charset="0"/>
              </a:rPr>
              <a:t> J Med, 2009</a:t>
            </a:r>
            <a:endParaRPr lang="el-GR" altLang="el-GR" sz="1200" i="1" dirty="0">
              <a:solidFill>
                <a:prstClr val="black"/>
              </a:solidFill>
              <a:latin typeface="Calibri"/>
              <a:cs typeface="Calibri" pitchFamily="34" charset="0"/>
            </a:endParaRPr>
          </a:p>
        </p:txBody>
      </p:sp>
      <p:sp>
        <p:nvSpPr>
          <p:cNvPr id="4" name="Τίτλος 3"/>
          <p:cNvSpPr>
            <a:spLocks noGrp="1"/>
          </p:cNvSpPr>
          <p:nvPr>
            <p:ph type="title"/>
          </p:nvPr>
        </p:nvSpPr>
        <p:spPr/>
        <p:txBody>
          <a:bodyPr>
            <a:normAutofit/>
          </a:bodyPr>
          <a:lstStyle/>
          <a:p>
            <a:r>
              <a:rPr lang="en-US" b="1" dirty="0">
                <a:solidFill>
                  <a:srgbClr val="CC2141"/>
                </a:solidFill>
                <a:latin typeface="Segoe UI" panose="020B0502040204020203" pitchFamily="34" charset="0"/>
                <a:cs typeface="Segoe UI" panose="020B0502040204020203" pitchFamily="34" charset="0"/>
              </a:rPr>
              <a:t>Revascularization vs Medical Treatment: ASTRAL Study</a:t>
            </a:r>
            <a:endParaRPr lang="el-GR" b="1" dirty="0">
              <a:solidFill>
                <a:srgbClr val="CC2141"/>
              </a:solidFill>
              <a:latin typeface="Segoe UI" panose="020B0502040204020203" pitchFamily="34" charset="0"/>
              <a:cs typeface="Segoe UI" panose="020B0502040204020203" pitchFamily="34" charset="0"/>
            </a:endParaRPr>
          </a:p>
        </p:txBody>
      </p:sp>
      <p:sp>
        <p:nvSpPr>
          <p:cNvPr id="8" name="Title 6">
            <a:extLst>
              <a:ext uri="{FF2B5EF4-FFF2-40B4-BE49-F238E27FC236}">
                <a16:creationId xmlns:a16="http://schemas.microsoft.com/office/drawing/2014/main" id="{79C89C83-A018-974E-9E2D-D09EC3E98F39}"/>
              </a:ext>
            </a:extLst>
          </p:cNvPr>
          <p:cNvSpPr txBox="1">
            <a:spLocks/>
          </p:cNvSpPr>
          <p:nvPr/>
        </p:nvSpPr>
        <p:spPr>
          <a:xfrm>
            <a:off x="-4095750" y="1236891"/>
            <a:ext cx="5685761" cy="401646"/>
          </a:xfrm>
          <a:prstGeom prst="rect">
            <a:avLst/>
          </a:prstGeom>
          <a:noFill/>
        </p:spPr>
        <p:txBody>
          <a:bodyPr vert="horz" wrap="square" lIns="68576" tIns="34289" rIns="68576" bIns="34289" rtlCol="0" anchor="ctr">
            <a:spAutoFit/>
          </a:bodyPr>
          <a:lstStyle>
            <a:lvl1pPr marL="171446" indent="-171446" defTabSz="685749">
              <a:lnSpc>
                <a:spcPct val="90000"/>
              </a:lnSpc>
              <a:spcBef>
                <a:spcPts val="750"/>
              </a:spcBef>
              <a:buFont typeface="Arial" panose="020B0604020202020204" pitchFamily="34" charset="0"/>
              <a:buNone/>
              <a:defRPr b="0">
                <a:solidFill>
                  <a:srgbClr val="0F6FC6">
                    <a:lumMod val="75000"/>
                  </a:srgbClr>
                </a:solidFill>
              </a:defRPr>
            </a:lvl1pPr>
          </a:lstStyle>
          <a:p>
            <a:pPr marL="128585" indent="-128585" defTabSz="514312">
              <a:spcBef>
                <a:spcPts val="563"/>
              </a:spcBef>
              <a:defRPr/>
            </a:pPr>
            <a:endParaRPr lang="en-US" sz="2400" b="1" dirty="0">
              <a:solidFill>
                <a:srgbClr val="4249AA"/>
              </a:solidFill>
              <a:latin typeface="Calibri"/>
            </a:endParaRPr>
          </a:p>
        </p:txBody>
      </p:sp>
      <p:sp>
        <p:nvSpPr>
          <p:cNvPr id="10" name="Ορθογώνιο 9"/>
          <p:cNvSpPr/>
          <p:nvPr/>
        </p:nvSpPr>
        <p:spPr>
          <a:xfrm>
            <a:off x="5527683" y="693600"/>
            <a:ext cx="3405871" cy="5078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defTabSz="685800">
              <a:defRPr/>
            </a:pPr>
            <a:r>
              <a:rPr lang="en-US" sz="1350" dirty="0">
                <a:solidFill>
                  <a:prstClr val="black"/>
                </a:solidFill>
                <a:latin typeface="Calibri"/>
              </a:rPr>
              <a:t>N=806 patients with “substantial ARAS”, median f-up 34 months</a:t>
            </a:r>
            <a:endParaRPr lang="el-GR" sz="1350" dirty="0">
              <a:solidFill>
                <a:prstClr val="black"/>
              </a:solidFill>
              <a:latin typeface="Calibri"/>
            </a:endParaRPr>
          </a:p>
        </p:txBody>
      </p:sp>
    </p:spTree>
    <p:extLst>
      <p:ext uri="{BB962C8B-B14F-4D97-AF65-F5344CB8AC3E}">
        <p14:creationId xmlns:p14="http://schemas.microsoft.com/office/powerpoint/2010/main" val="42023361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00067" name="Oval 3">
            <a:extLst>
              <a:ext uri="{FF2B5EF4-FFF2-40B4-BE49-F238E27FC236}">
                <a16:creationId xmlns:a16="http://schemas.microsoft.com/office/drawing/2014/main" id="{7B69A3B1-C5D4-6A2B-9E7B-A6730ECD889A}"/>
              </a:ext>
            </a:extLst>
          </p:cNvPr>
          <p:cNvSpPr>
            <a:spLocks noChangeArrowheads="1"/>
          </p:cNvSpPr>
          <p:nvPr/>
        </p:nvSpPr>
        <p:spPr bwMode="auto">
          <a:xfrm>
            <a:off x="7471172" y="1123831"/>
            <a:ext cx="259766" cy="519351"/>
          </a:xfrm>
          <a:prstGeom prst="ellipse">
            <a:avLst/>
          </a:prstGeom>
          <a:noFill/>
          <a:ln>
            <a:noFill/>
          </a:ln>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defRPr/>
            </a:pPr>
            <a:endParaRPr lang="el-GR" b="1">
              <a:solidFill>
                <a:srgbClr val="FF9900"/>
              </a:solidFill>
              <a:effectLst>
                <a:outerShdw blurRad="38100" dist="38100" dir="2700000" algn="tl">
                  <a:srgbClr val="000000"/>
                </a:outerShdw>
              </a:effectLst>
              <a:cs typeface="Arial" panose="020B0604020202020204" pitchFamily="34" charset="0"/>
            </a:endParaRPr>
          </a:p>
        </p:txBody>
      </p:sp>
      <p:sp>
        <p:nvSpPr>
          <p:cNvPr id="251907" name="Text Box 4">
            <a:extLst>
              <a:ext uri="{FF2B5EF4-FFF2-40B4-BE49-F238E27FC236}">
                <a16:creationId xmlns:a16="http://schemas.microsoft.com/office/drawing/2014/main" id="{F1BF9C7E-9AE8-A884-9D53-B9D7DB15EA80}"/>
              </a:ext>
            </a:extLst>
          </p:cNvPr>
          <p:cNvSpPr txBox="1">
            <a:spLocks noChangeArrowheads="1"/>
          </p:cNvSpPr>
          <p:nvPr/>
        </p:nvSpPr>
        <p:spPr bwMode="auto">
          <a:xfrm>
            <a:off x="12913" y="4536836"/>
            <a:ext cx="58004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defRPr/>
            </a:pPr>
            <a:r>
              <a:rPr lang="en-US" altLang="el-GR" sz="1200" i="1">
                <a:solidFill>
                  <a:prstClr val="black"/>
                </a:solidFill>
                <a:latin typeface="Calibri"/>
                <a:cs typeface="Arial" panose="020B0604020202020204" pitchFamily="34" charset="0"/>
              </a:rPr>
              <a:t>Wheatley et al., N Engl J Med, 2009</a:t>
            </a:r>
            <a:endParaRPr lang="el-GR" altLang="el-GR" sz="1200" i="1" u="sng">
              <a:solidFill>
                <a:prstClr val="black"/>
              </a:solidFill>
              <a:latin typeface="Calibri"/>
              <a:cs typeface="Arial" panose="020B0604020202020204" pitchFamily="34" charset="0"/>
            </a:endParaRPr>
          </a:p>
        </p:txBody>
      </p:sp>
      <p:sp>
        <p:nvSpPr>
          <p:cNvPr id="251908" name="Text Box 5">
            <a:extLst>
              <a:ext uri="{FF2B5EF4-FFF2-40B4-BE49-F238E27FC236}">
                <a16:creationId xmlns:a16="http://schemas.microsoft.com/office/drawing/2014/main" id="{95EF06FE-29C3-2772-B500-EFC02D715974}"/>
              </a:ext>
            </a:extLst>
          </p:cNvPr>
          <p:cNvSpPr txBox="1">
            <a:spLocks noChangeArrowheads="1"/>
          </p:cNvSpPr>
          <p:nvPr/>
        </p:nvSpPr>
        <p:spPr bwMode="auto">
          <a:xfrm>
            <a:off x="222647" y="1099754"/>
            <a:ext cx="3213497" cy="3204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685800" fontAlgn="base">
              <a:lnSpc>
                <a:spcPct val="150000"/>
              </a:lnSpc>
              <a:spcBef>
                <a:spcPct val="0"/>
              </a:spcBef>
              <a:spcAft>
                <a:spcPct val="0"/>
              </a:spcAft>
              <a:defRPr/>
            </a:pPr>
            <a:r>
              <a:rPr lang="en-US" altLang="el-GR" sz="1350" dirty="0">
                <a:solidFill>
                  <a:prstClr val="black"/>
                </a:solidFill>
              </a:rPr>
              <a:t>Patients were eligible to participate if:</a:t>
            </a:r>
          </a:p>
          <a:p>
            <a:pPr algn="just" defTabSz="685800" fontAlgn="base">
              <a:lnSpc>
                <a:spcPct val="150000"/>
              </a:lnSpc>
              <a:spcBef>
                <a:spcPct val="0"/>
              </a:spcBef>
              <a:spcAft>
                <a:spcPct val="0"/>
              </a:spcAft>
              <a:defRPr/>
            </a:pPr>
            <a:endParaRPr lang="en-US" altLang="el-GR" sz="750" dirty="0">
              <a:solidFill>
                <a:prstClr val="black"/>
              </a:solidFill>
            </a:endParaRPr>
          </a:p>
          <a:p>
            <a:pPr algn="just" defTabSz="685800" fontAlgn="base">
              <a:lnSpc>
                <a:spcPct val="150000"/>
              </a:lnSpc>
              <a:spcBef>
                <a:spcPct val="0"/>
              </a:spcBef>
              <a:spcAft>
                <a:spcPct val="0"/>
              </a:spcAft>
              <a:defRPr/>
            </a:pPr>
            <a:r>
              <a:rPr lang="en-US" altLang="el-GR" sz="1350" dirty="0">
                <a:solidFill>
                  <a:prstClr val="black"/>
                </a:solidFill>
              </a:rPr>
              <a:t>1) they had “</a:t>
            </a:r>
            <a:r>
              <a:rPr lang="en-US" altLang="el-GR" sz="1350" dirty="0">
                <a:solidFill>
                  <a:srgbClr val="FF0000"/>
                </a:solidFill>
              </a:rPr>
              <a:t>substantial</a:t>
            </a:r>
            <a:r>
              <a:rPr lang="en-US" altLang="el-GR" sz="1350" dirty="0">
                <a:solidFill>
                  <a:prstClr val="black"/>
                </a:solidFill>
              </a:rPr>
              <a:t>” anatomical ARAS in at least one renal artery that was considered potentially suitable for endovascular revascularization and </a:t>
            </a:r>
          </a:p>
          <a:p>
            <a:pPr algn="just" defTabSz="685800" fontAlgn="base">
              <a:lnSpc>
                <a:spcPct val="150000"/>
              </a:lnSpc>
              <a:spcBef>
                <a:spcPct val="0"/>
              </a:spcBef>
              <a:spcAft>
                <a:spcPct val="0"/>
              </a:spcAft>
              <a:defRPr/>
            </a:pPr>
            <a:endParaRPr lang="en-US" altLang="el-GR" sz="750" dirty="0">
              <a:solidFill>
                <a:prstClr val="black"/>
              </a:solidFill>
            </a:endParaRPr>
          </a:p>
          <a:p>
            <a:pPr algn="just" defTabSz="685800" fontAlgn="base">
              <a:lnSpc>
                <a:spcPct val="150000"/>
              </a:lnSpc>
              <a:spcBef>
                <a:spcPct val="0"/>
              </a:spcBef>
              <a:spcAft>
                <a:spcPct val="0"/>
              </a:spcAft>
              <a:defRPr/>
            </a:pPr>
            <a:r>
              <a:rPr lang="en-US" altLang="el-GR" sz="1350" dirty="0">
                <a:solidFill>
                  <a:prstClr val="black"/>
                </a:solidFill>
              </a:rPr>
              <a:t>2) if the patient’s </a:t>
            </a:r>
            <a:r>
              <a:rPr lang="en-US" altLang="el-GR" sz="1350" dirty="0">
                <a:solidFill>
                  <a:srgbClr val="FF0000"/>
                </a:solidFill>
              </a:rPr>
              <a:t>doctor was “uncertain</a:t>
            </a:r>
            <a:r>
              <a:rPr lang="en-US" altLang="el-GR" sz="1350" dirty="0">
                <a:solidFill>
                  <a:prstClr val="black"/>
                </a:solidFill>
              </a:rPr>
              <a:t>” the patient would definitely have a worthwhile clinical benefit from revascularization</a:t>
            </a:r>
          </a:p>
        </p:txBody>
      </p:sp>
      <p:pic>
        <p:nvPicPr>
          <p:cNvPr id="251909" name="Picture 7">
            <a:extLst>
              <a:ext uri="{FF2B5EF4-FFF2-40B4-BE49-F238E27FC236}">
                <a16:creationId xmlns:a16="http://schemas.microsoft.com/office/drawing/2014/main" id="{DD384123-7EAD-8827-0F91-27A081EA1E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5435" y="1708547"/>
            <a:ext cx="5238750" cy="72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10" name="Picture 8">
            <a:extLst>
              <a:ext uri="{FF2B5EF4-FFF2-40B4-BE49-F238E27FC236}">
                <a16:creationId xmlns:a16="http://schemas.microsoft.com/office/drawing/2014/main" id="{D8CB1E37-EADA-1522-F295-27049068D2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1443"/>
          <a:stretch>
            <a:fillRect/>
          </a:stretch>
        </p:blipFill>
        <p:spPr bwMode="auto">
          <a:xfrm>
            <a:off x="3475436" y="844155"/>
            <a:ext cx="5255419" cy="891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11" name="Picture 9">
            <a:extLst>
              <a:ext uri="{FF2B5EF4-FFF2-40B4-BE49-F238E27FC236}">
                <a16:creationId xmlns:a16="http://schemas.microsoft.com/office/drawing/2014/main" id="{264BDFAE-4B0B-4194-5C4D-9CFB0FB064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5435" y="2409826"/>
            <a:ext cx="5199459" cy="127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12" name="Picture 9">
            <a:extLst>
              <a:ext uri="{FF2B5EF4-FFF2-40B4-BE49-F238E27FC236}">
                <a16:creationId xmlns:a16="http://schemas.microsoft.com/office/drawing/2014/main" id="{16FB77FB-76D8-4B2C-3937-3D5C15249B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75436" y="3652839"/>
            <a:ext cx="5183981" cy="100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6 - Έλλειψη">
            <a:extLst>
              <a:ext uri="{FF2B5EF4-FFF2-40B4-BE49-F238E27FC236}">
                <a16:creationId xmlns:a16="http://schemas.microsoft.com/office/drawing/2014/main" id="{9F37C6C7-9C9B-B9D3-1E3A-4C456DC263D6}"/>
              </a:ext>
            </a:extLst>
          </p:cNvPr>
          <p:cNvSpPr>
            <a:spLocks noChangeArrowheads="1"/>
          </p:cNvSpPr>
          <p:nvPr/>
        </p:nvSpPr>
        <p:spPr bwMode="auto">
          <a:xfrm>
            <a:off x="6175773" y="2571751"/>
            <a:ext cx="2645569" cy="216694"/>
          </a:xfrm>
          <a:prstGeom prst="ellipse">
            <a:avLst/>
          </a:prstGeom>
          <a:noFill/>
          <a:ln w="317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defRPr/>
            </a:pPr>
            <a:endParaRPr lang="el-GR" altLang="el-GR" sz="1350">
              <a:solidFill>
                <a:srgbClr val="FFFFFF"/>
              </a:solidFill>
              <a:latin typeface="Times New Roman" panose="02020603050405020304" pitchFamily="18" charset="0"/>
            </a:endParaRPr>
          </a:p>
        </p:txBody>
      </p:sp>
      <p:sp>
        <p:nvSpPr>
          <p:cNvPr id="3" name="6 - Έλλειψη">
            <a:extLst>
              <a:ext uri="{FF2B5EF4-FFF2-40B4-BE49-F238E27FC236}">
                <a16:creationId xmlns:a16="http://schemas.microsoft.com/office/drawing/2014/main" id="{B07CEC04-15B6-9B5C-A845-B384DB86E3F5}"/>
              </a:ext>
            </a:extLst>
          </p:cNvPr>
          <p:cNvSpPr>
            <a:spLocks noChangeArrowheads="1"/>
          </p:cNvSpPr>
          <p:nvPr/>
        </p:nvSpPr>
        <p:spPr bwMode="auto">
          <a:xfrm>
            <a:off x="6175774" y="3112294"/>
            <a:ext cx="2591990" cy="215504"/>
          </a:xfrm>
          <a:prstGeom prst="ellipse">
            <a:avLst/>
          </a:prstGeom>
          <a:noFill/>
          <a:ln w="317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defRPr/>
            </a:pPr>
            <a:endParaRPr lang="el-GR" altLang="el-GR" sz="1350">
              <a:solidFill>
                <a:srgbClr val="FFFFFF"/>
              </a:solidFill>
              <a:latin typeface="Times New Roman" panose="02020603050405020304" pitchFamily="18" charset="0"/>
            </a:endParaRPr>
          </a:p>
        </p:txBody>
      </p:sp>
      <p:sp>
        <p:nvSpPr>
          <p:cNvPr id="4" name="6 - Έλλειψη">
            <a:extLst>
              <a:ext uri="{FF2B5EF4-FFF2-40B4-BE49-F238E27FC236}">
                <a16:creationId xmlns:a16="http://schemas.microsoft.com/office/drawing/2014/main" id="{41970F3A-8BB5-6AD1-9A1A-38EB1622B77C}"/>
              </a:ext>
            </a:extLst>
          </p:cNvPr>
          <p:cNvSpPr>
            <a:spLocks noChangeArrowheads="1"/>
          </p:cNvSpPr>
          <p:nvPr/>
        </p:nvSpPr>
        <p:spPr bwMode="auto">
          <a:xfrm>
            <a:off x="6175774" y="3759995"/>
            <a:ext cx="2591990" cy="270272"/>
          </a:xfrm>
          <a:prstGeom prst="ellipse">
            <a:avLst/>
          </a:prstGeom>
          <a:noFill/>
          <a:ln w="317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defRPr/>
            </a:pPr>
            <a:endParaRPr lang="el-GR" altLang="el-GR" sz="1350">
              <a:solidFill>
                <a:srgbClr val="FFFFFF"/>
              </a:solidFill>
              <a:latin typeface="Times New Roman" panose="02020603050405020304" pitchFamily="18" charset="0"/>
            </a:endParaRPr>
          </a:p>
        </p:txBody>
      </p:sp>
      <p:sp>
        <p:nvSpPr>
          <p:cNvPr id="13" name="Rectangle 2">
            <a:extLst>
              <a:ext uri="{FF2B5EF4-FFF2-40B4-BE49-F238E27FC236}">
                <a16:creationId xmlns:a16="http://schemas.microsoft.com/office/drawing/2014/main" id="{A15EEC42-982A-7CD6-9192-49DA8EDBCB29}"/>
              </a:ext>
            </a:extLst>
          </p:cNvPr>
          <p:cNvSpPr txBox="1">
            <a:spLocks noChangeArrowheads="1"/>
          </p:cNvSpPr>
          <p:nvPr/>
        </p:nvSpPr>
        <p:spPr bwMode="auto">
          <a:xfrm>
            <a:off x="1439466" y="-75010"/>
            <a:ext cx="6210300" cy="857251"/>
          </a:xfrm>
          <a:prstGeom prst="rect">
            <a:avLst/>
          </a:prstGeom>
          <a:noFill/>
          <a:ln>
            <a:noFill/>
          </a:ln>
        </p:spPr>
        <p:txBody>
          <a:bodyPr anchor="ct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pPr defTabSz="685800" eaLnBrk="1" hangingPunct="1">
              <a:defRPr/>
            </a:pPr>
            <a:endParaRPr lang="el-GR" sz="2400" b="1" dirty="0">
              <a:solidFill>
                <a:srgbClr val="FFFF00"/>
              </a:solidFill>
              <a:effectLst>
                <a:outerShdw blurRad="38100" dist="38100" dir="2700000" algn="tl">
                  <a:srgbClr val="000000"/>
                </a:outerShdw>
              </a:effectLst>
              <a:latin typeface="Arial" panose="020B0604020202020204" pitchFamily="34" charset="0"/>
            </a:endParaRPr>
          </a:p>
        </p:txBody>
      </p:sp>
      <p:sp>
        <p:nvSpPr>
          <p:cNvPr id="5" name="Τίτλος 4"/>
          <p:cNvSpPr>
            <a:spLocks noGrp="1"/>
          </p:cNvSpPr>
          <p:nvPr>
            <p:ph type="title"/>
          </p:nvPr>
        </p:nvSpPr>
        <p:spPr/>
        <p:txBody>
          <a:bodyPr>
            <a:normAutofit fontScale="90000"/>
          </a:bodyPr>
          <a:lstStyle/>
          <a:p>
            <a:r>
              <a:rPr lang="en-US" dirty="0"/>
              <a:t>Revascularization vs medical treatment</a:t>
            </a:r>
            <a:br>
              <a:rPr lang="en-US" dirty="0"/>
            </a:br>
            <a:r>
              <a:rPr lang="en-US" dirty="0"/>
              <a:t>ASTRAL Study </a:t>
            </a:r>
            <a:endParaRPr lang="el-GR" dirty="0"/>
          </a:p>
        </p:txBody>
      </p:sp>
      <p:sp>
        <p:nvSpPr>
          <p:cNvPr id="6" name="Ορθογώνιο 5">
            <a:extLst>
              <a:ext uri="{FF2B5EF4-FFF2-40B4-BE49-F238E27FC236}">
                <a16:creationId xmlns:a16="http://schemas.microsoft.com/office/drawing/2014/main" id="{2F8CF6C2-23A5-B4C5-045B-79F4A8A42E9D}"/>
              </a:ext>
            </a:extLst>
          </p:cNvPr>
          <p:cNvSpPr/>
          <p:nvPr/>
        </p:nvSpPr>
        <p:spPr>
          <a:xfrm>
            <a:off x="22799" y="585170"/>
            <a:ext cx="3059832" cy="5078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defTabSz="685800">
              <a:defRPr/>
            </a:pPr>
            <a:r>
              <a:rPr lang="en-US" sz="1350" dirty="0">
                <a:solidFill>
                  <a:prstClr val="black"/>
                </a:solidFill>
                <a:latin typeface="Calibri"/>
              </a:rPr>
              <a:t>N=806 patients with “substantial ARAS”, median f-up 34 months</a:t>
            </a:r>
            <a:endParaRPr lang="el-GR" sz="1350" dirty="0">
              <a:solidFill>
                <a:prstClr val="black"/>
              </a:solidFill>
              <a:latin typeface="Calibri"/>
            </a:endParaRPr>
          </a:p>
        </p:txBody>
      </p:sp>
    </p:spTree>
    <p:extLst>
      <p:ext uri="{BB962C8B-B14F-4D97-AF65-F5344CB8AC3E}">
        <p14:creationId xmlns:p14="http://schemas.microsoft.com/office/powerpoint/2010/main" val="335813622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63" name="Oval 3">
            <a:extLst>
              <a:ext uri="{FF2B5EF4-FFF2-40B4-BE49-F238E27FC236}">
                <a16:creationId xmlns:a16="http://schemas.microsoft.com/office/drawing/2014/main" id="{4F2AF081-D691-5BEB-85A2-96E05DB384F2}"/>
              </a:ext>
            </a:extLst>
          </p:cNvPr>
          <p:cNvSpPr>
            <a:spLocks noChangeArrowheads="1"/>
          </p:cNvSpPr>
          <p:nvPr/>
        </p:nvSpPr>
        <p:spPr bwMode="auto">
          <a:xfrm>
            <a:off x="9144000" y="1690568"/>
            <a:ext cx="259766" cy="519351"/>
          </a:xfrm>
          <a:prstGeom prst="ellipse">
            <a:avLst/>
          </a:prstGeom>
          <a:noFill/>
          <a:ln>
            <a:noFill/>
          </a:ln>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defRPr/>
            </a:pPr>
            <a:endParaRPr lang="el-GR">
              <a:solidFill>
                <a:prstClr val="black"/>
              </a:solidFill>
              <a:effectLst>
                <a:outerShdw blurRad="38100" dist="38100" dir="2700000" algn="tl">
                  <a:srgbClr val="000000"/>
                </a:outerShdw>
              </a:effectLst>
              <a:cs typeface="Arial" panose="020B0604020202020204" pitchFamily="34" charset="0"/>
            </a:endParaRPr>
          </a:p>
        </p:txBody>
      </p:sp>
      <p:sp>
        <p:nvSpPr>
          <p:cNvPr id="258051" name="Text Box 4">
            <a:extLst>
              <a:ext uri="{FF2B5EF4-FFF2-40B4-BE49-F238E27FC236}">
                <a16:creationId xmlns:a16="http://schemas.microsoft.com/office/drawing/2014/main" id="{BCF53438-CA7A-DD79-CC2A-6E4047F22823}"/>
              </a:ext>
            </a:extLst>
          </p:cNvPr>
          <p:cNvSpPr txBox="1">
            <a:spLocks noChangeArrowheads="1"/>
          </p:cNvSpPr>
          <p:nvPr/>
        </p:nvSpPr>
        <p:spPr bwMode="auto">
          <a:xfrm>
            <a:off x="6768260" y="4738855"/>
            <a:ext cx="29432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defRPr/>
            </a:pPr>
            <a:r>
              <a:rPr lang="en-US" altLang="el-GR" sz="1200" i="1" dirty="0">
                <a:solidFill>
                  <a:prstClr val="black"/>
                </a:solidFill>
                <a:latin typeface="Calibri"/>
                <a:cs typeface="Arial" panose="020B0604020202020204" pitchFamily="34" charset="0"/>
              </a:rPr>
              <a:t>N </a:t>
            </a:r>
            <a:r>
              <a:rPr lang="en-US" altLang="el-GR" sz="1200" i="1" dirty="0" err="1">
                <a:solidFill>
                  <a:prstClr val="black"/>
                </a:solidFill>
                <a:latin typeface="Calibri"/>
                <a:cs typeface="Arial" panose="020B0604020202020204" pitchFamily="34" charset="0"/>
              </a:rPr>
              <a:t>Engl</a:t>
            </a:r>
            <a:r>
              <a:rPr lang="en-US" altLang="el-GR" sz="1200" i="1" dirty="0">
                <a:solidFill>
                  <a:prstClr val="black"/>
                </a:solidFill>
                <a:latin typeface="Calibri"/>
                <a:cs typeface="Arial" panose="020B0604020202020204" pitchFamily="34" charset="0"/>
              </a:rPr>
              <a:t> J Med 2010; 362:762-764</a:t>
            </a:r>
            <a:endParaRPr lang="el-GR" altLang="el-GR" sz="1200" i="1" dirty="0">
              <a:solidFill>
                <a:prstClr val="black"/>
              </a:solidFill>
              <a:latin typeface="Calibri"/>
              <a:cs typeface="Arial" panose="020B0604020202020204" pitchFamily="34" charset="0"/>
            </a:endParaRPr>
          </a:p>
        </p:txBody>
      </p:sp>
      <p:sp>
        <p:nvSpPr>
          <p:cNvPr id="600066" name="Rectangle 2">
            <a:extLst>
              <a:ext uri="{FF2B5EF4-FFF2-40B4-BE49-F238E27FC236}">
                <a16:creationId xmlns:a16="http://schemas.microsoft.com/office/drawing/2014/main" id="{EBBFDB00-BBDC-E48C-1301-F0844C56A452}"/>
              </a:ext>
            </a:extLst>
          </p:cNvPr>
          <p:cNvSpPr>
            <a:spLocks noChangeArrowheads="1"/>
          </p:cNvSpPr>
          <p:nvPr/>
        </p:nvSpPr>
        <p:spPr bwMode="auto">
          <a:xfrm>
            <a:off x="6229351" y="2482453"/>
            <a:ext cx="6210300" cy="857251"/>
          </a:xfrm>
          <a:prstGeom prst="rect">
            <a:avLst/>
          </a:prstGeom>
          <a:noFill/>
          <a:ln>
            <a:noFill/>
          </a:ln>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pPr defTabSz="685800" fontAlgn="base">
              <a:spcBef>
                <a:spcPct val="0"/>
              </a:spcBef>
              <a:spcAft>
                <a:spcPct val="0"/>
              </a:spcAft>
              <a:defRPr/>
            </a:pPr>
            <a:endParaRPr lang="el-GR" altLang="el-GR" sz="2700" b="1" dirty="0">
              <a:solidFill>
                <a:prstClr val="black"/>
              </a:solidFill>
              <a:effectLst>
                <a:outerShdw blurRad="38100" dist="38100" dir="2700000" algn="tl">
                  <a:srgbClr val="000000"/>
                </a:outerShdw>
              </a:effectLst>
              <a:latin typeface="Arial" panose="020B0604020202020204" pitchFamily="34" charset="0"/>
            </a:endParaRPr>
          </a:p>
        </p:txBody>
      </p:sp>
      <p:sp>
        <p:nvSpPr>
          <p:cNvPr id="258053" name="Rectangle 7">
            <a:extLst>
              <a:ext uri="{FF2B5EF4-FFF2-40B4-BE49-F238E27FC236}">
                <a16:creationId xmlns:a16="http://schemas.microsoft.com/office/drawing/2014/main" id="{71AF643F-ADE0-C943-864A-AED8A1166843}"/>
              </a:ext>
            </a:extLst>
          </p:cNvPr>
          <p:cNvSpPr>
            <a:spLocks noChangeArrowheads="1"/>
          </p:cNvSpPr>
          <p:nvPr/>
        </p:nvSpPr>
        <p:spPr bwMode="auto">
          <a:xfrm>
            <a:off x="263156" y="470079"/>
            <a:ext cx="8476032" cy="4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685800" eaLnBrk="0" fontAlgn="base" hangingPunct="0">
              <a:lnSpc>
                <a:spcPct val="150000"/>
              </a:lnSpc>
              <a:spcBef>
                <a:spcPts val="450"/>
              </a:spcBef>
              <a:spcAft>
                <a:spcPct val="0"/>
              </a:spcAft>
              <a:defRPr/>
            </a:pPr>
            <a:endParaRPr lang="el-GR" altLang="el-GR" sz="1350" dirty="0">
              <a:solidFill>
                <a:prstClr val="black"/>
              </a:solidFill>
              <a:ea typeface="MS Mincho" panose="02020609040205080304" pitchFamily="49" charset="-128"/>
              <a:cs typeface="Times New Roman" panose="02020603050405020304" pitchFamily="18" charset="0"/>
            </a:endParaRPr>
          </a:p>
          <a:p>
            <a:pPr algn="just" defTabSz="685800" eaLnBrk="0" fontAlgn="base" hangingPunct="0">
              <a:lnSpc>
                <a:spcPct val="150000"/>
              </a:lnSpc>
              <a:spcBef>
                <a:spcPts val="450"/>
              </a:spcBef>
              <a:spcAft>
                <a:spcPct val="0"/>
              </a:spcAft>
              <a:buFont typeface="Symbol" panose="05050102010706020507" pitchFamily="18" charset="2"/>
              <a:buChar char=""/>
              <a:defRPr/>
            </a:pPr>
            <a:r>
              <a:rPr lang="en-GB" altLang="el-GR" sz="1350" dirty="0">
                <a:solidFill>
                  <a:prstClr val="black"/>
                </a:solidFill>
                <a:ea typeface="MS Mincho" panose="02020609040205080304" pitchFamily="49" charset="-128"/>
                <a:cs typeface="Times New Roman" panose="02020603050405020304" pitchFamily="18" charset="0"/>
              </a:rPr>
              <a:t> </a:t>
            </a:r>
            <a:r>
              <a:rPr lang="en-GB" altLang="el-GR" sz="1500" dirty="0">
                <a:solidFill>
                  <a:prstClr val="black"/>
                </a:solidFill>
                <a:ea typeface="MS Mincho" panose="02020609040205080304" pitchFamily="49" charset="-128"/>
                <a:cs typeface="Times New Roman" panose="02020603050405020304" pitchFamily="18" charset="0"/>
              </a:rPr>
              <a:t>Patients needing revascularization (those with </a:t>
            </a:r>
            <a:r>
              <a:rPr lang="en-GB" altLang="el-GR" sz="1500" dirty="0" err="1">
                <a:solidFill>
                  <a:prstClr val="black"/>
                </a:solidFill>
                <a:ea typeface="MS Mincho" panose="02020609040205080304" pitchFamily="49" charset="-128"/>
                <a:cs typeface="Times New Roman" panose="02020603050405020304" pitchFamily="18" charset="0"/>
              </a:rPr>
              <a:t>subocclusive</a:t>
            </a:r>
            <a:r>
              <a:rPr lang="en-GB" altLang="el-GR" sz="1500" dirty="0">
                <a:solidFill>
                  <a:prstClr val="black"/>
                </a:solidFill>
                <a:ea typeface="MS Mincho" panose="02020609040205080304" pitchFamily="49" charset="-128"/>
                <a:cs typeface="Times New Roman" panose="02020603050405020304" pitchFamily="18" charset="0"/>
              </a:rPr>
              <a:t> lesions or severe disease in one or both kidneys) were not included.</a:t>
            </a:r>
          </a:p>
          <a:p>
            <a:pPr algn="just" defTabSz="685800" eaLnBrk="0" fontAlgn="base" hangingPunct="0">
              <a:lnSpc>
                <a:spcPct val="150000"/>
              </a:lnSpc>
              <a:spcBef>
                <a:spcPts val="450"/>
              </a:spcBef>
              <a:spcAft>
                <a:spcPct val="0"/>
              </a:spcAft>
              <a:buFont typeface="Symbol" panose="05050102010706020507" pitchFamily="18" charset="2"/>
              <a:buChar char=""/>
              <a:defRPr/>
            </a:pPr>
            <a:r>
              <a:rPr lang="en-GB" altLang="el-GR" sz="1500" dirty="0">
                <a:solidFill>
                  <a:prstClr val="black"/>
                </a:solidFill>
                <a:ea typeface="MS Mincho" panose="02020609040205080304" pitchFamily="49" charset="-128"/>
                <a:cs typeface="Times New Roman" panose="02020603050405020304" pitchFamily="18" charset="0"/>
              </a:rPr>
              <a:t> Patients with either insignificant vascular lesions or advanced renal disease (kidneys 6 cm in length) were enrolled</a:t>
            </a:r>
          </a:p>
          <a:p>
            <a:pPr algn="just" defTabSz="685800" eaLnBrk="0" fontAlgn="base" hangingPunct="0">
              <a:lnSpc>
                <a:spcPct val="150000"/>
              </a:lnSpc>
              <a:spcBef>
                <a:spcPts val="450"/>
              </a:spcBef>
              <a:spcAft>
                <a:spcPct val="0"/>
              </a:spcAft>
              <a:buFont typeface="Symbol" panose="05050102010706020507" pitchFamily="18" charset="2"/>
              <a:buChar char=""/>
              <a:defRPr/>
            </a:pPr>
            <a:r>
              <a:rPr lang="en-US" altLang="el-GR" sz="1500" dirty="0">
                <a:solidFill>
                  <a:prstClr val="black"/>
                </a:solidFill>
                <a:ea typeface="MS Mincho" panose="02020609040205080304" pitchFamily="49" charset="-128"/>
                <a:cs typeface="Times New Roman" panose="02020603050405020304" pitchFamily="18" charset="0"/>
              </a:rPr>
              <a:t> No criterion relevant to time</a:t>
            </a:r>
            <a:endParaRPr lang="el-GR" altLang="el-GR" sz="1500" dirty="0">
              <a:solidFill>
                <a:prstClr val="black"/>
              </a:solidFill>
              <a:ea typeface="MS Mincho" panose="02020609040205080304" pitchFamily="49" charset="-128"/>
              <a:cs typeface="Times New Roman" panose="02020603050405020304" pitchFamily="18" charset="0"/>
            </a:endParaRPr>
          </a:p>
          <a:p>
            <a:pPr algn="just" defTabSz="685800" eaLnBrk="0" fontAlgn="base" hangingPunct="0">
              <a:lnSpc>
                <a:spcPct val="150000"/>
              </a:lnSpc>
              <a:spcBef>
                <a:spcPts val="450"/>
              </a:spcBef>
              <a:spcAft>
                <a:spcPct val="0"/>
              </a:spcAft>
              <a:buFont typeface="Symbol" panose="05050102010706020507" pitchFamily="18" charset="2"/>
              <a:buChar char=""/>
              <a:defRPr/>
            </a:pPr>
            <a:r>
              <a:rPr lang="en-GB" altLang="el-GR" sz="1500" dirty="0">
                <a:solidFill>
                  <a:prstClr val="black"/>
                </a:solidFill>
                <a:ea typeface="MS Mincho" panose="02020609040205080304" pitchFamily="49" charset="-128"/>
                <a:cs typeface="Times New Roman" panose="02020603050405020304" pitchFamily="18" charset="0"/>
              </a:rPr>
              <a:t> Lower number of </a:t>
            </a:r>
            <a:r>
              <a:rPr lang="en-GB" altLang="el-GR" sz="1500" dirty="0" err="1">
                <a:solidFill>
                  <a:prstClr val="black"/>
                </a:solidFill>
                <a:ea typeface="MS Mincho" panose="02020609040205080304" pitchFamily="49" charset="-128"/>
                <a:cs typeface="Times New Roman" panose="02020603050405020304" pitchFamily="18" charset="0"/>
              </a:rPr>
              <a:t>antihypertensives</a:t>
            </a:r>
            <a:r>
              <a:rPr lang="en-GB" altLang="el-GR" sz="1500" dirty="0">
                <a:solidFill>
                  <a:prstClr val="black"/>
                </a:solidFill>
                <a:ea typeface="MS Mincho" panose="02020609040205080304" pitchFamily="49" charset="-128"/>
                <a:cs typeface="Times New Roman" panose="02020603050405020304" pitchFamily="18" charset="0"/>
              </a:rPr>
              <a:t> in the revascularization group (P=0.03)</a:t>
            </a:r>
            <a:endParaRPr lang="el-GR" altLang="el-GR" sz="1500" dirty="0">
              <a:solidFill>
                <a:prstClr val="black"/>
              </a:solidFill>
              <a:ea typeface="MS Mincho" panose="02020609040205080304" pitchFamily="49" charset="-128"/>
              <a:cs typeface="Times New Roman" panose="02020603050405020304" pitchFamily="18" charset="0"/>
            </a:endParaRPr>
          </a:p>
          <a:p>
            <a:pPr algn="just" defTabSz="685800" eaLnBrk="0" fontAlgn="base" hangingPunct="0">
              <a:lnSpc>
                <a:spcPct val="150000"/>
              </a:lnSpc>
              <a:spcBef>
                <a:spcPts val="450"/>
              </a:spcBef>
              <a:spcAft>
                <a:spcPct val="0"/>
              </a:spcAft>
              <a:buFont typeface="Symbol" panose="05050102010706020507" pitchFamily="18" charset="2"/>
              <a:buChar char=""/>
              <a:defRPr/>
            </a:pPr>
            <a:r>
              <a:rPr lang="en-GB" altLang="el-GR" sz="1500" dirty="0">
                <a:solidFill>
                  <a:prstClr val="black"/>
                </a:solidFill>
                <a:ea typeface="MS Mincho" panose="02020609040205080304" pitchFamily="49" charset="-128"/>
                <a:cs typeface="Times New Roman" panose="02020603050405020304" pitchFamily="18" charset="0"/>
              </a:rPr>
              <a:t> 806 patients at 57 hospitals in 7 years = 2 patients/</a:t>
            </a:r>
            <a:r>
              <a:rPr lang="en-GB" altLang="el-GR" sz="1500" dirty="0" err="1">
                <a:solidFill>
                  <a:prstClr val="black"/>
                </a:solidFill>
                <a:ea typeface="MS Mincho" panose="02020609040205080304" pitchFamily="49" charset="-128"/>
                <a:cs typeface="Times New Roman" panose="02020603050405020304" pitchFamily="18" charset="0"/>
              </a:rPr>
              <a:t>center</a:t>
            </a:r>
            <a:r>
              <a:rPr lang="en-GB" altLang="el-GR" sz="1500" dirty="0">
                <a:solidFill>
                  <a:prstClr val="black"/>
                </a:solidFill>
                <a:ea typeface="MS Mincho" panose="02020609040205080304" pitchFamily="49" charset="-128"/>
                <a:cs typeface="Times New Roman" panose="02020603050405020304" pitchFamily="18" charset="0"/>
              </a:rPr>
              <a:t>/year randomized, = 1 patient/</a:t>
            </a:r>
            <a:r>
              <a:rPr lang="en-GB" altLang="el-GR" sz="1500" dirty="0" err="1">
                <a:solidFill>
                  <a:prstClr val="black"/>
                </a:solidFill>
                <a:ea typeface="MS Mincho" panose="02020609040205080304" pitchFamily="49" charset="-128"/>
                <a:cs typeface="Times New Roman" panose="02020603050405020304" pitchFamily="18" charset="0"/>
              </a:rPr>
              <a:t>center</a:t>
            </a:r>
            <a:r>
              <a:rPr lang="en-GB" altLang="el-GR" sz="1500" dirty="0">
                <a:solidFill>
                  <a:prstClr val="black"/>
                </a:solidFill>
                <a:ea typeface="MS Mincho" panose="02020609040205080304" pitchFamily="49" charset="-128"/>
                <a:cs typeface="Times New Roman" panose="02020603050405020304" pitchFamily="18" charset="0"/>
              </a:rPr>
              <a:t>/year had revascularization</a:t>
            </a:r>
            <a:endParaRPr lang="el-GR" altLang="el-GR" sz="1500" dirty="0">
              <a:solidFill>
                <a:prstClr val="black"/>
              </a:solidFill>
              <a:ea typeface="MS Mincho" panose="02020609040205080304" pitchFamily="49" charset="-128"/>
              <a:cs typeface="Times New Roman" panose="02020603050405020304" pitchFamily="18" charset="0"/>
            </a:endParaRPr>
          </a:p>
          <a:p>
            <a:pPr algn="just" defTabSz="685800" eaLnBrk="0" fontAlgn="base" hangingPunct="0">
              <a:lnSpc>
                <a:spcPct val="150000"/>
              </a:lnSpc>
              <a:spcBef>
                <a:spcPts val="450"/>
              </a:spcBef>
              <a:spcAft>
                <a:spcPct val="0"/>
              </a:spcAft>
              <a:buFont typeface="Symbol" panose="05050102010706020507" pitchFamily="18" charset="2"/>
              <a:buChar char=""/>
              <a:defRPr/>
            </a:pPr>
            <a:r>
              <a:rPr lang="en-GB" altLang="el-GR" sz="1500" dirty="0">
                <a:solidFill>
                  <a:prstClr val="black"/>
                </a:solidFill>
                <a:ea typeface="MS Mincho" panose="02020609040205080304" pitchFamily="49" charset="-128"/>
                <a:cs typeface="Times New Roman" panose="02020603050405020304" pitchFamily="18" charset="0"/>
              </a:rPr>
              <a:t> Low rate of technical success (79%) and high rate of serious complications (8%) (world average 98% and 2%, respectively)</a:t>
            </a:r>
            <a:endParaRPr lang="el-GR" altLang="el-GR" sz="1500" dirty="0">
              <a:solidFill>
                <a:prstClr val="black"/>
              </a:solidFill>
              <a:ea typeface="MS Mincho" panose="02020609040205080304" pitchFamily="49" charset="-128"/>
              <a:cs typeface="Times New Roman" panose="02020603050405020304" pitchFamily="18" charset="0"/>
            </a:endParaRPr>
          </a:p>
          <a:p>
            <a:pPr algn="just" defTabSz="685800" eaLnBrk="0" fontAlgn="base" hangingPunct="0">
              <a:spcBef>
                <a:spcPct val="0"/>
              </a:spcBef>
              <a:spcAft>
                <a:spcPct val="0"/>
              </a:spcAft>
              <a:defRPr/>
            </a:pPr>
            <a:endParaRPr lang="el-GR" altLang="el-GR" sz="1350" b="1" dirty="0">
              <a:solidFill>
                <a:prstClr val="black"/>
              </a:solidFill>
              <a:ea typeface="MS Mincho" panose="02020609040205080304" pitchFamily="49" charset="-128"/>
              <a:cs typeface="Times New Roman" panose="02020603050405020304" pitchFamily="18" charset="0"/>
            </a:endParaRPr>
          </a:p>
        </p:txBody>
      </p:sp>
      <p:sp>
        <p:nvSpPr>
          <p:cNvPr id="2" name="Τίτλος 1"/>
          <p:cNvSpPr>
            <a:spLocks noGrp="1"/>
          </p:cNvSpPr>
          <p:nvPr>
            <p:ph type="title"/>
          </p:nvPr>
        </p:nvSpPr>
        <p:spPr/>
        <p:txBody>
          <a:bodyPr>
            <a:normAutofit/>
          </a:bodyPr>
          <a:lstStyle/>
          <a:p>
            <a:r>
              <a:rPr lang="en-US" dirty="0"/>
              <a:t>ASTRAL Study: Criticism</a:t>
            </a:r>
            <a:endParaRPr lang="el-GR" dirty="0"/>
          </a:p>
        </p:txBody>
      </p:sp>
    </p:spTree>
    <p:extLst>
      <p:ext uri="{BB962C8B-B14F-4D97-AF65-F5344CB8AC3E}">
        <p14:creationId xmlns:p14="http://schemas.microsoft.com/office/powerpoint/2010/main" val="159081436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00067" name="Oval 3"/>
          <p:cNvSpPr>
            <a:spLocks noChangeArrowheads="1"/>
          </p:cNvSpPr>
          <p:nvPr/>
        </p:nvSpPr>
        <p:spPr bwMode="auto">
          <a:xfrm>
            <a:off x="6227766" y="1697445"/>
            <a:ext cx="194839" cy="389510"/>
          </a:xfrm>
          <a:prstGeom prst="ellipse">
            <a:avLst/>
          </a:prstGeom>
          <a:noFill/>
          <a:ln>
            <a:noFill/>
          </a:ln>
        </p:spPr>
        <p:txBody>
          <a:bodyPr wrap="none" lIns="68577" tIns="34289" rIns="68577" bIns="34289"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66" fontAlgn="base">
              <a:spcBef>
                <a:spcPct val="0"/>
              </a:spcBef>
              <a:spcAft>
                <a:spcPct val="0"/>
              </a:spcAft>
              <a:defRPr/>
            </a:pPr>
            <a:endParaRPr lang="el-GR" sz="1350" b="1" dirty="0">
              <a:solidFill>
                <a:srgbClr val="FF9900"/>
              </a:solidFill>
              <a:effectLst>
                <a:outerShdw blurRad="38100" dist="38100" dir="2700000" algn="tl">
                  <a:srgbClr val="000000"/>
                </a:outerShdw>
              </a:effectLst>
              <a:cs typeface="Arial" panose="020B0604020202020204" pitchFamily="34" charset="0"/>
            </a:endParaRPr>
          </a:p>
        </p:txBody>
      </p:sp>
      <p:sp>
        <p:nvSpPr>
          <p:cNvPr id="251907" name="Text Box 4"/>
          <p:cNvSpPr txBox="1">
            <a:spLocks noChangeArrowheads="1"/>
          </p:cNvSpPr>
          <p:nvPr/>
        </p:nvSpPr>
        <p:spPr bwMode="auto">
          <a:xfrm>
            <a:off x="5219700" y="4752081"/>
            <a:ext cx="3924300" cy="253914"/>
          </a:xfrm>
          <a:prstGeom prst="rect">
            <a:avLst/>
          </a:prstGeom>
          <a:noFill/>
          <a:ln w="9525">
            <a:noFill/>
            <a:miter lim="800000"/>
            <a:headEnd/>
            <a:tailEnd/>
          </a:ln>
        </p:spPr>
        <p:txBody>
          <a:bodyPr lIns="68577" tIns="34289" rIns="68577" bIns="34289">
            <a:spAutoFit/>
          </a:bodyPr>
          <a:lstStyle/>
          <a:p>
            <a:pPr defTabSz="685766" fontAlgn="base">
              <a:spcBef>
                <a:spcPct val="0"/>
              </a:spcBef>
              <a:spcAft>
                <a:spcPct val="0"/>
              </a:spcAft>
            </a:pPr>
            <a:r>
              <a:rPr lang="en-US" altLang="el-GR" sz="1200" b="1" i="1" dirty="0">
                <a:solidFill>
                  <a:srgbClr val="FFFFFF"/>
                </a:solidFill>
                <a:latin typeface="Arial" pitchFamily="34" charset="0"/>
                <a:cs typeface="Arial" pitchFamily="34" charset="0"/>
              </a:rPr>
              <a:t>Wheatley et al., N </a:t>
            </a:r>
            <a:r>
              <a:rPr lang="en-US" altLang="el-GR" sz="1200" b="1" i="1" dirty="0" err="1">
                <a:solidFill>
                  <a:srgbClr val="FFFFFF"/>
                </a:solidFill>
                <a:latin typeface="Arial" pitchFamily="34" charset="0"/>
                <a:cs typeface="Arial" pitchFamily="34" charset="0"/>
              </a:rPr>
              <a:t>Engl</a:t>
            </a:r>
            <a:r>
              <a:rPr lang="en-US" altLang="el-GR" sz="1200" b="1" i="1" dirty="0">
                <a:solidFill>
                  <a:srgbClr val="FFFFFF"/>
                </a:solidFill>
                <a:latin typeface="Arial" pitchFamily="34" charset="0"/>
                <a:cs typeface="Arial" pitchFamily="34" charset="0"/>
              </a:rPr>
              <a:t> J Med, 2009</a:t>
            </a:r>
            <a:endParaRPr lang="el-GR" altLang="el-GR" sz="1200" u="sng" dirty="0">
              <a:solidFill>
                <a:srgbClr val="000000"/>
              </a:solidFill>
              <a:latin typeface="Arial" pitchFamily="34" charset="0"/>
              <a:cs typeface="Arial" pitchFamily="34" charset="0"/>
            </a:endParaRPr>
          </a:p>
        </p:txBody>
      </p:sp>
      <p:sp>
        <p:nvSpPr>
          <p:cNvPr id="251908" name="Text Box 5"/>
          <p:cNvSpPr txBox="1">
            <a:spLocks noChangeArrowheads="1"/>
          </p:cNvSpPr>
          <p:nvPr/>
        </p:nvSpPr>
        <p:spPr bwMode="auto">
          <a:xfrm>
            <a:off x="86243" y="762298"/>
            <a:ext cx="8964612" cy="623246"/>
          </a:xfrm>
          <a:prstGeom prst="rect">
            <a:avLst/>
          </a:prstGeom>
          <a:noFill/>
          <a:ln w="9525">
            <a:noFill/>
            <a:miter lim="800000"/>
            <a:headEnd/>
            <a:tailEnd/>
          </a:ln>
        </p:spPr>
        <p:txBody>
          <a:bodyPr lIns="68577" tIns="34289" rIns="68577" bIns="34289">
            <a:spAutoFit/>
          </a:bodyPr>
          <a:lstStyle/>
          <a:p>
            <a:pPr defTabSz="685766" fontAlgn="base">
              <a:spcBef>
                <a:spcPct val="0"/>
              </a:spcBef>
              <a:spcAft>
                <a:spcPct val="0"/>
              </a:spcAft>
            </a:pPr>
            <a:r>
              <a:rPr lang="en-US" altLang="el-GR" sz="1200" dirty="0">
                <a:solidFill>
                  <a:prstClr val="black"/>
                </a:solidFill>
                <a:latin typeface="Arial" pitchFamily="34" charset="0"/>
              </a:rPr>
              <a:t>Patients were eligible to participate if they had </a:t>
            </a:r>
            <a:r>
              <a:rPr lang="en-US" altLang="el-GR" sz="1200" dirty="0">
                <a:solidFill>
                  <a:srgbClr val="FF0000"/>
                </a:solidFill>
                <a:latin typeface="Arial" pitchFamily="34" charset="0"/>
              </a:rPr>
              <a:t>substantial</a:t>
            </a:r>
            <a:r>
              <a:rPr lang="en-US" altLang="el-GR" sz="1200" dirty="0">
                <a:solidFill>
                  <a:prstClr val="black"/>
                </a:solidFill>
                <a:latin typeface="Arial" pitchFamily="34" charset="0"/>
              </a:rPr>
              <a:t> anatomical atherosclerotic stenosis in at least one renal artery that was considered potentially suitable for endovascular revascularization and if the patient’s doctor was </a:t>
            </a:r>
            <a:r>
              <a:rPr lang="en-US" altLang="el-GR" sz="1200" dirty="0">
                <a:solidFill>
                  <a:srgbClr val="FF0000"/>
                </a:solidFill>
                <a:latin typeface="Arial" pitchFamily="34" charset="0"/>
              </a:rPr>
              <a:t>uncertain</a:t>
            </a:r>
            <a:r>
              <a:rPr lang="en-US" altLang="el-GR" sz="1200" dirty="0">
                <a:solidFill>
                  <a:prstClr val="black"/>
                </a:solidFill>
                <a:latin typeface="Arial" pitchFamily="34" charset="0"/>
              </a:rPr>
              <a:t> the patient would definitely have a worthwhile clinical benefit from revascularization</a:t>
            </a:r>
          </a:p>
        </p:txBody>
      </p:sp>
      <p:pic>
        <p:nvPicPr>
          <p:cNvPr id="251909" name="Picture 7"/>
          <p:cNvPicPr>
            <a:picLocks noChangeAspect="1" noChangeArrowheads="1"/>
          </p:cNvPicPr>
          <p:nvPr/>
        </p:nvPicPr>
        <p:blipFill>
          <a:blip r:embed="rId3" cstate="print"/>
          <a:srcRect/>
          <a:stretch>
            <a:fillRect/>
          </a:stretch>
        </p:blipFill>
        <p:spPr bwMode="auto">
          <a:xfrm>
            <a:off x="1692688" y="2217239"/>
            <a:ext cx="6013037" cy="722709"/>
          </a:xfrm>
          <a:prstGeom prst="rect">
            <a:avLst/>
          </a:prstGeom>
          <a:noFill/>
          <a:ln w="9525">
            <a:noFill/>
            <a:miter lim="800000"/>
            <a:headEnd/>
            <a:tailEnd/>
          </a:ln>
        </p:spPr>
      </p:pic>
      <p:pic>
        <p:nvPicPr>
          <p:cNvPr id="251910" name="Picture 8"/>
          <p:cNvPicPr>
            <a:picLocks noChangeAspect="1" noChangeArrowheads="1"/>
          </p:cNvPicPr>
          <p:nvPr/>
        </p:nvPicPr>
        <p:blipFill>
          <a:blip r:embed="rId4" cstate="print"/>
          <a:srcRect t="21443"/>
          <a:stretch>
            <a:fillRect/>
          </a:stretch>
        </p:blipFill>
        <p:spPr bwMode="auto">
          <a:xfrm>
            <a:off x="1693113" y="1352850"/>
            <a:ext cx="6034208" cy="891778"/>
          </a:xfrm>
          <a:prstGeom prst="rect">
            <a:avLst/>
          </a:prstGeom>
          <a:noFill/>
          <a:ln w="9525">
            <a:noFill/>
            <a:miter lim="800000"/>
            <a:headEnd/>
            <a:tailEnd/>
          </a:ln>
        </p:spPr>
      </p:pic>
      <p:pic>
        <p:nvPicPr>
          <p:cNvPr id="251911" name="Picture 9"/>
          <p:cNvPicPr>
            <a:picLocks noChangeAspect="1" noChangeArrowheads="1"/>
          </p:cNvPicPr>
          <p:nvPr/>
        </p:nvPicPr>
        <p:blipFill>
          <a:blip r:embed="rId5" cstate="print"/>
          <a:srcRect/>
          <a:stretch>
            <a:fillRect/>
          </a:stretch>
        </p:blipFill>
        <p:spPr bwMode="auto">
          <a:xfrm>
            <a:off x="1666876" y="2918522"/>
            <a:ext cx="5987234" cy="1278731"/>
          </a:xfrm>
          <a:prstGeom prst="rect">
            <a:avLst/>
          </a:prstGeom>
          <a:noFill/>
          <a:ln w="9525">
            <a:noFill/>
            <a:miter lim="800000"/>
            <a:headEnd/>
            <a:tailEnd/>
          </a:ln>
        </p:spPr>
      </p:pic>
      <p:pic>
        <p:nvPicPr>
          <p:cNvPr id="251912" name="Picture 9"/>
          <p:cNvPicPr>
            <a:picLocks noChangeAspect="1" noChangeArrowheads="1"/>
          </p:cNvPicPr>
          <p:nvPr/>
        </p:nvPicPr>
        <p:blipFill>
          <a:blip r:embed="rId6" cstate="print"/>
          <a:srcRect/>
          <a:stretch>
            <a:fillRect/>
          </a:stretch>
        </p:blipFill>
        <p:spPr bwMode="auto">
          <a:xfrm>
            <a:off x="1643171" y="4161532"/>
            <a:ext cx="5990214" cy="1002506"/>
          </a:xfrm>
          <a:prstGeom prst="rect">
            <a:avLst/>
          </a:prstGeom>
          <a:noFill/>
          <a:ln w="9525">
            <a:noFill/>
            <a:miter lim="800000"/>
            <a:headEnd/>
            <a:tailEnd/>
          </a:ln>
        </p:spPr>
      </p:pic>
      <p:sp>
        <p:nvSpPr>
          <p:cNvPr id="2" name="6 - Έλλειψη"/>
          <p:cNvSpPr>
            <a:spLocks noChangeArrowheads="1"/>
          </p:cNvSpPr>
          <p:nvPr/>
        </p:nvSpPr>
        <p:spPr bwMode="auto">
          <a:xfrm>
            <a:off x="4500567" y="3080445"/>
            <a:ext cx="3527425" cy="216694"/>
          </a:xfrm>
          <a:prstGeom prst="ellipse">
            <a:avLst/>
          </a:prstGeom>
          <a:noFill/>
          <a:ln w="31750" algn="ctr">
            <a:solidFill>
              <a:srgbClr val="FF0000"/>
            </a:solidFill>
            <a:miter lim="800000"/>
            <a:headEnd/>
            <a:tailEnd/>
          </a:ln>
        </p:spPr>
        <p:txBody>
          <a:bodyPr lIns="68577" tIns="34289" rIns="68577" bIns="34289" anchor="ctr"/>
          <a:lstStyle/>
          <a:p>
            <a:pPr algn="ctr" defTabSz="685766" fontAlgn="base">
              <a:spcBef>
                <a:spcPct val="0"/>
              </a:spcBef>
              <a:spcAft>
                <a:spcPct val="0"/>
              </a:spcAft>
            </a:pPr>
            <a:endParaRPr lang="el-GR" sz="1350" dirty="0">
              <a:solidFill>
                <a:srgbClr val="FFFFFF"/>
              </a:solidFill>
            </a:endParaRPr>
          </a:p>
        </p:txBody>
      </p:sp>
      <p:sp>
        <p:nvSpPr>
          <p:cNvPr id="3" name="6 - Έλλειψη"/>
          <p:cNvSpPr>
            <a:spLocks noChangeArrowheads="1"/>
          </p:cNvSpPr>
          <p:nvPr/>
        </p:nvSpPr>
        <p:spPr bwMode="auto">
          <a:xfrm>
            <a:off x="4500567" y="3620986"/>
            <a:ext cx="3455987" cy="215504"/>
          </a:xfrm>
          <a:prstGeom prst="ellipse">
            <a:avLst/>
          </a:prstGeom>
          <a:noFill/>
          <a:ln w="31750" algn="ctr">
            <a:solidFill>
              <a:srgbClr val="FF0000"/>
            </a:solidFill>
            <a:miter lim="800000"/>
            <a:headEnd/>
            <a:tailEnd/>
          </a:ln>
        </p:spPr>
        <p:txBody>
          <a:bodyPr lIns="68577" tIns="34289" rIns="68577" bIns="34289" anchor="ctr"/>
          <a:lstStyle/>
          <a:p>
            <a:pPr algn="ctr" defTabSz="685766" fontAlgn="base">
              <a:spcBef>
                <a:spcPct val="0"/>
              </a:spcBef>
              <a:spcAft>
                <a:spcPct val="0"/>
              </a:spcAft>
            </a:pPr>
            <a:endParaRPr lang="el-GR" sz="1350" dirty="0">
              <a:solidFill>
                <a:srgbClr val="FFFFFF"/>
              </a:solidFill>
            </a:endParaRPr>
          </a:p>
        </p:txBody>
      </p:sp>
      <p:sp>
        <p:nvSpPr>
          <p:cNvPr id="4" name="6 - Έλλειψη"/>
          <p:cNvSpPr>
            <a:spLocks noChangeArrowheads="1"/>
          </p:cNvSpPr>
          <p:nvPr/>
        </p:nvSpPr>
        <p:spPr bwMode="auto">
          <a:xfrm>
            <a:off x="4500567" y="4268689"/>
            <a:ext cx="3455987" cy="270272"/>
          </a:xfrm>
          <a:prstGeom prst="ellipse">
            <a:avLst/>
          </a:prstGeom>
          <a:noFill/>
          <a:ln w="31750" algn="ctr">
            <a:solidFill>
              <a:srgbClr val="FF0000"/>
            </a:solidFill>
            <a:miter lim="800000"/>
            <a:headEnd/>
            <a:tailEnd/>
          </a:ln>
        </p:spPr>
        <p:txBody>
          <a:bodyPr lIns="68577" tIns="34289" rIns="68577" bIns="34289" anchor="ctr"/>
          <a:lstStyle/>
          <a:p>
            <a:pPr algn="ctr" defTabSz="685766" fontAlgn="base">
              <a:spcBef>
                <a:spcPct val="0"/>
              </a:spcBef>
              <a:spcAft>
                <a:spcPct val="0"/>
              </a:spcAft>
            </a:pPr>
            <a:endParaRPr lang="el-GR" sz="1350" dirty="0">
              <a:solidFill>
                <a:srgbClr val="FFFFFF"/>
              </a:solidFill>
            </a:endParaRPr>
          </a:p>
        </p:txBody>
      </p:sp>
      <p:sp>
        <p:nvSpPr>
          <p:cNvPr id="13" name="Title 6">
            <a:extLst>
              <a:ext uri="{FF2B5EF4-FFF2-40B4-BE49-F238E27FC236}">
                <a16:creationId xmlns:a16="http://schemas.microsoft.com/office/drawing/2014/main" id="{79C89C83-A018-974E-9E2D-D09EC3E98F39}"/>
              </a:ext>
            </a:extLst>
          </p:cNvPr>
          <p:cNvSpPr txBox="1">
            <a:spLocks/>
          </p:cNvSpPr>
          <p:nvPr/>
        </p:nvSpPr>
        <p:spPr>
          <a:xfrm>
            <a:off x="1" y="-5988"/>
            <a:ext cx="5685761" cy="734045"/>
          </a:xfrm>
          <a:prstGeom prst="rect">
            <a:avLst/>
          </a:prstGeom>
          <a:noFill/>
        </p:spPr>
        <p:txBody>
          <a:bodyPr vert="horz" wrap="square" lIns="68576" tIns="34289" rIns="68576" bIns="34289" rtlCol="0" anchor="ctr">
            <a:spAutoFit/>
          </a:bodyPr>
          <a:lstStyle>
            <a:lvl1pPr marL="171446" indent="-171446" defTabSz="685749">
              <a:lnSpc>
                <a:spcPct val="90000"/>
              </a:lnSpc>
              <a:spcBef>
                <a:spcPts val="750"/>
              </a:spcBef>
              <a:buFont typeface="Arial" panose="020B0604020202020204" pitchFamily="34" charset="0"/>
              <a:buNone/>
              <a:defRPr b="0">
                <a:solidFill>
                  <a:srgbClr val="0F6FC6">
                    <a:lumMod val="75000"/>
                  </a:srgbClr>
                </a:solidFill>
              </a:defRPr>
            </a:lvl1pPr>
          </a:lstStyle>
          <a:p>
            <a:r>
              <a:rPr lang="en-US" sz="2400" b="1" dirty="0">
                <a:solidFill>
                  <a:srgbClr val="4249AA"/>
                </a:solidFill>
              </a:rPr>
              <a:t>	Revascularization vs Medical Treatment: Astral Study</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srcRect/>
          <a:stretch>
            <a:fillRect/>
          </a:stretch>
        </p:blipFill>
        <p:spPr bwMode="auto">
          <a:xfrm>
            <a:off x="141884" y="987575"/>
            <a:ext cx="4100507" cy="3580210"/>
          </a:xfrm>
          <a:prstGeom prst="rect">
            <a:avLst/>
          </a:prstGeom>
          <a:noFill/>
          <a:ln w="9525">
            <a:noFill/>
            <a:miter lim="800000"/>
            <a:headEnd/>
            <a:tailEnd/>
          </a:ln>
        </p:spPr>
      </p:pic>
      <p:pic>
        <p:nvPicPr>
          <p:cNvPr id="3" name="Picture 6"/>
          <p:cNvPicPr>
            <a:picLocks noChangeAspect="1" noChangeArrowheads="1"/>
          </p:cNvPicPr>
          <p:nvPr/>
        </p:nvPicPr>
        <p:blipFill>
          <a:blip r:embed="rId3" cstate="print"/>
          <a:srcRect/>
          <a:stretch>
            <a:fillRect/>
          </a:stretch>
        </p:blipFill>
        <p:spPr bwMode="auto">
          <a:xfrm>
            <a:off x="4346058" y="1070693"/>
            <a:ext cx="4654403" cy="3518048"/>
          </a:xfrm>
          <a:prstGeom prst="rect">
            <a:avLst/>
          </a:prstGeom>
          <a:noFill/>
          <a:ln w="9525">
            <a:noFill/>
            <a:miter lim="800000"/>
            <a:headEnd/>
            <a:tailEnd/>
          </a:ln>
        </p:spPr>
      </p:pic>
      <p:sp>
        <p:nvSpPr>
          <p:cNvPr id="5" name="Text Box 4"/>
          <p:cNvSpPr txBox="1">
            <a:spLocks noChangeArrowheads="1"/>
          </p:cNvSpPr>
          <p:nvPr/>
        </p:nvSpPr>
        <p:spPr bwMode="auto">
          <a:xfrm>
            <a:off x="5219700" y="4707733"/>
            <a:ext cx="3924300" cy="253914"/>
          </a:xfrm>
          <a:prstGeom prst="rect">
            <a:avLst/>
          </a:prstGeom>
          <a:noFill/>
          <a:ln w="9525">
            <a:noFill/>
            <a:miter lim="800000"/>
            <a:headEnd/>
            <a:tailEnd/>
          </a:ln>
        </p:spPr>
        <p:txBody>
          <a:bodyPr lIns="68577" tIns="34289" rIns="68577" bIns="34289">
            <a:spAutoFit/>
          </a:bodyPr>
          <a:lstStyle/>
          <a:p>
            <a:pPr defTabSz="685766" fontAlgn="base">
              <a:spcBef>
                <a:spcPct val="0"/>
              </a:spcBef>
              <a:spcAft>
                <a:spcPct val="0"/>
              </a:spcAft>
            </a:pPr>
            <a:r>
              <a:rPr lang="en-US" altLang="el-GR" sz="1200" dirty="0">
                <a:solidFill>
                  <a:prstClr val="black"/>
                </a:solidFill>
                <a:cs typeface="Calibri" pitchFamily="34" charset="0"/>
              </a:rPr>
              <a:t>Wheatley et al., N </a:t>
            </a:r>
            <a:r>
              <a:rPr lang="en-US" altLang="el-GR" sz="1200" dirty="0" err="1">
                <a:solidFill>
                  <a:prstClr val="black"/>
                </a:solidFill>
                <a:cs typeface="Calibri" pitchFamily="34" charset="0"/>
              </a:rPr>
              <a:t>Engl</a:t>
            </a:r>
            <a:r>
              <a:rPr lang="en-US" altLang="el-GR" sz="1200" dirty="0">
                <a:solidFill>
                  <a:prstClr val="black"/>
                </a:solidFill>
                <a:cs typeface="Calibri" pitchFamily="34" charset="0"/>
              </a:rPr>
              <a:t> J Med, 2009</a:t>
            </a:r>
            <a:endParaRPr lang="el-GR" altLang="el-GR" sz="1200" dirty="0">
              <a:solidFill>
                <a:prstClr val="black"/>
              </a:solidFill>
              <a:cs typeface="Calibri" pitchFamily="34" charset="0"/>
            </a:endParaRPr>
          </a:p>
        </p:txBody>
      </p:sp>
      <p:sp>
        <p:nvSpPr>
          <p:cNvPr id="6" name="Title 6">
            <a:extLst>
              <a:ext uri="{FF2B5EF4-FFF2-40B4-BE49-F238E27FC236}">
                <a16:creationId xmlns:a16="http://schemas.microsoft.com/office/drawing/2014/main" id="{79C89C83-A018-974E-9E2D-D09EC3E98F39}"/>
              </a:ext>
            </a:extLst>
          </p:cNvPr>
          <p:cNvSpPr txBox="1">
            <a:spLocks/>
          </p:cNvSpPr>
          <p:nvPr/>
        </p:nvSpPr>
        <p:spPr>
          <a:xfrm>
            <a:off x="1" y="-5988"/>
            <a:ext cx="5685761" cy="734045"/>
          </a:xfrm>
          <a:prstGeom prst="rect">
            <a:avLst/>
          </a:prstGeom>
          <a:noFill/>
        </p:spPr>
        <p:txBody>
          <a:bodyPr vert="horz" wrap="square" lIns="68576" tIns="34289" rIns="68576" bIns="34289" rtlCol="0" anchor="ctr">
            <a:spAutoFit/>
          </a:bodyPr>
          <a:lstStyle>
            <a:lvl1pPr marL="171446" indent="-171446" defTabSz="685749">
              <a:lnSpc>
                <a:spcPct val="90000"/>
              </a:lnSpc>
              <a:spcBef>
                <a:spcPts val="750"/>
              </a:spcBef>
              <a:buFont typeface="Arial" panose="020B0604020202020204" pitchFamily="34" charset="0"/>
              <a:buNone/>
              <a:defRPr b="0">
                <a:solidFill>
                  <a:srgbClr val="0F6FC6">
                    <a:lumMod val="75000"/>
                  </a:srgbClr>
                </a:solidFill>
              </a:defRPr>
            </a:lvl1pPr>
          </a:lstStyle>
          <a:p>
            <a:r>
              <a:rPr lang="en-US" sz="2400" b="1" dirty="0">
                <a:solidFill>
                  <a:srgbClr val="4249AA"/>
                </a:solidFill>
              </a:rPr>
              <a:t>	Revascularization vs Medical Treatment: Astral Study</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Θέση περιεχομένου 3"/>
          <p:cNvSpPr>
            <a:spLocks noGrp="1"/>
          </p:cNvSpPr>
          <p:nvPr>
            <p:ph idx="1"/>
          </p:nvPr>
        </p:nvSpPr>
        <p:spPr>
          <a:xfrm>
            <a:off x="683568" y="2427734"/>
            <a:ext cx="8009643" cy="2421909"/>
          </a:xfrm>
        </p:spPr>
        <p:txBody>
          <a:bodyPr anchor="ctr">
            <a:normAutofit fontScale="77500" lnSpcReduction="20000"/>
          </a:bodyPr>
          <a:lstStyle/>
          <a:p>
            <a:pPr>
              <a:lnSpc>
                <a:spcPct val="150000"/>
              </a:lnSpc>
            </a:pPr>
            <a:r>
              <a:rPr lang="en-US" dirty="0">
                <a:solidFill>
                  <a:srgbClr val="FFFF00"/>
                </a:solidFill>
              </a:rPr>
              <a:t>N=140 patients with </a:t>
            </a:r>
            <a:r>
              <a:rPr lang="en-US" dirty="0" err="1">
                <a:solidFill>
                  <a:srgbClr val="FFFF00"/>
                </a:solidFill>
              </a:rPr>
              <a:t>eGFR</a:t>
            </a:r>
            <a:r>
              <a:rPr lang="en-US" dirty="0">
                <a:solidFill>
                  <a:srgbClr val="FFFF00"/>
                </a:solidFill>
              </a:rPr>
              <a:t>&lt;80 ml/min/1.73m2</a:t>
            </a:r>
          </a:p>
          <a:p>
            <a:pPr>
              <a:lnSpc>
                <a:spcPct val="150000"/>
              </a:lnSpc>
            </a:pPr>
            <a:r>
              <a:rPr lang="en-US" dirty="0"/>
              <a:t>Severe ARAS &gt;80% but less than 100% of the diameter or ARAS&gt;60% but less than 80% with a systolic pressure gradient &gt;20 mm Hg </a:t>
            </a:r>
          </a:p>
          <a:p>
            <a:pPr>
              <a:lnSpc>
                <a:spcPct val="150000"/>
              </a:lnSpc>
            </a:pPr>
            <a:r>
              <a:rPr lang="en-US" dirty="0"/>
              <a:t>SBP &gt;155 mmHg while receiving two or more antihypertensive medications. Severe RAS was defined angiographically as stenosis of at least 80%. 	</a:t>
            </a:r>
          </a:p>
          <a:p>
            <a:pPr>
              <a:lnSpc>
                <a:spcPct val="150000"/>
              </a:lnSpc>
            </a:pPr>
            <a:r>
              <a:rPr lang="en-US" dirty="0"/>
              <a:t>Median follow-up 43 months</a:t>
            </a:r>
          </a:p>
          <a:p>
            <a:pPr>
              <a:lnSpc>
                <a:spcPct val="150000"/>
              </a:lnSpc>
            </a:pPr>
            <a:r>
              <a:rPr lang="en-US" dirty="0"/>
              <a:t>Primary endpoint: CV or renal death, MI, stroke, HHF, progressive renal insufficiency, or the need for RRT</a:t>
            </a:r>
            <a:endParaRPr lang="el-GR" dirty="0"/>
          </a:p>
        </p:txBody>
      </p:sp>
      <p:sp>
        <p:nvSpPr>
          <p:cNvPr id="7" name="Text Box 4">
            <a:extLst>
              <a:ext uri="{FF2B5EF4-FFF2-40B4-BE49-F238E27FC236}">
                <a16:creationId xmlns:a16="http://schemas.microsoft.com/office/drawing/2014/main" id="{9BA522FA-BC64-8E30-6030-3D5791C3D1AC}"/>
              </a:ext>
            </a:extLst>
          </p:cNvPr>
          <p:cNvSpPr txBox="1">
            <a:spLocks noChangeArrowheads="1"/>
          </p:cNvSpPr>
          <p:nvPr/>
        </p:nvSpPr>
        <p:spPr bwMode="auto">
          <a:xfrm>
            <a:off x="6876256" y="2571750"/>
            <a:ext cx="27229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fontAlgn="base">
              <a:spcBef>
                <a:spcPct val="0"/>
              </a:spcBef>
              <a:spcAft>
                <a:spcPct val="0"/>
              </a:spcAft>
              <a:defRPr/>
            </a:pPr>
            <a:r>
              <a:rPr lang="da-DK" altLang="el-GR" sz="1200" i="1" dirty="0">
                <a:solidFill>
                  <a:prstClr val="black"/>
                </a:solidFill>
                <a:latin typeface="Calibri" panose="020F0502020204030204"/>
                <a:cs typeface="Arial" panose="020B0604020202020204" pitchFamily="34" charset="0"/>
              </a:rPr>
              <a:t>Cooper et al., N Engl J Med, 2014</a:t>
            </a:r>
          </a:p>
        </p:txBody>
      </p:sp>
      <p:pic>
        <p:nvPicPr>
          <p:cNvPr id="2" name="Εικόνα 1"/>
          <p:cNvPicPr>
            <a:picLocks noChangeAspect="1"/>
          </p:cNvPicPr>
          <p:nvPr/>
        </p:nvPicPr>
        <p:blipFill rotWithShape="1">
          <a:blip r:embed="rId3" cstate="print"/>
          <a:srcRect l="53083" t="22654" r="4393" b="36829"/>
          <a:stretch/>
        </p:blipFill>
        <p:spPr>
          <a:xfrm>
            <a:off x="2050741" y="0"/>
            <a:ext cx="5446451" cy="2523478"/>
          </a:xfrm>
          <a:prstGeom prst="rect">
            <a:avLst/>
          </a:prstGeom>
        </p:spPr>
      </p:pic>
    </p:spTree>
    <p:extLst>
      <p:ext uri="{BB962C8B-B14F-4D97-AF65-F5344CB8AC3E}">
        <p14:creationId xmlns:p14="http://schemas.microsoft.com/office/powerpoint/2010/main" val="256557684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61124" name="Text Box 4">
            <a:extLst>
              <a:ext uri="{FF2B5EF4-FFF2-40B4-BE49-F238E27FC236}">
                <a16:creationId xmlns:a16="http://schemas.microsoft.com/office/drawing/2014/main" id="{71F81FB1-B67E-A442-336A-53CCC652FB24}"/>
              </a:ext>
            </a:extLst>
          </p:cNvPr>
          <p:cNvSpPr txBox="1">
            <a:spLocks noChangeArrowheads="1"/>
          </p:cNvSpPr>
          <p:nvPr/>
        </p:nvSpPr>
        <p:spPr bwMode="auto">
          <a:xfrm>
            <a:off x="158899" y="4563993"/>
            <a:ext cx="29432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l-GR" sz="1200" i="1" dirty="0">
                <a:latin typeface="+mn-lt"/>
                <a:cs typeface="Arial" panose="020B0604020202020204" pitchFamily="34" charset="0"/>
              </a:rPr>
              <a:t>Cooper et al., N </a:t>
            </a:r>
            <a:r>
              <a:rPr lang="en-US" altLang="el-GR" sz="1200" i="1" dirty="0" err="1">
                <a:latin typeface="+mn-lt"/>
                <a:cs typeface="Arial" panose="020B0604020202020204" pitchFamily="34" charset="0"/>
              </a:rPr>
              <a:t>Engl</a:t>
            </a:r>
            <a:r>
              <a:rPr lang="en-US" altLang="el-GR" sz="1200" i="1" dirty="0">
                <a:latin typeface="+mn-lt"/>
                <a:cs typeface="Arial" panose="020B0604020202020204" pitchFamily="34" charset="0"/>
              </a:rPr>
              <a:t> J Med, 2014</a:t>
            </a:r>
            <a:endParaRPr lang="el-GR" altLang="el-GR" sz="1200" u="sng" dirty="0">
              <a:latin typeface="+mn-lt"/>
              <a:cs typeface="Arial" panose="020B0604020202020204" pitchFamily="34" charset="0"/>
            </a:endParaRPr>
          </a:p>
        </p:txBody>
      </p:sp>
      <p:sp>
        <p:nvSpPr>
          <p:cNvPr id="3" name="Τίτλος 2"/>
          <p:cNvSpPr>
            <a:spLocks noGrp="1"/>
          </p:cNvSpPr>
          <p:nvPr>
            <p:ph type="title"/>
          </p:nvPr>
        </p:nvSpPr>
        <p:spPr/>
        <p:txBody>
          <a:bodyPr/>
          <a:lstStyle/>
          <a:p>
            <a:r>
              <a:rPr lang="en-US" sz="2400" b="1" dirty="0"/>
              <a:t>Revascularization vs Medical Treatment: CORAL Study</a:t>
            </a:r>
            <a:endParaRPr lang="el-GR" sz="2400" b="1" dirty="0"/>
          </a:p>
        </p:txBody>
      </p:sp>
      <p:pic>
        <p:nvPicPr>
          <p:cNvPr id="4" name="Εικόνα 3"/>
          <p:cNvPicPr>
            <a:picLocks noChangeAspect="1"/>
          </p:cNvPicPr>
          <p:nvPr/>
        </p:nvPicPr>
        <p:blipFill rotWithShape="1">
          <a:blip r:embed="rId3" cstate="print"/>
          <a:srcRect l="71875" t="34722" r="5859" b="34862"/>
          <a:stretch/>
        </p:blipFill>
        <p:spPr>
          <a:xfrm>
            <a:off x="4574704" y="981535"/>
            <a:ext cx="4410120" cy="3582458"/>
          </a:xfrm>
          <a:prstGeom prst="rect">
            <a:avLst/>
          </a:prstGeom>
        </p:spPr>
      </p:pic>
      <p:pic>
        <p:nvPicPr>
          <p:cNvPr id="6" name="Εικόνα 5">
            <a:extLst>
              <a:ext uri="{FF2B5EF4-FFF2-40B4-BE49-F238E27FC236}">
                <a16:creationId xmlns:a16="http://schemas.microsoft.com/office/drawing/2014/main" id="{0C8CA938-6F79-3FDC-3306-B7A6B0310DF7}"/>
              </a:ext>
            </a:extLst>
          </p:cNvPr>
          <p:cNvPicPr>
            <a:picLocks noChangeAspect="1"/>
          </p:cNvPicPr>
          <p:nvPr/>
        </p:nvPicPr>
        <p:blipFill>
          <a:blip r:embed="rId4"/>
          <a:stretch>
            <a:fillRect/>
          </a:stretch>
        </p:blipFill>
        <p:spPr>
          <a:xfrm>
            <a:off x="-6077" y="1815847"/>
            <a:ext cx="5031659" cy="1714275"/>
          </a:xfrm>
          <a:prstGeom prst="rect">
            <a:avLst/>
          </a:prstGeom>
        </p:spPr>
      </p:pic>
    </p:spTree>
    <p:extLst>
      <p:ext uri="{BB962C8B-B14F-4D97-AF65-F5344CB8AC3E}">
        <p14:creationId xmlns:p14="http://schemas.microsoft.com/office/powerpoint/2010/main" val="322523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8518" name="Text Box 5"/>
          <p:cNvSpPr txBox="1">
            <a:spLocks noChangeArrowheads="1"/>
          </p:cNvSpPr>
          <p:nvPr/>
        </p:nvSpPr>
        <p:spPr bwMode="auto">
          <a:xfrm>
            <a:off x="221132" y="1009334"/>
            <a:ext cx="8701734" cy="3481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defTabSz="685800" fontAlgn="base">
              <a:lnSpc>
                <a:spcPct val="150000"/>
              </a:lnSpc>
              <a:spcBef>
                <a:spcPct val="0"/>
              </a:spcBef>
              <a:spcAft>
                <a:spcPct val="0"/>
              </a:spcAft>
              <a:buNone/>
              <a:defRPr/>
            </a:pPr>
            <a:endParaRPr lang="en-US" altLang="el-GR" sz="1350" dirty="0">
              <a:solidFill>
                <a:prstClr val="black"/>
              </a:solidFill>
              <a:latin typeface="Arial" panose="020B0604020202020204" pitchFamily="34" charset="0"/>
              <a:cs typeface="Arial" panose="020B0604020202020204" pitchFamily="34" charset="0"/>
            </a:endParaRPr>
          </a:p>
          <a:p>
            <a:pPr algn="just" defTabSz="685800" fontAlgn="base">
              <a:lnSpc>
                <a:spcPct val="150000"/>
              </a:lnSpc>
              <a:spcBef>
                <a:spcPct val="0"/>
              </a:spcBef>
              <a:spcAft>
                <a:spcPct val="0"/>
              </a:spcAft>
              <a:buNone/>
              <a:defRPr/>
            </a:pPr>
            <a:endParaRPr lang="en-US" altLang="el-GR" sz="1350" dirty="0">
              <a:solidFill>
                <a:prstClr val="black"/>
              </a:solidFill>
              <a:latin typeface="Arial" panose="020B0604020202020204" pitchFamily="34" charset="0"/>
              <a:cs typeface="Arial" panose="020B0604020202020204" pitchFamily="34" charset="0"/>
            </a:endParaRPr>
          </a:p>
          <a:p>
            <a:pPr algn="just" defTabSz="685800" fontAlgn="base">
              <a:lnSpc>
                <a:spcPct val="150000"/>
              </a:lnSpc>
              <a:spcBef>
                <a:spcPct val="0"/>
              </a:spcBef>
              <a:spcAft>
                <a:spcPct val="0"/>
              </a:spcAft>
              <a:buNone/>
              <a:defRPr/>
            </a:pPr>
            <a:endParaRPr lang="en-US" altLang="el-GR" sz="1350" dirty="0">
              <a:solidFill>
                <a:prstClr val="black"/>
              </a:solidFill>
              <a:latin typeface="Arial" panose="020B0604020202020204" pitchFamily="34" charset="0"/>
              <a:cs typeface="Arial" panose="020B0604020202020204" pitchFamily="34" charset="0"/>
            </a:endParaRPr>
          </a:p>
          <a:p>
            <a:pPr algn="just" defTabSz="685800" fontAlgn="base">
              <a:lnSpc>
                <a:spcPct val="150000"/>
              </a:lnSpc>
              <a:spcBef>
                <a:spcPct val="0"/>
              </a:spcBef>
              <a:spcAft>
                <a:spcPct val="0"/>
              </a:spcAft>
              <a:buNone/>
              <a:defRPr/>
            </a:pPr>
            <a:endParaRPr lang="en-US" altLang="el-GR" sz="1350" dirty="0">
              <a:solidFill>
                <a:prstClr val="black"/>
              </a:solidFill>
              <a:latin typeface="Arial" panose="020B0604020202020204" pitchFamily="34" charset="0"/>
              <a:cs typeface="Arial" panose="020B0604020202020204" pitchFamily="34" charset="0"/>
            </a:endParaRPr>
          </a:p>
          <a:p>
            <a:pPr algn="just" defTabSz="685800" fontAlgn="base">
              <a:lnSpc>
                <a:spcPct val="150000"/>
              </a:lnSpc>
              <a:spcBef>
                <a:spcPct val="0"/>
              </a:spcBef>
              <a:spcAft>
                <a:spcPct val="0"/>
              </a:spcAft>
              <a:buNone/>
              <a:defRPr/>
            </a:pPr>
            <a:endParaRPr lang="en-US" altLang="el-GR" sz="1350" dirty="0">
              <a:solidFill>
                <a:prstClr val="black"/>
              </a:solidFill>
              <a:latin typeface="Arial" panose="020B0604020202020204" pitchFamily="34" charset="0"/>
              <a:cs typeface="Arial" panose="020B0604020202020204" pitchFamily="34" charset="0"/>
            </a:endParaRPr>
          </a:p>
          <a:p>
            <a:pPr algn="just" defTabSz="685800" fontAlgn="base">
              <a:lnSpc>
                <a:spcPct val="150000"/>
              </a:lnSpc>
              <a:spcBef>
                <a:spcPct val="0"/>
              </a:spcBef>
              <a:spcAft>
                <a:spcPct val="0"/>
              </a:spcAft>
              <a:buNone/>
              <a:defRPr/>
            </a:pPr>
            <a:r>
              <a:rPr lang="en-US" altLang="el-GR" sz="1350" dirty="0">
                <a:solidFill>
                  <a:prstClr val="black"/>
                </a:solidFill>
                <a:latin typeface="Arial" panose="020B0604020202020204" pitchFamily="34" charset="0"/>
                <a:cs typeface="Arial" panose="020B0604020202020204" pitchFamily="34" charset="0"/>
              </a:rPr>
              <a:t>				</a:t>
            </a:r>
            <a:r>
              <a:rPr lang="en-US" altLang="el-GR" sz="1350" i="1" u="sng" dirty="0">
                <a:solidFill>
                  <a:prstClr val="black"/>
                </a:solidFill>
                <a:latin typeface="Arial" panose="020B0604020202020204" pitchFamily="34" charset="0"/>
                <a:cs typeface="Arial" panose="020B0604020202020204" pitchFamily="34" charset="0"/>
              </a:rPr>
              <a:t>BUT !!</a:t>
            </a:r>
          </a:p>
          <a:p>
            <a:pPr algn="just" defTabSz="685800" fontAlgn="base">
              <a:lnSpc>
                <a:spcPct val="150000"/>
              </a:lnSpc>
              <a:spcBef>
                <a:spcPct val="0"/>
              </a:spcBef>
              <a:spcAft>
                <a:spcPct val="0"/>
              </a:spcAft>
              <a:buNone/>
              <a:defRPr/>
            </a:pPr>
            <a:r>
              <a:rPr lang="en-US" altLang="el-GR" sz="1350" dirty="0">
                <a:solidFill>
                  <a:prstClr val="black"/>
                </a:solidFill>
                <a:latin typeface="Arial" panose="020B0604020202020204" pitchFamily="34" charset="0"/>
                <a:cs typeface="Arial" panose="020B0604020202020204" pitchFamily="34" charset="0"/>
              </a:rPr>
              <a:t>A number of </a:t>
            </a:r>
            <a:r>
              <a:rPr lang="en-US" altLang="el-GR" sz="1350" b="1" dirty="0">
                <a:solidFill>
                  <a:srgbClr val="FF0000"/>
                </a:solidFill>
                <a:latin typeface="Arial" panose="020B0604020202020204" pitchFamily="34" charset="0"/>
                <a:cs typeface="Arial" panose="020B0604020202020204" pitchFamily="34" charset="0"/>
              </a:rPr>
              <a:t>subsequent changes </a:t>
            </a:r>
            <a:r>
              <a:rPr lang="en-US" altLang="el-GR" sz="1350" dirty="0">
                <a:solidFill>
                  <a:prstClr val="black"/>
                </a:solidFill>
                <a:latin typeface="Arial" panose="020B0604020202020204" pitchFamily="34" charset="0"/>
                <a:cs typeface="Arial" panose="020B0604020202020204" pitchFamily="34" charset="0"/>
              </a:rPr>
              <a:t>were made in the enrollment criteria during the course of the trial. The </a:t>
            </a:r>
            <a:r>
              <a:rPr lang="en-US" altLang="el-GR" sz="1350" b="1" dirty="0">
                <a:solidFill>
                  <a:srgbClr val="FF0000"/>
                </a:solidFill>
                <a:latin typeface="Arial" panose="020B0604020202020204" pitchFamily="34" charset="0"/>
                <a:cs typeface="Arial" panose="020B0604020202020204" pitchFamily="34" charset="0"/>
              </a:rPr>
              <a:t>threshold of 155 mmHg </a:t>
            </a:r>
            <a:r>
              <a:rPr lang="en-US" altLang="el-GR" sz="1350" dirty="0">
                <a:solidFill>
                  <a:prstClr val="black"/>
                </a:solidFill>
                <a:latin typeface="Arial" panose="020B0604020202020204" pitchFamily="34" charset="0"/>
                <a:cs typeface="Arial" panose="020B0604020202020204" pitchFamily="34" charset="0"/>
              </a:rPr>
              <a:t>for defining systolic hypertension </a:t>
            </a:r>
            <a:r>
              <a:rPr lang="en-US" altLang="el-GR" sz="1350" b="1" dirty="0">
                <a:solidFill>
                  <a:srgbClr val="FF0000"/>
                </a:solidFill>
                <a:latin typeface="Arial" panose="020B0604020202020204" pitchFamily="34" charset="0"/>
                <a:cs typeface="Arial" panose="020B0604020202020204" pitchFamily="34" charset="0"/>
              </a:rPr>
              <a:t>was no longer specified</a:t>
            </a:r>
            <a:r>
              <a:rPr lang="en-US" altLang="el-GR" sz="1350" dirty="0">
                <a:solidFill>
                  <a:prstClr val="black"/>
                </a:solidFill>
                <a:latin typeface="Arial" panose="020B0604020202020204" pitchFamily="34" charset="0"/>
                <a:cs typeface="Arial" panose="020B0604020202020204" pitchFamily="34" charset="0"/>
              </a:rPr>
              <a:t>. Patients who did not have systolic hypertension but who had renal-artery stenosis </a:t>
            </a:r>
            <a:r>
              <a:rPr lang="en-US" altLang="el-GR" sz="1350" b="1" dirty="0">
                <a:solidFill>
                  <a:srgbClr val="FF0000"/>
                </a:solidFill>
                <a:latin typeface="Arial" panose="020B0604020202020204" pitchFamily="34" charset="0"/>
                <a:cs typeface="Arial" panose="020B0604020202020204" pitchFamily="34" charset="0"/>
              </a:rPr>
              <a:t>could be enrolled if they had CKD</a:t>
            </a:r>
            <a:r>
              <a:rPr lang="en-US" altLang="el-GR" sz="1350" dirty="0">
                <a:solidFill>
                  <a:prstClr val="black"/>
                </a:solidFill>
                <a:latin typeface="Arial" panose="020B0604020202020204" pitchFamily="34" charset="0"/>
                <a:cs typeface="Arial" panose="020B0604020202020204" pitchFamily="34" charset="0"/>
              </a:rPr>
              <a:t>, which was defined as an estimated glomerular filtration rate (GFR) of less than 60 ml/ min/1.73 m</a:t>
            </a:r>
            <a:r>
              <a:rPr lang="en-US" altLang="el-GR" sz="1350" baseline="30000" dirty="0">
                <a:solidFill>
                  <a:prstClr val="black"/>
                </a:solidFill>
                <a:latin typeface="Arial" panose="020B0604020202020204" pitchFamily="34" charset="0"/>
                <a:cs typeface="Arial" panose="020B0604020202020204" pitchFamily="34" charset="0"/>
              </a:rPr>
              <a:t>2</a:t>
            </a:r>
            <a:r>
              <a:rPr lang="en-US" altLang="el-GR" sz="1350" dirty="0">
                <a:solidFill>
                  <a:prstClr val="black"/>
                </a:solidFill>
                <a:latin typeface="Arial" panose="020B0604020202020204" pitchFamily="34" charset="0"/>
                <a:cs typeface="Arial" panose="020B0604020202020204" pitchFamily="34" charset="0"/>
              </a:rPr>
              <a:t>. Severe RAS could be identified with the use of </a:t>
            </a:r>
            <a:r>
              <a:rPr lang="en-US" altLang="el-GR" sz="1350" b="1" dirty="0">
                <a:solidFill>
                  <a:srgbClr val="FF0000"/>
                </a:solidFill>
                <a:latin typeface="Arial" panose="020B0604020202020204" pitchFamily="34" charset="0"/>
                <a:cs typeface="Arial" panose="020B0604020202020204" pitchFamily="34" charset="0"/>
              </a:rPr>
              <a:t>duplex ultrasonography, MRA, or CTA</a:t>
            </a:r>
            <a:r>
              <a:rPr lang="en-US" altLang="el-GR" sz="1350" dirty="0">
                <a:solidFill>
                  <a:srgbClr val="FF0000"/>
                </a:solidFill>
                <a:latin typeface="Arial" panose="020B0604020202020204" pitchFamily="34" charset="0"/>
                <a:cs typeface="Arial" panose="020B0604020202020204" pitchFamily="34" charset="0"/>
              </a:rPr>
              <a:t>.</a:t>
            </a:r>
            <a:endParaRPr lang="en-US" altLang="el-GR" sz="1350" dirty="0">
              <a:solidFill>
                <a:srgbClr val="FF0000"/>
              </a:solidFill>
              <a:latin typeface="Arial" panose="020B0604020202020204" pitchFamily="34" charset="0"/>
            </a:endParaRPr>
          </a:p>
        </p:txBody>
      </p:sp>
      <p:sp>
        <p:nvSpPr>
          <p:cNvPr id="600067" name="Oval 3"/>
          <p:cNvSpPr>
            <a:spLocks noChangeArrowheads="1"/>
          </p:cNvSpPr>
          <p:nvPr/>
        </p:nvSpPr>
        <p:spPr bwMode="auto">
          <a:xfrm>
            <a:off x="5813822" y="1771531"/>
            <a:ext cx="259766" cy="51935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defRPr/>
            </a:pPr>
            <a:endParaRPr lang="el-GR" b="1">
              <a:solidFill>
                <a:prstClr val="black"/>
              </a:solidFill>
              <a:effectLst>
                <a:outerShdw blurRad="38100" dist="38100" dir="2700000" algn="tl">
                  <a:srgbClr val="000000"/>
                </a:outerShdw>
              </a:effectLst>
              <a:cs typeface="Arial" panose="020B0604020202020204" pitchFamily="34" charset="0"/>
            </a:endParaRPr>
          </a:p>
        </p:txBody>
      </p:sp>
      <p:sp>
        <p:nvSpPr>
          <p:cNvPr id="362499" name="Text Box 4"/>
          <p:cNvSpPr txBox="1">
            <a:spLocks noChangeArrowheads="1"/>
          </p:cNvSpPr>
          <p:nvPr/>
        </p:nvSpPr>
        <p:spPr bwMode="auto">
          <a:xfrm>
            <a:off x="6952473" y="4810043"/>
            <a:ext cx="29432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fontAlgn="base">
              <a:spcBef>
                <a:spcPct val="0"/>
              </a:spcBef>
              <a:spcAft>
                <a:spcPct val="0"/>
              </a:spcAft>
              <a:buNone/>
              <a:defRPr/>
            </a:pPr>
            <a:r>
              <a:rPr lang="en-US" altLang="el-GR" sz="1050" i="1" dirty="0">
                <a:solidFill>
                  <a:prstClr val="black"/>
                </a:solidFill>
                <a:latin typeface="Arial" panose="020B0604020202020204" pitchFamily="34" charset="0"/>
                <a:cs typeface="Arial" panose="020B0604020202020204" pitchFamily="34" charset="0"/>
              </a:rPr>
              <a:t>Cooper et al., N </a:t>
            </a:r>
            <a:r>
              <a:rPr lang="en-US" altLang="el-GR" sz="1050" i="1" dirty="0" err="1">
                <a:solidFill>
                  <a:prstClr val="black"/>
                </a:solidFill>
                <a:latin typeface="Arial" panose="020B0604020202020204" pitchFamily="34" charset="0"/>
                <a:cs typeface="Arial" panose="020B0604020202020204" pitchFamily="34" charset="0"/>
              </a:rPr>
              <a:t>Engl</a:t>
            </a:r>
            <a:r>
              <a:rPr lang="en-US" altLang="el-GR" sz="1050" i="1" dirty="0">
                <a:solidFill>
                  <a:prstClr val="black"/>
                </a:solidFill>
                <a:latin typeface="Arial" panose="020B0604020202020204" pitchFamily="34" charset="0"/>
                <a:cs typeface="Arial" panose="020B0604020202020204" pitchFamily="34" charset="0"/>
              </a:rPr>
              <a:t> J Med, 2014</a:t>
            </a:r>
            <a:endParaRPr lang="el-GR" altLang="el-GR" sz="1050" u="sng" dirty="0">
              <a:solidFill>
                <a:prstClr val="black"/>
              </a:solidFill>
              <a:latin typeface="Arial" panose="020B0604020202020204" pitchFamily="34" charset="0"/>
              <a:cs typeface="Arial" panose="020B0604020202020204" pitchFamily="34" charset="0"/>
            </a:endParaRPr>
          </a:p>
        </p:txBody>
      </p:sp>
      <p:sp>
        <p:nvSpPr>
          <p:cNvPr id="362500" name="Text Box 5"/>
          <p:cNvSpPr txBox="1">
            <a:spLocks noChangeArrowheads="1"/>
          </p:cNvSpPr>
          <p:nvPr/>
        </p:nvSpPr>
        <p:spPr bwMode="auto">
          <a:xfrm>
            <a:off x="221133" y="944381"/>
            <a:ext cx="8630767" cy="1611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defTabSz="685800" fontAlgn="base">
              <a:lnSpc>
                <a:spcPct val="150000"/>
              </a:lnSpc>
              <a:spcBef>
                <a:spcPct val="0"/>
              </a:spcBef>
              <a:spcAft>
                <a:spcPct val="0"/>
              </a:spcAft>
              <a:buNone/>
              <a:defRPr/>
            </a:pPr>
            <a:r>
              <a:rPr lang="en-US" altLang="el-GR" sz="1350" u="sng" dirty="0">
                <a:solidFill>
                  <a:prstClr val="black"/>
                </a:solidFill>
                <a:latin typeface="Arial" panose="020B0604020202020204" pitchFamily="34" charset="0"/>
                <a:cs typeface="Arial" panose="020B0604020202020204" pitchFamily="34" charset="0"/>
              </a:rPr>
              <a:t>Inclusion Criteria</a:t>
            </a:r>
            <a:r>
              <a:rPr lang="en-US" altLang="el-GR" sz="1350" dirty="0">
                <a:solidFill>
                  <a:prstClr val="black"/>
                </a:solidFill>
                <a:latin typeface="Arial" panose="020B0604020202020204" pitchFamily="34" charset="0"/>
                <a:cs typeface="Arial" panose="020B0604020202020204" pitchFamily="34" charset="0"/>
              </a:rPr>
              <a:t>: </a:t>
            </a:r>
          </a:p>
          <a:p>
            <a:pPr algn="just" defTabSz="685800" fontAlgn="base">
              <a:lnSpc>
                <a:spcPct val="150000"/>
              </a:lnSpc>
              <a:spcBef>
                <a:spcPct val="0"/>
              </a:spcBef>
              <a:spcAft>
                <a:spcPct val="0"/>
              </a:spcAft>
              <a:buNone/>
              <a:defRPr/>
            </a:pPr>
            <a:r>
              <a:rPr lang="en-US" altLang="el-GR" sz="1350" b="1" dirty="0">
                <a:solidFill>
                  <a:srgbClr val="FF0000"/>
                </a:solidFill>
                <a:latin typeface="Arial" panose="020B0604020202020204" pitchFamily="34" charset="0"/>
                <a:cs typeface="Arial" panose="020B0604020202020204" pitchFamily="34" charset="0"/>
              </a:rPr>
              <a:t>Severe RAS</a:t>
            </a:r>
            <a:r>
              <a:rPr lang="en-US" altLang="el-GR" sz="1350" dirty="0">
                <a:solidFill>
                  <a:srgbClr val="FF0000"/>
                </a:solidFill>
                <a:latin typeface="Arial" panose="020B0604020202020204" pitchFamily="34" charset="0"/>
                <a:cs typeface="Arial" panose="020B0604020202020204" pitchFamily="34" charset="0"/>
              </a:rPr>
              <a:t> </a:t>
            </a:r>
            <a:r>
              <a:rPr lang="en-US" altLang="el-GR" sz="1350" dirty="0">
                <a:solidFill>
                  <a:prstClr val="black"/>
                </a:solidFill>
                <a:latin typeface="Arial" panose="020B0604020202020204" pitchFamily="34" charset="0"/>
                <a:cs typeface="Arial" panose="020B0604020202020204" pitchFamily="34" charset="0"/>
              </a:rPr>
              <a:t>if they had </a:t>
            </a:r>
            <a:r>
              <a:rPr lang="en-US" altLang="el-GR" sz="1350" b="1" dirty="0">
                <a:solidFill>
                  <a:srgbClr val="FF0000"/>
                </a:solidFill>
                <a:latin typeface="Arial" panose="020B0604020202020204" pitchFamily="34" charset="0"/>
                <a:cs typeface="Arial" panose="020B0604020202020204" pitchFamily="34" charset="0"/>
              </a:rPr>
              <a:t>SBP &gt;155 mmHg while receiving two or more </a:t>
            </a:r>
            <a:r>
              <a:rPr lang="en-US" altLang="el-GR" sz="1350" dirty="0">
                <a:solidFill>
                  <a:prstClr val="black"/>
                </a:solidFill>
                <a:latin typeface="Arial" panose="020B0604020202020204" pitchFamily="34" charset="0"/>
                <a:cs typeface="Arial" panose="020B0604020202020204" pitchFamily="34" charset="0"/>
              </a:rPr>
              <a:t>antihypertensive medications. Severe RAS was defined </a:t>
            </a:r>
            <a:r>
              <a:rPr lang="en-US" altLang="el-GR" sz="1350" b="1" dirty="0">
                <a:solidFill>
                  <a:srgbClr val="FF0000"/>
                </a:solidFill>
                <a:latin typeface="Arial" panose="020B0604020202020204" pitchFamily="34" charset="0"/>
                <a:cs typeface="Arial" panose="020B0604020202020204" pitchFamily="34" charset="0"/>
              </a:rPr>
              <a:t>angiographically</a:t>
            </a:r>
            <a:r>
              <a:rPr lang="en-US" altLang="el-GR" sz="1350" dirty="0">
                <a:solidFill>
                  <a:prstClr val="black"/>
                </a:solidFill>
                <a:latin typeface="Arial" panose="020B0604020202020204" pitchFamily="34" charset="0"/>
                <a:cs typeface="Arial" panose="020B0604020202020204" pitchFamily="34" charset="0"/>
              </a:rPr>
              <a:t> as stenosis </a:t>
            </a:r>
            <a:r>
              <a:rPr lang="en-US" altLang="el-GR" sz="1350" b="1" dirty="0">
                <a:solidFill>
                  <a:srgbClr val="FF0000"/>
                </a:solidFill>
                <a:latin typeface="Arial" panose="020B0604020202020204" pitchFamily="34" charset="0"/>
                <a:cs typeface="Arial" panose="020B0604020202020204" pitchFamily="34" charset="0"/>
              </a:rPr>
              <a:t>of at least 80% </a:t>
            </a:r>
            <a:r>
              <a:rPr lang="en-US" altLang="el-GR" sz="1350" dirty="0">
                <a:solidFill>
                  <a:prstClr val="black"/>
                </a:solidFill>
                <a:latin typeface="Arial" panose="020B0604020202020204" pitchFamily="34" charset="0"/>
                <a:cs typeface="Arial" panose="020B0604020202020204" pitchFamily="34" charset="0"/>
              </a:rPr>
              <a:t>but less than 100% of the diameter or stenosis of </a:t>
            </a:r>
            <a:r>
              <a:rPr lang="en-US" altLang="el-GR" sz="1350" dirty="0">
                <a:latin typeface="Arial" panose="020B0604020202020204" pitchFamily="34" charset="0"/>
                <a:cs typeface="Arial" panose="020B0604020202020204" pitchFamily="34" charset="0"/>
              </a:rPr>
              <a:t>at least 60% but less than 80% </a:t>
            </a:r>
            <a:r>
              <a:rPr lang="en-US" altLang="el-GR" sz="1350" dirty="0">
                <a:solidFill>
                  <a:prstClr val="black"/>
                </a:solidFill>
                <a:latin typeface="Arial" panose="020B0604020202020204" pitchFamily="34" charset="0"/>
                <a:cs typeface="Arial" panose="020B0604020202020204" pitchFamily="34" charset="0"/>
              </a:rPr>
              <a:t>of the diameter of an artery, with </a:t>
            </a:r>
            <a:r>
              <a:rPr lang="en-US" altLang="el-GR" sz="1350" b="1" dirty="0">
                <a:solidFill>
                  <a:srgbClr val="FF0000"/>
                </a:solidFill>
                <a:latin typeface="Arial" panose="020B0604020202020204" pitchFamily="34" charset="0"/>
                <a:cs typeface="Arial" panose="020B0604020202020204" pitchFamily="34" charset="0"/>
              </a:rPr>
              <a:t>a systolic pressure gradient of at least 20 mm Hg. 	</a:t>
            </a:r>
            <a:endParaRPr lang="en-US" altLang="el-GR" sz="1350" b="1" dirty="0">
              <a:solidFill>
                <a:srgbClr val="FF0000"/>
              </a:solidFill>
              <a:latin typeface="Arial" panose="020B0604020202020204" pitchFamily="34" charset="0"/>
            </a:endParaRPr>
          </a:p>
        </p:txBody>
      </p:sp>
      <p:sp>
        <p:nvSpPr>
          <p:cNvPr id="600066" name="Rectangle 2"/>
          <p:cNvSpPr>
            <a:spLocks noChangeArrowheads="1"/>
          </p:cNvSpPr>
          <p:nvPr/>
        </p:nvSpPr>
        <p:spPr bwMode="auto">
          <a:xfrm>
            <a:off x="1439466" y="33469"/>
            <a:ext cx="6210300"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pPr defTabSz="685800" fontAlgn="base">
              <a:spcBef>
                <a:spcPct val="0"/>
              </a:spcBef>
              <a:spcAft>
                <a:spcPct val="0"/>
              </a:spcAft>
              <a:defRPr/>
            </a:pPr>
            <a:endParaRPr lang="el-GR" altLang="el-GR" sz="2700" dirty="0">
              <a:solidFill>
                <a:prstClr val="black"/>
              </a:solidFill>
              <a:effectLst>
                <a:outerShdw blurRad="38100" dist="38100" dir="2700000" algn="tl">
                  <a:srgbClr val="000000"/>
                </a:outerShdw>
              </a:effectLst>
              <a:latin typeface="Arial" panose="020B0604020202020204" pitchFamily="34" charset="0"/>
            </a:endParaRPr>
          </a:p>
        </p:txBody>
      </p:sp>
      <p:sp>
        <p:nvSpPr>
          <p:cNvPr id="2" name="Τίτλος 1"/>
          <p:cNvSpPr>
            <a:spLocks noGrp="1"/>
          </p:cNvSpPr>
          <p:nvPr>
            <p:ph type="title"/>
          </p:nvPr>
        </p:nvSpPr>
        <p:spPr>
          <a:xfrm>
            <a:off x="498019" y="268294"/>
            <a:ext cx="7836356" cy="488156"/>
          </a:xfrm>
        </p:spPr>
        <p:txBody>
          <a:bodyPr>
            <a:noAutofit/>
          </a:bodyPr>
          <a:lstStyle/>
          <a:p>
            <a:r>
              <a:rPr lang="en-US" sz="2400" dirty="0"/>
              <a:t>Revascularization vs Medical Treatment: </a:t>
            </a:r>
            <a:br>
              <a:rPr lang="en-US" sz="2400" dirty="0"/>
            </a:br>
            <a:r>
              <a:rPr lang="en-US" sz="2400" dirty="0"/>
              <a:t>CORAL Study</a:t>
            </a:r>
            <a:endParaRPr lang="el-GR" sz="2400" dirty="0"/>
          </a:p>
        </p:txBody>
      </p:sp>
    </p:spTree>
    <p:extLst>
      <p:ext uri="{BB962C8B-B14F-4D97-AF65-F5344CB8AC3E}">
        <p14:creationId xmlns:p14="http://schemas.microsoft.com/office/powerpoint/2010/main" val="31352237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8518"/>
                                        </p:tgtEl>
                                        <p:attrNameLst>
                                          <p:attrName>style.visibility</p:attrName>
                                        </p:attrNameLst>
                                      </p:cBhvr>
                                      <p:to>
                                        <p:strVal val="visible"/>
                                      </p:to>
                                    </p:set>
                                    <p:anim calcmode="lin" valueType="num">
                                      <p:cBhvr additive="base">
                                        <p:cTn id="7" dur="500" fill="hold"/>
                                        <p:tgtEl>
                                          <p:spTgt spid="448518"/>
                                        </p:tgtEl>
                                        <p:attrNameLst>
                                          <p:attrName>ppt_x</p:attrName>
                                        </p:attrNameLst>
                                      </p:cBhvr>
                                      <p:tavLst>
                                        <p:tav tm="0">
                                          <p:val>
                                            <p:strVal val="#ppt_x"/>
                                          </p:val>
                                        </p:tav>
                                        <p:tav tm="100000">
                                          <p:val>
                                            <p:strVal val="#ppt_x"/>
                                          </p:val>
                                        </p:tav>
                                      </p:tavLst>
                                    </p:anim>
                                    <p:anim calcmode="lin" valueType="num">
                                      <p:cBhvr additive="base">
                                        <p:cTn id="8" dur="500" fill="hold"/>
                                        <p:tgtEl>
                                          <p:spTgt spid="4485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18" grpId="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00066" name="Rectangle 2">
            <a:extLst>
              <a:ext uri="{FF2B5EF4-FFF2-40B4-BE49-F238E27FC236}">
                <a16:creationId xmlns:a16="http://schemas.microsoft.com/office/drawing/2014/main" id="{E2F42E3F-077E-1F7C-3716-29839B582209}"/>
              </a:ext>
            </a:extLst>
          </p:cNvPr>
          <p:cNvSpPr>
            <a:spLocks noGrp="1" noChangeArrowheads="1"/>
          </p:cNvSpPr>
          <p:nvPr>
            <p:ph type="title"/>
          </p:nvPr>
        </p:nvSpPr>
        <p:spPr>
          <a:xfrm>
            <a:off x="416391" y="268645"/>
            <a:ext cx="5174119" cy="488156"/>
          </a:xfrm>
        </p:spPr>
        <p:txBody>
          <a:bodyPr>
            <a:noAutofit/>
          </a:bodyPr>
          <a:lstStyle/>
          <a:p>
            <a:pPr>
              <a:defRPr/>
            </a:pPr>
            <a:r>
              <a:rPr lang="en-US" sz="2400" dirty="0"/>
              <a:t>Revascularization vs medical treatment</a:t>
            </a:r>
            <a:br>
              <a:rPr lang="en-US" sz="2400" dirty="0"/>
            </a:br>
            <a:r>
              <a:rPr lang="en-US" sz="2400" dirty="0"/>
              <a:t>CORAL Study</a:t>
            </a:r>
            <a:endParaRPr lang="el-GR" sz="2400" dirty="0">
              <a:solidFill>
                <a:srgbClr val="FFFF00"/>
              </a:solidFill>
              <a:effectLst>
                <a:outerShdw blurRad="38100" dist="38100" dir="2700000" algn="tl">
                  <a:srgbClr val="000000"/>
                </a:outerShdw>
              </a:effectLst>
              <a:latin typeface="Arial" panose="020B0604020202020204" pitchFamily="34" charset="0"/>
            </a:endParaRPr>
          </a:p>
        </p:txBody>
      </p:sp>
      <p:sp>
        <p:nvSpPr>
          <p:cNvPr id="600067" name="Oval 3">
            <a:extLst>
              <a:ext uri="{FF2B5EF4-FFF2-40B4-BE49-F238E27FC236}">
                <a16:creationId xmlns:a16="http://schemas.microsoft.com/office/drawing/2014/main" id="{BB41658F-9543-3AE1-E791-65A5A0E709BD}"/>
              </a:ext>
            </a:extLst>
          </p:cNvPr>
          <p:cNvSpPr>
            <a:spLocks noChangeArrowheads="1"/>
          </p:cNvSpPr>
          <p:nvPr/>
        </p:nvSpPr>
        <p:spPr bwMode="auto">
          <a:xfrm>
            <a:off x="6012656" y="1771531"/>
            <a:ext cx="259766" cy="519351"/>
          </a:xfrm>
          <a:prstGeom prst="ellipse">
            <a:avLst/>
          </a:prstGeom>
          <a:noFill/>
          <a:ln>
            <a:noFill/>
          </a:ln>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defRPr/>
            </a:pPr>
            <a:endParaRPr lang="el-GR" b="1">
              <a:solidFill>
                <a:srgbClr val="FF9900"/>
              </a:solidFill>
              <a:effectLst>
                <a:outerShdw blurRad="38100" dist="38100" dir="2700000" algn="tl">
                  <a:srgbClr val="000000"/>
                </a:outerShdw>
              </a:effectLst>
              <a:cs typeface="Arial" panose="020B0604020202020204" pitchFamily="34" charset="0"/>
            </a:endParaRPr>
          </a:p>
        </p:txBody>
      </p:sp>
      <p:sp>
        <p:nvSpPr>
          <p:cNvPr id="260100" name="Text Box 4">
            <a:extLst>
              <a:ext uri="{FF2B5EF4-FFF2-40B4-BE49-F238E27FC236}">
                <a16:creationId xmlns:a16="http://schemas.microsoft.com/office/drawing/2014/main" id="{92038767-EBFC-6BC7-BD6E-F77726CFD617}"/>
              </a:ext>
            </a:extLst>
          </p:cNvPr>
          <p:cNvSpPr txBox="1">
            <a:spLocks noChangeArrowheads="1"/>
          </p:cNvSpPr>
          <p:nvPr/>
        </p:nvSpPr>
        <p:spPr bwMode="auto">
          <a:xfrm>
            <a:off x="6853833" y="4857751"/>
            <a:ext cx="29432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defRPr/>
            </a:pPr>
            <a:r>
              <a:rPr lang="en-US" altLang="el-GR" sz="1200" i="1" dirty="0">
                <a:solidFill>
                  <a:prstClr val="black"/>
                </a:solidFill>
                <a:latin typeface="Calibri"/>
                <a:cs typeface="Arial" panose="020B0604020202020204" pitchFamily="34" charset="0"/>
              </a:rPr>
              <a:t>Cooper et al., N </a:t>
            </a:r>
            <a:r>
              <a:rPr lang="en-US" altLang="el-GR" sz="1200" i="1" dirty="0" err="1">
                <a:solidFill>
                  <a:prstClr val="black"/>
                </a:solidFill>
                <a:latin typeface="Calibri"/>
                <a:cs typeface="Arial" panose="020B0604020202020204" pitchFamily="34" charset="0"/>
              </a:rPr>
              <a:t>Engl</a:t>
            </a:r>
            <a:r>
              <a:rPr lang="en-US" altLang="el-GR" sz="1200" i="1" dirty="0">
                <a:solidFill>
                  <a:prstClr val="black"/>
                </a:solidFill>
                <a:latin typeface="Calibri"/>
                <a:cs typeface="Arial" panose="020B0604020202020204" pitchFamily="34" charset="0"/>
              </a:rPr>
              <a:t> J Med 2014</a:t>
            </a:r>
            <a:endParaRPr lang="el-GR" altLang="el-GR" sz="1200" u="sng" dirty="0">
              <a:solidFill>
                <a:prstClr val="black"/>
              </a:solidFill>
              <a:latin typeface="Calibri"/>
              <a:cs typeface="Arial" panose="020B0604020202020204" pitchFamily="34" charset="0"/>
            </a:endParaRPr>
          </a:p>
        </p:txBody>
      </p:sp>
      <p:pic>
        <p:nvPicPr>
          <p:cNvPr id="260101" name="Εικόνα 2">
            <a:extLst>
              <a:ext uri="{FF2B5EF4-FFF2-40B4-BE49-F238E27FC236}">
                <a16:creationId xmlns:a16="http://schemas.microsoft.com/office/drawing/2014/main" id="{7C130215-85AF-C898-5A69-3BAFC1200C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958"/>
          <a:stretch/>
        </p:blipFill>
        <p:spPr bwMode="auto">
          <a:xfrm>
            <a:off x="4623784" y="1071247"/>
            <a:ext cx="4291616" cy="364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6 - Έλλειψη">
            <a:extLst>
              <a:ext uri="{FF2B5EF4-FFF2-40B4-BE49-F238E27FC236}">
                <a16:creationId xmlns:a16="http://schemas.microsoft.com/office/drawing/2014/main" id="{A5BFD810-5D28-3281-773A-248E8C4B734B}"/>
              </a:ext>
            </a:extLst>
          </p:cNvPr>
          <p:cNvSpPr>
            <a:spLocks noChangeArrowheads="1"/>
          </p:cNvSpPr>
          <p:nvPr/>
        </p:nvSpPr>
        <p:spPr bwMode="auto">
          <a:xfrm>
            <a:off x="7101227" y="1514509"/>
            <a:ext cx="1487751" cy="243821"/>
          </a:xfrm>
          <a:prstGeom prst="ellipse">
            <a:avLst/>
          </a:prstGeom>
          <a:noFill/>
          <a:ln w="317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defRPr/>
            </a:pPr>
            <a:endParaRPr lang="el-GR" altLang="el-GR" sz="1350">
              <a:solidFill>
                <a:srgbClr val="FFFFFF"/>
              </a:solidFill>
              <a:latin typeface="Times New Roman" panose="02020603050405020304" pitchFamily="18" charset="0"/>
            </a:endParaRPr>
          </a:p>
        </p:txBody>
      </p:sp>
      <p:sp>
        <p:nvSpPr>
          <p:cNvPr id="4" name="6 - Έλλειψη">
            <a:extLst>
              <a:ext uri="{FF2B5EF4-FFF2-40B4-BE49-F238E27FC236}">
                <a16:creationId xmlns:a16="http://schemas.microsoft.com/office/drawing/2014/main" id="{85660632-8827-E44C-1F7D-BA09B883EE1F}"/>
              </a:ext>
            </a:extLst>
          </p:cNvPr>
          <p:cNvSpPr>
            <a:spLocks noChangeArrowheads="1"/>
          </p:cNvSpPr>
          <p:nvPr/>
        </p:nvSpPr>
        <p:spPr bwMode="auto">
          <a:xfrm>
            <a:off x="6749410" y="3598836"/>
            <a:ext cx="2123129" cy="484964"/>
          </a:xfrm>
          <a:prstGeom prst="ellipse">
            <a:avLst/>
          </a:prstGeom>
          <a:noFill/>
          <a:ln w="317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defRPr/>
            </a:pPr>
            <a:endParaRPr lang="el-GR" altLang="el-GR" sz="1350">
              <a:solidFill>
                <a:srgbClr val="FFFFFF"/>
              </a:solidFill>
              <a:latin typeface="Times New Roman" panose="02020603050405020304" pitchFamily="18" charset="0"/>
            </a:endParaRPr>
          </a:p>
        </p:txBody>
      </p:sp>
      <p:sp>
        <p:nvSpPr>
          <p:cNvPr id="11" name="Oval 3">
            <a:extLst>
              <a:ext uri="{FF2B5EF4-FFF2-40B4-BE49-F238E27FC236}">
                <a16:creationId xmlns:a16="http://schemas.microsoft.com/office/drawing/2014/main" id="{BB41658F-9543-3AE1-E791-65A5A0E709BD}"/>
              </a:ext>
            </a:extLst>
          </p:cNvPr>
          <p:cNvSpPr>
            <a:spLocks noChangeArrowheads="1"/>
          </p:cNvSpPr>
          <p:nvPr/>
        </p:nvSpPr>
        <p:spPr bwMode="auto">
          <a:xfrm>
            <a:off x="985838" y="3520460"/>
            <a:ext cx="240267" cy="519351"/>
          </a:xfrm>
          <a:prstGeom prst="ellipse">
            <a:avLst/>
          </a:prstGeom>
          <a:noFill/>
          <a:ln>
            <a:noFill/>
          </a:ln>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defRPr/>
            </a:pPr>
            <a:endParaRPr lang="el-GR" b="1">
              <a:solidFill>
                <a:prstClr val="black"/>
              </a:solidFill>
              <a:effectLst>
                <a:outerShdw blurRad="38100" dist="38100" dir="2700000" algn="tl">
                  <a:srgbClr val="000000"/>
                </a:outerShdw>
              </a:effectLst>
              <a:cs typeface="Arial" panose="020B0604020202020204" pitchFamily="34" charset="0"/>
            </a:endParaRPr>
          </a:p>
        </p:txBody>
      </p:sp>
      <p:pic>
        <p:nvPicPr>
          <p:cNvPr id="12" name="Εικόνα 2">
            <a:extLst>
              <a:ext uri="{FF2B5EF4-FFF2-40B4-BE49-F238E27FC236}">
                <a16:creationId xmlns:a16="http://schemas.microsoft.com/office/drawing/2014/main" id="{7C130215-85AF-C898-5A69-3BAFC1200C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081"/>
          <a:stretch/>
        </p:blipFill>
        <p:spPr bwMode="auto">
          <a:xfrm>
            <a:off x="96942" y="1147850"/>
            <a:ext cx="4360258" cy="3341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9847004"/>
      </p:ext>
    </p:extLst>
  </p:cSld>
  <p:clrMapOvr>
    <a:masterClrMapping/>
  </p:clrMapOvr>
  <p:transition spd="med" advClick="0">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60100" name="Text Box 4"/>
          <p:cNvSpPr txBox="1">
            <a:spLocks noChangeArrowheads="1"/>
          </p:cNvSpPr>
          <p:nvPr/>
        </p:nvSpPr>
        <p:spPr bwMode="auto">
          <a:xfrm>
            <a:off x="6594231" y="4566965"/>
            <a:ext cx="2535754" cy="230830"/>
          </a:xfrm>
          <a:prstGeom prst="rect">
            <a:avLst/>
          </a:prstGeom>
          <a:noFill/>
          <a:ln w="9525">
            <a:noFill/>
            <a:miter lim="800000"/>
            <a:headEnd/>
            <a:tailEnd/>
          </a:ln>
        </p:spPr>
        <p:txBody>
          <a:bodyPr wrap="square" lIns="68577" tIns="34289" rIns="68577" bIns="34289">
            <a:spAutoFit/>
          </a:bodyPr>
          <a:lstStyle>
            <a:defPPr>
              <a:defRPr lang="el-GR"/>
            </a:defPPr>
            <a:lvl1pPr defTabSz="685766">
              <a:defRPr sz="1200">
                <a:solidFill>
                  <a:prstClr val="black"/>
                </a:solidFill>
                <a:latin typeface="Calibri" pitchFamily="34" charset="0"/>
                <a:cs typeface="Calibri" pitchFamily="34" charset="0"/>
              </a:defRPr>
            </a:lvl1pPr>
          </a:lstStyle>
          <a:p>
            <a:pPr defTabSz="514325">
              <a:defRPr/>
            </a:pPr>
            <a:r>
              <a:rPr lang="en-US" altLang="el-GR" sz="1050" dirty="0"/>
              <a:t>Cooper et al., N </a:t>
            </a:r>
            <a:r>
              <a:rPr lang="en-US" altLang="el-GR" sz="1050" dirty="0" err="1"/>
              <a:t>Engl</a:t>
            </a:r>
            <a:r>
              <a:rPr lang="en-US" altLang="el-GR" sz="1050" dirty="0"/>
              <a:t> J Med, 2014</a:t>
            </a:r>
            <a:endParaRPr lang="el-GR" altLang="el-GR" sz="1050" dirty="0"/>
          </a:p>
        </p:txBody>
      </p:sp>
      <p:pic>
        <p:nvPicPr>
          <p:cNvPr id="260101" name="Εικόνα 2"/>
          <p:cNvPicPr>
            <a:picLocks noChangeAspect="1"/>
          </p:cNvPicPr>
          <p:nvPr/>
        </p:nvPicPr>
        <p:blipFill>
          <a:blip r:embed="rId3" cstate="print"/>
          <a:srcRect/>
          <a:stretch>
            <a:fillRect/>
          </a:stretch>
        </p:blipFill>
        <p:spPr bwMode="auto">
          <a:xfrm>
            <a:off x="179388" y="81880"/>
            <a:ext cx="4176712" cy="5010150"/>
          </a:xfrm>
          <a:prstGeom prst="rect">
            <a:avLst/>
          </a:prstGeom>
          <a:noFill/>
          <a:ln w="9525">
            <a:noFill/>
            <a:miter lim="800000"/>
            <a:headEnd/>
            <a:tailEnd/>
          </a:ln>
        </p:spPr>
      </p:pic>
      <p:sp>
        <p:nvSpPr>
          <p:cNvPr id="2" name="6 - Έλλειψη"/>
          <p:cNvSpPr>
            <a:spLocks noChangeArrowheads="1"/>
          </p:cNvSpPr>
          <p:nvPr/>
        </p:nvSpPr>
        <p:spPr bwMode="auto">
          <a:xfrm>
            <a:off x="2484438" y="2101183"/>
            <a:ext cx="1871662" cy="378619"/>
          </a:xfrm>
          <a:prstGeom prst="ellipse">
            <a:avLst/>
          </a:prstGeom>
          <a:noFill/>
          <a:ln w="31750" algn="ctr">
            <a:solidFill>
              <a:srgbClr val="FF0000"/>
            </a:solidFill>
            <a:miter lim="800000"/>
            <a:headEnd/>
            <a:tailEnd/>
          </a:ln>
        </p:spPr>
        <p:txBody>
          <a:bodyPr lIns="68577" tIns="34289" rIns="68577" bIns="34289" anchor="ctr"/>
          <a:lstStyle/>
          <a:p>
            <a:pPr algn="ctr" defTabSz="685749">
              <a:defRPr/>
            </a:pPr>
            <a:endParaRPr lang="el-GR" sz="1425" dirty="0">
              <a:solidFill>
                <a:srgbClr val="FFFFFF"/>
              </a:solidFill>
              <a:latin typeface="Times New Roman" pitchFamily="18" charset="0"/>
            </a:endParaRPr>
          </a:p>
        </p:txBody>
      </p:sp>
      <p:sp>
        <p:nvSpPr>
          <p:cNvPr id="3" name="6 - Έλλειψη"/>
          <p:cNvSpPr>
            <a:spLocks noChangeArrowheads="1"/>
          </p:cNvSpPr>
          <p:nvPr/>
        </p:nvSpPr>
        <p:spPr bwMode="auto">
          <a:xfrm>
            <a:off x="2627316" y="2748882"/>
            <a:ext cx="1512887" cy="216694"/>
          </a:xfrm>
          <a:prstGeom prst="ellipse">
            <a:avLst/>
          </a:prstGeom>
          <a:noFill/>
          <a:ln w="31750" algn="ctr">
            <a:solidFill>
              <a:srgbClr val="FF0000"/>
            </a:solidFill>
            <a:miter lim="800000"/>
            <a:headEnd/>
            <a:tailEnd/>
          </a:ln>
        </p:spPr>
        <p:txBody>
          <a:bodyPr lIns="68577" tIns="34289" rIns="68577" bIns="34289" anchor="ctr"/>
          <a:lstStyle/>
          <a:p>
            <a:pPr algn="ctr" defTabSz="685749">
              <a:defRPr/>
            </a:pPr>
            <a:endParaRPr lang="el-GR" sz="1425" dirty="0">
              <a:solidFill>
                <a:srgbClr val="FFFFFF"/>
              </a:solidFill>
              <a:latin typeface="Times New Roman" pitchFamily="18" charset="0"/>
            </a:endParaRPr>
          </a:p>
        </p:txBody>
      </p:sp>
      <p:sp>
        <p:nvSpPr>
          <p:cNvPr id="4" name="6 - Έλλειψη"/>
          <p:cNvSpPr>
            <a:spLocks noChangeArrowheads="1"/>
          </p:cNvSpPr>
          <p:nvPr/>
        </p:nvSpPr>
        <p:spPr bwMode="auto">
          <a:xfrm>
            <a:off x="2268538" y="4262167"/>
            <a:ext cx="2159000" cy="431006"/>
          </a:xfrm>
          <a:prstGeom prst="ellipse">
            <a:avLst/>
          </a:prstGeom>
          <a:noFill/>
          <a:ln w="31750" algn="ctr">
            <a:solidFill>
              <a:srgbClr val="FF0000"/>
            </a:solidFill>
            <a:miter lim="800000"/>
            <a:headEnd/>
            <a:tailEnd/>
          </a:ln>
        </p:spPr>
        <p:txBody>
          <a:bodyPr lIns="68577" tIns="34289" rIns="68577" bIns="34289" anchor="ctr"/>
          <a:lstStyle/>
          <a:p>
            <a:pPr algn="ctr" defTabSz="685749">
              <a:defRPr/>
            </a:pPr>
            <a:endParaRPr lang="el-GR" sz="1425" dirty="0">
              <a:solidFill>
                <a:srgbClr val="FFFFFF"/>
              </a:solidFill>
              <a:latin typeface="Times New Roman" pitchFamily="18" charset="0"/>
            </a:endParaRPr>
          </a:p>
        </p:txBody>
      </p:sp>
      <p:sp>
        <p:nvSpPr>
          <p:cNvPr id="8" name="Title 6">
            <a:extLst>
              <a:ext uri="{FF2B5EF4-FFF2-40B4-BE49-F238E27FC236}">
                <a16:creationId xmlns:a16="http://schemas.microsoft.com/office/drawing/2014/main" id="{79C89C83-A018-974E-9E2D-D09EC3E98F39}"/>
              </a:ext>
            </a:extLst>
          </p:cNvPr>
          <p:cNvSpPr txBox="1">
            <a:spLocks/>
          </p:cNvSpPr>
          <p:nvPr/>
        </p:nvSpPr>
        <p:spPr>
          <a:xfrm>
            <a:off x="5315580" y="474369"/>
            <a:ext cx="2982433" cy="1066444"/>
          </a:xfrm>
          <a:prstGeom prst="rect">
            <a:avLst/>
          </a:prstGeom>
          <a:noFill/>
        </p:spPr>
        <p:txBody>
          <a:bodyPr vert="horz" wrap="square" lIns="68576" tIns="34289" rIns="68576" bIns="34289" rtlCol="0" anchor="ctr">
            <a:spAutoFit/>
          </a:bodyPr>
          <a:lstStyle>
            <a:lvl1pPr marL="171446" indent="-171446" defTabSz="685749">
              <a:lnSpc>
                <a:spcPct val="90000"/>
              </a:lnSpc>
              <a:spcBef>
                <a:spcPts val="750"/>
              </a:spcBef>
              <a:buFont typeface="Arial" panose="020B0604020202020204" pitchFamily="34" charset="0"/>
              <a:buNone/>
              <a:defRPr b="0">
                <a:solidFill>
                  <a:srgbClr val="0F6FC6">
                    <a:lumMod val="75000"/>
                  </a:srgbClr>
                </a:solidFill>
              </a:defRPr>
            </a:lvl1pPr>
          </a:lstStyle>
          <a:p>
            <a:pPr marL="128585" indent="-128585" algn="ctr" defTabSz="514312">
              <a:spcBef>
                <a:spcPts val="563"/>
              </a:spcBef>
              <a:defRPr/>
            </a:pPr>
            <a:r>
              <a:rPr lang="en-US" sz="2400" b="1" dirty="0">
                <a:solidFill>
                  <a:srgbClr val="2678BF"/>
                </a:solidFill>
                <a:latin typeface="Calibri"/>
              </a:rPr>
              <a:t>Revascularization vs Medical Treatment: Coral Study</a:t>
            </a:r>
          </a:p>
        </p:txBody>
      </p:sp>
    </p:spTree>
    <p:extLst>
      <p:ext uri="{BB962C8B-B14F-4D97-AF65-F5344CB8AC3E}">
        <p14:creationId xmlns:p14="http://schemas.microsoft.com/office/powerpoint/2010/main" val="3273339523"/>
      </p:ext>
    </p:extLst>
  </p:cSld>
  <p:clrMapOvr>
    <a:masterClrMapping/>
  </p:clrMapOvr>
  <p:transition spd="med" advClick="0">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VH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121355" y="1067953"/>
            <a:ext cx="3564731" cy="3564731"/>
          </a:xfrm>
          <a:prstGeom prst="rect">
            <a:avLst/>
          </a:prstGeom>
          <a:noFill/>
        </p:spPr>
      </p:pic>
      <p:sp>
        <p:nvSpPr>
          <p:cNvPr id="16" name="CustomShape 4"/>
          <p:cNvSpPr/>
          <p:nvPr/>
        </p:nvSpPr>
        <p:spPr>
          <a:xfrm>
            <a:off x="7266228" y="1655207"/>
            <a:ext cx="337230" cy="125010"/>
          </a:xfrm>
          <a:custGeom>
            <a:avLst/>
            <a:gdLst/>
            <a:ahLst/>
            <a:cxnLst/>
            <a:rect l="l" t="t" r="r" b="b"/>
            <a:pathLst>
              <a:path w="21600" h="21600">
                <a:moveTo>
                  <a:pt x="0" y="0"/>
                </a:moveTo>
                <a:lnTo>
                  <a:pt x="21600" y="21600"/>
                </a:lnTo>
              </a:path>
            </a:pathLst>
          </a:custGeom>
          <a:noFill/>
          <a:ln w="57150">
            <a:solidFill>
              <a:srgbClr val="FFFF00"/>
            </a:solidFill>
            <a:tailEnd type="triangle" w="med" len="med"/>
          </a:ln>
        </p:spPr>
        <p:style>
          <a:lnRef idx="1">
            <a:schemeClr val="accent1"/>
          </a:lnRef>
          <a:fillRef idx="0">
            <a:schemeClr val="accent1"/>
          </a:fillRef>
          <a:effectRef idx="0">
            <a:schemeClr val="accent1"/>
          </a:effectRef>
          <a:fontRef idx="minor"/>
        </p:style>
        <p:txBody>
          <a:bodyPr/>
          <a:lstStyle/>
          <a:p>
            <a:pPr defTabSz="685681"/>
            <a:endParaRPr lang="el-GR" sz="1425">
              <a:solidFill>
                <a:srgbClr val="000000"/>
              </a:solidFill>
              <a:latin typeface="Times New Roman"/>
            </a:endParaRPr>
          </a:p>
        </p:txBody>
      </p:sp>
      <p:sp>
        <p:nvSpPr>
          <p:cNvPr id="17" name="Text Box 4"/>
          <p:cNvSpPr txBox="1">
            <a:spLocks noChangeArrowheads="1"/>
          </p:cNvSpPr>
          <p:nvPr/>
        </p:nvSpPr>
        <p:spPr bwMode="auto">
          <a:xfrm>
            <a:off x="674328" y="715287"/>
            <a:ext cx="3451530" cy="346247"/>
          </a:xfrm>
          <a:prstGeom prst="rect">
            <a:avLst/>
          </a:prstGeom>
          <a:noFill/>
          <a:ln w="9525">
            <a:noFill/>
            <a:miter lim="800000"/>
            <a:headEnd/>
            <a:tailEnd/>
          </a:ln>
          <a:effectLst/>
        </p:spPr>
        <p:txBody>
          <a:bodyPr wrap="square" lIns="68571" tIns="34289" rIns="68571" bIns="34289">
            <a:spAutoFit/>
          </a:bodyPr>
          <a:lstStyle/>
          <a:p>
            <a:pPr algn="ctr" defTabSz="685681"/>
            <a:r>
              <a:rPr lang="en-US" dirty="0">
                <a:solidFill>
                  <a:prstClr val="black"/>
                </a:solidFill>
                <a:latin typeface="Calibri" panose="020F0502020204030204" pitchFamily="34" charset="0"/>
                <a:cs typeface="Calibri" panose="020F0502020204030204" pitchFamily="34" charset="0"/>
              </a:rPr>
              <a:t>Atherosclerotic RAS</a:t>
            </a:r>
            <a:endParaRPr lang="en-GB" altLang="el-GR" dirty="0">
              <a:solidFill>
                <a:prstClr val="black"/>
              </a:solidFill>
              <a:latin typeface="Calibri" panose="020F0502020204030204" pitchFamily="34" charset="0"/>
              <a:cs typeface="Calibri" panose="020F0502020204030204" pitchFamily="34" charset="0"/>
            </a:endParaRPr>
          </a:p>
        </p:txBody>
      </p:sp>
      <p:sp>
        <p:nvSpPr>
          <p:cNvPr id="18" name="Text Box 4"/>
          <p:cNvSpPr txBox="1">
            <a:spLocks noChangeArrowheads="1"/>
          </p:cNvSpPr>
          <p:nvPr/>
        </p:nvSpPr>
        <p:spPr bwMode="auto">
          <a:xfrm>
            <a:off x="5177955" y="699542"/>
            <a:ext cx="3451530" cy="346247"/>
          </a:xfrm>
          <a:prstGeom prst="rect">
            <a:avLst/>
          </a:prstGeom>
          <a:noFill/>
          <a:ln w="9525">
            <a:noFill/>
            <a:miter lim="800000"/>
            <a:headEnd/>
            <a:tailEnd/>
          </a:ln>
          <a:effectLst/>
        </p:spPr>
        <p:txBody>
          <a:bodyPr wrap="square" lIns="68571" tIns="34289" rIns="68571" bIns="34289">
            <a:spAutoFit/>
          </a:bodyPr>
          <a:lstStyle/>
          <a:p>
            <a:pPr algn="ctr" defTabSz="685681"/>
            <a:r>
              <a:rPr lang="en-US" dirty="0">
                <a:solidFill>
                  <a:prstClr val="black"/>
                </a:solidFill>
                <a:latin typeface="Calibri" panose="020F0502020204030204" pitchFamily="34" charset="0"/>
                <a:cs typeface="Calibri" panose="020F0502020204030204" pitchFamily="34" charset="0"/>
              </a:rPr>
              <a:t>Fibromuscular dysplasia</a:t>
            </a:r>
            <a:endParaRPr lang="en-GB" altLang="el-GR" dirty="0">
              <a:solidFill>
                <a:prstClr val="black"/>
              </a:solidFill>
              <a:latin typeface="Calibri" panose="020F0502020204030204" pitchFamily="34" charset="0"/>
              <a:cs typeface="Calibri" panose="020F0502020204030204" pitchFamily="34" charset="0"/>
            </a:endParaRPr>
          </a:p>
        </p:txBody>
      </p:sp>
      <p:pic>
        <p:nvPicPr>
          <p:cNvPr id="2" name="Εικόνα 1"/>
          <p:cNvPicPr>
            <a:picLocks noChangeAspect="1"/>
          </p:cNvPicPr>
          <p:nvPr/>
        </p:nvPicPr>
        <p:blipFill rotWithShape="1">
          <a:blip r:embed="rId4" cstate="print"/>
          <a:srcRect l="694" t="8033" r="-694" b="10351"/>
          <a:stretch/>
        </p:blipFill>
        <p:spPr>
          <a:xfrm>
            <a:off x="351774" y="1096238"/>
            <a:ext cx="4279552" cy="3687942"/>
          </a:xfrm>
          <a:prstGeom prst="rect">
            <a:avLst/>
          </a:prstGeom>
        </p:spPr>
      </p:pic>
      <p:sp>
        <p:nvSpPr>
          <p:cNvPr id="19" name="CustomShape 4"/>
          <p:cNvSpPr/>
          <p:nvPr/>
        </p:nvSpPr>
        <p:spPr>
          <a:xfrm rot="14673009">
            <a:off x="2666620" y="2534605"/>
            <a:ext cx="463604" cy="198749"/>
          </a:xfrm>
          <a:custGeom>
            <a:avLst/>
            <a:gdLst/>
            <a:ahLst/>
            <a:cxnLst/>
            <a:rect l="l" t="t" r="r" b="b"/>
            <a:pathLst>
              <a:path w="21600" h="21600">
                <a:moveTo>
                  <a:pt x="0" y="0"/>
                </a:moveTo>
                <a:lnTo>
                  <a:pt x="21600" y="21600"/>
                </a:lnTo>
              </a:path>
            </a:pathLst>
          </a:custGeom>
          <a:noFill/>
          <a:ln w="57150">
            <a:solidFill>
              <a:srgbClr val="FFFF00"/>
            </a:solidFill>
            <a:tailEnd type="triangle" w="med" len="med"/>
          </a:ln>
        </p:spPr>
        <p:style>
          <a:lnRef idx="1">
            <a:schemeClr val="accent1"/>
          </a:lnRef>
          <a:fillRef idx="0">
            <a:schemeClr val="accent1"/>
          </a:fillRef>
          <a:effectRef idx="0">
            <a:schemeClr val="accent1"/>
          </a:effectRef>
          <a:fontRef idx="minor"/>
        </p:style>
        <p:txBody>
          <a:bodyPr/>
          <a:lstStyle/>
          <a:p>
            <a:pPr defTabSz="685681"/>
            <a:endParaRPr lang="el-GR" sz="1425">
              <a:solidFill>
                <a:srgbClr val="000000"/>
              </a:solidFill>
              <a:latin typeface="Times New Roman"/>
            </a:endParaRPr>
          </a:p>
        </p:txBody>
      </p:sp>
      <p:sp>
        <p:nvSpPr>
          <p:cNvPr id="6" name="Τίτλος 5">
            <a:extLst>
              <a:ext uri="{FF2B5EF4-FFF2-40B4-BE49-F238E27FC236}">
                <a16:creationId xmlns:a16="http://schemas.microsoft.com/office/drawing/2014/main" id="{EE0908F3-1A66-DD63-F15D-CEE26B05A4BA}"/>
              </a:ext>
            </a:extLst>
          </p:cNvPr>
          <p:cNvSpPr>
            <a:spLocks noGrp="1"/>
          </p:cNvSpPr>
          <p:nvPr>
            <p:ph type="title"/>
          </p:nvPr>
        </p:nvSpPr>
        <p:spPr/>
        <p:txBody>
          <a:bodyPr/>
          <a:lstStyle/>
          <a:p>
            <a:r>
              <a:rPr lang="en-GB" dirty="0"/>
              <a:t>Renal artery stenosis</a:t>
            </a:r>
            <a:endParaRPr lang="el-GR" dirty="0"/>
          </a:p>
        </p:txBody>
      </p:sp>
      <p:sp>
        <p:nvSpPr>
          <p:cNvPr id="3" name="TextBox 2">
            <a:extLst>
              <a:ext uri="{FF2B5EF4-FFF2-40B4-BE49-F238E27FC236}">
                <a16:creationId xmlns:a16="http://schemas.microsoft.com/office/drawing/2014/main" id="{F339FA29-182E-0399-D19B-91A58D7A6138}"/>
              </a:ext>
            </a:extLst>
          </p:cNvPr>
          <p:cNvSpPr txBox="1"/>
          <p:nvPr/>
        </p:nvSpPr>
        <p:spPr>
          <a:xfrm>
            <a:off x="2712406" y="2956020"/>
            <a:ext cx="936104" cy="369332"/>
          </a:xfrm>
          <a:prstGeom prst="rect">
            <a:avLst/>
          </a:prstGeom>
          <a:noFill/>
        </p:spPr>
        <p:txBody>
          <a:bodyPr wrap="square" rtlCol="0">
            <a:spAutoFit/>
          </a:bodyPr>
          <a:lstStyle/>
          <a:p>
            <a:r>
              <a:rPr lang="en-GB" dirty="0">
                <a:solidFill>
                  <a:srgbClr val="FFFF00"/>
                </a:solidFill>
              </a:rPr>
              <a:t>90-95%</a:t>
            </a:r>
            <a:endParaRPr lang="el-GR" dirty="0">
              <a:solidFill>
                <a:srgbClr val="FFFF00"/>
              </a:solidFill>
            </a:endParaRPr>
          </a:p>
        </p:txBody>
      </p:sp>
      <p:sp>
        <p:nvSpPr>
          <p:cNvPr id="5" name="TextBox 4">
            <a:extLst>
              <a:ext uri="{FF2B5EF4-FFF2-40B4-BE49-F238E27FC236}">
                <a16:creationId xmlns:a16="http://schemas.microsoft.com/office/drawing/2014/main" id="{6D1628C6-E8EC-DE00-2F71-B55B5880FCF2}"/>
              </a:ext>
            </a:extLst>
          </p:cNvPr>
          <p:cNvSpPr txBox="1"/>
          <p:nvPr/>
        </p:nvSpPr>
        <p:spPr>
          <a:xfrm>
            <a:off x="6435668" y="1436761"/>
            <a:ext cx="936104" cy="369332"/>
          </a:xfrm>
          <a:prstGeom prst="rect">
            <a:avLst/>
          </a:prstGeom>
          <a:noFill/>
        </p:spPr>
        <p:txBody>
          <a:bodyPr wrap="square" rtlCol="0">
            <a:spAutoFit/>
          </a:bodyPr>
          <a:lstStyle/>
          <a:p>
            <a:r>
              <a:rPr lang="en-GB" dirty="0">
                <a:solidFill>
                  <a:srgbClr val="FFFF00"/>
                </a:solidFill>
              </a:rPr>
              <a:t>5-10%</a:t>
            </a:r>
            <a:endParaRPr lang="el-GR" dirty="0">
              <a:solidFill>
                <a:srgbClr val="FFFF00"/>
              </a:solidFill>
            </a:endParaRPr>
          </a:p>
        </p:txBody>
      </p:sp>
    </p:spTree>
    <p:extLst>
      <p:ext uri="{BB962C8B-B14F-4D97-AF65-F5344CB8AC3E}">
        <p14:creationId xmlns:p14="http://schemas.microsoft.com/office/powerpoint/2010/main" val="6554085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00066" name="Rectangle 2">
            <a:extLst>
              <a:ext uri="{FF2B5EF4-FFF2-40B4-BE49-F238E27FC236}">
                <a16:creationId xmlns:a16="http://schemas.microsoft.com/office/drawing/2014/main" id="{BA19F365-B5A1-25B2-7EA0-1E081D0B9090}"/>
              </a:ext>
            </a:extLst>
          </p:cNvPr>
          <p:cNvSpPr>
            <a:spLocks noGrp="1" noChangeArrowheads="1"/>
          </p:cNvSpPr>
          <p:nvPr>
            <p:ph type="title" idx="4294967295"/>
          </p:nvPr>
        </p:nvSpPr>
        <p:spPr>
          <a:xfrm>
            <a:off x="1439466" y="-75010"/>
            <a:ext cx="6210300" cy="857251"/>
          </a:xfrm>
        </p:spPr>
        <p:txBody>
          <a:bodyPr/>
          <a:lstStyle/>
          <a:p>
            <a:pPr eaLnBrk="1" hangingPunct="1">
              <a:defRPr/>
            </a:pPr>
            <a:r>
              <a:rPr lang="el-GR" sz="2100" dirty="0">
                <a:solidFill>
                  <a:srgbClr val="FFFF00"/>
                </a:solidFill>
                <a:effectLst>
                  <a:outerShdw blurRad="38100" dist="38100" dir="2700000" algn="tl">
                    <a:srgbClr val="000000"/>
                  </a:outerShdw>
                </a:effectLst>
                <a:latin typeface="Arial" panose="020B0604020202020204" pitchFamily="34" charset="0"/>
              </a:rPr>
              <a:t>ΑΓΓΕΙΟΠΛΑΣΤΙΚΗ </a:t>
            </a:r>
            <a:r>
              <a:rPr lang="en-US" sz="2100" dirty="0" err="1">
                <a:solidFill>
                  <a:srgbClr val="FFFF00"/>
                </a:solidFill>
                <a:effectLst>
                  <a:outerShdw blurRad="38100" dist="38100" dir="2700000" algn="tl">
                    <a:srgbClr val="000000"/>
                  </a:outerShdw>
                </a:effectLst>
                <a:latin typeface="Arial" panose="020B0604020202020204" pitchFamily="34" charset="0"/>
              </a:rPr>
              <a:t>vs</a:t>
            </a:r>
            <a:r>
              <a:rPr lang="en-US" sz="2100" dirty="0">
                <a:solidFill>
                  <a:srgbClr val="FFFF00"/>
                </a:solidFill>
                <a:effectLst>
                  <a:outerShdw blurRad="38100" dist="38100" dir="2700000" algn="tl">
                    <a:srgbClr val="000000"/>
                  </a:outerShdw>
                </a:effectLst>
                <a:latin typeface="Arial" panose="020B0604020202020204" pitchFamily="34" charset="0"/>
              </a:rPr>
              <a:t> </a:t>
            </a:r>
            <a:r>
              <a:rPr lang="el-GR" sz="2100" dirty="0">
                <a:solidFill>
                  <a:srgbClr val="FFFF00"/>
                </a:solidFill>
                <a:effectLst>
                  <a:outerShdw blurRad="38100" dist="38100" dir="2700000" algn="tl">
                    <a:srgbClr val="000000"/>
                  </a:outerShdw>
                </a:effectLst>
                <a:latin typeface="Arial" panose="020B0604020202020204" pitchFamily="34" charset="0"/>
              </a:rPr>
              <a:t>ΦΑΡΜΑΚΕΥΤΙΚΗ ΑΓΩΓΗ</a:t>
            </a:r>
            <a:br>
              <a:rPr lang="en-US" sz="2100" dirty="0">
                <a:solidFill>
                  <a:srgbClr val="FFFF00"/>
                </a:solidFill>
                <a:effectLst>
                  <a:outerShdw blurRad="38100" dist="38100" dir="2700000" algn="tl">
                    <a:srgbClr val="000000"/>
                  </a:outerShdw>
                </a:effectLst>
                <a:latin typeface="Arial" panose="020B0604020202020204" pitchFamily="34" charset="0"/>
              </a:rPr>
            </a:br>
            <a:r>
              <a:rPr lang="en-US" sz="2100" dirty="0">
                <a:solidFill>
                  <a:srgbClr val="FFFF00"/>
                </a:solidFill>
                <a:effectLst>
                  <a:outerShdw blurRad="38100" dist="38100" dir="2700000" algn="tl">
                    <a:srgbClr val="000000"/>
                  </a:outerShdw>
                </a:effectLst>
                <a:latin typeface="Arial" panose="020B0604020202020204" pitchFamily="34" charset="0"/>
              </a:rPr>
              <a:t>CORAL Study</a:t>
            </a:r>
            <a:r>
              <a:rPr lang="el-GR" sz="2400" dirty="0">
                <a:solidFill>
                  <a:srgbClr val="FFFF00"/>
                </a:solidFill>
                <a:effectLst>
                  <a:outerShdw blurRad="38100" dist="38100" dir="2700000" algn="tl">
                    <a:srgbClr val="000000"/>
                  </a:outerShdw>
                </a:effectLst>
                <a:latin typeface="Arial" panose="020B0604020202020204" pitchFamily="34" charset="0"/>
              </a:rPr>
              <a:t> </a:t>
            </a:r>
          </a:p>
        </p:txBody>
      </p:sp>
      <p:sp>
        <p:nvSpPr>
          <p:cNvPr id="600067" name="Oval 3">
            <a:extLst>
              <a:ext uri="{FF2B5EF4-FFF2-40B4-BE49-F238E27FC236}">
                <a16:creationId xmlns:a16="http://schemas.microsoft.com/office/drawing/2014/main" id="{0D2236AF-545A-A6C2-6EE2-77AA2E1AE748}"/>
              </a:ext>
            </a:extLst>
          </p:cNvPr>
          <p:cNvSpPr>
            <a:spLocks noChangeArrowheads="1"/>
          </p:cNvSpPr>
          <p:nvPr/>
        </p:nvSpPr>
        <p:spPr bwMode="auto">
          <a:xfrm>
            <a:off x="5813822" y="1771531"/>
            <a:ext cx="259766" cy="519351"/>
          </a:xfrm>
          <a:prstGeom prst="ellipse">
            <a:avLst/>
          </a:prstGeom>
          <a:noFill/>
          <a:ln>
            <a:noFill/>
          </a:ln>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defRPr/>
            </a:pPr>
            <a:endParaRPr lang="el-GR" b="1">
              <a:solidFill>
                <a:srgbClr val="FF9900"/>
              </a:solidFill>
              <a:effectLst>
                <a:outerShdw blurRad="38100" dist="38100" dir="2700000" algn="tl">
                  <a:srgbClr val="000000"/>
                </a:outerShdw>
              </a:effectLst>
              <a:cs typeface="Arial" panose="020B0604020202020204" pitchFamily="34" charset="0"/>
            </a:endParaRPr>
          </a:p>
        </p:txBody>
      </p:sp>
      <p:sp>
        <p:nvSpPr>
          <p:cNvPr id="261124" name="Text Box 4">
            <a:extLst>
              <a:ext uri="{FF2B5EF4-FFF2-40B4-BE49-F238E27FC236}">
                <a16:creationId xmlns:a16="http://schemas.microsoft.com/office/drawing/2014/main" id="{71F81FB1-B67E-A442-336A-53CCC652FB24}"/>
              </a:ext>
            </a:extLst>
          </p:cNvPr>
          <p:cNvSpPr txBox="1">
            <a:spLocks noChangeArrowheads="1"/>
          </p:cNvSpPr>
          <p:nvPr/>
        </p:nvSpPr>
        <p:spPr bwMode="auto">
          <a:xfrm>
            <a:off x="5057775" y="4891088"/>
            <a:ext cx="29432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defRPr/>
            </a:pPr>
            <a:r>
              <a:rPr lang="en-US" altLang="el-GR" sz="1200" b="1" i="1">
                <a:solidFill>
                  <a:srgbClr val="FFFFFF"/>
                </a:solidFill>
                <a:cs typeface="Arial" panose="020B0604020202020204" pitchFamily="34" charset="0"/>
              </a:rPr>
              <a:t>Cooper et al., N Engl J Med, 2014</a:t>
            </a:r>
            <a:endParaRPr lang="el-GR" altLang="el-GR" sz="1200" u="sng">
              <a:solidFill>
                <a:srgbClr val="000000"/>
              </a:solidFill>
              <a:cs typeface="Arial" panose="020B0604020202020204" pitchFamily="34" charset="0"/>
            </a:endParaRPr>
          </a:p>
        </p:txBody>
      </p:sp>
      <p:pic>
        <p:nvPicPr>
          <p:cNvPr id="261125" name="Εικόνα 1">
            <a:extLst>
              <a:ext uri="{FF2B5EF4-FFF2-40B4-BE49-F238E27FC236}">
                <a16:creationId xmlns:a16="http://schemas.microsoft.com/office/drawing/2014/main" id="{927C9A16-0E4E-0EA3-05F5-8F07BFF305C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2088" y="710804"/>
            <a:ext cx="5887641" cy="4180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5164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0066" name="Rectangle 2">
            <a:extLst>
              <a:ext uri="{FF2B5EF4-FFF2-40B4-BE49-F238E27FC236}">
                <a16:creationId xmlns:a16="http://schemas.microsoft.com/office/drawing/2014/main" id="{7D55BD02-6627-8720-DB65-FE63A1B10F05}"/>
              </a:ext>
            </a:extLst>
          </p:cNvPr>
          <p:cNvSpPr>
            <a:spLocks noGrp="1" noChangeArrowheads="1"/>
          </p:cNvSpPr>
          <p:nvPr>
            <p:ph type="title" idx="4294967295"/>
          </p:nvPr>
        </p:nvSpPr>
        <p:spPr>
          <a:xfrm>
            <a:off x="1439466" y="-75010"/>
            <a:ext cx="6210300" cy="857251"/>
          </a:xfrm>
        </p:spPr>
        <p:txBody>
          <a:bodyPr/>
          <a:lstStyle/>
          <a:p>
            <a:pPr eaLnBrk="1" hangingPunct="1">
              <a:defRPr/>
            </a:pPr>
            <a:r>
              <a:rPr lang="el-GR" sz="2100" dirty="0">
                <a:solidFill>
                  <a:srgbClr val="FFFF00"/>
                </a:solidFill>
                <a:effectLst>
                  <a:outerShdw blurRad="38100" dist="38100" dir="2700000" algn="tl">
                    <a:srgbClr val="000000"/>
                  </a:outerShdw>
                </a:effectLst>
                <a:latin typeface="Arial" panose="020B0604020202020204" pitchFamily="34" charset="0"/>
              </a:rPr>
              <a:t>ΑΓΓΕΙΟΠΛΑΣΤΙΚΗ </a:t>
            </a:r>
            <a:r>
              <a:rPr lang="en-US" sz="2100" dirty="0" err="1">
                <a:solidFill>
                  <a:srgbClr val="FFFF00"/>
                </a:solidFill>
                <a:effectLst>
                  <a:outerShdw blurRad="38100" dist="38100" dir="2700000" algn="tl">
                    <a:srgbClr val="000000"/>
                  </a:outerShdw>
                </a:effectLst>
                <a:latin typeface="Arial" panose="020B0604020202020204" pitchFamily="34" charset="0"/>
              </a:rPr>
              <a:t>vs</a:t>
            </a:r>
            <a:r>
              <a:rPr lang="en-US" sz="2100" dirty="0">
                <a:solidFill>
                  <a:srgbClr val="FFFF00"/>
                </a:solidFill>
                <a:effectLst>
                  <a:outerShdw blurRad="38100" dist="38100" dir="2700000" algn="tl">
                    <a:srgbClr val="000000"/>
                  </a:outerShdw>
                </a:effectLst>
                <a:latin typeface="Arial" panose="020B0604020202020204" pitchFamily="34" charset="0"/>
              </a:rPr>
              <a:t> </a:t>
            </a:r>
            <a:r>
              <a:rPr lang="el-GR" sz="2100" dirty="0">
                <a:solidFill>
                  <a:srgbClr val="FFFF00"/>
                </a:solidFill>
                <a:effectLst>
                  <a:outerShdw blurRad="38100" dist="38100" dir="2700000" algn="tl">
                    <a:srgbClr val="000000"/>
                  </a:outerShdw>
                </a:effectLst>
                <a:latin typeface="Arial" panose="020B0604020202020204" pitchFamily="34" charset="0"/>
              </a:rPr>
              <a:t>ΦΑΡΜΑΚΕΥΤΙΚΗ ΑΓΩΓΗ</a:t>
            </a:r>
            <a:br>
              <a:rPr lang="en-US" sz="2100" dirty="0">
                <a:solidFill>
                  <a:srgbClr val="FFFF00"/>
                </a:solidFill>
                <a:effectLst>
                  <a:outerShdw blurRad="38100" dist="38100" dir="2700000" algn="tl">
                    <a:srgbClr val="000000"/>
                  </a:outerShdw>
                </a:effectLst>
                <a:latin typeface="Arial" panose="020B0604020202020204" pitchFamily="34" charset="0"/>
              </a:rPr>
            </a:br>
            <a:r>
              <a:rPr lang="en-US" sz="2100" dirty="0">
                <a:solidFill>
                  <a:srgbClr val="FFFF00"/>
                </a:solidFill>
                <a:effectLst>
                  <a:outerShdw blurRad="38100" dist="38100" dir="2700000" algn="tl">
                    <a:srgbClr val="000000"/>
                  </a:outerShdw>
                </a:effectLst>
                <a:latin typeface="Arial" panose="020B0604020202020204" pitchFamily="34" charset="0"/>
              </a:rPr>
              <a:t>CORAL Study</a:t>
            </a:r>
            <a:r>
              <a:rPr lang="el-GR" sz="2400" dirty="0">
                <a:solidFill>
                  <a:srgbClr val="FFFF00"/>
                </a:solidFill>
                <a:effectLst>
                  <a:outerShdw blurRad="38100" dist="38100" dir="2700000" algn="tl">
                    <a:srgbClr val="000000"/>
                  </a:outerShdw>
                </a:effectLst>
                <a:latin typeface="Arial" panose="020B0604020202020204" pitchFamily="34" charset="0"/>
              </a:rPr>
              <a:t> </a:t>
            </a:r>
          </a:p>
        </p:txBody>
      </p:sp>
      <p:sp>
        <p:nvSpPr>
          <p:cNvPr id="600067" name="Oval 3">
            <a:extLst>
              <a:ext uri="{FF2B5EF4-FFF2-40B4-BE49-F238E27FC236}">
                <a16:creationId xmlns:a16="http://schemas.microsoft.com/office/drawing/2014/main" id="{52C2AC2D-B13E-83C6-E25B-D5B8E756D894}"/>
              </a:ext>
            </a:extLst>
          </p:cNvPr>
          <p:cNvSpPr>
            <a:spLocks noChangeArrowheads="1"/>
          </p:cNvSpPr>
          <p:nvPr/>
        </p:nvSpPr>
        <p:spPr bwMode="auto">
          <a:xfrm>
            <a:off x="5813822" y="1771531"/>
            <a:ext cx="259766" cy="519351"/>
          </a:xfrm>
          <a:prstGeom prst="ellipse">
            <a:avLst/>
          </a:prstGeom>
          <a:noFill/>
          <a:ln>
            <a:noFill/>
          </a:ln>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defRPr/>
            </a:pPr>
            <a:endParaRPr lang="el-GR" b="1">
              <a:solidFill>
                <a:srgbClr val="FF9900"/>
              </a:solidFill>
              <a:effectLst>
                <a:outerShdw blurRad="38100" dist="38100" dir="2700000" algn="tl">
                  <a:srgbClr val="000000"/>
                </a:outerShdw>
              </a:effectLst>
              <a:cs typeface="Arial" panose="020B0604020202020204" pitchFamily="34" charset="0"/>
            </a:endParaRPr>
          </a:p>
        </p:txBody>
      </p:sp>
      <p:sp>
        <p:nvSpPr>
          <p:cNvPr id="262148" name="Text Box 4">
            <a:extLst>
              <a:ext uri="{FF2B5EF4-FFF2-40B4-BE49-F238E27FC236}">
                <a16:creationId xmlns:a16="http://schemas.microsoft.com/office/drawing/2014/main" id="{57637E8B-8DE2-FFDA-8B5B-79460B96E483}"/>
              </a:ext>
            </a:extLst>
          </p:cNvPr>
          <p:cNvSpPr txBox="1">
            <a:spLocks noChangeArrowheads="1"/>
          </p:cNvSpPr>
          <p:nvPr/>
        </p:nvSpPr>
        <p:spPr bwMode="auto">
          <a:xfrm>
            <a:off x="5057775" y="4891088"/>
            <a:ext cx="29432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defRPr/>
            </a:pPr>
            <a:r>
              <a:rPr lang="en-US" altLang="el-GR" sz="1200" b="1" i="1">
                <a:solidFill>
                  <a:srgbClr val="FFFFFF"/>
                </a:solidFill>
                <a:cs typeface="Arial" panose="020B0604020202020204" pitchFamily="34" charset="0"/>
              </a:rPr>
              <a:t>Cooper et al., N Engl J Med, 2014</a:t>
            </a:r>
            <a:endParaRPr lang="el-GR" altLang="el-GR" sz="1200" u="sng">
              <a:solidFill>
                <a:srgbClr val="000000"/>
              </a:solidFill>
              <a:cs typeface="Arial" panose="020B0604020202020204" pitchFamily="34" charset="0"/>
            </a:endParaRPr>
          </a:p>
        </p:txBody>
      </p:sp>
      <p:pic>
        <p:nvPicPr>
          <p:cNvPr id="262149" name="Εικόνα 1">
            <a:extLst>
              <a:ext uri="{FF2B5EF4-FFF2-40B4-BE49-F238E27FC236}">
                <a16:creationId xmlns:a16="http://schemas.microsoft.com/office/drawing/2014/main" id="{A4CD1393-D164-6FD3-4C15-784B4824C19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119" y="782241"/>
            <a:ext cx="4752975"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8228546"/>
      </p:ext>
    </p:extLst>
  </p:cSld>
  <p:clrMapOvr>
    <a:masterClrMapping/>
  </p:clrMapOvr>
  <p:transition spd="med" advClick="0"/>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63" name="Oval 3">
            <a:extLst>
              <a:ext uri="{FF2B5EF4-FFF2-40B4-BE49-F238E27FC236}">
                <a16:creationId xmlns:a16="http://schemas.microsoft.com/office/drawing/2014/main" id="{EC96AB11-2013-0770-FD89-8138543A15DA}"/>
              </a:ext>
            </a:extLst>
          </p:cNvPr>
          <p:cNvSpPr>
            <a:spLocks noChangeArrowheads="1"/>
          </p:cNvSpPr>
          <p:nvPr/>
        </p:nvSpPr>
        <p:spPr bwMode="auto">
          <a:xfrm>
            <a:off x="5813822" y="1771531"/>
            <a:ext cx="259766" cy="519351"/>
          </a:xfrm>
          <a:prstGeom prst="ellipse">
            <a:avLst/>
          </a:prstGeom>
          <a:noFill/>
          <a:ln>
            <a:noFill/>
          </a:ln>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defRPr/>
            </a:pPr>
            <a:endParaRPr lang="el-GR" b="1">
              <a:solidFill>
                <a:srgbClr val="FF9900"/>
              </a:solidFill>
              <a:effectLst>
                <a:outerShdw blurRad="38100" dist="38100" dir="2700000" algn="tl">
                  <a:srgbClr val="000000"/>
                </a:outerShdw>
              </a:effectLst>
              <a:cs typeface="Arial" panose="020B0604020202020204" pitchFamily="34" charset="0"/>
            </a:endParaRPr>
          </a:p>
        </p:txBody>
      </p:sp>
      <p:sp>
        <p:nvSpPr>
          <p:cNvPr id="263171" name="Text Box 4">
            <a:extLst>
              <a:ext uri="{FF2B5EF4-FFF2-40B4-BE49-F238E27FC236}">
                <a16:creationId xmlns:a16="http://schemas.microsoft.com/office/drawing/2014/main" id="{8979A3A1-0800-8B16-E8F3-6F5477E78FAB}"/>
              </a:ext>
            </a:extLst>
          </p:cNvPr>
          <p:cNvSpPr txBox="1">
            <a:spLocks noChangeArrowheads="1"/>
          </p:cNvSpPr>
          <p:nvPr/>
        </p:nvSpPr>
        <p:spPr bwMode="auto">
          <a:xfrm>
            <a:off x="5057775" y="4707732"/>
            <a:ext cx="29432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defRPr/>
            </a:pPr>
            <a:r>
              <a:rPr lang="el-GR" altLang="el-GR" sz="1200" i="1">
                <a:solidFill>
                  <a:srgbClr val="FFFFFF"/>
                </a:solidFill>
                <a:cs typeface="Arial" panose="020B0604020202020204" pitchFamily="34" charset="0"/>
              </a:rPr>
              <a:t>N Engl J Med 2014; 370:1852-1855 </a:t>
            </a:r>
          </a:p>
        </p:txBody>
      </p:sp>
      <p:sp>
        <p:nvSpPr>
          <p:cNvPr id="600066" name="Rectangle 2">
            <a:extLst>
              <a:ext uri="{FF2B5EF4-FFF2-40B4-BE49-F238E27FC236}">
                <a16:creationId xmlns:a16="http://schemas.microsoft.com/office/drawing/2014/main" id="{FA80456C-A5AC-AC21-E6DF-5248F0438DF7}"/>
              </a:ext>
            </a:extLst>
          </p:cNvPr>
          <p:cNvSpPr>
            <a:spLocks noChangeArrowheads="1"/>
          </p:cNvSpPr>
          <p:nvPr/>
        </p:nvSpPr>
        <p:spPr bwMode="auto">
          <a:xfrm>
            <a:off x="1439466" y="-75010"/>
            <a:ext cx="6210300" cy="857251"/>
          </a:xfrm>
          <a:prstGeom prst="rect">
            <a:avLst/>
          </a:prstGeom>
          <a:noFill/>
          <a:ln>
            <a:noFill/>
          </a:ln>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pPr defTabSz="685800" fontAlgn="base">
              <a:spcBef>
                <a:spcPct val="0"/>
              </a:spcBef>
              <a:spcAft>
                <a:spcPct val="0"/>
              </a:spcAft>
              <a:defRPr/>
            </a:pPr>
            <a:r>
              <a:rPr lang="en-US" altLang="el-GR" sz="2100" b="1" dirty="0">
                <a:solidFill>
                  <a:srgbClr val="FFFF00"/>
                </a:solidFill>
                <a:effectLst>
                  <a:outerShdw blurRad="38100" dist="38100" dir="2700000" algn="tl">
                    <a:srgbClr val="000000"/>
                  </a:outerShdw>
                </a:effectLst>
                <a:latin typeface="Arial" panose="020B0604020202020204" pitchFamily="34" charset="0"/>
              </a:rPr>
              <a:t>Coral Study: Criticism</a:t>
            </a:r>
            <a:endParaRPr lang="el-GR" altLang="el-GR" sz="2700" b="1" dirty="0">
              <a:solidFill>
                <a:srgbClr val="FFFF00"/>
              </a:solidFill>
              <a:effectLst>
                <a:outerShdw blurRad="38100" dist="38100" dir="2700000" algn="tl">
                  <a:srgbClr val="000000"/>
                </a:outerShdw>
              </a:effectLst>
              <a:latin typeface="Arial" panose="020B0604020202020204" pitchFamily="34" charset="0"/>
            </a:endParaRPr>
          </a:p>
        </p:txBody>
      </p:sp>
      <p:sp>
        <p:nvSpPr>
          <p:cNvPr id="263173" name="Rectangle 5">
            <a:extLst>
              <a:ext uri="{FF2B5EF4-FFF2-40B4-BE49-F238E27FC236}">
                <a16:creationId xmlns:a16="http://schemas.microsoft.com/office/drawing/2014/main" id="{6D9BF4AE-6C0A-E31A-FD81-FA1187E18096}"/>
              </a:ext>
            </a:extLst>
          </p:cNvPr>
          <p:cNvSpPr>
            <a:spLocks noChangeArrowheads="1"/>
          </p:cNvSpPr>
          <p:nvPr/>
        </p:nvSpPr>
        <p:spPr bwMode="auto">
          <a:xfrm>
            <a:off x="454343" y="340008"/>
            <a:ext cx="8161020" cy="479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0" fontAlgn="base" hangingPunct="0">
              <a:spcBef>
                <a:spcPct val="0"/>
              </a:spcBef>
              <a:spcAft>
                <a:spcPct val="0"/>
              </a:spcAft>
              <a:defRPr/>
            </a:pPr>
            <a:endParaRPr lang="el-GR" altLang="el-GR" sz="1350" dirty="0">
              <a:solidFill>
                <a:srgbClr val="FFFFFF"/>
              </a:solidFill>
              <a:ea typeface="MS Mincho" panose="02020609040205080304" pitchFamily="49" charset="-128"/>
              <a:cs typeface="Times New Roman" panose="02020603050405020304" pitchFamily="18" charset="0"/>
            </a:endParaRPr>
          </a:p>
          <a:p>
            <a:pPr defTabSz="685800" eaLnBrk="0" fontAlgn="base" hangingPunct="0">
              <a:lnSpc>
                <a:spcPct val="220000"/>
              </a:lnSpc>
              <a:spcBef>
                <a:spcPct val="0"/>
              </a:spcBef>
              <a:spcAft>
                <a:spcPct val="0"/>
              </a:spcAft>
              <a:buFont typeface="Symbol" panose="05050102010706020507" pitchFamily="18" charset="2"/>
              <a:buChar char=""/>
              <a:defRPr/>
            </a:pPr>
            <a:r>
              <a:rPr lang="en-GB" altLang="el-GR" sz="1350" dirty="0">
                <a:solidFill>
                  <a:srgbClr val="FFFFFF"/>
                </a:solidFill>
                <a:ea typeface="MS Mincho" panose="02020609040205080304" pitchFamily="49" charset="-128"/>
                <a:cs typeface="Times New Roman" panose="02020603050405020304" pitchFamily="18" charset="0"/>
              </a:rPr>
              <a:t> </a:t>
            </a:r>
            <a:r>
              <a:rPr lang="en-GB" altLang="el-GR" sz="1350" b="1" dirty="0">
                <a:solidFill>
                  <a:srgbClr val="FFFFFF"/>
                </a:solidFill>
                <a:ea typeface="MS Mincho" panose="02020609040205080304" pitchFamily="49" charset="-128"/>
                <a:cs typeface="Times New Roman" panose="02020603050405020304" pitchFamily="18" charset="0"/>
              </a:rPr>
              <a:t>Patients needing revascularization (</a:t>
            </a:r>
            <a:r>
              <a:rPr lang="en-US" altLang="el-GR" sz="1350" b="1" dirty="0">
                <a:solidFill>
                  <a:srgbClr val="FFFFFF"/>
                </a:solidFill>
                <a:ea typeface="MS Mincho" panose="02020609040205080304" pitchFamily="49" charset="-128"/>
                <a:cs typeface="Times New Roman" panose="02020603050405020304" pitchFamily="18" charset="0"/>
              </a:rPr>
              <a:t>recurrent flash pulmonary edema, rapidly progressive renal decline</a:t>
            </a:r>
            <a:r>
              <a:rPr lang="en-GB" altLang="el-GR" sz="1350" b="1" dirty="0">
                <a:solidFill>
                  <a:srgbClr val="FFFFFF"/>
                </a:solidFill>
                <a:ea typeface="MS Mincho" panose="02020609040205080304" pitchFamily="49" charset="-128"/>
                <a:cs typeface="Times New Roman" panose="02020603050405020304" pitchFamily="18" charset="0"/>
              </a:rPr>
              <a:t>) were not included.</a:t>
            </a:r>
          </a:p>
          <a:p>
            <a:pPr defTabSz="685800" eaLnBrk="0" fontAlgn="base" hangingPunct="0">
              <a:lnSpc>
                <a:spcPct val="220000"/>
              </a:lnSpc>
              <a:spcBef>
                <a:spcPct val="0"/>
              </a:spcBef>
              <a:spcAft>
                <a:spcPct val="0"/>
              </a:spcAft>
              <a:buFont typeface="Symbol" panose="05050102010706020507" pitchFamily="18" charset="2"/>
              <a:buChar char=""/>
              <a:defRPr/>
            </a:pPr>
            <a:r>
              <a:rPr lang="en-GB" altLang="el-GR" sz="1350" b="1" dirty="0">
                <a:solidFill>
                  <a:srgbClr val="FFFFFF"/>
                </a:solidFill>
                <a:ea typeface="MS Mincho" panose="02020609040205080304" pitchFamily="49" charset="-128"/>
                <a:cs typeface="Times New Roman" panose="02020603050405020304" pitchFamily="18" charset="0"/>
              </a:rPr>
              <a:t> </a:t>
            </a:r>
            <a:r>
              <a:rPr lang="en-US" altLang="el-GR" sz="1350" b="1" dirty="0">
                <a:solidFill>
                  <a:srgbClr val="FFFFFF"/>
                </a:solidFill>
                <a:ea typeface="MS Mincho" panose="02020609040205080304" pitchFamily="49" charset="-128"/>
                <a:cs typeface="Times New Roman" panose="02020603050405020304" pitchFamily="18" charset="0"/>
              </a:rPr>
              <a:t>I</a:t>
            </a:r>
            <a:r>
              <a:rPr lang="el-GR" altLang="el-GR" sz="1350" b="1" dirty="0" err="1">
                <a:solidFill>
                  <a:srgbClr val="FFFFFF"/>
                </a:solidFill>
                <a:ea typeface="MS Mincho" panose="02020609040205080304" pitchFamily="49" charset="-128"/>
                <a:cs typeface="Times New Roman" panose="02020603050405020304" pitchFamily="18" charset="0"/>
              </a:rPr>
              <a:t>nclusion</a:t>
            </a:r>
            <a:r>
              <a:rPr lang="el-GR" altLang="el-GR" sz="1350" b="1" dirty="0">
                <a:solidFill>
                  <a:srgbClr val="FFFFFF"/>
                </a:solidFill>
                <a:ea typeface="MS Mincho" panose="02020609040205080304" pitchFamily="49" charset="-128"/>
                <a:cs typeface="Times New Roman" panose="02020603050405020304" pitchFamily="18" charset="0"/>
              </a:rPr>
              <a:t> of </a:t>
            </a:r>
            <a:r>
              <a:rPr lang="el-GR" altLang="el-GR" sz="1350" b="1" dirty="0" err="1">
                <a:solidFill>
                  <a:srgbClr val="FFFFFF"/>
                </a:solidFill>
                <a:ea typeface="MS Mincho" panose="02020609040205080304" pitchFamily="49" charset="-128"/>
                <a:cs typeface="Times New Roman" panose="02020603050405020304" pitchFamily="18" charset="0"/>
              </a:rPr>
              <a:t>patients</a:t>
            </a:r>
            <a:r>
              <a:rPr lang="el-GR" altLang="el-GR" sz="1350" b="1" dirty="0">
                <a:solidFill>
                  <a:srgbClr val="FFFFFF"/>
                </a:solidFill>
                <a:ea typeface="MS Mincho" panose="02020609040205080304" pitchFamily="49" charset="-128"/>
                <a:cs typeface="Times New Roman" panose="02020603050405020304" pitchFamily="18" charset="0"/>
              </a:rPr>
              <a:t> </a:t>
            </a:r>
            <a:r>
              <a:rPr lang="el-GR" altLang="el-GR" sz="1350" b="1" dirty="0" err="1">
                <a:solidFill>
                  <a:srgbClr val="FFFFFF"/>
                </a:solidFill>
                <a:ea typeface="MS Mincho" panose="02020609040205080304" pitchFamily="49" charset="-128"/>
                <a:cs typeface="Times New Roman" panose="02020603050405020304" pitchFamily="18" charset="0"/>
              </a:rPr>
              <a:t>with</a:t>
            </a:r>
            <a:r>
              <a:rPr lang="el-GR" altLang="el-GR" sz="1350" b="1" dirty="0">
                <a:solidFill>
                  <a:srgbClr val="FFFFFF"/>
                </a:solidFill>
                <a:ea typeface="MS Mincho" panose="02020609040205080304" pitchFamily="49" charset="-128"/>
                <a:cs typeface="Times New Roman" panose="02020603050405020304" pitchFamily="18" charset="0"/>
              </a:rPr>
              <a:t> 60% </a:t>
            </a:r>
            <a:r>
              <a:rPr lang="el-GR" altLang="el-GR" sz="1350" b="1" dirty="0" err="1">
                <a:solidFill>
                  <a:srgbClr val="FFFFFF"/>
                </a:solidFill>
                <a:ea typeface="MS Mincho" panose="02020609040205080304" pitchFamily="49" charset="-128"/>
                <a:cs typeface="Times New Roman" panose="02020603050405020304" pitchFamily="18" charset="0"/>
              </a:rPr>
              <a:t>stenosis</a:t>
            </a:r>
            <a:r>
              <a:rPr lang="el-GR" altLang="el-GR" sz="1350" b="1" dirty="0">
                <a:solidFill>
                  <a:srgbClr val="FFFFFF"/>
                </a:solidFill>
                <a:ea typeface="MS Mincho" panose="02020609040205080304" pitchFamily="49" charset="-128"/>
                <a:cs typeface="Times New Roman" panose="02020603050405020304" pitchFamily="18" charset="0"/>
              </a:rPr>
              <a:t> </a:t>
            </a:r>
            <a:r>
              <a:rPr lang="el-GR" altLang="el-GR" sz="1350" b="1" dirty="0" err="1">
                <a:solidFill>
                  <a:srgbClr val="FFFFFF"/>
                </a:solidFill>
                <a:ea typeface="MS Mincho" panose="02020609040205080304" pitchFamily="49" charset="-128"/>
                <a:cs typeface="Times New Roman" panose="02020603050405020304" pitchFamily="18" charset="0"/>
              </a:rPr>
              <a:t>without</a:t>
            </a:r>
            <a:r>
              <a:rPr lang="el-GR" altLang="el-GR" sz="1350" b="1" dirty="0">
                <a:solidFill>
                  <a:srgbClr val="FFFFFF"/>
                </a:solidFill>
                <a:ea typeface="MS Mincho" panose="02020609040205080304" pitchFamily="49" charset="-128"/>
                <a:cs typeface="Times New Roman" panose="02020603050405020304" pitchFamily="18" charset="0"/>
              </a:rPr>
              <a:t> </a:t>
            </a:r>
            <a:r>
              <a:rPr lang="el-GR" altLang="el-GR" sz="1350" b="1" dirty="0" err="1">
                <a:solidFill>
                  <a:srgbClr val="FFFFFF"/>
                </a:solidFill>
                <a:ea typeface="MS Mincho" panose="02020609040205080304" pitchFamily="49" charset="-128"/>
                <a:cs typeface="Times New Roman" panose="02020603050405020304" pitchFamily="18" charset="0"/>
              </a:rPr>
              <a:t>hemodynamic</a:t>
            </a:r>
            <a:r>
              <a:rPr lang="el-GR" altLang="el-GR" sz="1350" b="1" dirty="0">
                <a:solidFill>
                  <a:srgbClr val="FFFFFF"/>
                </a:solidFill>
                <a:ea typeface="MS Mincho" panose="02020609040205080304" pitchFamily="49" charset="-128"/>
                <a:cs typeface="Times New Roman" panose="02020603050405020304" pitchFamily="18" charset="0"/>
              </a:rPr>
              <a:t> </a:t>
            </a:r>
            <a:r>
              <a:rPr lang="el-GR" altLang="el-GR" sz="1350" b="1" dirty="0" err="1">
                <a:solidFill>
                  <a:srgbClr val="FFFFFF"/>
                </a:solidFill>
                <a:ea typeface="MS Mincho" panose="02020609040205080304" pitchFamily="49" charset="-128"/>
                <a:cs typeface="Times New Roman" panose="02020603050405020304" pitchFamily="18" charset="0"/>
              </a:rPr>
              <a:t>significance</a:t>
            </a:r>
            <a:r>
              <a:rPr lang="el-GR" altLang="el-GR" sz="1350" b="1" dirty="0">
                <a:solidFill>
                  <a:srgbClr val="FFFFFF"/>
                </a:solidFill>
                <a:ea typeface="MS Mincho" panose="02020609040205080304" pitchFamily="49" charset="-128"/>
                <a:cs typeface="Times New Roman" panose="02020603050405020304" pitchFamily="18" charset="0"/>
              </a:rPr>
              <a:t> </a:t>
            </a:r>
            <a:r>
              <a:rPr lang="el-GR" altLang="el-GR" sz="1350" b="1" dirty="0" err="1">
                <a:solidFill>
                  <a:srgbClr val="FFFFFF"/>
                </a:solidFill>
                <a:ea typeface="MS Mincho" panose="02020609040205080304" pitchFamily="49" charset="-128"/>
                <a:cs typeface="Times New Roman" panose="02020603050405020304" pitchFamily="18" charset="0"/>
              </a:rPr>
              <a:t>could</a:t>
            </a:r>
            <a:r>
              <a:rPr lang="el-GR" altLang="el-GR" sz="1350" b="1" dirty="0">
                <a:solidFill>
                  <a:srgbClr val="FFFFFF"/>
                </a:solidFill>
                <a:ea typeface="MS Mincho" panose="02020609040205080304" pitchFamily="49" charset="-128"/>
                <a:cs typeface="Times New Roman" panose="02020603050405020304" pitchFamily="18" charset="0"/>
              </a:rPr>
              <a:t> </a:t>
            </a:r>
            <a:r>
              <a:rPr lang="el-GR" altLang="el-GR" sz="1350" b="1" dirty="0" err="1">
                <a:solidFill>
                  <a:srgbClr val="FFFFFF"/>
                </a:solidFill>
                <a:ea typeface="MS Mincho" panose="02020609040205080304" pitchFamily="49" charset="-128"/>
                <a:cs typeface="Times New Roman" panose="02020603050405020304" pitchFamily="18" charset="0"/>
              </a:rPr>
              <a:t>have</a:t>
            </a:r>
            <a:r>
              <a:rPr lang="el-GR" altLang="el-GR" sz="1350" b="1" dirty="0">
                <a:solidFill>
                  <a:srgbClr val="FFFFFF"/>
                </a:solidFill>
                <a:ea typeface="MS Mincho" panose="02020609040205080304" pitchFamily="49" charset="-128"/>
                <a:cs typeface="Times New Roman" panose="02020603050405020304" pitchFamily="18" charset="0"/>
              </a:rPr>
              <a:t> </a:t>
            </a:r>
            <a:r>
              <a:rPr lang="el-GR" altLang="el-GR" sz="1350" b="1" dirty="0" err="1">
                <a:solidFill>
                  <a:srgbClr val="FFFFFF"/>
                </a:solidFill>
                <a:ea typeface="MS Mincho" panose="02020609040205080304" pitchFamily="49" charset="-128"/>
                <a:cs typeface="Times New Roman" panose="02020603050405020304" pitchFamily="18" charset="0"/>
              </a:rPr>
              <a:t>induced</a:t>
            </a:r>
            <a:r>
              <a:rPr lang="el-GR" altLang="el-GR" sz="1350" b="1" dirty="0">
                <a:solidFill>
                  <a:srgbClr val="FFFFFF"/>
                </a:solidFill>
                <a:ea typeface="MS Mincho" panose="02020609040205080304" pitchFamily="49" charset="-128"/>
                <a:cs typeface="Times New Roman" panose="02020603050405020304" pitchFamily="18" charset="0"/>
              </a:rPr>
              <a:t> a </a:t>
            </a:r>
            <a:r>
              <a:rPr lang="el-GR" altLang="el-GR" sz="1350" b="1" dirty="0" err="1">
                <a:solidFill>
                  <a:srgbClr val="FFFFFF"/>
                </a:solidFill>
                <a:ea typeface="MS Mincho" panose="02020609040205080304" pitchFamily="49" charset="-128"/>
                <a:cs typeface="Times New Roman" panose="02020603050405020304" pitchFamily="18" charset="0"/>
              </a:rPr>
              <a:t>type</a:t>
            </a:r>
            <a:r>
              <a:rPr lang="el-GR" altLang="el-GR" sz="1350" b="1" dirty="0">
                <a:solidFill>
                  <a:srgbClr val="FFFFFF"/>
                </a:solidFill>
                <a:ea typeface="MS Mincho" panose="02020609040205080304" pitchFamily="49" charset="-128"/>
                <a:cs typeface="Times New Roman" panose="02020603050405020304" pitchFamily="18" charset="0"/>
              </a:rPr>
              <a:t> II </a:t>
            </a:r>
            <a:r>
              <a:rPr lang="el-GR" altLang="el-GR" sz="1350" b="1" dirty="0" err="1">
                <a:solidFill>
                  <a:srgbClr val="FFFFFF"/>
                </a:solidFill>
                <a:ea typeface="MS Mincho" panose="02020609040205080304" pitchFamily="49" charset="-128"/>
                <a:cs typeface="Times New Roman" panose="02020603050405020304" pitchFamily="18" charset="0"/>
              </a:rPr>
              <a:t>error</a:t>
            </a:r>
            <a:r>
              <a:rPr lang="el-GR" altLang="el-GR" sz="1350" b="1" dirty="0">
                <a:solidFill>
                  <a:srgbClr val="FFFFFF"/>
                </a:solidFill>
                <a:ea typeface="MS Mincho" panose="02020609040205080304" pitchFamily="49" charset="-128"/>
                <a:cs typeface="Times New Roman" panose="02020603050405020304" pitchFamily="18" charset="0"/>
              </a:rPr>
              <a:t> </a:t>
            </a:r>
            <a:endParaRPr lang="en-US" altLang="el-GR" sz="1350" b="1" dirty="0">
              <a:solidFill>
                <a:srgbClr val="FFFFFF"/>
              </a:solidFill>
              <a:ea typeface="MS Mincho" panose="02020609040205080304" pitchFamily="49" charset="-128"/>
              <a:cs typeface="Times New Roman" panose="02020603050405020304" pitchFamily="18" charset="0"/>
            </a:endParaRPr>
          </a:p>
          <a:p>
            <a:pPr defTabSz="685800" eaLnBrk="0" fontAlgn="base" hangingPunct="0">
              <a:lnSpc>
                <a:spcPct val="220000"/>
              </a:lnSpc>
              <a:spcBef>
                <a:spcPct val="0"/>
              </a:spcBef>
              <a:spcAft>
                <a:spcPct val="0"/>
              </a:spcAft>
              <a:buFont typeface="Symbol" panose="05050102010706020507" pitchFamily="18" charset="2"/>
              <a:buChar char=""/>
              <a:defRPr/>
            </a:pPr>
            <a:r>
              <a:rPr lang="en-US" altLang="el-GR" sz="1350" b="1" dirty="0">
                <a:solidFill>
                  <a:srgbClr val="FFFFFF"/>
                </a:solidFill>
                <a:ea typeface="MS Mincho" panose="02020609040205080304" pitchFamily="49" charset="-128"/>
                <a:cs typeface="Times New Roman" panose="02020603050405020304" pitchFamily="18" charset="0"/>
              </a:rPr>
              <a:t> No criterion relevant to time</a:t>
            </a:r>
            <a:endParaRPr lang="el-GR" altLang="el-GR" sz="1350" b="1" dirty="0">
              <a:solidFill>
                <a:srgbClr val="FFFFFF"/>
              </a:solidFill>
              <a:ea typeface="MS Mincho" panose="02020609040205080304" pitchFamily="49" charset="-128"/>
              <a:cs typeface="Times New Roman" panose="02020603050405020304" pitchFamily="18" charset="0"/>
            </a:endParaRPr>
          </a:p>
          <a:p>
            <a:pPr defTabSz="685800" eaLnBrk="0" fontAlgn="base" hangingPunct="0">
              <a:lnSpc>
                <a:spcPct val="220000"/>
              </a:lnSpc>
              <a:spcBef>
                <a:spcPct val="0"/>
              </a:spcBef>
              <a:spcAft>
                <a:spcPct val="0"/>
              </a:spcAft>
              <a:buFont typeface="Symbol" panose="05050102010706020507" pitchFamily="18" charset="2"/>
              <a:buChar char=""/>
              <a:defRPr/>
            </a:pPr>
            <a:r>
              <a:rPr lang="en-GB" altLang="el-GR" sz="1350" b="1" dirty="0">
                <a:solidFill>
                  <a:srgbClr val="FFFFFF"/>
                </a:solidFill>
                <a:ea typeface="MS Mincho" panose="02020609040205080304" pitchFamily="49" charset="-128"/>
                <a:cs typeface="Times New Roman" panose="02020603050405020304" pitchFamily="18" charset="0"/>
              </a:rPr>
              <a:t> Deletion of the criterion of SBP gradient and no use of resistance index in US led to inclusion of patients unlikely to benefit</a:t>
            </a:r>
          </a:p>
          <a:p>
            <a:pPr defTabSz="685800" eaLnBrk="0" fontAlgn="base" hangingPunct="0">
              <a:lnSpc>
                <a:spcPct val="220000"/>
              </a:lnSpc>
              <a:spcBef>
                <a:spcPct val="0"/>
              </a:spcBef>
              <a:spcAft>
                <a:spcPct val="0"/>
              </a:spcAft>
              <a:buFont typeface="Symbol" panose="05050102010706020507" pitchFamily="18" charset="2"/>
              <a:buChar char=""/>
              <a:defRPr/>
            </a:pPr>
            <a:r>
              <a:rPr lang="en-GB" altLang="el-GR" sz="1350" b="1" dirty="0">
                <a:solidFill>
                  <a:srgbClr val="FFFFFF"/>
                </a:solidFill>
                <a:ea typeface="MS Mincho" panose="02020609040205080304" pitchFamily="49" charset="-128"/>
                <a:cs typeface="Times New Roman" panose="02020603050405020304" pitchFamily="18" charset="0"/>
              </a:rPr>
              <a:t> Patients without hypertension and with CKD </a:t>
            </a:r>
            <a:r>
              <a:rPr lang="en-GB" altLang="el-GR" sz="1350" b="1" u="sng" dirty="0">
                <a:solidFill>
                  <a:srgbClr val="FFFFFF"/>
                </a:solidFill>
                <a:ea typeface="MS Mincho" panose="02020609040205080304" pitchFamily="49" charset="-128"/>
                <a:cs typeface="Times New Roman" panose="02020603050405020304" pitchFamily="18" charset="0"/>
              </a:rPr>
              <a:t>&gt;</a:t>
            </a:r>
            <a:r>
              <a:rPr lang="en-GB" altLang="el-GR" sz="1350" b="1" dirty="0">
                <a:solidFill>
                  <a:srgbClr val="FFFFFF"/>
                </a:solidFill>
                <a:ea typeface="MS Mincho" panose="02020609040205080304" pitchFamily="49" charset="-128"/>
                <a:cs typeface="Times New Roman" panose="02020603050405020304" pitchFamily="18" charset="0"/>
              </a:rPr>
              <a:t> Stage 3 are a population subject to no benefit and large risk from revascularization</a:t>
            </a:r>
            <a:endParaRPr lang="el-GR" altLang="el-GR" sz="1350" b="1" dirty="0">
              <a:solidFill>
                <a:srgbClr val="FFFFFF"/>
              </a:solidFill>
              <a:ea typeface="MS Mincho" panose="02020609040205080304" pitchFamily="49" charset="-128"/>
              <a:cs typeface="Times New Roman" panose="02020603050405020304" pitchFamily="18" charset="0"/>
            </a:endParaRPr>
          </a:p>
          <a:p>
            <a:pPr defTabSz="685800" eaLnBrk="0" fontAlgn="base" hangingPunct="0">
              <a:lnSpc>
                <a:spcPct val="220000"/>
              </a:lnSpc>
              <a:spcBef>
                <a:spcPct val="0"/>
              </a:spcBef>
              <a:spcAft>
                <a:spcPct val="0"/>
              </a:spcAft>
              <a:defRPr/>
            </a:pPr>
            <a:endParaRPr lang="el-GR" altLang="el-GR" sz="1350" b="1" dirty="0">
              <a:solidFill>
                <a:srgbClr val="FFFFFF"/>
              </a:solidFill>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4252847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63" name="Oval 3"/>
          <p:cNvSpPr>
            <a:spLocks noChangeArrowheads="1"/>
          </p:cNvSpPr>
          <p:nvPr/>
        </p:nvSpPr>
        <p:spPr bwMode="auto">
          <a:xfrm>
            <a:off x="6227766" y="1828338"/>
            <a:ext cx="194839" cy="405740"/>
          </a:xfrm>
          <a:prstGeom prst="ellipse">
            <a:avLst/>
          </a:prstGeom>
          <a:noFill/>
          <a:ln>
            <a:noFill/>
          </a:ln>
        </p:spPr>
        <p:txBody>
          <a:bodyPr wrap="none" lIns="68577" tIns="34289" rIns="68577" bIns="34289"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49">
              <a:defRPr/>
            </a:pPr>
            <a:endParaRPr lang="el-GR" sz="1425" b="1" dirty="0">
              <a:solidFill>
                <a:srgbClr val="FF9900"/>
              </a:solidFill>
              <a:effectLst>
                <a:outerShdw blurRad="38100" dist="38100" dir="2700000" algn="tl">
                  <a:srgbClr val="000000"/>
                </a:outerShdw>
              </a:effectLst>
              <a:cs typeface="Arial" panose="020B0604020202020204" pitchFamily="34" charset="0"/>
            </a:endParaRPr>
          </a:p>
        </p:txBody>
      </p:sp>
      <p:sp>
        <p:nvSpPr>
          <p:cNvPr id="263171" name="Text Box 4"/>
          <p:cNvSpPr txBox="1">
            <a:spLocks noChangeArrowheads="1"/>
          </p:cNvSpPr>
          <p:nvPr/>
        </p:nvSpPr>
        <p:spPr bwMode="auto">
          <a:xfrm>
            <a:off x="6824663" y="4818286"/>
            <a:ext cx="3924300" cy="253914"/>
          </a:xfrm>
          <a:prstGeom prst="rect">
            <a:avLst/>
          </a:prstGeom>
          <a:noFill/>
          <a:ln w="9525">
            <a:noFill/>
            <a:miter lim="800000"/>
            <a:headEnd/>
            <a:tailEnd/>
          </a:ln>
        </p:spPr>
        <p:txBody>
          <a:bodyPr lIns="68577" tIns="34289" rIns="68577" bIns="34289">
            <a:spAutoFit/>
          </a:bodyPr>
          <a:lstStyle/>
          <a:p>
            <a:pPr defTabSz="685749">
              <a:defRPr/>
            </a:pPr>
            <a:r>
              <a:rPr lang="el-GR" altLang="el-GR" sz="1200" i="1" dirty="0">
                <a:solidFill>
                  <a:prstClr val="black"/>
                </a:solidFill>
                <a:latin typeface="Calibri"/>
                <a:cs typeface="Arial" pitchFamily="34" charset="0"/>
              </a:rPr>
              <a:t>N </a:t>
            </a:r>
            <a:r>
              <a:rPr lang="el-GR" altLang="el-GR" sz="1200" i="1" dirty="0" err="1">
                <a:solidFill>
                  <a:prstClr val="black"/>
                </a:solidFill>
                <a:latin typeface="Calibri"/>
                <a:cs typeface="Arial" pitchFamily="34" charset="0"/>
              </a:rPr>
              <a:t>Engl</a:t>
            </a:r>
            <a:r>
              <a:rPr lang="el-GR" altLang="el-GR" sz="1200" i="1" dirty="0">
                <a:solidFill>
                  <a:prstClr val="black"/>
                </a:solidFill>
                <a:latin typeface="Calibri"/>
                <a:cs typeface="Arial" pitchFamily="34" charset="0"/>
              </a:rPr>
              <a:t> J </a:t>
            </a:r>
            <a:r>
              <a:rPr lang="el-GR" altLang="el-GR" sz="1200" i="1" dirty="0" err="1">
                <a:solidFill>
                  <a:prstClr val="black"/>
                </a:solidFill>
                <a:latin typeface="Calibri"/>
                <a:cs typeface="Arial" pitchFamily="34" charset="0"/>
              </a:rPr>
              <a:t>Med</a:t>
            </a:r>
            <a:r>
              <a:rPr lang="el-GR" altLang="el-GR" sz="1200" i="1" dirty="0">
                <a:solidFill>
                  <a:prstClr val="black"/>
                </a:solidFill>
                <a:latin typeface="Calibri"/>
                <a:cs typeface="Arial" pitchFamily="34" charset="0"/>
              </a:rPr>
              <a:t> 2014; 370:1852-1855 </a:t>
            </a:r>
          </a:p>
        </p:txBody>
      </p:sp>
      <p:sp>
        <p:nvSpPr>
          <p:cNvPr id="600066" name="Rectangle 2"/>
          <p:cNvSpPr>
            <a:spLocks noChangeArrowheads="1"/>
          </p:cNvSpPr>
          <p:nvPr/>
        </p:nvSpPr>
        <p:spPr bwMode="auto">
          <a:xfrm>
            <a:off x="357908" y="211126"/>
            <a:ext cx="8280400" cy="401646"/>
          </a:xfrm>
          <a:prstGeom prst="rect">
            <a:avLst/>
          </a:prstGeom>
          <a:noFill/>
        </p:spPr>
        <p:txBody>
          <a:bodyPr vert="horz" wrap="square" lIns="68576" tIns="34289" rIns="68576" bIns="34289" rtlCol="0" anchor="ctr">
            <a:spAutoFit/>
          </a:bodyP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pPr marL="171442" indent="-171442" algn="l" defTabSz="685732">
              <a:lnSpc>
                <a:spcPct val="90000"/>
              </a:lnSpc>
              <a:spcBef>
                <a:spcPts val="750"/>
              </a:spcBef>
              <a:defRPr/>
            </a:pPr>
            <a:r>
              <a:rPr lang="en-US" altLang="el-GR" sz="2400" b="1" dirty="0">
                <a:solidFill>
                  <a:srgbClr val="4249AA"/>
                </a:solidFill>
                <a:latin typeface="Calibri"/>
              </a:rPr>
              <a:t>Coral Study: Criticism</a:t>
            </a:r>
            <a:endParaRPr lang="el-GR" altLang="el-GR" sz="2400" b="1" dirty="0">
              <a:solidFill>
                <a:srgbClr val="4249AA"/>
              </a:solidFill>
              <a:latin typeface="Calibri"/>
            </a:endParaRPr>
          </a:p>
        </p:txBody>
      </p:sp>
      <p:sp>
        <p:nvSpPr>
          <p:cNvPr id="263173" name="Rectangle 5"/>
          <p:cNvSpPr>
            <a:spLocks noChangeArrowheads="1"/>
          </p:cNvSpPr>
          <p:nvPr/>
        </p:nvSpPr>
        <p:spPr bwMode="auto">
          <a:xfrm>
            <a:off x="339799" y="656504"/>
            <a:ext cx="8280400" cy="3985063"/>
          </a:xfrm>
          <a:prstGeom prst="rect">
            <a:avLst/>
          </a:prstGeom>
          <a:noFill/>
          <a:ln w="9525">
            <a:noFill/>
            <a:miter lim="800000"/>
            <a:headEnd/>
            <a:tailEnd/>
          </a:ln>
        </p:spPr>
        <p:txBody>
          <a:bodyPr lIns="68577" tIns="34289" rIns="68577" bIns="34289" anchor="ctr">
            <a:spAutoFit/>
          </a:bodyPr>
          <a:lstStyle/>
          <a:p>
            <a:pPr defTabSz="685749">
              <a:defRPr/>
            </a:pPr>
            <a:endParaRPr lang="el-GR" altLang="el-GR" sz="1425" dirty="0">
              <a:solidFill>
                <a:prstClr val="black"/>
              </a:solidFill>
              <a:latin typeface="Calibri"/>
              <a:ea typeface="MS Mincho" pitchFamily="49" charset="-128"/>
              <a:cs typeface="Times New Roman" pitchFamily="18" charset="0"/>
            </a:endParaRPr>
          </a:p>
          <a:p>
            <a:pPr algn="just" defTabSz="685749">
              <a:lnSpc>
                <a:spcPct val="150000"/>
              </a:lnSpc>
              <a:buFont typeface="Symbol" pitchFamily="18" charset="2"/>
              <a:buChar char=""/>
              <a:defRPr/>
            </a:pPr>
            <a:r>
              <a:rPr lang="en-GB" altLang="el-GR" sz="1425" dirty="0">
                <a:solidFill>
                  <a:prstClr val="black"/>
                </a:solidFill>
                <a:latin typeface="Calibri"/>
                <a:ea typeface="MS Mincho" pitchFamily="49" charset="-128"/>
                <a:cs typeface="Times New Roman" pitchFamily="18" charset="0"/>
              </a:rPr>
              <a:t> </a:t>
            </a:r>
            <a:r>
              <a:rPr lang="en-GB" altLang="el-GR" dirty="0">
                <a:solidFill>
                  <a:prstClr val="black"/>
                </a:solidFill>
                <a:latin typeface="Calibri"/>
                <a:ea typeface="MS Mincho" pitchFamily="49" charset="-128"/>
                <a:cs typeface="Times New Roman" pitchFamily="18" charset="0"/>
              </a:rPr>
              <a:t>Patients needing revascularization (</a:t>
            </a:r>
            <a:r>
              <a:rPr lang="en-US" altLang="el-GR" dirty="0">
                <a:solidFill>
                  <a:prstClr val="black"/>
                </a:solidFill>
                <a:latin typeface="Calibri"/>
                <a:ea typeface="MS Mincho" pitchFamily="49" charset="-128"/>
                <a:cs typeface="Times New Roman" pitchFamily="18" charset="0"/>
              </a:rPr>
              <a:t>recurrent flash pulmonary edema, rapidly progressive renal decline</a:t>
            </a:r>
            <a:r>
              <a:rPr lang="en-GB" altLang="el-GR" dirty="0">
                <a:solidFill>
                  <a:prstClr val="black"/>
                </a:solidFill>
                <a:latin typeface="Calibri"/>
                <a:ea typeface="MS Mincho" pitchFamily="49" charset="-128"/>
                <a:cs typeface="Times New Roman" pitchFamily="18" charset="0"/>
              </a:rPr>
              <a:t>) were not included.</a:t>
            </a:r>
          </a:p>
          <a:p>
            <a:pPr algn="just" defTabSz="685749">
              <a:lnSpc>
                <a:spcPct val="150000"/>
              </a:lnSpc>
              <a:buFont typeface="Symbol" pitchFamily="18" charset="2"/>
              <a:buChar char=""/>
              <a:defRPr/>
            </a:pPr>
            <a:r>
              <a:rPr lang="en-GB" altLang="el-GR" dirty="0">
                <a:solidFill>
                  <a:prstClr val="black"/>
                </a:solidFill>
                <a:latin typeface="Calibri"/>
                <a:ea typeface="MS Mincho" pitchFamily="49" charset="-128"/>
                <a:cs typeface="Times New Roman" pitchFamily="18" charset="0"/>
              </a:rPr>
              <a:t> </a:t>
            </a:r>
            <a:r>
              <a:rPr lang="en-US" altLang="el-GR" dirty="0">
                <a:solidFill>
                  <a:prstClr val="black"/>
                </a:solidFill>
                <a:latin typeface="Calibri"/>
                <a:ea typeface="MS Mincho" pitchFamily="49" charset="-128"/>
                <a:cs typeface="Times New Roman" pitchFamily="18" charset="0"/>
              </a:rPr>
              <a:t>I</a:t>
            </a:r>
            <a:r>
              <a:rPr lang="el-GR" altLang="el-GR" dirty="0">
                <a:solidFill>
                  <a:prstClr val="black"/>
                </a:solidFill>
                <a:latin typeface="Calibri"/>
                <a:ea typeface="MS Mincho" pitchFamily="49" charset="-128"/>
                <a:cs typeface="Times New Roman" pitchFamily="18" charset="0"/>
              </a:rPr>
              <a:t>nclusion of patients </a:t>
            </a:r>
            <a:r>
              <a:rPr lang="el-GR" altLang="el-GR" dirty="0" err="1">
                <a:solidFill>
                  <a:prstClr val="black"/>
                </a:solidFill>
                <a:latin typeface="Calibri"/>
                <a:ea typeface="MS Mincho" pitchFamily="49" charset="-128"/>
                <a:cs typeface="Times New Roman" pitchFamily="18" charset="0"/>
              </a:rPr>
              <a:t>with</a:t>
            </a:r>
            <a:r>
              <a:rPr lang="el-GR" altLang="el-GR" dirty="0">
                <a:solidFill>
                  <a:prstClr val="black"/>
                </a:solidFill>
                <a:latin typeface="Calibri"/>
                <a:ea typeface="MS Mincho" pitchFamily="49" charset="-128"/>
                <a:cs typeface="Times New Roman" pitchFamily="18" charset="0"/>
              </a:rPr>
              <a:t> </a:t>
            </a:r>
            <a:r>
              <a:rPr lang="en-US" altLang="el-GR" dirty="0">
                <a:solidFill>
                  <a:prstClr val="black"/>
                </a:solidFill>
                <a:latin typeface="Calibri"/>
                <a:ea typeface="MS Mincho" pitchFamily="49" charset="-128"/>
                <a:cs typeface="Times New Roman" pitchFamily="18" charset="0"/>
              </a:rPr>
              <a:t>&lt;</a:t>
            </a:r>
            <a:r>
              <a:rPr lang="el-GR" altLang="el-GR" dirty="0">
                <a:solidFill>
                  <a:prstClr val="black"/>
                </a:solidFill>
                <a:latin typeface="Calibri"/>
                <a:ea typeface="MS Mincho" pitchFamily="49" charset="-128"/>
                <a:cs typeface="Times New Roman" pitchFamily="18" charset="0"/>
              </a:rPr>
              <a:t>6</a:t>
            </a:r>
            <a:r>
              <a:rPr lang="en-US" altLang="el-GR" dirty="0">
                <a:solidFill>
                  <a:prstClr val="black"/>
                </a:solidFill>
                <a:latin typeface="Calibri"/>
                <a:ea typeface="MS Mincho" pitchFamily="49" charset="-128"/>
                <a:cs typeface="Times New Roman" pitchFamily="18" charset="0"/>
              </a:rPr>
              <a:t>0</a:t>
            </a:r>
            <a:r>
              <a:rPr lang="el-GR" altLang="el-GR" dirty="0">
                <a:solidFill>
                  <a:prstClr val="black"/>
                </a:solidFill>
                <a:latin typeface="Calibri"/>
                <a:ea typeface="MS Mincho" pitchFamily="49" charset="-128"/>
                <a:cs typeface="Times New Roman" pitchFamily="18" charset="0"/>
              </a:rPr>
              <a:t>% stenosis without hemodynamic significance could have induced a type II error </a:t>
            </a:r>
            <a:endParaRPr lang="en-US" altLang="el-GR" dirty="0">
              <a:solidFill>
                <a:prstClr val="black"/>
              </a:solidFill>
              <a:latin typeface="Calibri"/>
              <a:ea typeface="MS Mincho" pitchFamily="49" charset="-128"/>
              <a:cs typeface="Times New Roman" pitchFamily="18" charset="0"/>
            </a:endParaRPr>
          </a:p>
          <a:p>
            <a:pPr algn="just" defTabSz="685749">
              <a:lnSpc>
                <a:spcPct val="150000"/>
              </a:lnSpc>
              <a:buFont typeface="Symbol" pitchFamily="18" charset="2"/>
              <a:buChar char=""/>
              <a:defRPr/>
            </a:pPr>
            <a:r>
              <a:rPr lang="en-US" altLang="el-GR" dirty="0">
                <a:solidFill>
                  <a:prstClr val="black"/>
                </a:solidFill>
                <a:latin typeface="Calibri"/>
                <a:ea typeface="MS Mincho" pitchFamily="49" charset="-128"/>
                <a:cs typeface="Times New Roman" pitchFamily="18" charset="0"/>
              </a:rPr>
              <a:t> No criterion relevant to time</a:t>
            </a:r>
            <a:endParaRPr lang="el-GR" altLang="el-GR" dirty="0">
              <a:solidFill>
                <a:prstClr val="black"/>
              </a:solidFill>
              <a:latin typeface="Calibri"/>
              <a:ea typeface="MS Mincho" pitchFamily="49" charset="-128"/>
              <a:cs typeface="Times New Roman" pitchFamily="18" charset="0"/>
            </a:endParaRPr>
          </a:p>
          <a:p>
            <a:pPr algn="just" defTabSz="685749">
              <a:lnSpc>
                <a:spcPct val="150000"/>
              </a:lnSpc>
              <a:buFont typeface="Symbol" pitchFamily="18" charset="2"/>
              <a:buChar char=""/>
              <a:defRPr/>
            </a:pPr>
            <a:r>
              <a:rPr lang="en-GB" altLang="el-GR" dirty="0">
                <a:solidFill>
                  <a:prstClr val="black"/>
                </a:solidFill>
                <a:latin typeface="Calibri"/>
                <a:ea typeface="MS Mincho" pitchFamily="49" charset="-128"/>
                <a:cs typeface="Times New Roman" pitchFamily="18" charset="0"/>
              </a:rPr>
              <a:t> Deletion of the criterion of SBP gradient and no use of resistance index in US led to inclusion of patients unlikely to benefit</a:t>
            </a:r>
          </a:p>
          <a:p>
            <a:pPr algn="just" defTabSz="685749">
              <a:lnSpc>
                <a:spcPct val="150000"/>
              </a:lnSpc>
              <a:buFont typeface="Symbol" pitchFamily="18" charset="2"/>
              <a:buChar char=""/>
              <a:defRPr/>
            </a:pPr>
            <a:r>
              <a:rPr lang="en-GB" altLang="el-GR" dirty="0">
                <a:solidFill>
                  <a:prstClr val="black"/>
                </a:solidFill>
                <a:latin typeface="Calibri"/>
                <a:ea typeface="MS Mincho" pitchFamily="49" charset="-128"/>
                <a:cs typeface="Times New Roman" pitchFamily="18" charset="0"/>
              </a:rPr>
              <a:t> Patients without hypertension and with CKD </a:t>
            </a:r>
            <a:r>
              <a:rPr lang="en-GB" altLang="el-GR" u="sng" dirty="0">
                <a:solidFill>
                  <a:prstClr val="black"/>
                </a:solidFill>
                <a:latin typeface="Calibri"/>
                <a:ea typeface="MS Mincho" pitchFamily="49" charset="-128"/>
                <a:cs typeface="Times New Roman" pitchFamily="18" charset="0"/>
              </a:rPr>
              <a:t>&gt;</a:t>
            </a:r>
            <a:r>
              <a:rPr lang="en-GB" altLang="el-GR" dirty="0">
                <a:solidFill>
                  <a:prstClr val="black"/>
                </a:solidFill>
                <a:latin typeface="Calibri"/>
                <a:ea typeface="MS Mincho" pitchFamily="49" charset="-128"/>
                <a:cs typeface="Times New Roman" pitchFamily="18" charset="0"/>
              </a:rPr>
              <a:t> Stage 3 are a population subject to no benefit and large risk from revascularization</a:t>
            </a:r>
            <a:endParaRPr lang="el-GR" altLang="el-GR" sz="1425" b="1" dirty="0">
              <a:solidFill>
                <a:srgbClr val="FFFFFF"/>
              </a:solidFill>
              <a:latin typeface="Calibri"/>
              <a:ea typeface="MS Mincho" pitchFamily="49" charset="-128"/>
              <a:cs typeface="Times New Roman" pitchFamily="18" charset="0"/>
            </a:endParaRPr>
          </a:p>
        </p:txBody>
      </p:sp>
    </p:spTree>
    <p:extLst>
      <p:ext uri="{BB962C8B-B14F-4D97-AF65-F5344CB8AC3E}">
        <p14:creationId xmlns:p14="http://schemas.microsoft.com/office/powerpoint/2010/main" val="268932344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98019" y="268294"/>
            <a:ext cx="7926844" cy="488156"/>
          </a:xfrm>
        </p:spPr>
        <p:txBody>
          <a:bodyPr>
            <a:normAutofit fontScale="90000"/>
          </a:bodyPr>
          <a:lstStyle/>
          <a:p>
            <a:r>
              <a:rPr lang="en-US" dirty="0"/>
              <a:t>RCTs of revascularization vs medical therapy in ARVD</a:t>
            </a:r>
            <a:br>
              <a:rPr lang="en-US" dirty="0"/>
            </a:br>
            <a:r>
              <a:rPr lang="en-US" dirty="0"/>
              <a:t>Major criticisms</a:t>
            </a:r>
            <a:endParaRPr lang="el-GR" dirty="0"/>
          </a:p>
        </p:txBody>
      </p:sp>
      <p:sp>
        <p:nvSpPr>
          <p:cNvPr id="4" name="Θέση υποσέλιδου 3"/>
          <p:cNvSpPr>
            <a:spLocks noGrp="1"/>
          </p:cNvSpPr>
          <p:nvPr>
            <p:ph type="ftr" sz="quarter" idx="11"/>
          </p:nvPr>
        </p:nvSpPr>
        <p:spPr/>
        <p:txBody>
          <a:bodyPr/>
          <a:lstStyle/>
          <a:p>
            <a:pPr defTabSz="685698">
              <a:defRPr/>
            </a:pPr>
            <a:r>
              <a:rPr lang="en-US" sz="825" b="1">
                <a:solidFill>
                  <a:prstClr val="white"/>
                </a:solidFill>
                <a:latin typeface="Arial" panose="020B0604020202020204" pitchFamily="34" charset="0"/>
                <a:cs typeface="Arial" panose="020B0604020202020204" pitchFamily="34" charset="0"/>
              </a:rPr>
              <a:t>International Society of Nephrology </a:t>
            </a:r>
            <a:endParaRPr lang="en-US" sz="825" b="1" dirty="0">
              <a:solidFill>
                <a:prstClr val="white"/>
              </a:solidFill>
              <a:latin typeface="Arial" panose="020B0604020202020204" pitchFamily="34" charset="0"/>
              <a:cs typeface="Arial" panose="020B0604020202020204" pitchFamily="34" charset="0"/>
            </a:endParaRPr>
          </a:p>
        </p:txBody>
      </p:sp>
      <p:sp>
        <p:nvSpPr>
          <p:cNvPr id="5" name="Θέση αριθμού διαφάνειας 4"/>
          <p:cNvSpPr>
            <a:spLocks noGrp="1"/>
          </p:cNvSpPr>
          <p:nvPr>
            <p:ph type="sldNum" sz="quarter" idx="12"/>
          </p:nvPr>
        </p:nvSpPr>
        <p:spPr/>
        <p:txBody>
          <a:bodyPr/>
          <a:lstStyle/>
          <a:p>
            <a:pPr defTabSz="685698">
              <a:defRPr/>
            </a:pPr>
            <a:fld id="{4A9CEFBC-9863-BD47-BA2B-008170C231CB}" type="slidenum">
              <a:rPr lang="en-US" sz="825" b="1">
                <a:solidFill>
                  <a:prstClr val="white"/>
                </a:solidFill>
                <a:latin typeface="Arial" panose="020B0604020202020204" pitchFamily="34" charset="0"/>
                <a:cs typeface="Arial" panose="020B0604020202020204" pitchFamily="34" charset="0"/>
              </a:rPr>
              <a:pPr defTabSz="685698">
                <a:defRPr/>
              </a:pPr>
              <a:t>64</a:t>
            </a:fld>
            <a:endParaRPr lang="en-US" sz="825" b="1" dirty="0">
              <a:solidFill>
                <a:prstClr val="white"/>
              </a:solidFill>
              <a:latin typeface="Arial" panose="020B0604020202020204" pitchFamily="34" charset="0"/>
              <a:cs typeface="Arial" panose="020B0604020202020204" pitchFamily="34" charset="0"/>
            </a:endParaRPr>
          </a:p>
        </p:txBody>
      </p:sp>
      <p:sp>
        <p:nvSpPr>
          <p:cNvPr id="6" name="Rectangle 5"/>
          <p:cNvSpPr>
            <a:spLocks noChangeArrowheads="1"/>
          </p:cNvSpPr>
          <p:nvPr/>
        </p:nvSpPr>
        <p:spPr bwMode="auto">
          <a:xfrm>
            <a:off x="232569" y="856214"/>
            <a:ext cx="8654507" cy="3839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0" fontAlgn="base" hangingPunct="0">
              <a:lnSpc>
                <a:spcPct val="150000"/>
              </a:lnSpc>
              <a:spcAft>
                <a:spcPts val="450"/>
              </a:spcAft>
              <a:buFont typeface="Symbol" panose="05050102010706020507" pitchFamily="18" charset="2"/>
              <a:buChar char=""/>
              <a:defRPr/>
            </a:pPr>
            <a:r>
              <a:rPr lang="en-US" sz="1500" dirty="0">
                <a:solidFill>
                  <a:prstClr val="black"/>
                </a:solidFill>
                <a:latin typeface="Calibri"/>
              </a:rPr>
              <a:t> Inclusion of many patients with mild/asymptomatic RAS, mild hypertension or advanced CKD with small kidneys, i.e. individuals with no benefit from RAS revascularization</a:t>
            </a:r>
          </a:p>
          <a:p>
            <a:pPr defTabSz="685800" eaLnBrk="0" fontAlgn="base" hangingPunct="0">
              <a:lnSpc>
                <a:spcPct val="150000"/>
              </a:lnSpc>
              <a:spcAft>
                <a:spcPts val="450"/>
              </a:spcAft>
              <a:buFont typeface="Symbol" panose="05050102010706020507" pitchFamily="18" charset="2"/>
              <a:buChar char=""/>
              <a:defRPr/>
            </a:pPr>
            <a:r>
              <a:rPr lang="en-US" sz="1500" dirty="0">
                <a:solidFill>
                  <a:prstClr val="black"/>
                </a:solidFill>
                <a:latin typeface="Calibri"/>
              </a:rPr>
              <a:t> Large number of patients fulfilling the inclusion criteria who were not randomized based on the investigators’ </a:t>
            </a:r>
            <a:r>
              <a:rPr lang="en-US" sz="1500" dirty="0" err="1">
                <a:solidFill>
                  <a:prstClr val="black"/>
                </a:solidFill>
                <a:latin typeface="Calibri"/>
              </a:rPr>
              <a:t>judgement</a:t>
            </a:r>
            <a:r>
              <a:rPr lang="en-US" sz="1500" dirty="0">
                <a:solidFill>
                  <a:prstClr val="black"/>
                </a:solidFill>
                <a:latin typeface="Calibri"/>
              </a:rPr>
              <a:t> without specific justification</a:t>
            </a:r>
          </a:p>
          <a:p>
            <a:pPr defTabSz="685800" eaLnBrk="0" fontAlgn="base" hangingPunct="0">
              <a:lnSpc>
                <a:spcPct val="150000"/>
              </a:lnSpc>
              <a:spcAft>
                <a:spcPts val="450"/>
              </a:spcAft>
              <a:buFont typeface="Symbol" panose="05050102010706020507" pitchFamily="18" charset="2"/>
              <a:buChar char=""/>
              <a:defRPr/>
            </a:pPr>
            <a:r>
              <a:rPr lang="en-US" sz="1500" dirty="0">
                <a:solidFill>
                  <a:prstClr val="black"/>
                </a:solidFill>
                <a:latin typeface="Calibri"/>
              </a:rPr>
              <a:t> Almost total exclusion of patients with a presentation suggestive of critical RAS (flash pulmonary </a:t>
            </a:r>
            <a:r>
              <a:rPr lang="en-US" sz="1500" dirty="0" err="1">
                <a:solidFill>
                  <a:prstClr val="black"/>
                </a:solidFill>
                <a:latin typeface="Calibri"/>
              </a:rPr>
              <a:t>oedema</a:t>
            </a:r>
            <a:r>
              <a:rPr lang="en-US" sz="1500" dirty="0">
                <a:solidFill>
                  <a:prstClr val="black"/>
                </a:solidFill>
                <a:latin typeface="Calibri"/>
              </a:rPr>
              <a:t>, refractory hypertension or rapid loss of kidney function after </a:t>
            </a:r>
            <a:r>
              <a:rPr lang="en-US" sz="1500" dirty="0" err="1">
                <a:solidFill>
                  <a:prstClr val="black"/>
                </a:solidFill>
                <a:latin typeface="Calibri"/>
              </a:rPr>
              <a:t>ACEi</a:t>
            </a:r>
            <a:r>
              <a:rPr lang="en-US" sz="1500" dirty="0">
                <a:solidFill>
                  <a:prstClr val="black"/>
                </a:solidFill>
                <a:latin typeface="Calibri"/>
              </a:rPr>
              <a:t>/ARB use) </a:t>
            </a:r>
          </a:p>
          <a:p>
            <a:pPr defTabSz="685800" eaLnBrk="0" fontAlgn="base" hangingPunct="0">
              <a:lnSpc>
                <a:spcPct val="150000"/>
              </a:lnSpc>
              <a:spcAft>
                <a:spcPts val="450"/>
              </a:spcAft>
              <a:buFont typeface="Symbol" panose="05050102010706020507" pitchFamily="18" charset="2"/>
              <a:buChar char=""/>
              <a:defRPr/>
            </a:pPr>
            <a:r>
              <a:rPr lang="en-US" sz="1500" dirty="0">
                <a:solidFill>
                  <a:prstClr val="black"/>
                </a:solidFill>
                <a:latin typeface="Calibri"/>
              </a:rPr>
              <a:t> Great variability between and within study protocols in imaging techniques of RAS diagnosis and evaluation, often resulting in overestimation of the degree of </a:t>
            </a:r>
            <a:r>
              <a:rPr lang="en-US" sz="1500" dirty="0" err="1">
                <a:solidFill>
                  <a:prstClr val="black"/>
                </a:solidFill>
                <a:latin typeface="Calibri"/>
              </a:rPr>
              <a:t>stenosis</a:t>
            </a:r>
            <a:r>
              <a:rPr lang="en-US" sz="1500" dirty="0">
                <a:solidFill>
                  <a:prstClr val="black"/>
                </a:solidFill>
                <a:latin typeface="Calibri"/>
              </a:rPr>
              <a:t>. </a:t>
            </a:r>
          </a:p>
          <a:p>
            <a:pPr defTabSz="685800" eaLnBrk="0" fontAlgn="base" hangingPunct="0">
              <a:lnSpc>
                <a:spcPct val="150000"/>
              </a:lnSpc>
              <a:spcAft>
                <a:spcPts val="450"/>
              </a:spcAft>
              <a:buFont typeface="Symbol" panose="05050102010706020507" pitchFamily="18" charset="2"/>
              <a:buChar char=""/>
              <a:defRPr/>
            </a:pPr>
            <a:r>
              <a:rPr lang="en-US" sz="1500" dirty="0">
                <a:solidFill>
                  <a:prstClr val="black"/>
                </a:solidFill>
                <a:latin typeface="Calibri"/>
              </a:rPr>
              <a:t>Additional methodological issues: enrolment delays, protocol amendments during the trial, high crossover</a:t>
            </a:r>
          </a:p>
          <a:p>
            <a:pPr defTabSz="685800">
              <a:lnSpc>
                <a:spcPct val="150000"/>
              </a:lnSpc>
              <a:spcAft>
                <a:spcPts val="450"/>
              </a:spcAft>
              <a:defRPr/>
            </a:pPr>
            <a:r>
              <a:rPr lang="en-US" sz="1500" dirty="0">
                <a:solidFill>
                  <a:prstClr val="black"/>
                </a:solidFill>
                <a:latin typeface="Calibri"/>
              </a:rPr>
              <a:t>rates between the arms and low event rates for major outcomes</a:t>
            </a:r>
          </a:p>
        </p:txBody>
      </p:sp>
      <p:sp>
        <p:nvSpPr>
          <p:cNvPr id="7" name="Text Box 4"/>
          <p:cNvSpPr txBox="1">
            <a:spLocks noChangeArrowheads="1"/>
          </p:cNvSpPr>
          <p:nvPr/>
        </p:nvSpPr>
        <p:spPr bwMode="auto">
          <a:xfrm>
            <a:off x="780829" y="4832481"/>
            <a:ext cx="8363171" cy="276997"/>
          </a:xfrm>
          <a:prstGeom prst="rect">
            <a:avLst/>
          </a:prstGeom>
          <a:noFill/>
          <a:ln w="9525">
            <a:noFill/>
            <a:miter lim="800000"/>
            <a:headEnd/>
            <a:tailEnd/>
          </a:ln>
          <a:effectLst/>
        </p:spPr>
        <p:txBody>
          <a:bodyPr wrap="square" lIns="68571" tIns="34289" rIns="68571" bIns="34289">
            <a:spAutoFit/>
          </a:bodyPr>
          <a:lstStyle/>
          <a:p>
            <a:pPr algn="r" defTabSz="685800">
              <a:defRPr/>
            </a:pPr>
            <a:r>
              <a:rPr lang="en-US" sz="1350" i="1" dirty="0">
                <a:solidFill>
                  <a:prstClr val="black"/>
                </a:solidFill>
                <a:latin typeface="Calibri"/>
              </a:rPr>
              <a:t>Van </a:t>
            </a:r>
            <a:r>
              <a:rPr lang="en-US" sz="1350" i="1" dirty="0" err="1">
                <a:solidFill>
                  <a:prstClr val="black"/>
                </a:solidFill>
                <a:latin typeface="Calibri"/>
              </a:rPr>
              <a:t>der</a:t>
            </a:r>
            <a:r>
              <a:rPr lang="en-US" sz="1350" i="1" dirty="0">
                <a:solidFill>
                  <a:prstClr val="black"/>
                </a:solidFill>
                <a:latin typeface="Calibri"/>
              </a:rPr>
              <a:t> </a:t>
            </a:r>
            <a:r>
              <a:rPr lang="en-US" sz="1350" i="1" dirty="0" err="1">
                <a:solidFill>
                  <a:prstClr val="black"/>
                </a:solidFill>
                <a:latin typeface="Calibri"/>
              </a:rPr>
              <a:t>Niepen</a:t>
            </a:r>
            <a:r>
              <a:rPr lang="en-US" sz="1350" i="1" dirty="0">
                <a:solidFill>
                  <a:prstClr val="black"/>
                </a:solidFill>
                <a:latin typeface="Calibri"/>
              </a:rPr>
              <a:t> et al. </a:t>
            </a:r>
            <a:r>
              <a:rPr lang="en-US" sz="1350" i="1" dirty="0" err="1">
                <a:solidFill>
                  <a:prstClr val="black"/>
                </a:solidFill>
                <a:latin typeface="Calibri"/>
              </a:rPr>
              <a:t>Curr</a:t>
            </a:r>
            <a:r>
              <a:rPr lang="en-US" sz="1350" i="1" dirty="0">
                <a:solidFill>
                  <a:prstClr val="black"/>
                </a:solidFill>
                <a:latin typeface="Calibri"/>
              </a:rPr>
              <a:t> </a:t>
            </a:r>
            <a:r>
              <a:rPr lang="en-US" sz="1350" i="1" dirty="0" err="1">
                <a:solidFill>
                  <a:prstClr val="black"/>
                </a:solidFill>
                <a:latin typeface="Calibri"/>
              </a:rPr>
              <a:t>Hypertens</a:t>
            </a:r>
            <a:r>
              <a:rPr lang="en-US" sz="1350" i="1" dirty="0">
                <a:solidFill>
                  <a:prstClr val="black"/>
                </a:solidFill>
                <a:latin typeface="Calibri"/>
              </a:rPr>
              <a:t> Rep 2017, </a:t>
            </a:r>
            <a:r>
              <a:rPr lang="en-US" altLang="el-GR" sz="1350" i="1" dirty="0" err="1">
                <a:solidFill>
                  <a:prstClr val="black"/>
                </a:solidFill>
                <a:latin typeface="Calibri"/>
                <a:cs typeface="Calibri" pitchFamily="34" charset="0"/>
              </a:rPr>
              <a:t>Theodorakopoulou</a:t>
            </a:r>
            <a:r>
              <a:rPr lang="en-US" altLang="el-GR" sz="1350" i="1" dirty="0">
                <a:solidFill>
                  <a:prstClr val="black"/>
                </a:solidFill>
                <a:latin typeface="Calibri"/>
                <a:cs typeface="Calibri" pitchFamily="34" charset="0"/>
              </a:rPr>
              <a:t> et al. Clin Kidney J 2022 </a:t>
            </a:r>
            <a:endParaRPr lang="en-GB" altLang="el-GR" sz="1350" i="1" dirty="0">
              <a:solidFill>
                <a:prstClr val="black"/>
              </a:solidFill>
              <a:latin typeface="Calibri"/>
              <a:cs typeface="Calibri" pitchFamily="34" charset="0"/>
            </a:endParaRPr>
          </a:p>
        </p:txBody>
      </p:sp>
    </p:spTree>
    <p:extLst>
      <p:ext uri="{BB962C8B-B14F-4D97-AF65-F5344CB8AC3E}">
        <p14:creationId xmlns:p14="http://schemas.microsoft.com/office/powerpoint/2010/main" val="3905172899"/>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5C8C83F5-D8F2-E57E-433C-6BE9AB4CA957}"/>
              </a:ext>
            </a:extLst>
          </p:cNvPr>
          <p:cNvPicPr>
            <a:picLocks noChangeAspect="1"/>
          </p:cNvPicPr>
          <p:nvPr/>
        </p:nvPicPr>
        <p:blipFill rotWithShape="1">
          <a:blip r:embed="rId2" cstate="print"/>
          <a:srcRect l="51626" t="22524" r="15243" b="50809"/>
          <a:stretch/>
        </p:blipFill>
        <p:spPr>
          <a:xfrm>
            <a:off x="19897" y="1617655"/>
            <a:ext cx="5181513" cy="2345917"/>
          </a:xfrm>
          <a:prstGeom prst="rect">
            <a:avLst/>
          </a:prstGeom>
        </p:spPr>
      </p:pic>
      <p:sp>
        <p:nvSpPr>
          <p:cNvPr id="2" name="Τίτλος 1">
            <a:extLst>
              <a:ext uri="{FF2B5EF4-FFF2-40B4-BE49-F238E27FC236}">
                <a16:creationId xmlns:a16="http://schemas.microsoft.com/office/drawing/2014/main" id="{C5641F7F-1DFC-120F-52BA-5B1668B85D38}"/>
              </a:ext>
            </a:extLst>
          </p:cNvPr>
          <p:cNvSpPr>
            <a:spLocks noGrp="1"/>
          </p:cNvSpPr>
          <p:nvPr>
            <p:ph type="title"/>
          </p:nvPr>
        </p:nvSpPr>
        <p:spPr/>
        <p:txBody>
          <a:bodyPr/>
          <a:lstStyle/>
          <a:p>
            <a:r>
              <a:rPr lang="en-US" dirty="0"/>
              <a:t>Criticism of RCTs in ARVD field</a:t>
            </a:r>
            <a:endParaRPr lang="el-GR" dirty="0"/>
          </a:p>
        </p:txBody>
      </p:sp>
      <p:sp>
        <p:nvSpPr>
          <p:cNvPr id="3" name="Θέση περιεχομένου 2">
            <a:extLst>
              <a:ext uri="{FF2B5EF4-FFF2-40B4-BE49-F238E27FC236}">
                <a16:creationId xmlns:a16="http://schemas.microsoft.com/office/drawing/2014/main" id="{641EF34D-0AAB-0FF8-ED3C-19E38B4EB01D}"/>
              </a:ext>
            </a:extLst>
          </p:cNvPr>
          <p:cNvSpPr>
            <a:spLocks noGrp="1"/>
          </p:cNvSpPr>
          <p:nvPr>
            <p:ph idx="1"/>
          </p:nvPr>
        </p:nvSpPr>
        <p:spPr/>
        <p:txBody>
          <a:bodyPr>
            <a:normAutofit/>
          </a:bodyPr>
          <a:lstStyle/>
          <a:p>
            <a:r>
              <a:rPr lang="en-US" sz="1700" dirty="0">
                <a:solidFill>
                  <a:prstClr val="black"/>
                </a:solidFill>
                <a:latin typeface="Segoe UI" panose="020B0502040204020203" pitchFamily="34" charset="0"/>
                <a:cs typeface="Segoe UI" panose="020B0502040204020203" pitchFamily="34" charset="0"/>
              </a:rPr>
              <a:t>Non-standardized inclusion criteria</a:t>
            </a:r>
            <a:endParaRPr lang="el-GR" sz="1700" dirty="0"/>
          </a:p>
        </p:txBody>
      </p:sp>
      <p:sp>
        <p:nvSpPr>
          <p:cNvPr id="4" name="Θέση περιεχομένου 3">
            <a:extLst>
              <a:ext uri="{FF2B5EF4-FFF2-40B4-BE49-F238E27FC236}">
                <a16:creationId xmlns:a16="http://schemas.microsoft.com/office/drawing/2014/main" id="{494DA0CD-8707-CFCF-8218-EC8199470968}"/>
              </a:ext>
            </a:extLst>
          </p:cNvPr>
          <p:cNvSpPr txBox="1">
            <a:spLocks/>
          </p:cNvSpPr>
          <p:nvPr/>
        </p:nvSpPr>
        <p:spPr>
          <a:xfrm>
            <a:off x="4994139" y="748007"/>
            <a:ext cx="4104456" cy="398756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400" dirty="0"/>
              <a:t>N=806 patients </a:t>
            </a:r>
          </a:p>
          <a:p>
            <a:pPr>
              <a:lnSpc>
                <a:spcPct val="100000"/>
              </a:lnSpc>
            </a:pPr>
            <a:r>
              <a:rPr lang="en-US" sz="1400" dirty="0">
                <a:solidFill>
                  <a:srgbClr val="FF0000"/>
                </a:solidFill>
              </a:rPr>
              <a:t>1) they had “</a:t>
            </a:r>
            <a:r>
              <a:rPr lang="en-US" sz="1400" b="1" dirty="0">
                <a:solidFill>
                  <a:srgbClr val="FF0000"/>
                </a:solidFill>
              </a:rPr>
              <a:t>substantial” anatomical ARAS </a:t>
            </a:r>
            <a:r>
              <a:rPr lang="en-US" sz="1400" dirty="0">
                <a:solidFill>
                  <a:srgbClr val="FF0000"/>
                </a:solidFill>
              </a:rPr>
              <a:t>in at least one renal artery that was considered potentially suitable for endovascular revascularization and </a:t>
            </a:r>
          </a:p>
          <a:p>
            <a:pPr>
              <a:lnSpc>
                <a:spcPct val="100000"/>
              </a:lnSpc>
            </a:pPr>
            <a:r>
              <a:rPr lang="en-US" sz="1400" dirty="0">
                <a:solidFill>
                  <a:srgbClr val="FF0000"/>
                </a:solidFill>
              </a:rPr>
              <a:t>2) </a:t>
            </a:r>
            <a:r>
              <a:rPr lang="en-US" sz="1400" b="1" dirty="0">
                <a:solidFill>
                  <a:srgbClr val="FF0000"/>
                </a:solidFill>
              </a:rPr>
              <a:t>if the patient’s doctor was “uncertain</a:t>
            </a:r>
            <a:r>
              <a:rPr lang="en-US" sz="1400" dirty="0">
                <a:solidFill>
                  <a:srgbClr val="FF0000"/>
                </a:solidFill>
              </a:rPr>
              <a:t>” the patient would definitely have a worthwhile clinical benefit from revascularization</a:t>
            </a:r>
          </a:p>
          <a:p>
            <a:pPr>
              <a:lnSpc>
                <a:spcPct val="100000"/>
              </a:lnSpc>
            </a:pPr>
            <a:r>
              <a:rPr lang="en-US" sz="1400" dirty="0"/>
              <a:t>median follow-up period 34 months</a:t>
            </a:r>
          </a:p>
          <a:p>
            <a:pPr>
              <a:lnSpc>
                <a:spcPct val="100000"/>
              </a:lnSpc>
            </a:pPr>
            <a:r>
              <a:rPr lang="en-US" sz="1400" dirty="0"/>
              <a:t>primary endpoint: change in mean slope of reciprocal of </a:t>
            </a:r>
            <a:r>
              <a:rPr lang="en-US" sz="1400" dirty="0" err="1"/>
              <a:t>Scr</a:t>
            </a:r>
            <a:endParaRPr lang="el-GR" sz="1400" dirty="0"/>
          </a:p>
        </p:txBody>
      </p:sp>
      <p:sp>
        <p:nvSpPr>
          <p:cNvPr id="6" name="Text Box 4">
            <a:extLst>
              <a:ext uri="{FF2B5EF4-FFF2-40B4-BE49-F238E27FC236}">
                <a16:creationId xmlns:a16="http://schemas.microsoft.com/office/drawing/2014/main" id="{2E7B471B-B3F7-1379-7A13-715FC672E8EA}"/>
              </a:ext>
            </a:extLst>
          </p:cNvPr>
          <p:cNvSpPr txBox="1">
            <a:spLocks noChangeArrowheads="1"/>
          </p:cNvSpPr>
          <p:nvPr/>
        </p:nvSpPr>
        <p:spPr bwMode="auto">
          <a:xfrm>
            <a:off x="971600" y="4659982"/>
            <a:ext cx="9153525" cy="220699"/>
          </a:xfrm>
          <a:prstGeom prst="rect">
            <a:avLst/>
          </a:prstGeom>
          <a:noFill/>
          <a:ln w="9525">
            <a:noFill/>
            <a:miter lim="800000"/>
            <a:headEnd/>
            <a:tailEnd/>
          </a:ln>
          <a:effectLst/>
        </p:spPr>
        <p:txBody>
          <a:bodyPr wrap="square" lIns="68571" tIns="34289" rIns="68571" bIns="34289">
            <a:spAutoFit/>
          </a:bodyPr>
          <a:lstStyle/>
          <a:p>
            <a:pPr defTabSz="685681">
              <a:lnSpc>
                <a:spcPct val="80000"/>
              </a:lnSpc>
              <a:spcAft>
                <a:spcPts val="450"/>
              </a:spcAft>
              <a:defRPr/>
            </a:pPr>
            <a:r>
              <a:rPr lang="en-US" altLang="el-GR" sz="1200" i="1" dirty="0">
                <a:solidFill>
                  <a:prstClr val="black"/>
                </a:solidFill>
                <a:latin typeface="Calibri"/>
                <a:cs typeface="Calibri" pitchFamily="34" charset="0"/>
              </a:rPr>
              <a:t>Van der </a:t>
            </a:r>
            <a:r>
              <a:rPr lang="en-US" altLang="el-GR" sz="1200" i="1" dirty="0" err="1">
                <a:solidFill>
                  <a:prstClr val="black"/>
                </a:solidFill>
                <a:latin typeface="Calibri"/>
                <a:cs typeface="Calibri" pitchFamily="34" charset="0"/>
              </a:rPr>
              <a:t>Niepen</a:t>
            </a:r>
            <a:r>
              <a:rPr lang="en-US" altLang="el-GR" sz="1200" i="1" dirty="0">
                <a:solidFill>
                  <a:prstClr val="black"/>
                </a:solidFill>
                <a:latin typeface="Calibri"/>
                <a:cs typeface="Calibri" pitchFamily="34" charset="0"/>
              </a:rPr>
              <a:t> et al. </a:t>
            </a:r>
            <a:r>
              <a:rPr lang="en-US" altLang="el-GR" sz="1200" i="1" dirty="0" err="1">
                <a:solidFill>
                  <a:prstClr val="black"/>
                </a:solidFill>
                <a:latin typeface="Calibri"/>
                <a:cs typeface="Calibri" pitchFamily="34" charset="0"/>
              </a:rPr>
              <a:t>Curr</a:t>
            </a:r>
            <a:r>
              <a:rPr lang="en-US" altLang="el-GR" sz="1200" i="1" dirty="0">
                <a:solidFill>
                  <a:prstClr val="black"/>
                </a:solidFill>
                <a:latin typeface="Calibri"/>
                <a:cs typeface="Calibri" pitchFamily="34" charset="0"/>
              </a:rPr>
              <a:t> </a:t>
            </a:r>
            <a:r>
              <a:rPr lang="en-US" altLang="el-GR" sz="1200" i="1" dirty="0" err="1">
                <a:solidFill>
                  <a:prstClr val="black"/>
                </a:solidFill>
                <a:latin typeface="Calibri"/>
                <a:cs typeface="Calibri" pitchFamily="34" charset="0"/>
              </a:rPr>
              <a:t>Hypertens</a:t>
            </a:r>
            <a:r>
              <a:rPr lang="en-US" altLang="el-GR" sz="1200" i="1" dirty="0">
                <a:solidFill>
                  <a:prstClr val="black"/>
                </a:solidFill>
                <a:latin typeface="Calibri"/>
                <a:cs typeface="Calibri" pitchFamily="34" charset="0"/>
              </a:rPr>
              <a:t> Rep 2017; </a:t>
            </a:r>
            <a:r>
              <a:rPr lang="en-US" altLang="el-GR" sz="1200" i="1" dirty="0" err="1">
                <a:solidFill>
                  <a:prstClr val="black"/>
                </a:solidFill>
                <a:latin typeface="Calibri"/>
                <a:cs typeface="Calibri" pitchFamily="34" charset="0"/>
              </a:rPr>
              <a:t>Pappacoggli</a:t>
            </a:r>
            <a:r>
              <a:rPr lang="en-US" altLang="el-GR" sz="1200" i="1" dirty="0">
                <a:solidFill>
                  <a:prstClr val="black"/>
                </a:solidFill>
                <a:latin typeface="Calibri"/>
                <a:cs typeface="Calibri" pitchFamily="34" charset="0"/>
              </a:rPr>
              <a:t> et al. Hypertension 2023</a:t>
            </a:r>
            <a:r>
              <a:rPr lang="en-GB" altLang="el-GR" sz="1200" i="1" dirty="0">
                <a:solidFill>
                  <a:prstClr val="black"/>
                </a:solidFill>
                <a:latin typeface="Calibri"/>
                <a:cs typeface="Calibri" pitchFamily="34" charset="0"/>
              </a:rPr>
              <a:t>; </a:t>
            </a:r>
            <a:r>
              <a:rPr lang="en-GB" altLang="el-GR" sz="1200" i="1" dirty="0" err="1">
                <a:solidFill>
                  <a:prstClr val="black"/>
                </a:solidFill>
                <a:latin typeface="Calibri"/>
                <a:cs typeface="Calibri" pitchFamily="34" charset="0"/>
              </a:rPr>
              <a:t>Sarafidis</a:t>
            </a:r>
            <a:r>
              <a:rPr lang="en-GB" altLang="el-GR" sz="1200" i="1" dirty="0">
                <a:solidFill>
                  <a:prstClr val="black"/>
                </a:solidFill>
                <a:latin typeface="Calibri"/>
                <a:cs typeface="Calibri" pitchFamily="34" charset="0"/>
              </a:rPr>
              <a:t> et al. Nephrol Dial Transplant 2023 </a:t>
            </a:r>
          </a:p>
        </p:txBody>
      </p:sp>
    </p:spTree>
    <p:extLst>
      <p:ext uri="{BB962C8B-B14F-4D97-AF65-F5344CB8AC3E}">
        <p14:creationId xmlns:p14="http://schemas.microsoft.com/office/powerpoint/2010/main" val="400388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641F7F-1DFC-120F-52BA-5B1668B85D38}"/>
              </a:ext>
            </a:extLst>
          </p:cNvPr>
          <p:cNvSpPr>
            <a:spLocks noGrp="1"/>
          </p:cNvSpPr>
          <p:nvPr>
            <p:ph type="title"/>
          </p:nvPr>
        </p:nvSpPr>
        <p:spPr/>
        <p:txBody>
          <a:bodyPr/>
          <a:lstStyle/>
          <a:p>
            <a:r>
              <a:rPr lang="en-US" dirty="0"/>
              <a:t>Criticism of RCTs in ARVD field</a:t>
            </a:r>
            <a:endParaRPr lang="el-GR" dirty="0"/>
          </a:p>
        </p:txBody>
      </p:sp>
      <p:sp>
        <p:nvSpPr>
          <p:cNvPr id="3" name="Θέση περιεχομένου 2">
            <a:extLst>
              <a:ext uri="{FF2B5EF4-FFF2-40B4-BE49-F238E27FC236}">
                <a16:creationId xmlns:a16="http://schemas.microsoft.com/office/drawing/2014/main" id="{641EF34D-0AAB-0FF8-ED3C-19E38B4EB01D}"/>
              </a:ext>
            </a:extLst>
          </p:cNvPr>
          <p:cNvSpPr>
            <a:spLocks noGrp="1"/>
          </p:cNvSpPr>
          <p:nvPr>
            <p:ph idx="1"/>
          </p:nvPr>
        </p:nvSpPr>
        <p:spPr/>
        <p:txBody>
          <a:bodyPr>
            <a:normAutofit/>
          </a:bodyPr>
          <a:lstStyle/>
          <a:p>
            <a:r>
              <a:rPr lang="en-US" sz="1700" dirty="0">
                <a:solidFill>
                  <a:prstClr val="black"/>
                </a:solidFill>
                <a:latin typeface="Segoe UI" panose="020B0502040204020203" pitchFamily="34" charset="0"/>
                <a:cs typeface="Segoe UI" panose="020B0502040204020203" pitchFamily="34" charset="0"/>
              </a:rPr>
              <a:t>Non-standardized inclusion criteria</a:t>
            </a:r>
            <a:endParaRPr lang="el-GR" sz="1700" dirty="0">
              <a:solidFill>
                <a:prstClr val="black"/>
              </a:solidFill>
              <a:latin typeface="Segoe UI" panose="020B0502040204020203" pitchFamily="34" charset="0"/>
              <a:cs typeface="Segoe UI" panose="020B0502040204020203" pitchFamily="34" charset="0"/>
            </a:endParaRPr>
          </a:p>
          <a:p>
            <a:r>
              <a:rPr lang="en-US" sz="1700" dirty="0"/>
              <a:t>Low event rates of major outcomes</a:t>
            </a:r>
            <a:endParaRPr lang="el-GR" sz="1700" dirty="0"/>
          </a:p>
          <a:p>
            <a:r>
              <a:rPr lang="en-US" sz="1700" dirty="0"/>
              <a:t>No criterion relevant to time</a:t>
            </a:r>
            <a:endParaRPr lang="el-GR" sz="1700" dirty="0"/>
          </a:p>
          <a:p>
            <a:r>
              <a:rPr lang="en-US" sz="1700" dirty="0"/>
              <a:t>High crossover rates between treatment arms</a:t>
            </a:r>
          </a:p>
          <a:p>
            <a:endParaRPr lang="en-US" sz="1700" dirty="0"/>
          </a:p>
          <a:p>
            <a:endParaRPr lang="el-GR" sz="1700" dirty="0"/>
          </a:p>
        </p:txBody>
      </p:sp>
      <p:sp>
        <p:nvSpPr>
          <p:cNvPr id="11" name="Θέση περιεχομένου 2">
            <a:extLst>
              <a:ext uri="{FF2B5EF4-FFF2-40B4-BE49-F238E27FC236}">
                <a16:creationId xmlns:a16="http://schemas.microsoft.com/office/drawing/2014/main" id="{981B0343-A893-714E-901C-8E909EA27BB6}"/>
              </a:ext>
            </a:extLst>
          </p:cNvPr>
          <p:cNvSpPr txBox="1">
            <a:spLocks/>
          </p:cNvSpPr>
          <p:nvPr/>
        </p:nvSpPr>
        <p:spPr>
          <a:xfrm>
            <a:off x="3630847" y="2763076"/>
            <a:ext cx="5710238" cy="186740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l-GR" altLang="el-GR" sz="1800" b="1" dirty="0" err="1"/>
              <a:t>Group</a:t>
            </a:r>
            <a:r>
              <a:rPr lang="el-GR" altLang="el-GR" sz="1800" b="1" dirty="0"/>
              <a:t> A: </a:t>
            </a:r>
            <a:r>
              <a:rPr lang="el-GR" altLang="el-GR" sz="1800" dirty="0"/>
              <a:t>56 </a:t>
            </a:r>
            <a:r>
              <a:rPr lang="el-GR" altLang="el-GR" sz="1800" dirty="0" err="1"/>
              <a:t>patients</a:t>
            </a:r>
            <a:r>
              <a:rPr lang="el-GR" altLang="el-GR" sz="1800" dirty="0"/>
              <a:t> </a:t>
            </a:r>
            <a:r>
              <a:rPr lang="el-GR" altLang="el-GR" sz="1800" dirty="0" err="1"/>
              <a:t>assigned</a:t>
            </a:r>
            <a:r>
              <a:rPr lang="el-GR" altLang="el-GR" sz="1800" dirty="0"/>
              <a:t> </a:t>
            </a:r>
            <a:r>
              <a:rPr lang="el-GR" altLang="el-GR" sz="1800" dirty="0" err="1"/>
              <a:t>to</a:t>
            </a:r>
            <a:r>
              <a:rPr lang="el-GR" altLang="el-GR" sz="1800" dirty="0"/>
              <a:t> </a:t>
            </a:r>
            <a:r>
              <a:rPr lang="el-GR" altLang="el-GR" sz="1800" dirty="0" err="1"/>
              <a:t>angioplasty</a:t>
            </a:r>
            <a:endParaRPr lang="el-GR" altLang="el-GR" sz="1800" dirty="0"/>
          </a:p>
          <a:p>
            <a:pPr marL="0" indent="0" algn="just">
              <a:buFont typeface="Arial" panose="020B0604020202020204" pitchFamily="34" charset="0"/>
              <a:buNone/>
            </a:pPr>
            <a:r>
              <a:rPr lang="el-GR" altLang="el-GR" sz="1800" dirty="0"/>
              <a:t>                </a:t>
            </a:r>
            <a:r>
              <a:rPr lang="en-US" altLang="el-GR" sz="1800" dirty="0"/>
              <a:t>  </a:t>
            </a:r>
            <a:r>
              <a:rPr lang="el-GR" altLang="el-GR" sz="1800" dirty="0"/>
              <a:t>54 </a:t>
            </a:r>
            <a:r>
              <a:rPr lang="el-GR" altLang="el-GR" sz="1800" dirty="0" err="1"/>
              <a:t>underwent</a:t>
            </a:r>
            <a:r>
              <a:rPr lang="el-GR" altLang="el-GR" sz="1800" dirty="0"/>
              <a:t> </a:t>
            </a:r>
            <a:r>
              <a:rPr lang="el-GR" altLang="el-GR" sz="1800" dirty="0" err="1"/>
              <a:t>angioplasty</a:t>
            </a:r>
            <a:endParaRPr lang="el-GR" altLang="el-GR" sz="1800" dirty="0"/>
          </a:p>
          <a:p>
            <a:pPr marL="0" indent="0" algn="just">
              <a:buFont typeface="Arial" panose="020B0604020202020204" pitchFamily="34" charset="0"/>
              <a:buNone/>
            </a:pPr>
            <a:r>
              <a:rPr lang="el-GR" altLang="el-GR" sz="1800" dirty="0"/>
              <a:t>	  </a:t>
            </a:r>
            <a:r>
              <a:rPr lang="en-US" altLang="el-GR" sz="1800" dirty="0"/>
              <a:t>  </a:t>
            </a:r>
            <a:r>
              <a:rPr lang="el-GR" altLang="el-GR" sz="1800" dirty="0"/>
              <a:t> 2 </a:t>
            </a:r>
            <a:r>
              <a:rPr lang="el-GR" altLang="el-GR" sz="1800" dirty="0" err="1"/>
              <a:t>received</a:t>
            </a:r>
            <a:r>
              <a:rPr lang="el-GR" altLang="el-GR" sz="1800" dirty="0"/>
              <a:t> a </a:t>
            </a:r>
            <a:r>
              <a:rPr lang="el-GR" altLang="el-GR" sz="1800" dirty="0" err="1"/>
              <a:t>stent</a:t>
            </a:r>
            <a:endParaRPr lang="el-GR" altLang="el-GR" sz="1800" dirty="0"/>
          </a:p>
          <a:p>
            <a:pPr marL="0" indent="0" algn="just">
              <a:buFont typeface="Arial" panose="020B0604020202020204" pitchFamily="34" charset="0"/>
              <a:buNone/>
            </a:pPr>
            <a:endParaRPr lang="el-GR" altLang="el-GR" sz="1800" dirty="0"/>
          </a:p>
          <a:p>
            <a:pPr marL="0" indent="0" algn="just">
              <a:buFont typeface="Arial" panose="020B0604020202020204" pitchFamily="34" charset="0"/>
              <a:buNone/>
            </a:pPr>
            <a:r>
              <a:rPr lang="el-GR" altLang="el-GR" sz="1800" b="1" dirty="0" err="1"/>
              <a:t>Group</a:t>
            </a:r>
            <a:r>
              <a:rPr lang="el-GR" altLang="el-GR" sz="1800" b="1" dirty="0"/>
              <a:t> B:</a:t>
            </a:r>
            <a:r>
              <a:rPr lang="el-GR" altLang="el-GR" sz="1800" dirty="0"/>
              <a:t> 50 </a:t>
            </a:r>
            <a:r>
              <a:rPr lang="el-GR" altLang="el-GR" sz="1800" dirty="0" err="1"/>
              <a:t>patients</a:t>
            </a:r>
            <a:r>
              <a:rPr lang="el-GR" altLang="el-GR" sz="1800" dirty="0"/>
              <a:t> </a:t>
            </a:r>
            <a:r>
              <a:rPr lang="el-GR" altLang="el-GR" sz="1800" dirty="0" err="1"/>
              <a:t>assigned</a:t>
            </a:r>
            <a:r>
              <a:rPr lang="el-GR" altLang="el-GR" sz="1800" dirty="0"/>
              <a:t> </a:t>
            </a:r>
            <a:r>
              <a:rPr lang="el-GR" altLang="el-GR" sz="1800" dirty="0" err="1"/>
              <a:t>to</a:t>
            </a:r>
            <a:r>
              <a:rPr lang="el-GR" altLang="el-GR" sz="1800" dirty="0"/>
              <a:t> </a:t>
            </a:r>
            <a:r>
              <a:rPr lang="el-GR" altLang="el-GR" sz="1800" dirty="0" err="1"/>
              <a:t>drug</a:t>
            </a:r>
            <a:r>
              <a:rPr lang="el-GR" altLang="el-GR" sz="1800" dirty="0"/>
              <a:t> </a:t>
            </a:r>
            <a:r>
              <a:rPr lang="el-GR" altLang="el-GR" sz="1800" dirty="0" err="1"/>
              <a:t>therapy</a:t>
            </a:r>
            <a:endParaRPr lang="el-GR" altLang="el-GR" sz="1800" dirty="0"/>
          </a:p>
          <a:p>
            <a:pPr marL="0" indent="0" algn="just">
              <a:buFont typeface="Arial" panose="020B0604020202020204" pitchFamily="34" charset="0"/>
              <a:buNone/>
            </a:pPr>
            <a:r>
              <a:rPr lang="el-GR" altLang="el-GR" sz="1800" dirty="0"/>
              <a:t>	  </a:t>
            </a:r>
            <a:r>
              <a:rPr lang="en-US" altLang="el-GR" sz="1800" dirty="0"/>
              <a:t> </a:t>
            </a:r>
            <a:r>
              <a:rPr lang="el-GR" altLang="el-GR" sz="1800" dirty="0"/>
              <a:t> </a:t>
            </a:r>
            <a:r>
              <a:rPr lang="el-GR" altLang="el-GR" sz="1800" dirty="0">
                <a:solidFill>
                  <a:srgbClr val="FF0000"/>
                </a:solidFill>
              </a:rPr>
              <a:t>22 </a:t>
            </a:r>
            <a:r>
              <a:rPr lang="el-GR" altLang="el-GR" sz="1800" dirty="0" err="1">
                <a:solidFill>
                  <a:srgbClr val="FF0000"/>
                </a:solidFill>
              </a:rPr>
              <a:t>underwent</a:t>
            </a:r>
            <a:r>
              <a:rPr lang="el-GR" altLang="el-GR" sz="1800" dirty="0">
                <a:solidFill>
                  <a:srgbClr val="FF0000"/>
                </a:solidFill>
              </a:rPr>
              <a:t> </a:t>
            </a:r>
            <a:r>
              <a:rPr lang="el-GR" altLang="el-GR" sz="1800" dirty="0" err="1">
                <a:solidFill>
                  <a:srgbClr val="FF0000"/>
                </a:solidFill>
              </a:rPr>
              <a:t>angioplasty</a:t>
            </a:r>
            <a:r>
              <a:rPr lang="el-GR" altLang="el-GR" sz="1800" dirty="0">
                <a:solidFill>
                  <a:srgbClr val="FF0000"/>
                </a:solidFill>
              </a:rPr>
              <a:t> (</a:t>
            </a:r>
            <a:r>
              <a:rPr lang="el-GR" altLang="el-GR" sz="1800" dirty="0" err="1">
                <a:solidFill>
                  <a:srgbClr val="FF0000"/>
                </a:solidFill>
              </a:rPr>
              <a:t>after</a:t>
            </a:r>
            <a:r>
              <a:rPr lang="el-GR" altLang="el-GR" sz="1800" dirty="0">
                <a:solidFill>
                  <a:srgbClr val="FF0000"/>
                </a:solidFill>
              </a:rPr>
              <a:t> 3 </a:t>
            </a:r>
            <a:r>
              <a:rPr lang="el-GR" altLang="el-GR" sz="1800" dirty="0" err="1">
                <a:solidFill>
                  <a:srgbClr val="FF0000"/>
                </a:solidFill>
              </a:rPr>
              <a:t>months</a:t>
            </a:r>
            <a:r>
              <a:rPr lang="el-GR" altLang="el-GR" sz="1800" dirty="0">
                <a:solidFill>
                  <a:srgbClr val="FF0000"/>
                </a:solidFill>
              </a:rPr>
              <a:t>)</a:t>
            </a:r>
          </a:p>
          <a:p>
            <a:pPr marL="0" indent="0">
              <a:buFont typeface="Arial" panose="020B0604020202020204" pitchFamily="34" charset="0"/>
              <a:buNone/>
            </a:pPr>
            <a:endParaRPr lang="el-GR" sz="1500" dirty="0"/>
          </a:p>
        </p:txBody>
      </p:sp>
      <p:sp>
        <p:nvSpPr>
          <p:cNvPr id="12" name="Δεξιό βέλος 8">
            <a:extLst>
              <a:ext uri="{FF2B5EF4-FFF2-40B4-BE49-F238E27FC236}">
                <a16:creationId xmlns:a16="http://schemas.microsoft.com/office/drawing/2014/main" id="{6168933B-F139-36F3-7C61-A79BBA5E2C0D}"/>
              </a:ext>
            </a:extLst>
          </p:cNvPr>
          <p:cNvSpPr/>
          <p:nvPr/>
        </p:nvSpPr>
        <p:spPr>
          <a:xfrm rot="19154327">
            <a:off x="2686190" y="3249992"/>
            <a:ext cx="943055" cy="10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l-GR" sz="1350">
              <a:solidFill>
                <a:prstClr val="white"/>
              </a:solidFill>
              <a:latin typeface="Calibri"/>
            </a:endParaRPr>
          </a:p>
        </p:txBody>
      </p:sp>
      <p:sp>
        <p:nvSpPr>
          <p:cNvPr id="13" name="Δεξιό βέλος 9">
            <a:extLst>
              <a:ext uri="{FF2B5EF4-FFF2-40B4-BE49-F238E27FC236}">
                <a16:creationId xmlns:a16="http://schemas.microsoft.com/office/drawing/2014/main" id="{A5743215-CCAE-9A8D-D507-C1B577C4E099}"/>
              </a:ext>
            </a:extLst>
          </p:cNvPr>
          <p:cNvSpPr/>
          <p:nvPr/>
        </p:nvSpPr>
        <p:spPr>
          <a:xfrm rot="1840125">
            <a:off x="2727173" y="3778997"/>
            <a:ext cx="943055" cy="10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l-GR" sz="1350">
              <a:solidFill>
                <a:prstClr val="white"/>
              </a:solidFill>
              <a:latin typeface="Calibri"/>
            </a:endParaRPr>
          </a:p>
        </p:txBody>
      </p:sp>
      <p:sp>
        <p:nvSpPr>
          <p:cNvPr id="14" name="Ορθογώνιο 13">
            <a:extLst>
              <a:ext uri="{FF2B5EF4-FFF2-40B4-BE49-F238E27FC236}">
                <a16:creationId xmlns:a16="http://schemas.microsoft.com/office/drawing/2014/main" id="{3C8EB1AF-FDDC-1503-B289-79B0E4A61D6F}"/>
              </a:ext>
            </a:extLst>
          </p:cNvPr>
          <p:cNvSpPr/>
          <p:nvPr/>
        </p:nvSpPr>
        <p:spPr>
          <a:xfrm>
            <a:off x="467544" y="3288687"/>
            <a:ext cx="2181846" cy="57708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b="1" dirty="0">
                <a:solidFill>
                  <a:prstClr val="black"/>
                </a:solidFill>
              </a:rPr>
              <a:t>DRASTIC</a:t>
            </a:r>
          </a:p>
          <a:p>
            <a:pPr algn="ctr"/>
            <a:r>
              <a:rPr lang="en-US" sz="1350" dirty="0">
                <a:solidFill>
                  <a:prstClr val="black"/>
                </a:solidFill>
              </a:rPr>
              <a:t>N=106 pts</a:t>
            </a:r>
            <a:r>
              <a:rPr lang="el-GR" sz="1350" dirty="0">
                <a:solidFill>
                  <a:prstClr val="black"/>
                </a:solidFill>
              </a:rPr>
              <a:t>, </a:t>
            </a:r>
            <a:r>
              <a:rPr lang="en-US" sz="1350" dirty="0">
                <a:solidFill>
                  <a:prstClr val="black"/>
                </a:solidFill>
              </a:rPr>
              <a:t>12 months f-up</a:t>
            </a:r>
            <a:endParaRPr lang="el-GR" sz="1350" dirty="0">
              <a:solidFill>
                <a:prstClr val="black"/>
              </a:solidFill>
            </a:endParaRPr>
          </a:p>
        </p:txBody>
      </p:sp>
      <p:sp>
        <p:nvSpPr>
          <p:cNvPr id="15" name="Text Box 4">
            <a:extLst>
              <a:ext uri="{FF2B5EF4-FFF2-40B4-BE49-F238E27FC236}">
                <a16:creationId xmlns:a16="http://schemas.microsoft.com/office/drawing/2014/main" id="{E1B26B99-1A07-215D-D426-25B2EA77FA98}"/>
              </a:ext>
            </a:extLst>
          </p:cNvPr>
          <p:cNvSpPr txBox="1">
            <a:spLocks noChangeArrowheads="1"/>
          </p:cNvSpPr>
          <p:nvPr/>
        </p:nvSpPr>
        <p:spPr bwMode="auto">
          <a:xfrm>
            <a:off x="971600" y="4659982"/>
            <a:ext cx="9153525" cy="220699"/>
          </a:xfrm>
          <a:prstGeom prst="rect">
            <a:avLst/>
          </a:prstGeom>
          <a:noFill/>
          <a:ln w="9525">
            <a:noFill/>
            <a:miter lim="800000"/>
            <a:headEnd/>
            <a:tailEnd/>
          </a:ln>
          <a:effectLst/>
        </p:spPr>
        <p:txBody>
          <a:bodyPr wrap="square" lIns="68571" tIns="34289" rIns="68571" bIns="34289">
            <a:spAutoFit/>
          </a:bodyPr>
          <a:lstStyle/>
          <a:p>
            <a:pPr defTabSz="685681">
              <a:lnSpc>
                <a:spcPct val="80000"/>
              </a:lnSpc>
              <a:spcAft>
                <a:spcPts val="450"/>
              </a:spcAft>
              <a:defRPr/>
            </a:pPr>
            <a:r>
              <a:rPr lang="en-US" altLang="el-GR" sz="1200" i="1" dirty="0">
                <a:solidFill>
                  <a:prstClr val="black"/>
                </a:solidFill>
                <a:latin typeface="Calibri"/>
                <a:cs typeface="Calibri" pitchFamily="34" charset="0"/>
              </a:rPr>
              <a:t>Van der </a:t>
            </a:r>
            <a:r>
              <a:rPr lang="en-US" altLang="el-GR" sz="1200" i="1" dirty="0" err="1">
                <a:solidFill>
                  <a:prstClr val="black"/>
                </a:solidFill>
                <a:latin typeface="Calibri"/>
                <a:cs typeface="Calibri" pitchFamily="34" charset="0"/>
              </a:rPr>
              <a:t>Niepen</a:t>
            </a:r>
            <a:r>
              <a:rPr lang="en-US" altLang="el-GR" sz="1200" i="1" dirty="0">
                <a:solidFill>
                  <a:prstClr val="black"/>
                </a:solidFill>
                <a:latin typeface="Calibri"/>
                <a:cs typeface="Calibri" pitchFamily="34" charset="0"/>
              </a:rPr>
              <a:t> et al. </a:t>
            </a:r>
            <a:r>
              <a:rPr lang="en-US" altLang="el-GR" sz="1200" i="1" dirty="0" err="1">
                <a:solidFill>
                  <a:prstClr val="black"/>
                </a:solidFill>
                <a:latin typeface="Calibri"/>
                <a:cs typeface="Calibri" pitchFamily="34" charset="0"/>
              </a:rPr>
              <a:t>Curr</a:t>
            </a:r>
            <a:r>
              <a:rPr lang="en-US" altLang="el-GR" sz="1200" i="1" dirty="0">
                <a:solidFill>
                  <a:prstClr val="black"/>
                </a:solidFill>
                <a:latin typeface="Calibri"/>
                <a:cs typeface="Calibri" pitchFamily="34" charset="0"/>
              </a:rPr>
              <a:t> </a:t>
            </a:r>
            <a:r>
              <a:rPr lang="en-US" altLang="el-GR" sz="1200" i="1" dirty="0" err="1">
                <a:solidFill>
                  <a:prstClr val="black"/>
                </a:solidFill>
                <a:latin typeface="Calibri"/>
                <a:cs typeface="Calibri" pitchFamily="34" charset="0"/>
              </a:rPr>
              <a:t>Hypertens</a:t>
            </a:r>
            <a:r>
              <a:rPr lang="en-US" altLang="el-GR" sz="1200" i="1" dirty="0">
                <a:solidFill>
                  <a:prstClr val="black"/>
                </a:solidFill>
                <a:latin typeface="Calibri"/>
                <a:cs typeface="Calibri" pitchFamily="34" charset="0"/>
              </a:rPr>
              <a:t> Rep 2017; </a:t>
            </a:r>
            <a:r>
              <a:rPr lang="en-US" altLang="el-GR" sz="1200" i="1" dirty="0" err="1">
                <a:solidFill>
                  <a:prstClr val="black"/>
                </a:solidFill>
                <a:latin typeface="Calibri"/>
                <a:cs typeface="Calibri" pitchFamily="34" charset="0"/>
              </a:rPr>
              <a:t>Pappacoggli</a:t>
            </a:r>
            <a:r>
              <a:rPr lang="en-US" altLang="el-GR" sz="1200" i="1" dirty="0">
                <a:solidFill>
                  <a:prstClr val="black"/>
                </a:solidFill>
                <a:latin typeface="Calibri"/>
                <a:cs typeface="Calibri" pitchFamily="34" charset="0"/>
              </a:rPr>
              <a:t> et al. Hypertension 2023</a:t>
            </a:r>
            <a:r>
              <a:rPr lang="en-GB" altLang="el-GR" sz="1200" i="1" dirty="0">
                <a:solidFill>
                  <a:prstClr val="black"/>
                </a:solidFill>
                <a:latin typeface="Calibri"/>
                <a:cs typeface="Calibri" pitchFamily="34" charset="0"/>
              </a:rPr>
              <a:t>; </a:t>
            </a:r>
            <a:r>
              <a:rPr lang="en-GB" altLang="el-GR" sz="1200" i="1" dirty="0" err="1">
                <a:solidFill>
                  <a:prstClr val="black"/>
                </a:solidFill>
                <a:latin typeface="Calibri"/>
                <a:cs typeface="Calibri" pitchFamily="34" charset="0"/>
              </a:rPr>
              <a:t>Sarafidis</a:t>
            </a:r>
            <a:r>
              <a:rPr lang="en-GB" altLang="el-GR" sz="1200" i="1" dirty="0">
                <a:solidFill>
                  <a:prstClr val="black"/>
                </a:solidFill>
                <a:latin typeface="Calibri"/>
                <a:cs typeface="Calibri" pitchFamily="34" charset="0"/>
              </a:rPr>
              <a:t> et al. Nephrol Dial Transplant 2023 </a:t>
            </a:r>
          </a:p>
        </p:txBody>
      </p:sp>
    </p:spTree>
    <p:extLst>
      <p:ext uri="{BB962C8B-B14F-4D97-AF65-F5344CB8AC3E}">
        <p14:creationId xmlns:p14="http://schemas.microsoft.com/office/powerpoint/2010/main" val="119634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641F7F-1DFC-120F-52BA-5B1668B85D38}"/>
              </a:ext>
            </a:extLst>
          </p:cNvPr>
          <p:cNvSpPr>
            <a:spLocks noGrp="1"/>
          </p:cNvSpPr>
          <p:nvPr>
            <p:ph type="title"/>
          </p:nvPr>
        </p:nvSpPr>
        <p:spPr/>
        <p:txBody>
          <a:bodyPr/>
          <a:lstStyle/>
          <a:p>
            <a:r>
              <a:rPr lang="en-US" dirty="0"/>
              <a:t>Criticism of RCTs in ARVD field</a:t>
            </a:r>
            <a:endParaRPr lang="el-GR" dirty="0"/>
          </a:p>
        </p:txBody>
      </p:sp>
      <p:sp>
        <p:nvSpPr>
          <p:cNvPr id="3" name="Θέση περιεχομένου 2">
            <a:extLst>
              <a:ext uri="{FF2B5EF4-FFF2-40B4-BE49-F238E27FC236}">
                <a16:creationId xmlns:a16="http://schemas.microsoft.com/office/drawing/2014/main" id="{641EF34D-0AAB-0FF8-ED3C-19E38B4EB01D}"/>
              </a:ext>
            </a:extLst>
          </p:cNvPr>
          <p:cNvSpPr>
            <a:spLocks noGrp="1"/>
          </p:cNvSpPr>
          <p:nvPr>
            <p:ph idx="1"/>
          </p:nvPr>
        </p:nvSpPr>
        <p:spPr/>
        <p:txBody>
          <a:bodyPr>
            <a:normAutofit/>
          </a:bodyPr>
          <a:lstStyle/>
          <a:p>
            <a:r>
              <a:rPr lang="en-US" sz="1700" dirty="0">
                <a:solidFill>
                  <a:prstClr val="black"/>
                </a:solidFill>
                <a:latin typeface="Segoe UI" panose="020B0502040204020203" pitchFamily="34" charset="0"/>
                <a:cs typeface="Segoe UI" panose="020B0502040204020203" pitchFamily="34" charset="0"/>
              </a:rPr>
              <a:t>Non-standardized inclusion criteria</a:t>
            </a:r>
            <a:endParaRPr lang="el-GR" sz="1700" dirty="0">
              <a:solidFill>
                <a:prstClr val="black"/>
              </a:solidFill>
              <a:latin typeface="Segoe UI" panose="020B0502040204020203" pitchFamily="34" charset="0"/>
              <a:cs typeface="Segoe UI" panose="020B0502040204020203" pitchFamily="34" charset="0"/>
            </a:endParaRPr>
          </a:p>
          <a:p>
            <a:r>
              <a:rPr lang="en-US" sz="1700" dirty="0"/>
              <a:t>Low event rates of major outcomes</a:t>
            </a:r>
          </a:p>
          <a:p>
            <a:r>
              <a:rPr lang="en-US" sz="1700" dirty="0"/>
              <a:t>No criterion relevant to time</a:t>
            </a:r>
          </a:p>
          <a:p>
            <a:r>
              <a:rPr lang="en-US" sz="1700" dirty="0"/>
              <a:t>High crossover rates between treatment arms</a:t>
            </a:r>
            <a:endParaRPr lang="el-GR" sz="1700" dirty="0"/>
          </a:p>
          <a:p>
            <a:r>
              <a:rPr lang="en-US" sz="1700" dirty="0"/>
              <a:t>Enrolment delays</a:t>
            </a:r>
          </a:p>
          <a:p>
            <a:r>
              <a:rPr lang="en-US" sz="1700" dirty="0"/>
              <a:t>Protocol revisions during the trial</a:t>
            </a:r>
          </a:p>
          <a:p>
            <a:endParaRPr lang="en-US" sz="1700" dirty="0"/>
          </a:p>
          <a:p>
            <a:endParaRPr lang="el-GR" sz="1700" dirty="0"/>
          </a:p>
        </p:txBody>
      </p:sp>
      <p:sp>
        <p:nvSpPr>
          <p:cNvPr id="6" name="Text Box 4">
            <a:extLst>
              <a:ext uri="{FF2B5EF4-FFF2-40B4-BE49-F238E27FC236}">
                <a16:creationId xmlns:a16="http://schemas.microsoft.com/office/drawing/2014/main" id="{9C5E8381-3A4C-034D-17DA-B1D3780CF2FD}"/>
              </a:ext>
            </a:extLst>
          </p:cNvPr>
          <p:cNvSpPr txBox="1">
            <a:spLocks noChangeArrowheads="1"/>
          </p:cNvSpPr>
          <p:nvPr/>
        </p:nvSpPr>
        <p:spPr bwMode="auto">
          <a:xfrm>
            <a:off x="971600" y="4659982"/>
            <a:ext cx="9153525" cy="220699"/>
          </a:xfrm>
          <a:prstGeom prst="rect">
            <a:avLst/>
          </a:prstGeom>
          <a:noFill/>
          <a:ln w="9525">
            <a:noFill/>
            <a:miter lim="800000"/>
            <a:headEnd/>
            <a:tailEnd/>
          </a:ln>
          <a:effectLst/>
        </p:spPr>
        <p:txBody>
          <a:bodyPr wrap="square" lIns="68571" tIns="34289" rIns="68571" bIns="34289">
            <a:spAutoFit/>
          </a:bodyPr>
          <a:lstStyle/>
          <a:p>
            <a:pPr defTabSz="685681">
              <a:lnSpc>
                <a:spcPct val="80000"/>
              </a:lnSpc>
              <a:spcAft>
                <a:spcPts val="450"/>
              </a:spcAft>
              <a:defRPr/>
            </a:pPr>
            <a:r>
              <a:rPr lang="en-US" altLang="el-GR" sz="1200" i="1" dirty="0">
                <a:solidFill>
                  <a:prstClr val="black"/>
                </a:solidFill>
                <a:latin typeface="Calibri"/>
                <a:cs typeface="Calibri" pitchFamily="34" charset="0"/>
              </a:rPr>
              <a:t>Van der </a:t>
            </a:r>
            <a:r>
              <a:rPr lang="en-US" altLang="el-GR" sz="1200" i="1" dirty="0" err="1">
                <a:solidFill>
                  <a:prstClr val="black"/>
                </a:solidFill>
                <a:latin typeface="Calibri"/>
                <a:cs typeface="Calibri" pitchFamily="34" charset="0"/>
              </a:rPr>
              <a:t>Niepen</a:t>
            </a:r>
            <a:r>
              <a:rPr lang="en-US" altLang="el-GR" sz="1200" i="1" dirty="0">
                <a:solidFill>
                  <a:prstClr val="black"/>
                </a:solidFill>
                <a:latin typeface="Calibri"/>
                <a:cs typeface="Calibri" pitchFamily="34" charset="0"/>
              </a:rPr>
              <a:t> et al. </a:t>
            </a:r>
            <a:r>
              <a:rPr lang="en-US" altLang="el-GR" sz="1200" i="1" dirty="0" err="1">
                <a:solidFill>
                  <a:prstClr val="black"/>
                </a:solidFill>
                <a:latin typeface="Calibri"/>
                <a:cs typeface="Calibri" pitchFamily="34" charset="0"/>
              </a:rPr>
              <a:t>Curr</a:t>
            </a:r>
            <a:r>
              <a:rPr lang="en-US" altLang="el-GR" sz="1200" i="1" dirty="0">
                <a:solidFill>
                  <a:prstClr val="black"/>
                </a:solidFill>
                <a:latin typeface="Calibri"/>
                <a:cs typeface="Calibri" pitchFamily="34" charset="0"/>
              </a:rPr>
              <a:t> </a:t>
            </a:r>
            <a:r>
              <a:rPr lang="en-US" altLang="el-GR" sz="1200" i="1" dirty="0" err="1">
                <a:solidFill>
                  <a:prstClr val="black"/>
                </a:solidFill>
                <a:latin typeface="Calibri"/>
                <a:cs typeface="Calibri" pitchFamily="34" charset="0"/>
              </a:rPr>
              <a:t>Hypertens</a:t>
            </a:r>
            <a:r>
              <a:rPr lang="en-US" altLang="el-GR" sz="1200" i="1" dirty="0">
                <a:solidFill>
                  <a:prstClr val="black"/>
                </a:solidFill>
                <a:latin typeface="Calibri"/>
                <a:cs typeface="Calibri" pitchFamily="34" charset="0"/>
              </a:rPr>
              <a:t> Rep 2017; </a:t>
            </a:r>
            <a:r>
              <a:rPr lang="en-US" altLang="el-GR" sz="1200" i="1" dirty="0" err="1">
                <a:solidFill>
                  <a:prstClr val="black"/>
                </a:solidFill>
                <a:latin typeface="Calibri"/>
                <a:cs typeface="Calibri" pitchFamily="34" charset="0"/>
              </a:rPr>
              <a:t>Pappacoggli</a:t>
            </a:r>
            <a:r>
              <a:rPr lang="en-US" altLang="el-GR" sz="1200" i="1" dirty="0">
                <a:solidFill>
                  <a:prstClr val="black"/>
                </a:solidFill>
                <a:latin typeface="Calibri"/>
                <a:cs typeface="Calibri" pitchFamily="34" charset="0"/>
              </a:rPr>
              <a:t> et al. Hypertension 2023</a:t>
            </a:r>
            <a:r>
              <a:rPr lang="en-GB" altLang="el-GR" sz="1200" i="1" dirty="0">
                <a:solidFill>
                  <a:prstClr val="black"/>
                </a:solidFill>
                <a:latin typeface="Calibri"/>
                <a:cs typeface="Calibri" pitchFamily="34" charset="0"/>
              </a:rPr>
              <a:t>; </a:t>
            </a:r>
            <a:r>
              <a:rPr lang="en-GB" altLang="el-GR" sz="1200" i="1" dirty="0" err="1">
                <a:solidFill>
                  <a:prstClr val="black"/>
                </a:solidFill>
                <a:latin typeface="Calibri"/>
                <a:cs typeface="Calibri" pitchFamily="34" charset="0"/>
              </a:rPr>
              <a:t>Sarafidis</a:t>
            </a:r>
            <a:r>
              <a:rPr lang="en-GB" altLang="el-GR" sz="1200" i="1" dirty="0">
                <a:solidFill>
                  <a:prstClr val="black"/>
                </a:solidFill>
                <a:latin typeface="Calibri"/>
                <a:cs typeface="Calibri" pitchFamily="34" charset="0"/>
              </a:rPr>
              <a:t> et al. Nephrol Dial Transplant 2023 </a:t>
            </a:r>
          </a:p>
        </p:txBody>
      </p:sp>
    </p:spTree>
    <p:extLst>
      <p:ext uri="{BB962C8B-B14F-4D97-AF65-F5344CB8AC3E}">
        <p14:creationId xmlns:p14="http://schemas.microsoft.com/office/powerpoint/2010/main" val="107236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1000"/>
                                        <p:tgtEl>
                                          <p:spTgt spid="3">
                                            <p:txEl>
                                              <p:pRg st="5" end="5"/>
                                            </p:txEl>
                                          </p:spTgt>
                                        </p:tgtEl>
                                      </p:cBhvr>
                                    </p:animEffect>
                                    <p:anim calcmode="lin" valueType="num">
                                      <p:cBhvr>
                                        <p:cTn id="1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8" name="Text Box 5"/>
          <p:cNvSpPr txBox="1">
            <a:spLocks noChangeArrowheads="1"/>
          </p:cNvSpPr>
          <p:nvPr/>
        </p:nvSpPr>
        <p:spPr bwMode="auto">
          <a:xfrm>
            <a:off x="235501" y="1649179"/>
            <a:ext cx="8701734" cy="3105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defTabSz="685800" fontAlgn="base">
              <a:lnSpc>
                <a:spcPct val="150000"/>
              </a:lnSpc>
              <a:spcBef>
                <a:spcPct val="0"/>
              </a:spcBef>
              <a:spcAft>
                <a:spcPct val="0"/>
              </a:spcAft>
              <a:buNone/>
              <a:defRPr/>
            </a:pPr>
            <a:endParaRPr lang="en-US" altLang="el-GR" sz="1200" dirty="0">
              <a:solidFill>
                <a:prstClr val="black"/>
              </a:solidFill>
              <a:latin typeface="Arial" panose="020B0604020202020204" pitchFamily="34" charset="0"/>
              <a:cs typeface="Arial" panose="020B0604020202020204" pitchFamily="34" charset="0"/>
            </a:endParaRPr>
          </a:p>
          <a:p>
            <a:pPr algn="just" defTabSz="685800" fontAlgn="base">
              <a:lnSpc>
                <a:spcPct val="150000"/>
              </a:lnSpc>
              <a:spcBef>
                <a:spcPct val="0"/>
              </a:spcBef>
              <a:spcAft>
                <a:spcPct val="0"/>
              </a:spcAft>
              <a:buNone/>
              <a:defRPr/>
            </a:pPr>
            <a:endParaRPr lang="en-US" altLang="el-GR" sz="1200" dirty="0">
              <a:solidFill>
                <a:prstClr val="black"/>
              </a:solidFill>
              <a:latin typeface="Arial" panose="020B0604020202020204" pitchFamily="34" charset="0"/>
              <a:cs typeface="Arial" panose="020B0604020202020204" pitchFamily="34" charset="0"/>
            </a:endParaRPr>
          </a:p>
          <a:p>
            <a:pPr algn="just" defTabSz="685800" fontAlgn="base">
              <a:lnSpc>
                <a:spcPct val="150000"/>
              </a:lnSpc>
              <a:spcBef>
                <a:spcPct val="0"/>
              </a:spcBef>
              <a:spcAft>
                <a:spcPct val="0"/>
              </a:spcAft>
              <a:buNone/>
              <a:defRPr/>
            </a:pPr>
            <a:endParaRPr lang="en-US" altLang="el-GR" sz="1200" dirty="0">
              <a:solidFill>
                <a:prstClr val="black"/>
              </a:solidFill>
              <a:latin typeface="Arial" panose="020B0604020202020204" pitchFamily="34" charset="0"/>
              <a:cs typeface="Arial" panose="020B0604020202020204" pitchFamily="34" charset="0"/>
            </a:endParaRPr>
          </a:p>
          <a:p>
            <a:pPr algn="just" defTabSz="685800" fontAlgn="base">
              <a:lnSpc>
                <a:spcPct val="150000"/>
              </a:lnSpc>
              <a:spcBef>
                <a:spcPct val="0"/>
              </a:spcBef>
              <a:spcAft>
                <a:spcPct val="0"/>
              </a:spcAft>
              <a:buNone/>
              <a:defRPr/>
            </a:pPr>
            <a:endParaRPr lang="en-US" altLang="el-GR" sz="1200" dirty="0">
              <a:solidFill>
                <a:prstClr val="black"/>
              </a:solidFill>
              <a:latin typeface="Arial" panose="020B0604020202020204" pitchFamily="34" charset="0"/>
              <a:cs typeface="Arial" panose="020B0604020202020204" pitchFamily="34" charset="0"/>
            </a:endParaRPr>
          </a:p>
          <a:p>
            <a:pPr algn="just" defTabSz="685800" fontAlgn="base">
              <a:lnSpc>
                <a:spcPct val="150000"/>
              </a:lnSpc>
              <a:spcBef>
                <a:spcPct val="0"/>
              </a:spcBef>
              <a:spcAft>
                <a:spcPct val="0"/>
              </a:spcAft>
              <a:buNone/>
              <a:defRPr/>
            </a:pPr>
            <a:endParaRPr lang="en-US" altLang="el-GR" sz="1200" dirty="0">
              <a:solidFill>
                <a:prstClr val="black"/>
              </a:solidFill>
              <a:latin typeface="Arial" panose="020B0604020202020204" pitchFamily="34" charset="0"/>
              <a:cs typeface="Arial" panose="020B0604020202020204" pitchFamily="34" charset="0"/>
            </a:endParaRPr>
          </a:p>
          <a:p>
            <a:pPr algn="just" defTabSz="685800" fontAlgn="base">
              <a:lnSpc>
                <a:spcPct val="150000"/>
              </a:lnSpc>
              <a:spcBef>
                <a:spcPct val="0"/>
              </a:spcBef>
              <a:spcAft>
                <a:spcPct val="0"/>
              </a:spcAft>
              <a:buNone/>
              <a:defRPr/>
            </a:pPr>
            <a:r>
              <a:rPr lang="en-US" altLang="el-GR" sz="1200" dirty="0">
                <a:solidFill>
                  <a:prstClr val="black"/>
                </a:solidFill>
                <a:latin typeface="Arial" panose="020B0604020202020204" pitchFamily="34" charset="0"/>
                <a:cs typeface="Arial" panose="020B0604020202020204" pitchFamily="34" charset="0"/>
              </a:rPr>
              <a:t>				</a:t>
            </a:r>
            <a:r>
              <a:rPr lang="en-US" altLang="el-GR" sz="1200" i="1" u="sng" dirty="0">
                <a:solidFill>
                  <a:prstClr val="black"/>
                </a:solidFill>
                <a:latin typeface="Arial" panose="020B0604020202020204" pitchFamily="34" charset="0"/>
                <a:cs typeface="Arial" panose="020B0604020202020204" pitchFamily="34" charset="0"/>
              </a:rPr>
              <a:t>BUT !!</a:t>
            </a:r>
          </a:p>
          <a:p>
            <a:pPr algn="just" defTabSz="685800" fontAlgn="base">
              <a:lnSpc>
                <a:spcPct val="150000"/>
              </a:lnSpc>
              <a:spcBef>
                <a:spcPct val="0"/>
              </a:spcBef>
              <a:spcAft>
                <a:spcPct val="0"/>
              </a:spcAft>
              <a:buNone/>
              <a:defRPr/>
            </a:pPr>
            <a:r>
              <a:rPr lang="en-US" altLang="el-GR" sz="1200" dirty="0">
                <a:solidFill>
                  <a:prstClr val="black"/>
                </a:solidFill>
                <a:latin typeface="Arial" panose="020B0604020202020204" pitchFamily="34" charset="0"/>
                <a:cs typeface="Arial" panose="020B0604020202020204" pitchFamily="34" charset="0"/>
              </a:rPr>
              <a:t>A number of </a:t>
            </a:r>
            <a:r>
              <a:rPr lang="en-US" altLang="el-GR" sz="1200" b="1" dirty="0">
                <a:solidFill>
                  <a:srgbClr val="FF0000"/>
                </a:solidFill>
                <a:latin typeface="Arial" panose="020B0604020202020204" pitchFamily="34" charset="0"/>
                <a:cs typeface="Arial" panose="020B0604020202020204" pitchFamily="34" charset="0"/>
              </a:rPr>
              <a:t>subsequent changes </a:t>
            </a:r>
            <a:r>
              <a:rPr lang="en-US" altLang="el-GR" sz="1200" dirty="0">
                <a:solidFill>
                  <a:prstClr val="black"/>
                </a:solidFill>
                <a:latin typeface="Arial" panose="020B0604020202020204" pitchFamily="34" charset="0"/>
                <a:cs typeface="Arial" panose="020B0604020202020204" pitchFamily="34" charset="0"/>
              </a:rPr>
              <a:t>were made in the enrollment criteria during the course of the trial. The </a:t>
            </a:r>
            <a:r>
              <a:rPr lang="en-US" altLang="el-GR" sz="1200" b="1" dirty="0">
                <a:solidFill>
                  <a:srgbClr val="FF0000"/>
                </a:solidFill>
                <a:latin typeface="Arial" panose="020B0604020202020204" pitchFamily="34" charset="0"/>
                <a:cs typeface="Arial" panose="020B0604020202020204" pitchFamily="34" charset="0"/>
              </a:rPr>
              <a:t>threshold of 155 mmHg </a:t>
            </a:r>
            <a:r>
              <a:rPr lang="en-US" altLang="el-GR" sz="1200" dirty="0">
                <a:solidFill>
                  <a:prstClr val="black"/>
                </a:solidFill>
                <a:latin typeface="Arial" panose="020B0604020202020204" pitchFamily="34" charset="0"/>
                <a:cs typeface="Arial" panose="020B0604020202020204" pitchFamily="34" charset="0"/>
              </a:rPr>
              <a:t>for defining systolic hypertension </a:t>
            </a:r>
            <a:r>
              <a:rPr lang="en-US" altLang="el-GR" sz="1200" b="1" dirty="0">
                <a:solidFill>
                  <a:srgbClr val="FF0000"/>
                </a:solidFill>
                <a:latin typeface="Arial" panose="020B0604020202020204" pitchFamily="34" charset="0"/>
                <a:cs typeface="Arial" panose="020B0604020202020204" pitchFamily="34" charset="0"/>
              </a:rPr>
              <a:t>was no longer specified</a:t>
            </a:r>
            <a:r>
              <a:rPr lang="en-US" altLang="el-GR" sz="1200" dirty="0">
                <a:solidFill>
                  <a:prstClr val="black"/>
                </a:solidFill>
                <a:latin typeface="Arial" panose="020B0604020202020204" pitchFamily="34" charset="0"/>
                <a:cs typeface="Arial" panose="020B0604020202020204" pitchFamily="34" charset="0"/>
              </a:rPr>
              <a:t>. Patients who did not have systolic hypertension but who had renal-artery stenosis </a:t>
            </a:r>
            <a:r>
              <a:rPr lang="en-US" altLang="el-GR" sz="1200" b="1" dirty="0">
                <a:solidFill>
                  <a:srgbClr val="FF0000"/>
                </a:solidFill>
                <a:latin typeface="Arial" panose="020B0604020202020204" pitchFamily="34" charset="0"/>
                <a:cs typeface="Arial" panose="020B0604020202020204" pitchFamily="34" charset="0"/>
              </a:rPr>
              <a:t>could be enrolled if they had CKD</a:t>
            </a:r>
            <a:r>
              <a:rPr lang="en-US" altLang="el-GR" sz="1200" dirty="0">
                <a:solidFill>
                  <a:prstClr val="black"/>
                </a:solidFill>
                <a:latin typeface="Arial" panose="020B0604020202020204" pitchFamily="34" charset="0"/>
                <a:cs typeface="Arial" panose="020B0604020202020204" pitchFamily="34" charset="0"/>
              </a:rPr>
              <a:t>, which was defined as an estimated glomerular filtration rate (GFR) of less than 60 ml/ min/1.73 m</a:t>
            </a:r>
            <a:r>
              <a:rPr lang="en-US" altLang="el-GR" sz="1200" baseline="30000" dirty="0">
                <a:solidFill>
                  <a:prstClr val="black"/>
                </a:solidFill>
                <a:latin typeface="Arial" panose="020B0604020202020204" pitchFamily="34" charset="0"/>
                <a:cs typeface="Arial" panose="020B0604020202020204" pitchFamily="34" charset="0"/>
              </a:rPr>
              <a:t>2</a:t>
            </a:r>
            <a:r>
              <a:rPr lang="en-US" altLang="el-GR" sz="1200" dirty="0">
                <a:solidFill>
                  <a:prstClr val="black"/>
                </a:solidFill>
                <a:latin typeface="Arial" panose="020B0604020202020204" pitchFamily="34" charset="0"/>
                <a:cs typeface="Arial" panose="020B0604020202020204" pitchFamily="34" charset="0"/>
              </a:rPr>
              <a:t>. Severe RAS could be identified with the use of </a:t>
            </a:r>
            <a:r>
              <a:rPr lang="en-US" altLang="el-GR" sz="1200" b="1" dirty="0">
                <a:solidFill>
                  <a:srgbClr val="FF0000"/>
                </a:solidFill>
                <a:latin typeface="Arial" panose="020B0604020202020204" pitchFamily="34" charset="0"/>
                <a:cs typeface="Arial" panose="020B0604020202020204" pitchFamily="34" charset="0"/>
              </a:rPr>
              <a:t>duplex ultrasonography, MRA, or CTA</a:t>
            </a:r>
            <a:r>
              <a:rPr lang="en-US" altLang="el-GR" sz="1200" dirty="0">
                <a:solidFill>
                  <a:srgbClr val="FF0000"/>
                </a:solidFill>
                <a:latin typeface="Arial" panose="020B0604020202020204" pitchFamily="34" charset="0"/>
                <a:cs typeface="Arial" panose="020B0604020202020204" pitchFamily="34" charset="0"/>
              </a:rPr>
              <a:t>.</a:t>
            </a:r>
            <a:endParaRPr lang="en-US" altLang="el-GR" sz="1200" dirty="0">
              <a:solidFill>
                <a:srgbClr val="FF0000"/>
              </a:solidFill>
              <a:latin typeface="Arial" panose="020B0604020202020204" pitchFamily="34" charset="0"/>
            </a:endParaRPr>
          </a:p>
        </p:txBody>
      </p:sp>
      <p:sp>
        <p:nvSpPr>
          <p:cNvPr id="600067" name="Oval 3"/>
          <p:cNvSpPr>
            <a:spLocks noChangeArrowheads="1"/>
          </p:cNvSpPr>
          <p:nvPr/>
        </p:nvSpPr>
        <p:spPr bwMode="auto">
          <a:xfrm>
            <a:off x="5813822" y="1771531"/>
            <a:ext cx="259766" cy="51935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defRPr/>
            </a:pPr>
            <a:endParaRPr lang="el-GR" b="1">
              <a:solidFill>
                <a:prstClr val="black"/>
              </a:solidFill>
              <a:effectLst>
                <a:outerShdw blurRad="38100" dist="38100" dir="2700000" algn="tl">
                  <a:srgbClr val="000000"/>
                </a:outerShdw>
              </a:effectLst>
              <a:cs typeface="Arial" panose="020B0604020202020204" pitchFamily="34" charset="0"/>
            </a:endParaRPr>
          </a:p>
        </p:txBody>
      </p:sp>
      <p:sp>
        <p:nvSpPr>
          <p:cNvPr id="362499" name="Text Box 4"/>
          <p:cNvSpPr txBox="1">
            <a:spLocks noChangeArrowheads="1"/>
          </p:cNvSpPr>
          <p:nvPr/>
        </p:nvSpPr>
        <p:spPr bwMode="auto">
          <a:xfrm>
            <a:off x="6948264" y="4585539"/>
            <a:ext cx="29432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fontAlgn="base">
              <a:spcBef>
                <a:spcPct val="0"/>
              </a:spcBef>
              <a:spcAft>
                <a:spcPct val="0"/>
              </a:spcAft>
              <a:buNone/>
              <a:defRPr/>
            </a:pPr>
            <a:r>
              <a:rPr lang="en-US" altLang="el-GR" sz="1050" i="1" dirty="0">
                <a:solidFill>
                  <a:prstClr val="black"/>
                </a:solidFill>
                <a:latin typeface="Arial" panose="020B0604020202020204" pitchFamily="34" charset="0"/>
                <a:cs typeface="Arial" panose="020B0604020202020204" pitchFamily="34" charset="0"/>
              </a:rPr>
              <a:t>Cooper et al., N </a:t>
            </a:r>
            <a:r>
              <a:rPr lang="en-US" altLang="el-GR" sz="1050" i="1" dirty="0" err="1">
                <a:solidFill>
                  <a:prstClr val="black"/>
                </a:solidFill>
                <a:latin typeface="Arial" panose="020B0604020202020204" pitchFamily="34" charset="0"/>
                <a:cs typeface="Arial" panose="020B0604020202020204" pitchFamily="34" charset="0"/>
              </a:rPr>
              <a:t>Engl</a:t>
            </a:r>
            <a:r>
              <a:rPr lang="en-US" altLang="el-GR" sz="1050" i="1" dirty="0">
                <a:solidFill>
                  <a:prstClr val="black"/>
                </a:solidFill>
                <a:latin typeface="Arial" panose="020B0604020202020204" pitchFamily="34" charset="0"/>
                <a:cs typeface="Arial" panose="020B0604020202020204" pitchFamily="34" charset="0"/>
              </a:rPr>
              <a:t> J Med, 2014</a:t>
            </a:r>
            <a:endParaRPr lang="el-GR" altLang="el-GR" sz="1050" u="sng" dirty="0">
              <a:solidFill>
                <a:prstClr val="black"/>
              </a:solidFill>
              <a:latin typeface="Arial" panose="020B0604020202020204" pitchFamily="34" charset="0"/>
              <a:cs typeface="Arial" panose="020B0604020202020204" pitchFamily="34" charset="0"/>
            </a:endParaRPr>
          </a:p>
        </p:txBody>
      </p:sp>
      <p:sp>
        <p:nvSpPr>
          <p:cNvPr id="362500" name="Text Box 5"/>
          <p:cNvSpPr txBox="1">
            <a:spLocks noChangeArrowheads="1"/>
          </p:cNvSpPr>
          <p:nvPr/>
        </p:nvSpPr>
        <p:spPr bwMode="auto">
          <a:xfrm>
            <a:off x="206765" y="1731817"/>
            <a:ext cx="8630767" cy="1166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defTabSz="685800" fontAlgn="base">
              <a:lnSpc>
                <a:spcPct val="150000"/>
              </a:lnSpc>
              <a:spcBef>
                <a:spcPct val="0"/>
              </a:spcBef>
              <a:spcAft>
                <a:spcPct val="0"/>
              </a:spcAft>
              <a:buNone/>
              <a:defRPr/>
            </a:pPr>
            <a:r>
              <a:rPr lang="en-US" altLang="el-GR" sz="1200" u="sng" dirty="0">
                <a:solidFill>
                  <a:prstClr val="black"/>
                </a:solidFill>
                <a:latin typeface="Arial" panose="020B0604020202020204" pitchFamily="34" charset="0"/>
                <a:cs typeface="Arial" panose="020B0604020202020204" pitchFamily="34" charset="0"/>
              </a:rPr>
              <a:t>Inclusion Criteria</a:t>
            </a:r>
            <a:r>
              <a:rPr lang="en-US" altLang="el-GR" sz="1200" dirty="0">
                <a:solidFill>
                  <a:prstClr val="black"/>
                </a:solidFill>
                <a:latin typeface="Arial" panose="020B0604020202020204" pitchFamily="34" charset="0"/>
                <a:cs typeface="Arial" panose="020B0604020202020204" pitchFamily="34" charset="0"/>
              </a:rPr>
              <a:t>: </a:t>
            </a:r>
          </a:p>
          <a:p>
            <a:pPr algn="just" defTabSz="685800" fontAlgn="base">
              <a:lnSpc>
                <a:spcPct val="150000"/>
              </a:lnSpc>
              <a:spcBef>
                <a:spcPct val="0"/>
              </a:spcBef>
              <a:spcAft>
                <a:spcPct val="0"/>
              </a:spcAft>
              <a:buNone/>
              <a:defRPr/>
            </a:pPr>
            <a:r>
              <a:rPr lang="en-US" altLang="el-GR" sz="1200" b="1" dirty="0">
                <a:solidFill>
                  <a:srgbClr val="FF0000"/>
                </a:solidFill>
                <a:latin typeface="Arial" panose="020B0604020202020204" pitchFamily="34" charset="0"/>
                <a:cs typeface="Arial" panose="020B0604020202020204" pitchFamily="34" charset="0"/>
              </a:rPr>
              <a:t>Severe RAS</a:t>
            </a:r>
            <a:r>
              <a:rPr lang="en-US" altLang="el-GR" sz="1200" dirty="0">
                <a:solidFill>
                  <a:srgbClr val="FF0000"/>
                </a:solidFill>
                <a:latin typeface="Arial" panose="020B0604020202020204" pitchFamily="34" charset="0"/>
                <a:cs typeface="Arial" panose="020B0604020202020204" pitchFamily="34" charset="0"/>
              </a:rPr>
              <a:t> </a:t>
            </a:r>
            <a:r>
              <a:rPr lang="en-US" altLang="el-GR" sz="1200" dirty="0">
                <a:solidFill>
                  <a:prstClr val="black"/>
                </a:solidFill>
                <a:latin typeface="Arial" panose="020B0604020202020204" pitchFamily="34" charset="0"/>
                <a:cs typeface="Arial" panose="020B0604020202020204" pitchFamily="34" charset="0"/>
              </a:rPr>
              <a:t>if they had </a:t>
            </a:r>
            <a:r>
              <a:rPr lang="en-US" altLang="el-GR" sz="1200" b="1" dirty="0">
                <a:solidFill>
                  <a:srgbClr val="FF0000"/>
                </a:solidFill>
                <a:latin typeface="Arial" panose="020B0604020202020204" pitchFamily="34" charset="0"/>
                <a:cs typeface="Arial" panose="020B0604020202020204" pitchFamily="34" charset="0"/>
              </a:rPr>
              <a:t>SBP &gt;155 mmHg while receiving two or more </a:t>
            </a:r>
            <a:r>
              <a:rPr lang="en-US" altLang="el-GR" sz="1200" dirty="0">
                <a:solidFill>
                  <a:prstClr val="black"/>
                </a:solidFill>
                <a:latin typeface="Arial" panose="020B0604020202020204" pitchFamily="34" charset="0"/>
                <a:cs typeface="Arial" panose="020B0604020202020204" pitchFamily="34" charset="0"/>
              </a:rPr>
              <a:t>antihypertensive medications. Severe RAS was defined </a:t>
            </a:r>
            <a:r>
              <a:rPr lang="en-US" altLang="el-GR" sz="1100" b="1" dirty="0">
                <a:solidFill>
                  <a:srgbClr val="FF0000"/>
                </a:solidFill>
                <a:latin typeface="Arial" panose="020B0604020202020204" pitchFamily="34" charset="0"/>
                <a:cs typeface="Arial" panose="020B0604020202020204" pitchFamily="34" charset="0"/>
              </a:rPr>
              <a:t>angiographically</a:t>
            </a:r>
            <a:r>
              <a:rPr lang="en-US" altLang="el-GR" sz="1200" dirty="0">
                <a:solidFill>
                  <a:prstClr val="black"/>
                </a:solidFill>
                <a:latin typeface="Arial" panose="020B0604020202020204" pitchFamily="34" charset="0"/>
                <a:cs typeface="Arial" panose="020B0604020202020204" pitchFamily="34" charset="0"/>
              </a:rPr>
              <a:t> as stenosis </a:t>
            </a:r>
            <a:r>
              <a:rPr lang="en-US" altLang="el-GR" sz="1200" b="1" dirty="0">
                <a:solidFill>
                  <a:srgbClr val="FF0000"/>
                </a:solidFill>
                <a:latin typeface="Arial" panose="020B0604020202020204" pitchFamily="34" charset="0"/>
                <a:cs typeface="Arial" panose="020B0604020202020204" pitchFamily="34" charset="0"/>
              </a:rPr>
              <a:t>of at least 80% </a:t>
            </a:r>
            <a:r>
              <a:rPr lang="en-US" altLang="el-GR" sz="1200" dirty="0">
                <a:solidFill>
                  <a:prstClr val="black"/>
                </a:solidFill>
                <a:latin typeface="Arial" panose="020B0604020202020204" pitchFamily="34" charset="0"/>
                <a:cs typeface="Arial" panose="020B0604020202020204" pitchFamily="34" charset="0"/>
              </a:rPr>
              <a:t>but less than 100% of the diameter or stenosis of </a:t>
            </a:r>
            <a:r>
              <a:rPr lang="en-US" altLang="el-GR" sz="1200" dirty="0">
                <a:latin typeface="Arial" panose="020B0604020202020204" pitchFamily="34" charset="0"/>
                <a:cs typeface="Arial" panose="020B0604020202020204" pitchFamily="34" charset="0"/>
              </a:rPr>
              <a:t>at least 60% but less than 80% </a:t>
            </a:r>
            <a:r>
              <a:rPr lang="en-US" altLang="el-GR" sz="1200" dirty="0">
                <a:solidFill>
                  <a:prstClr val="black"/>
                </a:solidFill>
                <a:latin typeface="Arial" panose="020B0604020202020204" pitchFamily="34" charset="0"/>
                <a:cs typeface="Arial" panose="020B0604020202020204" pitchFamily="34" charset="0"/>
              </a:rPr>
              <a:t>of the diameter of an artery, with </a:t>
            </a:r>
            <a:r>
              <a:rPr lang="en-US" altLang="el-GR" sz="1200" b="1" dirty="0">
                <a:solidFill>
                  <a:srgbClr val="FF0000"/>
                </a:solidFill>
                <a:latin typeface="Arial" panose="020B0604020202020204" pitchFamily="34" charset="0"/>
                <a:cs typeface="Arial" panose="020B0604020202020204" pitchFamily="34" charset="0"/>
              </a:rPr>
              <a:t>a systolic pressure gradient of at least 20 mm Hg. 	</a:t>
            </a:r>
            <a:endParaRPr lang="en-US" altLang="el-GR" sz="1200" b="1" dirty="0">
              <a:solidFill>
                <a:srgbClr val="FF0000"/>
              </a:solidFill>
              <a:latin typeface="Arial" panose="020B0604020202020204" pitchFamily="34" charset="0"/>
            </a:endParaRPr>
          </a:p>
        </p:txBody>
      </p:sp>
      <p:sp>
        <p:nvSpPr>
          <p:cNvPr id="600066" name="Rectangle 2"/>
          <p:cNvSpPr>
            <a:spLocks noChangeArrowheads="1"/>
          </p:cNvSpPr>
          <p:nvPr/>
        </p:nvSpPr>
        <p:spPr bwMode="auto">
          <a:xfrm>
            <a:off x="1439466" y="33469"/>
            <a:ext cx="6210300"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pPr defTabSz="685800" fontAlgn="base">
              <a:spcBef>
                <a:spcPct val="0"/>
              </a:spcBef>
              <a:spcAft>
                <a:spcPct val="0"/>
              </a:spcAft>
              <a:defRPr/>
            </a:pPr>
            <a:endParaRPr lang="el-GR" altLang="el-GR" sz="2700" dirty="0">
              <a:solidFill>
                <a:prstClr val="black"/>
              </a:solidFill>
              <a:effectLst>
                <a:outerShdw blurRad="38100" dist="38100" dir="2700000" algn="tl">
                  <a:srgbClr val="000000"/>
                </a:outerShdw>
              </a:effectLst>
              <a:latin typeface="Arial" panose="020B0604020202020204" pitchFamily="34" charset="0"/>
            </a:endParaRPr>
          </a:p>
        </p:txBody>
      </p:sp>
      <p:sp>
        <p:nvSpPr>
          <p:cNvPr id="2" name="Τίτλος 1"/>
          <p:cNvSpPr>
            <a:spLocks noGrp="1"/>
          </p:cNvSpPr>
          <p:nvPr>
            <p:ph type="title"/>
          </p:nvPr>
        </p:nvSpPr>
        <p:spPr>
          <a:xfrm>
            <a:off x="425508" y="510273"/>
            <a:ext cx="2512928" cy="488156"/>
          </a:xfrm>
        </p:spPr>
        <p:txBody>
          <a:bodyPr>
            <a:noAutofit/>
          </a:bodyPr>
          <a:lstStyle/>
          <a:p>
            <a:pPr algn="l"/>
            <a:r>
              <a:rPr lang="en-US" sz="2400" dirty="0">
                <a:solidFill>
                  <a:srgbClr val="C00000"/>
                </a:solidFill>
              </a:rPr>
              <a:t>CORAL Study</a:t>
            </a:r>
            <a:endParaRPr lang="el-GR" sz="2400" dirty="0">
              <a:solidFill>
                <a:srgbClr val="C00000"/>
              </a:solidFill>
            </a:endParaRPr>
          </a:p>
        </p:txBody>
      </p:sp>
      <p:pic>
        <p:nvPicPr>
          <p:cNvPr id="3" name="Εικόνα 2">
            <a:extLst>
              <a:ext uri="{FF2B5EF4-FFF2-40B4-BE49-F238E27FC236}">
                <a16:creationId xmlns:a16="http://schemas.microsoft.com/office/drawing/2014/main" id="{1E065B03-A074-E2E4-8082-36FC08EEA673}"/>
              </a:ext>
            </a:extLst>
          </p:cNvPr>
          <p:cNvPicPr>
            <a:picLocks noChangeAspect="1"/>
          </p:cNvPicPr>
          <p:nvPr/>
        </p:nvPicPr>
        <p:blipFill rotWithShape="1">
          <a:blip r:embed="rId3" cstate="print"/>
          <a:srcRect l="53083" t="22654" r="4393" b="36829"/>
          <a:stretch/>
        </p:blipFill>
        <p:spPr>
          <a:xfrm>
            <a:off x="3707904" y="59870"/>
            <a:ext cx="5360005" cy="1755909"/>
          </a:xfrm>
          <a:prstGeom prst="rect">
            <a:avLst/>
          </a:prstGeom>
        </p:spPr>
      </p:pic>
    </p:spTree>
    <p:extLst>
      <p:ext uri="{BB962C8B-B14F-4D97-AF65-F5344CB8AC3E}">
        <p14:creationId xmlns:p14="http://schemas.microsoft.com/office/powerpoint/2010/main" val="1778762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8518"/>
                                        </p:tgtEl>
                                        <p:attrNameLst>
                                          <p:attrName>style.visibility</p:attrName>
                                        </p:attrNameLst>
                                      </p:cBhvr>
                                      <p:to>
                                        <p:strVal val="visible"/>
                                      </p:to>
                                    </p:set>
                                    <p:anim calcmode="lin" valueType="num">
                                      <p:cBhvr additive="base">
                                        <p:cTn id="7" dur="500" fill="hold"/>
                                        <p:tgtEl>
                                          <p:spTgt spid="448518"/>
                                        </p:tgtEl>
                                        <p:attrNameLst>
                                          <p:attrName>ppt_x</p:attrName>
                                        </p:attrNameLst>
                                      </p:cBhvr>
                                      <p:tavLst>
                                        <p:tav tm="0">
                                          <p:val>
                                            <p:strVal val="#ppt_x"/>
                                          </p:val>
                                        </p:tav>
                                        <p:tav tm="100000">
                                          <p:val>
                                            <p:strVal val="#ppt_x"/>
                                          </p:val>
                                        </p:tav>
                                      </p:tavLst>
                                    </p:anim>
                                    <p:anim calcmode="lin" valueType="num">
                                      <p:cBhvr additive="base">
                                        <p:cTn id="8" dur="500" fill="hold"/>
                                        <p:tgtEl>
                                          <p:spTgt spid="4485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1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641F7F-1DFC-120F-52BA-5B1668B85D38}"/>
              </a:ext>
            </a:extLst>
          </p:cNvPr>
          <p:cNvSpPr>
            <a:spLocks noGrp="1"/>
          </p:cNvSpPr>
          <p:nvPr>
            <p:ph type="title"/>
          </p:nvPr>
        </p:nvSpPr>
        <p:spPr/>
        <p:txBody>
          <a:bodyPr/>
          <a:lstStyle/>
          <a:p>
            <a:r>
              <a:rPr lang="en-US" dirty="0"/>
              <a:t>Criticism of RCTs in ARVD field</a:t>
            </a:r>
            <a:endParaRPr lang="el-GR" dirty="0"/>
          </a:p>
        </p:txBody>
      </p:sp>
      <p:sp>
        <p:nvSpPr>
          <p:cNvPr id="3" name="Θέση περιεχομένου 2">
            <a:extLst>
              <a:ext uri="{FF2B5EF4-FFF2-40B4-BE49-F238E27FC236}">
                <a16:creationId xmlns:a16="http://schemas.microsoft.com/office/drawing/2014/main" id="{641EF34D-0AAB-0FF8-ED3C-19E38B4EB01D}"/>
              </a:ext>
            </a:extLst>
          </p:cNvPr>
          <p:cNvSpPr>
            <a:spLocks noGrp="1"/>
          </p:cNvSpPr>
          <p:nvPr>
            <p:ph idx="1"/>
          </p:nvPr>
        </p:nvSpPr>
        <p:spPr/>
        <p:txBody>
          <a:bodyPr>
            <a:normAutofit/>
          </a:bodyPr>
          <a:lstStyle/>
          <a:p>
            <a:r>
              <a:rPr lang="en-US" sz="1700" dirty="0">
                <a:solidFill>
                  <a:prstClr val="black"/>
                </a:solidFill>
                <a:latin typeface="Segoe UI" panose="020B0502040204020203" pitchFamily="34" charset="0"/>
                <a:cs typeface="Segoe UI" panose="020B0502040204020203" pitchFamily="34" charset="0"/>
              </a:rPr>
              <a:t>Non-standardized inclusion criteria</a:t>
            </a:r>
            <a:endParaRPr lang="el-GR" sz="1700" dirty="0">
              <a:solidFill>
                <a:prstClr val="black"/>
              </a:solidFill>
              <a:latin typeface="Segoe UI" panose="020B0502040204020203" pitchFamily="34" charset="0"/>
              <a:cs typeface="Segoe UI" panose="020B0502040204020203" pitchFamily="34" charset="0"/>
            </a:endParaRPr>
          </a:p>
          <a:p>
            <a:r>
              <a:rPr lang="en-US" sz="1700" dirty="0"/>
              <a:t>Low event rates of major outcomes</a:t>
            </a:r>
          </a:p>
          <a:p>
            <a:r>
              <a:rPr lang="en-US" sz="1700" dirty="0"/>
              <a:t>No criterion relevant to time</a:t>
            </a:r>
          </a:p>
          <a:p>
            <a:r>
              <a:rPr lang="en-US" sz="1700" dirty="0"/>
              <a:t>High crossover rates between treatment arms</a:t>
            </a:r>
            <a:endParaRPr lang="el-GR" sz="1700" dirty="0"/>
          </a:p>
          <a:p>
            <a:r>
              <a:rPr lang="en-US" sz="1700" dirty="0"/>
              <a:t>Enrolment delays</a:t>
            </a:r>
          </a:p>
          <a:p>
            <a:r>
              <a:rPr lang="en-US" sz="1700" dirty="0"/>
              <a:t>Protocol revisions during the trial</a:t>
            </a:r>
            <a:endParaRPr lang="el-GR" sz="1700" dirty="0"/>
          </a:p>
          <a:p>
            <a:r>
              <a:rPr lang="en-US" sz="1700" dirty="0"/>
              <a:t>Great variability between and within study protocols in imaging techniques of RAS diagnosis and evaluation, often resulting in overestimation of the degree of stenosis</a:t>
            </a:r>
          </a:p>
          <a:p>
            <a:endParaRPr lang="el-GR" sz="1700" dirty="0"/>
          </a:p>
          <a:p>
            <a:endParaRPr lang="en-US" sz="1700" dirty="0"/>
          </a:p>
          <a:p>
            <a:endParaRPr lang="en-US" sz="1700" dirty="0"/>
          </a:p>
          <a:p>
            <a:endParaRPr lang="el-GR" sz="1700" dirty="0"/>
          </a:p>
        </p:txBody>
      </p:sp>
      <p:pic>
        <p:nvPicPr>
          <p:cNvPr id="4" name="Εικόνα 3">
            <a:extLst>
              <a:ext uri="{FF2B5EF4-FFF2-40B4-BE49-F238E27FC236}">
                <a16:creationId xmlns:a16="http://schemas.microsoft.com/office/drawing/2014/main" id="{97FCB3D6-F1BF-F917-28D2-5F0790202E4B}"/>
              </a:ext>
            </a:extLst>
          </p:cNvPr>
          <p:cNvPicPr>
            <a:picLocks noChangeAspect="1"/>
          </p:cNvPicPr>
          <p:nvPr/>
        </p:nvPicPr>
        <p:blipFill rotWithShape="1">
          <a:blip r:embed="rId2" cstate="print"/>
          <a:srcRect l="25000" t="22716" r="6666" b="37161"/>
          <a:stretch/>
        </p:blipFill>
        <p:spPr>
          <a:xfrm>
            <a:off x="1475656" y="248353"/>
            <a:ext cx="5823929" cy="2304256"/>
          </a:xfrm>
          <a:prstGeom prst="rect">
            <a:avLst/>
          </a:prstGeom>
        </p:spPr>
      </p:pic>
      <p:sp>
        <p:nvSpPr>
          <p:cNvPr id="5" name="Rectangle 10">
            <a:extLst>
              <a:ext uri="{FF2B5EF4-FFF2-40B4-BE49-F238E27FC236}">
                <a16:creationId xmlns:a16="http://schemas.microsoft.com/office/drawing/2014/main" id="{C74C41C9-EE39-1B54-C1E3-E2EC5C514DF2}"/>
              </a:ext>
            </a:extLst>
          </p:cNvPr>
          <p:cNvSpPr>
            <a:spLocks noChangeArrowheads="1"/>
          </p:cNvSpPr>
          <p:nvPr/>
        </p:nvSpPr>
        <p:spPr bwMode="auto">
          <a:xfrm>
            <a:off x="465174" y="2427734"/>
            <a:ext cx="8213651" cy="2018886"/>
          </a:xfrm>
          <a:prstGeom prst="rect">
            <a:avLst/>
          </a:prstGeom>
          <a:solidFill>
            <a:schemeClr val="accent4">
              <a:lumMod val="20000"/>
              <a:lumOff val="80000"/>
            </a:schemeClr>
          </a:solidFill>
          <a:ln w="28575">
            <a:solidFill>
              <a:schemeClr val="accent6"/>
            </a:solidFill>
          </a:ln>
        </p:spPr>
        <p:style>
          <a:lnRef idx="2">
            <a:schemeClr val="accent1"/>
          </a:lnRef>
          <a:fillRef idx="1">
            <a:schemeClr val="lt1"/>
          </a:fillRef>
          <a:effectRef idx="0">
            <a:schemeClr val="accent1"/>
          </a:effectRef>
          <a:fontRef idx="minor">
            <a:schemeClr val="dk1"/>
          </a:fontRef>
        </p:style>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lnSpc>
                <a:spcPct val="150000"/>
              </a:lnSpc>
              <a:spcBef>
                <a:spcPct val="0"/>
              </a:spcBef>
              <a:spcAft>
                <a:spcPct val="0"/>
              </a:spcAft>
              <a:defRPr/>
            </a:pPr>
            <a:r>
              <a:rPr lang="en-US" altLang="el-GR" dirty="0">
                <a:solidFill>
                  <a:srgbClr val="000000"/>
                </a:solidFill>
              </a:rPr>
              <a:t>From patients randomized to revascularization:</a:t>
            </a:r>
          </a:p>
          <a:p>
            <a:pPr defTabSz="685800" fontAlgn="base">
              <a:lnSpc>
                <a:spcPct val="150000"/>
              </a:lnSpc>
              <a:spcBef>
                <a:spcPct val="0"/>
              </a:spcBef>
              <a:spcAft>
                <a:spcPct val="0"/>
              </a:spcAft>
              <a:buFontTx/>
              <a:buChar char="•"/>
              <a:defRPr/>
            </a:pPr>
            <a:r>
              <a:rPr lang="en-US" altLang="el-GR" dirty="0">
                <a:solidFill>
                  <a:srgbClr val="000000"/>
                </a:solidFill>
              </a:rPr>
              <a:t> </a:t>
            </a:r>
            <a:r>
              <a:rPr lang="en-US" altLang="el-GR" sz="1650" dirty="0">
                <a:solidFill>
                  <a:srgbClr val="C00000"/>
                </a:solidFill>
              </a:rPr>
              <a:t>12/64</a:t>
            </a:r>
            <a:r>
              <a:rPr lang="el-GR" altLang="el-GR" sz="1650" dirty="0">
                <a:solidFill>
                  <a:srgbClr val="000000"/>
                </a:solidFill>
              </a:rPr>
              <a:t> </a:t>
            </a:r>
            <a:r>
              <a:rPr lang="el-GR" altLang="el-GR" sz="1650" dirty="0" err="1">
                <a:solidFill>
                  <a:srgbClr val="000000"/>
                </a:solidFill>
              </a:rPr>
              <a:t>patients</a:t>
            </a:r>
            <a:r>
              <a:rPr lang="el-GR" altLang="el-GR" sz="1650" dirty="0">
                <a:solidFill>
                  <a:srgbClr val="000000"/>
                </a:solidFill>
              </a:rPr>
              <a:t> </a:t>
            </a:r>
            <a:r>
              <a:rPr lang="el-GR" altLang="el-GR" sz="1650" dirty="0" err="1">
                <a:solidFill>
                  <a:srgbClr val="000000"/>
                </a:solidFill>
              </a:rPr>
              <a:t>were</a:t>
            </a:r>
            <a:r>
              <a:rPr lang="el-GR" altLang="el-GR" sz="1650" dirty="0">
                <a:solidFill>
                  <a:srgbClr val="000000"/>
                </a:solidFill>
              </a:rPr>
              <a:t> </a:t>
            </a:r>
            <a:r>
              <a:rPr lang="el-GR" altLang="el-GR" sz="1650" dirty="0" err="1">
                <a:solidFill>
                  <a:srgbClr val="000000"/>
                </a:solidFill>
              </a:rPr>
              <a:t>falsely</a:t>
            </a:r>
            <a:r>
              <a:rPr lang="el-GR" altLang="el-GR" sz="1650" dirty="0">
                <a:solidFill>
                  <a:srgbClr val="000000"/>
                </a:solidFill>
              </a:rPr>
              <a:t> </a:t>
            </a:r>
            <a:r>
              <a:rPr lang="el-GR" altLang="el-GR" sz="1650" dirty="0" err="1">
                <a:solidFill>
                  <a:srgbClr val="000000"/>
                </a:solidFill>
              </a:rPr>
              <a:t>identified</a:t>
            </a:r>
            <a:r>
              <a:rPr lang="el-GR" altLang="el-GR" sz="1650" dirty="0">
                <a:solidFill>
                  <a:srgbClr val="000000"/>
                </a:solidFill>
              </a:rPr>
              <a:t> </a:t>
            </a:r>
            <a:r>
              <a:rPr lang="el-GR" altLang="el-GR" sz="1650" dirty="0" err="1">
                <a:solidFill>
                  <a:srgbClr val="000000"/>
                </a:solidFill>
              </a:rPr>
              <a:t>as</a:t>
            </a:r>
            <a:r>
              <a:rPr lang="el-GR" altLang="el-GR" sz="1650" dirty="0">
                <a:solidFill>
                  <a:srgbClr val="000000"/>
                </a:solidFill>
              </a:rPr>
              <a:t> </a:t>
            </a:r>
            <a:r>
              <a:rPr lang="el-GR" altLang="el-GR" sz="1650" dirty="0" err="1">
                <a:solidFill>
                  <a:srgbClr val="000000"/>
                </a:solidFill>
              </a:rPr>
              <a:t>having</a:t>
            </a:r>
            <a:r>
              <a:rPr lang="el-GR" altLang="el-GR" sz="1650" dirty="0">
                <a:solidFill>
                  <a:srgbClr val="000000"/>
                </a:solidFill>
              </a:rPr>
              <a:t> </a:t>
            </a:r>
            <a:r>
              <a:rPr lang="en-US" altLang="el-GR" sz="1650" dirty="0">
                <a:solidFill>
                  <a:srgbClr val="000000"/>
                </a:solidFill>
              </a:rPr>
              <a:t>RAS &gt;</a:t>
            </a:r>
            <a:r>
              <a:rPr lang="el-GR" altLang="el-GR" sz="1650" dirty="0">
                <a:solidFill>
                  <a:srgbClr val="000000"/>
                </a:solidFill>
              </a:rPr>
              <a:t>50% </a:t>
            </a:r>
            <a:r>
              <a:rPr lang="el-GR" altLang="el-GR" sz="1650" dirty="0" err="1">
                <a:solidFill>
                  <a:srgbClr val="000000"/>
                </a:solidFill>
              </a:rPr>
              <a:t>by</a:t>
            </a:r>
            <a:r>
              <a:rPr lang="el-GR" altLang="el-GR" sz="1650" dirty="0">
                <a:solidFill>
                  <a:srgbClr val="000000"/>
                </a:solidFill>
              </a:rPr>
              <a:t> </a:t>
            </a:r>
            <a:r>
              <a:rPr lang="el-GR" altLang="el-GR" sz="1650" dirty="0" err="1">
                <a:solidFill>
                  <a:srgbClr val="000000"/>
                </a:solidFill>
              </a:rPr>
              <a:t>noninvasive</a:t>
            </a:r>
            <a:r>
              <a:rPr lang="el-GR" altLang="el-GR" sz="1650" dirty="0">
                <a:solidFill>
                  <a:srgbClr val="000000"/>
                </a:solidFill>
              </a:rPr>
              <a:t> </a:t>
            </a:r>
            <a:r>
              <a:rPr lang="el-GR" altLang="el-GR" sz="1650" dirty="0" err="1">
                <a:solidFill>
                  <a:srgbClr val="000000"/>
                </a:solidFill>
              </a:rPr>
              <a:t>imaging</a:t>
            </a:r>
            <a:r>
              <a:rPr lang="el-GR" altLang="el-GR" sz="1650" dirty="0">
                <a:solidFill>
                  <a:srgbClr val="000000"/>
                </a:solidFill>
              </a:rPr>
              <a:t> and </a:t>
            </a:r>
            <a:r>
              <a:rPr lang="el-GR" altLang="el-GR" sz="1650" dirty="0" err="1">
                <a:solidFill>
                  <a:srgbClr val="000000"/>
                </a:solidFill>
              </a:rPr>
              <a:t>did</a:t>
            </a:r>
            <a:r>
              <a:rPr lang="el-GR" altLang="el-GR" sz="1650" dirty="0">
                <a:solidFill>
                  <a:srgbClr val="000000"/>
                </a:solidFill>
              </a:rPr>
              <a:t> </a:t>
            </a:r>
            <a:r>
              <a:rPr lang="el-GR" altLang="el-GR" sz="1650" dirty="0" err="1">
                <a:solidFill>
                  <a:srgbClr val="000000"/>
                </a:solidFill>
              </a:rPr>
              <a:t>not</a:t>
            </a:r>
            <a:r>
              <a:rPr lang="el-GR" altLang="el-GR" sz="1650" dirty="0">
                <a:solidFill>
                  <a:srgbClr val="000000"/>
                </a:solidFill>
              </a:rPr>
              <a:t> </a:t>
            </a:r>
            <a:r>
              <a:rPr lang="el-GR" altLang="el-GR" sz="1650" dirty="0" err="1">
                <a:solidFill>
                  <a:srgbClr val="000000"/>
                </a:solidFill>
              </a:rPr>
              <a:t>ultimately</a:t>
            </a:r>
            <a:r>
              <a:rPr lang="el-GR" altLang="el-GR" sz="1650" dirty="0">
                <a:solidFill>
                  <a:srgbClr val="000000"/>
                </a:solidFill>
              </a:rPr>
              <a:t> </a:t>
            </a:r>
            <a:r>
              <a:rPr lang="en-US" altLang="el-GR" sz="1650" dirty="0">
                <a:solidFill>
                  <a:srgbClr val="000000"/>
                </a:solidFill>
              </a:rPr>
              <a:t>had</a:t>
            </a:r>
            <a:r>
              <a:rPr lang="el-GR" altLang="el-GR" sz="1650" dirty="0">
                <a:solidFill>
                  <a:srgbClr val="000000"/>
                </a:solidFill>
              </a:rPr>
              <a:t> </a:t>
            </a:r>
            <a:r>
              <a:rPr lang="el-GR" altLang="el-GR" sz="1650" dirty="0" err="1">
                <a:solidFill>
                  <a:srgbClr val="000000"/>
                </a:solidFill>
              </a:rPr>
              <a:t>stenting</a:t>
            </a:r>
            <a:endParaRPr lang="en-US" altLang="el-GR" sz="1650" dirty="0">
              <a:solidFill>
                <a:srgbClr val="000000"/>
              </a:solidFill>
            </a:endParaRPr>
          </a:p>
          <a:p>
            <a:pPr defTabSz="685800" fontAlgn="base">
              <a:lnSpc>
                <a:spcPct val="150000"/>
              </a:lnSpc>
              <a:spcBef>
                <a:spcPct val="0"/>
              </a:spcBef>
              <a:spcAft>
                <a:spcPct val="0"/>
              </a:spcAft>
              <a:buFontTx/>
              <a:buChar char="•"/>
              <a:defRPr/>
            </a:pPr>
            <a:r>
              <a:rPr lang="en-US" altLang="el-GR" sz="1650" dirty="0">
                <a:solidFill>
                  <a:srgbClr val="000000"/>
                </a:solidFill>
              </a:rPr>
              <a:t> </a:t>
            </a:r>
            <a:r>
              <a:rPr lang="en-US" altLang="el-GR" sz="1650" dirty="0">
                <a:solidFill>
                  <a:srgbClr val="C00000"/>
                </a:solidFill>
              </a:rPr>
              <a:t>6/64</a:t>
            </a:r>
            <a:r>
              <a:rPr lang="en-US" altLang="el-GR" sz="1650" dirty="0">
                <a:solidFill>
                  <a:srgbClr val="000000"/>
                </a:solidFill>
              </a:rPr>
              <a:t> patients stenting was not performed for various reasons</a:t>
            </a:r>
          </a:p>
          <a:p>
            <a:pPr defTabSz="685800" fontAlgn="base">
              <a:lnSpc>
                <a:spcPct val="150000"/>
              </a:lnSpc>
              <a:spcBef>
                <a:spcPct val="0"/>
              </a:spcBef>
              <a:spcAft>
                <a:spcPct val="0"/>
              </a:spcAft>
              <a:buFontTx/>
              <a:buChar char="•"/>
              <a:defRPr/>
            </a:pPr>
            <a:r>
              <a:rPr lang="en-US" altLang="el-GR" sz="1650" dirty="0">
                <a:solidFill>
                  <a:srgbClr val="000000"/>
                </a:solidFill>
              </a:rPr>
              <a:t> </a:t>
            </a:r>
            <a:r>
              <a:rPr lang="en-US" altLang="el-GR" sz="1650" dirty="0">
                <a:solidFill>
                  <a:srgbClr val="C00000"/>
                </a:solidFill>
              </a:rPr>
              <a:t>22/64</a:t>
            </a:r>
            <a:r>
              <a:rPr lang="en-US" altLang="el-GR" sz="1650" dirty="0">
                <a:solidFill>
                  <a:srgbClr val="000000"/>
                </a:solidFill>
              </a:rPr>
              <a:t> patients had 50-70% </a:t>
            </a:r>
            <a:r>
              <a:rPr lang="en-US" altLang="el-GR" sz="1650" dirty="0" err="1">
                <a:solidFill>
                  <a:srgbClr val="000000"/>
                </a:solidFill>
              </a:rPr>
              <a:t>stenoses</a:t>
            </a:r>
            <a:r>
              <a:rPr lang="en-US" altLang="el-GR" sz="1650" dirty="0">
                <a:solidFill>
                  <a:srgbClr val="000000"/>
                </a:solidFill>
              </a:rPr>
              <a:t> (unlikely to benefit)</a:t>
            </a:r>
            <a:endParaRPr lang="el-GR" altLang="el-GR" sz="1650" dirty="0">
              <a:solidFill>
                <a:srgbClr val="000000"/>
              </a:solidFill>
            </a:endParaRPr>
          </a:p>
        </p:txBody>
      </p:sp>
      <p:sp>
        <p:nvSpPr>
          <p:cNvPr id="6" name="Text Box 4">
            <a:extLst>
              <a:ext uri="{FF2B5EF4-FFF2-40B4-BE49-F238E27FC236}">
                <a16:creationId xmlns:a16="http://schemas.microsoft.com/office/drawing/2014/main" id="{66DACB79-5AFD-52ED-14A2-0FA857681A14}"/>
              </a:ext>
            </a:extLst>
          </p:cNvPr>
          <p:cNvSpPr txBox="1">
            <a:spLocks noChangeArrowheads="1"/>
          </p:cNvSpPr>
          <p:nvPr/>
        </p:nvSpPr>
        <p:spPr bwMode="auto">
          <a:xfrm>
            <a:off x="971600" y="4659982"/>
            <a:ext cx="9153525" cy="220699"/>
          </a:xfrm>
          <a:prstGeom prst="rect">
            <a:avLst/>
          </a:prstGeom>
          <a:noFill/>
          <a:ln w="9525">
            <a:noFill/>
            <a:miter lim="800000"/>
            <a:headEnd/>
            <a:tailEnd/>
          </a:ln>
          <a:effectLst/>
        </p:spPr>
        <p:txBody>
          <a:bodyPr wrap="square" lIns="68571" tIns="34289" rIns="68571" bIns="34289">
            <a:spAutoFit/>
          </a:bodyPr>
          <a:lstStyle/>
          <a:p>
            <a:pPr defTabSz="685681">
              <a:lnSpc>
                <a:spcPct val="80000"/>
              </a:lnSpc>
              <a:spcAft>
                <a:spcPts val="450"/>
              </a:spcAft>
              <a:defRPr/>
            </a:pPr>
            <a:r>
              <a:rPr lang="en-US" altLang="el-GR" sz="1200" i="1" dirty="0">
                <a:solidFill>
                  <a:prstClr val="black"/>
                </a:solidFill>
                <a:latin typeface="Calibri"/>
                <a:cs typeface="Calibri" pitchFamily="34" charset="0"/>
              </a:rPr>
              <a:t>Van der </a:t>
            </a:r>
            <a:r>
              <a:rPr lang="en-US" altLang="el-GR" sz="1200" i="1" dirty="0" err="1">
                <a:solidFill>
                  <a:prstClr val="black"/>
                </a:solidFill>
                <a:latin typeface="Calibri"/>
                <a:cs typeface="Calibri" pitchFamily="34" charset="0"/>
              </a:rPr>
              <a:t>Niepen</a:t>
            </a:r>
            <a:r>
              <a:rPr lang="en-US" altLang="el-GR" sz="1200" i="1" dirty="0">
                <a:solidFill>
                  <a:prstClr val="black"/>
                </a:solidFill>
                <a:latin typeface="Calibri"/>
                <a:cs typeface="Calibri" pitchFamily="34" charset="0"/>
              </a:rPr>
              <a:t> et al. </a:t>
            </a:r>
            <a:r>
              <a:rPr lang="en-US" altLang="el-GR" sz="1200" i="1" dirty="0" err="1">
                <a:solidFill>
                  <a:prstClr val="black"/>
                </a:solidFill>
                <a:latin typeface="Calibri"/>
                <a:cs typeface="Calibri" pitchFamily="34" charset="0"/>
              </a:rPr>
              <a:t>Curr</a:t>
            </a:r>
            <a:r>
              <a:rPr lang="en-US" altLang="el-GR" sz="1200" i="1" dirty="0">
                <a:solidFill>
                  <a:prstClr val="black"/>
                </a:solidFill>
                <a:latin typeface="Calibri"/>
                <a:cs typeface="Calibri" pitchFamily="34" charset="0"/>
              </a:rPr>
              <a:t> </a:t>
            </a:r>
            <a:r>
              <a:rPr lang="en-US" altLang="el-GR" sz="1200" i="1" dirty="0" err="1">
                <a:solidFill>
                  <a:prstClr val="black"/>
                </a:solidFill>
                <a:latin typeface="Calibri"/>
                <a:cs typeface="Calibri" pitchFamily="34" charset="0"/>
              </a:rPr>
              <a:t>Hypertens</a:t>
            </a:r>
            <a:r>
              <a:rPr lang="en-US" altLang="el-GR" sz="1200" i="1" dirty="0">
                <a:solidFill>
                  <a:prstClr val="black"/>
                </a:solidFill>
                <a:latin typeface="Calibri"/>
                <a:cs typeface="Calibri" pitchFamily="34" charset="0"/>
              </a:rPr>
              <a:t> Rep 2017; </a:t>
            </a:r>
            <a:r>
              <a:rPr lang="en-US" altLang="el-GR" sz="1200" i="1" dirty="0" err="1">
                <a:solidFill>
                  <a:prstClr val="black"/>
                </a:solidFill>
                <a:latin typeface="Calibri"/>
                <a:cs typeface="Calibri" pitchFamily="34" charset="0"/>
              </a:rPr>
              <a:t>Pappacoggli</a:t>
            </a:r>
            <a:r>
              <a:rPr lang="en-US" altLang="el-GR" sz="1200" i="1" dirty="0">
                <a:solidFill>
                  <a:prstClr val="black"/>
                </a:solidFill>
                <a:latin typeface="Calibri"/>
                <a:cs typeface="Calibri" pitchFamily="34" charset="0"/>
              </a:rPr>
              <a:t> et al. Hypertension 2023</a:t>
            </a:r>
            <a:r>
              <a:rPr lang="en-GB" altLang="el-GR" sz="1200" i="1" dirty="0">
                <a:solidFill>
                  <a:prstClr val="black"/>
                </a:solidFill>
                <a:latin typeface="Calibri"/>
                <a:cs typeface="Calibri" pitchFamily="34" charset="0"/>
              </a:rPr>
              <a:t>; </a:t>
            </a:r>
            <a:r>
              <a:rPr lang="en-GB" altLang="el-GR" sz="1200" i="1" dirty="0" err="1">
                <a:solidFill>
                  <a:prstClr val="black"/>
                </a:solidFill>
                <a:latin typeface="Calibri"/>
                <a:cs typeface="Calibri" pitchFamily="34" charset="0"/>
              </a:rPr>
              <a:t>Sarafidis</a:t>
            </a:r>
            <a:r>
              <a:rPr lang="en-GB" altLang="el-GR" sz="1200" i="1" dirty="0">
                <a:solidFill>
                  <a:prstClr val="black"/>
                </a:solidFill>
                <a:latin typeface="Calibri"/>
                <a:cs typeface="Calibri" pitchFamily="34" charset="0"/>
              </a:rPr>
              <a:t> et al. Nephrol Dial Transplant 2023 </a:t>
            </a:r>
          </a:p>
        </p:txBody>
      </p:sp>
    </p:spTree>
    <p:extLst>
      <p:ext uri="{BB962C8B-B14F-4D97-AF65-F5344CB8AC3E}">
        <p14:creationId xmlns:p14="http://schemas.microsoft.com/office/powerpoint/2010/main" val="221170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43AEE5-C8F5-C648-372F-FDD1101D8769}"/>
              </a:ext>
            </a:extLst>
          </p:cNvPr>
          <p:cNvSpPr>
            <a:spLocks noGrp="1"/>
          </p:cNvSpPr>
          <p:nvPr>
            <p:ph type="title"/>
          </p:nvPr>
        </p:nvSpPr>
        <p:spPr/>
        <p:txBody>
          <a:bodyPr/>
          <a:lstStyle/>
          <a:p>
            <a:r>
              <a:rPr lang="en-GB" sz="2600" dirty="0"/>
              <a:t>Prevalence of ARVD</a:t>
            </a:r>
            <a:endParaRPr lang="el-GR" sz="2600" dirty="0"/>
          </a:p>
        </p:txBody>
      </p:sp>
      <p:pic>
        <p:nvPicPr>
          <p:cNvPr id="5" name="Θέση περιεχομένου 4">
            <a:extLst>
              <a:ext uri="{FF2B5EF4-FFF2-40B4-BE49-F238E27FC236}">
                <a16:creationId xmlns:a16="http://schemas.microsoft.com/office/drawing/2014/main" id="{21FD546F-6AD0-4ABA-4F3C-1BECF75499BB}"/>
              </a:ext>
            </a:extLst>
          </p:cNvPr>
          <p:cNvPicPr>
            <a:picLocks noGrp="1" noChangeAspect="1"/>
          </p:cNvPicPr>
          <p:nvPr>
            <p:ph idx="1"/>
          </p:nvPr>
        </p:nvPicPr>
        <p:blipFill>
          <a:blip r:embed="rId3"/>
          <a:stretch>
            <a:fillRect/>
          </a:stretch>
        </p:blipFill>
        <p:spPr>
          <a:xfrm>
            <a:off x="201496" y="1356325"/>
            <a:ext cx="4244472" cy="3354168"/>
          </a:xfrm>
        </p:spPr>
      </p:pic>
      <p:sp>
        <p:nvSpPr>
          <p:cNvPr id="6" name="TextBox 5">
            <a:extLst>
              <a:ext uri="{FF2B5EF4-FFF2-40B4-BE49-F238E27FC236}">
                <a16:creationId xmlns:a16="http://schemas.microsoft.com/office/drawing/2014/main" id="{1731A6E1-2CCE-1CF6-136F-ACE452628B32}"/>
              </a:ext>
            </a:extLst>
          </p:cNvPr>
          <p:cNvSpPr txBox="1"/>
          <p:nvPr/>
        </p:nvSpPr>
        <p:spPr>
          <a:xfrm>
            <a:off x="827584" y="771550"/>
            <a:ext cx="2954328" cy="584775"/>
          </a:xfrm>
          <a:prstGeom prst="rect">
            <a:avLst/>
          </a:prstGeom>
          <a:noFill/>
        </p:spPr>
        <p:txBody>
          <a:bodyPr wrap="square" rtlCol="0">
            <a:spAutoFit/>
          </a:bodyPr>
          <a:lstStyle/>
          <a:p>
            <a:pPr algn="ctr"/>
            <a:r>
              <a:rPr lang="en-GB" sz="1600" dirty="0"/>
              <a:t>N=870 patients age&gt;65 y</a:t>
            </a:r>
          </a:p>
          <a:p>
            <a:pPr algn="ctr"/>
            <a:r>
              <a:rPr lang="en-GB" sz="1600" dirty="0"/>
              <a:t>Renal doppler ultrasonography</a:t>
            </a:r>
            <a:endParaRPr lang="el-GR" sz="1600" dirty="0"/>
          </a:p>
        </p:txBody>
      </p:sp>
      <p:pic>
        <p:nvPicPr>
          <p:cNvPr id="7" name="Εικόνα 6">
            <a:extLst>
              <a:ext uri="{FF2B5EF4-FFF2-40B4-BE49-F238E27FC236}">
                <a16:creationId xmlns:a16="http://schemas.microsoft.com/office/drawing/2014/main" id="{BFD86189-A870-AE1C-2268-D0203CEF3D9F}"/>
              </a:ext>
            </a:extLst>
          </p:cNvPr>
          <p:cNvPicPr>
            <a:picLocks noChangeAspect="1"/>
          </p:cNvPicPr>
          <p:nvPr/>
        </p:nvPicPr>
        <p:blipFill>
          <a:blip r:embed="rId4" cstate="print"/>
          <a:stretch>
            <a:fillRect/>
          </a:stretch>
        </p:blipFill>
        <p:spPr>
          <a:xfrm>
            <a:off x="3347864" y="2113528"/>
            <a:ext cx="754083" cy="491003"/>
          </a:xfrm>
          <a:prstGeom prst="rect">
            <a:avLst/>
          </a:prstGeom>
        </p:spPr>
      </p:pic>
      <p:pic>
        <p:nvPicPr>
          <p:cNvPr id="9" name="Εικόνα 8">
            <a:extLst>
              <a:ext uri="{FF2B5EF4-FFF2-40B4-BE49-F238E27FC236}">
                <a16:creationId xmlns:a16="http://schemas.microsoft.com/office/drawing/2014/main" id="{6228481C-BC0B-3F81-0C7B-534DD77B1FB1}"/>
              </a:ext>
            </a:extLst>
          </p:cNvPr>
          <p:cNvPicPr>
            <a:picLocks noChangeAspect="1"/>
          </p:cNvPicPr>
          <p:nvPr/>
        </p:nvPicPr>
        <p:blipFill>
          <a:blip r:embed="rId5"/>
          <a:stretch>
            <a:fillRect/>
          </a:stretch>
        </p:blipFill>
        <p:spPr>
          <a:xfrm>
            <a:off x="264870" y="860875"/>
            <a:ext cx="8362196" cy="35283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Εικόνα 10">
            <a:extLst>
              <a:ext uri="{FF2B5EF4-FFF2-40B4-BE49-F238E27FC236}">
                <a16:creationId xmlns:a16="http://schemas.microsoft.com/office/drawing/2014/main" id="{3C222AF6-E2C4-D891-6304-8E6B4E013AAA}"/>
              </a:ext>
            </a:extLst>
          </p:cNvPr>
          <p:cNvPicPr>
            <a:picLocks noChangeAspect="1"/>
          </p:cNvPicPr>
          <p:nvPr/>
        </p:nvPicPr>
        <p:blipFill>
          <a:blip r:embed="rId4" cstate="print"/>
          <a:stretch>
            <a:fillRect/>
          </a:stretch>
        </p:blipFill>
        <p:spPr>
          <a:xfrm>
            <a:off x="264870" y="2436379"/>
            <a:ext cx="8447554" cy="663601"/>
          </a:xfrm>
          <a:prstGeom prst="rect">
            <a:avLst/>
          </a:prstGeom>
        </p:spPr>
      </p:pic>
      <p:sp>
        <p:nvSpPr>
          <p:cNvPr id="3" name="Text Box 4">
            <a:extLst>
              <a:ext uri="{FF2B5EF4-FFF2-40B4-BE49-F238E27FC236}">
                <a16:creationId xmlns:a16="http://schemas.microsoft.com/office/drawing/2014/main" id="{C26663A4-869D-8CBA-3627-3B46DE66CBB3}"/>
              </a:ext>
            </a:extLst>
          </p:cNvPr>
          <p:cNvSpPr txBox="1">
            <a:spLocks noChangeArrowheads="1"/>
          </p:cNvSpPr>
          <p:nvPr/>
        </p:nvSpPr>
        <p:spPr bwMode="auto">
          <a:xfrm>
            <a:off x="5691006" y="4410664"/>
            <a:ext cx="3451530" cy="623246"/>
          </a:xfrm>
          <a:prstGeom prst="rect">
            <a:avLst/>
          </a:prstGeom>
          <a:noFill/>
          <a:ln w="9525">
            <a:noFill/>
            <a:miter lim="800000"/>
            <a:headEnd/>
            <a:tailEnd/>
          </a:ln>
          <a:effectLst/>
        </p:spPr>
        <p:txBody>
          <a:bodyPr wrap="square" lIns="68571" tIns="34289" rIns="68571" bIns="34289">
            <a:spAutoFit/>
          </a:bodyPr>
          <a:lstStyle/>
          <a:p>
            <a:pPr algn="r" defTabSz="685681">
              <a:defRPr/>
            </a:pPr>
            <a:r>
              <a:rPr lang="en-GB" altLang="el-GR" sz="1200" dirty="0">
                <a:solidFill>
                  <a:prstClr val="black"/>
                </a:solidFill>
                <a:latin typeface="Calibri"/>
                <a:cs typeface="Calibri" pitchFamily="34" charset="0"/>
              </a:rPr>
              <a:t>Hansen et al, J </a:t>
            </a:r>
            <a:r>
              <a:rPr lang="en-GB" altLang="el-GR" sz="1200" dirty="0" err="1">
                <a:solidFill>
                  <a:prstClr val="black"/>
                </a:solidFill>
                <a:latin typeface="Calibri"/>
                <a:cs typeface="Calibri" pitchFamily="34" charset="0"/>
              </a:rPr>
              <a:t>Vasc</a:t>
            </a:r>
            <a:r>
              <a:rPr lang="en-GB" altLang="el-GR" sz="1200" dirty="0">
                <a:solidFill>
                  <a:prstClr val="black"/>
                </a:solidFill>
                <a:latin typeface="Calibri"/>
                <a:cs typeface="Calibri" pitchFamily="34" charset="0"/>
              </a:rPr>
              <a:t> </a:t>
            </a:r>
            <a:r>
              <a:rPr lang="en-GB" altLang="el-GR" sz="1200" dirty="0" err="1">
                <a:solidFill>
                  <a:prstClr val="black"/>
                </a:solidFill>
                <a:latin typeface="Calibri"/>
                <a:cs typeface="Calibri" pitchFamily="34" charset="0"/>
              </a:rPr>
              <a:t>Surg</a:t>
            </a:r>
            <a:r>
              <a:rPr lang="en-GB" altLang="el-GR" sz="1200" dirty="0">
                <a:solidFill>
                  <a:prstClr val="black"/>
                </a:solidFill>
                <a:latin typeface="Calibri"/>
                <a:cs typeface="Calibri" pitchFamily="34" charset="0"/>
              </a:rPr>
              <a:t> 2002</a:t>
            </a:r>
          </a:p>
          <a:p>
            <a:pPr algn="r" defTabSz="685681">
              <a:defRPr/>
            </a:pPr>
            <a:r>
              <a:rPr lang="en-GB" altLang="el-GR" sz="1200" dirty="0">
                <a:solidFill>
                  <a:prstClr val="black"/>
                </a:solidFill>
                <a:latin typeface="Calibri"/>
                <a:cs typeface="Calibri" pitchFamily="34" charset="0"/>
              </a:rPr>
              <a:t>Buller et al, J Am Coll </a:t>
            </a:r>
            <a:r>
              <a:rPr lang="en-GB" altLang="el-GR" sz="1200" dirty="0" err="1">
                <a:solidFill>
                  <a:prstClr val="black"/>
                </a:solidFill>
                <a:latin typeface="Calibri"/>
                <a:cs typeface="Calibri" pitchFamily="34" charset="0"/>
              </a:rPr>
              <a:t>Cardiol</a:t>
            </a:r>
            <a:r>
              <a:rPr lang="en-GB" altLang="el-GR" sz="1200" dirty="0">
                <a:solidFill>
                  <a:prstClr val="black"/>
                </a:solidFill>
                <a:latin typeface="Calibri"/>
                <a:cs typeface="Calibri" pitchFamily="34" charset="0"/>
              </a:rPr>
              <a:t> 2004</a:t>
            </a:r>
          </a:p>
          <a:p>
            <a:pPr algn="r" defTabSz="685681">
              <a:defRPr/>
            </a:pPr>
            <a:endParaRPr lang="en-GB" altLang="el-GR" sz="1200" dirty="0">
              <a:solidFill>
                <a:prstClr val="black"/>
              </a:solidFill>
              <a:latin typeface="Calibri"/>
              <a:cs typeface="Calibri" pitchFamily="34" charset="0"/>
            </a:endParaRPr>
          </a:p>
        </p:txBody>
      </p:sp>
    </p:spTree>
    <p:extLst>
      <p:ext uri="{BB962C8B-B14F-4D97-AF65-F5344CB8AC3E}">
        <p14:creationId xmlns:p14="http://schemas.microsoft.com/office/powerpoint/2010/main" val="117152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74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74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Θέση περιεχομένου 3"/>
          <p:cNvSpPr>
            <a:spLocks noGrp="1"/>
          </p:cNvSpPr>
          <p:nvPr>
            <p:ph idx="1"/>
          </p:nvPr>
        </p:nvSpPr>
        <p:spPr>
          <a:xfrm>
            <a:off x="1731146" y="2250045"/>
            <a:ext cx="7297209" cy="2555519"/>
          </a:xfrm>
        </p:spPr>
        <p:txBody>
          <a:bodyPr anchor="ctr"/>
          <a:lstStyle/>
          <a:p>
            <a:pPr>
              <a:lnSpc>
                <a:spcPct val="150000"/>
              </a:lnSpc>
            </a:pPr>
            <a:r>
              <a:rPr lang="en-US" dirty="0"/>
              <a:t>N=140 patients with </a:t>
            </a:r>
            <a:r>
              <a:rPr lang="en-US" dirty="0" err="1"/>
              <a:t>eGFR</a:t>
            </a:r>
            <a:r>
              <a:rPr lang="en-US" dirty="0"/>
              <a:t>&lt;80 ml/min/1.73m2</a:t>
            </a:r>
          </a:p>
          <a:p>
            <a:pPr>
              <a:lnSpc>
                <a:spcPct val="150000"/>
              </a:lnSpc>
            </a:pPr>
            <a:r>
              <a:rPr lang="en-US" dirty="0"/>
              <a:t>ARAS&gt; 50% </a:t>
            </a:r>
          </a:p>
          <a:p>
            <a:pPr>
              <a:lnSpc>
                <a:spcPct val="150000"/>
              </a:lnSpc>
            </a:pPr>
            <a:r>
              <a:rPr lang="en-US" dirty="0"/>
              <a:t>controlled BP on stable medication dosage (BP &lt;140/90 mmHg)</a:t>
            </a:r>
          </a:p>
          <a:p>
            <a:pPr>
              <a:lnSpc>
                <a:spcPct val="150000"/>
              </a:lnSpc>
            </a:pPr>
            <a:r>
              <a:rPr lang="en-US" dirty="0"/>
              <a:t>follow-up 2 years</a:t>
            </a:r>
          </a:p>
          <a:p>
            <a:pPr>
              <a:lnSpc>
                <a:spcPct val="150000"/>
              </a:lnSpc>
            </a:pPr>
            <a:r>
              <a:rPr lang="en-US" dirty="0"/>
              <a:t>primary endpoint: eGFR decline&gt;20%</a:t>
            </a:r>
            <a:endParaRPr lang="el-GR" dirty="0"/>
          </a:p>
        </p:txBody>
      </p:sp>
      <p:pic>
        <p:nvPicPr>
          <p:cNvPr id="5" name="Εικόνα 4"/>
          <p:cNvPicPr>
            <a:picLocks noChangeAspect="1"/>
          </p:cNvPicPr>
          <p:nvPr/>
        </p:nvPicPr>
        <p:blipFill rotWithShape="1">
          <a:blip r:embed="rId3" cstate="print"/>
          <a:srcRect l="25000" t="22716" r="6666" b="37161"/>
          <a:stretch/>
        </p:blipFill>
        <p:spPr>
          <a:xfrm>
            <a:off x="1884587" y="123478"/>
            <a:ext cx="5374826" cy="2126567"/>
          </a:xfrm>
          <a:prstGeom prst="rect">
            <a:avLst/>
          </a:prstGeom>
        </p:spPr>
      </p:pic>
      <p:sp>
        <p:nvSpPr>
          <p:cNvPr id="7" name="Text Box 4">
            <a:extLst>
              <a:ext uri="{FF2B5EF4-FFF2-40B4-BE49-F238E27FC236}">
                <a16:creationId xmlns:a16="http://schemas.microsoft.com/office/drawing/2014/main" id="{9BA522FA-BC64-8E30-6030-3D5791C3D1AC}"/>
              </a:ext>
            </a:extLst>
          </p:cNvPr>
          <p:cNvSpPr txBox="1">
            <a:spLocks noChangeArrowheads="1"/>
          </p:cNvSpPr>
          <p:nvPr/>
        </p:nvSpPr>
        <p:spPr bwMode="auto">
          <a:xfrm>
            <a:off x="6876256" y="4528565"/>
            <a:ext cx="27229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defRPr/>
            </a:pPr>
            <a:r>
              <a:rPr lang="en-US" altLang="el-GR" sz="1200" i="1" dirty="0" err="1">
                <a:solidFill>
                  <a:prstClr val="black"/>
                </a:solidFill>
                <a:latin typeface="Calibri" panose="020F0502020204030204"/>
                <a:cs typeface="Arial" panose="020B0604020202020204" pitchFamily="34" charset="0"/>
              </a:rPr>
              <a:t>Bax</a:t>
            </a:r>
            <a:r>
              <a:rPr lang="en-US" altLang="el-GR" sz="1200" i="1" dirty="0">
                <a:solidFill>
                  <a:prstClr val="black"/>
                </a:solidFill>
                <a:latin typeface="Calibri" panose="020F0502020204030204"/>
                <a:cs typeface="Arial" panose="020B0604020202020204" pitchFamily="34" charset="0"/>
              </a:rPr>
              <a:t> et al., Ann Intern Med, 2009</a:t>
            </a:r>
            <a:endParaRPr lang="el-GR" altLang="el-GR" sz="1200" i="1" u="sng" dirty="0">
              <a:solidFill>
                <a:prstClr val="black"/>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300386880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12323" name="Oval 3">
            <a:extLst>
              <a:ext uri="{FF2B5EF4-FFF2-40B4-BE49-F238E27FC236}">
                <a16:creationId xmlns:a16="http://schemas.microsoft.com/office/drawing/2014/main" id="{82389415-7CC8-0197-0220-E93EFDB5C3D8}"/>
              </a:ext>
            </a:extLst>
          </p:cNvPr>
          <p:cNvSpPr>
            <a:spLocks noChangeArrowheads="1"/>
          </p:cNvSpPr>
          <p:nvPr/>
        </p:nvSpPr>
        <p:spPr bwMode="auto">
          <a:xfrm>
            <a:off x="5813822" y="1771531"/>
            <a:ext cx="259766" cy="519351"/>
          </a:xfrm>
          <a:prstGeom prst="ellipse">
            <a:avLst/>
          </a:prstGeom>
          <a:noFill/>
          <a:ln>
            <a:noFill/>
          </a:ln>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defRPr/>
            </a:pPr>
            <a:endParaRPr lang="el-GR" b="1">
              <a:solidFill>
                <a:srgbClr val="FF9900"/>
              </a:solidFill>
              <a:effectLst>
                <a:outerShdw blurRad="38100" dist="38100" dir="2700000" algn="tl">
                  <a:srgbClr val="000000"/>
                </a:outerShdw>
              </a:effectLst>
              <a:cs typeface="Arial" panose="020B0604020202020204" pitchFamily="34" charset="0"/>
            </a:endParaRPr>
          </a:p>
        </p:txBody>
      </p:sp>
      <p:sp>
        <p:nvSpPr>
          <p:cNvPr id="250883" name="Text Box 4">
            <a:extLst>
              <a:ext uri="{FF2B5EF4-FFF2-40B4-BE49-F238E27FC236}">
                <a16:creationId xmlns:a16="http://schemas.microsoft.com/office/drawing/2014/main" id="{9BA522FA-BC64-8E30-6030-3D5791C3D1AC}"/>
              </a:ext>
            </a:extLst>
          </p:cNvPr>
          <p:cNvSpPr txBox="1">
            <a:spLocks noChangeArrowheads="1"/>
          </p:cNvSpPr>
          <p:nvPr/>
        </p:nvSpPr>
        <p:spPr bwMode="auto">
          <a:xfrm>
            <a:off x="0" y="4553426"/>
            <a:ext cx="27229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defRPr/>
            </a:pPr>
            <a:r>
              <a:rPr lang="en-US" altLang="el-GR" sz="1200" i="1" dirty="0" err="1">
                <a:solidFill>
                  <a:prstClr val="black"/>
                </a:solidFill>
                <a:latin typeface="Calibri"/>
                <a:cs typeface="Arial" panose="020B0604020202020204" pitchFamily="34" charset="0"/>
              </a:rPr>
              <a:t>Bax</a:t>
            </a:r>
            <a:r>
              <a:rPr lang="en-US" altLang="el-GR" sz="1200" i="1" dirty="0">
                <a:solidFill>
                  <a:prstClr val="black"/>
                </a:solidFill>
                <a:latin typeface="Calibri"/>
                <a:cs typeface="Arial" panose="020B0604020202020204" pitchFamily="34" charset="0"/>
              </a:rPr>
              <a:t> et al., Ann Intern Med, 2009</a:t>
            </a:r>
            <a:endParaRPr lang="el-GR" altLang="el-GR" sz="1200" i="1" u="sng" dirty="0">
              <a:solidFill>
                <a:prstClr val="black"/>
              </a:solidFill>
              <a:latin typeface="Calibri"/>
              <a:cs typeface="Arial" panose="020B0604020202020204" pitchFamily="34" charset="0"/>
            </a:endParaRPr>
          </a:p>
        </p:txBody>
      </p:sp>
      <p:pic>
        <p:nvPicPr>
          <p:cNvPr id="250884" name="Picture 5">
            <a:extLst>
              <a:ext uri="{FF2B5EF4-FFF2-40B4-BE49-F238E27FC236}">
                <a16:creationId xmlns:a16="http://schemas.microsoft.com/office/drawing/2014/main" id="{45FCB088-CD06-26CE-F6BD-EF64FAF4B5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750" y="889315"/>
            <a:ext cx="3676206" cy="3278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5" name="Picture 6">
            <a:extLst>
              <a:ext uri="{FF2B5EF4-FFF2-40B4-BE49-F238E27FC236}">
                <a16:creationId xmlns:a16="http://schemas.microsoft.com/office/drawing/2014/main" id="{9B424949-86F4-6BAC-789E-11162ECF4B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8422" y="1596241"/>
            <a:ext cx="3886615" cy="3219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6" name="Text Box 7">
            <a:extLst>
              <a:ext uri="{FF2B5EF4-FFF2-40B4-BE49-F238E27FC236}">
                <a16:creationId xmlns:a16="http://schemas.microsoft.com/office/drawing/2014/main" id="{ACB6E02A-97BC-F7B8-5EF2-532F10ECF9A8}"/>
              </a:ext>
            </a:extLst>
          </p:cNvPr>
          <p:cNvSpPr txBox="1">
            <a:spLocks noChangeArrowheads="1"/>
          </p:cNvSpPr>
          <p:nvPr/>
        </p:nvSpPr>
        <p:spPr bwMode="auto">
          <a:xfrm>
            <a:off x="2465786" y="1168004"/>
            <a:ext cx="194429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50000"/>
              </a:spcBef>
              <a:spcAft>
                <a:spcPct val="0"/>
              </a:spcAft>
              <a:defRPr/>
            </a:pPr>
            <a:r>
              <a:rPr lang="en-US" altLang="el-GR" sz="1050" b="1">
                <a:solidFill>
                  <a:srgbClr val="000000"/>
                </a:solidFill>
                <a:cs typeface="Arial" panose="020B0604020202020204" pitchFamily="34" charset="0"/>
              </a:rPr>
              <a:t>Primary end-point</a:t>
            </a:r>
            <a:endParaRPr lang="el-GR" altLang="el-GR" sz="1050" b="1">
              <a:solidFill>
                <a:srgbClr val="000000"/>
              </a:solidFill>
              <a:cs typeface="Arial" panose="020B0604020202020204" pitchFamily="34" charset="0"/>
            </a:endParaRPr>
          </a:p>
        </p:txBody>
      </p:sp>
      <p:sp>
        <p:nvSpPr>
          <p:cNvPr id="250887" name="Text Box 8">
            <a:extLst>
              <a:ext uri="{FF2B5EF4-FFF2-40B4-BE49-F238E27FC236}">
                <a16:creationId xmlns:a16="http://schemas.microsoft.com/office/drawing/2014/main" id="{30194994-C2FC-042E-EA09-5645EDE8690B}"/>
              </a:ext>
            </a:extLst>
          </p:cNvPr>
          <p:cNvSpPr txBox="1">
            <a:spLocks noChangeArrowheads="1"/>
          </p:cNvSpPr>
          <p:nvPr/>
        </p:nvSpPr>
        <p:spPr bwMode="auto">
          <a:xfrm>
            <a:off x="6140224" y="1854505"/>
            <a:ext cx="194429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50000"/>
              </a:spcBef>
              <a:spcAft>
                <a:spcPct val="0"/>
              </a:spcAft>
              <a:defRPr/>
            </a:pPr>
            <a:r>
              <a:rPr lang="en-US" altLang="el-GR" sz="1050" b="1" dirty="0">
                <a:solidFill>
                  <a:srgbClr val="000000"/>
                </a:solidFill>
                <a:cs typeface="Arial" panose="020B0604020202020204" pitchFamily="34" charset="0"/>
              </a:rPr>
              <a:t>Primary end-point &amp; death</a:t>
            </a:r>
            <a:endParaRPr lang="el-GR" altLang="el-GR" sz="1050" b="1" dirty="0">
              <a:solidFill>
                <a:srgbClr val="000000"/>
              </a:solidFill>
              <a:cs typeface="Arial" panose="020B0604020202020204" pitchFamily="34" charset="0"/>
            </a:endParaRPr>
          </a:p>
        </p:txBody>
      </p:sp>
      <p:sp>
        <p:nvSpPr>
          <p:cNvPr id="250888" name="Rectangle 9">
            <a:extLst>
              <a:ext uri="{FF2B5EF4-FFF2-40B4-BE49-F238E27FC236}">
                <a16:creationId xmlns:a16="http://schemas.microsoft.com/office/drawing/2014/main" id="{F747CDA7-D04C-5F56-7273-DFB9F1766D71}"/>
              </a:ext>
            </a:extLst>
          </p:cNvPr>
          <p:cNvSpPr>
            <a:spLocks noChangeArrowheads="1"/>
          </p:cNvSpPr>
          <p:nvPr/>
        </p:nvSpPr>
        <p:spPr bwMode="auto">
          <a:xfrm>
            <a:off x="4572000" y="844154"/>
            <a:ext cx="3429000" cy="8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lnSpc>
                <a:spcPct val="130000"/>
              </a:lnSpc>
              <a:spcBef>
                <a:spcPct val="0"/>
              </a:spcBef>
              <a:spcAft>
                <a:spcPct val="0"/>
              </a:spcAft>
              <a:defRPr/>
            </a:pPr>
            <a:r>
              <a:rPr lang="el-GR" altLang="el-GR" sz="1350" dirty="0">
                <a:solidFill>
                  <a:prstClr val="black"/>
                </a:solidFill>
              </a:rPr>
              <a:t>140 </a:t>
            </a:r>
            <a:r>
              <a:rPr lang="el-GR" altLang="el-GR" sz="1350" dirty="0" err="1">
                <a:solidFill>
                  <a:prstClr val="black"/>
                </a:solidFill>
              </a:rPr>
              <a:t>patients</a:t>
            </a:r>
            <a:r>
              <a:rPr lang="el-GR" altLang="el-GR" sz="1350" dirty="0">
                <a:solidFill>
                  <a:prstClr val="black"/>
                </a:solidFill>
              </a:rPr>
              <a:t> </a:t>
            </a:r>
            <a:r>
              <a:rPr lang="el-GR" altLang="el-GR" sz="1350" dirty="0" err="1">
                <a:solidFill>
                  <a:prstClr val="black"/>
                </a:solidFill>
              </a:rPr>
              <a:t>with</a:t>
            </a:r>
            <a:r>
              <a:rPr lang="el-GR" altLang="el-GR" sz="1350" dirty="0">
                <a:solidFill>
                  <a:prstClr val="black"/>
                </a:solidFill>
              </a:rPr>
              <a:t> </a:t>
            </a:r>
            <a:r>
              <a:rPr lang="en-US" altLang="el-GR" sz="1350" dirty="0" err="1">
                <a:solidFill>
                  <a:prstClr val="black"/>
                </a:solidFill>
              </a:rPr>
              <a:t>CrCl</a:t>
            </a:r>
            <a:r>
              <a:rPr lang="el-GR" altLang="el-GR" sz="1350" dirty="0">
                <a:solidFill>
                  <a:prstClr val="black"/>
                </a:solidFill>
              </a:rPr>
              <a:t> </a:t>
            </a:r>
            <a:r>
              <a:rPr lang="en-US" altLang="el-GR" sz="1350" dirty="0">
                <a:solidFill>
                  <a:prstClr val="black"/>
                </a:solidFill>
              </a:rPr>
              <a:t>&lt;</a:t>
            </a:r>
            <a:r>
              <a:rPr lang="el-GR" altLang="el-GR" sz="1350" dirty="0">
                <a:solidFill>
                  <a:prstClr val="black"/>
                </a:solidFill>
              </a:rPr>
              <a:t>80</a:t>
            </a:r>
            <a:r>
              <a:rPr lang="en-US" altLang="el-GR" sz="1350" dirty="0">
                <a:solidFill>
                  <a:prstClr val="black"/>
                </a:solidFill>
              </a:rPr>
              <a:t> </a:t>
            </a:r>
            <a:r>
              <a:rPr lang="el-GR" altLang="el-GR" sz="1350" dirty="0">
                <a:solidFill>
                  <a:prstClr val="black"/>
                </a:solidFill>
              </a:rPr>
              <a:t>mL/</a:t>
            </a:r>
            <a:r>
              <a:rPr lang="el-GR" altLang="el-GR" sz="1350" dirty="0" err="1">
                <a:solidFill>
                  <a:prstClr val="black"/>
                </a:solidFill>
              </a:rPr>
              <a:t>min</a:t>
            </a:r>
            <a:r>
              <a:rPr lang="en-US" altLang="el-GR" sz="1350" dirty="0">
                <a:solidFill>
                  <a:prstClr val="black"/>
                </a:solidFill>
              </a:rPr>
              <a:t>/</a:t>
            </a:r>
            <a:r>
              <a:rPr lang="el-GR" altLang="el-GR" sz="1350" dirty="0">
                <a:solidFill>
                  <a:prstClr val="black"/>
                </a:solidFill>
              </a:rPr>
              <a:t>1.73 m</a:t>
            </a:r>
            <a:r>
              <a:rPr lang="el-GR" altLang="el-GR" sz="1350" baseline="30000" dirty="0">
                <a:solidFill>
                  <a:prstClr val="black"/>
                </a:solidFill>
              </a:rPr>
              <a:t>2</a:t>
            </a:r>
            <a:r>
              <a:rPr lang="el-GR" altLang="el-GR" sz="1350" dirty="0">
                <a:solidFill>
                  <a:prstClr val="black"/>
                </a:solidFill>
              </a:rPr>
              <a:t> </a:t>
            </a:r>
            <a:endParaRPr lang="en-US" altLang="el-GR" sz="1350" dirty="0">
              <a:solidFill>
                <a:prstClr val="black"/>
              </a:solidFill>
            </a:endParaRPr>
          </a:p>
          <a:p>
            <a:pPr defTabSz="685800" fontAlgn="base">
              <a:lnSpc>
                <a:spcPct val="130000"/>
              </a:lnSpc>
              <a:spcBef>
                <a:spcPct val="0"/>
              </a:spcBef>
              <a:spcAft>
                <a:spcPct val="0"/>
              </a:spcAft>
              <a:defRPr/>
            </a:pPr>
            <a:r>
              <a:rPr lang="en-US" altLang="el-GR" sz="1350" dirty="0">
                <a:solidFill>
                  <a:prstClr val="black"/>
                </a:solidFill>
              </a:rPr>
              <a:t>&amp;</a:t>
            </a:r>
            <a:r>
              <a:rPr lang="el-GR" altLang="el-GR" sz="1350" dirty="0">
                <a:solidFill>
                  <a:prstClr val="black"/>
                </a:solidFill>
              </a:rPr>
              <a:t> ARAS </a:t>
            </a:r>
            <a:r>
              <a:rPr lang="en-US" altLang="el-GR" sz="1350" u="sng" dirty="0">
                <a:solidFill>
                  <a:prstClr val="black"/>
                </a:solidFill>
              </a:rPr>
              <a:t>&gt;</a:t>
            </a:r>
            <a:r>
              <a:rPr lang="el-GR" altLang="el-GR" sz="1350" dirty="0">
                <a:solidFill>
                  <a:prstClr val="black"/>
                </a:solidFill>
              </a:rPr>
              <a:t>50%.</a:t>
            </a:r>
          </a:p>
        </p:txBody>
      </p:sp>
      <p:sp>
        <p:nvSpPr>
          <p:cNvPr id="312330" name="Rectangle 10">
            <a:extLst>
              <a:ext uri="{FF2B5EF4-FFF2-40B4-BE49-F238E27FC236}">
                <a16:creationId xmlns:a16="http://schemas.microsoft.com/office/drawing/2014/main" id="{7DADF7CE-517E-9586-9ABD-83A05F567587}"/>
              </a:ext>
            </a:extLst>
          </p:cNvPr>
          <p:cNvSpPr>
            <a:spLocks noChangeArrowheads="1"/>
          </p:cNvSpPr>
          <p:nvPr/>
        </p:nvSpPr>
        <p:spPr bwMode="auto">
          <a:xfrm>
            <a:off x="438594" y="1353103"/>
            <a:ext cx="8213651" cy="2018886"/>
          </a:xfrm>
          <a:prstGeom prst="rect">
            <a:avLst/>
          </a:prstGeom>
          <a:ln w="28575">
            <a:solidFill>
              <a:srgbClr val="FF0000"/>
            </a:solidFill>
          </a:ln>
        </p:spPr>
        <p:style>
          <a:lnRef idx="2">
            <a:schemeClr val="accent1"/>
          </a:lnRef>
          <a:fillRef idx="1">
            <a:schemeClr val="lt1"/>
          </a:fillRef>
          <a:effectRef idx="0">
            <a:schemeClr val="accent1"/>
          </a:effectRef>
          <a:fontRef idx="minor">
            <a:schemeClr val="dk1"/>
          </a:fontRef>
        </p:style>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lnSpc>
                <a:spcPct val="150000"/>
              </a:lnSpc>
              <a:spcBef>
                <a:spcPct val="0"/>
              </a:spcBef>
              <a:spcAft>
                <a:spcPct val="0"/>
              </a:spcAft>
              <a:defRPr/>
            </a:pPr>
            <a:r>
              <a:rPr lang="en-US" altLang="el-GR" dirty="0">
                <a:solidFill>
                  <a:srgbClr val="000000"/>
                </a:solidFill>
              </a:rPr>
              <a:t>From patients randomized to revascularization:</a:t>
            </a:r>
          </a:p>
          <a:p>
            <a:pPr defTabSz="685800" fontAlgn="base">
              <a:lnSpc>
                <a:spcPct val="150000"/>
              </a:lnSpc>
              <a:spcBef>
                <a:spcPct val="0"/>
              </a:spcBef>
              <a:spcAft>
                <a:spcPct val="0"/>
              </a:spcAft>
              <a:buFontTx/>
              <a:buChar char="•"/>
              <a:defRPr/>
            </a:pPr>
            <a:r>
              <a:rPr lang="en-US" altLang="el-GR" dirty="0">
                <a:solidFill>
                  <a:srgbClr val="000000"/>
                </a:solidFill>
              </a:rPr>
              <a:t> </a:t>
            </a:r>
            <a:r>
              <a:rPr lang="en-US" altLang="el-GR" sz="1650" dirty="0">
                <a:solidFill>
                  <a:srgbClr val="000000"/>
                </a:solidFill>
              </a:rPr>
              <a:t>12/64</a:t>
            </a:r>
            <a:r>
              <a:rPr lang="el-GR" altLang="el-GR" sz="1650" dirty="0">
                <a:solidFill>
                  <a:srgbClr val="000000"/>
                </a:solidFill>
              </a:rPr>
              <a:t> </a:t>
            </a:r>
            <a:r>
              <a:rPr lang="el-GR" altLang="el-GR" sz="1650" dirty="0" err="1">
                <a:solidFill>
                  <a:srgbClr val="000000"/>
                </a:solidFill>
              </a:rPr>
              <a:t>patients</a:t>
            </a:r>
            <a:r>
              <a:rPr lang="el-GR" altLang="el-GR" sz="1650" dirty="0">
                <a:solidFill>
                  <a:srgbClr val="000000"/>
                </a:solidFill>
              </a:rPr>
              <a:t> </a:t>
            </a:r>
            <a:r>
              <a:rPr lang="el-GR" altLang="el-GR" sz="1650" dirty="0" err="1">
                <a:solidFill>
                  <a:srgbClr val="000000"/>
                </a:solidFill>
              </a:rPr>
              <a:t>were</a:t>
            </a:r>
            <a:r>
              <a:rPr lang="el-GR" altLang="el-GR" sz="1650" dirty="0">
                <a:solidFill>
                  <a:srgbClr val="000000"/>
                </a:solidFill>
              </a:rPr>
              <a:t> </a:t>
            </a:r>
            <a:r>
              <a:rPr lang="el-GR" altLang="el-GR" sz="1650" dirty="0" err="1">
                <a:solidFill>
                  <a:srgbClr val="000000"/>
                </a:solidFill>
              </a:rPr>
              <a:t>falsely</a:t>
            </a:r>
            <a:r>
              <a:rPr lang="el-GR" altLang="el-GR" sz="1650" dirty="0">
                <a:solidFill>
                  <a:srgbClr val="000000"/>
                </a:solidFill>
              </a:rPr>
              <a:t> </a:t>
            </a:r>
            <a:r>
              <a:rPr lang="el-GR" altLang="el-GR" sz="1650" dirty="0" err="1">
                <a:solidFill>
                  <a:srgbClr val="000000"/>
                </a:solidFill>
              </a:rPr>
              <a:t>identified</a:t>
            </a:r>
            <a:r>
              <a:rPr lang="el-GR" altLang="el-GR" sz="1650" dirty="0">
                <a:solidFill>
                  <a:srgbClr val="000000"/>
                </a:solidFill>
              </a:rPr>
              <a:t> </a:t>
            </a:r>
            <a:r>
              <a:rPr lang="el-GR" altLang="el-GR" sz="1650" dirty="0" err="1">
                <a:solidFill>
                  <a:srgbClr val="000000"/>
                </a:solidFill>
              </a:rPr>
              <a:t>as</a:t>
            </a:r>
            <a:r>
              <a:rPr lang="el-GR" altLang="el-GR" sz="1650" dirty="0">
                <a:solidFill>
                  <a:srgbClr val="000000"/>
                </a:solidFill>
              </a:rPr>
              <a:t> </a:t>
            </a:r>
            <a:r>
              <a:rPr lang="el-GR" altLang="el-GR" sz="1650" dirty="0" err="1">
                <a:solidFill>
                  <a:srgbClr val="000000"/>
                </a:solidFill>
              </a:rPr>
              <a:t>having</a:t>
            </a:r>
            <a:r>
              <a:rPr lang="el-GR" altLang="el-GR" sz="1650" dirty="0">
                <a:solidFill>
                  <a:srgbClr val="000000"/>
                </a:solidFill>
              </a:rPr>
              <a:t> </a:t>
            </a:r>
            <a:r>
              <a:rPr lang="en-US" altLang="el-GR" sz="1650" dirty="0">
                <a:solidFill>
                  <a:srgbClr val="000000"/>
                </a:solidFill>
              </a:rPr>
              <a:t>RAS &gt;</a:t>
            </a:r>
            <a:r>
              <a:rPr lang="el-GR" altLang="el-GR" sz="1650" dirty="0">
                <a:solidFill>
                  <a:srgbClr val="000000"/>
                </a:solidFill>
              </a:rPr>
              <a:t>50% </a:t>
            </a:r>
            <a:r>
              <a:rPr lang="el-GR" altLang="el-GR" sz="1650" dirty="0" err="1">
                <a:solidFill>
                  <a:srgbClr val="000000"/>
                </a:solidFill>
              </a:rPr>
              <a:t>by</a:t>
            </a:r>
            <a:r>
              <a:rPr lang="el-GR" altLang="el-GR" sz="1650" dirty="0">
                <a:solidFill>
                  <a:srgbClr val="000000"/>
                </a:solidFill>
              </a:rPr>
              <a:t> </a:t>
            </a:r>
            <a:r>
              <a:rPr lang="el-GR" altLang="el-GR" sz="1650" dirty="0" err="1">
                <a:solidFill>
                  <a:srgbClr val="000000"/>
                </a:solidFill>
              </a:rPr>
              <a:t>noninvasive</a:t>
            </a:r>
            <a:r>
              <a:rPr lang="el-GR" altLang="el-GR" sz="1650" dirty="0">
                <a:solidFill>
                  <a:srgbClr val="000000"/>
                </a:solidFill>
              </a:rPr>
              <a:t> </a:t>
            </a:r>
            <a:r>
              <a:rPr lang="el-GR" altLang="el-GR" sz="1650" dirty="0" err="1">
                <a:solidFill>
                  <a:srgbClr val="000000"/>
                </a:solidFill>
              </a:rPr>
              <a:t>imaging</a:t>
            </a:r>
            <a:r>
              <a:rPr lang="el-GR" altLang="el-GR" sz="1650" dirty="0">
                <a:solidFill>
                  <a:srgbClr val="000000"/>
                </a:solidFill>
              </a:rPr>
              <a:t> and </a:t>
            </a:r>
            <a:r>
              <a:rPr lang="el-GR" altLang="el-GR" sz="1650" dirty="0" err="1">
                <a:solidFill>
                  <a:srgbClr val="000000"/>
                </a:solidFill>
              </a:rPr>
              <a:t>did</a:t>
            </a:r>
            <a:r>
              <a:rPr lang="el-GR" altLang="el-GR" sz="1650" dirty="0">
                <a:solidFill>
                  <a:srgbClr val="000000"/>
                </a:solidFill>
              </a:rPr>
              <a:t> </a:t>
            </a:r>
            <a:r>
              <a:rPr lang="el-GR" altLang="el-GR" sz="1650" dirty="0" err="1">
                <a:solidFill>
                  <a:srgbClr val="000000"/>
                </a:solidFill>
              </a:rPr>
              <a:t>not</a:t>
            </a:r>
            <a:r>
              <a:rPr lang="el-GR" altLang="el-GR" sz="1650" dirty="0">
                <a:solidFill>
                  <a:srgbClr val="000000"/>
                </a:solidFill>
              </a:rPr>
              <a:t> </a:t>
            </a:r>
            <a:r>
              <a:rPr lang="el-GR" altLang="el-GR" sz="1650" dirty="0" err="1">
                <a:solidFill>
                  <a:srgbClr val="000000"/>
                </a:solidFill>
              </a:rPr>
              <a:t>ultimately</a:t>
            </a:r>
            <a:r>
              <a:rPr lang="el-GR" altLang="el-GR" sz="1650" dirty="0">
                <a:solidFill>
                  <a:srgbClr val="000000"/>
                </a:solidFill>
              </a:rPr>
              <a:t> </a:t>
            </a:r>
            <a:r>
              <a:rPr lang="en-US" altLang="el-GR" sz="1650" dirty="0">
                <a:solidFill>
                  <a:srgbClr val="000000"/>
                </a:solidFill>
              </a:rPr>
              <a:t>had</a:t>
            </a:r>
            <a:r>
              <a:rPr lang="el-GR" altLang="el-GR" sz="1650" dirty="0">
                <a:solidFill>
                  <a:srgbClr val="000000"/>
                </a:solidFill>
              </a:rPr>
              <a:t> </a:t>
            </a:r>
            <a:r>
              <a:rPr lang="el-GR" altLang="el-GR" sz="1650" dirty="0" err="1">
                <a:solidFill>
                  <a:srgbClr val="000000"/>
                </a:solidFill>
              </a:rPr>
              <a:t>stenting</a:t>
            </a:r>
            <a:endParaRPr lang="en-US" altLang="el-GR" sz="1650" dirty="0">
              <a:solidFill>
                <a:srgbClr val="000000"/>
              </a:solidFill>
            </a:endParaRPr>
          </a:p>
          <a:p>
            <a:pPr defTabSz="685800" fontAlgn="base">
              <a:lnSpc>
                <a:spcPct val="150000"/>
              </a:lnSpc>
              <a:spcBef>
                <a:spcPct val="0"/>
              </a:spcBef>
              <a:spcAft>
                <a:spcPct val="0"/>
              </a:spcAft>
              <a:buFontTx/>
              <a:buChar char="•"/>
              <a:defRPr/>
            </a:pPr>
            <a:r>
              <a:rPr lang="en-US" altLang="el-GR" sz="1650" dirty="0">
                <a:solidFill>
                  <a:srgbClr val="000000"/>
                </a:solidFill>
              </a:rPr>
              <a:t> 6/64 patients stenting was not performed for various reasons</a:t>
            </a:r>
          </a:p>
          <a:p>
            <a:pPr defTabSz="685800" fontAlgn="base">
              <a:lnSpc>
                <a:spcPct val="150000"/>
              </a:lnSpc>
              <a:spcBef>
                <a:spcPct val="0"/>
              </a:spcBef>
              <a:spcAft>
                <a:spcPct val="0"/>
              </a:spcAft>
              <a:buFontTx/>
              <a:buChar char="•"/>
              <a:defRPr/>
            </a:pPr>
            <a:r>
              <a:rPr lang="en-US" altLang="el-GR" sz="1650" dirty="0">
                <a:solidFill>
                  <a:srgbClr val="000000"/>
                </a:solidFill>
              </a:rPr>
              <a:t> 22/64 patients had 50-70% </a:t>
            </a:r>
            <a:r>
              <a:rPr lang="en-US" altLang="el-GR" sz="1650" dirty="0" err="1">
                <a:solidFill>
                  <a:srgbClr val="000000"/>
                </a:solidFill>
              </a:rPr>
              <a:t>stenoses</a:t>
            </a:r>
            <a:r>
              <a:rPr lang="en-US" altLang="el-GR" sz="1650" dirty="0">
                <a:solidFill>
                  <a:srgbClr val="000000"/>
                </a:solidFill>
              </a:rPr>
              <a:t> (unlikely to benefit)</a:t>
            </a:r>
            <a:endParaRPr lang="el-GR" altLang="el-GR" sz="1650" dirty="0">
              <a:solidFill>
                <a:srgbClr val="000000"/>
              </a:solidFill>
            </a:endParaRPr>
          </a:p>
        </p:txBody>
      </p:sp>
      <p:sp>
        <p:nvSpPr>
          <p:cNvPr id="11" name="Rectangle 2">
            <a:extLst>
              <a:ext uri="{FF2B5EF4-FFF2-40B4-BE49-F238E27FC236}">
                <a16:creationId xmlns:a16="http://schemas.microsoft.com/office/drawing/2014/main" id="{34B0C53A-F16E-533B-2EBF-3F9264F1B88C}"/>
              </a:ext>
            </a:extLst>
          </p:cNvPr>
          <p:cNvSpPr txBox="1">
            <a:spLocks noChangeArrowheads="1"/>
          </p:cNvSpPr>
          <p:nvPr/>
        </p:nvSpPr>
        <p:spPr bwMode="auto">
          <a:xfrm>
            <a:off x="1439466" y="-75010"/>
            <a:ext cx="6210300" cy="857251"/>
          </a:xfrm>
          <a:prstGeom prst="rect">
            <a:avLst/>
          </a:prstGeom>
          <a:noFill/>
          <a:ln>
            <a:noFill/>
          </a:ln>
        </p:spPr>
        <p:txBody>
          <a:bodyPr anchor="ct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pPr defTabSz="685800" eaLnBrk="1" hangingPunct="1">
              <a:defRPr/>
            </a:pPr>
            <a:endParaRPr lang="el-GR" sz="2400" b="1" dirty="0">
              <a:solidFill>
                <a:srgbClr val="FFFF00"/>
              </a:solidFill>
              <a:effectLst>
                <a:outerShdw blurRad="38100" dist="38100" dir="2700000" algn="tl">
                  <a:srgbClr val="000000"/>
                </a:outerShdw>
              </a:effectLst>
              <a:latin typeface="Arial" panose="020B0604020202020204" pitchFamily="34" charset="0"/>
            </a:endParaRPr>
          </a:p>
        </p:txBody>
      </p:sp>
      <p:sp>
        <p:nvSpPr>
          <p:cNvPr id="2" name="Τίτλος 1"/>
          <p:cNvSpPr>
            <a:spLocks noGrp="1"/>
          </p:cNvSpPr>
          <p:nvPr>
            <p:ph type="title"/>
          </p:nvPr>
        </p:nvSpPr>
        <p:spPr/>
        <p:txBody>
          <a:bodyPr>
            <a:noAutofit/>
          </a:bodyPr>
          <a:lstStyle/>
          <a:p>
            <a:r>
              <a:rPr lang="en-US" sz="2400" dirty="0"/>
              <a:t>Revascularization vs medical treatment</a:t>
            </a:r>
            <a:br>
              <a:rPr lang="el-GR" sz="2400" dirty="0"/>
            </a:br>
            <a:r>
              <a:rPr lang="el-GR" sz="2400" dirty="0"/>
              <a:t>STAR </a:t>
            </a:r>
            <a:r>
              <a:rPr lang="el-GR" sz="2400" dirty="0" err="1"/>
              <a:t>Study</a:t>
            </a:r>
            <a:r>
              <a:rPr lang="el-GR" sz="2400" dirty="0"/>
              <a:t> </a:t>
            </a:r>
          </a:p>
        </p:txBody>
      </p:sp>
    </p:spTree>
    <p:extLst>
      <p:ext uri="{BB962C8B-B14F-4D97-AF65-F5344CB8AC3E}">
        <p14:creationId xmlns:p14="http://schemas.microsoft.com/office/powerpoint/2010/main" val="15642988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2330"/>
                                        </p:tgtEl>
                                        <p:attrNameLst>
                                          <p:attrName>style.visibility</p:attrName>
                                        </p:attrNameLst>
                                      </p:cBhvr>
                                      <p:to>
                                        <p:strVal val="visible"/>
                                      </p:to>
                                    </p:set>
                                    <p:anim calcmode="lin" valueType="num">
                                      <p:cBhvr additive="base">
                                        <p:cTn id="7" dur="500" fill="hold"/>
                                        <p:tgtEl>
                                          <p:spTgt spid="312330"/>
                                        </p:tgtEl>
                                        <p:attrNameLst>
                                          <p:attrName>ppt_x</p:attrName>
                                        </p:attrNameLst>
                                      </p:cBhvr>
                                      <p:tavLst>
                                        <p:tav tm="0">
                                          <p:val>
                                            <p:strVal val="#ppt_x"/>
                                          </p:val>
                                        </p:tav>
                                        <p:tav tm="100000">
                                          <p:val>
                                            <p:strVal val="#ppt_x"/>
                                          </p:val>
                                        </p:tav>
                                      </p:tavLst>
                                    </p:anim>
                                    <p:anim calcmode="lin" valueType="num">
                                      <p:cBhvr additive="base">
                                        <p:cTn id="8" dur="500" fill="hold"/>
                                        <p:tgtEl>
                                          <p:spTgt spid="3123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3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641F7F-1DFC-120F-52BA-5B1668B85D38}"/>
              </a:ext>
            </a:extLst>
          </p:cNvPr>
          <p:cNvSpPr>
            <a:spLocks noGrp="1"/>
          </p:cNvSpPr>
          <p:nvPr>
            <p:ph type="title"/>
          </p:nvPr>
        </p:nvSpPr>
        <p:spPr/>
        <p:txBody>
          <a:bodyPr/>
          <a:lstStyle/>
          <a:p>
            <a:r>
              <a:rPr lang="en-US" dirty="0"/>
              <a:t>Criticism of RCTs in ARVD field</a:t>
            </a:r>
            <a:endParaRPr lang="el-GR" dirty="0"/>
          </a:p>
        </p:txBody>
      </p:sp>
      <p:sp>
        <p:nvSpPr>
          <p:cNvPr id="3" name="Θέση περιεχομένου 2">
            <a:extLst>
              <a:ext uri="{FF2B5EF4-FFF2-40B4-BE49-F238E27FC236}">
                <a16:creationId xmlns:a16="http://schemas.microsoft.com/office/drawing/2014/main" id="{641EF34D-0AAB-0FF8-ED3C-19E38B4EB01D}"/>
              </a:ext>
            </a:extLst>
          </p:cNvPr>
          <p:cNvSpPr>
            <a:spLocks noGrp="1"/>
          </p:cNvSpPr>
          <p:nvPr>
            <p:ph idx="1"/>
          </p:nvPr>
        </p:nvSpPr>
        <p:spPr/>
        <p:txBody>
          <a:bodyPr>
            <a:normAutofit fontScale="92500"/>
          </a:bodyPr>
          <a:lstStyle/>
          <a:p>
            <a:r>
              <a:rPr lang="en-US" sz="1700" dirty="0">
                <a:solidFill>
                  <a:prstClr val="black"/>
                </a:solidFill>
              </a:rPr>
              <a:t>Non-standardized inclusion criteria</a:t>
            </a:r>
            <a:endParaRPr lang="el-GR" sz="1700" dirty="0">
              <a:solidFill>
                <a:prstClr val="black"/>
              </a:solidFill>
            </a:endParaRPr>
          </a:p>
          <a:p>
            <a:r>
              <a:rPr lang="en-US" sz="1700" dirty="0"/>
              <a:t>Low event rates of major outcomes</a:t>
            </a:r>
          </a:p>
          <a:p>
            <a:r>
              <a:rPr lang="en-US" sz="1700" dirty="0"/>
              <a:t>No criterion relevant to time</a:t>
            </a:r>
          </a:p>
          <a:p>
            <a:r>
              <a:rPr lang="en-US" sz="1700" dirty="0"/>
              <a:t>High crossover rates between treatment arms</a:t>
            </a:r>
            <a:endParaRPr lang="el-GR" sz="1700" dirty="0"/>
          </a:p>
          <a:p>
            <a:r>
              <a:rPr lang="en-US" sz="1700" dirty="0"/>
              <a:t>Enrolment delays</a:t>
            </a:r>
          </a:p>
          <a:p>
            <a:r>
              <a:rPr lang="en-US" sz="1700" dirty="0"/>
              <a:t>Protocol revisions during the trial</a:t>
            </a:r>
            <a:endParaRPr lang="el-GR" sz="1700" dirty="0"/>
          </a:p>
          <a:p>
            <a:r>
              <a:rPr lang="en-US" sz="1700" dirty="0"/>
              <a:t>Great variability between and within study protocols in imaging techniques of RAS diagnosis and evaluation, often resulting in overestimation of the degree of stenosis</a:t>
            </a:r>
            <a:endParaRPr lang="el-GR" sz="1700" dirty="0"/>
          </a:p>
          <a:p>
            <a:r>
              <a:rPr lang="en-US" sz="1700" b="1" dirty="0">
                <a:solidFill>
                  <a:srgbClr val="FF0000"/>
                </a:solidFill>
              </a:rPr>
              <a:t>Inclusion of patients with mild/asymptomatic RAS, mild hypertension or advanced CKD</a:t>
            </a:r>
          </a:p>
          <a:p>
            <a:r>
              <a:rPr lang="en-US" sz="1700" b="1" dirty="0">
                <a:solidFill>
                  <a:srgbClr val="FF0000"/>
                </a:solidFill>
              </a:rPr>
              <a:t>Exclusion of patients with clinical presentation suggestive of critical RAS (recurrent flash pulmonary oedema, resistant hypertension, progressive renal function decline)</a:t>
            </a:r>
          </a:p>
          <a:p>
            <a:endParaRPr lang="el-GR" sz="1700" dirty="0">
              <a:solidFill>
                <a:srgbClr val="FF0000"/>
              </a:solidFill>
            </a:endParaRPr>
          </a:p>
          <a:p>
            <a:endParaRPr lang="en-US" sz="1700" dirty="0"/>
          </a:p>
          <a:p>
            <a:endParaRPr lang="el-GR" sz="1700" dirty="0"/>
          </a:p>
          <a:p>
            <a:endParaRPr lang="en-US" sz="1700" dirty="0"/>
          </a:p>
          <a:p>
            <a:endParaRPr lang="en-US" sz="1700" dirty="0"/>
          </a:p>
          <a:p>
            <a:endParaRPr lang="el-GR" sz="1700" dirty="0"/>
          </a:p>
        </p:txBody>
      </p:sp>
      <p:sp>
        <p:nvSpPr>
          <p:cNvPr id="4" name="Text Box 4">
            <a:extLst>
              <a:ext uri="{FF2B5EF4-FFF2-40B4-BE49-F238E27FC236}">
                <a16:creationId xmlns:a16="http://schemas.microsoft.com/office/drawing/2014/main" id="{7CB47657-A34C-20EB-6020-66B934AC035B}"/>
              </a:ext>
            </a:extLst>
          </p:cNvPr>
          <p:cNvSpPr txBox="1">
            <a:spLocks noChangeArrowheads="1"/>
          </p:cNvSpPr>
          <p:nvPr/>
        </p:nvSpPr>
        <p:spPr bwMode="auto">
          <a:xfrm>
            <a:off x="971600" y="4659982"/>
            <a:ext cx="9153525" cy="220699"/>
          </a:xfrm>
          <a:prstGeom prst="rect">
            <a:avLst/>
          </a:prstGeom>
          <a:noFill/>
          <a:ln w="9525">
            <a:noFill/>
            <a:miter lim="800000"/>
            <a:headEnd/>
            <a:tailEnd/>
          </a:ln>
          <a:effectLst/>
        </p:spPr>
        <p:txBody>
          <a:bodyPr wrap="square" lIns="68571" tIns="34289" rIns="68571" bIns="34289">
            <a:spAutoFit/>
          </a:bodyPr>
          <a:lstStyle/>
          <a:p>
            <a:pPr defTabSz="685681">
              <a:lnSpc>
                <a:spcPct val="80000"/>
              </a:lnSpc>
              <a:spcAft>
                <a:spcPts val="450"/>
              </a:spcAft>
              <a:defRPr/>
            </a:pPr>
            <a:r>
              <a:rPr lang="en-US" altLang="el-GR" sz="1200" i="1" dirty="0">
                <a:solidFill>
                  <a:prstClr val="black"/>
                </a:solidFill>
                <a:latin typeface="Calibri"/>
                <a:cs typeface="Calibri" pitchFamily="34" charset="0"/>
              </a:rPr>
              <a:t>Van der </a:t>
            </a:r>
            <a:r>
              <a:rPr lang="en-US" altLang="el-GR" sz="1200" i="1" dirty="0" err="1">
                <a:solidFill>
                  <a:prstClr val="black"/>
                </a:solidFill>
                <a:latin typeface="Calibri"/>
                <a:cs typeface="Calibri" pitchFamily="34" charset="0"/>
              </a:rPr>
              <a:t>Niepen</a:t>
            </a:r>
            <a:r>
              <a:rPr lang="en-US" altLang="el-GR" sz="1200" i="1" dirty="0">
                <a:solidFill>
                  <a:prstClr val="black"/>
                </a:solidFill>
                <a:latin typeface="Calibri"/>
                <a:cs typeface="Calibri" pitchFamily="34" charset="0"/>
              </a:rPr>
              <a:t> et al. </a:t>
            </a:r>
            <a:r>
              <a:rPr lang="en-US" altLang="el-GR" sz="1200" i="1" dirty="0" err="1">
                <a:solidFill>
                  <a:prstClr val="black"/>
                </a:solidFill>
                <a:latin typeface="Calibri"/>
                <a:cs typeface="Calibri" pitchFamily="34" charset="0"/>
              </a:rPr>
              <a:t>Curr</a:t>
            </a:r>
            <a:r>
              <a:rPr lang="en-US" altLang="el-GR" sz="1200" i="1" dirty="0">
                <a:solidFill>
                  <a:prstClr val="black"/>
                </a:solidFill>
                <a:latin typeface="Calibri"/>
                <a:cs typeface="Calibri" pitchFamily="34" charset="0"/>
              </a:rPr>
              <a:t> </a:t>
            </a:r>
            <a:r>
              <a:rPr lang="en-US" altLang="el-GR" sz="1200" i="1" dirty="0" err="1">
                <a:solidFill>
                  <a:prstClr val="black"/>
                </a:solidFill>
                <a:latin typeface="Calibri"/>
                <a:cs typeface="Calibri" pitchFamily="34" charset="0"/>
              </a:rPr>
              <a:t>Hypertens</a:t>
            </a:r>
            <a:r>
              <a:rPr lang="en-US" altLang="el-GR" sz="1200" i="1" dirty="0">
                <a:solidFill>
                  <a:prstClr val="black"/>
                </a:solidFill>
                <a:latin typeface="Calibri"/>
                <a:cs typeface="Calibri" pitchFamily="34" charset="0"/>
              </a:rPr>
              <a:t> Rep 2017; </a:t>
            </a:r>
            <a:r>
              <a:rPr lang="en-US" altLang="el-GR" sz="1200" i="1" dirty="0" err="1">
                <a:solidFill>
                  <a:prstClr val="black"/>
                </a:solidFill>
                <a:latin typeface="Calibri"/>
                <a:cs typeface="Calibri" pitchFamily="34" charset="0"/>
              </a:rPr>
              <a:t>Pappacoggli</a:t>
            </a:r>
            <a:r>
              <a:rPr lang="en-US" altLang="el-GR" sz="1200" i="1" dirty="0">
                <a:solidFill>
                  <a:prstClr val="black"/>
                </a:solidFill>
                <a:latin typeface="Calibri"/>
                <a:cs typeface="Calibri" pitchFamily="34" charset="0"/>
              </a:rPr>
              <a:t> et al. Hypertension 2023</a:t>
            </a:r>
            <a:r>
              <a:rPr lang="en-GB" altLang="el-GR" sz="1200" i="1" dirty="0">
                <a:solidFill>
                  <a:prstClr val="black"/>
                </a:solidFill>
                <a:latin typeface="Calibri"/>
                <a:cs typeface="Calibri" pitchFamily="34" charset="0"/>
              </a:rPr>
              <a:t>; </a:t>
            </a:r>
            <a:r>
              <a:rPr lang="en-GB" altLang="el-GR" sz="1200" i="1" dirty="0" err="1">
                <a:solidFill>
                  <a:prstClr val="black"/>
                </a:solidFill>
                <a:latin typeface="Calibri"/>
                <a:cs typeface="Calibri" pitchFamily="34" charset="0"/>
              </a:rPr>
              <a:t>Sarafidis</a:t>
            </a:r>
            <a:r>
              <a:rPr lang="en-GB" altLang="el-GR" sz="1200" i="1" dirty="0">
                <a:solidFill>
                  <a:prstClr val="black"/>
                </a:solidFill>
                <a:latin typeface="Calibri"/>
                <a:cs typeface="Calibri" pitchFamily="34" charset="0"/>
              </a:rPr>
              <a:t> et al. Nephrol Dial Transplant 2023 </a:t>
            </a:r>
          </a:p>
        </p:txBody>
      </p:sp>
    </p:spTree>
    <p:extLst>
      <p:ext uri="{BB962C8B-B14F-4D97-AF65-F5344CB8AC3E}">
        <p14:creationId xmlns:p14="http://schemas.microsoft.com/office/powerpoint/2010/main" val="200616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p:cTn id="7"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8"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9" dur="500"/>
                                        <p:tgtEl>
                                          <p:spTgt spid="3">
                                            <p:txEl>
                                              <p:pRg st="7" end="7"/>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 calcmode="lin" valueType="num">
                                      <p:cBhvr>
                                        <p:cTn id="12"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1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63" name="Oval 3"/>
          <p:cNvSpPr>
            <a:spLocks noChangeArrowheads="1"/>
          </p:cNvSpPr>
          <p:nvPr/>
        </p:nvSpPr>
        <p:spPr bwMode="auto">
          <a:xfrm>
            <a:off x="6227766" y="1828338"/>
            <a:ext cx="194839" cy="405740"/>
          </a:xfrm>
          <a:prstGeom prst="ellipse">
            <a:avLst/>
          </a:prstGeom>
          <a:noFill/>
          <a:ln>
            <a:noFill/>
          </a:ln>
        </p:spPr>
        <p:txBody>
          <a:bodyPr wrap="none" lIns="68577" tIns="34289" rIns="68577" bIns="34289"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749">
              <a:defRPr/>
            </a:pPr>
            <a:endParaRPr lang="el-GR" sz="1425" b="1" dirty="0">
              <a:solidFill>
                <a:srgbClr val="FF9900"/>
              </a:solidFill>
              <a:effectLst>
                <a:outerShdw blurRad="38100" dist="38100" dir="2700000" algn="tl">
                  <a:srgbClr val="000000"/>
                </a:outerShdw>
              </a:effectLst>
              <a:cs typeface="Arial" panose="020B0604020202020204" pitchFamily="34" charset="0"/>
            </a:endParaRPr>
          </a:p>
        </p:txBody>
      </p:sp>
      <p:sp>
        <p:nvSpPr>
          <p:cNvPr id="263173" name="Rectangle 5"/>
          <p:cNvSpPr>
            <a:spLocks noChangeArrowheads="1"/>
          </p:cNvSpPr>
          <p:nvPr/>
        </p:nvSpPr>
        <p:spPr bwMode="auto">
          <a:xfrm>
            <a:off x="324048" y="629542"/>
            <a:ext cx="8280400" cy="4352087"/>
          </a:xfrm>
          <a:prstGeom prst="rect">
            <a:avLst/>
          </a:prstGeom>
          <a:noFill/>
          <a:ln w="9525">
            <a:noFill/>
            <a:miter lim="800000"/>
            <a:headEnd/>
            <a:tailEnd/>
          </a:ln>
        </p:spPr>
        <p:txBody>
          <a:bodyPr lIns="68577" tIns="34289" rIns="68577" bIns="34289" anchor="ctr">
            <a:spAutoFit/>
          </a:bodyPr>
          <a:lstStyle/>
          <a:p>
            <a:pPr algn="just" defTabSz="685749">
              <a:lnSpc>
                <a:spcPct val="120000"/>
              </a:lnSpc>
              <a:spcAft>
                <a:spcPts val="150"/>
              </a:spcAft>
              <a:buFont typeface="Symbol" pitchFamily="18" charset="2"/>
              <a:buChar char=""/>
              <a:defRPr/>
            </a:pPr>
            <a:r>
              <a:rPr lang="en-US" sz="1700" dirty="0">
                <a:solidFill>
                  <a:prstClr val="black"/>
                </a:solidFill>
                <a:latin typeface="Segoe UI" panose="020B0502040204020203" pitchFamily="34" charset="0"/>
                <a:cs typeface="Segoe UI" panose="020B0502040204020203" pitchFamily="34" charset="0"/>
              </a:rPr>
              <a:t> Non-standardized inclusion criteria</a:t>
            </a:r>
          </a:p>
          <a:p>
            <a:pPr algn="just" defTabSz="685749">
              <a:lnSpc>
                <a:spcPct val="120000"/>
              </a:lnSpc>
              <a:spcAft>
                <a:spcPts val="150"/>
              </a:spcAft>
              <a:buFont typeface="Symbol" pitchFamily="18" charset="2"/>
              <a:buChar char=""/>
              <a:defRPr/>
            </a:pPr>
            <a:r>
              <a:rPr lang="en-US" sz="1700" dirty="0">
                <a:solidFill>
                  <a:prstClr val="black"/>
                </a:solidFill>
                <a:latin typeface="Segoe UI" panose="020B0502040204020203" pitchFamily="34" charset="0"/>
                <a:cs typeface="Segoe UI" panose="020B0502040204020203" pitchFamily="34" charset="0"/>
              </a:rPr>
              <a:t> Inclusion of patients with mild/asymptomatic RAS, mild</a:t>
            </a:r>
            <a:r>
              <a:rPr lang="el-GR" sz="1700" dirty="0">
                <a:solidFill>
                  <a:prstClr val="black"/>
                </a:solidFill>
                <a:latin typeface="Segoe UI" panose="020B0502040204020203" pitchFamily="34" charset="0"/>
                <a:cs typeface="Segoe UI" panose="020B0502040204020203" pitchFamily="34" charset="0"/>
              </a:rPr>
              <a:t> </a:t>
            </a:r>
            <a:r>
              <a:rPr lang="en-US" sz="1700" dirty="0">
                <a:solidFill>
                  <a:prstClr val="black"/>
                </a:solidFill>
                <a:latin typeface="Segoe UI" panose="020B0502040204020203" pitchFamily="34" charset="0"/>
                <a:cs typeface="Segoe UI" panose="020B0502040204020203" pitchFamily="34" charset="0"/>
              </a:rPr>
              <a:t>hypertension or advanced CKD</a:t>
            </a:r>
          </a:p>
          <a:p>
            <a:pPr algn="just" defTabSz="685749">
              <a:lnSpc>
                <a:spcPct val="120000"/>
              </a:lnSpc>
              <a:spcAft>
                <a:spcPts val="150"/>
              </a:spcAft>
              <a:buFont typeface="Symbol" pitchFamily="18" charset="2"/>
              <a:buChar char=""/>
              <a:defRPr/>
            </a:pPr>
            <a:r>
              <a:rPr lang="en-US" sz="1700" dirty="0">
                <a:solidFill>
                  <a:prstClr val="black"/>
                </a:solidFill>
                <a:latin typeface="Segoe UI" panose="020B0502040204020203" pitchFamily="34" charset="0"/>
                <a:cs typeface="Segoe UI" panose="020B0502040204020203" pitchFamily="34" charset="0"/>
              </a:rPr>
              <a:t> Exclusion of patients with clinical presentation suggestive of critical</a:t>
            </a:r>
            <a:r>
              <a:rPr lang="el-GR" sz="1700" dirty="0">
                <a:solidFill>
                  <a:prstClr val="black"/>
                </a:solidFill>
                <a:latin typeface="Segoe UI" panose="020B0502040204020203" pitchFamily="34" charset="0"/>
                <a:cs typeface="Segoe UI" panose="020B0502040204020203" pitchFamily="34" charset="0"/>
              </a:rPr>
              <a:t> </a:t>
            </a:r>
            <a:r>
              <a:rPr lang="en-US" sz="1700" dirty="0">
                <a:solidFill>
                  <a:prstClr val="black"/>
                </a:solidFill>
                <a:latin typeface="Segoe UI" panose="020B0502040204020203" pitchFamily="34" charset="0"/>
                <a:cs typeface="Segoe UI" panose="020B0502040204020203" pitchFamily="34" charset="0"/>
              </a:rPr>
              <a:t>RAS (recurrent flash pulmonary oedema, resistant hypertension,</a:t>
            </a:r>
            <a:r>
              <a:rPr lang="el-GR" sz="1700" dirty="0">
                <a:solidFill>
                  <a:prstClr val="black"/>
                </a:solidFill>
                <a:latin typeface="Segoe UI" panose="020B0502040204020203" pitchFamily="34" charset="0"/>
                <a:cs typeface="Segoe UI" panose="020B0502040204020203" pitchFamily="34" charset="0"/>
              </a:rPr>
              <a:t> </a:t>
            </a:r>
            <a:r>
              <a:rPr lang="en-US" sz="1700" dirty="0">
                <a:solidFill>
                  <a:prstClr val="black"/>
                </a:solidFill>
                <a:latin typeface="Segoe UI" panose="020B0502040204020203" pitchFamily="34" charset="0"/>
                <a:cs typeface="Segoe UI" panose="020B0502040204020203" pitchFamily="34" charset="0"/>
              </a:rPr>
              <a:t>progressive renal function decline)</a:t>
            </a:r>
          </a:p>
          <a:p>
            <a:pPr algn="just" defTabSz="685749">
              <a:lnSpc>
                <a:spcPct val="120000"/>
              </a:lnSpc>
              <a:spcAft>
                <a:spcPts val="150"/>
              </a:spcAft>
              <a:buFont typeface="Symbol" pitchFamily="18" charset="2"/>
              <a:buChar char=""/>
              <a:defRPr/>
            </a:pPr>
            <a:r>
              <a:rPr lang="en-US" sz="1700" dirty="0">
                <a:solidFill>
                  <a:prstClr val="black"/>
                </a:solidFill>
                <a:latin typeface="Segoe UI" panose="020B0502040204020203" pitchFamily="34" charset="0"/>
                <a:cs typeface="Segoe UI" panose="020B0502040204020203" pitchFamily="34" charset="0"/>
              </a:rPr>
              <a:t>Great variability between and within study protocols in imaging</a:t>
            </a:r>
            <a:r>
              <a:rPr lang="el-GR" sz="1700" dirty="0">
                <a:solidFill>
                  <a:prstClr val="black"/>
                </a:solidFill>
                <a:latin typeface="Segoe UI" panose="020B0502040204020203" pitchFamily="34" charset="0"/>
                <a:cs typeface="Segoe UI" panose="020B0502040204020203" pitchFamily="34" charset="0"/>
              </a:rPr>
              <a:t> </a:t>
            </a:r>
            <a:r>
              <a:rPr lang="en-US" sz="1700" dirty="0">
                <a:solidFill>
                  <a:prstClr val="black"/>
                </a:solidFill>
                <a:latin typeface="Segoe UI" panose="020B0502040204020203" pitchFamily="34" charset="0"/>
                <a:cs typeface="Segoe UI" panose="020B0502040204020203" pitchFamily="34" charset="0"/>
              </a:rPr>
              <a:t>techniques of RAS diagnosis and evaluation, often resulting in</a:t>
            </a:r>
            <a:r>
              <a:rPr lang="el-GR" sz="1700" dirty="0">
                <a:solidFill>
                  <a:prstClr val="black"/>
                </a:solidFill>
                <a:latin typeface="Segoe UI" panose="020B0502040204020203" pitchFamily="34" charset="0"/>
                <a:cs typeface="Segoe UI" panose="020B0502040204020203" pitchFamily="34" charset="0"/>
              </a:rPr>
              <a:t> </a:t>
            </a:r>
            <a:r>
              <a:rPr lang="en-US" sz="1700" dirty="0">
                <a:solidFill>
                  <a:prstClr val="black"/>
                </a:solidFill>
                <a:latin typeface="Segoe UI" panose="020B0502040204020203" pitchFamily="34" charset="0"/>
                <a:cs typeface="Segoe UI" panose="020B0502040204020203" pitchFamily="34" charset="0"/>
              </a:rPr>
              <a:t>overestimation of the degree of stenosis</a:t>
            </a:r>
          </a:p>
          <a:p>
            <a:pPr algn="just" defTabSz="685749">
              <a:lnSpc>
                <a:spcPct val="120000"/>
              </a:lnSpc>
              <a:spcAft>
                <a:spcPts val="150"/>
              </a:spcAft>
              <a:buFont typeface="Symbol" pitchFamily="18" charset="2"/>
              <a:buChar char=""/>
              <a:defRPr/>
            </a:pPr>
            <a:r>
              <a:rPr lang="en-US" sz="1700" dirty="0">
                <a:solidFill>
                  <a:prstClr val="black"/>
                </a:solidFill>
                <a:latin typeface="Segoe UI" panose="020B0502040204020203" pitchFamily="34" charset="0"/>
                <a:cs typeface="Segoe UI" panose="020B0502040204020203" pitchFamily="34" charset="0"/>
              </a:rPr>
              <a:t> Enrolment delays</a:t>
            </a:r>
          </a:p>
          <a:p>
            <a:pPr algn="just" defTabSz="685749">
              <a:lnSpc>
                <a:spcPct val="120000"/>
              </a:lnSpc>
              <a:spcAft>
                <a:spcPts val="150"/>
              </a:spcAft>
              <a:buFont typeface="Symbol" pitchFamily="18" charset="2"/>
              <a:buChar char=""/>
              <a:defRPr/>
            </a:pPr>
            <a:r>
              <a:rPr lang="en-US" sz="1700" dirty="0">
                <a:solidFill>
                  <a:prstClr val="black"/>
                </a:solidFill>
                <a:latin typeface="Segoe UI" panose="020B0502040204020203" pitchFamily="34" charset="0"/>
                <a:cs typeface="Segoe UI" panose="020B0502040204020203" pitchFamily="34" charset="0"/>
              </a:rPr>
              <a:t>Protocol revisions during the trial</a:t>
            </a:r>
          </a:p>
          <a:p>
            <a:pPr algn="just" defTabSz="685749">
              <a:lnSpc>
                <a:spcPct val="120000"/>
              </a:lnSpc>
              <a:spcAft>
                <a:spcPts val="150"/>
              </a:spcAft>
              <a:buFont typeface="Symbol" pitchFamily="18" charset="2"/>
              <a:buChar char=""/>
              <a:defRPr/>
            </a:pPr>
            <a:r>
              <a:rPr lang="en-US" sz="1700" dirty="0">
                <a:solidFill>
                  <a:prstClr val="black"/>
                </a:solidFill>
                <a:latin typeface="Segoe UI" panose="020B0502040204020203" pitchFamily="34" charset="0"/>
                <a:cs typeface="Segoe UI" panose="020B0502040204020203" pitchFamily="34" charset="0"/>
              </a:rPr>
              <a:t>High crossover rates between treatment arms</a:t>
            </a:r>
          </a:p>
          <a:p>
            <a:pPr algn="just" defTabSz="685749">
              <a:lnSpc>
                <a:spcPct val="120000"/>
              </a:lnSpc>
              <a:spcAft>
                <a:spcPts val="150"/>
              </a:spcAft>
              <a:buFont typeface="Symbol" pitchFamily="18" charset="2"/>
              <a:buChar char=""/>
              <a:defRPr/>
            </a:pPr>
            <a:r>
              <a:rPr lang="en-US" sz="1700" dirty="0">
                <a:solidFill>
                  <a:prstClr val="black"/>
                </a:solidFill>
                <a:latin typeface="Segoe UI" panose="020B0502040204020203" pitchFamily="34" charset="0"/>
                <a:cs typeface="Segoe UI" panose="020B0502040204020203" pitchFamily="34" charset="0"/>
              </a:rPr>
              <a:t> </a:t>
            </a:r>
            <a:r>
              <a:rPr lang="en-US" sz="1700" dirty="0">
                <a:latin typeface="Segoe UI" panose="020B0502040204020203" pitchFamily="34" charset="0"/>
                <a:cs typeface="Segoe UI" panose="020B0502040204020203" pitchFamily="34" charset="0"/>
              </a:rPr>
              <a:t>Low event rates of major outcomes</a:t>
            </a:r>
          </a:p>
          <a:p>
            <a:pPr algn="just" defTabSz="685749">
              <a:lnSpc>
                <a:spcPct val="120000"/>
              </a:lnSpc>
              <a:spcAft>
                <a:spcPts val="150"/>
              </a:spcAft>
              <a:buFont typeface="Symbol" pitchFamily="18" charset="2"/>
              <a:buChar char=""/>
              <a:defRPr/>
            </a:pPr>
            <a:r>
              <a:rPr lang="en-US" altLang="el-GR" sz="1700" b="1" dirty="0">
                <a:latin typeface="Segoe UI" panose="020B0502040204020203" pitchFamily="34" charset="0"/>
                <a:ea typeface="MS Mincho" pitchFamily="49" charset="-128"/>
                <a:cs typeface="Segoe UI" panose="020B0502040204020203" pitchFamily="34" charset="0"/>
              </a:rPr>
              <a:t> </a:t>
            </a:r>
            <a:r>
              <a:rPr lang="en-US" altLang="el-GR" sz="1700" dirty="0">
                <a:latin typeface="Segoe UI" panose="020B0502040204020203" pitchFamily="34" charset="0"/>
                <a:ea typeface="MS Mincho" pitchFamily="49" charset="-128"/>
                <a:cs typeface="Segoe UI" panose="020B0502040204020203" pitchFamily="34" charset="0"/>
              </a:rPr>
              <a:t>No criterion relevant to time</a:t>
            </a:r>
          </a:p>
          <a:p>
            <a:pPr algn="just" defTabSz="685749">
              <a:lnSpc>
                <a:spcPct val="120000"/>
              </a:lnSpc>
              <a:spcAft>
                <a:spcPts val="150"/>
              </a:spcAft>
              <a:buFont typeface="Symbol" pitchFamily="18" charset="2"/>
              <a:buChar char=""/>
              <a:defRPr/>
            </a:pPr>
            <a:endParaRPr lang="el-GR" altLang="el-GR" sz="1700" b="1" dirty="0">
              <a:solidFill>
                <a:srgbClr val="FFFFFF"/>
              </a:solidFill>
              <a:latin typeface="Segoe UI" panose="020B0502040204020203" pitchFamily="34" charset="0"/>
              <a:ea typeface="MS Mincho" pitchFamily="49" charset="-128"/>
              <a:cs typeface="Segoe UI" panose="020B0502040204020203" pitchFamily="34" charset="0"/>
            </a:endParaRPr>
          </a:p>
        </p:txBody>
      </p:sp>
      <p:sp>
        <p:nvSpPr>
          <p:cNvPr id="6" name="Text Box 4"/>
          <p:cNvSpPr txBox="1">
            <a:spLocks noChangeArrowheads="1"/>
          </p:cNvSpPr>
          <p:nvPr/>
        </p:nvSpPr>
        <p:spPr bwMode="auto">
          <a:xfrm>
            <a:off x="971600" y="4659982"/>
            <a:ext cx="9153525" cy="220699"/>
          </a:xfrm>
          <a:prstGeom prst="rect">
            <a:avLst/>
          </a:prstGeom>
          <a:noFill/>
          <a:ln w="9525">
            <a:noFill/>
            <a:miter lim="800000"/>
            <a:headEnd/>
            <a:tailEnd/>
          </a:ln>
          <a:effectLst/>
        </p:spPr>
        <p:txBody>
          <a:bodyPr wrap="square" lIns="68571" tIns="34289" rIns="68571" bIns="34289">
            <a:spAutoFit/>
          </a:bodyPr>
          <a:lstStyle/>
          <a:p>
            <a:pPr defTabSz="685681">
              <a:lnSpc>
                <a:spcPct val="80000"/>
              </a:lnSpc>
              <a:spcAft>
                <a:spcPts val="450"/>
              </a:spcAft>
              <a:defRPr/>
            </a:pPr>
            <a:r>
              <a:rPr lang="en-US" altLang="el-GR" sz="1200" i="1" dirty="0">
                <a:solidFill>
                  <a:prstClr val="black"/>
                </a:solidFill>
                <a:latin typeface="Calibri"/>
                <a:cs typeface="Calibri" pitchFamily="34" charset="0"/>
              </a:rPr>
              <a:t>Van der </a:t>
            </a:r>
            <a:r>
              <a:rPr lang="en-US" altLang="el-GR" sz="1200" i="1" dirty="0" err="1">
                <a:solidFill>
                  <a:prstClr val="black"/>
                </a:solidFill>
                <a:latin typeface="Calibri"/>
                <a:cs typeface="Calibri" pitchFamily="34" charset="0"/>
              </a:rPr>
              <a:t>Niepen</a:t>
            </a:r>
            <a:r>
              <a:rPr lang="en-US" altLang="el-GR" sz="1200" i="1" dirty="0">
                <a:solidFill>
                  <a:prstClr val="black"/>
                </a:solidFill>
                <a:latin typeface="Calibri"/>
                <a:cs typeface="Calibri" pitchFamily="34" charset="0"/>
              </a:rPr>
              <a:t> et al. </a:t>
            </a:r>
            <a:r>
              <a:rPr lang="en-US" altLang="el-GR" sz="1200" i="1" dirty="0" err="1">
                <a:solidFill>
                  <a:prstClr val="black"/>
                </a:solidFill>
                <a:latin typeface="Calibri"/>
                <a:cs typeface="Calibri" pitchFamily="34" charset="0"/>
              </a:rPr>
              <a:t>Curr</a:t>
            </a:r>
            <a:r>
              <a:rPr lang="en-US" altLang="el-GR" sz="1200" i="1" dirty="0">
                <a:solidFill>
                  <a:prstClr val="black"/>
                </a:solidFill>
                <a:latin typeface="Calibri"/>
                <a:cs typeface="Calibri" pitchFamily="34" charset="0"/>
              </a:rPr>
              <a:t> </a:t>
            </a:r>
            <a:r>
              <a:rPr lang="en-US" altLang="el-GR" sz="1200" i="1" dirty="0" err="1">
                <a:solidFill>
                  <a:prstClr val="black"/>
                </a:solidFill>
                <a:latin typeface="Calibri"/>
                <a:cs typeface="Calibri" pitchFamily="34" charset="0"/>
              </a:rPr>
              <a:t>Hypertens</a:t>
            </a:r>
            <a:r>
              <a:rPr lang="en-US" altLang="el-GR" sz="1200" i="1" dirty="0">
                <a:solidFill>
                  <a:prstClr val="black"/>
                </a:solidFill>
                <a:latin typeface="Calibri"/>
                <a:cs typeface="Calibri" pitchFamily="34" charset="0"/>
              </a:rPr>
              <a:t> Rep 2017; </a:t>
            </a:r>
            <a:r>
              <a:rPr lang="en-US" altLang="el-GR" sz="1200" i="1" dirty="0" err="1">
                <a:solidFill>
                  <a:prstClr val="black"/>
                </a:solidFill>
                <a:latin typeface="Calibri"/>
                <a:cs typeface="Calibri" pitchFamily="34" charset="0"/>
              </a:rPr>
              <a:t>Pappacoggli</a:t>
            </a:r>
            <a:r>
              <a:rPr lang="en-US" altLang="el-GR" sz="1200" i="1" dirty="0">
                <a:solidFill>
                  <a:prstClr val="black"/>
                </a:solidFill>
                <a:latin typeface="Calibri"/>
                <a:cs typeface="Calibri" pitchFamily="34" charset="0"/>
              </a:rPr>
              <a:t> et al. Hypertension 2023</a:t>
            </a:r>
            <a:r>
              <a:rPr lang="en-GB" altLang="el-GR" sz="1200" i="1" dirty="0">
                <a:solidFill>
                  <a:prstClr val="black"/>
                </a:solidFill>
                <a:latin typeface="Calibri"/>
                <a:cs typeface="Calibri" pitchFamily="34" charset="0"/>
              </a:rPr>
              <a:t>; </a:t>
            </a:r>
            <a:r>
              <a:rPr lang="en-GB" altLang="el-GR" sz="1200" i="1" dirty="0" err="1">
                <a:solidFill>
                  <a:prstClr val="black"/>
                </a:solidFill>
                <a:latin typeface="Calibri"/>
                <a:cs typeface="Calibri" pitchFamily="34" charset="0"/>
              </a:rPr>
              <a:t>Sarafidis</a:t>
            </a:r>
            <a:r>
              <a:rPr lang="en-GB" altLang="el-GR" sz="1200" i="1" dirty="0">
                <a:solidFill>
                  <a:prstClr val="black"/>
                </a:solidFill>
                <a:latin typeface="Calibri"/>
                <a:cs typeface="Calibri" pitchFamily="34" charset="0"/>
              </a:rPr>
              <a:t> et al. Nephrol Dial Transplant 2023 </a:t>
            </a:r>
          </a:p>
        </p:txBody>
      </p:sp>
      <p:sp>
        <p:nvSpPr>
          <p:cNvPr id="4" name="Τίτλος 3">
            <a:extLst>
              <a:ext uri="{FF2B5EF4-FFF2-40B4-BE49-F238E27FC236}">
                <a16:creationId xmlns:a16="http://schemas.microsoft.com/office/drawing/2014/main" id="{459202E5-161B-19D9-AB37-A24ABF94519F}"/>
              </a:ext>
            </a:extLst>
          </p:cNvPr>
          <p:cNvSpPr>
            <a:spLocks noGrp="1"/>
          </p:cNvSpPr>
          <p:nvPr>
            <p:ph type="title"/>
          </p:nvPr>
        </p:nvSpPr>
        <p:spPr/>
        <p:txBody>
          <a:bodyPr/>
          <a:lstStyle/>
          <a:p>
            <a:r>
              <a:rPr lang="en-US" dirty="0"/>
              <a:t>Criticism of RCTs in ARVD field</a:t>
            </a:r>
            <a:endParaRPr lang="el-GR" dirty="0"/>
          </a:p>
        </p:txBody>
      </p:sp>
    </p:spTree>
    <p:extLst>
      <p:ext uri="{BB962C8B-B14F-4D97-AF65-F5344CB8AC3E}">
        <p14:creationId xmlns:p14="http://schemas.microsoft.com/office/powerpoint/2010/main" val="609598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63173">
                                            <p:txEl>
                                              <p:pRg st="0" end="0"/>
                                            </p:txEl>
                                          </p:spTgt>
                                        </p:tgtEl>
                                        <p:attrNameLst>
                                          <p:attrName>style.visibility</p:attrName>
                                        </p:attrNameLst>
                                      </p:cBhvr>
                                      <p:to>
                                        <p:strVal val="visible"/>
                                      </p:to>
                                    </p:set>
                                    <p:anim calcmode="lin" valueType="num">
                                      <p:cBhvr additive="base">
                                        <p:cTn id="7" dur="500" fill="hold"/>
                                        <p:tgtEl>
                                          <p:spTgt spid="26317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317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63173">
                                            <p:txEl>
                                              <p:pRg st="1" end="1"/>
                                            </p:txEl>
                                          </p:spTgt>
                                        </p:tgtEl>
                                        <p:attrNameLst>
                                          <p:attrName>style.visibility</p:attrName>
                                        </p:attrNameLst>
                                      </p:cBhvr>
                                      <p:to>
                                        <p:strVal val="visible"/>
                                      </p:to>
                                    </p:set>
                                    <p:anim calcmode="lin" valueType="num">
                                      <p:cBhvr additive="base">
                                        <p:cTn id="11" dur="500" fill="hold"/>
                                        <p:tgtEl>
                                          <p:spTgt spid="26317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6317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9" presetClass="emph" presetSubtype="0" fill="hold" grpId="0" nodeType="clickEffect">
                                  <p:stCondLst>
                                    <p:cond delay="0"/>
                                  </p:stCondLst>
                                  <p:childTnLst>
                                    <p:animClr clrSpc="rgb" dir="cw">
                                      <p:cBhvr override="childStyle">
                                        <p:cTn id="16" dur="500" fill="hold"/>
                                        <p:tgtEl>
                                          <p:spTgt spid="263173">
                                            <p:txEl>
                                              <p:pRg st="2" end="2"/>
                                            </p:txEl>
                                          </p:spTgt>
                                        </p:tgtEl>
                                        <p:attrNameLst>
                                          <p:attrName>style.color</p:attrName>
                                        </p:attrNameLst>
                                      </p:cBhvr>
                                      <p:to>
                                        <a:srgbClr val="FF0000"/>
                                      </p:to>
                                    </p:animClr>
                                    <p:animClr clrSpc="rgb" dir="cw">
                                      <p:cBhvr>
                                        <p:cTn id="17" dur="500" fill="hold"/>
                                        <p:tgtEl>
                                          <p:spTgt spid="263173">
                                            <p:txEl>
                                              <p:pRg st="2" end="2"/>
                                            </p:txEl>
                                          </p:spTgt>
                                        </p:tgtEl>
                                        <p:attrNameLst>
                                          <p:attrName>fillcolor</p:attrName>
                                        </p:attrNameLst>
                                      </p:cBhvr>
                                      <p:to>
                                        <a:srgbClr val="FF0000"/>
                                      </p:to>
                                    </p:animClr>
                                    <p:set>
                                      <p:cBhvr>
                                        <p:cTn id="18" dur="500" fill="hold"/>
                                        <p:tgtEl>
                                          <p:spTgt spid="263173">
                                            <p:txEl>
                                              <p:pRg st="2" end="2"/>
                                            </p:txEl>
                                          </p:spTgt>
                                        </p:tgtEl>
                                        <p:attrNameLst>
                                          <p:attrName>fill.type</p:attrName>
                                        </p:attrNameLst>
                                      </p:cBhvr>
                                      <p:to>
                                        <p:strVal val="solid"/>
                                      </p:to>
                                    </p:set>
                                    <p:set>
                                      <p:cBhvr>
                                        <p:cTn id="19" dur="500" fill="hold"/>
                                        <p:tgtEl>
                                          <p:spTgt spid="263173">
                                            <p:txEl>
                                              <p:pRg st="2" end="2"/>
                                            </p:txEl>
                                          </p:spTgt>
                                        </p:tgtEl>
                                        <p:attrNameLst>
                                          <p:attrName>fill.on</p:attrName>
                                        </p:attrNameLst>
                                      </p:cBhvr>
                                      <p:to>
                                        <p:strVal val="true"/>
                                      </p:to>
                                    </p:set>
                                  </p:childTnLst>
                                </p:cTn>
                              </p:par>
                              <p:par>
                                <p:cTn id="20" presetID="2" presetClass="entr" presetSubtype="1" fill="hold" grpId="0" nodeType="withEffect">
                                  <p:stCondLst>
                                    <p:cond delay="0"/>
                                  </p:stCondLst>
                                  <p:childTnLst>
                                    <p:set>
                                      <p:cBhvr>
                                        <p:cTn id="21" dur="1" fill="hold">
                                          <p:stCondLst>
                                            <p:cond delay="0"/>
                                          </p:stCondLst>
                                        </p:cTn>
                                        <p:tgtEl>
                                          <p:spTgt spid="263173">
                                            <p:txEl>
                                              <p:pRg st="3" end="3"/>
                                            </p:txEl>
                                          </p:spTgt>
                                        </p:tgtEl>
                                        <p:attrNameLst>
                                          <p:attrName>style.visibility</p:attrName>
                                        </p:attrNameLst>
                                      </p:cBhvr>
                                      <p:to>
                                        <p:strVal val="visible"/>
                                      </p:to>
                                    </p:set>
                                    <p:anim calcmode="lin" valueType="num">
                                      <p:cBhvr additive="base">
                                        <p:cTn id="22" dur="500" fill="hold"/>
                                        <p:tgtEl>
                                          <p:spTgt spid="26317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63173">
                                            <p:txEl>
                                              <p:pRg st="3" end="3"/>
                                            </p:txEl>
                                          </p:spTgt>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263173">
                                            <p:txEl>
                                              <p:pRg st="4" end="4"/>
                                            </p:txEl>
                                          </p:spTgt>
                                        </p:tgtEl>
                                        <p:attrNameLst>
                                          <p:attrName>style.visibility</p:attrName>
                                        </p:attrNameLst>
                                      </p:cBhvr>
                                      <p:to>
                                        <p:strVal val="visible"/>
                                      </p:to>
                                    </p:set>
                                    <p:anim calcmode="lin" valueType="num">
                                      <p:cBhvr additive="base">
                                        <p:cTn id="26" dur="500" fill="hold"/>
                                        <p:tgtEl>
                                          <p:spTgt spid="26317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63173">
                                            <p:txEl>
                                              <p:pRg st="4" end="4"/>
                                            </p:txEl>
                                          </p:spTgt>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0"/>
                                  </p:stCondLst>
                                  <p:childTnLst>
                                    <p:set>
                                      <p:cBhvr>
                                        <p:cTn id="29" dur="1" fill="hold">
                                          <p:stCondLst>
                                            <p:cond delay="0"/>
                                          </p:stCondLst>
                                        </p:cTn>
                                        <p:tgtEl>
                                          <p:spTgt spid="263173">
                                            <p:txEl>
                                              <p:pRg st="5" end="5"/>
                                            </p:txEl>
                                          </p:spTgt>
                                        </p:tgtEl>
                                        <p:attrNameLst>
                                          <p:attrName>style.visibility</p:attrName>
                                        </p:attrNameLst>
                                      </p:cBhvr>
                                      <p:to>
                                        <p:strVal val="visible"/>
                                      </p:to>
                                    </p:set>
                                    <p:anim calcmode="lin" valueType="num">
                                      <p:cBhvr additive="base">
                                        <p:cTn id="30" dur="500" fill="hold"/>
                                        <p:tgtEl>
                                          <p:spTgt spid="263173">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63173">
                                            <p:txEl>
                                              <p:pRg st="5" end="5"/>
                                            </p:txEl>
                                          </p:spTgt>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0"/>
                                  </p:stCondLst>
                                  <p:childTnLst>
                                    <p:set>
                                      <p:cBhvr>
                                        <p:cTn id="33" dur="1" fill="hold">
                                          <p:stCondLst>
                                            <p:cond delay="0"/>
                                          </p:stCondLst>
                                        </p:cTn>
                                        <p:tgtEl>
                                          <p:spTgt spid="263173">
                                            <p:txEl>
                                              <p:pRg st="6" end="6"/>
                                            </p:txEl>
                                          </p:spTgt>
                                        </p:tgtEl>
                                        <p:attrNameLst>
                                          <p:attrName>style.visibility</p:attrName>
                                        </p:attrNameLst>
                                      </p:cBhvr>
                                      <p:to>
                                        <p:strVal val="visible"/>
                                      </p:to>
                                    </p:set>
                                    <p:anim calcmode="lin" valueType="num">
                                      <p:cBhvr additive="base">
                                        <p:cTn id="34" dur="500" fill="hold"/>
                                        <p:tgtEl>
                                          <p:spTgt spid="263173">
                                            <p:txEl>
                                              <p:pRg st="6" end="6"/>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63173">
                                            <p:txEl>
                                              <p:pRg st="6" end="6"/>
                                            </p:txEl>
                                          </p:spTgt>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263173">
                                            <p:txEl>
                                              <p:pRg st="7" end="7"/>
                                            </p:txEl>
                                          </p:spTgt>
                                        </p:tgtEl>
                                        <p:attrNameLst>
                                          <p:attrName>style.visibility</p:attrName>
                                        </p:attrNameLst>
                                      </p:cBhvr>
                                      <p:to>
                                        <p:strVal val="visible"/>
                                      </p:to>
                                    </p:set>
                                    <p:anim calcmode="lin" valueType="num">
                                      <p:cBhvr additive="base">
                                        <p:cTn id="38" dur="500" fill="hold"/>
                                        <p:tgtEl>
                                          <p:spTgt spid="263173">
                                            <p:txEl>
                                              <p:pRg st="7" end="7"/>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63173">
                                            <p:txEl>
                                              <p:pRg st="7" end="7"/>
                                            </p:txEl>
                                          </p:spTgt>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0"/>
                                  </p:stCondLst>
                                  <p:childTnLst>
                                    <p:set>
                                      <p:cBhvr>
                                        <p:cTn id="41" dur="1" fill="hold">
                                          <p:stCondLst>
                                            <p:cond delay="0"/>
                                          </p:stCondLst>
                                        </p:cTn>
                                        <p:tgtEl>
                                          <p:spTgt spid="263173">
                                            <p:txEl>
                                              <p:pRg st="8" end="8"/>
                                            </p:txEl>
                                          </p:spTgt>
                                        </p:tgtEl>
                                        <p:attrNameLst>
                                          <p:attrName>style.visibility</p:attrName>
                                        </p:attrNameLst>
                                      </p:cBhvr>
                                      <p:to>
                                        <p:strVal val="visible"/>
                                      </p:to>
                                    </p:set>
                                    <p:anim calcmode="lin" valueType="num">
                                      <p:cBhvr additive="base">
                                        <p:cTn id="42" dur="500" fill="hold"/>
                                        <p:tgtEl>
                                          <p:spTgt spid="263173">
                                            <p:txEl>
                                              <p:pRg st="8" end="8"/>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63173">
                                            <p:txEl>
                                              <p:pRg st="8" end="8"/>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3" grpId="0" uiExpand="1" build="allAtOnce"/>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z="2400" dirty="0"/>
              <a:t>Ongoing (?) RCTs</a:t>
            </a:r>
            <a:endParaRPr lang="el-GR" sz="2400" dirty="0"/>
          </a:p>
        </p:txBody>
      </p:sp>
      <p:sp>
        <p:nvSpPr>
          <p:cNvPr id="9" name="Ορθογώνιο 8"/>
          <p:cNvSpPr/>
          <p:nvPr/>
        </p:nvSpPr>
        <p:spPr>
          <a:xfrm>
            <a:off x="4636035" y="4572423"/>
            <a:ext cx="4507965" cy="246221"/>
          </a:xfrm>
          <a:prstGeom prst="rect">
            <a:avLst/>
          </a:prstGeom>
        </p:spPr>
        <p:txBody>
          <a:bodyPr wrap="none">
            <a:spAutoFit/>
          </a:bodyPr>
          <a:lstStyle/>
          <a:p>
            <a:pPr algn="r" defTabSz="685800">
              <a:defRPr/>
            </a:pPr>
            <a:r>
              <a:rPr lang="en-US" altLang="el-GR" sz="1000" i="1" dirty="0">
                <a:solidFill>
                  <a:prstClr val="black"/>
                </a:solidFill>
                <a:latin typeface="Calibri"/>
                <a:cs typeface="Calibri" pitchFamily="34" charset="0"/>
              </a:rPr>
              <a:t> </a:t>
            </a:r>
            <a:r>
              <a:rPr lang="en-US" altLang="el-GR" sz="1000" i="1" dirty="0" err="1">
                <a:solidFill>
                  <a:prstClr val="black"/>
                </a:solidFill>
                <a:latin typeface="Calibri"/>
                <a:cs typeface="Calibri" pitchFamily="34" charset="0"/>
              </a:rPr>
              <a:t>Pappaccogli</a:t>
            </a:r>
            <a:r>
              <a:rPr lang="en-US" altLang="el-GR" sz="1000" i="1" dirty="0">
                <a:solidFill>
                  <a:prstClr val="black"/>
                </a:solidFill>
                <a:latin typeface="Calibri"/>
                <a:cs typeface="Calibri" pitchFamily="34" charset="0"/>
              </a:rPr>
              <a:t> et al. Hypertension 2023; </a:t>
            </a:r>
            <a:r>
              <a:rPr lang="en-US" altLang="el-GR" sz="1000" i="1" dirty="0" err="1">
                <a:solidFill>
                  <a:prstClr val="black"/>
                </a:solidFill>
                <a:latin typeface="Calibri"/>
                <a:cs typeface="Calibri" pitchFamily="34" charset="0"/>
              </a:rPr>
              <a:t>Sarafidis</a:t>
            </a:r>
            <a:r>
              <a:rPr lang="en-US" altLang="el-GR" sz="1000" i="1" dirty="0">
                <a:solidFill>
                  <a:prstClr val="black"/>
                </a:solidFill>
                <a:latin typeface="Calibri"/>
                <a:cs typeface="Calibri" pitchFamily="34" charset="0"/>
              </a:rPr>
              <a:t> et al, Nephrol Dial Transplant 2023 </a:t>
            </a:r>
            <a:endParaRPr lang="en-GB" altLang="el-GR" sz="1000" i="1" dirty="0">
              <a:solidFill>
                <a:prstClr val="black"/>
              </a:solidFill>
              <a:latin typeface="Calibri"/>
              <a:cs typeface="Calibri" pitchFamily="34" charset="0"/>
            </a:endParaRPr>
          </a:p>
        </p:txBody>
      </p:sp>
      <p:sp>
        <p:nvSpPr>
          <p:cNvPr id="5" name="Ορθογώνιο 4"/>
          <p:cNvSpPr/>
          <p:nvPr/>
        </p:nvSpPr>
        <p:spPr>
          <a:xfrm>
            <a:off x="3563888" y="688542"/>
            <a:ext cx="757238" cy="39243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l-GR" sz="1350">
              <a:solidFill>
                <a:prstClr val="white"/>
              </a:solidFill>
              <a:latin typeface="Calibri"/>
            </a:endParaRPr>
          </a:p>
        </p:txBody>
      </p:sp>
      <p:graphicFrame>
        <p:nvGraphicFramePr>
          <p:cNvPr id="7" name="Πίνακας 6">
            <a:extLst>
              <a:ext uri="{FF2B5EF4-FFF2-40B4-BE49-F238E27FC236}">
                <a16:creationId xmlns:a16="http://schemas.microsoft.com/office/drawing/2014/main" id="{A143756B-EEB7-4887-2E9A-A7EC3D490FA6}"/>
              </a:ext>
            </a:extLst>
          </p:cNvPr>
          <p:cNvGraphicFramePr>
            <a:graphicFrameLocks noGrp="1"/>
          </p:cNvGraphicFramePr>
          <p:nvPr/>
        </p:nvGraphicFramePr>
        <p:xfrm>
          <a:off x="251520" y="730046"/>
          <a:ext cx="8389439" cy="3841292"/>
        </p:xfrm>
        <a:graphic>
          <a:graphicData uri="http://schemas.openxmlformats.org/drawingml/2006/table">
            <a:tbl>
              <a:tblPr firstRow="1" firstCol="1" bandRow="1">
                <a:tableStyleId>{D27102A9-8310-4765-A935-A1911B00CA55}</a:tableStyleId>
              </a:tblPr>
              <a:tblGrid>
                <a:gridCol w="1811313">
                  <a:extLst>
                    <a:ext uri="{9D8B030D-6E8A-4147-A177-3AD203B41FA5}">
                      <a16:colId xmlns:a16="http://schemas.microsoft.com/office/drawing/2014/main" val="3659889125"/>
                    </a:ext>
                  </a:extLst>
                </a:gridCol>
                <a:gridCol w="1171341">
                  <a:extLst>
                    <a:ext uri="{9D8B030D-6E8A-4147-A177-3AD203B41FA5}">
                      <a16:colId xmlns:a16="http://schemas.microsoft.com/office/drawing/2014/main" val="4088044228"/>
                    </a:ext>
                  </a:extLst>
                </a:gridCol>
                <a:gridCol w="407585">
                  <a:extLst>
                    <a:ext uri="{9D8B030D-6E8A-4147-A177-3AD203B41FA5}">
                      <a16:colId xmlns:a16="http://schemas.microsoft.com/office/drawing/2014/main" val="348931476"/>
                    </a:ext>
                  </a:extLst>
                </a:gridCol>
                <a:gridCol w="629208">
                  <a:extLst>
                    <a:ext uri="{9D8B030D-6E8A-4147-A177-3AD203B41FA5}">
                      <a16:colId xmlns:a16="http://schemas.microsoft.com/office/drawing/2014/main" val="699487352"/>
                    </a:ext>
                  </a:extLst>
                </a:gridCol>
                <a:gridCol w="1118592">
                  <a:extLst>
                    <a:ext uri="{9D8B030D-6E8A-4147-A177-3AD203B41FA5}">
                      <a16:colId xmlns:a16="http://schemas.microsoft.com/office/drawing/2014/main" val="1852652000"/>
                    </a:ext>
                  </a:extLst>
                </a:gridCol>
                <a:gridCol w="3251400">
                  <a:extLst>
                    <a:ext uri="{9D8B030D-6E8A-4147-A177-3AD203B41FA5}">
                      <a16:colId xmlns:a16="http://schemas.microsoft.com/office/drawing/2014/main" val="55621359"/>
                    </a:ext>
                  </a:extLst>
                </a:gridCol>
              </a:tblGrid>
              <a:tr h="163602">
                <a:tc>
                  <a:txBody>
                    <a:bodyPr/>
                    <a:lstStyle/>
                    <a:p>
                      <a:pPr>
                        <a:lnSpc>
                          <a:spcPct val="100000"/>
                        </a:lnSpc>
                        <a:spcAft>
                          <a:spcPts val="0"/>
                        </a:spcAft>
                      </a:pPr>
                      <a:r>
                        <a:rPr lang="en-US" sz="900" kern="1200">
                          <a:effectLst/>
                        </a:rPr>
                        <a:t>Study ID</a:t>
                      </a:r>
                      <a:endParaRPr lang="el-GR" sz="90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tc>
                  <a:txBody>
                    <a:bodyPr/>
                    <a:lstStyle/>
                    <a:p>
                      <a:pPr>
                        <a:lnSpc>
                          <a:spcPct val="100000"/>
                        </a:lnSpc>
                        <a:spcAft>
                          <a:spcPts val="0"/>
                        </a:spcAft>
                      </a:pPr>
                      <a:r>
                        <a:rPr lang="en-US" sz="900" kern="1200">
                          <a:effectLst/>
                        </a:rPr>
                        <a:t>Design-Intervention</a:t>
                      </a:r>
                      <a:endParaRPr lang="el-GR" sz="90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tc>
                  <a:txBody>
                    <a:bodyPr/>
                    <a:lstStyle/>
                    <a:p>
                      <a:pPr>
                        <a:lnSpc>
                          <a:spcPct val="100000"/>
                        </a:lnSpc>
                        <a:spcAft>
                          <a:spcPts val="0"/>
                        </a:spcAft>
                      </a:pPr>
                      <a:r>
                        <a:rPr lang="en-US" sz="900" kern="1200">
                          <a:effectLst/>
                        </a:rPr>
                        <a:t>N</a:t>
                      </a:r>
                      <a:endParaRPr lang="el-GR" sz="90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tc>
                  <a:txBody>
                    <a:bodyPr/>
                    <a:lstStyle/>
                    <a:p>
                      <a:pPr>
                        <a:lnSpc>
                          <a:spcPct val="100000"/>
                        </a:lnSpc>
                        <a:spcAft>
                          <a:spcPts val="0"/>
                        </a:spcAft>
                      </a:pPr>
                      <a:r>
                        <a:rPr lang="en-US" sz="900" kern="1200">
                          <a:effectLst/>
                        </a:rPr>
                        <a:t>Status </a:t>
                      </a:r>
                      <a:endParaRPr lang="el-GR" sz="90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tc>
                  <a:txBody>
                    <a:bodyPr/>
                    <a:lstStyle/>
                    <a:p>
                      <a:pPr>
                        <a:lnSpc>
                          <a:spcPct val="100000"/>
                        </a:lnSpc>
                        <a:spcAft>
                          <a:spcPts val="0"/>
                        </a:spcAft>
                      </a:pPr>
                      <a:r>
                        <a:rPr lang="en-US" sz="900" kern="1200">
                          <a:effectLst/>
                        </a:rPr>
                        <a:t>Dates</a:t>
                      </a:r>
                      <a:endParaRPr lang="el-GR" sz="90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tc>
                  <a:txBody>
                    <a:bodyPr/>
                    <a:lstStyle/>
                    <a:p>
                      <a:pPr>
                        <a:lnSpc>
                          <a:spcPct val="100000"/>
                        </a:lnSpc>
                        <a:spcAft>
                          <a:spcPts val="0"/>
                        </a:spcAft>
                      </a:pPr>
                      <a:r>
                        <a:rPr lang="en-US" sz="900" kern="1200">
                          <a:effectLst/>
                        </a:rPr>
                        <a:t>Outcome Measures</a:t>
                      </a:r>
                      <a:endParaRPr lang="el-GR" sz="90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extLst>
                  <a:ext uri="{0D108BD9-81ED-4DB2-BD59-A6C34878D82A}">
                    <a16:rowId xmlns:a16="http://schemas.microsoft.com/office/drawing/2014/main" val="2071365151"/>
                  </a:ext>
                </a:extLst>
              </a:tr>
              <a:tr h="757008">
                <a:tc>
                  <a:txBody>
                    <a:bodyPr/>
                    <a:lstStyle/>
                    <a:p>
                      <a:pPr>
                        <a:lnSpc>
                          <a:spcPct val="100000"/>
                        </a:lnSpc>
                        <a:spcAft>
                          <a:spcPts val="0"/>
                        </a:spcAft>
                      </a:pPr>
                      <a:r>
                        <a:rPr lang="en-US" sz="900" kern="1200">
                          <a:effectLst/>
                        </a:rPr>
                        <a:t>Comparison of stenting versus best medical therapy for treatment of ostial renal artery stenosis: a trial in patient with advanced atherosclerosis [NCT00711984]</a:t>
                      </a:r>
                      <a:endParaRPr lang="el-GR" sz="90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tc>
                  <a:txBody>
                    <a:bodyPr/>
                    <a:lstStyle/>
                    <a:p>
                      <a:pPr>
                        <a:lnSpc>
                          <a:spcPct val="100000"/>
                        </a:lnSpc>
                        <a:spcAft>
                          <a:spcPts val="0"/>
                        </a:spcAft>
                      </a:pPr>
                      <a:r>
                        <a:rPr lang="en-GB" sz="900" kern="1200">
                          <a:effectLst/>
                        </a:rPr>
                        <a:t>RCT, Open Label</a:t>
                      </a:r>
                      <a:endParaRPr lang="el-GR" sz="900">
                        <a:effectLst/>
                      </a:endParaRPr>
                    </a:p>
                    <a:p>
                      <a:pPr>
                        <a:lnSpc>
                          <a:spcPct val="100000"/>
                        </a:lnSpc>
                        <a:spcAft>
                          <a:spcPts val="0"/>
                        </a:spcAft>
                      </a:pPr>
                      <a:r>
                        <a:rPr lang="en-US" sz="900">
                          <a:effectLst/>
                        </a:rPr>
                        <a:t> </a:t>
                      </a:r>
                      <a:endParaRPr lang="el-GR" sz="900">
                        <a:effectLst/>
                      </a:endParaRPr>
                    </a:p>
                    <a:p>
                      <a:pPr>
                        <a:lnSpc>
                          <a:spcPct val="100000"/>
                        </a:lnSpc>
                        <a:spcAft>
                          <a:spcPts val="0"/>
                        </a:spcAft>
                      </a:pPr>
                      <a:r>
                        <a:rPr lang="en-US" sz="900" kern="1200">
                          <a:effectLst/>
                        </a:rPr>
                        <a:t>Endovascular therapy with Herkulink renal stent vs Best medical therapy</a:t>
                      </a:r>
                      <a:endParaRPr lang="el-GR" sz="90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tc>
                  <a:txBody>
                    <a:bodyPr/>
                    <a:lstStyle/>
                    <a:p>
                      <a:pPr>
                        <a:lnSpc>
                          <a:spcPct val="100000"/>
                        </a:lnSpc>
                        <a:spcAft>
                          <a:spcPts val="0"/>
                        </a:spcAft>
                      </a:pPr>
                      <a:r>
                        <a:rPr lang="en-US" sz="900">
                          <a:effectLst/>
                        </a:rPr>
                        <a:t>120</a:t>
                      </a:r>
                      <a:endParaRPr lang="el-GR" sz="90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tc>
                  <a:txBody>
                    <a:bodyPr/>
                    <a:lstStyle/>
                    <a:p>
                      <a:pPr>
                        <a:lnSpc>
                          <a:spcPct val="100000"/>
                        </a:lnSpc>
                        <a:spcAft>
                          <a:spcPts val="0"/>
                        </a:spcAft>
                      </a:pPr>
                      <a:r>
                        <a:rPr lang="en-US" sz="900" kern="1200">
                          <a:effectLst/>
                        </a:rPr>
                        <a:t>Unknown </a:t>
                      </a:r>
                      <a:endParaRPr lang="el-GR" sz="90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tc>
                  <a:txBody>
                    <a:bodyPr/>
                    <a:lstStyle/>
                    <a:p>
                      <a:pPr>
                        <a:lnSpc>
                          <a:spcPct val="100000"/>
                        </a:lnSpc>
                        <a:spcAft>
                          <a:spcPts val="0"/>
                        </a:spcAft>
                      </a:pPr>
                      <a:r>
                        <a:rPr lang="en-US" sz="900" kern="1200" dirty="0">
                          <a:effectLst/>
                        </a:rPr>
                        <a:t>Study Start 2004 (No results available)</a:t>
                      </a:r>
                      <a:endParaRPr lang="el-G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tc>
                  <a:txBody>
                    <a:bodyPr/>
                    <a:lstStyle/>
                    <a:p>
                      <a:pPr>
                        <a:lnSpc>
                          <a:spcPct val="100000"/>
                        </a:lnSpc>
                        <a:spcAft>
                          <a:spcPts val="0"/>
                        </a:spcAft>
                      </a:pPr>
                      <a:r>
                        <a:rPr lang="en-US" sz="900" kern="1200" dirty="0">
                          <a:effectLst/>
                        </a:rPr>
                        <a:t>Change in BP</a:t>
                      </a:r>
                      <a:endParaRPr lang="el-GR" sz="900" dirty="0">
                        <a:effectLst/>
                      </a:endParaRPr>
                    </a:p>
                    <a:p>
                      <a:pPr>
                        <a:lnSpc>
                          <a:spcPct val="100000"/>
                        </a:lnSpc>
                        <a:spcAft>
                          <a:spcPts val="0"/>
                        </a:spcAft>
                      </a:pPr>
                      <a:r>
                        <a:rPr lang="en-US" sz="900" kern="1200" dirty="0">
                          <a:effectLst/>
                        </a:rPr>
                        <a:t>Change in renal function</a:t>
                      </a:r>
                      <a:endParaRPr lang="el-GR" sz="900" dirty="0">
                        <a:effectLst/>
                      </a:endParaRPr>
                    </a:p>
                    <a:p>
                      <a:pPr>
                        <a:lnSpc>
                          <a:spcPct val="100000"/>
                        </a:lnSpc>
                        <a:spcAft>
                          <a:spcPts val="0"/>
                        </a:spcAft>
                      </a:pPr>
                      <a:r>
                        <a:rPr lang="en-US" sz="900" kern="1200" dirty="0">
                          <a:effectLst/>
                        </a:rPr>
                        <a:t>Incidence of major CV events</a:t>
                      </a:r>
                      <a:endParaRPr lang="el-GR" sz="900" dirty="0">
                        <a:effectLst/>
                      </a:endParaRPr>
                    </a:p>
                    <a:p>
                      <a:pPr>
                        <a:lnSpc>
                          <a:spcPct val="100000"/>
                        </a:lnSpc>
                        <a:spcAft>
                          <a:spcPts val="0"/>
                        </a:spcAft>
                      </a:pPr>
                      <a:r>
                        <a:rPr lang="en-US" sz="900" kern="1200" dirty="0">
                          <a:effectLst/>
                        </a:rPr>
                        <a:t>Progression of RAS degree in the control group </a:t>
                      </a:r>
                      <a:endParaRPr lang="el-GR" sz="900" dirty="0">
                        <a:effectLst/>
                      </a:endParaRPr>
                    </a:p>
                    <a:p>
                      <a:pPr>
                        <a:lnSpc>
                          <a:spcPct val="100000"/>
                        </a:lnSpc>
                        <a:spcAft>
                          <a:spcPts val="0"/>
                        </a:spcAft>
                      </a:pPr>
                      <a:r>
                        <a:rPr lang="en-US" sz="900" kern="1200" dirty="0">
                          <a:effectLst/>
                        </a:rPr>
                        <a:t>Incidence of renal restenosis in the stent group</a:t>
                      </a:r>
                      <a:endParaRPr lang="el-G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extLst>
                  <a:ext uri="{0D108BD9-81ED-4DB2-BD59-A6C34878D82A}">
                    <a16:rowId xmlns:a16="http://schemas.microsoft.com/office/drawing/2014/main" val="1126001734"/>
                  </a:ext>
                </a:extLst>
              </a:tr>
              <a:tr h="797330">
                <a:tc>
                  <a:txBody>
                    <a:bodyPr/>
                    <a:lstStyle/>
                    <a:p>
                      <a:pPr>
                        <a:lnSpc>
                          <a:spcPct val="100000"/>
                        </a:lnSpc>
                        <a:spcAft>
                          <a:spcPts val="0"/>
                        </a:spcAft>
                      </a:pPr>
                      <a:r>
                        <a:rPr lang="en-US" sz="900" kern="1200">
                          <a:effectLst/>
                        </a:rPr>
                        <a:t>Renal Stenting With Distal Atheroembolic Protection [NCT00868972]</a:t>
                      </a:r>
                      <a:endParaRPr lang="el-GR" sz="90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tc>
                  <a:txBody>
                    <a:bodyPr/>
                    <a:lstStyle/>
                    <a:p>
                      <a:pPr>
                        <a:lnSpc>
                          <a:spcPct val="100000"/>
                        </a:lnSpc>
                        <a:spcAft>
                          <a:spcPts val="0"/>
                        </a:spcAft>
                      </a:pPr>
                      <a:r>
                        <a:rPr lang="en-US" sz="900" kern="1200">
                          <a:effectLst/>
                        </a:rPr>
                        <a:t>Double masked RCT</a:t>
                      </a:r>
                      <a:endParaRPr lang="el-GR" sz="900">
                        <a:effectLst/>
                      </a:endParaRPr>
                    </a:p>
                    <a:p>
                      <a:pPr>
                        <a:lnSpc>
                          <a:spcPct val="100000"/>
                        </a:lnSpc>
                        <a:spcAft>
                          <a:spcPts val="0"/>
                        </a:spcAft>
                      </a:pPr>
                      <a:r>
                        <a:rPr lang="en-US" sz="900">
                          <a:effectLst/>
                        </a:rPr>
                        <a:t> </a:t>
                      </a:r>
                      <a:endParaRPr lang="el-GR" sz="900">
                        <a:effectLst/>
                      </a:endParaRPr>
                    </a:p>
                    <a:p>
                      <a:pPr>
                        <a:lnSpc>
                          <a:spcPct val="100000"/>
                        </a:lnSpc>
                        <a:spcAft>
                          <a:spcPts val="0"/>
                        </a:spcAft>
                      </a:pPr>
                      <a:r>
                        <a:rPr lang="en-US" sz="900" kern="1200">
                          <a:effectLst/>
                        </a:rPr>
                        <a:t>Endovascular therapy </a:t>
                      </a:r>
                      <a:endParaRPr lang="el-GR" sz="900">
                        <a:effectLst/>
                      </a:endParaRPr>
                    </a:p>
                    <a:p>
                      <a:pPr>
                        <a:lnSpc>
                          <a:spcPct val="100000"/>
                        </a:lnSpc>
                        <a:spcAft>
                          <a:spcPts val="0"/>
                        </a:spcAft>
                      </a:pPr>
                      <a:r>
                        <a:rPr lang="en-US" sz="900" kern="1200">
                          <a:effectLst/>
                        </a:rPr>
                        <a:t>with/without distal embolic protection</a:t>
                      </a:r>
                      <a:endParaRPr lang="el-GR" sz="90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tc>
                  <a:txBody>
                    <a:bodyPr/>
                    <a:lstStyle/>
                    <a:p>
                      <a:pPr>
                        <a:lnSpc>
                          <a:spcPct val="100000"/>
                        </a:lnSpc>
                        <a:spcAft>
                          <a:spcPts val="0"/>
                        </a:spcAft>
                      </a:pPr>
                      <a:r>
                        <a:rPr lang="en-US" sz="900">
                          <a:effectLst/>
                        </a:rPr>
                        <a:t>150</a:t>
                      </a:r>
                      <a:endParaRPr lang="el-GR" sz="90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tc>
                  <a:txBody>
                    <a:bodyPr/>
                    <a:lstStyle/>
                    <a:p>
                      <a:pPr>
                        <a:lnSpc>
                          <a:spcPct val="100000"/>
                        </a:lnSpc>
                        <a:spcAft>
                          <a:spcPts val="0"/>
                        </a:spcAft>
                      </a:pPr>
                      <a:r>
                        <a:rPr lang="en-US" sz="900" kern="1200">
                          <a:effectLst/>
                        </a:rPr>
                        <a:t>Unknown </a:t>
                      </a:r>
                      <a:endParaRPr lang="el-GR" sz="90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tc>
                  <a:txBody>
                    <a:bodyPr/>
                    <a:lstStyle/>
                    <a:p>
                      <a:pPr>
                        <a:lnSpc>
                          <a:spcPct val="100000"/>
                        </a:lnSpc>
                        <a:spcAft>
                          <a:spcPts val="0"/>
                        </a:spcAft>
                      </a:pPr>
                      <a:r>
                        <a:rPr lang="en-US" sz="900" kern="1200" dirty="0">
                          <a:effectLst/>
                        </a:rPr>
                        <a:t>Study Start 2009</a:t>
                      </a:r>
                      <a:endParaRPr lang="el-GR" sz="900" dirty="0">
                        <a:effectLst/>
                      </a:endParaRPr>
                    </a:p>
                    <a:p>
                      <a:pPr>
                        <a:lnSpc>
                          <a:spcPct val="100000"/>
                        </a:lnSpc>
                        <a:spcAft>
                          <a:spcPts val="0"/>
                        </a:spcAft>
                      </a:pPr>
                      <a:r>
                        <a:rPr lang="en-US" sz="900" kern="1200" dirty="0">
                          <a:effectLst/>
                        </a:rPr>
                        <a:t>Study Completion 2011</a:t>
                      </a:r>
                      <a:endParaRPr lang="el-GR" sz="900" dirty="0">
                        <a:effectLst/>
                      </a:endParaRPr>
                    </a:p>
                    <a:p>
                      <a:pPr>
                        <a:lnSpc>
                          <a:spcPct val="100000"/>
                        </a:lnSpc>
                        <a:spcAft>
                          <a:spcPts val="0"/>
                        </a:spcAft>
                      </a:pPr>
                      <a:r>
                        <a:rPr lang="en-US" sz="900" kern="1200" dirty="0">
                          <a:effectLst/>
                        </a:rPr>
                        <a:t>(No results available)</a:t>
                      </a:r>
                      <a:endParaRPr lang="el-G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tc>
                  <a:txBody>
                    <a:bodyPr/>
                    <a:lstStyle/>
                    <a:p>
                      <a:pPr>
                        <a:lnSpc>
                          <a:spcPct val="100000"/>
                        </a:lnSpc>
                        <a:spcAft>
                          <a:spcPts val="0"/>
                        </a:spcAft>
                      </a:pPr>
                      <a:r>
                        <a:rPr lang="en-US" sz="900" kern="1200">
                          <a:effectLst/>
                        </a:rPr>
                        <a:t>Change in renal function</a:t>
                      </a:r>
                      <a:endParaRPr lang="el-GR" sz="900">
                        <a:effectLst/>
                      </a:endParaRPr>
                    </a:p>
                    <a:p>
                      <a:pPr>
                        <a:lnSpc>
                          <a:spcPct val="100000"/>
                        </a:lnSpc>
                        <a:spcAft>
                          <a:spcPts val="0"/>
                        </a:spcAft>
                      </a:pPr>
                      <a:r>
                        <a:rPr lang="en-US" sz="900" kern="1200">
                          <a:effectLst/>
                        </a:rPr>
                        <a:t>Incidence of acute complication</a:t>
                      </a:r>
                      <a:endParaRPr lang="el-GR" sz="900">
                        <a:effectLst/>
                      </a:endParaRPr>
                    </a:p>
                    <a:p>
                      <a:pPr>
                        <a:lnSpc>
                          <a:spcPct val="100000"/>
                        </a:lnSpc>
                        <a:spcAft>
                          <a:spcPts val="0"/>
                        </a:spcAft>
                      </a:pPr>
                      <a:r>
                        <a:rPr lang="en-US" sz="900" kern="1200">
                          <a:effectLst/>
                        </a:rPr>
                        <a:t>Evaluation of covariates associated with a better outcome in the atheroembolic device group</a:t>
                      </a:r>
                      <a:endParaRPr lang="el-GR" sz="900">
                        <a:effectLst/>
                      </a:endParaRPr>
                    </a:p>
                    <a:p>
                      <a:pPr>
                        <a:lnSpc>
                          <a:spcPct val="100000"/>
                        </a:lnSpc>
                        <a:spcAft>
                          <a:spcPts val="0"/>
                        </a:spcAft>
                      </a:pPr>
                      <a:r>
                        <a:rPr lang="en-US" sz="900" kern="1200">
                          <a:effectLst/>
                        </a:rPr>
                        <a:t>Change in BP</a:t>
                      </a:r>
                      <a:endParaRPr lang="el-GR" sz="90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extLst>
                  <a:ext uri="{0D108BD9-81ED-4DB2-BD59-A6C34878D82A}">
                    <a16:rowId xmlns:a16="http://schemas.microsoft.com/office/drawing/2014/main" val="4255295718"/>
                  </a:ext>
                </a:extLst>
              </a:tr>
              <a:tr h="586087">
                <a:tc>
                  <a:txBody>
                    <a:bodyPr/>
                    <a:lstStyle/>
                    <a:p>
                      <a:pPr>
                        <a:lnSpc>
                          <a:spcPct val="100000"/>
                        </a:lnSpc>
                        <a:spcAft>
                          <a:spcPts val="0"/>
                        </a:spcAft>
                      </a:pPr>
                      <a:r>
                        <a:rPr lang="en-US" sz="900" kern="1200">
                          <a:effectLst/>
                        </a:rPr>
                        <a:t>RAVE study [NCT00127738]</a:t>
                      </a:r>
                      <a:endParaRPr lang="el-GR" sz="90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tc>
                  <a:txBody>
                    <a:bodyPr/>
                    <a:lstStyle/>
                    <a:p>
                      <a:pPr>
                        <a:lnSpc>
                          <a:spcPct val="100000"/>
                        </a:lnSpc>
                        <a:spcAft>
                          <a:spcPts val="0"/>
                        </a:spcAft>
                      </a:pPr>
                      <a:r>
                        <a:rPr lang="en-US" sz="900" kern="1200">
                          <a:effectLst/>
                        </a:rPr>
                        <a:t>Single center RCT (pilot) </a:t>
                      </a:r>
                      <a:endParaRPr lang="el-GR" sz="900">
                        <a:effectLst/>
                      </a:endParaRPr>
                    </a:p>
                    <a:p>
                      <a:pPr>
                        <a:lnSpc>
                          <a:spcPct val="100000"/>
                        </a:lnSpc>
                        <a:spcAft>
                          <a:spcPts val="0"/>
                        </a:spcAft>
                      </a:pPr>
                      <a:r>
                        <a:rPr lang="en-US" sz="900" kern="1200">
                          <a:effectLst/>
                        </a:rPr>
                        <a:t> </a:t>
                      </a:r>
                      <a:endParaRPr lang="el-GR" sz="900">
                        <a:effectLst/>
                      </a:endParaRPr>
                    </a:p>
                    <a:p>
                      <a:pPr>
                        <a:lnSpc>
                          <a:spcPct val="100000"/>
                        </a:lnSpc>
                        <a:spcAft>
                          <a:spcPts val="0"/>
                        </a:spcAft>
                      </a:pPr>
                      <a:r>
                        <a:rPr lang="en-US" sz="900" kern="1200">
                          <a:effectLst/>
                        </a:rPr>
                        <a:t>Endovascular therapy vs Best medical therapy</a:t>
                      </a:r>
                      <a:endParaRPr lang="el-GR" sz="90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tc>
                  <a:txBody>
                    <a:bodyPr/>
                    <a:lstStyle/>
                    <a:p>
                      <a:pPr>
                        <a:lnSpc>
                          <a:spcPct val="100000"/>
                        </a:lnSpc>
                        <a:spcAft>
                          <a:spcPts val="0"/>
                        </a:spcAft>
                      </a:pPr>
                      <a:r>
                        <a:rPr lang="en-US" sz="900" kern="1200">
                          <a:effectLst/>
                        </a:rPr>
                        <a:t>20</a:t>
                      </a:r>
                      <a:endParaRPr lang="el-GR" sz="90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tc>
                  <a:txBody>
                    <a:bodyPr/>
                    <a:lstStyle/>
                    <a:p>
                      <a:pPr>
                        <a:lnSpc>
                          <a:spcPct val="100000"/>
                        </a:lnSpc>
                        <a:spcAft>
                          <a:spcPts val="0"/>
                        </a:spcAft>
                      </a:pPr>
                      <a:r>
                        <a:rPr lang="en-US" sz="900" kern="1200">
                          <a:effectLst/>
                        </a:rPr>
                        <a:t>Unknown </a:t>
                      </a:r>
                      <a:endParaRPr lang="el-GR" sz="90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tc>
                  <a:txBody>
                    <a:bodyPr/>
                    <a:lstStyle/>
                    <a:p>
                      <a:pPr>
                        <a:lnSpc>
                          <a:spcPct val="100000"/>
                        </a:lnSpc>
                        <a:spcAft>
                          <a:spcPts val="0"/>
                        </a:spcAft>
                      </a:pPr>
                      <a:r>
                        <a:rPr lang="en-US" sz="900" kern="1200">
                          <a:effectLst/>
                        </a:rPr>
                        <a:t>Started 2007 (No results available)</a:t>
                      </a:r>
                      <a:endParaRPr lang="el-GR" sz="90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tc>
                  <a:txBody>
                    <a:bodyPr/>
                    <a:lstStyle/>
                    <a:p>
                      <a:pPr>
                        <a:lnSpc>
                          <a:spcPct val="100000"/>
                        </a:lnSpc>
                        <a:spcAft>
                          <a:spcPts val="0"/>
                        </a:spcAft>
                      </a:pPr>
                      <a:r>
                        <a:rPr lang="en-US" sz="900" kern="1200">
                          <a:effectLst/>
                        </a:rPr>
                        <a:t>Composite endpoint, death or dialysis or doubling of Scr, CV disease,</a:t>
                      </a:r>
                      <a:endParaRPr lang="el-GR" sz="900">
                        <a:effectLst/>
                      </a:endParaRPr>
                    </a:p>
                    <a:p>
                      <a:pPr>
                        <a:lnSpc>
                          <a:spcPct val="100000"/>
                        </a:lnSpc>
                        <a:spcAft>
                          <a:spcPts val="0"/>
                        </a:spcAft>
                      </a:pPr>
                      <a:r>
                        <a:rPr lang="de-DE" sz="900" kern="1200">
                          <a:effectLst/>
                        </a:rPr>
                        <a:t>Change in BP</a:t>
                      </a:r>
                      <a:endParaRPr lang="el-GR" sz="900">
                        <a:effectLst/>
                      </a:endParaRPr>
                    </a:p>
                    <a:p>
                      <a:pPr>
                        <a:lnSpc>
                          <a:spcPct val="100000"/>
                        </a:lnSpc>
                        <a:spcAft>
                          <a:spcPts val="0"/>
                        </a:spcAft>
                      </a:pPr>
                      <a:r>
                        <a:rPr lang="de-DE" sz="900" kern="1200">
                          <a:effectLst/>
                        </a:rPr>
                        <a:t>Change in antihypertensive drugs</a:t>
                      </a:r>
                      <a:endParaRPr lang="el-GR" sz="90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extLst>
                  <a:ext uri="{0D108BD9-81ED-4DB2-BD59-A6C34878D82A}">
                    <a16:rowId xmlns:a16="http://schemas.microsoft.com/office/drawing/2014/main" val="1349917803"/>
                  </a:ext>
                </a:extLst>
              </a:tr>
              <a:tr h="629620">
                <a:tc>
                  <a:txBody>
                    <a:bodyPr/>
                    <a:lstStyle/>
                    <a:p>
                      <a:pPr>
                        <a:lnSpc>
                          <a:spcPct val="100000"/>
                        </a:lnSpc>
                        <a:spcAft>
                          <a:spcPts val="0"/>
                        </a:spcAft>
                      </a:pPr>
                      <a:r>
                        <a:rPr lang="en-US" sz="900" kern="1200">
                          <a:effectLst/>
                        </a:rPr>
                        <a:t>METRAS study [NCT01208714]</a:t>
                      </a:r>
                      <a:endParaRPr lang="el-GR" sz="90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tc>
                  <a:txBody>
                    <a:bodyPr/>
                    <a:lstStyle/>
                    <a:p>
                      <a:pPr>
                        <a:lnSpc>
                          <a:spcPct val="100000"/>
                        </a:lnSpc>
                        <a:spcAft>
                          <a:spcPts val="0"/>
                        </a:spcAft>
                      </a:pPr>
                      <a:r>
                        <a:rPr lang="en-US" sz="900" kern="1200">
                          <a:effectLst/>
                        </a:rPr>
                        <a:t>Multicenter RCT</a:t>
                      </a:r>
                      <a:endParaRPr lang="el-GR" sz="900">
                        <a:effectLst/>
                      </a:endParaRPr>
                    </a:p>
                    <a:p>
                      <a:pPr>
                        <a:lnSpc>
                          <a:spcPct val="100000"/>
                        </a:lnSpc>
                        <a:spcAft>
                          <a:spcPts val="0"/>
                        </a:spcAft>
                      </a:pPr>
                      <a:r>
                        <a:rPr lang="en-US" sz="900">
                          <a:effectLst/>
                        </a:rPr>
                        <a:t> </a:t>
                      </a:r>
                      <a:endParaRPr lang="el-GR" sz="900">
                        <a:effectLst/>
                      </a:endParaRPr>
                    </a:p>
                    <a:p>
                      <a:pPr>
                        <a:lnSpc>
                          <a:spcPct val="100000"/>
                        </a:lnSpc>
                        <a:spcAft>
                          <a:spcPts val="0"/>
                        </a:spcAft>
                      </a:pPr>
                      <a:r>
                        <a:rPr lang="en-US" sz="900" kern="1200">
                          <a:effectLst/>
                        </a:rPr>
                        <a:t>Endovascular therapy vs</a:t>
                      </a:r>
                      <a:endParaRPr lang="el-GR" sz="900">
                        <a:effectLst/>
                      </a:endParaRPr>
                    </a:p>
                    <a:p>
                      <a:pPr>
                        <a:lnSpc>
                          <a:spcPct val="100000"/>
                        </a:lnSpc>
                        <a:spcAft>
                          <a:spcPts val="0"/>
                        </a:spcAft>
                      </a:pPr>
                      <a:r>
                        <a:rPr lang="en-US" sz="900" kern="1200">
                          <a:effectLst/>
                        </a:rPr>
                        <a:t>Best medical therapy</a:t>
                      </a:r>
                      <a:endParaRPr lang="el-GR" sz="90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tc>
                  <a:txBody>
                    <a:bodyPr/>
                    <a:lstStyle/>
                    <a:p>
                      <a:pPr>
                        <a:lnSpc>
                          <a:spcPct val="100000"/>
                        </a:lnSpc>
                        <a:spcAft>
                          <a:spcPts val="0"/>
                        </a:spcAft>
                      </a:pPr>
                      <a:r>
                        <a:rPr lang="en-US" sz="900">
                          <a:effectLst/>
                        </a:rPr>
                        <a:t>60</a:t>
                      </a:r>
                      <a:endParaRPr lang="el-GR" sz="90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tc>
                  <a:txBody>
                    <a:bodyPr/>
                    <a:lstStyle/>
                    <a:p>
                      <a:pPr>
                        <a:lnSpc>
                          <a:spcPct val="100000"/>
                        </a:lnSpc>
                        <a:spcAft>
                          <a:spcPts val="0"/>
                        </a:spcAft>
                      </a:pPr>
                      <a:r>
                        <a:rPr lang="en-US" sz="900" kern="1200">
                          <a:effectLst/>
                        </a:rPr>
                        <a:t>Unknown </a:t>
                      </a:r>
                      <a:endParaRPr lang="el-GR" sz="90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tc>
                  <a:txBody>
                    <a:bodyPr/>
                    <a:lstStyle/>
                    <a:p>
                      <a:pPr>
                        <a:lnSpc>
                          <a:spcPct val="100000"/>
                        </a:lnSpc>
                        <a:spcAft>
                          <a:spcPts val="0"/>
                        </a:spcAft>
                      </a:pPr>
                      <a:r>
                        <a:rPr lang="en-US" sz="900" kern="1200">
                          <a:effectLst/>
                        </a:rPr>
                        <a:t>Study Start 2010</a:t>
                      </a:r>
                      <a:endParaRPr lang="el-GR" sz="90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tc>
                  <a:txBody>
                    <a:bodyPr/>
                    <a:lstStyle/>
                    <a:p>
                      <a:pPr>
                        <a:lnSpc>
                          <a:spcPct val="100000"/>
                        </a:lnSpc>
                        <a:spcAft>
                          <a:spcPts val="0"/>
                        </a:spcAft>
                      </a:pPr>
                      <a:r>
                        <a:rPr lang="en-US" sz="900" kern="1200">
                          <a:effectLst/>
                        </a:rPr>
                        <a:t>Change in eGFR as assessed by 99TcDTPA sequential renal scintiscan</a:t>
                      </a:r>
                      <a:endParaRPr lang="el-GR" sz="900">
                        <a:effectLst/>
                      </a:endParaRPr>
                    </a:p>
                    <a:p>
                      <a:pPr>
                        <a:lnSpc>
                          <a:spcPct val="100000"/>
                        </a:lnSpc>
                        <a:spcAft>
                          <a:spcPts val="0"/>
                        </a:spcAft>
                      </a:pPr>
                      <a:r>
                        <a:rPr lang="en-US" sz="900" kern="1200">
                          <a:effectLst/>
                        </a:rPr>
                        <a:t>Change in BP</a:t>
                      </a:r>
                      <a:endParaRPr lang="el-GR" sz="900">
                        <a:effectLst/>
                      </a:endParaRPr>
                    </a:p>
                    <a:p>
                      <a:pPr>
                        <a:lnSpc>
                          <a:spcPct val="100000"/>
                        </a:lnSpc>
                        <a:spcAft>
                          <a:spcPts val="0"/>
                        </a:spcAft>
                      </a:pPr>
                      <a:r>
                        <a:rPr lang="en-US" sz="900" kern="1200">
                          <a:effectLst/>
                        </a:rPr>
                        <a:t>Evaluation of overall renal function (including Ca2+ and PO43- metabolism)</a:t>
                      </a:r>
                      <a:endParaRPr lang="el-GR" sz="900">
                        <a:effectLst/>
                      </a:endParaRPr>
                    </a:p>
                    <a:p>
                      <a:pPr>
                        <a:lnSpc>
                          <a:spcPct val="100000"/>
                        </a:lnSpc>
                        <a:spcAft>
                          <a:spcPts val="0"/>
                        </a:spcAft>
                      </a:pPr>
                      <a:r>
                        <a:rPr lang="en-US" sz="900" kern="1200">
                          <a:effectLst/>
                        </a:rPr>
                        <a:t>Regression of TOD </a:t>
                      </a:r>
                      <a:endParaRPr lang="el-GR" sz="90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extLst>
                  <a:ext uri="{0D108BD9-81ED-4DB2-BD59-A6C34878D82A}">
                    <a16:rowId xmlns:a16="http://schemas.microsoft.com/office/drawing/2014/main" val="1010487204"/>
                  </a:ext>
                </a:extLst>
              </a:tr>
              <a:tr h="673153">
                <a:tc>
                  <a:txBody>
                    <a:bodyPr/>
                    <a:lstStyle/>
                    <a:p>
                      <a:pPr>
                        <a:lnSpc>
                          <a:spcPct val="100000"/>
                        </a:lnSpc>
                        <a:spcAft>
                          <a:spcPts val="0"/>
                        </a:spcAft>
                      </a:pPr>
                      <a:r>
                        <a:rPr lang="en-US" sz="900" kern="1200">
                          <a:effectLst/>
                        </a:rPr>
                        <a:t>ANDORRA study [NCT02539810]</a:t>
                      </a:r>
                      <a:endParaRPr lang="el-GR" sz="90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tc>
                  <a:txBody>
                    <a:bodyPr/>
                    <a:lstStyle/>
                    <a:p>
                      <a:pPr>
                        <a:lnSpc>
                          <a:spcPct val="100000"/>
                        </a:lnSpc>
                        <a:spcAft>
                          <a:spcPts val="0"/>
                        </a:spcAft>
                      </a:pPr>
                      <a:r>
                        <a:rPr lang="en-US" sz="900" kern="1200">
                          <a:effectLst/>
                        </a:rPr>
                        <a:t>Multicenter RCT</a:t>
                      </a:r>
                      <a:endParaRPr lang="el-GR" sz="900">
                        <a:effectLst/>
                      </a:endParaRPr>
                    </a:p>
                    <a:p>
                      <a:pPr>
                        <a:lnSpc>
                          <a:spcPct val="100000"/>
                        </a:lnSpc>
                        <a:spcAft>
                          <a:spcPts val="0"/>
                        </a:spcAft>
                      </a:pPr>
                      <a:r>
                        <a:rPr lang="en-US" sz="900">
                          <a:effectLst/>
                        </a:rPr>
                        <a:t> </a:t>
                      </a:r>
                      <a:endParaRPr lang="el-GR" sz="900">
                        <a:effectLst/>
                      </a:endParaRPr>
                    </a:p>
                    <a:p>
                      <a:pPr>
                        <a:lnSpc>
                          <a:spcPct val="100000"/>
                        </a:lnSpc>
                        <a:spcAft>
                          <a:spcPts val="0"/>
                        </a:spcAft>
                      </a:pPr>
                      <a:r>
                        <a:rPr lang="en-US" sz="900" kern="1200">
                          <a:effectLst/>
                        </a:rPr>
                        <a:t>Endovascular therapy vs</a:t>
                      </a:r>
                      <a:endParaRPr lang="el-GR" sz="900">
                        <a:effectLst/>
                      </a:endParaRPr>
                    </a:p>
                    <a:p>
                      <a:pPr>
                        <a:lnSpc>
                          <a:spcPct val="100000"/>
                        </a:lnSpc>
                        <a:spcAft>
                          <a:spcPts val="0"/>
                        </a:spcAft>
                      </a:pPr>
                      <a:r>
                        <a:rPr lang="en-US" sz="900" kern="1200">
                          <a:effectLst/>
                        </a:rPr>
                        <a:t>Best medical therapy</a:t>
                      </a:r>
                      <a:endParaRPr lang="el-GR" sz="90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tc>
                  <a:txBody>
                    <a:bodyPr/>
                    <a:lstStyle/>
                    <a:p>
                      <a:pPr>
                        <a:lnSpc>
                          <a:spcPct val="100000"/>
                        </a:lnSpc>
                        <a:spcAft>
                          <a:spcPts val="0"/>
                        </a:spcAft>
                      </a:pPr>
                      <a:r>
                        <a:rPr lang="en-US" sz="900" kern="1200">
                          <a:effectLst/>
                        </a:rPr>
                        <a:t>140 </a:t>
                      </a:r>
                      <a:endParaRPr lang="el-GR" sz="90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tc>
                  <a:txBody>
                    <a:bodyPr/>
                    <a:lstStyle/>
                    <a:p>
                      <a:pPr>
                        <a:lnSpc>
                          <a:spcPct val="100000"/>
                        </a:lnSpc>
                        <a:spcAft>
                          <a:spcPts val="0"/>
                        </a:spcAft>
                      </a:pPr>
                      <a:r>
                        <a:rPr lang="en-US" sz="900" kern="1200">
                          <a:effectLst/>
                        </a:rPr>
                        <a:t>Terminated</a:t>
                      </a:r>
                      <a:endParaRPr lang="el-GR" sz="90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tc>
                  <a:txBody>
                    <a:bodyPr/>
                    <a:lstStyle/>
                    <a:p>
                      <a:pPr>
                        <a:lnSpc>
                          <a:spcPct val="100000"/>
                        </a:lnSpc>
                        <a:spcAft>
                          <a:spcPts val="0"/>
                        </a:spcAft>
                      </a:pPr>
                      <a:r>
                        <a:rPr lang="en-US" sz="900" kern="1200">
                          <a:effectLst/>
                        </a:rPr>
                        <a:t>Started 2015- stopped prematurely due to a lack of recruitment</a:t>
                      </a:r>
                      <a:endParaRPr lang="el-GR" sz="900">
                        <a:effectLst/>
                      </a:endParaRPr>
                    </a:p>
                    <a:p>
                      <a:pPr>
                        <a:lnSpc>
                          <a:spcPct val="100000"/>
                        </a:lnSpc>
                        <a:spcAft>
                          <a:spcPts val="0"/>
                        </a:spcAft>
                      </a:pPr>
                      <a:r>
                        <a:rPr lang="en-US" sz="900" kern="1200">
                          <a:effectLst/>
                        </a:rPr>
                        <a:t>(No results available)</a:t>
                      </a:r>
                      <a:endParaRPr lang="el-GR" sz="90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tc>
                  <a:txBody>
                    <a:bodyPr/>
                    <a:lstStyle/>
                    <a:p>
                      <a:pPr>
                        <a:lnSpc>
                          <a:spcPct val="100000"/>
                        </a:lnSpc>
                        <a:spcAft>
                          <a:spcPts val="0"/>
                        </a:spcAft>
                      </a:pPr>
                      <a:r>
                        <a:rPr lang="en-US" sz="900" kern="1200" dirty="0">
                          <a:effectLst/>
                        </a:rPr>
                        <a:t>Change in diurnal 24-h BP</a:t>
                      </a:r>
                      <a:endParaRPr lang="el-GR" sz="900" dirty="0">
                        <a:effectLst/>
                      </a:endParaRPr>
                    </a:p>
                    <a:p>
                      <a:pPr>
                        <a:lnSpc>
                          <a:spcPct val="100000"/>
                        </a:lnSpc>
                        <a:spcAft>
                          <a:spcPts val="0"/>
                        </a:spcAft>
                      </a:pPr>
                      <a:r>
                        <a:rPr lang="en-US" sz="900" kern="1200" dirty="0">
                          <a:effectLst/>
                        </a:rPr>
                        <a:t>Change in mean 24-h BP, home BP and office BP</a:t>
                      </a:r>
                      <a:endParaRPr lang="el-GR" sz="900" dirty="0">
                        <a:effectLst/>
                      </a:endParaRPr>
                    </a:p>
                    <a:p>
                      <a:pPr>
                        <a:lnSpc>
                          <a:spcPct val="100000"/>
                        </a:lnSpc>
                        <a:spcAft>
                          <a:spcPts val="0"/>
                        </a:spcAft>
                      </a:pPr>
                      <a:r>
                        <a:rPr lang="en-US" sz="900" kern="1200" dirty="0">
                          <a:effectLst/>
                        </a:rPr>
                        <a:t>Change in antihypertensive medication</a:t>
                      </a:r>
                      <a:endParaRPr lang="el-GR" sz="900" dirty="0">
                        <a:effectLst/>
                      </a:endParaRPr>
                    </a:p>
                    <a:p>
                      <a:pPr>
                        <a:lnSpc>
                          <a:spcPct val="100000"/>
                        </a:lnSpc>
                        <a:spcAft>
                          <a:spcPts val="0"/>
                        </a:spcAft>
                      </a:pPr>
                      <a:r>
                        <a:rPr lang="en-US" sz="900" kern="1200" dirty="0">
                          <a:effectLst/>
                        </a:rPr>
                        <a:t>CV events</a:t>
                      </a:r>
                      <a:endParaRPr lang="el-GR" sz="900" dirty="0">
                        <a:effectLst/>
                      </a:endParaRPr>
                    </a:p>
                    <a:p>
                      <a:pPr>
                        <a:lnSpc>
                          <a:spcPct val="100000"/>
                        </a:lnSpc>
                        <a:spcAft>
                          <a:spcPts val="0"/>
                        </a:spcAft>
                      </a:pPr>
                      <a:r>
                        <a:rPr lang="en-US" sz="900" kern="1200" dirty="0">
                          <a:effectLst/>
                        </a:rPr>
                        <a:t>Renal events</a:t>
                      </a:r>
                      <a:endParaRPr lang="el-G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9385" marR="29385" marT="0" marB="0"/>
                </a:tc>
                <a:extLst>
                  <a:ext uri="{0D108BD9-81ED-4DB2-BD59-A6C34878D82A}">
                    <a16:rowId xmlns:a16="http://schemas.microsoft.com/office/drawing/2014/main" val="2873966757"/>
                  </a:ext>
                </a:extLst>
              </a:tr>
            </a:tbl>
          </a:graphicData>
        </a:graphic>
      </p:graphicFrame>
    </p:spTree>
    <p:extLst>
      <p:ext uri="{BB962C8B-B14F-4D97-AF65-F5344CB8AC3E}">
        <p14:creationId xmlns:p14="http://schemas.microsoft.com/office/powerpoint/2010/main" val="357054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C89C83-A018-974E-9E2D-D09EC3E98F39}"/>
              </a:ext>
            </a:extLst>
          </p:cNvPr>
          <p:cNvSpPr>
            <a:spLocks noGrp="1"/>
          </p:cNvSpPr>
          <p:nvPr>
            <p:ph type="title"/>
          </p:nvPr>
        </p:nvSpPr>
        <p:spPr>
          <a:xfrm>
            <a:off x="179512" y="1966822"/>
            <a:ext cx="8784976" cy="604928"/>
          </a:xfrm>
        </p:spPr>
        <p:txBody>
          <a:bodyPr>
            <a:noAutofit/>
          </a:bodyPr>
          <a:lstStyle/>
          <a:p>
            <a:pPr algn="ctr">
              <a:lnSpc>
                <a:spcPct val="100000"/>
              </a:lnSpc>
              <a:spcAft>
                <a:spcPts val="1800"/>
              </a:spcAft>
            </a:pPr>
            <a:r>
              <a:rPr lang="en-GB" dirty="0">
                <a:latin typeface="Segoe UI" panose="020B0502040204020203" pitchFamily="34" charset="0"/>
                <a:cs typeface="Segoe UI" panose="020B0502040204020203" pitchFamily="34" charset="0"/>
              </a:rPr>
              <a:t>Atherosclerotic Renal Artery Stenosis </a:t>
            </a:r>
            <a:br>
              <a:rPr lang="en-GB" dirty="0">
                <a:latin typeface="Segoe UI" panose="020B0502040204020203" pitchFamily="34" charset="0"/>
                <a:cs typeface="Segoe UI" panose="020B0502040204020203" pitchFamily="34" charset="0"/>
              </a:rPr>
            </a:br>
            <a:r>
              <a:rPr lang="en-GB" b="0" i="1" dirty="0">
                <a:latin typeface="Segoe UI" panose="020B0502040204020203" pitchFamily="34" charset="0"/>
                <a:cs typeface="Segoe UI" panose="020B0502040204020203" pitchFamily="34" charset="0"/>
              </a:rPr>
              <a:t>Observational real-world evidence</a:t>
            </a:r>
            <a:endParaRPr lang="en-US" sz="2400" b="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2571696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300613" y="860808"/>
            <a:ext cx="4513928" cy="3987566"/>
          </a:xfrm>
        </p:spPr>
        <p:txBody>
          <a:bodyPr>
            <a:normAutofit lnSpcReduction="10000"/>
          </a:bodyPr>
          <a:lstStyle/>
          <a:p>
            <a:pPr marL="0" indent="0">
              <a:buNone/>
            </a:pPr>
            <a:r>
              <a:rPr lang="en-US" dirty="0"/>
              <a:t>N=102 pts</a:t>
            </a:r>
            <a:r>
              <a:rPr lang="el-GR" dirty="0"/>
              <a:t>, </a:t>
            </a:r>
            <a:r>
              <a:rPr lang="en-US" dirty="0"/>
              <a:t>f-up 24 months</a:t>
            </a:r>
          </a:p>
          <a:p>
            <a:pPr marL="0" indent="0">
              <a:buNone/>
            </a:pPr>
            <a:endParaRPr lang="en-US" u="sng" dirty="0"/>
          </a:p>
          <a:p>
            <a:pPr marL="0" indent="0">
              <a:buNone/>
            </a:pPr>
            <a:r>
              <a:rPr lang="en-US" u="sng" dirty="0"/>
              <a:t>Inclusion criteria </a:t>
            </a:r>
          </a:p>
          <a:p>
            <a:r>
              <a:rPr lang="en-US" dirty="0"/>
              <a:t>RAS&gt;70% (CTA/MRA) + Doppler U/S and </a:t>
            </a:r>
            <a:r>
              <a:rPr lang="en-US" dirty="0" err="1"/>
              <a:t>renograms</a:t>
            </a:r>
            <a:endParaRPr lang="en-US" dirty="0"/>
          </a:p>
          <a:p>
            <a:pPr marL="0" indent="0">
              <a:buNone/>
            </a:pPr>
            <a:r>
              <a:rPr lang="en-US" dirty="0"/>
              <a:t>AND one of the following:</a:t>
            </a:r>
          </a:p>
          <a:p>
            <a:r>
              <a:rPr lang="en-US" dirty="0"/>
              <a:t>resistant HTN (24-h SBP≥130 (mostly ≥150) mm Hg despite ≥3 antihypertensive drugs including a diuretic, if tolerated, and each prescribed at optimal doses)</a:t>
            </a:r>
          </a:p>
          <a:p>
            <a:r>
              <a:rPr lang="en-US" dirty="0"/>
              <a:t>rapidly declining kidney function (</a:t>
            </a:r>
            <a:r>
              <a:rPr lang="en-US" dirty="0" err="1"/>
              <a:t>eGFR</a:t>
            </a:r>
            <a:r>
              <a:rPr lang="en-US" dirty="0"/>
              <a:t> reduction &gt;5 mL/min per 1.73m2 per year)</a:t>
            </a:r>
          </a:p>
          <a:p>
            <a:r>
              <a:rPr lang="en-US" dirty="0"/>
              <a:t>Hospitalization for ADHF (≥2 HHF or ≥1 hospitalizations for “flash” pulmonary edema) with no obvious explanations</a:t>
            </a:r>
            <a:endParaRPr lang="el-GR" dirty="0"/>
          </a:p>
        </p:txBody>
      </p:sp>
      <p:sp>
        <p:nvSpPr>
          <p:cNvPr id="3" name="Τίτλος 2"/>
          <p:cNvSpPr>
            <a:spLocks noGrp="1"/>
          </p:cNvSpPr>
          <p:nvPr>
            <p:ph type="title"/>
          </p:nvPr>
        </p:nvSpPr>
        <p:spPr/>
        <p:txBody>
          <a:bodyPr>
            <a:noAutofit/>
          </a:bodyPr>
          <a:lstStyle/>
          <a:p>
            <a:pPr algn="l"/>
            <a:r>
              <a:rPr lang="en-US" sz="2100" b="1" dirty="0">
                <a:solidFill>
                  <a:srgbClr val="4249AA"/>
                </a:solidFill>
                <a:latin typeface="+mn-lt"/>
              </a:rPr>
              <a:t>Revascularization vs Medical Treatment: </a:t>
            </a:r>
            <a:br>
              <a:rPr lang="en-US" sz="2100" b="1" dirty="0">
                <a:solidFill>
                  <a:srgbClr val="4249AA"/>
                </a:solidFill>
                <a:latin typeface="+mn-lt"/>
              </a:rPr>
            </a:br>
            <a:r>
              <a:rPr lang="en-US" sz="2100" b="1" dirty="0">
                <a:solidFill>
                  <a:srgbClr val="4249AA"/>
                </a:solidFill>
                <a:latin typeface="+mn-lt"/>
              </a:rPr>
              <a:t>Observational real-world evidence</a:t>
            </a:r>
            <a:endParaRPr lang="el-GR" sz="2100" b="1" dirty="0">
              <a:solidFill>
                <a:srgbClr val="4249AA"/>
              </a:solidFill>
              <a:latin typeface="+mn-lt"/>
            </a:endParaRPr>
          </a:p>
        </p:txBody>
      </p:sp>
      <p:sp>
        <p:nvSpPr>
          <p:cNvPr id="6" name="Ορθογώνιο 5"/>
          <p:cNvSpPr/>
          <p:nvPr/>
        </p:nvSpPr>
        <p:spPr>
          <a:xfrm>
            <a:off x="6552056" y="4912667"/>
            <a:ext cx="4572000" cy="253916"/>
          </a:xfrm>
          <a:prstGeom prst="rect">
            <a:avLst/>
          </a:prstGeom>
        </p:spPr>
        <p:txBody>
          <a:bodyPr>
            <a:spAutoFit/>
          </a:bodyPr>
          <a:lstStyle/>
          <a:p>
            <a:pPr>
              <a:defRPr/>
            </a:pPr>
            <a:r>
              <a:rPr lang="en-US" sz="1050" i="1" dirty="0" err="1">
                <a:solidFill>
                  <a:prstClr val="black"/>
                </a:solidFill>
                <a:latin typeface="CaeciliaLTStd-Roman"/>
              </a:rPr>
              <a:t>Reinhard</a:t>
            </a:r>
            <a:r>
              <a:rPr lang="en-US" sz="1050" i="1" dirty="0">
                <a:solidFill>
                  <a:prstClr val="black"/>
                </a:solidFill>
                <a:latin typeface="CaeciliaLTStd-Roman"/>
              </a:rPr>
              <a:t> M, et al </a:t>
            </a:r>
            <a:r>
              <a:rPr lang="en-US" sz="1050" i="1" dirty="0">
                <a:solidFill>
                  <a:prstClr val="black"/>
                </a:solidFill>
                <a:latin typeface="CaeciliaLTStd-Italic"/>
              </a:rPr>
              <a:t>J Am Heart </a:t>
            </a:r>
            <a:r>
              <a:rPr lang="en-US" sz="1050" i="1" dirty="0" err="1">
                <a:solidFill>
                  <a:prstClr val="black"/>
                </a:solidFill>
                <a:latin typeface="CaeciliaLTStd-Italic"/>
              </a:rPr>
              <a:t>Assoc</a:t>
            </a:r>
            <a:r>
              <a:rPr lang="en-US" sz="1050" i="1" dirty="0">
                <a:solidFill>
                  <a:prstClr val="black"/>
                </a:solidFill>
                <a:latin typeface="CaeciliaLTStd-Italic"/>
              </a:rPr>
              <a:t> </a:t>
            </a:r>
            <a:r>
              <a:rPr lang="en-US" sz="1050" i="1" dirty="0">
                <a:solidFill>
                  <a:prstClr val="black"/>
                </a:solidFill>
                <a:latin typeface="CaeciliaLTStd-Roman"/>
              </a:rPr>
              <a:t>2022</a:t>
            </a:r>
            <a:endParaRPr lang="el-GR" sz="1050" i="1" dirty="0">
              <a:solidFill>
                <a:prstClr val="black"/>
              </a:solidFill>
            </a:endParaRPr>
          </a:p>
        </p:txBody>
      </p:sp>
      <p:pic>
        <p:nvPicPr>
          <p:cNvPr id="7" name="Εικόνα 6"/>
          <p:cNvPicPr>
            <a:picLocks noChangeAspect="1"/>
          </p:cNvPicPr>
          <p:nvPr/>
        </p:nvPicPr>
        <p:blipFill rotWithShape="1">
          <a:blip r:embed="rId3" cstate="print"/>
          <a:srcRect l="59866" t="28372" r="27039" b="48443"/>
          <a:stretch/>
        </p:blipFill>
        <p:spPr>
          <a:xfrm>
            <a:off x="4814541" y="860808"/>
            <a:ext cx="4051950" cy="3808251"/>
          </a:xfrm>
          <a:prstGeom prst="rect">
            <a:avLst/>
          </a:prstGeom>
        </p:spPr>
      </p:pic>
    </p:spTree>
    <p:extLst>
      <p:ext uri="{BB962C8B-B14F-4D97-AF65-F5344CB8AC3E}">
        <p14:creationId xmlns:p14="http://schemas.microsoft.com/office/powerpoint/2010/main" val="377905133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Εικόνα 4"/>
          <p:cNvPicPr>
            <a:picLocks noChangeAspect="1"/>
          </p:cNvPicPr>
          <p:nvPr/>
        </p:nvPicPr>
        <p:blipFill rotWithShape="1">
          <a:blip r:embed="rId3" cstate="print"/>
          <a:srcRect l="51024" t="33084" r="28132" b="41309"/>
          <a:stretch/>
        </p:blipFill>
        <p:spPr>
          <a:xfrm>
            <a:off x="206774" y="1394716"/>
            <a:ext cx="4175638" cy="2885558"/>
          </a:xfrm>
          <a:prstGeom prst="rect">
            <a:avLst/>
          </a:prstGeom>
        </p:spPr>
      </p:pic>
      <p:sp>
        <p:nvSpPr>
          <p:cNvPr id="6" name="Ορθογώνιο 5"/>
          <p:cNvSpPr/>
          <p:nvPr/>
        </p:nvSpPr>
        <p:spPr>
          <a:xfrm>
            <a:off x="6300192" y="4502091"/>
            <a:ext cx="4572000" cy="276999"/>
          </a:xfrm>
          <a:prstGeom prst="rect">
            <a:avLst/>
          </a:prstGeom>
        </p:spPr>
        <p:txBody>
          <a:bodyPr>
            <a:spAutoFit/>
          </a:bodyPr>
          <a:lstStyle/>
          <a:p>
            <a:pPr>
              <a:defRPr/>
            </a:pPr>
            <a:r>
              <a:rPr lang="en-US" sz="1200" i="1" dirty="0" err="1">
                <a:solidFill>
                  <a:prstClr val="black"/>
                </a:solidFill>
                <a:latin typeface="CaeciliaLTStd-Roman"/>
              </a:rPr>
              <a:t>Reinhard</a:t>
            </a:r>
            <a:r>
              <a:rPr lang="en-US" sz="1200" i="1" dirty="0">
                <a:solidFill>
                  <a:prstClr val="black"/>
                </a:solidFill>
                <a:latin typeface="CaeciliaLTStd-Roman"/>
              </a:rPr>
              <a:t> M, et al </a:t>
            </a:r>
            <a:r>
              <a:rPr lang="en-US" sz="1200" i="1" dirty="0">
                <a:solidFill>
                  <a:prstClr val="black"/>
                </a:solidFill>
                <a:latin typeface="CaeciliaLTStd-Italic"/>
              </a:rPr>
              <a:t>J Am Heart </a:t>
            </a:r>
            <a:r>
              <a:rPr lang="en-US" sz="1200" i="1" dirty="0" err="1">
                <a:solidFill>
                  <a:prstClr val="black"/>
                </a:solidFill>
                <a:latin typeface="CaeciliaLTStd-Italic"/>
              </a:rPr>
              <a:t>Assoc</a:t>
            </a:r>
            <a:r>
              <a:rPr lang="en-US" sz="1200" i="1" dirty="0">
                <a:solidFill>
                  <a:prstClr val="black"/>
                </a:solidFill>
                <a:latin typeface="CaeciliaLTStd-Italic"/>
              </a:rPr>
              <a:t> </a:t>
            </a:r>
            <a:r>
              <a:rPr lang="en-US" sz="1200" i="1" dirty="0">
                <a:solidFill>
                  <a:prstClr val="black"/>
                </a:solidFill>
                <a:latin typeface="CaeciliaLTStd-Roman"/>
              </a:rPr>
              <a:t>2022</a:t>
            </a:r>
            <a:endParaRPr lang="el-GR" sz="1200" i="1" dirty="0">
              <a:solidFill>
                <a:prstClr val="black"/>
              </a:solidFill>
            </a:endParaRPr>
          </a:p>
        </p:txBody>
      </p:sp>
      <p:pic>
        <p:nvPicPr>
          <p:cNvPr id="8" name="Εικόνα 7"/>
          <p:cNvPicPr>
            <a:picLocks noChangeAspect="1"/>
          </p:cNvPicPr>
          <p:nvPr/>
        </p:nvPicPr>
        <p:blipFill rotWithShape="1">
          <a:blip r:embed="rId3" cstate="print"/>
          <a:srcRect l="51149" t="58335" r="28008" b="15545"/>
          <a:stretch/>
        </p:blipFill>
        <p:spPr>
          <a:xfrm>
            <a:off x="4728701" y="1143776"/>
            <a:ext cx="4175638" cy="2943371"/>
          </a:xfrm>
          <a:prstGeom prst="rect">
            <a:avLst/>
          </a:prstGeom>
        </p:spPr>
      </p:pic>
      <p:sp>
        <p:nvSpPr>
          <p:cNvPr id="9" name="Βέλος προς τα κάτω 8"/>
          <p:cNvSpPr/>
          <p:nvPr/>
        </p:nvSpPr>
        <p:spPr>
          <a:xfrm>
            <a:off x="1378744" y="1028700"/>
            <a:ext cx="128588" cy="57864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10" name="Βέλος προς τα κάτω 9"/>
          <p:cNvSpPr/>
          <p:nvPr/>
        </p:nvSpPr>
        <p:spPr>
          <a:xfrm>
            <a:off x="5879306" y="1614488"/>
            <a:ext cx="128588" cy="57864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7" name="Τίτλος 2">
            <a:extLst>
              <a:ext uri="{FF2B5EF4-FFF2-40B4-BE49-F238E27FC236}">
                <a16:creationId xmlns:a16="http://schemas.microsoft.com/office/drawing/2014/main" id="{F9D92C0F-838E-4E2C-F906-482807F667DF}"/>
              </a:ext>
            </a:extLst>
          </p:cNvPr>
          <p:cNvSpPr>
            <a:spLocks noGrp="1"/>
          </p:cNvSpPr>
          <p:nvPr>
            <p:ph type="title"/>
          </p:nvPr>
        </p:nvSpPr>
        <p:spPr/>
        <p:txBody>
          <a:bodyPr>
            <a:noAutofit/>
          </a:bodyPr>
          <a:lstStyle/>
          <a:p>
            <a:r>
              <a:rPr lang="en-US" sz="2100" b="1" dirty="0"/>
              <a:t>Revascularization vs Medical Treatment: </a:t>
            </a:r>
            <a:br>
              <a:rPr lang="en-US" sz="2100" b="1" dirty="0"/>
            </a:br>
            <a:r>
              <a:rPr lang="en-US" sz="2100" b="1" dirty="0"/>
              <a:t>Observational real-world evidence</a:t>
            </a:r>
            <a:endParaRPr lang="el-GR" sz="2100" b="1" dirty="0"/>
          </a:p>
        </p:txBody>
      </p:sp>
      <p:sp>
        <p:nvSpPr>
          <p:cNvPr id="3" name="TextBox 2">
            <a:extLst>
              <a:ext uri="{FF2B5EF4-FFF2-40B4-BE49-F238E27FC236}">
                <a16:creationId xmlns:a16="http://schemas.microsoft.com/office/drawing/2014/main" id="{8A6654B9-6C0F-40C5-2DC6-309C3AEEA59E}"/>
              </a:ext>
            </a:extLst>
          </p:cNvPr>
          <p:cNvSpPr txBox="1"/>
          <p:nvPr/>
        </p:nvSpPr>
        <p:spPr>
          <a:xfrm>
            <a:off x="5879306" y="843694"/>
            <a:ext cx="2878931" cy="300082"/>
          </a:xfrm>
          <a:prstGeom prst="rect">
            <a:avLst/>
          </a:prstGeom>
          <a:noFill/>
        </p:spPr>
        <p:txBody>
          <a:bodyPr wrap="square">
            <a:spAutoFit/>
          </a:bodyPr>
          <a:lstStyle/>
          <a:p>
            <a:r>
              <a:rPr lang="en-US" sz="1350" dirty="0"/>
              <a:t>N=102 pts</a:t>
            </a:r>
            <a:r>
              <a:rPr lang="el-GR" sz="1350" dirty="0"/>
              <a:t>, </a:t>
            </a:r>
            <a:r>
              <a:rPr lang="en-US" sz="1350" dirty="0"/>
              <a:t>RAS&gt;70%, f-up 24 months</a:t>
            </a:r>
          </a:p>
        </p:txBody>
      </p:sp>
    </p:spTree>
    <p:extLst>
      <p:ext uri="{BB962C8B-B14F-4D97-AF65-F5344CB8AC3E}">
        <p14:creationId xmlns:p14="http://schemas.microsoft.com/office/powerpoint/2010/main" val="29091052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Εικόνα 3"/>
          <p:cNvPicPr>
            <a:picLocks noChangeAspect="1"/>
          </p:cNvPicPr>
          <p:nvPr/>
        </p:nvPicPr>
        <p:blipFill rotWithShape="1">
          <a:blip r:embed="rId3" cstate="print"/>
          <a:srcRect l="9938" t="22351" r="68742" b="51830"/>
          <a:stretch/>
        </p:blipFill>
        <p:spPr>
          <a:xfrm>
            <a:off x="92566" y="1385485"/>
            <a:ext cx="4465074" cy="2852717"/>
          </a:xfrm>
          <a:prstGeom prst="rect">
            <a:avLst/>
          </a:prstGeom>
        </p:spPr>
      </p:pic>
      <p:sp>
        <p:nvSpPr>
          <p:cNvPr id="6" name="Ορθογώνιο 5"/>
          <p:cNvSpPr/>
          <p:nvPr/>
        </p:nvSpPr>
        <p:spPr>
          <a:xfrm>
            <a:off x="6472238" y="4563511"/>
            <a:ext cx="4572000" cy="276999"/>
          </a:xfrm>
          <a:prstGeom prst="rect">
            <a:avLst/>
          </a:prstGeom>
        </p:spPr>
        <p:txBody>
          <a:bodyPr>
            <a:spAutoFit/>
          </a:bodyPr>
          <a:lstStyle/>
          <a:p>
            <a:pPr>
              <a:defRPr/>
            </a:pPr>
            <a:r>
              <a:rPr lang="en-US" sz="1200" i="1" dirty="0" err="1">
                <a:solidFill>
                  <a:prstClr val="black"/>
                </a:solidFill>
                <a:latin typeface="CaeciliaLTStd-Roman"/>
              </a:rPr>
              <a:t>Reinhard</a:t>
            </a:r>
            <a:r>
              <a:rPr lang="en-US" sz="1200" i="1" dirty="0">
                <a:solidFill>
                  <a:prstClr val="black"/>
                </a:solidFill>
                <a:latin typeface="CaeciliaLTStd-Roman"/>
              </a:rPr>
              <a:t> M, et al </a:t>
            </a:r>
            <a:r>
              <a:rPr lang="en-US" sz="1200" i="1" dirty="0">
                <a:solidFill>
                  <a:prstClr val="black"/>
                </a:solidFill>
                <a:latin typeface="CaeciliaLTStd-Italic"/>
              </a:rPr>
              <a:t>J Am Heart </a:t>
            </a:r>
            <a:r>
              <a:rPr lang="en-US" sz="1200" i="1" dirty="0" err="1">
                <a:solidFill>
                  <a:prstClr val="black"/>
                </a:solidFill>
                <a:latin typeface="CaeciliaLTStd-Italic"/>
              </a:rPr>
              <a:t>Assoc</a:t>
            </a:r>
            <a:r>
              <a:rPr lang="en-US" sz="1200" i="1" dirty="0">
                <a:solidFill>
                  <a:prstClr val="black"/>
                </a:solidFill>
                <a:latin typeface="CaeciliaLTStd-Italic"/>
              </a:rPr>
              <a:t> </a:t>
            </a:r>
            <a:r>
              <a:rPr lang="en-US" sz="1200" i="1" dirty="0">
                <a:solidFill>
                  <a:prstClr val="black"/>
                </a:solidFill>
                <a:latin typeface="CaeciliaLTStd-Roman"/>
              </a:rPr>
              <a:t>2022</a:t>
            </a:r>
            <a:endParaRPr lang="el-GR" sz="1200" i="1" dirty="0">
              <a:solidFill>
                <a:prstClr val="black"/>
              </a:solidFill>
            </a:endParaRPr>
          </a:p>
        </p:txBody>
      </p:sp>
      <p:pic>
        <p:nvPicPr>
          <p:cNvPr id="8" name="Εικόνα 7"/>
          <p:cNvPicPr>
            <a:picLocks noChangeAspect="1"/>
          </p:cNvPicPr>
          <p:nvPr/>
        </p:nvPicPr>
        <p:blipFill rotWithShape="1">
          <a:blip r:embed="rId3" cstate="print"/>
          <a:srcRect l="9979" t="47281" r="68700" b="27450"/>
          <a:stretch/>
        </p:blipFill>
        <p:spPr>
          <a:xfrm>
            <a:off x="4572000" y="1096164"/>
            <a:ext cx="4465074" cy="2791880"/>
          </a:xfrm>
          <a:prstGeom prst="rect">
            <a:avLst/>
          </a:prstGeom>
        </p:spPr>
      </p:pic>
      <p:sp>
        <p:nvSpPr>
          <p:cNvPr id="9" name="Βέλος προς τα κάτω 8"/>
          <p:cNvSpPr/>
          <p:nvPr/>
        </p:nvSpPr>
        <p:spPr>
          <a:xfrm>
            <a:off x="2063479" y="1205929"/>
            <a:ext cx="128588" cy="57864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10" name="Βέλος προς τα κάτω 9"/>
          <p:cNvSpPr/>
          <p:nvPr/>
        </p:nvSpPr>
        <p:spPr>
          <a:xfrm>
            <a:off x="6586312" y="1096164"/>
            <a:ext cx="128588" cy="57864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7" name="Τίτλος 2">
            <a:extLst>
              <a:ext uri="{FF2B5EF4-FFF2-40B4-BE49-F238E27FC236}">
                <a16:creationId xmlns:a16="http://schemas.microsoft.com/office/drawing/2014/main" id="{EB49996F-C7F5-D374-6CCC-5D96BEE93EA9}"/>
              </a:ext>
            </a:extLst>
          </p:cNvPr>
          <p:cNvSpPr>
            <a:spLocks noGrp="1"/>
          </p:cNvSpPr>
          <p:nvPr>
            <p:ph type="title"/>
          </p:nvPr>
        </p:nvSpPr>
        <p:spPr>
          <a:xfrm>
            <a:off x="206774" y="53285"/>
            <a:ext cx="8701733" cy="615284"/>
          </a:xfrm>
        </p:spPr>
        <p:txBody>
          <a:bodyPr>
            <a:noAutofit/>
          </a:bodyPr>
          <a:lstStyle/>
          <a:p>
            <a:r>
              <a:rPr lang="en-US" sz="2100" b="1" dirty="0">
                <a:solidFill>
                  <a:srgbClr val="CC2141"/>
                </a:solidFill>
                <a:latin typeface="Segoe UI" panose="020B0502040204020203" pitchFamily="34" charset="0"/>
                <a:cs typeface="Segoe UI" panose="020B0502040204020203" pitchFamily="34" charset="0"/>
              </a:rPr>
              <a:t>Revascularization vs Medical Treatment: </a:t>
            </a:r>
            <a:br>
              <a:rPr lang="en-US" sz="2100" b="1" dirty="0">
                <a:solidFill>
                  <a:srgbClr val="CC2141"/>
                </a:solidFill>
                <a:latin typeface="Segoe UI" panose="020B0502040204020203" pitchFamily="34" charset="0"/>
                <a:cs typeface="Segoe UI" panose="020B0502040204020203" pitchFamily="34" charset="0"/>
              </a:rPr>
            </a:br>
            <a:r>
              <a:rPr lang="en-US" sz="2100" b="1" dirty="0">
                <a:solidFill>
                  <a:srgbClr val="CC2141"/>
                </a:solidFill>
                <a:latin typeface="Segoe UI" panose="020B0502040204020203" pitchFamily="34" charset="0"/>
                <a:cs typeface="Segoe UI" panose="020B0502040204020203" pitchFamily="34" charset="0"/>
              </a:rPr>
              <a:t>Observational real-world evidence</a:t>
            </a:r>
            <a:endParaRPr lang="el-GR" sz="2100" b="1" dirty="0">
              <a:solidFill>
                <a:srgbClr val="CC2141"/>
              </a:solidFill>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128268D1-C09C-888F-6183-1AD139D64851}"/>
              </a:ext>
            </a:extLst>
          </p:cNvPr>
          <p:cNvSpPr txBox="1"/>
          <p:nvPr/>
        </p:nvSpPr>
        <p:spPr>
          <a:xfrm>
            <a:off x="6029576" y="771214"/>
            <a:ext cx="2878931" cy="300082"/>
          </a:xfrm>
          <a:prstGeom prst="rect">
            <a:avLst/>
          </a:prstGeom>
          <a:noFill/>
        </p:spPr>
        <p:txBody>
          <a:bodyPr wrap="square">
            <a:spAutoFit/>
          </a:bodyPr>
          <a:lstStyle/>
          <a:p>
            <a:r>
              <a:rPr lang="en-US" sz="1350" dirty="0"/>
              <a:t>N=102 pts</a:t>
            </a:r>
            <a:r>
              <a:rPr lang="el-GR" sz="1350" dirty="0"/>
              <a:t>, </a:t>
            </a:r>
            <a:r>
              <a:rPr lang="en-US" sz="1350" dirty="0"/>
              <a:t>RAS&gt;70%, f-up 24 months</a:t>
            </a:r>
          </a:p>
        </p:txBody>
      </p:sp>
    </p:spTree>
    <p:extLst>
      <p:ext uri="{BB962C8B-B14F-4D97-AF65-F5344CB8AC3E}">
        <p14:creationId xmlns:p14="http://schemas.microsoft.com/office/powerpoint/2010/main" val="41606802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C89C83-A018-974E-9E2D-D09EC3E98F39}"/>
              </a:ext>
            </a:extLst>
          </p:cNvPr>
          <p:cNvSpPr>
            <a:spLocks noGrp="1"/>
          </p:cNvSpPr>
          <p:nvPr>
            <p:ph type="title"/>
          </p:nvPr>
        </p:nvSpPr>
        <p:spPr>
          <a:xfrm>
            <a:off x="287080" y="116782"/>
            <a:ext cx="8605400" cy="488156"/>
          </a:xfrm>
        </p:spPr>
        <p:txBody>
          <a:bodyPr>
            <a:noAutofit/>
          </a:bodyPr>
          <a:lstStyle/>
          <a:p>
            <a:r>
              <a:rPr lang="en-US" sz="2400" dirty="0"/>
              <a:t>High-risk phenotypes: PTRA vs medical therapy</a:t>
            </a:r>
          </a:p>
        </p:txBody>
      </p:sp>
      <p:pic>
        <p:nvPicPr>
          <p:cNvPr id="11" name="Picture 12"/>
          <p:cNvPicPr>
            <a:picLocks noChangeAspect="1" noChangeArrowheads="1"/>
          </p:cNvPicPr>
          <p:nvPr/>
        </p:nvPicPr>
        <p:blipFill>
          <a:blip r:embed="rId3" cstate="print"/>
          <a:srcRect/>
          <a:stretch>
            <a:fillRect/>
          </a:stretch>
        </p:blipFill>
        <p:spPr bwMode="auto">
          <a:xfrm>
            <a:off x="1267939" y="815751"/>
            <a:ext cx="6610793" cy="3880247"/>
          </a:xfrm>
          <a:prstGeom prst="rect">
            <a:avLst/>
          </a:prstGeom>
          <a:noFill/>
          <a:ln w="9525">
            <a:noFill/>
            <a:miter lim="800000"/>
            <a:headEnd/>
            <a:tailEnd/>
          </a:ln>
        </p:spPr>
      </p:pic>
      <p:sp>
        <p:nvSpPr>
          <p:cNvPr id="12" name="Text Box 3"/>
          <p:cNvSpPr txBox="1">
            <a:spLocks noChangeArrowheads="1"/>
          </p:cNvSpPr>
          <p:nvPr/>
        </p:nvSpPr>
        <p:spPr bwMode="auto">
          <a:xfrm>
            <a:off x="5315986" y="902413"/>
            <a:ext cx="2110175" cy="276997"/>
          </a:xfrm>
          <a:prstGeom prst="rect">
            <a:avLst/>
          </a:prstGeom>
          <a:noFill/>
          <a:ln w="9525">
            <a:noFill/>
            <a:miter lim="800000"/>
            <a:headEnd/>
            <a:tailEnd/>
          </a:ln>
        </p:spPr>
        <p:txBody>
          <a:bodyPr wrap="none" lIns="68571" tIns="34289" rIns="68571" bIns="34289">
            <a:spAutoFit/>
          </a:bodyPr>
          <a:lstStyle/>
          <a:p>
            <a:pPr defTabSz="685698" fontAlgn="base">
              <a:spcBef>
                <a:spcPct val="0"/>
              </a:spcBef>
              <a:spcAft>
                <a:spcPct val="0"/>
              </a:spcAft>
            </a:pPr>
            <a:r>
              <a:rPr lang="en-US" altLang="el-GR" sz="1350" dirty="0">
                <a:latin typeface="Arial" pitchFamily="34" charset="0"/>
                <a:cs typeface="Arial" pitchFamily="34" charset="0"/>
              </a:rPr>
              <a:t>n=467 pts with RAS&gt;50%</a:t>
            </a:r>
            <a:endParaRPr lang="el-GR" altLang="el-GR" sz="1350" dirty="0">
              <a:latin typeface="Arial" pitchFamily="34" charset="0"/>
            </a:endParaRPr>
          </a:p>
        </p:txBody>
      </p:sp>
      <p:sp>
        <p:nvSpPr>
          <p:cNvPr id="2" name="Ορθογώνιο 1">
            <a:extLst>
              <a:ext uri="{FF2B5EF4-FFF2-40B4-BE49-F238E27FC236}">
                <a16:creationId xmlns:a16="http://schemas.microsoft.com/office/drawing/2014/main" id="{76EB00D6-5C09-9343-5183-1CC3F9BB18C4}"/>
              </a:ext>
            </a:extLst>
          </p:cNvPr>
          <p:cNvSpPr/>
          <p:nvPr/>
        </p:nvSpPr>
        <p:spPr>
          <a:xfrm>
            <a:off x="1619672" y="2427734"/>
            <a:ext cx="1080120" cy="504056"/>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Ορθογώνιο 2">
            <a:extLst>
              <a:ext uri="{FF2B5EF4-FFF2-40B4-BE49-F238E27FC236}">
                <a16:creationId xmlns:a16="http://schemas.microsoft.com/office/drawing/2014/main" id="{BC352AFE-82D0-8CFA-3C2E-A1BC98488D0C}"/>
              </a:ext>
            </a:extLst>
          </p:cNvPr>
          <p:cNvSpPr/>
          <p:nvPr/>
        </p:nvSpPr>
        <p:spPr>
          <a:xfrm>
            <a:off x="3967725" y="2427106"/>
            <a:ext cx="1080120" cy="50405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TextBox 3">
            <a:extLst>
              <a:ext uri="{FF2B5EF4-FFF2-40B4-BE49-F238E27FC236}">
                <a16:creationId xmlns:a16="http://schemas.microsoft.com/office/drawing/2014/main" id="{C2CDD007-CC59-5008-2CC0-44C9126E093B}"/>
              </a:ext>
            </a:extLst>
          </p:cNvPr>
          <p:cNvSpPr txBox="1"/>
          <p:nvPr/>
        </p:nvSpPr>
        <p:spPr>
          <a:xfrm>
            <a:off x="5126990" y="2061881"/>
            <a:ext cx="3384376" cy="861774"/>
          </a:xfrm>
          <a:prstGeom prst="rect">
            <a:avLst/>
          </a:prstGeom>
          <a:noFill/>
        </p:spPr>
        <p:txBody>
          <a:bodyPr wrap="square" rtlCol="0">
            <a:spAutoFit/>
          </a:bodyPr>
          <a:lstStyle/>
          <a:p>
            <a:r>
              <a:rPr lang="en-GB" sz="1600" dirty="0">
                <a:solidFill>
                  <a:srgbClr val="FF0000"/>
                </a:solidFill>
              </a:rPr>
              <a:t>Flash pulmonary oedema</a:t>
            </a:r>
          </a:p>
          <a:p>
            <a:r>
              <a:rPr lang="en-GB" sz="1600" dirty="0">
                <a:solidFill>
                  <a:srgbClr val="FF0000"/>
                </a:solidFill>
              </a:rPr>
              <a:t>Rapid kidney function decline</a:t>
            </a:r>
          </a:p>
          <a:p>
            <a:r>
              <a:rPr lang="en-GB" sz="1600" dirty="0">
                <a:solidFill>
                  <a:srgbClr val="FF0000"/>
                </a:solidFill>
              </a:rPr>
              <a:t>Resistant HYP</a:t>
            </a:r>
            <a:endParaRPr lang="el-GR" sz="1600" dirty="0">
              <a:solidFill>
                <a:srgbClr val="FF0000"/>
              </a:solidFill>
            </a:endParaRPr>
          </a:p>
        </p:txBody>
      </p:sp>
      <p:sp>
        <p:nvSpPr>
          <p:cNvPr id="9" name="Text Box 4"/>
          <p:cNvSpPr txBox="1">
            <a:spLocks noChangeArrowheads="1"/>
          </p:cNvSpPr>
          <p:nvPr/>
        </p:nvSpPr>
        <p:spPr bwMode="auto">
          <a:xfrm>
            <a:off x="117148" y="4922801"/>
            <a:ext cx="3073616" cy="220699"/>
          </a:xfrm>
          <a:prstGeom prst="rect">
            <a:avLst/>
          </a:prstGeom>
          <a:noFill/>
          <a:ln w="9525">
            <a:noFill/>
            <a:miter lim="800000"/>
            <a:headEnd/>
            <a:tailEnd/>
          </a:ln>
          <a:effectLst/>
        </p:spPr>
        <p:txBody>
          <a:bodyPr wrap="square" lIns="68571" tIns="34289" rIns="68571" bIns="34289">
            <a:spAutoFit/>
          </a:bodyPr>
          <a:lstStyle/>
          <a:p>
            <a:pPr>
              <a:lnSpc>
                <a:spcPct val="80000"/>
              </a:lnSpc>
              <a:spcAft>
                <a:spcPts val="450"/>
              </a:spcAft>
            </a:pPr>
            <a:r>
              <a:rPr lang="en-US" altLang="el-GR" sz="1200" i="1" dirty="0">
                <a:solidFill>
                  <a:prstClr val="black"/>
                </a:solidFill>
                <a:cs typeface="Calibri" pitchFamily="34" charset="0"/>
              </a:rPr>
              <a:t>Richie et al. Am J Kidney </a:t>
            </a:r>
            <a:r>
              <a:rPr lang="en-US" altLang="el-GR" sz="1200" i="1" dirty="0" err="1">
                <a:solidFill>
                  <a:prstClr val="black"/>
                </a:solidFill>
                <a:cs typeface="Calibri" pitchFamily="34" charset="0"/>
              </a:rPr>
              <a:t>Dis</a:t>
            </a:r>
            <a:r>
              <a:rPr lang="en-US" altLang="el-GR" sz="1200" i="1" dirty="0">
                <a:solidFill>
                  <a:prstClr val="black"/>
                </a:solidFill>
                <a:cs typeface="Calibri" pitchFamily="34" charset="0"/>
              </a:rPr>
              <a:t> 2014</a:t>
            </a:r>
            <a:endParaRPr lang="en-GB" altLang="el-GR" sz="1200" i="1" dirty="0">
              <a:solidFill>
                <a:prstClr val="black"/>
              </a:solidFill>
              <a:cs typeface="Calibri" pitchFamily="34" charset="0"/>
            </a:endParaRPr>
          </a:p>
        </p:txBody>
      </p:sp>
      <p:pic>
        <p:nvPicPr>
          <p:cNvPr id="13" name="Picture 11"/>
          <p:cNvPicPr>
            <a:picLocks noChangeAspect="1" noChangeArrowheads="1"/>
          </p:cNvPicPr>
          <p:nvPr/>
        </p:nvPicPr>
        <p:blipFill>
          <a:blip r:embed="rId4" cstate="print"/>
          <a:srcRect/>
          <a:stretch>
            <a:fillRect/>
          </a:stretch>
        </p:blipFill>
        <p:spPr bwMode="auto">
          <a:xfrm>
            <a:off x="4284657" y="1498076"/>
            <a:ext cx="4859337" cy="2968088"/>
          </a:xfrm>
          <a:prstGeom prst="rect">
            <a:avLst/>
          </a:prstGeom>
          <a:noFill/>
          <a:ln w="9525">
            <a:noFill/>
            <a:miter lim="800000"/>
            <a:headEnd/>
            <a:tailEnd/>
          </a:ln>
        </p:spPr>
      </p:pic>
      <p:pic>
        <p:nvPicPr>
          <p:cNvPr id="14" name="Picture 12"/>
          <p:cNvPicPr>
            <a:picLocks noChangeAspect="1" noChangeArrowheads="1"/>
          </p:cNvPicPr>
          <p:nvPr/>
        </p:nvPicPr>
        <p:blipFill>
          <a:blip r:embed="rId5" cstate="print"/>
          <a:srcRect/>
          <a:stretch>
            <a:fillRect/>
          </a:stretch>
        </p:blipFill>
        <p:spPr bwMode="auto">
          <a:xfrm>
            <a:off x="0" y="1455794"/>
            <a:ext cx="4465675" cy="2935721"/>
          </a:xfrm>
          <a:prstGeom prst="rect">
            <a:avLst/>
          </a:prstGeom>
          <a:noFill/>
          <a:ln w="9525">
            <a:noFill/>
            <a:miter lim="800000"/>
            <a:headEnd/>
            <a:tailEnd/>
          </a:ln>
        </p:spPr>
      </p:pic>
      <p:sp>
        <p:nvSpPr>
          <p:cNvPr id="15" name="Text Box 3"/>
          <p:cNvSpPr txBox="1">
            <a:spLocks noChangeArrowheads="1"/>
          </p:cNvSpPr>
          <p:nvPr/>
        </p:nvSpPr>
        <p:spPr bwMode="auto">
          <a:xfrm>
            <a:off x="1162342" y="4561439"/>
            <a:ext cx="2028422" cy="253914"/>
          </a:xfrm>
          <a:prstGeom prst="rect">
            <a:avLst/>
          </a:prstGeom>
          <a:noFill/>
          <a:ln w="9525">
            <a:noFill/>
            <a:miter lim="800000"/>
            <a:headEnd/>
            <a:tailEnd/>
          </a:ln>
        </p:spPr>
        <p:txBody>
          <a:bodyPr wrap="none" lIns="68571" tIns="34289" rIns="68571" bIns="34289">
            <a:spAutoFit/>
          </a:bodyPr>
          <a:lstStyle/>
          <a:p>
            <a:pPr defTabSz="685698" fontAlgn="base">
              <a:spcBef>
                <a:spcPct val="0"/>
              </a:spcBef>
              <a:spcAft>
                <a:spcPct val="0"/>
              </a:spcAft>
            </a:pPr>
            <a:r>
              <a:rPr lang="en-US" altLang="el-GR" sz="1200" b="1" dirty="0">
                <a:solidFill>
                  <a:prstClr val="black"/>
                </a:solidFill>
                <a:latin typeface="Arial" pitchFamily="34" charset="0"/>
                <a:cs typeface="Arial" pitchFamily="34" charset="0"/>
              </a:rPr>
              <a:t>Flash Pulmonary </a:t>
            </a:r>
            <a:r>
              <a:rPr lang="en-US" altLang="el-GR" sz="1200" b="1" dirty="0" err="1">
                <a:solidFill>
                  <a:prstClr val="black"/>
                </a:solidFill>
                <a:latin typeface="Arial" pitchFamily="34" charset="0"/>
                <a:cs typeface="Arial" pitchFamily="34" charset="0"/>
              </a:rPr>
              <a:t>Oedema</a:t>
            </a:r>
            <a:endParaRPr lang="el-GR" altLang="el-GR" sz="1200" b="1" dirty="0">
              <a:solidFill>
                <a:prstClr val="black"/>
              </a:solidFill>
              <a:latin typeface="Arial" pitchFamily="34" charset="0"/>
            </a:endParaRPr>
          </a:p>
        </p:txBody>
      </p:sp>
      <p:sp>
        <p:nvSpPr>
          <p:cNvPr id="16" name="Text Box 3"/>
          <p:cNvSpPr txBox="1">
            <a:spLocks noChangeArrowheads="1"/>
          </p:cNvSpPr>
          <p:nvPr/>
        </p:nvSpPr>
        <p:spPr bwMode="auto">
          <a:xfrm>
            <a:off x="5922260" y="4527521"/>
            <a:ext cx="1919418" cy="253914"/>
          </a:xfrm>
          <a:prstGeom prst="rect">
            <a:avLst/>
          </a:prstGeom>
          <a:noFill/>
          <a:ln w="9525">
            <a:noFill/>
            <a:miter lim="800000"/>
            <a:headEnd/>
            <a:tailEnd/>
          </a:ln>
        </p:spPr>
        <p:txBody>
          <a:bodyPr wrap="none" lIns="68571" tIns="34289" rIns="68571" bIns="34289">
            <a:spAutoFit/>
          </a:bodyPr>
          <a:lstStyle/>
          <a:p>
            <a:pPr defTabSz="685698" fontAlgn="base">
              <a:spcBef>
                <a:spcPct val="0"/>
              </a:spcBef>
              <a:spcAft>
                <a:spcPct val="0"/>
              </a:spcAft>
            </a:pPr>
            <a:r>
              <a:rPr lang="en-US" altLang="el-GR" sz="1200" b="1" dirty="0">
                <a:solidFill>
                  <a:prstClr val="black"/>
                </a:solidFill>
                <a:latin typeface="Arial" pitchFamily="34" charset="0"/>
                <a:cs typeface="Arial" pitchFamily="34" charset="0"/>
              </a:rPr>
              <a:t>RH or rapid GFR decline</a:t>
            </a:r>
            <a:endParaRPr lang="el-GR" altLang="el-GR" sz="1200" b="1" dirty="0">
              <a:solidFill>
                <a:prstClr val="black"/>
              </a:solidFill>
              <a:latin typeface="Arial" pitchFamily="34" charset="0"/>
            </a:endParaRPr>
          </a:p>
        </p:txBody>
      </p:sp>
    </p:spTree>
    <p:extLst>
      <p:ext uri="{BB962C8B-B14F-4D97-AF65-F5344CB8AC3E}">
        <p14:creationId xmlns:p14="http://schemas.microsoft.com/office/powerpoint/2010/main" val="326965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C89C83-A018-974E-9E2D-D09EC3E98F39}"/>
              </a:ext>
            </a:extLst>
          </p:cNvPr>
          <p:cNvSpPr>
            <a:spLocks noGrp="1"/>
          </p:cNvSpPr>
          <p:nvPr>
            <p:ph type="title"/>
          </p:nvPr>
        </p:nvSpPr>
        <p:spPr/>
        <p:txBody>
          <a:bodyPr>
            <a:normAutofit/>
          </a:bodyPr>
          <a:lstStyle/>
          <a:p>
            <a:r>
              <a:rPr lang="en-GB" dirty="0"/>
              <a:t>Prevalence of ARVD in high risk groups</a:t>
            </a:r>
            <a:endParaRPr lang="en-US" dirty="0"/>
          </a:p>
        </p:txBody>
      </p:sp>
      <p:sp>
        <p:nvSpPr>
          <p:cNvPr id="9" name="Text Box 4"/>
          <p:cNvSpPr txBox="1">
            <a:spLocks noChangeArrowheads="1"/>
          </p:cNvSpPr>
          <p:nvPr/>
        </p:nvSpPr>
        <p:spPr bwMode="auto">
          <a:xfrm>
            <a:off x="6518643" y="4558290"/>
            <a:ext cx="3451530" cy="276997"/>
          </a:xfrm>
          <a:prstGeom prst="rect">
            <a:avLst/>
          </a:prstGeom>
          <a:noFill/>
          <a:ln w="9525">
            <a:noFill/>
            <a:miter lim="800000"/>
            <a:headEnd/>
            <a:tailEnd/>
          </a:ln>
          <a:effectLst/>
        </p:spPr>
        <p:txBody>
          <a:bodyPr wrap="square" lIns="68571" tIns="34289" rIns="68571" bIns="34289">
            <a:spAutoFit/>
          </a:bodyPr>
          <a:lstStyle/>
          <a:p>
            <a:pPr defTabSz="685681">
              <a:defRPr/>
            </a:pPr>
            <a:r>
              <a:rPr lang="en-US" sz="1350">
                <a:solidFill>
                  <a:prstClr val="black"/>
                </a:solidFill>
                <a:latin typeface="Calibri"/>
              </a:rPr>
              <a:t>de Mast &amp; Beutler. </a:t>
            </a:r>
            <a:r>
              <a:rPr lang="en-US" sz="1350" i="1">
                <a:solidFill>
                  <a:prstClr val="black"/>
                </a:solidFill>
                <a:latin typeface="Calibri"/>
              </a:rPr>
              <a:t>J Hypertens </a:t>
            </a:r>
            <a:r>
              <a:rPr lang="en-US" sz="1350">
                <a:solidFill>
                  <a:prstClr val="black"/>
                </a:solidFill>
                <a:latin typeface="Calibri"/>
              </a:rPr>
              <a:t>2009</a:t>
            </a:r>
            <a:endParaRPr lang="en-GB" altLang="el-GR" sz="1350" i="1" dirty="0">
              <a:solidFill>
                <a:prstClr val="black"/>
              </a:solidFill>
              <a:latin typeface="Calibri"/>
              <a:cs typeface="Calibri" pitchFamily="34" charset="0"/>
            </a:endParaRPr>
          </a:p>
        </p:txBody>
      </p:sp>
      <p:pic>
        <p:nvPicPr>
          <p:cNvPr id="848898" name="Picture 2"/>
          <p:cNvPicPr>
            <a:picLocks noChangeAspect="1" noChangeArrowheads="1"/>
          </p:cNvPicPr>
          <p:nvPr/>
        </p:nvPicPr>
        <p:blipFill>
          <a:blip r:embed="rId3" cstate="print"/>
          <a:srcRect/>
          <a:stretch>
            <a:fillRect/>
          </a:stretch>
        </p:blipFill>
        <p:spPr bwMode="auto">
          <a:xfrm>
            <a:off x="767046" y="770016"/>
            <a:ext cx="7174476" cy="3823696"/>
          </a:xfrm>
          <a:prstGeom prst="rect">
            <a:avLst/>
          </a:prstGeom>
          <a:noFill/>
          <a:ln w="9525">
            <a:noFill/>
            <a:miter lim="800000"/>
            <a:headEnd/>
            <a:tailEnd/>
          </a:ln>
          <a:effectLst/>
        </p:spPr>
      </p:pic>
      <p:pic>
        <p:nvPicPr>
          <p:cNvPr id="8" name="Εικόνα 7">
            <a:extLst>
              <a:ext uri="{FF2B5EF4-FFF2-40B4-BE49-F238E27FC236}">
                <a16:creationId xmlns:a16="http://schemas.microsoft.com/office/drawing/2014/main" id="{7F51B86D-0718-69B2-960D-ECAB8C1CCF1C}"/>
              </a:ext>
            </a:extLst>
          </p:cNvPr>
          <p:cNvPicPr>
            <a:picLocks noChangeAspect="1"/>
          </p:cNvPicPr>
          <p:nvPr/>
        </p:nvPicPr>
        <p:blipFill>
          <a:blip r:embed="rId4" cstate="print"/>
          <a:stretch>
            <a:fillRect/>
          </a:stretch>
        </p:blipFill>
        <p:spPr>
          <a:xfrm>
            <a:off x="1475656" y="3363838"/>
            <a:ext cx="5981219" cy="792088"/>
          </a:xfrm>
          <a:prstGeom prst="rect">
            <a:avLst/>
          </a:prstGeom>
        </p:spPr>
      </p:pic>
    </p:spTree>
    <p:extLst>
      <p:ext uri="{BB962C8B-B14F-4D97-AF65-F5344CB8AC3E}">
        <p14:creationId xmlns:p14="http://schemas.microsoft.com/office/powerpoint/2010/main" val="36682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74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E008711-E781-2575-B4BE-F0FE7CDDFE39}"/>
              </a:ext>
            </a:extLst>
          </p:cNvPr>
          <p:cNvSpPr>
            <a:spLocks noGrp="1"/>
          </p:cNvSpPr>
          <p:nvPr>
            <p:ph type="title"/>
          </p:nvPr>
        </p:nvSpPr>
        <p:spPr/>
        <p:txBody>
          <a:bodyPr/>
          <a:lstStyle/>
          <a:p>
            <a:r>
              <a:rPr lang="en-GB" sz="2400" dirty="0"/>
              <a:t>High-risk c</a:t>
            </a:r>
            <a:r>
              <a:rPr lang="en-US" sz="2400" dirty="0" err="1"/>
              <a:t>linical</a:t>
            </a:r>
            <a:r>
              <a:rPr lang="en-US" sz="2400" dirty="0"/>
              <a:t> phenotypes: Resistant hypertension</a:t>
            </a:r>
            <a:endParaRPr lang="el-GR" sz="2400" dirty="0"/>
          </a:p>
        </p:txBody>
      </p:sp>
      <p:pic>
        <p:nvPicPr>
          <p:cNvPr id="7" name="Εικόνα 6">
            <a:extLst>
              <a:ext uri="{FF2B5EF4-FFF2-40B4-BE49-F238E27FC236}">
                <a16:creationId xmlns:a16="http://schemas.microsoft.com/office/drawing/2014/main" id="{D07E7673-C8B5-8807-82B3-B4A74A2121DB}"/>
              </a:ext>
            </a:extLst>
          </p:cNvPr>
          <p:cNvPicPr>
            <a:picLocks noChangeAspect="1"/>
          </p:cNvPicPr>
          <p:nvPr/>
        </p:nvPicPr>
        <p:blipFill rotWithShape="1">
          <a:blip r:embed="rId3"/>
          <a:srcRect b="32488"/>
          <a:stretch/>
        </p:blipFill>
        <p:spPr>
          <a:xfrm>
            <a:off x="870607" y="1145761"/>
            <a:ext cx="7416824" cy="3267746"/>
          </a:xfrm>
          <a:prstGeom prst="rect">
            <a:avLst/>
          </a:prstGeom>
        </p:spPr>
      </p:pic>
      <p:sp>
        <p:nvSpPr>
          <p:cNvPr id="10" name="Text Box 4">
            <a:extLst>
              <a:ext uri="{FF2B5EF4-FFF2-40B4-BE49-F238E27FC236}">
                <a16:creationId xmlns:a16="http://schemas.microsoft.com/office/drawing/2014/main" id="{A801374B-B529-3F5C-E4EB-6042E4709189}"/>
              </a:ext>
            </a:extLst>
          </p:cNvPr>
          <p:cNvSpPr txBox="1">
            <a:spLocks noChangeArrowheads="1"/>
          </p:cNvSpPr>
          <p:nvPr/>
        </p:nvSpPr>
        <p:spPr bwMode="auto">
          <a:xfrm>
            <a:off x="6803901" y="4516163"/>
            <a:ext cx="29389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defRPr/>
            </a:pPr>
            <a:r>
              <a:rPr lang="en-US" altLang="el-GR" sz="1200" i="1" dirty="0" err="1">
                <a:solidFill>
                  <a:prstClr val="black"/>
                </a:solidFill>
                <a:latin typeface="Calibri"/>
                <a:cs typeface="Arial" panose="020B0604020202020204" pitchFamily="34" charset="0"/>
              </a:rPr>
              <a:t>Courand</a:t>
            </a:r>
            <a:r>
              <a:rPr lang="en-US" altLang="el-GR" sz="1200" i="1" dirty="0">
                <a:solidFill>
                  <a:prstClr val="black"/>
                </a:solidFill>
                <a:latin typeface="Calibri"/>
                <a:cs typeface="Arial" panose="020B0604020202020204" pitchFamily="34" charset="0"/>
              </a:rPr>
              <a:t> et al., Hypertension 2019</a:t>
            </a:r>
            <a:endParaRPr lang="el-GR" altLang="el-GR" sz="1200" i="1" u="sng" dirty="0">
              <a:solidFill>
                <a:prstClr val="black"/>
              </a:solidFill>
              <a:latin typeface="Calibri"/>
              <a:cs typeface="Arial" panose="020B0604020202020204" pitchFamily="34" charset="0"/>
            </a:endParaRPr>
          </a:p>
        </p:txBody>
      </p:sp>
      <p:sp>
        <p:nvSpPr>
          <p:cNvPr id="11" name="9 - Ορθογώνιο">
            <a:extLst>
              <a:ext uri="{FF2B5EF4-FFF2-40B4-BE49-F238E27FC236}">
                <a16:creationId xmlns:a16="http://schemas.microsoft.com/office/drawing/2014/main" id="{90475A1C-12CA-CCD1-A825-DAC1EA23FCAA}"/>
              </a:ext>
            </a:extLst>
          </p:cNvPr>
          <p:cNvSpPr/>
          <p:nvPr/>
        </p:nvSpPr>
        <p:spPr>
          <a:xfrm>
            <a:off x="2335049" y="837984"/>
            <a:ext cx="4487939" cy="307777"/>
          </a:xfrm>
          <a:prstGeom prst="rect">
            <a:avLst/>
          </a:prstGeom>
          <a:ln>
            <a:solidFill>
              <a:srgbClr val="CC2141"/>
            </a:solidFill>
          </a:ln>
        </p:spPr>
        <p:txBody>
          <a:bodyPr wrap="square">
            <a:spAutoFit/>
          </a:bodyPr>
          <a:lstStyle/>
          <a:p>
            <a:pPr algn="just"/>
            <a:r>
              <a:rPr lang="fr-FR" sz="1400" dirty="0"/>
              <a:t>n=</a:t>
            </a:r>
            <a:r>
              <a:rPr lang="en-US" sz="1400" dirty="0"/>
              <a:t> 72 with resistant HYP (</a:t>
            </a:r>
            <a:r>
              <a:rPr lang="en-US" sz="1400" dirty="0" err="1"/>
              <a:t>dABP</a:t>
            </a:r>
            <a:r>
              <a:rPr lang="en-US" sz="1400" dirty="0"/>
              <a:t> &gt;135/85 mm Hg on 3 drugs)</a:t>
            </a:r>
            <a:endParaRPr lang="el-GR" sz="1400" dirty="0"/>
          </a:p>
        </p:txBody>
      </p:sp>
      <p:sp>
        <p:nvSpPr>
          <p:cNvPr id="5" name="TextBox 4">
            <a:extLst>
              <a:ext uri="{FF2B5EF4-FFF2-40B4-BE49-F238E27FC236}">
                <a16:creationId xmlns:a16="http://schemas.microsoft.com/office/drawing/2014/main" id="{25F169DF-64A0-669B-B52A-A05E115A7016}"/>
              </a:ext>
            </a:extLst>
          </p:cNvPr>
          <p:cNvSpPr txBox="1"/>
          <p:nvPr/>
        </p:nvSpPr>
        <p:spPr>
          <a:xfrm>
            <a:off x="1547664" y="-1748730"/>
            <a:ext cx="6048672" cy="1384995"/>
          </a:xfrm>
          <a:prstGeom prst="rect">
            <a:avLst/>
          </a:prstGeom>
          <a:solidFill>
            <a:schemeClr val="accent2">
              <a:lumMod val="20000"/>
              <a:lumOff val="80000"/>
            </a:schemeClr>
          </a:solidFill>
        </p:spPr>
        <p:txBody>
          <a:bodyPr wrap="square">
            <a:spAutoFit/>
          </a:bodyPr>
          <a:lstStyle/>
          <a:p>
            <a:pPr algn="ctr"/>
            <a:r>
              <a:rPr lang="en-US" sz="2800" b="1" dirty="0">
                <a:solidFill>
                  <a:srgbClr val="FF0000"/>
                </a:solidFill>
                <a:latin typeface="Segoe UI" panose="020B0502040204020203" pitchFamily="34" charset="0"/>
                <a:cs typeface="Segoe UI" panose="020B0502040204020203" pitchFamily="34" charset="0"/>
              </a:rPr>
              <a:t>no RCT </a:t>
            </a:r>
            <a:r>
              <a:rPr lang="en-US" sz="2800" dirty="0">
                <a:latin typeface="Segoe UI" panose="020B0502040204020203" pitchFamily="34" charset="0"/>
                <a:cs typeface="Segoe UI" panose="020B0502040204020203" pitchFamily="34" charset="0"/>
              </a:rPr>
              <a:t>in the field included solely patients with properly defined resistant hypertension!!!</a:t>
            </a:r>
            <a:endParaRPr lang="el-GR" sz="2800" dirty="0">
              <a:latin typeface="Segoe UI" panose="020B0502040204020203" pitchFamily="34" charset="0"/>
              <a:cs typeface="Segoe UI" panose="020B0502040204020203" pitchFamily="34" charset="0"/>
            </a:endParaRPr>
          </a:p>
        </p:txBody>
      </p:sp>
      <p:sp>
        <p:nvSpPr>
          <p:cNvPr id="3" name="Ορθογώνιο 2">
            <a:extLst>
              <a:ext uri="{FF2B5EF4-FFF2-40B4-BE49-F238E27FC236}">
                <a16:creationId xmlns:a16="http://schemas.microsoft.com/office/drawing/2014/main" id="{DAC116B1-996C-4999-801B-71F46DA4727C}"/>
              </a:ext>
            </a:extLst>
          </p:cNvPr>
          <p:cNvSpPr/>
          <p:nvPr/>
        </p:nvSpPr>
        <p:spPr>
          <a:xfrm>
            <a:off x="4139952" y="2060240"/>
            <a:ext cx="4147479" cy="60492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Ορθογώνιο 3">
            <a:extLst>
              <a:ext uri="{FF2B5EF4-FFF2-40B4-BE49-F238E27FC236}">
                <a16:creationId xmlns:a16="http://schemas.microsoft.com/office/drawing/2014/main" id="{ECE5719A-4F13-6A42-37BE-4BB43E70F226}"/>
              </a:ext>
            </a:extLst>
          </p:cNvPr>
          <p:cNvSpPr/>
          <p:nvPr/>
        </p:nvSpPr>
        <p:spPr>
          <a:xfrm>
            <a:off x="4140831" y="3843010"/>
            <a:ext cx="4147479" cy="60492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94433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E008711-E781-2575-B4BE-F0FE7CDDFE39}"/>
              </a:ext>
            </a:extLst>
          </p:cNvPr>
          <p:cNvSpPr>
            <a:spLocks noGrp="1"/>
          </p:cNvSpPr>
          <p:nvPr>
            <p:ph type="title"/>
          </p:nvPr>
        </p:nvSpPr>
        <p:spPr/>
        <p:txBody>
          <a:bodyPr/>
          <a:lstStyle/>
          <a:p>
            <a:r>
              <a:rPr lang="en-GB" sz="2400" dirty="0"/>
              <a:t>High-risk c</a:t>
            </a:r>
            <a:r>
              <a:rPr lang="en-US" sz="2400" dirty="0" err="1"/>
              <a:t>linical</a:t>
            </a:r>
            <a:r>
              <a:rPr lang="en-US" sz="2400" dirty="0"/>
              <a:t> phenotypes: Heart failure</a:t>
            </a:r>
            <a:endParaRPr lang="el-GR" sz="2400" dirty="0"/>
          </a:p>
        </p:txBody>
      </p:sp>
      <p:pic>
        <p:nvPicPr>
          <p:cNvPr id="6146" name="Picture 2" descr="Renal artery revascularization associated with a reduction in the proportion of patients hospitalized for heart failure (HF) (A) and the overall average number of hospitalizations (B) compared to medical therapy alone. The time to first HF hospitalization was significantly increased in the PTRA with stenting group (C). *P &lt; 0.05.">
            <a:extLst>
              <a:ext uri="{FF2B5EF4-FFF2-40B4-BE49-F238E27FC236}">
                <a16:creationId xmlns:a16="http://schemas.microsoft.com/office/drawing/2014/main" id="{62EE3FF8-DD03-DC01-7703-C12FC98D3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5633" y="868227"/>
            <a:ext cx="3128863" cy="360613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B4E8EB68-262A-4647-F375-9BB5138ECC3F}"/>
              </a:ext>
            </a:extLst>
          </p:cNvPr>
          <p:cNvSpPr txBox="1">
            <a:spLocks noChangeArrowheads="1"/>
          </p:cNvSpPr>
          <p:nvPr/>
        </p:nvSpPr>
        <p:spPr bwMode="auto">
          <a:xfrm>
            <a:off x="5768521" y="4575937"/>
            <a:ext cx="3162306" cy="208068"/>
          </a:xfrm>
          <a:prstGeom prst="rect">
            <a:avLst/>
          </a:prstGeom>
          <a:noFill/>
          <a:ln w="9525">
            <a:noFill/>
            <a:miter lim="800000"/>
            <a:headEnd/>
            <a:tailEnd/>
          </a:ln>
          <a:effectLst/>
        </p:spPr>
        <p:txBody>
          <a:bodyPr wrap="square" lIns="68571" tIns="34289" rIns="68571" bIns="34289">
            <a:spAutoFit/>
          </a:bodyPr>
          <a:lstStyle/>
          <a:p>
            <a:pPr>
              <a:lnSpc>
                <a:spcPct val="80000"/>
              </a:lnSpc>
              <a:spcAft>
                <a:spcPts val="450"/>
              </a:spcAft>
            </a:pPr>
            <a:r>
              <a:rPr lang="en-GB" altLang="el-GR" sz="1100" i="1" dirty="0">
                <a:solidFill>
                  <a:prstClr val="black"/>
                </a:solidFill>
                <a:cs typeface="Calibri" pitchFamily="34" charset="0"/>
              </a:rPr>
              <a:t>Kane et al. Nephrol Dial Transplant 2010</a:t>
            </a:r>
          </a:p>
        </p:txBody>
      </p:sp>
      <p:sp>
        <p:nvSpPr>
          <p:cNvPr id="5" name="9 - Ορθογώνιο">
            <a:extLst>
              <a:ext uri="{FF2B5EF4-FFF2-40B4-BE49-F238E27FC236}">
                <a16:creationId xmlns:a16="http://schemas.microsoft.com/office/drawing/2014/main" id="{7052F125-0229-3E8E-46AB-CBD303C45DA1}"/>
              </a:ext>
            </a:extLst>
          </p:cNvPr>
          <p:cNvSpPr/>
          <p:nvPr/>
        </p:nvSpPr>
        <p:spPr>
          <a:xfrm>
            <a:off x="7719702" y="741098"/>
            <a:ext cx="1305638" cy="276999"/>
          </a:xfrm>
          <a:prstGeom prst="rect">
            <a:avLst/>
          </a:prstGeom>
          <a:ln>
            <a:solidFill>
              <a:srgbClr val="CC2141"/>
            </a:solidFill>
          </a:ln>
        </p:spPr>
        <p:txBody>
          <a:bodyPr wrap="square">
            <a:spAutoFit/>
          </a:bodyPr>
          <a:lstStyle/>
          <a:p>
            <a:pPr algn="just"/>
            <a:r>
              <a:rPr lang="fr-FR" sz="1200" dirty="0"/>
              <a:t>n=</a:t>
            </a:r>
            <a:r>
              <a:rPr lang="en-US" sz="1200" dirty="0"/>
              <a:t> 163 with PTRA</a:t>
            </a:r>
            <a:endParaRPr lang="el-GR" sz="1200" dirty="0"/>
          </a:p>
        </p:txBody>
      </p:sp>
      <p:pic>
        <p:nvPicPr>
          <p:cNvPr id="7" name="Εικόνα 6">
            <a:extLst>
              <a:ext uri="{FF2B5EF4-FFF2-40B4-BE49-F238E27FC236}">
                <a16:creationId xmlns:a16="http://schemas.microsoft.com/office/drawing/2014/main" id="{99135D77-1A99-272B-9E03-26C49078E075}"/>
              </a:ext>
            </a:extLst>
          </p:cNvPr>
          <p:cNvPicPr>
            <a:picLocks noChangeAspect="1"/>
          </p:cNvPicPr>
          <p:nvPr/>
        </p:nvPicPr>
        <p:blipFill rotWithShape="1">
          <a:blip r:embed="rId4"/>
          <a:srcRect t="2143"/>
          <a:stretch/>
        </p:blipFill>
        <p:spPr>
          <a:xfrm>
            <a:off x="641326" y="1165952"/>
            <a:ext cx="3672408" cy="3386524"/>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Γραφή 7">
                <a:extLst>
                  <a:ext uri="{FF2B5EF4-FFF2-40B4-BE49-F238E27FC236}">
                    <a16:creationId xmlns:a16="http://schemas.microsoft.com/office/drawing/2014/main" id="{67001C4C-CA1C-2C01-D471-CA04D0B244B1}"/>
                  </a:ext>
                </a:extLst>
              </p14:cNvPr>
              <p14:cNvContentPartPr/>
              <p14:nvPr/>
            </p14:nvContentPartPr>
            <p14:xfrm>
              <a:off x="1290092" y="1424832"/>
              <a:ext cx="2871720" cy="1563480"/>
            </p14:xfrm>
          </p:contentPart>
        </mc:Choice>
        <mc:Fallback xmlns="">
          <p:pic>
            <p:nvPicPr>
              <p:cNvPr id="8" name="Γραφή 7">
                <a:extLst>
                  <a:ext uri="{FF2B5EF4-FFF2-40B4-BE49-F238E27FC236}">
                    <a16:creationId xmlns:a16="http://schemas.microsoft.com/office/drawing/2014/main" id="{67001C4C-CA1C-2C01-D471-CA04D0B244B1}"/>
                  </a:ext>
                </a:extLst>
              </p:cNvPr>
              <p:cNvPicPr/>
              <p:nvPr/>
            </p:nvPicPr>
            <p:blipFill>
              <a:blip r:embed="rId6"/>
              <a:stretch>
                <a:fillRect/>
              </a:stretch>
            </p:blipFill>
            <p:spPr>
              <a:xfrm>
                <a:off x="1272092" y="1389192"/>
                <a:ext cx="2907360" cy="1635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Γραφή 8">
                <a:extLst>
                  <a:ext uri="{FF2B5EF4-FFF2-40B4-BE49-F238E27FC236}">
                    <a16:creationId xmlns:a16="http://schemas.microsoft.com/office/drawing/2014/main" id="{10210724-A073-B605-704E-B21573791FF4}"/>
                  </a:ext>
                </a:extLst>
              </p14:cNvPr>
              <p14:cNvContentPartPr/>
              <p14:nvPr/>
            </p14:nvContentPartPr>
            <p14:xfrm>
              <a:off x="1356692" y="1624632"/>
              <a:ext cx="2787480" cy="1933920"/>
            </p14:xfrm>
          </p:contentPart>
        </mc:Choice>
        <mc:Fallback xmlns="">
          <p:pic>
            <p:nvPicPr>
              <p:cNvPr id="9" name="Γραφή 8">
                <a:extLst>
                  <a:ext uri="{FF2B5EF4-FFF2-40B4-BE49-F238E27FC236}">
                    <a16:creationId xmlns:a16="http://schemas.microsoft.com/office/drawing/2014/main" id="{10210724-A073-B605-704E-B21573791FF4}"/>
                  </a:ext>
                </a:extLst>
              </p:cNvPr>
              <p:cNvPicPr/>
              <p:nvPr/>
            </p:nvPicPr>
            <p:blipFill>
              <a:blip r:embed="rId8"/>
              <a:stretch>
                <a:fillRect/>
              </a:stretch>
            </p:blipFill>
            <p:spPr>
              <a:xfrm>
                <a:off x="1338692" y="1588992"/>
                <a:ext cx="2823120" cy="2005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Γραφή 9">
                <a:extLst>
                  <a:ext uri="{FF2B5EF4-FFF2-40B4-BE49-F238E27FC236}">
                    <a16:creationId xmlns:a16="http://schemas.microsoft.com/office/drawing/2014/main" id="{4782E6E0-6BF3-55BB-C842-90181358D4E8}"/>
                  </a:ext>
                </a:extLst>
              </p14:cNvPr>
              <p14:cNvContentPartPr/>
              <p14:nvPr/>
            </p14:nvContentPartPr>
            <p14:xfrm>
              <a:off x="1318892" y="1520232"/>
              <a:ext cx="2822400" cy="1854000"/>
            </p14:xfrm>
          </p:contentPart>
        </mc:Choice>
        <mc:Fallback xmlns="">
          <p:pic>
            <p:nvPicPr>
              <p:cNvPr id="10" name="Γραφή 9">
                <a:extLst>
                  <a:ext uri="{FF2B5EF4-FFF2-40B4-BE49-F238E27FC236}">
                    <a16:creationId xmlns:a16="http://schemas.microsoft.com/office/drawing/2014/main" id="{4782E6E0-6BF3-55BB-C842-90181358D4E8}"/>
                  </a:ext>
                </a:extLst>
              </p:cNvPr>
              <p:cNvPicPr/>
              <p:nvPr/>
            </p:nvPicPr>
            <p:blipFill>
              <a:blip r:embed="rId10"/>
              <a:stretch>
                <a:fillRect/>
              </a:stretch>
            </p:blipFill>
            <p:spPr>
              <a:xfrm>
                <a:off x="1300892" y="1484592"/>
                <a:ext cx="2858040" cy="19256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Γραφή 10">
                <a:extLst>
                  <a:ext uri="{FF2B5EF4-FFF2-40B4-BE49-F238E27FC236}">
                    <a16:creationId xmlns:a16="http://schemas.microsoft.com/office/drawing/2014/main" id="{E9164C8E-3500-8B28-FD24-10474233376D}"/>
                  </a:ext>
                </a:extLst>
              </p14:cNvPr>
              <p14:cNvContentPartPr/>
              <p14:nvPr/>
            </p14:nvContentPartPr>
            <p14:xfrm>
              <a:off x="1261292" y="1434192"/>
              <a:ext cx="2876760" cy="2315160"/>
            </p14:xfrm>
          </p:contentPart>
        </mc:Choice>
        <mc:Fallback xmlns="">
          <p:pic>
            <p:nvPicPr>
              <p:cNvPr id="11" name="Γραφή 10">
                <a:extLst>
                  <a:ext uri="{FF2B5EF4-FFF2-40B4-BE49-F238E27FC236}">
                    <a16:creationId xmlns:a16="http://schemas.microsoft.com/office/drawing/2014/main" id="{E9164C8E-3500-8B28-FD24-10474233376D}"/>
                  </a:ext>
                </a:extLst>
              </p:cNvPr>
              <p:cNvPicPr/>
              <p:nvPr/>
            </p:nvPicPr>
            <p:blipFill>
              <a:blip r:embed="rId12"/>
              <a:stretch>
                <a:fillRect/>
              </a:stretch>
            </p:blipFill>
            <p:spPr>
              <a:xfrm>
                <a:off x="1243652" y="1398552"/>
                <a:ext cx="2912400" cy="2386800"/>
              </a:xfrm>
              <a:prstGeom prst="rect">
                <a:avLst/>
              </a:prstGeom>
            </p:spPr>
          </p:pic>
        </mc:Fallback>
      </mc:AlternateContent>
      <p:sp>
        <p:nvSpPr>
          <p:cNvPr id="12" name="9 - Ορθογώνιο">
            <a:extLst>
              <a:ext uri="{FF2B5EF4-FFF2-40B4-BE49-F238E27FC236}">
                <a16:creationId xmlns:a16="http://schemas.microsoft.com/office/drawing/2014/main" id="{ED90C8C1-698D-D1D9-A840-417566F95727}"/>
              </a:ext>
            </a:extLst>
          </p:cNvPr>
          <p:cNvSpPr/>
          <p:nvPr/>
        </p:nvSpPr>
        <p:spPr>
          <a:xfrm>
            <a:off x="1261292" y="799898"/>
            <a:ext cx="2719204" cy="276999"/>
          </a:xfrm>
          <a:prstGeom prst="rect">
            <a:avLst/>
          </a:prstGeom>
          <a:ln>
            <a:solidFill>
              <a:srgbClr val="CC2141"/>
            </a:solidFill>
          </a:ln>
        </p:spPr>
        <p:txBody>
          <a:bodyPr wrap="square">
            <a:spAutoFit/>
          </a:bodyPr>
          <a:lstStyle/>
          <a:p>
            <a:pPr algn="just"/>
            <a:r>
              <a:rPr lang="fr-FR" sz="1200" dirty="0"/>
              <a:t>n=</a:t>
            </a:r>
            <a:r>
              <a:rPr lang="en-US" sz="1200" dirty="0"/>
              <a:t> 1</a:t>
            </a:r>
            <a:r>
              <a:rPr lang="el-GR" sz="1200" dirty="0"/>
              <a:t>52 (52</a:t>
            </a:r>
            <a:r>
              <a:rPr lang="en-GB" sz="1200" dirty="0"/>
              <a:t> with previous APO) with RAS</a:t>
            </a:r>
            <a:endParaRPr lang="el-GR" sz="1200" dirty="0"/>
          </a:p>
        </p:txBody>
      </p:sp>
      <p:sp>
        <p:nvSpPr>
          <p:cNvPr id="13" name="Text Box 4">
            <a:extLst>
              <a:ext uri="{FF2B5EF4-FFF2-40B4-BE49-F238E27FC236}">
                <a16:creationId xmlns:a16="http://schemas.microsoft.com/office/drawing/2014/main" id="{0D4F02B7-1935-BC83-C6D3-9F620249BD92}"/>
              </a:ext>
            </a:extLst>
          </p:cNvPr>
          <p:cNvSpPr txBox="1">
            <a:spLocks noChangeArrowheads="1"/>
          </p:cNvSpPr>
          <p:nvPr/>
        </p:nvSpPr>
        <p:spPr bwMode="auto">
          <a:xfrm>
            <a:off x="1475656" y="4623542"/>
            <a:ext cx="3162306" cy="208068"/>
          </a:xfrm>
          <a:prstGeom prst="rect">
            <a:avLst/>
          </a:prstGeom>
          <a:noFill/>
          <a:ln w="9525">
            <a:noFill/>
            <a:miter lim="800000"/>
            <a:headEnd/>
            <a:tailEnd/>
          </a:ln>
          <a:effectLst/>
        </p:spPr>
        <p:txBody>
          <a:bodyPr wrap="square" lIns="68571" tIns="34289" rIns="68571" bIns="34289">
            <a:spAutoFit/>
          </a:bodyPr>
          <a:lstStyle/>
          <a:p>
            <a:pPr>
              <a:lnSpc>
                <a:spcPct val="80000"/>
              </a:lnSpc>
              <a:spcAft>
                <a:spcPts val="450"/>
              </a:spcAft>
            </a:pPr>
            <a:r>
              <a:rPr lang="en-GB" altLang="el-GR" sz="1100" i="1" dirty="0">
                <a:solidFill>
                  <a:prstClr val="black"/>
                </a:solidFill>
                <a:cs typeface="Calibri" pitchFamily="34" charset="0"/>
              </a:rPr>
              <a:t>Green et al., Nephrology 2018</a:t>
            </a:r>
          </a:p>
        </p:txBody>
      </p:sp>
      <p:sp>
        <p:nvSpPr>
          <p:cNvPr id="3" name="TextBox 2">
            <a:extLst>
              <a:ext uri="{FF2B5EF4-FFF2-40B4-BE49-F238E27FC236}">
                <a16:creationId xmlns:a16="http://schemas.microsoft.com/office/drawing/2014/main" id="{1B94D99A-7281-B6DB-F621-5809CC16ACEE}"/>
              </a:ext>
            </a:extLst>
          </p:cNvPr>
          <p:cNvSpPr txBox="1"/>
          <p:nvPr/>
        </p:nvSpPr>
        <p:spPr>
          <a:xfrm>
            <a:off x="820552" y="-1964754"/>
            <a:ext cx="7502896" cy="1384995"/>
          </a:xfrm>
          <a:prstGeom prst="rect">
            <a:avLst/>
          </a:prstGeom>
          <a:solidFill>
            <a:schemeClr val="accent2">
              <a:lumMod val="20000"/>
              <a:lumOff val="80000"/>
            </a:schemeClr>
          </a:solidFill>
        </p:spPr>
        <p:txBody>
          <a:bodyPr wrap="square">
            <a:spAutoFit/>
          </a:bodyPr>
          <a:lstStyle/>
          <a:p>
            <a:pPr algn="ctr"/>
            <a:r>
              <a:rPr lang="en-US" sz="2800" dirty="0">
                <a:latin typeface="Segoe UI" panose="020B0502040204020203" pitchFamily="34" charset="0"/>
                <a:cs typeface="Segoe UI" panose="020B0502040204020203" pitchFamily="34" charset="0"/>
              </a:rPr>
              <a:t>HF was </a:t>
            </a:r>
            <a:r>
              <a:rPr lang="en-US" sz="2800" b="1" dirty="0">
                <a:solidFill>
                  <a:srgbClr val="FF0000"/>
                </a:solidFill>
                <a:latin typeface="Segoe UI" panose="020B0502040204020203" pitchFamily="34" charset="0"/>
                <a:cs typeface="Segoe UI" panose="020B0502040204020203" pitchFamily="34" charset="0"/>
              </a:rPr>
              <a:t>underrepresented</a:t>
            </a:r>
            <a:r>
              <a:rPr lang="en-US" sz="2800" dirty="0">
                <a:latin typeface="Segoe UI" panose="020B0502040204020203" pitchFamily="34" charset="0"/>
                <a:cs typeface="Segoe UI" panose="020B0502040204020203" pitchFamily="34" charset="0"/>
              </a:rPr>
              <a:t> in the large RCTs and no imaging RCTs including solely patients with HF and RAS are available</a:t>
            </a:r>
            <a:endParaRPr lang="el-GR" sz="28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46996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E008711-E781-2575-B4BE-F0FE7CDDFE39}"/>
              </a:ext>
            </a:extLst>
          </p:cNvPr>
          <p:cNvSpPr>
            <a:spLocks noGrp="1"/>
          </p:cNvSpPr>
          <p:nvPr>
            <p:ph type="title"/>
          </p:nvPr>
        </p:nvSpPr>
        <p:spPr/>
        <p:txBody>
          <a:bodyPr/>
          <a:lstStyle/>
          <a:p>
            <a:r>
              <a:rPr lang="en-GB" sz="2400" dirty="0"/>
              <a:t>High-risk c</a:t>
            </a:r>
            <a:r>
              <a:rPr lang="en-US" sz="2400" dirty="0" err="1"/>
              <a:t>linical</a:t>
            </a:r>
            <a:r>
              <a:rPr lang="en-US" sz="2400" dirty="0"/>
              <a:t> phenotypes: rapid kidney function decline</a:t>
            </a:r>
            <a:endParaRPr lang="el-GR" sz="2400" dirty="0"/>
          </a:p>
        </p:txBody>
      </p:sp>
      <p:pic>
        <p:nvPicPr>
          <p:cNvPr id="8196" name="Picture 4">
            <a:extLst>
              <a:ext uri="{FF2B5EF4-FFF2-40B4-BE49-F238E27FC236}">
                <a16:creationId xmlns:a16="http://schemas.microsoft.com/office/drawing/2014/main" id="{DFF19267-FC65-7A8D-23E1-91B1656EF3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771550"/>
            <a:ext cx="8048078" cy="437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8948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966280"/>
            <a:ext cx="7886700" cy="3580718"/>
          </a:xfrm>
        </p:spPr>
        <p:txBody>
          <a:bodyPr>
            <a:noAutofit/>
          </a:bodyPr>
          <a:lstStyle/>
          <a:p>
            <a:pPr>
              <a:lnSpc>
                <a:spcPct val="120000"/>
              </a:lnSpc>
            </a:pPr>
            <a:r>
              <a:rPr lang="en-US" sz="1800" dirty="0"/>
              <a:t>Case reports and observational studies have reported major improvements in NYHA functional status and hospitalization rates for HF after successful revascularization</a:t>
            </a:r>
            <a:r>
              <a:rPr lang="el-GR" sz="1800" dirty="0"/>
              <a:t> </a:t>
            </a:r>
            <a:r>
              <a:rPr lang="en-US" sz="1800" dirty="0"/>
              <a:t>.</a:t>
            </a:r>
          </a:p>
          <a:p>
            <a:pPr>
              <a:lnSpc>
                <a:spcPct val="120000"/>
              </a:lnSpc>
            </a:pPr>
            <a:r>
              <a:rPr lang="en-US" sz="1800" dirty="0" err="1"/>
              <a:t>Echocardiographic</a:t>
            </a:r>
            <a:r>
              <a:rPr lang="en-US" sz="1800" dirty="0"/>
              <a:t> studies suggest significant reduction in LV wall thickness, concentric hypertrophy and LV diastolic function after revascularization</a:t>
            </a:r>
          </a:p>
          <a:p>
            <a:pPr>
              <a:lnSpc>
                <a:spcPct val="120000"/>
              </a:lnSpc>
            </a:pPr>
            <a:r>
              <a:rPr lang="en-US" sz="1800" dirty="0"/>
              <a:t>In a prospective cohort study of 611 patients with atherosclerotic RAS &gt;50%, (152 with HF ) showed HRs in </a:t>
            </a:r>
            <a:r>
              <a:rPr lang="en-US" sz="1800" dirty="0" err="1"/>
              <a:t>revascularisation</a:t>
            </a:r>
            <a:r>
              <a:rPr lang="en-US" sz="1800" dirty="0"/>
              <a:t> compared with  medical treatment of 0.6 (0.3-0.9, p=0.01) for death and 0.2 (0.0-1.1, p=0.06) for HF </a:t>
            </a:r>
            <a:r>
              <a:rPr lang="en-US" sz="1800" dirty="0" err="1"/>
              <a:t>hospitalisation</a:t>
            </a:r>
            <a:r>
              <a:rPr lang="en-US" sz="1800" dirty="0"/>
              <a:t> in patients with HF.  </a:t>
            </a:r>
            <a:endParaRPr lang="el-GR" sz="1800" dirty="0"/>
          </a:p>
          <a:p>
            <a:pPr>
              <a:lnSpc>
                <a:spcPct val="120000"/>
              </a:lnSpc>
            </a:pPr>
            <a:endParaRPr lang="el-GR" sz="1800" dirty="0"/>
          </a:p>
        </p:txBody>
      </p:sp>
      <p:sp>
        <p:nvSpPr>
          <p:cNvPr id="4" name="3 - Θέση υποσέλιδου"/>
          <p:cNvSpPr>
            <a:spLocks noGrp="1"/>
          </p:cNvSpPr>
          <p:nvPr>
            <p:ph type="ftr" sz="quarter" idx="11"/>
          </p:nvPr>
        </p:nvSpPr>
        <p:spPr/>
        <p:txBody>
          <a:bodyPr/>
          <a:lstStyle/>
          <a:p>
            <a:r>
              <a:rPr lang="en-US">
                <a:solidFill>
                  <a:prstClr val="white"/>
                </a:solidFill>
              </a:rPr>
              <a:t>International Society of Nephrology </a:t>
            </a:r>
            <a:endParaRPr lang="en-US" dirty="0">
              <a:solidFill>
                <a:prstClr val="white"/>
              </a:solidFill>
            </a:endParaRPr>
          </a:p>
        </p:txBody>
      </p:sp>
      <p:sp>
        <p:nvSpPr>
          <p:cNvPr id="5" name="4 - Θέση αριθμού διαφάνειας"/>
          <p:cNvSpPr>
            <a:spLocks noGrp="1"/>
          </p:cNvSpPr>
          <p:nvPr>
            <p:ph type="sldNum" sz="quarter" idx="12"/>
          </p:nvPr>
        </p:nvSpPr>
        <p:spPr/>
        <p:txBody>
          <a:bodyPr/>
          <a:lstStyle/>
          <a:p>
            <a:fld id="{4A9CEFBC-9863-BD47-BA2B-008170C231CB}" type="slidenum">
              <a:rPr lang="en-US" smtClean="0">
                <a:solidFill>
                  <a:prstClr val="white"/>
                </a:solidFill>
              </a:rPr>
              <a:pPr/>
              <a:t>83</a:t>
            </a:fld>
            <a:endParaRPr lang="en-US" dirty="0">
              <a:solidFill>
                <a:prstClr val="white"/>
              </a:solidFill>
            </a:endParaRPr>
          </a:p>
        </p:txBody>
      </p:sp>
      <p:sp>
        <p:nvSpPr>
          <p:cNvPr id="6" name="5 - Ορθογώνιο"/>
          <p:cNvSpPr/>
          <p:nvPr/>
        </p:nvSpPr>
        <p:spPr>
          <a:xfrm>
            <a:off x="152304" y="4866501"/>
            <a:ext cx="7853817" cy="300082"/>
          </a:xfrm>
          <a:prstGeom prst="rect">
            <a:avLst/>
          </a:prstGeom>
        </p:spPr>
        <p:txBody>
          <a:bodyPr wrap="none">
            <a:spAutoFit/>
          </a:bodyPr>
          <a:lstStyle/>
          <a:p>
            <a:r>
              <a:rPr lang="en-US" sz="1350" dirty="0" err="1"/>
              <a:t>Iwashima</a:t>
            </a:r>
            <a:r>
              <a:rPr lang="en-US" sz="1350" dirty="0"/>
              <a:t> et al. Am J </a:t>
            </a:r>
            <a:r>
              <a:rPr lang="en-US" sz="1350" dirty="0" err="1"/>
              <a:t>Hypertens</a:t>
            </a:r>
            <a:r>
              <a:rPr lang="en-US" sz="1350" dirty="0"/>
              <a:t> 2020; Green et al. Lancet. 2015; 385 </a:t>
            </a:r>
            <a:r>
              <a:rPr lang="en-US" sz="1350" dirty="0" err="1"/>
              <a:t>Suppl</a:t>
            </a:r>
            <a:r>
              <a:rPr lang="en-US" sz="1350" dirty="0"/>
              <a:t> 1:S11;</a:t>
            </a:r>
            <a:r>
              <a:rPr lang="pl-PL" sz="1350" dirty="0"/>
              <a:t> Januszewicz</a:t>
            </a:r>
            <a:r>
              <a:rPr lang="en-US" sz="1350" dirty="0"/>
              <a:t> et al JACC 2022</a:t>
            </a:r>
            <a:endParaRPr lang="el-GR" sz="1350" dirty="0"/>
          </a:p>
        </p:txBody>
      </p:sp>
      <p:sp>
        <p:nvSpPr>
          <p:cNvPr id="7" name="Title 6">
            <a:extLst>
              <a:ext uri="{FF2B5EF4-FFF2-40B4-BE49-F238E27FC236}">
                <a16:creationId xmlns:a16="http://schemas.microsoft.com/office/drawing/2014/main" id="{79C89C83-A018-974E-9E2D-D09EC3E98F39}"/>
              </a:ext>
            </a:extLst>
          </p:cNvPr>
          <p:cNvSpPr>
            <a:spLocks noGrp="1"/>
          </p:cNvSpPr>
          <p:nvPr>
            <p:ph type="title"/>
          </p:nvPr>
        </p:nvSpPr>
        <p:spPr>
          <a:xfrm>
            <a:off x="287080" y="116782"/>
            <a:ext cx="6212072" cy="488156"/>
          </a:xfrm>
        </p:spPr>
        <p:txBody>
          <a:bodyPr>
            <a:normAutofit fontScale="90000"/>
          </a:bodyPr>
          <a:lstStyle/>
          <a:p>
            <a:r>
              <a:rPr lang="en-US" dirty="0"/>
              <a:t>Revascularization vs Medical Treatment:</a:t>
            </a:r>
            <a:br>
              <a:rPr lang="en-US" dirty="0"/>
            </a:br>
            <a:r>
              <a:rPr lang="en-US" dirty="0"/>
              <a:t>Heart Failure</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D0DEA-2561-EC41-9E54-D828076E8FBB}"/>
              </a:ext>
            </a:extLst>
          </p:cNvPr>
          <p:cNvSpPr>
            <a:spLocks noGrp="1"/>
          </p:cNvSpPr>
          <p:nvPr>
            <p:ph type="ctrTitle" idx="4294967295"/>
          </p:nvPr>
        </p:nvSpPr>
        <p:spPr>
          <a:xfrm>
            <a:off x="323529" y="267494"/>
            <a:ext cx="8318500" cy="430212"/>
          </a:xfrm>
        </p:spPr>
        <p:txBody>
          <a:bodyPr>
            <a:normAutofit fontScale="90000"/>
          </a:bodyPr>
          <a:lstStyle/>
          <a:p>
            <a:r>
              <a:rPr lang="en-US" sz="2400" dirty="0"/>
              <a:t>Revascularization vs Medical Treatment: </a:t>
            </a:r>
            <a:br>
              <a:rPr lang="en-US" sz="2400" dirty="0"/>
            </a:br>
            <a:r>
              <a:rPr lang="en-US" sz="2400" dirty="0">
                <a:ea typeface="+mn-ea"/>
                <a:cs typeface="+mn-cs"/>
              </a:rPr>
              <a:t>Heart Failure</a:t>
            </a:r>
          </a:p>
        </p:txBody>
      </p:sp>
      <p:sp>
        <p:nvSpPr>
          <p:cNvPr id="3" name="Subtitle 2">
            <a:extLst>
              <a:ext uri="{FF2B5EF4-FFF2-40B4-BE49-F238E27FC236}">
                <a16:creationId xmlns:a16="http://schemas.microsoft.com/office/drawing/2014/main" id="{A71A5E3E-341C-384E-BB05-7FA1EB1BD858}"/>
              </a:ext>
            </a:extLst>
          </p:cNvPr>
          <p:cNvSpPr>
            <a:spLocks noGrp="1"/>
          </p:cNvSpPr>
          <p:nvPr>
            <p:ph type="subTitle" idx="4294967295"/>
          </p:nvPr>
        </p:nvSpPr>
        <p:spPr>
          <a:xfrm>
            <a:off x="0" y="1037783"/>
            <a:ext cx="8318500" cy="517525"/>
          </a:xfrm>
        </p:spPr>
        <p:txBody>
          <a:bodyPr>
            <a:normAutofit/>
          </a:bodyPr>
          <a:lstStyle/>
          <a:p>
            <a:r>
              <a:rPr lang="en-US" sz="1500" dirty="0"/>
              <a:t>Results from CORAL </a:t>
            </a:r>
            <a:r>
              <a:rPr lang="en-US" sz="1500" dirty="0">
                <a:solidFill>
                  <a:srgbClr val="FF0000"/>
                </a:solidFill>
              </a:rPr>
              <a:t>(unpublished results)</a:t>
            </a:r>
          </a:p>
        </p:txBody>
      </p:sp>
      <p:pic>
        <p:nvPicPr>
          <p:cNvPr id="5" name="图片 2">
            <a:extLst>
              <a:ext uri="{FF2B5EF4-FFF2-40B4-BE49-F238E27FC236}">
                <a16:creationId xmlns:a16="http://schemas.microsoft.com/office/drawing/2014/main" id="{0EB0E0E7-0052-064E-80B0-A56DA428CCE9}"/>
              </a:ext>
            </a:extLst>
          </p:cNvPr>
          <p:cNvPicPr>
            <a:picLocks/>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8425" y="1391884"/>
            <a:ext cx="5178367" cy="3394472"/>
          </a:xfrm>
          <a:prstGeom prst="rect">
            <a:avLst/>
          </a:prstGeom>
          <a:noFill/>
          <a:ln w="9525">
            <a:noFill/>
            <a:miter lim="800000"/>
            <a:headEnd/>
            <a:tailEnd/>
          </a:ln>
        </p:spPr>
      </p:pic>
    </p:spTree>
    <p:extLst>
      <p:ext uri="{BB962C8B-B14F-4D97-AF65-F5344CB8AC3E}">
        <p14:creationId xmlns:p14="http://schemas.microsoft.com/office/powerpoint/2010/main" val="198635787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98019" y="217527"/>
            <a:ext cx="6433940" cy="488156"/>
          </a:xfrm>
        </p:spPr>
        <p:txBody>
          <a:bodyPr/>
          <a:lstStyle/>
          <a:p>
            <a:r>
              <a:rPr lang="en-US" dirty="0"/>
              <a:t>Ongoing observational studies</a:t>
            </a:r>
            <a:endParaRPr lang="el-GR" dirty="0"/>
          </a:p>
        </p:txBody>
      </p:sp>
      <mc:AlternateContent xmlns:mc="http://schemas.openxmlformats.org/markup-compatibility/2006" xmlns:a14="http://schemas.microsoft.com/office/drawing/2010/main">
        <mc:Choice Requires="a14">
          <p:graphicFrame>
            <p:nvGraphicFramePr>
              <p:cNvPr id="6" name="Θέση περιεχομένου 5"/>
              <p:cNvGraphicFramePr>
                <a:graphicFrameLocks noGrp="1"/>
              </p:cNvGraphicFramePr>
              <p:nvPr>
                <p:ph idx="1"/>
              </p:nvPr>
            </p:nvGraphicFramePr>
            <p:xfrm>
              <a:off x="311944" y="1357880"/>
              <a:ext cx="8520113" cy="2377440"/>
            </p:xfrm>
            <a:graphic>
              <a:graphicData uri="http://schemas.openxmlformats.org/drawingml/2006/table">
                <a:tbl>
                  <a:tblPr firstRow="1" firstCol="1" bandRow="1">
                    <a:tableStyleId>{5C22544A-7EE6-4342-B048-85BDC9FD1C3A}</a:tableStyleId>
                  </a:tblPr>
                  <a:tblGrid>
                    <a:gridCol w="1630574">
                      <a:extLst>
                        <a:ext uri="{9D8B030D-6E8A-4147-A177-3AD203B41FA5}">
                          <a16:colId xmlns:a16="http://schemas.microsoft.com/office/drawing/2014/main" val="20000"/>
                        </a:ext>
                      </a:extLst>
                    </a:gridCol>
                    <a:gridCol w="866701">
                      <a:extLst>
                        <a:ext uri="{9D8B030D-6E8A-4147-A177-3AD203B41FA5}">
                          <a16:colId xmlns:a16="http://schemas.microsoft.com/office/drawing/2014/main" val="20001"/>
                        </a:ext>
                      </a:extLst>
                    </a:gridCol>
                    <a:gridCol w="1503261">
                      <a:extLst>
                        <a:ext uri="{9D8B030D-6E8A-4147-A177-3AD203B41FA5}">
                          <a16:colId xmlns:a16="http://schemas.microsoft.com/office/drawing/2014/main" val="20002"/>
                        </a:ext>
                      </a:extLst>
                    </a:gridCol>
                    <a:gridCol w="784785">
                      <a:extLst>
                        <a:ext uri="{9D8B030D-6E8A-4147-A177-3AD203B41FA5}">
                          <a16:colId xmlns:a16="http://schemas.microsoft.com/office/drawing/2014/main" val="20003"/>
                        </a:ext>
                      </a:extLst>
                    </a:gridCol>
                    <a:gridCol w="1158280">
                      <a:extLst>
                        <a:ext uri="{9D8B030D-6E8A-4147-A177-3AD203B41FA5}">
                          <a16:colId xmlns:a16="http://schemas.microsoft.com/office/drawing/2014/main" val="20004"/>
                        </a:ext>
                      </a:extLst>
                    </a:gridCol>
                    <a:gridCol w="2576512">
                      <a:extLst>
                        <a:ext uri="{9D8B030D-6E8A-4147-A177-3AD203B41FA5}">
                          <a16:colId xmlns:a16="http://schemas.microsoft.com/office/drawing/2014/main" val="20005"/>
                        </a:ext>
                      </a:extLst>
                    </a:gridCol>
                  </a:tblGrid>
                  <a:tr h="182880">
                    <a:tc>
                      <a:txBody>
                        <a:bodyPr/>
                        <a:lstStyle/>
                        <a:p>
                          <a:pPr>
                            <a:spcAft>
                              <a:spcPts val="0"/>
                            </a:spcAft>
                          </a:pPr>
                          <a:r>
                            <a:rPr lang="en-US" sz="1200" dirty="0">
                              <a:effectLst/>
                            </a:rPr>
                            <a:t>Title/NCT Number</a:t>
                          </a:r>
                          <a:endParaRPr lang="el-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25" marR="26325" marT="0" marB="0" anchor="ctr"/>
                    </a:tc>
                    <a:tc>
                      <a:txBody>
                        <a:bodyPr/>
                        <a:lstStyle/>
                        <a:p>
                          <a:pPr>
                            <a:spcAft>
                              <a:spcPts val="0"/>
                            </a:spcAft>
                          </a:pPr>
                          <a:r>
                            <a:rPr lang="en-US" sz="1200">
                              <a:effectLst/>
                            </a:rPr>
                            <a:t>Population</a:t>
                          </a:r>
                          <a:endParaRPr lang="el-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25" marR="26325" marT="0" marB="0" anchor="ctr"/>
                    </a:tc>
                    <a:tc>
                      <a:txBody>
                        <a:bodyPr/>
                        <a:lstStyle/>
                        <a:p>
                          <a:pPr>
                            <a:spcAft>
                              <a:spcPts val="0"/>
                            </a:spcAft>
                          </a:pPr>
                          <a:r>
                            <a:rPr lang="en-US" sz="1200">
                              <a:effectLst/>
                            </a:rPr>
                            <a:t>Intervention</a:t>
                          </a:r>
                          <a:endParaRPr lang="el-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25" marR="26325" marT="0" marB="0" anchor="ctr"/>
                    </a:tc>
                    <a:tc>
                      <a:txBody>
                        <a:bodyPr/>
                        <a:lstStyle/>
                        <a:p>
                          <a:pPr>
                            <a:spcAft>
                              <a:spcPts val="0"/>
                            </a:spcAft>
                          </a:pPr>
                          <a:r>
                            <a:rPr lang="en-US" sz="1200">
                              <a:effectLst/>
                            </a:rPr>
                            <a:t>Status </a:t>
                          </a:r>
                          <a:endParaRPr lang="el-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25" marR="26325" marT="0" marB="0" anchor="ctr"/>
                    </a:tc>
                    <a:tc>
                      <a:txBody>
                        <a:bodyPr/>
                        <a:lstStyle/>
                        <a:p>
                          <a:pPr>
                            <a:spcAft>
                              <a:spcPts val="0"/>
                            </a:spcAft>
                          </a:pPr>
                          <a:r>
                            <a:rPr lang="en-US" sz="1200">
                              <a:effectLst/>
                            </a:rPr>
                            <a:t>Dates</a:t>
                          </a:r>
                          <a:endParaRPr lang="el-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25" marR="26325" marT="0" marB="0" anchor="ctr"/>
                    </a:tc>
                    <a:tc>
                      <a:txBody>
                        <a:bodyPr/>
                        <a:lstStyle/>
                        <a:p>
                          <a:pPr>
                            <a:spcAft>
                              <a:spcPts val="0"/>
                            </a:spcAft>
                          </a:pPr>
                          <a:r>
                            <a:rPr lang="en-US" sz="1200" dirty="0">
                              <a:effectLst/>
                            </a:rPr>
                            <a:t>Outcome Measures</a:t>
                          </a:r>
                          <a:endParaRPr lang="el-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25" marR="26325" marT="0" marB="0" anchor="ctr"/>
                    </a:tc>
                    <a:extLst>
                      <a:ext uri="{0D108BD9-81ED-4DB2-BD59-A6C34878D82A}">
                        <a16:rowId xmlns:a16="http://schemas.microsoft.com/office/drawing/2014/main" val="10000"/>
                      </a:ext>
                    </a:extLst>
                  </a:tr>
                  <a:tr h="1097280">
                    <a:tc>
                      <a:txBody>
                        <a:bodyPr/>
                        <a:lstStyle/>
                        <a:p>
                          <a:pPr>
                            <a:spcAft>
                              <a:spcPts val="0"/>
                            </a:spcAft>
                          </a:pPr>
                          <a:r>
                            <a:rPr lang="en-US" sz="1200" dirty="0">
                              <a:effectLst/>
                            </a:rPr>
                            <a:t>ETRAS-China </a:t>
                          </a:r>
                          <a:r>
                            <a:rPr lang="en-GB" sz="1200" dirty="0">
                              <a:effectLst/>
                            </a:rPr>
                            <a:t>[NCT03080519]</a:t>
                          </a:r>
                          <a:endParaRPr lang="el-GR" sz="1200" dirty="0">
                            <a:effectLst/>
                          </a:endParaRPr>
                        </a:p>
                        <a:p>
                          <a:pPr>
                            <a:spcAft>
                              <a:spcPts val="0"/>
                            </a:spcAft>
                          </a:pPr>
                          <a:r>
                            <a:rPr lang="en-GB" sz="1200" dirty="0">
                              <a:effectLst/>
                            </a:rPr>
                            <a:t> </a:t>
                          </a:r>
                          <a:endParaRPr lang="el-GR" sz="1200" dirty="0">
                            <a:effectLst/>
                          </a:endParaRPr>
                        </a:p>
                      </a:txBody>
                      <a:tcPr marL="26325" marR="26325" marT="0" marB="0" anchor="ctr"/>
                    </a:tc>
                    <a:tc>
                      <a:txBody>
                        <a:bodyPr/>
                        <a:lstStyle/>
                        <a:p>
                          <a:pPr>
                            <a:spcAft>
                              <a:spcPts val="0"/>
                            </a:spcAft>
                          </a:pPr>
                          <a:r>
                            <a:rPr lang="en-US" sz="1200" dirty="0">
                              <a:effectLst/>
                            </a:rPr>
                            <a:t>N=5000   </a:t>
                          </a:r>
                          <a:endParaRPr lang="el-GR" sz="1200" dirty="0">
                            <a:effectLst/>
                          </a:endParaRPr>
                        </a:p>
                        <a:p>
                          <a:pPr>
                            <a:spcAft>
                              <a:spcPts val="0"/>
                            </a:spcAft>
                          </a:pPr>
                          <a:r>
                            <a:rPr lang="en-US" sz="1200" dirty="0">
                              <a:effectLst/>
                            </a:rPr>
                            <a:t>Age </a:t>
                          </a:r>
                          <a14:m>
                            <m:oMath xmlns:m="http://schemas.openxmlformats.org/officeDocument/2006/math">
                              <m:r>
                                <a:rPr lang="en-US" sz="1200">
                                  <a:effectLst/>
                                  <a:latin typeface="Cambria Math" panose="02040503050406030204" pitchFamily="18" charset="0"/>
                                </a:rPr>
                                <m:t>≥</m:t>
                              </m:r>
                            </m:oMath>
                          </a14:m>
                          <a:r>
                            <a:rPr lang="en-US" sz="1200" dirty="0">
                              <a:effectLst/>
                            </a:rPr>
                            <a:t>14  </a:t>
                          </a:r>
                          <a:endParaRPr lang="el-GR" sz="1200" dirty="0">
                            <a:effectLst/>
                          </a:endParaRPr>
                        </a:p>
                        <a:p>
                          <a:pPr>
                            <a:spcAft>
                              <a:spcPts val="0"/>
                            </a:spcAft>
                          </a:pPr>
                          <a:r>
                            <a:rPr lang="en-US" sz="1200" dirty="0">
                              <a:effectLst/>
                            </a:rPr>
                            <a:t>Sex: all</a:t>
                          </a:r>
                          <a:endParaRPr lang="el-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25" marR="26325" marT="0" marB="0" anchor="ctr"/>
                    </a:tc>
                    <a:tc>
                      <a:txBody>
                        <a:bodyPr/>
                        <a:lstStyle/>
                        <a:p>
                          <a:pPr>
                            <a:spcAft>
                              <a:spcPts val="0"/>
                            </a:spcAft>
                          </a:pPr>
                          <a:r>
                            <a:rPr lang="en-GB" sz="1200" dirty="0">
                              <a:effectLst/>
                            </a:rPr>
                            <a:t>Single Group Assignment</a:t>
                          </a:r>
                          <a:endParaRPr lang="el-GR" sz="1200" dirty="0">
                            <a:effectLst/>
                          </a:endParaRPr>
                        </a:p>
                        <a:p>
                          <a:pPr>
                            <a:spcAft>
                              <a:spcPts val="0"/>
                            </a:spcAft>
                          </a:pPr>
                          <a:r>
                            <a:rPr lang="en-US" sz="1200" dirty="0">
                              <a:effectLst/>
                            </a:rPr>
                            <a:t>Open Label</a:t>
                          </a:r>
                          <a:endParaRPr lang="el-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1200" dirty="0">
                              <a:effectLst/>
                            </a:rPr>
                            <a:t>Endovascular therapy </a:t>
                          </a:r>
                          <a:endParaRPr lang="el-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25" marR="26325" marT="0" marB="0" anchor="ctr"/>
                    </a:tc>
                    <a:tc>
                      <a:txBody>
                        <a:bodyPr/>
                        <a:lstStyle/>
                        <a:p>
                          <a:pPr>
                            <a:spcAft>
                              <a:spcPts val="0"/>
                            </a:spcAft>
                          </a:pPr>
                          <a:r>
                            <a:rPr lang="en-US" sz="1200">
                              <a:effectLst/>
                            </a:rPr>
                            <a:t>Not yet recruiting </a:t>
                          </a:r>
                          <a:endParaRPr lang="el-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25" marR="26325" marT="0" marB="0" anchor="ctr"/>
                    </a:tc>
                    <a:tc>
                      <a:txBody>
                        <a:bodyPr/>
                        <a:lstStyle/>
                        <a:p>
                          <a:pPr>
                            <a:spcAft>
                              <a:spcPts val="0"/>
                            </a:spcAft>
                          </a:pPr>
                          <a:r>
                            <a:rPr lang="en-US" sz="1200">
                              <a:effectLst/>
                            </a:rPr>
                            <a:t>Study Start 2017                     Study Completion 2024</a:t>
                          </a:r>
                          <a:endParaRPr lang="el-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25" marR="26325" marT="0" marB="0" anchor="ctr"/>
                    </a:tc>
                    <a:tc>
                      <a:txBody>
                        <a:bodyPr/>
                        <a:lstStyle/>
                        <a:p>
                          <a:pPr>
                            <a:spcAft>
                              <a:spcPts val="0"/>
                            </a:spcAft>
                          </a:pPr>
                          <a:r>
                            <a:rPr lang="en-US" sz="1200">
                              <a:effectLst/>
                            </a:rPr>
                            <a:t>Change in BP</a:t>
                          </a:r>
                          <a:endParaRPr lang="el-GR" sz="1200">
                            <a:effectLst/>
                          </a:endParaRPr>
                        </a:p>
                        <a:p>
                          <a:pPr>
                            <a:spcAft>
                              <a:spcPts val="0"/>
                            </a:spcAft>
                          </a:pPr>
                          <a:r>
                            <a:rPr lang="en-US" sz="1200">
                              <a:effectLst/>
                            </a:rPr>
                            <a:t>Change in eGFR</a:t>
                          </a:r>
                          <a:endParaRPr lang="el-GR" sz="1200">
                            <a:effectLst/>
                          </a:endParaRPr>
                        </a:p>
                        <a:p>
                          <a:pPr>
                            <a:spcAft>
                              <a:spcPts val="0"/>
                            </a:spcAft>
                          </a:pPr>
                          <a:r>
                            <a:rPr lang="en-US" sz="1200">
                              <a:effectLst/>
                            </a:rPr>
                            <a:t>Device or procedure related acute adverse events</a:t>
                          </a:r>
                          <a:endParaRPr lang="el-GR" sz="1200">
                            <a:effectLst/>
                          </a:endParaRPr>
                        </a:p>
                        <a:p>
                          <a:pPr>
                            <a:spcAft>
                              <a:spcPts val="0"/>
                            </a:spcAft>
                          </a:pPr>
                          <a:r>
                            <a:rPr lang="en-US" sz="1200">
                              <a:effectLst/>
                            </a:rPr>
                            <a:t>Incidence of major adverse events</a:t>
                          </a:r>
                          <a:endParaRPr lang="el-GR" sz="1200">
                            <a:effectLst/>
                          </a:endParaRPr>
                        </a:p>
                        <a:p>
                          <a:pPr>
                            <a:spcAft>
                              <a:spcPts val="0"/>
                            </a:spcAft>
                          </a:pPr>
                          <a:r>
                            <a:rPr lang="en-US" sz="1200">
                              <a:effectLst/>
                            </a:rPr>
                            <a:t>Incidence of renal restenosis (&gt;50%)</a:t>
                          </a:r>
                          <a:endParaRPr lang="el-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25" marR="26325" marT="0" marB="0" anchor="ctr"/>
                    </a:tc>
                    <a:extLst>
                      <a:ext uri="{0D108BD9-81ED-4DB2-BD59-A6C34878D82A}">
                        <a16:rowId xmlns:a16="http://schemas.microsoft.com/office/drawing/2014/main" val="10001"/>
                      </a:ext>
                    </a:extLst>
                  </a:tr>
                  <a:tr h="1097280">
                    <a:tc>
                      <a:txBody>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lang="en-US" sz="1200" dirty="0">
                              <a:effectLst/>
                            </a:rPr>
                            <a:t>DAN-PTRA [NCT02770066]</a:t>
                          </a:r>
                          <a:endParaRPr lang="el-GR" sz="1200" dirty="0">
                            <a:effectLst/>
                          </a:endParaRPr>
                        </a:p>
                      </a:txBody>
                      <a:tcPr marL="26325" marR="26325" marT="0" marB="0" anchor="ctr"/>
                    </a:tc>
                    <a:tc>
                      <a:txBody>
                        <a:bodyPr/>
                        <a:lstStyle/>
                        <a:p>
                          <a:pPr>
                            <a:spcAft>
                              <a:spcPts val="0"/>
                            </a:spcAft>
                          </a:pPr>
                          <a:r>
                            <a:rPr lang="en-US" sz="1200" dirty="0">
                              <a:effectLst/>
                            </a:rPr>
                            <a:t>N=30</a:t>
                          </a:r>
                          <a:endParaRPr lang="el-GR" sz="1200" dirty="0">
                            <a:effectLst/>
                          </a:endParaRPr>
                        </a:p>
                        <a:p>
                          <a:pPr>
                            <a:spcAft>
                              <a:spcPts val="0"/>
                            </a:spcAft>
                          </a:pPr>
                          <a:r>
                            <a:rPr lang="en-US" sz="1200" dirty="0">
                              <a:effectLst/>
                            </a:rPr>
                            <a:t> Child, Adult, Older</a:t>
                          </a:r>
                          <a:endParaRPr lang="el-GR" sz="1200" dirty="0">
                            <a:effectLst/>
                          </a:endParaRPr>
                        </a:p>
                        <a:p>
                          <a:pPr>
                            <a:spcAft>
                              <a:spcPts val="0"/>
                            </a:spcAft>
                          </a:pPr>
                          <a:r>
                            <a:rPr lang="en-US" sz="1200" dirty="0">
                              <a:effectLst/>
                            </a:rPr>
                            <a:t>Sex: all</a:t>
                          </a:r>
                          <a:endParaRPr lang="el-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25" marR="26325" marT="0" marB="0" anchor="ctr"/>
                    </a:tc>
                    <a:tc>
                      <a:txBody>
                        <a:bodyPr/>
                        <a:lstStyle/>
                        <a:p>
                          <a:pPr>
                            <a:spcAft>
                              <a:spcPts val="0"/>
                            </a:spcAft>
                          </a:pPr>
                          <a:r>
                            <a:rPr lang="en-US" sz="1200" dirty="0">
                              <a:effectLst/>
                            </a:rPr>
                            <a:t> </a:t>
                          </a:r>
                          <a:endParaRPr lang="el-GR" sz="1200" dirty="0">
                            <a:effectLst/>
                          </a:endParaRPr>
                        </a:p>
                        <a:p>
                          <a:pPr>
                            <a:spcAft>
                              <a:spcPts val="0"/>
                            </a:spcAft>
                          </a:pPr>
                          <a:r>
                            <a:rPr lang="en-US" sz="1200" dirty="0">
                              <a:effectLst/>
                            </a:rPr>
                            <a:t>Observational</a:t>
                          </a:r>
                          <a:endParaRPr lang="el-GR" sz="1200" dirty="0">
                            <a:effectLst/>
                          </a:endParaRPr>
                        </a:p>
                        <a:p>
                          <a:pPr>
                            <a:spcAft>
                              <a:spcPts val="0"/>
                            </a:spcAft>
                          </a:pPr>
                          <a:r>
                            <a:rPr lang="en-US" sz="1200" dirty="0">
                              <a:effectLst/>
                            </a:rPr>
                            <a:t>Prospective</a:t>
                          </a:r>
                          <a:endParaRPr lang="el-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1200" dirty="0">
                              <a:effectLst/>
                            </a:rPr>
                            <a:t>Endovascular therapy</a:t>
                          </a:r>
                          <a:endParaRPr lang="el-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25" marR="26325" marT="0" marB="0" anchor="ctr"/>
                    </a:tc>
                    <a:tc>
                      <a:txBody>
                        <a:bodyPr/>
                        <a:lstStyle/>
                        <a:p>
                          <a:pPr>
                            <a:spcAft>
                              <a:spcPts val="0"/>
                            </a:spcAft>
                          </a:pPr>
                          <a:r>
                            <a:rPr lang="en-US" sz="1200">
                              <a:effectLst/>
                            </a:rPr>
                            <a:t>Recruiting</a:t>
                          </a:r>
                          <a:endParaRPr lang="el-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25" marR="26325" marT="0" marB="0" anchor="ctr"/>
                    </a:tc>
                    <a:tc>
                      <a:txBody>
                        <a:bodyPr/>
                        <a:lstStyle/>
                        <a:p>
                          <a:pPr>
                            <a:spcAft>
                              <a:spcPts val="0"/>
                            </a:spcAft>
                          </a:pPr>
                          <a:r>
                            <a:rPr lang="en-US" sz="1200">
                              <a:effectLst/>
                            </a:rPr>
                            <a:t>Study Start 2015</a:t>
                          </a:r>
                          <a:endParaRPr lang="el-GR" sz="1200">
                            <a:effectLst/>
                          </a:endParaRPr>
                        </a:p>
                        <a:p>
                          <a:pPr>
                            <a:spcAft>
                              <a:spcPts val="0"/>
                            </a:spcAft>
                          </a:pPr>
                          <a:r>
                            <a:rPr lang="en-US" sz="1200">
                              <a:effectLst/>
                            </a:rPr>
                            <a:t>Study Completion 2030</a:t>
                          </a:r>
                          <a:endParaRPr lang="el-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25" marR="26325" marT="0" marB="0" anchor="ctr"/>
                    </a:tc>
                    <a:tc>
                      <a:txBody>
                        <a:bodyPr/>
                        <a:lstStyle/>
                        <a:p>
                          <a:pPr>
                            <a:spcAft>
                              <a:spcPts val="0"/>
                            </a:spcAft>
                          </a:pPr>
                          <a:r>
                            <a:rPr lang="en-US" sz="1200" dirty="0">
                              <a:effectLst/>
                            </a:rPr>
                            <a:t>Change in 24-h ABPM BP</a:t>
                          </a:r>
                          <a:endParaRPr lang="el-GR" sz="1200" dirty="0">
                            <a:effectLst/>
                          </a:endParaRPr>
                        </a:p>
                        <a:p>
                          <a:pPr>
                            <a:spcAft>
                              <a:spcPts val="0"/>
                            </a:spcAft>
                          </a:pPr>
                          <a:r>
                            <a:rPr lang="en-US" sz="1200" dirty="0">
                              <a:effectLst/>
                            </a:rPr>
                            <a:t>Change in antihypertensive treatment</a:t>
                          </a:r>
                          <a:endParaRPr lang="el-GR" sz="1200" dirty="0">
                            <a:effectLst/>
                          </a:endParaRPr>
                        </a:p>
                        <a:p>
                          <a:pPr>
                            <a:spcAft>
                              <a:spcPts val="0"/>
                            </a:spcAft>
                          </a:pPr>
                          <a:r>
                            <a:rPr lang="en-US" sz="1200" dirty="0">
                              <a:effectLst/>
                            </a:rPr>
                            <a:t>Change in </a:t>
                          </a:r>
                          <a:r>
                            <a:rPr lang="en-US" sz="1200" dirty="0" err="1">
                              <a:effectLst/>
                            </a:rPr>
                            <a:t>eGFR</a:t>
                          </a:r>
                          <a:endParaRPr lang="el-GR" sz="1200" dirty="0">
                            <a:effectLst/>
                          </a:endParaRPr>
                        </a:p>
                        <a:p>
                          <a:pPr>
                            <a:spcAft>
                              <a:spcPts val="0"/>
                            </a:spcAft>
                          </a:pPr>
                          <a:r>
                            <a:rPr lang="en-US" sz="1200" dirty="0">
                              <a:effectLst/>
                            </a:rPr>
                            <a:t>Incidence of death and major adverse events</a:t>
                          </a:r>
                          <a:endParaRPr lang="el-GR" sz="1200" dirty="0">
                            <a:effectLst/>
                          </a:endParaRPr>
                        </a:p>
                        <a:p>
                          <a:pPr>
                            <a:spcAft>
                              <a:spcPts val="0"/>
                            </a:spcAft>
                          </a:pPr>
                          <a:r>
                            <a:rPr lang="en-US" sz="1200" dirty="0">
                              <a:effectLst/>
                            </a:rPr>
                            <a:t>Early safety composite outcome </a:t>
                          </a:r>
                          <a:endParaRPr lang="el-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25" marR="26325" marT="0" marB="0" anchor="ctr"/>
                    </a:tc>
                    <a:extLst>
                      <a:ext uri="{0D108BD9-81ED-4DB2-BD59-A6C34878D82A}">
                        <a16:rowId xmlns:a16="http://schemas.microsoft.com/office/drawing/2014/main" val="10002"/>
                      </a:ext>
                    </a:extLst>
                  </a:tr>
                </a:tbl>
              </a:graphicData>
            </a:graphic>
          </p:graphicFrame>
        </mc:Choice>
        <mc:Fallback xmlns="">
          <p:graphicFrame>
            <p:nvGraphicFramePr>
              <p:cNvPr id="6" name="Θέση περιεχομένου 5"/>
              <p:cNvGraphicFramePr>
                <a:graphicFrameLocks noGrp="1"/>
              </p:cNvGraphicFramePr>
              <p:nvPr>
                <p:ph idx="1"/>
              </p:nvPr>
            </p:nvGraphicFramePr>
            <p:xfrm>
              <a:off x="311944" y="1357880"/>
              <a:ext cx="8520113" cy="2377440"/>
            </p:xfrm>
            <a:graphic>
              <a:graphicData uri="http://schemas.openxmlformats.org/drawingml/2006/table">
                <a:tbl>
                  <a:tblPr firstRow="1" firstCol="1" bandRow="1">
                    <a:tableStyleId>{5C22544A-7EE6-4342-B048-85BDC9FD1C3A}</a:tableStyleId>
                  </a:tblPr>
                  <a:tblGrid>
                    <a:gridCol w="1630574">
                      <a:extLst>
                        <a:ext uri="{9D8B030D-6E8A-4147-A177-3AD203B41FA5}">
                          <a16:colId xmlns:a16="http://schemas.microsoft.com/office/drawing/2014/main" val="20000"/>
                        </a:ext>
                      </a:extLst>
                    </a:gridCol>
                    <a:gridCol w="866701">
                      <a:extLst>
                        <a:ext uri="{9D8B030D-6E8A-4147-A177-3AD203B41FA5}">
                          <a16:colId xmlns:a16="http://schemas.microsoft.com/office/drawing/2014/main" val="20001"/>
                        </a:ext>
                      </a:extLst>
                    </a:gridCol>
                    <a:gridCol w="1503261">
                      <a:extLst>
                        <a:ext uri="{9D8B030D-6E8A-4147-A177-3AD203B41FA5}">
                          <a16:colId xmlns:a16="http://schemas.microsoft.com/office/drawing/2014/main" val="20002"/>
                        </a:ext>
                      </a:extLst>
                    </a:gridCol>
                    <a:gridCol w="784785">
                      <a:extLst>
                        <a:ext uri="{9D8B030D-6E8A-4147-A177-3AD203B41FA5}">
                          <a16:colId xmlns:a16="http://schemas.microsoft.com/office/drawing/2014/main" val="20003"/>
                        </a:ext>
                      </a:extLst>
                    </a:gridCol>
                    <a:gridCol w="1158280">
                      <a:extLst>
                        <a:ext uri="{9D8B030D-6E8A-4147-A177-3AD203B41FA5}">
                          <a16:colId xmlns:a16="http://schemas.microsoft.com/office/drawing/2014/main" val="20004"/>
                        </a:ext>
                      </a:extLst>
                    </a:gridCol>
                    <a:gridCol w="2576512">
                      <a:extLst>
                        <a:ext uri="{9D8B030D-6E8A-4147-A177-3AD203B41FA5}">
                          <a16:colId xmlns:a16="http://schemas.microsoft.com/office/drawing/2014/main" val="20005"/>
                        </a:ext>
                      </a:extLst>
                    </a:gridCol>
                  </a:tblGrid>
                  <a:tr h="182880">
                    <a:tc>
                      <a:txBody>
                        <a:bodyPr/>
                        <a:lstStyle/>
                        <a:p>
                          <a:pPr>
                            <a:spcAft>
                              <a:spcPts val="0"/>
                            </a:spcAft>
                          </a:pPr>
                          <a:r>
                            <a:rPr lang="en-US" sz="1200" dirty="0">
                              <a:effectLst/>
                            </a:rPr>
                            <a:t>Title/NCT Number</a:t>
                          </a:r>
                          <a:endParaRPr lang="el-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25" marR="26325" marT="0" marB="0" anchor="ctr"/>
                    </a:tc>
                    <a:tc>
                      <a:txBody>
                        <a:bodyPr/>
                        <a:lstStyle/>
                        <a:p>
                          <a:pPr>
                            <a:spcAft>
                              <a:spcPts val="0"/>
                            </a:spcAft>
                          </a:pPr>
                          <a:r>
                            <a:rPr lang="en-US" sz="1200">
                              <a:effectLst/>
                            </a:rPr>
                            <a:t>Population</a:t>
                          </a:r>
                          <a:endParaRPr lang="el-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25" marR="26325" marT="0" marB="0" anchor="ctr"/>
                    </a:tc>
                    <a:tc>
                      <a:txBody>
                        <a:bodyPr/>
                        <a:lstStyle/>
                        <a:p>
                          <a:pPr>
                            <a:spcAft>
                              <a:spcPts val="0"/>
                            </a:spcAft>
                          </a:pPr>
                          <a:r>
                            <a:rPr lang="en-US" sz="1200">
                              <a:effectLst/>
                            </a:rPr>
                            <a:t>Intervention</a:t>
                          </a:r>
                          <a:endParaRPr lang="el-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25" marR="26325" marT="0" marB="0" anchor="ctr"/>
                    </a:tc>
                    <a:tc>
                      <a:txBody>
                        <a:bodyPr/>
                        <a:lstStyle/>
                        <a:p>
                          <a:pPr>
                            <a:spcAft>
                              <a:spcPts val="0"/>
                            </a:spcAft>
                          </a:pPr>
                          <a:r>
                            <a:rPr lang="en-US" sz="1200">
                              <a:effectLst/>
                            </a:rPr>
                            <a:t>Status </a:t>
                          </a:r>
                          <a:endParaRPr lang="el-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25" marR="26325" marT="0" marB="0" anchor="ctr"/>
                    </a:tc>
                    <a:tc>
                      <a:txBody>
                        <a:bodyPr/>
                        <a:lstStyle/>
                        <a:p>
                          <a:pPr>
                            <a:spcAft>
                              <a:spcPts val="0"/>
                            </a:spcAft>
                          </a:pPr>
                          <a:r>
                            <a:rPr lang="en-US" sz="1200">
                              <a:effectLst/>
                            </a:rPr>
                            <a:t>Dates</a:t>
                          </a:r>
                          <a:endParaRPr lang="el-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25" marR="26325" marT="0" marB="0" anchor="ctr"/>
                    </a:tc>
                    <a:tc>
                      <a:txBody>
                        <a:bodyPr/>
                        <a:lstStyle/>
                        <a:p>
                          <a:pPr>
                            <a:spcAft>
                              <a:spcPts val="0"/>
                            </a:spcAft>
                          </a:pPr>
                          <a:r>
                            <a:rPr lang="en-US" sz="1200" dirty="0">
                              <a:effectLst/>
                            </a:rPr>
                            <a:t>Outcome Measures</a:t>
                          </a:r>
                          <a:endParaRPr lang="el-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25" marR="26325" marT="0" marB="0" anchor="ctr"/>
                    </a:tc>
                    <a:extLst>
                      <a:ext uri="{0D108BD9-81ED-4DB2-BD59-A6C34878D82A}">
                        <a16:rowId xmlns:a16="http://schemas.microsoft.com/office/drawing/2014/main" val="10000"/>
                      </a:ext>
                    </a:extLst>
                  </a:tr>
                  <a:tr h="1097280">
                    <a:tc>
                      <a:txBody>
                        <a:bodyPr/>
                        <a:lstStyle/>
                        <a:p>
                          <a:pPr>
                            <a:spcAft>
                              <a:spcPts val="0"/>
                            </a:spcAft>
                          </a:pPr>
                          <a:r>
                            <a:rPr lang="en-US" sz="1200" dirty="0">
                              <a:effectLst/>
                            </a:rPr>
                            <a:t>ETRAS-China </a:t>
                          </a:r>
                          <a:r>
                            <a:rPr lang="en-GB" sz="1200" dirty="0">
                              <a:effectLst/>
                            </a:rPr>
                            <a:t>[NCT03080519]</a:t>
                          </a:r>
                          <a:endParaRPr lang="el-GR" sz="1200" dirty="0">
                            <a:effectLst/>
                          </a:endParaRPr>
                        </a:p>
                        <a:p>
                          <a:pPr>
                            <a:spcAft>
                              <a:spcPts val="0"/>
                            </a:spcAft>
                          </a:pPr>
                          <a:r>
                            <a:rPr lang="en-GB" sz="1200" dirty="0">
                              <a:effectLst/>
                            </a:rPr>
                            <a:t> </a:t>
                          </a:r>
                          <a:endParaRPr lang="el-GR" sz="1200" dirty="0">
                            <a:effectLst/>
                          </a:endParaRPr>
                        </a:p>
                      </a:txBody>
                      <a:tcPr marL="26325" marR="26325" marT="0" marB="0" anchor="ctr"/>
                    </a:tc>
                    <a:tc>
                      <a:txBody>
                        <a:bodyPr/>
                        <a:lstStyle/>
                        <a:p>
                          <a:endParaRPr lang="el-GR"/>
                        </a:p>
                      </a:txBody>
                      <a:tcPr marL="26325" marR="26325" marT="0" marB="0" anchor="ctr">
                        <a:blipFill>
                          <a:blip r:embed="rId2"/>
                          <a:stretch>
                            <a:fillRect l="-189437" t="-19890" r="-698592" b="-108287"/>
                          </a:stretch>
                        </a:blipFill>
                      </a:tcPr>
                    </a:tc>
                    <a:tc>
                      <a:txBody>
                        <a:bodyPr/>
                        <a:lstStyle/>
                        <a:p>
                          <a:pPr>
                            <a:spcAft>
                              <a:spcPts val="0"/>
                            </a:spcAft>
                          </a:pPr>
                          <a:r>
                            <a:rPr lang="en-GB" sz="1200" dirty="0">
                              <a:effectLst/>
                            </a:rPr>
                            <a:t>Single Group Assignment</a:t>
                          </a:r>
                          <a:endParaRPr lang="el-GR" sz="1200" dirty="0">
                            <a:effectLst/>
                          </a:endParaRPr>
                        </a:p>
                        <a:p>
                          <a:pPr>
                            <a:spcAft>
                              <a:spcPts val="0"/>
                            </a:spcAft>
                          </a:pPr>
                          <a:r>
                            <a:rPr lang="en-US" sz="1200" dirty="0">
                              <a:effectLst/>
                            </a:rPr>
                            <a:t>Open Label</a:t>
                          </a:r>
                          <a:endParaRPr lang="el-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1200" dirty="0">
                              <a:effectLst/>
                            </a:rPr>
                            <a:t>Endovascular therapy </a:t>
                          </a:r>
                          <a:endParaRPr lang="el-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25" marR="26325" marT="0" marB="0" anchor="ctr"/>
                    </a:tc>
                    <a:tc>
                      <a:txBody>
                        <a:bodyPr/>
                        <a:lstStyle/>
                        <a:p>
                          <a:pPr>
                            <a:spcAft>
                              <a:spcPts val="0"/>
                            </a:spcAft>
                          </a:pPr>
                          <a:r>
                            <a:rPr lang="en-US" sz="1200">
                              <a:effectLst/>
                            </a:rPr>
                            <a:t>Not yet recruiting </a:t>
                          </a:r>
                          <a:endParaRPr lang="el-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25" marR="26325" marT="0" marB="0" anchor="ctr"/>
                    </a:tc>
                    <a:tc>
                      <a:txBody>
                        <a:bodyPr/>
                        <a:lstStyle/>
                        <a:p>
                          <a:pPr>
                            <a:spcAft>
                              <a:spcPts val="0"/>
                            </a:spcAft>
                          </a:pPr>
                          <a:r>
                            <a:rPr lang="en-US" sz="1200">
                              <a:effectLst/>
                            </a:rPr>
                            <a:t>Study Start 2017                     Study Completion 2024</a:t>
                          </a:r>
                          <a:endParaRPr lang="el-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25" marR="26325" marT="0" marB="0" anchor="ctr"/>
                    </a:tc>
                    <a:tc>
                      <a:txBody>
                        <a:bodyPr/>
                        <a:lstStyle/>
                        <a:p>
                          <a:pPr>
                            <a:spcAft>
                              <a:spcPts val="0"/>
                            </a:spcAft>
                          </a:pPr>
                          <a:r>
                            <a:rPr lang="en-US" sz="1200">
                              <a:effectLst/>
                            </a:rPr>
                            <a:t>Change in BP</a:t>
                          </a:r>
                          <a:endParaRPr lang="el-GR" sz="1200">
                            <a:effectLst/>
                          </a:endParaRPr>
                        </a:p>
                        <a:p>
                          <a:pPr>
                            <a:spcAft>
                              <a:spcPts val="0"/>
                            </a:spcAft>
                          </a:pPr>
                          <a:r>
                            <a:rPr lang="en-US" sz="1200">
                              <a:effectLst/>
                            </a:rPr>
                            <a:t>Change in eGFR</a:t>
                          </a:r>
                          <a:endParaRPr lang="el-GR" sz="1200">
                            <a:effectLst/>
                          </a:endParaRPr>
                        </a:p>
                        <a:p>
                          <a:pPr>
                            <a:spcAft>
                              <a:spcPts val="0"/>
                            </a:spcAft>
                          </a:pPr>
                          <a:r>
                            <a:rPr lang="en-US" sz="1200">
                              <a:effectLst/>
                            </a:rPr>
                            <a:t>Device or procedure related acute adverse events</a:t>
                          </a:r>
                          <a:endParaRPr lang="el-GR" sz="1200">
                            <a:effectLst/>
                          </a:endParaRPr>
                        </a:p>
                        <a:p>
                          <a:pPr>
                            <a:spcAft>
                              <a:spcPts val="0"/>
                            </a:spcAft>
                          </a:pPr>
                          <a:r>
                            <a:rPr lang="en-US" sz="1200">
                              <a:effectLst/>
                            </a:rPr>
                            <a:t>Incidence of major adverse events</a:t>
                          </a:r>
                          <a:endParaRPr lang="el-GR" sz="1200">
                            <a:effectLst/>
                          </a:endParaRPr>
                        </a:p>
                        <a:p>
                          <a:pPr>
                            <a:spcAft>
                              <a:spcPts val="0"/>
                            </a:spcAft>
                          </a:pPr>
                          <a:r>
                            <a:rPr lang="en-US" sz="1200">
                              <a:effectLst/>
                            </a:rPr>
                            <a:t>Incidence of renal restenosis (&gt;50%)</a:t>
                          </a:r>
                          <a:endParaRPr lang="el-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25" marR="26325" marT="0" marB="0" anchor="ctr"/>
                    </a:tc>
                    <a:extLst>
                      <a:ext uri="{0D108BD9-81ED-4DB2-BD59-A6C34878D82A}">
                        <a16:rowId xmlns:a16="http://schemas.microsoft.com/office/drawing/2014/main" val="10001"/>
                      </a:ext>
                    </a:extLst>
                  </a:tr>
                  <a:tr h="1097280">
                    <a:tc>
                      <a:txBody>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lang="en-US" sz="1200" dirty="0">
                              <a:effectLst/>
                            </a:rPr>
                            <a:t>DAN-PTRA [NCT02770066]</a:t>
                          </a:r>
                          <a:endParaRPr lang="el-GR" sz="1200" dirty="0">
                            <a:effectLst/>
                          </a:endParaRPr>
                        </a:p>
                      </a:txBody>
                      <a:tcPr marL="26325" marR="26325" marT="0" marB="0" anchor="ctr"/>
                    </a:tc>
                    <a:tc>
                      <a:txBody>
                        <a:bodyPr/>
                        <a:lstStyle/>
                        <a:p>
                          <a:pPr>
                            <a:spcAft>
                              <a:spcPts val="0"/>
                            </a:spcAft>
                          </a:pPr>
                          <a:r>
                            <a:rPr lang="en-US" sz="1200" dirty="0">
                              <a:effectLst/>
                            </a:rPr>
                            <a:t>N=30</a:t>
                          </a:r>
                          <a:endParaRPr lang="el-GR" sz="1200" dirty="0">
                            <a:effectLst/>
                          </a:endParaRPr>
                        </a:p>
                        <a:p>
                          <a:pPr>
                            <a:spcAft>
                              <a:spcPts val="0"/>
                            </a:spcAft>
                          </a:pPr>
                          <a:r>
                            <a:rPr lang="en-US" sz="1200" dirty="0">
                              <a:effectLst/>
                            </a:rPr>
                            <a:t> Child, Adult, Older</a:t>
                          </a:r>
                          <a:endParaRPr lang="el-GR" sz="1200" dirty="0">
                            <a:effectLst/>
                          </a:endParaRPr>
                        </a:p>
                        <a:p>
                          <a:pPr>
                            <a:spcAft>
                              <a:spcPts val="0"/>
                            </a:spcAft>
                          </a:pPr>
                          <a:r>
                            <a:rPr lang="en-US" sz="1200" dirty="0">
                              <a:effectLst/>
                            </a:rPr>
                            <a:t>Sex: all</a:t>
                          </a:r>
                          <a:endParaRPr lang="el-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25" marR="26325" marT="0" marB="0" anchor="ctr"/>
                    </a:tc>
                    <a:tc>
                      <a:txBody>
                        <a:bodyPr/>
                        <a:lstStyle/>
                        <a:p>
                          <a:pPr>
                            <a:spcAft>
                              <a:spcPts val="0"/>
                            </a:spcAft>
                          </a:pPr>
                          <a:r>
                            <a:rPr lang="en-US" sz="1200" dirty="0">
                              <a:effectLst/>
                            </a:rPr>
                            <a:t> </a:t>
                          </a:r>
                          <a:endParaRPr lang="el-GR" sz="1200" dirty="0">
                            <a:effectLst/>
                          </a:endParaRPr>
                        </a:p>
                        <a:p>
                          <a:pPr>
                            <a:spcAft>
                              <a:spcPts val="0"/>
                            </a:spcAft>
                          </a:pPr>
                          <a:r>
                            <a:rPr lang="en-US" sz="1200" dirty="0">
                              <a:effectLst/>
                            </a:rPr>
                            <a:t>Observational</a:t>
                          </a:r>
                          <a:endParaRPr lang="el-GR" sz="1200" dirty="0">
                            <a:effectLst/>
                          </a:endParaRPr>
                        </a:p>
                        <a:p>
                          <a:pPr>
                            <a:spcAft>
                              <a:spcPts val="0"/>
                            </a:spcAft>
                          </a:pPr>
                          <a:r>
                            <a:rPr lang="en-US" sz="1200" dirty="0">
                              <a:effectLst/>
                            </a:rPr>
                            <a:t>Prospective</a:t>
                          </a:r>
                          <a:endParaRPr lang="el-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1200" dirty="0">
                              <a:effectLst/>
                            </a:rPr>
                            <a:t>Endovascular therapy</a:t>
                          </a:r>
                          <a:endParaRPr lang="el-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25" marR="26325" marT="0" marB="0" anchor="ctr"/>
                    </a:tc>
                    <a:tc>
                      <a:txBody>
                        <a:bodyPr/>
                        <a:lstStyle/>
                        <a:p>
                          <a:pPr>
                            <a:spcAft>
                              <a:spcPts val="0"/>
                            </a:spcAft>
                          </a:pPr>
                          <a:r>
                            <a:rPr lang="en-US" sz="1200">
                              <a:effectLst/>
                            </a:rPr>
                            <a:t>Recruiting</a:t>
                          </a:r>
                          <a:endParaRPr lang="el-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25" marR="26325" marT="0" marB="0" anchor="ctr"/>
                    </a:tc>
                    <a:tc>
                      <a:txBody>
                        <a:bodyPr/>
                        <a:lstStyle/>
                        <a:p>
                          <a:pPr>
                            <a:spcAft>
                              <a:spcPts val="0"/>
                            </a:spcAft>
                          </a:pPr>
                          <a:r>
                            <a:rPr lang="en-US" sz="1200">
                              <a:effectLst/>
                            </a:rPr>
                            <a:t>Study Start 2015</a:t>
                          </a:r>
                          <a:endParaRPr lang="el-GR" sz="1200">
                            <a:effectLst/>
                          </a:endParaRPr>
                        </a:p>
                        <a:p>
                          <a:pPr>
                            <a:spcAft>
                              <a:spcPts val="0"/>
                            </a:spcAft>
                          </a:pPr>
                          <a:r>
                            <a:rPr lang="en-US" sz="1200">
                              <a:effectLst/>
                            </a:rPr>
                            <a:t>Study Completion 2030</a:t>
                          </a:r>
                          <a:endParaRPr lang="el-G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25" marR="26325" marT="0" marB="0" anchor="ctr"/>
                    </a:tc>
                    <a:tc>
                      <a:txBody>
                        <a:bodyPr/>
                        <a:lstStyle/>
                        <a:p>
                          <a:pPr>
                            <a:spcAft>
                              <a:spcPts val="0"/>
                            </a:spcAft>
                          </a:pPr>
                          <a:r>
                            <a:rPr lang="en-US" sz="1200" dirty="0">
                              <a:effectLst/>
                            </a:rPr>
                            <a:t>Change in 24-h ABPM BP</a:t>
                          </a:r>
                          <a:endParaRPr lang="el-GR" sz="1200" dirty="0">
                            <a:effectLst/>
                          </a:endParaRPr>
                        </a:p>
                        <a:p>
                          <a:pPr>
                            <a:spcAft>
                              <a:spcPts val="0"/>
                            </a:spcAft>
                          </a:pPr>
                          <a:r>
                            <a:rPr lang="en-US" sz="1200" dirty="0">
                              <a:effectLst/>
                            </a:rPr>
                            <a:t>Change in antihypertensive treatment</a:t>
                          </a:r>
                          <a:endParaRPr lang="el-GR" sz="1200" dirty="0">
                            <a:effectLst/>
                          </a:endParaRPr>
                        </a:p>
                        <a:p>
                          <a:pPr>
                            <a:spcAft>
                              <a:spcPts val="0"/>
                            </a:spcAft>
                          </a:pPr>
                          <a:r>
                            <a:rPr lang="en-US" sz="1200" dirty="0">
                              <a:effectLst/>
                            </a:rPr>
                            <a:t>Change in </a:t>
                          </a:r>
                          <a:r>
                            <a:rPr lang="en-US" sz="1200" dirty="0" err="1">
                              <a:effectLst/>
                            </a:rPr>
                            <a:t>eGFR</a:t>
                          </a:r>
                          <a:endParaRPr lang="el-GR" sz="1200" dirty="0">
                            <a:effectLst/>
                          </a:endParaRPr>
                        </a:p>
                        <a:p>
                          <a:pPr>
                            <a:spcAft>
                              <a:spcPts val="0"/>
                            </a:spcAft>
                          </a:pPr>
                          <a:r>
                            <a:rPr lang="en-US" sz="1200" dirty="0">
                              <a:effectLst/>
                            </a:rPr>
                            <a:t>Incidence of death and major adverse events</a:t>
                          </a:r>
                          <a:endParaRPr lang="el-GR" sz="1200" dirty="0">
                            <a:effectLst/>
                          </a:endParaRPr>
                        </a:p>
                        <a:p>
                          <a:pPr>
                            <a:spcAft>
                              <a:spcPts val="0"/>
                            </a:spcAft>
                          </a:pPr>
                          <a:r>
                            <a:rPr lang="en-US" sz="1200" dirty="0">
                              <a:effectLst/>
                            </a:rPr>
                            <a:t>Early safety composite outcome </a:t>
                          </a:r>
                          <a:endParaRPr lang="el-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25" marR="26325" marT="0" marB="0" anchor="ctr"/>
                    </a:tc>
                    <a:extLst>
                      <a:ext uri="{0D108BD9-81ED-4DB2-BD59-A6C34878D82A}">
                        <a16:rowId xmlns:a16="http://schemas.microsoft.com/office/drawing/2014/main" val="10002"/>
                      </a:ext>
                    </a:extLst>
                  </a:tr>
                </a:tbl>
              </a:graphicData>
            </a:graphic>
          </p:graphicFrame>
        </mc:Fallback>
      </mc:AlternateContent>
      <p:sp>
        <p:nvSpPr>
          <p:cNvPr id="3" name="Δεξιό βέλος 2"/>
          <p:cNvSpPr/>
          <p:nvPr/>
        </p:nvSpPr>
        <p:spPr>
          <a:xfrm rot="10800000">
            <a:off x="4999358" y="1910632"/>
            <a:ext cx="542925" cy="403036"/>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l-GR" sz="1350">
              <a:solidFill>
                <a:prstClr val="white"/>
              </a:solidFill>
              <a:latin typeface="Calibri"/>
            </a:endParaRPr>
          </a:p>
        </p:txBody>
      </p:sp>
      <p:sp>
        <p:nvSpPr>
          <p:cNvPr id="8" name="Δεξιό βέλος 7"/>
          <p:cNvSpPr/>
          <p:nvPr/>
        </p:nvSpPr>
        <p:spPr>
          <a:xfrm rot="10800000">
            <a:off x="4999359" y="2965865"/>
            <a:ext cx="542925" cy="403036"/>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l-GR" sz="1350">
              <a:solidFill>
                <a:prstClr val="white"/>
              </a:solidFill>
              <a:latin typeface="Calibri"/>
            </a:endParaRPr>
          </a:p>
        </p:txBody>
      </p:sp>
      <p:sp>
        <p:nvSpPr>
          <p:cNvPr id="9" name="Ορθογώνιο 8"/>
          <p:cNvSpPr/>
          <p:nvPr/>
        </p:nvSpPr>
        <p:spPr>
          <a:xfrm>
            <a:off x="6354454" y="4909751"/>
            <a:ext cx="2789546" cy="253916"/>
          </a:xfrm>
          <a:prstGeom prst="rect">
            <a:avLst/>
          </a:prstGeom>
        </p:spPr>
        <p:txBody>
          <a:bodyPr wrap="none">
            <a:spAutoFit/>
          </a:bodyPr>
          <a:lstStyle/>
          <a:p>
            <a:pPr algn="r" defTabSz="685800">
              <a:defRPr/>
            </a:pPr>
            <a:r>
              <a:rPr lang="en-US" altLang="el-GR" sz="1050" i="1" dirty="0">
                <a:solidFill>
                  <a:prstClr val="black"/>
                </a:solidFill>
                <a:latin typeface="Calibri"/>
                <a:cs typeface="Calibri" pitchFamily="34" charset="0"/>
              </a:rPr>
              <a:t> </a:t>
            </a:r>
            <a:r>
              <a:rPr lang="en-US" altLang="el-GR" sz="1050" i="1" dirty="0" err="1">
                <a:solidFill>
                  <a:prstClr val="black"/>
                </a:solidFill>
                <a:latin typeface="Calibri"/>
                <a:cs typeface="Calibri" pitchFamily="34" charset="0"/>
              </a:rPr>
              <a:t>Pappaccogli</a:t>
            </a:r>
            <a:r>
              <a:rPr lang="en-US" altLang="el-GR" sz="1050" i="1" dirty="0">
                <a:solidFill>
                  <a:prstClr val="black"/>
                </a:solidFill>
                <a:latin typeface="Calibri"/>
                <a:cs typeface="Calibri" pitchFamily="34" charset="0"/>
              </a:rPr>
              <a:t> et al. Hypertension 2023 (in press) </a:t>
            </a:r>
            <a:endParaRPr lang="en-GB" altLang="el-GR" sz="1050" i="1" dirty="0">
              <a:solidFill>
                <a:prstClr val="black"/>
              </a:solidFill>
              <a:latin typeface="Calibri"/>
              <a:cs typeface="Calibri" pitchFamily="34" charset="0"/>
            </a:endParaRPr>
          </a:p>
        </p:txBody>
      </p:sp>
      <p:sp>
        <p:nvSpPr>
          <p:cNvPr id="12" name="Ορθογώνιο 11"/>
          <p:cNvSpPr/>
          <p:nvPr/>
        </p:nvSpPr>
        <p:spPr>
          <a:xfrm>
            <a:off x="2795588" y="1674628"/>
            <a:ext cx="1485900" cy="621767"/>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l-GR" sz="1350">
              <a:solidFill>
                <a:prstClr val="white"/>
              </a:solidFill>
              <a:latin typeface="Calibri"/>
            </a:endParaRPr>
          </a:p>
        </p:txBody>
      </p:sp>
      <p:sp>
        <p:nvSpPr>
          <p:cNvPr id="13" name="Ορθογώνιο 12"/>
          <p:cNvSpPr/>
          <p:nvPr/>
        </p:nvSpPr>
        <p:spPr>
          <a:xfrm>
            <a:off x="2757488" y="2983137"/>
            <a:ext cx="1485900" cy="36849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l-GR" sz="1350">
              <a:solidFill>
                <a:prstClr val="white"/>
              </a:solidFill>
              <a:latin typeface="Calibri"/>
            </a:endParaRPr>
          </a:p>
        </p:txBody>
      </p:sp>
    </p:spTree>
    <p:extLst>
      <p:ext uri="{BB962C8B-B14F-4D97-AF65-F5344CB8AC3E}">
        <p14:creationId xmlns:p14="http://schemas.microsoft.com/office/powerpoint/2010/main" val="20495892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2" grpId="0" animBg="1"/>
      <p:bldP spid="1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C89C83-A018-974E-9E2D-D09EC3E98F39}"/>
              </a:ext>
            </a:extLst>
          </p:cNvPr>
          <p:cNvSpPr>
            <a:spLocks noGrp="1"/>
          </p:cNvSpPr>
          <p:nvPr>
            <p:ph type="title"/>
          </p:nvPr>
        </p:nvSpPr>
        <p:spPr>
          <a:xfrm>
            <a:off x="179512" y="1966822"/>
            <a:ext cx="8784976" cy="604928"/>
          </a:xfrm>
        </p:spPr>
        <p:txBody>
          <a:bodyPr>
            <a:noAutofit/>
          </a:bodyPr>
          <a:lstStyle/>
          <a:p>
            <a:pPr algn="ctr">
              <a:lnSpc>
                <a:spcPct val="100000"/>
              </a:lnSpc>
              <a:spcAft>
                <a:spcPts val="1800"/>
              </a:spcAft>
            </a:pPr>
            <a:r>
              <a:rPr lang="en-GB" dirty="0">
                <a:latin typeface="Segoe UI" panose="020B0502040204020203" pitchFamily="34" charset="0"/>
                <a:cs typeface="Segoe UI" panose="020B0502040204020203" pitchFamily="34" charset="0"/>
              </a:rPr>
              <a:t>Atherosclerotic Renal Artery Stenosis </a:t>
            </a:r>
            <a:br>
              <a:rPr lang="en-GB" dirty="0">
                <a:latin typeface="Segoe UI" panose="020B0502040204020203" pitchFamily="34" charset="0"/>
                <a:cs typeface="Segoe UI" panose="020B0502040204020203" pitchFamily="34" charset="0"/>
              </a:rPr>
            </a:br>
            <a:r>
              <a:rPr lang="en-GB" b="0" i="1" dirty="0">
                <a:latin typeface="Segoe UI" panose="020B0502040204020203" pitchFamily="34" charset="0"/>
                <a:cs typeface="Segoe UI" panose="020B0502040204020203" pitchFamily="34" charset="0"/>
              </a:rPr>
              <a:t>Changes in recommendations</a:t>
            </a:r>
            <a:endParaRPr lang="en-US" sz="2400" b="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2593471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4" name="Εικόνα 3"/>
          <p:cNvPicPr>
            <a:picLocks noChangeAspect="1"/>
          </p:cNvPicPr>
          <p:nvPr/>
        </p:nvPicPr>
        <p:blipFill rotWithShape="1">
          <a:blip r:embed="rId2" cstate="print"/>
          <a:srcRect l="53286" t="33397" r="5214" b="6666"/>
          <a:stretch/>
        </p:blipFill>
        <p:spPr>
          <a:xfrm>
            <a:off x="1345473" y="138911"/>
            <a:ext cx="5989321" cy="4865679"/>
          </a:xfrm>
          <a:prstGeom prst="rect">
            <a:avLst/>
          </a:prstGeom>
        </p:spPr>
      </p:pic>
    </p:spTree>
    <p:extLst>
      <p:ext uri="{BB962C8B-B14F-4D97-AF65-F5344CB8AC3E}">
        <p14:creationId xmlns:p14="http://schemas.microsoft.com/office/powerpoint/2010/main" val="387802773"/>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C89C83-A018-974E-9E2D-D09EC3E98F39}"/>
              </a:ext>
            </a:extLst>
          </p:cNvPr>
          <p:cNvSpPr>
            <a:spLocks noGrp="1"/>
          </p:cNvSpPr>
          <p:nvPr>
            <p:ph type="title"/>
          </p:nvPr>
        </p:nvSpPr>
        <p:spPr>
          <a:xfrm>
            <a:off x="251750" y="268294"/>
            <a:ext cx="8568722" cy="488156"/>
          </a:xfrm>
        </p:spPr>
        <p:txBody>
          <a:bodyPr>
            <a:normAutofit/>
          </a:bodyPr>
          <a:lstStyle/>
          <a:p>
            <a:pPr algn="ctr"/>
            <a:r>
              <a:rPr lang="en-US" dirty="0"/>
              <a:t>Revascularization vs Medical Therapy in ARVD</a:t>
            </a:r>
          </a:p>
        </p:txBody>
      </p:sp>
      <p:sp>
        <p:nvSpPr>
          <p:cNvPr id="10" name="Text Box 4"/>
          <p:cNvSpPr txBox="1">
            <a:spLocks noChangeArrowheads="1"/>
          </p:cNvSpPr>
          <p:nvPr/>
        </p:nvSpPr>
        <p:spPr bwMode="auto">
          <a:xfrm>
            <a:off x="6012160" y="4606471"/>
            <a:ext cx="3806452" cy="239615"/>
          </a:xfrm>
          <a:prstGeom prst="rect">
            <a:avLst/>
          </a:prstGeom>
          <a:noFill/>
          <a:ln w="9525">
            <a:noFill/>
            <a:miter lim="800000"/>
            <a:headEnd/>
            <a:tailEnd/>
          </a:ln>
          <a:effectLst/>
        </p:spPr>
        <p:txBody>
          <a:bodyPr wrap="square" lIns="68571" tIns="34289" rIns="68571" bIns="34289">
            <a:spAutoFit/>
          </a:bodyPr>
          <a:lstStyle/>
          <a:p>
            <a:pPr defTabSz="685681">
              <a:lnSpc>
                <a:spcPct val="80000"/>
              </a:lnSpc>
              <a:spcAft>
                <a:spcPts val="450"/>
              </a:spcAft>
              <a:defRPr/>
            </a:pPr>
            <a:r>
              <a:rPr lang="en-US" altLang="el-GR" sz="1350" dirty="0" err="1">
                <a:solidFill>
                  <a:prstClr val="black"/>
                </a:solidFill>
                <a:latin typeface="Calibri"/>
                <a:cs typeface="Calibri" pitchFamily="34" charset="0"/>
              </a:rPr>
              <a:t>Theodorakopoulou</a:t>
            </a:r>
            <a:r>
              <a:rPr lang="en-US" altLang="el-GR" sz="1350" dirty="0">
                <a:solidFill>
                  <a:prstClr val="black"/>
                </a:solidFill>
                <a:latin typeface="Calibri"/>
                <a:cs typeface="Calibri" pitchFamily="34" charset="0"/>
              </a:rPr>
              <a:t> et al</a:t>
            </a:r>
            <a:r>
              <a:rPr lang="en-US" altLang="el-GR" sz="1350" i="1" dirty="0">
                <a:solidFill>
                  <a:prstClr val="black"/>
                </a:solidFill>
                <a:latin typeface="Calibri"/>
                <a:cs typeface="Calibri" pitchFamily="34" charset="0"/>
              </a:rPr>
              <a:t>. Clin Kidney J </a:t>
            </a:r>
            <a:r>
              <a:rPr lang="en-US" altLang="el-GR" sz="1350" dirty="0">
                <a:solidFill>
                  <a:prstClr val="black"/>
                </a:solidFill>
                <a:latin typeface="Calibri"/>
                <a:cs typeface="Calibri" pitchFamily="34" charset="0"/>
              </a:rPr>
              <a:t>2022</a:t>
            </a:r>
            <a:r>
              <a:rPr lang="en-US" altLang="el-GR" sz="1350" i="1" dirty="0">
                <a:solidFill>
                  <a:prstClr val="black"/>
                </a:solidFill>
                <a:latin typeface="Calibri"/>
                <a:cs typeface="Calibri" pitchFamily="34" charset="0"/>
              </a:rPr>
              <a:t> </a:t>
            </a:r>
            <a:endParaRPr lang="en-GB" altLang="el-GR" sz="1350" i="1" dirty="0">
              <a:solidFill>
                <a:prstClr val="black"/>
              </a:solidFill>
              <a:latin typeface="Calibri"/>
              <a:cs typeface="Calibri" pitchFamily="34" charset="0"/>
            </a:endParaRPr>
          </a:p>
        </p:txBody>
      </p:sp>
      <p:pic>
        <p:nvPicPr>
          <p:cNvPr id="3" name="Εικόνα 2">
            <a:extLst>
              <a:ext uri="{FF2B5EF4-FFF2-40B4-BE49-F238E27FC236}">
                <a16:creationId xmlns:a16="http://schemas.microsoft.com/office/drawing/2014/main" id="{B2D48A91-6B2E-36AC-DD24-93914B7C785F}"/>
              </a:ext>
            </a:extLst>
          </p:cNvPr>
          <p:cNvPicPr>
            <a:picLocks noChangeAspect="1"/>
          </p:cNvPicPr>
          <p:nvPr/>
        </p:nvPicPr>
        <p:blipFill>
          <a:blip r:embed="rId3" cstate="print"/>
          <a:stretch>
            <a:fillRect/>
          </a:stretch>
        </p:blipFill>
        <p:spPr>
          <a:xfrm>
            <a:off x="0" y="987574"/>
            <a:ext cx="9144000" cy="3328483"/>
          </a:xfrm>
          <a:prstGeom prst="rect">
            <a:avLst/>
          </a:prstGeom>
        </p:spPr>
      </p:pic>
    </p:spTree>
    <p:extLst>
      <p:ext uri="{BB962C8B-B14F-4D97-AF65-F5344CB8AC3E}">
        <p14:creationId xmlns:p14="http://schemas.microsoft.com/office/powerpoint/2010/main" val="3387244774"/>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81000" y="53982"/>
            <a:ext cx="8079858" cy="488156"/>
          </a:xfrm>
        </p:spPr>
        <p:txBody>
          <a:bodyPr>
            <a:noAutofit/>
          </a:bodyPr>
          <a:lstStyle/>
          <a:p>
            <a:r>
              <a:rPr lang="en-US" sz="2100" dirty="0"/>
              <a:t>Indications for PTRA in existing clinical recommendations</a:t>
            </a:r>
            <a:endParaRPr lang="el-GR" sz="2100" dirty="0"/>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150672234"/>
              </p:ext>
            </p:extLst>
          </p:nvPr>
        </p:nvGraphicFramePr>
        <p:xfrm>
          <a:off x="196231" y="978986"/>
          <a:ext cx="8751538" cy="3449431"/>
        </p:xfrm>
        <a:graphic>
          <a:graphicData uri="http://schemas.openxmlformats.org/drawingml/2006/table">
            <a:tbl>
              <a:tblPr firstRow="1" firstCol="1" bandRow="1">
                <a:tableStyleId>{5C22544A-7EE6-4342-B048-85BDC9FD1C3A}</a:tableStyleId>
              </a:tblPr>
              <a:tblGrid>
                <a:gridCol w="1473893">
                  <a:extLst>
                    <a:ext uri="{9D8B030D-6E8A-4147-A177-3AD203B41FA5}">
                      <a16:colId xmlns:a16="http://schemas.microsoft.com/office/drawing/2014/main" val="20000"/>
                    </a:ext>
                  </a:extLst>
                </a:gridCol>
                <a:gridCol w="7277645">
                  <a:extLst>
                    <a:ext uri="{9D8B030D-6E8A-4147-A177-3AD203B41FA5}">
                      <a16:colId xmlns:a16="http://schemas.microsoft.com/office/drawing/2014/main" val="20002"/>
                    </a:ext>
                  </a:extLst>
                </a:gridCol>
              </a:tblGrid>
              <a:tr h="3449431">
                <a:tc>
                  <a:txBody>
                    <a:bodyPr/>
                    <a:lstStyle/>
                    <a:p>
                      <a:pPr>
                        <a:spcAft>
                          <a:spcPts val="0"/>
                        </a:spcAft>
                      </a:pPr>
                      <a:r>
                        <a:rPr lang="en-US" sz="1600" b="1" dirty="0">
                          <a:solidFill>
                            <a:schemeClr val="tx1"/>
                          </a:solidFill>
                          <a:effectLst/>
                          <a:latin typeface="Segoe UI" panose="020B0502040204020203" pitchFamily="34" charset="0"/>
                          <a:cs typeface="Segoe UI" panose="020B0502040204020203" pitchFamily="34" charset="0"/>
                        </a:rPr>
                        <a:t>SCAI (2017)</a:t>
                      </a:r>
                      <a:endParaRPr lang="el-GR" sz="1600" b="1" dirty="0">
                        <a:solidFill>
                          <a:schemeClr val="tx1"/>
                        </a:solidFill>
                        <a:effectLst/>
                        <a:latin typeface="Segoe UI" panose="020B0502040204020203" pitchFamily="34" charset="0"/>
                        <a:ea typeface="Batang"/>
                        <a:cs typeface="Segoe UI" panose="020B0502040204020203" pitchFamily="34" charset="0"/>
                      </a:endParaRPr>
                    </a:p>
                  </a:txBody>
                  <a:tcPr marL="38373" marR="38373" marT="0" marB="0" anchor="ctr">
                    <a:solidFill>
                      <a:schemeClr val="accent4">
                        <a:lumMod val="20000"/>
                        <a:lumOff val="80000"/>
                      </a:schemeClr>
                    </a:solidFill>
                  </a:tcPr>
                </a:tc>
                <a:tc>
                  <a:txBody>
                    <a:bodyPr/>
                    <a:lstStyle/>
                    <a:p>
                      <a:pPr>
                        <a:spcAft>
                          <a:spcPts val="0"/>
                        </a:spcAft>
                      </a:pPr>
                      <a:r>
                        <a:rPr lang="en-US" sz="1200" b="0" u="sng" dirty="0">
                          <a:solidFill>
                            <a:schemeClr val="tx1"/>
                          </a:solidFill>
                          <a:effectLst/>
                          <a:latin typeface="Segoe UI" panose="020B0502040204020203" pitchFamily="34" charset="0"/>
                          <a:cs typeface="Segoe UI" panose="020B0502040204020203" pitchFamily="34" charset="0"/>
                        </a:rPr>
                        <a:t>Appropriate</a:t>
                      </a:r>
                      <a:endParaRPr lang="el-GR" sz="1200" b="0" dirty="0">
                        <a:solidFill>
                          <a:schemeClr val="tx1"/>
                        </a:solidFill>
                        <a:effectLst/>
                        <a:latin typeface="Segoe UI" panose="020B0502040204020203" pitchFamily="34" charset="0"/>
                        <a:cs typeface="Segoe UI" panose="020B0502040204020203" pitchFamily="34" charset="0"/>
                      </a:endParaRPr>
                    </a:p>
                    <a:p>
                      <a:pPr marL="342900" lvl="0" indent="-342900">
                        <a:lnSpc>
                          <a:spcPct val="107000"/>
                        </a:lnSpc>
                        <a:spcAft>
                          <a:spcPts val="0"/>
                        </a:spcAft>
                        <a:buFont typeface="Symbol" panose="05050102010706020507" pitchFamily="18" charset="2"/>
                        <a:buChar char=""/>
                      </a:pPr>
                      <a:r>
                        <a:rPr lang="en-US" sz="1200" b="0" dirty="0">
                          <a:solidFill>
                            <a:schemeClr val="tx1"/>
                          </a:solidFill>
                          <a:effectLst/>
                          <a:latin typeface="Segoe UI" panose="020B0502040204020203" pitchFamily="34" charset="0"/>
                          <a:cs typeface="Segoe UI" panose="020B0502040204020203" pitchFamily="34" charset="0"/>
                        </a:rPr>
                        <a:t>Cardiac Disturbance Syndromes (Flash Pulmonary </a:t>
                      </a:r>
                      <a:r>
                        <a:rPr lang="en-US" sz="1200" b="0" dirty="0" err="1">
                          <a:solidFill>
                            <a:schemeClr val="tx1"/>
                          </a:solidFill>
                          <a:effectLst/>
                          <a:latin typeface="Segoe UI" panose="020B0502040204020203" pitchFamily="34" charset="0"/>
                          <a:cs typeface="Segoe UI" panose="020B0502040204020203" pitchFamily="34" charset="0"/>
                        </a:rPr>
                        <a:t>Oedema</a:t>
                      </a:r>
                      <a:r>
                        <a:rPr lang="en-US" sz="1200" b="0" dirty="0">
                          <a:solidFill>
                            <a:schemeClr val="tx1"/>
                          </a:solidFill>
                          <a:effectLst/>
                          <a:latin typeface="Segoe UI" panose="020B0502040204020203" pitchFamily="34" charset="0"/>
                          <a:cs typeface="Segoe UI" panose="020B0502040204020203" pitchFamily="34" charset="0"/>
                        </a:rPr>
                        <a:t> or ACS with hypertension and moderate RAS with a resting </a:t>
                      </a:r>
                      <a:r>
                        <a:rPr lang="en-US" sz="1200" b="0" dirty="0" err="1">
                          <a:solidFill>
                            <a:schemeClr val="tx1"/>
                          </a:solidFill>
                          <a:effectLst/>
                          <a:latin typeface="Segoe UI" panose="020B0502040204020203" pitchFamily="34" charset="0"/>
                          <a:cs typeface="Segoe UI" panose="020B0502040204020203" pitchFamily="34" charset="0"/>
                        </a:rPr>
                        <a:t>translesional</a:t>
                      </a:r>
                      <a:r>
                        <a:rPr lang="en-US" sz="1200" b="0" dirty="0">
                          <a:solidFill>
                            <a:schemeClr val="tx1"/>
                          </a:solidFill>
                          <a:effectLst/>
                          <a:latin typeface="Segoe UI" panose="020B0502040204020203" pitchFamily="34" charset="0"/>
                          <a:cs typeface="Segoe UI" panose="020B0502040204020203" pitchFamily="34" charset="0"/>
                        </a:rPr>
                        <a:t> mean gradient of &gt;=10mmHg and/or several RAS (AUC 9)</a:t>
                      </a:r>
                      <a:endParaRPr lang="el-GR" sz="1200" b="0" dirty="0">
                        <a:solidFill>
                          <a:schemeClr val="tx1"/>
                        </a:solidFill>
                        <a:effectLst/>
                        <a:latin typeface="Segoe UI" panose="020B0502040204020203" pitchFamily="34" charset="0"/>
                        <a:cs typeface="Segoe UI" panose="020B0502040204020203" pitchFamily="34" charset="0"/>
                      </a:endParaRPr>
                    </a:p>
                    <a:p>
                      <a:pPr marL="342900" lvl="0" indent="-342900">
                        <a:lnSpc>
                          <a:spcPct val="107000"/>
                        </a:lnSpc>
                        <a:spcAft>
                          <a:spcPts val="0"/>
                        </a:spcAft>
                        <a:buFont typeface="Symbol" panose="05050102010706020507" pitchFamily="18" charset="2"/>
                        <a:buChar char=""/>
                      </a:pPr>
                      <a:r>
                        <a:rPr lang="en-US" sz="1200" b="0" dirty="0">
                          <a:solidFill>
                            <a:schemeClr val="tx1"/>
                          </a:solidFill>
                          <a:effectLst/>
                          <a:latin typeface="Segoe UI" panose="020B0502040204020203" pitchFamily="34" charset="0"/>
                          <a:cs typeface="Segoe UI" panose="020B0502040204020203" pitchFamily="34" charset="0"/>
                        </a:rPr>
                        <a:t>CKD stage 4 and bilateral moderate RAS with a resting </a:t>
                      </a:r>
                      <a:r>
                        <a:rPr lang="en-US" sz="1200" b="0" dirty="0" err="1">
                          <a:solidFill>
                            <a:schemeClr val="tx1"/>
                          </a:solidFill>
                          <a:effectLst/>
                          <a:latin typeface="Segoe UI" panose="020B0502040204020203" pitchFamily="34" charset="0"/>
                          <a:cs typeface="Segoe UI" panose="020B0502040204020203" pitchFamily="34" charset="0"/>
                        </a:rPr>
                        <a:t>translesional</a:t>
                      </a:r>
                      <a:r>
                        <a:rPr lang="en-US" sz="1200" b="0" dirty="0">
                          <a:solidFill>
                            <a:schemeClr val="tx1"/>
                          </a:solidFill>
                          <a:effectLst/>
                          <a:latin typeface="Segoe UI" panose="020B0502040204020203" pitchFamily="34" charset="0"/>
                          <a:cs typeface="Segoe UI" panose="020B0502040204020203" pitchFamily="34" charset="0"/>
                        </a:rPr>
                        <a:t> mean gradient of &gt;=10mmHg with kidney size&gt;7 cm (pole-pole length) (AUC 8)</a:t>
                      </a:r>
                      <a:endParaRPr lang="el-GR" sz="1200" b="0" dirty="0">
                        <a:solidFill>
                          <a:schemeClr val="tx1"/>
                        </a:solidFill>
                        <a:effectLst/>
                        <a:latin typeface="Segoe UI" panose="020B0502040204020203" pitchFamily="34" charset="0"/>
                        <a:cs typeface="Segoe UI" panose="020B0502040204020203" pitchFamily="34" charset="0"/>
                      </a:endParaRPr>
                    </a:p>
                    <a:p>
                      <a:pPr marL="342900" lvl="0" indent="-342900">
                        <a:lnSpc>
                          <a:spcPct val="107000"/>
                        </a:lnSpc>
                        <a:spcAft>
                          <a:spcPts val="0"/>
                        </a:spcAft>
                        <a:buFont typeface="Symbol" panose="05050102010706020507" pitchFamily="18" charset="2"/>
                        <a:buChar char=""/>
                      </a:pPr>
                      <a:r>
                        <a:rPr lang="en-US" sz="1200" b="0" dirty="0">
                          <a:solidFill>
                            <a:schemeClr val="tx1"/>
                          </a:solidFill>
                          <a:effectLst/>
                          <a:latin typeface="Segoe UI" panose="020B0502040204020203" pitchFamily="34" charset="0"/>
                          <a:cs typeface="Segoe UI" panose="020B0502040204020203" pitchFamily="34" charset="0"/>
                        </a:rPr>
                        <a:t>CKD stage 4 and bilateral severe RAS or unilateral severe RAS with a solitary kidney (AUC 7)</a:t>
                      </a:r>
                      <a:endParaRPr lang="el-GR" sz="1200" b="0" dirty="0">
                        <a:solidFill>
                          <a:schemeClr val="tx1"/>
                        </a:solidFill>
                        <a:effectLst/>
                        <a:latin typeface="Segoe UI" panose="020B0502040204020203" pitchFamily="34" charset="0"/>
                        <a:cs typeface="Segoe UI" panose="020B0502040204020203" pitchFamily="34" charset="0"/>
                      </a:endParaRPr>
                    </a:p>
                    <a:p>
                      <a:pPr marL="342900" lvl="0" indent="-342900">
                        <a:lnSpc>
                          <a:spcPct val="107000"/>
                        </a:lnSpc>
                        <a:spcAft>
                          <a:spcPts val="0"/>
                        </a:spcAft>
                        <a:buFont typeface="Symbol" panose="05050102010706020507" pitchFamily="18" charset="2"/>
                        <a:buChar char=""/>
                      </a:pPr>
                      <a:r>
                        <a:rPr lang="en-US" sz="1200" b="0" dirty="0">
                          <a:solidFill>
                            <a:schemeClr val="tx1"/>
                          </a:solidFill>
                          <a:effectLst/>
                          <a:latin typeface="Segoe UI" panose="020B0502040204020203" pitchFamily="34" charset="0"/>
                          <a:cs typeface="Segoe UI" panose="020B0502040204020203" pitchFamily="34" charset="0"/>
                        </a:rPr>
                        <a:t>Resistant hypertension and bilateral or solitary severe RAS (AUC 7)</a:t>
                      </a:r>
                      <a:endParaRPr lang="el-GR" sz="1200" b="0" dirty="0">
                        <a:solidFill>
                          <a:schemeClr val="tx1"/>
                        </a:solidFill>
                        <a:effectLst/>
                        <a:latin typeface="Segoe UI" panose="020B0502040204020203" pitchFamily="34" charset="0"/>
                        <a:cs typeface="Segoe UI" panose="020B0502040204020203" pitchFamily="34" charset="0"/>
                      </a:endParaRPr>
                    </a:p>
                    <a:p>
                      <a:pPr>
                        <a:spcAft>
                          <a:spcPts val="0"/>
                        </a:spcAft>
                      </a:pPr>
                      <a:r>
                        <a:rPr lang="en-US" sz="1200" b="0" u="sng" dirty="0">
                          <a:solidFill>
                            <a:schemeClr val="tx1"/>
                          </a:solidFill>
                          <a:effectLst/>
                          <a:latin typeface="Segoe UI" panose="020B0502040204020203" pitchFamily="34" charset="0"/>
                          <a:cs typeface="Segoe UI" panose="020B0502040204020203" pitchFamily="34" charset="0"/>
                        </a:rPr>
                        <a:t>May be appropriate</a:t>
                      </a:r>
                      <a:endParaRPr lang="el-GR" sz="1200" b="0" dirty="0">
                        <a:solidFill>
                          <a:schemeClr val="tx1"/>
                        </a:solidFill>
                        <a:effectLst/>
                        <a:latin typeface="Segoe UI" panose="020B0502040204020203" pitchFamily="34" charset="0"/>
                        <a:cs typeface="Segoe UI" panose="020B0502040204020203" pitchFamily="34" charset="0"/>
                      </a:endParaRPr>
                    </a:p>
                    <a:p>
                      <a:pPr marL="342900" lvl="0" indent="-342900">
                        <a:lnSpc>
                          <a:spcPct val="107000"/>
                        </a:lnSpc>
                        <a:spcAft>
                          <a:spcPts val="0"/>
                        </a:spcAft>
                        <a:buFont typeface="Symbol" panose="05050102010706020507" pitchFamily="18" charset="2"/>
                        <a:buChar char=""/>
                      </a:pPr>
                      <a:r>
                        <a:rPr lang="en-US" sz="1200" b="0" dirty="0">
                          <a:solidFill>
                            <a:schemeClr val="tx1"/>
                          </a:solidFill>
                          <a:effectLst/>
                          <a:latin typeface="Segoe UI" panose="020B0502040204020203" pitchFamily="34" charset="0"/>
                          <a:cs typeface="Segoe UI" panose="020B0502040204020203" pitchFamily="34" charset="0"/>
                        </a:rPr>
                        <a:t>Resistant hypertension and unilateral severe RAS (AUC 6)</a:t>
                      </a:r>
                      <a:endParaRPr lang="el-GR" sz="1200" b="0" dirty="0">
                        <a:solidFill>
                          <a:schemeClr val="tx1"/>
                        </a:solidFill>
                        <a:effectLst/>
                        <a:latin typeface="Segoe UI" panose="020B0502040204020203" pitchFamily="34" charset="0"/>
                        <a:cs typeface="Segoe UI" panose="020B0502040204020203" pitchFamily="34" charset="0"/>
                      </a:endParaRPr>
                    </a:p>
                    <a:p>
                      <a:pPr marL="342900" lvl="0" indent="-342900">
                        <a:lnSpc>
                          <a:spcPct val="107000"/>
                        </a:lnSpc>
                        <a:spcAft>
                          <a:spcPts val="0"/>
                        </a:spcAft>
                        <a:buFont typeface="Symbol" panose="05050102010706020507" pitchFamily="18" charset="2"/>
                        <a:buChar char=""/>
                      </a:pPr>
                      <a:r>
                        <a:rPr lang="en-US" sz="1200" b="0" dirty="0">
                          <a:solidFill>
                            <a:schemeClr val="tx1"/>
                          </a:solidFill>
                          <a:effectLst/>
                          <a:latin typeface="Segoe UI" panose="020B0502040204020203" pitchFamily="34" charset="0"/>
                          <a:cs typeface="Segoe UI" panose="020B0502040204020203" pitchFamily="34" charset="0"/>
                        </a:rPr>
                        <a:t>CKD stage 4 and unilateral moderate RAS with a resting </a:t>
                      </a:r>
                      <a:r>
                        <a:rPr lang="en-US" sz="1200" b="0" dirty="0" err="1">
                          <a:solidFill>
                            <a:schemeClr val="tx1"/>
                          </a:solidFill>
                          <a:effectLst/>
                          <a:latin typeface="Segoe UI" panose="020B0502040204020203" pitchFamily="34" charset="0"/>
                          <a:cs typeface="Segoe UI" panose="020B0502040204020203" pitchFamily="34" charset="0"/>
                        </a:rPr>
                        <a:t>translesional</a:t>
                      </a:r>
                      <a:r>
                        <a:rPr lang="en-US" sz="1200" b="0" dirty="0">
                          <a:solidFill>
                            <a:schemeClr val="tx1"/>
                          </a:solidFill>
                          <a:effectLst/>
                          <a:latin typeface="Segoe UI" panose="020B0502040204020203" pitchFamily="34" charset="0"/>
                          <a:cs typeface="Segoe UI" panose="020B0502040204020203" pitchFamily="34" charset="0"/>
                        </a:rPr>
                        <a:t> mean gradient of &gt;=10 mmHg without other explanation (AUC 6)</a:t>
                      </a:r>
                      <a:endParaRPr lang="el-GR" sz="1200" b="0" dirty="0">
                        <a:solidFill>
                          <a:schemeClr val="tx1"/>
                        </a:solidFill>
                        <a:effectLst/>
                        <a:latin typeface="Segoe UI" panose="020B0502040204020203" pitchFamily="34" charset="0"/>
                        <a:cs typeface="Segoe UI" panose="020B0502040204020203" pitchFamily="34" charset="0"/>
                      </a:endParaRPr>
                    </a:p>
                    <a:p>
                      <a:pPr marL="342900" lvl="0" indent="-342900">
                        <a:lnSpc>
                          <a:spcPct val="107000"/>
                        </a:lnSpc>
                        <a:spcAft>
                          <a:spcPts val="0"/>
                        </a:spcAft>
                        <a:buFont typeface="Symbol" panose="05050102010706020507" pitchFamily="18" charset="2"/>
                        <a:buChar char=""/>
                      </a:pPr>
                      <a:r>
                        <a:rPr lang="en-US" sz="1200" b="0" dirty="0">
                          <a:solidFill>
                            <a:schemeClr val="tx1"/>
                          </a:solidFill>
                          <a:effectLst/>
                          <a:latin typeface="Segoe UI" panose="020B0502040204020203" pitchFamily="34" charset="0"/>
                          <a:cs typeface="Segoe UI" panose="020B0502040204020203" pitchFamily="34" charset="0"/>
                        </a:rPr>
                        <a:t>Recurrent CHF with unilateral moderate RAS with a resting </a:t>
                      </a:r>
                      <a:r>
                        <a:rPr lang="en-US" sz="1200" b="0" dirty="0" err="1">
                          <a:solidFill>
                            <a:schemeClr val="tx1"/>
                          </a:solidFill>
                          <a:effectLst/>
                          <a:latin typeface="Segoe UI" panose="020B0502040204020203" pitchFamily="34" charset="0"/>
                          <a:cs typeface="Segoe UI" panose="020B0502040204020203" pitchFamily="34" charset="0"/>
                        </a:rPr>
                        <a:t>translesional</a:t>
                      </a:r>
                      <a:r>
                        <a:rPr lang="en-US" sz="1200" b="0" dirty="0">
                          <a:solidFill>
                            <a:schemeClr val="tx1"/>
                          </a:solidFill>
                          <a:effectLst/>
                          <a:latin typeface="Segoe UI" panose="020B0502040204020203" pitchFamily="34" charset="0"/>
                          <a:cs typeface="Segoe UI" panose="020B0502040204020203" pitchFamily="34" charset="0"/>
                        </a:rPr>
                        <a:t> mean gradient of &gt;=10 mmHg (AUC 5)</a:t>
                      </a:r>
                      <a:endParaRPr lang="el-GR" sz="1200" b="0" dirty="0">
                        <a:solidFill>
                          <a:schemeClr val="tx1"/>
                        </a:solidFill>
                        <a:effectLst/>
                        <a:latin typeface="Segoe UI" panose="020B0502040204020203" pitchFamily="34" charset="0"/>
                        <a:cs typeface="Segoe UI" panose="020B0502040204020203" pitchFamily="34" charset="0"/>
                      </a:endParaRPr>
                    </a:p>
                    <a:p>
                      <a:pPr marL="342900" lvl="0" indent="-342900">
                        <a:lnSpc>
                          <a:spcPct val="107000"/>
                        </a:lnSpc>
                        <a:spcAft>
                          <a:spcPts val="0"/>
                        </a:spcAft>
                        <a:buFont typeface="Symbol" panose="05050102010706020507" pitchFamily="18" charset="2"/>
                        <a:buChar char=""/>
                      </a:pPr>
                      <a:r>
                        <a:rPr lang="en-US" sz="1200" b="0" dirty="0">
                          <a:solidFill>
                            <a:schemeClr val="tx1"/>
                          </a:solidFill>
                          <a:effectLst/>
                          <a:latin typeface="Segoe UI" panose="020B0502040204020203" pitchFamily="34" charset="0"/>
                          <a:cs typeface="Segoe UI" panose="020B0502040204020203" pitchFamily="34" charset="0"/>
                        </a:rPr>
                        <a:t>CKD stage 2 with bilateral severe RAS (AUC 5)</a:t>
                      </a:r>
                      <a:endParaRPr lang="el-GR" sz="1200" b="0" dirty="0">
                        <a:solidFill>
                          <a:schemeClr val="tx1"/>
                        </a:solidFill>
                        <a:effectLst/>
                        <a:latin typeface="Segoe UI" panose="020B0502040204020203" pitchFamily="34" charset="0"/>
                        <a:cs typeface="Segoe UI" panose="020B0502040204020203" pitchFamily="34" charset="0"/>
                      </a:endParaRPr>
                    </a:p>
                    <a:p>
                      <a:pPr marL="342900" lvl="0" indent="-342900">
                        <a:lnSpc>
                          <a:spcPct val="107000"/>
                        </a:lnSpc>
                        <a:spcAft>
                          <a:spcPts val="0"/>
                        </a:spcAft>
                        <a:buFont typeface="Symbol" panose="05050102010706020507" pitchFamily="18" charset="2"/>
                        <a:buChar char=""/>
                      </a:pPr>
                      <a:r>
                        <a:rPr lang="en-US" sz="1200" b="0" dirty="0">
                          <a:solidFill>
                            <a:schemeClr val="tx1"/>
                          </a:solidFill>
                          <a:effectLst/>
                          <a:latin typeface="Segoe UI" panose="020B0502040204020203" pitchFamily="34" charset="0"/>
                          <a:cs typeface="Segoe UI" panose="020B0502040204020203" pitchFamily="34" charset="0"/>
                        </a:rPr>
                        <a:t>CKD stage 3 stable for 1 year with bilateral severe RAS (AUC 5)</a:t>
                      </a:r>
                      <a:endParaRPr lang="el-GR" sz="1200" b="0" dirty="0">
                        <a:solidFill>
                          <a:schemeClr val="tx1"/>
                        </a:solidFill>
                        <a:effectLst/>
                        <a:latin typeface="Segoe UI" panose="020B0502040204020203" pitchFamily="34" charset="0"/>
                        <a:cs typeface="Segoe UI" panose="020B0502040204020203" pitchFamily="34" charset="0"/>
                      </a:endParaRPr>
                    </a:p>
                    <a:p>
                      <a:pPr marL="342900" lvl="0" indent="-342900">
                        <a:lnSpc>
                          <a:spcPct val="107000"/>
                        </a:lnSpc>
                        <a:spcAft>
                          <a:spcPts val="0"/>
                        </a:spcAft>
                        <a:buFont typeface="Symbol" panose="05050102010706020507" pitchFamily="18" charset="2"/>
                        <a:buChar char=""/>
                      </a:pPr>
                      <a:r>
                        <a:rPr lang="en-US" sz="1200" b="0" dirty="0">
                          <a:solidFill>
                            <a:schemeClr val="tx1"/>
                          </a:solidFill>
                          <a:effectLst/>
                          <a:latin typeface="Segoe UI" panose="020B0502040204020203" pitchFamily="34" charset="0"/>
                          <a:cs typeface="Segoe UI" panose="020B0502040204020203" pitchFamily="34" charset="0"/>
                        </a:rPr>
                        <a:t>Resistant hypertension with severe unilateral RAS and anatomically challenging or high risk lesion (AUC 4)</a:t>
                      </a:r>
                      <a:endParaRPr lang="el-GR" sz="1200" b="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38373" marR="38373" marT="0" marB="0">
                    <a:solidFill>
                      <a:schemeClr val="accent4">
                        <a:lumMod val="20000"/>
                        <a:lumOff val="80000"/>
                      </a:schemeClr>
                    </a:solidFill>
                  </a:tcPr>
                </a:tc>
                <a:extLst>
                  <a:ext uri="{0D108BD9-81ED-4DB2-BD59-A6C34878D82A}">
                    <a16:rowId xmlns:a16="http://schemas.microsoft.com/office/drawing/2014/main" val="10001"/>
                  </a:ext>
                </a:extLst>
              </a:tr>
            </a:tbl>
          </a:graphicData>
        </a:graphic>
      </p:graphicFrame>
      <p:sp>
        <p:nvSpPr>
          <p:cNvPr id="5" name="Text Box 4"/>
          <p:cNvSpPr txBox="1">
            <a:spLocks noChangeArrowheads="1"/>
          </p:cNvSpPr>
          <p:nvPr/>
        </p:nvSpPr>
        <p:spPr bwMode="auto">
          <a:xfrm>
            <a:off x="6228184" y="4587974"/>
            <a:ext cx="3806452" cy="220699"/>
          </a:xfrm>
          <a:prstGeom prst="rect">
            <a:avLst/>
          </a:prstGeom>
          <a:noFill/>
          <a:ln w="9525">
            <a:noFill/>
            <a:miter lim="800000"/>
            <a:headEnd/>
            <a:tailEnd/>
          </a:ln>
          <a:effectLst/>
        </p:spPr>
        <p:txBody>
          <a:bodyPr wrap="square" lIns="68571" tIns="34289" rIns="68571" bIns="34289">
            <a:spAutoFit/>
          </a:bodyPr>
          <a:lstStyle/>
          <a:p>
            <a:pPr defTabSz="685681">
              <a:lnSpc>
                <a:spcPct val="80000"/>
              </a:lnSpc>
              <a:spcAft>
                <a:spcPts val="450"/>
              </a:spcAft>
              <a:defRPr/>
            </a:pPr>
            <a:r>
              <a:rPr lang="en-US" altLang="el-GR" sz="1200" i="1" dirty="0" err="1">
                <a:solidFill>
                  <a:prstClr val="black"/>
                </a:solidFill>
                <a:latin typeface="Calibri"/>
                <a:cs typeface="Calibri" pitchFamily="34" charset="0"/>
              </a:rPr>
              <a:t>Theodorakopoulou</a:t>
            </a:r>
            <a:r>
              <a:rPr lang="en-US" altLang="el-GR" sz="1200" i="1" dirty="0">
                <a:solidFill>
                  <a:prstClr val="black"/>
                </a:solidFill>
                <a:latin typeface="Calibri"/>
                <a:cs typeface="Calibri" pitchFamily="34" charset="0"/>
              </a:rPr>
              <a:t> et al. Clin Kidney J 2022 </a:t>
            </a:r>
            <a:endParaRPr lang="en-GB" altLang="el-GR" sz="1200" i="1" dirty="0">
              <a:solidFill>
                <a:prstClr val="black"/>
              </a:solidFill>
              <a:latin typeface="Calibri"/>
              <a:cs typeface="Calibri" pitchFamily="34" charset="0"/>
            </a:endParaRPr>
          </a:p>
        </p:txBody>
      </p:sp>
    </p:spTree>
    <p:extLst>
      <p:ext uri="{BB962C8B-B14F-4D97-AF65-F5344CB8AC3E}">
        <p14:creationId xmlns:p14="http://schemas.microsoft.com/office/powerpoint/2010/main" val="3045258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C89C83-A018-974E-9E2D-D09EC3E98F39}"/>
              </a:ext>
            </a:extLst>
          </p:cNvPr>
          <p:cNvSpPr>
            <a:spLocks noGrp="1"/>
          </p:cNvSpPr>
          <p:nvPr>
            <p:ph type="title"/>
          </p:nvPr>
        </p:nvSpPr>
        <p:spPr>
          <a:xfrm>
            <a:off x="364669" y="258769"/>
            <a:ext cx="8426906" cy="488156"/>
          </a:xfrm>
        </p:spPr>
        <p:txBody>
          <a:bodyPr>
            <a:normAutofit fontScale="90000"/>
          </a:bodyPr>
          <a:lstStyle/>
          <a:p>
            <a:r>
              <a:rPr lang="en-US" dirty="0"/>
              <a:t>Diagnosis of ARVD in the 2-year period before dialysis initiation</a:t>
            </a:r>
          </a:p>
        </p:txBody>
      </p:sp>
      <p:sp>
        <p:nvSpPr>
          <p:cNvPr id="9" name="Text Box 4"/>
          <p:cNvSpPr txBox="1">
            <a:spLocks noChangeArrowheads="1"/>
          </p:cNvSpPr>
          <p:nvPr/>
        </p:nvSpPr>
        <p:spPr bwMode="auto">
          <a:xfrm>
            <a:off x="6789585" y="4467797"/>
            <a:ext cx="3451530" cy="276997"/>
          </a:xfrm>
          <a:prstGeom prst="rect">
            <a:avLst/>
          </a:prstGeom>
          <a:noFill/>
          <a:ln w="9525">
            <a:noFill/>
            <a:miter lim="800000"/>
            <a:headEnd/>
            <a:tailEnd/>
          </a:ln>
          <a:effectLst/>
        </p:spPr>
        <p:txBody>
          <a:bodyPr wrap="square" lIns="68571" tIns="34289" rIns="68571" bIns="34289">
            <a:spAutoFit/>
          </a:bodyPr>
          <a:lstStyle/>
          <a:p>
            <a:r>
              <a:rPr lang="en-US" sz="1350" dirty="0" err="1">
                <a:solidFill>
                  <a:prstClr val="black"/>
                </a:solidFill>
              </a:rPr>
              <a:t>Guo</a:t>
            </a:r>
            <a:r>
              <a:rPr lang="en-US" sz="1350" dirty="0">
                <a:solidFill>
                  <a:prstClr val="black"/>
                </a:solidFill>
              </a:rPr>
              <a:t> H, et al. </a:t>
            </a:r>
            <a:r>
              <a:rPr lang="en-US" sz="1350" i="1" dirty="0">
                <a:solidFill>
                  <a:prstClr val="black"/>
                </a:solidFill>
              </a:rPr>
              <a:t>Circulation </a:t>
            </a:r>
            <a:r>
              <a:rPr lang="en-US" sz="1350" dirty="0">
                <a:solidFill>
                  <a:prstClr val="black"/>
                </a:solidFill>
              </a:rPr>
              <a:t>2007</a:t>
            </a:r>
            <a:endParaRPr lang="en-GB" altLang="el-GR" sz="1350" i="1" dirty="0">
              <a:solidFill>
                <a:prstClr val="black"/>
              </a:solidFill>
              <a:cs typeface="Calibri"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8600" y="877187"/>
            <a:ext cx="5884147" cy="39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598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81000" y="53982"/>
            <a:ext cx="7816703" cy="488156"/>
          </a:xfrm>
        </p:spPr>
        <p:txBody>
          <a:bodyPr>
            <a:noAutofit/>
          </a:bodyPr>
          <a:lstStyle/>
          <a:p>
            <a:r>
              <a:rPr lang="en-US" sz="2100" dirty="0"/>
              <a:t>Indications for PTRA in existing clinical recommendations</a:t>
            </a:r>
            <a:endParaRPr lang="el-GR" sz="2100" dirty="0"/>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3100647944"/>
              </p:ext>
            </p:extLst>
          </p:nvPr>
        </p:nvGraphicFramePr>
        <p:xfrm>
          <a:off x="107156" y="899938"/>
          <a:ext cx="8929687" cy="3343624"/>
        </p:xfrm>
        <a:graphic>
          <a:graphicData uri="http://schemas.openxmlformats.org/drawingml/2006/table">
            <a:tbl>
              <a:tblPr firstRow="1" firstCol="1" bandRow="1">
                <a:tableStyleId>{5C22544A-7EE6-4342-B048-85BDC9FD1C3A}</a:tableStyleId>
              </a:tblPr>
              <a:tblGrid>
                <a:gridCol w="1800548">
                  <a:extLst>
                    <a:ext uri="{9D8B030D-6E8A-4147-A177-3AD203B41FA5}">
                      <a16:colId xmlns:a16="http://schemas.microsoft.com/office/drawing/2014/main" val="20000"/>
                    </a:ext>
                  </a:extLst>
                </a:gridCol>
                <a:gridCol w="7129139">
                  <a:extLst>
                    <a:ext uri="{9D8B030D-6E8A-4147-A177-3AD203B41FA5}">
                      <a16:colId xmlns:a16="http://schemas.microsoft.com/office/drawing/2014/main" val="20002"/>
                    </a:ext>
                  </a:extLst>
                </a:gridCol>
              </a:tblGrid>
              <a:tr h="1025023">
                <a:tc>
                  <a:txBody>
                    <a:bodyPr/>
                    <a:lstStyle/>
                    <a:p>
                      <a:pPr>
                        <a:spcAft>
                          <a:spcPts val="0"/>
                        </a:spcAft>
                      </a:pPr>
                      <a:r>
                        <a:rPr lang="en-US" sz="1600" b="1" dirty="0">
                          <a:solidFill>
                            <a:schemeClr val="tx1"/>
                          </a:solidFill>
                          <a:effectLst/>
                          <a:latin typeface="Segoe UI" panose="020B0502040204020203" pitchFamily="34" charset="0"/>
                          <a:cs typeface="Segoe UI" panose="020B0502040204020203" pitchFamily="34" charset="0"/>
                        </a:rPr>
                        <a:t>ACC/AHA (2017)</a:t>
                      </a:r>
                      <a:endParaRPr lang="el-GR" sz="1600" b="1" dirty="0">
                        <a:solidFill>
                          <a:schemeClr val="tx1"/>
                        </a:solidFill>
                        <a:effectLst/>
                        <a:latin typeface="Segoe UI" panose="020B0502040204020203" pitchFamily="34" charset="0"/>
                        <a:ea typeface="Batang"/>
                        <a:cs typeface="Segoe UI" panose="020B0502040204020203" pitchFamily="34" charset="0"/>
                      </a:endParaRPr>
                    </a:p>
                  </a:txBody>
                  <a:tcPr marL="38373" marR="38373" marT="0" marB="0" anchor="ctr">
                    <a:solidFill>
                      <a:schemeClr val="accent4">
                        <a:lumMod val="20000"/>
                        <a:lumOff val="80000"/>
                      </a:schemeClr>
                    </a:solidFill>
                  </a:tcPr>
                </a:tc>
                <a:tc>
                  <a:txBody>
                    <a:bodyPr/>
                    <a:lstStyle/>
                    <a:p>
                      <a:pPr>
                        <a:spcAft>
                          <a:spcPts val="0"/>
                        </a:spcAft>
                      </a:pPr>
                      <a:r>
                        <a:rPr lang="en-US" sz="1200" b="0" dirty="0">
                          <a:solidFill>
                            <a:schemeClr val="tx1"/>
                          </a:solidFill>
                          <a:effectLst/>
                          <a:latin typeface="Segoe UI" panose="020B0502040204020203" pitchFamily="34" charset="0"/>
                          <a:cs typeface="Segoe UI" panose="020B0502040204020203" pitchFamily="34" charset="0"/>
                        </a:rPr>
                        <a:t>In adults with RAS for whom medical management has failed (refractory hypertension, worsening renal function, and/or intractable HF) and those with </a:t>
                      </a:r>
                      <a:r>
                        <a:rPr lang="en-US" sz="1200" b="0" dirty="0" err="1">
                          <a:solidFill>
                            <a:schemeClr val="tx1"/>
                          </a:solidFill>
                          <a:effectLst/>
                          <a:latin typeface="Segoe UI" panose="020B0502040204020203" pitchFamily="34" charset="0"/>
                          <a:cs typeface="Segoe UI" panose="020B0502040204020203" pitchFamily="34" charset="0"/>
                        </a:rPr>
                        <a:t>nonatherosclerotic</a:t>
                      </a:r>
                      <a:r>
                        <a:rPr lang="en-US" sz="1200" b="0" dirty="0">
                          <a:solidFill>
                            <a:schemeClr val="tx1"/>
                          </a:solidFill>
                          <a:effectLst/>
                          <a:latin typeface="Segoe UI" panose="020B0502040204020203" pitchFamily="34" charset="0"/>
                          <a:cs typeface="Segoe UI" panose="020B0502040204020203" pitchFamily="34" charset="0"/>
                        </a:rPr>
                        <a:t> disease, including fibromuscular dysplasia, it may be reasonable to refer the patient for consideration of revascularization (percutaneous renal artery angioplasty and/or stent placement). (Class: </a:t>
                      </a:r>
                      <a:r>
                        <a:rPr lang="en-US" sz="1200" b="0" dirty="0" err="1">
                          <a:solidFill>
                            <a:schemeClr val="tx1"/>
                          </a:solidFill>
                          <a:effectLst/>
                          <a:latin typeface="Segoe UI" panose="020B0502040204020203" pitchFamily="34" charset="0"/>
                          <a:cs typeface="Segoe UI" panose="020B0502040204020203" pitchFamily="34" charset="0"/>
                        </a:rPr>
                        <a:t>IIb</a:t>
                      </a:r>
                      <a:r>
                        <a:rPr lang="en-US" sz="1200" b="0" dirty="0">
                          <a:solidFill>
                            <a:schemeClr val="tx1"/>
                          </a:solidFill>
                          <a:effectLst/>
                          <a:latin typeface="Segoe UI" panose="020B0502040204020203" pitchFamily="34" charset="0"/>
                          <a:cs typeface="Segoe UI" panose="020B0502040204020203" pitchFamily="34" charset="0"/>
                        </a:rPr>
                        <a:t>/LOE: C)</a:t>
                      </a:r>
                      <a:endParaRPr lang="el-GR" sz="1200" b="0" dirty="0">
                        <a:solidFill>
                          <a:schemeClr val="tx1"/>
                        </a:solidFill>
                        <a:effectLst/>
                        <a:latin typeface="Segoe UI" panose="020B0502040204020203" pitchFamily="34" charset="0"/>
                        <a:ea typeface="Batang"/>
                        <a:cs typeface="Segoe UI" panose="020B0502040204020203" pitchFamily="34" charset="0"/>
                      </a:endParaRPr>
                    </a:p>
                  </a:txBody>
                  <a:tcPr marL="38373" marR="38373" marT="0" marB="0" anchor="ctr">
                    <a:solidFill>
                      <a:schemeClr val="accent4">
                        <a:lumMod val="20000"/>
                        <a:lumOff val="80000"/>
                      </a:schemeClr>
                    </a:solidFill>
                  </a:tcPr>
                </a:tc>
                <a:extLst>
                  <a:ext uri="{0D108BD9-81ED-4DB2-BD59-A6C34878D82A}">
                    <a16:rowId xmlns:a16="http://schemas.microsoft.com/office/drawing/2014/main" val="10002"/>
                  </a:ext>
                </a:extLst>
              </a:tr>
              <a:tr h="1293578">
                <a:tc>
                  <a:txBody>
                    <a:bodyPr/>
                    <a:lstStyle/>
                    <a:p>
                      <a:pPr>
                        <a:spcAft>
                          <a:spcPts val="0"/>
                        </a:spcAft>
                      </a:pPr>
                      <a:r>
                        <a:rPr lang="en-US" sz="1600" b="1" dirty="0">
                          <a:solidFill>
                            <a:schemeClr val="tx1"/>
                          </a:solidFill>
                          <a:effectLst/>
                          <a:latin typeface="Segoe UI" panose="020B0502040204020203" pitchFamily="34" charset="0"/>
                          <a:cs typeface="Segoe UI" panose="020B0502040204020203" pitchFamily="34" charset="0"/>
                        </a:rPr>
                        <a:t>ESC/ESVS (2017)</a:t>
                      </a:r>
                      <a:endParaRPr lang="el-GR" sz="1600" b="1" dirty="0">
                        <a:solidFill>
                          <a:schemeClr val="tx1"/>
                        </a:solidFill>
                        <a:effectLst/>
                        <a:latin typeface="Segoe UI" panose="020B0502040204020203" pitchFamily="34" charset="0"/>
                        <a:ea typeface="Batang"/>
                        <a:cs typeface="Segoe UI" panose="020B0502040204020203" pitchFamily="34" charset="0"/>
                      </a:endParaRPr>
                    </a:p>
                  </a:txBody>
                  <a:tcPr marL="38373" marR="38373" marT="0" marB="0" anchor="ctr">
                    <a:solidFill>
                      <a:schemeClr val="accent4">
                        <a:lumMod val="20000"/>
                        <a:lumOff val="80000"/>
                      </a:schemeClr>
                    </a:solidFill>
                  </a:tcPr>
                </a:tc>
                <a:tc>
                  <a:txBody>
                    <a:bodyPr/>
                    <a:lstStyle/>
                    <a:p>
                      <a:pPr marL="342900" lvl="0" indent="-342900">
                        <a:lnSpc>
                          <a:spcPct val="107000"/>
                        </a:lnSpc>
                        <a:spcAft>
                          <a:spcPts val="0"/>
                        </a:spcAft>
                        <a:buFont typeface="Symbol" panose="05050102010706020507" pitchFamily="18" charset="2"/>
                        <a:buChar char=""/>
                      </a:pPr>
                      <a:r>
                        <a:rPr lang="en-US" sz="1200" b="0" dirty="0">
                          <a:solidFill>
                            <a:schemeClr val="tx1"/>
                          </a:solidFill>
                          <a:effectLst/>
                          <a:latin typeface="Segoe UI" panose="020B0502040204020203" pitchFamily="34" charset="0"/>
                          <a:cs typeface="Segoe UI" panose="020B0502040204020203" pitchFamily="34" charset="0"/>
                        </a:rPr>
                        <a:t>Routine revascularization is not recommended in RAS secondary to atherosclerosis (Class: III/ LOE: A)</a:t>
                      </a:r>
                      <a:endParaRPr lang="el-GR" sz="1200" b="0" dirty="0">
                        <a:solidFill>
                          <a:schemeClr val="tx1"/>
                        </a:solidFill>
                        <a:effectLst/>
                        <a:latin typeface="Segoe UI" panose="020B0502040204020203" pitchFamily="34" charset="0"/>
                        <a:cs typeface="Segoe UI" panose="020B0502040204020203" pitchFamily="34" charset="0"/>
                      </a:endParaRPr>
                    </a:p>
                    <a:p>
                      <a:pPr marL="342900" lvl="0" indent="-342900">
                        <a:lnSpc>
                          <a:spcPct val="107000"/>
                        </a:lnSpc>
                        <a:spcAft>
                          <a:spcPts val="0"/>
                        </a:spcAft>
                        <a:buFont typeface="Symbol" panose="05050102010706020507" pitchFamily="18" charset="2"/>
                        <a:buChar char=""/>
                      </a:pPr>
                      <a:r>
                        <a:rPr lang="en-US" sz="1200" b="0" dirty="0">
                          <a:solidFill>
                            <a:schemeClr val="tx1"/>
                          </a:solidFill>
                          <a:effectLst/>
                          <a:latin typeface="Segoe UI" panose="020B0502040204020203" pitchFamily="34" charset="0"/>
                          <a:cs typeface="Segoe UI" panose="020B0502040204020203" pitchFamily="34" charset="0"/>
                        </a:rPr>
                        <a:t>In cases of hypertension and/or signs of renal impairment related to FMD, balloon angioplasty without bailout stenting should be considered (Class: </a:t>
                      </a:r>
                      <a:r>
                        <a:rPr lang="en-US" sz="1200" b="0" dirty="0" err="1">
                          <a:solidFill>
                            <a:schemeClr val="tx1"/>
                          </a:solidFill>
                          <a:effectLst/>
                          <a:latin typeface="Segoe UI" panose="020B0502040204020203" pitchFamily="34" charset="0"/>
                          <a:cs typeface="Segoe UI" panose="020B0502040204020203" pitchFamily="34" charset="0"/>
                        </a:rPr>
                        <a:t>IIa</a:t>
                      </a:r>
                      <a:r>
                        <a:rPr lang="en-US" sz="1200" b="0" dirty="0">
                          <a:solidFill>
                            <a:schemeClr val="tx1"/>
                          </a:solidFill>
                          <a:effectLst/>
                          <a:latin typeface="Segoe UI" panose="020B0502040204020203" pitchFamily="34" charset="0"/>
                          <a:cs typeface="Segoe UI" panose="020B0502040204020203" pitchFamily="34" charset="0"/>
                        </a:rPr>
                        <a:t>/LOE: B)</a:t>
                      </a:r>
                      <a:endParaRPr lang="el-GR" sz="1200" b="0" dirty="0">
                        <a:solidFill>
                          <a:schemeClr val="tx1"/>
                        </a:solidFill>
                        <a:effectLst/>
                        <a:latin typeface="Segoe UI" panose="020B0502040204020203" pitchFamily="34" charset="0"/>
                        <a:cs typeface="Segoe UI" panose="020B0502040204020203" pitchFamily="34" charset="0"/>
                      </a:endParaRPr>
                    </a:p>
                    <a:p>
                      <a:pPr marL="342900" lvl="0" indent="-342900">
                        <a:lnSpc>
                          <a:spcPct val="107000"/>
                        </a:lnSpc>
                        <a:spcAft>
                          <a:spcPts val="0"/>
                        </a:spcAft>
                        <a:buFont typeface="Symbol" panose="05050102010706020507" pitchFamily="18" charset="2"/>
                        <a:buChar char=""/>
                      </a:pPr>
                      <a:r>
                        <a:rPr lang="en-US" sz="1200" b="0" dirty="0">
                          <a:solidFill>
                            <a:schemeClr val="tx1"/>
                          </a:solidFill>
                          <a:effectLst/>
                          <a:latin typeface="Segoe UI" panose="020B0502040204020203" pitchFamily="34" charset="0"/>
                          <a:cs typeface="Segoe UI" panose="020B0502040204020203" pitchFamily="34" charset="0"/>
                        </a:rPr>
                        <a:t>Balloon angioplasty with or without stenting may be considered in selected patients with RAS and unexplained recurrent CHF or sudden pulmonary </a:t>
                      </a:r>
                      <a:r>
                        <a:rPr lang="en-US" sz="1200" b="0" dirty="0" err="1">
                          <a:solidFill>
                            <a:schemeClr val="tx1"/>
                          </a:solidFill>
                          <a:effectLst/>
                          <a:latin typeface="Segoe UI" panose="020B0502040204020203" pitchFamily="34" charset="0"/>
                          <a:cs typeface="Segoe UI" panose="020B0502040204020203" pitchFamily="34" charset="0"/>
                        </a:rPr>
                        <a:t>oedema</a:t>
                      </a:r>
                      <a:r>
                        <a:rPr lang="en-US" sz="1200" b="0" dirty="0">
                          <a:solidFill>
                            <a:schemeClr val="tx1"/>
                          </a:solidFill>
                          <a:effectLst/>
                          <a:latin typeface="Segoe UI" panose="020B0502040204020203" pitchFamily="34" charset="0"/>
                          <a:cs typeface="Segoe UI" panose="020B0502040204020203" pitchFamily="34" charset="0"/>
                        </a:rPr>
                        <a:t> (Class: </a:t>
                      </a:r>
                      <a:r>
                        <a:rPr lang="en-US" sz="1200" b="0" dirty="0" err="1">
                          <a:solidFill>
                            <a:schemeClr val="tx1"/>
                          </a:solidFill>
                          <a:effectLst/>
                          <a:latin typeface="Segoe UI" panose="020B0502040204020203" pitchFamily="34" charset="0"/>
                          <a:cs typeface="Segoe UI" panose="020B0502040204020203" pitchFamily="34" charset="0"/>
                        </a:rPr>
                        <a:t>IIb</a:t>
                      </a:r>
                      <a:r>
                        <a:rPr lang="en-US" sz="1200" b="0" dirty="0">
                          <a:solidFill>
                            <a:schemeClr val="tx1"/>
                          </a:solidFill>
                          <a:effectLst/>
                          <a:latin typeface="Segoe UI" panose="020B0502040204020203" pitchFamily="34" charset="0"/>
                          <a:cs typeface="Segoe UI" panose="020B0502040204020203" pitchFamily="34" charset="0"/>
                        </a:rPr>
                        <a:t>/LOE: C)</a:t>
                      </a:r>
                      <a:endParaRPr lang="el-GR" sz="1200" b="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38373" marR="38373" marT="0" marB="0" anchor="ctr">
                    <a:solidFill>
                      <a:schemeClr val="accent4">
                        <a:lumMod val="20000"/>
                        <a:lumOff val="80000"/>
                      </a:schemeClr>
                    </a:solidFill>
                  </a:tcPr>
                </a:tc>
                <a:extLst>
                  <a:ext uri="{0D108BD9-81ED-4DB2-BD59-A6C34878D82A}">
                    <a16:rowId xmlns:a16="http://schemas.microsoft.com/office/drawing/2014/main" val="10003"/>
                  </a:ext>
                </a:extLst>
              </a:tr>
              <a:tr h="1025023">
                <a:tc>
                  <a:txBody>
                    <a:bodyPr/>
                    <a:lstStyle/>
                    <a:p>
                      <a:pPr>
                        <a:spcAft>
                          <a:spcPts val="0"/>
                        </a:spcAft>
                      </a:pPr>
                      <a:r>
                        <a:rPr lang="en-US" sz="1600" b="1" dirty="0">
                          <a:solidFill>
                            <a:schemeClr val="tx1"/>
                          </a:solidFill>
                          <a:effectLst/>
                          <a:latin typeface="Segoe UI" panose="020B0502040204020203" pitchFamily="34" charset="0"/>
                          <a:cs typeface="Segoe UI" panose="020B0502040204020203" pitchFamily="34" charset="0"/>
                        </a:rPr>
                        <a:t>JSH (2019)</a:t>
                      </a:r>
                      <a:endParaRPr lang="el-GR" sz="1600" b="1" dirty="0">
                        <a:solidFill>
                          <a:schemeClr val="tx1"/>
                        </a:solidFill>
                        <a:effectLst/>
                        <a:latin typeface="Segoe UI" panose="020B0502040204020203" pitchFamily="34" charset="0"/>
                        <a:ea typeface="Batang"/>
                        <a:cs typeface="Segoe UI" panose="020B0502040204020203" pitchFamily="34" charset="0"/>
                      </a:endParaRPr>
                    </a:p>
                  </a:txBody>
                  <a:tcPr marL="38373" marR="38373" marT="0" marB="0" anchor="ctr">
                    <a:solidFill>
                      <a:schemeClr val="accent4">
                        <a:lumMod val="20000"/>
                        <a:lumOff val="80000"/>
                      </a:schemeClr>
                    </a:solidFill>
                  </a:tcPr>
                </a:tc>
                <a:tc>
                  <a:txBody>
                    <a:bodyPr/>
                    <a:lstStyle/>
                    <a:p>
                      <a:pPr>
                        <a:spcAft>
                          <a:spcPts val="0"/>
                        </a:spcAft>
                      </a:pPr>
                      <a:r>
                        <a:rPr lang="en-US" sz="1200" b="0" dirty="0">
                          <a:solidFill>
                            <a:schemeClr val="tx1"/>
                          </a:solidFill>
                          <a:effectLst/>
                          <a:latin typeface="Segoe UI" panose="020B0502040204020203" pitchFamily="34" charset="0"/>
                          <a:cs typeface="Segoe UI" panose="020B0502040204020203" pitchFamily="34" charset="0"/>
                        </a:rPr>
                        <a:t>PTRA for </a:t>
                      </a:r>
                      <a:r>
                        <a:rPr lang="en-US" sz="1200" b="0" dirty="0" err="1">
                          <a:solidFill>
                            <a:schemeClr val="tx1"/>
                          </a:solidFill>
                          <a:effectLst/>
                          <a:latin typeface="Segoe UI" panose="020B0502040204020203" pitchFamily="34" charset="0"/>
                          <a:cs typeface="Segoe UI" panose="020B0502040204020203" pitchFamily="34" charset="0"/>
                        </a:rPr>
                        <a:t>renovascular</a:t>
                      </a:r>
                      <a:r>
                        <a:rPr lang="en-US" sz="1200" b="0" dirty="0">
                          <a:solidFill>
                            <a:schemeClr val="tx1"/>
                          </a:solidFill>
                          <a:effectLst/>
                          <a:latin typeface="Segoe UI" panose="020B0502040204020203" pitchFamily="34" charset="0"/>
                          <a:cs typeface="Segoe UI" panose="020B0502040204020203" pitchFamily="34" charset="0"/>
                        </a:rPr>
                        <a:t> hypertension could be considered in patients with hemodynamically significant stenosis of the renal artery and one of the following conditions: 1) FMD, 2) resistant hypertension, 3) exacerbating/malignant hypertension, 4) unexplained or repeated pulmonary edema/HF, or 5) bilateral renal artery stenosis or renal artery stenosis in solitary kidney</a:t>
                      </a:r>
                      <a:endParaRPr lang="el-GR" sz="1200" b="0" dirty="0">
                        <a:solidFill>
                          <a:schemeClr val="tx1"/>
                        </a:solidFill>
                        <a:effectLst/>
                        <a:latin typeface="Segoe UI" panose="020B0502040204020203" pitchFamily="34" charset="0"/>
                        <a:ea typeface="Batang"/>
                        <a:cs typeface="Segoe UI" panose="020B0502040204020203" pitchFamily="34" charset="0"/>
                      </a:endParaRPr>
                    </a:p>
                  </a:txBody>
                  <a:tcPr marL="38373" marR="38373" marT="0" marB="0" anchor="ctr">
                    <a:solidFill>
                      <a:schemeClr val="accent4">
                        <a:lumMod val="20000"/>
                        <a:lumOff val="80000"/>
                      </a:schemeClr>
                    </a:solidFill>
                  </a:tcPr>
                </a:tc>
                <a:extLst>
                  <a:ext uri="{0D108BD9-81ED-4DB2-BD59-A6C34878D82A}">
                    <a16:rowId xmlns:a16="http://schemas.microsoft.com/office/drawing/2014/main" val="10004"/>
                  </a:ext>
                </a:extLst>
              </a:tr>
            </a:tbl>
          </a:graphicData>
        </a:graphic>
      </p:graphicFrame>
      <p:sp>
        <p:nvSpPr>
          <p:cNvPr id="5" name="Text Box 4"/>
          <p:cNvSpPr txBox="1">
            <a:spLocks noChangeArrowheads="1"/>
          </p:cNvSpPr>
          <p:nvPr/>
        </p:nvSpPr>
        <p:spPr bwMode="auto">
          <a:xfrm>
            <a:off x="6294477" y="4587974"/>
            <a:ext cx="3806452" cy="220699"/>
          </a:xfrm>
          <a:prstGeom prst="rect">
            <a:avLst/>
          </a:prstGeom>
          <a:noFill/>
          <a:ln w="9525">
            <a:noFill/>
            <a:miter lim="800000"/>
            <a:headEnd/>
            <a:tailEnd/>
          </a:ln>
          <a:effectLst/>
        </p:spPr>
        <p:txBody>
          <a:bodyPr wrap="square" lIns="68571" tIns="34289" rIns="68571" bIns="34289">
            <a:spAutoFit/>
          </a:bodyPr>
          <a:lstStyle/>
          <a:p>
            <a:pPr defTabSz="685681">
              <a:lnSpc>
                <a:spcPct val="80000"/>
              </a:lnSpc>
              <a:spcAft>
                <a:spcPts val="450"/>
              </a:spcAft>
              <a:defRPr/>
            </a:pPr>
            <a:r>
              <a:rPr lang="en-US" altLang="el-GR" sz="1200" i="1" dirty="0" err="1">
                <a:solidFill>
                  <a:prstClr val="black"/>
                </a:solidFill>
                <a:latin typeface="Calibri"/>
                <a:cs typeface="Calibri" pitchFamily="34" charset="0"/>
              </a:rPr>
              <a:t>Theodorakopoulou</a:t>
            </a:r>
            <a:r>
              <a:rPr lang="en-US" altLang="el-GR" sz="1200" i="1" dirty="0">
                <a:solidFill>
                  <a:prstClr val="black"/>
                </a:solidFill>
                <a:latin typeface="Calibri"/>
                <a:cs typeface="Calibri" pitchFamily="34" charset="0"/>
              </a:rPr>
              <a:t> et al. Clin Kidney J 2022 </a:t>
            </a:r>
            <a:endParaRPr lang="en-GB" altLang="el-GR" sz="1200" i="1" dirty="0">
              <a:solidFill>
                <a:prstClr val="black"/>
              </a:solidFill>
              <a:latin typeface="Calibri"/>
              <a:cs typeface="Calibri" pitchFamily="34" charset="0"/>
            </a:endParaRPr>
          </a:p>
        </p:txBody>
      </p:sp>
    </p:spTree>
    <p:extLst>
      <p:ext uri="{BB962C8B-B14F-4D97-AF65-F5344CB8AC3E}">
        <p14:creationId xmlns:p14="http://schemas.microsoft.com/office/powerpoint/2010/main" val="16544848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7187C0E2-93FF-D9E3-E54C-D15DADA21E4D}"/>
              </a:ext>
            </a:extLst>
          </p:cNvPr>
          <p:cNvPicPr>
            <a:picLocks noChangeAspect="1"/>
          </p:cNvPicPr>
          <p:nvPr/>
        </p:nvPicPr>
        <p:blipFill rotWithShape="1">
          <a:blip r:embed="rId2"/>
          <a:srcRect l="4496"/>
          <a:stretch/>
        </p:blipFill>
        <p:spPr>
          <a:xfrm>
            <a:off x="2051720" y="2178017"/>
            <a:ext cx="5304405" cy="2481965"/>
          </a:xfrm>
          <a:prstGeom prst="rect">
            <a:avLst/>
          </a:prstGeom>
        </p:spPr>
      </p:pic>
      <p:pic>
        <p:nvPicPr>
          <p:cNvPr id="7" name="Εικόνα 6">
            <a:extLst>
              <a:ext uri="{FF2B5EF4-FFF2-40B4-BE49-F238E27FC236}">
                <a16:creationId xmlns:a16="http://schemas.microsoft.com/office/drawing/2014/main" id="{C53F253E-11A5-5D01-1B07-9985066895B7}"/>
              </a:ext>
            </a:extLst>
          </p:cNvPr>
          <p:cNvPicPr>
            <a:picLocks noChangeAspect="1"/>
          </p:cNvPicPr>
          <p:nvPr/>
        </p:nvPicPr>
        <p:blipFill>
          <a:blip r:embed="rId3"/>
          <a:stretch>
            <a:fillRect/>
          </a:stretch>
        </p:blipFill>
        <p:spPr>
          <a:xfrm>
            <a:off x="4509847" y="2338144"/>
            <a:ext cx="1172083" cy="534026"/>
          </a:xfrm>
          <a:prstGeom prst="rect">
            <a:avLst/>
          </a:prstGeom>
        </p:spPr>
      </p:pic>
      <p:pic>
        <p:nvPicPr>
          <p:cNvPr id="9" name="Εικόνα 8">
            <a:extLst>
              <a:ext uri="{FF2B5EF4-FFF2-40B4-BE49-F238E27FC236}">
                <a16:creationId xmlns:a16="http://schemas.microsoft.com/office/drawing/2014/main" id="{98F9D592-B6A8-5616-0AAE-2C5D778BE2C2}"/>
              </a:ext>
            </a:extLst>
          </p:cNvPr>
          <p:cNvPicPr>
            <a:picLocks noChangeAspect="1"/>
          </p:cNvPicPr>
          <p:nvPr/>
        </p:nvPicPr>
        <p:blipFill>
          <a:blip r:embed="rId4"/>
          <a:stretch>
            <a:fillRect/>
          </a:stretch>
        </p:blipFill>
        <p:spPr>
          <a:xfrm>
            <a:off x="23267" y="123478"/>
            <a:ext cx="4908773" cy="1839347"/>
          </a:xfrm>
          <a:prstGeom prst="rect">
            <a:avLst/>
          </a:prstGeom>
        </p:spPr>
      </p:pic>
      <p:pic>
        <p:nvPicPr>
          <p:cNvPr id="10" name="Picture 2" descr="Kidney Disease: Improving Global Outcomes | Verici Dx">
            <a:extLst>
              <a:ext uri="{FF2B5EF4-FFF2-40B4-BE49-F238E27FC236}">
                <a16:creationId xmlns:a16="http://schemas.microsoft.com/office/drawing/2014/main" id="{9957CD81-AB3E-8889-6159-32B91D2EB5C9}"/>
              </a:ext>
            </a:extLst>
          </p:cNvPr>
          <p:cNvPicPr>
            <a:picLocks noChangeAspect="1" noChangeArrowheads="1"/>
          </p:cNvPicPr>
          <p:nvPr/>
        </p:nvPicPr>
        <p:blipFill>
          <a:blip r:embed="rId5" cstate="print"/>
          <a:srcRect/>
          <a:stretch>
            <a:fillRect/>
          </a:stretch>
        </p:blipFill>
        <p:spPr bwMode="auto">
          <a:xfrm>
            <a:off x="4195511" y="585494"/>
            <a:ext cx="650578" cy="679511"/>
          </a:xfrm>
          <a:prstGeom prst="rect">
            <a:avLst/>
          </a:prstGeom>
          <a:noFill/>
        </p:spPr>
      </p:pic>
      <p:pic>
        <p:nvPicPr>
          <p:cNvPr id="12" name="Εικόνα 11">
            <a:extLst>
              <a:ext uri="{FF2B5EF4-FFF2-40B4-BE49-F238E27FC236}">
                <a16:creationId xmlns:a16="http://schemas.microsoft.com/office/drawing/2014/main" id="{CDA59A9F-1140-C0DF-6AB1-B70DF55FCC07}"/>
              </a:ext>
            </a:extLst>
          </p:cNvPr>
          <p:cNvPicPr>
            <a:picLocks noChangeAspect="1"/>
          </p:cNvPicPr>
          <p:nvPr/>
        </p:nvPicPr>
        <p:blipFill>
          <a:blip r:embed="rId6"/>
          <a:stretch>
            <a:fillRect/>
          </a:stretch>
        </p:blipFill>
        <p:spPr>
          <a:xfrm>
            <a:off x="4897735" y="64365"/>
            <a:ext cx="4150515" cy="2166917"/>
          </a:xfrm>
          <a:prstGeom prst="rect">
            <a:avLst/>
          </a:prstGeom>
        </p:spPr>
      </p:pic>
      <p:pic>
        <p:nvPicPr>
          <p:cNvPr id="13" name="Εικόνα 12">
            <a:extLst>
              <a:ext uri="{FF2B5EF4-FFF2-40B4-BE49-F238E27FC236}">
                <a16:creationId xmlns:a16="http://schemas.microsoft.com/office/drawing/2014/main" id="{FE0DB2A6-979F-E2C9-75EC-58EB110814BA}"/>
              </a:ext>
            </a:extLst>
          </p:cNvPr>
          <p:cNvPicPr>
            <a:picLocks noChangeAspect="1"/>
          </p:cNvPicPr>
          <p:nvPr/>
        </p:nvPicPr>
        <p:blipFill>
          <a:blip r:embed="rId7"/>
          <a:stretch>
            <a:fillRect/>
          </a:stretch>
        </p:blipFill>
        <p:spPr>
          <a:xfrm>
            <a:off x="3506124" y="2405791"/>
            <a:ext cx="1057287" cy="398733"/>
          </a:xfrm>
          <a:prstGeom prst="rect">
            <a:avLst/>
          </a:prstGeom>
        </p:spPr>
      </p:pic>
    </p:spTree>
    <p:extLst>
      <p:ext uri="{BB962C8B-B14F-4D97-AF65-F5344CB8AC3E}">
        <p14:creationId xmlns:p14="http://schemas.microsoft.com/office/powerpoint/2010/main" val="24257013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C89C83-A018-974E-9E2D-D09EC3E98F39}"/>
              </a:ext>
            </a:extLst>
          </p:cNvPr>
          <p:cNvSpPr>
            <a:spLocks noGrp="1"/>
          </p:cNvSpPr>
          <p:nvPr>
            <p:ph type="title"/>
          </p:nvPr>
        </p:nvSpPr>
        <p:spPr>
          <a:xfrm>
            <a:off x="482071" y="196525"/>
            <a:ext cx="7055306" cy="488156"/>
          </a:xfrm>
        </p:spPr>
        <p:txBody>
          <a:bodyPr>
            <a:noAutofit/>
          </a:bodyPr>
          <a:lstStyle/>
          <a:p>
            <a:r>
              <a:rPr lang="en-US" sz="2400" dirty="0"/>
              <a:t>KDIGO</a:t>
            </a:r>
            <a:r>
              <a:rPr lang="en-US" sz="2400" dirty="0">
                <a:solidFill>
                  <a:schemeClr val="accent1">
                    <a:lumMod val="50000"/>
                  </a:schemeClr>
                </a:solidFill>
                <a:latin typeface="Tahoma" pitchFamily="34" charset="0"/>
                <a:ea typeface="Tahoma" pitchFamily="34" charset="0"/>
                <a:cs typeface="Tahoma" pitchFamily="34" charset="0"/>
              </a:rPr>
              <a:t> </a:t>
            </a:r>
            <a:r>
              <a:rPr lang="en-US" sz="2400" dirty="0"/>
              <a:t>consensus on indications for revascularization in ARVD</a:t>
            </a:r>
          </a:p>
        </p:txBody>
      </p:sp>
      <p:sp>
        <p:nvSpPr>
          <p:cNvPr id="2" name="Θέση περιεχομένου 1"/>
          <p:cNvSpPr>
            <a:spLocks noGrp="1"/>
          </p:cNvSpPr>
          <p:nvPr>
            <p:ph idx="1"/>
          </p:nvPr>
        </p:nvSpPr>
        <p:spPr/>
        <p:txBody>
          <a:bodyPr/>
          <a:lstStyle/>
          <a:p>
            <a:endParaRPr lang="el-GR"/>
          </a:p>
        </p:txBody>
      </p:sp>
      <p:pic>
        <p:nvPicPr>
          <p:cNvPr id="306178" name="Picture 2"/>
          <p:cNvPicPr>
            <a:picLocks noChangeAspect="1" noChangeArrowheads="1"/>
          </p:cNvPicPr>
          <p:nvPr/>
        </p:nvPicPr>
        <p:blipFill>
          <a:blip r:embed="rId3" cstate="print"/>
          <a:srcRect/>
          <a:stretch>
            <a:fillRect/>
          </a:stretch>
        </p:blipFill>
        <p:spPr bwMode="auto">
          <a:xfrm>
            <a:off x="466510" y="869711"/>
            <a:ext cx="6550985" cy="3939861"/>
          </a:xfrm>
          <a:prstGeom prst="rect">
            <a:avLst/>
          </a:prstGeom>
          <a:noFill/>
          <a:ln w="9525">
            <a:noFill/>
            <a:miter lim="800000"/>
            <a:headEnd/>
            <a:tailEnd/>
          </a:ln>
          <a:effectLst/>
        </p:spPr>
      </p:pic>
      <p:sp>
        <p:nvSpPr>
          <p:cNvPr id="8" name="Text Box 4"/>
          <p:cNvSpPr txBox="1">
            <a:spLocks noChangeArrowheads="1"/>
          </p:cNvSpPr>
          <p:nvPr/>
        </p:nvSpPr>
        <p:spPr bwMode="auto">
          <a:xfrm>
            <a:off x="4919663" y="4884493"/>
            <a:ext cx="6851076" cy="220699"/>
          </a:xfrm>
          <a:prstGeom prst="rect">
            <a:avLst/>
          </a:prstGeom>
          <a:noFill/>
          <a:ln w="9525">
            <a:noFill/>
            <a:miter lim="800000"/>
            <a:headEnd/>
            <a:tailEnd/>
          </a:ln>
          <a:effectLst/>
        </p:spPr>
        <p:txBody>
          <a:bodyPr wrap="square" lIns="68571" tIns="34289" rIns="68571" bIns="34289">
            <a:spAutoFit/>
          </a:bodyPr>
          <a:lstStyle/>
          <a:p>
            <a:pPr defTabSz="685800">
              <a:lnSpc>
                <a:spcPct val="80000"/>
              </a:lnSpc>
              <a:spcAft>
                <a:spcPts val="450"/>
              </a:spcAft>
              <a:defRPr/>
            </a:pPr>
            <a:r>
              <a:rPr lang="en-US" altLang="el-GR" sz="1200" i="1" dirty="0">
                <a:solidFill>
                  <a:prstClr val="black"/>
                </a:solidFill>
                <a:latin typeface="Calibri"/>
                <a:cs typeface="Calibri" pitchFamily="34" charset="0"/>
              </a:rPr>
              <a:t>Johansen et al. Kidney </a:t>
            </a:r>
            <a:r>
              <a:rPr lang="en-US" altLang="el-GR" sz="1200" i="1" dirty="0" err="1">
                <a:solidFill>
                  <a:prstClr val="black"/>
                </a:solidFill>
                <a:latin typeface="Calibri"/>
                <a:cs typeface="Calibri" pitchFamily="34" charset="0"/>
              </a:rPr>
              <a:t>Int</a:t>
            </a:r>
            <a:r>
              <a:rPr lang="en-US" altLang="el-GR" sz="1200" i="1" dirty="0">
                <a:solidFill>
                  <a:prstClr val="black"/>
                </a:solidFill>
                <a:latin typeface="Calibri"/>
                <a:cs typeface="Calibri" pitchFamily="34" charset="0"/>
              </a:rPr>
              <a:t> 2021; Hicks et al. Am J Kidney </a:t>
            </a:r>
            <a:r>
              <a:rPr lang="en-US" altLang="el-GR" sz="1200" i="1" dirty="0" err="1">
                <a:solidFill>
                  <a:prstClr val="black"/>
                </a:solidFill>
                <a:latin typeface="Calibri"/>
                <a:cs typeface="Calibri" pitchFamily="34" charset="0"/>
              </a:rPr>
              <a:t>Dis</a:t>
            </a:r>
            <a:r>
              <a:rPr lang="en-US" altLang="el-GR" sz="1200" i="1" dirty="0">
                <a:solidFill>
                  <a:prstClr val="black"/>
                </a:solidFill>
                <a:latin typeface="Calibri"/>
                <a:cs typeface="Calibri" pitchFamily="34" charset="0"/>
              </a:rPr>
              <a:t> 2022 </a:t>
            </a:r>
            <a:endParaRPr lang="en-GB" altLang="el-GR" sz="1200" i="1" dirty="0">
              <a:solidFill>
                <a:prstClr val="black"/>
              </a:solidFill>
              <a:latin typeface="Calibri"/>
              <a:cs typeface="Calibri" pitchFamily="34" charset="0"/>
            </a:endParaRPr>
          </a:p>
        </p:txBody>
      </p:sp>
      <p:pic>
        <p:nvPicPr>
          <p:cNvPr id="951298" name="Picture 2" descr="Kidney Disease: Improving Global Outcomes | Verici Dx"/>
          <p:cNvPicPr>
            <a:picLocks noChangeAspect="1" noChangeArrowheads="1"/>
          </p:cNvPicPr>
          <p:nvPr/>
        </p:nvPicPr>
        <p:blipFill>
          <a:blip r:embed="rId4" cstate="print"/>
          <a:srcRect/>
          <a:stretch>
            <a:fillRect/>
          </a:stretch>
        </p:blipFill>
        <p:spPr bwMode="auto">
          <a:xfrm>
            <a:off x="7800975" y="114300"/>
            <a:ext cx="1221581" cy="1098901"/>
          </a:xfrm>
          <a:prstGeom prst="rect">
            <a:avLst/>
          </a:prstGeom>
          <a:noFill/>
        </p:spPr>
      </p:pic>
    </p:spTree>
    <p:extLst>
      <p:ext uri="{BB962C8B-B14F-4D97-AF65-F5344CB8AC3E}">
        <p14:creationId xmlns:p14="http://schemas.microsoft.com/office/powerpoint/2010/main" val="27489964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BE4443-6877-6176-8D5F-DBE5A3DB118C}"/>
              </a:ext>
            </a:extLst>
          </p:cNvPr>
          <p:cNvSpPr>
            <a:spLocks noGrp="1"/>
          </p:cNvSpPr>
          <p:nvPr>
            <p:ph type="title"/>
          </p:nvPr>
        </p:nvSpPr>
        <p:spPr>
          <a:xfrm>
            <a:off x="5292080" y="123904"/>
            <a:ext cx="3672408" cy="604928"/>
          </a:xfrm>
        </p:spPr>
        <p:txBody>
          <a:bodyPr/>
          <a:lstStyle/>
          <a:p>
            <a:r>
              <a:rPr lang="el-GR" dirty="0"/>
              <a:t>Ενδείξεις </a:t>
            </a:r>
            <a:r>
              <a:rPr lang="el-GR" dirty="0" err="1"/>
              <a:t>επαναγγείωσης</a:t>
            </a:r>
            <a:endParaRPr lang="el-GR" dirty="0"/>
          </a:p>
        </p:txBody>
      </p:sp>
      <p:pic>
        <p:nvPicPr>
          <p:cNvPr id="7" name="Εικόνα 6">
            <a:extLst>
              <a:ext uri="{FF2B5EF4-FFF2-40B4-BE49-F238E27FC236}">
                <a16:creationId xmlns:a16="http://schemas.microsoft.com/office/drawing/2014/main" id="{1B000B05-24A4-326E-43D6-54C471B89331}"/>
              </a:ext>
            </a:extLst>
          </p:cNvPr>
          <p:cNvPicPr>
            <a:picLocks noChangeAspect="1"/>
          </p:cNvPicPr>
          <p:nvPr/>
        </p:nvPicPr>
        <p:blipFill>
          <a:blip r:embed="rId2"/>
          <a:stretch>
            <a:fillRect/>
          </a:stretch>
        </p:blipFill>
        <p:spPr>
          <a:xfrm>
            <a:off x="0" y="17799"/>
            <a:ext cx="5034930" cy="5143500"/>
          </a:xfrm>
          <a:prstGeom prst="rect">
            <a:avLst/>
          </a:prstGeom>
        </p:spPr>
      </p:pic>
      <p:sp>
        <p:nvSpPr>
          <p:cNvPr id="8" name="Ορθογώνιο 7">
            <a:extLst>
              <a:ext uri="{FF2B5EF4-FFF2-40B4-BE49-F238E27FC236}">
                <a16:creationId xmlns:a16="http://schemas.microsoft.com/office/drawing/2014/main" id="{634B168A-8A28-0E24-457B-CFEB6F64E80E}"/>
              </a:ext>
            </a:extLst>
          </p:cNvPr>
          <p:cNvSpPr/>
          <p:nvPr/>
        </p:nvSpPr>
        <p:spPr>
          <a:xfrm>
            <a:off x="22014" y="339502"/>
            <a:ext cx="1381633" cy="28803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ρθογώνιο 8">
            <a:extLst>
              <a:ext uri="{FF2B5EF4-FFF2-40B4-BE49-F238E27FC236}">
                <a16:creationId xmlns:a16="http://schemas.microsoft.com/office/drawing/2014/main" id="{7800BB6A-923A-D548-13E8-D9847A988B48}"/>
              </a:ext>
            </a:extLst>
          </p:cNvPr>
          <p:cNvSpPr/>
          <p:nvPr/>
        </p:nvSpPr>
        <p:spPr>
          <a:xfrm>
            <a:off x="37382" y="3435846"/>
            <a:ext cx="2158354" cy="28803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 name="Εικόνα 9">
            <a:extLst>
              <a:ext uri="{FF2B5EF4-FFF2-40B4-BE49-F238E27FC236}">
                <a16:creationId xmlns:a16="http://schemas.microsoft.com/office/drawing/2014/main" id="{B7DB3B8F-FA67-4A38-A52E-FE160529464F}"/>
              </a:ext>
            </a:extLst>
          </p:cNvPr>
          <p:cNvPicPr>
            <a:picLocks noChangeAspect="1"/>
          </p:cNvPicPr>
          <p:nvPr/>
        </p:nvPicPr>
        <p:blipFill rotWithShape="1">
          <a:blip r:embed="rId3"/>
          <a:srcRect l="4496"/>
          <a:stretch/>
        </p:blipFill>
        <p:spPr>
          <a:xfrm>
            <a:off x="5292080" y="1491630"/>
            <a:ext cx="3672409" cy="1718344"/>
          </a:xfrm>
          <a:prstGeom prst="rect">
            <a:avLst/>
          </a:prstGeom>
        </p:spPr>
      </p:pic>
      <p:pic>
        <p:nvPicPr>
          <p:cNvPr id="11" name="Εικόνα 10">
            <a:extLst>
              <a:ext uri="{FF2B5EF4-FFF2-40B4-BE49-F238E27FC236}">
                <a16:creationId xmlns:a16="http://schemas.microsoft.com/office/drawing/2014/main" id="{C6F096E2-6432-808C-25F6-B81304878E8E}"/>
              </a:ext>
            </a:extLst>
          </p:cNvPr>
          <p:cNvPicPr>
            <a:picLocks noChangeAspect="1"/>
          </p:cNvPicPr>
          <p:nvPr/>
        </p:nvPicPr>
        <p:blipFill>
          <a:blip r:embed="rId4"/>
          <a:stretch>
            <a:fillRect/>
          </a:stretch>
        </p:blipFill>
        <p:spPr>
          <a:xfrm>
            <a:off x="7930298" y="3344262"/>
            <a:ext cx="1034190" cy="471199"/>
          </a:xfrm>
          <a:prstGeom prst="rect">
            <a:avLst/>
          </a:prstGeom>
        </p:spPr>
      </p:pic>
    </p:spTree>
    <p:extLst>
      <p:ext uri="{BB962C8B-B14F-4D97-AF65-F5344CB8AC3E}">
        <p14:creationId xmlns:p14="http://schemas.microsoft.com/office/powerpoint/2010/main" val="13910169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5D8D14E-714B-EEFB-1400-FB2B50B018CB}"/>
              </a:ext>
            </a:extLst>
          </p:cNvPr>
          <p:cNvSpPr>
            <a:spLocks noGrp="1"/>
          </p:cNvSpPr>
          <p:nvPr>
            <p:ph type="title"/>
          </p:nvPr>
        </p:nvSpPr>
        <p:spPr/>
        <p:txBody>
          <a:bodyPr/>
          <a:lstStyle/>
          <a:p>
            <a:pPr algn="l"/>
            <a:r>
              <a:rPr lang="en-GB" dirty="0"/>
              <a:t>Revascularization indications</a:t>
            </a:r>
            <a:endParaRPr lang="el-GR" dirty="0"/>
          </a:p>
        </p:txBody>
      </p:sp>
      <p:sp>
        <p:nvSpPr>
          <p:cNvPr id="11" name="Θέση περιεχομένου 10">
            <a:extLst>
              <a:ext uri="{FF2B5EF4-FFF2-40B4-BE49-F238E27FC236}">
                <a16:creationId xmlns:a16="http://schemas.microsoft.com/office/drawing/2014/main" id="{DF8F3BBB-A6FF-8AEA-B14F-8747BECB63AB}"/>
              </a:ext>
            </a:extLst>
          </p:cNvPr>
          <p:cNvSpPr>
            <a:spLocks noGrp="1"/>
          </p:cNvSpPr>
          <p:nvPr>
            <p:ph sz="half" idx="2"/>
          </p:nvPr>
        </p:nvSpPr>
        <p:spPr>
          <a:xfrm>
            <a:off x="184844" y="861260"/>
            <a:ext cx="5467275" cy="3870730"/>
          </a:xfrm>
          <a:ln>
            <a:solidFill>
              <a:schemeClr val="tx1"/>
            </a:solidFill>
          </a:ln>
        </p:spPr>
        <p:style>
          <a:lnRef idx="2">
            <a:schemeClr val="dk1"/>
          </a:lnRef>
          <a:fillRef idx="1">
            <a:schemeClr val="lt1"/>
          </a:fillRef>
          <a:effectRef idx="0">
            <a:schemeClr val="dk1"/>
          </a:effectRef>
          <a:fontRef idx="minor">
            <a:schemeClr val="dk1"/>
          </a:fontRef>
        </p:style>
        <p:txBody>
          <a:bodyPr>
            <a:noAutofit/>
          </a:bodyPr>
          <a:lstStyle/>
          <a:p>
            <a:pPr marL="0" lvl="0" indent="0">
              <a:lnSpc>
                <a:spcPct val="100000"/>
              </a:lnSpc>
              <a:spcBef>
                <a:spcPts val="0"/>
              </a:spcBef>
              <a:spcAft>
                <a:spcPts val="300"/>
              </a:spcAft>
              <a:buNone/>
            </a:pPr>
            <a:r>
              <a:rPr lang="en-GB" sz="1600" b="1" dirty="0">
                <a:latin typeface="Segoe UI" panose="020B0502040204020203" pitchFamily="34" charset="0"/>
                <a:cs typeface="Segoe UI" panose="020B0502040204020203" pitchFamily="34" charset="0"/>
              </a:rPr>
              <a:t>Strong indications</a:t>
            </a:r>
            <a:endParaRPr lang="el-GR" sz="1600" b="1" dirty="0">
              <a:effectLst/>
              <a:latin typeface="Segoe UI" panose="020B0502040204020203" pitchFamily="34" charset="0"/>
              <a:cs typeface="Segoe UI" panose="020B0502040204020203" pitchFamily="34" charset="0"/>
            </a:endParaRPr>
          </a:p>
          <a:p>
            <a:pPr marL="342900" lvl="0" indent="-342900">
              <a:lnSpc>
                <a:spcPct val="100000"/>
              </a:lnSpc>
              <a:spcBef>
                <a:spcPts val="0"/>
              </a:spcBef>
              <a:spcAft>
                <a:spcPts val="300"/>
              </a:spcAft>
              <a:buFont typeface="Symbol" panose="05050102010706020507" pitchFamily="18" charset="2"/>
              <a:buChar char=""/>
            </a:pPr>
            <a:r>
              <a:rPr lang="en-US" sz="1500" b="1" dirty="0">
                <a:solidFill>
                  <a:schemeClr val="accent1"/>
                </a:solidFill>
                <a:effectLst/>
                <a:latin typeface="Segoe UI" panose="020B0502040204020203" pitchFamily="34" charset="0"/>
                <a:cs typeface="Segoe UI" panose="020B0502040204020203" pitchFamily="34" charset="0"/>
              </a:rPr>
              <a:t>High-grade (&gt;70%)</a:t>
            </a:r>
            <a:r>
              <a:rPr lang="en-US" sz="1500" b="1" dirty="0">
                <a:solidFill>
                  <a:schemeClr val="tx1"/>
                </a:solidFill>
                <a:effectLst/>
                <a:latin typeface="Segoe UI" panose="020B0502040204020203" pitchFamily="34" charset="0"/>
                <a:cs typeface="Segoe UI" panose="020B0502040204020203" pitchFamily="34" charset="0"/>
              </a:rPr>
              <a:t> </a:t>
            </a:r>
            <a:r>
              <a:rPr lang="en-US" sz="1500" b="0" dirty="0">
                <a:solidFill>
                  <a:schemeClr val="tx1"/>
                </a:solidFill>
                <a:effectLst/>
                <a:latin typeface="Segoe UI" panose="020B0502040204020203" pitchFamily="34" charset="0"/>
                <a:cs typeface="Segoe UI" panose="020B0502040204020203" pitchFamily="34" charset="0"/>
              </a:rPr>
              <a:t>renal artery stenosis in association </a:t>
            </a:r>
            <a:r>
              <a:rPr lang="en-US" sz="1500" b="0" dirty="0">
                <a:solidFill>
                  <a:schemeClr val="accent1"/>
                </a:solidFill>
                <a:effectLst/>
                <a:latin typeface="Segoe UI" panose="020B0502040204020203" pitchFamily="34" charset="0"/>
                <a:cs typeface="Segoe UI" panose="020B0502040204020203" pitchFamily="34" charset="0"/>
              </a:rPr>
              <a:t>with one of the following criteria</a:t>
            </a:r>
            <a:r>
              <a:rPr lang="en-US" sz="1500" b="0" dirty="0">
                <a:solidFill>
                  <a:schemeClr val="tx1"/>
                </a:solidFill>
                <a:effectLst/>
                <a:latin typeface="Segoe UI" panose="020B0502040204020203" pitchFamily="34" charset="0"/>
                <a:cs typeface="Segoe UI" panose="020B0502040204020203" pitchFamily="34" charset="0"/>
              </a:rPr>
              <a:t>:</a:t>
            </a:r>
            <a:endParaRPr lang="el-GR" sz="1500" b="0" dirty="0">
              <a:solidFill>
                <a:schemeClr val="tx1"/>
              </a:solidFill>
              <a:effectLst/>
              <a:latin typeface="Segoe UI" panose="020B0502040204020203" pitchFamily="34" charset="0"/>
              <a:cs typeface="Segoe UI" panose="020B0502040204020203" pitchFamily="34" charset="0"/>
            </a:endParaRPr>
          </a:p>
          <a:p>
            <a:pPr marL="285750" lvl="0" indent="-285750">
              <a:lnSpc>
                <a:spcPct val="100000"/>
              </a:lnSpc>
              <a:spcBef>
                <a:spcPts val="0"/>
              </a:spcBef>
              <a:spcAft>
                <a:spcPts val="300"/>
              </a:spcAft>
              <a:buFont typeface="Courier New" panose="02070309020205020404" pitchFamily="49" charset="0"/>
              <a:buChar char="o"/>
            </a:pPr>
            <a:r>
              <a:rPr lang="en-US" sz="1500" b="0" dirty="0">
                <a:solidFill>
                  <a:srgbClr val="C00000"/>
                </a:solidFill>
                <a:effectLst/>
                <a:latin typeface="Segoe UI" panose="020B0502040204020203" pitchFamily="34" charset="0"/>
                <a:cs typeface="Segoe UI" panose="020B0502040204020203" pitchFamily="34" charset="0"/>
              </a:rPr>
              <a:t>Resistant hypertension </a:t>
            </a:r>
            <a:endParaRPr lang="el-GR" sz="1500" b="0" dirty="0">
              <a:solidFill>
                <a:srgbClr val="C00000"/>
              </a:solidFill>
              <a:effectLst/>
              <a:latin typeface="Segoe UI" panose="020B0502040204020203" pitchFamily="34" charset="0"/>
              <a:cs typeface="Segoe UI" panose="020B0502040204020203" pitchFamily="34" charset="0"/>
            </a:endParaRPr>
          </a:p>
          <a:p>
            <a:pPr marL="285750" lvl="0" indent="-285750">
              <a:lnSpc>
                <a:spcPct val="100000"/>
              </a:lnSpc>
              <a:spcBef>
                <a:spcPts val="0"/>
              </a:spcBef>
              <a:spcAft>
                <a:spcPts val="300"/>
              </a:spcAft>
              <a:buFont typeface="Courier New" panose="02070309020205020404" pitchFamily="49" charset="0"/>
              <a:buChar char="o"/>
            </a:pPr>
            <a:r>
              <a:rPr lang="en-US" sz="1500" b="0" dirty="0">
                <a:solidFill>
                  <a:srgbClr val="C00000"/>
                </a:solidFill>
                <a:effectLst/>
                <a:latin typeface="Segoe UI" panose="020B0502040204020203" pitchFamily="34" charset="0"/>
                <a:cs typeface="Segoe UI" panose="020B0502040204020203" pitchFamily="34" charset="0"/>
              </a:rPr>
              <a:t>New-onset or recently uncontrolled </a:t>
            </a:r>
            <a:r>
              <a:rPr lang="en-US" sz="1500" b="0" dirty="0">
                <a:solidFill>
                  <a:schemeClr val="tx1"/>
                </a:solidFill>
                <a:effectLst/>
                <a:latin typeface="Segoe UI" panose="020B0502040204020203" pitchFamily="34" charset="0"/>
                <a:cs typeface="Segoe UI" panose="020B0502040204020203" pitchFamily="34" charset="0"/>
              </a:rPr>
              <a:t>hypertension </a:t>
            </a:r>
            <a:endParaRPr lang="el-GR" sz="1500" b="0" dirty="0">
              <a:solidFill>
                <a:schemeClr val="tx1"/>
              </a:solidFill>
              <a:effectLst/>
              <a:latin typeface="Segoe UI" panose="020B0502040204020203" pitchFamily="34" charset="0"/>
              <a:cs typeface="Segoe UI" panose="020B0502040204020203" pitchFamily="34" charset="0"/>
            </a:endParaRPr>
          </a:p>
          <a:p>
            <a:pPr marL="285750" lvl="0" indent="-285750">
              <a:lnSpc>
                <a:spcPct val="100000"/>
              </a:lnSpc>
              <a:spcBef>
                <a:spcPts val="0"/>
              </a:spcBef>
              <a:spcAft>
                <a:spcPts val="300"/>
              </a:spcAft>
              <a:buFont typeface="Courier New" panose="02070309020205020404" pitchFamily="49" charset="0"/>
              <a:buChar char="o"/>
            </a:pPr>
            <a:r>
              <a:rPr lang="en-US" sz="1500" b="0" dirty="0">
                <a:solidFill>
                  <a:srgbClr val="C00000"/>
                </a:solidFill>
                <a:effectLst/>
                <a:latin typeface="Segoe UI" panose="020B0502040204020203" pitchFamily="34" charset="0"/>
                <a:cs typeface="Segoe UI" panose="020B0502040204020203" pitchFamily="34" charset="0"/>
              </a:rPr>
              <a:t>Acute pulmonary oedema </a:t>
            </a:r>
            <a:r>
              <a:rPr lang="en-US" sz="1500" b="0" dirty="0">
                <a:solidFill>
                  <a:schemeClr val="tx1"/>
                </a:solidFill>
                <a:effectLst/>
                <a:latin typeface="Segoe UI" panose="020B0502040204020203" pitchFamily="34" charset="0"/>
                <a:cs typeface="Segoe UI" panose="020B0502040204020203" pitchFamily="34" charset="0"/>
              </a:rPr>
              <a:t>or acute decompensated HF</a:t>
            </a:r>
            <a:endParaRPr lang="el-GR" sz="1500" b="0" dirty="0">
              <a:solidFill>
                <a:schemeClr val="tx1"/>
              </a:solidFill>
              <a:effectLst/>
              <a:latin typeface="Segoe UI" panose="020B0502040204020203" pitchFamily="34" charset="0"/>
              <a:cs typeface="Segoe UI" panose="020B0502040204020203" pitchFamily="34" charset="0"/>
            </a:endParaRPr>
          </a:p>
          <a:p>
            <a:pPr marL="285750" lvl="0" indent="-285750">
              <a:lnSpc>
                <a:spcPct val="100000"/>
              </a:lnSpc>
              <a:spcBef>
                <a:spcPts val="0"/>
              </a:spcBef>
              <a:spcAft>
                <a:spcPts val="300"/>
              </a:spcAft>
              <a:buFont typeface="Courier New" panose="02070309020205020404" pitchFamily="49" charset="0"/>
              <a:buChar char="o"/>
            </a:pPr>
            <a:r>
              <a:rPr lang="en-US" sz="1500" b="0" dirty="0">
                <a:solidFill>
                  <a:srgbClr val="C00000"/>
                </a:solidFill>
                <a:effectLst/>
                <a:latin typeface="Segoe UI" panose="020B0502040204020203" pitchFamily="34" charset="0"/>
                <a:cs typeface="Segoe UI" panose="020B0502040204020203" pitchFamily="34" charset="0"/>
              </a:rPr>
              <a:t>Rapid decline of eGFR </a:t>
            </a:r>
            <a:r>
              <a:rPr lang="en-US" sz="1500" b="0" dirty="0">
                <a:solidFill>
                  <a:schemeClr val="tx1"/>
                </a:solidFill>
                <a:effectLst/>
                <a:latin typeface="Segoe UI" panose="020B0502040204020203" pitchFamily="34" charset="0"/>
                <a:cs typeface="Segoe UI" panose="020B0502040204020203" pitchFamily="34" charset="0"/>
              </a:rPr>
              <a:t>(bilateral stenosis or solitary kidney)</a:t>
            </a:r>
            <a:endParaRPr lang="el-GR" sz="1500" b="0" dirty="0">
              <a:solidFill>
                <a:schemeClr val="tx1"/>
              </a:solidFill>
              <a:effectLst/>
              <a:latin typeface="Segoe UI" panose="020B0502040204020203" pitchFamily="34" charset="0"/>
              <a:cs typeface="Segoe UI" panose="020B0502040204020203" pitchFamily="34" charset="0"/>
            </a:endParaRPr>
          </a:p>
          <a:p>
            <a:pPr marL="285750" lvl="0" indent="-285750">
              <a:lnSpc>
                <a:spcPct val="100000"/>
              </a:lnSpc>
              <a:spcBef>
                <a:spcPts val="0"/>
              </a:spcBef>
              <a:spcAft>
                <a:spcPts val="300"/>
              </a:spcAft>
              <a:buFont typeface="Courier New" panose="02070309020205020404" pitchFamily="49" charset="0"/>
              <a:buChar char="o"/>
            </a:pPr>
            <a:r>
              <a:rPr lang="en-US" sz="1500" b="0" dirty="0" err="1">
                <a:solidFill>
                  <a:srgbClr val="C00000"/>
                </a:solidFill>
                <a:effectLst/>
                <a:latin typeface="Segoe UI" panose="020B0502040204020203" pitchFamily="34" charset="0"/>
                <a:cs typeface="Segoe UI" panose="020B0502040204020203" pitchFamily="34" charset="0"/>
              </a:rPr>
              <a:t>ACEi</a:t>
            </a:r>
            <a:r>
              <a:rPr lang="en-US" sz="1500" b="0" dirty="0">
                <a:solidFill>
                  <a:srgbClr val="C00000"/>
                </a:solidFill>
                <a:effectLst/>
                <a:latin typeface="Segoe UI" panose="020B0502040204020203" pitchFamily="34" charset="0"/>
                <a:cs typeface="Segoe UI" panose="020B0502040204020203" pitchFamily="34" charset="0"/>
              </a:rPr>
              <a:t> or ARB intolerance </a:t>
            </a:r>
            <a:r>
              <a:rPr lang="en-US" sz="1500" b="0" dirty="0">
                <a:solidFill>
                  <a:schemeClr val="tx1"/>
                </a:solidFill>
                <a:effectLst/>
                <a:latin typeface="Segoe UI" panose="020B0502040204020203" pitchFamily="34" charset="0"/>
                <a:cs typeface="Segoe UI" panose="020B0502040204020203" pitchFamily="34" charset="0"/>
              </a:rPr>
              <a:t>(≥30% eGFR reduction) </a:t>
            </a:r>
            <a:endParaRPr lang="el-GR" sz="1500" b="0" dirty="0">
              <a:solidFill>
                <a:schemeClr val="tx1"/>
              </a:solidFill>
              <a:effectLst/>
              <a:latin typeface="Segoe UI" panose="020B0502040204020203" pitchFamily="34" charset="0"/>
              <a:cs typeface="Segoe UI" panose="020B0502040204020203" pitchFamily="34" charset="0"/>
            </a:endParaRPr>
          </a:p>
          <a:p>
            <a:pPr marL="285750" lvl="0" indent="-285750">
              <a:lnSpc>
                <a:spcPct val="100000"/>
              </a:lnSpc>
              <a:spcBef>
                <a:spcPts val="0"/>
              </a:spcBef>
              <a:spcAft>
                <a:spcPts val="300"/>
              </a:spcAft>
              <a:buFont typeface="Courier New" panose="02070309020205020404" pitchFamily="49" charset="0"/>
              <a:buChar char="o"/>
            </a:pPr>
            <a:r>
              <a:rPr lang="en-US" sz="1500" b="0" dirty="0">
                <a:solidFill>
                  <a:srgbClr val="C00000"/>
                </a:solidFill>
                <a:effectLst/>
                <a:latin typeface="Segoe UI" panose="020B0502040204020203" pitchFamily="34" charset="0"/>
                <a:cs typeface="Segoe UI" panose="020B0502040204020203" pitchFamily="34" charset="0"/>
              </a:rPr>
              <a:t>replacement treatment </a:t>
            </a:r>
            <a:r>
              <a:rPr lang="en-US" sz="1500" b="0" dirty="0">
                <a:solidFill>
                  <a:schemeClr val="tx1"/>
                </a:solidFill>
                <a:effectLst/>
                <a:latin typeface="Segoe UI" panose="020B0502040204020203" pitchFamily="34" charset="0"/>
                <a:cs typeface="Segoe UI" panose="020B0502040204020203" pitchFamily="34" charset="0"/>
              </a:rPr>
              <a:t>(with possibly viable renal parenchyma) if stenosis detected </a:t>
            </a:r>
            <a:r>
              <a:rPr lang="en-US" sz="1500" b="0" dirty="0">
                <a:solidFill>
                  <a:srgbClr val="C00000"/>
                </a:solidFill>
                <a:effectLst/>
                <a:latin typeface="Segoe UI" panose="020B0502040204020203" pitchFamily="34" charset="0"/>
                <a:cs typeface="Segoe UI" panose="020B0502040204020203" pitchFamily="34" charset="0"/>
              </a:rPr>
              <a:t>&lt;3 months </a:t>
            </a:r>
            <a:r>
              <a:rPr lang="en-US" sz="1500" b="0" dirty="0">
                <a:solidFill>
                  <a:schemeClr val="tx1"/>
                </a:solidFill>
                <a:effectLst/>
                <a:latin typeface="Segoe UI" panose="020B0502040204020203" pitchFamily="34" charset="0"/>
                <a:cs typeface="Segoe UI" panose="020B0502040204020203" pitchFamily="34" charset="0"/>
              </a:rPr>
              <a:t>of renal replacement treatment or if uncontrolled hypertension with multiple (≥5) antihypertensive agents is present</a:t>
            </a:r>
            <a:endParaRPr lang="el-GR" sz="1500" b="0" dirty="0">
              <a:solidFill>
                <a:schemeClr val="tx1"/>
              </a:solidFill>
              <a:effectLst/>
              <a:latin typeface="Segoe UI" panose="020B0502040204020203" pitchFamily="34" charset="0"/>
              <a:cs typeface="Segoe UI" panose="020B0502040204020203" pitchFamily="34" charset="0"/>
            </a:endParaRPr>
          </a:p>
          <a:p>
            <a:pPr marL="342900" lvl="0" indent="-342900">
              <a:lnSpc>
                <a:spcPct val="100000"/>
              </a:lnSpc>
              <a:spcBef>
                <a:spcPts val="0"/>
              </a:spcBef>
              <a:spcAft>
                <a:spcPts val="300"/>
              </a:spcAft>
              <a:buFont typeface="Symbol" panose="05050102010706020507" pitchFamily="18" charset="2"/>
              <a:buChar char=""/>
            </a:pPr>
            <a:r>
              <a:rPr lang="en-US" sz="1500" b="1" dirty="0">
                <a:solidFill>
                  <a:schemeClr val="accent1"/>
                </a:solidFill>
                <a:effectLst/>
                <a:latin typeface="Segoe UI" panose="020B0502040204020203" pitchFamily="34" charset="0"/>
                <a:cs typeface="Segoe UI" panose="020B0502040204020203" pitchFamily="34" charset="0"/>
              </a:rPr>
              <a:t>AKI</a:t>
            </a:r>
            <a:r>
              <a:rPr lang="en-US" sz="1500" b="0" dirty="0">
                <a:solidFill>
                  <a:schemeClr val="tx1"/>
                </a:solidFill>
                <a:effectLst/>
                <a:latin typeface="Segoe UI" panose="020B0502040204020203" pitchFamily="34" charset="0"/>
                <a:cs typeface="Segoe UI" panose="020B0502040204020203" pitchFamily="34" charset="0"/>
              </a:rPr>
              <a:t> due to acute renal artery occlusion or high-grade stenosis </a:t>
            </a:r>
            <a:endParaRPr lang="el-GR" sz="1500" b="0" dirty="0">
              <a:solidFill>
                <a:schemeClr val="tx1"/>
              </a:solidFill>
              <a:effectLst/>
              <a:latin typeface="Segoe UI" panose="020B0502040204020203" pitchFamily="34" charset="0"/>
              <a:cs typeface="Segoe UI" panose="020B0502040204020203" pitchFamily="34" charset="0"/>
            </a:endParaRPr>
          </a:p>
          <a:p>
            <a:pPr marL="342900" lvl="0" indent="-342900">
              <a:lnSpc>
                <a:spcPct val="100000"/>
              </a:lnSpc>
              <a:spcBef>
                <a:spcPts val="0"/>
              </a:spcBef>
              <a:spcAft>
                <a:spcPts val="300"/>
              </a:spcAft>
              <a:buFont typeface="Symbol" panose="05050102010706020507" pitchFamily="18" charset="2"/>
              <a:buChar char=""/>
            </a:pPr>
            <a:r>
              <a:rPr lang="en-US" sz="1500" b="1" dirty="0">
                <a:solidFill>
                  <a:schemeClr val="accent1"/>
                </a:solidFill>
                <a:effectLst/>
                <a:latin typeface="Segoe UI" panose="020B0502040204020203" pitchFamily="34" charset="0"/>
                <a:cs typeface="Segoe UI" panose="020B0502040204020203" pitchFamily="34" charset="0"/>
              </a:rPr>
              <a:t>Kidney transplant </a:t>
            </a:r>
            <a:r>
              <a:rPr lang="en-US" sz="1500" b="0" dirty="0">
                <a:solidFill>
                  <a:schemeClr val="tx1"/>
                </a:solidFill>
                <a:effectLst/>
                <a:latin typeface="Segoe UI" panose="020B0502040204020203" pitchFamily="34" charset="0"/>
                <a:cs typeface="Segoe UI" panose="020B0502040204020203" pitchFamily="34" charset="0"/>
              </a:rPr>
              <a:t>with renal artery stenosis</a:t>
            </a:r>
            <a:endParaRPr lang="el-GR" sz="1500" b="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p>
            <a:pPr>
              <a:spcBef>
                <a:spcPts val="0"/>
              </a:spcBef>
            </a:pPr>
            <a:endParaRPr lang="el-GR" sz="1500" dirty="0"/>
          </a:p>
        </p:txBody>
      </p:sp>
      <p:pic>
        <p:nvPicPr>
          <p:cNvPr id="4" name="Εικόνα 3">
            <a:extLst>
              <a:ext uri="{FF2B5EF4-FFF2-40B4-BE49-F238E27FC236}">
                <a16:creationId xmlns:a16="http://schemas.microsoft.com/office/drawing/2014/main" id="{4FA14A4F-AFA5-00FF-E71E-B6F9EE3DF117}"/>
              </a:ext>
            </a:extLst>
          </p:cNvPr>
          <p:cNvPicPr>
            <a:picLocks noChangeAspect="1"/>
          </p:cNvPicPr>
          <p:nvPr/>
        </p:nvPicPr>
        <p:blipFill>
          <a:blip r:embed="rId3"/>
          <a:stretch>
            <a:fillRect/>
          </a:stretch>
        </p:blipFill>
        <p:spPr>
          <a:xfrm>
            <a:off x="6744609" y="204550"/>
            <a:ext cx="1034190" cy="471199"/>
          </a:xfrm>
          <a:prstGeom prst="rect">
            <a:avLst/>
          </a:prstGeom>
        </p:spPr>
      </p:pic>
      <p:sp>
        <p:nvSpPr>
          <p:cNvPr id="7" name="Text Box 4">
            <a:extLst>
              <a:ext uri="{FF2B5EF4-FFF2-40B4-BE49-F238E27FC236}">
                <a16:creationId xmlns:a16="http://schemas.microsoft.com/office/drawing/2014/main" id="{AC4CF7D9-940F-83B7-BED1-72CEE0EB2A90}"/>
              </a:ext>
            </a:extLst>
          </p:cNvPr>
          <p:cNvSpPr txBox="1">
            <a:spLocks noChangeArrowheads="1"/>
          </p:cNvSpPr>
          <p:nvPr/>
        </p:nvSpPr>
        <p:spPr bwMode="auto">
          <a:xfrm>
            <a:off x="6669422" y="4371950"/>
            <a:ext cx="23670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defTabSz="685800" fontAlgn="base">
              <a:spcBef>
                <a:spcPct val="0"/>
              </a:spcBef>
              <a:spcAft>
                <a:spcPct val="0"/>
              </a:spcAft>
              <a:defRPr/>
            </a:pPr>
            <a:r>
              <a:rPr lang="en-US" altLang="el-GR" sz="1200" i="1" dirty="0" err="1">
                <a:solidFill>
                  <a:prstClr val="black"/>
                </a:solidFill>
                <a:latin typeface="Calibri"/>
                <a:cs typeface="Arial" panose="020B0604020202020204" pitchFamily="34" charset="0"/>
              </a:rPr>
              <a:t>Sarafidis</a:t>
            </a:r>
            <a:r>
              <a:rPr lang="en-US" altLang="el-GR" sz="1200" i="1" dirty="0">
                <a:solidFill>
                  <a:prstClr val="black"/>
                </a:solidFill>
                <a:latin typeface="Calibri"/>
                <a:cs typeface="Arial" panose="020B0604020202020204" pitchFamily="34" charset="0"/>
              </a:rPr>
              <a:t>, Theodorakopoulou et al, Nephrol Dial Transplant 2023</a:t>
            </a:r>
            <a:endParaRPr lang="el-GR" altLang="el-GR" sz="1200" i="1" u="sng" dirty="0">
              <a:solidFill>
                <a:prstClr val="black"/>
              </a:solidFill>
              <a:latin typeface="Calibri"/>
              <a:cs typeface="Arial" panose="020B0604020202020204" pitchFamily="34" charset="0"/>
            </a:endParaRPr>
          </a:p>
        </p:txBody>
      </p:sp>
      <p:pic>
        <p:nvPicPr>
          <p:cNvPr id="9" name="Εικόνα 8">
            <a:extLst>
              <a:ext uri="{FF2B5EF4-FFF2-40B4-BE49-F238E27FC236}">
                <a16:creationId xmlns:a16="http://schemas.microsoft.com/office/drawing/2014/main" id="{26F6E5A3-7506-F5B3-35F0-ADFE31A51291}"/>
              </a:ext>
            </a:extLst>
          </p:cNvPr>
          <p:cNvPicPr>
            <a:picLocks noChangeAspect="1"/>
          </p:cNvPicPr>
          <p:nvPr/>
        </p:nvPicPr>
        <p:blipFill>
          <a:blip r:embed="rId4"/>
          <a:stretch>
            <a:fillRect/>
          </a:stretch>
        </p:blipFill>
        <p:spPr>
          <a:xfrm>
            <a:off x="7812360" y="220930"/>
            <a:ext cx="1206005" cy="454819"/>
          </a:xfrm>
          <a:prstGeom prst="rect">
            <a:avLst/>
          </a:prstGeom>
        </p:spPr>
      </p:pic>
      <p:sp>
        <p:nvSpPr>
          <p:cNvPr id="14" name="Θέση περιεχομένου 10">
            <a:extLst>
              <a:ext uri="{FF2B5EF4-FFF2-40B4-BE49-F238E27FC236}">
                <a16:creationId xmlns:a16="http://schemas.microsoft.com/office/drawing/2014/main" id="{384AC1DB-EA88-02E3-A3A1-13C23949B7CB}"/>
              </a:ext>
            </a:extLst>
          </p:cNvPr>
          <p:cNvSpPr txBox="1">
            <a:spLocks/>
          </p:cNvSpPr>
          <p:nvPr/>
        </p:nvSpPr>
        <p:spPr>
          <a:xfrm>
            <a:off x="5742259" y="843558"/>
            <a:ext cx="3294237" cy="2808311"/>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spcBef>
                <a:spcPts val="0"/>
              </a:spcBef>
              <a:spcAft>
                <a:spcPts val="300"/>
              </a:spcAft>
              <a:buFont typeface="Arial" panose="020B0604020202020204" pitchFamily="34" charset="0"/>
              <a:buNone/>
            </a:pPr>
            <a:r>
              <a:rPr lang="en-GB" sz="1600" b="1" dirty="0">
                <a:latin typeface="Segoe UI" panose="020B0502040204020203" pitchFamily="34" charset="0"/>
                <a:cs typeface="Segoe UI" panose="020B0502040204020203" pitchFamily="34" charset="0"/>
              </a:rPr>
              <a:t>Moderately strong indications</a:t>
            </a:r>
            <a:endParaRPr lang="el-GR" sz="1600" b="1" dirty="0">
              <a:latin typeface="Segoe UI" panose="020B0502040204020203" pitchFamily="34" charset="0"/>
              <a:cs typeface="Segoe UI" panose="020B0502040204020203" pitchFamily="34" charset="0"/>
            </a:endParaRPr>
          </a:p>
          <a:p>
            <a:pPr marL="342900" indent="-342900">
              <a:lnSpc>
                <a:spcPct val="100000"/>
              </a:lnSpc>
              <a:spcBef>
                <a:spcPts val="0"/>
              </a:spcBef>
              <a:spcAft>
                <a:spcPts val="300"/>
              </a:spcAft>
              <a:buFont typeface="Symbol" panose="05050102010706020507" pitchFamily="18" charset="2"/>
              <a:buChar char=""/>
            </a:pPr>
            <a:r>
              <a:rPr lang="en-US" sz="1500" b="1" dirty="0">
                <a:solidFill>
                  <a:schemeClr val="accent1"/>
                </a:solidFill>
                <a:latin typeface="Segoe UI" panose="020B0502040204020203" pitchFamily="34" charset="0"/>
                <a:cs typeface="Segoe UI" panose="020B0502040204020203" pitchFamily="34" charset="0"/>
              </a:rPr>
              <a:t>High-grade (&gt;70%)</a:t>
            </a:r>
            <a:r>
              <a:rPr lang="en-US" sz="1500" b="1" dirty="0">
                <a:solidFill>
                  <a:schemeClr val="tx1"/>
                </a:solidFill>
                <a:latin typeface="Segoe UI" panose="020B0502040204020203" pitchFamily="34" charset="0"/>
                <a:cs typeface="Segoe UI" panose="020B0502040204020203" pitchFamily="34" charset="0"/>
              </a:rPr>
              <a:t> </a:t>
            </a:r>
            <a:r>
              <a:rPr lang="en-US" sz="1500" dirty="0">
                <a:solidFill>
                  <a:schemeClr val="tx1"/>
                </a:solidFill>
                <a:latin typeface="Segoe UI" panose="020B0502040204020203" pitchFamily="34" charset="0"/>
                <a:cs typeface="Segoe UI" panose="020B0502040204020203" pitchFamily="34" charset="0"/>
              </a:rPr>
              <a:t>renal artery stenosis in association </a:t>
            </a:r>
            <a:r>
              <a:rPr lang="en-US" sz="1500" dirty="0">
                <a:solidFill>
                  <a:schemeClr val="accent1"/>
                </a:solidFill>
                <a:latin typeface="Segoe UI" panose="020B0502040204020203" pitchFamily="34" charset="0"/>
                <a:cs typeface="Segoe UI" panose="020B0502040204020203" pitchFamily="34" charset="0"/>
              </a:rPr>
              <a:t>with one of the following criteria</a:t>
            </a:r>
            <a:r>
              <a:rPr lang="en-US" sz="1500" dirty="0">
                <a:solidFill>
                  <a:schemeClr val="tx1"/>
                </a:solidFill>
                <a:latin typeface="Segoe UI" panose="020B0502040204020203" pitchFamily="34" charset="0"/>
                <a:cs typeface="Segoe UI" panose="020B0502040204020203" pitchFamily="34" charset="0"/>
              </a:rPr>
              <a:t>:</a:t>
            </a:r>
            <a:endParaRPr lang="el-GR" sz="1500" dirty="0">
              <a:solidFill>
                <a:schemeClr val="tx1"/>
              </a:solidFill>
              <a:latin typeface="Segoe UI" panose="020B0502040204020203" pitchFamily="34" charset="0"/>
              <a:cs typeface="Segoe UI" panose="020B0502040204020203" pitchFamily="34" charset="0"/>
            </a:endParaRPr>
          </a:p>
          <a:p>
            <a:pPr marL="285750" lvl="0" indent="-285750">
              <a:lnSpc>
                <a:spcPct val="100000"/>
              </a:lnSpc>
              <a:spcBef>
                <a:spcPts val="0"/>
              </a:spcBef>
              <a:spcAft>
                <a:spcPts val="300"/>
              </a:spcAft>
              <a:buFont typeface="Courier New" panose="02070309020205020404" pitchFamily="49" charset="0"/>
              <a:buChar char="o"/>
            </a:pPr>
            <a:r>
              <a:rPr lang="en-US" sz="1500" dirty="0">
                <a:solidFill>
                  <a:srgbClr val="C00000"/>
                </a:solidFill>
                <a:latin typeface="Segoe UI" panose="020B0502040204020203" pitchFamily="34" charset="0"/>
                <a:cs typeface="Segoe UI" panose="020B0502040204020203" pitchFamily="34" charset="0"/>
              </a:rPr>
              <a:t>Chronic HF</a:t>
            </a:r>
          </a:p>
          <a:p>
            <a:pPr marL="285750" lvl="0" indent="-285750">
              <a:lnSpc>
                <a:spcPct val="100000"/>
              </a:lnSpc>
              <a:spcBef>
                <a:spcPts val="0"/>
              </a:spcBef>
              <a:spcAft>
                <a:spcPts val="300"/>
              </a:spcAft>
              <a:buFont typeface="Courier New" panose="02070309020205020404" pitchFamily="49" charset="0"/>
              <a:buChar char="o"/>
            </a:pPr>
            <a:r>
              <a:rPr lang="en-US" sz="1500" dirty="0">
                <a:solidFill>
                  <a:schemeClr val="tx1"/>
                </a:solidFill>
                <a:latin typeface="Segoe UI" panose="020B0502040204020203" pitchFamily="34" charset="0"/>
                <a:cs typeface="Segoe UI" panose="020B0502040204020203" pitchFamily="34" charset="0"/>
              </a:rPr>
              <a:t>Asymptomatic but either </a:t>
            </a:r>
            <a:r>
              <a:rPr lang="en-US" sz="1500" dirty="0">
                <a:solidFill>
                  <a:srgbClr val="C00000"/>
                </a:solidFill>
                <a:latin typeface="Segoe UI" panose="020B0502040204020203" pitchFamily="34" charset="0"/>
                <a:cs typeface="Segoe UI" panose="020B0502040204020203" pitchFamily="34" charset="0"/>
              </a:rPr>
              <a:t>bilateral or supplying a solitary kidney </a:t>
            </a:r>
            <a:r>
              <a:rPr lang="en-US" sz="1500" dirty="0">
                <a:solidFill>
                  <a:schemeClr val="tx1"/>
                </a:solidFill>
                <a:latin typeface="Segoe UI" panose="020B0502040204020203" pitchFamily="34" charset="0"/>
                <a:cs typeface="Segoe UI" panose="020B0502040204020203" pitchFamily="34" charset="0"/>
              </a:rPr>
              <a:t>with viable renal parenchyma (non-atrophic kidney, distinct renal cortex)</a:t>
            </a:r>
          </a:p>
        </p:txBody>
      </p:sp>
    </p:spTree>
    <p:extLst>
      <p:ext uri="{BB962C8B-B14F-4D97-AF65-F5344CB8AC3E}">
        <p14:creationId xmlns:p14="http://schemas.microsoft.com/office/powerpoint/2010/main" val="238285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4">
                                            <p:bg/>
                                          </p:spTgt>
                                        </p:tgtEl>
                                        <p:attrNameLst>
                                          <p:attrName>style.visibility</p:attrName>
                                        </p:attrNameLst>
                                      </p:cBhvr>
                                      <p:to>
                                        <p:strVal val="visible"/>
                                      </p:to>
                                    </p:set>
                                    <p:anim calcmode="lin" valueType="num">
                                      <p:cBhvr additive="base">
                                        <p:cTn id="51" dur="500" fill="hold"/>
                                        <p:tgtEl>
                                          <p:spTgt spid="14">
                                            <p:bg/>
                                          </p:spTgt>
                                        </p:tgtEl>
                                        <p:attrNameLst>
                                          <p:attrName>ppt_x</p:attrName>
                                        </p:attrNameLst>
                                      </p:cBhvr>
                                      <p:tavLst>
                                        <p:tav tm="0">
                                          <p:val>
                                            <p:strVal val="#ppt_x"/>
                                          </p:val>
                                        </p:tav>
                                        <p:tav tm="100000">
                                          <p:val>
                                            <p:strVal val="#ppt_x"/>
                                          </p:val>
                                        </p:tav>
                                      </p:tavLst>
                                    </p:anim>
                                    <p:anim calcmode="lin" valueType="num">
                                      <p:cBhvr additive="base">
                                        <p:cTn id="52" dur="500" fill="hold"/>
                                        <p:tgtEl>
                                          <p:spTgt spid="14">
                                            <p:bg/>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4">
                                            <p:txEl>
                                              <p:pRg st="0" end="0"/>
                                            </p:txEl>
                                          </p:spTgt>
                                        </p:tgtEl>
                                        <p:attrNameLst>
                                          <p:attrName>style.visibility</p:attrName>
                                        </p:attrNameLst>
                                      </p:cBhvr>
                                      <p:to>
                                        <p:strVal val="visible"/>
                                      </p:to>
                                    </p:set>
                                    <p:anim calcmode="lin" valueType="num">
                                      <p:cBhvr additive="base">
                                        <p:cTn id="5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4">
                                            <p:txEl>
                                              <p:pRg st="1" end="1"/>
                                            </p:txEl>
                                          </p:spTgt>
                                        </p:tgtEl>
                                        <p:attrNameLst>
                                          <p:attrName>style.visibility</p:attrName>
                                        </p:attrNameLst>
                                      </p:cBhvr>
                                      <p:to>
                                        <p:strVal val="visible"/>
                                      </p:to>
                                    </p:set>
                                    <p:anim calcmode="lin" valueType="num">
                                      <p:cBhvr additive="base">
                                        <p:cTn id="6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4">
                                            <p:txEl>
                                              <p:pRg st="2" end="2"/>
                                            </p:txEl>
                                          </p:spTgt>
                                        </p:tgtEl>
                                        <p:attrNameLst>
                                          <p:attrName>style.visibility</p:attrName>
                                        </p:attrNameLst>
                                      </p:cBhvr>
                                      <p:to>
                                        <p:strVal val="visible"/>
                                      </p:to>
                                    </p:set>
                                    <p:anim calcmode="lin" valueType="num">
                                      <p:cBhvr additive="base">
                                        <p:cTn id="67"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4">
                                            <p:txEl>
                                              <p:pRg st="3" end="3"/>
                                            </p:txEl>
                                          </p:spTgt>
                                        </p:tgtEl>
                                        <p:attrNameLst>
                                          <p:attrName>style.visibility</p:attrName>
                                        </p:attrNameLst>
                                      </p:cBhvr>
                                      <p:to>
                                        <p:strVal val="visible"/>
                                      </p:to>
                                    </p:set>
                                    <p:anim calcmode="lin" valueType="num">
                                      <p:cBhvr additive="base">
                                        <p:cTn id="73"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14" grpId="0" uiExpand="1" build="allAtOnce"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520C188-4BF4-1DEF-FDC1-DFDC77987408}"/>
              </a:ext>
            </a:extLst>
          </p:cNvPr>
          <p:cNvSpPr>
            <a:spLocks noGrp="1"/>
          </p:cNvSpPr>
          <p:nvPr>
            <p:ph type="title"/>
          </p:nvPr>
        </p:nvSpPr>
        <p:spPr/>
        <p:txBody>
          <a:bodyPr/>
          <a:lstStyle/>
          <a:p>
            <a:r>
              <a:rPr lang="en-GB" dirty="0"/>
              <a:t>2023 ESH Guidelines</a:t>
            </a:r>
            <a:endParaRPr lang="el-GR" dirty="0"/>
          </a:p>
        </p:txBody>
      </p:sp>
      <p:sp>
        <p:nvSpPr>
          <p:cNvPr id="19" name="Θέση περιεχομένου 18">
            <a:extLst>
              <a:ext uri="{FF2B5EF4-FFF2-40B4-BE49-F238E27FC236}">
                <a16:creationId xmlns:a16="http://schemas.microsoft.com/office/drawing/2014/main" id="{701EAF3A-1C05-B650-740A-F65E5E8D9578}"/>
              </a:ext>
            </a:extLst>
          </p:cNvPr>
          <p:cNvSpPr>
            <a:spLocks noGrp="1"/>
          </p:cNvSpPr>
          <p:nvPr>
            <p:ph idx="1"/>
          </p:nvPr>
        </p:nvSpPr>
        <p:spPr>
          <a:xfrm>
            <a:off x="179512" y="915566"/>
            <a:ext cx="8568952" cy="4104030"/>
          </a:xfrm>
        </p:spPr>
        <p:txBody>
          <a:bodyPr>
            <a:normAutofit fontScale="85000" lnSpcReduction="20000"/>
          </a:bodyPr>
          <a:lstStyle/>
          <a:p>
            <a:pPr algn="just">
              <a:lnSpc>
                <a:spcPct val="150000"/>
              </a:lnSpc>
            </a:pPr>
            <a:r>
              <a:rPr lang="en-GB" sz="2000" dirty="0"/>
              <a:t>….. </a:t>
            </a:r>
            <a:r>
              <a:rPr lang="en-US" sz="2000" dirty="0"/>
              <a:t>Thus, the current consensus is to offer </a:t>
            </a:r>
            <a:r>
              <a:rPr lang="en-US" sz="2000" b="1" dirty="0">
                <a:solidFill>
                  <a:schemeClr val="accent6"/>
                </a:solidFill>
              </a:rPr>
              <a:t>revascularization on top of medical therapy </a:t>
            </a:r>
            <a:r>
              <a:rPr lang="en-US" sz="2000" dirty="0"/>
              <a:t>in patients with documented </a:t>
            </a:r>
            <a:r>
              <a:rPr lang="en-US" sz="2000" dirty="0">
                <a:solidFill>
                  <a:schemeClr val="accent6"/>
                </a:solidFill>
              </a:rPr>
              <a:t>secondary hypertension </a:t>
            </a:r>
            <a:r>
              <a:rPr lang="en-US" sz="2000" dirty="0"/>
              <a:t>because of atherosclerotic renal vascular disease </a:t>
            </a:r>
            <a:r>
              <a:rPr lang="en-US" sz="2000" dirty="0">
                <a:solidFill>
                  <a:schemeClr val="accent6"/>
                </a:solidFill>
              </a:rPr>
              <a:t>or high-risk clinical profiles </a:t>
            </a:r>
            <a:r>
              <a:rPr lang="en-US" sz="2000" b="1" dirty="0">
                <a:solidFill>
                  <a:schemeClr val="accent6"/>
                </a:solidFill>
              </a:rPr>
              <a:t>and</a:t>
            </a:r>
            <a:r>
              <a:rPr lang="en-US" sz="2000" dirty="0">
                <a:solidFill>
                  <a:schemeClr val="accent6"/>
                </a:solidFill>
              </a:rPr>
              <a:t> documented high-grade stenosis (&gt; 70%) </a:t>
            </a:r>
            <a:r>
              <a:rPr lang="en-US" sz="2000" dirty="0"/>
              <a:t>[1418,1422,1423]. </a:t>
            </a:r>
          </a:p>
          <a:p>
            <a:pPr algn="just">
              <a:lnSpc>
                <a:spcPct val="150000"/>
              </a:lnSpc>
            </a:pPr>
            <a:r>
              <a:rPr lang="en-US" sz="2000" dirty="0">
                <a:solidFill>
                  <a:schemeClr val="accent5"/>
                </a:solidFill>
              </a:rPr>
              <a:t>Medical therapy</a:t>
            </a:r>
            <a:r>
              <a:rPr lang="en-US" sz="2000" b="1" dirty="0">
                <a:solidFill>
                  <a:schemeClr val="accent5"/>
                </a:solidFill>
              </a:rPr>
              <a:t> alone </a:t>
            </a:r>
            <a:r>
              <a:rPr lang="en-US" sz="2000" dirty="0"/>
              <a:t>could be used for individuals with </a:t>
            </a:r>
            <a:r>
              <a:rPr lang="en-US" sz="2000" dirty="0">
                <a:solidFill>
                  <a:schemeClr val="accent5"/>
                </a:solidFill>
              </a:rPr>
              <a:t>asymptomatic</a:t>
            </a:r>
            <a:r>
              <a:rPr lang="en-US" sz="2000" dirty="0"/>
              <a:t> atherosclerotic renal vascular disease </a:t>
            </a:r>
            <a:r>
              <a:rPr lang="en-US" sz="2000" dirty="0">
                <a:solidFill>
                  <a:schemeClr val="accent5"/>
                </a:solidFill>
              </a:rPr>
              <a:t>with </a:t>
            </a:r>
            <a:r>
              <a:rPr lang="en-US" sz="2000" b="1" dirty="0">
                <a:solidFill>
                  <a:schemeClr val="accent5"/>
                </a:solidFill>
              </a:rPr>
              <a:t>&lt;70% stenosis</a:t>
            </a:r>
            <a:r>
              <a:rPr lang="en-US" sz="2000" dirty="0"/>
              <a:t>, patients with </a:t>
            </a:r>
            <a:r>
              <a:rPr lang="en-US" sz="2000" dirty="0">
                <a:solidFill>
                  <a:schemeClr val="accent5"/>
                </a:solidFill>
              </a:rPr>
              <a:t>mild or moderate hypertension </a:t>
            </a:r>
            <a:r>
              <a:rPr lang="en-US" sz="2000" dirty="0"/>
              <a:t>that is easily controlled with antihypertensive drugs </a:t>
            </a:r>
            <a:r>
              <a:rPr lang="en-US" sz="2000" b="1" dirty="0">
                <a:solidFill>
                  <a:schemeClr val="accent5"/>
                </a:solidFill>
              </a:rPr>
              <a:t>and</a:t>
            </a:r>
            <a:r>
              <a:rPr lang="en-US" sz="2000" dirty="0"/>
              <a:t> </a:t>
            </a:r>
            <a:r>
              <a:rPr lang="en-US" sz="2000" dirty="0">
                <a:solidFill>
                  <a:schemeClr val="accent5"/>
                </a:solidFill>
              </a:rPr>
              <a:t>low-grade stenosis</a:t>
            </a:r>
            <a:r>
              <a:rPr lang="en-US" sz="2000" dirty="0"/>
              <a:t>, or patients with </a:t>
            </a:r>
            <a:r>
              <a:rPr lang="en-US" sz="2000" dirty="0">
                <a:solidFill>
                  <a:schemeClr val="accent5"/>
                </a:solidFill>
              </a:rPr>
              <a:t>nonviable kidney parenchyma</a:t>
            </a:r>
            <a:r>
              <a:rPr lang="en-US" sz="2000" dirty="0"/>
              <a:t>, where revascularization has little to offer. In the medically treated patients, if treatment initiation with an </a:t>
            </a:r>
            <a:r>
              <a:rPr lang="en-US" sz="2000" dirty="0" err="1"/>
              <a:t>ACEi</a:t>
            </a:r>
            <a:r>
              <a:rPr lang="en-US" sz="2000" dirty="0"/>
              <a:t> or an ARB results in eGFR reduction of 30%, careful reevaluation of the patient is warranted.</a:t>
            </a:r>
            <a:endParaRPr lang="el-GR" sz="2000" dirty="0"/>
          </a:p>
        </p:txBody>
      </p:sp>
      <p:pic>
        <p:nvPicPr>
          <p:cNvPr id="20" name="Εικόνα 19">
            <a:extLst>
              <a:ext uri="{FF2B5EF4-FFF2-40B4-BE49-F238E27FC236}">
                <a16:creationId xmlns:a16="http://schemas.microsoft.com/office/drawing/2014/main" id="{D30AD1F7-4AF6-75A8-5442-9CD26957B12F}"/>
              </a:ext>
            </a:extLst>
          </p:cNvPr>
          <p:cNvPicPr>
            <a:picLocks noChangeAspect="1"/>
          </p:cNvPicPr>
          <p:nvPr/>
        </p:nvPicPr>
        <p:blipFill>
          <a:blip r:embed="rId2"/>
          <a:stretch>
            <a:fillRect/>
          </a:stretch>
        </p:blipFill>
        <p:spPr>
          <a:xfrm>
            <a:off x="212229" y="123904"/>
            <a:ext cx="1604036" cy="604928"/>
          </a:xfrm>
          <a:prstGeom prst="rect">
            <a:avLst/>
          </a:prstGeom>
        </p:spPr>
      </p:pic>
      <p:sp>
        <p:nvSpPr>
          <p:cNvPr id="22" name="TextBox 21">
            <a:extLst>
              <a:ext uri="{FF2B5EF4-FFF2-40B4-BE49-F238E27FC236}">
                <a16:creationId xmlns:a16="http://schemas.microsoft.com/office/drawing/2014/main" id="{D988F883-C1C4-D050-8828-FEF6670C7357}"/>
              </a:ext>
            </a:extLst>
          </p:cNvPr>
          <p:cNvSpPr txBox="1"/>
          <p:nvPr/>
        </p:nvSpPr>
        <p:spPr>
          <a:xfrm>
            <a:off x="4572000" y="4515966"/>
            <a:ext cx="4572000" cy="276999"/>
          </a:xfrm>
          <a:prstGeom prst="rect">
            <a:avLst/>
          </a:prstGeom>
          <a:noFill/>
        </p:spPr>
        <p:txBody>
          <a:bodyPr wrap="square">
            <a:spAutoFit/>
          </a:bodyPr>
          <a:lstStyle/>
          <a:p>
            <a:pPr algn="r"/>
            <a:r>
              <a:rPr lang="en-US" sz="1200" i="1" dirty="0" err="1"/>
              <a:t>Mancia</a:t>
            </a:r>
            <a:r>
              <a:rPr lang="en-US" sz="1200" i="1" dirty="0"/>
              <a:t>, Kreutz et al, J </a:t>
            </a:r>
            <a:r>
              <a:rPr lang="en-US" sz="1200" i="1" dirty="0" err="1"/>
              <a:t>Hypertens</a:t>
            </a:r>
            <a:r>
              <a:rPr lang="en-US" sz="1200" i="1" dirty="0"/>
              <a:t>. 2023</a:t>
            </a:r>
            <a:endParaRPr lang="el-GR" sz="1200" i="1" dirty="0"/>
          </a:p>
        </p:txBody>
      </p:sp>
    </p:spTree>
    <p:extLst>
      <p:ext uri="{BB962C8B-B14F-4D97-AF65-F5344CB8AC3E}">
        <p14:creationId xmlns:p14="http://schemas.microsoft.com/office/powerpoint/2010/main" val="41323311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DCA0E3E-6F6C-FB2B-D4D9-B8174F68358D}"/>
              </a:ext>
            </a:extLst>
          </p:cNvPr>
          <p:cNvSpPr>
            <a:spLocks noGrp="1"/>
          </p:cNvSpPr>
          <p:nvPr>
            <p:ph type="title"/>
          </p:nvPr>
        </p:nvSpPr>
        <p:spPr/>
        <p:txBody>
          <a:bodyPr/>
          <a:lstStyle/>
          <a:p>
            <a:pPr algn="l"/>
            <a:r>
              <a:rPr lang="en-GB" dirty="0"/>
              <a:t>Evaluation of possible kidney viability</a:t>
            </a:r>
            <a:endParaRPr lang="el-GR" dirty="0"/>
          </a:p>
        </p:txBody>
      </p:sp>
      <p:pic>
        <p:nvPicPr>
          <p:cNvPr id="6" name="Εικόνα 5">
            <a:extLst>
              <a:ext uri="{FF2B5EF4-FFF2-40B4-BE49-F238E27FC236}">
                <a16:creationId xmlns:a16="http://schemas.microsoft.com/office/drawing/2014/main" id="{DEDB53FA-234C-2930-40C7-5B767AE3A8F7}"/>
              </a:ext>
            </a:extLst>
          </p:cNvPr>
          <p:cNvPicPr>
            <a:picLocks noChangeAspect="1"/>
          </p:cNvPicPr>
          <p:nvPr/>
        </p:nvPicPr>
        <p:blipFill rotWithShape="1">
          <a:blip r:embed="rId3"/>
          <a:srcRect t="75197"/>
          <a:stretch/>
        </p:blipFill>
        <p:spPr>
          <a:xfrm>
            <a:off x="99988" y="3502260"/>
            <a:ext cx="8928992" cy="509650"/>
          </a:xfrm>
          <a:prstGeom prst="rect">
            <a:avLst/>
          </a:prstGeom>
        </p:spPr>
      </p:pic>
      <p:pic>
        <p:nvPicPr>
          <p:cNvPr id="9" name="Εικόνα 8">
            <a:extLst>
              <a:ext uri="{FF2B5EF4-FFF2-40B4-BE49-F238E27FC236}">
                <a16:creationId xmlns:a16="http://schemas.microsoft.com/office/drawing/2014/main" id="{6E21F4F0-062E-876C-AB51-5DE88BA34B50}"/>
              </a:ext>
            </a:extLst>
          </p:cNvPr>
          <p:cNvPicPr>
            <a:picLocks noChangeAspect="1"/>
          </p:cNvPicPr>
          <p:nvPr/>
        </p:nvPicPr>
        <p:blipFill>
          <a:blip r:embed="rId4"/>
          <a:stretch>
            <a:fillRect/>
          </a:stretch>
        </p:blipFill>
        <p:spPr>
          <a:xfrm>
            <a:off x="27980" y="1131590"/>
            <a:ext cx="8936508" cy="2397600"/>
          </a:xfrm>
          <a:prstGeom prst="rect">
            <a:avLst/>
          </a:prstGeom>
        </p:spPr>
      </p:pic>
      <p:sp>
        <p:nvSpPr>
          <p:cNvPr id="11" name="Text Box 4">
            <a:extLst>
              <a:ext uri="{FF2B5EF4-FFF2-40B4-BE49-F238E27FC236}">
                <a16:creationId xmlns:a16="http://schemas.microsoft.com/office/drawing/2014/main" id="{6F8E3E8B-2F7B-012A-ED9B-D13E1D41EE34}"/>
              </a:ext>
            </a:extLst>
          </p:cNvPr>
          <p:cNvSpPr txBox="1">
            <a:spLocks noChangeArrowheads="1"/>
          </p:cNvSpPr>
          <p:nvPr/>
        </p:nvSpPr>
        <p:spPr bwMode="auto">
          <a:xfrm>
            <a:off x="5004048" y="4515966"/>
            <a:ext cx="42839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defRPr/>
            </a:pPr>
            <a:r>
              <a:rPr lang="en-US" altLang="el-GR" sz="1200" i="1" dirty="0" err="1">
                <a:solidFill>
                  <a:prstClr val="black"/>
                </a:solidFill>
                <a:latin typeface="Calibri"/>
                <a:cs typeface="Arial" panose="020B0604020202020204" pitchFamily="34" charset="0"/>
              </a:rPr>
              <a:t>Sarafidis</a:t>
            </a:r>
            <a:r>
              <a:rPr lang="en-US" altLang="el-GR" sz="1200" i="1" dirty="0">
                <a:solidFill>
                  <a:prstClr val="black"/>
                </a:solidFill>
                <a:latin typeface="Calibri"/>
                <a:cs typeface="Arial" panose="020B0604020202020204" pitchFamily="34" charset="0"/>
              </a:rPr>
              <a:t>, Theodorakopoulou et al, Nephrol Dial Transplant 2023</a:t>
            </a:r>
            <a:endParaRPr lang="el-GR" altLang="el-GR" sz="1200" i="1" u="sng" dirty="0">
              <a:solidFill>
                <a:prstClr val="black"/>
              </a:solidFill>
              <a:latin typeface="Calibri"/>
              <a:cs typeface="Arial" panose="020B0604020202020204" pitchFamily="34" charset="0"/>
            </a:endParaRPr>
          </a:p>
        </p:txBody>
      </p:sp>
      <p:pic>
        <p:nvPicPr>
          <p:cNvPr id="12" name="Εικόνα 11">
            <a:extLst>
              <a:ext uri="{FF2B5EF4-FFF2-40B4-BE49-F238E27FC236}">
                <a16:creationId xmlns:a16="http://schemas.microsoft.com/office/drawing/2014/main" id="{002ACC40-1600-EFA1-9A85-110F19715FA8}"/>
              </a:ext>
            </a:extLst>
          </p:cNvPr>
          <p:cNvPicPr>
            <a:picLocks noChangeAspect="1"/>
          </p:cNvPicPr>
          <p:nvPr/>
        </p:nvPicPr>
        <p:blipFill>
          <a:blip r:embed="rId5"/>
          <a:stretch>
            <a:fillRect/>
          </a:stretch>
        </p:blipFill>
        <p:spPr>
          <a:xfrm>
            <a:off x="6744609" y="204550"/>
            <a:ext cx="1034190" cy="471199"/>
          </a:xfrm>
          <a:prstGeom prst="rect">
            <a:avLst/>
          </a:prstGeom>
        </p:spPr>
      </p:pic>
      <p:pic>
        <p:nvPicPr>
          <p:cNvPr id="13" name="Εικόνα 12">
            <a:extLst>
              <a:ext uri="{FF2B5EF4-FFF2-40B4-BE49-F238E27FC236}">
                <a16:creationId xmlns:a16="http://schemas.microsoft.com/office/drawing/2014/main" id="{F179C5BA-316B-9D2A-1716-BCB4B7D24722}"/>
              </a:ext>
            </a:extLst>
          </p:cNvPr>
          <p:cNvPicPr>
            <a:picLocks noChangeAspect="1"/>
          </p:cNvPicPr>
          <p:nvPr/>
        </p:nvPicPr>
        <p:blipFill>
          <a:blip r:embed="rId6"/>
          <a:stretch>
            <a:fillRect/>
          </a:stretch>
        </p:blipFill>
        <p:spPr>
          <a:xfrm>
            <a:off x="7812360" y="220930"/>
            <a:ext cx="1206005" cy="454819"/>
          </a:xfrm>
          <a:prstGeom prst="rect">
            <a:avLst/>
          </a:prstGeom>
        </p:spPr>
      </p:pic>
    </p:spTree>
    <p:extLst>
      <p:ext uri="{BB962C8B-B14F-4D97-AF65-F5344CB8AC3E}">
        <p14:creationId xmlns:p14="http://schemas.microsoft.com/office/powerpoint/2010/main" val="33156955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C89C83-A018-974E-9E2D-D09EC3E98F39}"/>
              </a:ext>
            </a:extLst>
          </p:cNvPr>
          <p:cNvSpPr>
            <a:spLocks noGrp="1"/>
          </p:cNvSpPr>
          <p:nvPr>
            <p:ph type="title"/>
          </p:nvPr>
        </p:nvSpPr>
        <p:spPr>
          <a:xfrm>
            <a:off x="222459" y="182791"/>
            <a:ext cx="7635665" cy="488156"/>
          </a:xfrm>
        </p:spPr>
        <p:txBody>
          <a:bodyPr>
            <a:noAutofit/>
          </a:bodyPr>
          <a:lstStyle/>
          <a:p>
            <a:r>
              <a:rPr lang="en-US" sz="2400" dirty="0"/>
              <a:t>Assessment of kidney parenchyma viability in ARVD</a:t>
            </a:r>
          </a:p>
        </p:txBody>
      </p:sp>
      <p:sp>
        <p:nvSpPr>
          <p:cNvPr id="6" name="Slide Number Placeholder 5">
            <a:extLst>
              <a:ext uri="{FF2B5EF4-FFF2-40B4-BE49-F238E27FC236}">
                <a16:creationId xmlns:a16="http://schemas.microsoft.com/office/drawing/2014/main" id="{247E185C-C6F5-1841-80B0-40C8DF9D1E1E}"/>
              </a:ext>
            </a:extLst>
          </p:cNvPr>
          <p:cNvSpPr>
            <a:spLocks noGrp="1"/>
          </p:cNvSpPr>
          <p:nvPr>
            <p:ph type="sldNum" sz="quarter" idx="12"/>
          </p:nvPr>
        </p:nvSpPr>
        <p:spPr/>
        <p:txBody>
          <a:bodyPr/>
          <a:lstStyle/>
          <a:p>
            <a:pPr defTabSz="685698">
              <a:defRPr/>
            </a:pPr>
            <a:fld id="{4A9CEFBC-9863-BD47-BA2B-008170C231CB}" type="slidenum">
              <a:rPr lang="en-US" sz="825" b="1">
                <a:solidFill>
                  <a:prstClr val="white"/>
                </a:solidFill>
                <a:latin typeface="Arial" panose="020B0604020202020204" pitchFamily="34" charset="0"/>
                <a:cs typeface="Arial" panose="020B0604020202020204" pitchFamily="34" charset="0"/>
              </a:rPr>
              <a:pPr defTabSz="685698">
                <a:defRPr/>
              </a:pPr>
              <a:t>97</a:t>
            </a:fld>
            <a:endParaRPr lang="en-US" sz="825" b="1">
              <a:solidFill>
                <a:prstClr val="white"/>
              </a:solidFill>
              <a:latin typeface="Arial" panose="020B0604020202020204" pitchFamily="34" charset="0"/>
              <a:cs typeface="Arial" panose="020B0604020202020204" pitchFamily="34" charset="0"/>
            </a:endParaRPr>
          </a:p>
        </p:txBody>
      </p:sp>
      <p:sp>
        <p:nvSpPr>
          <p:cNvPr id="11" name="Text Box 4"/>
          <p:cNvSpPr txBox="1">
            <a:spLocks noChangeArrowheads="1"/>
          </p:cNvSpPr>
          <p:nvPr/>
        </p:nvSpPr>
        <p:spPr bwMode="auto">
          <a:xfrm>
            <a:off x="7015239" y="4819020"/>
            <a:ext cx="2545760" cy="220699"/>
          </a:xfrm>
          <a:prstGeom prst="rect">
            <a:avLst/>
          </a:prstGeom>
          <a:noFill/>
          <a:ln w="9525">
            <a:noFill/>
            <a:miter lim="800000"/>
            <a:headEnd/>
            <a:tailEnd/>
          </a:ln>
          <a:effectLst/>
        </p:spPr>
        <p:txBody>
          <a:bodyPr wrap="square" lIns="68571" tIns="34289" rIns="68571" bIns="34289">
            <a:spAutoFit/>
          </a:bodyPr>
          <a:lstStyle/>
          <a:p>
            <a:pPr defTabSz="685681">
              <a:lnSpc>
                <a:spcPct val="80000"/>
              </a:lnSpc>
              <a:spcAft>
                <a:spcPts val="450"/>
              </a:spcAft>
              <a:defRPr/>
            </a:pPr>
            <a:r>
              <a:rPr lang="en-US" altLang="el-GR" sz="1200" i="1" dirty="0">
                <a:solidFill>
                  <a:prstClr val="black"/>
                </a:solidFill>
                <a:latin typeface="Calibri"/>
                <a:cs typeface="Calibri" pitchFamily="34" charset="0"/>
              </a:rPr>
              <a:t>Johansen et al. Kidney </a:t>
            </a:r>
            <a:r>
              <a:rPr lang="en-US" altLang="el-GR" sz="1200" i="1" dirty="0" err="1">
                <a:solidFill>
                  <a:prstClr val="black"/>
                </a:solidFill>
                <a:latin typeface="Calibri"/>
                <a:cs typeface="Calibri" pitchFamily="34" charset="0"/>
              </a:rPr>
              <a:t>Int</a:t>
            </a:r>
            <a:r>
              <a:rPr lang="en-US" altLang="el-GR" sz="1200" i="1" dirty="0">
                <a:solidFill>
                  <a:prstClr val="black"/>
                </a:solidFill>
                <a:latin typeface="Calibri"/>
                <a:cs typeface="Calibri" pitchFamily="34" charset="0"/>
              </a:rPr>
              <a:t> 2021  </a:t>
            </a:r>
            <a:endParaRPr lang="en-GB" altLang="el-GR" sz="1200" i="1" dirty="0">
              <a:solidFill>
                <a:prstClr val="black"/>
              </a:solidFill>
              <a:latin typeface="Calibri"/>
              <a:cs typeface="Calibri" pitchFamily="34" charset="0"/>
            </a:endParaRPr>
          </a:p>
        </p:txBody>
      </p:sp>
      <p:graphicFrame>
        <p:nvGraphicFramePr>
          <p:cNvPr id="9" name="Content Placeholder 3"/>
          <p:cNvGraphicFramePr>
            <a:graphicFrameLocks noGrp="1"/>
          </p:cNvGraphicFramePr>
          <p:nvPr>
            <p:ph idx="1"/>
          </p:nvPr>
        </p:nvGraphicFramePr>
        <p:xfrm>
          <a:off x="191388" y="1217071"/>
          <a:ext cx="8572501" cy="2787305"/>
        </p:xfrm>
        <a:graphic>
          <a:graphicData uri="http://schemas.openxmlformats.org/drawingml/2006/table">
            <a:tbl>
              <a:tblPr firstRow="1" bandRow="1">
                <a:tableStyleId>{5C22544A-7EE6-4342-B048-85BDC9FD1C3A}</a:tableStyleId>
              </a:tblPr>
              <a:tblGrid>
                <a:gridCol w="2256761">
                  <a:extLst>
                    <a:ext uri="{9D8B030D-6E8A-4147-A177-3AD203B41FA5}">
                      <a16:colId xmlns:a16="http://schemas.microsoft.com/office/drawing/2014/main" val="20000"/>
                    </a:ext>
                  </a:extLst>
                </a:gridCol>
                <a:gridCol w="3458240">
                  <a:extLst>
                    <a:ext uri="{9D8B030D-6E8A-4147-A177-3AD203B41FA5}">
                      <a16:colId xmlns:a16="http://schemas.microsoft.com/office/drawing/2014/main" val="20001"/>
                    </a:ext>
                  </a:extLst>
                </a:gridCol>
                <a:gridCol w="2857500">
                  <a:extLst>
                    <a:ext uri="{9D8B030D-6E8A-4147-A177-3AD203B41FA5}">
                      <a16:colId xmlns:a16="http://schemas.microsoft.com/office/drawing/2014/main" val="20002"/>
                    </a:ext>
                  </a:extLst>
                </a:gridCol>
              </a:tblGrid>
              <a:tr h="375613">
                <a:tc>
                  <a:txBody>
                    <a:bodyPr/>
                    <a:lstStyle/>
                    <a:p>
                      <a:endParaRPr lang="en-GB" sz="1800" dirty="0"/>
                    </a:p>
                  </a:txBody>
                  <a:tcPr marL="68580" marR="68580" marT="34290" marB="34290"/>
                </a:tc>
                <a:tc>
                  <a:txBody>
                    <a:bodyPr/>
                    <a:lstStyle/>
                    <a:p>
                      <a:r>
                        <a:rPr lang="en-GB" sz="1800" dirty="0"/>
                        <a:t>Likely non-viable</a:t>
                      </a:r>
                    </a:p>
                  </a:txBody>
                  <a:tcPr marL="68580" marR="68580" marT="34290" marB="34290"/>
                </a:tc>
                <a:tc>
                  <a:txBody>
                    <a:bodyPr/>
                    <a:lstStyle/>
                    <a:p>
                      <a:r>
                        <a:rPr lang="en-GB" sz="1800" dirty="0"/>
                        <a:t>Likely to be viable**</a:t>
                      </a:r>
                    </a:p>
                  </a:txBody>
                  <a:tcPr marL="68580" marR="68580" marT="34290" marB="34290"/>
                </a:tc>
                <a:extLst>
                  <a:ext uri="{0D108BD9-81ED-4DB2-BD59-A6C34878D82A}">
                    <a16:rowId xmlns:a16="http://schemas.microsoft.com/office/drawing/2014/main" val="10000"/>
                  </a:ext>
                </a:extLst>
              </a:tr>
              <a:tr h="529743">
                <a:tc>
                  <a:txBody>
                    <a:bodyPr/>
                    <a:lstStyle/>
                    <a:p>
                      <a:r>
                        <a:rPr lang="en-GB" sz="1800" dirty="0"/>
                        <a:t>Renal length (cm)</a:t>
                      </a:r>
                    </a:p>
                  </a:txBody>
                  <a:tcPr marL="68580" marR="68580" marT="34290" marB="34290"/>
                </a:tc>
                <a:tc>
                  <a:txBody>
                    <a:bodyPr/>
                    <a:lstStyle/>
                    <a:p>
                      <a:r>
                        <a:rPr lang="en-GB" sz="1800" dirty="0"/>
                        <a:t>&lt; 7 cm</a:t>
                      </a:r>
                    </a:p>
                  </a:txBody>
                  <a:tcPr marL="68580" marR="68580" marT="34290" marB="34290"/>
                </a:tc>
                <a:tc>
                  <a:txBody>
                    <a:bodyPr/>
                    <a:lstStyle/>
                    <a:p>
                      <a:r>
                        <a:rPr lang="en-GB" sz="1800" dirty="0"/>
                        <a:t>&gt; 8* cm</a:t>
                      </a:r>
                    </a:p>
                  </a:txBody>
                  <a:tcPr marL="68580" marR="68580" marT="34290" marB="34290"/>
                </a:tc>
                <a:extLst>
                  <a:ext uri="{0D108BD9-81ED-4DB2-BD59-A6C34878D82A}">
                    <a16:rowId xmlns:a16="http://schemas.microsoft.com/office/drawing/2014/main" val="10001"/>
                  </a:ext>
                </a:extLst>
              </a:tr>
              <a:tr h="676103">
                <a:tc>
                  <a:txBody>
                    <a:bodyPr/>
                    <a:lstStyle/>
                    <a:p>
                      <a:r>
                        <a:rPr lang="en-GB" sz="1800" dirty="0"/>
                        <a:t>Cortical</a:t>
                      </a:r>
                      <a:r>
                        <a:rPr lang="en-GB" sz="1800" baseline="0" dirty="0"/>
                        <a:t> thickness</a:t>
                      </a:r>
                      <a:endParaRPr lang="en-GB" sz="1800" dirty="0"/>
                    </a:p>
                  </a:txBody>
                  <a:tcPr marL="68580" marR="68580" marT="34290" marB="34290"/>
                </a:tc>
                <a:tc>
                  <a:txBody>
                    <a:bodyPr/>
                    <a:lstStyle/>
                    <a:p>
                      <a:r>
                        <a:rPr lang="en-GB" sz="1800" dirty="0"/>
                        <a:t>Loss of </a:t>
                      </a:r>
                      <a:r>
                        <a:rPr lang="en-GB" sz="1800" dirty="0" err="1"/>
                        <a:t>cortico</a:t>
                      </a:r>
                      <a:r>
                        <a:rPr lang="en-GB" sz="1800" dirty="0"/>
                        <a:t>-medullary</a:t>
                      </a:r>
                    </a:p>
                    <a:p>
                      <a:r>
                        <a:rPr lang="en-GB" sz="1800" dirty="0"/>
                        <a:t>differentiation; no cortex</a:t>
                      </a:r>
                    </a:p>
                  </a:txBody>
                  <a:tcPr marL="68580" marR="68580" marT="34290" marB="34290"/>
                </a:tc>
                <a:tc>
                  <a:txBody>
                    <a:bodyPr/>
                    <a:lstStyle/>
                    <a:p>
                      <a:r>
                        <a:rPr lang="en-GB" sz="1800" dirty="0"/>
                        <a:t>Cortex</a:t>
                      </a:r>
                      <a:r>
                        <a:rPr lang="en-GB" sz="1800" baseline="0" dirty="0"/>
                        <a:t> distinct </a:t>
                      </a:r>
                      <a:r>
                        <a:rPr lang="en-GB" sz="1800" baseline="0" dirty="0" err="1"/>
                        <a:t>eg</a:t>
                      </a:r>
                      <a:r>
                        <a:rPr lang="en-GB" sz="1800" baseline="0" dirty="0"/>
                        <a:t> &gt; 0.5 cm</a:t>
                      </a:r>
                      <a:endParaRPr lang="en-GB" sz="1800" dirty="0"/>
                    </a:p>
                  </a:txBody>
                  <a:tcPr marL="68580" marR="68580" marT="34290" marB="34290"/>
                </a:tc>
                <a:extLst>
                  <a:ext uri="{0D108BD9-81ED-4DB2-BD59-A6C34878D82A}">
                    <a16:rowId xmlns:a16="http://schemas.microsoft.com/office/drawing/2014/main" val="10002"/>
                  </a:ext>
                </a:extLst>
              </a:tr>
              <a:tr h="676103">
                <a:tc>
                  <a:txBody>
                    <a:bodyPr/>
                    <a:lstStyle/>
                    <a:p>
                      <a:r>
                        <a:rPr lang="en-GB" sz="1800" dirty="0"/>
                        <a:t>Proteinuria</a:t>
                      </a:r>
                    </a:p>
                  </a:txBody>
                  <a:tcPr marL="68580" marR="68580" marT="34290" marB="34290"/>
                </a:tc>
                <a:tc>
                  <a:txBody>
                    <a:bodyPr/>
                    <a:lstStyle/>
                    <a:p>
                      <a:r>
                        <a:rPr lang="en-GB" sz="1800" baseline="0" dirty="0" err="1">
                          <a:solidFill>
                            <a:srgbClr val="11A260"/>
                          </a:solidFill>
                        </a:rPr>
                        <a:t>uACR</a:t>
                      </a:r>
                      <a:r>
                        <a:rPr lang="en-GB" sz="1800" baseline="0" dirty="0">
                          <a:solidFill>
                            <a:srgbClr val="11A260"/>
                          </a:solidFill>
                        </a:rPr>
                        <a:t> &gt; 300 mg/g (30 mg/mmol) = </a:t>
                      </a:r>
                      <a:r>
                        <a:rPr lang="en-GB" sz="1800" baseline="0" dirty="0" err="1">
                          <a:solidFill>
                            <a:srgbClr val="11A260"/>
                          </a:solidFill>
                        </a:rPr>
                        <a:t>uPCR</a:t>
                      </a:r>
                      <a:r>
                        <a:rPr lang="en-GB" sz="1800" baseline="0" dirty="0">
                          <a:solidFill>
                            <a:srgbClr val="11A260"/>
                          </a:solidFill>
                        </a:rPr>
                        <a:t> &gt; 500 mg/g</a:t>
                      </a:r>
                      <a:endParaRPr lang="en-GB" sz="1800" dirty="0">
                        <a:solidFill>
                          <a:srgbClr val="11A260"/>
                        </a:solidFill>
                      </a:endParaRPr>
                    </a:p>
                  </a:txBody>
                  <a:tcPr marL="68580" marR="68580" marT="34290" marB="34290"/>
                </a:tc>
                <a:tc>
                  <a:txBody>
                    <a:bodyPr/>
                    <a:lstStyle/>
                    <a:p>
                      <a:r>
                        <a:rPr lang="en-GB" sz="1800" dirty="0" err="1"/>
                        <a:t>uACR</a:t>
                      </a:r>
                      <a:r>
                        <a:rPr lang="en-GB" sz="1800" dirty="0"/>
                        <a:t> &lt; 200</a:t>
                      </a:r>
                      <a:r>
                        <a:rPr lang="en-GB" sz="1800" baseline="0" dirty="0"/>
                        <a:t> mg/g (20 mg/</a:t>
                      </a:r>
                      <a:r>
                        <a:rPr lang="en-GB" sz="1800" baseline="0" dirty="0" err="1"/>
                        <a:t>mmol</a:t>
                      </a:r>
                      <a:r>
                        <a:rPr lang="en-GB" sz="1800" baseline="0" dirty="0"/>
                        <a:t>)</a:t>
                      </a:r>
                      <a:endParaRPr lang="en-GB" sz="1800" dirty="0"/>
                    </a:p>
                  </a:txBody>
                  <a:tcPr marL="68580" marR="68580" marT="34290" marB="34290"/>
                </a:tc>
                <a:extLst>
                  <a:ext uri="{0D108BD9-81ED-4DB2-BD59-A6C34878D82A}">
                    <a16:rowId xmlns:a16="http://schemas.microsoft.com/office/drawing/2014/main" val="10003"/>
                  </a:ext>
                </a:extLst>
              </a:tr>
              <a:tr h="529743">
                <a:tc>
                  <a:txBody>
                    <a:bodyPr/>
                    <a:lstStyle/>
                    <a:p>
                      <a:r>
                        <a:rPr lang="en-GB" sz="1800" dirty="0"/>
                        <a:t>Renal resistive index</a:t>
                      </a:r>
                    </a:p>
                  </a:txBody>
                  <a:tcPr marL="68580" marR="68580" marT="34290" marB="34290"/>
                </a:tc>
                <a:tc>
                  <a:txBody>
                    <a:bodyPr/>
                    <a:lstStyle/>
                    <a:p>
                      <a:r>
                        <a:rPr lang="en-GB" sz="1800" dirty="0"/>
                        <a:t>&gt; 0.8</a:t>
                      </a:r>
                    </a:p>
                  </a:txBody>
                  <a:tcPr marL="68580" marR="68580" marT="34290" marB="34290"/>
                </a:tc>
                <a:tc>
                  <a:txBody>
                    <a:bodyPr/>
                    <a:lstStyle/>
                    <a:p>
                      <a:r>
                        <a:rPr lang="en-GB" sz="1800" dirty="0"/>
                        <a:t>&lt; 0.8</a:t>
                      </a:r>
                    </a:p>
                  </a:txBody>
                  <a:tcPr marL="68580" marR="68580" marT="34290" marB="34290"/>
                </a:tc>
                <a:extLst>
                  <a:ext uri="{0D108BD9-81ED-4DB2-BD59-A6C34878D82A}">
                    <a16:rowId xmlns:a16="http://schemas.microsoft.com/office/drawing/2014/main" val="10004"/>
                  </a:ext>
                </a:extLst>
              </a:tr>
            </a:tbl>
          </a:graphicData>
        </a:graphic>
      </p:graphicFrame>
      <p:pic>
        <p:nvPicPr>
          <p:cNvPr id="8" name="Picture 2" descr="Kidney Disease: Improving Global Outcomes | Verici Dx"/>
          <p:cNvPicPr>
            <a:picLocks noChangeAspect="1" noChangeArrowheads="1"/>
          </p:cNvPicPr>
          <p:nvPr/>
        </p:nvPicPr>
        <p:blipFill>
          <a:blip r:embed="rId3" cstate="print"/>
          <a:srcRect/>
          <a:stretch>
            <a:fillRect/>
          </a:stretch>
        </p:blipFill>
        <p:spPr bwMode="auto">
          <a:xfrm>
            <a:off x="7858125" y="0"/>
            <a:ext cx="1164431" cy="1047491"/>
          </a:xfrm>
          <a:prstGeom prst="rect">
            <a:avLst/>
          </a:prstGeom>
          <a:noFill/>
        </p:spPr>
      </p:pic>
      <p:sp>
        <p:nvSpPr>
          <p:cNvPr id="12" name="11 - Ορθογώνιο"/>
          <p:cNvSpPr/>
          <p:nvPr/>
        </p:nvSpPr>
        <p:spPr>
          <a:xfrm>
            <a:off x="164805" y="4386777"/>
            <a:ext cx="4572000" cy="507831"/>
          </a:xfrm>
          <a:prstGeom prst="rect">
            <a:avLst/>
          </a:prstGeom>
        </p:spPr>
        <p:txBody>
          <a:bodyPr>
            <a:spAutoFit/>
          </a:bodyPr>
          <a:lstStyle/>
          <a:p>
            <a:pPr defTabSz="685800">
              <a:defRPr/>
            </a:pPr>
            <a:r>
              <a:rPr lang="en-US" sz="1350" dirty="0">
                <a:solidFill>
                  <a:prstClr val="black"/>
                </a:solidFill>
                <a:latin typeface="Calibri"/>
              </a:rPr>
              <a:t>a) Possibly consider kidney length-to-BMI ratio.</a:t>
            </a:r>
          </a:p>
          <a:p>
            <a:pPr defTabSz="685800">
              <a:defRPr/>
            </a:pPr>
            <a:r>
              <a:rPr lang="en-US" sz="1350" dirty="0">
                <a:solidFill>
                  <a:prstClr val="black"/>
                </a:solidFill>
                <a:latin typeface="Calibri"/>
              </a:rPr>
              <a:t>b) Proteinuria may be arising from an atrophic kidney.</a:t>
            </a:r>
            <a:endParaRPr lang="el-GR" sz="1350" dirty="0">
              <a:solidFill>
                <a:prstClr val="black"/>
              </a:solidFill>
              <a:latin typeface="Calibri"/>
            </a:endParaRPr>
          </a:p>
        </p:txBody>
      </p:sp>
    </p:spTree>
    <p:extLst>
      <p:ext uri="{BB962C8B-B14F-4D97-AF65-F5344CB8AC3E}">
        <p14:creationId xmlns:p14="http://schemas.microsoft.com/office/powerpoint/2010/main" val="2818660636"/>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98019" y="268294"/>
            <a:ext cx="8182250" cy="488156"/>
          </a:xfrm>
        </p:spPr>
        <p:txBody>
          <a:bodyPr>
            <a:normAutofit fontScale="90000"/>
          </a:bodyPr>
          <a:lstStyle/>
          <a:p>
            <a:r>
              <a:rPr lang="en-US" dirty="0"/>
              <a:t>Algorithm for revascularization in atherosclerotic renal vascular disease</a:t>
            </a:r>
            <a:endParaRPr lang="el-GR" dirty="0"/>
          </a:p>
        </p:txBody>
      </p:sp>
      <p:sp>
        <p:nvSpPr>
          <p:cNvPr id="3" name="Θέση περιεχομένου 2"/>
          <p:cNvSpPr>
            <a:spLocks noGrp="1"/>
          </p:cNvSpPr>
          <p:nvPr>
            <p:ph idx="1"/>
          </p:nvPr>
        </p:nvSpPr>
        <p:spPr/>
        <p:txBody>
          <a:bodyPr/>
          <a:lstStyle/>
          <a:p>
            <a:endParaRPr lang="el-GR"/>
          </a:p>
        </p:txBody>
      </p:sp>
      <p:sp>
        <p:nvSpPr>
          <p:cNvPr id="4" name="Θέση υποσέλιδου 3"/>
          <p:cNvSpPr>
            <a:spLocks noGrp="1"/>
          </p:cNvSpPr>
          <p:nvPr>
            <p:ph type="ftr" sz="quarter" idx="11"/>
          </p:nvPr>
        </p:nvSpPr>
        <p:spPr/>
        <p:txBody>
          <a:bodyPr/>
          <a:lstStyle/>
          <a:p>
            <a:pPr defTabSz="685698">
              <a:defRPr/>
            </a:pPr>
            <a:r>
              <a:rPr lang="en-US" sz="825" b="1">
                <a:solidFill>
                  <a:prstClr val="white"/>
                </a:solidFill>
                <a:latin typeface="Arial" panose="020B0604020202020204" pitchFamily="34" charset="0"/>
                <a:cs typeface="Arial" panose="020B0604020202020204" pitchFamily="34" charset="0"/>
              </a:rPr>
              <a:t>International Society of Nephrology </a:t>
            </a:r>
            <a:endParaRPr lang="en-US" sz="825" b="1" dirty="0">
              <a:solidFill>
                <a:prstClr val="white"/>
              </a:solidFill>
              <a:latin typeface="Arial" panose="020B0604020202020204" pitchFamily="34" charset="0"/>
              <a:cs typeface="Arial" panose="020B0604020202020204" pitchFamily="34" charset="0"/>
            </a:endParaRPr>
          </a:p>
        </p:txBody>
      </p:sp>
      <p:sp>
        <p:nvSpPr>
          <p:cNvPr id="5" name="Θέση αριθμού διαφάνειας 4"/>
          <p:cNvSpPr>
            <a:spLocks noGrp="1"/>
          </p:cNvSpPr>
          <p:nvPr>
            <p:ph type="sldNum" sz="quarter" idx="12"/>
          </p:nvPr>
        </p:nvSpPr>
        <p:spPr/>
        <p:txBody>
          <a:bodyPr/>
          <a:lstStyle/>
          <a:p>
            <a:pPr defTabSz="685698">
              <a:defRPr/>
            </a:pPr>
            <a:fld id="{4A9CEFBC-9863-BD47-BA2B-008170C231CB}" type="slidenum">
              <a:rPr lang="en-US" sz="825" b="1">
                <a:solidFill>
                  <a:prstClr val="white"/>
                </a:solidFill>
                <a:latin typeface="Arial" panose="020B0604020202020204" pitchFamily="34" charset="0"/>
                <a:cs typeface="Arial" panose="020B0604020202020204" pitchFamily="34" charset="0"/>
              </a:rPr>
              <a:pPr defTabSz="685698">
                <a:defRPr/>
              </a:pPr>
              <a:t>98</a:t>
            </a:fld>
            <a:endParaRPr lang="en-US" sz="825" b="1" dirty="0">
              <a:solidFill>
                <a:prstClr val="white"/>
              </a:solidFill>
              <a:latin typeface="Arial" panose="020B0604020202020204" pitchFamily="34" charset="0"/>
              <a:cs typeface="Arial" panose="020B0604020202020204" pitchFamily="34" charset="0"/>
            </a:endParaRPr>
          </a:p>
        </p:txBody>
      </p:sp>
      <p:pic>
        <p:nvPicPr>
          <p:cNvPr id="7" name="Image 1" descr="C:\Users\pa3251\AppData\Local\Microsoft\Windows\INetCache\Content.Outlook\L0EZ891P\FIGUR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263" y="915373"/>
            <a:ext cx="7280644" cy="4124281"/>
          </a:xfrm>
          <a:prstGeom prst="rect">
            <a:avLst/>
          </a:prstGeom>
          <a:noFill/>
          <a:ln>
            <a:noFill/>
          </a:ln>
        </p:spPr>
      </p:pic>
      <p:sp>
        <p:nvSpPr>
          <p:cNvPr id="8" name="Text Box 4"/>
          <p:cNvSpPr txBox="1">
            <a:spLocks noChangeArrowheads="1"/>
          </p:cNvSpPr>
          <p:nvPr/>
        </p:nvSpPr>
        <p:spPr bwMode="auto">
          <a:xfrm>
            <a:off x="6132328" y="4891136"/>
            <a:ext cx="3261983" cy="220699"/>
          </a:xfrm>
          <a:prstGeom prst="rect">
            <a:avLst/>
          </a:prstGeom>
          <a:noFill/>
          <a:ln w="9525">
            <a:noFill/>
            <a:miter lim="800000"/>
            <a:headEnd/>
            <a:tailEnd/>
          </a:ln>
          <a:effectLst/>
        </p:spPr>
        <p:txBody>
          <a:bodyPr wrap="square" lIns="68571" tIns="34289" rIns="68571" bIns="34289">
            <a:spAutoFit/>
          </a:bodyPr>
          <a:lstStyle/>
          <a:p>
            <a:pPr defTabSz="685681">
              <a:lnSpc>
                <a:spcPct val="80000"/>
              </a:lnSpc>
              <a:spcAft>
                <a:spcPts val="450"/>
              </a:spcAft>
              <a:defRPr/>
            </a:pPr>
            <a:r>
              <a:rPr lang="en-US" altLang="el-GR" sz="1200" i="1" dirty="0" err="1">
                <a:solidFill>
                  <a:prstClr val="black"/>
                </a:solidFill>
                <a:latin typeface="Calibri"/>
                <a:cs typeface="Calibri" pitchFamily="34" charset="0"/>
              </a:rPr>
              <a:t>Pappaccogli</a:t>
            </a:r>
            <a:r>
              <a:rPr lang="en-US" altLang="el-GR" sz="1200" i="1" dirty="0">
                <a:solidFill>
                  <a:prstClr val="black"/>
                </a:solidFill>
                <a:latin typeface="Calibri"/>
                <a:cs typeface="Calibri" pitchFamily="34" charset="0"/>
              </a:rPr>
              <a:t> et al. Hypertension 2023 (in press) </a:t>
            </a:r>
            <a:endParaRPr lang="en-GB" altLang="el-GR" sz="1200" i="1" dirty="0">
              <a:solidFill>
                <a:prstClr val="black"/>
              </a:solidFill>
              <a:latin typeface="Calibri"/>
              <a:cs typeface="Calibri" pitchFamily="34" charset="0"/>
            </a:endParaRPr>
          </a:p>
        </p:txBody>
      </p:sp>
    </p:spTree>
    <p:extLst>
      <p:ext uri="{BB962C8B-B14F-4D97-AF65-F5344CB8AC3E}">
        <p14:creationId xmlns:p14="http://schemas.microsoft.com/office/powerpoint/2010/main" val="2772766362"/>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a:t>Ongoing studies</a:t>
            </a:r>
            <a:endParaRPr lang="el-GR" dirty="0"/>
          </a:p>
        </p:txBody>
      </p:sp>
      <p:sp>
        <p:nvSpPr>
          <p:cNvPr id="3" name="Θέση περιεχομένου 2"/>
          <p:cNvSpPr>
            <a:spLocks noGrp="1"/>
          </p:cNvSpPr>
          <p:nvPr>
            <p:ph idx="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pPr defTabSz="685698">
              <a:defRPr/>
            </a:pPr>
            <a:fld id="{4A9CEFBC-9863-BD47-BA2B-008170C231CB}" type="slidenum">
              <a:rPr lang="en-US" sz="825" b="1">
                <a:solidFill>
                  <a:prstClr val="white"/>
                </a:solidFill>
                <a:latin typeface="Arial" panose="020B0604020202020204" pitchFamily="34" charset="0"/>
                <a:cs typeface="Arial" panose="020B0604020202020204" pitchFamily="34" charset="0"/>
              </a:rPr>
              <a:pPr defTabSz="685698">
                <a:defRPr/>
              </a:pPr>
              <a:t>99</a:t>
            </a:fld>
            <a:endParaRPr lang="en-US" sz="825" b="1" dirty="0">
              <a:solidFill>
                <a:prstClr val="white"/>
              </a:solidFill>
              <a:latin typeface="Arial" panose="020B0604020202020204" pitchFamily="34" charset="0"/>
              <a:cs typeface="Arial" panose="020B0604020202020204" pitchFamily="34" charset="0"/>
            </a:endParaRPr>
          </a:p>
        </p:txBody>
      </p:sp>
      <p:pic>
        <p:nvPicPr>
          <p:cNvPr id="8" name="Εικόνα 7"/>
          <p:cNvPicPr>
            <a:picLocks noChangeAspect="1"/>
          </p:cNvPicPr>
          <p:nvPr/>
        </p:nvPicPr>
        <p:blipFill rotWithShape="1">
          <a:blip r:embed="rId2" cstate="print"/>
          <a:srcRect r="5010"/>
          <a:stretch/>
        </p:blipFill>
        <p:spPr>
          <a:xfrm>
            <a:off x="85551" y="856718"/>
            <a:ext cx="8972898" cy="3706290"/>
          </a:xfrm>
          <a:prstGeom prst="rect">
            <a:avLst/>
          </a:prstGeom>
        </p:spPr>
      </p:pic>
      <p:sp>
        <p:nvSpPr>
          <p:cNvPr id="9" name="Ορθογώνιο 8"/>
          <p:cNvSpPr/>
          <p:nvPr/>
        </p:nvSpPr>
        <p:spPr>
          <a:xfrm>
            <a:off x="6085417" y="4543262"/>
            <a:ext cx="3066993" cy="276999"/>
          </a:xfrm>
          <a:prstGeom prst="rect">
            <a:avLst/>
          </a:prstGeom>
        </p:spPr>
        <p:txBody>
          <a:bodyPr wrap="none">
            <a:spAutoFit/>
          </a:bodyPr>
          <a:lstStyle/>
          <a:p>
            <a:pPr defTabSz="685800">
              <a:defRPr/>
            </a:pPr>
            <a:r>
              <a:rPr lang="en-US" altLang="el-GR" sz="1200" i="1" dirty="0">
                <a:solidFill>
                  <a:prstClr val="black"/>
                </a:solidFill>
                <a:latin typeface="Calibri"/>
                <a:cs typeface="Calibri" pitchFamily="34" charset="0"/>
              </a:rPr>
              <a:t>Van der </a:t>
            </a:r>
            <a:r>
              <a:rPr lang="en-US" altLang="el-GR" sz="1200" i="1" dirty="0" err="1">
                <a:solidFill>
                  <a:prstClr val="black"/>
                </a:solidFill>
                <a:latin typeface="Calibri"/>
                <a:cs typeface="Calibri" pitchFamily="34" charset="0"/>
              </a:rPr>
              <a:t>Niepen</a:t>
            </a:r>
            <a:r>
              <a:rPr lang="en-US" altLang="el-GR" sz="1200" i="1" dirty="0">
                <a:solidFill>
                  <a:prstClr val="black"/>
                </a:solidFill>
                <a:latin typeface="Calibri"/>
                <a:cs typeface="Calibri" pitchFamily="34" charset="0"/>
              </a:rPr>
              <a:t> et al. </a:t>
            </a:r>
            <a:r>
              <a:rPr lang="en-US" altLang="el-GR" sz="1200" i="1" dirty="0" err="1">
                <a:solidFill>
                  <a:prstClr val="black"/>
                </a:solidFill>
                <a:latin typeface="Calibri"/>
                <a:cs typeface="Calibri" pitchFamily="34" charset="0"/>
              </a:rPr>
              <a:t>Curr</a:t>
            </a:r>
            <a:r>
              <a:rPr lang="en-US" altLang="el-GR" sz="1200" i="1" dirty="0">
                <a:solidFill>
                  <a:prstClr val="black"/>
                </a:solidFill>
                <a:latin typeface="Calibri"/>
                <a:cs typeface="Calibri" pitchFamily="34" charset="0"/>
              </a:rPr>
              <a:t> </a:t>
            </a:r>
            <a:r>
              <a:rPr lang="en-US" altLang="el-GR" sz="1200" i="1" dirty="0" err="1">
                <a:solidFill>
                  <a:prstClr val="black"/>
                </a:solidFill>
                <a:latin typeface="Calibri"/>
                <a:cs typeface="Calibri" pitchFamily="34" charset="0"/>
              </a:rPr>
              <a:t>Hypertens</a:t>
            </a:r>
            <a:r>
              <a:rPr lang="en-US" altLang="el-GR" sz="1200" i="1" dirty="0">
                <a:solidFill>
                  <a:prstClr val="black"/>
                </a:solidFill>
                <a:latin typeface="Calibri"/>
                <a:cs typeface="Calibri" pitchFamily="34" charset="0"/>
              </a:rPr>
              <a:t> Rep 2017</a:t>
            </a:r>
            <a:endParaRPr lang="el-GR" sz="1200" i="1" dirty="0">
              <a:solidFill>
                <a:prstClr val="black"/>
              </a:solidFill>
              <a:latin typeface="Calibri"/>
            </a:endParaRPr>
          </a:p>
        </p:txBody>
      </p:sp>
      <p:sp>
        <p:nvSpPr>
          <p:cNvPr id="10" name="Ορθογώνιο 9"/>
          <p:cNvSpPr/>
          <p:nvPr/>
        </p:nvSpPr>
        <p:spPr>
          <a:xfrm>
            <a:off x="1319391" y="3591016"/>
            <a:ext cx="4572000" cy="300082"/>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defTabSz="685800">
              <a:defRPr/>
            </a:pPr>
            <a:r>
              <a:rPr lang="en-US" sz="1350" b="1" dirty="0">
                <a:solidFill>
                  <a:srgbClr val="FF0000"/>
                </a:solidFill>
                <a:latin typeface="HelveticaNeue"/>
              </a:rPr>
              <a:t>Stopped prematurely due to a lack of recruitment</a:t>
            </a:r>
            <a:endParaRPr lang="el-GR" sz="1350" b="1" dirty="0">
              <a:solidFill>
                <a:srgbClr val="FF0000"/>
              </a:solidFill>
              <a:latin typeface="Calibri"/>
            </a:endParaRPr>
          </a:p>
        </p:txBody>
      </p:sp>
      <p:sp>
        <p:nvSpPr>
          <p:cNvPr id="11" name="Ορθογώνιο 10"/>
          <p:cNvSpPr/>
          <p:nvPr/>
        </p:nvSpPr>
        <p:spPr>
          <a:xfrm>
            <a:off x="1352728" y="2071630"/>
            <a:ext cx="1676222" cy="30008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defTabSz="685800">
              <a:defRPr/>
            </a:pPr>
            <a:r>
              <a:rPr lang="en-US" sz="1350" b="1" dirty="0">
                <a:solidFill>
                  <a:srgbClr val="FF0000"/>
                </a:solidFill>
                <a:latin typeface="HelveticaNeue"/>
              </a:rPr>
              <a:t>No results posted</a:t>
            </a:r>
            <a:endParaRPr lang="el-GR" sz="1350" b="1" dirty="0">
              <a:solidFill>
                <a:srgbClr val="FF0000"/>
              </a:solidFill>
              <a:latin typeface="Calibri"/>
            </a:endParaRPr>
          </a:p>
        </p:txBody>
      </p:sp>
      <p:sp>
        <p:nvSpPr>
          <p:cNvPr id="12" name="Ορθογώνιο 11"/>
          <p:cNvSpPr/>
          <p:nvPr/>
        </p:nvSpPr>
        <p:spPr>
          <a:xfrm>
            <a:off x="1319391" y="2842363"/>
            <a:ext cx="2569934" cy="30008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defTabSz="685800">
              <a:defRPr/>
            </a:pPr>
            <a:r>
              <a:rPr lang="en-US" sz="1350" b="1" dirty="0">
                <a:solidFill>
                  <a:srgbClr val="FF0000"/>
                </a:solidFill>
                <a:latin typeface="Source Sans Pro"/>
              </a:rPr>
              <a:t>Recruitment Status  : Unknown</a:t>
            </a:r>
            <a:endParaRPr lang="el-GR" sz="1350" b="1" dirty="0">
              <a:solidFill>
                <a:srgbClr val="FF0000"/>
              </a:solidFill>
              <a:latin typeface="Calibri"/>
            </a:endParaRPr>
          </a:p>
        </p:txBody>
      </p:sp>
      <p:sp>
        <p:nvSpPr>
          <p:cNvPr id="13" name="Oval 3">
            <a:extLst>
              <a:ext uri="{FF2B5EF4-FFF2-40B4-BE49-F238E27FC236}">
                <a16:creationId xmlns:a16="http://schemas.microsoft.com/office/drawing/2014/main" id="{FECE8309-068F-F04D-D571-93325B6C55BC}"/>
              </a:ext>
            </a:extLst>
          </p:cNvPr>
          <p:cNvSpPr/>
          <p:nvPr/>
        </p:nvSpPr>
        <p:spPr>
          <a:xfrm>
            <a:off x="184471" y="1790811"/>
            <a:ext cx="1082354" cy="780940"/>
          </a:xfrm>
          <a:prstGeom prst="ellipse">
            <a:avLst/>
          </a:prstGeom>
          <a:noFill/>
          <a:ln w="19050" cap="flat" cmpd="sng" algn="ctr">
            <a:solidFill>
              <a:srgbClr val="FF0000"/>
            </a:solidFill>
            <a:prstDash val="solid"/>
            <a:miter lim="800000"/>
          </a:ln>
          <a:effectLst/>
        </p:spPr>
        <p:txBody>
          <a:bodyPr lIns="68579" tIns="34289" rIns="68579" bIns="34289" anchor="ctr"/>
          <a:lstStyle/>
          <a:p>
            <a:pPr algn="ctr" defTabSz="685800">
              <a:defRPr/>
            </a:pPr>
            <a:endParaRPr lang="el-GR" sz="1350" kern="0">
              <a:solidFill>
                <a:prstClr val="white"/>
              </a:solidFill>
              <a:latin typeface="Arial"/>
            </a:endParaRPr>
          </a:p>
        </p:txBody>
      </p:sp>
      <p:sp>
        <p:nvSpPr>
          <p:cNvPr id="14" name="Oval 3">
            <a:extLst>
              <a:ext uri="{FF2B5EF4-FFF2-40B4-BE49-F238E27FC236}">
                <a16:creationId xmlns:a16="http://schemas.microsoft.com/office/drawing/2014/main" id="{FECE8309-068F-F04D-D571-93325B6C55BC}"/>
              </a:ext>
            </a:extLst>
          </p:cNvPr>
          <p:cNvSpPr/>
          <p:nvPr/>
        </p:nvSpPr>
        <p:spPr>
          <a:xfrm>
            <a:off x="184471" y="2672018"/>
            <a:ext cx="1082354" cy="780940"/>
          </a:xfrm>
          <a:prstGeom prst="ellipse">
            <a:avLst/>
          </a:prstGeom>
          <a:noFill/>
          <a:ln w="19050" cap="flat" cmpd="sng" algn="ctr">
            <a:solidFill>
              <a:srgbClr val="FF0000"/>
            </a:solidFill>
            <a:prstDash val="solid"/>
            <a:miter lim="800000"/>
          </a:ln>
          <a:effectLst/>
        </p:spPr>
        <p:txBody>
          <a:bodyPr lIns="68579" tIns="34289" rIns="68579" bIns="34289" anchor="ctr"/>
          <a:lstStyle/>
          <a:p>
            <a:pPr algn="ctr" defTabSz="685800">
              <a:defRPr/>
            </a:pPr>
            <a:endParaRPr lang="el-GR" sz="1350" kern="0">
              <a:solidFill>
                <a:prstClr val="white"/>
              </a:solidFill>
              <a:latin typeface="Arial"/>
            </a:endParaRPr>
          </a:p>
        </p:txBody>
      </p:sp>
      <p:sp>
        <p:nvSpPr>
          <p:cNvPr id="15" name="Oval 3">
            <a:extLst>
              <a:ext uri="{FF2B5EF4-FFF2-40B4-BE49-F238E27FC236}">
                <a16:creationId xmlns:a16="http://schemas.microsoft.com/office/drawing/2014/main" id="{FECE8309-068F-F04D-D571-93325B6C55BC}"/>
              </a:ext>
            </a:extLst>
          </p:cNvPr>
          <p:cNvSpPr/>
          <p:nvPr/>
        </p:nvSpPr>
        <p:spPr>
          <a:xfrm>
            <a:off x="184471" y="3483765"/>
            <a:ext cx="1082354" cy="780940"/>
          </a:xfrm>
          <a:prstGeom prst="ellipse">
            <a:avLst/>
          </a:prstGeom>
          <a:noFill/>
          <a:ln w="19050" cap="flat" cmpd="sng" algn="ctr">
            <a:solidFill>
              <a:srgbClr val="FF0000"/>
            </a:solidFill>
            <a:prstDash val="solid"/>
            <a:miter lim="800000"/>
          </a:ln>
          <a:effectLst/>
        </p:spPr>
        <p:txBody>
          <a:bodyPr lIns="68579" tIns="34289" rIns="68579" bIns="34289" anchor="ctr"/>
          <a:lstStyle/>
          <a:p>
            <a:pPr algn="ctr" defTabSz="685800">
              <a:defRPr/>
            </a:pPr>
            <a:endParaRPr lang="el-GR" sz="1350" kern="0">
              <a:solidFill>
                <a:prstClr val="white"/>
              </a:solidFill>
              <a:latin typeface="Arial"/>
            </a:endParaRPr>
          </a:p>
        </p:txBody>
      </p:sp>
    </p:spTree>
    <p:extLst>
      <p:ext uri="{BB962C8B-B14F-4D97-AF65-F5344CB8AC3E}">
        <p14:creationId xmlns:p14="http://schemas.microsoft.com/office/powerpoint/2010/main" val="21291403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theme/theme1.xml><?xml version="1.0" encoding="utf-8"?>
<a:theme xmlns:a="http://schemas.openxmlformats.org/drawingml/2006/main" name="Προσαρμοσμένη σχεδίαση">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6769</TotalTime>
  <Words>20722</Words>
  <Application>Microsoft Office PowerPoint</Application>
  <PresentationFormat>Προβολή στην οθόνη (16:9)</PresentationFormat>
  <Paragraphs>1419</Paragraphs>
  <Slides>105</Slides>
  <Notes>79</Notes>
  <HiddenSlides>60</HiddenSlides>
  <MMClips>0</MMClips>
  <ScaleCrop>false</ScaleCrop>
  <HeadingPairs>
    <vt:vector size="6" baseType="variant">
      <vt:variant>
        <vt:lpstr>Γραμματοσειρές που χρησιμοποιούνται</vt:lpstr>
      </vt:variant>
      <vt:variant>
        <vt:i4>21</vt:i4>
      </vt:variant>
      <vt:variant>
        <vt:lpstr>Θέμα</vt:lpstr>
      </vt:variant>
      <vt:variant>
        <vt:i4>2</vt:i4>
      </vt:variant>
      <vt:variant>
        <vt:lpstr>Τίτλοι διαφανειών</vt:lpstr>
      </vt:variant>
      <vt:variant>
        <vt:i4>105</vt:i4>
      </vt:variant>
    </vt:vector>
  </HeadingPairs>
  <TitlesOfParts>
    <vt:vector size="128" baseType="lpstr">
      <vt:lpstr>Abadi</vt:lpstr>
      <vt:lpstr>Amasis MT Pro</vt:lpstr>
      <vt:lpstr>Arial</vt:lpstr>
      <vt:lpstr>CaeciliaLTStd-Italic</vt:lpstr>
      <vt:lpstr>CaeciliaLTStd-Roman</vt:lpstr>
      <vt:lpstr>Calibri</vt:lpstr>
      <vt:lpstr>Calibri Light</vt:lpstr>
      <vt:lpstr>Cambria Math</vt:lpstr>
      <vt:lpstr>Courier New</vt:lpstr>
      <vt:lpstr>HelveticaNeue</vt:lpstr>
      <vt:lpstr>LKNDO M+ Caecilia LT Std</vt:lpstr>
      <vt:lpstr>LKNFE F+ MTSY</vt:lpstr>
      <vt:lpstr>LKNFH F+ RMTMI</vt:lpstr>
      <vt:lpstr>p600_g_d0_f1323</vt:lpstr>
      <vt:lpstr>Segoe UI</vt:lpstr>
      <vt:lpstr>Segoe UI Semibold</vt:lpstr>
      <vt:lpstr>Source Sans Pro</vt:lpstr>
      <vt:lpstr>Symbol</vt:lpstr>
      <vt:lpstr>Tahoma</vt:lpstr>
      <vt:lpstr>Times New Roman</vt:lpstr>
      <vt:lpstr>TimesNewRomanPSMT</vt:lpstr>
      <vt:lpstr>Προσαρμοσμένη σχεδίαση</vt:lpstr>
      <vt:lpstr>Θέμα του Office</vt:lpstr>
      <vt:lpstr>Atherosclerotic Renal Artery Stenosis: an update on treatment recommendations</vt:lpstr>
      <vt:lpstr>Disclosures</vt:lpstr>
      <vt:lpstr>Παρουσίαση του PowerPoint</vt:lpstr>
      <vt:lpstr>Renovascular hypertension: definition</vt:lpstr>
      <vt:lpstr>Atherosclerotic Renal Artery Stenosis  Epidemiology</vt:lpstr>
      <vt:lpstr>Renal artery stenosis</vt:lpstr>
      <vt:lpstr>Prevalence of ARVD</vt:lpstr>
      <vt:lpstr>Prevalence of ARVD in high risk groups</vt:lpstr>
      <vt:lpstr>Diagnosis of ARVD in the 2-year period before dialysis initiation</vt:lpstr>
      <vt:lpstr>Prognosis of ARVD in CKD</vt:lpstr>
      <vt:lpstr>Overall prognosis of ARVD</vt:lpstr>
      <vt:lpstr>Prognosis of ARVD in CKD</vt:lpstr>
      <vt:lpstr>Prognosis of ARVD in pre-dialysis CKD</vt:lpstr>
      <vt:lpstr>Prognosis of ARVD in CKD</vt:lpstr>
      <vt:lpstr>Prognosis of ARVD in ESKD</vt:lpstr>
      <vt:lpstr>Prognosis of ARVD in CKD</vt:lpstr>
      <vt:lpstr>Prognosis of ARVD by clinical presentation</vt:lpstr>
      <vt:lpstr>Atherosclerotic Renal Artery Stenosis  Pathophysiology</vt:lpstr>
      <vt:lpstr>Pathophysiology </vt:lpstr>
      <vt:lpstr>Παρουσίαση του PowerPoint</vt:lpstr>
      <vt:lpstr>Pathophysiology: importance of stenosis grade</vt:lpstr>
      <vt:lpstr>Pathophysiology of ARVD: importance of time</vt:lpstr>
      <vt:lpstr>Pathways leading to kidney injury beyond “critical” levels of RAS</vt:lpstr>
      <vt:lpstr>Pathways leading to heart injury  beyond “critical” levels of RAS</vt:lpstr>
      <vt:lpstr>Atherosclerotic Renal Artery Stenosis  Diagnosis</vt:lpstr>
      <vt:lpstr>Clinical manifestations</vt:lpstr>
      <vt:lpstr>Clinical presentations</vt:lpstr>
      <vt:lpstr>ARVD: Clinical Presentations</vt:lpstr>
      <vt:lpstr>ARVD: Diagnostic Testing</vt:lpstr>
      <vt:lpstr>Resistance Index and response to angioplasty</vt:lpstr>
      <vt:lpstr>ARVD: imaging modalities</vt:lpstr>
      <vt:lpstr>Παρουσίαση του PowerPoint</vt:lpstr>
      <vt:lpstr>Assessment of kidney parenchyma viability in ARVD</vt:lpstr>
      <vt:lpstr>Atherosclerotic Renal Artery Stenosis  Management</vt:lpstr>
      <vt:lpstr>Revascularization vs Medical Therapy in ARVD</vt:lpstr>
      <vt:lpstr>Standard Medical Therapy</vt:lpstr>
      <vt:lpstr>Preliminary observational studies</vt:lpstr>
      <vt:lpstr>PTRA effects on BP: Evidence from RCTs</vt:lpstr>
      <vt:lpstr>PTRA effects on renal and CV outcomes: Evidence from RCTs</vt:lpstr>
      <vt:lpstr>Παρουσίαση του PowerPoint</vt:lpstr>
      <vt:lpstr>Revascularization vs Medical Therapy in ARVD: RCTs</vt:lpstr>
      <vt:lpstr>The effect of balloon angioplasty on hypertension in atherosclerotic RVH (DRASTIC study)</vt:lpstr>
      <vt:lpstr>Παρουσίαση του PowerPoint</vt:lpstr>
      <vt:lpstr>Παρουσίαση του PowerPoint</vt:lpstr>
      <vt:lpstr>Παρουσίαση του PowerPoint</vt:lpstr>
      <vt:lpstr>Revascularization vs Medical Therapy in ARVD: RCTs</vt:lpstr>
      <vt:lpstr>Παρουσίαση του PowerPoint</vt:lpstr>
      <vt:lpstr>Revascularization vs medical treatment STAR Study </vt:lpstr>
      <vt:lpstr>Παρουσίαση του PowerPoint</vt:lpstr>
      <vt:lpstr>Revascularization vs Medical Treatment: ASTRAL Study</vt:lpstr>
      <vt:lpstr>Revascularization vs medical treatment ASTRAL Study </vt:lpstr>
      <vt:lpstr>ASTRAL Study: Criticism</vt:lpstr>
      <vt:lpstr>Παρουσίαση του PowerPoint</vt:lpstr>
      <vt:lpstr>Παρουσίαση του PowerPoint</vt:lpstr>
      <vt:lpstr>Παρουσίαση του PowerPoint</vt:lpstr>
      <vt:lpstr>Revascularization vs Medical Treatment: CORAL Study</vt:lpstr>
      <vt:lpstr>Revascularization vs Medical Treatment:  CORAL Study</vt:lpstr>
      <vt:lpstr>Revascularization vs medical treatment CORAL Study</vt:lpstr>
      <vt:lpstr>Παρουσίαση του PowerPoint</vt:lpstr>
      <vt:lpstr>ΑΓΓΕΙΟΠΛΑΣΤΙΚΗ vs ΦΑΡΜΑΚΕΥΤΙΚΗ ΑΓΩΓΗ CORAL Study </vt:lpstr>
      <vt:lpstr>ΑΓΓΕΙΟΠΛΑΣΤΙΚΗ vs ΦΑΡΜΑΚΕΥΤΙΚΗ ΑΓΩΓΗ CORAL Study </vt:lpstr>
      <vt:lpstr>Παρουσίαση του PowerPoint</vt:lpstr>
      <vt:lpstr>Παρουσίαση του PowerPoint</vt:lpstr>
      <vt:lpstr>RCTs of revascularization vs medical therapy in ARVD Major criticisms</vt:lpstr>
      <vt:lpstr>Criticism of RCTs in ARVD field</vt:lpstr>
      <vt:lpstr>Criticism of RCTs in ARVD field</vt:lpstr>
      <vt:lpstr>Criticism of RCTs in ARVD field</vt:lpstr>
      <vt:lpstr>CORAL Study</vt:lpstr>
      <vt:lpstr>Criticism of RCTs in ARVD field</vt:lpstr>
      <vt:lpstr>Παρουσίαση του PowerPoint</vt:lpstr>
      <vt:lpstr>Revascularization vs medical treatment STAR Study </vt:lpstr>
      <vt:lpstr>Criticism of RCTs in ARVD field</vt:lpstr>
      <vt:lpstr>Criticism of RCTs in ARVD field</vt:lpstr>
      <vt:lpstr>Ongoing (?) RCTs</vt:lpstr>
      <vt:lpstr>Atherosclerotic Renal Artery Stenosis  Observational real-world evidence</vt:lpstr>
      <vt:lpstr>Revascularization vs Medical Treatment:  Observational real-world evidence</vt:lpstr>
      <vt:lpstr>Revascularization vs Medical Treatment:  Observational real-world evidence</vt:lpstr>
      <vt:lpstr>Revascularization vs Medical Treatment:  Observational real-world evidence</vt:lpstr>
      <vt:lpstr>High-risk phenotypes: PTRA vs medical therapy</vt:lpstr>
      <vt:lpstr>High-risk clinical phenotypes: Resistant hypertension</vt:lpstr>
      <vt:lpstr>High-risk clinical phenotypes: Heart failure</vt:lpstr>
      <vt:lpstr>High-risk clinical phenotypes: rapid kidney function decline</vt:lpstr>
      <vt:lpstr>Revascularization vs Medical Treatment: Heart Failure</vt:lpstr>
      <vt:lpstr>Revascularization vs Medical Treatment:  Heart Failure</vt:lpstr>
      <vt:lpstr>Ongoing observational studies</vt:lpstr>
      <vt:lpstr>Atherosclerotic Renal Artery Stenosis  Changes in recommendations</vt:lpstr>
      <vt:lpstr>Παρουσίαση του PowerPoint</vt:lpstr>
      <vt:lpstr>Revascularization vs Medical Therapy in ARVD</vt:lpstr>
      <vt:lpstr>Indications for PTRA in existing clinical recommendations</vt:lpstr>
      <vt:lpstr>Indications for PTRA in existing clinical recommendations</vt:lpstr>
      <vt:lpstr>Παρουσίαση του PowerPoint</vt:lpstr>
      <vt:lpstr>KDIGO consensus on indications for revascularization in ARVD</vt:lpstr>
      <vt:lpstr>Ενδείξεις επαναγγείωσης</vt:lpstr>
      <vt:lpstr>Revascularization indications</vt:lpstr>
      <vt:lpstr>2023 ESH Guidelines</vt:lpstr>
      <vt:lpstr>Evaluation of possible kidney viability</vt:lpstr>
      <vt:lpstr>Assessment of kidney parenchyma viability in ARVD</vt:lpstr>
      <vt:lpstr>Algorithm for revascularization in atherosclerotic renal vascular disease</vt:lpstr>
      <vt:lpstr>Ongoing studies</vt:lpstr>
      <vt:lpstr>ARVD &amp; CKD: Gaps in knowledge and research recommendations</vt:lpstr>
      <vt:lpstr>ARVD &amp; CKD: Gaps in knowledge and research recommendations</vt:lpstr>
      <vt:lpstr>Conclusions</vt:lpstr>
      <vt:lpstr>Areas for further clinical research in the field of ARVD</vt:lpstr>
      <vt:lpstr>Thank you!</vt:lpstr>
      <vt:lpstr>Ευχαριστώ</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Marieta Theodorakopoulou</cp:lastModifiedBy>
  <cp:revision>47</cp:revision>
  <dcterms:created xsi:type="dcterms:W3CDTF">2023-09-15T12:57:10Z</dcterms:created>
  <dcterms:modified xsi:type="dcterms:W3CDTF">2023-10-21T06:27:47Z</dcterms:modified>
</cp:coreProperties>
</file>