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352" r:id="rId2"/>
    <p:sldId id="2147471090" r:id="rId3"/>
    <p:sldId id="2147471214" r:id="rId4"/>
    <p:sldId id="2147471003" r:id="rId5"/>
    <p:sldId id="2147471141" r:id="rId6"/>
    <p:sldId id="2147471227" r:id="rId7"/>
    <p:sldId id="2147471001" r:id="rId8"/>
    <p:sldId id="2147471222" r:id="rId9"/>
    <p:sldId id="2147471152" r:id="rId10"/>
    <p:sldId id="2147471175" r:id="rId11"/>
    <p:sldId id="2147471212" r:id="rId12"/>
    <p:sldId id="2147471164" r:id="rId13"/>
    <p:sldId id="272" r:id="rId14"/>
    <p:sldId id="267" r:id="rId15"/>
    <p:sldId id="2147471195" r:id="rId16"/>
    <p:sldId id="2147471193" r:id="rId17"/>
    <p:sldId id="2147471008" r:id="rId18"/>
    <p:sldId id="2147470878" r:id="rId19"/>
    <p:sldId id="2147471228" r:id="rId20"/>
    <p:sldId id="2147471197" r:id="rId21"/>
    <p:sldId id="2147471177" r:id="rId22"/>
    <p:sldId id="2147471224" r:id="rId23"/>
    <p:sldId id="286" r:id="rId24"/>
    <p:sldId id="2346" r:id="rId25"/>
    <p:sldId id="2147471182" r:id="rId26"/>
    <p:sldId id="2147471198" r:id="rId27"/>
    <p:sldId id="2147471183" r:id="rId28"/>
    <p:sldId id="2147471210" r:id="rId29"/>
    <p:sldId id="298" r:id="rId30"/>
    <p:sldId id="277" r:id="rId31"/>
    <p:sldId id="2147471226" r:id="rId32"/>
    <p:sldId id="2147471215" r:id="rId33"/>
    <p:sldId id="2147471217" r:id="rId34"/>
    <p:sldId id="2147471229" r:id="rId35"/>
    <p:sldId id="2147471207" r:id="rId36"/>
    <p:sldId id="214747121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99"/>
    <a:srgbClr val="009999"/>
    <a:srgbClr val="F0C145"/>
    <a:srgbClr val="A40C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9532" autoAdjust="0"/>
  </p:normalViewPr>
  <p:slideViewPr>
    <p:cSldViewPr snapToGrid="0">
      <p:cViewPr varScale="1">
        <p:scale>
          <a:sx n="57" d="100"/>
          <a:sy n="57" d="100"/>
        </p:scale>
        <p:origin x="168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93DE2B-E5B0-4698-8ACA-472B4ECBB213}" type="datetimeFigureOut">
              <a:rPr lang="en-GB" smtClean="0"/>
              <a:t>19/10/2023</a:t>
            </a:fld>
            <a:endParaRPr lang="en-GB"/>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GB"/>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26E8D3-FB69-40FC-A217-D696E925B9E7}" type="slidenum">
              <a:rPr lang="en-GB" smtClean="0"/>
              <a:t>‹#›</a:t>
            </a:fld>
            <a:endParaRPr lang="en-GB"/>
          </a:p>
        </p:txBody>
      </p:sp>
    </p:spTree>
    <p:extLst>
      <p:ext uri="{BB962C8B-B14F-4D97-AF65-F5344CB8AC3E}">
        <p14:creationId xmlns:p14="http://schemas.microsoft.com/office/powerpoint/2010/main" val="4176569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800" b="1" dirty="0"/>
              <a:t>Και εδώ βλέπουμε σχηματικά τη φυσική πορεία εξέλιξης της ΔΝΝ με τα διάφορα στάδια</a:t>
            </a:r>
            <a:r>
              <a:rPr lang="en-GB" sz="2800" b="1" dirty="0"/>
              <a:t> </a:t>
            </a:r>
            <a:r>
              <a:rPr lang="el-GR" sz="2800" b="1" dirty="0"/>
              <a:t>νεφρικής λειτουργίας και λευκωματουρίας που ακολουθούνται και καταλήγουν στο ΤΣΧΝΝ. Βέβαια είναι πλέον γνωστό ότι δεν </a:t>
            </a:r>
            <a:r>
              <a:rPr lang="el-GR" sz="2800" b="1" dirty="0" err="1"/>
              <a:t>ακολούθουνται</a:t>
            </a:r>
            <a:r>
              <a:rPr lang="el-GR" sz="2800" b="1" dirty="0"/>
              <a:t> πιστά σε όλους τους ασθενείς αυτά τα στάδια και γνωρίζουμε σήμερα ότι ένα ποσοστό 20-30% των ασθενών θα καταλήξουν σε τελικό στάδιο χωρίς την εμφάνιση λευκωματουρίας.</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4000" b="1" dirty="0"/>
              <a:t>Το πρώτο στάδιο της DKD ονομάζεται </a:t>
            </a:r>
            <a:r>
              <a:rPr lang="el-GR" sz="4000" b="1" dirty="0" err="1"/>
              <a:t>προκλινικό</a:t>
            </a:r>
            <a:r>
              <a:rPr lang="el-GR" sz="4000" b="1" dirty="0"/>
              <a:t> στάδιο, που χαρακτηρίζεται από </a:t>
            </a:r>
            <a:r>
              <a:rPr lang="el-GR" sz="4000" b="1" dirty="0" err="1"/>
              <a:t>σπειραματική</a:t>
            </a:r>
            <a:r>
              <a:rPr lang="el-GR" sz="4000" b="1" dirty="0"/>
              <a:t> </a:t>
            </a:r>
            <a:r>
              <a:rPr lang="el-GR" sz="4000" b="1" dirty="0" err="1"/>
              <a:t>υπερδιήθηση</a:t>
            </a:r>
            <a:r>
              <a:rPr lang="el-GR" sz="4000" b="1" dirty="0"/>
              <a:t>, ένα ασυνήθιστα αυξημένο ρυθμός </a:t>
            </a:r>
            <a:r>
              <a:rPr lang="el-GR" sz="4000" b="1" dirty="0" err="1"/>
              <a:t>σπειραματικής</a:t>
            </a:r>
            <a:r>
              <a:rPr lang="el-GR" sz="4000" b="1" dirty="0"/>
              <a:t> διήθησης.</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4000" b="1" dirty="0"/>
              <a:t>Η πρόκληση που πρέπει να ξεπεραστεί είναι η δυσκολία διάγνωσης της DKD αρχικά στάδια.</a:t>
            </a:r>
            <a:endParaRPr lang="el-GR" sz="4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sz="4000" b="1" dirty="0"/>
              <a:t>Γίνεται επιτακτική η ανάγκη να αναγνωριστούν και να κατανοηθούν οι μηχανισμοί </a:t>
            </a:r>
            <a:r>
              <a:rPr lang="el-GR" sz="4000" b="1" dirty="0" err="1"/>
              <a:t>υπερδιήθησης</a:t>
            </a:r>
            <a:r>
              <a:rPr lang="el-GR" sz="4000" b="1" dirty="0"/>
              <a:t> που θα οδηγήσουν ενδεχομένως και σε πιθανές θεραπείες για την καθυστέρηση της προόδου της DKD. </a:t>
            </a:r>
          </a:p>
          <a:p>
            <a:endParaRPr lang="el-GR" sz="4000" b="1" dirty="0"/>
          </a:p>
          <a:p>
            <a:endParaRPr lang="el-GR" sz="1800" b="1" i="0" u="none" strike="noStrike" baseline="0" dirty="0">
              <a:latin typeface="AdvOTa59ec3b8"/>
            </a:endParaRPr>
          </a:p>
          <a:p>
            <a:pPr algn="l"/>
            <a:endParaRPr lang="el-GR" sz="1800" b="1" i="0" u="none" strike="noStrike" baseline="0" dirty="0">
              <a:latin typeface="AdvOTa59ec3b8"/>
            </a:endParaRPr>
          </a:p>
          <a:p>
            <a:pPr algn="l"/>
            <a:endParaRPr lang="el-GR" sz="1800" b="0" i="0" u="none" strike="noStrike" baseline="0" dirty="0">
              <a:latin typeface="AdvOTa59ec3b8"/>
            </a:endParaRPr>
          </a:p>
          <a:p>
            <a:pPr algn="l"/>
            <a:endParaRPr lang="el-GR" sz="1800" b="0" i="0" u="none" strike="noStrike" baseline="0" dirty="0">
              <a:latin typeface="AdvOTa59ec3b8"/>
            </a:endParaRPr>
          </a:p>
          <a:p>
            <a:pPr algn="l"/>
            <a:endParaRPr lang="el-GR" sz="1800" b="0" i="0" u="none" strike="noStrike" baseline="0" dirty="0">
              <a:latin typeface="AdvOTa59ec3b8"/>
            </a:endParaRPr>
          </a:p>
          <a:p>
            <a:pPr algn="l"/>
            <a:r>
              <a:rPr lang="en-GB" sz="1800" b="0" i="0" u="none" strike="noStrike" baseline="0" dirty="0">
                <a:latin typeface="AdvOTa59ec3b8"/>
              </a:rPr>
              <a:t>Classic course of whole-kidney GFR and UAE according to the natural (</a:t>
            </a:r>
            <a:r>
              <a:rPr lang="en-GB" sz="1800" b="0" i="0" u="none" strike="noStrike" baseline="0" dirty="0" err="1">
                <a:latin typeface="AdvOTa59ec3b8"/>
              </a:rPr>
              <a:t>proteinuric</a:t>
            </a:r>
            <a:r>
              <a:rPr lang="en-GB" sz="1800" b="0" i="0" u="none" strike="noStrike" baseline="0" dirty="0">
                <a:latin typeface="AdvOTa59ec3b8"/>
              </a:rPr>
              <a:t>)</a:t>
            </a:r>
            <a:r>
              <a:rPr lang="el-GR" sz="1800" b="0" i="0" u="none" strike="noStrike" baseline="0" dirty="0">
                <a:latin typeface="AdvOTa59ec3b8"/>
              </a:rPr>
              <a:t> </a:t>
            </a:r>
            <a:r>
              <a:rPr lang="en-GB" sz="1800" b="0" i="0" u="none" strike="noStrike" baseline="0" dirty="0">
                <a:latin typeface="AdvOTa59ec3b8"/>
              </a:rPr>
              <a:t>pathway of DKD. Peak GFR may be seen in prediabetes or shortly after diabetes diagnosis, and</a:t>
            </a:r>
          </a:p>
          <a:p>
            <a:pPr algn="l"/>
            <a:r>
              <a:rPr lang="en-GB" sz="1800" b="0" i="0" u="none" strike="noStrike" baseline="0" dirty="0">
                <a:latin typeface="AdvOTa59ec3b8"/>
              </a:rPr>
              <a:t>can reach up to 180 ml/min in the case of two fully intact kidneys. Strict control of HbA1c and</a:t>
            </a:r>
            <a:r>
              <a:rPr lang="el-GR" sz="1800" b="0" i="0" u="none" strike="noStrike" baseline="0" dirty="0">
                <a:latin typeface="AdvOTa59ec3b8"/>
              </a:rPr>
              <a:t> </a:t>
            </a:r>
            <a:r>
              <a:rPr lang="en-GB" sz="1800" b="0" i="0" u="none" strike="noStrike" baseline="0" dirty="0">
                <a:latin typeface="AdvOTa59ec3b8"/>
              </a:rPr>
              <a:t>initiation of other treatments (such as RAS inhibition) mitigate this initial response. Two normal</a:t>
            </a:r>
            <a:r>
              <a:rPr lang="el-GR" sz="1800" b="0" i="0" u="none" strike="noStrike" baseline="0" dirty="0">
                <a:latin typeface="AdvOTa59ec3b8"/>
              </a:rPr>
              <a:t> </a:t>
            </a:r>
            <a:r>
              <a:rPr lang="en-GB" sz="1800" b="0" i="0" u="none" strike="noStrike" baseline="0" dirty="0">
                <a:latin typeface="AdvOTa59ec3b8+fb"/>
              </a:rPr>
              <a:t>fi</a:t>
            </a:r>
            <a:r>
              <a:rPr lang="en-GB" sz="1800" b="0" i="0" u="none" strike="noStrike" baseline="0" dirty="0">
                <a:latin typeface="AdvOTa59ec3b8"/>
              </a:rPr>
              <a:t>ltration phases can be encountered, in which GFR may be for instance 120 ml/min (indicated</a:t>
            </a:r>
            <a:r>
              <a:rPr lang="el-GR" sz="1800" b="0" i="0" u="none" strike="noStrike" baseline="0" dirty="0">
                <a:latin typeface="AdvOTa59ec3b8"/>
              </a:rPr>
              <a:t> </a:t>
            </a:r>
            <a:r>
              <a:rPr lang="en-GB" sz="1800" b="0" i="0" u="none" strike="noStrike" baseline="0" dirty="0">
                <a:latin typeface="AdvOTa59ec3b8"/>
              </a:rPr>
              <a:t>with the </a:t>
            </a:r>
            <a:r>
              <a:rPr lang="en-GB" sz="1800" b="0" i="0" u="none" strike="noStrike" baseline="0" dirty="0" err="1">
                <a:latin typeface="AdvOTa59ec3b8"/>
              </a:rPr>
              <a:t>gray</a:t>
            </a:r>
            <a:r>
              <a:rPr lang="en-GB" sz="1800" b="0" i="0" u="none" strike="noStrike" baseline="0" dirty="0">
                <a:latin typeface="AdvOTa59ec3b8"/>
              </a:rPr>
              <a:t> line): one at 100% of nephron mass and one at approximately 50% of nephron</a:t>
            </a:r>
            <a:r>
              <a:rPr lang="el-GR" sz="1800" b="0" i="0" u="none" strike="noStrike" baseline="0" dirty="0">
                <a:latin typeface="AdvOTa59ec3b8"/>
              </a:rPr>
              <a:t> </a:t>
            </a:r>
            <a:r>
              <a:rPr lang="en-GB" sz="1800" b="0" i="0" u="none" strike="noStrike" baseline="0" dirty="0">
                <a:latin typeface="AdvOTa59ec3b8"/>
              </a:rPr>
              <a:t>mass. Thus, whole-kidney </a:t>
            </a:r>
            <a:r>
              <a:rPr lang="en-GB" sz="1800" b="0" i="0" u="none" strike="noStrike" baseline="0" dirty="0" err="1">
                <a:latin typeface="AdvOTa59ec3b8"/>
              </a:rPr>
              <a:t>GFRmay</a:t>
            </a:r>
            <a:r>
              <a:rPr lang="en-GB" sz="1800" b="0" i="0" u="none" strike="noStrike" baseline="0" dirty="0">
                <a:latin typeface="AdvOTa59ec3b8"/>
              </a:rPr>
              <a:t> remain normal even in the presence of considerable loss of</a:t>
            </a:r>
            <a:r>
              <a:rPr lang="el-GR" sz="1800" b="0" i="0" u="none" strike="noStrike" baseline="0" dirty="0">
                <a:latin typeface="AdvOTa59ec3b8"/>
              </a:rPr>
              <a:t> </a:t>
            </a:r>
            <a:r>
              <a:rPr lang="en-GB" sz="1800" b="0" i="0" u="none" strike="noStrike" baseline="0" dirty="0">
                <a:latin typeface="AdvOTa59ec3b8"/>
              </a:rPr>
              <a:t>nephron mass, as evidenced by a recent autopsy study.121 Assessing renal functional reserve</a:t>
            </a:r>
            <a:r>
              <a:rPr lang="el-GR" sz="1800" b="0" i="0" u="none" strike="noStrike" baseline="0" dirty="0">
                <a:latin typeface="AdvOTa59ec3b8"/>
              </a:rPr>
              <a:t> </a:t>
            </a:r>
            <a:r>
              <a:rPr lang="en-GB" sz="1800" b="0" i="0" u="none" strike="noStrike" baseline="0" dirty="0">
                <a:latin typeface="AdvOTa59ec3b8"/>
              </a:rPr>
              <a:t>and/</a:t>
            </a:r>
            <a:r>
              <a:rPr lang="en-GB" sz="1800" b="0" i="0" u="none" strike="noStrike" baseline="0" dirty="0" err="1">
                <a:latin typeface="AdvOTa59ec3b8"/>
              </a:rPr>
              <a:t>orUAEmay</a:t>
            </a:r>
            <a:r>
              <a:rPr lang="en-GB" sz="1800" b="0" i="0" u="none" strike="noStrike" baseline="0" dirty="0">
                <a:latin typeface="AdvOTa59ec3b8"/>
              </a:rPr>
              <a:t> help identify the extent of </a:t>
            </a:r>
            <a:r>
              <a:rPr lang="en-GB" sz="1800" b="0" i="0" u="none" strike="noStrike" baseline="0" dirty="0" err="1">
                <a:latin typeface="AdvOTa59ec3b8"/>
              </a:rPr>
              <a:t>subclinically</a:t>
            </a:r>
            <a:r>
              <a:rPr lang="en-GB" sz="1800" b="0" i="0" u="none" strike="noStrike" baseline="0" dirty="0">
                <a:latin typeface="AdvOTa59ec3b8"/>
              </a:rPr>
              <a:t> in</a:t>
            </a:r>
            <a:r>
              <a:rPr lang="en-GB" sz="1800" b="0" i="0" u="none" strike="noStrike" baseline="0" dirty="0">
                <a:latin typeface="AdvOTa59ec3b8+fb"/>
              </a:rPr>
              <a:t>fl</a:t>
            </a:r>
            <a:r>
              <a:rPr lang="en-GB" sz="1800" b="0" i="0" u="none" strike="noStrike" baseline="0" dirty="0">
                <a:latin typeface="AdvOTa59ec3b8"/>
              </a:rPr>
              <a:t>icted loss of functional nephron mass.</a:t>
            </a:r>
            <a:r>
              <a:rPr lang="el-GR" sz="1800" b="0" i="0" u="none" strike="noStrike" baseline="0" dirty="0">
                <a:latin typeface="AdvOTa59ec3b8"/>
              </a:rPr>
              <a:t> </a:t>
            </a:r>
            <a:r>
              <a:rPr lang="en-GB" sz="1800" b="0" i="0" u="none" strike="noStrike" baseline="0" dirty="0">
                <a:latin typeface="AdvOTa59ec3b8"/>
              </a:rPr>
              <a:t>*Whole-kidney hyper</a:t>
            </a:r>
            <a:r>
              <a:rPr lang="en-GB" sz="1800" b="0" i="0" u="none" strike="noStrike" baseline="0" dirty="0">
                <a:latin typeface="AdvOTa59ec3b8+fb"/>
              </a:rPr>
              <a:t>fi</a:t>
            </a:r>
            <a:r>
              <a:rPr lang="en-GB" sz="1800" b="0" i="0" u="none" strike="noStrike" baseline="0" dirty="0">
                <a:latin typeface="AdvOTa59ec3b8"/>
              </a:rPr>
              <a:t>ltration is generally de</a:t>
            </a:r>
            <a:r>
              <a:rPr lang="en-GB" sz="1800" b="0" i="0" u="none" strike="noStrike" baseline="0" dirty="0">
                <a:latin typeface="AdvOTa59ec3b8+fb"/>
              </a:rPr>
              <a:t>fi</a:t>
            </a:r>
            <a:r>
              <a:rPr lang="en-GB" sz="1800" b="0" i="0" u="none" strike="noStrike" baseline="0" dirty="0">
                <a:latin typeface="AdvOTa59ec3b8"/>
              </a:rPr>
              <a:t>ned as a GFR that exceeds approximately</a:t>
            </a:r>
            <a:r>
              <a:rPr lang="el-GR" sz="1800" b="0" i="0" u="none" strike="noStrike" baseline="0" dirty="0">
                <a:latin typeface="AdvOTa59ec3b8"/>
              </a:rPr>
              <a:t> </a:t>
            </a:r>
            <a:r>
              <a:rPr lang="en-GB" sz="1800" b="0" i="0" u="none" strike="noStrike" baseline="0" dirty="0">
                <a:latin typeface="AdvOTa59ec3b8"/>
              </a:rPr>
              <a:t>135 ml/min, and is indicated with the red line. Heterogeneity of single-nephron </a:t>
            </a:r>
            <a:r>
              <a:rPr lang="en-GB" sz="1800" b="0" i="0" u="none" strike="noStrike" baseline="0" dirty="0">
                <a:latin typeface="AdvOTa59ec3b8+fb"/>
              </a:rPr>
              <a:t>fi</a:t>
            </a:r>
            <a:r>
              <a:rPr lang="en-GB" sz="1800" b="0" i="0" u="none" strike="noStrike" baseline="0" dirty="0">
                <a:latin typeface="AdvOTa59ec3b8"/>
              </a:rPr>
              <a:t>ltration</a:t>
            </a:r>
            <a:r>
              <a:rPr lang="el-GR" sz="1800" b="0" i="0" u="none" strike="noStrike" baseline="0" dirty="0">
                <a:latin typeface="AdvOTa59ec3b8"/>
              </a:rPr>
              <a:t> </a:t>
            </a:r>
            <a:r>
              <a:rPr lang="en-GB" sz="1800" b="0" i="0" u="none" strike="noStrike" baseline="0" dirty="0">
                <a:latin typeface="AdvOTa59ec3b8"/>
              </a:rPr>
              <a:t>rate and nonproteinuric pathway122 of DKD are not illustrated.</a:t>
            </a:r>
            <a:endParaRPr lang="en-GB" dirty="0"/>
          </a:p>
        </p:txBody>
      </p:sp>
      <p:sp>
        <p:nvSpPr>
          <p:cNvPr id="4" name="Θέση αριθμού διαφάνειας 3"/>
          <p:cNvSpPr>
            <a:spLocks noGrp="1"/>
          </p:cNvSpPr>
          <p:nvPr>
            <p:ph type="sldNum" sz="quarter" idx="5"/>
          </p:nvPr>
        </p:nvSpPr>
        <p:spPr/>
        <p:txBody>
          <a:bodyPr/>
          <a:lstStyle/>
          <a:p>
            <a:fld id="{257FFEF5-9FFF-4DA3-853E-370508603EEF}" type="slidenum">
              <a:rPr lang="en-GB" smtClean="0"/>
              <a:t>2</a:t>
            </a:fld>
            <a:endParaRPr lang="en-GB"/>
          </a:p>
        </p:txBody>
      </p:sp>
    </p:spTree>
    <p:extLst>
      <p:ext uri="{BB962C8B-B14F-4D97-AF65-F5344CB8AC3E}">
        <p14:creationId xmlns:p14="http://schemas.microsoft.com/office/powerpoint/2010/main" val="1122513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b="1" dirty="0"/>
              <a:t>Για να κατανοήσουμε αυτό το μηχανισμό ας δούμε λίγο πιο αναλυτικά πως γίνεται η </a:t>
            </a:r>
            <a:r>
              <a:rPr lang="el-GR" b="1" dirty="0" err="1"/>
              <a:t>διαχείρηση</a:t>
            </a:r>
            <a:r>
              <a:rPr lang="el-GR" b="1" dirty="0"/>
              <a:t> γλυκόζης από το νεφρό.</a:t>
            </a:r>
          </a:p>
          <a:p>
            <a:pPr marL="0" marR="0" lvl="0" indent="0" algn="l" defTabSz="914400" rtl="0" eaLnBrk="1" fontAlgn="auto" latinLnBrk="0" hangingPunct="1">
              <a:lnSpc>
                <a:spcPct val="100000"/>
              </a:lnSpc>
              <a:spcBef>
                <a:spcPts val="0"/>
              </a:spcBef>
              <a:spcAft>
                <a:spcPts val="0"/>
              </a:spcAft>
              <a:buClrTx/>
              <a:buSzTx/>
              <a:buFontTx/>
              <a:buNone/>
              <a:tabLst/>
              <a:defRPr/>
            </a:pPr>
            <a:r>
              <a:rPr lang="el-GR" b="1" dirty="0"/>
              <a:t>Κάθε μέρα σχεδόν 180 g γλυκόζης διηθούνται από το νεφρικό σπείραμα, και ελάχιστη έως καθόλου συγκέντρωση γλυκόζης υπάρχει στα ούρα, διότι </a:t>
            </a:r>
            <a:r>
              <a:rPr lang="el-GR" b="1" dirty="0" err="1"/>
              <a:t>επαναρροφάται</a:t>
            </a:r>
            <a:r>
              <a:rPr lang="el-GR" b="1" dirty="0"/>
              <a:t> πλήρως από τους </a:t>
            </a:r>
            <a:r>
              <a:rPr lang="en-GB" b="1" dirty="0"/>
              <a:t>SGLT2 </a:t>
            </a:r>
            <a:r>
              <a:rPr lang="el-GR" b="1" dirty="0"/>
              <a:t>και </a:t>
            </a:r>
            <a:r>
              <a:rPr lang="en-GB" b="1" dirty="0"/>
              <a:t>SGLT1 </a:t>
            </a:r>
            <a:r>
              <a:rPr lang="el-GR" b="1" dirty="0" err="1"/>
              <a:t>συμμεταφορείς</a:t>
            </a:r>
            <a:r>
              <a:rPr lang="el-GR" b="1" dirty="0"/>
              <a:t> που εδράζονται στο εγγύς </a:t>
            </a:r>
            <a:r>
              <a:rPr lang="el-GR" b="1" dirty="0" err="1"/>
              <a:t>εσπειραμένο</a:t>
            </a:r>
            <a:r>
              <a:rPr lang="el-GR" b="1" dirty="0"/>
              <a:t> σωληνάριο.</a:t>
            </a:r>
          </a:p>
          <a:p>
            <a:endParaRPr lang="en-GB" dirty="0"/>
          </a:p>
        </p:txBody>
      </p:sp>
      <p:sp>
        <p:nvSpPr>
          <p:cNvPr id="4" name="Θέση αριθμού διαφάνειας 3"/>
          <p:cNvSpPr>
            <a:spLocks noGrp="1"/>
          </p:cNvSpPr>
          <p:nvPr>
            <p:ph type="sldNum" sz="quarter" idx="5"/>
          </p:nvPr>
        </p:nvSpPr>
        <p:spPr/>
        <p:txBody>
          <a:bodyPr/>
          <a:lstStyle/>
          <a:p>
            <a:fld id="{E026E8D3-FB69-40FC-A217-D696E925B9E7}" type="slidenum">
              <a:rPr lang="en-GB" smtClean="0"/>
              <a:t>13</a:t>
            </a:fld>
            <a:endParaRPr lang="en-GB"/>
          </a:p>
        </p:txBody>
      </p:sp>
    </p:spTree>
    <p:extLst>
      <p:ext uri="{BB962C8B-B14F-4D97-AF65-F5344CB8AC3E}">
        <p14:creationId xmlns:p14="http://schemas.microsoft.com/office/powerpoint/2010/main" val="1851001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l"/>
            <a:endParaRPr lang="el-GR" sz="1800" b="0" i="0" u="none" strike="noStrike" baseline="0" dirty="0">
              <a:solidFill>
                <a:srgbClr val="000000"/>
              </a:solidFill>
              <a:latin typeface="AdvOT6e5d2ec0"/>
            </a:endParaRPr>
          </a:p>
          <a:p>
            <a:pPr algn="l"/>
            <a:endParaRPr lang="el-GR" sz="1800" b="0" i="0" u="none" strike="noStrike" baseline="0" dirty="0">
              <a:solidFill>
                <a:srgbClr val="000000"/>
              </a:solidFill>
              <a:latin typeface="AdvOT6e5d2ec0"/>
            </a:endParaRPr>
          </a:p>
          <a:p>
            <a:pPr algn="l"/>
            <a:endParaRPr lang="el-GR" sz="1800" b="0" i="0" u="none" strike="noStrike" baseline="0" dirty="0">
              <a:solidFill>
                <a:srgbClr val="000000"/>
              </a:solidFill>
              <a:latin typeface="AdvOT6e5d2ec0"/>
            </a:endParaRPr>
          </a:p>
          <a:p>
            <a:pPr algn="l"/>
            <a:r>
              <a:rPr lang="en-GB" sz="1800" b="0" i="0" u="none" strike="noStrike" baseline="0" dirty="0">
                <a:solidFill>
                  <a:srgbClr val="000000"/>
                </a:solidFill>
                <a:latin typeface="AdvOT6e5d2ec0"/>
              </a:rPr>
              <a:t>Overview of glucose transport in proximal tubules. Sodium</a:t>
            </a:r>
            <a:r>
              <a:rPr lang="en-GB" sz="1800" b="0" i="0" u="none" strike="noStrike" baseline="0" dirty="0">
                <a:solidFill>
                  <a:srgbClr val="000000"/>
                </a:solidFill>
                <a:latin typeface="AdvOT6e5d2ec0+20"/>
              </a:rPr>
              <a:t>–</a:t>
            </a:r>
            <a:r>
              <a:rPr lang="en-GB" sz="1800" b="0" i="0" u="none" strike="noStrike" baseline="0" dirty="0">
                <a:solidFill>
                  <a:srgbClr val="000000"/>
                </a:solidFill>
                <a:latin typeface="AdvOT6e5d2ec0"/>
              </a:rPr>
              <a:t>glucose cotransporter 1/2 (SGLT1, SGLT2) protein located on the brush border membrane</a:t>
            </a:r>
          </a:p>
          <a:p>
            <a:pPr algn="l"/>
            <a:r>
              <a:rPr lang="en-GB" sz="1800" b="0" i="0" u="none" strike="noStrike" baseline="0" dirty="0">
                <a:solidFill>
                  <a:srgbClr val="000000"/>
                </a:solidFill>
                <a:latin typeface="AdvOT6e5d2ec0"/>
              </a:rPr>
              <a:t>is responsible for reabsorption of glucose and sodium in the early renal proximal tubule (S1) and distal proximal tubule (S3), respectively. The glucose on the S1 and</a:t>
            </a:r>
          </a:p>
          <a:p>
            <a:pPr algn="l"/>
            <a:r>
              <a:rPr lang="en-GB" sz="1800" b="0" i="0" u="none" strike="noStrike" baseline="0" dirty="0">
                <a:solidFill>
                  <a:srgbClr val="000000"/>
                </a:solidFill>
                <a:latin typeface="AdvOT6e5d2ec0"/>
              </a:rPr>
              <a:t>S3 correspondingly combined with glucose transporter 2/1 (GLUT2, GLUT1) into the renal interstitial (</a:t>
            </a:r>
            <a:r>
              <a:rPr lang="en-GB" sz="1800" b="0" i="0" u="none" strike="noStrike" baseline="0" dirty="0">
                <a:solidFill>
                  <a:srgbClr val="4D4D4D"/>
                </a:solidFill>
                <a:latin typeface="AdvOT6e5d2ec0"/>
              </a:rPr>
              <a:t>38</a:t>
            </a:r>
            <a:r>
              <a:rPr lang="en-GB" sz="1800" b="0" i="0" u="none" strike="noStrike" baseline="0" dirty="0">
                <a:solidFill>
                  <a:srgbClr val="000000"/>
                </a:solidFill>
                <a:latin typeface="AdvOT6e5d2ec0"/>
              </a:rPr>
              <a:t>). Na+-K+-ATPase, located in the basolateral membrane</a:t>
            </a:r>
          </a:p>
          <a:p>
            <a:pPr algn="l"/>
            <a:r>
              <a:rPr lang="en-GB" sz="1800" b="0" i="0" u="none" strike="noStrike" baseline="0" dirty="0">
                <a:solidFill>
                  <a:srgbClr val="000000"/>
                </a:solidFill>
                <a:latin typeface="AdvOT6e5d2ec0"/>
              </a:rPr>
              <a:t>maintains the potential gradient and concentration gradient of sodium ions and promotes the passive transport of sodium ions. Under </a:t>
            </a:r>
            <a:r>
              <a:rPr lang="en-GB" sz="1800" b="0" i="0" u="none" strike="noStrike" baseline="0" dirty="0" err="1">
                <a:solidFill>
                  <a:srgbClr val="000000"/>
                </a:solidFill>
                <a:latin typeface="AdvOT6e5d2ec0"/>
              </a:rPr>
              <a:t>hyperglycemia</a:t>
            </a:r>
            <a:r>
              <a:rPr lang="en-GB" sz="1800" b="0" i="0" u="none" strike="noStrike" baseline="0" dirty="0">
                <a:solidFill>
                  <a:srgbClr val="000000"/>
                </a:solidFill>
                <a:latin typeface="AdvOT6e5d2ec0"/>
              </a:rPr>
              <a:t> conditions,</a:t>
            </a:r>
          </a:p>
          <a:p>
            <a:pPr algn="l"/>
            <a:r>
              <a:rPr lang="en-GB" sz="1800" b="0" i="0" u="none" strike="noStrike" baseline="0" dirty="0">
                <a:solidFill>
                  <a:srgbClr val="000000"/>
                </a:solidFill>
                <a:latin typeface="AdvOT6e5d2ec0"/>
              </a:rPr>
              <a:t>hepatocyte nuclear factor 1 alpha (HNF-1</a:t>
            </a:r>
            <a:r>
              <a:rPr lang="en-GB" sz="1800" b="0" i="0" u="none" strike="noStrike" baseline="0" dirty="0">
                <a:solidFill>
                  <a:srgbClr val="000000"/>
                </a:solidFill>
                <a:latin typeface="AdvOT3f84ef53"/>
              </a:rPr>
              <a:t>a</a:t>
            </a:r>
            <a:r>
              <a:rPr lang="en-GB" sz="1800" b="0" i="0" u="none" strike="noStrike" baseline="0" dirty="0">
                <a:solidFill>
                  <a:srgbClr val="000000"/>
                </a:solidFill>
                <a:latin typeface="AdvOT6e5d2ec0"/>
              </a:rPr>
              <a:t>), serum, and glucocorticoid-induced kinase-1 (SGK1) stimulate the upregulation of SGLT2 and SGLT1, respectively,</a:t>
            </a:r>
          </a:p>
          <a:p>
            <a:pPr algn="l"/>
            <a:r>
              <a:rPr lang="en-GB" sz="1800" b="0" i="0" u="none" strike="noStrike" baseline="0" dirty="0">
                <a:solidFill>
                  <a:srgbClr val="000000"/>
                </a:solidFill>
                <a:latin typeface="AdvOT6e5d2ec0"/>
              </a:rPr>
              <a:t>thereby increasing glucose reabsorption (</a:t>
            </a:r>
            <a:r>
              <a:rPr lang="en-GB" sz="1800" b="0" i="0" u="none" strike="noStrike" baseline="0" dirty="0">
                <a:solidFill>
                  <a:srgbClr val="4D4D4D"/>
                </a:solidFill>
                <a:latin typeface="AdvOT6e5d2ec0"/>
              </a:rPr>
              <a:t>39</a:t>
            </a:r>
            <a:r>
              <a:rPr lang="en-GB" sz="1800" b="0" i="0" u="none" strike="noStrike" baseline="0" dirty="0">
                <a:solidFill>
                  <a:srgbClr val="000000"/>
                </a:solidFill>
                <a:latin typeface="AdvOT6e5d2ec0"/>
              </a:rPr>
              <a:t>, </a:t>
            </a:r>
            <a:r>
              <a:rPr lang="en-GB" sz="1800" b="0" i="0" u="none" strike="noStrike" baseline="0" dirty="0">
                <a:solidFill>
                  <a:srgbClr val="4D4D4D"/>
                </a:solidFill>
                <a:latin typeface="AdvOT6e5d2ec0"/>
              </a:rPr>
              <a:t>40</a:t>
            </a:r>
            <a:r>
              <a:rPr lang="en-GB" sz="1800" b="0" i="0" u="none" strike="noStrike" baseline="0" dirty="0">
                <a:solidFill>
                  <a:srgbClr val="000000"/>
                </a:solidFill>
                <a:latin typeface="AdvOT6e5d2ec0"/>
              </a:rPr>
              <a:t>).</a:t>
            </a:r>
            <a:endParaRPr lang="en-GB" dirty="0"/>
          </a:p>
        </p:txBody>
      </p:sp>
      <p:sp>
        <p:nvSpPr>
          <p:cNvPr id="4" name="Θέση αριθμού διαφάνειας 3"/>
          <p:cNvSpPr>
            <a:spLocks noGrp="1"/>
          </p:cNvSpPr>
          <p:nvPr>
            <p:ph type="sldNum" sz="quarter" idx="5"/>
          </p:nvPr>
        </p:nvSpPr>
        <p:spPr/>
        <p:txBody>
          <a:bodyPr/>
          <a:lstStyle/>
          <a:p>
            <a:fld id="{E026E8D3-FB69-40FC-A217-D696E925B9E7}" type="slidenum">
              <a:rPr lang="en-GB" smtClean="0"/>
              <a:t>14</a:t>
            </a:fld>
            <a:endParaRPr lang="en-GB"/>
          </a:p>
        </p:txBody>
      </p:sp>
    </p:spTree>
    <p:extLst>
      <p:ext uri="{BB962C8B-B14F-4D97-AF65-F5344CB8AC3E}">
        <p14:creationId xmlns:p14="http://schemas.microsoft.com/office/powerpoint/2010/main" val="3178653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lvl="1"/>
            <a:r>
              <a:rPr lang="el-GR" b="1" dirty="0"/>
              <a:t>Στο ΣΔ όπου η γλυκόζη είναι αυξημένη στο αίμα θα περιμέναμε την περίσσεια να μπορούμε να την αποβάλλουμε μέσω των ούρων αλλά δυστυχώς ο </a:t>
            </a:r>
            <a:r>
              <a:rPr lang="el-GR" b="1" dirty="0" err="1"/>
              <a:t>νεφρός</a:t>
            </a:r>
            <a:r>
              <a:rPr lang="el-GR" b="1" dirty="0"/>
              <a:t> δεν λειτουργεί μ αυτή τη λογική. Ο </a:t>
            </a:r>
            <a:r>
              <a:rPr lang="el-GR" b="1" dirty="0" err="1"/>
              <a:t>νεφρός</a:t>
            </a:r>
            <a:r>
              <a:rPr lang="el-GR" b="1" dirty="0"/>
              <a:t> αυξάνει το μόριο του </a:t>
            </a:r>
            <a:r>
              <a:rPr lang="en-GB" b="1" dirty="0"/>
              <a:t>sglt2</a:t>
            </a:r>
            <a:r>
              <a:rPr lang="el-GR" b="1" dirty="0"/>
              <a:t> (κατά τα 2-3 φορές)</a:t>
            </a:r>
            <a:r>
              <a:rPr lang="en-GB" b="1" dirty="0"/>
              <a:t>  </a:t>
            </a:r>
            <a:r>
              <a:rPr lang="el-GR" b="1" dirty="0"/>
              <a:t>και του </a:t>
            </a:r>
            <a:r>
              <a:rPr lang="en-GB" b="1" dirty="0"/>
              <a:t>GLUT </a:t>
            </a:r>
            <a:r>
              <a:rPr lang="el-GR" b="1" dirty="0"/>
              <a:t>(κατά 5 φορές) </a:t>
            </a:r>
            <a:r>
              <a:rPr lang="el-GR" b="1" dirty="0">
                <a:sym typeface="Wingdings" panose="05000000000000000000" pitchFamily="2" charset="2"/>
              </a:rPr>
              <a:t> γίνεται αυτό που λέμε ανοδική ρύθμιση (</a:t>
            </a:r>
            <a:r>
              <a:rPr lang="en-GB" b="1" dirty="0">
                <a:sym typeface="Wingdings" panose="05000000000000000000" pitchFamily="2" charset="2"/>
              </a:rPr>
              <a:t>upregulation) </a:t>
            </a:r>
            <a:r>
              <a:rPr lang="el-GR" b="1" dirty="0"/>
              <a:t>και στην ουσία ο </a:t>
            </a:r>
            <a:r>
              <a:rPr lang="el-GR" b="1" dirty="0" err="1"/>
              <a:t>νεφρός</a:t>
            </a:r>
            <a:r>
              <a:rPr lang="el-GR" b="1" dirty="0"/>
              <a:t> του διαβητικού έχει 3πλάσια ικανότητα επαναρρόφησης γλυκόζης λόγω </a:t>
            </a:r>
            <a:r>
              <a:rPr lang="el-GR" b="1" dirty="0" err="1"/>
              <a:t>υπερεκφρασης</a:t>
            </a:r>
            <a:r>
              <a:rPr lang="el-GR" b="1" dirty="0"/>
              <a:t> των υποδοχέων (γιατί αντιλαμβάνεται την </a:t>
            </a:r>
            <a:r>
              <a:rPr lang="el-GR" b="1" dirty="0" err="1"/>
              <a:t>γλύκόζη</a:t>
            </a:r>
            <a:r>
              <a:rPr lang="el-GR" b="1" dirty="0"/>
              <a:t> ως το κυριότερο καύσιμο για τον οργανισμό το οποίο δεν πρέπει να χάσει)</a:t>
            </a:r>
            <a:endParaRPr lang="en-GB" b="1" dirty="0"/>
          </a:p>
        </p:txBody>
      </p:sp>
      <p:sp>
        <p:nvSpPr>
          <p:cNvPr id="4" name="Θέση αριθμού διαφάνειας 3"/>
          <p:cNvSpPr>
            <a:spLocks noGrp="1"/>
          </p:cNvSpPr>
          <p:nvPr>
            <p:ph type="sldNum" sz="quarter" idx="5"/>
          </p:nvPr>
        </p:nvSpPr>
        <p:spPr/>
        <p:txBody>
          <a:bodyPr/>
          <a:lstStyle/>
          <a:p>
            <a:fld id="{E026E8D3-FB69-40FC-A217-D696E925B9E7}" type="slidenum">
              <a:rPr lang="en-GB" smtClean="0"/>
              <a:t>15</a:t>
            </a:fld>
            <a:endParaRPr lang="en-GB"/>
          </a:p>
        </p:txBody>
      </p:sp>
    </p:spTree>
    <p:extLst>
      <p:ext uri="{BB962C8B-B14F-4D97-AF65-F5344CB8AC3E}">
        <p14:creationId xmlns:p14="http://schemas.microsoft.com/office/powerpoint/2010/main" val="2417244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dirty="0"/>
              <a:t>Η </a:t>
            </a:r>
            <a:r>
              <a:rPr lang="el-GR" b="1" dirty="0" err="1"/>
              <a:t>υπερλειτουργία</a:t>
            </a:r>
            <a:r>
              <a:rPr lang="el-GR" b="1" dirty="0"/>
              <a:t> και η </a:t>
            </a:r>
            <a:r>
              <a:rPr lang="el-GR" b="1" dirty="0" err="1"/>
              <a:t>υπερέκφραση</a:t>
            </a:r>
            <a:r>
              <a:rPr lang="el-GR" b="1" dirty="0"/>
              <a:t> των </a:t>
            </a:r>
            <a:r>
              <a:rPr lang="en-GB" b="1" dirty="0"/>
              <a:t>sglt2 </a:t>
            </a:r>
            <a:r>
              <a:rPr lang="el-GR" b="1" dirty="0"/>
              <a:t>που παρατηρείται στο ΣΔ οδηγεί σε αυξημένη </a:t>
            </a:r>
            <a:r>
              <a:rPr lang="el-GR" b="1" dirty="0" err="1"/>
              <a:t>επαναρρόφηση</a:t>
            </a:r>
            <a:r>
              <a:rPr lang="el-GR" b="1" dirty="0"/>
              <a:t> γλυκόζης και </a:t>
            </a:r>
            <a:r>
              <a:rPr lang="en-GB" b="1" dirty="0"/>
              <a:t>Na</a:t>
            </a:r>
            <a:r>
              <a:rPr lang="el-GR" b="1" dirty="0"/>
              <a:t>+</a:t>
            </a:r>
            <a:r>
              <a:rPr lang="en-GB" b="1" dirty="0"/>
              <a:t> </a:t>
            </a:r>
            <a:r>
              <a:rPr lang="el-GR" b="1" dirty="0"/>
              <a:t>με αποτέλεσμα τη μειωμένη διάθεση Να+ στο τμήμα του </a:t>
            </a:r>
            <a:r>
              <a:rPr lang="el-GR" b="1" dirty="0" err="1"/>
              <a:t>σωληναρίου</a:t>
            </a:r>
            <a:r>
              <a:rPr lang="el-GR" b="1" dirty="0"/>
              <a:t> που εφάπτεται με την πυκνή κηλίδα και αυτό δίνει σήμα για να ενεργοποιηθεί το </a:t>
            </a:r>
            <a:r>
              <a:rPr lang="en-GB" b="1" dirty="0"/>
              <a:t>TGF </a:t>
            </a:r>
            <a:r>
              <a:rPr lang="el-GR" b="1" dirty="0"/>
              <a:t>για να ανοίξει το προσαγωγό και έτσι οδηγούμαστε σε ενδοσπειραματική υπέρταση – υπερτροφία των σπειραμάτων  - αύξηση του μεγέθους των </a:t>
            </a:r>
            <a:r>
              <a:rPr lang="el-GR" b="1" dirty="0" err="1"/>
              <a:t>νεφρώνων</a:t>
            </a:r>
            <a:r>
              <a:rPr lang="el-GR" b="1" dirty="0"/>
              <a:t> και </a:t>
            </a:r>
            <a:r>
              <a:rPr lang="el-GR" b="1" dirty="0" err="1"/>
              <a:t>υπερδιήθηση</a:t>
            </a:r>
            <a:r>
              <a:rPr lang="el-GR" b="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b="1" dirty="0"/>
              <a:t>Η </a:t>
            </a:r>
            <a:r>
              <a:rPr lang="el-GR" sz="1200" b="1" dirty="0" err="1"/>
              <a:t>σπειραματική</a:t>
            </a:r>
            <a:r>
              <a:rPr lang="el-GR" sz="1200" b="1" dirty="0"/>
              <a:t> </a:t>
            </a:r>
            <a:r>
              <a:rPr lang="el-GR" sz="1200" b="1" dirty="0" err="1"/>
              <a:t>υπερδιήθηση</a:t>
            </a:r>
            <a:r>
              <a:rPr lang="el-GR" sz="1200" b="1" dirty="0"/>
              <a:t> στον διαβήτη φαίνεται να είναι αποτέλεσμα της αυξημένης εγγύς </a:t>
            </a:r>
            <a:r>
              <a:rPr lang="el-GR" sz="1200" b="1" dirty="0" err="1"/>
              <a:t>σωληναριακής</a:t>
            </a:r>
            <a:r>
              <a:rPr lang="el-GR" sz="1200" b="1" dirty="0"/>
              <a:t> επαναρρόφησης γλυκόζης και νατρίου, η οποία προκαλεί αγγειοδιαστολή του προσαγωγού</a:t>
            </a:r>
            <a:endParaRPr lang="en-GB" b="1" dirty="0"/>
          </a:p>
          <a:p>
            <a:r>
              <a:rPr lang="el-GR" b="1" dirty="0"/>
              <a:t>Στο ΣΔ ξέρουμε πλέον ότι η αιτία της διαστολής του προσαγωγού </a:t>
            </a:r>
            <a:r>
              <a:rPr lang="el-GR" b="1" dirty="0" err="1"/>
              <a:t>αρτηριδίου</a:t>
            </a:r>
            <a:r>
              <a:rPr lang="el-GR" b="1" dirty="0"/>
              <a:t> είναι η αυξημένη </a:t>
            </a:r>
            <a:r>
              <a:rPr lang="el-GR" b="1" dirty="0" err="1"/>
              <a:t>επαναρρόφηση</a:t>
            </a:r>
            <a:r>
              <a:rPr lang="el-GR" b="1" dirty="0"/>
              <a:t> Να+ στο εγγύς </a:t>
            </a:r>
            <a:r>
              <a:rPr lang="el-GR" b="1" dirty="0" err="1"/>
              <a:t>εσπειραμένο</a:t>
            </a:r>
            <a:r>
              <a:rPr lang="el-GR" b="1" dirty="0"/>
              <a:t> σωληνάριο</a:t>
            </a:r>
            <a:endParaRPr lang="en-GB" dirty="0"/>
          </a:p>
        </p:txBody>
      </p:sp>
      <p:sp>
        <p:nvSpPr>
          <p:cNvPr id="4" name="Θέση αριθμού διαφάνειας 3"/>
          <p:cNvSpPr>
            <a:spLocks noGrp="1"/>
          </p:cNvSpPr>
          <p:nvPr>
            <p:ph type="sldNum" sz="quarter" idx="5"/>
          </p:nvPr>
        </p:nvSpPr>
        <p:spPr/>
        <p:txBody>
          <a:bodyPr/>
          <a:lstStyle/>
          <a:p>
            <a:fld id="{47E9BADD-66A6-436B-A33B-E0A2424B4A41}" type="slidenum">
              <a:rPr lang="el-GR" smtClean="0"/>
              <a:pPr/>
              <a:t>16</a:t>
            </a:fld>
            <a:endParaRPr lang="el-GR"/>
          </a:p>
        </p:txBody>
      </p:sp>
    </p:spTree>
    <p:extLst>
      <p:ext uri="{BB962C8B-B14F-4D97-AF65-F5344CB8AC3E}">
        <p14:creationId xmlns:p14="http://schemas.microsoft.com/office/powerpoint/2010/main" val="99162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b="1" dirty="0" err="1"/>
              <a:t>Εχουμε</a:t>
            </a:r>
            <a:r>
              <a:rPr lang="el-GR" b="1" dirty="0"/>
              <a:t> πλέον φάρμακα που </a:t>
            </a:r>
            <a:r>
              <a:rPr lang="el-GR" b="1" dirty="0" err="1"/>
              <a:t>μπορόυμε</a:t>
            </a:r>
            <a:r>
              <a:rPr lang="el-GR" b="1" dirty="0"/>
              <a:t> να κόψουμε την προηγούμενη διαδικασία (</a:t>
            </a:r>
            <a:r>
              <a:rPr lang="el-GR" b="1" dirty="0" err="1"/>
              <a:t>αποκλειστές</a:t>
            </a:r>
            <a:r>
              <a:rPr lang="el-GR" b="1" dirty="0"/>
              <a:t> των </a:t>
            </a:r>
            <a:r>
              <a:rPr lang="en-GB" b="1" dirty="0"/>
              <a:t>sglt2</a:t>
            </a:r>
            <a:r>
              <a:rPr lang="el-GR" b="1" dirty="0"/>
              <a:t> </a:t>
            </a:r>
            <a:r>
              <a:rPr lang="el-GR" b="1" dirty="0" err="1"/>
              <a:t>συμμεταφορέων</a:t>
            </a:r>
            <a:r>
              <a:rPr lang="el-GR" b="1" dirty="0"/>
              <a:t>). Αυτά τα φάρμακα κάνουν το εξής απλό</a:t>
            </a:r>
            <a:r>
              <a:rPr lang="en-GB" b="1" dirty="0"/>
              <a:t>: </a:t>
            </a:r>
            <a:endParaRPr lang="el-GR"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l-G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b="1" dirty="0"/>
              <a:t>Μπλοκάρουν την </a:t>
            </a:r>
            <a:r>
              <a:rPr lang="el-GR" b="1" dirty="0" err="1"/>
              <a:t>επαναρρόφηση</a:t>
            </a:r>
            <a:r>
              <a:rPr lang="el-GR" b="1" dirty="0"/>
              <a:t> Να+ στο εγγύς </a:t>
            </a:r>
            <a:r>
              <a:rPr lang="el-GR" b="1" dirty="0" err="1"/>
              <a:t>εσπειραμένο</a:t>
            </a:r>
            <a:r>
              <a:rPr lang="el-GR" b="1" dirty="0"/>
              <a:t> (αναστολείς του </a:t>
            </a:r>
            <a:r>
              <a:rPr lang="el-GR" b="1" dirty="0" err="1"/>
              <a:t>συμμεταφρέα</a:t>
            </a:r>
            <a:r>
              <a:rPr lang="el-GR" b="1" dirty="0"/>
              <a:t> Να/</a:t>
            </a:r>
            <a:r>
              <a:rPr lang="en-GB" b="1" dirty="0"/>
              <a:t>Glu) </a:t>
            </a:r>
            <a:r>
              <a:rPr lang="el-GR" b="1" dirty="0">
                <a:sym typeface="Wingdings" panose="05000000000000000000" pitchFamily="2" charset="2"/>
              </a:rPr>
              <a:t> </a:t>
            </a:r>
            <a:r>
              <a:rPr lang="el-GR" b="1" dirty="0"/>
              <a:t>αυξημένη συγκέντρωση Να+ φτάνει στο </a:t>
            </a:r>
            <a:r>
              <a:rPr lang="el-GR" b="1" dirty="0" err="1"/>
              <a:t>απώ</a:t>
            </a:r>
            <a:r>
              <a:rPr lang="el-GR" b="1" dirty="0"/>
              <a:t> στην περιοχή της πυκνής κηλίδας, την οποία ο </a:t>
            </a:r>
            <a:r>
              <a:rPr lang="el-GR" b="1" dirty="0" err="1"/>
              <a:t>νεφρός</a:t>
            </a:r>
            <a:r>
              <a:rPr lang="el-GR" b="1" dirty="0"/>
              <a:t> την  αντιλαμβάνεται ως </a:t>
            </a:r>
            <a:r>
              <a:rPr lang="el-GR" b="1" dirty="0" err="1"/>
              <a:t>υπορογκαιμία</a:t>
            </a:r>
            <a:r>
              <a:rPr lang="el-GR" b="1" dirty="0"/>
              <a:t> και ενεργοποιεί την </a:t>
            </a:r>
            <a:r>
              <a:rPr lang="el-GR" b="1" dirty="0" err="1"/>
              <a:t>σωλαναριοσπειραματική</a:t>
            </a:r>
            <a:r>
              <a:rPr lang="el-GR" b="1" dirty="0"/>
              <a:t> ανατροφοδότηση (</a:t>
            </a:r>
            <a:r>
              <a:rPr lang="en-GB" b="1" dirty="0"/>
              <a:t>feedback) </a:t>
            </a:r>
            <a:r>
              <a:rPr lang="el-GR" b="1" dirty="0"/>
              <a:t>που οδηγεί σε αγγειοσύσπαση στο προσαγωγό σωληνάριο</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b="1" dirty="0"/>
              <a:t>………….και έτσι μειώνεται η νεφρική αιματική </a:t>
            </a:r>
            <a:r>
              <a:rPr lang="el-GR" b="1" dirty="0" err="1"/>
              <a:t>ρόη</a:t>
            </a:r>
            <a:r>
              <a:rPr lang="el-GR" b="1" dirty="0"/>
              <a:t>, μειώνεται η </a:t>
            </a:r>
            <a:r>
              <a:rPr lang="el-GR" b="1" dirty="0" err="1"/>
              <a:t>εδνοσπειραματική</a:t>
            </a:r>
            <a:r>
              <a:rPr lang="el-GR" b="1" dirty="0"/>
              <a:t> πίεση, μειώνεται η </a:t>
            </a:r>
            <a:r>
              <a:rPr lang="el-GR" b="1" dirty="0" err="1"/>
              <a:t>υπερδιήθηση</a:t>
            </a:r>
            <a:r>
              <a:rPr lang="el-GR" b="1" dirty="0"/>
              <a:t> και η λευκωματουρία και τελικά </a:t>
            </a:r>
            <a:r>
              <a:rPr lang="el-GR" b="1" dirty="0" err="1"/>
              <a:t>καθυστερείται</a:t>
            </a:r>
            <a:r>
              <a:rPr lang="el-GR" b="1" dirty="0"/>
              <a:t> η εξέλιξη της διαβητικής νεφροπάθειας με αυτά τα φάρμακα </a:t>
            </a:r>
          </a:p>
          <a:p>
            <a:r>
              <a:rPr lang="el-GR" b="1" dirty="0">
                <a:sym typeface="Wingdings" panose="05000000000000000000" pitchFamily="2" charset="2"/>
              </a:rPr>
              <a:t>άρα προσφέρουν </a:t>
            </a:r>
            <a:r>
              <a:rPr lang="el-GR" b="1" dirty="0" err="1">
                <a:sym typeface="Wingdings" panose="05000000000000000000" pitchFamily="2" charset="2"/>
              </a:rPr>
              <a:t>νεφροπροστασία</a:t>
            </a:r>
            <a:endParaRPr lang="el-GR" b="1" dirty="0">
              <a:sym typeface="Wingdings" panose="05000000000000000000" pitchFamily="2" charset="2"/>
            </a:endParaRPr>
          </a:p>
        </p:txBody>
      </p:sp>
      <p:sp>
        <p:nvSpPr>
          <p:cNvPr id="4" name="Θέση αριθμού διαφάνειας 3"/>
          <p:cNvSpPr>
            <a:spLocks noGrp="1"/>
          </p:cNvSpPr>
          <p:nvPr>
            <p:ph type="sldNum" sz="quarter" idx="5"/>
          </p:nvPr>
        </p:nvSpPr>
        <p:spPr/>
        <p:txBody>
          <a:bodyPr/>
          <a:lstStyle/>
          <a:p>
            <a:fld id="{E026E8D3-FB69-40FC-A217-D696E925B9E7}" type="slidenum">
              <a:rPr lang="en-GB" smtClean="0"/>
              <a:t>17</a:t>
            </a:fld>
            <a:endParaRPr lang="en-GB"/>
          </a:p>
        </p:txBody>
      </p:sp>
    </p:spTree>
    <p:extLst>
      <p:ext uri="{BB962C8B-B14F-4D97-AF65-F5344CB8AC3E}">
        <p14:creationId xmlns:p14="http://schemas.microsoft.com/office/powerpoint/2010/main" val="2756975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l-GR" dirty="0"/>
              <a:t>Οι μελλοντικές μελέτες του SGLT2is θα πρέπει να στοχεύουν περισσότεροι ασθενείς με πρώιμο στάδιο DKD. άλλωστε </a:t>
            </a:r>
            <a:r>
              <a:rPr lang="el-GR" dirty="0" err="1"/>
              <a:t>υπερδιήθηση</a:t>
            </a:r>
            <a:r>
              <a:rPr lang="el-GR" dirty="0"/>
              <a:t> είναι αιτία προόδου της DKD.</a:t>
            </a:r>
            <a:endParaRPr lang="en-GB"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l-GR"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l-GR"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l-GR" dirty="0">
                <a:solidFill>
                  <a:schemeClr val="accent4">
                    <a:lumMod val="75000"/>
                  </a:schemeClr>
                </a:solidFill>
              </a:rPr>
              <a:t>Το πιο σημαντικό από όλους τους τρόπους που</a:t>
            </a:r>
            <a:r>
              <a:rPr lang="en-GB" dirty="0">
                <a:solidFill>
                  <a:schemeClr val="accent4">
                    <a:lumMod val="75000"/>
                  </a:schemeClr>
                </a:solidFill>
              </a:rPr>
              <a:t> </a:t>
            </a:r>
            <a:r>
              <a:rPr lang="el-GR" dirty="0">
                <a:solidFill>
                  <a:schemeClr val="accent4">
                    <a:lumMod val="75000"/>
                  </a:schemeClr>
                </a:solidFill>
              </a:rPr>
              <a:t>έχεις για να μετράς τα νεφρικά </a:t>
            </a:r>
            <a:r>
              <a:rPr lang="el-GR" dirty="0" err="1">
                <a:solidFill>
                  <a:schemeClr val="accent4">
                    <a:lumMod val="75000"/>
                  </a:schemeClr>
                </a:solidFill>
              </a:rPr>
              <a:t>συμβάματα</a:t>
            </a:r>
            <a:r>
              <a:rPr lang="el-GR" dirty="0">
                <a:solidFill>
                  <a:schemeClr val="accent4">
                    <a:lumMod val="75000"/>
                  </a:schemeClr>
                </a:solidFill>
              </a:rPr>
              <a:t> είναι το πόσο γρήγορα εκπίπτει η νεφρική λειτουργία στο χρόνο. Όταν λοιπόν βλέπεις τον ρυθμό πτώσης να διαφέρει προσδοκάς ότι το να φτάσεις στο τελικό στάδιο θα γίνει πολύ αργότερα. Και εδώ βλέπουμε ότι η </a:t>
            </a:r>
            <a:r>
              <a:rPr lang="el-GR" dirty="0" err="1">
                <a:solidFill>
                  <a:schemeClr val="accent4">
                    <a:lumMod val="75000"/>
                  </a:schemeClr>
                </a:solidFill>
              </a:rPr>
              <a:t>καναγλιφλοζίνη</a:t>
            </a:r>
            <a:r>
              <a:rPr lang="el-GR" dirty="0">
                <a:solidFill>
                  <a:schemeClr val="accent4">
                    <a:lumMod val="75000"/>
                  </a:schemeClr>
                </a:solidFill>
              </a:rPr>
              <a:t> μείωσε την κλίση πτώσης της νεφρικής λειτουργίας, δηλαδή αντί να χάνεις 4.5</a:t>
            </a:r>
            <a:r>
              <a:rPr lang="en-GB" dirty="0">
                <a:solidFill>
                  <a:schemeClr val="accent4">
                    <a:lumMod val="75000"/>
                  </a:schemeClr>
                </a:solidFill>
              </a:rPr>
              <a:t>ml/</a:t>
            </a:r>
            <a:r>
              <a:rPr lang="el-GR" dirty="0">
                <a:solidFill>
                  <a:schemeClr val="accent4">
                    <a:lumMod val="75000"/>
                  </a:schemeClr>
                </a:solidFill>
              </a:rPr>
              <a:t>έτος </a:t>
            </a:r>
            <a:r>
              <a:rPr lang="el-GR" dirty="0">
                <a:solidFill>
                  <a:schemeClr val="accent4">
                    <a:lumMod val="75000"/>
                  </a:schemeClr>
                </a:solidFill>
                <a:sym typeface="Wingdings" panose="05000000000000000000" pitchFamily="2" charset="2"/>
              </a:rPr>
              <a:t> </a:t>
            </a:r>
            <a:r>
              <a:rPr lang="el-GR" dirty="0">
                <a:solidFill>
                  <a:schemeClr val="accent4">
                    <a:lumMod val="75000"/>
                  </a:schemeClr>
                </a:solidFill>
              </a:rPr>
              <a:t>χάνεις 1.9</a:t>
            </a:r>
            <a:r>
              <a:rPr lang="en-GB" dirty="0">
                <a:solidFill>
                  <a:schemeClr val="accent4">
                    <a:lumMod val="75000"/>
                  </a:schemeClr>
                </a:solidFill>
              </a:rPr>
              <a:t>ml/</a:t>
            </a:r>
            <a:r>
              <a:rPr lang="el-GR" dirty="0">
                <a:solidFill>
                  <a:schemeClr val="accent4">
                    <a:lumMod val="75000"/>
                  </a:schemeClr>
                </a:solidFill>
              </a:rPr>
              <a:t>έτος </a:t>
            </a:r>
            <a:r>
              <a:rPr lang="en-GB" dirty="0">
                <a:solidFill>
                  <a:schemeClr val="accent4">
                    <a:lumMod val="75000"/>
                  </a:schemeClr>
                </a:solidFill>
              </a:rPr>
              <a:t>GFR </a:t>
            </a:r>
            <a:r>
              <a:rPr lang="el-GR" dirty="0">
                <a:solidFill>
                  <a:schemeClr val="accent4">
                    <a:lumMod val="75000"/>
                  </a:schemeClr>
                </a:solidFill>
              </a:rPr>
              <a:t>και η Δπαγλιφλοζίνη με απόλυτα νούμερα 1.67</a:t>
            </a:r>
            <a:r>
              <a:rPr lang="en-GB" dirty="0">
                <a:solidFill>
                  <a:schemeClr val="accent4">
                    <a:lumMod val="75000"/>
                  </a:schemeClr>
                </a:solidFill>
              </a:rPr>
              <a:t>ml/</a:t>
            </a:r>
            <a:r>
              <a:rPr lang="el-GR" dirty="0">
                <a:solidFill>
                  <a:schemeClr val="accent4">
                    <a:lumMod val="75000"/>
                  </a:schemeClr>
                </a:solidFill>
              </a:rPr>
              <a:t>έτος για την ομάδα της δαπαγλιφλοζίνης έναντι 3.5</a:t>
            </a:r>
            <a:r>
              <a:rPr lang="en-GB" dirty="0">
                <a:solidFill>
                  <a:schemeClr val="accent4">
                    <a:lumMod val="75000"/>
                  </a:schemeClr>
                </a:solidFill>
              </a:rPr>
              <a:t>ml/</a:t>
            </a:r>
            <a:r>
              <a:rPr lang="el-GR" dirty="0">
                <a:solidFill>
                  <a:schemeClr val="accent4">
                    <a:lumMod val="75000"/>
                  </a:schemeClr>
                </a:solidFill>
              </a:rPr>
              <a:t>έτος για την ομάδα του εικονικού φαρμάκου.</a:t>
            </a:r>
            <a:endParaRPr lang="en-GB" dirty="0">
              <a:solidFill>
                <a:schemeClr val="accent4">
                  <a:lumMod val="75000"/>
                </a:schemeClr>
              </a:solidFill>
            </a:endParaRPr>
          </a:p>
          <a:p>
            <a:endParaRPr lang="en-GB" dirty="0"/>
          </a:p>
        </p:txBody>
      </p:sp>
      <p:sp>
        <p:nvSpPr>
          <p:cNvPr id="4" name="Θέση αριθμού διαφάνειας 3"/>
          <p:cNvSpPr>
            <a:spLocks noGrp="1"/>
          </p:cNvSpPr>
          <p:nvPr>
            <p:ph type="sldNum" sz="quarter" idx="5"/>
          </p:nvPr>
        </p:nvSpPr>
        <p:spPr/>
        <p:txBody>
          <a:bodyPr/>
          <a:lstStyle/>
          <a:p>
            <a:fld id="{F34CAF9D-AD00-4C16-A6AB-B3A3EEB28AEF}" type="slidenum">
              <a:rPr lang="en-GB" smtClean="0"/>
              <a:t>18</a:t>
            </a:fld>
            <a:endParaRPr lang="en-GB"/>
          </a:p>
        </p:txBody>
      </p:sp>
    </p:spTree>
    <p:extLst>
      <p:ext uri="{BB962C8B-B14F-4D97-AF65-F5344CB8AC3E}">
        <p14:creationId xmlns:p14="http://schemas.microsoft.com/office/powerpoint/2010/main" val="1351045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5"/>
          </p:nvPr>
        </p:nvSpPr>
        <p:spPr/>
        <p:txBody>
          <a:bodyPr/>
          <a:lstStyle/>
          <a:p>
            <a:fld id="{E026E8D3-FB69-40FC-A217-D696E925B9E7}" type="slidenum">
              <a:rPr lang="en-GB" smtClean="0"/>
              <a:t>20</a:t>
            </a:fld>
            <a:endParaRPr lang="en-GB"/>
          </a:p>
        </p:txBody>
      </p:sp>
    </p:spTree>
    <p:extLst>
      <p:ext uri="{BB962C8B-B14F-4D97-AF65-F5344CB8AC3E}">
        <p14:creationId xmlns:p14="http://schemas.microsoft.com/office/powerpoint/2010/main" val="214526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5"/>
          </p:nvPr>
        </p:nvSpPr>
        <p:spPr/>
        <p:txBody>
          <a:bodyPr/>
          <a:lstStyle/>
          <a:p>
            <a:fld id="{E026E8D3-FB69-40FC-A217-D696E925B9E7}" type="slidenum">
              <a:rPr lang="en-GB" smtClean="0"/>
              <a:t>21</a:t>
            </a:fld>
            <a:endParaRPr lang="en-GB"/>
          </a:p>
        </p:txBody>
      </p:sp>
    </p:spTree>
    <p:extLst>
      <p:ext uri="{BB962C8B-B14F-4D97-AF65-F5344CB8AC3E}">
        <p14:creationId xmlns:p14="http://schemas.microsoft.com/office/powerpoint/2010/main" val="4292139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dirty="0"/>
              <a:t>Δεν θα τους αναλύσουμε σχολαστικά όχι γιατί ενδεχομένως δεν είναι σημαντικοί αλλά κυρίως διότι οι μηχανισμοί δεν είναι πλήρως διευκρινισμένοι και επιπλέον δεν υπάρχουν μέχρι στιγμής φαρμακευτικοί παράγοντες που να μπορούν να διακόψουν τα μονοπάτια της εξέλιξης </a:t>
            </a:r>
            <a:endParaRPr lang="en-GB" b="1" dirty="0"/>
          </a:p>
        </p:txBody>
      </p:sp>
      <p:sp>
        <p:nvSpPr>
          <p:cNvPr id="4" name="Θέση αριθμού διαφάνειας 3"/>
          <p:cNvSpPr>
            <a:spLocks noGrp="1"/>
          </p:cNvSpPr>
          <p:nvPr>
            <p:ph type="sldNum" sz="quarter" idx="5"/>
          </p:nvPr>
        </p:nvSpPr>
        <p:spPr/>
        <p:txBody>
          <a:bodyPr/>
          <a:lstStyle/>
          <a:p>
            <a:fld id="{E026E8D3-FB69-40FC-A217-D696E925B9E7}" type="slidenum">
              <a:rPr lang="en-GB" smtClean="0"/>
              <a:t>22</a:t>
            </a:fld>
            <a:endParaRPr lang="en-GB"/>
          </a:p>
        </p:txBody>
      </p:sp>
    </p:spTree>
    <p:extLst>
      <p:ext uri="{BB962C8B-B14F-4D97-AF65-F5344CB8AC3E}">
        <p14:creationId xmlns:p14="http://schemas.microsoft.com/office/powerpoint/2010/main" val="2849840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η </a:t>
            </a:r>
            <a:r>
              <a:rPr lang="el-GR" b="1" dirty="0"/>
              <a:t>αύξηση της συγκέντρωσης γλυκόζης ενισχύει τη δραστηριότητα αυτού του </a:t>
            </a:r>
            <a:r>
              <a:rPr lang="el-GR" b="1" dirty="0" err="1"/>
              <a:t>μονοπατιου</a:t>
            </a:r>
            <a:r>
              <a:rPr lang="el-GR" b="1" dirty="0"/>
              <a:t> και διαστέλλει το </a:t>
            </a:r>
            <a:r>
              <a:rPr lang="el-GR" b="1" dirty="0" err="1"/>
              <a:t>Af-Arts</a:t>
            </a:r>
            <a:r>
              <a:rPr lang="el-GR" b="1" dirty="0"/>
              <a:t> (προσαγωγό) όπως φαίνεται στην εικόνα</a:t>
            </a:r>
            <a:r>
              <a:rPr lang="en-GB" b="1" dirty="0"/>
              <a:t>: NE </a:t>
            </a:r>
            <a:r>
              <a:rPr lang="el-GR" b="1" dirty="0"/>
              <a:t>αγγειοσύσπαση με </a:t>
            </a:r>
            <a:r>
              <a:rPr lang="el-GR" b="1" dirty="0" err="1"/>
              <a:t>νορεπινεφρίνη</a:t>
            </a:r>
            <a:r>
              <a:rPr lang="el-GR" b="1" dirty="0"/>
              <a:t> </a:t>
            </a:r>
            <a:r>
              <a:rPr lang="el-GR" b="1" dirty="0">
                <a:sym typeface="Wingdings" panose="05000000000000000000" pitchFamily="2" charset="2"/>
              </a:rPr>
              <a:t> έπειτα αύξηση γλυκόζης από 5 σε 300 και  </a:t>
            </a:r>
            <a:r>
              <a:rPr lang="el-GR" b="1" dirty="0"/>
              <a:t> άρση της </a:t>
            </a:r>
            <a:r>
              <a:rPr lang="el-GR" b="1" dirty="0" err="1"/>
              <a:t>αγγειοσύσπασης</a:t>
            </a:r>
            <a:r>
              <a:rPr lang="el-GR" b="1" dirty="0"/>
              <a:t> – δηλ. αύξηση της διαμέτρου του προσαγωγού </a:t>
            </a:r>
            <a:r>
              <a:rPr lang="el-GR" b="1" dirty="0" err="1"/>
              <a:t>αρτηριδίου</a:t>
            </a:r>
            <a:r>
              <a:rPr lang="el-GR" b="1" dirty="0"/>
              <a:t>. Άρα πιθανός μηχανισμός </a:t>
            </a:r>
            <a:r>
              <a:rPr lang="el-GR" b="1" dirty="0" err="1"/>
              <a:t>Υπερδιήθησης</a:t>
            </a:r>
            <a:r>
              <a:rPr lang="el-GR" b="1"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Times New Roman" panose="02020603050405020304" pitchFamily="18" charset="0"/>
              </a:rPr>
              <a:t>Fig. 5.High glucose concentration enhances nitric oxide (NO) generation of </a:t>
            </a:r>
            <a:r>
              <a:rPr lang="en-GB" dirty="0" err="1">
                <a:effectLst/>
                <a:latin typeface="Times New Roman" panose="02020603050405020304" pitchFamily="18" charset="0"/>
              </a:rPr>
              <a:t>Af</a:t>
            </a:r>
            <a:r>
              <a:rPr lang="en-GB" dirty="0">
                <a:effectLst/>
                <a:latin typeface="Times New Roman" panose="02020603050405020304" pitchFamily="18" charset="0"/>
              </a:rPr>
              <a:t>-Art. Representative images of the isolated perfused </a:t>
            </a:r>
            <a:r>
              <a:rPr lang="en-GB" dirty="0" err="1">
                <a:effectLst/>
                <a:latin typeface="Times New Roman" panose="02020603050405020304" pitchFamily="18" charset="0"/>
              </a:rPr>
              <a:t>Af</a:t>
            </a:r>
            <a:r>
              <a:rPr lang="en-GB" dirty="0">
                <a:effectLst/>
                <a:latin typeface="Times New Roman" panose="02020603050405020304" pitchFamily="18" charset="0"/>
              </a:rPr>
              <a:t>-Arts loaded with4,5-diaminofluorescein diacetate (DAF-2 DA) for measurement of NO (A). The </a:t>
            </a:r>
            <a:r>
              <a:rPr lang="en-GB" dirty="0" err="1">
                <a:effectLst/>
                <a:latin typeface="Times New Roman" panose="02020603050405020304" pitchFamily="18" charset="0"/>
              </a:rPr>
              <a:t>Af</a:t>
            </a:r>
            <a:r>
              <a:rPr lang="en-GB" dirty="0">
                <a:effectLst/>
                <a:latin typeface="Times New Roman" panose="02020603050405020304" pitchFamily="18" charset="0"/>
              </a:rPr>
              <a:t>-Arts were </a:t>
            </a:r>
            <a:r>
              <a:rPr lang="en-GB" dirty="0" err="1">
                <a:effectLst/>
                <a:latin typeface="Times New Roman" panose="02020603050405020304" pitchFamily="18" charset="0"/>
              </a:rPr>
              <a:t>preconstricted</a:t>
            </a:r>
            <a:r>
              <a:rPr lang="en-GB" dirty="0">
                <a:effectLst/>
                <a:latin typeface="Times New Roman" panose="02020603050405020304" pitchFamily="18" charset="0"/>
              </a:rPr>
              <a:t> with NE (1M), demonstrating that NE constricted </a:t>
            </a:r>
            <a:r>
              <a:rPr lang="en-GB" dirty="0" err="1">
                <a:effectLst/>
                <a:latin typeface="Times New Roman" panose="02020603050405020304" pitchFamily="18" charset="0"/>
              </a:rPr>
              <a:t>theAf</a:t>
            </a:r>
            <a:r>
              <a:rPr lang="en-GB" dirty="0">
                <a:effectLst/>
                <a:latin typeface="Times New Roman" panose="02020603050405020304" pitchFamily="18" charset="0"/>
              </a:rPr>
              <a:t>-Art and had no significant effect on NO generation. When the glucose concentration was increased from 5 to 300 mM, the </a:t>
            </a:r>
            <a:r>
              <a:rPr lang="en-GB" dirty="0" err="1">
                <a:effectLst/>
                <a:latin typeface="Times New Roman" panose="02020603050405020304" pitchFamily="18" charset="0"/>
              </a:rPr>
              <a:t>Af</a:t>
            </a:r>
            <a:r>
              <a:rPr lang="en-GB" dirty="0">
                <a:effectLst/>
                <a:latin typeface="Times New Roman" panose="02020603050405020304" pitchFamily="18" charset="0"/>
              </a:rPr>
              <a:t>-Art dilated with enhanced NO</a:t>
            </a:r>
            <a:r>
              <a:rPr lang="el-GR" dirty="0">
                <a:effectLst/>
                <a:latin typeface="Times New Roman" panose="02020603050405020304" pitchFamily="18" charset="0"/>
              </a:rPr>
              <a:t> </a:t>
            </a:r>
            <a:r>
              <a:rPr lang="en-GB" dirty="0">
                <a:effectLst/>
                <a:latin typeface="Times New Roman" panose="02020603050405020304" pitchFamily="18" charset="0"/>
              </a:rPr>
              <a:t>generation (84.74.1 to 101.09.3 U/min).</a:t>
            </a:r>
            <a:r>
              <a:rPr lang="el-GR" dirty="0">
                <a:effectLst/>
                <a:latin typeface="Times New Roman" panose="02020603050405020304" pitchFamily="18" charset="0"/>
              </a:rPr>
              <a:t> </a:t>
            </a:r>
            <a:r>
              <a:rPr lang="en-GB" dirty="0">
                <a:effectLst/>
                <a:latin typeface="Times New Roman" panose="02020603050405020304" pitchFamily="18" charset="0"/>
              </a:rPr>
              <a:t>L-Glucose did not alter the diameter of the </a:t>
            </a:r>
            <a:r>
              <a:rPr lang="en-GB" dirty="0" err="1">
                <a:effectLst/>
                <a:latin typeface="Times New Roman" panose="02020603050405020304" pitchFamily="18" charset="0"/>
              </a:rPr>
              <a:t>Af</a:t>
            </a:r>
            <a:r>
              <a:rPr lang="en-GB" dirty="0">
                <a:effectLst/>
                <a:latin typeface="Times New Roman" panose="02020603050405020304" pitchFamily="18" charset="0"/>
              </a:rPr>
              <a:t>-Art nor NO </a:t>
            </a:r>
            <a:r>
              <a:rPr lang="en-GB" dirty="0" err="1">
                <a:effectLst/>
                <a:latin typeface="Times New Roman" panose="02020603050405020304" pitchFamily="18" charset="0"/>
              </a:rPr>
              <a:t>generation.B</a:t>
            </a:r>
            <a:r>
              <a:rPr lang="en-GB" dirty="0">
                <a:effectLst/>
                <a:latin typeface="Times New Roman" panose="02020603050405020304" pitchFamily="18" charset="0"/>
              </a:rPr>
              <a:t>: average data (n6). *P0.01 vs. other groups</a:t>
            </a:r>
            <a:endParaRPr lang="en-GB" dirty="0"/>
          </a:p>
          <a:p>
            <a:endParaRPr lang="en-GB" dirty="0"/>
          </a:p>
        </p:txBody>
      </p:sp>
      <p:sp>
        <p:nvSpPr>
          <p:cNvPr id="4" name="Θέση αριθμού διαφάνειας 3"/>
          <p:cNvSpPr>
            <a:spLocks noGrp="1"/>
          </p:cNvSpPr>
          <p:nvPr>
            <p:ph type="sldNum" sz="quarter" idx="5"/>
          </p:nvPr>
        </p:nvSpPr>
        <p:spPr/>
        <p:txBody>
          <a:bodyPr/>
          <a:lstStyle/>
          <a:p>
            <a:fld id="{E026E8D3-FB69-40FC-A217-D696E925B9E7}" type="slidenum">
              <a:rPr lang="en-GB" smtClean="0"/>
              <a:t>23</a:t>
            </a:fld>
            <a:endParaRPr lang="en-GB"/>
          </a:p>
        </p:txBody>
      </p:sp>
    </p:spTree>
    <p:extLst>
      <p:ext uri="{BB962C8B-B14F-4D97-AF65-F5344CB8AC3E}">
        <p14:creationId xmlns:p14="http://schemas.microsoft.com/office/powerpoint/2010/main" val="932156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dirty="0"/>
              <a:t>Μια διαφάνεια εξαιρετικά περίπλοκη για την παθογένεια της Διαβητικής Νεφρικής νόσου.  Μας δείχνει πόσοι πολλοί μηχανισμοί εμπλέκονται στο ΣΔ και αλληλοεπιδρούν σε πολλά επίπεδα μεταξύ τους ώστε να καταλήξουν στην εμφάνιση της ΔΝΝ ξεκινώντας πάντα από την υπεργλυκαιμία. Η αυξημένη γλυκόζη στο αίμα αποτελεί το σήμα που πυροδοτεί όλες τις διαδικασίες και τα μονοπάτια.</a:t>
            </a:r>
            <a:endParaRPr lang="en-GB" b="1" dirty="0"/>
          </a:p>
        </p:txBody>
      </p:sp>
      <p:sp>
        <p:nvSpPr>
          <p:cNvPr id="4" name="Θέση αριθμού διαφάνειας 3"/>
          <p:cNvSpPr>
            <a:spLocks noGrp="1"/>
          </p:cNvSpPr>
          <p:nvPr>
            <p:ph type="sldNum" sz="quarter" idx="5"/>
          </p:nvPr>
        </p:nvSpPr>
        <p:spPr/>
        <p:txBody>
          <a:bodyPr/>
          <a:lstStyle/>
          <a:p>
            <a:fld id="{E026E8D3-FB69-40FC-A217-D696E925B9E7}" type="slidenum">
              <a:rPr lang="en-GB" smtClean="0"/>
              <a:t>3</a:t>
            </a:fld>
            <a:endParaRPr lang="en-GB"/>
          </a:p>
        </p:txBody>
      </p:sp>
    </p:spTree>
    <p:extLst>
      <p:ext uri="{BB962C8B-B14F-4D97-AF65-F5344CB8AC3E}">
        <p14:creationId xmlns:p14="http://schemas.microsoft.com/office/powerpoint/2010/main" val="2387873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dirty="0"/>
              <a:t>Το πιο ενδιαφέρον που θα μπορούσαμε να πούμε για αυτό το μονοπάτι είναι ότι εκτός από την Υπεργλυκαιμία μπορεί να ενεργοποιηθεί και σε υψηλή πρόσληψη </a:t>
            </a:r>
            <a:r>
              <a:rPr lang="el-GR" b="1" dirty="0" err="1"/>
              <a:t>πρωτεϊνης</a:t>
            </a:r>
            <a:r>
              <a:rPr lang="el-GR" b="1" dirty="0"/>
              <a:t> με τη διατροφή/</a:t>
            </a:r>
            <a:r>
              <a:rPr lang="el-GR" b="1" dirty="0" err="1"/>
              <a:t>γευματα</a:t>
            </a:r>
            <a:r>
              <a:rPr lang="el-GR" b="1" dirty="0"/>
              <a:t> ή συμπληρώματα.  </a:t>
            </a:r>
          </a:p>
          <a:p>
            <a:r>
              <a:rPr lang="el-GR" b="1" dirty="0"/>
              <a:t>Η βελτίωση της διατροφής στον διαβήτη μπορεί να βελτιώσει τον κίνδυνο DKD, αλλά ο καθορισμός ενός βέλτιστου διατροφικού πρότυπου ακόμη συζητείται έντονα.</a:t>
            </a:r>
            <a:endParaRPr lang="en-GB" b="1" dirty="0"/>
          </a:p>
        </p:txBody>
      </p:sp>
      <p:sp>
        <p:nvSpPr>
          <p:cNvPr id="4" name="Θέση αριθμού διαφάνειας 3"/>
          <p:cNvSpPr>
            <a:spLocks noGrp="1"/>
          </p:cNvSpPr>
          <p:nvPr>
            <p:ph type="sldNum" sz="quarter" idx="5"/>
          </p:nvPr>
        </p:nvSpPr>
        <p:spPr/>
        <p:txBody>
          <a:bodyPr/>
          <a:lstStyle/>
          <a:p>
            <a:fld id="{E026E8D3-FB69-40FC-A217-D696E925B9E7}" type="slidenum">
              <a:rPr lang="en-GB" smtClean="0"/>
              <a:t>24</a:t>
            </a:fld>
            <a:endParaRPr lang="en-GB"/>
          </a:p>
        </p:txBody>
      </p:sp>
    </p:spTree>
    <p:extLst>
      <p:ext uri="{BB962C8B-B14F-4D97-AF65-F5344CB8AC3E}">
        <p14:creationId xmlns:p14="http://schemas.microsoft.com/office/powerpoint/2010/main" val="2382501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dirty="0"/>
              <a:t>Το μονοπάτι της </a:t>
            </a:r>
            <a:r>
              <a:rPr lang="el-GR" b="1" dirty="0" err="1"/>
              <a:t>κυκλοξυγενάσης</a:t>
            </a:r>
            <a:r>
              <a:rPr lang="el-GR" b="1" dirty="0"/>
              <a:t> που οδηγεί σε παραγωγή </a:t>
            </a:r>
            <a:r>
              <a:rPr lang="el-GR" b="1" dirty="0" err="1"/>
              <a:t>προσταγλανδινών</a:t>
            </a:r>
            <a:r>
              <a:rPr lang="el-GR" b="1" dirty="0"/>
              <a:t> (που είναι αγγειοδιασταλτικές ουσίες) και γνωρίζουμε ότι στο ΣΔ μέσω του οξειδωτικού </a:t>
            </a:r>
            <a:r>
              <a:rPr lang="en-GB" b="1" dirty="0"/>
              <a:t>stress </a:t>
            </a:r>
            <a:r>
              <a:rPr lang="el-GR" b="1" dirty="0" err="1"/>
              <a:t>υπερπαράγονται</a:t>
            </a:r>
            <a:r>
              <a:rPr lang="el-GR" b="1" dirty="0"/>
              <a:t> </a:t>
            </a:r>
          </a:p>
          <a:p>
            <a:endParaRPr lang="el-GR" dirty="0"/>
          </a:p>
          <a:p>
            <a:r>
              <a:rPr lang="el-GR" dirty="0"/>
              <a:t>Οι </a:t>
            </a:r>
            <a:r>
              <a:rPr lang="el-GR" dirty="0" err="1"/>
              <a:t>προσταγλανδίνες</a:t>
            </a:r>
            <a:r>
              <a:rPr lang="el-GR" dirty="0"/>
              <a:t> είναι οι κύριοι μεσολαβητές της φλεγμονής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Several laboratories have found that </a:t>
            </a:r>
            <a:r>
              <a:rPr lang="en-GB" b="1" dirty="0"/>
              <a:t>PGE2 production by glomeruli or mesangial cells from diabetic rats is greater than normal</a:t>
            </a:r>
          </a:p>
          <a:p>
            <a:endParaRPr lang="en-GB" dirty="0"/>
          </a:p>
        </p:txBody>
      </p:sp>
      <p:sp>
        <p:nvSpPr>
          <p:cNvPr id="4" name="Θέση αριθμού διαφάνειας 3"/>
          <p:cNvSpPr>
            <a:spLocks noGrp="1"/>
          </p:cNvSpPr>
          <p:nvPr>
            <p:ph type="sldNum" sz="quarter" idx="5"/>
          </p:nvPr>
        </p:nvSpPr>
        <p:spPr/>
        <p:txBody>
          <a:bodyPr/>
          <a:lstStyle/>
          <a:p>
            <a:fld id="{E026E8D3-FB69-40FC-A217-D696E925B9E7}" type="slidenum">
              <a:rPr lang="en-GB" smtClean="0"/>
              <a:t>25</a:t>
            </a:fld>
            <a:endParaRPr lang="en-GB"/>
          </a:p>
        </p:txBody>
      </p:sp>
    </p:spTree>
    <p:extLst>
      <p:ext uri="{BB962C8B-B14F-4D97-AF65-F5344CB8AC3E}">
        <p14:creationId xmlns:p14="http://schemas.microsoft.com/office/powerpoint/2010/main" val="2431366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dirty="0"/>
              <a:t>Ο ρόλος στην εμφάνιση </a:t>
            </a:r>
            <a:r>
              <a:rPr lang="el-GR" b="1" dirty="0" err="1"/>
              <a:t>υπερδιήθησης</a:t>
            </a:r>
            <a:r>
              <a:rPr lang="el-GR" b="1" dirty="0"/>
              <a:t> δεν είναι πλήρως ξεκάθαρος, υπάρχουν πειραματικά δεδομένα που υποστηρίζουν ότι επηρεάζουν το ΣΡΡΑ και την νεφρική αιμοδυναμική ισορροπία και μ αυτό τον τρόπο </a:t>
            </a:r>
            <a:r>
              <a:rPr lang="el-GR" b="1" dirty="0" err="1"/>
              <a:t>μπορει</a:t>
            </a:r>
            <a:r>
              <a:rPr lang="el-GR" b="1" dirty="0"/>
              <a:t> να οδηγούν σε </a:t>
            </a:r>
            <a:r>
              <a:rPr lang="el-GR" b="1" dirty="0" err="1"/>
              <a:t>υπερδιήθηση</a:t>
            </a:r>
            <a:r>
              <a:rPr lang="el-GR" b="1" dirty="0"/>
              <a:t>.</a:t>
            </a:r>
          </a:p>
          <a:p>
            <a:endParaRPr lang="el-GR" dirty="0"/>
          </a:p>
          <a:p>
            <a:r>
              <a:rPr lang="el-GR" dirty="0" err="1"/>
              <a:t>Κοξιμπες</a:t>
            </a:r>
            <a:r>
              <a:rPr lang="el-GR" dirty="0"/>
              <a:t> (ΜΣΑΦ) είναι εκλεκτικοί </a:t>
            </a:r>
            <a:r>
              <a:rPr lang="en-GB" dirty="0"/>
              <a:t>COX2</a:t>
            </a:r>
            <a:r>
              <a:rPr lang="el-GR" dirty="0"/>
              <a:t> αναστολείς, έ</a:t>
            </a:r>
            <a:r>
              <a:rPr lang="el-GR" b="0" i="0" dirty="0">
                <a:solidFill>
                  <a:srgbClr val="202124"/>
                </a:solidFill>
                <a:effectLst/>
                <a:latin typeface="Google Sans"/>
              </a:rPr>
              <a:t>χουν λιγότερες γαστρεντερικές παρενέργειες, αλλά προάγουν τη θρόμβωση και αυξάνουν σημαντικά τον κίνδυνο καρδιακής προσβολής</a:t>
            </a:r>
            <a:endParaRPr lang="en-GB" dirty="0"/>
          </a:p>
        </p:txBody>
      </p:sp>
      <p:sp>
        <p:nvSpPr>
          <p:cNvPr id="4" name="Θέση αριθμού διαφάνειας 3"/>
          <p:cNvSpPr>
            <a:spLocks noGrp="1"/>
          </p:cNvSpPr>
          <p:nvPr>
            <p:ph type="sldNum" sz="quarter" idx="5"/>
          </p:nvPr>
        </p:nvSpPr>
        <p:spPr/>
        <p:txBody>
          <a:bodyPr/>
          <a:lstStyle/>
          <a:p>
            <a:fld id="{E026E8D3-FB69-40FC-A217-D696E925B9E7}" type="slidenum">
              <a:rPr lang="en-GB" smtClean="0"/>
              <a:t>26</a:t>
            </a:fld>
            <a:endParaRPr lang="en-GB"/>
          </a:p>
        </p:txBody>
      </p:sp>
    </p:spTree>
    <p:extLst>
      <p:ext uri="{BB962C8B-B14F-4D97-AF65-F5344CB8AC3E}">
        <p14:creationId xmlns:p14="http://schemas.microsoft.com/office/powerpoint/2010/main" val="493316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dirty="0"/>
              <a:t>Τα </a:t>
            </a:r>
            <a:r>
              <a:rPr lang="el-GR" b="1" dirty="0" err="1"/>
              <a:t>νατριουρητικά</a:t>
            </a:r>
            <a:r>
              <a:rPr lang="el-GR" b="1" dirty="0"/>
              <a:t> πεπτίδια με τη γνωστή δράση στο προσαγωγό και </a:t>
            </a:r>
            <a:r>
              <a:rPr lang="el-GR" b="1" dirty="0" err="1"/>
              <a:t>απαγωγό</a:t>
            </a:r>
            <a:r>
              <a:rPr lang="el-GR" b="1" dirty="0"/>
              <a:t> </a:t>
            </a:r>
            <a:r>
              <a:rPr lang="el-GR" b="1" dirty="0" err="1"/>
              <a:t>αρτηρίδιο</a:t>
            </a:r>
            <a:r>
              <a:rPr lang="el-GR" b="1" dirty="0"/>
              <a:t> φαίνεται ότι σε καταστάσεις υπεργλυκαιμίας καταστέλλεται η δράση τους </a:t>
            </a:r>
            <a:r>
              <a:rPr lang="el-GR" b="1" dirty="0" err="1"/>
              <a:t>παιζοντας</a:t>
            </a:r>
            <a:r>
              <a:rPr lang="el-GR" b="1" dirty="0"/>
              <a:t> ρόλο στην </a:t>
            </a:r>
            <a:r>
              <a:rPr lang="el-GR" b="1" dirty="0" err="1"/>
              <a:t>εμφανιση</a:t>
            </a:r>
            <a:r>
              <a:rPr lang="el-GR" b="1" dirty="0"/>
              <a:t> </a:t>
            </a:r>
            <a:r>
              <a:rPr lang="el-GR" b="1" dirty="0" err="1"/>
              <a:t>υπερδιήθσης</a:t>
            </a:r>
            <a:r>
              <a:rPr lang="el-GR" b="1" dirty="0"/>
              <a:t> </a:t>
            </a:r>
          </a:p>
          <a:p>
            <a:endParaRPr lang="en-GB" b="1" dirty="0"/>
          </a:p>
        </p:txBody>
      </p:sp>
      <p:sp>
        <p:nvSpPr>
          <p:cNvPr id="4" name="Θέση αριθμού διαφάνειας 3"/>
          <p:cNvSpPr>
            <a:spLocks noGrp="1"/>
          </p:cNvSpPr>
          <p:nvPr>
            <p:ph type="sldNum" sz="quarter" idx="5"/>
          </p:nvPr>
        </p:nvSpPr>
        <p:spPr/>
        <p:txBody>
          <a:bodyPr/>
          <a:lstStyle/>
          <a:p>
            <a:fld id="{E026E8D3-FB69-40FC-A217-D696E925B9E7}" type="slidenum">
              <a:rPr lang="en-GB" smtClean="0"/>
              <a:t>27</a:t>
            </a:fld>
            <a:endParaRPr lang="en-GB"/>
          </a:p>
        </p:txBody>
      </p:sp>
    </p:spTree>
    <p:extLst>
      <p:ext uri="{BB962C8B-B14F-4D97-AF65-F5344CB8AC3E}">
        <p14:creationId xmlns:p14="http://schemas.microsoft.com/office/powerpoint/2010/main" val="1586935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dirty="0"/>
              <a:t>Το πιο σημαντικό να αναφέρουμε για τα </a:t>
            </a:r>
            <a:r>
              <a:rPr lang="el-GR" b="1" dirty="0" err="1"/>
              <a:t>νατριουρητικά</a:t>
            </a:r>
            <a:r>
              <a:rPr lang="el-GR" b="1" dirty="0"/>
              <a:t> πεπτίδια είναι ένας φαρμακευτικός παράγοντας διπλός με αναστολέα της νεπριλυσίνης και του υποδοχέα της </a:t>
            </a:r>
            <a:r>
              <a:rPr lang="el-GR" b="1" dirty="0" err="1"/>
              <a:t>αγγειοτενσίνης</a:t>
            </a:r>
            <a:r>
              <a:rPr lang="el-GR" b="1" dirty="0"/>
              <a:t> που χρησιμοποιείται σε ασθενείς με Καρδιακή Ανεπάρκεια και να προσφέρει και νεφροπροστασία λόγω της μείωσης της </a:t>
            </a:r>
            <a:r>
              <a:rPr lang="el-GR" b="1" dirty="0" err="1"/>
              <a:t>ενδοσπειραματικής</a:t>
            </a:r>
            <a:r>
              <a:rPr lang="el-GR" b="1" dirty="0"/>
              <a:t> πίεσης και μάλιστα μέσα από τον αποκλεισμό δυο </a:t>
            </a:r>
            <a:r>
              <a:rPr lang="el-GR" b="1" dirty="0" err="1"/>
              <a:t>μονοπατιων</a:t>
            </a:r>
            <a:r>
              <a:rPr lang="el-GR" b="1" dirty="0"/>
              <a:t> ταυτόχρονα. Αλλά απαιτούνται μελέτες που να τεκμηριώνουν το νεφρικό όφελος (</a:t>
            </a:r>
            <a:r>
              <a:rPr lang="el-GR" b="1" dirty="0" err="1"/>
              <a:t>εαν</a:t>
            </a:r>
            <a:r>
              <a:rPr lang="el-GR" b="1" dirty="0"/>
              <a:t> αυτό </a:t>
            </a:r>
            <a:r>
              <a:rPr lang="el-GR" b="1" dirty="0" err="1"/>
              <a:t>υπαρχει</a:t>
            </a:r>
            <a:r>
              <a:rPr lang="el-GR" b="1" dirty="0"/>
              <a:t> βέβαια)</a:t>
            </a:r>
            <a:endParaRPr lang="en-GB" b="1" dirty="0"/>
          </a:p>
        </p:txBody>
      </p:sp>
      <p:sp>
        <p:nvSpPr>
          <p:cNvPr id="4" name="Θέση αριθμού διαφάνειας 3"/>
          <p:cNvSpPr>
            <a:spLocks noGrp="1"/>
          </p:cNvSpPr>
          <p:nvPr>
            <p:ph type="sldNum" sz="quarter" idx="5"/>
          </p:nvPr>
        </p:nvSpPr>
        <p:spPr/>
        <p:txBody>
          <a:bodyPr/>
          <a:lstStyle/>
          <a:p>
            <a:fld id="{E026E8D3-FB69-40FC-A217-D696E925B9E7}" type="slidenum">
              <a:rPr lang="en-GB" smtClean="0"/>
              <a:t>28</a:t>
            </a:fld>
            <a:endParaRPr lang="en-GB"/>
          </a:p>
        </p:txBody>
      </p:sp>
    </p:spTree>
    <p:extLst>
      <p:ext uri="{BB962C8B-B14F-4D97-AF65-F5344CB8AC3E}">
        <p14:creationId xmlns:p14="http://schemas.microsoft.com/office/powerpoint/2010/main" val="30476407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dirty="0"/>
              <a:t>Το σύστημα της </a:t>
            </a:r>
            <a:r>
              <a:rPr lang="el-GR" b="1" dirty="0" err="1"/>
              <a:t>ενδοθηλίνης</a:t>
            </a:r>
            <a:r>
              <a:rPr lang="el-GR" b="1" dirty="0"/>
              <a:t> είναι ένα πολύ ισχυρό σύστημα για το οποίο θα μπορούσαμε να πούμε πολλά, θα σταθώ μόνο στους φαρμακευτικούς παράγοντες (ανταγωνιστές της </a:t>
            </a:r>
            <a:r>
              <a:rPr lang="el-GR" b="1" dirty="0" err="1"/>
              <a:t>ενδοθηλίνης</a:t>
            </a:r>
            <a:r>
              <a:rPr lang="el-GR" b="1" dirty="0"/>
              <a:t>) που ήταν πολλά υποσχόμενοι παράγοντες και αντιμετωπίστηκαν με ενθουσιασμό ότι θα συμβάλλουν σημαντικά  στην πρόληψη της διαβητικής </a:t>
            </a:r>
            <a:r>
              <a:rPr lang="el-GR" b="1" dirty="0" err="1"/>
              <a:t>υπερδιήθησης</a:t>
            </a:r>
            <a:r>
              <a:rPr lang="el-GR" b="1" dirty="0"/>
              <a:t>, της μείωσης της πρωτεϊνουρίας και γενικά την καθυστέρηση της εξέλιξης της ΔΝΝ </a:t>
            </a:r>
            <a:r>
              <a:rPr lang="el-GR" b="1" dirty="0">
                <a:sym typeface="Wingdings" panose="05000000000000000000" pitchFamily="2" charset="2"/>
              </a:rPr>
              <a:t> δοκιμάστηκαν σε πολλά πειραματικά μοντέλα με θετικά αποτελέσματα αλλά οι κλινικές δοκιμές </a:t>
            </a:r>
            <a:r>
              <a:rPr lang="el-GR" b="1" dirty="0" err="1">
                <a:sym typeface="Wingdings" panose="05000000000000000000" pitchFamily="2" charset="2"/>
              </a:rPr>
              <a:t>διεκόπησαν</a:t>
            </a:r>
            <a:r>
              <a:rPr lang="el-GR" b="1" dirty="0">
                <a:sym typeface="Wingdings" panose="05000000000000000000" pitchFamily="2" charset="2"/>
              </a:rPr>
              <a:t> πρόωρα λόγω σοβαρών επιπλοκών </a:t>
            </a:r>
            <a:endParaRPr lang="en-GB" b="1" dirty="0"/>
          </a:p>
        </p:txBody>
      </p:sp>
      <p:sp>
        <p:nvSpPr>
          <p:cNvPr id="4" name="Θέση αριθμού διαφάνειας 3"/>
          <p:cNvSpPr>
            <a:spLocks noGrp="1"/>
          </p:cNvSpPr>
          <p:nvPr>
            <p:ph type="sldNum" sz="quarter" idx="5"/>
          </p:nvPr>
        </p:nvSpPr>
        <p:spPr/>
        <p:txBody>
          <a:bodyPr/>
          <a:lstStyle/>
          <a:p>
            <a:fld id="{E026E8D3-FB69-40FC-A217-D696E925B9E7}" type="slidenum">
              <a:rPr lang="en-GB" smtClean="0"/>
              <a:t>29</a:t>
            </a:fld>
            <a:endParaRPr lang="en-GB"/>
          </a:p>
        </p:txBody>
      </p:sp>
    </p:spTree>
    <p:extLst>
      <p:ext uri="{BB962C8B-B14F-4D97-AF65-F5344CB8AC3E}">
        <p14:creationId xmlns:p14="http://schemas.microsoft.com/office/powerpoint/2010/main" val="918582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Θέση αριθμού διαφάνειας 3"/>
          <p:cNvSpPr>
            <a:spLocks noGrp="1"/>
          </p:cNvSpPr>
          <p:nvPr>
            <p:ph type="sldNum" sz="quarter" idx="5"/>
          </p:nvPr>
        </p:nvSpPr>
        <p:spPr/>
        <p:txBody>
          <a:bodyPr/>
          <a:lstStyle/>
          <a:p>
            <a:fld id="{E026E8D3-FB69-40FC-A217-D696E925B9E7}" type="slidenum">
              <a:rPr lang="en-GB" smtClean="0"/>
              <a:t>30</a:t>
            </a:fld>
            <a:endParaRPr lang="en-GB"/>
          </a:p>
        </p:txBody>
      </p:sp>
    </p:spTree>
    <p:extLst>
      <p:ext uri="{BB962C8B-B14F-4D97-AF65-F5344CB8AC3E}">
        <p14:creationId xmlns:p14="http://schemas.microsoft.com/office/powerpoint/2010/main" val="3740736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dirty="0"/>
              <a:t>Ένας τελευταίος παράγοντας που δεν πρέπει να αγνοήσουμε και παίζει σημαντικό ρόλο στη νεφρική βλάβη είναι η ινσουλίνη. </a:t>
            </a:r>
          </a:p>
          <a:p>
            <a:r>
              <a:rPr lang="el-GR" b="1" dirty="0"/>
              <a:t>Η ινσουλίνη προκαλεί και αυτή στο νεφρό αύξηση του Ι</a:t>
            </a:r>
            <a:r>
              <a:rPr lang="en-GB" b="1" dirty="0"/>
              <a:t>GF1, </a:t>
            </a:r>
            <a:r>
              <a:rPr lang="el-GR" b="1" dirty="0"/>
              <a:t>του </a:t>
            </a:r>
            <a:r>
              <a:rPr lang="en-GB" b="1" dirty="0" err="1"/>
              <a:t>TGFb</a:t>
            </a:r>
            <a:r>
              <a:rPr lang="el-GR" b="1" dirty="0"/>
              <a:t>, της </a:t>
            </a:r>
            <a:r>
              <a:rPr lang="el-GR" b="1" dirty="0" err="1"/>
              <a:t>ενδοθηλίνης</a:t>
            </a:r>
            <a:r>
              <a:rPr lang="el-GR" b="1" dirty="0"/>
              <a:t> που είπαμε νωρίτερα και </a:t>
            </a:r>
            <a:r>
              <a:rPr lang="el-GR" b="1" dirty="0" err="1"/>
              <a:t>ενεργοπόίηση</a:t>
            </a:r>
            <a:r>
              <a:rPr lang="el-GR" b="1" dirty="0"/>
              <a:t> του ΣΡΑΑ και του οξειδωτικού </a:t>
            </a:r>
            <a:r>
              <a:rPr lang="en-GB" b="1" dirty="0"/>
              <a:t>stress </a:t>
            </a:r>
            <a:r>
              <a:rPr lang="el-GR" b="1" dirty="0"/>
              <a:t>με αποτέλεσμα να παίζει το ρόλο της τόσο σε </a:t>
            </a:r>
            <a:r>
              <a:rPr lang="el-GR" b="1" dirty="0" err="1"/>
              <a:t>αιμοδυναμικές</a:t>
            </a:r>
            <a:r>
              <a:rPr lang="el-GR" b="1" dirty="0"/>
              <a:t> αλλαγές όσο και σε μεταβολικά μονοπάτια που οδηγούν σε νεφρική βλάβη.</a:t>
            </a:r>
            <a:endParaRPr lang="en-GB" b="1" dirty="0"/>
          </a:p>
        </p:txBody>
      </p:sp>
      <p:sp>
        <p:nvSpPr>
          <p:cNvPr id="4" name="Θέση αριθμού διαφάνειας 3"/>
          <p:cNvSpPr>
            <a:spLocks noGrp="1"/>
          </p:cNvSpPr>
          <p:nvPr>
            <p:ph type="sldNum" sz="quarter" idx="5"/>
          </p:nvPr>
        </p:nvSpPr>
        <p:spPr/>
        <p:txBody>
          <a:bodyPr/>
          <a:lstStyle/>
          <a:p>
            <a:fld id="{E026E8D3-FB69-40FC-A217-D696E925B9E7}" type="slidenum">
              <a:rPr lang="en-GB" smtClean="0"/>
              <a:t>32</a:t>
            </a:fld>
            <a:endParaRPr lang="en-GB"/>
          </a:p>
        </p:txBody>
      </p:sp>
    </p:spTree>
    <p:extLst>
      <p:ext uri="{BB962C8B-B14F-4D97-AF65-F5344CB8AC3E}">
        <p14:creationId xmlns:p14="http://schemas.microsoft.com/office/powerpoint/2010/main" val="18036282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dirty="0"/>
              <a:t>Αυτό που θα ήθελα να γίνει σαφές και να κρατήσουμε κλείνοντας αυτή την ομιλία είναι το εξής</a:t>
            </a:r>
            <a:r>
              <a:rPr lang="en-GB" b="1" dirty="0"/>
              <a:t>: </a:t>
            </a:r>
          </a:p>
          <a:p>
            <a:r>
              <a:rPr lang="el-GR" b="1" dirty="0"/>
              <a:t>Αυτή καθαυτή η </a:t>
            </a:r>
            <a:r>
              <a:rPr lang="el-GR" b="1" dirty="0" err="1"/>
              <a:t>υπερδιήθση</a:t>
            </a:r>
            <a:r>
              <a:rPr lang="el-GR" b="1" dirty="0"/>
              <a:t> (με το μηχανικό </a:t>
            </a:r>
            <a:r>
              <a:rPr lang="en-GB" b="1" dirty="0"/>
              <a:t>stress </a:t>
            </a:r>
            <a:r>
              <a:rPr lang="el-GR" b="1" dirty="0"/>
              <a:t>που προκαλεί επί των </a:t>
            </a:r>
            <a:r>
              <a:rPr lang="el-GR" b="1" dirty="0" err="1"/>
              <a:t>σπρειραμάτων</a:t>
            </a:r>
            <a:r>
              <a:rPr lang="el-GR" b="1" dirty="0"/>
              <a:t>, με τη διάταση και την </a:t>
            </a:r>
            <a:r>
              <a:rPr lang="el-GR" b="1" dirty="0" err="1"/>
              <a:t>υπερλειτουργία</a:t>
            </a:r>
            <a:r>
              <a:rPr lang="el-GR" b="1" dirty="0"/>
              <a:t> που προκαλεί) μπορεί να ενεργοποιήσει όλα τα μονοπάτια της νεφρικής βλάβης, δηλ. αυξάνοντας τους υποδοχείς </a:t>
            </a:r>
            <a:r>
              <a:rPr lang="en-GB" b="1" dirty="0"/>
              <a:t>GLUT1 </a:t>
            </a:r>
            <a:r>
              <a:rPr lang="el-GR" b="1" dirty="0"/>
              <a:t>να ενεργοποιήσει τα προβλήματα που δημιουργεί η γλυκόζη και οι </a:t>
            </a:r>
            <a:r>
              <a:rPr lang="el-GR" b="1" dirty="0" err="1"/>
              <a:t>μεταβολίτες</a:t>
            </a:r>
            <a:r>
              <a:rPr lang="el-GR" b="1" dirty="0"/>
              <a:t> της, αυξάνοντας τους υποδοχείς ΑΤ1 της </a:t>
            </a:r>
            <a:r>
              <a:rPr lang="el-GR" b="1" dirty="0" err="1"/>
              <a:t>αγγειοτενσίνης</a:t>
            </a:r>
            <a:r>
              <a:rPr lang="el-GR" b="1" dirty="0"/>
              <a:t> να </a:t>
            </a:r>
            <a:r>
              <a:rPr lang="el-GR" b="1" dirty="0" err="1"/>
              <a:t>ενεργοπιήσει</a:t>
            </a:r>
            <a:r>
              <a:rPr lang="el-GR" b="1" dirty="0"/>
              <a:t> τον </a:t>
            </a:r>
            <a:r>
              <a:rPr lang="el-GR" b="1" dirty="0" err="1"/>
              <a:t>αιμοδυναμικό</a:t>
            </a:r>
            <a:r>
              <a:rPr lang="el-GR" b="1" dirty="0"/>
              <a:t> άξονα και βεβαίως να αυξήσει τα μονοπάτια της φλεγμονής. Και όλα αυτά στη συνέχεια θα δημιουργήσουν ένα φαύλο κύκλο.</a:t>
            </a:r>
          </a:p>
          <a:p>
            <a:r>
              <a:rPr lang="el-GR" b="1" dirty="0"/>
              <a:t>Δηλαδή έχουμε ένα σύστημα κακής ανατροφοδότησης που σημαίνει ότι άπαξ και ξεκινήσει η βλάβη από οποιαδήποτε αιτία δεν είναι εύκολο να σταματήσει γιατί δεν μπορούμε να απομονώσουμε τον έναν παράγοντα από τον άλλο. </a:t>
            </a:r>
            <a:endParaRPr lang="en-GB" b="1" dirty="0"/>
          </a:p>
        </p:txBody>
      </p:sp>
      <p:sp>
        <p:nvSpPr>
          <p:cNvPr id="4" name="Θέση αριθμού διαφάνειας 3"/>
          <p:cNvSpPr>
            <a:spLocks noGrp="1"/>
          </p:cNvSpPr>
          <p:nvPr>
            <p:ph type="sldNum" sz="quarter" idx="5"/>
          </p:nvPr>
        </p:nvSpPr>
        <p:spPr/>
        <p:txBody>
          <a:bodyPr/>
          <a:lstStyle/>
          <a:p>
            <a:fld id="{E026E8D3-FB69-40FC-A217-D696E925B9E7}" type="slidenum">
              <a:rPr lang="en-GB" smtClean="0"/>
              <a:t>33</a:t>
            </a:fld>
            <a:endParaRPr lang="en-GB"/>
          </a:p>
        </p:txBody>
      </p:sp>
    </p:spTree>
    <p:extLst>
      <p:ext uri="{BB962C8B-B14F-4D97-AF65-F5344CB8AC3E}">
        <p14:creationId xmlns:p14="http://schemas.microsoft.com/office/powerpoint/2010/main" val="724080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dirty="0"/>
              <a:t>Ο </a:t>
            </a:r>
            <a:r>
              <a:rPr lang="en-GB" b="1" dirty="0" err="1"/>
              <a:t>Brener</a:t>
            </a:r>
            <a:r>
              <a:rPr lang="en-GB" b="1" dirty="0"/>
              <a:t> </a:t>
            </a:r>
            <a:r>
              <a:rPr lang="el-GR" b="1" dirty="0"/>
              <a:t>περιέγραψε αυτή τη θεωρία που τι μας λέει? Μας είπε κάτι πολύ σημαντικό, δηλαδή όταν χάνουμε νεφρό δεν χάνουμε νεφρική λειτουργία αλλά χάνουμε σπειράματα. Και αυτά που απομένουν δουλεύουν όλο και περισσότερο για να διατηρήσουν τη νεφρική λειτουργία και όσο περισσότερο δουλεύουν τόσο περισσότερο εξαντλούνται και χάνονται και περισσότερα σπειράματα και όσο λιγότερα σπειράματα  μένουν τόσο περισσότερο λειτουργούν και τελικά εξαντλούνται και αυτά και έτσι φτάνουμε στο τελικό στάδιο της χρόνιας νεφρικής νόσου. </a:t>
            </a:r>
          </a:p>
          <a:p>
            <a:r>
              <a:rPr lang="el-GR" b="1" dirty="0"/>
              <a:t>Και επιπλέον αυτό που θέλω να γίνει κατανοητό είναι ότι στο στάδιο της </a:t>
            </a:r>
            <a:r>
              <a:rPr lang="el-GR" b="1" dirty="0" err="1"/>
              <a:t>υπερδίηθησης</a:t>
            </a:r>
            <a:r>
              <a:rPr lang="el-GR" b="1" dirty="0"/>
              <a:t> όλοι οι </a:t>
            </a:r>
            <a:r>
              <a:rPr lang="el-GR" b="1" dirty="0" err="1"/>
              <a:t>νεφρώνες</a:t>
            </a:r>
            <a:r>
              <a:rPr lang="el-GR" b="1" dirty="0"/>
              <a:t> υπάρχουν (</a:t>
            </a:r>
            <a:r>
              <a:rPr lang="el-GR" b="1" dirty="0" err="1"/>
              <a:t>δηλ</a:t>
            </a:r>
            <a:r>
              <a:rPr lang="el-GR" b="1" dirty="0"/>
              <a:t> αριθμητικά είναι ακέραιοι) και </a:t>
            </a:r>
            <a:r>
              <a:rPr lang="el-GR" b="1" dirty="0" err="1"/>
              <a:t>υπερλειτουργούν</a:t>
            </a:r>
            <a:r>
              <a:rPr lang="el-GR" b="1" dirty="0"/>
              <a:t> και άρα έχουμε αύξηση του </a:t>
            </a:r>
            <a:r>
              <a:rPr lang="en-GB" b="1" dirty="0"/>
              <a:t>GFR </a:t>
            </a:r>
            <a:r>
              <a:rPr lang="el-GR" b="1" dirty="0"/>
              <a:t>πέραν του φυσιολογικού (</a:t>
            </a:r>
            <a:r>
              <a:rPr lang="en-GB" b="1" dirty="0"/>
              <a:t> max </a:t>
            </a:r>
            <a:r>
              <a:rPr lang="el-GR" b="1" dirty="0"/>
              <a:t>125 </a:t>
            </a:r>
            <a:r>
              <a:rPr lang="en-GB" b="1" dirty="0"/>
              <a:t>ml/min) </a:t>
            </a:r>
            <a:r>
              <a:rPr lang="el-GR" b="1" dirty="0">
                <a:sym typeface="Wingdings" panose="05000000000000000000" pitchFamily="2" charset="2"/>
              </a:rPr>
              <a:t></a:t>
            </a:r>
            <a:r>
              <a:rPr lang="en-GB" b="1" dirty="0">
                <a:sym typeface="Wingdings" panose="05000000000000000000" pitchFamily="2" charset="2"/>
              </a:rPr>
              <a:t> </a:t>
            </a:r>
            <a:r>
              <a:rPr lang="el-GR" b="1" dirty="0">
                <a:sym typeface="Wingdings" panose="05000000000000000000" pitchFamily="2" charset="2"/>
              </a:rPr>
              <a:t>και αυτό αναφέρεται ως </a:t>
            </a:r>
            <a:r>
              <a:rPr lang="en-GB" b="1" dirty="0">
                <a:sym typeface="Wingdings" panose="05000000000000000000" pitchFamily="2" charset="2"/>
              </a:rPr>
              <a:t>whole kidney GFR</a:t>
            </a:r>
            <a:r>
              <a:rPr lang="el-GR" b="1" dirty="0">
                <a:sym typeface="Wingdings" panose="05000000000000000000" pitchFamily="2" charset="2"/>
              </a:rPr>
              <a:t>, ενώ στα πιο προχωρημένα στάδια της ΔΝΝ έχουν καταστραφεί </a:t>
            </a:r>
            <a:r>
              <a:rPr lang="el-GR" b="1" dirty="0" err="1">
                <a:sym typeface="Wingdings" panose="05000000000000000000" pitchFamily="2" charset="2"/>
              </a:rPr>
              <a:t>νεφρώνες</a:t>
            </a:r>
            <a:r>
              <a:rPr lang="el-GR" b="1" dirty="0">
                <a:sym typeface="Wingdings" panose="05000000000000000000" pitchFamily="2" charset="2"/>
              </a:rPr>
              <a:t> (αριθμητικά λιγότεροι </a:t>
            </a:r>
            <a:r>
              <a:rPr lang="el-GR" b="1" dirty="0" err="1">
                <a:sym typeface="Wingdings" panose="05000000000000000000" pitchFamily="2" charset="2"/>
              </a:rPr>
              <a:t>νεφρώνες</a:t>
            </a:r>
            <a:r>
              <a:rPr lang="el-GR" b="1" dirty="0">
                <a:sym typeface="Wingdings" panose="05000000000000000000" pitchFamily="2" charset="2"/>
              </a:rPr>
              <a:t>) άρα έχουμε χαμηλή </a:t>
            </a:r>
            <a:r>
              <a:rPr lang="en-GB" b="1" dirty="0">
                <a:sym typeface="Wingdings" panose="05000000000000000000" pitchFamily="2" charset="2"/>
              </a:rPr>
              <a:t>GFR </a:t>
            </a:r>
            <a:r>
              <a:rPr lang="el-GR" b="1" dirty="0">
                <a:sym typeface="Wingdings" panose="05000000000000000000" pitchFamily="2" charset="2"/>
              </a:rPr>
              <a:t>αλλά οι </a:t>
            </a:r>
            <a:r>
              <a:rPr lang="el-GR" b="1" dirty="0" err="1">
                <a:sym typeface="Wingdings" panose="05000000000000000000" pitchFamily="2" charset="2"/>
              </a:rPr>
              <a:t>νεφρώνες</a:t>
            </a:r>
            <a:r>
              <a:rPr lang="el-GR" b="1" dirty="0">
                <a:sym typeface="Wingdings" panose="05000000000000000000" pitchFamily="2" charset="2"/>
              </a:rPr>
              <a:t> που έχουν απομείνει </a:t>
            </a:r>
            <a:r>
              <a:rPr lang="el-GR" b="1" dirty="0" err="1">
                <a:sym typeface="Wingdings" panose="05000000000000000000" pitchFamily="2" charset="2"/>
              </a:rPr>
              <a:t>υπερλειτουργούν</a:t>
            </a:r>
            <a:r>
              <a:rPr lang="el-GR" b="1" dirty="0">
                <a:sym typeface="Wingdings" panose="05000000000000000000" pitchFamily="2" charset="2"/>
              </a:rPr>
              <a:t> για να μπορέσουν να διατηρήσουν το </a:t>
            </a:r>
            <a:r>
              <a:rPr lang="en-GB" b="1" dirty="0">
                <a:sym typeface="Wingdings" panose="05000000000000000000" pitchFamily="2" charset="2"/>
              </a:rPr>
              <a:t>GFR </a:t>
            </a:r>
            <a:r>
              <a:rPr lang="el-GR" b="1" dirty="0">
                <a:sym typeface="Wingdings" panose="05000000000000000000" pitchFamily="2" charset="2"/>
              </a:rPr>
              <a:t>να μην πέσει και άλλο  και αυτή η διαδικασία αναφέρεται ως </a:t>
            </a:r>
            <a:r>
              <a:rPr lang="en-GB" b="1" dirty="0">
                <a:sym typeface="Wingdings" panose="05000000000000000000" pitchFamily="2" charset="2"/>
              </a:rPr>
              <a:t>single </a:t>
            </a:r>
            <a:r>
              <a:rPr lang="en-GB" b="1" dirty="0" err="1">
                <a:sym typeface="Wingdings" panose="05000000000000000000" pitchFamily="2" charset="2"/>
              </a:rPr>
              <a:t>nefron</a:t>
            </a:r>
            <a:r>
              <a:rPr lang="en-GB" b="1" dirty="0">
                <a:sym typeface="Wingdings" panose="05000000000000000000" pitchFamily="2" charset="2"/>
              </a:rPr>
              <a:t> GFR </a:t>
            </a:r>
          </a:p>
          <a:p>
            <a:r>
              <a:rPr lang="el-GR" b="1" dirty="0">
                <a:sym typeface="Wingdings" panose="05000000000000000000" pitchFamily="2" charset="2"/>
              </a:rPr>
              <a:t>Στο στάδιο της </a:t>
            </a:r>
            <a:r>
              <a:rPr lang="el-GR" b="1" dirty="0" err="1">
                <a:sym typeface="Wingdings" panose="05000000000000000000" pitchFamily="2" charset="2"/>
              </a:rPr>
              <a:t>υπερδιήσης</a:t>
            </a:r>
            <a:r>
              <a:rPr lang="el-GR" b="1" dirty="0">
                <a:sym typeface="Wingdings" panose="05000000000000000000" pitchFamily="2" charset="2"/>
              </a:rPr>
              <a:t> της ΔΝΝ αναφερόμαστε σε </a:t>
            </a:r>
            <a:r>
              <a:rPr lang="en-GB" b="1" dirty="0">
                <a:sym typeface="Wingdings" panose="05000000000000000000" pitchFamily="2" charset="2"/>
              </a:rPr>
              <a:t>whole kidney GFR</a:t>
            </a:r>
            <a:endParaRPr lang="en-GB" b="1" dirty="0"/>
          </a:p>
        </p:txBody>
      </p:sp>
      <p:sp>
        <p:nvSpPr>
          <p:cNvPr id="4" name="Θέση αριθμού διαφάνειας 3"/>
          <p:cNvSpPr>
            <a:spLocks noGrp="1"/>
          </p:cNvSpPr>
          <p:nvPr>
            <p:ph type="sldNum" sz="quarter" idx="5"/>
          </p:nvPr>
        </p:nvSpPr>
        <p:spPr/>
        <p:txBody>
          <a:bodyPr/>
          <a:lstStyle/>
          <a:p>
            <a:fld id="{E026E8D3-FB69-40FC-A217-D696E925B9E7}" type="slidenum">
              <a:rPr lang="en-GB" smtClean="0"/>
              <a:t>4</a:t>
            </a:fld>
            <a:endParaRPr lang="en-GB"/>
          </a:p>
        </p:txBody>
      </p:sp>
    </p:spTree>
    <p:extLst>
      <p:ext uri="{BB962C8B-B14F-4D97-AF65-F5344CB8AC3E}">
        <p14:creationId xmlns:p14="http://schemas.microsoft.com/office/powerpoint/2010/main" val="4054444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dirty="0">
                <a:solidFill>
                  <a:srgbClr val="000000"/>
                </a:solidFill>
                <a:latin typeface="ITC Franklin Gothic Std Book"/>
              </a:rPr>
              <a:t>physiological state of glomerular hyperfiltration occurs during pregnancy</a:t>
            </a:r>
            <a:r>
              <a:rPr lang="el-GR" sz="1200" b="0" i="0" u="none" strike="noStrike" baseline="0" dirty="0">
                <a:solidFill>
                  <a:srgbClr val="000000"/>
                </a:solidFill>
                <a:latin typeface="ITC Franklin Gothic Std Book"/>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dirty="0">
                <a:solidFill>
                  <a:srgbClr val="000000"/>
                </a:solidFill>
                <a:latin typeface="ITC Franklin Gothic Std Book"/>
              </a:rPr>
              <a:t>The various diseases that have been associated with glomerular hyperfiltration, </a:t>
            </a:r>
            <a:r>
              <a:rPr lang="en-GB" sz="1200" b="1" i="0" u="none" strike="noStrike" baseline="0" dirty="0">
                <a:solidFill>
                  <a:srgbClr val="000000"/>
                </a:solidFill>
                <a:latin typeface="ITC Franklin Gothic Std Book"/>
              </a:rPr>
              <a:t>either per nephron or per total kidney</a:t>
            </a:r>
            <a:r>
              <a:rPr lang="en-GB" sz="1200" b="0" i="0" u="none" strike="noStrike" baseline="0" dirty="0">
                <a:solidFill>
                  <a:srgbClr val="000000"/>
                </a:solidFill>
                <a:latin typeface="ITC Franklin Gothic Std Book"/>
              </a:rPr>
              <a:t>, include diabetes mellitus, polycystic kidney disease, secondary focal segmental glomerulosclerosis caused by a reduction in renal mass, sickle cell </a:t>
            </a:r>
            <a:r>
              <a:rPr lang="en-GB" sz="1200" b="0" i="0" u="none" strike="noStrike" baseline="0" dirty="0" err="1">
                <a:solidFill>
                  <a:srgbClr val="000000"/>
                </a:solidFill>
                <a:latin typeface="ITC Franklin Gothic Std Book"/>
              </a:rPr>
              <a:t>anemia</a:t>
            </a:r>
            <a:r>
              <a:rPr lang="en-GB" sz="1200" b="0" i="0" u="none" strike="noStrike" baseline="0" dirty="0">
                <a:solidFill>
                  <a:srgbClr val="000000"/>
                </a:solidFill>
                <a:latin typeface="ITC Franklin Gothic Std Book"/>
              </a:rPr>
              <a:t>, high altitude renal syndrome and obesity.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Θέση αριθμού διαφάνειας 3"/>
          <p:cNvSpPr>
            <a:spLocks noGrp="1"/>
          </p:cNvSpPr>
          <p:nvPr>
            <p:ph type="sldNum" sz="quarter" idx="5"/>
          </p:nvPr>
        </p:nvSpPr>
        <p:spPr/>
        <p:txBody>
          <a:bodyPr/>
          <a:lstStyle/>
          <a:p>
            <a:fld id="{E026E8D3-FB69-40FC-A217-D696E925B9E7}" type="slidenum">
              <a:rPr lang="en-GB" smtClean="0"/>
              <a:t>7</a:t>
            </a:fld>
            <a:endParaRPr lang="en-GB"/>
          </a:p>
        </p:txBody>
      </p:sp>
    </p:spTree>
    <p:extLst>
      <p:ext uri="{BB962C8B-B14F-4D97-AF65-F5344CB8AC3E}">
        <p14:creationId xmlns:p14="http://schemas.microsoft.com/office/powerpoint/2010/main" val="1583519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dirty="0"/>
              <a:t>Και ας ξαναγυρίσουμε στους μηχανισμούς </a:t>
            </a:r>
            <a:r>
              <a:rPr lang="el-GR" b="1" dirty="0" err="1"/>
              <a:t>παθογένεσης</a:t>
            </a:r>
            <a:r>
              <a:rPr lang="el-GR" b="1" dirty="0"/>
              <a:t> της ΔΝΝ  και να κατανοήσουμε μια βασική διάκριση που είναι η εξής</a:t>
            </a:r>
            <a:r>
              <a:rPr lang="en-GB" b="1" dirty="0"/>
              <a:t>: </a:t>
            </a:r>
            <a:r>
              <a:rPr lang="el-GR" b="1" dirty="0"/>
              <a:t>Στο ΣΔ υπάρχει μια απορρύθμιση σε μεταβολικούς παράγοντες ( μέσω ενεργοποίησης των οδών </a:t>
            </a:r>
            <a:r>
              <a:rPr lang="el-GR" b="1" dirty="0" err="1"/>
              <a:t>πολυολόλης</a:t>
            </a:r>
            <a:r>
              <a:rPr lang="el-GR" b="1" dirty="0"/>
              <a:t>, πρωτεϊνικής </a:t>
            </a:r>
            <a:r>
              <a:rPr lang="el-GR" b="1" dirty="0" err="1"/>
              <a:t>κινάσης</a:t>
            </a:r>
            <a:r>
              <a:rPr lang="el-GR" b="1" dirty="0"/>
              <a:t>, </a:t>
            </a:r>
            <a:r>
              <a:rPr lang="el-GR" b="1" dirty="0" err="1"/>
              <a:t>εξοζαμίνης</a:t>
            </a:r>
            <a:r>
              <a:rPr lang="el-GR" b="1" dirty="0"/>
              <a:t> και </a:t>
            </a:r>
            <a:r>
              <a:rPr lang="en-GB" b="1" dirty="0"/>
              <a:t>AGEs)</a:t>
            </a:r>
            <a:r>
              <a:rPr lang="el-GR" b="1" dirty="0"/>
              <a:t>  που προκαλούν βλάβη  (ΚΟΚΚΙΝΟ) και από την άλλη μεριά υπάρχει απορρύθμιση σε κάποιους </a:t>
            </a:r>
            <a:r>
              <a:rPr lang="el-GR" b="1" dirty="0" err="1"/>
              <a:t>αιμοδυναμικούς</a:t>
            </a:r>
            <a:r>
              <a:rPr lang="el-GR" b="1" dirty="0"/>
              <a:t> παράγοντες (αρτηριακή πίεση και τα υπόλοιπα </a:t>
            </a:r>
            <a:r>
              <a:rPr lang="el-GR" b="1" dirty="0" err="1"/>
              <a:t>νεφρικα-σωληναριακα</a:t>
            </a:r>
            <a:r>
              <a:rPr lang="el-GR" b="1" dirty="0"/>
              <a:t> </a:t>
            </a:r>
            <a:r>
              <a:rPr lang="el-GR" b="1" dirty="0" err="1"/>
              <a:t>αιμοδυναμικά</a:t>
            </a:r>
            <a:r>
              <a:rPr lang="el-GR" b="1" dirty="0"/>
              <a:t> συστήματα) (ΜΠΛΕ) που </a:t>
            </a:r>
            <a:r>
              <a:rPr lang="el-GR" b="1" dirty="0" err="1"/>
              <a:t>αλληλεπιδρούν</a:t>
            </a:r>
            <a:r>
              <a:rPr lang="el-GR" b="1" dirty="0"/>
              <a:t> μεταξύ τους και δίνουν γένεση στην ενεργοποίηση των </a:t>
            </a:r>
            <a:r>
              <a:rPr lang="el-GR" b="1" dirty="0" err="1"/>
              <a:t>προφλεγμονωδών</a:t>
            </a:r>
            <a:r>
              <a:rPr lang="el-GR" b="1" dirty="0"/>
              <a:t> οδών π.χ. του </a:t>
            </a:r>
            <a:r>
              <a:rPr lang="en-GB" b="1" dirty="0" err="1"/>
              <a:t>NFkB</a:t>
            </a:r>
            <a:r>
              <a:rPr lang="en-GB" b="1" dirty="0"/>
              <a:t> </a:t>
            </a:r>
            <a:r>
              <a:rPr lang="el-GR" b="1" dirty="0"/>
              <a:t>και έπειτα σε</a:t>
            </a:r>
            <a:r>
              <a:rPr lang="en-GB" b="1" dirty="0"/>
              <a:t> </a:t>
            </a:r>
            <a:r>
              <a:rPr lang="el-GR" b="1" dirty="0"/>
              <a:t>μικροσκοπικό επίπεδο έχουμε αύξηση τροφικών παραγόντων, </a:t>
            </a:r>
            <a:r>
              <a:rPr lang="el-GR" b="1" dirty="0" err="1"/>
              <a:t>προφλεγμονοδών</a:t>
            </a:r>
            <a:r>
              <a:rPr lang="el-GR" b="1" dirty="0"/>
              <a:t> </a:t>
            </a:r>
            <a:r>
              <a:rPr lang="el-GR" b="1" dirty="0" err="1"/>
              <a:t>κυτοκινών</a:t>
            </a:r>
            <a:r>
              <a:rPr lang="el-GR" b="1" dirty="0"/>
              <a:t> με τελικό αποτέλεσμα την εμφάνιση της ΔΝΝ και των επιπλοκών.</a:t>
            </a:r>
          </a:p>
        </p:txBody>
      </p:sp>
      <p:sp>
        <p:nvSpPr>
          <p:cNvPr id="4" name="Θέση αριθμού διαφάνειας 3"/>
          <p:cNvSpPr>
            <a:spLocks noGrp="1"/>
          </p:cNvSpPr>
          <p:nvPr>
            <p:ph type="sldNum" sz="quarter" idx="5"/>
          </p:nvPr>
        </p:nvSpPr>
        <p:spPr/>
        <p:txBody>
          <a:bodyPr/>
          <a:lstStyle/>
          <a:p>
            <a:fld id="{E026E8D3-FB69-40FC-A217-D696E925B9E7}" type="slidenum">
              <a:rPr lang="en-GB" smtClean="0"/>
              <a:t>8</a:t>
            </a:fld>
            <a:endParaRPr lang="en-GB"/>
          </a:p>
        </p:txBody>
      </p:sp>
    </p:spTree>
    <p:extLst>
      <p:ext uri="{BB962C8B-B14F-4D97-AF65-F5344CB8AC3E}">
        <p14:creationId xmlns:p14="http://schemas.microsoft.com/office/powerpoint/2010/main" val="107058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b="1" i="0" u="none" strike="noStrike" baseline="0" dirty="0">
                <a:latin typeface="AdvOTa59ec3b8"/>
              </a:rPr>
              <a:t>Από την απορρύθμιση των μεταβολικών και </a:t>
            </a:r>
            <a:r>
              <a:rPr lang="el-GR" sz="1200" b="1" i="0" u="none" strike="noStrike" baseline="0" dirty="0" err="1">
                <a:latin typeface="AdvOTa59ec3b8"/>
              </a:rPr>
              <a:t>αιμοδυναμικών</a:t>
            </a:r>
            <a:r>
              <a:rPr lang="el-GR" sz="1200" b="1" i="0" u="none" strike="noStrike" baseline="0" dirty="0">
                <a:latin typeface="AdvOTa59ec3b8"/>
              </a:rPr>
              <a:t> παραγόντων παράγονται διάφορες </a:t>
            </a:r>
            <a:r>
              <a:rPr lang="el-GR" sz="1200" b="1" i="0" u="none" strike="noStrike" baseline="0" dirty="0" err="1">
                <a:latin typeface="AdvOTa59ec3b8"/>
              </a:rPr>
              <a:t>αγγειοδραστικές</a:t>
            </a:r>
            <a:r>
              <a:rPr lang="el-GR" sz="1200" b="1" i="0" u="none" strike="noStrike" baseline="0" dirty="0">
                <a:latin typeface="AdvOTa59ec3b8"/>
              </a:rPr>
              <a:t> ουσίες (όπως φαίνεται στην εικόνα) που έχουν ως τελικό αποδέκτη το προσαγωγό ή/και το </a:t>
            </a:r>
            <a:r>
              <a:rPr lang="el-GR" sz="1200" b="1" i="0" u="none" strike="noStrike" baseline="0" dirty="0" err="1">
                <a:latin typeface="AdvOTa59ec3b8"/>
              </a:rPr>
              <a:t>απαγωγό</a:t>
            </a:r>
            <a:r>
              <a:rPr lang="el-GR" sz="1200" b="1" i="0" u="none" strike="noStrike" baseline="0" dirty="0">
                <a:latin typeface="AdvOTa59ec3b8"/>
              </a:rPr>
              <a:t> </a:t>
            </a:r>
            <a:r>
              <a:rPr lang="el-GR" sz="1200" b="1" i="0" u="none" strike="noStrike" baseline="0" dirty="0" err="1">
                <a:latin typeface="AdvOTa59ec3b8"/>
              </a:rPr>
              <a:t>σπειραματικό</a:t>
            </a:r>
            <a:r>
              <a:rPr lang="el-GR" sz="1200" b="1" i="0" u="none" strike="noStrike" baseline="0" dirty="0">
                <a:latin typeface="AdvOTa59ec3b8"/>
              </a:rPr>
              <a:t> </a:t>
            </a:r>
            <a:r>
              <a:rPr lang="el-GR" sz="1200" b="1" i="0" u="none" strike="noStrike" baseline="0" dirty="0" err="1">
                <a:latin typeface="AdvOTa59ec3b8"/>
              </a:rPr>
              <a:t>αρτηρίδιο</a:t>
            </a:r>
            <a:r>
              <a:rPr lang="el-GR" sz="1200" b="1" i="0" u="none" strike="noStrike" baseline="0" dirty="0">
                <a:latin typeface="AdvOTa59ec3b8"/>
              </a:rPr>
              <a:t>  προκαλώντας αλλαγές στις αγγειακές αντιδράσεις και στην πίεση εντός του σπειράματος</a:t>
            </a:r>
          </a:p>
          <a:p>
            <a:endParaRPr lang="el-GR" sz="1200" b="1" i="0" u="none" strike="noStrike" baseline="0" dirty="0">
              <a:latin typeface="AdvOTa59ec3b8"/>
            </a:endParaRPr>
          </a:p>
          <a:p>
            <a:endParaRPr lang="el-GR" sz="1200" b="1" i="0" u="none" strike="noStrike" baseline="0" dirty="0">
              <a:latin typeface="AdvOTa59ec3b8"/>
            </a:endParaRPr>
          </a:p>
          <a:p>
            <a:r>
              <a:rPr lang="en-GB" sz="1200" b="1" i="0" u="none" strike="noStrike" baseline="0" dirty="0">
                <a:latin typeface="AdvOTa59ec3b8"/>
              </a:rPr>
              <a:t>Figure 3: </a:t>
            </a:r>
            <a:r>
              <a:rPr lang="en-GB" sz="1200" b="0" i="0" u="none" strike="noStrike" baseline="0" dirty="0">
                <a:latin typeface="AdvOTa59ec3b8"/>
              </a:rPr>
              <a:t>Several vascular and</a:t>
            </a:r>
            <a:r>
              <a:rPr lang="el-GR" sz="1200" b="0" i="0" u="none" strike="noStrike" baseline="0" dirty="0">
                <a:latin typeface="AdvOTa59ec3b8"/>
              </a:rPr>
              <a:t> </a:t>
            </a:r>
            <a:r>
              <a:rPr lang="en-GB" sz="1200" b="0" i="0" u="none" strike="noStrike" baseline="0" dirty="0">
                <a:latin typeface="AdvOTa59ec3b8"/>
              </a:rPr>
              <a:t>tubular factors</a:t>
            </a:r>
            <a:r>
              <a:rPr lang="en-GB" sz="500" b="0" i="0" u="none" strike="noStrike" baseline="0" dirty="0">
                <a:latin typeface="AdvOTa59ec3b8"/>
              </a:rPr>
              <a:t>32,48,123</a:t>
            </a:r>
            <a:r>
              <a:rPr lang="en-GB" sz="500" b="0" i="0" u="none" strike="noStrike" baseline="0" dirty="0">
                <a:latin typeface="AdvOTa59ec3b8+20"/>
              </a:rPr>
              <a:t>–</a:t>
            </a:r>
            <a:r>
              <a:rPr lang="en-GB" sz="500" b="0" i="0" u="none" strike="noStrike" baseline="0" dirty="0">
                <a:latin typeface="AdvOTa59ec3b8"/>
              </a:rPr>
              <a:t>126 </a:t>
            </a:r>
            <a:r>
              <a:rPr lang="en-GB" sz="1200" b="0" i="0" u="none" strike="noStrike" baseline="0" dirty="0">
                <a:latin typeface="AdvOTa59ec3b8"/>
              </a:rPr>
              <a:t>are suggested to result in a net reduction in afferent arteriolar resistance, thereby increasing (single-nephron)</a:t>
            </a:r>
            <a:r>
              <a:rPr lang="el-GR" sz="1200" b="0" i="0" u="none" strike="noStrike" baseline="0" dirty="0">
                <a:latin typeface="AdvOTa59ec3b8"/>
              </a:rPr>
              <a:t> </a:t>
            </a:r>
            <a:r>
              <a:rPr lang="en-GB" sz="1200" b="0" i="0" u="none" strike="noStrike" baseline="0" dirty="0">
                <a:latin typeface="AdvOTa59ec3b8"/>
              </a:rPr>
              <a:t>GFR. Effects of insulin </a:t>
            </a:r>
            <a:r>
              <a:rPr lang="en-GB" sz="1200" b="0" i="0" u="none" strike="noStrike" baseline="0" dirty="0">
                <a:latin typeface="AdvPSA5B9"/>
              </a:rPr>
              <a:t>per se </a:t>
            </a:r>
            <a:r>
              <a:rPr lang="en-GB" sz="1200" b="0" i="0" u="none" strike="noStrike" baseline="0" dirty="0">
                <a:latin typeface="AdvOTa59ec3b8"/>
              </a:rPr>
              <a:t>seem to depend on insulin sensitivity.</a:t>
            </a:r>
            <a:r>
              <a:rPr lang="en-GB" sz="500" b="0" i="0" u="none" strike="noStrike" baseline="0" dirty="0">
                <a:latin typeface="AdvOTa59ec3b8"/>
              </a:rPr>
              <a:t>96,97 </a:t>
            </a:r>
            <a:r>
              <a:rPr lang="en-GB" sz="1200" b="0" i="0" u="none" strike="noStrike" baseline="0" dirty="0">
                <a:latin typeface="AdvOTa59ec3b8"/>
              </a:rPr>
              <a:t>A net increase in efferent arteriolar resistance</a:t>
            </a:r>
            <a:r>
              <a:rPr lang="en-GB" sz="1200" b="0" i="0" u="none" strike="noStrike" baseline="0" dirty="0">
                <a:latin typeface="AdvOTa59ec3b8+20"/>
              </a:rPr>
              <a:t>—</a:t>
            </a:r>
            <a:r>
              <a:rPr lang="en-GB" sz="1200" b="0" i="0" u="none" strike="noStrike" baseline="0" dirty="0">
                <a:latin typeface="AdvOTa59ec3b8"/>
              </a:rPr>
              <a:t>leading to increased</a:t>
            </a:r>
            <a:r>
              <a:rPr lang="el-GR" sz="1200" b="0" i="0" u="none" strike="noStrike" baseline="0" dirty="0">
                <a:latin typeface="AdvOTa59ec3b8"/>
              </a:rPr>
              <a:t> </a:t>
            </a:r>
            <a:r>
              <a:rPr lang="en-GB" sz="1200" b="0" i="0" u="none" strike="noStrike" baseline="0" dirty="0">
                <a:latin typeface="AdvOTa59ec3b8"/>
              </a:rPr>
              <a:t>GFR</a:t>
            </a:r>
            <a:r>
              <a:rPr lang="en-GB" sz="1200" b="0" i="0" u="none" strike="noStrike" baseline="0" dirty="0">
                <a:latin typeface="AdvOTa59ec3b8+20"/>
              </a:rPr>
              <a:t>—</a:t>
            </a:r>
            <a:r>
              <a:rPr lang="en-GB" sz="1200" b="0" i="0" u="none" strike="noStrike" baseline="0" dirty="0">
                <a:latin typeface="AdvOTa59ec3b8"/>
              </a:rPr>
              <a:t>is proposed for other vascular factors.</a:t>
            </a:r>
            <a:r>
              <a:rPr lang="en-GB" sz="500" b="0" i="0" u="none" strike="noStrike" baseline="0" dirty="0">
                <a:latin typeface="AdvOTa59ec3b8"/>
              </a:rPr>
              <a:t>32,42,71,124,127 </a:t>
            </a:r>
            <a:r>
              <a:rPr lang="en-GB" sz="1200" b="0" i="0" u="none" strike="noStrike" baseline="0" dirty="0">
                <a:latin typeface="AdvOTa59ec3b8"/>
              </a:rPr>
              <a:t>Growth hormone</a:t>
            </a:r>
            <a:r>
              <a:rPr lang="en-GB" sz="500" b="0" i="0" u="none" strike="noStrike" baseline="0" dirty="0">
                <a:latin typeface="AdvOTa59ec3b8"/>
              </a:rPr>
              <a:t>128 </a:t>
            </a:r>
            <a:r>
              <a:rPr lang="en-GB" sz="1200" b="0" i="0" u="none" strike="noStrike" baseline="0" dirty="0">
                <a:latin typeface="AdvOTa59ec3b8"/>
              </a:rPr>
              <a:t>and insulin-like growth factor-1</a:t>
            </a:r>
            <a:r>
              <a:rPr lang="en-GB" sz="500" b="0" i="0" u="none" strike="noStrike" baseline="0" dirty="0">
                <a:latin typeface="AdvOTa59ec3b8"/>
              </a:rPr>
              <a:t>129 </a:t>
            </a:r>
            <a:r>
              <a:rPr lang="en-GB" sz="1200" b="0" i="0" u="none" strike="noStrike" baseline="0" dirty="0">
                <a:latin typeface="AdvOTa59ec3b8"/>
              </a:rPr>
              <a:t>likely increase</a:t>
            </a:r>
            <a:r>
              <a:rPr lang="el-GR" sz="1200" b="0" i="0" u="none" strike="noStrike" baseline="0" dirty="0">
                <a:latin typeface="AdvOTa59ec3b8"/>
              </a:rPr>
              <a:t> </a:t>
            </a:r>
            <a:r>
              <a:rPr lang="en-GB" sz="1200" b="0" i="0" u="none" strike="noStrike" baseline="0" dirty="0">
                <a:latin typeface="AdvOTa59ec3b8+fb"/>
              </a:rPr>
              <a:t>fi</a:t>
            </a:r>
            <a:r>
              <a:rPr lang="en-GB" sz="1200" b="0" i="0" u="none" strike="noStrike" baseline="0" dirty="0">
                <a:latin typeface="AdvOTa59ec3b8"/>
              </a:rPr>
              <a:t>ltration by augmenting </a:t>
            </a:r>
            <a:r>
              <a:rPr lang="en-GB" sz="1200" b="0" i="0" u="none" strike="noStrike" baseline="0" dirty="0">
                <a:latin typeface="AdvPSA5B9"/>
              </a:rPr>
              <a:t>total </a:t>
            </a:r>
            <a:r>
              <a:rPr lang="en-GB" sz="1200" b="0" i="0" u="none" strike="noStrike" baseline="0" dirty="0">
                <a:latin typeface="AdvOTa59ec3b8"/>
              </a:rPr>
              <a:t>renal blood </a:t>
            </a:r>
            <a:r>
              <a:rPr lang="en-GB" sz="1200" b="0" i="0" u="none" strike="noStrike" baseline="0" dirty="0">
                <a:latin typeface="AdvOTa59ec3b8+fb"/>
              </a:rPr>
              <a:t>fl</a:t>
            </a:r>
            <a:r>
              <a:rPr lang="en-GB" sz="1200" b="0" i="0" u="none" strike="noStrike" baseline="0" dirty="0">
                <a:latin typeface="AdvOTa59ec3b8"/>
              </a:rPr>
              <a:t>ow, without speci</a:t>
            </a:r>
            <a:r>
              <a:rPr lang="en-GB" sz="1200" b="0" i="0" u="none" strike="noStrike" baseline="0" dirty="0">
                <a:latin typeface="AdvOTa59ec3b8+fb"/>
              </a:rPr>
              <a:t>fi</a:t>
            </a:r>
            <a:r>
              <a:rPr lang="en-GB" sz="1200" b="0" i="0" u="none" strike="noStrike" baseline="0" dirty="0">
                <a:latin typeface="AdvOTa59ec3b8"/>
              </a:rPr>
              <a:t>c arteriolar preference. Glucagon and vasopressin seem to (principally) act</a:t>
            </a:r>
            <a:r>
              <a:rPr lang="el-GR" sz="1200" b="0" i="0" u="none" strike="noStrike" baseline="0" dirty="0">
                <a:latin typeface="AdvOTa59ec3b8"/>
              </a:rPr>
              <a:t> </a:t>
            </a:r>
            <a:r>
              <a:rPr lang="en-GB" sz="1200" b="0" i="0" u="none" strike="noStrike" baseline="0" dirty="0">
                <a:latin typeface="AdvOTa59ec3b8"/>
              </a:rPr>
              <a:t>through TGF.</a:t>
            </a:r>
            <a:r>
              <a:rPr lang="en-GB" sz="500" b="0" i="0" u="none" strike="noStrike" baseline="0" dirty="0">
                <a:latin typeface="AdvOTa59ec3b8"/>
              </a:rPr>
              <a:t>48 </a:t>
            </a:r>
            <a:r>
              <a:rPr lang="en-GB" sz="1200" b="0" i="0" u="none" strike="noStrike" baseline="0" dirty="0">
                <a:latin typeface="AdvOTa59ec3b8"/>
              </a:rPr>
              <a:t>Intrinsic defects of electromechanical coupling or alterations in signal transduction in afferent arterioles may impair vasoactive</a:t>
            </a:r>
            <a:r>
              <a:rPr lang="el-GR" sz="1200" b="0" i="0" u="none" strike="noStrike" baseline="0" dirty="0">
                <a:latin typeface="AdvOTa59ec3b8"/>
              </a:rPr>
              <a:t> </a:t>
            </a:r>
            <a:r>
              <a:rPr lang="en-GB" sz="1200" b="0" i="0" u="none" strike="noStrike" baseline="0" dirty="0">
                <a:latin typeface="AdvOTa59ec3b8"/>
              </a:rPr>
              <a:t>responses to renal hemodynamic (auto)regulation.</a:t>
            </a:r>
            <a:r>
              <a:rPr lang="en-GB" sz="500" b="0" i="0" u="none" strike="noStrike" baseline="0" dirty="0">
                <a:latin typeface="AdvOTa59ec3b8"/>
              </a:rPr>
              <a:t>32 </a:t>
            </a:r>
            <a:r>
              <a:rPr lang="en-GB" sz="1200" b="0" i="0" u="none" strike="noStrike" baseline="0" dirty="0">
                <a:latin typeface="AdvOTa59ec3b8"/>
              </a:rPr>
              <a:t>Augmented </a:t>
            </a:r>
            <a:r>
              <a:rPr lang="en-GB" sz="1200" b="0" i="0" u="none" strike="noStrike" baseline="0" dirty="0">
                <a:latin typeface="AdvOTa59ec3b8+fb"/>
              </a:rPr>
              <a:t>fi</a:t>
            </a:r>
            <a:r>
              <a:rPr lang="en-GB" sz="1200" b="0" i="0" u="none" strike="noStrike" baseline="0" dirty="0">
                <a:latin typeface="AdvOTa59ec3b8"/>
              </a:rPr>
              <a:t>ltration by increases in the ultra</a:t>
            </a:r>
            <a:r>
              <a:rPr lang="en-GB" sz="1200" b="0" i="0" u="none" strike="noStrike" baseline="0" dirty="0">
                <a:latin typeface="AdvOTa59ec3b8+fb"/>
              </a:rPr>
              <a:t>fi</a:t>
            </a:r>
            <a:r>
              <a:rPr lang="en-GB" sz="1200" b="0" i="0" u="none" strike="noStrike" baseline="0" dirty="0">
                <a:latin typeface="AdvOTa59ec3b8"/>
              </a:rPr>
              <a:t>ltration coef</a:t>
            </a:r>
            <a:r>
              <a:rPr lang="en-GB" sz="1200" b="0" i="0" u="none" strike="noStrike" baseline="0" dirty="0">
                <a:latin typeface="AdvOTa59ec3b8+fb"/>
              </a:rPr>
              <a:t>fi</a:t>
            </a:r>
            <a:r>
              <a:rPr lang="en-GB" sz="1200" b="0" i="0" u="none" strike="noStrike" baseline="0" dirty="0">
                <a:latin typeface="AdvOTa59ec3b8"/>
              </a:rPr>
              <a:t>cient, and net</a:t>
            </a:r>
            <a:r>
              <a:rPr lang="el-GR" sz="1200" b="0" i="0" u="none" strike="noStrike" baseline="0" dirty="0">
                <a:latin typeface="AdvOTa59ec3b8"/>
              </a:rPr>
              <a:t> </a:t>
            </a:r>
            <a:r>
              <a:rPr lang="en-GB" sz="1200" b="0" i="0" u="none" strike="noStrike" baseline="0" dirty="0">
                <a:latin typeface="AdvOTa59ec3b8+fb"/>
              </a:rPr>
              <a:t>fi</a:t>
            </a:r>
            <a:r>
              <a:rPr lang="en-GB" sz="1200" b="0" i="0" u="none" strike="noStrike" baseline="0" dirty="0">
                <a:latin typeface="AdvOTa59ec3b8"/>
              </a:rPr>
              <a:t>ltration pressure </a:t>
            </a:r>
            <a:r>
              <a:rPr lang="en-GB" sz="1200" b="0" i="0" u="none" strike="noStrike" baseline="0" dirty="0">
                <a:latin typeface="AdvPSA5B9"/>
              </a:rPr>
              <a:t>via </a:t>
            </a:r>
            <a:r>
              <a:rPr lang="en-GB" sz="1200" b="0" i="0" u="none" strike="noStrike" baseline="0" dirty="0">
                <a:latin typeface="AdvOTa59ec3b8"/>
              </a:rPr>
              <a:t>reduction in intratubular volume and subsequent hydraulic pressure in Bowman</a:t>
            </a:r>
            <a:r>
              <a:rPr lang="en-GB" sz="1200" b="0" i="0" u="none" strike="noStrike" baseline="0" dirty="0">
                <a:latin typeface="AdvOTa59ec3b8+20"/>
              </a:rPr>
              <a:t>’</a:t>
            </a:r>
            <a:r>
              <a:rPr lang="en-GB" sz="1200" b="0" i="0" u="none" strike="noStrike" baseline="0" dirty="0">
                <a:latin typeface="AdvOTa59ec3b8"/>
              </a:rPr>
              <a:t>s space are not depicted. Several</a:t>
            </a:r>
            <a:r>
              <a:rPr lang="el-GR" sz="1200" b="0" i="0" u="none" strike="noStrike" baseline="0" dirty="0">
                <a:latin typeface="AdvOTa59ec3b8"/>
              </a:rPr>
              <a:t> </a:t>
            </a:r>
            <a:r>
              <a:rPr lang="en-GB" sz="1200" b="0" i="0" u="none" strike="noStrike" baseline="0" dirty="0">
                <a:latin typeface="AdvOTa59ec3b8"/>
              </a:rPr>
              <a:t>vascular factors may be released or activated after a (high-protein) meal (</a:t>
            </a:r>
            <a:r>
              <a:rPr lang="en-GB" sz="1200" b="0" i="0" u="none" strike="noStrike" baseline="0" dirty="0">
                <a:latin typeface="AdvPSA5B9"/>
              </a:rPr>
              <a:t>e.g.</a:t>
            </a:r>
            <a:r>
              <a:rPr lang="en-GB" sz="1200" b="0" i="0" u="none" strike="noStrike" baseline="0" dirty="0">
                <a:latin typeface="AdvOTa59ec3b8"/>
              </a:rPr>
              <a:t>, nitric oxide, cyclooxygenase-2 </a:t>
            </a:r>
            <a:r>
              <a:rPr lang="en-GB" sz="1200" b="0" i="0" u="none" strike="noStrike" baseline="0" dirty="0" err="1">
                <a:latin typeface="AdvOTa59ec3b8"/>
              </a:rPr>
              <a:t>prostanoids</a:t>
            </a:r>
            <a:r>
              <a:rPr lang="en-GB" sz="1200" b="0" i="0" u="none" strike="noStrike" baseline="0" dirty="0">
                <a:latin typeface="AdvOTa59ec3b8"/>
              </a:rPr>
              <a:t>, angiotensin</a:t>
            </a:r>
            <a:r>
              <a:rPr lang="el-GR" sz="1200" b="0" i="0" u="none" strike="noStrike" baseline="0" dirty="0">
                <a:latin typeface="AdvOTa59ec3b8"/>
              </a:rPr>
              <a:t> </a:t>
            </a:r>
            <a:r>
              <a:rPr lang="en-GB" sz="1200" b="0" i="0" u="none" strike="noStrike" baseline="0" dirty="0">
                <a:latin typeface="AdvOTa59ec3b8"/>
              </a:rPr>
              <a:t>II),</a:t>
            </a:r>
            <a:r>
              <a:rPr lang="en-GB" sz="500" b="0" i="0" u="none" strike="noStrike" baseline="0" dirty="0">
                <a:latin typeface="AdvOTa59ec3b8"/>
              </a:rPr>
              <a:t>48,50,130 </a:t>
            </a:r>
            <a:r>
              <a:rPr lang="en-GB" sz="1200" b="0" i="0" u="none" strike="noStrike" baseline="0" dirty="0">
                <a:latin typeface="AdvOTa59ec3b8"/>
              </a:rPr>
              <a:t>whereas TGF becomes (further) inhibited, through increased amino acid- (and glucose) coupled sodium reabsorption in the</a:t>
            </a:r>
            <a:r>
              <a:rPr lang="el-GR" sz="1200" b="0" i="0" u="none" strike="noStrike" baseline="0" dirty="0">
                <a:latin typeface="AdvOTa59ec3b8"/>
              </a:rPr>
              <a:t> </a:t>
            </a:r>
            <a:r>
              <a:rPr lang="en-GB" sz="1200" b="0" i="0" u="none" strike="noStrike" baseline="0" dirty="0">
                <a:latin typeface="AdvOTa59ec3b8"/>
              </a:rPr>
              <a:t>proximal tubule</a:t>
            </a:r>
            <a:r>
              <a:rPr lang="en-GB" sz="500" b="0" i="0" u="none" strike="noStrike" baseline="0" dirty="0">
                <a:latin typeface="AdvOTa59ec3b8"/>
              </a:rPr>
              <a:t>49,50 </a:t>
            </a:r>
            <a:r>
              <a:rPr lang="en-GB" sz="1200" b="0" i="0" u="none" strike="noStrike" baseline="0" dirty="0">
                <a:latin typeface="AdvOTa59ec3b8"/>
              </a:rPr>
              <a:t>and/or increased glucagon/vasopressin-dependent sodium reabsorption in the thick ascending limb.</a:t>
            </a:r>
            <a:r>
              <a:rPr lang="en-GB" sz="500" b="0" i="0" u="none" strike="noStrike" baseline="0" dirty="0">
                <a:latin typeface="AdvOTa59ec3b8"/>
              </a:rPr>
              <a:t>48 </a:t>
            </a:r>
            <a:r>
              <a:rPr lang="en-GB" sz="1200" b="0" i="0" u="none" strike="noStrike" baseline="0" dirty="0">
                <a:latin typeface="AdvOTa59ec3b8"/>
              </a:rPr>
              <a:t>These</a:t>
            </a:r>
            <a:r>
              <a:rPr lang="el-GR" sz="1200" b="0" i="0" u="none" strike="noStrike" baseline="0" dirty="0">
                <a:latin typeface="AdvOTa59ec3b8"/>
              </a:rPr>
              <a:t> </a:t>
            </a:r>
            <a:r>
              <a:rPr lang="en-GB" sz="1200" b="0" i="0" u="none" strike="noStrike" baseline="0" dirty="0">
                <a:latin typeface="AdvOTa59ec3b8"/>
              </a:rPr>
              <a:t>changes may collectively play a part in postprandial hyper</a:t>
            </a:r>
            <a:r>
              <a:rPr lang="en-GB" sz="1200" b="0" i="0" u="none" strike="noStrike" baseline="0" dirty="0">
                <a:latin typeface="AdvOTa59ec3b8+fb"/>
              </a:rPr>
              <a:t>fi</a:t>
            </a:r>
            <a:r>
              <a:rPr lang="en-GB" sz="1200" b="0" i="0" u="none" strike="noStrike" baseline="0" dirty="0">
                <a:latin typeface="AdvOTa59ec3b8"/>
              </a:rPr>
              <a:t>ltration. COX-2, cyclooxygenase-2; ETA, endothelin A receptor.</a:t>
            </a:r>
            <a:endParaRPr lang="en-GB" dirty="0"/>
          </a:p>
        </p:txBody>
      </p:sp>
      <p:sp>
        <p:nvSpPr>
          <p:cNvPr id="4" name="Θέση αριθμού διαφάνειας 3"/>
          <p:cNvSpPr>
            <a:spLocks noGrp="1"/>
          </p:cNvSpPr>
          <p:nvPr>
            <p:ph type="sldNum" sz="quarter" idx="5"/>
          </p:nvPr>
        </p:nvSpPr>
        <p:spPr/>
        <p:txBody>
          <a:bodyPr/>
          <a:lstStyle/>
          <a:p>
            <a:fld id="{257FFEF5-9FFF-4DA3-853E-370508603EEF}" type="slidenum">
              <a:rPr lang="en-GB" smtClean="0"/>
              <a:t>9</a:t>
            </a:fld>
            <a:endParaRPr lang="en-GB"/>
          </a:p>
        </p:txBody>
      </p:sp>
    </p:spTree>
    <p:extLst>
      <p:ext uri="{BB962C8B-B14F-4D97-AF65-F5344CB8AC3E}">
        <p14:creationId xmlns:p14="http://schemas.microsoft.com/office/powerpoint/2010/main" val="2000766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dirty="0"/>
              <a:t>Στη κλασσική περιγραφή της </a:t>
            </a:r>
            <a:r>
              <a:rPr lang="el-GR" b="1" dirty="0" err="1"/>
              <a:t>παθοφυσιολογίας</a:t>
            </a:r>
            <a:r>
              <a:rPr lang="el-GR" b="1" dirty="0"/>
              <a:t> της ΔΝΝ έχουμε δύο γεγονότα που λαμβάνουν χώρα</a:t>
            </a:r>
            <a:r>
              <a:rPr lang="en-GB" b="1" dirty="0"/>
              <a:t>: </a:t>
            </a:r>
          </a:p>
          <a:p>
            <a:r>
              <a:rPr lang="en-GB" b="1" dirty="0"/>
              <a:t>a) </a:t>
            </a:r>
            <a:r>
              <a:rPr lang="el-GR" b="1" dirty="0"/>
              <a:t>Αρχικά έχουμε διαστολή του προσαγωγού </a:t>
            </a:r>
            <a:r>
              <a:rPr lang="el-GR" b="1" dirty="0" err="1"/>
              <a:t>αρτηριδίου</a:t>
            </a:r>
            <a:r>
              <a:rPr lang="el-GR" b="1" dirty="0"/>
              <a:t> (επιδρούν διάφοροι παράγοντες αλλά τώρα γνωρίζουμε καλά έναν βασικό μηχανισμό που θα περιγράψουμε στη συνέχεια και μπορούμε πλέον να παρέμβουμε) και </a:t>
            </a:r>
          </a:p>
          <a:p>
            <a:r>
              <a:rPr lang="en-GB" b="1" dirty="0"/>
              <a:t>b) </a:t>
            </a:r>
            <a:r>
              <a:rPr lang="el-GR" b="1" dirty="0"/>
              <a:t>Έχουμε σύσπαση στο </a:t>
            </a:r>
            <a:r>
              <a:rPr lang="el-GR" b="1" dirty="0" err="1"/>
              <a:t>απαγωγό</a:t>
            </a:r>
            <a:r>
              <a:rPr lang="el-GR" b="1" dirty="0"/>
              <a:t> </a:t>
            </a:r>
            <a:r>
              <a:rPr lang="el-GR" b="1" dirty="0" err="1"/>
              <a:t>αρτηρίδιο</a:t>
            </a:r>
            <a:r>
              <a:rPr lang="el-GR" b="1" dirty="0"/>
              <a:t> </a:t>
            </a:r>
          </a:p>
          <a:p>
            <a:r>
              <a:rPr lang="el-GR" b="1" dirty="0"/>
              <a:t>Αυτά μαζί οδηγούν σε αύξηση της </a:t>
            </a:r>
            <a:r>
              <a:rPr lang="el-GR" b="1" dirty="0" err="1"/>
              <a:t>ενδοσπειραματικής</a:t>
            </a:r>
            <a:r>
              <a:rPr lang="el-GR" b="1" dirty="0"/>
              <a:t> πίεσης, σε </a:t>
            </a:r>
            <a:r>
              <a:rPr lang="el-GR" b="1" dirty="0" err="1"/>
              <a:t>υπεδιήθηση</a:t>
            </a:r>
            <a:r>
              <a:rPr lang="el-GR" b="1" dirty="0"/>
              <a:t>, δηλαδή ο </a:t>
            </a:r>
            <a:r>
              <a:rPr lang="el-GR" b="1" dirty="0" err="1"/>
              <a:t>νεφρός</a:t>
            </a:r>
            <a:r>
              <a:rPr lang="el-GR" b="1" dirty="0"/>
              <a:t> πατάει γκάζι και αντί για 120 </a:t>
            </a:r>
            <a:r>
              <a:rPr lang="en-GB" b="1" dirty="0"/>
              <a:t>ml/min </a:t>
            </a:r>
            <a:r>
              <a:rPr lang="el-GR" b="1" dirty="0"/>
              <a:t>μετά από 5-6 χρόνια (στο ΣΔτ1) θα δουλεύει με 150-160 </a:t>
            </a:r>
            <a:r>
              <a:rPr lang="en-GB" b="1" dirty="0"/>
              <a:t>ml/min </a:t>
            </a:r>
            <a:r>
              <a:rPr lang="el-GR" b="1" dirty="0"/>
              <a:t>(και συν το χρόνο αυτό θα οδηγήσει σε βλάβη με αποβολή </a:t>
            </a:r>
            <a:r>
              <a:rPr lang="el-GR" b="1" dirty="0" err="1"/>
              <a:t>λευκωματίνης</a:t>
            </a:r>
            <a:r>
              <a:rPr lang="el-GR" b="1" dirty="0"/>
              <a:t> στα ούρα) </a:t>
            </a:r>
            <a:endParaRPr lang="en-GB" b="1" dirty="0"/>
          </a:p>
        </p:txBody>
      </p:sp>
      <p:sp>
        <p:nvSpPr>
          <p:cNvPr id="4" name="Θέση αριθμού διαφάνειας 3"/>
          <p:cNvSpPr>
            <a:spLocks noGrp="1"/>
          </p:cNvSpPr>
          <p:nvPr>
            <p:ph type="sldNum" sz="quarter" idx="5"/>
          </p:nvPr>
        </p:nvSpPr>
        <p:spPr/>
        <p:txBody>
          <a:bodyPr/>
          <a:lstStyle/>
          <a:p>
            <a:fld id="{E026E8D3-FB69-40FC-A217-D696E925B9E7}" type="slidenum">
              <a:rPr lang="en-GB" smtClean="0"/>
              <a:t>10</a:t>
            </a:fld>
            <a:endParaRPr lang="en-GB"/>
          </a:p>
        </p:txBody>
      </p:sp>
    </p:spTree>
    <p:extLst>
      <p:ext uri="{BB962C8B-B14F-4D97-AF65-F5344CB8AC3E}">
        <p14:creationId xmlns:p14="http://schemas.microsoft.com/office/powerpoint/2010/main" val="3185266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dirty="0"/>
              <a:t>Και μετά από πολλά χρόνια μελετών, 20-25 και πλέον χρόνια, ο μόνος τρόπος να παρέμβουμε και να αναστρέψουμε εν μέρει αυτή την κατάσταση ήταν να χορηγήσουμε </a:t>
            </a:r>
            <a:r>
              <a:rPr lang="el-GR" b="1" dirty="0" err="1"/>
              <a:t>αΜΕΑ</a:t>
            </a:r>
            <a:r>
              <a:rPr lang="el-GR" b="1" dirty="0"/>
              <a:t> ή </a:t>
            </a:r>
            <a:r>
              <a:rPr lang="en-GB" b="1" dirty="0"/>
              <a:t>ARBs </a:t>
            </a:r>
            <a:r>
              <a:rPr lang="el-GR" b="1" dirty="0"/>
              <a:t>για να προκαλέσουμε αγγειοδιαστολή του </a:t>
            </a:r>
            <a:r>
              <a:rPr lang="el-GR" b="1" dirty="0" err="1"/>
              <a:t>απαγωγού</a:t>
            </a:r>
            <a:r>
              <a:rPr lang="el-GR" b="1" dirty="0"/>
              <a:t> και να </a:t>
            </a:r>
            <a:r>
              <a:rPr lang="el-GR" b="1" dirty="0" err="1"/>
              <a:t>αποσυμφορήσουμε</a:t>
            </a:r>
            <a:r>
              <a:rPr lang="el-GR" b="1" dirty="0"/>
              <a:t> την ενδοσπειραματική πίεση, να μειώσουμε την </a:t>
            </a:r>
            <a:r>
              <a:rPr lang="el-GR" b="1" dirty="0" err="1"/>
              <a:t>υπερδιήθηση</a:t>
            </a:r>
            <a:r>
              <a:rPr lang="el-GR" b="1" dirty="0"/>
              <a:t>, ρίχνοντας αρχικά λειτουργικά λίγο το </a:t>
            </a:r>
            <a:r>
              <a:rPr lang="en-GB" b="1" dirty="0"/>
              <a:t>GFR.</a:t>
            </a:r>
          </a:p>
          <a:p>
            <a:endParaRPr lang="en-GB" b="1" dirty="0"/>
          </a:p>
        </p:txBody>
      </p:sp>
      <p:sp>
        <p:nvSpPr>
          <p:cNvPr id="4" name="Θέση αριθμού διαφάνειας 3"/>
          <p:cNvSpPr>
            <a:spLocks noGrp="1"/>
          </p:cNvSpPr>
          <p:nvPr>
            <p:ph type="sldNum" sz="quarter" idx="5"/>
          </p:nvPr>
        </p:nvSpPr>
        <p:spPr/>
        <p:txBody>
          <a:bodyPr/>
          <a:lstStyle/>
          <a:p>
            <a:fld id="{E026E8D3-FB69-40FC-A217-D696E925B9E7}" type="slidenum">
              <a:rPr lang="en-GB" smtClean="0"/>
              <a:t>11</a:t>
            </a:fld>
            <a:endParaRPr lang="en-GB"/>
          </a:p>
        </p:txBody>
      </p:sp>
    </p:spTree>
    <p:extLst>
      <p:ext uri="{BB962C8B-B14F-4D97-AF65-F5344CB8AC3E}">
        <p14:creationId xmlns:p14="http://schemas.microsoft.com/office/powerpoint/2010/main" val="79414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dirty="0"/>
              <a:t>Εδώ και 7-8 χρόνια περίπου έχουμε και έναν ακόμη καλά τεκμηριωμένο μηχανισμό στον οποίο μπορούμε να παρέμβουμε και αφορά το προσαγωγό </a:t>
            </a:r>
            <a:r>
              <a:rPr lang="el-GR" b="1" dirty="0" err="1"/>
              <a:t>άρτηρίδιο</a:t>
            </a:r>
            <a:r>
              <a:rPr lang="el-GR" b="1" dirty="0"/>
              <a:t> και τους </a:t>
            </a:r>
            <a:r>
              <a:rPr lang="en-GB" b="1" dirty="0"/>
              <a:t>SGLT2 </a:t>
            </a:r>
            <a:r>
              <a:rPr lang="el-GR" b="1" dirty="0" err="1"/>
              <a:t>συμμεταφορείς</a:t>
            </a:r>
            <a:r>
              <a:rPr lang="el-GR" b="1" dirty="0"/>
              <a:t> Να+/γλυκόζης στο εγγύς </a:t>
            </a:r>
            <a:r>
              <a:rPr lang="el-GR" b="1" dirty="0" err="1"/>
              <a:t>εσπειραμένο</a:t>
            </a:r>
            <a:r>
              <a:rPr lang="el-GR" b="1" dirty="0"/>
              <a:t> σωληνάριο και την </a:t>
            </a:r>
            <a:r>
              <a:rPr lang="el-GR" b="1" dirty="0" err="1"/>
              <a:t>ενεγοποίηση</a:t>
            </a:r>
            <a:r>
              <a:rPr lang="el-GR" b="1" dirty="0"/>
              <a:t> του </a:t>
            </a:r>
            <a:r>
              <a:rPr lang="el-GR" b="1" dirty="0" err="1"/>
              <a:t>σπειραματοσωληναριακού</a:t>
            </a:r>
            <a:r>
              <a:rPr lang="el-GR" b="1" dirty="0"/>
              <a:t> </a:t>
            </a:r>
            <a:r>
              <a:rPr lang="en-GB" b="1" dirty="0"/>
              <a:t>Feedback.</a:t>
            </a:r>
            <a:r>
              <a:rPr lang="el-GR" b="1" dirty="0"/>
              <a:t> </a:t>
            </a:r>
            <a:endParaRPr lang="en-GB" b="1" dirty="0"/>
          </a:p>
        </p:txBody>
      </p:sp>
      <p:sp>
        <p:nvSpPr>
          <p:cNvPr id="4" name="Θέση αριθμού διαφάνειας 3"/>
          <p:cNvSpPr>
            <a:spLocks noGrp="1"/>
          </p:cNvSpPr>
          <p:nvPr>
            <p:ph type="sldNum" sz="quarter" idx="5"/>
          </p:nvPr>
        </p:nvSpPr>
        <p:spPr/>
        <p:txBody>
          <a:bodyPr/>
          <a:lstStyle/>
          <a:p>
            <a:fld id="{E026E8D3-FB69-40FC-A217-D696E925B9E7}" type="slidenum">
              <a:rPr lang="en-GB" smtClean="0"/>
              <a:t>12</a:t>
            </a:fld>
            <a:endParaRPr lang="en-GB"/>
          </a:p>
        </p:txBody>
      </p:sp>
    </p:spTree>
    <p:extLst>
      <p:ext uri="{BB962C8B-B14F-4D97-AF65-F5344CB8AC3E}">
        <p14:creationId xmlns:p14="http://schemas.microsoft.com/office/powerpoint/2010/main" val="1217709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45F3942-27BD-FDA5-29A5-9E3DD981B75E}"/>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GB"/>
          </a:p>
        </p:txBody>
      </p:sp>
      <p:sp>
        <p:nvSpPr>
          <p:cNvPr id="3" name="Υπότιτλος 2">
            <a:extLst>
              <a:ext uri="{FF2B5EF4-FFF2-40B4-BE49-F238E27FC236}">
                <a16:creationId xmlns:a16="http://schemas.microsoft.com/office/drawing/2014/main" id="{0A99C9B7-4599-5091-4603-477CD391A0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GB"/>
          </a:p>
        </p:txBody>
      </p:sp>
      <p:sp>
        <p:nvSpPr>
          <p:cNvPr id="4" name="Θέση ημερομηνίας 3">
            <a:extLst>
              <a:ext uri="{FF2B5EF4-FFF2-40B4-BE49-F238E27FC236}">
                <a16:creationId xmlns:a16="http://schemas.microsoft.com/office/drawing/2014/main" id="{2F5E2624-53E5-786D-009C-4E58E363DC20}"/>
              </a:ext>
            </a:extLst>
          </p:cNvPr>
          <p:cNvSpPr>
            <a:spLocks noGrp="1"/>
          </p:cNvSpPr>
          <p:nvPr>
            <p:ph type="dt" sz="half" idx="10"/>
          </p:nvPr>
        </p:nvSpPr>
        <p:spPr/>
        <p:txBody>
          <a:bodyPr/>
          <a:lstStyle/>
          <a:p>
            <a:fld id="{EE30AE46-6D6D-47E7-9184-3D528F1E2485}" type="datetimeFigureOut">
              <a:rPr lang="en-GB" smtClean="0"/>
              <a:t>19/10/2023</a:t>
            </a:fld>
            <a:endParaRPr lang="en-GB"/>
          </a:p>
        </p:txBody>
      </p:sp>
      <p:sp>
        <p:nvSpPr>
          <p:cNvPr id="5" name="Θέση υποσέλιδου 4">
            <a:extLst>
              <a:ext uri="{FF2B5EF4-FFF2-40B4-BE49-F238E27FC236}">
                <a16:creationId xmlns:a16="http://schemas.microsoft.com/office/drawing/2014/main" id="{3FDF0740-EB09-DD61-5A9E-C64D8C9EAA22}"/>
              </a:ext>
            </a:extLst>
          </p:cNvPr>
          <p:cNvSpPr>
            <a:spLocks noGrp="1"/>
          </p:cNvSpPr>
          <p:nvPr>
            <p:ph type="ftr" sz="quarter" idx="11"/>
          </p:nvPr>
        </p:nvSpPr>
        <p:spPr/>
        <p:txBody>
          <a:bodyPr/>
          <a:lstStyle/>
          <a:p>
            <a:endParaRPr lang="en-GB"/>
          </a:p>
        </p:txBody>
      </p:sp>
      <p:sp>
        <p:nvSpPr>
          <p:cNvPr id="6" name="Θέση αριθμού διαφάνειας 5">
            <a:extLst>
              <a:ext uri="{FF2B5EF4-FFF2-40B4-BE49-F238E27FC236}">
                <a16:creationId xmlns:a16="http://schemas.microsoft.com/office/drawing/2014/main" id="{06FD9C4D-C9B2-3D6C-EC4E-437DA3E88C73}"/>
              </a:ext>
            </a:extLst>
          </p:cNvPr>
          <p:cNvSpPr>
            <a:spLocks noGrp="1"/>
          </p:cNvSpPr>
          <p:nvPr>
            <p:ph type="sldNum" sz="quarter" idx="12"/>
          </p:nvPr>
        </p:nvSpPr>
        <p:spPr/>
        <p:txBody>
          <a:bodyPr/>
          <a:lstStyle/>
          <a:p>
            <a:fld id="{61055B0B-38EA-40D4-9DB5-0F4D83BAC6A5}" type="slidenum">
              <a:rPr lang="en-GB" smtClean="0"/>
              <a:t>‹#›</a:t>
            </a:fld>
            <a:endParaRPr lang="en-GB"/>
          </a:p>
        </p:txBody>
      </p:sp>
    </p:spTree>
    <p:extLst>
      <p:ext uri="{BB962C8B-B14F-4D97-AF65-F5344CB8AC3E}">
        <p14:creationId xmlns:p14="http://schemas.microsoft.com/office/powerpoint/2010/main" val="403595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4520FE-3898-0212-4A0F-D7711E08FA7D}"/>
              </a:ext>
            </a:extLst>
          </p:cNvPr>
          <p:cNvSpPr>
            <a:spLocks noGrp="1"/>
          </p:cNvSpPr>
          <p:nvPr>
            <p:ph type="title"/>
          </p:nvPr>
        </p:nvSpPr>
        <p:spPr/>
        <p:txBody>
          <a:bodyPr/>
          <a:lstStyle/>
          <a:p>
            <a:r>
              <a:rPr lang="el-GR"/>
              <a:t>Κάντε κλικ για να επεξεργαστείτε τον τίτλο υποδείγματος</a:t>
            </a:r>
            <a:endParaRPr lang="en-GB"/>
          </a:p>
        </p:txBody>
      </p:sp>
      <p:sp>
        <p:nvSpPr>
          <p:cNvPr id="3" name="Θέση κατακόρυφου κειμένου 2">
            <a:extLst>
              <a:ext uri="{FF2B5EF4-FFF2-40B4-BE49-F238E27FC236}">
                <a16:creationId xmlns:a16="http://schemas.microsoft.com/office/drawing/2014/main" id="{C83FB9B8-E3DF-06C2-892A-326B54CA5B3E}"/>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GB"/>
          </a:p>
        </p:txBody>
      </p:sp>
      <p:sp>
        <p:nvSpPr>
          <p:cNvPr id="4" name="Θέση ημερομηνίας 3">
            <a:extLst>
              <a:ext uri="{FF2B5EF4-FFF2-40B4-BE49-F238E27FC236}">
                <a16:creationId xmlns:a16="http://schemas.microsoft.com/office/drawing/2014/main" id="{2F2064E7-89A6-08F6-C90E-E1E72E903432}"/>
              </a:ext>
            </a:extLst>
          </p:cNvPr>
          <p:cNvSpPr>
            <a:spLocks noGrp="1"/>
          </p:cNvSpPr>
          <p:nvPr>
            <p:ph type="dt" sz="half" idx="10"/>
          </p:nvPr>
        </p:nvSpPr>
        <p:spPr/>
        <p:txBody>
          <a:bodyPr/>
          <a:lstStyle/>
          <a:p>
            <a:fld id="{EE30AE46-6D6D-47E7-9184-3D528F1E2485}" type="datetimeFigureOut">
              <a:rPr lang="en-GB" smtClean="0"/>
              <a:t>19/10/2023</a:t>
            </a:fld>
            <a:endParaRPr lang="en-GB"/>
          </a:p>
        </p:txBody>
      </p:sp>
      <p:sp>
        <p:nvSpPr>
          <p:cNvPr id="5" name="Θέση υποσέλιδου 4">
            <a:extLst>
              <a:ext uri="{FF2B5EF4-FFF2-40B4-BE49-F238E27FC236}">
                <a16:creationId xmlns:a16="http://schemas.microsoft.com/office/drawing/2014/main" id="{00959D17-4E4B-9E16-68AE-9DB1A5CA0A23}"/>
              </a:ext>
            </a:extLst>
          </p:cNvPr>
          <p:cNvSpPr>
            <a:spLocks noGrp="1"/>
          </p:cNvSpPr>
          <p:nvPr>
            <p:ph type="ftr" sz="quarter" idx="11"/>
          </p:nvPr>
        </p:nvSpPr>
        <p:spPr/>
        <p:txBody>
          <a:bodyPr/>
          <a:lstStyle/>
          <a:p>
            <a:endParaRPr lang="en-GB"/>
          </a:p>
        </p:txBody>
      </p:sp>
      <p:sp>
        <p:nvSpPr>
          <p:cNvPr id="6" name="Θέση αριθμού διαφάνειας 5">
            <a:extLst>
              <a:ext uri="{FF2B5EF4-FFF2-40B4-BE49-F238E27FC236}">
                <a16:creationId xmlns:a16="http://schemas.microsoft.com/office/drawing/2014/main" id="{8ED76FFA-7FE2-BE53-3772-E2FC0B577DE9}"/>
              </a:ext>
            </a:extLst>
          </p:cNvPr>
          <p:cNvSpPr>
            <a:spLocks noGrp="1"/>
          </p:cNvSpPr>
          <p:nvPr>
            <p:ph type="sldNum" sz="quarter" idx="12"/>
          </p:nvPr>
        </p:nvSpPr>
        <p:spPr/>
        <p:txBody>
          <a:bodyPr/>
          <a:lstStyle/>
          <a:p>
            <a:fld id="{61055B0B-38EA-40D4-9DB5-0F4D83BAC6A5}" type="slidenum">
              <a:rPr lang="en-GB" smtClean="0"/>
              <a:t>‹#›</a:t>
            </a:fld>
            <a:endParaRPr lang="en-GB"/>
          </a:p>
        </p:txBody>
      </p:sp>
    </p:spTree>
    <p:extLst>
      <p:ext uri="{BB962C8B-B14F-4D97-AF65-F5344CB8AC3E}">
        <p14:creationId xmlns:p14="http://schemas.microsoft.com/office/powerpoint/2010/main" val="1264768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25638375-CAAE-38CF-7489-6DF9F1DF6C03}"/>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n-GB"/>
          </a:p>
        </p:txBody>
      </p:sp>
      <p:sp>
        <p:nvSpPr>
          <p:cNvPr id="3" name="Θέση κατακόρυφου κειμένου 2">
            <a:extLst>
              <a:ext uri="{FF2B5EF4-FFF2-40B4-BE49-F238E27FC236}">
                <a16:creationId xmlns:a16="http://schemas.microsoft.com/office/drawing/2014/main" id="{D0738D21-D694-7F06-9B20-309038D6086E}"/>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GB"/>
          </a:p>
        </p:txBody>
      </p:sp>
      <p:sp>
        <p:nvSpPr>
          <p:cNvPr id="4" name="Θέση ημερομηνίας 3">
            <a:extLst>
              <a:ext uri="{FF2B5EF4-FFF2-40B4-BE49-F238E27FC236}">
                <a16:creationId xmlns:a16="http://schemas.microsoft.com/office/drawing/2014/main" id="{64DB6145-3D6C-7437-82E6-D7888A37A838}"/>
              </a:ext>
            </a:extLst>
          </p:cNvPr>
          <p:cNvSpPr>
            <a:spLocks noGrp="1"/>
          </p:cNvSpPr>
          <p:nvPr>
            <p:ph type="dt" sz="half" idx="10"/>
          </p:nvPr>
        </p:nvSpPr>
        <p:spPr/>
        <p:txBody>
          <a:bodyPr/>
          <a:lstStyle/>
          <a:p>
            <a:fld id="{EE30AE46-6D6D-47E7-9184-3D528F1E2485}" type="datetimeFigureOut">
              <a:rPr lang="en-GB" smtClean="0"/>
              <a:t>19/10/2023</a:t>
            </a:fld>
            <a:endParaRPr lang="en-GB"/>
          </a:p>
        </p:txBody>
      </p:sp>
      <p:sp>
        <p:nvSpPr>
          <p:cNvPr id="5" name="Θέση υποσέλιδου 4">
            <a:extLst>
              <a:ext uri="{FF2B5EF4-FFF2-40B4-BE49-F238E27FC236}">
                <a16:creationId xmlns:a16="http://schemas.microsoft.com/office/drawing/2014/main" id="{8334396A-C986-C5B5-07BC-F14A716551CF}"/>
              </a:ext>
            </a:extLst>
          </p:cNvPr>
          <p:cNvSpPr>
            <a:spLocks noGrp="1"/>
          </p:cNvSpPr>
          <p:nvPr>
            <p:ph type="ftr" sz="quarter" idx="11"/>
          </p:nvPr>
        </p:nvSpPr>
        <p:spPr/>
        <p:txBody>
          <a:bodyPr/>
          <a:lstStyle/>
          <a:p>
            <a:endParaRPr lang="en-GB"/>
          </a:p>
        </p:txBody>
      </p:sp>
      <p:sp>
        <p:nvSpPr>
          <p:cNvPr id="6" name="Θέση αριθμού διαφάνειας 5">
            <a:extLst>
              <a:ext uri="{FF2B5EF4-FFF2-40B4-BE49-F238E27FC236}">
                <a16:creationId xmlns:a16="http://schemas.microsoft.com/office/drawing/2014/main" id="{3486FDD8-4C23-42FA-7A9E-35E5493257CE}"/>
              </a:ext>
            </a:extLst>
          </p:cNvPr>
          <p:cNvSpPr>
            <a:spLocks noGrp="1"/>
          </p:cNvSpPr>
          <p:nvPr>
            <p:ph type="sldNum" sz="quarter" idx="12"/>
          </p:nvPr>
        </p:nvSpPr>
        <p:spPr/>
        <p:txBody>
          <a:bodyPr/>
          <a:lstStyle/>
          <a:p>
            <a:fld id="{61055B0B-38EA-40D4-9DB5-0F4D83BAC6A5}" type="slidenum">
              <a:rPr lang="en-GB" smtClean="0"/>
              <a:t>‹#›</a:t>
            </a:fld>
            <a:endParaRPr lang="en-GB"/>
          </a:p>
        </p:txBody>
      </p:sp>
    </p:spTree>
    <p:extLst>
      <p:ext uri="{BB962C8B-B14F-4D97-AF65-F5344CB8AC3E}">
        <p14:creationId xmlns:p14="http://schemas.microsoft.com/office/powerpoint/2010/main" val="800607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24D26AA-A112-97B5-C37E-62D234E80AE6}"/>
              </a:ext>
            </a:extLst>
          </p:cNvPr>
          <p:cNvSpPr>
            <a:spLocks noGrp="1"/>
          </p:cNvSpPr>
          <p:nvPr>
            <p:ph type="title"/>
          </p:nvPr>
        </p:nvSpPr>
        <p:spPr/>
        <p:txBody>
          <a:bodyPr/>
          <a:lstStyle/>
          <a:p>
            <a:r>
              <a:rPr lang="el-GR"/>
              <a:t>Κάντε κλικ για να επεξεργαστείτε τον τίτλο υποδείγματος</a:t>
            </a:r>
            <a:endParaRPr lang="en-GB"/>
          </a:p>
        </p:txBody>
      </p:sp>
      <p:sp>
        <p:nvSpPr>
          <p:cNvPr id="3" name="Θέση περιεχομένου 2">
            <a:extLst>
              <a:ext uri="{FF2B5EF4-FFF2-40B4-BE49-F238E27FC236}">
                <a16:creationId xmlns:a16="http://schemas.microsoft.com/office/drawing/2014/main" id="{C94D3551-CA52-32C2-C386-260B54D646B9}"/>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GB"/>
          </a:p>
        </p:txBody>
      </p:sp>
      <p:sp>
        <p:nvSpPr>
          <p:cNvPr id="4" name="Θέση ημερομηνίας 3">
            <a:extLst>
              <a:ext uri="{FF2B5EF4-FFF2-40B4-BE49-F238E27FC236}">
                <a16:creationId xmlns:a16="http://schemas.microsoft.com/office/drawing/2014/main" id="{C4769B4A-68A4-6740-B7D4-A4520784DDF9}"/>
              </a:ext>
            </a:extLst>
          </p:cNvPr>
          <p:cNvSpPr>
            <a:spLocks noGrp="1"/>
          </p:cNvSpPr>
          <p:nvPr>
            <p:ph type="dt" sz="half" idx="10"/>
          </p:nvPr>
        </p:nvSpPr>
        <p:spPr/>
        <p:txBody>
          <a:bodyPr/>
          <a:lstStyle/>
          <a:p>
            <a:fld id="{EE30AE46-6D6D-47E7-9184-3D528F1E2485}" type="datetimeFigureOut">
              <a:rPr lang="en-GB" smtClean="0"/>
              <a:t>19/10/2023</a:t>
            </a:fld>
            <a:endParaRPr lang="en-GB"/>
          </a:p>
        </p:txBody>
      </p:sp>
      <p:sp>
        <p:nvSpPr>
          <p:cNvPr id="5" name="Θέση υποσέλιδου 4">
            <a:extLst>
              <a:ext uri="{FF2B5EF4-FFF2-40B4-BE49-F238E27FC236}">
                <a16:creationId xmlns:a16="http://schemas.microsoft.com/office/drawing/2014/main" id="{E4BB285C-AC6D-9DF2-0BF5-B385DBDC5ED9}"/>
              </a:ext>
            </a:extLst>
          </p:cNvPr>
          <p:cNvSpPr>
            <a:spLocks noGrp="1"/>
          </p:cNvSpPr>
          <p:nvPr>
            <p:ph type="ftr" sz="quarter" idx="11"/>
          </p:nvPr>
        </p:nvSpPr>
        <p:spPr/>
        <p:txBody>
          <a:bodyPr/>
          <a:lstStyle/>
          <a:p>
            <a:endParaRPr lang="en-GB"/>
          </a:p>
        </p:txBody>
      </p:sp>
      <p:sp>
        <p:nvSpPr>
          <p:cNvPr id="6" name="Θέση αριθμού διαφάνειας 5">
            <a:extLst>
              <a:ext uri="{FF2B5EF4-FFF2-40B4-BE49-F238E27FC236}">
                <a16:creationId xmlns:a16="http://schemas.microsoft.com/office/drawing/2014/main" id="{EE47ED7F-9882-D99E-B11E-B2BD158632FB}"/>
              </a:ext>
            </a:extLst>
          </p:cNvPr>
          <p:cNvSpPr>
            <a:spLocks noGrp="1"/>
          </p:cNvSpPr>
          <p:nvPr>
            <p:ph type="sldNum" sz="quarter" idx="12"/>
          </p:nvPr>
        </p:nvSpPr>
        <p:spPr/>
        <p:txBody>
          <a:bodyPr/>
          <a:lstStyle/>
          <a:p>
            <a:fld id="{61055B0B-38EA-40D4-9DB5-0F4D83BAC6A5}" type="slidenum">
              <a:rPr lang="en-GB" smtClean="0"/>
              <a:t>‹#›</a:t>
            </a:fld>
            <a:endParaRPr lang="en-GB"/>
          </a:p>
        </p:txBody>
      </p:sp>
    </p:spTree>
    <p:extLst>
      <p:ext uri="{BB962C8B-B14F-4D97-AF65-F5344CB8AC3E}">
        <p14:creationId xmlns:p14="http://schemas.microsoft.com/office/powerpoint/2010/main" val="3706681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386165-C04A-C465-C087-914054C9BE87}"/>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n-GB"/>
          </a:p>
        </p:txBody>
      </p:sp>
      <p:sp>
        <p:nvSpPr>
          <p:cNvPr id="3" name="Θέση κειμένου 2">
            <a:extLst>
              <a:ext uri="{FF2B5EF4-FFF2-40B4-BE49-F238E27FC236}">
                <a16:creationId xmlns:a16="http://schemas.microsoft.com/office/drawing/2014/main" id="{A09253C5-54E3-1340-5F03-760D4FD466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29B0F361-9DAB-834F-B3AA-310C43031D18}"/>
              </a:ext>
            </a:extLst>
          </p:cNvPr>
          <p:cNvSpPr>
            <a:spLocks noGrp="1"/>
          </p:cNvSpPr>
          <p:nvPr>
            <p:ph type="dt" sz="half" idx="10"/>
          </p:nvPr>
        </p:nvSpPr>
        <p:spPr/>
        <p:txBody>
          <a:bodyPr/>
          <a:lstStyle/>
          <a:p>
            <a:fld id="{EE30AE46-6D6D-47E7-9184-3D528F1E2485}" type="datetimeFigureOut">
              <a:rPr lang="en-GB" smtClean="0"/>
              <a:t>19/10/2023</a:t>
            </a:fld>
            <a:endParaRPr lang="en-GB"/>
          </a:p>
        </p:txBody>
      </p:sp>
      <p:sp>
        <p:nvSpPr>
          <p:cNvPr id="5" name="Θέση υποσέλιδου 4">
            <a:extLst>
              <a:ext uri="{FF2B5EF4-FFF2-40B4-BE49-F238E27FC236}">
                <a16:creationId xmlns:a16="http://schemas.microsoft.com/office/drawing/2014/main" id="{097EA505-364E-683B-7DAA-3CA92ED96D99}"/>
              </a:ext>
            </a:extLst>
          </p:cNvPr>
          <p:cNvSpPr>
            <a:spLocks noGrp="1"/>
          </p:cNvSpPr>
          <p:nvPr>
            <p:ph type="ftr" sz="quarter" idx="11"/>
          </p:nvPr>
        </p:nvSpPr>
        <p:spPr/>
        <p:txBody>
          <a:bodyPr/>
          <a:lstStyle/>
          <a:p>
            <a:endParaRPr lang="en-GB"/>
          </a:p>
        </p:txBody>
      </p:sp>
      <p:sp>
        <p:nvSpPr>
          <p:cNvPr id="6" name="Θέση αριθμού διαφάνειας 5">
            <a:extLst>
              <a:ext uri="{FF2B5EF4-FFF2-40B4-BE49-F238E27FC236}">
                <a16:creationId xmlns:a16="http://schemas.microsoft.com/office/drawing/2014/main" id="{8E2BA0F1-9DD1-5339-7F70-341F302FCAA5}"/>
              </a:ext>
            </a:extLst>
          </p:cNvPr>
          <p:cNvSpPr>
            <a:spLocks noGrp="1"/>
          </p:cNvSpPr>
          <p:nvPr>
            <p:ph type="sldNum" sz="quarter" idx="12"/>
          </p:nvPr>
        </p:nvSpPr>
        <p:spPr/>
        <p:txBody>
          <a:bodyPr/>
          <a:lstStyle/>
          <a:p>
            <a:fld id="{61055B0B-38EA-40D4-9DB5-0F4D83BAC6A5}" type="slidenum">
              <a:rPr lang="en-GB" smtClean="0"/>
              <a:t>‹#›</a:t>
            </a:fld>
            <a:endParaRPr lang="en-GB"/>
          </a:p>
        </p:txBody>
      </p:sp>
    </p:spTree>
    <p:extLst>
      <p:ext uri="{BB962C8B-B14F-4D97-AF65-F5344CB8AC3E}">
        <p14:creationId xmlns:p14="http://schemas.microsoft.com/office/powerpoint/2010/main" val="3896847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1ACE187-F4EB-9C3F-7EC9-07B24DC967E9}"/>
              </a:ext>
            </a:extLst>
          </p:cNvPr>
          <p:cNvSpPr>
            <a:spLocks noGrp="1"/>
          </p:cNvSpPr>
          <p:nvPr>
            <p:ph type="title"/>
          </p:nvPr>
        </p:nvSpPr>
        <p:spPr/>
        <p:txBody>
          <a:bodyPr/>
          <a:lstStyle/>
          <a:p>
            <a:r>
              <a:rPr lang="el-GR"/>
              <a:t>Κάντε κλικ για να επεξεργαστείτε τον τίτλο υποδείγματος</a:t>
            </a:r>
            <a:endParaRPr lang="en-GB"/>
          </a:p>
        </p:txBody>
      </p:sp>
      <p:sp>
        <p:nvSpPr>
          <p:cNvPr id="3" name="Θέση περιεχομένου 2">
            <a:extLst>
              <a:ext uri="{FF2B5EF4-FFF2-40B4-BE49-F238E27FC236}">
                <a16:creationId xmlns:a16="http://schemas.microsoft.com/office/drawing/2014/main" id="{AFABA5AF-EC45-6BBE-D673-D39F7A110D9F}"/>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GB"/>
          </a:p>
        </p:txBody>
      </p:sp>
      <p:sp>
        <p:nvSpPr>
          <p:cNvPr id="4" name="Θέση περιεχομένου 3">
            <a:extLst>
              <a:ext uri="{FF2B5EF4-FFF2-40B4-BE49-F238E27FC236}">
                <a16:creationId xmlns:a16="http://schemas.microsoft.com/office/drawing/2014/main" id="{F8973432-FE77-5087-AEBD-B199C2FD983D}"/>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GB"/>
          </a:p>
        </p:txBody>
      </p:sp>
      <p:sp>
        <p:nvSpPr>
          <p:cNvPr id="5" name="Θέση ημερομηνίας 4">
            <a:extLst>
              <a:ext uri="{FF2B5EF4-FFF2-40B4-BE49-F238E27FC236}">
                <a16:creationId xmlns:a16="http://schemas.microsoft.com/office/drawing/2014/main" id="{6043EA96-ED48-9F9B-AE01-8A1EA2C9CA7D}"/>
              </a:ext>
            </a:extLst>
          </p:cNvPr>
          <p:cNvSpPr>
            <a:spLocks noGrp="1"/>
          </p:cNvSpPr>
          <p:nvPr>
            <p:ph type="dt" sz="half" idx="10"/>
          </p:nvPr>
        </p:nvSpPr>
        <p:spPr/>
        <p:txBody>
          <a:bodyPr/>
          <a:lstStyle/>
          <a:p>
            <a:fld id="{EE30AE46-6D6D-47E7-9184-3D528F1E2485}" type="datetimeFigureOut">
              <a:rPr lang="en-GB" smtClean="0"/>
              <a:t>19/10/2023</a:t>
            </a:fld>
            <a:endParaRPr lang="en-GB"/>
          </a:p>
        </p:txBody>
      </p:sp>
      <p:sp>
        <p:nvSpPr>
          <p:cNvPr id="6" name="Θέση υποσέλιδου 5">
            <a:extLst>
              <a:ext uri="{FF2B5EF4-FFF2-40B4-BE49-F238E27FC236}">
                <a16:creationId xmlns:a16="http://schemas.microsoft.com/office/drawing/2014/main" id="{966FC398-E630-50BC-2A1C-C734285DC856}"/>
              </a:ext>
            </a:extLst>
          </p:cNvPr>
          <p:cNvSpPr>
            <a:spLocks noGrp="1"/>
          </p:cNvSpPr>
          <p:nvPr>
            <p:ph type="ftr" sz="quarter" idx="11"/>
          </p:nvPr>
        </p:nvSpPr>
        <p:spPr/>
        <p:txBody>
          <a:bodyPr/>
          <a:lstStyle/>
          <a:p>
            <a:endParaRPr lang="en-GB"/>
          </a:p>
        </p:txBody>
      </p:sp>
      <p:sp>
        <p:nvSpPr>
          <p:cNvPr id="7" name="Θέση αριθμού διαφάνειας 6">
            <a:extLst>
              <a:ext uri="{FF2B5EF4-FFF2-40B4-BE49-F238E27FC236}">
                <a16:creationId xmlns:a16="http://schemas.microsoft.com/office/drawing/2014/main" id="{EDB856FE-A792-FB0A-DD71-5083304DD92A}"/>
              </a:ext>
            </a:extLst>
          </p:cNvPr>
          <p:cNvSpPr>
            <a:spLocks noGrp="1"/>
          </p:cNvSpPr>
          <p:nvPr>
            <p:ph type="sldNum" sz="quarter" idx="12"/>
          </p:nvPr>
        </p:nvSpPr>
        <p:spPr/>
        <p:txBody>
          <a:bodyPr/>
          <a:lstStyle/>
          <a:p>
            <a:fld id="{61055B0B-38EA-40D4-9DB5-0F4D83BAC6A5}" type="slidenum">
              <a:rPr lang="en-GB" smtClean="0"/>
              <a:t>‹#›</a:t>
            </a:fld>
            <a:endParaRPr lang="en-GB"/>
          </a:p>
        </p:txBody>
      </p:sp>
    </p:spTree>
    <p:extLst>
      <p:ext uri="{BB962C8B-B14F-4D97-AF65-F5344CB8AC3E}">
        <p14:creationId xmlns:p14="http://schemas.microsoft.com/office/powerpoint/2010/main" val="2842628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BDA9609-EBEA-2573-4416-90DB2C93FCAC}"/>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GB"/>
          </a:p>
        </p:txBody>
      </p:sp>
      <p:sp>
        <p:nvSpPr>
          <p:cNvPr id="3" name="Θέση κειμένου 2">
            <a:extLst>
              <a:ext uri="{FF2B5EF4-FFF2-40B4-BE49-F238E27FC236}">
                <a16:creationId xmlns:a16="http://schemas.microsoft.com/office/drawing/2014/main" id="{5DB2D80A-5FA3-74A6-488D-CF71FFF689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B871B8AC-BAA5-2A99-DA0E-F455D9AEB71C}"/>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GB"/>
          </a:p>
        </p:txBody>
      </p:sp>
      <p:sp>
        <p:nvSpPr>
          <p:cNvPr id="5" name="Θέση κειμένου 4">
            <a:extLst>
              <a:ext uri="{FF2B5EF4-FFF2-40B4-BE49-F238E27FC236}">
                <a16:creationId xmlns:a16="http://schemas.microsoft.com/office/drawing/2014/main" id="{44DF9BE3-A002-17A3-06E1-B351FAE584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0C675567-CCA4-7ADD-2010-05C83FCA0EE6}"/>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GB"/>
          </a:p>
        </p:txBody>
      </p:sp>
      <p:sp>
        <p:nvSpPr>
          <p:cNvPr id="7" name="Θέση ημερομηνίας 6">
            <a:extLst>
              <a:ext uri="{FF2B5EF4-FFF2-40B4-BE49-F238E27FC236}">
                <a16:creationId xmlns:a16="http://schemas.microsoft.com/office/drawing/2014/main" id="{5D904879-AB99-1AE7-EBC9-895C93CA6E00}"/>
              </a:ext>
            </a:extLst>
          </p:cNvPr>
          <p:cNvSpPr>
            <a:spLocks noGrp="1"/>
          </p:cNvSpPr>
          <p:nvPr>
            <p:ph type="dt" sz="half" idx="10"/>
          </p:nvPr>
        </p:nvSpPr>
        <p:spPr/>
        <p:txBody>
          <a:bodyPr/>
          <a:lstStyle/>
          <a:p>
            <a:fld id="{EE30AE46-6D6D-47E7-9184-3D528F1E2485}" type="datetimeFigureOut">
              <a:rPr lang="en-GB" smtClean="0"/>
              <a:t>19/10/2023</a:t>
            </a:fld>
            <a:endParaRPr lang="en-GB"/>
          </a:p>
        </p:txBody>
      </p:sp>
      <p:sp>
        <p:nvSpPr>
          <p:cNvPr id="8" name="Θέση υποσέλιδου 7">
            <a:extLst>
              <a:ext uri="{FF2B5EF4-FFF2-40B4-BE49-F238E27FC236}">
                <a16:creationId xmlns:a16="http://schemas.microsoft.com/office/drawing/2014/main" id="{201B5DC1-C90E-258E-7761-38FFEF12D18F}"/>
              </a:ext>
            </a:extLst>
          </p:cNvPr>
          <p:cNvSpPr>
            <a:spLocks noGrp="1"/>
          </p:cNvSpPr>
          <p:nvPr>
            <p:ph type="ftr" sz="quarter" idx="11"/>
          </p:nvPr>
        </p:nvSpPr>
        <p:spPr/>
        <p:txBody>
          <a:bodyPr/>
          <a:lstStyle/>
          <a:p>
            <a:endParaRPr lang="en-GB"/>
          </a:p>
        </p:txBody>
      </p:sp>
      <p:sp>
        <p:nvSpPr>
          <p:cNvPr id="9" name="Θέση αριθμού διαφάνειας 8">
            <a:extLst>
              <a:ext uri="{FF2B5EF4-FFF2-40B4-BE49-F238E27FC236}">
                <a16:creationId xmlns:a16="http://schemas.microsoft.com/office/drawing/2014/main" id="{BFA85F46-7061-D972-EF57-3A5A74DEE3CC}"/>
              </a:ext>
            </a:extLst>
          </p:cNvPr>
          <p:cNvSpPr>
            <a:spLocks noGrp="1"/>
          </p:cNvSpPr>
          <p:nvPr>
            <p:ph type="sldNum" sz="quarter" idx="12"/>
          </p:nvPr>
        </p:nvSpPr>
        <p:spPr/>
        <p:txBody>
          <a:bodyPr/>
          <a:lstStyle/>
          <a:p>
            <a:fld id="{61055B0B-38EA-40D4-9DB5-0F4D83BAC6A5}" type="slidenum">
              <a:rPr lang="en-GB" smtClean="0"/>
              <a:t>‹#›</a:t>
            </a:fld>
            <a:endParaRPr lang="en-GB"/>
          </a:p>
        </p:txBody>
      </p:sp>
    </p:spTree>
    <p:extLst>
      <p:ext uri="{BB962C8B-B14F-4D97-AF65-F5344CB8AC3E}">
        <p14:creationId xmlns:p14="http://schemas.microsoft.com/office/powerpoint/2010/main" val="1736084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D39B020-DC05-AFE1-11E6-2BB822A4C53B}"/>
              </a:ext>
            </a:extLst>
          </p:cNvPr>
          <p:cNvSpPr>
            <a:spLocks noGrp="1"/>
          </p:cNvSpPr>
          <p:nvPr>
            <p:ph type="title"/>
          </p:nvPr>
        </p:nvSpPr>
        <p:spPr/>
        <p:txBody>
          <a:bodyPr/>
          <a:lstStyle/>
          <a:p>
            <a:r>
              <a:rPr lang="el-GR"/>
              <a:t>Κάντε κλικ για να επεξεργαστείτε τον τίτλο υποδείγματος</a:t>
            </a:r>
            <a:endParaRPr lang="en-GB"/>
          </a:p>
        </p:txBody>
      </p:sp>
      <p:sp>
        <p:nvSpPr>
          <p:cNvPr id="3" name="Θέση ημερομηνίας 2">
            <a:extLst>
              <a:ext uri="{FF2B5EF4-FFF2-40B4-BE49-F238E27FC236}">
                <a16:creationId xmlns:a16="http://schemas.microsoft.com/office/drawing/2014/main" id="{143257A5-3055-ABAA-7B5D-C6EFA4D21193}"/>
              </a:ext>
            </a:extLst>
          </p:cNvPr>
          <p:cNvSpPr>
            <a:spLocks noGrp="1"/>
          </p:cNvSpPr>
          <p:nvPr>
            <p:ph type="dt" sz="half" idx="10"/>
          </p:nvPr>
        </p:nvSpPr>
        <p:spPr/>
        <p:txBody>
          <a:bodyPr/>
          <a:lstStyle/>
          <a:p>
            <a:fld id="{EE30AE46-6D6D-47E7-9184-3D528F1E2485}" type="datetimeFigureOut">
              <a:rPr lang="en-GB" smtClean="0"/>
              <a:t>19/10/2023</a:t>
            </a:fld>
            <a:endParaRPr lang="en-GB"/>
          </a:p>
        </p:txBody>
      </p:sp>
      <p:sp>
        <p:nvSpPr>
          <p:cNvPr id="4" name="Θέση υποσέλιδου 3">
            <a:extLst>
              <a:ext uri="{FF2B5EF4-FFF2-40B4-BE49-F238E27FC236}">
                <a16:creationId xmlns:a16="http://schemas.microsoft.com/office/drawing/2014/main" id="{C07F8DE1-967F-EC8C-433A-0C22CCA295D6}"/>
              </a:ext>
            </a:extLst>
          </p:cNvPr>
          <p:cNvSpPr>
            <a:spLocks noGrp="1"/>
          </p:cNvSpPr>
          <p:nvPr>
            <p:ph type="ftr" sz="quarter" idx="11"/>
          </p:nvPr>
        </p:nvSpPr>
        <p:spPr/>
        <p:txBody>
          <a:bodyPr/>
          <a:lstStyle/>
          <a:p>
            <a:endParaRPr lang="en-GB"/>
          </a:p>
        </p:txBody>
      </p:sp>
      <p:sp>
        <p:nvSpPr>
          <p:cNvPr id="5" name="Θέση αριθμού διαφάνειας 4">
            <a:extLst>
              <a:ext uri="{FF2B5EF4-FFF2-40B4-BE49-F238E27FC236}">
                <a16:creationId xmlns:a16="http://schemas.microsoft.com/office/drawing/2014/main" id="{BE9E7E76-4E25-9AAF-1227-D42C4BFF322B}"/>
              </a:ext>
            </a:extLst>
          </p:cNvPr>
          <p:cNvSpPr>
            <a:spLocks noGrp="1"/>
          </p:cNvSpPr>
          <p:nvPr>
            <p:ph type="sldNum" sz="quarter" idx="12"/>
          </p:nvPr>
        </p:nvSpPr>
        <p:spPr/>
        <p:txBody>
          <a:bodyPr/>
          <a:lstStyle/>
          <a:p>
            <a:fld id="{61055B0B-38EA-40D4-9DB5-0F4D83BAC6A5}" type="slidenum">
              <a:rPr lang="en-GB" smtClean="0"/>
              <a:t>‹#›</a:t>
            </a:fld>
            <a:endParaRPr lang="en-GB"/>
          </a:p>
        </p:txBody>
      </p:sp>
    </p:spTree>
    <p:extLst>
      <p:ext uri="{BB962C8B-B14F-4D97-AF65-F5344CB8AC3E}">
        <p14:creationId xmlns:p14="http://schemas.microsoft.com/office/powerpoint/2010/main" val="537121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165F05FD-1537-0355-1077-DEFCA50EA0D6}"/>
              </a:ext>
            </a:extLst>
          </p:cNvPr>
          <p:cNvSpPr>
            <a:spLocks noGrp="1"/>
          </p:cNvSpPr>
          <p:nvPr>
            <p:ph type="dt" sz="half" idx="10"/>
          </p:nvPr>
        </p:nvSpPr>
        <p:spPr/>
        <p:txBody>
          <a:bodyPr/>
          <a:lstStyle/>
          <a:p>
            <a:fld id="{EE30AE46-6D6D-47E7-9184-3D528F1E2485}" type="datetimeFigureOut">
              <a:rPr lang="en-GB" smtClean="0"/>
              <a:t>19/10/2023</a:t>
            </a:fld>
            <a:endParaRPr lang="en-GB"/>
          </a:p>
        </p:txBody>
      </p:sp>
      <p:sp>
        <p:nvSpPr>
          <p:cNvPr id="3" name="Θέση υποσέλιδου 2">
            <a:extLst>
              <a:ext uri="{FF2B5EF4-FFF2-40B4-BE49-F238E27FC236}">
                <a16:creationId xmlns:a16="http://schemas.microsoft.com/office/drawing/2014/main" id="{E60D6EBD-A170-95EF-7A1C-2781EAD9CA5B}"/>
              </a:ext>
            </a:extLst>
          </p:cNvPr>
          <p:cNvSpPr>
            <a:spLocks noGrp="1"/>
          </p:cNvSpPr>
          <p:nvPr>
            <p:ph type="ftr" sz="quarter" idx="11"/>
          </p:nvPr>
        </p:nvSpPr>
        <p:spPr/>
        <p:txBody>
          <a:bodyPr/>
          <a:lstStyle/>
          <a:p>
            <a:endParaRPr lang="en-GB"/>
          </a:p>
        </p:txBody>
      </p:sp>
      <p:sp>
        <p:nvSpPr>
          <p:cNvPr id="4" name="Θέση αριθμού διαφάνειας 3">
            <a:extLst>
              <a:ext uri="{FF2B5EF4-FFF2-40B4-BE49-F238E27FC236}">
                <a16:creationId xmlns:a16="http://schemas.microsoft.com/office/drawing/2014/main" id="{E4166350-95DF-5C15-0E7F-FC9C0BC536B0}"/>
              </a:ext>
            </a:extLst>
          </p:cNvPr>
          <p:cNvSpPr>
            <a:spLocks noGrp="1"/>
          </p:cNvSpPr>
          <p:nvPr>
            <p:ph type="sldNum" sz="quarter" idx="12"/>
          </p:nvPr>
        </p:nvSpPr>
        <p:spPr/>
        <p:txBody>
          <a:bodyPr/>
          <a:lstStyle/>
          <a:p>
            <a:fld id="{61055B0B-38EA-40D4-9DB5-0F4D83BAC6A5}" type="slidenum">
              <a:rPr lang="en-GB" smtClean="0"/>
              <a:t>‹#›</a:t>
            </a:fld>
            <a:endParaRPr lang="en-GB"/>
          </a:p>
        </p:txBody>
      </p:sp>
    </p:spTree>
    <p:extLst>
      <p:ext uri="{BB962C8B-B14F-4D97-AF65-F5344CB8AC3E}">
        <p14:creationId xmlns:p14="http://schemas.microsoft.com/office/powerpoint/2010/main" val="1684017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8D51D2E-7C65-43B8-E97C-F75B3BF1E57E}"/>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GB"/>
          </a:p>
        </p:txBody>
      </p:sp>
      <p:sp>
        <p:nvSpPr>
          <p:cNvPr id="3" name="Θέση περιεχομένου 2">
            <a:extLst>
              <a:ext uri="{FF2B5EF4-FFF2-40B4-BE49-F238E27FC236}">
                <a16:creationId xmlns:a16="http://schemas.microsoft.com/office/drawing/2014/main" id="{9CF3566E-5609-86B6-5468-1F84C6BE83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GB"/>
          </a:p>
        </p:txBody>
      </p:sp>
      <p:sp>
        <p:nvSpPr>
          <p:cNvPr id="4" name="Θέση κειμένου 3">
            <a:extLst>
              <a:ext uri="{FF2B5EF4-FFF2-40B4-BE49-F238E27FC236}">
                <a16:creationId xmlns:a16="http://schemas.microsoft.com/office/drawing/2014/main" id="{A8A9CD71-78C5-7363-313B-691997471E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24AFF3BC-4FBB-3BFE-A957-46EE19E1880C}"/>
              </a:ext>
            </a:extLst>
          </p:cNvPr>
          <p:cNvSpPr>
            <a:spLocks noGrp="1"/>
          </p:cNvSpPr>
          <p:nvPr>
            <p:ph type="dt" sz="half" idx="10"/>
          </p:nvPr>
        </p:nvSpPr>
        <p:spPr/>
        <p:txBody>
          <a:bodyPr/>
          <a:lstStyle/>
          <a:p>
            <a:fld id="{EE30AE46-6D6D-47E7-9184-3D528F1E2485}" type="datetimeFigureOut">
              <a:rPr lang="en-GB" smtClean="0"/>
              <a:t>19/10/2023</a:t>
            </a:fld>
            <a:endParaRPr lang="en-GB"/>
          </a:p>
        </p:txBody>
      </p:sp>
      <p:sp>
        <p:nvSpPr>
          <p:cNvPr id="6" name="Θέση υποσέλιδου 5">
            <a:extLst>
              <a:ext uri="{FF2B5EF4-FFF2-40B4-BE49-F238E27FC236}">
                <a16:creationId xmlns:a16="http://schemas.microsoft.com/office/drawing/2014/main" id="{5E6C9C96-5477-973C-BC2F-44C23B8198AD}"/>
              </a:ext>
            </a:extLst>
          </p:cNvPr>
          <p:cNvSpPr>
            <a:spLocks noGrp="1"/>
          </p:cNvSpPr>
          <p:nvPr>
            <p:ph type="ftr" sz="quarter" idx="11"/>
          </p:nvPr>
        </p:nvSpPr>
        <p:spPr/>
        <p:txBody>
          <a:bodyPr/>
          <a:lstStyle/>
          <a:p>
            <a:endParaRPr lang="en-GB"/>
          </a:p>
        </p:txBody>
      </p:sp>
      <p:sp>
        <p:nvSpPr>
          <p:cNvPr id="7" name="Θέση αριθμού διαφάνειας 6">
            <a:extLst>
              <a:ext uri="{FF2B5EF4-FFF2-40B4-BE49-F238E27FC236}">
                <a16:creationId xmlns:a16="http://schemas.microsoft.com/office/drawing/2014/main" id="{62DB7DB2-6064-B584-CF92-D9AEC7962A3D}"/>
              </a:ext>
            </a:extLst>
          </p:cNvPr>
          <p:cNvSpPr>
            <a:spLocks noGrp="1"/>
          </p:cNvSpPr>
          <p:nvPr>
            <p:ph type="sldNum" sz="quarter" idx="12"/>
          </p:nvPr>
        </p:nvSpPr>
        <p:spPr/>
        <p:txBody>
          <a:bodyPr/>
          <a:lstStyle/>
          <a:p>
            <a:fld id="{61055B0B-38EA-40D4-9DB5-0F4D83BAC6A5}" type="slidenum">
              <a:rPr lang="en-GB" smtClean="0"/>
              <a:t>‹#›</a:t>
            </a:fld>
            <a:endParaRPr lang="en-GB"/>
          </a:p>
        </p:txBody>
      </p:sp>
    </p:spTree>
    <p:extLst>
      <p:ext uri="{BB962C8B-B14F-4D97-AF65-F5344CB8AC3E}">
        <p14:creationId xmlns:p14="http://schemas.microsoft.com/office/powerpoint/2010/main" val="2069150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3FFA0F-5587-AF09-1743-5D645C8C08F2}"/>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GB"/>
          </a:p>
        </p:txBody>
      </p:sp>
      <p:sp>
        <p:nvSpPr>
          <p:cNvPr id="3" name="Θέση εικόνας 2">
            <a:extLst>
              <a:ext uri="{FF2B5EF4-FFF2-40B4-BE49-F238E27FC236}">
                <a16:creationId xmlns:a16="http://schemas.microsoft.com/office/drawing/2014/main" id="{52092AAD-3EFD-0107-2199-0D14E5686D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Θέση κειμένου 3">
            <a:extLst>
              <a:ext uri="{FF2B5EF4-FFF2-40B4-BE49-F238E27FC236}">
                <a16:creationId xmlns:a16="http://schemas.microsoft.com/office/drawing/2014/main" id="{D53BB3D7-3AC9-57F8-4B8F-658D424EC1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6E3650A3-79E2-E4AB-0D99-5D079B86CEEA}"/>
              </a:ext>
            </a:extLst>
          </p:cNvPr>
          <p:cNvSpPr>
            <a:spLocks noGrp="1"/>
          </p:cNvSpPr>
          <p:nvPr>
            <p:ph type="dt" sz="half" idx="10"/>
          </p:nvPr>
        </p:nvSpPr>
        <p:spPr/>
        <p:txBody>
          <a:bodyPr/>
          <a:lstStyle/>
          <a:p>
            <a:fld id="{EE30AE46-6D6D-47E7-9184-3D528F1E2485}" type="datetimeFigureOut">
              <a:rPr lang="en-GB" smtClean="0"/>
              <a:t>19/10/2023</a:t>
            </a:fld>
            <a:endParaRPr lang="en-GB"/>
          </a:p>
        </p:txBody>
      </p:sp>
      <p:sp>
        <p:nvSpPr>
          <p:cNvPr id="6" name="Θέση υποσέλιδου 5">
            <a:extLst>
              <a:ext uri="{FF2B5EF4-FFF2-40B4-BE49-F238E27FC236}">
                <a16:creationId xmlns:a16="http://schemas.microsoft.com/office/drawing/2014/main" id="{1A5B917A-B5CB-D51F-51E0-570535B66470}"/>
              </a:ext>
            </a:extLst>
          </p:cNvPr>
          <p:cNvSpPr>
            <a:spLocks noGrp="1"/>
          </p:cNvSpPr>
          <p:nvPr>
            <p:ph type="ftr" sz="quarter" idx="11"/>
          </p:nvPr>
        </p:nvSpPr>
        <p:spPr/>
        <p:txBody>
          <a:bodyPr/>
          <a:lstStyle/>
          <a:p>
            <a:endParaRPr lang="en-GB"/>
          </a:p>
        </p:txBody>
      </p:sp>
      <p:sp>
        <p:nvSpPr>
          <p:cNvPr id="7" name="Θέση αριθμού διαφάνειας 6">
            <a:extLst>
              <a:ext uri="{FF2B5EF4-FFF2-40B4-BE49-F238E27FC236}">
                <a16:creationId xmlns:a16="http://schemas.microsoft.com/office/drawing/2014/main" id="{346E33E2-0910-0908-093A-07818CA9F419}"/>
              </a:ext>
            </a:extLst>
          </p:cNvPr>
          <p:cNvSpPr>
            <a:spLocks noGrp="1"/>
          </p:cNvSpPr>
          <p:nvPr>
            <p:ph type="sldNum" sz="quarter" idx="12"/>
          </p:nvPr>
        </p:nvSpPr>
        <p:spPr/>
        <p:txBody>
          <a:bodyPr/>
          <a:lstStyle/>
          <a:p>
            <a:fld id="{61055B0B-38EA-40D4-9DB5-0F4D83BAC6A5}" type="slidenum">
              <a:rPr lang="en-GB" smtClean="0"/>
              <a:t>‹#›</a:t>
            </a:fld>
            <a:endParaRPr lang="en-GB"/>
          </a:p>
        </p:txBody>
      </p:sp>
    </p:spTree>
    <p:extLst>
      <p:ext uri="{BB962C8B-B14F-4D97-AF65-F5344CB8AC3E}">
        <p14:creationId xmlns:p14="http://schemas.microsoft.com/office/powerpoint/2010/main" val="2888519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A1E10556-CA5E-9ED6-1687-B8C8539B17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GB"/>
          </a:p>
        </p:txBody>
      </p:sp>
      <p:sp>
        <p:nvSpPr>
          <p:cNvPr id="3" name="Θέση κειμένου 2">
            <a:extLst>
              <a:ext uri="{FF2B5EF4-FFF2-40B4-BE49-F238E27FC236}">
                <a16:creationId xmlns:a16="http://schemas.microsoft.com/office/drawing/2014/main" id="{A3960463-323F-D79E-5B0E-29A26100E4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GB"/>
          </a:p>
        </p:txBody>
      </p:sp>
      <p:sp>
        <p:nvSpPr>
          <p:cNvPr id="4" name="Θέση ημερομηνίας 3">
            <a:extLst>
              <a:ext uri="{FF2B5EF4-FFF2-40B4-BE49-F238E27FC236}">
                <a16:creationId xmlns:a16="http://schemas.microsoft.com/office/drawing/2014/main" id="{CEAE7ED7-8ABD-BF9C-4F4D-F44C0788CE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30AE46-6D6D-47E7-9184-3D528F1E2485}" type="datetimeFigureOut">
              <a:rPr lang="en-GB" smtClean="0"/>
              <a:t>19/10/2023</a:t>
            </a:fld>
            <a:endParaRPr lang="en-GB"/>
          </a:p>
        </p:txBody>
      </p:sp>
      <p:sp>
        <p:nvSpPr>
          <p:cNvPr id="5" name="Θέση υποσέλιδου 4">
            <a:extLst>
              <a:ext uri="{FF2B5EF4-FFF2-40B4-BE49-F238E27FC236}">
                <a16:creationId xmlns:a16="http://schemas.microsoft.com/office/drawing/2014/main" id="{83164532-6BB7-7188-8958-A777809DF0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Θέση αριθμού διαφάνειας 5">
            <a:extLst>
              <a:ext uri="{FF2B5EF4-FFF2-40B4-BE49-F238E27FC236}">
                <a16:creationId xmlns:a16="http://schemas.microsoft.com/office/drawing/2014/main" id="{F8C21ACE-462D-DE19-1F9C-FCFF040B82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055B0B-38EA-40D4-9DB5-0F4D83BAC6A5}" type="slidenum">
              <a:rPr lang="en-GB" smtClean="0"/>
              <a:t>‹#›</a:t>
            </a:fld>
            <a:endParaRPr lang="en-GB"/>
          </a:p>
        </p:txBody>
      </p:sp>
    </p:spTree>
    <p:extLst>
      <p:ext uri="{BB962C8B-B14F-4D97-AF65-F5344CB8AC3E}">
        <p14:creationId xmlns:p14="http://schemas.microsoft.com/office/powerpoint/2010/main" val="2715191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807B70A-1D09-779B-8338-CCA21DA2EB92}"/>
              </a:ext>
            </a:extLst>
          </p:cNvPr>
          <p:cNvSpPr>
            <a:spLocks noGrp="1"/>
          </p:cNvSpPr>
          <p:nvPr>
            <p:ph type="ctrTitle"/>
          </p:nvPr>
        </p:nvSpPr>
        <p:spPr>
          <a:xfrm>
            <a:off x="1357746" y="3641436"/>
            <a:ext cx="9947564" cy="674254"/>
          </a:xfrm>
        </p:spPr>
        <p:txBody>
          <a:bodyPr>
            <a:noAutofit/>
          </a:bodyPr>
          <a:lstStyle/>
          <a:p>
            <a:r>
              <a:rPr lang="el-GR" sz="4000" b="1" dirty="0" err="1">
                <a:latin typeface="+mn-lt"/>
              </a:rPr>
              <a:t>Παθοφυσιολογία</a:t>
            </a:r>
            <a:r>
              <a:rPr lang="el-GR" sz="4000" b="1" dirty="0">
                <a:latin typeface="+mn-lt"/>
              </a:rPr>
              <a:t> μηχανισμού </a:t>
            </a:r>
            <a:r>
              <a:rPr lang="el-GR" sz="4000" b="1" dirty="0" err="1">
                <a:latin typeface="+mn-lt"/>
              </a:rPr>
              <a:t>υπερδιήθησης</a:t>
            </a:r>
            <a:r>
              <a:rPr lang="el-GR" sz="4000" b="1" dirty="0">
                <a:latin typeface="+mn-lt"/>
              </a:rPr>
              <a:t> </a:t>
            </a:r>
          </a:p>
        </p:txBody>
      </p:sp>
      <p:sp>
        <p:nvSpPr>
          <p:cNvPr id="4" name="Ορθογώνιο 3">
            <a:extLst>
              <a:ext uri="{FF2B5EF4-FFF2-40B4-BE49-F238E27FC236}">
                <a16:creationId xmlns:a16="http://schemas.microsoft.com/office/drawing/2014/main" id="{DDEF6BCA-7501-91B3-2A4A-13233FDCE948}"/>
              </a:ext>
            </a:extLst>
          </p:cNvPr>
          <p:cNvSpPr/>
          <p:nvPr/>
        </p:nvSpPr>
        <p:spPr>
          <a:xfrm>
            <a:off x="0" y="5791200"/>
            <a:ext cx="8784299" cy="1061741"/>
          </a:xfrm>
          <a:prstGeom prst="rect">
            <a:avLst/>
          </a:prstGeom>
          <a:solidFill>
            <a:srgbClr val="923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67"/>
              </a:spcAft>
            </a:pPr>
            <a:r>
              <a:rPr lang="el-GR" sz="2133" b="1" dirty="0">
                <a:solidFill>
                  <a:schemeClr val="bg1"/>
                </a:solidFill>
                <a:latin typeface="Arial" panose="020B0604020202020204" pitchFamily="34" charset="0"/>
                <a:ea typeface="Calibri" panose="020F0502020204030204" pitchFamily="34" charset="0"/>
                <a:cs typeface="Times New Roman" panose="02020603050405020304" pitchFamily="18" charset="0"/>
              </a:rPr>
              <a:t>    Διβάνη Μαρία </a:t>
            </a:r>
            <a:r>
              <a:rPr lang="en-GB" sz="2133" b="1" dirty="0">
                <a:solidFill>
                  <a:schemeClr val="bg1"/>
                </a:solidFill>
                <a:latin typeface="Arial" panose="020B0604020202020204" pitchFamily="34" charset="0"/>
                <a:ea typeface="Calibri" panose="020F0502020204030204" pitchFamily="34" charset="0"/>
                <a:cs typeface="Times New Roman" panose="02020603050405020304" pitchFamily="18" charset="0"/>
              </a:rPr>
              <a:t>MD, PhD, MSc</a:t>
            </a:r>
            <a:endParaRPr lang="el-GR" sz="2133" b="1"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1067"/>
              </a:spcAft>
            </a:pPr>
            <a:r>
              <a:rPr lang="el-GR" sz="2133" b="1" dirty="0">
                <a:solidFill>
                  <a:schemeClr val="bg1"/>
                </a:solidFill>
                <a:latin typeface="Arial" panose="020B0604020202020204" pitchFamily="34" charset="0"/>
                <a:ea typeface="Calibri" panose="020F0502020204030204" pitchFamily="34" charset="0"/>
                <a:cs typeface="Times New Roman" panose="02020603050405020304" pitchFamily="18" charset="0"/>
              </a:rPr>
              <a:t>    Νεφρολόγος, Επιμελήτρια Β΄ – Γενικό Νοσοκομείο Λάρισας</a:t>
            </a:r>
            <a:endParaRPr lang="en-GB" sz="2133"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Ορθογώνιο 4">
            <a:extLst>
              <a:ext uri="{FF2B5EF4-FFF2-40B4-BE49-F238E27FC236}">
                <a16:creationId xmlns:a16="http://schemas.microsoft.com/office/drawing/2014/main" id="{5307B794-9F7A-F64D-47BE-00BBF68B3059}"/>
              </a:ext>
            </a:extLst>
          </p:cNvPr>
          <p:cNvSpPr/>
          <p:nvPr/>
        </p:nvSpPr>
        <p:spPr>
          <a:xfrm>
            <a:off x="8784299" y="5791200"/>
            <a:ext cx="3407701" cy="1061743"/>
          </a:xfrm>
          <a:prstGeom prst="rect">
            <a:avLst/>
          </a:prstGeom>
          <a:solidFill>
            <a:srgbClr val="CE7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a:solidFill>
                  <a:schemeClr val="tx1"/>
                </a:solidFill>
                <a:latin typeface="Arial" panose="020B0604020202020204" pitchFamily="34" charset="0"/>
                <a:cs typeface="Times New Roman" panose="02020603050405020304" pitchFamily="18" charset="0"/>
              </a:rPr>
              <a:t>ΘΕΣΣΑΛΟΝΙΚΗ</a:t>
            </a:r>
          </a:p>
          <a:p>
            <a:pPr algn="ctr"/>
            <a:r>
              <a:rPr lang="el-GR" sz="1600" b="1" dirty="0">
                <a:solidFill>
                  <a:schemeClr val="tx1"/>
                </a:solidFill>
                <a:latin typeface="Arial" panose="020B0604020202020204" pitchFamily="34" charset="0"/>
                <a:cs typeface="Times New Roman" panose="02020603050405020304" pitchFamily="18" charset="0"/>
              </a:rPr>
              <a:t> 19</a:t>
            </a:r>
            <a:r>
              <a:rPr lang="en-GB" sz="1600" b="1" dirty="0">
                <a:solidFill>
                  <a:schemeClr val="tx1"/>
                </a:solidFill>
                <a:latin typeface="Arial" panose="020B0604020202020204" pitchFamily="34" charset="0"/>
                <a:cs typeface="Times New Roman" panose="02020603050405020304" pitchFamily="18" charset="0"/>
              </a:rPr>
              <a:t>-2</a:t>
            </a:r>
            <a:r>
              <a:rPr lang="el-GR" sz="1600" b="1" dirty="0">
                <a:solidFill>
                  <a:schemeClr val="tx1"/>
                </a:solidFill>
                <a:latin typeface="Arial" panose="020B0604020202020204" pitchFamily="34" charset="0"/>
                <a:cs typeface="Times New Roman" panose="02020603050405020304" pitchFamily="18" charset="0"/>
              </a:rPr>
              <a:t>2</a:t>
            </a:r>
            <a:r>
              <a:rPr lang="en-GB" sz="1600" b="1" dirty="0">
                <a:solidFill>
                  <a:schemeClr val="tx1"/>
                </a:solidFill>
                <a:latin typeface="Arial" panose="020B0604020202020204" pitchFamily="34" charset="0"/>
                <a:cs typeface="Times New Roman" panose="02020603050405020304" pitchFamily="18" charset="0"/>
              </a:rPr>
              <a:t> </a:t>
            </a:r>
            <a:r>
              <a:rPr lang="el-GR" sz="1600" b="1" dirty="0">
                <a:solidFill>
                  <a:schemeClr val="tx1"/>
                </a:solidFill>
                <a:latin typeface="Arial" panose="020B0604020202020204" pitchFamily="34" charset="0"/>
                <a:cs typeface="Times New Roman" panose="02020603050405020304" pitchFamily="18" charset="0"/>
              </a:rPr>
              <a:t>Οκτωβρίου</a:t>
            </a:r>
            <a:r>
              <a:rPr lang="en-GB" sz="1600" b="1" dirty="0">
                <a:solidFill>
                  <a:schemeClr val="tx1"/>
                </a:solidFill>
                <a:latin typeface="Arial" panose="020B0604020202020204" pitchFamily="34" charset="0"/>
                <a:cs typeface="Times New Roman" panose="02020603050405020304" pitchFamily="18" charset="0"/>
              </a:rPr>
              <a:t> </a:t>
            </a:r>
            <a:r>
              <a:rPr lang="el-GR" sz="1600" b="1" dirty="0">
                <a:solidFill>
                  <a:schemeClr val="tx1"/>
                </a:solidFill>
                <a:latin typeface="Arial" panose="020B0604020202020204" pitchFamily="34" charset="0"/>
                <a:cs typeface="Times New Roman" panose="02020603050405020304" pitchFamily="18" charset="0"/>
              </a:rPr>
              <a:t>202</a:t>
            </a:r>
            <a:r>
              <a:rPr lang="en-GB" sz="1600" b="1" dirty="0">
                <a:solidFill>
                  <a:schemeClr val="tx1"/>
                </a:solidFill>
                <a:latin typeface="Arial" panose="020B0604020202020204" pitchFamily="34" charset="0"/>
                <a:cs typeface="Times New Roman" panose="02020603050405020304" pitchFamily="18" charset="0"/>
              </a:rPr>
              <a:t>3</a:t>
            </a:r>
            <a:endParaRPr lang="en-GB" sz="1600" dirty="0">
              <a:solidFill>
                <a:schemeClr val="tx1"/>
              </a:solidFill>
            </a:endParaRPr>
          </a:p>
        </p:txBody>
      </p:sp>
      <p:pic>
        <p:nvPicPr>
          <p:cNvPr id="3" name="Εικόνα 2">
            <a:extLst>
              <a:ext uri="{FF2B5EF4-FFF2-40B4-BE49-F238E27FC236}">
                <a16:creationId xmlns:a16="http://schemas.microsoft.com/office/drawing/2014/main" id="{190E0DC7-F423-9BFE-2F86-71EFF114D84F}"/>
              </a:ext>
            </a:extLst>
          </p:cNvPr>
          <p:cNvPicPr>
            <a:picLocks noChangeAspect="1"/>
          </p:cNvPicPr>
          <p:nvPr/>
        </p:nvPicPr>
        <p:blipFill rotWithShape="1">
          <a:blip r:embed="rId2"/>
          <a:srcRect b="22305"/>
          <a:stretch/>
        </p:blipFill>
        <p:spPr>
          <a:xfrm>
            <a:off x="797169" y="0"/>
            <a:ext cx="10726616" cy="1588655"/>
          </a:xfrm>
          <a:prstGeom prst="rect">
            <a:avLst/>
          </a:prstGeom>
        </p:spPr>
      </p:pic>
      <p:sp>
        <p:nvSpPr>
          <p:cNvPr id="7" name="Τίτλος 1">
            <a:extLst>
              <a:ext uri="{FF2B5EF4-FFF2-40B4-BE49-F238E27FC236}">
                <a16:creationId xmlns:a16="http://schemas.microsoft.com/office/drawing/2014/main" id="{B6B9AEBF-2F7A-A0CC-B4D5-236E85F0A330}"/>
              </a:ext>
            </a:extLst>
          </p:cNvPr>
          <p:cNvSpPr txBox="1">
            <a:spLocks/>
          </p:cNvSpPr>
          <p:nvPr/>
        </p:nvSpPr>
        <p:spPr>
          <a:xfrm>
            <a:off x="1043710" y="1774537"/>
            <a:ext cx="9947564" cy="67425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algn="ctr"/>
            <a:r>
              <a:rPr lang="el-GR" sz="2400" b="1" dirty="0">
                <a:latin typeface="+mn-lt"/>
              </a:rPr>
              <a:t>Σακχαρώδης Διαβήτης – Χρόνια Νεφρική Νόσος</a:t>
            </a:r>
          </a:p>
          <a:p>
            <a:pPr algn="ctr"/>
            <a:r>
              <a:rPr lang="el-GR" sz="2400" b="1" dirty="0">
                <a:latin typeface="+mn-lt"/>
              </a:rPr>
              <a:t>ΜΑΚΡΟΑΓΓΕΙΟΠΑΘΕΙΑ  </a:t>
            </a:r>
          </a:p>
        </p:txBody>
      </p:sp>
    </p:spTree>
    <p:extLst>
      <p:ext uri="{BB962C8B-B14F-4D97-AF65-F5344CB8AC3E}">
        <p14:creationId xmlns:p14="http://schemas.microsoft.com/office/powerpoint/2010/main" val="848502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B838D3-12D6-899A-7804-2F02D9C79A3E}"/>
              </a:ext>
            </a:extLst>
          </p:cNvPr>
          <p:cNvSpPr txBox="1"/>
          <p:nvPr/>
        </p:nvSpPr>
        <p:spPr>
          <a:xfrm>
            <a:off x="403122" y="412576"/>
            <a:ext cx="6096000" cy="461665"/>
          </a:xfrm>
          <a:prstGeom prst="rect">
            <a:avLst/>
          </a:prstGeom>
          <a:noFill/>
        </p:spPr>
        <p:txBody>
          <a:bodyPr wrap="square">
            <a:spAutoFit/>
          </a:bodyPr>
          <a:lstStyle/>
          <a:p>
            <a:r>
              <a:rPr lang="en-GB" sz="2400" b="1" i="0" u="none" strike="noStrike" baseline="0" dirty="0">
                <a:solidFill>
                  <a:srgbClr val="000000"/>
                </a:solidFill>
              </a:rPr>
              <a:t>Glomerular hyperfiltration in diabetes </a:t>
            </a:r>
            <a:endParaRPr lang="en-GB" sz="2400" dirty="0"/>
          </a:p>
        </p:txBody>
      </p:sp>
      <p:pic>
        <p:nvPicPr>
          <p:cNvPr id="2" name="Εικόνα 1">
            <a:extLst>
              <a:ext uri="{FF2B5EF4-FFF2-40B4-BE49-F238E27FC236}">
                <a16:creationId xmlns:a16="http://schemas.microsoft.com/office/drawing/2014/main" id="{2908875E-2C69-8689-91D0-EAB2D2EDB6E3}"/>
              </a:ext>
            </a:extLst>
          </p:cNvPr>
          <p:cNvPicPr>
            <a:picLocks noChangeAspect="1"/>
          </p:cNvPicPr>
          <p:nvPr/>
        </p:nvPicPr>
        <p:blipFill rotWithShape="1">
          <a:blip r:embed="rId3"/>
          <a:srcRect t="9264" r="414" b="35721"/>
          <a:stretch/>
        </p:blipFill>
        <p:spPr>
          <a:xfrm>
            <a:off x="2221414" y="1527785"/>
            <a:ext cx="7379786" cy="3206985"/>
          </a:xfrm>
          <a:prstGeom prst="rect">
            <a:avLst/>
          </a:prstGeom>
        </p:spPr>
      </p:pic>
      <p:sp>
        <p:nvSpPr>
          <p:cNvPr id="5" name="Ορθογώνιο: Στρογγύλεμα γωνιών 4">
            <a:extLst>
              <a:ext uri="{FF2B5EF4-FFF2-40B4-BE49-F238E27FC236}">
                <a16:creationId xmlns:a16="http://schemas.microsoft.com/office/drawing/2014/main" id="{606AB424-255D-A035-9DA9-F8024C17CD8A}"/>
              </a:ext>
            </a:extLst>
          </p:cNvPr>
          <p:cNvSpPr/>
          <p:nvPr/>
        </p:nvSpPr>
        <p:spPr>
          <a:xfrm>
            <a:off x="7280910" y="1417320"/>
            <a:ext cx="3086100" cy="92583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Ορθογώνιο: Στρογγύλεμα γωνιών 5">
            <a:extLst>
              <a:ext uri="{FF2B5EF4-FFF2-40B4-BE49-F238E27FC236}">
                <a16:creationId xmlns:a16="http://schemas.microsoft.com/office/drawing/2014/main" id="{72EB2F3E-C2CB-1535-6E0B-8EC5EB7E58D4}"/>
              </a:ext>
            </a:extLst>
          </p:cNvPr>
          <p:cNvSpPr/>
          <p:nvPr/>
        </p:nvSpPr>
        <p:spPr>
          <a:xfrm>
            <a:off x="7418070" y="2205447"/>
            <a:ext cx="2948940" cy="92583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Ορθογώνιο: Στρογγύλεμα γωνιών 6">
            <a:extLst>
              <a:ext uri="{FF2B5EF4-FFF2-40B4-BE49-F238E27FC236}">
                <a16:creationId xmlns:a16="http://schemas.microsoft.com/office/drawing/2014/main" id="{3AF09849-933E-B26B-099F-A45B1479FD26}"/>
              </a:ext>
            </a:extLst>
          </p:cNvPr>
          <p:cNvSpPr/>
          <p:nvPr/>
        </p:nvSpPr>
        <p:spPr>
          <a:xfrm>
            <a:off x="7280910" y="2966085"/>
            <a:ext cx="2948940" cy="92583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Ορθογώνιο: Στρογγύλεμα γωνιών 7">
            <a:extLst>
              <a:ext uri="{FF2B5EF4-FFF2-40B4-BE49-F238E27FC236}">
                <a16:creationId xmlns:a16="http://schemas.microsoft.com/office/drawing/2014/main" id="{94DD5629-5E63-46B1-715B-1D3F3D06C513}"/>
              </a:ext>
            </a:extLst>
          </p:cNvPr>
          <p:cNvSpPr/>
          <p:nvPr/>
        </p:nvSpPr>
        <p:spPr>
          <a:xfrm>
            <a:off x="7818120" y="3763592"/>
            <a:ext cx="2948940" cy="144848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Ορθογώνιο: Στρογγύλεμα γωνιών 8">
            <a:extLst>
              <a:ext uri="{FF2B5EF4-FFF2-40B4-BE49-F238E27FC236}">
                <a16:creationId xmlns:a16="http://schemas.microsoft.com/office/drawing/2014/main" id="{7A0985DA-624A-2C38-9219-54ECDC53C0F4}"/>
              </a:ext>
            </a:extLst>
          </p:cNvPr>
          <p:cNvSpPr/>
          <p:nvPr/>
        </p:nvSpPr>
        <p:spPr>
          <a:xfrm>
            <a:off x="7600950" y="3134135"/>
            <a:ext cx="2308860" cy="92583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7B695949-675D-B731-18F7-7BBF8BE52D6A}"/>
              </a:ext>
            </a:extLst>
          </p:cNvPr>
          <p:cNvSpPr txBox="1"/>
          <p:nvPr/>
        </p:nvSpPr>
        <p:spPr>
          <a:xfrm>
            <a:off x="0" y="6550223"/>
            <a:ext cx="6094428" cy="307777"/>
          </a:xfrm>
          <a:prstGeom prst="rect">
            <a:avLst/>
          </a:prstGeom>
          <a:noFill/>
        </p:spPr>
        <p:txBody>
          <a:bodyPr wrap="square">
            <a:spAutoFit/>
          </a:bodyPr>
          <a:lstStyle/>
          <a:p>
            <a:r>
              <a:rPr lang="en-GB" sz="1400" b="0" i="0" u="none" strike="noStrike" baseline="0" dirty="0">
                <a:solidFill>
                  <a:srgbClr val="000000"/>
                </a:solidFill>
              </a:rPr>
              <a:t>Helal, I. </a:t>
            </a:r>
            <a:r>
              <a:rPr lang="en-GB" sz="1400" b="0" i="1" u="none" strike="noStrike" baseline="0" dirty="0">
                <a:solidFill>
                  <a:srgbClr val="000000"/>
                </a:solidFill>
              </a:rPr>
              <a:t>et al. Nat. Rev. Nephrol</a:t>
            </a:r>
            <a:r>
              <a:rPr lang="en-GB" sz="1400" b="0" i="0" u="none" strike="noStrike" baseline="0" dirty="0">
                <a:solidFill>
                  <a:srgbClr val="000000"/>
                </a:solidFill>
              </a:rPr>
              <a:t>. 8, 293–300 (2012) </a:t>
            </a:r>
            <a:endParaRPr lang="en-GB" sz="1400" dirty="0"/>
          </a:p>
        </p:txBody>
      </p:sp>
      <p:sp>
        <p:nvSpPr>
          <p:cNvPr id="13" name="TextBox 12">
            <a:extLst>
              <a:ext uri="{FF2B5EF4-FFF2-40B4-BE49-F238E27FC236}">
                <a16:creationId xmlns:a16="http://schemas.microsoft.com/office/drawing/2014/main" id="{21A133F9-93AD-84C0-E28C-65FBF4710C20}"/>
              </a:ext>
            </a:extLst>
          </p:cNvPr>
          <p:cNvSpPr txBox="1"/>
          <p:nvPr/>
        </p:nvSpPr>
        <p:spPr>
          <a:xfrm>
            <a:off x="7738110" y="893823"/>
            <a:ext cx="4297680" cy="461665"/>
          </a:xfrm>
          <a:prstGeom prst="rect">
            <a:avLst/>
          </a:prstGeom>
          <a:noFill/>
        </p:spPr>
        <p:txBody>
          <a:bodyPr wrap="square">
            <a:spAutoFit/>
          </a:bodyPr>
          <a:lstStyle/>
          <a:p>
            <a:r>
              <a:rPr lang="el-GR" sz="2400" b="1" dirty="0">
                <a:ea typeface="Calibri" panose="020F0502020204030204" pitchFamily="34" charset="0"/>
                <a:cs typeface="Calibri" panose="020F0502020204030204" pitchFamily="34" charset="0"/>
              </a:rPr>
              <a:t>↑ </a:t>
            </a:r>
            <a:r>
              <a:rPr lang="el-GR" sz="2400" b="1" dirty="0" err="1"/>
              <a:t>ενδοσπειραματικής</a:t>
            </a:r>
            <a:r>
              <a:rPr lang="el-GR" sz="2400" b="1" dirty="0"/>
              <a:t> πίεσης </a:t>
            </a:r>
            <a:endParaRPr lang="en-GB" sz="2400" b="1" dirty="0"/>
          </a:p>
        </p:txBody>
      </p:sp>
      <p:sp>
        <p:nvSpPr>
          <p:cNvPr id="14" name="TextBox 13">
            <a:extLst>
              <a:ext uri="{FF2B5EF4-FFF2-40B4-BE49-F238E27FC236}">
                <a16:creationId xmlns:a16="http://schemas.microsoft.com/office/drawing/2014/main" id="{818B9214-8232-26CA-541B-106E907754DA}"/>
              </a:ext>
            </a:extLst>
          </p:cNvPr>
          <p:cNvSpPr txBox="1"/>
          <p:nvPr/>
        </p:nvSpPr>
        <p:spPr>
          <a:xfrm>
            <a:off x="8711089" y="1952777"/>
            <a:ext cx="2303145" cy="461665"/>
          </a:xfrm>
          <a:prstGeom prst="rect">
            <a:avLst/>
          </a:prstGeom>
          <a:noFill/>
        </p:spPr>
        <p:txBody>
          <a:bodyPr wrap="square">
            <a:spAutoFit/>
          </a:bodyPr>
          <a:lstStyle/>
          <a:p>
            <a:r>
              <a:rPr lang="el-GR" sz="2400" b="1" dirty="0" err="1"/>
              <a:t>Υπερδιήθηση</a:t>
            </a:r>
            <a:r>
              <a:rPr lang="el-GR" sz="2400" b="1" dirty="0"/>
              <a:t> </a:t>
            </a:r>
            <a:endParaRPr lang="en-GB" sz="2400" b="1" dirty="0"/>
          </a:p>
        </p:txBody>
      </p:sp>
      <p:sp>
        <p:nvSpPr>
          <p:cNvPr id="15" name="TextBox 14">
            <a:extLst>
              <a:ext uri="{FF2B5EF4-FFF2-40B4-BE49-F238E27FC236}">
                <a16:creationId xmlns:a16="http://schemas.microsoft.com/office/drawing/2014/main" id="{1B34411B-8469-6EC7-0C11-01105D9C27A5}"/>
              </a:ext>
            </a:extLst>
          </p:cNvPr>
          <p:cNvSpPr txBox="1"/>
          <p:nvPr/>
        </p:nvSpPr>
        <p:spPr>
          <a:xfrm>
            <a:off x="8586787" y="3125692"/>
            <a:ext cx="2303145" cy="461665"/>
          </a:xfrm>
          <a:prstGeom prst="rect">
            <a:avLst/>
          </a:prstGeom>
          <a:noFill/>
        </p:spPr>
        <p:txBody>
          <a:bodyPr wrap="square">
            <a:spAutoFit/>
          </a:bodyPr>
          <a:lstStyle/>
          <a:p>
            <a:r>
              <a:rPr lang="el-GR" sz="2400" b="1" dirty="0"/>
              <a:t>Λευκωματουρία  </a:t>
            </a:r>
            <a:endParaRPr lang="en-GB" sz="2400" b="1" dirty="0"/>
          </a:p>
        </p:txBody>
      </p:sp>
      <p:sp>
        <p:nvSpPr>
          <p:cNvPr id="16" name="TextBox 15">
            <a:extLst>
              <a:ext uri="{FF2B5EF4-FFF2-40B4-BE49-F238E27FC236}">
                <a16:creationId xmlns:a16="http://schemas.microsoft.com/office/drawing/2014/main" id="{950AF4DB-9C71-1586-519D-387BAD4145C7}"/>
              </a:ext>
            </a:extLst>
          </p:cNvPr>
          <p:cNvSpPr txBox="1"/>
          <p:nvPr/>
        </p:nvSpPr>
        <p:spPr>
          <a:xfrm>
            <a:off x="9215437" y="4458589"/>
            <a:ext cx="2303145" cy="461665"/>
          </a:xfrm>
          <a:prstGeom prst="rect">
            <a:avLst/>
          </a:prstGeom>
          <a:noFill/>
        </p:spPr>
        <p:txBody>
          <a:bodyPr wrap="square">
            <a:spAutoFit/>
          </a:bodyPr>
          <a:lstStyle/>
          <a:p>
            <a:r>
              <a:rPr lang="el-GR" sz="2400" b="1" dirty="0"/>
              <a:t>ΔΝΝ </a:t>
            </a:r>
            <a:endParaRPr lang="en-GB" sz="2400" b="1" dirty="0"/>
          </a:p>
        </p:txBody>
      </p:sp>
      <p:sp>
        <p:nvSpPr>
          <p:cNvPr id="17" name="Βέλος: Κάτω 16">
            <a:extLst>
              <a:ext uri="{FF2B5EF4-FFF2-40B4-BE49-F238E27FC236}">
                <a16:creationId xmlns:a16="http://schemas.microsoft.com/office/drawing/2014/main" id="{431B858C-9F2B-3F94-9872-F102A57A0AEC}"/>
              </a:ext>
            </a:extLst>
          </p:cNvPr>
          <p:cNvSpPr/>
          <p:nvPr/>
        </p:nvSpPr>
        <p:spPr>
          <a:xfrm>
            <a:off x="9402318" y="1498024"/>
            <a:ext cx="484632" cy="462949"/>
          </a:xfrm>
          <a:prstGeom prst="downArrow">
            <a:avLst/>
          </a:prstGeom>
          <a:solidFill>
            <a:srgbClr val="A40C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Βέλος: Κάτω 17">
            <a:extLst>
              <a:ext uri="{FF2B5EF4-FFF2-40B4-BE49-F238E27FC236}">
                <a16:creationId xmlns:a16="http://schemas.microsoft.com/office/drawing/2014/main" id="{3033B9CF-96F6-23BA-0C4E-FF113406E03D}"/>
              </a:ext>
            </a:extLst>
          </p:cNvPr>
          <p:cNvSpPr/>
          <p:nvPr/>
        </p:nvSpPr>
        <p:spPr>
          <a:xfrm>
            <a:off x="9402318" y="2633018"/>
            <a:ext cx="484632" cy="462949"/>
          </a:xfrm>
          <a:prstGeom prst="downArrow">
            <a:avLst/>
          </a:prstGeom>
          <a:solidFill>
            <a:srgbClr val="A40C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Βέλος: Κάτω 18">
            <a:extLst>
              <a:ext uri="{FF2B5EF4-FFF2-40B4-BE49-F238E27FC236}">
                <a16:creationId xmlns:a16="http://schemas.microsoft.com/office/drawing/2014/main" id="{763066EA-E01D-DCBD-3428-AB4EB17394B2}"/>
              </a:ext>
            </a:extLst>
          </p:cNvPr>
          <p:cNvSpPr/>
          <p:nvPr/>
        </p:nvSpPr>
        <p:spPr>
          <a:xfrm>
            <a:off x="9404603" y="3795869"/>
            <a:ext cx="484632" cy="462949"/>
          </a:xfrm>
          <a:prstGeom prst="downArrow">
            <a:avLst/>
          </a:prstGeom>
          <a:solidFill>
            <a:srgbClr val="A40C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CAF11822-423A-4AD6-AA0A-1CD4208CD63A}"/>
              </a:ext>
            </a:extLst>
          </p:cNvPr>
          <p:cNvSpPr txBox="1"/>
          <p:nvPr/>
        </p:nvSpPr>
        <p:spPr>
          <a:xfrm>
            <a:off x="483472" y="5646942"/>
            <a:ext cx="10626488" cy="707886"/>
          </a:xfrm>
          <a:prstGeom prst="rect">
            <a:avLst/>
          </a:prstGeom>
          <a:noFill/>
        </p:spPr>
        <p:txBody>
          <a:bodyPr wrap="square">
            <a:spAutoFit/>
          </a:bodyPr>
          <a:lstStyle/>
          <a:p>
            <a:pPr algn="ctr"/>
            <a:r>
              <a:rPr lang="en-GB" sz="2000" dirty="0"/>
              <a:t>E</a:t>
            </a:r>
            <a:r>
              <a:rPr lang="el-GR" sz="2000" dirty="0" err="1"/>
              <a:t>νεργοποίηση</a:t>
            </a:r>
            <a:r>
              <a:rPr lang="el-GR" sz="2000" dirty="0"/>
              <a:t> του RAAS </a:t>
            </a:r>
            <a:r>
              <a:rPr lang="el-GR" sz="2000" dirty="0">
                <a:sym typeface="Wingdings" panose="05000000000000000000" pitchFamily="2" charset="2"/>
              </a:rPr>
              <a:t> </a:t>
            </a:r>
            <a:r>
              <a:rPr lang="el-GR" sz="2000" dirty="0">
                <a:ea typeface="Calibri" panose="020F0502020204030204" pitchFamily="34" charset="0"/>
                <a:cs typeface="Calibri" panose="020F0502020204030204" pitchFamily="34" charset="0"/>
                <a:sym typeface="Wingdings" panose="05000000000000000000" pitchFamily="2" charset="2"/>
              </a:rPr>
              <a:t>↑</a:t>
            </a:r>
            <a:r>
              <a:rPr lang="el-GR" sz="2000" dirty="0"/>
              <a:t> Ang II  </a:t>
            </a:r>
            <a:r>
              <a:rPr lang="el-GR" sz="2000" dirty="0">
                <a:sym typeface="Wingdings" panose="05000000000000000000" pitchFamily="2" charset="2"/>
              </a:rPr>
              <a:t> </a:t>
            </a:r>
            <a:r>
              <a:rPr lang="el-GR" sz="2000" dirty="0"/>
              <a:t> σύσπαση των προσαγωγών και </a:t>
            </a:r>
            <a:r>
              <a:rPr lang="el-GR" sz="2000" b="1" dirty="0"/>
              <a:t>απαγωγών</a:t>
            </a:r>
            <a:r>
              <a:rPr lang="el-GR" sz="2000" dirty="0"/>
              <a:t> </a:t>
            </a:r>
            <a:r>
              <a:rPr lang="el-GR" sz="2000" dirty="0" err="1"/>
              <a:t>αρτηριδίων</a:t>
            </a:r>
            <a:r>
              <a:rPr lang="el-GR" sz="2000" dirty="0"/>
              <a:t> </a:t>
            </a:r>
            <a:r>
              <a:rPr lang="el-GR" sz="2000" dirty="0">
                <a:sym typeface="Wingdings" panose="05000000000000000000" pitchFamily="2" charset="2"/>
              </a:rPr>
              <a:t> </a:t>
            </a:r>
          </a:p>
          <a:p>
            <a:pPr algn="ctr"/>
            <a:r>
              <a:rPr lang="el-GR" sz="2000" dirty="0"/>
              <a:t>αύξηση της </a:t>
            </a:r>
            <a:r>
              <a:rPr lang="el-GR" sz="2000" dirty="0" err="1"/>
              <a:t>ενδοσπειραματικής</a:t>
            </a:r>
            <a:r>
              <a:rPr lang="el-GR" sz="2000" dirty="0"/>
              <a:t> πίεσης </a:t>
            </a:r>
            <a:r>
              <a:rPr lang="el-GR" sz="2000" dirty="0">
                <a:sym typeface="Wingdings" panose="05000000000000000000" pitchFamily="2" charset="2"/>
              </a:rPr>
              <a:t> αύξηση </a:t>
            </a:r>
            <a:r>
              <a:rPr lang="el-GR" sz="2000" dirty="0" err="1">
                <a:sym typeface="Wingdings" panose="05000000000000000000" pitchFamily="2" charset="2"/>
              </a:rPr>
              <a:t>υπερδιήθησης</a:t>
            </a:r>
            <a:endParaRPr lang="el-GR" sz="2000" dirty="0">
              <a:sym typeface="Wingdings" panose="05000000000000000000" pitchFamily="2" charset="2"/>
            </a:endParaRPr>
          </a:p>
        </p:txBody>
      </p:sp>
    </p:spTree>
    <p:extLst>
      <p:ext uri="{BB962C8B-B14F-4D97-AF65-F5344CB8AC3E}">
        <p14:creationId xmlns:p14="http://schemas.microsoft.com/office/powerpoint/2010/main" val="2635907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3BE9B4-5444-CC17-D1E6-967AD7C74E7A}"/>
              </a:ext>
            </a:extLst>
          </p:cNvPr>
          <p:cNvSpPr txBox="1"/>
          <p:nvPr/>
        </p:nvSpPr>
        <p:spPr>
          <a:xfrm>
            <a:off x="517762" y="323395"/>
            <a:ext cx="7334525" cy="584775"/>
          </a:xfrm>
          <a:prstGeom prst="rect">
            <a:avLst/>
          </a:prstGeom>
          <a:noFill/>
        </p:spPr>
        <p:txBody>
          <a:bodyPr wrap="square">
            <a:spAutoFit/>
          </a:bodyPr>
          <a:lstStyle/>
          <a:p>
            <a:r>
              <a:rPr lang="en-GB" sz="3200" b="1" i="0" u="none" strike="noStrike" baseline="0" dirty="0"/>
              <a:t>Renin–Angiotensin–Aldosterone System</a:t>
            </a:r>
            <a:endParaRPr lang="en-GB" sz="3200" b="1" dirty="0"/>
          </a:p>
        </p:txBody>
      </p:sp>
      <p:sp>
        <p:nvSpPr>
          <p:cNvPr id="7" name="TextBox 6">
            <a:extLst>
              <a:ext uri="{FF2B5EF4-FFF2-40B4-BE49-F238E27FC236}">
                <a16:creationId xmlns:a16="http://schemas.microsoft.com/office/drawing/2014/main" id="{85DF46FB-EFCB-8AC3-BA7A-06976AD15196}"/>
              </a:ext>
            </a:extLst>
          </p:cNvPr>
          <p:cNvSpPr txBox="1"/>
          <p:nvPr/>
        </p:nvSpPr>
        <p:spPr>
          <a:xfrm>
            <a:off x="107980" y="6508434"/>
            <a:ext cx="7925487" cy="307777"/>
          </a:xfrm>
          <a:prstGeom prst="rect">
            <a:avLst/>
          </a:prstGeom>
          <a:noFill/>
        </p:spPr>
        <p:txBody>
          <a:bodyPr wrap="square">
            <a:spAutoFit/>
          </a:bodyPr>
          <a:lstStyle/>
          <a:p>
            <a:pPr algn="l"/>
            <a:r>
              <a:rPr lang="en-GB" sz="1400" b="0" i="0" u="none" strike="noStrike" baseline="0" dirty="0" err="1"/>
              <a:t>Peikert</a:t>
            </a:r>
            <a:r>
              <a:rPr lang="en-GB" sz="1400" b="0" i="0" u="none" strike="noStrike" baseline="0" dirty="0"/>
              <a:t> A, </a:t>
            </a:r>
            <a:r>
              <a:rPr lang="en-GB" sz="1400" b="0" i="0" u="none" strike="noStrike" baseline="0" dirty="0" err="1"/>
              <a:t>Vaduganathan</a:t>
            </a:r>
            <a:r>
              <a:rPr lang="en-GB" sz="1400" b="0" i="0" u="none" strike="noStrike" baseline="0" dirty="0"/>
              <a:t> M.</a:t>
            </a:r>
            <a:r>
              <a:rPr lang="el-GR" sz="1400" b="0" i="0" u="none" strike="noStrike" baseline="0" dirty="0"/>
              <a:t> </a:t>
            </a:r>
            <a:r>
              <a:rPr lang="en-GB" sz="1400" b="0" i="0" u="none" strike="noStrike" baseline="0" dirty="0"/>
              <a:t>et al.,  </a:t>
            </a:r>
            <a:r>
              <a:rPr lang="en-GB" sz="1400" b="0" i="0" u="none" strike="noStrike" baseline="0" dirty="0" err="1"/>
              <a:t>Eur</a:t>
            </a:r>
            <a:r>
              <a:rPr lang="en-GB" sz="1400" b="0" i="0" u="none" strike="noStrike" baseline="0" dirty="0"/>
              <a:t> J Heart Fail (2022)</a:t>
            </a:r>
            <a:endParaRPr lang="en-GB" sz="1400" dirty="0"/>
          </a:p>
        </p:txBody>
      </p:sp>
      <p:pic>
        <p:nvPicPr>
          <p:cNvPr id="5" name="Εικόνα 4">
            <a:extLst>
              <a:ext uri="{FF2B5EF4-FFF2-40B4-BE49-F238E27FC236}">
                <a16:creationId xmlns:a16="http://schemas.microsoft.com/office/drawing/2014/main" id="{538FD9E8-FEC9-78DB-43E1-B874C189DB4A}"/>
              </a:ext>
            </a:extLst>
          </p:cNvPr>
          <p:cNvPicPr>
            <a:picLocks noChangeAspect="1"/>
          </p:cNvPicPr>
          <p:nvPr/>
        </p:nvPicPr>
        <p:blipFill rotWithShape="1">
          <a:blip r:embed="rId3"/>
          <a:srcRect t="9264" r="414" b="35721"/>
          <a:stretch/>
        </p:blipFill>
        <p:spPr>
          <a:xfrm>
            <a:off x="1977391" y="2103120"/>
            <a:ext cx="8115300" cy="3131820"/>
          </a:xfrm>
          <a:prstGeom prst="rect">
            <a:avLst/>
          </a:prstGeom>
        </p:spPr>
      </p:pic>
      <p:sp>
        <p:nvSpPr>
          <p:cNvPr id="11" name="TextBox 10">
            <a:extLst>
              <a:ext uri="{FF2B5EF4-FFF2-40B4-BE49-F238E27FC236}">
                <a16:creationId xmlns:a16="http://schemas.microsoft.com/office/drawing/2014/main" id="{C0C13E5F-CA63-0434-000D-B25151235F3A}"/>
              </a:ext>
            </a:extLst>
          </p:cNvPr>
          <p:cNvSpPr txBox="1"/>
          <p:nvPr/>
        </p:nvSpPr>
        <p:spPr>
          <a:xfrm>
            <a:off x="937260" y="5621513"/>
            <a:ext cx="10801350" cy="646331"/>
          </a:xfrm>
          <a:prstGeom prst="rect">
            <a:avLst/>
          </a:prstGeom>
          <a:noFill/>
        </p:spPr>
        <p:txBody>
          <a:bodyPr wrap="square">
            <a:spAutoFit/>
          </a:bodyPr>
          <a:lstStyle/>
          <a:p>
            <a:r>
              <a:rPr lang="el-GR" dirty="0"/>
              <a:t>Μέχρι πρόσφατα, οι αναστολείς RAAS ήταν  η μοναδική θεραπεία εκλογής σε DKD, αφού άρουν την αγγειοσύσπαση στο </a:t>
            </a:r>
            <a:r>
              <a:rPr lang="el-GR" dirty="0" err="1"/>
              <a:t>απαγωγό</a:t>
            </a:r>
            <a:r>
              <a:rPr lang="el-GR" dirty="0"/>
              <a:t>, μειώνουν την ενδοσπειραματική </a:t>
            </a:r>
            <a:r>
              <a:rPr lang="el-GR" dirty="0" err="1"/>
              <a:t>υπερταση</a:t>
            </a:r>
            <a:r>
              <a:rPr lang="el-GR" dirty="0"/>
              <a:t> και βελτιώνουν την </a:t>
            </a:r>
            <a:r>
              <a:rPr lang="el-GR" dirty="0" err="1"/>
              <a:t>υπερδιήθηση</a:t>
            </a:r>
            <a:endParaRPr lang="el-GR" dirty="0"/>
          </a:p>
        </p:txBody>
      </p:sp>
    </p:spTree>
    <p:extLst>
      <p:ext uri="{BB962C8B-B14F-4D97-AF65-F5344CB8AC3E}">
        <p14:creationId xmlns:p14="http://schemas.microsoft.com/office/powerpoint/2010/main" val="3906721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0CA469-FB45-0379-EDAB-B6C0DDB4DB30}"/>
              </a:ext>
            </a:extLst>
          </p:cNvPr>
          <p:cNvSpPr>
            <a:spLocks noGrp="1"/>
          </p:cNvSpPr>
          <p:nvPr>
            <p:ph type="title"/>
          </p:nvPr>
        </p:nvSpPr>
        <p:spPr>
          <a:xfrm>
            <a:off x="758190" y="1126087"/>
            <a:ext cx="10359513" cy="1703705"/>
          </a:xfrm>
        </p:spPr>
        <p:txBody>
          <a:bodyPr>
            <a:normAutofit fontScale="90000"/>
          </a:bodyPr>
          <a:lstStyle/>
          <a:p>
            <a:pPr algn="ctr"/>
            <a:r>
              <a:rPr lang="en-GB" dirty="0">
                <a:solidFill>
                  <a:srgbClr val="000000"/>
                </a:solidFill>
                <a:latin typeface="AdvOT1ef757c0"/>
              </a:rPr>
              <a:t>T</a:t>
            </a:r>
            <a:r>
              <a:rPr lang="en-GB" sz="4400" b="0" i="0" u="none" strike="noStrike" baseline="0" dirty="0">
                <a:solidFill>
                  <a:srgbClr val="000000"/>
                </a:solidFill>
                <a:latin typeface="AdvOT1ef757c0"/>
              </a:rPr>
              <a:t>he most common hypothesis about the mechanisms of diabetic hyper</a:t>
            </a:r>
            <a:r>
              <a:rPr lang="en-GB" sz="4400" b="0" i="0" u="none" strike="noStrike" baseline="0" dirty="0">
                <a:solidFill>
                  <a:srgbClr val="000000"/>
                </a:solidFill>
                <a:latin typeface="AdvOT1ef757c0+fb"/>
              </a:rPr>
              <a:t>fi</a:t>
            </a:r>
            <a:r>
              <a:rPr lang="en-GB" sz="4400" b="0" i="0" u="none" strike="noStrike" baseline="0" dirty="0">
                <a:solidFill>
                  <a:srgbClr val="000000"/>
                </a:solidFill>
                <a:latin typeface="AdvOT1ef757c0"/>
              </a:rPr>
              <a:t>ltration is </a:t>
            </a:r>
            <a:br>
              <a:rPr lang="en-GB" sz="4400" b="0" i="0" u="none" strike="noStrike" baseline="0" dirty="0">
                <a:solidFill>
                  <a:srgbClr val="000000"/>
                </a:solidFill>
                <a:latin typeface="AdvOT1ef757c0"/>
              </a:rPr>
            </a:br>
            <a:r>
              <a:rPr lang="en-GB" dirty="0">
                <a:solidFill>
                  <a:srgbClr val="FF0000"/>
                </a:solidFill>
                <a:latin typeface="AdvOT1ef757c0"/>
              </a:rPr>
              <a:t>´´</a:t>
            </a:r>
            <a:r>
              <a:rPr lang="en-GB" sz="4400" b="0" i="0" u="none" strike="noStrike" baseline="0" dirty="0">
                <a:solidFill>
                  <a:srgbClr val="FF0000"/>
                </a:solidFill>
                <a:latin typeface="AdvOT1ef757c0"/>
              </a:rPr>
              <a:t>the tubular event´´</a:t>
            </a:r>
            <a:endParaRPr lang="en-GB" dirty="0">
              <a:solidFill>
                <a:srgbClr val="FF0000"/>
              </a:solidFill>
            </a:endParaRPr>
          </a:p>
        </p:txBody>
      </p:sp>
      <p:sp>
        <p:nvSpPr>
          <p:cNvPr id="4" name="TextBox 3">
            <a:extLst>
              <a:ext uri="{FF2B5EF4-FFF2-40B4-BE49-F238E27FC236}">
                <a16:creationId xmlns:a16="http://schemas.microsoft.com/office/drawing/2014/main" id="{4680E254-5E9A-290D-C3AD-5F797521B82B}"/>
              </a:ext>
            </a:extLst>
          </p:cNvPr>
          <p:cNvSpPr txBox="1"/>
          <p:nvPr/>
        </p:nvSpPr>
        <p:spPr>
          <a:xfrm>
            <a:off x="158050" y="6169709"/>
            <a:ext cx="10515600" cy="646331"/>
          </a:xfrm>
          <a:prstGeom prst="rect">
            <a:avLst/>
          </a:prstGeom>
          <a:noFill/>
        </p:spPr>
        <p:txBody>
          <a:bodyPr wrap="square">
            <a:spAutoFit/>
          </a:bodyPr>
          <a:lstStyle/>
          <a:p>
            <a:pPr algn="l"/>
            <a:r>
              <a:rPr lang="en-GB" sz="1200" b="0" i="0" u="none" strike="noStrike" baseline="0" dirty="0" err="1">
                <a:latin typeface="AdvOT1ef757c0"/>
              </a:rPr>
              <a:t>Vallon</a:t>
            </a:r>
            <a:r>
              <a:rPr lang="en-GB" sz="1200" b="0" i="0" u="none" strike="noStrike" baseline="0" dirty="0">
                <a:latin typeface="AdvOT1ef757c0"/>
              </a:rPr>
              <a:t> V et al., </a:t>
            </a:r>
            <a:r>
              <a:rPr lang="en-GB" sz="1200" b="0" i="0" u="none" strike="noStrike" baseline="0" dirty="0">
                <a:latin typeface="AdvOT7d6df7ab.I"/>
              </a:rPr>
              <a:t>J Am Soc Nephrol </a:t>
            </a:r>
            <a:r>
              <a:rPr lang="en-GB" sz="1200" b="0" i="0" u="none" strike="noStrike" baseline="0" dirty="0">
                <a:latin typeface="AdvOT1ef757c0"/>
              </a:rPr>
              <a:t>(1999)</a:t>
            </a:r>
          </a:p>
          <a:p>
            <a:pPr algn="l"/>
            <a:r>
              <a:rPr lang="it-IT" sz="1200" b="0" i="0" u="none" strike="noStrike" baseline="0" dirty="0">
                <a:latin typeface="AdvOT1ef757c0"/>
              </a:rPr>
              <a:t>Provenzano M et al.,</a:t>
            </a:r>
            <a:r>
              <a:rPr lang="en-GB" sz="1200" b="0" i="0" u="none" strike="noStrike" baseline="0" dirty="0">
                <a:latin typeface="AdvOT1ef757c0"/>
              </a:rPr>
              <a:t> </a:t>
            </a:r>
            <a:r>
              <a:rPr lang="en-GB" sz="1200" b="0" i="0" u="none" strike="noStrike" baseline="0" dirty="0">
                <a:latin typeface="AdvOT7d6df7ab.I"/>
              </a:rPr>
              <a:t>Front Med (Lausanne) </a:t>
            </a:r>
            <a:r>
              <a:rPr lang="en-GB" sz="1200" b="0" i="0" u="none" strike="noStrike" baseline="0" dirty="0">
                <a:latin typeface="AdvOT1ef757c0"/>
              </a:rPr>
              <a:t>(2021)</a:t>
            </a:r>
          </a:p>
          <a:p>
            <a:pPr algn="l"/>
            <a:r>
              <a:rPr lang="en-GB" sz="1200" dirty="0"/>
              <a:t>Yang and Xu</a:t>
            </a:r>
            <a:r>
              <a:rPr lang="el-GR" sz="1200" dirty="0"/>
              <a:t>, </a:t>
            </a:r>
            <a:r>
              <a:rPr lang="en-GB" sz="1200" b="0" i="0" u="none" strike="noStrike" baseline="0" dirty="0"/>
              <a:t>Frontiers in Endocrinology</a:t>
            </a:r>
            <a:r>
              <a:rPr lang="el-GR" sz="1200" b="0" i="0" u="none" strike="noStrike" baseline="0" dirty="0"/>
              <a:t> 2022 </a:t>
            </a:r>
            <a:endParaRPr lang="en-GB" sz="1200" dirty="0"/>
          </a:p>
        </p:txBody>
      </p:sp>
      <p:sp>
        <p:nvSpPr>
          <p:cNvPr id="6" name="TextBox 5">
            <a:extLst>
              <a:ext uri="{FF2B5EF4-FFF2-40B4-BE49-F238E27FC236}">
                <a16:creationId xmlns:a16="http://schemas.microsoft.com/office/drawing/2014/main" id="{C5CA4E9C-0DEF-8C15-566F-F8754BB81C69}"/>
              </a:ext>
            </a:extLst>
          </p:cNvPr>
          <p:cNvSpPr txBox="1"/>
          <p:nvPr/>
        </p:nvSpPr>
        <p:spPr>
          <a:xfrm>
            <a:off x="994287" y="4097566"/>
            <a:ext cx="10203426" cy="1200329"/>
          </a:xfrm>
          <a:prstGeom prst="rect">
            <a:avLst/>
          </a:prstGeom>
          <a:noFill/>
        </p:spPr>
        <p:txBody>
          <a:bodyPr wrap="square">
            <a:spAutoFit/>
          </a:bodyPr>
          <a:lstStyle/>
          <a:p>
            <a:pPr algn="ctr"/>
            <a:r>
              <a:rPr lang="el-GR" sz="2400" dirty="0"/>
              <a:t>Αυτό το γεγονός αναφέρεται σε οποιαδήποτε διαδικασία οδηγεί σε αύξηση της εγγύς </a:t>
            </a:r>
            <a:r>
              <a:rPr lang="el-GR" sz="2400" dirty="0" err="1"/>
              <a:t>σωληναριακής</a:t>
            </a:r>
            <a:r>
              <a:rPr lang="el-GR" sz="2400" dirty="0"/>
              <a:t> επαναρρόφησης και συνεπάγεται την ενεργοποίηση της </a:t>
            </a:r>
            <a:r>
              <a:rPr lang="el-GR" sz="2400" dirty="0" err="1"/>
              <a:t>σωληναριακο-σπειραματικής</a:t>
            </a:r>
            <a:r>
              <a:rPr lang="el-GR" sz="2400" dirty="0"/>
              <a:t> ανατροφοδότησης (TGF) για αλλαγή του GFR</a:t>
            </a:r>
          </a:p>
        </p:txBody>
      </p:sp>
      <p:sp>
        <p:nvSpPr>
          <p:cNvPr id="5" name="TextBox 4">
            <a:extLst>
              <a:ext uri="{FF2B5EF4-FFF2-40B4-BE49-F238E27FC236}">
                <a16:creationId xmlns:a16="http://schemas.microsoft.com/office/drawing/2014/main" id="{224D119D-4407-8365-4C60-C165B4AA54F1}"/>
              </a:ext>
            </a:extLst>
          </p:cNvPr>
          <p:cNvSpPr txBox="1"/>
          <p:nvPr/>
        </p:nvSpPr>
        <p:spPr>
          <a:xfrm>
            <a:off x="2374582" y="3225752"/>
            <a:ext cx="7775257" cy="461665"/>
          </a:xfrm>
          <a:prstGeom prst="rect">
            <a:avLst/>
          </a:prstGeom>
          <a:noFill/>
        </p:spPr>
        <p:txBody>
          <a:bodyPr wrap="square">
            <a:spAutoFit/>
          </a:bodyPr>
          <a:lstStyle/>
          <a:p>
            <a:r>
              <a:rPr lang="el-GR" sz="2400" b="1" dirty="0">
                <a:solidFill>
                  <a:srgbClr val="000000"/>
                </a:solidFill>
              </a:rPr>
              <a:t>Ενεργοποίηση του </a:t>
            </a:r>
            <a:r>
              <a:rPr lang="en-GB" sz="2400" b="1" dirty="0">
                <a:solidFill>
                  <a:srgbClr val="000000"/>
                </a:solidFill>
              </a:rPr>
              <a:t>Tubular-</a:t>
            </a:r>
            <a:r>
              <a:rPr lang="en-GB" sz="2400" b="1" dirty="0" err="1">
                <a:solidFill>
                  <a:srgbClr val="000000"/>
                </a:solidFill>
              </a:rPr>
              <a:t>Glomelural</a:t>
            </a:r>
            <a:r>
              <a:rPr lang="en-GB" sz="2400" b="1" dirty="0">
                <a:solidFill>
                  <a:srgbClr val="000000"/>
                </a:solidFill>
              </a:rPr>
              <a:t> Feedback (TGF)</a:t>
            </a:r>
            <a:endParaRPr lang="en-GB" sz="2400" b="1" dirty="0"/>
          </a:p>
        </p:txBody>
      </p:sp>
      <p:sp>
        <p:nvSpPr>
          <p:cNvPr id="3" name="TextBox 2">
            <a:extLst>
              <a:ext uri="{FF2B5EF4-FFF2-40B4-BE49-F238E27FC236}">
                <a16:creationId xmlns:a16="http://schemas.microsoft.com/office/drawing/2014/main" id="{9C547ED4-8248-50C5-9E49-3351C81051AC}"/>
              </a:ext>
            </a:extLst>
          </p:cNvPr>
          <p:cNvSpPr txBox="1"/>
          <p:nvPr/>
        </p:nvSpPr>
        <p:spPr>
          <a:xfrm>
            <a:off x="758190" y="142065"/>
            <a:ext cx="11115876" cy="461665"/>
          </a:xfrm>
          <a:prstGeom prst="rect">
            <a:avLst/>
          </a:prstGeom>
          <a:noFill/>
        </p:spPr>
        <p:txBody>
          <a:bodyPr wrap="square">
            <a:spAutoFit/>
          </a:bodyPr>
          <a:lstStyle/>
          <a:p>
            <a:pPr algn="l"/>
            <a:r>
              <a:rPr lang="en-GB" sz="2400" b="1" i="0" u="none" strike="noStrike" baseline="0" dirty="0">
                <a:solidFill>
                  <a:srgbClr val="FF0000"/>
                </a:solidFill>
              </a:rPr>
              <a:t>TUBULAR MECHANISMS FOR</a:t>
            </a:r>
            <a:r>
              <a:rPr lang="el-GR" sz="2400" b="1" i="0" u="none" strike="noStrike" baseline="0" dirty="0">
                <a:solidFill>
                  <a:srgbClr val="FF0000"/>
                </a:solidFill>
              </a:rPr>
              <a:t> </a:t>
            </a:r>
            <a:r>
              <a:rPr lang="en-GB" sz="2400" b="1" i="0" u="none" strike="noStrike" baseline="0" dirty="0">
                <a:solidFill>
                  <a:srgbClr val="FF0000"/>
                </a:solidFill>
              </a:rPr>
              <a:t>HYPERFILTRATION </a:t>
            </a:r>
            <a:r>
              <a:rPr lang="en-GB" sz="2400" b="1" i="0" u="none" strike="noStrike" baseline="0" dirty="0"/>
              <a:t>IN EARLY DIABETIC</a:t>
            </a:r>
            <a:r>
              <a:rPr lang="el-GR" sz="2400" b="1" i="0" u="none" strike="noStrike" baseline="0" dirty="0"/>
              <a:t> </a:t>
            </a:r>
            <a:r>
              <a:rPr lang="en-GB" sz="2400" b="1" i="0" u="none" strike="noStrike" baseline="0" dirty="0"/>
              <a:t>KIDNEY DISEASE</a:t>
            </a:r>
            <a:endParaRPr lang="en-GB" sz="2400" b="1" dirty="0"/>
          </a:p>
        </p:txBody>
      </p:sp>
    </p:spTree>
    <p:extLst>
      <p:ext uri="{BB962C8B-B14F-4D97-AF65-F5344CB8AC3E}">
        <p14:creationId xmlns:p14="http://schemas.microsoft.com/office/powerpoint/2010/main" val="1417910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6C58A0C-3F17-776D-ADE2-AEF4D074BDFB}"/>
              </a:ext>
            </a:extLst>
          </p:cNvPr>
          <p:cNvSpPr txBox="1"/>
          <p:nvPr/>
        </p:nvSpPr>
        <p:spPr>
          <a:xfrm>
            <a:off x="572156" y="195162"/>
            <a:ext cx="11303613" cy="1077218"/>
          </a:xfrm>
          <a:prstGeom prst="rect">
            <a:avLst/>
          </a:prstGeom>
          <a:noFill/>
        </p:spPr>
        <p:txBody>
          <a:bodyPr wrap="square">
            <a:spAutoFit/>
          </a:bodyPr>
          <a:lstStyle/>
          <a:p>
            <a:r>
              <a:rPr lang="en-GB" sz="3200" b="1" i="0" u="none" strike="noStrike" baseline="0" dirty="0"/>
              <a:t>Increased Reabsorption</a:t>
            </a:r>
            <a:r>
              <a:rPr lang="el-GR" sz="3200" b="1" i="0" u="none" strike="noStrike" baseline="0" dirty="0"/>
              <a:t> </a:t>
            </a:r>
            <a:r>
              <a:rPr lang="en-GB" sz="3200" b="1" i="0" u="none" strike="noStrike" baseline="0" dirty="0"/>
              <a:t>and </a:t>
            </a:r>
            <a:r>
              <a:rPr lang="en-GB" sz="3200" b="1" dirty="0"/>
              <a:t>Adenosine–</a:t>
            </a:r>
            <a:r>
              <a:rPr lang="en-GB" sz="3200" b="1" dirty="0" err="1"/>
              <a:t>Tubuloglomerular</a:t>
            </a:r>
            <a:r>
              <a:rPr lang="en-GB" sz="3200" b="1" dirty="0"/>
              <a:t> Feedback</a:t>
            </a:r>
          </a:p>
        </p:txBody>
      </p:sp>
      <p:sp>
        <p:nvSpPr>
          <p:cNvPr id="3" name="TextBox 2">
            <a:extLst>
              <a:ext uri="{FF2B5EF4-FFF2-40B4-BE49-F238E27FC236}">
                <a16:creationId xmlns:a16="http://schemas.microsoft.com/office/drawing/2014/main" id="{9B64C869-C17F-E4E1-1ED1-30FB711581F2}"/>
              </a:ext>
            </a:extLst>
          </p:cNvPr>
          <p:cNvSpPr txBox="1"/>
          <p:nvPr/>
        </p:nvSpPr>
        <p:spPr>
          <a:xfrm>
            <a:off x="79391" y="6385839"/>
            <a:ext cx="3018328" cy="276999"/>
          </a:xfrm>
          <a:prstGeom prst="rect">
            <a:avLst/>
          </a:prstGeom>
          <a:noFill/>
        </p:spPr>
        <p:txBody>
          <a:bodyPr wrap="square">
            <a:spAutoFit/>
          </a:bodyPr>
          <a:lstStyle/>
          <a:p>
            <a:r>
              <a:rPr lang="en-GB" sz="1200" dirty="0"/>
              <a:t>Yang and Xu</a:t>
            </a:r>
            <a:r>
              <a:rPr lang="el-GR" sz="1200" dirty="0"/>
              <a:t>, </a:t>
            </a:r>
            <a:r>
              <a:rPr lang="en-GB" sz="1200" b="0" i="0" u="none" strike="noStrike" baseline="0" dirty="0"/>
              <a:t>Frontiers in Endocrinology</a:t>
            </a:r>
            <a:r>
              <a:rPr lang="el-GR" sz="1200" b="0" i="0" u="none" strike="noStrike" baseline="0" dirty="0"/>
              <a:t> 2022 </a:t>
            </a:r>
            <a:endParaRPr lang="en-GB" sz="1200" dirty="0"/>
          </a:p>
        </p:txBody>
      </p:sp>
      <p:sp>
        <p:nvSpPr>
          <p:cNvPr id="6" name="TextBox 5">
            <a:extLst>
              <a:ext uri="{FF2B5EF4-FFF2-40B4-BE49-F238E27FC236}">
                <a16:creationId xmlns:a16="http://schemas.microsoft.com/office/drawing/2014/main" id="{FA1BCDF8-593B-592D-D559-9CA1C962D779}"/>
              </a:ext>
            </a:extLst>
          </p:cNvPr>
          <p:cNvSpPr txBox="1"/>
          <p:nvPr/>
        </p:nvSpPr>
        <p:spPr>
          <a:xfrm>
            <a:off x="186812" y="5875917"/>
            <a:ext cx="9468465" cy="461665"/>
          </a:xfrm>
          <a:prstGeom prst="rect">
            <a:avLst/>
          </a:prstGeom>
          <a:noFill/>
        </p:spPr>
        <p:txBody>
          <a:bodyPr wrap="square">
            <a:spAutoFit/>
          </a:bodyPr>
          <a:lstStyle/>
          <a:p>
            <a:pPr algn="l"/>
            <a:r>
              <a:rPr lang="en-GB" sz="1200" b="0" i="0" u="none" strike="noStrike" baseline="0" dirty="0" err="1">
                <a:latin typeface="AdvOT1ef757c0"/>
              </a:rPr>
              <a:t>Bakris</a:t>
            </a:r>
            <a:r>
              <a:rPr lang="en-GB" sz="1200" b="0" i="0" u="none" strike="noStrike" baseline="0" dirty="0">
                <a:latin typeface="AdvOT1ef757c0"/>
              </a:rPr>
              <a:t> GL, Fonseca VA</a:t>
            </a:r>
            <a:r>
              <a:rPr lang="el-GR" sz="1200" b="0" i="0" u="none" strike="noStrike" baseline="0" dirty="0">
                <a:latin typeface="AdvOT1ef757c0"/>
              </a:rPr>
              <a:t> </a:t>
            </a:r>
            <a:r>
              <a:rPr lang="en-GB" sz="1200" b="0" i="0" u="none" strike="noStrike" baseline="0" dirty="0">
                <a:latin typeface="AdvOT1ef757c0"/>
              </a:rPr>
              <a:t>et al.,</a:t>
            </a:r>
            <a:r>
              <a:rPr lang="en-GB" sz="1200" dirty="0">
                <a:latin typeface="AdvOT1ef757c0"/>
              </a:rPr>
              <a:t> </a:t>
            </a:r>
            <a:r>
              <a:rPr lang="en-GB" sz="1200" b="0" i="0" u="none" strike="noStrike" baseline="0" dirty="0">
                <a:latin typeface="AdvOT7d6df7ab.I"/>
              </a:rPr>
              <a:t>Kidney Int </a:t>
            </a:r>
            <a:r>
              <a:rPr lang="en-GB" sz="1200" b="0" i="0" u="none" strike="noStrike" baseline="0" dirty="0">
                <a:latin typeface="AdvOT1ef757c0"/>
              </a:rPr>
              <a:t>(2009) </a:t>
            </a:r>
          </a:p>
          <a:p>
            <a:pPr algn="l"/>
            <a:r>
              <a:rPr lang="en-GB" sz="1200" b="0" i="0" u="none" strike="noStrike" baseline="0" dirty="0">
                <a:latin typeface="AdvOT1ef757c0"/>
              </a:rPr>
              <a:t>Uehara-Watanabe N, </a:t>
            </a:r>
            <a:r>
              <a:rPr lang="en-GB" sz="1200" b="0" i="0" u="none" strike="noStrike" baseline="0" dirty="0" err="1">
                <a:latin typeface="AdvOT1ef757c0"/>
              </a:rPr>
              <a:t>Okuno</a:t>
            </a:r>
            <a:r>
              <a:rPr lang="en-GB" sz="1200" b="0" i="0" u="none" strike="noStrike" baseline="0" dirty="0">
                <a:latin typeface="AdvOT1ef757c0"/>
              </a:rPr>
              <a:t>-Ozeki N et al., </a:t>
            </a:r>
            <a:r>
              <a:rPr lang="en-GB" sz="1200" b="0" i="0" u="none" strike="noStrike" baseline="0" dirty="0">
                <a:latin typeface="AdvOT7d6df7ab.I"/>
              </a:rPr>
              <a:t>Sci Rep </a:t>
            </a:r>
            <a:r>
              <a:rPr lang="en-GB" sz="1200" b="0" i="0" u="none" strike="noStrike" baseline="0" dirty="0">
                <a:latin typeface="AdvOT1ef757c0"/>
              </a:rPr>
              <a:t>(2022)</a:t>
            </a:r>
            <a:endParaRPr lang="en-GB" sz="1200" dirty="0"/>
          </a:p>
        </p:txBody>
      </p:sp>
      <p:pic>
        <p:nvPicPr>
          <p:cNvPr id="4" name="Picture 2">
            <a:extLst>
              <a:ext uri="{FF2B5EF4-FFF2-40B4-BE49-F238E27FC236}">
                <a16:creationId xmlns:a16="http://schemas.microsoft.com/office/drawing/2014/main" id="{E376841D-108B-A123-7847-4CCC275B41A1}"/>
              </a:ext>
            </a:extLst>
          </p:cNvPr>
          <p:cNvPicPr>
            <a:picLocks noGrp="1" noChangeAspect="1" noChangeArrowheads="1"/>
          </p:cNvPicPr>
          <p:nvPr>
            <p:ph idx="1"/>
          </p:nvPr>
        </p:nvPicPr>
        <p:blipFill rotWithShape="1">
          <a:blip r:embed="rId3" cstate="print"/>
          <a:srcRect t="9252" b="15131"/>
          <a:stretch/>
        </p:blipFill>
        <p:spPr bwMode="auto">
          <a:xfrm>
            <a:off x="2217834" y="1801543"/>
            <a:ext cx="9177876" cy="3839689"/>
          </a:xfrm>
          <a:prstGeom prst="rect">
            <a:avLst/>
          </a:prstGeom>
          <a:noFill/>
          <a:ln w="9525">
            <a:noFill/>
            <a:miter lim="800000"/>
            <a:headEnd/>
            <a:tailEnd/>
          </a:ln>
        </p:spPr>
      </p:pic>
      <p:sp>
        <p:nvSpPr>
          <p:cNvPr id="9" name="Text Box 15">
            <a:extLst>
              <a:ext uri="{FF2B5EF4-FFF2-40B4-BE49-F238E27FC236}">
                <a16:creationId xmlns:a16="http://schemas.microsoft.com/office/drawing/2014/main" id="{3A65ECBD-751B-A6DB-7A58-854360DD6F98}"/>
              </a:ext>
            </a:extLst>
          </p:cNvPr>
          <p:cNvSpPr txBox="1">
            <a:spLocks noChangeArrowheads="1"/>
          </p:cNvSpPr>
          <p:nvPr/>
        </p:nvSpPr>
        <p:spPr bwMode="auto">
          <a:xfrm>
            <a:off x="1565480" y="3599017"/>
            <a:ext cx="1863725" cy="479425"/>
          </a:xfrm>
          <a:prstGeom prst="rect">
            <a:avLst/>
          </a:prstGeom>
          <a:solidFill>
            <a:srgbClr val="ECCC75"/>
          </a:solidFill>
          <a:ln w="9525">
            <a:noFill/>
            <a:miter lim="800000"/>
            <a:headEnd/>
            <a:tailEnd/>
          </a:ln>
        </p:spPr>
        <p:txBody>
          <a:bodyPr wrap="none" lIns="78127" tIns="39063" rIns="78127" bIns="39063">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l-GR" sz="1300" b="1" dirty="0"/>
              <a:t>180 g glucose filtered</a:t>
            </a:r>
          </a:p>
          <a:p>
            <a:pPr algn="ctr" eaLnBrk="1" hangingPunct="1"/>
            <a:r>
              <a:rPr lang="en-GB" altLang="el-GR" sz="1300" b="1" dirty="0"/>
              <a:t>each day</a:t>
            </a:r>
          </a:p>
        </p:txBody>
      </p:sp>
      <p:sp>
        <p:nvSpPr>
          <p:cNvPr id="10" name="Δεξιό βέλος 2">
            <a:extLst>
              <a:ext uri="{FF2B5EF4-FFF2-40B4-BE49-F238E27FC236}">
                <a16:creationId xmlns:a16="http://schemas.microsoft.com/office/drawing/2014/main" id="{D804D9E6-51E9-26D9-676A-FC62F587F7CB}"/>
              </a:ext>
            </a:extLst>
          </p:cNvPr>
          <p:cNvSpPr/>
          <p:nvPr/>
        </p:nvSpPr>
        <p:spPr>
          <a:xfrm>
            <a:off x="3424725" y="3705284"/>
            <a:ext cx="656834" cy="266891"/>
          </a:xfrm>
          <a:prstGeom prst="rightArrow">
            <a:avLst/>
          </a:prstGeom>
          <a:solidFill>
            <a:srgbClr val="F0C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966618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A80AC4-2CE5-ABFC-B24D-B6366D0D3E7F}"/>
              </a:ext>
            </a:extLst>
          </p:cNvPr>
          <p:cNvSpPr txBox="1"/>
          <p:nvPr/>
        </p:nvSpPr>
        <p:spPr>
          <a:xfrm>
            <a:off x="396618" y="5543415"/>
            <a:ext cx="11624551" cy="707886"/>
          </a:xfrm>
          <a:prstGeom prst="rect">
            <a:avLst/>
          </a:prstGeom>
          <a:noFill/>
        </p:spPr>
        <p:txBody>
          <a:bodyPr wrap="square">
            <a:spAutoFit/>
          </a:bodyPr>
          <a:lstStyle/>
          <a:p>
            <a:r>
              <a:rPr lang="el-GR" sz="2000" b="1" dirty="0"/>
              <a:t>Οι </a:t>
            </a:r>
            <a:r>
              <a:rPr lang="el-GR" sz="2000" b="1" dirty="0" err="1"/>
              <a:t>SGLTs</a:t>
            </a:r>
            <a:r>
              <a:rPr lang="el-GR" sz="2000" b="1" dirty="0"/>
              <a:t> μεταφέρουν </a:t>
            </a:r>
            <a:r>
              <a:rPr lang="en-GB" sz="2000" b="1" dirty="0"/>
              <a:t>Na+ </a:t>
            </a:r>
            <a:r>
              <a:rPr lang="el-GR" sz="2000" b="1" dirty="0"/>
              <a:t>και </a:t>
            </a:r>
            <a:r>
              <a:rPr lang="en-GB" sz="2000" b="1" dirty="0"/>
              <a:t>Glu </a:t>
            </a:r>
            <a:r>
              <a:rPr lang="el-GR" sz="2000" b="1" dirty="0"/>
              <a:t>ενδοκυττάρια ενεργητικά με κατανάλωση </a:t>
            </a:r>
            <a:r>
              <a:rPr lang="en-GB" sz="2000" b="1" dirty="0"/>
              <a:t>ATP </a:t>
            </a:r>
            <a:r>
              <a:rPr lang="el-GR" sz="2000" b="1" dirty="0"/>
              <a:t>και στη συνέχεια τα μόρια </a:t>
            </a:r>
            <a:r>
              <a:rPr lang="en-GB" sz="2000" b="1" dirty="0"/>
              <a:t>Glu </a:t>
            </a:r>
            <a:r>
              <a:rPr lang="el-GR" sz="2000" b="1" dirty="0"/>
              <a:t>παραλαμβάνονται από τους </a:t>
            </a:r>
            <a:r>
              <a:rPr lang="en-GB" sz="2000" b="1" dirty="0"/>
              <a:t>GLUT </a:t>
            </a:r>
            <a:r>
              <a:rPr lang="el-GR" sz="2000" b="1" dirty="0"/>
              <a:t>και με διευκολυνόμενη διάχυση καταλήγουν στο διάμεσο υγρό</a:t>
            </a:r>
            <a:endParaRPr lang="en-GB" sz="2000" b="1" dirty="0"/>
          </a:p>
        </p:txBody>
      </p:sp>
      <p:pic>
        <p:nvPicPr>
          <p:cNvPr id="7" name="Εικόνα 6">
            <a:extLst>
              <a:ext uri="{FF2B5EF4-FFF2-40B4-BE49-F238E27FC236}">
                <a16:creationId xmlns:a16="http://schemas.microsoft.com/office/drawing/2014/main" id="{BC487DFC-50F0-B04A-090B-3BDAF4464703}"/>
              </a:ext>
            </a:extLst>
          </p:cNvPr>
          <p:cNvPicPr>
            <a:picLocks noChangeAspect="1"/>
          </p:cNvPicPr>
          <p:nvPr/>
        </p:nvPicPr>
        <p:blipFill rotWithShape="1">
          <a:blip r:embed="rId3"/>
          <a:srcRect l="35776" t="19218" r="21811" b="32874"/>
          <a:stretch/>
        </p:blipFill>
        <p:spPr>
          <a:xfrm>
            <a:off x="2217420" y="206592"/>
            <a:ext cx="7703820" cy="4996545"/>
          </a:xfrm>
          <a:prstGeom prst="rect">
            <a:avLst/>
          </a:prstGeom>
        </p:spPr>
      </p:pic>
      <p:sp>
        <p:nvSpPr>
          <p:cNvPr id="3" name="TextBox 2">
            <a:extLst>
              <a:ext uri="{FF2B5EF4-FFF2-40B4-BE49-F238E27FC236}">
                <a16:creationId xmlns:a16="http://schemas.microsoft.com/office/drawing/2014/main" id="{8209E112-8939-84A6-789E-84CFC863D785}"/>
              </a:ext>
            </a:extLst>
          </p:cNvPr>
          <p:cNvSpPr txBox="1"/>
          <p:nvPr/>
        </p:nvSpPr>
        <p:spPr>
          <a:xfrm>
            <a:off x="79391" y="6385839"/>
            <a:ext cx="3018328" cy="276999"/>
          </a:xfrm>
          <a:prstGeom prst="rect">
            <a:avLst/>
          </a:prstGeom>
          <a:noFill/>
        </p:spPr>
        <p:txBody>
          <a:bodyPr wrap="square">
            <a:spAutoFit/>
          </a:bodyPr>
          <a:lstStyle/>
          <a:p>
            <a:r>
              <a:rPr lang="en-GB" sz="1200" dirty="0"/>
              <a:t>Yang and Xu</a:t>
            </a:r>
            <a:r>
              <a:rPr lang="el-GR" sz="1200" dirty="0"/>
              <a:t>, </a:t>
            </a:r>
            <a:r>
              <a:rPr lang="en-GB" sz="1200" b="0" i="0" u="none" strike="noStrike" baseline="0" dirty="0"/>
              <a:t>Frontiers in Endocrinology</a:t>
            </a:r>
            <a:r>
              <a:rPr lang="el-GR" sz="1200" b="0" i="0" u="none" strike="noStrike" baseline="0" dirty="0"/>
              <a:t> 2022 </a:t>
            </a:r>
            <a:endParaRPr lang="en-GB" sz="1200" dirty="0"/>
          </a:p>
        </p:txBody>
      </p:sp>
    </p:spTree>
    <p:extLst>
      <p:ext uri="{BB962C8B-B14F-4D97-AF65-F5344CB8AC3E}">
        <p14:creationId xmlns:p14="http://schemas.microsoft.com/office/powerpoint/2010/main" val="2427086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8777923-FB62-59AB-5D7B-BD2713267B94}"/>
              </a:ext>
            </a:extLst>
          </p:cNvPr>
          <p:cNvPicPr>
            <a:picLocks noChangeAspect="1"/>
          </p:cNvPicPr>
          <p:nvPr/>
        </p:nvPicPr>
        <p:blipFill rotWithShape="1">
          <a:blip r:embed="rId3"/>
          <a:srcRect l="13219" t="22667" r="13469" b="5999"/>
          <a:stretch/>
        </p:blipFill>
        <p:spPr>
          <a:xfrm>
            <a:off x="5018689" y="1497330"/>
            <a:ext cx="6970395" cy="4331970"/>
          </a:xfrm>
          <a:prstGeom prst="rect">
            <a:avLst/>
          </a:prstGeom>
        </p:spPr>
      </p:pic>
      <p:sp>
        <p:nvSpPr>
          <p:cNvPr id="4" name="TextBox 3">
            <a:extLst>
              <a:ext uri="{FF2B5EF4-FFF2-40B4-BE49-F238E27FC236}">
                <a16:creationId xmlns:a16="http://schemas.microsoft.com/office/drawing/2014/main" id="{893BF70B-CC3F-54D4-E229-45631B75721D}"/>
              </a:ext>
            </a:extLst>
          </p:cNvPr>
          <p:cNvSpPr txBox="1"/>
          <p:nvPr/>
        </p:nvSpPr>
        <p:spPr>
          <a:xfrm>
            <a:off x="9525" y="1556543"/>
            <a:ext cx="4914900" cy="3785652"/>
          </a:xfrm>
          <a:prstGeom prst="rect">
            <a:avLst/>
          </a:prstGeom>
          <a:noFill/>
        </p:spPr>
        <p:txBody>
          <a:bodyPr wrap="square">
            <a:spAutoFit/>
          </a:bodyPr>
          <a:lstStyle/>
          <a:p>
            <a:pPr marL="285750" indent="-285750">
              <a:buFont typeface="Arial" panose="020B0604020202020204" pitchFamily="34" charset="0"/>
              <a:buChar char="•"/>
            </a:pPr>
            <a:r>
              <a:rPr lang="el-GR" sz="2400" dirty="0"/>
              <a:t>Τα άτομα με διαβήτη έχουν υψηλή γλυκόζη στο αίμα</a:t>
            </a:r>
          </a:p>
          <a:p>
            <a:pPr marL="285750" indent="-285750">
              <a:buFont typeface="Arial" panose="020B0604020202020204" pitchFamily="34" charset="0"/>
              <a:buChar char="•"/>
            </a:pPr>
            <a:endParaRPr lang="el-GR" sz="2400" dirty="0"/>
          </a:p>
          <a:p>
            <a:pPr marL="285750" indent="-285750">
              <a:buFont typeface="Arial" panose="020B0604020202020204" pitchFamily="34" charset="0"/>
              <a:buChar char="•"/>
            </a:pPr>
            <a:r>
              <a:rPr lang="el-GR" sz="2400" dirty="0"/>
              <a:t>Χρειάζεται να </a:t>
            </a:r>
            <a:r>
              <a:rPr lang="el-GR" sz="2400" dirty="0" err="1"/>
              <a:t>επαναρροφηθεί</a:t>
            </a:r>
            <a:r>
              <a:rPr lang="el-GR" sz="2400" dirty="0"/>
              <a:t> περισσότερη γλυκόζη</a:t>
            </a:r>
          </a:p>
          <a:p>
            <a:pPr marL="285750" indent="-285750">
              <a:buFont typeface="Arial" panose="020B0604020202020204" pitchFamily="34" charset="0"/>
              <a:buChar char="•"/>
            </a:pPr>
            <a:endParaRPr lang="el-GR" sz="2400" dirty="0"/>
          </a:p>
          <a:p>
            <a:pPr marL="285750" indent="-285750">
              <a:buFont typeface="Arial" panose="020B0604020202020204" pitchFamily="34" charset="0"/>
              <a:buChar char="•"/>
            </a:pPr>
            <a:r>
              <a:rPr lang="el-GR" sz="2400" dirty="0"/>
              <a:t>Ανοδική ρύθμιση (</a:t>
            </a:r>
            <a:r>
              <a:rPr lang="en-GB" sz="2400" dirty="0"/>
              <a:t>upregulation)</a:t>
            </a:r>
            <a:r>
              <a:rPr lang="el-GR" sz="2400" dirty="0"/>
              <a:t> των </a:t>
            </a:r>
            <a:r>
              <a:rPr lang="el-GR" sz="2400" dirty="0" err="1"/>
              <a:t>SGLTs</a:t>
            </a:r>
            <a:r>
              <a:rPr lang="el-GR" sz="2400" dirty="0"/>
              <a:t> και </a:t>
            </a:r>
            <a:r>
              <a:rPr lang="el-GR" sz="2400" dirty="0" err="1"/>
              <a:t>GLUTs</a:t>
            </a:r>
            <a:r>
              <a:rPr lang="el-GR" sz="2400" dirty="0"/>
              <a:t> </a:t>
            </a:r>
          </a:p>
          <a:p>
            <a:pPr marL="285750" indent="-285750">
              <a:buFont typeface="Arial" panose="020B0604020202020204" pitchFamily="34" charset="0"/>
              <a:buChar char="•"/>
            </a:pPr>
            <a:endParaRPr lang="el-GR" sz="2400" dirty="0"/>
          </a:p>
          <a:p>
            <a:pPr marL="285750" indent="-285750">
              <a:buFont typeface="Arial" panose="020B0604020202020204" pitchFamily="34" charset="0"/>
              <a:buChar char="•"/>
            </a:pPr>
            <a:r>
              <a:rPr lang="el-GR" sz="2400" dirty="0"/>
              <a:t>Μεγαλύτερη έκφραση των SGLT2</a:t>
            </a:r>
            <a:endParaRPr lang="el-GR" dirty="0"/>
          </a:p>
        </p:txBody>
      </p:sp>
      <p:sp>
        <p:nvSpPr>
          <p:cNvPr id="5" name="Rectangle 2">
            <a:extLst>
              <a:ext uri="{FF2B5EF4-FFF2-40B4-BE49-F238E27FC236}">
                <a16:creationId xmlns:a16="http://schemas.microsoft.com/office/drawing/2014/main" id="{B66E8A78-D247-6859-F25B-9C695E4A726D}"/>
              </a:ext>
            </a:extLst>
          </p:cNvPr>
          <p:cNvSpPr>
            <a:spLocks noChangeArrowheads="1"/>
          </p:cNvSpPr>
          <p:nvPr/>
        </p:nvSpPr>
        <p:spPr bwMode="auto">
          <a:xfrm>
            <a:off x="9526" y="102393"/>
            <a:ext cx="11671934"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lnSpc>
                <a:spcPts val="2800"/>
              </a:lnSpc>
            </a:pPr>
            <a:r>
              <a:rPr lang="en-GB" altLang="el-GR" b="1" dirty="0">
                <a:solidFill>
                  <a:srgbClr val="663300"/>
                </a:solidFill>
              </a:rPr>
              <a:t>In Type 2 Diabetes Mellitus, Counterproductive Increases in SGLT2 </a:t>
            </a:r>
            <a:r>
              <a:rPr lang="en-GB" altLang="el-GR" b="1" dirty="0" err="1">
                <a:solidFill>
                  <a:srgbClr val="663300"/>
                </a:solidFill>
              </a:rPr>
              <a:t>Upregulation</a:t>
            </a:r>
            <a:r>
              <a:rPr lang="en-GB" altLang="el-GR" b="1" dirty="0">
                <a:solidFill>
                  <a:srgbClr val="663300"/>
                </a:solidFill>
              </a:rPr>
              <a:t> and Glucose Reabsorption Occur</a:t>
            </a:r>
          </a:p>
        </p:txBody>
      </p:sp>
      <p:sp>
        <p:nvSpPr>
          <p:cNvPr id="6" name="Text Box 4">
            <a:extLst>
              <a:ext uri="{FF2B5EF4-FFF2-40B4-BE49-F238E27FC236}">
                <a16:creationId xmlns:a16="http://schemas.microsoft.com/office/drawing/2014/main" id="{3C8881D1-9356-38F3-C0BE-DF03E1D0C19D}"/>
              </a:ext>
            </a:extLst>
          </p:cNvPr>
          <p:cNvSpPr txBox="1">
            <a:spLocks noChangeArrowheads="1"/>
          </p:cNvSpPr>
          <p:nvPr/>
        </p:nvSpPr>
        <p:spPr bwMode="auto">
          <a:xfrm>
            <a:off x="9525" y="6511925"/>
            <a:ext cx="5702300" cy="276999"/>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l-GR" sz="1200" dirty="0" err="1">
                <a:cs typeface="Arial" panose="020B0604020202020204" pitchFamily="34" charset="0"/>
              </a:rPr>
              <a:t>Rahmoune</a:t>
            </a:r>
            <a:r>
              <a:rPr lang="en-GB" altLang="el-GR" sz="1200" dirty="0">
                <a:cs typeface="Arial" panose="020B0604020202020204" pitchFamily="34" charset="0"/>
              </a:rPr>
              <a:t> H, et al. </a:t>
            </a:r>
            <a:r>
              <a:rPr lang="en-GB" altLang="el-GR" sz="1200" i="1" dirty="0">
                <a:cs typeface="Arial" panose="020B0604020202020204" pitchFamily="34" charset="0"/>
              </a:rPr>
              <a:t>Diabetes</a:t>
            </a:r>
            <a:r>
              <a:rPr lang="en-GB" altLang="el-GR" sz="1200" dirty="0">
                <a:cs typeface="Arial" panose="020B0604020202020204" pitchFamily="34" charset="0"/>
              </a:rPr>
              <a:t> 2005;54:3427–34.</a:t>
            </a:r>
          </a:p>
        </p:txBody>
      </p:sp>
    </p:spTree>
    <p:extLst>
      <p:ext uri="{BB962C8B-B14F-4D97-AF65-F5344CB8AC3E}">
        <p14:creationId xmlns:p14="http://schemas.microsoft.com/office/powerpoint/2010/main" val="1843575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3">
            <a:extLst>
              <a:ext uri="{FF2B5EF4-FFF2-40B4-BE49-F238E27FC236}">
                <a16:creationId xmlns:a16="http://schemas.microsoft.com/office/drawing/2014/main" id="{AF5156A9-58C7-484D-9C10-49EA7BF99F2D}"/>
              </a:ext>
            </a:extLst>
          </p:cNvPr>
          <p:cNvSpPr/>
          <p:nvPr/>
        </p:nvSpPr>
        <p:spPr>
          <a:xfrm>
            <a:off x="182880" y="6443842"/>
            <a:ext cx="3124201" cy="276999"/>
          </a:xfrm>
          <a:prstGeom prst="rect">
            <a:avLst/>
          </a:prstGeom>
        </p:spPr>
        <p:txBody>
          <a:bodyPr wrap="square">
            <a:spAutoFit/>
          </a:bodyPr>
          <a:lstStyle/>
          <a:p>
            <a:r>
              <a:rPr lang="da-DK" sz="1200" dirty="0">
                <a:solidFill>
                  <a:srgbClr val="000000"/>
                </a:solidFill>
                <a:latin typeface="Calibri" panose="020F0502020204030204" pitchFamily="34" charset="0"/>
                <a:cs typeface="Calibri" panose="020F0502020204030204" pitchFamily="34" charset="0"/>
              </a:rPr>
              <a:t>Heerspink and Cherney et al., Circulation 2016</a:t>
            </a:r>
            <a:endParaRPr lang="en-US" sz="675" dirty="0">
              <a:solidFill>
                <a:srgbClr val="0000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82280F4E-7616-A186-4140-6A4CDBAAD87E}"/>
              </a:ext>
            </a:extLst>
          </p:cNvPr>
          <p:cNvSpPr txBox="1"/>
          <p:nvPr/>
        </p:nvSpPr>
        <p:spPr>
          <a:xfrm>
            <a:off x="7380923" y="4129803"/>
            <a:ext cx="4053619" cy="2031325"/>
          </a:xfrm>
          <a:prstGeom prst="rect">
            <a:avLst/>
          </a:prstGeom>
          <a:noFill/>
        </p:spPr>
        <p:txBody>
          <a:bodyPr wrap="square">
            <a:spAutoFit/>
          </a:bodyPr>
          <a:lstStyle/>
          <a:p>
            <a:r>
              <a:rPr lang="el-GR" b="1" dirty="0"/>
              <a:t>Στον ΣΔ</a:t>
            </a:r>
            <a:r>
              <a:rPr lang="en-GB" b="1" dirty="0"/>
              <a:t>: </a:t>
            </a:r>
            <a:r>
              <a:rPr lang="el-GR" b="1" dirty="0"/>
              <a:t> </a:t>
            </a:r>
            <a:r>
              <a:rPr lang="el-GR" dirty="0"/>
              <a:t>εξαιτίας της αυξημένης </a:t>
            </a:r>
            <a:r>
              <a:rPr lang="el-GR" dirty="0" err="1"/>
              <a:t>επαναρρόφηση</a:t>
            </a:r>
            <a:r>
              <a:rPr lang="en-GB" dirty="0"/>
              <a:t> Na</a:t>
            </a:r>
            <a:r>
              <a:rPr lang="en-GB" baseline="30000" dirty="0"/>
              <a:t>+</a:t>
            </a:r>
            <a:r>
              <a:rPr lang="en-GB" dirty="0"/>
              <a:t> </a:t>
            </a:r>
            <a:r>
              <a:rPr lang="el-GR" dirty="0"/>
              <a:t>στο εγγύς σωληνάριο (</a:t>
            </a:r>
            <a:r>
              <a:rPr lang="el-GR" dirty="0" err="1"/>
              <a:t>υπερέκφραση</a:t>
            </a:r>
            <a:r>
              <a:rPr lang="el-GR" dirty="0"/>
              <a:t> – </a:t>
            </a:r>
            <a:r>
              <a:rPr lang="el-GR" dirty="0" err="1"/>
              <a:t>υπερλειτουργία</a:t>
            </a:r>
            <a:r>
              <a:rPr lang="el-GR" dirty="0"/>
              <a:t> των </a:t>
            </a:r>
            <a:r>
              <a:rPr lang="en-GB" dirty="0"/>
              <a:t>SGLT2</a:t>
            </a:r>
            <a:r>
              <a:rPr lang="el-GR" dirty="0"/>
              <a:t>)</a:t>
            </a:r>
            <a:r>
              <a:rPr lang="en-GB" dirty="0"/>
              <a:t> </a:t>
            </a:r>
            <a:r>
              <a:rPr lang="el-GR" dirty="0"/>
              <a:t> η παραπάνω διαδικασία δεν ενεργοποιείται με αποτέλεσμα την </a:t>
            </a:r>
            <a:r>
              <a:rPr lang="el-GR" dirty="0" err="1"/>
              <a:t>χάλαση</a:t>
            </a:r>
            <a:r>
              <a:rPr lang="el-GR" dirty="0"/>
              <a:t> του προσαγωγού και αγγειοδιαστολή αυτού</a:t>
            </a:r>
          </a:p>
        </p:txBody>
      </p:sp>
      <p:pic>
        <p:nvPicPr>
          <p:cNvPr id="8" name="Εικόνα 7">
            <a:extLst>
              <a:ext uri="{FF2B5EF4-FFF2-40B4-BE49-F238E27FC236}">
                <a16:creationId xmlns:a16="http://schemas.microsoft.com/office/drawing/2014/main" id="{1BEFA9FF-2D0A-5B6F-351D-9007D502B844}"/>
              </a:ext>
            </a:extLst>
          </p:cNvPr>
          <p:cNvPicPr>
            <a:picLocks noChangeAspect="1"/>
          </p:cNvPicPr>
          <p:nvPr/>
        </p:nvPicPr>
        <p:blipFill rotWithShape="1">
          <a:blip r:embed="rId3"/>
          <a:srcRect t="-303" b="34660"/>
          <a:stretch/>
        </p:blipFill>
        <p:spPr>
          <a:xfrm>
            <a:off x="182880" y="1100853"/>
            <a:ext cx="7075170" cy="5189220"/>
          </a:xfrm>
          <a:prstGeom prst="rect">
            <a:avLst/>
          </a:prstGeom>
        </p:spPr>
      </p:pic>
      <p:sp>
        <p:nvSpPr>
          <p:cNvPr id="6" name="TextBox 5">
            <a:extLst>
              <a:ext uri="{FF2B5EF4-FFF2-40B4-BE49-F238E27FC236}">
                <a16:creationId xmlns:a16="http://schemas.microsoft.com/office/drawing/2014/main" id="{E6B109CA-41FB-0458-BB0F-EFF3AD4FE3DC}"/>
              </a:ext>
            </a:extLst>
          </p:cNvPr>
          <p:cNvSpPr txBox="1"/>
          <p:nvPr/>
        </p:nvSpPr>
        <p:spPr>
          <a:xfrm>
            <a:off x="7380923" y="1159433"/>
            <a:ext cx="4053620" cy="2308324"/>
          </a:xfrm>
          <a:prstGeom prst="rect">
            <a:avLst/>
          </a:prstGeom>
          <a:noFill/>
        </p:spPr>
        <p:txBody>
          <a:bodyPr wrap="square">
            <a:spAutoFit/>
          </a:bodyPr>
          <a:lstStyle/>
          <a:p>
            <a:r>
              <a:rPr lang="el-GR" b="1" dirty="0"/>
              <a:t>Φυσιολογικά</a:t>
            </a:r>
            <a:r>
              <a:rPr lang="en-GB" b="1" dirty="0"/>
              <a:t>: </a:t>
            </a:r>
          </a:p>
          <a:p>
            <a:r>
              <a:rPr lang="en-GB" dirty="0"/>
              <a:t>H</a:t>
            </a:r>
            <a:r>
              <a:rPr lang="el-GR" dirty="0"/>
              <a:t> πυκνή κηλίδα ανιχνεύει το </a:t>
            </a:r>
            <a:r>
              <a:rPr lang="en-GB" dirty="0"/>
              <a:t>Na</a:t>
            </a:r>
            <a:r>
              <a:rPr lang="en-GB" baseline="30000" dirty="0"/>
              <a:t>+</a:t>
            </a:r>
            <a:r>
              <a:rPr lang="el-GR" dirty="0"/>
              <a:t> στο σωληνάριο και το </a:t>
            </a:r>
            <a:r>
              <a:rPr lang="el-GR" dirty="0" err="1"/>
              <a:t>επαναρροφά</a:t>
            </a:r>
            <a:r>
              <a:rPr lang="el-GR" dirty="0"/>
              <a:t> (</a:t>
            </a:r>
            <a:r>
              <a:rPr lang="en-GB" dirty="0"/>
              <a:t>Na+-K+-2Cl-) </a:t>
            </a:r>
            <a:r>
              <a:rPr lang="el-GR" dirty="0"/>
              <a:t>παραγωγή ATP </a:t>
            </a:r>
            <a:r>
              <a:rPr lang="el-GR" dirty="0">
                <a:sym typeface="Wingdings" panose="05000000000000000000" pitchFamily="2" charset="2"/>
              </a:rPr>
              <a:t></a:t>
            </a:r>
            <a:r>
              <a:rPr lang="el-GR" dirty="0"/>
              <a:t>παραγωγή </a:t>
            </a:r>
            <a:r>
              <a:rPr lang="el-GR" b="1" dirty="0" err="1"/>
              <a:t>αδενοσίνης</a:t>
            </a:r>
            <a:r>
              <a:rPr lang="el-GR" dirty="0"/>
              <a:t> (δρα στους υποδοχείς Α1 της </a:t>
            </a:r>
            <a:r>
              <a:rPr lang="el-GR" dirty="0" err="1"/>
              <a:t>αδενοσίνης</a:t>
            </a:r>
            <a:r>
              <a:rPr lang="el-GR" dirty="0"/>
              <a:t> (A1AR) στο προσαγωγό) </a:t>
            </a:r>
            <a:r>
              <a:rPr lang="el-GR" dirty="0">
                <a:sym typeface="Wingdings" panose="05000000000000000000" pitchFamily="2" charset="2"/>
              </a:rPr>
              <a:t> </a:t>
            </a:r>
            <a:r>
              <a:rPr lang="el-GR" dirty="0"/>
              <a:t> διατηρείται ο τόνος του προσαγωγού </a:t>
            </a:r>
            <a:r>
              <a:rPr lang="el-GR" dirty="0" err="1"/>
              <a:t>αρτηριδίου</a:t>
            </a:r>
            <a:endParaRPr lang="el-GR" dirty="0"/>
          </a:p>
        </p:txBody>
      </p:sp>
      <p:sp>
        <p:nvSpPr>
          <p:cNvPr id="5" name="TextBox 4">
            <a:extLst>
              <a:ext uri="{FF2B5EF4-FFF2-40B4-BE49-F238E27FC236}">
                <a16:creationId xmlns:a16="http://schemas.microsoft.com/office/drawing/2014/main" id="{E724701C-BD10-ECAA-C0BF-8B2C19C29B5E}"/>
              </a:ext>
            </a:extLst>
          </p:cNvPr>
          <p:cNvSpPr txBox="1"/>
          <p:nvPr/>
        </p:nvSpPr>
        <p:spPr>
          <a:xfrm>
            <a:off x="308610" y="274412"/>
            <a:ext cx="11292840" cy="461665"/>
          </a:xfrm>
          <a:prstGeom prst="rect">
            <a:avLst/>
          </a:prstGeom>
          <a:noFill/>
        </p:spPr>
        <p:txBody>
          <a:bodyPr wrap="square">
            <a:spAutoFit/>
          </a:bodyPr>
          <a:lstStyle/>
          <a:p>
            <a:pPr algn="ctr"/>
            <a:r>
              <a:rPr lang="el-GR" sz="2400" b="1" dirty="0">
                <a:solidFill>
                  <a:srgbClr val="00B050"/>
                </a:solidFill>
              </a:rPr>
              <a:t>Ελαττωμένη συγκέντρωση Ν</a:t>
            </a:r>
            <a:r>
              <a:rPr lang="en-US" sz="2400" b="1" dirty="0">
                <a:solidFill>
                  <a:srgbClr val="00B050"/>
                </a:solidFill>
              </a:rPr>
              <a:t>a</a:t>
            </a:r>
            <a:r>
              <a:rPr lang="en-US" sz="2400" b="1" baseline="30000" dirty="0">
                <a:solidFill>
                  <a:srgbClr val="00B050"/>
                </a:solidFill>
              </a:rPr>
              <a:t>+</a:t>
            </a:r>
            <a:r>
              <a:rPr lang="en-US" sz="2400" b="1" dirty="0">
                <a:solidFill>
                  <a:srgbClr val="FF0000"/>
                </a:solidFill>
              </a:rPr>
              <a:t> </a:t>
            </a:r>
            <a:r>
              <a:rPr lang="en-US" sz="2400" b="1" dirty="0">
                <a:sym typeface="Wingdings" panose="05000000000000000000" pitchFamily="2" charset="2"/>
              </a:rPr>
              <a:t> </a:t>
            </a:r>
            <a:r>
              <a:rPr lang="el-GR" sz="2400" b="1" dirty="0">
                <a:solidFill>
                  <a:srgbClr val="00B050"/>
                </a:solidFill>
                <a:sym typeface="Wingdings" panose="05000000000000000000" pitchFamily="2" charset="2"/>
              </a:rPr>
              <a:t>καταστολή </a:t>
            </a:r>
            <a:r>
              <a:rPr lang="el-GR" sz="2400" b="1" dirty="0">
                <a:sym typeface="Wingdings" panose="05000000000000000000" pitchFamily="2" charset="2"/>
              </a:rPr>
              <a:t>του </a:t>
            </a:r>
            <a:r>
              <a:rPr lang="el-GR" sz="2400" b="1" dirty="0" err="1">
                <a:sym typeface="Wingdings" panose="05000000000000000000" pitchFamily="2" charset="2"/>
              </a:rPr>
              <a:t>σπειραμετοσωληναριακού</a:t>
            </a:r>
            <a:r>
              <a:rPr lang="el-GR" sz="2400" b="1" dirty="0">
                <a:sym typeface="Wingdings" panose="05000000000000000000" pitchFamily="2" charset="2"/>
              </a:rPr>
              <a:t> </a:t>
            </a:r>
            <a:r>
              <a:rPr lang="en-US" sz="2400" b="1" dirty="0">
                <a:sym typeface="Wingdings" panose="05000000000000000000" pitchFamily="2" charset="2"/>
              </a:rPr>
              <a:t>feedback</a:t>
            </a:r>
          </a:p>
        </p:txBody>
      </p:sp>
    </p:spTree>
    <p:extLst>
      <p:ext uri="{BB962C8B-B14F-4D97-AF65-F5344CB8AC3E}">
        <p14:creationId xmlns:p14="http://schemas.microsoft.com/office/powerpoint/2010/main" val="893744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Εικόνα 9">
            <a:extLst>
              <a:ext uri="{FF2B5EF4-FFF2-40B4-BE49-F238E27FC236}">
                <a16:creationId xmlns:a16="http://schemas.microsoft.com/office/drawing/2014/main" id="{E385A3DE-A3CA-5525-A944-3F4EF435556F}"/>
              </a:ext>
            </a:extLst>
          </p:cNvPr>
          <p:cNvPicPr>
            <a:picLocks noChangeAspect="1"/>
          </p:cNvPicPr>
          <p:nvPr/>
        </p:nvPicPr>
        <p:blipFill rotWithShape="1">
          <a:blip r:embed="rId3"/>
          <a:srcRect t="66231"/>
          <a:stretch/>
        </p:blipFill>
        <p:spPr>
          <a:xfrm>
            <a:off x="234386" y="651510"/>
            <a:ext cx="7506295" cy="4720590"/>
          </a:xfrm>
          <a:prstGeom prst="rect">
            <a:avLst/>
          </a:prstGeom>
        </p:spPr>
      </p:pic>
      <p:sp>
        <p:nvSpPr>
          <p:cNvPr id="4" name="TextBox 3">
            <a:extLst>
              <a:ext uri="{FF2B5EF4-FFF2-40B4-BE49-F238E27FC236}">
                <a16:creationId xmlns:a16="http://schemas.microsoft.com/office/drawing/2014/main" id="{A1ABAE2C-3E95-1E5F-FC56-E897C527E2D0}"/>
              </a:ext>
            </a:extLst>
          </p:cNvPr>
          <p:cNvSpPr txBox="1"/>
          <p:nvPr/>
        </p:nvSpPr>
        <p:spPr>
          <a:xfrm>
            <a:off x="234387" y="6432897"/>
            <a:ext cx="9465197" cy="276999"/>
          </a:xfrm>
          <a:prstGeom prst="rect">
            <a:avLst/>
          </a:prstGeom>
          <a:noFill/>
        </p:spPr>
        <p:txBody>
          <a:bodyPr wrap="square">
            <a:spAutoFit/>
          </a:bodyPr>
          <a:lstStyle/>
          <a:p>
            <a:r>
              <a:rPr lang="en-GB" sz="1200" i="0" dirty="0" err="1">
                <a:solidFill>
                  <a:srgbClr val="000000"/>
                </a:solidFill>
                <a:effectLst/>
              </a:rPr>
              <a:t>Hiddo</a:t>
            </a:r>
            <a:r>
              <a:rPr lang="en-GB" sz="1200" i="0" dirty="0">
                <a:solidFill>
                  <a:srgbClr val="000000"/>
                </a:solidFill>
                <a:effectLst/>
              </a:rPr>
              <a:t> J.L. Heerspink</a:t>
            </a:r>
            <a:r>
              <a:rPr lang="en-GB" sz="1200" dirty="0">
                <a:solidFill>
                  <a:srgbClr val="000000"/>
                </a:solidFill>
              </a:rPr>
              <a:t>,</a:t>
            </a:r>
            <a:r>
              <a:rPr lang="en-GB" sz="1200" dirty="0">
                <a:solidFill>
                  <a:srgbClr val="C31C24"/>
                </a:solidFill>
              </a:rPr>
              <a:t> </a:t>
            </a:r>
            <a:r>
              <a:rPr lang="en-GB" sz="1200" b="0" i="0" dirty="0">
                <a:effectLst/>
              </a:rPr>
              <a:t>Circulation 134:1</a:t>
            </a:r>
            <a:r>
              <a:rPr lang="el-GR" sz="1200" dirty="0"/>
              <a:t>0</a:t>
            </a:r>
            <a:r>
              <a:rPr lang="en-GB" sz="1200" dirty="0"/>
              <a:t>;</a:t>
            </a:r>
            <a:r>
              <a:rPr lang="en-GB" sz="1200" b="0" i="0" dirty="0">
                <a:effectLst/>
              </a:rPr>
              <a:t>6 Sept 2016</a:t>
            </a:r>
            <a:endParaRPr lang="en-GB" sz="1200" dirty="0"/>
          </a:p>
        </p:txBody>
      </p:sp>
      <p:sp>
        <p:nvSpPr>
          <p:cNvPr id="7" name="TextBox 6">
            <a:extLst>
              <a:ext uri="{FF2B5EF4-FFF2-40B4-BE49-F238E27FC236}">
                <a16:creationId xmlns:a16="http://schemas.microsoft.com/office/drawing/2014/main" id="{1223E11B-DCC6-6BE6-8BB6-6DFE475B68C0}"/>
              </a:ext>
            </a:extLst>
          </p:cNvPr>
          <p:cNvSpPr txBox="1"/>
          <p:nvPr/>
        </p:nvSpPr>
        <p:spPr>
          <a:xfrm>
            <a:off x="8737092" y="280939"/>
            <a:ext cx="2606040" cy="461665"/>
          </a:xfrm>
          <a:prstGeom prst="rect">
            <a:avLst/>
          </a:prstGeom>
          <a:noFill/>
        </p:spPr>
        <p:txBody>
          <a:bodyPr wrap="square">
            <a:spAutoFit/>
          </a:bodyPr>
          <a:lstStyle/>
          <a:p>
            <a:r>
              <a:rPr lang="en-GB" sz="2400" b="1" dirty="0"/>
              <a:t>SGLT-2 inhibitors </a:t>
            </a:r>
          </a:p>
        </p:txBody>
      </p:sp>
      <p:sp>
        <p:nvSpPr>
          <p:cNvPr id="8" name="Βέλος: Κάτω 7">
            <a:extLst>
              <a:ext uri="{FF2B5EF4-FFF2-40B4-BE49-F238E27FC236}">
                <a16:creationId xmlns:a16="http://schemas.microsoft.com/office/drawing/2014/main" id="{8CC3AEE0-A67B-FC15-E790-B40BE02F2CCA}"/>
              </a:ext>
            </a:extLst>
          </p:cNvPr>
          <p:cNvSpPr/>
          <p:nvPr/>
        </p:nvSpPr>
        <p:spPr>
          <a:xfrm>
            <a:off x="9638854" y="838384"/>
            <a:ext cx="484632" cy="59436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0D73CEA3-6607-0732-26B1-17AEF139F662}"/>
              </a:ext>
            </a:extLst>
          </p:cNvPr>
          <p:cNvSpPr txBox="1"/>
          <p:nvPr/>
        </p:nvSpPr>
        <p:spPr>
          <a:xfrm>
            <a:off x="8056189" y="1389304"/>
            <a:ext cx="3741401" cy="830997"/>
          </a:xfrm>
          <a:prstGeom prst="rect">
            <a:avLst/>
          </a:prstGeom>
          <a:noFill/>
        </p:spPr>
        <p:txBody>
          <a:bodyPr wrap="square">
            <a:spAutoFit/>
          </a:bodyPr>
          <a:lstStyle/>
          <a:p>
            <a:pPr algn="ctr"/>
            <a:r>
              <a:rPr lang="el-GR" sz="2400" b="1" dirty="0">
                <a:sym typeface="Wingdings" panose="05000000000000000000" pitchFamily="2" charset="2"/>
              </a:rPr>
              <a:t>αγγειοσύσπαση του προσαγωγού </a:t>
            </a:r>
            <a:endParaRPr lang="en-GB" sz="2400" b="1" dirty="0"/>
          </a:p>
        </p:txBody>
      </p:sp>
      <p:sp>
        <p:nvSpPr>
          <p:cNvPr id="13" name="TextBox 12">
            <a:extLst>
              <a:ext uri="{FF2B5EF4-FFF2-40B4-BE49-F238E27FC236}">
                <a16:creationId xmlns:a16="http://schemas.microsoft.com/office/drawing/2014/main" id="{3B978D5E-CF5C-A317-063A-97B66E5CE15D}"/>
              </a:ext>
            </a:extLst>
          </p:cNvPr>
          <p:cNvSpPr txBox="1"/>
          <p:nvPr/>
        </p:nvSpPr>
        <p:spPr>
          <a:xfrm>
            <a:off x="8373779" y="2891441"/>
            <a:ext cx="3014781" cy="1200329"/>
          </a:xfrm>
          <a:prstGeom prst="rect">
            <a:avLst/>
          </a:prstGeom>
          <a:noFill/>
        </p:spPr>
        <p:txBody>
          <a:bodyPr wrap="square">
            <a:spAutoFit/>
          </a:bodyPr>
          <a:lstStyle/>
          <a:p>
            <a:pPr algn="ctr"/>
            <a:r>
              <a:rPr lang="el-GR" sz="2400" b="1" dirty="0">
                <a:sym typeface="Wingdings" panose="05000000000000000000" pitchFamily="2" charset="2"/>
              </a:rPr>
              <a:t>μείωση της </a:t>
            </a:r>
            <a:r>
              <a:rPr lang="el-GR" sz="2400" b="1" dirty="0" err="1">
                <a:sym typeface="Wingdings" panose="05000000000000000000" pitchFamily="2" charset="2"/>
              </a:rPr>
              <a:t>ενδοσπειραματικής</a:t>
            </a:r>
            <a:r>
              <a:rPr lang="el-GR" sz="2400" b="1" dirty="0">
                <a:sym typeface="Wingdings" panose="05000000000000000000" pitchFamily="2" charset="2"/>
              </a:rPr>
              <a:t> πίεσης </a:t>
            </a:r>
            <a:endParaRPr lang="en-GB" sz="2400" b="1" dirty="0"/>
          </a:p>
        </p:txBody>
      </p:sp>
      <p:sp>
        <p:nvSpPr>
          <p:cNvPr id="15" name="TextBox 14">
            <a:extLst>
              <a:ext uri="{FF2B5EF4-FFF2-40B4-BE49-F238E27FC236}">
                <a16:creationId xmlns:a16="http://schemas.microsoft.com/office/drawing/2014/main" id="{AE05CB38-2B41-5EE3-8FC4-7A3D14F08DAF}"/>
              </a:ext>
            </a:extLst>
          </p:cNvPr>
          <p:cNvSpPr txBox="1"/>
          <p:nvPr/>
        </p:nvSpPr>
        <p:spPr>
          <a:xfrm>
            <a:off x="8589956" y="4654622"/>
            <a:ext cx="2746057" cy="830997"/>
          </a:xfrm>
          <a:prstGeom prst="rect">
            <a:avLst/>
          </a:prstGeom>
          <a:noFill/>
        </p:spPr>
        <p:txBody>
          <a:bodyPr wrap="square">
            <a:spAutoFit/>
          </a:bodyPr>
          <a:lstStyle/>
          <a:p>
            <a:pPr algn="ctr"/>
            <a:r>
              <a:rPr lang="el-GR" sz="2400" b="1" dirty="0">
                <a:sym typeface="Wingdings" panose="05000000000000000000" pitchFamily="2" charset="2"/>
              </a:rPr>
              <a:t>μείωση της </a:t>
            </a:r>
            <a:r>
              <a:rPr lang="el-GR" sz="2400" b="1" dirty="0" err="1">
                <a:sym typeface="Wingdings" panose="05000000000000000000" pitchFamily="2" charset="2"/>
              </a:rPr>
              <a:t>υπερδιήθησης</a:t>
            </a:r>
            <a:r>
              <a:rPr lang="el-GR" sz="2400" b="1" dirty="0">
                <a:sym typeface="Wingdings" panose="05000000000000000000" pitchFamily="2" charset="2"/>
              </a:rPr>
              <a:t> </a:t>
            </a:r>
            <a:endParaRPr lang="en-GB" sz="2400" b="1" dirty="0"/>
          </a:p>
        </p:txBody>
      </p:sp>
      <p:sp>
        <p:nvSpPr>
          <p:cNvPr id="17" name="TextBox 16">
            <a:extLst>
              <a:ext uri="{FF2B5EF4-FFF2-40B4-BE49-F238E27FC236}">
                <a16:creationId xmlns:a16="http://schemas.microsoft.com/office/drawing/2014/main" id="{AA2168D8-ED40-BA1C-411C-FA0C43C3A513}"/>
              </a:ext>
            </a:extLst>
          </p:cNvPr>
          <p:cNvSpPr txBox="1"/>
          <p:nvPr/>
        </p:nvSpPr>
        <p:spPr>
          <a:xfrm>
            <a:off x="8609066" y="6061603"/>
            <a:ext cx="2803558" cy="461665"/>
          </a:xfrm>
          <a:prstGeom prst="rect">
            <a:avLst/>
          </a:prstGeom>
          <a:noFill/>
        </p:spPr>
        <p:txBody>
          <a:bodyPr wrap="square">
            <a:spAutoFit/>
          </a:bodyPr>
          <a:lstStyle/>
          <a:p>
            <a:pPr algn="ctr"/>
            <a:r>
              <a:rPr lang="el-GR" sz="2400" b="1" dirty="0">
                <a:sym typeface="Wingdings" panose="05000000000000000000" pitchFamily="2" charset="2"/>
              </a:rPr>
              <a:t>νεφροπροστασία </a:t>
            </a:r>
            <a:endParaRPr lang="en-GB" sz="2400" b="1" dirty="0"/>
          </a:p>
        </p:txBody>
      </p:sp>
      <p:sp>
        <p:nvSpPr>
          <p:cNvPr id="18" name="Βέλος: Κάτω 17">
            <a:extLst>
              <a:ext uri="{FF2B5EF4-FFF2-40B4-BE49-F238E27FC236}">
                <a16:creationId xmlns:a16="http://schemas.microsoft.com/office/drawing/2014/main" id="{91C28822-C8F9-C09A-AB55-D477015CA62E}"/>
              </a:ext>
            </a:extLst>
          </p:cNvPr>
          <p:cNvSpPr/>
          <p:nvPr/>
        </p:nvSpPr>
        <p:spPr>
          <a:xfrm>
            <a:off x="9638854" y="2309213"/>
            <a:ext cx="484632" cy="59436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Βέλος: Κάτω 18">
            <a:extLst>
              <a:ext uri="{FF2B5EF4-FFF2-40B4-BE49-F238E27FC236}">
                <a16:creationId xmlns:a16="http://schemas.microsoft.com/office/drawing/2014/main" id="{CD9FE9A6-5713-D92C-0C95-A4C078EB185B}"/>
              </a:ext>
            </a:extLst>
          </p:cNvPr>
          <p:cNvSpPr/>
          <p:nvPr/>
        </p:nvSpPr>
        <p:spPr>
          <a:xfrm>
            <a:off x="9692481" y="4097458"/>
            <a:ext cx="484632" cy="59436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Βέλος: Κάτω 19">
            <a:extLst>
              <a:ext uri="{FF2B5EF4-FFF2-40B4-BE49-F238E27FC236}">
                <a16:creationId xmlns:a16="http://schemas.microsoft.com/office/drawing/2014/main" id="{77460F04-7175-06B2-ADD9-13BB1A81B33C}"/>
              </a:ext>
            </a:extLst>
          </p:cNvPr>
          <p:cNvSpPr/>
          <p:nvPr/>
        </p:nvSpPr>
        <p:spPr>
          <a:xfrm>
            <a:off x="9744465" y="5530278"/>
            <a:ext cx="484632" cy="59436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55870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a:extLst>
              <a:ext uri="{FF2B5EF4-FFF2-40B4-BE49-F238E27FC236}">
                <a16:creationId xmlns:a16="http://schemas.microsoft.com/office/drawing/2014/main" id="{28908DD6-B5C7-4A8D-9391-E52BC0964B34}"/>
              </a:ext>
            </a:extLst>
          </p:cNvPr>
          <p:cNvSpPr/>
          <p:nvPr/>
        </p:nvSpPr>
        <p:spPr>
          <a:xfrm>
            <a:off x="137528" y="6511945"/>
            <a:ext cx="2667205" cy="276999"/>
          </a:xfrm>
          <a:prstGeom prst="rect">
            <a:avLst/>
          </a:prstGeom>
        </p:spPr>
        <p:txBody>
          <a:bodyPr wrap="none">
            <a:spAutoFit/>
          </a:bodyPr>
          <a:lstStyle/>
          <a:p>
            <a:r>
              <a:rPr lang="nl-NL" sz="1200" dirty="0"/>
              <a:t>Erik J.M. van Bommel, </a:t>
            </a:r>
            <a:r>
              <a:rPr lang="en-US" sz="1200" dirty="0"/>
              <a:t>CJASN April 2017</a:t>
            </a:r>
            <a:endParaRPr lang="el-GR" sz="1200" dirty="0"/>
          </a:p>
        </p:txBody>
      </p:sp>
      <p:pic>
        <p:nvPicPr>
          <p:cNvPr id="3" name="Θέση περιεχομένου 4">
            <a:extLst>
              <a:ext uri="{FF2B5EF4-FFF2-40B4-BE49-F238E27FC236}">
                <a16:creationId xmlns:a16="http://schemas.microsoft.com/office/drawing/2014/main" id="{E9FE4F35-E9DC-CC9D-1FFE-9FEC41B8BD71}"/>
              </a:ext>
            </a:extLst>
          </p:cNvPr>
          <p:cNvPicPr>
            <a:picLocks noChangeAspect="1"/>
          </p:cNvPicPr>
          <p:nvPr/>
        </p:nvPicPr>
        <p:blipFill rotWithShape="1">
          <a:blip r:embed="rId3">
            <a:extLst>
              <a:ext uri="{28A0092B-C50C-407E-A947-70E740481C1C}">
                <a14:useLocalDpi xmlns:a14="http://schemas.microsoft.com/office/drawing/2010/main" val="0"/>
              </a:ext>
            </a:extLst>
          </a:blip>
          <a:srcRect l="7366" t="44017"/>
          <a:stretch/>
        </p:blipFill>
        <p:spPr>
          <a:xfrm>
            <a:off x="1654183" y="1126864"/>
            <a:ext cx="7878941" cy="2608969"/>
          </a:xfrm>
          <a:prstGeom prst="rect">
            <a:avLst/>
          </a:prstGeom>
        </p:spPr>
      </p:pic>
      <p:sp>
        <p:nvSpPr>
          <p:cNvPr id="9" name="Τίτλος 1">
            <a:extLst>
              <a:ext uri="{FF2B5EF4-FFF2-40B4-BE49-F238E27FC236}">
                <a16:creationId xmlns:a16="http://schemas.microsoft.com/office/drawing/2014/main" id="{41B0DAA1-B553-986B-CC9A-123BB5572FD1}"/>
              </a:ext>
            </a:extLst>
          </p:cNvPr>
          <p:cNvSpPr txBox="1">
            <a:spLocks/>
          </p:cNvSpPr>
          <p:nvPr/>
        </p:nvSpPr>
        <p:spPr>
          <a:xfrm>
            <a:off x="1243259" y="161389"/>
            <a:ext cx="9937173" cy="486929"/>
          </a:xfrm>
          <a:prstGeom prst="rect">
            <a:avLst/>
          </a:prstGeom>
          <a:solidFill>
            <a:srgbClr val="0C195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Calibri" panose="020F0502020204030204" pitchFamily="34" charset="0"/>
              </a:rPr>
              <a:t>SGLT2i: </a:t>
            </a:r>
            <a:r>
              <a:rPr lang="el-GR" sz="2800" b="1" dirty="0">
                <a:solidFill>
                  <a:schemeClr val="bg1"/>
                </a:solidFill>
                <a:latin typeface="Calibri" panose="020F0502020204030204" pitchFamily="34" charset="0"/>
              </a:rPr>
              <a:t>Αρχική πτώση του </a:t>
            </a:r>
            <a:r>
              <a:rPr lang="en-US" sz="2800" b="1" dirty="0">
                <a:solidFill>
                  <a:schemeClr val="bg1"/>
                </a:solidFill>
                <a:latin typeface="Calibri" panose="020F0502020204030204" pitchFamily="34" charset="0"/>
              </a:rPr>
              <a:t>GFR</a:t>
            </a:r>
            <a:r>
              <a:rPr lang="el-GR" sz="2800" b="1" dirty="0">
                <a:solidFill>
                  <a:schemeClr val="bg1"/>
                </a:solidFill>
                <a:latin typeface="Calibri" panose="020F0502020204030204" pitchFamily="34" charset="0"/>
              </a:rPr>
              <a:t> </a:t>
            </a:r>
            <a:r>
              <a:rPr lang="el-GR" sz="2800" b="1" dirty="0">
                <a:solidFill>
                  <a:schemeClr val="bg1"/>
                </a:solidFill>
                <a:latin typeface="Calibri" panose="020F0502020204030204" pitchFamily="34" charset="0"/>
                <a:sym typeface="Wingdings" panose="05000000000000000000" pitchFamily="2" charset="2"/>
              </a:rPr>
              <a:t>και νεφροπροστασία </a:t>
            </a:r>
            <a:endParaRPr lang="en-GB" sz="2800" b="1" dirty="0">
              <a:solidFill>
                <a:schemeClr val="bg1"/>
              </a:solidFill>
            </a:endParaRPr>
          </a:p>
        </p:txBody>
      </p:sp>
      <p:pic>
        <p:nvPicPr>
          <p:cNvPr id="4" name="Εικόνα 3">
            <a:extLst>
              <a:ext uri="{FF2B5EF4-FFF2-40B4-BE49-F238E27FC236}">
                <a16:creationId xmlns:a16="http://schemas.microsoft.com/office/drawing/2014/main" id="{075D0A83-51E7-95AE-51C4-01913EC69000}"/>
              </a:ext>
            </a:extLst>
          </p:cNvPr>
          <p:cNvPicPr>
            <a:picLocks noChangeAspect="1"/>
          </p:cNvPicPr>
          <p:nvPr/>
        </p:nvPicPr>
        <p:blipFill rotWithShape="1">
          <a:blip r:embed="rId4">
            <a:extLst>
              <a:ext uri="{28A0092B-C50C-407E-A947-70E740481C1C}">
                <a14:useLocalDpi xmlns:a14="http://schemas.microsoft.com/office/drawing/2010/main" val="0"/>
              </a:ext>
            </a:extLst>
          </a:blip>
          <a:srcRect l="30592" t="32582" r="16809" b="16783"/>
          <a:stretch/>
        </p:blipFill>
        <p:spPr>
          <a:xfrm>
            <a:off x="1838322" y="2095426"/>
            <a:ext cx="8515355" cy="3280814"/>
          </a:xfrm>
          <a:prstGeom prst="rect">
            <a:avLst/>
          </a:prstGeom>
        </p:spPr>
      </p:pic>
      <p:pic>
        <p:nvPicPr>
          <p:cNvPr id="12" name="Εικόνα 11">
            <a:extLst>
              <a:ext uri="{FF2B5EF4-FFF2-40B4-BE49-F238E27FC236}">
                <a16:creationId xmlns:a16="http://schemas.microsoft.com/office/drawing/2014/main" id="{826DF339-9B25-8EF6-5030-E5467721ADDE}"/>
              </a:ext>
            </a:extLst>
          </p:cNvPr>
          <p:cNvPicPr>
            <a:picLocks noChangeAspect="1"/>
          </p:cNvPicPr>
          <p:nvPr/>
        </p:nvPicPr>
        <p:blipFill rotWithShape="1">
          <a:blip r:embed="rId5">
            <a:extLst>
              <a:ext uri="{28A0092B-C50C-407E-A947-70E740481C1C}">
                <a14:useLocalDpi xmlns:a14="http://schemas.microsoft.com/office/drawing/2010/main" val="0"/>
              </a:ext>
            </a:extLst>
          </a:blip>
          <a:srcRect l="29605" t="36514" r="12909" b="15088"/>
          <a:stretch/>
        </p:blipFill>
        <p:spPr>
          <a:xfrm>
            <a:off x="3040213" y="3385230"/>
            <a:ext cx="8917459" cy="3280814"/>
          </a:xfrm>
          <a:prstGeom prst="rect">
            <a:avLst/>
          </a:prstGeom>
        </p:spPr>
      </p:pic>
    </p:spTree>
    <p:extLst>
      <p:ext uri="{BB962C8B-B14F-4D97-AF65-F5344CB8AC3E}">
        <p14:creationId xmlns:p14="http://schemas.microsoft.com/office/powerpoint/2010/main" val="25619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05A27652-9E11-FD3D-2197-968FFC12F154}"/>
              </a:ext>
            </a:extLst>
          </p:cNvPr>
          <p:cNvPicPr>
            <a:picLocks noChangeAspect="1"/>
          </p:cNvPicPr>
          <p:nvPr/>
        </p:nvPicPr>
        <p:blipFill rotWithShape="1">
          <a:blip r:embed="rId2"/>
          <a:srcRect l="7324" t="38902" r="22970" b="41176"/>
          <a:stretch/>
        </p:blipFill>
        <p:spPr>
          <a:xfrm>
            <a:off x="275205" y="1473330"/>
            <a:ext cx="6296596" cy="1366222"/>
          </a:xfrm>
          <a:prstGeom prst="rect">
            <a:avLst/>
          </a:prstGeom>
        </p:spPr>
      </p:pic>
      <p:sp>
        <p:nvSpPr>
          <p:cNvPr id="11" name="TextBox 10">
            <a:extLst>
              <a:ext uri="{FF2B5EF4-FFF2-40B4-BE49-F238E27FC236}">
                <a16:creationId xmlns:a16="http://schemas.microsoft.com/office/drawing/2014/main" id="{0EEB3D8E-1DD9-FBA9-9D3C-E41AD7723CB2}"/>
              </a:ext>
            </a:extLst>
          </p:cNvPr>
          <p:cNvSpPr txBox="1"/>
          <p:nvPr/>
        </p:nvSpPr>
        <p:spPr>
          <a:xfrm>
            <a:off x="152374" y="190055"/>
            <a:ext cx="6296595" cy="1200329"/>
          </a:xfrm>
          <a:prstGeom prst="rect">
            <a:avLst/>
          </a:prstGeom>
          <a:noFill/>
        </p:spPr>
        <p:txBody>
          <a:bodyPr wrap="square">
            <a:spAutoFit/>
          </a:bodyPr>
          <a:lstStyle/>
          <a:p>
            <a:pPr algn="ctr"/>
            <a:r>
              <a:rPr lang="en-GB" sz="2400" b="1" dirty="0">
                <a:solidFill>
                  <a:srgbClr val="000000"/>
                </a:solidFill>
              </a:rPr>
              <a:t>Third generation non-steroid </a:t>
            </a:r>
            <a:r>
              <a:rPr lang="en-GB" sz="2400" b="1" i="0" dirty="0">
                <a:solidFill>
                  <a:srgbClr val="000000"/>
                </a:solidFill>
                <a:effectLst/>
              </a:rPr>
              <a:t>mineralocorticoid receptor antagonists (MRAs)</a:t>
            </a:r>
            <a:endParaRPr lang="en-GB" sz="2400" b="1" dirty="0">
              <a:solidFill>
                <a:srgbClr val="000000"/>
              </a:solidFill>
            </a:endParaRPr>
          </a:p>
          <a:p>
            <a:pPr algn="ctr"/>
            <a:r>
              <a:rPr lang="en-GB" sz="2400" b="1" dirty="0">
                <a:solidFill>
                  <a:srgbClr val="000000"/>
                </a:solidFill>
              </a:rPr>
              <a:t>FINERENONE </a:t>
            </a:r>
            <a:endParaRPr lang="en-GB" sz="2400" b="1" dirty="0"/>
          </a:p>
        </p:txBody>
      </p:sp>
      <p:pic>
        <p:nvPicPr>
          <p:cNvPr id="12" name="Εικόνα 11">
            <a:extLst>
              <a:ext uri="{FF2B5EF4-FFF2-40B4-BE49-F238E27FC236}">
                <a16:creationId xmlns:a16="http://schemas.microsoft.com/office/drawing/2014/main" id="{B896B68E-DC6A-3ABD-7AB2-174C726F5557}"/>
              </a:ext>
            </a:extLst>
          </p:cNvPr>
          <p:cNvPicPr>
            <a:picLocks noChangeAspect="1"/>
          </p:cNvPicPr>
          <p:nvPr/>
        </p:nvPicPr>
        <p:blipFill>
          <a:blip r:embed="rId3"/>
          <a:stretch>
            <a:fillRect/>
          </a:stretch>
        </p:blipFill>
        <p:spPr>
          <a:xfrm>
            <a:off x="152374" y="2839552"/>
            <a:ext cx="6562326" cy="3821216"/>
          </a:xfrm>
          <a:prstGeom prst="rect">
            <a:avLst/>
          </a:prstGeom>
        </p:spPr>
      </p:pic>
      <p:pic>
        <p:nvPicPr>
          <p:cNvPr id="6" name="Εικόνα 5">
            <a:extLst>
              <a:ext uri="{FF2B5EF4-FFF2-40B4-BE49-F238E27FC236}">
                <a16:creationId xmlns:a16="http://schemas.microsoft.com/office/drawing/2014/main" id="{33F89385-42AB-17BC-A5C3-49278520A0DC}"/>
              </a:ext>
            </a:extLst>
          </p:cNvPr>
          <p:cNvPicPr>
            <a:picLocks noChangeAspect="1"/>
          </p:cNvPicPr>
          <p:nvPr/>
        </p:nvPicPr>
        <p:blipFill>
          <a:blip r:embed="rId4"/>
          <a:stretch>
            <a:fillRect/>
          </a:stretch>
        </p:blipFill>
        <p:spPr>
          <a:xfrm>
            <a:off x="7767307" y="2839552"/>
            <a:ext cx="3827005" cy="3565436"/>
          </a:xfrm>
          <a:prstGeom prst="rect">
            <a:avLst/>
          </a:prstGeom>
        </p:spPr>
      </p:pic>
      <p:sp>
        <p:nvSpPr>
          <p:cNvPr id="13" name="TextBox 12">
            <a:extLst>
              <a:ext uri="{FF2B5EF4-FFF2-40B4-BE49-F238E27FC236}">
                <a16:creationId xmlns:a16="http://schemas.microsoft.com/office/drawing/2014/main" id="{33A12C03-56F6-9EFF-DAB7-5652194234CB}"/>
              </a:ext>
            </a:extLst>
          </p:cNvPr>
          <p:cNvSpPr txBox="1"/>
          <p:nvPr/>
        </p:nvSpPr>
        <p:spPr>
          <a:xfrm>
            <a:off x="7574509" y="328554"/>
            <a:ext cx="3957850" cy="461665"/>
          </a:xfrm>
          <a:prstGeom prst="rect">
            <a:avLst/>
          </a:prstGeom>
          <a:noFill/>
        </p:spPr>
        <p:txBody>
          <a:bodyPr wrap="square">
            <a:spAutoFit/>
          </a:bodyPr>
          <a:lstStyle/>
          <a:p>
            <a:r>
              <a:rPr lang="en-GB" sz="2400" b="1" i="0" dirty="0">
                <a:effectLst/>
              </a:rPr>
              <a:t>Glucagon-like</a:t>
            </a:r>
            <a:r>
              <a:rPr lang="en-GB" sz="2000" b="1" i="0" dirty="0">
                <a:effectLst/>
              </a:rPr>
              <a:t> peptide-1</a:t>
            </a:r>
            <a:r>
              <a:rPr lang="en-GB" sz="2000" b="0" i="0" dirty="0">
                <a:effectLst/>
              </a:rPr>
              <a:t> (</a:t>
            </a:r>
            <a:r>
              <a:rPr lang="en-GB" sz="2000" b="1" i="0" dirty="0">
                <a:effectLst/>
              </a:rPr>
              <a:t>GLP-1</a:t>
            </a:r>
            <a:r>
              <a:rPr lang="en-GB" sz="2000" b="0" i="0" dirty="0">
                <a:effectLst/>
              </a:rPr>
              <a:t>) </a:t>
            </a:r>
            <a:endParaRPr lang="en-GB" sz="2000" dirty="0"/>
          </a:p>
        </p:txBody>
      </p:sp>
      <p:pic>
        <p:nvPicPr>
          <p:cNvPr id="15" name="Εικόνα 14">
            <a:extLst>
              <a:ext uri="{FF2B5EF4-FFF2-40B4-BE49-F238E27FC236}">
                <a16:creationId xmlns:a16="http://schemas.microsoft.com/office/drawing/2014/main" id="{3C6CEFEC-2A7E-DA42-6C81-8D76C4F03976}"/>
              </a:ext>
            </a:extLst>
          </p:cNvPr>
          <p:cNvPicPr>
            <a:picLocks noChangeAspect="1"/>
          </p:cNvPicPr>
          <p:nvPr/>
        </p:nvPicPr>
        <p:blipFill rotWithShape="1">
          <a:blip r:embed="rId5"/>
          <a:srcRect l="32799" t="37790" r="22313" b="42289"/>
          <a:stretch/>
        </p:blipFill>
        <p:spPr>
          <a:xfrm>
            <a:off x="7042244" y="1390384"/>
            <a:ext cx="5022379" cy="1366222"/>
          </a:xfrm>
          <a:prstGeom prst="rect">
            <a:avLst/>
          </a:prstGeom>
        </p:spPr>
      </p:pic>
    </p:spTree>
    <p:extLst>
      <p:ext uri="{BB962C8B-B14F-4D97-AF65-F5344CB8AC3E}">
        <p14:creationId xmlns:p14="http://schemas.microsoft.com/office/powerpoint/2010/main" val="3473408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EA447270-3E78-CFD9-D3DF-AAA636199548}"/>
              </a:ext>
            </a:extLst>
          </p:cNvPr>
          <p:cNvPicPr>
            <a:picLocks noChangeAspect="1"/>
          </p:cNvPicPr>
          <p:nvPr/>
        </p:nvPicPr>
        <p:blipFill rotWithShape="1">
          <a:blip r:embed="rId3"/>
          <a:srcRect l="8501" r="4250" b="8382"/>
          <a:stretch/>
        </p:blipFill>
        <p:spPr>
          <a:xfrm>
            <a:off x="518160" y="605790"/>
            <a:ext cx="10637520" cy="5257800"/>
          </a:xfrm>
          <a:prstGeom prst="rect">
            <a:avLst/>
          </a:prstGeom>
        </p:spPr>
      </p:pic>
      <p:sp>
        <p:nvSpPr>
          <p:cNvPr id="2" name="TextBox 1">
            <a:extLst>
              <a:ext uri="{FF2B5EF4-FFF2-40B4-BE49-F238E27FC236}">
                <a16:creationId xmlns:a16="http://schemas.microsoft.com/office/drawing/2014/main" id="{52F23C56-14B5-6AFA-F655-19ED011474AE}"/>
              </a:ext>
            </a:extLst>
          </p:cNvPr>
          <p:cNvSpPr txBox="1"/>
          <p:nvPr/>
        </p:nvSpPr>
        <p:spPr>
          <a:xfrm>
            <a:off x="518160" y="320252"/>
            <a:ext cx="6096000" cy="369332"/>
          </a:xfrm>
          <a:prstGeom prst="rect">
            <a:avLst/>
          </a:prstGeom>
          <a:noFill/>
        </p:spPr>
        <p:txBody>
          <a:bodyPr wrap="square">
            <a:spAutoFit/>
          </a:bodyPr>
          <a:lstStyle/>
          <a:p>
            <a:r>
              <a:rPr lang="el-GR" dirty="0"/>
              <a:t>. </a:t>
            </a:r>
            <a:endParaRPr lang="en-GB" dirty="0"/>
          </a:p>
        </p:txBody>
      </p:sp>
    </p:spTree>
    <p:extLst>
      <p:ext uri="{BB962C8B-B14F-4D97-AF65-F5344CB8AC3E}">
        <p14:creationId xmlns:p14="http://schemas.microsoft.com/office/powerpoint/2010/main" val="2230647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a:extLst>
              <a:ext uri="{FF2B5EF4-FFF2-40B4-BE49-F238E27FC236}">
                <a16:creationId xmlns:a16="http://schemas.microsoft.com/office/drawing/2014/main" id="{C27CC84B-7D7E-1141-0AAE-3EAF245A3069}"/>
              </a:ext>
            </a:extLst>
          </p:cNvPr>
          <p:cNvPicPr>
            <a:picLocks noChangeAspect="1"/>
          </p:cNvPicPr>
          <p:nvPr/>
        </p:nvPicPr>
        <p:blipFill rotWithShape="1">
          <a:blip r:embed="rId3"/>
          <a:srcRect l="29156" t="17833" r="30719" b="28666"/>
          <a:stretch/>
        </p:blipFill>
        <p:spPr>
          <a:xfrm>
            <a:off x="9052559" y="514829"/>
            <a:ext cx="2912742" cy="2879064"/>
          </a:xfrm>
          <a:prstGeom prst="rect">
            <a:avLst/>
          </a:prstGeom>
        </p:spPr>
      </p:pic>
      <p:sp>
        <p:nvSpPr>
          <p:cNvPr id="14" name="TextBox 13">
            <a:extLst>
              <a:ext uri="{FF2B5EF4-FFF2-40B4-BE49-F238E27FC236}">
                <a16:creationId xmlns:a16="http://schemas.microsoft.com/office/drawing/2014/main" id="{6FCD69B9-86A2-BD54-C326-FF7FD88F9150}"/>
              </a:ext>
            </a:extLst>
          </p:cNvPr>
          <p:cNvSpPr txBox="1"/>
          <p:nvPr/>
        </p:nvSpPr>
        <p:spPr>
          <a:xfrm>
            <a:off x="9348313" y="3429000"/>
            <a:ext cx="2616988" cy="1754326"/>
          </a:xfrm>
          <a:prstGeom prst="rect">
            <a:avLst/>
          </a:prstGeom>
          <a:noFill/>
        </p:spPr>
        <p:txBody>
          <a:bodyPr wrap="square">
            <a:spAutoFit/>
          </a:bodyPr>
          <a:lstStyle/>
          <a:p>
            <a:r>
              <a:rPr lang="en-GB" sz="1200" dirty="0"/>
              <a:t>Median urinary protein/creatinine ratio (PCR) and albumin/creatinine ratio (ACR) during the high salt and low salt periods. Error bars indicate interquartile range.*P,0.01; **P, 0.001 for difference from high salt period. PCR and ACR were significantly reduced on a low-sodium diet compared with a high</a:t>
            </a:r>
            <a:r>
              <a:rPr lang="el-GR" sz="1200" dirty="0"/>
              <a:t> </a:t>
            </a:r>
            <a:r>
              <a:rPr lang="en-GB" sz="1200" dirty="0"/>
              <a:t>sodium diet.</a:t>
            </a:r>
          </a:p>
        </p:txBody>
      </p:sp>
      <p:sp>
        <p:nvSpPr>
          <p:cNvPr id="16" name="TextBox 15">
            <a:extLst>
              <a:ext uri="{FF2B5EF4-FFF2-40B4-BE49-F238E27FC236}">
                <a16:creationId xmlns:a16="http://schemas.microsoft.com/office/drawing/2014/main" id="{E84E3CD5-0A6C-34F0-754B-47F22B95488E}"/>
              </a:ext>
            </a:extLst>
          </p:cNvPr>
          <p:cNvSpPr txBox="1"/>
          <p:nvPr/>
        </p:nvSpPr>
        <p:spPr>
          <a:xfrm>
            <a:off x="88582" y="6275829"/>
            <a:ext cx="8963977" cy="461665"/>
          </a:xfrm>
          <a:prstGeom prst="rect">
            <a:avLst/>
          </a:prstGeom>
          <a:noFill/>
        </p:spPr>
        <p:txBody>
          <a:bodyPr wrap="square">
            <a:spAutoFit/>
          </a:bodyPr>
          <a:lstStyle/>
          <a:p>
            <a:r>
              <a:rPr lang="en-GB" sz="1200" dirty="0"/>
              <a:t>Thijssen S, </a:t>
            </a:r>
            <a:r>
              <a:rPr lang="en-GB" sz="1200" dirty="0" err="1"/>
              <a:t>Kitzler</a:t>
            </a:r>
            <a:r>
              <a:rPr lang="en-GB" sz="1200" dirty="0"/>
              <a:t> TM, Levin NW</a:t>
            </a:r>
            <a:r>
              <a:rPr lang="el-GR" sz="1200" dirty="0"/>
              <a:t>, </a:t>
            </a:r>
            <a:r>
              <a:rPr lang="en-GB" sz="1200" dirty="0"/>
              <a:t>Ren </a:t>
            </a:r>
            <a:r>
              <a:rPr lang="en-GB" sz="1200" dirty="0" err="1"/>
              <a:t>Nutr</a:t>
            </a:r>
            <a:r>
              <a:rPr lang="en-GB" sz="1200" dirty="0"/>
              <a:t> 18: 18–26, 2008</a:t>
            </a:r>
          </a:p>
          <a:p>
            <a:r>
              <a:rPr lang="en-GB" sz="1200" dirty="0"/>
              <a:t>Emma J. McMahon, Judith D. Bauer et al., J Am Soc Nephrol 24</a:t>
            </a:r>
            <a:r>
              <a:rPr lang="en-GB" sz="1200" b="0" i="0" dirty="0">
                <a:effectLst/>
              </a:rPr>
              <a:t>(12):2096-103</a:t>
            </a:r>
            <a:r>
              <a:rPr lang="en-GB" sz="1200" dirty="0"/>
              <a:t>, 2013 </a:t>
            </a:r>
          </a:p>
        </p:txBody>
      </p:sp>
      <p:sp>
        <p:nvSpPr>
          <p:cNvPr id="22" name="TextBox 21">
            <a:extLst>
              <a:ext uri="{FF2B5EF4-FFF2-40B4-BE49-F238E27FC236}">
                <a16:creationId xmlns:a16="http://schemas.microsoft.com/office/drawing/2014/main" id="{D461620D-76CC-AECC-22FE-A4C30C978A27}"/>
              </a:ext>
            </a:extLst>
          </p:cNvPr>
          <p:cNvSpPr txBox="1"/>
          <p:nvPr/>
        </p:nvSpPr>
        <p:spPr>
          <a:xfrm>
            <a:off x="720565" y="4232625"/>
            <a:ext cx="8963976" cy="1200329"/>
          </a:xfrm>
          <a:prstGeom prst="rect">
            <a:avLst/>
          </a:prstGeom>
          <a:noFill/>
        </p:spPr>
        <p:txBody>
          <a:bodyPr wrap="square">
            <a:spAutoFit/>
          </a:bodyPr>
          <a:lstStyle/>
          <a:p>
            <a:r>
              <a:rPr lang="el-GR" sz="2400" b="1" dirty="0"/>
              <a:t>Διαιτητικός περιορισμός νατρίου</a:t>
            </a:r>
            <a:r>
              <a:rPr lang="en-GB" sz="2400" b="1" dirty="0"/>
              <a:t>: </a:t>
            </a:r>
          </a:p>
          <a:p>
            <a:pPr marL="400050" indent="-400050">
              <a:buFont typeface="+mj-lt"/>
              <a:buAutoNum type="romanLcPeriod"/>
            </a:pPr>
            <a:r>
              <a:rPr lang="el-GR" sz="2400" dirty="0"/>
              <a:t>Μειώνει σημαντικά την ΑΠ</a:t>
            </a:r>
          </a:p>
          <a:p>
            <a:pPr marL="400050" indent="-400050">
              <a:buFont typeface="+mj-lt"/>
              <a:buAutoNum type="romanLcPeriod"/>
            </a:pPr>
            <a:r>
              <a:rPr lang="el-GR" sz="2400" dirty="0"/>
              <a:t>Μειώνει την πρωτεϊνουρία, ανεξάρτητα από τις αλλαγές της ΑΠ</a:t>
            </a:r>
            <a:endParaRPr lang="en-GB" sz="2400" dirty="0"/>
          </a:p>
        </p:txBody>
      </p:sp>
      <p:sp>
        <p:nvSpPr>
          <p:cNvPr id="27" name="TextBox 26">
            <a:extLst>
              <a:ext uri="{FF2B5EF4-FFF2-40B4-BE49-F238E27FC236}">
                <a16:creationId xmlns:a16="http://schemas.microsoft.com/office/drawing/2014/main" id="{BBC69E73-F0B5-EF0D-B1FA-CEA1ED718672}"/>
              </a:ext>
            </a:extLst>
          </p:cNvPr>
          <p:cNvSpPr txBox="1"/>
          <p:nvPr/>
        </p:nvSpPr>
        <p:spPr>
          <a:xfrm>
            <a:off x="579596" y="3043599"/>
            <a:ext cx="8318179" cy="830997"/>
          </a:xfrm>
          <a:prstGeom prst="rect">
            <a:avLst/>
          </a:prstGeom>
          <a:noFill/>
        </p:spPr>
        <p:txBody>
          <a:bodyPr wrap="square">
            <a:spAutoFit/>
          </a:bodyPr>
          <a:lstStyle/>
          <a:p>
            <a:r>
              <a:rPr lang="el-GR" sz="2400" b="1" dirty="0"/>
              <a:t>Περίσσεια νατρίου </a:t>
            </a:r>
            <a:r>
              <a:rPr lang="el-GR" sz="2400" b="1" dirty="0">
                <a:sym typeface="Wingdings" panose="05000000000000000000" pitchFamily="2" charset="2"/>
              </a:rPr>
              <a:t> </a:t>
            </a:r>
            <a:r>
              <a:rPr lang="el-GR" sz="2400" b="1" dirty="0"/>
              <a:t>αυξημένη </a:t>
            </a:r>
            <a:r>
              <a:rPr lang="el-GR" sz="2400" b="1" dirty="0" err="1"/>
              <a:t>σπειραματική</a:t>
            </a:r>
            <a:r>
              <a:rPr lang="el-GR" sz="2400" b="1" dirty="0"/>
              <a:t> τριχοειδική πίεση </a:t>
            </a:r>
            <a:r>
              <a:rPr lang="el-GR" sz="2400" b="1" dirty="0">
                <a:sym typeface="Wingdings" panose="05000000000000000000" pitchFamily="2" charset="2"/>
              </a:rPr>
              <a:t> </a:t>
            </a:r>
            <a:r>
              <a:rPr lang="el-GR" sz="2400" b="1" dirty="0"/>
              <a:t> πρωτεϊνουρία</a:t>
            </a:r>
            <a:endParaRPr lang="en-GB" sz="2400" b="1" dirty="0"/>
          </a:p>
        </p:txBody>
      </p:sp>
      <p:sp>
        <p:nvSpPr>
          <p:cNvPr id="28" name="TextBox 27">
            <a:extLst>
              <a:ext uri="{FF2B5EF4-FFF2-40B4-BE49-F238E27FC236}">
                <a16:creationId xmlns:a16="http://schemas.microsoft.com/office/drawing/2014/main" id="{590551DD-057D-E2C2-E742-B484541106CF}"/>
              </a:ext>
            </a:extLst>
          </p:cNvPr>
          <p:cNvSpPr txBox="1"/>
          <p:nvPr/>
        </p:nvSpPr>
        <p:spPr>
          <a:xfrm>
            <a:off x="552925" y="1071450"/>
            <a:ext cx="8035290" cy="1938992"/>
          </a:xfrm>
          <a:prstGeom prst="rect">
            <a:avLst/>
          </a:prstGeom>
          <a:noFill/>
        </p:spPr>
        <p:txBody>
          <a:bodyPr wrap="square">
            <a:spAutoFit/>
          </a:bodyPr>
          <a:lstStyle/>
          <a:p>
            <a:r>
              <a:rPr lang="el-GR" sz="2400" b="1" dirty="0"/>
              <a:t>Υπερκατανάλωση Νατρίου</a:t>
            </a:r>
            <a:r>
              <a:rPr lang="en-GB" sz="2400" b="1" dirty="0"/>
              <a:t>: </a:t>
            </a:r>
          </a:p>
          <a:p>
            <a:pPr marL="285750" indent="-285750">
              <a:buFont typeface="Wingdings" panose="05000000000000000000" pitchFamily="2" charset="2"/>
              <a:buChar char="Ø"/>
            </a:pPr>
            <a:r>
              <a:rPr lang="en-GB" sz="2400" dirty="0">
                <a:ea typeface="Calibri" panose="020F0502020204030204" pitchFamily="34" charset="0"/>
                <a:cs typeface="Calibri" panose="020F0502020204030204" pitchFamily="34" charset="0"/>
              </a:rPr>
              <a:t>↑ </a:t>
            </a:r>
            <a:r>
              <a:rPr lang="el-GR" sz="2400" dirty="0"/>
              <a:t>εξωκυττάριου όγκου υγρών</a:t>
            </a:r>
          </a:p>
          <a:p>
            <a:pPr marL="285750" indent="-285750">
              <a:buFont typeface="Wingdings" panose="05000000000000000000" pitchFamily="2" charset="2"/>
              <a:buChar char="Ø"/>
            </a:pPr>
            <a:r>
              <a:rPr lang="en-GB" sz="2400" dirty="0"/>
              <a:t> </a:t>
            </a:r>
            <a:r>
              <a:rPr lang="el-GR" sz="2400" dirty="0"/>
              <a:t>διαταραχές</a:t>
            </a:r>
            <a:r>
              <a:rPr lang="en-GB" sz="2400" dirty="0"/>
              <a:t> </a:t>
            </a:r>
            <a:r>
              <a:rPr lang="el-GR" sz="2400" dirty="0"/>
              <a:t>ΣΡΑΑ</a:t>
            </a:r>
          </a:p>
          <a:p>
            <a:pPr marL="285750" indent="-285750">
              <a:buFont typeface="Wingdings" panose="05000000000000000000" pitchFamily="2" charset="2"/>
              <a:buChar char="Ø"/>
            </a:pPr>
            <a:r>
              <a:rPr lang="en-GB" sz="2400" dirty="0"/>
              <a:t> </a:t>
            </a:r>
            <a:r>
              <a:rPr lang="el-GR" sz="2400" dirty="0"/>
              <a:t>ενεργοποίηση </a:t>
            </a:r>
            <a:r>
              <a:rPr lang="el-GR" sz="2400" dirty="0" err="1"/>
              <a:t>αλδοστερόνης</a:t>
            </a:r>
            <a:r>
              <a:rPr lang="el-GR" sz="2400" dirty="0"/>
              <a:t> </a:t>
            </a:r>
          </a:p>
          <a:p>
            <a:pPr marL="285750" indent="-285750">
              <a:buFont typeface="Wingdings" panose="05000000000000000000" pitchFamily="2" charset="2"/>
              <a:buChar char="Ø"/>
            </a:pPr>
            <a:r>
              <a:rPr lang="en-GB" sz="2400" dirty="0"/>
              <a:t> </a:t>
            </a:r>
            <a:r>
              <a:rPr lang="el-GR" sz="2400" dirty="0"/>
              <a:t>Διαταραχές αυτορρύθμισης των περιφερικών αγγείων</a:t>
            </a:r>
          </a:p>
        </p:txBody>
      </p:sp>
      <p:sp>
        <p:nvSpPr>
          <p:cNvPr id="2" name="TextBox 1">
            <a:extLst>
              <a:ext uri="{FF2B5EF4-FFF2-40B4-BE49-F238E27FC236}">
                <a16:creationId xmlns:a16="http://schemas.microsoft.com/office/drawing/2014/main" id="{50B44245-E314-2751-493A-9AF864477110}"/>
              </a:ext>
            </a:extLst>
          </p:cNvPr>
          <p:cNvSpPr txBox="1"/>
          <p:nvPr/>
        </p:nvSpPr>
        <p:spPr>
          <a:xfrm>
            <a:off x="552925" y="209752"/>
            <a:ext cx="6094140" cy="584775"/>
          </a:xfrm>
          <a:prstGeom prst="rect">
            <a:avLst/>
          </a:prstGeom>
          <a:noFill/>
        </p:spPr>
        <p:txBody>
          <a:bodyPr wrap="square">
            <a:spAutoFit/>
          </a:bodyPr>
          <a:lstStyle/>
          <a:p>
            <a:r>
              <a:rPr lang="en-GB" sz="3200" b="1" i="0" u="none" strike="noStrike" baseline="0" dirty="0">
                <a:solidFill>
                  <a:srgbClr val="FF0000"/>
                </a:solidFill>
              </a:rPr>
              <a:t>Salt and CKD </a:t>
            </a:r>
            <a:endParaRPr lang="en-GB" sz="3200" dirty="0">
              <a:solidFill>
                <a:srgbClr val="FF0000"/>
              </a:solidFill>
            </a:endParaRPr>
          </a:p>
        </p:txBody>
      </p:sp>
    </p:spTree>
    <p:extLst>
      <p:ext uri="{BB962C8B-B14F-4D97-AF65-F5344CB8AC3E}">
        <p14:creationId xmlns:p14="http://schemas.microsoft.com/office/powerpoint/2010/main" val="1562723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CFD748-DBE4-EB9D-4F79-8466A727190F}"/>
              </a:ext>
            </a:extLst>
          </p:cNvPr>
          <p:cNvSpPr txBox="1"/>
          <p:nvPr/>
        </p:nvSpPr>
        <p:spPr>
          <a:xfrm>
            <a:off x="694163" y="247772"/>
            <a:ext cx="6094140" cy="584775"/>
          </a:xfrm>
          <a:prstGeom prst="rect">
            <a:avLst/>
          </a:prstGeom>
          <a:noFill/>
        </p:spPr>
        <p:txBody>
          <a:bodyPr wrap="square">
            <a:spAutoFit/>
          </a:bodyPr>
          <a:lstStyle/>
          <a:p>
            <a:r>
              <a:rPr lang="en-GB" sz="3200" b="1" i="0" u="none" strike="noStrike" baseline="0" dirty="0">
                <a:solidFill>
                  <a:srgbClr val="FF0000"/>
                </a:solidFill>
              </a:rPr>
              <a:t>Salt Paradox</a:t>
            </a:r>
            <a:r>
              <a:rPr lang="el-GR" sz="3200" b="1" i="0" u="none" strike="noStrike" baseline="0" dirty="0">
                <a:solidFill>
                  <a:srgbClr val="FF0000"/>
                </a:solidFill>
              </a:rPr>
              <a:t> </a:t>
            </a:r>
            <a:r>
              <a:rPr lang="en-GB" sz="3200" b="1" i="0" u="none" strike="noStrike" baseline="0" dirty="0"/>
              <a:t>in early DKD</a:t>
            </a:r>
            <a:endParaRPr lang="en-GB" sz="3200" dirty="0"/>
          </a:p>
        </p:txBody>
      </p:sp>
      <p:sp>
        <p:nvSpPr>
          <p:cNvPr id="7" name="TextBox 6">
            <a:extLst>
              <a:ext uri="{FF2B5EF4-FFF2-40B4-BE49-F238E27FC236}">
                <a16:creationId xmlns:a16="http://schemas.microsoft.com/office/drawing/2014/main" id="{66A0B944-A33B-CD0C-035F-8858D2C5E1B7}"/>
              </a:ext>
            </a:extLst>
          </p:cNvPr>
          <p:cNvSpPr txBox="1"/>
          <p:nvPr/>
        </p:nvSpPr>
        <p:spPr>
          <a:xfrm>
            <a:off x="608066" y="1533821"/>
            <a:ext cx="10975867" cy="830997"/>
          </a:xfrm>
          <a:prstGeom prst="rect">
            <a:avLst/>
          </a:prstGeom>
          <a:noFill/>
        </p:spPr>
        <p:txBody>
          <a:bodyPr wrap="square">
            <a:spAutoFit/>
          </a:bodyPr>
          <a:lstStyle/>
          <a:p>
            <a:r>
              <a:rPr lang="el-GR" sz="2400" dirty="0"/>
              <a:t>Στο ΣΔ έχει βρεθεί μια </a:t>
            </a:r>
            <a:r>
              <a:rPr lang="el-GR" sz="2400" b="1" dirty="0"/>
              <a:t>αντίστροφη σχέση μεταξύ της διατροφικής πρόσληψης </a:t>
            </a:r>
            <a:r>
              <a:rPr lang="el-GR" sz="2400" b="1" dirty="0" err="1"/>
              <a:t>NaCl</a:t>
            </a:r>
            <a:r>
              <a:rPr lang="el-GR" sz="2400" b="1" dirty="0"/>
              <a:t> και του GFR </a:t>
            </a:r>
            <a:r>
              <a:rPr lang="el-GR" sz="2400" dirty="0"/>
              <a:t>που ονομάζεται «</a:t>
            </a:r>
            <a:r>
              <a:rPr lang="el-GR" sz="2400" b="1" dirty="0"/>
              <a:t>παράδοξο αλατιού» </a:t>
            </a:r>
            <a:endParaRPr lang="en-GB" sz="2400" b="1" dirty="0"/>
          </a:p>
        </p:txBody>
      </p:sp>
      <p:sp>
        <p:nvSpPr>
          <p:cNvPr id="9" name="TextBox 8">
            <a:extLst>
              <a:ext uri="{FF2B5EF4-FFF2-40B4-BE49-F238E27FC236}">
                <a16:creationId xmlns:a16="http://schemas.microsoft.com/office/drawing/2014/main" id="{A692FD95-0156-C20D-81E8-B4372A5F49C0}"/>
              </a:ext>
            </a:extLst>
          </p:cNvPr>
          <p:cNvSpPr txBox="1"/>
          <p:nvPr/>
        </p:nvSpPr>
        <p:spPr>
          <a:xfrm>
            <a:off x="227482" y="6287062"/>
            <a:ext cx="5727548" cy="461665"/>
          </a:xfrm>
          <a:prstGeom prst="rect">
            <a:avLst/>
          </a:prstGeom>
          <a:noFill/>
        </p:spPr>
        <p:txBody>
          <a:bodyPr wrap="square">
            <a:spAutoFit/>
          </a:bodyPr>
          <a:lstStyle/>
          <a:p>
            <a:r>
              <a:rPr lang="en-GB" sz="1200" dirty="0" err="1"/>
              <a:t>Vallon</a:t>
            </a:r>
            <a:r>
              <a:rPr lang="en-GB" sz="1200" dirty="0"/>
              <a:t> V, Huang DY</a:t>
            </a:r>
            <a:r>
              <a:rPr lang="el-GR" sz="1200" dirty="0"/>
              <a:t> </a:t>
            </a:r>
            <a:r>
              <a:rPr lang="en-GB" sz="1200" dirty="0"/>
              <a:t>et al., J Am Soc Nephrol (2002) 13(7):1865–71</a:t>
            </a:r>
            <a:endParaRPr lang="el-GR" sz="1200" dirty="0"/>
          </a:p>
          <a:p>
            <a:r>
              <a:rPr lang="pt-BR" sz="1200" dirty="0"/>
              <a:t>Fabiana B. Nerbass, Roberto Pecoits-Filho et al., </a:t>
            </a:r>
            <a:r>
              <a:rPr lang="en-GB" sz="1200" dirty="0"/>
              <a:t>British Journal of Nutrition (2015)</a:t>
            </a:r>
          </a:p>
        </p:txBody>
      </p:sp>
      <p:sp>
        <p:nvSpPr>
          <p:cNvPr id="3" name="TextBox 2">
            <a:extLst>
              <a:ext uri="{FF2B5EF4-FFF2-40B4-BE49-F238E27FC236}">
                <a16:creationId xmlns:a16="http://schemas.microsoft.com/office/drawing/2014/main" id="{86D93500-280B-D52E-51A1-243372FE7381}"/>
              </a:ext>
            </a:extLst>
          </p:cNvPr>
          <p:cNvSpPr txBox="1"/>
          <p:nvPr/>
        </p:nvSpPr>
        <p:spPr>
          <a:xfrm>
            <a:off x="346016" y="5121831"/>
            <a:ext cx="11845984" cy="830997"/>
          </a:xfrm>
          <a:prstGeom prst="rect">
            <a:avLst/>
          </a:prstGeom>
          <a:noFill/>
        </p:spPr>
        <p:txBody>
          <a:bodyPr wrap="square">
            <a:spAutoFit/>
          </a:bodyPr>
          <a:lstStyle/>
          <a:p>
            <a:pPr marL="342900" indent="-342900">
              <a:buFont typeface="Arial" panose="020B0604020202020204" pitchFamily="34" charset="0"/>
              <a:buChar char="•"/>
            </a:pPr>
            <a:r>
              <a:rPr lang="el-GR" sz="2400" b="1" dirty="0"/>
              <a:t>Όσο χαμηλότερη είναι η πρόσληψη </a:t>
            </a:r>
            <a:r>
              <a:rPr lang="el-GR" sz="2400" b="1" dirty="0" err="1"/>
              <a:t>NaCl</a:t>
            </a:r>
            <a:r>
              <a:rPr lang="el-GR" sz="2400" b="1" dirty="0"/>
              <a:t> των διαβητικών τόσο υψηλότερος είναι ο GFR</a:t>
            </a:r>
          </a:p>
          <a:p>
            <a:pPr marL="342900" indent="-342900">
              <a:buFont typeface="Arial" panose="020B0604020202020204" pitchFamily="34" charset="0"/>
              <a:buChar char="•"/>
            </a:pPr>
            <a:r>
              <a:rPr lang="el-GR" sz="2400" b="1" dirty="0">
                <a:solidFill>
                  <a:srgbClr val="FF0000"/>
                </a:solidFill>
              </a:rPr>
              <a:t>Ανησυχίες σχετικά με το ΣΝΣ και την ενεργοποίηση RAS με δίαιτα χαμηλή σε αλάτι</a:t>
            </a:r>
            <a:endParaRPr lang="en-GB" sz="2400" b="1" dirty="0">
              <a:solidFill>
                <a:srgbClr val="FF0000"/>
              </a:solidFill>
            </a:endParaRPr>
          </a:p>
        </p:txBody>
      </p:sp>
      <p:sp>
        <p:nvSpPr>
          <p:cNvPr id="6" name="TextBox 5">
            <a:extLst>
              <a:ext uri="{FF2B5EF4-FFF2-40B4-BE49-F238E27FC236}">
                <a16:creationId xmlns:a16="http://schemas.microsoft.com/office/drawing/2014/main" id="{CF19EAFE-B443-9B55-AE3F-14968CC9068F}"/>
              </a:ext>
            </a:extLst>
          </p:cNvPr>
          <p:cNvSpPr txBox="1"/>
          <p:nvPr/>
        </p:nvSpPr>
        <p:spPr>
          <a:xfrm>
            <a:off x="608066" y="2592258"/>
            <a:ext cx="10663076" cy="1694695"/>
          </a:xfrm>
          <a:prstGeom prst="rect">
            <a:avLst/>
          </a:prstGeom>
          <a:noFill/>
        </p:spPr>
        <p:txBody>
          <a:bodyPr wrap="square">
            <a:spAutoFit/>
          </a:bodyPr>
          <a:lstStyle/>
          <a:p>
            <a:pPr algn="ctr">
              <a:lnSpc>
                <a:spcPct val="150000"/>
              </a:lnSpc>
            </a:pPr>
            <a:r>
              <a:rPr lang="el-GR" sz="2400" b="1" dirty="0"/>
              <a:t>T</a:t>
            </a:r>
            <a:r>
              <a:rPr lang="en-GB" sz="2400" b="1" dirty="0" err="1"/>
              <a:t>ubular</a:t>
            </a:r>
            <a:r>
              <a:rPr lang="en-GB" sz="2400" b="1" dirty="0"/>
              <a:t> </a:t>
            </a:r>
            <a:r>
              <a:rPr lang="en-GB" sz="2400" b="1" dirty="0" err="1"/>
              <a:t>Glomelural</a:t>
            </a:r>
            <a:r>
              <a:rPr lang="en-GB" sz="2400" b="1" dirty="0"/>
              <a:t> Feedback (T</a:t>
            </a:r>
            <a:r>
              <a:rPr lang="el-GR" sz="2400" b="1" dirty="0"/>
              <a:t>GF</a:t>
            </a:r>
            <a:r>
              <a:rPr lang="en-GB" sz="2400" b="1" dirty="0"/>
              <a:t>): </a:t>
            </a:r>
            <a:endParaRPr lang="el-GR" sz="2400" b="1" dirty="0"/>
          </a:p>
          <a:p>
            <a:pPr algn="ctr">
              <a:lnSpc>
                <a:spcPct val="150000"/>
              </a:lnSpc>
            </a:pPr>
            <a:r>
              <a:rPr lang="el-GR" sz="2400" dirty="0"/>
              <a:t>Χαμηλή πρόσληψη αλατιού </a:t>
            </a:r>
            <a:r>
              <a:rPr lang="el-GR" sz="2400" dirty="0">
                <a:sym typeface="Wingdings" panose="05000000000000000000" pitchFamily="2" charset="2"/>
              </a:rPr>
              <a:t> </a:t>
            </a:r>
            <a:r>
              <a:rPr lang="el-GR" sz="2400" dirty="0">
                <a:ea typeface="Calibri" panose="020F0502020204030204" pitchFamily="34" charset="0"/>
                <a:cs typeface="Calibri" panose="020F0502020204030204" pitchFamily="34" charset="0"/>
                <a:sym typeface="Wingdings" panose="05000000000000000000" pitchFamily="2" charset="2"/>
              </a:rPr>
              <a:t>↓</a:t>
            </a:r>
            <a:r>
              <a:rPr lang="el-GR" sz="2400" dirty="0"/>
              <a:t>συγκέντρωση </a:t>
            </a:r>
            <a:r>
              <a:rPr lang="en-GB" sz="2400" dirty="0"/>
              <a:t>NaCl </a:t>
            </a:r>
            <a:r>
              <a:rPr lang="el-GR" sz="2400" dirty="0"/>
              <a:t>στην πυκνή κηλίδα </a:t>
            </a:r>
            <a:r>
              <a:rPr lang="el-GR" sz="2400" dirty="0">
                <a:sym typeface="Wingdings" panose="05000000000000000000" pitchFamily="2" charset="2"/>
              </a:rPr>
              <a:t> αδρανοποίηση </a:t>
            </a:r>
            <a:r>
              <a:rPr lang="en-GB" sz="2400" dirty="0">
                <a:sym typeface="Wingdings" panose="05000000000000000000" pitchFamily="2" charset="2"/>
              </a:rPr>
              <a:t>TGF </a:t>
            </a:r>
            <a:r>
              <a:rPr lang="el-GR" sz="2400" dirty="0">
                <a:sym typeface="Wingdings" panose="05000000000000000000" pitchFamily="2" charset="2"/>
              </a:rPr>
              <a:t> </a:t>
            </a:r>
            <a:r>
              <a:rPr lang="el-GR" sz="2400" dirty="0" err="1">
                <a:ea typeface="Calibri" panose="020F0502020204030204" pitchFamily="34" charset="0"/>
                <a:cs typeface="Calibri" panose="020F0502020204030204" pitchFamily="34" charset="0"/>
                <a:sym typeface="Wingdings" panose="05000000000000000000" pitchFamily="2" charset="2"/>
              </a:rPr>
              <a:t>υπερδιήθηση</a:t>
            </a:r>
            <a:r>
              <a:rPr lang="el-GR" sz="2400" dirty="0">
                <a:ea typeface="Calibri" panose="020F0502020204030204" pitchFamily="34" charset="0"/>
                <a:cs typeface="Calibri" panose="020F0502020204030204" pitchFamily="34" charset="0"/>
                <a:sym typeface="Wingdings" panose="05000000000000000000" pitchFamily="2" charset="2"/>
              </a:rPr>
              <a:t> </a:t>
            </a:r>
            <a:endParaRPr lang="en-GB" sz="2400" dirty="0"/>
          </a:p>
        </p:txBody>
      </p:sp>
      <p:pic>
        <p:nvPicPr>
          <p:cNvPr id="11" name="Εικόνα 10">
            <a:extLst>
              <a:ext uri="{FF2B5EF4-FFF2-40B4-BE49-F238E27FC236}">
                <a16:creationId xmlns:a16="http://schemas.microsoft.com/office/drawing/2014/main" id="{760C6C41-385D-1B6D-BA8B-CF12858DB3E6}"/>
              </a:ext>
            </a:extLst>
          </p:cNvPr>
          <p:cNvPicPr>
            <a:picLocks noChangeAspect="1"/>
          </p:cNvPicPr>
          <p:nvPr/>
        </p:nvPicPr>
        <p:blipFill>
          <a:blip r:embed="rId3"/>
          <a:stretch>
            <a:fillRect/>
          </a:stretch>
        </p:blipFill>
        <p:spPr>
          <a:xfrm>
            <a:off x="346016" y="4146788"/>
            <a:ext cx="957263" cy="948797"/>
          </a:xfrm>
          <a:prstGeom prst="rect">
            <a:avLst/>
          </a:prstGeom>
        </p:spPr>
      </p:pic>
    </p:spTree>
    <p:extLst>
      <p:ext uri="{BB962C8B-B14F-4D97-AF65-F5344CB8AC3E}">
        <p14:creationId xmlns:p14="http://schemas.microsoft.com/office/powerpoint/2010/main" val="2938242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AA1E91-8077-1E9A-8D54-748364FDA733}"/>
              </a:ext>
            </a:extLst>
          </p:cNvPr>
          <p:cNvSpPr txBox="1"/>
          <p:nvPr/>
        </p:nvSpPr>
        <p:spPr>
          <a:xfrm>
            <a:off x="2609088" y="1955030"/>
            <a:ext cx="7546848" cy="646331"/>
          </a:xfrm>
          <a:prstGeom prst="rect">
            <a:avLst/>
          </a:prstGeom>
          <a:noFill/>
        </p:spPr>
        <p:txBody>
          <a:bodyPr wrap="square">
            <a:spAutoFit/>
          </a:bodyPr>
          <a:lstStyle/>
          <a:p>
            <a:r>
              <a:rPr lang="el-GR" sz="3600" b="1" dirty="0"/>
              <a:t>Άλλοι </a:t>
            </a:r>
            <a:r>
              <a:rPr lang="el-GR" sz="3600" b="1" dirty="0" err="1"/>
              <a:t>αγγειοδραστικοί</a:t>
            </a:r>
            <a:r>
              <a:rPr lang="el-GR" sz="3600" b="1" dirty="0"/>
              <a:t> παράγοντες</a:t>
            </a:r>
            <a:endParaRPr lang="en-GB" sz="3600" dirty="0"/>
          </a:p>
        </p:txBody>
      </p:sp>
      <p:sp>
        <p:nvSpPr>
          <p:cNvPr id="6" name="TextBox 5">
            <a:extLst>
              <a:ext uri="{FF2B5EF4-FFF2-40B4-BE49-F238E27FC236}">
                <a16:creationId xmlns:a16="http://schemas.microsoft.com/office/drawing/2014/main" id="{229774ED-62F2-E6C3-0F42-03B8C28F215B}"/>
              </a:ext>
            </a:extLst>
          </p:cNvPr>
          <p:cNvSpPr txBox="1"/>
          <p:nvPr/>
        </p:nvSpPr>
        <p:spPr>
          <a:xfrm>
            <a:off x="2170176" y="906363"/>
            <a:ext cx="7546848" cy="646331"/>
          </a:xfrm>
          <a:prstGeom prst="rect">
            <a:avLst/>
          </a:prstGeom>
          <a:noFill/>
        </p:spPr>
        <p:txBody>
          <a:bodyPr wrap="square">
            <a:spAutoFit/>
          </a:bodyPr>
          <a:lstStyle/>
          <a:p>
            <a:pPr algn="ctr"/>
            <a:r>
              <a:rPr lang="el-GR" sz="3600" b="1" dirty="0" err="1">
                <a:solidFill>
                  <a:srgbClr val="0070C0"/>
                </a:solidFill>
              </a:rPr>
              <a:t>Υπερδιήθηση</a:t>
            </a:r>
            <a:r>
              <a:rPr lang="el-GR" sz="3600" dirty="0"/>
              <a:t> </a:t>
            </a:r>
            <a:endParaRPr lang="en-GB" sz="3600" dirty="0"/>
          </a:p>
        </p:txBody>
      </p:sp>
    </p:spTree>
    <p:extLst>
      <p:ext uri="{BB962C8B-B14F-4D97-AF65-F5344CB8AC3E}">
        <p14:creationId xmlns:p14="http://schemas.microsoft.com/office/powerpoint/2010/main" val="829138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80AF53-AEC8-00AC-D333-B4DAB0C9FA18}"/>
              </a:ext>
            </a:extLst>
          </p:cNvPr>
          <p:cNvSpPr txBox="1"/>
          <p:nvPr/>
        </p:nvSpPr>
        <p:spPr>
          <a:xfrm>
            <a:off x="460552" y="344475"/>
            <a:ext cx="6096000" cy="523220"/>
          </a:xfrm>
          <a:prstGeom prst="rect">
            <a:avLst/>
          </a:prstGeom>
          <a:noFill/>
        </p:spPr>
        <p:txBody>
          <a:bodyPr wrap="square">
            <a:spAutoFit/>
          </a:bodyPr>
          <a:lstStyle/>
          <a:p>
            <a:r>
              <a:rPr lang="en-GB" sz="2800" b="1" i="0" u="none" strike="noStrike" baseline="0" dirty="0">
                <a:latin typeface="AdvOT34fe1490.B"/>
              </a:rPr>
              <a:t>SG</a:t>
            </a:r>
            <a:r>
              <a:rPr lang="en-GB" sz="2800" b="1" dirty="0">
                <a:latin typeface="AdvOT34fe1490.B"/>
              </a:rPr>
              <a:t>LT1</a:t>
            </a:r>
            <a:r>
              <a:rPr lang="en-GB" sz="2800" b="1" i="0" u="none" strike="noStrike" baseline="0" dirty="0">
                <a:latin typeface="AdvOT34fe1490.B"/>
              </a:rPr>
              <a:t>-NO Synthesis</a:t>
            </a:r>
            <a:r>
              <a:rPr lang="el-GR" sz="2800" b="1" i="0" u="none" strike="noStrike" baseline="0" dirty="0">
                <a:latin typeface="AdvOT34fe1490.B"/>
              </a:rPr>
              <a:t> 1</a:t>
            </a:r>
            <a:r>
              <a:rPr lang="en-GB" sz="2800" b="1" i="0" u="none" strike="noStrike" baseline="0" dirty="0">
                <a:latin typeface="AdvOT34fe1490.B"/>
              </a:rPr>
              <a:t> Pathway</a:t>
            </a:r>
            <a:endParaRPr lang="en-GB" sz="2800" b="1" dirty="0"/>
          </a:p>
        </p:txBody>
      </p:sp>
      <p:sp>
        <p:nvSpPr>
          <p:cNvPr id="4" name="TextBox 3">
            <a:extLst>
              <a:ext uri="{FF2B5EF4-FFF2-40B4-BE49-F238E27FC236}">
                <a16:creationId xmlns:a16="http://schemas.microsoft.com/office/drawing/2014/main" id="{B910B688-093A-421B-E56A-E12C93890BFB}"/>
              </a:ext>
            </a:extLst>
          </p:cNvPr>
          <p:cNvSpPr txBox="1"/>
          <p:nvPr/>
        </p:nvSpPr>
        <p:spPr>
          <a:xfrm>
            <a:off x="170830" y="6337532"/>
            <a:ext cx="4801219" cy="461665"/>
          </a:xfrm>
          <a:prstGeom prst="rect">
            <a:avLst/>
          </a:prstGeom>
          <a:noFill/>
        </p:spPr>
        <p:txBody>
          <a:bodyPr wrap="square">
            <a:spAutoFit/>
          </a:bodyPr>
          <a:lstStyle/>
          <a:p>
            <a:r>
              <a:rPr lang="en-GB" sz="1200" b="0" i="0" u="none" strike="noStrike" baseline="0" dirty="0">
                <a:latin typeface="AdvOT1ef757c0"/>
              </a:rPr>
              <a:t>Hiragushi K, Sugimoto H</a:t>
            </a:r>
            <a:r>
              <a:rPr lang="en-GB" sz="1200" dirty="0">
                <a:latin typeface="AdvOT1ef757c0"/>
              </a:rPr>
              <a:t>. et al., </a:t>
            </a:r>
            <a:r>
              <a:rPr lang="en-GB" sz="1200" b="0" i="0" u="none" strike="noStrike" baseline="0" dirty="0">
                <a:latin typeface="AdvOT7d6df7ab.I"/>
              </a:rPr>
              <a:t>Diabetes Res Clin </a:t>
            </a:r>
            <a:r>
              <a:rPr lang="en-GB" sz="1200" b="0" i="0" u="none" strike="noStrike" baseline="0" dirty="0" err="1">
                <a:latin typeface="AdvOT7d6df7ab.I"/>
              </a:rPr>
              <a:t>Pract</a:t>
            </a:r>
            <a:r>
              <a:rPr lang="en-GB" sz="1200" b="0" i="0" u="none" strike="noStrike" baseline="0" dirty="0">
                <a:latin typeface="AdvOT7d6df7ab.I"/>
              </a:rPr>
              <a:t> </a:t>
            </a:r>
            <a:r>
              <a:rPr lang="en-GB" sz="1200" b="0" i="0" u="none" strike="noStrike" baseline="0" dirty="0">
                <a:latin typeface="AdvOT1ef757c0"/>
              </a:rPr>
              <a:t>(2001)</a:t>
            </a:r>
            <a:endParaRPr lang="en-GB" sz="1200" dirty="0"/>
          </a:p>
          <a:p>
            <a:r>
              <a:rPr lang="en-GB" sz="1200" dirty="0"/>
              <a:t>Yang and Xu</a:t>
            </a:r>
            <a:r>
              <a:rPr lang="el-GR" sz="1200" dirty="0"/>
              <a:t>, </a:t>
            </a:r>
            <a:r>
              <a:rPr lang="en-GB" sz="1200" b="0" i="0" u="none" strike="noStrike" baseline="0" dirty="0"/>
              <a:t>Frontiers in Endocrinology</a:t>
            </a:r>
            <a:r>
              <a:rPr lang="el-GR" sz="1200" b="0" i="0" u="none" strike="noStrike" baseline="0" dirty="0"/>
              <a:t> 2022 </a:t>
            </a:r>
            <a:endParaRPr lang="en-GB" sz="1200" dirty="0"/>
          </a:p>
        </p:txBody>
      </p:sp>
      <p:sp>
        <p:nvSpPr>
          <p:cNvPr id="6" name="TextBox 5">
            <a:extLst>
              <a:ext uri="{FF2B5EF4-FFF2-40B4-BE49-F238E27FC236}">
                <a16:creationId xmlns:a16="http://schemas.microsoft.com/office/drawing/2014/main" id="{E71F54F9-8EB2-A6C5-2F9B-CBE29B843390}"/>
              </a:ext>
            </a:extLst>
          </p:cNvPr>
          <p:cNvSpPr txBox="1"/>
          <p:nvPr/>
        </p:nvSpPr>
        <p:spPr>
          <a:xfrm>
            <a:off x="849172" y="859597"/>
            <a:ext cx="9111692" cy="830997"/>
          </a:xfrm>
          <a:prstGeom prst="rect">
            <a:avLst/>
          </a:prstGeom>
          <a:noFill/>
        </p:spPr>
        <p:txBody>
          <a:bodyPr wrap="square">
            <a:spAutoFit/>
          </a:bodyPr>
          <a:lstStyle/>
          <a:p>
            <a:pPr marL="285750" indent="-285750">
              <a:buFont typeface="Wingdings" panose="05000000000000000000" pitchFamily="2" charset="2"/>
              <a:buChar char="Ø"/>
            </a:pPr>
            <a:r>
              <a:rPr lang="el-GR" sz="2400" b="1" dirty="0"/>
              <a:t>ΝΟ</a:t>
            </a:r>
            <a:r>
              <a:rPr lang="en-GB" sz="2400" b="1" dirty="0"/>
              <a:t> (</a:t>
            </a:r>
            <a:r>
              <a:rPr lang="el-GR" sz="2400" b="1" dirty="0"/>
              <a:t>μονοξειδίου του αζώτου</a:t>
            </a:r>
            <a:r>
              <a:rPr lang="en-GB" sz="2400" b="1" dirty="0"/>
              <a:t>): </a:t>
            </a:r>
            <a:r>
              <a:rPr lang="el-GR" sz="2400" b="1" dirty="0"/>
              <a:t>ισχυρό αγγειοδιασταλτικό</a:t>
            </a:r>
          </a:p>
          <a:p>
            <a:pPr marL="285750" indent="-285750">
              <a:buFont typeface="Wingdings" panose="05000000000000000000" pitchFamily="2" charset="2"/>
              <a:buChar char="Ø"/>
            </a:pPr>
            <a:r>
              <a:rPr lang="el-GR" sz="2400" b="1" dirty="0"/>
              <a:t>ενισχύεται η παραγωγή του σε καταστάσεις υπεργλυκαιμίας  </a:t>
            </a:r>
            <a:endParaRPr lang="en-GB" sz="2400" b="1" dirty="0"/>
          </a:p>
        </p:txBody>
      </p:sp>
      <p:sp>
        <p:nvSpPr>
          <p:cNvPr id="14" name="TextBox 13">
            <a:extLst>
              <a:ext uri="{FF2B5EF4-FFF2-40B4-BE49-F238E27FC236}">
                <a16:creationId xmlns:a16="http://schemas.microsoft.com/office/drawing/2014/main" id="{DE01F36F-DB40-7752-7963-7E059A2D359E}"/>
              </a:ext>
            </a:extLst>
          </p:cNvPr>
          <p:cNvSpPr txBox="1"/>
          <p:nvPr/>
        </p:nvSpPr>
        <p:spPr>
          <a:xfrm>
            <a:off x="380542" y="5397250"/>
            <a:ext cx="11495228" cy="830997"/>
          </a:xfrm>
          <a:prstGeom prst="rect">
            <a:avLst/>
          </a:prstGeom>
          <a:noFill/>
        </p:spPr>
        <p:txBody>
          <a:bodyPr wrap="square">
            <a:spAutoFit/>
          </a:bodyPr>
          <a:lstStyle/>
          <a:p>
            <a:pPr algn="ctr"/>
            <a:r>
              <a:rPr lang="el-GR" sz="2400" b="1" dirty="0">
                <a:ea typeface="Calibri" panose="020F0502020204030204" pitchFamily="34" charset="0"/>
                <a:cs typeface="Calibri" panose="020F0502020204030204" pitchFamily="34" charset="0"/>
              </a:rPr>
              <a:t>↑</a:t>
            </a:r>
            <a:r>
              <a:rPr lang="en-GB" sz="2400" b="1" dirty="0">
                <a:ea typeface="Calibri" panose="020F0502020204030204" pitchFamily="34" charset="0"/>
                <a:cs typeface="Calibri" panose="020F0502020204030204" pitchFamily="34" charset="0"/>
              </a:rPr>
              <a:t> </a:t>
            </a:r>
            <a:r>
              <a:rPr lang="el-GR" sz="2400" b="1" dirty="0">
                <a:ea typeface="Calibri" panose="020F0502020204030204" pitchFamily="34" charset="0"/>
                <a:cs typeface="Calibri" panose="020F0502020204030204" pitchFamily="34" charset="0"/>
              </a:rPr>
              <a:t>γλυκόζη </a:t>
            </a:r>
            <a:r>
              <a:rPr lang="el-GR" sz="2400" b="1" dirty="0">
                <a:ea typeface="Calibri" panose="020F0502020204030204" pitchFamily="34" charset="0"/>
                <a:cs typeface="Calibri" panose="020F0502020204030204" pitchFamily="34" charset="0"/>
                <a:sym typeface="Wingdings" panose="05000000000000000000" pitchFamily="2" charset="2"/>
              </a:rPr>
              <a:t> </a:t>
            </a:r>
            <a:r>
              <a:rPr lang="el-GR" sz="2400" b="1" dirty="0">
                <a:ea typeface="Calibri" panose="020F0502020204030204" pitchFamily="34" charset="0"/>
                <a:cs typeface="Calibri" panose="020F0502020204030204" pitchFamily="34" charset="0"/>
              </a:rPr>
              <a:t>↑ </a:t>
            </a:r>
            <a:r>
              <a:rPr lang="el-GR" sz="2400" b="1" dirty="0">
                <a:ea typeface="Calibri" panose="020F0502020204030204" pitchFamily="34" charset="0"/>
                <a:cs typeface="Calibri" panose="020F0502020204030204" pitchFamily="34" charset="0"/>
                <a:sym typeface="Wingdings" panose="05000000000000000000" pitchFamily="2" charset="2"/>
              </a:rPr>
              <a:t>μεταφορά μέσω </a:t>
            </a:r>
            <a:r>
              <a:rPr lang="en-GB" sz="2400" b="1" dirty="0">
                <a:ea typeface="Calibri" panose="020F0502020204030204" pitchFamily="34" charset="0"/>
                <a:cs typeface="Calibri" panose="020F0502020204030204" pitchFamily="34" charset="0"/>
                <a:sym typeface="Wingdings" panose="05000000000000000000" pitchFamily="2" charset="2"/>
              </a:rPr>
              <a:t>SGLT-GLUT </a:t>
            </a:r>
            <a:r>
              <a:rPr lang="el-GR" sz="2400" b="1" dirty="0">
                <a:ea typeface="Calibri" panose="020F0502020204030204" pitchFamily="34" charset="0"/>
                <a:cs typeface="Calibri" panose="020F0502020204030204" pitchFamily="34" charset="0"/>
                <a:sym typeface="Wingdings" panose="05000000000000000000" pitchFamily="2" charset="2"/>
              </a:rPr>
              <a:t>ενδοκυττάρια   </a:t>
            </a:r>
            <a:r>
              <a:rPr lang="el-GR" sz="2400" b="1" dirty="0">
                <a:ea typeface="Calibri" panose="020F0502020204030204" pitchFamily="34" charset="0"/>
                <a:cs typeface="Calibri" panose="020F0502020204030204" pitchFamily="34" charset="0"/>
              </a:rPr>
              <a:t>↑ </a:t>
            </a:r>
            <a:r>
              <a:rPr lang="el-GR" sz="2400" b="1" dirty="0"/>
              <a:t>παραγωγής ΝΟ </a:t>
            </a:r>
            <a:r>
              <a:rPr lang="el-GR" sz="2400" b="1" dirty="0">
                <a:sym typeface="Wingdings" panose="05000000000000000000" pitchFamily="2" charset="2"/>
              </a:rPr>
              <a:t> </a:t>
            </a:r>
            <a:r>
              <a:rPr lang="el-GR" sz="2400" b="1" dirty="0"/>
              <a:t>διαστολή </a:t>
            </a:r>
            <a:r>
              <a:rPr lang="el-GR" sz="2400" b="1" dirty="0" err="1"/>
              <a:t>Af-Art</a:t>
            </a:r>
            <a:endParaRPr lang="el-GR" sz="2400" b="1" dirty="0"/>
          </a:p>
        </p:txBody>
      </p:sp>
      <p:pic>
        <p:nvPicPr>
          <p:cNvPr id="15" name="Εικόνα 14">
            <a:extLst>
              <a:ext uri="{FF2B5EF4-FFF2-40B4-BE49-F238E27FC236}">
                <a16:creationId xmlns:a16="http://schemas.microsoft.com/office/drawing/2014/main" id="{EEDB82D0-C7C9-4A1B-B54E-A6AFD2F80466}"/>
              </a:ext>
            </a:extLst>
          </p:cNvPr>
          <p:cNvPicPr>
            <a:picLocks noChangeAspect="1"/>
          </p:cNvPicPr>
          <p:nvPr/>
        </p:nvPicPr>
        <p:blipFill rotWithShape="1">
          <a:blip r:embed="rId3"/>
          <a:srcRect b="68381"/>
          <a:stretch/>
        </p:blipFill>
        <p:spPr>
          <a:xfrm>
            <a:off x="4709160" y="1799879"/>
            <a:ext cx="7271751" cy="2880981"/>
          </a:xfrm>
          <a:prstGeom prst="rect">
            <a:avLst/>
          </a:prstGeom>
        </p:spPr>
      </p:pic>
      <p:sp>
        <p:nvSpPr>
          <p:cNvPr id="17" name="TextBox 16">
            <a:extLst>
              <a:ext uri="{FF2B5EF4-FFF2-40B4-BE49-F238E27FC236}">
                <a16:creationId xmlns:a16="http://schemas.microsoft.com/office/drawing/2014/main" id="{8E475F43-2597-2415-CCAE-5D5151D3AA46}"/>
              </a:ext>
            </a:extLst>
          </p:cNvPr>
          <p:cNvSpPr txBox="1"/>
          <p:nvPr/>
        </p:nvSpPr>
        <p:spPr>
          <a:xfrm>
            <a:off x="700730" y="2274838"/>
            <a:ext cx="3741418" cy="2308324"/>
          </a:xfrm>
          <a:prstGeom prst="rect">
            <a:avLst/>
          </a:prstGeom>
          <a:noFill/>
        </p:spPr>
        <p:txBody>
          <a:bodyPr wrap="square">
            <a:spAutoFit/>
          </a:bodyPr>
          <a:lstStyle/>
          <a:p>
            <a:r>
              <a:rPr lang="el-GR" sz="2400" dirty="0"/>
              <a:t>Εξετάστηκε η επίδραση της υψηλής γλυκόζης στον αγγειακό τόνο του </a:t>
            </a:r>
            <a:r>
              <a:rPr lang="el-GR" sz="2400" dirty="0" err="1"/>
              <a:t>Af-Art</a:t>
            </a:r>
            <a:r>
              <a:rPr lang="el-GR" sz="2400" dirty="0"/>
              <a:t> σε προ-</a:t>
            </a:r>
            <a:r>
              <a:rPr lang="el-GR" sz="2400" dirty="0" err="1"/>
              <a:t>αγγεισυσπασμένα</a:t>
            </a:r>
            <a:r>
              <a:rPr lang="el-GR" sz="2400" dirty="0"/>
              <a:t> με ΝΕ (</a:t>
            </a:r>
            <a:r>
              <a:rPr lang="en-GB" sz="2400" dirty="0"/>
              <a:t>norepinephrine)</a:t>
            </a:r>
            <a:r>
              <a:rPr lang="el-GR" sz="2400" dirty="0"/>
              <a:t> </a:t>
            </a:r>
            <a:r>
              <a:rPr lang="el-GR" sz="2400" dirty="0" err="1"/>
              <a:t>Af-Art</a:t>
            </a:r>
            <a:r>
              <a:rPr lang="el-GR" sz="2400" dirty="0"/>
              <a:t> ποντικών</a:t>
            </a:r>
            <a:endParaRPr lang="en-GB" sz="2400" dirty="0"/>
          </a:p>
        </p:txBody>
      </p:sp>
      <p:sp>
        <p:nvSpPr>
          <p:cNvPr id="7" name="TextBox 6">
            <a:extLst>
              <a:ext uri="{FF2B5EF4-FFF2-40B4-BE49-F238E27FC236}">
                <a16:creationId xmlns:a16="http://schemas.microsoft.com/office/drawing/2014/main" id="{90751D79-F7EC-E831-DB9B-A93176391F39}"/>
              </a:ext>
            </a:extLst>
          </p:cNvPr>
          <p:cNvSpPr txBox="1"/>
          <p:nvPr/>
        </p:nvSpPr>
        <p:spPr>
          <a:xfrm>
            <a:off x="5314950" y="4558723"/>
            <a:ext cx="6412229" cy="523220"/>
          </a:xfrm>
          <a:prstGeom prst="rect">
            <a:avLst/>
          </a:prstGeom>
          <a:noFill/>
        </p:spPr>
        <p:txBody>
          <a:bodyPr wrap="square">
            <a:spAutoFit/>
          </a:bodyPr>
          <a:lstStyle/>
          <a:p>
            <a:pPr algn="ctr"/>
            <a:r>
              <a:rPr lang="en-GB" sz="1400" dirty="0">
                <a:effectLst/>
              </a:rPr>
              <a:t>When the glucose concentration was increased from 5 to 300 mM, the </a:t>
            </a:r>
            <a:r>
              <a:rPr lang="en-GB" sz="1400" dirty="0" err="1">
                <a:effectLst/>
              </a:rPr>
              <a:t>Af</a:t>
            </a:r>
            <a:r>
              <a:rPr lang="en-GB" sz="1400" dirty="0">
                <a:effectLst/>
              </a:rPr>
              <a:t>-Art dilated with enhanced NO</a:t>
            </a:r>
            <a:r>
              <a:rPr lang="el-GR" sz="1400" dirty="0">
                <a:effectLst/>
              </a:rPr>
              <a:t> </a:t>
            </a:r>
            <a:r>
              <a:rPr lang="en-GB" sz="1400" dirty="0">
                <a:effectLst/>
              </a:rPr>
              <a:t>generation (84.74.1 to 101.09.3 U/min)</a:t>
            </a:r>
            <a:endParaRPr lang="en-GB" sz="1400" dirty="0"/>
          </a:p>
        </p:txBody>
      </p:sp>
    </p:spTree>
    <p:extLst>
      <p:ext uri="{BB962C8B-B14F-4D97-AF65-F5344CB8AC3E}">
        <p14:creationId xmlns:p14="http://schemas.microsoft.com/office/powerpoint/2010/main" val="1310106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B202D387-A858-B68B-DF2C-291DF62BE951}"/>
              </a:ext>
            </a:extLst>
          </p:cNvPr>
          <p:cNvPicPr>
            <a:picLocks noChangeAspect="1"/>
          </p:cNvPicPr>
          <p:nvPr/>
        </p:nvPicPr>
        <p:blipFill rotWithShape="1">
          <a:blip r:embed="rId3"/>
          <a:srcRect l="13103" t="20076" r="26293" b="44062"/>
          <a:stretch/>
        </p:blipFill>
        <p:spPr>
          <a:xfrm>
            <a:off x="510080" y="1286130"/>
            <a:ext cx="4459671" cy="1860346"/>
          </a:xfrm>
          <a:prstGeom prst="rect">
            <a:avLst/>
          </a:prstGeom>
        </p:spPr>
      </p:pic>
      <p:sp>
        <p:nvSpPr>
          <p:cNvPr id="9" name="TextBox 8">
            <a:extLst>
              <a:ext uri="{FF2B5EF4-FFF2-40B4-BE49-F238E27FC236}">
                <a16:creationId xmlns:a16="http://schemas.microsoft.com/office/drawing/2014/main" id="{46DB5B3E-95FA-AEE1-38E8-1F5B334B6AE9}"/>
              </a:ext>
            </a:extLst>
          </p:cNvPr>
          <p:cNvSpPr txBox="1"/>
          <p:nvPr/>
        </p:nvSpPr>
        <p:spPr>
          <a:xfrm>
            <a:off x="510080" y="3496525"/>
            <a:ext cx="11171840" cy="369332"/>
          </a:xfrm>
          <a:prstGeom prst="rect">
            <a:avLst/>
          </a:prstGeom>
          <a:noFill/>
        </p:spPr>
        <p:txBody>
          <a:bodyPr wrap="square">
            <a:spAutoFit/>
          </a:bodyPr>
          <a:lstStyle/>
          <a:p>
            <a:pPr algn="l"/>
            <a:r>
              <a:rPr lang="en-GB" sz="1800" b="0" i="0" u="none" strike="noStrike" baseline="0" dirty="0">
                <a:latin typeface="URWPalladioL-Roma"/>
              </a:rPr>
              <a:t>43 living kidney donors who underwent enhanced computed tomography</a:t>
            </a:r>
            <a:r>
              <a:rPr lang="el-GR" sz="1800" b="0" i="0" u="none" strike="noStrike" baseline="0" dirty="0">
                <a:latin typeface="URWPalladioL-Roma"/>
              </a:rPr>
              <a:t> </a:t>
            </a:r>
            <a:r>
              <a:rPr lang="en-GB" sz="1800" b="0" i="0" u="none" strike="noStrike" baseline="0" dirty="0">
                <a:latin typeface="URWPalladioL-Roma"/>
              </a:rPr>
              <a:t>and kidney biopsy at the time of donation</a:t>
            </a:r>
            <a:endParaRPr lang="en-GB" dirty="0"/>
          </a:p>
        </p:txBody>
      </p:sp>
      <p:sp>
        <p:nvSpPr>
          <p:cNvPr id="23" name="TextBox 22">
            <a:extLst>
              <a:ext uri="{FF2B5EF4-FFF2-40B4-BE49-F238E27FC236}">
                <a16:creationId xmlns:a16="http://schemas.microsoft.com/office/drawing/2014/main" id="{4CDCE12D-B3A5-65BE-9379-F9048371AA26}"/>
              </a:ext>
            </a:extLst>
          </p:cNvPr>
          <p:cNvSpPr txBox="1"/>
          <p:nvPr/>
        </p:nvSpPr>
        <p:spPr>
          <a:xfrm>
            <a:off x="587757" y="4216907"/>
            <a:ext cx="11311759" cy="1200329"/>
          </a:xfrm>
          <a:prstGeom prst="rect">
            <a:avLst/>
          </a:prstGeom>
          <a:noFill/>
        </p:spPr>
        <p:txBody>
          <a:bodyPr wrap="square">
            <a:spAutoFit/>
          </a:bodyPr>
          <a:lstStyle/>
          <a:p>
            <a:pPr algn="l"/>
            <a:r>
              <a:rPr lang="en-GB" sz="2400" b="1" i="0" u="none" strike="noStrike" baseline="0" dirty="0"/>
              <a:t>Conclusions</a:t>
            </a:r>
          </a:p>
          <a:p>
            <a:pPr algn="l"/>
            <a:r>
              <a:rPr lang="en-GB" sz="2400" b="1" i="0" u="none" strike="noStrike" baseline="0" dirty="0"/>
              <a:t>These findings indicate that greater protein intake</a:t>
            </a:r>
            <a:r>
              <a:rPr lang="el-GR" sz="2400" b="1" i="0" u="none" strike="noStrike" baseline="0" dirty="0"/>
              <a:t> </a:t>
            </a:r>
            <a:r>
              <a:rPr lang="en-GB" sz="2400" b="1" i="0" u="none" strike="noStrike" baseline="0" dirty="0"/>
              <a:t>may increase SNGFR and lead to glomerular hyperfiltration</a:t>
            </a:r>
            <a:endParaRPr lang="en-GB" sz="2400" b="1" dirty="0"/>
          </a:p>
        </p:txBody>
      </p:sp>
      <p:sp>
        <p:nvSpPr>
          <p:cNvPr id="2" name="TextBox 1">
            <a:extLst>
              <a:ext uri="{FF2B5EF4-FFF2-40B4-BE49-F238E27FC236}">
                <a16:creationId xmlns:a16="http://schemas.microsoft.com/office/drawing/2014/main" id="{F3EF70F1-AE0B-561D-3A16-30D7750030F2}"/>
              </a:ext>
            </a:extLst>
          </p:cNvPr>
          <p:cNvSpPr txBox="1"/>
          <p:nvPr/>
        </p:nvSpPr>
        <p:spPr>
          <a:xfrm>
            <a:off x="660082" y="177133"/>
            <a:ext cx="10632757" cy="830997"/>
          </a:xfrm>
          <a:prstGeom prst="rect">
            <a:avLst/>
          </a:prstGeom>
          <a:noFill/>
        </p:spPr>
        <p:txBody>
          <a:bodyPr wrap="square">
            <a:spAutoFit/>
          </a:bodyPr>
          <a:lstStyle/>
          <a:p>
            <a:pPr algn="ctr"/>
            <a:r>
              <a:rPr lang="el-GR" sz="2400" b="1" i="0" u="none" strike="noStrike" baseline="0" dirty="0">
                <a:latin typeface="AdvOT34fe1490.B"/>
              </a:rPr>
              <a:t>Το μονοπάτι </a:t>
            </a:r>
            <a:r>
              <a:rPr lang="en-GB" sz="2400" b="1" i="0" u="none" strike="noStrike" baseline="0" dirty="0">
                <a:latin typeface="AdvOT34fe1490.B"/>
              </a:rPr>
              <a:t>SG</a:t>
            </a:r>
            <a:r>
              <a:rPr lang="en-GB" sz="2400" b="1" dirty="0">
                <a:latin typeface="AdvOT34fe1490.B"/>
              </a:rPr>
              <a:t>LT1</a:t>
            </a:r>
            <a:r>
              <a:rPr lang="en-GB" sz="2400" b="1" i="0" u="none" strike="noStrike" baseline="0" dirty="0">
                <a:latin typeface="AdvOT34fe1490.B"/>
              </a:rPr>
              <a:t>-NO Synthesis</a:t>
            </a:r>
            <a:r>
              <a:rPr lang="el-GR" sz="2400" b="1" i="0" u="none" strike="noStrike" baseline="0" dirty="0">
                <a:latin typeface="AdvOT34fe1490.B"/>
              </a:rPr>
              <a:t> 1</a:t>
            </a:r>
            <a:r>
              <a:rPr lang="en-GB" sz="2400" b="1" i="0" u="none" strike="noStrike" baseline="0" dirty="0">
                <a:latin typeface="AdvOT34fe1490.B"/>
              </a:rPr>
              <a:t> Pathway</a:t>
            </a:r>
            <a:r>
              <a:rPr lang="el-GR" sz="2400" b="1" i="0" u="none" strike="noStrike" baseline="0" dirty="0">
                <a:latin typeface="AdvOT34fe1490.B"/>
              </a:rPr>
              <a:t> μπορεί να ενεργοποιηθεί και από γεύμα υψηλής πρωτεΐνης</a:t>
            </a:r>
            <a:r>
              <a:rPr lang="el-GR" sz="2400" b="1" dirty="0">
                <a:latin typeface="AdvOT34fe1490.B"/>
              </a:rPr>
              <a:t> </a:t>
            </a:r>
            <a:endParaRPr lang="en-GB" sz="2400" dirty="0"/>
          </a:p>
        </p:txBody>
      </p:sp>
      <p:sp>
        <p:nvSpPr>
          <p:cNvPr id="4" name="TextBox 3">
            <a:extLst>
              <a:ext uri="{FF2B5EF4-FFF2-40B4-BE49-F238E27FC236}">
                <a16:creationId xmlns:a16="http://schemas.microsoft.com/office/drawing/2014/main" id="{E633E7EB-B296-B45E-CAA2-C529C4ED8CB3}"/>
              </a:ext>
            </a:extLst>
          </p:cNvPr>
          <p:cNvSpPr txBox="1"/>
          <p:nvPr/>
        </p:nvSpPr>
        <p:spPr>
          <a:xfrm>
            <a:off x="145733" y="6488668"/>
            <a:ext cx="6097904" cy="307777"/>
          </a:xfrm>
          <a:prstGeom prst="rect">
            <a:avLst/>
          </a:prstGeom>
          <a:noFill/>
        </p:spPr>
        <p:txBody>
          <a:bodyPr wrap="square">
            <a:spAutoFit/>
          </a:bodyPr>
          <a:lstStyle/>
          <a:p>
            <a:r>
              <a:rPr lang="en-GB" sz="1400" dirty="0"/>
              <a:t>Rina Oba, Go </a:t>
            </a:r>
            <a:r>
              <a:rPr lang="en-GB" sz="1400" dirty="0" err="1"/>
              <a:t>Kanzaki</a:t>
            </a:r>
            <a:r>
              <a:rPr lang="en-GB" sz="1400" dirty="0"/>
              <a:t> et al., Nutrients 2020, 12, 2549 </a:t>
            </a:r>
          </a:p>
        </p:txBody>
      </p:sp>
    </p:spTree>
    <p:extLst>
      <p:ext uri="{BB962C8B-B14F-4D97-AF65-F5344CB8AC3E}">
        <p14:creationId xmlns:p14="http://schemas.microsoft.com/office/powerpoint/2010/main" val="114457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1DAED8A8-7CCF-C421-B929-8EB2F5972623}"/>
              </a:ext>
            </a:extLst>
          </p:cNvPr>
          <p:cNvPicPr>
            <a:picLocks noChangeAspect="1"/>
          </p:cNvPicPr>
          <p:nvPr/>
        </p:nvPicPr>
        <p:blipFill rotWithShape="1">
          <a:blip r:embed="rId3"/>
          <a:srcRect l="13594" t="29885" r="35594" b="6666"/>
          <a:stretch/>
        </p:blipFill>
        <p:spPr>
          <a:xfrm>
            <a:off x="888682" y="1736655"/>
            <a:ext cx="4286250" cy="3060245"/>
          </a:xfrm>
          <a:prstGeom prst="rect">
            <a:avLst/>
          </a:prstGeom>
        </p:spPr>
      </p:pic>
      <p:sp>
        <p:nvSpPr>
          <p:cNvPr id="7" name="TextBox 6">
            <a:extLst>
              <a:ext uri="{FF2B5EF4-FFF2-40B4-BE49-F238E27FC236}">
                <a16:creationId xmlns:a16="http://schemas.microsoft.com/office/drawing/2014/main" id="{1327E69A-8661-DEC3-1F0E-F86AA4EBAC31}"/>
              </a:ext>
            </a:extLst>
          </p:cNvPr>
          <p:cNvSpPr txBox="1"/>
          <p:nvPr/>
        </p:nvSpPr>
        <p:spPr>
          <a:xfrm>
            <a:off x="453390" y="310460"/>
            <a:ext cx="6096000" cy="584775"/>
          </a:xfrm>
          <a:prstGeom prst="rect">
            <a:avLst/>
          </a:prstGeom>
          <a:noFill/>
        </p:spPr>
        <p:txBody>
          <a:bodyPr wrap="square">
            <a:spAutoFit/>
          </a:bodyPr>
          <a:lstStyle/>
          <a:p>
            <a:r>
              <a:rPr lang="en-GB" sz="3200" b="1" i="0" u="none" strike="noStrike" baseline="0" dirty="0">
                <a:latin typeface="AdvOT34fe1490.B"/>
              </a:rPr>
              <a:t>Cyclooxygenase</a:t>
            </a:r>
            <a:endParaRPr lang="en-GB" sz="3200" b="1" dirty="0"/>
          </a:p>
        </p:txBody>
      </p:sp>
      <p:sp>
        <p:nvSpPr>
          <p:cNvPr id="10" name="Οβάλ 9">
            <a:extLst>
              <a:ext uri="{FF2B5EF4-FFF2-40B4-BE49-F238E27FC236}">
                <a16:creationId xmlns:a16="http://schemas.microsoft.com/office/drawing/2014/main" id="{D5761B6B-D57B-1DCC-5DB7-A6D5BA4BC2F2}"/>
              </a:ext>
            </a:extLst>
          </p:cNvPr>
          <p:cNvSpPr/>
          <p:nvPr/>
        </p:nvSpPr>
        <p:spPr>
          <a:xfrm>
            <a:off x="1710690" y="3015366"/>
            <a:ext cx="994410" cy="434340"/>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Οβάλ 10">
            <a:extLst>
              <a:ext uri="{FF2B5EF4-FFF2-40B4-BE49-F238E27FC236}">
                <a16:creationId xmlns:a16="http://schemas.microsoft.com/office/drawing/2014/main" id="{E54CB3BF-7543-1B4A-E52B-029A9C310807}"/>
              </a:ext>
            </a:extLst>
          </p:cNvPr>
          <p:cNvSpPr/>
          <p:nvPr/>
        </p:nvSpPr>
        <p:spPr>
          <a:xfrm>
            <a:off x="1846898" y="4415255"/>
            <a:ext cx="1322070" cy="697229"/>
          </a:xfrm>
          <a:prstGeom prst="ellipse">
            <a:avLst/>
          </a:pr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76BF51E0-EF15-D8CC-E868-D9A074509000}"/>
              </a:ext>
            </a:extLst>
          </p:cNvPr>
          <p:cNvSpPr txBox="1"/>
          <p:nvPr/>
        </p:nvSpPr>
        <p:spPr>
          <a:xfrm>
            <a:off x="888682" y="955009"/>
            <a:ext cx="10278428" cy="400110"/>
          </a:xfrm>
          <a:prstGeom prst="rect">
            <a:avLst/>
          </a:prstGeom>
          <a:noFill/>
        </p:spPr>
        <p:txBody>
          <a:bodyPr wrap="square">
            <a:spAutoFit/>
          </a:bodyPr>
          <a:lstStyle/>
          <a:p>
            <a:r>
              <a:rPr lang="el-GR" sz="2000" dirty="0"/>
              <a:t>Από την COX (</a:t>
            </a:r>
            <a:r>
              <a:rPr lang="el-GR" sz="2000" dirty="0" err="1"/>
              <a:t>μεταβολίτης</a:t>
            </a:r>
            <a:r>
              <a:rPr lang="el-GR" sz="2000" dirty="0"/>
              <a:t> του </a:t>
            </a:r>
            <a:r>
              <a:rPr lang="el-GR" sz="2000" dirty="0" err="1"/>
              <a:t>αραχιδονικού</a:t>
            </a:r>
            <a:r>
              <a:rPr lang="el-GR" sz="2000" dirty="0"/>
              <a:t> οξέος) παράγονται οι </a:t>
            </a:r>
            <a:r>
              <a:rPr lang="el-GR" sz="2000" dirty="0" err="1"/>
              <a:t>προσταγλανδίνες</a:t>
            </a:r>
            <a:r>
              <a:rPr lang="el-GR" sz="2000" dirty="0"/>
              <a:t> </a:t>
            </a:r>
            <a:endParaRPr lang="en-GB" sz="2000" dirty="0"/>
          </a:p>
        </p:txBody>
      </p:sp>
      <p:sp>
        <p:nvSpPr>
          <p:cNvPr id="15" name="TextBox 14">
            <a:extLst>
              <a:ext uri="{FF2B5EF4-FFF2-40B4-BE49-F238E27FC236}">
                <a16:creationId xmlns:a16="http://schemas.microsoft.com/office/drawing/2014/main" id="{0ADDE1C5-D7ED-6852-5CD2-9955C865E79C}"/>
              </a:ext>
            </a:extLst>
          </p:cNvPr>
          <p:cNvSpPr txBox="1"/>
          <p:nvPr/>
        </p:nvSpPr>
        <p:spPr>
          <a:xfrm>
            <a:off x="407670" y="5875556"/>
            <a:ext cx="11694796" cy="400110"/>
          </a:xfrm>
          <a:prstGeom prst="rect">
            <a:avLst/>
          </a:prstGeom>
          <a:noFill/>
        </p:spPr>
        <p:txBody>
          <a:bodyPr wrap="square">
            <a:spAutoFit/>
          </a:bodyPr>
          <a:lstStyle/>
          <a:p>
            <a:r>
              <a:rPr lang="el-GR" sz="2000" b="1" dirty="0" err="1"/>
              <a:t>Υπεργλυκαιμια</a:t>
            </a:r>
            <a:r>
              <a:rPr lang="el-GR" sz="2000" b="1" dirty="0"/>
              <a:t> (ΣΔ) </a:t>
            </a:r>
            <a:r>
              <a:rPr lang="el-GR" sz="2000" b="1" dirty="0">
                <a:sym typeface="Wingdings" panose="05000000000000000000" pitchFamily="2" charset="2"/>
              </a:rPr>
              <a:t> οξειδωτικό </a:t>
            </a:r>
            <a:r>
              <a:rPr lang="en-GB" sz="2000" b="1" dirty="0">
                <a:sym typeface="Wingdings" panose="05000000000000000000" pitchFamily="2" charset="2"/>
              </a:rPr>
              <a:t>stress </a:t>
            </a:r>
            <a:r>
              <a:rPr lang="el-GR" sz="2000" b="1" dirty="0">
                <a:sym typeface="Wingdings" panose="05000000000000000000" pitchFamily="2" charset="2"/>
              </a:rPr>
              <a:t> ενεργοποίηση της οδού της </a:t>
            </a:r>
            <a:r>
              <a:rPr lang="el-GR" sz="2000" b="1" dirty="0" err="1">
                <a:sym typeface="Wingdings" panose="05000000000000000000" pitchFamily="2" charset="2"/>
              </a:rPr>
              <a:t>κυκλοξυγενάσης</a:t>
            </a:r>
            <a:r>
              <a:rPr lang="el-GR" sz="2000" b="1" dirty="0">
                <a:sym typeface="Wingdings" panose="05000000000000000000" pitchFamily="2" charset="2"/>
              </a:rPr>
              <a:t>  παραγωγή</a:t>
            </a:r>
            <a:r>
              <a:rPr lang="en-GB" sz="2000" b="1" dirty="0">
                <a:sym typeface="Wingdings" panose="05000000000000000000" pitchFamily="2" charset="2"/>
              </a:rPr>
              <a:t> PGs </a:t>
            </a:r>
            <a:endParaRPr lang="en-GB" sz="2000" b="1" dirty="0"/>
          </a:p>
        </p:txBody>
      </p:sp>
      <p:pic>
        <p:nvPicPr>
          <p:cNvPr id="3" name="Εικόνα 2">
            <a:extLst>
              <a:ext uri="{FF2B5EF4-FFF2-40B4-BE49-F238E27FC236}">
                <a16:creationId xmlns:a16="http://schemas.microsoft.com/office/drawing/2014/main" id="{0DD12A3B-BF13-D12B-A6F8-6A7AFA53C3B9}"/>
              </a:ext>
            </a:extLst>
          </p:cNvPr>
          <p:cNvPicPr>
            <a:picLocks noChangeAspect="1"/>
          </p:cNvPicPr>
          <p:nvPr/>
        </p:nvPicPr>
        <p:blipFill rotWithShape="1">
          <a:blip r:embed="rId4"/>
          <a:srcRect l="33750" t="19720" r="14484" b="16000"/>
          <a:stretch/>
        </p:blipFill>
        <p:spPr>
          <a:xfrm>
            <a:off x="6343650" y="1762489"/>
            <a:ext cx="5141594" cy="3374434"/>
          </a:xfrm>
          <a:prstGeom prst="rect">
            <a:avLst/>
          </a:prstGeom>
        </p:spPr>
      </p:pic>
    </p:spTree>
    <p:extLst>
      <p:ext uri="{BB962C8B-B14F-4D97-AF65-F5344CB8AC3E}">
        <p14:creationId xmlns:p14="http://schemas.microsoft.com/office/powerpoint/2010/main" val="1479750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2F66EF7-28D8-829E-A4A4-976BC52DA00C}"/>
              </a:ext>
            </a:extLst>
          </p:cNvPr>
          <p:cNvSpPr txBox="1"/>
          <p:nvPr/>
        </p:nvSpPr>
        <p:spPr>
          <a:xfrm>
            <a:off x="248602" y="4928395"/>
            <a:ext cx="11694796" cy="1107996"/>
          </a:xfrm>
          <a:prstGeom prst="rect">
            <a:avLst/>
          </a:prstGeom>
          <a:noFill/>
        </p:spPr>
        <p:txBody>
          <a:bodyPr wrap="square">
            <a:spAutoFit/>
          </a:bodyPr>
          <a:lstStyle/>
          <a:p>
            <a:pPr marL="342900" indent="-342900">
              <a:buFont typeface="Wingdings" panose="05000000000000000000" pitchFamily="2" charset="2"/>
              <a:buChar char="Ø"/>
            </a:pPr>
            <a:r>
              <a:rPr lang="el-GR" sz="2200" b="1" dirty="0"/>
              <a:t>Εκλεκτικοί αναστολείς COX2 </a:t>
            </a:r>
            <a:r>
              <a:rPr lang="el-GR" sz="2200" b="1" dirty="0">
                <a:sym typeface="Wingdings" panose="05000000000000000000" pitchFamily="2" charset="2"/>
              </a:rPr>
              <a:t></a:t>
            </a:r>
            <a:r>
              <a:rPr lang="el-GR" sz="2200" b="1" dirty="0"/>
              <a:t> </a:t>
            </a:r>
            <a:r>
              <a:rPr lang="el-GR" sz="2200" dirty="0"/>
              <a:t>μειώνουν σημαντικά το GFR (</a:t>
            </a:r>
            <a:r>
              <a:rPr lang="el-GR" sz="2200" b="1" u="sng" dirty="0"/>
              <a:t>παρενέργειες</a:t>
            </a:r>
            <a:r>
              <a:rPr lang="el-GR" sz="2200" dirty="0"/>
              <a:t>)</a:t>
            </a:r>
          </a:p>
          <a:p>
            <a:pPr marL="342900" indent="-342900">
              <a:buFont typeface="Wingdings" panose="05000000000000000000" pitchFamily="2" charset="2"/>
              <a:buChar char="Ø"/>
            </a:pPr>
            <a:r>
              <a:rPr lang="el-GR" sz="2200" b="1" dirty="0"/>
              <a:t>Εκλεκτικοί αναστολείς COX1 </a:t>
            </a:r>
            <a:r>
              <a:rPr lang="el-GR" sz="2200" b="1" dirty="0">
                <a:sym typeface="Wingdings" panose="05000000000000000000" pitchFamily="2" charset="2"/>
              </a:rPr>
              <a:t></a:t>
            </a:r>
            <a:r>
              <a:rPr lang="el-GR" sz="2200" b="1" dirty="0"/>
              <a:t> </a:t>
            </a:r>
            <a:r>
              <a:rPr lang="el-GR" sz="2200" dirty="0"/>
              <a:t>δεν επηρεάζουν τη νεφρική αιμοδυναμική σε διαβητικούς αρουραίους</a:t>
            </a:r>
            <a:endParaRPr lang="en-GB" sz="2200" dirty="0"/>
          </a:p>
        </p:txBody>
      </p:sp>
      <p:sp>
        <p:nvSpPr>
          <p:cNvPr id="5" name="TextBox 4">
            <a:extLst>
              <a:ext uri="{FF2B5EF4-FFF2-40B4-BE49-F238E27FC236}">
                <a16:creationId xmlns:a16="http://schemas.microsoft.com/office/drawing/2014/main" id="{7654FC3B-6C0A-0BDD-BC98-6EB79364EE32}"/>
              </a:ext>
            </a:extLst>
          </p:cNvPr>
          <p:cNvSpPr txBox="1"/>
          <p:nvPr/>
        </p:nvSpPr>
        <p:spPr>
          <a:xfrm>
            <a:off x="248602" y="2432267"/>
            <a:ext cx="10482262" cy="769441"/>
          </a:xfrm>
          <a:prstGeom prst="rect">
            <a:avLst/>
          </a:prstGeom>
          <a:noFill/>
        </p:spPr>
        <p:txBody>
          <a:bodyPr wrap="square">
            <a:spAutoFit/>
          </a:bodyPr>
          <a:lstStyle/>
          <a:p>
            <a:r>
              <a:rPr lang="el-GR" sz="2200" b="1" dirty="0"/>
              <a:t>Πειραματικά δεδομένα</a:t>
            </a:r>
            <a:r>
              <a:rPr lang="en-GB" sz="2200" b="1" dirty="0"/>
              <a:t>:</a:t>
            </a:r>
          </a:p>
          <a:p>
            <a:r>
              <a:rPr lang="el-GR" sz="2200" dirty="0"/>
              <a:t>Σε ποντίκια </a:t>
            </a:r>
            <a:r>
              <a:rPr lang="el-GR" sz="2200" dirty="0" err="1"/>
              <a:t>νοκ</a:t>
            </a:r>
            <a:r>
              <a:rPr lang="el-GR" sz="2200" dirty="0"/>
              <a:t>-άουτ COX2 </a:t>
            </a:r>
            <a:r>
              <a:rPr lang="el-GR" sz="2200" dirty="0">
                <a:sym typeface="Wingdings" panose="05000000000000000000" pitchFamily="2" charset="2"/>
              </a:rPr>
              <a:t> </a:t>
            </a:r>
            <a:r>
              <a:rPr lang="el-GR" sz="2200" dirty="0"/>
              <a:t>η </a:t>
            </a:r>
            <a:r>
              <a:rPr lang="el-GR" sz="2200" dirty="0" err="1"/>
              <a:t>ρενίνη</a:t>
            </a:r>
            <a:r>
              <a:rPr lang="el-GR" sz="2200" dirty="0"/>
              <a:t> μειώθηκε σημαντικά </a:t>
            </a:r>
          </a:p>
        </p:txBody>
      </p:sp>
      <p:sp>
        <p:nvSpPr>
          <p:cNvPr id="7" name="TextBox 6">
            <a:extLst>
              <a:ext uri="{FF2B5EF4-FFF2-40B4-BE49-F238E27FC236}">
                <a16:creationId xmlns:a16="http://schemas.microsoft.com/office/drawing/2014/main" id="{738AC5FF-9FE8-6FB0-2630-0D09AFFEB2CD}"/>
              </a:ext>
            </a:extLst>
          </p:cNvPr>
          <p:cNvSpPr txBox="1"/>
          <p:nvPr/>
        </p:nvSpPr>
        <p:spPr>
          <a:xfrm>
            <a:off x="957262" y="1058525"/>
            <a:ext cx="10084117" cy="1107996"/>
          </a:xfrm>
          <a:prstGeom prst="rect">
            <a:avLst/>
          </a:prstGeom>
          <a:noFill/>
        </p:spPr>
        <p:txBody>
          <a:bodyPr wrap="square">
            <a:spAutoFit/>
          </a:bodyPr>
          <a:lstStyle/>
          <a:p>
            <a:pPr marL="342900" indent="-342900">
              <a:buFont typeface="Arial" panose="020B0604020202020204" pitchFamily="34" charset="0"/>
              <a:buChar char="•"/>
            </a:pPr>
            <a:r>
              <a:rPr lang="el-GR" sz="2200" dirty="0"/>
              <a:t>Οι PGs δρουν αγγειοδιασταλτικά στο προσαγωγό </a:t>
            </a:r>
            <a:r>
              <a:rPr lang="el-GR" sz="2200" dirty="0" err="1"/>
              <a:t>αρτηριδίο</a:t>
            </a:r>
            <a:endParaRPr lang="el-GR" sz="2200" dirty="0"/>
          </a:p>
          <a:p>
            <a:pPr marL="342900" indent="-342900">
              <a:buFont typeface="Arial" panose="020B0604020202020204" pitchFamily="34" charset="0"/>
              <a:buChar char="•"/>
            </a:pPr>
            <a:r>
              <a:rPr lang="el-GR" sz="2200" dirty="0"/>
              <a:t>Ο ρόλος των αγγειοδιασταλτικών δράσεων των </a:t>
            </a:r>
            <a:r>
              <a:rPr lang="el-GR" sz="2200" dirty="0" err="1"/>
              <a:t>προσταγλανδινών</a:t>
            </a:r>
            <a:r>
              <a:rPr lang="el-GR" sz="2200" dirty="0"/>
              <a:t> στην εμφάνιση  της </a:t>
            </a:r>
            <a:r>
              <a:rPr lang="el-GR" sz="2200" dirty="0" err="1"/>
              <a:t>υπερδιήθησης</a:t>
            </a:r>
            <a:r>
              <a:rPr lang="el-GR" sz="2200" dirty="0"/>
              <a:t> στον ΣΔ </a:t>
            </a:r>
            <a:r>
              <a:rPr lang="el-GR" sz="2200" b="1" dirty="0"/>
              <a:t>δεν είναι πλήρως </a:t>
            </a:r>
            <a:r>
              <a:rPr lang="el-GR" sz="2200" b="1" dirty="0" err="1"/>
              <a:t>ξεκαθαρος</a:t>
            </a:r>
            <a:r>
              <a:rPr lang="el-GR" sz="2200" b="1" dirty="0"/>
              <a:t> </a:t>
            </a:r>
          </a:p>
        </p:txBody>
      </p:sp>
      <p:sp>
        <p:nvSpPr>
          <p:cNvPr id="8" name="TextBox 7">
            <a:extLst>
              <a:ext uri="{FF2B5EF4-FFF2-40B4-BE49-F238E27FC236}">
                <a16:creationId xmlns:a16="http://schemas.microsoft.com/office/drawing/2014/main" id="{E4662B21-1D11-BF04-02AB-D0D3B8C5F8E1}"/>
              </a:ext>
            </a:extLst>
          </p:cNvPr>
          <p:cNvSpPr txBox="1"/>
          <p:nvPr/>
        </p:nvSpPr>
        <p:spPr>
          <a:xfrm>
            <a:off x="453390" y="310460"/>
            <a:ext cx="6096000" cy="584775"/>
          </a:xfrm>
          <a:prstGeom prst="rect">
            <a:avLst/>
          </a:prstGeom>
          <a:noFill/>
        </p:spPr>
        <p:txBody>
          <a:bodyPr wrap="square">
            <a:spAutoFit/>
          </a:bodyPr>
          <a:lstStyle/>
          <a:p>
            <a:r>
              <a:rPr lang="en-GB" sz="3200" b="1" i="0" u="none" strike="noStrike" baseline="0" dirty="0">
                <a:latin typeface="AdvOT34fe1490.B"/>
              </a:rPr>
              <a:t>Cyclooxygenase</a:t>
            </a:r>
            <a:endParaRPr lang="en-GB" sz="3200" b="1" dirty="0"/>
          </a:p>
        </p:txBody>
      </p:sp>
      <p:sp>
        <p:nvSpPr>
          <p:cNvPr id="12" name="TextBox 11">
            <a:extLst>
              <a:ext uri="{FF2B5EF4-FFF2-40B4-BE49-F238E27FC236}">
                <a16:creationId xmlns:a16="http://schemas.microsoft.com/office/drawing/2014/main" id="{B10A1F12-E649-E40E-323D-97DFA410F5FD}"/>
              </a:ext>
            </a:extLst>
          </p:cNvPr>
          <p:cNvSpPr txBox="1"/>
          <p:nvPr/>
        </p:nvSpPr>
        <p:spPr>
          <a:xfrm>
            <a:off x="1037748" y="3328272"/>
            <a:ext cx="10116503" cy="1107996"/>
          </a:xfrm>
          <a:prstGeom prst="rect">
            <a:avLst/>
          </a:prstGeom>
          <a:noFill/>
        </p:spPr>
        <p:txBody>
          <a:bodyPr wrap="square">
            <a:spAutoFit/>
          </a:bodyPr>
          <a:lstStyle/>
          <a:p>
            <a:pPr marL="342900" indent="-342900">
              <a:buFont typeface="Wingdings" panose="05000000000000000000" pitchFamily="2" charset="2"/>
              <a:buChar char="v"/>
            </a:pPr>
            <a:r>
              <a:rPr lang="el-GR" sz="2200" dirty="0"/>
              <a:t>PGs που παράγονται από την COX-2 επηρεάζουν τη δραστηριότητα του συστήματος  </a:t>
            </a:r>
            <a:r>
              <a:rPr lang="el-GR" sz="2200" dirty="0" err="1"/>
              <a:t>ρενίνης-αγγειοτενσίνης-αλδοστερόνης</a:t>
            </a:r>
            <a:r>
              <a:rPr lang="el-GR" sz="2200" dirty="0"/>
              <a:t> (RAAS) </a:t>
            </a:r>
            <a:r>
              <a:rPr lang="el-GR" sz="2200" dirty="0">
                <a:sym typeface="Wingdings" panose="05000000000000000000" pitchFamily="2" charset="2"/>
              </a:rPr>
              <a:t> </a:t>
            </a:r>
            <a:r>
              <a:rPr lang="el-GR" sz="2200" dirty="0"/>
              <a:t>άρα επηρεάζουν τη νεφρική αιμοδυναμική ισορροπία και οδηγούν σε </a:t>
            </a:r>
            <a:r>
              <a:rPr lang="el-GR" sz="2200" dirty="0" err="1"/>
              <a:t>υπερδιήθηση</a:t>
            </a:r>
            <a:r>
              <a:rPr lang="el-GR" sz="2200" dirty="0"/>
              <a:t>  </a:t>
            </a:r>
            <a:endParaRPr lang="en-GB" sz="2200" dirty="0"/>
          </a:p>
        </p:txBody>
      </p:sp>
      <p:sp>
        <p:nvSpPr>
          <p:cNvPr id="13" name="TextBox 12">
            <a:extLst>
              <a:ext uri="{FF2B5EF4-FFF2-40B4-BE49-F238E27FC236}">
                <a16:creationId xmlns:a16="http://schemas.microsoft.com/office/drawing/2014/main" id="{66592CFF-4A19-493E-5B00-4A9691FFA9B1}"/>
              </a:ext>
            </a:extLst>
          </p:cNvPr>
          <p:cNvSpPr txBox="1"/>
          <p:nvPr/>
        </p:nvSpPr>
        <p:spPr>
          <a:xfrm>
            <a:off x="248602" y="6356970"/>
            <a:ext cx="9272588" cy="461665"/>
          </a:xfrm>
          <a:prstGeom prst="rect">
            <a:avLst/>
          </a:prstGeom>
          <a:noFill/>
        </p:spPr>
        <p:txBody>
          <a:bodyPr wrap="square">
            <a:spAutoFit/>
          </a:bodyPr>
          <a:lstStyle/>
          <a:p>
            <a:pPr algn="l"/>
            <a:r>
              <a:rPr lang="en-GB" sz="1200" b="0" i="0" u="none" strike="noStrike" baseline="0" dirty="0" err="1">
                <a:latin typeface="AdvOT1ef757c0"/>
              </a:rPr>
              <a:t>Komers</a:t>
            </a:r>
            <a:r>
              <a:rPr lang="en-GB" sz="1200" b="0" i="0" u="none" strike="noStrike" baseline="0" dirty="0">
                <a:latin typeface="AdvOT1ef757c0"/>
              </a:rPr>
              <a:t> R, Lindsley JN</a:t>
            </a:r>
            <a:r>
              <a:rPr lang="el-GR" sz="1200" dirty="0">
                <a:latin typeface="AdvOT1ef757c0"/>
              </a:rPr>
              <a:t>. </a:t>
            </a:r>
            <a:r>
              <a:rPr lang="en-GB" sz="1200" dirty="0">
                <a:latin typeface="AdvOT1ef757c0"/>
              </a:rPr>
              <a:t>Et al., </a:t>
            </a:r>
            <a:r>
              <a:rPr lang="en-GB" sz="1200" b="0" i="0" u="none" strike="noStrike" baseline="0" dirty="0">
                <a:latin typeface="AdvOT1ef757c0"/>
              </a:rPr>
              <a:t>Diabetes. </a:t>
            </a:r>
            <a:r>
              <a:rPr lang="en-GB" sz="1200" b="0" i="0" u="none" strike="noStrike" baseline="0" dirty="0">
                <a:latin typeface="AdvOT7d6df7ab.I"/>
              </a:rPr>
              <a:t>J Clin Invest </a:t>
            </a:r>
            <a:r>
              <a:rPr lang="en-GB" sz="1200" b="0" i="0" u="none" strike="noStrike" baseline="0" dirty="0">
                <a:latin typeface="AdvOT1ef757c0"/>
              </a:rPr>
              <a:t>(2001)</a:t>
            </a:r>
          </a:p>
          <a:p>
            <a:pPr algn="l"/>
            <a:r>
              <a:rPr lang="en-GB" sz="1200" b="0" i="0" u="none" strike="noStrike" baseline="0" dirty="0">
                <a:latin typeface="AdvOT1ef757c0"/>
              </a:rPr>
              <a:t>Yang T, Endo Y. et al.,  </a:t>
            </a:r>
            <a:r>
              <a:rPr lang="en-GB" sz="1200" b="0" i="0" u="none" strike="noStrike" baseline="0" dirty="0">
                <a:latin typeface="AdvOT7d6df7ab.I"/>
              </a:rPr>
              <a:t>Am J </a:t>
            </a:r>
            <a:r>
              <a:rPr lang="en-GB" sz="1200" b="0" i="0" u="none" strike="noStrike" baseline="0" dirty="0" err="1">
                <a:latin typeface="AdvOT7d6df7ab.I"/>
              </a:rPr>
              <a:t>Physiol</a:t>
            </a:r>
            <a:r>
              <a:rPr lang="en-GB" sz="1200" b="0" i="0" u="none" strike="noStrike" baseline="0" dirty="0">
                <a:latin typeface="AdvOT7d6df7ab.I"/>
              </a:rPr>
              <a:t> Renal </a:t>
            </a:r>
            <a:r>
              <a:rPr lang="en-GB" sz="1200" b="0" i="0" u="none" strike="noStrike" baseline="0" dirty="0" err="1">
                <a:latin typeface="AdvOT7d6df7ab.I"/>
              </a:rPr>
              <a:t>Physiol</a:t>
            </a:r>
            <a:r>
              <a:rPr lang="en-GB" sz="1200" b="0" i="0" u="none" strike="noStrike" baseline="0" dirty="0">
                <a:latin typeface="AdvOT7d6df7ab.I"/>
              </a:rPr>
              <a:t> </a:t>
            </a:r>
            <a:r>
              <a:rPr lang="en-GB" sz="1200" b="0" i="0" u="none" strike="noStrike" baseline="0" dirty="0">
                <a:latin typeface="AdvOT1ef757c0"/>
              </a:rPr>
              <a:t>(2000)</a:t>
            </a:r>
            <a:endParaRPr lang="en-GB" sz="1200" dirty="0"/>
          </a:p>
        </p:txBody>
      </p:sp>
    </p:spTree>
    <p:extLst>
      <p:ext uri="{BB962C8B-B14F-4D97-AF65-F5344CB8AC3E}">
        <p14:creationId xmlns:p14="http://schemas.microsoft.com/office/powerpoint/2010/main" val="359523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750EDD-5D16-12F9-6A2E-25A630151C66}"/>
              </a:ext>
            </a:extLst>
          </p:cNvPr>
          <p:cNvSpPr txBox="1"/>
          <p:nvPr/>
        </p:nvSpPr>
        <p:spPr>
          <a:xfrm>
            <a:off x="403462" y="358397"/>
            <a:ext cx="5210757" cy="1077218"/>
          </a:xfrm>
          <a:prstGeom prst="rect">
            <a:avLst/>
          </a:prstGeom>
          <a:noFill/>
        </p:spPr>
        <p:txBody>
          <a:bodyPr wrap="square">
            <a:spAutoFit/>
          </a:bodyPr>
          <a:lstStyle/>
          <a:p>
            <a:r>
              <a:rPr lang="en-GB" sz="3200" b="1" dirty="0"/>
              <a:t>Atrial Natriuretic Peptide</a:t>
            </a:r>
            <a:r>
              <a:rPr lang="el-GR" sz="3200" b="1" dirty="0"/>
              <a:t> (</a:t>
            </a:r>
            <a:r>
              <a:rPr lang="en-GB" sz="3200" b="1" dirty="0"/>
              <a:t>ANP)</a:t>
            </a:r>
          </a:p>
        </p:txBody>
      </p:sp>
      <p:sp>
        <p:nvSpPr>
          <p:cNvPr id="8" name="TextBox 7">
            <a:extLst>
              <a:ext uri="{FF2B5EF4-FFF2-40B4-BE49-F238E27FC236}">
                <a16:creationId xmlns:a16="http://schemas.microsoft.com/office/drawing/2014/main" id="{82E85D6C-130F-5CE3-93CD-B2222C40A70B}"/>
              </a:ext>
            </a:extLst>
          </p:cNvPr>
          <p:cNvSpPr txBox="1"/>
          <p:nvPr/>
        </p:nvSpPr>
        <p:spPr>
          <a:xfrm>
            <a:off x="1785335" y="972028"/>
            <a:ext cx="9277602" cy="400110"/>
          </a:xfrm>
          <a:prstGeom prst="rect">
            <a:avLst/>
          </a:prstGeom>
          <a:noFill/>
        </p:spPr>
        <p:txBody>
          <a:bodyPr wrap="square">
            <a:spAutoFit/>
          </a:bodyPr>
          <a:lstStyle/>
          <a:p>
            <a:r>
              <a:rPr lang="el-GR" sz="2000" dirty="0"/>
              <a:t>(αγγειοδιαστολή προσαγωγού και</a:t>
            </a:r>
            <a:r>
              <a:rPr lang="en-GB" sz="2000" dirty="0"/>
              <a:t> </a:t>
            </a:r>
            <a:r>
              <a:rPr lang="el-GR" sz="2000" dirty="0"/>
              <a:t>αγγειοσυστολή </a:t>
            </a:r>
            <a:r>
              <a:rPr lang="el-GR" sz="2000" dirty="0" err="1"/>
              <a:t>απαγωγού</a:t>
            </a:r>
            <a:r>
              <a:rPr lang="el-GR" sz="2000" dirty="0"/>
              <a:t> </a:t>
            </a:r>
            <a:r>
              <a:rPr lang="el-GR" sz="2000" dirty="0" err="1"/>
              <a:t>αρτηριδίου</a:t>
            </a:r>
            <a:r>
              <a:rPr lang="el-GR" sz="2000" dirty="0"/>
              <a:t>)</a:t>
            </a:r>
            <a:endParaRPr lang="en-GB" sz="2000" dirty="0"/>
          </a:p>
        </p:txBody>
      </p:sp>
      <p:pic>
        <p:nvPicPr>
          <p:cNvPr id="10" name="Εικόνα 9">
            <a:extLst>
              <a:ext uri="{FF2B5EF4-FFF2-40B4-BE49-F238E27FC236}">
                <a16:creationId xmlns:a16="http://schemas.microsoft.com/office/drawing/2014/main" id="{EBB720AB-4791-447F-8BC0-CDC9AE3B0709}"/>
              </a:ext>
            </a:extLst>
          </p:cNvPr>
          <p:cNvPicPr>
            <a:picLocks noChangeAspect="1"/>
          </p:cNvPicPr>
          <p:nvPr/>
        </p:nvPicPr>
        <p:blipFill rotWithShape="1">
          <a:blip r:embed="rId3"/>
          <a:srcRect l="59625" t="32000" r="7094" b="31166"/>
          <a:stretch/>
        </p:blipFill>
        <p:spPr>
          <a:xfrm>
            <a:off x="558300" y="3091337"/>
            <a:ext cx="4057650" cy="2526030"/>
          </a:xfrm>
          <a:prstGeom prst="rect">
            <a:avLst/>
          </a:prstGeom>
        </p:spPr>
      </p:pic>
      <p:sp>
        <p:nvSpPr>
          <p:cNvPr id="12" name="TextBox 11">
            <a:extLst>
              <a:ext uri="{FF2B5EF4-FFF2-40B4-BE49-F238E27FC236}">
                <a16:creationId xmlns:a16="http://schemas.microsoft.com/office/drawing/2014/main" id="{EE12AD0F-AA8E-3EB1-3E61-4FE2CC49F2FA}"/>
              </a:ext>
            </a:extLst>
          </p:cNvPr>
          <p:cNvSpPr txBox="1"/>
          <p:nvPr/>
        </p:nvSpPr>
        <p:spPr>
          <a:xfrm>
            <a:off x="142190" y="6206932"/>
            <a:ext cx="7938821" cy="646331"/>
          </a:xfrm>
          <a:prstGeom prst="rect">
            <a:avLst/>
          </a:prstGeom>
          <a:noFill/>
        </p:spPr>
        <p:txBody>
          <a:bodyPr wrap="square">
            <a:spAutoFit/>
          </a:bodyPr>
          <a:lstStyle/>
          <a:p>
            <a:r>
              <a:rPr lang="en-GB" sz="1200" dirty="0" err="1"/>
              <a:t>Perico</a:t>
            </a:r>
            <a:r>
              <a:rPr lang="en-GB" sz="1200" dirty="0"/>
              <a:t> N, Benigni A</a:t>
            </a:r>
            <a:r>
              <a:rPr lang="el-GR" sz="1200" dirty="0"/>
              <a:t>. </a:t>
            </a:r>
            <a:r>
              <a:rPr lang="en-GB" sz="1200" dirty="0"/>
              <a:t>et al., Diabetes (1992)</a:t>
            </a:r>
          </a:p>
          <a:p>
            <a:pPr algn="l"/>
            <a:r>
              <a:rPr lang="en-GB" sz="1200" b="0" i="0" u="none" strike="noStrike" baseline="0" dirty="0">
                <a:latin typeface="AdvOT1ef757c0"/>
              </a:rPr>
              <a:t>Liu C, Li Q. et </a:t>
            </a:r>
            <a:r>
              <a:rPr lang="en-GB" sz="1200" b="0" i="0" u="none" strike="noStrike" baseline="0" dirty="0" err="1">
                <a:latin typeface="AdvOT1ef757c0"/>
              </a:rPr>
              <a:t>ál</a:t>
            </a:r>
            <a:r>
              <a:rPr lang="en-GB" sz="1200" b="0" i="0" u="none" strike="noStrike" baseline="0" dirty="0">
                <a:latin typeface="AdvOT1ef757c0"/>
              </a:rPr>
              <a:t>., . </a:t>
            </a:r>
            <a:r>
              <a:rPr lang="en-GB" sz="1200" b="0" i="0" u="none" strike="noStrike" baseline="0" dirty="0">
                <a:latin typeface="AdvOT7d6df7ab.I"/>
              </a:rPr>
              <a:t>BMC </a:t>
            </a:r>
            <a:r>
              <a:rPr lang="it-IT" sz="1200" b="0" i="0" u="none" strike="noStrike" baseline="0" dirty="0">
                <a:latin typeface="AdvOT7d6df7ab.I"/>
              </a:rPr>
              <a:t>Endocr Disord </a:t>
            </a:r>
            <a:r>
              <a:rPr lang="it-IT" sz="1200" b="0" i="0" u="none" strike="noStrike" baseline="0" dirty="0">
                <a:latin typeface="AdvOT1ef757c0"/>
              </a:rPr>
              <a:t>(2021)</a:t>
            </a:r>
            <a:endParaRPr lang="el-GR" sz="1200" b="0" i="0" u="none" strike="noStrike" baseline="0" dirty="0">
              <a:latin typeface="AdvOT1ef757c0"/>
            </a:endParaRPr>
          </a:p>
          <a:p>
            <a:pPr algn="l"/>
            <a:r>
              <a:rPr lang="pt-BR" sz="1200" b="0" i="0" u="none" strike="noStrike" baseline="0" dirty="0">
                <a:latin typeface="AdvOT1ef757c0"/>
              </a:rPr>
              <a:t>Habibi J, Aroor AR</a:t>
            </a:r>
            <a:r>
              <a:rPr lang="el-GR" sz="1200" b="0" i="0" u="none" strike="noStrike" baseline="0" dirty="0">
                <a:latin typeface="AdvOT1ef757c0"/>
              </a:rPr>
              <a:t>. </a:t>
            </a:r>
            <a:r>
              <a:rPr lang="en-GB" sz="1200" b="0" i="0" u="none" strike="noStrike" baseline="0" dirty="0">
                <a:latin typeface="AdvOT1ef757c0"/>
              </a:rPr>
              <a:t>et al.</a:t>
            </a:r>
            <a:r>
              <a:rPr lang="el-GR" sz="1200" b="0" i="0" u="none" strike="noStrike" baseline="0" dirty="0">
                <a:latin typeface="AdvOT1ef757c0"/>
              </a:rPr>
              <a:t>,</a:t>
            </a:r>
            <a:r>
              <a:rPr lang="en-GB" sz="1200" b="0" i="0" u="none" strike="noStrike" baseline="0" dirty="0">
                <a:latin typeface="AdvOT1ef757c0"/>
              </a:rPr>
              <a:t> </a:t>
            </a:r>
            <a:r>
              <a:rPr lang="en-GB" sz="1200" b="0" i="0" u="none" strike="noStrike" baseline="0" dirty="0">
                <a:latin typeface="AdvOT7d6df7ab.I"/>
              </a:rPr>
              <a:t>Cardiovasc </a:t>
            </a:r>
            <a:r>
              <a:rPr lang="en-GB" sz="1200" b="0" i="0" u="none" strike="noStrike" baseline="0" dirty="0" err="1">
                <a:latin typeface="AdvOT7d6df7ab.I"/>
              </a:rPr>
              <a:t>Diabetol</a:t>
            </a:r>
            <a:r>
              <a:rPr lang="en-GB" sz="1200" b="0" i="0" u="none" strike="noStrike" baseline="0" dirty="0">
                <a:latin typeface="AdvOT7d6df7ab.I"/>
              </a:rPr>
              <a:t> </a:t>
            </a:r>
            <a:r>
              <a:rPr lang="en-GB" sz="1200" b="0" i="0" u="none" strike="noStrike" baseline="0" dirty="0">
                <a:latin typeface="AdvOT1ef757c0"/>
              </a:rPr>
              <a:t>(2019)</a:t>
            </a:r>
          </a:p>
        </p:txBody>
      </p:sp>
      <p:sp>
        <p:nvSpPr>
          <p:cNvPr id="6" name="TextBox 5">
            <a:extLst>
              <a:ext uri="{FF2B5EF4-FFF2-40B4-BE49-F238E27FC236}">
                <a16:creationId xmlns:a16="http://schemas.microsoft.com/office/drawing/2014/main" id="{95895C6A-69AA-572E-2AAD-0F83A32837C4}"/>
              </a:ext>
            </a:extLst>
          </p:cNvPr>
          <p:cNvSpPr txBox="1"/>
          <p:nvPr/>
        </p:nvSpPr>
        <p:spPr>
          <a:xfrm>
            <a:off x="1821825" y="2342068"/>
            <a:ext cx="4214610" cy="400110"/>
          </a:xfrm>
          <a:prstGeom prst="rect">
            <a:avLst/>
          </a:prstGeom>
          <a:noFill/>
        </p:spPr>
        <p:txBody>
          <a:bodyPr wrap="square">
            <a:spAutoFit/>
          </a:bodyPr>
          <a:lstStyle/>
          <a:p>
            <a:r>
              <a:rPr lang="el-GR" sz="2000" b="1" dirty="0">
                <a:ea typeface="Calibri" panose="020F0502020204030204" pitchFamily="34" charset="0"/>
                <a:cs typeface="Calibri" panose="020F0502020204030204" pitchFamily="34" charset="0"/>
              </a:rPr>
              <a:t>↑ </a:t>
            </a:r>
            <a:r>
              <a:rPr lang="el-GR" sz="2000" b="1" dirty="0"/>
              <a:t>σε συνθήκες αυξημένου όγκου</a:t>
            </a:r>
            <a:endParaRPr lang="en-GB" sz="2000" b="1" dirty="0"/>
          </a:p>
        </p:txBody>
      </p:sp>
      <p:sp>
        <p:nvSpPr>
          <p:cNvPr id="7" name="TextBox 6">
            <a:extLst>
              <a:ext uri="{FF2B5EF4-FFF2-40B4-BE49-F238E27FC236}">
                <a16:creationId xmlns:a16="http://schemas.microsoft.com/office/drawing/2014/main" id="{3080E6FE-53EC-72E6-16FC-4C6078D4FDF3}"/>
              </a:ext>
            </a:extLst>
          </p:cNvPr>
          <p:cNvSpPr txBox="1"/>
          <p:nvPr/>
        </p:nvSpPr>
        <p:spPr>
          <a:xfrm>
            <a:off x="5990130" y="4354352"/>
            <a:ext cx="6015700" cy="2246769"/>
          </a:xfrm>
          <a:prstGeom prst="rect">
            <a:avLst/>
          </a:prstGeom>
          <a:noFill/>
        </p:spPr>
        <p:txBody>
          <a:bodyPr wrap="square">
            <a:spAutoFit/>
          </a:bodyPr>
          <a:lstStyle/>
          <a:p>
            <a:pPr marL="342900" indent="-342900">
              <a:buFont typeface="Wingdings" panose="05000000000000000000" pitchFamily="2" charset="2"/>
              <a:buChar char="Ø"/>
            </a:pPr>
            <a:r>
              <a:rPr lang="el-GR" sz="2000" dirty="0"/>
              <a:t>συστηματική αγγειοδιαστολή</a:t>
            </a:r>
            <a:endParaRPr lang="en-GB" sz="2000" dirty="0"/>
          </a:p>
          <a:p>
            <a:pPr marL="342900" indent="-342900">
              <a:buFont typeface="Wingdings" panose="05000000000000000000" pitchFamily="2" charset="2"/>
              <a:buChar char="Ø"/>
            </a:pPr>
            <a:r>
              <a:rPr lang="el-GR" sz="2000" dirty="0"/>
              <a:t>καταστολή της δραστηριότητας της </a:t>
            </a:r>
            <a:r>
              <a:rPr lang="el-GR" sz="2000" dirty="0" err="1"/>
              <a:t>ρενίνης</a:t>
            </a:r>
            <a:r>
              <a:rPr lang="el-GR" sz="2000" dirty="0"/>
              <a:t> </a:t>
            </a:r>
            <a:endParaRPr lang="en-GB" sz="2000" dirty="0"/>
          </a:p>
          <a:p>
            <a:pPr marL="342900" indent="-342900">
              <a:buFont typeface="Wingdings" panose="05000000000000000000" pitchFamily="2" charset="2"/>
              <a:buChar char="Ø"/>
            </a:pPr>
            <a:r>
              <a:rPr lang="el-GR" sz="2000" dirty="0"/>
              <a:t>παραγωγή </a:t>
            </a:r>
            <a:r>
              <a:rPr lang="el-GR" sz="2000" dirty="0" err="1"/>
              <a:t>αλδοστερόνης</a:t>
            </a:r>
            <a:r>
              <a:rPr lang="el-GR" sz="2000" dirty="0"/>
              <a:t> </a:t>
            </a:r>
            <a:endParaRPr lang="en-GB" sz="2000" dirty="0"/>
          </a:p>
          <a:p>
            <a:pPr marL="342900" indent="-342900">
              <a:buFont typeface="Wingdings" panose="05000000000000000000" pitchFamily="2" charset="2"/>
              <a:buChar char="Ø"/>
            </a:pPr>
            <a:endParaRPr lang="en-GB" sz="2000" dirty="0"/>
          </a:p>
          <a:p>
            <a:pPr marL="342900" indent="-342900">
              <a:buFont typeface="Wingdings" panose="05000000000000000000" pitchFamily="2" charset="2"/>
              <a:buChar char="Ø"/>
            </a:pPr>
            <a:r>
              <a:rPr lang="el-GR" sz="2000" dirty="0"/>
              <a:t>Σύσπαση προσαγωγού - διαστολή</a:t>
            </a:r>
            <a:r>
              <a:rPr lang="en-GB" sz="2000" dirty="0"/>
              <a:t> </a:t>
            </a:r>
            <a:r>
              <a:rPr lang="el-GR" sz="2000" dirty="0" err="1"/>
              <a:t>απαγωγού</a:t>
            </a:r>
            <a:endParaRPr lang="el-GR" sz="2000" dirty="0"/>
          </a:p>
          <a:p>
            <a:pPr marL="342900" indent="-342900">
              <a:buFont typeface="Wingdings" panose="05000000000000000000" pitchFamily="2" charset="2"/>
              <a:buChar char="Ø"/>
            </a:pPr>
            <a:r>
              <a:rPr lang="el-GR" sz="2000" dirty="0"/>
              <a:t>Αύξηση </a:t>
            </a:r>
            <a:r>
              <a:rPr lang="el-GR" sz="2000" dirty="0" err="1"/>
              <a:t>ενδοσπειραματικής</a:t>
            </a:r>
            <a:r>
              <a:rPr lang="el-GR" sz="2000" dirty="0"/>
              <a:t> πίεσης </a:t>
            </a:r>
            <a:endParaRPr lang="en-GB" sz="2000" dirty="0"/>
          </a:p>
          <a:p>
            <a:pPr marL="342900" indent="-342900">
              <a:buFont typeface="Wingdings" panose="05000000000000000000" pitchFamily="2" charset="2"/>
              <a:buChar char="Ø"/>
            </a:pPr>
            <a:r>
              <a:rPr lang="el-GR" sz="2000" dirty="0"/>
              <a:t>αύξηση του GFR</a:t>
            </a:r>
            <a:endParaRPr lang="en-GB" sz="2000" dirty="0"/>
          </a:p>
        </p:txBody>
      </p:sp>
      <p:sp>
        <p:nvSpPr>
          <p:cNvPr id="14" name="TextBox 13">
            <a:extLst>
              <a:ext uri="{FF2B5EF4-FFF2-40B4-BE49-F238E27FC236}">
                <a16:creationId xmlns:a16="http://schemas.microsoft.com/office/drawing/2014/main" id="{28C1EF5E-D5AD-38E8-016B-4DB0BB8BD42C}"/>
              </a:ext>
            </a:extLst>
          </p:cNvPr>
          <p:cNvSpPr txBox="1"/>
          <p:nvPr/>
        </p:nvSpPr>
        <p:spPr>
          <a:xfrm>
            <a:off x="5293996" y="1497951"/>
            <a:ext cx="802004" cy="461665"/>
          </a:xfrm>
          <a:prstGeom prst="rect">
            <a:avLst/>
          </a:prstGeom>
          <a:noFill/>
        </p:spPr>
        <p:txBody>
          <a:bodyPr wrap="square">
            <a:spAutoFit/>
          </a:bodyPr>
          <a:lstStyle/>
          <a:p>
            <a:r>
              <a:rPr lang="en-GB" sz="2400" b="1" dirty="0"/>
              <a:t>ANP</a:t>
            </a:r>
            <a:endParaRPr lang="en-GB" sz="2400" dirty="0"/>
          </a:p>
        </p:txBody>
      </p:sp>
      <p:cxnSp>
        <p:nvCxnSpPr>
          <p:cNvPr id="16" name="Ευθύγραμμο βέλος σύνδεσης 15">
            <a:extLst>
              <a:ext uri="{FF2B5EF4-FFF2-40B4-BE49-F238E27FC236}">
                <a16:creationId xmlns:a16="http://schemas.microsoft.com/office/drawing/2014/main" id="{CBB8F4FD-37E9-1AE9-FF12-CAF4C53903D8}"/>
              </a:ext>
            </a:extLst>
          </p:cNvPr>
          <p:cNvCxnSpPr>
            <a:cxnSpLocks/>
            <a:stCxn id="14" idx="2"/>
          </p:cNvCxnSpPr>
          <p:nvPr/>
        </p:nvCxnSpPr>
        <p:spPr>
          <a:xfrm flipH="1">
            <a:off x="4965860" y="1959616"/>
            <a:ext cx="729138" cy="355476"/>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Ευθύγραμμο βέλος σύνδεσης 16">
            <a:extLst>
              <a:ext uri="{FF2B5EF4-FFF2-40B4-BE49-F238E27FC236}">
                <a16:creationId xmlns:a16="http://schemas.microsoft.com/office/drawing/2014/main" id="{DD466F18-E4AA-C3C7-EB3E-84E5336177CD}"/>
              </a:ext>
            </a:extLst>
          </p:cNvPr>
          <p:cNvCxnSpPr>
            <a:cxnSpLocks/>
            <a:stCxn id="14" idx="2"/>
          </p:cNvCxnSpPr>
          <p:nvPr/>
        </p:nvCxnSpPr>
        <p:spPr>
          <a:xfrm>
            <a:off x="5694998" y="1959616"/>
            <a:ext cx="729138" cy="32316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FF05023-70F4-7230-EC65-630302E6DFF9}"/>
              </a:ext>
            </a:extLst>
          </p:cNvPr>
          <p:cNvSpPr txBox="1"/>
          <p:nvPr/>
        </p:nvSpPr>
        <p:spPr>
          <a:xfrm>
            <a:off x="5837564" y="2357021"/>
            <a:ext cx="6038205" cy="707886"/>
          </a:xfrm>
          <a:prstGeom prst="rect">
            <a:avLst/>
          </a:prstGeom>
          <a:noFill/>
        </p:spPr>
        <p:txBody>
          <a:bodyPr wrap="square">
            <a:spAutoFit/>
          </a:bodyPr>
          <a:lstStyle/>
          <a:p>
            <a:r>
              <a:rPr lang="el-GR" sz="2000" b="1" dirty="0">
                <a:latin typeface="Calibri" panose="020F0502020204030204" pitchFamily="34" charset="0"/>
                <a:ea typeface="Calibri" panose="020F0502020204030204" pitchFamily="34" charset="0"/>
                <a:cs typeface="Calibri" panose="020F0502020204030204" pitchFamily="34" charset="0"/>
              </a:rPr>
              <a:t>↓</a:t>
            </a:r>
            <a:r>
              <a:rPr lang="el-GR" sz="2000" b="1" dirty="0">
                <a:ea typeface="Calibri" panose="020F0502020204030204" pitchFamily="34" charset="0"/>
                <a:cs typeface="Calibri" panose="020F0502020204030204" pitchFamily="34" charset="0"/>
              </a:rPr>
              <a:t> στο ΣΔ </a:t>
            </a:r>
            <a:r>
              <a:rPr lang="el-GR" sz="2000" dirty="0">
                <a:ea typeface="Calibri" panose="020F0502020204030204" pitchFamily="34" charset="0"/>
                <a:cs typeface="Calibri" panose="020F0502020204030204" pitchFamily="34" charset="0"/>
              </a:rPr>
              <a:t>(</a:t>
            </a:r>
            <a:r>
              <a:rPr lang="el-GR" sz="2000" dirty="0"/>
              <a:t>τα επίπεδα είναι αντιστρόφως ανάλογα με τον βαθμό μεταβολικού ελέγχου της γλυκόζης)</a:t>
            </a:r>
            <a:r>
              <a:rPr lang="el-GR" sz="2000" dirty="0">
                <a:ea typeface="Calibri" panose="020F0502020204030204" pitchFamily="34" charset="0"/>
                <a:cs typeface="Calibri" panose="020F0502020204030204" pitchFamily="34" charset="0"/>
              </a:rPr>
              <a:t> </a:t>
            </a:r>
            <a:endParaRPr lang="en-GB" sz="2000" dirty="0"/>
          </a:p>
        </p:txBody>
      </p:sp>
      <p:sp>
        <p:nvSpPr>
          <p:cNvPr id="32" name="TextBox 31">
            <a:extLst>
              <a:ext uri="{FF2B5EF4-FFF2-40B4-BE49-F238E27FC236}">
                <a16:creationId xmlns:a16="http://schemas.microsoft.com/office/drawing/2014/main" id="{310E49E2-EE18-4B5D-0042-50F96D09E59A}"/>
              </a:ext>
            </a:extLst>
          </p:cNvPr>
          <p:cNvSpPr txBox="1"/>
          <p:nvPr/>
        </p:nvSpPr>
        <p:spPr>
          <a:xfrm>
            <a:off x="5614219" y="3831568"/>
            <a:ext cx="6391611" cy="400110"/>
          </a:xfrm>
          <a:prstGeom prst="rect">
            <a:avLst/>
          </a:prstGeom>
          <a:noFill/>
        </p:spPr>
        <p:txBody>
          <a:bodyPr wrap="square">
            <a:spAutoFit/>
          </a:bodyPr>
          <a:lstStyle/>
          <a:p>
            <a:r>
              <a:rPr lang="el-GR" sz="2000" b="1" dirty="0"/>
              <a:t>*Η έγχυση ANP σε φυσιολογικούς αρουραίους προκαλεί</a:t>
            </a:r>
            <a:r>
              <a:rPr lang="en-GB" sz="2000" b="1" dirty="0"/>
              <a:t>:</a:t>
            </a:r>
            <a:r>
              <a:rPr lang="el-GR" sz="2000" b="1" dirty="0"/>
              <a:t> </a:t>
            </a:r>
            <a:endParaRPr lang="en-GB" sz="2000" dirty="0"/>
          </a:p>
        </p:txBody>
      </p:sp>
    </p:spTree>
    <p:extLst>
      <p:ext uri="{BB962C8B-B14F-4D97-AF65-F5344CB8AC3E}">
        <p14:creationId xmlns:p14="http://schemas.microsoft.com/office/powerpoint/2010/main" val="22228156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750EDD-5D16-12F9-6A2E-25A630151C66}"/>
              </a:ext>
            </a:extLst>
          </p:cNvPr>
          <p:cNvSpPr txBox="1"/>
          <p:nvPr/>
        </p:nvSpPr>
        <p:spPr>
          <a:xfrm>
            <a:off x="403462" y="358397"/>
            <a:ext cx="5210757" cy="1077218"/>
          </a:xfrm>
          <a:prstGeom prst="rect">
            <a:avLst/>
          </a:prstGeom>
          <a:noFill/>
        </p:spPr>
        <p:txBody>
          <a:bodyPr wrap="square">
            <a:spAutoFit/>
          </a:bodyPr>
          <a:lstStyle/>
          <a:p>
            <a:r>
              <a:rPr lang="en-GB" sz="3200" b="1" dirty="0"/>
              <a:t>Atrial Natriuretic Peptide</a:t>
            </a:r>
            <a:r>
              <a:rPr lang="el-GR" sz="3200" b="1" dirty="0"/>
              <a:t> (</a:t>
            </a:r>
            <a:r>
              <a:rPr lang="en-GB" sz="3200" b="1" dirty="0"/>
              <a:t>ANP)</a:t>
            </a:r>
          </a:p>
        </p:txBody>
      </p:sp>
      <p:sp>
        <p:nvSpPr>
          <p:cNvPr id="12" name="TextBox 11">
            <a:extLst>
              <a:ext uri="{FF2B5EF4-FFF2-40B4-BE49-F238E27FC236}">
                <a16:creationId xmlns:a16="http://schemas.microsoft.com/office/drawing/2014/main" id="{EE12AD0F-AA8E-3EB1-3E61-4FE2CC49F2FA}"/>
              </a:ext>
            </a:extLst>
          </p:cNvPr>
          <p:cNvSpPr txBox="1"/>
          <p:nvPr/>
        </p:nvSpPr>
        <p:spPr>
          <a:xfrm>
            <a:off x="142190" y="6206932"/>
            <a:ext cx="7938821" cy="646331"/>
          </a:xfrm>
          <a:prstGeom prst="rect">
            <a:avLst/>
          </a:prstGeom>
          <a:noFill/>
        </p:spPr>
        <p:txBody>
          <a:bodyPr wrap="square">
            <a:spAutoFit/>
          </a:bodyPr>
          <a:lstStyle/>
          <a:p>
            <a:r>
              <a:rPr lang="en-GB" sz="1200" dirty="0" err="1"/>
              <a:t>Perico</a:t>
            </a:r>
            <a:r>
              <a:rPr lang="en-GB" sz="1200" dirty="0"/>
              <a:t> N, Benigni A</a:t>
            </a:r>
            <a:r>
              <a:rPr lang="el-GR" sz="1200" dirty="0"/>
              <a:t>. </a:t>
            </a:r>
            <a:r>
              <a:rPr lang="en-GB" sz="1200" dirty="0"/>
              <a:t>et al., Diabetes (1992)</a:t>
            </a:r>
          </a:p>
          <a:p>
            <a:pPr algn="l"/>
            <a:r>
              <a:rPr lang="en-GB" sz="1200" b="0" i="0" u="none" strike="noStrike" baseline="0" dirty="0">
                <a:latin typeface="AdvOT1ef757c0"/>
              </a:rPr>
              <a:t>Liu C, Li Q. et </a:t>
            </a:r>
            <a:r>
              <a:rPr lang="en-GB" sz="1200" b="0" i="0" u="none" strike="noStrike" baseline="0" dirty="0" err="1">
                <a:latin typeface="AdvOT1ef757c0"/>
              </a:rPr>
              <a:t>ál</a:t>
            </a:r>
            <a:r>
              <a:rPr lang="en-GB" sz="1200" b="0" i="0" u="none" strike="noStrike" baseline="0" dirty="0">
                <a:latin typeface="AdvOT1ef757c0"/>
              </a:rPr>
              <a:t>., . </a:t>
            </a:r>
            <a:r>
              <a:rPr lang="en-GB" sz="1200" b="0" i="0" u="none" strike="noStrike" baseline="0" dirty="0">
                <a:latin typeface="AdvOT7d6df7ab.I"/>
              </a:rPr>
              <a:t>BMC </a:t>
            </a:r>
            <a:r>
              <a:rPr lang="it-IT" sz="1200" b="0" i="0" u="none" strike="noStrike" baseline="0" dirty="0">
                <a:latin typeface="AdvOT7d6df7ab.I"/>
              </a:rPr>
              <a:t>Endocr Disord </a:t>
            </a:r>
            <a:r>
              <a:rPr lang="it-IT" sz="1200" b="0" i="0" u="none" strike="noStrike" baseline="0" dirty="0">
                <a:latin typeface="AdvOT1ef757c0"/>
              </a:rPr>
              <a:t>(2021)</a:t>
            </a:r>
            <a:endParaRPr lang="el-GR" sz="1200" b="0" i="0" u="none" strike="noStrike" baseline="0" dirty="0">
              <a:latin typeface="AdvOT1ef757c0"/>
            </a:endParaRPr>
          </a:p>
          <a:p>
            <a:pPr algn="l"/>
            <a:r>
              <a:rPr lang="pt-BR" sz="1200" b="0" i="0" u="none" strike="noStrike" baseline="0" dirty="0">
                <a:latin typeface="AdvOT1ef757c0"/>
              </a:rPr>
              <a:t>Habibi J, Aroor AR</a:t>
            </a:r>
            <a:r>
              <a:rPr lang="el-GR" sz="1200" b="0" i="0" u="none" strike="noStrike" baseline="0" dirty="0">
                <a:latin typeface="AdvOT1ef757c0"/>
              </a:rPr>
              <a:t>. </a:t>
            </a:r>
            <a:r>
              <a:rPr lang="en-GB" sz="1200" b="0" i="0" u="none" strike="noStrike" baseline="0" dirty="0">
                <a:latin typeface="AdvOT1ef757c0"/>
              </a:rPr>
              <a:t>et al.</a:t>
            </a:r>
            <a:r>
              <a:rPr lang="el-GR" sz="1200" b="0" i="0" u="none" strike="noStrike" baseline="0" dirty="0">
                <a:latin typeface="AdvOT1ef757c0"/>
              </a:rPr>
              <a:t>,</a:t>
            </a:r>
            <a:r>
              <a:rPr lang="en-GB" sz="1200" b="0" i="0" u="none" strike="noStrike" baseline="0" dirty="0">
                <a:latin typeface="AdvOT1ef757c0"/>
              </a:rPr>
              <a:t> </a:t>
            </a:r>
            <a:r>
              <a:rPr lang="en-GB" sz="1200" b="0" i="0" u="none" strike="noStrike" baseline="0" dirty="0">
                <a:latin typeface="AdvOT7d6df7ab.I"/>
              </a:rPr>
              <a:t>Cardiovasc </a:t>
            </a:r>
            <a:r>
              <a:rPr lang="en-GB" sz="1200" b="0" i="0" u="none" strike="noStrike" baseline="0" dirty="0" err="1">
                <a:latin typeface="AdvOT7d6df7ab.I"/>
              </a:rPr>
              <a:t>Diabetol</a:t>
            </a:r>
            <a:r>
              <a:rPr lang="en-GB" sz="1200" b="0" i="0" u="none" strike="noStrike" baseline="0" dirty="0">
                <a:latin typeface="AdvOT7d6df7ab.I"/>
              </a:rPr>
              <a:t> </a:t>
            </a:r>
            <a:r>
              <a:rPr lang="en-GB" sz="1200" b="0" i="0" u="none" strike="noStrike" baseline="0" dirty="0">
                <a:latin typeface="AdvOT1ef757c0"/>
              </a:rPr>
              <a:t>(2019)</a:t>
            </a:r>
          </a:p>
        </p:txBody>
      </p:sp>
      <p:sp>
        <p:nvSpPr>
          <p:cNvPr id="20" name="TextBox 19">
            <a:extLst>
              <a:ext uri="{FF2B5EF4-FFF2-40B4-BE49-F238E27FC236}">
                <a16:creationId xmlns:a16="http://schemas.microsoft.com/office/drawing/2014/main" id="{B4B17370-3406-7091-1E9D-3053738FA622}"/>
              </a:ext>
            </a:extLst>
          </p:cNvPr>
          <p:cNvSpPr txBox="1"/>
          <p:nvPr/>
        </p:nvSpPr>
        <p:spPr>
          <a:xfrm>
            <a:off x="546350" y="1587718"/>
            <a:ext cx="5610228" cy="1569660"/>
          </a:xfrm>
          <a:prstGeom prst="rect">
            <a:avLst/>
          </a:prstGeom>
          <a:noFill/>
        </p:spPr>
        <p:txBody>
          <a:bodyPr wrap="square">
            <a:spAutoFit/>
          </a:bodyPr>
          <a:lstStyle/>
          <a:p>
            <a:r>
              <a:rPr lang="el-GR" sz="2400" b="1" dirty="0"/>
              <a:t>Sacubitril/</a:t>
            </a:r>
            <a:r>
              <a:rPr lang="el-GR" sz="2400" b="1" dirty="0" err="1"/>
              <a:t>valsartan</a:t>
            </a:r>
            <a:endParaRPr lang="el-GR" sz="2400" b="1" dirty="0"/>
          </a:p>
          <a:p>
            <a:r>
              <a:rPr lang="el-GR" sz="2400" dirty="0"/>
              <a:t>(αναστολέας της νεπριλυσίνης</a:t>
            </a:r>
            <a:r>
              <a:rPr lang="en-GB" sz="2400" dirty="0"/>
              <a:t> </a:t>
            </a:r>
            <a:r>
              <a:rPr lang="el-GR" sz="2400" dirty="0"/>
              <a:t>(</a:t>
            </a:r>
            <a:r>
              <a:rPr lang="en-GB" sz="2400" dirty="0"/>
              <a:t>natriuretic peptide-degrading enzyme</a:t>
            </a:r>
            <a:r>
              <a:rPr lang="el-GR" sz="2400" dirty="0"/>
              <a:t>) και αναστολέας του υποδοχέα της </a:t>
            </a:r>
            <a:r>
              <a:rPr lang="el-GR" sz="2400" dirty="0" err="1"/>
              <a:t>αγγειοτενσίνης</a:t>
            </a:r>
            <a:r>
              <a:rPr lang="el-GR" sz="2400" dirty="0"/>
              <a:t>)</a:t>
            </a:r>
            <a:endParaRPr lang="en-GB" sz="2400" dirty="0"/>
          </a:p>
        </p:txBody>
      </p:sp>
      <p:sp>
        <p:nvSpPr>
          <p:cNvPr id="22" name="TextBox 21">
            <a:extLst>
              <a:ext uri="{FF2B5EF4-FFF2-40B4-BE49-F238E27FC236}">
                <a16:creationId xmlns:a16="http://schemas.microsoft.com/office/drawing/2014/main" id="{6B0AA0FB-B60D-762B-4BDD-A0A7167A8B33}"/>
              </a:ext>
            </a:extLst>
          </p:cNvPr>
          <p:cNvSpPr txBox="1"/>
          <p:nvPr/>
        </p:nvSpPr>
        <p:spPr>
          <a:xfrm>
            <a:off x="296998" y="3945404"/>
            <a:ext cx="6281224" cy="1938992"/>
          </a:xfrm>
          <a:prstGeom prst="rect">
            <a:avLst/>
          </a:prstGeom>
          <a:noFill/>
        </p:spPr>
        <p:txBody>
          <a:bodyPr wrap="square">
            <a:spAutoFit/>
          </a:bodyPr>
          <a:lstStyle/>
          <a:p>
            <a:r>
              <a:rPr lang="el-GR" sz="2400" dirty="0"/>
              <a:t>Εξουδετερώνει τη διασταλτική επίδραση του</a:t>
            </a:r>
            <a:r>
              <a:rPr lang="en-GB" sz="2400" dirty="0"/>
              <a:t> </a:t>
            </a:r>
            <a:r>
              <a:rPr lang="el-GR" sz="2400" dirty="0"/>
              <a:t>ANP και την </a:t>
            </a:r>
            <a:r>
              <a:rPr lang="el-GR" sz="2400" dirty="0" err="1"/>
              <a:t>αγγειοσυσπαστική</a:t>
            </a:r>
            <a:r>
              <a:rPr lang="el-GR" sz="2400" dirty="0"/>
              <a:t> δράση της Ang II,</a:t>
            </a:r>
            <a:r>
              <a:rPr lang="en-GB" sz="2400" dirty="0"/>
              <a:t> </a:t>
            </a:r>
            <a:r>
              <a:rPr lang="el-GR" sz="2400" dirty="0"/>
              <a:t>με αποτέλεσμα μικρή μείωση της </a:t>
            </a:r>
            <a:r>
              <a:rPr lang="el-GR" sz="2400" dirty="0" err="1"/>
              <a:t>ενδοσπειραματικής</a:t>
            </a:r>
            <a:r>
              <a:rPr lang="el-GR" sz="2400" dirty="0"/>
              <a:t> πίεσης και</a:t>
            </a:r>
            <a:r>
              <a:rPr lang="en-GB" sz="2400" dirty="0"/>
              <a:t> </a:t>
            </a:r>
            <a:r>
              <a:rPr lang="el-GR" sz="2400" dirty="0"/>
              <a:t>άρα προστατευτική δράση για τους </a:t>
            </a:r>
            <a:r>
              <a:rPr lang="el-GR" sz="2400" dirty="0" err="1"/>
              <a:t>νεφρούς</a:t>
            </a:r>
            <a:r>
              <a:rPr lang="el-GR" sz="2400" dirty="0"/>
              <a:t> </a:t>
            </a:r>
            <a:endParaRPr lang="en-GB" sz="2400" dirty="0"/>
          </a:p>
        </p:txBody>
      </p:sp>
      <p:pic>
        <p:nvPicPr>
          <p:cNvPr id="27" name="Εικόνα 26">
            <a:extLst>
              <a:ext uri="{FF2B5EF4-FFF2-40B4-BE49-F238E27FC236}">
                <a16:creationId xmlns:a16="http://schemas.microsoft.com/office/drawing/2014/main" id="{40F57A1F-F0F8-A1F4-463A-5A9821CFFF68}"/>
              </a:ext>
            </a:extLst>
          </p:cNvPr>
          <p:cNvPicPr>
            <a:picLocks noChangeAspect="1"/>
          </p:cNvPicPr>
          <p:nvPr/>
        </p:nvPicPr>
        <p:blipFill rotWithShape="1">
          <a:blip r:embed="rId3"/>
          <a:srcRect l="27657" t="31500" r="34562" b="24000"/>
          <a:stretch/>
        </p:blipFill>
        <p:spPr>
          <a:xfrm>
            <a:off x="6480810" y="1788082"/>
            <a:ext cx="5711190" cy="3126818"/>
          </a:xfrm>
          <a:prstGeom prst="rect">
            <a:avLst/>
          </a:prstGeom>
        </p:spPr>
      </p:pic>
      <p:sp>
        <p:nvSpPr>
          <p:cNvPr id="28" name="Οβάλ 27">
            <a:extLst>
              <a:ext uri="{FF2B5EF4-FFF2-40B4-BE49-F238E27FC236}">
                <a16:creationId xmlns:a16="http://schemas.microsoft.com/office/drawing/2014/main" id="{7BF62F23-8E1A-41B8-1A94-CDF26F8FE1BB}"/>
              </a:ext>
            </a:extLst>
          </p:cNvPr>
          <p:cNvSpPr/>
          <p:nvPr/>
        </p:nvSpPr>
        <p:spPr>
          <a:xfrm>
            <a:off x="9436227" y="2100689"/>
            <a:ext cx="746573" cy="201168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Βέλος: Κάτω 1">
            <a:extLst>
              <a:ext uri="{FF2B5EF4-FFF2-40B4-BE49-F238E27FC236}">
                <a16:creationId xmlns:a16="http://schemas.microsoft.com/office/drawing/2014/main" id="{F31335AF-9F0E-D7FA-E49F-6340B21580C9}"/>
              </a:ext>
            </a:extLst>
          </p:cNvPr>
          <p:cNvSpPr/>
          <p:nvPr/>
        </p:nvSpPr>
        <p:spPr>
          <a:xfrm>
            <a:off x="2766524" y="3264860"/>
            <a:ext cx="484632" cy="656154"/>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474411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CF15A29-340E-E8DE-3B6C-EF3C0A4DF785}"/>
              </a:ext>
            </a:extLst>
          </p:cNvPr>
          <p:cNvSpPr txBox="1"/>
          <p:nvPr/>
        </p:nvSpPr>
        <p:spPr>
          <a:xfrm>
            <a:off x="426322" y="181536"/>
            <a:ext cx="7334525" cy="584775"/>
          </a:xfrm>
          <a:prstGeom prst="rect">
            <a:avLst/>
          </a:prstGeom>
          <a:noFill/>
        </p:spPr>
        <p:txBody>
          <a:bodyPr wrap="square">
            <a:spAutoFit/>
          </a:bodyPr>
          <a:lstStyle/>
          <a:p>
            <a:r>
              <a:rPr lang="en-GB" sz="3200" b="1" dirty="0"/>
              <a:t>Endothelin</a:t>
            </a:r>
            <a:r>
              <a:rPr lang="el-GR" sz="3200" b="1" dirty="0"/>
              <a:t> (</a:t>
            </a:r>
            <a:r>
              <a:rPr lang="en-GB" sz="3200" b="1" dirty="0"/>
              <a:t>ET)</a:t>
            </a:r>
          </a:p>
        </p:txBody>
      </p:sp>
      <p:sp>
        <p:nvSpPr>
          <p:cNvPr id="4" name="TextBox 3">
            <a:extLst>
              <a:ext uri="{FF2B5EF4-FFF2-40B4-BE49-F238E27FC236}">
                <a16:creationId xmlns:a16="http://schemas.microsoft.com/office/drawing/2014/main" id="{345C628F-8083-9149-609F-B382A1069137}"/>
              </a:ext>
            </a:extLst>
          </p:cNvPr>
          <p:cNvSpPr txBox="1"/>
          <p:nvPr/>
        </p:nvSpPr>
        <p:spPr>
          <a:xfrm>
            <a:off x="660360" y="2034321"/>
            <a:ext cx="10942734" cy="707886"/>
          </a:xfrm>
          <a:prstGeom prst="rect">
            <a:avLst/>
          </a:prstGeom>
          <a:noFill/>
        </p:spPr>
        <p:txBody>
          <a:bodyPr wrap="square">
            <a:spAutoFit/>
          </a:bodyPr>
          <a:lstStyle/>
          <a:p>
            <a:pPr marL="285750" indent="-285750">
              <a:buFont typeface="Arial" panose="020B0604020202020204" pitchFamily="34" charset="0"/>
              <a:buChar char="•"/>
            </a:pPr>
            <a:r>
              <a:rPr lang="el-GR" sz="2000" dirty="0"/>
              <a:t>Μικρή ποσότητα ET παράγεται από το αγγειακό ενδοθήλιο </a:t>
            </a:r>
            <a:r>
              <a:rPr lang="el-GR" sz="2000" dirty="0">
                <a:sym typeface="Wingdings" panose="05000000000000000000" pitchFamily="2" charset="2"/>
              </a:rPr>
              <a:t> </a:t>
            </a:r>
            <a:r>
              <a:rPr lang="el-GR" sz="2000" dirty="0"/>
              <a:t>μικρή επίδραση στη συστηματική αιμοδυναμική </a:t>
            </a:r>
            <a:endParaRPr lang="en-GB" sz="2000" dirty="0"/>
          </a:p>
        </p:txBody>
      </p:sp>
      <p:sp>
        <p:nvSpPr>
          <p:cNvPr id="7" name="TextBox 6">
            <a:extLst>
              <a:ext uri="{FF2B5EF4-FFF2-40B4-BE49-F238E27FC236}">
                <a16:creationId xmlns:a16="http://schemas.microsoft.com/office/drawing/2014/main" id="{C95114C5-2B91-FECD-CF6E-40448B890F0F}"/>
              </a:ext>
            </a:extLst>
          </p:cNvPr>
          <p:cNvSpPr txBox="1"/>
          <p:nvPr/>
        </p:nvSpPr>
        <p:spPr>
          <a:xfrm>
            <a:off x="685063" y="2721839"/>
            <a:ext cx="11009947" cy="400110"/>
          </a:xfrm>
          <a:prstGeom prst="rect">
            <a:avLst/>
          </a:prstGeom>
          <a:noFill/>
        </p:spPr>
        <p:txBody>
          <a:bodyPr wrap="square">
            <a:spAutoFit/>
          </a:bodyPr>
          <a:lstStyle/>
          <a:p>
            <a:pPr marL="285750" indent="-285750">
              <a:buFont typeface="Arial" panose="020B0604020202020204" pitchFamily="34" charset="0"/>
              <a:buChar char="•"/>
            </a:pPr>
            <a:r>
              <a:rPr lang="el-GR" sz="2000" dirty="0"/>
              <a:t>Αυξημένα επίπεδα ET-1 στον ΣΔ2 (λόγω ενδοθηλιακής δυσλειτουργίας στο ΣΔ)  </a:t>
            </a:r>
            <a:endParaRPr lang="en-GB" sz="2000" dirty="0"/>
          </a:p>
        </p:txBody>
      </p:sp>
      <p:sp>
        <p:nvSpPr>
          <p:cNvPr id="12" name="TextBox 11">
            <a:extLst>
              <a:ext uri="{FF2B5EF4-FFF2-40B4-BE49-F238E27FC236}">
                <a16:creationId xmlns:a16="http://schemas.microsoft.com/office/drawing/2014/main" id="{7789E893-6F51-42FB-ED14-B61C14119386}"/>
              </a:ext>
            </a:extLst>
          </p:cNvPr>
          <p:cNvSpPr txBox="1"/>
          <p:nvPr/>
        </p:nvSpPr>
        <p:spPr>
          <a:xfrm>
            <a:off x="660360" y="3112008"/>
            <a:ext cx="10667047" cy="1015663"/>
          </a:xfrm>
          <a:prstGeom prst="rect">
            <a:avLst/>
          </a:prstGeom>
          <a:noFill/>
        </p:spPr>
        <p:txBody>
          <a:bodyPr wrap="square">
            <a:spAutoFit/>
          </a:bodyPr>
          <a:lstStyle/>
          <a:p>
            <a:pPr marL="285750" indent="-285750">
              <a:buFont typeface="Arial" panose="020B0604020202020204" pitchFamily="34" charset="0"/>
              <a:buChar char="•"/>
            </a:pPr>
            <a:r>
              <a:rPr lang="el-GR" sz="2000" dirty="0"/>
              <a:t>Όπως το Ang II, το ET-1 μπορεί να προκαλέσει φλεγμονή και να προκαλέσει </a:t>
            </a:r>
            <a:r>
              <a:rPr lang="el-GR" sz="2000" dirty="0" err="1"/>
              <a:t>ίνωση</a:t>
            </a:r>
            <a:r>
              <a:rPr lang="el-GR" sz="2000" dirty="0"/>
              <a:t> </a:t>
            </a:r>
            <a:endParaRPr lang="en-GB" sz="2000" dirty="0"/>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l-GR" sz="2000" dirty="0"/>
              <a:t>Εμπλέκεται με την ενεργοποίηση του TGF-b και την ανάπτυξη ΔΝΝ</a:t>
            </a:r>
            <a:endParaRPr lang="en-GB" sz="2000" dirty="0"/>
          </a:p>
        </p:txBody>
      </p:sp>
      <p:sp>
        <p:nvSpPr>
          <p:cNvPr id="16" name="TextBox 15">
            <a:extLst>
              <a:ext uri="{FF2B5EF4-FFF2-40B4-BE49-F238E27FC236}">
                <a16:creationId xmlns:a16="http://schemas.microsoft.com/office/drawing/2014/main" id="{2DE47E07-412E-5A8A-E311-2EAAB156D264}"/>
              </a:ext>
            </a:extLst>
          </p:cNvPr>
          <p:cNvSpPr txBox="1"/>
          <p:nvPr/>
        </p:nvSpPr>
        <p:spPr>
          <a:xfrm>
            <a:off x="0" y="6260544"/>
            <a:ext cx="6097904" cy="523220"/>
          </a:xfrm>
          <a:prstGeom prst="rect">
            <a:avLst/>
          </a:prstGeom>
          <a:noFill/>
        </p:spPr>
        <p:txBody>
          <a:bodyPr wrap="square">
            <a:spAutoFit/>
          </a:bodyPr>
          <a:lstStyle/>
          <a:p>
            <a:pPr algn="l"/>
            <a:r>
              <a:rPr lang="en-GB" sz="1400" b="0" i="0" u="none" strike="noStrike" baseline="0" dirty="0" err="1"/>
              <a:t>Rabelink</a:t>
            </a:r>
            <a:r>
              <a:rPr lang="en-GB" sz="1400" b="0" i="0" u="none" strike="noStrike" baseline="0" dirty="0"/>
              <a:t> TJ, </a:t>
            </a:r>
            <a:r>
              <a:rPr lang="en-GB" sz="1400" b="0" i="0" u="none" strike="noStrike" baseline="0" dirty="0" err="1"/>
              <a:t>Kaasjager</a:t>
            </a:r>
            <a:r>
              <a:rPr lang="en-GB" sz="1400" b="0" i="0" u="none" strike="noStrike" baseline="0" dirty="0"/>
              <a:t> KA, </a:t>
            </a:r>
            <a:r>
              <a:rPr lang="en-GB" sz="1400" dirty="0"/>
              <a:t>et al., </a:t>
            </a:r>
            <a:r>
              <a:rPr lang="en-GB" sz="1400" b="0" i="0" u="none" strike="noStrike" baseline="0" dirty="0"/>
              <a:t>Kidney Int (1994)</a:t>
            </a:r>
          </a:p>
          <a:p>
            <a:pPr algn="l"/>
            <a:r>
              <a:rPr lang="en-GB" sz="1400" b="0" i="0" u="none" strike="noStrike" baseline="0" dirty="0"/>
              <a:t>Jung C, </a:t>
            </a:r>
            <a:r>
              <a:rPr lang="en-GB" sz="1400" b="0" i="0" u="none" strike="noStrike" baseline="0" dirty="0" err="1"/>
              <a:t>Rafnsson</a:t>
            </a:r>
            <a:r>
              <a:rPr lang="en-GB" sz="1400" b="0" i="0" u="none" strike="noStrike" baseline="0" dirty="0"/>
              <a:t> A et al., Int J </a:t>
            </a:r>
            <a:r>
              <a:rPr lang="en-GB" sz="1400" b="0" i="0" u="none" strike="noStrike" baseline="0" dirty="0" err="1"/>
              <a:t>Cardiol</a:t>
            </a:r>
            <a:r>
              <a:rPr lang="en-GB" sz="1400" b="0" i="0" u="none" strike="noStrike" baseline="0" dirty="0"/>
              <a:t> (2013)</a:t>
            </a:r>
          </a:p>
        </p:txBody>
      </p:sp>
      <p:sp>
        <p:nvSpPr>
          <p:cNvPr id="2" name="TextBox 1">
            <a:extLst>
              <a:ext uri="{FF2B5EF4-FFF2-40B4-BE49-F238E27FC236}">
                <a16:creationId xmlns:a16="http://schemas.microsoft.com/office/drawing/2014/main" id="{E4EAC7CA-84ED-31EB-75F9-17988DC9B873}"/>
              </a:ext>
            </a:extLst>
          </p:cNvPr>
          <p:cNvSpPr txBox="1"/>
          <p:nvPr/>
        </p:nvSpPr>
        <p:spPr>
          <a:xfrm>
            <a:off x="776980" y="782519"/>
            <a:ext cx="11009947" cy="1323439"/>
          </a:xfrm>
          <a:prstGeom prst="rect">
            <a:avLst/>
          </a:prstGeom>
          <a:noFill/>
        </p:spPr>
        <p:txBody>
          <a:bodyPr wrap="square">
            <a:spAutoFit/>
          </a:bodyPr>
          <a:lstStyle/>
          <a:p>
            <a:pPr marL="285750" indent="-285750">
              <a:buFont typeface="Arial" panose="020B0604020202020204" pitchFamily="34" charset="0"/>
              <a:buChar char="•"/>
            </a:pPr>
            <a:r>
              <a:rPr lang="el-GR" sz="2000" b="1" dirty="0"/>
              <a:t>Το αγγειακό ενδοθήλιο φαίνεται να παίζει σημαντικό ρόλο στη ρύθμιση του τόνου των λείων μυών</a:t>
            </a:r>
          </a:p>
          <a:p>
            <a:pPr marL="285750" indent="-285750">
              <a:buFont typeface="Arial" panose="020B0604020202020204" pitchFamily="34" charset="0"/>
              <a:buChar char="•"/>
            </a:pPr>
            <a:r>
              <a:rPr lang="el-GR" sz="2000" b="1" dirty="0"/>
              <a:t>Απελευθερώνει</a:t>
            </a:r>
            <a:r>
              <a:rPr lang="en-GB" sz="2000" b="1" dirty="0"/>
              <a:t>:</a:t>
            </a:r>
            <a:r>
              <a:rPr lang="el-GR" sz="2000" b="1" dirty="0"/>
              <a:t>  </a:t>
            </a:r>
            <a:endParaRPr lang="en-GB" sz="2000" b="1" dirty="0"/>
          </a:p>
          <a:p>
            <a:r>
              <a:rPr lang="el-GR" sz="2000" b="1" dirty="0"/>
              <a:t>                Συσταλτικές ουσίες (</a:t>
            </a:r>
            <a:r>
              <a:rPr lang="el-GR" sz="2000" b="1" dirty="0" err="1"/>
              <a:t>ενδοθηλίνη</a:t>
            </a:r>
            <a:r>
              <a:rPr lang="el-GR" sz="2000" b="1" dirty="0"/>
              <a:t>) </a:t>
            </a:r>
            <a:endParaRPr lang="en-GB" sz="2000" b="1" dirty="0"/>
          </a:p>
          <a:p>
            <a:r>
              <a:rPr lang="el-GR" sz="2000" b="1" dirty="0"/>
              <a:t>                Διασταλτικές ουσίες  (ενδοθηλιακός διασταλτικός παράγοντας </a:t>
            </a:r>
            <a:r>
              <a:rPr lang="el-GR" sz="2000" b="1" dirty="0" err="1"/>
              <a:t>παράγοντας</a:t>
            </a:r>
            <a:r>
              <a:rPr lang="el-GR" sz="2000" b="1" dirty="0"/>
              <a:t> - EDRF)</a:t>
            </a:r>
            <a:endParaRPr lang="en-GB" sz="2000" b="1" dirty="0"/>
          </a:p>
        </p:txBody>
      </p:sp>
      <p:sp>
        <p:nvSpPr>
          <p:cNvPr id="3" name="TextBox 2">
            <a:extLst>
              <a:ext uri="{FF2B5EF4-FFF2-40B4-BE49-F238E27FC236}">
                <a16:creationId xmlns:a16="http://schemas.microsoft.com/office/drawing/2014/main" id="{339936A3-C700-9B9F-1BEF-B153F9076D2F}"/>
              </a:ext>
            </a:extLst>
          </p:cNvPr>
          <p:cNvSpPr txBox="1"/>
          <p:nvPr/>
        </p:nvSpPr>
        <p:spPr>
          <a:xfrm>
            <a:off x="714390" y="4531263"/>
            <a:ext cx="11135125" cy="1200329"/>
          </a:xfrm>
          <a:prstGeom prst="rect">
            <a:avLst/>
          </a:prstGeom>
          <a:noFill/>
        </p:spPr>
        <p:txBody>
          <a:bodyPr wrap="square">
            <a:spAutoFit/>
          </a:bodyPr>
          <a:lstStyle/>
          <a:p>
            <a:r>
              <a:rPr lang="el-GR" sz="2400" b="1" dirty="0"/>
              <a:t>Οι ανταγωνιστές υποδοχέα </a:t>
            </a:r>
            <a:r>
              <a:rPr lang="el-GR" sz="2400" b="1" dirty="0" err="1"/>
              <a:t>ενδοθηλίνης</a:t>
            </a:r>
            <a:r>
              <a:rPr lang="el-GR" sz="2400" b="1" dirty="0"/>
              <a:t> </a:t>
            </a:r>
            <a:r>
              <a:rPr lang="el-GR" sz="2400" b="1" dirty="0">
                <a:sym typeface="Wingdings" panose="05000000000000000000" pitchFamily="2" charset="2"/>
              </a:rPr>
              <a:t> </a:t>
            </a:r>
            <a:r>
              <a:rPr lang="el-GR" sz="2400" b="1" dirty="0"/>
              <a:t>αρκετές κλινικές δοκιμές και πειραματικά μοντέλα για να πρόληψη της διαβητικής </a:t>
            </a:r>
            <a:r>
              <a:rPr lang="el-GR" sz="2400" b="1" dirty="0" err="1"/>
              <a:t>υπερδιήθησης</a:t>
            </a:r>
            <a:r>
              <a:rPr lang="el-GR" sz="2400" b="1" dirty="0"/>
              <a:t>, μείωση της πρωτεϊνουρίας και καθυστέρηση της εξέλιξη της νεφρικής βλάβης </a:t>
            </a:r>
            <a:r>
              <a:rPr lang="el-GR" sz="2400" b="1" dirty="0">
                <a:sym typeface="Wingdings" panose="05000000000000000000" pitchFamily="2" charset="2"/>
              </a:rPr>
              <a:t> </a:t>
            </a:r>
            <a:r>
              <a:rPr lang="el-GR" sz="2400" b="1" dirty="0">
                <a:solidFill>
                  <a:srgbClr val="FF0000"/>
                </a:solidFill>
              </a:rPr>
              <a:t>ΕΠΙΠΛΟΚΕΣ </a:t>
            </a:r>
            <a:endParaRPr lang="en-GB" sz="2400" b="1" dirty="0">
              <a:solidFill>
                <a:srgbClr val="FF0000"/>
              </a:solidFill>
            </a:endParaRPr>
          </a:p>
        </p:txBody>
      </p:sp>
    </p:spTree>
    <p:extLst>
      <p:ext uri="{BB962C8B-B14F-4D97-AF65-F5344CB8AC3E}">
        <p14:creationId xmlns:p14="http://schemas.microsoft.com/office/powerpoint/2010/main" val="914313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AA37EEDA-652C-E193-013E-E0C78F7B2193}"/>
              </a:ext>
            </a:extLst>
          </p:cNvPr>
          <p:cNvPicPr>
            <a:picLocks noChangeAspect="1"/>
          </p:cNvPicPr>
          <p:nvPr/>
        </p:nvPicPr>
        <p:blipFill>
          <a:blip r:embed="rId3"/>
          <a:stretch>
            <a:fillRect/>
          </a:stretch>
        </p:blipFill>
        <p:spPr>
          <a:xfrm>
            <a:off x="914400" y="0"/>
            <a:ext cx="10572750" cy="6858000"/>
          </a:xfrm>
          <a:prstGeom prst="rect">
            <a:avLst/>
          </a:prstGeom>
        </p:spPr>
      </p:pic>
      <p:sp>
        <p:nvSpPr>
          <p:cNvPr id="5" name="Ορθογώνιο 4">
            <a:extLst>
              <a:ext uri="{FF2B5EF4-FFF2-40B4-BE49-F238E27FC236}">
                <a16:creationId xmlns:a16="http://schemas.microsoft.com/office/drawing/2014/main" id="{6C2E44C6-12CA-8BB9-9ACF-0CACC5F8CD31}"/>
              </a:ext>
            </a:extLst>
          </p:cNvPr>
          <p:cNvSpPr/>
          <p:nvPr/>
        </p:nvSpPr>
        <p:spPr>
          <a:xfrm>
            <a:off x="10607040" y="6606540"/>
            <a:ext cx="1062990" cy="2514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Ορθογώνιο: Στρογγύλεμα γωνιών 5">
            <a:extLst>
              <a:ext uri="{FF2B5EF4-FFF2-40B4-BE49-F238E27FC236}">
                <a16:creationId xmlns:a16="http://schemas.microsoft.com/office/drawing/2014/main" id="{FDEDB0DF-3C9F-DFB6-32E3-8136E4760DB1}"/>
              </a:ext>
            </a:extLst>
          </p:cNvPr>
          <p:cNvSpPr/>
          <p:nvPr/>
        </p:nvSpPr>
        <p:spPr>
          <a:xfrm>
            <a:off x="6004560" y="411480"/>
            <a:ext cx="1676400" cy="445770"/>
          </a:xfrm>
          <a:prstGeom prst="roundRect">
            <a:avLst/>
          </a:prstGeom>
          <a:solidFill>
            <a:srgbClr val="FFFF00">
              <a:alpha val="4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372060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9DC1A1-A605-FCB7-0C1E-B8D4155D3FAB}"/>
              </a:ext>
            </a:extLst>
          </p:cNvPr>
          <p:cNvSpPr txBox="1"/>
          <p:nvPr/>
        </p:nvSpPr>
        <p:spPr>
          <a:xfrm>
            <a:off x="463266" y="298248"/>
            <a:ext cx="6096000" cy="523220"/>
          </a:xfrm>
          <a:prstGeom prst="rect">
            <a:avLst/>
          </a:prstGeom>
          <a:noFill/>
        </p:spPr>
        <p:txBody>
          <a:bodyPr wrap="square">
            <a:spAutoFit/>
          </a:bodyPr>
          <a:lstStyle/>
          <a:p>
            <a:r>
              <a:rPr lang="en-GB" sz="2800" b="1" i="0" u="none" strike="noStrike" baseline="0" dirty="0">
                <a:latin typeface="AdvOT34fe1490.B"/>
              </a:rPr>
              <a:t>Kidney Growth</a:t>
            </a:r>
            <a:endParaRPr lang="en-GB" sz="2800" b="1" dirty="0"/>
          </a:p>
        </p:txBody>
      </p:sp>
      <p:sp>
        <p:nvSpPr>
          <p:cNvPr id="9" name="TextBox 8">
            <a:extLst>
              <a:ext uri="{FF2B5EF4-FFF2-40B4-BE49-F238E27FC236}">
                <a16:creationId xmlns:a16="http://schemas.microsoft.com/office/drawing/2014/main" id="{C2D8C5BE-05DA-23CA-38BD-01588584093F}"/>
              </a:ext>
            </a:extLst>
          </p:cNvPr>
          <p:cNvSpPr txBox="1"/>
          <p:nvPr/>
        </p:nvSpPr>
        <p:spPr>
          <a:xfrm>
            <a:off x="892885" y="1165984"/>
            <a:ext cx="10215036" cy="830997"/>
          </a:xfrm>
          <a:prstGeom prst="rect">
            <a:avLst/>
          </a:prstGeom>
          <a:noFill/>
        </p:spPr>
        <p:txBody>
          <a:bodyPr wrap="square">
            <a:spAutoFit/>
          </a:bodyPr>
          <a:lstStyle/>
          <a:p>
            <a:pPr algn="ctr"/>
            <a:r>
              <a:rPr lang="el-GR" sz="2400" b="1" dirty="0">
                <a:solidFill>
                  <a:srgbClr val="006699"/>
                </a:solidFill>
              </a:rPr>
              <a:t>Κατά την έναρξη του διαβήτη το μέγεθος των νεφρών αυξάνεται λόγω της υπερτροφίας των σπειραμάτων</a:t>
            </a:r>
            <a:endParaRPr lang="en-GB" sz="2400" b="1" dirty="0">
              <a:solidFill>
                <a:srgbClr val="006699"/>
              </a:solidFill>
            </a:endParaRPr>
          </a:p>
        </p:txBody>
      </p:sp>
      <p:sp>
        <p:nvSpPr>
          <p:cNvPr id="4" name="TextBox 3">
            <a:extLst>
              <a:ext uri="{FF2B5EF4-FFF2-40B4-BE49-F238E27FC236}">
                <a16:creationId xmlns:a16="http://schemas.microsoft.com/office/drawing/2014/main" id="{ED59A79B-A4D5-FBF9-1E38-21E24642F6B7}"/>
              </a:ext>
            </a:extLst>
          </p:cNvPr>
          <p:cNvSpPr txBox="1"/>
          <p:nvPr/>
        </p:nvSpPr>
        <p:spPr>
          <a:xfrm>
            <a:off x="226140" y="6283454"/>
            <a:ext cx="4606413" cy="461665"/>
          </a:xfrm>
          <a:prstGeom prst="rect">
            <a:avLst/>
          </a:prstGeom>
          <a:noFill/>
        </p:spPr>
        <p:txBody>
          <a:bodyPr wrap="square">
            <a:spAutoFit/>
          </a:bodyPr>
          <a:lstStyle/>
          <a:p>
            <a:r>
              <a:rPr lang="en-GB" sz="1200" b="0" i="0" u="none" strike="noStrike" baseline="0" dirty="0">
                <a:latin typeface="AdvOT1ef757c0"/>
              </a:rPr>
              <a:t>Moriya T, Tsuchiya A</a:t>
            </a:r>
            <a:r>
              <a:rPr lang="en-GB" sz="1200" dirty="0">
                <a:latin typeface="AdvOT1ef757c0"/>
              </a:rPr>
              <a:t>. et al.,</a:t>
            </a:r>
            <a:r>
              <a:rPr lang="en-GB" sz="1200" b="0" i="0" u="none" strike="noStrike" baseline="0" dirty="0">
                <a:latin typeface="AdvOT1ef757c0"/>
              </a:rPr>
              <a:t> </a:t>
            </a:r>
            <a:r>
              <a:rPr lang="en-GB" sz="1200" b="0" i="0" u="none" strike="noStrike" baseline="0" dirty="0">
                <a:latin typeface="AdvOT7d6df7ab.I"/>
              </a:rPr>
              <a:t>Kidney Int </a:t>
            </a:r>
            <a:r>
              <a:rPr lang="en-GB" sz="1200" b="0" i="0" u="none" strike="noStrike" baseline="0" dirty="0">
                <a:latin typeface="AdvOT1ef757c0"/>
              </a:rPr>
              <a:t>(2012) </a:t>
            </a:r>
          </a:p>
          <a:p>
            <a:r>
              <a:rPr lang="en-GB" sz="1200" b="0" i="0" u="none" strike="noStrike" baseline="0" dirty="0">
                <a:latin typeface="AdvOT1ef757c0"/>
              </a:rPr>
              <a:t>Uehara-Watanabe N, </a:t>
            </a:r>
            <a:r>
              <a:rPr lang="en-GB" sz="1200" b="0" i="0" u="none" strike="noStrike" baseline="0" dirty="0" err="1">
                <a:latin typeface="AdvOT1ef757c0"/>
              </a:rPr>
              <a:t>Okuno</a:t>
            </a:r>
            <a:r>
              <a:rPr lang="en-GB" sz="1200" b="0" i="0" u="none" strike="noStrike" baseline="0" dirty="0">
                <a:latin typeface="AdvOT1ef757c0"/>
              </a:rPr>
              <a:t>-Ozeki N et al., </a:t>
            </a:r>
            <a:r>
              <a:rPr lang="en-GB" sz="1200" b="0" i="0" u="none" strike="noStrike" baseline="0" dirty="0">
                <a:latin typeface="AdvOT7d6df7ab.I"/>
              </a:rPr>
              <a:t>Sci Rep </a:t>
            </a:r>
            <a:r>
              <a:rPr lang="en-GB" sz="1200" b="0" i="0" u="none" strike="noStrike" baseline="0" dirty="0">
                <a:latin typeface="AdvOT1ef757c0"/>
              </a:rPr>
              <a:t>(2022)</a:t>
            </a:r>
            <a:endParaRPr lang="en-GB" sz="1200" dirty="0"/>
          </a:p>
        </p:txBody>
      </p:sp>
      <p:pic>
        <p:nvPicPr>
          <p:cNvPr id="10" name="Εικόνα 9">
            <a:extLst>
              <a:ext uri="{FF2B5EF4-FFF2-40B4-BE49-F238E27FC236}">
                <a16:creationId xmlns:a16="http://schemas.microsoft.com/office/drawing/2014/main" id="{CF36139C-08F4-0AF7-80CA-E7D4444DE83B}"/>
              </a:ext>
            </a:extLst>
          </p:cNvPr>
          <p:cNvPicPr>
            <a:picLocks noChangeAspect="1"/>
          </p:cNvPicPr>
          <p:nvPr/>
        </p:nvPicPr>
        <p:blipFill rotWithShape="1">
          <a:blip r:embed="rId3"/>
          <a:srcRect b="35979"/>
          <a:stretch/>
        </p:blipFill>
        <p:spPr>
          <a:xfrm>
            <a:off x="2702848" y="2312001"/>
            <a:ext cx="6595110" cy="3200604"/>
          </a:xfrm>
          <a:prstGeom prst="rect">
            <a:avLst/>
          </a:prstGeom>
        </p:spPr>
      </p:pic>
      <p:sp>
        <p:nvSpPr>
          <p:cNvPr id="11" name="Ορθογώνιο 10">
            <a:extLst>
              <a:ext uri="{FF2B5EF4-FFF2-40B4-BE49-F238E27FC236}">
                <a16:creationId xmlns:a16="http://schemas.microsoft.com/office/drawing/2014/main" id="{2D082A02-6F29-0974-8C11-9BEEDC94EC90}"/>
              </a:ext>
            </a:extLst>
          </p:cNvPr>
          <p:cNvSpPr/>
          <p:nvPr/>
        </p:nvSpPr>
        <p:spPr>
          <a:xfrm>
            <a:off x="7156822" y="5037724"/>
            <a:ext cx="2387228" cy="6463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Ορθογώνιο 11">
            <a:extLst>
              <a:ext uri="{FF2B5EF4-FFF2-40B4-BE49-F238E27FC236}">
                <a16:creationId xmlns:a16="http://schemas.microsoft.com/office/drawing/2014/main" id="{4A5CA286-6092-C2CC-ED5A-74DDA2B2E48A}"/>
              </a:ext>
            </a:extLst>
          </p:cNvPr>
          <p:cNvSpPr/>
          <p:nvPr/>
        </p:nvSpPr>
        <p:spPr>
          <a:xfrm>
            <a:off x="2636520" y="5092772"/>
            <a:ext cx="2196033" cy="6463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03136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DCE3EC2-57AB-ABA2-D746-C46D313290BB}"/>
              </a:ext>
            </a:extLst>
          </p:cNvPr>
          <p:cNvSpPr txBox="1"/>
          <p:nvPr/>
        </p:nvSpPr>
        <p:spPr>
          <a:xfrm>
            <a:off x="137160" y="6430775"/>
            <a:ext cx="6705600" cy="307777"/>
          </a:xfrm>
          <a:prstGeom prst="rect">
            <a:avLst/>
          </a:prstGeom>
          <a:noFill/>
        </p:spPr>
        <p:txBody>
          <a:bodyPr wrap="square">
            <a:spAutoFit/>
          </a:bodyPr>
          <a:lstStyle/>
          <a:p>
            <a:r>
              <a:rPr lang="en-GB" sz="1400" b="0" i="0" u="none" strike="noStrike" baseline="0" dirty="0"/>
              <a:t>Lennart </a:t>
            </a:r>
            <a:r>
              <a:rPr lang="en-GB" sz="1400" b="0" i="0" u="none" strike="noStrike" baseline="0" dirty="0" err="1"/>
              <a:t>Tonneijck</a:t>
            </a:r>
            <a:r>
              <a:rPr lang="en-GB" sz="1400" b="0" i="0" u="none" strike="noStrike" baseline="0" dirty="0"/>
              <a:t> et al., Am Soc Nephrol 28: 1023–1039, 2017</a:t>
            </a:r>
            <a:endParaRPr lang="en-GB" sz="1400" dirty="0"/>
          </a:p>
        </p:txBody>
      </p:sp>
      <p:sp>
        <p:nvSpPr>
          <p:cNvPr id="6" name="TextBox 5">
            <a:extLst>
              <a:ext uri="{FF2B5EF4-FFF2-40B4-BE49-F238E27FC236}">
                <a16:creationId xmlns:a16="http://schemas.microsoft.com/office/drawing/2014/main" id="{E22BB708-068E-64E8-512C-5F8D1B2FEFAD}"/>
              </a:ext>
            </a:extLst>
          </p:cNvPr>
          <p:cNvSpPr txBox="1"/>
          <p:nvPr/>
        </p:nvSpPr>
        <p:spPr>
          <a:xfrm>
            <a:off x="463266" y="298248"/>
            <a:ext cx="6096000" cy="523220"/>
          </a:xfrm>
          <a:prstGeom prst="rect">
            <a:avLst/>
          </a:prstGeom>
          <a:noFill/>
        </p:spPr>
        <p:txBody>
          <a:bodyPr wrap="square">
            <a:spAutoFit/>
          </a:bodyPr>
          <a:lstStyle/>
          <a:p>
            <a:r>
              <a:rPr lang="en-GB" sz="2800" b="1" i="0" u="none" strike="noStrike" baseline="0" dirty="0">
                <a:latin typeface="AdvOT34fe1490.B"/>
              </a:rPr>
              <a:t>Kidney Growth</a:t>
            </a:r>
            <a:r>
              <a:rPr lang="el-GR" sz="2800" b="1" i="0" u="none" strike="noStrike" baseline="0" dirty="0">
                <a:latin typeface="AdvOT34fe1490.B"/>
              </a:rPr>
              <a:t> </a:t>
            </a:r>
            <a:r>
              <a:rPr lang="en-GB" sz="2800" b="1" i="0" u="none" strike="noStrike" baseline="0" dirty="0">
                <a:latin typeface="AdvOT34fe1490.B"/>
              </a:rPr>
              <a:t>and Hyperfiltration</a:t>
            </a:r>
            <a:endParaRPr lang="en-GB" sz="2800" b="1" dirty="0"/>
          </a:p>
        </p:txBody>
      </p:sp>
      <p:sp>
        <p:nvSpPr>
          <p:cNvPr id="3" name="TextBox 2">
            <a:extLst>
              <a:ext uri="{FF2B5EF4-FFF2-40B4-BE49-F238E27FC236}">
                <a16:creationId xmlns:a16="http://schemas.microsoft.com/office/drawing/2014/main" id="{9B03BF6F-92F8-8C7A-04D9-AAB8FE1E6322}"/>
              </a:ext>
            </a:extLst>
          </p:cNvPr>
          <p:cNvSpPr txBox="1"/>
          <p:nvPr/>
        </p:nvSpPr>
        <p:spPr>
          <a:xfrm>
            <a:off x="545689" y="1434753"/>
            <a:ext cx="7152963" cy="461665"/>
          </a:xfrm>
          <a:prstGeom prst="rect">
            <a:avLst/>
          </a:prstGeom>
          <a:noFill/>
        </p:spPr>
        <p:txBody>
          <a:bodyPr wrap="square">
            <a:spAutoFit/>
          </a:bodyPr>
          <a:lstStyle/>
          <a:p>
            <a:pPr marL="342900" indent="-342900">
              <a:buFont typeface="Arial" panose="020B0604020202020204" pitchFamily="34" charset="0"/>
              <a:buChar char="•"/>
            </a:pPr>
            <a:r>
              <a:rPr lang="el-GR" sz="2400" b="1" dirty="0"/>
              <a:t>Υπεργλυκαιμία</a:t>
            </a:r>
            <a:r>
              <a:rPr lang="en-GB" sz="2400" b="1" dirty="0"/>
              <a:t> </a:t>
            </a:r>
            <a:r>
              <a:rPr lang="el-GR" sz="2400" dirty="0"/>
              <a:t>(κυτοκίνες και αυξητικοί παράγοντες) </a:t>
            </a:r>
            <a:endParaRPr lang="en-GB" sz="2400" dirty="0"/>
          </a:p>
        </p:txBody>
      </p:sp>
      <p:sp>
        <p:nvSpPr>
          <p:cNvPr id="10" name="TextBox 9">
            <a:extLst>
              <a:ext uri="{FF2B5EF4-FFF2-40B4-BE49-F238E27FC236}">
                <a16:creationId xmlns:a16="http://schemas.microsoft.com/office/drawing/2014/main" id="{C5395C7B-072C-7AEF-4DE4-32183B6F276A}"/>
              </a:ext>
            </a:extLst>
          </p:cNvPr>
          <p:cNvSpPr txBox="1"/>
          <p:nvPr/>
        </p:nvSpPr>
        <p:spPr>
          <a:xfrm>
            <a:off x="545689" y="2210045"/>
            <a:ext cx="6096000" cy="461665"/>
          </a:xfrm>
          <a:prstGeom prst="rect">
            <a:avLst/>
          </a:prstGeom>
          <a:noFill/>
        </p:spPr>
        <p:txBody>
          <a:bodyPr wrap="square">
            <a:spAutoFit/>
          </a:bodyPr>
          <a:lstStyle/>
          <a:p>
            <a:pPr marL="342900" indent="-342900">
              <a:buFont typeface="Arial" panose="020B0604020202020204" pitchFamily="34" charset="0"/>
              <a:buChar char="•"/>
            </a:pPr>
            <a:r>
              <a:rPr lang="el-GR" sz="2400" b="1" dirty="0"/>
              <a:t>Παχυσαρκία</a:t>
            </a:r>
            <a:endParaRPr lang="en-GB" sz="2400" b="1" dirty="0"/>
          </a:p>
        </p:txBody>
      </p:sp>
      <p:sp>
        <p:nvSpPr>
          <p:cNvPr id="12" name="TextBox 11">
            <a:extLst>
              <a:ext uri="{FF2B5EF4-FFF2-40B4-BE49-F238E27FC236}">
                <a16:creationId xmlns:a16="http://schemas.microsoft.com/office/drawing/2014/main" id="{F63C9FB6-665E-1B9E-CF58-6E19D4E07413}"/>
              </a:ext>
            </a:extLst>
          </p:cNvPr>
          <p:cNvSpPr txBox="1"/>
          <p:nvPr/>
        </p:nvSpPr>
        <p:spPr>
          <a:xfrm>
            <a:off x="8146027" y="1139954"/>
            <a:ext cx="3500284" cy="1938992"/>
          </a:xfrm>
          <a:prstGeom prst="rect">
            <a:avLst/>
          </a:prstGeom>
          <a:noFill/>
        </p:spPr>
        <p:txBody>
          <a:bodyPr wrap="square">
            <a:spAutoFit/>
          </a:bodyPr>
          <a:lstStyle/>
          <a:p>
            <a:pPr algn="ctr"/>
            <a:r>
              <a:rPr lang="el-GR" sz="2400" dirty="0"/>
              <a:t>Αυξημένη επιφάνεια διήθησης ανά </a:t>
            </a:r>
            <a:r>
              <a:rPr lang="el-GR" sz="2400" dirty="0" err="1"/>
              <a:t>σπειράμα</a:t>
            </a:r>
            <a:endParaRPr lang="en-GB" sz="2400" dirty="0"/>
          </a:p>
          <a:p>
            <a:pPr algn="ctr"/>
            <a:endParaRPr lang="en-GB" sz="2400" dirty="0"/>
          </a:p>
          <a:p>
            <a:pPr algn="ctr"/>
            <a:endParaRPr lang="en-GB" sz="2400" dirty="0"/>
          </a:p>
          <a:p>
            <a:pPr algn="ctr"/>
            <a:r>
              <a:rPr lang="el-GR" sz="2400" b="1" dirty="0">
                <a:latin typeface="Calibri" panose="020F0502020204030204" pitchFamily="34" charset="0"/>
                <a:ea typeface="Calibri" panose="020F0502020204030204" pitchFamily="34" charset="0"/>
                <a:cs typeface="Calibri" panose="020F0502020204030204" pitchFamily="34" charset="0"/>
              </a:rPr>
              <a:t>↑</a:t>
            </a:r>
            <a:r>
              <a:rPr lang="en-GB" sz="2400" b="1" dirty="0">
                <a:latin typeface="Calibri" panose="020F0502020204030204" pitchFamily="34" charset="0"/>
                <a:ea typeface="Calibri" panose="020F0502020204030204" pitchFamily="34" charset="0"/>
                <a:cs typeface="Calibri" panose="020F0502020204030204" pitchFamily="34" charset="0"/>
              </a:rPr>
              <a:t> SNSGR</a:t>
            </a:r>
            <a:r>
              <a:rPr lang="el-GR" sz="2400" b="1" dirty="0"/>
              <a:t> </a:t>
            </a:r>
            <a:endParaRPr lang="en-GB" sz="2400" b="1" dirty="0"/>
          </a:p>
        </p:txBody>
      </p:sp>
      <p:sp>
        <p:nvSpPr>
          <p:cNvPr id="13" name="Δεξί άγκιστρο 12">
            <a:extLst>
              <a:ext uri="{FF2B5EF4-FFF2-40B4-BE49-F238E27FC236}">
                <a16:creationId xmlns:a16="http://schemas.microsoft.com/office/drawing/2014/main" id="{A881D963-8DAE-EB13-AD72-3A51BDB5920E}"/>
              </a:ext>
            </a:extLst>
          </p:cNvPr>
          <p:cNvSpPr/>
          <p:nvPr/>
        </p:nvSpPr>
        <p:spPr>
          <a:xfrm>
            <a:off x="7676530" y="1381203"/>
            <a:ext cx="412954" cy="1456494"/>
          </a:xfrm>
          <a:prstGeom prst="rightBrace">
            <a:avLst>
              <a:gd name="adj1" fmla="val 8333"/>
              <a:gd name="adj2" fmla="val 527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TextBox 14">
            <a:extLst>
              <a:ext uri="{FF2B5EF4-FFF2-40B4-BE49-F238E27FC236}">
                <a16:creationId xmlns:a16="http://schemas.microsoft.com/office/drawing/2014/main" id="{43988F9B-26C2-3A46-1C0D-1EB281A21A6F}"/>
              </a:ext>
            </a:extLst>
          </p:cNvPr>
          <p:cNvSpPr txBox="1"/>
          <p:nvPr/>
        </p:nvSpPr>
        <p:spPr>
          <a:xfrm>
            <a:off x="4451555" y="3091947"/>
            <a:ext cx="3048000" cy="461665"/>
          </a:xfrm>
          <a:prstGeom prst="rect">
            <a:avLst/>
          </a:prstGeom>
          <a:noFill/>
        </p:spPr>
        <p:txBody>
          <a:bodyPr wrap="square">
            <a:spAutoFit/>
          </a:bodyPr>
          <a:lstStyle/>
          <a:p>
            <a:r>
              <a:rPr lang="el-GR" sz="2400" b="1" dirty="0">
                <a:solidFill>
                  <a:srgbClr val="0070C0"/>
                </a:solidFill>
              </a:rPr>
              <a:t>Αιτία ή</a:t>
            </a:r>
            <a:r>
              <a:rPr lang="en-GB" sz="2400" b="1" dirty="0">
                <a:solidFill>
                  <a:srgbClr val="0070C0"/>
                </a:solidFill>
              </a:rPr>
              <a:t> </a:t>
            </a:r>
            <a:r>
              <a:rPr lang="el-GR" sz="2400" b="1" dirty="0" err="1">
                <a:solidFill>
                  <a:srgbClr val="0070C0"/>
                </a:solidFill>
              </a:rPr>
              <a:t>Αποτελεσμα</a:t>
            </a:r>
            <a:r>
              <a:rPr lang="el-GR" sz="2400" b="1" dirty="0">
                <a:solidFill>
                  <a:srgbClr val="0070C0"/>
                </a:solidFill>
              </a:rPr>
              <a:t> ?</a:t>
            </a:r>
            <a:endParaRPr lang="en-GB" sz="2400" b="1" dirty="0">
              <a:solidFill>
                <a:srgbClr val="0070C0"/>
              </a:solidFill>
            </a:endParaRPr>
          </a:p>
        </p:txBody>
      </p:sp>
      <p:sp>
        <p:nvSpPr>
          <p:cNvPr id="16" name="Βέλος: Κάτω 15">
            <a:extLst>
              <a:ext uri="{FF2B5EF4-FFF2-40B4-BE49-F238E27FC236}">
                <a16:creationId xmlns:a16="http://schemas.microsoft.com/office/drawing/2014/main" id="{4FDEE1DD-A745-31CC-CDE1-B9F14703E471}"/>
              </a:ext>
            </a:extLst>
          </p:cNvPr>
          <p:cNvSpPr/>
          <p:nvPr/>
        </p:nvSpPr>
        <p:spPr>
          <a:xfrm>
            <a:off x="9773265" y="2159565"/>
            <a:ext cx="245808" cy="361434"/>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D028C2E-F7FC-0BBE-A4C0-CD5EF7FE53D7}"/>
              </a:ext>
            </a:extLst>
          </p:cNvPr>
          <p:cNvSpPr txBox="1"/>
          <p:nvPr/>
        </p:nvSpPr>
        <p:spPr>
          <a:xfrm>
            <a:off x="1641987" y="3566589"/>
            <a:ext cx="9694607" cy="707886"/>
          </a:xfrm>
          <a:prstGeom prst="rect">
            <a:avLst/>
          </a:prstGeom>
          <a:noFill/>
        </p:spPr>
        <p:txBody>
          <a:bodyPr wrap="square">
            <a:spAutoFit/>
          </a:bodyPr>
          <a:lstStyle/>
          <a:p>
            <a:pPr marL="342900" indent="-342900">
              <a:buFont typeface="Wingdings" panose="05000000000000000000" pitchFamily="2" charset="2"/>
              <a:buChar char="v"/>
            </a:pPr>
            <a:r>
              <a:rPr lang="el-GR" sz="2000" dirty="0"/>
              <a:t>Η (αντισταθμιστική) υπερτροφία εμφανίζεται ως αποτέλεσμα της </a:t>
            </a:r>
            <a:r>
              <a:rPr lang="el-GR" sz="2000" dirty="0" err="1"/>
              <a:t>υπερδιήθησης</a:t>
            </a:r>
            <a:endParaRPr lang="el-GR" sz="2000" dirty="0"/>
          </a:p>
          <a:p>
            <a:pPr marL="342900" indent="-342900">
              <a:buFont typeface="Wingdings" panose="05000000000000000000" pitchFamily="2" charset="2"/>
              <a:buChar char="v"/>
            </a:pPr>
            <a:r>
              <a:rPr lang="el-GR" sz="2000" dirty="0"/>
              <a:t>Η υπερτροφία προηγείται της </a:t>
            </a:r>
            <a:r>
              <a:rPr lang="el-GR" sz="2000" dirty="0" err="1"/>
              <a:t>υπερδιήθησης</a:t>
            </a:r>
            <a:endParaRPr lang="en-GB" sz="2000" dirty="0"/>
          </a:p>
        </p:txBody>
      </p:sp>
      <p:sp>
        <p:nvSpPr>
          <p:cNvPr id="20" name="TextBox 19">
            <a:extLst>
              <a:ext uri="{FF2B5EF4-FFF2-40B4-BE49-F238E27FC236}">
                <a16:creationId xmlns:a16="http://schemas.microsoft.com/office/drawing/2014/main" id="{FDFEEE22-9404-8BF3-637F-FEEB346C7A3B}"/>
              </a:ext>
            </a:extLst>
          </p:cNvPr>
          <p:cNvSpPr txBox="1"/>
          <p:nvPr/>
        </p:nvSpPr>
        <p:spPr>
          <a:xfrm>
            <a:off x="294477" y="4680201"/>
            <a:ext cx="11779536" cy="646331"/>
          </a:xfrm>
          <a:prstGeom prst="rect">
            <a:avLst/>
          </a:prstGeom>
          <a:noFill/>
        </p:spPr>
        <p:txBody>
          <a:bodyPr wrap="square">
            <a:spAutoFit/>
          </a:bodyPr>
          <a:lstStyle/>
          <a:p>
            <a:pPr marL="285750" indent="-285750">
              <a:buFont typeface="Wingdings" panose="05000000000000000000" pitchFamily="2" charset="2"/>
              <a:buChar char="ü"/>
            </a:pPr>
            <a:r>
              <a:rPr lang="el-GR" dirty="0"/>
              <a:t>Η ομαλοποίηση του μεγέθους των νεφρών μπορεί να μην επιτευχθεί ακόμη και μετά από αυστηρό </a:t>
            </a:r>
            <a:r>
              <a:rPr lang="el-GR" dirty="0" err="1"/>
              <a:t>γλυκαιμικό</a:t>
            </a:r>
            <a:r>
              <a:rPr lang="el-GR" dirty="0"/>
              <a:t> έλεγχο</a:t>
            </a:r>
          </a:p>
          <a:p>
            <a:pPr marL="285750" indent="-285750">
              <a:buFont typeface="Wingdings" panose="05000000000000000000" pitchFamily="2" charset="2"/>
              <a:buChar char="ü"/>
            </a:pPr>
            <a:r>
              <a:rPr lang="el-GR" dirty="0"/>
              <a:t>Η </a:t>
            </a:r>
            <a:r>
              <a:rPr lang="el-GR" dirty="0" err="1"/>
              <a:t>σωληναριακή</a:t>
            </a:r>
            <a:r>
              <a:rPr lang="el-GR" dirty="0"/>
              <a:t> ανάπτυξη αντιστρέφεται αργά</a:t>
            </a:r>
          </a:p>
        </p:txBody>
      </p:sp>
      <p:sp>
        <p:nvSpPr>
          <p:cNvPr id="22" name="TextBox 21">
            <a:extLst>
              <a:ext uri="{FF2B5EF4-FFF2-40B4-BE49-F238E27FC236}">
                <a16:creationId xmlns:a16="http://schemas.microsoft.com/office/drawing/2014/main" id="{9F1F8DEC-C1F0-566A-4028-7A2044C4F72A}"/>
              </a:ext>
            </a:extLst>
          </p:cNvPr>
          <p:cNvSpPr txBox="1"/>
          <p:nvPr/>
        </p:nvSpPr>
        <p:spPr>
          <a:xfrm>
            <a:off x="894736" y="5423247"/>
            <a:ext cx="9566787" cy="646331"/>
          </a:xfrm>
          <a:prstGeom prst="rect">
            <a:avLst/>
          </a:prstGeom>
          <a:noFill/>
        </p:spPr>
        <p:txBody>
          <a:bodyPr wrap="square">
            <a:spAutoFit/>
          </a:bodyPr>
          <a:lstStyle/>
          <a:p>
            <a:pPr algn="ctr"/>
            <a:r>
              <a:rPr lang="el-GR" dirty="0"/>
              <a:t>Η </a:t>
            </a:r>
            <a:r>
              <a:rPr lang="el-GR" dirty="0" err="1"/>
              <a:t>υπερδιήθηση</a:t>
            </a:r>
            <a:r>
              <a:rPr lang="el-GR" dirty="0"/>
              <a:t> είτε είναι αιτία είτε είναι αποτέλεσμα μπορεί να παραμείνει λόγω της επίμονης διόγκωσης των </a:t>
            </a:r>
            <a:r>
              <a:rPr lang="el-GR" dirty="0" err="1"/>
              <a:t>σωληναρίων</a:t>
            </a:r>
            <a:r>
              <a:rPr lang="el-GR" dirty="0"/>
              <a:t> και των αλλαγών στις </a:t>
            </a:r>
            <a:r>
              <a:rPr lang="el-GR" dirty="0" err="1"/>
              <a:t>σωληναριακές</a:t>
            </a:r>
            <a:r>
              <a:rPr lang="el-GR" dirty="0"/>
              <a:t> λειτουργίες</a:t>
            </a:r>
            <a:endParaRPr lang="en-GB" dirty="0"/>
          </a:p>
        </p:txBody>
      </p:sp>
    </p:spTree>
    <p:extLst>
      <p:ext uri="{BB962C8B-B14F-4D97-AF65-F5344CB8AC3E}">
        <p14:creationId xmlns:p14="http://schemas.microsoft.com/office/powerpoint/2010/main" val="3517454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90B4047-71D0-54BB-B8BE-E6C04C0FAF94}"/>
              </a:ext>
            </a:extLst>
          </p:cNvPr>
          <p:cNvSpPr txBox="1"/>
          <p:nvPr/>
        </p:nvSpPr>
        <p:spPr>
          <a:xfrm>
            <a:off x="0" y="6473923"/>
            <a:ext cx="7692390" cy="307777"/>
          </a:xfrm>
          <a:prstGeom prst="rect">
            <a:avLst/>
          </a:prstGeom>
          <a:noFill/>
        </p:spPr>
        <p:txBody>
          <a:bodyPr wrap="square">
            <a:spAutoFit/>
          </a:bodyPr>
          <a:lstStyle/>
          <a:p>
            <a:r>
              <a:rPr lang="en-GB" sz="1400" dirty="0" err="1"/>
              <a:t>Pantelis</a:t>
            </a:r>
            <a:r>
              <a:rPr lang="en-GB" sz="1400" dirty="0"/>
              <a:t> A. </a:t>
            </a:r>
            <a:r>
              <a:rPr lang="en-GB" sz="1400" dirty="0" err="1"/>
              <a:t>Sarafidis</a:t>
            </a:r>
            <a:r>
              <a:rPr lang="en-GB" sz="1400" dirty="0"/>
              <a:t> ad Luis M. Ruilope, Am J Nephrol 2006;26:232–244  </a:t>
            </a:r>
          </a:p>
        </p:txBody>
      </p:sp>
      <p:pic>
        <p:nvPicPr>
          <p:cNvPr id="8" name="Εικόνα 7" descr="Εικόνα που περιέχει κείμενο, διάγραμμα, γραμμή, παράλληλα&#10;&#10;Περιγραφή που δημιουργήθηκε αυτόματα">
            <a:extLst>
              <a:ext uri="{FF2B5EF4-FFF2-40B4-BE49-F238E27FC236}">
                <a16:creationId xmlns:a16="http://schemas.microsoft.com/office/drawing/2014/main" id="{8635417F-EEAD-F990-33BB-8DE822AECE99}"/>
              </a:ext>
            </a:extLst>
          </p:cNvPr>
          <p:cNvPicPr>
            <a:picLocks noChangeAspect="1"/>
          </p:cNvPicPr>
          <p:nvPr/>
        </p:nvPicPr>
        <p:blipFill>
          <a:blip r:embed="rId3"/>
          <a:stretch>
            <a:fillRect/>
          </a:stretch>
        </p:blipFill>
        <p:spPr>
          <a:xfrm>
            <a:off x="415652" y="434340"/>
            <a:ext cx="11582038" cy="5703570"/>
          </a:xfrm>
          <a:prstGeom prst="rect">
            <a:avLst/>
          </a:prstGeom>
        </p:spPr>
      </p:pic>
    </p:spTree>
    <p:extLst>
      <p:ext uri="{BB962C8B-B14F-4D97-AF65-F5344CB8AC3E}">
        <p14:creationId xmlns:p14="http://schemas.microsoft.com/office/powerpoint/2010/main" val="212963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C28541E-C8BD-4FDC-C4D9-CB9DD6BCDFC8}"/>
              </a:ext>
            </a:extLst>
          </p:cNvPr>
          <p:cNvSpPr txBox="1"/>
          <p:nvPr/>
        </p:nvSpPr>
        <p:spPr>
          <a:xfrm>
            <a:off x="260033" y="6341864"/>
            <a:ext cx="6097904" cy="369332"/>
          </a:xfrm>
          <a:prstGeom prst="rect">
            <a:avLst/>
          </a:prstGeom>
          <a:noFill/>
        </p:spPr>
        <p:txBody>
          <a:bodyPr wrap="square">
            <a:spAutoFit/>
          </a:bodyPr>
          <a:lstStyle/>
          <a:p>
            <a:r>
              <a:rPr lang="en-GB" b="0" i="0" dirty="0">
                <a:solidFill>
                  <a:srgbClr val="000000"/>
                </a:solidFill>
                <a:effectLst/>
                <a:latin typeface="Arial" panose="020B0604020202020204" pitchFamily="34" charset="0"/>
              </a:rPr>
              <a:t>Sara </a:t>
            </a:r>
            <a:r>
              <a:rPr lang="en-GB" b="0" i="0" dirty="0" err="1">
                <a:solidFill>
                  <a:srgbClr val="000000"/>
                </a:solidFill>
                <a:effectLst/>
                <a:latin typeface="Arial" panose="020B0604020202020204" pitchFamily="34" charset="0"/>
              </a:rPr>
              <a:t>Giunti</a:t>
            </a:r>
            <a:r>
              <a:rPr lang="en-GB" b="0" i="0" dirty="0">
                <a:solidFill>
                  <a:srgbClr val="000000"/>
                </a:solidFill>
                <a:effectLst/>
                <a:latin typeface="Arial" panose="020B0604020202020204" pitchFamily="34" charset="0"/>
              </a:rPr>
              <a:t> et al., </a:t>
            </a:r>
            <a:r>
              <a:rPr lang="en-GB" b="0" i="0" dirty="0" err="1">
                <a:solidFill>
                  <a:srgbClr val="000000"/>
                </a:solidFill>
                <a:effectLst/>
                <a:latin typeface="Arial" panose="020B0604020202020204" pitchFamily="34" charset="0"/>
              </a:rPr>
              <a:t>Hypetension</a:t>
            </a:r>
            <a:r>
              <a:rPr lang="en-GB" b="0" i="0" dirty="0">
                <a:solidFill>
                  <a:srgbClr val="000000"/>
                </a:solidFill>
                <a:effectLst/>
                <a:latin typeface="Arial" panose="020B0604020202020204" pitchFamily="34" charset="0"/>
              </a:rPr>
              <a:t> 2006 </a:t>
            </a:r>
            <a:endParaRPr lang="en-GB" dirty="0"/>
          </a:p>
        </p:txBody>
      </p:sp>
      <p:pic>
        <p:nvPicPr>
          <p:cNvPr id="9" name="Εικόνα 8">
            <a:extLst>
              <a:ext uri="{FF2B5EF4-FFF2-40B4-BE49-F238E27FC236}">
                <a16:creationId xmlns:a16="http://schemas.microsoft.com/office/drawing/2014/main" id="{CCE3FA9D-49C1-20FF-DE1F-5B232A8CF8C1}"/>
              </a:ext>
            </a:extLst>
          </p:cNvPr>
          <p:cNvPicPr>
            <a:picLocks noChangeAspect="1"/>
          </p:cNvPicPr>
          <p:nvPr/>
        </p:nvPicPr>
        <p:blipFill>
          <a:blip r:embed="rId3"/>
          <a:stretch>
            <a:fillRect/>
          </a:stretch>
        </p:blipFill>
        <p:spPr>
          <a:xfrm>
            <a:off x="600542" y="280416"/>
            <a:ext cx="11222182" cy="5961888"/>
          </a:xfrm>
          <a:prstGeom prst="rect">
            <a:avLst/>
          </a:prstGeom>
        </p:spPr>
      </p:pic>
    </p:spTree>
    <p:extLst>
      <p:ext uri="{BB962C8B-B14F-4D97-AF65-F5344CB8AC3E}">
        <p14:creationId xmlns:p14="http://schemas.microsoft.com/office/powerpoint/2010/main" val="19326534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CBBAEF6F-9D6B-7AFC-17A8-1CA5B548F171}"/>
              </a:ext>
            </a:extLst>
          </p:cNvPr>
          <p:cNvPicPr>
            <a:picLocks noChangeAspect="1"/>
          </p:cNvPicPr>
          <p:nvPr/>
        </p:nvPicPr>
        <p:blipFill rotWithShape="1">
          <a:blip r:embed="rId2"/>
          <a:srcRect l="26029" t="26621" r="7794" b="19372"/>
          <a:stretch/>
        </p:blipFill>
        <p:spPr>
          <a:xfrm>
            <a:off x="1212028" y="688489"/>
            <a:ext cx="9767944" cy="4905487"/>
          </a:xfrm>
          <a:prstGeom prst="rect">
            <a:avLst/>
          </a:prstGeom>
        </p:spPr>
      </p:pic>
      <p:sp>
        <p:nvSpPr>
          <p:cNvPr id="7" name="TextBox 6">
            <a:extLst>
              <a:ext uri="{FF2B5EF4-FFF2-40B4-BE49-F238E27FC236}">
                <a16:creationId xmlns:a16="http://schemas.microsoft.com/office/drawing/2014/main" id="{5DA5C346-C29D-4B2B-AA01-3D0BE0796B51}"/>
              </a:ext>
            </a:extLst>
          </p:cNvPr>
          <p:cNvSpPr txBox="1"/>
          <p:nvPr/>
        </p:nvSpPr>
        <p:spPr>
          <a:xfrm>
            <a:off x="121024" y="6488668"/>
            <a:ext cx="9087522" cy="307777"/>
          </a:xfrm>
          <a:prstGeom prst="rect">
            <a:avLst/>
          </a:prstGeom>
          <a:noFill/>
        </p:spPr>
        <p:txBody>
          <a:bodyPr wrap="square">
            <a:spAutoFit/>
          </a:bodyPr>
          <a:lstStyle/>
          <a:p>
            <a:r>
              <a:rPr lang="en-GB" sz="1400" dirty="0"/>
              <a:t>Vikas S. Sridhar, </a:t>
            </a:r>
            <a:r>
              <a:rPr lang="en-GB" sz="1400" dirty="0" err="1"/>
              <a:t>Hongyan</a:t>
            </a:r>
            <a:r>
              <a:rPr lang="en-GB" sz="1400" dirty="0"/>
              <a:t> Liu, and David Z.I. Cherney,</a:t>
            </a:r>
            <a:r>
              <a:rPr lang="nl-NL" sz="1400" dirty="0"/>
              <a:t> AJKD 2021</a:t>
            </a:r>
            <a:endParaRPr lang="en-GB" sz="1400" dirty="0"/>
          </a:p>
        </p:txBody>
      </p:sp>
      <p:sp>
        <p:nvSpPr>
          <p:cNvPr id="9" name="TextBox 8">
            <a:extLst>
              <a:ext uri="{FF2B5EF4-FFF2-40B4-BE49-F238E27FC236}">
                <a16:creationId xmlns:a16="http://schemas.microsoft.com/office/drawing/2014/main" id="{F192FAF7-511A-313C-CFD3-A7100A163781}"/>
              </a:ext>
            </a:extLst>
          </p:cNvPr>
          <p:cNvSpPr txBox="1"/>
          <p:nvPr/>
        </p:nvSpPr>
        <p:spPr>
          <a:xfrm>
            <a:off x="3068619" y="2278834"/>
            <a:ext cx="599738" cy="400110"/>
          </a:xfrm>
          <a:prstGeom prst="rect">
            <a:avLst/>
          </a:prstGeom>
          <a:noFill/>
        </p:spPr>
        <p:txBody>
          <a:bodyPr wrap="square">
            <a:spAutoFit/>
          </a:bodyPr>
          <a:lstStyle/>
          <a:p>
            <a:r>
              <a:rPr lang="nl-NL" sz="20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en-GB" sz="2000" b="1" dirty="0">
              <a:solidFill>
                <a:srgbClr val="FF0000"/>
              </a:solidFill>
            </a:endParaRPr>
          </a:p>
        </p:txBody>
      </p:sp>
    </p:spTree>
    <p:extLst>
      <p:ext uri="{BB962C8B-B14F-4D97-AF65-F5344CB8AC3E}">
        <p14:creationId xmlns:p14="http://schemas.microsoft.com/office/powerpoint/2010/main" val="374519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70DDE3-50F5-44DF-3D95-11F0511C294F}"/>
              </a:ext>
            </a:extLst>
          </p:cNvPr>
          <p:cNvSpPr txBox="1"/>
          <p:nvPr/>
        </p:nvSpPr>
        <p:spPr>
          <a:xfrm>
            <a:off x="269679" y="823097"/>
            <a:ext cx="11699408" cy="5632311"/>
          </a:xfrm>
          <a:prstGeom prst="rect">
            <a:avLst/>
          </a:prstGeom>
          <a:noFill/>
        </p:spPr>
        <p:txBody>
          <a:bodyPr wrap="square">
            <a:spAutoFit/>
          </a:bodyPr>
          <a:lstStyle/>
          <a:p>
            <a:pPr marL="285750" indent="-285750">
              <a:buFont typeface="Wingdings" panose="05000000000000000000" pitchFamily="2" charset="2"/>
              <a:buChar char="Ø"/>
            </a:pPr>
            <a:r>
              <a:rPr lang="el-GR" sz="2000" dirty="0"/>
              <a:t>Κανένας μηχανισμός μεμονωμένα δεν ευθύνεται για την </a:t>
            </a:r>
            <a:r>
              <a:rPr lang="el-GR" sz="2000" dirty="0" err="1"/>
              <a:t>υπερδιήθηση</a:t>
            </a:r>
            <a:r>
              <a:rPr lang="el-GR" sz="2000" dirty="0"/>
              <a:t> του πρώιμου διαβήτη</a:t>
            </a:r>
          </a:p>
          <a:p>
            <a:pPr marL="285750" indent="-285750">
              <a:buFont typeface="Wingdings" panose="05000000000000000000" pitchFamily="2" charset="2"/>
              <a:buChar char="Ø"/>
            </a:pPr>
            <a:r>
              <a:rPr lang="el-GR" sz="2000" dirty="0"/>
              <a:t> </a:t>
            </a:r>
          </a:p>
          <a:p>
            <a:pPr marL="285750" indent="-285750">
              <a:buFont typeface="Wingdings" panose="05000000000000000000" pitchFamily="2" charset="2"/>
              <a:buChar char="Ø"/>
            </a:pPr>
            <a:r>
              <a:rPr lang="el-GR" sz="2000" dirty="0"/>
              <a:t>Η </a:t>
            </a:r>
            <a:r>
              <a:rPr lang="el-GR" sz="2000" dirty="0" err="1"/>
              <a:t>υπερδιήθση</a:t>
            </a:r>
            <a:r>
              <a:rPr lang="el-GR" sz="2000" dirty="0"/>
              <a:t> είναι η αρχή της νεφρικής βλάβης και σχετίζεται με κακή έκβαση </a:t>
            </a:r>
          </a:p>
          <a:p>
            <a:pPr marL="285750" indent="-285750">
              <a:buFont typeface="Wingdings" panose="05000000000000000000" pitchFamily="2" charset="2"/>
              <a:buChar char="Ø"/>
            </a:pPr>
            <a:endParaRPr lang="el-GR" sz="2000" dirty="0"/>
          </a:p>
          <a:p>
            <a:pPr marL="285750" indent="-285750">
              <a:buFont typeface="Wingdings" panose="05000000000000000000" pitchFamily="2" charset="2"/>
              <a:buChar char="Ø"/>
            </a:pPr>
            <a:r>
              <a:rPr lang="el-GR" sz="2000" dirty="0"/>
              <a:t>Ικανοποιητικός </a:t>
            </a:r>
            <a:r>
              <a:rPr lang="el-GR" sz="2000" dirty="0" err="1"/>
              <a:t>γλυκαιμικός</a:t>
            </a:r>
            <a:r>
              <a:rPr lang="el-GR" sz="2000" dirty="0"/>
              <a:t> έλεγχος διορθώνει ή αποτρέπει την </a:t>
            </a:r>
            <a:r>
              <a:rPr lang="el-GR" sz="2000" dirty="0" err="1"/>
              <a:t>υπερδιήθηση</a:t>
            </a:r>
            <a:endParaRPr lang="el-GR" sz="2000" dirty="0"/>
          </a:p>
          <a:p>
            <a:endParaRPr lang="en-GB" sz="2000" dirty="0"/>
          </a:p>
          <a:p>
            <a:pPr marL="285750" indent="-285750">
              <a:buFont typeface="Wingdings" panose="05000000000000000000" pitchFamily="2" charset="2"/>
              <a:buChar char="Ø"/>
            </a:pPr>
            <a:r>
              <a:rPr lang="el-GR" sz="2000" dirty="0"/>
              <a:t>Η μη ελεγχόμενη γλυκαιμία είναι πιθανότατα το σημείο εκκίνησης για την ενεργοποίηση του  καταρράκτη των μηχανισμών που έχουν ως αποτέλεσμα την </a:t>
            </a:r>
            <a:r>
              <a:rPr lang="el-GR" sz="2000" dirty="0" err="1"/>
              <a:t>υπερδιήθηση</a:t>
            </a:r>
            <a:endParaRPr lang="el-GR" sz="2000" dirty="0"/>
          </a:p>
          <a:p>
            <a:endParaRPr lang="en-GB" sz="2000" dirty="0"/>
          </a:p>
          <a:p>
            <a:pPr marL="285750" indent="-285750">
              <a:buFont typeface="Wingdings" panose="05000000000000000000" pitchFamily="2" charset="2"/>
              <a:buChar char="Ø"/>
            </a:pPr>
            <a:r>
              <a:rPr lang="el-GR" sz="2000" dirty="0"/>
              <a:t>Διάφορες </a:t>
            </a:r>
            <a:r>
              <a:rPr lang="el-GR" sz="2000" dirty="0" err="1"/>
              <a:t>αγγειοδραστικές</a:t>
            </a:r>
            <a:r>
              <a:rPr lang="el-GR" sz="2000" dirty="0"/>
              <a:t> ουσίες αυξάνονται σε άτομα με διαβήτη </a:t>
            </a:r>
            <a:r>
              <a:rPr lang="el-GR" sz="2000" dirty="0">
                <a:sym typeface="Wingdings" panose="05000000000000000000" pitchFamily="2" charset="2"/>
              </a:rPr>
              <a:t> </a:t>
            </a:r>
            <a:r>
              <a:rPr lang="el-GR" sz="2000" dirty="0"/>
              <a:t>ενεργοποίηση του</a:t>
            </a:r>
            <a:r>
              <a:rPr lang="en-GB" sz="2000" dirty="0"/>
              <a:t>TGF </a:t>
            </a:r>
            <a:r>
              <a:rPr lang="el-GR" sz="2000" dirty="0"/>
              <a:t> και του ΣΡΑΑ </a:t>
            </a:r>
            <a:r>
              <a:rPr lang="el-GR" sz="2000" dirty="0">
                <a:sym typeface="Wingdings" panose="05000000000000000000" pitchFamily="2" charset="2"/>
              </a:rPr>
              <a:t> </a:t>
            </a:r>
            <a:r>
              <a:rPr lang="el-GR" sz="2000" dirty="0" err="1">
                <a:sym typeface="Wingdings" panose="05000000000000000000" pitchFamily="2" charset="2"/>
              </a:rPr>
              <a:t>Υ</a:t>
            </a:r>
            <a:r>
              <a:rPr lang="el-GR" sz="2000" dirty="0" err="1"/>
              <a:t>περδιήθηση</a:t>
            </a:r>
            <a:r>
              <a:rPr lang="el-GR" sz="2000" dirty="0"/>
              <a:t> </a:t>
            </a:r>
            <a:endParaRPr lang="en-GB" sz="2000" dirty="0"/>
          </a:p>
          <a:p>
            <a:pPr marL="285750" indent="-285750">
              <a:buFont typeface="Wingdings" panose="05000000000000000000" pitchFamily="2" charset="2"/>
              <a:buChar char="Ø"/>
            </a:pPr>
            <a:endParaRPr lang="el-GR" sz="2000" dirty="0"/>
          </a:p>
          <a:p>
            <a:pPr marL="285750" indent="-285750">
              <a:buFont typeface="Wingdings" panose="05000000000000000000" pitchFamily="2" charset="2"/>
              <a:buChar char="Ø"/>
            </a:pPr>
            <a:r>
              <a:rPr lang="el-GR" sz="2000" dirty="0"/>
              <a:t>Έχουμε πλέον φάρμακα που να ελαττώνουν την ενδοσπειραματική πίεση (</a:t>
            </a:r>
            <a:r>
              <a:rPr lang="el-GR" sz="2000" dirty="0" err="1"/>
              <a:t>απαγωγό</a:t>
            </a:r>
            <a:r>
              <a:rPr lang="el-GR" sz="2000" dirty="0"/>
              <a:t> / προσαγωγό </a:t>
            </a:r>
            <a:r>
              <a:rPr lang="el-GR" sz="2000" dirty="0" err="1"/>
              <a:t>αρτηρίδιο</a:t>
            </a:r>
            <a:r>
              <a:rPr lang="el-GR" sz="2000" dirty="0"/>
              <a:t>) και αποτρέπουν την </a:t>
            </a:r>
            <a:r>
              <a:rPr lang="el-GR" sz="2000" dirty="0" err="1"/>
              <a:t>υπεδιήθηση</a:t>
            </a:r>
            <a:r>
              <a:rPr lang="en-GB" sz="2000" dirty="0"/>
              <a:t>,</a:t>
            </a:r>
            <a:r>
              <a:rPr lang="el-GR" sz="2000" dirty="0"/>
              <a:t> με καλά τεκμηριωμένους μηχανισμούς και σημαντικές μελέτες κλινικού οφέλους  </a:t>
            </a:r>
          </a:p>
          <a:p>
            <a:r>
              <a:rPr lang="el-GR" sz="2000" dirty="0"/>
              <a:t>      </a:t>
            </a:r>
            <a:r>
              <a:rPr lang="el-GR" sz="2000" dirty="0">
                <a:cs typeface="Times New Roman" panose="02020603050405020304" pitchFamily="18" charset="0"/>
              </a:rPr>
              <a:t>►  </a:t>
            </a:r>
            <a:r>
              <a:rPr lang="el-GR" sz="2000" dirty="0" err="1"/>
              <a:t>Αποκλειστές</a:t>
            </a:r>
            <a:r>
              <a:rPr lang="el-GR" sz="2000" dirty="0"/>
              <a:t> του άξονα ΡΑΑ</a:t>
            </a:r>
          </a:p>
          <a:p>
            <a:r>
              <a:rPr lang="el-GR" sz="2000" dirty="0"/>
              <a:t>      </a:t>
            </a:r>
            <a:r>
              <a:rPr lang="el-GR" sz="2000" dirty="0">
                <a:cs typeface="Times New Roman" panose="02020603050405020304" pitchFamily="18" charset="0"/>
              </a:rPr>
              <a:t>►  </a:t>
            </a:r>
            <a:r>
              <a:rPr lang="el-GR" sz="2000" dirty="0" err="1"/>
              <a:t>Αποκλειστές</a:t>
            </a:r>
            <a:r>
              <a:rPr lang="el-GR" sz="2000" dirty="0"/>
              <a:t> των </a:t>
            </a:r>
            <a:r>
              <a:rPr lang="en-GB" sz="2000" dirty="0"/>
              <a:t>SGLT-2 </a:t>
            </a:r>
            <a:r>
              <a:rPr lang="el-GR" sz="2000" dirty="0"/>
              <a:t>υποδοχέων</a:t>
            </a:r>
            <a:endParaRPr lang="en-GB" sz="2000" dirty="0"/>
          </a:p>
          <a:p>
            <a:r>
              <a:rPr lang="en-GB" sz="2000" dirty="0"/>
              <a:t>      </a:t>
            </a:r>
            <a:r>
              <a:rPr lang="el-GR" sz="2000" dirty="0">
                <a:cs typeface="Times New Roman" panose="02020603050405020304" pitchFamily="18" charset="0"/>
              </a:rPr>
              <a:t>►</a:t>
            </a:r>
            <a:r>
              <a:rPr lang="en-GB" sz="2000" dirty="0"/>
              <a:t>  M</a:t>
            </a:r>
            <a:r>
              <a:rPr lang="el-GR" sz="2000" dirty="0"/>
              <a:t>η </a:t>
            </a:r>
            <a:r>
              <a:rPr lang="el-GR" sz="2000" dirty="0" err="1"/>
              <a:t>στεροειδείς</a:t>
            </a:r>
            <a:r>
              <a:rPr lang="el-GR" sz="2000" dirty="0"/>
              <a:t> </a:t>
            </a:r>
            <a:r>
              <a:rPr lang="en-GB" sz="2000" dirty="0"/>
              <a:t>MRAs</a:t>
            </a:r>
          </a:p>
        </p:txBody>
      </p:sp>
      <p:sp>
        <p:nvSpPr>
          <p:cNvPr id="14" name="TextBox 13">
            <a:extLst>
              <a:ext uri="{FF2B5EF4-FFF2-40B4-BE49-F238E27FC236}">
                <a16:creationId xmlns:a16="http://schemas.microsoft.com/office/drawing/2014/main" id="{B68C9930-F47F-94C1-E9F2-8245004AD797}"/>
              </a:ext>
            </a:extLst>
          </p:cNvPr>
          <p:cNvSpPr txBox="1"/>
          <p:nvPr/>
        </p:nvSpPr>
        <p:spPr>
          <a:xfrm>
            <a:off x="269679" y="71751"/>
            <a:ext cx="6096000" cy="646331"/>
          </a:xfrm>
          <a:prstGeom prst="rect">
            <a:avLst/>
          </a:prstGeom>
          <a:noFill/>
        </p:spPr>
        <p:txBody>
          <a:bodyPr wrap="square">
            <a:spAutoFit/>
          </a:bodyPr>
          <a:lstStyle/>
          <a:p>
            <a:r>
              <a:rPr lang="el-GR" sz="3600" b="1" dirty="0"/>
              <a:t>ΣΥΜΠΕΡΑΣΜΑ</a:t>
            </a:r>
            <a:r>
              <a:rPr lang="el-GR" dirty="0"/>
              <a:t> </a:t>
            </a:r>
            <a:endParaRPr lang="en-GB" dirty="0"/>
          </a:p>
        </p:txBody>
      </p:sp>
    </p:spTree>
    <p:extLst>
      <p:ext uri="{BB962C8B-B14F-4D97-AF65-F5344CB8AC3E}">
        <p14:creationId xmlns:p14="http://schemas.microsoft.com/office/powerpoint/2010/main" val="19242174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3FD8E9-F5A6-BDFD-573E-222C7BC623DD}"/>
              </a:ext>
            </a:extLst>
          </p:cNvPr>
          <p:cNvSpPr txBox="1"/>
          <p:nvPr/>
        </p:nvSpPr>
        <p:spPr>
          <a:xfrm>
            <a:off x="1813560" y="1750814"/>
            <a:ext cx="9799320" cy="707886"/>
          </a:xfrm>
          <a:prstGeom prst="rect">
            <a:avLst/>
          </a:prstGeom>
          <a:noFill/>
        </p:spPr>
        <p:txBody>
          <a:bodyPr wrap="square">
            <a:spAutoFit/>
          </a:bodyPr>
          <a:lstStyle/>
          <a:p>
            <a:pPr marL="0" indent="0">
              <a:buNone/>
            </a:pPr>
            <a:r>
              <a:rPr lang="el-GR" sz="4000" dirty="0">
                <a:latin typeface="Georgia Pro Cond Black" panose="02040A06050405020203" pitchFamily="18" charset="0"/>
              </a:rPr>
              <a:t>Ευχαριστώ για την προσοχή σας ! </a:t>
            </a:r>
            <a:endParaRPr lang="en-GB" sz="4000" dirty="0">
              <a:latin typeface="Georgia Pro Cond Black" panose="02040A06050405020203" pitchFamily="18" charset="0"/>
            </a:endParaRPr>
          </a:p>
        </p:txBody>
      </p:sp>
    </p:spTree>
    <p:extLst>
      <p:ext uri="{BB962C8B-B14F-4D97-AF65-F5344CB8AC3E}">
        <p14:creationId xmlns:p14="http://schemas.microsoft.com/office/powerpoint/2010/main" val="1373744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079E241A-88A8-1256-DA00-8B932705511B}"/>
              </a:ext>
            </a:extLst>
          </p:cNvPr>
          <p:cNvPicPr>
            <a:picLocks noChangeAspect="1"/>
          </p:cNvPicPr>
          <p:nvPr/>
        </p:nvPicPr>
        <p:blipFill>
          <a:blip r:embed="rId3"/>
          <a:stretch>
            <a:fillRect/>
          </a:stretch>
        </p:blipFill>
        <p:spPr>
          <a:xfrm>
            <a:off x="1902029" y="1009318"/>
            <a:ext cx="8096250" cy="4095750"/>
          </a:xfrm>
          <a:prstGeom prst="rect">
            <a:avLst/>
          </a:prstGeom>
        </p:spPr>
      </p:pic>
      <p:sp>
        <p:nvSpPr>
          <p:cNvPr id="2" name="TextBox 1">
            <a:extLst>
              <a:ext uri="{FF2B5EF4-FFF2-40B4-BE49-F238E27FC236}">
                <a16:creationId xmlns:a16="http://schemas.microsoft.com/office/drawing/2014/main" id="{BBB6EE3F-AD18-E69F-B207-A20188E0320C}"/>
              </a:ext>
            </a:extLst>
          </p:cNvPr>
          <p:cNvSpPr txBox="1"/>
          <p:nvPr/>
        </p:nvSpPr>
        <p:spPr>
          <a:xfrm>
            <a:off x="122628" y="6396335"/>
            <a:ext cx="9795641" cy="461665"/>
          </a:xfrm>
          <a:prstGeom prst="rect">
            <a:avLst/>
          </a:prstGeom>
          <a:noFill/>
        </p:spPr>
        <p:txBody>
          <a:bodyPr wrap="square">
            <a:spAutoFit/>
          </a:bodyPr>
          <a:lstStyle/>
          <a:p>
            <a:r>
              <a:rPr lang="en-GB" sz="1200" dirty="0"/>
              <a:t>Brenner et al., Kidney International, Vol.49 (1996)</a:t>
            </a:r>
            <a:r>
              <a:rPr lang="en-GB" sz="1200" b="0" i="0" dirty="0">
                <a:solidFill>
                  <a:srgbClr val="131413"/>
                </a:solidFill>
                <a:effectLst/>
              </a:rPr>
              <a:t> </a:t>
            </a:r>
            <a:endParaRPr lang="el-GR" sz="1200" b="0" i="0" dirty="0">
              <a:solidFill>
                <a:srgbClr val="131413"/>
              </a:solidFill>
              <a:effectLst/>
            </a:endParaRPr>
          </a:p>
          <a:p>
            <a:r>
              <a:rPr lang="en-GB" sz="1200" b="0" i="0" dirty="0">
                <a:solidFill>
                  <a:srgbClr val="131413"/>
                </a:solidFill>
                <a:effectLst/>
              </a:rPr>
              <a:t>Petter </a:t>
            </a:r>
            <a:r>
              <a:rPr lang="en-GB" sz="1200" b="0" i="0" dirty="0" err="1">
                <a:solidFill>
                  <a:srgbClr val="131413"/>
                </a:solidFill>
                <a:effectLst/>
              </a:rPr>
              <a:t>Bjornstad</a:t>
            </a:r>
            <a:r>
              <a:rPr lang="en-GB" sz="1200" dirty="0">
                <a:solidFill>
                  <a:srgbClr val="131413"/>
                </a:solidFill>
              </a:rPr>
              <a:t> and </a:t>
            </a:r>
            <a:r>
              <a:rPr lang="en-GB" sz="1200" b="0" i="0" dirty="0">
                <a:solidFill>
                  <a:srgbClr val="131413"/>
                </a:solidFill>
                <a:effectLst/>
              </a:rPr>
              <a:t>David Z. Cherney</a:t>
            </a:r>
            <a:r>
              <a:rPr lang="en-GB" sz="1200" dirty="0">
                <a:solidFill>
                  <a:srgbClr val="131413"/>
                </a:solidFill>
              </a:rPr>
              <a:t>, </a:t>
            </a:r>
            <a:r>
              <a:rPr lang="en-GB" sz="1200" b="0" i="0" dirty="0">
                <a:solidFill>
                  <a:srgbClr val="131413"/>
                </a:solidFill>
                <a:effectLst/>
              </a:rPr>
              <a:t>Current Diabetes Reports </a:t>
            </a:r>
            <a:r>
              <a:rPr lang="en-GB" sz="1200" b="0" i="0" dirty="0">
                <a:solidFill>
                  <a:srgbClr val="000000"/>
                </a:solidFill>
                <a:effectLst/>
              </a:rPr>
              <a:t>(2018)</a:t>
            </a:r>
            <a:r>
              <a:rPr lang="en-GB" sz="1200" dirty="0"/>
              <a:t> </a:t>
            </a:r>
          </a:p>
        </p:txBody>
      </p:sp>
      <p:sp>
        <p:nvSpPr>
          <p:cNvPr id="7" name="TextBox 6">
            <a:extLst>
              <a:ext uri="{FF2B5EF4-FFF2-40B4-BE49-F238E27FC236}">
                <a16:creationId xmlns:a16="http://schemas.microsoft.com/office/drawing/2014/main" id="{0849C61F-2D24-ADAC-5DE0-6FC272C3EC96}"/>
              </a:ext>
            </a:extLst>
          </p:cNvPr>
          <p:cNvSpPr txBox="1"/>
          <p:nvPr/>
        </p:nvSpPr>
        <p:spPr>
          <a:xfrm>
            <a:off x="340043" y="172074"/>
            <a:ext cx="6097904" cy="461665"/>
          </a:xfrm>
          <a:prstGeom prst="rect">
            <a:avLst/>
          </a:prstGeom>
          <a:noFill/>
        </p:spPr>
        <p:txBody>
          <a:bodyPr wrap="square">
            <a:spAutoFit/>
          </a:bodyPr>
          <a:lstStyle/>
          <a:p>
            <a:r>
              <a:rPr lang="en-GB" sz="2400" b="1" dirty="0"/>
              <a:t>Brenner</a:t>
            </a:r>
            <a:r>
              <a:rPr lang="el-GR" sz="2400" b="1" dirty="0"/>
              <a:t> </a:t>
            </a:r>
            <a:r>
              <a:rPr lang="en-GB" sz="2400" b="1" dirty="0"/>
              <a:t>Theory</a:t>
            </a:r>
          </a:p>
        </p:txBody>
      </p:sp>
      <p:sp>
        <p:nvSpPr>
          <p:cNvPr id="9" name="TextBox 8">
            <a:extLst>
              <a:ext uri="{FF2B5EF4-FFF2-40B4-BE49-F238E27FC236}">
                <a16:creationId xmlns:a16="http://schemas.microsoft.com/office/drawing/2014/main" id="{337FA19C-31A5-DDAC-12ED-CFF85A3DF769}"/>
              </a:ext>
            </a:extLst>
          </p:cNvPr>
          <p:cNvSpPr txBox="1"/>
          <p:nvPr/>
        </p:nvSpPr>
        <p:spPr>
          <a:xfrm>
            <a:off x="779621" y="5334179"/>
            <a:ext cx="10975658" cy="769441"/>
          </a:xfrm>
          <a:prstGeom prst="rect">
            <a:avLst/>
          </a:prstGeom>
          <a:noFill/>
        </p:spPr>
        <p:txBody>
          <a:bodyPr wrap="square">
            <a:spAutoFit/>
          </a:bodyPr>
          <a:lstStyle/>
          <a:p>
            <a:r>
              <a:rPr lang="el-GR" sz="2200" b="1" dirty="0"/>
              <a:t>Η </a:t>
            </a:r>
            <a:r>
              <a:rPr lang="el-GR" sz="2200" b="1" dirty="0" err="1"/>
              <a:t>υπερδιήθηση</a:t>
            </a:r>
            <a:r>
              <a:rPr lang="el-GR" sz="2200" b="1" dirty="0"/>
              <a:t> είναι κεντρικός μηχανισμός μέσου του οποίου εξελίσσεται η ΧΝΝ είτε αφορά όλο το νεφρό (</a:t>
            </a:r>
            <a:r>
              <a:rPr lang="en-GB" sz="2200" b="1" dirty="0">
                <a:solidFill>
                  <a:srgbClr val="FF0000"/>
                </a:solidFill>
              </a:rPr>
              <a:t>whole-kidney GFR</a:t>
            </a:r>
            <a:r>
              <a:rPr lang="en-GB" sz="2200" b="1" dirty="0"/>
              <a:t>)</a:t>
            </a:r>
            <a:r>
              <a:rPr lang="el-GR" sz="2200" b="1" dirty="0"/>
              <a:t> είτε καθένα σπείραμα χωριστά</a:t>
            </a:r>
            <a:r>
              <a:rPr lang="en-GB" sz="2200" b="1" dirty="0"/>
              <a:t> (</a:t>
            </a:r>
            <a:r>
              <a:rPr lang="en-GB" sz="2200" b="1" dirty="0">
                <a:solidFill>
                  <a:srgbClr val="FF0000"/>
                </a:solidFill>
              </a:rPr>
              <a:t>single-kidney GFR</a:t>
            </a:r>
            <a:r>
              <a:rPr lang="en-GB" sz="2200" b="1" dirty="0"/>
              <a:t>)</a:t>
            </a:r>
            <a:r>
              <a:rPr lang="el-GR" sz="2200" b="1" dirty="0"/>
              <a:t>  </a:t>
            </a:r>
            <a:endParaRPr lang="en-GB" sz="2200" dirty="0"/>
          </a:p>
        </p:txBody>
      </p:sp>
    </p:spTree>
    <p:extLst>
      <p:ext uri="{BB962C8B-B14F-4D97-AF65-F5344CB8AC3E}">
        <p14:creationId xmlns:p14="http://schemas.microsoft.com/office/powerpoint/2010/main" val="3496170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5A2D9F-984B-3E43-9B18-D27530FBD48E}"/>
              </a:ext>
            </a:extLst>
          </p:cNvPr>
          <p:cNvSpPr txBox="1"/>
          <p:nvPr/>
        </p:nvSpPr>
        <p:spPr>
          <a:xfrm>
            <a:off x="548325" y="1223037"/>
            <a:ext cx="11280743" cy="646331"/>
          </a:xfrm>
          <a:prstGeom prst="rect">
            <a:avLst/>
          </a:prstGeom>
          <a:noFill/>
        </p:spPr>
        <p:txBody>
          <a:bodyPr wrap="square">
            <a:spAutoFit/>
          </a:bodyPr>
          <a:lstStyle/>
          <a:p>
            <a:r>
              <a:rPr lang="el-GR" b="1" dirty="0"/>
              <a:t>Α) </a:t>
            </a:r>
            <a:r>
              <a:rPr lang="el-GR" dirty="0"/>
              <a:t>η απόλυτη αύξηση του ρυθμού </a:t>
            </a:r>
            <a:r>
              <a:rPr lang="el-GR" dirty="0" err="1"/>
              <a:t>σπειραματικής</a:t>
            </a:r>
            <a:r>
              <a:rPr lang="el-GR" dirty="0"/>
              <a:t> διήθησης (GFR), που εμφανίζεται σε υγιή άτομα ως απόκριση σε υψηλή φόρτωση πρωτεΐνης</a:t>
            </a:r>
            <a:endParaRPr lang="en-GB" dirty="0"/>
          </a:p>
        </p:txBody>
      </p:sp>
      <p:sp>
        <p:nvSpPr>
          <p:cNvPr id="10" name="TextBox 9">
            <a:extLst>
              <a:ext uri="{FF2B5EF4-FFF2-40B4-BE49-F238E27FC236}">
                <a16:creationId xmlns:a16="http://schemas.microsoft.com/office/drawing/2014/main" id="{92151CC9-24C0-BE4B-8F23-F5749A1837EC}"/>
              </a:ext>
            </a:extLst>
          </p:cNvPr>
          <p:cNvSpPr txBox="1"/>
          <p:nvPr/>
        </p:nvSpPr>
        <p:spPr>
          <a:xfrm>
            <a:off x="3595072" y="248806"/>
            <a:ext cx="6094428" cy="461665"/>
          </a:xfrm>
          <a:prstGeom prst="rect">
            <a:avLst/>
          </a:prstGeom>
          <a:noFill/>
        </p:spPr>
        <p:txBody>
          <a:bodyPr wrap="square">
            <a:spAutoFit/>
          </a:bodyPr>
          <a:lstStyle/>
          <a:p>
            <a:r>
              <a:rPr lang="el-GR" sz="2400" b="1" dirty="0"/>
              <a:t>ΣΠΕΙΡΑΜΑΤΙΚΗ ΥΠΕΡΔΙΗΘΗΣΗ</a:t>
            </a:r>
          </a:p>
        </p:txBody>
      </p:sp>
      <p:sp>
        <p:nvSpPr>
          <p:cNvPr id="12" name="TextBox 11">
            <a:extLst>
              <a:ext uri="{FF2B5EF4-FFF2-40B4-BE49-F238E27FC236}">
                <a16:creationId xmlns:a16="http://schemas.microsoft.com/office/drawing/2014/main" id="{81CBA22D-D72A-3874-C89B-57C875FF2D41}"/>
              </a:ext>
            </a:extLst>
          </p:cNvPr>
          <p:cNvSpPr txBox="1"/>
          <p:nvPr/>
        </p:nvSpPr>
        <p:spPr>
          <a:xfrm>
            <a:off x="548325" y="4965107"/>
            <a:ext cx="11095347" cy="923330"/>
          </a:xfrm>
          <a:prstGeom prst="rect">
            <a:avLst/>
          </a:prstGeom>
          <a:noFill/>
        </p:spPr>
        <p:txBody>
          <a:bodyPr wrap="square">
            <a:spAutoFit/>
          </a:bodyPr>
          <a:lstStyle/>
          <a:p>
            <a:pPr algn="just"/>
            <a:r>
              <a:rPr lang="el-GR" b="1" dirty="0">
                <a:solidFill>
                  <a:srgbClr val="000000"/>
                </a:solidFill>
                <a:latin typeface="Minion Pro"/>
              </a:rPr>
              <a:t>Γ</a:t>
            </a:r>
            <a:r>
              <a:rPr lang="el-GR" sz="1800" b="1" i="0" u="none" strike="noStrike" baseline="0" dirty="0">
                <a:solidFill>
                  <a:srgbClr val="000000"/>
                </a:solidFill>
                <a:latin typeface="Minion Pro"/>
              </a:rPr>
              <a:t>)</a:t>
            </a:r>
            <a:r>
              <a:rPr lang="el-GR" dirty="0"/>
              <a:t> η μη φυσιολογική νεφρική αιμοδυναμική αλλαγή στο επίπεδο του κάθε </a:t>
            </a:r>
            <a:r>
              <a:rPr lang="el-GR" dirty="0" err="1"/>
              <a:t>νεφρώνα</a:t>
            </a:r>
            <a:r>
              <a:rPr lang="el-GR" dirty="0"/>
              <a:t> ή ολόκληρου του νεφρού, που μπορεί να προκύψει από μεταβολικές διαταραχές</a:t>
            </a:r>
            <a:r>
              <a:rPr lang="en-GB" dirty="0"/>
              <a:t> </a:t>
            </a:r>
            <a:r>
              <a:rPr lang="el-GR" dirty="0"/>
              <a:t>και </a:t>
            </a:r>
            <a:r>
              <a:rPr lang="el-GR" dirty="0" err="1"/>
              <a:t>αιμοδυναμικές</a:t>
            </a:r>
            <a:r>
              <a:rPr lang="el-GR" dirty="0"/>
              <a:t> και αποτελεί παράγοντα κινδύνου για προοδευτική νεφρική βλάβη</a:t>
            </a:r>
            <a:r>
              <a:rPr lang="en-GB" sz="1800" b="1" i="0" u="none" strike="noStrike" baseline="0" dirty="0">
                <a:solidFill>
                  <a:srgbClr val="000000"/>
                </a:solidFill>
                <a:latin typeface="Minion Pro"/>
              </a:rPr>
              <a:t>  </a:t>
            </a:r>
            <a:endParaRPr lang="en-GB" dirty="0"/>
          </a:p>
        </p:txBody>
      </p:sp>
      <p:sp>
        <p:nvSpPr>
          <p:cNvPr id="16" name="TextBox 15">
            <a:extLst>
              <a:ext uri="{FF2B5EF4-FFF2-40B4-BE49-F238E27FC236}">
                <a16:creationId xmlns:a16="http://schemas.microsoft.com/office/drawing/2014/main" id="{8EC22902-40C7-567B-AB04-8D520ECAC705}"/>
              </a:ext>
            </a:extLst>
          </p:cNvPr>
          <p:cNvSpPr txBox="1"/>
          <p:nvPr/>
        </p:nvSpPr>
        <p:spPr>
          <a:xfrm>
            <a:off x="4070991" y="4521349"/>
            <a:ext cx="8001824" cy="276999"/>
          </a:xfrm>
          <a:prstGeom prst="rect">
            <a:avLst/>
          </a:prstGeom>
          <a:noFill/>
        </p:spPr>
        <p:txBody>
          <a:bodyPr wrap="square">
            <a:spAutoFit/>
          </a:bodyPr>
          <a:lstStyle/>
          <a:p>
            <a:r>
              <a:rPr lang="en-GB" sz="1200" b="0" i="1" u="none" strike="noStrike" baseline="0" dirty="0">
                <a:solidFill>
                  <a:srgbClr val="000000"/>
                </a:solidFill>
              </a:rPr>
              <a:t>National Kidney Foundation. K/DOQI: Evaluation, classification, and stratification. Part 4. Am. J. Kidney Dis. 39, S46–S75 (2002)</a:t>
            </a:r>
            <a:endParaRPr lang="en-GB" sz="1200" i="1" dirty="0"/>
          </a:p>
        </p:txBody>
      </p:sp>
      <p:sp>
        <p:nvSpPr>
          <p:cNvPr id="23" name="TextBox 22">
            <a:extLst>
              <a:ext uri="{FF2B5EF4-FFF2-40B4-BE49-F238E27FC236}">
                <a16:creationId xmlns:a16="http://schemas.microsoft.com/office/drawing/2014/main" id="{3AEC2513-C9E0-5B9E-1964-B362B3FD5CD1}"/>
              </a:ext>
            </a:extLst>
          </p:cNvPr>
          <p:cNvSpPr txBox="1"/>
          <p:nvPr/>
        </p:nvSpPr>
        <p:spPr>
          <a:xfrm>
            <a:off x="548325" y="2381726"/>
            <a:ext cx="10717673" cy="2308324"/>
          </a:xfrm>
          <a:prstGeom prst="rect">
            <a:avLst/>
          </a:prstGeom>
          <a:noFill/>
        </p:spPr>
        <p:txBody>
          <a:bodyPr wrap="square">
            <a:spAutoFit/>
          </a:bodyPr>
          <a:lstStyle/>
          <a:p>
            <a:r>
              <a:rPr lang="el-GR" b="1" dirty="0"/>
              <a:t>Β) </a:t>
            </a:r>
            <a:r>
              <a:rPr lang="el-GR" dirty="0"/>
              <a:t>ως ένα GFR με περισσότερες από δύο τυπικές αποκλίσεις πάνω από το μέσο GFR των υγιών ατόμων, δηλαδή ως αυξημένο GFR ολόκληρου του νεφρού</a:t>
            </a:r>
          </a:p>
          <a:p>
            <a:r>
              <a:rPr lang="el-GR" dirty="0"/>
              <a:t> </a:t>
            </a:r>
          </a:p>
          <a:p>
            <a:pPr marL="285750" indent="-285750">
              <a:buFont typeface="Wingdings" panose="05000000000000000000" pitchFamily="2" charset="2"/>
              <a:buChar char="v"/>
            </a:pPr>
            <a:r>
              <a:rPr lang="el-GR" dirty="0"/>
              <a:t>Αυτός ο ορισμός αγνοεί επίσης το γεγονός ότι η </a:t>
            </a:r>
            <a:r>
              <a:rPr lang="el-GR" dirty="0" err="1"/>
              <a:t>υπερδιήθηση</a:t>
            </a:r>
            <a:r>
              <a:rPr lang="el-GR" dirty="0"/>
              <a:t> μπορεί να λάβει χώρα σε έναν μόνο </a:t>
            </a:r>
            <a:r>
              <a:rPr lang="el-GR" dirty="0" err="1"/>
              <a:t>νεφρώνα</a:t>
            </a:r>
            <a:r>
              <a:rPr lang="el-GR" dirty="0"/>
              <a:t> με συνολικό μειωμένο GFR. </a:t>
            </a:r>
          </a:p>
          <a:p>
            <a:pPr marL="285750" indent="-285750">
              <a:buFont typeface="Wingdings" panose="05000000000000000000" pitchFamily="2" charset="2"/>
              <a:buChar char="v"/>
            </a:pPr>
            <a:r>
              <a:rPr lang="el-GR" dirty="0"/>
              <a:t>Ένας από τους περιορισμούς αυτού του ορισμού είναι ότι δεν λαμβάνει υπόψη τη μείωση του GFR που σχετίζεται με την ηλικία.</a:t>
            </a:r>
          </a:p>
          <a:p>
            <a:endParaRPr lang="el-GR" dirty="0"/>
          </a:p>
        </p:txBody>
      </p:sp>
      <p:sp>
        <p:nvSpPr>
          <p:cNvPr id="25" name="TextBox 24">
            <a:extLst>
              <a:ext uri="{FF2B5EF4-FFF2-40B4-BE49-F238E27FC236}">
                <a16:creationId xmlns:a16="http://schemas.microsoft.com/office/drawing/2014/main" id="{2ED20ADD-7BD5-7740-9D56-8C87B4487B8B}"/>
              </a:ext>
            </a:extLst>
          </p:cNvPr>
          <p:cNvSpPr txBox="1"/>
          <p:nvPr/>
        </p:nvSpPr>
        <p:spPr>
          <a:xfrm>
            <a:off x="1399080" y="731268"/>
            <a:ext cx="9866918" cy="461665"/>
          </a:xfrm>
          <a:prstGeom prst="rect">
            <a:avLst/>
          </a:prstGeom>
          <a:noFill/>
        </p:spPr>
        <p:txBody>
          <a:bodyPr wrap="square">
            <a:spAutoFit/>
          </a:bodyPr>
          <a:lstStyle/>
          <a:p>
            <a:r>
              <a:rPr lang="el-GR" sz="2400" b="1" dirty="0">
                <a:solidFill>
                  <a:srgbClr val="0070C0"/>
                </a:solidFill>
              </a:rPr>
              <a:t>Δεν υπάρχει κοινά αποδεκτός ορισμός της </a:t>
            </a:r>
            <a:r>
              <a:rPr lang="el-GR" sz="2400" b="1" dirty="0" err="1">
                <a:solidFill>
                  <a:srgbClr val="0070C0"/>
                </a:solidFill>
              </a:rPr>
              <a:t>σπειραματικής</a:t>
            </a:r>
            <a:r>
              <a:rPr lang="el-GR" sz="2400" b="1" dirty="0">
                <a:solidFill>
                  <a:srgbClr val="0070C0"/>
                </a:solidFill>
              </a:rPr>
              <a:t> </a:t>
            </a:r>
            <a:r>
              <a:rPr lang="el-GR" sz="2400" b="1" dirty="0" err="1">
                <a:solidFill>
                  <a:srgbClr val="0070C0"/>
                </a:solidFill>
              </a:rPr>
              <a:t>υπερδιήθησης</a:t>
            </a:r>
            <a:r>
              <a:rPr lang="el-GR" sz="2400" b="1" dirty="0">
                <a:solidFill>
                  <a:srgbClr val="0070C0"/>
                </a:solidFill>
              </a:rPr>
              <a:t> </a:t>
            </a:r>
          </a:p>
        </p:txBody>
      </p:sp>
      <p:sp>
        <p:nvSpPr>
          <p:cNvPr id="27" name="TextBox 26">
            <a:extLst>
              <a:ext uri="{FF2B5EF4-FFF2-40B4-BE49-F238E27FC236}">
                <a16:creationId xmlns:a16="http://schemas.microsoft.com/office/drawing/2014/main" id="{A256FC6A-5D03-C3E5-2B45-63E784314E5C}"/>
              </a:ext>
            </a:extLst>
          </p:cNvPr>
          <p:cNvSpPr txBox="1"/>
          <p:nvPr/>
        </p:nvSpPr>
        <p:spPr>
          <a:xfrm>
            <a:off x="8615478" y="6024994"/>
            <a:ext cx="3457337" cy="276999"/>
          </a:xfrm>
          <a:prstGeom prst="rect">
            <a:avLst/>
          </a:prstGeom>
          <a:noFill/>
        </p:spPr>
        <p:txBody>
          <a:bodyPr wrap="square">
            <a:spAutoFit/>
          </a:bodyPr>
          <a:lstStyle/>
          <a:p>
            <a:r>
              <a:rPr lang="en-GB" sz="1200" b="0" i="1" u="none" strike="noStrike" baseline="0" dirty="0">
                <a:solidFill>
                  <a:srgbClr val="000000"/>
                </a:solidFill>
              </a:rPr>
              <a:t>Helal, I. et al. Nat. Rev. Nephrol. 8, 293–300 (2012) </a:t>
            </a:r>
            <a:endParaRPr lang="en-GB" sz="1200" i="1" dirty="0"/>
          </a:p>
        </p:txBody>
      </p:sp>
      <p:sp>
        <p:nvSpPr>
          <p:cNvPr id="2" name="TextBox 1">
            <a:extLst>
              <a:ext uri="{FF2B5EF4-FFF2-40B4-BE49-F238E27FC236}">
                <a16:creationId xmlns:a16="http://schemas.microsoft.com/office/drawing/2014/main" id="{7C6B8803-BC6B-A7F4-239A-361E93DCEC99}"/>
              </a:ext>
            </a:extLst>
          </p:cNvPr>
          <p:cNvSpPr txBox="1"/>
          <p:nvPr/>
        </p:nvSpPr>
        <p:spPr>
          <a:xfrm>
            <a:off x="8071903" y="1833599"/>
            <a:ext cx="4277412" cy="276999"/>
          </a:xfrm>
          <a:prstGeom prst="rect">
            <a:avLst/>
          </a:prstGeom>
          <a:noFill/>
        </p:spPr>
        <p:txBody>
          <a:bodyPr wrap="square">
            <a:spAutoFit/>
          </a:bodyPr>
          <a:lstStyle/>
          <a:p>
            <a:r>
              <a:rPr lang="en-GB" sz="1200" b="0" i="1" u="none" strike="noStrike" baseline="0" dirty="0" err="1">
                <a:solidFill>
                  <a:srgbClr val="000000"/>
                </a:solidFill>
              </a:rPr>
              <a:t>Bergström</a:t>
            </a:r>
            <a:r>
              <a:rPr lang="en-GB" sz="1200" b="0" i="1" u="none" strike="noStrike" baseline="0" dirty="0">
                <a:solidFill>
                  <a:srgbClr val="000000"/>
                </a:solidFill>
              </a:rPr>
              <a:t>, J. et al.,</a:t>
            </a:r>
            <a:r>
              <a:rPr lang="sv-SE" sz="1200" b="0" i="1" u="none" strike="noStrike" baseline="0" dirty="0">
                <a:solidFill>
                  <a:srgbClr val="000000"/>
                </a:solidFill>
              </a:rPr>
              <a:t> Acta Med. Scand. 217, 189–196 (1985)</a:t>
            </a:r>
            <a:r>
              <a:rPr lang="en-GB" sz="1200" b="0" i="1" u="none" strike="noStrike" baseline="0" dirty="0">
                <a:solidFill>
                  <a:srgbClr val="000000"/>
                </a:solidFill>
              </a:rPr>
              <a:t> </a:t>
            </a:r>
            <a:endParaRPr lang="en-GB" sz="1200" i="1" dirty="0"/>
          </a:p>
        </p:txBody>
      </p:sp>
    </p:spTree>
    <p:extLst>
      <p:ext uri="{BB962C8B-B14F-4D97-AF65-F5344CB8AC3E}">
        <p14:creationId xmlns:p14="http://schemas.microsoft.com/office/powerpoint/2010/main" val="325418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F22790DE-FBEC-E8D4-CD03-F05C48B3D0E0}"/>
              </a:ext>
            </a:extLst>
          </p:cNvPr>
          <p:cNvPicPr>
            <a:picLocks noChangeAspect="1"/>
          </p:cNvPicPr>
          <p:nvPr/>
        </p:nvPicPr>
        <p:blipFill>
          <a:blip r:embed="rId2"/>
          <a:stretch>
            <a:fillRect/>
          </a:stretch>
        </p:blipFill>
        <p:spPr>
          <a:xfrm>
            <a:off x="320842" y="946134"/>
            <a:ext cx="11550316" cy="5411244"/>
          </a:xfrm>
          <a:prstGeom prst="rect">
            <a:avLst/>
          </a:prstGeom>
        </p:spPr>
      </p:pic>
      <p:sp>
        <p:nvSpPr>
          <p:cNvPr id="5" name="TextBox 4">
            <a:extLst>
              <a:ext uri="{FF2B5EF4-FFF2-40B4-BE49-F238E27FC236}">
                <a16:creationId xmlns:a16="http://schemas.microsoft.com/office/drawing/2014/main" id="{81B98A0C-FBCA-B06E-C364-326DD1555C1C}"/>
              </a:ext>
            </a:extLst>
          </p:cNvPr>
          <p:cNvSpPr txBox="1"/>
          <p:nvPr/>
        </p:nvSpPr>
        <p:spPr>
          <a:xfrm>
            <a:off x="90821" y="6492798"/>
            <a:ext cx="3018328" cy="276999"/>
          </a:xfrm>
          <a:prstGeom prst="rect">
            <a:avLst/>
          </a:prstGeom>
          <a:noFill/>
        </p:spPr>
        <p:txBody>
          <a:bodyPr wrap="square">
            <a:spAutoFit/>
          </a:bodyPr>
          <a:lstStyle/>
          <a:p>
            <a:r>
              <a:rPr lang="en-GB" sz="1200" dirty="0"/>
              <a:t>Yang and Xu</a:t>
            </a:r>
            <a:r>
              <a:rPr lang="el-GR" sz="1200" dirty="0"/>
              <a:t>, </a:t>
            </a:r>
            <a:r>
              <a:rPr lang="en-GB" sz="1200" b="0" i="0" u="none" strike="noStrike" baseline="0" dirty="0"/>
              <a:t>Frontiers in Endocrinology</a:t>
            </a:r>
            <a:r>
              <a:rPr lang="el-GR" sz="1200" b="0" i="0" u="none" strike="noStrike" baseline="0" dirty="0"/>
              <a:t> 2022 </a:t>
            </a:r>
            <a:endParaRPr lang="en-GB" sz="1200" dirty="0"/>
          </a:p>
        </p:txBody>
      </p:sp>
      <p:sp>
        <p:nvSpPr>
          <p:cNvPr id="6" name="TextBox 5">
            <a:extLst>
              <a:ext uri="{FF2B5EF4-FFF2-40B4-BE49-F238E27FC236}">
                <a16:creationId xmlns:a16="http://schemas.microsoft.com/office/drawing/2014/main" id="{252F67D3-FAB4-624E-6D52-D98B530611CF}"/>
              </a:ext>
            </a:extLst>
          </p:cNvPr>
          <p:cNvSpPr txBox="1"/>
          <p:nvPr/>
        </p:nvSpPr>
        <p:spPr>
          <a:xfrm>
            <a:off x="647700" y="133606"/>
            <a:ext cx="11544300" cy="677108"/>
          </a:xfrm>
          <a:prstGeom prst="rect">
            <a:avLst/>
          </a:prstGeom>
          <a:noFill/>
        </p:spPr>
        <p:txBody>
          <a:bodyPr wrap="square">
            <a:spAutoFit/>
          </a:bodyPr>
          <a:lstStyle/>
          <a:p>
            <a:endParaRPr lang="el-GR" dirty="0"/>
          </a:p>
          <a:p>
            <a:r>
              <a:rPr lang="el-GR" sz="2000" b="1" dirty="0"/>
              <a:t>Σε αρκετές μελέτες, η </a:t>
            </a:r>
            <a:r>
              <a:rPr lang="el-GR" sz="2000" b="1" dirty="0" err="1"/>
              <a:t>σπειραματική</a:t>
            </a:r>
            <a:r>
              <a:rPr lang="el-GR" sz="2000" b="1" dirty="0"/>
              <a:t> </a:t>
            </a:r>
            <a:r>
              <a:rPr lang="el-GR" sz="2000" b="1" dirty="0" err="1"/>
              <a:t>υπερδιήθηση</a:t>
            </a:r>
            <a:r>
              <a:rPr lang="el-GR" sz="2000" b="1" dirty="0"/>
              <a:t> κυμαίνεται από </a:t>
            </a:r>
            <a:r>
              <a:rPr lang="el-GR" sz="2000" b="1" u="sng" dirty="0"/>
              <a:t>125 έως 175 </a:t>
            </a:r>
            <a:r>
              <a:rPr lang="el-GR" sz="2000" b="1" dirty="0" err="1"/>
              <a:t>ml</a:t>
            </a:r>
            <a:r>
              <a:rPr lang="el-GR" sz="2000" b="1" dirty="0"/>
              <a:t>/</a:t>
            </a:r>
            <a:r>
              <a:rPr lang="el-GR" sz="2000" b="1" dirty="0" err="1"/>
              <a:t>min</a:t>
            </a:r>
            <a:r>
              <a:rPr lang="el-GR" sz="2000" b="1" dirty="0"/>
              <a:t> /1,73m</a:t>
            </a:r>
            <a:r>
              <a:rPr lang="el-GR" sz="2000" b="1" baseline="30000" dirty="0"/>
              <a:t>2</a:t>
            </a:r>
            <a:endParaRPr lang="en-GB" sz="2000" b="1" dirty="0"/>
          </a:p>
        </p:txBody>
      </p:sp>
    </p:spTree>
    <p:extLst>
      <p:ext uri="{BB962C8B-B14F-4D97-AF65-F5344CB8AC3E}">
        <p14:creationId xmlns:p14="http://schemas.microsoft.com/office/powerpoint/2010/main" val="4142658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CDEFDD64-699E-6524-E469-35A31C10B85F}"/>
              </a:ext>
            </a:extLst>
          </p:cNvPr>
          <p:cNvPicPr>
            <a:picLocks noChangeAspect="1"/>
          </p:cNvPicPr>
          <p:nvPr/>
        </p:nvPicPr>
        <p:blipFill rotWithShape="1">
          <a:blip r:embed="rId3">
            <a:extLst>
              <a:ext uri="{28A0092B-C50C-407E-A947-70E740481C1C}">
                <a14:useLocalDpi xmlns:a14="http://schemas.microsoft.com/office/drawing/2010/main" val="0"/>
              </a:ext>
            </a:extLst>
          </a:blip>
          <a:srcRect l="5530" t="10102" r="45303" b="6666"/>
          <a:stretch/>
        </p:blipFill>
        <p:spPr>
          <a:xfrm>
            <a:off x="6867047" y="828150"/>
            <a:ext cx="5147796" cy="4765784"/>
          </a:xfrm>
          <a:prstGeom prst="rect">
            <a:avLst/>
          </a:prstGeom>
        </p:spPr>
      </p:pic>
      <p:sp>
        <p:nvSpPr>
          <p:cNvPr id="13" name="TextBox 12">
            <a:extLst>
              <a:ext uri="{FF2B5EF4-FFF2-40B4-BE49-F238E27FC236}">
                <a16:creationId xmlns:a16="http://schemas.microsoft.com/office/drawing/2014/main" id="{27EBA5B0-2061-D428-F4F3-AFBDDC3E7AB6}"/>
              </a:ext>
            </a:extLst>
          </p:cNvPr>
          <p:cNvSpPr txBox="1"/>
          <p:nvPr/>
        </p:nvSpPr>
        <p:spPr>
          <a:xfrm>
            <a:off x="7582292" y="5974607"/>
            <a:ext cx="4432551" cy="523220"/>
          </a:xfrm>
          <a:prstGeom prst="rect">
            <a:avLst/>
          </a:prstGeom>
          <a:noFill/>
        </p:spPr>
        <p:txBody>
          <a:bodyPr wrap="square">
            <a:spAutoFit/>
          </a:bodyPr>
          <a:lstStyle/>
          <a:p>
            <a:r>
              <a:rPr lang="en-GB" sz="1400" b="0" i="0" u="none" strike="noStrike" baseline="0" dirty="0">
                <a:solidFill>
                  <a:srgbClr val="000000"/>
                </a:solidFill>
                <a:latin typeface="ITC Franklin Gothic Std Book"/>
              </a:rPr>
              <a:t>Abbreviations: FF, filtration fraction; RAAS, renin–angiotensin–aldosterone system; RBF, renal blood flow </a:t>
            </a:r>
            <a:endParaRPr lang="en-GB" sz="1400" dirty="0"/>
          </a:p>
        </p:txBody>
      </p:sp>
      <p:sp>
        <p:nvSpPr>
          <p:cNvPr id="15" name="TextBox 14">
            <a:extLst>
              <a:ext uri="{FF2B5EF4-FFF2-40B4-BE49-F238E27FC236}">
                <a16:creationId xmlns:a16="http://schemas.microsoft.com/office/drawing/2014/main" id="{1CA92E57-CBAA-4BF9-FD6E-E3AF3E62360D}"/>
              </a:ext>
            </a:extLst>
          </p:cNvPr>
          <p:cNvSpPr txBox="1"/>
          <p:nvPr/>
        </p:nvSpPr>
        <p:spPr>
          <a:xfrm>
            <a:off x="55416" y="6497827"/>
            <a:ext cx="6096000" cy="276999"/>
          </a:xfrm>
          <a:prstGeom prst="rect">
            <a:avLst/>
          </a:prstGeom>
          <a:noFill/>
        </p:spPr>
        <p:txBody>
          <a:bodyPr wrap="square">
            <a:spAutoFit/>
          </a:bodyPr>
          <a:lstStyle/>
          <a:p>
            <a:r>
              <a:rPr lang="en-GB" sz="1200" b="0" i="0" u="none" strike="noStrike" baseline="0" dirty="0">
                <a:solidFill>
                  <a:srgbClr val="000000"/>
                </a:solidFill>
              </a:rPr>
              <a:t>Helal, I. </a:t>
            </a:r>
            <a:r>
              <a:rPr lang="en-GB" sz="1200" b="0" i="1" u="none" strike="noStrike" baseline="0" dirty="0">
                <a:solidFill>
                  <a:srgbClr val="000000"/>
                </a:solidFill>
              </a:rPr>
              <a:t>et al. Nat. Rev. Nephrol</a:t>
            </a:r>
            <a:r>
              <a:rPr lang="en-GB" sz="1200" b="0" i="0" u="none" strike="noStrike" baseline="0" dirty="0">
                <a:solidFill>
                  <a:srgbClr val="000000"/>
                </a:solidFill>
              </a:rPr>
              <a:t>. 8, 293–300 (2012) </a:t>
            </a:r>
            <a:endParaRPr lang="en-GB" sz="1200" dirty="0"/>
          </a:p>
        </p:txBody>
      </p:sp>
      <p:sp>
        <p:nvSpPr>
          <p:cNvPr id="2" name="TextBox 1">
            <a:extLst>
              <a:ext uri="{FF2B5EF4-FFF2-40B4-BE49-F238E27FC236}">
                <a16:creationId xmlns:a16="http://schemas.microsoft.com/office/drawing/2014/main" id="{7E73D4F9-5CF1-07F0-107A-E524C032F278}"/>
              </a:ext>
            </a:extLst>
          </p:cNvPr>
          <p:cNvSpPr txBox="1"/>
          <p:nvPr/>
        </p:nvSpPr>
        <p:spPr>
          <a:xfrm>
            <a:off x="625548" y="1264066"/>
            <a:ext cx="6397421" cy="4420890"/>
          </a:xfrm>
          <a:prstGeom prst="rect">
            <a:avLst/>
          </a:prstGeom>
          <a:noFill/>
        </p:spPr>
        <p:txBody>
          <a:bodyPr wrap="square">
            <a:spAutoFit/>
          </a:bodyPr>
          <a:lstStyle/>
          <a:p>
            <a:pPr marL="342900" indent="-342900">
              <a:lnSpc>
                <a:spcPct val="200000"/>
              </a:lnSpc>
              <a:buFont typeface="Wingdings" panose="05000000000000000000" pitchFamily="2" charset="2"/>
              <a:buChar char="Ø"/>
            </a:pPr>
            <a:r>
              <a:rPr lang="el-GR" sz="2400" b="1" dirty="0"/>
              <a:t>σακχαρώδης διαβήτης </a:t>
            </a:r>
            <a:endParaRPr lang="en-GB" sz="2400" b="1" dirty="0"/>
          </a:p>
          <a:p>
            <a:pPr marL="285750" indent="-285750">
              <a:lnSpc>
                <a:spcPct val="200000"/>
              </a:lnSpc>
              <a:buFont typeface="Wingdings" panose="05000000000000000000" pitchFamily="2" charset="2"/>
              <a:buChar char="Ø"/>
            </a:pPr>
            <a:r>
              <a:rPr lang="en-GB" sz="2400" b="1" dirty="0"/>
              <a:t> </a:t>
            </a:r>
            <a:r>
              <a:rPr lang="el-GR" sz="2400" b="1" dirty="0" err="1"/>
              <a:t>πολυκυστική</a:t>
            </a:r>
            <a:r>
              <a:rPr lang="el-GR" sz="2400" b="1" dirty="0"/>
              <a:t> νεφρική νόσος</a:t>
            </a:r>
            <a:endParaRPr lang="en-GB" sz="2400" b="1" dirty="0"/>
          </a:p>
          <a:p>
            <a:pPr marL="285750" indent="-285750">
              <a:lnSpc>
                <a:spcPct val="200000"/>
              </a:lnSpc>
              <a:buFont typeface="Wingdings" panose="05000000000000000000" pitchFamily="2" charset="2"/>
              <a:buChar char="Ø"/>
            </a:pPr>
            <a:r>
              <a:rPr lang="en-GB" sz="2400" b="1" dirty="0"/>
              <a:t> </a:t>
            </a:r>
            <a:r>
              <a:rPr lang="el-GR" sz="2400" b="1" dirty="0"/>
              <a:t>Εστιακή τμηματική </a:t>
            </a:r>
            <a:r>
              <a:rPr lang="el-GR" sz="2400" b="1" dirty="0" err="1"/>
              <a:t>σπειραματοσκλήρυνση</a:t>
            </a:r>
            <a:endParaRPr lang="en-GB" sz="2400" b="1" dirty="0"/>
          </a:p>
          <a:p>
            <a:pPr marL="285750" indent="-285750">
              <a:lnSpc>
                <a:spcPct val="200000"/>
              </a:lnSpc>
              <a:buFont typeface="Wingdings" panose="05000000000000000000" pitchFamily="2" charset="2"/>
              <a:buChar char="Ø"/>
            </a:pPr>
            <a:r>
              <a:rPr lang="el-GR" sz="2400" b="1" dirty="0"/>
              <a:t>Παχυσαρκία</a:t>
            </a:r>
            <a:endParaRPr lang="en-GB" sz="2400" b="1" dirty="0"/>
          </a:p>
          <a:p>
            <a:pPr marL="285750" indent="-285750">
              <a:lnSpc>
                <a:spcPct val="200000"/>
              </a:lnSpc>
              <a:buFont typeface="Wingdings" panose="05000000000000000000" pitchFamily="2" charset="2"/>
              <a:buChar char="Ø"/>
            </a:pPr>
            <a:r>
              <a:rPr lang="el-GR" sz="2400" b="1" dirty="0"/>
              <a:t>δίαιτα πλούσια σε πρωτεΐνες</a:t>
            </a:r>
          </a:p>
          <a:p>
            <a:pPr marL="285750" indent="-285750">
              <a:lnSpc>
                <a:spcPct val="200000"/>
              </a:lnSpc>
              <a:buFont typeface="Wingdings" panose="05000000000000000000" pitchFamily="2" charset="2"/>
              <a:buChar char="Ø"/>
            </a:pPr>
            <a:r>
              <a:rPr lang="el-GR" sz="2400" b="1" dirty="0"/>
              <a:t>εγκυμοσύνη</a:t>
            </a:r>
            <a:endParaRPr lang="en-GB" sz="2400" b="1" dirty="0"/>
          </a:p>
        </p:txBody>
      </p:sp>
      <p:sp>
        <p:nvSpPr>
          <p:cNvPr id="4" name="TextBox 3">
            <a:extLst>
              <a:ext uri="{FF2B5EF4-FFF2-40B4-BE49-F238E27FC236}">
                <a16:creationId xmlns:a16="http://schemas.microsoft.com/office/drawing/2014/main" id="{148B3A9F-C86E-E9AF-56FA-5A4D700D1CDC}"/>
              </a:ext>
            </a:extLst>
          </p:cNvPr>
          <p:cNvSpPr txBox="1"/>
          <p:nvPr/>
        </p:nvSpPr>
        <p:spPr>
          <a:xfrm>
            <a:off x="894128" y="0"/>
            <a:ext cx="10743176" cy="727571"/>
          </a:xfrm>
          <a:prstGeom prst="rect">
            <a:avLst/>
          </a:prstGeom>
          <a:noFill/>
        </p:spPr>
        <p:txBody>
          <a:bodyPr wrap="square">
            <a:spAutoFit/>
          </a:bodyPr>
          <a:lstStyle/>
          <a:p>
            <a:pPr>
              <a:lnSpc>
                <a:spcPct val="200000"/>
              </a:lnSpc>
            </a:pPr>
            <a:r>
              <a:rPr lang="el-GR" sz="2400" b="1" dirty="0"/>
              <a:t>Ασθένειες και καταστάσεις που σχετίζονται με </a:t>
            </a:r>
            <a:r>
              <a:rPr lang="el-GR" sz="2400" b="1" dirty="0" err="1"/>
              <a:t>σπειραματική</a:t>
            </a:r>
            <a:r>
              <a:rPr lang="el-GR" sz="2400" b="1" dirty="0"/>
              <a:t> </a:t>
            </a:r>
            <a:r>
              <a:rPr lang="el-GR" sz="2400" b="1" dirty="0" err="1"/>
              <a:t>υπερδιήθηση</a:t>
            </a:r>
            <a:r>
              <a:rPr lang="el-GR" sz="2400" b="1" dirty="0"/>
              <a:t> </a:t>
            </a:r>
            <a:endParaRPr lang="en-GB" sz="2400" b="1" dirty="0"/>
          </a:p>
        </p:txBody>
      </p:sp>
      <p:sp>
        <p:nvSpPr>
          <p:cNvPr id="5" name="Οβάλ 4">
            <a:extLst>
              <a:ext uri="{FF2B5EF4-FFF2-40B4-BE49-F238E27FC236}">
                <a16:creationId xmlns:a16="http://schemas.microsoft.com/office/drawing/2014/main" id="{808D19F4-B7AE-6C01-DDD9-EC028AFE2D82}"/>
              </a:ext>
            </a:extLst>
          </p:cNvPr>
          <p:cNvSpPr/>
          <p:nvPr/>
        </p:nvSpPr>
        <p:spPr>
          <a:xfrm>
            <a:off x="550134" y="1267787"/>
            <a:ext cx="3999005" cy="923827"/>
          </a:xfrm>
          <a:prstGeom prst="ellipse">
            <a:avLst/>
          </a:prstGeom>
          <a:solidFill>
            <a:schemeClr val="accent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2066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AA37EEDA-652C-E193-013E-E0C78F7B2193}"/>
              </a:ext>
            </a:extLst>
          </p:cNvPr>
          <p:cNvPicPr>
            <a:picLocks noChangeAspect="1"/>
          </p:cNvPicPr>
          <p:nvPr/>
        </p:nvPicPr>
        <p:blipFill rotWithShape="1">
          <a:blip r:embed="rId3"/>
          <a:srcRect b="36583"/>
          <a:stretch/>
        </p:blipFill>
        <p:spPr>
          <a:xfrm>
            <a:off x="994410" y="721995"/>
            <a:ext cx="10572750" cy="6136005"/>
          </a:xfrm>
          <a:prstGeom prst="rect">
            <a:avLst/>
          </a:prstGeom>
        </p:spPr>
      </p:pic>
      <p:sp>
        <p:nvSpPr>
          <p:cNvPr id="5" name="Ορθογώνιο 4">
            <a:extLst>
              <a:ext uri="{FF2B5EF4-FFF2-40B4-BE49-F238E27FC236}">
                <a16:creationId xmlns:a16="http://schemas.microsoft.com/office/drawing/2014/main" id="{6C2E44C6-12CA-8BB9-9ACF-0CACC5F8CD31}"/>
              </a:ext>
            </a:extLst>
          </p:cNvPr>
          <p:cNvSpPr/>
          <p:nvPr/>
        </p:nvSpPr>
        <p:spPr>
          <a:xfrm>
            <a:off x="10607040" y="6606540"/>
            <a:ext cx="1062990" cy="2514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Ορθογώνιο 2">
            <a:extLst>
              <a:ext uri="{FF2B5EF4-FFF2-40B4-BE49-F238E27FC236}">
                <a16:creationId xmlns:a16="http://schemas.microsoft.com/office/drawing/2014/main" id="{9F6BA2DF-F670-BB55-4FAA-E3C5467EA557}"/>
              </a:ext>
            </a:extLst>
          </p:cNvPr>
          <p:cNvSpPr/>
          <p:nvPr/>
        </p:nvSpPr>
        <p:spPr>
          <a:xfrm>
            <a:off x="5212080" y="6435090"/>
            <a:ext cx="5143500" cy="2514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Ορθογώνιο 7">
            <a:extLst>
              <a:ext uri="{FF2B5EF4-FFF2-40B4-BE49-F238E27FC236}">
                <a16:creationId xmlns:a16="http://schemas.microsoft.com/office/drawing/2014/main" id="{06DC6CBE-7D8C-CBAB-4A5E-5E054F598EA5}"/>
              </a:ext>
            </a:extLst>
          </p:cNvPr>
          <p:cNvSpPr/>
          <p:nvPr/>
        </p:nvSpPr>
        <p:spPr>
          <a:xfrm>
            <a:off x="5360670" y="5852161"/>
            <a:ext cx="5836920" cy="9982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Ορθογώνιο 8">
            <a:extLst>
              <a:ext uri="{FF2B5EF4-FFF2-40B4-BE49-F238E27FC236}">
                <a16:creationId xmlns:a16="http://schemas.microsoft.com/office/drawing/2014/main" id="{194E72DB-E453-C18A-1AA0-4E5C153F6DC5}"/>
              </a:ext>
            </a:extLst>
          </p:cNvPr>
          <p:cNvSpPr/>
          <p:nvPr/>
        </p:nvSpPr>
        <p:spPr>
          <a:xfrm>
            <a:off x="628650" y="4549140"/>
            <a:ext cx="1497330" cy="23088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Οβάλ 1">
            <a:extLst>
              <a:ext uri="{FF2B5EF4-FFF2-40B4-BE49-F238E27FC236}">
                <a16:creationId xmlns:a16="http://schemas.microsoft.com/office/drawing/2014/main" id="{5968CA60-B1A6-96B0-2A12-5C02BF28CF4A}"/>
              </a:ext>
            </a:extLst>
          </p:cNvPr>
          <p:cNvSpPr/>
          <p:nvPr/>
        </p:nvSpPr>
        <p:spPr>
          <a:xfrm>
            <a:off x="9406890" y="539115"/>
            <a:ext cx="2289810" cy="3733947"/>
          </a:xfrm>
          <a:prstGeom prst="ellipse">
            <a:avLst/>
          </a:prstGeom>
          <a:noFill/>
          <a:ln w="476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Ορθογώνιο: Στρογγύλεμα γωνιών 5">
            <a:extLst>
              <a:ext uri="{FF2B5EF4-FFF2-40B4-BE49-F238E27FC236}">
                <a16:creationId xmlns:a16="http://schemas.microsoft.com/office/drawing/2014/main" id="{FB6BE5DE-174D-3E8E-6FA1-3138E875F996}"/>
              </a:ext>
            </a:extLst>
          </p:cNvPr>
          <p:cNvSpPr/>
          <p:nvPr/>
        </p:nvSpPr>
        <p:spPr>
          <a:xfrm>
            <a:off x="6096000" y="1383030"/>
            <a:ext cx="1676400" cy="537210"/>
          </a:xfrm>
          <a:prstGeom prst="roundRect">
            <a:avLst/>
          </a:prstGeom>
          <a:solidFill>
            <a:srgbClr val="FFFF00">
              <a:alpha val="4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Ορθογώνιο: Στρογγύλεμα γωνιών 11">
            <a:extLst>
              <a:ext uri="{FF2B5EF4-FFF2-40B4-BE49-F238E27FC236}">
                <a16:creationId xmlns:a16="http://schemas.microsoft.com/office/drawing/2014/main" id="{8E6658EB-34D3-E7D5-F616-C3BE626500F0}"/>
              </a:ext>
            </a:extLst>
          </p:cNvPr>
          <p:cNvSpPr/>
          <p:nvPr/>
        </p:nvSpPr>
        <p:spPr>
          <a:xfrm>
            <a:off x="994410" y="2034540"/>
            <a:ext cx="5600700" cy="1131569"/>
          </a:xfrm>
          <a:prstGeom prst="roundRect">
            <a:avLst/>
          </a:prstGeom>
          <a:solidFill>
            <a:srgbClr val="FF0000">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Οβάλ 12">
            <a:extLst>
              <a:ext uri="{FF2B5EF4-FFF2-40B4-BE49-F238E27FC236}">
                <a16:creationId xmlns:a16="http://schemas.microsoft.com/office/drawing/2014/main" id="{4BE29FBB-A453-8406-49E2-D3EB8D0212FE}"/>
              </a:ext>
            </a:extLst>
          </p:cNvPr>
          <p:cNvSpPr/>
          <p:nvPr/>
        </p:nvSpPr>
        <p:spPr>
          <a:xfrm>
            <a:off x="7098030" y="2034540"/>
            <a:ext cx="2263140" cy="99441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Οβάλ 13">
            <a:extLst>
              <a:ext uri="{FF2B5EF4-FFF2-40B4-BE49-F238E27FC236}">
                <a16:creationId xmlns:a16="http://schemas.microsoft.com/office/drawing/2014/main" id="{54912218-6D92-4F38-99E4-D47079C4D28A}"/>
              </a:ext>
            </a:extLst>
          </p:cNvPr>
          <p:cNvSpPr/>
          <p:nvPr/>
        </p:nvSpPr>
        <p:spPr>
          <a:xfrm>
            <a:off x="1851660" y="3429000"/>
            <a:ext cx="4000500" cy="3611880"/>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Ορθογώνιο: Στρογγύλεμα γωνιών 14">
            <a:extLst>
              <a:ext uri="{FF2B5EF4-FFF2-40B4-BE49-F238E27FC236}">
                <a16:creationId xmlns:a16="http://schemas.microsoft.com/office/drawing/2014/main" id="{7EE1A56D-994D-18E7-69F6-22A11EEBE979}"/>
              </a:ext>
            </a:extLst>
          </p:cNvPr>
          <p:cNvSpPr/>
          <p:nvPr/>
        </p:nvSpPr>
        <p:spPr>
          <a:xfrm>
            <a:off x="8042910" y="1405890"/>
            <a:ext cx="1261110" cy="537210"/>
          </a:xfrm>
          <a:prstGeom prst="roundRect">
            <a:avLst/>
          </a:prstGeom>
          <a:solidFill>
            <a:srgbClr val="0070C0">
              <a:alpha val="4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52822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1BDE17CF-4BD3-1C49-8981-D0714FF92CD2}"/>
              </a:ext>
            </a:extLst>
          </p:cNvPr>
          <p:cNvPicPr>
            <a:picLocks noChangeAspect="1"/>
          </p:cNvPicPr>
          <p:nvPr/>
        </p:nvPicPr>
        <p:blipFill rotWithShape="1">
          <a:blip r:embed="rId3"/>
          <a:srcRect l="17500" t="29025" r="15673" b="12308"/>
          <a:stretch/>
        </p:blipFill>
        <p:spPr>
          <a:xfrm>
            <a:off x="1426441" y="2081869"/>
            <a:ext cx="9852660" cy="4409791"/>
          </a:xfrm>
          <a:prstGeom prst="rect">
            <a:avLst/>
          </a:prstGeom>
        </p:spPr>
      </p:pic>
      <p:sp>
        <p:nvSpPr>
          <p:cNvPr id="7" name="TextBox 6">
            <a:extLst>
              <a:ext uri="{FF2B5EF4-FFF2-40B4-BE49-F238E27FC236}">
                <a16:creationId xmlns:a16="http://schemas.microsoft.com/office/drawing/2014/main" id="{F67CE624-322C-771D-541C-E3D2914D303B}"/>
              </a:ext>
            </a:extLst>
          </p:cNvPr>
          <p:cNvSpPr txBox="1"/>
          <p:nvPr/>
        </p:nvSpPr>
        <p:spPr>
          <a:xfrm>
            <a:off x="73891" y="81321"/>
            <a:ext cx="12044218" cy="523220"/>
          </a:xfrm>
          <a:prstGeom prst="rect">
            <a:avLst/>
          </a:prstGeom>
          <a:noFill/>
        </p:spPr>
        <p:txBody>
          <a:bodyPr wrap="square">
            <a:spAutoFit/>
          </a:bodyPr>
          <a:lstStyle/>
          <a:p>
            <a:pPr algn="l"/>
            <a:r>
              <a:rPr lang="en-GB" sz="2800" b="1" dirty="0"/>
              <a:t>F</a:t>
            </a:r>
            <a:r>
              <a:rPr lang="en-GB" sz="2800" b="1" u="none" strike="noStrike" baseline="0" dirty="0"/>
              <a:t>actors implicated in the pathogenesis of glomerular hyperfiltration in diabetes</a:t>
            </a:r>
            <a:endParaRPr lang="en-GB" sz="2800" b="1" dirty="0"/>
          </a:p>
        </p:txBody>
      </p:sp>
      <p:sp>
        <p:nvSpPr>
          <p:cNvPr id="2" name="TextBox 1">
            <a:extLst>
              <a:ext uri="{FF2B5EF4-FFF2-40B4-BE49-F238E27FC236}">
                <a16:creationId xmlns:a16="http://schemas.microsoft.com/office/drawing/2014/main" id="{4A493528-4A19-72B7-712A-D7EDC7FFB08D}"/>
              </a:ext>
            </a:extLst>
          </p:cNvPr>
          <p:cNvSpPr txBox="1"/>
          <p:nvPr/>
        </p:nvSpPr>
        <p:spPr>
          <a:xfrm>
            <a:off x="147782" y="6491660"/>
            <a:ext cx="6096000" cy="276999"/>
          </a:xfrm>
          <a:prstGeom prst="rect">
            <a:avLst/>
          </a:prstGeom>
          <a:noFill/>
        </p:spPr>
        <p:txBody>
          <a:bodyPr wrap="square">
            <a:spAutoFit/>
          </a:bodyPr>
          <a:lstStyle/>
          <a:p>
            <a:r>
              <a:rPr lang="en-GB" sz="1200" b="0" i="0" u="none" strike="noStrike" baseline="0" dirty="0" err="1"/>
              <a:t>Tonneijck</a:t>
            </a:r>
            <a:r>
              <a:rPr lang="en-GB" sz="1200" b="0" i="0" u="none" strike="noStrike" baseline="0" dirty="0"/>
              <a:t> </a:t>
            </a:r>
            <a:r>
              <a:rPr lang="en-GB" sz="1200" dirty="0"/>
              <a:t>L et al., </a:t>
            </a:r>
            <a:r>
              <a:rPr lang="en-GB" sz="1200" b="0" i="0" u="none" strike="noStrike" baseline="0" dirty="0"/>
              <a:t>Am Soc Nephrol 28: 1023–1039, 2017</a:t>
            </a:r>
            <a:endParaRPr lang="en-GB" sz="1200" dirty="0"/>
          </a:p>
        </p:txBody>
      </p:sp>
      <p:sp>
        <p:nvSpPr>
          <p:cNvPr id="8" name="TextBox 7">
            <a:extLst>
              <a:ext uri="{FF2B5EF4-FFF2-40B4-BE49-F238E27FC236}">
                <a16:creationId xmlns:a16="http://schemas.microsoft.com/office/drawing/2014/main" id="{636AA3BC-6B83-3E4A-3846-09A67E3775F2}"/>
              </a:ext>
            </a:extLst>
          </p:cNvPr>
          <p:cNvSpPr txBox="1"/>
          <p:nvPr/>
        </p:nvSpPr>
        <p:spPr>
          <a:xfrm>
            <a:off x="294871" y="973873"/>
            <a:ext cx="11602258" cy="830997"/>
          </a:xfrm>
          <a:prstGeom prst="rect">
            <a:avLst/>
          </a:prstGeom>
          <a:noFill/>
        </p:spPr>
        <p:txBody>
          <a:bodyPr wrap="square">
            <a:spAutoFit/>
          </a:bodyPr>
          <a:lstStyle/>
          <a:p>
            <a:pPr algn="ctr"/>
            <a:r>
              <a:rPr lang="el-GR" sz="2400" dirty="0"/>
              <a:t>Διάφορες </a:t>
            </a:r>
            <a:r>
              <a:rPr lang="el-GR" sz="2400" dirty="0" err="1"/>
              <a:t>αγγειοδραστικές</a:t>
            </a:r>
            <a:r>
              <a:rPr lang="el-GR" sz="2400" dirty="0"/>
              <a:t> ουσίες αυξάνονται σε άτομα με διαβήτη προκαλώντας αλλαγές στις αγγειακές αντιστάσεις που οδηγούν σε </a:t>
            </a:r>
            <a:r>
              <a:rPr lang="el-GR" sz="2400" dirty="0" err="1"/>
              <a:t>σπειραματική</a:t>
            </a:r>
            <a:r>
              <a:rPr lang="el-GR" sz="2400" dirty="0"/>
              <a:t> Υπέρταση και </a:t>
            </a:r>
            <a:r>
              <a:rPr lang="el-GR" sz="2400" dirty="0" err="1"/>
              <a:t>υπερδιήθηση</a:t>
            </a:r>
            <a:r>
              <a:rPr lang="el-GR" sz="2400" dirty="0"/>
              <a:t> </a:t>
            </a:r>
          </a:p>
        </p:txBody>
      </p:sp>
    </p:spTree>
    <p:extLst>
      <p:ext uri="{BB962C8B-B14F-4D97-AF65-F5344CB8AC3E}">
        <p14:creationId xmlns:p14="http://schemas.microsoft.com/office/powerpoint/2010/main" val="3432154460"/>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11065</TotalTime>
  <Words>4824</Words>
  <Application>Microsoft Office PowerPoint</Application>
  <PresentationFormat>Widescreen</PresentationFormat>
  <Paragraphs>314</Paragraphs>
  <Slides>36</Slides>
  <Notes>28</Notes>
  <HiddenSlides>1</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36</vt:i4>
      </vt:variant>
    </vt:vector>
  </HeadingPairs>
  <TitlesOfParts>
    <vt:vector size="58" baseType="lpstr">
      <vt:lpstr>AdvOT1ef757c0</vt:lpstr>
      <vt:lpstr>AdvOT1ef757c0+fb</vt:lpstr>
      <vt:lpstr>AdvOT34fe1490.B</vt:lpstr>
      <vt:lpstr>AdvOT3f84ef53</vt:lpstr>
      <vt:lpstr>AdvOT6e5d2ec0</vt:lpstr>
      <vt:lpstr>AdvOT6e5d2ec0+20</vt:lpstr>
      <vt:lpstr>AdvOT7d6df7ab.I</vt:lpstr>
      <vt:lpstr>AdvOTa59ec3b8</vt:lpstr>
      <vt:lpstr>AdvOTa59ec3b8+20</vt:lpstr>
      <vt:lpstr>AdvOTa59ec3b8+fb</vt:lpstr>
      <vt:lpstr>AdvPSA5B9</vt:lpstr>
      <vt:lpstr>Arial</vt:lpstr>
      <vt:lpstr>Calibri</vt:lpstr>
      <vt:lpstr>Calibri Light</vt:lpstr>
      <vt:lpstr>Georgia Pro Cond Black</vt:lpstr>
      <vt:lpstr>Google Sans</vt:lpstr>
      <vt:lpstr>ITC Franklin Gothic Std Book</vt:lpstr>
      <vt:lpstr>Minion Pro</vt:lpstr>
      <vt:lpstr>Times New Roman</vt:lpstr>
      <vt:lpstr>URWPalladioL-Roma</vt:lpstr>
      <vt:lpstr>Wingdings</vt:lpstr>
      <vt:lpstr>Θέμα του Office</vt:lpstr>
      <vt:lpstr>Παθοφυσιολογία μηχανισμού υπερδιήθησης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most common hypothesis about the mechanisms of diabetic hyperfiltration is  ´´the tubular event´´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dc:creator>
  <cp:lastModifiedBy>vdl audiovisual_5</cp:lastModifiedBy>
  <cp:revision>538</cp:revision>
  <dcterms:created xsi:type="dcterms:W3CDTF">2023-10-09T09:03:02Z</dcterms:created>
  <dcterms:modified xsi:type="dcterms:W3CDTF">2023-10-19T10:39:18Z</dcterms:modified>
</cp:coreProperties>
</file>