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72" r:id="rId3"/>
    <p:sldId id="368" r:id="rId4"/>
    <p:sldId id="370" r:id="rId5"/>
    <p:sldId id="373" r:id="rId6"/>
    <p:sldId id="439" r:id="rId7"/>
    <p:sldId id="366" r:id="rId8"/>
    <p:sldId id="425" r:id="rId9"/>
    <p:sldId id="374" r:id="rId10"/>
    <p:sldId id="385" r:id="rId11"/>
    <p:sldId id="375" r:id="rId12"/>
    <p:sldId id="440" r:id="rId13"/>
    <p:sldId id="438" r:id="rId14"/>
    <p:sldId id="377" r:id="rId15"/>
    <p:sldId id="446" r:id="rId16"/>
    <p:sldId id="428" r:id="rId17"/>
    <p:sldId id="379" r:id="rId18"/>
    <p:sldId id="441" r:id="rId19"/>
    <p:sldId id="382" r:id="rId20"/>
    <p:sldId id="383" r:id="rId21"/>
    <p:sldId id="410" r:id="rId22"/>
    <p:sldId id="406" r:id="rId23"/>
    <p:sldId id="429" r:id="rId24"/>
    <p:sldId id="409" r:id="rId25"/>
    <p:sldId id="411" r:id="rId26"/>
    <p:sldId id="419" r:id="rId27"/>
    <p:sldId id="391" r:id="rId28"/>
    <p:sldId id="392" r:id="rId29"/>
    <p:sldId id="423" r:id="rId30"/>
    <p:sldId id="395" r:id="rId31"/>
    <p:sldId id="430" r:id="rId32"/>
    <p:sldId id="396" r:id="rId33"/>
    <p:sldId id="401" r:id="rId34"/>
    <p:sldId id="399" r:id="rId35"/>
    <p:sldId id="400" r:id="rId36"/>
    <p:sldId id="397" r:id="rId37"/>
    <p:sldId id="447" r:id="rId38"/>
    <p:sldId id="404" r:id="rId39"/>
    <p:sldId id="442" r:id="rId40"/>
    <p:sldId id="443" r:id="rId41"/>
    <p:sldId id="422"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75126" autoAdjust="0"/>
  </p:normalViewPr>
  <p:slideViewPr>
    <p:cSldViewPr snapToGrid="0">
      <p:cViewPr varScale="1">
        <p:scale>
          <a:sx n="65" d="100"/>
          <a:sy n="65" d="100"/>
        </p:scale>
        <p:origin x="-1358"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786A2-872B-418A-AF06-F1592D4601A8}" type="doc">
      <dgm:prSet loTypeId="urn:microsoft.com/office/officeart/2005/8/layout/chevron2" loCatId="list" qsTypeId="urn:microsoft.com/office/officeart/2005/8/quickstyle/3d3" qsCatId="3D" csTypeId="urn:microsoft.com/office/officeart/2005/8/colors/colorful1#1" csCatId="colorful" phldr="1"/>
      <dgm:spPr/>
      <dgm:t>
        <a:bodyPr/>
        <a:lstStyle/>
        <a:p>
          <a:endParaRPr lang="el-GR"/>
        </a:p>
      </dgm:t>
    </dgm:pt>
    <dgm:pt modelId="{FB8DF6D4-BF48-456F-BFEB-BEA03D537397}">
      <dgm:prSet phldrT="[Κείμενο]" phldr="1" custT="1"/>
      <dgm:spPr/>
      <dgm:t>
        <a:bodyPr/>
        <a:lstStyle/>
        <a:p>
          <a:endParaRPr lang="el-GR" sz="1800" dirty="0"/>
        </a:p>
      </dgm:t>
    </dgm:pt>
    <dgm:pt modelId="{4219314C-34CE-42A2-ADFE-D18F34989C21}" type="parTrans" cxnId="{6AEEAE36-D67B-41A1-A389-F44A0ABB1858}">
      <dgm:prSet/>
      <dgm:spPr/>
      <dgm:t>
        <a:bodyPr/>
        <a:lstStyle/>
        <a:p>
          <a:endParaRPr lang="el-GR" sz="2400"/>
        </a:p>
      </dgm:t>
    </dgm:pt>
    <dgm:pt modelId="{BFC3F6BF-AB09-4D3B-B39F-E0F83AC35736}" type="sibTrans" cxnId="{6AEEAE36-D67B-41A1-A389-F44A0ABB1858}">
      <dgm:prSet/>
      <dgm:spPr/>
      <dgm:t>
        <a:bodyPr/>
        <a:lstStyle/>
        <a:p>
          <a:endParaRPr lang="el-GR" sz="2400"/>
        </a:p>
      </dgm:t>
    </dgm:pt>
    <dgm:pt modelId="{ABEF7FD5-06A3-42B0-9B9A-59F336E632AB}">
      <dgm:prSet phldrT="[Κείμενο]" custT="1"/>
      <dgm:spPr/>
      <dgm:t>
        <a:bodyPr/>
        <a:lstStyle/>
        <a:p>
          <a:r>
            <a:rPr lang="en-US" sz="2400" b="0" i="0" dirty="0">
              <a:solidFill>
                <a:srgbClr val="242021"/>
              </a:solidFill>
              <a:effectLst/>
            </a:rPr>
            <a:t>First oral iron supplements introduced in 1830s </a:t>
          </a:r>
          <a:endParaRPr lang="el-GR" sz="2400" dirty="0"/>
        </a:p>
      </dgm:t>
    </dgm:pt>
    <dgm:pt modelId="{A6EA31D1-698A-4266-84CE-85547C1B7EEF}" type="parTrans" cxnId="{8FB97AA6-ADB3-4EE4-9C7B-4F7809B1C935}">
      <dgm:prSet/>
      <dgm:spPr/>
      <dgm:t>
        <a:bodyPr/>
        <a:lstStyle/>
        <a:p>
          <a:endParaRPr lang="el-GR" sz="2400"/>
        </a:p>
      </dgm:t>
    </dgm:pt>
    <dgm:pt modelId="{2FC52D0A-377E-48AA-80CD-47FADF4C91D5}" type="sibTrans" cxnId="{8FB97AA6-ADB3-4EE4-9C7B-4F7809B1C935}">
      <dgm:prSet/>
      <dgm:spPr/>
      <dgm:t>
        <a:bodyPr/>
        <a:lstStyle/>
        <a:p>
          <a:endParaRPr lang="el-GR" sz="2400"/>
        </a:p>
      </dgm:t>
    </dgm:pt>
    <dgm:pt modelId="{DD4609A1-EAC8-45F0-86F5-A9E89D31E67B}">
      <dgm:prSet phldrT="[Κείμενο]" phldr="1" custT="1"/>
      <dgm:spPr/>
      <dgm:t>
        <a:bodyPr/>
        <a:lstStyle/>
        <a:p>
          <a:endParaRPr lang="el-GR" sz="1800"/>
        </a:p>
      </dgm:t>
    </dgm:pt>
    <dgm:pt modelId="{6F343D6B-2A49-42B8-8ECF-6789482DECEE}" type="parTrans" cxnId="{5AC291F8-32EE-47FF-8880-D99798395685}">
      <dgm:prSet/>
      <dgm:spPr/>
      <dgm:t>
        <a:bodyPr/>
        <a:lstStyle/>
        <a:p>
          <a:endParaRPr lang="el-GR" sz="2400"/>
        </a:p>
      </dgm:t>
    </dgm:pt>
    <dgm:pt modelId="{198BBA8F-186E-4A04-A2EB-8F8E803AB700}" type="sibTrans" cxnId="{5AC291F8-32EE-47FF-8880-D99798395685}">
      <dgm:prSet/>
      <dgm:spPr/>
      <dgm:t>
        <a:bodyPr/>
        <a:lstStyle/>
        <a:p>
          <a:endParaRPr lang="el-GR" sz="2400"/>
        </a:p>
      </dgm:t>
    </dgm:pt>
    <dgm:pt modelId="{BE8E2DB8-E4C1-4B0D-971E-4AF1F0B0C4ED}">
      <dgm:prSet phldrT="[Κείμενο]" custT="1"/>
      <dgm:spPr/>
      <dgm:t>
        <a:bodyPr/>
        <a:lstStyle/>
        <a:p>
          <a:r>
            <a:rPr lang="en-US" sz="2400" b="0" i="0" dirty="0">
              <a:solidFill>
                <a:srgbClr val="242021"/>
              </a:solidFill>
              <a:effectLst/>
            </a:rPr>
            <a:t>The use of red blood cell transfusions along the 20</a:t>
          </a:r>
          <a:r>
            <a:rPr lang="en-US" sz="2400" b="0" i="0" baseline="30000" dirty="0">
              <a:solidFill>
                <a:srgbClr val="242021"/>
              </a:solidFill>
              <a:effectLst/>
            </a:rPr>
            <a:t>th</a:t>
          </a:r>
          <a:r>
            <a:rPr lang="en-US" sz="2400" b="0" i="0" dirty="0">
              <a:solidFill>
                <a:srgbClr val="242021"/>
              </a:solidFill>
              <a:effectLst/>
            </a:rPr>
            <a:t> century</a:t>
          </a:r>
          <a:endParaRPr lang="el-GR" sz="2400" dirty="0"/>
        </a:p>
      </dgm:t>
    </dgm:pt>
    <dgm:pt modelId="{84354C73-F229-4FD1-9173-BBE4D8764993}" type="parTrans" cxnId="{D0C77231-80D5-492B-A3A1-7827FC1332A1}">
      <dgm:prSet/>
      <dgm:spPr/>
      <dgm:t>
        <a:bodyPr/>
        <a:lstStyle/>
        <a:p>
          <a:endParaRPr lang="el-GR" sz="2400"/>
        </a:p>
      </dgm:t>
    </dgm:pt>
    <dgm:pt modelId="{30D0C288-327E-426E-8E72-247463226E5B}" type="sibTrans" cxnId="{D0C77231-80D5-492B-A3A1-7827FC1332A1}">
      <dgm:prSet/>
      <dgm:spPr/>
      <dgm:t>
        <a:bodyPr/>
        <a:lstStyle/>
        <a:p>
          <a:endParaRPr lang="el-GR" sz="2400"/>
        </a:p>
      </dgm:t>
    </dgm:pt>
    <dgm:pt modelId="{8792CF1C-DAA5-49E4-83B4-DE0E69185623}">
      <dgm:prSet phldrT="[Κείμενο]" phldr="1" custT="1"/>
      <dgm:spPr/>
      <dgm:t>
        <a:bodyPr/>
        <a:lstStyle/>
        <a:p>
          <a:endParaRPr lang="el-GR" sz="1800" dirty="0"/>
        </a:p>
      </dgm:t>
    </dgm:pt>
    <dgm:pt modelId="{62D525C2-848D-4B14-AD92-809B66A87BCF}" type="parTrans" cxnId="{E6B587B8-205D-4086-81A3-F17008294483}">
      <dgm:prSet/>
      <dgm:spPr/>
      <dgm:t>
        <a:bodyPr/>
        <a:lstStyle/>
        <a:p>
          <a:endParaRPr lang="el-GR" sz="2400"/>
        </a:p>
      </dgm:t>
    </dgm:pt>
    <dgm:pt modelId="{28627AD0-25AE-4D7E-9733-6DF6E6E6E896}" type="sibTrans" cxnId="{E6B587B8-205D-4086-81A3-F17008294483}">
      <dgm:prSet/>
      <dgm:spPr/>
      <dgm:t>
        <a:bodyPr/>
        <a:lstStyle/>
        <a:p>
          <a:endParaRPr lang="el-GR" sz="2400"/>
        </a:p>
      </dgm:t>
    </dgm:pt>
    <dgm:pt modelId="{2C8F5E10-AC0D-4941-BE43-E588A382ADC5}">
      <dgm:prSet phldrT="[Κείμενο]" custT="1"/>
      <dgm:spPr/>
      <dgm:t>
        <a:bodyPr/>
        <a:lstStyle/>
        <a:p>
          <a:r>
            <a:rPr lang="en-US" sz="2400" b="0" i="0" dirty="0">
              <a:solidFill>
                <a:srgbClr val="242021"/>
              </a:solidFill>
              <a:effectLst/>
            </a:rPr>
            <a:t>The appearance of the first </a:t>
          </a:r>
          <a:r>
            <a:rPr lang="en-US" sz="2400" b="0" i="0" dirty="0" err="1">
              <a:solidFill>
                <a:srgbClr val="242021"/>
              </a:solidFill>
              <a:effectLst/>
            </a:rPr>
            <a:t>rhuEPO</a:t>
          </a:r>
          <a:r>
            <a:rPr lang="en-US" sz="2400" b="0" i="0" dirty="0">
              <a:solidFill>
                <a:srgbClr val="242021"/>
              </a:solidFill>
              <a:effectLst/>
            </a:rPr>
            <a:t> use in late 1980s followed by </a:t>
          </a:r>
          <a:r>
            <a:rPr lang="en-US" sz="2400" b="0" i="0" dirty="0" err="1">
              <a:solidFill>
                <a:srgbClr val="242021"/>
              </a:solidFill>
              <a:effectLst/>
            </a:rPr>
            <a:t>longacting</a:t>
          </a:r>
          <a:r>
            <a:rPr lang="en-US" sz="2400" b="0" i="0" dirty="0">
              <a:solidFill>
                <a:srgbClr val="242021"/>
              </a:solidFill>
              <a:effectLst/>
            </a:rPr>
            <a:t> ESAs</a:t>
          </a:r>
          <a:endParaRPr lang="el-GR" sz="2400" dirty="0"/>
        </a:p>
      </dgm:t>
    </dgm:pt>
    <dgm:pt modelId="{018BC2E3-FDA8-4018-BC61-854794C78A0A}" type="parTrans" cxnId="{329210FE-A815-4895-8B86-ECF0A148471B}">
      <dgm:prSet/>
      <dgm:spPr/>
      <dgm:t>
        <a:bodyPr/>
        <a:lstStyle/>
        <a:p>
          <a:endParaRPr lang="el-GR" sz="2400"/>
        </a:p>
      </dgm:t>
    </dgm:pt>
    <dgm:pt modelId="{90A29BC1-BAEF-4B99-B2B0-629E9731861A}" type="sibTrans" cxnId="{329210FE-A815-4895-8B86-ECF0A148471B}">
      <dgm:prSet/>
      <dgm:spPr/>
      <dgm:t>
        <a:bodyPr/>
        <a:lstStyle/>
        <a:p>
          <a:endParaRPr lang="el-GR" sz="2400"/>
        </a:p>
      </dgm:t>
    </dgm:pt>
    <dgm:pt modelId="{A1FD877B-8AEB-4572-88D1-BDB2E7FBD11B}">
      <dgm:prSet custT="1"/>
      <dgm:spPr/>
      <dgm:t>
        <a:bodyPr/>
        <a:lstStyle/>
        <a:p>
          <a:endParaRPr lang="el-GR" sz="2800"/>
        </a:p>
      </dgm:t>
    </dgm:pt>
    <dgm:pt modelId="{16CF887C-3FAE-4614-AC18-6210D731E442}" type="parTrans" cxnId="{285A9AE7-16BC-49F6-8C48-A1EDDC305FC8}">
      <dgm:prSet/>
      <dgm:spPr/>
      <dgm:t>
        <a:bodyPr/>
        <a:lstStyle/>
        <a:p>
          <a:endParaRPr lang="el-GR" sz="2400"/>
        </a:p>
      </dgm:t>
    </dgm:pt>
    <dgm:pt modelId="{50F03DF9-4D22-4B3F-BD71-CE1B13A516E0}" type="sibTrans" cxnId="{285A9AE7-16BC-49F6-8C48-A1EDDC305FC8}">
      <dgm:prSet/>
      <dgm:spPr/>
      <dgm:t>
        <a:bodyPr/>
        <a:lstStyle/>
        <a:p>
          <a:endParaRPr lang="el-GR" sz="2400"/>
        </a:p>
      </dgm:t>
    </dgm:pt>
    <dgm:pt modelId="{A9E6DE9F-36DD-44A8-B193-9E22024DD1CC}">
      <dgm:prSet custT="1"/>
      <dgm:spPr/>
      <dgm:t>
        <a:bodyPr/>
        <a:lstStyle/>
        <a:p>
          <a:endParaRPr lang="el-GR" sz="2800"/>
        </a:p>
      </dgm:t>
    </dgm:pt>
    <dgm:pt modelId="{BE905AF6-65E0-4A07-9BB8-701F767D1FA3}" type="parTrans" cxnId="{1F4A92ED-0415-4D58-9992-FCB56EC2E4A3}">
      <dgm:prSet/>
      <dgm:spPr/>
      <dgm:t>
        <a:bodyPr/>
        <a:lstStyle/>
        <a:p>
          <a:endParaRPr lang="el-GR" sz="2400"/>
        </a:p>
      </dgm:t>
    </dgm:pt>
    <dgm:pt modelId="{ADFADAB7-722E-4B8C-8154-D3B17751DD82}" type="sibTrans" cxnId="{1F4A92ED-0415-4D58-9992-FCB56EC2E4A3}">
      <dgm:prSet/>
      <dgm:spPr/>
      <dgm:t>
        <a:bodyPr/>
        <a:lstStyle/>
        <a:p>
          <a:endParaRPr lang="el-GR" sz="2400"/>
        </a:p>
      </dgm:t>
    </dgm:pt>
    <dgm:pt modelId="{44F34D51-1638-4220-8B66-4315142A70BC}">
      <dgm:prSet custT="1"/>
      <dgm:spPr/>
      <dgm:t>
        <a:bodyPr/>
        <a:lstStyle/>
        <a:p>
          <a:r>
            <a:rPr lang="en-US" sz="2400" b="0" i="0" dirty="0">
              <a:solidFill>
                <a:srgbClr val="242021"/>
              </a:solidFill>
              <a:effectLst/>
            </a:rPr>
            <a:t>The widespread use of intravenous iron supplements in recent years</a:t>
          </a:r>
          <a:endParaRPr lang="el-GR" sz="2400" dirty="0"/>
        </a:p>
      </dgm:t>
    </dgm:pt>
    <dgm:pt modelId="{6CE0405B-2996-4C99-8140-928796ABA983}" type="parTrans" cxnId="{A0376B0D-1D7D-4CCA-8CE0-2A506F056C53}">
      <dgm:prSet/>
      <dgm:spPr/>
      <dgm:t>
        <a:bodyPr/>
        <a:lstStyle/>
        <a:p>
          <a:endParaRPr lang="el-GR" sz="2400"/>
        </a:p>
      </dgm:t>
    </dgm:pt>
    <dgm:pt modelId="{E98F363A-69F3-43D8-8BAD-964077C44644}" type="sibTrans" cxnId="{A0376B0D-1D7D-4CCA-8CE0-2A506F056C53}">
      <dgm:prSet/>
      <dgm:spPr/>
      <dgm:t>
        <a:bodyPr/>
        <a:lstStyle/>
        <a:p>
          <a:endParaRPr lang="el-GR" sz="2400"/>
        </a:p>
      </dgm:t>
    </dgm:pt>
    <dgm:pt modelId="{47E89D59-2F88-45E3-AA05-9457C9AB4ED8}">
      <dgm:prSet custT="1"/>
      <dgm:spPr/>
      <dgm:t>
        <a:bodyPr/>
        <a:lstStyle/>
        <a:p>
          <a:r>
            <a:rPr lang="en-US" sz="2400" dirty="0">
              <a:solidFill>
                <a:srgbClr val="242021"/>
              </a:solidFill>
            </a:rPr>
            <a:t>The use of </a:t>
          </a:r>
          <a:r>
            <a:rPr lang="en-US" sz="2400" dirty="0"/>
            <a:t>Hypoxia Inducible Factor Prolyl Hydroxylase Inhibitors (HIF-PHIs) the last few years</a:t>
          </a:r>
          <a:endParaRPr lang="el-GR" sz="2400" dirty="0"/>
        </a:p>
      </dgm:t>
    </dgm:pt>
    <dgm:pt modelId="{B3E07001-62A6-4B00-BD4F-BDED7D0983D5}" type="parTrans" cxnId="{BD7552D2-CE2E-4247-990E-75F626E59CA5}">
      <dgm:prSet/>
      <dgm:spPr/>
      <dgm:t>
        <a:bodyPr/>
        <a:lstStyle/>
        <a:p>
          <a:endParaRPr lang="el-GR" sz="2400"/>
        </a:p>
      </dgm:t>
    </dgm:pt>
    <dgm:pt modelId="{7EECFCDD-24C3-4930-A569-137D47820743}" type="sibTrans" cxnId="{BD7552D2-CE2E-4247-990E-75F626E59CA5}">
      <dgm:prSet/>
      <dgm:spPr/>
      <dgm:t>
        <a:bodyPr/>
        <a:lstStyle/>
        <a:p>
          <a:endParaRPr lang="el-GR" sz="2400"/>
        </a:p>
      </dgm:t>
    </dgm:pt>
    <dgm:pt modelId="{8BF12979-F025-445E-8C04-8E3666BC5124}" type="pres">
      <dgm:prSet presAssocID="{EB1786A2-872B-418A-AF06-F1592D4601A8}" presName="linearFlow" presStyleCnt="0">
        <dgm:presLayoutVars>
          <dgm:dir/>
          <dgm:animLvl val="lvl"/>
          <dgm:resizeHandles val="exact"/>
        </dgm:presLayoutVars>
      </dgm:prSet>
      <dgm:spPr/>
      <dgm:t>
        <a:bodyPr/>
        <a:lstStyle/>
        <a:p>
          <a:endParaRPr lang="el-GR"/>
        </a:p>
      </dgm:t>
    </dgm:pt>
    <dgm:pt modelId="{DB8901CF-0D37-45DD-B256-EEBB61AC286D}" type="pres">
      <dgm:prSet presAssocID="{FB8DF6D4-BF48-456F-BFEB-BEA03D537397}" presName="composite" presStyleCnt="0"/>
      <dgm:spPr/>
    </dgm:pt>
    <dgm:pt modelId="{D52542F9-712E-40BE-ACF6-85427284ACE0}" type="pres">
      <dgm:prSet presAssocID="{FB8DF6D4-BF48-456F-BFEB-BEA03D537397}" presName="parentText" presStyleLbl="alignNode1" presStyleIdx="0" presStyleCnt="5">
        <dgm:presLayoutVars>
          <dgm:chMax val="1"/>
          <dgm:bulletEnabled val="1"/>
        </dgm:presLayoutVars>
      </dgm:prSet>
      <dgm:spPr/>
      <dgm:t>
        <a:bodyPr/>
        <a:lstStyle/>
        <a:p>
          <a:endParaRPr lang="el-GR"/>
        </a:p>
      </dgm:t>
    </dgm:pt>
    <dgm:pt modelId="{4EFC7A00-ABCA-4B88-B00E-25A2B9CD317E}" type="pres">
      <dgm:prSet presAssocID="{FB8DF6D4-BF48-456F-BFEB-BEA03D537397}" presName="descendantText" presStyleLbl="alignAcc1" presStyleIdx="0" presStyleCnt="5">
        <dgm:presLayoutVars>
          <dgm:bulletEnabled val="1"/>
        </dgm:presLayoutVars>
      </dgm:prSet>
      <dgm:spPr/>
      <dgm:t>
        <a:bodyPr/>
        <a:lstStyle/>
        <a:p>
          <a:endParaRPr lang="el-GR"/>
        </a:p>
      </dgm:t>
    </dgm:pt>
    <dgm:pt modelId="{1E379755-7FD5-472A-A204-4F2A2D49A6CF}" type="pres">
      <dgm:prSet presAssocID="{BFC3F6BF-AB09-4D3B-B39F-E0F83AC35736}" presName="sp" presStyleCnt="0"/>
      <dgm:spPr/>
    </dgm:pt>
    <dgm:pt modelId="{CAE732E4-1EC5-4A74-9BCC-77ED35E82D1B}" type="pres">
      <dgm:prSet presAssocID="{DD4609A1-EAC8-45F0-86F5-A9E89D31E67B}" presName="composite" presStyleCnt="0"/>
      <dgm:spPr/>
    </dgm:pt>
    <dgm:pt modelId="{AB1641EF-D14F-46FF-AD10-DE5CA750CF9D}" type="pres">
      <dgm:prSet presAssocID="{DD4609A1-EAC8-45F0-86F5-A9E89D31E67B}" presName="parentText" presStyleLbl="alignNode1" presStyleIdx="1" presStyleCnt="5">
        <dgm:presLayoutVars>
          <dgm:chMax val="1"/>
          <dgm:bulletEnabled val="1"/>
        </dgm:presLayoutVars>
      </dgm:prSet>
      <dgm:spPr/>
      <dgm:t>
        <a:bodyPr/>
        <a:lstStyle/>
        <a:p>
          <a:endParaRPr lang="el-GR"/>
        </a:p>
      </dgm:t>
    </dgm:pt>
    <dgm:pt modelId="{FDBE92DD-BD62-429C-80D0-BF07A97270E2}" type="pres">
      <dgm:prSet presAssocID="{DD4609A1-EAC8-45F0-86F5-A9E89D31E67B}" presName="descendantText" presStyleLbl="alignAcc1" presStyleIdx="1" presStyleCnt="5">
        <dgm:presLayoutVars>
          <dgm:bulletEnabled val="1"/>
        </dgm:presLayoutVars>
      </dgm:prSet>
      <dgm:spPr/>
      <dgm:t>
        <a:bodyPr/>
        <a:lstStyle/>
        <a:p>
          <a:endParaRPr lang="el-GR"/>
        </a:p>
      </dgm:t>
    </dgm:pt>
    <dgm:pt modelId="{2F0BEA75-7B10-428D-A7B7-67CE5242BFE2}" type="pres">
      <dgm:prSet presAssocID="{198BBA8F-186E-4A04-A2EB-8F8E803AB700}" presName="sp" presStyleCnt="0"/>
      <dgm:spPr/>
    </dgm:pt>
    <dgm:pt modelId="{E654F500-E644-40BA-9CFB-B61A2BAB0E09}" type="pres">
      <dgm:prSet presAssocID="{8792CF1C-DAA5-49E4-83B4-DE0E69185623}" presName="composite" presStyleCnt="0"/>
      <dgm:spPr/>
    </dgm:pt>
    <dgm:pt modelId="{4DDDC16F-DF3D-4522-B751-DD9ED5373012}" type="pres">
      <dgm:prSet presAssocID="{8792CF1C-DAA5-49E4-83B4-DE0E69185623}" presName="parentText" presStyleLbl="alignNode1" presStyleIdx="2" presStyleCnt="5">
        <dgm:presLayoutVars>
          <dgm:chMax val="1"/>
          <dgm:bulletEnabled val="1"/>
        </dgm:presLayoutVars>
      </dgm:prSet>
      <dgm:spPr/>
      <dgm:t>
        <a:bodyPr/>
        <a:lstStyle/>
        <a:p>
          <a:endParaRPr lang="el-GR"/>
        </a:p>
      </dgm:t>
    </dgm:pt>
    <dgm:pt modelId="{9A14EE6F-1409-4885-A3BE-7342F8C5F9F9}" type="pres">
      <dgm:prSet presAssocID="{8792CF1C-DAA5-49E4-83B4-DE0E69185623}" presName="descendantText" presStyleLbl="alignAcc1" presStyleIdx="2" presStyleCnt="5">
        <dgm:presLayoutVars>
          <dgm:bulletEnabled val="1"/>
        </dgm:presLayoutVars>
      </dgm:prSet>
      <dgm:spPr/>
      <dgm:t>
        <a:bodyPr/>
        <a:lstStyle/>
        <a:p>
          <a:endParaRPr lang="el-GR"/>
        </a:p>
      </dgm:t>
    </dgm:pt>
    <dgm:pt modelId="{E4B054CF-42A7-4D7C-B044-5CE648B27D46}" type="pres">
      <dgm:prSet presAssocID="{28627AD0-25AE-4D7E-9733-6DF6E6E6E896}" presName="sp" presStyleCnt="0"/>
      <dgm:spPr/>
    </dgm:pt>
    <dgm:pt modelId="{A01290D4-800A-4B33-AD3A-AAB45C5BF6E7}" type="pres">
      <dgm:prSet presAssocID="{A1FD877B-8AEB-4572-88D1-BDB2E7FBD11B}" presName="composite" presStyleCnt="0"/>
      <dgm:spPr/>
    </dgm:pt>
    <dgm:pt modelId="{900028BD-7C9B-4E57-BD2A-7F6E45A81188}" type="pres">
      <dgm:prSet presAssocID="{A1FD877B-8AEB-4572-88D1-BDB2E7FBD11B}" presName="parentText" presStyleLbl="alignNode1" presStyleIdx="3" presStyleCnt="5">
        <dgm:presLayoutVars>
          <dgm:chMax val="1"/>
          <dgm:bulletEnabled val="1"/>
        </dgm:presLayoutVars>
      </dgm:prSet>
      <dgm:spPr/>
      <dgm:t>
        <a:bodyPr/>
        <a:lstStyle/>
        <a:p>
          <a:endParaRPr lang="el-GR"/>
        </a:p>
      </dgm:t>
    </dgm:pt>
    <dgm:pt modelId="{2005F64E-931D-4662-AFBA-325CAE3B51B3}" type="pres">
      <dgm:prSet presAssocID="{A1FD877B-8AEB-4572-88D1-BDB2E7FBD11B}" presName="descendantText" presStyleLbl="alignAcc1" presStyleIdx="3" presStyleCnt="5">
        <dgm:presLayoutVars>
          <dgm:bulletEnabled val="1"/>
        </dgm:presLayoutVars>
      </dgm:prSet>
      <dgm:spPr/>
      <dgm:t>
        <a:bodyPr/>
        <a:lstStyle/>
        <a:p>
          <a:endParaRPr lang="el-GR"/>
        </a:p>
      </dgm:t>
    </dgm:pt>
    <dgm:pt modelId="{8B3D06EE-F311-4780-9F44-E2548F7196B1}" type="pres">
      <dgm:prSet presAssocID="{50F03DF9-4D22-4B3F-BD71-CE1B13A516E0}" presName="sp" presStyleCnt="0"/>
      <dgm:spPr/>
    </dgm:pt>
    <dgm:pt modelId="{6FE1E496-6E91-43EB-9EE4-B7CD5A9FC84F}" type="pres">
      <dgm:prSet presAssocID="{A9E6DE9F-36DD-44A8-B193-9E22024DD1CC}" presName="composite" presStyleCnt="0"/>
      <dgm:spPr/>
    </dgm:pt>
    <dgm:pt modelId="{AE11372F-9DA1-429E-B66D-25939B5465C1}" type="pres">
      <dgm:prSet presAssocID="{A9E6DE9F-36DD-44A8-B193-9E22024DD1CC}" presName="parentText" presStyleLbl="alignNode1" presStyleIdx="4" presStyleCnt="5">
        <dgm:presLayoutVars>
          <dgm:chMax val="1"/>
          <dgm:bulletEnabled val="1"/>
        </dgm:presLayoutVars>
      </dgm:prSet>
      <dgm:spPr/>
      <dgm:t>
        <a:bodyPr/>
        <a:lstStyle/>
        <a:p>
          <a:endParaRPr lang="el-GR"/>
        </a:p>
      </dgm:t>
    </dgm:pt>
    <dgm:pt modelId="{9BAB7958-F4B5-46E9-8B21-7CFEBE96E396}" type="pres">
      <dgm:prSet presAssocID="{A9E6DE9F-36DD-44A8-B193-9E22024DD1CC}" presName="descendantText" presStyleLbl="alignAcc1" presStyleIdx="4" presStyleCnt="5">
        <dgm:presLayoutVars>
          <dgm:bulletEnabled val="1"/>
        </dgm:presLayoutVars>
      </dgm:prSet>
      <dgm:spPr/>
      <dgm:t>
        <a:bodyPr/>
        <a:lstStyle/>
        <a:p>
          <a:endParaRPr lang="el-GR"/>
        </a:p>
      </dgm:t>
    </dgm:pt>
  </dgm:ptLst>
  <dgm:cxnLst>
    <dgm:cxn modelId="{5AC291F8-32EE-47FF-8880-D99798395685}" srcId="{EB1786A2-872B-418A-AF06-F1592D4601A8}" destId="{DD4609A1-EAC8-45F0-86F5-A9E89D31E67B}" srcOrd="1" destOrd="0" parTransId="{6F343D6B-2A49-42B8-8ECF-6789482DECEE}" sibTransId="{198BBA8F-186E-4A04-A2EB-8F8E803AB700}"/>
    <dgm:cxn modelId="{285A9AE7-16BC-49F6-8C48-A1EDDC305FC8}" srcId="{EB1786A2-872B-418A-AF06-F1592D4601A8}" destId="{A1FD877B-8AEB-4572-88D1-BDB2E7FBD11B}" srcOrd="3" destOrd="0" parTransId="{16CF887C-3FAE-4614-AC18-6210D731E442}" sibTransId="{50F03DF9-4D22-4B3F-BD71-CE1B13A516E0}"/>
    <dgm:cxn modelId="{D0C77231-80D5-492B-A3A1-7827FC1332A1}" srcId="{DD4609A1-EAC8-45F0-86F5-A9E89D31E67B}" destId="{BE8E2DB8-E4C1-4B0D-971E-4AF1F0B0C4ED}" srcOrd="0" destOrd="0" parTransId="{84354C73-F229-4FD1-9173-BBE4D8764993}" sibTransId="{30D0C288-327E-426E-8E72-247463226E5B}"/>
    <dgm:cxn modelId="{A5B8C83C-F439-403E-B39F-42E81E058CE3}" type="presOf" srcId="{BE8E2DB8-E4C1-4B0D-971E-4AF1F0B0C4ED}" destId="{FDBE92DD-BD62-429C-80D0-BF07A97270E2}" srcOrd="0" destOrd="0" presId="urn:microsoft.com/office/officeart/2005/8/layout/chevron2"/>
    <dgm:cxn modelId="{B947EC07-9E95-4F38-8166-EDEBDF0BBC27}" type="presOf" srcId="{EB1786A2-872B-418A-AF06-F1592D4601A8}" destId="{8BF12979-F025-445E-8C04-8E3666BC5124}" srcOrd="0" destOrd="0" presId="urn:microsoft.com/office/officeart/2005/8/layout/chevron2"/>
    <dgm:cxn modelId="{329210FE-A815-4895-8B86-ECF0A148471B}" srcId="{8792CF1C-DAA5-49E4-83B4-DE0E69185623}" destId="{2C8F5E10-AC0D-4941-BE43-E588A382ADC5}" srcOrd="0" destOrd="0" parTransId="{018BC2E3-FDA8-4018-BC61-854794C78A0A}" sibTransId="{90A29BC1-BAEF-4B99-B2B0-629E9731861A}"/>
    <dgm:cxn modelId="{8FB97AA6-ADB3-4EE4-9C7B-4F7809B1C935}" srcId="{FB8DF6D4-BF48-456F-BFEB-BEA03D537397}" destId="{ABEF7FD5-06A3-42B0-9B9A-59F336E632AB}" srcOrd="0" destOrd="0" parTransId="{A6EA31D1-698A-4266-84CE-85547C1B7EEF}" sibTransId="{2FC52D0A-377E-48AA-80CD-47FADF4C91D5}"/>
    <dgm:cxn modelId="{E8090F96-C012-4BCA-BE56-35088607C2AC}" type="presOf" srcId="{44F34D51-1638-4220-8B66-4315142A70BC}" destId="{2005F64E-931D-4662-AFBA-325CAE3B51B3}" srcOrd="0" destOrd="0" presId="urn:microsoft.com/office/officeart/2005/8/layout/chevron2"/>
    <dgm:cxn modelId="{A0376B0D-1D7D-4CCA-8CE0-2A506F056C53}" srcId="{A1FD877B-8AEB-4572-88D1-BDB2E7FBD11B}" destId="{44F34D51-1638-4220-8B66-4315142A70BC}" srcOrd="0" destOrd="0" parTransId="{6CE0405B-2996-4C99-8140-928796ABA983}" sibTransId="{E98F363A-69F3-43D8-8BAD-964077C44644}"/>
    <dgm:cxn modelId="{E70843FF-E863-4AC8-AC95-F3356D3754C3}" type="presOf" srcId="{ABEF7FD5-06A3-42B0-9B9A-59F336E632AB}" destId="{4EFC7A00-ABCA-4B88-B00E-25A2B9CD317E}" srcOrd="0" destOrd="0" presId="urn:microsoft.com/office/officeart/2005/8/layout/chevron2"/>
    <dgm:cxn modelId="{6AEEAE36-D67B-41A1-A389-F44A0ABB1858}" srcId="{EB1786A2-872B-418A-AF06-F1592D4601A8}" destId="{FB8DF6D4-BF48-456F-BFEB-BEA03D537397}" srcOrd="0" destOrd="0" parTransId="{4219314C-34CE-42A2-ADFE-D18F34989C21}" sibTransId="{BFC3F6BF-AB09-4D3B-B39F-E0F83AC35736}"/>
    <dgm:cxn modelId="{6A336D69-08F1-4AA7-BFDD-637B9D97932F}" type="presOf" srcId="{2C8F5E10-AC0D-4941-BE43-E588A382ADC5}" destId="{9A14EE6F-1409-4885-A3BE-7342F8C5F9F9}" srcOrd="0" destOrd="0" presId="urn:microsoft.com/office/officeart/2005/8/layout/chevron2"/>
    <dgm:cxn modelId="{E6B587B8-205D-4086-81A3-F17008294483}" srcId="{EB1786A2-872B-418A-AF06-F1592D4601A8}" destId="{8792CF1C-DAA5-49E4-83B4-DE0E69185623}" srcOrd="2" destOrd="0" parTransId="{62D525C2-848D-4B14-AD92-809B66A87BCF}" sibTransId="{28627AD0-25AE-4D7E-9733-6DF6E6E6E896}"/>
    <dgm:cxn modelId="{DCED7049-7FF0-45D2-8FDD-F16FD8716E02}" type="presOf" srcId="{47E89D59-2F88-45E3-AA05-9457C9AB4ED8}" destId="{9BAB7958-F4B5-46E9-8B21-7CFEBE96E396}" srcOrd="0" destOrd="0" presId="urn:microsoft.com/office/officeart/2005/8/layout/chevron2"/>
    <dgm:cxn modelId="{6CF5D7D0-8F10-4D7A-B20C-A6D9A9A3D9B9}" type="presOf" srcId="{A1FD877B-8AEB-4572-88D1-BDB2E7FBD11B}" destId="{900028BD-7C9B-4E57-BD2A-7F6E45A81188}" srcOrd="0" destOrd="0" presId="urn:microsoft.com/office/officeart/2005/8/layout/chevron2"/>
    <dgm:cxn modelId="{E51ECA6B-CDFB-4977-A4E7-13BB1EADA866}" type="presOf" srcId="{DD4609A1-EAC8-45F0-86F5-A9E89D31E67B}" destId="{AB1641EF-D14F-46FF-AD10-DE5CA750CF9D}" srcOrd="0" destOrd="0" presId="urn:microsoft.com/office/officeart/2005/8/layout/chevron2"/>
    <dgm:cxn modelId="{9B567DF5-89FD-45A7-9ECE-7E92DBA27078}" type="presOf" srcId="{FB8DF6D4-BF48-456F-BFEB-BEA03D537397}" destId="{D52542F9-712E-40BE-ACF6-85427284ACE0}" srcOrd="0" destOrd="0" presId="urn:microsoft.com/office/officeart/2005/8/layout/chevron2"/>
    <dgm:cxn modelId="{1F4A92ED-0415-4D58-9992-FCB56EC2E4A3}" srcId="{EB1786A2-872B-418A-AF06-F1592D4601A8}" destId="{A9E6DE9F-36DD-44A8-B193-9E22024DD1CC}" srcOrd="4" destOrd="0" parTransId="{BE905AF6-65E0-4A07-9BB8-701F767D1FA3}" sibTransId="{ADFADAB7-722E-4B8C-8154-D3B17751DD82}"/>
    <dgm:cxn modelId="{6A7DCBCE-C56A-4F52-BD75-788F610E139F}" type="presOf" srcId="{8792CF1C-DAA5-49E4-83B4-DE0E69185623}" destId="{4DDDC16F-DF3D-4522-B751-DD9ED5373012}" srcOrd="0" destOrd="0" presId="urn:microsoft.com/office/officeart/2005/8/layout/chevron2"/>
    <dgm:cxn modelId="{BD7552D2-CE2E-4247-990E-75F626E59CA5}" srcId="{A9E6DE9F-36DD-44A8-B193-9E22024DD1CC}" destId="{47E89D59-2F88-45E3-AA05-9457C9AB4ED8}" srcOrd="0" destOrd="0" parTransId="{B3E07001-62A6-4B00-BD4F-BDED7D0983D5}" sibTransId="{7EECFCDD-24C3-4930-A569-137D47820743}"/>
    <dgm:cxn modelId="{504878CC-04ED-4440-9227-2BB85DD3B021}" type="presOf" srcId="{A9E6DE9F-36DD-44A8-B193-9E22024DD1CC}" destId="{AE11372F-9DA1-429E-B66D-25939B5465C1}" srcOrd="0" destOrd="0" presId="urn:microsoft.com/office/officeart/2005/8/layout/chevron2"/>
    <dgm:cxn modelId="{DDD1C53D-DC05-48D8-A6BD-7A86C5AA9351}" type="presParOf" srcId="{8BF12979-F025-445E-8C04-8E3666BC5124}" destId="{DB8901CF-0D37-45DD-B256-EEBB61AC286D}" srcOrd="0" destOrd="0" presId="urn:microsoft.com/office/officeart/2005/8/layout/chevron2"/>
    <dgm:cxn modelId="{DBE62D77-F2A7-4BD0-AB30-EBC6CCEF7956}" type="presParOf" srcId="{DB8901CF-0D37-45DD-B256-EEBB61AC286D}" destId="{D52542F9-712E-40BE-ACF6-85427284ACE0}" srcOrd="0" destOrd="0" presId="urn:microsoft.com/office/officeart/2005/8/layout/chevron2"/>
    <dgm:cxn modelId="{FBB3B062-B102-4971-B1FE-AE71698C4127}" type="presParOf" srcId="{DB8901CF-0D37-45DD-B256-EEBB61AC286D}" destId="{4EFC7A00-ABCA-4B88-B00E-25A2B9CD317E}" srcOrd="1" destOrd="0" presId="urn:microsoft.com/office/officeart/2005/8/layout/chevron2"/>
    <dgm:cxn modelId="{D7F87290-8F08-42B0-B4AC-D64DA105FD6E}" type="presParOf" srcId="{8BF12979-F025-445E-8C04-8E3666BC5124}" destId="{1E379755-7FD5-472A-A204-4F2A2D49A6CF}" srcOrd="1" destOrd="0" presId="urn:microsoft.com/office/officeart/2005/8/layout/chevron2"/>
    <dgm:cxn modelId="{4A434FEB-CB96-426F-9A64-46BF43EB680A}" type="presParOf" srcId="{8BF12979-F025-445E-8C04-8E3666BC5124}" destId="{CAE732E4-1EC5-4A74-9BCC-77ED35E82D1B}" srcOrd="2" destOrd="0" presId="urn:microsoft.com/office/officeart/2005/8/layout/chevron2"/>
    <dgm:cxn modelId="{B3E58594-A618-412F-93CC-90C09DD664F9}" type="presParOf" srcId="{CAE732E4-1EC5-4A74-9BCC-77ED35E82D1B}" destId="{AB1641EF-D14F-46FF-AD10-DE5CA750CF9D}" srcOrd="0" destOrd="0" presId="urn:microsoft.com/office/officeart/2005/8/layout/chevron2"/>
    <dgm:cxn modelId="{CC6C4790-7D9C-479B-98AC-CD0AEF5A853C}" type="presParOf" srcId="{CAE732E4-1EC5-4A74-9BCC-77ED35E82D1B}" destId="{FDBE92DD-BD62-429C-80D0-BF07A97270E2}" srcOrd="1" destOrd="0" presId="urn:microsoft.com/office/officeart/2005/8/layout/chevron2"/>
    <dgm:cxn modelId="{F4049AB5-92D7-4389-89B7-8DB62E0C73E5}" type="presParOf" srcId="{8BF12979-F025-445E-8C04-8E3666BC5124}" destId="{2F0BEA75-7B10-428D-A7B7-67CE5242BFE2}" srcOrd="3" destOrd="0" presId="urn:microsoft.com/office/officeart/2005/8/layout/chevron2"/>
    <dgm:cxn modelId="{167865DA-966B-414A-96DE-66E71E24B8B8}" type="presParOf" srcId="{8BF12979-F025-445E-8C04-8E3666BC5124}" destId="{E654F500-E644-40BA-9CFB-B61A2BAB0E09}" srcOrd="4" destOrd="0" presId="urn:microsoft.com/office/officeart/2005/8/layout/chevron2"/>
    <dgm:cxn modelId="{68148BE6-751D-4C29-9F1D-4C77D38F2AED}" type="presParOf" srcId="{E654F500-E644-40BA-9CFB-B61A2BAB0E09}" destId="{4DDDC16F-DF3D-4522-B751-DD9ED5373012}" srcOrd="0" destOrd="0" presId="urn:microsoft.com/office/officeart/2005/8/layout/chevron2"/>
    <dgm:cxn modelId="{4F586DF2-87CB-4AE6-9381-2A2C8A5D073F}" type="presParOf" srcId="{E654F500-E644-40BA-9CFB-B61A2BAB0E09}" destId="{9A14EE6F-1409-4885-A3BE-7342F8C5F9F9}" srcOrd="1" destOrd="0" presId="urn:microsoft.com/office/officeart/2005/8/layout/chevron2"/>
    <dgm:cxn modelId="{35080BDF-3134-47CC-8DB2-6D89D8C35F63}" type="presParOf" srcId="{8BF12979-F025-445E-8C04-8E3666BC5124}" destId="{E4B054CF-42A7-4D7C-B044-5CE648B27D46}" srcOrd="5" destOrd="0" presId="urn:microsoft.com/office/officeart/2005/8/layout/chevron2"/>
    <dgm:cxn modelId="{D0F7AF1F-4735-4757-B71C-3A3F1479AC02}" type="presParOf" srcId="{8BF12979-F025-445E-8C04-8E3666BC5124}" destId="{A01290D4-800A-4B33-AD3A-AAB45C5BF6E7}" srcOrd="6" destOrd="0" presId="urn:microsoft.com/office/officeart/2005/8/layout/chevron2"/>
    <dgm:cxn modelId="{907CF52B-60D7-4DDC-B97F-CF573C8A7824}" type="presParOf" srcId="{A01290D4-800A-4B33-AD3A-AAB45C5BF6E7}" destId="{900028BD-7C9B-4E57-BD2A-7F6E45A81188}" srcOrd="0" destOrd="0" presId="urn:microsoft.com/office/officeart/2005/8/layout/chevron2"/>
    <dgm:cxn modelId="{5F5A7E87-3E22-43DD-8E5D-B28E1087EA77}" type="presParOf" srcId="{A01290D4-800A-4B33-AD3A-AAB45C5BF6E7}" destId="{2005F64E-931D-4662-AFBA-325CAE3B51B3}" srcOrd="1" destOrd="0" presId="urn:microsoft.com/office/officeart/2005/8/layout/chevron2"/>
    <dgm:cxn modelId="{E151422F-55B2-413D-B066-6BE241C21256}" type="presParOf" srcId="{8BF12979-F025-445E-8C04-8E3666BC5124}" destId="{8B3D06EE-F311-4780-9F44-E2548F7196B1}" srcOrd="7" destOrd="0" presId="urn:microsoft.com/office/officeart/2005/8/layout/chevron2"/>
    <dgm:cxn modelId="{73C2DF20-C07E-40CF-815A-611012681FFF}" type="presParOf" srcId="{8BF12979-F025-445E-8C04-8E3666BC5124}" destId="{6FE1E496-6E91-43EB-9EE4-B7CD5A9FC84F}" srcOrd="8" destOrd="0" presId="urn:microsoft.com/office/officeart/2005/8/layout/chevron2"/>
    <dgm:cxn modelId="{0EAD58CB-B806-403C-9B10-A553336EF9F4}" type="presParOf" srcId="{6FE1E496-6E91-43EB-9EE4-B7CD5A9FC84F}" destId="{AE11372F-9DA1-429E-B66D-25939B5465C1}" srcOrd="0" destOrd="0" presId="urn:microsoft.com/office/officeart/2005/8/layout/chevron2"/>
    <dgm:cxn modelId="{F0FC5CBE-014A-4A93-AD71-0A0741674222}" type="presParOf" srcId="{6FE1E496-6E91-43EB-9EE4-B7CD5A9FC84F}" destId="{9BAB7958-F4B5-46E9-8B21-7CFEBE96E39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E729C-E62D-4B0D-8CD4-A0F61481DE23}" type="datetimeFigureOut">
              <a:rPr lang="el-GR" smtClean="0"/>
              <a:pPr/>
              <a:t>19/10/2023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B9815-D1AB-450C-9AFD-948C23AAF858}" type="slidenum">
              <a:rPr lang="el-GR" smtClean="0"/>
              <a:pPr/>
              <a:t>‹#›</a:t>
            </a:fld>
            <a:endParaRPr lang="el-GR"/>
          </a:p>
        </p:txBody>
      </p:sp>
    </p:spTree>
    <p:extLst>
      <p:ext uri="{BB962C8B-B14F-4D97-AF65-F5344CB8AC3E}">
        <p14:creationId xmlns:p14="http://schemas.microsoft.com/office/powerpoint/2010/main" xmlns="" val="1883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of all, I would like to thank the president and the organizing committee for inviting me to participate in this round table</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rPr>
              <a:t>Anemia is a common complication in chronic kidney disease (CKD), and is associated with:</a:t>
            </a:r>
            <a:endParaRPr lang="el-GR" sz="1200" b="0" i="0" dirty="0">
              <a:solidFill>
                <a:srgbClr val="24202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a:t>
            </a:fld>
            <a:endParaRPr lang="el-GR"/>
          </a:p>
        </p:txBody>
      </p:sp>
    </p:spTree>
    <p:extLst>
      <p:ext uri="{BB962C8B-B14F-4D97-AF65-F5344CB8AC3E}">
        <p14:creationId xmlns:p14="http://schemas.microsoft.com/office/powerpoint/2010/main" xmlns="" val="400112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Erythropoietin synthesis is determined by tissue oxygenation rather than by renal blood flow; production increases as the hemoglobin concentration drops and the arterial oxygen tension decreases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latin typeface="MinionPro-Regular"/>
              </a:rPr>
              <a:t>EPO binds to its receptor on the</a:t>
            </a:r>
            <a:r>
              <a:rPr lang="el-GR" sz="1200" b="0" i="0" dirty="0">
                <a:solidFill>
                  <a:srgbClr val="242021"/>
                </a:solidFill>
                <a:effectLst/>
                <a:latin typeface="MinionPro-Regular"/>
              </a:rPr>
              <a:t> </a:t>
            </a:r>
            <a:r>
              <a:rPr lang="en-US" sz="1200" b="0" i="0" dirty="0">
                <a:solidFill>
                  <a:srgbClr val="242021"/>
                </a:solidFill>
                <a:effectLst/>
                <a:latin typeface="MinionPro-Regular"/>
              </a:rPr>
              <a:t>surface of erythroid progenitor cells mainly in the bone marrow,</a:t>
            </a:r>
            <a:r>
              <a:rPr lang="el-GR" sz="1200" b="0" i="0" dirty="0">
                <a:solidFill>
                  <a:srgbClr val="242021"/>
                </a:solidFill>
                <a:effectLst/>
                <a:latin typeface="MinionPro-Regular"/>
              </a:rPr>
              <a:t> </a:t>
            </a:r>
            <a:r>
              <a:rPr lang="en-US" sz="1200" b="0" i="0" dirty="0">
                <a:solidFill>
                  <a:srgbClr val="242021"/>
                </a:solidFill>
                <a:effectLst/>
                <a:latin typeface="MinionPro-Regular"/>
              </a:rPr>
              <a:t>and serves as a key stimulus for red cell survival, proliferation</a:t>
            </a:r>
            <a:r>
              <a:rPr lang="el-GR" sz="1200" b="0" i="0" dirty="0">
                <a:solidFill>
                  <a:srgbClr val="242021"/>
                </a:solidFill>
                <a:effectLst/>
                <a:latin typeface="MinionPro-Regular"/>
              </a:rPr>
              <a:t> </a:t>
            </a:r>
            <a:r>
              <a:rPr lang="en-US" sz="1200" b="0" i="0" dirty="0">
                <a:solidFill>
                  <a:srgbClr val="242021"/>
                </a:solidFill>
                <a:effectLst/>
                <a:latin typeface="MinionPro-Regular"/>
              </a:rPr>
              <a:t>and differentiation</a:t>
            </a:r>
            <a:endParaRPr lang="el-GR" sz="1200" b="0" i="0" dirty="0">
              <a:solidFill>
                <a:srgbClr val="242021"/>
              </a:solidFill>
              <a:effectLst/>
              <a:latin typeface="Minion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latin typeface="MinionPro-Regular"/>
              </a:rPr>
              <a:t>Iron is necessary for red blood cell 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latin typeface="MinionPro-Regular"/>
              </a:rPr>
              <a:t>And all this </a:t>
            </a:r>
            <a:r>
              <a:rPr lang="en-US" dirty="0"/>
              <a:t>process</a:t>
            </a:r>
            <a:r>
              <a:rPr lang="en-US" sz="1200" dirty="0"/>
              <a:t> is</a:t>
            </a:r>
            <a:r>
              <a:rPr lang="en-US" dirty="0"/>
              <a:t> orchestrated</a:t>
            </a:r>
            <a:r>
              <a:rPr lang="el-GR" dirty="0"/>
              <a:t> </a:t>
            </a:r>
            <a:r>
              <a:rPr lang="en-US" dirty="0"/>
              <a:t>by</a:t>
            </a:r>
            <a:r>
              <a:rPr lang="el-GR" dirty="0"/>
              <a:t> </a:t>
            </a:r>
            <a:r>
              <a:rPr lang="en-US" dirty="0"/>
              <a:t>hypoxia inducible factor</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12</a:t>
            </a:fld>
            <a:endParaRPr lang="el-GR"/>
          </a:p>
        </p:txBody>
      </p:sp>
    </p:spTree>
    <p:extLst>
      <p:ext uri="{BB962C8B-B14F-4D97-AF65-F5344CB8AC3E}">
        <p14:creationId xmlns:p14="http://schemas.microsoft.com/office/powerpoint/2010/main" xmlns="" val="314480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HIF-1 is a transcription factor that mediates between the oxygenation state and the cell's response to it. It is a heterodimer consisting of an α-subunit with a short half-life in the presence of O2 and a β-subunit that is continuously expressed regardless of O2 levels. The "oxygen sensor" is a </a:t>
            </a:r>
            <a:r>
              <a:rPr lang="en-US" dirty="0" err="1"/>
              <a:t>polyhydroxylase</a:t>
            </a:r>
            <a:r>
              <a:rPr lang="en-US" dirty="0"/>
              <a:t>, which in the presence of O2 (21% O2) hydroxylates the α-subunits of the HIF-1 factor. Hydroxylated HIF-1α subunits accept ubiquitin molecules from the von Hippel-Lindau (</a:t>
            </a:r>
            <a:r>
              <a:rPr lang="en-US" dirty="0" err="1"/>
              <a:t>vHL</a:t>
            </a:r>
            <a:r>
              <a:rPr lang="en-US" dirty="0"/>
              <a:t>) protein, resulting in their proteasomal degradation. In hypoxic conditions the α-subunits remain intact and accumulate, forming heterodimers with HIF-1β subunits. Heterodimers activate a number of hypoxia response genes, such as genes encoding EPO and EPOR, enzymes of the glycolytic pathway, the transferrin receptor, and angiogenic factor</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13</a:t>
            </a:fld>
            <a:endParaRPr lang="el-GR"/>
          </a:p>
        </p:txBody>
      </p:sp>
    </p:spTree>
    <p:extLst>
      <p:ext uri="{BB962C8B-B14F-4D97-AF65-F5344CB8AC3E}">
        <p14:creationId xmlns:p14="http://schemas.microsoft.com/office/powerpoint/2010/main" xmlns="" val="116186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dirty="0">
                <a:solidFill>
                  <a:srgbClr val="242021"/>
                </a:solidFill>
                <a:effectLst/>
                <a:latin typeface="MinionPro-Regular"/>
              </a:rPr>
              <a:t>As we said before iron is essential</a:t>
            </a:r>
            <a:r>
              <a:rPr lang="el-GR" sz="1200" b="0" i="0" dirty="0">
                <a:solidFill>
                  <a:srgbClr val="242021"/>
                </a:solidFill>
                <a:effectLst/>
                <a:latin typeface="MinionPro-Regular"/>
              </a:rPr>
              <a:t>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14</a:t>
            </a:fld>
            <a:endParaRPr lang="el-GR"/>
          </a:p>
        </p:txBody>
      </p:sp>
    </p:spTree>
    <p:extLst>
      <p:ext uri="{BB962C8B-B14F-4D97-AF65-F5344CB8AC3E}">
        <p14:creationId xmlns:p14="http://schemas.microsoft.com/office/powerpoint/2010/main" xmlns="" val="54748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Generally Iron (Fe) is provided mainly by reticuloendothelial macrophages that recycle iron from senescent red blood cells (RBCs), with a lesser contribution from dietary absorption and other body stores. Iron circulates in the plasma, predominantly bound to transferrin (TF), and is stored in cells in the form of ferritin.</a:t>
            </a:r>
          </a:p>
          <a:p>
            <a:r>
              <a:rPr lang="en-US" dirty="0"/>
              <a:t>The liver hormone hepcidin controls systemic iron homeostasis by inducing degradation of the iron exporter </a:t>
            </a:r>
            <a:r>
              <a:rPr lang="en-US" dirty="0" err="1"/>
              <a:t>ferroportin</a:t>
            </a:r>
            <a:r>
              <a:rPr lang="en-US" dirty="0"/>
              <a:t> (FPN) to reduce iron entry into plasma from dietary sources and body stores. Iron deficiency and erythropoiesis drive suppress hepcidin production to provide adequate iron for erythropoiesis and other essential functions. Iron and inflammation induce hepcidin to prevent iron overload and limit iron availability to pathogens</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15</a:t>
            </a:fld>
            <a:endParaRPr lang="el-GR"/>
          </a:p>
        </p:txBody>
      </p:sp>
    </p:spTree>
    <p:extLst>
      <p:ext uri="{BB962C8B-B14F-4D97-AF65-F5344CB8AC3E}">
        <p14:creationId xmlns:p14="http://schemas.microsoft.com/office/powerpoint/2010/main" xmlns="" val="383577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Both forms are common in CKD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16</a:t>
            </a:fld>
            <a:endParaRPr lang="el-GR"/>
          </a:p>
        </p:txBody>
      </p:sp>
    </p:spTree>
    <p:extLst>
      <p:ext uri="{BB962C8B-B14F-4D97-AF65-F5344CB8AC3E}">
        <p14:creationId xmlns:p14="http://schemas.microsoft.com/office/powerpoint/2010/main" xmlns="" val="404089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accordance with the pathophysiology</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rPr>
              <a:t>Has evolved dramatically from the </a:t>
            </a:r>
            <a:endParaRPr lang="el-GR" dirty="0"/>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18</a:t>
            </a:fld>
            <a:endParaRPr lang="el-GR"/>
          </a:p>
        </p:txBody>
      </p:sp>
    </p:spTree>
    <p:extLst>
      <p:ext uri="{BB962C8B-B14F-4D97-AF65-F5344CB8AC3E}">
        <p14:creationId xmlns:p14="http://schemas.microsoft.com/office/powerpoint/2010/main" xmlns="" val="239507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800" b="0" i="0" dirty="0">
                <a:solidFill>
                  <a:srgbClr val="242021"/>
                </a:solidFill>
                <a:effectLst/>
                <a:latin typeface="MinionPro-Regular"/>
              </a:rPr>
              <a:t>But the actual management of anemia in patients with CKD varies among different countries and medical units</a:t>
            </a:r>
            <a:r>
              <a:rPr lang="en-US" dirty="0"/>
              <a:t> </a:t>
            </a:r>
            <a:br>
              <a:rPr lang="en-US" dirty="0"/>
            </a:br>
            <a:endParaRPr lang="en-US" dirty="0"/>
          </a:p>
          <a:p>
            <a:r>
              <a:rPr lang="en-US" dirty="0"/>
              <a:t/>
            </a:r>
            <a:br>
              <a:rPr lang="en-US" dirty="0"/>
            </a:b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19</a:t>
            </a:fld>
            <a:endParaRPr lang="el-GR"/>
          </a:p>
        </p:txBody>
      </p:sp>
    </p:spTree>
    <p:extLst>
      <p:ext uri="{BB962C8B-B14F-4D97-AF65-F5344CB8AC3E}">
        <p14:creationId xmlns:p14="http://schemas.microsoft.com/office/powerpoint/2010/main" xmlns="" val="153514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Nowadays, ESA are an established treatment of anemia in CKD patients. Epoetin alfa and beta were the two first recombinant human </a:t>
            </a:r>
            <a:r>
              <a:rPr lang="en-US" dirty="0" err="1"/>
              <a:t>erythropoietins</a:t>
            </a:r>
            <a:r>
              <a:rPr lang="en-US" dirty="0"/>
              <a:t> entering into clinical practice nearly 30 years ago; some years later, darbepoetin alfa and methoxy polyethylene glycol-epoetin beta were developed</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20</a:t>
            </a:fld>
            <a:endParaRPr lang="el-GR"/>
          </a:p>
        </p:txBody>
      </p:sp>
    </p:spTree>
    <p:extLst>
      <p:ext uri="{BB962C8B-B14F-4D97-AF65-F5344CB8AC3E}">
        <p14:creationId xmlns:p14="http://schemas.microsoft.com/office/powerpoint/2010/main" xmlns="" val="165902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21</a:t>
            </a:fld>
            <a:endParaRPr lang="el-GR"/>
          </a:p>
        </p:txBody>
      </p:sp>
    </p:spTree>
    <p:extLst>
      <p:ext uri="{BB962C8B-B14F-4D97-AF65-F5344CB8AC3E}">
        <p14:creationId xmlns:p14="http://schemas.microsoft.com/office/powerpoint/2010/main" xmlns="" val="385707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Remains unclear whether different forms of epoetin drugs are better or safer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choice of ESA is based on administration convenience, CKD phase, administration route, and costs. </a:t>
            </a:r>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22</a:t>
            </a:fld>
            <a:endParaRPr lang="el-GR"/>
          </a:p>
        </p:txBody>
      </p:sp>
    </p:spTree>
    <p:extLst>
      <p:ext uri="{BB962C8B-B14F-4D97-AF65-F5344CB8AC3E}">
        <p14:creationId xmlns:p14="http://schemas.microsoft.com/office/powerpoint/2010/main" xmlns="" val="8185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a:t>
            </a:fld>
            <a:endParaRPr lang="el-GR"/>
          </a:p>
        </p:txBody>
      </p:sp>
    </p:spTree>
    <p:extLst>
      <p:ext uri="{BB962C8B-B14F-4D97-AF65-F5344CB8AC3E}">
        <p14:creationId xmlns:p14="http://schemas.microsoft.com/office/powerpoint/2010/main" xmlns="" val="3006301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During these years of clinical use, ESA have been shown as effective agents in increasing and maintaining adequate hemoglobin (Hb) levels in a substantial proportion of CKD patients with a relatively acceptable safety profile</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23</a:t>
            </a:fld>
            <a:endParaRPr lang="el-GR"/>
          </a:p>
        </p:txBody>
      </p:sp>
    </p:spTree>
    <p:extLst>
      <p:ext uri="{BB962C8B-B14F-4D97-AF65-F5344CB8AC3E}">
        <p14:creationId xmlns:p14="http://schemas.microsoft.com/office/powerpoint/2010/main" xmlns="" val="3172521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 the very beginning, the rationale for their use was quite simple: there was one symptom, anemia; there was a new effective drug to cure it, recombinant human erythropoietin; therefore, it was administered to increase Hb levels. Despite this apparent simplicity, a longstanding controversy took hold over the optimal Hb target when using ESAs</a:t>
            </a:r>
          </a:p>
          <a:p>
            <a:r>
              <a:rPr lang="en-US" sz="1200" b="0" i="0" dirty="0">
                <a:solidFill>
                  <a:srgbClr val="242021"/>
                </a:solidFill>
                <a:effectLst/>
                <a:latin typeface="MinionPro-Regular"/>
              </a:rPr>
              <a:t>The target Hb concentration during ESA therapy is still controversial</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24</a:t>
            </a:fld>
            <a:endParaRPr lang="el-GR"/>
          </a:p>
        </p:txBody>
      </p:sp>
    </p:spTree>
    <p:extLst>
      <p:ext uri="{BB962C8B-B14F-4D97-AF65-F5344CB8AC3E}">
        <p14:creationId xmlns:p14="http://schemas.microsoft.com/office/powerpoint/2010/main" xmlns="" val="74111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dirty="0">
                <a:solidFill>
                  <a:srgbClr val="242021"/>
                </a:solidFill>
                <a:effectLst/>
                <a:latin typeface="MinionPro-Regular"/>
              </a:rPr>
              <a:t>Studies early after the use of ESAs demonstrated its efficacy in reducing the need for blood transfusions, the symptoms related to anemia and an improved quality of life. </a:t>
            </a:r>
          </a:p>
          <a:p>
            <a:endParaRPr lang="en-US" sz="1200" b="0" i="0" dirty="0">
              <a:solidFill>
                <a:srgbClr val="242021"/>
              </a:solidFill>
              <a:effectLst/>
              <a:latin typeface="MinionPro-Regular"/>
            </a:endParaRPr>
          </a:p>
          <a:p>
            <a:r>
              <a:rPr lang="en-US" sz="1200" b="0" i="0" dirty="0">
                <a:solidFill>
                  <a:srgbClr val="242021"/>
                </a:solidFill>
                <a:effectLst/>
                <a:latin typeface="MinionPro-Regular"/>
              </a:rPr>
              <a:t>But a complete correction of anemia did not </a:t>
            </a:r>
            <a:r>
              <a:rPr lang="en-US" dirty="0"/>
              <a:t>bring substantial benefits or could be even harmful</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25</a:t>
            </a:fld>
            <a:endParaRPr lang="el-GR"/>
          </a:p>
        </p:txBody>
      </p:sp>
    </p:spTree>
    <p:extLst>
      <p:ext uri="{BB962C8B-B14F-4D97-AF65-F5344CB8AC3E}">
        <p14:creationId xmlns:p14="http://schemas.microsoft.com/office/powerpoint/2010/main" xmlns="" val="2163721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Altogether, this evidence led to the current clinical practice of ESA use, with a broad consensus on</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26</a:t>
            </a:fld>
            <a:endParaRPr lang="el-GR"/>
          </a:p>
        </p:txBody>
      </p:sp>
    </p:spTree>
    <p:extLst>
      <p:ext uri="{BB962C8B-B14F-4D97-AF65-F5344CB8AC3E}">
        <p14:creationId xmlns:p14="http://schemas.microsoft.com/office/powerpoint/2010/main" xmlns="" val="2796466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Furthermore, iron supplementation has a key role for the treatment of anemia in CKD, </a:t>
            </a:r>
          </a:p>
          <a:p>
            <a:r>
              <a:rPr lang="en-US" dirty="0"/>
              <a:t>This</a:t>
            </a:r>
            <a:r>
              <a:rPr lang="el-GR" dirty="0"/>
              <a:t> </a:t>
            </a:r>
            <a:r>
              <a:rPr lang="en-US" dirty="0"/>
              <a:t>was well known</a:t>
            </a:r>
            <a:r>
              <a:rPr lang="el-GR" dirty="0"/>
              <a:t> </a:t>
            </a:r>
            <a:r>
              <a:rPr lang="en-US" dirty="0"/>
              <a:t>almost before the first use of erythropoietin, since </a:t>
            </a:r>
            <a:r>
              <a:rPr lang="en-US" sz="1200" b="0" i="0" dirty="0">
                <a:solidFill>
                  <a:srgbClr val="242021"/>
                </a:solidFill>
                <a:effectLst/>
                <a:latin typeface="MinionPro-Regular"/>
              </a:rPr>
              <a:t>iron is essential for an adequate </a:t>
            </a:r>
            <a:r>
              <a:rPr lang="en-US" sz="1200" b="0" i="0" dirty="0" err="1">
                <a:solidFill>
                  <a:srgbClr val="242021"/>
                </a:solidFill>
                <a:effectLst/>
                <a:latin typeface="MinionPro-Regular"/>
              </a:rPr>
              <a:t>erythropoesis</a:t>
            </a:r>
            <a:r>
              <a:rPr lang="en-US" sz="1200" b="0" i="0" dirty="0">
                <a:solidFill>
                  <a:srgbClr val="242021"/>
                </a:solidFill>
                <a:effectLst/>
                <a:latin typeface="MinionPro-Regular"/>
              </a:rPr>
              <a:t>.</a:t>
            </a:r>
          </a:p>
          <a:p>
            <a:r>
              <a:rPr lang="en-US" dirty="0"/>
              <a:t>In the nephrology community, the use of iron has been almost exclusively adopted as supportive therapy for anemia control. Guidelines recommend iron use as a first-line strategy if we seek</a:t>
            </a:r>
            <a:r>
              <a:rPr lang="el-GR" dirty="0"/>
              <a:t> </a:t>
            </a:r>
            <a:r>
              <a:rPr lang="en-US" dirty="0"/>
              <a:t>an increase of Hb or a decrease in ESA dose</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27</a:t>
            </a:fld>
            <a:endParaRPr lang="el-GR"/>
          </a:p>
        </p:txBody>
      </p:sp>
    </p:spTree>
    <p:extLst>
      <p:ext uri="{BB962C8B-B14F-4D97-AF65-F5344CB8AC3E}">
        <p14:creationId xmlns:p14="http://schemas.microsoft.com/office/powerpoint/2010/main" xmlns="" val="3041662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evidence for clinical benefits of iron administration</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Several large studies have reported that correction of iron deficiency may be related with a reduction of congestive heart failure</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28</a:t>
            </a:fld>
            <a:endParaRPr lang="el-GR"/>
          </a:p>
        </p:txBody>
      </p:sp>
    </p:spTree>
    <p:extLst>
      <p:ext uri="{BB962C8B-B14F-4D97-AF65-F5344CB8AC3E}">
        <p14:creationId xmlns:p14="http://schemas.microsoft.com/office/powerpoint/2010/main" xmlns="" val="3635581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However, there some concerns about the use of iron supplementation,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29</a:t>
            </a:fld>
            <a:endParaRPr lang="el-GR"/>
          </a:p>
        </p:txBody>
      </p:sp>
    </p:spTree>
    <p:extLst>
      <p:ext uri="{BB962C8B-B14F-4D97-AF65-F5344CB8AC3E}">
        <p14:creationId xmlns:p14="http://schemas.microsoft.com/office/powerpoint/2010/main" xmlns="" val="1221682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There are many types and routes for iron administration with pros and cons and the decision of the treatment may based on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30</a:t>
            </a:fld>
            <a:endParaRPr lang="el-GR"/>
          </a:p>
        </p:txBody>
      </p:sp>
    </p:spTree>
    <p:extLst>
      <p:ext uri="{BB962C8B-B14F-4D97-AF65-F5344CB8AC3E}">
        <p14:creationId xmlns:p14="http://schemas.microsoft.com/office/powerpoint/2010/main" xmlns="" val="2435468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guideline suggests the treatment of anemia with iron supplementation in adults with CKD stage 3-5 when TSAT &lt; 30% and ferritin &lt; 500</a:t>
            </a:r>
            <a:r>
              <a:rPr lang="el-GR" dirty="0"/>
              <a:t>μ</a:t>
            </a:r>
            <a:r>
              <a:rPr lang="en-US" dirty="0"/>
              <a:t>g/ml regardless of ESA administration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31</a:t>
            </a:fld>
            <a:endParaRPr lang="el-GR"/>
          </a:p>
        </p:txBody>
      </p:sp>
    </p:spTree>
    <p:extLst>
      <p:ext uri="{BB962C8B-B14F-4D97-AF65-F5344CB8AC3E}">
        <p14:creationId xmlns:p14="http://schemas.microsoft.com/office/powerpoint/2010/main" xmlns="" val="3736505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Prolyl hydroxylase domain (PHD) inhibitors are a new class of drugs for the treatment of anemia. They differentiate from ESAs, since they do not directly activate the erythropoietin receptor, but rather stimulate the production of endogenous erythropoietin from the kidneys and to a lesser extent from the liver. Moreover, they are administered orally and not parenterally</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32</a:t>
            </a:fld>
            <a:endParaRPr lang="el-GR"/>
          </a:p>
        </p:txBody>
      </p:sp>
    </p:spTree>
    <p:extLst>
      <p:ext uri="{BB962C8B-B14F-4D97-AF65-F5344CB8AC3E}">
        <p14:creationId xmlns:p14="http://schemas.microsoft.com/office/powerpoint/2010/main" xmlns="" val="42829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a:t>
            </a:fld>
            <a:endParaRPr lang="el-GR"/>
          </a:p>
        </p:txBody>
      </p:sp>
    </p:spTree>
    <p:extLst>
      <p:ext uri="{BB962C8B-B14F-4D97-AF65-F5344CB8AC3E}">
        <p14:creationId xmlns:p14="http://schemas.microsoft.com/office/powerpoint/2010/main" xmlns="" val="2376605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According to data from phase-II and III studies, compared with placebo or ESA, PHD inhibitors are effective in increasing and maintaining Hb levels in both ND and dialysis dependent CKD patients</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33</a:t>
            </a:fld>
            <a:endParaRPr lang="el-GR"/>
          </a:p>
        </p:txBody>
      </p:sp>
    </p:spTree>
    <p:extLst>
      <p:ext uri="{BB962C8B-B14F-4D97-AF65-F5344CB8AC3E}">
        <p14:creationId xmlns:p14="http://schemas.microsoft.com/office/powerpoint/2010/main" xmlns="" val="667494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with a satisfactory safety profile in terms of adverse events and serious adverse events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34</a:t>
            </a:fld>
            <a:endParaRPr lang="el-GR"/>
          </a:p>
        </p:txBody>
      </p:sp>
    </p:spTree>
    <p:extLst>
      <p:ext uri="{BB962C8B-B14F-4D97-AF65-F5344CB8AC3E}">
        <p14:creationId xmlns:p14="http://schemas.microsoft.com/office/powerpoint/2010/main" xmlns="" val="141444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And specific adverse events  such as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35</a:t>
            </a:fld>
            <a:endParaRPr lang="el-GR"/>
          </a:p>
        </p:txBody>
      </p:sp>
    </p:spTree>
    <p:extLst>
      <p:ext uri="{BB962C8B-B14F-4D97-AF65-F5344CB8AC3E}">
        <p14:creationId xmlns:p14="http://schemas.microsoft.com/office/powerpoint/2010/main" xmlns="" val="2362931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PHDi have pleiotropic effects </a:t>
            </a:r>
          </a:p>
          <a:p>
            <a:r>
              <a:rPr lang="en-US" dirty="0"/>
              <a:t>As the HIF system controls a wide array of pathways, some of them still unknown, this may open the way to new positive effects, but also to unwanted adverse events </a:t>
            </a:r>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36</a:t>
            </a:fld>
            <a:endParaRPr lang="el-GR"/>
          </a:p>
        </p:txBody>
      </p:sp>
    </p:spTree>
    <p:extLst>
      <p:ext uri="{BB962C8B-B14F-4D97-AF65-F5344CB8AC3E}">
        <p14:creationId xmlns:p14="http://schemas.microsoft.com/office/powerpoint/2010/main" xmlns="" val="3103626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concluding</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37</a:t>
            </a:fld>
            <a:endParaRPr lang="el-GR"/>
          </a:p>
        </p:txBody>
      </p:sp>
    </p:spTree>
    <p:extLst>
      <p:ext uri="{BB962C8B-B14F-4D97-AF65-F5344CB8AC3E}">
        <p14:creationId xmlns:p14="http://schemas.microsoft.com/office/powerpoint/2010/main" xmlns="" val="2720510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We</a:t>
            </a:r>
            <a:r>
              <a:rPr lang="el-GR" dirty="0"/>
              <a:t> </a:t>
            </a:r>
            <a:r>
              <a:rPr lang="en-US" dirty="0"/>
              <a:t>still have a lot to learn</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38</a:t>
            </a:fld>
            <a:endParaRPr lang="el-GR"/>
          </a:p>
        </p:txBody>
      </p:sp>
    </p:spTree>
    <p:extLst>
      <p:ext uri="{BB962C8B-B14F-4D97-AF65-F5344CB8AC3E}">
        <p14:creationId xmlns:p14="http://schemas.microsoft.com/office/powerpoint/2010/main" xmlns="" val="653277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800" b="0" i="0" dirty="0">
                <a:solidFill>
                  <a:srgbClr val="000000"/>
                </a:solidFill>
                <a:effectLst/>
                <a:latin typeface="CharisSIL"/>
              </a:rPr>
              <a:t>Another clinically relevant and increasingly recognized side-effect of certain intravenous iron formulations is 6H syndrome</a:t>
            </a:r>
            <a:r>
              <a:rPr lang="en-US" dirty="0"/>
              <a:t> </a:t>
            </a:r>
            <a:br>
              <a:rPr lang="en-US" dirty="0"/>
            </a:br>
            <a:r>
              <a:rPr lang="en-US" dirty="0"/>
              <a:t>6H syndrome (high fibroblast growth factor 23 [FGF-23], hypophosphatemia, </a:t>
            </a:r>
            <a:r>
              <a:rPr lang="en-US" dirty="0" err="1"/>
              <a:t>hyperphosphaturia</a:t>
            </a:r>
            <a:r>
              <a:rPr lang="en-US" dirty="0"/>
              <a:t>, hypovitaminosis D, hypocalcemia, and secondary hyperparathyroidism). In the setting of iron deficiency, FGF-23 transcription is increased. Normally, this has no substantial adverse consequences because FGF-23 is cleaved proportionally to synthesis to the inactive form. However, higher levels of intact FGF-23 develop in the presence of certain IV iron formulations. It is speculated that the carbohydrate moieties of the iron formulations inhibit the cleavage of FGF-23.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41</a:t>
            </a:fld>
            <a:endParaRPr lang="el-GR"/>
          </a:p>
        </p:txBody>
      </p:sp>
    </p:spTree>
    <p:extLst>
      <p:ext uri="{BB962C8B-B14F-4D97-AF65-F5344CB8AC3E}">
        <p14:creationId xmlns:p14="http://schemas.microsoft.com/office/powerpoint/2010/main" xmlns="" val="164102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dirty="0">
                <a:solidFill>
                  <a:srgbClr val="242021"/>
                </a:solidFill>
                <a:effectLst/>
                <a:latin typeface="MinionPro-Regular"/>
              </a:rPr>
              <a:t>Anemia is more prevalent and severe as the estimated glomerular filtration rate (eGFR) declines</a:t>
            </a:r>
            <a:r>
              <a:rPr lang="en-US" dirty="0"/>
              <a:t> and</a:t>
            </a:r>
            <a:r>
              <a:rPr lang="en-US" b="0" i="0" dirty="0">
                <a:solidFill>
                  <a:srgbClr val="000000"/>
                </a:solidFill>
                <a:effectLst/>
                <a:latin typeface="Times New Roman" panose="02020603050405020304" pitchFamily="18" charset="0"/>
              </a:rPr>
              <a:t> starts to develop when the eGFR drops below 60 ml/min</a:t>
            </a:r>
            <a:r>
              <a:rPr lang="en-US" dirty="0"/>
              <a:t/>
            </a:r>
            <a:br>
              <a:rPr lang="en-US" dirty="0"/>
            </a:b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6</a:t>
            </a:fld>
            <a:endParaRPr lang="el-GR"/>
          </a:p>
        </p:txBody>
      </p:sp>
    </p:spTree>
    <p:extLst>
      <p:ext uri="{BB962C8B-B14F-4D97-AF65-F5344CB8AC3E}">
        <p14:creationId xmlns:p14="http://schemas.microsoft.com/office/powerpoint/2010/main" xmlns="" val="177079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42021"/>
                </a:solidFill>
                <a:effectLst/>
                <a:latin typeface="MinionPro-Regular"/>
              </a:rPr>
              <a:t>The prevalence of anemia raised with the progression of CKD</a:t>
            </a:r>
            <a:r>
              <a:rPr lang="en-US" sz="2800" dirty="0"/>
              <a:t> and there is a strong correlation of glomerular filtration rate (GFR) with reduction in Hb concentration, which is more pronounced in individuals with advanced CKD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latin typeface="URWPalladioL-Roma"/>
              </a:rPr>
              <a:t>Anemia is a well-known and frequent consequence of CKD, </a:t>
            </a:r>
            <a:endParaRPr lang="el-GR" sz="2800"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7</a:t>
            </a:fld>
            <a:endParaRPr lang="el-GR"/>
          </a:p>
        </p:txBody>
      </p:sp>
    </p:spTree>
    <p:extLst>
      <p:ext uri="{BB962C8B-B14F-4D97-AF65-F5344CB8AC3E}">
        <p14:creationId xmlns:p14="http://schemas.microsoft.com/office/powerpoint/2010/main" xmlns="" val="226890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anemia is defined as an</a:t>
            </a:r>
            <a:r>
              <a:rPr lang="el-GR" dirty="0"/>
              <a:t> </a:t>
            </a:r>
            <a:r>
              <a:rPr lang="en-US" dirty="0"/>
              <a:t>Hb concentration below </a:t>
            </a:r>
          </a:p>
          <a:p>
            <a:r>
              <a:rPr lang="en-US" dirty="0"/>
              <a:t>And the investigation of anemia must include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8</a:t>
            </a:fld>
            <a:endParaRPr lang="el-GR"/>
          </a:p>
        </p:txBody>
      </p:sp>
    </p:spTree>
    <p:extLst>
      <p:ext uri="{BB962C8B-B14F-4D97-AF65-F5344CB8AC3E}">
        <p14:creationId xmlns:p14="http://schemas.microsoft.com/office/powerpoint/2010/main" xmlns="" val="50921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latin typeface="MinionPro-Regular"/>
              </a:rPr>
              <a:t>The mechanisms of anemia in CKD are multifactorial: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021"/>
              </a:solidFill>
              <a:effectLst/>
              <a:latin typeface="Minion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021"/>
                </a:solidFill>
                <a:effectLst/>
                <a:latin typeface="MinionPro-Regular"/>
              </a:rPr>
              <a:t>However, other factors have also been described to contribute to anemia in CKD patients, such as 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021"/>
              </a:solidFill>
              <a:effectLst/>
              <a:latin typeface="MinionPro-Regular"/>
            </a:endParaRPr>
          </a:p>
          <a:p>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9</a:t>
            </a:fld>
            <a:endParaRPr lang="el-GR"/>
          </a:p>
        </p:txBody>
      </p:sp>
    </p:spTree>
    <p:extLst>
      <p:ext uri="{BB962C8B-B14F-4D97-AF65-F5344CB8AC3E}">
        <p14:creationId xmlns:p14="http://schemas.microsoft.com/office/powerpoint/2010/main" xmlns="" val="363343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a:r>
            <a:br>
              <a:rPr lang="en-US" dirty="0"/>
            </a:b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10</a:t>
            </a:fld>
            <a:endParaRPr lang="el-GR"/>
          </a:p>
        </p:txBody>
      </p:sp>
    </p:spTree>
    <p:extLst>
      <p:ext uri="{BB962C8B-B14F-4D97-AF65-F5344CB8AC3E}">
        <p14:creationId xmlns:p14="http://schemas.microsoft.com/office/powerpoint/2010/main" xmlns="" val="337239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Studies have shown </a:t>
            </a:r>
            <a:endParaRPr lang="el-GR" dirty="0"/>
          </a:p>
        </p:txBody>
      </p:sp>
      <p:sp>
        <p:nvSpPr>
          <p:cNvPr id="4" name="Θέση αριθμού διαφάνειας 3"/>
          <p:cNvSpPr>
            <a:spLocks noGrp="1"/>
          </p:cNvSpPr>
          <p:nvPr>
            <p:ph type="sldNum" sz="quarter" idx="5"/>
          </p:nvPr>
        </p:nvSpPr>
        <p:spPr/>
        <p:txBody>
          <a:bodyPr/>
          <a:lstStyle/>
          <a:p>
            <a:fld id="{4ABB9815-D1AB-450C-9AFD-948C23AAF858}" type="slidenum">
              <a:rPr lang="el-GR" smtClean="0"/>
              <a:pPr/>
              <a:t>11</a:t>
            </a:fld>
            <a:endParaRPr lang="el-GR"/>
          </a:p>
        </p:txBody>
      </p:sp>
    </p:spTree>
    <p:extLst>
      <p:ext uri="{BB962C8B-B14F-4D97-AF65-F5344CB8AC3E}">
        <p14:creationId xmlns:p14="http://schemas.microsoft.com/office/powerpoint/2010/main" xmlns="" val="33901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C943DD4-D1AC-1B6D-E6D5-D69777728F4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F57997D3-F85D-D617-7A1C-F52A8CD0E3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F785D3EE-7283-E146-BD27-7862985F261D}"/>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5" name="Θέση υποσέλιδου 4">
            <a:extLst>
              <a:ext uri="{FF2B5EF4-FFF2-40B4-BE49-F238E27FC236}">
                <a16:creationId xmlns:a16="http://schemas.microsoft.com/office/drawing/2014/main" xmlns="" id="{00D0F58B-4F36-9D4B-11AC-AE464DFECB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184F871-5F4B-99AC-44DE-4F5FA53FACDE}"/>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411351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D38B597-3711-7396-20C4-EFD8EDA63DB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5C0458E-EE00-0048-A5A7-432BF806612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F760AD3-8AE7-DA54-FDCD-CE018AE7A38A}"/>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5" name="Θέση υποσέλιδου 4">
            <a:extLst>
              <a:ext uri="{FF2B5EF4-FFF2-40B4-BE49-F238E27FC236}">
                <a16:creationId xmlns:a16="http://schemas.microsoft.com/office/drawing/2014/main" xmlns="" id="{B19A7CAA-C90C-8379-9561-AAD9837FD4D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321B69F-6828-50D2-2AC4-F2913B30F877}"/>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24912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DCF7361C-DC0C-C44D-4421-DC04AC5D12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F6205E5C-3C27-673F-E8E8-3EFE63C80CC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38CFE81-C618-15BD-5549-1AC8B3BAD1B8}"/>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5" name="Θέση υποσέλιδου 4">
            <a:extLst>
              <a:ext uri="{FF2B5EF4-FFF2-40B4-BE49-F238E27FC236}">
                <a16:creationId xmlns:a16="http://schemas.microsoft.com/office/drawing/2014/main" xmlns="" id="{3D066340-7A9A-0D52-A60D-C10529135E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C6B9004-00ED-C923-6E0D-BE0A7E71ECF4}"/>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19286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2942A29-4325-2843-8EF5-4A38C1A5550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A31EE01-339D-B524-E77D-91A0397D35A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8D726E8-7852-2170-BB03-15263886840B}"/>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5" name="Θέση υποσέλιδου 4">
            <a:extLst>
              <a:ext uri="{FF2B5EF4-FFF2-40B4-BE49-F238E27FC236}">
                <a16:creationId xmlns:a16="http://schemas.microsoft.com/office/drawing/2014/main" xmlns="" id="{9532E924-2482-9935-0229-019E8432FF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C63BDDD-0F9F-3367-785E-12D6F8A671EB}"/>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367992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51D394-D605-A4A0-DC28-BF43866663E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2DE6C1E-BC33-1D7E-A19E-3EB8BAD4A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1B8432CE-46BD-E2FD-9D9F-76E7B2D43340}"/>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5" name="Θέση υποσέλιδου 4">
            <a:extLst>
              <a:ext uri="{FF2B5EF4-FFF2-40B4-BE49-F238E27FC236}">
                <a16:creationId xmlns:a16="http://schemas.microsoft.com/office/drawing/2014/main" xmlns="" id="{A4C3258C-E7DC-60AF-FFC6-231D66C62B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0CE6407-FE1B-0D55-DAA0-217E3E44E90A}"/>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248213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56E264-8AAC-77D2-238E-82D1D497B0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6FDCB59-1C47-C7C9-9B62-C9F9A452CEB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56B50DD2-D599-2A74-F8BB-EA1E0D91EBF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8DF23688-5DD0-DBD8-42FA-8A5113A683F4}"/>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6" name="Θέση υποσέλιδου 5">
            <a:extLst>
              <a:ext uri="{FF2B5EF4-FFF2-40B4-BE49-F238E27FC236}">
                <a16:creationId xmlns:a16="http://schemas.microsoft.com/office/drawing/2014/main" xmlns="" id="{B17A7CE7-6CE7-4391-DF74-D70DD06E615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D667402-4E09-9443-F50A-E8E67965B595}"/>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65541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B2F2B5-27DE-AEEE-B1F3-0A7846390FD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2559386-CD73-CA60-C9C1-9812CE43D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D389BFFB-F94F-BBE4-FF88-9AAAEA5E67E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EDA8B260-9C6A-8A29-F92A-01A593365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3A415CE5-4214-A23B-860A-3E5E859BD29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B48B6C88-3D30-5CFE-E491-1F27F1438155}"/>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8" name="Θέση υποσέλιδου 7">
            <a:extLst>
              <a:ext uri="{FF2B5EF4-FFF2-40B4-BE49-F238E27FC236}">
                <a16:creationId xmlns:a16="http://schemas.microsoft.com/office/drawing/2014/main" xmlns="" id="{54557D66-DEA5-639A-0D4E-AED067094D4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0A87432B-5663-D9E8-8334-5FBFBD7D8EA2}"/>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3225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65EAA93-391E-A970-D322-F95A7F09A9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FBF3FA90-9C8E-5E9E-2183-FBDAED57CBD9}"/>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4" name="Θέση υποσέλιδου 3">
            <a:extLst>
              <a:ext uri="{FF2B5EF4-FFF2-40B4-BE49-F238E27FC236}">
                <a16:creationId xmlns:a16="http://schemas.microsoft.com/office/drawing/2014/main" xmlns="" id="{AAB497C0-99ED-8434-38F7-644D32A85E2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2EA507C5-879F-B8CA-291E-FA7322EB303D}"/>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268737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A9204F0A-BA5E-DC7C-5807-F78E7138DC6C}"/>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3" name="Θέση υποσέλιδου 2">
            <a:extLst>
              <a:ext uri="{FF2B5EF4-FFF2-40B4-BE49-F238E27FC236}">
                <a16:creationId xmlns:a16="http://schemas.microsoft.com/office/drawing/2014/main" xmlns="" id="{67F90EE0-193F-F393-0614-180FD34DCD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E33D0314-7763-F1C6-78FD-2B5D83AFD9CC}"/>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380130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85352E-8850-CA57-C762-6F83B58B9A0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1F4889D-960C-761A-396F-CDA02242F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F8ECCC3C-5289-3DB3-B2C1-1C704B631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30CC6E56-C0C9-3B63-3DAC-5E3212769F2C}"/>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6" name="Θέση υποσέλιδου 5">
            <a:extLst>
              <a:ext uri="{FF2B5EF4-FFF2-40B4-BE49-F238E27FC236}">
                <a16:creationId xmlns:a16="http://schemas.microsoft.com/office/drawing/2014/main" xmlns="" id="{975E37FB-9176-9CAB-0F2C-378F105D593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D4481B67-70A2-0415-5173-911936C3E892}"/>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100311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35ABDEE-D31A-5ED7-1BA7-50D8B580326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ABD64C83-529A-DFDF-61C8-FCC0BF431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FECD0CF2-5D84-AADB-990A-4ADB3237B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6B4F7BA6-AE9C-2C29-4F12-1357F00A43DF}"/>
              </a:ext>
            </a:extLst>
          </p:cNvPr>
          <p:cNvSpPr>
            <a:spLocks noGrp="1"/>
          </p:cNvSpPr>
          <p:nvPr>
            <p:ph type="dt" sz="half" idx="10"/>
          </p:nvPr>
        </p:nvSpPr>
        <p:spPr/>
        <p:txBody>
          <a:bodyPr/>
          <a:lstStyle/>
          <a:p>
            <a:fld id="{B5E6DE32-9078-46E1-905F-25BF6A6B0E0E}" type="datetimeFigureOut">
              <a:rPr lang="el-GR" smtClean="0"/>
              <a:pPr/>
              <a:t>19/10/2023</a:t>
            </a:fld>
            <a:endParaRPr lang="el-GR"/>
          </a:p>
        </p:txBody>
      </p:sp>
      <p:sp>
        <p:nvSpPr>
          <p:cNvPr id="6" name="Θέση υποσέλιδου 5">
            <a:extLst>
              <a:ext uri="{FF2B5EF4-FFF2-40B4-BE49-F238E27FC236}">
                <a16:creationId xmlns:a16="http://schemas.microsoft.com/office/drawing/2014/main" xmlns="" id="{4181D1DF-CE94-38B2-57D0-995A352C75D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C7776B1-F9CE-5CF7-C17E-17295D2EDC86}"/>
              </a:ext>
            </a:extLst>
          </p:cNvPr>
          <p:cNvSpPr>
            <a:spLocks noGrp="1"/>
          </p:cNvSpPr>
          <p:nvPr>
            <p:ph type="sldNum" sz="quarter" idx="12"/>
          </p:nvPr>
        </p:nvSpPr>
        <p:spPr/>
        <p:txBody>
          <a:body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44445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557802C5-D866-08EE-D8BE-AD610D5BB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F134BAA4-F5A6-C2C1-DE21-D605E7B05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D4621E7-68E6-B56F-0C15-D44F9131A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E32-9078-46E1-905F-25BF6A6B0E0E}" type="datetimeFigureOut">
              <a:rPr lang="el-GR" smtClean="0"/>
              <a:pPr/>
              <a:t>19/10/2023</a:t>
            </a:fld>
            <a:endParaRPr lang="el-GR"/>
          </a:p>
        </p:txBody>
      </p:sp>
      <p:sp>
        <p:nvSpPr>
          <p:cNvPr id="5" name="Θέση υποσέλιδου 4">
            <a:extLst>
              <a:ext uri="{FF2B5EF4-FFF2-40B4-BE49-F238E27FC236}">
                <a16:creationId xmlns:a16="http://schemas.microsoft.com/office/drawing/2014/main" xmlns="" id="{2D359468-1206-E9E5-6FFA-6C4390437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6A82670D-CAA6-B5E5-9296-B6D02EE9E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82B8F-9F40-41FB-836D-FDBA123264FA}" type="slidenum">
              <a:rPr lang="el-GR" smtClean="0"/>
              <a:pPr/>
              <a:t>‹#›</a:t>
            </a:fld>
            <a:endParaRPr lang="el-GR"/>
          </a:p>
        </p:txBody>
      </p:sp>
    </p:spTree>
    <p:extLst>
      <p:ext uri="{BB962C8B-B14F-4D97-AF65-F5344CB8AC3E}">
        <p14:creationId xmlns:p14="http://schemas.microsoft.com/office/powerpoint/2010/main" xmlns="" val="204323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CDE6ED-8C22-D29D-5244-A22219086A79}"/>
              </a:ext>
            </a:extLst>
          </p:cNvPr>
          <p:cNvSpPr>
            <a:spLocks noGrp="1"/>
          </p:cNvSpPr>
          <p:nvPr>
            <p:ph type="ctrTitle"/>
          </p:nvPr>
        </p:nvSpPr>
        <p:spPr>
          <a:xfrm>
            <a:off x="1333098" y="2564697"/>
            <a:ext cx="9144000" cy="1346517"/>
          </a:xfrm>
        </p:spPr>
        <p:txBody>
          <a:bodyPr>
            <a:normAutofit/>
          </a:bodyPr>
          <a:lstStyle/>
          <a:p>
            <a:r>
              <a:rPr lang="en-US" sz="8000" dirty="0"/>
              <a:t>Anemia in CKD</a:t>
            </a:r>
            <a:endParaRPr lang="el-GR" sz="8000" dirty="0"/>
          </a:p>
        </p:txBody>
      </p:sp>
      <p:sp>
        <p:nvSpPr>
          <p:cNvPr id="3" name="Υπότιτλος 2">
            <a:extLst>
              <a:ext uri="{FF2B5EF4-FFF2-40B4-BE49-F238E27FC236}">
                <a16:creationId xmlns:a16="http://schemas.microsoft.com/office/drawing/2014/main" xmlns="" id="{050E5896-4DCB-5A8F-2360-0EAB9AB7B60C}"/>
              </a:ext>
            </a:extLst>
          </p:cNvPr>
          <p:cNvSpPr>
            <a:spLocks noGrp="1"/>
          </p:cNvSpPr>
          <p:nvPr>
            <p:ph type="subTitle" idx="1"/>
          </p:nvPr>
        </p:nvSpPr>
        <p:spPr>
          <a:xfrm>
            <a:off x="284480" y="5735637"/>
            <a:ext cx="3657600" cy="868362"/>
          </a:xfrm>
        </p:spPr>
        <p:txBody>
          <a:bodyPr>
            <a:normAutofit/>
          </a:bodyPr>
          <a:lstStyle/>
          <a:p>
            <a:pPr algn="l"/>
            <a:r>
              <a:rPr lang="en-US" sz="2000" dirty="0" err="1"/>
              <a:t>Kantartzi</a:t>
            </a:r>
            <a:r>
              <a:rPr lang="en-US" sz="2000" dirty="0"/>
              <a:t> </a:t>
            </a:r>
            <a:r>
              <a:rPr lang="en-US" sz="2000" dirty="0" err="1"/>
              <a:t>Konstantia</a:t>
            </a:r>
            <a:endParaRPr lang="en-US" sz="2000" dirty="0"/>
          </a:p>
          <a:p>
            <a:pPr algn="l"/>
            <a:r>
              <a:rPr lang="en-US" sz="2000" dirty="0"/>
              <a:t>Ass. Prof. of Nephrology D.U.TH.</a:t>
            </a:r>
          </a:p>
        </p:txBody>
      </p:sp>
      <p:pic>
        <p:nvPicPr>
          <p:cNvPr id="9" name="Εικόνα 8">
            <a:extLst>
              <a:ext uri="{FF2B5EF4-FFF2-40B4-BE49-F238E27FC236}">
                <a16:creationId xmlns:a16="http://schemas.microsoft.com/office/drawing/2014/main" xmlns="" id="{D98AAE8C-6A6C-399A-0688-76F717D48613}"/>
              </a:ext>
            </a:extLst>
          </p:cNvPr>
          <p:cNvPicPr>
            <a:picLocks noChangeAspect="1"/>
          </p:cNvPicPr>
          <p:nvPr/>
        </p:nvPicPr>
        <p:blipFill>
          <a:blip r:embed="rId3"/>
          <a:stretch>
            <a:fillRect/>
          </a:stretch>
        </p:blipFill>
        <p:spPr>
          <a:xfrm>
            <a:off x="0" y="1"/>
            <a:ext cx="12192000" cy="1952760"/>
          </a:xfrm>
          <a:prstGeom prst="rect">
            <a:avLst/>
          </a:prstGeom>
        </p:spPr>
      </p:pic>
    </p:spTree>
    <p:extLst>
      <p:ext uri="{BB962C8B-B14F-4D97-AF65-F5344CB8AC3E}">
        <p14:creationId xmlns:p14="http://schemas.microsoft.com/office/powerpoint/2010/main" xmlns="" val="1031602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ABA5F5-64ED-8ECC-4829-7E4AA63D1F82}"/>
              </a:ext>
            </a:extLst>
          </p:cNvPr>
          <p:cNvSpPr>
            <a:spLocks noGrp="1"/>
          </p:cNvSpPr>
          <p:nvPr>
            <p:ph type="title"/>
          </p:nvPr>
        </p:nvSpPr>
        <p:spPr>
          <a:xfrm>
            <a:off x="203200" y="48735"/>
            <a:ext cx="11836400" cy="1038385"/>
          </a:xfrm>
        </p:spPr>
        <p:txBody>
          <a:bodyPr>
            <a:noAutofit/>
          </a:bodyPr>
          <a:lstStyle/>
          <a:p>
            <a:pPr algn="ctr"/>
            <a:r>
              <a:rPr lang="en-US" sz="3600" dirty="0"/>
              <a:t>Erythropoietin (EPO), a glycoprotein hormone, is the master regulator of erythropoiesis</a:t>
            </a:r>
            <a:endParaRPr lang="el-GR" sz="3600" dirty="0"/>
          </a:p>
        </p:txBody>
      </p:sp>
      <p:pic>
        <p:nvPicPr>
          <p:cNvPr id="5" name="Θέση περιεχομένου 4">
            <a:extLst>
              <a:ext uri="{FF2B5EF4-FFF2-40B4-BE49-F238E27FC236}">
                <a16:creationId xmlns:a16="http://schemas.microsoft.com/office/drawing/2014/main" xmlns="" id="{881A7916-3FC4-14C6-6D71-2EE20CF6A235}"/>
              </a:ext>
            </a:extLst>
          </p:cNvPr>
          <p:cNvPicPr>
            <a:picLocks noGrp="1" noChangeAspect="1"/>
          </p:cNvPicPr>
          <p:nvPr>
            <p:ph idx="1"/>
          </p:nvPr>
        </p:nvPicPr>
        <p:blipFill>
          <a:blip r:embed="rId3"/>
          <a:stretch>
            <a:fillRect/>
          </a:stretch>
        </p:blipFill>
        <p:spPr>
          <a:xfrm>
            <a:off x="172720" y="1209040"/>
            <a:ext cx="7656436" cy="5509266"/>
          </a:xfrm>
        </p:spPr>
      </p:pic>
      <p:sp>
        <p:nvSpPr>
          <p:cNvPr id="7" name="TextBox 6">
            <a:extLst>
              <a:ext uri="{FF2B5EF4-FFF2-40B4-BE49-F238E27FC236}">
                <a16:creationId xmlns:a16="http://schemas.microsoft.com/office/drawing/2014/main" xmlns="" id="{851040D5-0025-44EA-303E-067140AF8504}"/>
              </a:ext>
            </a:extLst>
          </p:cNvPr>
          <p:cNvSpPr txBox="1"/>
          <p:nvPr/>
        </p:nvSpPr>
        <p:spPr>
          <a:xfrm>
            <a:off x="7829156" y="3728720"/>
            <a:ext cx="4185920" cy="2308324"/>
          </a:xfrm>
          <a:prstGeom prst="rect">
            <a:avLst/>
          </a:prstGeom>
          <a:noFill/>
        </p:spPr>
        <p:txBody>
          <a:bodyPr wrap="square">
            <a:spAutoFit/>
          </a:bodyPr>
          <a:lstStyle/>
          <a:p>
            <a:pPr>
              <a:buClr>
                <a:srgbClr val="FF0000"/>
              </a:buClr>
            </a:pPr>
            <a:r>
              <a:rPr lang="en-US" sz="2400" dirty="0"/>
              <a:t>      In CKD:</a:t>
            </a:r>
            <a:endParaRPr lang="en-US" sz="2400" b="0" i="0" dirty="0">
              <a:solidFill>
                <a:srgbClr val="242021"/>
              </a:solidFill>
              <a:effectLst/>
              <a:latin typeface="MinionPro-Regular"/>
            </a:endParaRPr>
          </a:p>
          <a:p>
            <a:pPr marL="457200" indent="-457200">
              <a:buClr>
                <a:srgbClr val="FF0000"/>
              </a:buClr>
              <a:buFont typeface="Wingdings" panose="05000000000000000000" pitchFamily="2" charset="2"/>
              <a:buChar char="§"/>
            </a:pPr>
            <a:r>
              <a:rPr lang="en-US" sz="2400" b="0" i="0" dirty="0">
                <a:solidFill>
                  <a:srgbClr val="242021"/>
                </a:solidFill>
                <a:effectLst/>
                <a:latin typeface="MinionPro-Regular"/>
              </a:rPr>
              <a:t>Decrease in the EPO production due to fibrosis </a:t>
            </a:r>
          </a:p>
          <a:p>
            <a:pPr>
              <a:buClr>
                <a:srgbClr val="FF0000"/>
              </a:buClr>
            </a:pPr>
            <a:r>
              <a:rPr lang="en-US" sz="2400" b="0" i="0" dirty="0">
                <a:solidFill>
                  <a:srgbClr val="242021"/>
                </a:solidFill>
                <a:effectLst/>
                <a:latin typeface="MinionPro-Regular"/>
              </a:rPr>
              <a:t> </a:t>
            </a:r>
          </a:p>
          <a:p>
            <a:pPr marL="457200" indent="-457200">
              <a:buClr>
                <a:srgbClr val="FF0000"/>
              </a:buClr>
              <a:buFont typeface="Wingdings" panose="05000000000000000000" pitchFamily="2" charset="2"/>
              <a:buChar char="§"/>
            </a:pPr>
            <a:r>
              <a:rPr lang="en-US" sz="2400" b="0" i="0" dirty="0">
                <a:solidFill>
                  <a:srgbClr val="242021"/>
                </a:solidFill>
                <a:effectLst/>
                <a:latin typeface="MinionPro-Regular"/>
              </a:rPr>
              <a:t>Errors in EPO-sensing</a:t>
            </a:r>
            <a:r>
              <a:rPr lang="en-US" sz="2400" dirty="0"/>
              <a:t> </a:t>
            </a:r>
            <a:br>
              <a:rPr lang="en-US" sz="2400" dirty="0"/>
            </a:br>
            <a:endParaRPr lang="el-GR" sz="2400" dirty="0"/>
          </a:p>
        </p:txBody>
      </p:sp>
      <p:sp>
        <p:nvSpPr>
          <p:cNvPr id="9" name="TextBox 8">
            <a:extLst>
              <a:ext uri="{FF2B5EF4-FFF2-40B4-BE49-F238E27FC236}">
                <a16:creationId xmlns:a16="http://schemas.microsoft.com/office/drawing/2014/main" xmlns="" id="{71C2FC62-1EC3-282F-229A-71CE14D93456}"/>
              </a:ext>
            </a:extLst>
          </p:cNvPr>
          <p:cNvSpPr txBox="1"/>
          <p:nvPr/>
        </p:nvSpPr>
        <p:spPr>
          <a:xfrm>
            <a:off x="5989320" y="6484098"/>
            <a:ext cx="6101080" cy="338554"/>
          </a:xfrm>
          <a:prstGeom prst="rect">
            <a:avLst/>
          </a:prstGeom>
          <a:noFill/>
        </p:spPr>
        <p:txBody>
          <a:bodyPr wrap="square">
            <a:spAutoFit/>
          </a:bodyPr>
          <a:lstStyle/>
          <a:p>
            <a:pPr algn="r"/>
            <a:r>
              <a:rPr lang="en-US" sz="1600" dirty="0"/>
              <a:t>Sato et al., Frontiers in Genetics, 2019</a:t>
            </a:r>
            <a:endParaRPr lang="el-GR" sz="1600" dirty="0"/>
          </a:p>
        </p:txBody>
      </p:sp>
      <p:sp>
        <p:nvSpPr>
          <p:cNvPr id="4" name="TextBox 3">
            <a:extLst>
              <a:ext uri="{FF2B5EF4-FFF2-40B4-BE49-F238E27FC236}">
                <a16:creationId xmlns:a16="http://schemas.microsoft.com/office/drawing/2014/main" xmlns="" id="{C028FD9A-E5CD-4705-D181-436909F4301C}"/>
              </a:ext>
            </a:extLst>
          </p:cNvPr>
          <p:cNvSpPr txBox="1"/>
          <p:nvPr/>
        </p:nvSpPr>
        <p:spPr>
          <a:xfrm>
            <a:off x="7904480" y="1710905"/>
            <a:ext cx="4185920" cy="830997"/>
          </a:xfrm>
          <a:prstGeom prst="rect">
            <a:avLst/>
          </a:prstGeom>
          <a:noFill/>
        </p:spPr>
        <p:txBody>
          <a:bodyPr wrap="square">
            <a:spAutoFit/>
          </a:bodyPr>
          <a:lstStyle/>
          <a:p>
            <a:r>
              <a:rPr lang="en-US" sz="2400" b="0" i="0" dirty="0">
                <a:solidFill>
                  <a:srgbClr val="242021"/>
                </a:solidFill>
                <a:effectLst/>
                <a:latin typeface="MinionPro-Regular"/>
              </a:rPr>
              <a:t>Fibroblast</a:t>
            </a:r>
            <a:r>
              <a:rPr lang="en-US" sz="2400" dirty="0">
                <a:solidFill>
                  <a:srgbClr val="242021"/>
                </a:solidFill>
                <a:latin typeface="MinionPro-Regular"/>
              </a:rPr>
              <a:t>-</a:t>
            </a:r>
            <a:r>
              <a:rPr lang="en-US" sz="2400" b="0" i="0" dirty="0">
                <a:solidFill>
                  <a:srgbClr val="242021"/>
                </a:solidFill>
                <a:effectLst/>
                <a:latin typeface="MinionPro-Regular"/>
              </a:rPr>
              <a:t>like interstitial peritubular cells of the kidneys</a:t>
            </a:r>
            <a:endParaRPr lang="el-GR" sz="2400" dirty="0"/>
          </a:p>
        </p:txBody>
      </p:sp>
    </p:spTree>
    <p:extLst>
      <p:ext uri="{BB962C8B-B14F-4D97-AF65-F5344CB8AC3E}">
        <p14:creationId xmlns:p14="http://schemas.microsoft.com/office/powerpoint/2010/main" xmlns="" val="1782582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D45605C1-1A45-473F-B1BA-879E3963E152}"/>
              </a:ext>
            </a:extLst>
          </p:cNvPr>
          <p:cNvPicPr>
            <a:picLocks noChangeAspect="1"/>
          </p:cNvPicPr>
          <p:nvPr/>
        </p:nvPicPr>
        <p:blipFill>
          <a:blip r:embed="rId3"/>
          <a:stretch>
            <a:fillRect/>
          </a:stretch>
        </p:blipFill>
        <p:spPr>
          <a:xfrm>
            <a:off x="6471920" y="150481"/>
            <a:ext cx="5567680" cy="3496291"/>
          </a:xfrm>
          <a:prstGeom prst="rect">
            <a:avLst/>
          </a:prstGeom>
        </p:spPr>
      </p:pic>
      <p:pic>
        <p:nvPicPr>
          <p:cNvPr id="9" name="Εικόνα 8">
            <a:extLst>
              <a:ext uri="{FF2B5EF4-FFF2-40B4-BE49-F238E27FC236}">
                <a16:creationId xmlns:a16="http://schemas.microsoft.com/office/drawing/2014/main" xmlns="" id="{E84DDB90-317A-4990-EFB2-1BBDAD578254}"/>
              </a:ext>
            </a:extLst>
          </p:cNvPr>
          <p:cNvPicPr>
            <a:picLocks noChangeAspect="1"/>
          </p:cNvPicPr>
          <p:nvPr/>
        </p:nvPicPr>
        <p:blipFill>
          <a:blip r:embed="rId4"/>
          <a:stretch>
            <a:fillRect/>
          </a:stretch>
        </p:blipFill>
        <p:spPr>
          <a:xfrm>
            <a:off x="6649309" y="3503248"/>
            <a:ext cx="5390291" cy="3060747"/>
          </a:xfrm>
          <a:prstGeom prst="rect">
            <a:avLst/>
          </a:prstGeom>
        </p:spPr>
      </p:pic>
      <p:sp>
        <p:nvSpPr>
          <p:cNvPr id="2" name="Τίτλος 1">
            <a:extLst>
              <a:ext uri="{FF2B5EF4-FFF2-40B4-BE49-F238E27FC236}">
                <a16:creationId xmlns:a16="http://schemas.microsoft.com/office/drawing/2014/main" xmlns="" id="{B18C205A-0280-8E02-DF9B-101C835A650E}"/>
              </a:ext>
            </a:extLst>
          </p:cNvPr>
          <p:cNvSpPr>
            <a:spLocks noGrp="1"/>
          </p:cNvSpPr>
          <p:nvPr>
            <p:ph type="title"/>
          </p:nvPr>
        </p:nvSpPr>
        <p:spPr>
          <a:xfrm>
            <a:off x="111759" y="71120"/>
            <a:ext cx="6360161" cy="2157776"/>
          </a:xfrm>
        </p:spPr>
        <p:txBody>
          <a:bodyPr>
            <a:noAutofit/>
          </a:bodyPr>
          <a:lstStyle/>
          <a:p>
            <a:r>
              <a:rPr lang="en-US" sz="2800" dirty="0"/>
              <a:t>In CKD patients, EPO levels are inadequately low with respect to the degree of anemia</a:t>
            </a:r>
            <a:br>
              <a:rPr lang="en-US" sz="2800" dirty="0"/>
            </a:br>
            <a:endParaRPr lang="el-GR" sz="2800" dirty="0"/>
          </a:p>
        </p:txBody>
      </p:sp>
      <p:pic>
        <p:nvPicPr>
          <p:cNvPr id="5" name="Θέση περιεχομένου 4">
            <a:extLst>
              <a:ext uri="{FF2B5EF4-FFF2-40B4-BE49-F238E27FC236}">
                <a16:creationId xmlns:a16="http://schemas.microsoft.com/office/drawing/2014/main" xmlns="" id="{8AB10CE8-65DF-7508-FB8C-1D3B186BAC0A}"/>
              </a:ext>
            </a:extLst>
          </p:cNvPr>
          <p:cNvPicPr>
            <a:picLocks noGrp="1" noChangeAspect="1"/>
          </p:cNvPicPr>
          <p:nvPr>
            <p:ph idx="1"/>
          </p:nvPr>
        </p:nvPicPr>
        <p:blipFill>
          <a:blip r:embed="rId5"/>
          <a:stretch>
            <a:fillRect/>
          </a:stretch>
        </p:blipFill>
        <p:spPr>
          <a:xfrm>
            <a:off x="0" y="2228896"/>
            <a:ext cx="6096000" cy="4457019"/>
          </a:xfrm>
        </p:spPr>
      </p:pic>
      <p:sp>
        <p:nvSpPr>
          <p:cNvPr id="11" name="TextBox 10">
            <a:extLst>
              <a:ext uri="{FF2B5EF4-FFF2-40B4-BE49-F238E27FC236}">
                <a16:creationId xmlns:a16="http://schemas.microsoft.com/office/drawing/2014/main" xmlns="" id="{F0A265DB-6F65-26AC-EEC4-1FF13AA40357}"/>
              </a:ext>
            </a:extLst>
          </p:cNvPr>
          <p:cNvSpPr txBox="1"/>
          <p:nvPr/>
        </p:nvSpPr>
        <p:spPr>
          <a:xfrm>
            <a:off x="6090509" y="6516638"/>
            <a:ext cx="6096000" cy="338554"/>
          </a:xfrm>
          <a:prstGeom prst="rect">
            <a:avLst/>
          </a:prstGeom>
          <a:noFill/>
        </p:spPr>
        <p:txBody>
          <a:bodyPr wrap="square">
            <a:spAutoFit/>
          </a:bodyPr>
          <a:lstStyle/>
          <a:p>
            <a:pPr algn="r"/>
            <a:r>
              <a:rPr lang="en-US" sz="1600" dirty="0"/>
              <a:t>Fehr et al., Kidney International 2004 </a:t>
            </a:r>
            <a:endParaRPr lang="el-GR" sz="1600" dirty="0"/>
          </a:p>
        </p:txBody>
      </p:sp>
      <p:sp>
        <p:nvSpPr>
          <p:cNvPr id="12" name="Οβάλ 11">
            <a:extLst>
              <a:ext uri="{FF2B5EF4-FFF2-40B4-BE49-F238E27FC236}">
                <a16:creationId xmlns:a16="http://schemas.microsoft.com/office/drawing/2014/main" xmlns="" id="{E2801715-FC31-A709-2C37-B67C1DC037D7}"/>
              </a:ext>
            </a:extLst>
          </p:cNvPr>
          <p:cNvSpPr/>
          <p:nvPr/>
        </p:nvSpPr>
        <p:spPr>
          <a:xfrm>
            <a:off x="7305040" y="497840"/>
            <a:ext cx="1137920" cy="23977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βάλ 12">
            <a:extLst>
              <a:ext uri="{FF2B5EF4-FFF2-40B4-BE49-F238E27FC236}">
                <a16:creationId xmlns:a16="http://schemas.microsoft.com/office/drawing/2014/main" xmlns="" id="{5CAC0FDF-8271-F108-316A-E1FA1B576205}"/>
              </a:ext>
            </a:extLst>
          </p:cNvPr>
          <p:cNvSpPr/>
          <p:nvPr/>
        </p:nvSpPr>
        <p:spPr>
          <a:xfrm>
            <a:off x="7498080" y="4328159"/>
            <a:ext cx="1087120" cy="158083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89845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582809B8-C355-9923-7DCC-A1FE257BC502}"/>
              </a:ext>
            </a:extLst>
          </p:cNvPr>
          <p:cNvPicPr>
            <a:picLocks noGrp="1" noChangeAspect="1"/>
          </p:cNvPicPr>
          <p:nvPr>
            <p:ph idx="1"/>
          </p:nvPr>
        </p:nvPicPr>
        <p:blipFill>
          <a:blip r:embed="rId3"/>
          <a:stretch>
            <a:fillRect/>
          </a:stretch>
        </p:blipFill>
        <p:spPr>
          <a:xfrm>
            <a:off x="989870" y="138232"/>
            <a:ext cx="9607010" cy="6581536"/>
          </a:xfrm>
        </p:spPr>
      </p:pic>
      <p:sp>
        <p:nvSpPr>
          <p:cNvPr id="6" name="Ορθογώνιο 5">
            <a:extLst>
              <a:ext uri="{FF2B5EF4-FFF2-40B4-BE49-F238E27FC236}">
                <a16:creationId xmlns:a16="http://schemas.microsoft.com/office/drawing/2014/main" xmlns="" id="{795291B1-80A4-B125-513E-D7BB70F76DBD}"/>
              </a:ext>
            </a:extLst>
          </p:cNvPr>
          <p:cNvSpPr/>
          <p:nvPr/>
        </p:nvSpPr>
        <p:spPr>
          <a:xfrm>
            <a:off x="7853680" y="6065520"/>
            <a:ext cx="2641600" cy="654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xmlns="" id="{5B15DE87-DD0A-ABA7-4DBE-2A720D0A432F}"/>
              </a:ext>
            </a:extLst>
          </p:cNvPr>
          <p:cNvSpPr/>
          <p:nvPr/>
        </p:nvSpPr>
        <p:spPr>
          <a:xfrm>
            <a:off x="1148080" y="6350000"/>
            <a:ext cx="1016000" cy="369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xmlns="" id="{2C111634-5C6F-0D01-4118-56123074881A}"/>
              </a:ext>
            </a:extLst>
          </p:cNvPr>
          <p:cNvSpPr/>
          <p:nvPr/>
        </p:nvSpPr>
        <p:spPr>
          <a:xfrm>
            <a:off x="989870" y="4826000"/>
            <a:ext cx="3003010" cy="1341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xmlns="" id="{2064BC28-9A92-106F-9FC2-2621A948A211}"/>
              </a:ext>
            </a:extLst>
          </p:cNvPr>
          <p:cNvSpPr/>
          <p:nvPr/>
        </p:nvSpPr>
        <p:spPr>
          <a:xfrm>
            <a:off x="223520" y="1412240"/>
            <a:ext cx="1849120" cy="751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Tissue oxygenation </a:t>
            </a:r>
            <a:endParaRPr lang="el-GR" sz="2400" dirty="0">
              <a:solidFill>
                <a:schemeClr val="tx1"/>
              </a:solidFill>
            </a:endParaRPr>
          </a:p>
        </p:txBody>
      </p:sp>
      <p:sp>
        <p:nvSpPr>
          <p:cNvPr id="14" name="Βέλος: Αριστερό 13">
            <a:extLst>
              <a:ext uri="{FF2B5EF4-FFF2-40B4-BE49-F238E27FC236}">
                <a16:creationId xmlns:a16="http://schemas.microsoft.com/office/drawing/2014/main" xmlns="" id="{D292FD55-67FC-3B39-1FEB-254E2D6D3DF7}"/>
              </a:ext>
            </a:extLst>
          </p:cNvPr>
          <p:cNvSpPr/>
          <p:nvPr/>
        </p:nvSpPr>
        <p:spPr>
          <a:xfrm>
            <a:off x="4714240" y="1894840"/>
            <a:ext cx="2265680" cy="558800"/>
          </a:xfrm>
          <a:prstGeom prst="lef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Renal blood flow</a:t>
            </a:r>
            <a:endParaRPr lang="el-GR" sz="2000" dirty="0">
              <a:solidFill>
                <a:schemeClr val="tx1"/>
              </a:solidFill>
            </a:endParaRPr>
          </a:p>
        </p:txBody>
      </p:sp>
      <p:sp>
        <p:nvSpPr>
          <p:cNvPr id="15" name="Ορθογώνιο 14">
            <a:extLst>
              <a:ext uri="{FF2B5EF4-FFF2-40B4-BE49-F238E27FC236}">
                <a16:creationId xmlns:a16="http://schemas.microsoft.com/office/drawing/2014/main" xmlns="" id="{0BF28B07-D4CF-4DCC-082D-07CA4FECFC59}"/>
              </a:ext>
            </a:extLst>
          </p:cNvPr>
          <p:cNvSpPr/>
          <p:nvPr/>
        </p:nvSpPr>
        <p:spPr>
          <a:xfrm>
            <a:off x="5019040" y="2341880"/>
            <a:ext cx="1960880"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Arterial O2 tension </a:t>
            </a:r>
            <a:endParaRPr lang="el-GR" dirty="0">
              <a:solidFill>
                <a:schemeClr val="tx1"/>
              </a:solidFill>
            </a:endParaRPr>
          </a:p>
        </p:txBody>
      </p:sp>
      <p:sp>
        <p:nvSpPr>
          <p:cNvPr id="17" name="TextBox 16">
            <a:extLst>
              <a:ext uri="{FF2B5EF4-FFF2-40B4-BE49-F238E27FC236}">
                <a16:creationId xmlns:a16="http://schemas.microsoft.com/office/drawing/2014/main" xmlns="" id="{E41C4A8A-1F8D-C3A6-7D3F-FE17F18CD9F6}"/>
              </a:ext>
            </a:extLst>
          </p:cNvPr>
          <p:cNvSpPr txBox="1"/>
          <p:nvPr/>
        </p:nvSpPr>
        <p:spPr>
          <a:xfrm>
            <a:off x="7993030" y="2137350"/>
            <a:ext cx="3209100" cy="400110"/>
          </a:xfrm>
          <a:prstGeom prst="rect">
            <a:avLst/>
          </a:prstGeom>
          <a:noFill/>
        </p:spPr>
        <p:txBody>
          <a:bodyPr wrap="square">
            <a:spAutoFit/>
          </a:bodyPr>
          <a:lstStyle/>
          <a:p>
            <a:r>
              <a:rPr lang="en-US" sz="2000" dirty="0"/>
              <a:t>Erythroid Progenitor Cells</a:t>
            </a:r>
            <a:endParaRPr lang="el-GR" sz="2000" dirty="0"/>
          </a:p>
        </p:txBody>
      </p:sp>
      <p:sp>
        <p:nvSpPr>
          <p:cNvPr id="18" name="Ορθογώνιο 17">
            <a:extLst>
              <a:ext uri="{FF2B5EF4-FFF2-40B4-BE49-F238E27FC236}">
                <a16:creationId xmlns:a16="http://schemas.microsoft.com/office/drawing/2014/main" xmlns="" id="{0117CE91-D76A-F26C-6DFC-3214557C7CD3}"/>
              </a:ext>
            </a:extLst>
          </p:cNvPr>
          <p:cNvSpPr/>
          <p:nvPr/>
        </p:nvSpPr>
        <p:spPr>
          <a:xfrm>
            <a:off x="9136745" y="3281680"/>
            <a:ext cx="2717070" cy="11582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dirty="0">
                <a:solidFill>
                  <a:schemeClr val="tx1"/>
                </a:solidFill>
                <a:effectLst/>
                <a:latin typeface="MinionPro-Regular"/>
              </a:rPr>
              <a:t>     Red blood cells</a:t>
            </a:r>
          </a:p>
          <a:p>
            <a:pPr marL="285750" indent="-285750">
              <a:buFont typeface="Arial" panose="020B0604020202020204" pitchFamily="34" charset="0"/>
              <a:buChar char="•"/>
            </a:pPr>
            <a:r>
              <a:rPr lang="en-US" sz="1800" b="0" i="0" dirty="0">
                <a:solidFill>
                  <a:schemeClr val="tx1"/>
                </a:solidFill>
                <a:effectLst/>
                <a:latin typeface="MinionPro-Regular"/>
              </a:rPr>
              <a:t>Survival</a:t>
            </a:r>
          </a:p>
          <a:p>
            <a:pPr marL="285750" indent="-285750">
              <a:buFont typeface="Arial" panose="020B0604020202020204" pitchFamily="34" charset="0"/>
              <a:buChar char="•"/>
            </a:pPr>
            <a:r>
              <a:rPr lang="en-US" sz="1800" b="0" i="0" dirty="0">
                <a:solidFill>
                  <a:schemeClr val="tx1"/>
                </a:solidFill>
                <a:effectLst/>
                <a:latin typeface="MinionPro-Regular"/>
              </a:rPr>
              <a:t>Proliferation </a:t>
            </a:r>
          </a:p>
          <a:p>
            <a:pPr marL="285750" indent="-285750">
              <a:buFont typeface="Arial" panose="020B0604020202020204" pitchFamily="34" charset="0"/>
              <a:buChar char="•"/>
            </a:pPr>
            <a:r>
              <a:rPr lang="en-US" sz="1800" b="0" i="0" dirty="0">
                <a:solidFill>
                  <a:schemeClr val="tx1"/>
                </a:solidFill>
                <a:effectLst/>
                <a:latin typeface="MinionPro-Regular"/>
              </a:rPr>
              <a:t>Differentiation </a:t>
            </a:r>
            <a:r>
              <a:rPr lang="en-US" sz="1800" dirty="0">
                <a:solidFill>
                  <a:schemeClr val="tx1"/>
                </a:solidFill>
              </a:rPr>
              <a:t> </a:t>
            </a:r>
            <a:endParaRPr lang="el-GR" dirty="0">
              <a:solidFill>
                <a:schemeClr val="tx1"/>
              </a:solidFill>
            </a:endParaRPr>
          </a:p>
        </p:txBody>
      </p:sp>
    </p:spTree>
    <p:extLst>
      <p:ext uri="{BB962C8B-B14F-4D97-AF65-F5344CB8AC3E}">
        <p14:creationId xmlns:p14="http://schemas.microsoft.com/office/powerpoint/2010/main" xmlns="" val="40299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descr="Εικόνα που περιέχει κείμενο, στιγμιότυπο οθόνης, διάγραμμα, γραμματοσειρά&#10;&#10;Περιγραφή που δημιουργήθηκε αυτόματα">
            <a:extLst>
              <a:ext uri="{FF2B5EF4-FFF2-40B4-BE49-F238E27FC236}">
                <a16:creationId xmlns:a16="http://schemas.microsoft.com/office/drawing/2014/main" xmlns="" id="{796B03FB-8B63-B048-4D9F-62D4F8342011}"/>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578715" y="314824"/>
            <a:ext cx="8483600" cy="6087565"/>
          </a:xfrm>
        </p:spPr>
      </p:pic>
      <p:sp>
        <p:nvSpPr>
          <p:cNvPr id="3" name="Ορθογώνιο 2">
            <a:extLst>
              <a:ext uri="{FF2B5EF4-FFF2-40B4-BE49-F238E27FC236}">
                <a16:creationId xmlns:a16="http://schemas.microsoft.com/office/drawing/2014/main" xmlns="" id="{FF728112-E0DF-DD8B-3D37-731CC716C7B7}"/>
              </a:ext>
            </a:extLst>
          </p:cNvPr>
          <p:cNvSpPr/>
          <p:nvPr/>
        </p:nvSpPr>
        <p:spPr>
          <a:xfrm>
            <a:off x="1623599" y="136203"/>
            <a:ext cx="3503700" cy="4832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Prolyl-Hydroxylase-Domain:</a:t>
            </a:r>
            <a:endParaRPr lang="el-GR" sz="2000" b="1" dirty="0">
              <a:solidFill>
                <a:schemeClr val="tx1"/>
              </a:solidFill>
            </a:endParaRPr>
          </a:p>
        </p:txBody>
      </p:sp>
      <p:sp>
        <p:nvSpPr>
          <p:cNvPr id="11" name="Ορθογώνιο: Στρογγύλεμα γωνιών 10">
            <a:extLst>
              <a:ext uri="{FF2B5EF4-FFF2-40B4-BE49-F238E27FC236}">
                <a16:creationId xmlns:a16="http://schemas.microsoft.com/office/drawing/2014/main" xmlns="" id="{C353BEF7-EC48-79CE-2ACE-7C78A97A9BC6}"/>
              </a:ext>
            </a:extLst>
          </p:cNvPr>
          <p:cNvSpPr/>
          <p:nvPr/>
        </p:nvSpPr>
        <p:spPr>
          <a:xfrm>
            <a:off x="223520" y="3174772"/>
            <a:ext cx="1005840" cy="548640"/>
          </a:xfrm>
          <a:prstGeom prst="roundRect">
            <a:avLst/>
          </a:prstGeom>
          <a:solidFill>
            <a:schemeClr val="bg1"/>
          </a:solidFill>
          <a:effectLst>
            <a:glow rad="101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HIF-1</a:t>
            </a:r>
            <a:endParaRPr lang="el-GR" sz="2400" b="1" dirty="0">
              <a:solidFill>
                <a:schemeClr val="tx1"/>
              </a:solidFill>
            </a:endParaRPr>
          </a:p>
        </p:txBody>
      </p:sp>
      <p:cxnSp>
        <p:nvCxnSpPr>
          <p:cNvPr id="13" name="Ευθύγραμμο βέλος σύνδεσης 12">
            <a:extLst>
              <a:ext uri="{FF2B5EF4-FFF2-40B4-BE49-F238E27FC236}">
                <a16:creationId xmlns:a16="http://schemas.microsoft.com/office/drawing/2014/main" xmlns="" id="{2CBA9231-AE2F-234C-2EE3-75947AF7864E}"/>
              </a:ext>
            </a:extLst>
          </p:cNvPr>
          <p:cNvCxnSpPr/>
          <p:nvPr/>
        </p:nvCxnSpPr>
        <p:spPr>
          <a:xfrm flipV="1">
            <a:off x="1452880" y="3429000"/>
            <a:ext cx="944880" cy="20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xmlns="" id="{0EE6693F-25D2-6583-B481-E01D67F0C0D2}"/>
              </a:ext>
            </a:extLst>
          </p:cNvPr>
          <p:cNvCxnSpPr/>
          <p:nvPr/>
        </p:nvCxnSpPr>
        <p:spPr>
          <a:xfrm>
            <a:off x="1442720" y="3449092"/>
            <a:ext cx="0" cy="3043783"/>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Ευθεία γραμμή σύνδεσης 16">
            <a:extLst>
              <a:ext uri="{FF2B5EF4-FFF2-40B4-BE49-F238E27FC236}">
                <a16:creationId xmlns:a16="http://schemas.microsoft.com/office/drawing/2014/main" xmlns="" id="{E32BD31F-1B24-07C2-40A8-D6799465B3D7}"/>
              </a:ext>
            </a:extLst>
          </p:cNvPr>
          <p:cNvCxnSpPr>
            <a:cxnSpLocks/>
          </p:cNvCxnSpPr>
          <p:nvPr/>
        </p:nvCxnSpPr>
        <p:spPr>
          <a:xfrm>
            <a:off x="1442720" y="6492875"/>
            <a:ext cx="5212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xmlns="" id="{1A38F86A-0451-3FD8-8FB4-D985A15D49EC}"/>
              </a:ext>
            </a:extLst>
          </p:cNvPr>
          <p:cNvCxnSpPr/>
          <p:nvPr/>
        </p:nvCxnSpPr>
        <p:spPr>
          <a:xfrm flipV="1">
            <a:off x="6654800" y="6035040"/>
            <a:ext cx="0" cy="4578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Ορθογώνιο 22">
            <a:extLst>
              <a:ext uri="{FF2B5EF4-FFF2-40B4-BE49-F238E27FC236}">
                <a16:creationId xmlns:a16="http://schemas.microsoft.com/office/drawing/2014/main" xmlns="" id="{321CFD54-F18A-7E83-6A9F-A44B77C59C10}"/>
              </a:ext>
            </a:extLst>
          </p:cNvPr>
          <p:cNvSpPr/>
          <p:nvPr/>
        </p:nvSpPr>
        <p:spPr>
          <a:xfrm>
            <a:off x="8168640" y="2773680"/>
            <a:ext cx="751840" cy="401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Ορθογώνιο 39">
            <a:extLst>
              <a:ext uri="{FF2B5EF4-FFF2-40B4-BE49-F238E27FC236}">
                <a16:creationId xmlns:a16="http://schemas.microsoft.com/office/drawing/2014/main" xmlns="" id="{A3D4A3EC-7E0A-AC7C-6E8E-D9CFF94F8252}"/>
              </a:ext>
            </a:extLst>
          </p:cNvPr>
          <p:cNvSpPr/>
          <p:nvPr/>
        </p:nvSpPr>
        <p:spPr>
          <a:xfrm>
            <a:off x="8524240" y="5444744"/>
            <a:ext cx="2479040" cy="7338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EPO, EPOR, VEGF, GLUT1, TRFR</a:t>
            </a:r>
            <a:endParaRPr lang="el-GR" sz="2200" b="1" dirty="0">
              <a:solidFill>
                <a:schemeClr val="tx1"/>
              </a:solidFill>
            </a:endParaRPr>
          </a:p>
        </p:txBody>
      </p:sp>
      <p:grpSp>
        <p:nvGrpSpPr>
          <p:cNvPr id="37" name="Ομάδα 36">
            <a:extLst>
              <a:ext uri="{FF2B5EF4-FFF2-40B4-BE49-F238E27FC236}">
                <a16:creationId xmlns:a16="http://schemas.microsoft.com/office/drawing/2014/main" xmlns="" id="{12B3C528-8663-55B0-426A-AD1F7E4D0BC4}"/>
              </a:ext>
            </a:extLst>
          </p:cNvPr>
          <p:cNvGrpSpPr/>
          <p:nvPr/>
        </p:nvGrpSpPr>
        <p:grpSpPr>
          <a:xfrm>
            <a:off x="2558967" y="2536698"/>
            <a:ext cx="8869677" cy="4044312"/>
            <a:chOff x="2539999" y="2611120"/>
            <a:chExt cx="8869677" cy="4044312"/>
          </a:xfrm>
        </p:grpSpPr>
        <p:sp>
          <p:nvSpPr>
            <p:cNvPr id="21" name="Ορθογώνιο 20">
              <a:extLst>
                <a:ext uri="{FF2B5EF4-FFF2-40B4-BE49-F238E27FC236}">
                  <a16:creationId xmlns:a16="http://schemas.microsoft.com/office/drawing/2014/main" xmlns="" id="{A51A3396-E1C6-82AB-D3AE-C31FB0D5110F}"/>
                </a:ext>
              </a:extLst>
            </p:cNvPr>
            <p:cNvSpPr/>
            <p:nvPr/>
          </p:nvSpPr>
          <p:spPr>
            <a:xfrm>
              <a:off x="2539999" y="3794531"/>
              <a:ext cx="8869677" cy="28609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xmlns="" id="{39D996E8-32DC-A7E0-AF8D-590E80EF80A5}"/>
                </a:ext>
              </a:extLst>
            </p:cNvPr>
            <p:cNvSpPr/>
            <p:nvPr/>
          </p:nvSpPr>
          <p:spPr>
            <a:xfrm>
              <a:off x="5334000" y="2611120"/>
              <a:ext cx="2834640" cy="13004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xmlns="" id="{DC10FA29-BEA2-8682-7689-7369DB560487}"/>
                </a:ext>
              </a:extLst>
            </p:cNvPr>
            <p:cNvSpPr/>
            <p:nvPr/>
          </p:nvSpPr>
          <p:spPr>
            <a:xfrm>
              <a:off x="8067040" y="3342640"/>
              <a:ext cx="3169920" cy="7315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1" name="Ορθογώνιο 30">
            <a:extLst>
              <a:ext uri="{FF2B5EF4-FFF2-40B4-BE49-F238E27FC236}">
                <a16:creationId xmlns:a16="http://schemas.microsoft.com/office/drawing/2014/main" xmlns="" id="{87EBF7FC-9AB3-CF43-9F6F-A6DDC378AA99}"/>
              </a:ext>
            </a:extLst>
          </p:cNvPr>
          <p:cNvSpPr/>
          <p:nvPr/>
        </p:nvSpPr>
        <p:spPr>
          <a:xfrm>
            <a:off x="1345026" y="3586480"/>
            <a:ext cx="1266094" cy="3068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3" name="Ευθεία γραμμή σύνδεσης 32">
            <a:extLst>
              <a:ext uri="{FF2B5EF4-FFF2-40B4-BE49-F238E27FC236}">
                <a16:creationId xmlns:a16="http://schemas.microsoft.com/office/drawing/2014/main" xmlns="" id="{9996DBCF-79FE-2E2E-CB07-C5EA653D39D7}"/>
              </a:ext>
            </a:extLst>
          </p:cNvPr>
          <p:cNvCxnSpPr>
            <a:cxnSpLocks/>
          </p:cNvCxnSpPr>
          <p:nvPr/>
        </p:nvCxnSpPr>
        <p:spPr>
          <a:xfrm>
            <a:off x="1442720" y="3586481"/>
            <a:ext cx="10160" cy="1056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a:extLst>
              <a:ext uri="{FF2B5EF4-FFF2-40B4-BE49-F238E27FC236}">
                <a16:creationId xmlns:a16="http://schemas.microsoft.com/office/drawing/2014/main" xmlns="" id="{2E55BB89-CC5A-0A3E-1132-FCB2DCFC1626}"/>
              </a:ext>
            </a:extLst>
          </p:cNvPr>
          <p:cNvCxnSpPr/>
          <p:nvPr/>
        </p:nvCxnSpPr>
        <p:spPr>
          <a:xfrm>
            <a:off x="1452879" y="4643191"/>
            <a:ext cx="23571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Εικόνα 27">
            <a:extLst>
              <a:ext uri="{FF2B5EF4-FFF2-40B4-BE49-F238E27FC236}">
                <a16:creationId xmlns:a16="http://schemas.microsoft.com/office/drawing/2014/main" xmlns="" id="{F05C4A4A-31EE-F357-C1F2-82600E49851E}"/>
              </a:ext>
            </a:extLst>
          </p:cNvPr>
          <p:cNvPicPr>
            <a:picLocks noChangeAspect="1"/>
          </p:cNvPicPr>
          <p:nvPr/>
        </p:nvPicPr>
        <p:blipFill>
          <a:blip r:embed="rId4"/>
          <a:stretch>
            <a:fillRect/>
          </a:stretch>
        </p:blipFill>
        <p:spPr>
          <a:xfrm rot="5400000">
            <a:off x="4869655" y="3732170"/>
            <a:ext cx="529377" cy="1292666"/>
          </a:xfrm>
          <a:prstGeom prst="rect">
            <a:avLst/>
          </a:prstGeom>
        </p:spPr>
      </p:pic>
      <p:pic>
        <p:nvPicPr>
          <p:cNvPr id="29" name="Εικόνα 28">
            <a:extLst>
              <a:ext uri="{FF2B5EF4-FFF2-40B4-BE49-F238E27FC236}">
                <a16:creationId xmlns:a16="http://schemas.microsoft.com/office/drawing/2014/main" xmlns="" id="{53CC2451-6BD8-53F5-470D-3A63EA27F04D}"/>
              </a:ext>
            </a:extLst>
          </p:cNvPr>
          <p:cNvPicPr>
            <a:picLocks noChangeAspect="1"/>
          </p:cNvPicPr>
          <p:nvPr/>
        </p:nvPicPr>
        <p:blipFill>
          <a:blip r:embed="rId4"/>
          <a:stretch>
            <a:fillRect/>
          </a:stretch>
        </p:blipFill>
        <p:spPr>
          <a:xfrm rot="5400000">
            <a:off x="6808655" y="3467481"/>
            <a:ext cx="529377" cy="1292666"/>
          </a:xfrm>
          <a:prstGeom prst="rect">
            <a:avLst/>
          </a:prstGeom>
        </p:spPr>
      </p:pic>
      <p:pic>
        <p:nvPicPr>
          <p:cNvPr id="30" name="Εικόνα 29">
            <a:extLst>
              <a:ext uri="{FF2B5EF4-FFF2-40B4-BE49-F238E27FC236}">
                <a16:creationId xmlns:a16="http://schemas.microsoft.com/office/drawing/2014/main" xmlns="" id="{6F65B803-ADEC-3460-5EEA-841F065A2A60}"/>
              </a:ext>
            </a:extLst>
          </p:cNvPr>
          <p:cNvPicPr>
            <a:picLocks noChangeAspect="1"/>
          </p:cNvPicPr>
          <p:nvPr/>
        </p:nvPicPr>
        <p:blipFill>
          <a:blip r:embed="rId4"/>
          <a:stretch>
            <a:fillRect/>
          </a:stretch>
        </p:blipFill>
        <p:spPr>
          <a:xfrm rot="5400000">
            <a:off x="6517111" y="4374745"/>
            <a:ext cx="529377" cy="1292666"/>
          </a:xfrm>
          <a:prstGeom prst="rect">
            <a:avLst/>
          </a:prstGeom>
        </p:spPr>
      </p:pic>
      <p:sp>
        <p:nvSpPr>
          <p:cNvPr id="41" name="Ορθογώνιο 40">
            <a:extLst>
              <a:ext uri="{FF2B5EF4-FFF2-40B4-BE49-F238E27FC236}">
                <a16:creationId xmlns:a16="http://schemas.microsoft.com/office/drawing/2014/main" xmlns="" id="{CCDC77E6-747C-FE70-6484-089DBF806021}"/>
              </a:ext>
            </a:extLst>
          </p:cNvPr>
          <p:cNvSpPr/>
          <p:nvPr/>
        </p:nvSpPr>
        <p:spPr>
          <a:xfrm>
            <a:off x="1421316" y="192724"/>
            <a:ext cx="10309473" cy="64725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Ορθογώνιο 41">
            <a:extLst>
              <a:ext uri="{FF2B5EF4-FFF2-40B4-BE49-F238E27FC236}">
                <a16:creationId xmlns:a16="http://schemas.microsoft.com/office/drawing/2014/main" xmlns="" id="{1FB8F343-2FDB-9CC3-224E-B975B44A644C}"/>
              </a:ext>
            </a:extLst>
          </p:cNvPr>
          <p:cNvSpPr/>
          <p:nvPr/>
        </p:nvSpPr>
        <p:spPr>
          <a:xfrm>
            <a:off x="1914406" y="70217"/>
            <a:ext cx="9025207" cy="29481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Ορθογώνιο: Στρογγύλεμα γωνιών 1">
            <a:extLst>
              <a:ext uri="{FF2B5EF4-FFF2-40B4-BE49-F238E27FC236}">
                <a16:creationId xmlns:a16="http://schemas.microsoft.com/office/drawing/2014/main" xmlns="" id="{752141F2-EFB5-0C79-8DCA-CAB48581D0D2}"/>
              </a:ext>
            </a:extLst>
          </p:cNvPr>
          <p:cNvSpPr/>
          <p:nvPr/>
        </p:nvSpPr>
        <p:spPr>
          <a:xfrm>
            <a:off x="62162" y="1736797"/>
            <a:ext cx="1501277" cy="127542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Hypoxia Inducible Factor 1 </a:t>
            </a:r>
            <a:endParaRPr lang="el-GR" sz="2400" dirty="0">
              <a:solidFill>
                <a:schemeClr val="tx1"/>
              </a:solidFill>
            </a:endParaRPr>
          </a:p>
        </p:txBody>
      </p:sp>
    </p:spTree>
    <p:extLst>
      <p:ext uri="{BB962C8B-B14F-4D97-AF65-F5344CB8AC3E}">
        <p14:creationId xmlns:p14="http://schemas.microsoft.com/office/powerpoint/2010/main" xmlns="" val="20511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41"/>
                                        </p:tgtEl>
                                        <p:attrNameLst>
                                          <p:attrName>ppt_w</p:attrName>
                                        </p:attrNameLst>
                                      </p:cBhvr>
                                      <p:tavLst>
                                        <p:tav tm="0">
                                          <p:val>
                                            <p:strVal val="ppt_w"/>
                                          </p:val>
                                        </p:tav>
                                        <p:tav tm="100000">
                                          <p:val>
                                            <p:fltVal val="0"/>
                                          </p:val>
                                        </p:tav>
                                      </p:tavLst>
                                    </p:anim>
                                    <p:anim calcmode="lin" valueType="num">
                                      <p:cBhvr>
                                        <p:cTn id="7" dur="500"/>
                                        <p:tgtEl>
                                          <p:spTgt spid="41"/>
                                        </p:tgtEl>
                                        <p:attrNameLst>
                                          <p:attrName>ppt_h</p:attrName>
                                        </p:attrNameLst>
                                      </p:cBhvr>
                                      <p:tavLst>
                                        <p:tav tm="0">
                                          <p:val>
                                            <p:strVal val="ppt_h"/>
                                          </p:val>
                                        </p:tav>
                                        <p:tav tm="100000">
                                          <p:val>
                                            <p:fltVal val="0"/>
                                          </p:val>
                                        </p:tav>
                                      </p:tavLst>
                                    </p:anim>
                                    <p:set>
                                      <p:cBhvr>
                                        <p:cTn id="8" dur="1" fill="hold">
                                          <p:stCondLst>
                                            <p:cond delay="499"/>
                                          </p:stCondLst>
                                        </p:cTn>
                                        <p:tgtEl>
                                          <p:spTgt spid="4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250"/>
                                        <p:tgtEl>
                                          <p:spTgt spid="42"/>
                                        </p:tgtEl>
                                        <p:attrNameLst>
                                          <p:attrName>ppt_w</p:attrName>
                                        </p:attrNameLst>
                                      </p:cBhvr>
                                      <p:tavLst>
                                        <p:tav tm="0">
                                          <p:val>
                                            <p:strVal val="ppt_w"/>
                                          </p:val>
                                        </p:tav>
                                        <p:tav tm="100000">
                                          <p:val>
                                            <p:fltVal val="0"/>
                                          </p:val>
                                        </p:tav>
                                      </p:tavLst>
                                    </p:anim>
                                    <p:anim calcmode="lin" valueType="num">
                                      <p:cBhvr>
                                        <p:cTn id="13" dur="250"/>
                                        <p:tgtEl>
                                          <p:spTgt spid="42"/>
                                        </p:tgtEl>
                                        <p:attrNameLst>
                                          <p:attrName>ppt_h</p:attrName>
                                        </p:attrNameLst>
                                      </p:cBhvr>
                                      <p:tavLst>
                                        <p:tav tm="0">
                                          <p:val>
                                            <p:strVal val="ppt_h"/>
                                          </p:val>
                                        </p:tav>
                                        <p:tav tm="100000">
                                          <p:val>
                                            <p:fltVal val="0"/>
                                          </p:val>
                                        </p:tav>
                                      </p:tavLst>
                                    </p:anim>
                                    <p:anim calcmode="lin" valueType="num">
                                      <p:cBhvr>
                                        <p:cTn id="14" dur="250"/>
                                        <p:tgtEl>
                                          <p:spTgt spid="42"/>
                                        </p:tgtEl>
                                        <p:attrNameLst>
                                          <p:attrName>style.rotation</p:attrName>
                                        </p:attrNameLst>
                                      </p:cBhvr>
                                      <p:tavLst>
                                        <p:tav tm="0">
                                          <p:val>
                                            <p:fltVal val="0"/>
                                          </p:val>
                                        </p:tav>
                                        <p:tav tm="100000">
                                          <p:val>
                                            <p:fltVal val="90"/>
                                          </p:val>
                                        </p:tav>
                                      </p:tavLst>
                                    </p:anim>
                                    <p:animEffect transition="out" filter="fade">
                                      <p:cBhvr>
                                        <p:cTn id="15" dur="250"/>
                                        <p:tgtEl>
                                          <p:spTgt spid="42"/>
                                        </p:tgtEl>
                                      </p:cBhvr>
                                    </p:animEffect>
                                    <p:set>
                                      <p:cBhvr>
                                        <p:cTn id="16" dur="1" fill="hold">
                                          <p:stCondLst>
                                            <p:cond delay="249"/>
                                          </p:stCondLst>
                                        </p:cTn>
                                        <p:tgtEl>
                                          <p:spTgt spid="4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7"/>
                                        </p:tgtEl>
                                        <p:attrNameLst>
                                          <p:attrName>ppt_x</p:attrName>
                                        </p:attrNameLst>
                                      </p:cBhvr>
                                      <p:tavLst>
                                        <p:tav tm="0">
                                          <p:val>
                                            <p:strVal val="ppt_x"/>
                                          </p:val>
                                        </p:tav>
                                        <p:tav tm="100000">
                                          <p:val>
                                            <p:strVal val="ppt_x"/>
                                          </p:val>
                                        </p:tav>
                                      </p:tavLst>
                                    </p:anim>
                                    <p:anim calcmode="lin" valueType="num">
                                      <p:cBhvr additive="base">
                                        <p:cTn id="31" dur="500"/>
                                        <p:tgtEl>
                                          <p:spTgt spid="37"/>
                                        </p:tgtEl>
                                        <p:attrNameLst>
                                          <p:attrName>ppt_y</p:attrName>
                                        </p:attrNameLst>
                                      </p:cBhvr>
                                      <p:tavLst>
                                        <p:tav tm="0">
                                          <p:val>
                                            <p:strVal val="ppt_y"/>
                                          </p:val>
                                        </p:tav>
                                        <p:tav tm="100000">
                                          <p:val>
                                            <p:strVal val="1+ppt_h/2"/>
                                          </p:val>
                                        </p:tav>
                                      </p:tavLst>
                                    </p:anim>
                                    <p:set>
                                      <p:cBhvr>
                                        <p:cTn id="3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0BB01C2-DC05-626C-BC6E-FA6DB31C39A1}"/>
              </a:ext>
            </a:extLst>
          </p:cNvPr>
          <p:cNvSpPr>
            <a:spLocks noGrp="1"/>
          </p:cNvSpPr>
          <p:nvPr>
            <p:ph type="title"/>
          </p:nvPr>
        </p:nvSpPr>
        <p:spPr>
          <a:xfrm>
            <a:off x="467360" y="198437"/>
            <a:ext cx="11216640" cy="1325563"/>
          </a:xfrm>
        </p:spPr>
        <p:txBody>
          <a:bodyPr>
            <a:normAutofit/>
          </a:bodyPr>
          <a:lstStyle/>
          <a:p>
            <a:pPr algn="ctr"/>
            <a:r>
              <a:rPr lang="en-US" sz="4800" b="1" i="0" dirty="0">
                <a:solidFill>
                  <a:srgbClr val="242021"/>
                </a:solidFill>
                <a:effectLst/>
                <a:latin typeface="MinionPro-Regular"/>
              </a:rPr>
              <a:t>Iron</a:t>
            </a:r>
            <a:r>
              <a:rPr lang="en-US" sz="4000" b="0" i="0" dirty="0">
                <a:solidFill>
                  <a:srgbClr val="242021"/>
                </a:solidFill>
                <a:effectLst/>
                <a:latin typeface="MinionPro-Regular"/>
              </a:rPr>
              <a:t> is essential for adequate erythropoietic response to EPO</a:t>
            </a:r>
            <a:endParaRPr lang="el-GR" sz="6600" dirty="0">
              <a:latin typeface="+mn-lt"/>
            </a:endParaRPr>
          </a:p>
        </p:txBody>
      </p:sp>
      <p:pic>
        <p:nvPicPr>
          <p:cNvPr id="5" name="Εικόνα 4">
            <a:extLst>
              <a:ext uri="{FF2B5EF4-FFF2-40B4-BE49-F238E27FC236}">
                <a16:creationId xmlns:a16="http://schemas.microsoft.com/office/drawing/2014/main" xmlns="" id="{D6F55747-8AB4-EF3B-2F15-7D6B39450610}"/>
              </a:ext>
            </a:extLst>
          </p:cNvPr>
          <p:cNvPicPr>
            <a:picLocks noChangeAspect="1"/>
          </p:cNvPicPr>
          <p:nvPr/>
        </p:nvPicPr>
        <p:blipFill>
          <a:blip r:embed="rId3"/>
          <a:stretch>
            <a:fillRect/>
          </a:stretch>
        </p:blipFill>
        <p:spPr>
          <a:xfrm>
            <a:off x="1225104" y="1879600"/>
            <a:ext cx="9868792" cy="3627120"/>
          </a:xfrm>
          <a:prstGeom prst="rect">
            <a:avLst/>
          </a:prstGeom>
        </p:spPr>
      </p:pic>
      <p:sp>
        <p:nvSpPr>
          <p:cNvPr id="7" name="TextBox 6">
            <a:extLst>
              <a:ext uri="{FF2B5EF4-FFF2-40B4-BE49-F238E27FC236}">
                <a16:creationId xmlns:a16="http://schemas.microsoft.com/office/drawing/2014/main" xmlns="" id="{489E92BB-A15F-EDA2-3BC6-6050BD4C1B54}"/>
              </a:ext>
            </a:extLst>
          </p:cNvPr>
          <p:cNvSpPr txBox="1"/>
          <p:nvPr/>
        </p:nvSpPr>
        <p:spPr>
          <a:xfrm>
            <a:off x="6096000" y="6478779"/>
            <a:ext cx="6096000" cy="338554"/>
          </a:xfrm>
          <a:prstGeom prst="rect">
            <a:avLst/>
          </a:prstGeom>
          <a:noFill/>
        </p:spPr>
        <p:txBody>
          <a:bodyPr wrap="square">
            <a:spAutoFit/>
          </a:bodyPr>
          <a:lstStyle/>
          <a:p>
            <a:pPr algn="r"/>
            <a:r>
              <a:rPr lang="en-US" sz="1600" dirty="0" err="1"/>
              <a:t>Kalantar</a:t>
            </a:r>
            <a:r>
              <a:rPr lang="en-US" sz="1600" dirty="0"/>
              <a:t>-Zadeh et al., Advances in Chronic Kidney Disease 2009 </a:t>
            </a:r>
            <a:endParaRPr lang="el-GR" sz="1600" dirty="0"/>
          </a:p>
        </p:txBody>
      </p:sp>
    </p:spTree>
    <p:extLst>
      <p:ext uri="{BB962C8B-B14F-4D97-AF65-F5344CB8AC3E}">
        <p14:creationId xmlns:p14="http://schemas.microsoft.com/office/powerpoint/2010/main" xmlns="" val="103983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xmlns="" id="{8930456E-472F-EFC1-BD99-A3E0618E01E2}"/>
              </a:ext>
            </a:extLst>
          </p:cNvPr>
          <p:cNvPicPr>
            <a:picLocks noGrp="1" noChangeAspect="1"/>
          </p:cNvPicPr>
          <p:nvPr>
            <p:ph idx="1"/>
          </p:nvPr>
        </p:nvPicPr>
        <p:blipFill>
          <a:blip r:embed="rId3"/>
          <a:stretch>
            <a:fillRect/>
          </a:stretch>
        </p:blipFill>
        <p:spPr>
          <a:xfrm>
            <a:off x="157599" y="211772"/>
            <a:ext cx="8150115" cy="6434456"/>
          </a:xfrm>
        </p:spPr>
      </p:pic>
      <p:pic>
        <p:nvPicPr>
          <p:cNvPr id="11" name="Εικόνα 10">
            <a:extLst>
              <a:ext uri="{FF2B5EF4-FFF2-40B4-BE49-F238E27FC236}">
                <a16:creationId xmlns:a16="http://schemas.microsoft.com/office/drawing/2014/main" xmlns="" id="{43247428-EE4E-8043-DE6A-F91FED559A8A}"/>
              </a:ext>
            </a:extLst>
          </p:cNvPr>
          <p:cNvPicPr>
            <a:picLocks noChangeAspect="1"/>
          </p:cNvPicPr>
          <p:nvPr/>
        </p:nvPicPr>
        <p:blipFill>
          <a:blip r:embed="rId4"/>
          <a:stretch>
            <a:fillRect/>
          </a:stretch>
        </p:blipFill>
        <p:spPr>
          <a:xfrm>
            <a:off x="8949593" y="513032"/>
            <a:ext cx="2926023" cy="5831936"/>
          </a:xfrm>
          <a:prstGeom prst="rect">
            <a:avLst/>
          </a:prstGeom>
        </p:spPr>
      </p:pic>
    </p:spTree>
    <p:extLst>
      <p:ext uri="{BB962C8B-B14F-4D97-AF65-F5344CB8AC3E}">
        <p14:creationId xmlns:p14="http://schemas.microsoft.com/office/powerpoint/2010/main" xmlns="" val="4154200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4">
            <a:extLst>
              <a:ext uri="{FF2B5EF4-FFF2-40B4-BE49-F238E27FC236}">
                <a16:creationId xmlns:a16="http://schemas.microsoft.com/office/drawing/2014/main" xmlns="" id="{68C6B990-616C-4FA9-1E79-F08F86D3498D}"/>
              </a:ext>
            </a:extLst>
          </p:cNvPr>
          <p:cNvPicPr>
            <a:picLocks noGrp="1" noChangeAspect="1"/>
          </p:cNvPicPr>
          <p:nvPr>
            <p:ph idx="1"/>
          </p:nvPr>
        </p:nvPicPr>
        <p:blipFill>
          <a:blip r:embed="rId3"/>
          <a:stretch>
            <a:fillRect/>
          </a:stretch>
        </p:blipFill>
        <p:spPr>
          <a:xfrm>
            <a:off x="375464" y="1160782"/>
            <a:ext cx="11217096" cy="5612029"/>
          </a:xfrm>
        </p:spPr>
      </p:pic>
      <p:sp>
        <p:nvSpPr>
          <p:cNvPr id="2" name="Τίτλος 1">
            <a:extLst>
              <a:ext uri="{FF2B5EF4-FFF2-40B4-BE49-F238E27FC236}">
                <a16:creationId xmlns:a16="http://schemas.microsoft.com/office/drawing/2014/main" xmlns="" id="{18B80958-47A5-F92E-93E2-806F619486D7}"/>
              </a:ext>
            </a:extLst>
          </p:cNvPr>
          <p:cNvSpPr>
            <a:spLocks noGrp="1"/>
          </p:cNvSpPr>
          <p:nvPr>
            <p:ph type="title"/>
          </p:nvPr>
        </p:nvSpPr>
        <p:spPr>
          <a:xfrm>
            <a:off x="701040" y="85189"/>
            <a:ext cx="10652760" cy="1154062"/>
          </a:xfrm>
        </p:spPr>
        <p:txBody>
          <a:bodyPr>
            <a:noAutofit/>
          </a:bodyPr>
          <a:lstStyle/>
          <a:p>
            <a:pPr algn="ctr"/>
            <a:r>
              <a:rPr lang="en-US" sz="2800" dirty="0">
                <a:latin typeface="+mn-lt"/>
              </a:rPr>
              <a:t>Iron deficiency is common in CKD </a:t>
            </a:r>
            <a:br>
              <a:rPr lang="en-US" sz="2800" dirty="0">
                <a:latin typeface="+mn-lt"/>
              </a:rPr>
            </a:br>
            <a:r>
              <a:rPr lang="en-US" sz="2800" dirty="0">
                <a:latin typeface="+mn-lt"/>
              </a:rPr>
              <a:t>Depending on its cause, iron deficiency can be categorized as absolute or functional</a:t>
            </a:r>
            <a:endParaRPr lang="el-GR" sz="2800" dirty="0">
              <a:latin typeface="+mn-lt"/>
            </a:endParaRPr>
          </a:p>
        </p:txBody>
      </p:sp>
    </p:spTree>
    <p:extLst>
      <p:ext uri="{BB962C8B-B14F-4D97-AF65-F5344CB8AC3E}">
        <p14:creationId xmlns:p14="http://schemas.microsoft.com/office/powerpoint/2010/main" xmlns="" val="570013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F319091-2551-694B-6FE3-2EC71570B092}"/>
              </a:ext>
            </a:extLst>
          </p:cNvPr>
          <p:cNvSpPr>
            <a:spLocks noGrp="1"/>
          </p:cNvSpPr>
          <p:nvPr>
            <p:ph type="title"/>
          </p:nvPr>
        </p:nvSpPr>
        <p:spPr>
          <a:xfrm>
            <a:off x="284480" y="132079"/>
            <a:ext cx="11623040" cy="1104312"/>
          </a:xfrm>
        </p:spPr>
        <p:txBody>
          <a:bodyPr>
            <a:noAutofit/>
          </a:bodyPr>
          <a:lstStyle/>
          <a:p>
            <a:pPr algn="ctr"/>
            <a:r>
              <a:rPr lang="en-US" sz="2800" i="0" dirty="0">
                <a:solidFill>
                  <a:srgbClr val="242021"/>
                </a:solidFill>
                <a:effectLst/>
                <a:latin typeface="+mn-lt"/>
              </a:rPr>
              <a:t>CKD </a:t>
            </a:r>
            <a:r>
              <a:rPr lang="en-US" sz="2800" dirty="0">
                <a:latin typeface="+mn-lt"/>
              </a:rPr>
              <a:t>correlates with impaired iron availability, due to uremic toxins, inflammatory cytokines, </a:t>
            </a:r>
            <a:r>
              <a:rPr lang="en-US" sz="2800" dirty="0" err="1">
                <a:latin typeface="+mn-lt"/>
              </a:rPr>
              <a:t>hepsidin</a:t>
            </a:r>
            <a:r>
              <a:rPr lang="en-US" sz="2800" dirty="0">
                <a:latin typeface="+mn-lt"/>
              </a:rPr>
              <a:t>, malnutrition, malabsorption or blood losses </a:t>
            </a:r>
            <a:endParaRPr lang="el-GR" sz="2800" dirty="0">
              <a:latin typeface="+mn-lt"/>
            </a:endParaRPr>
          </a:p>
        </p:txBody>
      </p:sp>
      <p:pic>
        <p:nvPicPr>
          <p:cNvPr id="5" name="Θέση περιεχομένου 4">
            <a:extLst>
              <a:ext uri="{FF2B5EF4-FFF2-40B4-BE49-F238E27FC236}">
                <a16:creationId xmlns:a16="http://schemas.microsoft.com/office/drawing/2014/main" xmlns="" id="{E42A07B4-4054-3915-B07A-F9D7CFD8336D}"/>
              </a:ext>
            </a:extLst>
          </p:cNvPr>
          <p:cNvPicPr>
            <a:picLocks noGrp="1" noChangeAspect="1"/>
          </p:cNvPicPr>
          <p:nvPr>
            <p:ph idx="1"/>
          </p:nvPr>
        </p:nvPicPr>
        <p:blipFill>
          <a:blip r:embed="rId2"/>
          <a:stretch>
            <a:fillRect/>
          </a:stretch>
        </p:blipFill>
        <p:spPr>
          <a:xfrm>
            <a:off x="1993900" y="1236391"/>
            <a:ext cx="8407400" cy="5242388"/>
          </a:xfrm>
        </p:spPr>
      </p:pic>
      <p:sp>
        <p:nvSpPr>
          <p:cNvPr id="6" name="TextBox 5">
            <a:extLst>
              <a:ext uri="{FF2B5EF4-FFF2-40B4-BE49-F238E27FC236}">
                <a16:creationId xmlns:a16="http://schemas.microsoft.com/office/drawing/2014/main" xmlns="" id="{58159B17-B5E2-03D7-BAA1-23B0C20FA765}"/>
              </a:ext>
            </a:extLst>
          </p:cNvPr>
          <p:cNvSpPr txBox="1"/>
          <p:nvPr/>
        </p:nvSpPr>
        <p:spPr>
          <a:xfrm>
            <a:off x="6096000" y="6478779"/>
            <a:ext cx="6096000" cy="338554"/>
          </a:xfrm>
          <a:prstGeom prst="rect">
            <a:avLst/>
          </a:prstGeom>
          <a:noFill/>
        </p:spPr>
        <p:txBody>
          <a:bodyPr wrap="square">
            <a:spAutoFit/>
          </a:bodyPr>
          <a:lstStyle/>
          <a:p>
            <a:pPr algn="r"/>
            <a:r>
              <a:rPr lang="en-US" sz="1600" dirty="0" err="1"/>
              <a:t>Kalantar</a:t>
            </a:r>
            <a:r>
              <a:rPr lang="en-US" sz="1600" dirty="0"/>
              <a:t>-Zadeh et al., Advances in Chronic Kidney Disease 2009 </a:t>
            </a:r>
            <a:endParaRPr lang="el-GR" sz="1600" dirty="0"/>
          </a:p>
        </p:txBody>
      </p:sp>
    </p:spTree>
    <p:extLst>
      <p:ext uri="{BB962C8B-B14F-4D97-AF65-F5344CB8AC3E}">
        <p14:creationId xmlns:p14="http://schemas.microsoft.com/office/powerpoint/2010/main" xmlns="" val="643709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xmlns="" id="{D09D0745-600A-D55B-257B-40DD14E91CEF}"/>
              </a:ext>
            </a:extLst>
          </p:cNvPr>
          <p:cNvGraphicFramePr>
            <a:graphicFrameLocks noGrp="1"/>
          </p:cNvGraphicFramePr>
          <p:nvPr>
            <p:ph idx="1"/>
            <p:extLst>
              <p:ext uri="{D42A27DB-BD31-4B8C-83A1-F6EECF244321}">
                <p14:modId xmlns:p14="http://schemas.microsoft.com/office/powerpoint/2010/main" xmlns="" val="3040144205"/>
              </p:ext>
            </p:extLst>
          </p:nvPr>
        </p:nvGraphicFramePr>
        <p:xfrm>
          <a:off x="365760" y="1330960"/>
          <a:ext cx="11348720" cy="5161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Τίτλος 1">
            <a:extLst>
              <a:ext uri="{FF2B5EF4-FFF2-40B4-BE49-F238E27FC236}">
                <a16:creationId xmlns:a16="http://schemas.microsoft.com/office/drawing/2014/main" xmlns="" id="{2DF7293A-ECFD-0FA6-5656-4300632EC8F8}"/>
              </a:ext>
            </a:extLst>
          </p:cNvPr>
          <p:cNvSpPr>
            <a:spLocks noGrp="1"/>
          </p:cNvSpPr>
          <p:nvPr>
            <p:ph type="title"/>
          </p:nvPr>
        </p:nvSpPr>
        <p:spPr>
          <a:xfrm>
            <a:off x="838200" y="152401"/>
            <a:ext cx="10515600" cy="985520"/>
          </a:xfrm>
        </p:spPr>
        <p:txBody>
          <a:bodyPr>
            <a:normAutofit/>
          </a:bodyPr>
          <a:lstStyle/>
          <a:p>
            <a:pPr algn="ctr"/>
            <a:r>
              <a:rPr lang="en-US" sz="4800" b="0" i="0" dirty="0">
                <a:solidFill>
                  <a:srgbClr val="242021"/>
                </a:solidFill>
                <a:effectLst/>
                <a:latin typeface="+mn-lt"/>
              </a:rPr>
              <a:t>Anemia treatment in CKD</a:t>
            </a:r>
            <a:r>
              <a:rPr lang="en-US" sz="4800" dirty="0">
                <a:latin typeface="+mn-lt"/>
              </a:rPr>
              <a:t> </a:t>
            </a:r>
            <a:endParaRPr lang="el-GR" sz="4800" dirty="0">
              <a:latin typeface="+mn-lt"/>
            </a:endParaRPr>
          </a:p>
        </p:txBody>
      </p:sp>
    </p:spTree>
    <p:extLst>
      <p:ext uri="{BB962C8B-B14F-4D97-AF65-F5344CB8AC3E}">
        <p14:creationId xmlns:p14="http://schemas.microsoft.com/office/powerpoint/2010/main" xmlns="" val="1172857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63AEA171-3133-FE50-BFA1-5400CCBA8C88}"/>
              </a:ext>
            </a:extLst>
          </p:cNvPr>
          <p:cNvPicPr>
            <a:picLocks noGrp="1" noChangeAspect="1"/>
          </p:cNvPicPr>
          <p:nvPr>
            <p:ph idx="1"/>
          </p:nvPr>
        </p:nvPicPr>
        <p:blipFill>
          <a:blip r:embed="rId3"/>
          <a:stretch>
            <a:fillRect/>
          </a:stretch>
        </p:blipFill>
        <p:spPr>
          <a:xfrm>
            <a:off x="981482" y="134436"/>
            <a:ext cx="9920198" cy="6589128"/>
          </a:xfrm>
        </p:spPr>
      </p:pic>
      <p:sp>
        <p:nvSpPr>
          <p:cNvPr id="2" name="Ορθογώνιο: Στρογγύλεμα γωνιών 1">
            <a:extLst>
              <a:ext uri="{FF2B5EF4-FFF2-40B4-BE49-F238E27FC236}">
                <a16:creationId xmlns:a16="http://schemas.microsoft.com/office/drawing/2014/main" xmlns="" id="{255E645A-DA01-A906-C289-FD186FEA0193}"/>
              </a:ext>
            </a:extLst>
          </p:cNvPr>
          <p:cNvSpPr/>
          <p:nvPr/>
        </p:nvSpPr>
        <p:spPr>
          <a:xfrm rot="19790262">
            <a:off x="733800" y="2437926"/>
            <a:ext cx="10177483" cy="175661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Treatment of anemia varies </a:t>
            </a:r>
            <a:endParaRPr lang="el-GR" sz="6600" b="1" dirty="0">
              <a:solidFill>
                <a:srgbClr val="FF0000"/>
              </a:solidFill>
            </a:endParaRPr>
          </a:p>
        </p:txBody>
      </p:sp>
    </p:spTree>
    <p:extLst>
      <p:ext uri="{BB962C8B-B14F-4D97-AF65-F5344CB8AC3E}">
        <p14:creationId xmlns:p14="http://schemas.microsoft.com/office/powerpoint/2010/main" xmlns="" val="32290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02A2DFF6-89B6-FAE4-2245-460325C91D0A}"/>
              </a:ext>
            </a:extLst>
          </p:cNvPr>
          <p:cNvPicPr>
            <a:picLocks noGrp="1" noChangeAspect="1"/>
          </p:cNvPicPr>
          <p:nvPr>
            <p:ph idx="1"/>
          </p:nvPr>
        </p:nvPicPr>
        <p:blipFill>
          <a:blip r:embed="rId3"/>
          <a:stretch>
            <a:fillRect/>
          </a:stretch>
        </p:blipFill>
        <p:spPr>
          <a:xfrm>
            <a:off x="113442" y="155389"/>
            <a:ext cx="8063809" cy="6547222"/>
          </a:xfrm>
        </p:spPr>
      </p:pic>
      <p:sp>
        <p:nvSpPr>
          <p:cNvPr id="2" name="Τίτλος 1">
            <a:extLst>
              <a:ext uri="{FF2B5EF4-FFF2-40B4-BE49-F238E27FC236}">
                <a16:creationId xmlns:a16="http://schemas.microsoft.com/office/drawing/2014/main" xmlns="" id="{6EFA1B26-7A71-50F6-0F2F-895EEA1B655B}"/>
              </a:ext>
            </a:extLst>
          </p:cNvPr>
          <p:cNvSpPr>
            <a:spLocks noGrp="1"/>
          </p:cNvSpPr>
          <p:nvPr>
            <p:ph type="title"/>
          </p:nvPr>
        </p:nvSpPr>
        <p:spPr>
          <a:xfrm rot="2193273">
            <a:off x="6918961" y="2286966"/>
            <a:ext cx="5283200" cy="1033331"/>
          </a:xfrm>
        </p:spPr>
        <p:txBody>
          <a:bodyPr/>
          <a:lstStyle/>
          <a:p>
            <a:pPr algn="r"/>
            <a:r>
              <a:rPr lang="en-US" sz="4400" b="0" i="0" dirty="0">
                <a:solidFill>
                  <a:srgbClr val="242021"/>
                </a:solidFill>
                <a:effectLst/>
              </a:rPr>
              <a:t>Reduced quality of life </a:t>
            </a:r>
            <a:endParaRPr lang="el-GR" dirty="0"/>
          </a:p>
        </p:txBody>
      </p:sp>
      <p:sp>
        <p:nvSpPr>
          <p:cNvPr id="7" name="TextBox 6">
            <a:extLst>
              <a:ext uri="{FF2B5EF4-FFF2-40B4-BE49-F238E27FC236}">
                <a16:creationId xmlns:a16="http://schemas.microsoft.com/office/drawing/2014/main" xmlns="" id="{A7301C1A-9E58-5F76-2478-4D272CAD2258}"/>
              </a:ext>
            </a:extLst>
          </p:cNvPr>
          <p:cNvSpPr txBox="1"/>
          <p:nvPr/>
        </p:nvSpPr>
        <p:spPr>
          <a:xfrm>
            <a:off x="6096000" y="6519446"/>
            <a:ext cx="6096000" cy="338554"/>
          </a:xfrm>
          <a:prstGeom prst="rect">
            <a:avLst/>
          </a:prstGeom>
          <a:noFill/>
        </p:spPr>
        <p:txBody>
          <a:bodyPr wrap="square">
            <a:spAutoFit/>
          </a:bodyPr>
          <a:lstStyle/>
          <a:p>
            <a:pPr algn="r"/>
            <a:r>
              <a:rPr lang="nl-NL" sz="1600" dirty="0"/>
              <a:t>van Haalen et al. BMC Nephrology 2020</a:t>
            </a:r>
            <a:endParaRPr lang="el-GR" sz="1600" dirty="0"/>
          </a:p>
        </p:txBody>
      </p:sp>
    </p:spTree>
    <p:extLst>
      <p:ext uri="{BB962C8B-B14F-4D97-AF65-F5344CB8AC3E}">
        <p14:creationId xmlns:p14="http://schemas.microsoft.com/office/powerpoint/2010/main" xmlns="" val="2821698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30A98D-2450-F00C-11D9-9A12B5E920E7}"/>
              </a:ext>
            </a:extLst>
          </p:cNvPr>
          <p:cNvSpPr>
            <a:spLocks noGrp="1"/>
          </p:cNvSpPr>
          <p:nvPr>
            <p:ph type="title"/>
          </p:nvPr>
        </p:nvSpPr>
        <p:spPr>
          <a:xfrm>
            <a:off x="746760" y="128905"/>
            <a:ext cx="10515600" cy="661035"/>
          </a:xfrm>
        </p:spPr>
        <p:txBody>
          <a:bodyPr>
            <a:normAutofit/>
          </a:bodyPr>
          <a:lstStyle/>
          <a:p>
            <a:pPr algn="ctr"/>
            <a:r>
              <a:rPr lang="en-US" sz="3200" i="0" dirty="0">
                <a:solidFill>
                  <a:srgbClr val="242021"/>
                </a:solidFill>
                <a:effectLst/>
                <a:latin typeface="+mn-lt"/>
              </a:rPr>
              <a:t>Erythropoiesis-Stimulating Agents (ESAs)</a:t>
            </a:r>
            <a:r>
              <a:rPr lang="en-US" sz="3200" dirty="0">
                <a:latin typeface="+mn-lt"/>
              </a:rPr>
              <a:t> </a:t>
            </a:r>
            <a:endParaRPr lang="el-GR" sz="3200" dirty="0">
              <a:latin typeface="+mn-lt"/>
            </a:endParaRPr>
          </a:p>
        </p:txBody>
      </p:sp>
      <p:pic>
        <p:nvPicPr>
          <p:cNvPr id="21" name="Εικόνα 20">
            <a:extLst>
              <a:ext uri="{FF2B5EF4-FFF2-40B4-BE49-F238E27FC236}">
                <a16:creationId xmlns:a16="http://schemas.microsoft.com/office/drawing/2014/main" xmlns="" id="{86E50174-A3DC-FF04-95E9-26DD830DAC07}"/>
              </a:ext>
            </a:extLst>
          </p:cNvPr>
          <p:cNvPicPr>
            <a:picLocks noChangeAspect="1"/>
          </p:cNvPicPr>
          <p:nvPr/>
        </p:nvPicPr>
        <p:blipFill>
          <a:blip r:embed="rId3"/>
          <a:stretch>
            <a:fillRect/>
          </a:stretch>
        </p:blipFill>
        <p:spPr>
          <a:xfrm>
            <a:off x="469789" y="975271"/>
            <a:ext cx="11252422" cy="4500969"/>
          </a:xfrm>
          <a:prstGeom prst="rect">
            <a:avLst/>
          </a:prstGeom>
        </p:spPr>
      </p:pic>
      <p:sp>
        <p:nvSpPr>
          <p:cNvPr id="23" name="TextBox 22">
            <a:extLst>
              <a:ext uri="{FF2B5EF4-FFF2-40B4-BE49-F238E27FC236}">
                <a16:creationId xmlns:a16="http://schemas.microsoft.com/office/drawing/2014/main" xmlns="" id="{9B4D131E-2F08-83DE-40B5-265BE5E96907}"/>
              </a:ext>
            </a:extLst>
          </p:cNvPr>
          <p:cNvSpPr txBox="1"/>
          <p:nvPr/>
        </p:nvSpPr>
        <p:spPr>
          <a:xfrm>
            <a:off x="3647440" y="6519446"/>
            <a:ext cx="8402320" cy="338554"/>
          </a:xfrm>
          <a:prstGeom prst="rect">
            <a:avLst/>
          </a:prstGeom>
          <a:noFill/>
        </p:spPr>
        <p:txBody>
          <a:bodyPr wrap="square">
            <a:spAutoFit/>
          </a:bodyPr>
          <a:lstStyle/>
          <a:p>
            <a:pPr algn="r"/>
            <a:r>
              <a:rPr lang="en-US" sz="1600" dirty="0" err="1"/>
              <a:t>Macdougall</a:t>
            </a:r>
            <a:r>
              <a:rPr lang="en-US" sz="1600" dirty="0"/>
              <a:t> and </a:t>
            </a:r>
            <a:r>
              <a:rPr lang="en-US" sz="1600" dirty="0" err="1"/>
              <a:t>Ashenden</a:t>
            </a:r>
            <a:r>
              <a:rPr lang="en-US" sz="1600" dirty="0"/>
              <a:t>., Advances in Chronic Kidney Disease, 2009</a:t>
            </a:r>
            <a:endParaRPr lang="el-GR" sz="1600" dirty="0"/>
          </a:p>
        </p:txBody>
      </p:sp>
      <p:sp>
        <p:nvSpPr>
          <p:cNvPr id="3" name="Ορθογώνιο: Στρογγύλεμα γωνιών 2">
            <a:extLst>
              <a:ext uri="{FF2B5EF4-FFF2-40B4-BE49-F238E27FC236}">
                <a16:creationId xmlns:a16="http://schemas.microsoft.com/office/drawing/2014/main" xmlns="" id="{7528F948-A78D-FF8F-7652-CD1589011F53}"/>
              </a:ext>
            </a:extLst>
          </p:cNvPr>
          <p:cNvSpPr/>
          <p:nvPr/>
        </p:nvSpPr>
        <p:spPr>
          <a:xfrm rot="19976242">
            <a:off x="718617" y="2798136"/>
            <a:ext cx="10151856" cy="94190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Mainstay of treatment  </a:t>
            </a:r>
          </a:p>
        </p:txBody>
      </p:sp>
    </p:spTree>
    <p:extLst>
      <p:ext uri="{BB962C8B-B14F-4D97-AF65-F5344CB8AC3E}">
        <p14:creationId xmlns:p14="http://schemas.microsoft.com/office/powerpoint/2010/main" xmlns="" val="4736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xmlns="" id="{B4C6EEF0-FA81-F4C7-7F8A-0D39611C5476}"/>
              </a:ext>
            </a:extLst>
          </p:cNvPr>
          <p:cNvPicPr>
            <a:picLocks noGrp="1" noChangeAspect="1"/>
          </p:cNvPicPr>
          <p:nvPr>
            <p:ph idx="1"/>
          </p:nvPr>
        </p:nvPicPr>
        <p:blipFill>
          <a:blip r:embed="rId3"/>
          <a:stretch>
            <a:fillRect/>
          </a:stretch>
        </p:blipFill>
        <p:spPr>
          <a:xfrm>
            <a:off x="497839" y="2503039"/>
            <a:ext cx="6216788" cy="4052598"/>
          </a:xfrm>
        </p:spPr>
      </p:pic>
      <p:sp>
        <p:nvSpPr>
          <p:cNvPr id="10" name="Θέση περιεχομένου 2">
            <a:extLst>
              <a:ext uri="{FF2B5EF4-FFF2-40B4-BE49-F238E27FC236}">
                <a16:creationId xmlns:a16="http://schemas.microsoft.com/office/drawing/2014/main" xmlns="" id="{2832502C-93C2-CBBA-638F-5B240E5BA5CF}"/>
              </a:ext>
            </a:extLst>
          </p:cNvPr>
          <p:cNvSpPr>
            <a:spLocks noGrp="1"/>
          </p:cNvSpPr>
          <p:nvPr>
            <p:ph type="title"/>
          </p:nvPr>
        </p:nvSpPr>
        <p:spPr>
          <a:xfrm>
            <a:off x="497839" y="1028080"/>
            <a:ext cx="7599413" cy="1325563"/>
          </a:xfrm>
        </p:spPr>
        <p:txBody>
          <a:bodyPr>
            <a:noAutofit/>
          </a:bodyPr>
          <a:lstStyle/>
          <a:p>
            <a:r>
              <a:rPr lang="en-US" sz="2400" b="0" i="0" dirty="0">
                <a:solidFill>
                  <a:srgbClr val="242021"/>
                </a:solidFill>
                <a:effectLst/>
                <a:latin typeface="+mn-lt"/>
              </a:rPr>
              <a:t>Not all ESAs are the same</a:t>
            </a:r>
          </a:p>
          <a:p>
            <a:r>
              <a:rPr lang="en-US" sz="2400" b="0" i="0" dirty="0">
                <a:solidFill>
                  <a:srgbClr val="242021"/>
                </a:solidFill>
                <a:effectLst/>
                <a:latin typeface="+mn-lt"/>
              </a:rPr>
              <a:t>They have different pharmacokinetic and pharmacodynamic properties, such as different half-lives and EPO receptor affinity</a:t>
            </a:r>
            <a:endParaRPr lang="el-GR" sz="3600" dirty="0">
              <a:latin typeface="+mn-lt"/>
            </a:endParaRPr>
          </a:p>
        </p:txBody>
      </p:sp>
      <p:sp>
        <p:nvSpPr>
          <p:cNvPr id="11" name="Τίτλος 1">
            <a:extLst>
              <a:ext uri="{FF2B5EF4-FFF2-40B4-BE49-F238E27FC236}">
                <a16:creationId xmlns:a16="http://schemas.microsoft.com/office/drawing/2014/main" xmlns="" id="{3F42F45A-E20E-F925-1D46-C88BD626B0D9}"/>
              </a:ext>
            </a:extLst>
          </p:cNvPr>
          <p:cNvSpPr txBox="1">
            <a:spLocks/>
          </p:cNvSpPr>
          <p:nvPr/>
        </p:nvSpPr>
        <p:spPr>
          <a:xfrm>
            <a:off x="328391" y="152967"/>
            <a:ext cx="9022882" cy="661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242021"/>
                </a:solidFill>
                <a:latin typeface="+mn-lt"/>
              </a:rPr>
              <a:t>Erythropoiesis-Stimulating Agents (ESAs)</a:t>
            </a:r>
            <a:r>
              <a:rPr lang="en-US" sz="3200" dirty="0">
                <a:latin typeface="+mn-lt"/>
              </a:rPr>
              <a:t> </a:t>
            </a:r>
            <a:endParaRPr lang="el-GR" sz="3200" dirty="0">
              <a:latin typeface="+mn-lt"/>
            </a:endParaRPr>
          </a:p>
        </p:txBody>
      </p:sp>
      <p:pic>
        <p:nvPicPr>
          <p:cNvPr id="5" name="Εικόνα 4">
            <a:extLst>
              <a:ext uri="{FF2B5EF4-FFF2-40B4-BE49-F238E27FC236}">
                <a16:creationId xmlns:a16="http://schemas.microsoft.com/office/drawing/2014/main" xmlns="" id="{7BBEED8E-1182-1984-168B-A4A24810BB31}"/>
              </a:ext>
            </a:extLst>
          </p:cNvPr>
          <p:cNvPicPr>
            <a:picLocks noChangeAspect="1"/>
          </p:cNvPicPr>
          <p:nvPr/>
        </p:nvPicPr>
        <p:blipFill>
          <a:blip r:embed="rId4"/>
          <a:stretch>
            <a:fillRect/>
          </a:stretch>
        </p:blipFill>
        <p:spPr>
          <a:xfrm>
            <a:off x="8097252" y="0"/>
            <a:ext cx="4006516" cy="6705034"/>
          </a:xfrm>
          <a:prstGeom prst="rect">
            <a:avLst/>
          </a:prstGeom>
        </p:spPr>
      </p:pic>
    </p:spTree>
    <p:extLst>
      <p:ext uri="{BB962C8B-B14F-4D97-AF65-F5344CB8AC3E}">
        <p14:creationId xmlns:p14="http://schemas.microsoft.com/office/powerpoint/2010/main" xmlns="" val="108651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xmlns="" id="{820A57EA-2182-999F-ECEF-BE47A0882A34}"/>
              </a:ext>
            </a:extLst>
          </p:cNvPr>
          <p:cNvPicPr>
            <a:picLocks noChangeAspect="1"/>
          </p:cNvPicPr>
          <p:nvPr/>
        </p:nvPicPr>
        <p:blipFill>
          <a:blip r:embed="rId3"/>
          <a:stretch>
            <a:fillRect/>
          </a:stretch>
        </p:blipFill>
        <p:spPr>
          <a:xfrm>
            <a:off x="860730" y="2976647"/>
            <a:ext cx="10389532" cy="904706"/>
          </a:xfrm>
          <a:prstGeom prst="rect">
            <a:avLst/>
          </a:prstGeom>
        </p:spPr>
      </p:pic>
      <p:pic>
        <p:nvPicPr>
          <p:cNvPr id="11" name="Εικόνα 10">
            <a:extLst>
              <a:ext uri="{FF2B5EF4-FFF2-40B4-BE49-F238E27FC236}">
                <a16:creationId xmlns:a16="http://schemas.microsoft.com/office/drawing/2014/main" xmlns="" id="{4AEF43FA-C0C1-7B2E-DC11-E2F5C0EB895B}"/>
              </a:ext>
            </a:extLst>
          </p:cNvPr>
          <p:cNvPicPr>
            <a:picLocks noChangeAspect="1"/>
          </p:cNvPicPr>
          <p:nvPr/>
        </p:nvPicPr>
        <p:blipFill>
          <a:blip r:embed="rId4"/>
          <a:stretch>
            <a:fillRect/>
          </a:stretch>
        </p:blipFill>
        <p:spPr>
          <a:xfrm>
            <a:off x="835592" y="4406901"/>
            <a:ext cx="10617472" cy="1332230"/>
          </a:xfrm>
          <a:prstGeom prst="rect">
            <a:avLst/>
          </a:prstGeom>
        </p:spPr>
      </p:pic>
      <p:pic>
        <p:nvPicPr>
          <p:cNvPr id="13" name="Εικόνα 12">
            <a:extLst>
              <a:ext uri="{FF2B5EF4-FFF2-40B4-BE49-F238E27FC236}">
                <a16:creationId xmlns:a16="http://schemas.microsoft.com/office/drawing/2014/main" xmlns="" id="{97FAC184-B420-072E-D482-E39892578DD8}"/>
              </a:ext>
            </a:extLst>
          </p:cNvPr>
          <p:cNvPicPr>
            <a:picLocks noChangeAspect="1"/>
          </p:cNvPicPr>
          <p:nvPr/>
        </p:nvPicPr>
        <p:blipFill>
          <a:blip r:embed="rId5"/>
          <a:stretch>
            <a:fillRect/>
          </a:stretch>
        </p:blipFill>
        <p:spPr>
          <a:xfrm>
            <a:off x="1015638" y="364489"/>
            <a:ext cx="9774282" cy="1944155"/>
          </a:xfrm>
          <a:prstGeom prst="rect">
            <a:avLst/>
          </a:prstGeom>
        </p:spPr>
      </p:pic>
      <p:cxnSp>
        <p:nvCxnSpPr>
          <p:cNvPr id="15" name="Ευθεία γραμμή σύνδεσης 14">
            <a:extLst>
              <a:ext uri="{FF2B5EF4-FFF2-40B4-BE49-F238E27FC236}">
                <a16:creationId xmlns:a16="http://schemas.microsoft.com/office/drawing/2014/main" xmlns="" id="{6E0B3002-4C71-86D5-8D4C-23FF58472446}"/>
              </a:ext>
            </a:extLst>
          </p:cNvPr>
          <p:cNvCxnSpPr/>
          <p:nvPr/>
        </p:nvCxnSpPr>
        <p:spPr>
          <a:xfrm>
            <a:off x="8107680" y="3271520"/>
            <a:ext cx="2682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xmlns="" id="{050053BA-94CC-C9C9-CC57-AA946921B239}"/>
              </a:ext>
            </a:extLst>
          </p:cNvPr>
          <p:cNvCxnSpPr>
            <a:cxnSpLocks/>
          </p:cNvCxnSpPr>
          <p:nvPr/>
        </p:nvCxnSpPr>
        <p:spPr>
          <a:xfrm>
            <a:off x="932248" y="5405120"/>
            <a:ext cx="10520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xmlns="" id="{F0A44B3C-6457-E25E-C9C7-7D8F0B6C6E8A}"/>
              </a:ext>
            </a:extLst>
          </p:cNvPr>
          <p:cNvCxnSpPr>
            <a:cxnSpLocks/>
          </p:cNvCxnSpPr>
          <p:nvPr/>
        </p:nvCxnSpPr>
        <p:spPr>
          <a:xfrm>
            <a:off x="932248" y="5739131"/>
            <a:ext cx="105208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E551B3BF-6003-14AD-8288-84329C8E84F5}"/>
              </a:ext>
            </a:extLst>
          </p:cNvPr>
          <p:cNvSpPr txBox="1"/>
          <p:nvPr/>
        </p:nvSpPr>
        <p:spPr>
          <a:xfrm>
            <a:off x="1524000" y="6073141"/>
            <a:ext cx="9509760" cy="461665"/>
          </a:xfrm>
          <a:prstGeom prst="rect">
            <a:avLst/>
          </a:prstGeom>
          <a:noFill/>
        </p:spPr>
        <p:txBody>
          <a:bodyPr wrap="square">
            <a:spAutoFit/>
          </a:bodyPr>
          <a:lstStyle/>
          <a:p>
            <a:r>
              <a:rPr lang="en-US" sz="2400" dirty="0"/>
              <a:t>Administration convenience, CKD phase, administration route, and costs</a:t>
            </a:r>
            <a:endParaRPr lang="el-GR" sz="2400" dirty="0"/>
          </a:p>
        </p:txBody>
      </p:sp>
    </p:spTree>
    <p:extLst>
      <p:ext uri="{BB962C8B-B14F-4D97-AF65-F5344CB8AC3E}">
        <p14:creationId xmlns:p14="http://schemas.microsoft.com/office/powerpoint/2010/main" xmlns="" val="4158035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E9107D5F-F461-E678-C878-09F16B509D21}"/>
              </a:ext>
            </a:extLst>
          </p:cNvPr>
          <p:cNvPicPr>
            <a:picLocks noGrp="1" noChangeAspect="1"/>
          </p:cNvPicPr>
          <p:nvPr>
            <p:ph idx="1"/>
          </p:nvPr>
        </p:nvPicPr>
        <p:blipFill>
          <a:blip r:embed="rId3"/>
          <a:stretch>
            <a:fillRect/>
          </a:stretch>
        </p:blipFill>
        <p:spPr>
          <a:xfrm>
            <a:off x="742586" y="101600"/>
            <a:ext cx="10706828" cy="5929312"/>
          </a:xfrm>
        </p:spPr>
      </p:pic>
      <p:sp>
        <p:nvSpPr>
          <p:cNvPr id="6" name="Ορθογώνιο 5">
            <a:extLst>
              <a:ext uri="{FF2B5EF4-FFF2-40B4-BE49-F238E27FC236}">
                <a16:creationId xmlns:a16="http://schemas.microsoft.com/office/drawing/2014/main" xmlns="" id="{80FB8E4F-B57F-9F14-2400-BBE181A5E88D}"/>
              </a:ext>
            </a:extLst>
          </p:cNvPr>
          <p:cNvSpPr/>
          <p:nvPr/>
        </p:nvSpPr>
        <p:spPr>
          <a:xfrm>
            <a:off x="162561" y="5008880"/>
            <a:ext cx="3840480" cy="1605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Effective agents in increasing and maintaining adequate Hb levels in a substantial proportion of CKD patients</a:t>
            </a:r>
            <a:endParaRPr lang="el-GR" sz="2200" dirty="0">
              <a:solidFill>
                <a:schemeClr val="tx1"/>
              </a:solidFill>
            </a:endParaRPr>
          </a:p>
        </p:txBody>
      </p:sp>
      <p:sp>
        <p:nvSpPr>
          <p:cNvPr id="7" name="Ορθογώνιο 6">
            <a:extLst>
              <a:ext uri="{FF2B5EF4-FFF2-40B4-BE49-F238E27FC236}">
                <a16:creationId xmlns:a16="http://schemas.microsoft.com/office/drawing/2014/main" xmlns="" id="{B0B286A9-5BAC-FBAF-D04B-7328111A9C25}"/>
              </a:ext>
            </a:extLst>
          </p:cNvPr>
          <p:cNvSpPr/>
          <p:nvPr/>
        </p:nvSpPr>
        <p:spPr>
          <a:xfrm>
            <a:off x="8371840" y="5232400"/>
            <a:ext cx="3525520" cy="894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with a relatively acceptable safety profile</a:t>
            </a:r>
            <a:endParaRPr lang="el-GR" sz="2200" dirty="0">
              <a:solidFill>
                <a:schemeClr val="tx1"/>
              </a:solidFill>
            </a:endParaRPr>
          </a:p>
        </p:txBody>
      </p:sp>
    </p:spTree>
    <p:extLst>
      <p:ext uri="{BB962C8B-B14F-4D97-AF65-F5344CB8AC3E}">
        <p14:creationId xmlns:p14="http://schemas.microsoft.com/office/powerpoint/2010/main" xmlns="" val="718866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05E89FD-10D4-6D98-49A8-95E71D6F220B}"/>
              </a:ext>
            </a:extLst>
          </p:cNvPr>
          <p:cNvSpPr>
            <a:spLocks noGrp="1"/>
          </p:cNvSpPr>
          <p:nvPr>
            <p:ph type="title"/>
          </p:nvPr>
        </p:nvSpPr>
        <p:spPr>
          <a:xfrm>
            <a:off x="523240" y="72555"/>
            <a:ext cx="10515600" cy="874395"/>
          </a:xfrm>
        </p:spPr>
        <p:txBody>
          <a:bodyPr/>
          <a:lstStyle/>
          <a:p>
            <a:pPr algn="ctr"/>
            <a:r>
              <a:rPr lang="en-US" dirty="0"/>
              <a:t>Target Hb concentration  </a:t>
            </a:r>
            <a:endParaRPr lang="el-GR" dirty="0"/>
          </a:p>
        </p:txBody>
      </p:sp>
      <p:pic>
        <p:nvPicPr>
          <p:cNvPr id="5" name="Θέση περιεχομένου 4">
            <a:extLst>
              <a:ext uri="{FF2B5EF4-FFF2-40B4-BE49-F238E27FC236}">
                <a16:creationId xmlns:a16="http://schemas.microsoft.com/office/drawing/2014/main" xmlns="" id="{D2782295-552E-E94C-3AA8-DA71FC25F911}"/>
              </a:ext>
            </a:extLst>
          </p:cNvPr>
          <p:cNvPicPr>
            <a:picLocks noGrp="1" noChangeAspect="1"/>
          </p:cNvPicPr>
          <p:nvPr>
            <p:ph idx="1"/>
          </p:nvPr>
        </p:nvPicPr>
        <p:blipFill>
          <a:blip r:embed="rId3"/>
          <a:stretch>
            <a:fillRect/>
          </a:stretch>
        </p:blipFill>
        <p:spPr>
          <a:xfrm>
            <a:off x="241379" y="1799484"/>
            <a:ext cx="11709241" cy="361696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B7287A98-49EF-8901-DFAA-0D188CD9D3DE}"/>
              </a:ext>
            </a:extLst>
          </p:cNvPr>
          <p:cNvSpPr txBox="1"/>
          <p:nvPr/>
        </p:nvSpPr>
        <p:spPr>
          <a:xfrm>
            <a:off x="6096000" y="6492875"/>
            <a:ext cx="6096000" cy="338554"/>
          </a:xfrm>
          <a:prstGeom prst="rect">
            <a:avLst/>
          </a:prstGeom>
          <a:noFill/>
        </p:spPr>
        <p:txBody>
          <a:bodyPr wrap="square">
            <a:spAutoFit/>
          </a:bodyPr>
          <a:lstStyle/>
          <a:p>
            <a:pPr algn="r"/>
            <a:r>
              <a:rPr lang="en-US" sz="1600" dirty="0" err="1"/>
              <a:t>Aapro</a:t>
            </a:r>
            <a:r>
              <a:rPr lang="en-US" sz="1600" dirty="0"/>
              <a:t> et al., Frontiers in Pharmacology 2019</a:t>
            </a:r>
            <a:endParaRPr lang="el-GR" sz="1600" dirty="0"/>
          </a:p>
        </p:txBody>
      </p:sp>
      <p:sp>
        <p:nvSpPr>
          <p:cNvPr id="4" name="TextBox 3">
            <a:extLst>
              <a:ext uri="{FF2B5EF4-FFF2-40B4-BE49-F238E27FC236}">
                <a16:creationId xmlns:a16="http://schemas.microsoft.com/office/drawing/2014/main" xmlns="" id="{3ECECE2A-ED68-C8D2-ECC9-5FD89F56A1F3}"/>
              </a:ext>
            </a:extLst>
          </p:cNvPr>
          <p:cNvSpPr txBox="1"/>
          <p:nvPr/>
        </p:nvSpPr>
        <p:spPr>
          <a:xfrm>
            <a:off x="414955" y="1116116"/>
            <a:ext cx="9005771" cy="461665"/>
          </a:xfrm>
          <a:prstGeom prst="rect">
            <a:avLst/>
          </a:prstGeom>
          <a:noFill/>
        </p:spPr>
        <p:txBody>
          <a:bodyPr wrap="square">
            <a:spAutoFit/>
          </a:bodyPr>
          <a:lstStyle/>
          <a:p>
            <a:r>
              <a:rPr lang="en-US" sz="2400" dirty="0"/>
              <a:t>At the very beginning, the rationale for their use was quite simple …..</a:t>
            </a:r>
            <a:endParaRPr lang="el-GR" sz="2400" dirty="0"/>
          </a:p>
        </p:txBody>
      </p:sp>
      <p:sp>
        <p:nvSpPr>
          <p:cNvPr id="6" name="Ορθογώνιο: Στρογγύλεμα γωνιών 5">
            <a:extLst>
              <a:ext uri="{FF2B5EF4-FFF2-40B4-BE49-F238E27FC236}">
                <a16:creationId xmlns:a16="http://schemas.microsoft.com/office/drawing/2014/main" xmlns="" id="{2F3DADD3-800A-40B5-AC6C-922E67F09D2B}"/>
              </a:ext>
            </a:extLst>
          </p:cNvPr>
          <p:cNvSpPr/>
          <p:nvPr/>
        </p:nvSpPr>
        <p:spPr>
          <a:xfrm>
            <a:off x="10281493" y="3075"/>
            <a:ext cx="1804737" cy="304091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900" b="1" dirty="0">
                <a:solidFill>
                  <a:srgbClr val="FF0000"/>
                </a:solidFill>
              </a:rPr>
              <a:t>?</a:t>
            </a:r>
            <a:endParaRPr lang="el-GR" sz="19900" b="1" dirty="0">
              <a:solidFill>
                <a:srgbClr val="FF0000"/>
              </a:solidFill>
            </a:endParaRPr>
          </a:p>
        </p:txBody>
      </p:sp>
      <p:sp>
        <p:nvSpPr>
          <p:cNvPr id="9" name="TextBox 8">
            <a:extLst>
              <a:ext uri="{FF2B5EF4-FFF2-40B4-BE49-F238E27FC236}">
                <a16:creationId xmlns:a16="http://schemas.microsoft.com/office/drawing/2014/main" xmlns="" id="{134107C0-60DD-0545-2E20-EFDF7367ACE7}"/>
              </a:ext>
            </a:extLst>
          </p:cNvPr>
          <p:cNvSpPr txBox="1"/>
          <p:nvPr/>
        </p:nvSpPr>
        <p:spPr>
          <a:xfrm>
            <a:off x="414955" y="5579890"/>
            <a:ext cx="10321224" cy="523220"/>
          </a:xfrm>
          <a:prstGeom prst="rect">
            <a:avLst/>
          </a:prstGeom>
          <a:noFill/>
        </p:spPr>
        <p:txBody>
          <a:bodyPr wrap="square">
            <a:spAutoFit/>
          </a:bodyPr>
          <a:lstStyle/>
          <a:p>
            <a:r>
              <a:rPr lang="en-US" sz="2800" b="0" i="0" dirty="0">
                <a:solidFill>
                  <a:srgbClr val="242021"/>
                </a:solidFill>
                <a:effectLst/>
                <a:latin typeface="MinionPro-Regular"/>
              </a:rPr>
              <a:t>The target Hb concentration during ESA therapy is still controversial</a:t>
            </a:r>
            <a:endParaRPr lang="el-GR" sz="2800" dirty="0"/>
          </a:p>
        </p:txBody>
      </p:sp>
    </p:spTree>
    <p:extLst>
      <p:ext uri="{BB962C8B-B14F-4D97-AF65-F5344CB8AC3E}">
        <p14:creationId xmlns:p14="http://schemas.microsoft.com/office/powerpoint/2010/main" xmlns="" val="2587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48257F-B73B-8721-4BF0-20F700185290}"/>
              </a:ext>
            </a:extLst>
          </p:cNvPr>
          <p:cNvSpPr>
            <a:spLocks noGrp="1"/>
          </p:cNvSpPr>
          <p:nvPr>
            <p:ph type="title"/>
          </p:nvPr>
        </p:nvSpPr>
        <p:spPr>
          <a:xfrm>
            <a:off x="601980" y="192130"/>
            <a:ext cx="10515600" cy="864235"/>
          </a:xfrm>
        </p:spPr>
        <p:txBody>
          <a:bodyPr/>
          <a:lstStyle/>
          <a:p>
            <a:pPr algn="ctr"/>
            <a:r>
              <a:rPr lang="en-US" dirty="0"/>
              <a:t>Therapeutic</a:t>
            </a:r>
            <a:r>
              <a:rPr lang="el-GR" dirty="0"/>
              <a:t> </a:t>
            </a:r>
            <a:r>
              <a:rPr lang="en-US" dirty="0"/>
              <a:t> goals</a:t>
            </a:r>
            <a:endParaRPr lang="el-GR" dirty="0"/>
          </a:p>
        </p:txBody>
      </p:sp>
      <p:graphicFrame>
        <p:nvGraphicFramePr>
          <p:cNvPr id="16" name="Πίνακας 15">
            <a:extLst>
              <a:ext uri="{FF2B5EF4-FFF2-40B4-BE49-F238E27FC236}">
                <a16:creationId xmlns:a16="http://schemas.microsoft.com/office/drawing/2014/main" xmlns="" id="{4936B188-1333-8A2A-CCE2-C9458CEBDA25}"/>
              </a:ext>
            </a:extLst>
          </p:cNvPr>
          <p:cNvGraphicFramePr>
            <a:graphicFrameLocks noGrp="1"/>
          </p:cNvGraphicFramePr>
          <p:nvPr>
            <p:extLst>
              <p:ext uri="{D42A27DB-BD31-4B8C-83A1-F6EECF244321}">
                <p14:modId xmlns:p14="http://schemas.microsoft.com/office/powerpoint/2010/main" xmlns="" val="4200782750"/>
              </p:ext>
            </p:extLst>
          </p:nvPr>
        </p:nvGraphicFramePr>
        <p:xfrm>
          <a:off x="391902" y="1169915"/>
          <a:ext cx="11408196" cy="5374035"/>
        </p:xfrm>
        <a:graphic>
          <a:graphicData uri="http://schemas.openxmlformats.org/drawingml/2006/table">
            <a:tbl>
              <a:tblPr firstRow="1" bandRow="1">
                <a:tableStyleId>{5C22544A-7EE6-4342-B048-85BDC9FD1C3A}</a:tableStyleId>
              </a:tblPr>
              <a:tblGrid>
                <a:gridCol w="2249698">
                  <a:extLst>
                    <a:ext uri="{9D8B030D-6E8A-4147-A177-3AD203B41FA5}">
                      <a16:colId xmlns:a16="http://schemas.microsoft.com/office/drawing/2014/main" xmlns="" val="3482410737"/>
                    </a:ext>
                  </a:extLst>
                </a:gridCol>
                <a:gridCol w="1920240">
                  <a:extLst>
                    <a:ext uri="{9D8B030D-6E8A-4147-A177-3AD203B41FA5}">
                      <a16:colId xmlns:a16="http://schemas.microsoft.com/office/drawing/2014/main" xmlns="" val="210940759"/>
                    </a:ext>
                  </a:extLst>
                </a:gridCol>
                <a:gridCol w="2641600">
                  <a:extLst>
                    <a:ext uri="{9D8B030D-6E8A-4147-A177-3AD203B41FA5}">
                      <a16:colId xmlns:a16="http://schemas.microsoft.com/office/drawing/2014/main" xmlns="" val="1528143641"/>
                    </a:ext>
                  </a:extLst>
                </a:gridCol>
                <a:gridCol w="4596658">
                  <a:extLst>
                    <a:ext uri="{9D8B030D-6E8A-4147-A177-3AD203B41FA5}">
                      <a16:colId xmlns:a16="http://schemas.microsoft.com/office/drawing/2014/main" xmlns="" val="2582637950"/>
                    </a:ext>
                  </a:extLst>
                </a:gridCol>
              </a:tblGrid>
              <a:tr h="599489">
                <a:tc>
                  <a:txBody>
                    <a:bodyPr/>
                    <a:lstStyle/>
                    <a:p>
                      <a:r>
                        <a:rPr lang="en-US" dirty="0"/>
                        <a:t>Study </a:t>
                      </a:r>
                      <a:endParaRPr lang="el-GR" dirty="0"/>
                    </a:p>
                  </a:txBody>
                  <a:tcPr/>
                </a:tc>
                <a:tc>
                  <a:txBody>
                    <a:bodyPr/>
                    <a:lstStyle/>
                    <a:p>
                      <a:r>
                        <a:rPr lang="en-US" dirty="0"/>
                        <a:t>ESA </a:t>
                      </a:r>
                      <a:endParaRPr lang="el-GR" dirty="0"/>
                    </a:p>
                  </a:txBody>
                  <a:tcPr/>
                </a:tc>
                <a:tc>
                  <a:txBody>
                    <a:bodyPr/>
                    <a:lstStyle/>
                    <a:p>
                      <a:r>
                        <a:rPr lang="en-US" dirty="0"/>
                        <a:t>Target Hb</a:t>
                      </a:r>
                      <a:endParaRPr lang="el-GR" dirty="0"/>
                    </a:p>
                  </a:txBody>
                  <a:tcPr/>
                </a:tc>
                <a:tc>
                  <a:txBody>
                    <a:bodyPr/>
                    <a:lstStyle/>
                    <a:p>
                      <a:r>
                        <a:rPr lang="en-US" dirty="0"/>
                        <a:t>Clinical outcomes</a:t>
                      </a:r>
                      <a:endParaRPr lang="el-GR" dirty="0"/>
                    </a:p>
                  </a:txBody>
                  <a:tcPr/>
                </a:tc>
                <a:extLst>
                  <a:ext uri="{0D108BD9-81ED-4DB2-BD59-A6C34878D82A}">
                    <a16:rowId xmlns:a16="http://schemas.microsoft.com/office/drawing/2014/main" xmlns="" val="665428507"/>
                  </a:ext>
                </a:extLst>
              </a:tr>
              <a:tr h="599489">
                <a:tc>
                  <a:txBody>
                    <a:bodyPr/>
                    <a:lstStyle/>
                    <a:p>
                      <a:r>
                        <a:rPr lang="en-US" dirty="0"/>
                        <a:t>“Normal Hematocrit Trial” 1998</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Epoetin alfa </a:t>
                      </a:r>
                      <a:endParaRPr lang="el-GR" dirty="0"/>
                    </a:p>
                    <a:p>
                      <a:endParaRPr lang="el-GR" dirty="0"/>
                    </a:p>
                  </a:txBody>
                  <a:tcPr/>
                </a:tc>
                <a:tc>
                  <a:txBody>
                    <a:bodyPr/>
                    <a:lstStyle/>
                    <a:p>
                      <a:r>
                        <a:rPr lang="en-US" dirty="0" err="1"/>
                        <a:t>Hct</a:t>
                      </a:r>
                      <a:r>
                        <a:rPr lang="en-US" dirty="0"/>
                        <a:t>: 42% vs 30%</a:t>
                      </a:r>
                      <a:endParaRPr lang="el-GR" dirty="0"/>
                    </a:p>
                  </a:txBody>
                  <a:tcPr/>
                </a:tc>
                <a:tc>
                  <a:txBody>
                    <a:bodyPr/>
                    <a:lstStyle/>
                    <a:p>
                      <a:r>
                        <a:rPr lang="en-US" dirty="0"/>
                        <a:t>Halted early, due to a higher number of deaths and acute myocardial infarction in the group randomized to the higher hematocrit group</a:t>
                      </a:r>
                      <a:endParaRPr lang="el-GR" dirty="0"/>
                    </a:p>
                  </a:txBody>
                  <a:tcPr/>
                </a:tc>
                <a:extLst>
                  <a:ext uri="{0D108BD9-81ED-4DB2-BD59-A6C34878D82A}">
                    <a16:rowId xmlns:a16="http://schemas.microsoft.com/office/drawing/2014/main" xmlns="" val="3446247990"/>
                  </a:ext>
                </a:extLst>
              </a:tr>
              <a:tr h="1472873">
                <a:tc>
                  <a:txBody>
                    <a:bodyPr/>
                    <a:lstStyle/>
                    <a:p>
                      <a:r>
                        <a:rPr lang="en-US" dirty="0"/>
                        <a:t>CHOIR 2006</a:t>
                      </a:r>
                      <a:endParaRPr lang="el-GR" dirty="0"/>
                    </a:p>
                  </a:txBody>
                  <a:tcPr/>
                </a:tc>
                <a:tc>
                  <a:txBody>
                    <a:bodyPr/>
                    <a:lstStyle/>
                    <a:p>
                      <a:r>
                        <a:rPr lang="en-US" dirty="0"/>
                        <a:t>Epoetin alfa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13.5g/dl vs 11.3g/dl</a:t>
                      </a:r>
                      <a:endParaRPr lang="el-GR" dirty="0"/>
                    </a:p>
                  </a:txBody>
                  <a:tcPr/>
                </a:tc>
                <a:tc>
                  <a:txBody>
                    <a:bodyPr/>
                    <a:lstStyle/>
                    <a:p>
                      <a:r>
                        <a:rPr lang="en-US" sz="1800" b="0" i="0" dirty="0">
                          <a:solidFill>
                            <a:srgbClr val="242021"/>
                          </a:solidFill>
                          <a:effectLst/>
                          <a:latin typeface="MinionPro-Regular"/>
                        </a:rPr>
                        <a:t>Increased risk of a composite of death, myocardial infarction, hospitalization for congestive heart failure and stroke, and no incremental improvement in the quality of life</a:t>
                      </a:r>
                      <a:endParaRPr lang="el-GR" dirty="0"/>
                    </a:p>
                  </a:txBody>
                  <a:tcPr/>
                </a:tc>
                <a:extLst>
                  <a:ext uri="{0D108BD9-81ED-4DB2-BD59-A6C34878D82A}">
                    <a16:rowId xmlns:a16="http://schemas.microsoft.com/office/drawing/2014/main" xmlns="" val="1078845201"/>
                  </a:ext>
                </a:extLst>
              </a:tr>
              <a:tr h="793085">
                <a:tc>
                  <a:txBody>
                    <a:bodyPr/>
                    <a:lstStyle/>
                    <a:p>
                      <a:r>
                        <a:rPr lang="en-US" dirty="0"/>
                        <a:t>CREATE 2006</a:t>
                      </a:r>
                    </a:p>
                  </a:txBody>
                  <a:tcPr/>
                </a:tc>
                <a:tc>
                  <a:txBody>
                    <a:bodyPr/>
                    <a:lstStyle/>
                    <a:p>
                      <a:r>
                        <a:rPr lang="en-US" dirty="0"/>
                        <a:t>Epoetin alfa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therapy 13-15g/dl vs ‘salvage’ 10.5-11.5g/dl</a:t>
                      </a:r>
                      <a:endParaRPr lang="el-GR" dirty="0"/>
                    </a:p>
                  </a:txBody>
                  <a:tcPr/>
                </a:tc>
                <a:tc>
                  <a:txBody>
                    <a:bodyPr/>
                    <a:lstStyle/>
                    <a:p>
                      <a:r>
                        <a:rPr lang="en-US" sz="1800" b="0" i="0" dirty="0">
                          <a:solidFill>
                            <a:srgbClr val="242021"/>
                          </a:solidFill>
                          <a:effectLst/>
                          <a:latin typeface="MinionPro-Regular"/>
                        </a:rPr>
                        <a:t>Increase the necessity of dialysis, more hypertensive episodes, improved QoL in 13-15g/dl</a:t>
                      </a:r>
                      <a:endParaRPr lang="el-GR" dirty="0"/>
                    </a:p>
                  </a:txBody>
                  <a:tcPr/>
                </a:tc>
                <a:extLst>
                  <a:ext uri="{0D108BD9-81ED-4DB2-BD59-A6C34878D82A}">
                    <a16:rowId xmlns:a16="http://schemas.microsoft.com/office/drawing/2014/main" xmlns="" val="1863349806"/>
                  </a:ext>
                </a:extLst>
              </a:tr>
              <a:tr h="1472873">
                <a:tc>
                  <a:txBody>
                    <a:bodyPr/>
                    <a:lstStyle/>
                    <a:p>
                      <a:r>
                        <a:rPr lang="en-US" dirty="0"/>
                        <a:t>TREAT 2009</a:t>
                      </a:r>
                      <a:endParaRPr lang="el-GR" dirty="0"/>
                    </a:p>
                  </a:txBody>
                  <a:tcPr/>
                </a:tc>
                <a:tc>
                  <a:txBody>
                    <a:bodyPr/>
                    <a:lstStyle/>
                    <a:p>
                      <a:r>
                        <a:rPr lang="en-US" dirty="0"/>
                        <a:t>Darbepoetin alfa </a:t>
                      </a:r>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13g/dl vs placebo rescue (below 9g/dl)</a:t>
                      </a:r>
                      <a:endParaRPr lang="el-GR" dirty="0"/>
                    </a:p>
                  </a:txBody>
                  <a:tcPr/>
                </a:tc>
                <a:tc>
                  <a:txBody>
                    <a:bodyPr/>
                    <a:lstStyle/>
                    <a:p>
                      <a:r>
                        <a:rPr lang="en-US" sz="1800" b="0" i="0" dirty="0">
                          <a:solidFill>
                            <a:srgbClr val="242021"/>
                          </a:solidFill>
                          <a:effectLst/>
                          <a:latin typeface="MinionPro-Regular"/>
                        </a:rPr>
                        <a:t>Did not reduce the risk of either of the two primary composite outcomes (either death or a cardiovascular event or death or a renal event), and was associated with an increased risk of stroke </a:t>
                      </a:r>
                      <a:endParaRPr lang="el-GR" dirty="0"/>
                    </a:p>
                  </a:txBody>
                  <a:tcPr/>
                </a:tc>
                <a:extLst>
                  <a:ext uri="{0D108BD9-81ED-4DB2-BD59-A6C34878D82A}">
                    <a16:rowId xmlns:a16="http://schemas.microsoft.com/office/drawing/2014/main" xmlns="" val="3346237673"/>
                  </a:ext>
                </a:extLst>
              </a:tr>
            </a:tbl>
          </a:graphicData>
        </a:graphic>
      </p:graphicFrame>
      <p:sp>
        <p:nvSpPr>
          <p:cNvPr id="27" name="Ορθογώνιο: Στρογγύλεμα γωνιών 26">
            <a:extLst>
              <a:ext uri="{FF2B5EF4-FFF2-40B4-BE49-F238E27FC236}">
                <a16:creationId xmlns:a16="http://schemas.microsoft.com/office/drawing/2014/main" xmlns="" id="{08750F31-22D6-DD77-F03B-AB0BE28E8918}"/>
              </a:ext>
            </a:extLst>
          </p:cNvPr>
          <p:cNvSpPr/>
          <p:nvPr/>
        </p:nvSpPr>
        <p:spPr>
          <a:xfrm>
            <a:off x="8422640" y="4099062"/>
            <a:ext cx="1259840" cy="8642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n w="22225">
                  <a:solidFill>
                    <a:schemeClr val="accent2"/>
                  </a:solidFill>
                  <a:prstDash val="solid"/>
                </a:ln>
                <a:solidFill>
                  <a:srgbClr val="FF0000"/>
                </a:solidFill>
              </a:rPr>
              <a:t>X</a:t>
            </a:r>
            <a:endParaRPr lang="el-GR" sz="8000" b="1" dirty="0">
              <a:ln w="22225">
                <a:solidFill>
                  <a:schemeClr val="accent2"/>
                </a:solidFill>
                <a:prstDash val="solid"/>
              </a:ln>
              <a:solidFill>
                <a:srgbClr val="FF0000"/>
              </a:solidFill>
            </a:endParaRPr>
          </a:p>
        </p:txBody>
      </p:sp>
      <p:sp>
        <p:nvSpPr>
          <p:cNvPr id="28" name="Ορθογώνιο: Στρογγύλεμα γωνιών 27">
            <a:extLst>
              <a:ext uri="{FF2B5EF4-FFF2-40B4-BE49-F238E27FC236}">
                <a16:creationId xmlns:a16="http://schemas.microsoft.com/office/drawing/2014/main" xmlns="" id="{AD08C7CC-01C3-8621-E9A4-7C8A0C13CA0D}"/>
              </a:ext>
            </a:extLst>
          </p:cNvPr>
          <p:cNvSpPr/>
          <p:nvPr/>
        </p:nvSpPr>
        <p:spPr>
          <a:xfrm>
            <a:off x="8290560" y="1742027"/>
            <a:ext cx="1259840" cy="8642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b="1" dirty="0">
                <a:ln w="22225">
                  <a:solidFill>
                    <a:schemeClr val="accent2"/>
                  </a:solidFill>
                  <a:prstDash val="solid"/>
                </a:ln>
                <a:solidFill>
                  <a:srgbClr val="FF0000"/>
                </a:solidFill>
              </a:rPr>
              <a:t>X</a:t>
            </a:r>
            <a:endParaRPr lang="el-GR" sz="8800" b="1" dirty="0">
              <a:ln w="22225">
                <a:solidFill>
                  <a:schemeClr val="accent2"/>
                </a:solidFill>
                <a:prstDash val="solid"/>
              </a:ln>
              <a:solidFill>
                <a:srgbClr val="FF0000"/>
              </a:solidFill>
            </a:endParaRPr>
          </a:p>
        </p:txBody>
      </p:sp>
      <p:sp>
        <p:nvSpPr>
          <p:cNvPr id="29" name="Ορθογώνιο: Στρογγύλεμα γωνιών 28">
            <a:extLst>
              <a:ext uri="{FF2B5EF4-FFF2-40B4-BE49-F238E27FC236}">
                <a16:creationId xmlns:a16="http://schemas.microsoft.com/office/drawing/2014/main" xmlns="" id="{BF2B349A-9BF1-406B-10A7-055D9F94B1CE}"/>
              </a:ext>
            </a:extLst>
          </p:cNvPr>
          <p:cNvSpPr/>
          <p:nvPr/>
        </p:nvSpPr>
        <p:spPr>
          <a:xfrm>
            <a:off x="8016240" y="2564765"/>
            <a:ext cx="2072640" cy="16821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b="1" dirty="0">
                <a:ln w="22225">
                  <a:solidFill>
                    <a:schemeClr val="accent2"/>
                  </a:solidFill>
                  <a:prstDash val="solid"/>
                </a:ln>
                <a:solidFill>
                  <a:srgbClr val="FF0000"/>
                </a:solidFill>
              </a:rPr>
              <a:t>X</a:t>
            </a:r>
            <a:endParaRPr lang="el-GR" sz="11500" b="1" dirty="0">
              <a:ln w="22225">
                <a:solidFill>
                  <a:schemeClr val="accent2"/>
                </a:solidFill>
                <a:prstDash val="solid"/>
              </a:ln>
              <a:solidFill>
                <a:srgbClr val="FF0000"/>
              </a:solidFill>
            </a:endParaRPr>
          </a:p>
        </p:txBody>
      </p:sp>
      <p:sp>
        <p:nvSpPr>
          <p:cNvPr id="30" name="Ορθογώνιο: Στρογγύλεμα γωνιών 29">
            <a:extLst>
              <a:ext uri="{FF2B5EF4-FFF2-40B4-BE49-F238E27FC236}">
                <a16:creationId xmlns:a16="http://schemas.microsoft.com/office/drawing/2014/main" xmlns="" id="{FDDB02FC-F90C-6AE9-E556-BAD99A6A86FF}"/>
              </a:ext>
            </a:extLst>
          </p:cNvPr>
          <p:cNvSpPr/>
          <p:nvPr/>
        </p:nvSpPr>
        <p:spPr>
          <a:xfrm>
            <a:off x="8107680" y="5069841"/>
            <a:ext cx="2611120" cy="122936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0" b="1" dirty="0">
                <a:ln w="22225">
                  <a:solidFill>
                    <a:schemeClr val="accent2"/>
                  </a:solidFill>
                  <a:prstDash val="solid"/>
                </a:ln>
                <a:solidFill>
                  <a:srgbClr val="FF0000"/>
                </a:solidFill>
              </a:rPr>
              <a:t>X</a:t>
            </a:r>
            <a:endParaRPr lang="el-GR" sz="115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xmlns="" val="28890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rget market Vectors &amp; Illustrations for Free Download | Freepik">
            <a:extLst>
              <a:ext uri="{FF2B5EF4-FFF2-40B4-BE49-F238E27FC236}">
                <a16:creationId xmlns:a16="http://schemas.microsoft.com/office/drawing/2014/main" xmlns="" id="{6568A715-66DD-5A44-B08E-2C81210A22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80755" y="3333430"/>
            <a:ext cx="3164205" cy="316420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Θέση περιεχομένου 2">
            <a:extLst>
              <a:ext uri="{FF2B5EF4-FFF2-40B4-BE49-F238E27FC236}">
                <a16:creationId xmlns:a16="http://schemas.microsoft.com/office/drawing/2014/main" xmlns="" id="{50721DAF-18DC-BC69-A62C-C1CE80C26881}"/>
              </a:ext>
            </a:extLst>
          </p:cNvPr>
          <p:cNvSpPr>
            <a:spLocks noGrp="1"/>
          </p:cNvSpPr>
          <p:nvPr>
            <p:ph idx="1"/>
          </p:nvPr>
        </p:nvSpPr>
        <p:spPr>
          <a:xfrm>
            <a:off x="523240" y="1684654"/>
            <a:ext cx="10515600" cy="2153919"/>
          </a:xfrm>
        </p:spPr>
        <p:txBody>
          <a:bodyPr>
            <a:normAutofit/>
          </a:bodyPr>
          <a:lstStyle/>
          <a:p>
            <a:r>
              <a:rPr lang="en-US" sz="2400" b="0" i="0" dirty="0">
                <a:solidFill>
                  <a:srgbClr val="242021"/>
                </a:solidFill>
                <a:effectLst/>
                <a:latin typeface="MinionPro-Regular"/>
              </a:rPr>
              <a:t>Correcting Hb levels if they are below 10 g/dL </a:t>
            </a:r>
          </a:p>
          <a:p>
            <a:r>
              <a:rPr lang="en-US" sz="2400" b="0" i="0" dirty="0">
                <a:solidFill>
                  <a:srgbClr val="242021"/>
                </a:solidFill>
                <a:effectLst/>
                <a:latin typeface="MinionPro-Regular"/>
              </a:rPr>
              <a:t>Avoiding exceeding Hb 13 g/dl</a:t>
            </a:r>
            <a:endParaRPr lang="el-GR" sz="2400" b="0" i="0" dirty="0">
              <a:solidFill>
                <a:srgbClr val="242021"/>
              </a:solidFill>
              <a:effectLst/>
              <a:latin typeface="MinionPro-Regular"/>
            </a:endParaRPr>
          </a:p>
          <a:p>
            <a:r>
              <a:rPr lang="en-US" sz="2400" b="0" i="0" dirty="0">
                <a:solidFill>
                  <a:srgbClr val="242021"/>
                </a:solidFill>
                <a:effectLst/>
                <a:latin typeface="MinionPro-Regular"/>
              </a:rPr>
              <a:t>The Hb target appears to be somewhere in between 10 and 12 g/dl</a:t>
            </a:r>
            <a:endParaRPr lang="el-GR" sz="2400" b="0" i="0" dirty="0">
              <a:solidFill>
                <a:srgbClr val="242021"/>
              </a:solidFill>
              <a:effectLst/>
              <a:latin typeface="MinionPro-Regular"/>
            </a:endParaRPr>
          </a:p>
          <a:p>
            <a:r>
              <a:rPr lang="en-US" sz="2400" dirty="0">
                <a:solidFill>
                  <a:srgbClr val="242021"/>
                </a:solidFill>
                <a:latin typeface="MinionPro-Regular"/>
              </a:rPr>
              <a:t>It is</a:t>
            </a:r>
            <a:r>
              <a:rPr lang="en-US" sz="2400" b="0" i="0" dirty="0">
                <a:solidFill>
                  <a:srgbClr val="242021"/>
                </a:solidFill>
                <a:effectLst/>
                <a:latin typeface="MinionPro-Regular"/>
              </a:rPr>
              <a:t> advisable individualizing the Hb target relative to the patient’s basal</a:t>
            </a:r>
            <a:r>
              <a:rPr lang="el-GR" sz="2400" b="0" i="0" dirty="0">
                <a:solidFill>
                  <a:srgbClr val="242021"/>
                </a:solidFill>
                <a:effectLst/>
                <a:latin typeface="MinionPro-Regular"/>
              </a:rPr>
              <a:t> </a:t>
            </a:r>
            <a:r>
              <a:rPr lang="en-US" sz="2400" b="0" i="0" dirty="0">
                <a:solidFill>
                  <a:srgbClr val="242021"/>
                </a:solidFill>
                <a:effectLst/>
                <a:latin typeface="MinionPro-Regular"/>
              </a:rPr>
              <a:t>conditions, preferences and risks: </a:t>
            </a:r>
            <a:endParaRPr lang="el-GR" sz="3600" dirty="0"/>
          </a:p>
        </p:txBody>
      </p:sp>
      <p:sp>
        <p:nvSpPr>
          <p:cNvPr id="4" name="Τίτλος 1">
            <a:extLst>
              <a:ext uri="{FF2B5EF4-FFF2-40B4-BE49-F238E27FC236}">
                <a16:creationId xmlns:a16="http://schemas.microsoft.com/office/drawing/2014/main" xmlns="" id="{5FD311C7-4998-0C10-F91A-6F96FBCC8F47}"/>
              </a:ext>
            </a:extLst>
          </p:cNvPr>
          <p:cNvSpPr>
            <a:spLocks noGrp="1"/>
          </p:cNvSpPr>
          <p:nvPr>
            <p:ph type="title"/>
          </p:nvPr>
        </p:nvSpPr>
        <p:spPr>
          <a:xfrm>
            <a:off x="695960" y="360365"/>
            <a:ext cx="10515600" cy="899476"/>
          </a:xfrm>
        </p:spPr>
        <p:txBody>
          <a:bodyPr/>
          <a:lstStyle/>
          <a:p>
            <a:pPr algn="ctr"/>
            <a:r>
              <a:rPr lang="en-US" dirty="0"/>
              <a:t>Target Hb concentration  </a:t>
            </a:r>
            <a:endParaRPr lang="el-GR" dirty="0"/>
          </a:p>
        </p:txBody>
      </p:sp>
      <p:sp>
        <p:nvSpPr>
          <p:cNvPr id="6" name="TextBox 5">
            <a:extLst>
              <a:ext uri="{FF2B5EF4-FFF2-40B4-BE49-F238E27FC236}">
                <a16:creationId xmlns:a16="http://schemas.microsoft.com/office/drawing/2014/main" xmlns="" id="{D6917734-DF27-1D30-2E27-0389522FCE2A}"/>
              </a:ext>
            </a:extLst>
          </p:cNvPr>
          <p:cNvSpPr txBox="1"/>
          <p:nvPr/>
        </p:nvSpPr>
        <p:spPr>
          <a:xfrm>
            <a:off x="2570480" y="6497635"/>
            <a:ext cx="9519920" cy="338554"/>
          </a:xfrm>
          <a:prstGeom prst="rect">
            <a:avLst/>
          </a:prstGeom>
          <a:noFill/>
        </p:spPr>
        <p:txBody>
          <a:bodyPr wrap="square">
            <a:spAutoFit/>
          </a:bodyPr>
          <a:lstStyle/>
          <a:p>
            <a:pPr algn="r"/>
            <a:r>
              <a:rPr lang="en-US" sz="1600" dirty="0"/>
              <a:t>JL Babitt et al.: Optimal anemia management: a KDIGO conference report., Kidney International 2021</a:t>
            </a:r>
            <a:endParaRPr lang="el-GR" sz="1600" dirty="0"/>
          </a:p>
        </p:txBody>
      </p:sp>
      <p:sp>
        <p:nvSpPr>
          <p:cNvPr id="10" name="TextBox 9">
            <a:extLst>
              <a:ext uri="{FF2B5EF4-FFF2-40B4-BE49-F238E27FC236}">
                <a16:creationId xmlns:a16="http://schemas.microsoft.com/office/drawing/2014/main" xmlns="" id="{CEE510B7-4E3D-F501-4D96-D988964ABE6B}"/>
              </a:ext>
            </a:extLst>
          </p:cNvPr>
          <p:cNvSpPr txBox="1"/>
          <p:nvPr/>
        </p:nvSpPr>
        <p:spPr>
          <a:xfrm>
            <a:off x="3322955" y="3838573"/>
            <a:ext cx="4551680" cy="1477328"/>
          </a:xfrm>
          <a:prstGeom prst="rect">
            <a:avLst/>
          </a:prstGeom>
          <a:noFill/>
        </p:spPr>
        <p:txBody>
          <a:bodyPr wrap="square">
            <a:spAutoFit/>
          </a:bodyPr>
          <a:lstStyle/>
          <a:p>
            <a:pPr marL="285750" indent="-285750">
              <a:buFont typeface="Wingdings" panose="05000000000000000000" pitchFamily="2" charset="2"/>
              <a:buChar char="§"/>
            </a:pPr>
            <a:r>
              <a:rPr lang="en-US" dirty="0"/>
              <a:t>Cancer</a:t>
            </a:r>
          </a:p>
          <a:p>
            <a:pPr marL="285750" indent="-285750">
              <a:buFont typeface="Wingdings" panose="05000000000000000000" pitchFamily="2" charset="2"/>
              <a:buChar char="§"/>
            </a:pPr>
            <a:r>
              <a:rPr lang="en-US" dirty="0"/>
              <a:t>Diabetes</a:t>
            </a:r>
          </a:p>
          <a:p>
            <a:pPr marL="285750" indent="-285750">
              <a:buFont typeface="Wingdings" panose="05000000000000000000" pitchFamily="2" charset="2"/>
              <a:buChar char="§"/>
            </a:pPr>
            <a:r>
              <a:rPr lang="en-US" dirty="0"/>
              <a:t>Symptomatic limb arteriopathy</a:t>
            </a:r>
          </a:p>
          <a:p>
            <a:pPr marL="285750" indent="-285750">
              <a:buFont typeface="Wingdings" panose="05000000000000000000" pitchFamily="2" charset="2"/>
              <a:buChar char="§"/>
            </a:pPr>
            <a:r>
              <a:rPr lang="en-US" dirty="0"/>
              <a:t>Stroke</a:t>
            </a:r>
          </a:p>
          <a:p>
            <a:pPr marL="285750" indent="-285750">
              <a:buFont typeface="Wingdings" panose="05000000000000000000" pitchFamily="2" charset="2"/>
              <a:buChar char="§"/>
            </a:pPr>
            <a:r>
              <a:rPr lang="en-US" dirty="0"/>
              <a:t>Non-symptomatic ischemic heart disease</a:t>
            </a:r>
            <a:endParaRPr lang="el-GR" dirty="0"/>
          </a:p>
        </p:txBody>
      </p:sp>
    </p:spTree>
    <p:extLst>
      <p:ext uri="{BB962C8B-B14F-4D97-AF65-F5344CB8AC3E}">
        <p14:creationId xmlns:p14="http://schemas.microsoft.com/office/powerpoint/2010/main" xmlns="" val="3690618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C9E7E51-4387-B574-4D45-54C2E7EBC9C4}"/>
              </a:ext>
            </a:extLst>
          </p:cNvPr>
          <p:cNvSpPr>
            <a:spLocks noGrp="1"/>
          </p:cNvSpPr>
          <p:nvPr>
            <p:ph type="title"/>
          </p:nvPr>
        </p:nvSpPr>
        <p:spPr>
          <a:xfrm>
            <a:off x="695960" y="80645"/>
            <a:ext cx="10515600" cy="965835"/>
          </a:xfrm>
        </p:spPr>
        <p:txBody>
          <a:bodyPr>
            <a:normAutofit/>
          </a:bodyPr>
          <a:lstStyle/>
          <a:p>
            <a:pPr algn="ctr"/>
            <a:r>
              <a:rPr lang="en-US" sz="4000" i="0" dirty="0">
                <a:solidFill>
                  <a:srgbClr val="242021"/>
                </a:solidFill>
                <a:effectLst/>
                <a:latin typeface="+mn-lt"/>
              </a:rPr>
              <a:t>Iron Supplementation for Anemia in CKD</a:t>
            </a:r>
            <a:r>
              <a:rPr lang="en-US" sz="4000" dirty="0">
                <a:latin typeface="+mn-lt"/>
              </a:rPr>
              <a:t> </a:t>
            </a:r>
            <a:endParaRPr lang="el-GR" sz="4000" dirty="0">
              <a:latin typeface="+mn-lt"/>
            </a:endParaRPr>
          </a:p>
        </p:txBody>
      </p:sp>
      <p:pic>
        <p:nvPicPr>
          <p:cNvPr id="5" name="Θέση περιεχομένου 4">
            <a:extLst>
              <a:ext uri="{FF2B5EF4-FFF2-40B4-BE49-F238E27FC236}">
                <a16:creationId xmlns:a16="http://schemas.microsoft.com/office/drawing/2014/main" xmlns="" id="{5FB11199-0A6A-D382-0512-22082D68962F}"/>
              </a:ext>
            </a:extLst>
          </p:cNvPr>
          <p:cNvPicPr>
            <a:picLocks noGrp="1" noChangeAspect="1"/>
          </p:cNvPicPr>
          <p:nvPr>
            <p:ph idx="1"/>
          </p:nvPr>
        </p:nvPicPr>
        <p:blipFill>
          <a:blip r:embed="rId3"/>
          <a:stretch>
            <a:fillRect/>
          </a:stretch>
        </p:blipFill>
        <p:spPr>
          <a:xfrm>
            <a:off x="2228776" y="941705"/>
            <a:ext cx="7220024" cy="5265432"/>
          </a:xfrm>
        </p:spPr>
      </p:pic>
      <p:sp>
        <p:nvSpPr>
          <p:cNvPr id="6" name="TextBox 5">
            <a:extLst>
              <a:ext uri="{FF2B5EF4-FFF2-40B4-BE49-F238E27FC236}">
                <a16:creationId xmlns:a16="http://schemas.microsoft.com/office/drawing/2014/main" xmlns="" id="{5241CDB8-EE19-3729-1DFD-7E50B46E1AF3}"/>
              </a:ext>
            </a:extLst>
          </p:cNvPr>
          <p:cNvSpPr txBox="1"/>
          <p:nvPr/>
        </p:nvSpPr>
        <p:spPr>
          <a:xfrm>
            <a:off x="3647440" y="6519446"/>
            <a:ext cx="8402320" cy="338554"/>
          </a:xfrm>
          <a:prstGeom prst="rect">
            <a:avLst/>
          </a:prstGeom>
          <a:noFill/>
        </p:spPr>
        <p:txBody>
          <a:bodyPr wrap="square">
            <a:spAutoFit/>
          </a:bodyPr>
          <a:lstStyle/>
          <a:p>
            <a:pPr algn="r"/>
            <a:r>
              <a:rPr lang="en-US" sz="1600" dirty="0" err="1"/>
              <a:t>Macdougall</a:t>
            </a:r>
            <a:r>
              <a:rPr lang="en-US" sz="1600" dirty="0"/>
              <a:t> and </a:t>
            </a:r>
            <a:r>
              <a:rPr lang="en-US" sz="1600" dirty="0" err="1"/>
              <a:t>Ashenden</a:t>
            </a:r>
            <a:r>
              <a:rPr lang="en-US" sz="1600" dirty="0"/>
              <a:t>., Advances in Chronic Kidney Disease, 2009</a:t>
            </a:r>
            <a:endParaRPr lang="el-GR" sz="1600" dirty="0"/>
          </a:p>
        </p:txBody>
      </p:sp>
    </p:spTree>
    <p:extLst>
      <p:ext uri="{BB962C8B-B14F-4D97-AF65-F5344CB8AC3E}">
        <p14:creationId xmlns:p14="http://schemas.microsoft.com/office/powerpoint/2010/main" xmlns="" val="2253951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2F9D2F1-E193-5699-FC17-CC51D8FDEC25}"/>
              </a:ext>
            </a:extLst>
          </p:cNvPr>
          <p:cNvSpPr>
            <a:spLocks noGrp="1"/>
          </p:cNvSpPr>
          <p:nvPr>
            <p:ph type="title"/>
          </p:nvPr>
        </p:nvSpPr>
        <p:spPr>
          <a:xfrm>
            <a:off x="838200" y="114568"/>
            <a:ext cx="10515600" cy="1068192"/>
          </a:xfrm>
        </p:spPr>
        <p:txBody>
          <a:bodyPr>
            <a:normAutofit/>
          </a:bodyPr>
          <a:lstStyle/>
          <a:p>
            <a:pPr algn="ctr"/>
            <a:r>
              <a:rPr lang="en-US" sz="4000" dirty="0"/>
              <a:t>Evidence for clinical benefits of iron administration</a:t>
            </a:r>
            <a:endParaRPr lang="el-GR" sz="4000" dirty="0"/>
          </a:p>
        </p:txBody>
      </p:sp>
      <p:pic>
        <p:nvPicPr>
          <p:cNvPr id="9" name="Θέση περιεχομένου 8">
            <a:extLst>
              <a:ext uri="{FF2B5EF4-FFF2-40B4-BE49-F238E27FC236}">
                <a16:creationId xmlns:a16="http://schemas.microsoft.com/office/drawing/2014/main" xmlns="" id="{55403D7E-A50E-A94A-55A5-1E90ECD27615}"/>
              </a:ext>
            </a:extLst>
          </p:cNvPr>
          <p:cNvPicPr>
            <a:picLocks noGrp="1" noChangeAspect="1"/>
          </p:cNvPicPr>
          <p:nvPr>
            <p:ph idx="1"/>
          </p:nvPr>
        </p:nvPicPr>
        <p:blipFill>
          <a:blip r:embed="rId3"/>
          <a:stretch>
            <a:fillRect/>
          </a:stretch>
        </p:blipFill>
        <p:spPr>
          <a:xfrm>
            <a:off x="1755649" y="1182760"/>
            <a:ext cx="8477502" cy="4043802"/>
          </a:xfrm>
        </p:spPr>
      </p:pic>
      <p:sp>
        <p:nvSpPr>
          <p:cNvPr id="11" name="TextBox 10">
            <a:extLst>
              <a:ext uri="{FF2B5EF4-FFF2-40B4-BE49-F238E27FC236}">
                <a16:creationId xmlns:a16="http://schemas.microsoft.com/office/drawing/2014/main" xmlns="" id="{B62EDE53-5562-8FD5-43DE-4AB46380CA1E}"/>
              </a:ext>
            </a:extLst>
          </p:cNvPr>
          <p:cNvSpPr txBox="1"/>
          <p:nvPr/>
        </p:nvSpPr>
        <p:spPr>
          <a:xfrm>
            <a:off x="5994400" y="6404878"/>
            <a:ext cx="6096000" cy="338554"/>
          </a:xfrm>
          <a:prstGeom prst="rect">
            <a:avLst/>
          </a:prstGeom>
          <a:noFill/>
        </p:spPr>
        <p:txBody>
          <a:bodyPr wrap="square">
            <a:spAutoFit/>
          </a:bodyPr>
          <a:lstStyle/>
          <a:p>
            <a:pPr algn="r"/>
            <a:r>
              <a:rPr lang="en-US" sz="1600" dirty="0"/>
              <a:t>JL Babitt et al., Kidney International 2021 </a:t>
            </a:r>
            <a:endParaRPr lang="el-GR" sz="1600" dirty="0"/>
          </a:p>
        </p:txBody>
      </p:sp>
      <p:sp>
        <p:nvSpPr>
          <p:cNvPr id="4" name="TextBox 3">
            <a:extLst>
              <a:ext uri="{FF2B5EF4-FFF2-40B4-BE49-F238E27FC236}">
                <a16:creationId xmlns:a16="http://schemas.microsoft.com/office/drawing/2014/main" xmlns="" id="{5D52C800-A5BD-46EF-1F91-8C166DF60990}"/>
              </a:ext>
            </a:extLst>
          </p:cNvPr>
          <p:cNvSpPr txBox="1"/>
          <p:nvPr/>
        </p:nvSpPr>
        <p:spPr>
          <a:xfrm>
            <a:off x="397042" y="5482943"/>
            <a:ext cx="7555832" cy="1200329"/>
          </a:xfrm>
          <a:prstGeom prst="rect">
            <a:avLst/>
          </a:prstGeom>
          <a:noFill/>
          <a:ln>
            <a:solidFill>
              <a:schemeClr val="tx1"/>
            </a:solidFill>
          </a:ln>
          <a:effectLst>
            <a:glow rad="63500">
              <a:schemeClr val="accent3">
                <a:satMod val="175000"/>
                <a:alpha val="40000"/>
              </a:scheme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Several large studies have reported that correction of iron deficiency may be related with a reduction of congestive heart failure</a:t>
            </a:r>
            <a:endParaRPr lang="el-GR" sz="2400" dirty="0"/>
          </a:p>
        </p:txBody>
      </p:sp>
    </p:spTree>
    <p:extLst>
      <p:ext uri="{BB962C8B-B14F-4D97-AF65-F5344CB8AC3E}">
        <p14:creationId xmlns:p14="http://schemas.microsoft.com/office/powerpoint/2010/main" xmlns="" val="310987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4B92E7-30BD-9E7E-CF3D-0FBF1E0B38FD}"/>
              </a:ext>
            </a:extLst>
          </p:cNvPr>
          <p:cNvSpPr>
            <a:spLocks noGrp="1"/>
          </p:cNvSpPr>
          <p:nvPr>
            <p:ph type="title"/>
          </p:nvPr>
        </p:nvSpPr>
        <p:spPr>
          <a:xfrm>
            <a:off x="839788" y="109538"/>
            <a:ext cx="10515600" cy="1325563"/>
          </a:xfrm>
        </p:spPr>
        <p:txBody>
          <a:bodyPr/>
          <a:lstStyle/>
          <a:p>
            <a:pPr algn="ctr"/>
            <a:r>
              <a:rPr lang="en-US" sz="4400" b="0" i="0" dirty="0">
                <a:solidFill>
                  <a:srgbClr val="242021"/>
                </a:solidFill>
                <a:effectLst/>
                <a:latin typeface="+mn-lt"/>
              </a:rPr>
              <a:t>Concerns about iron </a:t>
            </a:r>
            <a:r>
              <a:rPr lang="en-US" dirty="0">
                <a:latin typeface="+mn-lt"/>
              </a:rPr>
              <a:t>supplementation</a:t>
            </a:r>
            <a:endParaRPr lang="el-GR" dirty="0">
              <a:latin typeface="+mn-lt"/>
            </a:endParaRPr>
          </a:p>
        </p:txBody>
      </p:sp>
      <p:sp>
        <p:nvSpPr>
          <p:cNvPr id="3" name="Θέση κειμένου 2">
            <a:extLst>
              <a:ext uri="{FF2B5EF4-FFF2-40B4-BE49-F238E27FC236}">
                <a16:creationId xmlns:a16="http://schemas.microsoft.com/office/drawing/2014/main" xmlns="" id="{43E6C70A-0C56-01D5-2C21-EF5912824A8E}"/>
              </a:ext>
            </a:extLst>
          </p:cNvPr>
          <p:cNvSpPr>
            <a:spLocks noGrp="1"/>
          </p:cNvSpPr>
          <p:nvPr>
            <p:ph type="body" idx="1"/>
          </p:nvPr>
        </p:nvSpPr>
        <p:spPr>
          <a:xfrm>
            <a:off x="862014" y="1146176"/>
            <a:ext cx="5157787" cy="823912"/>
          </a:xfrm>
        </p:spPr>
        <p:txBody>
          <a:bodyPr>
            <a:normAutofit/>
          </a:bodyPr>
          <a:lstStyle/>
          <a:p>
            <a:pPr algn="ctr"/>
            <a:r>
              <a:rPr lang="en-US" sz="3600" b="0" dirty="0"/>
              <a:t>IV Fe </a:t>
            </a:r>
            <a:endParaRPr lang="el-GR" sz="3600" b="0" dirty="0"/>
          </a:p>
        </p:txBody>
      </p:sp>
      <p:sp>
        <p:nvSpPr>
          <p:cNvPr id="4" name="Θέση περιεχομένου 3">
            <a:extLst>
              <a:ext uri="{FF2B5EF4-FFF2-40B4-BE49-F238E27FC236}">
                <a16:creationId xmlns:a16="http://schemas.microsoft.com/office/drawing/2014/main" xmlns="" id="{057A8B2C-FB70-D6C8-7841-48D2FF5F61BA}"/>
              </a:ext>
            </a:extLst>
          </p:cNvPr>
          <p:cNvSpPr>
            <a:spLocks noGrp="1"/>
          </p:cNvSpPr>
          <p:nvPr>
            <p:ph sz="half" idx="2"/>
          </p:nvPr>
        </p:nvSpPr>
        <p:spPr>
          <a:xfrm>
            <a:off x="862014" y="2050415"/>
            <a:ext cx="5157787" cy="3684588"/>
          </a:xfrm>
        </p:spPr>
        <p:txBody>
          <a:bodyPr>
            <a:normAutofit/>
          </a:bodyPr>
          <a:lstStyle/>
          <a:p>
            <a:r>
              <a:rPr lang="en-US" sz="2400" b="0" i="0" dirty="0">
                <a:solidFill>
                  <a:srgbClr val="242021"/>
                </a:solidFill>
                <a:effectLst/>
              </a:rPr>
              <a:t>Enhanced oxidative stress</a:t>
            </a:r>
          </a:p>
          <a:p>
            <a:r>
              <a:rPr lang="en-US" sz="2400" b="0" i="0" dirty="0">
                <a:solidFill>
                  <a:srgbClr val="242021"/>
                </a:solidFill>
                <a:effectLst/>
              </a:rPr>
              <a:t>Endothelial dysfunction</a:t>
            </a:r>
          </a:p>
          <a:p>
            <a:r>
              <a:rPr lang="en-US" sz="2400" b="0" i="0" dirty="0">
                <a:solidFill>
                  <a:srgbClr val="242021"/>
                </a:solidFill>
                <a:effectLst/>
              </a:rPr>
              <a:t>Potential role in favoring infection</a:t>
            </a:r>
          </a:p>
          <a:p>
            <a:pPr>
              <a:lnSpc>
                <a:spcPct val="100000"/>
              </a:lnSpc>
              <a:spcBef>
                <a:spcPts val="0"/>
              </a:spcBef>
            </a:pPr>
            <a:r>
              <a:rPr lang="en-US" sz="2400" b="0" i="0" dirty="0">
                <a:solidFill>
                  <a:srgbClr val="242021"/>
                </a:solidFill>
                <a:effectLst/>
              </a:rPr>
              <a:t>IV iron administration has been associated with an increased risk of hypotension, headaches or hypersensitivity reactions</a:t>
            </a:r>
            <a:r>
              <a:rPr lang="en-US" sz="2400" dirty="0"/>
              <a:t> </a:t>
            </a:r>
            <a:endParaRPr lang="el-GR" sz="2400" dirty="0"/>
          </a:p>
        </p:txBody>
      </p:sp>
      <p:sp>
        <p:nvSpPr>
          <p:cNvPr id="5" name="Θέση κειμένου 4">
            <a:extLst>
              <a:ext uri="{FF2B5EF4-FFF2-40B4-BE49-F238E27FC236}">
                <a16:creationId xmlns:a16="http://schemas.microsoft.com/office/drawing/2014/main" xmlns="" id="{99C158FD-1C91-C6E9-2735-BF048D635E1C}"/>
              </a:ext>
            </a:extLst>
          </p:cNvPr>
          <p:cNvSpPr>
            <a:spLocks noGrp="1"/>
          </p:cNvSpPr>
          <p:nvPr>
            <p:ph type="body" sz="quarter" idx="3"/>
          </p:nvPr>
        </p:nvSpPr>
        <p:spPr>
          <a:xfrm>
            <a:off x="6146798" y="1146176"/>
            <a:ext cx="5183188" cy="823912"/>
          </a:xfrm>
        </p:spPr>
        <p:txBody>
          <a:bodyPr>
            <a:normAutofit/>
          </a:bodyPr>
          <a:lstStyle/>
          <a:p>
            <a:pPr algn="ctr"/>
            <a:r>
              <a:rPr lang="en-US" sz="3600" b="0" i="0" dirty="0">
                <a:solidFill>
                  <a:srgbClr val="242021"/>
                </a:solidFill>
                <a:effectLst/>
                <a:latin typeface="MinionPro-Regular"/>
              </a:rPr>
              <a:t>Oral </a:t>
            </a:r>
            <a:r>
              <a:rPr lang="en-US" sz="3600" b="0" dirty="0"/>
              <a:t>Fe </a:t>
            </a:r>
            <a:endParaRPr lang="el-GR" sz="3600" b="0" dirty="0"/>
          </a:p>
        </p:txBody>
      </p:sp>
      <p:sp>
        <p:nvSpPr>
          <p:cNvPr id="6" name="Θέση περιεχομένου 5">
            <a:extLst>
              <a:ext uri="{FF2B5EF4-FFF2-40B4-BE49-F238E27FC236}">
                <a16:creationId xmlns:a16="http://schemas.microsoft.com/office/drawing/2014/main" xmlns="" id="{097797F3-8A9D-3450-4AFE-79FD9CB0DC30}"/>
              </a:ext>
            </a:extLst>
          </p:cNvPr>
          <p:cNvSpPr>
            <a:spLocks noGrp="1"/>
          </p:cNvSpPr>
          <p:nvPr>
            <p:ph sz="quarter" idx="4"/>
          </p:nvPr>
        </p:nvSpPr>
        <p:spPr>
          <a:xfrm>
            <a:off x="6096000" y="2048510"/>
            <a:ext cx="5643880" cy="3684588"/>
          </a:xfrm>
        </p:spPr>
        <p:txBody>
          <a:bodyPr>
            <a:normAutofit/>
          </a:bodyPr>
          <a:lstStyle/>
          <a:p>
            <a:r>
              <a:rPr lang="en-US" sz="2400" b="0" i="0" dirty="0">
                <a:solidFill>
                  <a:srgbClr val="242021"/>
                </a:solidFill>
                <a:effectLst/>
              </a:rPr>
              <a:t>Gastrointestinal intolerance</a:t>
            </a:r>
          </a:p>
          <a:p>
            <a:r>
              <a:rPr lang="en-US" sz="2400" b="0" i="0" dirty="0">
                <a:solidFill>
                  <a:srgbClr val="242021"/>
                </a:solidFill>
                <a:effectLst/>
              </a:rPr>
              <a:t>Constipation </a:t>
            </a:r>
          </a:p>
          <a:p>
            <a:r>
              <a:rPr lang="en-US" sz="2400" b="0" i="0" dirty="0">
                <a:solidFill>
                  <a:srgbClr val="242021"/>
                </a:solidFill>
                <a:effectLst/>
              </a:rPr>
              <a:t>effect on gut microbiota </a:t>
            </a:r>
          </a:p>
          <a:p>
            <a:r>
              <a:rPr lang="en-US" sz="2400" b="0" i="0" dirty="0">
                <a:solidFill>
                  <a:srgbClr val="242021"/>
                </a:solidFill>
                <a:effectLst/>
              </a:rPr>
              <a:t>Increases uremic toxins production ????</a:t>
            </a:r>
          </a:p>
          <a:p>
            <a:r>
              <a:rPr lang="en-US" sz="2400" dirty="0">
                <a:solidFill>
                  <a:srgbClr val="242021"/>
                </a:solidFill>
              </a:rPr>
              <a:t>Increases </a:t>
            </a:r>
            <a:r>
              <a:rPr lang="en-US" sz="2400" b="0" i="0" dirty="0">
                <a:solidFill>
                  <a:srgbClr val="242021"/>
                </a:solidFill>
                <a:effectLst/>
              </a:rPr>
              <a:t>inflammation in CKD ???????</a:t>
            </a:r>
            <a:endParaRPr lang="el-GR" sz="3600" dirty="0"/>
          </a:p>
        </p:txBody>
      </p:sp>
    </p:spTree>
    <p:extLst>
      <p:ext uri="{BB962C8B-B14F-4D97-AF65-F5344CB8AC3E}">
        <p14:creationId xmlns:p14="http://schemas.microsoft.com/office/powerpoint/2010/main" xmlns="" val="176150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C045B2-1559-C204-24FA-EE1FF9370CF5}"/>
              </a:ext>
            </a:extLst>
          </p:cNvPr>
          <p:cNvSpPr>
            <a:spLocks noGrp="1"/>
          </p:cNvSpPr>
          <p:nvPr>
            <p:ph type="title"/>
          </p:nvPr>
        </p:nvSpPr>
        <p:spPr>
          <a:xfrm>
            <a:off x="162560" y="104690"/>
            <a:ext cx="10515600" cy="860510"/>
          </a:xfrm>
        </p:spPr>
        <p:txBody>
          <a:bodyPr/>
          <a:lstStyle/>
          <a:p>
            <a:r>
              <a:rPr lang="en-US" sz="4400" b="0" i="0" dirty="0">
                <a:solidFill>
                  <a:srgbClr val="242021"/>
                </a:solidFill>
                <a:effectLst/>
              </a:rPr>
              <a:t>Worse renal survival</a:t>
            </a:r>
            <a:endParaRPr lang="el-GR" dirty="0"/>
          </a:p>
        </p:txBody>
      </p:sp>
      <p:pic>
        <p:nvPicPr>
          <p:cNvPr id="5" name="Θέση περιεχομένου 4">
            <a:extLst>
              <a:ext uri="{FF2B5EF4-FFF2-40B4-BE49-F238E27FC236}">
                <a16:creationId xmlns:a16="http://schemas.microsoft.com/office/drawing/2014/main" xmlns="" id="{63F8BB42-F44B-E0FE-4D10-FE97B4FB6C12}"/>
              </a:ext>
            </a:extLst>
          </p:cNvPr>
          <p:cNvPicPr>
            <a:picLocks noGrp="1" noChangeAspect="1"/>
          </p:cNvPicPr>
          <p:nvPr>
            <p:ph idx="1"/>
          </p:nvPr>
        </p:nvPicPr>
        <p:blipFill>
          <a:blip r:embed="rId3"/>
          <a:stretch>
            <a:fillRect/>
          </a:stretch>
        </p:blipFill>
        <p:spPr>
          <a:xfrm>
            <a:off x="5161281" y="108790"/>
            <a:ext cx="6868160" cy="6644520"/>
          </a:xfrm>
        </p:spPr>
      </p:pic>
    </p:spTree>
    <p:extLst>
      <p:ext uri="{BB962C8B-B14F-4D97-AF65-F5344CB8AC3E}">
        <p14:creationId xmlns:p14="http://schemas.microsoft.com/office/powerpoint/2010/main" xmlns="" val="1296306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C6C690-CE3F-8DD5-08A1-34AAA04B1719}"/>
              </a:ext>
            </a:extLst>
          </p:cNvPr>
          <p:cNvSpPr>
            <a:spLocks noGrp="1"/>
          </p:cNvSpPr>
          <p:nvPr>
            <p:ph type="title"/>
          </p:nvPr>
        </p:nvSpPr>
        <p:spPr>
          <a:xfrm>
            <a:off x="502920" y="334610"/>
            <a:ext cx="3926840" cy="1748190"/>
          </a:xfrm>
        </p:spPr>
        <p:txBody>
          <a:bodyPr>
            <a:normAutofit/>
          </a:bodyPr>
          <a:lstStyle/>
          <a:p>
            <a:r>
              <a:rPr lang="en-US" sz="4800" dirty="0">
                <a:latin typeface="+mn-lt"/>
              </a:rPr>
              <a:t>Iron types </a:t>
            </a:r>
            <a:endParaRPr lang="el-GR" sz="4800" dirty="0">
              <a:latin typeface="+mn-lt"/>
            </a:endParaRPr>
          </a:p>
        </p:txBody>
      </p:sp>
      <p:pic>
        <p:nvPicPr>
          <p:cNvPr id="5" name="Θέση περιεχομένου 4">
            <a:extLst>
              <a:ext uri="{FF2B5EF4-FFF2-40B4-BE49-F238E27FC236}">
                <a16:creationId xmlns:a16="http://schemas.microsoft.com/office/drawing/2014/main" xmlns="" id="{2887B217-EE10-51FC-626D-278EA20D5876}"/>
              </a:ext>
            </a:extLst>
          </p:cNvPr>
          <p:cNvPicPr>
            <a:picLocks noGrp="1" noChangeAspect="1"/>
          </p:cNvPicPr>
          <p:nvPr>
            <p:ph idx="1"/>
          </p:nvPr>
        </p:nvPicPr>
        <p:blipFill>
          <a:blip r:embed="rId3"/>
          <a:stretch>
            <a:fillRect/>
          </a:stretch>
        </p:blipFill>
        <p:spPr>
          <a:xfrm>
            <a:off x="200248" y="2488882"/>
            <a:ext cx="7804415" cy="4247515"/>
          </a:xfrm>
        </p:spPr>
      </p:pic>
      <p:pic>
        <p:nvPicPr>
          <p:cNvPr id="7" name="Εικόνα 6">
            <a:extLst>
              <a:ext uri="{FF2B5EF4-FFF2-40B4-BE49-F238E27FC236}">
                <a16:creationId xmlns:a16="http://schemas.microsoft.com/office/drawing/2014/main" xmlns="" id="{5F9A465D-7D1E-DE26-855F-8670958C643B}"/>
              </a:ext>
            </a:extLst>
          </p:cNvPr>
          <p:cNvPicPr>
            <a:picLocks noChangeAspect="1"/>
          </p:cNvPicPr>
          <p:nvPr/>
        </p:nvPicPr>
        <p:blipFill>
          <a:blip r:embed="rId4"/>
          <a:stretch>
            <a:fillRect/>
          </a:stretch>
        </p:blipFill>
        <p:spPr>
          <a:xfrm>
            <a:off x="4548089" y="121603"/>
            <a:ext cx="7643911" cy="2238623"/>
          </a:xfrm>
          <a:prstGeom prst="rect">
            <a:avLst/>
          </a:prstGeom>
        </p:spPr>
      </p:pic>
      <p:sp>
        <p:nvSpPr>
          <p:cNvPr id="9" name="TextBox 8">
            <a:extLst>
              <a:ext uri="{FF2B5EF4-FFF2-40B4-BE49-F238E27FC236}">
                <a16:creationId xmlns:a16="http://schemas.microsoft.com/office/drawing/2014/main" xmlns="" id="{EEADFD92-AA7F-6DE5-B44E-B6C42C315FFC}"/>
              </a:ext>
            </a:extLst>
          </p:cNvPr>
          <p:cNvSpPr txBox="1"/>
          <p:nvPr/>
        </p:nvSpPr>
        <p:spPr>
          <a:xfrm>
            <a:off x="8645451" y="2488882"/>
            <a:ext cx="2966720" cy="4154984"/>
          </a:xfrm>
          <a:prstGeom prst="rect">
            <a:avLst/>
          </a:prstGeom>
          <a:noFill/>
        </p:spPr>
        <p:txBody>
          <a:bodyPr wrap="square">
            <a:spAutoFit/>
          </a:bodyPr>
          <a:lstStyle/>
          <a:p>
            <a:pPr marL="342900" indent="-342900">
              <a:buClr>
                <a:srgbClr val="0000FF"/>
              </a:buClr>
              <a:buSzPct val="75000"/>
              <a:buFont typeface="Wingdings" panose="05000000000000000000" pitchFamily="2" charset="2"/>
              <a:buChar char="ü"/>
            </a:pPr>
            <a:r>
              <a:rPr lang="en-US" sz="2400" dirty="0"/>
              <a:t>Severity of iron deficiency</a:t>
            </a:r>
          </a:p>
          <a:p>
            <a:pPr marL="342900" indent="-342900">
              <a:buClr>
                <a:srgbClr val="0000FF"/>
              </a:buClr>
              <a:buSzPct val="75000"/>
              <a:buFont typeface="Wingdings" panose="05000000000000000000" pitchFamily="2" charset="2"/>
              <a:buChar char="ü"/>
            </a:pPr>
            <a:r>
              <a:rPr lang="en-US" sz="2400" dirty="0"/>
              <a:t>Availability of venous access</a:t>
            </a:r>
          </a:p>
          <a:p>
            <a:pPr marL="342900" indent="-342900">
              <a:buClr>
                <a:srgbClr val="0000FF"/>
              </a:buClr>
              <a:buSzPct val="75000"/>
              <a:buFont typeface="Wingdings" panose="05000000000000000000" pitchFamily="2" charset="2"/>
              <a:buChar char="ü"/>
            </a:pPr>
            <a:r>
              <a:rPr lang="en-US" sz="2400" dirty="0"/>
              <a:t>Response to prior oral iron therapy</a:t>
            </a:r>
          </a:p>
          <a:p>
            <a:pPr marL="342900" indent="-342900">
              <a:buClr>
                <a:srgbClr val="0000FF"/>
              </a:buClr>
              <a:buSzPct val="75000"/>
              <a:buFont typeface="Wingdings" panose="05000000000000000000" pitchFamily="2" charset="2"/>
              <a:buChar char="ü"/>
            </a:pPr>
            <a:r>
              <a:rPr lang="en-US" sz="2400" dirty="0"/>
              <a:t>Side effects with prior oral or IV iron therapy</a:t>
            </a:r>
          </a:p>
          <a:p>
            <a:pPr marL="342900" indent="-342900">
              <a:buClr>
                <a:srgbClr val="0000FF"/>
              </a:buClr>
              <a:buSzPct val="75000"/>
              <a:buFont typeface="Wingdings" panose="05000000000000000000" pitchFamily="2" charset="2"/>
              <a:buChar char="ü"/>
            </a:pPr>
            <a:r>
              <a:rPr lang="en-US" sz="2400" dirty="0"/>
              <a:t>Patient compliance and cost</a:t>
            </a:r>
            <a:endParaRPr lang="el-GR" sz="2400" dirty="0"/>
          </a:p>
        </p:txBody>
      </p:sp>
      <p:sp>
        <p:nvSpPr>
          <p:cNvPr id="11" name="TextBox 10">
            <a:extLst>
              <a:ext uri="{FF2B5EF4-FFF2-40B4-BE49-F238E27FC236}">
                <a16:creationId xmlns:a16="http://schemas.microsoft.com/office/drawing/2014/main" xmlns="" id="{81AF07E1-1491-2618-38F8-7F77274276F3}"/>
              </a:ext>
            </a:extLst>
          </p:cNvPr>
          <p:cNvSpPr txBox="1"/>
          <p:nvPr/>
        </p:nvSpPr>
        <p:spPr>
          <a:xfrm>
            <a:off x="6014720" y="6526498"/>
            <a:ext cx="6096000" cy="338554"/>
          </a:xfrm>
          <a:prstGeom prst="rect">
            <a:avLst/>
          </a:prstGeom>
          <a:noFill/>
        </p:spPr>
        <p:txBody>
          <a:bodyPr wrap="square">
            <a:spAutoFit/>
          </a:bodyPr>
          <a:lstStyle/>
          <a:p>
            <a:pPr algn="r"/>
            <a:r>
              <a:rPr lang="en-US" sz="1600" dirty="0"/>
              <a:t>KDIGO 2012</a:t>
            </a:r>
            <a:endParaRPr lang="el-GR" sz="1600" dirty="0"/>
          </a:p>
        </p:txBody>
      </p:sp>
    </p:spTree>
    <p:extLst>
      <p:ext uri="{BB962C8B-B14F-4D97-AF65-F5344CB8AC3E}">
        <p14:creationId xmlns:p14="http://schemas.microsoft.com/office/powerpoint/2010/main" xmlns="" val="16358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B1B3ED-36D0-7BC6-81A6-B0261A89F2D6}"/>
              </a:ext>
            </a:extLst>
          </p:cNvPr>
          <p:cNvSpPr>
            <a:spLocks noGrp="1"/>
          </p:cNvSpPr>
          <p:nvPr>
            <p:ph type="title"/>
          </p:nvPr>
        </p:nvSpPr>
        <p:spPr>
          <a:xfrm>
            <a:off x="838200" y="365126"/>
            <a:ext cx="10515600" cy="1001906"/>
          </a:xfrm>
        </p:spPr>
        <p:txBody>
          <a:bodyPr/>
          <a:lstStyle/>
          <a:p>
            <a:pPr algn="ctr"/>
            <a:r>
              <a:rPr lang="en-US" dirty="0">
                <a:latin typeface="+mn-lt"/>
              </a:rPr>
              <a:t>Iron guideline KDIGO </a:t>
            </a:r>
            <a:endParaRPr lang="el-GR" dirty="0">
              <a:latin typeface="+mn-lt"/>
            </a:endParaRPr>
          </a:p>
        </p:txBody>
      </p:sp>
      <p:pic>
        <p:nvPicPr>
          <p:cNvPr id="5" name="Θέση περιεχομένου 4">
            <a:extLst>
              <a:ext uri="{FF2B5EF4-FFF2-40B4-BE49-F238E27FC236}">
                <a16:creationId xmlns:a16="http://schemas.microsoft.com/office/drawing/2014/main" xmlns="" id="{0EB0E961-711F-FA6D-8E2F-38A887CBDED1}"/>
              </a:ext>
            </a:extLst>
          </p:cNvPr>
          <p:cNvPicPr>
            <a:picLocks noGrp="1" noChangeAspect="1"/>
          </p:cNvPicPr>
          <p:nvPr>
            <p:ph idx="1"/>
          </p:nvPr>
        </p:nvPicPr>
        <p:blipFill>
          <a:blip r:embed="rId3"/>
          <a:stretch>
            <a:fillRect/>
          </a:stretch>
        </p:blipFill>
        <p:spPr>
          <a:xfrm>
            <a:off x="602896" y="1840479"/>
            <a:ext cx="10933784" cy="1041312"/>
          </a:xfrm>
          <a:effectLst>
            <a:glow rad="139700">
              <a:schemeClr val="accent5">
                <a:satMod val="175000"/>
                <a:alpha val="40000"/>
              </a:schemeClr>
            </a:glow>
          </a:effectLst>
        </p:spPr>
      </p:pic>
      <p:pic>
        <p:nvPicPr>
          <p:cNvPr id="7" name="Εικόνα 6">
            <a:extLst>
              <a:ext uri="{FF2B5EF4-FFF2-40B4-BE49-F238E27FC236}">
                <a16:creationId xmlns:a16="http://schemas.microsoft.com/office/drawing/2014/main" xmlns="" id="{07B3EC8D-C833-1ABB-2C26-2B16AB63A1BD}"/>
              </a:ext>
            </a:extLst>
          </p:cNvPr>
          <p:cNvPicPr>
            <a:picLocks noChangeAspect="1"/>
          </p:cNvPicPr>
          <p:nvPr/>
        </p:nvPicPr>
        <p:blipFill>
          <a:blip r:embed="rId4"/>
          <a:stretch>
            <a:fillRect/>
          </a:stretch>
        </p:blipFill>
        <p:spPr>
          <a:xfrm>
            <a:off x="629108" y="3461726"/>
            <a:ext cx="10933784" cy="1028968"/>
          </a:xfrm>
          <a:prstGeom prst="rect">
            <a:avLst/>
          </a:prstGeom>
          <a:effectLst>
            <a:glow rad="139700">
              <a:schemeClr val="accent2">
                <a:satMod val="175000"/>
                <a:alpha val="40000"/>
              </a:schemeClr>
            </a:glow>
          </a:effectLst>
        </p:spPr>
      </p:pic>
      <p:sp>
        <p:nvSpPr>
          <p:cNvPr id="9" name="TextBox 8">
            <a:extLst>
              <a:ext uri="{FF2B5EF4-FFF2-40B4-BE49-F238E27FC236}">
                <a16:creationId xmlns:a16="http://schemas.microsoft.com/office/drawing/2014/main" xmlns="" id="{9CA7DF2C-FF26-CC00-DF0B-17BC55FDE18F}"/>
              </a:ext>
            </a:extLst>
          </p:cNvPr>
          <p:cNvSpPr txBox="1"/>
          <p:nvPr/>
        </p:nvSpPr>
        <p:spPr>
          <a:xfrm>
            <a:off x="6059628" y="6492875"/>
            <a:ext cx="6096000" cy="338554"/>
          </a:xfrm>
          <a:prstGeom prst="rect">
            <a:avLst/>
          </a:prstGeom>
          <a:noFill/>
        </p:spPr>
        <p:txBody>
          <a:bodyPr wrap="square">
            <a:spAutoFit/>
          </a:bodyPr>
          <a:lstStyle/>
          <a:p>
            <a:pPr algn="r"/>
            <a:r>
              <a:rPr lang="en-US" sz="1600" dirty="0"/>
              <a:t>KDIGO 2012</a:t>
            </a:r>
            <a:endParaRPr lang="el-GR" sz="1600" dirty="0"/>
          </a:p>
        </p:txBody>
      </p:sp>
    </p:spTree>
    <p:extLst>
      <p:ext uri="{BB962C8B-B14F-4D97-AF65-F5344CB8AC3E}">
        <p14:creationId xmlns:p14="http://schemas.microsoft.com/office/powerpoint/2010/main" xmlns="" val="112010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05AFE30-17F5-FF83-2700-4D27A22F1264}"/>
              </a:ext>
            </a:extLst>
          </p:cNvPr>
          <p:cNvSpPr>
            <a:spLocks noGrp="1"/>
          </p:cNvSpPr>
          <p:nvPr>
            <p:ph type="title"/>
          </p:nvPr>
        </p:nvSpPr>
        <p:spPr>
          <a:xfrm>
            <a:off x="838200" y="143357"/>
            <a:ext cx="10515600" cy="891358"/>
          </a:xfrm>
        </p:spPr>
        <p:txBody>
          <a:bodyPr/>
          <a:lstStyle/>
          <a:p>
            <a:r>
              <a:rPr lang="en-US" dirty="0">
                <a:latin typeface="+mn-lt"/>
              </a:rPr>
              <a:t>Prolyl hydroxylase domain (PHD) inhibitors</a:t>
            </a:r>
            <a:endParaRPr lang="el-GR" dirty="0">
              <a:latin typeface="+mn-lt"/>
            </a:endParaRPr>
          </a:p>
        </p:txBody>
      </p:sp>
      <p:sp>
        <p:nvSpPr>
          <p:cNvPr id="4" name="TextBox 3">
            <a:extLst>
              <a:ext uri="{FF2B5EF4-FFF2-40B4-BE49-F238E27FC236}">
                <a16:creationId xmlns:a16="http://schemas.microsoft.com/office/drawing/2014/main" xmlns="" id="{C1CECDA4-487A-2CB5-A739-376B6E7F53A8}"/>
              </a:ext>
            </a:extLst>
          </p:cNvPr>
          <p:cNvSpPr txBox="1"/>
          <p:nvPr/>
        </p:nvSpPr>
        <p:spPr>
          <a:xfrm>
            <a:off x="72192" y="1454074"/>
            <a:ext cx="6023808" cy="4462760"/>
          </a:xfrm>
          <a:prstGeom prst="rect">
            <a:avLst/>
          </a:prstGeom>
          <a:noFill/>
        </p:spPr>
        <p:txBody>
          <a:bodyPr wrap="square">
            <a:spAutoFit/>
          </a:bodyPr>
          <a:lstStyle/>
          <a:p>
            <a:pPr marL="457200" indent="-457200">
              <a:buFont typeface="Arial" panose="020B0604020202020204" pitchFamily="34" charset="0"/>
              <a:buChar char="•"/>
            </a:pPr>
            <a:r>
              <a:rPr lang="en-US" sz="2400" dirty="0"/>
              <a:t>Prolyl hydroxylase domain (PHD) inhibitors are a new class of drugs for the treatment of anemia</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400" dirty="0"/>
              <a:t>They differentiate from ESAs, since they do not directly activate the erythropoietin receptor, but rather stimulate the production of endogenous erythropoietin from the kidneys </a:t>
            </a:r>
          </a:p>
          <a:p>
            <a:pPr marL="457200" indent="-457200">
              <a:buFont typeface="Arial" panose="020B0604020202020204" pitchFamily="34" charset="0"/>
              <a:buChar char="•"/>
            </a:pPr>
            <a:r>
              <a:rPr lang="en-US" sz="2400" b="0" i="0" dirty="0">
                <a:solidFill>
                  <a:srgbClr val="1A1A1A"/>
                </a:solidFill>
                <a:effectLst/>
              </a:rPr>
              <a:t>Induce the expression of genes related to iron transport</a:t>
            </a:r>
            <a:endParaRPr lang="en-US" sz="2400" dirty="0"/>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400" dirty="0"/>
              <a:t>They are administered orally</a:t>
            </a:r>
            <a:endParaRPr lang="el-GR" sz="2400" dirty="0"/>
          </a:p>
        </p:txBody>
      </p:sp>
      <p:pic>
        <p:nvPicPr>
          <p:cNvPr id="14" name="Θέση περιεχομένου 13">
            <a:extLst>
              <a:ext uri="{FF2B5EF4-FFF2-40B4-BE49-F238E27FC236}">
                <a16:creationId xmlns:a16="http://schemas.microsoft.com/office/drawing/2014/main" xmlns="" id="{9A0559CA-68E2-AB91-DB50-CE2CE07BF5BB}"/>
              </a:ext>
            </a:extLst>
          </p:cNvPr>
          <p:cNvPicPr>
            <a:picLocks noGrp="1" noChangeAspect="1"/>
          </p:cNvPicPr>
          <p:nvPr>
            <p:ph idx="1"/>
          </p:nvPr>
        </p:nvPicPr>
        <p:blipFill>
          <a:blip r:embed="rId3"/>
          <a:stretch>
            <a:fillRect/>
          </a:stretch>
        </p:blipFill>
        <p:spPr>
          <a:xfrm>
            <a:off x="6252414" y="929518"/>
            <a:ext cx="5763565" cy="5406676"/>
          </a:xfrm>
        </p:spPr>
      </p:pic>
    </p:spTree>
    <p:extLst>
      <p:ext uri="{BB962C8B-B14F-4D97-AF65-F5344CB8AC3E}">
        <p14:creationId xmlns:p14="http://schemas.microsoft.com/office/powerpoint/2010/main" xmlns="" val="308451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E9AD84-73DB-FA28-28F5-E060585E9905}"/>
              </a:ext>
            </a:extLst>
          </p:cNvPr>
          <p:cNvSpPr>
            <a:spLocks noGrp="1"/>
          </p:cNvSpPr>
          <p:nvPr>
            <p:ph type="title"/>
          </p:nvPr>
        </p:nvSpPr>
        <p:spPr>
          <a:xfrm>
            <a:off x="838200" y="290266"/>
            <a:ext cx="10515600" cy="975995"/>
          </a:xfrm>
        </p:spPr>
        <p:txBody>
          <a:bodyPr/>
          <a:lstStyle/>
          <a:p>
            <a:r>
              <a:rPr lang="en-US" b="0" i="0" dirty="0">
                <a:solidFill>
                  <a:srgbClr val="282828"/>
                </a:solidFill>
                <a:effectLst/>
                <a:latin typeface="+mn-lt"/>
              </a:rPr>
              <a:t>Forest plots for the efficacy of Hb response</a:t>
            </a:r>
            <a:endParaRPr lang="el-GR" dirty="0">
              <a:latin typeface="+mn-lt"/>
            </a:endParaRPr>
          </a:p>
        </p:txBody>
      </p:sp>
      <p:pic>
        <p:nvPicPr>
          <p:cNvPr id="5" name="Θέση περιεχομένου 4">
            <a:extLst>
              <a:ext uri="{FF2B5EF4-FFF2-40B4-BE49-F238E27FC236}">
                <a16:creationId xmlns:a16="http://schemas.microsoft.com/office/drawing/2014/main" xmlns="" id="{435BB4F3-6759-6DA4-9A5D-DAF53B7C11C4}"/>
              </a:ext>
            </a:extLst>
          </p:cNvPr>
          <p:cNvPicPr>
            <a:picLocks noGrp="1" noChangeAspect="1"/>
          </p:cNvPicPr>
          <p:nvPr>
            <p:ph idx="1"/>
          </p:nvPr>
        </p:nvPicPr>
        <p:blipFill>
          <a:blip r:embed="rId3"/>
          <a:stretch>
            <a:fillRect/>
          </a:stretch>
        </p:blipFill>
        <p:spPr>
          <a:xfrm>
            <a:off x="2721402" y="996650"/>
            <a:ext cx="7011877" cy="4864699"/>
          </a:xfrm>
        </p:spPr>
      </p:pic>
      <p:sp>
        <p:nvSpPr>
          <p:cNvPr id="7" name="TextBox 6">
            <a:extLst>
              <a:ext uri="{FF2B5EF4-FFF2-40B4-BE49-F238E27FC236}">
                <a16:creationId xmlns:a16="http://schemas.microsoft.com/office/drawing/2014/main" xmlns="" id="{C9940BCD-F7A9-A002-B994-ECCE1D860474}"/>
              </a:ext>
            </a:extLst>
          </p:cNvPr>
          <p:cNvSpPr txBox="1"/>
          <p:nvPr/>
        </p:nvSpPr>
        <p:spPr>
          <a:xfrm>
            <a:off x="6004560" y="6383067"/>
            <a:ext cx="6096000" cy="338554"/>
          </a:xfrm>
          <a:prstGeom prst="rect">
            <a:avLst/>
          </a:prstGeom>
          <a:noFill/>
        </p:spPr>
        <p:txBody>
          <a:bodyPr wrap="square">
            <a:spAutoFit/>
          </a:bodyPr>
          <a:lstStyle/>
          <a:p>
            <a:pPr algn="r"/>
            <a:r>
              <a:rPr lang="en-US" sz="1600" b="0" i="0" dirty="0">
                <a:solidFill>
                  <a:srgbClr val="282828"/>
                </a:solidFill>
                <a:effectLst/>
                <a:latin typeface="MuseoSans"/>
              </a:rPr>
              <a:t>Chen et al., Frontiers in Pharmacology 2023  </a:t>
            </a:r>
            <a:endParaRPr lang="el-GR" sz="1600" dirty="0"/>
          </a:p>
        </p:txBody>
      </p:sp>
    </p:spTree>
    <p:extLst>
      <p:ext uri="{BB962C8B-B14F-4D97-AF65-F5344CB8AC3E}">
        <p14:creationId xmlns:p14="http://schemas.microsoft.com/office/powerpoint/2010/main" xmlns="" val="1752461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EAD6FE-5BBC-4F47-B60B-941DD9D25B1E}"/>
              </a:ext>
            </a:extLst>
          </p:cNvPr>
          <p:cNvSpPr>
            <a:spLocks noGrp="1"/>
          </p:cNvSpPr>
          <p:nvPr>
            <p:ph type="title"/>
          </p:nvPr>
        </p:nvSpPr>
        <p:spPr>
          <a:xfrm>
            <a:off x="838200" y="202565"/>
            <a:ext cx="10515600" cy="1325563"/>
          </a:xfrm>
        </p:spPr>
        <p:txBody>
          <a:bodyPr/>
          <a:lstStyle/>
          <a:p>
            <a:pPr algn="ctr"/>
            <a:r>
              <a:rPr lang="en-US" b="0" i="0" dirty="0">
                <a:solidFill>
                  <a:srgbClr val="282828"/>
                </a:solidFill>
                <a:effectLst/>
                <a:latin typeface="+mn-lt"/>
              </a:rPr>
              <a:t>Forest plots for the safety of the treatment-emergent adverse events</a:t>
            </a:r>
            <a:endParaRPr lang="el-GR" dirty="0">
              <a:latin typeface="+mn-lt"/>
            </a:endParaRPr>
          </a:p>
        </p:txBody>
      </p:sp>
      <p:pic>
        <p:nvPicPr>
          <p:cNvPr id="5" name="Θέση περιεχομένου 4">
            <a:extLst>
              <a:ext uri="{FF2B5EF4-FFF2-40B4-BE49-F238E27FC236}">
                <a16:creationId xmlns:a16="http://schemas.microsoft.com/office/drawing/2014/main" xmlns="" id="{0133C004-BA42-EF38-5ED1-2E42616BCF31}"/>
              </a:ext>
            </a:extLst>
          </p:cNvPr>
          <p:cNvPicPr>
            <a:picLocks noGrp="1" noChangeAspect="1"/>
          </p:cNvPicPr>
          <p:nvPr>
            <p:ph idx="1"/>
          </p:nvPr>
        </p:nvPicPr>
        <p:blipFill>
          <a:blip r:embed="rId3"/>
          <a:stretch>
            <a:fillRect/>
          </a:stretch>
        </p:blipFill>
        <p:spPr>
          <a:xfrm>
            <a:off x="91440" y="1849235"/>
            <a:ext cx="5915114" cy="4226445"/>
          </a:xfrm>
        </p:spPr>
      </p:pic>
      <p:pic>
        <p:nvPicPr>
          <p:cNvPr id="7" name="Εικόνα 6">
            <a:extLst>
              <a:ext uri="{FF2B5EF4-FFF2-40B4-BE49-F238E27FC236}">
                <a16:creationId xmlns:a16="http://schemas.microsoft.com/office/drawing/2014/main" xmlns="" id="{2FEDCDF5-56D8-67A5-473A-1C619C65A33A}"/>
              </a:ext>
            </a:extLst>
          </p:cNvPr>
          <p:cNvPicPr>
            <a:picLocks noChangeAspect="1"/>
          </p:cNvPicPr>
          <p:nvPr/>
        </p:nvPicPr>
        <p:blipFill>
          <a:blip r:embed="rId4"/>
          <a:stretch>
            <a:fillRect/>
          </a:stretch>
        </p:blipFill>
        <p:spPr>
          <a:xfrm>
            <a:off x="6184149" y="1690688"/>
            <a:ext cx="5916411" cy="4384992"/>
          </a:xfrm>
          <a:prstGeom prst="rect">
            <a:avLst/>
          </a:prstGeom>
        </p:spPr>
      </p:pic>
      <p:sp>
        <p:nvSpPr>
          <p:cNvPr id="8" name="TextBox 7">
            <a:extLst>
              <a:ext uri="{FF2B5EF4-FFF2-40B4-BE49-F238E27FC236}">
                <a16:creationId xmlns:a16="http://schemas.microsoft.com/office/drawing/2014/main" xmlns="" id="{35B8FA65-86E6-DCCA-4BB9-FDF4FFA003D6}"/>
              </a:ext>
            </a:extLst>
          </p:cNvPr>
          <p:cNvSpPr txBox="1"/>
          <p:nvPr/>
        </p:nvSpPr>
        <p:spPr>
          <a:xfrm>
            <a:off x="6004560" y="6383067"/>
            <a:ext cx="6096000" cy="338554"/>
          </a:xfrm>
          <a:prstGeom prst="rect">
            <a:avLst/>
          </a:prstGeom>
          <a:noFill/>
        </p:spPr>
        <p:txBody>
          <a:bodyPr wrap="square">
            <a:spAutoFit/>
          </a:bodyPr>
          <a:lstStyle/>
          <a:p>
            <a:pPr algn="r"/>
            <a:r>
              <a:rPr lang="en-US" sz="1600" b="0" i="0" dirty="0">
                <a:solidFill>
                  <a:srgbClr val="282828"/>
                </a:solidFill>
                <a:effectLst/>
                <a:latin typeface="MuseoSans"/>
              </a:rPr>
              <a:t>Chen et al., Frontiers in Pharmacology 2023  </a:t>
            </a:r>
            <a:endParaRPr lang="el-GR" sz="1600" dirty="0"/>
          </a:p>
        </p:txBody>
      </p:sp>
    </p:spTree>
    <p:extLst>
      <p:ext uri="{BB962C8B-B14F-4D97-AF65-F5344CB8AC3E}">
        <p14:creationId xmlns:p14="http://schemas.microsoft.com/office/powerpoint/2010/main" xmlns="" val="3415738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CD10E9D3-4696-B504-F6BA-A163E8D3B227}"/>
              </a:ext>
            </a:extLst>
          </p:cNvPr>
          <p:cNvPicPr>
            <a:picLocks noGrp="1" noChangeAspect="1"/>
          </p:cNvPicPr>
          <p:nvPr>
            <p:ph idx="1"/>
          </p:nvPr>
        </p:nvPicPr>
        <p:blipFill>
          <a:blip r:embed="rId3"/>
          <a:stretch>
            <a:fillRect/>
          </a:stretch>
        </p:blipFill>
        <p:spPr>
          <a:xfrm>
            <a:off x="130594" y="101689"/>
            <a:ext cx="7763725" cy="6654621"/>
          </a:xfrm>
        </p:spPr>
      </p:pic>
      <p:sp>
        <p:nvSpPr>
          <p:cNvPr id="2" name="Τίτλος 1">
            <a:extLst>
              <a:ext uri="{FF2B5EF4-FFF2-40B4-BE49-F238E27FC236}">
                <a16:creationId xmlns:a16="http://schemas.microsoft.com/office/drawing/2014/main" xmlns="" id="{6156A482-4B0E-69BF-188F-13F8D8730DF8}"/>
              </a:ext>
            </a:extLst>
          </p:cNvPr>
          <p:cNvSpPr>
            <a:spLocks noGrp="1"/>
          </p:cNvSpPr>
          <p:nvPr>
            <p:ph type="title"/>
          </p:nvPr>
        </p:nvSpPr>
        <p:spPr>
          <a:xfrm>
            <a:off x="7709954" y="1960245"/>
            <a:ext cx="4482046" cy="2672715"/>
          </a:xfrm>
        </p:spPr>
        <p:txBody>
          <a:bodyPr>
            <a:normAutofit fontScale="90000"/>
          </a:bodyPr>
          <a:lstStyle/>
          <a:p>
            <a:r>
              <a:rPr lang="en-US" b="0" i="0" dirty="0">
                <a:solidFill>
                  <a:srgbClr val="282828"/>
                </a:solidFill>
                <a:effectLst/>
                <a:latin typeface="+mn-lt"/>
              </a:rPr>
              <a:t>Forest plots for the safety of the treatment-emergent adverse events</a:t>
            </a:r>
            <a:endParaRPr lang="el-GR" dirty="0">
              <a:latin typeface="+mn-lt"/>
            </a:endParaRPr>
          </a:p>
        </p:txBody>
      </p:sp>
      <p:sp>
        <p:nvSpPr>
          <p:cNvPr id="6" name="TextBox 5">
            <a:extLst>
              <a:ext uri="{FF2B5EF4-FFF2-40B4-BE49-F238E27FC236}">
                <a16:creationId xmlns:a16="http://schemas.microsoft.com/office/drawing/2014/main" xmlns="" id="{77AE40AE-A274-00BC-D527-67E8CCB84E52}"/>
              </a:ext>
            </a:extLst>
          </p:cNvPr>
          <p:cNvSpPr txBox="1"/>
          <p:nvPr/>
        </p:nvSpPr>
        <p:spPr>
          <a:xfrm>
            <a:off x="6004560" y="6383067"/>
            <a:ext cx="6096000" cy="338554"/>
          </a:xfrm>
          <a:prstGeom prst="rect">
            <a:avLst/>
          </a:prstGeom>
          <a:noFill/>
        </p:spPr>
        <p:txBody>
          <a:bodyPr wrap="square">
            <a:spAutoFit/>
          </a:bodyPr>
          <a:lstStyle/>
          <a:p>
            <a:pPr algn="r"/>
            <a:r>
              <a:rPr lang="en-US" sz="1600" b="0" i="0" dirty="0">
                <a:solidFill>
                  <a:srgbClr val="282828"/>
                </a:solidFill>
                <a:effectLst/>
                <a:latin typeface="MuseoSans"/>
              </a:rPr>
              <a:t>Chen et al., Frontiers in Pharmacology 2023  </a:t>
            </a:r>
            <a:endParaRPr lang="el-GR" sz="1600" dirty="0"/>
          </a:p>
        </p:txBody>
      </p:sp>
    </p:spTree>
    <p:extLst>
      <p:ext uri="{BB962C8B-B14F-4D97-AF65-F5344CB8AC3E}">
        <p14:creationId xmlns:p14="http://schemas.microsoft.com/office/powerpoint/2010/main" xmlns="" val="2953641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664D8F2D-98D6-12BA-5C84-8043EEC98E42}"/>
              </a:ext>
            </a:extLst>
          </p:cNvPr>
          <p:cNvPicPr>
            <a:picLocks noGrp="1" noChangeAspect="1"/>
          </p:cNvPicPr>
          <p:nvPr>
            <p:ph idx="1"/>
          </p:nvPr>
        </p:nvPicPr>
        <p:blipFill>
          <a:blip r:embed="rId3"/>
          <a:stretch>
            <a:fillRect/>
          </a:stretch>
        </p:blipFill>
        <p:spPr>
          <a:xfrm>
            <a:off x="5334000" y="241386"/>
            <a:ext cx="6772357" cy="6479863"/>
          </a:xfrm>
        </p:spPr>
      </p:pic>
      <p:sp>
        <p:nvSpPr>
          <p:cNvPr id="2" name="Τίτλος 1">
            <a:extLst>
              <a:ext uri="{FF2B5EF4-FFF2-40B4-BE49-F238E27FC236}">
                <a16:creationId xmlns:a16="http://schemas.microsoft.com/office/drawing/2014/main" xmlns="" id="{F83C35F8-8908-E69E-4FA6-1224175E7E22}"/>
              </a:ext>
            </a:extLst>
          </p:cNvPr>
          <p:cNvSpPr>
            <a:spLocks noGrp="1"/>
          </p:cNvSpPr>
          <p:nvPr>
            <p:ph type="title"/>
          </p:nvPr>
        </p:nvSpPr>
        <p:spPr>
          <a:xfrm>
            <a:off x="345440" y="136750"/>
            <a:ext cx="5958840" cy="1325563"/>
          </a:xfrm>
        </p:spPr>
        <p:txBody>
          <a:bodyPr>
            <a:normAutofit/>
          </a:bodyPr>
          <a:lstStyle/>
          <a:p>
            <a:r>
              <a:rPr lang="en-US" sz="4000" dirty="0"/>
              <a:t>Pleiotropic effects of PHDi</a:t>
            </a:r>
            <a:endParaRPr lang="el-GR" sz="4000" dirty="0"/>
          </a:p>
        </p:txBody>
      </p:sp>
      <p:sp>
        <p:nvSpPr>
          <p:cNvPr id="7" name="TextBox 6">
            <a:extLst>
              <a:ext uri="{FF2B5EF4-FFF2-40B4-BE49-F238E27FC236}">
                <a16:creationId xmlns:a16="http://schemas.microsoft.com/office/drawing/2014/main" xmlns="" id="{E3E2630A-FDB4-4029-5E17-E4F19D4FBB7F}"/>
              </a:ext>
            </a:extLst>
          </p:cNvPr>
          <p:cNvSpPr txBox="1"/>
          <p:nvPr/>
        </p:nvSpPr>
        <p:spPr>
          <a:xfrm>
            <a:off x="706120" y="1462313"/>
            <a:ext cx="4267200" cy="4524315"/>
          </a:xfrm>
          <a:prstGeom prst="rect">
            <a:avLst/>
          </a:prstGeom>
          <a:noFill/>
        </p:spPr>
        <p:txBody>
          <a:bodyPr wrap="square">
            <a:spAutoFit/>
          </a:bodyPr>
          <a:lstStyle/>
          <a:p>
            <a:r>
              <a:rPr lang="en-US" sz="2400" dirty="0"/>
              <a:t>Activation of multiple genes regulating:</a:t>
            </a:r>
          </a:p>
          <a:p>
            <a:pPr marL="342900" indent="-342900">
              <a:buClr>
                <a:srgbClr val="0000CC"/>
              </a:buClr>
              <a:buSzPct val="75000"/>
              <a:buFont typeface="Wingdings" panose="05000000000000000000" pitchFamily="2" charset="2"/>
              <a:buChar char="Ø"/>
            </a:pPr>
            <a:r>
              <a:rPr lang="en-US" sz="2400" dirty="0"/>
              <a:t>Erythropoiesis </a:t>
            </a:r>
          </a:p>
          <a:p>
            <a:pPr marL="342900" indent="-342900">
              <a:buClr>
                <a:srgbClr val="0000CC"/>
              </a:buClr>
              <a:buSzPct val="75000"/>
              <a:buFont typeface="Wingdings" panose="05000000000000000000" pitchFamily="2" charset="2"/>
              <a:buChar char="Ø"/>
            </a:pPr>
            <a:r>
              <a:rPr lang="en-US" sz="2400" dirty="0"/>
              <a:t>Iron metabolism</a:t>
            </a:r>
          </a:p>
          <a:p>
            <a:pPr marL="342900" indent="-342900">
              <a:buClr>
                <a:srgbClr val="0000CC"/>
              </a:buClr>
              <a:buSzPct val="75000"/>
              <a:buFont typeface="Wingdings" panose="05000000000000000000" pitchFamily="2" charset="2"/>
              <a:buChar char="Ø"/>
            </a:pPr>
            <a:r>
              <a:rPr lang="en-US" sz="2400" dirty="0"/>
              <a:t>Angiogenesis</a:t>
            </a:r>
          </a:p>
          <a:p>
            <a:pPr marL="342900" indent="-342900">
              <a:buClr>
                <a:srgbClr val="0000CC"/>
              </a:buClr>
              <a:buSzPct val="75000"/>
              <a:buFont typeface="Wingdings" panose="05000000000000000000" pitchFamily="2" charset="2"/>
              <a:buChar char="Ø"/>
            </a:pPr>
            <a:r>
              <a:rPr lang="en-US" sz="2400" dirty="0"/>
              <a:t>Lipid and glucose metabolism</a:t>
            </a:r>
          </a:p>
          <a:p>
            <a:pPr marL="342900" indent="-342900">
              <a:buClr>
                <a:srgbClr val="0000CC"/>
              </a:buClr>
              <a:buSzPct val="75000"/>
              <a:buFont typeface="Wingdings" panose="05000000000000000000" pitchFamily="2" charset="2"/>
              <a:buChar char="Ø"/>
            </a:pPr>
            <a:r>
              <a:rPr lang="en-US" sz="2400" dirty="0"/>
              <a:t>Glycolysis</a:t>
            </a:r>
          </a:p>
          <a:p>
            <a:pPr marL="342900" indent="-342900">
              <a:buClr>
                <a:srgbClr val="0000CC"/>
              </a:buClr>
              <a:buSzPct val="75000"/>
              <a:buFont typeface="Wingdings" panose="05000000000000000000" pitchFamily="2" charset="2"/>
              <a:buChar char="Ø"/>
            </a:pPr>
            <a:r>
              <a:rPr lang="en-US" sz="2400" dirty="0"/>
              <a:t>Mitochondrial function</a:t>
            </a:r>
          </a:p>
          <a:p>
            <a:pPr marL="342900" indent="-342900">
              <a:buClr>
                <a:srgbClr val="0000CC"/>
              </a:buClr>
              <a:buSzPct val="75000"/>
              <a:buFont typeface="Wingdings" panose="05000000000000000000" pitchFamily="2" charset="2"/>
              <a:buChar char="Ø"/>
            </a:pPr>
            <a:r>
              <a:rPr lang="en-US" sz="2400" dirty="0"/>
              <a:t>Inflammation and immunity</a:t>
            </a:r>
          </a:p>
          <a:p>
            <a:pPr marL="342900" indent="-342900">
              <a:buClr>
                <a:srgbClr val="0000CC"/>
              </a:buClr>
              <a:buSzPct val="75000"/>
              <a:buFont typeface="Wingdings" panose="05000000000000000000" pitchFamily="2" charset="2"/>
              <a:buChar char="Ø"/>
            </a:pPr>
            <a:r>
              <a:rPr lang="en-US" sz="2400" dirty="0"/>
              <a:t>Cell growth and survival</a:t>
            </a:r>
          </a:p>
          <a:p>
            <a:pPr marL="342900" indent="-342900">
              <a:buClr>
                <a:srgbClr val="0000CC"/>
              </a:buClr>
              <a:buSzPct val="75000"/>
              <a:buFont typeface="Wingdings" panose="05000000000000000000" pitchFamily="2" charset="2"/>
              <a:buChar char="Ø"/>
            </a:pPr>
            <a:r>
              <a:rPr lang="en-US" sz="2400" dirty="0"/>
              <a:t>Vasodilation</a:t>
            </a:r>
          </a:p>
          <a:p>
            <a:pPr marL="342900" indent="-342900">
              <a:buClr>
                <a:srgbClr val="0000CC"/>
              </a:buClr>
              <a:buSzPct val="75000"/>
              <a:buFont typeface="Wingdings" panose="05000000000000000000" pitchFamily="2" charset="2"/>
              <a:buChar char="Ø"/>
            </a:pPr>
            <a:r>
              <a:rPr lang="en-US" sz="2400" dirty="0"/>
              <a:t>Cell migration</a:t>
            </a:r>
            <a:endParaRPr lang="el-GR" sz="2400" dirty="0"/>
          </a:p>
        </p:txBody>
      </p:sp>
      <p:sp>
        <p:nvSpPr>
          <p:cNvPr id="11" name="TextBox 10">
            <a:extLst>
              <a:ext uri="{FF2B5EF4-FFF2-40B4-BE49-F238E27FC236}">
                <a16:creationId xmlns:a16="http://schemas.microsoft.com/office/drawing/2014/main" xmlns="" id="{B1BFAD74-A8A2-773F-EC09-33083E1D3DDA}"/>
              </a:ext>
            </a:extLst>
          </p:cNvPr>
          <p:cNvSpPr txBox="1"/>
          <p:nvPr/>
        </p:nvSpPr>
        <p:spPr>
          <a:xfrm>
            <a:off x="85643" y="6447337"/>
            <a:ext cx="6096000" cy="338554"/>
          </a:xfrm>
          <a:prstGeom prst="rect">
            <a:avLst/>
          </a:prstGeom>
          <a:noFill/>
        </p:spPr>
        <p:txBody>
          <a:bodyPr wrap="square">
            <a:spAutoFit/>
          </a:bodyPr>
          <a:lstStyle/>
          <a:p>
            <a:r>
              <a:rPr lang="en-US" sz="1600" dirty="0"/>
              <a:t>Nava </a:t>
            </a:r>
            <a:r>
              <a:rPr lang="en-US" sz="1600" dirty="0" err="1"/>
              <a:t>Yugavathy</a:t>
            </a:r>
            <a:r>
              <a:rPr lang="en-US" sz="1600" dirty="0"/>
              <a:t>., et al., </a:t>
            </a:r>
            <a:r>
              <a:rPr lang="en-US" sz="1600" dirty="0" err="1"/>
              <a:t>Curr</a:t>
            </a:r>
            <a:r>
              <a:rPr lang="en-US" sz="1600" dirty="0"/>
              <a:t>. Issues Mol. Biol. 2023 </a:t>
            </a:r>
            <a:endParaRPr lang="el-GR" sz="1600" dirty="0"/>
          </a:p>
        </p:txBody>
      </p:sp>
    </p:spTree>
    <p:extLst>
      <p:ext uri="{BB962C8B-B14F-4D97-AF65-F5344CB8AC3E}">
        <p14:creationId xmlns:p14="http://schemas.microsoft.com/office/powerpoint/2010/main" xmlns="" val="1909995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55325A6-CF8A-81D7-D24A-DF7DD1008A18}"/>
              </a:ext>
            </a:extLst>
          </p:cNvPr>
          <p:cNvSpPr>
            <a:spLocks noGrp="1"/>
          </p:cNvSpPr>
          <p:nvPr>
            <p:ph type="title"/>
          </p:nvPr>
        </p:nvSpPr>
        <p:spPr>
          <a:xfrm>
            <a:off x="717884" y="236456"/>
            <a:ext cx="10515600" cy="1325563"/>
          </a:xfrm>
        </p:spPr>
        <p:txBody>
          <a:bodyPr>
            <a:normAutofit fontScale="90000"/>
          </a:bodyPr>
          <a:lstStyle/>
          <a:p>
            <a:r>
              <a:rPr lang="en-US" dirty="0"/>
              <a:t>Anemia in CKD is a significant and frequent</a:t>
            </a:r>
            <a:r>
              <a:rPr lang="el-GR" dirty="0"/>
              <a:t> </a:t>
            </a:r>
            <a:r>
              <a:rPr lang="en-US" dirty="0"/>
              <a:t>complication with multifactorial</a:t>
            </a:r>
            <a:r>
              <a:rPr lang="el-GR" dirty="0"/>
              <a:t> </a:t>
            </a:r>
            <a:r>
              <a:rPr lang="en-US" dirty="0"/>
              <a:t>pathophysiology </a:t>
            </a:r>
            <a:endParaRPr lang="el-GR" dirty="0"/>
          </a:p>
        </p:txBody>
      </p:sp>
      <p:sp>
        <p:nvSpPr>
          <p:cNvPr id="3" name="Θέση περιεχομένου 2">
            <a:extLst>
              <a:ext uri="{FF2B5EF4-FFF2-40B4-BE49-F238E27FC236}">
                <a16:creationId xmlns:a16="http://schemas.microsoft.com/office/drawing/2014/main" xmlns="" id="{C7EBAB80-0755-35E7-B9D2-D893E8B736DF}"/>
              </a:ext>
            </a:extLst>
          </p:cNvPr>
          <p:cNvSpPr>
            <a:spLocks noGrp="1"/>
          </p:cNvSpPr>
          <p:nvPr>
            <p:ph idx="1"/>
          </p:nvPr>
        </p:nvSpPr>
        <p:spPr>
          <a:xfrm>
            <a:off x="6372725" y="1916110"/>
            <a:ext cx="5442285" cy="4219995"/>
          </a:xfrm>
        </p:spPr>
        <p:txBody>
          <a:bodyPr/>
          <a:lstStyle/>
          <a:p>
            <a:r>
              <a:rPr lang="en-US" dirty="0"/>
              <a:t>Anemia </a:t>
            </a:r>
            <a:r>
              <a:rPr lang="en-US" sz="2800" b="0" i="0" dirty="0">
                <a:solidFill>
                  <a:srgbClr val="242021"/>
                </a:solidFill>
                <a:effectLst/>
              </a:rPr>
              <a:t>guidelines are old</a:t>
            </a:r>
          </a:p>
          <a:p>
            <a:r>
              <a:rPr lang="en-US" sz="2800" b="0" i="0" dirty="0">
                <a:solidFill>
                  <a:srgbClr val="242021"/>
                </a:solidFill>
                <a:effectLst/>
              </a:rPr>
              <a:t>Does not include recent studies assessing the:</a:t>
            </a:r>
          </a:p>
          <a:p>
            <a:pPr lvl="1">
              <a:buFont typeface="Wingdings" panose="05000000000000000000" pitchFamily="2" charset="2"/>
              <a:buChar char="§"/>
            </a:pPr>
            <a:r>
              <a:rPr lang="en-US" sz="2800" b="0" i="0" dirty="0">
                <a:solidFill>
                  <a:srgbClr val="242021"/>
                </a:solidFill>
                <a:effectLst/>
              </a:rPr>
              <a:t>Efficacy and safety of IV iron</a:t>
            </a:r>
          </a:p>
          <a:p>
            <a:pPr lvl="1">
              <a:buFont typeface="Wingdings" panose="05000000000000000000" pitchFamily="2" charset="2"/>
              <a:buChar char="§"/>
            </a:pPr>
            <a:r>
              <a:rPr lang="en-US" sz="2800" b="0" i="0" dirty="0">
                <a:solidFill>
                  <a:srgbClr val="242021"/>
                </a:solidFill>
                <a:effectLst/>
              </a:rPr>
              <a:t>Different strategies of iron repletion</a:t>
            </a:r>
          </a:p>
          <a:p>
            <a:pPr lvl="1">
              <a:buFont typeface="Wingdings" panose="05000000000000000000" pitchFamily="2" charset="2"/>
              <a:buChar char="§"/>
            </a:pPr>
            <a:r>
              <a:rPr lang="en-US" sz="2800" b="0" i="0" dirty="0">
                <a:solidFill>
                  <a:srgbClr val="242021"/>
                </a:solidFill>
                <a:effectLst/>
              </a:rPr>
              <a:t>Current and upcoming erythropoiesis stimulating agents </a:t>
            </a:r>
          </a:p>
          <a:p>
            <a:endParaRPr lang="el-GR" dirty="0"/>
          </a:p>
        </p:txBody>
      </p:sp>
      <p:pic>
        <p:nvPicPr>
          <p:cNvPr id="4" name="Picture 2" descr="Old Lady Cartoon Images – Browse 28,761 Stock Photos, Vectors, and Video |  Adobe Stock">
            <a:extLst>
              <a:ext uri="{FF2B5EF4-FFF2-40B4-BE49-F238E27FC236}">
                <a16:creationId xmlns:a16="http://schemas.microsoft.com/office/drawing/2014/main" xmlns="" id="{3F3D70A9-AD48-F701-C8F0-511A5A0CE88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798" y="1690687"/>
            <a:ext cx="5994400" cy="4802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9927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Θέση περιεχομένου 12">
            <a:extLst>
              <a:ext uri="{FF2B5EF4-FFF2-40B4-BE49-F238E27FC236}">
                <a16:creationId xmlns:a16="http://schemas.microsoft.com/office/drawing/2014/main" xmlns="" id="{2E4F520B-0533-EC0A-FF74-266785C6C07D}"/>
              </a:ext>
            </a:extLst>
          </p:cNvPr>
          <p:cNvPicPr>
            <a:picLocks noGrp="1" noChangeAspect="1"/>
          </p:cNvPicPr>
          <p:nvPr>
            <p:ph idx="1"/>
          </p:nvPr>
        </p:nvPicPr>
        <p:blipFill>
          <a:blip r:embed="rId3"/>
          <a:stretch>
            <a:fillRect/>
          </a:stretch>
        </p:blipFill>
        <p:spPr>
          <a:xfrm>
            <a:off x="6619098" y="776424"/>
            <a:ext cx="5341904" cy="5503404"/>
          </a:xfrm>
        </p:spPr>
      </p:pic>
      <p:pic>
        <p:nvPicPr>
          <p:cNvPr id="5" name="Εικόνα 4">
            <a:extLst>
              <a:ext uri="{FF2B5EF4-FFF2-40B4-BE49-F238E27FC236}">
                <a16:creationId xmlns:a16="http://schemas.microsoft.com/office/drawing/2014/main" xmlns="" id="{C4974CFA-4E27-6527-1D43-839A53C46E7E}"/>
              </a:ext>
            </a:extLst>
          </p:cNvPr>
          <p:cNvPicPr>
            <a:picLocks noChangeAspect="1"/>
          </p:cNvPicPr>
          <p:nvPr/>
        </p:nvPicPr>
        <p:blipFill>
          <a:blip r:embed="rId4"/>
          <a:stretch>
            <a:fillRect/>
          </a:stretch>
        </p:blipFill>
        <p:spPr>
          <a:xfrm>
            <a:off x="0" y="572069"/>
            <a:ext cx="6624320" cy="1418628"/>
          </a:xfrm>
          <a:prstGeom prst="rect">
            <a:avLst/>
          </a:prstGeom>
        </p:spPr>
      </p:pic>
      <p:pic>
        <p:nvPicPr>
          <p:cNvPr id="7" name="Εικόνα 6">
            <a:extLst>
              <a:ext uri="{FF2B5EF4-FFF2-40B4-BE49-F238E27FC236}">
                <a16:creationId xmlns:a16="http://schemas.microsoft.com/office/drawing/2014/main" xmlns="" id="{30A19AAF-1831-0EEA-82A0-44F737E24BD8}"/>
              </a:ext>
            </a:extLst>
          </p:cNvPr>
          <p:cNvPicPr>
            <a:picLocks noChangeAspect="1"/>
          </p:cNvPicPr>
          <p:nvPr/>
        </p:nvPicPr>
        <p:blipFill>
          <a:blip r:embed="rId5"/>
          <a:stretch>
            <a:fillRect/>
          </a:stretch>
        </p:blipFill>
        <p:spPr>
          <a:xfrm>
            <a:off x="148492" y="130800"/>
            <a:ext cx="3613826" cy="377200"/>
          </a:xfrm>
          <a:prstGeom prst="rect">
            <a:avLst/>
          </a:prstGeom>
        </p:spPr>
      </p:pic>
      <p:sp>
        <p:nvSpPr>
          <p:cNvPr id="9" name="TextBox 8">
            <a:extLst>
              <a:ext uri="{FF2B5EF4-FFF2-40B4-BE49-F238E27FC236}">
                <a16:creationId xmlns:a16="http://schemas.microsoft.com/office/drawing/2014/main" xmlns="" id="{E2239C73-23D3-4C10-3EED-E28FF8A6F519}"/>
              </a:ext>
            </a:extLst>
          </p:cNvPr>
          <p:cNvSpPr txBox="1"/>
          <p:nvPr/>
        </p:nvSpPr>
        <p:spPr>
          <a:xfrm>
            <a:off x="5947508" y="58050"/>
            <a:ext cx="6096000" cy="338554"/>
          </a:xfrm>
          <a:prstGeom prst="rect">
            <a:avLst/>
          </a:prstGeom>
          <a:noFill/>
        </p:spPr>
        <p:txBody>
          <a:bodyPr wrap="square">
            <a:spAutoFit/>
          </a:bodyPr>
          <a:lstStyle/>
          <a:p>
            <a:pPr algn="r"/>
            <a:r>
              <a:rPr lang="en-US" sz="1600" dirty="0"/>
              <a:t>Kidney International 2021</a:t>
            </a:r>
            <a:endParaRPr lang="el-GR" sz="1600" dirty="0"/>
          </a:p>
        </p:txBody>
      </p:sp>
      <p:pic>
        <p:nvPicPr>
          <p:cNvPr id="11" name="Εικόνα 10">
            <a:extLst>
              <a:ext uri="{FF2B5EF4-FFF2-40B4-BE49-F238E27FC236}">
                <a16:creationId xmlns:a16="http://schemas.microsoft.com/office/drawing/2014/main" xmlns="" id="{388FE72E-A5ED-BDDF-8CDE-51BA92CFDAF6}"/>
              </a:ext>
            </a:extLst>
          </p:cNvPr>
          <p:cNvPicPr>
            <a:picLocks noChangeAspect="1"/>
          </p:cNvPicPr>
          <p:nvPr/>
        </p:nvPicPr>
        <p:blipFill>
          <a:blip r:embed="rId6"/>
          <a:stretch>
            <a:fillRect/>
          </a:stretch>
        </p:blipFill>
        <p:spPr>
          <a:xfrm>
            <a:off x="137018" y="1941954"/>
            <a:ext cx="6345062" cy="644367"/>
          </a:xfrm>
          <a:prstGeom prst="rect">
            <a:avLst/>
          </a:prstGeom>
        </p:spPr>
      </p:pic>
      <p:sp>
        <p:nvSpPr>
          <p:cNvPr id="14" name="Θέση περιεχομένου 2">
            <a:extLst>
              <a:ext uri="{FF2B5EF4-FFF2-40B4-BE49-F238E27FC236}">
                <a16:creationId xmlns:a16="http://schemas.microsoft.com/office/drawing/2014/main" xmlns="" id="{E0FA444D-69F6-AA93-8A7D-D5EA076BE9EA}"/>
              </a:ext>
            </a:extLst>
          </p:cNvPr>
          <p:cNvSpPr txBox="1">
            <a:spLocks/>
          </p:cNvSpPr>
          <p:nvPr/>
        </p:nvSpPr>
        <p:spPr>
          <a:xfrm>
            <a:off x="312349" y="2895599"/>
            <a:ext cx="5994400" cy="3566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Revise anemia guideline</a:t>
            </a:r>
          </a:p>
          <a:p>
            <a:pPr marL="514350" indent="-514350">
              <a:buFont typeface="+mj-lt"/>
              <a:buAutoNum type="arabicPeriod"/>
            </a:pPr>
            <a:endParaRPr lang="en-US" sz="1000" dirty="0"/>
          </a:p>
          <a:p>
            <a:pPr marL="514350" indent="-514350">
              <a:buFont typeface="+mj-lt"/>
              <a:buAutoNum type="arabicPeriod"/>
            </a:pPr>
            <a:r>
              <a:rPr lang="en-US" dirty="0"/>
              <a:t>With optimal thresholds and targets</a:t>
            </a:r>
          </a:p>
          <a:p>
            <a:pPr marL="514350" indent="-514350">
              <a:buFont typeface="+mj-lt"/>
              <a:buAutoNum type="arabicPeriod"/>
            </a:pPr>
            <a:endParaRPr lang="en-US" sz="1000" dirty="0"/>
          </a:p>
          <a:p>
            <a:pPr marL="514350" indent="-514350">
              <a:buFont typeface="+mj-lt"/>
              <a:buAutoNum type="arabicPeriod"/>
            </a:pPr>
            <a:r>
              <a:rPr lang="en-US" dirty="0"/>
              <a:t>Individualized diagnosis and therapy</a:t>
            </a:r>
          </a:p>
          <a:p>
            <a:pPr marL="514350" indent="-514350">
              <a:buFont typeface="+mj-lt"/>
              <a:buAutoNum type="arabicPeriod"/>
            </a:pPr>
            <a:endParaRPr lang="en-US" sz="1000" dirty="0"/>
          </a:p>
          <a:p>
            <a:pPr marL="514350" indent="-514350">
              <a:buFont typeface="+mj-lt"/>
              <a:buAutoNum type="arabicPeriod"/>
            </a:pPr>
            <a:r>
              <a:rPr lang="en-US" dirty="0"/>
              <a:t>There are many areas where more research is needed </a:t>
            </a:r>
          </a:p>
          <a:p>
            <a:pPr marL="514350" indent="-514350">
              <a:buFont typeface="+mj-lt"/>
              <a:buAutoNum type="arabicPeriod"/>
            </a:pPr>
            <a:endParaRPr lang="el-GR" dirty="0"/>
          </a:p>
        </p:txBody>
      </p:sp>
    </p:spTree>
    <p:extLst>
      <p:ext uri="{BB962C8B-B14F-4D97-AF65-F5344CB8AC3E}">
        <p14:creationId xmlns:p14="http://schemas.microsoft.com/office/powerpoint/2010/main" xmlns="" val="372911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Thats All Folks GIF - Thats All Folks - Discover &amp; Share GIFs">
            <a:extLst>
              <a:ext uri="{FF2B5EF4-FFF2-40B4-BE49-F238E27FC236}">
                <a16:creationId xmlns:a16="http://schemas.microsoft.com/office/drawing/2014/main" xmlns="" id="{0B813A42-8002-2D68-80B9-A92E6CC46C8F}"/>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61314" y="289242"/>
            <a:ext cx="11289525" cy="62795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770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xmlns="" id="{8AAF7988-A25B-A3C5-FD11-C5D982E0A132}"/>
              </a:ext>
            </a:extLst>
          </p:cNvPr>
          <p:cNvPicPr>
            <a:picLocks noGrp="1" noChangeAspect="1"/>
          </p:cNvPicPr>
          <p:nvPr>
            <p:ph idx="1"/>
          </p:nvPr>
        </p:nvPicPr>
        <p:blipFill>
          <a:blip r:embed="rId2"/>
          <a:stretch>
            <a:fillRect/>
          </a:stretch>
        </p:blipFill>
        <p:spPr>
          <a:xfrm>
            <a:off x="1352161" y="1168400"/>
            <a:ext cx="8452860" cy="5587999"/>
          </a:xfrm>
        </p:spPr>
      </p:pic>
      <p:sp>
        <p:nvSpPr>
          <p:cNvPr id="7" name="TextBox 6">
            <a:extLst>
              <a:ext uri="{FF2B5EF4-FFF2-40B4-BE49-F238E27FC236}">
                <a16:creationId xmlns:a16="http://schemas.microsoft.com/office/drawing/2014/main" xmlns="" id="{C589B82A-521C-2991-4128-7C0AD8B19B33}"/>
              </a:ext>
            </a:extLst>
          </p:cNvPr>
          <p:cNvSpPr txBox="1"/>
          <p:nvPr/>
        </p:nvSpPr>
        <p:spPr>
          <a:xfrm>
            <a:off x="5974080" y="6458485"/>
            <a:ext cx="6096000" cy="338554"/>
          </a:xfrm>
          <a:prstGeom prst="rect">
            <a:avLst/>
          </a:prstGeom>
          <a:noFill/>
        </p:spPr>
        <p:txBody>
          <a:bodyPr wrap="square">
            <a:spAutoFit/>
          </a:bodyPr>
          <a:lstStyle/>
          <a:p>
            <a:pPr algn="r"/>
            <a:r>
              <a:rPr lang="it-IT" sz="1600" dirty="0"/>
              <a:t>Lamerato et al. BMC Nephrology 2022</a:t>
            </a:r>
            <a:endParaRPr lang="el-GR" sz="1600" dirty="0"/>
          </a:p>
        </p:txBody>
      </p:sp>
      <p:sp>
        <p:nvSpPr>
          <p:cNvPr id="9" name="Τίτλος 8">
            <a:extLst>
              <a:ext uri="{FF2B5EF4-FFF2-40B4-BE49-F238E27FC236}">
                <a16:creationId xmlns:a16="http://schemas.microsoft.com/office/drawing/2014/main" xmlns="" id="{2345C48B-25B0-C7E5-E1AD-CE9EEB4404A1}"/>
              </a:ext>
            </a:extLst>
          </p:cNvPr>
          <p:cNvSpPr>
            <a:spLocks noGrp="1"/>
          </p:cNvSpPr>
          <p:nvPr>
            <p:ph type="title"/>
          </p:nvPr>
        </p:nvSpPr>
        <p:spPr>
          <a:xfrm>
            <a:off x="838200" y="101601"/>
            <a:ext cx="10703560" cy="1188719"/>
          </a:xfrm>
        </p:spPr>
        <p:txBody>
          <a:bodyPr/>
          <a:lstStyle/>
          <a:p>
            <a:pPr algn="ctr"/>
            <a:r>
              <a:rPr lang="en-US" sz="4400" b="0" i="0" dirty="0">
                <a:solidFill>
                  <a:srgbClr val="242021"/>
                </a:solidFill>
                <a:effectLst/>
              </a:rPr>
              <a:t>Increase in morbidity and mortality</a:t>
            </a:r>
            <a:endParaRPr lang="el-GR" dirty="0"/>
          </a:p>
        </p:txBody>
      </p:sp>
    </p:spTree>
    <p:extLst>
      <p:ext uri="{BB962C8B-B14F-4D97-AF65-F5344CB8AC3E}">
        <p14:creationId xmlns:p14="http://schemas.microsoft.com/office/powerpoint/2010/main" xmlns="" val="119123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0716AB8-B784-8D69-E413-3F9FE4C784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3E220530-A4AF-DB9F-4755-311679614877}"/>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xmlns="" val="2764136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6F00A13-A347-A286-E51B-FAC4B066D475}"/>
              </a:ext>
            </a:extLst>
          </p:cNvPr>
          <p:cNvSpPr>
            <a:spLocks noGrp="1"/>
          </p:cNvSpPr>
          <p:nvPr>
            <p:ph type="title"/>
          </p:nvPr>
        </p:nvSpPr>
        <p:spPr>
          <a:xfrm>
            <a:off x="838200" y="365125"/>
            <a:ext cx="10515600" cy="711835"/>
          </a:xfrm>
        </p:spPr>
        <p:txBody>
          <a:bodyPr/>
          <a:lstStyle/>
          <a:p>
            <a:pPr algn="ctr"/>
            <a:r>
              <a:rPr lang="en-US" dirty="0"/>
              <a:t>6H syndrome</a:t>
            </a:r>
            <a:endParaRPr lang="el-GR" dirty="0"/>
          </a:p>
        </p:txBody>
      </p:sp>
      <p:pic>
        <p:nvPicPr>
          <p:cNvPr id="5" name="Θέση περιεχομένου 4">
            <a:extLst>
              <a:ext uri="{FF2B5EF4-FFF2-40B4-BE49-F238E27FC236}">
                <a16:creationId xmlns:a16="http://schemas.microsoft.com/office/drawing/2014/main" xmlns="" id="{8F15551C-026E-537E-B93E-927E0C03A56E}"/>
              </a:ext>
            </a:extLst>
          </p:cNvPr>
          <p:cNvPicPr>
            <a:picLocks noGrp="1" noChangeAspect="1"/>
          </p:cNvPicPr>
          <p:nvPr>
            <p:ph idx="1"/>
          </p:nvPr>
        </p:nvPicPr>
        <p:blipFill>
          <a:blip r:embed="rId3"/>
          <a:stretch>
            <a:fillRect/>
          </a:stretch>
        </p:blipFill>
        <p:spPr>
          <a:xfrm>
            <a:off x="91440" y="1168825"/>
            <a:ext cx="8534720" cy="3303862"/>
          </a:xfrm>
        </p:spPr>
      </p:pic>
      <p:sp>
        <p:nvSpPr>
          <p:cNvPr id="6" name="Ορθογώνιο 5">
            <a:extLst>
              <a:ext uri="{FF2B5EF4-FFF2-40B4-BE49-F238E27FC236}">
                <a16:creationId xmlns:a16="http://schemas.microsoft.com/office/drawing/2014/main" xmlns="" id="{9C8A2168-027A-BB17-89E1-EF5830FB37F2}"/>
              </a:ext>
            </a:extLst>
          </p:cNvPr>
          <p:cNvSpPr/>
          <p:nvPr/>
        </p:nvSpPr>
        <p:spPr>
          <a:xfrm>
            <a:off x="8707120" y="1272287"/>
            <a:ext cx="3322320" cy="3373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400" dirty="0">
                <a:solidFill>
                  <a:schemeClr val="tx1"/>
                </a:solidFill>
              </a:rPr>
              <a:t>High Fibroblast Growth Factor 23</a:t>
            </a:r>
          </a:p>
          <a:p>
            <a:pPr marL="457200" indent="-457200">
              <a:buFont typeface="+mj-lt"/>
              <a:buAutoNum type="arabicPeriod"/>
            </a:pPr>
            <a:r>
              <a:rPr lang="en-US" sz="2400" dirty="0" err="1">
                <a:solidFill>
                  <a:schemeClr val="tx1"/>
                </a:solidFill>
              </a:rPr>
              <a:t>Hyperphosphaturia</a:t>
            </a:r>
            <a:endParaRPr lang="en-US" sz="2400" dirty="0">
              <a:solidFill>
                <a:schemeClr val="tx1"/>
              </a:solidFill>
            </a:endParaRPr>
          </a:p>
          <a:p>
            <a:pPr marL="457200" indent="-457200">
              <a:buFont typeface="+mj-lt"/>
              <a:buAutoNum type="arabicPeriod"/>
            </a:pPr>
            <a:r>
              <a:rPr lang="en-US" sz="2400" dirty="0">
                <a:solidFill>
                  <a:schemeClr val="tx1"/>
                </a:solidFill>
              </a:rPr>
              <a:t> Hypophosphatemia</a:t>
            </a:r>
          </a:p>
          <a:p>
            <a:pPr marL="457200" indent="-457200">
              <a:buFont typeface="+mj-lt"/>
              <a:buAutoNum type="arabicPeriod"/>
            </a:pPr>
            <a:r>
              <a:rPr lang="en-US" sz="2400" dirty="0">
                <a:solidFill>
                  <a:schemeClr val="tx1"/>
                </a:solidFill>
              </a:rPr>
              <a:t>Hypovitaminosis D</a:t>
            </a:r>
          </a:p>
          <a:p>
            <a:pPr marL="457200" indent="-457200">
              <a:buFont typeface="+mj-lt"/>
              <a:buAutoNum type="arabicPeriod"/>
            </a:pPr>
            <a:r>
              <a:rPr lang="en-US" sz="2400" dirty="0">
                <a:solidFill>
                  <a:schemeClr val="tx1"/>
                </a:solidFill>
              </a:rPr>
              <a:t>Hypocalcemia</a:t>
            </a:r>
          </a:p>
          <a:p>
            <a:pPr marL="457200" indent="-457200">
              <a:buFont typeface="+mj-lt"/>
              <a:buAutoNum type="arabicPeriod"/>
            </a:pPr>
            <a:r>
              <a:rPr lang="en-US" sz="2400" dirty="0">
                <a:solidFill>
                  <a:schemeClr val="tx1"/>
                </a:solidFill>
              </a:rPr>
              <a:t>Hyperparathyroidism secondary </a:t>
            </a:r>
            <a:endParaRPr lang="el-GR" sz="2400" dirty="0">
              <a:solidFill>
                <a:schemeClr val="tx1"/>
              </a:solidFill>
            </a:endParaRPr>
          </a:p>
        </p:txBody>
      </p:sp>
      <p:sp>
        <p:nvSpPr>
          <p:cNvPr id="8" name="TextBox 7">
            <a:extLst>
              <a:ext uri="{FF2B5EF4-FFF2-40B4-BE49-F238E27FC236}">
                <a16:creationId xmlns:a16="http://schemas.microsoft.com/office/drawing/2014/main" xmlns="" id="{F0B7D75F-6F90-50FF-329F-3B5C52BA6585}"/>
              </a:ext>
            </a:extLst>
          </p:cNvPr>
          <p:cNvSpPr txBox="1"/>
          <p:nvPr/>
        </p:nvSpPr>
        <p:spPr>
          <a:xfrm>
            <a:off x="5999480" y="6492875"/>
            <a:ext cx="6101080" cy="338554"/>
          </a:xfrm>
          <a:prstGeom prst="rect">
            <a:avLst/>
          </a:prstGeom>
          <a:noFill/>
        </p:spPr>
        <p:txBody>
          <a:bodyPr wrap="square">
            <a:spAutoFit/>
          </a:bodyPr>
          <a:lstStyle/>
          <a:p>
            <a:pPr algn="r"/>
            <a:r>
              <a:rPr lang="en-US" sz="1600" dirty="0"/>
              <a:t>Jonathan W. </a:t>
            </a:r>
            <a:r>
              <a:rPr lang="en-US" sz="1600" dirty="0" err="1"/>
              <a:t>Bazeley</a:t>
            </a:r>
            <a:r>
              <a:rPr lang="en-US" sz="1600" dirty="0"/>
              <a:t>., Jay B. Wish., AJKD 2022</a:t>
            </a:r>
            <a:endParaRPr lang="el-GR" sz="1600" dirty="0"/>
          </a:p>
        </p:txBody>
      </p:sp>
      <p:sp>
        <p:nvSpPr>
          <p:cNvPr id="10" name="TextBox 9">
            <a:extLst>
              <a:ext uri="{FF2B5EF4-FFF2-40B4-BE49-F238E27FC236}">
                <a16:creationId xmlns:a16="http://schemas.microsoft.com/office/drawing/2014/main" xmlns="" id="{28BE65F1-59AD-9776-7C3D-771EEBAE95C7}"/>
              </a:ext>
            </a:extLst>
          </p:cNvPr>
          <p:cNvSpPr txBox="1"/>
          <p:nvPr/>
        </p:nvSpPr>
        <p:spPr>
          <a:xfrm>
            <a:off x="276860" y="4818127"/>
            <a:ext cx="10817860" cy="1938992"/>
          </a:xfrm>
          <a:prstGeom prst="rect">
            <a:avLst/>
          </a:prstGeom>
          <a:noFill/>
        </p:spPr>
        <p:txBody>
          <a:bodyPr wrap="square">
            <a:spAutoFit/>
          </a:bodyPr>
          <a:lstStyle/>
          <a:p>
            <a:r>
              <a:rPr lang="en-US" sz="2400" b="0" i="0" dirty="0">
                <a:solidFill>
                  <a:srgbClr val="000000"/>
                </a:solidFill>
                <a:effectLst/>
                <a:latin typeface="CharisSIL"/>
              </a:rPr>
              <a:t>Reported clinical manifestations of the 6H syndrome include:</a:t>
            </a:r>
          </a:p>
          <a:p>
            <a:pPr marL="342900" indent="-342900">
              <a:buFont typeface="Wingdings" panose="05000000000000000000" pitchFamily="2" charset="2"/>
              <a:buChar char="§"/>
            </a:pPr>
            <a:r>
              <a:rPr lang="en-US" sz="2400" b="0" i="0" dirty="0" err="1">
                <a:solidFill>
                  <a:srgbClr val="000000"/>
                </a:solidFill>
                <a:effectLst/>
                <a:latin typeface="CharisSIL"/>
              </a:rPr>
              <a:t>Osteomalacia</a:t>
            </a:r>
            <a:endParaRPr lang="en-US" sz="2400" b="0" i="0" dirty="0">
              <a:solidFill>
                <a:srgbClr val="000000"/>
              </a:solidFill>
              <a:effectLst/>
              <a:latin typeface="CharisSIL"/>
            </a:endParaRPr>
          </a:p>
          <a:p>
            <a:pPr marL="342900" indent="-342900">
              <a:buFont typeface="Wingdings" panose="05000000000000000000" pitchFamily="2" charset="2"/>
              <a:buChar char="§"/>
            </a:pPr>
            <a:r>
              <a:rPr lang="en-US" sz="2400" b="0" i="0" dirty="0">
                <a:solidFill>
                  <a:srgbClr val="000000"/>
                </a:solidFill>
                <a:effectLst/>
                <a:latin typeface="CharisSIL"/>
              </a:rPr>
              <a:t>Bone fractures</a:t>
            </a:r>
          </a:p>
          <a:p>
            <a:pPr marL="342900" indent="-342900">
              <a:buFont typeface="Wingdings" panose="05000000000000000000" pitchFamily="2" charset="2"/>
              <a:buChar char="§"/>
            </a:pPr>
            <a:r>
              <a:rPr lang="en-US" sz="2400" b="0" i="0" dirty="0">
                <a:solidFill>
                  <a:srgbClr val="000000"/>
                </a:solidFill>
                <a:effectLst/>
                <a:latin typeface="CharisSIL"/>
              </a:rPr>
              <a:t>Muscular weakness and </a:t>
            </a:r>
          </a:p>
          <a:p>
            <a:pPr marL="342900" indent="-342900">
              <a:buFont typeface="Wingdings" panose="05000000000000000000" pitchFamily="2" charset="2"/>
              <a:buChar char="§"/>
            </a:pPr>
            <a:r>
              <a:rPr lang="en-US" sz="2400" b="0" i="0" dirty="0">
                <a:solidFill>
                  <a:srgbClr val="000000"/>
                </a:solidFill>
                <a:effectLst/>
                <a:latin typeface="CharisSIL"/>
              </a:rPr>
              <a:t>Respiratory failure</a:t>
            </a:r>
            <a:r>
              <a:rPr lang="en-US" sz="2400" dirty="0"/>
              <a:t> </a:t>
            </a:r>
            <a:endParaRPr lang="el-GR" sz="2400" dirty="0"/>
          </a:p>
        </p:txBody>
      </p:sp>
    </p:spTree>
    <p:extLst>
      <p:ext uri="{BB962C8B-B14F-4D97-AF65-F5344CB8AC3E}">
        <p14:creationId xmlns:p14="http://schemas.microsoft.com/office/powerpoint/2010/main" xmlns="" val="16796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655588-F31F-716D-B5CA-324AEE28F5EB}"/>
              </a:ext>
            </a:extLst>
          </p:cNvPr>
          <p:cNvSpPr>
            <a:spLocks noGrp="1"/>
          </p:cNvSpPr>
          <p:nvPr>
            <p:ph type="title"/>
          </p:nvPr>
        </p:nvSpPr>
        <p:spPr>
          <a:xfrm rot="2512870">
            <a:off x="7265479" y="1310641"/>
            <a:ext cx="6055360" cy="1259840"/>
          </a:xfrm>
        </p:spPr>
        <p:txBody>
          <a:bodyPr>
            <a:normAutofit/>
          </a:bodyPr>
          <a:lstStyle/>
          <a:p>
            <a:pPr algn="ctr"/>
            <a:r>
              <a:rPr lang="en-US" sz="4400" b="0" i="0" dirty="0">
                <a:solidFill>
                  <a:srgbClr val="242021"/>
                </a:solidFill>
                <a:effectLst/>
              </a:rPr>
              <a:t>Higher costs </a:t>
            </a:r>
            <a:endParaRPr lang="el-GR" dirty="0"/>
          </a:p>
        </p:txBody>
      </p:sp>
      <p:pic>
        <p:nvPicPr>
          <p:cNvPr id="5" name="Θέση περιεχομένου 4">
            <a:extLst>
              <a:ext uri="{FF2B5EF4-FFF2-40B4-BE49-F238E27FC236}">
                <a16:creationId xmlns:a16="http://schemas.microsoft.com/office/drawing/2014/main" xmlns="" id="{859641D0-B2E5-80BE-BBE2-14DED2623F9C}"/>
              </a:ext>
            </a:extLst>
          </p:cNvPr>
          <p:cNvPicPr>
            <a:picLocks noGrp="1" noChangeAspect="1"/>
          </p:cNvPicPr>
          <p:nvPr>
            <p:ph idx="1"/>
          </p:nvPr>
        </p:nvPicPr>
        <p:blipFill>
          <a:blip r:embed="rId2"/>
          <a:stretch>
            <a:fillRect/>
          </a:stretch>
        </p:blipFill>
        <p:spPr>
          <a:xfrm>
            <a:off x="1828800" y="214869"/>
            <a:ext cx="7193280" cy="6524714"/>
          </a:xfrm>
        </p:spPr>
      </p:pic>
      <p:sp>
        <p:nvSpPr>
          <p:cNvPr id="7" name="TextBox 6">
            <a:extLst>
              <a:ext uri="{FF2B5EF4-FFF2-40B4-BE49-F238E27FC236}">
                <a16:creationId xmlns:a16="http://schemas.microsoft.com/office/drawing/2014/main" xmlns="" id="{DA40F2C8-BD56-5CA1-C05E-9A2B9316440A}"/>
              </a:ext>
            </a:extLst>
          </p:cNvPr>
          <p:cNvSpPr txBox="1"/>
          <p:nvPr/>
        </p:nvSpPr>
        <p:spPr>
          <a:xfrm>
            <a:off x="5704840" y="6473854"/>
            <a:ext cx="6487160" cy="338554"/>
          </a:xfrm>
          <a:prstGeom prst="rect">
            <a:avLst/>
          </a:prstGeom>
          <a:noFill/>
        </p:spPr>
        <p:txBody>
          <a:bodyPr wrap="square">
            <a:spAutoFit/>
          </a:bodyPr>
          <a:lstStyle/>
          <a:p>
            <a:pPr algn="r"/>
            <a:r>
              <a:rPr lang="en-US" sz="1600" dirty="0"/>
              <a:t>J </a:t>
            </a:r>
            <a:r>
              <a:rPr lang="en-US" sz="1600" dirty="0" err="1"/>
              <a:t>Manag</a:t>
            </a:r>
            <a:r>
              <a:rPr lang="en-US" sz="1600" dirty="0"/>
              <a:t> Care Spec Pharm. 2021</a:t>
            </a:r>
            <a:endParaRPr lang="el-GR" sz="1600" dirty="0"/>
          </a:p>
        </p:txBody>
      </p:sp>
    </p:spTree>
    <p:extLst>
      <p:ext uri="{BB962C8B-B14F-4D97-AF65-F5344CB8AC3E}">
        <p14:creationId xmlns:p14="http://schemas.microsoft.com/office/powerpoint/2010/main" xmlns="" val="247190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ÎÏÎ¿ÏÎ­Î»ÎµÏÎ¼Î± ÎµÎ¹ÎºÏÎ½Î±Ï Î³Î¹Î± gfr">
            <a:extLst>
              <a:ext uri="{FF2B5EF4-FFF2-40B4-BE49-F238E27FC236}">
                <a16:creationId xmlns:a16="http://schemas.microsoft.com/office/drawing/2014/main" xmlns="" id="{21E27CF9-AD6D-1A74-9192-4B577A1E5A63}"/>
              </a:ext>
            </a:extLst>
          </p:cNvPr>
          <p:cNvPicPr>
            <a:picLocks noGrp="1" noChangeAspect="1" noChangeArrowheads="1"/>
          </p:cNvPicPr>
          <p:nvPr>
            <p:ph idx="1"/>
          </p:nvPr>
        </p:nvPicPr>
        <p:blipFill>
          <a:blip r:embed="rId3" cstate="print"/>
          <a:srcRect/>
          <a:stretch>
            <a:fillRect/>
          </a:stretch>
        </p:blipFill>
        <p:spPr bwMode="auto">
          <a:xfrm>
            <a:off x="1295400" y="805559"/>
            <a:ext cx="9829800" cy="5859400"/>
          </a:xfrm>
          <a:prstGeom prst="rect">
            <a:avLst/>
          </a:prstGeom>
          <a:noFill/>
        </p:spPr>
      </p:pic>
      <p:sp>
        <p:nvSpPr>
          <p:cNvPr id="2" name="Τίτλος 1">
            <a:extLst>
              <a:ext uri="{FF2B5EF4-FFF2-40B4-BE49-F238E27FC236}">
                <a16:creationId xmlns:a16="http://schemas.microsoft.com/office/drawing/2014/main" xmlns="" id="{82E10630-602D-8C90-E233-2A1234D3D473}"/>
              </a:ext>
            </a:extLst>
          </p:cNvPr>
          <p:cNvSpPr>
            <a:spLocks noGrp="1"/>
          </p:cNvSpPr>
          <p:nvPr>
            <p:ph type="title"/>
          </p:nvPr>
        </p:nvSpPr>
        <p:spPr>
          <a:xfrm>
            <a:off x="838200" y="193041"/>
            <a:ext cx="10515600" cy="701039"/>
          </a:xfrm>
        </p:spPr>
        <p:txBody>
          <a:bodyPr/>
          <a:lstStyle/>
          <a:p>
            <a:pPr algn="ctr"/>
            <a:r>
              <a:rPr lang="en-US" dirty="0"/>
              <a:t>Anemia in CKD </a:t>
            </a:r>
            <a:endParaRPr lang="el-GR" dirty="0"/>
          </a:p>
        </p:txBody>
      </p:sp>
      <p:sp>
        <p:nvSpPr>
          <p:cNvPr id="5" name="Ορθογώνιο: Στρογγύλεμα γωνιών 4">
            <a:extLst>
              <a:ext uri="{FF2B5EF4-FFF2-40B4-BE49-F238E27FC236}">
                <a16:creationId xmlns:a16="http://schemas.microsoft.com/office/drawing/2014/main" xmlns="" id="{9CA0B2C0-88EC-FE31-F2E9-342EADE30112}"/>
              </a:ext>
            </a:extLst>
          </p:cNvPr>
          <p:cNvSpPr/>
          <p:nvPr/>
        </p:nvSpPr>
        <p:spPr>
          <a:xfrm>
            <a:off x="6492240" y="3139440"/>
            <a:ext cx="1209040" cy="26924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Στρογγύλεμα γωνιών 5">
            <a:extLst>
              <a:ext uri="{FF2B5EF4-FFF2-40B4-BE49-F238E27FC236}">
                <a16:creationId xmlns:a16="http://schemas.microsoft.com/office/drawing/2014/main" xmlns="" id="{5A82176E-9501-A845-B702-B13DB96A4373}"/>
              </a:ext>
            </a:extLst>
          </p:cNvPr>
          <p:cNvSpPr/>
          <p:nvPr/>
        </p:nvSpPr>
        <p:spPr>
          <a:xfrm>
            <a:off x="1788160" y="2870200"/>
            <a:ext cx="3688080" cy="5588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247455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xmlns="" id="{DCDF60F7-DB92-1C4E-A087-5E4DB05F6685}"/>
              </a:ext>
            </a:extLst>
          </p:cNvPr>
          <p:cNvPicPr>
            <a:picLocks noGrp="1" noChangeAspect="1"/>
          </p:cNvPicPr>
          <p:nvPr>
            <p:ph idx="1"/>
          </p:nvPr>
        </p:nvPicPr>
        <p:blipFill>
          <a:blip r:embed="rId3"/>
          <a:stretch>
            <a:fillRect/>
          </a:stretch>
        </p:blipFill>
        <p:spPr>
          <a:xfrm>
            <a:off x="386080" y="1270000"/>
            <a:ext cx="7142480" cy="5384664"/>
          </a:xfrm>
        </p:spPr>
      </p:pic>
      <p:sp>
        <p:nvSpPr>
          <p:cNvPr id="9" name="TextBox 8">
            <a:extLst>
              <a:ext uri="{FF2B5EF4-FFF2-40B4-BE49-F238E27FC236}">
                <a16:creationId xmlns:a16="http://schemas.microsoft.com/office/drawing/2014/main" xmlns="" id="{C5047DEF-C2D1-AE08-DC31-DF855A135CF8}"/>
              </a:ext>
            </a:extLst>
          </p:cNvPr>
          <p:cNvSpPr txBox="1"/>
          <p:nvPr/>
        </p:nvSpPr>
        <p:spPr>
          <a:xfrm>
            <a:off x="5892799" y="6377841"/>
            <a:ext cx="6096000" cy="338554"/>
          </a:xfrm>
          <a:prstGeom prst="rect">
            <a:avLst/>
          </a:prstGeom>
          <a:noFill/>
        </p:spPr>
        <p:txBody>
          <a:bodyPr wrap="square">
            <a:spAutoFit/>
          </a:bodyPr>
          <a:lstStyle/>
          <a:p>
            <a:pPr algn="r"/>
            <a:r>
              <a:rPr lang="en-US" sz="1600" dirty="0"/>
              <a:t>Clinical Kidney Journal., 2017</a:t>
            </a:r>
            <a:endParaRPr lang="el-GR" sz="1600" dirty="0"/>
          </a:p>
        </p:txBody>
      </p:sp>
      <p:pic>
        <p:nvPicPr>
          <p:cNvPr id="11" name="Εικόνα 10">
            <a:extLst>
              <a:ext uri="{FF2B5EF4-FFF2-40B4-BE49-F238E27FC236}">
                <a16:creationId xmlns:a16="http://schemas.microsoft.com/office/drawing/2014/main" xmlns="" id="{E0041EAE-7E66-E173-072F-25EEC5346A60}"/>
              </a:ext>
            </a:extLst>
          </p:cNvPr>
          <p:cNvPicPr>
            <a:picLocks noChangeAspect="1"/>
          </p:cNvPicPr>
          <p:nvPr/>
        </p:nvPicPr>
        <p:blipFill>
          <a:blip r:embed="rId4"/>
          <a:stretch>
            <a:fillRect/>
          </a:stretch>
        </p:blipFill>
        <p:spPr>
          <a:xfrm>
            <a:off x="7931108" y="3393550"/>
            <a:ext cx="3482423" cy="2047665"/>
          </a:xfrm>
          <a:prstGeom prst="rect">
            <a:avLst/>
          </a:prstGeom>
        </p:spPr>
      </p:pic>
      <p:sp>
        <p:nvSpPr>
          <p:cNvPr id="12" name="Ορθογώνιο 11">
            <a:extLst>
              <a:ext uri="{FF2B5EF4-FFF2-40B4-BE49-F238E27FC236}">
                <a16:creationId xmlns:a16="http://schemas.microsoft.com/office/drawing/2014/main" xmlns="" id="{52C6D540-6C03-356D-3926-5517A21300AD}"/>
              </a:ext>
            </a:extLst>
          </p:cNvPr>
          <p:cNvSpPr/>
          <p:nvPr/>
        </p:nvSpPr>
        <p:spPr>
          <a:xfrm>
            <a:off x="1696720" y="1879600"/>
            <a:ext cx="2753360" cy="1549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xmlns="" id="{A3727942-1982-FD45-62B6-725BDAE94092}"/>
              </a:ext>
            </a:extLst>
          </p:cNvPr>
          <p:cNvSpPr>
            <a:spLocks noGrp="1"/>
          </p:cNvSpPr>
          <p:nvPr>
            <p:ph type="title"/>
          </p:nvPr>
        </p:nvSpPr>
        <p:spPr>
          <a:xfrm>
            <a:off x="541020" y="284717"/>
            <a:ext cx="11109960" cy="762635"/>
          </a:xfrm>
        </p:spPr>
        <p:txBody>
          <a:bodyPr>
            <a:noAutofit/>
          </a:bodyPr>
          <a:lstStyle/>
          <a:p>
            <a:pPr algn="ctr"/>
            <a:r>
              <a:rPr lang="en-US" sz="3200" b="0" i="0" dirty="0">
                <a:solidFill>
                  <a:srgbClr val="242021"/>
                </a:solidFill>
                <a:effectLst/>
                <a:latin typeface="MinionPro-Regular"/>
              </a:rPr>
              <a:t>The prevalence of anemia raise</a:t>
            </a:r>
            <a:r>
              <a:rPr lang="en-US" sz="3200" dirty="0">
                <a:solidFill>
                  <a:srgbClr val="242021"/>
                </a:solidFill>
                <a:latin typeface="MinionPro-Regular"/>
              </a:rPr>
              <a:t>s</a:t>
            </a:r>
            <a:r>
              <a:rPr lang="en-US" sz="3200" b="0" i="0" dirty="0">
                <a:solidFill>
                  <a:srgbClr val="242021"/>
                </a:solidFill>
                <a:effectLst/>
                <a:latin typeface="MinionPro-Regular"/>
              </a:rPr>
              <a:t> with the progression of CKD</a:t>
            </a:r>
            <a:r>
              <a:rPr lang="en-US" dirty="0"/>
              <a:t> </a:t>
            </a:r>
            <a:endParaRPr lang="el-GR" sz="3200" dirty="0"/>
          </a:p>
        </p:txBody>
      </p:sp>
      <p:cxnSp>
        <p:nvCxnSpPr>
          <p:cNvPr id="6" name="Ευθύγραμμο βέλος σύνδεσης 5">
            <a:extLst>
              <a:ext uri="{FF2B5EF4-FFF2-40B4-BE49-F238E27FC236}">
                <a16:creationId xmlns:a16="http://schemas.microsoft.com/office/drawing/2014/main" xmlns="" id="{6DC1E6E3-2C92-B476-CCB3-1CCA0C3DE7E9}"/>
              </a:ext>
            </a:extLst>
          </p:cNvPr>
          <p:cNvCxnSpPr/>
          <p:nvPr/>
        </p:nvCxnSpPr>
        <p:spPr>
          <a:xfrm flipV="1">
            <a:off x="1584960" y="1879600"/>
            <a:ext cx="5008880" cy="28337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4F6C8E00-B742-D08B-6C8E-448555D3A3BE}"/>
              </a:ext>
            </a:extLst>
          </p:cNvPr>
          <p:cNvSpPr txBox="1"/>
          <p:nvPr/>
        </p:nvSpPr>
        <p:spPr>
          <a:xfrm>
            <a:off x="7721600" y="1391385"/>
            <a:ext cx="4155440" cy="1569660"/>
          </a:xfrm>
          <a:prstGeom prst="rect">
            <a:avLst/>
          </a:prstGeom>
          <a:noFill/>
          <a:ln w="28575">
            <a:solidFill>
              <a:srgbClr val="002060"/>
            </a:solidFill>
          </a:ln>
          <a:effectLst>
            <a:glow rad="63500">
              <a:schemeClr val="accent1">
                <a:satMod val="175000"/>
                <a:alpha val="40000"/>
              </a:schemeClr>
            </a:glow>
          </a:effectLst>
        </p:spPr>
        <p:txBody>
          <a:bodyPr wrap="square">
            <a:spAutoFit/>
          </a:bodyPr>
          <a:lstStyle/>
          <a:p>
            <a:r>
              <a:rPr lang="en-US" sz="2400" b="0" i="0" dirty="0">
                <a:solidFill>
                  <a:srgbClr val="000000"/>
                </a:solidFill>
                <a:effectLst/>
              </a:rPr>
              <a:t>Several studies report the prevalence of anemia in non-dialysis dependent (NDD) CKD up to 60%</a:t>
            </a:r>
            <a:endParaRPr lang="el-GR" sz="2400" dirty="0"/>
          </a:p>
        </p:txBody>
      </p:sp>
    </p:spTree>
    <p:extLst>
      <p:ext uri="{BB962C8B-B14F-4D97-AF65-F5344CB8AC3E}">
        <p14:creationId xmlns:p14="http://schemas.microsoft.com/office/powerpoint/2010/main" xmlns="" val="201072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0316350-F885-FF9F-810F-B790BB80D994}"/>
              </a:ext>
            </a:extLst>
          </p:cNvPr>
          <p:cNvSpPr>
            <a:spLocks noGrp="1"/>
          </p:cNvSpPr>
          <p:nvPr>
            <p:ph type="title"/>
          </p:nvPr>
        </p:nvSpPr>
        <p:spPr>
          <a:xfrm>
            <a:off x="838199" y="424315"/>
            <a:ext cx="10515600" cy="742315"/>
          </a:xfrm>
        </p:spPr>
        <p:txBody>
          <a:bodyPr/>
          <a:lstStyle/>
          <a:p>
            <a:r>
              <a:rPr lang="en-US" dirty="0"/>
              <a:t>Diagnosis and evaluation of anemia in CKD</a:t>
            </a:r>
            <a:endParaRPr lang="el-GR" dirty="0"/>
          </a:p>
        </p:txBody>
      </p:sp>
      <p:pic>
        <p:nvPicPr>
          <p:cNvPr id="5" name="Θέση περιεχομένου 4">
            <a:extLst>
              <a:ext uri="{FF2B5EF4-FFF2-40B4-BE49-F238E27FC236}">
                <a16:creationId xmlns:a16="http://schemas.microsoft.com/office/drawing/2014/main" xmlns="" id="{B39785A7-5A68-E0C9-3C2A-2D4D16E31107}"/>
              </a:ext>
            </a:extLst>
          </p:cNvPr>
          <p:cNvPicPr>
            <a:picLocks noGrp="1" noChangeAspect="1"/>
          </p:cNvPicPr>
          <p:nvPr>
            <p:ph idx="1"/>
          </p:nvPr>
        </p:nvPicPr>
        <p:blipFill>
          <a:blip r:embed="rId3"/>
          <a:stretch>
            <a:fillRect/>
          </a:stretch>
        </p:blipFill>
        <p:spPr>
          <a:xfrm>
            <a:off x="480798" y="1592082"/>
            <a:ext cx="11230403" cy="986022"/>
          </a:xfrm>
          <a:effectLst>
            <a:glow rad="63500">
              <a:schemeClr val="accent5">
                <a:satMod val="175000"/>
                <a:alpha val="40000"/>
              </a:schemeClr>
            </a:glow>
          </a:effectLst>
        </p:spPr>
      </p:pic>
      <p:pic>
        <p:nvPicPr>
          <p:cNvPr id="7" name="Εικόνα 6">
            <a:extLst>
              <a:ext uri="{FF2B5EF4-FFF2-40B4-BE49-F238E27FC236}">
                <a16:creationId xmlns:a16="http://schemas.microsoft.com/office/drawing/2014/main" xmlns="" id="{15DE0782-5727-C772-5F75-889251FF56CC}"/>
              </a:ext>
            </a:extLst>
          </p:cNvPr>
          <p:cNvPicPr>
            <a:picLocks noChangeAspect="1"/>
          </p:cNvPicPr>
          <p:nvPr/>
        </p:nvPicPr>
        <p:blipFill>
          <a:blip r:embed="rId4"/>
          <a:stretch>
            <a:fillRect/>
          </a:stretch>
        </p:blipFill>
        <p:spPr>
          <a:xfrm>
            <a:off x="480798" y="3117970"/>
            <a:ext cx="11230403" cy="2670878"/>
          </a:xfrm>
          <a:prstGeom prst="rect">
            <a:avLst/>
          </a:prstGeom>
          <a:effectLst>
            <a:glow rad="101600">
              <a:schemeClr val="accent2">
                <a:satMod val="175000"/>
                <a:alpha val="40000"/>
              </a:schemeClr>
            </a:glow>
          </a:effectLst>
        </p:spPr>
      </p:pic>
      <p:sp>
        <p:nvSpPr>
          <p:cNvPr id="3" name="Ορθογώνιο 2">
            <a:extLst>
              <a:ext uri="{FF2B5EF4-FFF2-40B4-BE49-F238E27FC236}">
                <a16:creationId xmlns:a16="http://schemas.microsoft.com/office/drawing/2014/main" xmlns="" id="{3D52A0FF-19EE-B63A-889F-9E0BBCF27B42}"/>
              </a:ext>
            </a:extLst>
          </p:cNvPr>
          <p:cNvSpPr/>
          <p:nvPr/>
        </p:nvSpPr>
        <p:spPr>
          <a:xfrm>
            <a:off x="8930640" y="6357675"/>
            <a:ext cx="2987040" cy="447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rPr>
              <a:t>KDIGO 2012</a:t>
            </a:r>
            <a:endParaRPr lang="el-GR" sz="1600" dirty="0">
              <a:solidFill>
                <a:schemeClr val="tx1"/>
              </a:solidFill>
            </a:endParaRPr>
          </a:p>
        </p:txBody>
      </p:sp>
    </p:spTree>
    <p:extLst>
      <p:ext uri="{BB962C8B-B14F-4D97-AF65-F5344CB8AC3E}">
        <p14:creationId xmlns:p14="http://schemas.microsoft.com/office/powerpoint/2010/main" xmlns="" val="32936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110AD0-61DB-539E-9232-6957EE835EE8}"/>
              </a:ext>
            </a:extLst>
          </p:cNvPr>
          <p:cNvSpPr>
            <a:spLocks noGrp="1"/>
          </p:cNvSpPr>
          <p:nvPr>
            <p:ph type="title"/>
          </p:nvPr>
        </p:nvSpPr>
        <p:spPr>
          <a:xfrm>
            <a:off x="731520" y="233680"/>
            <a:ext cx="10622280" cy="802640"/>
          </a:xfrm>
        </p:spPr>
        <p:txBody>
          <a:bodyPr>
            <a:normAutofit fontScale="90000"/>
          </a:bodyPr>
          <a:lstStyle/>
          <a:p>
            <a:r>
              <a:rPr lang="en-US" sz="4000" dirty="0">
                <a:solidFill>
                  <a:srgbClr val="242021"/>
                </a:solidFill>
                <a:latin typeface="+mn-lt"/>
              </a:rPr>
              <a:t>Pathophysiology of anemia in </a:t>
            </a:r>
            <a:r>
              <a:rPr lang="en-US" sz="4000" i="0" dirty="0">
                <a:solidFill>
                  <a:srgbClr val="242021"/>
                </a:solidFill>
                <a:effectLst/>
                <a:latin typeface="+mn-lt"/>
              </a:rPr>
              <a:t>CKD</a:t>
            </a:r>
            <a:r>
              <a:rPr lang="en-US" sz="8000" dirty="0">
                <a:latin typeface="+mn-lt"/>
              </a:rPr>
              <a:t> </a:t>
            </a:r>
            <a:endParaRPr lang="el-GR" sz="8000" dirty="0">
              <a:latin typeface="+mn-lt"/>
            </a:endParaRPr>
          </a:p>
        </p:txBody>
      </p:sp>
      <p:sp>
        <p:nvSpPr>
          <p:cNvPr id="3" name="Θέση περιεχομένου 2">
            <a:extLst>
              <a:ext uri="{FF2B5EF4-FFF2-40B4-BE49-F238E27FC236}">
                <a16:creationId xmlns:a16="http://schemas.microsoft.com/office/drawing/2014/main" xmlns="" id="{958C0EDC-FB74-3CEC-51A6-38DF76E4C259}"/>
              </a:ext>
            </a:extLst>
          </p:cNvPr>
          <p:cNvSpPr>
            <a:spLocks noGrp="1"/>
          </p:cNvSpPr>
          <p:nvPr>
            <p:ph idx="1"/>
          </p:nvPr>
        </p:nvSpPr>
        <p:spPr>
          <a:xfrm>
            <a:off x="5956796" y="1351280"/>
            <a:ext cx="6027916" cy="4968240"/>
          </a:xfrm>
        </p:spPr>
        <p:txBody>
          <a:bodyPr>
            <a:normAutofit fontScale="77500" lnSpcReduction="20000"/>
          </a:bodyPr>
          <a:lstStyle/>
          <a:p>
            <a:r>
              <a:rPr lang="en-US" sz="3600" i="0" dirty="0">
                <a:solidFill>
                  <a:srgbClr val="0000FF"/>
                </a:solidFill>
                <a:effectLst/>
                <a:latin typeface="MinionPro-Regular"/>
              </a:rPr>
              <a:t>Progressive reduction of endogenous erythropoietin (EPO) levels has classically been considered to play a preeminent role</a:t>
            </a:r>
          </a:p>
          <a:p>
            <a:r>
              <a:rPr lang="en-US" b="0" i="0" dirty="0">
                <a:solidFill>
                  <a:srgbClr val="242021"/>
                </a:solidFill>
                <a:effectLst/>
                <a:latin typeface="MinionPro-Regular"/>
              </a:rPr>
              <a:t>Absolute iron deficiency due to blood losses or an impaired iron absorption</a:t>
            </a:r>
            <a:r>
              <a:rPr lang="en-US" sz="2600" b="0" i="0" dirty="0">
                <a:solidFill>
                  <a:srgbClr val="242021"/>
                </a:solidFill>
                <a:effectLst/>
                <a:latin typeface="MinionPro-Regular"/>
              </a:rPr>
              <a:t> </a:t>
            </a:r>
            <a:endParaRPr lang="en-US" b="0" i="0" dirty="0">
              <a:solidFill>
                <a:srgbClr val="242021"/>
              </a:solidFill>
              <a:effectLst/>
              <a:latin typeface="MinionPro-Regular"/>
            </a:endParaRPr>
          </a:p>
          <a:p>
            <a:r>
              <a:rPr lang="en-US" b="0" i="0" dirty="0">
                <a:solidFill>
                  <a:srgbClr val="242021"/>
                </a:solidFill>
                <a:effectLst/>
                <a:latin typeface="MinionPro-Regular"/>
              </a:rPr>
              <a:t>Ineffective use of iron stores due to increased hepcidin levels </a:t>
            </a:r>
          </a:p>
          <a:p>
            <a:r>
              <a:rPr lang="en-US" b="0" i="0" dirty="0">
                <a:solidFill>
                  <a:srgbClr val="242021"/>
                </a:solidFill>
                <a:effectLst/>
                <a:latin typeface="MinionPro-Regular"/>
              </a:rPr>
              <a:t>Systemic inflammation due to CKD and associated comorbidities </a:t>
            </a:r>
          </a:p>
          <a:p>
            <a:r>
              <a:rPr lang="en-US" b="0" i="0" dirty="0">
                <a:solidFill>
                  <a:srgbClr val="242021"/>
                </a:solidFill>
                <a:effectLst/>
                <a:latin typeface="MinionPro-Regular"/>
              </a:rPr>
              <a:t>Reduced bone marrow response to EPO due to uremic toxins</a:t>
            </a:r>
          </a:p>
          <a:p>
            <a:r>
              <a:rPr lang="en-US" b="0" i="0" dirty="0">
                <a:solidFill>
                  <a:srgbClr val="242021"/>
                </a:solidFill>
                <a:effectLst/>
                <a:latin typeface="MinionPro-Regular"/>
              </a:rPr>
              <a:t>Reduced red cell life span </a:t>
            </a:r>
          </a:p>
          <a:p>
            <a:r>
              <a:rPr lang="en-US" b="0" i="0" dirty="0">
                <a:solidFill>
                  <a:srgbClr val="242021"/>
                </a:solidFill>
                <a:effectLst/>
                <a:latin typeface="MinionPro-Regular"/>
              </a:rPr>
              <a:t>Vitamin B12 or folic acid deficiencies</a:t>
            </a:r>
            <a:endParaRPr lang="el-GR" sz="3600" dirty="0"/>
          </a:p>
        </p:txBody>
      </p:sp>
      <p:sp>
        <p:nvSpPr>
          <p:cNvPr id="5" name="TextBox 4">
            <a:extLst>
              <a:ext uri="{FF2B5EF4-FFF2-40B4-BE49-F238E27FC236}">
                <a16:creationId xmlns:a16="http://schemas.microsoft.com/office/drawing/2014/main" xmlns="" id="{CE4A39DA-E07B-BA82-1D7B-56AEA9E86EBF}"/>
              </a:ext>
            </a:extLst>
          </p:cNvPr>
          <p:cNvSpPr txBox="1"/>
          <p:nvPr/>
        </p:nvSpPr>
        <p:spPr>
          <a:xfrm>
            <a:off x="731520" y="6434673"/>
            <a:ext cx="11389360" cy="338554"/>
          </a:xfrm>
          <a:prstGeom prst="rect">
            <a:avLst/>
          </a:prstGeom>
          <a:noFill/>
        </p:spPr>
        <p:txBody>
          <a:bodyPr wrap="square">
            <a:spAutoFit/>
          </a:bodyPr>
          <a:lstStyle/>
          <a:p>
            <a:pPr algn="r"/>
            <a:r>
              <a:rPr lang="en-US" sz="1600" b="0" i="0" dirty="0">
                <a:solidFill>
                  <a:srgbClr val="242021"/>
                </a:solidFill>
                <a:effectLst/>
                <a:latin typeface="MinionPro-Regular"/>
              </a:rPr>
              <a:t>KDIGO Anemia Working Group. KDIGO clinical practice guideline for anemia in chronic kidney disease. </a:t>
            </a:r>
            <a:r>
              <a:rPr lang="en-US" sz="1600" b="0" i="1" dirty="0">
                <a:solidFill>
                  <a:srgbClr val="242021"/>
                </a:solidFill>
                <a:effectLst/>
                <a:latin typeface="MinionPro-It"/>
              </a:rPr>
              <a:t>Kidney Int</a:t>
            </a:r>
            <a:r>
              <a:rPr lang="en-US" sz="1600" b="0" i="0" dirty="0">
                <a:solidFill>
                  <a:srgbClr val="242021"/>
                </a:solidFill>
                <a:effectLst/>
                <a:latin typeface="MinionPro-Regular"/>
              </a:rPr>
              <a:t>. 2012</a:t>
            </a:r>
            <a:endParaRPr lang="el-GR" sz="1600" dirty="0"/>
          </a:p>
        </p:txBody>
      </p:sp>
      <p:pic>
        <p:nvPicPr>
          <p:cNvPr id="6" name="Εικόνα 5">
            <a:extLst>
              <a:ext uri="{FF2B5EF4-FFF2-40B4-BE49-F238E27FC236}">
                <a16:creationId xmlns:a16="http://schemas.microsoft.com/office/drawing/2014/main" xmlns="" id="{4B95AE85-D4A0-88D6-B23A-1C3D6C838CD2}"/>
              </a:ext>
            </a:extLst>
          </p:cNvPr>
          <p:cNvPicPr>
            <a:picLocks noChangeAspect="1"/>
          </p:cNvPicPr>
          <p:nvPr/>
        </p:nvPicPr>
        <p:blipFill>
          <a:blip r:embed="rId3"/>
          <a:stretch>
            <a:fillRect/>
          </a:stretch>
        </p:blipFill>
        <p:spPr>
          <a:xfrm>
            <a:off x="220484" y="1236127"/>
            <a:ext cx="5723116" cy="4823878"/>
          </a:xfrm>
          <a:prstGeom prst="rect">
            <a:avLst/>
          </a:prstGeom>
        </p:spPr>
      </p:pic>
    </p:spTree>
    <p:extLst>
      <p:ext uri="{BB962C8B-B14F-4D97-AF65-F5344CB8AC3E}">
        <p14:creationId xmlns:p14="http://schemas.microsoft.com/office/powerpoint/2010/main" xmlns="" val="392687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14547</TotalTime>
  <Words>2350</Words>
  <Application>Microsoft Office PowerPoint</Application>
  <PresentationFormat>Προσαρμογή</PresentationFormat>
  <Paragraphs>276</Paragraphs>
  <Slides>41</Slides>
  <Notes>36</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Anemia in CKD</vt:lpstr>
      <vt:lpstr>Reduced quality of life </vt:lpstr>
      <vt:lpstr>Worse renal survival</vt:lpstr>
      <vt:lpstr>Increase in morbidity and mortality</vt:lpstr>
      <vt:lpstr>Higher costs </vt:lpstr>
      <vt:lpstr>Anemia in CKD </vt:lpstr>
      <vt:lpstr>The prevalence of anemia raises with the progression of CKD </vt:lpstr>
      <vt:lpstr>Diagnosis and evaluation of anemia in CKD</vt:lpstr>
      <vt:lpstr>Pathophysiology of anemia in CKD </vt:lpstr>
      <vt:lpstr>Erythropoietin (EPO), a glycoprotein hormone, is the master regulator of erythropoiesis</vt:lpstr>
      <vt:lpstr>In CKD patients, EPO levels are inadequately low with respect to the degree of anemia </vt:lpstr>
      <vt:lpstr>Διαφάνεια 12</vt:lpstr>
      <vt:lpstr>Διαφάνεια 13</vt:lpstr>
      <vt:lpstr>Iron is essential for adequate erythropoietic response to EPO</vt:lpstr>
      <vt:lpstr>Διαφάνεια 15</vt:lpstr>
      <vt:lpstr>Iron deficiency is common in CKD  Depending on its cause, iron deficiency can be categorized as absolute or functional</vt:lpstr>
      <vt:lpstr>CKD correlates with impaired iron availability, due to uremic toxins, inflammatory cytokines, hepsidin, malnutrition, malabsorption or blood losses </vt:lpstr>
      <vt:lpstr>Anemia treatment in CKD </vt:lpstr>
      <vt:lpstr>Διαφάνεια 19</vt:lpstr>
      <vt:lpstr>Erythropoiesis-Stimulating Agents (ESAs) </vt:lpstr>
      <vt:lpstr>Not all ESAs are the same They have different pharmacokinetic and pharmacodynamic properties, such as different half-lives and EPO receptor affinity</vt:lpstr>
      <vt:lpstr>Διαφάνεια 22</vt:lpstr>
      <vt:lpstr>Διαφάνεια 23</vt:lpstr>
      <vt:lpstr>Target Hb concentration  </vt:lpstr>
      <vt:lpstr>Therapeutic  goals</vt:lpstr>
      <vt:lpstr>Target Hb concentration  </vt:lpstr>
      <vt:lpstr>Iron Supplementation for Anemia in CKD </vt:lpstr>
      <vt:lpstr>Evidence for clinical benefits of iron administration</vt:lpstr>
      <vt:lpstr>Concerns about iron supplementation</vt:lpstr>
      <vt:lpstr>Iron types </vt:lpstr>
      <vt:lpstr>Iron guideline KDIGO </vt:lpstr>
      <vt:lpstr>Prolyl hydroxylase domain (PHD) inhibitors</vt:lpstr>
      <vt:lpstr>Forest plots for the efficacy of Hb response</vt:lpstr>
      <vt:lpstr>Forest plots for the safety of the treatment-emergent adverse events</vt:lpstr>
      <vt:lpstr>Forest plots for the safety of the treatment-emergent adverse events</vt:lpstr>
      <vt:lpstr>Pleiotropic effects of PHDi</vt:lpstr>
      <vt:lpstr>Anemia in CKD is a significant and frequent complication with multifactorial pathophysiology </vt:lpstr>
      <vt:lpstr>Διαφάνεια 38</vt:lpstr>
      <vt:lpstr>Διαφάνεια 39</vt:lpstr>
      <vt:lpstr>Διαφάνεια 40</vt:lpstr>
      <vt:lpstr>6H syndrome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ΚΩΝΣΤΑΝΤΙΑ ΚΑΝΤΑΡΤΖΗ</dc:creator>
  <cp:lastModifiedBy>user</cp:lastModifiedBy>
  <cp:revision>119</cp:revision>
  <dcterms:created xsi:type="dcterms:W3CDTF">2023-10-08T10:53:56Z</dcterms:created>
  <dcterms:modified xsi:type="dcterms:W3CDTF">2023-10-19T14:35:47Z</dcterms:modified>
</cp:coreProperties>
</file>