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9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2" r:id="rId34"/>
    <p:sldId id="291" r:id="rId35"/>
    <p:sldId id="295" r:id="rId36"/>
    <p:sldId id="293" r:id="rId37"/>
    <p:sldId id="294" r:id="rId38"/>
    <p:sldId id="297" r:id="rId39"/>
    <p:sldId id="283" r:id="rId40"/>
    <p:sldId id="298" r:id="rId41"/>
    <p:sldId id="299" r:id="rId42"/>
    <p:sldId id="300" r:id="rId43"/>
    <p:sldId id="301" r:id="rId44"/>
    <p:sldId id="302" r:id="rId45"/>
    <p:sldId id="303" r:id="rId46"/>
    <p:sldId id="271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6CCAB-DA30-4555-8EEA-30DA580B71B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D3471-C300-4D43-AB9F-1EB9F9656D12}">
      <dgm:prSet phldrT="[Text]" custT="1"/>
      <dgm:spPr/>
      <dgm:t>
        <a:bodyPr/>
        <a:lstStyle/>
        <a:p>
          <a:r>
            <a:rPr lang="en-US" sz="3200" b="1" dirty="0">
              <a:solidFill>
                <a:srgbClr val="FF0000"/>
              </a:solidFill>
            </a:rPr>
            <a:t>FGF 23 after KT</a:t>
          </a:r>
        </a:p>
      </dgm:t>
    </dgm:pt>
    <dgm:pt modelId="{DAA24615-E253-4F5B-BB5E-EB5854D04684}" type="parTrans" cxnId="{8CD01F08-9ADE-4A8C-8288-B9B585504D70}">
      <dgm:prSet/>
      <dgm:spPr/>
      <dgm:t>
        <a:bodyPr/>
        <a:lstStyle/>
        <a:p>
          <a:endParaRPr lang="en-US"/>
        </a:p>
      </dgm:t>
    </dgm:pt>
    <dgm:pt modelId="{60274CCA-2AC7-4961-ABF5-78E126357035}" type="sibTrans" cxnId="{8CD01F08-9ADE-4A8C-8288-B9B585504D70}">
      <dgm:prSet/>
      <dgm:spPr/>
      <dgm:t>
        <a:bodyPr/>
        <a:lstStyle/>
        <a:p>
          <a:endParaRPr lang="en-US"/>
        </a:p>
      </dgm:t>
    </dgm:pt>
    <dgm:pt modelId="{5C678255-7FAC-417D-88DE-8E6DD801EDC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Quick decrease in levels</a:t>
          </a:r>
        </a:p>
      </dgm:t>
    </dgm:pt>
    <dgm:pt modelId="{422535D1-987D-407C-893C-F3CF9C6E93CE}" type="parTrans" cxnId="{8330F544-F222-40DE-A679-883A86522AEA}">
      <dgm:prSet/>
      <dgm:spPr/>
      <dgm:t>
        <a:bodyPr/>
        <a:lstStyle/>
        <a:p>
          <a:endParaRPr lang="en-US"/>
        </a:p>
      </dgm:t>
    </dgm:pt>
    <dgm:pt modelId="{5E5816E5-C95B-4EE5-964C-B7A1172D445F}" type="sibTrans" cxnId="{8330F544-F222-40DE-A679-883A86522AEA}">
      <dgm:prSet/>
      <dgm:spPr/>
      <dgm:t>
        <a:bodyPr/>
        <a:lstStyle/>
        <a:p>
          <a:endParaRPr lang="en-US"/>
        </a:p>
      </dgm:t>
    </dgm:pt>
    <dgm:pt modelId="{7D824A8F-2925-4596-B601-40AA2F1CAA1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May be </a:t>
          </a:r>
          <a:r>
            <a:rPr lang="en-US" dirty="0">
              <a:solidFill>
                <a:schemeClr val="tx1"/>
              </a:solidFill>
              <a:latin typeface="Garamond" panose="02020404030301010803" pitchFamily="18" charset="0"/>
            </a:rPr>
            <a:t>↑</a:t>
          </a:r>
          <a:r>
            <a:rPr lang="en-US" dirty="0">
              <a:solidFill>
                <a:schemeClr val="tx1"/>
              </a:solidFill>
            </a:rPr>
            <a:t> ND than  healthy controls</a:t>
          </a:r>
        </a:p>
      </dgm:t>
    </dgm:pt>
    <dgm:pt modelId="{1C9BEE8F-4615-4B12-9E4D-810B195FA930}" type="parTrans" cxnId="{703EAF3D-A0F8-42B8-8A6B-9AE1FE294899}">
      <dgm:prSet/>
      <dgm:spPr/>
      <dgm:t>
        <a:bodyPr/>
        <a:lstStyle/>
        <a:p>
          <a:endParaRPr lang="en-US"/>
        </a:p>
      </dgm:t>
    </dgm:pt>
    <dgm:pt modelId="{9C8B4348-275C-48A5-9ABE-D9F46712489C}" type="sibTrans" cxnId="{703EAF3D-A0F8-42B8-8A6B-9AE1FE294899}">
      <dgm:prSet/>
      <dgm:spPr/>
      <dgm:t>
        <a:bodyPr/>
        <a:lstStyle/>
        <a:p>
          <a:endParaRPr lang="en-US"/>
        </a:p>
      </dgm:t>
    </dgm:pt>
    <dgm:pt modelId="{3B4FF568-1B20-48F5-95B5-F4A3A5E06C9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aramond" panose="02020404030301010803" pitchFamily="18" charset="0"/>
            </a:rPr>
            <a:t>↑:  3m after </a:t>
          </a:r>
          <a:r>
            <a:rPr lang="en-US" dirty="0">
              <a:solidFill>
                <a:schemeClr val="tx1"/>
              </a:solidFill>
            </a:rPr>
            <a:t>donation</a:t>
          </a:r>
        </a:p>
        <a:p>
          <a:r>
            <a:rPr lang="en-US" dirty="0">
              <a:solidFill>
                <a:schemeClr val="tx1"/>
              </a:solidFill>
            </a:rPr>
            <a:t>N: long term after donation</a:t>
          </a:r>
        </a:p>
      </dgm:t>
    </dgm:pt>
    <dgm:pt modelId="{A5E09889-3FA3-4E41-8D92-7E91B6C644A5}" type="parTrans" cxnId="{B1C9E776-C504-4863-AD93-75A7EBF04AB3}">
      <dgm:prSet/>
      <dgm:spPr/>
      <dgm:t>
        <a:bodyPr/>
        <a:lstStyle/>
        <a:p>
          <a:endParaRPr lang="en-US"/>
        </a:p>
      </dgm:t>
    </dgm:pt>
    <dgm:pt modelId="{727239AB-D0F0-4D51-B5AC-9AD980FFD9C5}" type="sibTrans" cxnId="{B1C9E776-C504-4863-AD93-75A7EBF04AB3}">
      <dgm:prSet/>
      <dgm:spPr/>
      <dgm:t>
        <a:bodyPr/>
        <a:lstStyle/>
        <a:p>
          <a:endParaRPr lang="en-US"/>
        </a:p>
      </dgm:t>
    </dgm:pt>
    <dgm:pt modelId="{DFA9AAA2-8707-42E7-9EB0-CC622CE4ABE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Predicts all cause mortality and graft loss</a:t>
          </a:r>
        </a:p>
      </dgm:t>
    </dgm:pt>
    <dgm:pt modelId="{7F412849-5C87-4A3B-ADE8-1B456EDDF3A7}" type="parTrans" cxnId="{CBFA25AF-935D-4E43-BE7D-B9924F647484}">
      <dgm:prSet/>
      <dgm:spPr/>
      <dgm:t>
        <a:bodyPr/>
        <a:lstStyle/>
        <a:p>
          <a:endParaRPr lang="en-US"/>
        </a:p>
      </dgm:t>
    </dgm:pt>
    <dgm:pt modelId="{8D103D3C-7AA6-49CA-B0D1-4DD0FDAC00F4}" type="sibTrans" cxnId="{CBFA25AF-935D-4E43-BE7D-B9924F647484}">
      <dgm:prSet/>
      <dgm:spPr/>
      <dgm:t>
        <a:bodyPr/>
        <a:lstStyle/>
        <a:p>
          <a:endParaRPr lang="en-US"/>
        </a:p>
      </dgm:t>
    </dgm:pt>
    <dgm:pt modelId="{75D2AB74-F599-42E2-A4B7-8E66A1210CF9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Lower: Improved vasodilatation</a:t>
          </a:r>
        </a:p>
      </dgm:t>
    </dgm:pt>
    <dgm:pt modelId="{59DB2DC8-C386-4D15-89D0-FD679147D819}" type="parTrans" cxnId="{2E802470-F264-480F-A435-63626A4425A9}">
      <dgm:prSet/>
      <dgm:spPr/>
      <dgm:t>
        <a:bodyPr/>
        <a:lstStyle/>
        <a:p>
          <a:endParaRPr lang="en-US"/>
        </a:p>
      </dgm:t>
    </dgm:pt>
    <dgm:pt modelId="{02391366-1859-4A16-B579-A2498EA4FF06}" type="sibTrans" cxnId="{2E802470-F264-480F-A435-63626A4425A9}">
      <dgm:prSet/>
      <dgm:spPr/>
      <dgm:t>
        <a:bodyPr/>
        <a:lstStyle/>
        <a:p>
          <a:endParaRPr lang="en-US"/>
        </a:p>
      </dgm:t>
    </dgm:pt>
    <dgm:pt modelId="{67E7C4BA-E1A9-47E2-9666-F1DD77D6955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persistently increased after ND to controls</a:t>
          </a:r>
        </a:p>
      </dgm:t>
    </dgm:pt>
    <dgm:pt modelId="{DC3445A0-754C-406E-BA8A-EB04FD4E43A9}" type="parTrans" cxnId="{0913F51D-AD2C-4CF7-99E2-A55388769F81}">
      <dgm:prSet/>
      <dgm:spPr/>
      <dgm:t>
        <a:bodyPr/>
        <a:lstStyle/>
        <a:p>
          <a:endParaRPr lang="en-US"/>
        </a:p>
      </dgm:t>
    </dgm:pt>
    <dgm:pt modelId="{ABD10994-BBE2-48EC-AFE5-5CF3DC176DF9}" type="sibTrans" cxnId="{0913F51D-AD2C-4CF7-99E2-A55388769F81}">
      <dgm:prSet/>
      <dgm:spPr/>
      <dgm:t>
        <a:bodyPr/>
        <a:lstStyle/>
        <a:p>
          <a:endParaRPr lang="en-US"/>
        </a:p>
      </dgm:t>
    </dgm:pt>
    <dgm:pt modelId="{D4B05B93-943A-4E55-B739-9F8EAEBA81BB}" type="pres">
      <dgm:prSet presAssocID="{04A6CCAB-DA30-4555-8EEA-30DA580B71B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6E4C66-6D9C-4455-A3F4-92814D863BC2}" type="pres">
      <dgm:prSet presAssocID="{199D3471-C300-4D43-AB9F-1EB9F9656D12}" presName="centerShape" presStyleLbl="node0" presStyleIdx="0" presStyleCnt="1" custScaleX="141420" custScaleY="145013"/>
      <dgm:spPr/>
    </dgm:pt>
    <dgm:pt modelId="{63BFC0FE-17A8-47E3-8065-FFBC45EFEA4C}" type="pres">
      <dgm:prSet presAssocID="{422535D1-987D-407C-893C-F3CF9C6E93CE}" presName="parTrans" presStyleLbl="sibTrans2D1" presStyleIdx="0" presStyleCnt="6"/>
      <dgm:spPr/>
    </dgm:pt>
    <dgm:pt modelId="{C581AC38-774A-4121-912C-8558D75527E6}" type="pres">
      <dgm:prSet presAssocID="{422535D1-987D-407C-893C-F3CF9C6E93CE}" presName="connectorText" presStyleLbl="sibTrans2D1" presStyleIdx="0" presStyleCnt="6"/>
      <dgm:spPr/>
    </dgm:pt>
    <dgm:pt modelId="{FC77FD52-34C7-42C9-9C42-D0190B4CFD7C}" type="pres">
      <dgm:prSet presAssocID="{5C678255-7FAC-417D-88DE-8E6DD801EDC9}" presName="node" presStyleLbl="node1" presStyleIdx="0" presStyleCnt="6">
        <dgm:presLayoutVars>
          <dgm:bulletEnabled val="1"/>
        </dgm:presLayoutVars>
      </dgm:prSet>
      <dgm:spPr/>
    </dgm:pt>
    <dgm:pt modelId="{D4CBD541-CF1C-4843-9D08-E984A6A0960E}" type="pres">
      <dgm:prSet presAssocID="{1C9BEE8F-4615-4B12-9E4D-810B195FA930}" presName="parTrans" presStyleLbl="sibTrans2D1" presStyleIdx="1" presStyleCnt="6"/>
      <dgm:spPr/>
    </dgm:pt>
    <dgm:pt modelId="{E6A3F2C1-1F4E-4906-B064-5D133AB80019}" type="pres">
      <dgm:prSet presAssocID="{1C9BEE8F-4615-4B12-9E4D-810B195FA930}" presName="connectorText" presStyleLbl="sibTrans2D1" presStyleIdx="1" presStyleCnt="6"/>
      <dgm:spPr/>
    </dgm:pt>
    <dgm:pt modelId="{B202BA49-432C-4C48-AD3E-F00B077A543A}" type="pres">
      <dgm:prSet presAssocID="{7D824A8F-2925-4596-B601-40AA2F1CAA1F}" presName="node" presStyleLbl="node1" presStyleIdx="1" presStyleCnt="6">
        <dgm:presLayoutVars>
          <dgm:bulletEnabled val="1"/>
        </dgm:presLayoutVars>
      </dgm:prSet>
      <dgm:spPr/>
    </dgm:pt>
    <dgm:pt modelId="{3E045522-B1E7-48F7-9929-5D9595ED1075}" type="pres">
      <dgm:prSet presAssocID="{DC3445A0-754C-406E-BA8A-EB04FD4E43A9}" presName="parTrans" presStyleLbl="sibTrans2D1" presStyleIdx="2" presStyleCnt="6"/>
      <dgm:spPr/>
    </dgm:pt>
    <dgm:pt modelId="{D1B4E0AC-BF3B-43E9-9740-5EE4ECA23785}" type="pres">
      <dgm:prSet presAssocID="{DC3445A0-754C-406E-BA8A-EB04FD4E43A9}" presName="connectorText" presStyleLbl="sibTrans2D1" presStyleIdx="2" presStyleCnt="6"/>
      <dgm:spPr/>
    </dgm:pt>
    <dgm:pt modelId="{BFAA53FF-402B-4A5C-A2DD-2428475EF117}" type="pres">
      <dgm:prSet presAssocID="{67E7C4BA-E1A9-47E2-9666-F1DD77D69554}" presName="node" presStyleLbl="node1" presStyleIdx="2" presStyleCnt="6">
        <dgm:presLayoutVars>
          <dgm:bulletEnabled val="1"/>
        </dgm:presLayoutVars>
      </dgm:prSet>
      <dgm:spPr/>
    </dgm:pt>
    <dgm:pt modelId="{9A91073F-455A-40D0-963B-6BAFA18E3F55}" type="pres">
      <dgm:prSet presAssocID="{A5E09889-3FA3-4E41-8D92-7E91B6C644A5}" presName="parTrans" presStyleLbl="sibTrans2D1" presStyleIdx="3" presStyleCnt="6"/>
      <dgm:spPr/>
    </dgm:pt>
    <dgm:pt modelId="{09A18BAD-9F1E-4823-8BAB-2F74DB7D3D9D}" type="pres">
      <dgm:prSet presAssocID="{A5E09889-3FA3-4E41-8D92-7E91B6C644A5}" presName="connectorText" presStyleLbl="sibTrans2D1" presStyleIdx="3" presStyleCnt="6"/>
      <dgm:spPr/>
    </dgm:pt>
    <dgm:pt modelId="{C091A486-B4CC-4FFC-A6AF-AA3FA8D8EFDF}" type="pres">
      <dgm:prSet presAssocID="{3B4FF568-1B20-48F5-95B5-F4A3A5E06C9C}" presName="node" presStyleLbl="node1" presStyleIdx="3" presStyleCnt="6" custScaleX="110281" custScaleY="103237" custRadScaleRad="95398" custRadScaleInc="-8914">
        <dgm:presLayoutVars>
          <dgm:bulletEnabled val="1"/>
        </dgm:presLayoutVars>
      </dgm:prSet>
      <dgm:spPr/>
    </dgm:pt>
    <dgm:pt modelId="{F96697A7-A865-480A-BB87-ED83F6969E4A}" type="pres">
      <dgm:prSet presAssocID="{59DB2DC8-C386-4D15-89D0-FD679147D819}" presName="parTrans" presStyleLbl="sibTrans2D1" presStyleIdx="4" presStyleCnt="6"/>
      <dgm:spPr/>
    </dgm:pt>
    <dgm:pt modelId="{3AE8C537-A865-45D8-9AC3-4B132B864CBB}" type="pres">
      <dgm:prSet presAssocID="{59DB2DC8-C386-4D15-89D0-FD679147D819}" presName="connectorText" presStyleLbl="sibTrans2D1" presStyleIdx="4" presStyleCnt="6"/>
      <dgm:spPr/>
    </dgm:pt>
    <dgm:pt modelId="{371F3387-1440-4CEE-8B80-2E28DA6E0562}" type="pres">
      <dgm:prSet presAssocID="{75D2AB74-F599-42E2-A4B7-8E66A1210CF9}" presName="node" presStyleLbl="node1" presStyleIdx="4" presStyleCnt="6" custScaleX="105301" custScaleY="94165">
        <dgm:presLayoutVars>
          <dgm:bulletEnabled val="1"/>
        </dgm:presLayoutVars>
      </dgm:prSet>
      <dgm:spPr/>
    </dgm:pt>
    <dgm:pt modelId="{31161365-52DB-41FA-9D75-B28A1FAB7CD8}" type="pres">
      <dgm:prSet presAssocID="{7F412849-5C87-4A3B-ADE8-1B456EDDF3A7}" presName="parTrans" presStyleLbl="sibTrans2D1" presStyleIdx="5" presStyleCnt="6"/>
      <dgm:spPr/>
    </dgm:pt>
    <dgm:pt modelId="{0BAE7B03-F4BF-4763-B36C-A043F57D2A95}" type="pres">
      <dgm:prSet presAssocID="{7F412849-5C87-4A3B-ADE8-1B456EDDF3A7}" presName="connectorText" presStyleLbl="sibTrans2D1" presStyleIdx="5" presStyleCnt="6"/>
      <dgm:spPr/>
    </dgm:pt>
    <dgm:pt modelId="{722ED51B-4E8E-4521-A1E9-1DAD4E23F162}" type="pres">
      <dgm:prSet presAssocID="{DFA9AAA2-8707-42E7-9EB0-CC622CE4ABE4}" presName="node" presStyleLbl="node1" presStyleIdx="5" presStyleCnt="6" custScaleX="108995" custScaleY="105423">
        <dgm:presLayoutVars>
          <dgm:bulletEnabled val="1"/>
        </dgm:presLayoutVars>
      </dgm:prSet>
      <dgm:spPr/>
    </dgm:pt>
  </dgm:ptLst>
  <dgm:cxnLst>
    <dgm:cxn modelId="{3BF01D03-6F3C-43DC-A911-04A32E3D2B11}" type="presOf" srcId="{7D824A8F-2925-4596-B601-40AA2F1CAA1F}" destId="{B202BA49-432C-4C48-AD3E-F00B077A543A}" srcOrd="0" destOrd="0" presId="urn:microsoft.com/office/officeart/2005/8/layout/radial5"/>
    <dgm:cxn modelId="{8CD01F08-9ADE-4A8C-8288-B9B585504D70}" srcId="{04A6CCAB-DA30-4555-8EEA-30DA580B71B0}" destId="{199D3471-C300-4D43-AB9F-1EB9F9656D12}" srcOrd="0" destOrd="0" parTransId="{DAA24615-E253-4F5B-BB5E-EB5854D04684}" sibTransId="{60274CCA-2AC7-4961-ABF5-78E126357035}"/>
    <dgm:cxn modelId="{F8FCC619-879E-46AF-998B-0E6567D3DE93}" type="presOf" srcId="{DC3445A0-754C-406E-BA8A-EB04FD4E43A9}" destId="{3E045522-B1E7-48F7-9929-5D9595ED1075}" srcOrd="0" destOrd="0" presId="urn:microsoft.com/office/officeart/2005/8/layout/radial5"/>
    <dgm:cxn modelId="{0913F51D-AD2C-4CF7-99E2-A55388769F81}" srcId="{199D3471-C300-4D43-AB9F-1EB9F9656D12}" destId="{67E7C4BA-E1A9-47E2-9666-F1DD77D69554}" srcOrd="2" destOrd="0" parTransId="{DC3445A0-754C-406E-BA8A-EB04FD4E43A9}" sibTransId="{ABD10994-BBE2-48EC-AFE5-5CF3DC176DF9}"/>
    <dgm:cxn modelId="{FF3E3E23-0E00-4A95-801F-B88F46F31E55}" type="presOf" srcId="{422535D1-987D-407C-893C-F3CF9C6E93CE}" destId="{C581AC38-774A-4121-912C-8558D75527E6}" srcOrd="1" destOrd="0" presId="urn:microsoft.com/office/officeart/2005/8/layout/radial5"/>
    <dgm:cxn modelId="{703EAF3D-A0F8-42B8-8A6B-9AE1FE294899}" srcId="{199D3471-C300-4D43-AB9F-1EB9F9656D12}" destId="{7D824A8F-2925-4596-B601-40AA2F1CAA1F}" srcOrd="1" destOrd="0" parTransId="{1C9BEE8F-4615-4B12-9E4D-810B195FA930}" sibTransId="{9C8B4348-275C-48A5-9ABE-D9F46712489C}"/>
    <dgm:cxn modelId="{8330F544-F222-40DE-A679-883A86522AEA}" srcId="{199D3471-C300-4D43-AB9F-1EB9F9656D12}" destId="{5C678255-7FAC-417D-88DE-8E6DD801EDC9}" srcOrd="0" destOrd="0" parTransId="{422535D1-987D-407C-893C-F3CF9C6E93CE}" sibTransId="{5E5816E5-C95B-4EE5-964C-B7A1172D445F}"/>
    <dgm:cxn modelId="{E9702465-F989-42E7-BCBC-76565C1963C1}" type="presOf" srcId="{59DB2DC8-C386-4D15-89D0-FD679147D819}" destId="{F96697A7-A865-480A-BB87-ED83F6969E4A}" srcOrd="0" destOrd="0" presId="urn:microsoft.com/office/officeart/2005/8/layout/radial5"/>
    <dgm:cxn modelId="{60C61569-0098-4CC9-A4B5-AA2CA9ACF171}" type="presOf" srcId="{1C9BEE8F-4615-4B12-9E4D-810B195FA930}" destId="{E6A3F2C1-1F4E-4906-B064-5D133AB80019}" srcOrd="1" destOrd="0" presId="urn:microsoft.com/office/officeart/2005/8/layout/radial5"/>
    <dgm:cxn modelId="{22947D6D-9703-4F94-8BEE-1D449D00FAB4}" type="presOf" srcId="{59DB2DC8-C386-4D15-89D0-FD679147D819}" destId="{3AE8C537-A865-45D8-9AC3-4B132B864CBB}" srcOrd="1" destOrd="0" presId="urn:microsoft.com/office/officeart/2005/8/layout/radial5"/>
    <dgm:cxn modelId="{2E802470-F264-480F-A435-63626A4425A9}" srcId="{199D3471-C300-4D43-AB9F-1EB9F9656D12}" destId="{75D2AB74-F599-42E2-A4B7-8E66A1210CF9}" srcOrd="4" destOrd="0" parTransId="{59DB2DC8-C386-4D15-89D0-FD679147D819}" sibTransId="{02391366-1859-4A16-B579-A2498EA4FF06}"/>
    <dgm:cxn modelId="{B1C9E776-C504-4863-AD93-75A7EBF04AB3}" srcId="{199D3471-C300-4D43-AB9F-1EB9F9656D12}" destId="{3B4FF568-1B20-48F5-95B5-F4A3A5E06C9C}" srcOrd="3" destOrd="0" parTransId="{A5E09889-3FA3-4E41-8D92-7E91B6C644A5}" sibTransId="{727239AB-D0F0-4D51-B5AC-9AD980FFD9C5}"/>
    <dgm:cxn modelId="{05CA2084-18EE-479D-872F-AB0F8D849F15}" type="presOf" srcId="{DFA9AAA2-8707-42E7-9EB0-CC622CE4ABE4}" destId="{722ED51B-4E8E-4521-A1E9-1DAD4E23F162}" srcOrd="0" destOrd="0" presId="urn:microsoft.com/office/officeart/2005/8/layout/radial5"/>
    <dgm:cxn modelId="{6B642485-4B4F-4A55-8732-49B6A36BAB68}" type="presOf" srcId="{DC3445A0-754C-406E-BA8A-EB04FD4E43A9}" destId="{D1B4E0AC-BF3B-43E9-9740-5EE4ECA23785}" srcOrd="1" destOrd="0" presId="urn:microsoft.com/office/officeart/2005/8/layout/radial5"/>
    <dgm:cxn modelId="{F4641B95-9F6C-4DF6-8BEF-35BA6CF5DCD5}" type="presOf" srcId="{A5E09889-3FA3-4E41-8D92-7E91B6C644A5}" destId="{09A18BAD-9F1E-4823-8BAB-2F74DB7D3D9D}" srcOrd="1" destOrd="0" presId="urn:microsoft.com/office/officeart/2005/8/layout/radial5"/>
    <dgm:cxn modelId="{AD3AE895-6D50-456B-B892-7E1F34FC046D}" type="presOf" srcId="{1C9BEE8F-4615-4B12-9E4D-810B195FA930}" destId="{D4CBD541-CF1C-4843-9D08-E984A6A0960E}" srcOrd="0" destOrd="0" presId="urn:microsoft.com/office/officeart/2005/8/layout/radial5"/>
    <dgm:cxn modelId="{A9D9819B-EBBC-4D13-B79A-CDBE3F43A88C}" type="presOf" srcId="{A5E09889-3FA3-4E41-8D92-7E91B6C644A5}" destId="{9A91073F-455A-40D0-963B-6BAFA18E3F55}" srcOrd="0" destOrd="0" presId="urn:microsoft.com/office/officeart/2005/8/layout/radial5"/>
    <dgm:cxn modelId="{29082FA8-8283-420F-8557-E48C2710F38F}" type="presOf" srcId="{7F412849-5C87-4A3B-ADE8-1B456EDDF3A7}" destId="{0BAE7B03-F4BF-4763-B36C-A043F57D2A95}" srcOrd="1" destOrd="0" presId="urn:microsoft.com/office/officeart/2005/8/layout/radial5"/>
    <dgm:cxn modelId="{CBFA25AF-935D-4E43-BE7D-B9924F647484}" srcId="{199D3471-C300-4D43-AB9F-1EB9F9656D12}" destId="{DFA9AAA2-8707-42E7-9EB0-CC622CE4ABE4}" srcOrd="5" destOrd="0" parTransId="{7F412849-5C87-4A3B-ADE8-1B456EDDF3A7}" sibTransId="{8D103D3C-7AA6-49CA-B0D1-4DD0FDAC00F4}"/>
    <dgm:cxn modelId="{EA9151B1-B385-4DC0-8329-56EDD3FC5F3D}" type="presOf" srcId="{7F412849-5C87-4A3B-ADE8-1B456EDDF3A7}" destId="{31161365-52DB-41FA-9D75-B28A1FAB7CD8}" srcOrd="0" destOrd="0" presId="urn:microsoft.com/office/officeart/2005/8/layout/radial5"/>
    <dgm:cxn modelId="{7B6D9BB8-23B1-4A91-91BA-A2D343DE6C09}" type="presOf" srcId="{5C678255-7FAC-417D-88DE-8E6DD801EDC9}" destId="{FC77FD52-34C7-42C9-9C42-D0190B4CFD7C}" srcOrd="0" destOrd="0" presId="urn:microsoft.com/office/officeart/2005/8/layout/radial5"/>
    <dgm:cxn modelId="{DE0577BC-57A7-400A-A255-75BC7ADBA2FE}" type="presOf" srcId="{422535D1-987D-407C-893C-F3CF9C6E93CE}" destId="{63BFC0FE-17A8-47E3-8065-FFBC45EFEA4C}" srcOrd="0" destOrd="0" presId="urn:microsoft.com/office/officeart/2005/8/layout/radial5"/>
    <dgm:cxn modelId="{2BD14EC4-68DE-4664-B9F5-C0C71537E9CB}" type="presOf" srcId="{67E7C4BA-E1A9-47E2-9666-F1DD77D69554}" destId="{BFAA53FF-402B-4A5C-A2DD-2428475EF117}" srcOrd="0" destOrd="0" presId="urn:microsoft.com/office/officeart/2005/8/layout/radial5"/>
    <dgm:cxn modelId="{5630A7C4-CEBE-4D6A-9B82-E45FC5AA6516}" type="presOf" srcId="{75D2AB74-F599-42E2-A4B7-8E66A1210CF9}" destId="{371F3387-1440-4CEE-8B80-2E28DA6E0562}" srcOrd="0" destOrd="0" presId="urn:microsoft.com/office/officeart/2005/8/layout/radial5"/>
    <dgm:cxn modelId="{AA1C9BCE-2D1A-42C9-A39C-E28902CA93EB}" type="presOf" srcId="{04A6CCAB-DA30-4555-8EEA-30DA580B71B0}" destId="{D4B05B93-943A-4E55-B739-9F8EAEBA81BB}" srcOrd="0" destOrd="0" presId="urn:microsoft.com/office/officeart/2005/8/layout/radial5"/>
    <dgm:cxn modelId="{B87E79F5-703F-4A87-A650-7A0E973908BB}" type="presOf" srcId="{199D3471-C300-4D43-AB9F-1EB9F9656D12}" destId="{B76E4C66-6D9C-4455-A3F4-92814D863BC2}" srcOrd="0" destOrd="0" presId="urn:microsoft.com/office/officeart/2005/8/layout/radial5"/>
    <dgm:cxn modelId="{2E1B4BFA-8256-4077-8209-6049B942F51A}" type="presOf" srcId="{3B4FF568-1B20-48F5-95B5-F4A3A5E06C9C}" destId="{C091A486-B4CC-4FFC-A6AF-AA3FA8D8EFDF}" srcOrd="0" destOrd="0" presId="urn:microsoft.com/office/officeart/2005/8/layout/radial5"/>
    <dgm:cxn modelId="{39E355EA-9182-42DD-BEF3-FF5ED369F0FD}" type="presParOf" srcId="{D4B05B93-943A-4E55-B739-9F8EAEBA81BB}" destId="{B76E4C66-6D9C-4455-A3F4-92814D863BC2}" srcOrd="0" destOrd="0" presId="urn:microsoft.com/office/officeart/2005/8/layout/radial5"/>
    <dgm:cxn modelId="{DB9779BF-4361-4AF1-9235-EA6443EAFC43}" type="presParOf" srcId="{D4B05B93-943A-4E55-B739-9F8EAEBA81BB}" destId="{63BFC0FE-17A8-47E3-8065-FFBC45EFEA4C}" srcOrd="1" destOrd="0" presId="urn:microsoft.com/office/officeart/2005/8/layout/radial5"/>
    <dgm:cxn modelId="{727F65E4-C60C-44A3-B459-4476EE0710AD}" type="presParOf" srcId="{63BFC0FE-17A8-47E3-8065-FFBC45EFEA4C}" destId="{C581AC38-774A-4121-912C-8558D75527E6}" srcOrd="0" destOrd="0" presId="urn:microsoft.com/office/officeart/2005/8/layout/radial5"/>
    <dgm:cxn modelId="{04E89ED2-C721-4472-8945-3F65AEA40B68}" type="presParOf" srcId="{D4B05B93-943A-4E55-B739-9F8EAEBA81BB}" destId="{FC77FD52-34C7-42C9-9C42-D0190B4CFD7C}" srcOrd="2" destOrd="0" presId="urn:microsoft.com/office/officeart/2005/8/layout/radial5"/>
    <dgm:cxn modelId="{616EFF78-848E-47FF-8FE3-02C3EEC76449}" type="presParOf" srcId="{D4B05B93-943A-4E55-B739-9F8EAEBA81BB}" destId="{D4CBD541-CF1C-4843-9D08-E984A6A0960E}" srcOrd="3" destOrd="0" presId="urn:microsoft.com/office/officeart/2005/8/layout/radial5"/>
    <dgm:cxn modelId="{1A333732-CE66-4524-8798-C8FAA95D426A}" type="presParOf" srcId="{D4CBD541-CF1C-4843-9D08-E984A6A0960E}" destId="{E6A3F2C1-1F4E-4906-B064-5D133AB80019}" srcOrd="0" destOrd="0" presId="urn:microsoft.com/office/officeart/2005/8/layout/radial5"/>
    <dgm:cxn modelId="{178CBAFC-F6BC-4688-950E-7F5BD6A247BD}" type="presParOf" srcId="{D4B05B93-943A-4E55-B739-9F8EAEBA81BB}" destId="{B202BA49-432C-4C48-AD3E-F00B077A543A}" srcOrd="4" destOrd="0" presId="urn:microsoft.com/office/officeart/2005/8/layout/radial5"/>
    <dgm:cxn modelId="{2F76A91C-C2FC-4D24-9B38-7F99957C0774}" type="presParOf" srcId="{D4B05B93-943A-4E55-B739-9F8EAEBA81BB}" destId="{3E045522-B1E7-48F7-9929-5D9595ED1075}" srcOrd="5" destOrd="0" presId="urn:microsoft.com/office/officeart/2005/8/layout/radial5"/>
    <dgm:cxn modelId="{114E7EEE-AA11-4E00-AF89-346139F899AD}" type="presParOf" srcId="{3E045522-B1E7-48F7-9929-5D9595ED1075}" destId="{D1B4E0AC-BF3B-43E9-9740-5EE4ECA23785}" srcOrd="0" destOrd="0" presId="urn:microsoft.com/office/officeart/2005/8/layout/radial5"/>
    <dgm:cxn modelId="{9CA929C4-5296-4ED0-8862-9FE7905843CA}" type="presParOf" srcId="{D4B05B93-943A-4E55-B739-9F8EAEBA81BB}" destId="{BFAA53FF-402B-4A5C-A2DD-2428475EF117}" srcOrd="6" destOrd="0" presId="urn:microsoft.com/office/officeart/2005/8/layout/radial5"/>
    <dgm:cxn modelId="{B3881D6E-ACAA-467A-B032-66B32BFA37F1}" type="presParOf" srcId="{D4B05B93-943A-4E55-B739-9F8EAEBA81BB}" destId="{9A91073F-455A-40D0-963B-6BAFA18E3F55}" srcOrd="7" destOrd="0" presId="urn:microsoft.com/office/officeart/2005/8/layout/radial5"/>
    <dgm:cxn modelId="{6967EB74-4601-4C86-A3BF-FAAB38AACDE6}" type="presParOf" srcId="{9A91073F-455A-40D0-963B-6BAFA18E3F55}" destId="{09A18BAD-9F1E-4823-8BAB-2F74DB7D3D9D}" srcOrd="0" destOrd="0" presId="urn:microsoft.com/office/officeart/2005/8/layout/radial5"/>
    <dgm:cxn modelId="{74863277-A56E-41F8-B36D-88314CD4E69F}" type="presParOf" srcId="{D4B05B93-943A-4E55-B739-9F8EAEBA81BB}" destId="{C091A486-B4CC-4FFC-A6AF-AA3FA8D8EFDF}" srcOrd="8" destOrd="0" presId="urn:microsoft.com/office/officeart/2005/8/layout/radial5"/>
    <dgm:cxn modelId="{76D44E99-7C58-4A1C-BD28-DD3D1B9FF0DD}" type="presParOf" srcId="{D4B05B93-943A-4E55-B739-9F8EAEBA81BB}" destId="{F96697A7-A865-480A-BB87-ED83F6969E4A}" srcOrd="9" destOrd="0" presId="urn:microsoft.com/office/officeart/2005/8/layout/radial5"/>
    <dgm:cxn modelId="{AC1DF77A-912F-4D2D-ABA5-3266CB13D669}" type="presParOf" srcId="{F96697A7-A865-480A-BB87-ED83F6969E4A}" destId="{3AE8C537-A865-45D8-9AC3-4B132B864CBB}" srcOrd="0" destOrd="0" presId="urn:microsoft.com/office/officeart/2005/8/layout/radial5"/>
    <dgm:cxn modelId="{EBBB5040-5949-41A1-BF6F-85D0A329F2F6}" type="presParOf" srcId="{D4B05B93-943A-4E55-B739-9F8EAEBA81BB}" destId="{371F3387-1440-4CEE-8B80-2E28DA6E0562}" srcOrd="10" destOrd="0" presId="urn:microsoft.com/office/officeart/2005/8/layout/radial5"/>
    <dgm:cxn modelId="{03561695-D562-405D-8998-9FC2F0A6811D}" type="presParOf" srcId="{D4B05B93-943A-4E55-B739-9F8EAEBA81BB}" destId="{31161365-52DB-41FA-9D75-B28A1FAB7CD8}" srcOrd="11" destOrd="0" presId="urn:microsoft.com/office/officeart/2005/8/layout/radial5"/>
    <dgm:cxn modelId="{3C784C73-2CC0-4FC6-92D2-1EB06BD51EDA}" type="presParOf" srcId="{31161365-52DB-41FA-9D75-B28A1FAB7CD8}" destId="{0BAE7B03-F4BF-4763-B36C-A043F57D2A95}" srcOrd="0" destOrd="0" presId="urn:microsoft.com/office/officeart/2005/8/layout/radial5"/>
    <dgm:cxn modelId="{49C809AD-83D9-4C79-9A6B-8683A6E874C7}" type="presParOf" srcId="{D4B05B93-943A-4E55-B739-9F8EAEBA81BB}" destId="{722ED51B-4E8E-4521-A1E9-1DAD4E23F16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A9138F-2F2C-4EAA-B9A4-D1334D2689C9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7D5A72-27A1-4FF4-898F-9B8BDE02C6DA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Bone biopsy after KT</a:t>
          </a:r>
        </a:p>
      </dgm:t>
    </dgm:pt>
    <dgm:pt modelId="{F4FE6A2A-A33E-46B6-BA27-95861EB29882}" type="parTrans" cxnId="{FCE15CD0-66B5-4353-AE08-D637A3F2B698}">
      <dgm:prSet/>
      <dgm:spPr/>
      <dgm:t>
        <a:bodyPr/>
        <a:lstStyle/>
        <a:p>
          <a:endParaRPr lang="en-US"/>
        </a:p>
      </dgm:t>
    </dgm:pt>
    <dgm:pt modelId="{CB5DF2E7-E633-46D9-8553-8864679C4E05}" type="sibTrans" cxnId="{FCE15CD0-66B5-4353-AE08-D637A3F2B698}">
      <dgm:prSet/>
      <dgm:spPr/>
      <dgm:t>
        <a:bodyPr/>
        <a:lstStyle/>
        <a:p>
          <a:endParaRPr lang="en-US"/>
        </a:p>
      </dgm:t>
    </dgm:pt>
    <dgm:pt modelId="{6E726527-B90C-4B3B-8DD7-EB806EC7ADB2}">
      <dgm:prSet phldrT="[Text]" custT="1"/>
      <dgm:spPr/>
      <dgm:t>
        <a:bodyPr/>
        <a:lstStyle/>
        <a:p>
          <a:r>
            <a:rPr lang="en-US" sz="1600" dirty="0"/>
            <a:t>Osteoblasts</a:t>
          </a:r>
          <a:r>
            <a:rPr lang="en-US" sz="1600" dirty="0">
              <a:latin typeface="Garamond" panose="02020404030301010803" pitchFamily="18" charset="0"/>
            </a:rPr>
            <a:t>↓</a:t>
          </a:r>
        </a:p>
        <a:p>
          <a:r>
            <a:rPr lang="en-US" sz="1600" dirty="0"/>
            <a:t>Bone loss (T&gt;C)</a:t>
          </a:r>
        </a:p>
        <a:p>
          <a:r>
            <a:rPr lang="en-US" sz="1600" dirty="0"/>
            <a:t>Risk for AD</a:t>
          </a:r>
        </a:p>
      </dgm:t>
    </dgm:pt>
    <dgm:pt modelId="{E55783D5-7D16-475C-BA23-FBA56716B705}" type="parTrans" cxnId="{91E7E3DB-B88C-4360-86EA-AD763ED5983B}">
      <dgm:prSet/>
      <dgm:spPr/>
      <dgm:t>
        <a:bodyPr/>
        <a:lstStyle/>
        <a:p>
          <a:endParaRPr lang="en-US"/>
        </a:p>
      </dgm:t>
    </dgm:pt>
    <dgm:pt modelId="{4E7664BA-F140-4CB3-A467-1D6F083B3561}" type="sibTrans" cxnId="{91E7E3DB-B88C-4360-86EA-AD763ED5983B}">
      <dgm:prSet/>
      <dgm:spPr/>
      <dgm:t>
        <a:bodyPr/>
        <a:lstStyle/>
        <a:p>
          <a:endParaRPr lang="en-US"/>
        </a:p>
      </dgm:t>
    </dgm:pt>
    <dgm:pt modelId="{BA3C7FC4-92A6-4617-8A4B-E1FD1AF4AB89}">
      <dgm:prSet phldrT="[Text]" custT="1"/>
      <dgm:spPr/>
      <dgm:t>
        <a:bodyPr/>
        <a:lstStyle/>
        <a:p>
          <a:r>
            <a:rPr lang="en-US" sz="1600" dirty="0"/>
            <a:t>Variable predominant ROD type</a:t>
          </a:r>
        </a:p>
      </dgm:t>
    </dgm:pt>
    <dgm:pt modelId="{4EA95435-8AF4-4057-9DD5-998130199D59}" type="parTrans" cxnId="{B4EF8D08-6D45-4A8C-BF11-EF46A7216C1F}">
      <dgm:prSet/>
      <dgm:spPr/>
      <dgm:t>
        <a:bodyPr/>
        <a:lstStyle/>
        <a:p>
          <a:endParaRPr lang="en-US"/>
        </a:p>
      </dgm:t>
    </dgm:pt>
    <dgm:pt modelId="{F2D4050B-26A3-4F17-A1C8-06FD6212D097}" type="sibTrans" cxnId="{B4EF8D08-6D45-4A8C-BF11-EF46A7216C1F}">
      <dgm:prSet/>
      <dgm:spPr/>
      <dgm:t>
        <a:bodyPr/>
        <a:lstStyle/>
        <a:p>
          <a:endParaRPr lang="en-US"/>
        </a:p>
      </dgm:t>
    </dgm:pt>
    <dgm:pt modelId="{9562127A-E07C-4BF4-97D4-4B73E7B62DAF}">
      <dgm:prSet phldrT="[Text]" custT="1"/>
      <dgm:spPr/>
      <dgm:t>
        <a:bodyPr/>
        <a:lstStyle/>
        <a:p>
          <a:r>
            <a:rPr lang="en-US" sz="1600" dirty="0"/>
            <a:t> </a:t>
          </a:r>
          <a:r>
            <a:rPr lang="en-US" sz="1600" b="1" dirty="0"/>
            <a:t>↘</a:t>
          </a:r>
          <a:r>
            <a:rPr lang="en-US" sz="1600" dirty="0"/>
            <a:t>resorption/</a:t>
          </a:r>
        </a:p>
        <a:p>
          <a:r>
            <a:rPr lang="en-US" sz="1600" dirty="0"/>
            <a:t>formation</a:t>
          </a:r>
        </a:p>
        <a:p>
          <a:r>
            <a:rPr lang="en-US" sz="1600" dirty="0"/>
            <a:t>Magnitude of pre-</a:t>
          </a:r>
          <a:r>
            <a:rPr lang="en-US" sz="1600" dirty="0" err="1"/>
            <a:t>Tx</a:t>
          </a:r>
          <a:r>
            <a:rPr lang="en-US" sz="1600" dirty="0"/>
            <a:t> ROD</a:t>
          </a:r>
        </a:p>
        <a:p>
          <a:endParaRPr lang="en-US" sz="1600" dirty="0"/>
        </a:p>
      </dgm:t>
    </dgm:pt>
    <dgm:pt modelId="{EFDDCDE2-DE5A-4024-9A41-82F45F43D200}" type="parTrans" cxnId="{9FDA7BBA-8F5A-4ADF-A23F-05B0767B9BD1}">
      <dgm:prSet/>
      <dgm:spPr/>
      <dgm:t>
        <a:bodyPr/>
        <a:lstStyle/>
        <a:p>
          <a:endParaRPr lang="en-US"/>
        </a:p>
      </dgm:t>
    </dgm:pt>
    <dgm:pt modelId="{DB092B25-8852-48B6-9E5F-BB54C8D1398A}" type="sibTrans" cxnId="{9FDA7BBA-8F5A-4ADF-A23F-05B0767B9BD1}">
      <dgm:prSet/>
      <dgm:spPr/>
      <dgm:t>
        <a:bodyPr/>
        <a:lstStyle/>
        <a:p>
          <a:endParaRPr lang="en-US"/>
        </a:p>
      </dgm:t>
    </dgm:pt>
    <dgm:pt modelId="{23B40949-0314-4ACA-B3E9-FDA20C852D5D}">
      <dgm:prSet phldrT="[Text]" custT="1"/>
      <dgm:spPr/>
      <dgm:t>
        <a:bodyPr/>
        <a:lstStyle/>
        <a:p>
          <a:r>
            <a:rPr lang="en-US" sz="1100" dirty="0">
              <a:latin typeface="Garamond" panose="02020404030301010803" pitchFamily="18" charset="0"/>
            </a:rPr>
            <a:t> </a:t>
          </a:r>
          <a:r>
            <a:rPr lang="en-US" sz="1600" b="1" dirty="0"/>
            <a:t>↘</a:t>
          </a:r>
          <a:r>
            <a:rPr lang="en-US" sz="1600" dirty="0">
              <a:latin typeface="Garamond" panose="02020404030301010803" pitchFamily="18" charset="0"/>
            </a:rPr>
            <a:t>Turnover</a:t>
          </a:r>
        </a:p>
        <a:p>
          <a:r>
            <a:rPr lang="en-US" sz="1600" dirty="0">
              <a:latin typeface="Garamond" panose="02020404030301010803" pitchFamily="18" charset="0"/>
            </a:rPr>
            <a:t>Osteoclast activity linked to </a:t>
          </a:r>
          <a:r>
            <a:rPr lang="en-US" sz="1600" dirty="0"/>
            <a:t>TRAP 5b</a:t>
          </a:r>
        </a:p>
      </dgm:t>
    </dgm:pt>
    <dgm:pt modelId="{5F83F264-A219-470E-882A-8E4DF8495E0A}" type="parTrans" cxnId="{3CCFF5D7-871F-4A32-B4C0-38A6AE499214}">
      <dgm:prSet/>
      <dgm:spPr/>
      <dgm:t>
        <a:bodyPr/>
        <a:lstStyle/>
        <a:p>
          <a:endParaRPr lang="en-US"/>
        </a:p>
      </dgm:t>
    </dgm:pt>
    <dgm:pt modelId="{B99A6BAD-8316-4A14-8C3E-CD798E5E4F4C}" type="sibTrans" cxnId="{3CCFF5D7-871F-4A32-B4C0-38A6AE499214}">
      <dgm:prSet/>
      <dgm:spPr/>
      <dgm:t>
        <a:bodyPr/>
        <a:lstStyle/>
        <a:p>
          <a:endParaRPr lang="en-US"/>
        </a:p>
      </dgm:t>
    </dgm:pt>
    <dgm:pt modelId="{7330FEDD-130D-4F5B-A43D-9E67EB044AFB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b="1" dirty="0">
              <a:solidFill>
                <a:srgbClr val="FF0000"/>
              </a:solidFill>
            </a:rPr>
            <a:t>No correlation to biomarkers, imaging</a:t>
          </a:r>
        </a:p>
      </dgm:t>
    </dgm:pt>
    <dgm:pt modelId="{B3BBD55C-FFF0-4416-B6C8-EB3B66A18F0F}" type="parTrans" cxnId="{13E22AE5-2F83-47DE-91BC-685FDFCCFC62}">
      <dgm:prSet/>
      <dgm:spPr/>
      <dgm:t>
        <a:bodyPr/>
        <a:lstStyle/>
        <a:p>
          <a:endParaRPr lang="en-US"/>
        </a:p>
      </dgm:t>
    </dgm:pt>
    <dgm:pt modelId="{F40E3E03-2F03-4CD8-B265-5D4986B9C63E}" type="sibTrans" cxnId="{13E22AE5-2F83-47DE-91BC-685FDFCCFC62}">
      <dgm:prSet/>
      <dgm:spPr/>
      <dgm:t>
        <a:bodyPr/>
        <a:lstStyle/>
        <a:p>
          <a:endParaRPr lang="en-US"/>
        </a:p>
      </dgm:t>
    </dgm:pt>
    <dgm:pt modelId="{C070959B-A786-4C4A-B33F-D1D942BE3C52}">
      <dgm:prSet custT="1"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sz="1800" b="1" dirty="0">
              <a:solidFill>
                <a:srgbClr val="FF0000"/>
              </a:solidFill>
            </a:rPr>
            <a:t>More biopsies needed </a:t>
          </a:r>
          <a:r>
            <a:rPr lang="en-US" sz="1800" b="1" dirty="0">
              <a:solidFill>
                <a:srgbClr val="FF0000"/>
              </a:solidFill>
              <a:latin typeface="Garamond" panose="02020404030301010803" pitchFamily="18" charset="0"/>
            </a:rPr>
            <a:t>?</a:t>
          </a:r>
          <a:endParaRPr lang="en-US" sz="1800" b="1" dirty="0">
            <a:solidFill>
              <a:srgbClr val="FF0000"/>
            </a:solidFill>
          </a:endParaRPr>
        </a:p>
      </dgm:t>
    </dgm:pt>
    <dgm:pt modelId="{FAD0405D-2577-479F-84B9-024A47DC46C2}" type="parTrans" cxnId="{EEE56EAC-EF5F-4A47-BB8B-9468F654E70A}">
      <dgm:prSet/>
      <dgm:spPr/>
      <dgm:t>
        <a:bodyPr/>
        <a:lstStyle/>
        <a:p>
          <a:endParaRPr lang="en-US"/>
        </a:p>
      </dgm:t>
    </dgm:pt>
    <dgm:pt modelId="{4500770C-9369-49A2-AB05-C580FECDCE25}" type="sibTrans" cxnId="{EEE56EAC-EF5F-4A47-BB8B-9468F654E70A}">
      <dgm:prSet/>
      <dgm:spPr/>
      <dgm:t>
        <a:bodyPr/>
        <a:lstStyle/>
        <a:p>
          <a:endParaRPr lang="en-US"/>
        </a:p>
      </dgm:t>
    </dgm:pt>
    <dgm:pt modelId="{F43B531D-3BE2-4AB4-A94E-DACC6B1EAAAB}" type="pres">
      <dgm:prSet presAssocID="{B0A9138F-2F2C-4EAA-B9A4-D1334D2689C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BFCE960-8E2D-4331-AB00-A9D4CAC61BE9}" type="pres">
      <dgm:prSet presAssocID="{2F7D5A72-27A1-4FF4-898F-9B8BDE02C6DA}" presName="centerShape" presStyleLbl="node0" presStyleIdx="0" presStyleCnt="1" custScaleX="132746" custScaleY="123896"/>
      <dgm:spPr/>
    </dgm:pt>
    <dgm:pt modelId="{DD36B033-433D-4A46-8C5A-14D08A7042CD}" type="pres">
      <dgm:prSet presAssocID="{E55783D5-7D16-475C-BA23-FBA56716B705}" presName="parTrans" presStyleLbl="sibTrans2D1" presStyleIdx="0" presStyleCnt="6"/>
      <dgm:spPr/>
    </dgm:pt>
    <dgm:pt modelId="{18788E00-0DB8-4188-A125-112C43C3C67F}" type="pres">
      <dgm:prSet presAssocID="{E55783D5-7D16-475C-BA23-FBA56716B705}" presName="connectorText" presStyleLbl="sibTrans2D1" presStyleIdx="0" presStyleCnt="6"/>
      <dgm:spPr/>
    </dgm:pt>
    <dgm:pt modelId="{D3714AA6-3D95-4F47-8A0C-A73BE7C5D540}" type="pres">
      <dgm:prSet presAssocID="{6E726527-B90C-4B3B-8DD7-EB806EC7ADB2}" presName="node" presStyleLbl="node1" presStyleIdx="0" presStyleCnt="6">
        <dgm:presLayoutVars>
          <dgm:bulletEnabled val="1"/>
        </dgm:presLayoutVars>
      </dgm:prSet>
      <dgm:spPr/>
    </dgm:pt>
    <dgm:pt modelId="{48F35DA0-123D-4E55-8055-B2D8432E7B6B}" type="pres">
      <dgm:prSet presAssocID="{4EA95435-8AF4-4057-9DD5-998130199D59}" presName="parTrans" presStyleLbl="sibTrans2D1" presStyleIdx="1" presStyleCnt="6"/>
      <dgm:spPr/>
    </dgm:pt>
    <dgm:pt modelId="{9E631990-C9C4-46E4-9901-CA76798E6CE3}" type="pres">
      <dgm:prSet presAssocID="{4EA95435-8AF4-4057-9DD5-998130199D59}" presName="connectorText" presStyleLbl="sibTrans2D1" presStyleIdx="1" presStyleCnt="6"/>
      <dgm:spPr/>
    </dgm:pt>
    <dgm:pt modelId="{A686E9B4-0EA3-4822-B1BE-A2AD10D011C0}" type="pres">
      <dgm:prSet presAssocID="{BA3C7FC4-92A6-4617-8A4B-E1FD1AF4AB89}" presName="node" presStyleLbl="node1" presStyleIdx="1" presStyleCnt="6" custRadScaleRad="100010" custRadScaleInc="1812">
        <dgm:presLayoutVars>
          <dgm:bulletEnabled val="1"/>
        </dgm:presLayoutVars>
      </dgm:prSet>
      <dgm:spPr/>
    </dgm:pt>
    <dgm:pt modelId="{B8BC965C-7FFB-4755-8D2B-A487ABD0178A}" type="pres">
      <dgm:prSet presAssocID="{B3BBD55C-FFF0-4416-B6C8-EB3B66A18F0F}" presName="parTrans" presStyleLbl="sibTrans2D1" presStyleIdx="2" presStyleCnt="6"/>
      <dgm:spPr/>
    </dgm:pt>
    <dgm:pt modelId="{816AC8E6-74AD-4E41-8B5C-A62C6105B250}" type="pres">
      <dgm:prSet presAssocID="{B3BBD55C-FFF0-4416-B6C8-EB3B66A18F0F}" presName="connectorText" presStyleLbl="sibTrans2D1" presStyleIdx="2" presStyleCnt="6"/>
      <dgm:spPr/>
    </dgm:pt>
    <dgm:pt modelId="{748F3D7C-F4C7-414A-85B6-689262C34DC8}" type="pres">
      <dgm:prSet presAssocID="{7330FEDD-130D-4F5B-A43D-9E67EB044AFB}" presName="node" presStyleLbl="node1" presStyleIdx="2" presStyleCnt="6">
        <dgm:presLayoutVars>
          <dgm:bulletEnabled val="1"/>
        </dgm:presLayoutVars>
      </dgm:prSet>
      <dgm:spPr/>
    </dgm:pt>
    <dgm:pt modelId="{31F0E2E7-9A0E-4E53-8234-4D7F05F084A2}" type="pres">
      <dgm:prSet presAssocID="{EFDDCDE2-DE5A-4024-9A41-82F45F43D200}" presName="parTrans" presStyleLbl="sibTrans2D1" presStyleIdx="3" presStyleCnt="6"/>
      <dgm:spPr/>
    </dgm:pt>
    <dgm:pt modelId="{2FCFC0A6-04B5-425A-8388-044D300E6EBD}" type="pres">
      <dgm:prSet presAssocID="{EFDDCDE2-DE5A-4024-9A41-82F45F43D200}" presName="connectorText" presStyleLbl="sibTrans2D1" presStyleIdx="3" presStyleCnt="6"/>
      <dgm:spPr/>
    </dgm:pt>
    <dgm:pt modelId="{47E21C15-E14C-4355-A826-869C1774E7E4}" type="pres">
      <dgm:prSet presAssocID="{9562127A-E07C-4BF4-97D4-4B73E7B62DAF}" presName="node" presStyleLbl="node1" presStyleIdx="3" presStyleCnt="6">
        <dgm:presLayoutVars>
          <dgm:bulletEnabled val="1"/>
        </dgm:presLayoutVars>
      </dgm:prSet>
      <dgm:spPr/>
    </dgm:pt>
    <dgm:pt modelId="{A876170B-FB98-45EC-AFA4-648FF8DA1518}" type="pres">
      <dgm:prSet presAssocID="{FAD0405D-2577-479F-84B9-024A47DC46C2}" presName="parTrans" presStyleLbl="sibTrans2D1" presStyleIdx="4" presStyleCnt="6"/>
      <dgm:spPr/>
    </dgm:pt>
    <dgm:pt modelId="{176EA93E-50E2-470C-8257-6C16C6269AA6}" type="pres">
      <dgm:prSet presAssocID="{FAD0405D-2577-479F-84B9-024A47DC46C2}" presName="connectorText" presStyleLbl="sibTrans2D1" presStyleIdx="4" presStyleCnt="6"/>
      <dgm:spPr/>
    </dgm:pt>
    <dgm:pt modelId="{7E03F6D9-1F6E-4290-98C1-F072CC677DD9}" type="pres">
      <dgm:prSet presAssocID="{C070959B-A786-4C4A-B33F-D1D942BE3C52}" presName="node" presStyleLbl="node1" presStyleIdx="4" presStyleCnt="6">
        <dgm:presLayoutVars>
          <dgm:bulletEnabled val="1"/>
        </dgm:presLayoutVars>
      </dgm:prSet>
      <dgm:spPr/>
    </dgm:pt>
    <dgm:pt modelId="{7E22C12D-7BAE-44BC-8706-4306C8764E7E}" type="pres">
      <dgm:prSet presAssocID="{5F83F264-A219-470E-882A-8E4DF8495E0A}" presName="parTrans" presStyleLbl="sibTrans2D1" presStyleIdx="5" presStyleCnt="6"/>
      <dgm:spPr/>
    </dgm:pt>
    <dgm:pt modelId="{B3F909EC-EB14-4B5F-A102-693F73A43BC0}" type="pres">
      <dgm:prSet presAssocID="{5F83F264-A219-470E-882A-8E4DF8495E0A}" presName="connectorText" presStyleLbl="sibTrans2D1" presStyleIdx="5" presStyleCnt="6"/>
      <dgm:spPr/>
    </dgm:pt>
    <dgm:pt modelId="{006D6634-AB70-441A-8238-99175607DB42}" type="pres">
      <dgm:prSet presAssocID="{23B40949-0314-4ACA-B3E9-FDA20C852D5D}" presName="node" presStyleLbl="node1" presStyleIdx="5" presStyleCnt="6">
        <dgm:presLayoutVars>
          <dgm:bulletEnabled val="1"/>
        </dgm:presLayoutVars>
      </dgm:prSet>
      <dgm:spPr/>
    </dgm:pt>
  </dgm:ptLst>
  <dgm:cxnLst>
    <dgm:cxn modelId="{B4EF8D08-6D45-4A8C-BF11-EF46A7216C1F}" srcId="{2F7D5A72-27A1-4FF4-898F-9B8BDE02C6DA}" destId="{BA3C7FC4-92A6-4617-8A4B-E1FD1AF4AB89}" srcOrd="1" destOrd="0" parTransId="{4EA95435-8AF4-4057-9DD5-998130199D59}" sibTransId="{F2D4050B-26A3-4F17-A1C8-06FD6212D097}"/>
    <dgm:cxn modelId="{8558A624-D45B-421A-BF36-9820AE5544E6}" type="presOf" srcId="{B3BBD55C-FFF0-4416-B6C8-EB3B66A18F0F}" destId="{B8BC965C-7FFB-4755-8D2B-A487ABD0178A}" srcOrd="0" destOrd="0" presId="urn:microsoft.com/office/officeart/2005/8/layout/radial5"/>
    <dgm:cxn modelId="{889C8A2F-467D-4712-A210-E0C929AB7A31}" type="presOf" srcId="{2F7D5A72-27A1-4FF4-898F-9B8BDE02C6DA}" destId="{5BFCE960-8E2D-4331-AB00-A9D4CAC61BE9}" srcOrd="0" destOrd="0" presId="urn:microsoft.com/office/officeart/2005/8/layout/radial5"/>
    <dgm:cxn modelId="{9FA39831-E57B-4635-8227-E8649F34DCFF}" type="presOf" srcId="{9562127A-E07C-4BF4-97D4-4B73E7B62DAF}" destId="{47E21C15-E14C-4355-A826-869C1774E7E4}" srcOrd="0" destOrd="0" presId="urn:microsoft.com/office/officeart/2005/8/layout/radial5"/>
    <dgm:cxn modelId="{E2878934-8FAD-493B-B39C-2753A023D996}" type="presOf" srcId="{EFDDCDE2-DE5A-4024-9A41-82F45F43D200}" destId="{2FCFC0A6-04B5-425A-8388-044D300E6EBD}" srcOrd="1" destOrd="0" presId="urn:microsoft.com/office/officeart/2005/8/layout/radial5"/>
    <dgm:cxn modelId="{932F0A61-81C2-41A0-8653-A9F26A03A9E2}" type="presOf" srcId="{5F83F264-A219-470E-882A-8E4DF8495E0A}" destId="{B3F909EC-EB14-4B5F-A102-693F73A43BC0}" srcOrd="1" destOrd="0" presId="urn:microsoft.com/office/officeart/2005/8/layout/radial5"/>
    <dgm:cxn modelId="{4700DF46-801B-4E2B-95A5-479B9572CE39}" type="presOf" srcId="{23B40949-0314-4ACA-B3E9-FDA20C852D5D}" destId="{006D6634-AB70-441A-8238-99175607DB42}" srcOrd="0" destOrd="0" presId="urn:microsoft.com/office/officeart/2005/8/layout/radial5"/>
    <dgm:cxn modelId="{6BA2654B-16D9-47AA-8EB9-6580F7483977}" type="presOf" srcId="{BA3C7FC4-92A6-4617-8A4B-E1FD1AF4AB89}" destId="{A686E9B4-0EA3-4822-B1BE-A2AD10D011C0}" srcOrd="0" destOrd="0" presId="urn:microsoft.com/office/officeart/2005/8/layout/radial5"/>
    <dgm:cxn modelId="{0AB7A16E-4CBD-47A1-A9E1-0922BE32703C}" type="presOf" srcId="{FAD0405D-2577-479F-84B9-024A47DC46C2}" destId="{A876170B-FB98-45EC-AFA4-648FF8DA1518}" srcOrd="0" destOrd="0" presId="urn:microsoft.com/office/officeart/2005/8/layout/radial5"/>
    <dgm:cxn modelId="{3596958A-15A8-4622-B13F-C7B9F3FEC15B}" type="presOf" srcId="{E55783D5-7D16-475C-BA23-FBA56716B705}" destId="{18788E00-0DB8-4188-A125-112C43C3C67F}" srcOrd="1" destOrd="0" presId="urn:microsoft.com/office/officeart/2005/8/layout/radial5"/>
    <dgm:cxn modelId="{620E639C-524A-421A-9326-057980899792}" type="presOf" srcId="{C070959B-A786-4C4A-B33F-D1D942BE3C52}" destId="{7E03F6D9-1F6E-4290-98C1-F072CC677DD9}" srcOrd="0" destOrd="0" presId="urn:microsoft.com/office/officeart/2005/8/layout/radial5"/>
    <dgm:cxn modelId="{AD39CFA2-D069-46CE-B974-842AD41F427C}" type="presOf" srcId="{B3BBD55C-FFF0-4416-B6C8-EB3B66A18F0F}" destId="{816AC8E6-74AD-4E41-8B5C-A62C6105B250}" srcOrd="1" destOrd="0" presId="urn:microsoft.com/office/officeart/2005/8/layout/radial5"/>
    <dgm:cxn modelId="{CA28F7A3-8BFA-4615-85CB-16331D5AE60D}" type="presOf" srcId="{4EA95435-8AF4-4057-9DD5-998130199D59}" destId="{9E631990-C9C4-46E4-9901-CA76798E6CE3}" srcOrd="1" destOrd="0" presId="urn:microsoft.com/office/officeart/2005/8/layout/radial5"/>
    <dgm:cxn modelId="{3B81C5A4-6D24-4B6C-B2F0-332B9DF0813D}" type="presOf" srcId="{5F83F264-A219-470E-882A-8E4DF8495E0A}" destId="{7E22C12D-7BAE-44BC-8706-4306C8764E7E}" srcOrd="0" destOrd="0" presId="urn:microsoft.com/office/officeart/2005/8/layout/radial5"/>
    <dgm:cxn modelId="{EEE56EAC-EF5F-4A47-BB8B-9468F654E70A}" srcId="{2F7D5A72-27A1-4FF4-898F-9B8BDE02C6DA}" destId="{C070959B-A786-4C4A-B33F-D1D942BE3C52}" srcOrd="4" destOrd="0" parTransId="{FAD0405D-2577-479F-84B9-024A47DC46C2}" sibTransId="{4500770C-9369-49A2-AB05-C580FECDCE25}"/>
    <dgm:cxn modelId="{6188E8B7-051E-4C98-A46C-434D011F36F6}" type="presOf" srcId="{FAD0405D-2577-479F-84B9-024A47DC46C2}" destId="{176EA93E-50E2-470C-8257-6C16C6269AA6}" srcOrd="1" destOrd="0" presId="urn:microsoft.com/office/officeart/2005/8/layout/radial5"/>
    <dgm:cxn modelId="{9FDA7BBA-8F5A-4ADF-A23F-05B0767B9BD1}" srcId="{2F7D5A72-27A1-4FF4-898F-9B8BDE02C6DA}" destId="{9562127A-E07C-4BF4-97D4-4B73E7B62DAF}" srcOrd="3" destOrd="0" parTransId="{EFDDCDE2-DE5A-4024-9A41-82F45F43D200}" sibTransId="{DB092B25-8852-48B6-9E5F-BB54C8D1398A}"/>
    <dgm:cxn modelId="{B4E74EBC-FE9F-4DE2-84DB-F238CE927444}" type="presOf" srcId="{B0A9138F-2F2C-4EAA-B9A4-D1334D2689C9}" destId="{F43B531D-3BE2-4AB4-A94E-DACC6B1EAAAB}" srcOrd="0" destOrd="0" presId="urn:microsoft.com/office/officeart/2005/8/layout/radial5"/>
    <dgm:cxn modelId="{BA239CC9-1653-4BC1-B541-D7722CC4F350}" type="presOf" srcId="{E55783D5-7D16-475C-BA23-FBA56716B705}" destId="{DD36B033-433D-4A46-8C5A-14D08A7042CD}" srcOrd="0" destOrd="0" presId="urn:microsoft.com/office/officeart/2005/8/layout/radial5"/>
    <dgm:cxn modelId="{8FE5EFCF-21C1-4EC3-B727-30C233DD425E}" type="presOf" srcId="{6E726527-B90C-4B3B-8DD7-EB806EC7ADB2}" destId="{D3714AA6-3D95-4F47-8A0C-A73BE7C5D540}" srcOrd="0" destOrd="0" presId="urn:microsoft.com/office/officeart/2005/8/layout/radial5"/>
    <dgm:cxn modelId="{FCE15CD0-66B5-4353-AE08-D637A3F2B698}" srcId="{B0A9138F-2F2C-4EAA-B9A4-D1334D2689C9}" destId="{2F7D5A72-27A1-4FF4-898F-9B8BDE02C6DA}" srcOrd="0" destOrd="0" parTransId="{F4FE6A2A-A33E-46B6-BA27-95861EB29882}" sibTransId="{CB5DF2E7-E633-46D9-8553-8864679C4E05}"/>
    <dgm:cxn modelId="{3CCFF5D7-871F-4A32-B4C0-38A6AE499214}" srcId="{2F7D5A72-27A1-4FF4-898F-9B8BDE02C6DA}" destId="{23B40949-0314-4ACA-B3E9-FDA20C852D5D}" srcOrd="5" destOrd="0" parTransId="{5F83F264-A219-470E-882A-8E4DF8495E0A}" sibTransId="{B99A6BAD-8316-4A14-8C3E-CD798E5E4F4C}"/>
    <dgm:cxn modelId="{91E7E3DB-B88C-4360-86EA-AD763ED5983B}" srcId="{2F7D5A72-27A1-4FF4-898F-9B8BDE02C6DA}" destId="{6E726527-B90C-4B3B-8DD7-EB806EC7ADB2}" srcOrd="0" destOrd="0" parTransId="{E55783D5-7D16-475C-BA23-FBA56716B705}" sibTransId="{4E7664BA-F140-4CB3-A467-1D6F083B3561}"/>
    <dgm:cxn modelId="{9B6757DE-D08A-44AF-929B-ACEA3A119C7F}" type="presOf" srcId="{7330FEDD-130D-4F5B-A43D-9E67EB044AFB}" destId="{748F3D7C-F4C7-414A-85B6-689262C34DC8}" srcOrd="0" destOrd="0" presId="urn:microsoft.com/office/officeart/2005/8/layout/radial5"/>
    <dgm:cxn modelId="{3FADE2DF-7501-4EBB-BA80-95497749AE80}" type="presOf" srcId="{4EA95435-8AF4-4057-9DD5-998130199D59}" destId="{48F35DA0-123D-4E55-8055-B2D8432E7B6B}" srcOrd="0" destOrd="0" presId="urn:microsoft.com/office/officeart/2005/8/layout/radial5"/>
    <dgm:cxn modelId="{7C3316E1-C7A0-497F-8E72-FBA034BDDEA8}" type="presOf" srcId="{EFDDCDE2-DE5A-4024-9A41-82F45F43D200}" destId="{31F0E2E7-9A0E-4E53-8234-4D7F05F084A2}" srcOrd="0" destOrd="0" presId="urn:microsoft.com/office/officeart/2005/8/layout/radial5"/>
    <dgm:cxn modelId="{13E22AE5-2F83-47DE-91BC-685FDFCCFC62}" srcId="{2F7D5A72-27A1-4FF4-898F-9B8BDE02C6DA}" destId="{7330FEDD-130D-4F5B-A43D-9E67EB044AFB}" srcOrd="2" destOrd="0" parTransId="{B3BBD55C-FFF0-4416-B6C8-EB3B66A18F0F}" sibTransId="{F40E3E03-2F03-4CD8-B265-5D4986B9C63E}"/>
    <dgm:cxn modelId="{9CCDAE68-7E80-4F4B-86B1-3D4D478DEB5E}" type="presParOf" srcId="{F43B531D-3BE2-4AB4-A94E-DACC6B1EAAAB}" destId="{5BFCE960-8E2D-4331-AB00-A9D4CAC61BE9}" srcOrd="0" destOrd="0" presId="urn:microsoft.com/office/officeart/2005/8/layout/radial5"/>
    <dgm:cxn modelId="{060D4DC3-7DBF-4D56-961A-E2DF09600D3C}" type="presParOf" srcId="{F43B531D-3BE2-4AB4-A94E-DACC6B1EAAAB}" destId="{DD36B033-433D-4A46-8C5A-14D08A7042CD}" srcOrd="1" destOrd="0" presId="urn:microsoft.com/office/officeart/2005/8/layout/radial5"/>
    <dgm:cxn modelId="{8C282658-0E57-4D68-AA13-5A1553D9B4B1}" type="presParOf" srcId="{DD36B033-433D-4A46-8C5A-14D08A7042CD}" destId="{18788E00-0DB8-4188-A125-112C43C3C67F}" srcOrd="0" destOrd="0" presId="urn:microsoft.com/office/officeart/2005/8/layout/radial5"/>
    <dgm:cxn modelId="{BDA34423-9199-4B75-A020-AE8487BE21F9}" type="presParOf" srcId="{F43B531D-3BE2-4AB4-A94E-DACC6B1EAAAB}" destId="{D3714AA6-3D95-4F47-8A0C-A73BE7C5D540}" srcOrd="2" destOrd="0" presId="urn:microsoft.com/office/officeart/2005/8/layout/radial5"/>
    <dgm:cxn modelId="{F42C3265-F737-43A5-8A08-47760032AA51}" type="presParOf" srcId="{F43B531D-3BE2-4AB4-A94E-DACC6B1EAAAB}" destId="{48F35DA0-123D-4E55-8055-B2D8432E7B6B}" srcOrd="3" destOrd="0" presId="urn:microsoft.com/office/officeart/2005/8/layout/radial5"/>
    <dgm:cxn modelId="{28EB2675-E74C-436D-80EB-DEA93582C10C}" type="presParOf" srcId="{48F35DA0-123D-4E55-8055-B2D8432E7B6B}" destId="{9E631990-C9C4-46E4-9901-CA76798E6CE3}" srcOrd="0" destOrd="0" presId="urn:microsoft.com/office/officeart/2005/8/layout/radial5"/>
    <dgm:cxn modelId="{C4B3C8A6-02B6-4FFD-81D1-F01423BF1C76}" type="presParOf" srcId="{F43B531D-3BE2-4AB4-A94E-DACC6B1EAAAB}" destId="{A686E9B4-0EA3-4822-B1BE-A2AD10D011C0}" srcOrd="4" destOrd="0" presId="urn:microsoft.com/office/officeart/2005/8/layout/radial5"/>
    <dgm:cxn modelId="{49A9C8B9-1A27-4339-B39D-C03E0B4DCB25}" type="presParOf" srcId="{F43B531D-3BE2-4AB4-A94E-DACC6B1EAAAB}" destId="{B8BC965C-7FFB-4755-8D2B-A487ABD0178A}" srcOrd="5" destOrd="0" presId="urn:microsoft.com/office/officeart/2005/8/layout/radial5"/>
    <dgm:cxn modelId="{D7330A9C-4256-47D2-B796-05D73D5AC197}" type="presParOf" srcId="{B8BC965C-7FFB-4755-8D2B-A487ABD0178A}" destId="{816AC8E6-74AD-4E41-8B5C-A62C6105B250}" srcOrd="0" destOrd="0" presId="urn:microsoft.com/office/officeart/2005/8/layout/radial5"/>
    <dgm:cxn modelId="{4AF09F2D-CFEC-4835-B372-4B9D5AE38DAE}" type="presParOf" srcId="{F43B531D-3BE2-4AB4-A94E-DACC6B1EAAAB}" destId="{748F3D7C-F4C7-414A-85B6-689262C34DC8}" srcOrd="6" destOrd="0" presId="urn:microsoft.com/office/officeart/2005/8/layout/radial5"/>
    <dgm:cxn modelId="{921C1EC9-EFCA-4A68-93ED-FC450083EB7B}" type="presParOf" srcId="{F43B531D-3BE2-4AB4-A94E-DACC6B1EAAAB}" destId="{31F0E2E7-9A0E-4E53-8234-4D7F05F084A2}" srcOrd="7" destOrd="0" presId="urn:microsoft.com/office/officeart/2005/8/layout/radial5"/>
    <dgm:cxn modelId="{5F251605-FDB7-47E5-879E-7EE73F1A386B}" type="presParOf" srcId="{31F0E2E7-9A0E-4E53-8234-4D7F05F084A2}" destId="{2FCFC0A6-04B5-425A-8388-044D300E6EBD}" srcOrd="0" destOrd="0" presId="urn:microsoft.com/office/officeart/2005/8/layout/radial5"/>
    <dgm:cxn modelId="{3149D8D4-8BD1-4171-B995-92E75B542E39}" type="presParOf" srcId="{F43B531D-3BE2-4AB4-A94E-DACC6B1EAAAB}" destId="{47E21C15-E14C-4355-A826-869C1774E7E4}" srcOrd="8" destOrd="0" presId="urn:microsoft.com/office/officeart/2005/8/layout/radial5"/>
    <dgm:cxn modelId="{89CBF83E-B1EE-488D-908F-30CA13CF67E4}" type="presParOf" srcId="{F43B531D-3BE2-4AB4-A94E-DACC6B1EAAAB}" destId="{A876170B-FB98-45EC-AFA4-648FF8DA1518}" srcOrd="9" destOrd="0" presId="urn:microsoft.com/office/officeart/2005/8/layout/radial5"/>
    <dgm:cxn modelId="{630723FD-AFEA-450B-8069-CDFF73988990}" type="presParOf" srcId="{A876170B-FB98-45EC-AFA4-648FF8DA1518}" destId="{176EA93E-50E2-470C-8257-6C16C6269AA6}" srcOrd="0" destOrd="0" presId="urn:microsoft.com/office/officeart/2005/8/layout/radial5"/>
    <dgm:cxn modelId="{C54EDCD8-4837-4A5E-BF6A-38BE5E4C4127}" type="presParOf" srcId="{F43B531D-3BE2-4AB4-A94E-DACC6B1EAAAB}" destId="{7E03F6D9-1F6E-4290-98C1-F072CC677DD9}" srcOrd="10" destOrd="0" presId="urn:microsoft.com/office/officeart/2005/8/layout/radial5"/>
    <dgm:cxn modelId="{F6D04C7A-C5B2-427E-8526-1B2A6A3FB291}" type="presParOf" srcId="{F43B531D-3BE2-4AB4-A94E-DACC6B1EAAAB}" destId="{7E22C12D-7BAE-44BC-8706-4306C8764E7E}" srcOrd="11" destOrd="0" presId="urn:microsoft.com/office/officeart/2005/8/layout/radial5"/>
    <dgm:cxn modelId="{D440C647-2C6B-4627-B673-953AEA9503FF}" type="presParOf" srcId="{7E22C12D-7BAE-44BC-8706-4306C8764E7E}" destId="{B3F909EC-EB14-4B5F-A102-693F73A43BC0}" srcOrd="0" destOrd="0" presId="urn:microsoft.com/office/officeart/2005/8/layout/radial5"/>
    <dgm:cxn modelId="{871C77FE-781B-4E9B-B5A3-149476A358C1}" type="presParOf" srcId="{F43B531D-3BE2-4AB4-A94E-DACC6B1EAAAB}" destId="{006D6634-AB70-441A-8238-99175607DB4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0BD3F7-E348-48DF-9CDC-E05F7CC8E1B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0B49BB-FA43-422D-BE57-29573B0A4F5C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RRT modalities</a:t>
          </a:r>
        </a:p>
      </dgm:t>
    </dgm:pt>
    <dgm:pt modelId="{85D55D6E-7AF3-4837-94B2-4202C9CE9963}" type="parTrans" cxnId="{F533A3D4-4E01-42C2-AFDE-1E7474ECCAD3}">
      <dgm:prSet/>
      <dgm:spPr/>
      <dgm:t>
        <a:bodyPr/>
        <a:lstStyle/>
        <a:p>
          <a:endParaRPr lang="en-US"/>
        </a:p>
      </dgm:t>
    </dgm:pt>
    <dgm:pt modelId="{C9677428-5A3B-4A51-9AC6-1D4DB93A04FA}" type="sibTrans" cxnId="{F533A3D4-4E01-42C2-AFDE-1E7474ECCAD3}">
      <dgm:prSet/>
      <dgm:spPr/>
      <dgm:t>
        <a:bodyPr/>
        <a:lstStyle/>
        <a:p>
          <a:endParaRPr lang="en-US"/>
        </a:p>
      </dgm:t>
    </dgm:pt>
    <dgm:pt modelId="{CFC4C6E5-E6A9-4BB9-9B75-26A362CD8E07}">
      <dgm:prSet phldrT="[Text]"/>
      <dgm:spPr/>
      <dgm:t>
        <a:bodyPr/>
        <a:lstStyle/>
        <a:p>
          <a:r>
            <a:rPr lang="en-US" dirty="0"/>
            <a:t>HD</a:t>
          </a:r>
        </a:p>
      </dgm:t>
    </dgm:pt>
    <dgm:pt modelId="{E288B698-D69A-457E-A4EB-48FF812C03F6}" type="parTrans" cxnId="{F8CA4C7D-D0B5-48BF-81F2-65DA55CF6AE1}">
      <dgm:prSet/>
      <dgm:spPr/>
      <dgm:t>
        <a:bodyPr/>
        <a:lstStyle/>
        <a:p>
          <a:endParaRPr lang="en-US"/>
        </a:p>
      </dgm:t>
    </dgm:pt>
    <dgm:pt modelId="{E10737EC-D9AF-4F56-8DA8-680851946F2C}" type="sibTrans" cxnId="{F8CA4C7D-D0B5-48BF-81F2-65DA55CF6AE1}">
      <dgm:prSet/>
      <dgm:spPr/>
      <dgm:t>
        <a:bodyPr/>
        <a:lstStyle/>
        <a:p>
          <a:endParaRPr lang="en-US"/>
        </a:p>
      </dgm:t>
    </dgm:pt>
    <dgm:pt modelId="{4A6CDE27-4252-4CC1-9BD4-056785F2470D}">
      <dgm:prSet phldrT="[Text]"/>
      <dgm:spPr/>
      <dgm:t>
        <a:bodyPr/>
        <a:lstStyle/>
        <a:p>
          <a:r>
            <a:rPr lang="en-US" dirty="0"/>
            <a:t>PD</a:t>
          </a:r>
        </a:p>
      </dgm:t>
    </dgm:pt>
    <dgm:pt modelId="{BD280398-AFC3-4AD3-9B35-425574493F1C}" type="parTrans" cxnId="{AA9EE4E2-BFE6-410F-A8D4-10698D060E31}">
      <dgm:prSet/>
      <dgm:spPr/>
      <dgm:t>
        <a:bodyPr/>
        <a:lstStyle/>
        <a:p>
          <a:endParaRPr lang="en-US"/>
        </a:p>
      </dgm:t>
    </dgm:pt>
    <dgm:pt modelId="{AE9AAB63-00F8-4B1F-B78D-A069682B795D}" type="sibTrans" cxnId="{AA9EE4E2-BFE6-410F-A8D4-10698D060E31}">
      <dgm:prSet/>
      <dgm:spPr/>
      <dgm:t>
        <a:bodyPr/>
        <a:lstStyle/>
        <a:p>
          <a:endParaRPr lang="en-US"/>
        </a:p>
      </dgm:t>
    </dgm:pt>
    <dgm:pt modelId="{227F7F75-81E0-49B2-ACD7-FCA4F9413DD4}">
      <dgm:prSet phldrT="[Text]" custT="1"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sz="6600" dirty="0"/>
            <a:t>KT</a:t>
          </a:r>
        </a:p>
      </dgm:t>
    </dgm:pt>
    <dgm:pt modelId="{3590D5A8-153E-4BC1-9ADB-3B06D312415B}" type="parTrans" cxnId="{5D6FDBA9-9C37-4A0C-88E4-B7CA24AF62C2}">
      <dgm:prSet/>
      <dgm:spPr/>
      <dgm:t>
        <a:bodyPr/>
        <a:lstStyle/>
        <a:p>
          <a:endParaRPr lang="en-US"/>
        </a:p>
      </dgm:t>
    </dgm:pt>
    <dgm:pt modelId="{79311D4A-D027-41AB-B420-3A546345F379}" type="sibTrans" cxnId="{5D6FDBA9-9C37-4A0C-88E4-B7CA24AF62C2}">
      <dgm:prSet/>
      <dgm:spPr/>
      <dgm:t>
        <a:bodyPr/>
        <a:lstStyle/>
        <a:p>
          <a:endParaRPr lang="en-US"/>
        </a:p>
      </dgm:t>
    </dgm:pt>
    <dgm:pt modelId="{DE739C00-3F1E-4EAC-A41D-86CEDF58C529}" type="pres">
      <dgm:prSet presAssocID="{5E0BD3F7-E348-48DF-9CDC-E05F7CC8E1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AAB38FE-5281-4BB2-943E-45BC54B77CC5}" type="pres">
      <dgm:prSet presAssocID="{6D0B49BB-FA43-422D-BE57-29573B0A4F5C}" presName="centerShape" presStyleLbl="node0" presStyleIdx="0" presStyleCnt="1" custScaleX="129867" custScaleY="120505"/>
      <dgm:spPr/>
    </dgm:pt>
    <dgm:pt modelId="{4AE03489-1DFD-4CFB-BCB0-D95BDDBBEBEC}" type="pres">
      <dgm:prSet presAssocID="{E288B698-D69A-457E-A4EB-48FF812C03F6}" presName="parTrans" presStyleLbl="sibTrans2D1" presStyleIdx="0" presStyleCnt="3"/>
      <dgm:spPr/>
    </dgm:pt>
    <dgm:pt modelId="{14E1C06B-EA48-439C-A99D-417706743580}" type="pres">
      <dgm:prSet presAssocID="{E288B698-D69A-457E-A4EB-48FF812C03F6}" presName="connectorText" presStyleLbl="sibTrans2D1" presStyleIdx="0" presStyleCnt="3"/>
      <dgm:spPr/>
    </dgm:pt>
    <dgm:pt modelId="{02A296D2-2164-44DC-89A4-16DE4273A059}" type="pres">
      <dgm:prSet presAssocID="{CFC4C6E5-E6A9-4BB9-9B75-26A362CD8E07}" presName="node" presStyleLbl="node1" presStyleIdx="0" presStyleCnt="3" custScaleX="74057" custScaleY="70481">
        <dgm:presLayoutVars>
          <dgm:bulletEnabled val="1"/>
        </dgm:presLayoutVars>
      </dgm:prSet>
      <dgm:spPr/>
    </dgm:pt>
    <dgm:pt modelId="{B000EDE9-FC77-4BDF-B8F9-5439233A3C45}" type="pres">
      <dgm:prSet presAssocID="{BD280398-AFC3-4AD3-9B35-425574493F1C}" presName="parTrans" presStyleLbl="sibTrans2D1" presStyleIdx="1" presStyleCnt="3"/>
      <dgm:spPr/>
    </dgm:pt>
    <dgm:pt modelId="{5DE8C12E-BDAF-4E5E-9795-E20EFBC8DBAD}" type="pres">
      <dgm:prSet presAssocID="{BD280398-AFC3-4AD3-9B35-425574493F1C}" presName="connectorText" presStyleLbl="sibTrans2D1" presStyleIdx="1" presStyleCnt="3"/>
      <dgm:spPr/>
    </dgm:pt>
    <dgm:pt modelId="{ACEF0B3E-84D0-4475-A259-5621F2A9952B}" type="pres">
      <dgm:prSet presAssocID="{4A6CDE27-4252-4CC1-9BD4-056785F2470D}" presName="node" presStyleLbl="node1" presStyleIdx="1" presStyleCnt="3" custScaleX="78461" custScaleY="71702">
        <dgm:presLayoutVars>
          <dgm:bulletEnabled val="1"/>
        </dgm:presLayoutVars>
      </dgm:prSet>
      <dgm:spPr/>
    </dgm:pt>
    <dgm:pt modelId="{882145A3-3EB4-4A14-8FC0-4C8DA8004766}" type="pres">
      <dgm:prSet presAssocID="{3590D5A8-153E-4BC1-9ADB-3B06D312415B}" presName="parTrans" presStyleLbl="sibTrans2D1" presStyleIdx="2" presStyleCnt="3"/>
      <dgm:spPr/>
    </dgm:pt>
    <dgm:pt modelId="{23F3DF3F-5306-407C-9D94-3B63BF6BD6CE}" type="pres">
      <dgm:prSet presAssocID="{3590D5A8-153E-4BC1-9ADB-3B06D312415B}" presName="connectorText" presStyleLbl="sibTrans2D1" presStyleIdx="2" presStyleCnt="3"/>
      <dgm:spPr/>
    </dgm:pt>
    <dgm:pt modelId="{089EA05F-62CA-4E31-9360-E3A287BCE39B}" type="pres">
      <dgm:prSet presAssocID="{227F7F75-81E0-49B2-ACD7-FCA4F9413DD4}" presName="node" presStyleLbl="node1" presStyleIdx="2" presStyleCnt="3" custScaleX="138141" custScaleY="129421" custRadScaleRad="107526" custRadScaleInc="4035">
        <dgm:presLayoutVars>
          <dgm:bulletEnabled val="1"/>
        </dgm:presLayoutVars>
      </dgm:prSet>
      <dgm:spPr/>
    </dgm:pt>
  </dgm:ptLst>
  <dgm:cxnLst>
    <dgm:cxn modelId="{8D81D402-3F09-4CC4-A208-2B1D5C44B2E5}" type="presOf" srcId="{5E0BD3F7-E348-48DF-9CDC-E05F7CC8E1B3}" destId="{DE739C00-3F1E-4EAC-A41D-86CEDF58C529}" srcOrd="0" destOrd="0" presId="urn:microsoft.com/office/officeart/2005/8/layout/radial5"/>
    <dgm:cxn modelId="{843C5F3E-8762-44D3-BF67-882059091C5C}" type="presOf" srcId="{BD280398-AFC3-4AD3-9B35-425574493F1C}" destId="{B000EDE9-FC77-4BDF-B8F9-5439233A3C45}" srcOrd="0" destOrd="0" presId="urn:microsoft.com/office/officeart/2005/8/layout/radial5"/>
    <dgm:cxn modelId="{FE19DE6E-1698-4EC4-B170-1A5A628F9A10}" type="presOf" srcId="{3590D5A8-153E-4BC1-9ADB-3B06D312415B}" destId="{23F3DF3F-5306-407C-9D94-3B63BF6BD6CE}" srcOrd="1" destOrd="0" presId="urn:microsoft.com/office/officeart/2005/8/layout/radial5"/>
    <dgm:cxn modelId="{F8CA4C7D-D0B5-48BF-81F2-65DA55CF6AE1}" srcId="{6D0B49BB-FA43-422D-BE57-29573B0A4F5C}" destId="{CFC4C6E5-E6A9-4BB9-9B75-26A362CD8E07}" srcOrd="0" destOrd="0" parTransId="{E288B698-D69A-457E-A4EB-48FF812C03F6}" sibTransId="{E10737EC-D9AF-4F56-8DA8-680851946F2C}"/>
    <dgm:cxn modelId="{F2385180-4FB6-44A9-84A5-63C08BB6C612}" type="presOf" srcId="{E288B698-D69A-457E-A4EB-48FF812C03F6}" destId="{4AE03489-1DFD-4CFB-BCB0-D95BDDBBEBEC}" srcOrd="0" destOrd="0" presId="urn:microsoft.com/office/officeart/2005/8/layout/radial5"/>
    <dgm:cxn modelId="{8BC09983-6091-4E18-A37E-70B3EDF47D88}" type="presOf" srcId="{CFC4C6E5-E6A9-4BB9-9B75-26A362CD8E07}" destId="{02A296D2-2164-44DC-89A4-16DE4273A059}" srcOrd="0" destOrd="0" presId="urn:microsoft.com/office/officeart/2005/8/layout/radial5"/>
    <dgm:cxn modelId="{5C62DB8F-175B-4393-8CED-70C10A9D455A}" type="presOf" srcId="{6D0B49BB-FA43-422D-BE57-29573B0A4F5C}" destId="{EAAB38FE-5281-4BB2-943E-45BC54B77CC5}" srcOrd="0" destOrd="0" presId="urn:microsoft.com/office/officeart/2005/8/layout/radial5"/>
    <dgm:cxn modelId="{5D6FDBA9-9C37-4A0C-88E4-B7CA24AF62C2}" srcId="{6D0B49BB-FA43-422D-BE57-29573B0A4F5C}" destId="{227F7F75-81E0-49B2-ACD7-FCA4F9413DD4}" srcOrd="2" destOrd="0" parTransId="{3590D5A8-153E-4BC1-9ADB-3B06D312415B}" sibTransId="{79311D4A-D027-41AB-B420-3A546345F379}"/>
    <dgm:cxn modelId="{965ECBAB-27EE-48D4-AD75-2037A0F497A1}" type="presOf" srcId="{3590D5A8-153E-4BC1-9ADB-3B06D312415B}" destId="{882145A3-3EB4-4A14-8FC0-4C8DA8004766}" srcOrd="0" destOrd="0" presId="urn:microsoft.com/office/officeart/2005/8/layout/radial5"/>
    <dgm:cxn modelId="{C55456B1-DCC3-47C8-8B34-413D6879DA0A}" type="presOf" srcId="{227F7F75-81E0-49B2-ACD7-FCA4F9413DD4}" destId="{089EA05F-62CA-4E31-9360-E3A287BCE39B}" srcOrd="0" destOrd="0" presId="urn:microsoft.com/office/officeart/2005/8/layout/radial5"/>
    <dgm:cxn modelId="{B9B01DBD-0AD6-485C-BBB3-AB51F0EEE355}" type="presOf" srcId="{BD280398-AFC3-4AD3-9B35-425574493F1C}" destId="{5DE8C12E-BDAF-4E5E-9795-E20EFBC8DBAD}" srcOrd="1" destOrd="0" presId="urn:microsoft.com/office/officeart/2005/8/layout/radial5"/>
    <dgm:cxn modelId="{3AF2FEC2-E1FC-48CB-AAD6-74D224BC844D}" type="presOf" srcId="{E288B698-D69A-457E-A4EB-48FF812C03F6}" destId="{14E1C06B-EA48-439C-A99D-417706743580}" srcOrd="1" destOrd="0" presId="urn:microsoft.com/office/officeart/2005/8/layout/radial5"/>
    <dgm:cxn modelId="{234254D0-61D6-4067-939F-DD60D93832F7}" type="presOf" srcId="{4A6CDE27-4252-4CC1-9BD4-056785F2470D}" destId="{ACEF0B3E-84D0-4475-A259-5621F2A9952B}" srcOrd="0" destOrd="0" presId="urn:microsoft.com/office/officeart/2005/8/layout/radial5"/>
    <dgm:cxn modelId="{F533A3D4-4E01-42C2-AFDE-1E7474ECCAD3}" srcId="{5E0BD3F7-E348-48DF-9CDC-E05F7CC8E1B3}" destId="{6D0B49BB-FA43-422D-BE57-29573B0A4F5C}" srcOrd="0" destOrd="0" parTransId="{85D55D6E-7AF3-4837-94B2-4202C9CE9963}" sibTransId="{C9677428-5A3B-4A51-9AC6-1D4DB93A04FA}"/>
    <dgm:cxn modelId="{AA9EE4E2-BFE6-410F-A8D4-10698D060E31}" srcId="{6D0B49BB-FA43-422D-BE57-29573B0A4F5C}" destId="{4A6CDE27-4252-4CC1-9BD4-056785F2470D}" srcOrd="1" destOrd="0" parTransId="{BD280398-AFC3-4AD3-9B35-425574493F1C}" sibTransId="{AE9AAB63-00F8-4B1F-B78D-A069682B795D}"/>
    <dgm:cxn modelId="{FA024066-7F58-42F3-A61B-3081582C7349}" type="presParOf" srcId="{DE739C00-3F1E-4EAC-A41D-86CEDF58C529}" destId="{EAAB38FE-5281-4BB2-943E-45BC54B77CC5}" srcOrd="0" destOrd="0" presId="urn:microsoft.com/office/officeart/2005/8/layout/radial5"/>
    <dgm:cxn modelId="{D4D9809B-4FD7-4743-8420-7C0E971157CB}" type="presParOf" srcId="{DE739C00-3F1E-4EAC-A41D-86CEDF58C529}" destId="{4AE03489-1DFD-4CFB-BCB0-D95BDDBBEBEC}" srcOrd="1" destOrd="0" presId="urn:microsoft.com/office/officeart/2005/8/layout/radial5"/>
    <dgm:cxn modelId="{B00396C8-887C-4FE5-A95C-E23387788287}" type="presParOf" srcId="{4AE03489-1DFD-4CFB-BCB0-D95BDDBBEBEC}" destId="{14E1C06B-EA48-439C-A99D-417706743580}" srcOrd="0" destOrd="0" presId="urn:microsoft.com/office/officeart/2005/8/layout/radial5"/>
    <dgm:cxn modelId="{65514904-4BFB-4EBD-9B9F-30943D145FFE}" type="presParOf" srcId="{DE739C00-3F1E-4EAC-A41D-86CEDF58C529}" destId="{02A296D2-2164-44DC-89A4-16DE4273A059}" srcOrd="2" destOrd="0" presId="urn:microsoft.com/office/officeart/2005/8/layout/radial5"/>
    <dgm:cxn modelId="{AF4C039D-8694-4611-9831-EF766E880741}" type="presParOf" srcId="{DE739C00-3F1E-4EAC-A41D-86CEDF58C529}" destId="{B000EDE9-FC77-4BDF-B8F9-5439233A3C45}" srcOrd="3" destOrd="0" presId="urn:microsoft.com/office/officeart/2005/8/layout/radial5"/>
    <dgm:cxn modelId="{FC95A14F-3E7C-4F77-A9B7-A71CEDD20B96}" type="presParOf" srcId="{B000EDE9-FC77-4BDF-B8F9-5439233A3C45}" destId="{5DE8C12E-BDAF-4E5E-9795-E20EFBC8DBAD}" srcOrd="0" destOrd="0" presId="urn:microsoft.com/office/officeart/2005/8/layout/radial5"/>
    <dgm:cxn modelId="{097D088A-56D5-4AAC-884A-624CF0EB34D0}" type="presParOf" srcId="{DE739C00-3F1E-4EAC-A41D-86CEDF58C529}" destId="{ACEF0B3E-84D0-4475-A259-5621F2A9952B}" srcOrd="4" destOrd="0" presId="urn:microsoft.com/office/officeart/2005/8/layout/radial5"/>
    <dgm:cxn modelId="{6AF881AB-B5D4-4928-83DC-D1DD55D8D824}" type="presParOf" srcId="{DE739C00-3F1E-4EAC-A41D-86CEDF58C529}" destId="{882145A3-3EB4-4A14-8FC0-4C8DA8004766}" srcOrd="5" destOrd="0" presId="urn:microsoft.com/office/officeart/2005/8/layout/radial5"/>
    <dgm:cxn modelId="{96DA7ABF-EF4A-40E3-9CBE-35857963FE34}" type="presParOf" srcId="{882145A3-3EB4-4A14-8FC0-4C8DA8004766}" destId="{23F3DF3F-5306-407C-9D94-3B63BF6BD6CE}" srcOrd="0" destOrd="0" presId="urn:microsoft.com/office/officeart/2005/8/layout/radial5"/>
    <dgm:cxn modelId="{2D062714-3D9D-409A-A19D-189740D62593}" type="presParOf" srcId="{DE739C00-3F1E-4EAC-A41D-86CEDF58C529}" destId="{089EA05F-62CA-4E31-9360-E3A287BCE39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DF96D6-DE5D-4869-BE35-ADA95E43867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AF9254-E6D6-489F-8F49-D9139A4D32A7}">
      <dgm:prSet phldrT="[Text]"/>
      <dgm:spPr/>
      <dgm:t>
        <a:bodyPr/>
        <a:lstStyle/>
        <a:p>
          <a:r>
            <a:rPr lang="en-US" b="1" dirty="0" err="1">
              <a:solidFill>
                <a:srgbClr val="FF0000"/>
              </a:solidFill>
            </a:rPr>
            <a:t>sKlotho</a:t>
          </a:r>
          <a:r>
            <a:rPr lang="en-US" b="1" dirty="0">
              <a:solidFill>
                <a:srgbClr val="FF0000"/>
              </a:solidFill>
            </a:rPr>
            <a:t> after KT</a:t>
          </a:r>
        </a:p>
      </dgm:t>
    </dgm:pt>
    <dgm:pt modelId="{7FF0B1BB-22A8-4151-A111-FE9B8EFBDEDD}" type="parTrans" cxnId="{E7126836-5D98-4B8A-9108-A36455FD7821}">
      <dgm:prSet/>
      <dgm:spPr/>
      <dgm:t>
        <a:bodyPr/>
        <a:lstStyle/>
        <a:p>
          <a:endParaRPr lang="en-US"/>
        </a:p>
      </dgm:t>
    </dgm:pt>
    <dgm:pt modelId="{B6892379-D830-4F11-905D-354D2F0EAE9B}" type="sibTrans" cxnId="{E7126836-5D98-4B8A-9108-A36455FD7821}">
      <dgm:prSet/>
      <dgm:spPr/>
      <dgm:t>
        <a:bodyPr/>
        <a:lstStyle/>
        <a:p>
          <a:endParaRPr lang="en-US"/>
        </a:p>
      </dgm:t>
    </dgm:pt>
    <dgm:pt modelId="{33FAEC5C-749E-4923-9408-F9B4AC537B1A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Garamond" panose="02020404030301010803" pitchFamily="18" charset="0"/>
            </a:rPr>
            <a:t>↑ after KT</a:t>
          </a:r>
          <a:endParaRPr lang="en-US" b="1" dirty="0">
            <a:solidFill>
              <a:schemeClr val="tx1"/>
            </a:solidFill>
          </a:endParaRPr>
        </a:p>
      </dgm:t>
    </dgm:pt>
    <dgm:pt modelId="{B2598164-9004-4AFE-8558-72D553FAA61F}" type="parTrans" cxnId="{4321A100-53C9-41FF-A51D-7D35B24FEA8F}">
      <dgm:prSet/>
      <dgm:spPr/>
      <dgm:t>
        <a:bodyPr/>
        <a:lstStyle/>
        <a:p>
          <a:endParaRPr lang="en-US"/>
        </a:p>
      </dgm:t>
    </dgm:pt>
    <dgm:pt modelId="{DB6E03AB-2C12-4CB6-AB48-9AB0FE886BCD}" type="sibTrans" cxnId="{4321A100-53C9-41FF-A51D-7D35B24FEA8F}">
      <dgm:prSet/>
      <dgm:spPr/>
      <dgm:t>
        <a:bodyPr/>
        <a:lstStyle/>
        <a:p>
          <a:endParaRPr lang="en-US"/>
        </a:p>
      </dgm:t>
    </dgm:pt>
    <dgm:pt modelId="{6115616F-E87D-46DD-B21E-129F9FFF557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Lower than healthy subjects</a:t>
          </a:r>
        </a:p>
      </dgm:t>
    </dgm:pt>
    <dgm:pt modelId="{798AAD7A-F9F0-40EF-9B52-5A52D25398EE}" type="parTrans" cxnId="{EF760E26-EDAC-43BD-944D-48E48BF880F3}">
      <dgm:prSet/>
      <dgm:spPr/>
      <dgm:t>
        <a:bodyPr/>
        <a:lstStyle/>
        <a:p>
          <a:endParaRPr lang="en-US"/>
        </a:p>
      </dgm:t>
    </dgm:pt>
    <dgm:pt modelId="{148E9B2F-6717-4206-91FF-0046CBA48560}" type="sibTrans" cxnId="{EF760E26-EDAC-43BD-944D-48E48BF880F3}">
      <dgm:prSet/>
      <dgm:spPr/>
      <dgm:t>
        <a:bodyPr/>
        <a:lstStyle/>
        <a:p>
          <a:endParaRPr lang="en-US"/>
        </a:p>
      </dgm:t>
    </dgm:pt>
    <dgm:pt modelId="{397935DC-88DE-4502-A960-F2487FC4650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Higher on </a:t>
          </a:r>
          <a:r>
            <a:rPr lang="en-US" dirty="0" err="1">
              <a:solidFill>
                <a:schemeClr val="tx1"/>
              </a:solidFill>
            </a:rPr>
            <a:t>mTORi</a:t>
          </a:r>
          <a:r>
            <a:rPr lang="en-US" dirty="0">
              <a:solidFill>
                <a:schemeClr val="tx1"/>
              </a:solidFill>
            </a:rPr>
            <a:t> </a:t>
          </a:r>
        </a:p>
      </dgm:t>
    </dgm:pt>
    <dgm:pt modelId="{AD14DE76-A1CF-4CFE-AA97-C5968CC21C6D}" type="parTrans" cxnId="{61F05F26-2B9F-4CCC-B965-1FBB4F9ECD84}">
      <dgm:prSet/>
      <dgm:spPr/>
      <dgm:t>
        <a:bodyPr/>
        <a:lstStyle/>
        <a:p>
          <a:endParaRPr lang="en-US"/>
        </a:p>
      </dgm:t>
    </dgm:pt>
    <dgm:pt modelId="{C79BC745-E369-44D2-8340-5165744202E5}" type="sibTrans" cxnId="{61F05F26-2B9F-4CCC-B965-1FBB4F9ECD84}">
      <dgm:prSet/>
      <dgm:spPr/>
      <dgm:t>
        <a:bodyPr/>
        <a:lstStyle/>
        <a:p>
          <a:endParaRPr lang="en-US"/>
        </a:p>
      </dgm:t>
    </dgm:pt>
    <dgm:pt modelId="{647DD142-BDA4-4A03-AC0F-C4B4BF1009E7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Garamond" panose="02020404030301010803" pitchFamily="18" charset="0"/>
            </a:rPr>
            <a:t>↓ after ND</a:t>
          </a:r>
          <a:endParaRPr lang="en-US" b="1" dirty="0">
            <a:solidFill>
              <a:schemeClr val="tx1"/>
            </a:solidFill>
          </a:endParaRPr>
        </a:p>
      </dgm:t>
    </dgm:pt>
    <dgm:pt modelId="{FB8579DC-691D-40DC-92BF-0AEA13355080}" type="parTrans" cxnId="{00887A64-2E66-44EB-9A68-BA5A35FE394F}">
      <dgm:prSet/>
      <dgm:spPr/>
      <dgm:t>
        <a:bodyPr/>
        <a:lstStyle/>
        <a:p>
          <a:endParaRPr lang="en-US"/>
        </a:p>
      </dgm:t>
    </dgm:pt>
    <dgm:pt modelId="{1FB0C1D2-2FAC-439B-A3F5-3BB410F7B63B}" type="sibTrans" cxnId="{00887A64-2E66-44EB-9A68-BA5A35FE394F}">
      <dgm:prSet/>
      <dgm:spPr/>
      <dgm:t>
        <a:bodyPr/>
        <a:lstStyle/>
        <a:p>
          <a:endParaRPr lang="en-US"/>
        </a:p>
      </dgm:t>
    </dgm:pt>
    <dgm:pt modelId="{9B82F79E-7A7B-492E-8376-F312ADA67D5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After ND: </a:t>
          </a:r>
        </a:p>
        <a:p>
          <a:r>
            <a:rPr lang="en-US" dirty="0">
              <a:solidFill>
                <a:schemeClr val="tx1"/>
              </a:solidFill>
              <a:latin typeface="Garamond" panose="02020404030301010803" pitchFamily="18" charset="0"/>
            </a:rPr>
            <a:t>↓</a:t>
          </a:r>
          <a:r>
            <a:rPr lang="en-US" dirty="0">
              <a:solidFill>
                <a:schemeClr val="tx1"/>
              </a:solidFill>
            </a:rPr>
            <a:t> than healthy subjects</a:t>
          </a:r>
        </a:p>
      </dgm:t>
    </dgm:pt>
    <dgm:pt modelId="{54D7A47F-CC8B-462D-ABFF-B2635D069957}" type="parTrans" cxnId="{DB657846-4D20-482F-94C5-6574EE557970}">
      <dgm:prSet/>
      <dgm:spPr/>
      <dgm:t>
        <a:bodyPr/>
        <a:lstStyle/>
        <a:p>
          <a:endParaRPr lang="en-US"/>
        </a:p>
      </dgm:t>
    </dgm:pt>
    <dgm:pt modelId="{4BCCF011-B446-499C-B83E-83404450E887}" type="sibTrans" cxnId="{DB657846-4D20-482F-94C5-6574EE557970}">
      <dgm:prSet/>
      <dgm:spPr/>
      <dgm:t>
        <a:bodyPr/>
        <a:lstStyle/>
        <a:p>
          <a:endParaRPr lang="en-US"/>
        </a:p>
      </dgm:t>
    </dgm:pt>
    <dgm:pt modelId="{83A8469F-7762-4329-80B4-5CB1E1CEE79A}" type="pres">
      <dgm:prSet presAssocID="{97DF96D6-DE5D-4869-BE35-ADA95E43867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F963DA-688F-4DCB-826E-0D3E03AC048F}" type="pres">
      <dgm:prSet presAssocID="{55AF9254-E6D6-489F-8F49-D9139A4D32A7}" presName="centerShape" presStyleLbl="node0" presStyleIdx="0" presStyleCnt="1" custScaleX="155590" custScaleY="146946"/>
      <dgm:spPr/>
    </dgm:pt>
    <dgm:pt modelId="{4CF8581B-3986-441D-ADA0-33329E6CEF91}" type="pres">
      <dgm:prSet presAssocID="{B2598164-9004-4AFE-8558-72D553FAA61F}" presName="parTrans" presStyleLbl="sibTrans2D1" presStyleIdx="0" presStyleCnt="5"/>
      <dgm:spPr/>
    </dgm:pt>
    <dgm:pt modelId="{AEB44427-7EEA-421D-AB81-766AA3F1B8C7}" type="pres">
      <dgm:prSet presAssocID="{B2598164-9004-4AFE-8558-72D553FAA61F}" presName="connectorText" presStyleLbl="sibTrans2D1" presStyleIdx="0" presStyleCnt="5"/>
      <dgm:spPr/>
    </dgm:pt>
    <dgm:pt modelId="{9E351172-E8E0-4049-A5E4-AAD8F4C74D18}" type="pres">
      <dgm:prSet presAssocID="{33FAEC5C-749E-4923-9408-F9B4AC537B1A}" presName="node" presStyleLbl="node1" presStyleIdx="0" presStyleCnt="5" custRadScaleRad="106522" custRadScaleInc="1133">
        <dgm:presLayoutVars>
          <dgm:bulletEnabled val="1"/>
        </dgm:presLayoutVars>
      </dgm:prSet>
      <dgm:spPr/>
    </dgm:pt>
    <dgm:pt modelId="{1266D15B-A600-4FAD-8AED-4797E4EA2627}" type="pres">
      <dgm:prSet presAssocID="{798AAD7A-F9F0-40EF-9B52-5A52D25398EE}" presName="parTrans" presStyleLbl="sibTrans2D1" presStyleIdx="1" presStyleCnt="5"/>
      <dgm:spPr/>
    </dgm:pt>
    <dgm:pt modelId="{E7DA245A-14B7-4620-94E5-557920BFA4B8}" type="pres">
      <dgm:prSet presAssocID="{798AAD7A-F9F0-40EF-9B52-5A52D25398EE}" presName="connectorText" presStyleLbl="sibTrans2D1" presStyleIdx="1" presStyleCnt="5"/>
      <dgm:spPr/>
    </dgm:pt>
    <dgm:pt modelId="{7FE84DEA-08E7-40E9-851C-A7CE214F35D1}" type="pres">
      <dgm:prSet presAssocID="{6115616F-E87D-46DD-B21E-129F9FFF557B}" presName="node" presStyleLbl="node1" presStyleIdx="1" presStyleCnt="5" custRadScaleRad="108937" custRadScaleInc="571">
        <dgm:presLayoutVars>
          <dgm:bulletEnabled val="1"/>
        </dgm:presLayoutVars>
      </dgm:prSet>
      <dgm:spPr/>
    </dgm:pt>
    <dgm:pt modelId="{E39B7F6E-EC53-4795-91D4-3ABE2F3D2B87}" type="pres">
      <dgm:prSet presAssocID="{AD14DE76-A1CF-4CFE-AA97-C5968CC21C6D}" presName="parTrans" presStyleLbl="sibTrans2D1" presStyleIdx="2" presStyleCnt="5"/>
      <dgm:spPr/>
    </dgm:pt>
    <dgm:pt modelId="{71E1F375-F0CF-4DE3-8D51-338E3D623655}" type="pres">
      <dgm:prSet presAssocID="{AD14DE76-A1CF-4CFE-AA97-C5968CC21C6D}" presName="connectorText" presStyleLbl="sibTrans2D1" presStyleIdx="2" presStyleCnt="5"/>
      <dgm:spPr/>
    </dgm:pt>
    <dgm:pt modelId="{EC481182-120A-4A1A-92A9-CCA15D32AD18}" type="pres">
      <dgm:prSet presAssocID="{397935DC-88DE-4502-A960-F2487FC46502}" presName="node" presStyleLbl="node1" presStyleIdx="2" presStyleCnt="5" custRadScaleRad="102096" custRadScaleInc="-1182">
        <dgm:presLayoutVars>
          <dgm:bulletEnabled val="1"/>
        </dgm:presLayoutVars>
      </dgm:prSet>
      <dgm:spPr/>
    </dgm:pt>
    <dgm:pt modelId="{47AE15E1-4B70-4AD2-A84A-0630FF89CED5}" type="pres">
      <dgm:prSet presAssocID="{FB8579DC-691D-40DC-92BF-0AEA13355080}" presName="parTrans" presStyleLbl="sibTrans2D1" presStyleIdx="3" presStyleCnt="5"/>
      <dgm:spPr/>
    </dgm:pt>
    <dgm:pt modelId="{0FA9D4F3-28D6-47C0-8BE1-BED9FEB38203}" type="pres">
      <dgm:prSet presAssocID="{FB8579DC-691D-40DC-92BF-0AEA13355080}" presName="connectorText" presStyleLbl="sibTrans2D1" presStyleIdx="3" presStyleCnt="5"/>
      <dgm:spPr/>
    </dgm:pt>
    <dgm:pt modelId="{389C886C-9AE9-4B9D-BCC1-098861E63C9C}" type="pres">
      <dgm:prSet presAssocID="{647DD142-BDA4-4A03-AC0F-C4B4BF1009E7}" presName="node" presStyleLbl="node1" presStyleIdx="3" presStyleCnt="5" custRadScaleRad="110724" custRadScaleInc="-562">
        <dgm:presLayoutVars>
          <dgm:bulletEnabled val="1"/>
        </dgm:presLayoutVars>
      </dgm:prSet>
      <dgm:spPr/>
    </dgm:pt>
    <dgm:pt modelId="{C748AD66-7542-49CD-A95D-BE0DB9E62AD7}" type="pres">
      <dgm:prSet presAssocID="{54D7A47F-CC8B-462D-ABFF-B2635D069957}" presName="parTrans" presStyleLbl="sibTrans2D1" presStyleIdx="4" presStyleCnt="5"/>
      <dgm:spPr/>
    </dgm:pt>
    <dgm:pt modelId="{E7F79C25-741E-4533-A3C2-6C7D232D2AFE}" type="pres">
      <dgm:prSet presAssocID="{54D7A47F-CC8B-462D-ABFF-B2635D069957}" presName="connectorText" presStyleLbl="sibTrans2D1" presStyleIdx="4" presStyleCnt="5"/>
      <dgm:spPr/>
    </dgm:pt>
    <dgm:pt modelId="{5A6B5CB4-FD89-4A37-B73A-ADDA2F0FFD9B}" type="pres">
      <dgm:prSet presAssocID="{9B82F79E-7A7B-492E-8376-F312ADA67D5A}" presName="node" presStyleLbl="node1" presStyleIdx="4" presStyleCnt="5">
        <dgm:presLayoutVars>
          <dgm:bulletEnabled val="1"/>
        </dgm:presLayoutVars>
      </dgm:prSet>
      <dgm:spPr/>
    </dgm:pt>
  </dgm:ptLst>
  <dgm:cxnLst>
    <dgm:cxn modelId="{4321A100-53C9-41FF-A51D-7D35B24FEA8F}" srcId="{55AF9254-E6D6-489F-8F49-D9139A4D32A7}" destId="{33FAEC5C-749E-4923-9408-F9B4AC537B1A}" srcOrd="0" destOrd="0" parTransId="{B2598164-9004-4AFE-8558-72D553FAA61F}" sibTransId="{DB6E03AB-2C12-4CB6-AB48-9AB0FE886BCD}"/>
    <dgm:cxn modelId="{3C1B7E07-30A0-4E7A-8763-CE0AED415B13}" type="presOf" srcId="{33FAEC5C-749E-4923-9408-F9B4AC537B1A}" destId="{9E351172-E8E0-4049-A5E4-AAD8F4C74D18}" srcOrd="0" destOrd="0" presId="urn:microsoft.com/office/officeart/2005/8/layout/radial5"/>
    <dgm:cxn modelId="{4945680D-3DCF-481E-8205-42C6C1B37EF8}" type="presOf" srcId="{AD14DE76-A1CF-4CFE-AA97-C5968CC21C6D}" destId="{E39B7F6E-EC53-4795-91D4-3ABE2F3D2B87}" srcOrd="0" destOrd="0" presId="urn:microsoft.com/office/officeart/2005/8/layout/radial5"/>
    <dgm:cxn modelId="{0E9E320F-2547-4297-AE02-03401787F857}" type="presOf" srcId="{9B82F79E-7A7B-492E-8376-F312ADA67D5A}" destId="{5A6B5CB4-FD89-4A37-B73A-ADDA2F0FFD9B}" srcOrd="0" destOrd="0" presId="urn:microsoft.com/office/officeart/2005/8/layout/radial5"/>
    <dgm:cxn modelId="{2E44F112-3454-4653-A736-F676DFB180C6}" type="presOf" srcId="{397935DC-88DE-4502-A960-F2487FC46502}" destId="{EC481182-120A-4A1A-92A9-CCA15D32AD18}" srcOrd="0" destOrd="0" presId="urn:microsoft.com/office/officeart/2005/8/layout/radial5"/>
    <dgm:cxn modelId="{9F642F22-03FD-4214-801F-6225FF4595B3}" type="presOf" srcId="{54D7A47F-CC8B-462D-ABFF-B2635D069957}" destId="{C748AD66-7542-49CD-A95D-BE0DB9E62AD7}" srcOrd="0" destOrd="0" presId="urn:microsoft.com/office/officeart/2005/8/layout/radial5"/>
    <dgm:cxn modelId="{3B7DFB25-AEC6-419D-86F5-BF0352E3E2A4}" type="presOf" srcId="{FB8579DC-691D-40DC-92BF-0AEA13355080}" destId="{47AE15E1-4B70-4AD2-A84A-0630FF89CED5}" srcOrd="0" destOrd="0" presId="urn:microsoft.com/office/officeart/2005/8/layout/radial5"/>
    <dgm:cxn modelId="{EF760E26-EDAC-43BD-944D-48E48BF880F3}" srcId="{55AF9254-E6D6-489F-8F49-D9139A4D32A7}" destId="{6115616F-E87D-46DD-B21E-129F9FFF557B}" srcOrd="1" destOrd="0" parTransId="{798AAD7A-F9F0-40EF-9B52-5A52D25398EE}" sibTransId="{148E9B2F-6717-4206-91FF-0046CBA48560}"/>
    <dgm:cxn modelId="{61F05F26-2B9F-4CCC-B965-1FBB4F9ECD84}" srcId="{55AF9254-E6D6-489F-8F49-D9139A4D32A7}" destId="{397935DC-88DE-4502-A960-F2487FC46502}" srcOrd="2" destOrd="0" parTransId="{AD14DE76-A1CF-4CFE-AA97-C5968CC21C6D}" sibTransId="{C79BC745-E369-44D2-8340-5165744202E5}"/>
    <dgm:cxn modelId="{A9DD6B32-D172-499D-9C46-530AA4147283}" type="presOf" srcId="{798AAD7A-F9F0-40EF-9B52-5A52D25398EE}" destId="{E7DA245A-14B7-4620-94E5-557920BFA4B8}" srcOrd="1" destOrd="0" presId="urn:microsoft.com/office/officeart/2005/8/layout/radial5"/>
    <dgm:cxn modelId="{E7126836-5D98-4B8A-9108-A36455FD7821}" srcId="{97DF96D6-DE5D-4869-BE35-ADA95E43867B}" destId="{55AF9254-E6D6-489F-8F49-D9139A4D32A7}" srcOrd="0" destOrd="0" parTransId="{7FF0B1BB-22A8-4151-A111-FE9B8EFBDEDD}" sibTransId="{B6892379-D830-4F11-905D-354D2F0EAE9B}"/>
    <dgm:cxn modelId="{B69C2D5D-D99B-4BAD-A860-81FEC13F264B}" type="presOf" srcId="{FB8579DC-691D-40DC-92BF-0AEA13355080}" destId="{0FA9D4F3-28D6-47C0-8BE1-BED9FEB38203}" srcOrd="1" destOrd="0" presId="urn:microsoft.com/office/officeart/2005/8/layout/radial5"/>
    <dgm:cxn modelId="{00887A64-2E66-44EB-9A68-BA5A35FE394F}" srcId="{55AF9254-E6D6-489F-8F49-D9139A4D32A7}" destId="{647DD142-BDA4-4A03-AC0F-C4B4BF1009E7}" srcOrd="3" destOrd="0" parTransId="{FB8579DC-691D-40DC-92BF-0AEA13355080}" sibTransId="{1FB0C1D2-2FAC-439B-A3F5-3BB410F7B63B}"/>
    <dgm:cxn modelId="{95404965-CAE5-491A-ACB0-93ACE7801481}" type="presOf" srcId="{6115616F-E87D-46DD-B21E-129F9FFF557B}" destId="{7FE84DEA-08E7-40E9-851C-A7CE214F35D1}" srcOrd="0" destOrd="0" presId="urn:microsoft.com/office/officeart/2005/8/layout/radial5"/>
    <dgm:cxn modelId="{DB657846-4D20-482F-94C5-6574EE557970}" srcId="{55AF9254-E6D6-489F-8F49-D9139A4D32A7}" destId="{9B82F79E-7A7B-492E-8376-F312ADA67D5A}" srcOrd="4" destOrd="0" parTransId="{54D7A47F-CC8B-462D-ABFF-B2635D069957}" sibTransId="{4BCCF011-B446-499C-B83E-83404450E887}"/>
    <dgm:cxn modelId="{76854E6E-1AEA-487E-8768-C8862CF7358B}" type="presOf" srcId="{647DD142-BDA4-4A03-AC0F-C4B4BF1009E7}" destId="{389C886C-9AE9-4B9D-BCC1-098861E63C9C}" srcOrd="0" destOrd="0" presId="urn:microsoft.com/office/officeart/2005/8/layout/radial5"/>
    <dgm:cxn modelId="{E4F27878-B79A-4E83-AC0F-07BB17FFD7B9}" type="presOf" srcId="{B2598164-9004-4AFE-8558-72D553FAA61F}" destId="{AEB44427-7EEA-421D-AB81-766AA3F1B8C7}" srcOrd="1" destOrd="0" presId="urn:microsoft.com/office/officeart/2005/8/layout/radial5"/>
    <dgm:cxn modelId="{23EBD590-D58D-4FAB-A726-11D044E35278}" type="presOf" srcId="{B2598164-9004-4AFE-8558-72D553FAA61F}" destId="{4CF8581B-3986-441D-ADA0-33329E6CEF91}" srcOrd="0" destOrd="0" presId="urn:microsoft.com/office/officeart/2005/8/layout/radial5"/>
    <dgm:cxn modelId="{FA3870AF-22C8-45FC-A2DF-790D98CCE9F4}" type="presOf" srcId="{798AAD7A-F9F0-40EF-9B52-5A52D25398EE}" destId="{1266D15B-A600-4FAD-8AED-4797E4EA2627}" srcOrd="0" destOrd="0" presId="urn:microsoft.com/office/officeart/2005/8/layout/radial5"/>
    <dgm:cxn modelId="{B0B0D1B6-C055-4E2D-888E-7ED090E27260}" type="presOf" srcId="{AD14DE76-A1CF-4CFE-AA97-C5968CC21C6D}" destId="{71E1F375-F0CF-4DE3-8D51-338E3D623655}" srcOrd="1" destOrd="0" presId="urn:microsoft.com/office/officeart/2005/8/layout/radial5"/>
    <dgm:cxn modelId="{72893BBA-4A88-4183-8637-8681C5753897}" type="presOf" srcId="{54D7A47F-CC8B-462D-ABFF-B2635D069957}" destId="{E7F79C25-741E-4533-A3C2-6C7D232D2AFE}" srcOrd="1" destOrd="0" presId="urn:microsoft.com/office/officeart/2005/8/layout/radial5"/>
    <dgm:cxn modelId="{B35780BD-7E48-4DCA-90DE-5AC4BCBA3549}" type="presOf" srcId="{55AF9254-E6D6-489F-8F49-D9139A4D32A7}" destId="{6EF963DA-688F-4DCB-826E-0D3E03AC048F}" srcOrd="0" destOrd="0" presId="urn:microsoft.com/office/officeart/2005/8/layout/radial5"/>
    <dgm:cxn modelId="{A6FBC2E5-AC6F-420E-81BB-D33FDB1754C5}" type="presOf" srcId="{97DF96D6-DE5D-4869-BE35-ADA95E43867B}" destId="{83A8469F-7762-4329-80B4-5CB1E1CEE79A}" srcOrd="0" destOrd="0" presId="urn:microsoft.com/office/officeart/2005/8/layout/radial5"/>
    <dgm:cxn modelId="{E4E3015E-170D-4F2C-B2EC-083BAE36671E}" type="presParOf" srcId="{83A8469F-7762-4329-80B4-5CB1E1CEE79A}" destId="{6EF963DA-688F-4DCB-826E-0D3E03AC048F}" srcOrd="0" destOrd="0" presId="urn:microsoft.com/office/officeart/2005/8/layout/radial5"/>
    <dgm:cxn modelId="{2C52120E-9673-4128-A765-E5FC60F9433B}" type="presParOf" srcId="{83A8469F-7762-4329-80B4-5CB1E1CEE79A}" destId="{4CF8581B-3986-441D-ADA0-33329E6CEF91}" srcOrd="1" destOrd="0" presId="urn:microsoft.com/office/officeart/2005/8/layout/radial5"/>
    <dgm:cxn modelId="{EEAD6991-07D8-4F45-ADA6-422729B3CA92}" type="presParOf" srcId="{4CF8581B-3986-441D-ADA0-33329E6CEF91}" destId="{AEB44427-7EEA-421D-AB81-766AA3F1B8C7}" srcOrd="0" destOrd="0" presId="urn:microsoft.com/office/officeart/2005/8/layout/radial5"/>
    <dgm:cxn modelId="{7987228D-14E3-4435-832C-8FF91C786846}" type="presParOf" srcId="{83A8469F-7762-4329-80B4-5CB1E1CEE79A}" destId="{9E351172-E8E0-4049-A5E4-AAD8F4C74D18}" srcOrd="2" destOrd="0" presId="urn:microsoft.com/office/officeart/2005/8/layout/radial5"/>
    <dgm:cxn modelId="{0D20B8B0-A739-4B2C-8070-7C97653C118B}" type="presParOf" srcId="{83A8469F-7762-4329-80B4-5CB1E1CEE79A}" destId="{1266D15B-A600-4FAD-8AED-4797E4EA2627}" srcOrd="3" destOrd="0" presId="urn:microsoft.com/office/officeart/2005/8/layout/radial5"/>
    <dgm:cxn modelId="{DA7C1F2D-FFD0-48F0-9D1E-E89D44C9B911}" type="presParOf" srcId="{1266D15B-A600-4FAD-8AED-4797E4EA2627}" destId="{E7DA245A-14B7-4620-94E5-557920BFA4B8}" srcOrd="0" destOrd="0" presId="urn:microsoft.com/office/officeart/2005/8/layout/radial5"/>
    <dgm:cxn modelId="{F72A0836-CE3B-4D6A-8FF1-E519AB12A33A}" type="presParOf" srcId="{83A8469F-7762-4329-80B4-5CB1E1CEE79A}" destId="{7FE84DEA-08E7-40E9-851C-A7CE214F35D1}" srcOrd="4" destOrd="0" presId="urn:microsoft.com/office/officeart/2005/8/layout/radial5"/>
    <dgm:cxn modelId="{869EF231-C5DE-4963-B1E9-8CF7C02F3067}" type="presParOf" srcId="{83A8469F-7762-4329-80B4-5CB1E1CEE79A}" destId="{E39B7F6E-EC53-4795-91D4-3ABE2F3D2B87}" srcOrd="5" destOrd="0" presId="urn:microsoft.com/office/officeart/2005/8/layout/radial5"/>
    <dgm:cxn modelId="{BA55EF89-F1F9-49D5-B15D-6759018DC9ED}" type="presParOf" srcId="{E39B7F6E-EC53-4795-91D4-3ABE2F3D2B87}" destId="{71E1F375-F0CF-4DE3-8D51-338E3D623655}" srcOrd="0" destOrd="0" presId="urn:microsoft.com/office/officeart/2005/8/layout/radial5"/>
    <dgm:cxn modelId="{7934FFBB-2FB6-4733-B4CD-D8C0F0FD4E5B}" type="presParOf" srcId="{83A8469F-7762-4329-80B4-5CB1E1CEE79A}" destId="{EC481182-120A-4A1A-92A9-CCA15D32AD18}" srcOrd="6" destOrd="0" presId="urn:microsoft.com/office/officeart/2005/8/layout/radial5"/>
    <dgm:cxn modelId="{64A87F28-6AF0-4A1B-B87B-D9348189FBC9}" type="presParOf" srcId="{83A8469F-7762-4329-80B4-5CB1E1CEE79A}" destId="{47AE15E1-4B70-4AD2-A84A-0630FF89CED5}" srcOrd="7" destOrd="0" presId="urn:microsoft.com/office/officeart/2005/8/layout/radial5"/>
    <dgm:cxn modelId="{839DEAE2-EE55-45EF-B963-13EF54381253}" type="presParOf" srcId="{47AE15E1-4B70-4AD2-A84A-0630FF89CED5}" destId="{0FA9D4F3-28D6-47C0-8BE1-BED9FEB38203}" srcOrd="0" destOrd="0" presId="urn:microsoft.com/office/officeart/2005/8/layout/radial5"/>
    <dgm:cxn modelId="{1FE3F681-6B0E-4847-8B85-42F690307BA8}" type="presParOf" srcId="{83A8469F-7762-4329-80B4-5CB1E1CEE79A}" destId="{389C886C-9AE9-4B9D-BCC1-098861E63C9C}" srcOrd="8" destOrd="0" presId="urn:microsoft.com/office/officeart/2005/8/layout/radial5"/>
    <dgm:cxn modelId="{CDDD9929-1945-4EF0-B6C2-E462263098E9}" type="presParOf" srcId="{83A8469F-7762-4329-80B4-5CB1E1CEE79A}" destId="{C748AD66-7542-49CD-A95D-BE0DB9E62AD7}" srcOrd="9" destOrd="0" presId="urn:microsoft.com/office/officeart/2005/8/layout/radial5"/>
    <dgm:cxn modelId="{F0F2B085-84B6-4C46-A6F2-16B3C25CC4FF}" type="presParOf" srcId="{C748AD66-7542-49CD-A95D-BE0DB9E62AD7}" destId="{E7F79C25-741E-4533-A3C2-6C7D232D2AFE}" srcOrd="0" destOrd="0" presId="urn:microsoft.com/office/officeart/2005/8/layout/radial5"/>
    <dgm:cxn modelId="{929C2130-AF96-4128-980C-E5E8ECF29327}" type="presParOf" srcId="{83A8469F-7762-4329-80B4-5CB1E1CEE79A}" destId="{5A6B5CB4-FD89-4A37-B73A-ADDA2F0FFD9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4EB54-F725-4D17-9EAE-57C332D06FC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ACE4C9-BBA2-4556-AABE-1F635BEFBBCC}">
      <dgm:prSet phldrT="[Text]" custT="1"/>
      <dgm:spPr/>
      <dgm:t>
        <a:bodyPr/>
        <a:lstStyle/>
        <a:p>
          <a:r>
            <a:rPr lang="en-US" sz="3200" b="1" dirty="0">
              <a:solidFill>
                <a:srgbClr val="FF0000"/>
              </a:solidFill>
            </a:rPr>
            <a:t>Ca/P/PTH/AP after KT</a:t>
          </a:r>
        </a:p>
      </dgm:t>
    </dgm:pt>
    <dgm:pt modelId="{2A5CAEDD-D0AC-403D-B448-0960578B977E}" type="parTrans" cxnId="{FC676728-4CD0-4B20-AA32-A9967FF598C0}">
      <dgm:prSet/>
      <dgm:spPr/>
      <dgm:t>
        <a:bodyPr/>
        <a:lstStyle/>
        <a:p>
          <a:endParaRPr lang="en-US"/>
        </a:p>
      </dgm:t>
    </dgm:pt>
    <dgm:pt modelId="{84C5FFE2-050F-4B5A-9D52-38A4DFE3BACA}" type="sibTrans" cxnId="{FC676728-4CD0-4B20-AA32-A9967FF598C0}">
      <dgm:prSet/>
      <dgm:spPr/>
      <dgm:t>
        <a:bodyPr/>
        <a:lstStyle/>
        <a:p>
          <a:endParaRPr lang="en-US"/>
        </a:p>
      </dgm:t>
    </dgm:pt>
    <dgm:pt modelId="{3E59F026-C8B4-4068-A804-5B655D38D97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</a:t>
          </a:r>
          <a:r>
            <a:rPr lang="en-US" baseline="30000" dirty="0">
              <a:solidFill>
                <a:schemeClr val="tx1"/>
              </a:solidFill>
            </a:rPr>
            <a:t>st</a:t>
          </a:r>
          <a:r>
            <a:rPr lang="en-US" dirty="0">
              <a:solidFill>
                <a:schemeClr val="tx1"/>
              </a:solidFill>
            </a:rPr>
            <a:t> year, GFR&gt;60</a:t>
          </a:r>
        </a:p>
      </dgm:t>
    </dgm:pt>
    <dgm:pt modelId="{11CA20EB-7A17-4561-B9C4-DFCECE3F5C3C}" type="parTrans" cxnId="{3B2AAF32-7984-49A5-9172-36B9694078B6}">
      <dgm:prSet/>
      <dgm:spPr/>
      <dgm:t>
        <a:bodyPr/>
        <a:lstStyle/>
        <a:p>
          <a:endParaRPr lang="en-US"/>
        </a:p>
      </dgm:t>
    </dgm:pt>
    <dgm:pt modelId="{565F2F91-0A95-4D54-94BC-36D63ED39F30}" type="sibTrans" cxnId="{3B2AAF32-7984-49A5-9172-36B9694078B6}">
      <dgm:prSet/>
      <dgm:spPr/>
      <dgm:t>
        <a:bodyPr/>
        <a:lstStyle/>
        <a:p>
          <a:endParaRPr lang="en-US"/>
        </a:p>
      </dgm:t>
    </dgm:pt>
    <dgm:pt modelId="{81CEAE99-8DD9-4FE9-BB23-273086D4786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&gt;1 year</a:t>
          </a:r>
        </a:p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GFR&gt;60</a:t>
          </a:r>
        </a:p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Nodular  hyperplasia</a:t>
          </a:r>
          <a:endParaRPr lang="en-US" dirty="0">
            <a:solidFill>
              <a:schemeClr val="tx1"/>
            </a:solidFill>
          </a:endParaRPr>
        </a:p>
      </dgm:t>
    </dgm:pt>
    <dgm:pt modelId="{B11798CB-F9C2-4507-851A-3A3D3CA5AA8E}" type="parTrans" cxnId="{4198C73E-416C-4E3B-8A16-5A8237FE761A}">
      <dgm:prSet/>
      <dgm:spPr/>
      <dgm:t>
        <a:bodyPr/>
        <a:lstStyle/>
        <a:p>
          <a:endParaRPr lang="en-US"/>
        </a:p>
      </dgm:t>
    </dgm:pt>
    <dgm:pt modelId="{3AAFF474-75EB-4235-8C92-A4D5DF210154}" type="sibTrans" cxnId="{4198C73E-416C-4E3B-8A16-5A8237FE761A}">
      <dgm:prSet/>
      <dgm:spPr/>
      <dgm:t>
        <a:bodyPr/>
        <a:lstStyle/>
        <a:p>
          <a:endParaRPr lang="en-US"/>
        </a:p>
      </dgm:t>
    </dgm:pt>
    <dgm:pt modelId="{8CFB7265-42BE-48E3-B503-B700D9405558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&gt;1year</a:t>
          </a:r>
        </a:p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GFR&lt;60</a:t>
          </a:r>
        </a:p>
        <a:p>
          <a:r>
            <a: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Failing graft</a:t>
          </a:r>
          <a:endParaRPr lang="en-US" sz="1400" dirty="0">
            <a:solidFill>
              <a:schemeClr val="tx1"/>
            </a:solidFill>
          </a:endParaRPr>
        </a:p>
      </dgm:t>
    </dgm:pt>
    <dgm:pt modelId="{5E7A8717-C1CE-4945-AFD9-5EFA477CF093}" type="parTrans" cxnId="{3A909282-8341-4FBD-8D60-24E2DC8B67D7}">
      <dgm:prSet/>
      <dgm:spPr/>
      <dgm:t>
        <a:bodyPr/>
        <a:lstStyle/>
        <a:p>
          <a:endParaRPr lang="en-US"/>
        </a:p>
      </dgm:t>
    </dgm:pt>
    <dgm:pt modelId="{499D4741-43CF-4CE0-8848-467AAB335929}" type="sibTrans" cxnId="{3A909282-8341-4FBD-8D60-24E2DC8B67D7}">
      <dgm:prSet/>
      <dgm:spPr/>
      <dgm:t>
        <a:bodyPr/>
        <a:lstStyle/>
        <a:p>
          <a:endParaRPr lang="en-US"/>
        </a:p>
      </dgm:t>
    </dgm:pt>
    <dgm:pt modelId="{9B915775-C396-4591-B4E3-8BD06D0B83F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1</a:t>
          </a:r>
          <a:r>
            <a:rPr lang="en-US" baseline="30000" dirty="0">
              <a:solidFill>
                <a:schemeClr val="tx1"/>
              </a:solidFill>
            </a:rPr>
            <a:t>st</a:t>
          </a:r>
          <a:r>
            <a:rPr lang="en-US" dirty="0">
              <a:solidFill>
                <a:schemeClr val="tx1"/>
              </a:solidFill>
            </a:rPr>
            <a:t> year, GFR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&lt;</a:t>
          </a:r>
          <a:r>
            <a:rPr lang="en-US" dirty="0">
              <a:solidFill>
                <a:schemeClr val="tx1"/>
              </a:solidFill>
            </a:rPr>
            <a:t>60</a:t>
          </a:r>
        </a:p>
      </dgm:t>
    </dgm:pt>
    <dgm:pt modelId="{196C2467-8F09-4A36-9F32-70CA02CDFCA6}" type="parTrans" cxnId="{FF47C4EB-5E24-4BE3-867C-BA81BCC38111}">
      <dgm:prSet/>
      <dgm:spPr/>
      <dgm:t>
        <a:bodyPr/>
        <a:lstStyle/>
        <a:p>
          <a:endParaRPr lang="en-US"/>
        </a:p>
      </dgm:t>
    </dgm:pt>
    <dgm:pt modelId="{FE787B5E-B238-479D-BC2A-2E2ED980DAB7}" type="sibTrans" cxnId="{FF47C4EB-5E24-4BE3-867C-BA81BCC38111}">
      <dgm:prSet/>
      <dgm:spPr/>
      <dgm:t>
        <a:bodyPr/>
        <a:lstStyle/>
        <a:p>
          <a:endParaRPr lang="en-US"/>
        </a:p>
      </dgm:t>
    </dgm:pt>
    <dgm:pt modelId="{80AB81B4-A5B3-4B60-922A-28BA09D1211D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Hypercalcemia has impact on </a:t>
          </a:r>
          <a:r>
            <a:rPr lang="en-US" sz="1600" dirty="0" err="1">
              <a:solidFill>
                <a:schemeClr val="tx1"/>
              </a:solidFill>
            </a:rPr>
            <a:t>Tr</a:t>
          </a:r>
          <a:r>
            <a:rPr lang="en-US" sz="1600" dirty="0">
              <a:solidFill>
                <a:schemeClr val="tx1"/>
              </a:solidFill>
            </a:rPr>
            <a:t>-GFR</a:t>
          </a:r>
        </a:p>
      </dgm:t>
    </dgm:pt>
    <dgm:pt modelId="{7F4E87DE-CBE3-4E68-B213-EC88C8B0C3E2}" type="sibTrans" cxnId="{1C615D10-CAC0-4767-9D3E-2D3242680A89}">
      <dgm:prSet/>
      <dgm:spPr/>
      <dgm:t>
        <a:bodyPr/>
        <a:lstStyle/>
        <a:p>
          <a:endParaRPr lang="en-US"/>
        </a:p>
      </dgm:t>
    </dgm:pt>
    <dgm:pt modelId="{9CFAA1A7-1089-46C1-93FE-B140A2E64CB9}" type="parTrans" cxnId="{1C615D10-CAC0-4767-9D3E-2D3242680A89}">
      <dgm:prSet/>
      <dgm:spPr/>
      <dgm:t>
        <a:bodyPr/>
        <a:lstStyle/>
        <a:p>
          <a:endParaRPr lang="en-US"/>
        </a:p>
      </dgm:t>
    </dgm:pt>
    <dgm:pt modelId="{30ABED85-0325-4BFB-9FFE-6076BB888ECD}" type="pres">
      <dgm:prSet presAssocID="{F644EB54-F725-4D17-9EAE-57C332D06FC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C5C098A-0890-4A5D-80BE-07221575CAAF}" type="pres">
      <dgm:prSet presAssocID="{C0ACE4C9-BBA2-4556-AABE-1F635BEFBBCC}" presName="centerShape" presStyleLbl="node0" presStyleIdx="0" presStyleCnt="1" custScaleX="139873" custScaleY="135502"/>
      <dgm:spPr/>
    </dgm:pt>
    <dgm:pt modelId="{BC11BFE4-E47B-40C4-8063-BCD3E116F41E}" type="pres">
      <dgm:prSet presAssocID="{11CA20EB-7A17-4561-B9C4-DFCECE3F5C3C}" presName="parTrans" presStyleLbl="sibTrans2D1" presStyleIdx="0" presStyleCnt="5"/>
      <dgm:spPr/>
    </dgm:pt>
    <dgm:pt modelId="{08DFAB4C-6B4D-4286-86F3-8F6794B7091F}" type="pres">
      <dgm:prSet presAssocID="{11CA20EB-7A17-4561-B9C4-DFCECE3F5C3C}" presName="connectorText" presStyleLbl="sibTrans2D1" presStyleIdx="0" presStyleCnt="5"/>
      <dgm:spPr/>
    </dgm:pt>
    <dgm:pt modelId="{E0913AB0-1CE9-46D0-B08F-7CD4835DDA32}" type="pres">
      <dgm:prSet presAssocID="{3E59F026-C8B4-4068-A804-5B655D38D97E}" presName="node" presStyleLbl="node1" presStyleIdx="0" presStyleCnt="5">
        <dgm:presLayoutVars>
          <dgm:bulletEnabled val="1"/>
        </dgm:presLayoutVars>
      </dgm:prSet>
      <dgm:spPr/>
    </dgm:pt>
    <dgm:pt modelId="{F9A0A3FE-9272-4FCB-B424-1DA6D5C87843}" type="pres">
      <dgm:prSet presAssocID="{B11798CB-F9C2-4507-851A-3A3D3CA5AA8E}" presName="parTrans" presStyleLbl="sibTrans2D1" presStyleIdx="1" presStyleCnt="5"/>
      <dgm:spPr/>
    </dgm:pt>
    <dgm:pt modelId="{66C34B0C-AAC9-41D2-960B-38A82FE824CA}" type="pres">
      <dgm:prSet presAssocID="{B11798CB-F9C2-4507-851A-3A3D3CA5AA8E}" presName="connectorText" presStyleLbl="sibTrans2D1" presStyleIdx="1" presStyleCnt="5"/>
      <dgm:spPr/>
    </dgm:pt>
    <dgm:pt modelId="{F965A2BE-6E67-4678-8C5D-1794DF4A9FA9}" type="pres">
      <dgm:prSet presAssocID="{81CEAE99-8DD9-4FE9-BB23-273086D47862}" presName="node" presStyleLbl="node1" presStyleIdx="1" presStyleCnt="5">
        <dgm:presLayoutVars>
          <dgm:bulletEnabled val="1"/>
        </dgm:presLayoutVars>
      </dgm:prSet>
      <dgm:spPr/>
    </dgm:pt>
    <dgm:pt modelId="{4A5B774F-1AF8-4FC5-8AFA-A771818E1BDD}" type="pres">
      <dgm:prSet presAssocID="{9CFAA1A7-1089-46C1-93FE-B140A2E64CB9}" presName="parTrans" presStyleLbl="sibTrans2D1" presStyleIdx="2" presStyleCnt="5"/>
      <dgm:spPr/>
    </dgm:pt>
    <dgm:pt modelId="{90A5F6D5-AEFE-495D-9987-36D682D80810}" type="pres">
      <dgm:prSet presAssocID="{9CFAA1A7-1089-46C1-93FE-B140A2E64CB9}" presName="connectorText" presStyleLbl="sibTrans2D1" presStyleIdx="2" presStyleCnt="5"/>
      <dgm:spPr/>
    </dgm:pt>
    <dgm:pt modelId="{77C83DAC-D0DB-4D15-A64E-181BB0CAA08D}" type="pres">
      <dgm:prSet presAssocID="{80AB81B4-A5B3-4B60-922A-28BA09D1211D}" presName="node" presStyleLbl="node1" presStyleIdx="2" presStyleCnt="5">
        <dgm:presLayoutVars>
          <dgm:bulletEnabled val="1"/>
        </dgm:presLayoutVars>
      </dgm:prSet>
      <dgm:spPr/>
    </dgm:pt>
    <dgm:pt modelId="{889A47A2-D9DD-4DB0-966C-E1CA9EA71618}" type="pres">
      <dgm:prSet presAssocID="{5E7A8717-C1CE-4945-AFD9-5EFA477CF093}" presName="parTrans" presStyleLbl="sibTrans2D1" presStyleIdx="3" presStyleCnt="5"/>
      <dgm:spPr/>
    </dgm:pt>
    <dgm:pt modelId="{C4063C46-41B1-4A93-9AE6-B831A51FA710}" type="pres">
      <dgm:prSet presAssocID="{5E7A8717-C1CE-4945-AFD9-5EFA477CF093}" presName="connectorText" presStyleLbl="sibTrans2D1" presStyleIdx="3" presStyleCnt="5"/>
      <dgm:spPr/>
    </dgm:pt>
    <dgm:pt modelId="{05DE979D-09FB-4044-844A-5E861BDBDA45}" type="pres">
      <dgm:prSet presAssocID="{8CFB7265-42BE-48E3-B503-B700D9405558}" presName="node" presStyleLbl="node1" presStyleIdx="3" presStyleCnt="5">
        <dgm:presLayoutVars>
          <dgm:bulletEnabled val="1"/>
        </dgm:presLayoutVars>
      </dgm:prSet>
      <dgm:spPr/>
    </dgm:pt>
    <dgm:pt modelId="{6DFF8B7F-7C76-49E6-B5AA-B1FC6E6C9F5F}" type="pres">
      <dgm:prSet presAssocID="{196C2467-8F09-4A36-9F32-70CA02CDFCA6}" presName="parTrans" presStyleLbl="sibTrans2D1" presStyleIdx="4" presStyleCnt="5"/>
      <dgm:spPr/>
    </dgm:pt>
    <dgm:pt modelId="{27750F51-C3FD-4435-BE44-37E16D23A91F}" type="pres">
      <dgm:prSet presAssocID="{196C2467-8F09-4A36-9F32-70CA02CDFCA6}" presName="connectorText" presStyleLbl="sibTrans2D1" presStyleIdx="4" presStyleCnt="5"/>
      <dgm:spPr/>
    </dgm:pt>
    <dgm:pt modelId="{8B21AB8D-A879-45B5-9A97-3F400ADD73EA}" type="pres">
      <dgm:prSet presAssocID="{9B915775-C396-4591-B4E3-8BD06D0B83F3}" presName="node" presStyleLbl="node1" presStyleIdx="4" presStyleCnt="5">
        <dgm:presLayoutVars>
          <dgm:bulletEnabled val="1"/>
        </dgm:presLayoutVars>
      </dgm:prSet>
      <dgm:spPr/>
    </dgm:pt>
  </dgm:ptLst>
  <dgm:cxnLst>
    <dgm:cxn modelId="{2D8CBD0C-8BD5-48E8-AD3F-8D3B557142A7}" type="presOf" srcId="{196C2467-8F09-4A36-9F32-70CA02CDFCA6}" destId="{27750F51-C3FD-4435-BE44-37E16D23A91F}" srcOrd="1" destOrd="0" presId="urn:microsoft.com/office/officeart/2005/8/layout/radial5"/>
    <dgm:cxn modelId="{1C615D10-CAC0-4767-9D3E-2D3242680A89}" srcId="{C0ACE4C9-BBA2-4556-AABE-1F635BEFBBCC}" destId="{80AB81B4-A5B3-4B60-922A-28BA09D1211D}" srcOrd="2" destOrd="0" parTransId="{9CFAA1A7-1089-46C1-93FE-B140A2E64CB9}" sibTransId="{7F4E87DE-CBE3-4E68-B213-EC88C8B0C3E2}"/>
    <dgm:cxn modelId="{370EF319-1470-43DE-B09A-A48CA8BC3C40}" type="presOf" srcId="{11CA20EB-7A17-4561-B9C4-DFCECE3F5C3C}" destId="{08DFAB4C-6B4D-4286-86F3-8F6794B7091F}" srcOrd="1" destOrd="0" presId="urn:microsoft.com/office/officeart/2005/8/layout/radial5"/>
    <dgm:cxn modelId="{FC676728-4CD0-4B20-AA32-A9967FF598C0}" srcId="{F644EB54-F725-4D17-9EAE-57C332D06FC3}" destId="{C0ACE4C9-BBA2-4556-AABE-1F635BEFBBCC}" srcOrd="0" destOrd="0" parTransId="{2A5CAEDD-D0AC-403D-B448-0960578B977E}" sibTransId="{84C5FFE2-050F-4B5A-9D52-38A4DFE3BACA}"/>
    <dgm:cxn modelId="{28F5E72E-1E8C-4113-B922-EA05A2DC3245}" type="presOf" srcId="{5E7A8717-C1CE-4945-AFD9-5EFA477CF093}" destId="{889A47A2-D9DD-4DB0-966C-E1CA9EA71618}" srcOrd="0" destOrd="0" presId="urn:microsoft.com/office/officeart/2005/8/layout/radial5"/>
    <dgm:cxn modelId="{F362A932-FA7C-49E9-A2C1-7DC29A407F00}" type="presOf" srcId="{F644EB54-F725-4D17-9EAE-57C332D06FC3}" destId="{30ABED85-0325-4BFB-9FFE-6076BB888ECD}" srcOrd="0" destOrd="0" presId="urn:microsoft.com/office/officeart/2005/8/layout/radial5"/>
    <dgm:cxn modelId="{3B2AAF32-7984-49A5-9172-36B9694078B6}" srcId="{C0ACE4C9-BBA2-4556-AABE-1F635BEFBBCC}" destId="{3E59F026-C8B4-4068-A804-5B655D38D97E}" srcOrd="0" destOrd="0" parTransId="{11CA20EB-7A17-4561-B9C4-DFCECE3F5C3C}" sibTransId="{565F2F91-0A95-4D54-94BC-36D63ED39F30}"/>
    <dgm:cxn modelId="{4198C73E-416C-4E3B-8A16-5A8237FE761A}" srcId="{C0ACE4C9-BBA2-4556-AABE-1F635BEFBBCC}" destId="{81CEAE99-8DD9-4FE9-BB23-273086D47862}" srcOrd="1" destOrd="0" parTransId="{B11798CB-F9C2-4507-851A-3A3D3CA5AA8E}" sibTransId="{3AAFF474-75EB-4235-8C92-A4D5DF210154}"/>
    <dgm:cxn modelId="{E7FCB145-A477-41CF-8D74-A657BAA6E103}" type="presOf" srcId="{81CEAE99-8DD9-4FE9-BB23-273086D47862}" destId="{F965A2BE-6E67-4678-8C5D-1794DF4A9FA9}" srcOrd="0" destOrd="0" presId="urn:microsoft.com/office/officeart/2005/8/layout/radial5"/>
    <dgm:cxn modelId="{35346967-E698-4F6A-B214-6C9E54464328}" type="presOf" srcId="{9B915775-C396-4591-B4E3-8BD06D0B83F3}" destId="{8B21AB8D-A879-45B5-9A97-3F400ADD73EA}" srcOrd="0" destOrd="0" presId="urn:microsoft.com/office/officeart/2005/8/layout/radial5"/>
    <dgm:cxn modelId="{A45F0C72-A1BB-48A1-912E-F39CEC611216}" type="presOf" srcId="{5E7A8717-C1CE-4945-AFD9-5EFA477CF093}" destId="{C4063C46-41B1-4A93-9AE6-B831A51FA710}" srcOrd="1" destOrd="0" presId="urn:microsoft.com/office/officeart/2005/8/layout/radial5"/>
    <dgm:cxn modelId="{A81AE353-4B09-4AF5-B03F-A903E62EC84C}" type="presOf" srcId="{B11798CB-F9C2-4507-851A-3A3D3CA5AA8E}" destId="{F9A0A3FE-9272-4FCB-B424-1DA6D5C87843}" srcOrd="0" destOrd="0" presId="urn:microsoft.com/office/officeart/2005/8/layout/radial5"/>
    <dgm:cxn modelId="{B348F57E-844E-438B-9CA9-94872442AFB0}" type="presOf" srcId="{9CFAA1A7-1089-46C1-93FE-B140A2E64CB9}" destId="{4A5B774F-1AF8-4FC5-8AFA-A771818E1BDD}" srcOrd="0" destOrd="0" presId="urn:microsoft.com/office/officeart/2005/8/layout/radial5"/>
    <dgm:cxn modelId="{3A909282-8341-4FBD-8D60-24E2DC8B67D7}" srcId="{C0ACE4C9-BBA2-4556-AABE-1F635BEFBBCC}" destId="{8CFB7265-42BE-48E3-B503-B700D9405558}" srcOrd="3" destOrd="0" parTransId="{5E7A8717-C1CE-4945-AFD9-5EFA477CF093}" sibTransId="{499D4741-43CF-4CE0-8848-467AAB335929}"/>
    <dgm:cxn modelId="{50912587-F4A5-45C9-AA9E-895531B1E626}" type="presOf" srcId="{9CFAA1A7-1089-46C1-93FE-B140A2E64CB9}" destId="{90A5F6D5-AEFE-495D-9987-36D682D80810}" srcOrd="1" destOrd="0" presId="urn:microsoft.com/office/officeart/2005/8/layout/radial5"/>
    <dgm:cxn modelId="{53A1038E-B6A6-4D0E-A77C-AAAE2EA9EF54}" type="presOf" srcId="{8CFB7265-42BE-48E3-B503-B700D9405558}" destId="{05DE979D-09FB-4044-844A-5E861BDBDA45}" srcOrd="0" destOrd="0" presId="urn:microsoft.com/office/officeart/2005/8/layout/radial5"/>
    <dgm:cxn modelId="{05FC04A2-9E8A-47BB-8B2F-8CF0362D9E35}" type="presOf" srcId="{B11798CB-F9C2-4507-851A-3A3D3CA5AA8E}" destId="{66C34B0C-AAC9-41D2-960B-38A82FE824CA}" srcOrd="1" destOrd="0" presId="urn:microsoft.com/office/officeart/2005/8/layout/radial5"/>
    <dgm:cxn modelId="{466B86A7-6A6F-4601-A70E-8C90953BD47A}" type="presOf" srcId="{196C2467-8F09-4A36-9F32-70CA02CDFCA6}" destId="{6DFF8B7F-7C76-49E6-B5AA-B1FC6E6C9F5F}" srcOrd="0" destOrd="0" presId="urn:microsoft.com/office/officeart/2005/8/layout/radial5"/>
    <dgm:cxn modelId="{B7F17CAC-1AEE-42CA-9AE6-A5E2FDD349DC}" type="presOf" srcId="{80AB81B4-A5B3-4B60-922A-28BA09D1211D}" destId="{77C83DAC-D0DB-4D15-A64E-181BB0CAA08D}" srcOrd="0" destOrd="0" presId="urn:microsoft.com/office/officeart/2005/8/layout/radial5"/>
    <dgm:cxn modelId="{FCCBDBD0-80B7-4B4E-B17D-9F41F9797B80}" type="presOf" srcId="{3E59F026-C8B4-4068-A804-5B655D38D97E}" destId="{E0913AB0-1CE9-46D0-B08F-7CD4835DDA32}" srcOrd="0" destOrd="0" presId="urn:microsoft.com/office/officeart/2005/8/layout/radial5"/>
    <dgm:cxn modelId="{FF47C4EB-5E24-4BE3-867C-BA81BCC38111}" srcId="{C0ACE4C9-BBA2-4556-AABE-1F635BEFBBCC}" destId="{9B915775-C396-4591-B4E3-8BD06D0B83F3}" srcOrd="4" destOrd="0" parTransId="{196C2467-8F09-4A36-9F32-70CA02CDFCA6}" sibTransId="{FE787B5E-B238-479D-BC2A-2E2ED980DAB7}"/>
    <dgm:cxn modelId="{98EBFDF2-0C45-4FF8-A947-9F2A96E51C42}" type="presOf" srcId="{C0ACE4C9-BBA2-4556-AABE-1F635BEFBBCC}" destId="{CC5C098A-0890-4A5D-80BE-07221575CAAF}" srcOrd="0" destOrd="0" presId="urn:microsoft.com/office/officeart/2005/8/layout/radial5"/>
    <dgm:cxn modelId="{75D554FA-3028-481E-A23A-C21FA47AB1A5}" type="presOf" srcId="{11CA20EB-7A17-4561-B9C4-DFCECE3F5C3C}" destId="{BC11BFE4-E47B-40C4-8063-BCD3E116F41E}" srcOrd="0" destOrd="0" presId="urn:microsoft.com/office/officeart/2005/8/layout/radial5"/>
    <dgm:cxn modelId="{9078AF60-C2A9-4B7E-9289-DC3BA6CCED8F}" type="presParOf" srcId="{30ABED85-0325-4BFB-9FFE-6076BB888ECD}" destId="{CC5C098A-0890-4A5D-80BE-07221575CAAF}" srcOrd="0" destOrd="0" presId="urn:microsoft.com/office/officeart/2005/8/layout/radial5"/>
    <dgm:cxn modelId="{3B00CE02-E0D6-402A-8B10-4A16BCE9590B}" type="presParOf" srcId="{30ABED85-0325-4BFB-9FFE-6076BB888ECD}" destId="{BC11BFE4-E47B-40C4-8063-BCD3E116F41E}" srcOrd="1" destOrd="0" presId="urn:microsoft.com/office/officeart/2005/8/layout/radial5"/>
    <dgm:cxn modelId="{2A37F995-4177-4D59-BFA7-E04B493F6CC3}" type="presParOf" srcId="{BC11BFE4-E47B-40C4-8063-BCD3E116F41E}" destId="{08DFAB4C-6B4D-4286-86F3-8F6794B7091F}" srcOrd="0" destOrd="0" presId="urn:microsoft.com/office/officeart/2005/8/layout/radial5"/>
    <dgm:cxn modelId="{97C9B1D9-5AB5-4492-9B17-F8C619E83AE5}" type="presParOf" srcId="{30ABED85-0325-4BFB-9FFE-6076BB888ECD}" destId="{E0913AB0-1CE9-46D0-B08F-7CD4835DDA32}" srcOrd="2" destOrd="0" presId="urn:microsoft.com/office/officeart/2005/8/layout/radial5"/>
    <dgm:cxn modelId="{FF0530E0-4478-4724-BE06-E302130E1F04}" type="presParOf" srcId="{30ABED85-0325-4BFB-9FFE-6076BB888ECD}" destId="{F9A0A3FE-9272-4FCB-B424-1DA6D5C87843}" srcOrd="3" destOrd="0" presId="urn:microsoft.com/office/officeart/2005/8/layout/radial5"/>
    <dgm:cxn modelId="{DA34D14D-793C-492C-B885-72078E0EBE4C}" type="presParOf" srcId="{F9A0A3FE-9272-4FCB-B424-1DA6D5C87843}" destId="{66C34B0C-AAC9-41D2-960B-38A82FE824CA}" srcOrd="0" destOrd="0" presId="urn:microsoft.com/office/officeart/2005/8/layout/radial5"/>
    <dgm:cxn modelId="{E265BF83-D854-4FB4-AF1E-EC15E8FDB77B}" type="presParOf" srcId="{30ABED85-0325-4BFB-9FFE-6076BB888ECD}" destId="{F965A2BE-6E67-4678-8C5D-1794DF4A9FA9}" srcOrd="4" destOrd="0" presId="urn:microsoft.com/office/officeart/2005/8/layout/radial5"/>
    <dgm:cxn modelId="{29CA773B-D1F5-436B-9C04-2CFF7BA39872}" type="presParOf" srcId="{30ABED85-0325-4BFB-9FFE-6076BB888ECD}" destId="{4A5B774F-1AF8-4FC5-8AFA-A771818E1BDD}" srcOrd="5" destOrd="0" presId="urn:microsoft.com/office/officeart/2005/8/layout/radial5"/>
    <dgm:cxn modelId="{96026C46-41B5-4B3A-BAA3-DABDF2BD0318}" type="presParOf" srcId="{4A5B774F-1AF8-4FC5-8AFA-A771818E1BDD}" destId="{90A5F6D5-AEFE-495D-9987-36D682D80810}" srcOrd="0" destOrd="0" presId="urn:microsoft.com/office/officeart/2005/8/layout/radial5"/>
    <dgm:cxn modelId="{1319A5EB-95A3-4B0E-99C8-E736E6F1697C}" type="presParOf" srcId="{30ABED85-0325-4BFB-9FFE-6076BB888ECD}" destId="{77C83DAC-D0DB-4D15-A64E-181BB0CAA08D}" srcOrd="6" destOrd="0" presId="urn:microsoft.com/office/officeart/2005/8/layout/radial5"/>
    <dgm:cxn modelId="{23E253E8-3AD2-41E4-98AD-84879AC8F8BA}" type="presParOf" srcId="{30ABED85-0325-4BFB-9FFE-6076BB888ECD}" destId="{889A47A2-D9DD-4DB0-966C-E1CA9EA71618}" srcOrd="7" destOrd="0" presId="urn:microsoft.com/office/officeart/2005/8/layout/radial5"/>
    <dgm:cxn modelId="{C26FCA94-8A49-465F-B446-DAFEC15E0FFF}" type="presParOf" srcId="{889A47A2-D9DD-4DB0-966C-E1CA9EA71618}" destId="{C4063C46-41B1-4A93-9AE6-B831A51FA710}" srcOrd="0" destOrd="0" presId="urn:microsoft.com/office/officeart/2005/8/layout/radial5"/>
    <dgm:cxn modelId="{89136EEA-30C2-451F-8190-2E43B53E59A4}" type="presParOf" srcId="{30ABED85-0325-4BFB-9FFE-6076BB888ECD}" destId="{05DE979D-09FB-4044-844A-5E861BDBDA45}" srcOrd="8" destOrd="0" presId="urn:microsoft.com/office/officeart/2005/8/layout/radial5"/>
    <dgm:cxn modelId="{91A84CD5-50E2-472E-AAE1-B7CDBA7B4EE8}" type="presParOf" srcId="{30ABED85-0325-4BFB-9FFE-6076BB888ECD}" destId="{6DFF8B7F-7C76-49E6-B5AA-B1FC6E6C9F5F}" srcOrd="9" destOrd="0" presId="urn:microsoft.com/office/officeart/2005/8/layout/radial5"/>
    <dgm:cxn modelId="{EC1A5FEE-5AB4-41A3-A138-9909E43021E3}" type="presParOf" srcId="{6DFF8B7F-7C76-49E6-B5AA-B1FC6E6C9F5F}" destId="{27750F51-C3FD-4435-BE44-37E16D23A91F}" srcOrd="0" destOrd="0" presId="urn:microsoft.com/office/officeart/2005/8/layout/radial5"/>
    <dgm:cxn modelId="{3E477DFB-D9D2-49AA-A7BF-320D175DEB12}" type="presParOf" srcId="{30ABED85-0325-4BFB-9FFE-6076BB888ECD}" destId="{8B21AB8D-A879-45B5-9A97-3F400ADD73E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0B1B1-031A-405A-84A3-9906794710B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B81986-372E-4994-A9E7-86470DF2BD24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VD after KT</a:t>
          </a:r>
        </a:p>
      </dgm:t>
    </dgm:pt>
    <dgm:pt modelId="{39D60E7C-F62A-4AD3-B00E-6897B015EB38}" type="parTrans" cxnId="{34960F41-31DB-4E5E-B025-716CDB773622}">
      <dgm:prSet/>
      <dgm:spPr/>
      <dgm:t>
        <a:bodyPr/>
        <a:lstStyle/>
        <a:p>
          <a:endParaRPr lang="en-US"/>
        </a:p>
      </dgm:t>
    </dgm:pt>
    <dgm:pt modelId="{83D40590-D0A3-4712-9D88-724B184A0B95}" type="sibTrans" cxnId="{34960F41-31DB-4E5E-B025-716CDB773622}">
      <dgm:prSet/>
      <dgm:spPr/>
      <dgm:t>
        <a:bodyPr/>
        <a:lstStyle/>
        <a:p>
          <a:endParaRPr lang="en-US"/>
        </a:p>
      </dgm:t>
    </dgm:pt>
    <dgm:pt modelId="{BDF9F720-ED05-4969-A6B4-E489338103C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Garamond" panose="02020404030301010803" pitchFamily="18" charset="0"/>
            </a:rPr>
            <a:t>↑VD after KT</a:t>
          </a:r>
          <a:endParaRPr lang="en-US" dirty="0">
            <a:solidFill>
              <a:schemeClr val="tx1"/>
            </a:solidFill>
          </a:endParaRPr>
        </a:p>
      </dgm:t>
    </dgm:pt>
    <dgm:pt modelId="{74A84703-88AB-47A2-BB7D-2DB154F8EE09}" type="parTrans" cxnId="{86C41D0F-D3BE-49DF-AAB3-FE4F9EF17240}">
      <dgm:prSet/>
      <dgm:spPr/>
      <dgm:t>
        <a:bodyPr/>
        <a:lstStyle/>
        <a:p>
          <a:endParaRPr lang="en-US"/>
        </a:p>
      </dgm:t>
    </dgm:pt>
    <dgm:pt modelId="{5480A507-98CE-496D-993F-D775DC418971}" type="sibTrans" cxnId="{86C41D0F-D3BE-49DF-AAB3-FE4F9EF17240}">
      <dgm:prSet/>
      <dgm:spPr/>
      <dgm:t>
        <a:bodyPr/>
        <a:lstStyle/>
        <a:p>
          <a:endParaRPr lang="en-US"/>
        </a:p>
      </dgm:t>
    </dgm:pt>
    <dgm:pt modelId="{C4A2E64C-8B3B-45C2-A530-77A077E79AB2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Frequent VD insufficiency</a:t>
          </a:r>
        </a:p>
        <a:p>
          <a:r>
            <a:rPr lang="en-US" dirty="0">
              <a:solidFill>
                <a:schemeClr val="tx1"/>
              </a:solidFill>
            </a:rPr>
            <a:t>(up to 80%)</a:t>
          </a:r>
        </a:p>
      </dgm:t>
    </dgm:pt>
    <dgm:pt modelId="{52F21FF3-2941-4B33-B57F-36DC009266EE}" type="parTrans" cxnId="{E31495AB-FFD4-413E-A9B3-709FB217A1C3}">
      <dgm:prSet/>
      <dgm:spPr/>
      <dgm:t>
        <a:bodyPr/>
        <a:lstStyle/>
        <a:p>
          <a:endParaRPr lang="en-US"/>
        </a:p>
      </dgm:t>
    </dgm:pt>
    <dgm:pt modelId="{05D1E293-98CE-48FD-A416-25E236D5AE89}" type="sibTrans" cxnId="{E31495AB-FFD4-413E-A9B3-709FB217A1C3}">
      <dgm:prSet/>
      <dgm:spPr/>
      <dgm:t>
        <a:bodyPr/>
        <a:lstStyle/>
        <a:p>
          <a:endParaRPr lang="en-US"/>
        </a:p>
      </dgm:t>
    </dgm:pt>
    <dgm:pt modelId="{77F49C55-0A94-44BD-A8CC-DDE883D6A4B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Ca/P/Bone metabolism</a:t>
          </a:r>
        </a:p>
      </dgm:t>
    </dgm:pt>
    <dgm:pt modelId="{21C98118-5B7D-44E4-A87F-00A612B509C8}" type="parTrans" cxnId="{496757C0-8BD6-495E-B0DD-A53170E152D4}">
      <dgm:prSet/>
      <dgm:spPr/>
      <dgm:t>
        <a:bodyPr/>
        <a:lstStyle/>
        <a:p>
          <a:endParaRPr lang="en-US"/>
        </a:p>
      </dgm:t>
    </dgm:pt>
    <dgm:pt modelId="{73FE16C3-884E-40E8-ACEB-9457660EDD27}" type="sibTrans" cxnId="{496757C0-8BD6-495E-B0DD-A53170E152D4}">
      <dgm:prSet/>
      <dgm:spPr/>
      <dgm:t>
        <a:bodyPr/>
        <a:lstStyle/>
        <a:p>
          <a:endParaRPr lang="en-US"/>
        </a:p>
      </dgm:t>
    </dgm:pt>
    <dgm:pt modelId="{587D179A-3790-4655-A839-4D0AA03D1710}">
      <dgm:prSet phldrT="[Text]"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Rejection</a:t>
          </a:r>
        </a:p>
      </dgm:t>
    </dgm:pt>
    <dgm:pt modelId="{9DA34ACB-8DEE-4CDB-80B9-F1B4EB38C99A}" type="parTrans" cxnId="{39688BC1-F0DD-48F8-8136-493E9F406EB4}">
      <dgm:prSet/>
      <dgm:spPr/>
      <dgm:t>
        <a:bodyPr/>
        <a:lstStyle/>
        <a:p>
          <a:endParaRPr lang="en-US"/>
        </a:p>
      </dgm:t>
    </dgm:pt>
    <dgm:pt modelId="{829B9C0F-AFA0-4B58-9769-744E7F5FC041}" type="sibTrans" cxnId="{39688BC1-F0DD-48F8-8136-493E9F406EB4}">
      <dgm:prSet/>
      <dgm:spPr/>
      <dgm:t>
        <a:bodyPr/>
        <a:lstStyle/>
        <a:p>
          <a:endParaRPr lang="en-US"/>
        </a:p>
      </dgm:t>
    </dgm:pt>
    <dgm:pt modelId="{38EF17E2-EB96-4146-AC07-B41B934EA56E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/>
            <a:t> </a:t>
          </a:r>
          <a:r>
            <a:rPr lang="en-US" dirty="0">
              <a:solidFill>
                <a:schemeClr val="tx1"/>
              </a:solidFill>
            </a:rPr>
            <a:t>Neoplasia</a:t>
          </a:r>
        </a:p>
      </dgm:t>
    </dgm:pt>
    <dgm:pt modelId="{6EDDFAC5-FE5F-4F11-8026-7E468BA31C25}" type="parTrans" cxnId="{6CC95D87-F3A0-4CEC-9E6C-6EA08FEDAA9C}">
      <dgm:prSet/>
      <dgm:spPr/>
      <dgm:t>
        <a:bodyPr/>
        <a:lstStyle/>
        <a:p>
          <a:endParaRPr lang="en-US"/>
        </a:p>
      </dgm:t>
    </dgm:pt>
    <dgm:pt modelId="{A43C7E82-8F07-4838-977C-437A08969692}" type="sibTrans" cxnId="{6CC95D87-F3A0-4CEC-9E6C-6EA08FEDAA9C}">
      <dgm:prSet/>
      <dgm:spPr/>
      <dgm:t>
        <a:bodyPr/>
        <a:lstStyle/>
        <a:p>
          <a:endParaRPr lang="en-US"/>
        </a:p>
      </dgm:t>
    </dgm:pt>
    <dgm:pt modelId="{42A531E6-90CC-4D85-AA0B-5C50526BD830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/>
            <a:t> </a:t>
          </a:r>
          <a:r>
            <a:rPr lang="en-US" dirty="0">
              <a:solidFill>
                <a:schemeClr val="tx1"/>
              </a:solidFill>
            </a:rPr>
            <a:t>Renal protection</a:t>
          </a:r>
        </a:p>
      </dgm:t>
    </dgm:pt>
    <dgm:pt modelId="{122ACE32-15F2-4600-B9CD-7BD9AEB7D11D}" type="parTrans" cxnId="{139B1869-5AEF-4452-A61F-736394067FA5}">
      <dgm:prSet/>
      <dgm:spPr/>
      <dgm:t>
        <a:bodyPr/>
        <a:lstStyle/>
        <a:p>
          <a:endParaRPr lang="en-US"/>
        </a:p>
      </dgm:t>
    </dgm:pt>
    <dgm:pt modelId="{5C95E2DA-4768-44F1-851C-88AF0161BA52}" type="sibTrans" cxnId="{139B1869-5AEF-4452-A61F-736394067FA5}">
      <dgm:prSet/>
      <dgm:spPr/>
      <dgm:t>
        <a:bodyPr/>
        <a:lstStyle/>
        <a:p>
          <a:endParaRPr lang="en-US"/>
        </a:p>
      </dgm:t>
    </dgm:pt>
    <dgm:pt modelId="{C001D3F4-0D33-42C4-AB72-96FF0C6CB54F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 Infection, CVD, mortality</a:t>
          </a:r>
        </a:p>
      </dgm:t>
    </dgm:pt>
    <dgm:pt modelId="{12C0B54E-0DCD-40A1-AD66-D4ECE8ED7723}" type="parTrans" cxnId="{B0C52147-2910-4FF6-9C87-77EBE5BCC498}">
      <dgm:prSet/>
      <dgm:spPr/>
      <dgm:t>
        <a:bodyPr/>
        <a:lstStyle/>
        <a:p>
          <a:endParaRPr lang="en-US"/>
        </a:p>
      </dgm:t>
    </dgm:pt>
    <dgm:pt modelId="{E0382323-2841-4EDF-BA52-729F354FA7A2}" type="sibTrans" cxnId="{B0C52147-2910-4FF6-9C87-77EBE5BCC498}">
      <dgm:prSet/>
      <dgm:spPr/>
      <dgm:t>
        <a:bodyPr/>
        <a:lstStyle/>
        <a:p>
          <a:endParaRPr lang="en-US"/>
        </a:p>
      </dgm:t>
    </dgm:pt>
    <dgm:pt modelId="{DC79DDEC-2356-45FB-A30A-26E09C87EF0F}" type="pres">
      <dgm:prSet presAssocID="{F8C0B1B1-031A-405A-84A3-9906794710B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A02555-9CDF-457D-9A1D-553F9191E372}" type="pres">
      <dgm:prSet presAssocID="{99B81986-372E-4994-A9E7-86470DF2BD24}" presName="centerShape" presStyleLbl="node0" presStyleIdx="0" presStyleCnt="1" custScaleX="136713" custScaleY="132441"/>
      <dgm:spPr/>
    </dgm:pt>
    <dgm:pt modelId="{AE296E98-1071-48FD-B804-4CCEF67B3BAD}" type="pres">
      <dgm:prSet presAssocID="{74A84703-88AB-47A2-BB7D-2DB154F8EE09}" presName="parTrans" presStyleLbl="sibTrans2D1" presStyleIdx="0" presStyleCnt="7"/>
      <dgm:spPr/>
    </dgm:pt>
    <dgm:pt modelId="{2BD226D0-BEEE-4FFF-A62A-6EB3C83FECA1}" type="pres">
      <dgm:prSet presAssocID="{74A84703-88AB-47A2-BB7D-2DB154F8EE09}" presName="connectorText" presStyleLbl="sibTrans2D1" presStyleIdx="0" presStyleCnt="7"/>
      <dgm:spPr/>
    </dgm:pt>
    <dgm:pt modelId="{0C6A06CE-3EF7-4720-8F2C-04762037BB0B}" type="pres">
      <dgm:prSet presAssocID="{BDF9F720-ED05-4969-A6B4-E489338103C6}" presName="node" presStyleLbl="node1" presStyleIdx="0" presStyleCnt="7" custRadScaleRad="102254" custRadScaleInc="1707">
        <dgm:presLayoutVars>
          <dgm:bulletEnabled val="1"/>
        </dgm:presLayoutVars>
      </dgm:prSet>
      <dgm:spPr/>
    </dgm:pt>
    <dgm:pt modelId="{46667DED-46F2-46EA-831A-59A4DE950ADA}" type="pres">
      <dgm:prSet presAssocID="{52F21FF3-2941-4B33-B57F-36DC009266EE}" presName="parTrans" presStyleLbl="sibTrans2D1" presStyleIdx="1" presStyleCnt="7"/>
      <dgm:spPr/>
    </dgm:pt>
    <dgm:pt modelId="{CF3B0F64-5141-46D9-BBBE-9CE125236DC0}" type="pres">
      <dgm:prSet presAssocID="{52F21FF3-2941-4B33-B57F-36DC009266EE}" presName="connectorText" presStyleLbl="sibTrans2D1" presStyleIdx="1" presStyleCnt="7"/>
      <dgm:spPr/>
    </dgm:pt>
    <dgm:pt modelId="{94A8E0CA-7612-4E01-BD69-F76D45B91E89}" type="pres">
      <dgm:prSet presAssocID="{C4A2E64C-8B3B-45C2-A530-77A077E79AB2}" presName="node" presStyleLbl="node1" presStyleIdx="1" presStyleCnt="7" custRadScaleRad="104442" custRadScaleInc="-232">
        <dgm:presLayoutVars>
          <dgm:bulletEnabled val="1"/>
        </dgm:presLayoutVars>
      </dgm:prSet>
      <dgm:spPr/>
    </dgm:pt>
    <dgm:pt modelId="{79601EEC-9430-42CE-8840-2F6C809BAB57}" type="pres">
      <dgm:prSet presAssocID="{21C98118-5B7D-44E4-A87F-00A612B509C8}" presName="parTrans" presStyleLbl="sibTrans2D1" presStyleIdx="2" presStyleCnt="7"/>
      <dgm:spPr/>
    </dgm:pt>
    <dgm:pt modelId="{6F811956-2D3D-46AC-A227-F26524A2ED4F}" type="pres">
      <dgm:prSet presAssocID="{21C98118-5B7D-44E4-A87F-00A612B509C8}" presName="connectorText" presStyleLbl="sibTrans2D1" presStyleIdx="2" presStyleCnt="7"/>
      <dgm:spPr/>
    </dgm:pt>
    <dgm:pt modelId="{895E5B73-26CD-4771-8FB3-5A25BE7C3CC4}" type="pres">
      <dgm:prSet presAssocID="{77F49C55-0A94-44BD-A8CC-DDE883D6A4B7}" presName="node" presStyleLbl="node1" presStyleIdx="2" presStyleCnt="7" custRadScaleRad="102889" custRadScaleInc="-1697">
        <dgm:presLayoutVars>
          <dgm:bulletEnabled val="1"/>
        </dgm:presLayoutVars>
      </dgm:prSet>
      <dgm:spPr/>
    </dgm:pt>
    <dgm:pt modelId="{4BE5D0DA-06E1-456C-AF43-634DADF65B7A}" type="pres">
      <dgm:prSet presAssocID="{9DA34ACB-8DEE-4CDB-80B9-F1B4EB38C99A}" presName="parTrans" presStyleLbl="sibTrans2D1" presStyleIdx="3" presStyleCnt="7"/>
      <dgm:spPr/>
    </dgm:pt>
    <dgm:pt modelId="{209EC397-742D-4771-A688-F10111D46717}" type="pres">
      <dgm:prSet presAssocID="{9DA34ACB-8DEE-4CDB-80B9-F1B4EB38C99A}" presName="connectorText" presStyleLbl="sibTrans2D1" presStyleIdx="3" presStyleCnt="7"/>
      <dgm:spPr/>
    </dgm:pt>
    <dgm:pt modelId="{1D969296-AA13-4830-AFEB-95BB16C5A58E}" type="pres">
      <dgm:prSet presAssocID="{587D179A-3790-4655-A839-4D0AA03D1710}" presName="node" presStyleLbl="node1" presStyleIdx="3" presStyleCnt="7" custRadScaleRad="104823" custRadScaleInc="232">
        <dgm:presLayoutVars>
          <dgm:bulletEnabled val="1"/>
        </dgm:presLayoutVars>
      </dgm:prSet>
      <dgm:spPr/>
    </dgm:pt>
    <dgm:pt modelId="{B838F0B5-7517-45F4-B4E7-FFF5C2CFC93F}" type="pres">
      <dgm:prSet presAssocID="{6EDDFAC5-FE5F-4F11-8026-7E468BA31C25}" presName="parTrans" presStyleLbl="sibTrans2D1" presStyleIdx="4" presStyleCnt="7"/>
      <dgm:spPr/>
    </dgm:pt>
    <dgm:pt modelId="{90A76D3B-7D08-4B18-912E-3107BDD8412A}" type="pres">
      <dgm:prSet presAssocID="{6EDDFAC5-FE5F-4F11-8026-7E468BA31C25}" presName="connectorText" presStyleLbl="sibTrans2D1" presStyleIdx="4" presStyleCnt="7"/>
      <dgm:spPr/>
    </dgm:pt>
    <dgm:pt modelId="{068C0C8F-2856-4C3D-A7B0-1CB0BE99A5A2}" type="pres">
      <dgm:prSet presAssocID="{38EF17E2-EB96-4146-AC07-B41B934EA56E}" presName="node" presStyleLbl="node1" presStyleIdx="4" presStyleCnt="7">
        <dgm:presLayoutVars>
          <dgm:bulletEnabled val="1"/>
        </dgm:presLayoutVars>
      </dgm:prSet>
      <dgm:spPr/>
    </dgm:pt>
    <dgm:pt modelId="{BADC8616-2DF2-4CA3-B188-D9729222DBD2}" type="pres">
      <dgm:prSet presAssocID="{122ACE32-15F2-4600-B9CD-7BD9AEB7D11D}" presName="parTrans" presStyleLbl="sibTrans2D1" presStyleIdx="5" presStyleCnt="7"/>
      <dgm:spPr/>
    </dgm:pt>
    <dgm:pt modelId="{428D17B4-71C7-4564-8F7B-F36C1CD297F7}" type="pres">
      <dgm:prSet presAssocID="{122ACE32-15F2-4600-B9CD-7BD9AEB7D11D}" presName="connectorText" presStyleLbl="sibTrans2D1" presStyleIdx="5" presStyleCnt="7"/>
      <dgm:spPr/>
    </dgm:pt>
    <dgm:pt modelId="{EBF7E7E0-287D-4A99-BB0F-72CB9F687323}" type="pres">
      <dgm:prSet presAssocID="{42A531E6-90CC-4D85-AA0B-5C50526BD830}" presName="node" presStyleLbl="node1" presStyleIdx="5" presStyleCnt="7">
        <dgm:presLayoutVars>
          <dgm:bulletEnabled val="1"/>
        </dgm:presLayoutVars>
      </dgm:prSet>
      <dgm:spPr/>
    </dgm:pt>
    <dgm:pt modelId="{88AC2AE0-54AF-4C0E-B0B4-FCE9E550B1CA}" type="pres">
      <dgm:prSet presAssocID="{12C0B54E-0DCD-40A1-AD66-D4ECE8ED7723}" presName="parTrans" presStyleLbl="sibTrans2D1" presStyleIdx="6" presStyleCnt="7"/>
      <dgm:spPr/>
    </dgm:pt>
    <dgm:pt modelId="{028DF7EE-B21E-4176-A837-60D8FD8B0E2D}" type="pres">
      <dgm:prSet presAssocID="{12C0B54E-0DCD-40A1-AD66-D4ECE8ED7723}" presName="connectorText" presStyleLbl="sibTrans2D1" presStyleIdx="6" presStyleCnt="7"/>
      <dgm:spPr/>
    </dgm:pt>
    <dgm:pt modelId="{45402841-F70C-427B-99CB-5C97DA14FC39}" type="pres">
      <dgm:prSet presAssocID="{C001D3F4-0D33-42C4-AB72-96FF0C6CB54F}" presName="node" presStyleLbl="node1" presStyleIdx="6" presStyleCnt="7">
        <dgm:presLayoutVars>
          <dgm:bulletEnabled val="1"/>
        </dgm:presLayoutVars>
      </dgm:prSet>
      <dgm:spPr/>
    </dgm:pt>
  </dgm:ptLst>
  <dgm:cxnLst>
    <dgm:cxn modelId="{27F0AC03-EC43-465D-8E24-90785651975F}" type="presOf" srcId="{C001D3F4-0D33-42C4-AB72-96FF0C6CB54F}" destId="{45402841-F70C-427B-99CB-5C97DA14FC39}" srcOrd="0" destOrd="0" presId="urn:microsoft.com/office/officeart/2005/8/layout/radial5"/>
    <dgm:cxn modelId="{B020D50A-2744-445D-88C1-93BB3D7ED6D5}" type="presOf" srcId="{42A531E6-90CC-4D85-AA0B-5C50526BD830}" destId="{EBF7E7E0-287D-4A99-BB0F-72CB9F687323}" srcOrd="0" destOrd="0" presId="urn:microsoft.com/office/officeart/2005/8/layout/radial5"/>
    <dgm:cxn modelId="{86C41D0F-D3BE-49DF-AAB3-FE4F9EF17240}" srcId="{99B81986-372E-4994-A9E7-86470DF2BD24}" destId="{BDF9F720-ED05-4969-A6B4-E489338103C6}" srcOrd="0" destOrd="0" parTransId="{74A84703-88AB-47A2-BB7D-2DB154F8EE09}" sibTransId="{5480A507-98CE-496D-993F-D775DC418971}"/>
    <dgm:cxn modelId="{AA628213-3BCD-40D4-9B1E-4E08A9269C76}" type="presOf" srcId="{77F49C55-0A94-44BD-A8CC-DDE883D6A4B7}" destId="{895E5B73-26CD-4771-8FB3-5A25BE7C3CC4}" srcOrd="0" destOrd="0" presId="urn:microsoft.com/office/officeart/2005/8/layout/radial5"/>
    <dgm:cxn modelId="{9679B713-879F-4DCC-BFB9-929E8893672F}" type="presOf" srcId="{122ACE32-15F2-4600-B9CD-7BD9AEB7D11D}" destId="{428D17B4-71C7-4564-8F7B-F36C1CD297F7}" srcOrd="1" destOrd="0" presId="urn:microsoft.com/office/officeart/2005/8/layout/radial5"/>
    <dgm:cxn modelId="{0DEE021D-B00D-4BF3-8F49-CAF34E0EEFFF}" type="presOf" srcId="{122ACE32-15F2-4600-B9CD-7BD9AEB7D11D}" destId="{BADC8616-2DF2-4CA3-B188-D9729222DBD2}" srcOrd="0" destOrd="0" presId="urn:microsoft.com/office/officeart/2005/8/layout/radial5"/>
    <dgm:cxn modelId="{1B60D626-4791-453B-8F27-82F666E677C3}" type="presOf" srcId="{99B81986-372E-4994-A9E7-86470DF2BD24}" destId="{6EA02555-9CDF-457D-9A1D-553F9191E372}" srcOrd="0" destOrd="0" presId="urn:microsoft.com/office/officeart/2005/8/layout/radial5"/>
    <dgm:cxn modelId="{08FC2A60-8683-42F5-BD25-ECBB086B327E}" type="presOf" srcId="{52F21FF3-2941-4B33-B57F-36DC009266EE}" destId="{46667DED-46F2-46EA-831A-59A4DE950ADA}" srcOrd="0" destOrd="0" presId="urn:microsoft.com/office/officeart/2005/8/layout/radial5"/>
    <dgm:cxn modelId="{34960F41-31DB-4E5E-B025-716CDB773622}" srcId="{F8C0B1B1-031A-405A-84A3-9906794710B1}" destId="{99B81986-372E-4994-A9E7-86470DF2BD24}" srcOrd="0" destOrd="0" parTransId="{39D60E7C-F62A-4AD3-B00E-6897B015EB38}" sibTransId="{83D40590-D0A3-4712-9D88-724B184A0B95}"/>
    <dgm:cxn modelId="{52064E65-E421-4EB3-8077-00145AE91375}" type="presOf" srcId="{587D179A-3790-4655-A839-4D0AA03D1710}" destId="{1D969296-AA13-4830-AFEB-95BB16C5A58E}" srcOrd="0" destOrd="0" presId="urn:microsoft.com/office/officeart/2005/8/layout/radial5"/>
    <dgm:cxn modelId="{B0C52147-2910-4FF6-9C87-77EBE5BCC498}" srcId="{99B81986-372E-4994-A9E7-86470DF2BD24}" destId="{C001D3F4-0D33-42C4-AB72-96FF0C6CB54F}" srcOrd="6" destOrd="0" parTransId="{12C0B54E-0DCD-40A1-AD66-D4ECE8ED7723}" sibTransId="{E0382323-2841-4EDF-BA52-729F354FA7A2}"/>
    <dgm:cxn modelId="{139B1869-5AEF-4452-A61F-736394067FA5}" srcId="{99B81986-372E-4994-A9E7-86470DF2BD24}" destId="{42A531E6-90CC-4D85-AA0B-5C50526BD830}" srcOrd="5" destOrd="0" parTransId="{122ACE32-15F2-4600-B9CD-7BD9AEB7D11D}" sibTransId="{5C95E2DA-4768-44F1-851C-88AF0161BA52}"/>
    <dgm:cxn modelId="{F981864C-0AC3-45E6-AE3A-BF3D6D692FE3}" type="presOf" srcId="{12C0B54E-0DCD-40A1-AD66-D4ECE8ED7723}" destId="{88AC2AE0-54AF-4C0E-B0B4-FCE9E550B1CA}" srcOrd="0" destOrd="0" presId="urn:microsoft.com/office/officeart/2005/8/layout/radial5"/>
    <dgm:cxn modelId="{E9D01B6D-1D79-422F-A448-98FEB2AB3D28}" type="presOf" srcId="{BDF9F720-ED05-4969-A6B4-E489338103C6}" destId="{0C6A06CE-3EF7-4720-8F2C-04762037BB0B}" srcOrd="0" destOrd="0" presId="urn:microsoft.com/office/officeart/2005/8/layout/radial5"/>
    <dgm:cxn modelId="{DA6F0871-1694-4D15-B26F-D047E14BB13F}" type="presOf" srcId="{74A84703-88AB-47A2-BB7D-2DB154F8EE09}" destId="{2BD226D0-BEEE-4FFF-A62A-6EB3C83FECA1}" srcOrd="1" destOrd="0" presId="urn:microsoft.com/office/officeart/2005/8/layout/radial5"/>
    <dgm:cxn modelId="{7FC83E52-4884-40C5-99AC-265DFAE6A7B7}" type="presOf" srcId="{38EF17E2-EB96-4146-AC07-B41B934EA56E}" destId="{068C0C8F-2856-4C3D-A7B0-1CB0BE99A5A2}" srcOrd="0" destOrd="0" presId="urn:microsoft.com/office/officeart/2005/8/layout/radial5"/>
    <dgm:cxn modelId="{6CC95D87-F3A0-4CEC-9E6C-6EA08FEDAA9C}" srcId="{99B81986-372E-4994-A9E7-86470DF2BD24}" destId="{38EF17E2-EB96-4146-AC07-B41B934EA56E}" srcOrd="4" destOrd="0" parTransId="{6EDDFAC5-FE5F-4F11-8026-7E468BA31C25}" sibTransId="{A43C7E82-8F07-4838-977C-437A08969692}"/>
    <dgm:cxn modelId="{80329287-E177-43DD-9B2E-8AFFA288B141}" type="presOf" srcId="{F8C0B1B1-031A-405A-84A3-9906794710B1}" destId="{DC79DDEC-2356-45FB-A30A-26E09C87EF0F}" srcOrd="0" destOrd="0" presId="urn:microsoft.com/office/officeart/2005/8/layout/radial5"/>
    <dgm:cxn modelId="{330A148D-44A4-4978-9B95-4C1FCF3E7D6F}" type="presOf" srcId="{21C98118-5B7D-44E4-A87F-00A612B509C8}" destId="{6F811956-2D3D-46AC-A227-F26524A2ED4F}" srcOrd="1" destOrd="0" presId="urn:microsoft.com/office/officeart/2005/8/layout/radial5"/>
    <dgm:cxn modelId="{E31495AB-FFD4-413E-A9B3-709FB217A1C3}" srcId="{99B81986-372E-4994-A9E7-86470DF2BD24}" destId="{C4A2E64C-8B3B-45C2-A530-77A077E79AB2}" srcOrd="1" destOrd="0" parTransId="{52F21FF3-2941-4B33-B57F-36DC009266EE}" sibTransId="{05D1E293-98CE-48FD-A416-25E236D5AE89}"/>
    <dgm:cxn modelId="{F10F03B0-6ECA-40E2-892E-23294DA31532}" type="presOf" srcId="{9DA34ACB-8DEE-4CDB-80B9-F1B4EB38C99A}" destId="{209EC397-742D-4771-A688-F10111D46717}" srcOrd="1" destOrd="0" presId="urn:microsoft.com/office/officeart/2005/8/layout/radial5"/>
    <dgm:cxn modelId="{D4BA96B0-BD3B-4BF9-8ED8-D327D83CFBD5}" type="presOf" srcId="{74A84703-88AB-47A2-BB7D-2DB154F8EE09}" destId="{AE296E98-1071-48FD-B804-4CCEF67B3BAD}" srcOrd="0" destOrd="0" presId="urn:microsoft.com/office/officeart/2005/8/layout/radial5"/>
    <dgm:cxn modelId="{85FC86B3-EFE7-412E-8A49-8A8F1D2958F6}" type="presOf" srcId="{9DA34ACB-8DEE-4CDB-80B9-F1B4EB38C99A}" destId="{4BE5D0DA-06E1-456C-AF43-634DADF65B7A}" srcOrd="0" destOrd="0" presId="urn:microsoft.com/office/officeart/2005/8/layout/radial5"/>
    <dgm:cxn modelId="{C79FC4B7-2B53-4A7B-BF8F-0505A3CD716B}" type="presOf" srcId="{52F21FF3-2941-4B33-B57F-36DC009266EE}" destId="{CF3B0F64-5141-46D9-BBBE-9CE125236DC0}" srcOrd="1" destOrd="0" presId="urn:microsoft.com/office/officeart/2005/8/layout/radial5"/>
    <dgm:cxn modelId="{804A48BC-9DA4-439C-AF0D-BD299F44DCEE}" type="presOf" srcId="{12C0B54E-0DCD-40A1-AD66-D4ECE8ED7723}" destId="{028DF7EE-B21E-4176-A837-60D8FD8B0E2D}" srcOrd="1" destOrd="0" presId="urn:microsoft.com/office/officeart/2005/8/layout/radial5"/>
    <dgm:cxn modelId="{496757C0-8BD6-495E-B0DD-A53170E152D4}" srcId="{99B81986-372E-4994-A9E7-86470DF2BD24}" destId="{77F49C55-0A94-44BD-A8CC-DDE883D6A4B7}" srcOrd="2" destOrd="0" parTransId="{21C98118-5B7D-44E4-A87F-00A612B509C8}" sibTransId="{73FE16C3-884E-40E8-ACEB-9457660EDD27}"/>
    <dgm:cxn modelId="{39688BC1-F0DD-48F8-8136-493E9F406EB4}" srcId="{99B81986-372E-4994-A9E7-86470DF2BD24}" destId="{587D179A-3790-4655-A839-4D0AA03D1710}" srcOrd="3" destOrd="0" parTransId="{9DA34ACB-8DEE-4CDB-80B9-F1B4EB38C99A}" sibTransId="{829B9C0F-AFA0-4B58-9769-744E7F5FC041}"/>
    <dgm:cxn modelId="{4BF5FCC4-1ABA-4511-B9DC-D857335F2096}" type="presOf" srcId="{6EDDFAC5-FE5F-4F11-8026-7E468BA31C25}" destId="{90A76D3B-7D08-4B18-912E-3107BDD8412A}" srcOrd="1" destOrd="0" presId="urn:microsoft.com/office/officeart/2005/8/layout/radial5"/>
    <dgm:cxn modelId="{169A2BED-72EF-452C-A615-8EB8C8072820}" type="presOf" srcId="{C4A2E64C-8B3B-45C2-A530-77A077E79AB2}" destId="{94A8E0CA-7612-4E01-BD69-F76D45B91E89}" srcOrd="0" destOrd="0" presId="urn:microsoft.com/office/officeart/2005/8/layout/radial5"/>
    <dgm:cxn modelId="{FBCAE8F5-AFE5-4882-A3C5-67C52993DF22}" type="presOf" srcId="{21C98118-5B7D-44E4-A87F-00A612B509C8}" destId="{79601EEC-9430-42CE-8840-2F6C809BAB57}" srcOrd="0" destOrd="0" presId="urn:microsoft.com/office/officeart/2005/8/layout/radial5"/>
    <dgm:cxn modelId="{FFBFC0FE-93DA-4BB2-81A0-32515EB0819C}" type="presOf" srcId="{6EDDFAC5-FE5F-4F11-8026-7E468BA31C25}" destId="{B838F0B5-7517-45F4-B4E7-FFF5C2CFC93F}" srcOrd="0" destOrd="0" presId="urn:microsoft.com/office/officeart/2005/8/layout/radial5"/>
    <dgm:cxn modelId="{A40556E8-D104-4CA3-9418-63FB3A478D02}" type="presParOf" srcId="{DC79DDEC-2356-45FB-A30A-26E09C87EF0F}" destId="{6EA02555-9CDF-457D-9A1D-553F9191E372}" srcOrd="0" destOrd="0" presId="urn:microsoft.com/office/officeart/2005/8/layout/radial5"/>
    <dgm:cxn modelId="{ECD2AA7B-8993-4CE8-8EC5-20F0D23195C6}" type="presParOf" srcId="{DC79DDEC-2356-45FB-A30A-26E09C87EF0F}" destId="{AE296E98-1071-48FD-B804-4CCEF67B3BAD}" srcOrd="1" destOrd="0" presId="urn:microsoft.com/office/officeart/2005/8/layout/radial5"/>
    <dgm:cxn modelId="{28BAFD22-4BCE-47A7-8030-B0B575EA420C}" type="presParOf" srcId="{AE296E98-1071-48FD-B804-4CCEF67B3BAD}" destId="{2BD226D0-BEEE-4FFF-A62A-6EB3C83FECA1}" srcOrd="0" destOrd="0" presId="urn:microsoft.com/office/officeart/2005/8/layout/radial5"/>
    <dgm:cxn modelId="{246B5E31-3384-4CDC-B447-17FF4BD7E5B4}" type="presParOf" srcId="{DC79DDEC-2356-45FB-A30A-26E09C87EF0F}" destId="{0C6A06CE-3EF7-4720-8F2C-04762037BB0B}" srcOrd="2" destOrd="0" presId="urn:microsoft.com/office/officeart/2005/8/layout/radial5"/>
    <dgm:cxn modelId="{C235575D-0A91-4562-860A-3E9A65B7EE5E}" type="presParOf" srcId="{DC79DDEC-2356-45FB-A30A-26E09C87EF0F}" destId="{46667DED-46F2-46EA-831A-59A4DE950ADA}" srcOrd="3" destOrd="0" presId="urn:microsoft.com/office/officeart/2005/8/layout/radial5"/>
    <dgm:cxn modelId="{19F3AC42-79B3-42D9-B3E9-9736BA9DAD02}" type="presParOf" srcId="{46667DED-46F2-46EA-831A-59A4DE950ADA}" destId="{CF3B0F64-5141-46D9-BBBE-9CE125236DC0}" srcOrd="0" destOrd="0" presId="urn:microsoft.com/office/officeart/2005/8/layout/radial5"/>
    <dgm:cxn modelId="{B80C6E57-6B35-49C6-AD74-A08BC67A1623}" type="presParOf" srcId="{DC79DDEC-2356-45FB-A30A-26E09C87EF0F}" destId="{94A8E0CA-7612-4E01-BD69-F76D45B91E89}" srcOrd="4" destOrd="0" presId="urn:microsoft.com/office/officeart/2005/8/layout/radial5"/>
    <dgm:cxn modelId="{8857F619-9533-49DD-A805-D393115CC180}" type="presParOf" srcId="{DC79DDEC-2356-45FB-A30A-26E09C87EF0F}" destId="{79601EEC-9430-42CE-8840-2F6C809BAB57}" srcOrd="5" destOrd="0" presId="urn:microsoft.com/office/officeart/2005/8/layout/radial5"/>
    <dgm:cxn modelId="{8924D99F-012D-471B-88C8-FB6E1C59D37E}" type="presParOf" srcId="{79601EEC-9430-42CE-8840-2F6C809BAB57}" destId="{6F811956-2D3D-46AC-A227-F26524A2ED4F}" srcOrd="0" destOrd="0" presId="urn:microsoft.com/office/officeart/2005/8/layout/radial5"/>
    <dgm:cxn modelId="{72DF47C8-C1AE-4453-A48E-30412F8DC309}" type="presParOf" srcId="{DC79DDEC-2356-45FB-A30A-26E09C87EF0F}" destId="{895E5B73-26CD-4771-8FB3-5A25BE7C3CC4}" srcOrd="6" destOrd="0" presId="urn:microsoft.com/office/officeart/2005/8/layout/radial5"/>
    <dgm:cxn modelId="{CB149931-CA39-4CAB-85A5-DF247E4F308E}" type="presParOf" srcId="{DC79DDEC-2356-45FB-A30A-26E09C87EF0F}" destId="{4BE5D0DA-06E1-456C-AF43-634DADF65B7A}" srcOrd="7" destOrd="0" presId="urn:microsoft.com/office/officeart/2005/8/layout/radial5"/>
    <dgm:cxn modelId="{58766CF3-4970-4714-B1C8-ACDBBE6D7563}" type="presParOf" srcId="{4BE5D0DA-06E1-456C-AF43-634DADF65B7A}" destId="{209EC397-742D-4771-A688-F10111D46717}" srcOrd="0" destOrd="0" presId="urn:microsoft.com/office/officeart/2005/8/layout/radial5"/>
    <dgm:cxn modelId="{8DC36B42-E5D9-4F85-AD02-D596565C62C5}" type="presParOf" srcId="{DC79DDEC-2356-45FB-A30A-26E09C87EF0F}" destId="{1D969296-AA13-4830-AFEB-95BB16C5A58E}" srcOrd="8" destOrd="0" presId="urn:microsoft.com/office/officeart/2005/8/layout/radial5"/>
    <dgm:cxn modelId="{80D4A6CD-7DC4-48BC-BFB4-1BFC449DECFF}" type="presParOf" srcId="{DC79DDEC-2356-45FB-A30A-26E09C87EF0F}" destId="{B838F0B5-7517-45F4-B4E7-FFF5C2CFC93F}" srcOrd="9" destOrd="0" presId="urn:microsoft.com/office/officeart/2005/8/layout/radial5"/>
    <dgm:cxn modelId="{7258F6B5-E969-4B8D-8A4F-964176DAC82E}" type="presParOf" srcId="{B838F0B5-7517-45F4-B4E7-FFF5C2CFC93F}" destId="{90A76D3B-7D08-4B18-912E-3107BDD8412A}" srcOrd="0" destOrd="0" presId="urn:microsoft.com/office/officeart/2005/8/layout/radial5"/>
    <dgm:cxn modelId="{7360A723-1FA6-4BB1-A0C9-EE68E15F7941}" type="presParOf" srcId="{DC79DDEC-2356-45FB-A30A-26E09C87EF0F}" destId="{068C0C8F-2856-4C3D-A7B0-1CB0BE99A5A2}" srcOrd="10" destOrd="0" presId="urn:microsoft.com/office/officeart/2005/8/layout/radial5"/>
    <dgm:cxn modelId="{92B3F698-0C4E-4097-98FE-0F4FFE745683}" type="presParOf" srcId="{DC79DDEC-2356-45FB-A30A-26E09C87EF0F}" destId="{BADC8616-2DF2-4CA3-B188-D9729222DBD2}" srcOrd="11" destOrd="0" presId="urn:microsoft.com/office/officeart/2005/8/layout/radial5"/>
    <dgm:cxn modelId="{EC4590E6-1312-4371-BF99-B58C39B3CECF}" type="presParOf" srcId="{BADC8616-2DF2-4CA3-B188-D9729222DBD2}" destId="{428D17B4-71C7-4564-8F7B-F36C1CD297F7}" srcOrd="0" destOrd="0" presId="urn:microsoft.com/office/officeart/2005/8/layout/radial5"/>
    <dgm:cxn modelId="{09CBBFF5-64E5-45BF-B1DD-E2C71EC5E3E5}" type="presParOf" srcId="{DC79DDEC-2356-45FB-A30A-26E09C87EF0F}" destId="{EBF7E7E0-287D-4A99-BB0F-72CB9F687323}" srcOrd="12" destOrd="0" presId="urn:microsoft.com/office/officeart/2005/8/layout/radial5"/>
    <dgm:cxn modelId="{7A184C92-E791-45A9-8991-A646828767F4}" type="presParOf" srcId="{DC79DDEC-2356-45FB-A30A-26E09C87EF0F}" destId="{88AC2AE0-54AF-4C0E-B0B4-FCE9E550B1CA}" srcOrd="13" destOrd="0" presId="urn:microsoft.com/office/officeart/2005/8/layout/radial5"/>
    <dgm:cxn modelId="{363A362A-D37F-4D22-9942-6ECB12ADC896}" type="presParOf" srcId="{88AC2AE0-54AF-4C0E-B0B4-FCE9E550B1CA}" destId="{028DF7EE-B21E-4176-A837-60D8FD8B0E2D}" srcOrd="0" destOrd="0" presId="urn:microsoft.com/office/officeart/2005/8/layout/radial5"/>
    <dgm:cxn modelId="{FB56E1B3-9B4B-45A3-BB4D-951AFD287A88}" type="presParOf" srcId="{DC79DDEC-2356-45FB-A30A-26E09C87EF0F}" destId="{45402841-F70C-427B-99CB-5C97DA14FC39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5BFEBF-FE02-47ED-89D5-B9BB868E772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C91E3C-D50D-47B1-B6F4-2817EBAC0C42}">
      <dgm:prSet phldrT="[Text]"/>
      <dgm:spPr/>
      <dgm:t>
        <a:bodyPr/>
        <a:lstStyle/>
        <a:p>
          <a:r>
            <a:rPr lang="de-DE" dirty="0"/>
            <a:t>Bone strength</a:t>
          </a:r>
          <a:endParaRPr lang="en-US" dirty="0"/>
        </a:p>
      </dgm:t>
    </dgm:pt>
    <dgm:pt modelId="{8D698319-10DE-4A81-9584-505EC420C6EC}" type="parTrans" cxnId="{70698DF0-5294-4A3C-ADD6-9DBF58E8968C}">
      <dgm:prSet/>
      <dgm:spPr/>
      <dgm:t>
        <a:bodyPr/>
        <a:lstStyle/>
        <a:p>
          <a:endParaRPr lang="en-US"/>
        </a:p>
      </dgm:t>
    </dgm:pt>
    <dgm:pt modelId="{435B6C1F-F9CE-4E0B-B15C-7175EE2D4405}" type="sibTrans" cxnId="{70698DF0-5294-4A3C-ADD6-9DBF58E8968C}">
      <dgm:prSet/>
      <dgm:spPr/>
      <dgm:t>
        <a:bodyPr/>
        <a:lstStyle/>
        <a:p>
          <a:endParaRPr lang="en-US"/>
        </a:p>
      </dgm:t>
    </dgm:pt>
    <dgm:pt modelId="{1073AAA9-ACEF-492A-A2B8-470E0E6DE0E9}">
      <dgm:prSet phldrT="[Text]"/>
      <dgm:spPr/>
      <dgm:t>
        <a:bodyPr/>
        <a:lstStyle/>
        <a:p>
          <a:r>
            <a:rPr lang="de-DE" dirty="0"/>
            <a:t>Bone quality</a:t>
          </a:r>
          <a:endParaRPr lang="en-US" dirty="0"/>
        </a:p>
      </dgm:t>
    </dgm:pt>
    <dgm:pt modelId="{46EB00A8-4CE2-47AD-85F7-871C1CE45FD3}" type="parTrans" cxnId="{1448EFDE-DB68-4A68-B2B9-0CCD7EAF2A20}">
      <dgm:prSet/>
      <dgm:spPr/>
      <dgm:t>
        <a:bodyPr/>
        <a:lstStyle/>
        <a:p>
          <a:endParaRPr lang="en-US"/>
        </a:p>
      </dgm:t>
    </dgm:pt>
    <dgm:pt modelId="{AA7BBFD4-688A-4822-874F-DEC964FF346D}" type="sibTrans" cxnId="{1448EFDE-DB68-4A68-B2B9-0CCD7EAF2A20}">
      <dgm:prSet/>
      <dgm:spPr/>
      <dgm:t>
        <a:bodyPr/>
        <a:lstStyle/>
        <a:p>
          <a:endParaRPr lang="en-US"/>
        </a:p>
      </dgm:t>
    </dgm:pt>
    <dgm:pt modelId="{B26DF37B-015B-4405-88FF-C932AFD5AD37}">
      <dgm:prSet phldrT="[Text]"/>
      <dgm:spPr/>
      <dgm:t>
        <a:bodyPr/>
        <a:lstStyle/>
        <a:p>
          <a:r>
            <a:rPr lang="en-US" dirty="0"/>
            <a:t>Bone density</a:t>
          </a:r>
        </a:p>
      </dgm:t>
    </dgm:pt>
    <dgm:pt modelId="{CE0ACF6F-11FC-45F9-AF9E-37743063BA09}" type="parTrans" cxnId="{18A662AA-A47E-4486-A4D6-A35BF54C1657}">
      <dgm:prSet/>
      <dgm:spPr/>
      <dgm:t>
        <a:bodyPr/>
        <a:lstStyle/>
        <a:p>
          <a:endParaRPr lang="en-US"/>
        </a:p>
      </dgm:t>
    </dgm:pt>
    <dgm:pt modelId="{D6824AE6-2A78-40AB-938B-D600C55D874A}" type="sibTrans" cxnId="{18A662AA-A47E-4486-A4D6-A35BF54C1657}">
      <dgm:prSet/>
      <dgm:spPr/>
      <dgm:t>
        <a:bodyPr/>
        <a:lstStyle/>
        <a:p>
          <a:endParaRPr lang="en-US"/>
        </a:p>
      </dgm:t>
    </dgm:pt>
    <dgm:pt modelId="{695FF896-FD5A-427D-8D76-B498986F2102}" type="pres">
      <dgm:prSet presAssocID="{595BFEBF-FE02-47ED-89D5-B9BB868E772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4616002-4B74-4364-A116-0A5C67D2F638}" type="pres">
      <dgm:prSet presAssocID="{ADC91E3C-D50D-47B1-B6F4-2817EBAC0C42}" presName="centerShape" presStyleLbl="node0" presStyleIdx="0" presStyleCnt="1"/>
      <dgm:spPr/>
    </dgm:pt>
    <dgm:pt modelId="{55863588-97B4-4F79-9BCF-2E567B8406C9}" type="pres">
      <dgm:prSet presAssocID="{46EB00A8-4CE2-47AD-85F7-871C1CE45FD3}" presName="parTrans" presStyleLbl="sibTrans2D1" presStyleIdx="0" presStyleCnt="2"/>
      <dgm:spPr/>
    </dgm:pt>
    <dgm:pt modelId="{7979E362-181E-4161-80F8-CF135F7AAB02}" type="pres">
      <dgm:prSet presAssocID="{46EB00A8-4CE2-47AD-85F7-871C1CE45FD3}" presName="connectorText" presStyleLbl="sibTrans2D1" presStyleIdx="0" presStyleCnt="2"/>
      <dgm:spPr/>
    </dgm:pt>
    <dgm:pt modelId="{579AA937-6707-4505-BBC2-5793C0F6A0B4}" type="pres">
      <dgm:prSet presAssocID="{1073AAA9-ACEF-492A-A2B8-470E0E6DE0E9}" presName="node" presStyleLbl="node1" presStyleIdx="0" presStyleCnt="2">
        <dgm:presLayoutVars>
          <dgm:bulletEnabled val="1"/>
        </dgm:presLayoutVars>
      </dgm:prSet>
      <dgm:spPr/>
    </dgm:pt>
    <dgm:pt modelId="{4FE0E9D1-4940-4CEE-8079-6842FE9741DF}" type="pres">
      <dgm:prSet presAssocID="{CE0ACF6F-11FC-45F9-AF9E-37743063BA09}" presName="parTrans" presStyleLbl="sibTrans2D1" presStyleIdx="1" presStyleCnt="2"/>
      <dgm:spPr/>
    </dgm:pt>
    <dgm:pt modelId="{9CDC8056-1A8A-46E2-8797-5EFB343BD4D7}" type="pres">
      <dgm:prSet presAssocID="{CE0ACF6F-11FC-45F9-AF9E-37743063BA09}" presName="connectorText" presStyleLbl="sibTrans2D1" presStyleIdx="1" presStyleCnt="2"/>
      <dgm:spPr/>
    </dgm:pt>
    <dgm:pt modelId="{BC79BA06-CFA5-4FA5-8F99-73E51F4A18B3}" type="pres">
      <dgm:prSet presAssocID="{B26DF37B-015B-4405-88FF-C932AFD5AD37}" presName="node" presStyleLbl="node1" presStyleIdx="1" presStyleCnt="2">
        <dgm:presLayoutVars>
          <dgm:bulletEnabled val="1"/>
        </dgm:presLayoutVars>
      </dgm:prSet>
      <dgm:spPr/>
    </dgm:pt>
  </dgm:ptLst>
  <dgm:cxnLst>
    <dgm:cxn modelId="{0D3FD918-2B31-460A-B8B9-1B83643414A2}" type="presOf" srcId="{CE0ACF6F-11FC-45F9-AF9E-37743063BA09}" destId="{4FE0E9D1-4940-4CEE-8079-6842FE9741DF}" srcOrd="0" destOrd="0" presId="urn:microsoft.com/office/officeart/2005/8/layout/radial5"/>
    <dgm:cxn modelId="{9BF33D88-F76B-4265-B7E4-DC959E19BD71}" type="presOf" srcId="{46EB00A8-4CE2-47AD-85F7-871C1CE45FD3}" destId="{55863588-97B4-4F79-9BCF-2E567B8406C9}" srcOrd="0" destOrd="0" presId="urn:microsoft.com/office/officeart/2005/8/layout/radial5"/>
    <dgm:cxn modelId="{6F5B0496-F313-4CA4-A7FC-1449C3260148}" type="presOf" srcId="{595BFEBF-FE02-47ED-89D5-B9BB868E7721}" destId="{695FF896-FD5A-427D-8D76-B498986F2102}" srcOrd="0" destOrd="0" presId="urn:microsoft.com/office/officeart/2005/8/layout/radial5"/>
    <dgm:cxn modelId="{0F1F4E9B-FEA0-4349-BBCB-E8E7CDEDA8C5}" type="presOf" srcId="{1073AAA9-ACEF-492A-A2B8-470E0E6DE0E9}" destId="{579AA937-6707-4505-BBC2-5793C0F6A0B4}" srcOrd="0" destOrd="0" presId="urn:microsoft.com/office/officeart/2005/8/layout/radial5"/>
    <dgm:cxn modelId="{18A662AA-A47E-4486-A4D6-A35BF54C1657}" srcId="{ADC91E3C-D50D-47B1-B6F4-2817EBAC0C42}" destId="{B26DF37B-015B-4405-88FF-C932AFD5AD37}" srcOrd="1" destOrd="0" parTransId="{CE0ACF6F-11FC-45F9-AF9E-37743063BA09}" sibTransId="{D6824AE6-2A78-40AB-938B-D600C55D874A}"/>
    <dgm:cxn modelId="{0205A9C1-6F01-4271-8E3D-DEC6C1E72CE0}" type="presOf" srcId="{B26DF37B-015B-4405-88FF-C932AFD5AD37}" destId="{BC79BA06-CFA5-4FA5-8F99-73E51F4A18B3}" srcOrd="0" destOrd="0" presId="urn:microsoft.com/office/officeart/2005/8/layout/radial5"/>
    <dgm:cxn modelId="{A68804CC-B1BC-49E2-8FE2-44EB449B960F}" type="presOf" srcId="{ADC91E3C-D50D-47B1-B6F4-2817EBAC0C42}" destId="{24616002-4B74-4364-A116-0A5C67D2F638}" srcOrd="0" destOrd="0" presId="urn:microsoft.com/office/officeart/2005/8/layout/radial5"/>
    <dgm:cxn modelId="{55801ED3-AB02-49DF-9DF5-05B65B96ADEB}" type="presOf" srcId="{46EB00A8-4CE2-47AD-85F7-871C1CE45FD3}" destId="{7979E362-181E-4161-80F8-CF135F7AAB02}" srcOrd="1" destOrd="0" presId="urn:microsoft.com/office/officeart/2005/8/layout/radial5"/>
    <dgm:cxn modelId="{4C8EDFDC-5E01-4A0B-8D9A-8976619B16E9}" type="presOf" srcId="{CE0ACF6F-11FC-45F9-AF9E-37743063BA09}" destId="{9CDC8056-1A8A-46E2-8797-5EFB343BD4D7}" srcOrd="1" destOrd="0" presId="urn:microsoft.com/office/officeart/2005/8/layout/radial5"/>
    <dgm:cxn modelId="{1448EFDE-DB68-4A68-B2B9-0CCD7EAF2A20}" srcId="{ADC91E3C-D50D-47B1-B6F4-2817EBAC0C42}" destId="{1073AAA9-ACEF-492A-A2B8-470E0E6DE0E9}" srcOrd="0" destOrd="0" parTransId="{46EB00A8-4CE2-47AD-85F7-871C1CE45FD3}" sibTransId="{AA7BBFD4-688A-4822-874F-DEC964FF346D}"/>
    <dgm:cxn modelId="{70698DF0-5294-4A3C-ADD6-9DBF58E8968C}" srcId="{595BFEBF-FE02-47ED-89D5-B9BB868E7721}" destId="{ADC91E3C-D50D-47B1-B6F4-2817EBAC0C42}" srcOrd="0" destOrd="0" parTransId="{8D698319-10DE-4A81-9584-505EC420C6EC}" sibTransId="{435B6C1F-F9CE-4E0B-B15C-7175EE2D4405}"/>
    <dgm:cxn modelId="{2F1B1434-DCC1-4EE8-87DB-BB5AC9604078}" type="presParOf" srcId="{695FF896-FD5A-427D-8D76-B498986F2102}" destId="{24616002-4B74-4364-A116-0A5C67D2F638}" srcOrd="0" destOrd="0" presId="urn:microsoft.com/office/officeart/2005/8/layout/radial5"/>
    <dgm:cxn modelId="{5E73FB26-1E79-4172-8586-A1332DCA529C}" type="presParOf" srcId="{695FF896-FD5A-427D-8D76-B498986F2102}" destId="{55863588-97B4-4F79-9BCF-2E567B8406C9}" srcOrd="1" destOrd="0" presId="urn:microsoft.com/office/officeart/2005/8/layout/radial5"/>
    <dgm:cxn modelId="{116287A9-0F0F-4767-8FFB-F3521055232D}" type="presParOf" srcId="{55863588-97B4-4F79-9BCF-2E567B8406C9}" destId="{7979E362-181E-4161-80F8-CF135F7AAB02}" srcOrd="0" destOrd="0" presId="urn:microsoft.com/office/officeart/2005/8/layout/radial5"/>
    <dgm:cxn modelId="{F7B204BE-2986-47B1-8B9C-EB6C31FF19A8}" type="presParOf" srcId="{695FF896-FD5A-427D-8D76-B498986F2102}" destId="{579AA937-6707-4505-BBC2-5793C0F6A0B4}" srcOrd="2" destOrd="0" presId="urn:microsoft.com/office/officeart/2005/8/layout/radial5"/>
    <dgm:cxn modelId="{FD73585D-8257-4A8D-8096-B2D9D2C7F6A6}" type="presParOf" srcId="{695FF896-FD5A-427D-8D76-B498986F2102}" destId="{4FE0E9D1-4940-4CEE-8079-6842FE9741DF}" srcOrd="3" destOrd="0" presId="urn:microsoft.com/office/officeart/2005/8/layout/radial5"/>
    <dgm:cxn modelId="{0F821887-20B8-47F1-8743-6C6D50165856}" type="presParOf" srcId="{4FE0E9D1-4940-4CEE-8079-6842FE9741DF}" destId="{9CDC8056-1A8A-46E2-8797-5EFB343BD4D7}" srcOrd="0" destOrd="0" presId="urn:microsoft.com/office/officeart/2005/8/layout/radial5"/>
    <dgm:cxn modelId="{AE7816CB-C455-432A-A676-8D2F52C05273}" type="presParOf" srcId="{695FF896-FD5A-427D-8D76-B498986F2102}" destId="{BC79BA06-CFA5-4FA5-8F99-73E51F4A18B3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8AC77C-B7CE-4751-84EF-673F34A50FA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0D29D6-D395-472C-9738-A579BC06189C}">
      <dgm:prSet phldrT="[Text]"/>
      <dgm:spPr/>
      <dgm:t>
        <a:bodyPr/>
        <a:lstStyle/>
        <a:p>
          <a:r>
            <a:rPr lang="en-US" dirty="0" err="1">
              <a:solidFill>
                <a:srgbClr val="FF0000"/>
              </a:solidFill>
            </a:rPr>
            <a:t>aDXA</a:t>
          </a:r>
          <a:endParaRPr lang="en-US" dirty="0">
            <a:solidFill>
              <a:srgbClr val="FF0000"/>
            </a:solidFill>
          </a:endParaRPr>
        </a:p>
      </dgm:t>
    </dgm:pt>
    <dgm:pt modelId="{19780AFF-03B0-4CE1-B854-E7A0BC74429E}" type="parTrans" cxnId="{A996AE79-BC59-416A-8C37-BEA9F087991F}">
      <dgm:prSet/>
      <dgm:spPr/>
      <dgm:t>
        <a:bodyPr/>
        <a:lstStyle/>
        <a:p>
          <a:endParaRPr lang="en-US"/>
        </a:p>
      </dgm:t>
    </dgm:pt>
    <dgm:pt modelId="{8F0F8D89-8D53-4725-A2E1-87BE2EAA9D39}" type="sibTrans" cxnId="{A996AE79-BC59-416A-8C37-BEA9F087991F}">
      <dgm:prSet/>
      <dgm:spPr/>
      <dgm:t>
        <a:bodyPr/>
        <a:lstStyle/>
        <a:p>
          <a:endParaRPr lang="en-US"/>
        </a:p>
      </dgm:t>
    </dgm:pt>
    <dgm:pt modelId="{DF2DDBAD-1818-401E-8CC8-0CB08B496E74}">
      <dgm:prSet phldrT="[Text]" custT="1"/>
      <dgm:spPr/>
      <dgm:t>
        <a:bodyPr/>
        <a:lstStyle/>
        <a:p>
          <a:r>
            <a:rPr lang="en-US" sz="1400" dirty="0"/>
            <a:t>Fracture predictor</a:t>
          </a:r>
        </a:p>
        <a:p>
          <a:r>
            <a:rPr lang="en-US" sz="1400" dirty="0"/>
            <a:t>G1T-G5T</a:t>
          </a:r>
        </a:p>
      </dgm:t>
    </dgm:pt>
    <dgm:pt modelId="{2D5C4DB6-C8B3-48B4-B941-93E7B075B8D4}" type="parTrans" cxnId="{B47A9129-64BE-4190-BD2A-7357D206AD92}">
      <dgm:prSet/>
      <dgm:spPr/>
      <dgm:t>
        <a:bodyPr/>
        <a:lstStyle/>
        <a:p>
          <a:endParaRPr lang="en-US"/>
        </a:p>
      </dgm:t>
    </dgm:pt>
    <dgm:pt modelId="{B7E58D4A-BD00-448F-A488-C9D728DE72D4}" type="sibTrans" cxnId="{B47A9129-64BE-4190-BD2A-7357D206AD92}">
      <dgm:prSet/>
      <dgm:spPr/>
      <dgm:t>
        <a:bodyPr/>
        <a:lstStyle/>
        <a:p>
          <a:endParaRPr lang="en-US"/>
        </a:p>
      </dgm:t>
    </dgm:pt>
    <dgm:pt modelId="{897ADDD9-44C5-4388-9D3C-589E4AA74A79}">
      <dgm:prSet phldrT="[Text]" custT="1"/>
      <dgm:spPr/>
      <dgm:t>
        <a:bodyPr/>
        <a:lstStyle/>
        <a:p>
          <a:r>
            <a:rPr lang="en-US" sz="1400" dirty="0"/>
            <a:t>Hip BMD better predictor to spine</a:t>
          </a:r>
        </a:p>
      </dgm:t>
    </dgm:pt>
    <dgm:pt modelId="{5CF0A6F6-7C2E-443F-B9C9-508D81BC7DDB}" type="parTrans" cxnId="{E11E8518-63C1-40D8-BD1F-A67AEDB1DF4A}">
      <dgm:prSet/>
      <dgm:spPr/>
      <dgm:t>
        <a:bodyPr/>
        <a:lstStyle/>
        <a:p>
          <a:endParaRPr lang="en-US"/>
        </a:p>
      </dgm:t>
    </dgm:pt>
    <dgm:pt modelId="{E46FAB43-4837-4D03-9AB7-2042119BC88A}" type="sibTrans" cxnId="{E11E8518-63C1-40D8-BD1F-A67AEDB1DF4A}">
      <dgm:prSet/>
      <dgm:spPr/>
      <dgm:t>
        <a:bodyPr/>
        <a:lstStyle/>
        <a:p>
          <a:endParaRPr lang="en-US"/>
        </a:p>
      </dgm:t>
    </dgm:pt>
    <dgm:pt modelId="{A8D6BB72-AFBF-4A6F-A410-6DCC7EB95A0E}">
      <dgm:prSet phldrT="[Text]" custT="1"/>
      <dgm:spPr/>
      <dgm:t>
        <a:bodyPr/>
        <a:lstStyle/>
        <a:p>
          <a:r>
            <a:rPr lang="en-US" sz="1400" dirty="0"/>
            <a:t>Cheap, easy access</a:t>
          </a:r>
        </a:p>
      </dgm:t>
    </dgm:pt>
    <dgm:pt modelId="{12FD8788-31BF-410A-AFEC-81D03A1C4B88}" type="parTrans" cxnId="{FEF3278D-A3E7-4BBC-B9FF-9647EFB732EC}">
      <dgm:prSet/>
      <dgm:spPr/>
      <dgm:t>
        <a:bodyPr/>
        <a:lstStyle/>
        <a:p>
          <a:endParaRPr lang="en-US"/>
        </a:p>
      </dgm:t>
    </dgm:pt>
    <dgm:pt modelId="{7E7F81C0-41F4-40B6-B499-7C59D209808C}" type="sibTrans" cxnId="{FEF3278D-A3E7-4BBC-B9FF-9647EFB732EC}">
      <dgm:prSet/>
      <dgm:spPr/>
      <dgm:t>
        <a:bodyPr/>
        <a:lstStyle/>
        <a:p>
          <a:endParaRPr lang="en-US"/>
        </a:p>
      </dgm:t>
    </dgm:pt>
    <dgm:pt modelId="{EAED3570-6BE5-486F-892A-2D9712BFFEE2}">
      <dgm:prSet phldrT="[Text]"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/>
            <a:t>Two-dimensional</a:t>
          </a:r>
        </a:p>
        <a:p>
          <a:r>
            <a:rPr lang="en-US" dirty="0"/>
            <a:t>measurement</a:t>
          </a:r>
        </a:p>
      </dgm:t>
    </dgm:pt>
    <dgm:pt modelId="{8CD49E8C-C934-414E-8139-6E6DCE2FF1C2}" type="parTrans" cxnId="{0E9B1FEB-7B35-4776-8D7A-D9234A6D9215}">
      <dgm:prSet/>
      <dgm:spPr/>
      <dgm:t>
        <a:bodyPr/>
        <a:lstStyle/>
        <a:p>
          <a:endParaRPr lang="en-US"/>
        </a:p>
      </dgm:t>
    </dgm:pt>
    <dgm:pt modelId="{62629D69-5BFE-4A01-B689-8BD7CBB9D6B5}" type="sibTrans" cxnId="{0E9B1FEB-7B35-4776-8D7A-D9234A6D9215}">
      <dgm:prSet/>
      <dgm:spPr/>
      <dgm:t>
        <a:bodyPr/>
        <a:lstStyle/>
        <a:p>
          <a:endParaRPr lang="en-US"/>
        </a:p>
      </dgm:t>
    </dgm:pt>
    <dgm:pt modelId="{51F487FC-C54F-4B00-981C-C90330034FFE}">
      <dgm:prSet custT="1"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sz="1400" dirty="0"/>
            <a:t>Microarchitecture</a:t>
          </a:r>
        </a:p>
        <a:p>
          <a:r>
            <a:rPr lang="en-US" sz="1400" dirty="0" err="1"/>
            <a:t>n.a</a:t>
          </a:r>
          <a:r>
            <a:rPr lang="en-US" sz="1400" dirty="0"/>
            <a:t>.</a:t>
          </a:r>
        </a:p>
      </dgm:t>
    </dgm:pt>
    <dgm:pt modelId="{262FF36C-AC02-464E-95C9-E874BD54CA48}" type="parTrans" cxnId="{49E0D859-4B79-4BF6-AB06-D558A9250F60}">
      <dgm:prSet/>
      <dgm:spPr/>
      <dgm:t>
        <a:bodyPr/>
        <a:lstStyle/>
        <a:p>
          <a:endParaRPr lang="en-US"/>
        </a:p>
      </dgm:t>
    </dgm:pt>
    <dgm:pt modelId="{518A6346-3ECC-4CAE-9B04-EB46C8C399AE}" type="sibTrans" cxnId="{49E0D859-4B79-4BF6-AB06-D558A9250F60}">
      <dgm:prSet/>
      <dgm:spPr/>
      <dgm:t>
        <a:bodyPr/>
        <a:lstStyle/>
        <a:p>
          <a:endParaRPr lang="en-US"/>
        </a:p>
      </dgm:t>
    </dgm:pt>
    <dgm:pt modelId="{FDBC750F-A3FA-48ED-A917-FF7B4E94D553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/>
            <a:t>Surrounding tissues</a:t>
          </a:r>
        </a:p>
      </dgm:t>
    </dgm:pt>
    <dgm:pt modelId="{2428CB23-E1A2-4224-A5A0-AF092EDD537A}" type="parTrans" cxnId="{49170A2D-B305-47A5-B86F-4287A66A0E3C}">
      <dgm:prSet/>
      <dgm:spPr/>
      <dgm:t>
        <a:bodyPr/>
        <a:lstStyle/>
        <a:p>
          <a:endParaRPr lang="en-US"/>
        </a:p>
      </dgm:t>
    </dgm:pt>
    <dgm:pt modelId="{7B893B7F-9902-42B4-8D14-6B794254D46F}" type="sibTrans" cxnId="{49170A2D-B305-47A5-B86F-4287A66A0E3C}">
      <dgm:prSet/>
      <dgm:spPr/>
      <dgm:t>
        <a:bodyPr/>
        <a:lstStyle/>
        <a:p>
          <a:endParaRPr lang="en-US"/>
        </a:p>
      </dgm:t>
    </dgm:pt>
    <dgm:pt modelId="{58D83799-93C4-4BE0-9D55-07E5B0E13B12}" type="pres">
      <dgm:prSet presAssocID="{D48AC77C-B7CE-4751-84EF-673F34A50FA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F4B1ED-50D1-481F-9AEB-505249EF8F35}" type="pres">
      <dgm:prSet presAssocID="{320D29D6-D395-472C-9738-A579BC06189C}" presName="centerShape" presStyleLbl="node0" presStyleIdx="0" presStyleCnt="1" custScaleX="119353" custScaleY="114932"/>
      <dgm:spPr/>
    </dgm:pt>
    <dgm:pt modelId="{26292FBF-2A72-49DF-9E82-3CDB1F163552}" type="pres">
      <dgm:prSet presAssocID="{2D5C4DB6-C8B3-48B4-B941-93E7B075B8D4}" presName="parTrans" presStyleLbl="sibTrans2D1" presStyleIdx="0" presStyleCnt="6"/>
      <dgm:spPr/>
    </dgm:pt>
    <dgm:pt modelId="{5C4DFE9E-9383-4548-B50A-3C8839232E45}" type="pres">
      <dgm:prSet presAssocID="{2D5C4DB6-C8B3-48B4-B941-93E7B075B8D4}" presName="connectorText" presStyleLbl="sibTrans2D1" presStyleIdx="0" presStyleCnt="6"/>
      <dgm:spPr/>
    </dgm:pt>
    <dgm:pt modelId="{F858C948-676A-4944-964A-FA84F3BC7DE6}" type="pres">
      <dgm:prSet presAssocID="{DF2DDBAD-1818-401E-8CC8-0CB08B496E74}" presName="node" presStyleLbl="node1" presStyleIdx="0" presStyleCnt="6">
        <dgm:presLayoutVars>
          <dgm:bulletEnabled val="1"/>
        </dgm:presLayoutVars>
      </dgm:prSet>
      <dgm:spPr/>
    </dgm:pt>
    <dgm:pt modelId="{DCEB8626-B92B-4EC1-AC08-75103936F1C6}" type="pres">
      <dgm:prSet presAssocID="{5CF0A6F6-7C2E-443F-B9C9-508D81BC7DDB}" presName="parTrans" presStyleLbl="sibTrans2D1" presStyleIdx="1" presStyleCnt="6"/>
      <dgm:spPr/>
    </dgm:pt>
    <dgm:pt modelId="{A914C897-4DD2-47C7-BF27-6AD35AFD63ED}" type="pres">
      <dgm:prSet presAssocID="{5CF0A6F6-7C2E-443F-B9C9-508D81BC7DDB}" presName="connectorText" presStyleLbl="sibTrans2D1" presStyleIdx="1" presStyleCnt="6"/>
      <dgm:spPr/>
    </dgm:pt>
    <dgm:pt modelId="{DD0509E8-D642-42C2-9218-8CBB0AD04640}" type="pres">
      <dgm:prSet presAssocID="{897ADDD9-44C5-4388-9D3C-589E4AA74A79}" presName="node" presStyleLbl="node1" presStyleIdx="1" presStyleCnt="6">
        <dgm:presLayoutVars>
          <dgm:bulletEnabled val="1"/>
        </dgm:presLayoutVars>
      </dgm:prSet>
      <dgm:spPr/>
    </dgm:pt>
    <dgm:pt modelId="{E3547918-CC3D-4D08-95D7-B13A010F1068}" type="pres">
      <dgm:prSet presAssocID="{12FD8788-31BF-410A-AFEC-81D03A1C4B88}" presName="parTrans" presStyleLbl="sibTrans2D1" presStyleIdx="2" presStyleCnt="6"/>
      <dgm:spPr/>
    </dgm:pt>
    <dgm:pt modelId="{E9B75FED-EEDD-4E44-8615-BAA3C0379A6D}" type="pres">
      <dgm:prSet presAssocID="{12FD8788-31BF-410A-AFEC-81D03A1C4B88}" presName="connectorText" presStyleLbl="sibTrans2D1" presStyleIdx="2" presStyleCnt="6"/>
      <dgm:spPr/>
    </dgm:pt>
    <dgm:pt modelId="{F6258D7D-3323-4FE3-B4AB-E87B7E2F0709}" type="pres">
      <dgm:prSet presAssocID="{A8D6BB72-AFBF-4A6F-A410-6DCC7EB95A0E}" presName="node" presStyleLbl="node1" presStyleIdx="2" presStyleCnt="6">
        <dgm:presLayoutVars>
          <dgm:bulletEnabled val="1"/>
        </dgm:presLayoutVars>
      </dgm:prSet>
      <dgm:spPr/>
    </dgm:pt>
    <dgm:pt modelId="{2E75481A-7E38-4287-B9A8-EFA6F8FD9BC8}" type="pres">
      <dgm:prSet presAssocID="{2428CB23-E1A2-4224-A5A0-AF092EDD537A}" presName="parTrans" presStyleLbl="sibTrans2D1" presStyleIdx="3" presStyleCnt="6"/>
      <dgm:spPr/>
    </dgm:pt>
    <dgm:pt modelId="{ECC3F370-DF8D-4101-A50F-BE82A1C9BB84}" type="pres">
      <dgm:prSet presAssocID="{2428CB23-E1A2-4224-A5A0-AF092EDD537A}" presName="connectorText" presStyleLbl="sibTrans2D1" presStyleIdx="3" presStyleCnt="6"/>
      <dgm:spPr/>
    </dgm:pt>
    <dgm:pt modelId="{E8F9F713-0CF4-4F6B-9653-75C1E31D35F9}" type="pres">
      <dgm:prSet presAssocID="{FDBC750F-A3FA-48ED-A917-FF7B4E94D553}" presName="node" presStyleLbl="node1" presStyleIdx="3" presStyleCnt="6">
        <dgm:presLayoutVars>
          <dgm:bulletEnabled val="1"/>
        </dgm:presLayoutVars>
      </dgm:prSet>
      <dgm:spPr/>
    </dgm:pt>
    <dgm:pt modelId="{1E45033F-29A3-4586-B731-B37C32359D19}" type="pres">
      <dgm:prSet presAssocID="{8CD49E8C-C934-414E-8139-6E6DCE2FF1C2}" presName="parTrans" presStyleLbl="sibTrans2D1" presStyleIdx="4" presStyleCnt="6"/>
      <dgm:spPr/>
    </dgm:pt>
    <dgm:pt modelId="{4487844C-BF5C-4E09-84D9-070B54C0635A}" type="pres">
      <dgm:prSet presAssocID="{8CD49E8C-C934-414E-8139-6E6DCE2FF1C2}" presName="connectorText" presStyleLbl="sibTrans2D1" presStyleIdx="4" presStyleCnt="6"/>
      <dgm:spPr/>
    </dgm:pt>
    <dgm:pt modelId="{B6F230CF-F0CF-4818-911F-91071907B448}" type="pres">
      <dgm:prSet presAssocID="{EAED3570-6BE5-486F-892A-2D9712BFFEE2}" presName="node" presStyleLbl="node1" presStyleIdx="4" presStyleCnt="6">
        <dgm:presLayoutVars>
          <dgm:bulletEnabled val="1"/>
        </dgm:presLayoutVars>
      </dgm:prSet>
      <dgm:spPr/>
    </dgm:pt>
    <dgm:pt modelId="{6E9D17AE-F8A4-42FF-BEC9-C65D567935B0}" type="pres">
      <dgm:prSet presAssocID="{262FF36C-AC02-464E-95C9-E874BD54CA48}" presName="parTrans" presStyleLbl="sibTrans2D1" presStyleIdx="5" presStyleCnt="6"/>
      <dgm:spPr/>
    </dgm:pt>
    <dgm:pt modelId="{6BC5FA99-A8D9-4749-8A1D-5CE471A4FB23}" type="pres">
      <dgm:prSet presAssocID="{262FF36C-AC02-464E-95C9-E874BD54CA48}" presName="connectorText" presStyleLbl="sibTrans2D1" presStyleIdx="5" presStyleCnt="6"/>
      <dgm:spPr/>
    </dgm:pt>
    <dgm:pt modelId="{0AB45BD9-1860-4CD0-9598-A2E851CB200E}" type="pres">
      <dgm:prSet presAssocID="{51F487FC-C54F-4B00-981C-C90330034FFE}" presName="node" presStyleLbl="node1" presStyleIdx="5" presStyleCnt="6" custScaleX="109563" custScaleY="105051">
        <dgm:presLayoutVars>
          <dgm:bulletEnabled val="1"/>
        </dgm:presLayoutVars>
      </dgm:prSet>
      <dgm:spPr/>
    </dgm:pt>
  </dgm:ptLst>
  <dgm:cxnLst>
    <dgm:cxn modelId="{E11E8518-63C1-40D8-BD1F-A67AEDB1DF4A}" srcId="{320D29D6-D395-472C-9738-A579BC06189C}" destId="{897ADDD9-44C5-4388-9D3C-589E4AA74A79}" srcOrd="1" destOrd="0" parTransId="{5CF0A6F6-7C2E-443F-B9C9-508D81BC7DDB}" sibTransId="{E46FAB43-4837-4D03-9AB7-2042119BC88A}"/>
    <dgm:cxn modelId="{B6D00A1A-B599-4373-878F-93F2700C7261}" type="presOf" srcId="{2D5C4DB6-C8B3-48B4-B941-93E7B075B8D4}" destId="{26292FBF-2A72-49DF-9E82-3CDB1F163552}" srcOrd="0" destOrd="0" presId="urn:microsoft.com/office/officeart/2005/8/layout/radial5"/>
    <dgm:cxn modelId="{DC2C3F1C-3515-4A5B-A46D-F7F6FAC8FB1F}" type="presOf" srcId="{8CD49E8C-C934-414E-8139-6E6DCE2FF1C2}" destId="{1E45033F-29A3-4586-B731-B37C32359D19}" srcOrd="0" destOrd="0" presId="urn:microsoft.com/office/officeart/2005/8/layout/radial5"/>
    <dgm:cxn modelId="{B47A9129-64BE-4190-BD2A-7357D206AD92}" srcId="{320D29D6-D395-472C-9738-A579BC06189C}" destId="{DF2DDBAD-1818-401E-8CC8-0CB08B496E74}" srcOrd="0" destOrd="0" parTransId="{2D5C4DB6-C8B3-48B4-B941-93E7B075B8D4}" sibTransId="{B7E58D4A-BD00-448F-A488-C9D728DE72D4}"/>
    <dgm:cxn modelId="{DDC5C629-9957-411B-8518-69A94B6A3AE0}" type="presOf" srcId="{262FF36C-AC02-464E-95C9-E874BD54CA48}" destId="{6BC5FA99-A8D9-4749-8A1D-5CE471A4FB23}" srcOrd="1" destOrd="0" presId="urn:microsoft.com/office/officeart/2005/8/layout/radial5"/>
    <dgm:cxn modelId="{49170A2D-B305-47A5-B86F-4287A66A0E3C}" srcId="{320D29D6-D395-472C-9738-A579BC06189C}" destId="{FDBC750F-A3FA-48ED-A917-FF7B4E94D553}" srcOrd="3" destOrd="0" parTransId="{2428CB23-E1A2-4224-A5A0-AF092EDD537A}" sibTransId="{7B893B7F-9902-42B4-8D14-6B794254D46F}"/>
    <dgm:cxn modelId="{C9B6C62F-8C64-4ECD-B8C3-11FE401D5F19}" type="presOf" srcId="{12FD8788-31BF-410A-AFEC-81D03A1C4B88}" destId="{E3547918-CC3D-4D08-95D7-B13A010F1068}" srcOrd="0" destOrd="0" presId="urn:microsoft.com/office/officeart/2005/8/layout/radial5"/>
    <dgm:cxn modelId="{394D285D-EC77-4BF7-B260-5E2434389F4F}" type="presOf" srcId="{2428CB23-E1A2-4224-A5A0-AF092EDD537A}" destId="{2E75481A-7E38-4287-B9A8-EFA6F8FD9BC8}" srcOrd="0" destOrd="0" presId="urn:microsoft.com/office/officeart/2005/8/layout/radial5"/>
    <dgm:cxn modelId="{07BDC95D-87F7-4F9F-BA84-A8455DDF8917}" type="presOf" srcId="{320D29D6-D395-472C-9738-A579BC06189C}" destId="{07F4B1ED-50D1-481F-9AEB-505249EF8F35}" srcOrd="0" destOrd="0" presId="urn:microsoft.com/office/officeart/2005/8/layout/radial5"/>
    <dgm:cxn modelId="{E7010F44-F3BD-4F14-AF0C-40F917A424C5}" type="presOf" srcId="{DF2DDBAD-1818-401E-8CC8-0CB08B496E74}" destId="{F858C948-676A-4944-964A-FA84F3BC7DE6}" srcOrd="0" destOrd="0" presId="urn:microsoft.com/office/officeart/2005/8/layout/radial5"/>
    <dgm:cxn modelId="{B638C369-049B-4E20-8210-ADDF2CC92E64}" type="presOf" srcId="{8CD49E8C-C934-414E-8139-6E6DCE2FF1C2}" destId="{4487844C-BF5C-4E09-84D9-070B54C0635A}" srcOrd="1" destOrd="0" presId="urn:microsoft.com/office/officeart/2005/8/layout/radial5"/>
    <dgm:cxn modelId="{920EA96B-3C1E-43F1-BA41-A8F3691A947A}" type="presOf" srcId="{5CF0A6F6-7C2E-443F-B9C9-508D81BC7DDB}" destId="{DCEB8626-B92B-4EC1-AC08-75103936F1C6}" srcOrd="0" destOrd="0" presId="urn:microsoft.com/office/officeart/2005/8/layout/radial5"/>
    <dgm:cxn modelId="{E1C9FB71-02D5-410A-B086-433B370473E7}" type="presOf" srcId="{2428CB23-E1A2-4224-A5A0-AF092EDD537A}" destId="{ECC3F370-DF8D-4101-A50F-BE82A1C9BB84}" srcOrd="1" destOrd="0" presId="urn:microsoft.com/office/officeart/2005/8/layout/radial5"/>
    <dgm:cxn modelId="{A996AE79-BC59-416A-8C37-BEA9F087991F}" srcId="{D48AC77C-B7CE-4751-84EF-673F34A50FA0}" destId="{320D29D6-D395-472C-9738-A579BC06189C}" srcOrd="0" destOrd="0" parTransId="{19780AFF-03B0-4CE1-B854-E7A0BC74429E}" sibTransId="{8F0F8D89-8D53-4725-A2E1-87BE2EAA9D39}"/>
    <dgm:cxn modelId="{49E0D859-4B79-4BF6-AB06-D558A9250F60}" srcId="{320D29D6-D395-472C-9738-A579BC06189C}" destId="{51F487FC-C54F-4B00-981C-C90330034FFE}" srcOrd="5" destOrd="0" parTransId="{262FF36C-AC02-464E-95C9-E874BD54CA48}" sibTransId="{518A6346-3ECC-4CAE-9B04-EB46C8C399AE}"/>
    <dgm:cxn modelId="{5008CD85-A714-455D-A131-787733023313}" type="presOf" srcId="{51F487FC-C54F-4B00-981C-C90330034FFE}" destId="{0AB45BD9-1860-4CD0-9598-A2E851CB200E}" srcOrd="0" destOrd="0" presId="urn:microsoft.com/office/officeart/2005/8/layout/radial5"/>
    <dgm:cxn modelId="{F102F687-D2AC-4D55-BB44-44B996AEDECE}" type="presOf" srcId="{262FF36C-AC02-464E-95C9-E874BD54CA48}" destId="{6E9D17AE-F8A4-42FF-BEC9-C65D567935B0}" srcOrd="0" destOrd="0" presId="urn:microsoft.com/office/officeart/2005/8/layout/radial5"/>
    <dgm:cxn modelId="{FEF3278D-A3E7-4BBC-B9FF-9647EFB732EC}" srcId="{320D29D6-D395-472C-9738-A579BC06189C}" destId="{A8D6BB72-AFBF-4A6F-A410-6DCC7EB95A0E}" srcOrd="2" destOrd="0" parTransId="{12FD8788-31BF-410A-AFEC-81D03A1C4B88}" sibTransId="{7E7F81C0-41F4-40B6-B499-7C59D209808C}"/>
    <dgm:cxn modelId="{1E89D2A4-F0BA-4BCA-95A2-4F810ACBD570}" type="presOf" srcId="{FDBC750F-A3FA-48ED-A917-FF7B4E94D553}" destId="{E8F9F713-0CF4-4F6B-9653-75C1E31D35F9}" srcOrd="0" destOrd="0" presId="urn:microsoft.com/office/officeart/2005/8/layout/radial5"/>
    <dgm:cxn modelId="{F1862DBE-AF61-4C69-B21B-84B07D137620}" type="presOf" srcId="{D48AC77C-B7CE-4751-84EF-673F34A50FA0}" destId="{58D83799-93C4-4BE0-9D55-07E5B0E13B12}" srcOrd="0" destOrd="0" presId="urn:microsoft.com/office/officeart/2005/8/layout/radial5"/>
    <dgm:cxn modelId="{ABE1D0C6-49DC-4FD4-B052-24A09EDFA8D7}" type="presOf" srcId="{897ADDD9-44C5-4388-9D3C-589E4AA74A79}" destId="{DD0509E8-D642-42C2-9218-8CBB0AD04640}" srcOrd="0" destOrd="0" presId="urn:microsoft.com/office/officeart/2005/8/layout/radial5"/>
    <dgm:cxn modelId="{322B94CF-C3C1-4CED-A83E-7FE1A219753F}" type="presOf" srcId="{12FD8788-31BF-410A-AFEC-81D03A1C4B88}" destId="{E9B75FED-EEDD-4E44-8615-BAA3C0379A6D}" srcOrd="1" destOrd="0" presId="urn:microsoft.com/office/officeart/2005/8/layout/radial5"/>
    <dgm:cxn modelId="{0E9B1FEB-7B35-4776-8D7A-D9234A6D9215}" srcId="{320D29D6-D395-472C-9738-A579BC06189C}" destId="{EAED3570-6BE5-486F-892A-2D9712BFFEE2}" srcOrd="4" destOrd="0" parTransId="{8CD49E8C-C934-414E-8139-6E6DCE2FF1C2}" sibTransId="{62629D69-5BFE-4A01-B689-8BD7CBB9D6B5}"/>
    <dgm:cxn modelId="{5A1643EE-D56A-4C04-A9A5-E99A0939C3E4}" type="presOf" srcId="{5CF0A6F6-7C2E-443F-B9C9-508D81BC7DDB}" destId="{A914C897-4DD2-47C7-BF27-6AD35AFD63ED}" srcOrd="1" destOrd="0" presId="urn:microsoft.com/office/officeart/2005/8/layout/radial5"/>
    <dgm:cxn modelId="{20F527EF-428D-44FA-957A-F1271F3CA80A}" type="presOf" srcId="{A8D6BB72-AFBF-4A6F-A410-6DCC7EB95A0E}" destId="{F6258D7D-3323-4FE3-B4AB-E87B7E2F0709}" srcOrd="0" destOrd="0" presId="urn:microsoft.com/office/officeart/2005/8/layout/radial5"/>
    <dgm:cxn modelId="{B39070F6-0037-40D3-B933-B04596A655C7}" type="presOf" srcId="{2D5C4DB6-C8B3-48B4-B941-93E7B075B8D4}" destId="{5C4DFE9E-9383-4548-B50A-3C8839232E45}" srcOrd="1" destOrd="0" presId="urn:microsoft.com/office/officeart/2005/8/layout/radial5"/>
    <dgm:cxn modelId="{B5B0FCF9-0FDE-4C02-8A5E-76ECF4FCFB15}" type="presOf" srcId="{EAED3570-6BE5-486F-892A-2D9712BFFEE2}" destId="{B6F230CF-F0CF-4818-911F-91071907B448}" srcOrd="0" destOrd="0" presId="urn:microsoft.com/office/officeart/2005/8/layout/radial5"/>
    <dgm:cxn modelId="{87E8D6F6-70D6-4CC4-99A1-7A44521B47A8}" type="presParOf" srcId="{58D83799-93C4-4BE0-9D55-07E5B0E13B12}" destId="{07F4B1ED-50D1-481F-9AEB-505249EF8F35}" srcOrd="0" destOrd="0" presId="urn:microsoft.com/office/officeart/2005/8/layout/radial5"/>
    <dgm:cxn modelId="{2E52F099-F3A8-4E2A-BCEE-3D3EBB86370F}" type="presParOf" srcId="{58D83799-93C4-4BE0-9D55-07E5B0E13B12}" destId="{26292FBF-2A72-49DF-9E82-3CDB1F163552}" srcOrd="1" destOrd="0" presId="urn:microsoft.com/office/officeart/2005/8/layout/radial5"/>
    <dgm:cxn modelId="{FC794436-415A-4240-95EC-1A58F11AC25A}" type="presParOf" srcId="{26292FBF-2A72-49DF-9E82-3CDB1F163552}" destId="{5C4DFE9E-9383-4548-B50A-3C8839232E45}" srcOrd="0" destOrd="0" presId="urn:microsoft.com/office/officeart/2005/8/layout/radial5"/>
    <dgm:cxn modelId="{CDF7A69D-8471-4AA2-9200-F85AC297FEBC}" type="presParOf" srcId="{58D83799-93C4-4BE0-9D55-07E5B0E13B12}" destId="{F858C948-676A-4944-964A-FA84F3BC7DE6}" srcOrd="2" destOrd="0" presId="urn:microsoft.com/office/officeart/2005/8/layout/radial5"/>
    <dgm:cxn modelId="{90AD0948-5E69-44BB-A753-6625BF285934}" type="presParOf" srcId="{58D83799-93C4-4BE0-9D55-07E5B0E13B12}" destId="{DCEB8626-B92B-4EC1-AC08-75103936F1C6}" srcOrd="3" destOrd="0" presId="urn:microsoft.com/office/officeart/2005/8/layout/radial5"/>
    <dgm:cxn modelId="{11BF6994-CE7E-4C36-9CEA-597FE16ED1E1}" type="presParOf" srcId="{DCEB8626-B92B-4EC1-AC08-75103936F1C6}" destId="{A914C897-4DD2-47C7-BF27-6AD35AFD63ED}" srcOrd="0" destOrd="0" presId="urn:microsoft.com/office/officeart/2005/8/layout/radial5"/>
    <dgm:cxn modelId="{4183A257-C139-48E9-8A64-1F237426D3F7}" type="presParOf" srcId="{58D83799-93C4-4BE0-9D55-07E5B0E13B12}" destId="{DD0509E8-D642-42C2-9218-8CBB0AD04640}" srcOrd="4" destOrd="0" presId="urn:microsoft.com/office/officeart/2005/8/layout/radial5"/>
    <dgm:cxn modelId="{ABDD8AA9-29D1-4481-A67D-C183A13E46F5}" type="presParOf" srcId="{58D83799-93C4-4BE0-9D55-07E5B0E13B12}" destId="{E3547918-CC3D-4D08-95D7-B13A010F1068}" srcOrd="5" destOrd="0" presId="urn:microsoft.com/office/officeart/2005/8/layout/radial5"/>
    <dgm:cxn modelId="{BF461135-F54E-4361-913E-94B0FD0ACC17}" type="presParOf" srcId="{E3547918-CC3D-4D08-95D7-B13A010F1068}" destId="{E9B75FED-EEDD-4E44-8615-BAA3C0379A6D}" srcOrd="0" destOrd="0" presId="urn:microsoft.com/office/officeart/2005/8/layout/radial5"/>
    <dgm:cxn modelId="{83145AD6-4774-487F-8653-186B6FD68E6D}" type="presParOf" srcId="{58D83799-93C4-4BE0-9D55-07E5B0E13B12}" destId="{F6258D7D-3323-4FE3-B4AB-E87B7E2F0709}" srcOrd="6" destOrd="0" presId="urn:microsoft.com/office/officeart/2005/8/layout/radial5"/>
    <dgm:cxn modelId="{72D1CEFD-82DF-49E0-905E-9C5C6651B275}" type="presParOf" srcId="{58D83799-93C4-4BE0-9D55-07E5B0E13B12}" destId="{2E75481A-7E38-4287-B9A8-EFA6F8FD9BC8}" srcOrd="7" destOrd="0" presId="urn:microsoft.com/office/officeart/2005/8/layout/radial5"/>
    <dgm:cxn modelId="{E5774F8E-1F89-4B95-8773-BF9C19AF50A4}" type="presParOf" srcId="{2E75481A-7E38-4287-B9A8-EFA6F8FD9BC8}" destId="{ECC3F370-DF8D-4101-A50F-BE82A1C9BB84}" srcOrd="0" destOrd="0" presId="urn:microsoft.com/office/officeart/2005/8/layout/radial5"/>
    <dgm:cxn modelId="{038C8F64-8DEA-4D84-ADCA-BC867858E010}" type="presParOf" srcId="{58D83799-93C4-4BE0-9D55-07E5B0E13B12}" destId="{E8F9F713-0CF4-4F6B-9653-75C1E31D35F9}" srcOrd="8" destOrd="0" presId="urn:microsoft.com/office/officeart/2005/8/layout/radial5"/>
    <dgm:cxn modelId="{57C67322-48D7-4072-AD14-38FAA167F13F}" type="presParOf" srcId="{58D83799-93C4-4BE0-9D55-07E5B0E13B12}" destId="{1E45033F-29A3-4586-B731-B37C32359D19}" srcOrd="9" destOrd="0" presId="urn:microsoft.com/office/officeart/2005/8/layout/radial5"/>
    <dgm:cxn modelId="{1BDD3B0C-BB9E-42A2-8290-D66CE1EDCB0B}" type="presParOf" srcId="{1E45033F-29A3-4586-B731-B37C32359D19}" destId="{4487844C-BF5C-4E09-84D9-070B54C0635A}" srcOrd="0" destOrd="0" presId="urn:microsoft.com/office/officeart/2005/8/layout/radial5"/>
    <dgm:cxn modelId="{182A7507-FC4D-4C50-8B64-CDED90E49E85}" type="presParOf" srcId="{58D83799-93C4-4BE0-9D55-07E5B0E13B12}" destId="{B6F230CF-F0CF-4818-911F-91071907B448}" srcOrd="10" destOrd="0" presId="urn:microsoft.com/office/officeart/2005/8/layout/radial5"/>
    <dgm:cxn modelId="{647A4688-3449-466A-8576-B18C1480C56C}" type="presParOf" srcId="{58D83799-93C4-4BE0-9D55-07E5B0E13B12}" destId="{6E9D17AE-F8A4-42FF-BEC9-C65D567935B0}" srcOrd="11" destOrd="0" presId="urn:microsoft.com/office/officeart/2005/8/layout/radial5"/>
    <dgm:cxn modelId="{BEE4283F-CB05-4B2F-9A07-1A4483F3EE4C}" type="presParOf" srcId="{6E9D17AE-F8A4-42FF-BEC9-C65D567935B0}" destId="{6BC5FA99-A8D9-4749-8A1D-5CE471A4FB23}" srcOrd="0" destOrd="0" presId="urn:microsoft.com/office/officeart/2005/8/layout/radial5"/>
    <dgm:cxn modelId="{1E2FA5E3-BB7F-4CF1-B464-ECA934F17C7D}" type="presParOf" srcId="{58D83799-93C4-4BE0-9D55-07E5B0E13B12}" destId="{0AB45BD9-1860-4CD0-9598-A2E851CB200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C9C4A6-5D8D-44B0-B979-34B0AF9F183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95EED2-6C4A-4189-809C-C2392C5DCB97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TBS after KT</a:t>
          </a:r>
        </a:p>
      </dgm:t>
    </dgm:pt>
    <dgm:pt modelId="{D191F356-262A-4AF0-9606-475F9513F1BB}" type="parTrans" cxnId="{6EF464B7-90CD-4038-B4E0-F1EBD429AB52}">
      <dgm:prSet/>
      <dgm:spPr/>
      <dgm:t>
        <a:bodyPr/>
        <a:lstStyle/>
        <a:p>
          <a:endParaRPr lang="en-US"/>
        </a:p>
      </dgm:t>
    </dgm:pt>
    <dgm:pt modelId="{07B602A7-E39C-4CA0-A167-824A9290424B}" type="sibTrans" cxnId="{6EF464B7-90CD-4038-B4E0-F1EBD429AB52}">
      <dgm:prSet/>
      <dgm:spPr/>
      <dgm:t>
        <a:bodyPr/>
        <a:lstStyle/>
        <a:p>
          <a:endParaRPr lang="en-US"/>
        </a:p>
      </dgm:t>
    </dgm:pt>
    <dgm:pt modelId="{34215E74-E909-4C9A-BD5B-3571872E6764}">
      <dgm:prSet phldrT="[Text]"/>
      <dgm:spPr/>
      <dgm:t>
        <a:bodyPr/>
        <a:lstStyle/>
        <a:p>
          <a:r>
            <a:rPr lang="en-US" dirty="0"/>
            <a:t>Lower TBS in KTR</a:t>
          </a:r>
        </a:p>
      </dgm:t>
    </dgm:pt>
    <dgm:pt modelId="{C278DA95-A464-4EDC-8342-12A431697A2C}" type="parTrans" cxnId="{E2590544-E5FB-419A-BA12-A6258B312A4E}">
      <dgm:prSet/>
      <dgm:spPr/>
      <dgm:t>
        <a:bodyPr/>
        <a:lstStyle/>
        <a:p>
          <a:endParaRPr lang="en-US"/>
        </a:p>
      </dgm:t>
    </dgm:pt>
    <dgm:pt modelId="{9E8942D8-56AF-42DE-A23B-C51C4FD3CA0A}" type="sibTrans" cxnId="{E2590544-E5FB-419A-BA12-A6258B312A4E}">
      <dgm:prSet/>
      <dgm:spPr/>
      <dgm:t>
        <a:bodyPr/>
        <a:lstStyle/>
        <a:p>
          <a:endParaRPr lang="en-US"/>
        </a:p>
      </dgm:t>
    </dgm:pt>
    <dgm:pt modelId="{1AE4E01C-599A-4DF8-ACF0-E248B8D75B36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↑ Fracture risk after KT</a:t>
          </a:r>
          <a:endParaRPr lang="en-US" dirty="0"/>
        </a:p>
      </dgm:t>
    </dgm:pt>
    <dgm:pt modelId="{4C0E4BEF-B45A-4A2B-84B3-C519BED21D6E}" type="parTrans" cxnId="{0A99CB38-18A0-454D-BBD3-40DB11321BC2}">
      <dgm:prSet/>
      <dgm:spPr/>
      <dgm:t>
        <a:bodyPr/>
        <a:lstStyle/>
        <a:p>
          <a:endParaRPr lang="en-US"/>
        </a:p>
      </dgm:t>
    </dgm:pt>
    <dgm:pt modelId="{52BEC180-2693-43F3-B115-F500D39FB558}" type="sibTrans" cxnId="{0A99CB38-18A0-454D-BBD3-40DB11321BC2}">
      <dgm:prSet/>
      <dgm:spPr/>
      <dgm:t>
        <a:bodyPr/>
        <a:lstStyle/>
        <a:p>
          <a:endParaRPr lang="en-US"/>
        </a:p>
      </dgm:t>
    </dgm:pt>
    <dgm:pt modelId="{1492C768-A55D-4E4F-8E24-6652FA0A79CA}">
      <dgm:prSet phldrT="[Text]"/>
      <dgm:spPr/>
      <dgm:t>
        <a:bodyPr/>
        <a:lstStyle/>
        <a:p>
          <a:r>
            <a:rPr lang="en-US" dirty="0"/>
            <a:t>Normal BMD , but low TBS</a:t>
          </a:r>
        </a:p>
      </dgm:t>
    </dgm:pt>
    <dgm:pt modelId="{80DBDD99-793A-4D22-90E5-EC78AA673C33}" type="parTrans" cxnId="{35D2F92F-829E-4B6D-82D9-AE57D5FCB588}">
      <dgm:prSet/>
      <dgm:spPr/>
      <dgm:t>
        <a:bodyPr/>
        <a:lstStyle/>
        <a:p>
          <a:endParaRPr lang="en-US"/>
        </a:p>
      </dgm:t>
    </dgm:pt>
    <dgm:pt modelId="{2DE7D410-EEF7-4B09-A86F-818B64887349}" type="sibTrans" cxnId="{35D2F92F-829E-4B6D-82D9-AE57D5FCB588}">
      <dgm:prSet/>
      <dgm:spPr/>
      <dgm:t>
        <a:bodyPr/>
        <a:lstStyle/>
        <a:p>
          <a:endParaRPr lang="en-US"/>
        </a:p>
      </dgm:t>
    </dgm:pt>
    <dgm:pt modelId="{6D1538A2-FA98-49B9-9F9C-19506DE530B7}">
      <dgm:prSet phldrT="[Text]"/>
      <dgm:spPr/>
      <dgm:t>
        <a:bodyPr/>
        <a:lstStyle/>
        <a:p>
          <a:r>
            <a:rPr lang="en-US" dirty="0"/>
            <a:t>Dialysis vintage  no effect</a:t>
          </a:r>
        </a:p>
      </dgm:t>
    </dgm:pt>
    <dgm:pt modelId="{836624D8-30BF-4576-846A-0275C159ED3F}" type="parTrans" cxnId="{352F4F5C-E7D2-48FC-942C-E0CB3EB2AA87}">
      <dgm:prSet/>
      <dgm:spPr/>
      <dgm:t>
        <a:bodyPr/>
        <a:lstStyle/>
        <a:p>
          <a:endParaRPr lang="en-US"/>
        </a:p>
      </dgm:t>
    </dgm:pt>
    <dgm:pt modelId="{A87F054B-AD64-4279-B711-EC189E8FCEAA}" type="sibTrans" cxnId="{352F4F5C-E7D2-48FC-942C-E0CB3EB2AA87}">
      <dgm:prSet/>
      <dgm:spPr/>
      <dgm:t>
        <a:bodyPr/>
        <a:lstStyle/>
        <a:p>
          <a:endParaRPr lang="en-US"/>
        </a:p>
      </dgm:t>
    </dgm:pt>
    <dgm:pt modelId="{747E02B5-9D8A-439E-9372-734A8EA223FB}">
      <dgm:prSet/>
      <dgm:spPr/>
      <dgm:t>
        <a:bodyPr/>
        <a:lstStyle/>
        <a:p>
          <a:r>
            <a:rPr lang="en-US" dirty="0"/>
            <a:t>Predicts non-vertebral fracture</a:t>
          </a:r>
        </a:p>
      </dgm:t>
    </dgm:pt>
    <dgm:pt modelId="{F43EF008-1C11-4714-B086-0212147D07FD}" type="parTrans" cxnId="{419D0DA6-F7D3-4B3C-AD9B-80B666B6E597}">
      <dgm:prSet/>
      <dgm:spPr/>
      <dgm:t>
        <a:bodyPr/>
        <a:lstStyle/>
        <a:p>
          <a:endParaRPr lang="en-US"/>
        </a:p>
      </dgm:t>
    </dgm:pt>
    <dgm:pt modelId="{71E248E0-4BF3-44CF-AF36-80DF476D7877}" type="sibTrans" cxnId="{419D0DA6-F7D3-4B3C-AD9B-80B666B6E597}">
      <dgm:prSet/>
      <dgm:spPr/>
      <dgm:t>
        <a:bodyPr/>
        <a:lstStyle/>
        <a:p>
          <a:endParaRPr lang="en-US"/>
        </a:p>
      </dgm:t>
    </dgm:pt>
    <dgm:pt modelId="{65E6B616-17BE-446D-B37B-ADC5FB14EFC8}" type="pres">
      <dgm:prSet presAssocID="{7FC9C4A6-5D8D-44B0-B979-34B0AF9F183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C10460-A9BC-4B91-B932-E3F9CB7B1865}" type="pres">
      <dgm:prSet presAssocID="{4495EED2-6C4A-4189-809C-C2392C5DCB97}" presName="centerShape" presStyleLbl="node0" presStyleIdx="0" presStyleCnt="1" custScaleX="118141" custScaleY="118141"/>
      <dgm:spPr/>
    </dgm:pt>
    <dgm:pt modelId="{A07CC6E9-76BB-4898-9DB2-6DF683BF3A67}" type="pres">
      <dgm:prSet presAssocID="{C278DA95-A464-4EDC-8342-12A431697A2C}" presName="parTrans" presStyleLbl="sibTrans2D1" presStyleIdx="0" presStyleCnt="5"/>
      <dgm:spPr/>
    </dgm:pt>
    <dgm:pt modelId="{7EE24279-E467-4618-B371-C50AFE1E1B4B}" type="pres">
      <dgm:prSet presAssocID="{C278DA95-A464-4EDC-8342-12A431697A2C}" presName="connectorText" presStyleLbl="sibTrans2D1" presStyleIdx="0" presStyleCnt="5"/>
      <dgm:spPr/>
    </dgm:pt>
    <dgm:pt modelId="{AF3F4939-9CC9-4FBE-8CE2-0A33A0797904}" type="pres">
      <dgm:prSet presAssocID="{34215E74-E909-4C9A-BD5B-3571872E6764}" presName="node" presStyleLbl="node1" presStyleIdx="0" presStyleCnt="5">
        <dgm:presLayoutVars>
          <dgm:bulletEnabled val="1"/>
        </dgm:presLayoutVars>
      </dgm:prSet>
      <dgm:spPr/>
    </dgm:pt>
    <dgm:pt modelId="{821D3C27-F458-46D2-A52E-E9A29A0E5DF9}" type="pres">
      <dgm:prSet presAssocID="{4C0E4BEF-B45A-4A2B-84B3-C519BED21D6E}" presName="parTrans" presStyleLbl="sibTrans2D1" presStyleIdx="1" presStyleCnt="5"/>
      <dgm:spPr/>
    </dgm:pt>
    <dgm:pt modelId="{FA87557D-0B03-43E1-A00D-D462DBBEBC40}" type="pres">
      <dgm:prSet presAssocID="{4C0E4BEF-B45A-4A2B-84B3-C519BED21D6E}" presName="connectorText" presStyleLbl="sibTrans2D1" presStyleIdx="1" presStyleCnt="5"/>
      <dgm:spPr/>
    </dgm:pt>
    <dgm:pt modelId="{54D3639C-206F-4673-AF36-65333BD9A36B}" type="pres">
      <dgm:prSet presAssocID="{1AE4E01C-599A-4DF8-ACF0-E248B8D75B36}" presName="node" presStyleLbl="node1" presStyleIdx="1" presStyleCnt="5">
        <dgm:presLayoutVars>
          <dgm:bulletEnabled val="1"/>
        </dgm:presLayoutVars>
      </dgm:prSet>
      <dgm:spPr/>
    </dgm:pt>
    <dgm:pt modelId="{98861906-7390-4B3B-A977-C1DFC168DFDB}" type="pres">
      <dgm:prSet presAssocID="{80DBDD99-793A-4D22-90E5-EC78AA673C33}" presName="parTrans" presStyleLbl="sibTrans2D1" presStyleIdx="2" presStyleCnt="5"/>
      <dgm:spPr/>
    </dgm:pt>
    <dgm:pt modelId="{F650BC75-32A4-4BE6-AD4A-C6691E149858}" type="pres">
      <dgm:prSet presAssocID="{80DBDD99-793A-4D22-90E5-EC78AA673C33}" presName="connectorText" presStyleLbl="sibTrans2D1" presStyleIdx="2" presStyleCnt="5"/>
      <dgm:spPr/>
    </dgm:pt>
    <dgm:pt modelId="{4C43A69B-8F26-4930-B655-60B82DD7DFA9}" type="pres">
      <dgm:prSet presAssocID="{1492C768-A55D-4E4F-8E24-6652FA0A79CA}" presName="node" presStyleLbl="node1" presStyleIdx="2" presStyleCnt="5">
        <dgm:presLayoutVars>
          <dgm:bulletEnabled val="1"/>
        </dgm:presLayoutVars>
      </dgm:prSet>
      <dgm:spPr/>
    </dgm:pt>
    <dgm:pt modelId="{680D2554-00F9-4C2D-930E-8DF2502149E4}" type="pres">
      <dgm:prSet presAssocID="{F43EF008-1C11-4714-B086-0212147D07FD}" presName="parTrans" presStyleLbl="sibTrans2D1" presStyleIdx="3" presStyleCnt="5"/>
      <dgm:spPr/>
    </dgm:pt>
    <dgm:pt modelId="{A97614E1-12A3-4B88-BBDA-C36FFC53276B}" type="pres">
      <dgm:prSet presAssocID="{F43EF008-1C11-4714-B086-0212147D07FD}" presName="connectorText" presStyleLbl="sibTrans2D1" presStyleIdx="3" presStyleCnt="5"/>
      <dgm:spPr/>
    </dgm:pt>
    <dgm:pt modelId="{46ACB9FA-A95C-4416-B0F8-D96A4FD8EB37}" type="pres">
      <dgm:prSet presAssocID="{747E02B5-9D8A-439E-9372-734A8EA223FB}" presName="node" presStyleLbl="node1" presStyleIdx="3" presStyleCnt="5">
        <dgm:presLayoutVars>
          <dgm:bulletEnabled val="1"/>
        </dgm:presLayoutVars>
      </dgm:prSet>
      <dgm:spPr/>
    </dgm:pt>
    <dgm:pt modelId="{E1F64ABE-29D4-4196-9250-86F47EA6C54C}" type="pres">
      <dgm:prSet presAssocID="{836624D8-30BF-4576-846A-0275C159ED3F}" presName="parTrans" presStyleLbl="sibTrans2D1" presStyleIdx="4" presStyleCnt="5"/>
      <dgm:spPr/>
    </dgm:pt>
    <dgm:pt modelId="{62B7CE57-D0D0-4E6A-9CDC-FDD486ED56F9}" type="pres">
      <dgm:prSet presAssocID="{836624D8-30BF-4576-846A-0275C159ED3F}" presName="connectorText" presStyleLbl="sibTrans2D1" presStyleIdx="4" presStyleCnt="5"/>
      <dgm:spPr/>
    </dgm:pt>
    <dgm:pt modelId="{8A169DAF-4C13-4C3B-995D-440C410FB7A3}" type="pres">
      <dgm:prSet presAssocID="{6D1538A2-FA98-49B9-9F9C-19506DE530B7}" presName="node" presStyleLbl="node1" presStyleIdx="4" presStyleCnt="5">
        <dgm:presLayoutVars>
          <dgm:bulletEnabled val="1"/>
        </dgm:presLayoutVars>
      </dgm:prSet>
      <dgm:spPr/>
    </dgm:pt>
  </dgm:ptLst>
  <dgm:cxnLst>
    <dgm:cxn modelId="{BB1CF210-EE9F-44B9-8793-4B91E56709BC}" type="presOf" srcId="{4495EED2-6C4A-4189-809C-C2392C5DCB97}" destId="{18C10460-A9BC-4B91-B932-E3F9CB7B1865}" srcOrd="0" destOrd="0" presId="urn:microsoft.com/office/officeart/2005/8/layout/radial5"/>
    <dgm:cxn modelId="{17328A12-AC5C-4493-940D-E8FB340FA4B6}" type="presOf" srcId="{6D1538A2-FA98-49B9-9F9C-19506DE530B7}" destId="{8A169DAF-4C13-4C3B-995D-440C410FB7A3}" srcOrd="0" destOrd="0" presId="urn:microsoft.com/office/officeart/2005/8/layout/radial5"/>
    <dgm:cxn modelId="{6526B717-6F3F-4E3E-9FEB-764D838EE79C}" type="presOf" srcId="{836624D8-30BF-4576-846A-0275C159ED3F}" destId="{E1F64ABE-29D4-4196-9250-86F47EA6C54C}" srcOrd="0" destOrd="0" presId="urn:microsoft.com/office/officeart/2005/8/layout/radial5"/>
    <dgm:cxn modelId="{2C68B425-8B43-4ABA-A97D-D666BB4EDB64}" type="presOf" srcId="{1AE4E01C-599A-4DF8-ACF0-E248B8D75B36}" destId="{54D3639C-206F-4673-AF36-65333BD9A36B}" srcOrd="0" destOrd="0" presId="urn:microsoft.com/office/officeart/2005/8/layout/radial5"/>
    <dgm:cxn modelId="{35D2F92F-829E-4B6D-82D9-AE57D5FCB588}" srcId="{4495EED2-6C4A-4189-809C-C2392C5DCB97}" destId="{1492C768-A55D-4E4F-8E24-6652FA0A79CA}" srcOrd="2" destOrd="0" parTransId="{80DBDD99-793A-4D22-90E5-EC78AA673C33}" sibTransId="{2DE7D410-EEF7-4B09-A86F-818B64887349}"/>
    <dgm:cxn modelId="{0A99CB38-18A0-454D-BBD3-40DB11321BC2}" srcId="{4495EED2-6C4A-4189-809C-C2392C5DCB97}" destId="{1AE4E01C-599A-4DF8-ACF0-E248B8D75B36}" srcOrd="1" destOrd="0" parTransId="{4C0E4BEF-B45A-4A2B-84B3-C519BED21D6E}" sibTransId="{52BEC180-2693-43F3-B115-F500D39FB558}"/>
    <dgm:cxn modelId="{3C1C7A3E-FF8F-4D01-AAAE-82B303D0B237}" type="presOf" srcId="{4C0E4BEF-B45A-4A2B-84B3-C519BED21D6E}" destId="{FA87557D-0B03-43E1-A00D-D462DBBEBC40}" srcOrd="1" destOrd="0" presId="urn:microsoft.com/office/officeart/2005/8/layout/radial5"/>
    <dgm:cxn modelId="{55BA3C3F-FBAF-4A87-A243-3F3DEE0547CB}" type="presOf" srcId="{F43EF008-1C11-4714-B086-0212147D07FD}" destId="{A97614E1-12A3-4B88-BBDA-C36FFC53276B}" srcOrd="1" destOrd="0" presId="urn:microsoft.com/office/officeart/2005/8/layout/radial5"/>
    <dgm:cxn modelId="{352F4F5C-E7D2-48FC-942C-E0CB3EB2AA87}" srcId="{4495EED2-6C4A-4189-809C-C2392C5DCB97}" destId="{6D1538A2-FA98-49B9-9F9C-19506DE530B7}" srcOrd="4" destOrd="0" parTransId="{836624D8-30BF-4576-846A-0275C159ED3F}" sibTransId="{A87F054B-AD64-4279-B711-EC189E8FCEAA}"/>
    <dgm:cxn modelId="{E2590544-E5FB-419A-BA12-A6258B312A4E}" srcId="{4495EED2-6C4A-4189-809C-C2392C5DCB97}" destId="{34215E74-E909-4C9A-BD5B-3571872E6764}" srcOrd="0" destOrd="0" parTransId="{C278DA95-A464-4EDC-8342-12A431697A2C}" sibTransId="{9E8942D8-56AF-42DE-A23B-C51C4FD3CA0A}"/>
    <dgm:cxn modelId="{F515344A-2F19-41EA-AE01-445B38F7EA1F}" type="presOf" srcId="{C278DA95-A464-4EDC-8342-12A431697A2C}" destId="{7EE24279-E467-4618-B371-C50AFE1E1B4B}" srcOrd="1" destOrd="0" presId="urn:microsoft.com/office/officeart/2005/8/layout/radial5"/>
    <dgm:cxn modelId="{D6CBF36F-2502-4B75-86ED-B983DE89FCF7}" type="presOf" srcId="{80DBDD99-793A-4D22-90E5-EC78AA673C33}" destId="{F650BC75-32A4-4BE6-AD4A-C6691E149858}" srcOrd="1" destOrd="0" presId="urn:microsoft.com/office/officeart/2005/8/layout/radial5"/>
    <dgm:cxn modelId="{75075F53-C71A-4D13-8884-D6A9426D3C82}" type="presOf" srcId="{836624D8-30BF-4576-846A-0275C159ED3F}" destId="{62B7CE57-D0D0-4E6A-9CDC-FDD486ED56F9}" srcOrd="1" destOrd="0" presId="urn:microsoft.com/office/officeart/2005/8/layout/radial5"/>
    <dgm:cxn modelId="{9CEEF858-76B4-4748-B239-02D31B0A552E}" type="presOf" srcId="{4C0E4BEF-B45A-4A2B-84B3-C519BED21D6E}" destId="{821D3C27-F458-46D2-A52E-E9A29A0E5DF9}" srcOrd="0" destOrd="0" presId="urn:microsoft.com/office/officeart/2005/8/layout/radial5"/>
    <dgm:cxn modelId="{ECAE1C99-09AD-48AB-8EBB-EDF27F2121D3}" type="presOf" srcId="{747E02B5-9D8A-439E-9372-734A8EA223FB}" destId="{46ACB9FA-A95C-4416-B0F8-D96A4FD8EB37}" srcOrd="0" destOrd="0" presId="urn:microsoft.com/office/officeart/2005/8/layout/radial5"/>
    <dgm:cxn modelId="{419D0DA6-F7D3-4B3C-AD9B-80B666B6E597}" srcId="{4495EED2-6C4A-4189-809C-C2392C5DCB97}" destId="{747E02B5-9D8A-439E-9372-734A8EA223FB}" srcOrd="3" destOrd="0" parTransId="{F43EF008-1C11-4714-B086-0212147D07FD}" sibTransId="{71E248E0-4BF3-44CF-AF36-80DF476D7877}"/>
    <dgm:cxn modelId="{6EF464B7-90CD-4038-B4E0-F1EBD429AB52}" srcId="{7FC9C4A6-5D8D-44B0-B979-34B0AF9F1830}" destId="{4495EED2-6C4A-4189-809C-C2392C5DCB97}" srcOrd="0" destOrd="0" parTransId="{D191F356-262A-4AF0-9606-475F9513F1BB}" sibTransId="{07B602A7-E39C-4CA0-A167-824A9290424B}"/>
    <dgm:cxn modelId="{709F76D5-7FD8-4975-85CF-D483FBA0DDE1}" type="presOf" srcId="{7FC9C4A6-5D8D-44B0-B979-34B0AF9F1830}" destId="{65E6B616-17BE-446D-B37B-ADC5FB14EFC8}" srcOrd="0" destOrd="0" presId="urn:microsoft.com/office/officeart/2005/8/layout/radial5"/>
    <dgm:cxn modelId="{93FFA1DF-530A-43ED-8510-F3AA998F8BF2}" type="presOf" srcId="{F43EF008-1C11-4714-B086-0212147D07FD}" destId="{680D2554-00F9-4C2D-930E-8DF2502149E4}" srcOrd="0" destOrd="0" presId="urn:microsoft.com/office/officeart/2005/8/layout/radial5"/>
    <dgm:cxn modelId="{0293C4DF-23CA-4790-B3FE-D40813285EAD}" type="presOf" srcId="{1492C768-A55D-4E4F-8E24-6652FA0A79CA}" destId="{4C43A69B-8F26-4930-B655-60B82DD7DFA9}" srcOrd="0" destOrd="0" presId="urn:microsoft.com/office/officeart/2005/8/layout/radial5"/>
    <dgm:cxn modelId="{1AAFA8E8-094E-4E69-9469-DD61DE016673}" type="presOf" srcId="{34215E74-E909-4C9A-BD5B-3571872E6764}" destId="{AF3F4939-9CC9-4FBE-8CE2-0A33A0797904}" srcOrd="0" destOrd="0" presId="urn:microsoft.com/office/officeart/2005/8/layout/radial5"/>
    <dgm:cxn modelId="{6CC575ED-67A3-40E3-8D67-2A4802185788}" type="presOf" srcId="{80DBDD99-793A-4D22-90E5-EC78AA673C33}" destId="{98861906-7390-4B3B-A977-C1DFC168DFDB}" srcOrd="0" destOrd="0" presId="urn:microsoft.com/office/officeart/2005/8/layout/radial5"/>
    <dgm:cxn modelId="{053301FA-A694-4105-9E14-4E623B24A2DB}" type="presOf" srcId="{C278DA95-A464-4EDC-8342-12A431697A2C}" destId="{A07CC6E9-76BB-4898-9DB2-6DF683BF3A67}" srcOrd="0" destOrd="0" presId="urn:microsoft.com/office/officeart/2005/8/layout/radial5"/>
    <dgm:cxn modelId="{C43B2301-150D-4DF8-9E8C-CED2F4A2CEE6}" type="presParOf" srcId="{65E6B616-17BE-446D-B37B-ADC5FB14EFC8}" destId="{18C10460-A9BC-4B91-B932-E3F9CB7B1865}" srcOrd="0" destOrd="0" presId="urn:microsoft.com/office/officeart/2005/8/layout/radial5"/>
    <dgm:cxn modelId="{1AAF72D2-7629-46BE-87F6-5A6E1970C205}" type="presParOf" srcId="{65E6B616-17BE-446D-B37B-ADC5FB14EFC8}" destId="{A07CC6E9-76BB-4898-9DB2-6DF683BF3A67}" srcOrd="1" destOrd="0" presId="urn:microsoft.com/office/officeart/2005/8/layout/radial5"/>
    <dgm:cxn modelId="{2700FE32-A8C1-4A28-BE75-B7CC455FFABC}" type="presParOf" srcId="{A07CC6E9-76BB-4898-9DB2-6DF683BF3A67}" destId="{7EE24279-E467-4618-B371-C50AFE1E1B4B}" srcOrd="0" destOrd="0" presId="urn:microsoft.com/office/officeart/2005/8/layout/radial5"/>
    <dgm:cxn modelId="{1D92BA1C-4097-45A1-B8A3-2638A2808C99}" type="presParOf" srcId="{65E6B616-17BE-446D-B37B-ADC5FB14EFC8}" destId="{AF3F4939-9CC9-4FBE-8CE2-0A33A0797904}" srcOrd="2" destOrd="0" presId="urn:microsoft.com/office/officeart/2005/8/layout/radial5"/>
    <dgm:cxn modelId="{89AE1524-20C2-4033-B528-184D728FAA6B}" type="presParOf" srcId="{65E6B616-17BE-446D-B37B-ADC5FB14EFC8}" destId="{821D3C27-F458-46D2-A52E-E9A29A0E5DF9}" srcOrd="3" destOrd="0" presId="urn:microsoft.com/office/officeart/2005/8/layout/radial5"/>
    <dgm:cxn modelId="{EF683D71-0100-436F-AB28-9C6F63516B29}" type="presParOf" srcId="{821D3C27-F458-46D2-A52E-E9A29A0E5DF9}" destId="{FA87557D-0B03-43E1-A00D-D462DBBEBC40}" srcOrd="0" destOrd="0" presId="urn:microsoft.com/office/officeart/2005/8/layout/radial5"/>
    <dgm:cxn modelId="{97CA90EF-89C3-4C4A-BD43-0FE55B164F55}" type="presParOf" srcId="{65E6B616-17BE-446D-B37B-ADC5FB14EFC8}" destId="{54D3639C-206F-4673-AF36-65333BD9A36B}" srcOrd="4" destOrd="0" presId="urn:microsoft.com/office/officeart/2005/8/layout/radial5"/>
    <dgm:cxn modelId="{2871F0D0-4315-404E-B8AB-C25444A3BAD2}" type="presParOf" srcId="{65E6B616-17BE-446D-B37B-ADC5FB14EFC8}" destId="{98861906-7390-4B3B-A977-C1DFC168DFDB}" srcOrd="5" destOrd="0" presId="urn:microsoft.com/office/officeart/2005/8/layout/radial5"/>
    <dgm:cxn modelId="{795264D1-2B84-47F3-91A5-F29647DF47B4}" type="presParOf" srcId="{98861906-7390-4B3B-A977-C1DFC168DFDB}" destId="{F650BC75-32A4-4BE6-AD4A-C6691E149858}" srcOrd="0" destOrd="0" presId="urn:microsoft.com/office/officeart/2005/8/layout/radial5"/>
    <dgm:cxn modelId="{70A205C1-2B50-4505-B4B1-678B81D93573}" type="presParOf" srcId="{65E6B616-17BE-446D-B37B-ADC5FB14EFC8}" destId="{4C43A69B-8F26-4930-B655-60B82DD7DFA9}" srcOrd="6" destOrd="0" presId="urn:microsoft.com/office/officeart/2005/8/layout/radial5"/>
    <dgm:cxn modelId="{F1A9C911-5782-43DE-AF8D-799FDFCE36E9}" type="presParOf" srcId="{65E6B616-17BE-446D-B37B-ADC5FB14EFC8}" destId="{680D2554-00F9-4C2D-930E-8DF2502149E4}" srcOrd="7" destOrd="0" presId="urn:microsoft.com/office/officeart/2005/8/layout/radial5"/>
    <dgm:cxn modelId="{984C8094-9111-4762-AED2-93542ACEE6CE}" type="presParOf" srcId="{680D2554-00F9-4C2D-930E-8DF2502149E4}" destId="{A97614E1-12A3-4B88-BBDA-C36FFC53276B}" srcOrd="0" destOrd="0" presId="urn:microsoft.com/office/officeart/2005/8/layout/radial5"/>
    <dgm:cxn modelId="{B5EAE53E-2443-4F86-A124-1EB71BDD75FC}" type="presParOf" srcId="{65E6B616-17BE-446D-B37B-ADC5FB14EFC8}" destId="{46ACB9FA-A95C-4416-B0F8-D96A4FD8EB37}" srcOrd="8" destOrd="0" presId="urn:microsoft.com/office/officeart/2005/8/layout/radial5"/>
    <dgm:cxn modelId="{C2BDB578-A37A-46D1-9CB2-336179DBCC82}" type="presParOf" srcId="{65E6B616-17BE-446D-B37B-ADC5FB14EFC8}" destId="{E1F64ABE-29D4-4196-9250-86F47EA6C54C}" srcOrd="9" destOrd="0" presId="urn:microsoft.com/office/officeart/2005/8/layout/radial5"/>
    <dgm:cxn modelId="{6589C0C9-F743-4D2F-A02E-7EF35A924A52}" type="presParOf" srcId="{E1F64ABE-29D4-4196-9250-86F47EA6C54C}" destId="{62B7CE57-D0D0-4E6A-9CDC-FDD486ED56F9}" srcOrd="0" destOrd="0" presId="urn:microsoft.com/office/officeart/2005/8/layout/radial5"/>
    <dgm:cxn modelId="{D24B5FC2-4991-4E5B-8CB7-1AABAA79736D}" type="presParOf" srcId="{65E6B616-17BE-446D-B37B-ADC5FB14EFC8}" destId="{8A169DAF-4C13-4C3B-995D-440C410FB7A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4F18C8-E79B-4A93-B759-93273B71913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423467-6F3E-4083-AC7C-82CB68AF33A0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HR-</a:t>
          </a:r>
          <a:r>
            <a:rPr lang="en-US" dirty="0" err="1">
              <a:solidFill>
                <a:srgbClr val="FF0000"/>
              </a:solidFill>
            </a:rPr>
            <a:t>pQCT</a:t>
          </a:r>
          <a:r>
            <a:rPr lang="en-US" dirty="0">
              <a:solidFill>
                <a:srgbClr val="FF0000"/>
              </a:solidFill>
            </a:rPr>
            <a:t> after KT</a:t>
          </a:r>
        </a:p>
      </dgm:t>
    </dgm:pt>
    <dgm:pt modelId="{A453DB21-AA45-498F-8DAF-5E6AE1574777}" type="parTrans" cxnId="{D02C6D91-A796-4BC0-A493-9DCF2AB48358}">
      <dgm:prSet/>
      <dgm:spPr/>
      <dgm:t>
        <a:bodyPr/>
        <a:lstStyle/>
        <a:p>
          <a:endParaRPr lang="en-US"/>
        </a:p>
      </dgm:t>
    </dgm:pt>
    <dgm:pt modelId="{3DE78A1F-01AE-4C00-AC79-633EEF779EB0}" type="sibTrans" cxnId="{D02C6D91-A796-4BC0-A493-9DCF2AB48358}">
      <dgm:prSet/>
      <dgm:spPr/>
      <dgm:t>
        <a:bodyPr/>
        <a:lstStyle/>
        <a:p>
          <a:endParaRPr lang="en-US"/>
        </a:p>
      </dgm:t>
    </dgm:pt>
    <dgm:pt modelId="{15B44D97-2127-4410-A205-4A661C190F90}">
      <dgm:prSet phldrT="[Text]"/>
      <dgm:spPr/>
      <dgm:t>
        <a:bodyPr/>
        <a:lstStyle/>
        <a:p>
          <a:r>
            <a:rPr lang="en-US" dirty="0">
              <a:latin typeface="+mn-lt"/>
            </a:rPr>
            <a:t>↑ cortical porosity</a:t>
          </a:r>
        </a:p>
      </dgm:t>
    </dgm:pt>
    <dgm:pt modelId="{0B010FFA-2FC2-4CAA-9F90-D35167CA89C3}" type="parTrans" cxnId="{66728ACC-9ABC-4722-A524-A6F7411FAB8B}">
      <dgm:prSet/>
      <dgm:spPr/>
      <dgm:t>
        <a:bodyPr/>
        <a:lstStyle/>
        <a:p>
          <a:endParaRPr lang="en-US"/>
        </a:p>
      </dgm:t>
    </dgm:pt>
    <dgm:pt modelId="{E284F938-6B76-4EDD-9E31-B7E8272D0263}" type="sibTrans" cxnId="{66728ACC-9ABC-4722-A524-A6F7411FAB8B}">
      <dgm:prSet/>
      <dgm:spPr/>
      <dgm:t>
        <a:bodyPr/>
        <a:lstStyle/>
        <a:p>
          <a:endParaRPr lang="en-US"/>
        </a:p>
      </dgm:t>
    </dgm:pt>
    <dgm:pt modelId="{64B22867-0C6F-4F36-989A-9F76A58B107A}">
      <dgm:prSet phldrT="[Text]"/>
      <dgm:spPr/>
      <dgm:t>
        <a:bodyPr/>
        <a:lstStyle/>
        <a:p>
          <a:r>
            <a:rPr lang="en-US" dirty="0"/>
            <a:t>Longitudinal  follow-up</a:t>
          </a:r>
        </a:p>
      </dgm:t>
    </dgm:pt>
    <dgm:pt modelId="{8A61702C-54F5-487E-AAFA-A7093BAF8A59}" type="parTrans" cxnId="{E0776B10-69C7-4B7B-84CB-F59AA56C7875}">
      <dgm:prSet/>
      <dgm:spPr/>
      <dgm:t>
        <a:bodyPr/>
        <a:lstStyle/>
        <a:p>
          <a:endParaRPr lang="en-US"/>
        </a:p>
      </dgm:t>
    </dgm:pt>
    <dgm:pt modelId="{EF0F96ED-CF8B-449A-A72C-922BB34727F2}" type="sibTrans" cxnId="{E0776B10-69C7-4B7B-84CB-F59AA56C7875}">
      <dgm:prSet/>
      <dgm:spPr/>
      <dgm:t>
        <a:bodyPr/>
        <a:lstStyle/>
        <a:p>
          <a:endParaRPr lang="en-US"/>
        </a:p>
      </dgm:t>
    </dgm:pt>
    <dgm:pt modelId="{265B0838-B67F-4F15-9D26-7806624B9231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↓ trabecular BMD </a:t>
          </a:r>
          <a:r>
            <a:rPr lang="en-US" dirty="0" err="1">
              <a:latin typeface="Garamond" panose="02020404030301010803" pitchFamily="18" charset="0"/>
            </a:rPr>
            <a:t>radius+tibia</a:t>
          </a:r>
          <a:endParaRPr lang="en-US" dirty="0"/>
        </a:p>
      </dgm:t>
    </dgm:pt>
    <dgm:pt modelId="{2B732039-99A7-48E0-9A66-1126E690E6E7}" type="parTrans" cxnId="{00071969-E7F9-4DBF-A6DC-192C51BE0914}">
      <dgm:prSet/>
      <dgm:spPr/>
      <dgm:t>
        <a:bodyPr/>
        <a:lstStyle/>
        <a:p>
          <a:endParaRPr lang="en-US"/>
        </a:p>
      </dgm:t>
    </dgm:pt>
    <dgm:pt modelId="{A5CC6DA2-6DC8-4613-A57A-E95B4190B6DD}" type="sibTrans" cxnId="{00071969-E7F9-4DBF-A6DC-192C51BE0914}">
      <dgm:prSet/>
      <dgm:spPr/>
      <dgm:t>
        <a:bodyPr/>
        <a:lstStyle/>
        <a:p>
          <a:endParaRPr lang="en-US"/>
        </a:p>
      </dgm:t>
    </dgm:pt>
    <dgm:pt modelId="{2E9C0544-707B-4194-AFA5-C12CC31C9AD5}">
      <dgm:prSet phldrT="[Text]"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↑trabecular separation tibia</a:t>
          </a:r>
          <a:endParaRPr lang="en-US" dirty="0"/>
        </a:p>
      </dgm:t>
    </dgm:pt>
    <dgm:pt modelId="{FD636C58-392F-456D-A8F7-2A6D2199E65C}" type="parTrans" cxnId="{525B9D07-96DA-4BBC-926E-3BA555331257}">
      <dgm:prSet/>
      <dgm:spPr/>
      <dgm:t>
        <a:bodyPr/>
        <a:lstStyle/>
        <a:p>
          <a:endParaRPr lang="en-US"/>
        </a:p>
      </dgm:t>
    </dgm:pt>
    <dgm:pt modelId="{AB46F543-887C-4B66-8D43-C69E73C8ED1E}" type="sibTrans" cxnId="{525B9D07-96DA-4BBC-926E-3BA555331257}">
      <dgm:prSet/>
      <dgm:spPr/>
      <dgm:t>
        <a:bodyPr/>
        <a:lstStyle/>
        <a:p>
          <a:endParaRPr lang="en-US"/>
        </a:p>
      </dgm:t>
    </dgm:pt>
    <dgm:pt modelId="{631C6A9F-423C-4510-91B4-817AFB34FC3C}">
      <dgm:prSet/>
      <dgm:spPr/>
      <dgm:t>
        <a:bodyPr/>
        <a:lstStyle/>
        <a:p>
          <a:endParaRPr lang="en-US"/>
        </a:p>
      </dgm:t>
    </dgm:pt>
    <dgm:pt modelId="{15CC64C2-B509-464F-A2AC-D5A00EF9F785}" type="parTrans" cxnId="{85788487-080B-4F5E-B231-40030478BD9A}">
      <dgm:prSet/>
      <dgm:spPr/>
      <dgm:t>
        <a:bodyPr/>
        <a:lstStyle/>
        <a:p>
          <a:endParaRPr lang="en-US"/>
        </a:p>
      </dgm:t>
    </dgm:pt>
    <dgm:pt modelId="{E5475AC5-2F7F-4232-9E3B-94E4398F925F}" type="sibTrans" cxnId="{85788487-080B-4F5E-B231-40030478BD9A}">
      <dgm:prSet/>
      <dgm:spPr/>
      <dgm:t>
        <a:bodyPr/>
        <a:lstStyle/>
        <a:p>
          <a:endParaRPr lang="en-US"/>
        </a:p>
      </dgm:t>
    </dgm:pt>
    <dgm:pt modelId="{D23A5A0E-0855-4F11-BD4C-D1463F913A52}">
      <dgm:prSet/>
      <dgm:spPr/>
      <dgm:t>
        <a:bodyPr/>
        <a:lstStyle/>
        <a:p>
          <a:endParaRPr lang="en-US"/>
        </a:p>
      </dgm:t>
    </dgm:pt>
    <dgm:pt modelId="{1576A066-43C0-41C6-9FA6-C7F1BE3BBE69}" type="parTrans" cxnId="{2B72CE57-735F-471E-96B9-FB3FBF8C5FFA}">
      <dgm:prSet/>
      <dgm:spPr/>
      <dgm:t>
        <a:bodyPr/>
        <a:lstStyle/>
        <a:p>
          <a:endParaRPr lang="en-US"/>
        </a:p>
      </dgm:t>
    </dgm:pt>
    <dgm:pt modelId="{0DE1F07F-CD9D-4351-BEC2-252F2F33095A}" type="sibTrans" cxnId="{2B72CE57-735F-471E-96B9-FB3FBF8C5FFA}">
      <dgm:prSet/>
      <dgm:spPr/>
      <dgm:t>
        <a:bodyPr/>
        <a:lstStyle/>
        <a:p>
          <a:endParaRPr lang="en-US"/>
        </a:p>
      </dgm:t>
    </dgm:pt>
    <dgm:pt modelId="{8CCC6D1D-6887-4E68-849F-21D5B3E2984F}">
      <dgm:prSet/>
      <dgm:spPr>
        <a:ln w="127000">
          <a:solidFill>
            <a:srgbClr val="FF0000"/>
          </a:solidFill>
        </a:ln>
      </dgm:spPr>
      <dgm:t>
        <a:bodyPr/>
        <a:lstStyle/>
        <a:p>
          <a:r>
            <a:rPr lang="en-US" dirty="0"/>
            <a:t>Availability</a:t>
          </a:r>
        </a:p>
        <a:p>
          <a:r>
            <a:rPr lang="en-US" dirty="0"/>
            <a:t>/price</a:t>
          </a:r>
        </a:p>
      </dgm:t>
    </dgm:pt>
    <dgm:pt modelId="{EF3BD564-634C-4663-BCCA-F796F6F2037E}" type="parTrans" cxnId="{142A686A-73AD-414C-A1F7-F067334DD0F4}">
      <dgm:prSet/>
      <dgm:spPr/>
      <dgm:t>
        <a:bodyPr/>
        <a:lstStyle/>
        <a:p>
          <a:endParaRPr lang="en-US"/>
        </a:p>
      </dgm:t>
    </dgm:pt>
    <dgm:pt modelId="{AE3985AC-F53B-46F9-A3BF-E1AA4BB50054}" type="sibTrans" cxnId="{142A686A-73AD-414C-A1F7-F067334DD0F4}">
      <dgm:prSet/>
      <dgm:spPr/>
      <dgm:t>
        <a:bodyPr/>
        <a:lstStyle/>
        <a:p>
          <a:endParaRPr lang="en-US"/>
        </a:p>
      </dgm:t>
    </dgm:pt>
    <dgm:pt modelId="{97E47B6A-BDBF-4998-9AC6-62CA62B77316}" type="pres">
      <dgm:prSet presAssocID="{A64F18C8-E79B-4A93-B759-93273B71913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B49979-B8FD-4157-B2F7-110F774A6897}" type="pres">
      <dgm:prSet presAssocID="{0B423467-6F3E-4083-AC7C-82CB68AF33A0}" presName="centerShape" presStyleLbl="node0" presStyleIdx="0" presStyleCnt="1" custScaleX="143211" custScaleY="138735"/>
      <dgm:spPr/>
    </dgm:pt>
    <dgm:pt modelId="{EA3F98A7-D317-4426-BD75-EC90DBD3B0E7}" type="pres">
      <dgm:prSet presAssocID="{0B010FFA-2FC2-4CAA-9F90-D35167CA89C3}" presName="parTrans" presStyleLbl="sibTrans2D1" presStyleIdx="0" presStyleCnt="5"/>
      <dgm:spPr/>
    </dgm:pt>
    <dgm:pt modelId="{5761AE58-AF2A-49E9-91B8-D844CBAC6AEC}" type="pres">
      <dgm:prSet presAssocID="{0B010FFA-2FC2-4CAA-9F90-D35167CA89C3}" presName="connectorText" presStyleLbl="sibTrans2D1" presStyleIdx="0" presStyleCnt="5"/>
      <dgm:spPr/>
    </dgm:pt>
    <dgm:pt modelId="{369D689B-3AE0-4D2C-BA0A-4B6CF6628AA8}" type="pres">
      <dgm:prSet presAssocID="{15B44D97-2127-4410-A205-4A661C190F90}" presName="node" presStyleLbl="node1" presStyleIdx="0" presStyleCnt="5">
        <dgm:presLayoutVars>
          <dgm:bulletEnabled val="1"/>
        </dgm:presLayoutVars>
      </dgm:prSet>
      <dgm:spPr/>
    </dgm:pt>
    <dgm:pt modelId="{967370C2-4F1D-43E9-8DCB-0721F305C0C1}" type="pres">
      <dgm:prSet presAssocID="{8A61702C-54F5-487E-AAFA-A7093BAF8A59}" presName="parTrans" presStyleLbl="sibTrans2D1" presStyleIdx="1" presStyleCnt="5"/>
      <dgm:spPr/>
    </dgm:pt>
    <dgm:pt modelId="{8D6763EB-D52D-42CC-8B6A-AD5D89C79DA0}" type="pres">
      <dgm:prSet presAssocID="{8A61702C-54F5-487E-AAFA-A7093BAF8A59}" presName="connectorText" presStyleLbl="sibTrans2D1" presStyleIdx="1" presStyleCnt="5"/>
      <dgm:spPr/>
    </dgm:pt>
    <dgm:pt modelId="{A6666860-A793-43EB-930F-8E5AEDA0554F}" type="pres">
      <dgm:prSet presAssocID="{64B22867-0C6F-4F36-989A-9F76A58B107A}" presName="node" presStyleLbl="node1" presStyleIdx="1" presStyleCnt="5">
        <dgm:presLayoutVars>
          <dgm:bulletEnabled val="1"/>
        </dgm:presLayoutVars>
      </dgm:prSet>
      <dgm:spPr/>
    </dgm:pt>
    <dgm:pt modelId="{44FE66BD-9A5F-4757-8DC8-63F148A21540}" type="pres">
      <dgm:prSet presAssocID="{2B732039-99A7-48E0-9A66-1126E690E6E7}" presName="parTrans" presStyleLbl="sibTrans2D1" presStyleIdx="2" presStyleCnt="5"/>
      <dgm:spPr/>
    </dgm:pt>
    <dgm:pt modelId="{FD371C78-0877-467E-A795-D27CA50EA069}" type="pres">
      <dgm:prSet presAssocID="{2B732039-99A7-48E0-9A66-1126E690E6E7}" presName="connectorText" presStyleLbl="sibTrans2D1" presStyleIdx="2" presStyleCnt="5"/>
      <dgm:spPr/>
    </dgm:pt>
    <dgm:pt modelId="{B8A461A4-9F50-446D-8B76-C38979B2CEF8}" type="pres">
      <dgm:prSet presAssocID="{265B0838-B67F-4F15-9D26-7806624B9231}" presName="node" presStyleLbl="node1" presStyleIdx="2" presStyleCnt="5">
        <dgm:presLayoutVars>
          <dgm:bulletEnabled val="1"/>
        </dgm:presLayoutVars>
      </dgm:prSet>
      <dgm:spPr/>
    </dgm:pt>
    <dgm:pt modelId="{24A1B7C1-46EE-4ADE-8A32-0E6F1EEC6264}" type="pres">
      <dgm:prSet presAssocID="{EF3BD564-634C-4663-BCCA-F796F6F2037E}" presName="parTrans" presStyleLbl="sibTrans2D1" presStyleIdx="3" presStyleCnt="5"/>
      <dgm:spPr/>
    </dgm:pt>
    <dgm:pt modelId="{63E6CF92-F10A-4703-BB03-0C2D03B3C6C5}" type="pres">
      <dgm:prSet presAssocID="{EF3BD564-634C-4663-BCCA-F796F6F2037E}" presName="connectorText" presStyleLbl="sibTrans2D1" presStyleIdx="3" presStyleCnt="5"/>
      <dgm:spPr/>
    </dgm:pt>
    <dgm:pt modelId="{5D08ACF0-8DAC-4D61-B061-C9C7B9C21004}" type="pres">
      <dgm:prSet presAssocID="{8CCC6D1D-6887-4E68-849F-21D5B3E2984F}" presName="node" presStyleLbl="node1" presStyleIdx="3" presStyleCnt="5">
        <dgm:presLayoutVars>
          <dgm:bulletEnabled val="1"/>
        </dgm:presLayoutVars>
      </dgm:prSet>
      <dgm:spPr/>
    </dgm:pt>
    <dgm:pt modelId="{967DF862-28F4-4737-A7D6-7584093CD6C7}" type="pres">
      <dgm:prSet presAssocID="{FD636C58-392F-456D-A8F7-2A6D2199E65C}" presName="parTrans" presStyleLbl="sibTrans2D1" presStyleIdx="4" presStyleCnt="5"/>
      <dgm:spPr/>
    </dgm:pt>
    <dgm:pt modelId="{9DA7D583-7406-4EE7-8E32-9833E7430BC4}" type="pres">
      <dgm:prSet presAssocID="{FD636C58-392F-456D-A8F7-2A6D2199E65C}" presName="connectorText" presStyleLbl="sibTrans2D1" presStyleIdx="4" presStyleCnt="5"/>
      <dgm:spPr/>
    </dgm:pt>
    <dgm:pt modelId="{241D7AD2-1321-4CFA-A227-6D62DA0CEF6B}" type="pres">
      <dgm:prSet presAssocID="{2E9C0544-707B-4194-AFA5-C12CC31C9AD5}" presName="node" presStyleLbl="node1" presStyleIdx="4" presStyleCnt="5">
        <dgm:presLayoutVars>
          <dgm:bulletEnabled val="1"/>
        </dgm:presLayoutVars>
      </dgm:prSet>
      <dgm:spPr/>
    </dgm:pt>
  </dgm:ptLst>
  <dgm:cxnLst>
    <dgm:cxn modelId="{525B9D07-96DA-4BBC-926E-3BA555331257}" srcId="{0B423467-6F3E-4083-AC7C-82CB68AF33A0}" destId="{2E9C0544-707B-4194-AFA5-C12CC31C9AD5}" srcOrd="4" destOrd="0" parTransId="{FD636C58-392F-456D-A8F7-2A6D2199E65C}" sibTransId="{AB46F543-887C-4B66-8D43-C69E73C8ED1E}"/>
    <dgm:cxn modelId="{FBE08808-11D3-4788-9764-278BD1F18A45}" type="presOf" srcId="{FD636C58-392F-456D-A8F7-2A6D2199E65C}" destId="{967DF862-28F4-4737-A7D6-7584093CD6C7}" srcOrd="0" destOrd="0" presId="urn:microsoft.com/office/officeart/2005/8/layout/radial5"/>
    <dgm:cxn modelId="{D45F360A-BC5E-4E3B-BA6C-809E5C355E40}" type="presOf" srcId="{FD636C58-392F-456D-A8F7-2A6D2199E65C}" destId="{9DA7D583-7406-4EE7-8E32-9833E7430BC4}" srcOrd="1" destOrd="0" presId="urn:microsoft.com/office/officeart/2005/8/layout/radial5"/>
    <dgm:cxn modelId="{E0776B10-69C7-4B7B-84CB-F59AA56C7875}" srcId="{0B423467-6F3E-4083-AC7C-82CB68AF33A0}" destId="{64B22867-0C6F-4F36-989A-9F76A58B107A}" srcOrd="1" destOrd="0" parTransId="{8A61702C-54F5-487E-AAFA-A7093BAF8A59}" sibTransId="{EF0F96ED-CF8B-449A-A72C-922BB34727F2}"/>
    <dgm:cxn modelId="{E91BA411-082B-4847-A477-F6D598B460D8}" type="presOf" srcId="{2B732039-99A7-48E0-9A66-1126E690E6E7}" destId="{44FE66BD-9A5F-4757-8DC8-63F148A21540}" srcOrd="0" destOrd="0" presId="urn:microsoft.com/office/officeart/2005/8/layout/radial5"/>
    <dgm:cxn modelId="{1E629116-872D-426C-93A3-2481B78E2650}" type="presOf" srcId="{EF3BD564-634C-4663-BCCA-F796F6F2037E}" destId="{63E6CF92-F10A-4703-BB03-0C2D03B3C6C5}" srcOrd="1" destOrd="0" presId="urn:microsoft.com/office/officeart/2005/8/layout/radial5"/>
    <dgm:cxn modelId="{F472DA2B-9B12-4807-A7D8-7965496E5B46}" type="presOf" srcId="{265B0838-B67F-4F15-9D26-7806624B9231}" destId="{B8A461A4-9F50-446D-8B76-C38979B2CEF8}" srcOrd="0" destOrd="0" presId="urn:microsoft.com/office/officeart/2005/8/layout/radial5"/>
    <dgm:cxn modelId="{1BC41A34-3EEB-4CA4-9B9B-05478CE8B89B}" type="presOf" srcId="{15B44D97-2127-4410-A205-4A661C190F90}" destId="{369D689B-3AE0-4D2C-BA0A-4B6CF6628AA8}" srcOrd="0" destOrd="0" presId="urn:microsoft.com/office/officeart/2005/8/layout/radial5"/>
    <dgm:cxn modelId="{8CF09568-AA5E-4832-843A-E019ECEEF1AB}" type="presOf" srcId="{EF3BD564-634C-4663-BCCA-F796F6F2037E}" destId="{24A1B7C1-46EE-4ADE-8A32-0E6F1EEC6264}" srcOrd="0" destOrd="0" presId="urn:microsoft.com/office/officeart/2005/8/layout/radial5"/>
    <dgm:cxn modelId="{00071969-E7F9-4DBF-A6DC-192C51BE0914}" srcId="{0B423467-6F3E-4083-AC7C-82CB68AF33A0}" destId="{265B0838-B67F-4F15-9D26-7806624B9231}" srcOrd="2" destOrd="0" parTransId="{2B732039-99A7-48E0-9A66-1126E690E6E7}" sibTransId="{A5CC6DA2-6DC8-4613-A57A-E95B4190B6DD}"/>
    <dgm:cxn modelId="{142A686A-73AD-414C-A1F7-F067334DD0F4}" srcId="{0B423467-6F3E-4083-AC7C-82CB68AF33A0}" destId="{8CCC6D1D-6887-4E68-849F-21D5B3E2984F}" srcOrd="3" destOrd="0" parTransId="{EF3BD564-634C-4663-BCCA-F796F6F2037E}" sibTransId="{AE3985AC-F53B-46F9-A3BF-E1AA4BB50054}"/>
    <dgm:cxn modelId="{2B72CE57-735F-471E-96B9-FB3FBF8C5FFA}" srcId="{A64F18C8-E79B-4A93-B759-93273B71913D}" destId="{D23A5A0E-0855-4F11-BD4C-D1463F913A52}" srcOrd="1" destOrd="0" parTransId="{1576A066-43C0-41C6-9FA6-C7F1BE3BBE69}" sibTransId="{0DE1F07F-CD9D-4351-BEC2-252F2F33095A}"/>
    <dgm:cxn modelId="{05E6707E-66FE-48C1-AAD3-1A671D791E68}" type="presOf" srcId="{0B010FFA-2FC2-4CAA-9F90-D35167CA89C3}" destId="{EA3F98A7-D317-4426-BD75-EC90DBD3B0E7}" srcOrd="0" destOrd="0" presId="urn:microsoft.com/office/officeart/2005/8/layout/radial5"/>
    <dgm:cxn modelId="{85788487-080B-4F5E-B231-40030478BD9A}" srcId="{A64F18C8-E79B-4A93-B759-93273B71913D}" destId="{631C6A9F-423C-4510-91B4-817AFB34FC3C}" srcOrd="2" destOrd="0" parTransId="{15CC64C2-B509-464F-A2AC-D5A00EF9F785}" sibTransId="{E5475AC5-2F7F-4232-9E3B-94E4398F925F}"/>
    <dgm:cxn modelId="{7B50EE8A-22D8-407F-A20E-4A25A46A3892}" type="presOf" srcId="{8CCC6D1D-6887-4E68-849F-21D5B3E2984F}" destId="{5D08ACF0-8DAC-4D61-B061-C9C7B9C21004}" srcOrd="0" destOrd="0" presId="urn:microsoft.com/office/officeart/2005/8/layout/radial5"/>
    <dgm:cxn modelId="{D02C6D91-A796-4BC0-A493-9DCF2AB48358}" srcId="{A64F18C8-E79B-4A93-B759-93273B71913D}" destId="{0B423467-6F3E-4083-AC7C-82CB68AF33A0}" srcOrd="0" destOrd="0" parTransId="{A453DB21-AA45-498F-8DAF-5E6AE1574777}" sibTransId="{3DE78A1F-01AE-4C00-AC79-633EEF779EB0}"/>
    <dgm:cxn modelId="{C15D05A9-C9D4-440D-8111-87124EDB0AB4}" type="presOf" srcId="{8A61702C-54F5-487E-AAFA-A7093BAF8A59}" destId="{8D6763EB-D52D-42CC-8B6A-AD5D89C79DA0}" srcOrd="1" destOrd="0" presId="urn:microsoft.com/office/officeart/2005/8/layout/radial5"/>
    <dgm:cxn modelId="{E68B60AD-8FE8-421B-B731-E2F0C7FC9AA3}" type="presOf" srcId="{64B22867-0C6F-4F36-989A-9F76A58B107A}" destId="{A6666860-A793-43EB-930F-8E5AEDA0554F}" srcOrd="0" destOrd="0" presId="urn:microsoft.com/office/officeart/2005/8/layout/radial5"/>
    <dgm:cxn modelId="{3555BEB5-BD53-44B2-9B93-CFFD11C2840D}" type="presOf" srcId="{2E9C0544-707B-4194-AFA5-C12CC31C9AD5}" destId="{241D7AD2-1321-4CFA-A227-6D62DA0CEF6B}" srcOrd="0" destOrd="0" presId="urn:microsoft.com/office/officeart/2005/8/layout/radial5"/>
    <dgm:cxn modelId="{C4FC62B9-1B11-4603-B4B3-8A6611185CDF}" type="presOf" srcId="{0B010FFA-2FC2-4CAA-9F90-D35167CA89C3}" destId="{5761AE58-AF2A-49E9-91B8-D844CBAC6AEC}" srcOrd="1" destOrd="0" presId="urn:microsoft.com/office/officeart/2005/8/layout/radial5"/>
    <dgm:cxn modelId="{0DBCDAC7-4B41-4B44-B3F5-DB99A1D1C912}" type="presOf" srcId="{0B423467-6F3E-4083-AC7C-82CB68AF33A0}" destId="{8AB49979-B8FD-4157-B2F7-110F774A6897}" srcOrd="0" destOrd="0" presId="urn:microsoft.com/office/officeart/2005/8/layout/radial5"/>
    <dgm:cxn modelId="{66728ACC-9ABC-4722-A524-A6F7411FAB8B}" srcId="{0B423467-6F3E-4083-AC7C-82CB68AF33A0}" destId="{15B44D97-2127-4410-A205-4A661C190F90}" srcOrd="0" destOrd="0" parTransId="{0B010FFA-2FC2-4CAA-9F90-D35167CA89C3}" sibTransId="{E284F938-6B76-4EDD-9E31-B7E8272D0263}"/>
    <dgm:cxn modelId="{36F476E2-F5A2-4C2A-8925-7E8CA7914C52}" type="presOf" srcId="{A64F18C8-E79B-4A93-B759-93273B71913D}" destId="{97E47B6A-BDBF-4998-9AC6-62CA62B77316}" srcOrd="0" destOrd="0" presId="urn:microsoft.com/office/officeart/2005/8/layout/radial5"/>
    <dgm:cxn modelId="{FC429EE7-B029-4C1B-82F6-0F704ADAAAA5}" type="presOf" srcId="{8A61702C-54F5-487E-AAFA-A7093BAF8A59}" destId="{967370C2-4F1D-43E9-8DCB-0721F305C0C1}" srcOrd="0" destOrd="0" presId="urn:microsoft.com/office/officeart/2005/8/layout/radial5"/>
    <dgm:cxn modelId="{DC6BFBED-A405-42FA-8B6B-94152E23C17E}" type="presOf" srcId="{2B732039-99A7-48E0-9A66-1126E690E6E7}" destId="{FD371C78-0877-467E-A795-D27CA50EA069}" srcOrd="1" destOrd="0" presId="urn:microsoft.com/office/officeart/2005/8/layout/radial5"/>
    <dgm:cxn modelId="{E3407DB2-7DE8-4940-A975-E39766B292FB}" type="presParOf" srcId="{97E47B6A-BDBF-4998-9AC6-62CA62B77316}" destId="{8AB49979-B8FD-4157-B2F7-110F774A6897}" srcOrd="0" destOrd="0" presId="urn:microsoft.com/office/officeart/2005/8/layout/radial5"/>
    <dgm:cxn modelId="{64B8C44C-7917-455D-81AC-E67B7A06748A}" type="presParOf" srcId="{97E47B6A-BDBF-4998-9AC6-62CA62B77316}" destId="{EA3F98A7-D317-4426-BD75-EC90DBD3B0E7}" srcOrd="1" destOrd="0" presId="urn:microsoft.com/office/officeart/2005/8/layout/radial5"/>
    <dgm:cxn modelId="{46F4F0DA-7AAC-43B6-A5F6-25855E6D124D}" type="presParOf" srcId="{EA3F98A7-D317-4426-BD75-EC90DBD3B0E7}" destId="{5761AE58-AF2A-49E9-91B8-D844CBAC6AEC}" srcOrd="0" destOrd="0" presId="urn:microsoft.com/office/officeart/2005/8/layout/radial5"/>
    <dgm:cxn modelId="{138E4ED4-EAD5-4ADB-B79C-168371E16014}" type="presParOf" srcId="{97E47B6A-BDBF-4998-9AC6-62CA62B77316}" destId="{369D689B-3AE0-4D2C-BA0A-4B6CF6628AA8}" srcOrd="2" destOrd="0" presId="urn:microsoft.com/office/officeart/2005/8/layout/radial5"/>
    <dgm:cxn modelId="{BB4DF7E8-CB03-4BB4-9221-B85263332ED1}" type="presParOf" srcId="{97E47B6A-BDBF-4998-9AC6-62CA62B77316}" destId="{967370C2-4F1D-43E9-8DCB-0721F305C0C1}" srcOrd="3" destOrd="0" presId="urn:microsoft.com/office/officeart/2005/8/layout/radial5"/>
    <dgm:cxn modelId="{79E1EFFF-2278-4917-9B14-BF771A5FE834}" type="presParOf" srcId="{967370C2-4F1D-43E9-8DCB-0721F305C0C1}" destId="{8D6763EB-D52D-42CC-8B6A-AD5D89C79DA0}" srcOrd="0" destOrd="0" presId="urn:microsoft.com/office/officeart/2005/8/layout/radial5"/>
    <dgm:cxn modelId="{37B7D370-1011-4CC2-A378-0B927C214806}" type="presParOf" srcId="{97E47B6A-BDBF-4998-9AC6-62CA62B77316}" destId="{A6666860-A793-43EB-930F-8E5AEDA0554F}" srcOrd="4" destOrd="0" presId="urn:microsoft.com/office/officeart/2005/8/layout/radial5"/>
    <dgm:cxn modelId="{4866FE83-57A7-4643-84E6-27835DE0A8B7}" type="presParOf" srcId="{97E47B6A-BDBF-4998-9AC6-62CA62B77316}" destId="{44FE66BD-9A5F-4757-8DC8-63F148A21540}" srcOrd="5" destOrd="0" presId="urn:microsoft.com/office/officeart/2005/8/layout/radial5"/>
    <dgm:cxn modelId="{498A246E-FFB1-494D-B2F0-884A3C567245}" type="presParOf" srcId="{44FE66BD-9A5F-4757-8DC8-63F148A21540}" destId="{FD371C78-0877-467E-A795-D27CA50EA069}" srcOrd="0" destOrd="0" presId="urn:microsoft.com/office/officeart/2005/8/layout/radial5"/>
    <dgm:cxn modelId="{1940FC0C-431F-4E96-A3E4-37E51DA366D1}" type="presParOf" srcId="{97E47B6A-BDBF-4998-9AC6-62CA62B77316}" destId="{B8A461A4-9F50-446D-8B76-C38979B2CEF8}" srcOrd="6" destOrd="0" presId="urn:microsoft.com/office/officeart/2005/8/layout/radial5"/>
    <dgm:cxn modelId="{543D8646-2AAE-45A9-BBFF-898B30DC2E4B}" type="presParOf" srcId="{97E47B6A-BDBF-4998-9AC6-62CA62B77316}" destId="{24A1B7C1-46EE-4ADE-8A32-0E6F1EEC6264}" srcOrd="7" destOrd="0" presId="urn:microsoft.com/office/officeart/2005/8/layout/radial5"/>
    <dgm:cxn modelId="{5060C3A9-DC8A-475A-AD89-6C3348F420C3}" type="presParOf" srcId="{24A1B7C1-46EE-4ADE-8A32-0E6F1EEC6264}" destId="{63E6CF92-F10A-4703-BB03-0C2D03B3C6C5}" srcOrd="0" destOrd="0" presId="urn:microsoft.com/office/officeart/2005/8/layout/radial5"/>
    <dgm:cxn modelId="{17E4F20A-850B-4CB6-B77E-FBEF4455588E}" type="presParOf" srcId="{97E47B6A-BDBF-4998-9AC6-62CA62B77316}" destId="{5D08ACF0-8DAC-4D61-B061-C9C7B9C21004}" srcOrd="8" destOrd="0" presId="urn:microsoft.com/office/officeart/2005/8/layout/radial5"/>
    <dgm:cxn modelId="{9D43B6F7-2F6A-4F40-A811-335B50636991}" type="presParOf" srcId="{97E47B6A-BDBF-4998-9AC6-62CA62B77316}" destId="{967DF862-28F4-4737-A7D6-7584093CD6C7}" srcOrd="9" destOrd="0" presId="urn:microsoft.com/office/officeart/2005/8/layout/radial5"/>
    <dgm:cxn modelId="{D08737D3-3997-4791-A293-F6EBBF5AD28C}" type="presParOf" srcId="{967DF862-28F4-4737-A7D6-7584093CD6C7}" destId="{9DA7D583-7406-4EE7-8E32-9833E7430BC4}" srcOrd="0" destOrd="0" presId="urn:microsoft.com/office/officeart/2005/8/layout/radial5"/>
    <dgm:cxn modelId="{2462999E-1CFA-444E-9D5F-B8CCC283EE2A}" type="presParOf" srcId="{97E47B6A-BDBF-4998-9AC6-62CA62B77316}" destId="{241D7AD2-1321-4CFA-A227-6D62DA0CEF6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C054CD-EDAC-40B3-A5AE-1840CBBA58B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FA28D-6F48-45A9-A4AD-1F6F22E99C8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HR-MRI</a:t>
          </a:r>
        </a:p>
      </dgm:t>
    </dgm:pt>
    <dgm:pt modelId="{BD3718E8-32F2-47BA-9997-6DE5B7D5C09C}" type="parTrans" cxnId="{AE55D276-E162-47D8-8B9E-628257C2107D}">
      <dgm:prSet/>
      <dgm:spPr/>
      <dgm:t>
        <a:bodyPr/>
        <a:lstStyle/>
        <a:p>
          <a:endParaRPr lang="en-US"/>
        </a:p>
      </dgm:t>
    </dgm:pt>
    <dgm:pt modelId="{EAFE93F9-3C8C-4B04-BE26-56FC832B63C2}" type="sibTrans" cxnId="{AE55D276-E162-47D8-8B9E-628257C2107D}">
      <dgm:prSet/>
      <dgm:spPr/>
      <dgm:t>
        <a:bodyPr/>
        <a:lstStyle/>
        <a:p>
          <a:endParaRPr lang="en-US"/>
        </a:p>
      </dgm:t>
    </dgm:pt>
    <dgm:pt modelId="{A412C08F-10B2-4B39-AAB8-1BD6B3B28079}">
      <dgm:prSet phldrT="[Text]"/>
      <dgm:spPr/>
      <dgm:t>
        <a:bodyPr/>
        <a:lstStyle/>
        <a:p>
          <a:r>
            <a:rPr lang="en-US" dirty="0"/>
            <a:t>MRI+TBS outperform </a:t>
          </a:r>
          <a:r>
            <a:rPr lang="en-US" dirty="0" err="1"/>
            <a:t>DXA+pQCT</a:t>
          </a:r>
          <a:endParaRPr lang="en-US" dirty="0"/>
        </a:p>
      </dgm:t>
    </dgm:pt>
    <dgm:pt modelId="{AFA27184-3B4E-41EC-BA0A-077B069DC287}" type="parTrans" cxnId="{238A217C-837A-41A4-9495-A583FF732C61}">
      <dgm:prSet/>
      <dgm:spPr/>
      <dgm:t>
        <a:bodyPr/>
        <a:lstStyle/>
        <a:p>
          <a:endParaRPr lang="en-US"/>
        </a:p>
      </dgm:t>
    </dgm:pt>
    <dgm:pt modelId="{1180C93B-6E04-42C4-9FEA-E96B09D8D13E}" type="sibTrans" cxnId="{238A217C-837A-41A4-9495-A583FF732C61}">
      <dgm:prSet/>
      <dgm:spPr/>
      <dgm:t>
        <a:bodyPr/>
        <a:lstStyle/>
        <a:p>
          <a:endParaRPr lang="en-US"/>
        </a:p>
      </dgm:t>
    </dgm:pt>
    <dgm:pt modelId="{182ED9F1-5537-4BA4-A520-254AC03A574E}">
      <dgm:prSet phldrT="[Text]"/>
      <dgm:spPr/>
      <dgm:t>
        <a:bodyPr/>
        <a:lstStyle/>
        <a:p>
          <a:r>
            <a:rPr lang="en-US" dirty="0"/>
            <a:t>Decreased trabecular bone</a:t>
          </a:r>
        </a:p>
      </dgm:t>
    </dgm:pt>
    <dgm:pt modelId="{073C00C2-A7DF-41E0-9B3A-379B3FC7CFDC}" type="parTrans" cxnId="{4E61C5FE-F10A-40C0-B79A-032F1C1AA123}">
      <dgm:prSet/>
      <dgm:spPr/>
      <dgm:t>
        <a:bodyPr/>
        <a:lstStyle/>
        <a:p>
          <a:endParaRPr lang="en-US"/>
        </a:p>
      </dgm:t>
    </dgm:pt>
    <dgm:pt modelId="{E635A1B3-17E2-40E0-A281-B8FDABF074DD}" type="sibTrans" cxnId="{4E61C5FE-F10A-40C0-B79A-032F1C1AA123}">
      <dgm:prSet/>
      <dgm:spPr/>
      <dgm:t>
        <a:bodyPr/>
        <a:lstStyle/>
        <a:p>
          <a:endParaRPr lang="en-US"/>
        </a:p>
      </dgm:t>
    </dgm:pt>
    <dgm:pt modelId="{3FAE7664-C3C8-4DC4-829C-341B6BA0B9CA}">
      <dgm:prSet phldrT="[Text]"/>
      <dgm:spPr/>
      <dgm:t>
        <a:bodyPr/>
        <a:lstStyle/>
        <a:p>
          <a:r>
            <a:rPr lang="en-US" dirty="0"/>
            <a:t>Decreased cortical bone</a:t>
          </a:r>
        </a:p>
      </dgm:t>
    </dgm:pt>
    <dgm:pt modelId="{5891CFC5-6345-4B98-955F-635C12784A05}" type="parTrans" cxnId="{493F574A-935B-45A6-A915-83C773283F1B}">
      <dgm:prSet/>
      <dgm:spPr/>
      <dgm:t>
        <a:bodyPr/>
        <a:lstStyle/>
        <a:p>
          <a:endParaRPr lang="en-US"/>
        </a:p>
      </dgm:t>
    </dgm:pt>
    <dgm:pt modelId="{914D93F7-1381-48B0-90BE-3CD1995AB686}" type="sibTrans" cxnId="{493F574A-935B-45A6-A915-83C773283F1B}">
      <dgm:prSet/>
      <dgm:spPr/>
      <dgm:t>
        <a:bodyPr/>
        <a:lstStyle/>
        <a:p>
          <a:endParaRPr lang="en-US"/>
        </a:p>
      </dgm:t>
    </dgm:pt>
    <dgm:pt modelId="{03F01C8A-ABDA-4AF6-AAC9-301B5D93E022}" type="pres">
      <dgm:prSet presAssocID="{96C054CD-EDAC-40B3-A5AE-1840CBBA58B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56EA5B-7ED0-4C40-8785-D9B1152E0A41}" type="pres">
      <dgm:prSet presAssocID="{E84FA28D-6F48-45A9-A4AD-1F6F22E99C83}" presName="centerShape" presStyleLbl="node0" presStyleIdx="0" presStyleCnt="1" custScaleX="144395" custScaleY="135644"/>
      <dgm:spPr/>
    </dgm:pt>
    <dgm:pt modelId="{33F5065A-65EB-4284-A449-57298E06705A}" type="pres">
      <dgm:prSet presAssocID="{AFA27184-3B4E-41EC-BA0A-077B069DC287}" presName="parTrans" presStyleLbl="sibTrans2D1" presStyleIdx="0" presStyleCnt="3"/>
      <dgm:spPr/>
    </dgm:pt>
    <dgm:pt modelId="{5A8FD25C-C89D-49AC-A4E7-C80F9B59D264}" type="pres">
      <dgm:prSet presAssocID="{AFA27184-3B4E-41EC-BA0A-077B069DC287}" presName="connectorText" presStyleLbl="sibTrans2D1" presStyleIdx="0" presStyleCnt="3"/>
      <dgm:spPr/>
    </dgm:pt>
    <dgm:pt modelId="{66FE9224-5512-4A5D-99D9-DCAD767C3A73}" type="pres">
      <dgm:prSet presAssocID="{A412C08F-10B2-4B39-AAB8-1BD6B3B28079}" presName="node" presStyleLbl="node1" presStyleIdx="0" presStyleCnt="3">
        <dgm:presLayoutVars>
          <dgm:bulletEnabled val="1"/>
        </dgm:presLayoutVars>
      </dgm:prSet>
      <dgm:spPr/>
    </dgm:pt>
    <dgm:pt modelId="{90F172C2-4D2E-447E-B14F-5A38ECEABB0A}" type="pres">
      <dgm:prSet presAssocID="{073C00C2-A7DF-41E0-9B3A-379B3FC7CFDC}" presName="parTrans" presStyleLbl="sibTrans2D1" presStyleIdx="1" presStyleCnt="3"/>
      <dgm:spPr/>
    </dgm:pt>
    <dgm:pt modelId="{F9A7EA3C-4C03-4137-900D-C4DF8CCBD63C}" type="pres">
      <dgm:prSet presAssocID="{073C00C2-A7DF-41E0-9B3A-379B3FC7CFDC}" presName="connectorText" presStyleLbl="sibTrans2D1" presStyleIdx="1" presStyleCnt="3"/>
      <dgm:spPr/>
    </dgm:pt>
    <dgm:pt modelId="{C6DF6690-D679-4F92-A044-9817A2833FEC}" type="pres">
      <dgm:prSet presAssocID="{182ED9F1-5537-4BA4-A520-254AC03A574E}" presName="node" presStyleLbl="node1" presStyleIdx="1" presStyleCnt="3">
        <dgm:presLayoutVars>
          <dgm:bulletEnabled val="1"/>
        </dgm:presLayoutVars>
      </dgm:prSet>
      <dgm:spPr/>
    </dgm:pt>
    <dgm:pt modelId="{A0155FFB-55C3-4273-B14F-69FCA03F104A}" type="pres">
      <dgm:prSet presAssocID="{5891CFC5-6345-4B98-955F-635C12784A05}" presName="parTrans" presStyleLbl="sibTrans2D1" presStyleIdx="2" presStyleCnt="3"/>
      <dgm:spPr/>
    </dgm:pt>
    <dgm:pt modelId="{C82013AA-83D3-48C5-8A7C-D5E6150FCD7B}" type="pres">
      <dgm:prSet presAssocID="{5891CFC5-6345-4B98-955F-635C12784A05}" presName="connectorText" presStyleLbl="sibTrans2D1" presStyleIdx="2" presStyleCnt="3"/>
      <dgm:spPr/>
    </dgm:pt>
    <dgm:pt modelId="{72EF1DE0-591C-4D73-AA49-B1F06CAE639E}" type="pres">
      <dgm:prSet presAssocID="{3FAE7664-C3C8-4DC4-829C-341B6BA0B9CA}" presName="node" presStyleLbl="node1" presStyleIdx="2" presStyleCnt="3">
        <dgm:presLayoutVars>
          <dgm:bulletEnabled val="1"/>
        </dgm:presLayoutVars>
      </dgm:prSet>
      <dgm:spPr/>
    </dgm:pt>
  </dgm:ptLst>
  <dgm:cxnLst>
    <dgm:cxn modelId="{0452E412-25BD-45DE-89E3-8C09C36D3320}" type="presOf" srcId="{E84FA28D-6F48-45A9-A4AD-1F6F22E99C83}" destId="{C256EA5B-7ED0-4C40-8785-D9B1152E0A41}" srcOrd="0" destOrd="0" presId="urn:microsoft.com/office/officeart/2005/8/layout/radial5"/>
    <dgm:cxn modelId="{493F574A-935B-45A6-A915-83C773283F1B}" srcId="{E84FA28D-6F48-45A9-A4AD-1F6F22E99C83}" destId="{3FAE7664-C3C8-4DC4-829C-341B6BA0B9CA}" srcOrd="2" destOrd="0" parTransId="{5891CFC5-6345-4B98-955F-635C12784A05}" sibTransId="{914D93F7-1381-48B0-90BE-3CD1995AB686}"/>
    <dgm:cxn modelId="{B3B5C44A-11E7-42E5-B55F-FAECC850F05E}" type="presOf" srcId="{073C00C2-A7DF-41E0-9B3A-379B3FC7CFDC}" destId="{F9A7EA3C-4C03-4137-900D-C4DF8CCBD63C}" srcOrd="1" destOrd="0" presId="urn:microsoft.com/office/officeart/2005/8/layout/radial5"/>
    <dgm:cxn modelId="{AE55D276-E162-47D8-8B9E-628257C2107D}" srcId="{96C054CD-EDAC-40B3-A5AE-1840CBBA58B0}" destId="{E84FA28D-6F48-45A9-A4AD-1F6F22E99C83}" srcOrd="0" destOrd="0" parTransId="{BD3718E8-32F2-47BA-9997-6DE5B7D5C09C}" sibTransId="{EAFE93F9-3C8C-4B04-BE26-56FC832B63C2}"/>
    <dgm:cxn modelId="{41D9525A-E28A-4C8B-AFCA-677D7942B6F6}" type="presOf" srcId="{A412C08F-10B2-4B39-AAB8-1BD6B3B28079}" destId="{66FE9224-5512-4A5D-99D9-DCAD767C3A73}" srcOrd="0" destOrd="0" presId="urn:microsoft.com/office/officeart/2005/8/layout/radial5"/>
    <dgm:cxn modelId="{BFB7517B-77E9-4A54-9679-F0B0517EB655}" type="presOf" srcId="{96C054CD-EDAC-40B3-A5AE-1840CBBA58B0}" destId="{03F01C8A-ABDA-4AF6-AAC9-301B5D93E022}" srcOrd="0" destOrd="0" presId="urn:microsoft.com/office/officeart/2005/8/layout/radial5"/>
    <dgm:cxn modelId="{238A217C-837A-41A4-9495-A583FF732C61}" srcId="{E84FA28D-6F48-45A9-A4AD-1F6F22E99C83}" destId="{A412C08F-10B2-4B39-AAB8-1BD6B3B28079}" srcOrd="0" destOrd="0" parTransId="{AFA27184-3B4E-41EC-BA0A-077B069DC287}" sibTransId="{1180C93B-6E04-42C4-9FEA-E96B09D8D13E}"/>
    <dgm:cxn modelId="{C2DB658B-BA1C-4CE3-9FC5-97701789B66B}" type="presOf" srcId="{5891CFC5-6345-4B98-955F-635C12784A05}" destId="{C82013AA-83D3-48C5-8A7C-D5E6150FCD7B}" srcOrd="1" destOrd="0" presId="urn:microsoft.com/office/officeart/2005/8/layout/radial5"/>
    <dgm:cxn modelId="{D87EB891-671D-4C09-8525-C97D971F0676}" type="presOf" srcId="{AFA27184-3B4E-41EC-BA0A-077B069DC287}" destId="{33F5065A-65EB-4284-A449-57298E06705A}" srcOrd="0" destOrd="0" presId="urn:microsoft.com/office/officeart/2005/8/layout/radial5"/>
    <dgm:cxn modelId="{6698B793-4528-4E78-B226-A264F3D6CDB9}" type="presOf" srcId="{073C00C2-A7DF-41E0-9B3A-379B3FC7CFDC}" destId="{90F172C2-4D2E-447E-B14F-5A38ECEABB0A}" srcOrd="0" destOrd="0" presId="urn:microsoft.com/office/officeart/2005/8/layout/radial5"/>
    <dgm:cxn modelId="{425F6E9F-6489-41E9-A1BE-B622A4B793D0}" type="presOf" srcId="{3FAE7664-C3C8-4DC4-829C-341B6BA0B9CA}" destId="{72EF1DE0-591C-4D73-AA49-B1F06CAE639E}" srcOrd="0" destOrd="0" presId="urn:microsoft.com/office/officeart/2005/8/layout/radial5"/>
    <dgm:cxn modelId="{5FB2B8A6-1FC7-4129-8C1F-318A1D856913}" type="presOf" srcId="{182ED9F1-5537-4BA4-A520-254AC03A574E}" destId="{C6DF6690-D679-4F92-A044-9817A2833FEC}" srcOrd="0" destOrd="0" presId="urn:microsoft.com/office/officeart/2005/8/layout/radial5"/>
    <dgm:cxn modelId="{6556B2D8-8430-4F43-B4A0-85CA2EFF69F1}" type="presOf" srcId="{5891CFC5-6345-4B98-955F-635C12784A05}" destId="{A0155FFB-55C3-4273-B14F-69FCA03F104A}" srcOrd="0" destOrd="0" presId="urn:microsoft.com/office/officeart/2005/8/layout/radial5"/>
    <dgm:cxn modelId="{97C5E7DB-AF4C-4527-B7A3-5E22C38A2D03}" type="presOf" srcId="{AFA27184-3B4E-41EC-BA0A-077B069DC287}" destId="{5A8FD25C-C89D-49AC-A4E7-C80F9B59D264}" srcOrd="1" destOrd="0" presId="urn:microsoft.com/office/officeart/2005/8/layout/radial5"/>
    <dgm:cxn modelId="{4E61C5FE-F10A-40C0-B79A-032F1C1AA123}" srcId="{E84FA28D-6F48-45A9-A4AD-1F6F22E99C83}" destId="{182ED9F1-5537-4BA4-A520-254AC03A574E}" srcOrd="1" destOrd="0" parTransId="{073C00C2-A7DF-41E0-9B3A-379B3FC7CFDC}" sibTransId="{E635A1B3-17E2-40E0-A281-B8FDABF074DD}"/>
    <dgm:cxn modelId="{84661D16-779A-47FB-9519-1AF5A53C2C97}" type="presParOf" srcId="{03F01C8A-ABDA-4AF6-AAC9-301B5D93E022}" destId="{C256EA5B-7ED0-4C40-8785-D9B1152E0A41}" srcOrd="0" destOrd="0" presId="urn:microsoft.com/office/officeart/2005/8/layout/radial5"/>
    <dgm:cxn modelId="{96C6FC0C-2A75-470E-B808-E8176C455E8C}" type="presParOf" srcId="{03F01C8A-ABDA-4AF6-AAC9-301B5D93E022}" destId="{33F5065A-65EB-4284-A449-57298E06705A}" srcOrd="1" destOrd="0" presId="urn:microsoft.com/office/officeart/2005/8/layout/radial5"/>
    <dgm:cxn modelId="{35822A16-59C2-450B-A4CE-DFACA21F99E3}" type="presParOf" srcId="{33F5065A-65EB-4284-A449-57298E06705A}" destId="{5A8FD25C-C89D-49AC-A4E7-C80F9B59D264}" srcOrd="0" destOrd="0" presId="urn:microsoft.com/office/officeart/2005/8/layout/radial5"/>
    <dgm:cxn modelId="{02868181-0333-4EF4-AAAB-666E9576D9B6}" type="presParOf" srcId="{03F01C8A-ABDA-4AF6-AAC9-301B5D93E022}" destId="{66FE9224-5512-4A5D-99D9-DCAD767C3A73}" srcOrd="2" destOrd="0" presId="urn:microsoft.com/office/officeart/2005/8/layout/radial5"/>
    <dgm:cxn modelId="{9CDDBE16-2E8F-4C49-B5E6-CCEE91F314E1}" type="presParOf" srcId="{03F01C8A-ABDA-4AF6-AAC9-301B5D93E022}" destId="{90F172C2-4D2E-447E-B14F-5A38ECEABB0A}" srcOrd="3" destOrd="0" presId="urn:microsoft.com/office/officeart/2005/8/layout/radial5"/>
    <dgm:cxn modelId="{8A7BD4E4-E117-40DB-BFD9-15AD5222739D}" type="presParOf" srcId="{90F172C2-4D2E-447E-B14F-5A38ECEABB0A}" destId="{F9A7EA3C-4C03-4137-900D-C4DF8CCBD63C}" srcOrd="0" destOrd="0" presId="urn:microsoft.com/office/officeart/2005/8/layout/radial5"/>
    <dgm:cxn modelId="{1E335CFC-A124-4A22-BEF4-11A7FAD47D44}" type="presParOf" srcId="{03F01C8A-ABDA-4AF6-AAC9-301B5D93E022}" destId="{C6DF6690-D679-4F92-A044-9817A2833FEC}" srcOrd="4" destOrd="0" presId="urn:microsoft.com/office/officeart/2005/8/layout/radial5"/>
    <dgm:cxn modelId="{9AD0A061-2337-4083-B3F1-B1995F115CBD}" type="presParOf" srcId="{03F01C8A-ABDA-4AF6-AAC9-301B5D93E022}" destId="{A0155FFB-55C3-4273-B14F-69FCA03F104A}" srcOrd="5" destOrd="0" presId="urn:microsoft.com/office/officeart/2005/8/layout/radial5"/>
    <dgm:cxn modelId="{E6D98C24-5469-47B4-8781-11BE34004AC4}" type="presParOf" srcId="{A0155FFB-55C3-4273-B14F-69FCA03F104A}" destId="{C82013AA-83D3-48C5-8A7C-D5E6150FCD7B}" srcOrd="0" destOrd="0" presId="urn:microsoft.com/office/officeart/2005/8/layout/radial5"/>
    <dgm:cxn modelId="{CE314ED2-8E51-4D3D-A1AE-8E94E93C7DEF}" type="presParOf" srcId="{03F01C8A-ABDA-4AF6-AAC9-301B5D93E022}" destId="{72EF1DE0-591C-4D73-AA49-B1F06CAE639E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E4C66-6D9C-4455-A3F4-92814D863BC2}">
      <dsp:nvSpPr>
        <dsp:cNvPr id="0" name=""/>
        <dsp:cNvSpPr/>
      </dsp:nvSpPr>
      <dsp:spPr>
        <a:xfrm>
          <a:off x="3580827" y="2209798"/>
          <a:ext cx="1905572" cy="1953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</a:rPr>
            <a:t>FGF 23 after KT</a:t>
          </a:r>
        </a:p>
      </dsp:txBody>
      <dsp:txXfrm>
        <a:off x="3859892" y="2495953"/>
        <a:ext cx="1347442" cy="1381676"/>
      </dsp:txXfrm>
    </dsp:sp>
    <dsp:sp modelId="{63BFC0FE-17A8-47E3-8065-FFBC45EFEA4C}">
      <dsp:nvSpPr>
        <dsp:cNvPr id="0" name=""/>
        <dsp:cNvSpPr/>
      </dsp:nvSpPr>
      <dsp:spPr>
        <a:xfrm rot="16200000">
          <a:off x="4391215" y="1663323"/>
          <a:ext cx="284795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433934" y="1820386"/>
        <a:ext cx="199357" cy="343033"/>
      </dsp:txXfrm>
    </dsp:sp>
    <dsp:sp modelId="{FC77FD52-34C7-42C9-9C42-D0190B4CFD7C}">
      <dsp:nvSpPr>
        <dsp:cNvPr id="0" name=""/>
        <dsp:cNvSpPr/>
      </dsp:nvSpPr>
      <dsp:spPr>
        <a:xfrm>
          <a:off x="3692846" y="-9086"/>
          <a:ext cx="1681534" cy="1681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Quick decrease in levels</a:t>
          </a:r>
        </a:p>
      </dsp:txBody>
      <dsp:txXfrm>
        <a:off x="3939101" y="237169"/>
        <a:ext cx="1189024" cy="1189024"/>
      </dsp:txXfrm>
    </dsp:sp>
    <dsp:sp modelId="{D4CBD541-CF1C-4843-9D08-E984A6A0960E}">
      <dsp:nvSpPr>
        <dsp:cNvPr id="0" name=""/>
        <dsp:cNvSpPr/>
      </dsp:nvSpPr>
      <dsp:spPr>
        <a:xfrm rot="19800000">
          <a:off x="5449987" y="2286845"/>
          <a:ext cx="294507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455905" y="2423277"/>
        <a:ext cx="206155" cy="343033"/>
      </dsp:txXfrm>
    </dsp:sp>
    <dsp:sp modelId="{B202BA49-432C-4C48-AD3E-F00B077A543A}">
      <dsp:nvSpPr>
        <dsp:cNvPr id="0" name=""/>
        <dsp:cNvSpPr/>
      </dsp:nvSpPr>
      <dsp:spPr>
        <a:xfrm>
          <a:off x="5732432" y="1168469"/>
          <a:ext cx="1681534" cy="1681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May be </a:t>
          </a:r>
          <a:r>
            <a:rPr lang="en-US" sz="1700" kern="1200" dirty="0">
              <a:solidFill>
                <a:schemeClr val="tx1"/>
              </a:solidFill>
              <a:latin typeface="Garamond" panose="02020404030301010803" pitchFamily="18" charset="0"/>
            </a:rPr>
            <a:t>↑</a:t>
          </a:r>
          <a:r>
            <a:rPr lang="en-US" sz="1700" kern="1200" dirty="0">
              <a:solidFill>
                <a:schemeClr val="tx1"/>
              </a:solidFill>
            </a:rPr>
            <a:t> ND than  healthy controls</a:t>
          </a:r>
        </a:p>
      </dsp:txBody>
      <dsp:txXfrm>
        <a:off x="5978687" y="1414724"/>
        <a:ext cx="1189024" cy="1189024"/>
      </dsp:txXfrm>
    </dsp:sp>
    <dsp:sp modelId="{3E045522-B1E7-48F7-9929-5D9595ED1075}">
      <dsp:nvSpPr>
        <dsp:cNvPr id="0" name=""/>
        <dsp:cNvSpPr/>
      </dsp:nvSpPr>
      <dsp:spPr>
        <a:xfrm rot="1800000">
          <a:off x="5449987" y="3515016"/>
          <a:ext cx="294507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455905" y="3607272"/>
        <a:ext cx="206155" cy="343033"/>
      </dsp:txXfrm>
    </dsp:sp>
    <dsp:sp modelId="{BFAA53FF-402B-4A5C-A2DD-2428475EF117}">
      <dsp:nvSpPr>
        <dsp:cNvPr id="0" name=""/>
        <dsp:cNvSpPr/>
      </dsp:nvSpPr>
      <dsp:spPr>
        <a:xfrm>
          <a:off x="5732432" y="3523580"/>
          <a:ext cx="1681534" cy="1681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persistently increased after ND to controls</a:t>
          </a:r>
        </a:p>
      </dsp:txBody>
      <dsp:txXfrm>
        <a:off x="5978687" y="3769835"/>
        <a:ext cx="1189024" cy="1189024"/>
      </dsp:txXfrm>
    </dsp:sp>
    <dsp:sp modelId="{9A91073F-455A-40D0-963B-6BAFA18E3F55}">
      <dsp:nvSpPr>
        <dsp:cNvPr id="0" name=""/>
        <dsp:cNvSpPr/>
      </dsp:nvSpPr>
      <dsp:spPr>
        <a:xfrm rot="5239548">
          <a:off x="4481835" y="4071413"/>
          <a:ext cx="212895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512279" y="4153858"/>
        <a:ext cx="149027" cy="343033"/>
      </dsp:txXfrm>
    </dsp:sp>
    <dsp:sp modelId="{C091A486-B4CC-4FFC-A6AF-AA3FA8D8EFDF}">
      <dsp:nvSpPr>
        <dsp:cNvPr id="0" name=""/>
        <dsp:cNvSpPr/>
      </dsp:nvSpPr>
      <dsp:spPr>
        <a:xfrm>
          <a:off x="3711231" y="4563091"/>
          <a:ext cx="1854413" cy="1735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Garamond" panose="02020404030301010803" pitchFamily="18" charset="0"/>
            </a:rPr>
            <a:t>↑:  3m after </a:t>
          </a:r>
          <a:r>
            <a:rPr lang="en-US" sz="1600" kern="1200" dirty="0">
              <a:solidFill>
                <a:schemeClr val="tx1"/>
              </a:solidFill>
            </a:rPr>
            <a:t>donation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N: long term after donation</a:t>
          </a:r>
        </a:p>
      </dsp:txBody>
      <dsp:txXfrm>
        <a:off x="3982803" y="4817317"/>
        <a:ext cx="1311269" cy="1227513"/>
      </dsp:txXfrm>
    </dsp:sp>
    <dsp:sp modelId="{F96697A7-A865-480A-BB87-ED83F6969E4A}">
      <dsp:nvSpPr>
        <dsp:cNvPr id="0" name=""/>
        <dsp:cNvSpPr/>
      </dsp:nvSpPr>
      <dsp:spPr>
        <a:xfrm rot="9000000">
          <a:off x="3335120" y="3510631"/>
          <a:ext cx="284923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414871" y="3603606"/>
        <a:ext cx="199446" cy="343033"/>
      </dsp:txXfrm>
    </dsp:sp>
    <dsp:sp modelId="{371F3387-1440-4CEE-8B80-2E28DA6E0562}">
      <dsp:nvSpPr>
        <dsp:cNvPr id="0" name=""/>
        <dsp:cNvSpPr/>
      </dsp:nvSpPr>
      <dsp:spPr>
        <a:xfrm>
          <a:off x="1608691" y="3572639"/>
          <a:ext cx="1770672" cy="1583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Lower: Improved vasodilatation</a:t>
          </a:r>
        </a:p>
      </dsp:txBody>
      <dsp:txXfrm>
        <a:off x="1868000" y="3804525"/>
        <a:ext cx="1252054" cy="1119645"/>
      </dsp:txXfrm>
    </dsp:sp>
    <dsp:sp modelId="{31161365-52DB-41FA-9D75-B28A1FAB7CD8}">
      <dsp:nvSpPr>
        <dsp:cNvPr id="0" name=""/>
        <dsp:cNvSpPr/>
      </dsp:nvSpPr>
      <dsp:spPr>
        <a:xfrm rot="12600000">
          <a:off x="3369199" y="2303295"/>
          <a:ext cx="258555" cy="571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441569" y="2437031"/>
        <a:ext cx="180989" cy="343033"/>
      </dsp:txXfrm>
    </dsp:sp>
    <dsp:sp modelId="{722ED51B-4E8E-4521-A1E9-1DAD4E23F162}">
      <dsp:nvSpPr>
        <dsp:cNvPr id="0" name=""/>
        <dsp:cNvSpPr/>
      </dsp:nvSpPr>
      <dsp:spPr>
        <a:xfrm>
          <a:off x="1577633" y="1122874"/>
          <a:ext cx="1832788" cy="17727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Predicts all cause mortality and graft loss</a:t>
          </a:r>
        </a:p>
      </dsp:txBody>
      <dsp:txXfrm>
        <a:off x="1846039" y="1382483"/>
        <a:ext cx="1295976" cy="12535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CE960-8E2D-4331-AB00-A9D4CAC61BE9}">
      <dsp:nvSpPr>
        <dsp:cNvPr id="0" name=""/>
        <dsp:cNvSpPr/>
      </dsp:nvSpPr>
      <dsp:spPr>
        <a:xfrm>
          <a:off x="3276597" y="2209799"/>
          <a:ext cx="2286005" cy="2133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rgbClr val="FF0000"/>
              </a:solidFill>
            </a:rPr>
            <a:t>Bone biopsy after KT</a:t>
          </a:r>
        </a:p>
      </dsp:txBody>
      <dsp:txXfrm>
        <a:off x="3611375" y="2522257"/>
        <a:ext cx="1616449" cy="1508684"/>
      </dsp:txXfrm>
    </dsp:sp>
    <dsp:sp modelId="{DD36B033-433D-4A46-8C5A-14D08A7042CD}">
      <dsp:nvSpPr>
        <dsp:cNvPr id="0" name=""/>
        <dsp:cNvSpPr/>
      </dsp:nvSpPr>
      <dsp:spPr>
        <a:xfrm rot="16200000">
          <a:off x="4291612" y="1682802"/>
          <a:ext cx="255975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30008" y="1838300"/>
        <a:ext cx="179183" cy="351306"/>
      </dsp:txXfrm>
    </dsp:sp>
    <dsp:sp modelId="{D3714AA6-3D95-4F47-8A0C-A73BE7C5D540}">
      <dsp:nvSpPr>
        <dsp:cNvPr id="0" name=""/>
        <dsp:cNvSpPr/>
      </dsp:nvSpPr>
      <dsp:spPr>
        <a:xfrm>
          <a:off x="3558554" y="4736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Osteoblasts</a:t>
          </a:r>
          <a:r>
            <a:rPr lang="en-US" sz="1600" kern="1200" dirty="0">
              <a:latin typeface="Garamond" panose="02020404030301010803" pitchFamily="18" charset="0"/>
            </a:rPr>
            <a:t>↓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Bone loss (T&gt;C)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Risk for AD</a:t>
          </a:r>
        </a:p>
      </dsp:txBody>
      <dsp:txXfrm>
        <a:off x="3810748" y="256930"/>
        <a:ext cx="1217702" cy="1217702"/>
      </dsp:txXfrm>
    </dsp:sp>
    <dsp:sp modelId="{48F35DA0-123D-4E55-8055-B2D8432E7B6B}">
      <dsp:nvSpPr>
        <dsp:cNvPr id="0" name=""/>
        <dsp:cNvSpPr/>
      </dsp:nvSpPr>
      <dsp:spPr>
        <a:xfrm rot="19832616">
          <a:off x="5464662" y="2329730"/>
          <a:ext cx="226271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469049" y="2463523"/>
        <a:ext cx="158390" cy="351306"/>
      </dsp:txXfrm>
    </dsp:sp>
    <dsp:sp modelId="{A686E9B4-0EA3-4822-B1BE-A2AD10D011C0}">
      <dsp:nvSpPr>
        <dsp:cNvPr id="0" name=""/>
        <dsp:cNvSpPr/>
      </dsp:nvSpPr>
      <dsp:spPr>
        <a:xfrm>
          <a:off x="5657936" y="1229889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Variable predominant ROD type</a:t>
          </a:r>
        </a:p>
      </dsp:txBody>
      <dsp:txXfrm>
        <a:off x="5910130" y="1482083"/>
        <a:ext cx="1217702" cy="1217702"/>
      </dsp:txXfrm>
    </dsp:sp>
    <dsp:sp modelId="{B8BC965C-7FFB-4755-8D2B-A487ABD0178A}">
      <dsp:nvSpPr>
        <dsp:cNvPr id="0" name=""/>
        <dsp:cNvSpPr/>
      </dsp:nvSpPr>
      <dsp:spPr>
        <a:xfrm rot="1800000">
          <a:off x="5457901" y="3648690"/>
          <a:ext cx="226490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462453" y="3748805"/>
        <a:ext cx="158543" cy="351306"/>
      </dsp:txXfrm>
    </dsp:sp>
    <dsp:sp modelId="{748F3D7C-F4C7-414A-85B6-689262C34DC8}">
      <dsp:nvSpPr>
        <dsp:cNvPr id="0" name=""/>
        <dsp:cNvSpPr/>
      </dsp:nvSpPr>
      <dsp:spPr>
        <a:xfrm>
          <a:off x="5646384" y="3620963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0000"/>
              </a:solidFill>
            </a:rPr>
            <a:t>No correlation to biomarkers, imaging</a:t>
          </a:r>
        </a:p>
      </dsp:txBody>
      <dsp:txXfrm>
        <a:off x="5898578" y="3873157"/>
        <a:ext cx="1217702" cy="1217702"/>
      </dsp:txXfrm>
    </dsp:sp>
    <dsp:sp modelId="{31F0E2E7-9A0E-4E53-8234-4D7F05F084A2}">
      <dsp:nvSpPr>
        <dsp:cNvPr id="0" name=""/>
        <dsp:cNvSpPr/>
      </dsp:nvSpPr>
      <dsp:spPr>
        <a:xfrm rot="5400000">
          <a:off x="4291612" y="4284886"/>
          <a:ext cx="255975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30008" y="4363592"/>
        <a:ext cx="179183" cy="351306"/>
      </dsp:txXfrm>
    </dsp:sp>
    <dsp:sp modelId="{47E21C15-E14C-4355-A826-869C1774E7E4}">
      <dsp:nvSpPr>
        <dsp:cNvPr id="0" name=""/>
        <dsp:cNvSpPr/>
      </dsp:nvSpPr>
      <dsp:spPr>
        <a:xfrm>
          <a:off x="3558554" y="4826372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  <a:r>
            <a:rPr lang="en-US" sz="1600" b="1" kern="1200" dirty="0"/>
            <a:t>↘</a:t>
          </a:r>
          <a:r>
            <a:rPr lang="en-US" sz="1600" kern="1200" dirty="0"/>
            <a:t>resorption/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formation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Magnitude of pre-</a:t>
          </a:r>
          <a:r>
            <a:rPr lang="en-US" sz="1600" kern="1200" dirty="0" err="1"/>
            <a:t>Tx</a:t>
          </a:r>
          <a:r>
            <a:rPr lang="en-US" sz="1600" kern="1200" dirty="0"/>
            <a:t> ROD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3810748" y="5078566"/>
        <a:ext cx="1217702" cy="1217702"/>
      </dsp:txXfrm>
    </dsp:sp>
    <dsp:sp modelId="{A876170B-FB98-45EC-AFA4-648FF8DA1518}">
      <dsp:nvSpPr>
        <dsp:cNvPr id="0" name=""/>
        <dsp:cNvSpPr/>
      </dsp:nvSpPr>
      <dsp:spPr>
        <a:xfrm rot="9000000">
          <a:off x="3154807" y="3648690"/>
          <a:ext cx="226490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218202" y="3748805"/>
        <a:ext cx="158543" cy="351306"/>
      </dsp:txXfrm>
    </dsp:sp>
    <dsp:sp modelId="{7E03F6D9-1F6E-4290-98C1-F072CC677DD9}">
      <dsp:nvSpPr>
        <dsp:cNvPr id="0" name=""/>
        <dsp:cNvSpPr/>
      </dsp:nvSpPr>
      <dsp:spPr>
        <a:xfrm>
          <a:off x="1470725" y="3620963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0000"/>
              </a:solidFill>
            </a:rPr>
            <a:t>More biopsies needed </a:t>
          </a:r>
          <a:r>
            <a:rPr lang="en-US" sz="1800" b="1" kern="1200" dirty="0">
              <a:solidFill>
                <a:srgbClr val="FF0000"/>
              </a:solidFill>
              <a:latin typeface="Garamond" panose="02020404030301010803" pitchFamily="18" charset="0"/>
            </a:rPr>
            <a:t>?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722919" y="3873157"/>
        <a:ext cx="1217702" cy="1217702"/>
      </dsp:txXfrm>
    </dsp:sp>
    <dsp:sp modelId="{7E22C12D-7BAE-44BC-8706-4306C8764E7E}">
      <dsp:nvSpPr>
        <dsp:cNvPr id="0" name=""/>
        <dsp:cNvSpPr/>
      </dsp:nvSpPr>
      <dsp:spPr>
        <a:xfrm rot="12600000">
          <a:off x="3154807" y="2318998"/>
          <a:ext cx="226490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218202" y="2453087"/>
        <a:ext cx="158543" cy="351306"/>
      </dsp:txXfrm>
    </dsp:sp>
    <dsp:sp modelId="{006D6634-AB70-441A-8238-99175607DB42}">
      <dsp:nvSpPr>
        <dsp:cNvPr id="0" name=""/>
        <dsp:cNvSpPr/>
      </dsp:nvSpPr>
      <dsp:spPr>
        <a:xfrm>
          <a:off x="1470725" y="1210145"/>
          <a:ext cx="1722090" cy="1722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Garamond" panose="02020404030301010803" pitchFamily="18" charset="0"/>
            </a:rPr>
            <a:t> </a:t>
          </a:r>
          <a:r>
            <a:rPr lang="en-US" sz="1600" b="1" kern="1200" dirty="0"/>
            <a:t>↘</a:t>
          </a:r>
          <a:r>
            <a:rPr lang="en-US" sz="1600" kern="1200" dirty="0">
              <a:latin typeface="Garamond" panose="02020404030301010803" pitchFamily="18" charset="0"/>
            </a:rPr>
            <a:t>Turnover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aramond" panose="02020404030301010803" pitchFamily="18" charset="0"/>
            </a:rPr>
            <a:t>Osteoclast activity linked to </a:t>
          </a:r>
          <a:r>
            <a:rPr lang="en-US" sz="1600" kern="1200" dirty="0"/>
            <a:t>TRAP 5b</a:t>
          </a:r>
        </a:p>
      </dsp:txBody>
      <dsp:txXfrm>
        <a:off x="1722919" y="1462339"/>
        <a:ext cx="1217702" cy="12177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B38FE-5281-4BB2-943E-45BC54B77CC5}">
      <dsp:nvSpPr>
        <dsp:cNvPr id="0" name=""/>
        <dsp:cNvSpPr/>
      </dsp:nvSpPr>
      <dsp:spPr>
        <a:xfrm>
          <a:off x="3286956" y="2431955"/>
          <a:ext cx="2743203" cy="2545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rgbClr val="FF0000"/>
              </a:solidFill>
            </a:rPr>
            <a:t>RRT modalities</a:t>
          </a:r>
        </a:p>
      </dsp:txBody>
      <dsp:txXfrm>
        <a:off x="3688689" y="2804727"/>
        <a:ext cx="1939737" cy="1799904"/>
      </dsp:txXfrm>
    </dsp:sp>
    <dsp:sp modelId="{4AE03489-1DFD-4CFB-BCB0-D95BDDBBEBEC}">
      <dsp:nvSpPr>
        <dsp:cNvPr id="0" name=""/>
        <dsp:cNvSpPr/>
      </dsp:nvSpPr>
      <dsp:spPr>
        <a:xfrm rot="16200000">
          <a:off x="4409403" y="1616862"/>
          <a:ext cx="498308" cy="7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484149" y="1835245"/>
        <a:ext cx="348816" cy="430913"/>
      </dsp:txXfrm>
    </dsp:sp>
    <dsp:sp modelId="{02A296D2-2164-44DC-89A4-16DE4273A059}">
      <dsp:nvSpPr>
        <dsp:cNvPr id="0" name=""/>
        <dsp:cNvSpPr/>
      </dsp:nvSpPr>
      <dsp:spPr>
        <a:xfrm>
          <a:off x="3876398" y="2968"/>
          <a:ext cx="1564319" cy="1488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HD</a:t>
          </a:r>
        </a:p>
      </dsp:txBody>
      <dsp:txXfrm>
        <a:off x="4105487" y="220995"/>
        <a:ext cx="1106141" cy="1052728"/>
      </dsp:txXfrm>
    </dsp:sp>
    <dsp:sp modelId="{B000EDE9-FC77-4BDF-B8F9-5439233A3C45}">
      <dsp:nvSpPr>
        <dsp:cNvPr id="0" name=""/>
        <dsp:cNvSpPr/>
      </dsp:nvSpPr>
      <dsp:spPr>
        <a:xfrm rot="1800000">
          <a:off x="5947715" y="4212835"/>
          <a:ext cx="425924" cy="7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56274" y="4324528"/>
        <a:ext cx="298147" cy="430913"/>
      </dsp:txXfrm>
    </dsp:sp>
    <dsp:sp modelId="{ACEF0B3E-84D0-4475-A259-5621F2A9952B}">
      <dsp:nvSpPr>
        <dsp:cNvPr id="0" name=""/>
        <dsp:cNvSpPr/>
      </dsp:nvSpPr>
      <dsp:spPr>
        <a:xfrm>
          <a:off x="6390999" y="4426052"/>
          <a:ext cx="1657345" cy="1514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PD</a:t>
          </a:r>
        </a:p>
      </dsp:txBody>
      <dsp:txXfrm>
        <a:off x="6633712" y="4647856"/>
        <a:ext cx="1171919" cy="1070965"/>
      </dsp:txXfrm>
    </dsp:sp>
    <dsp:sp modelId="{882145A3-3EB4-4A14-8FC0-4C8DA8004766}">
      <dsp:nvSpPr>
        <dsp:cNvPr id="0" name=""/>
        <dsp:cNvSpPr/>
      </dsp:nvSpPr>
      <dsp:spPr>
        <a:xfrm rot="9145260">
          <a:off x="3189707" y="4058298"/>
          <a:ext cx="208677" cy="718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248753" y="4187443"/>
        <a:ext cx="146074" cy="430913"/>
      </dsp:txXfrm>
    </dsp:sp>
    <dsp:sp modelId="{089EA05F-62CA-4E31-9360-E3A287BCE39B}">
      <dsp:nvSpPr>
        <dsp:cNvPr id="0" name=""/>
        <dsp:cNvSpPr/>
      </dsp:nvSpPr>
      <dsp:spPr>
        <a:xfrm>
          <a:off x="381001" y="3809985"/>
          <a:ext cx="2917976" cy="2733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 dirty="0"/>
            <a:t>KT</a:t>
          </a:r>
        </a:p>
      </dsp:txBody>
      <dsp:txXfrm>
        <a:off x="808329" y="4210338"/>
        <a:ext cx="2063320" cy="1933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963DA-688F-4DCB-826E-0D3E03AC048F}">
      <dsp:nvSpPr>
        <dsp:cNvPr id="0" name=""/>
        <dsp:cNvSpPr/>
      </dsp:nvSpPr>
      <dsp:spPr>
        <a:xfrm>
          <a:off x="2945594" y="2214191"/>
          <a:ext cx="2948011" cy="2784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b="1" kern="1200" dirty="0" err="1">
              <a:solidFill>
                <a:srgbClr val="FF0000"/>
              </a:solidFill>
            </a:rPr>
            <a:t>sKlotho</a:t>
          </a:r>
          <a:r>
            <a:rPr lang="en-US" sz="4600" b="1" kern="1200" dirty="0">
              <a:solidFill>
                <a:srgbClr val="FF0000"/>
              </a:solidFill>
            </a:rPr>
            <a:t> after KT</a:t>
          </a:r>
        </a:p>
      </dsp:txBody>
      <dsp:txXfrm>
        <a:off x="3377320" y="2621932"/>
        <a:ext cx="2084559" cy="1968749"/>
      </dsp:txXfrm>
    </dsp:sp>
    <dsp:sp modelId="{4CF8581B-3986-441D-ADA0-33329E6CEF91}">
      <dsp:nvSpPr>
        <dsp:cNvPr id="0" name=""/>
        <dsp:cNvSpPr/>
      </dsp:nvSpPr>
      <dsp:spPr>
        <a:xfrm rot="16226027">
          <a:off x="4346636" y="1737153"/>
          <a:ext cx="169351" cy="64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371846" y="1891397"/>
        <a:ext cx="118546" cy="386524"/>
      </dsp:txXfrm>
    </dsp:sp>
    <dsp:sp modelId="{9E351172-E8E0-4049-A5E4-AAD8F4C74D18}">
      <dsp:nvSpPr>
        <dsp:cNvPr id="0" name=""/>
        <dsp:cNvSpPr/>
      </dsp:nvSpPr>
      <dsp:spPr>
        <a:xfrm>
          <a:off x="3492365" y="0"/>
          <a:ext cx="1894730" cy="1894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Garamond" panose="02020404030301010803" pitchFamily="18" charset="0"/>
            </a:rPr>
            <a:t>↑ after KT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3769842" y="277477"/>
        <a:ext cx="1339776" cy="1339776"/>
      </dsp:txXfrm>
    </dsp:sp>
    <dsp:sp modelId="{1266D15B-A600-4FAD-8AED-4797E4EA2627}">
      <dsp:nvSpPr>
        <dsp:cNvPr id="0" name=""/>
        <dsp:cNvSpPr/>
      </dsp:nvSpPr>
      <dsp:spPr>
        <a:xfrm rot="20532334">
          <a:off x="5909464" y="2765285"/>
          <a:ext cx="253820" cy="64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911285" y="2905762"/>
        <a:ext cx="177674" cy="386524"/>
      </dsp:txXfrm>
    </dsp:sp>
    <dsp:sp modelId="{7FE84DEA-08E7-40E9-851C-A7CE214F35D1}">
      <dsp:nvSpPr>
        <dsp:cNvPr id="0" name=""/>
        <dsp:cNvSpPr/>
      </dsp:nvSpPr>
      <dsp:spPr>
        <a:xfrm>
          <a:off x="6225889" y="1775134"/>
          <a:ext cx="1894730" cy="1894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Lower than healthy subjects</a:t>
          </a:r>
        </a:p>
      </dsp:txBody>
      <dsp:txXfrm>
        <a:off x="6503366" y="2052611"/>
        <a:ext cx="1339776" cy="1339776"/>
      </dsp:txXfrm>
    </dsp:sp>
    <dsp:sp modelId="{E39B7F6E-EC53-4795-91D4-3ABE2F3D2B87}">
      <dsp:nvSpPr>
        <dsp:cNvPr id="0" name=""/>
        <dsp:cNvSpPr/>
      </dsp:nvSpPr>
      <dsp:spPr>
        <a:xfrm rot="3192486">
          <a:off x="5278139" y="4545528"/>
          <a:ext cx="169550" cy="64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5288340" y="4654003"/>
        <a:ext cx="118685" cy="386524"/>
      </dsp:txXfrm>
    </dsp:sp>
    <dsp:sp modelId="{EC481182-120A-4A1A-92A9-CCA15D32AD18}">
      <dsp:nvSpPr>
        <dsp:cNvPr id="0" name=""/>
        <dsp:cNvSpPr/>
      </dsp:nvSpPr>
      <dsp:spPr>
        <a:xfrm>
          <a:off x="5081608" y="4810869"/>
          <a:ext cx="1894730" cy="1894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Higher on </a:t>
          </a:r>
          <a:r>
            <a:rPr lang="en-US" sz="2100" kern="1200" dirty="0" err="1">
              <a:solidFill>
                <a:schemeClr val="tx1"/>
              </a:solidFill>
            </a:rPr>
            <a:t>mTORi</a:t>
          </a:r>
          <a:r>
            <a:rPr lang="en-US" sz="2100" kern="1200" dirty="0">
              <a:solidFill>
                <a:schemeClr val="tx1"/>
              </a:solidFill>
            </a:rPr>
            <a:t> </a:t>
          </a:r>
        </a:p>
      </dsp:txBody>
      <dsp:txXfrm>
        <a:off x="5359085" y="5088346"/>
        <a:ext cx="1339776" cy="1339776"/>
      </dsp:txXfrm>
    </dsp:sp>
    <dsp:sp modelId="{47AE15E1-4B70-4AD2-A84A-0630FF89CED5}">
      <dsp:nvSpPr>
        <dsp:cNvPr id="0" name=""/>
        <dsp:cNvSpPr/>
      </dsp:nvSpPr>
      <dsp:spPr>
        <a:xfrm rot="7717460">
          <a:off x="3313322" y="4541208"/>
          <a:ext cx="203896" cy="64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3362998" y="4646156"/>
        <a:ext cx="142727" cy="386524"/>
      </dsp:txXfrm>
    </dsp:sp>
    <dsp:sp modelId="{389C886C-9AE9-4B9D-BCC1-098861E63C9C}">
      <dsp:nvSpPr>
        <dsp:cNvPr id="0" name=""/>
        <dsp:cNvSpPr/>
      </dsp:nvSpPr>
      <dsp:spPr>
        <a:xfrm>
          <a:off x="1752876" y="4810869"/>
          <a:ext cx="1894730" cy="1894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chemeClr val="tx1"/>
              </a:solidFill>
              <a:latin typeface="Garamond" panose="02020404030301010803" pitchFamily="18" charset="0"/>
            </a:rPr>
            <a:t>↓ after ND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2030353" y="5088346"/>
        <a:ext cx="1339776" cy="1339776"/>
      </dsp:txXfrm>
    </dsp:sp>
    <dsp:sp modelId="{C748AD66-7542-49CD-A95D-BE0DB9E62AD7}">
      <dsp:nvSpPr>
        <dsp:cNvPr id="0" name=""/>
        <dsp:cNvSpPr/>
      </dsp:nvSpPr>
      <dsp:spPr>
        <a:xfrm rot="11880000">
          <a:off x="2850138" y="2795076"/>
          <a:ext cx="128172" cy="64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887649" y="2929859"/>
        <a:ext cx="89720" cy="386524"/>
      </dsp:txXfrm>
    </dsp:sp>
    <dsp:sp modelId="{5A6B5CB4-FD89-4A37-B73A-ADDA2F0FFD9B}">
      <dsp:nvSpPr>
        <dsp:cNvPr id="0" name=""/>
        <dsp:cNvSpPr/>
      </dsp:nvSpPr>
      <dsp:spPr>
        <a:xfrm>
          <a:off x="947411" y="1838576"/>
          <a:ext cx="1894730" cy="1894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After ND: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  <a:latin typeface="Garamond" panose="02020404030301010803" pitchFamily="18" charset="0"/>
            </a:rPr>
            <a:t>↓</a:t>
          </a:r>
          <a:r>
            <a:rPr lang="en-US" sz="2100" kern="1200" dirty="0">
              <a:solidFill>
                <a:schemeClr val="tx1"/>
              </a:solidFill>
            </a:rPr>
            <a:t> than healthy subjects</a:t>
          </a:r>
        </a:p>
      </dsp:txBody>
      <dsp:txXfrm>
        <a:off x="1224888" y="2116053"/>
        <a:ext cx="1339776" cy="1339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C098A-0890-4A5D-80BE-07221575CAAF}">
      <dsp:nvSpPr>
        <dsp:cNvPr id="0" name=""/>
        <dsp:cNvSpPr/>
      </dsp:nvSpPr>
      <dsp:spPr>
        <a:xfrm>
          <a:off x="3032238" y="2295181"/>
          <a:ext cx="2622322" cy="2540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</a:rPr>
            <a:t>Ca/P/PTH/AP after KT</a:t>
          </a:r>
        </a:p>
      </dsp:txBody>
      <dsp:txXfrm>
        <a:off x="3416268" y="2667210"/>
        <a:ext cx="1854262" cy="1796317"/>
      </dsp:txXfrm>
    </dsp:sp>
    <dsp:sp modelId="{BC11BFE4-E47B-40C4-8063-BCD3E116F41E}">
      <dsp:nvSpPr>
        <dsp:cNvPr id="0" name=""/>
        <dsp:cNvSpPr/>
      </dsp:nvSpPr>
      <dsp:spPr>
        <a:xfrm rot="16200000">
          <a:off x="4232773" y="1774000"/>
          <a:ext cx="221252" cy="637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265961" y="1934673"/>
        <a:ext cx="154876" cy="382457"/>
      </dsp:txXfrm>
    </dsp:sp>
    <dsp:sp modelId="{E0913AB0-1CE9-46D0-B08F-7CD4835DDA32}">
      <dsp:nvSpPr>
        <dsp:cNvPr id="0" name=""/>
        <dsp:cNvSpPr/>
      </dsp:nvSpPr>
      <dsp:spPr>
        <a:xfrm>
          <a:off x="3406006" y="2935"/>
          <a:ext cx="1874787" cy="1874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1</a:t>
          </a:r>
          <a:r>
            <a:rPr lang="en-US" sz="1900" kern="1200" baseline="30000" dirty="0">
              <a:solidFill>
                <a:schemeClr val="tx1"/>
              </a:solidFill>
            </a:rPr>
            <a:t>st</a:t>
          </a:r>
          <a:r>
            <a:rPr lang="en-US" sz="1900" kern="1200" dirty="0">
              <a:solidFill>
                <a:schemeClr val="tx1"/>
              </a:solidFill>
            </a:rPr>
            <a:t> year, GFR&gt;60</a:t>
          </a:r>
        </a:p>
      </dsp:txBody>
      <dsp:txXfrm>
        <a:off x="3680562" y="277491"/>
        <a:ext cx="1325675" cy="1325675"/>
      </dsp:txXfrm>
    </dsp:sp>
    <dsp:sp modelId="{F9A0A3FE-9272-4FCB-B424-1DA6D5C87843}">
      <dsp:nvSpPr>
        <dsp:cNvPr id="0" name=""/>
        <dsp:cNvSpPr/>
      </dsp:nvSpPr>
      <dsp:spPr>
        <a:xfrm rot="20520000">
          <a:off x="5661194" y="2785709"/>
          <a:ext cx="201701" cy="637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662675" y="2922543"/>
        <a:ext cx="141191" cy="382457"/>
      </dsp:txXfrm>
    </dsp:sp>
    <dsp:sp modelId="{F965A2BE-6E67-4678-8C5D-1794DF4A9FA9}">
      <dsp:nvSpPr>
        <dsp:cNvPr id="0" name=""/>
        <dsp:cNvSpPr/>
      </dsp:nvSpPr>
      <dsp:spPr>
        <a:xfrm>
          <a:off x="5902566" y="1816793"/>
          <a:ext cx="1874787" cy="1874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&gt;1 year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GFR&gt;60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Nodular  hyperplasia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177122" y="2091349"/>
        <a:ext cx="1325675" cy="1325675"/>
      </dsp:txXfrm>
    </dsp:sp>
    <dsp:sp modelId="{4A5B774F-1AF8-4FC5-8AFA-A771818E1BDD}">
      <dsp:nvSpPr>
        <dsp:cNvPr id="0" name=""/>
        <dsp:cNvSpPr/>
      </dsp:nvSpPr>
      <dsp:spPr>
        <a:xfrm rot="3240000">
          <a:off x="5106166" y="4443773"/>
          <a:ext cx="213981" cy="637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119397" y="4545291"/>
        <a:ext cx="149787" cy="382457"/>
      </dsp:txXfrm>
    </dsp:sp>
    <dsp:sp modelId="{77C83DAC-D0DB-4D15-A64E-181BB0CAA08D}">
      <dsp:nvSpPr>
        <dsp:cNvPr id="0" name=""/>
        <dsp:cNvSpPr/>
      </dsp:nvSpPr>
      <dsp:spPr>
        <a:xfrm>
          <a:off x="4948965" y="4751676"/>
          <a:ext cx="1874787" cy="1874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Hypercalcemia has impact on </a:t>
          </a:r>
          <a:r>
            <a:rPr lang="en-US" sz="1600" kern="1200" dirty="0" err="1">
              <a:solidFill>
                <a:schemeClr val="tx1"/>
              </a:solidFill>
            </a:rPr>
            <a:t>Tr</a:t>
          </a:r>
          <a:r>
            <a:rPr lang="en-US" sz="1600" kern="1200" dirty="0">
              <a:solidFill>
                <a:schemeClr val="tx1"/>
              </a:solidFill>
            </a:rPr>
            <a:t>-GFR</a:t>
          </a:r>
        </a:p>
      </dsp:txBody>
      <dsp:txXfrm>
        <a:off x="5223521" y="5026232"/>
        <a:ext cx="1325675" cy="1325675"/>
      </dsp:txXfrm>
    </dsp:sp>
    <dsp:sp modelId="{889A47A2-D9DD-4DB0-966C-E1CA9EA71618}">
      <dsp:nvSpPr>
        <dsp:cNvPr id="0" name=""/>
        <dsp:cNvSpPr/>
      </dsp:nvSpPr>
      <dsp:spPr>
        <a:xfrm rot="7560000">
          <a:off x="3366651" y="4443773"/>
          <a:ext cx="213981" cy="637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417614" y="4545291"/>
        <a:ext cx="149787" cy="382457"/>
      </dsp:txXfrm>
    </dsp:sp>
    <dsp:sp modelId="{05DE979D-09FB-4044-844A-5E861BDBDA45}">
      <dsp:nvSpPr>
        <dsp:cNvPr id="0" name=""/>
        <dsp:cNvSpPr/>
      </dsp:nvSpPr>
      <dsp:spPr>
        <a:xfrm>
          <a:off x="1863046" y="4751676"/>
          <a:ext cx="1874787" cy="1874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&gt;1year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GFR&lt;60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Failing graft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137602" y="5026232"/>
        <a:ext cx="1325675" cy="1325675"/>
      </dsp:txXfrm>
    </dsp:sp>
    <dsp:sp modelId="{6DFF8B7F-7C76-49E6-B5AA-B1FC6E6C9F5F}">
      <dsp:nvSpPr>
        <dsp:cNvPr id="0" name=""/>
        <dsp:cNvSpPr/>
      </dsp:nvSpPr>
      <dsp:spPr>
        <a:xfrm rot="11880000">
          <a:off x="2823903" y="2785709"/>
          <a:ext cx="201701" cy="637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882932" y="2922543"/>
        <a:ext cx="141191" cy="382457"/>
      </dsp:txXfrm>
    </dsp:sp>
    <dsp:sp modelId="{8B21AB8D-A879-45B5-9A97-3F400ADD73EA}">
      <dsp:nvSpPr>
        <dsp:cNvPr id="0" name=""/>
        <dsp:cNvSpPr/>
      </dsp:nvSpPr>
      <dsp:spPr>
        <a:xfrm>
          <a:off x="909445" y="1816793"/>
          <a:ext cx="1874787" cy="1874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1</a:t>
          </a:r>
          <a:r>
            <a:rPr lang="en-US" sz="1900" kern="1200" baseline="30000" dirty="0">
              <a:solidFill>
                <a:schemeClr val="tx1"/>
              </a:solidFill>
            </a:rPr>
            <a:t>st</a:t>
          </a:r>
          <a:r>
            <a:rPr lang="en-US" sz="1900" kern="1200" dirty="0">
              <a:solidFill>
                <a:schemeClr val="tx1"/>
              </a:solidFill>
            </a:rPr>
            <a:t> year, GFR</a:t>
          </a:r>
          <a:r>
            <a:rPr lang="en-US" sz="1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&lt;</a:t>
          </a:r>
          <a:r>
            <a:rPr lang="en-US" sz="1900" kern="1200" dirty="0">
              <a:solidFill>
                <a:schemeClr val="tx1"/>
              </a:solidFill>
            </a:rPr>
            <a:t>60</a:t>
          </a:r>
        </a:p>
      </dsp:txBody>
      <dsp:txXfrm>
        <a:off x="1184001" y="2091349"/>
        <a:ext cx="1325675" cy="1325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02555-9CDF-457D-9A1D-553F9191E372}">
      <dsp:nvSpPr>
        <dsp:cNvPr id="0" name=""/>
        <dsp:cNvSpPr/>
      </dsp:nvSpPr>
      <dsp:spPr>
        <a:xfrm>
          <a:off x="3021268" y="2201173"/>
          <a:ext cx="2644262" cy="25616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solidFill>
                <a:srgbClr val="FF0000"/>
              </a:solidFill>
            </a:rPr>
            <a:t>VD after KT</a:t>
          </a:r>
        </a:p>
      </dsp:txBody>
      <dsp:txXfrm>
        <a:off x="3408511" y="2576316"/>
        <a:ext cx="1869776" cy="1811348"/>
      </dsp:txXfrm>
    </dsp:sp>
    <dsp:sp modelId="{AE296E98-1071-48FD-B804-4CCEF67B3BAD}">
      <dsp:nvSpPr>
        <dsp:cNvPr id="0" name=""/>
        <dsp:cNvSpPr/>
      </dsp:nvSpPr>
      <dsp:spPr>
        <a:xfrm rot="16226903">
          <a:off x="4233139" y="1649066"/>
          <a:ext cx="244063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269462" y="1817197"/>
        <a:ext cx="170844" cy="394571"/>
      </dsp:txXfrm>
    </dsp:sp>
    <dsp:sp modelId="{0C6A06CE-3EF7-4720-8F2C-04762037BB0B}">
      <dsp:nvSpPr>
        <dsp:cNvPr id="0" name=""/>
        <dsp:cNvSpPr/>
      </dsp:nvSpPr>
      <dsp:spPr>
        <a:xfrm>
          <a:off x="3493461" y="0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Garamond" panose="02020404030301010803" pitchFamily="18" charset="0"/>
            </a:rPr>
            <a:t>↑VD after KT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748388" y="254927"/>
        <a:ext cx="1230899" cy="1230899"/>
      </dsp:txXfrm>
    </dsp:sp>
    <dsp:sp modelId="{46667DED-46F2-46EA-831A-59A4DE950ADA}">
      <dsp:nvSpPr>
        <dsp:cNvPr id="0" name=""/>
        <dsp:cNvSpPr/>
      </dsp:nvSpPr>
      <dsp:spPr>
        <a:xfrm rot="19282135">
          <a:off x="5425800" y="2171870"/>
          <a:ext cx="290998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435351" y="2330644"/>
        <a:ext cx="203699" cy="394571"/>
      </dsp:txXfrm>
    </dsp:sp>
    <dsp:sp modelId="{94A8E0CA-7612-4E01-BD69-F76D45B91E89}">
      <dsp:nvSpPr>
        <dsp:cNvPr id="0" name=""/>
        <dsp:cNvSpPr/>
      </dsp:nvSpPr>
      <dsp:spPr>
        <a:xfrm>
          <a:off x="5601735" y="910394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Frequent VD insufficiency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(up to 80%)</a:t>
          </a:r>
        </a:p>
      </dsp:txBody>
      <dsp:txXfrm>
        <a:off x="5856662" y="1165321"/>
        <a:ext cx="1230899" cy="1230899"/>
      </dsp:txXfrm>
    </dsp:sp>
    <dsp:sp modelId="{79601EEC-9430-42CE-8840-2F6C809BAB57}">
      <dsp:nvSpPr>
        <dsp:cNvPr id="0" name=""/>
        <dsp:cNvSpPr/>
      </dsp:nvSpPr>
      <dsp:spPr>
        <a:xfrm rot="745246">
          <a:off x="5735696" y="3488657"/>
          <a:ext cx="261799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736615" y="3611733"/>
        <a:ext cx="183259" cy="394571"/>
      </dsp:txXfrm>
    </dsp:sp>
    <dsp:sp modelId="{895E5B73-26CD-4771-8FB3-5A25BE7C3CC4}">
      <dsp:nvSpPr>
        <dsp:cNvPr id="0" name=""/>
        <dsp:cNvSpPr/>
      </dsp:nvSpPr>
      <dsp:spPr>
        <a:xfrm>
          <a:off x="6094661" y="3189014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Ca/P/Bone metabolism</a:t>
          </a:r>
        </a:p>
      </dsp:txBody>
      <dsp:txXfrm>
        <a:off x="6349588" y="3443941"/>
        <a:ext cx="1230899" cy="1230899"/>
      </dsp:txXfrm>
    </dsp:sp>
    <dsp:sp modelId="{4BE5D0DA-06E1-456C-AF43-634DADF65B7A}">
      <dsp:nvSpPr>
        <dsp:cNvPr id="0" name=""/>
        <dsp:cNvSpPr/>
      </dsp:nvSpPr>
      <dsp:spPr>
        <a:xfrm rot="3797391">
          <a:off x="4900377" y="4510342"/>
          <a:ext cx="251808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921171" y="4608124"/>
        <a:ext cx="176266" cy="394571"/>
      </dsp:txXfrm>
    </dsp:sp>
    <dsp:sp modelId="{1D969296-AA13-4830-AFEB-95BB16C5A58E}">
      <dsp:nvSpPr>
        <dsp:cNvPr id="0" name=""/>
        <dsp:cNvSpPr/>
      </dsp:nvSpPr>
      <dsp:spPr>
        <a:xfrm>
          <a:off x="4657098" y="4964846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Rejection</a:t>
          </a:r>
        </a:p>
      </dsp:txBody>
      <dsp:txXfrm>
        <a:off x="4912025" y="5219773"/>
        <a:ext cx="1230899" cy="1230899"/>
      </dsp:txXfrm>
    </dsp:sp>
    <dsp:sp modelId="{B838F0B5-7517-45F4-B4E7-FFF5C2CFC93F}">
      <dsp:nvSpPr>
        <dsp:cNvPr id="0" name=""/>
        <dsp:cNvSpPr/>
      </dsp:nvSpPr>
      <dsp:spPr>
        <a:xfrm rot="6942857">
          <a:off x="3570284" y="4510717"/>
          <a:ext cx="238721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621629" y="4609978"/>
        <a:ext cx="167105" cy="394571"/>
      </dsp:txXfrm>
    </dsp:sp>
    <dsp:sp modelId="{068C0C8F-2856-4C3D-A7B0-1CB0BE99A5A2}">
      <dsp:nvSpPr>
        <dsp:cNvPr id="0" name=""/>
        <dsp:cNvSpPr/>
      </dsp:nvSpPr>
      <dsp:spPr>
        <a:xfrm>
          <a:off x="2340980" y="4962325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1800" kern="1200" dirty="0">
              <a:solidFill>
                <a:schemeClr val="tx1"/>
              </a:solidFill>
            </a:rPr>
            <a:t>Neoplasia</a:t>
          </a:r>
        </a:p>
      </dsp:txBody>
      <dsp:txXfrm>
        <a:off x="2595907" y="5217252"/>
        <a:ext cx="1230899" cy="1230899"/>
      </dsp:txXfrm>
    </dsp:sp>
    <dsp:sp modelId="{BADC8616-2DF2-4CA3-B188-D9729222DBD2}">
      <dsp:nvSpPr>
        <dsp:cNvPr id="0" name=""/>
        <dsp:cNvSpPr/>
      </dsp:nvSpPr>
      <dsp:spPr>
        <a:xfrm rot="10028571">
          <a:off x="2747551" y="3492097"/>
          <a:ext cx="221924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2813293" y="3616213"/>
        <a:ext cx="155347" cy="394571"/>
      </dsp:txXfrm>
    </dsp:sp>
    <dsp:sp modelId="{EBF7E7E0-287D-4A99-BB0F-72CB9F687323}">
      <dsp:nvSpPr>
        <dsp:cNvPr id="0" name=""/>
        <dsp:cNvSpPr/>
      </dsp:nvSpPr>
      <dsp:spPr>
        <a:xfrm>
          <a:off x="929346" y="3192191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r>
            <a:rPr lang="en-US" sz="1800" kern="1200" dirty="0">
              <a:solidFill>
                <a:schemeClr val="tx1"/>
              </a:solidFill>
            </a:rPr>
            <a:t>Renal protection</a:t>
          </a:r>
        </a:p>
      </dsp:txBody>
      <dsp:txXfrm>
        <a:off x="1184273" y="3447118"/>
        <a:ext cx="1230899" cy="1230899"/>
      </dsp:txXfrm>
    </dsp:sp>
    <dsp:sp modelId="{88AC2AE0-54AF-4C0E-B0B4-FCE9E550B1CA}">
      <dsp:nvSpPr>
        <dsp:cNvPr id="0" name=""/>
        <dsp:cNvSpPr/>
      </dsp:nvSpPr>
      <dsp:spPr>
        <a:xfrm rot="13114286">
          <a:off x="3043632" y="2208182"/>
          <a:ext cx="229551" cy="657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04985" y="2361173"/>
        <a:ext cx="160686" cy="394571"/>
      </dsp:txXfrm>
    </dsp:sp>
    <dsp:sp modelId="{45402841-F70C-427B-99CB-5C97DA14FC39}">
      <dsp:nvSpPr>
        <dsp:cNvPr id="0" name=""/>
        <dsp:cNvSpPr/>
      </dsp:nvSpPr>
      <dsp:spPr>
        <a:xfrm>
          <a:off x="1433152" y="984871"/>
          <a:ext cx="1740753" cy="17407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 Infection, CVD, mortality</a:t>
          </a:r>
        </a:p>
      </dsp:txBody>
      <dsp:txXfrm>
        <a:off x="1688079" y="1239798"/>
        <a:ext cx="1230899" cy="12308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16002-4B74-4364-A116-0A5C67D2F638}">
      <dsp:nvSpPr>
        <dsp:cNvPr id="0" name=""/>
        <dsp:cNvSpPr/>
      </dsp:nvSpPr>
      <dsp:spPr>
        <a:xfrm>
          <a:off x="3416051" y="2387351"/>
          <a:ext cx="1702296" cy="1702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Bone strength</a:t>
          </a:r>
          <a:endParaRPr lang="en-US" sz="2600" kern="1200" dirty="0"/>
        </a:p>
      </dsp:txBody>
      <dsp:txXfrm>
        <a:off x="3665346" y="2636646"/>
        <a:ext cx="1203706" cy="1203706"/>
      </dsp:txXfrm>
    </dsp:sp>
    <dsp:sp modelId="{55863588-97B4-4F79-9BCF-2E567B8406C9}">
      <dsp:nvSpPr>
        <dsp:cNvPr id="0" name=""/>
        <dsp:cNvSpPr/>
      </dsp:nvSpPr>
      <dsp:spPr>
        <a:xfrm rot="16200000">
          <a:off x="4086683" y="1767583"/>
          <a:ext cx="361032" cy="578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140838" y="1937494"/>
        <a:ext cx="252722" cy="347268"/>
      </dsp:txXfrm>
    </dsp:sp>
    <dsp:sp modelId="{579AA937-6707-4505-BBC2-5793C0F6A0B4}">
      <dsp:nvSpPr>
        <dsp:cNvPr id="0" name=""/>
        <dsp:cNvSpPr/>
      </dsp:nvSpPr>
      <dsp:spPr>
        <a:xfrm>
          <a:off x="3416051" y="3863"/>
          <a:ext cx="1702296" cy="1702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Bone quality</a:t>
          </a:r>
          <a:endParaRPr lang="en-US" sz="2600" kern="1200" dirty="0"/>
        </a:p>
      </dsp:txBody>
      <dsp:txXfrm>
        <a:off x="3665346" y="253158"/>
        <a:ext cx="1203706" cy="1203706"/>
      </dsp:txXfrm>
    </dsp:sp>
    <dsp:sp modelId="{4FE0E9D1-4940-4CEE-8079-6842FE9741DF}">
      <dsp:nvSpPr>
        <dsp:cNvPr id="0" name=""/>
        <dsp:cNvSpPr/>
      </dsp:nvSpPr>
      <dsp:spPr>
        <a:xfrm rot="5400000">
          <a:off x="4086683" y="4130636"/>
          <a:ext cx="361032" cy="578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140838" y="4192237"/>
        <a:ext cx="252722" cy="347268"/>
      </dsp:txXfrm>
    </dsp:sp>
    <dsp:sp modelId="{BC79BA06-CFA5-4FA5-8F99-73E51F4A18B3}">
      <dsp:nvSpPr>
        <dsp:cNvPr id="0" name=""/>
        <dsp:cNvSpPr/>
      </dsp:nvSpPr>
      <dsp:spPr>
        <a:xfrm>
          <a:off x="3416051" y="4770840"/>
          <a:ext cx="1702296" cy="1702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Bone density</a:t>
          </a:r>
        </a:p>
      </dsp:txBody>
      <dsp:txXfrm>
        <a:off x="3665346" y="5020135"/>
        <a:ext cx="1203706" cy="1203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4B1ED-50D1-481F-9AEB-505249EF8F35}">
      <dsp:nvSpPr>
        <dsp:cNvPr id="0" name=""/>
        <dsp:cNvSpPr/>
      </dsp:nvSpPr>
      <dsp:spPr>
        <a:xfrm>
          <a:off x="3446395" y="2409825"/>
          <a:ext cx="1800232" cy="1733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 err="1">
              <a:solidFill>
                <a:srgbClr val="FF0000"/>
              </a:solidFill>
            </a:rPr>
            <a:t>aDXA</a:t>
          </a:r>
          <a:endParaRPr lang="en-US" sz="4200" kern="1200" dirty="0">
            <a:solidFill>
              <a:srgbClr val="FF0000"/>
            </a:solidFill>
          </a:endParaRPr>
        </a:p>
      </dsp:txBody>
      <dsp:txXfrm>
        <a:off x="3710033" y="2663697"/>
        <a:ext cx="1272956" cy="1225805"/>
      </dsp:txXfrm>
    </dsp:sp>
    <dsp:sp modelId="{26292FBF-2A72-49DF-9E82-3CDB1F163552}">
      <dsp:nvSpPr>
        <dsp:cNvPr id="0" name=""/>
        <dsp:cNvSpPr/>
      </dsp:nvSpPr>
      <dsp:spPr>
        <a:xfrm rot="16200000">
          <a:off x="4165646" y="1785761"/>
          <a:ext cx="361730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219906" y="1957239"/>
        <a:ext cx="253211" cy="351656"/>
      </dsp:txXfrm>
    </dsp:sp>
    <dsp:sp modelId="{F858C948-676A-4944-964A-FA84F3BC7DE6}">
      <dsp:nvSpPr>
        <dsp:cNvPr id="0" name=""/>
        <dsp:cNvSpPr/>
      </dsp:nvSpPr>
      <dsp:spPr>
        <a:xfrm>
          <a:off x="3484610" y="3513"/>
          <a:ext cx="1723801" cy="17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Fracture predictor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G1T-G5T</a:t>
          </a:r>
        </a:p>
      </dsp:txBody>
      <dsp:txXfrm>
        <a:off x="3737055" y="255958"/>
        <a:ext cx="1218911" cy="1218911"/>
      </dsp:txXfrm>
    </dsp:sp>
    <dsp:sp modelId="{DCEB8626-B92B-4EC1-AC08-75103936F1C6}">
      <dsp:nvSpPr>
        <dsp:cNvPr id="0" name=""/>
        <dsp:cNvSpPr/>
      </dsp:nvSpPr>
      <dsp:spPr>
        <a:xfrm rot="19800000">
          <a:off x="5220489" y="2378311"/>
          <a:ext cx="348667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227496" y="2521679"/>
        <a:ext cx="244067" cy="351656"/>
      </dsp:txXfrm>
    </dsp:sp>
    <dsp:sp modelId="{DD0509E8-D642-42C2-9218-8CBB0AD04640}">
      <dsp:nvSpPr>
        <dsp:cNvPr id="0" name=""/>
        <dsp:cNvSpPr/>
      </dsp:nvSpPr>
      <dsp:spPr>
        <a:xfrm>
          <a:off x="5572758" y="1209106"/>
          <a:ext cx="1723801" cy="17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Hip BMD better predictor to spine</a:t>
          </a:r>
        </a:p>
      </dsp:txBody>
      <dsp:txXfrm>
        <a:off x="5825203" y="1461551"/>
        <a:ext cx="1218911" cy="1218911"/>
      </dsp:txXfrm>
    </dsp:sp>
    <dsp:sp modelId="{E3547918-CC3D-4D08-95D7-B13A010F1068}">
      <dsp:nvSpPr>
        <dsp:cNvPr id="0" name=""/>
        <dsp:cNvSpPr/>
      </dsp:nvSpPr>
      <dsp:spPr>
        <a:xfrm rot="1800000">
          <a:off x="5220489" y="3588796"/>
          <a:ext cx="348667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227496" y="3679864"/>
        <a:ext cx="244067" cy="351656"/>
      </dsp:txXfrm>
    </dsp:sp>
    <dsp:sp modelId="{F6258D7D-3323-4FE3-B4AB-E87B7E2F0709}">
      <dsp:nvSpPr>
        <dsp:cNvPr id="0" name=""/>
        <dsp:cNvSpPr/>
      </dsp:nvSpPr>
      <dsp:spPr>
        <a:xfrm>
          <a:off x="5572758" y="3620291"/>
          <a:ext cx="1723801" cy="17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Cheap, easy access</a:t>
          </a:r>
        </a:p>
      </dsp:txBody>
      <dsp:txXfrm>
        <a:off x="5825203" y="3872736"/>
        <a:ext cx="1218911" cy="1218911"/>
      </dsp:txXfrm>
    </dsp:sp>
    <dsp:sp modelId="{2E75481A-7E38-4287-B9A8-EFA6F8FD9BC8}">
      <dsp:nvSpPr>
        <dsp:cNvPr id="0" name=""/>
        <dsp:cNvSpPr/>
      </dsp:nvSpPr>
      <dsp:spPr>
        <a:xfrm rot="5400000">
          <a:off x="4165646" y="4181345"/>
          <a:ext cx="361730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219906" y="4244304"/>
        <a:ext cx="253211" cy="351656"/>
      </dsp:txXfrm>
    </dsp:sp>
    <dsp:sp modelId="{E8F9F713-0CF4-4F6B-9653-75C1E31D35F9}">
      <dsp:nvSpPr>
        <dsp:cNvPr id="0" name=""/>
        <dsp:cNvSpPr/>
      </dsp:nvSpPr>
      <dsp:spPr>
        <a:xfrm>
          <a:off x="3484610" y="4825884"/>
          <a:ext cx="1723801" cy="17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Surrounding tissues</a:t>
          </a:r>
        </a:p>
      </dsp:txBody>
      <dsp:txXfrm>
        <a:off x="3737055" y="5078329"/>
        <a:ext cx="1218911" cy="1218911"/>
      </dsp:txXfrm>
    </dsp:sp>
    <dsp:sp modelId="{1E45033F-29A3-4586-B731-B37C32359D19}">
      <dsp:nvSpPr>
        <dsp:cNvPr id="0" name=""/>
        <dsp:cNvSpPr/>
      </dsp:nvSpPr>
      <dsp:spPr>
        <a:xfrm rot="9000000">
          <a:off x="3123867" y="3588796"/>
          <a:ext cx="348667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221460" y="3679864"/>
        <a:ext cx="244067" cy="351656"/>
      </dsp:txXfrm>
    </dsp:sp>
    <dsp:sp modelId="{B6F230CF-F0CF-4818-911F-91071907B448}">
      <dsp:nvSpPr>
        <dsp:cNvPr id="0" name=""/>
        <dsp:cNvSpPr/>
      </dsp:nvSpPr>
      <dsp:spPr>
        <a:xfrm>
          <a:off x="1396462" y="3620291"/>
          <a:ext cx="1723801" cy="17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Two-dimensional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measurement</a:t>
          </a:r>
        </a:p>
      </dsp:txBody>
      <dsp:txXfrm>
        <a:off x="1648907" y="3872736"/>
        <a:ext cx="1218911" cy="1218911"/>
      </dsp:txXfrm>
    </dsp:sp>
    <dsp:sp modelId="{6E9D17AE-F8A4-42FF-BEC9-C65D567935B0}">
      <dsp:nvSpPr>
        <dsp:cNvPr id="0" name=""/>
        <dsp:cNvSpPr/>
      </dsp:nvSpPr>
      <dsp:spPr>
        <a:xfrm rot="12600000">
          <a:off x="3173348" y="2395827"/>
          <a:ext cx="310383" cy="586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3260225" y="2536324"/>
        <a:ext cx="217268" cy="351656"/>
      </dsp:txXfrm>
    </dsp:sp>
    <dsp:sp modelId="{0AB45BD9-1860-4CD0-9598-A2E851CB200E}">
      <dsp:nvSpPr>
        <dsp:cNvPr id="0" name=""/>
        <dsp:cNvSpPr/>
      </dsp:nvSpPr>
      <dsp:spPr>
        <a:xfrm>
          <a:off x="1314039" y="1165571"/>
          <a:ext cx="1888648" cy="1810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Microarchitecture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n.a</a:t>
          </a:r>
          <a:r>
            <a:rPr lang="en-US" sz="1400" kern="1200" dirty="0"/>
            <a:t>.</a:t>
          </a:r>
        </a:p>
      </dsp:txBody>
      <dsp:txXfrm>
        <a:off x="1590625" y="1430767"/>
        <a:ext cx="1335476" cy="12804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10460-A9BC-4B91-B932-E3F9CB7B1865}">
      <dsp:nvSpPr>
        <dsp:cNvPr id="0" name=""/>
        <dsp:cNvSpPr/>
      </dsp:nvSpPr>
      <dsp:spPr>
        <a:xfrm>
          <a:off x="3274449" y="2458248"/>
          <a:ext cx="2214101" cy="221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rgbClr val="FF0000"/>
              </a:solidFill>
            </a:rPr>
            <a:t>TBS after KT</a:t>
          </a:r>
        </a:p>
      </dsp:txBody>
      <dsp:txXfrm>
        <a:off x="3598697" y="2782496"/>
        <a:ext cx="1565605" cy="1565605"/>
      </dsp:txXfrm>
    </dsp:sp>
    <dsp:sp modelId="{A07CC6E9-76BB-4898-9DB2-6DF683BF3A67}">
      <dsp:nvSpPr>
        <dsp:cNvPr id="0" name=""/>
        <dsp:cNvSpPr/>
      </dsp:nvSpPr>
      <dsp:spPr>
        <a:xfrm rot="16200000">
          <a:off x="4227747" y="1858252"/>
          <a:ext cx="307504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273873" y="2031818"/>
        <a:ext cx="215253" cy="382320"/>
      </dsp:txXfrm>
    </dsp:sp>
    <dsp:sp modelId="{AF3F4939-9CC9-4FBE-8CE2-0A33A0797904}">
      <dsp:nvSpPr>
        <dsp:cNvPr id="0" name=""/>
        <dsp:cNvSpPr/>
      </dsp:nvSpPr>
      <dsp:spPr>
        <a:xfrm>
          <a:off x="3444440" y="3932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Lower TBS in KTR</a:t>
          </a:r>
        </a:p>
      </dsp:txBody>
      <dsp:txXfrm>
        <a:off x="3718898" y="278390"/>
        <a:ext cx="1325202" cy="1325202"/>
      </dsp:txXfrm>
    </dsp:sp>
    <dsp:sp modelId="{821D3C27-F458-46D2-A52E-E9A29A0E5DF9}">
      <dsp:nvSpPr>
        <dsp:cNvPr id="0" name=""/>
        <dsp:cNvSpPr/>
      </dsp:nvSpPr>
      <dsp:spPr>
        <a:xfrm rot="20520000">
          <a:off x="5548238" y="2817645"/>
          <a:ext cx="307504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550496" y="2959339"/>
        <a:ext cx="215253" cy="382320"/>
      </dsp:txXfrm>
    </dsp:sp>
    <dsp:sp modelId="{54D3639C-206F-4673-AF36-65333BD9A36B}">
      <dsp:nvSpPr>
        <dsp:cNvPr id="0" name=""/>
        <dsp:cNvSpPr/>
      </dsp:nvSpPr>
      <dsp:spPr>
        <a:xfrm>
          <a:off x="5940305" y="1817284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aramond" panose="02020404030301010803" pitchFamily="18" charset="0"/>
            </a:rPr>
            <a:t>↑ Fracture risk after KT</a:t>
          </a:r>
          <a:endParaRPr lang="en-US" sz="2200" kern="1200" dirty="0"/>
        </a:p>
      </dsp:txBody>
      <dsp:txXfrm>
        <a:off x="6214763" y="2091742"/>
        <a:ext cx="1325202" cy="1325202"/>
      </dsp:txXfrm>
    </dsp:sp>
    <dsp:sp modelId="{98861906-7390-4B3B-A977-C1DFC168DFDB}">
      <dsp:nvSpPr>
        <dsp:cNvPr id="0" name=""/>
        <dsp:cNvSpPr/>
      </dsp:nvSpPr>
      <dsp:spPr>
        <a:xfrm rot="3240000">
          <a:off x="5043856" y="4369975"/>
          <a:ext cx="307504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062870" y="4460099"/>
        <a:ext cx="215253" cy="382320"/>
      </dsp:txXfrm>
    </dsp:sp>
    <dsp:sp modelId="{4C43A69B-8F26-4930-B655-60B82DD7DFA9}">
      <dsp:nvSpPr>
        <dsp:cNvPr id="0" name=""/>
        <dsp:cNvSpPr/>
      </dsp:nvSpPr>
      <dsp:spPr>
        <a:xfrm>
          <a:off x="4986969" y="4751349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Normal BMD , but low TBS</a:t>
          </a:r>
        </a:p>
      </dsp:txBody>
      <dsp:txXfrm>
        <a:off x="5261427" y="5025807"/>
        <a:ext cx="1325202" cy="1325202"/>
      </dsp:txXfrm>
    </dsp:sp>
    <dsp:sp modelId="{680D2554-00F9-4C2D-930E-8DF2502149E4}">
      <dsp:nvSpPr>
        <dsp:cNvPr id="0" name=""/>
        <dsp:cNvSpPr/>
      </dsp:nvSpPr>
      <dsp:spPr>
        <a:xfrm rot="7560000">
          <a:off x="3411639" y="4369975"/>
          <a:ext cx="307504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484876" y="4460099"/>
        <a:ext cx="215253" cy="382320"/>
      </dsp:txXfrm>
    </dsp:sp>
    <dsp:sp modelId="{46ACB9FA-A95C-4416-B0F8-D96A4FD8EB37}">
      <dsp:nvSpPr>
        <dsp:cNvPr id="0" name=""/>
        <dsp:cNvSpPr/>
      </dsp:nvSpPr>
      <dsp:spPr>
        <a:xfrm>
          <a:off x="1901911" y="4751349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Predicts non-vertebral fracture</a:t>
          </a:r>
        </a:p>
      </dsp:txBody>
      <dsp:txXfrm>
        <a:off x="2176369" y="5025807"/>
        <a:ext cx="1325202" cy="1325202"/>
      </dsp:txXfrm>
    </dsp:sp>
    <dsp:sp modelId="{E1F64ABE-29D4-4196-9250-86F47EA6C54C}">
      <dsp:nvSpPr>
        <dsp:cNvPr id="0" name=""/>
        <dsp:cNvSpPr/>
      </dsp:nvSpPr>
      <dsp:spPr>
        <a:xfrm rot="11880000">
          <a:off x="2907256" y="2817645"/>
          <a:ext cx="307504" cy="63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997249" y="2959339"/>
        <a:ext cx="215253" cy="382320"/>
      </dsp:txXfrm>
    </dsp:sp>
    <dsp:sp modelId="{8A169DAF-4C13-4C3B-995D-440C410FB7A3}">
      <dsp:nvSpPr>
        <dsp:cNvPr id="0" name=""/>
        <dsp:cNvSpPr/>
      </dsp:nvSpPr>
      <dsp:spPr>
        <a:xfrm>
          <a:off x="948576" y="1817284"/>
          <a:ext cx="1874118" cy="18741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Dialysis vintage  no effect</a:t>
          </a:r>
        </a:p>
      </dsp:txBody>
      <dsp:txXfrm>
        <a:off x="1223034" y="2091742"/>
        <a:ext cx="1325202" cy="13252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49979-B8FD-4157-B2F7-110F774A6897}">
      <dsp:nvSpPr>
        <dsp:cNvPr id="0" name=""/>
        <dsp:cNvSpPr/>
      </dsp:nvSpPr>
      <dsp:spPr>
        <a:xfrm>
          <a:off x="3109226" y="2213942"/>
          <a:ext cx="2620747" cy="2538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rgbClr val="FF0000"/>
              </a:solidFill>
            </a:rPr>
            <a:t>HR-</a:t>
          </a:r>
          <a:r>
            <a:rPr lang="en-US" sz="3900" kern="1200" dirty="0" err="1">
              <a:solidFill>
                <a:srgbClr val="FF0000"/>
              </a:solidFill>
            </a:rPr>
            <a:t>pQCT</a:t>
          </a:r>
          <a:r>
            <a:rPr lang="en-US" sz="3900" kern="1200" dirty="0">
              <a:solidFill>
                <a:srgbClr val="FF0000"/>
              </a:solidFill>
            </a:rPr>
            <a:t> after KT</a:t>
          </a:r>
        </a:p>
      </dsp:txBody>
      <dsp:txXfrm>
        <a:off x="3493026" y="2585746"/>
        <a:ext cx="1853147" cy="1795229"/>
      </dsp:txXfrm>
    </dsp:sp>
    <dsp:sp modelId="{EA3F98A7-D317-4426-BD75-EC90DBD3B0E7}">
      <dsp:nvSpPr>
        <dsp:cNvPr id="0" name=""/>
        <dsp:cNvSpPr/>
      </dsp:nvSpPr>
      <dsp:spPr>
        <a:xfrm rot="16200000">
          <a:off x="4318952" y="1718639"/>
          <a:ext cx="201295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349146" y="1873272"/>
        <a:ext cx="140907" cy="373318"/>
      </dsp:txXfrm>
    </dsp:sp>
    <dsp:sp modelId="{369D689B-3AE0-4D2C-BA0A-4B6CF6628AA8}">
      <dsp:nvSpPr>
        <dsp:cNvPr id="0" name=""/>
        <dsp:cNvSpPr/>
      </dsp:nvSpPr>
      <dsp:spPr>
        <a:xfrm>
          <a:off x="3504604" y="4148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</a:rPr>
            <a:t>↑ cortical porosity</a:t>
          </a:r>
        </a:p>
      </dsp:txBody>
      <dsp:txXfrm>
        <a:off x="3772600" y="272144"/>
        <a:ext cx="1293998" cy="1293998"/>
      </dsp:txXfrm>
    </dsp:sp>
    <dsp:sp modelId="{967370C2-4F1D-43E9-8DCB-0721F305C0C1}">
      <dsp:nvSpPr>
        <dsp:cNvPr id="0" name=""/>
        <dsp:cNvSpPr/>
      </dsp:nvSpPr>
      <dsp:spPr>
        <a:xfrm rot="20520000">
          <a:off x="5729261" y="2717200"/>
          <a:ext cx="181753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730595" y="2850064"/>
        <a:ext cx="127227" cy="373318"/>
      </dsp:txXfrm>
    </dsp:sp>
    <dsp:sp modelId="{A6666860-A793-43EB-930F-8E5AEDA0554F}">
      <dsp:nvSpPr>
        <dsp:cNvPr id="0" name=""/>
        <dsp:cNvSpPr/>
      </dsp:nvSpPr>
      <dsp:spPr>
        <a:xfrm>
          <a:off x="5943320" y="1775978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Longitudinal  follow-up</a:t>
          </a:r>
        </a:p>
      </dsp:txBody>
      <dsp:txXfrm>
        <a:off x="6211316" y="2043974"/>
        <a:ext cx="1293998" cy="1293998"/>
      </dsp:txXfrm>
    </dsp:sp>
    <dsp:sp modelId="{44FE66BD-9A5F-4757-8DC8-63F148A21540}">
      <dsp:nvSpPr>
        <dsp:cNvPr id="0" name=""/>
        <dsp:cNvSpPr/>
      </dsp:nvSpPr>
      <dsp:spPr>
        <a:xfrm rot="3240000">
          <a:off x="5181155" y="4353981"/>
          <a:ext cx="194028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193152" y="4454874"/>
        <a:ext cx="135820" cy="373318"/>
      </dsp:txXfrm>
    </dsp:sp>
    <dsp:sp modelId="{B8A461A4-9F50-446D-8B76-C38979B2CEF8}">
      <dsp:nvSpPr>
        <dsp:cNvPr id="0" name=""/>
        <dsp:cNvSpPr/>
      </dsp:nvSpPr>
      <dsp:spPr>
        <a:xfrm>
          <a:off x="5011814" y="4642861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Garamond" panose="02020404030301010803" pitchFamily="18" charset="0"/>
            </a:rPr>
            <a:t>↓ trabecular BMD </a:t>
          </a:r>
          <a:r>
            <a:rPr lang="en-US" sz="1900" kern="1200" dirty="0" err="1">
              <a:latin typeface="Garamond" panose="02020404030301010803" pitchFamily="18" charset="0"/>
            </a:rPr>
            <a:t>radius+tibia</a:t>
          </a:r>
          <a:endParaRPr lang="en-US" sz="1900" kern="1200" dirty="0"/>
        </a:p>
      </dsp:txBody>
      <dsp:txXfrm>
        <a:off x="5279810" y="4910857"/>
        <a:ext cx="1293998" cy="1293998"/>
      </dsp:txXfrm>
    </dsp:sp>
    <dsp:sp modelId="{24A1B7C1-46EE-4ADE-8A32-0E6F1EEC6264}">
      <dsp:nvSpPr>
        <dsp:cNvPr id="0" name=""/>
        <dsp:cNvSpPr/>
      </dsp:nvSpPr>
      <dsp:spPr>
        <a:xfrm rot="7560000">
          <a:off x="3464016" y="4353981"/>
          <a:ext cx="194028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510227" y="4454874"/>
        <a:ext cx="135820" cy="373318"/>
      </dsp:txXfrm>
    </dsp:sp>
    <dsp:sp modelId="{5D08ACF0-8DAC-4D61-B061-C9C7B9C21004}">
      <dsp:nvSpPr>
        <dsp:cNvPr id="0" name=""/>
        <dsp:cNvSpPr/>
      </dsp:nvSpPr>
      <dsp:spPr>
        <a:xfrm>
          <a:off x="1997395" y="4642861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Availability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/price</a:t>
          </a:r>
        </a:p>
      </dsp:txBody>
      <dsp:txXfrm>
        <a:off x="2265391" y="4910857"/>
        <a:ext cx="1293998" cy="1293998"/>
      </dsp:txXfrm>
    </dsp:sp>
    <dsp:sp modelId="{967DF862-28F4-4737-A7D6-7584093CD6C7}">
      <dsp:nvSpPr>
        <dsp:cNvPr id="0" name=""/>
        <dsp:cNvSpPr/>
      </dsp:nvSpPr>
      <dsp:spPr>
        <a:xfrm rot="11880000">
          <a:off x="2928185" y="2717200"/>
          <a:ext cx="181753" cy="6221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981377" y="2850064"/>
        <a:ext cx="127227" cy="373318"/>
      </dsp:txXfrm>
    </dsp:sp>
    <dsp:sp modelId="{241D7AD2-1321-4CFA-A227-6D62DA0CEF6B}">
      <dsp:nvSpPr>
        <dsp:cNvPr id="0" name=""/>
        <dsp:cNvSpPr/>
      </dsp:nvSpPr>
      <dsp:spPr>
        <a:xfrm>
          <a:off x="1065888" y="1775978"/>
          <a:ext cx="1829990" cy="1829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Garamond" panose="02020404030301010803" pitchFamily="18" charset="0"/>
            </a:rPr>
            <a:t>↑trabecular separation tibia</a:t>
          </a:r>
          <a:endParaRPr lang="en-US" sz="1900" kern="1200" dirty="0"/>
        </a:p>
      </dsp:txBody>
      <dsp:txXfrm>
        <a:off x="1333884" y="2043974"/>
        <a:ext cx="1293998" cy="12939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6EA5B-7ED0-4C40-8785-D9B1152E0A41}">
      <dsp:nvSpPr>
        <dsp:cNvPr id="0" name=""/>
        <dsp:cNvSpPr/>
      </dsp:nvSpPr>
      <dsp:spPr>
        <a:xfrm>
          <a:off x="2839992" y="2614581"/>
          <a:ext cx="3083014" cy="289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>
              <a:solidFill>
                <a:srgbClr val="FF0000"/>
              </a:solidFill>
            </a:rPr>
            <a:t>HR-MRI</a:t>
          </a:r>
        </a:p>
      </dsp:txBody>
      <dsp:txXfrm>
        <a:off x="3291489" y="3038715"/>
        <a:ext cx="2180020" cy="2047901"/>
      </dsp:txXfrm>
    </dsp:sp>
    <dsp:sp modelId="{33F5065A-65EB-4284-A449-57298E06705A}">
      <dsp:nvSpPr>
        <dsp:cNvPr id="0" name=""/>
        <dsp:cNvSpPr/>
      </dsp:nvSpPr>
      <dsp:spPr>
        <a:xfrm rot="16200000">
          <a:off x="4255302" y="2020644"/>
          <a:ext cx="252394" cy="725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4293161" y="2203691"/>
        <a:ext cx="176676" cy="435566"/>
      </dsp:txXfrm>
    </dsp:sp>
    <dsp:sp modelId="{66FE9224-5512-4A5D-99D9-DCAD767C3A73}">
      <dsp:nvSpPr>
        <dsp:cNvPr id="0" name=""/>
        <dsp:cNvSpPr/>
      </dsp:nvSpPr>
      <dsp:spPr>
        <a:xfrm>
          <a:off x="3313937" y="3239"/>
          <a:ext cx="2135125" cy="2135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MRI+TBS outperform </a:t>
          </a:r>
          <a:r>
            <a:rPr lang="en-US" sz="2400" kern="1200" dirty="0" err="1"/>
            <a:t>DXA+pQCT</a:t>
          </a:r>
          <a:endParaRPr lang="en-US" sz="2400" kern="1200" dirty="0"/>
        </a:p>
      </dsp:txBody>
      <dsp:txXfrm>
        <a:off x="3626619" y="315921"/>
        <a:ext cx="1509761" cy="1509761"/>
      </dsp:txXfrm>
    </dsp:sp>
    <dsp:sp modelId="{90F172C2-4D2E-447E-B14F-5A38ECEABB0A}">
      <dsp:nvSpPr>
        <dsp:cNvPr id="0" name=""/>
        <dsp:cNvSpPr/>
      </dsp:nvSpPr>
      <dsp:spPr>
        <a:xfrm rot="1800000">
          <a:off x="5758021" y="4556827"/>
          <a:ext cx="216152" cy="725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762365" y="4685804"/>
        <a:ext cx="151306" cy="435566"/>
      </dsp:txXfrm>
    </dsp:sp>
    <dsp:sp modelId="{C6DF6690-D679-4F92-A044-9817A2833FEC}">
      <dsp:nvSpPr>
        <dsp:cNvPr id="0" name=""/>
        <dsp:cNvSpPr/>
      </dsp:nvSpPr>
      <dsp:spPr>
        <a:xfrm>
          <a:off x="5904967" y="4491035"/>
          <a:ext cx="2135125" cy="2135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Decreased trabecular bone</a:t>
          </a:r>
        </a:p>
      </dsp:txBody>
      <dsp:txXfrm>
        <a:off x="6217649" y="4803717"/>
        <a:ext cx="1509761" cy="1509761"/>
      </dsp:txXfrm>
    </dsp:sp>
    <dsp:sp modelId="{A0155FFB-55C3-4273-B14F-69FCA03F104A}">
      <dsp:nvSpPr>
        <dsp:cNvPr id="0" name=""/>
        <dsp:cNvSpPr/>
      </dsp:nvSpPr>
      <dsp:spPr>
        <a:xfrm rot="9000000">
          <a:off x="2788825" y="4556827"/>
          <a:ext cx="216152" cy="725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2849327" y="4685804"/>
        <a:ext cx="151306" cy="435566"/>
      </dsp:txXfrm>
    </dsp:sp>
    <dsp:sp modelId="{72EF1DE0-591C-4D73-AA49-B1F06CAE639E}">
      <dsp:nvSpPr>
        <dsp:cNvPr id="0" name=""/>
        <dsp:cNvSpPr/>
      </dsp:nvSpPr>
      <dsp:spPr>
        <a:xfrm>
          <a:off x="722907" y="4491035"/>
          <a:ext cx="2135125" cy="2135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Decreased cortical bone</a:t>
          </a:r>
        </a:p>
      </dsp:txBody>
      <dsp:txXfrm>
        <a:off x="1035589" y="4803717"/>
        <a:ext cx="1509761" cy="1509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5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8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7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9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1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458200" cy="2387600"/>
          </a:xfrm>
        </p:spPr>
        <p:txBody>
          <a:bodyPr anchor="ctr" anchorCtr="0"/>
          <a:lstStyle/>
          <a:p>
            <a:r>
              <a:rPr lang="en-US" dirty="0">
                <a:solidFill>
                  <a:schemeClr val="bg1"/>
                </a:solidFill>
              </a:rPr>
              <a:t>Mineral Bone Disease after Kidney Transplantation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84762"/>
            <a:ext cx="7848600" cy="1655762"/>
          </a:xfrm>
        </p:spPr>
        <p:txBody>
          <a:bodyPr anchor="ctr" anchorCtr="0"/>
          <a:lstStyle/>
          <a:p>
            <a:r>
              <a:rPr lang="en-US" dirty="0">
                <a:solidFill>
                  <a:schemeClr val="bg1"/>
                </a:solidFill>
              </a:rPr>
              <a:t>Dr Jean </a:t>
            </a:r>
            <a:r>
              <a:rPr lang="en-US" dirty="0" err="1">
                <a:solidFill>
                  <a:schemeClr val="bg1"/>
                </a:solidFill>
              </a:rPr>
              <a:t>Filipov</a:t>
            </a:r>
            <a:r>
              <a:rPr lang="en-US" dirty="0">
                <a:solidFill>
                  <a:schemeClr val="bg1"/>
                </a:solidFill>
              </a:rPr>
              <a:t> , PhD</a:t>
            </a:r>
          </a:p>
          <a:p>
            <a:r>
              <a:rPr lang="en-US" dirty="0">
                <a:solidFill>
                  <a:schemeClr val="bg1"/>
                </a:solidFill>
              </a:rPr>
              <a:t>UH </a:t>
            </a:r>
            <a:r>
              <a:rPr lang="en-US" dirty="0" err="1">
                <a:solidFill>
                  <a:schemeClr val="bg1"/>
                </a:solidFill>
              </a:rPr>
              <a:t>Alexandrovska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Sofia, Bulgaria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3657600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4"/>
    </mc:Choice>
    <mc:Fallback xmlns="">
      <p:transition spd="slow" advTm="681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30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2. Post-transplant bone disease</a:t>
            </a:r>
          </a:p>
        </p:txBody>
      </p:sp>
    </p:spTree>
    <p:extLst>
      <p:ext uri="{BB962C8B-B14F-4D97-AF65-F5344CB8AC3E}">
        <p14:creationId xmlns:p14="http://schemas.microsoft.com/office/powerpoint/2010/main" val="39522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5"/>
    </mc:Choice>
    <mc:Fallback xmlns="">
      <p:transition spd="slow" advTm="452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Post-transplant bone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035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Osteoporosis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Renal osteodystrophy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Osteonecrosis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Bone fracture</a:t>
            </a:r>
          </a:p>
        </p:txBody>
      </p:sp>
    </p:spTree>
    <p:extLst>
      <p:ext uri="{BB962C8B-B14F-4D97-AF65-F5344CB8AC3E}">
        <p14:creationId xmlns:p14="http://schemas.microsoft.com/office/powerpoint/2010/main" val="83001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9"/>
    </mc:Choice>
    <mc:Fallback xmlns="">
      <p:transition spd="slow" advTm="1055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69806"/>
              </p:ext>
            </p:extLst>
          </p:nvPr>
        </p:nvGraphicFramePr>
        <p:xfrm>
          <a:off x="304800" y="1524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838200" y="5105400"/>
            <a:ext cx="1676400" cy="1600200"/>
          </a:xfrm>
          <a:prstGeom prst="wedgeRoundRectCallout">
            <a:avLst>
              <a:gd name="adj1" fmla="val 138486"/>
              <a:gd name="adj2" fmla="val 95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Bone mineral / square cm bone tissue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315200" y="5257800"/>
            <a:ext cx="914400" cy="612648"/>
          </a:xfrm>
          <a:prstGeom prst="wedgeRoundRectCallout">
            <a:avLst>
              <a:gd name="adj1" fmla="val -281074"/>
              <a:gd name="adj2" fmla="val 265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DXA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28600" y="381000"/>
            <a:ext cx="2590800" cy="2057400"/>
          </a:xfrm>
          <a:prstGeom prst="wedgeRoundRectCallout">
            <a:avLst>
              <a:gd name="adj1" fmla="val 97536"/>
              <a:gd name="adj2" fmla="val -178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Microarchitecture, turnover, mineral structure, </a:t>
            </a:r>
          </a:p>
          <a:p>
            <a:pPr algn="ctr"/>
            <a:r>
              <a:rPr lang="en-US" dirty="0" err="1"/>
              <a:t>microcracks</a:t>
            </a:r>
            <a:r>
              <a:rPr lang="en-US" dirty="0"/>
              <a:t>, collagen content/structure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118951" y="152400"/>
            <a:ext cx="2415447" cy="841248"/>
          </a:xfrm>
          <a:prstGeom prst="wedgeRoundRectCallout">
            <a:avLst>
              <a:gd name="adj1" fmla="val -86806"/>
              <a:gd name="adj2" fmla="val 192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Bone biopsy double </a:t>
            </a:r>
            <a:r>
              <a:rPr lang="en-US" sz="1600" b="1" dirty="0" err="1"/>
              <a:t>tetracyclin</a:t>
            </a:r>
            <a:r>
              <a:rPr lang="en-US" sz="1600" b="1" dirty="0"/>
              <a:t> labeling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126296" y="1066800"/>
            <a:ext cx="2408103" cy="1143000"/>
          </a:xfrm>
          <a:prstGeom prst="wedgeRoundRectCallout">
            <a:avLst>
              <a:gd name="adj1" fmla="val -100493"/>
              <a:gd name="adj2" fmla="val -158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HR-</a:t>
            </a:r>
            <a:r>
              <a:rPr lang="en-US" sz="1600" b="1" dirty="0" err="1"/>
              <a:t>pQCT</a:t>
            </a:r>
            <a:endParaRPr lang="en-US" sz="1600" b="1" dirty="0"/>
          </a:p>
          <a:p>
            <a:pPr algn="ctr"/>
            <a:r>
              <a:rPr lang="en-US" sz="1600" b="1" dirty="0"/>
              <a:t>HR-MRI</a:t>
            </a:r>
          </a:p>
          <a:p>
            <a:pPr algn="ctr"/>
            <a:r>
              <a:rPr lang="en-US" sz="1600" b="1" dirty="0"/>
              <a:t>Trabecular Bone Score</a:t>
            </a:r>
          </a:p>
        </p:txBody>
      </p:sp>
    </p:spTree>
    <p:extLst>
      <p:ext uri="{BB962C8B-B14F-4D97-AF65-F5344CB8AC3E}">
        <p14:creationId xmlns:p14="http://schemas.microsoft.com/office/powerpoint/2010/main" val="27307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79"/>
    </mc:Choice>
    <mc:Fallback xmlns="">
      <p:transition spd="slow" advTm="4447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6827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Factors, influencing bone health after KT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55786"/>
              </p:ext>
            </p:extLst>
          </p:nvPr>
        </p:nvGraphicFramePr>
        <p:xfrm>
          <a:off x="152400" y="609600"/>
          <a:ext cx="87630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Traditional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CKD related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Transplantation-related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Malnutrition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↑ PTH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Steroid use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aramond" panose="02020404030301010803" pitchFamily="18" charset="0"/>
                        </a:rPr>
                        <a:t>↓VD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Cumulative steroid</a:t>
                      </a:r>
                      <a:r>
                        <a:rPr lang="en-US" sz="2000" baseline="0" dirty="0"/>
                        <a:t> dose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Hypogonadism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Systemic inflammation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Persistent </a:t>
                      </a:r>
                      <a:r>
                        <a:rPr lang="en-US" sz="2000" dirty="0">
                          <a:latin typeface="Garamond" panose="02020404030301010803" pitchFamily="18" charset="0"/>
                        </a:rPr>
                        <a:t>↑PTH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Smoking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Metabolic acidosis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Other IS</a:t>
                      </a:r>
                      <a:r>
                        <a:rPr lang="en-US" sz="2000" baseline="0" dirty="0"/>
                        <a:t> agents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Lower BMI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Dialysis vintage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Deceased donor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Low physical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History of glomerulonephritis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 GFR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Females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Diabetes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Family</a:t>
                      </a:r>
                      <a:r>
                        <a:rPr lang="en-US" sz="2000" baseline="0" dirty="0"/>
                        <a:t> history of osteoporosis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Hypomagnesemia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History of fractures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sz="2000" dirty="0"/>
                        <a:t>Diabetes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0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50"/>
    </mc:Choice>
    <mc:Fallback xmlns="">
      <p:transition spd="slow" advTm="2345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3027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Post-KT bone disease: epidemiology &amp;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3001"/>
            <a:ext cx="7886700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Major BMD loss – 1 </a:t>
            </a:r>
            <a:r>
              <a:rPr lang="en-US" dirty="0" err="1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year post-transplant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Higher risk for fracture – first 6 months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Major fracture sites: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    distal (ankle/foot/radius)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 &gt; spine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Fractures→ increased mortality (hip + spine)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Decreasing fracture rates over the last years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5029200"/>
            <a:ext cx="82105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Iseri</a:t>
            </a:r>
            <a:r>
              <a:rPr lang="en-US" sz="1200" dirty="0"/>
              <a:t> K, et al. Fractures after kidney transplantation: Incidence, predictors, and association with mortality. Bone. 2020;140:115554</a:t>
            </a:r>
            <a:r>
              <a:rPr lang="en-US" sz="11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206" y="5486399"/>
            <a:ext cx="82279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Bouquegneau</a:t>
            </a:r>
            <a:r>
              <a:rPr lang="en-US" sz="1200" dirty="0"/>
              <a:t> A, et al. Bone Disease after Kidney Transplantation. </a:t>
            </a:r>
            <a:r>
              <a:rPr lang="en-US" sz="1200" dirty="0" err="1"/>
              <a:t>Clin</a:t>
            </a:r>
            <a:r>
              <a:rPr lang="en-US" sz="1200" dirty="0"/>
              <a:t> J Am </a:t>
            </a:r>
            <a:r>
              <a:rPr lang="en-US" sz="1200" dirty="0" err="1"/>
              <a:t>Soc</a:t>
            </a:r>
            <a:r>
              <a:rPr lang="en-US" sz="1200" dirty="0"/>
              <a:t> </a:t>
            </a:r>
            <a:r>
              <a:rPr lang="en-US" sz="1200" dirty="0" err="1"/>
              <a:t>Nephrol</a:t>
            </a:r>
            <a:r>
              <a:rPr lang="en-US" sz="1200" dirty="0"/>
              <a:t>. 2016 ;11(7):1282-1296.</a:t>
            </a:r>
          </a:p>
        </p:txBody>
      </p:sp>
    </p:spTree>
    <p:extLst>
      <p:ext uri="{BB962C8B-B14F-4D97-AF65-F5344CB8AC3E}">
        <p14:creationId xmlns:p14="http://schemas.microsoft.com/office/powerpoint/2010/main" val="376766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65"/>
    </mc:Choice>
    <mc:Fallback xmlns="">
      <p:transition spd="slow" advTm="45165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Bone disease: KT vs dialysis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181191"/>
              </p:ext>
            </p:extLst>
          </p:nvPr>
        </p:nvGraphicFramePr>
        <p:xfrm>
          <a:off x="76200" y="990600"/>
          <a:ext cx="8991600" cy="4791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8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88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Dialysis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Post-transplant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4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Location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Distal skeleton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4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Pathogenesis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CKD, general</a:t>
                      </a:r>
                      <a:r>
                        <a:rPr lang="en-US" sz="1800" baseline="0" dirty="0"/>
                        <a:t> factors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……+ Post-transplant (IS, rejection, donor)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45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Total fracture risk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Inconsistent 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Inconsistent results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88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Hip fracture risk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Higher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88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Mortality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Higher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88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Bone turnover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↑/↓ (PD/HD)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Further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>
                          <a:latin typeface="Garamond" panose="02020404030301010803" pitchFamily="18" charset="0"/>
                        </a:rPr>
                        <a:t>↓ (CS)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688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Trabecular volume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Steroid-dependent</a:t>
                      </a:r>
                      <a:r>
                        <a:rPr lang="en-US" sz="1800" baseline="0" dirty="0"/>
                        <a:t> decrease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5867400"/>
            <a:ext cx="8991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S. </a:t>
            </a:r>
            <a:r>
              <a:rPr lang="en-US" sz="900" dirty="0" err="1"/>
              <a:t>Keronen</a:t>
            </a:r>
            <a:r>
              <a:rPr lang="en-US" sz="900" dirty="0"/>
              <a:t>, et al. Changes in bone </a:t>
            </a:r>
            <a:r>
              <a:rPr lang="en-US" sz="900" dirty="0" err="1"/>
              <a:t>histomorphometry</a:t>
            </a:r>
            <a:r>
              <a:rPr lang="en-US" sz="900" dirty="0"/>
              <a:t> after kidney transplantation </a:t>
            </a:r>
            <a:r>
              <a:rPr lang="en-US" sz="900" dirty="0" err="1"/>
              <a:t>Clin</a:t>
            </a:r>
            <a:r>
              <a:rPr lang="en-US" sz="900" dirty="0"/>
              <a:t>. J. Am. Soc. </a:t>
            </a:r>
            <a:r>
              <a:rPr lang="en-US" sz="900" dirty="0" err="1"/>
              <a:t>Nephrol</a:t>
            </a:r>
            <a:r>
              <a:rPr lang="en-US" sz="900" dirty="0"/>
              <a:t>., 14 (6) (2019), pp. 894-903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6183868"/>
            <a:ext cx="89916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latin typeface="ElsevierSans"/>
              </a:rPr>
              <a:t>P. </a:t>
            </a:r>
            <a:r>
              <a:rPr lang="en-US" sz="900" dirty="0" err="1">
                <a:latin typeface="ElsevierSans"/>
              </a:rPr>
              <a:t>Evenepoel</a:t>
            </a:r>
            <a:r>
              <a:rPr lang="en-US" sz="900" dirty="0">
                <a:latin typeface="ElsevierSans"/>
              </a:rPr>
              <a:t>, et al. </a:t>
            </a:r>
            <a:r>
              <a:rPr lang="en-US" sz="900" dirty="0">
                <a:latin typeface="ElsevierGulliver"/>
              </a:rPr>
              <a:t>Bone </a:t>
            </a:r>
            <a:r>
              <a:rPr lang="en-US" sz="900" dirty="0" err="1">
                <a:latin typeface="ElsevierGulliver"/>
              </a:rPr>
              <a:t>histomorphometry</a:t>
            </a:r>
            <a:r>
              <a:rPr lang="en-US" sz="900" dirty="0">
                <a:latin typeface="ElsevierGulliver"/>
              </a:rPr>
              <a:t> in de novo renal transplant recipients indicates a further decline in bone resorption 1 year </a:t>
            </a:r>
            <a:r>
              <a:rPr lang="en-US" sz="900" dirty="0" err="1">
                <a:latin typeface="ElsevierGulliver"/>
              </a:rPr>
              <a:t>posttransplantation</a:t>
            </a:r>
            <a:r>
              <a:rPr lang="en-US" sz="900" dirty="0">
                <a:latin typeface="ElsevierGulliver"/>
              </a:rPr>
              <a:t>. </a:t>
            </a:r>
            <a:r>
              <a:rPr lang="en-US" sz="900" dirty="0">
                <a:latin typeface="ElsevierSans"/>
              </a:rPr>
              <a:t>Kidney Int., 91 (2) (2017), pp. 469-476</a:t>
            </a:r>
            <a:endParaRPr lang="en-US" sz="900" b="0" i="0" dirty="0">
              <a:effectLst/>
              <a:latin typeface="ElsevierSans"/>
            </a:endParaRPr>
          </a:p>
        </p:txBody>
      </p:sp>
    </p:spTree>
    <p:extLst>
      <p:ext uri="{BB962C8B-B14F-4D97-AF65-F5344CB8AC3E}">
        <p14:creationId xmlns:p14="http://schemas.microsoft.com/office/powerpoint/2010/main" val="301847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81"/>
    </mc:Choice>
    <mc:Fallback xmlns="">
      <p:transition spd="slow" advTm="5378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3837"/>
            <a:ext cx="7886700" cy="1325563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Post</a:t>
            </a:r>
            <a:r>
              <a:rPr lang="en-US" dirty="0">
                <a:solidFill>
                  <a:schemeClr val="bg1"/>
                </a:solidFill>
              </a:rPr>
              <a:t>-transplant bone disease: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4825"/>
            <a:ext cx="7886700" cy="2212975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Imaging techniques : DXA, TBS, HR-</a:t>
            </a:r>
            <a:r>
              <a:rPr lang="en-US" dirty="0" err="1">
                <a:solidFill>
                  <a:schemeClr val="bg1"/>
                </a:solidFill>
              </a:rPr>
              <a:t>pQCT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Serum markers: bone formation/resorption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Bone histology </a:t>
            </a:r>
          </a:p>
        </p:txBody>
      </p:sp>
    </p:spTree>
    <p:extLst>
      <p:ext uri="{BB962C8B-B14F-4D97-AF65-F5344CB8AC3E}">
        <p14:creationId xmlns:p14="http://schemas.microsoft.com/office/powerpoint/2010/main" val="20051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24"/>
    </mc:Choice>
    <mc:Fallback xmlns="">
      <p:transition spd="slow" advTm="912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27326"/>
            <a:ext cx="7886700" cy="396874"/>
          </a:xfrm>
        </p:spPr>
        <p:txBody>
          <a:bodyPr>
            <a:no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A. </a:t>
            </a:r>
            <a:r>
              <a:rPr lang="en-US" b="1" dirty="0">
                <a:solidFill>
                  <a:schemeClr val="bg1"/>
                </a:solidFill>
              </a:rPr>
              <a:t>Imaging</a:t>
            </a:r>
          </a:p>
        </p:txBody>
      </p:sp>
    </p:spTree>
    <p:extLst>
      <p:ext uri="{BB962C8B-B14F-4D97-AF65-F5344CB8AC3E}">
        <p14:creationId xmlns:p14="http://schemas.microsoft.com/office/powerpoint/2010/main" val="76883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"/>
    </mc:Choice>
    <mc:Fallback xmlns="">
      <p:transition spd="slow" advTm="206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758904"/>
              </p:ext>
            </p:extLst>
          </p:nvPr>
        </p:nvGraphicFramePr>
        <p:xfrm>
          <a:off x="228600" y="152400"/>
          <a:ext cx="8610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395905">
            <a:off x="4888178" y="550521"/>
            <a:ext cx="2971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Akaberi</a:t>
            </a:r>
            <a:r>
              <a:rPr lang="en-US" sz="900" dirty="0"/>
              <a:t> S, et al. Can DXA predict fractures in renal transplant patients? </a:t>
            </a:r>
            <a:r>
              <a:rPr lang="en-US" sz="900" i="1" dirty="0"/>
              <a:t>Am J Transplant</a:t>
            </a:r>
            <a:r>
              <a:rPr lang="en-US" sz="900" dirty="0"/>
              <a:t> 8: 2647–2651, 2008</a:t>
            </a:r>
          </a:p>
        </p:txBody>
      </p:sp>
      <p:sp>
        <p:nvSpPr>
          <p:cNvPr id="6" name="TextBox 5"/>
          <p:cNvSpPr txBox="1"/>
          <p:nvPr/>
        </p:nvSpPr>
        <p:spPr>
          <a:xfrm rot="395905">
            <a:off x="5954976" y="1487495"/>
            <a:ext cx="2971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Akaberi</a:t>
            </a:r>
            <a:r>
              <a:rPr lang="en-US" sz="900" dirty="0"/>
              <a:t> S, et al. Can DXA predict fractures in renal transplant patients? </a:t>
            </a:r>
            <a:r>
              <a:rPr lang="en-US" sz="900" i="1" dirty="0"/>
              <a:t>Am J Transplant</a:t>
            </a:r>
            <a:r>
              <a:rPr lang="en-US" sz="900" dirty="0"/>
              <a:t> 8: 2647–2651, 2008</a:t>
            </a:r>
          </a:p>
        </p:txBody>
      </p:sp>
    </p:spTree>
    <p:extLst>
      <p:ext uri="{BB962C8B-B14F-4D97-AF65-F5344CB8AC3E}">
        <p14:creationId xmlns:p14="http://schemas.microsoft.com/office/powerpoint/2010/main" val="42266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97"/>
    </mc:Choice>
    <mc:Fallback xmlns="">
      <p:transition spd="slow" advTm="42997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Trabecular bone score (TBS)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Based on previous  lumbar spine – DXA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Software re-analyzed information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Evaluates pixel gray-level variations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Indicates bone microarchitecture 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Evaluates bone strength</a:t>
            </a:r>
          </a:p>
        </p:txBody>
      </p:sp>
    </p:spTree>
    <p:extLst>
      <p:ext uri="{BB962C8B-B14F-4D97-AF65-F5344CB8AC3E}">
        <p14:creationId xmlns:p14="http://schemas.microsoft.com/office/powerpoint/2010/main" val="157024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70"/>
    </mc:Choice>
    <mc:Fallback xmlns="">
      <p:transition spd="slow" advTm="528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Plan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Biochemical abnormalities after kidney transplantation (KT)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Bone disease after KT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Vascular involvement after KT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Treatment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40"/>
    </mc:Choice>
    <mc:Fallback xmlns="">
      <p:transition spd="slow" advTm="1184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00025"/>
              </p:ext>
            </p:extLst>
          </p:nvPr>
        </p:nvGraphicFramePr>
        <p:xfrm>
          <a:off x="152400" y="1524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233510">
            <a:off x="4996969" y="1542947"/>
            <a:ext cx="321837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Naylor KL, et al. Trabecular bone score in kidney transplant recipients. </a:t>
            </a:r>
            <a:r>
              <a:rPr lang="en-US" sz="1000" dirty="0" err="1"/>
              <a:t>Osteoporos</a:t>
            </a:r>
            <a:r>
              <a:rPr lang="en-US" sz="1000" dirty="0"/>
              <a:t> Int. 2016 Mar;27(3):1115-1121. </a:t>
            </a:r>
          </a:p>
        </p:txBody>
      </p:sp>
      <p:sp>
        <p:nvSpPr>
          <p:cNvPr id="6" name="TextBox 5"/>
          <p:cNvSpPr txBox="1"/>
          <p:nvPr/>
        </p:nvSpPr>
        <p:spPr>
          <a:xfrm rot="512009">
            <a:off x="5882740" y="4736850"/>
            <a:ext cx="2971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Luckman M, et al. Spine trabecular bone score as an indicator of bone microarchitecture at the peripheral skeleton in kidney transplant recipients. </a:t>
            </a:r>
            <a:r>
              <a:rPr lang="en-US" sz="1000" i="1" dirty="0" err="1"/>
              <a:t>Clin</a:t>
            </a:r>
            <a:r>
              <a:rPr lang="en-US" sz="1000" i="1" dirty="0"/>
              <a:t> J Am </a:t>
            </a:r>
            <a:r>
              <a:rPr lang="en-US" sz="1000" i="1" dirty="0" err="1"/>
              <a:t>Soc</a:t>
            </a:r>
            <a:r>
              <a:rPr lang="en-US" sz="1000" i="1" dirty="0"/>
              <a:t> </a:t>
            </a:r>
            <a:r>
              <a:rPr lang="en-US" sz="1000" i="1" dirty="0" err="1"/>
              <a:t>Nephrol</a:t>
            </a:r>
            <a:r>
              <a:rPr lang="en-US" sz="1000" i="1" dirty="0"/>
              <a:t>.</a:t>
            </a:r>
            <a:r>
              <a:rPr lang="en-US" sz="1000" dirty="0"/>
              <a:t> (2017) 12:644–52.</a:t>
            </a:r>
          </a:p>
        </p:txBody>
      </p:sp>
      <p:sp>
        <p:nvSpPr>
          <p:cNvPr id="7" name="TextBox 6"/>
          <p:cNvSpPr txBox="1"/>
          <p:nvPr/>
        </p:nvSpPr>
        <p:spPr>
          <a:xfrm rot="600172">
            <a:off x="1049807" y="1461498"/>
            <a:ext cx="20574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Perez-</a:t>
            </a:r>
            <a:r>
              <a:rPr lang="en-US" sz="1000" dirty="0" err="1"/>
              <a:t>Saez</a:t>
            </a:r>
            <a:r>
              <a:rPr lang="en-US" sz="1000" dirty="0"/>
              <a:t> MJ, et al. Bone density, microarchitecture, and tissue quality long-term after kidney transplant. </a:t>
            </a:r>
            <a:r>
              <a:rPr lang="en-US" sz="1000" i="1" dirty="0"/>
              <a:t>Transplantation</a:t>
            </a:r>
            <a:r>
              <a:rPr lang="en-US" sz="1000" dirty="0"/>
              <a:t> (2017) 101:1290–4. </a:t>
            </a:r>
          </a:p>
        </p:txBody>
      </p:sp>
      <p:sp>
        <p:nvSpPr>
          <p:cNvPr id="8" name="TextBox 7"/>
          <p:cNvSpPr txBox="1"/>
          <p:nvPr/>
        </p:nvSpPr>
        <p:spPr>
          <a:xfrm rot="402827">
            <a:off x="579630" y="4058613"/>
            <a:ext cx="225826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Aleksova</a:t>
            </a:r>
            <a:r>
              <a:rPr lang="en-US" sz="900" dirty="0"/>
              <a:t> J, et al. The trabecular bone score is associated with bone mineral density, markers of bone turnover and prevalent fracture in patients with end stage kidney disease. </a:t>
            </a:r>
            <a:r>
              <a:rPr lang="en-US" sz="900" i="1" dirty="0" err="1"/>
              <a:t>Osteoporos</a:t>
            </a:r>
            <a:r>
              <a:rPr lang="en-US" sz="900" i="1" dirty="0"/>
              <a:t> Int.</a:t>
            </a:r>
            <a:r>
              <a:rPr lang="en-US" sz="900" dirty="0"/>
              <a:t> (2018) 29:1447–55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450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62"/>
    </mc:Choice>
    <mc:Fallback xmlns="">
      <p:transition spd="slow" advTm="4576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High-resolution peripheral quantitative computed tomography</a:t>
            </a:r>
            <a:r>
              <a:rPr lang="bg-BG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(HR-</a:t>
            </a:r>
            <a:r>
              <a:rPr lang="en-US" dirty="0" err="1">
                <a:solidFill>
                  <a:schemeClr val="bg1"/>
                </a:solidFill>
              </a:rPr>
              <a:t>pQCT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CT extremity scanner, imaging up to 3 min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Obtains 3D bone geometry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Bone density – overall, compartment – specific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Microarchitecture evaluation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Tested regions: distal radius/tibia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Radiation 3 </a:t>
            </a: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en-US" dirty="0" err="1">
                <a:solidFill>
                  <a:schemeClr val="bg1"/>
                </a:solidFill>
              </a:rPr>
              <a:t>Sv</a:t>
            </a:r>
            <a:r>
              <a:rPr lang="en-US" dirty="0">
                <a:solidFill>
                  <a:schemeClr val="bg1"/>
                </a:solidFill>
              </a:rPr>
              <a:t>, DXA – 9 </a:t>
            </a: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en-US" dirty="0" err="1">
                <a:solidFill>
                  <a:schemeClr val="bg1"/>
                </a:solidFill>
              </a:rPr>
              <a:t>Sv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13"/>
    </mc:Choice>
    <mc:Fallback xmlns="">
      <p:transition spd="slow" advTm="5331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270381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428297">
            <a:off x="5181600" y="457200"/>
            <a:ext cx="2895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Nishiyama</a:t>
            </a:r>
            <a:r>
              <a:rPr lang="en-US" sz="900" dirty="0"/>
              <a:t> K.K., et al. Longitudinal HR-</a:t>
            </a:r>
            <a:r>
              <a:rPr lang="en-US" sz="900" dirty="0" err="1"/>
              <a:t>pQCT</a:t>
            </a:r>
            <a:r>
              <a:rPr lang="en-US" sz="900" dirty="0"/>
              <a:t> and image registration detects </a:t>
            </a:r>
            <a:r>
              <a:rPr lang="en-US" sz="900" dirty="0" err="1"/>
              <a:t>endocortical</a:t>
            </a:r>
            <a:r>
              <a:rPr lang="en-US" sz="900" dirty="0"/>
              <a:t> bone loss in kidney transplantation patients. </a:t>
            </a:r>
            <a:r>
              <a:rPr lang="en-US" sz="900" i="1" dirty="0"/>
              <a:t>J. Bone Miner. Res. </a:t>
            </a:r>
            <a:r>
              <a:rPr lang="en-US" sz="900" dirty="0"/>
              <a:t>2015;30(3):554–561. </a:t>
            </a:r>
          </a:p>
        </p:txBody>
      </p:sp>
      <p:sp>
        <p:nvSpPr>
          <p:cNvPr id="6" name="TextBox 5"/>
          <p:cNvSpPr txBox="1"/>
          <p:nvPr/>
        </p:nvSpPr>
        <p:spPr>
          <a:xfrm rot="551267">
            <a:off x="6085901" y="1827226"/>
            <a:ext cx="2895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Nishiyama</a:t>
            </a:r>
            <a:r>
              <a:rPr lang="en-US" sz="900" dirty="0"/>
              <a:t> K.K., et al. Longitudinal HR-</a:t>
            </a:r>
            <a:r>
              <a:rPr lang="en-US" sz="900" dirty="0" err="1"/>
              <a:t>pQCT</a:t>
            </a:r>
            <a:r>
              <a:rPr lang="en-US" sz="900" dirty="0"/>
              <a:t> and image registration detects </a:t>
            </a:r>
            <a:r>
              <a:rPr lang="en-US" sz="900" dirty="0" err="1"/>
              <a:t>endocortical</a:t>
            </a:r>
            <a:r>
              <a:rPr lang="en-US" sz="900" dirty="0"/>
              <a:t> bone loss in kidney transplantation patients. </a:t>
            </a:r>
            <a:r>
              <a:rPr lang="en-US" sz="900" i="1" dirty="0"/>
              <a:t>J. Bone Miner. Res. </a:t>
            </a:r>
            <a:r>
              <a:rPr lang="en-US" sz="900" dirty="0"/>
              <a:t>2015;30(3):554–561. </a:t>
            </a:r>
          </a:p>
        </p:txBody>
      </p:sp>
      <p:sp>
        <p:nvSpPr>
          <p:cNvPr id="7" name="TextBox 6"/>
          <p:cNvSpPr txBox="1"/>
          <p:nvPr/>
        </p:nvSpPr>
        <p:spPr>
          <a:xfrm rot="591470">
            <a:off x="5746139" y="4771513"/>
            <a:ext cx="3276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Antoine </a:t>
            </a:r>
            <a:r>
              <a:rPr lang="en-US" sz="900" dirty="0" err="1"/>
              <a:t>Bouquegneau</a:t>
            </a:r>
            <a:r>
              <a:rPr lang="en-US" sz="900" dirty="0"/>
              <a:t>, et al: Bone Mineral Density, Bone Micro-Architecture Evolution After Kidney Transplantation: A Prospective Cohort Study, </a:t>
            </a:r>
            <a:r>
              <a:rPr lang="en-US" sz="900" i="1" dirty="0"/>
              <a:t>Nephrology Dialysis Transplantation</a:t>
            </a:r>
            <a:r>
              <a:rPr lang="en-US" sz="900" dirty="0"/>
              <a:t>, Volume 37, Issue Supplement 3, 2022</a:t>
            </a:r>
          </a:p>
        </p:txBody>
      </p:sp>
      <p:sp>
        <p:nvSpPr>
          <p:cNvPr id="8" name="TextBox 7"/>
          <p:cNvSpPr txBox="1"/>
          <p:nvPr/>
        </p:nvSpPr>
        <p:spPr>
          <a:xfrm rot="928991">
            <a:off x="185853" y="3348597"/>
            <a:ext cx="291078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sz="900" dirty="0"/>
              <a:t>Marques IDB, et al. A randomized trial of </a:t>
            </a:r>
            <a:r>
              <a:rPr lang="en-US" sz="900" dirty="0" err="1"/>
              <a:t>zoledronic</a:t>
            </a:r>
            <a:r>
              <a:rPr lang="en-US" sz="900" dirty="0"/>
              <a:t> acid to prevent bone loss in the first year after kidney transplantation. J Am </a:t>
            </a:r>
            <a:r>
              <a:rPr lang="en-US" sz="900" dirty="0" err="1"/>
              <a:t>Soc</a:t>
            </a:r>
            <a:r>
              <a:rPr lang="en-US" sz="900" dirty="0"/>
              <a:t> </a:t>
            </a:r>
            <a:r>
              <a:rPr lang="en-US" sz="900" dirty="0" err="1"/>
              <a:t>Nephrol</a:t>
            </a:r>
            <a:r>
              <a:rPr lang="en-US" sz="900" dirty="0"/>
              <a:t>. 2019;30(2):355-65.</a:t>
            </a:r>
          </a:p>
        </p:txBody>
      </p:sp>
    </p:spTree>
    <p:extLst>
      <p:ext uri="{BB962C8B-B14F-4D97-AF65-F5344CB8AC3E}">
        <p14:creationId xmlns:p14="http://schemas.microsoft.com/office/powerpoint/2010/main" val="22202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22"/>
    </mc:Choice>
    <mc:Fallback xmlns="">
      <p:transition spd="slow" advTm="2872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High resolution MRI (HR-MRI)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MRI technique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Distal extremities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Proximal femur evaluation also possible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Similar to HR-</a:t>
            </a:r>
            <a:r>
              <a:rPr lang="en-US" dirty="0" err="1">
                <a:solidFill>
                  <a:schemeClr val="bg1"/>
                </a:solidFill>
              </a:rPr>
              <a:t>pQCT</a:t>
            </a:r>
            <a:r>
              <a:rPr lang="en-US" dirty="0">
                <a:solidFill>
                  <a:schemeClr val="bg1"/>
                </a:solidFill>
              </a:rPr>
              <a:t> information obtained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Higher strength of MRI – better clinical correlation</a:t>
            </a:r>
          </a:p>
        </p:txBody>
      </p:sp>
    </p:spTree>
    <p:extLst>
      <p:ext uri="{BB962C8B-B14F-4D97-AF65-F5344CB8AC3E}">
        <p14:creationId xmlns:p14="http://schemas.microsoft.com/office/powerpoint/2010/main" val="19153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93"/>
    </mc:Choice>
    <mc:Fallback xmlns="">
      <p:transition spd="slow" advTm="19293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44242"/>
              </p:ext>
            </p:extLst>
          </p:nvPr>
        </p:nvGraphicFramePr>
        <p:xfrm>
          <a:off x="152400" y="76200"/>
          <a:ext cx="8763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482328">
            <a:off x="5355282" y="1038170"/>
            <a:ext cx="2895600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Sharma, AK, et al. Changes in bone microarchitecture following kidney transplantation—Beyond bone mineral density. </a:t>
            </a:r>
            <a:r>
              <a:rPr lang="en-US" sz="900" i="1" dirty="0" err="1"/>
              <a:t>Clin</a:t>
            </a:r>
            <a:r>
              <a:rPr lang="en-US" sz="900" i="1" dirty="0"/>
              <a:t> Transplant</a:t>
            </a:r>
            <a:r>
              <a:rPr lang="en-US" sz="900" dirty="0"/>
              <a:t>. 2018; 32:e13347.</a:t>
            </a:r>
          </a:p>
        </p:txBody>
      </p:sp>
      <p:sp>
        <p:nvSpPr>
          <p:cNvPr id="6" name="TextBox 5"/>
          <p:cNvSpPr txBox="1"/>
          <p:nvPr/>
        </p:nvSpPr>
        <p:spPr>
          <a:xfrm rot="594357">
            <a:off x="6296027" y="4109753"/>
            <a:ext cx="2667000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Rajapakse</a:t>
            </a:r>
            <a:r>
              <a:rPr lang="en-US" sz="900" dirty="0"/>
              <a:t> CS, et al. Micro-MR imaging-based computational biomechanics demonstrates reduction in cortical and trabecular bone strength after renal transplantation. Radiology. 2012 Mar;262(3):912-20. </a:t>
            </a:r>
          </a:p>
        </p:txBody>
      </p:sp>
      <p:sp>
        <p:nvSpPr>
          <p:cNvPr id="7" name="TextBox 6"/>
          <p:cNvSpPr txBox="1"/>
          <p:nvPr/>
        </p:nvSpPr>
        <p:spPr>
          <a:xfrm rot="629777">
            <a:off x="2487573" y="5767954"/>
            <a:ext cx="2667000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Rajapakse</a:t>
            </a:r>
            <a:r>
              <a:rPr lang="en-US" sz="900" dirty="0"/>
              <a:t> CS, et al. Micro-MR imaging-based computational biomechanics demonstrates reduction in cortical and trabecular bone strength after renal transplantation. Radiology. 2012 Mar;262(3):912-20. </a:t>
            </a:r>
          </a:p>
        </p:txBody>
      </p:sp>
    </p:spTree>
    <p:extLst>
      <p:ext uri="{BB962C8B-B14F-4D97-AF65-F5344CB8AC3E}">
        <p14:creationId xmlns:p14="http://schemas.microsoft.com/office/powerpoint/2010/main" val="147345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94"/>
    </mc:Choice>
    <mc:Fallback xmlns="">
      <p:transition spd="slow" advTm="17794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B. Serum markers</a:t>
            </a:r>
          </a:p>
        </p:txBody>
      </p:sp>
    </p:spTree>
    <p:extLst>
      <p:ext uri="{BB962C8B-B14F-4D97-AF65-F5344CB8AC3E}">
        <p14:creationId xmlns:p14="http://schemas.microsoft.com/office/powerpoint/2010/main" val="193605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59"/>
    </mc:Choice>
    <mc:Fallback xmlns="">
      <p:transition spd="slow" advTm="8959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276866"/>
              </p:ext>
            </p:extLst>
          </p:nvPr>
        </p:nvGraphicFramePr>
        <p:xfrm>
          <a:off x="152400" y="152403"/>
          <a:ext cx="8915400" cy="660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196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91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9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196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8567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9025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9025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9025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2"/>
    </mc:Choice>
    <mc:Fallback xmlns="">
      <p:transition spd="slow" advTm="242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847778"/>
              </p:ext>
            </p:extLst>
          </p:nvPr>
        </p:nvGraphicFramePr>
        <p:xfrm>
          <a:off x="152400" y="685803"/>
          <a:ext cx="8915400" cy="611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947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44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8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76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In the general population</a:t>
            </a:r>
          </a:p>
        </p:txBody>
      </p:sp>
    </p:spTree>
    <p:extLst>
      <p:ext uri="{BB962C8B-B14F-4D97-AF65-F5344CB8AC3E}">
        <p14:creationId xmlns:p14="http://schemas.microsoft.com/office/powerpoint/2010/main" val="117812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97"/>
    </mc:Choice>
    <mc:Fallback xmlns="">
      <p:transition spd="slow" advTm="13697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91070"/>
              </p:ext>
            </p:extLst>
          </p:nvPr>
        </p:nvGraphicFramePr>
        <p:xfrm>
          <a:off x="152400" y="685803"/>
          <a:ext cx="8915400" cy="611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947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44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8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76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In the general population </a:t>
            </a:r>
            <a:r>
              <a:rPr lang="en-US" sz="3200" b="1" dirty="0">
                <a:solidFill>
                  <a:srgbClr val="FFFF00"/>
                </a:solidFill>
              </a:rPr>
              <a:t>+ CKD 1-2 ?</a:t>
            </a:r>
          </a:p>
        </p:txBody>
      </p:sp>
    </p:spTree>
    <p:extLst>
      <p:ext uri="{BB962C8B-B14F-4D97-AF65-F5344CB8AC3E}">
        <p14:creationId xmlns:p14="http://schemas.microsoft.com/office/powerpoint/2010/main" val="6024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402459"/>
              </p:ext>
            </p:extLst>
          </p:nvPr>
        </p:nvGraphicFramePr>
        <p:xfrm>
          <a:off x="152400" y="685803"/>
          <a:ext cx="8915400" cy="611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947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44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8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CKD 3 – 5D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781800" y="4419600"/>
            <a:ext cx="1752600" cy="612648"/>
          </a:xfrm>
          <a:prstGeom prst="wedgeRectCallout">
            <a:avLst>
              <a:gd name="adj1" fmla="val -174369"/>
              <a:gd name="adj2" fmla="val -69635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CKD biochemistry</a:t>
            </a:r>
          </a:p>
        </p:txBody>
      </p:sp>
    </p:spTree>
    <p:extLst>
      <p:ext uri="{BB962C8B-B14F-4D97-AF65-F5344CB8AC3E}">
        <p14:creationId xmlns:p14="http://schemas.microsoft.com/office/powerpoint/2010/main" val="423363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60"/>
    </mc:Choice>
    <mc:Fallback xmlns="">
      <p:transition spd="slow" advTm="187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1. Biochemical abnormalities after 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Depend on the kidney function after KT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Depend on dialysis duration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Rapid change over the first 6-12 months post-transplant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28"/>
    </mc:Choice>
    <mc:Fallback xmlns="">
      <p:transition spd="slow" advTm="18828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608475"/>
              </p:ext>
            </p:extLst>
          </p:nvPr>
        </p:nvGraphicFramePr>
        <p:xfrm>
          <a:off x="152400" y="685803"/>
          <a:ext cx="8915400" cy="611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947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44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8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After KT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72200" y="3429000"/>
            <a:ext cx="2819400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Heimgartner</a:t>
            </a:r>
            <a:r>
              <a:rPr lang="en-US" sz="900" dirty="0"/>
              <a:t> N, et al. Predictive Power of Bone Turnover Biomarkers to Estimate Bone Mineral Density after Kidney Transplantation with or without </a:t>
            </a:r>
            <a:r>
              <a:rPr lang="en-US" sz="900" dirty="0" err="1"/>
              <a:t>Denosumab</a:t>
            </a:r>
            <a:r>
              <a:rPr lang="en-US" sz="900" dirty="0"/>
              <a:t>: A post hoc Analysis of the POSTOP Study. Kidney Blood Press Res. 2020;45(5):758-767.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2200" y="4343400"/>
            <a:ext cx="2819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Evenepoel</a:t>
            </a:r>
            <a:r>
              <a:rPr lang="en-US" sz="900" dirty="0"/>
              <a:t> P, et al. Bone mineral density, bone turnover markers, and incident fractures in de novo kidney transplant recipients. Kidney Int. 2019 Jun;95(6):1461-1470. 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1143000" y="5562600"/>
            <a:ext cx="1752600" cy="612648"/>
          </a:xfrm>
          <a:prstGeom prst="wedgeRectCallout">
            <a:avLst>
              <a:gd name="adj1" fmla="val 103473"/>
              <a:gd name="adj2" fmla="val -85999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CKD biochemistry</a:t>
            </a:r>
          </a:p>
        </p:txBody>
      </p:sp>
    </p:spTree>
    <p:extLst>
      <p:ext uri="{BB962C8B-B14F-4D97-AF65-F5344CB8AC3E}">
        <p14:creationId xmlns:p14="http://schemas.microsoft.com/office/powerpoint/2010/main" val="144276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30"/>
    </mc:Choice>
    <mc:Fallback xmlns="">
      <p:transition spd="slow" advTm="2543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85803"/>
          <a:ext cx="8915400" cy="6113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947">
                <a:tc>
                  <a:txBody>
                    <a:bodyPr/>
                    <a:lstStyle/>
                    <a:p>
                      <a:r>
                        <a:rPr lang="en-US" sz="1800" dirty="0"/>
                        <a:t>Bone formation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Bone resorption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Turnover</a:t>
                      </a:r>
                      <a:r>
                        <a:rPr lang="en-US" sz="1800" baseline="0" dirty="0"/>
                        <a:t> regulators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Deoxypyridinoline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Receptor activator of NF-</a:t>
                      </a:r>
                      <a:r>
                        <a:rPr lang="en-US" sz="1600" dirty="0" err="1"/>
                        <a:t>κB</a:t>
                      </a:r>
                      <a:r>
                        <a:rPr lang="en-US" sz="1600" dirty="0"/>
                        <a:t> ligand (RANKL)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↑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resortpion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bALP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Hydroxylysine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Osteoprotegerin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osteoclastogenesis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Osteocalcin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Pyridinoline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Dickkopf-1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nb-NO" sz="1600" dirty="0"/>
                        <a:t>Procollagen type 1 N-terminal 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Bone Sialoprotein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Sclerostin</a:t>
                      </a:r>
                      <a:r>
                        <a:rPr lang="en-US" sz="1600" dirty="0"/>
                        <a:t>  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↓ formation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Procollagen type 1 C-terminal </a:t>
                      </a:r>
                      <a:r>
                        <a:rPr lang="en-US" sz="1600" dirty="0" err="1"/>
                        <a:t>Propeptide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Osteopontin</a:t>
                      </a:r>
                      <a:r>
                        <a:rPr lang="en-US" sz="1600" dirty="0"/>
                        <a:t> (OP)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44">
                <a:tc rowSpan="5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Cathepsin</a:t>
                      </a:r>
                      <a:r>
                        <a:rPr lang="en-US" sz="1600" dirty="0"/>
                        <a:t> K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880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Carboxy</a:t>
                      </a:r>
                      <a:r>
                        <a:rPr lang="en-US" sz="1600" dirty="0"/>
                        <a:t>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 (CTX-1) (</a:t>
                      </a:r>
                      <a:r>
                        <a:rPr lang="el-GR" sz="1600" dirty="0">
                          <a:latin typeface="Garamond" panose="02020404030301010803" pitchFamily="18" charset="0"/>
                        </a:rPr>
                        <a:t>β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600" dirty="0" err="1">
                          <a:latin typeface="Garamond" panose="02020404030301010803" pitchFamily="18" charset="0"/>
                        </a:rPr>
                        <a:t>Crosslaps</a:t>
                      </a:r>
                      <a:r>
                        <a:rPr lang="en-US" sz="1600" dirty="0"/>
                        <a:t>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Tartrate-resistant acid Phosphatase 5b (TRAP 5b)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Amino-terminal Crosslinked </a:t>
                      </a:r>
                      <a:r>
                        <a:rPr lang="en-US" sz="1600" dirty="0" err="1"/>
                        <a:t>Telopeptide</a:t>
                      </a:r>
                      <a:r>
                        <a:rPr lang="en-US" sz="1600" dirty="0"/>
                        <a:t> of type 1 collagen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4651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PTH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CKD 3T – 5T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781800" y="4419600"/>
            <a:ext cx="1752600" cy="612648"/>
          </a:xfrm>
          <a:prstGeom prst="wedgeRectCallout">
            <a:avLst>
              <a:gd name="adj1" fmla="val -174369"/>
              <a:gd name="adj2" fmla="val -69635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CKD biochemistry</a:t>
            </a:r>
          </a:p>
        </p:txBody>
      </p:sp>
    </p:spTree>
    <p:extLst>
      <p:ext uri="{BB962C8B-B14F-4D97-AF65-F5344CB8AC3E}">
        <p14:creationId xmlns:p14="http://schemas.microsoft.com/office/powerpoint/2010/main" val="346475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55"/>
    </mc:Choice>
    <mc:Fallback xmlns="">
      <p:transition spd="slow" advTm="13055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9637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C. Bone histology</a:t>
            </a:r>
          </a:p>
        </p:txBody>
      </p:sp>
    </p:spTree>
    <p:extLst>
      <p:ext uri="{BB962C8B-B14F-4D97-AF65-F5344CB8AC3E}">
        <p14:creationId xmlns:p14="http://schemas.microsoft.com/office/powerpoint/2010/main" val="348438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Bone biopsy – importance, 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Golden standard, renal osteodystrohpy types, guide for treatment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patients with </a:t>
            </a:r>
            <a:r>
              <a:rPr lang="en-US" sz="2400" dirty="0">
                <a:solidFill>
                  <a:srgbClr val="FFFF00"/>
                </a:solidFill>
              </a:rPr>
              <a:t>CKD G3a–G5D</a:t>
            </a:r>
            <a:r>
              <a:rPr lang="en-US" dirty="0">
                <a:solidFill>
                  <a:schemeClr val="bg1"/>
                </a:solidFill>
              </a:rPr>
              <a:t>, it is reasonable to perform a bone biopsy if knowledge of the type of renal osteodystrophy </a:t>
            </a:r>
            <a:r>
              <a:rPr lang="en-US" sz="2400" dirty="0">
                <a:solidFill>
                  <a:srgbClr val="FFFF00"/>
                </a:solidFill>
              </a:rPr>
              <a:t>will impact treatment </a:t>
            </a:r>
            <a:r>
              <a:rPr lang="en-US" dirty="0">
                <a:solidFill>
                  <a:schemeClr val="bg1"/>
                </a:solidFill>
              </a:rPr>
              <a:t>decisions (Not Graded)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en-US" sz="2400" dirty="0">
                <a:solidFill>
                  <a:srgbClr val="FFFF00"/>
                </a:solidFill>
              </a:rPr>
              <a:t>CKD G3a–G5D + biochemical abnormalities of CKD-MBD and low BMD </a:t>
            </a:r>
            <a:r>
              <a:rPr lang="en-US" dirty="0">
                <a:solidFill>
                  <a:schemeClr val="bg1"/>
                </a:solidFill>
              </a:rPr>
              <a:t>± </a:t>
            </a:r>
            <a:r>
              <a:rPr lang="en-US" sz="2400" dirty="0">
                <a:solidFill>
                  <a:srgbClr val="FFFF00"/>
                </a:solidFill>
              </a:rPr>
              <a:t>fragility fractures</a:t>
            </a:r>
            <a:r>
              <a:rPr lang="en-US" dirty="0">
                <a:solidFill>
                  <a:schemeClr val="bg1"/>
                </a:solidFill>
              </a:rPr>
              <a:t>, we suggest that treatment choices take into account the magnitude and reversibility of the biochemical abnormalities and the progression of CKD, </a:t>
            </a:r>
            <a:r>
              <a:rPr lang="en-US" sz="2400" dirty="0">
                <a:solidFill>
                  <a:srgbClr val="FFFF00"/>
                </a:solidFill>
              </a:rPr>
              <a:t>with consideration of a bone biopsy (2D)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de-DE" sz="2400" dirty="0">
                <a:solidFill>
                  <a:srgbClr val="FFFF00"/>
                </a:solidFill>
              </a:rPr>
              <a:t>KT</a:t>
            </a:r>
            <a:r>
              <a:rPr lang="de-D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&lt;12 months, GFR&gt;30 ml/min/1,73m2, low BMD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It is reasonable to consider a bone biopsy to </a:t>
            </a:r>
            <a:r>
              <a:rPr lang="en-US" dirty="0">
                <a:solidFill>
                  <a:srgbClr val="FFFF00"/>
                </a:solidFill>
              </a:rPr>
              <a:t>guide treatment</a:t>
            </a:r>
            <a:r>
              <a:rPr lang="de-D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 graded)</a:t>
            </a:r>
          </a:p>
          <a:p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Inconsistent PTH trend, unexplained calcemia/fractures</a:t>
            </a:r>
            <a:endParaRPr lang="de-DE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34"/>
    </mc:Choice>
    <mc:Fallback xmlns="">
      <p:transition spd="slow" advTm="34934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1"/>
            <a:ext cx="7886700" cy="609600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chemeClr val="bg1"/>
                </a:solidFill>
              </a:rPr>
              <a:t>Bone histolog</a:t>
            </a:r>
            <a:r>
              <a:rPr lang="en-US" sz="3600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2400" b="1" dirty="0">
                <a:solidFill>
                  <a:schemeClr val="bg1"/>
                </a:solidFill>
              </a:rPr>
              <a:t>Turnover: </a:t>
            </a:r>
            <a:r>
              <a:rPr lang="de-DE" sz="2400" dirty="0">
                <a:solidFill>
                  <a:schemeClr val="bg1"/>
                </a:solidFill>
              </a:rPr>
              <a:t>skeletal remodelling, bone formation/resorption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double-tetracycline labeling.</a:t>
            </a:r>
            <a:endParaRPr lang="de-DE" sz="2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low – normal - high</a:t>
            </a:r>
          </a:p>
          <a:p>
            <a:pPr>
              <a:lnSpc>
                <a:spcPct val="150000"/>
              </a:lnSpc>
            </a:pPr>
            <a:r>
              <a:rPr lang="de-DE" sz="2400" b="1" dirty="0">
                <a:solidFill>
                  <a:schemeClr val="bg1"/>
                </a:solidFill>
              </a:rPr>
              <a:t>Mineralization</a:t>
            </a:r>
            <a:r>
              <a:rPr lang="de-DE" sz="2400" dirty="0">
                <a:solidFill>
                  <a:schemeClr val="bg1"/>
                </a:solidFill>
              </a:rPr>
              <a:t>: bone collagen calcification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Static evaluation – osteoid volume/thickness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Dynamic – double tetracycline labelling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normal - abnormal</a:t>
            </a:r>
          </a:p>
          <a:p>
            <a:pPr>
              <a:lnSpc>
                <a:spcPct val="150000"/>
              </a:lnSpc>
            </a:pPr>
            <a:r>
              <a:rPr lang="de-DE" sz="2400" b="1" dirty="0">
                <a:solidFill>
                  <a:schemeClr val="bg1"/>
                </a:solidFill>
              </a:rPr>
              <a:t>Volume</a:t>
            </a:r>
            <a:r>
              <a:rPr lang="de-DE" sz="2400" dirty="0">
                <a:solidFill>
                  <a:schemeClr val="bg1"/>
                </a:solidFill>
              </a:rPr>
              <a:t>: amount of bone / unit volume tisssue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Measured in cancellous bone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200" dirty="0">
                <a:solidFill>
                  <a:schemeClr val="bg1"/>
                </a:solidFill>
              </a:rPr>
              <a:t>low – normal -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90"/>
    </mc:Choice>
    <mc:Fallback xmlns="">
      <p:transition spd="slow" advTm="1799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206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TMV classification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93700"/>
              </p:ext>
            </p:extLst>
          </p:nvPr>
        </p:nvGraphicFramePr>
        <p:xfrm>
          <a:off x="76198" y="1066800"/>
          <a:ext cx="8915404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257">
                <a:tc>
                  <a:txBody>
                    <a:bodyPr/>
                    <a:lstStyle/>
                    <a:p>
                      <a:r>
                        <a:rPr lang="en-US" sz="2400" dirty="0"/>
                        <a:t>Type of ROD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/>
                        <a:t>Osteitis </a:t>
                      </a:r>
                      <a:r>
                        <a:rPr lang="en-US" sz="1600" dirty="0" err="1"/>
                        <a:t>fibrosa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Adynamic</a:t>
                      </a:r>
                      <a:r>
                        <a:rPr lang="en-US" sz="1600" dirty="0"/>
                        <a:t> bone disease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Low/normal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/>
                        <a:t>Mild SHT-bone disease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 err="1"/>
                        <a:t>Osteomalacia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Abnormal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Low/medium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/>
                        <a:t>MUO</a:t>
                      </a:r>
                      <a:r>
                        <a:rPr lang="en-US" sz="1600" baseline="0" dirty="0"/>
                        <a:t> osteopathy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Abnormal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r>
                        <a:rPr lang="en-US" sz="1600" dirty="0"/>
                        <a:t>Normal histology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76200" y="5562599"/>
            <a:ext cx="4495800" cy="1143001"/>
          </a:xfrm>
          <a:prstGeom prst="wedgeRoundRectCallout">
            <a:avLst>
              <a:gd name="adj1" fmla="val -8825"/>
              <a:gd name="adj2" fmla="val -61912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dirty="0"/>
              <a:t>+ </a:t>
            </a:r>
            <a:r>
              <a:rPr lang="en-US" sz="2400" b="1" dirty="0"/>
              <a:t>Signs of osteoporosis</a:t>
            </a:r>
          </a:p>
          <a:p>
            <a:pPr fontAlgn="base"/>
            <a:r>
              <a:rPr lang="en-US" sz="1200" dirty="0"/>
              <a:t>thinned trabeculae </a:t>
            </a:r>
          </a:p>
          <a:p>
            <a:pPr fontAlgn="base"/>
            <a:r>
              <a:rPr lang="en-US" sz="1200" dirty="0"/>
              <a:t>decreased osteon size</a:t>
            </a:r>
          </a:p>
          <a:p>
            <a:pPr fontAlgn="base"/>
            <a:r>
              <a:rPr lang="en-US" sz="1200" dirty="0"/>
              <a:t>enlarged Haversian and marrow spaces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5562599"/>
            <a:ext cx="434340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/>
              <a:t>Moe S, Drüeke T, Cunningham J, Goodman W, Martin K, Olgaard K, Ott S, Sprague S, Lameire N, Eknoyan G; Kidney Disease: Improving Global Outcomes (KDIGO). Definition, evaluation, and classification of renal osteodystrophy: a position statement from Kidney Disease: Improving Global Outcomes (KDIGO). Kidney Int. 2006 Jun;69(11):1945-53.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4529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87"/>
    </mc:Choice>
    <mc:Fallback xmlns="">
      <p:transition spd="slow" advTm="20287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Bone biopsy: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Expensive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Invasive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Pain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Need for experienced pathologists and laboratory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Need for experienced operators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Adequate sampling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solidFill>
                  <a:schemeClr val="bg1"/>
                </a:solidFill>
              </a:rPr>
              <a:t>Still not routinely used, low number of procedures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10"/>
    </mc:Choice>
    <mc:Fallback xmlns="">
      <p:transition spd="slow" advTm="2891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650257"/>
              </p:ext>
            </p:extLst>
          </p:nvPr>
        </p:nvGraphicFramePr>
        <p:xfrm>
          <a:off x="762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0" y="381000"/>
            <a:ext cx="2895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Carvalho</a:t>
            </a:r>
            <a:r>
              <a:rPr lang="en-US" sz="900" dirty="0"/>
              <a:t>, C., et al. (2016) Evolution of bone disease after kidney transplantation: A prospective </a:t>
            </a:r>
            <a:r>
              <a:rPr lang="en-US" sz="900" dirty="0" err="1"/>
              <a:t>histomorphometric</a:t>
            </a:r>
            <a:r>
              <a:rPr lang="en-US" sz="900" dirty="0"/>
              <a:t> analysis of trabecular and cortical bone. </a:t>
            </a:r>
            <a:r>
              <a:rPr lang="en-US" sz="900" i="1" dirty="0"/>
              <a:t>Nephrology</a:t>
            </a:r>
            <a:r>
              <a:rPr lang="en-US" sz="900" dirty="0"/>
              <a:t>, 21: 55–61.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9614" y="1224717"/>
            <a:ext cx="27432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Lehmann G, et al. Renal osteodystrophy after successful renal transplantation: A </a:t>
            </a:r>
            <a:r>
              <a:rPr lang="en-US" sz="900" dirty="0" err="1"/>
              <a:t>histomorphometric</a:t>
            </a:r>
            <a:r>
              <a:rPr lang="en-US" sz="900" dirty="0"/>
              <a:t> analysis in 57 patients. Transplant Proc 39: 3153–3158, 2007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2862800"/>
            <a:ext cx="27432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Malluche</a:t>
            </a:r>
            <a:r>
              <a:rPr lang="en-US" sz="900" dirty="0"/>
              <a:t> HH, et al. Bone disease after renal transplantation. Nat Rev </a:t>
            </a:r>
            <a:r>
              <a:rPr lang="en-US" sz="900" dirty="0" err="1"/>
              <a:t>Nephrol</a:t>
            </a:r>
            <a:r>
              <a:rPr lang="en-US" sz="900" dirty="0"/>
              <a:t> 6: 32–40, 2010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901551"/>
            <a:ext cx="2667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Evenepoel</a:t>
            </a:r>
            <a:r>
              <a:rPr lang="en-US" sz="900" dirty="0"/>
              <a:t> P, et al. Bone </a:t>
            </a:r>
            <a:r>
              <a:rPr lang="en-US" sz="900" dirty="0" err="1"/>
              <a:t>histomorphometry</a:t>
            </a:r>
            <a:r>
              <a:rPr lang="en-US" sz="900" dirty="0"/>
              <a:t> in de novo renal transplant recipients indicates a further decline in bone resorption 1 year </a:t>
            </a:r>
            <a:r>
              <a:rPr lang="en-US" sz="900" dirty="0" err="1"/>
              <a:t>posttransplantation</a:t>
            </a:r>
            <a:r>
              <a:rPr lang="en-US" sz="900" dirty="0"/>
              <a:t>. Kidney Int. 2017;91(2):469-476.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5435769"/>
            <a:ext cx="2971800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Drüeke</a:t>
            </a:r>
            <a:r>
              <a:rPr lang="en-US" sz="900" dirty="0"/>
              <a:t>, T.B.; </a:t>
            </a:r>
            <a:r>
              <a:rPr lang="en-US" sz="900" dirty="0" err="1"/>
              <a:t>Evenepoel</a:t>
            </a:r>
            <a:r>
              <a:rPr lang="en-US" sz="900" dirty="0"/>
              <a:t>, P. The Bone after Kidney Transplantation. CJASN 14(6):p 795-797, 2019</a:t>
            </a:r>
            <a:r>
              <a:rPr lang="en-US" dirty="0"/>
              <a:t>.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5334000"/>
            <a:ext cx="2743200" cy="784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Evenepoel</a:t>
            </a:r>
            <a:r>
              <a:rPr lang="en-US" sz="900" dirty="0"/>
              <a:t> P, et </a:t>
            </a:r>
            <a:r>
              <a:rPr lang="en-US" sz="900" dirty="0" err="1"/>
              <a:t>al.ERA</a:t>
            </a:r>
            <a:r>
              <a:rPr lang="en-US" sz="900" dirty="0"/>
              <a:t>-EDTA Working Group on CKD-MBD : Bone biopsy practice patterns across Europe: The European renal osteodystrophy initiative-a position paper. </a:t>
            </a:r>
            <a:r>
              <a:rPr lang="en-US" sz="900" i="1" dirty="0" err="1"/>
              <a:t>Nephrol</a:t>
            </a:r>
            <a:r>
              <a:rPr lang="en-US" sz="900" i="1" dirty="0"/>
              <a:t> Dial Transplant</a:t>
            </a:r>
            <a:r>
              <a:rPr lang="en-US" sz="900" dirty="0"/>
              <a:t> 32: 1608–1613, 2017</a:t>
            </a:r>
          </a:p>
        </p:txBody>
      </p:sp>
    </p:spTree>
    <p:extLst>
      <p:ext uri="{BB962C8B-B14F-4D97-AF65-F5344CB8AC3E}">
        <p14:creationId xmlns:p14="http://schemas.microsoft.com/office/powerpoint/2010/main" val="8855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06"/>
    </mc:Choice>
    <mc:Fallback xmlns="">
      <p:transition spd="slow" advTm="41406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32067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Predictors for bone fracture after KT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774767"/>
              </p:ext>
            </p:extLst>
          </p:nvPr>
        </p:nvGraphicFramePr>
        <p:xfrm>
          <a:off x="228600" y="609596"/>
          <a:ext cx="8686800" cy="6096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41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Paramether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Fracture risk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Time after KT:</a:t>
                      </a:r>
                      <a:r>
                        <a:rPr lang="en-US" sz="1600" baseline="0" dirty="0"/>
                        <a:t> first 6 months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Gender:</a:t>
                      </a:r>
                      <a:r>
                        <a:rPr lang="en-US" sz="1600" baseline="0" dirty="0"/>
                        <a:t> Female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Older recipient, deceased donor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Pre-transplant dialysis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Previous</a:t>
                      </a:r>
                      <a:r>
                        <a:rPr lang="en-US" sz="1600" baseline="0" dirty="0"/>
                        <a:t> fracture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Treatment acute rejection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Diabetic nephropathy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Preemptive TR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endParaRPr lang="en-US" sz="16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BMD:</a:t>
                      </a:r>
                      <a:r>
                        <a:rPr lang="en-US" sz="1600" baseline="0" dirty="0"/>
                        <a:t> osteopenia and</a:t>
                      </a:r>
                      <a:r>
                        <a:rPr lang="en-US" sz="1600" dirty="0"/>
                        <a:t> osteoporosis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↑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FRAX score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Needs further evaluation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419">
                <a:tc>
                  <a:txBody>
                    <a:bodyPr/>
                    <a:lstStyle/>
                    <a:p>
                      <a:r>
                        <a:rPr lang="en-US" sz="1600" dirty="0"/>
                        <a:t>Bone markers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Need further</a:t>
                      </a:r>
                      <a:r>
                        <a:rPr lang="en-US" sz="1600" baseline="0" dirty="0"/>
                        <a:t> evaluation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8979">
                <a:tc>
                  <a:txBody>
                    <a:bodyPr/>
                    <a:lstStyle/>
                    <a:p>
                      <a:r>
                        <a:rPr lang="en-US" sz="1600" dirty="0"/>
                        <a:t>Bone biopsy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Inconsistent results after KT, need for further evaluation:</a:t>
                      </a:r>
                      <a:r>
                        <a:rPr lang="en-US" sz="1600" baseline="0" dirty="0"/>
                        <a:t> biopsy result – fracture risk</a:t>
                      </a:r>
                      <a:endParaRPr lang="en-US" sz="16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6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77"/>
    </mc:Choice>
    <mc:Fallback xmlns="">
      <p:transition spd="slow" advTm="47277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96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3. Vascular calcification after KT</a:t>
            </a:r>
          </a:p>
        </p:txBody>
      </p:sp>
    </p:spTree>
    <p:extLst>
      <p:ext uri="{BB962C8B-B14F-4D97-AF65-F5344CB8AC3E}">
        <p14:creationId xmlns:p14="http://schemas.microsoft.com/office/powerpoint/2010/main" val="15210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7"/>
    </mc:Choice>
    <mc:Fallback xmlns="">
      <p:transition spd="slow" advTm="59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After successful KT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601003"/>
              </p:ext>
            </p:extLst>
          </p:nvPr>
        </p:nvGraphicFramePr>
        <p:xfrm>
          <a:off x="76200" y="1066800"/>
          <a:ext cx="8991600" cy="556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01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Paramether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Pre-</a:t>
                      </a:r>
                      <a:r>
                        <a:rPr lang="en-US" sz="2400" b="1" dirty="0" err="1"/>
                        <a:t>Tx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Post-</a:t>
                      </a:r>
                      <a:r>
                        <a:rPr lang="en-US" sz="2400" b="1" dirty="0" err="1"/>
                        <a:t>Tx</a:t>
                      </a:r>
                      <a:r>
                        <a:rPr lang="en-US" sz="2400" b="1" dirty="0"/>
                        <a:t> – 3 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Post-</a:t>
                      </a:r>
                      <a:r>
                        <a:rPr lang="en-US" sz="2400" b="1" dirty="0" err="1"/>
                        <a:t>Tx</a:t>
                      </a:r>
                      <a:r>
                        <a:rPr lang="en-US" sz="2400" b="1" baseline="0" dirty="0"/>
                        <a:t> – 12 mo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17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FGF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↑↑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↘↘,</a:t>
                      </a:r>
                      <a:r>
                        <a:rPr lang="en-US" sz="2400" b="1" baseline="0" dirty="0"/>
                        <a:t>  rapid  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17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/>
                        <a:t>sKlotho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↓/N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17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↑↑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Mostly N 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17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Mostly 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Phosphate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↑↑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↘↘</a:t>
                      </a:r>
                      <a:r>
                        <a:rPr lang="en-US" sz="2400" b="1" baseline="0" dirty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/>
                        <a:t>hypophosphatemia risk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0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25-OH </a:t>
                      </a:r>
                    </a:p>
                    <a:p>
                      <a:pPr algn="l"/>
                      <a:r>
                        <a:rPr lang="en-US" sz="2400" b="1" dirty="0"/>
                        <a:t>Vitamin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47"/>
    </mc:Choice>
    <mc:Fallback xmlns="">
      <p:transition spd="slow" advTm="27347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Importance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de-DE" dirty="0">
                <a:solidFill>
                  <a:schemeClr val="bg1"/>
                </a:solidFill>
              </a:rPr>
              <a:t>Associated with higher CV mortality after KT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Location  arterial + </a:t>
            </a:r>
            <a:r>
              <a:rPr lang="en-US" dirty="0" err="1">
                <a:solidFill>
                  <a:schemeClr val="bg1"/>
                </a:solidFill>
              </a:rPr>
              <a:t>valvular</a:t>
            </a:r>
            <a:r>
              <a:rPr lang="en-US" dirty="0">
                <a:solidFill>
                  <a:schemeClr val="bg1"/>
                </a:solidFill>
              </a:rPr>
              <a:t> calcification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Relatively common – up to 25%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Influenced by preceding CKD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Progression may be slowed down after KT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0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30"/>
    </mc:Choice>
    <mc:Fallback xmlns="">
      <p:transition spd="slow" advTm="1363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Risk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00423"/>
              </p:ext>
            </p:extLst>
          </p:nvPr>
        </p:nvGraphicFramePr>
        <p:xfrm>
          <a:off x="228598" y="1524001"/>
          <a:ext cx="8763004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Transplant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CKD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Calcification inhibition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562">
                <a:tc>
                  <a:txBody>
                    <a:bodyPr/>
                    <a:lstStyle/>
                    <a:p>
                      <a:r>
                        <a:rPr lang="en-US" sz="1600" dirty="0"/>
                        <a:t>Diabetes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Steroids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sHPTH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↓</a:t>
                      </a:r>
                      <a:r>
                        <a:rPr lang="en-US" sz="1600" dirty="0"/>
                        <a:t>Matrix </a:t>
                      </a:r>
                      <a:r>
                        <a:rPr lang="en-US" sz="1600" dirty="0" err="1"/>
                        <a:t>Gla</a:t>
                      </a:r>
                      <a:r>
                        <a:rPr lang="en-US" sz="1600" dirty="0"/>
                        <a:t> protein</a:t>
                      </a:r>
                    </a:p>
                    <a:p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Vit</a:t>
                      </a:r>
                      <a:r>
                        <a:rPr lang="en-US" sz="1600" dirty="0"/>
                        <a:t>. K antagonists)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577">
                <a:tc>
                  <a:txBody>
                    <a:bodyPr/>
                    <a:lstStyle/>
                    <a:p>
                      <a:r>
                        <a:rPr lang="en-US" sz="1600" dirty="0"/>
                        <a:t>Dyslipidemia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mTOR</a:t>
                      </a:r>
                      <a:r>
                        <a:rPr lang="en-US" sz="1600" dirty="0"/>
                        <a:t> inhibitors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Systemic inflammation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Hypomagnesemia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577">
                <a:tc>
                  <a:txBody>
                    <a:bodyPr/>
                    <a:lstStyle/>
                    <a:p>
                      <a:r>
                        <a:rPr lang="en-US" sz="1600" dirty="0"/>
                        <a:t>Hypertension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CNIs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Oxidative stress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 </a:t>
                      </a:r>
                      <a:r>
                        <a:rPr lang="en-US" sz="1600" dirty="0" err="1"/>
                        <a:t>Fetulin</a:t>
                      </a:r>
                      <a:r>
                        <a:rPr lang="en-US" sz="1600" baseline="0" dirty="0"/>
                        <a:t> A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577">
                <a:tc>
                  <a:txBody>
                    <a:bodyPr/>
                    <a:lstStyle/>
                    <a:p>
                      <a:r>
                        <a:rPr lang="en-US" sz="1600" dirty="0"/>
                        <a:t>Older 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0" y="4953000"/>
            <a:ext cx="4572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900" dirty="0" err="1">
                <a:solidFill>
                  <a:srgbClr val="212121"/>
                </a:solidFill>
                <a:latin typeface="BlinkMacSystemFont"/>
              </a:rPr>
              <a:t>Podestà</a:t>
            </a:r>
            <a:r>
              <a:rPr lang="en-US" sz="900" dirty="0">
                <a:solidFill>
                  <a:srgbClr val="212121"/>
                </a:solidFill>
                <a:latin typeface="BlinkMacSystemFont"/>
              </a:rPr>
              <a:t> MA, et al. Cardiovascular calcifications in kidney transplant recipients. </a:t>
            </a:r>
            <a:r>
              <a:rPr lang="en-US" sz="900" dirty="0" err="1">
                <a:solidFill>
                  <a:srgbClr val="212121"/>
                </a:solidFill>
                <a:latin typeface="BlinkMacSystemFont"/>
              </a:rPr>
              <a:t>Nephrol</a:t>
            </a:r>
            <a:r>
              <a:rPr lang="en-US" sz="900" dirty="0">
                <a:solidFill>
                  <a:srgbClr val="212121"/>
                </a:solidFill>
                <a:latin typeface="BlinkMacSystemFont"/>
              </a:rPr>
              <a:t> Dial Transplant. 2022;37(11):2063-2071.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13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4225"/>
            <a:ext cx="7886700" cy="32797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CT scan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Lateral X ray: abdominal, pelvic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Echocardiography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DXA scan</a:t>
            </a:r>
          </a:p>
        </p:txBody>
      </p:sp>
    </p:spTree>
    <p:extLst>
      <p:ext uri="{BB962C8B-B14F-4D97-AF65-F5344CB8AC3E}">
        <p14:creationId xmlns:p14="http://schemas.microsoft.com/office/powerpoint/2010/main" val="221284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9"/>
    </mc:Choice>
    <mc:Fallback xmlns="">
      <p:transition spd="slow" advTm="1679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CV incidence and mortality after KT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60764"/>
            <a:ext cx="5562600" cy="46553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6031468"/>
            <a:ext cx="72199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212121"/>
                </a:solidFill>
                <a:latin typeface="BlinkMacSystemFont"/>
              </a:rPr>
              <a:t>Kim JE, et al. De novo major cardiovascular events in kidney transplant recipients: a comparative matched cohort study. </a:t>
            </a:r>
            <a:r>
              <a:rPr lang="en-US" sz="900" dirty="0" err="1">
                <a:solidFill>
                  <a:srgbClr val="212121"/>
                </a:solidFill>
                <a:latin typeface="BlinkMacSystemFont"/>
              </a:rPr>
              <a:t>Nephrol</a:t>
            </a:r>
            <a:r>
              <a:rPr lang="en-US" sz="900" dirty="0">
                <a:solidFill>
                  <a:srgbClr val="212121"/>
                </a:solidFill>
                <a:latin typeface="BlinkMacSystemFont"/>
              </a:rPr>
              <a:t> Dial Transplant. 2023;38(2):499-506.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5348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37"/>
    </mc:Choice>
    <mc:Fallback xmlns="">
      <p:transition spd="slow" advTm="39937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666029"/>
            <a:ext cx="5715000" cy="53134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6031468"/>
            <a:ext cx="72199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212121"/>
                </a:solidFill>
                <a:latin typeface="BlinkMacSystemFont"/>
              </a:rPr>
              <a:t>Kim JE, et al. De novo major cardiovascular events in kidney transplant recipients: a comparative matched cohort study. </a:t>
            </a:r>
            <a:r>
              <a:rPr lang="en-US" sz="900" dirty="0" err="1">
                <a:solidFill>
                  <a:srgbClr val="212121"/>
                </a:solidFill>
                <a:latin typeface="BlinkMacSystemFont"/>
              </a:rPr>
              <a:t>Nephrol</a:t>
            </a:r>
            <a:r>
              <a:rPr lang="en-US" sz="900" dirty="0">
                <a:solidFill>
                  <a:srgbClr val="212121"/>
                </a:solidFill>
                <a:latin typeface="BlinkMacSystemFont"/>
              </a:rPr>
              <a:t> Dial Transplant. 2023;38(2):499-506.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266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81"/>
    </mc:Choice>
    <mc:Fallback xmlns="">
      <p:transition spd="slow" advTm="22881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682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MACE and mortality after KT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61946"/>
            <a:ext cx="5420265" cy="46711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5400" y="6031468"/>
            <a:ext cx="721995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212121"/>
                </a:solidFill>
                <a:latin typeface="BlinkMacSystemFont"/>
              </a:rPr>
              <a:t>Kim JE, et al. De novo major cardiovascular events in kidney transplant recipients: a comparative matched cohort study. </a:t>
            </a:r>
            <a:r>
              <a:rPr lang="en-US" sz="900" dirty="0" err="1">
                <a:solidFill>
                  <a:srgbClr val="212121"/>
                </a:solidFill>
                <a:latin typeface="BlinkMacSystemFont"/>
              </a:rPr>
              <a:t>Nephrol</a:t>
            </a:r>
            <a:r>
              <a:rPr lang="en-US" sz="900" dirty="0">
                <a:solidFill>
                  <a:srgbClr val="212121"/>
                </a:solidFill>
                <a:latin typeface="BlinkMacSystemFont"/>
              </a:rPr>
              <a:t> Dial Transplant. 2023;38(2):499-506.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8095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12"/>
    </mc:Choice>
    <mc:Fallback xmlns="">
      <p:transition spd="slow" advTm="25912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534400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Post-KT mineral bone disease: treatment</a:t>
            </a:r>
          </a:p>
        </p:txBody>
      </p:sp>
    </p:spTree>
    <p:extLst>
      <p:ext uri="{BB962C8B-B14F-4D97-AF65-F5344CB8AC3E}">
        <p14:creationId xmlns:p14="http://schemas.microsoft.com/office/powerpoint/2010/main" val="36953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9"/>
    </mc:Choice>
    <mc:Fallback xmlns="">
      <p:transition spd="slow" advTm="8879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610765"/>
              </p:ext>
            </p:extLst>
          </p:nvPr>
        </p:nvGraphicFramePr>
        <p:xfrm>
          <a:off x="228600" y="152400"/>
          <a:ext cx="8686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46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87"/>
    </mc:Choice>
    <mc:Fallback xmlns="">
      <p:transition spd="slow" advTm="20987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77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Post-KT mineral bone disease: treatment and prevention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50863"/>
              </p:ext>
            </p:extLst>
          </p:nvPr>
        </p:nvGraphicFramePr>
        <p:xfrm>
          <a:off x="228600" y="1371598"/>
          <a:ext cx="87630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Biochemistry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CV involvement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1800" dirty="0"/>
                        <a:t>Treatment </a:t>
                      </a:r>
                      <a:r>
                        <a:rPr lang="en-US" sz="1800" dirty="0" err="1"/>
                        <a:t>sHPTH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Steroid minimization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BP control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1800" dirty="0"/>
                        <a:t>Ca/P correction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Vitamin</a:t>
                      </a:r>
                      <a:r>
                        <a:rPr lang="en-US" sz="1800" baseline="0" dirty="0"/>
                        <a:t> D/vitamin D analogue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Dyslipidemia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1800" dirty="0"/>
                        <a:t>VD supplementation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Cinecalcet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Treatment </a:t>
                      </a:r>
                      <a:r>
                        <a:rPr lang="en-US" sz="1800" dirty="0" err="1"/>
                        <a:t>sHPTH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r>
                        <a:rPr lang="en-US" sz="1800" dirty="0"/>
                        <a:t>Parathyroidectomy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Antiresoptive</a:t>
                      </a:r>
                      <a:r>
                        <a:rPr lang="en-US" sz="1800" baseline="0" dirty="0"/>
                        <a:t> therapy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Diabetes control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Recombinant PTH (</a:t>
                      </a:r>
                      <a:r>
                        <a:rPr lang="en-US" sz="1800" dirty="0" err="1"/>
                        <a:t>teriparatide</a:t>
                      </a:r>
                      <a:r>
                        <a:rPr lang="en-US" sz="18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Immunosuppression optimization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Lifestyle modifications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Lifestyle modification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09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05"/>
    </mc:Choice>
    <mc:Fallback xmlns="">
      <p:transition spd="slow" advTm="26805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Antiresorptive therapy after 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Bisphosphonates + </a:t>
            </a:r>
            <a:r>
              <a:rPr lang="en-US" dirty="0" err="1">
                <a:solidFill>
                  <a:schemeClr val="bg1"/>
                </a:solidFill>
              </a:rPr>
              <a:t>Denozumab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Lower bone turnover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Can theoretically worsen pre-existing ABD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Results – inconsistent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Bone biopsy can be considered, but not obligatory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Can be used in patients with high fracture risk </a:t>
            </a:r>
          </a:p>
        </p:txBody>
      </p:sp>
    </p:spTree>
    <p:extLst>
      <p:ext uri="{BB962C8B-B14F-4D97-AF65-F5344CB8AC3E}">
        <p14:creationId xmlns:p14="http://schemas.microsoft.com/office/powerpoint/2010/main" val="40945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77"/>
    </mc:Choice>
    <mc:Fallback xmlns="">
      <p:transition spd="slow" advTm="6347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After successful KT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90548"/>
              </p:ext>
            </p:extLst>
          </p:nvPr>
        </p:nvGraphicFramePr>
        <p:xfrm>
          <a:off x="0" y="838199"/>
          <a:ext cx="9144000" cy="590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6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1429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Paramether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Post-</a:t>
                      </a:r>
                      <a:r>
                        <a:rPr lang="en-US" sz="2400" b="1" dirty="0" err="1"/>
                        <a:t>Tx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Clinical importance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2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FGF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↘↘,</a:t>
                      </a:r>
                      <a:r>
                        <a:rPr lang="en-US" sz="2400" b="1" baseline="0" dirty="0"/>
                        <a:t>  rapid  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Reduced mortality + CVD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32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/>
                        <a:t>sKlotho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Unclear data, better</a:t>
                      </a:r>
                      <a:r>
                        <a:rPr lang="en-US" sz="2400" b="1" baseline="0" dirty="0"/>
                        <a:t> GFR </a:t>
                      </a:r>
                      <a:r>
                        <a:rPr lang="en-US" sz="2400" b="1" baseline="0" dirty="0">
                          <a:latin typeface="Garamond" panose="02020404030301010803" pitchFamily="18" charset="0"/>
                        </a:rPr>
                        <a:t>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latin typeface="Garamond" panose="02020404030301010803" pitchFamily="18" charset="0"/>
                        </a:rPr>
                        <a:t>No importance ?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32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PTH, AP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/>
                        <a:t>Improved bone health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863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Improved bone and vascular health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142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Phosphate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↘↘</a:t>
                      </a:r>
                      <a:r>
                        <a:rPr lang="en-US" sz="2400" b="1" baseline="0" dirty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/>
                        <a:t>hypophosphatemia risk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 bone and vascular health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1429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25-OH </a:t>
                      </a:r>
                    </a:p>
                    <a:p>
                      <a:pPr algn="l"/>
                      <a:r>
                        <a:rPr lang="en-US" sz="2400" b="1" dirty="0"/>
                        <a:t>Vitamin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Ca/P and pleiotropy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7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66"/>
    </mc:Choice>
    <mc:Fallback xmlns="">
      <p:transition spd="slow" advTm="22966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4730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Bisphosphonates and risk of ABD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21245"/>
              </p:ext>
            </p:extLst>
          </p:nvPr>
        </p:nvGraphicFramePr>
        <p:xfrm>
          <a:off x="152397" y="762000"/>
          <a:ext cx="8839202" cy="479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8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Author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Bisphosphonate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Biopsy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041">
                <a:tc>
                  <a:txBody>
                    <a:bodyPr/>
                    <a:lstStyle/>
                    <a:p>
                      <a:r>
                        <a:rPr lang="en-US" sz="1600" dirty="0"/>
                        <a:t>Coco et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Pamidronate</a:t>
                      </a:r>
                      <a:r>
                        <a:rPr lang="en-US" sz="1600" dirty="0"/>
                        <a:t> vs </a:t>
                      </a:r>
                      <a:r>
                        <a:rPr lang="en-US" sz="1600" i="1" dirty="0" err="1"/>
                        <a:t>Calcitriol+Ca</a:t>
                      </a:r>
                      <a:endParaRPr lang="en-US" sz="1600" i="1" dirty="0"/>
                    </a:p>
                    <a:p>
                      <a:endParaRPr lang="en-US" sz="1600" i="1" dirty="0"/>
                    </a:p>
                    <a:p>
                      <a:r>
                        <a:rPr lang="en-US" sz="1600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Slower decline of vertebral BMD in </a:t>
                      </a:r>
                      <a:r>
                        <a:rPr lang="en-US" sz="1600" dirty="0" err="1"/>
                        <a:t>pamidronate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Increased risk of ABD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706">
                <a:tc>
                  <a:txBody>
                    <a:bodyPr/>
                    <a:lstStyle/>
                    <a:p>
                      <a:r>
                        <a:rPr lang="en-US" sz="1600" dirty="0"/>
                        <a:t>Haas et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Zoledronate</a:t>
                      </a:r>
                      <a:r>
                        <a:rPr lang="en-US" sz="1600" i="1" dirty="0"/>
                        <a:t> + Ca</a:t>
                      </a:r>
                      <a:r>
                        <a:rPr lang="en-US" sz="1600" dirty="0"/>
                        <a:t> vs </a:t>
                      </a:r>
                      <a:r>
                        <a:rPr lang="en-US" sz="1600" i="1" dirty="0"/>
                        <a:t>Ca</a:t>
                      </a:r>
                    </a:p>
                    <a:p>
                      <a:endParaRPr lang="en-US" sz="1600" i="1" dirty="0"/>
                    </a:p>
                    <a:p>
                      <a:r>
                        <a:rPr lang="en-US" sz="1600" i="1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Improvement of lumbar BMD vs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risk of ABD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706">
                <a:tc>
                  <a:txBody>
                    <a:bodyPr/>
                    <a:lstStyle/>
                    <a:p>
                      <a:r>
                        <a:rPr lang="en-US" sz="1600" dirty="0"/>
                        <a:t>Coco et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Risedronate+Calitriol</a:t>
                      </a:r>
                      <a:r>
                        <a:rPr lang="en-US" sz="1600" baseline="0" dirty="0"/>
                        <a:t> vs </a:t>
                      </a:r>
                      <a:r>
                        <a:rPr lang="en-US" sz="1600" i="1" baseline="0" dirty="0"/>
                        <a:t>Calcitriol</a:t>
                      </a:r>
                    </a:p>
                    <a:p>
                      <a:endParaRPr lang="en-US" sz="1600" i="1" baseline="0" dirty="0"/>
                    </a:p>
                    <a:p>
                      <a:r>
                        <a:rPr lang="en-US" sz="1600" i="1" baseline="0" dirty="0"/>
                        <a:t> 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change in lumbar BMD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↑osteoid formation,</a:t>
                      </a:r>
                    </a:p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No risk of ABD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041">
                <a:tc>
                  <a:txBody>
                    <a:bodyPr/>
                    <a:lstStyle/>
                    <a:p>
                      <a:r>
                        <a:rPr lang="en-US" sz="1600" dirty="0"/>
                        <a:t>Marques et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err="1"/>
                        <a:t>Zoledronate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i="0" baseline="0" dirty="0"/>
                        <a:t>vs</a:t>
                      </a:r>
                      <a:r>
                        <a:rPr lang="en-US" sz="1600" i="1" baseline="0" dirty="0"/>
                        <a:t> controls</a:t>
                      </a:r>
                    </a:p>
                    <a:p>
                      <a:r>
                        <a:rPr lang="en-US" sz="1600" i="1" baseline="0" dirty="0"/>
                        <a:t> 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Improvement in BMD in both 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Reduced trabecular bone loss in </a:t>
                      </a:r>
                      <a:r>
                        <a:rPr lang="en-US" sz="1600" dirty="0" err="1"/>
                        <a:t>zoledronate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No risk of ABD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636568"/>
            <a:ext cx="86106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Coco M, et al. Prevention of bone loss in renal transplant recipients: A prospective, randomized trial of intravenous </a:t>
            </a:r>
            <a:r>
              <a:rPr lang="en-US" sz="900" dirty="0" err="1"/>
              <a:t>pamidronate</a:t>
            </a:r>
            <a:r>
              <a:rPr lang="en-US" sz="900" dirty="0"/>
              <a:t>. J Am </a:t>
            </a:r>
            <a:r>
              <a:rPr lang="en-US" sz="900" dirty="0" err="1"/>
              <a:t>Soc</a:t>
            </a:r>
            <a:r>
              <a:rPr lang="en-US" sz="900" dirty="0"/>
              <a:t> </a:t>
            </a:r>
            <a:r>
              <a:rPr lang="en-US" sz="900" dirty="0" err="1"/>
              <a:t>Nephrol</a:t>
            </a:r>
            <a:r>
              <a:rPr lang="en-US" sz="900" dirty="0"/>
              <a:t> 14: 2669–2676, 2003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941368"/>
            <a:ext cx="86106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Haas M, et al. </a:t>
            </a:r>
            <a:r>
              <a:rPr lang="en-US" sz="900" dirty="0" err="1"/>
              <a:t>Zoledronic</a:t>
            </a:r>
            <a:r>
              <a:rPr lang="en-US" sz="900" dirty="0"/>
              <a:t> acid to prevent bone loss in the first 6 months after renal transplantation. Kidney </a:t>
            </a:r>
            <a:r>
              <a:rPr lang="en-US" sz="900" dirty="0" err="1"/>
              <a:t>Int</a:t>
            </a:r>
            <a:r>
              <a:rPr lang="en-US" sz="900" dirty="0"/>
              <a:t> 63: 1130–1136, 2003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6248400"/>
            <a:ext cx="86106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Coco M, et al. Effect of </a:t>
            </a:r>
            <a:r>
              <a:rPr lang="en-US" sz="900" dirty="0" err="1"/>
              <a:t>risedronate</a:t>
            </a:r>
            <a:r>
              <a:rPr lang="en-US" sz="900" dirty="0"/>
              <a:t> on bone in renal transplant recipients. J Am </a:t>
            </a:r>
            <a:r>
              <a:rPr lang="en-US" sz="900" dirty="0" err="1"/>
              <a:t>Soc</a:t>
            </a:r>
            <a:r>
              <a:rPr lang="en-US" sz="900" dirty="0"/>
              <a:t> </a:t>
            </a:r>
            <a:r>
              <a:rPr lang="en-US" sz="900" dirty="0" err="1"/>
              <a:t>Nephrol</a:t>
            </a:r>
            <a:r>
              <a:rPr lang="en-US" sz="900" dirty="0"/>
              <a:t> 23: 1426–1437, 2012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550968"/>
            <a:ext cx="8610600" cy="2308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Marques IDB, et al. A randomized trial of </a:t>
            </a:r>
            <a:r>
              <a:rPr lang="en-US" sz="900" dirty="0" err="1"/>
              <a:t>zoledronic</a:t>
            </a:r>
            <a:r>
              <a:rPr lang="en-US" sz="900" dirty="0"/>
              <a:t> acid to prevent bone loss in the first year after kidney transplantation. J Am </a:t>
            </a:r>
            <a:r>
              <a:rPr lang="en-US" sz="900" dirty="0" err="1"/>
              <a:t>Soc</a:t>
            </a:r>
            <a:r>
              <a:rPr lang="en-US" sz="900" dirty="0"/>
              <a:t> </a:t>
            </a:r>
            <a:r>
              <a:rPr lang="en-US" sz="900" dirty="0" err="1"/>
              <a:t>Nephrol</a:t>
            </a:r>
            <a:r>
              <a:rPr lang="en-US" sz="900" dirty="0"/>
              <a:t> 30: 355–365, 2019</a:t>
            </a:r>
          </a:p>
        </p:txBody>
      </p:sp>
    </p:spTree>
    <p:extLst>
      <p:ext uri="{BB962C8B-B14F-4D97-AF65-F5344CB8AC3E}">
        <p14:creationId xmlns:p14="http://schemas.microsoft.com/office/powerpoint/2010/main" val="9629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36"/>
    </mc:Choice>
    <mc:Fallback xmlns="">
      <p:transition spd="slow" advTm="61636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Denosumab</a:t>
            </a:r>
            <a:r>
              <a:rPr lang="en-US" sz="3600" b="1" dirty="0">
                <a:solidFill>
                  <a:schemeClr val="bg1"/>
                </a:solidFill>
              </a:rPr>
              <a:t> after kidney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Humanized monoclonal antibody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Inhibits  the receptor activator of the </a:t>
            </a:r>
            <a:r>
              <a:rPr lang="en-US" dirty="0" err="1">
                <a:solidFill>
                  <a:schemeClr val="bg1"/>
                </a:solidFill>
              </a:rPr>
              <a:t>Nf</a:t>
            </a:r>
            <a:r>
              <a:rPr lang="en-US" dirty="0">
                <a:solidFill>
                  <a:schemeClr val="bg1"/>
                </a:solidFill>
              </a:rPr>
              <a:t>-kB ligand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Risk for hypocalcemia, urinary tract infections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No immunological risk</a:t>
            </a:r>
          </a:p>
          <a:p>
            <a:pPr>
              <a:lnSpc>
                <a:spcPct val="200000"/>
              </a:lnSpc>
            </a:pPr>
            <a:r>
              <a:rPr lang="en-US" dirty="0">
                <a:solidFill>
                  <a:schemeClr val="bg1"/>
                </a:solidFill>
              </a:rPr>
              <a:t>Limited trials after KT</a:t>
            </a:r>
          </a:p>
        </p:txBody>
      </p:sp>
    </p:spTree>
    <p:extLst>
      <p:ext uri="{BB962C8B-B14F-4D97-AF65-F5344CB8AC3E}">
        <p14:creationId xmlns:p14="http://schemas.microsoft.com/office/powerpoint/2010/main" val="202137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32"/>
    </mc:Choice>
    <mc:Fallback xmlns="">
      <p:transition spd="slow" advTm="15032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86750" cy="3968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</a:rPr>
              <a:t>Denosumab</a:t>
            </a:r>
            <a:r>
              <a:rPr lang="en-US" sz="3600" b="1" dirty="0">
                <a:solidFill>
                  <a:schemeClr val="bg1"/>
                </a:solidFill>
              </a:rPr>
              <a:t> after kidney transplantation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84992"/>
              </p:ext>
            </p:extLst>
          </p:nvPr>
        </p:nvGraphicFramePr>
        <p:xfrm>
          <a:off x="152400" y="685800"/>
          <a:ext cx="8839200" cy="477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27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Author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Bone biopsy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754">
                <a:tc>
                  <a:txBody>
                    <a:bodyPr/>
                    <a:lstStyle/>
                    <a:p>
                      <a:r>
                        <a:rPr lang="en-US" sz="1600" dirty="0"/>
                        <a:t>Alfieri et 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Denosumab</a:t>
                      </a:r>
                      <a:r>
                        <a:rPr lang="en-US" sz="1600" dirty="0"/>
                        <a:t> , no control arm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Increased</a:t>
                      </a:r>
                      <a:r>
                        <a:rPr lang="en-US" sz="1600" baseline="0" dirty="0"/>
                        <a:t> BMD femur and spine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n.a</a:t>
                      </a:r>
                      <a:r>
                        <a:rPr lang="en-US" sz="16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754">
                <a:tc>
                  <a:txBody>
                    <a:bodyPr/>
                    <a:lstStyle/>
                    <a:p>
                      <a:r>
                        <a:rPr lang="en-US" sz="1600" dirty="0" err="1"/>
                        <a:t>Bonani</a:t>
                      </a:r>
                      <a:r>
                        <a:rPr lang="en-US" sz="1600" dirty="0"/>
                        <a:t> et 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Denosumab</a:t>
                      </a:r>
                      <a:r>
                        <a:rPr lang="en-US" sz="1600" dirty="0"/>
                        <a:t> vs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Increased femoral</a:t>
                      </a:r>
                      <a:r>
                        <a:rPr lang="en-US" sz="1600" baseline="0" dirty="0"/>
                        <a:t> and lumber BMD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n.a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754">
                <a:tc>
                  <a:txBody>
                    <a:bodyPr/>
                    <a:lstStyle/>
                    <a:p>
                      <a:r>
                        <a:rPr lang="en-US" sz="1600" dirty="0"/>
                        <a:t>McKee et 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Denosumab</a:t>
                      </a:r>
                      <a:r>
                        <a:rPr lang="en-US" sz="1600" dirty="0"/>
                        <a:t> vs bisphosphonates</a:t>
                      </a:r>
                    </a:p>
                    <a:p>
                      <a:r>
                        <a:rPr lang="en-US" sz="1600" dirty="0"/>
                        <a:t>retrospective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Better BMD increase on </a:t>
                      </a:r>
                      <a:r>
                        <a:rPr lang="en-US" sz="1600" dirty="0" err="1"/>
                        <a:t>Denosumab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n.a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754">
                <a:tc>
                  <a:txBody>
                    <a:bodyPr/>
                    <a:lstStyle/>
                    <a:p>
                      <a:r>
                        <a:rPr lang="en-US" sz="1600" dirty="0" err="1"/>
                        <a:t>Afifi</a:t>
                      </a:r>
                      <a:r>
                        <a:rPr lang="en-US" sz="1600" dirty="0"/>
                        <a:t> et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Denosumab</a:t>
                      </a:r>
                      <a:r>
                        <a:rPr lang="en-US" sz="1600" dirty="0"/>
                        <a:t> vs </a:t>
                      </a:r>
                      <a:r>
                        <a:rPr lang="en-US" sz="1600" dirty="0" err="1"/>
                        <a:t>Ibandronate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Better BMD on </a:t>
                      </a:r>
                      <a:r>
                        <a:rPr lang="en-US" sz="1600" dirty="0" err="1"/>
                        <a:t>Denosumab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n.a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4517">
                <a:tc>
                  <a:txBody>
                    <a:bodyPr/>
                    <a:lstStyle/>
                    <a:p>
                      <a:r>
                        <a:rPr lang="en-US" sz="1600" dirty="0"/>
                        <a:t>Sayed et 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</a:rPr>
                        <a:t>Denosumab</a:t>
                      </a:r>
                      <a:r>
                        <a:rPr lang="en-US" sz="1600" dirty="0">
                          <a:latin typeface="+mn-lt"/>
                        </a:rPr>
                        <a:t> vs Alendronate vs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Improvement in BMD on therapy, </a:t>
                      </a:r>
                      <a:r>
                        <a:rPr lang="en-US" sz="1600" dirty="0" err="1">
                          <a:latin typeface="+mn-lt"/>
                        </a:rPr>
                        <a:t>Denosumab</a:t>
                      </a:r>
                      <a:r>
                        <a:rPr lang="en-US" sz="1600" dirty="0">
                          <a:latin typeface="+mn-lt"/>
                        </a:rPr>
                        <a:t> ≈ Alendronate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n.a</a:t>
                      </a:r>
                      <a:r>
                        <a:rPr lang="en-US" sz="16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853440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Alfieri C, et al. Bone Effect and Safety of One-Year </a:t>
            </a:r>
            <a:r>
              <a:rPr lang="en-US" sz="800" dirty="0" err="1"/>
              <a:t>Denosumab</a:t>
            </a:r>
            <a:r>
              <a:rPr lang="en-US" sz="800" dirty="0"/>
              <a:t> Therapy in a Cohort of Renal Transplanted Patients: An Observational Monocentric Study. J </a:t>
            </a:r>
            <a:r>
              <a:rPr lang="en-US" sz="800" dirty="0" err="1"/>
              <a:t>Clin</a:t>
            </a:r>
            <a:r>
              <a:rPr lang="en-US" sz="800" dirty="0"/>
              <a:t> Med. 2021;10(9):1989.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853440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err="1"/>
              <a:t>Bonani</a:t>
            </a:r>
            <a:r>
              <a:rPr lang="en-US" sz="800" dirty="0"/>
              <a:t> M, et al. Effect of twice-yearly </a:t>
            </a:r>
            <a:r>
              <a:rPr lang="en-US" sz="800" dirty="0" err="1"/>
              <a:t>denosumab</a:t>
            </a:r>
            <a:r>
              <a:rPr lang="en-US" sz="800" dirty="0"/>
              <a:t> on prevention of bone mineral density loss in de novo kidney transplant recipients: a randomized controlled trial. </a:t>
            </a:r>
            <a:r>
              <a:rPr lang="en-US" sz="800" i="1" dirty="0"/>
              <a:t>Am J Transplant.</a:t>
            </a:r>
            <a:r>
              <a:rPr lang="en-US" sz="800" dirty="0"/>
              <a:t> (2016) 16:1882–91.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McKee H, et al. Correction to: Comparison of the clinical effectiveness and safety between the use of </a:t>
            </a:r>
            <a:r>
              <a:rPr lang="en-US" sz="800" dirty="0" err="1"/>
              <a:t>denosumab</a:t>
            </a:r>
            <a:r>
              <a:rPr lang="en-US" sz="800" dirty="0"/>
              <a:t> vs bisphosphonates in renal transplant patients. </a:t>
            </a:r>
            <a:r>
              <a:rPr lang="en-US" sz="800" dirty="0" err="1"/>
              <a:t>Osteoporos</a:t>
            </a:r>
            <a:r>
              <a:rPr lang="en-US" sz="800" dirty="0"/>
              <a:t> Int. 2020;31(5):981.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853440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err="1"/>
              <a:t>Afifi</a:t>
            </a:r>
            <a:r>
              <a:rPr lang="en-US" sz="800" dirty="0"/>
              <a:t>, M.K., </a:t>
            </a:r>
            <a:r>
              <a:rPr lang="en-US" sz="800" i="1" dirty="0"/>
              <a:t>et al.</a:t>
            </a:r>
            <a:r>
              <a:rPr lang="en-US" sz="800" dirty="0"/>
              <a:t> Optimization of osteoporosis and osteopenia management among renal transplant recipients. </a:t>
            </a:r>
            <a:r>
              <a:rPr lang="en-US" sz="800" i="1" dirty="0" err="1"/>
              <a:t>Futur</a:t>
            </a:r>
            <a:r>
              <a:rPr lang="en-US" sz="800" i="1" dirty="0"/>
              <a:t> J Pharm </a:t>
            </a:r>
            <a:r>
              <a:rPr lang="en-US" sz="800" i="1" dirty="0" err="1"/>
              <a:t>Sci</a:t>
            </a:r>
            <a:r>
              <a:rPr lang="en-US" sz="800" dirty="0"/>
              <a:t> </a:t>
            </a:r>
            <a:r>
              <a:rPr lang="en-US" sz="800" b="1" dirty="0"/>
              <a:t>7</a:t>
            </a:r>
            <a:r>
              <a:rPr lang="en-US" sz="800" dirty="0"/>
              <a:t>, 230 (2021).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6490156"/>
            <a:ext cx="8534400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Sayed, SA, et al. Evaluation of the efficacy and tolerability of alendronate versus </a:t>
            </a:r>
            <a:r>
              <a:rPr lang="en-US" sz="800" dirty="0" err="1"/>
              <a:t>denosumab</a:t>
            </a:r>
            <a:r>
              <a:rPr lang="en-US" sz="800" dirty="0"/>
              <a:t> in kidney transplant patients with reduced bone mineral density. </a:t>
            </a:r>
            <a:r>
              <a:rPr lang="en-US" sz="800" i="1" dirty="0"/>
              <a:t>Pharmacotherapy</a:t>
            </a:r>
            <a:r>
              <a:rPr lang="en-US" sz="800" dirty="0"/>
              <a:t>. 2023; 43: 904-912.</a:t>
            </a:r>
          </a:p>
        </p:txBody>
      </p:sp>
    </p:spTree>
    <p:extLst>
      <p:ext uri="{BB962C8B-B14F-4D97-AF65-F5344CB8AC3E}">
        <p14:creationId xmlns:p14="http://schemas.microsoft.com/office/powerpoint/2010/main" val="28503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15"/>
    </mc:Choice>
    <mc:Fallback xmlns="">
      <p:transition spd="slow" advTm="23915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Mineral Bone Disease after Kidney Transplantation: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5074"/>
            <a:ext cx="7886700" cy="51657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High prevalence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Numerous risk factors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Higher mortality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Poorer quality of life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Serum biomarkers not very informative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More bone biopsies needed?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Modifiable factors present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More data on treatment expected </a:t>
            </a:r>
          </a:p>
        </p:txBody>
      </p:sp>
    </p:spTree>
    <p:extLst>
      <p:ext uri="{BB962C8B-B14F-4D97-AF65-F5344CB8AC3E}">
        <p14:creationId xmlns:p14="http://schemas.microsoft.com/office/powerpoint/2010/main" val="420432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72"/>
    </mc:Choice>
    <mc:Fallback xmlns="">
      <p:transition spd="slow" advTm="48472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Femur Bone Anatomy: Labeled Diagram, Quiz, Color-Coded Parts, Skeletal  System Lower Extremity — EZ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29000"/>
            <a:ext cx="4819650" cy="321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838200" y="1143000"/>
            <a:ext cx="5486400" cy="1828800"/>
          </a:xfrm>
          <a:prstGeom prst="wedgeRoundRectCallout">
            <a:avLst>
              <a:gd name="adj1" fmla="val 71153"/>
              <a:gd name="adj2" fmla="val 1450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Thank you for your attention !</a:t>
            </a:r>
          </a:p>
        </p:txBody>
      </p:sp>
    </p:spTree>
    <p:extLst>
      <p:ext uri="{BB962C8B-B14F-4D97-AF65-F5344CB8AC3E}">
        <p14:creationId xmlns:p14="http://schemas.microsoft.com/office/powerpoint/2010/main" val="351743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0"/>
    </mc:Choice>
    <mc:Fallback xmlns="">
      <p:transition spd="slow" advTm="22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492362"/>
              </p:ext>
            </p:extLst>
          </p:nvPr>
        </p:nvGraphicFramePr>
        <p:xfrm>
          <a:off x="76200" y="3048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314558">
            <a:off x="247142" y="1311631"/>
            <a:ext cx="1676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Wolf M, et al. Elevated fibroblast growth factor 23 is a risk factor for kidney transplant loss and mortality. J Am </a:t>
            </a:r>
            <a:r>
              <a:rPr lang="en-US" sz="800" dirty="0" err="1"/>
              <a:t>Soc</a:t>
            </a:r>
            <a:r>
              <a:rPr lang="en-US" sz="800" dirty="0"/>
              <a:t> </a:t>
            </a:r>
            <a:r>
              <a:rPr lang="en-US" sz="800" dirty="0" err="1"/>
              <a:t>Nephrol</a:t>
            </a:r>
            <a:r>
              <a:rPr lang="en-US" sz="800" dirty="0"/>
              <a:t>. (2011) 22:956– 66. </a:t>
            </a:r>
          </a:p>
        </p:txBody>
      </p:sp>
      <p:sp>
        <p:nvSpPr>
          <p:cNvPr id="6" name="TextBox 5"/>
          <p:cNvSpPr txBox="1"/>
          <p:nvPr/>
        </p:nvSpPr>
        <p:spPr>
          <a:xfrm rot="304391">
            <a:off x="7391400" y="2223659"/>
            <a:ext cx="1600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Tan SJ, et al. Changes in markers of mineral metabolism after living kidney donation. </a:t>
            </a:r>
            <a:r>
              <a:rPr lang="en-US" sz="800" i="1" dirty="0"/>
              <a:t>Transplant Direct.</a:t>
            </a:r>
            <a:r>
              <a:rPr lang="en-US" sz="800" dirty="0"/>
              <a:t> (2017) 3:e150.</a:t>
            </a:r>
          </a:p>
        </p:txBody>
      </p:sp>
      <p:sp>
        <p:nvSpPr>
          <p:cNvPr id="7" name="TextBox 6"/>
          <p:cNvSpPr txBox="1"/>
          <p:nvPr/>
        </p:nvSpPr>
        <p:spPr>
          <a:xfrm rot="497727">
            <a:off x="253991" y="5135368"/>
            <a:ext cx="1905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Yilmaz MI, et al. Longitudinal analysis of vascular function and biomarkers of metabolic bone disorders before and after renal transplantation. Am J </a:t>
            </a:r>
            <a:r>
              <a:rPr lang="en-US" sz="800" dirty="0" err="1"/>
              <a:t>Nephrol</a:t>
            </a:r>
            <a:r>
              <a:rPr lang="en-US" sz="800" dirty="0"/>
              <a:t>. (2013) 37:126–34. </a:t>
            </a:r>
          </a:p>
        </p:txBody>
      </p:sp>
      <p:sp>
        <p:nvSpPr>
          <p:cNvPr id="8" name="TextBox 7"/>
          <p:cNvSpPr txBox="1"/>
          <p:nvPr/>
        </p:nvSpPr>
        <p:spPr>
          <a:xfrm rot="364235">
            <a:off x="2482736" y="172921"/>
            <a:ext cx="1600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err="1"/>
              <a:t>Evenepoel</a:t>
            </a:r>
            <a:r>
              <a:rPr lang="en-US" sz="800" dirty="0"/>
              <a:t> P, et al. Recovery of </a:t>
            </a:r>
            <a:r>
              <a:rPr lang="en-US" sz="800" dirty="0" err="1"/>
              <a:t>hyperphosphatoninism</a:t>
            </a:r>
            <a:r>
              <a:rPr lang="en-US" sz="800" dirty="0"/>
              <a:t> and renal phosphorus wasting one year after successful renal transplantation. </a:t>
            </a:r>
            <a:r>
              <a:rPr lang="en-US" sz="800" dirty="0" err="1"/>
              <a:t>Clin</a:t>
            </a:r>
            <a:r>
              <a:rPr lang="en-US" sz="800" dirty="0"/>
              <a:t> J Am </a:t>
            </a:r>
            <a:r>
              <a:rPr lang="en-US" sz="800" dirty="0" err="1"/>
              <a:t>Soc</a:t>
            </a:r>
            <a:r>
              <a:rPr lang="en-US" sz="800" dirty="0"/>
              <a:t> </a:t>
            </a:r>
            <a:r>
              <a:rPr lang="en-US" sz="800" dirty="0" err="1"/>
              <a:t>Nephrol</a:t>
            </a:r>
            <a:r>
              <a:rPr lang="en-US" sz="800" dirty="0"/>
              <a:t>. (2008) 3:1829–36</a:t>
            </a:r>
          </a:p>
        </p:txBody>
      </p:sp>
      <p:sp>
        <p:nvSpPr>
          <p:cNvPr id="9" name="TextBox 8"/>
          <p:cNvSpPr txBox="1"/>
          <p:nvPr/>
        </p:nvSpPr>
        <p:spPr>
          <a:xfrm rot="602333">
            <a:off x="5510503" y="5850379"/>
            <a:ext cx="17526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Westerberg PA, et al. Fibroblast growth factor-23 and mineral metabolism after unilateral nephrectomy. </a:t>
            </a:r>
            <a:r>
              <a:rPr lang="en-US" sz="800" dirty="0" err="1"/>
              <a:t>Nephrol</a:t>
            </a:r>
            <a:r>
              <a:rPr lang="en-US" sz="800" dirty="0"/>
              <a:t> Dial Transplant. (2010) 25:4068–71.</a:t>
            </a:r>
          </a:p>
        </p:txBody>
      </p:sp>
      <p:sp>
        <p:nvSpPr>
          <p:cNvPr id="10" name="TextBox 9"/>
          <p:cNvSpPr txBox="1"/>
          <p:nvPr/>
        </p:nvSpPr>
        <p:spPr>
          <a:xfrm rot="458768">
            <a:off x="7351463" y="4060545"/>
            <a:ext cx="157800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Young A, et al. Bone and mineral metabolism and fibroblast growth factor 23 levels after kidney donation. Am J Kidney Dis. (2012) 59:761– 9. </a:t>
            </a:r>
          </a:p>
        </p:txBody>
      </p:sp>
    </p:spTree>
    <p:extLst>
      <p:ext uri="{BB962C8B-B14F-4D97-AF65-F5344CB8AC3E}">
        <p14:creationId xmlns:p14="http://schemas.microsoft.com/office/powerpoint/2010/main" val="29628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58"/>
    </mc:Choice>
    <mc:Fallback xmlns="">
      <p:transition spd="slow" advTm="267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147429"/>
              </p:ext>
            </p:extLst>
          </p:nvPr>
        </p:nvGraphicFramePr>
        <p:xfrm>
          <a:off x="152400" y="152400"/>
          <a:ext cx="88392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682884">
            <a:off x="4876800" y="404083"/>
            <a:ext cx="1905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Tan SJ, et al. Mineral adaptations following kidney transplantation. </a:t>
            </a:r>
            <a:r>
              <a:rPr lang="en-US" sz="800" dirty="0" err="1"/>
              <a:t>Transpl</a:t>
            </a:r>
            <a:r>
              <a:rPr lang="en-US" sz="800" dirty="0"/>
              <a:t> Int. (2017) 30:463–73.</a:t>
            </a:r>
          </a:p>
        </p:txBody>
      </p:sp>
      <p:sp>
        <p:nvSpPr>
          <p:cNvPr id="7" name="TextBox 6"/>
          <p:cNvSpPr txBox="1"/>
          <p:nvPr/>
        </p:nvSpPr>
        <p:spPr>
          <a:xfrm rot="665376">
            <a:off x="6850927" y="3533869"/>
            <a:ext cx="198032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err="1"/>
              <a:t>Thongprayoon</a:t>
            </a:r>
            <a:r>
              <a:rPr lang="en-US" sz="800" dirty="0"/>
              <a:t> C, et al. Serum klotho in living kidney donors and kidney transplant recipients: a meta-analysis. J </a:t>
            </a:r>
            <a:r>
              <a:rPr lang="en-US" sz="800" dirty="0" err="1"/>
              <a:t>Clin</a:t>
            </a:r>
            <a:r>
              <a:rPr lang="en-US" sz="800" dirty="0"/>
              <a:t> Med. (2020) 9:61834. </a:t>
            </a:r>
            <a:r>
              <a:rPr lang="en-US" sz="800" dirty="0" err="1"/>
              <a:t>doi</a:t>
            </a:r>
            <a:r>
              <a:rPr lang="en-US" sz="800" dirty="0"/>
              <a:t>: 10.3390/jcm9061834 </a:t>
            </a:r>
          </a:p>
        </p:txBody>
      </p:sp>
      <p:sp>
        <p:nvSpPr>
          <p:cNvPr id="8" name="TextBox 7"/>
          <p:cNvSpPr txBox="1"/>
          <p:nvPr/>
        </p:nvSpPr>
        <p:spPr>
          <a:xfrm rot="722283">
            <a:off x="6172200" y="4996043"/>
            <a:ext cx="25146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err="1"/>
              <a:t>Mizusaki</a:t>
            </a:r>
            <a:r>
              <a:rPr lang="en-US" sz="800" dirty="0"/>
              <a:t> K, et al. Inhibition of the mammalian target of rapamycin may augment the increase in soluble Klotho levels in renal transplantation recipients. Blood </a:t>
            </a:r>
            <a:r>
              <a:rPr lang="en-US" sz="800" dirty="0" err="1"/>
              <a:t>Purif</a:t>
            </a:r>
            <a:r>
              <a:rPr lang="en-US" sz="800" dirty="0"/>
              <a:t>. (2019) 47(Suppl.2):12–8.</a:t>
            </a:r>
          </a:p>
        </p:txBody>
      </p:sp>
      <p:sp>
        <p:nvSpPr>
          <p:cNvPr id="9" name="TextBox 8"/>
          <p:cNvSpPr txBox="1"/>
          <p:nvPr/>
        </p:nvSpPr>
        <p:spPr>
          <a:xfrm rot="580241">
            <a:off x="516093" y="6050887"/>
            <a:ext cx="240841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Ponte B, et al. Acute and long term mineral metabolism adaptation in living kidney donors: a prospective study. Bone. (2014) 62:36–42. </a:t>
            </a:r>
          </a:p>
        </p:txBody>
      </p:sp>
      <p:sp>
        <p:nvSpPr>
          <p:cNvPr id="10" name="TextBox 9"/>
          <p:cNvSpPr txBox="1"/>
          <p:nvPr/>
        </p:nvSpPr>
        <p:spPr>
          <a:xfrm rot="613851">
            <a:off x="519377" y="3595423"/>
            <a:ext cx="201876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Tan SJ et al. Changes in markers of mineral metabolism after living kidney donation. Transplant Direct. (2017) 3:e150.</a:t>
            </a:r>
          </a:p>
        </p:txBody>
      </p:sp>
    </p:spTree>
    <p:extLst>
      <p:ext uri="{BB962C8B-B14F-4D97-AF65-F5344CB8AC3E}">
        <p14:creationId xmlns:p14="http://schemas.microsoft.com/office/powerpoint/2010/main" val="209529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7"/>
    </mc:Choice>
    <mc:Fallback xmlns="">
      <p:transition spd="slow" advTm="53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666043"/>
              </p:ext>
            </p:extLst>
          </p:nvPr>
        </p:nvGraphicFramePr>
        <p:xfrm>
          <a:off x="228600" y="15240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573272">
            <a:off x="5221500" y="921943"/>
            <a:ext cx="19812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</a:t>
            </a:r>
            <a:r>
              <a:rPr lang="en-US" dirty="0">
                <a:latin typeface="Garamond" panose="02020404030301010803" pitchFamily="18" charset="0"/>
              </a:rPr>
              <a:t>↑ P↓, PTH ↓↓</a:t>
            </a:r>
          </a:p>
          <a:p>
            <a:r>
              <a:rPr lang="en-US" dirty="0">
                <a:latin typeface="Garamond" panose="02020404030301010803" pitchFamily="18" charset="0"/>
              </a:rPr>
              <a:t>Rapid improvement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659343">
            <a:off x="6640276" y="3804440"/>
            <a:ext cx="2133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</a:t>
            </a:r>
            <a:r>
              <a:rPr lang="en-US" dirty="0">
                <a:latin typeface="Garamond" panose="02020404030301010803" pitchFamily="18" charset="0"/>
              </a:rPr>
              <a:t>↑ ,P↓, PTH ↑</a:t>
            </a:r>
          </a:p>
          <a:p>
            <a:r>
              <a:rPr lang="en-US" dirty="0">
                <a:latin typeface="Garamond" panose="02020404030301010803" pitchFamily="18" charset="0"/>
              </a:rPr>
              <a:t>Persistent </a:t>
            </a:r>
            <a:r>
              <a:rPr lang="en-US" dirty="0" err="1">
                <a:latin typeface="Garamond" panose="02020404030301010803" pitchFamily="18" charset="0"/>
              </a:rPr>
              <a:t>hyperPTH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895285">
            <a:off x="609600" y="3437722"/>
            <a:ext cx="2209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Secondary hyperparathyroidism</a:t>
            </a:r>
          </a:p>
        </p:txBody>
      </p:sp>
      <p:sp>
        <p:nvSpPr>
          <p:cNvPr id="8" name="TextBox 7"/>
          <p:cNvSpPr txBox="1"/>
          <p:nvPr/>
        </p:nvSpPr>
        <p:spPr>
          <a:xfrm rot="1070358">
            <a:off x="262308" y="5007642"/>
            <a:ext cx="24384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Secondary hyperparathyroidism</a:t>
            </a:r>
          </a:p>
        </p:txBody>
      </p:sp>
      <p:sp>
        <p:nvSpPr>
          <p:cNvPr id="9" name="TextBox 8"/>
          <p:cNvSpPr txBox="1"/>
          <p:nvPr/>
        </p:nvSpPr>
        <p:spPr>
          <a:xfrm rot="541527">
            <a:off x="6781800" y="5715000"/>
            <a:ext cx="1981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Poliuria</a:t>
            </a:r>
            <a:r>
              <a:rPr lang="en-US" sz="1600" dirty="0"/>
              <a:t>, vasoconstriction, </a:t>
            </a:r>
            <a:r>
              <a:rPr lang="en-US" sz="1600" dirty="0" err="1"/>
              <a:t>nephrocalcinosis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1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67"/>
    </mc:Choice>
    <mc:Fallback xmlns="">
      <p:transition spd="slow" advTm="2066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980054"/>
              </p:ext>
            </p:extLst>
          </p:nvPr>
        </p:nvGraphicFramePr>
        <p:xfrm>
          <a:off x="228600" y="76200"/>
          <a:ext cx="86868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336950">
            <a:off x="532821" y="3059793"/>
            <a:ext cx="191744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i="1" dirty="0"/>
              <a:t>Filipov et al.</a:t>
            </a:r>
            <a:r>
              <a:rPr lang="en-US" sz="800" dirty="0"/>
              <a:t>   Cholecalciferol Supplementation and Its Effect on Proteinuria in Bulgarian Kidney Transplant Recipients. C. R. Acad. Bulg. Sci., 74 (6), 2021: 920-7.</a:t>
            </a:r>
          </a:p>
        </p:txBody>
      </p:sp>
      <p:sp>
        <p:nvSpPr>
          <p:cNvPr id="6" name="TextBox 5"/>
          <p:cNvSpPr txBox="1"/>
          <p:nvPr/>
        </p:nvSpPr>
        <p:spPr>
          <a:xfrm rot="545352">
            <a:off x="6571833" y="2496074"/>
            <a:ext cx="2286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Filipov JJ, et al. Relationship between vitamin D status and immunosuppressive therapy in kidney transplant recipients. </a:t>
            </a:r>
            <a:r>
              <a:rPr lang="en-US" sz="800" dirty="0" err="1"/>
              <a:t>Biotechnol</a:t>
            </a:r>
            <a:r>
              <a:rPr lang="en-US" sz="800" dirty="0"/>
              <a:t> </a:t>
            </a:r>
            <a:r>
              <a:rPr lang="en-US" sz="800" dirty="0" err="1"/>
              <a:t>Biotechnol</a:t>
            </a:r>
            <a:r>
              <a:rPr lang="en-US" sz="800" dirty="0"/>
              <a:t> Equip. 2015;29(2):331-335.</a:t>
            </a:r>
          </a:p>
        </p:txBody>
      </p:sp>
    </p:spTree>
    <p:extLst>
      <p:ext uri="{BB962C8B-B14F-4D97-AF65-F5344CB8AC3E}">
        <p14:creationId xmlns:p14="http://schemas.microsoft.com/office/powerpoint/2010/main" val="151883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42"/>
    </mc:Choice>
    <mc:Fallback xmlns="">
      <p:transition spd="slow" advTm="3394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3777</Words>
  <Application>Microsoft Office PowerPoint</Application>
  <PresentationFormat>On-screen Show (4:3)</PresentationFormat>
  <Paragraphs>669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BlinkMacSystemFont</vt:lpstr>
      <vt:lpstr>Calibri</vt:lpstr>
      <vt:lpstr>Calibri Light</vt:lpstr>
      <vt:lpstr>ElsevierGulliver</vt:lpstr>
      <vt:lpstr>ElsevierSans</vt:lpstr>
      <vt:lpstr>Garamond</vt:lpstr>
      <vt:lpstr>Office Theme</vt:lpstr>
      <vt:lpstr>Mineral Bone Disease after Kidney Transplantation</vt:lpstr>
      <vt:lpstr>Plan of the presentation</vt:lpstr>
      <vt:lpstr>1. Biochemical abnormalities after KT</vt:lpstr>
      <vt:lpstr>After successful KT</vt:lpstr>
      <vt:lpstr>After successful KT</vt:lpstr>
      <vt:lpstr>PowerPoint Presentation</vt:lpstr>
      <vt:lpstr>PowerPoint Presentation</vt:lpstr>
      <vt:lpstr>PowerPoint Presentation</vt:lpstr>
      <vt:lpstr>PowerPoint Presentation</vt:lpstr>
      <vt:lpstr>2. Post-transplant bone disease</vt:lpstr>
      <vt:lpstr>Post-transplant bone disease</vt:lpstr>
      <vt:lpstr>PowerPoint Presentation</vt:lpstr>
      <vt:lpstr>Factors, influencing bone health after KT</vt:lpstr>
      <vt:lpstr>Post-KT bone disease: epidemiology &amp; significance</vt:lpstr>
      <vt:lpstr>Bone disease: KT vs dialysis</vt:lpstr>
      <vt:lpstr>Post-transplant bone disease: diagnosis</vt:lpstr>
      <vt:lpstr>A. Imaging</vt:lpstr>
      <vt:lpstr>PowerPoint Presentation</vt:lpstr>
      <vt:lpstr>Trabecular bone score (TBS)</vt:lpstr>
      <vt:lpstr>PowerPoint Presentation</vt:lpstr>
      <vt:lpstr>High-resolution peripheral quantitative computed tomography (HR-pQCT)</vt:lpstr>
      <vt:lpstr>PowerPoint Presentation</vt:lpstr>
      <vt:lpstr>High resolution MRI (HR-MRI)</vt:lpstr>
      <vt:lpstr>PowerPoint Presentation</vt:lpstr>
      <vt:lpstr>B. Serum markers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Bone histology</vt:lpstr>
      <vt:lpstr>Bone biopsy – importance, indications</vt:lpstr>
      <vt:lpstr>Bone histology</vt:lpstr>
      <vt:lpstr>TMV classification</vt:lpstr>
      <vt:lpstr>Bone biopsy: disadvantages</vt:lpstr>
      <vt:lpstr>PowerPoint Presentation</vt:lpstr>
      <vt:lpstr>Predictors for bone fracture after KT</vt:lpstr>
      <vt:lpstr>3. Vascular calcification after KT</vt:lpstr>
      <vt:lpstr>Importance</vt:lpstr>
      <vt:lpstr>Risk factors</vt:lpstr>
      <vt:lpstr>Diagnosis</vt:lpstr>
      <vt:lpstr>CV incidence and mortality after KT</vt:lpstr>
      <vt:lpstr>PowerPoint Presentation</vt:lpstr>
      <vt:lpstr>MACE and mortality after KT</vt:lpstr>
      <vt:lpstr>Post-KT mineral bone disease: treatment</vt:lpstr>
      <vt:lpstr>PowerPoint Presentation</vt:lpstr>
      <vt:lpstr>Post-KT mineral bone disease: treatment and prevention</vt:lpstr>
      <vt:lpstr>Antiresorptive therapy after KT</vt:lpstr>
      <vt:lpstr>Bisphosphonates and risk of ABD</vt:lpstr>
      <vt:lpstr>Denosumab after kidney transplantation</vt:lpstr>
      <vt:lpstr>Denosumab after kidney transplantation</vt:lpstr>
      <vt:lpstr>Mineral Bone Disease after Kidney Transplantation: 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 Bone Disease after Kidney Transplantation</dc:title>
  <dc:creator>Nefro5</dc:creator>
  <cp:lastModifiedBy>vdl audiovisual_5</cp:lastModifiedBy>
  <cp:revision>169</cp:revision>
  <dcterms:created xsi:type="dcterms:W3CDTF">2006-08-16T00:00:00Z</dcterms:created>
  <dcterms:modified xsi:type="dcterms:W3CDTF">2023-10-19T15:43:55Z</dcterms:modified>
</cp:coreProperties>
</file>