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320" r:id="rId3"/>
    <p:sldId id="297" r:id="rId4"/>
    <p:sldId id="299" r:id="rId5"/>
    <p:sldId id="300" r:id="rId6"/>
    <p:sldId id="312" r:id="rId7"/>
    <p:sldId id="322" r:id="rId8"/>
    <p:sldId id="318" r:id="rId9"/>
    <p:sldId id="345" r:id="rId10"/>
    <p:sldId id="259" r:id="rId11"/>
    <p:sldId id="384" r:id="rId12"/>
    <p:sldId id="304" r:id="rId13"/>
    <p:sldId id="305" r:id="rId14"/>
    <p:sldId id="262" r:id="rId15"/>
    <p:sldId id="333" r:id="rId16"/>
    <p:sldId id="369" r:id="rId17"/>
    <p:sldId id="340" r:id="rId18"/>
    <p:sldId id="350" r:id="rId19"/>
    <p:sldId id="356" r:id="rId20"/>
    <p:sldId id="263" r:id="rId21"/>
    <p:sldId id="266" r:id="rId22"/>
    <p:sldId id="279" r:id="rId23"/>
    <p:sldId id="281" r:id="rId24"/>
    <p:sldId id="267" r:id="rId25"/>
    <p:sldId id="306" r:id="rId26"/>
    <p:sldId id="344" r:id="rId27"/>
    <p:sldId id="291" r:id="rId28"/>
    <p:sldId id="348" r:id="rId29"/>
    <p:sldId id="373" r:id="rId30"/>
    <p:sldId id="362" r:id="rId31"/>
    <p:sldId id="290" r:id="rId32"/>
    <p:sldId id="292" r:id="rId33"/>
    <p:sldId id="339" r:id="rId34"/>
    <p:sldId id="293" r:id="rId35"/>
    <p:sldId id="324" r:id="rId36"/>
    <p:sldId id="326" r:id="rId37"/>
    <p:sldId id="328" r:id="rId38"/>
    <p:sldId id="329" r:id="rId39"/>
    <p:sldId id="261" r:id="rId40"/>
    <p:sldId id="272" r:id="rId41"/>
    <p:sldId id="288" r:id="rId42"/>
    <p:sldId id="260" r:id="rId43"/>
    <p:sldId id="257" r:id="rId44"/>
    <p:sldId id="342" r:id="rId45"/>
    <p:sldId id="343" r:id="rId46"/>
    <p:sldId id="347" r:id="rId47"/>
    <p:sldId id="349" r:id="rId48"/>
    <p:sldId id="351" r:id="rId49"/>
    <p:sldId id="352" r:id="rId50"/>
    <p:sldId id="354" r:id="rId51"/>
    <p:sldId id="355" r:id="rId52"/>
    <p:sldId id="357" r:id="rId53"/>
    <p:sldId id="358" r:id="rId54"/>
    <p:sldId id="359" r:id="rId55"/>
    <p:sldId id="364" r:id="rId56"/>
    <p:sldId id="365" r:id="rId57"/>
    <p:sldId id="366" r:id="rId58"/>
    <p:sldId id="367" r:id="rId59"/>
    <p:sldId id="368" r:id="rId60"/>
    <p:sldId id="372" r:id="rId61"/>
    <p:sldId id="370" r:id="rId62"/>
    <p:sldId id="371" r:id="rId63"/>
    <p:sldId id="375" r:id="rId64"/>
    <p:sldId id="378" r:id="rId65"/>
    <p:sldId id="379" r:id="rId66"/>
    <p:sldId id="380" r:id="rId67"/>
    <p:sldId id="381" r:id="rId68"/>
    <p:sldId id="382" r:id="rId69"/>
    <p:sldId id="383" r:id="rId70"/>
    <p:sldId id="385"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E7BEE2-9B7B-4238-AD01-DDB4949F6D49}" v="381" dt="2023-04-28T20:37:30.454"/>
    <p1510:client id="{1865E8D5-6F21-4533-8026-FA7E92623980}" v="19" dt="2023-04-09T17:14:07.894"/>
    <p1510:client id="{2F391BB1-99AE-4D37-ADB5-84B4CC716AE1}" v="349" dt="2023-05-08T17:08:01.968"/>
    <p1510:client id="{3A630E09-D02D-4E80-BEEC-1E5099CAD639}" v="194" dt="2023-05-16T18:45:12.691"/>
    <p1510:client id="{3C8758CA-E2D2-4128-9CE7-C4300F8B3077}" v="909" dt="2023-04-23T16:20:50.384"/>
    <p1510:client id="{8537BE15-613D-4749-A23D-40DB05F02564}" v="372" dt="2023-04-08T19:03:40.652"/>
    <p1510:client id="{8574D926-F506-4430-94A6-F50473483F82}" v="755" dt="2023-04-24T19:00:20.368"/>
    <p1510:client id="{8C646E5F-D21D-423F-BD67-30E47631E34A}" v="68" dt="2023-05-15T20:06:27.043"/>
    <p1510:client id="{951A67DD-72DD-4E56-88BD-2BEDE65DAD38}" v="1137" dt="2023-04-24T17:37:45.622"/>
    <p1510:client id="{97D11745-0B23-45BB-BDE9-27168403F244}" v="994" dt="2023-05-05T21:13:40.001"/>
    <p1510:client id="{AC8DDD39-855F-40A9-9DB5-7F1A003F9634}" v="739" dt="2023-04-26T20:00:52.975"/>
    <p1510:client id="{B1D1FE2D-07B1-462A-A57F-35325B3E4238}" v="992" dt="2023-04-25T12:26:57.638"/>
    <p1510:client id="{B6A0CA0F-DDA1-4E02-94D9-5CD22431CF01}" v="65" dt="2023-04-27T20:31:31.070"/>
    <p1510:client id="{BCD6A9F8-2009-4356-AC4B-64A954EAF732}" v="80" dt="2023-05-10T13:41:06.439"/>
    <p1510:client id="{BE34ACC4-B492-4605-A58D-DABEB4E9B882}" v="385" dt="2023-05-06T20:46:22.781"/>
    <p1510:client id="{C38EDAA5-D6EE-4B60-9B1B-A094C2391DBD}" v="1270" dt="2023-04-23T19:01:50.738"/>
    <p1510:client id="{CEB19482-9683-4424-9AE7-7389BAABF062}" v="39" dt="2023-05-10T12:52:05.305"/>
    <p1510:client id="{D86998D9-8C94-4A34-8C75-EE922FA4D737}" v="8" dt="2023-05-06T20:51:06.801"/>
    <p1510:client id="{D9D3FC08-EEDE-47E1-B516-0C9520B04109}" v="696" dt="2023-04-29T13:14:53.921"/>
    <p1510:client id="{DC42FFB1-CF2B-4527-92E5-646FD6B1301B}" v="366" dt="2023-05-14T19:34:31.622"/>
    <p1510:client id="{F46196C5-059F-4CBC-AC4B-55B5E3521168}" v="2" dt="2023-04-08T16:18:08.746"/>
    <p1510:client id="{FE73C67C-055C-44F2-AC42-6E8F3EACB531}" v="157" dt="2023-05-06T16:56:29.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AEEF0-BFD9-4023-8E57-5D056FC9C3DA}" type="datetimeFigureOut">
              <a:rPr lang="en-US"/>
              <a:pPr/>
              <a:t>10/21/2023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58EB5-0526-467D-B6F6-C1BFAB7BB9F5}" type="slidenum">
              <a:rPr/>
              <a:pPr/>
              <a:t>‹#›</a:t>
            </a:fld>
            <a:endParaRPr lang="en-US"/>
          </a:p>
        </p:txBody>
      </p:sp>
    </p:spTree>
    <p:extLst>
      <p:ext uri="{BB962C8B-B14F-4D97-AF65-F5344CB8AC3E}">
        <p14:creationId xmlns:p14="http://schemas.microsoft.com/office/powerpoint/2010/main" val="43235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nahealth.gr/" TargetMode="External"/><Relationship Id="rId7" Type="http://schemas.openxmlformats.org/officeDocument/2006/relationships/hyperlink" Target="tel:+302314000487"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dnahealth.gr/contact/" TargetMode="External"/><Relationship Id="rId5" Type="http://schemas.openxmlformats.org/officeDocument/2006/relationships/hyperlink" Target="https://dnahealth.gr/%CE%B1%CE%BD%CE%AC%CE%BB%CF%85%CF%83%CE%B7-%CF%8C%CE%BB%CE%BF%CF%85-%CF%84%CE%BF%CF%85-%CE%B3%CE%BF%CE%BD%CE%B9%CE%B4%CE%B9%CF%8E%CE%BC%CE%B1%CF%84%CE%BF%CF%82-wes-%CE%BA%CE%B1%CE%B9-wgs/" TargetMode="External"/><Relationship Id="rId4" Type="http://schemas.openxmlformats.org/officeDocument/2006/relationships/hyperlink" Target="https://dnahealth.gr/abou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coding regions are shaded; 50 and 30 untranslated regions are not shaded</a:t>
            </a:r>
          </a:p>
          <a:p>
            <a:endParaRPr lang="en-US">
              <a:cs typeface="Calibri"/>
            </a:endParaRPr>
          </a:p>
        </p:txBody>
      </p:sp>
      <p:sp>
        <p:nvSpPr>
          <p:cNvPr id="4" name="Slide Number Placeholder 3"/>
          <p:cNvSpPr>
            <a:spLocks noGrp="1"/>
          </p:cNvSpPr>
          <p:nvPr>
            <p:ph type="sldNum" sz="quarter" idx="5"/>
          </p:nvPr>
        </p:nvSpPr>
        <p:spPr/>
        <p:txBody>
          <a:bodyPr/>
          <a:lstStyle/>
          <a:p>
            <a:fld id="{E4258EB5-0526-467D-B6F6-C1BFAB7BB9F5}" type="slidenum">
              <a:rPr lang="en-US"/>
              <a:pPr/>
              <a:t>2</a:t>
            </a:fld>
            <a:endParaRPr lang="en-US"/>
          </a:p>
        </p:txBody>
      </p:sp>
    </p:spTree>
    <p:extLst>
      <p:ext uri="{BB962C8B-B14F-4D97-AF65-F5344CB8AC3E}">
        <p14:creationId xmlns:p14="http://schemas.microsoft.com/office/powerpoint/2010/main" val="937638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Mutations located on the same chromosome are described as being in the cis position; if they occur one on each homologue they are in the trans position.</a:t>
            </a:r>
          </a:p>
        </p:txBody>
      </p:sp>
      <p:sp>
        <p:nvSpPr>
          <p:cNvPr id="4" name="Slide Number Placeholder 3"/>
          <p:cNvSpPr>
            <a:spLocks noGrp="1"/>
          </p:cNvSpPr>
          <p:nvPr>
            <p:ph type="sldNum" sz="quarter" idx="5"/>
          </p:nvPr>
        </p:nvSpPr>
        <p:spPr/>
        <p:txBody>
          <a:bodyPr/>
          <a:lstStyle/>
          <a:p>
            <a:fld id="{E4258EB5-0526-467D-B6F6-C1BFAB7BB9F5}" type="slidenum">
              <a:rPr/>
              <a:pPr/>
              <a:t>21</a:t>
            </a:fld>
            <a:endParaRPr lang="en-US"/>
          </a:p>
        </p:txBody>
      </p:sp>
    </p:spTree>
    <p:extLst>
      <p:ext uri="{BB962C8B-B14F-4D97-AF65-F5344CB8AC3E}">
        <p14:creationId xmlns:p14="http://schemas.microsoft.com/office/powerpoint/2010/main" val="1819679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Asimfonia</a:t>
            </a:r>
            <a:r>
              <a:rPr lang="en-US">
                <a:cs typeface="Calibri"/>
              </a:rPr>
              <a:t> kai </a:t>
            </a:r>
            <a:r>
              <a:rPr lang="en-US" err="1">
                <a:cs typeface="Calibri"/>
              </a:rPr>
              <a:t>diaxorismos</a:t>
            </a:r>
          </a:p>
        </p:txBody>
      </p:sp>
      <p:sp>
        <p:nvSpPr>
          <p:cNvPr id="4" name="Slide Number Placeholder 3"/>
          <p:cNvSpPr>
            <a:spLocks noGrp="1"/>
          </p:cNvSpPr>
          <p:nvPr>
            <p:ph type="sldNum" sz="quarter" idx="5"/>
          </p:nvPr>
        </p:nvSpPr>
        <p:spPr/>
        <p:txBody>
          <a:bodyPr/>
          <a:lstStyle/>
          <a:p>
            <a:fld id="{E4258EB5-0526-467D-B6F6-C1BFAB7BB9F5}" type="slidenum">
              <a:rPr/>
              <a:pPr/>
              <a:t>22</a:t>
            </a:fld>
            <a:endParaRPr lang="en-US"/>
          </a:p>
        </p:txBody>
      </p:sp>
    </p:spTree>
    <p:extLst>
      <p:ext uri="{BB962C8B-B14F-4D97-AF65-F5344CB8AC3E}">
        <p14:creationId xmlns:p14="http://schemas.microsoft.com/office/powerpoint/2010/main" val="195190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t>Cryptic phenotype analysis (CPA) uses statistical modeling to infer quantitative traits that summarize disease-related phenotypic variability (</a:t>
            </a:r>
            <a:r>
              <a:rPr lang="en-US" err="1"/>
              <a:t>metavlitotita</a:t>
            </a:r>
            <a:r>
              <a:rPr lang="en-US"/>
              <a:t>). These traits are estimated using symptoms documented in the electronic medical record (</a:t>
            </a:r>
            <a:r>
              <a:rPr lang="en-US" err="1"/>
              <a:t>EMR</a:t>
            </a:r>
            <a:r>
              <a:rPr lang="en-US" err="1">
                <a:cs typeface="Calibri"/>
              </a:rPr>
              <a:t>Na</a:t>
            </a:r>
            <a:r>
              <a:rPr lang="en-US">
                <a:cs typeface="Calibri"/>
              </a:rPr>
              <a:t> </a:t>
            </a:r>
            <a:r>
              <a:rPr lang="en-US" err="1">
                <a:cs typeface="Calibri"/>
              </a:rPr>
              <a:t>symperanei</a:t>
            </a:r>
            <a:r>
              <a:rPr lang="en-US">
                <a:cs typeface="Calibri"/>
              </a:rPr>
              <a:t>, </a:t>
            </a:r>
            <a:r>
              <a:rPr lang="en-US" err="1">
                <a:cs typeface="Calibri"/>
              </a:rPr>
              <a:t>na</a:t>
            </a:r>
            <a:r>
              <a:rPr lang="en-US">
                <a:cs typeface="Calibri"/>
              </a:rPr>
              <a:t> </a:t>
            </a:r>
            <a:r>
              <a:rPr lang="en-US" err="1">
                <a:cs typeface="Calibri"/>
              </a:rPr>
              <a:t>synagei</a:t>
            </a:r>
            <a:r>
              <a:rPr lang="en-US">
                <a:cs typeface="Calibri"/>
              </a:rPr>
              <a:t> – to infer</a:t>
            </a:r>
          </a:p>
        </p:txBody>
      </p:sp>
      <p:sp>
        <p:nvSpPr>
          <p:cNvPr id="4" name="Slide Number Placeholder 3"/>
          <p:cNvSpPr>
            <a:spLocks noGrp="1"/>
          </p:cNvSpPr>
          <p:nvPr>
            <p:ph type="sldNum" sz="quarter" idx="5"/>
          </p:nvPr>
        </p:nvSpPr>
        <p:spPr/>
        <p:txBody>
          <a:bodyPr/>
          <a:lstStyle/>
          <a:p>
            <a:fld id="{E4258EB5-0526-467D-B6F6-C1BFAB7BB9F5}" type="slidenum">
              <a:rPr lang="en-US"/>
              <a:pPr/>
              <a:t>31</a:t>
            </a:fld>
            <a:endParaRPr lang="en-US"/>
          </a:p>
        </p:txBody>
      </p:sp>
    </p:spTree>
    <p:extLst>
      <p:ext uri="{BB962C8B-B14F-4D97-AF65-F5344CB8AC3E}">
        <p14:creationId xmlns:p14="http://schemas.microsoft.com/office/powerpoint/2010/main" val="3157068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coding regions are shaded; 50 and 30 untranslated regions are not shaded</a:t>
            </a:r>
          </a:p>
          <a:p>
            <a:endParaRPr lang="en-US">
              <a:cs typeface="Calibri"/>
            </a:endParaRPr>
          </a:p>
        </p:txBody>
      </p:sp>
      <p:sp>
        <p:nvSpPr>
          <p:cNvPr id="4" name="Slide Number Placeholder 3"/>
          <p:cNvSpPr>
            <a:spLocks noGrp="1"/>
          </p:cNvSpPr>
          <p:nvPr>
            <p:ph type="sldNum" sz="quarter" idx="5"/>
          </p:nvPr>
        </p:nvSpPr>
        <p:spPr/>
        <p:txBody>
          <a:bodyPr/>
          <a:lstStyle/>
          <a:p>
            <a:fld id="{E4258EB5-0526-467D-B6F6-C1BFAB7BB9F5}" type="slidenum">
              <a:rPr lang="en-US"/>
              <a:pPr/>
              <a:t>35</a:t>
            </a:fld>
            <a:endParaRPr lang="en-US"/>
          </a:p>
        </p:txBody>
      </p:sp>
    </p:spTree>
    <p:extLst>
      <p:ext uri="{BB962C8B-B14F-4D97-AF65-F5344CB8AC3E}">
        <p14:creationId xmlns:p14="http://schemas.microsoft.com/office/powerpoint/2010/main" val="1458381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Mosaicism is defined as the presence of 2 genetically different populations of cells in a single organism, resulting from a mutation during early embryogenesis.</a:t>
            </a:r>
          </a:p>
        </p:txBody>
      </p:sp>
      <p:sp>
        <p:nvSpPr>
          <p:cNvPr id="4" name="Slide Number Placeholder 3"/>
          <p:cNvSpPr>
            <a:spLocks noGrp="1"/>
          </p:cNvSpPr>
          <p:nvPr>
            <p:ph type="sldNum" sz="quarter" idx="5"/>
          </p:nvPr>
        </p:nvSpPr>
        <p:spPr/>
        <p:txBody>
          <a:bodyPr/>
          <a:lstStyle/>
          <a:p>
            <a:fld id="{E4258EB5-0526-467D-B6F6-C1BFAB7BB9F5}" type="slidenum">
              <a:rPr lang="en-US"/>
              <a:pPr/>
              <a:t>44</a:t>
            </a:fld>
            <a:endParaRPr lang="en-US"/>
          </a:p>
        </p:txBody>
      </p:sp>
    </p:spTree>
    <p:extLst>
      <p:ext uri="{BB962C8B-B14F-4D97-AF65-F5344CB8AC3E}">
        <p14:creationId xmlns:p14="http://schemas.microsoft.com/office/powerpoint/2010/main" val="1561484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a:p>
          <a:p>
            <a:pPr marL="285750" indent="-285750">
              <a:lnSpc>
                <a:spcPct val="90000"/>
              </a:lnSpc>
              <a:spcBef>
                <a:spcPts val="1000"/>
              </a:spcBef>
              <a:buFont typeface="Arial"/>
              <a:buChar char="•"/>
            </a:pPr>
            <a:r>
              <a:rPr lang="en-US"/>
              <a:t>Future improvement of NGS-based molecular diagnostic for ADPKD will need to address several key issues including adequacy of target sequence coverage and read depth (especially in GC-rich regions), accuracy of mapping of raw sequence reads and variant calls to the duplicated region of PKD1 versus its pseudogene(s), and better identification of indels and CNVs.</a:t>
            </a:r>
          </a:p>
          <a:p>
            <a:pPr marL="285750" indent="-285750">
              <a:lnSpc>
                <a:spcPct val="90000"/>
              </a:lnSpc>
              <a:spcBef>
                <a:spcPts val="1000"/>
              </a:spcBef>
              <a:buFont typeface="Arial"/>
              <a:buChar char="•"/>
            </a:pPr>
            <a:r>
              <a:rPr lang="en-US"/>
              <a:t>The use of WGS for molecular genetic diagnosis in ADPKD is promising but needs to be vigorously tested and validated</a:t>
            </a:r>
          </a:p>
        </p:txBody>
      </p:sp>
      <p:sp>
        <p:nvSpPr>
          <p:cNvPr id="4" name="Slide Number Placeholder 3"/>
          <p:cNvSpPr>
            <a:spLocks noGrp="1"/>
          </p:cNvSpPr>
          <p:nvPr>
            <p:ph type="sldNum" sz="quarter" idx="5"/>
          </p:nvPr>
        </p:nvSpPr>
        <p:spPr/>
        <p:txBody>
          <a:bodyPr/>
          <a:lstStyle/>
          <a:p>
            <a:fld id="{E4258EB5-0526-467D-B6F6-C1BFAB7BB9F5}" type="slidenum">
              <a:rPr lang="en-US"/>
              <a:pPr/>
              <a:t>56</a:t>
            </a:fld>
            <a:endParaRPr lang="en-US"/>
          </a:p>
        </p:txBody>
      </p:sp>
    </p:spTree>
    <p:extLst>
      <p:ext uri="{BB962C8B-B14F-4D97-AF65-F5344CB8AC3E}">
        <p14:creationId xmlns:p14="http://schemas.microsoft.com/office/powerpoint/2010/main" val="25724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importance of mutation type was confirmed in aCanadian cohort, where ADPKD-</a:t>
            </a:r>
          </a:p>
          <a:p>
            <a:r>
              <a:rPr lang="en-US"/>
              <a:t>PKD1</a:t>
            </a:r>
          </a:p>
          <a:p>
            <a:r>
              <a:rPr lang="en-US"/>
              <a:t>patients had larger htTKV, and in the HALT PKD clinical trial, where this group had a lowereGFR.</a:t>
            </a:r>
          </a:p>
          <a:p>
            <a:r>
              <a:rPr lang="en-US"/>
              <a:t>The reason for this phenotypic effect is that some ADPKD-</a:t>
            </a:r>
            <a:endParaRPr lang="en-US">
              <a:cs typeface="Calibri"/>
            </a:endParaRPr>
          </a:p>
          <a:p>
            <a:r>
              <a:rPr lang="en-US"/>
              <a:t>PKD1</a:t>
            </a:r>
            <a:endParaRPr lang="en-US">
              <a:cs typeface="Calibri"/>
            </a:endParaRPr>
          </a:p>
          <a:p>
            <a:r>
              <a:rPr lang="en-US"/>
              <a:t>mutations have residual functional PC1</a:t>
            </a:r>
            <a:endParaRPr lang="en-US">
              <a:cs typeface="Calibri"/>
            </a:endParaRPr>
          </a:p>
        </p:txBody>
      </p:sp>
      <p:sp>
        <p:nvSpPr>
          <p:cNvPr id="4" name="Slide Number Placeholder 3"/>
          <p:cNvSpPr>
            <a:spLocks noGrp="1"/>
          </p:cNvSpPr>
          <p:nvPr>
            <p:ph type="sldNum" sz="quarter" idx="5"/>
          </p:nvPr>
        </p:nvSpPr>
        <p:spPr/>
        <p:txBody>
          <a:bodyPr/>
          <a:lstStyle/>
          <a:p>
            <a:fld id="{E4258EB5-0526-467D-B6F6-C1BFAB7BB9F5}" type="slidenum">
              <a:rPr lang="en-US"/>
              <a:pPr/>
              <a:t>64</a:t>
            </a:fld>
            <a:endParaRPr lang="en-US"/>
          </a:p>
        </p:txBody>
      </p:sp>
    </p:spTree>
    <p:extLst>
      <p:ext uri="{BB962C8B-B14F-4D97-AF65-F5344CB8AC3E}">
        <p14:creationId xmlns:p14="http://schemas.microsoft.com/office/powerpoint/2010/main" val="659111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Antikatastasi</a:t>
            </a:r>
            <a:r>
              <a:rPr lang="en-US" dirty="0">
                <a:cs typeface="Calibri"/>
              </a:rPr>
              <a:t>, </a:t>
            </a:r>
            <a:r>
              <a:rPr lang="en-US" dirty="0" err="1">
                <a:cs typeface="Calibri"/>
              </a:rPr>
              <a:t>apaloifi</a:t>
            </a:r>
            <a:r>
              <a:rPr lang="en-US" dirty="0">
                <a:cs typeface="Calibri"/>
              </a:rPr>
              <a:t>, </a:t>
            </a:r>
            <a:r>
              <a:rPr lang="en-US" dirty="0" err="1">
                <a:cs typeface="Calibri"/>
              </a:rPr>
              <a:t>enthesi</a:t>
            </a:r>
            <a:r>
              <a:rPr lang="en-US" dirty="0">
                <a:cs typeface="Calibri"/>
              </a:rPr>
              <a:t>, </a:t>
            </a:r>
            <a:r>
              <a:rPr lang="en-US" dirty="0" err="1">
                <a:cs typeface="Calibri"/>
              </a:rPr>
              <a:t>antistrofi</a:t>
            </a:r>
            <a:r>
              <a:rPr lang="en-US" dirty="0">
                <a:cs typeface="Calibri"/>
              </a:rPr>
              <a:t>, </a:t>
            </a:r>
            <a:r>
              <a:rPr lang="en-US" dirty="0" err="1">
                <a:cs typeface="Calibri"/>
              </a:rPr>
              <a:t>diplasiasmos</a:t>
            </a:r>
          </a:p>
        </p:txBody>
      </p:sp>
      <p:sp>
        <p:nvSpPr>
          <p:cNvPr id="4" name="Slide Number Placeholder 3"/>
          <p:cNvSpPr>
            <a:spLocks noGrp="1"/>
          </p:cNvSpPr>
          <p:nvPr>
            <p:ph type="sldNum" sz="quarter" idx="5"/>
          </p:nvPr>
        </p:nvSpPr>
        <p:spPr/>
        <p:txBody>
          <a:bodyPr/>
          <a:lstStyle/>
          <a:p>
            <a:fld id="{E4258EB5-0526-467D-B6F6-C1BFAB7BB9F5}" type="slidenum">
              <a:rPr lang="en-US"/>
              <a:pPr/>
              <a:t>65</a:t>
            </a:fld>
            <a:endParaRPr lang="en-US"/>
          </a:p>
        </p:txBody>
      </p:sp>
    </p:spTree>
    <p:extLst>
      <p:ext uri="{BB962C8B-B14F-4D97-AF65-F5344CB8AC3E}">
        <p14:creationId xmlns:p14="http://schemas.microsoft.com/office/powerpoint/2010/main" val="1876625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Poikilia</a:t>
            </a:r>
            <a:r>
              <a:rPr lang="en-US" dirty="0">
                <a:cs typeface="Calibri"/>
              </a:rPr>
              <a:t>, </a:t>
            </a:r>
            <a:r>
              <a:rPr lang="en-US" dirty="0" err="1">
                <a:cs typeface="Calibri"/>
              </a:rPr>
              <a:t>metablitotita</a:t>
            </a:r>
          </a:p>
        </p:txBody>
      </p:sp>
      <p:sp>
        <p:nvSpPr>
          <p:cNvPr id="4" name="Slide Number Placeholder 3"/>
          <p:cNvSpPr>
            <a:spLocks noGrp="1"/>
          </p:cNvSpPr>
          <p:nvPr>
            <p:ph type="sldNum" sz="quarter" idx="5"/>
          </p:nvPr>
        </p:nvSpPr>
        <p:spPr/>
        <p:txBody>
          <a:bodyPr/>
          <a:lstStyle/>
          <a:p>
            <a:fld id="{E4258EB5-0526-467D-B6F6-C1BFAB7BB9F5}" type="slidenum">
              <a:rPr lang="en-US"/>
              <a:pPr/>
              <a:t>70</a:t>
            </a:fld>
            <a:endParaRPr lang="en-US"/>
          </a:p>
        </p:txBody>
      </p:sp>
    </p:spTree>
    <p:extLst>
      <p:ext uri="{BB962C8B-B14F-4D97-AF65-F5344CB8AC3E}">
        <p14:creationId xmlns:p14="http://schemas.microsoft.com/office/powerpoint/2010/main" val="101214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high level of DNA</a:t>
            </a:r>
          </a:p>
          <a:p>
            <a:r>
              <a:rPr lang="en-US"/>
              <a:t>sequence identity with the pseudogenes creates the possibility</a:t>
            </a:r>
            <a:endParaRPr lang="en-US">
              <a:cs typeface="Calibri"/>
            </a:endParaRPr>
          </a:p>
          <a:p>
            <a:r>
              <a:rPr lang="en-US"/>
              <a:t>for both false positive and negative genotype calls</a:t>
            </a:r>
            <a:endParaRPr lang="en-US">
              <a:cs typeface="Calibri"/>
            </a:endParaRPr>
          </a:p>
          <a:p>
            <a:r>
              <a:rPr lang="en-US"/>
              <a:t>because a pseudogene mutation can be incorrectly called</a:t>
            </a:r>
            <a:endParaRPr lang="en-US">
              <a:cs typeface="Calibri"/>
            </a:endParaRPr>
          </a:p>
          <a:p>
            <a:r>
              <a:rPr lang="en-US"/>
              <a:t>as present in PKD1, and a PKD1 mutation can be missed if</a:t>
            </a:r>
            <a:endParaRPr lang="en-US">
              <a:cs typeface="Calibri"/>
            </a:endParaRPr>
          </a:p>
          <a:p>
            <a:r>
              <a:rPr lang="en-US"/>
              <a:t>the signal is overwhelmed by the normal sequence in</a:t>
            </a:r>
            <a:endParaRPr lang="en-US">
              <a:cs typeface="Calibri"/>
            </a:endParaRPr>
          </a:p>
          <a:p>
            <a:r>
              <a:rPr lang="en-US"/>
              <a:t>the pseudogenes when DNA capture assay is used</a:t>
            </a:r>
          </a:p>
          <a:p>
            <a:r>
              <a:rPr lang="en-US"/>
              <a:t>Mutation-based molecular diagnostics of ADPKD is complicated by the presence of six PKD1 pseudogenes with high DNA sequence identify. </a:t>
            </a:r>
          </a:p>
        </p:txBody>
      </p:sp>
      <p:sp>
        <p:nvSpPr>
          <p:cNvPr id="4" name="Slide Number Placeholder 3"/>
          <p:cNvSpPr>
            <a:spLocks noGrp="1"/>
          </p:cNvSpPr>
          <p:nvPr>
            <p:ph type="sldNum" sz="quarter" idx="5"/>
          </p:nvPr>
        </p:nvSpPr>
        <p:spPr/>
        <p:txBody>
          <a:bodyPr/>
          <a:lstStyle/>
          <a:p>
            <a:fld id="{E4258EB5-0526-467D-B6F6-C1BFAB7BB9F5}" type="slidenum">
              <a:rPr lang="en-US"/>
              <a:pPr/>
              <a:t>3</a:t>
            </a:fld>
            <a:endParaRPr lang="en-US"/>
          </a:p>
        </p:txBody>
      </p:sp>
    </p:spTree>
    <p:extLst>
      <p:ext uri="{BB962C8B-B14F-4D97-AF65-F5344CB8AC3E}">
        <p14:creationId xmlns:p14="http://schemas.microsoft.com/office/powerpoint/2010/main" val="365321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Gonidiaki</a:t>
            </a:r>
            <a:r>
              <a:rPr lang="en-US" dirty="0"/>
              <a:t> </a:t>
            </a:r>
            <a:r>
              <a:rPr lang="en-US" dirty="0" err="1"/>
              <a:t>anadiataksi</a:t>
            </a:r>
            <a:r>
              <a:rPr lang="en-US" dirty="0"/>
              <a:t> </a:t>
            </a:r>
            <a:r>
              <a:rPr lang="en-US" dirty="0" err="1"/>
              <a:t>Με</a:t>
            </a:r>
            <a:r>
              <a:rPr lang="en-US" dirty="0"/>
              <a:t> </a:t>
            </a:r>
            <a:r>
              <a:rPr lang="en-US" dirty="0" err="1"/>
              <a:t>τη</a:t>
            </a:r>
            <a:r>
              <a:rPr lang="en-US" dirty="0"/>
              <a:t> </a:t>
            </a:r>
            <a:r>
              <a:rPr lang="en-US" dirty="0" err="1"/>
              <a:t>μέθοδο</a:t>
            </a:r>
            <a:r>
              <a:rPr lang="en-US" dirty="0"/>
              <a:t> α</a:t>
            </a:r>
            <a:r>
              <a:rPr lang="en-US" dirty="0" err="1"/>
              <a:t>λληλούχισης</a:t>
            </a:r>
            <a:r>
              <a:rPr lang="en-US" dirty="0"/>
              <a:t> </a:t>
            </a:r>
            <a:r>
              <a:rPr lang="en-US" b="1" dirty="0"/>
              <a:t>DNA</a:t>
            </a:r>
            <a:r>
              <a:rPr lang="en-US" dirty="0"/>
              <a:t> </a:t>
            </a:r>
            <a:r>
              <a:rPr lang="en-US" dirty="0" err="1"/>
              <a:t>νέ</a:t>
            </a:r>
            <a:r>
              <a:rPr lang="en-US" dirty="0"/>
              <a:t>ας </a:t>
            </a:r>
            <a:r>
              <a:rPr lang="en-US" dirty="0" err="1"/>
              <a:t>γενεάς</a:t>
            </a:r>
            <a:r>
              <a:rPr lang="en-US" dirty="0"/>
              <a:t> NGS</a:t>
            </a:r>
          </a:p>
          <a:p>
            <a:r>
              <a:rPr lang="en-US" b="1" cap="all" dirty="0">
                <a:hlinkClick r:id="rId3"/>
              </a:rPr>
              <a:t>ΑΡΧΙΚΗ</a:t>
            </a:r>
            <a:endParaRPr lang="en-US"/>
          </a:p>
          <a:p>
            <a:r>
              <a:rPr lang="en-US" b="1" cap="all" dirty="0">
                <a:hlinkClick r:id="rId4"/>
              </a:rPr>
              <a:t>ΠΟΙΟΙ ΕΙΜΑΣΤΕ</a:t>
            </a:r>
            <a:endParaRPr lang="en-US"/>
          </a:p>
          <a:p>
            <a:r>
              <a:rPr lang="en-US" b="1" cap="all" dirty="0">
                <a:hlinkClick r:id="rId5"/>
              </a:rPr>
              <a:t>ΓΟΝΙΔΙΑΚΟΙ ΕΛΕΓΧΟΙ</a:t>
            </a:r>
            <a:endParaRPr lang="en-US"/>
          </a:p>
          <a:p>
            <a:r>
              <a:rPr lang="en-US" b="1" cap="all" dirty="0">
                <a:hlinkClick r:id="rId6"/>
              </a:rPr>
              <a:t>ΕΠΙΚΟΙΝΩΝΙΑ</a:t>
            </a:r>
            <a:endParaRPr lang="en-US"/>
          </a:p>
          <a:p>
            <a:r>
              <a:rPr lang="en-US" dirty="0" err="1"/>
              <a:t>Μητρο</a:t>
            </a:r>
            <a:r>
              <a:rPr lang="en-US" dirty="0"/>
              <a:t>π</a:t>
            </a:r>
            <a:r>
              <a:rPr lang="en-US" dirty="0" err="1"/>
              <a:t>όλεως</a:t>
            </a:r>
            <a:r>
              <a:rPr lang="en-US" dirty="0"/>
              <a:t> 39, </a:t>
            </a:r>
            <a:r>
              <a:rPr lang="en-US" dirty="0" err="1"/>
              <a:t>Θεσσ</a:t>
            </a:r>
            <a:r>
              <a:rPr lang="en-US" dirty="0"/>
              <a:t>α</a:t>
            </a:r>
            <a:r>
              <a:rPr lang="en-US" dirty="0" err="1"/>
              <a:t>λονίκη</a:t>
            </a:r>
            <a:r>
              <a:rPr lang="en-US" dirty="0"/>
              <a:t>, 546 23 (3ος </a:t>
            </a:r>
            <a:r>
              <a:rPr lang="en-US" dirty="0" err="1"/>
              <a:t>όροφος</a:t>
            </a:r>
            <a:r>
              <a:rPr lang="en-US" dirty="0"/>
              <a:t>)</a:t>
            </a:r>
            <a:endParaRPr lang="en-US" dirty="0">
              <a:ea typeface="Calibri"/>
              <a:cs typeface="Calibri"/>
            </a:endParaRPr>
          </a:p>
          <a:p>
            <a:r>
              <a:rPr lang="en-US" dirty="0">
                <a:hlinkClick r:id="rId7"/>
              </a:rPr>
              <a:t>+30 2314 000 487</a:t>
            </a:r>
            <a:endParaRPr lang="en-US"/>
          </a:p>
          <a:p>
            <a:endParaRPr lang="en-US"/>
          </a:p>
          <a:p>
            <a:endParaRPr lang="en-US"/>
          </a:p>
          <a:p>
            <a:endParaRPr lang="en-US"/>
          </a:p>
          <a:p>
            <a:pPr algn="ctr"/>
            <a:r>
              <a:rPr lang="en-US" dirty="0" err="1"/>
              <a:t>Ανάλυση</a:t>
            </a:r>
            <a:r>
              <a:rPr lang="en-US" dirty="0"/>
              <a:t> </a:t>
            </a:r>
            <a:r>
              <a:rPr lang="en-US" dirty="0" err="1"/>
              <a:t>όλου</a:t>
            </a:r>
            <a:r>
              <a:rPr lang="en-US" dirty="0"/>
              <a:t> </a:t>
            </a:r>
            <a:r>
              <a:rPr lang="en-US" dirty="0" err="1"/>
              <a:t>του</a:t>
            </a:r>
            <a:r>
              <a:rPr lang="en-US" dirty="0"/>
              <a:t> </a:t>
            </a:r>
            <a:r>
              <a:rPr lang="en-US" dirty="0" err="1"/>
              <a:t>γονιδιώμ</a:t>
            </a:r>
            <a:r>
              <a:rPr lang="en-US" dirty="0"/>
              <a:t>α</a:t>
            </a:r>
            <a:r>
              <a:rPr lang="en-US" dirty="0" err="1"/>
              <a:t>τος</a:t>
            </a:r>
            <a:r>
              <a:rPr lang="en-US" dirty="0"/>
              <a:t> WES και WGS</a:t>
            </a:r>
            <a:endParaRPr lang="en-US" dirty="0">
              <a:ea typeface="Calibri"/>
              <a:cs typeface="Calibri"/>
            </a:endParaRPr>
          </a:p>
          <a:p>
            <a:pPr algn="ctr"/>
            <a:r>
              <a:rPr lang="en-US" dirty="0">
                <a:hlinkClick r:id="rId3"/>
              </a:rPr>
              <a:t>Home</a:t>
            </a:r>
            <a:r>
              <a:rPr lang="en-US" dirty="0"/>
              <a:t> </a:t>
            </a:r>
            <a:endParaRPr lang="en-US" dirty="0">
              <a:cs typeface="Calibri"/>
            </a:endParaRPr>
          </a:p>
          <a:p>
            <a:pPr algn="ctr"/>
            <a:r>
              <a:rPr lang="en-US" dirty="0" err="1"/>
              <a:t>Ανάλυση</a:t>
            </a:r>
            <a:r>
              <a:rPr lang="en-US" dirty="0"/>
              <a:t> </a:t>
            </a:r>
            <a:r>
              <a:rPr lang="en-US" dirty="0" err="1"/>
              <a:t>όλου</a:t>
            </a:r>
            <a:r>
              <a:rPr lang="en-US" dirty="0"/>
              <a:t> </a:t>
            </a:r>
            <a:r>
              <a:rPr lang="en-US" dirty="0" err="1"/>
              <a:t>του</a:t>
            </a:r>
            <a:r>
              <a:rPr lang="en-US" dirty="0"/>
              <a:t> </a:t>
            </a:r>
            <a:r>
              <a:rPr lang="en-US" dirty="0" err="1"/>
              <a:t>γονιδιώμ</a:t>
            </a:r>
            <a:r>
              <a:rPr lang="en-US" dirty="0"/>
              <a:t>α</a:t>
            </a:r>
            <a:r>
              <a:rPr lang="en-US" dirty="0" err="1"/>
              <a:t>τος</a:t>
            </a:r>
            <a:r>
              <a:rPr lang="en-US" dirty="0"/>
              <a:t> WES και WGS</a:t>
            </a:r>
            <a:endParaRPr lang="en-US" dirty="0">
              <a:cs typeface="Calibri"/>
            </a:endParaRPr>
          </a:p>
          <a:p>
            <a:r>
              <a:rPr lang="en-US" b="1" dirty="0"/>
              <a:t>WES και WGS </a:t>
            </a:r>
            <a:r>
              <a:rPr lang="en-US" b="1" dirty="0" err="1"/>
              <a:t>μέσω</a:t>
            </a:r>
            <a:r>
              <a:rPr lang="en-US" b="1" dirty="0"/>
              <a:t> NGS –  Η </a:t>
            </a:r>
            <a:r>
              <a:rPr lang="en-US" b="1" dirty="0" err="1"/>
              <a:t>Αλληλούχιση</a:t>
            </a:r>
            <a:r>
              <a:rPr lang="en-US" b="1" dirty="0"/>
              <a:t> Επ</a:t>
            </a:r>
            <a:r>
              <a:rPr lang="en-US" b="1" dirty="0" err="1"/>
              <a:t>όμενης</a:t>
            </a:r>
            <a:r>
              <a:rPr lang="en-US" b="1" dirty="0"/>
              <a:t> </a:t>
            </a:r>
            <a:r>
              <a:rPr lang="en-US" b="1" dirty="0" err="1"/>
              <a:t>Γενιάς</a:t>
            </a:r>
            <a:r>
              <a:rPr lang="en-US" b="1" dirty="0"/>
              <a:t> </a:t>
            </a:r>
            <a:r>
              <a:rPr lang="en-US" b="1" dirty="0" err="1"/>
              <a:t>γι</a:t>
            </a:r>
            <a:r>
              <a:rPr lang="en-US" b="1" dirty="0"/>
              <a:t>α </a:t>
            </a:r>
            <a:r>
              <a:rPr lang="en-US" b="1" dirty="0" err="1"/>
              <a:t>την</a:t>
            </a:r>
            <a:r>
              <a:rPr lang="en-US" b="1" dirty="0"/>
              <a:t> </a:t>
            </a:r>
            <a:r>
              <a:rPr lang="en-US" b="1" dirty="0" err="1"/>
              <a:t>Διάγνωση</a:t>
            </a:r>
            <a:r>
              <a:rPr lang="en-US" b="1" dirty="0"/>
              <a:t> Σπ</a:t>
            </a:r>
            <a:r>
              <a:rPr lang="en-US" b="1" dirty="0" err="1"/>
              <a:t>άνιων</a:t>
            </a:r>
            <a:r>
              <a:rPr lang="en-US" b="1" dirty="0"/>
              <a:t> </a:t>
            </a:r>
            <a:r>
              <a:rPr lang="en-US" b="1" dirty="0" err="1"/>
              <a:t>Κληρονομούμενων</a:t>
            </a:r>
            <a:r>
              <a:rPr lang="en-US" b="1" dirty="0"/>
              <a:t> </a:t>
            </a:r>
            <a:r>
              <a:rPr lang="en-US" b="1" dirty="0" err="1"/>
              <a:t>Νοσημάτων</a:t>
            </a:r>
            <a:endParaRPr lang="en-US" dirty="0" err="1"/>
          </a:p>
          <a:p>
            <a:r>
              <a:rPr lang="en-US" dirty="0"/>
              <a:t>Η α</a:t>
            </a:r>
            <a:r>
              <a:rPr lang="en-US" dirty="0" err="1"/>
              <a:t>λληλούχιση</a:t>
            </a:r>
            <a:r>
              <a:rPr lang="en-US" dirty="0"/>
              <a:t> επ</a:t>
            </a:r>
            <a:r>
              <a:rPr lang="en-US" dirty="0" err="1"/>
              <a:t>όμενης</a:t>
            </a:r>
            <a:r>
              <a:rPr lang="en-US" dirty="0"/>
              <a:t> </a:t>
            </a:r>
            <a:r>
              <a:rPr lang="en-US" dirty="0" err="1"/>
              <a:t>γενι</a:t>
            </a:r>
            <a:r>
              <a:rPr lang="en-US" dirty="0"/>
              <a:t>άς (NGS) μπ</a:t>
            </a:r>
            <a:r>
              <a:rPr lang="en-US" dirty="0" err="1"/>
              <a:t>ορει</a:t>
            </a:r>
            <a:r>
              <a:rPr lang="en-US" dirty="0"/>
              <a:t>́ να </a:t>
            </a:r>
            <a:r>
              <a:rPr lang="en-US" dirty="0" err="1"/>
              <a:t>χρησιμο</a:t>
            </a:r>
            <a:r>
              <a:rPr lang="en-US" dirty="0"/>
              <a:t>π</a:t>
            </a:r>
            <a:r>
              <a:rPr lang="en-US" dirty="0" err="1"/>
              <a:t>οιηθει</a:t>
            </a:r>
            <a:r>
              <a:rPr lang="en-US" dirty="0"/>
              <a:t>́ </a:t>
            </a:r>
            <a:r>
              <a:rPr lang="en-US" dirty="0" err="1"/>
              <a:t>σε</a:t>
            </a:r>
            <a:r>
              <a:rPr lang="en-US" dirty="0"/>
              <a:t> </a:t>
            </a:r>
            <a:r>
              <a:rPr lang="en-US" dirty="0" err="1"/>
              <a:t>δι</a:t>
            </a:r>
            <a:r>
              <a:rPr lang="en-US" dirty="0"/>
              <a:t>ά</a:t>
            </a:r>
            <a:r>
              <a:rPr lang="en-US" dirty="0" err="1"/>
              <a:t>φορ</a:t>
            </a:r>
            <a:r>
              <a:rPr lang="en-US" dirty="0"/>
              <a:t>α επίπ</a:t>
            </a:r>
            <a:r>
              <a:rPr lang="en-US" dirty="0" err="1"/>
              <a:t>εδ</a:t>
            </a:r>
            <a:r>
              <a:rPr lang="en-US" dirty="0"/>
              <a:t>α π</a:t>
            </a:r>
            <a:r>
              <a:rPr lang="en-US" dirty="0" err="1"/>
              <a:t>ολυ</a:t>
            </a:r>
            <a:r>
              <a:rPr lang="en-US" dirty="0"/>
              <a:t>π</a:t>
            </a:r>
            <a:r>
              <a:rPr lang="en-US" dirty="0" err="1"/>
              <a:t>λοκότητ</a:t>
            </a:r>
            <a:r>
              <a:rPr lang="en-US" dirty="0"/>
              <a:t>ας. </a:t>
            </a:r>
            <a:r>
              <a:rPr lang="en-US" dirty="0" err="1"/>
              <a:t>Αυτ</a:t>
            </a:r>
            <a:r>
              <a:rPr lang="en-US" dirty="0"/>
              <a:t>ά π</a:t>
            </a:r>
            <a:r>
              <a:rPr lang="en-US" dirty="0" err="1"/>
              <a:t>εριλ</a:t>
            </a:r>
            <a:r>
              <a:rPr lang="en-US" dirty="0"/>
              <a:t>αμβά</a:t>
            </a:r>
            <a:r>
              <a:rPr lang="en-US" dirty="0" err="1"/>
              <a:t>νουν</a:t>
            </a:r>
            <a:r>
              <a:rPr lang="en-US" dirty="0"/>
              <a:t> α</a:t>
            </a:r>
            <a:r>
              <a:rPr lang="en-US" dirty="0" err="1"/>
              <a:t>λληλούχιση</a:t>
            </a:r>
            <a:r>
              <a:rPr lang="en-US" dirty="0"/>
              <a:t> επ</a:t>
            </a:r>
            <a:r>
              <a:rPr lang="en-US" dirty="0" err="1"/>
              <a:t>ιλεγμένων</a:t>
            </a:r>
            <a:r>
              <a:rPr lang="en-US" dirty="0"/>
              <a:t> </a:t>
            </a:r>
            <a:r>
              <a:rPr lang="en-US" dirty="0" err="1"/>
              <a:t>γονιδίων</a:t>
            </a:r>
            <a:r>
              <a:rPr lang="en-US" dirty="0"/>
              <a:t> (πά</a:t>
            </a:r>
            <a:r>
              <a:rPr lang="en-US" dirty="0" err="1"/>
              <a:t>νελ</a:t>
            </a:r>
            <a:r>
              <a:rPr lang="en-US" dirty="0"/>
              <a:t>) π</a:t>
            </a:r>
            <a:r>
              <a:rPr lang="en-US" dirty="0" err="1"/>
              <a:t>ου</a:t>
            </a:r>
            <a:r>
              <a:rPr lang="en-US" dirty="0"/>
              <a:t> </a:t>
            </a:r>
            <a:r>
              <a:rPr lang="en-US" dirty="0" err="1"/>
              <a:t>σχετίζοντ</a:t>
            </a:r>
            <a:r>
              <a:rPr lang="en-US" dirty="0"/>
              <a:t>αι </a:t>
            </a:r>
            <a:r>
              <a:rPr lang="en-US" dirty="0" err="1"/>
              <a:t>με</a:t>
            </a:r>
            <a:r>
              <a:rPr lang="en-US" dirty="0"/>
              <a:t> κάπ</a:t>
            </a:r>
            <a:r>
              <a:rPr lang="en-US" dirty="0" err="1"/>
              <a:t>οι</a:t>
            </a:r>
            <a:r>
              <a:rPr lang="en-US" dirty="0"/>
              <a:t>α α</a:t>
            </a:r>
            <a:r>
              <a:rPr lang="en-US" dirty="0" err="1"/>
              <a:t>σθένει</a:t>
            </a:r>
            <a:r>
              <a:rPr lang="en-US" dirty="0"/>
              <a:t>α (Disease-targeted gene panel), α</a:t>
            </a:r>
            <a:r>
              <a:rPr lang="en-US" dirty="0" err="1"/>
              <a:t>λληλούχιση</a:t>
            </a:r>
            <a:r>
              <a:rPr lang="en-US" dirty="0"/>
              <a:t> </a:t>
            </a:r>
            <a:r>
              <a:rPr lang="en-US" dirty="0" err="1"/>
              <a:t>των</a:t>
            </a:r>
            <a:r>
              <a:rPr lang="en-US" dirty="0"/>
              <a:t> </a:t>
            </a:r>
            <a:r>
              <a:rPr lang="en-US" dirty="0" err="1"/>
              <a:t>εξονίων</a:t>
            </a:r>
            <a:r>
              <a:rPr lang="en-US" dirty="0"/>
              <a:t> </a:t>
            </a:r>
            <a:r>
              <a:rPr lang="en-US" dirty="0" err="1"/>
              <a:t>όλων</a:t>
            </a:r>
            <a:r>
              <a:rPr lang="en-US" dirty="0"/>
              <a:t> </a:t>
            </a:r>
            <a:r>
              <a:rPr lang="en-US" dirty="0" err="1"/>
              <a:t>των</a:t>
            </a:r>
            <a:r>
              <a:rPr lang="en-US" dirty="0"/>
              <a:t> </a:t>
            </a:r>
            <a:r>
              <a:rPr lang="en-US" dirty="0" err="1"/>
              <a:t>γονιδίων</a:t>
            </a:r>
            <a:r>
              <a:rPr lang="en-US" dirty="0"/>
              <a:t> </a:t>
            </a:r>
            <a:r>
              <a:rPr lang="en-US" dirty="0" err="1"/>
              <a:t>του</a:t>
            </a:r>
            <a:r>
              <a:rPr lang="en-US" dirty="0"/>
              <a:t> </a:t>
            </a:r>
            <a:r>
              <a:rPr lang="en-US" dirty="0" err="1"/>
              <a:t>γονιδιώμ</a:t>
            </a:r>
            <a:r>
              <a:rPr lang="en-US" dirty="0"/>
              <a:t>α</a:t>
            </a:r>
            <a:r>
              <a:rPr lang="en-US" dirty="0" err="1"/>
              <a:t>τος</a:t>
            </a:r>
            <a:r>
              <a:rPr lang="en-US" dirty="0"/>
              <a:t> και </a:t>
            </a:r>
            <a:r>
              <a:rPr lang="en-US" dirty="0" err="1"/>
              <a:t>κλινική</a:t>
            </a:r>
            <a:r>
              <a:rPr lang="en-US" dirty="0"/>
              <a:t> α</a:t>
            </a:r>
            <a:r>
              <a:rPr lang="en-US" dirty="0" err="1"/>
              <a:t>νάλυση</a:t>
            </a:r>
            <a:r>
              <a:rPr lang="en-US" dirty="0"/>
              <a:t> 100 X (Clinical Whole Exome Sequencing-WES 100 X) και α</a:t>
            </a:r>
            <a:r>
              <a:rPr lang="en-US" dirty="0" err="1"/>
              <a:t>λληλούχιση</a:t>
            </a:r>
            <a:r>
              <a:rPr lang="en-US" dirty="0"/>
              <a:t> </a:t>
            </a:r>
            <a:r>
              <a:rPr lang="en-US" dirty="0" err="1"/>
              <a:t>όλου</a:t>
            </a:r>
            <a:r>
              <a:rPr lang="en-US" dirty="0"/>
              <a:t> </a:t>
            </a:r>
            <a:r>
              <a:rPr lang="en-US" dirty="0" err="1"/>
              <a:t>του</a:t>
            </a:r>
            <a:r>
              <a:rPr lang="en-US" dirty="0"/>
              <a:t> </a:t>
            </a:r>
            <a:r>
              <a:rPr lang="en-US" dirty="0" err="1"/>
              <a:t>γονιδιώμ</a:t>
            </a:r>
            <a:r>
              <a:rPr lang="en-US" dirty="0"/>
              <a:t>α</a:t>
            </a:r>
            <a:r>
              <a:rPr lang="en-US" dirty="0" err="1"/>
              <a:t>τος</a:t>
            </a:r>
            <a:r>
              <a:rPr lang="en-US" dirty="0"/>
              <a:t> (Whole Genome Sequencing-WGS).</a:t>
            </a:r>
            <a:endParaRPr lang="en-US" dirty="0">
              <a:cs typeface="Calibri"/>
            </a:endParaRPr>
          </a:p>
          <a:p>
            <a:r>
              <a:rPr lang="en-US" dirty="0" err="1"/>
              <a:t>Με</a:t>
            </a:r>
            <a:r>
              <a:rPr lang="en-US" dirty="0"/>
              <a:t> </a:t>
            </a:r>
            <a:r>
              <a:rPr lang="en-US" dirty="0" err="1"/>
              <a:t>τη</a:t>
            </a:r>
            <a:r>
              <a:rPr lang="en-US" dirty="0"/>
              <a:t> </a:t>
            </a:r>
            <a:r>
              <a:rPr lang="en-US" dirty="0" err="1"/>
              <a:t>μέθοδο</a:t>
            </a:r>
            <a:r>
              <a:rPr lang="en-US" dirty="0"/>
              <a:t> α</a:t>
            </a:r>
            <a:r>
              <a:rPr lang="en-US" dirty="0" err="1"/>
              <a:t>λληλούχισης</a:t>
            </a:r>
            <a:r>
              <a:rPr lang="en-US" dirty="0"/>
              <a:t> DNA </a:t>
            </a:r>
            <a:r>
              <a:rPr lang="en-US" dirty="0" err="1"/>
              <a:t>νέ</a:t>
            </a:r>
            <a:r>
              <a:rPr lang="en-US" dirty="0"/>
              <a:t>ας </a:t>
            </a:r>
            <a:r>
              <a:rPr lang="en-US" dirty="0" err="1"/>
              <a:t>γενεάς</a:t>
            </a:r>
            <a:r>
              <a:rPr lang="en-US" dirty="0"/>
              <a:t> NGS, και </a:t>
            </a:r>
            <a:r>
              <a:rPr lang="en-US" dirty="0" err="1"/>
              <a:t>συγκεκριμέν</a:t>
            </a:r>
            <a:r>
              <a:rPr lang="en-US" dirty="0"/>
              <a:t>α </a:t>
            </a:r>
            <a:r>
              <a:rPr lang="en-US" dirty="0" err="1"/>
              <a:t>με</a:t>
            </a:r>
            <a:r>
              <a:rPr lang="en-US" dirty="0"/>
              <a:t> </a:t>
            </a:r>
            <a:r>
              <a:rPr lang="en-US" dirty="0" err="1"/>
              <a:t>την</a:t>
            </a:r>
            <a:r>
              <a:rPr lang="en-US" dirty="0"/>
              <a:t> </a:t>
            </a:r>
            <a:r>
              <a:rPr lang="en-US" dirty="0" err="1"/>
              <a:t>κλινική</a:t>
            </a:r>
            <a:r>
              <a:rPr lang="en-US" dirty="0"/>
              <a:t> α</a:t>
            </a:r>
            <a:r>
              <a:rPr lang="en-US" dirty="0" err="1"/>
              <a:t>λληλούχιση</a:t>
            </a:r>
            <a:r>
              <a:rPr lang="en-US" dirty="0"/>
              <a:t> </a:t>
            </a:r>
            <a:r>
              <a:rPr lang="en-US" dirty="0" err="1"/>
              <a:t>όλων</a:t>
            </a:r>
            <a:r>
              <a:rPr lang="en-US" dirty="0"/>
              <a:t> </a:t>
            </a:r>
            <a:r>
              <a:rPr lang="en-US" dirty="0" err="1"/>
              <a:t>των</a:t>
            </a:r>
            <a:r>
              <a:rPr lang="en-US" dirty="0"/>
              <a:t> </a:t>
            </a:r>
            <a:r>
              <a:rPr lang="en-US" dirty="0" err="1"/>
              <a:t>εξονίων</a:t>
            </a:r>
            <a:r>
              <a:rPr lang="en-US" dirty="0"/>
              <a:t> </a:t>
            </a:r>
            <a:r>
              <a:rPr lang="en-US" dirty="0" err="1"/>
              <a:t>του</a:t>
            </a:r>
            <a:r>
              <a:rPr lang="en-US" dirty="0"/>
              <a:t> </a:t>
            </a:r>
            <a:r>
              <a:rPr lang="en-US" dirty="0" err="1"/>
              <a:t>γονιδιώμ</a:t>
            </a:r>
            <a:r>
              <a:rPr lang="en-US" dirty="0"/>
              <a:t>α</a:t>
            </a:r>
            <a:r>
              <a:rPr lang="en-US" dirty="0" err="1"/>
              <a:t>τος</a:t>
            </a:r>
            <a:r>
              <a:rPr lang="en-US" dirty="0"/>
              <a:t>  (Clinical Grade Whole Exome Sequencing, WES), </a:t>
            </a:r>
            <a:r>
              <a:rPr lang="en-US" dirty="0" err="1"/>
              <a:t>είν</a:t>
            </a:r>
            <a:r>
              <a:rPr lang="en-US" dirty="0"/>
              <a:t>αι </a:t>
            </a:r>
            <a:r>
              <a:rPr lang="en-US" dirty="0" err="1"/>
              <a:t>δυν</a:t>
            </a:r>
            <a:r>
              <a:rPr lang="en-US" dirty="0"/>
              <a:t>α</a:t>
            </a:r>
            <a:r>
              <a:rPr lang="en-US" dirty="0" err="1"/>
              <a:t>τόν</a:t>
            </a:r>
            <a:r>
              <a:rPr lang="en-US" dirty="0"/>
              <a:t> να </a:t>
            </a:r>
            <a:r>
              <a:rPr lang="en-US" dirty="0" err="1"/>
              <a:t>μελετηθούν</a:t>
            </a:r>
            <a:r>
              <a:rPr lang="en-US" dirty="0"/>
              <a:t> </a:t>
            </a:r>
            <a:r>
              <a:rPr lang="en-US" dirty="0" err="1"/>
              <a:t>με</a:t>
            </a:r>
            <a:r>
              <a:rPr lang="en-US" dirty="0"/>
              <a:t> α</a:t>
            </a:r>
            <a:r>
              <a:rPr lang="en-US" dirty="0" err="1"/>
              <a:t>κρί</a:t>
            </a:r>
            <a:r>
              <a:rPr lang="en-US" dirty="0"/>
              <a:t>β</a:t>
            </a:r>
            <a:r>
              <a:rPr lang="en-US" dirty="0" err="1"/>
              <a:t>ει</a:t>
            </a:r>
            <a:r>
              <a:rPr lang="en-US" dirty="0"/>
              <a:t>α τα </a:t>
            </a:r>
            <a:r>
              <a:rPr lang="en-US" dirty="0" err="1"/>
              <a:t>σημεί</a:t>
            </a:r>
            <a:r>
              <a:rPr lang="en-US" dirty="0"/>
              <a:t>α </a:t>
            </a:r>
            <a:r>
              <a:rPr lang="en-US" dirty="0" err="1"/>
              <a:t>θρ</a:t>
            </a:r>
            <a:r>
              <a:rPr lang="en-US" dirty="0"/>
              <a:t>α</a:t>
            </a:r>
            <a:r>
              <a:rPr lang="en-US" dirty="0" err="1"/>
              <a:t>ύσης</a:t>
            </a:r>
            <a:r>
              <a:rPr lang="en-US" dirty="0"/>
              <a:t> </a:t>
            </a:r>
            <a:r>
              <a:rPr lang="en-US" dirty="0" err="1"/>
              <a:t>των</a:t>
            </a:r>
            <a:r>
              <a:rPr lang="en-US" dirty="0"/>
              <a:t> </a:t>
            </a:r>
            <a:r>
              <a:rPr lang="en-US" dirty="0" err="1"/>
              <a:t>γενετικών</a:t>
            </a:r>
            <a:r>
              <a:rPr lang="en-US" dirty="0"/>
              <a:t> α</a:t>
            </a:r>
            <a:r>
              <a:rPr lang="en-US" dirty="0" err="1"/>
              <a:t>νωμ</a:t>
            </a:r>
            <a:r>
              <a:rPr lang="en-US" dirty="0"/>
              <a:t>α</a:t>
            </a:r>
            <a:r>
              <a:rPr lang="en-US" dirty="0" err="1"/>
              <a:t>λιών</a:t>
            </a:r>
            <a:r>
              <a:rPr lang="en-US" dirty="0"/>
              <a:t>. </a:t>
            </a:r>
            <a:r>
              <a:rPr lang="en-US" dirty="0" err="1"/>
              <a:t>Συγκεκριμέν</a:t>
            </a:r>
            <a:r>
              <a:rPr lang="en-US" dirty="0"/>
              <a:t>α, </a:t>
            </a:r>
            <a:r>
              <a:rPr lang="en-US" dirty="0" err="1"/>
              <a:t>με</a:t>
            </a:r>
            <a:r>
              <a:rPr lang="en-US" dirty="0"/>
              <a:t> </a:t>
            </a:r>
            <a:r>
              <a:rPr lang="en-US" dirty="0" err="1"/>
              <a:t>τη</a:t>
            </a:r>
            <a:r>
              <a:rPr lang="en-US" dirty="0"/>
              <a:t> </a:t>
            </a:r>
            <a:r>
              <a:rPr lang="en-US" dirty="0" err="1"/>
              <a:t>μέθοδο</a:t>
            </a:r>
            <a:r>
              <a:rPr lang="en-US" dirty="0"/>
              <a:t> α</a:t>
            </a:r>
            <a:r>
              <a:rPr lang="en-US" dirty="0" err="1"/>
              <a:t>υτή</a:t>
            </a:r>
            <a:r>
              <a:rPr lang="en-US" dirty="0"/>
              <a:t> </a:t>
            </a:r>
            <a:r>
              <a:rPr lang="en-US" dirty="0" err="1"/>
              <a:t>έχουν</a:t>
            </a:r>
            <a:r>
              <a:rPr lang="en-US" dirty="0"/>
              <a:t> ανακα</a:t>
            </a:r>
            <a:r>
              <a:rPr lang="en-US" dirty="0" err="1"/>
              <a:t>λυφθεί</a:t>
            </a:r>
            <a:r>
              <a:rPr lang="en-US" dirty="0"/>
              <a:t> επιπ</a:t>
            </a:r>
            <a:r>
              <a:rPr lang="en-US" dirty="0" err="1"/>
              <a:t>ρόσθετες</a:t>
            </a:r>
            <a:r>
              <a:rPr lang="en-US" dirty="0"/>
              <a:t> </a:t>
            </a:r>
            <a:r>
              <a:rPr lang="en-US" dirty="0" err="1"/>
              <a:t>χρωμοσωμικές</a:t>
            </a:r>
            <a:r>
              <a:rPr lang="en-US" dirty="0"/>
              <a:t> π</a:t>
            </a:r>
            <a:r>
              <a:rPr lang="en-US" dirty="0" err="1"/>
              <a:t>ολυ</a:t>
            </a:r>
            <a:r>
              <a:rPr lang="en-US" dirty="0"/>
              <a:t>π</a:t>
            </a:r>
            <a:r>
              <a:rPr lang="en-US" dirty="0" err="1"/>
              <a:t>λοκότητες</a:t>
            </a:r>
            <a:r>
              <a:rPr lang="en-US" dirty="0"/>
              <a:t> π</a:t>
            </a:r>
            <a:r>
              <a:rPr lang="en-US" dirty="0" err="1"/>
              <a:t>ου</a:t>
            </a:r>
            <a:r>
              <a:rPr lang="en-US" dirty="0"/>
              <a:t> </a:t>
            </a:r>
            <a:r>
              <a:rPr lang="en-US" dirty="0" err="1"/>
              <a:t>δεν</a:t>
            </a:r>
            <a:r>
              <a:rPr lang="en-US" dirty="0"/>
              <a:t> μπ</a:t>
            </a:r>
            <a:r>
              <a:rPr lang="en-US" dirty="0" err="1"/>
              <a:t>ορούσ</a:t>
            </a:r>
            <a:r>
              <a:rPr lang="en-US" dirty="0"/>
              <a:t>αν να α</a:t>
            </a:r>
            <a:r>
              <a:rPr lang="en-US" dirty="0" err="1"/>
              <a:t>νιχνευτούν</a:t>
            </a:r>
            <a:r>
              <a:rPr lang="en-US" dirty="0"/>
              <a:t> </a:t>
            </a:r>
            <a:r>
              <a:rPr lang="en-US" dirty="0" err="1"/>
              <a:t>με</a:t>
            </a:r>
            <a:r>
              <a:rPr lang="en-US" dirty="0"/>
              <a:t> </a:t>
            </a:r>
            <a:r>
              <a:rPr lang="en-US" dirty="0" err="1"/>
              <a:t>τις</a:t>
            </a:r>
            <a:r>
              <a:rPr lang="en-US" dirty="0"/>
              <a:t> παρα</a:t>
            </a:r>
            <a:r>
              <a:rPr lang="en-US" dirty="0" err="1"/>
              <a:t>δοσι</a:t>
            </a:r>
            <a:r>
              <a:rPr lang="en-US" dirty="0"/>
              <a:t>α</a:t>
            </a:r>
            <a:r>
              <a:rPr lang="en-US" dirty="0" err="1"/>
              <a:t>κές</a:t>
            </a:r>
            <a:r>
              <a:rPr lang="en-US" dirty="0"/>
              <a:t> </a:t>
            </a:r>
            <a:r>
              <a:rPr lang="en-US" dirty="0" err="1"/>
              <a:t>κυττ</a:t>
            </a:r>
            <a:r>
              <a:rPr lang="en-US" dirty="0"/>
              <a:t>α</a:t>
            </a:r>
            <a:r>
              <a:rPr lang="en-US" dirty="0" err="1"/>
              <a:t>ρογενετικές</a:t>
            </a:r>
            <a:r>
              <a:rPr lang="en-US" dirty="0"/>
              <a:t> </a:t>
            </a:r>
            <a:r>
              <a:rPr lang="en-US" dirty="0" err="1"/>
              <a:t>μεθόδους</a:t>
            </a:r>
            <a:r>
              <a:rPr lang="en-US" dirty="0"/>
              <a:t>.  </a:t>
            </a:r>
            <a:r>
              <a:rPr lang="en-US" dirty="0" err="1"/>
              <a:t>Χρωμοσωμικές</a:t>
            </a:r>
            <a:r>
              <a:rPr lang="en-US" dirty="0"/>
              <a:t> α</a:t>
            </a:r>
            <a:r>
              <a:rPr lang="en-US" dirty="0" err="1"/>
              <a:t>νωμ</a:t>
            </a:r>
            <a:r>
              <a:rPr lang="en-US" dirty="0"/>
              <a:t>α</a:t>
            </a:r>
            <a:r>
              <a:rPr lang="en-US" dirty="0" err="1"/>
              <a:t>λίες</a:t>
            </a:r>
            <a:r>
              <a:rPr lang="en-US" dirty="0"/>
              <a:t> </a:t>
            </a:r>
            <a:r>
              <a:rPr lang="en-US" dirty="0" err="1"/>
              <a:t>ορίζοντ</a:t>
            </a:r>
            <a:r>
              <a:rPr lang="en-US" dirty="0"/>
              <a:t>αι </a:t>
            </a:r>
            <a:r>
              <a:rPr lang="en-US" dirty="0" err="1"/>
              <a:t>ως</a:t>
            </a:r>
            <a:r>
              <a:rPr lang="en-US" dirty="0"/>
              <a:t> </a:t>
            </a:r>
            <a:r>
              <a:rPr lang="en-US" dirty="0" err="1"/>
              <a:t>oι</a:t>
            </a:r>
            <a:r>
              <a:rPr lang="en-US" dirty="0"/>
              <a:t> οπ</a:t>
            </a:r>
            <a:r>
              <a:rPr lang="en-US" dirty="0" err="1"/>
              <a:t>οιεσδή</a:t>
            </a:r>
            <a:r>
              <a:rPr lang="en-US" dirty="0"/>
              <a:t>π</a:t>
            </a:r>
            <a:r>
              <a:rPr lang="en-US" dirty="0" err="1"/>
              <a:t>οτε</a:t>
            </a:r>
            <a:r>
              <a:rPr lang="en-US" dirty="0"/>
              <a:t> α</a:t>
            </a:r>
            <a:r>
              <a:rPr lang="en-US" dirty="0" err="1"/>
              <a:t>λλ</a:t>
            </a:r>
            <a:r>
              <a:rPr lang="en-US" dirty="0"/>
              <a:t>α</a:t>
            </a:r>
            <a:r>
              <a:rPr lang="en-US" dirty="0" err="1"/>
              <a:t>γές</a:t>
            </a:r>
            <a:r>
              <a:rPr lang="en-US" dirty="0"/>
              <a:t> </a:t>
            </a:r>
            <a:r>
              <a:rPr lang="en-US" dirty="0" err="1"/>
              <a:t>στον</a:t>
            </a:r>
            <a:r>
              <a:rPr lang="en-US" dirty="0"/>
              <a:t> α</a:t>
            </a:r>
            <a:r>
              <a:rPr lang="en-US" dirty="0" err="1"/>
              <a:t>ριθμό</a:t>
            </a:r>
            <a:r>
              <a:rPr lang="en-US" dirty="0"/>
              <a:t> (α</a:t>
            </a:r>
            <a:r>
              <a:rPr lang="en-US" dirty="0" err="1"/>
              <a:t>ριθμητικές</a:t>
            </a:r>
            <a:r>
              <a:rPr lang="en-US" dirty="0"/>
              <a:t> </a:t>
            </a:r>
            <a:r>
              <a:rPr lang="en-US" dirty="0" err="1"/>
              <a:t>χρωμοσωμικές</a:t>
            </a:r>
            <a:r>
              <a:rPr lang="en-US" dirty="0"/>
              <a:t> α</a:t>
            </a:r>
            <a:r>
              <a:rPr lang="en-US" dirty="0" err="1"/>
              <a:t>νωμ</a:t>
            </a:r>
            <a:r>
              <a:rPr lang="en-US" dirty="0"/>
              <a:t>α</a:t>
            </a:r>
            <a:r>
              <a:rPr lang="en-US" dirty="0" err="1"/>
              <a:t>λίες</a:t>
            </a:r>
            <a:r>
              <a:rPr lang="en-US" dirty="0"/>
              <a:t>) ή </a:t>
            </a:r>
            <a:r>
              <a:rPr lang="en-US" dirty="0" err="1"/>
              <a:t>τη</a:t>
            </a:r>
            <a:r>
              <a:rPr lang="en-US" dirty="0"/>
              <a:t> </a:t>
            </a:r>
            <a:r>
              <a:rPr lang="en-US" dirty="0" err="1"/>
              <a:t>δομή</a:t>
            </a:r>
            <a:r>
              <a:rPr lang="en-US" dirty="0"/>
              <a:t> </a:t>
            </a:r>
            <a:r>
              <a:rPr lang="en-US" dirty="0" err="1"/>
              <a:t>των</a:t>
            </a:r>
            <a:r>
              <a:rPr lang="en-US" dirty="0"/>
              <a:t> </a:t>
            </a:r>
            <a:r>
              <a:rPr lang="en-US" dirty="0" err="1"/>
              <a:t>χρωμοσωμάτων</a:t>
            </a:r>
            <a:r>
              <a:rPr lang="en-US" dirty="0"/>
              <a:t> (</a:t>
            </a:r>
            <a:r>
              <a:rPr lang="en-US" dirty="0" err="1"/>
              <a:t>δομικές</a:t>
            </a:r>
            <a:r>
              <a:rPr lang="en-US" dirty="0"/>
              <a:t> </a:t>
            </a:r>
            <a:r>
              <a:rPr lang="en-US" dirty="0" err="1"/>
              <a:t>χρωμοσωμικές</a:t>
            </a:r>
            <a:r>
              <a:rPr lang="en-US" dirty="0"/>
              <a:t> α</a:t>
            </a:r>
            <a:r>
              <a:rPr lang="en-US" dirty="0" err="1"/>
              <a:t>νωμ</a:t>
            </a:r>
            <a:r>
              <a:rPr lang="en-US" dirty="0"/>
              <a:t>α</a:t>
            </a:r>
            <a:r>
              <a:rPr lang="en-US" dirty="0" err="1"/>
              <a:t>λίες</a:t>
            </a:r>
            <a:r>
              <a:rPr lang="en-US" dirty="0"/>
              <a:t>). </a:t>
            </a:r>
            <a:r>
              <a:rPr lang="en-US" dirty="0" err="1"/>
              <a:t>Οι</a:t>
            </a:r>
            <a:r>
              <a:rPr lang="en-US" dirty="0"/>
              <a:t> α</a:t>
            </a:r>
            <a:r>
              <a:rPr lang="en-US" dirty="0" err="1"/>
              <a:t>ριθμητικές</a:t>
            </a:r>
            <a:r>
              <a:rPr lang="en-US" dirty="0"/>
              <a:t> </a:t>
            </a:r>
            <a:r>
              <a:rPr lang="en-US" dirty="0" err="1"/>
              <a:t>χρωμοσωμικές</a:t>
            </a:r>
            <a:r>
              <a:rPr lang="en-US" dirty="0"/>
              <a:t> α</a:t>
            </a:r>
            <a:r>
              <a:rPr lang="en-US" dirty="0" err="1"/>
              <a:t>νωμ</a:t>
            </a:r>
            <a:r>
              <a:rPr lang="en-US" dirty="0"/>
              <a:t>α</a:t>
            </a:r>
            <a:r>
              <a:rPr lang="en-US" dirty="0" err="1"/>
              <a:t>λίες</a:t>
            </a:r>
            <a:r>
              <a:rPr lang="en-US" dirty="0"/>
              <a:t> κατα</a:t>
            </a:r>
            <a:r>
              <a:rPr lang="en-US" dirty="0" err="1"/>
              <a:t>τάσσοντ</a:t>
            </a:r>
            <a:r>
              <a:rPr lang="en-US" dirty="0"/>
              <a:t>αι </a:t>
            </a:r>
            <a:r>
              <a:rPr lang="en-US" dirty="0" err="1"/>
              <a:t>σε</a:t>
            </a:r>
            <a:r>
              <a:rPr lang="en-US" dirty="0"/>
              <a:t> α</a:t>
            </a:r>
            <a:r>
              <a:rPr lang="en-US" dirty="0" err="1"/>
              <a:t>νευ</a:t>
            </a:r>
            <a:r>
              <a:rPr lang="en-US" dirty="0"/>
              <a:t>π</a:t>
            </a:r>
            <a:r>
              <a:rPr lang="en-US" dirty="0" err="1"/>
              <a:t>λοειδίες</a:t>
            </a:r>
            <a:r>
              <a:rPr lang="en-US" dirty="0"/>
              <a:t>, όπ</a:t>
            </a:r>
            <a:r>
              <a:rPr lang="en-US" dirty="0" err="1"/>
              <a:t>ως</a:t>
            </a:r>
            <a:r>
              <a:rPr lang="en-US" dirty="0"/>
              <a:t> </a:t>
            </a:r>
            <a:r>
              <a:rPr lang="en-US" dirty="0" err="1"/>
              <a:t>το</a:t>
            </a:r>
            <a:r>
              <a:rPr lang="en-US" dirty="0"/>
              <a:t> </a:t>
            </a:r>
            <a:r>
              <a:rPr lang="en-US" dirty="0" err="1"/>
              <a:t>σύνδρομο</a:t>
            </a:r>
            <a:r>
              <a:rPr lang="en-US" dirty="0"/>
              <a:t> Down (</a:t>
            </a:r>
            <a:r>
              <a:rPr lang="en-US" dirty="0" err="1"/>
              <a:t>Τρισωμί</a:t>
            </a:r>
            <a:r>
              <a:rPr lang="en-US" dirty="0"/>
              <a:t>α 21), και π</a:t>
            </a:r>
            <a:r>
              <a:rPr lang="en-US" dirty="0" err="1"/>
              <a:t>ολυ</a:t>
            </a:r>
            <a:r>
              <a:rPr lang="en-US" dirty="0"/>
              <a:t>π</a:t>
            </a:r>
            <a:r>
              <a:rPr lang="en-US" dirty="0" err="1"/>
              <a:t>λοειδίες</a:t>
            </a:r>
            <a:r>
              <a:rPr lang="en-US" dirty="0"/>
              <a:t>, όπ</a:t>
            </a:r>
            <a:r>
              <a:rPr lang="en-US" dirty="0" err="1"/>
              <a:t>ως</a:t>
            </a:r>
            <a:r>
              <a:rPr lang="en-US" dirty="0"/>
              <a:t> </a:t>
            </a:r>
            <a:r>
              <a:rPr lang="en-US" dirty="0" err="1"/>
              <a:t>τρι</a:t>
            </a:r>
            <a:r>
              <a:rPr lang="en-US" dirty="0"/>
              <a:t>π</a:t>
            </a:r>
            <a:r>
              <a:rPr lang="en-US" dirty="0" err="1"/>
              <a:t>λοειδίες</a:t>
            </a:r>
            <a:r>
              <a:rPr lang="en-US" dirty="0"/>
              <a:t>, και </a:t>
            </a:r>
            <a:r>
              <a:rPr lang="en-US" dirty="0" err="1"/>
              <a:t>τετρ</a:t>
            </a:r>
            <a:r>
              <a:rPr lang="en-US" dirty="0"/>
              <a:t>απ</a:t>
            </a:r>
            <a:r>
              <a:rPr lang="en-US" dirty="0" err="1"/>
              <a:t>λοειδίες</a:t>
            </a:r>
            <a:r>
              <a:rPr lang="en-US" dirty="0"/>
              <a:t>. </a:t>
            </a:r>
            <a:r>
              <a:rPr lang="en-US" dirty="0" err="1"/>
              <a:t>Οι</a:t>
            </a:r>
            <a:r>
              <a:rPr lang="en-US" dirty="0"/>
              <a:t> </a:t>
            </a:r>
            <a:r>
              <a:rPr lang="en-US" dirty="0" err="1"/>
              <a:t>δομικές</a:t>
            </a:r>
            <a:r>
              <a:rPr lang="en-US" dirty="0"/>
              <a:t> </a:t>
            </a:r>
            <a:r>
              <a:rPr lang="en-US" dirty="0" err="1"/>
              <a:t>χρωμοσωμικές</a:t>
            </a:r>
            <a:r>
              <a:rPr lang="en-US" dirty="0"/>
              <a:t> α</a:t>
            </a:r>
            <a:r>
              <a:rPr lang="en-US" dirty="0" err="1"/>
              <a:t>νωμ</a:t>
            </a:r>
            <a:r>
              <a:rPr lang="en-US" dirty="0"/>
              <a:t>α</a:t>
            </a:r>
            <a:r>
              <a:rPr lang="en-US" dirty="0" err="1"/>
              <a:t>λίες</a:t>
            </a:r>
            <a:r>
              <a:rPr lang="en-US" dirty="0"/>
              <a:t> </a:t>
            </a:r>
            <a:r>
              <a:rPr lang="en-US" dirty="0" err="1"/>
              <a:t>χωρίζοντ</a:t>
            </a:r>
            <a:r>
              <a:rPr lang="en-US" dirty="0"/>
              <a:t>αι </a:t>
            </a:r>
            <a:r>
              <a:rPr lang="en-US" dirty="0" err="1"/>
              <a:t>σε</a:t>
            </a:r>
            <a:r>
              <a:rPr lang="en-US" dirty="0"/>
              <a:t> 2 κα</a:t>
            </a:r>
            <a:r>
              <a:rPr lang="en-US" dirty="0" err="1"/>
              <a:t>τηγορίες</a:t>
            </a:r>
            <a:r>
              <a:rPr lang="en-US" dirty="0"/>
              <a:t>, </a:t>
            </a:r>
            <a:r>
              <a:rPr lang="en-US" dirty="0" err="1"/>
              <a:t>τις</a:t>
            </a:r>
            <a:r>
              <a:rPr lang="en-US" dirty="0"/>
              <a:t> </a:t>
            </a:r>
            <a:r>
              <a:rPr lang="en-US" dirty="0" err="1"/>
              <a:t>ισοζυγισμένες</a:t>
            </a:r>
            <a:r>
              <a:rPr lang="en-US" dirty="0"/>
              <a:t> και </a:t>
            </a:r>
            <a:r>
              <a:rPr lang="en-US" dirty="0" err="1"/>
              <a:t>τις</a:t>
            </a:r>
            <a:r>
              <a:rPr lang="en-US" dirty="0"/>
              <a:t> </a:t>
            </a:r>
            <a:r>
              <a:rPr lang="en-US" dirty="0" err="1"/>
              <a:t>μη</a:t>
            </a:r>
            <a:r>
              <a:rPr lang="en-US" dirty="0"/>
              <a:t> </a:t>
            </a:r>
            <a:r>
              <a:rPr lang="en-US" dirty="0" err="1"/>
              <a:t>ισοζυγισμένες</a:t>
            </a:r>
            <a:r>
              <a:rPr lang="en-US" dirty="0"/>
              <a:t>. </a:t>
            </a:r>
            <a:r>
              <a:rPr lang="en-US" dirty="0" err="1"/>
              <a:t>Στις</a:t>
            </a:r>
            <a:r>
              <a:rPr lang="en-US" dirty="0"/>
              <a:t> </a:t>
            </a:r>
            <a:r>
              <a:rPr lang="en-US" dirty="0" err="1"/>
              <a:t>μη</a:t>
            </a:r>
            <a:r>
              <a:rPr lang="en-US" dirty="0"/>
              <a:t> </a:t>
            </a:r>
            <a:r>
              <a:rPr lang="en-US" dirty="0" err="1"/>
              <a:t>ισοζυγισμένες</a:t>
            </a:r>
            <a:r>
              <a:rPr lang="en-US" dirty="0"/>
              <a:t> π</a:t>
            </a:r>
            <a:r>
              <a:rPr lang="en-US" dirty="0" err="1"/>
              <a:t>εριλ</a:t>
            </a:r>
            <a:r>
              <a:rPr lang="en-US" dirty="0"/>
              <a:t>αμβ</a:t>
            </a:r>
            <a:r>
              <a:rPr lang="en-US" dirty="0" err="1"/>
              <a:t>άνοντ</a:t>
            </a:r>
            <a:r>
              <a:rPr lang="en-US" dirty="0"/>
              <a:t>αι </a:t>
            </a:r>
            <a:r>
              <a:rPr lang="en-US" dirty="0" err="1"/>
              <a:t>οι</a:t>
            </a:r>
            <a:r>
              <a:rPr lang="en-US" dirty="0"/>
              <a:t> ανα</a:t>
            </a:r>
            <a:r>
              <a:rPr lang="en-US" dirty="0" err="1"/>
              <a:t>δι</a:t>
            </a:r>
            <a:r>
              <a:rPr lang="en-US" dirty="0"/>
              <a:t>α</a:t>
            </a:r>
            <a:r>
              <a:rPr lang="en-US" dirty="0" err="1"/>
              <a:t>τάξεις</a:t>
            </a:r>
            <a:r>
              <a:rPr lang="en-US" dirty="0"/>
              <a:t> π</a:t>
            </a:r>
            <a:r>
              <a:rPr lang="en-US" dirty="0" err="1"/>
              <a:t>ου</a:t>
            </a:r>
            <a:r>
              <a:rPr lang="en-US" dirty="0"/>
              <a:t> </a:t>
            </a:r>
            <a:r>
              <a:rPr lang="en-US" dirty="0" err="1"/>
              <a:t>οδηγούν</a:t>
            </a:r>
            <a:r>
              <a:rPr lang="en-US" dirty="0"/>
              <a:t> </a:t>
            </a:r>
            <a:r>
              <a:rPr lang="en-US" dirty="0" err="1"/>
              <a:t>σε</a:t>
            </a:r>
            <a:r>
              <a:rPr lang="en-US" dirty="0"/>
              <a:t> α</a:t>
            </a:r>
            <a:r>
              <a:rPr lang="en-US" dirty="0" err="1"/>
              <a:t>λλ</a:t>
            </a:r>
            <a:r>
              <a:rPr lang="en-US" dirty="0"/>
              <a:t>α</a:t>
            </a:r>
            <a:r>
              <a:rPr lang="en-US" dirty="0" err="1"/>
              <a:t>γή</a:t>
            </a:r>
            <a:r>
              <a:rPr lang="en-US" dirty="0"/>
              <a:t> </a:t>
            </a:r>
            <a:r>
              <a:rPr lang="en-US" dirty="0" err="1"/>
              <a:t>στην</a:t>
            </a:r>
            <a:r>
              <a:rPr lang="en-US" dirty="0"/>
              <a:t> π</a:t>
            </a:r>
            <a:r>
              <a:rPr lang="en-US" dirty="0" err="1"/>
              <a:t>οσότητ</a:t>
            </a:r>
            <a:r>
              <a:rPr lang="en-US" dirty="0"/>
              <a:t>α </a:t>
            </a:r>
            <a:r>
              <a:rPr lang="en-US" dirty="0" err="1"/>
              <a:t>του</a:t>
            </a:r>
            <a:r>
              <a:rPr lang="en-US" dirty="0"/>
              <a:t> </a:t>
            </a:r>
            <a:r>
              <a:rPr lang="en-US" dirty="0" err="1"/>
              <a:t>γενετικού</a:t>
            </a:r>
            <a:r>
              <a:rPr lang="en-US" dirty="0"/>
              <a:t> </a:t>
            </a:r>
            <a:r>
              <a:rPr lang="en-US" dirty="0" err="1"/>
              <a:t>υλικού</a:t>
            </a:r>
            <a:r>
              <a:rPr lang="en-US" dirty="0"/>
              <a:t> όπ</a:t>
            </a:r>
            <a:r>
              <a:rPr lang="en-US" dirty="0" err="1"/>
              <a:t>ως</a:t>
            </a:r>
            <a:r>
              <a:rPr lang="en-US" dirty="0"/>
              <a:t> </a:t>
            </a:r>
            <a:r>
              <a:rPr lang="en-US" dirty="0" err="1"/>
              <a:t>γι</a:t>
            </a:r>
            <a:r>
              <a:rPr lang="en-US" dirty="0"/>
              <a:t>α πα</a:t>
            </a:r>
            <a:r>
              <a:rPr lang="en-US" dirty="0" err="1"/>
              <a:t>ράδειγμ</a:t>
            </a:r>
            <a:r>
              <a:rPr lang="en-US" dirty="0"/>
              <a:t>α </a:t>
            </a:r>
            <a:r>
              <a:rPr lang="en-US" dirty="0" err="1"/>
              <a:t>οι</a:t>
            </a:r>
            <a:r>
              <a:rPr lang="en-US" dirty="0"/>
              <a:t> </a:t>
            </a:r>
            <a:r>
              <a:rPr lang="en-US" dirty="0" err="1"/>
              <a:t>ελλείψεις</a:t>
            </a:r>
            <a:r>
              <a:rPr lang="en-US" dirty="0"/>
              <a:t> και </a:t>
            </a:r>
            <a:r>
              <a:rPr lang="en-US" dirty="0" err="1"/>
              <a:t>οι</a:t>
            </a:r>
            <a:r>
              <a:rPr lang="en-US" dirty="0"/>
              <a:t> </a:t>
            </a:r>
            <a:r>
              <a:rPr lang="en-US" dirty="0" err="1"/>
              <a:t>δι</a:t>
            </a:r>
            <a:r>
              <a:rPr lang="en-US" dirty="0"/>
              <a:t>πλα</a:t>
            </a:r>
            <a:r>
              <a:rPr lang="en-US" dirty="0" err="1"/>
              <a:t>σι</a:t>
            </a:r>
            <a:r>
              <a:rPr lang="en-US" dirty="0"/>
              <a:t>α</a:t>
            </a:r>
            <a:r>
              <a:rPr lang="en-US" dirty="0" err="1"/>
              <a:t>σμοί</a:t>
            </a:r>
            <a:r>
              <a:rPr lang="en-US" dirty="0"/>
              <a:t> και </a:t>
            </a:r>
            <a:r>
              <a:rPr lang="en-US" dirty="0" err="1"/>
              <a:t>έχουν</a:t>
            </a:r>
            <a:r>
              <a:rPr lang="en-US" dirty="0"/>
              <a:t> </a:t>
            </a:r>
            <a:r>
              <a:rPr lang="en-US" dirty="0" err="1"/>
              <a:t>συνήθως</a:t>
            </a:r>
            <a:r>
              <a:rPr lang="en-US" dirty="0"/>
              <a:t> επιπ</a:t>
            </a:r>
            <a:r>
              <a:rPr lang="en-US" dirty="0" err="1"/>
              <a:t>τώσεις</a:t>
            </a:r>
            <a:r>
              <a:rPr lang="en-US" dirty="0"/>
              <a:t> </a:t>
            </a:r>
            <a:r>
              <a:rPr lang="en-US" dirty="0" err="1"/>
              <a:t>στο</a:t>
            </a:r>
            <a:r>
              <a:rPr lang="en-US" dirty="0"/>
              <a:t> φα</a:t>
            </a:r>
            <a:r>
              <a:rPr lang="en-US" dirty="0" err="1"/>
              <a:t>ινότυ</a:t>
            </a:r>
            <a:r>
              <a:rPr lang="en-US" dirty="0"/>
              <a:t>πο. </a:t>
            </a:r>
            <a:r>
              <a:rPr lang="en-US" dirty="0" err="1"/>
              <a:t>Οι</a:t>
            </a:r>
            <a:r>
              <a:rPr lang="en-US" dirty="0"/>
              <a:t> </a:t>
            </a:r>
            <a:r>
              <a:rPr lang="en-US" dirty="0" err="1"/>
              <a:t>ισοζυγισμένες</a:t>
            </a:r>
            <a:r>
              <a:rPr lang="en-US" dirty="0"/>
              <a:t> π</a:t>
            </a:r>
            <a:r>
              <a:rPr lang="en-US" dirty="0" err="1"/>
              <a:t>εριλ</a:t>
            </a:r>
            <a:r>
              <a:rPr lang="en-US" dirty="0"/>
              <a:t>αμβ</a:t>
            </a:r>
            <a:r>
              <a:rPr lang="en-US" dirty="0" err="1"/>
              <a:t>άνουν</a:t>
            </a:r>
            <a:r>
              <a:rPr lang="en-US" dirty="0"/>
              <a:t> ανα</a:t>
            </a:r>
            <a:r>
              <a:rPr lang="en-US" dirty="0" err="1"/>
              <a:t>δι</a:t>
            </a:r>
            <a:r>
              <a:rPr lang="en-US" dirty="0"/>
              <a:t>α</a:t>
            </a:r>
            <a:r>
              <a:rPr lang="en-US" dirty="0" err="1"/>
              <a:t>τάξεις</a:t>
            </a:r>
            <a:r>
              <a:rPr lang="en-US" dirty="0"/>
              <a:t> π</a:t>
            </a:r>
            <a:r>
              <a:rPr lang="en-US" dirty="0" err="1"/>
              <a:t>ου</a:t>
            </a:r>
            <a:r>
              <a:rPr lang="en-US" dirty="0"/>
              <a:t> </a:t>
            </a:r>
            <a:r>
              <a:rPr lang="en-US" dirty="0" err="1"/>
              <a:t>δεν</a:t>
            </a:r>
            <a:r>
              <a:rPr lang="en-US" dirty="0"/>
              <a:t> π</a:t>
            </a:r>
            <a:r>
              <a:rPr lang="en-US" dirty="0" err="1"/>
              <a:t>ροκ</a:t>
            </a:r>
            <a:r>
              <a:rPr lang="en-US" dirty="0"/>
              <a:t>α</a:t>
            </a:r>
            <a:r>
              <a:rPr lang="en-US" dirty="0" err="1"/>
              <a:t>λούν</a:t>
            </a:r>
            <a:r>
              <a:rPr lang="en-US" dirty="0"/>
              <a:t> π</a:t>
            </a:r>
            <a:r>
              <a:rPr lang="en-US" dirty="0" err="1"/>
              <a:t>ροσθήκη</a:t>
            </a:r>
            <a:r>
              <a:rPr lang="en-US" dirty="0"/>
              <a:t> ή απ</a:t>
            </a:r>
            <a:r>
              <a:rPr lang="en-US" dirty="0" err="1"/>
              <a:t>ώλει</a:t>
            </a:r>
            <a:r>
              <a:rPr lang="en-US" dirty="0"/>
              <a:t>α </a:t>
            </a:r>
            <a:r>
              <a:rPr lang="en-US" dirty="0" err="1"/>
              <a:t>γενετικού</a:t>
            </a:r>
            <a:r>
              <a:rPr lang="en-US" dirty="0"/>
              <a:t> </a:t>
            </a:r>
            <a:r>
              <a:rPr lang="en-US" dirty="0" err="1"/>
              <a:t>υλικού</a:t>
            </a:r>
            <a:r>
              <a:rPr lang="en-US" dirty="0"/>
              <a:t>. Παρα</a:t>
            </a:r>
            <a:r>
              <a:rPr lang="en-US" dirty="0" err="1"/>
              <a:t>δείγμ</a:t>
            </a:r>
            <a:r>
              <a:rPr lang="en-US" dirty="0"/>
              <a:t>ατα </a:t>
            </a:r>
            <a:r>
              <a:rPr lang="en-US" dirty="0" err="1"/>
              <a:t>ισοζυγισμένων</a:t>
            </a:r>
            <a:r>
              <a:rPr lang="en-US" dirty="0"/>
              <a:t> ανα</a:t>
            </a:r>
            <a:r>
              <a:rPr lang="en-US" dirty="0" err="1"/>
              <a:t>δι</a:t>
            </a:r>
            <a:r>
              <a:rPr lang="en-US" dirty="0"/>
              <a:t>α</a:t>
            </a:r>
            <a:r>
              <a:rPr lang="en-US" dirty="0" err="1"/>
              <a:t>τάξεων</a:t>
            </a:r>
            <a:r>
              <a:rPr lang="en-US" dirty="0"/>
              <a:t> </a:t>
            </a:r>
            <a:r>
              <a:rPr lang="en-US" dirty="0" err="1"/>
              <a:t>είν</a:t>
            </a:r>
            <a:r>
              <a:rPr lang="en-US" dirty="0"/>
              <a:t>αι </a:t>
            </a:r>
            <a:r>
              <a:rPr lang="en-US" dirty="0" err="1"/>
              <a:t>οι</a:t>
            </a:r>
            <a:r>
              <a:rPr lang="en-US" dirty="0"/>
              <a:t> ανα</a:t>
            </a:r>
            <a:r>
              <a:rPr lang="en-US" dirty="0" err="1"/>
              <a:t>στροφές</a:t>
            </a:r>
            <a:r>
              <a:rPr lang="en-US" dirty="0"/>
              <a:t> κα</a:t>
            </a:r>
            <a:r>
              <a:rPr lang="en-US" dirty="0" err="1"/>
              <a:t>τά</a:t>
            </a:r>
            <a:r>
              <a:rPr lang="en-US" dirty="0"/>
              <a:t> </a:t>
            </a:r>
            <a:r>
              <a:rPr lang="en-US" dirty="0" err="1"/>
              <a:t>τις</a:t>
            </a:r>
            <a:r>
              <a:rPr lang="en-US" dirty="0"/>
              <a:t> οπ</a:t>
            </a:r>
            <a:r>
              <a:rPr lang="en-US" dirty="0" err="1"/>
              <a:t>οίες</a:t>
            </a:r>
            <a:r>
              <a:rPr lang="en-US" dirty="0"/>
              <a:t> </a:t>
            </a:r>
            <a:r>
              <a:rPr lang="en-US" dirty="0" err="1"/>
              <a:t>έν</a:t>
            </a:r>
            <a:r>
              <a:rPr lang="en-US" dirty="0"/>
              <a:t>α </a:t>
            </a:r>
            <a:r>
              <a:rPr lang="en-US" dirty="0" err="1"/>
              <a:t>τμήμ</a:t>
            </a:r>
            <a:r>
              <a:rPr lang="en-US" dirty="0"/>
              <a:t>α </a:t>
            </a:r>
            <a:r>
              <a:rPr lang="en-US" dirty="0" err="1"/>
              <a:t>του</a:t>
            </a:r>
            <a:r>
              <a:rPr lang="en-US" dirty="0"/>
              <a:t> </a:t>
            </a:r>
            <a:r>
              <a:rPr lang="en-US" dirty="0" err="1"/>
              <a:t>χρωμοσώμ</a:t>
            </a:r>
            <a:r>
              <a:rPr lang="en-US" dirty="0"/>
              <a:t>α</a:t>
            </a:r>
            <a:r>
              <a:rPr lang="en-US" dirty="0" err="1"/>
              <a:t>τος</a:t>
            </a:r>
            <a:r>
              <a:rPr lang="en-US" dirty="0"/>
              <a:t> α</a:t>
            </a:r>
            <a:r>
              <a:rPr lang="en-US" dirty="0" err="1"/>
              <a:t>λλάζει</a:t>
            </a:r>
            <a:r>
              <a:rPr lang="en-US" dirty="0"/>
              <a:t> </a:t>
            </a:r>
            <a:r>
              <a:rPr lang="en-US" dirty="0" err="1"/>
              <a:t>φορά</a:t>
            </a:r>
            <a:r>
              <a:rPr lang="en-US" dirty="0"/>
              <a:t> 180o και </a:t>
            </a:r>
            <a:r>
              <a:rPr lang="en-US" dirty="0" err="1"/>
              <a:t>οι</a:t>
            </a:r>
            <a:r>
              <a:rPr lang="en-US" dirty="0"/>
              <a:t> </a:t>
            </a:r>
            <a:r>
              <a:rPr lang="en-US" dirty="0" err="1"/>
              <a:t>μετ</a:t>
            </a:r>
            <a:r>
              <a:rPr lang="en-US" dirty="0"/>
              <a:t>α</a:t>
            </a:r>
            <a:r>
              <a:rPr lang="en-US" dirty="0" err="1"/>
              <a:t>το</a:t>
            </a:r>
            <a:r>
              <a:rPr lang="en-US" dirty="0"/>
              <a:t>π</a:t>
            </a:r>
            <a:r>
              <a:rPr lang="en-US" dirty="0" err="1"/>
              <a:t>ίσεις</a:t>
            </a:r>
            <a:r>
              <a:rPr lang="en-US" dirty="0"/>
              <a:t> όπ</a:t>
            </a:r>
            <a:r>
              <a:rPr lang="en-US" dirty="0" err="1"/>
              <a:t>ου</a:t>
            </a:r>
            <a:r>
              <a:rPr lang="en-US" dirty="0"/>
              <a:t> </a:t>
            </a:r>
            <a:r>
              <a:rPr lang="en-US" dirty="0" err="1"/>
              <a:t>σημεί</a:t>
            </a:r>
            <a:r>
              <a:rPr lang="en-US" dirty="0"/>
              <a:t>α </a:t>
            </a:r>
            <a:r>
              <a:rPr lang="en-US" dirty="0" err="1"/>
              <a:t>θρ</a:t>
            </a:r>
            <a:r>
              <a:rPr lang="en-US" dirty="0"/>
              <a:t>α</a:t>
            </a:r>
            <a:r>
              <a:rPr lang="en-US" dirty="0" err="1"/>
              <a:t>ύσης</a:t>
            </a:r>
            <a:r>
              <a:rPr lang="en-US" dirty="0"/>
              <a:t> </a:t>
            </a:r>
            <a:r>
              <a:rPr lang="en-US" dirty="0" err="1"/>
              <a:t>σε</a:t>
            </a:r>
            <a:r>
              <a:rPr lang="en-US" dirty="0"/>
              <a:t> </a:t>
            </a:r>
            <a:r>
              <a:rPr lang="en-US" dirty="0" err="1"/>
              <a:t>χρωμοσώμ</a:t>
            </a:r>
            <a:r>
              <a:rPr lang="en-US" dirty="0"/>
              <a:t>ατα </a:t>
            </a:r>
            <a:r>
              <a:rPr lang="en-US" dirty="0" err="1"/>
              <a:t>δημιουργούν</a:t>
            </a:r>
            <a:r>
              <a:rPr lang="en-US" dirty="0"/>
              <a:t> </a:t>
            </a:r>
            <a:r>
              <a:rPr lang="en-US" dirty="0" err="1"/>
              <a:t>τμήμ</a:t>
            </a:r>
            <a:r>
              <a:rPr lang="en-US" dirty="0"/>
              <a:t>ατα π</a:t>
            </a:r>
            <a:r>
              <a:rPr lang="en-US" dirty="0" err="1"/>
              <a:t>ου</a:t>
            </a:r>
            <a:r>
              <a:rPr lang="en-US" dirty="0"/>
              <a:t> </a:t>
            </a:r>
            <a:r>
              <a:rPr lang="en-US" dirty="0" err="1"/>
              <a:t>μετ</a:t>
            </a:r>
            <a:r>
              <a:rPr lang="en-US" dirty="0"/>
              <a:t>α</a:t>
            </a:r>
            <a:r>
              <a:rPr lang="en-US" dirty="0" err="1"/>
              <a:t>το</a:t>
            </a:r>
            <a:r>
              <a:rPr lang="en-US" dirty="0"/>
              <a:t>π</a:t>
            </a:r>
            <a:r>
              <a:rPr lang="en-US" dirty="0" err="1"/>
              <a:t>ίζοντ</a:t>
            </a:r>
            <a:r>
              <a:rPr lang="en-US" dirty="0"/>
              <a:t>αι </a:t>
            </a:r>
            <a:r>
              <a:rPr lang="en-US" dirty="0" err="1"/>
              <a:t>σε</a:t>
            </a:r>
            <a:r>
              <a:rPr lang="en-US" dirty="0"/>
              <a:t> </a:t>
            </a:r>
            <a:r>
              <a:rPr lang="en-US" dirty="0" err="1"/>
              <a:t>άλλ</a:t>
            </a:r>
            <a:r>
              <a:rPr lang="en-US" dirty="0"/>
              <a:t>α </a:t>
            </a:r>
            <a:r>
              <a:rPr lang="en-US" dirty="0" err="1"/>
              <a:t>ομόλογ</a:t>
            </a:r>
            <a:r>
              <a:rPr lang="en-US" dirty="0"/>
              <a:t>α ή </a:t>
            </a:r>
            <a:r>
              <a:rPr lang="en-US" dirty="0" err="1"/>
              <a:t>μη</a:t>
            </a:r>
            <a:r>
              <a:rPr lang="en-US" dirty="0"/>
              <a:t> </a:t>
            </a:r>
            <a:r>
              <a:rPr lang="en-US" dirty="0" err="1"/>
              <a:t>ομόλογ</a:t>
            </a:r>
            <a:r>
              <a:rPr lang="en-US" dirty="0"/>
              <a:t>α </a:t>
            </a:r>
            <a:r>
              <a:rPr lang="en-US" dirty="0" err="1"/>
              <a:t>χρωμοσώμ</a:t>
            </a:r>
            <a:r>
              <a:rPr lang="en-US" dirty="0"/>
              <a:t>ατα. Η π</a:t>
            </a:r>
            <a:r>
              <a:rPr lang="en-US" dirty="0" err="1"/>
              <a:t>ιο</a:t>
            </a:r>
            <a:r>
              <a:rPr lang="en-US" dirty="0"/>
              <a:t> </a:t>
            </a:r>
            <a:r>
              <a:rPr lang="en-US" dirty="0" err="1"/>
              <a:t>συχνή</a:t>
            </a:r>
            <a:r>
              <a:rPr lang="en-US" dirty="0"/>
              <a:t> κα</a:t>
            </a:r>
            <a:r>
              <a:rPr lang="en-US" dirty="0" err="1"/>
              <a:t>τηγορί</a:t>
            </a:r>
            <a:r>
              <a:rPr lang="en-US" dirty="0"/>
              <a:t>α </a:t>
            </a:r>
            <a:r>
              <a:rPr lang="en-US" dirty="0" err="1"/>
              <a:t>ισοζυγισμένων</a:t>
            </a:r>
            <a:r>
              <a:rPr lang="en-US" dirty="0"/>
              <a:t> ανα</a:t>
            </a:r>
            <a:r>
              <a:rPr lang="en-US" dirty="0" err="1"/>
              <a:t>δι</a:t>
            </a:r>
            <a:r>
              <a:rPr lang="en-US" dirty="0"/>
              <a:t>α</a:t>
            </a:r>
            <a:r>
              <a:rPr lang="en-US" dirty="0" err="1"/>
              <a:t>τάξεων</a:t>
            </a:r>
            <a:r>
              <a:rPr lang="en-US" dirty="0"/>
              <a:t> </a:t>
            </a:r>
            <a:r>
              <a:rPr lang="en-US" dirty="0" err="1"/>
              <a:t>είν</a:t>
            </a:r>
            <a:r>
              <a:rPr lang="en-US" dirty="0"/>
              <a:t>αι </a:t>
            </a:r>
            <a:r>
              <a:rPr lang="en-US" dirty="0" err="1"/>
              <a:t>οι</a:t>
            </a:r>
            <a:r>
              <a:rPr lang="en-US" dirty="0"/>
              <a:t> </a:t>
            </a:r>
            <a:r>
              <a:rPr lang="en-US" dirty="0" err="1"/>
              <a:t>μετ</a:t>
            </a:r>
            <a:r>
              <a:rPr lang="en-US" dirty="0"/>
              <a:t>α</a:t>
            </a:r>
            <a:r>
              <a:rPr lang="en-US" dirty="0" err="1"/>
              <a:t>το</a:t>
            </a:r>
            <a:r>
              <a:rPr lang="en-US" dirty="0"/>
              <a:t>π</a:t>
            </a:r>
            <a:r>
              <a:rPr lang="en-US" dirty="0" err="1"/>
              <a:t>ίσεις</a:t>
            </a:r>
            <a:r>
              <a:rPr lang="en-US" dirty="0"/>
              <a:t>. </a:t>
            </a:r>
            <a:r>
              <a:rPr lang="en-US" dirty="0" err="1"/>
              <a:t>Το</a:t>
            </a:r>
            <a:r>
              <a:rPr lang="en-US" dirty="0"/>
              <a:t> </a:t>
            </a:r>
            <a:r>
              <a:rPr lang="en-US" dirty="0" err="1"/>
              <a:t>μεγ</a:t>
            </a:r>
            <a:r>
              <a:rPr lang="en-US" dirty="0"/>
              <a:t>α</a:t>
            </a:r>
            <a:r>
              <a:rPr lang="en-US" dirty="0" err="1"/>
              <a:t>λύτερο</a:t>
            </a:r>
            <a:r>
              <a:rPr lang="en-US" dirty="0"/>
              <a:t> π</a:t>
            </a:r>
            <a:r>
              <a:rPr lang="en-US" dirty="0" err="1"/>
              <a:t>οσοστό</a:t>
            </a:r>
            <a:r>
              <a:rPr lang="en-US" dirty="0"/>
              <a:t> </a:t>
            </a:r>
            <a:r>
              <a:rPr lang="en-US" dirty="0" err="1"/>
              <a:t>φορέων</a:t>
            </a:r>
            <a:r>
              <a:rPr lang="en-US" dirty="0"/>
              <a:t> </a:t>
            </a:r>
            <a:r>
              <a:rPr lang="en-US" dirty="0" err="1"/>
              <a:t>με</a:t>
            </a:r>
            <a:r>
              <a:rPr lang="en-US" dirty="0"/>
              <a:t> φα</a:t>
            </a:r>
            <a:r>
              <a:rPr lang="en-US" dirty="0" err="1"/>
              <a:t>ινομενικά</a:t>
            </a:r>
            <a:r>
              <a:rPr lang="en-US" dirty="0"/>
              <a:t> </a:t>
            </a:r>
            <a:r>
              <a:rPr lang="en-US" dirty="0" err="1"/>
              <a:t>ισοζυγισμένες</a:t>
            </a:r>
            <a:r>
              <a:rPr lang="en-US" dirty="0"/>
              <a:t> </a:t>
            </a:r>
            <a:r>
              <a:rPr lang="en-US" dirty="0" err="1"/>
              <a:t>μετ</a:t>
            </a:r>
            <a:r>
              <a:rPr lang="en-US" dirty="0"/>
              <a:t>α</a:t>
            </a:r>
            <a:r>
              <a:rPr lang="en-US" dirty="0" err="1"/>
              <a:t>το</a:t>
            </a:r>
            <a:r>
              <a:rPr lang="en-US" dirty="0"/>
              <a:t>π</a:t>
            </a:r>
            <a:r>
              <a:rPr lang="en-US" dirty="0" err="1"/>
              <a:t>ίσεις</a:t>
            </a:r>
            <a:r>
              <a:rPr lang="en-US" dirty="0"/>
              <a:t> </a:t>
            </a:r>
            <a:r>
              <a:rPr lang="en-US" dirty="0" err="1"/>
              <a:t>είν</a:t>
            </a:r>
            <a:r>
              <a:rPr lang="en-US" dirty="0"/>
              <a:t>αι φα</a:t>
            </a:r>
            <a:r>
              <a:rPr lang="en-US" dirty="0" err="1"/>
              <a:t>ινοτυ</a:t>
            </a:r>
            <a:r>
              <a:rPr lang="en-US" dirty="0"/>
              <a:t>π</a:t>
            </a:r>
            <a:r>
              <a:rPr lang="en-US" dirty="0" err="1"/>
              <a:t>ικά</a:t>
            </a:r>
            <a:r>
              <a:rPr lang="en-US" dirty="0"/>
              <a:t> </a:t>
            </a:r>
            <a:r>
              <a:rPr lang="en-US" dirty="0" err="1"/>
              <a:t>υγιείς</a:t>
            </a:r>
            <a:r>
              <a:rPr lang="en-US" dirty="0"/>
              <a:t>. </a:t>
            </a:r>
            <a:r>
              <a:rPr lang="en-US" dirty="0" err="1"/>
              <a:t>Ωστόσο</a:t>
            </a:r>
            <a:r>
              <a:rPr lang="en-US" dirty="0"/>
              <a:t> </a:t>
            </a:r>
            <a:r>
              <a:rPr lang="en-US" dirty="0" err="1"/>
              <a:t>συχνά</a:t>
            </a:r>
            <a:r>
              <a:rPr lang="en-US" dirty="0"/>
              <a:t> </a:t>
            </a:r>
            <a:r>
              <a:rPr lang="en-US" dirty="0" err="1"/>
              <a:t>συν</a:t>
            </a:r>
            <a:r>
              <a:rPr lang="en-US" dirty="0"/>
              <a:t>α</a:t>
            </a:r>
            <a:r>
              <a:rPr lang="en-US" dirty="0" err="1"/>
              <a:t>ντώντ</a:t>
            </a:r>
            <a:r>
              <a:rPr lang="en-US" dirty="0"/>
              <a:t>αι και α</a:t>
            </a:r>
            <a:r>
              <a:rPr lang="en-US" dirty="0" err="1"/>
              <a:t>νώμ</a:t>
            </a:r>
            <a:r>
              <a:rPr lang="en-US" dirty="0"/>
              <a:t>αλα φα</a:t>
            </a:r>
            <a:r>
              <a:rPr lang="en-US" dirty="0" err="1"/>
              <a:t>ινοτυ</a:t>
            </a:r>
            <a:r>
              <a:rPr lang="en-US" dirty="0"/>
              <a:t>π</a:t>
            </a:r>
            <a:r>
              <a:rPr lang="en-US" dirty="0" err="1"/>
              <a:t>ικά</a:t>
            </a:r>
            <a:r>
              <a:rPr lang="en-US" dirty="0"/>
              <a:t> χαρα</a:t>
            </a:r>
            <a:r>
              <a:rPr lang="en-US" dirty="0" err="1"/>
              <a:t>κτηριστικά</a:t>
            </a:r>
            <a:r>
              <a:rPr lang="en-US" dirty="0"/>
              <a:t> όπ</a:t>
            </a:r>
            <a:r>
              <a:rPr lang="en-US" dirty="0" err="1"/>
              <a:t>ως</a:t>
            </a:r>
            <a:r>
              <a:rPr lang="en-US" dirty="0"/>
              <a:t> </a:t>
            </a:r>
            <a:r>
              <a:rPr lang="en-US" dirty="0" err="1"/>
              <a:t>νοητική</a:t>
            </a:r>
            <a:r>
              <a:rPr lang="en-US" dirty="0"/>
              <a:t> </a:t>
            </a:r>
            <a:r>
              <a:rPr lang="en-US" dirty="0" err="1"/>
              <a:t>υστέρηση</a:t>
            </a:r>
            <a:r>
              <a:rPr lang="en-US" dirty="0"/>
              <a:t>, π</a:t>
            </a:r>
            <a:r>
              <a:rPr lang="en-US" dirty="0" err="1"/>
              <a:t>ολλ</a:t>
            </a:r>
            <a:r>
              <a:rPr lang="en-US" dirty="0"/>
              <a:t>απ</a:t>
            </a:r>
            <a:r>
              <a:rPr lang="en-US" dirty="0" err="1"/>
              <a:t>λές</a:t>
            </a:r>
            <a:r>
              <a:rPr lang="en-US" dirty="0"/>
              <a:t> </a:t>
            </a:r>
            <a:r>
              <a:rPr lang="en-US" dirty="0" err="1"/>
              <a:t>συγγενείς</a:t>
            </a:r>
            <a:r>
              <a:rPr lang="en-US" dirty="0"/>
              <a:t> α</a:t>
            </a:r>
            <a:r>
              <a:rPr lang="en-US" dirty="0" err="1"/>
              <a:t>νωμ</a:t>
            </a:r>
            <a:r>
              <a:rPr lang="en-US" dirty="0"/>
              <a:t>α</a:t>
            </a:r>
            <a:r>
              <a:rPr lang="en-US" dirty="0" err="1"/>
              <a:t>λίες</a:t>
            </a:r>
            <a:r>
              <a:rPr lang="en-US" dirty="0"/>
              <a:t> και </a:t>
            </a:r>
            <a:r>
              <a:rPr lang="en-US" dirty="0" err="1"/>
              <a:t>άλλες</a:t>
            </a:r>
            <a:r>
              <a:rPr lang="en-US" dirty="0"/>
              <a:t> αναπ</a:t>
            </a:r>
            <a:r>
              <a:rPr lang="en-US" dirty="0" err="1"/>
              <a:t>τυξι</a:t>
            </a:r>
            <a:r>
              <a:rPr lang="en-US" dirty="0"/>
              <a:t>α</a:t>
            </a:r>
            <a:r>
              <a:rPr lang="en-US" dirty="0" err="1"/>
              <a:t>κές</a:t>
            </a:r>
            <a:r>
              <a:rPr lang="en-US" dirty="0"/>
              <a:t> α</a:t>
            </a:r>
            <a:r>
              <a:rPr lang="en-US" dirty="0" err="1"/>
              <a:t>νωμ</a:t>
            </a:r>
            <a:r>
              <a:rPr lang="en-US" dirty="0"/>
              <a:t>α</a:t>
            </a:r>
            <a:r>
              <a:rPr lang="en-US" dirty="0" err="1"/>
              <a:t>λίες</a:t>
            </a:r>
            <a:r>
              <a:rPr lang="en-US" dirty="0"/>
              <a:t>. Επ</a:t>
            </a:r>
            <a:r>
              <a:rPr lang="en-US" dirty="0" err="1"/>
              <a:t>ίσης</a:t>
            </a:r>
            <a:r>
              <a:rPr lang="en-US" dirty="0"/>
              <a:t>, </a:t>
            </a:r>
            <a:r>
              <a:rPr lang="en-US" dirty="0" err="1"/>
              <a:t>ισοζυγισμένες</a:t>
            </a:r>
            <a:r>
              <a:rPr lang="en-US" dirty="0"/>
              <a:t> </a:t>
            </a:r>
            <a:r>
              <a:rPr lang="en-US" dirty="0" err="1"/>
              <a:t>μετ</a:t>
            </a:r>
            <a:r>
              <a:rPr lang="en-US" dirty="0"/>
              <a:t>α</a:t>
            </a:r>
            <a:r>
              <a:rPr lang="en-US" dirty="0" err="1"/>
              <a:t>το</a:t>
            </a:r>
            <a:r>
              <a:rPr lang="en-US" dirty="0"/>
              <a:t>π</a:t>
            </a:r>
            <a:r>
              <a:rPr lang="en-US" dirty="0" err="1"/>
              <a:t>ίσεις</a:t>
            </a:r>
            <a:r>
              <a:rPr lang="en-US" dirty="0"/>
              <a:t> μπ</a:t>
            </a:r>
            <a:r>
              <a:rPr lang="en-US" dirty="0" err="1"/>
              <a:t>ορούν</a:t>
            </a:r>
            <a:r>
              <a:rPr lang="en-US" dirty="0"/>
              <a:t> να </a:t>
            </a:r>
            <a:r>
              <a:rPr lang="en-US" dirty="0" err="1"/>
              <a:t>μετ</a:t>
            </a:r>
            <a:r>
              <a:rPr lang="en-US" dirty="0"/>
              <a:t>αβιβα</a:t>
            </a:r>
            <a:r>
              <a:rPr lang="en-US" dirty="0" err="1"/>
              <a:t>στούν</a:t>
            </a:r>
            <a:r>
              <a:rPr lang="en-US" dirty="0"/>
              <a:t> </a:t>
            </a:r>
            <a:r>
              <a:rPr lang="en-US" dirty="0" err="1"/>
              <a:t>στους</a:t>
            </a:r>
            <a:r>
              <a:rPr lang="en-US" dirty="0"/>
              <a:t> απ</a:t>
            </a:r>
            <a:r>
              <a:rPr lang="en-US" dirty="0" err="1"/>
              <a:t>ογόνους</a:t>
            </a:r>
            <a:r>
              <a:rPr lang="en-US" dirty="0"/>
              <a:t> </a:t>
            </a:r>
            <a:r>
              <a:rPr lang="en-US" dirty="0" err="1"/>
              <a:t>φορέων</a:t>
            </a:r>
            <a:r>
              <a:rPr lang="en-US" dirty="0"/>
              <a:t> </a:t>
            </a:r>
            <a:r>
              <a:rPr lang="en-US" dirty="0" err="1"/>
              <a:t>σε</a:t>
            </a:r>
            <a:r>
              <a:rPr lang="en-US" dirty="0"/>
              <a:t> </a:t>
            </a:r>
            <a:r>
              <a:rPr lang="en-US" dirty="0" err="1"/>
              <a:t>μη</a:t>
            </a:r>
            <a:r>
              <a:rPr lang="en-US" dirty="0"/>
              <a:t> </a:t>
            </a:r>
            <a:r>
              <a:rPr lang="en-US" dirty="0" err="1"/>
              <a:t>ισορρο</a:t>
            </a:r>
            <a:r>
              <a:rPr lang="en-US" dirty="0"/>
              <a:t>π</a:t>
            </a:r>
            <a:r>
              <a:rPr lang="en-US" dirty="0" err="1"/>
              <a:t>ημένη</a:t>
            </a:r>
            <a:r>
              <a:rPr lang="en-US" dirty="0"/>
              <a:t> </a:t>
            </a:r>
            <a:r>
              <a:rPr lang="en-US" dirty="0" err="1"/>
              <a:t>μορφή</a:t>
            </a:r>
            <a:r>
              <a:rPr lang="en-US" dirty="0"/>
              <a:t> </a:t>
            </a:r>
            <a:r>
              <a:rPr lang="en-US" dirty="0" err="1"/>
              <a:t>με</a:t>
            </a:r>
            <a:r>
              <a:rPr lang="en-US" dirty="0"/>
              <a:t> απ</a:t>
            </a:r>
            <a:r>
              <a:rPr lang="en-US" dirty="0" err="1"/>
              <a:t>οτέλεσμ</a:t>
            </a:r>
            <a:r>
              <a:rPr lang="en-US" dirty="0"/>
              <a:t>α να </a:t>
            </a:r>
            <a:r>
              <a:rPr lang="en-US" dirty="0" err="1"/>
              <a:t>γίνετ</a:t>
            </a:r>
            <a:r>
              <a:rPr lang="en-US" dirty="0"/>
              <a:t>αι </a:t>
            </a:r>
            <a:r>
              <a:rPr lang="en-US" dirty="0" err="1"/>
              <a:t>σύλληψη</a:t>
            </a:r>
            <a:r>
              <a:rPr lang="en-US" dirty="0"/>
              <a:t> </a:t>
            </a:r>
            <a:r>
              <a:rPr lang="en-US" dirty="0" err="1"/>
              <a:t>εμ</a:t>
            </a:r>
            <a:r>
              <a:rPr lang="en-US" dirty="0"/>
              <a:t>β</a:t>
            </a:r>
            <a:r>
              <a:rPr lang="en-US" dirty="0" err="1"/>
              <a:t>ρύων</a:t>
            </a:r>
            <a:r>
              <a:rPr lang="en-US" dirty="0"/>
              <a:t> </a:t>
            </a:r>
            <a:r>
              <a:rPr lang="en-US" dirty="0" err="1"/>
              <a:t>με</a:t>
            </a:r>
            <a:r>
              <a:rPr lang="en-US" dirty="0"/>
              <a:t> </a:t>
            </a:r>
            <a:r>
              <a:rPr lang="en-US" dirty="0" err="1"/>
              <a:t>ελλείμμ</a:t>
            </a:r>
            <a:r>
              <a:rPr lang="en-US" dirty="0"/>
              <a:t>ατα ή π</a:t>
            </a:r>
            <a:r>
              <a:rPr lang="en-US" dirty="0" err="1"/>
              <a:t>ερίσσει</a:t>
            </a:r>
            <a:r>
              <a:rPr lang="en-US" dirty="0"/>
              <a:t>α </a:t>
            </a:r>
            <a:r>
              <a:rPr lang="en-US" dirty="0" err="1"/>
              <a:t>γενετικού</a:t>
            </a:r>
            <a:r>
              <a:rPr lang="en-US" dirty="0"/>
              <a:t> </a:t>
            </a:r>
            <a:r>
              <a:rPr lang="en-US" dirty="0" err="1"/>
              <a:t>υλικού</a:t>
            </a:r>
            <a:r>
              <a:rPr lang="en-US" dirty="0"/>
              <a:t> ή να π</a:t>
            </a:r>
            <a:r>
              <a:rPr lang="en-US" dirty="0" err="1"/>
              <a:t>ροκ</a:t>
            </a:r>
            <a:r>
              <a:rPr lang="en-US" dirty="0"/>
              <a:t>α</a:t>
            </a:r>
            <a:r>
              <a:rPr lang="en-US" dirty="0" err="1"/>
              <a:t>λούντ</a:t>
            </a:r>
            <a:r>
              <a:rPr lang="en-US" dirty="0"/>
              <a:t>αι π</a:t>
            </a:r>
            <a:r>
              <a:rPr lang="en-US" dirty="0" err="1"/>
              <a:t>ολλ</a:t>
            </a:r>
            <a:r>
              <a:rPr lang="en-US" dirty="0"/>
              <a:t>απ</a:t>
            </a:r>
            <a:r>
              <a:rPr lang="en-US" dirty="0" err="1"/>
              <a:t>λές</a:t>
            </a:r>
            <a:r>
              <a:rPr lang="en-US" dirty="0"/>
              <a:t> αποβ</a:t>
            </a:r>
            <a:r>
              <a:rPr lang="en-US" dirty="0" err="1"/>
              <a:t>ολές</a:t>
            </a:r>
            <a:endParaRPr lang="en-US" dirty="0" err="1">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4258EB5-0526-467D-B6F6-C1BFAB7BB9F5}" type="slidenum">
              <a:rPr lang="en-US"/>
              <a:pPr/>
              <a:t>4</a:t>
            </a:fld>
            <a:endParaRPr lang="en-US"/>
          </a:p>
        </p:txBody>
      </p:sp>
    </p:spTree>
    <p:extLst>
      <p:ext uri="{BB962C8B-B14F-4D97-AF65-F5344CB8AC3E}">
        <p14:creationId xmlns:p14="http://schemas.microsoft.com/office/powerpoint/2010/main" val="3667747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Dieisdytikotita</a:t>
            </a:r>
            <a:endParaRPr lang="en-US">
              <a:cs typeface="Calibri"/>
            </a:endParaRPr>
          </a:p>
          <a:p>
            <a:r>
              <a:rPr lang="en-US" dirty="0" err="1">
                <a:cs typeface="Calibri"/>
              </a:rPr>
              <a:t>Metablitis</a:t>
            </a:r>
            <a:r>
              <a:rPr lang="en-US" dirty="0">
                <a:cs typeface="Calibri"/>
              </a:rPr>
              <a:t>, mi </a:t>
            </a:r>
            <a:r>
              <a:rPr lang="en-US" dirty="0" err="1">
                <a:cs typeface="Calibri"/>
              </a:rPr>
              <a:t>statheris</a:t>
            </a:r>
          </a:p>
          <a:p>
            <a:r>
              <a:rPr lang="en-US" dirty="0" err="1">
                <a:cs typeface="Calibri"/>
              </a:rPr>
              <a:t>eksakribwsi</a:t>
            </a:r>
          </a:p>
        </p:txBody>
      </p:sp>
      <p:sp>
        <p:nvSpPr>
          <p:cNvPr id="4" name="Slide Number Placeholder 3"/>
          <p:cNvSpPr>
            <a:spLocks noGrp="1"/>
          </p:cNvSpPr>
          <p:nvPr>
            <p:ph type="sldNum" sz="quarter" idx="5"/>
          </p:nvPr>
        </p:nvSpPr>
        <p:spPr/>
        <p:txBody>
          <a:bodyPr/>
          <a:lstStyle/>
          <a:p>
            <a:fld id="{E4258EB5-0526-467D-B6F6-C1BFAB7BB9F5}" type="slidenum">
              <a:rPr lang="en-US"/>
              <a:pPr/>
              <a:t>7</a:t>
            </a:fld>
            <a:endParaRPr lang="en-US"/>
          </a:p>
        </p:txBody>
      </p:sp>
    </p:spTree>
    <p:extLst>
      <p:ext uri="{BB962C8B-B14F-4D97-AF65-F5344CB8AC3E}">
        <p14:creationId xmlns:p14="http://schemas.microsoft.com/office/powerpoint/2010/main" val="2739619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Antikatastasi</a:t>
            </a:r>
            <a:r>
              <a:rPr lang="en-US" dirty="0">
                <a:cs typeface="Calibri"/>
              </a:rPr>
              <a:t>, </a:t>
            </a:r>
            <a:r>
              <a:rPr lang="en-US" dirty="0" err="1">
                <a:cs typeface="Calibri"/>
              </a:rPr>
              <a:t>apaloifi</a:t>
            </a:r>
            <a:r>
              <a:rPr lang="en-US" dirty="0">
                <a:cs typeface="Calibri"/>
              </a:rPr>
              <a:t>, </a:t>
            </a:r>
            <a:r>
              <a:rPr lang="en-US" dirty="0" err="1">
                <a:cs typeface="Calibri"/>
              </a:rPr>
              <a:t>enthesi</a:t>
            </a:r>
            <a:r>
              <a:rPr lang="en-US" dirty="0">
                <a:cs typeface="Calibri"/>
              </a:rPr>
              <a:t>, </a:t>
            </a:r>
            <a:r>
              <a:rPr lang="en-US" dirty="0" err="1">
                <a:cs typeface="Calibri"/>
              </a:rPr>
              <a:t>antistrofi</a:t>
            </a:r>
            <a:r>
              <a:rPr lang="en-US" dirty="0">
                <a:cs typeface="Calibri"/>
              </a:rPr>
              <a:t>, </a:t>
            </a:r>
            <a:r>
              <a:rPr lang="en-US" dirty="0" err="1">
                <a:cs typeface="Calibri"/>
              </a:rPr>
              <a:t>diplasiasmos</a:t>
            </a:r>
          </a:p>
        </p:txBody>
      </p:sp>
      <p:sp>
        <p:nvSpPr>
          <p:cNvPr id="4" name="Slide Number Placeholder 3"/>
          <p:cNvSpPr>
            <a:spLocks noGrp="1"/>
          </p:cNvSpPr>
          <p:nvPr>
            <p:ph type="sldNum" sz="quarter" idx="5"/>
          </p:nvPr>
        </p:nvSpPr>
        <p:spPr/>
        <p:txBody>
          <a:bodyPr/>
          <a:lstStyle/>
          <a:p>
            <a:fld id="{E4258EB5-0526-467D-B6F6-C1BFAB7BB9F5}" type="slidenum">
              <a:rPr lang="en-US"/>
              <a:pPr/>
              <a:t>11</a:t>
            </a:fld>
            <a:endParaRPr lang="en-US"/>
          </a:p>
        </p:txBody>
      </p:sp>
    </p:spTree>
    <p:extLst>
      <p:ext uri="{BB962C8B-B14F-4D97-AF65-F5344CB8AC3E}">
        <p14:creationId xmlns:p14="http://schemas.microsoft.com/office/powerpoint/2010/main" val="163977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Predicting renal outcomes is, more than ever before, a key</a:t>
            </a:r>
          </a:p>
          <a:p>
            <a:r>
              <a:rPr lang="en-US" dirty="0"/>
              <a:t>question for the patient and the physician in ADPKD. As</a:t>
            </a:r>
            <a:endParaRPr lang="en-US" dirty="0">
              <a:cs typeface="Calibri"/>
            </a:endParaRPr>
          </a:p>
          <a:p>
            <a:r>
              <a:rPr lang="en-US" dirty="0"/>
              <a:t>targeted therapies approach, nephrologists should expect to</a:t>
            </a:r>
            <a:endParaRPr lang="en-US" dirty="0">
              <a:cs typeface="Calibri"/>
            </a:endParaRPr>
          </a:p>
          <a:p>
            <a:r>
              <a:rPr lang="en-US" dirty="0"/>
              <a:t>more patients with milder forms of ADPKD referred to them.</a:t>
            </a:r>
            <a:endParaRPr lang="en-US" dirty="0">
              <a:cs typeface="Calibri"/>
            </a:endParaRPr>
          </a:p>
          <a:p>
            <a:r>
              <a:rPr lang="en-US" dirty="0" err="1"/>
              <a:t>Theywill</a:t>
            </a:r>
            <a:r>
              <a:rPr lang="en-US" dirty="0"/>
              <a:t> have the responsibility of </a:t>
            </a:r>
            <a:r>
              <a:rPr lang="en-US" dirty="0" err="1"/>
              <a:t>determiningwhich</a:t>
            </a:r>
            <a:r>
              <a:rPr lang="en-US" dirty="0"/>
              <a:t> patients</a:t>
            </a:r>
            <a:endParaRPr lang="en-US" dirty="0">
              <a:cs typeface="Calibri"/>
            </a:endParaRPr>
          </a:p>
          <a:p>
            <a:r>
              <a:rPr lang="en-US" dirty="0"/>
              <a:t>should be treated, who can benefit from regular monitoring,</a:t>
            </a:r>
            <a:endParaRPr lang="en-US" dirty="0">
              <a:cs typeface="Calibri"/>
            </a:endParaRPr>
          </a:p>
          <a:p>
            <a:r>
              <a:rPr lang="en-US" dirty="0"/>
              <a:t>and who should be reassured. We believe that the PROPKD</a:t>
            </a:r>
            <a:endParaRPr lang="en-US" dirty="0">
              <a:cs typeface="Calibri"/>
            </a:endParaRPr>
          </a:p>
          <a:p>
            <a:r>
              <a:rPr lang="en-US" dirty="0"/>
              <a:t>score will be valuable in assisting with this difficult task. As</a:t>
            </a:r>
            <a:endParaRPr lang="en-US" dirty="0">
              <a:cs typeface="Calibri"/>
            </a:endParaRPr>
          </a:p>
          <a:p>
            <a:r>
              <a:rPr lang="en-US" dirty="0"/>
              <a:t>illustrated in this study, combining clinical and genetic data to</a:t>
            </a:r>
            <a:endParaRPr lang="en-US" dirty="0">
              <a:cs typeface="Calibri"/>
            </a:endParaRPr>
          </a:p>
          <a:p>
            <a:r>
              <a:rPr lang="en-US" dirty="0"/>
              <a:t>predict a disease’s evolution aligns perfectly with the entry in</a:t>
            </a:r>
            <a:endParaRPr lang="en-US" dirty="0">
              <a:cs typeface="Calibri"/>
            </a:endParaRPr>
          </a:p>
          <a:p>
            <a:r>
              <a:rPr lang="en-US" dirty="0"/>
              <a:t>the era of personalized </a:t>
            </a:r>
            <a:r>
              <a:rPr lang="en-US" dirty="0" err="1"/>
              <a:t>medicine.Age</a:t>
            </a:r>
            <a:r>
              <a:rPr lang="en-US" dirty="0"/>
              <a:t> at hypertension onset, age at first urologic complication and the causative mutation all influence renal survival. (A)</a:t>
            </a:r>
            <a:endParaRPr lang="en-US" dirty="0">
              <a:cs typeface="Calibri"/>
            </a:endParaRPr>
          </a:p>
          <a:p>
            <a:r>
              <a:rPr lang="en-US" dirty="0"/>
              <a:t>Significant difference in renal survival between patients treated for hypertension before 35 years of age (dotted curve, n=357) and</a:t>
            </a:r>
            <a:endParaRPr lang="en-US" dirty="0">
              <a:ea typeface="Calibri"/>
              <a:cs typeface="Calibri"/>
            </a:endParaRPr>
          </a:p>
          <a:p>
            <a:r>
              <a:rPr lang="en-US" dirty="0"/>
              <a:t>patients who did not receive treatment for hypertension before 35 years of age (black curve, n=788). (B) Significant difference in renal</a:t>
            </a:r>
            <a:endParaRPr lang="en-US" dirty="0">
              <a:ea typeface="Calibri"/>
              <a:cs typeface="Calibri"/>
            </a:endParaRPr>
          </a:p>
          <a:p>
            <a:r>
              <a:rPr lang="en-US" dirty="0"/>
              <a:t>survival between patients presenting with their first urologic event (gross hematuria, flank pain, or cyst infection) before 35 years of age</a:t>
            </a:r>
            <a:endParaRPr lang="en-US" dirty="0">
              <a:ea typeface="Calibri"/>
              <a:cs typeface="Calibri"/>
            </a:endParaRPr>
          </a:p>
          <a:p>
            <a:r>
              <a:rPr lang="en-US" dirty="0"/>
              <a:t>(n=294, dotted curve) and patients without any urologic events before that age (n=824, black curve). (C) Significant differences in renal</a:t>
            </a:r>
            <a:endParaRPr lang="en-US" dirty="0">
              <a:ea typeface="Calibri"/>
              <a:cs typeface="Calibri"/>
            </a:endParaRPr>
          </a:p>
          <a:p>
            <a:r>
              <a:rPr lang="en-US" dirty="0"/>
              <a:t>survival between the PKD2 mutation carriers (genetic group 1, n=248, black dotted curve), PKD1 </a:t>
            </a:r>
            <a:r>
              <a:rPr lang="en-US" dirty="0" err="1"/>
              <a:t>nontruncating</a:t>
            </a:r>
            <a:r>
              <a:rPr lang="en-US" dirty="0"/>
              <a:t> mutation carriers</a:t>
            </a:r>
            <a:endParaRPr lang="en-US" dirty="0">
              <a:ea typeface="Calibri"/>
              <a:cs typeface="Calibri"/>
            </a:endParaRPr>
          </a:p>
          <a:p>
            <a:r>
              <a:rPr lang="en-US" dirty="0"/>
              <a:t>(genetic group 2, n=322, black curve), women with truncating PKD1 mutations (genetic group 3, n=380, gray curve), and men with</a:t>
            </a:r>
            <a:endParaRPr lang="en-US" dirty="0">
              <a:ea typeface="Calibri"/>
              <a:cs typeface="Calibri"/>
            </a:endParaRPr>
          </a:p>
          <a:p>
            <a:r>
              <a:rPr lang="en-US" dirty="0"/>
              <a:t>truncating PKD1 mutations (genetic group 4, n=321, gray dotted curve).</a:t>
            </a:r>
            <a:endParaRPr lang="en-US" dirty="0">
              <a:cs typeface="Calibri"/>
            </a:endParaRPr>
          </a:p>
          <a:p>
            <a:r>
              <a:rPr lang="en-US" dirty="0"/>
              <a:t>0–3, 4–6, and 7–9 points</a:t>
            </a:r>
          </a:p>
          <a:p>
            <a:r>
              <a:rPr lang="en-US"/>
              <a:t>patients with PKD2 mutations: 1 point; patients with nontruncating</a:t>
            </a:r>
          </a:p>
          <a:p>
            <a:r>
              <a:rPr lang="en-US" dirty="0"/>
              <a:t>PKD1 mutations: 2 points; women with truncating</a:t>
            </a:r>
            <a:endParaRPr lang="en-US" dirty="0">
              <a:cs typeface="Calibri"/>
            </a:endParaRPr>
          </a:p>
          <a:p>
            <a:r>
              <a:rPr lang="en-US" dirty="0"/>
              <a:t>PKD1 mutations: 3 points; and men with truncating PKD1</a:t>
            </a:r>
            <a:endParaRPr lang="en-US" dirty="0">
              <a:cs typeface="Calibri"/>
            </a:endParaRPr>
          </a:p>
          <a:p>
            <a:r>
              <a:rPr lang="en-US" dirty="0"/>
              <a:t>mutations: 4 points (Figure 1D). A genetic score $2 points,</a:t>
            </a:r>
            <a:endParaRPr lang="en-US" dirty="0">
              <a:cs typeface="Calibri"/>
            </a:endParaRPr>
          </a:p>
          <a:p>
            <a:r>
              <a:rPr lang="en-US" dirty="0"/>
              <a:t>which incorporates the presence of a truncating PKD1 mutation,</a:t>
            </a:r>
            <a:endParaRPr lang="en-US" dirty="0">
              <a:cs typeface="Calibri"/>
            </a:endParaRPr>
          </a:p>
          <a:p>
            <a:r>
              <a:rPr lang="en-US" dirty="0"/>
              <a:t>predicted ESRD onset before age 65 years with a sensitivity</a:t>
            </a:r>
            <a:endParaRPr lang="en-US" dirty="0">
              <a:cs typeface="Calibri"/>
            </a:endParaRPr>
          </a:p>
          <a:p>
            <a:r>
              <a:rPr lang="en-US" dirty="0"/>
              <a:t>of 73.8%, a specificity of 74.3%, a </a:t>
            </a:r>
            <a:r>
              <a:rPr lang="en-US" dirty="0" err="1"/>
              <a:t>PPVof</a:t>
            </a:r>
            <a:r>
              <a:rPr lang="en-US" dirty="0"/>
              <a:t> 80.4%, and an</a:t>
            </a:r>
            <a:endParaRPr lang="en-US" dirty="0">
              <a:cs typeface="Calibri"/>
            </a:endParaRPr>
          </a:p>
          <a:p>
            <a:r>
              <a:rPr lang="en-US" dirty="0"/>
              <a:t>NPV of 66.6%.</a:t>
            </a:r>
            <a:endParaRPr lang="en-US" dirty="0">
              <a:cs typeface="Calibri"/>
            </a:endParaRPr>
          </a:p>
          <a:p>
            <a:r>
              <a:rPr lang="en-US"/>
              <a:t>The </a:t>
            </a:r>
            <a:r>
              <a:rPr lang="en-US" err="1"/>
              <a:t>courseof</a:t>
            </a:r>
            <a:r>
              <a:rPr lang="en-US"/>
              <a:t> autosomal dominant polycystic kidney disease (ADPKD)variesamongindividuals,with somereaching</a:t>
            </a:r>
          </a:p>
          <a:p>
            <a:r>
              <a:rPr lang="en-US"/>
              <a:t>ESRD before 40 years of age and others never requiring RRT. In this study, we developed a prognostic model to</a:t>
            </a:r>
          </a:p>
          <a:p>
            <a:r>
              <a:rPr lang="en-US" dirty="0"/>
              <a:t>predict renal outcomes in patients with ADPKD on the basis of genetic and clinical data. We conducted a </a:t>
            </a:r>
            <a:r>
              <a:rPr lang="en-US" dirty="0" err="1"/>
              <a:t>crosssectional</a:t>
            </a:r>
            <a:endParaRPr lang="en-US" dirty="0" err="1">
              <a:cs typeface="Calibri"/>
            </a:endParaRPr>
          </a:p>
          <a:p>
            <a:r>
              <a:rPr lang="en-US" dirty="0"/>
              <a:t>study of 1341 patients from </a:t>
            </a:r>
            <a:r>
              <a:rPr lang="en-US" dirty="0" err="1"/>
              <a:t>theGenkyst</a:t>
            </a:r>
            <a:r>
              <a:rPr lang="en-US" dirty="0"/>
              <a:t> cohort and evaluated the influence of clinical and genetic factors</a:t>
            </a:r>
            <a:endParaRPr lang="en-US" dirty="0">
              <a:cs typeface="Calibri"/>
            </a:endParaRPr>
          </a:p>
          <a:p>
            <a:r>
              <a:rPr lang="en-US" dirty="0"/>
              <a:t>on renal survival. Multivariate survival analysis identified four variables that were significantly associated with age at</a:t>
            </a:r>
            <a:endParaRPr lang="en-US" dirty="0">
              <a:cs typeface="Calibri"/>
            </a:endParaRPr>
          </a:p>
          <a:p>
            <a:r>
              <a:rPr lang="en-US" dirty="0"/>
              <a:t>ESRDonset,andascoringsystemfrom0to9wasdevelopedas follows:beingmale:1 point; </a:t>
            </a:r>
            <a:r>
              <a:rPr lang="en-US" dirty="0" err="1"/>
              <a:t>hypertensionbefore</a:t>
            </a:r>
            <a:r>
              <a:rPr lang="en-US" dirty="0"/>
              <a:t> 35</a:t>
            </a:r>
            <a:endParaRPr lang="en-US" dirty="0">
              <a:cs typeface="Calibri"/>
            </a:endParaRPr>
          </a:p>
          <a:p>
            <a:r>
              <a:rPr lang="en-US" dirty="0"/>
              <a:t>years of age: 2 points; first urologic event before 35 years of age: 2 points; PKD2 mutation: 0 points; </a:t>
            </a:r>
            <a:r>
              <a:rPr lang="en-US" dirty="0" err="1"/>
              <a:t>nontruncating</a:t>
            </a:r>
            <a:endParaRPr lang="en-US" dirty="0" err="1">
              <a:cs typeface="Calibri"/>
            </a:endParaRPr>
          </a:p>
          <a:p>
            <a:r>
              <a:rPr lang="en-US" dirty="0"/>
              <a:t>PKD1 mutation: 2 points; and truncating PKD1 mutation: 4 points. Three risk categories were subsequently defined</a:t>
            </a:r>
            <a:endParaRPr lang="en-US" dirty="0">
              <a:cs typeface="Calibri"/>
            </a:endParaRPr>
          </a:p>
          <a:p>
            <a:r>
              <a:rPr lang="en-US" dirty="0"/>
              <a:t>as low risk (0–3 points), intermediate risk (4–6 points), and high risk (7–9 points) of progression to ESRD, with</a:t>
            </a:r>
            <a:endParaRPr lang="en-US" dirty="0">
              <a:cs typeface="Calibri"/>
            </a:endParaRPr>
          </a:p>
          <a:p>
            <a:r>
              <a:rPr lang="en-US" dirty="0" err="1"/>
              <a:t>correspondingmedian</a:t>
            </a:r>
            <a:r>
              <a:rPr lang="en-US" dirty="0"/>
              <a:t> ages for </a:t>
            </a:r>
            <a:r>
              <a:rPr lang="en-US" dirty="0" err="1"/>
              <a:t>ESRDonset</a:t>
            </a:r>
            <a:r>
              <a:rPr lang="en-US" dirty="0"/>
              <a:t> of 70.6, 56.9, and 49 years, respectively. Whereas a score#3 eliminates</a:t>
            </a:r>
            <a:endParaRPr lang="en-US" dirty="0">
              <a:cs typeface="Calibri"/>
            </a:endParaRPr>
          </a:p>
          <a:p>
            <a:r>
              <a:rPr lang="en-US" dirty="0"/>
              <a:t>evolution toESRDbefore60years </a:t>
            </a:r>
            <a:r>
              <a:rPr lang="en-US" dirty="0" err="1"/>
              <a:t>ofagewith</a:t>
            </a:r>
            <a:r>
              <a:rPr lang="en-US" dirty="0"/>
              <a:t> </a:t>
            </a:r>
            <a:r>
              <a:rPr lang="en-US" dirty="0" err="1"/>
              <a:t>anegative</a:t>
            </a:r>
            <a:r>
              <a:rPr lang="en-US" dirty="0"/>
              <a:t> predictive valueof81.4%, a score.6forecastsESRDonset</a:t>
            </a:r>
            <a:endParaRPr lang="en-US" dirty="0">
              <a:cs typeface="Calibri"/>
            </a:endParaRPr>
          </a:p>
          <a:p>
            <a:r>
              <a:rPr lang="en-US" dirty="0"/>
              <a:t>before 60 years of </a:t>
            </a:r>
            <a:r>
              <a:rPr lang="en-US" dirty="0" err="1"/>
              <a:t>agewith</a:t>
            </a:r>
            <a:r>
              <a:rPr lang="en-US" dirty="0"/>
              <a:t> a positive predictive value of 90.9%. This </a:t>
            </a:r>
            <a:r>
              <a:rPr lang="en-US" dirty="0" err="1"/>
              <a:t>newprognostic</a:t>
            </a:r>
            <a:r>
              <a:rPr lang="en-US" dirty="0"/>
              <a:t> score accurately predicts renal</a:t>
            </a:r>
            <a:endParaRPr lang="en-US" dirty="0">
              <a:cs typeface="Calibri"/>
            </a:endParaRPr>
          </a:p>
          <a:p>
            <a:r>
              <a:rPr lang="en-US" dirty="0"/>
              <a:t>outcomes in patients with ADPKD and may enable the personalization of therapeutic management of ADPKD.</a:t>
            </a:r>
            <a:endParaRPr lang="en-US" dirty="0">
              <a:cs typeface="Calibri"/>
            </a:endParaRPr>
          </a:p>
        </p:txBody>
      </p:sp>
      <p:sp>
        <p:nvSpPr>
          <p:cNvPr id="4" name="Slide Number Placeholder 3"/>
          <p:cNvSpPr>
            <a:spLocks noGrp="1"/>
          </p:cNvSpPr>
          <p:nvPr>
            <p:ph type="sldNum" sz="quarter" idx="5"/>
          </p:nvPr>
        </p:nvSpPr>
        <p:spPr/>
        <p:txBody>
          <a:bodyPr/>
          <a:lstStyle/>
          <a:p>
            <a:fld id="{E4258EB5-0526-467D-B6F6-C1BFAB7BB9F5}" type="slidenum">
              <a:rPr lang="en-US"/>
              <a:pPr/>
              <a:t>12</a:t>
            </a:fld>
            <a:endParaRPr lang="en-US"/>
          </a:p>
        </p:txBody>
      </p:sp>
    </p:spTree>
    <p:extLst>
      <p:ext uri="{BB962C8B-B14F-4D97-AF65-F5344CB8AC3E}">
        <p14:creationId xmlns:p14="http://schemas.microsoft.com/office/powerpoint/2010/main" val="2995824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Progenitiki</a:t>
            </a:r>
          </a:p>
          <a:p>
            <a:r>
              <a:rPr lang="en-US" dirty="0"/>
              <a:t>π</a:t>
            </a:r>
            <a:r>
              <a:rPr lang="en-US" dirty="0" err="1"/>
              <a:t>ροεμφυτευτική</a:t>
            </a:r>
            <a:r>
              <a:rPr lang="en-US" dirty="0"/>
              <a:t> </a:t>
            </a:r>
            <a:r>
              <a:rPr lang="en-US" dirty="0" err="1"/>
              <a:t>γενετική</a:t>
            </a:r>
            <a:r>
              <a:rPr lang="en-US" dirty="0"/>
              <a:t> </a:t>
            </a:r>
            <a:r>
              <a:rPr lang="en-US" dirty="0" err="1"/>
              <a:t>διάγνωση</a:t>
            </a:r>
            <a:endParaRPr lang="en-US" dirty="0" err="1">
              <a:cs typeface="Calibri"/>
            </a:endParaRPr>
          </a:p>
        </p:txBody>
      </p:sp>
      <p:sp>
        <p:nvSpPr>
          <p:cNvPr id="4" name="Slide Number Placeholder 3"/>
          <p:cNvSpPr>
            <a:spLocks noGrp="1"/>
          </p:cNvSpPr>
          <p:nvPr>
            <p:ph type="sldNum" sz="quarter" idx="5"/>
          </p:nvPr>
        </p:nvSpPr>
        <p:spPr/>
        <p:txBody>
          <a:bodyPr/>
          <a:lstStyle/>
          <a:p>
            <a:fld id="{E4258EB5-0526-467D-B6F6-C1BFAB7BB9F5}" type="slidenum">
              <a:rPr lang="en-US"/>
              <a:pPr/>
              <a:t>14</a:t>
            </a:fld>
            <a:endParaRPr lang="en-US"/>
          </a:p>
        </p:txBody>
      </p:sp>
    </p:spTree>
    <p:extLst>
      <p:ext uri="{BB962C8B-B14F-4D97-AF65-F5344CB8AC3E}">
        <p14:creationId xmlns:p14="http://schemas.microsoft.com/office/powerpoint/2010/main" val="2466872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Mosaicism is defined as the presence of 2 genetically different populations of cells in a single organism, resulting from a mutation during early embryogenesis.</a:t>
            </a:r>
          </a:p>
        </p:txBody>
      </p:sp>
      <p:sp>
        <p:nvSpPr>
          <p:cNvPr id="4" name="Slide Number Placeholder 3"/>
          <p:cNvSpPr>
            <a:spLocks noGrp="1"/>
          </p:cNvSpPr>
          <p:nvPr>
            <p:ph type="sldNum" sz="quarter" idx="5"/>
          </p:nvPr>
        </p:nvSpPr>
        <p:spPr/>
        <p:txBody>
          <a:bodyPr/>
          <a:lstStyle/>
          <a:p>
            <a:fld id="{E4258EB5-0526-467D-B6F6-C1BFAB7BB9F5}" type="slidenum">
              <a:rPr lang="en-US"/>
              <a:pPr/>
              <a:t>17</a:t>
            </a:fld>
            <a:endParaRPr lang="en-US"/>
          </a:p>
        </p:txBody>
      </p:sp>
    </p:spTree>
    <p:extLst>
      <p:ext uri="{BB962C8B-B14F-4D97-AF65-F5344CB8AC3E}">
        <p14:creationId xmlns:p14="http://schemas.microsoft.com/office/powerpoint/2010/main" val="3572410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Η β</a:t>
            </a:r>
            <a:r>
              <a:rPr lang="en-US" dirty="0" err="1"/>
              <a:t>ιοψί</a:t>
            </a:r>
            <a:r>
              <a:rPr lang="en-US" dirty="0"/>
              <a:t>α </a:t>
            </a:r>
            <a:r>
              <a:rPr lang="en-US" dirty="0" err="1"/>
              <a:t>των</a:t>
            </a:r>
            <a:r>
              <a:rPr lang="en-US" dirty="0"/>
              <a:t> </a:t>
            </a:r>
            <a:r>
              <a:rPr lang="en-US" dirty="0" err="1"/>
              <a:t>εμ</a:t>
            </a:r>
            <a:r>
              <a:rPr lang="en-US" dirty="0"/>
              <a:t>β</a:t>
            </a:r>
            <a:r>
              <a:rPr lang="en-US" dirty="0" err="1"/>
              <a:t>ρύων</a:t>
            </a:r>
            <a:r>
              <a:rPr lang="en-US" dirty="0"/>
              <a:t> </a:t>
            </a:r>
            <a:r>
              <a:rPr lang="en-US" dirty="0" err="1"/>
              <a:t>γι</a:t>
            </a:r>
            <a:r>
              <a:rPr lang="en-US" dirty="0"/>
              <a:t>α PGD </a:t>
            </a:r>
            <a:r>
              <a:rPr lang="en-US" dirty="0" err="1"/>
              <a:t>συνήθως</a:t>
            </a:r>
            <a:r>
              <a:rPr lang="en-US" dirty="0"/>
              <a:t> </a:t>
            </a:r>
            <a:r>
              <a:rPr lang="en-US" dirty="0" err="1"/>
              <a:t>γίνετ</a:t>
            </a:r>
            <a:r>
              <a:rPr lang="en-US" dirty="0"/>
              <a:t>αι </a:t>
            </a:r>
            <a:r>
              <a:rPr lang="en-US" dirty="0" err="1"/>
              <a:t>την</a:t>
            </a:r>
            <a:r>
              <a:rPr lang="en-US" dirty="0"/>
              <a:t> 3η </a:t>
            </a:r>
            <a:r>
              <a:rPr lang="en-US" dirty="0" err="1"/>
              <a:t>ημέρ</a:t>
            </a:r>
            <a:r>
              <a:rPr lang="en-US" dirty="0"/>
              <a:t>α </a:t>
            </a:r>
            <a:r>
              <a:rPr lang="en-US" dirty="0" err="1"/>
              <a:t>της</a:t>
            </a:r>
            <a:r>
              <a:rPr lang="en-US" dirty="0"/>
              <a:t> επώα</a:t>
            </a:r>
            <a:r>
              <a:rPr lang="en-US" dirty="0" err="1"/>
              <a:t>σης</a:t>
            </a:r>
            <a:r>
              <a:rPr lang="en-US" dirty="0"/>
              <a:t> </a:t>
            </a:r>
            <a:r>
              <a:rPr lang="en-US" dirty="0" err="1"/>
              <a:t>ότ</a:t>
            </a:r>
            <a:r>
              <a:rPr lang="en-US" dirty="0"/>
              <a:t>αν τα </a:t>
            </a:r>
            <a:r>
              <a:rPr lang="en-US" dirty="0" err="1"/>
              <a:t>έμ</a:t>
            </a:r>
            <a:r>
              <a:rPr lang="en-US" dirty="0"/>
              <a:t>β</a:t>
            </a:r>
            <a:r>
              <a:rPr lang="en-US" dirty="0" err="1"/>
              <a:t>ρυ</a:t>
            </a:r>
            <a:r>
              <a:rPr lang="en-US" dirty="0"/>
              <a:t>α β</a:t>
            </a:r>
            <a:r>
              <a:rPr lang="en-US" dirty="0" err="1"/>
              <a:t>ρίσκοντ</a:t>
            </a:r>
            <a:r>
              <a:rPr lang="en-US" dirty="0"/>
              <a:t>αι </a:t>
            </a:r>
            <a:r>
              <a:rPr lang="en-US" dirty="0" err="1"/>
              <a:t>μετ</a:t>
            </a:r>
            <a:r>
              <a:rPr lang="en-US" dirty="0"/>
              <a:t>α</a:t>
            </a:r>
            <a:r>
              <a:rPr lang="en-US" dirty="0" err="1"/>
              <a:t>ξύ</a:t>
            </a:r>
            <a:r>
              <a:rPr lang="en-US" dirty="0"/>
              <a:t> 6 και 8 </a:t>
            </a:r>
            <a:r>
              <a:rPr lang="en-US" dirty="0" err="1"/>
              <a:t>κυττάρων</a:t>
            </a:r>
            <a:r>
              <a:rPr lang="en-US" dirty="0"/>
              <a:t> και α</a:t>
            </a:r>
            <a:r>
              <a:rPr lang="en-US" dirty="0" err="1"/>
              <a:t>ρχίζει</a:t>
            </a:r>
            <a:r>
              <a:rPr lang="en-US" dirty="0"/>
              <a:t> να </a:t>
            </a:r>
            <a:r>
              <a:rPr lang="en-US" dirty="0" err="1"/>
              <a:t>εκφράζετ</a:t>
            </a:r>
            <a:r>
              <a:rPr lang="en-US" dirty="0"/>
              <a:t>αι </a:t>
            </a:r>
            <a:r>
              <a:rPr lang="en-US" dirty="0" err="1"/>
              <a:t>το</a:t>
            </a:r>
            <a:r>
              <a:rPr lang="en-US" dirty="0"/>
              <a:t> πα</a:t>
            </a:r>
            <a:r>
              <a:rPr lang="en-US" dirty="0" err="1"/>
              <a:t>τρικό</a:t>
            </a:r>
            <a:r>
              <a:rPr lang="en-US" dirty="0"/>
              <a:t> (α</a:t>
            </a:r>
            <a:r>
              <a:rPr lang="en-US" dirty="0" err="1"/>
              <a:t>νδρικό</a:t>
            </a:r>
            <a:r>
              <a:rPr lang="en-US" dirty="0"/>
              <a:t>) </a:t>
            </a:r>
            <a:r>
              <a:rPr lang="en-US" dirty="0" err="1"/>
              <a:t>γονιδίωμ</a:t>
            </a:r>
            <a:r>
              <a:rPr lang="en-US" dirty="0"/>
              <a:t>α. Από </a:t>
            </a:r>
            <a:r>
              <a:rPr lang="en-US" dirty="0" err="1"/>
              <a:t>κάθε</a:t>
            </a:r>
            <a:r>
              <a:rPr lang="en-US" dirty="0"/>
              <a:t> </a:t>
            </a:r>
            <a:r>
              <a:rPr lang="en-US" dirty="0" err="1"/>
              <a:t>έμ</a:t>
            </a:r>
            <a:r>
              <a:rPr lang="en-US" dirty="0"/>
              <a:t>β</a:t>
            </a:r>
            <a:r>
              <a:rPr lang="en-US" dirty="0" err="1"/>
              <a:t>ρυο</a:t>
            </a:r>
            <a:r>
              <a:rPr lang="en-US" dirty="0"/>
              <a:t> απ</a:t>
            </a:r>
            <a:r>
              <a:rPr lang="en-US" dirty="0" err="1"/>
              <a:t>ομονώνετ</a:t>
            </a:r>
            <a:r>
              <a:rPr lang="en-US" dirty="0"/>
              <a:t>αι 1-2 </a:t>
            </a:r>
            <a:r>
              <a:rPr lang="en-US" dirty="0" err="1"/>
              <a:t>κύττ</a:t>
            </a:r>
            <a:r>
              <a:rPr lang="en-US" dirty="0"/>
              <a:t>αρα και ανα</a:t>
            </a:r>
            <a:r>
              <a:rPr lang="en-US" dirty="0" err="1"/>
              <a:t>λύοντ</a:t>
            </a:r>
            <a:r>
              <a:rPr lang="en-US" dirty="0"/>
              <a:t>αι </a:t>
            </a:r>
            <a:r>
              <a:rPr lang="en-US" dirty="0" err="1"/>
              <a:t>στο</a:t>
            </a:r>
            <a:r>
              <a:rPr lang="en-US" dirty="0"/>
              <a:t> </a:t>
            </a:r>
            <a:r>
              <a:rPr lang="en-US" dirty="0" err="1"/>
              <a:t>γενετικό</a:t>
            </a:r>
            <a:r>
              <a:rPr lang="en-US" dirty="0"/>
              <a:t> </a:t>
            </a:r>
            <a:r>
              <a:rPr lang="en-US" dirty="0" err="1"/>
              <a:t>εργ</a:t>
            </a:r>
            <a:r>
              <a:rPr lang="en-US" dirty="0"/>
              <a:t>α</a:t>
            </a:r>
            <a:r>
              <a:rPr lang="en-US" dirty="0" err="1"/>
              <a:t>στήριο</a:t>
            </a:r>
            <a:r>
              <a:rPr lang="en-US" dirty="0"/>
              <a:t>. </a:t>
            </a:r>
            <a:r>
              <a:rPr lang="en-US" dirty="0" err="1"/>
              <a:t>Όσο</a:t>
            </a:r>
            <a:r>
              <a:rPr lang="en-US" dirty="0"/>
              <a:t> </a:t>
            </a:r>
            <a:r>
              <a:rPr lang="en-US" dirty="0" err="1"/>
              <a:t>δι</a:t>
            </a:r>
            <a:r>
              <a:rPr lang="en-US" dirty="0"/>
              <a:t>α</a:t>
            </a:r>
            <a:r>
              <a:rPr lang="en-US" dirty="0" err="1"/>
              <a:t>ρκεί</a:t>
            </a:r>
            <a:r>
              <a:rPr lang="en-US" dirty="0"/>
              <a:t> η α</a:t>
            </a:r>
            <a:r>
              <a:rPr lang="en-US" dirty="0" err="1"/>
              <a:t>νάλυση</a:t>
            </a:r>
            <a:r>
              <a:rPr lang="en-US" dirty="0"/>
              <a:t> </a:t>
            </a:r>
            <a:r>
              <a:rPr lang="en-US" dirty="0" err="1"/>
              <a:t>των</a:t>
            </a:r>
            <a:r>
              <a:rPr lang="en-US" dirty="0"/>
              <a:t> βλα</a:t>
            </a:r>
            <a:r>
              <a:rPr lang="en-US" dirty="0" err="1"/>
              <a:t>στομεριδίων</a:t>
            </a:r>
            <a:r>
              <a:rPr lang="en-US" dirty="0"/>
              <a:t> τα </a:t>
            </a:r>
            <a:r>
              <a:rPr lang="en-US" dirty="0" err="1"/>
              <a:t>έμ</a:t>
            </a:r>
            <a:r>
              <a:rPr lang="en-US" dirty="0"/>
              <a:t>β</a:t>
            </a:r>
            <a:r>
              <a:rPr lang="en-US" dirty="0" err="1"/>
              <a:t>ρυ</a:t>
            </a:r>
            <a:r>
              <a:rPr lang="en-US" dirty="0"/>
              <a:t>α επ</a:t>
            </a:r>
            <a:r>
              <a:rPr lang="en-US" dirty="0" err="1"/>
              <a:t>ωάζοντ</a:t>
            </a:r>
            <a:r>
              <a:rPr lang="en-US" dirty="0"/>
              <a:t>αι και </a:t>
            </a:r>
            <a:r>
              <a:rPr lang="en-US" dirty="0" err="1"/>
              <a:t>με</a:t>
            </a:r>
            <a:r>
              <a:rPr lang="en-US" dirty="0"/>
              <a:t> β</a:t>
            </a:r>
            <a:r>
              <a:rPr lang="en-US" dirty="0" err="1"/>
              <a:t>άση</a:t>
            </a:r>
            <a:r>
              <a:rPr lang="en-US" dirty="0"/>
              <a:t> </a:t>
            </a:r>
            <a:r>
              <a:rPr lang="en-US" dirty="0" err="1"/>
              <a:t>το</a:t>
            </a:r>
            <a:r>
              <a:rPr lang="en-US" dirty="0"/>
              <a:t> απ</a:t>
            </a:r>
            <a:r>
              <a:rPr lang="en-US" dirty="0" err="1"/>
              <a:t>οτέλεσμ</a:t>
            </a:r>
            <a:r>
              <a:rPr lang="en-US" dirty="0"/>
              <a:t>α </a:t>
            </a:r>
            <a:r>
              <a:rPr lang="en-US" dirty="0" err="1"/>
              <a:t>της</a:t>
            </a:r>
            <a:r>
              <a:rPr lang="en-US" dirty="0"/>
              <a:t> </a:t>
            </a:r>
            <a:r>
              <a:rPr lang="en-US" dirty="0" err="1"/>
              <a:t>γενετικής</a:t>
            </a:r>
            <a:r>
              <a:rPr lang="en-US" dirty="0"/>
              <a:t> α</a:t>
            </a:r>
            <a:r>
              <a:rPr lang="en-US" dirty="0" err="1"/>
              <a:t>νάλυσης</a:t>
            </a:r>
            <a:r>
              <a:rPr lang="en-US" dirty="0"/>
              <a:t> η </a:t>
            </a:r>
            <a:r>
              <a:rPr lang="en-US" dirty="0" err="1"/>
              <a:t>εμ</a:t>
            </a:r>
            <a:r>
              <a:rPr lang="en-US" dirty="0"/>
              <a:t>β</a:t>
            </a:r>
            <a:r>
              <a:rPr lang="en-US" dirty="0" err="1"/>
              <a:t>ρυομετ</a:t>
            </a:r>
            <a:r>
              <a:rPr lang="en-US" dirty="0"/>
              <a:t>α</a:t>
            </a:r>
            <a:r>
              <a:rPr lang="en-US" dirty="0" err="1"/>
              <a:t>φορά</a:t>
            </a:r>
            <a:r>
              <a:rPr lang="en-US" dirty="0"/>
              <a:t> </a:t>
            </a:r>
            <a:r>
              <a:rPr lang="en-US" dirty="0" err="1"/>
              <a:t>των</a:t>
            </a:r>
            <a:r>
              <a:rPr lang="en-US" dirty="0"/>
              <a:t> </a:t>
            </a:r>
            <a:r>
              <a:rPr lang="en-US" dirty="0" err="1"/>
              <a:t>υγιών</a:t>
            </a:r>
            <a:r>
              <a:rPr lang="en-US" dirty="0"/>
              <a:t> </a:t>
            </a:r>
            <a:r>
              <a:rPr lang="en-US" dirty="0" err="1"/>
              <a:t>εμ</a:t>
            </a:r>
            <a:r>
              <a:rPr lang="en-US" dirty="0"/>
              <a:t>β</a:t>
            </a:r>
            <a:r>
              <a:rPr lang="en-US" dirty="0" err="1"/>
              <a:t>ρύων</a:t>
            </a:r>
            <a:r>
              <a:rPr lang="en-US" dirty="0"/>
              <a:t> </a:t>
            </a:r>
            <a:r>
              <a:rPr lang="en-US" dirty="0" err="1"/>
              <a:t>συνήθως</a:t>
            </a:r>
            <a:r>
              <a:rPr lang="en-US" dirty="0"/>
              <a:t> πρα</a:t>
            </a:r>
            <a:r>
              <a:rPr lang="en-US" dirty="0" err="1"/>
              <a:t>γμ</a:t>
            </a:r>
            <a:r>
              <a:rPr lang="en-US" dirty="0"/>
              <a:t>α</a:t>
            </a:r>
            <a:r>
              <a:rPr lang="en-US" dirty="0" err="1"/>
              <a:t>το</a:t>
            </a:r>
            <a:r>
              <a:rPr lang="en-US" dirty="0"/>
              <a:t>π</a:t>
            </a:r>
            <a:r>
              <a:rPr lang="en-US" dirty="0" err="1"/>
              <a:t>οιείτ</a:t>
            </a:r>
            <a:r>
              <a:rPr lang="en-US" dirty="0"/>
              <a:t>αι </a:t>
            </a:r>
            <a:r>
              <a:rPr lang="en-US" dirty="0" err="1"/>
              <a:t>την</a:t>
            </a:r>
            <a:r>
              <a:rPr lang="en-US" dirty="0"/>
              <a:t> 5η </a:t>
            </a:r>
            <a:r>
              <a:rPr lang="en-US" dirty="0" err="1"/>
              <a:t>ημέρ</a:t>
            </a:r>
            <a:r>
              <a:rPr lang="en-US" dirty="0"/>
              <a:t>α επώα</a:t>
            </a:r>
            <a:r>
              <a:rPr lang="en-US" dirty="0" err="1"/>
              <a:t>σης</a:t>
            </a:r>
            <a:r>
              <a:rPr lang="en-US" dirty="0"/>
              <a:t> </a:t>
            </a:r>
            <a:r>
              <a:rPr lang="en-US" dirty="0" err="1"/>
              <a:t>των</a:t>
            </a:r>
            <a:r>
              <a:rPr lang="en-US" dirty="0"/>
              <a:t> </a:t>
            </a:r>
            <a:r>
              <a:rPr lang="en-US" dirty="0" err="1"/>
              <a:t>εμ</a:t>
            </a:r>
            <a:r>
              <a:rPr lang="en-US" dirty="0"/>
              <a:t>β</a:t>
            </a:r>
            <a:r>
              <a:rPr lang="en-US" dirty="0" err="1"/>
              <a:t>ρύων</a:t>
            </a:r>
            <a:r>
              <a:rPr lang="en-US" dirty="0"/>
              <a:t> (</a:t>
            </a:r>
            <a:r>
              <a:rPr lang="en-US" dirty="0" err="1"/>
              <a:t>δηλ</a:t>
            </a:r>
            <a:r>
              <a:rPr lang="en-US" dirty="0"/>
              <a:t>α</a:t>
            </a:r>
            <a:r>
              <a:rPr lang="en-US" dirty="0" err="1"/>
              <a:t>δή</a:t>
            </a:r>
            <a:r>
              <a:rPr lang="en-US" dirty="0"/>
              <a:t> </a:t>
            </a:r>
            <a:r>
              <a:rPr lang="en-US" dirty="0" err="1"/>
              <a:t>στο</a:t>
            </a:r>
            <a:r>
              <a:rPr lang="en-US" dirty="0"/>
              <a:t> </a:t>
            </a:r>
            <a:r>
              <a:rPr lang="en-US" dirty="0" err="1"/>
              <a:t>στάδιο</a:t>
            </a:r>
            <a:r>
              <a:rPr lang="en-US" dirty="0"/>
              <a:t> </a:t>
            </a:r>
            <a:r>
              <a:rPr lang="en-US" dirty="0" err="1"/>
              <a:t>της</a:t>
            </a:r>
            <a:r>
              <a:rPr lang="en-US" dirty="0"/>
              <a:t> βλα</a:t>
            </a:r>
            <a:r>
              <a:rPr lang="en-US" dirty="0" err="1"/>
              <a:t>στοκύστης</a:t>
            </a:r>
            <a:r>
              <a:rPr lang="en-US" dirty="0"/>
              <a:t>).</a:t>
            </a:r>
          </a:p>
          <a:p>
            <a:r>
              <a:rPr lang="en-US" dirty="0" err="1"/>
              <a:t>Είν</a:t>
            </a:r>
            <a:r>
              <a:rPr lang="en-US" dirty="0"/>
              <a:t>αι </a:t>
            </a:r>
            <a:r>
              <a:rPr lang="en-US" dirty="0" err="1"/>
              <a:t>τεχνική</a:t>
            </a:r>
            <a:r>
              <a:rPr lang="en-US" dirty="0"/>
              <a:t> π</a:t>
            </a:r>
            <a:r>
              <a:rPr lang="en-US" dirty="0" err="1"/>
              <a:t>ου</a:t>
            </a:r>
            <a:r>
              <a:rPr lang="en-US" dirty="0"/>
              <a:t> π</a:t>
            </a:r>
            <a:r>
              <a:rPr lang="en-US" dirty="0" err="1"/>
              <a:t>ρόσφ</a:t>
            </a:r>
            <a:r>
              <a:rPr lang="en-US" dirty="0"/>
              <a:t>ατα </a:t>
            </a:r>
            <a:r>
              <a:rPr lang="en-US" dirty="0" err="1"/>
              <a:t>άρχισε</a:t>
            </a:r>
            <a:r>
              <a:rPr lang="en-US" dirty="0"/>
              <a:t> να </a:t>
            </a:r>
            <a:r>
              <a:rPr lang="en-US" dirty="0" err="1"/>
              <a:t>εφ</a:t>
            </a:r>
            <a:r>
              <a:rPr lang="en-US" dirty="0"/>
              <a:t>α</a:t>
            </a:r>
            <a:r>
              <a:rPr lang="en-US" dirty="0" err="1"/>
              <a:t>ρμόζετ</a:t>
            </a:r>
            <a:r>
              <a:rPr lang="en-US" dirty="0"/>
              <a:t>αι. </a:t>
            </a:r>
            <a:r>
              <a:rPr lang="en-US" dirty="0" err="1"/>
              <a:t>Πλεονέκτημ</a:t>
            </a:r>
            <a:r>
              <a:rPr lang="en-US" dirty="0"/>
              <a:t>α </a:t>
            </a:r>
            <a:r>
              <a:rPr lang="en-US" dirty="0" err="1"/>
              <a:t>της</a:t>
            </a:r>
            <a:r>
              <a:rPr lang="en-US" dirty="0"/>
              <a:t> β</a:t>
            </a:r>
            <a:r>
              <a:rPr lang="en-US" dirty="0" err="1"/>
              <a:t>ιοψί</a:t>
            </a:r>
            <a:r>
              <a:rPr lang="en-US" dirty="0"/>
              <a:t>ας βλα</a:t>
            </a:r>
            <a:r>
              <a:rPr lang="en-US" dirty="0" err="1"/>
              <a:t>στοκύστης</a:t>
            </a:r>
            <a:r>
              <a:rPr lang="en-US" dirty="0"/>
              <a:t> </a:t>
            </a:r>
            <a:r>
              <a:rPr lang="en-US" dirty="0" err="1"/>
              <a:t>είν</a:t>
            </a:r>
            <a:r>
              <a:rPr lang="en-US" dirty="0"/>
              <a:t>αι η πα</a:t>
            </a:r>
            <a:r>
              <a:rPr lang="en-US" dirty="0" err="1"/>
              <a:t>ρουσί</a:t>
            </a:r>
            <a:r>
              <a:rPr lang="en-US" dirty="0"/>
              <a:t>α και η </a:t>
            </a:r>
            <a:r>
              <a:rPr lang="en-US" dirty="0" err="1"/>
              <a:t>δυν</a:t>
            </a:r>
            <a:r>
              <a:rPr lang="en-US" dirty="0"/>
              <a:t>α</a:t>
            </a:r>
            <a:r>
              <a:rPr lang="en-US" dirty="0" err="1"/>
              <a:t>τότητ</a:t>
            </a:r>
            <a:r>
              <a:rPr lang="en-US" dirty="0"/>
              <a:t>α αφα</a:t>
            </a:r>
            <a:r>
              <a:rPr lang="en-US" dirty="0" err="1"/>
              <a:t>ίρεσης</a:t>
            </a:r>
            <a:r>
              <a:rPr lang="en-US" dirty="0"/>
              <a:t> π</a:t>
            </a:r>
            <a:r>
              <a:rPr lang="en-US" dirty="0" err="1"/>
              <a:t>ερισσοτέρων</a:t>
            </a:r>
            <a:r>
              <a:rPr lang="en-US" dirty="0"/>
              <a:t> </a:t>
            </a:r>
            <a:r>
              <a:rPr lang="en-US" dirty="0" err="1"/>
              <a:t>κυττάρων</a:t>
            </a:r>
            <a:r>
              <a:rPr lang="en-US" dirty="0"/>
              <a:t>(</a:t>
            </a:r>
            <a:r>
              <a:rPr lang="en-US" dirty="0" err="1"/>
              <a:t>συνήθως</a:t>
            </a:r>
            <a:r>
              <a:rPr lang="en-US" dirty="0"/>
              <a:t> </a:t>
            </a:r>
            <a:r>
              <a:rPr lang="en-US" dirty="0" err="1"/>
              <a:t>έως</a:t>
            </a:r>
            <a:r>
              <a:rPr lang="en-US" dirty="0"/>
              <a:t> 10) και η </a:t>
            </a:r>
            <a:r>
              <a:rPr lang="en-US" dirty="0" err="1"/>
              <a:t>μικρότερη</a:t>
            </a:r>
            <a:r>
              <a:rPr lang="en-US" dirty="0"/>
              <a:t> π</a:t>
            </a:r>
            <a:r>
              <a:rPr lang="en-US" dirty="0" err="1"/>
              <a:t>ιθ</a:t>
            </a:r>
            <a:r>
              <a:rPr lang="en-US" dirty="0"/>
              <a:t>α</a:t>
            </a:r>
            <a:r>
              <a:rPr lang="en-US" dirty="0" err="1"/>
              <a:t>νότητ</a:t>
            </a:r>
            <a:r>
              <a:rPr lang="en-US" dirty="0"/>
              <a:t>α </a:t>
            </a:r>
            <a:r>
              <a:rPr lang="en-US" dirty="0" err="1"/>
              <a:t>τρ</a:t>
            </a:r>
            <a:r>
              <a:rPr lang="en-US" dirty="0"/>
              <a:t>α</a:t>
            </a:r>
            <a:r>
              <a:rPr lang="en-US" dirty="0" err="1"/>
              <a:t>υμ</a:t>
            </a:r>
            <a:r>
              <a:rPr lang="en-US" dirty="0"/>
              <a:t>α</a:t>
            </a:r>
            <a:r>
              <a:rPr lang="en-US" dirty="0" err="1"/>
              <a:t>τισμού</a:t>
            </a:r>
            <a:r>
              <a:rPr lang="en-US" dirty="0"/>
              <a:t> </a:t>
            </a:r>
            <a:r>
              <a:rPr lang="en-US" dirty="0" err="1"/>
              <a:t>του</a:t>
            </a:r>
            <a:r>
              <a:rPr lang="en-US" dirty="0"/>
              <a:t> </a:t>
            </a:r>
            <a:r>
              <a:rPr lang="en-US" dirty="0" err="1"/>
              <a:t>εμ</a:t>
            </a:r>
            <a:r>
              <a:rPr lang="en-US" dirty="0"/>
              <a:t>β</a:t>
            </a:r>
            <a:r>
              <a:rPr lang="en-US" dirty="0" err="1"/>
              <a:t>ρύου</a:t>
            </a:r>
            <a:r>
              <a:rPr lang="en-US" dirty="0"/>
              <a:t>. Επιπ</a:t>
            </a:r>
            <a:r>
              <a:rPr lang="en-US" dirty="0" err="1"/>
              <a:t>λέον</a:t>
            </a:r>
            <a:r>
              <a:rPr lang="en-US" dirty="0"/>
              <a:t>, επ</a:t>
            </a:r>
            <a:r>
              <a:rPr lang="en-US" dirty="0" err="1"/>
              <a:t>ειδή</a:t>
            </a:r>
            <a:r>
              <a:rPr lang="en-US" dirty="0"/>
              <a:t> τα </a:t>
            </a:r>
            <a:r>
              <a:rPr lang="en-US" dirty="0" err="1"/>
              <a:t>έμ</a:t>
            </a:r>
            <a:r>
              <a:rPr lang="en-US" dirty="0"/>
              <a:t>β</a:t>
            </a:r>
            <a:r>
              <a:rPr lang="en-US" dirty="0" err="1"/>
              <a:t>ρυ</a:t>
            </a:r>
            <a:r>
              <a:rPr lang="en-US" dirty="0"/>
              <a:t>α </a:t>
            </a:r>
            <a:r>
              <a:rPr lang="en-US" dirty="0" err="1"/>
              <a:t>έχουν</a:t>
            </a:r>
            <a:r>
              <a:rPr lang="en-US" dirty="0"/>
              <a:t> </a:t>
            </a:r>
            <a:r>
              <a:rPr lang="en-US" dirty="0" err="1"/>
              <a:t>την</a:t>
            </a:r>
            <a:r>
              <a:rPr lang="en-US" dirty="0"/>
              <a:t> </a:t>
            </a:r>
            <a:r>
              <a:rPr lang="en-US" dirty="0" err="1"/>
              <a:t>τάση</a:t>
            </a:r>
            <a:r>
              <a:rPr lang="en-US" dirty="0"/>
              <a:t> </a:t>
            </a:r>
            <a:r>
              <a:rPr lang="en-US" dirty="0" err="1"/>
              <a:t>της</a:t>
            </a:r>
            <a:r>
              <a:rPr lang="en-US" dirty="0"/>
              <a:t> α</a:t>
            </a:r>
            <a:r>
              <a:rPr lang="en-US" dirty="0" err="1"/>
              <a:t>υτοδιόρθωσης</a:t>
            </a:r>
            <a:r>
              <a:rPr lang="en-US" dirty="0"/>
              <a:t> </a:t>
            </a:r>
            <a:r>
              <a:rPr lang="en-US" dirty="0" err="1"/>
              <a:t>το</a:t>
            </a:r>
            <a:r>
              <a:rPr lang="en-US" dirty="0"/>
              <a:t> απ</a:t>
            </a:r>
            <a:r>
              <a:rPr lang="en-US" dirty="0" err="1"/>
              <a:t>οτέλεσμ</a:t>
            </a:r>
            <a:r>
              <a:rPr lang="en-US" dirty="0"/>
              <a:t>α από </a:t>
            </a:r>
            <a:r>
              <a:rPr lang="en-US" dirty="0" err="1"/>
              <a:t>τη</a:t>
            </a:r>
            <a:r>
              <a:rPr lang="en-US" dirty="0"/>
              <a:t> </a:t>
            </a:r>
            <a:r>
              <a:rPr lang="en-US" dirty="0" err="1"/>
              <a:t>λήψη</a:t>
            </a:r>
            <a:r>
              <a:rPr lang="en-US" dirty="0"/>
              <a:t> </a:t>
            </a:r>
            <a:r>
              <a:rPr lang="en-US" dirty="0" err="1"/>
              <a:t>κυττάρων</a:t>
            </a:r>
            <a:r>
              <a:rPr lang="en-US" dirty="0"/>
              <a:t> </a:t>
            </a:r>
            <a:r>
              <a:rPr lang="en-US" dirty="0" err="1"/>
              <a:t>της</a:t>
            </a:r>
            <a:r>
              <a:rPr lang="en-US" dirty="0"/>
              <a:t> βλα</a:t>
            </a:r>
            <a:r>
              <a:rPr lang="en-US" dirty="0" err="1"/>
              <a:t>στοκύστης</a:t>
            </a:r>
            <a:r>
              <a:rPr lang="en-US" dirty="0"/>
              <a:t> </a:t>
            </a:r>
            <a:r>
              <a:rPr lang="en-US" dirty="0" err="1"/>
              <a:t>είν</a:t>
            </a:r>
            <a:r>
              <a:rPr lang="en-US" dirty="0"/>
              <a:t>αι π</a:t>
            </a:r>
            <a:r>
              <a:rPr lang="en-US" dirty="0" err="1"/>
              <a:t>ιο</a:t>
            </a:r>
            <a:r>
              <a:rPr lang="en-US" dirty="0"/>
              <a:t> α</a:t>
            </a:r>
            <a:r>
              <a:rPr lang="en-US" dirty="0" err="1"/>
              <a:t>ντι</a:t>
            </a:r>
            <a:r>
              <a:rPr lang="en-US" dirty="0"/>
              <a:t>π</a:t>
            </a:r>
            <a:r>
              <a:rPr lang="en-US" dirty="0" err="1"/>
              <a:t>ροσω</a:t>
            </a:r>
            <a:r>
              <a:rPr lang="en-US" dirty="0"/>
              <a:t>π</a:t>
            </a:r>
            <a:r>
              <a:rPr lang="en-US" dirty="0" err="1"/>
              <a:t>ευτικό</a:t>
            </a:r>
            <a:r>
              <a:rPr lang="en-US" dirty="0"/>
              <a:t> </a:t>
            </a:r>
            <a:r>
              <a:rPr lang="en-US" dirty="0" err="1"/>
              <a:t>γι</a:t>
            </a:r>
            <a:r>
              <a:rPr lang="en-US" dirty="0"/>
              <a:t>α </a:t>
            </a:r>
            <a:r>
              <a:rPr lang="en-US" dirty="0" err="1"/>
              <a:t>την</a:t>
            </a:r>
            <a:r>
              <a:rPr lang="en-US" dirty="0"/>
              <a:t> π</a:t>
            </a:r>
            <a:r>
              <a:rPr lang="en-US" dirty="0" err="1"/>
              <a:t>οιότητ</a:t>
            </a:r>
            <a:r>
              <a:rPr lang="en-US" dirty="0"/>
              <a:t>α </a:t>
            </a:r>
            <a:r>
              <a:rPr lang="en-US" dirty="0" err="1"/>
              <a:t>του</a:t>
            </a:r>
            <a:r>
              <a:rPr lang="en-US" dirty="0"/>
              <a:t> </a:t>
            </a:r>
            <a:r>
              <a:rPr lang="en-US" dirty="0" err="1"/>
              <a:t>ίδιου</a:t>
            </a:r>
            <a:r>
              <a:rPr lang="en-US" dirty="0"/>
              <a:t> </a:t>
            </a:r>
            <a:r>
              <a:rPr lang="en-US" dirty="0" err="1"/>
              <a:t>του</a:t>
            </a:r>
            <a:r>
              <a:rPr lang="en-US" dirty="0"/>
              <a:t> </a:t>
            </a:r>
            <a:r>
              <a:rPr lang="en-US" dirty="0" err="1"/>
              <a:t>εμ</a:t>
            </a:r>
            <a:r>
              <a:rPr lang="en-US" dirty="0"/>
              <a:t>β</a:t>
            </a:r>
            <a:r>
              <a:rPr lang="en-US" dirty="0" err="1"/>
              <a:t>ρύου</a:t>
            </a:r>
            <a:r>
              <a:rPr lang="en-US" dirty="0"/>
              <a:t>.</a:t>
            </a:r>
            <a:endParaRPr lang="en-US" dirty="0">
              <a:cs typeface="Calibri"/>
            </a:endParaRPr>
          </a:p>
        </p:txBody>
      </p:sp>
      <p:sp>
        <p:nvSpPr>
          <p:cNvPr id="4" name="Slide Number Placeholder 3"/>
          <p:cNvSpPr>
            <a:spLocks noGrp="1"/>
          </p:cNvSpPr>
          <p:nvPr>
            <p:ph type="sldNum" sz="quarter" idx="5"/>
          </p:nvPr>
        </p:nvSpPr>
        <p:spPr/>
        <p:txBody>
          <a:bodyPr/>
          <a:lstStyle/>
          <a:p>
            <a:fld id="{E4258EB5-0526-467D-B6F6-C1BFAB7BB9F5}" type="slidenum">
              <a:rPr lang="en-US"/>
              <a:pPr/>
              <a:t>18</a:t>
            </a:fld>
            <a:endParaRPr lang="en-US"/>
          </a:p>
        </p:txBody>
      </p:sp>
    </p:spTree>
    <p:extLst>
      <p:ext uri="{BB962C8B-B14F-4D97-AF65-F5344CB8AC3E}">
        <p14:creationId xmlns:p14="http://schemas.microsoft.com/office/powerpoint/2010/main" val="934345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pPr/>
              <a:t>10/21/2023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pPr/>
              <a:t>10/21/2023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pPr/>
              <a:t>10/21/2023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pPr/>
              <a:t>10/21/2023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7335" y="2672560"/>
            <a:ext cx="9144000" cy="1946700"/>
          </a:xfrm>
        </p:spPr>
        <p:txBody>
          <a:bodyPr>
            <a:normAutofit fontScale="90000"/>
          </a:bodyPr>
          <a:lstStyle/>
          <a:p>
            <a:br>
              <a:rPr lang="en-US" sz="4400" b="1" dirty="0">
                <a:latin typeface="+mn-lt"/>
              </a:rPr>
            </a:br>
            <a:r>
              <a:rPr lang="en-US" sz="5800" b="1" dirty="0">
                <a:solidFill>
                  <a:schemeClr val="tx1">
                    <a:lumMod val="75000"/>
                    <a:lumOff val="25000"/>
                  </a:schemeClr>
                </a:solidFill>
                <a:latin typeface="+mn-lt"/>
              </a:rPr>
              <a:t>Clinical significance of genetic tests in ADPKD</a:t>
            </a:r>
            <a:endParaRPr lang="en-US" sz="5800" b="1" dirty="0">
              <a:solidFill>
                <a:schemeClr val="tx1">
                  <a:lumMod val="75000"/>
                  <a:lumOff val="25000"/>
                </a:schemeClr>
              </a:solidFill>
              <a:latin typeface="+mn-lt"/>
              <a:ea typeface="Calibri Light"/>
              <a:cs typeface="Calibri Light"/>
            </a:endParaRPr>
          </a:p>
        </p:txBody>
      </p:sp>
      <p:sp>
        <p:nvSpPr>
          <p:cNvPr id="3" name="Subtitle 2"/>
          <p:cNvSpPr>
            <a:spLocks noGrp="1"/>
          </p:cNvSpPr>
          <p:nvPr>
            <p:ph type="subTitle" idx="1"/>
          </p:nvPr>
        </p:nvSpPr>
        <p:spPr>
          <a:xfrm>
            <a:off x="1790700" y="4729896"/>
            <a:ext cx="9144000" cy="1385154"/>
          </a:xfrm>
        </p:spPr>
        <p:txBody>
          <a:bodyPr vert="horz" lIns="91440" tIns="45720" rIns="91440" bIns="45720" rtlCol="0" anchor="t">
            <a:noAutofit/>
          </a:bodyPr>
          <a:lstStyle/>
          <a:p>
            <a:pPr marL="457200" indent="-457200"/>
            <a:r>
              <a:rPr lang="en-US" sz="3400" dirty="0">
                <a:solidFill>
                  <a:schemeClr val="tx1">
                    <a:lumMod val="85000"/>
                    <a:lumOff val="15000"/>
                  </a:schemeClr>
                </a:solidFill>
                <a:ea typeface="+mn-lt"/>
                <a:cs typeface="+mn-lt"/>
              </a:rPr>
              <a:t>A. </a:t>
            </a:r>
            <a:r>
              <a:rPr lang="en-US" sz="3400" dirty="0" err="1">
                <a:solidFill>
                  <a:schemeClr val="tx1">
                    <a:lumMod val="85000"/>
                    <a:lumOff val="15000"/>
                  </a:schemeClr>
                </a:solidFill>
                <a:ea typeface="+mn-lt"/>
                <a:cs typeface="+mn-lt"/>
              </a:rPr>
              <a:t>Duni</a:t>
            </a:r>
            <a:endParaRPr lang="en-US" sz="3400" dirty="0">
              <a:solidFill>
                <a:schemeClr val="tx1">
                  <a:lumMod val="85000"/>
                  <a:lumOff val="15000"/>
                </a:schemeClr>
              </a:solidFill>
              <a:ea typeface="+mn-lt"/>
              <a:cs typeface="+mn-lt"/>
            </a:endParaRPr>
          </a:p>
          <a:p>
            <a:pPr marL="457200" indent="-457200"/>
            <a:r>
              <a:rPr lang="en-US" sz="3400" i="1" dirty="0" err="1">
                <a:solidFill>
                  <a:schemeClr val="tx1">
                    <a:lumMod val="85000"/>
                    <a:lumOff val="15000"/>
                  </a:schemeClr>
                </a:solidFill>
                <a:ea typeface="+mn-lt"/>
                <a:cs typeface="+mn-lt"/>
              </a:rPr>
              <a:t>Nephrologist</a:t>
            </a:r>
            <a:r>
              <a:rPr lang="en-US" sz="3400" i="1" dirty="0">
                <a:solidFill>
                  <a:schemeClr val="tx1">
                    <a:lumMod val="85000"/>
                    <a:lumOff val="15000"/>
                  </a:schemeClr>
                </a:solidFill>
                <a:ea typeface="+mn-lt"/>
                <a:cs typeface="+mn-lt"/>
              </a:rPr>
              <a:t>, University Hospital of </a:t>
            </a:r>
            <a:r>
              <a:rPr lang="en-US" sz="3400" i="1" dirty="0" err="1">
                <a:solidFill>
                  <a:schemeClr val="tx1">
                    <a:lumMod val="85000"/>
                    <a:lumOff val="15000"/>
                  </a:schemeClr>
                </a:solidFill>
                <a:ea typeface="+mn-lt"/>
                <a:cs typeface="+mn-lt"/>
              </a:rPr>
              <a:t>Ioannina</a:t>
            </a:r>
            <a:endParaRPr lang="en-US" sz="3400" i="1" dirty="0">
              <a:solidFill>
                <a:schemeClr val="tx1">
                  <a:lumMod val="85000"/>
                  <a:lumOff val="15000"/>
                </a:schemeClr>
              </a:solidFill>
              <a:ea typeface="Calibri"/>
              <a:cs typeface="Calibri"/>
            </a:endParaRPr>
          </a:p>
        </p:txBody>
      </p:sp>
      <p:pic>
        <p:nvPicPr>
          <p:cNvPr id="1031" name="Picture 7"/>
          <p:cNvPicPr>
            <a:picLocks noChangeAspect="1" noChangeArrowheads="1"/>
          </p:cNvPicPr>
          <p:nvPr/>
        </p:nvPicPr>
        <p:blipFill>
          <a:blip r:embed="rId2" cstate="print"/>
          <a:srcRect/>
          <a:stretch>
            <a:fillRect/>
          </a:stretch>
        </p:blipFill>
        <p:spPr bwMode="auto">
          <a:xfrm>
            <a:off x="0" y="1"/>
            <a:ext cx="3733800" cy="2286000"/>
          </a:xfrm>
          <a:prstGeom prst="rect">
            <a:avLst/>
          </a:prstGeom>
          <a:noFill/>
          <a:ln w="9525">
            <a:noFill/>
            <a:miter lim="800000"/>
            <a:headEnd/>
            <a:tailEnd/>
          </a:ln>
        </p:spPr>
      </p:pic>
      <p:pic>
        <p:nvPicPr>
          <p:cNvPr id="1032" name="Picture 8"/>
          <p:cNvPicPr>
            <a:picLocks noChangeAspect="1" noChangeArrowheads="1"/>
          </p:cNvPicPr>
          <p:nvPr/>
        </p:nvPicPr>
        <p:blipFill>
          <a:blip r:embed="rId3" cstate="print"/>
          <a:srcRect/>
          <a:stretch>
            <a:fillRect/>
          </a:stretch>
        </p:blipFill>
        <p:spPr bwMode="auto">
          <a:xfrm>
            <a:off x="7772400" y="0"/>
            <a:ext cx="4419600" cy="2209800"/>
          </a:xfrm>
          <a:prstGeom prst="rect">
            <a:avLst/>
          </a:prstGeom>
          <a:noFill/>
          <a:ln w="9525">
            <a:noFill/>
            <a:miter lim="800000"/>
            <a:headEnd/>
            <a:tailEnd/>
          </a:ln>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4A1AD5A4-B647-88E9-2F4F-42DECD42BA72}"/>
              </a:ext>
            </a:extLst>
          </p:cNvPr>
          <p:cNvPicPr>
            <a:picLocks noChangeAspect="1"/>
          </p:cNvPicPr>
          <p:nvPr/>
        </p:nvPicPr>
        <p:blipFill>
          <a:blip r:embed="rId2" cstate="print"/>
          <a:stretch>
            <a:fillRect/>
          </a:stretch>
        </p:blipFill>
        <p:spPr>
          <a:xfrm>
            <a:off x="3465713" y="508101"/>
            <a:ext cx="7076007" cy="5737527"/>
          </a:xfrm>
          <a:prstGeom prst="rect">
            <a:avLst/>
          </a:prstGeom>
        </p:spPr>
      </p:pic>
      <p:sp>
        <p:nvSpPr>
          <p:cNvPr id="3" name="TextBox 2">
            <a:extLst>
              <a:ext uri="{FF2B5EF4-FFF2-40B4-BE49-F238E27FC236}">
                <a16:creationId xmlns:a16="http://schemas.microsoft.com/office/drawing/2014/main" id="{98B4CFCF-69FC-CCD9-3910-46C386E6714E}"/>
              </a:ext>
            </a:extLst>
          </p:cNvPr>
          <p:cNvSpPr txBox="1"/>
          <p:nvPr/>
        </p:nvSpPr>
        <p:spPr>
          <a:xfrm>
            <a:off x="1603593" y="112295"/>
            <a:ext cx="8357936" cy="400110"/>
          </a:xfrm>
          <a:prstGeom prst="rect">
            <a:avLst/>
          </a:prstGeom>
          <a:noFill/>
          <a:ln>
            <a:solidFill>
              <a:schemeClr val="accent2">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lumMod val="50000"/>
                  </a:schemeClr>
                </a:solidFill>
              </a:rPr>
              <a:t>Insights into pathobiology of ADPKD from human and animal genetic studies</a:t>
            </a:r>
            <a:endParaRPr lang="en-US" sz="2000" b="1">
              <a:solidFill>
                <a:schemeClr val="accent2">
                  <a:lumMod val="50000"/>
                </a:schemeClr>
              </a:solidFill>
              <a:cs typeface="Calibri"/>
            </a:endParaRPr>
          </a:p>
        </p:txBody>
      </p:sp>
      <p:sp>
        <p:nvSpPr>
          <p:cNvPr id="4" name="TextBox 3">
            <a:extLst>
              <a:ext uri="{FF2B5EF4-FFF2-40B4-BE49-F238E27FC236}">
                <a16:creationId xmlns:a16="http://schemas.microsoft.com/office/drawing/2014/main" id="{4CD55DB2-E2D2-8814-419A-117B2C15B025}"/>
              </a:ext>
            </a:extLst>
          </p:cNvPr>
          <p:cNvSpPr txBox="1"/>
          <p:nvPr/>
        </p:nvSpPr>
        <p:spPr>
          <a:xfrm>
            <a:off x="9523662" y="6422190"/>
            <a:ext cx="2662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t>Lanktree</a:t>
            </a:r>
            <a:r>
              <a:rPr lang="en-US" sz="1600" i="1"/>
              <a:t> et al,</a:t>
            </a:r>
            <a:r>
              <a:rPr lang="en-US" sz="1600" i="1">
                <a:ea typeface="+mn-lt"/>
                <a:cs typeface="+mn-lt"/>
              </a:rPr>
              <a:t> CJASN 2021</a:t>
            </a:r>
            <a:endParaRPr lang="en-US" sz="1600" i="1">
              <a:cs typeface="Calibri"/>
            </a:endParaRPr>
          </a:p>
        </p:txBody>
      </p:sp>
      <p:sp>
        <p:nvSpPr>
          <p:cNvPr id="5" name="TextBox 4">
            <a:extLst>
              <a:ext uri="{FF2B5EF4-FFF2-40B4-BE49-F238E27FC236}">
                <a16:creationId xmlns:a16="http://schemas.microsoft.com/office/drawing/2014/main" id="{200EEE19-5C5C-33B8-3196-E20E308697CB}"/>
              </a:ext>
            </a:extLst>
          </p:cNvPr>
          <p:cNvSpPr txBox="1"/>
          <p:nvPr/>
        </p:nvSpPr>
        <p:spPr>
          <a:xfrm>
            <a:off x="1266092" y="4513385"/>
            <a:ext cx="21570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tx2"/>
                </a:solidFill>
              </a:rPr>
              <a:t>Third-hit model</a:t>
            </a:r>
          </a:p>
        </p:txBody>
      </p:sp>
      <p:sp>
        <p:nvSpPr>
          <p:cNvPr id="6" name="TextBox 5">
            <a:extLst>
              <a:ext uri="{FF2B5EF4-FFF2-40B4-BE49-F238E27FC236}">
                <a16:creationId xmlns:a16="http://schemas.microsoft.com/office/drawing/2014/main" id="{41E42313-E2F6-B2C2-5AA8-FBED47935441}"/>
              </a:ext>
            </a:extLst>
          </p:cNvPr>
          <p:cNvSpPr txBox="1"/>
          <p:nvPr/>
        </p:nvSpPr>
        <p:spPr>
          <a:xfrm>
            <a:off x="1266091" y="586153"/>
            <a:ext cx="2743200"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a:solidFill>
                  <a:schemeClr val="tx2"/>
                </a:solidFill>
              </a:rPr>
              <a:t>Germline mutation</a:t>
            </a:r>
            <a:endParaRPr lang="en-US" sz="1900" b="1">
              <a:solidFill>
                <a:schemeClr val="tx2"/>
              </a:solidFill>
              <a:cs typeface="Calibri"/>
            </a:endParaRPr>
          </a:p>
        </p:txBody>
      </p:sp>
      <p:sp>
        <p:nvSpPr>
          <p:cNvPr id="7" name="TextBox 6">
            <a:extLst>
              <a:ext uri="{FF2B5EF4-FFF2-40B4-BE49-F238E27FC236}">
                <a16:creationId xmlns:a16="http://schemas.microsoft.com/office/drawing/2014/main" id="{C4FC56FA-FCF7-C4F3-ABC1-2A6103566BEC}"/>
              </a:ext>
            </a:extLst>
          </p:cNvPr>
          <p:cNvSpPr txBox="1"/>
          <p:nvPr/>
        </p:nvSpPr>
        <p:spPr>
          <a:xfrm>
            <a:off x="1606060" y="1582614"/>
            <a:ext cx="1359878"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dirty="0">
                <a:solidFill>
                  <a:schemeClr val="tx2">
                    <a:lumMod val="75000"/>
                  </a:schemeClr>
                </a:solidFill>
              </a:rPr>
              <a:t>S</a:t>
            </a:r>
            <a:r>
              <a:rPr lang="en-US" sz="1900" b="1" dirty="0">
                <a:solidFill>
                  <a:schemeClr val="tx2"/>
                </a:solidFill>
              </a:rPr>
              <a:t>econd-hit </a:t>
            </a:r>
            <a:endParaRPr lang="en-US" sz="1900" b="1" dirty="0">
              <a:solidFill>
                <a:schemeClr val="tx2"/>
              </a:solidFill>
              <a:cs typeface="Calibri"/>
            </a:endParaRPr>
          </a:p>
        </p:txBody>
      </p:sp>
      <p:sp>
        <p:nvSpPr>
          <p:cNvPr id="8" name="TextBox 7">
            <a:extLst>
              <a:ext uri="{FF2B5EF4-FFF2-40B4-BE49-F238E27FC236}">
                <a16:creationId xmlns:a16="http://schemas.microsoft.com/office/drawing/2014/main" id="{9E1BA7A8-361B-DD38-1774-9B8D9D187247}"/>
              </a:ext>
            </a:extLst>
          </p:cNvPr>
          <p:cNvSpPr txBox="1"/>
          <p:nvPr/>
        </p:nvSpPr>
        <p:spPr>
          <a:xfrm>
            <a:off x="1301258" y="2614243"/>
            <a:ext cx="20867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tx2"/>
                </a:solidFill>
              </a:rPr>
              <a:t>Somatic mutation</a:t>
            </a:r>
          </a:p>
        </p:txBody>
      </p:sp>
      <p:sp>
        <p:nvSpPr>
          <p:cNvPr id="9" name="TextBox 8">
            <a:extLst>
              <a:ext uri="{FF2B5EF4-FFF2-40B4-BE49-F238E27FC236}">
                <a16:creationId xmlns:a16="http://schemas.microsoft.com/office/drawing/2014/main" id="{12314C94-9C81-0F69-F602-D9D43DCF9287}"/>
              </a:ext>
            </a:extLst>
          </p:cNvPr>
          <p:cNvSpPr txBox="1"/>
          <p:nvPr/>
        </p:nvSpPr>
        <p:spPr>
          <a:xfrm>
            <a:off x="1301258" y="3540367"/>
            <a:ext cx="20867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tx2"/>
                </a:solidFill>
              </a:rPr>
              <a:t>Threshold effect</a:t>
            </a:r>
          </a:p>
        </p:txBody>
      </p:sp>
      <p:sp>
        <p:nvSpPr>
          <p:cNvPr id="10" name="Arrow: Down 9">
            <a:extLst>
              <a:ext uri="{FF2B5EF4-FFF2-40B4-BE49-F238E27FC236}">
                <a16:creationId xmlns:a16="http://schemas.microsoft.com/office/drawing/2014/main" id="{01A9FF7C-F480-D395-5542-B0552A277BED}"/>
              </a:ext>
            </a:extLst>
          </p:cNvPr>
          <p:cNvSpPr/>
          <p:nvPr/>
        </p:nvSpPr>
        <p:spPr>
          <a:xfrm>
            <a:off x="1948961" y="1028700"/>
            <a:ext cx="398585" cy="550985"/>
          </a:xfrm>
          <a:prstGeom prst="down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EA0337F3-C671-7A27-A49D-578094348028}"/>
              </a:ext>
            </a:extLst>
          </p:cNvPr>
          <p:cNvSpPr/>
          <p:nvPr/>
        </p:nvSpPr>
        <p:spPr>
          <a:xfrm>
            <a:off x="1948960" y="2013436"/>
            <a:ext cx="398585" cy="550985"/>
          </a:xfrm>
          <a:prstGeom prst="down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4264D02A-3810-9E38-EE35-99B576994D2D}"/>
              </a:ext>
            </a:extLst>
          </p:cNvPr>
          <p:cNvSpPr/>
          <p:nvPr/>
        </p:nvSpPr>
        <p:spPr>
          <a:xfrm>
            <a:off x="1948960" y="3045067"/>
            <a:ext cx="398585" cy="550985"/>
          </a:xfrm>
          <a:prstGeom prst="down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47566165-5E3C-D5A5-E170-76B609780BBE}"/>
              </a:ext>
            </a:extLst>
          </p:cNvPr>
          <p:cNvSpPr/>
          <p:nvPr/>
        </p:nvSpPr>
        <p:spPr>
          <a:xfrm>
            <a:off x="1948960" y="3959468"/>
            <a:ext cx="398585" cy="550985"/>
          </a:xfrm>
          <a:prstGeom prst="down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427E170-EF67-BA98-E6C8-90129CBD1F7B}"/>
              </a:ext>
            </a:extLst>
          </p:cNvPr>
          <p:cNvSpPr txBox="1"/>
          <p:nvPr/>
        </p:nvSpPr>
        <p:spPr>
          <a:xfrm>
            <a:off x="539262" y="5486398"/>
            <a:ext cx="361070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900" b="1">
                <a:solidFill>
                  <a:schemeClr val="tx2"/>
                </a:solidFill>
              </a:rPr>
              <a:t>Gene mutations  in endoplasmic reticulum</a:t>
            </a:r>
            <a:r>
              <a:rPr lang="en-US" b="1">
                <a:solidFill>
                  <a:schemeClr val="tx2"/>
                </a:solidFill>
              </a:rPr>
              <a:t> </a:t>
            </a:r>
            <a:r>
              <a:rPr lang="en-US" sz="1900" b="1">
                <a:solidFill>
                  <a:schemeClr val="tx2"/>
                </a:solidFill>
              </a:rPr>
              <a:t>proteins</a:t>
            </a:r>
            <a:endParaRPr lang="en-US" b="1">
              <a:solidFill>
                <a:schemeClr val="tx2"/>
              </a:solidFill>
              <a:cs typeface="Calibri"/>
            </a:endParaRPr>
          </a:p>
        </p:txBody>
      </p:sp>
      <p:sp>
        <p:nvSpPr>
          <p:cNvPr id="15" name="Arrow: Down 14">
            <a:extLst>
              <a:ext uri="{FF2B5EF4-FFF2-40B4-BE49-F238E27FC236}">
                <a16:creationId xmlns:a16="http://schemas.microsoft.com/office/drawing/2014/main" id="{B0A1E32C-7624-7024-1631-AC3E69030102}"/>
              </a:ext>
            </a:extLst>
          </p:cNvPr>
          <p:cNvSpPr/>
          <p:nvPr/>
        </p:nvSpPr>
        <p:spPr>
          <a:xfrm>
            <a:off x="1948959" y="4932483"/>
            <a:ext cx="398585" cy="550985"/>
          </a:xfrm>
          <a:prstGeom prst="down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4EF05972-F3BE-DD86-BE8E-C9B68F7B9758}"/>
              </a:ext>
            </a:extLst>
          </p:cNvPr>
          <p:cNvSpPr/>
          <p:nvPr/>
        </p:nvSpPr>
        <p:spPr>
          <a:xfrm rot="-5400000">
            <a:off x="4502378" y="5415562"/>
            <a:ext cx="398585" cy="550985"/>
          </a:xfrm>
          <a:prstGeom prst="down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68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p:bldP spid="15"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7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A99F68-BCAB-B270-C0DC-743A962ED622}"/>
              </a:ext>
            </a:extLst>
          </p:cNvPr>
          <p:cNvSpPr>
            <a:spLocks noGrp="1"/>
          </p:cNvSpPr>
          <p:nvPr>
            <p:ph type="title"/>
          </p:nvPr>
        </p:nvSpPr>
        <p:spPr>
          <a:xfrm>
            <a:off x="841248" y="256032"/>
            <a:ext cx="10506456" cy="1014984"/>
          </a:xfrm>
        </p:spPr>
        <p:txBody>
          <a:bodyPr anchor="b">
            <a:normAutofit/>
          </a:bodyPr>
          <a:lstStyle/>
          <a:p>
            <a:r>
              <a:rPr lang="en-US" sz="2800" b="1" dirty="0">
                <a:solidFill>
                  <a:schemeClr val="tx1">
                    <a:lumMod val="75000"/>
                    <a:lumOff val="25000"/>
                  </a:schemeClr>
                </a:solidFill>
                <a:latin typeface="Calibri"/>
                <a:ea typeface="+mj-lt"/>
                <a:cs typeface="+mj-lt"/>
              </a:rPr>
              <a:t>Mutation class predicts disease variability</a:t>
            </a:r>
            <a:endParaRPr lang="en-US" sz="2800" b="1" dirty="0">
              <a:solidFill>
                <a:schemeClr val="tx1">
                  <a:lumMod val="75000"/>
                  <a:lumOff val="25000"/>
                </a:schemeClr>
              </a:solidFill>
              <a:latin typeface="Calibri"/>
              <a:cs typeface="Calibri"/>
            </a:endParaRPr>
          </a:p>
        </p:txBody>
      </p:sp>
      <p:sp>
        <p:nvSpPr>
          <p:cNvPr id="84" name="Rectangle 7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5" name="Rectangle 7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EE3D68F-17D4-D829-31ED-BBA41CCA9FF6}"/>
              </a:ext>
            </a:extLst>
          </p:cNvPr>
          <p:cNvSpPr>
            <a:spLocks noGrp="1"/>
          </p:cNvSpPr>
          <p:nvPr>
            <p:ph idx="1"/>
          </p:nvPr>
        </p:nvSpPr>
        <p:spPr>
          <a:xfrm>
            <a:off x="1420382" y="1897511"/>
            <a:ext cx="4674108" cy="4357524"/>
          </a:xfrm>
        </p:spPr>
        <p:txBody>
          <a:bodyPr vert="horz" lIns="91440" tIns="45720" rIns="91440" bIns="45720" rtlCol="0" anchor="t">
            <a:normAutofit/>
          </a:bodyPr>
          <a:lstStyle/>
          <a:p>
            <a:pPr marL="214630" indent="-214630" defTabSz="859536">
              <a:lnSpc>
                <a:spcPct val="150000"/>
              </a:lnSpc>
              <a:spcBef>
                <a:spcPts val="940"/>
              </a:spcBef>
            </a:pPr>
            <a:r>
              <a:rPr lang="en-US" sz="2200" b="1" kern="1200" dirty="0">
                <a:solidFill>
                  <a:schemeClr val="tx1">
                    <a:lumMod val="75000"/>
                    <a:lumOff val="25000"/>
                  </a:schemeClr>
                </a:solidFill>
                <a:latin typeface="+mn-lt"/>
                <a:ea typeface="+mn-lt"/>
                <a:cs typeface="+mn-lt"/>
              </a:rPr>
              <a:t>Protein-truncating PKD1 mutations </a:t>
            </a:r>
            <a:endParaRPr lang="en-US" sz="2200" b="1" kern="1200" dirty="0">
              <a:solidFill>
                <a:schemeClr val="tx1">
                  <a:lumMod val="75000"/>
                  <a:lumOff val="25000"/>
                </a:schemeClr>
              </a:solidFill>
              <a:latin typeface="+mn-lt"/>
              <a:cs typeface="Calibri" panose="020F0502020204030204"/>
            </a:endParaRPr>
          </a:p>
          <a:p>
            <a:pPr marL="214630" indent="-214630" defTabSz="859536">
              <a:lnSpc>
                <a:spcPct val="150000"/>
              </a:lnSpc>
              <a:spcBef>
                <a:spcPts val="940"/>
              </a:spcBef>
              <a:buFont typeface="Wingdings" panose="020B0604020202020204" pitchFamily="34" charset="0"/>
              <a:buChar char="Ø"/>
            </a:pPr>
            <a:r>
              <a:rPr lang="en-US" sz="2200" kern="1200" dirty="0">
                <a:latin typeface="+mn-lt"/>
                <a:ea typeface="+mn-lt"/>
                <a:cs typeface="+mn-lt"/>
              </a:rPr>
              <a:t> frameshift, nonsense, canonical splice site and large deletions</a:t>
            </a:r>
          </a:p>
          <a:p>
            <a:pPr marL="214630" indent="-214630" defTabSz="859536">
              <a:lnSpc>
                <a:spcPct val="150000"/>
              </a:lnSpc>
              <a:spcBef>
                <a:spcPts val="940"/>
              </a:spcBef>
            </a:pPr>
            <a:r>
              <a:rPr lang="en-US" sz="2200" b="1" kern="1200" err="1">
                <a:solidFill>
                  <a:schemeClr val="tx1">
                    <a:lumMod val="75000"/>
                    <a:lumOff val="25000"/>
                  </a:schemeClr>
                </a:solidFill>
                <a:latin typeface="+mn-lt"/>
                <a:ea typeface="+mn-lt"/>
                <a:cs typeface="+mn-lt"/>
              </a:rPr>
              <a:t>Nontruncating</a:t>
            </a:r>
            <a:r>
              <a:rPr lang="en-US" sz="2200" b="1" kern="1200" dirty="0">
                <a:solidFill>
                  <a:schemeClr val="tx1">
                    <a:lumMod val="75000"/>
                    <a:lumOff val="25000"/>
                  </a:schemeClr>
                </a:solidFill>
                <a:latin typeface="+mn-lt"/>
                <a:ea typeface="+mn-lt"/>
                <a:cs typeface="+mn-lt"/>
              </a:rPr>
              <a:t> PKD1mutations </a:t>
            </a:r>
          </a:p>
          <a:p>
            <a:pPr marL="214630" indent="-214630" defTabSz="859536">
              <a:lnSpc>
                <a:spcPct val="150000"/>
              </a:lnSpc>
              <a:spcBef>
                <a:spcPts val="940"/>
              </a:spcBef>
              <a:buFont typeface="Wingdings" panose="020B0604020202020204" pitchFamily="34" charset="0"/>
              <a:buChar char="Ø"/>
            </a:pPr>
            <a:r>
              <a:rPr lang="en-US" sz="2200" dirty="0">
                <a:ea typeface="+mn-lt"/>
                <a:cs typeface="+mn-lt"/>
              </a:rPr>
              <a:t>Missense, in-frame</a:t>
            </a:r>
            <a:r>
              <a:rPr lang="en-US" sz="2200" kern="1200" dirty="0">
                <a:latin typeface="+mn-lt"/>
                <a:ea typeface="+mn-lt"/>
                <a:cs typeface="+mn-lt"/>
              </a:rPr>
              <a:t> insertions/deletions</a:t>
            </a:r>
            <a:endParaRPr lang="en-US" dirty="0">
              <a:cs typeface="Calibri" panose="020F0502020204030204"/>
            </a:endParaRPr>
          </a:p>
          <a:p>
            <a:pPr marL="214630" indent="-214630" defTabSz="859536">
              <a:lnSpc>
                <a:spcPct val="150000"/>
              </a:lnSpc>
              <a:spcBef>
                <a:spcPts val="940"/>
              </a:spcBef>
            </a:pPr>
            <a:r>
              <a:rPr lang="en-US" sz="2200" b="1" kern="1200" dirty="0">
                <a:solidFill>
                  <a:schemeClr val="tx1">
                    <a:lumMod val="75000"/>
                    <a:lumOff val="25000"/>
                  </a:schemeClr>
                </a:solidFill>
                <a:latin typeface="+mn-lt"/>
                <a:ea typeface="+mn-lt"/>
                <a:cs typeface="+mn-lt"/>
              </a:rPr>
              <a:t>PKD2 mutations</a:t>
            </a:r>
            <a:endParaRPr lang="en-US" sz="2200" b="1" dirty="0">
              <a:solidFill>
                <a:schemeClr val="tx1">
                  <a:lumMod val="75000"/>
                  <a:lumOff val="25000"/>
                </a:schemeClr>
              </a:solidFill>
              <a:cs typeface="Calibri"/>
            </a:endParaRPr>
          </a:p>
        </p:txBody>
      </p:sp>
      <p:sp>
        <p:nvSpPr>
          <p:cNvPr id="70" name="Arrow: Up 69">
            <a:extLst>
              <a:ext uri="{FF2B5EF4-FFF2-40B4-BE49-F238E27FC236}">
                <a16:creationId xmlns:a16="http://schemas.microsoft.com/office/drawing/2014/main" id="{9A693567-14EA-A7F5-84C9-4B49C971E8A1}"/>
              </a:ext>
            </a:extLst>
          </p:cNvPr>
          <p:cNvSpPr/>
          <p:nvPr/>
        </p:nvSpPr>
        <p:spPr>
          <a:xfrm>
            <a:off x="859453" y="1942841"/>
            <a:ext cx="455556" cy="3888917"/>
          </a:xfrm>
          <a:prstGeom prst="up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6FD1484-B4B1-CA51-1C44-E02CC336AA7C}"/>
              </a:ext>
            </a:extLst>
          </p:cNvPr>
          <p:cNvSpPr txBox="1"/>
          <p:nvPr/>
        </p:nvSpPr>
        <p:spPr>
          <a:xfrm>
            <a:off x="7542478" y="220276"/>
            <a:ext cx="380712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err="1">
                <a:ea typeface="Calibri"/>
                <a:cs typeface="Calibri"/>
              </a:rPr>
              <a:t>Cornec</a:t>
            </a:r>
            <a:r>
              <a:rPr lang="en-US" sz="1600" i="1" dirty="0">
                <a:ea typeface="Calibri"/>
                <a:cs typeface="Calibri"/>
              </a:rPr>
              <a:t>-Le Gall, J Am Soc Nephrol 2013</a:t>
            </a:r>
            <a:endParaRPr lang="en-US" sz="1600" dirty="0">
              <a:ea typeface="Calibri"/>
              <a:cs typeface="Calibri"/>
            </a:endParaRPr>
          </a:p>
          <a:p>
            <a:r>
              <a:rPr lang="en-US" sz="1600" i="1" dirty="0"/>
              <a:t>Heyer et al, J Am Soc Nephrol 2016</a:t>
            </a:r>
            <a:endParaRPr lang="en-US" sz="1600" i="1" dirty="0">
              <a:ea typeface="Calibri"/>
              <a:cs typeface="Calibri"/>
            </a:endParaRPr>
          </a:p>
          <a:p>
            <a:r>
              <a:rPr lang="en-US" sz="1600" i="1" dirty="0"/>
              <a:t>Hwang et al, J</a:t>
            </a:r>
            <a:r>
              <a:rPr lang="en-US" sz="1600" i="1" dirty="0">
                <a:ea typeface="+mn-lt"/>
                <a:cs typeface="+mn-lt"/>
              </a:rPr>
              <a:t> Am Soc Nephrol 2016</a:t>
            </a:r>
            <a:endParaRPr lang="en-US" sz="1600" i="1">
              <a:ea typeface="+mn-lt"/>
              <a:cs typeface="+mn-lt"/>
            </a:endParaRPr>
          </a:p>
          <a:p>
            <a:r>
              <a:rPr lang="en-US" sz="1600" i="1" dirty="0" err="1">
                <a:ea typeface="+mn-lt"/>
                <a:cs typeface="+mn-lt"/>
              </a:rPr>
              <a:t>Cornec</a:t>
            </a:r>
            <a:r>
              <a:rPr lang="en-US" sz="1600" i="1" dirty="0">
                <a:ea typeface="+mn-lt"/>
                <a:cs typeface="+mn-lt"/>
              </a:rPr>
              <a:t>-Le Gall et al, J Am Soc Nephrol 2018</a:t>
            </a:r>
            <a:endParaRPr lang="en-US" sz="1600" i="1" dirty="0">
              <a:cs typeface="Calibri"/>
            </a:endParaRPr>
          </a:p>
        </p:txBody>
      </p:sp>
      <p:pic>
        <p:nvPicPr>
          <p:cNvPr id="7" name="Picture 2" descr="Chart, pie chart&#10;&#10;Description automatically generated">
            <a:extLst>
              <a:ext uri="{FF2B5EF4-FFF2-40B4-BE49-F238E27FC236}">
                <a16:creationId xmlns:a16="http://schemas.microsoft.com/office/drawing/2014/main" id="{2AAD513B-FBEF-D773-85DB-25521F344CC5}"/>
              </a:ext>
            </a:extLst>
          </p:cNvPr>
          <p:cNvPicPr>
            <a:picLocks noChangeAspect="1"/>
          </p:cNvPicPr>
          <p:nvPr/>
        </p:nvPicPr>
        <p:blipFill>
          <a:blip r:embed="rId3" cstate="print"/>
          <a:stretch>
            <a:fillRect/>
          </a:stretch>
        </p:blipFill>
        <p:spPr>
          <a:xfrm>
            <a:off x="5918135" y="1747966"/>
            <a:ext cx="5978725" cy="4515160"/>
          </a:xfrm>
          <a:prstGeom prst="rect">
            <a:avLst/>
          </a:prstGeom>
        </p:spPr>
      </p:pic>
      <p:sp>
        <p:nvSpPr>
          <p:cNvPr id="8" name="Rectangle 7">
            <a:extLst>
              <a:ext uri="{FF2B5EF4-FFF2-40B4-BE49-F238E27FC236}">
                <a16:creationId xmlns:a16="http://schemas.microsoft.com/office/drawing/2014/main" id="{71A0B8A6-48FC-FCC8-ABB0-378181A5B1FD}"/>
              </a:ext>
            </a:extLst>
          </p:cNvPr>
          <p:cNvSpPr/>
          <p:nvPr/>
        </p:nvSpPr>
        <p:spPr>
          <a:xfrm>
            <a:off x="6323975" y="1717622"/>
            <a:ext cx="299803" cy="2998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88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7" name="Freeform: Shape 16">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Diagram&#10;&#10;Description automatically generated">
            <a:extLst>
              <a:ext uri="{FF2B5EF4-FFF2-40B4-BE49-F238E27FC236}">
                <a16:creationId xmlns:a16="http://schemas.microsoft.com/office/drawing/2014/main" id="{2C13971A-32B1-EA74-914D-4EF0FA989CB5}"/>
              </a:ext>
            </a:extLst>
          </p:cNvPr>
          <p:cNvPicPr>
            <a:picLocks noChangeAspect="1"/>
          </p:cNvPicPr>
          <p:nvPr/>
        </p:nvPicPr>
        <p:blipFill>
          <a:blip r:embed="rId3" cstate="print"/>
          <a:stretch>
            <a:fillRect/>
          </a:stretch>
        </p:blipFill>
        <p:spPr>
          <a:xfrm>
            <a:off x="7223535" y="3963891"/>
            <a:ext cx="4418724" cy="2392923"/>
          </a:xfrm>
          <a:prstGeom prst="rect">
            <a:avLst/>
          </a:prstGeom>
          <a:ln>
            <a:solidFill>
              <a:schemeClr val="tx2">
                <a:lumMod val="60000"/>
                <a:lumOff val="40000"/>
              </a:schemeClr>
            </a:solidFill>
          </a:ln>
        </p:spPr>
      </p:pic>
      <p:pic>
        <p:nvPicPr>
          <p:cNvPr id="3" name="Picture 3">
            <a:extLst>
              <a:ext uri="{FF2B5EF4-FFF2-40B4-BE49-F238E27FC236}">
                <a16:creationId xmlns:a16="http://schemas.microsoft.com/office/drawing/2014/main" id="{0B5E97EE-6C65-DB6C-B400-5EA8E7C139CC}"/>
              </a:ext>
            </a:extLst>
          </p:cNvPr>
          <p:cNvPicPr>
            <a:picLocks noChangeAspect="1"/>
          </p:cNvPicPr>
          <p:nvPr/>
        </p:nvPicPr>
        <p:blipFill>
          <a:blip r:embed="rId4" cstate="print"/>
          <a:stretch>
            <a:fillRect/>
          </a:stretch>
        </p:blipFill>
        <p:spPr>
          <a:xfrm>
            <a:off x="805511" y="3165685"/>
            <a:ext cx="6180244" cy="2548059"/>
          </a:xfrm>
          <a:prstGeom prst="rect">
            <a:avLst/>
          </a:prstGeom>
        </p:spPr>
      </p:pic>
      <p:pic>
        <p:nvPicPr>
          <p:cNvPr id="4" name="Picture 4" descr="Diagram&#10;&#10;Description automatically generated">
            <a:extLst>
              <a:ext uri="{FF2B5EF4-FFF2-40B4-BE49-F238E27FC236}">
                <a16:creationId xmlns:a16="http://schemas.microsoft.com/office/drawing/2014/main" id="{2AF11424-D545-0C15-BF5A-5BE2CCD7023F}"/>
              </a:ext>
            </a:extLst>
          </p:cNvPr>
          <p:cNvPicPr>
            <a:picLocks noChangeAspect="1"/>
          </p:cNvPicPr>
          <p:nvPr/>
        </p:nvPicPr>
        <p:blipFill>
          <a:blip r:embed="rId5" cstate="print"/>
          <a:stretch>
            <a:fillRect/>
          </a:stretch>
        </p:blipFill>
        <p:spPr>
          <a:xfrm>
            <a:off x="6938967" y="1320540"/>
            <a:ext cx="4508805" cy="2421753"/>
          </a:xfrm>
          <a:prstGeom prst="rect">
            <a:avLst/>
          </a:prstGeom>
        </p:spPr>
      </p:pic>
      <p:sp>
        <p:nvSpPr>
          <p:cNvPr id="6" name="TextBox 5">
            <a:extLst>
              <a:ext uri="{FF2B5EF4-FFF2-40B4-BE49-F238E27FC236}">
                <a16:creationId xmlns:a16="http://schemas.microsoft.com/office/drawing/2014/main" id="{A1225000-DE8C-AE0D-A052-B33444D9CAE8}"/>
              </a:ext>
            </a:extLst>
          </p:cNvPr>
          <p:cNvSpPr txBox="1"/>
          <p:nvPr/>
        </p:nvSpPr>
        <p:spPr>
          <a:xfrm>
            <a:off x="2637068" y="2714331"/>
            <a:ext cx="1923094"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86384">
              <a:spcAft>
                <a:spcPts val="600"/>
              </a:spcAft>
            </a:pPr>
            <a:r>
              <a:rPr lang="en-US" sz="1700" b="1" kern="1200">
                <a:solidFill>
                  <a:schemeClr val="accent2">
                    <a:lumMod val="50000"/>
                  </a:schemeClr>
                </a:solidFill>
                <a:latin typeface="+mn-lt"/>
                <a:ea typeface="+mn-ea"/>
                <a:cs typeface="+mn-cs"/>
              </a:rPr>
              <a:t>PRO-PKD SCORE</a:t>
            </a:r>
            <a:endParaRPr lang="en-US" sz="1700" b="1">
              <a:solidFill>
                <a:schemeClr val="accent2">
                  <a:lumMod val="50000"/>
                </a:schemeClr>
              </a:solidFill>
            </a:endParaRPr>
          </a:p>
        </p:txBody>
      </p:sp>
      <p:sp>
        <p:nvSpPr>
          <p:cNvPr id="7" name="TextBox 6">
            <a:extLst>
              <a:ext uri="{FF2B5EF4-FFF2-40B4-BE49-F238E27FC236}">
                <a16:creationId xmlns:a16="http://schemas.microsoft.com/office/drawing/2014/main" id="{F9705E20-D685-B728-5232-5DE8E6933F27}"/>
              </a:ext>
            </a:extLst>
          </p:cNvPr>
          <p:cNvSpPr txBox="1"/>
          <p:nvPr/>
        </p:nvSpPr>
        <p:spPr>
          <a:xfrm>
            <a:off x="8589334" y="1024371"/>
            <a:ext cx="1923094"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86384">
              <a:spcAft>
                <a:spcPts val="600"/>
              </a:spcAft>
            </a:pPr>
            <a:r>
              <a:rPr lang="en-US" sz="1700" b="1" kern="1200">
                <a:solidFill>
                  <a:schemeClr val="accent2">
                    <a:lumMod val="50000"/>
                  </a:schemeClr>
                </a:solidFill>
                <a:latin typeface="+mn-lt"/>
                <a:ea typeface="+mn-ea"/>
                <a:cs typeface="+mn-cs"/>
              </a:rPr>
              <a:t>GENETIC SCORE</a:t>
            </a:r>
            <a:endParaRPr lang="en-US" sz="1700" b="1">
              <a:solidFill>
                <a:schemeClr val="accent2">
                  <a:lumMod val="50000"/>
                </a:schemeClr>
              </a:solidFill>
              <a:ea typeface="Calibri"/>
              <a:cs typeface="Calibri"/>
            </a:endParaRPr>
          </a:p>
        </p:txBody>
      </p:sp>
      <p:sp>
        <p:nvSpPr>
          <p:cNvPr id="8" name="TextBox 7">
            <a:extLst>
              <a:ext uri="{FF2B5EF4-FFF2-40B4-BE49-F238E27FC236}">
                <a16:creationId xmlns:a16="http://schemas.microsoft.com/office/drawing/2014/main" id="{08B26824-E8AB-0648-FB03-C0C2A069B352}"/>
              </a:ext>
            </a:extLst>
          </p:cNvPr>
          <p:cNvSpPr txBox="1"/>
          <p:nvPr/>
        </p:nvSpPr>
        <p:spPr>
          <a:xfrm>
            <a:off x="8976437" y="6515858"/>
            <a:ext cx="2923402" cy="3040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86384">
              <a:spcAft>
                <a:spcPts val="600"/>
              </a:spcAft>
            </a:pPr>
            <a:r>
              <a:rPr lang="en-US" sz="1376" i="1" kern="1200">
                <a:solidFill>
                  <a:schemeClr val="tx1"/>
                </a:solidFill>
                <a:latin typeface="+mn-lt"/>
                <a:ea typeface="+mn-ea"/>
                <a:cs typeface="+mn-cs"/>
              </a:rPr>
              <a:t>Cornec Le-Gall J Am Soc Nephrol 2016</a:t>
            </a:r>
            <a:endParaRPr lang="en-US"/>
          </a:p>
        </p:txBody>
      </p:sp>
      <p:sp>
        <p:nvSpPr>
          <p:cNvPr id="5" name="Rectangle 4">
            <a:extLst>
              <a:ext uri="{FF2B5EF4-FFF2-40B4-BE49-F238E27FC236}">
                <a16:creationId xmlns:a16="http://schemas.microsoft.com/office/drawing/2014/main" id="{56A470CD-66C4-EEE9-97E2-64AE42A8800A}"/>
              </a:ext>
            </a:extLst>
          </p:cNvPr>
          <p:cNvSpPr/>
          <p:nvPr/>
        </p:nvSpPr>
        <p:spPr>
          <a:xfrm>
            <a:off x="7787087" y="1105629"/>
            <a:ext cx="108640" cy="2172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7E558-5FD7-FEC0-FB36-A18267D6E0BA}"/>
              </a:ext>
            </a:extLst>
          </p:cNvPr>
          <p:cNvSpPr/>
          <p:nvPr/>
        </p:nvSpPr>
        <p:spPr>
          <a:xfrm>
            <a:off x="7869835" y="874426"/>
            <a:ext cx="299803" cy="237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C7BB221-15FF-28D0-3A76-9B21B72AFCBE}"/>
              </a:ext>
            </a:extLst>
          </p:cNvPr>
          <p:cNvSpPr txBox="1"/>
          <p:nvPr/>
        </p:nvSpPr>
        <p:spPr>
          <a:xfrm>
            <a:off x="890955" y="316523"/>
            <a:ext cx="998805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a:solidFill>
                  <a:schemeClr val="tx1">
                    <a:lumMod val="75000"/>
                    <a:lumOff val="25000"/>
                  </a:schemeClr>
                </a:solidFill>
              </a:rPr>
              <a:t>Incorporation of clinical risk factors with genetic results may further improve risk stratification in ADPKD as exemplified by the use of PROPKD (predicting renal outcome in ADPKD) scores.</a:t>
            </a:r>
          </a:p>
        </p:txBody>
      </p:sp>
      <p:sp>
        <p:nvSpPr>
          <p:cNvPr id="11" name="Rectangle 10">
            <a:extLst>
              <a:ext uri="{FF2B5EF4-FFF2-40B4-BE49-F238E27FC236}">
                <a16:creationId xmlns:a16="http://schemas.microsoft.com/office/drawing/2014/main" id="{6C5225E3-F544-466B-184B-CE363AAED11F}"/>
              </a:ext>
            </a:extLst>
          </p:cNvPr>
          <p:cNvSpPr/>
          <p:nvPr/>
        </p:nvSpPr>
        <p:spPr>
          <a:xfrm>
            <a:off x="7957038" y="1101969"/>
            <a:ext cx="316524" cy="3516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194AA38-54C6-A1AB-D1EB-1C672D8D94B3}"/>
              </a:ext>
            </a:extLst>
          </p:cNvPr>
          <p:cNvSpPr txBox="1"/>
          <p:nvPr/>
        </p:nvSpPr>
        <p:spPr>
          <a:xfrm>
            <a:off x="892986" y="1109138"/>
            <a:ext cx="6253841"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1900" dirty="0"/>
              <a:t>Cross sectional study</a:t>
            </a:r>
            <a:endParaRPr lang="en-US" sz="1900" dirty="0">
              <a:cs typeface="Calibri"/>
            </a:endParaRPr>
          </a:p>
          <a:p>
            <a:pPr marL="342900" indent="-342900">
              <a:buFont typeface="Arial"/>
              <a:buChar char="•"/>
            </a:pPr>
            <a:r>
              <a:rPr lang="en-US" sz="1900" dirty="0"/>
              <a:t>1341 patients from the </a:t>
            </a:r>
            <a:r>
              <a:rPr lang="en-US" sz="1900" err="1"/>
              <a:t>Genkyst</a:t>
            </a:r>
            <a:r>
              <a:rPr lang="en-US" sz="1900" dirty="0"/>
              <a:t> cohort  </a:t>
            </a:r>
            <a:endParaRPr lang="en-US" sz="1900" dirty="0">
              <a:cs typeface="Calibri"/>
            </a:endParaRPr>
          </a:p>
          <a:p>
            <a:pPr marL="342900" indent="-342900">
              <a:buFont typeface="Arial"/>
              <a:buChar char="•"/>
            </a:pPr>
            <a:r>
              <a:rPr lang="en-US" sz="1900" dirty="0"/>
              <a:t>Influence of clinical and genetic factors on renal survival</a:t>
            </a:r>
            <a:endParaRPr lang="en-US" sz="1900" dirty="0">
              <a:cs typeface="Calibri"/>
            </a:endParaRPr>
          </a:p>
        </p:txBody>
      </p:sp>
    </p:spTree>
    <p:extLst>
      <p:ext uri="{BB962C8B-B14F-4D97-AF65-F5344CB8AC3E}">
        <p14:creationId xmlns:p14="http://schemas.microsoft.com/office/powerpoint/2010/main" val="400069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6621E-1521-CD16-F605-BEAFBD3B7022}"/>
              </a:ext>
            </a:extLst>
          </p:cNvPr>
          <p:cNvSpPr>
            <a:spLocks noGrp="1"/>
          </p:cNvSpPr>
          <p:nvPr>
            <p:ph type="title"/>
          </p:nvPr>
        </p:nvSpPr>
        <p:spPr>
          <a:xfrm>
            <a:off x="630936" y="502920"/>
            <a:ext cx="3419856" cy="1463040"/>
          </a:xfrm>
        </p:spPr>
        <p:txBody>
          <a:bodyPr anchor="ctr">
            <a:normAutofit/>
          </a:bodyPr>
          <a:lstStyle/>
          <a:p>
            <a:r>
              <a:rPr lang="en-US" sz="2500" b="1">
                <a:latin typeface="Calibri"/>
                <a:ea typeface="+mj-lt"/>
                <a:cs typeface="+mj-lt"/>
              </a:rPr>
              <a:t>Genetic Causes of PKD beyond PKD1 and PKD2</a:t>
            </a:r>
            <a:endParaRPr lang="en-US" sz="2500" b="1">
              <a:latin typeface="Calibri"/>
            </a:endParaRPr>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56E973-20D9-5A90-A0B1-713618E24BEC}"/>
              </a:ext>
            </a:extLst>
          </p:cNvPr>
          <p:cNvSpPr>
            <a:spLocks noGrp="1"/>
          </p:cNvSpPr>
          <p:nvPr>
            <p:ph idx="1"/>
          </p:nvPr>
        </p:nvSpPr>
        <p:spPr>
          <a:xfrm>
            <a:off x="4438395" y="553720"/>
            <a:ext cx="4024376" cy="1463040"/>
          </a:xfrm>
        </p:spPr>
        <p:txBody>
          <a:bodyPr vert="horz" lIns="91440" tIns="45720" rIns="91440" bIns="45720" rtlCol="0" anchor="ctr">
            <a:normAutofit/>
          </a:bodyPr>
          <a:lstStyle/>
          <a:p>
            <a:pPr marL="0" indent="0">
              <a:buNone/>
            </a:pPr>
            <a:r>
              <a:rPr lang="en-US" sz="1900" b="1" i="1" dirty="0">
                <a:solidFill>
                  <a:schemeClr val="tx1">
                    <a:lumMod val="75000"/>
                    <a:lumOff val="25000"/>
                  </a:schemeClr>
                </a:solidFill>
                <a:ea typeface="+mn-lt"/>
                <a:cs typeface="+mn-lt"/>
              </a:rPr>
              <a:t>Whole-exome sequencing identified mutations in rare cystic disease genes in patients who were originally labeled as “no mutation detected”</a:t>
            </a:r>
            <a:endParaRPr lang="en-US" sz="1900" b="1" i="1" dirty="0">
              <a:solidFill>
                <a:schemeClr val="tx1">
                  <a:lumMod val="75000"/>
                  <a:lumOff val="25000"/>
                </a:schemeClr>
              </a:solidFill>
              <a:cs typeface="Calibri"/>
            </a:endParaRPr>
          </a:p>
        </p:txBody>
      </p:sp>
      <p:pic>
        <p:nvPicPr>
          <p:cNvPr id="4" name="Picture 4">
            <a:extLst>
              <a:ext uri="{FF2B5EF4-FFF2-40B4-BE49-F238E27FC236}">
                <a16:creationId xmlns:a16="http://schemas.microsoft.com/office/drawing/2014/main" id="{1301FBCB-1B6E-0C1D-19F7-9823850C1C36}"/>
              </a:ext>
            </a:extLst>
          </p:cNvPr>
          <p:cNvPicPr>
            <a:picLocks noChangeAspect="1"/>
          </p:cNvPicPr>
          <p:nvPr/>
        </p:nvPicPr>
        <p:blipFill>
          <a:blip r:embed="rId2" cstate="print"/>
          <a:stretch>
            <a:fillRect/>
          </a:stretch>
        </p:blipFill>
        <p:spPr>
          <a:xfrm>
            <a:off x="443768" y="3210081"/>
            <a:ext cx="11317673" cy="2191015"/>
          </a:xfrm>
          <a:prstGeom prst="rect">
            <a:avLst/>
          </a:prstGeom>
        </p:spPr>
      </p:pic>
      <p:sp>
        <p:nvSpPr>
          <p:cNvPr id="5" name="Rectangle 4">
            <a:extLst>
              <a:ext uri="{FF2B5EF4-FFF2-40B4-BE49-F238E27FC236}">
                <a16:creationId xmlns:a16="http://schemas.microsoft.com/office/drawing/2014/main" id="{2DAB1F67-BB90-3A59-9623-2983147785B1}"/>
              </a:ext>
            </a:extLst>
          </p:cNvPr>
          <p:cNvSpPr/>
          <p:nvPr/>
        </p:nvSpPr>
        <p:spPr>
          <a:xfrm>
            <a:off x="348312" y="4444583"/>
            <a:ext cx="11317573" cy="949376"/>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6048C3C-CCF1-4297-8343-0EAE56462B91}"/>
              </a:ext>
            </a:extLst>
          </p:cNvPr>
          <p:cNvSpPr txBox="1"/>
          <p:nvPr/>
        </p:nvSpPr>
        <p:spPr>
          <a:xfrm>
            <a:off x="7984760" y="5873646"/>
            <a:ext cx="376752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t>Poroth</a:t>
            </a:r>
            <a:r>
              <a:rPr lang="en-US" sz="1600" i="1"/>
              <a:t> et al, Am J Hum Genet 2016</a:t>
            </a:r>
            <a:endParaRPr lang="en-US" sz="1600" i="1">
              <a:cs typeface="Calibri"/>
            </a:endParaRPr>
          </a:p>
          <a:p>
            <a:r>
              <a:rPr lang="en-US" sz="1600" i="1">
                <a:cs typeface="Calibri"/>
              </a:rPr>
              <a:t>Besse et al, </a:t>
            </a:r>
            <a:r>
              <a:rPr lang="en-US" sz="1600" i="1">
                <a:ea typeface="+mn-lt"/>
                <a:cs typeface="+mn-lt"/>
              </a:rPr>
              <a:t>J Am Soc Nephrol 2019</a:t>
            </a:r>
          </a:p>
          <a:p>
            <a:r>
              <a:rPr lang="en-US" sz="1600" i="1" err="1">
                <a:ea typeface="+mn-lt"/>
                <a:cs typeface="+mn-lt"/>
              </a:rPr>
              <a:t>Cornec</a:t>
            </a:r>
            <a:r>
              <a:rPr lang="en-US" sz="1600" i="1">
                <a:ea typeface="+mn-lt"/>
                <a:cs typeface="+mn-lt"/>
              </a:rPr>
              <a:t> Le-Gall et al, Am J Hum Genet 2018</a:t>
            </a:r>
          </a:p>
        </p:txBody>
      </p:sp>
      <p:pic>
        <p:nvPicPr>
          <p:cNvPr id="8" name="Picture 2" descr="Diagram&#10;&#10;Description automatically generated">
            <a:extLst>
              <a:ext uri="{FF2B5EF4-FFF2-40B4-BE49-F238E27FC236}">
                <a16:creationId xmlns:a16="http://schemas.microsoft.com/office/drawing/2014/main" id="{2B183971-3A84-5ABD-33E7-B2AE6C3EF426}"/>
              </a:ext>
            </a:extLst>
          </p:cNvPr>
          <p:cNvPicPr>
            <a:picLocks noChangeAspect="1"/>
          </p:cNvPicPr>
          <p:nvPr/>
        </p:nvPicPr>
        <p:blipFill>
          <a:blip r:embed="rId3" cstate="print"/>
          <a:stretch>
            <a:fillRect/>
          </a:stretch>
        </p:blipFill>
        <p:spPr>
          <a:xfrm>
            <a:off x="8336547" y="49649"/>
            <a:ext cx="3799304" cy="3294285"/>
          </a:xfrm>
          <a:prstGeom prst="rect">
            <a:avLst/>
          </a:prstGeom>
        </p:spPr>
      </p:pic>
    </p:spTree>
    <p:extLst>
      <p:ext uri="{BB962C8B-B14F-4D97-AF65-F5344CB8AC3E}">
        <p14:creationId xmlns:p14="http://schemas.microsoft.com/office/powerpoint/2010/main" val="194469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001A-C0E4-5276-593E-073BCC6C4C35}"/>
              </a:ext>
            </a:extLst>
          </p:cNvPr>
          <p:cNvSpPr>
            <a:spLocks noGrp="1"/>
          </p:cNvSpPr>
          <p:nvPr>
            <p:ph type="title"/>
          </p:nvPr>
        </p:nvSpPr>
        <p:spPr/>
        <p:txBody>
          <a:bodyPr>
            <a:normAutofit/>
          </a:bodyPr>
          <a:lstStyle/>
          <a:p>
            <a:r>
              <a:rPr lang="en-US" sz="3400" b="1">
                <a:solidFill>
                  <a:schemeClr val="tx1">
                    <a:lumMod val="75000"/>
                    <a:lumOff val="25000"/>
                  </a:schemeClr>
                </a:solidFill>
                <a:latin typeface="Calibri"/>
                <a:ea typeface="+mj-lt"/>
                <a:cs typeface="+mj-lt"/>
              </a:rPr>
              <a:t>Scenarios where genetic testing is clinically indicated</a:t>
            </a:r>
            <a:endParaRPr lang="en-US" sz="3400" b="1">
              <a:solidFill>
                <a:schemeClr val="tx1">
                  <a:lumMod val="75000"/>
                  <a:lumOff val="25000"/>
                </a:schemeClr>
              </a:solidFill>
              <a:latin typeface="Calibri"/>
            </a:endParaRPr>
          </a:p>
        </p:txBody>
      </p:sp>
      <p:sp>
        <p:nvSpPr>
          <p:cNvPr id="3" name="Content Placeholder 2">
            <a:extLst>
              <a:ext uri="{FF2B5EF4-FFF2-40B4-BE49-F238E27FC236}">
                <a16:creationId xmlns:a16="http://schemas.microsoft.com/office/drawing/2014/main" id="{7E0D9117-E8EC-02AB-004E-29EE93F66C44}"/>
              </a:ext>
            </a:extLst>
          </p:cNvPr>
          <p:cNvSpPr>
            <a:spLocks noGrp="1"/>
          </p:cNvSpPr>
          <p:nvPr>
            <p:ph idx="1"/>
          </p:nvPr>
        </p:nvSpPr>
        <p:spPr>
          <a:xfrm>
            <a:off x="838200" y="1525822"/>
            <a:ext cx="10515600" cy="1715568"/>
          </a:xfrm>
        </p:spPr>
        <p:txBody>
          <a:bodyPr vert="horz" lIns="91440" tIns="45720" rIns="91440" bIns="45720" rtlCol="0" anchor="t">
            <a:noAutofit/>
          </a:bodyPr>
          <a:lstStyle/>
          <a:p>
            <a:pPr>
              <a:lnSpc>
                <a:spcPct val="150000"/>
              </a:lnSpc>
              <a:buFont typeface="Wingdings" panose="020B0604020202020204" pitchFamily="34" charset="0"/>
              <a:buChar char="ü"/>
            </a:pPr>
            <a:r>
              <a:rPr lang="en-US" sz="2600">
                <a:ea typeface="+mn-lt"/>
                <a:cs typeface="+mn-lt"/>
              </a:rPr>
              <a:t>Suspected ADPKD with no apparent family history</a:t>
            </a:r>
            <a:endParaRPr lang="en-US" sz="2600">
              <a:cs typeface="Calibri" panose="020F0502020204030204"/>
            </a:endParaRPr>
          </a:p>
          <a:p>
            <a:pPr>
              <a:lnSpc>
                <a:spcPct val="150000"/>
              </a:lnSpc>
              <a:buFont typeface="Wingdings" panose="020B0604020202020204" pitchFamily="34" charset="0"/>
              <a:buChar char="ü"/>
            </a:pPr>
            <a:r>
              <a:rPr lang="en-US" sz="2600">
                <a:ea typeface="+mn-lt"/>
                <a:cs typeface="+mn-lt"/>
              </a:rPr>
              <a:t>Suspected ADPKD with equivocal kidney imaging findings</a:t>
            </a:r>
            <a:endParaRPr lang="en-US" sz="2600">
              <a:cs typeface="Calibri" panose="020F0502020204030204"/>
            </a:endParaRPr>
          </a:p>
          <a:p>
            <a:pPr>
              <a:lnSpc>
                <a:spcPct val="150000"/>
              </a:lnSpc>
              <a:buFont typeface="Wingdings" panose="020B0604020202020204" pitchFamily="34" charset="0"/>
              <a:buChar char="ü"/>
            </a:pPr>
            <a:r>
              <a:rPr lang="en-US" sz="2600">
                <a:ea typeface="+mn-lt"/>
                <a:cs typeface="+mn-lt"/>
              </a:rPr>
              <a:t>ADPKD exclusion in young (e.g., ,25 </a:t>
            </a:r>
            <a:r>
              <a:rPr lang="en-US" sz="2600" err="1">
                <a:ea typeface="+mn-lt"/>
                <a:cs typeface="+mn-lt"/>
              </a:rPr>
              <a:t>yr</a:t>
            </a:r>
            <a:r>
              <a:rPr lang="en-US" sz="2600">
                <a:ea typeface="+mn-lt"/>
                <a:cs typeface="+mn-lt"/>
              </a:rPr>
              <a:t> old) at-risk subjects</a:t>
            </a:r>
            <a:endParaRPr lang="en-US" sz="2600">
              <a:cs typeface="Calibri" panose="020F0502020204030204"/>
            </a:endParaRPr>
          </a:p>
          <a:p>
            <a:endParaRPr lang="en-US"/>
          </a:p>
        </p:txBody>
      </p:sp>
      <p:sp>
        <p:nvSpPr>
          <p:cNvPr id="4" name="TextBox 3">
            <a:extLst>
              <a:ext uri="{FF2B5EF4-FFF2-40B4-BE49-F238E27FC236}">
                <a16:creationId xmlns:a16="http://schemas.microsoft.com/office/drawing/2014/main" id="{9DB55535-926B-351E-AB13-779A1A45E110}"/>
              </a:ext>
            </a:extLst>
          </p:cNvPr>
          <p:cNvSpPr txBox="1"/>
          <p:nvPr/>
        </p:nvSpPr>
        <p:spPr>
          <a:xfrm>
            <a:off x="1126759" y="3750039"/>
            <a:ext cx="7577527" cy="16970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400" i="1">
                <a:cs typeface="Arial"/>
              </a:rPr>
              <a:t>Living related kidney donation evaluation​</a:t>
            </a:r>
            <a:endParaRPr lang="en-US" sz="2400" i="1">
              <a:cs typeface="Calibri"/>
            </a:endParaRPr>
          </a:p>
          <a:p>
            <a:pPr marL="457200" indent="-457200">
              <a:lnSpc>
                <a:spcPct val="150000"/>
              </a:lnSpc>
              <a:buFont typeface="Arial"/>
              <a:buChar char="•"/>
            </a:pPr>
            <a:r>
              <a:rPr lang="en-US" sz="2400" i="1">
                <a:cs typeface="Arial"/>
              </a:rPr>
              <a:t>Obtaining life or disability insurance​</a:t>
            </a:r>
          </a:p>
          <a:p>
            <a:pPr marL="457200" indent="-457200">
              <a:lnSpc>
                <a:spcPct val="150000"/>
              </a:lnSpc>
              <a:buFont typeface="Arial"/>
              <a:buChar char="•"/>
            </a:pPr>
            <a:r>
              <a:rPr lang="en-US" sz="2400" i="1">
                <a:cs typeface="Arial"/>
              </a:rPr>
              <a:t>Prenatal and preimplantation genetic diagnosis</a:t>
            </a:r>
          </a:p>
        </p:txBody>
      </p:sp>
    </p:spTree>
    <p:extLst>
      <p:ext uri="{BB962C8B-B14F-4D97-AF65-F5344CB8AC3E}">
        <p14:creationId xmlns:p14="http://schemas.microsoft.com/office/powerpoint/2010/main" val="3209191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21" name="Freeform: Shape 2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5EB7B2-AD15-EFB1-7F67-D73F3EF909C7}"/>
              </a:ext>
            </a:extLst>
          </p:cNvPr>
          <p:cNvSpPr txBox="1">
            <a:spLocks/>
          </p:cNvSpPr>
          <p:nvPr/>
        </p:nvSpPr>
        <p:spPr>
          <a:xfrm>
            <a:off x="1593141" y="251647"/>
            <a:ext cx="5656380" cy="2580257"/>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97062">
              <a:spcBef>
                <a:spcPts val="1090"/>
              </a:spcBef>
              <a:buNone/>
            </a:pPr>
            <a:r>
              <a:rPr lang="en-US" sz="1880" b="1" kern="1200">
                <a:latin typeface="+mn-lt"/>
                <a:ea typeface="+mn-lt"/>
                <a:cs typeface="+mn-lt"/>
              </a:rPr>
              <a:t>ADPKD DIAGNOSIS</a:t>
            </a:r>
            <a:endParaRPr lang="en-US" sz="1880" b="1" kern="1200">
              <a:latin typeface="+mn-lt"/>
              <a:cs typeface="Calibri"/>
            </a:endParaRPr>
          </a:p>
          <a:p>
            <a:pPr marL="248907" indent="-248907" defTabSz="997062">
              <a:spcBef>
                <a:spcPts val="1090"/>
              </a:spcBef>
              <a:buFont typeface="Wingdings" panose="020B0604020202020204" pitchFamily="34" charset="0"/>
              <a:buChar char="ü"/>
            </a:pPr>
            <a:r>
              <a:rPr lang="en-US" sz="1880" b="1" kern="1200">
                <a:latin typeface="+mn-lt"/>
                <a:ea typeface="+mn-lt"/>
                <a:cs typeface="+mn-lt"/>
              </a:rPr>
              <a:t>positive family history </a:t>
            </a:r>
          </a:p>
          <a:p>
            <a:pPr marL="0" indent="0" defTabSz="997062">
              <a:spcBef>
                <a:spcPts val="1090"/>
              </a:spcBef>
              <a:buNone/>
            </a:pPr>
            <a:r>
              <a:rPr lang="en-US" sz="1880" kern="1200">
                <a:latin typeface="+mn-lt"/>
                <a:ea typeface="+mn-lt"/>
                <a:cs typeface="+mn-lt"/>
              </a:rPr>
              <a:t>    </a:t>
            </a:r>
            <a:r>
              <a:rPr lang="en-US" sz="1880" kern="1200">
                <a:solidFill>
                  <a:srgbClr val="000000"/>
                </a:solidFill>
                <a:latin typeface="+mn-lt"/>
                <a:ea typeface="+mn-lt"/>
                <a:cs typeface="+mn-lt"/>
              </a:rPr>
              <a:t>     </a:t>
            </a:r>
            <a:r>
              <a:rPr lang="en-US" sz="1880" i="1" kern="1200">
                <a:solidFill>
                  <a:srgbClr val="000000"/>
                </a:solidFill>
                <a:latin typeface="+mn-lt"/>
                <a:ea typeface="+mn-lt"/>
                <a:cs typeface="+mn-lt"/>
              </a:rPr>
              <a:t> </a:t>
            </a:r>
            <a:r>
              <a:rPr lang="en-US" sz="1880" b="1" i="1" kern="1200">
                <a:solidFill>
                  <a:srgbClr val="7030A0"/>
                </a:solidFill>
                <a:latin typeface="+mn-lt"/>
                <a:ea typeface="+mn-lt"/>
                <a:cs typeface="+mn-lt"/>
              </a:rPr>
              <a:t>plus</a:t>
            </a:r>
            <a:endParaRPr lang="en-US" sz="1880" b="1" kern="1200">
              <a:solidFill>
                <a:srgbClr val="000000"/>
              </a:solidFill>
              <a:latin typeface="+mn-lt"/>
              <a:ea typeface="+mn-lt"/>
              <a:cs typeface="+mn-lt"/>
            </a:endParaRPr>
          </a:p>
          <a:p>
            <a:pPr marL="248907" indent="-248907" defTabSz="997062">
              <a:spcBef>
                <a:spcPts val="1090"/>
              </a:spcBef>
              <a:buFont typeface="Wingdings" panose="020B0604020202020204" pitchFamily="34" charset="0"/>
              <a:buChar char="ü"/>
            </a:pPr>
            <a:r>
              <a:rPr lang="en-US" sz="1880" b="1" kern="1200">
                <a:latin typeface="+mn-lt"/>
                <a:ea typeface="+mn-lt"/>
                <a:cs typeface="+mn-lt"/>
              </a:rPr>
              <a:t> Ultrasonography</a:t>
            </a:r>
          </a:p>
          <a:p>
            <a:pPr marL="0" indent="0" defTabSz="997062">
              <a:spcBef>
                <a:spcPts val="1090"/>
              </a:spcBef>
              <a:buNone/>
            </a:pPr>
            <a:r>
              <a:rPr lang="en-US" sz="1880" kern="1200">
                <a:latin typeface="+mn-lt"/>
                <a:ea typeface="+mn-ea"/>
                <a:cs typeface="Calibri" panose="020F0502020204030204"/>
              </a:rPr>
              <a:t>  </a:t>
            </a:r>
            <a:r>
              <a:rPr lang="en-US" sz="1880" kern="1200">
                <a:solidFill>
                  <a:schemeClr val="tx1">
                    <a:lumMod val="75000"/>
                    <a:lumOff val="25000"/>
                  </a:schemeClr>
                </a:solidFill>
                <a:latin typeface="+mn-lt"/>
                <a:ea typeface="+mn-ea"/>
                <a:cs typeface="Calibri" panose="020F0502020204030204"/>
              </a:rPr>
              <a:t>         </a:t>
            </a:r>
            <a:r>
              <a:rPr lang="en-US" sz="1880" i="1" kern="1200">
                <a:solidFill>
                  <a:schemeClr val="tx1">
                    <a:lumMod val="75000"/>
                    <a:lumOff val="25000"/>
                  </a:schemeClr>
                </a:solidFill>
                <a:latin typeface="+mn-lt"/>
                <a:ea typeface="+mn-ea"/>
                <a:cs typeface="Calibri" panose="020F0502020204030204"/>
              </a:rPr>
              <a:t>or</a:t>
            </a:r>
            <a:endParaRPr lang="en-US" sz="1880" i="1" kern="1200">
              <a:solidFill>
                <a:schemeClr val="tx1">
                  <a:lumMod val="75000"/>
                  <a:lumOff val="25000"/>
                </a:schemeClr>
              </a:solidFill>
              <a:latin typeface="+mn-lt"/>
              <a:cs typeface="Calibri" panose="020F0502020204030204"/>
            </a:endParaRPr>
          </a:p>
          <a:p>
            <a:pPr marL="248907" indent="-248907" defTabSz="997062">
              <a:spcBef>
                <a:spcPts val="1090"/>
              </a:spcBef>
              <a:buFont typeface="Wingdings" panose="020B0604020202020204" pitchFamily="34" charset="0"/>
              <a:buChar char="ü"/>
            </a:pPr>
            <a:r>
              <a:rPr lang="en-US" sz="1880" b="1" kern="1200">
                <a:latin typeface="+mn-lt"/>
                <a:ea typeface="+mn-lt"/>
                <a:cs typeface="+mn-lt"/>
              </a:rPr>
              <a:t>MRI in equivocal cases or young at-risk subjects</a:t>
            </a:r>
            <a:endParaRPr lang="en-US" sz="1880" b="1" kern="1200">
              <a:latin typeface="+mn-lt"/>
              <a:cs typeface="Calibri" panose="020F0502020204030204"/>
            </a:endParaRPr>
          </a:p>
          <a:p>
            <a:endParaRPr lang="en-US">
              <a:ea typeface="Calibri"/>
              <a:cs typeface="Calibri"/>
            </a:endParaRPr>
          </a:p>
        </p:txBody>
      </p:sp>
      <p:sp>
        <p:nvSpPr>
          <p:cNvPr id="5" name="TextBox 4">
            <a:extLst>
              <a:ext uri="{FF2B5EF4-FFF2-40B4-BE49-F238E27FC236}">
                <a16:creationId xmlns:a16="http://schemas.microsoft.com/office/drawing/2014/main" id="{3E814209-12B2-26DF-7596-AF8A7E7E258D}"/>
              </a:ext>
            </a:extLst>
          </p:cNvPr>
          <p:cNvSpPr txBox="1"/>
          <p:nvPr/>
        </p:nvSpPr>
        <p:spPr>
          <a:xfrm>
            <a:off x="1219580" y="3492370"/>
            <a:ext cx="8552129" cy="26622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21945" indent="-321945" defTabSz="859536">
              <a:spcAft>
                <a:spcPts val="600"/>
              </a:spcAft>
              <a:buFont typeface="Arial,Sans-Serif"/>
              <a:buChar char="•"/>
            </a:pPr>
            <a:r>
              <a:rPr lang="en-US" sz="2400">
                <a:cs typeface="Calibri"/>
              </a:rPr>
              <a:t>unavailability of parental medical records </a:t>
            </a:r>
            <a:endParaRPr lang="en-US" sz="2400">
              <a:ea typeface="Calibri"/>
              <a:cs typeface="Calibri"/>
            </a:endParaRPr>
          </a:p>
          <a:p>
            <a:pPr marL="321945" indent="-321945" defTabSz="859536">
              <a:spcAft>
                <a:spcPts val="600"/>
              </a:spcAft>
              <a:buFont typeface="Arial,Sans-Serif"/>
              <a:buChar char="•"/>
            </a:pPr>
            <a:r>
              <a:rPr lang="en-US" sz="2400">
                <a:ea typeface="Calibri"/>
                <a:cs typeface="Calibri"/>
              </a:rPr>
              <a:t>mild PKD unrecognized in an affected parent </a:t>
            </a:r>
          </a:p>
          <a:p>
            <a:pPr marL="321945" indent="-321945" defTabSz="859536">
              <a:spcAft>
                <a:spcPts val="600"/>
              </a:spcAft>
              <a:buFont typeface="Arial"/>
              <a:buChar char="•"/>
            </a:pPr>
            <a:r>
              <a:rPr lang="en-US" sz="2400" kern="1200">
                <a:latin typeface="+mn-lt"/>
                <a:ea typeface="+mn-ea"/>
                <a:cs typeface="Arial"/>
              </a:rPr>
              <a:t>genetic and nongenetic causes of renal cystic diseases​</a:t>
            </a:r>
            <a:endParaRPr lang="en-US" sz="2400" kern="1200">
              <a:latin typeface="+mn-lt"/>
              <a:ea typeface="Calibri"/>
              <a:cs typeface="Calibri"/>
            </a:endParaRPr>
          </a:p>
          <a:p>
            <a:pPr marL="321945" indent="-321945" defTabSz="859536">
              <a:spcAft>
                <a:spcPts val="600"/>
              </a:spcAft>
              <a:buFont typeface="Arial"/>
              <a:buChar char="•"/>
            </a:pPr>
            <a:r>
              <a:rPr lang="en-US" sz="2400" kern="1200">
                <a:latin typeface="+mn-lt"/>
                <a:ea typeface="+mn-ea"/>
                <a:cs typeface="Arial"/>
              </a:rPr>
              <a:t>de novo disease​</a:t>
            </a:r>
            <a:endParaRPr lang="en-US" sz="2400" kern="1200">
              <a:latin typeface="+mn-lt"/>
              <a:ea typeface="Calibri"/>
              <a:cs typeface="Arial"/>
            </a:endParaRPr>
          </a:p>
          <a:p>
            <a:pPr marL="321945" indent="-321945" defTabSz="859536">
              <a:spcAft>
                <a:spcPts val="600"/>
              </a:spcAft>
              <a:buFont typeface="Arial"/>
              <a:buChar char="•"/>
            </a:pPr>
            <a:r>
              <a:rPr lang="en-US" sz="2400" kern="1200">
                <a:latin typeface="+mn-lt"/>
                <a:ea typeface="+mn-ea"/>
                <a:cs typeface="Arial"/>
              </a:rPr>
              <a:t>somatic and germline mosaicism ​</a:t>
            </a:r>
            <a:endParaRPr lang="en-US" sz="2400" kern="1200">
              <a:latin typeface="+mn-lt"/>
              <a:ea typeface="Calibri"/>
              <a:cs typeface="Arial"/>
            </a:endParaRPr>
          </a:p>
          <a:p>
            <a:pPr defTabSz="859536">
              <a:spcAft>
                <a:spcPts val="600"/>
              </a:spcAft>
            </a:pPr>
            <a:endParaRPr lang="en-US" sz="2200">
              <a:ea typeface="Calibri" panose="020F0502020204030204"/>
              <a:cs typeface="Arial"/>
            </a:endParaRPr>
          </a:p>
        </p:txBody>
      </p:sp>
      <p:sp>
        <p:nvSpPr>
          <p:cNvPr id="7" name="Rectangle: Rounded Corners 6">
            <a:extLst>
              <a:ext uri="{FF2B5EF4-FFF2-40B4-BE49-F238E27FC236}">
                <a16:creationId xmlns:a16="http://schemas.microsoft.com/office/drawing/2014/main" id="{A1D556C3-C69F-8C10-3EDF-0AC03DF05188}"/>
              </a:ext>
            </a:extLst>
          </p:cNvPr>
          <p:cNvSpPr/>
          <p:nvPr/>
        </p:nvSpPr>
        <p:spPr>
          <a:xfrm>
            <a:off x="1217134" y="108730"/>
            <a:ext cx="2778259" cy="5024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A5CF7C8-0738-A457-E03A-D4E30132D37B}"/>
              </a:ext>
            </a:extLst>
          </p:cNvPr>
          <p:cNvSpPr txBox="1"/>
          <p:nvPr/>
        </p:nvSpPr>
        <p:spPr>
          <a:xfrm>
            <a:off x="6870335" y="1568421"/>
            <a:ext cx="3017665" cy="6424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97062">
              <a:spcAft>
                <a:spcPts val="564"/>
              </a:spcAft>
            </a:pPr>
            <a:r>
              <a:rPr lang="en-US" sz="1786" b="1" i="1" kern="1200">
                <a:solidFill>
                  <a:schemeClr val="tx1">
                    <a:lumMod val="65000"/>
                    <a:lumOff val="35000"/>
                  </a:schemeClr>
                </a:solidFill>
                <a:latin typeface="+mn-lt"/>
                <a:ea typeface="+mn-ea"/>
                <a:cs typeface="+mn-cs"/>
              </a:rPr>
              <a:t>validated age-dependent diagnostic criteria</a:t>
            </a:r>
            <a:endParaRPr lang="en-US" sz="1900" b="1" i="1">
              <a:solidFill>
                <a:schemeClr val="tx1">
                  <a:lumMod val="65000"/>
                  <a:lumOff val="35000"/>
                </a:schemeClr>
              </a:solidFill>
              <a:ea typeface="Calibri"/>
              <a:cs typeface="Calibri"/>
            </a:endParaRPr>
          </a:p>
        </p:txBody>
      </p:sp>
      <p:sp>
        <p:nvSpPr>
          <p:cNvPr id="11" name="Right Brace 10">
            <a:extLst>
              <a:ext uri="{FF2B5EF4-FFF2-40B4-BE49-F238E27FC236}">
                <a16:creationId xmlns:a16="http://schemas.microsoft.com/office/drawing/2014/main" id="{E43295D6-7D04-DD49-F05C-0591B5E66B42}"/>
              </a:ext>
            </a:extLst>
          </p:cNvPr>
          <p:cNvSpPr/>
          <p:nvPr/>
        </p:nvSpPr>
        <p:spPr>
          <a:xfrm>
            <a:off x="6581053" y="1311989"/>
            <a:ext cx="364540" cy="1204109"/>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a:extLst>
              <a:ext uri="{FF2B5EF4-FFF2-40B4-BE49-F238E27FC236}">
                <a16:creationId xmlns:a16="http://schemas.microsoft.com/office/drawing/2014/main" id="{B680D40C-E5B5-B00B-5034-D1E41476C437}"/>
              </a:ext>
            </a:extLst>
          </p:cNvPr>
          <p:cNvSpPr txBox="1">
            <a:spLocks/>
          </p:cNvSpPr>
          <p:nvPr/>
        </p:nvSpPr>
        <p:spPr>
          <a:xfrm>
            <a:off x="210960" y="2660078"/>
            <a:ext cx="11774646" cy="1021848"/>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59536">
              <a:spcAft>
                <a:spcPts val="600"/>
              </a:spcAft>
            </a:pPr>
            <a:r>
              <a:rPr lang="en-US" sz="2800" b="1" kern="1200">
                <a:solidFill>
                  <a:schemeClr val="accent2">
                    <a:lumMod val="50000"/>
                  </a:schemeClr>
                </a:solidFill>
                <a:latin typeface="Calibri"/>
                <a:ea typeface="+mj-ea"/>
                <a:cs typeface="Calibri"/>
              </a:rPr>
              <a:t>No apparent family history in up to 28% of patients suspected to have ADPKD  </a:t>
            </a:r>
            <a:endParaRPr lang="en-US" sz="2800" b="1">
              <a:solidFill>
                <a:schemeClr val="accent2">
                  <a:lumMod val="50000"/>
                </a:schemeClr>
              </a:solidFill>
              <a:ea typeface="Calibri Light" panose="020F0302020204030204"/>
              <a:cs typeface="Calibri Light" panose="020F0302020204030204"/>
            </a:endParaRPr>
          </a:p>
        </p:txBody>
      </p:sp>
      <p:sp>
        <p:nvSpPr>
          <p:cNvPr id="14" name="TextBox 13">
            <a:extLst>
              <a:ext uri="{FF2B5EF4-FFF2-40B4-BE49-F238E27FC236}">
                <a16:creationId xmlns:a16="http://schemas.microsoft.com/office/drawing/2014/main" id="{233D0D85-386D-9D6A-2B05-0DE8C402C345}"/>
              </a:ext>
            </a:extLst>
          </p:cNvPr>
          <p:cNvSpPr txBox="1"/>
          <p:nvPr/>
        </p:nvSpPr>
        <p:spPr>
          <a:xfrm>
            <a:off x="8975558" y="6288505"/>
            <a:ext cx="307741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t>Iliuta</a:t>
            </a:r>
            <a:r>
              <a:rPr lang="en-US" sz="1600" i="1"/>
              <a:t> et al, J Am Soc Nephrol 2017</a:t>
            </a:r>
          </a:p>
        </p:txBody>
      </p:sp>
    </p:spTree>
    <p:extLst>
      <p:ext uri="{BB962C8B-B14F-4D97-AF65-F5344CB8AC3E}">
        <p14:creationId xmlns:p14="http://schemas.microsoft.com/office/powerpoint/2010/main" val="334132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up)">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15C4-FB38-6F73-3B98-6714CD8D6077}"/>
              </a:ext>
            </a:extLst>
          </p:cNvPr>
          <p:cNvSpPr>
            <a:spLocks noGrp="1"/>
          </p:cNvSpPr>
          <p:nvPr>
            <p:ph type="title"/>
          </p:nvPr>
        </p:nvSpPr>
        <p:spPr>
          <a:xfrm>
            <a:off x="4547558" y="437012"/>
            <a:ext cx="3700733" cy="836733"/>
          </a:xfrm>
        </p:spPr>
        <p:txBody>
          <a:bodyPr>
            <a:normAutofit/>
          </a:bodyPr>
          <a:lstStyle/>
          <a:p>
            <a:r>
              <a:rPr lang="en-US" sz="2800" b="1">
                <a:solidFill>
                  <a:schemeClr val="accent2">
                    <a:lumMod val="50000"/>
                  </a:schemeClr>
                </a:solidFill>
                <a:ea typeface="+mj-lt"/>
                <a:cs typeface="+mj-lt"/>
              </a:rPr>
              <a:t>Atypical Kidney Imaging</a:t>
            </a:r>
            <a:endParaRPr lang="en-US" sz="2800" b="1">
              <a:solidFill>
                <a:schemeClr val="accent2">
                  <a:lumMod val="50000"/>
                </a:schemeClr>
              </a:solidFill>
            </a:endParaRPr>
          </a:p>
        </p:txBody>
      </p:sp>
      <p:pic>
        <p:nvPicPr>
          <p:cNvPr id="4" name="Picture 4" descr="A picture containing text, different, posing, several&#10;&#10;Description automatically generated">
            <a:extLst>
              <a:ext uri="{FF2B5EF4-FFF2-40B4-BE49-F238E27FC236}">
                <a16:creationId xmlns:a16="http://schemas.microsoft.com/office/drawing/2014/main" id="{031F394A-C829-2264-E020-63D8D89B8602}"/>
              </a:ext>
            </a:extLst>
          </p:cNvPr>
          <p:cNvPicPr>
            <a:picLocks noGrp="1" noChangeAspect="1"/>
          </p:cNvPicPr>
          <p:nvPr>
            <p:ph idx="1"/>
          </p:nvPr>
        </p:nvPicPr>
        <p:blipFill>
          <a:blip r:embed="rId2" cstate="print"/>
          <a:stretch>
            <a:fillRect/>
          </a:stretch>
        </p:blipFill>
        <p:spPr>
          <a:xfrm>
            <a:off x="4167" y="-300"/>
            <a:ext cx="1903853" cy="2022207"/>
          </a:xfrm>
        </p:spPr>
      </p:pic>
      <p:sp>
        <p:nvSpPr>
          <p:cNvPr id="5" name="TextBox 4">
            <a:extLst>
              <a:ext uri="{FF2B5EF4-FFF2-40B4-BE49-F238E27FC236}">
                <a16:creationId xmlns:a16="http://schemas.microsoft.com/office/drawing/2014/main" id="{EDDA764B-2A8B-8DE9-68E7-E6B2388BC503}"/>
              </a:ext>
            </a:extLst>
          </p:cNvPr>
          <p:cNvSpPr txBox="1"/>
          <p:nvPr/>
        </p:nvSpPr>
        <p:spPr>
          <a:xfrm>
            <a:off x="3214777" y="1288211"/>
            <a:ext cx="638067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i="1">
                <a:solidFill>
                  <a:schemeClr val="tx1">
                    <a:lumMod val="75000"/>
                    <a:lumOff val="25000"/>
                  </a:schemeClr>
                </a:solidFill>
              </a:rPr>
              <a:t>Present in up to 16% of patients suspected to have ADPKD</a:t>
            </a:r>
          </a:p>
        </p:txBody>
      </p:sp>
      <p:pic>
        <p:nvPicPr>
          <p:cNvPr id="8" name="Picture 2" descr="Text&#10;&#10;Description automatically generated">
            <a:extLst>
              <a:ext uri="{FF2B5EF4-FFF2-40B4-BE49-F238E27FC236}">
                <a16:creationId xmlns:a16="http://schemas.microsoft.com/office/drawing/2014/main" id="{D65C703F-4C0B-39F8-A66F-43348C0074A3}"/>
              </a:ext>
            </a:extLst>
          </p:cNvPr>
          <p:cNvPicPr>
            <a:picLocks noChangeAspect="1"/>
          </p:cNvPicPr>
          <p:nvPr/>
        </p:nvPicPr>
        <p:blipFill>
          <a:blip r:embed="rId3" cstate="print"/>
          <a:stretch>
            <a:fillRect/>
          </a:stretch>
        </p:blipFill>
        <p:spPr>
          <a:xfrm>
            <a:off x="6593457" y="2337829"/>
            <a:ext cx="5359879" cy="3634454"/>
          </a:xfrm>
          <a:prstGeom prst="rect">
            <a:avLst/>
          </a:prstGeom>
        </p:spPr>
      </p:pic>
      <p:sp>
        <p:nvSpPr>
          <p:cNvPr id="9" name="Rectangle 8">
            <a:extLst>
              <a:ext uri="{FF2B5EF4-FFF2-40B4-BE49-F238E27FC236}">
                <a16:creationId xmlns:a16="http://schemas.microsoft.com/office/drawing/2014/main" id="{57FCE82A-803C-644B-1263-B92A71185B6C}"/>
              </a:ext>
            </a:extLst>
          </p:cNvPr>
          <p:cNvSpPr/>
          <p:nvPr/>
        </p:nvSpPr>
        <p:spPr>
          <a:xfrm>
            <a:off x="6415897" y="2886255"/>
            <a:ext cx="5607169" cy="3076754"/>
          </a:xfrm>
          <a:prstGeom prst="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B0CAEF3-E5EE-3827-49B5-19B858651065}"/>
              </a:ext>
            </a:extLst>
          </p:cNvPr>
          <p:cNvSpPr txBox="1"/>
          <p:nvPr/>
        </p:nvSpPr>
        <p:spPr>
          <a:xfrm>
            <a:off x="411193" y="2337758"/>
            <a:ext cx="5834332" cy="37379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Sans-Serif"/>
              <a:buChar char="•"/>
            </a:pPr>
            <a:r>
              <a:rPr lang="en-US" sz="2000" b="1" i="1" dirty="0" err="1">
                <a:ea typeface="+mn-lt"/>
                <a:cs typeface="+mn-lt"/>
              </a:rPr>
              <a:t>Nontruncating</a:t>
            </a:r>
            <a:r>
              <a:rPr lang="en-US" sz="2000" b="1" i="1" dirty="0">
                <a:ea typeface="+mn-lt"/>
                <a:cs typeface="+mn-lt"/>
              </a:rPr>
              <a:t> PKD1 or PKD2</a:t>
            </a:r>
            <a:r>
              <a:rPr lang="en-US" sz="2000" dirty="0">
                <a:ea typeface="+mn-lt"/>
                <a:cs typeface="+mn-lt"/>
              </a:rPr>
              <a:t> mutations if positive family history and mild cystic disease </a:t>
            </a:r>
            <a:endParaRPr lang="en-US" dirty="0"/>
          </a:p>
          <a:p>
            <a:pPr marL="285750" indent="-285750">
              <a:lnSpc>
                <a:spcPct val="150000"/>
              </a:lnSpc>
              <a:buFont typeface="Arial,Sans-Serif"/>
              <a:buChar char="•"/>
            </a:pPr>
            <a:r>
              <a:rPr lang="en-US" sz="2000" b="1" i="1" dirty="0">
                <a:ea typeface="+mn-lt"/>
                <a:cs typeface="+mn-lt"/>
              </a:rPr>
              <a:t>Second kidney disease</a:t>
            </a:r>
            <a:r>
              <a:rPr lang="en-US" sz="2000" dirty="0">
                <a:ea typeface="+mn-lt"/>
                <a:cs typeface="+mn-lt"/>
              </a:rPr>
              <a:t> in patients with moderate to advanced CKD but mild cystic disease without kidney enlargement  </a:t>
            </a:r>
          </a:p>
          <a:p>
            <a:pPr marL="285750" indent="-285750">
              <a:lnSpc>
                <a:spcPct val="150000"/>
              </a:lnSpc>
              <a:buFont typeface="Arial,Sans-Serif"/>
              <a:buChar char="•"/>
            </a:pPr>
            <a:r>
              <a:rPr lang="en-US" sz="2000" b="1" i="1" dirty="0">
                <a:ea typeface="Calibri" panose="020F0502020204030204"/>
                <a:cs typeface="Calibri" panose="020F0502020204030204"/>
              </a:rPr>
              <a:t>Somatic mosaicism</a:t>
            </a:r>
            <a:r>
              <a:rPr lang="en-US" sz="2000" dirty="0">
                <a:ea typeface="Calibri" panose="020F0502020204030204"/>
                <a:cs typeface="Calibri" panose="020F0502020204030204"/>
              </a:rPr>
              <a:t> if no family history of ADPKD and unilateral, asymmetric, segmental, or lopsided cystic disease </a:t>
            </a:r>
          </a:p>
        </p:txBody>
      </p:sp>
      <p:sp>
        <p:nvSpPr>
          <p:cNvPr id="3" name="TextBox 2">
            <a:extLst>
              <a:ext uri="{FF2B5EF4-FFF2-40B4-BE49-F238E27FC236}">
                <a16:creationId xmlns:a16="http://schemas.microsoft.com/office/drawing/2014/main" id="{52A0821E-1E73-96B6-898C-CBFFBB3E81C0}"/>
              </a:ext>
            </a:extLst>
          </p:cNvPr>
          <p:cNvSpPr txBox="1"/>
          <p:nvPr/>
        </p:nvSpPr>
        <p:spPr>
          <a:xfrm>
            <a:off x="8628185" y="6224954"/>
            <a:ext cx="356381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err="1">
                <a:ea typeface="+mn-lt"/>
                <a:cs typeface="+mn-lt"/>
              </a:rPr>
              <a:t>Irazabal</a:t>
            </a:r>
            <a:r>
              <a:rPr lang="en-US" sz="1600">
                <a:ea typeface="+mn-lt"/>
                <a:cs typeface="+mn-lt"/>
              </a:rPr>
              <a:t> et al, </a:t>
            </a:r>
            <a:r>
              <a:rPr lang="en-US" sz="1600" i="1">
                <a:ea typeface="+mn-lt"/>
                <a:cs typeface="+mn-lt"/>
              </a:rPr>
              <a:t>J Am Soc Nephrol 2015</a:t>
            </a:r>
            <a:endParaRPr lang="en-US"/>
          </a:p>
          <a:p>
            <a:r>
              <a:rPr lang="en-US" sz="1600" i="1" err="1"/>
              <a:t>Iliutal</a:t>
            </a:r>
            <a:r>
              <a:rPr lang="en-US" sz="1600" i="1"/>
              <a:t> et al, J Am Soc Nephrol 2017</a:t>
            </a:r>
            <a:endParaRPr lang="en-US"/>
          </a:p>
        </p:txBody>
      </p:sp>
    </p:spTree>
    <p:extLst>
      <p:ext uri="{BB962C8B-B14F-4D97-AF65-F5344CB8AC3E}">
        <p14:creationId xmlns:p14="http://schemas.microsoft.com/office/powerpoint/2010/main" val="16172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5350FBF8-AD7A-331F-102A-8748C86F2D0D}"/>
              </a:ext>
            </a:extLst>
          </p:cNvPr>
          <p:cNvPicPr>
            <a:picLocks noChangeAspect="1"/>
          </p:cNvPicPr>
          <p:nvPr/>
        </p:nvPicPr>
        <p:blipFill>
          <a:blip r:embed="rId3" cstate="print"/>
          <a:stretch>
            <a:fillRect/>
          </a:stretch>
        </p:blipFill>
        <p:spPr>
          <a:xfrm>
            <a:off x="5263464" y="647906"/>
            <a:ext cx="6542383" cy="5086361"/>
          </a:xfrm>
          <a:prstGeom prst="rect">
            <a:avLst/>
          </a:prstGeom>
        </p:spPr>
      </p:pic>
      <p:sp>
        <p:nvSpPr>
          <p:cNvPr id="4" name="TextBox 3">
            <a:extLst>
              <a:ext uri="{FF2B5EF4-FFF2-40B4-BE49-F238E27FC236}">
                <a16:creationId xmlns:a16="http://schemas.microsoft.com/office/drawing/2014/main" id="{BAAFD2D1-A3EA-8569-C7C2-916EE371612A}"/>
              </a:ext>
            </a:extLst>
          </p:cNvPr>
          <p:cNvSpPr txBox="1"/>
          <p:nvPr/>
        </p:nvSpPr>
        <p:spPr>
          <a:xfrm>
            <a:off x="9242927" y="6007769"/>
            <a:ext cx="279667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ea typeface="Calibri"/>
                <a:cs typeface="Calibri"/>
              </a:rPr>
              <a:t>Hopp et al, </a:t>
            </a:r>
            <a:r>
              <a:rPr lang="en-US" sz="1600" i="1" dirty="0">
                <a:ea typeface="+mn-lt"/>
                <a:cs typeface="+mn-lt"/>
              </a:rPr>
              <a:t>Kidney Int 2020</a:t>
            </a:r>
            <a:endParaRPr lang="en-US" sz="1600" i="1" dirty="0">
              <a:ea typeface="Calibri"/>
              <a:cs typeface="Calibri"/>
            </a:endParaRPr>
          </a:p>
          <a:p>
            <a:r>
              <a:rPr lang="en-US" sz="1600" i="1" dirty="0"/>
              <a:t>Devuyst et al, Kidney Int 2020</a:t>
            </a:r>
            <a:endParaRPr lang="en-US" sz="1600" i="1" dirty="0">
              <a:ea typeface="Calibri"/>
              <a:cs typeface="Calibri"/>
            </a:endParaRPr>
          </a:p>
        </p:txBody>
      </p:sp>
      <p:sp>
        <p:nvSpPr>
          <p:cNvPr id="5" name="TextBox 4">
            <a:extLst>
              <a:ext uri="{FF2B5EF4-FFF2-40B4-BE49-F238E27FC236}">
                <a16:creationId xmlns:a16="http://schemas.microsoft.com/office/drawing/2014/main" id="{AECDB109-6126-0771-38FF-193ECEEFAF9A}"/>
              </a:ext>
            </a:extLst>
          </p:cNvPr>
          <p:cNvSpPr txBox="1"/>
          <p:nvPr/>
        </p:nvSpPr>
        <p:spPr>
          <a:xfrm>
            <a:off x="568362" y="3191541"/>
            <a:ext cx="4831138" cy="14296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a:buChar char="•"/>
            </a:pPr>
            <a:r>
              <a:rPr lang="en-US" sz="2000" b="1" dirty="0">
                <a:solidFill>
                  <a:schemeClr val="tx1">
                    <a:lumMod val="75000"/>
                    <a:lumOff val="25000"/>
                  </a:schemeClr>
                </a:solidFill>
                <a:latin typeface="Calibri"/>
                <a:ea typeface="Calibri"/>
                <a:cs typeface="Calibri"/>
              </a:rPr>
              <a:t>Readily detectable mosaicism by NGS</a:t>
            </a:r>
            <a:endParaRPr lang="en-US" sz="2000" dirty="0">
              <a:solidFill>
                <a:schemeClr val="tx1">
                  <a:lumMod val="75000"/>
                  <a:lumOff val="25000"/>
                </a:schemeClr>
              </a:solidFill>
              <a:latin typeface="Calibri"/>
              <a:ea typeface="Calibri"/>
              <a:cs typeface="Calibri"/>
            </a:endParaRPr>
          </a:p>
          <a:p>
            <a:pPr marL="342900" indent="-342900">
              <a:lnSpc>
                <a:spcPct val="150000"/>
              </a:lnSpc>
              <a:buFont typeface="Wingdings"/>
              <a:buChar char="ü"/>
            </a:pPr>
            <a:r>
              <a:rPr lang="en-US" sz="2000" i="1" dirty="0">
                <a:solidFill>
                  <a:srgbClr val="212121"/>
                </a:solidFill>
                <a:latin typeface="Calibri"/>
                <a:ea typeface="Calibri"/>
                <a:cs typeface="Calibri"/>
              </a:rPr>
              <a:t> 1% of </a:t>
            </a:r>
            <a:r>
              <a:rPr lang="en-US" sz="2000" i="1" dirty="0">
                <a:solidFill>
                  <a:srgbClr val="212121"/>
                </a:solidFill>
                <a:ea typeface="+mn-lt"/>
                <a:cs typeface="+mn-lt"/>
              </a:rPr>
              <a:t> typical ADPKD population</a:t>
            </a:r>
            <a:endParaRPr lang="en-US" sz="2000" i="1" dirty="0">
              <a:solidFill>
                <a:srgbClr val="000000"/>
              </a:solidFill>
              <a:latin typeface="Calibri" panose="020F0502020204030204"/>
              <a:ea typeface="Calibri" panose="020F0502020204030204"/>
              <a:cs typeface="Calibri" panose="020F0502020204030204"/>
            </a:endParaRPr>
          </a:p>
          <a:p>
            <a:pPr marL="342900" indent="-342900">
              <a:lnSpc>
                <a:spcPct val="150000"/>
              </a:lnSpc>
              <a:buFont typeface="Wingdings"/>
              <a:buChar char="ü"/>
            </a:pPr>
            <a:r>
              <a:rPr lang="en-US" sz="2000" i="1" dirty="0">
                <a:solidFill>
                  <a:srgbClr val="212121"/>
                </a:solidFill>
                <a:latin typeface="Calibri"/>
                <a:ea typeface="Calibri"/>
                <a:cs typeface="Calibri"/>
              </a:rPr>
              <a:t> 10% of genetically unresolved PKD cases </a:t>
            </a:r>
            <a:endParaRPr lang="en-US" sz="2000" dirty="0">
              <a:ea typeface="Calibri" panose="020F0502020204030204"/>
              <a:cs typeface="Calibri" panose="020F0502020204030204"/>
            </a:endParaRPr>
          </a:p>
        </p:txBody>
      </p:sp>
      <p:sp>
        <p:nvSpPr>
          <p:cNvPr id="8" name="TextBox 7">
            <a:extLst>
              <a:ext uri="{FF2B5EF4-FFF2-40B4-BE49-F238E27FC236}">
                <a16:creationId xmlns:a16="http://schemas.microsoft.com/office/drawing/2014/main" id="{1C5F8615-7EC7-3318-21B0-A985EC9B8C5D}"/>
              </a:ext>
            </a:extLst>
          </p:cNvPr>
          <p:cNvSpPr txBox="1"/>
          <p:nvPr/>
        </p:nvSpPr>
        <p:spPr>
          <a:xfrm>
            <a:off x="1161692" y="2738776"/>
            <a:ext cx="36489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accent2">
                    <a:lumMod val="50000"/>
                  </a:schemeClr>
                </a:solidFill>
              </a:rPr>
              <a:t>Mosaicism in ADPKD</a:t>
            </a:r>
          </a:p>
        </p:txBody>
      </p:sp>
      <p:sp>
        <p:nvSpPr>
          <p:cNvPr id="3" name="TextBox 2">
            <a:extLst>
              <a:ext uri="{FF2B5EF4-FFF2-40B4-BE49-F238E27FC236}">
                <a16:creationId xmlns:a16="http://schemas.microsoft.com/office/drawing/2014/main" id="{DFABBACF-8A3B-1806-E20E-15055541E09B}"/>
              </a:ext>
            </a:extLst>
          </p:cNvPr>
          <p:cNvSpPr txBox="1"/>
          <p:nvPr/>
        </p:nvSpPr>
        <p:spPr>
          <a:xfrm>
            <a:off x="562708" y="785446"/>
            <a:ext cx="424375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dirty="0">
                <a:solidFill>
                  <a:schemeClr val="accent2">
                    <a:lumMod val="50000"/>
                  </a:schemeClr>
                </a:solidFill>
              </a:rPr>
              <a:t>Mosaicism</a:t>
            </a:r>
            <a:r>
              <a:rPr lang="en-US" sz="2000" i="1" dirty="0">
                <a:solidFill>
                  <a:schemeClr val="tx1">
                    <a:lumMod val="95000"/>
                    <a:lumOff val="5000"/>
                  </a:schemeClr>
                </a:solidFill>
              </a:rPr>
              <a:t> </a:t>
            </a:r>
            <a:endParaRPr lang="en-US" dirty="0">
              <a:solidFill>
                <a:schemeClr val="tx1">
                  <a:lumMod val="95000"/>
                  <a:lumOff val="5000"/>
                </a:schemeClr>
              </a:solidFill>
            </a:endParaRPr>
          </a:p>
          <a:p>
            <a:pPr marL="342900" indent="-342900">
              <a:buFont typeface="Wingdings"/>
              <a:buChar char="Ø"/>
            </a:pPr>
            <a:r>
              <a:rPr lang="en-US" sz="2000" i="1" dirty="0">
                <a:solidFill>
                  <a:schemeClr val="tx1">
                    <a:lumMod val="95000"/>
                    <a:lumOff val="5000"/>
                  </a:schemeClr>
                </a:solidFill>
              </a:rPr>
              <a:t> presence of 2 genetically distinct cell populations within 1 individual resulting from a somatic mutation during embryogenesis</a:t>
            </a:r>
            <a:endParaRPr lang="en-US" sz="2000" i="1" dirty="0">
              <a:solidFill>
                <a:schemeClr val="tx1">
                  <a:lumMod val="95000"/>
                  <a:lumOff val="5000"/>
                </a:schemeClr>
              </a:solidFill>
              <a:ea typeface="Calibri"/>
              <a:cs typeface="Calibri"/>
            </a:endParaRPr>
          </a:p>
        </p:txBody>
      </p:sp>
    </p:spTree>
    <p:extLst>
      <p:ext uri="{BB962C8B-B14F-4D97-AF65-F5344CB8AC3E}">
        <p14:creationId xmlns:p14="http://schemas.microsoft.com/office/powerpoint/2010/main" val="2316073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8BC9D4B-CDA2-2889-5467-BA9FA2C695D9}"/>
              </a:ext>
            </a:extLst>
          </p:cNvPr>
          <p:cNvSpPr txBox="1"/>
          <p:nvPr/>
        </p:nvSpPr>
        <p:spPr>
          <a:xfrm>
            <a:off x="332606" y="3073426"/>
            <a:ext cx="4524325" cy="332066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228600">
              <a:lnSpc>
                <a:spcPct val="90000"/>
              </a:lnSpc>
              <a:spcAft>
                <a:spcPts val="600"/>
              </a:spcAft>
              <a:buFont typeface="Arial" panose="020B0604020202020204" pitchFamily="34" charset="0"/>
              <a:buChar char="•"/>
            </a:pPr>
            <a:r>
              <a:rPr lang="en-US" sz="2000"/>
              <a:t>Affected individuals have a 50% chance of passing the mutation to each of their offspring.</a:t>
            </a:r>
            <a:endParaRPr lang="en-US" sz="2000">
              <a:ea typeface="Calibri"/>
              <a:cs typeface="Calibri"/>
            </a:endParaRPr>
          </a:p>
          <a:p>
            <a:pPr marL="342900" indent="-228600">
              <a:lnSpc>
                <a:spcPct val="90000"/>
              </a:lnSpc>
              <a:spcAft>
                <a:spcPts val="600"/>
              </a:spcAft>
              <a:buFont typeface="Arial" panose="020B0604020202020204" pitchFamily="34" charset="0"/>
              <a:buChar char="•"/>
            </a:pPr>
            <a:r>
              <a:rPr lang="en-US" sz="2000"/>
              <a:t>Assisted reproductive technology using preimplantation genetic diagnosis (PGD) allows individuals with PKD to reduce risk to 1% - 2%.</a:t>
            </a:r>
            <a:endParaRPr lang="en-US" sz="2000">
              <a:cs typeface="Calibri"/>
            </a:endParaRPr>
          </a:p>
        </p:txBody>
      </p:sp>
      <p:pic>
        <p:nvPicPr>
          <p:cNvPr id="3" name="Picture 3" descr="A picture containing plate&#10;&#10;Description automatically generated">
            <a:extLst>
              <a:ext uri="{FF2B5EF4-FFF2-40B4-BE49-F238E27FC236}">
                <a16:creationId xmlns:a16="http://schemas.microsoft.com/office/drawing/2014/main" id="{87167F4F-F1B3-FB72-D6BA-59EA3376FE4A}"/>
              </a:ext>
            </a:extLst>
          </p:cNvPr>
          <p:cNvPicPr>
            <a:picLocks noChangeAspect="1"/>
          </p:cNvPicPr>
          <p:nvPr/>
        </p:nvPicPr>
        <p:blipFill rotWithShape="1">
          <a:blip r:embed="rId3" cstate="print"/>
          <a:srcRect l="10928" r="20616" b="1"/>
          <a:stretch/>
        </p:blipFill>
        <p:spPr>
          <a:xfrm>
            <a:off x="5495723" y="-2409"/>
            <a:ext cx="6694754" cy="686040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4373E9BF-642A-BA4C-19E5-922BE458CE6D}"/>
              </a:ext>
            </a:extLst>
          </p:cNvPr>
          <p:cNvSpPr txBox="1"/>
          <p:nvPr/>
        </p:nvSpPr>
        <p:spPr>
          <a:xfrm>
            <a:off x="580757" y="617468"/>
            <a:ext cx="3598778" cy="1631216"/>
          </a:xfrm>
          <a:prstGeom prst="rect">
            <a:avLst/>
          </a:prstGeom>
          <a:solidFill>
            <a:schemeClr val="accent1">
              <a:lumMod val="75000"/>
            </a:schemeClr>
          </a:solidFill>
          <a:ln>
            <a:solidFill>
              <a:schemeClr val="tx2">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a:solidFill>
                  <a:schemeClr val="bg1">
                    <a:lumMod val="95000"/>
                  </a:schemeClr>
                </a:solidFill>
                <a:ea typeface="Calibri"/>
                <a:cs typeface="Calibri"/>
              </a:rPr>
              <a:t>PGD involves extraction, amplification, and analysis of DNA removed from the blastomere or trophectoderm of embryos created using IVF</a:t>
            </a:r>
            <a:endParaRPr lang="en-US" sz="2000" b="1">
              <a:solidFill>
                <a:schemeClr val="bg1">
                  <a:lumMod val="95000"/>
                </a:schemeClr>
              </a:solidFill>
              <a:ea typeface="Calibri" panose="020F0502020204030204"/>
              <a:cs typeface="Calibri" panose="020F0502020204030204"/>
            </a:endParaRPr>
          </a:p>
        </p:txBody>
      </p:sp>
    </p:spTree>
    <p:extLst>
      <p:ext uri="{BB962C8B-B14F-4D97-AF65-F5344CB8AC3E}">
        <p14:creationId xmlns:p14="http://schemas.microsoft.com/office/powerpoint/2010/main" val="3150786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5" name="Freeform: Shape 14">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516B2A-F28F-C8AA-74FA-1040A32BF0C9}"/>
              </a:ext>
            </a:extLst>
          </p:cNvPr>
          <p:cNvSpPr txBox="1"/>
          <p:nvPr/>
        </p:nvSpPr>
        <p:spPr>
          <a:xfrm>
            <a:off x="7536242" y="5719943"/>
            <a:ext cx="4012291" cy="339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600" i="1" kern="1200">
                <a:solidFill>
                  <a:schemeClr val="tx1">
                    <a:lumMod val="75000"/>
                    <a:lumOff val="25000"/>
                  </a:schemeClr>
                </a:solidFill>
                <a:latin typeface="Calibri"/>
                <a:ea typeface="+mn-ea"/>
                <a:cs typeface="Calibri"/>
              </a:rPr>
              <a:t>Swift et al, Genet Test Mol Biomarkers. 2016</a:t>
            </a:r>
            <a:endParaRPr lang="en-US" sz="1600" i="1">
              <a:solidFill>
                <a:schemeClr val="tx1">
                  <a:lumMod val="75000"/>
                  <a:lumOff val="25000"/>
                </a:schemeClr>
              </a:solidFill>
              <a:latin typeface="Calibri"/>
              <a:cs typeface="Calibri"/>
            </a:endParaRPr>
          </a:p>
        </p:txBody>
      </p:sp>
      <p:pic>
        <p:nvPicPr>
          <p:cNvPr id="4" name="Picture 4" descr="Chart, bar chart&#10;&#10;Description automatically generated">
            <a:extLst>
              <a:ext uri="{FF2B5EF4-FFF2-40B4-BE49-F238E27FC236}">
                <a16:creationId xmlns:a16="http://schemas.microsoft.com/office/drawing/2014/main" id="{9787C76E-ED23-B7D3-6C30-FD2F4895BE4A}"/>
              </a:ext>
            </a:extLst>
          </p:cNvPr>
          <p:cNvPicPr>
            <a:picLocks noChangeAspect="1"/>
          </p:cNvPicPr>
          <p:nvPr/>
        </p:nvPicPr>
        <p:blipFill>
          <a:blip r:embed="rId2" cstate="print"/>
          <a:stretch>
            <a:fillRect/>
          </a:stretch>
        </p:blipFill>
        <p:spPr>
          <a:xfrm>
            <a:off x="6718436" y="1867097"/>
            <a:ext cx="3981638" cy="3519515"/>
          </a:xfrm>
          <a:prstGeom prst="rect">
            <a:avLst/>
          </a:prstGeom>
        </p:spPr>
      </p:pic>
      <p:pic>
        <p:nvPicPr>
          <p:cNvPr id="5" name="Picture 5" descr="Chart, bar chart&#10;&#10;Description automatically generated">
            <a:extLst>
              <a:ext uri="{FF2B5EF4-FFF2-40B4-BE49-F238E27FC236}">
                <a16:creationId xmlns:a16="http://schemas.microsoft.com/office/drawing/2014/main" id="{0F86B466-9AD1-6B57-4E8F-ED94E9BA4817}"/>
              </a:ext>
            </a:extLst>
          </p:cNvPr>
          <p:cNvPicPr>
            <a:picLocks noChangeAspect="1"/>
          </p:cNvPicPr>
          <p:nvPr/>
        </p:nvPicPr>
        <p:blipFill>
          <a:blip r:embed="rId3" cstate="print"/>
          <a:stretch>
            <a:fillRect/>
          </a:stretch>
        </p:blipFill>
        <p:spPr>
          <a:xfrm>
            <a:off x="857611" y="1868555"/>
            <a:ext cx="5318482" cy="3517268"/>
          </a:xfrm>
          <a:prstGeom prst="rect">
            <a:avLst/>
          </a:prstGeom>
        </p:spPr>
      </p:pic>
      <p:sp>
        <p:nvSpPr>
          <p:cNvPr id="6" name="TextBox 5">
            <a:extLst>
              <a:ext uri="{FF2B5EF4-FFF2-40B4-BE49-F238E27FC236}">
                <a16:creationId xmlns:a16="http://schemas.microsoft.com/office/drawing/2014/main" id="{AE3C6CDD-46C9-13E4-3AE5-A339AA79AA01}"/>
              </a:ext>
            </a:extLst>
          </p:cNvPr>
          <p:cNvSpPr txBox="1"/>
          <p:nvPr/>
        </p:nvSpPr>
        <p:spPr>
          <a:xfrm>
            <a:off x="1191572" y="1052575"/>
            <a:ext cx="489918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000" kern="1200">
                <a:latin typeface="+mn-lt"/>
                <a:ea typeface="+mn-ea"/>
                <a:cs typeface="+mn-cs"/>
              </a:rPr>
              <a:t>Attitudes to prenatal diagnosis and termination </a:t>
            </a:r>
            <a:r>
              <a:rPr lang="en-US" sz="2000"/>
              <a:t>of pregnancy</a:t>
            </a:r>
            <a:r>
              <a:rPr lang="en-US" sz="2000" kern="1200">
                <a:latin typeface="+mn-lt"/>
                <a:ea typeface="+mn-ea"/>
                <a:cs typeface="+mn-cs"/>
              </a:rPr>
              <a:t> in ADPKD patients</a:t>
            </a:r>
            <a:endParaRPr lang="en-US" sz="2000">
              <a:cs typeface="Calibri"/>
            </a:endParaRPr>
          </a:p>
        </p:txBody>
      </p:sp>
      <p:sp>
        <p:nvSpPr>
          <p:cNvPr id="7" name="TextBox 6">
            <a:extLst>
              <a:ext uri="{FF2B5EF4-FFF2-40B4-BE49-F238E27FC236}">
                <a16:creationId xmlns:a16="http://schemas.microsoft.com/office/drawing/2014/main" id="{33718539-AA51-DB4F-8C5D-13092A856F3D}"/>
              </a:ext>
            </a:extLst>
          </p:cNvPr>
          <p:cNvSpPr txBox="1"/>
          <p:nvPr/>
        </p:nvSpPr>
        <p:spPr>
          <a:xfrm>
            <a:off x="6825173" y="1052447"/>
            <a:ext cx="41061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000" kern="1200">
                <a:latin typeface="+mn-lt"/>
                <a:ea typeface="+mn-ea"/>
                <a:cs typeface="+mn-cs"/>
              </a:rPr>
              <a:t>Attitudes to PGD in ADPKD patients</a:t>
            </a:r>
            <a:endParaRPr lang="en-US" sz="2000">
              <a:cs typeface="Calibri"/>
            </a:endParaRPr>
          </a:p>
        </p:txBody>
      </p:sp>
      <p:sp>
        <p:nvSpPr>
          <p:cNvPr id="8" name="Rectangle 7">
            <a:extLst>
              <a:ext uri="{FF2B5EF4-FFF2-40B4-BE49-F238E27FC236}">
                <a16:creationId xmlns:a16="http://schemas.microsoft.com/office/drawing/2014/main" id="{89EB2BFA-DB34-F7AF-76BB-CB2664170D27}"/>
              </a:ext>
            </a:extLst>
          </p:cNvPr>
          <p:cNvSpPr/>
          <p:nvPr/>
        </p:nvSpPr>
        <p:spPr>
          <a:xfrm>
            <a:off x="6787816" y="1554079"/>
            <a:ext cx="4184314" cy="3636209"/>
          </a:xfrm>
          <a:prstGeom prst="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B01EA0-5D64-27D4-BFD5-BB406016C816}"/>
              </a:ext>
            </a:extLst>
          </p:cNvPr>
          <p:cNvSpPr txBox="1"/>
          <p:nvPr/>
        </p:nvSpPr>
        <p:spPr>
          <a:xfrm>
            <a:off x="860928" y="286085"/>
            <a:ext cx="1009583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chemeClr val="accent2">
                    <a:lumMod val="50000"/>
                  </a:schemeClr>
                </a:solidFill>
              </a:rPr>
              <a:t>Greater acceptability for diagnostic methods that occur before embryo implantation</a:t>
            </a:r>
            <a:endParaRPr lang="en-US" sz="2200" b="1">
              <a:solidFill>
                <a:schemeClr val="accent2">
                  <a:lumMod val="50000"/>
                </a:schemeClr>
              </a:solidFill>
              <a:cs typeface="Calibri"/>
            </a:endParaRPr>
          </a:p>
        </p:txBody>
      </p:sp>
    </p:spTree>
    <p:extLst>
      <p:ext uri="{BB962C8B-B14F-4D97-AF65-F5344CB8AC3E}">
        <p14:creationId xmlns:p14="http://schemas.microsoft.com/office/powerpoint/2010/main" val="270045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6"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diagram&#10;&#10;Description automatically generated">
            <a:extLst>
              <a:ext uri="{FF2B5EF4-FFF2-40B4-BE49-F238E27FC236}">
                <a16:creationId xmlns:a16="http://schemas.microsoft.com/office/drawing/2014/main" id="{45372D40-BBE3-F1BE-C6CA-42DA24933AE0}"/>
              </a:ext>
            </a:extLst>
          </p:cNvPr>
          <p:cNvPicPr>
            <a:picLocks noChangeAspect="1"/>
          </p:cNvPicPr>
          <p:nvPr/>
        </p:nvPicPr>
        <p:blipFill>
          <a:blip r:embed="rId3" cstate="print"/>
          <a:stretch>
            <a:fillRect/>
          </a:stretch>
        </p:blipFill>
        <p:spPr>
          <a:xfrm>
            <a:off x="6098762" y="1799095"/>
            <a:ext cx="5498722" cy="4229381"/>
          </a:xfrm>
          <a:prstGeom prst="rect">
            <a:avLst/>
          </a:prstGeom>
        </p:spPr>
      </p:pic>
      <p:sp>
        <p:nvSpPr>
          <p:cNvPr id="3" name="TextBox 2">
            <a:extLst>
              <a:ext uri="{FF2B5EF4-FFF2-40B4-BE49-F238E27FC236}">
                <a16:creationId xmlns:a16="http://schemas.microsoft.com/office/drawing/2014/main" id="{199321CF-96DF-D698-1D47-9A39D4CBD567}"/>
              </a:ext>
            </a:extLst>
          </p:cNvPr>
          <p:cNvSpPr txBox="1"/>
          <p:nvPr/>
        </p:nvSpPr>
        <p:spPr>
          <a:xfrm>
            <a:off x="9264965" y="5776072"/>
            <a:ext cx="2857150" cy="920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50976">
              <a:spcAft>
                <a:spcPts val="300"/>
              </a:spcAft>
            </a:pPr>
            <a:r>
              <a:rPr lang="en-US" sz="1600" i="1">
                <a:ea typeface="+mn-lt"/>
                <a:cs typeface="+mn-lt"/>
              </a:rPr>
              <a:t>Hughes et al, Nat Genet 1995</a:t>
            </a:r>
            <a:endParaRPr lang="en-US" sz="1600" i="1">
              <a:cs typeface="Calibri"/>
            </a:endParaRPr>
          </a:p>
          <a:p>
            <a:pPr defTabSz="950976">
              <a:spcAft>
                <a:spcPts val="400"/>
              </a:spcAft>
            </a:pPr>
            <a:r>
              <a:rPr lang="en-US" sz="1600" i="1">
                <a:ea typeface="+mn-lt"/>
                <a:cs typeface="+mn-lt"/>
              </a:rPr>
              <a:t>Mochizuki et al, Science 1996</a:t>
            </a:r>
          </a:p>
          <a:p>
            <a:pPr defTabSz="950976">
              <a:spcAft>
                <a:spcPts val="300"/>
              </a:spcAft>
            </a:pPr>
            <a:r>
              <a:rPr lang="en-US" sz="1600" i="1" kern="1200">
                <a:latin typeface="+mn-lt"/>
                <a:ea typeface="+mn-ea"/>
                <a:cs typeface="+mn-cs"/>
              </a:rPr>
              <a:t>Torres et al, Lancet. 2007</a:t>
            </a:r>
            <a:endParaRPr lang="en-US" sz="1600" i="1">
              <a:cs typeface="Calibri"/>
            </a:endParaRPr>
          </a:p>
        </p:txBody>
      </p:sp>
      <p:sp>
        <p:nvSpPr>
          <p:cNvPr id="5" name="TextBox 4">
            <a:extLst>
              <a:ext uri="{FF2B5EF4-FFF2-40B4-BE49-F238E27FC236}">
                <a16:creationId xmlns:a16="http://schemas.microsoft.com/office/drawing/2014/main" id="{602A8CFE-B6EF-FD58-118D-80CE925FB1C4}"/>
              </a:ext>
            </a:extLst>
          </p:cNvPr>
          <p:cNvSpPr txBox="1"/>
          <p:nvPr/>
        </p:nvSpPr>
        <p:spPr>
          <a:xfrm>
            <a:off x="6642829" y="1374863"/>
            <a:ext cx="45345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i="1">
                <a:solidFill>
                  <a:schemeClr val="tx1">
                    <a:lumMod val="75000"/>
                    <a:lumOff val="25000"/>
                  </a:schemeClr>
                </a:solidFill>
              </a:rPr>
              <a:t>PKD1 and PKD2 genes and transcripts</a:t>
            </a:r>
            <a:endParaRPr lang="en-US" sz="2000" b="1" i="1">
              <a:solidFill>
                <a:schemeClr val="tx1">
                  <a:lumMod val="75000"/>
                  <a:lumOff val="25000"/>
                </a:schemeClr>
              </a:solidFill>
              <a:ea typeface="Calibri"/>
              <a:cs typeface="Calibri"/>
            </a:endParaRPr>
          </a:p>
        </p:txBody>
      </p:sp>
      <p:sp>
        <p:nvSpPr>
          <p:cNvPr id="7" name="TextBox 6">
            <a:extLst>
              <a:ext uri="{FF2B5EF4-FFF2-40B4-BE49-F238E27FC236}">
                <a16:creationId xmlns:a16="http://schemas.microsoft.com/office/drawing/2014/main" id="{794CB2D7-DE5B-DF0F-D996-2886FC0C4589}"/>
              </a:ext>
            </a:extLst>
          </p:cNvPr>
          <p:cNvSpPr txBox="1"/>
          <p:nvPr/>
        </p:nvSpPr>
        <p:spPr>
          <a:xfrm>
            <a:off x="8903528" y="1799157"/>
            <a:ext cx="2743200"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i="1">
                <a:solidFill>
                  <a:schemeClr val="accent2">
                    <a:lumMod val="50000"/>
                  </a:schemeClr>
                </a:solidFill>
              </a:rPr>
              <a:t>46 exons</a:t>
            </a:r>
          </a:p>
        </p:txBody>
      </p:sp>
      <p:sp>
        <p:nvSpPr>
          <p:cNvPr id="8" name="TextBox 7">
            <a:extLst>
              <a:ext uri="{FF2B5EF4-FFF2-40B4-BE49-F238E27FC236}">
                <a16:creationId xmlns:a16="http://schemas.microsoft.com/office/drawing/2014/main" id="{B0696B97-BEA6-073B-D068-4CE0CA393447}"/>
              </a:ext>
            </a:extLst>
          </p:cNvPr>
          <p:cNvSpPr txBox="1"/>
          <p:nvPr/>
        </p:nvSpPr>
        <p:spPr>
          <a:xfrm>
            <a:off x="8931576" y="3908833"/>
            <a:ext cx="1434861"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i="1">
                <a:solidFill>
                  <a:schemeClr val="accent2">
                    <a:lumMod val="50000"/>
                  </a:schemeClr>
                </a:solidFill>
              </a:rPr>
              <a:t>15exons </a:t>
            </a:r>
            <a:endParaRPr lang="en-US" sz="1900" i="1">
              <a:solidFill>
                <a:schemeClr val="accent2">
                  <a:lumMod val="50000"/>
                </a:schemeClr>
              </a:solidFill>
              <a:cs typeface="Calibri"/>
            </a:endParaRPr>
          </a:p>
        </p:txBody>
      </p:sp>
      <p:sp>
        <p:nvSpPr>
          <p:cNvPr id="4" name="TextBox 3">
            <a:extLst>
              <a:ext uri="{FF2B5EF4-FFF2-40B4-BE49-F238E27FC236}">
                <a16:creationId xmlns:a16="http://schemas.microsoft.com/office/drawing/2014/main" id="{01389753-6FA3-C4DB-E760-C2D29ED1E620}"/>
              </a:ext>
            </a:extLst>
          </p:cNvPr>
          <p:cNvSpPr txBox="1"/>
          <p:nvPr/>
        </p:nvSpPr>
        <p:spPr>
          <a:xfrm>
            <a:off x="2067786" y="314671"/>
            <a:ext cx="7336590" cy="707886"/>
          </a:xfrm>
          <a:prstGeom prst="rect">
            <a:avLst/>
          </a:prstGeom>
          <a:noFill/>
          <a:ln>
            <a:solidFill>
              <a:schemeClr val="tx2">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a:t>The identification of PKD1 in 1995 and PKD2 in 1996 facilitated the development of DNA sequence–based molecular diagnostics.</a:t>
            </a:r>
            <a:endParaRPr lang="en-US" sz="2000">
              <a:cs typeface="Calibri"/>
            </a:endParaRPr>
          </a:p>
        </p:txBody>
      </p:sp>
      <p:sp>
        <p:nvSpPr>
          <p:cNvPr id="11" name="TextBox 10">
            <a:extLst>
              <a:ext uri="{FF2B5EF4-FFF2-40B4-BE49-F238E27FC236}">
                <a16:creationId xmlns:a16="http://schemas.microsoft.com/office/drawing/2014/main" id="{1C9408BB-3F79-07CD-AE6B-21D10281A4C5}"/>
              </a:ext>
            </a:extLst>
          </p:cNvPr>
          <p:cNvSpPr txBox="1"/>
          <p:nvPr/>
        </p:nvSpPr>
        <p:spPr>
          <a:xfrm>
            <a:off x="703384" y="2180491"/>
            <a:ext cx="520504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ea typeface="Calibri"/>
              <a:cs typeface="Calibri"/>
            </a:endParaRPr>
          </a:p>
          <a:p>
            <a:r>
              <a:rPr lang="en-US" sz="2200" b="1">
                <a:solidFill>
                  <a:schemeClr val="accent2">
                    <a:lumMod val="50000"/>
                  </a:schemeClr>
                </a:solidFill>
              </a:rPr>
              <a:t>PKD1</a:t>
            </a:r>
            <a:endParaRPr lang="en-US" sz="2200" b="1">
              <a:solidFill>
                <a:schemeClr val="accent2">
                  <a:lumMod val="50000"/>
                </a:schemeClr>
              </a:solidFill>
              <a:ea typeface="Calibri"/>
              <a:cs typeface="Calibri"/>
            </a:endParaRPr>
          </a:p>
          <a:p>
            <a:pPr marL="342900" indent="-342900">
              <a:buFont typeface="Arial"/>
              <a:buChar char="•"/>
            </a:pPr>
            <a:r>
              <a:rPr lang="en-US" sz="2000"/>
              <a:t>Chr. 16.p13.3; approximately 78% of families</a:t>
            </a:r>
            <a:endParaRPr lang="en-US" sz="2000">
              <a:cs typeface="Calibri"/>
            </a:endParaRPr>
          </a:p>
          <a:p>
            <a:pPr marL="342900" indent="-342900">
              <a:buFont typeface="Arial"/>
              <a:buChar char="•"/>
            </a:pPr>
            <a:r>
              <a:rPr lang="en-US" sz="2000" i="1">
                <a:ea typeface="+mn-lt"/>
                <a:cs typeface="+mn-lt"/>
              </a:rPr>
              <a:t>50 kb genomic region </a:t>
            </a:r>
          </a:p>
          <a:p>
            <a:pPr marL="342900" indent="-342900">
              <a:buFont typeface="Arial"/>
              <a:buChar char="•"/>
            </a:pPr>
            <a:r>
              <a:rPr lang="en-US" sz="2000" i="1">
                <a:ea typeface="+mn-lt"/>
                <a:cs typeface="+mn-lt"/>
              </a:rPr>
              <a:t>producing a 12 909 bp mRNA transcript</a:t>
            </a:r>
            <a:endParaRPr lang="en-US" sz="2000" i="1">
              <a:cs typeface="Calibri" panose="020F0502020204030204"/>
            </a:endParaRPr>
          </a:p>
        </p:txBody>
      </p:sp>
      <p:sp>
        <p:nvSpPr>
          <p:cNvPr id="13" name="TextBox 12">
            <a:extLst>
              <a:ext uri="{FF2B5EF4-FFF2-40B4-BE49-F238E27FC236}">
                <a16:creationId xmlns:a16="http://schemas.microsoft.com/office/drawing/2014/main" id="{C22E8947-A25D-9A64-2A98-53713DA83F29}"/>
              </a:ext>
            </a:extLst>
          </p:cNvPr>
          <p:cNvSpPr txBox="1"/>
          <p:nvPr/>
        </p:nvSpPr>
        <p:spPr>
          <a:xfrm>
            <a:off x="703386" y="1336430"/>
            <a:ext cx="5029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1">
                    <a:lumMod val="75000"/>
                    <a:lumOff val="25000"/>
                  </a:schemeClr>
                </a:solidFill>
              </a:rPr>
              <a:t>ADPKD is genetically heterogeneous</a:t>
            </a:r>
            <a:endParaRPr lang="en-US" sz="2400" b="1">
              <a:solidFill>
                <a:schemeClr val="tx1">
                  <a:lumMod val="75000"/>
                  <a:lumOff val="25000"/>
                </a:schemeClr>
              </a:solidFill>
              <a:ea typeface="Calibri"/>
              <a:cs typeface="Calibri"/>
            </a:endParaRPr>
          </a:p>
        </p:txBody>
      </p:sp>
      <p:sp>
        <p:nvSpPr>
          <p:cNvPr id="15" name="TextBox 14">
            <a:extLst>
              <a:ext uri="{FF2B5EF4-FFF2-40B4-BE49-F238E27FC236}">
                <a16:creationId xmlns:a16="http://schemas.microsoft.com/office/drawing/2014/main" id="{069A1DC9-92A7-7D78-40D6-E2CEB7105A77}"/>
              </a:ext>
            </a:extLst>
          </p:cNvPr>
          <p:cNvSpPr txBox="1"/>
          <p:nvPr/>
        </p:nvSpPr>
        <p:spPr>
          <a:xfrm>
            <a:off x="703384" y="4243754"/>
            <a:ext cx="5533290"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rgbClr val="843C0C"/>
                </a:solidFill>
                <a:cs typeface="Segoe UI"/>
              </a:rPr>
              <a:t>PKD2</a:t>
            </a:r>
            <a:r>
              <a:rPr lang="en-US" sz="2200" dirty="0">
                <a:solidFill>
                  <a:srgbClr val="843C0C"/>
                </a:solidFill>
                <a:cs typeface="Segoe UI"/>
              </a:rPr>
              <a:t>​</a:t>
            </a:r>
          </a:p>
          <a:p>
            <a:pPr marL="342900" indent="-342900">
              <a:buFont typeface="Arial"/>
              <a:buChar char="•"/>
            </a:pPr>
            <a:r>
              <a:rPr lang="en-US" sz="2000" dirty="0">
                <a:cs typeface="Segoe UI"/>
              </a:rPr>
              <a:t>4q21; approximately 15% of families </a:t>
            </a:r>
            <a:endParaRPr lang="en-US" i="1" dirty="0">
              <a:cs typeface="Calibri"/>
            </a:endParaRPr>
          </a:p>
          <a:p>
            <a:pPr marL="342900" indent="-342900">
              <a:buFont typeface="Arial"/>
              <a:buChar char="•"/>
            </a:pPr>
            <a:r>
              <a:rPr lang="en-US" sz="2000" i="1" dirty="0">
                <a:ea typeface="+mn-lt"/>
                <a:cs typeface="+mn-lt"/>
              </a:rPr>
              <a:t> producing a 2907 bp mRNA transcript</a:t>
            </a:r>
            <a:endParaRPr lang="en-US" i="1" dirty="0">
              <a:cs typeface="Calibri"/>
            </a:endParaRPr>
          </a:p>
        </p:txBody>
      </p:sp>
    </p:spTree>
    <p:extLst>
      <p:ext uri="{BB962C8B-B14F-4D97-AF65-F5344CB8AC3E}">
        <p14:creationId xmlns:p14="http://schemas.microsoft.com/office/powerpoint/2010/main" val="331906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7EBA-78B3-4DD1-E1D6-1903B179E53B}"/>
              </a:ext>
            </a:extLst>
          </p:cNvPr>
          <p:cNvSpPr>
            <a:spLocks noGrp="1"/>
          </p:cNvSpPr>
          <p:nvPr>
            <p:ph type="title"/>
          </p:nvPr>
        </p:nvSpPr>
        <p:spPr>
          <a:xfrm>
            <a:off x="875677" y="227713"/>
            <a:ext cx="6593174" cy="675990"/>
          </a:xfrm>
        </p:spPr>
        <p:txBody>
          <a:bodyPr>
            <a:normAutofit fontScale="90000"/>
          </a:bodyPr>
          <a:lstStyle/>
          <a:p>
            <a:r>
              <a:rPr lang="en-US" sz="2400" b="1" dirty="0">
                <a:solidFill>
                  <a:schemeClr val="tx1">
                    <a:lumMod val="75000"/>
                    <a:lumOff val="25000"/>
                  </a:schemeClr>
                </a:solidFill>
                <a:latin typeface="Calibri"/>
                <a:ea typeface="+mj-lt"/>
                <a:cs typeface="+mj-lt"/>
              </a:rPr>
              <a:t>Scenarios with evolving indication for genetic testing</a:t>
            </a:r>
            <a:endParaRPr lang="en-US" sz="2400" b="1" dirty="0">
              <a:solidFill>
                <a:schemeClr val="tx1">
                  <a:lumMod val="75000"/>
                  <a:lumOff val="25000"/>
                </a:schemeClr>
              </a:solidFill>
              <a:latin typeface="Calibri"/>
            </a:endParaRPr>
          </a:p>
        </p:txBody>
      </p:sp>
      <p:sp>
        <p:nvSpPr>
          <p:cNvPr id="3" name="Content Placeholder 2">
            <a:extLst>
              <a:ext uri="{FF2B5EF4-FFF2-40B4-BE49-F238E27FC236}">
                <a16:creationId xmlns:a16="http://schemas.microsoft.com/office/drawing/2014/main" id="{C90B8CDD-0C67-2458-D46E-8E89907B4FF6}"/>
              </a:ext>
            </a:extLst>
          </p:cNvPr>
          <p:cNvSpPr>
            <a:spLocks noGrp="1"/>
          </p:cNvSpPr>
          <p:nvPr>
            <p:ph idx="1"/>
          </p:nvPr>
        </p:nvSpPr>
        <p:spPr>
          <a:xfrm>
            <a:off x="1430483" y="1402409"/>
            <a:ext cx="7326466" cy="1157163"/>
          </a:xfrm>
        </p:spPr>
        <p:txBody>
          <a:bodyPr vert="horz" lIns="91440" tIns="45720" rIns="91440" bIns="45720" rtlCol="0" anchor="t">
            <a:normAutofit lnSpcReduction="10000"/>
          </a:bodyPr>
          <a:lstStyle/>
          <a:p>
            <a:pPr>
              <a:lnSpc>
                <a:spcPct val="100000"/>
              </a:lnSpc>
              <a:spcBef>
                <a:spcPts val="400"/>
              </a:spcBef>
            </a:pPr>
            <a:r>
              <a:rPr lang="en-US" sz="2200" i="1" dirty="0">
                <a:cs typeface="Calibri"/>
              </a:rPr>
              <a:t>Early and severe disease</a:t>
            </a:r>
            <a:endParaRPr lang="en-US" sz="2200" i="1">
              <a:ea typeface="+mn-lt"/>
              <a:cs typeface="+mn-lt"/>
            </a:endParaRPr>
          </a:p>
          <a:p>
            <a:pPr>
              <a:lnSpc>
                <a:spcPct val="100000"/>
              </a:lnSpc>
              <a:spcBef>
                <a:spcPts val="400"/>
              </a:spcBef>
            </a:pPr>
            <a:r>
              <a:rPr lang="en-US" sz="2200" i="1" dirty="0">
                <a:cs typeface="Calibri"/>
              </a:rPr>
              <a:t>Marked intrafamilial disease discordance</a:t>
            </a:r>
            <a:endParaRPr lang="en-US" sz="2200" i="1">
              <a:ea typeface="+mn-lt"/>
              <a:cs typeface="+mn-lt"/>
            </a:endParaRPr>
          </a:p>
          <a:p>
            <a:pPr>
              <a:lnSpc>
                <a:spcPct val="100000"/>
              </a:lnSpc>
              <a:spcBef>
                <a:spcPts val="400"/>
              </a:spcBef>
            </a:pPr>
            <a:r>
              <a:rPr lang="en-US" sz="2200" i="1" dirty="0">
                <a:cs typeface="Calibri"/>
              </a:rPr>
              <a:t>Syndromic forms of polycystic kidney disease</a:t>
            </a:r>
            <a:endParaRPr lang="en-US" sz="2200" i="1">
              <a:ea typeface="+mn-lt"/>
              <a:cs typeface="+mn-lt"/>
            </a:endParaRPr>
          </a:p>
          <a:p>
            <a:endParaRPr lang="en-US" sz="2200" dirty="0">
              <a:cs typeface="Calibri"/>
            </a:endParaRPr>
          </a:p>
        </p:txBody>
      </p:sp>
      <p:sp>
        <p:nvSpPr>
          <p:cNvPr id="4" name="TextBox 3">
            <a:extLst>
              <a:ext uri="{FF2B5EF4-FFF2-40B4-BE49-F238E27FC236}">
                <a16:creationId xmlns:a16="http://schemas.microsoft.com/office/drawing/2014/main" id="{E14B0E99-F2C8-1CF2-A567-613DD41680F2}"/>
              </a:ext>
            </a:extLst>
          </p:cNvPr>
          <p:cNvSpPr txBox="1"/>
          <p:nvPr/>
        </p:nvSpPr>
        <p:spPr>
          <a:xfrm>
            <a:off x="876925" y="2561809"/>
            <a:ext cx="10013428" cy="43088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ü"/>
            </a:pPr>
            <a:r>
              <a:rPr lang="en-US" sz="2200" b="1" dirty="0">
                <a:solidFill>
                  <a:schemeClr val="tx1">
                    <a:lumMod val="75000"/>
                    <a:lumOff val="25000"/>
                  </a:schemeClr>
                </a:solidFill>
              </a:rPr>
              <a:t>Identifying “high-risk” patients for novel disease modifier therapy or clinical trial</a:t>
            </a:r>
            <a:endParaRPr lang="en-US" sz="2200" b="1" dirty="0">
              <a:solidFill>
                <a:schemeClr val="tx1">
                  <a:lumMod val="75000"/>
                  <a:lumOff val="25000"/>
                </a:schemeClr>
              </a:solidFill>
              <a:cs typeface="Calibri" panose="020F0502020204030204"/>
            </a:endParaRPr>
          </a:p>
        </p:txBody>
      </p:sp>
      <p:sp>
        <p:nvSpPr>
          <p:cNvPr id="5" name="TextBox 4">
            <a:extLst>
              <a:ext uri="{FF2B5EF4-FFF2-40B4-BE49-F238E27FC236}">
                <a16:creationId xmlns:a16="http://schemas.microsoft.com/office/drawing/2014/main" id="{57DDAD26-3E10-51A0-97F3-FECDCC97BB43}"/>
              </a:ext>
            </a:extLst>
          </p:cNvPr>
          <p:cNvSpPr txBox="1"/>
          <p:nvPr/>
        </p:nvSpPr>
        <p:spPr>
          <a:xfrm>
            <a:off x="934435" y="967307"/>
            <a:ext cx="9476281" cy="43088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ü"/>
            </a:pPr>
            <a:r>
              <a:rPr lang="en-US" sz="2200" b="1" dirty="0">
                <a:solidFill>
                  <a:schemeClr val="tx1">
                    <a:lumMod val="75000"/>
                    <a:lumOff val="25000"/>
                  </a:schemeClr>
                </a:solidFill>
              </a:rPr>
              <a:t>Delineating the cause of atypical clinical presentation</a:t>
            </a:r>
            <a:endParaRPr lang="en-US" sz="2200">
              <a:solidFill>
                <a:schemeClr val="tx1">
                  <a:lumMod val="75000"/>
                  <a:lumOff val="25000"/>
                </a:schemeClr>
              </a:solidFill>
              <a:ea typeface="Calibri" panose="020F0502020204030204"/>
              <a:cs typeface="Calibri" panose="020F0502020204030204"/>
            </a:endParaRPr>
          </a:p>
        </p:txBody>
      </p:sp>
      <p:pic>
        <p:nvPicPr>
          <p:cNvPr id="7" name="Picture 2" descr="Diagram&#10;&#10;Description automatically generated">
            <a:extLst>
              <a:ext uri="{FF2B5EF4-FFF2-40B4-BE49-F238E27FC236}">
                <a16:creationId xmlns:a16="http://schemas.microsoft.com/office/drawing/2014/main" id="{C2163833-340B-883A-23FE-C369F6E0AE1D}"/>
              </a:ext>
            </a:extLst>
          </p:cNvPr>
          <p:cNvPicPr>
            <a:picLocks noChangeAspect="1"/>
          </p:cNvPicPr>
          <p:nvPr/>
        </p:nvPicPr>
        <p:blipFill>
          <a:blip r:embed="rId2" cstate="print"/>
          <a:stretch>
            <a:fillRect/>
          </a:stretch>
        </p:blipFill>
        <p:spPr>
          <a:xfrm>
            <a:off x="2467487" y="3426783"/>
            <a:ext cx="6854318" cy="2967259"/>
          </a:xfrm>
          <a:prstGeom prst="rect">
            <a:avLst/>
          </a:prstGeom>
        </p:spPr>
      </p:pic>
    </p:spTree>
    <p:extLst>
      <p:ext uri="{BB962C8B-B14F-4D97-AF65-F5344CB8AC3E}">
        <p14:creationId xmlns:p14="http://schemas.microsoft.com/office/powerpoint/2010/main" val="291320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4861-8325-5857-84C3-127E20987C48}"/>
              </a:ext>
            </a:extLst>
          </p:cNvPr>
          <p:cNvSpPr>
            <a:spLocks noGrp="1"/>
          </p:cNvSpPr>
          <p:nvPr>
            <p:ph type="title"/>
          </p:nvPr>
        </p:nvSpPr>
        <p:spPr>
          <a:xfrm>
            <a:off x="838200" y="365125"/>
            <a:ext cx="8287110" cy="1339940"/>
          </a:xfrm>
        </p:spPr>
        <p:txBody>
          <a:bodyPr>
            <a:normAutofit/>
          </a:bodyPr>
          <a:lstStyle/>
          <a:p>
            <a:r>
              <a:rPr lang="en-US" sz="2400" b="1">
                <a:solidFill>
                  <a:schemeClr val="accent2">
                    <a:lumMod val="50000"/>
                  </a:schemeClr>
                </a:solidFill>
                <a:latin typeface="Calibri"/>
                <a:ea typeface="+mj-lt"/>
                <a:cs typeface="+mj-lt"/>
              </a:rPr>
              <a:t>Severe PKD with bilateral kidney enlargement presenting in utero or early childhood can result in ESRD by teenage years or young adulthood</a:t>
            </a:r>
            <a:endParaRPr lang="en-US" sz="2400" b="1">
              <a:solidFill>
                <a:schemeClr val="accent2">
                  <a:lumMod val="50000"/>
                </a:schemeClr>
              </a:solidFill>
              <a:latin typeface="Calibri"/>
              <a:cs typeface="Calibri Light"/>
            </a:endParaRPr>
          </a:p>
        </p:txBody>
      </p:sp>
      <p:sp>
        <p:nvSpPr>
          <p:cNvPr id="3" name="Content Placeholder 2">
            <a:extLst>
              <a:ext uri="{FF2B5EF4-FFF2-40B4-BE49-F238E27FC236}">
                <a16:creationId xmlns:a16="http://schemas.microsoft.com/office/drawing/2014/main" id="{D96AFF2C-341D-8E8E-5E68-75F6233506A6}"/>
              </a:ext>
            </a:extLst>
          </p:cNvPr>
          <p:cNvSpPr>
            <a:spLocks noGrp="1"/>
          </p:cNvSpPr>
          <p:nvPr>
            <p:ph idx="1"/>
          </p:nvPr>
        </p:nvSpPr>
        <p:spPr>
          <a:xfrm>
            <a:off x="910087" y="1854380"/>
            <a:ext cx="9568208" cy="3143640"/>
          </a:xfrm>
        </p:spPr>
        <p:txBody>
          <a:bodyPr vert="horz" lIns="91440" tIns="45720" rIns="91440" bIns="45720" rtlCol="0" anchor="t">
            <a:normAutofit fontScale="92500" lnSpcReduction="20000"/>
          </a:bodyPr>
          <a:lstStyle/>
          <a:p>
            <a:pPr marL="0" indent="0">
              <a:lnSpc>
                <a:spcPct val="150000"/>
              </a:lnSpc>
              <a:buNone/>
            </a:pPr>
            <a:r>
              <a:rPr lang="en-US" sz="2400" b="1">
                <a:ea typeface="+mn-lt"/>
                <a:cs typeface="+mn-lt"/>
              </a:rPr>
              <a:t>COMPOUND HETEROZYGOSITY</a:t>
            </a:r>
            <a:endParaRPr lang="en-US" sz="2400" b="1">
              <a:cs typeface="Calibri"/>
            </a:endParaRPr>
          </a:p>
          <a:p>
            <a:pPr>
              <a:lnSpc>
                <a:spcPct val="150000"/>
              </a:lnSpc>
              <a:buFont typeface="Wingdings" panose="020B0604020202020204" pitchFamily="34" charset="0"/>
              <a:buChar char="Ø"/>
            </a:pPr>
            <a:r>
              <a:rPr lang="en-US" sz="2400" i="1">
                <a:ea typeface="+mn-lt"/>
                <a:cs typeface="+mn-lt"/>
              </a:rPr>
              <a:t>one protein-truncating PKD1 mutation in trans with a second </a:t>
            </a:r>
            <a:r>
              <a:rPr lang="en-US" sz="2400" i="1" err="1">
                <a:ea typeface="+mn-lt"/>
                <a:cs typeface="+mn-lt"/>
              </a:rPr>
              <a:t>nontruncating</a:t>
            </a:r>
            <a:r>
              <a:rPr lang="en-US" sz="2400" i="1">
                <a:ea typeface="+mn-lt"/>
                <a:cs typeface="+mn-lt"/>
              </a:rPr>
              <a:t> PKD1 mutation</a:t>
            </a:r>
          </a:p>
          <a:p>
            <a:pPr marL="0" indent="0">
              <a:lnSpc>
                <a:spcPct val="150000"/>
              </a:lnSpc>
              <a:buNone/>
            </a:pPr>
            <a:r>
              <a:rPr lang="en-US" sz="2400" b="1">
                <a:ea typeface="+mn-lt"/>
                <a:cs typeface="+mn-lt"/>
              </a:rPr>
              <a:t>DIGENIC DISEASE  </a:t>
            </a:r>
          </a:p>
          <a:p>
            <a:pPr>
              <a:lnSpc>
                <a:spcPct val="150000"/>
              </a:lnSpc>
              <a:buFont typeface="Wingdings" panose="020B0604020202020204" pitchFamily="34" charset="0"/>
              <a:buChar char="Ø"/>
            </a:pPr>
            <a:r>
              <a:rPr lang="en-US" sz="2400" i="1">
                <a:ea typeface="+mn-lt"/>
                <a:cs typeface="+mn-lt"/>
              </a:rPr>
              <a:t> one PKD1 mutation and a second mutation in another cystic disease gene, such as PKD2, COL4A1, or HNF1B</a:t>
            </a:r>
            <a:endParaRPr lang="en-US" sz="2400" i="1">
              <a:cs typeface="Calibri"/>
            </a:endParaRPr>
          </a:p>
        </p:txBody>
      </p:sp>
      <p:sp>
        <p:nvSpPr>
          <p:cNvPr id="5" name="Rectangle 4">
            <a:extLst>
              <a:ext uri="{FF2B5EF4-FFF2-40B4-BE49-F238E27FC236}">
                <a16:creationId xmlns:a16="http://schemas.microsoft.com/office/drawing/2014/main" id="{ECCB0B07-CEEB-22EC-28E1-77C78ABD3705}"/>
              </a:ext>
            </a:extLst>
          </p:cNvPr>
          <p:cNvSpPr/>
          <p:nvPr/>
        </p:nvSpPr>
        <p:spPr>
          <a:xfrm>
            <a:off x="903603" y="1856552"/>
            <a:ext cx="4341960" cy="603849"/>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Diagram, engineering drawing&#10;&#10;Description automatically generated">
            <a:extLst>
              <a:ext uri="{FF2B5EF4-FFF2-40B4-BE49-F238E27FC236}">
                <a16:creationId xmlns:a16="http://schemas.microsoft.com/office/drawing/2014/main" id="{8D2E9DAE-D2AF-2B7F-0B52-C40FFB46AE80}"/>
              </a:ext>
            </a:extLst>
          </p:cNvPr>
          <p:cNvPicPr>
            <a:picLocks noChangeAspect="1"/>
          </p:cNvPicPr>
          <p:nvPr/>
        </p:nvPicPr>
        <p:blipFill>
          <a:blip r:embed="rId3" cstate="print"/>
          <a:stretch>
            <a:fillRect/>
          </a:stretch>
        </p:blipFill>
        <p:spPr>
          <a:xfrm>
            <a:off x="9799607" y="1563865"/>
            <a:ext cx="2168106" cy="1861212"/>
          </a:xfrm>
          <a:prstGeom prst="rect">
            <a:avLst/>
          </a:prstGeom>
          <a:ln>
            <a:noFill/>
          </a:ln>
          <a:effectLst>
            <a:softEdge rad="112500"/>
          </a:effectLst>
        </p:spPr>
      </p:pic>
      <p:sp>
        <p:nvSpPr>
          <p:cNvPr id="7" name="Rectangle 6">
            <a:extLst>
              <a:ext uri="{FF2B5EF4-FFF2-40B4-BE49-F238E27FC236}">
                <a16:creationId xmlns:a16="http://schemas.microsoft.com/office/drawing/2014/main" id="{763DF8BD-72C5-EF65-4073-9D829211186B}"/>
              </a:ext>
            </a:extLst>
          </p:cNvPr>
          <p:cNvSpPr/>
          <p:nvPr/>
        </p:nvSpPr>
        <p:spPr>
          <a:xfrm>
            <a:off x="903602" y="3423684"/>
            <a:ext cx="4341960" cy="531962"/>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a:extLst>
              <a:ext uri="{FF2B5EF4-FFF2-40B4-BE49-F238E27FC236}">
                <a16:creationId xmlns:a16="http://schemas.microsoft.com/office/drawing/2014/main" id="{DA23092E-78E9-3E22-F18F-5AFBBC0BBF49}"/>
              </a:ext>
            </a:extLst>
          </p:cNvPr>
          <p:cNvPicPr>
            <a:picLocks noChangeAspect="1"/>
          </p:cNvPicPr>
          <p:nvPr/>
        </p:nvPicPr>
        <p:blipFill>
          <a:blip r:embed="rId4" cstate="print"/>
          <a:stretch>
            <a:fillRect/>
          </a:stretch>
        </p:blipFill>
        <p:spPr>
          <a:xfrm>
            <a:off x="10548578" y="3960244"/>
            <a:ext cx="1647825" cy="1295400"/>
          </a:xfrm>
          <a:prstGeom prst="rect">
            <a:avLst/>
          </a:prstGeom>
        </p:spPr>
      </p:pic>
      <p:sp>
        <p:nvSpPr>
          <p:cNvPr id="9" name="Rectangle 8">
            <a:extLst>
              <a:ext uri="{FF2B5EF4-FFF2-40B4-BE49-F238E27FC236}">
                <a16:creationId xmlns:a16="http://schemas.microsoft.com/office/drawing/2014/main" id="{D89BBAFA-6DFF-ABFC-0750-8DF3C5594F2B}"/>
              </a:ext>
            </a:extLst>
          </p:cNvPr>
          <p:cNvSpPr/>
          <p:nvPr/>
        </p:nvSpPr>
        <p:spPr>
          <a:xfrm>
            <a:off x="10556576" y="1455707"/>
            <a:ext cx="1408981" cy="1049547"/>
          </a:xfrm>
          <a:no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D8BF6F7-909A-2065-2653-129F12B671E6}"/>
              </a:ext>
            </a:extLst>
          </p:cNvPr>
          <p:cNvSpPr txBox="1"/>
          <p:nvPr/>
        </p:nvSpPr>
        <p:spPr>
          <a:xfrm>
            <a:off x="8534400" y="6162135"/>
            <a:ext cx="34908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chemeClr val="tx1">
                    <a:lumMod val="95000"/>
                    <a:lumOff val="5000"/>
                  </a:schemeClr>
                </a:solidFill>
                <a:latin typeface="Calibri"/>
                <a:cs typeface="Calibri"/>
              </a:rPr>
              <a:t>Paterson et al, Am J Hum Genet. 2001</a:t>
            </a:r>
            <a:endParaRPr lang="en-US" sz="1600">
              <a:solidFill>
                <a:schemeClr val="tx1">
                  <a:lumMod val="95000"/>
                  <a:lumOff val="5000"/>
                </a:schemeClr>
              </a:solidFill>
              <a:latin typeface="Calibri"/>
              <a:cs typeface="Calibri"/>
            </a:endParaRPr>
          </a:p>
          <a:p>
            <a:r>
              <a:rPr lang="en-US" sz="1600" i="1" err="1">
                <a:solidFill>
                  <a:srgbClr val="000000"/>
                </a:solidFill>
                <a:latin typeface="Calibri"/>
                <a:cs typeface="Calibri"/>
              </a:rPr>
              <a:t>Lanktree</a:t>
            </a:r>
            <a:r>
              <a:rPr lang="en-US" sz="1600" i="1">
                <a:solidFill>
                  <a:srgbClr val="000000"/>
                </a:solidFill>
                <a:latin typeface="Calibri"/>
                <a:cs typeface="Calibri"/>
              </a:rPr>
              <a:t> et al, CJASN 2021</a:t>
            </a:r>
            <a:endParaRPr lang="en-US" sz="1600">
              <a:solidFill>
                <a:srgbClr val="000000"/>
              </a:solidFill>
              <a:latin typeface="Calibri"/>
              <a:cs typeface="Calibri"/>
            </a:endParaRPr>
          </a:p>
        </p:txBody>
      </p:sp>
      <p:sp>
        <p:nvSpPr>
          <p:cNvPr id="4" name="TextBox 3">
            <a:extLst>
              <a:ext uri="{FF2B5EF4-FFF2-40B4-BE49-F238E27FC236}">
                <a16:creationId xmlns:a16="http://schemas.microsoft.com/office/drawing/2014/main" id="{260F82CF-E166-DC1D-382B-65415A705DE6}"/>
              </a:ext>
            </a:extLst>
          </p:cNvPr>
          <p:cNvSpPr txBox="1"/>
          <p:nvPr/>
        </p:nvSpPr>
        <p:spPr>
          <a:xfrm>
            <a:off x="832339" y="5251938"/>
            <a:ext cx="8897814" cy="400110"/>
          </a:xfrm>
          <a:prstGeom prst="rect">
            <a:avLst/>
          </a:prstGeom>
          <a:solidFill>
            <a:schemeClr val="accent2">
              <a:lumMod val="20000"/>
              <a:lumOff val="8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tx1">
                    <a:lumMod val="75000"/>
                    <a:lumOff val="25000"/>
                  </a:schemeClr>
                </a:solidFill>
              </a:rPr>
              <a:t>Biallelism of fully inactivating PKD1 or PKD2 mutations is not compatible with life</a:t>
            </a:r>
          </a:p>
        </p:txBody>
      </p:sp>
    </p:spTree>
    <p:extLst>
      <p:ext uri="{BB962C8B-B14F-4D97-AF65-F5344CB8AC3E}">
        <p14:creationId xmlns:p14="http://schemas.microsoft.com/office/powerpoint/2010/main" val="74268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5B91-9541-763B-A249-4E59749D8868}"/>
              </a:ext>
            </a:extLst>
          </p:cNvPr>
          <p:cNvSpPr>
            <a:spLocks noGrp="1"/>
          </p:cNvSpPr>
          <p:nvPr>
            <p:ph type="title"/>
          </p:nvPr>
        </p:nvSpPr>
        <p:spPr>
          <a:xfrm>
            <a:off x="913151" y="727388"/>
            <a:ext cx="3956309" cy="1889447"/>
          </a:xfrm>
        </p:spPr>
        <p:txBody>
          <a:bodyPr>
            <a:normAutofit/>
          </a:bodyPr>
          <a:lstStyle/>
          <a:p>
            <a:r>
              <a:rPr lang="en-US" sz="2800" b="1" dirty="0">
                <a:solidFill>
                  <a:schemeClr val="tx1">
                    <a:lumMod val="75000"/>
                    <a:lumOff val="25000"/>
                  </a:schemeClr>
                </a:solidFill>
                <a:latin typeface="Calibri"/>
                <a:ea typeface="+mj-lt"/>
                <a:cs typeface="+mj-lt"/>
              </a:rPr>
              <a:t>Identification of families with </a:t>
            </a:r>
            <a:r>
              <a:rPr lang="en-US" sz="2800" b="1" err="1">
                <a:solidFill>
                  <a:schemeClr val="tx1">
                    <a:lumMod val="75000"/>
                    <a:lumOff val="25000"/>
                  </a:schemeClr>
                </a:solidFill>
                <a:latin typeface="Calibri"/>
                <a:ea typeface="+mj-lt"/>
                <a:cs typeface="+mj-lt"/>
              </a:rPr>
              <a:t>bilineal</a:t>
            </a:r>
            <a:r>
              <a:rPr lang="en-US" sz="2800" b="1" dirty="0">
                <a:solidFill>
                  <a:schemeClr val="tx1">
                    <a:lumMod val="75000"/>
                    <a:lumOff val="25000"/>
                  </a:schemeClr>
                </a:solidFill>
                <a:latin typeface="Calibri"/>
                <a:ea typeface="+mj-lt"/>
                <a:cs typeface="+mj-lt"/>
              </a:rPr>
              <a:t> ADPKD has important implications for genetic counseling</a:t>
            </a:r>
            <a:endParaRPr lang="en-US" sz="2800" b="1" dirty="0">
              <a:solidFill>
                <a:schemeClr val="tx1">
                  <a:lumMod val="75000"/>
                  <a:lumOff val="25000"/>
                </a:schemeClr>
              </a:solidFill>
              <a:latin typeface="Calibri"/>
              <a:cs typeface="Calibri"/>
            </a:endParaRPr>
          </a:p>
        </p:txBody>
      </p:sp>
      <p:sp>
        <p:nvSpPr>
          <p:cNvPr id="3" name="Content Placeholder 2">
            <a:extLst>
              <a:ext uri="{FF2B5EF4-FFF2-40B4-BE49-F238E27FC236}">
                <a16:creationId xmlns:a16="http://schemas.microsoft.com/office/drawing/2014/main" id="{11186D6A-F64D-F76E-C25D-C585CCDB8A12}"/>
              </a:ext>
            </a:extLst>
          </p:cNvPr>
          <p:cNvSpPr>
            <a:spLocks noGrp="1"/>
          </p:cNvSpPr>
          <p:nvPr>
            <p:ph idx="1"/>
          </p:nvPr>
        </p:nvSpPr>
        <p:spPr>
          <a:xfrm>
            <a:off x="916215" y="3842226"/>
            <a:ext cx="10256808" cy="1890453"/>
          </a:xfrm>
        </p:spPr>
        <p:txBody>
          <a:bodyPr vert="horz" lIns="91440" tIns="45720" rIns="91440" bIns="45720" rtlCol="0" anchor="t">
            <a:normAutofit/>
          </a:bodyPr>
          <a:lstStyle/>
          <a:p>
            <a:pPr>
              <a:lnSpc>
                <a:spcPct val="100000"/>
              </a:lnSpc>
            </a:pPr>
            <a:r>
              <a:rPr lang="en-US" sz="2200" dirty="0">
                <a:ea typeface="+mn-lt"/>
                <a:cs typeface="+mn-lt"/>
              </a:rPr>
              <a:t>one affected parent may have a mild form of ADPKD  due to a </a:t>
            </a:r>
            <a:r>
              <a:rPr lang="en-US" sz="2200" dirty="0" err="1">
                <a:ea typeface="+mn-lt"/>
                <a:cs typeface="+mn-lt"/>
              </a:rPr>
              <a:t>nontruncating</a:t>
            </a:r>
            <a:r>
              <a:rPr lang="en-US" sz="2200" dirty="0">
                <a:ea typeface="+mn-lt"/>
                <a:cs typeface="+mn-lt"/>
              </a:rPr>
              <a:t> PKD1 or PKD2 mutation</a:t>
            </a:r>
            <a:endParaRPr lang="en-US" sz="2200" dirty="0">
              <a:cs typeface="Calibri"/>
            </a:endParaRPr>
          </a:p>
          <a:p>
            <a:pPr>
              <a:lnSpc>
                <a:spcPct val="100000"/>
              </a:lnSpc>
            </a:pPr>
            <a:r>
              <a:rPr lang="en-US" sz="2200" dirty="0">
                <a:ea typeface="+mn-lt"/>
                <a:cs typeface="+mn-lt"/>
              </a:rPr>
              <a:t>marked kidney disease discordance between family members </a:t>
            </a:r>
          </a:p>
          <a:p>
            <a:pPr>
              <a:lnSpc>
                <a:spcPct val="100000"/>
              </a:lnSpc>
            </a:pPr>
            <a:r>
              <a:rPr lang="en-US" sz="2200" dirty="0">
                <a:ea typeface="+mn-lt"/>
                <a:cs typeface="+mn-lt"/>
              </a:rPr>
              <a:t>high disease segregation ratio affecting </a:t>
            </a:r>
            <a:r>
              <a:rPr lang="en-US" sz="1500" dirty="0">
                <a:solidFill>
                  <a:srgbClr val="040C28"/>
                </a:solidFill>
                <a:ea typeface="+mn-lt"/>
                <a:cs typeface="+mn-lt"/>
              </a:rPr>
              <a:t>≈</a:t>
            </a:r>
            <a:r>
              <a:rPr lang="en-US" sz="1500" dirty="0">
                <a:solidFill>
                  <a:srgbClr val="202124"/>
                </a:solidFill>
                <a:ea typeface="+mn-lt"/>
                <a:cs typeface="+mn-lt"/>
              </a:rPr>
              <a:t> </a:t>
            </a:r>
            <a:r>
              <a:rPr lang="en-US" sz="2200" dirty="0">
                <a:ea typeface="+mn-lt"/>
                <a:cs typeface="+mn-lt"/>
              </a:rPr>
              <a:t> 75% of children in large pedigrees</a:t>
            </a:r>
            <a:endParaRPr lang="en-US" sz="2200" dirty="0">
              <a:cs typeface="Calibri" panose="020F0502020204030204"/>
            </a:endParaRPr>
          </a:p>
        </p:txBody>
      </p:sp>
      <p:sp>
        <p:nvSpPr>
          <p:cNvPr id="4" name="TextBox 1">
            <a:extLst>
              <a:ext uri="{FF2B5EF4-FFF2-40B4-BE49-F238E27FC236}">
                <a16:creationId xmlns:a16="http://schemas.microsoft.com/office/drawing/2014/main" id="{47D2BFD8-B675-EB43-961F-83EB8081D2C1}"/>
              </a:ext>
            </a:extLst>
          </p:cNvPr>
          <p:cNvSpPr txBox="1"/>
          <p:nvPr/>
        </p:nvSpPr>
        <p:spPr>
          <a:xfrm>
            <a:off x="917465" y="2999824"/>
            <a:ext cx="8235350"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i="1" dirty="0" err="1">
                <a:solidFill>
                  <a:schemeClr val="accent2">
                    <a:lumMod val="50000"/>
                  </a:schemeClr>
                </a:solidFill>
                <a:latin typeface="Calibri"/>
                <a:ea typeface="Cambria"/>
                <a:cs typeface="Calibri"/>
              </a:rPr>
              <a:t>Bilineal</a:t>
            </a:r>
            <a:r>
              <a:rPr lang="en-US" sz="2000" b="1" i="1" dirty="0">
                <a:solidFill>
                  <a:schemeClr val="accent2">
                    <a:lumMod val="50000"/>
                  </a:schemeClr>
                </a:solidFill>
                <a:latin typeface="Calibri"/>
                <a:ea typeface="Cambria"/>
                <a:cs typeface="Calibri"/>
              </a:rPr>
              <a:t> disease is predicted to occur in </a:t>
            </a:r>
            <a:r>
              <a:rPr lang="en-US" sz="1500" dirty="0">
                <a:solidFill>
                  <a:srgbClr val="040C28"/>
                </a:solidFill>
                <a:latin typeface="Calibri"/>
                <a:ea typeface="Cambria"/>
                <a:cs typeface="Calibri"/>
              </a:rPr>
              <a:t>≈ </a:t>
            </a:r>
            <a:r>
              <a:rPr lang="en-US" sz="2000" b="1" i="1" dirty="0">
                <a:solidFill>
                  <a:schemeClr val="accent2">
                    <a:lumMod val="50000"/>
                  </a:schemeClr>
                </a:solidFill>
                <a:latin typeface="Calibri"/>
                <a:ea typeface="Cambria"/>
                <a:cs typeface="Calibri"/>
              </a:rPr>
              <a:t>1 in 250,000–1,000,000 marriages in the general population</a:t>
            </a:r>
            <a:endParaRPr lang="en-US" sz="2000" b="1" i="1" dirty="0">
              <a:solidFill>
                <a:schemeClr val="accent2">
                  <a:lumMod val="50000"/>
                </a:schemeClr>
              </a:solidFill>
              <a:latin typeface="Calibri"/>
              <a:cs typeface="Calibri"/>
            </a:endParaRPr>
          </a:p>
        </p:txBody>
      </p:sp>
      <p:pic>
        <p:nvPicPr>
          <p:cNvPr id="6" name="Picture 2" descr="A picture containing timeline&#10;&#10;Description automatically generated">
            <a:extLst>
              <a:ext uri="{FF2B5EF4-FFF2-40B4-BE49-F238E27FC236}">
                <a16:creationId xmlns:a16="http://schemas.microsoft.com/office/drawing/2014/main" id="{4CAEFB90-64D3-FEB9-66FD-DECD79DA8E0F}"/>
              </a:ext>
            </a:extLst>
          </p:cNvPr>
          <p:cNvPicPr>
            <a:picLocks noChangeAspect="1"/>
          </p:cNvPicPr>
          <p:nvPr/>
        </p:nvPicPr>
        <p:blipFill>
          <a:blip r:embed="rId3" cstate="print"/>
          <a:stretch>
            <a:fillRect/>
          </a:stretch>
        </p:blipFill>
        <p:spPr>
          <a:xfrm>
            <a:off x="5030072" y="-2845"/>
            <a:ext cx="7159161" cy="2756384"/>
          </a:xfrm>
          <a:prstGeom prst="rect">
            <a:avLst/>
          </a:prstGeom>
        </p:spPr>
      </p:pic>
    </p:spTree>
    <p:extLst>
      <p:ext uri="{BB962C8B-B14F-4D97-AF65-F5344CB8AC3E}">
        <p14:creationId xmlns:p14="http://schemas.microsoft.com/office/powerpoint/2010/main" val="373012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62705A4-5C5D-DC2E-500C-FADDED93A3D7}"/>
              </a:ext>
            </a:extLst>
          </p:cNvPr>
          <p:cNvSpPr txBox="1"/>
          <p:nvPr/>
        </p:nvSpPr>
        <p:spPr>
          <a:xfrm>
            <a:off x="841248" y="256032"/>
            <a:ext cx="10506456" cy="101498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2400" b="1" kern="1200">
                <a:solidFill>
                  <a:schemeClr val="tx1"/>
                </a:solidFill>
                <a:latin typeface="+mj-lt"/>
                <a:ea typeface="+mj-ea"/>
                <a:cs typeface="+mj-cs"/>
              </a:rPr>
              <a:t>Extreme kidney disease discordance is present in at least 12% of families with ADPKD, regardless of the underlying mutated gene or mutation class.</a:t>
            </a:r>
          </a:p>
        </p:txBody>
      </p:sp>
      <p:sp>
        <p:nvSpPr>
          <p:cNvPr id="22"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089063E4-1512-513E-1BF1-7A893527A940}"/>
              </a:ext>
            </a:extLst>
          </p:cNvPr>
          <p:cNvSpPr txBox="1"/>
          <p:nvPr/>
        </p:nvSpPr>
        <p:spPr>
          <a:xfrm>
            <a:off x="853812" y="1926266"/>
            <a:ext cx="10484375" cy="7598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25755" indent="-325755" defTabSz="1042416">
              <a:spcAft>
                <a:spcPts val="600"/>
              </a:spcAft>
              <a:buFont typeface="Arial"/>
              <a:buChar char="•"/>
            </a:pPr>
            <a:r>
              <a:rPr lang="en-US" sz="1900" b="1" i="1" kern="1200">
                <a:solidFill>
                  <a:schemeClr val="tx1">
                    <a:lumMod val="75000"/>
                    <a:lumOff val="25000"/>
                  </a:schemeClr>
                </a:solidFill>
                <a:latin typeface="+mn-lt"/>
                <a:ea typeface="+mn-ea"/>
                <a:cs typeface="+mn-cs"/>
              </a:rPr>
              <a:t>the extended Toronto Genetic Epidemiology Study of Polycystic Kidney Disease (</a:t>
            </a:r>
            <a:r>
              <a:rPr lang="en-US" sz="1900" b="1" i="1" kern="1200" err="1">
                <a:solidFill>
                  <a:schemeClr val="tx1">
                    <a:lumMod val="75000"/>
                    <a:lumOff val="25000"/>
                  </a:schemeClr>
                </a:solidFill>
                <a:latin typeface="+mn-lt"/>
                <a:ea typeface="+mn-ea"/>
                <a:cs typeface="+mn-cs"/>
              </a:rPr>
              <a:t>eTGESP</a:t>
            </a:r>
            <a:r>
              <a:rPr lang="en-US" sz="1900" b="1" i="1" kern="1200">
                <a:solidFill>
                  <a:schemeClr val="tx1">
                    <a:lumMod val="75000"/>
                    <a:lumOff val="25000"/>
                  </a:schemeClr>
                </a:solidFill>
                <a:latin typeface="+mn-lt"/>
                <a:ea typeface="+mn-ea"/>
                <a:cs typeface="+mn-cs"/>
              </a:rPr>
              <a:t>) cohort </a:t>
            </a:r>
            <a:endParaRPr lang="en-US" sz="1900" b="1" i="1" kern="1200">
              <a:solidFill>
                <a:schemeClr val="tx1">
                  <a:lumMod val="75000"/>
                  <a:lumOff val="25000"/>
                </a:schemeClr>
              </a:solidFill>
              <a:latin typeface="+mn-lt"/>
              <a:ea typeface="+mn-ea"/>
              <a:cs typeface="Calibri"/>
            </a:endParaRPr>
          </a:p>
          <a:p>
            <a:pPr marL="325755" indent="-325755" defTabSz="1042416">
              <a:spcAft>
                <a:spcPts val="600"/>
              </a:spcAft>
              <a:buFont typeface="Arial"/>
              <a:buChar char="•"/>
            </a:pPr>
            <a:r>
              <a:rPr lang="en-US" sz="1900" b="1" i="1" kern="1200">
                <a:solidFill>
                  <a:schemeClr val="tx1">
                    <a:lumMod val="75000"/>
                    <a:lumOff val="25000"/>
                  </a:schemeClr>
                </a:solidFill>
                <a:latin typeface="+mn-lt"/>
                <a:ea typeface="+mn-ea"/>
                <a:cs typeface="+mn-cs"/>
              </a:rPr>
              <a:t>1390 patients</a:t>
            </a:r>
            <a:r>
              <a:rPr lang="en-US" sz="1900" b="1" i="1">
                <a:solidFill>
                  <a:schemeClr val="tx1">
                    <a:lumMod val="75000"/>
                    <a:lumOff val="25000"/>
                  </a:schemeClr>
                </a:solidFill>
              </a:rPr>
              <a:t> and 612</a:t>
            </a:r>
            <a:r>
              <a:rPr lang="en-US" sz="1900" b="1" i="1" kern="1200">
                <a:solidFill>
                  <a:schemeClr val="tx1">
                    <a:lumMod val="75000"/>
                    <a:lumOff val="25000"/>
                  </a:schemeClr>
                </a:solidFill>
                <a:latin typeface="+mn-lt"/>
                <a:ea typeface="+mn-ea"/>
                <a:cs typeface="+mn-cs"/>
              </a:rPr>
              <a:t> unrelated families with ADPKD</a:t>
            </a:r>
            <a:endParaRPr lang="en-US" sz="1900" b="1" i="1">
              <a:solidFill>
                <a:schemeClr val="tx1">
                  <a:lumMod val="75000"/>
                  <a:lumOff val="25000"/>
                </a:schemeClr>
              </a:solidFill>
              <a:ea typeface="Calibri" panose="020F0502020204030204"/>
              <a:cs typeface="Calibri" panose="020F0502020204030204"/>
            </a:endParaRPr>
          </a:p>
        </p:txBody>
      </p:sp>
      <p:pic>
        <p:nvPicPr>
          <p:cNvPr id="4" name="Picture 4" descr="Chart, bar chart, waterfall chart&#10;&#10;Description automatically generated">
            <a:extLst>
              <a:ext uri="{FF2B5EF4-FFF2-40B4-BE49-F238E27FC236}">
                <a16:creationId xmlns:a16="http://schemas.microsoft.com/office/drawing/2014/main" id="{068B6373-FC7F-D8E2-2D6F-693BC3DE6120}"/>
              </a:ext>
            </a:extLst>
          </p:cNvPr>
          <p:cNvPicPr>
            <a:picLocks noChangeAspect="1"/>
          </p:cNvPicPr>
          <p:nvPr/>
        </p:nvPicPr>
        <p:blipFill>
          <a:blip r:embed="rId2" cstate="print"/>
          <a:stretch>
            <a:fillRect/>
          </a:stretch>
        </p:blipFill>
        <p:spPr>
          <a:xfrm>
            <a:off x="1121494" y="2743591"/>
            <a:ext cx="4980470" cy="3413370"/>
          </a:xfrm>
          <a:prstGeom prst="rect">
            <a:avLst/>
          </a:prstGeom>
        </p:spPr>
      </p:pic>
      <p:sp>
        <p:nvSpPr>
          <p:cNvPr id="5" name="TextBox 4">
            <a:extLst>
              <a:ext uri="{FF2B5EF4-FFF2-40B4-BE49-F238E27FC236}">
                <a16:creationId xmlns:a16="http://schemas.microsoft.com/office/drawing/2014/main" id="{133910E8-B9E7-9A4F-7947-ADBFA8521D6E}"/>
              </a:ext>
            </a:extLst>
          </p:cNvPr>
          <p:cNvSpPr txBox="1"/>
          <p:nvPr/>
        </p:nvSpPr>
        <p:spPr>
          <a:xfrm>
            <a:off x="6970932" y="2957924"/>
            <a:ext cx="4367810" cy="1323439"/>
          </a:xfrm>
          <a:prstGeom prst="rect">
            <a:avLst/>
          </a:prstGeom>
          <a:noFill/>
          <a:ln>
            <a:solidFill>
              <a:schemeClr val="tx2">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1042416">
              <a:spcAft>
                <a:spcPts val="600"/>
              </a:spcAft>
            </a:pPr>
            <a:r>
              <a:rPr lang="en-US" sz="2000" b="1" kern="1200">
                <a:solidFill>
                  <a:schemeClr val="tx1">
                    <a:lumMod val="75000"/>
                    <a:lumOff val="25000"/>
                  </a:schemeClr>
                </a:solidFill>
                <a:latin typeface="+mn-lt"/>
                <a:ea typeface="+mn-ea"/>
                <a:cs typeface="+mn-cs"/>
              </a:rPr>
              <a:t>Families were defined as discordant if they had at least 1 affected member with mild kidney disease and 1 member with severe kidney disease</a:t>
            </a:r>
            <a:endParaRPr lang="en-US" sz="2000" b="1">
              <a:solidFill>
                <a:schemeClr val="tx1">
                  <a:lumMod val="75000"/>
                  <a:lumOff val="25000"/>
                </a:schemeClr>
              </a:solidFill>
              <a:ea typeface="Calibri"/>
              <a:cs typeface="Calibri"/>
            </a:endParaRPr>
          </a:p>
        </p:txBody>
      </p:sp>
      <p:sp>
        <p:nvSpPr>
          <p:cNvPr id="6" name="TextBox 5">
            <a:extLst>
              <a:ext uri="{FF2B5EF4-FFF2-40B4-BE49-F238E27FC236}">
                <a16:creationId xmlns:a16="http://schemas.microsoft.com/office/drawing/2014/main" id="{271643FD-9F98-9EE9-DA22-FD6E81286DFD}"/>
              </a:ext>
            </a:extLst>
          </p:cNvPr>
          <p:cNvSpPr txBox="1"/>
          <p:nvPr/>
        </p:nvSpPr>
        <p:spPr>
          <a:xfrm>
            <a:off x="8521032" y="6248401"/>
            <a:ext cx="32779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t>Lanktree</a:t>
            </a:r>
            <a:r>
              <a:rPr lang="en-US" sz="1600" i="1"/>
              <a:t> et al, Kidney Int Rep 2019</a:t>
            </a:r>
            <a:endParaRPr lang="en-US" sz="1600" i="1">
              <a:ea typeface="Calibri"/>
              <a:cs typeface="Calibri"/>
            </a:endParaRPr>
          </a:p>
        </p:txBody>
      </p:sp>
    </p:spTree>
    <p:extLst>
      <p:ext uri="{BB962C8B-B14F-4D97-AF65-F5344CB8AC3E}">
        <p14:creationId xmlns:p14="http://schemas.microsoft.com/office/powerpoint/2010/main" val="1348137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815AC-81B7-9778-9391-E7831CF39235}"/>
              </a:ext>
            </a:extLst>
          </p:cNvPr>
          <p:cNvSpPr>
            <a:spLocks noGrp="1"/>
          </p:cNvSpPr>
          <p:nvPr>
            <p:ph type="title"/>
          </p:nvPr>
        </p:nvSpPr>
        <p:spPr>
          <a:xfrm>
            <a:off x="910087" y="336370"/>
            <a:ext cx="8560279" cy="1268054"/>
          </a:xfrm>
        </p:spPr>
        <p:txBody>
          <a:bodyPr vert="horz" lIns="91440" tIns="45720" rIns="91440" bIns="45720" rtlCol="0" anchor="ctr">
            <a:noAutofit/>
          </a:bodyPr>
          <a:lstStyle/>
          <a:p>
            <a:r>
              <a:rPr lang="en-US" sz="2800" b="1">
                <a:solidFill>
                  <a:schemeClr val="accent2">
                    <a:lumMod val="50000"/>
                  </a:schemeClr>
                </a:solidFill>
                <a:latin typeface="Calibri"/>
                <a:ea typeface="+mj-lt"/>
                <a:cs typeface="+mj-lt"/>
              </a:rPr>
              <a:t>Marked intrafamilial disease variability by total kidney volume or eGFR adjusted for age</a:t>
            </a:r>
            <a:endParaRPr lang="en-US" sz="2800" b="1">
              <a:solidFill>
                <a:schemeClr val="accent2">
                  <a:lumMod val="50000"/>
                </a:schemeClr>
              </a:solidFill>
              <a:latin typeface="Calibri"/>
              <a:ea typeface="Calibri"/>
              <a:cs typeface="Calibri"/>
            </a:endParaRPr>
          </a:p>
        </p:txBody>
      </p:sp>
      <p:sp>
        <p:nvSpPr>
          <p:cNvPr id="3" name="Content Placeholder 2">
            <a:extLst>
              <a:ext uri="{FF2B5EF4-FFF2-40B4-BE49-F238E27FC236}">
                <a16:creationId xmlns:a16="http://schemas.microsoft.com/office/drawing/2014/main" id="{5FEE88CB-0CFF-0F90-F4B8-AB38A67E4DA2}"/>
              </a:ext>
            </a:extLst>
          </p:cNvPr>
          <p:cNvSpPr>
            <a:spLocks noGrp="1"/>
          </p:cNvSpPr>
          <p:nvPr>
            <p:ph idx="1"/>
          </p:nvPr>
        </p:nvSpPr>
        <p:spPr>
          <a:xfrm>
            <a:off x="838200" y="1603659"/>
            <a:ext cx="10515600" cy="4351338"/>
          </a:xfrm>
        </p:spPr>
        <p:txBody>
          <a:bodyPr vert="horz" lIns="91440" tIns="45720" rIns="91440" bIns="45720" rtlCol="0" anchor="t">
            <a:normAutofit/>
          </a:bodyPr>
          <a:lstStyle/>
          <a:p>
            <a:r>
              <a:rPr lang="en-US" sz="2400" b="1">
                <a:solidFill>
                  <a:schemeClr val="tx1">
                    <a:lumMod val="75000"/>
                    <a:lumOff val="25000"/>
                  </a:schemeClr>
                </a:solidFill>
                <a:ea typeface="+mn-lt"/>
                <a:cs typeface="+mn-lt"/>
              </a:rPr>
              <a:t>the presence of an unusual genetic underpinning </a:t>
            </a:r>
            <a:endParaRPr lang="en-US" sz="2400">
              <a:solidFill>
                <a:schemeClr val="tx1">
                  <a:lumMod val="75000"/>
                  <a:lumOff val="25000"/>
                </a:schemeClr>
              </a:solidFill>
              <a:ea typeface="+mn-lt"/>
              <a:cs typeface="+mn-lt"/>
            </a:endParaRPr>
          </a:p>
          <a:p>
            <a:pPr marL="0" indent="0">
              <a:buNone/>
            </a:pPr>
            <a:r>
              <a:rPr lang="en-US" sz="2400" i="1">
                <a:solidFill>
                  <a:srgbClr val="000000"/>
                </a:solidFill>
                <a:ea typeface="+mn-lt"/>
                <a:cs typeface="+mn-lt"/>
              </a:rPr>
              <a:t>       somatic mosaicism or digenic disease</a:t>
            </a:r>
            <a:endParaRPr lang="en-US" sz="2400">
              <a:ea typeface="Calibri"/>
              <a:cs typeface="Calibri" panose="020F0502020204030204"/>
            </a:endParaRPr>
          </a:p>
          <a:p>
            <a:r>
              <a:rPr lang="en-US" sz="2400" b="1">
                <a:solidFill>
                  <a:schemeClr val="tx1">
                    <a:lumMod val="75000"/>
                    <a:lumOff val="25000"/>
                  </a:schemeClr>
                </a:solidFill>
                <a:ea typeface="+mn-lt"/>
                <a:cs typeface="+mn-lt"/>
              </a:rPr>
              <a:t>coincidence of a second kidney disease </a:t>
            </a:r>
            <a:endParaRPr lang="en-US" sz="2400">
              <a:solidFill>
                <a:schemeClr val="tx1">
                  <a:lumMod val="75000"/>
                  <a:lumOff val="25000"/>
                </a:schemeClr>
              </a:solidFill>
              <a:ea typeface="Calibri"/>
              <a:cs typeface="Calibri"/>
            </a:endParaRPr>
          </a:p>
          <a:p>
            <a:pPr marL="0" indent="0">
              <a:buNone/>
            </a:pPr>
            <a:r>
              <a:rPr lang="en-US" sz="2400">
                <a:ea typeface="+mn-lt"/>
                <a:cs typeface="+mn-lt"/>
              </a:rPr>
              <a:t>      </a:t>
            </a:r>
            <a:r>
              <a:rPr lang="en-US" sz="2400" i="1">
                <a:ea typeface="+mn-lt"/>
                <a:cs typeface="+mn-lt"/>
              </a:rPr>
              <a:t> diabetes or glomerulonephritis</a:t>
            </a:r>
            <a:endParaRPr lang="en-US" sz="2400" i="1">
              <a:ea typeface="Calibri"/>
              <a:cs typeface="Calibri" panose="020F0502020204030204"/>
            </a:endParaRPr>
          </a:p>
          <a:p>
            <a:r>
              <a:rPr lang="en-US" sz="2400" b="1">
                <a:solidFill>
                  <a:schemeClr val="tx1">
                    <a:lumMod val="75000"/>
                    <a:lumOff val="25000"/>
                  </a:schemeClr>
                </a:solidFill>
                <a:ea typeface="+mn-lt"/>
                <a:cs typeface="+mn-lt"/>
              </a:rPr>
              <a:t>comorbidities </a:t>
            </a:r>
          </a:p>
          <a:p>
            <a:pPr marL="0" indent="0">
              <a:buNone/>
            </a:pPr>
            <a:r>
              <a:rPr lang="en-US" sz="2400">
                <a:ea typeface="+mn-lt"/>
                <a:cs typeface="+mn-lt"/>
              </a:rPr>
              <a:t>      </a:t>
            </a:r>
            <a:r>
              <a:rPr lang="en-US" sz="2400" i="1">
                <a:ea typeface="+mn-lt"/>
                <a:cs typeface="+mn-lt"/>
              </a:rPr>
              <a:t> hypertension and obesity</a:t>
            </a:r>
            <a:endParaRPr lang="en-US" sz="2400" i="1">
              <a:ea typeface="Calibri"/>
              <a:cs typeface="Calibri"/>
            </a:endParaRPr>
          </a:p>
          <a:p>
            <a:r>
              <a:rPr lang="en-US" sz="2400" b="1">
                <a:solidFill>
                  <a:schemeClr val="tx1">
                    <a:lumMod val="75000"/>
                    <a:lumOff val="25000"/>
                  </a:schemeClr>
                </a:solidFill>
                <a:ea typeface="+mn-lt"/>
                <a:cs typeface="+mn-lt"/>
              </a:rPr>
              <a:t>environmental factors</a:t>
            </a:r>
            <a:r>
              <a:rPr lang="en-US" sz="2400">
                <a:ea typeface="+mn-lt"/>
                <a:cs typeface="+mn-lt"/>
              </a:rPr>
              <a:t> </a:t>
            </a:r>
          </a:p>
          <a:p>
            <a:pPr marL="0" indent="0">
              <a:buNone/>
            </a:pPr>
            <a:r>
              <a:rPr lang="en-US" sz="2400">
                <a:ea typeface="+mn-lt"/>
                <a:cs typeface="+mn-lt"/>
              </a:rPr>
              <a:t>     </a:t>
            </a:r>
            <a:r>
              <a:rPr lang="en-US" sz="2400" i="1">
                <a:ea typeface="+mn-lt"/>
                <a:cs typeface="+mn-lt"/>
              </a:rPr>
              <a:t>  smoking and water intake</a:t>
            </a:r>
            <a:endParaRPr lang="en-US" sz="2400" i="1">
              <a:cs typeface="Calibri" panose="020F0502020204030204"/>
            </a:endParaRPr>
          </a:p>
        </p:txBody>
      </p:sp>
    </p:spTree>
    <p:extLst>
      <p:ext uri="{BB962C8B-B14F-4D97-AF65-F5344CB8AC3E}">
        <p14:creationId xmlns:p14="http://schemas.microsoft.com/office/powerpoint/2010/main" val="3774289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D17A94B4-8121-4ED6-AB0D-69EE9A633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10">
            <a:extLst>
              <a:ext uri="{FF2B5EF4-FFF2-40B4-BE49-F238E27FC236}">
                <a16:creationId xmlns:a16="http://schemas.microsoft.com/office/drawing/2014/main" id="{4741521E-DC76-41B9-8A47-448CD4F9FA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2661" y="-3359290"/>
            <a:ext cx="5470372" cy="12188952"/>
          </a:xfrm>
          <a:prstGeom prst="rect">
            <a:avLst/>
          </a:prstGeom>
        </p:spPr>
      </p:pic>
      <p:sp>
        <p:nvSpPr>
          <p:cNvPr id="2" name="Title 1">
            <a:extLst>
              <a:ext uri="{FF2B5EF4-FFF2-40B4-BE49-F238E27FC236}">
                <a16:creationId xmlns:a16="http://schemas.microsoft.com/office/drawing/2014/main" id="{3FEB311E-04E8-5D73-0FBC-F837A147049D}"/>
              </a:ext>
            </a:extLst>
          </p:cNvPr>
          <p:cNvSpPr>
            <a:spLocks noGrp="1"/>
          </p:cNvSpPr>
          <p:nvPr>
            <p:ph type="title"/>
          </p:nvPr>
        </p:nvSpPr>
        <p:spPr>
          <a:xfrm>
            <a:off x="1403632" y="946336"/>
            <a:ext cx="9283781" cy="643965"/>
          </a:xfrm>
        </p:spPr>
        <p:txBody>
          <a:bodyPr vert="horz" lIns="91440" tIns="45720" rIns="91440" bIns="45720" rtlCol="0" anchor="b">
            <a:normAutofit/>
          </a:bodyPr>
          <a:lstStyle/>
          <a:p>
            <a:pPr algn="ctr"/>
            <a:r>
              <a:rPr lang="en-US" sz="3400" b="1" kern="1200">
                <a:solidFill>
                  <a:schemeClr val="tx1">
                    <a:lumMod val="75000"/>
                    <a:lumOff val="25000"/>
                  </a:schemeClr>
                </a:solidFill>
                <a:latin typeface="Calibri"/>
                <a:cs typeface="Calibri"/>
              </a:rPr>
              <a:t>Syndromic forms of PKD</a:t>
            </a:r>
          </a:p>
        </p:txBody>
      </p:sp>
      <p:sp>
        <p:nvSpPr>
          <p:cNvPr id="8" name="Rectangle 12">
            <a:extLst>
              <a:ext uri="{FF2B5EF4-FFF2-40B4-BE49-F238E27FC236}">
                <a16:creationId xmlns:a16="http://schemas.microsoft.com/office/drawing/2014/main" id="{53FD85F6-ECDC-4124-9916-6444E142C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10;&#10;Description automatically generated">
            <a:extLst>
              <a:ext uri="{FF2B5EF4-FFF2-40B4-BE49-F238E27FC236}">
                <a16:creationId xmlns:a16="http://schemas.microsoft.com/office/drawing/2014/main" id="{718202EB-4517-E06B-9222-14559DB2F989}"/>
              </a:ext>
            </a:extLst>
          </p:cNvPr>
          <p:cNvPicPr>
            <a:picLocks noChangeAspect="1"/>
          </p:cNvPicPr>
          <p:nvPr/>
        </p:nvPicPr>
        <p:blipFill>
          <a:blip r:embed="rId4" cstate="print"/>
          <a:stretch>
            <a:fillRect/>
          </a:stretch>
        </p:blipFill>
        <p:spPr>
          <a:xfrm>
            <a:off x="161316" y="2407227"/>
            <a:ext cx="11914132" cy="2651097"/>
          </a:xfrm>
          <a:prstGeom prst="rect">
            <a:avLst/>
          </a:prstGeom>
        </p:spPr>
      </p:pic>
      <p:sp>
        <p:nvSpPr>
          <p:cNvPr id="10" name="Rectangle 14">
            <a:extLst>
              <a:ext uri="{FF2B5EF4-FFF2-40B4-BE49-F238E27FC236}">
                <a16:creationId xmlns:a16="http://schemas.microsoft.com/office/drawing/2014/main" id="{FB5D26B4-74AD-4118-8F13-7051DA3BF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730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8A47DF-3BA9-7F5D-0187-EBC339077AED}"/>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3400" b="1" kern="1200">
                <a:solidFill>
                  <a:schemeClr val="tx1">
                    <a:lumMod val="75000"/>
                    <a:lumOff val="25000"/>
                  </a:schemeClr>
                </a:solidFill>
                <a:latin typeface="Calibri"/>
                <a:cs typeface="Calibri"/>
              </a:rPr>
              <a:t>ADTKD-associated genes</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2E0C77ED-C484-A65A-E9C2-D61398DDD085}"/>
              </a:ext>
            </a:extLst>
          </p:cNvPr>
          <p:cNvPicPr>
            <a:picLocks noChangeAspect="1"/>
          </p:cNvPicPr>
          <p:nvPr/>
        </p:nvPicPr>
        <p:blipFill>
          <a:blip r:embed="rId2" cstate="print"/>
          <a:stretch>
            <a:fillRect/>
          </a:stretch>
        </p:blipFill>
        <p:spPr>
          <a:xfrm>
            <a:off x="320040" y="2623306"/>
            <a:ext cx="11548872" cy="2107668"/>
          </a:xfrm>
          <a:prstGeom prst="rect">
            <a:avLst/>
          </a:prstGeom>
        </p:spPr>
      </p:pic>
    </p:spTree>
    <p:extLst>
      <p:ext uri="{BB962C8B-B14F-4D97-AF65-F5344CB8AC3E}">
        <p14:creationId xmlns:p14="http://schemas.microsoft.com/office/powerpoint/2010/main" val="2820985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A5571-634B-2510-4A1E-B0FF208D84A8}"/>
              </a:ext>
            </a:extLst>
          </p:cNvPr>
          <p:cNvSpPr>
            <a:spLocks noGrp="1"/>
          </p:cNvSpPr>
          <p:nvPr>
            <p:ph type="title"/>
          </p:nvPr>
        </p:nvSpPr>
        <p:spPr>
          <a:xfrm>
            <a:off x="572493" y="238539"/>
            <a:ext cx="11018520" cy="1434415"/>
          </a:xfrm>
        </p:spPr>
        <p:txBody>
          <a:bodyPr anchor="b">
            <a:normAutofit/>
          </a:bodyPr>
          <a:lstStyle/>
          <a:p>
            <a:r>
              <a:rPr lang="en-US" sz="4300" b="1">
                <a:solidFill>
                  <a:schemeClr val="tx1">
                    <a:lumMod val="75000"/>
                    <a:lumOff val="25000"/>
                  </a:schemeClr>
                </a:solidFill>
                <a:latin typeface="Calibri"/>
                <a:ea typeface="+mj-lt"/>
                <a:cs typeface="+mj-lt"/>
              </a:rPr>
              <a:t>Drug repurposing in ADPKD</a:t>
            </a:r>
            <a:endParaRPr lang="en-US" sz="4300" b="1">
              <a:solidFill>
                <a:schemeClr val="tx1">
                  <a:lumMod val="75000"/>
                  <a:lumOff val="25000"/>
                </a:schemeClr>
              </a:solidFill>
              <a:latin typeface="Calibri"/>
            </a:endParaRPr>
          </a:p>
        </p:txBody>
      </p:sp>
      <p:sp>
        <p:nvSpPr>
          <p:cNvPr id="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2A33EA-1A45-9BCF-AC73-656A157BC0FA}"/>
              </a:ext>
            </a:extLst>
          </p:cNvPr>
          <p:cNvSpPr>
            <a:spLocks noGrp="1"/>
          </p:cNvSpPr>
          <p:nvPr>
            <p:ph idx="1"/>
          </p:nvPr>
        </p:nvSpPr>
        <p:spPr>
          <a:xfrm>
            <a:off x="572493" y="2071316"/>
            <a:ext cx="6713552" cy="4119172"/>
          </a:xfrm>
        </p:spPr>
        <p:txBody>
          <a:bodyPr vert="horz" lIns="91440" tIns="45720" rIns="91440" bIns="45720" rtlCol="0" anchor="t">
            <a:normAutofit/>
          </a:bodyPr>
          <a:lstStyle/>
          <a:p>
            <a:pPr>
              <a:lnSpc>
                <a:spcPct val="150000"/>
              </a:lnSpc>
            </a:pPr>
            <a:r>
              <a:rPr lang="en-US" sz="2200">
                <a:ea typeface="+mn-lt"/>
                <a:cs typeface="+mn-lt"/>
              </a:rPr>
              <a:t>GWAS</a:t>
            </a:r>
            <a:endParaRPr lang="en-US"/>
          </a:p>
          <a:p>
            <a:pPr>
              <a:lnSpc>
                <a:spcPct val="150000"/>
              </a:lnSpc>
            </a:pPr>
            <a:r>
              <a:rPr lang="en-US" sz="2200">
                <a:ea typeface="+mn-lt"/>
                <a:cs typeface="+mn-lt"/>
              </a:rPr>
              <a:t>Transcriptional gene profiling</a:t>
            </a:r>
          </a:p>
          <a:p>
            <a:pPr>
              <a:lnSpc>
                <a:spcPct val="150000"/>
              </a:lnSpc>
            </a:pPr>
            <a:r>
              <a:rPr lang="en-US" sz="2200">
                <a:ea typeface="+mn-lt"/>
                <a:cs typeface="+mn-lt"/>
              </a:rPr>
              <a:t>Investigation of the genomic data and integrating GWAS with other “omics” datasets might assist to identify compounds for repurposing in ADPKD</a:t>
            </a:r>
            <a:endParaRPr lang="en-US" sz="2200">
              <a:cs typeface="Calibri" panose="020F0502020204030204"/>
            </a:endParaRPr>
          </a:p>
        </p:txBody>
      </p:sp>
      <p:pic>
        <p:nvPicPr>
          <p:cNvPr id="5" name="Picture 5" descr="Diagram&#10;&#10;Description automatically generated">
            <a:extLst>
              <a:ext uri="{FF2B5EF4-FFF2-40B4-BE49-F238E27FC236}">
                <a16:creationId xmlns:a16="http://schemas.microsoft.com/office/drawing/2014/main" id="{90CC722E-F65C-0C63-BB66-82F4CF4DAC6B}"/>
              </a:ext>
            </a:extLst>
          </p:cNvPr>
          <p:cNvPicPr>
            <a:picLocks noChangeAspect="1"/>
          </p:cNvPicPr>
          <p:nvPr/>
        </p:nvPicPr>
        <p:blipFill rotWithShape="1">
          <a:blip r:embed="rId2" cstate="print"/>
          <a:srcRect r="4278" b="2"/>
          <a:stretch/>
        </p:blipFill>
        <p:spPr>
          <a:xfrm>
            <a:off x="7241905" y="2070530"/>
            <a:ext cx="4351371" cy="4119958"/>
          </a:xfrm>
          <a:prstGeom prst="rect">
            <a:avLst/>
          </a:prstGeom>
        </p:spPr>
      </p:pic>
      <p:sp>
        <p:nvSpPr>
          <p:cNvPr id="7" name="TextBox 6">
            <a:extLst>
              <a:ext uri="{FF2B5EF4-FFF2-40B4-BE49-F238E27FC236}">
                <a16:creationId xmlns:a16="http://schemas.microsoft.com/office/drawing/2014/main" id="{831ECEE3-926E-29F8-9FFD-0718AC5B8FDE}"/>
              </a:ext>
            </a:extLst>
          </p:cNvPr>
          <p:cNvSpPr txBox="1"/>
          <p:nvPr/>
        </p:nvSpPr>
        <p:spPr>
          <a:xfrm>
            <a:off x="8976587" y="6296732"/>
            <a:ext cx="262288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t>Xou et al, Kidney Int 2023</a:t>
            </a:r>
            <a:endParaRPr lang="en-US" sz="1600" i="1">
              <a:cs typeface="Calibri"/>
            </a:endParaRPr>
          </a:p>
        </p:txBody>
      </p:sp>
    </p:spTree>
    <p:extLst>
      <p:ext uri="{BB962C8B-B14F-4D97-AF65-F5344CB8AC3E}">
        <p14:creationId xmlns:p14="http://schemas.microsoft.com/office/powerpoint/2010/main" val="2063314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4" name="Freeform: Shape 1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6F1BB5B3-EC02-769E-6CFB-8174183DFB8A}"/>
              </a:ext>
            </a:extLst>
          </p:cNvPr>
          <p:cNvPicPr>
            <a:picLocks noChangeAspect="1"/>
          </p:cNvPicPr>
          <p:nvPr/>
        </p:nvPicPr>
        <p:blipFill>
          <a:blip r:embed="rId2" cstate="print"/>
          <a:stretch>
            <a:fillRect/>
          </a:stretch>
        </p:blipFill>
        <p:spPr>
          <a:xfrm>
            <a:off x="-1302" y="567719"/>
            <a:ext cx="2929720" cy="741452"/>
          </a:xfrm>
          <a:prstGeom prst="rect">
            <a:avLst/>
          </a:prstGeom>
        </p:spPr>
      </p:pic>
      <p:sp>
        <p:nvSpPr>
          <p:cNvPr id="4" name="TextBox 3">
            <a:extLst>
              <a:ext uri="{FF2B5EF4-FFF2-40B4-BE49-F238E27FC236}">
                <a16:creationId xmlns:a16="http://schemas.microsoft.com/office/drawing/2014/main" id="{0FF8F649-2287-4E3A-43C4-7C6E31E6C744}"/>
              </a:ext>
            </a:extLst>
          </p:cNvPr>
          <p:cNvSpPr txBox="1"/>
          <p:nvPr/>
        </p:nvSpPr>
        <p:spPr>
          <a:xfrm>
            <a:off x="-1302" y="5692"/>
            <a:ext cx="2929720" cy="558795"/>
          </a:xfrm>
          <a:prstGeom prst="rect">
            <a:avLst/>
          </a:prstGeom>
          <a:solidFill>
            <a:schemeClr val="tx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69264">
              <a:spcAft>
                <a:spcPts val="600"/>
              </a:spcAft>
            </a:pPr>
            <a:r>
              <a:rPr lang="en-US" sz="2968" b="1" i="1" kern="1200">
                <a:solidFill>
                  <a:schemeClr val="accent2">
                    <a:lumMod val="50000"/>
                  </a:schemeClr>
                </a:solidFill>
                <a:latin typeface="+mn-lt"/>
                <a:ea typeface="+mn-ea"/>
                <a:cs typeface="+mn-cs"/>
              </a:rPr>
              <a:t>Patient Voice</a:t>
            </a:r>
            <a:endParaRPr lang="en-US"/>
          </a:p>
        </p:txBody>
      </p:sp>
      <p:sp>
        <p:nvSpPr>
          <p:cNvPr id="5" name="TextBox 4">
            <a:extLst>
              <a:ext uri="{FF2B5EF4-FFF2-40B4-BE49-F238E27FC236}">
                <a16:creationId xmlns:a16="http://schemas.microsoft.com/office/drawing/2014/main" id="{F5C9751F-521A-8BEB-72DF-C464A22A7EF8}"/>
              </a:ext>
            </a:extLst>
          </p:cNvPr>
          <p:cNvSpPr txBox="1"/>
          <p:nvPr/>
        </p:nvSpPr>
        <p:spPr>
          <a:xfrm>
            <a:off x="651955" y="2399018"/>
            <a:ext cx="5921338" cy="18892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63474" indent="-363474" defTabSz="969264">
              <a:spcAft>
                <a:spcPts val="600"/>
              </a:spcAft>
              <a:buFont typeface="Wingdings"/>
              <a:buChar char="ü"/>
            </a:pPr>
            <a:r>
              <a:rPr lang="en-US" sz="2544" kern="1200">
                <a:solidFill>
                  <a:schemeClr val="tx1"/>
                </a:solidFill>
                <a:latin typeface="+mn-lt"/>
                <a:ea typeface="+mn-ea"/>
                <a:cs typeface="+mn-cs"/>
              </a:rPr>
              <a:t>Lifestyle and Medication Intervention</a:t>
            </a:r>
            <a:endParaRPr lang="en-US" sz="2544" kern="1200">
              <a:solidFill>
                <a:schemeClr val="tx1"/>
              </a:solidFill>
              <a:latin typeface="+mn-lt"/>
              <a:ea typeface="+mn-ea"/>
              <a:cs typeface="Calibri"/>
            </a:endParaRPr>
          </a:p>
          <a:p>
            <a:pPr marL="363474" indent="-363474" defTabSz="969264">
              <a:spcAft>
                <a:spcPts val="600"/>
              </a:spcAft>
              <a:buFont typeface="Wingdings"/>
              <a:buChar char="ü"/>
            </a:pPr>
            <a:r>
              <a:rPr lang="en-US" sz="2544" kern="1200">
                <a:solidFill>
                  <a:schemeClr val="tx1"/>
                </a:solidFill>
                <a:latin typeface="+mn-lt"/>
                <a:ea typeface="+mn-lt"/>
                <a:cs typeface="+mn-lt"/>
              </a:rPr>
              <a:t>Family Planning</a:t>
            </a:r>
          </a:p>
          <a:p>
            <a:pPr marL="363474" indent="-363474" defTabSz="969264">
              <a:spcAft>
                <a:spcPts val="600"/>
              </a:spcAft>
              <a:buFont typeface="Wingdings"/>
              <a:buChar char="ü"/>
            </a:pPr>
            <a:r>
              <a:rPr lang="en-US" sz="2544" kern="1200">
                <a:solidFill>
                  <a:schemeClr val="tx1"/>
                </a:solidFill>
                <a:latin typeface="+mn-lt"/>
                <a:ea typeface="+mn-ea"/>
                <a:cs typeface="Calibri"/>
              </a:rPr>
              <a:t>Living donation</a:t>
            </a:r>
          </a:p>
          <a:p>
            <a:pPr marL="363474" indent="-363474" defTabSz="969264">
              <a:spcAft>
                <a:spcPts val="600"/>
              </a:spcAft>
              <a:buFont typeface="Wingdings"/>
              <a:buChar char="ü"/>
            </a:pPr>
            <a:r>
              <a:rPr lang="en-US" sz="2544" kern="1200">
                <a:solidFill>
                  <a:schemeClr val="tx1"/>
                </a:solidFill>
                <a:latin typeface="+mn-lt"/>
                <a:ea typeface="+mn-lt"/>
                <a:cs typeface="+mn-lt"/>
              </a:rPr>
              <a:t>Increased Knowledge About ADPKD</a:t>
            </a:r>
            <a:endParaRPr lang="en-US" sz="2400">
              <a:ea typeface="+mn-lt"/>
              <a:cs typeface="+mn-lt"/>
            </a:endParaRPr>
          </a:p>
        </p:txBody>
      </p:sp>
      <p:sp>
        <p:nvSpPr>
          <p:cNvPr id="6" name="TextBox 5">
            <a:extLst>
              <a:ext uri="{FF2B5EF4-FFF2-40B4-BE49-F238E27FC236}">
                <a16:creationId xmlns:a16="http://schemas.microsoft.com/office/drawing/2014/main" id="{58C5A8E3-BB2B-2ED2-81D5-9CB44A917E42}"/>
              </a:ext>
            </a:extLst>
          </p:cNvPr>
          <p:cNvSpPr txBox="1"/>
          <p:nvPr/>
        </p:nvSpPr>
        <p:spPr>
          <a:xfrm>
            <a:off x="7259131" y="2392848"/>
            <a:ext cx="4031494" cy="1420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63474" indent="-363474" defTabSz="969264">
              <a:spcAft>
                <a:spcPts val="600"/>
              </a:spcAft>
              <a:buFont typeface="Wingdings"/>
              <a:buChar char="v"/>
            </a:pPr>
            <a:r>
              <a:rPr lang="en-US" sz="2544" kern="1200">
                <a:solidFill>
                  <a:schemeClr val="tx1"/>
                </a:solidFill>
                <a:latin typeface="+mn-lt"/>
                <a:ea typeface="+mn-ea"/>
                <a:cs typeface="Segoe UI"/>
              </a:rPr>
              <a:t>Legal Protection​</a:t>
            </a:r>
            <a:endParaRPr lang="en-US" sz="1908" kern="1200">
              <a:solidFill>
                <a:schemeClr val="tx1"/>
              </a:solidFill>
              <a:latin typeface="+mn-lt"/>
              <a:ea typeface="+mn-ea"/>
              <a:cs typeface="+mn-cs"/>
            </a:endParaRPr>
          </a:p>
          <a:p>
            <a:pPr marL="363474" indent="-363474" defTabSz="969264">
              <a:spcAft>
                <a:spcPts val="600"/>
              </a:spcAft>
              <a:buFont typeface="Wingdings"/>
              <a:buChar char="v"/>
            </a:pPr>
            <a:r>
              <a:rPr lang="en-US" sz="2544" kern="1200">
                <a:solidFill>
                  <a:schemeClr val="tx1"/>
                </a:solidFill>
                <a:latin typeface="+mn-lt"/>
                <a:ea typeface="+mn-ea"/>
                <a:cs typeface="Segoe UI"/>
              </a:rPr>
              <a:t>Insurance​</a:t>
            </a:r>
          </a:p>
          <a:p>
            <a:pPr marL="363474" indent="-363474" defTabSz="969264">
              <a:spcAft>
                <a:spcPts val="600"/>
              </a:spcAft>
              <a:buFont typeface="Wingdings"/>
              <a:buChar char="v"/>
            </a:pPr>
            <a:r>
              <a:rPr lang="en-US" sz="2544" kern="1200">
                <a:solidFill>
                  <a:schemeClr val="tx1"/>
                </a:solidFill>
                <a:latin typeface="+mn-lt"/>
                <a:ea typeface="+mn-ea"/>
                <a:cs typeface="Segoe UI"/>
              </a:rPr>
              <a:t>Emotional support</a:t>
            </a:r>
            <a:endParaRPr lang="en-US" sz="2400">
              <a:cs typeface="Segoe UI"/>
            </a:endParaRPr>
          </a:p>
        </p:txBody>
      </p:sp>
      <p:sp>
        <p:nvSpPr>
          <p:cNvPr id="3" name="TextBox 2">
            <a:extLst>
              <a:ext uri="{FF2B5EF4-FFF2-40B4-BE49-F238E27FC236}">
                <a16:creationId xmlns:a16="http://schemas.microsoft.com/office/drawing/2014/main" id="{A505CF70-D77C-15FE-682E-D9D36F62C53B}"/>
              </a:ext>
            </a:extLst>
          </p:cNvPr>
          <p:cNvSpPr txBox="1"/>
          <p:nvPr/>
        </p:nvSpPr>
        <p:spPr>
          <a:xfrm>
            <a:off x="3614822" y="5348"/>
            <a:ext cx="6633409" cy="18912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buChar char="•"/>
            </a:pPr>
            <a:r>
              <a:rPr lang="en-US" sz="2000" i="1">
                <a:solidFill>
                  <a:srgbClr val="474747"/>
                </a:solidFill>
                <a:cs typeface="Arial"/>
              </a:rPr>
              <a:t>What will I do with the information once I have it?​</a:t>
            </a:r>
            <a:endParaRPr lang="en-US"/>
          </a:p>
          <a:p>
            <a:pPr>
              <a:lnSpc>
                <a:spcPct val="150000"/>
              </a:lnSpc>
              <a:buChar char="•"/>
            </a:pPr>
            <a:r>
              <a:rPr lang="en-US" sz="2000" i="1">
                <a:solidFill>
                  <a:srgbClr val="474747"/>
                </a:solidFill>
                <a:cs typeface="Arial"/>
              </a:rPr>
              <a:t>Will it prevent me from obtaining medical or life insurance?​</a:t>
            </a:r>
          </a:p>
          <a:p>
            <a:pPr>
              <a:lnSpc>
                <a:spcPct val="150000"/>
              </a:lnSpc>
              <a:buChar char="•"/>
            </a:pPr>
            <a:r>
              <a:rPr lang="en-US" sz="2000" i="1">
                <a:solidFill>
                  <a:srgbClr val="474747"/>
                </a:solidFill>
                <a:cs typeface="Arial"/>
              </a:rPr>
              <a:t>Am I better off knowing or not knowing?​</a:t>
            </a:r>
          </a:p>
          <a:p>
            <a:pPr>
              <a:lnSpc>
                <a:spcPct val="150000"/>
              </a:lnSpc>
              <a:buChar char="•"/>
            </a:pPr>
            <a:r>
              <a:rPr lang="en-US" sz="2000" i="1">
                <a:solidFill>
                  <a:srgbClr val="474747"/>
                </a:solidFill>
                <a:cs typeface="Arial"/>
              </a:rPr>
              <a:t>Can I financially afford the test?</a:t>
            </a:r>
          </a:p>
        </p:txBody>
      </p:sp>
    </p:spTree>
    <p:extLst>
      <p:ext uri="{BB962C8B-B14F-4D97-AF65-F5344CB8AC3E}">
        <p14:creationId xmlns:p14="http://schemas.microsoft.com/office/powerpoint/2010/main" val="331957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Picture 2" descr="A picture containing diagram&#10;&#10;Description automatically generated">
            <a:extLst>
              <a:ext uri="{FF2B5EF4-FFF2-40B4-BE49-F238E27FC236}">
                <a16:creationId xmlns:a16="http://schemas.microsoft.com/office/drawing/2014/main" id="{27FF00D5-B7AF-F5AE-6612-051A66699B05}"/>
              </a:ext>
            </a:extLst>
          </p:cNvPr>
          <p:cNvPicPr>
            <a:picLocks noChangeAspect="1"/>
          </p:cNvPicPr>
          <p:nvPr/>
        </p:nvPicPr>
        <p:blipFill>
          <a:blip r:embed="rId2" cstate="print"/>
          <a:stretch>
            <a:fillRect/>
          </a:stretch>
        </p:blipFill>
        <p:spPr>
          <a:xfrm>
            <a:off x="3913730" y="1246153"/>
            <a:ext cx="4624983" cy="4348354"/>
          </a:xfrm>
          <a:prstGeom prst="rect">
            <a:avLst/>
          </a:prstGeom>
        </p:spPr>
      </p:pic>
      <p:sp>
        <p:nvSpPr>
          <p:cNvPr id="3" name="Rectangle 2">
            <a:extLst>
              <a:ext uri="{FF2B5EF4-FFF2-40B4-BE49-F238E27FC236}">
                <a16:creationId xmlns:a16="http://schemas.microsoft.com/office/drawing/2014/main" id="{5176B23E-27F6-69D9-DB5E-C30E0C6FD8FD}"/>
              </a:ext>
            </a:extLst>
          </p:cNvPr>
          <p:cNvSpPr/>
          <p:nvPr/>
        </p:nvSpPr>
        <p:spPr>
          <a:xfrm>
            <a:off x="4133490" y="5085990"/>
            <a:ext cx="718867" cy="3019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43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FF5A89-A3FC-7C19-464D-1441E7D123E4}"/>
              </a:ext>
            </a:extLst>
          </p:cNvPr>
          <p:cNvSpPr>
            <a:spLocks noGrp="1"/>
          </p:cNvSpPr>
          <p:nvPr>
            <p:ph type="title"/>
          </p:nvPr>
        </p:nvSpPr>
        <p:spPr>
          <a:xfrm>
            <a:off x="838200" y="365125"/>
            <a:ext cx="10515600" cy="1325563"/>
          </a:xfrm>
        </p:spPr>
        <p:txBody>
          <a:bodyPr>
            <a:normAutofit/>
          </a:bodyPr>
          <a:lstStyle/>
          <a:p>
            <a:r>
              <a:rPr lang="en-US" sz="2800" b="1">
                <a:latin typeface="Calibri"/>
                <a:ea typeface="+mj-lt"/>
                <a:cs typeface="+mj-lt"/>
              </a:rPr>
              <a:t>PKD1 mutation screening has been challenging</a:t>
            </a:r>
            <a:endParaRPr lang="en-US" sz="2800" b="1">
              <a:latin typeface="Calibri"/>
              <a:cs typeface="Calibri"/>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5D3D00-577B-AE5C-F7CC-9A2F0DE99553}"/>
              </a:ext>
            </a:extLst>
          </p:cNvPr>
          <p:cNvSpPr>
            <a:spLocks noGrp="1"/>
          </p:cNvSpPr>
          <p:nvPr>
            <p:ph idx="1"/>
          </p:nvPr>
        </p:nvSpPr>
        <p:spPr>
          <a:xfrm>
            <a:off x="838200" y="1929384"/>
            <a:ext cx="10704523" cy="3035434"/>
          </a:xfrm>
        </p:spPr>
        <p:txBody>
          <a:bodyPr vert="horz" lIns="91440" tIns="45720" rIns="91440" bIns="45720" rtlCol="0" anchor="t">
            <a:normAutofit/>
          </a:bodyPr>
          <a:lstStyle/>
          <a:p>
            <a:pPr marL="457200" indent="-457200">
              <a:lnSpc>
                <a:spcPct val="100000"/>
              </a:lnSpc>
              <a:buFont typeface="Wingdings" panose="020B0604020202020204" pitchFamily="34" charset="0"/>
              <a:buChar char="ü"/>
            </a:pPr>
            <a:r>
              <a:rPr lang="en-US" sz="2400" b="1">
                <a:solidFill>
                  <a:schemeClr val="tx1">
                    <a:lumMod val="75000"/>
                    <a:lumOff val="25000"/>
                  </a:schemeClr>
                </a:solidFill>
                <a:ea typeface="+mn-lt"/>
                <a:cs typeface="+mn-lt"/>
              </a:rPr>
              <a:t>Large size</a:t>
            </a:r>
            <a:endParaRPr lang="en-US" sz="2400" i="1">
              <a:solidFill>
                <a:schemeClr val="tx1">
                  <a:lumMod val="75000"/>
                  <a:lumOff val="25000"/>
                </a:schemeClr>
              </a:solidFill>
              <a:ea typeface="+mn-lt"/>
              <a:cs typeface="+mn-lt"/>
            </a:endParaRPr>
          </a:p>
          <a:p>
            <a:pPr marL="457200" indent="-457200">
              <a:lnSpc>
                <a:spcPct val="100000"/>
              </a:lnSpc>
              <a:buFont typeface="Wingdings" panose="020B0604020202020204" pitchFamily="34" charset="0"/>
              <a:buChar char="ü"/>
            </a:pPr>
            <a:r>
              <a:rPr lang="en-US" sz="2400" b="1">
                <a:solidFill>
                  <a:schemeClr val="tx1">
                    <a:lumMod val="75000"/>
                    <a:lumOff val="25000"/>
                  </a:schemeClr>
                </a:solidFill>
                <a:ea typeface="+mn-lt"/>
                <a:cs typeface="+mn-lt"/>
              </a:rPr>
              <a:t>High guanine–cytosine (GC) content</a:t>
            </a:r>
          </a:p>
          <a:p>
            <a:pPr marL="457200" indent="-457200">
              <a:lnSpc>
                <a:spcPct val="100000"/>
              </a:lnSpc>
              <a:buFont typeface="Wingdings,Sans-Serif" panose="020B0604020202020204" pitchFamily="34" charset="0"/>
              <a:buChar char="ü"/>
            </a:pPr>
            <a:r>
              <a:rPr lang="en-US" sz="2400" b="1">
                <a:solidFill>
                  <a:schemeClr val="tx1">
                    <a:lumMod val="75000"/>
                    <a:lumOff val="25000"/>
                  </a:schemeClr>
                </a:solidFill>
                <a:ea typeface="+mn-lt"/>
                <a:cs typeface="+mn-lt"/>
              </a:rPr>
              <a:t>Complexity</a:t>
            </a:r>
            <a:endParaRPr lang="en-US" sz="2400">
              <a:solidFill>
                <a:schemeClr val="tx1">
                  <a:lumMod val="75000"/>
                  <a:lumOff val="25000"/>
                </a:schemeClr>
              </a:solidFill>
              <a:ea typeface="+mn-lt"/>
              <a:cs typeface="+mn-lt"/>
            </a:endParaRPr>
          </a:p>
          <a:p>
            <a:pPr marL="0" indent="0">
              <a:lnSpc>
                <a:spcPct val="100000"/>
              </a:lnSpc>
              <a:buNone/>
            </a:pPr>
            <a:r>
              <a:rPr lang="en-US" sz="2400" i="1">
                <a:ea typeface="+mn-lt"/>
                <a:cs typeface="+mn-lt"/>
              </a:rPr>
              <a:t>     </a:t>
            </a:r>
            <a:r>
              <a:rPr lang="en-US" sz="2400" i="1">
                <a:solidFill>
                  <a:schemeClr val="accent2">
                    <a:lumMod val="50000"/>
                  </a:schemeClr>
                </a:solidFill>
                <a:ea typeface="+mn-lt"/>
                <a:cs typeface="+mn-lt"/>
              </a:rPr>
              <a:t>  first 33 exons duplicated in 6 pseudogenes </a:t>
            </a:r>
          </a:p>
          <a:p>
            <a:pPr marL="0" indent="0">
              <a:lnSpc>
                <a:spcPct val="100000"/>
              </a:lnSpc>
              <a:buNone/>
            </a:pPr>
            <a:r>
              <a:rPr lang="en-US" sz="2400" i="1">
                <a:solidFill>
                  <a:schemeClr val="accent2">
                    <a:lumMod val="50000"/>
                  </a:schemeClr>
                </a:solidFill>
                <a:ea typeface="+mn-lt"/>
                <a:cs typeface="+mn-lt"/>
              </a:rPr>
              <a:t>       with ≈ 98% DNA sequence identity</a:t>
            </a:r>
            <a:endParaRPr lang="en-US" sz="2400" i="1">
              <a:solidFill>
                <a:schemeClr val="accent2">
                  <a:lumMod val="50000"/>
                </a:schemeClr>
              </a:solidFill>
              <a:cs typeface="Calibri"/>
            </a:endParaRPr>
          </a:p>
          <a:p>
            <a:pPr marL="457200" indent="-457200">
              <a:lnSpc>
                <a:spcPct val="100000"/>
              </a:lnSpc>
              <a:buFont typeface="Wingdings" panose="020B0604020202020204" pitchFamily="34" charset="0"/>
              <a:buChar char="ü"/>
            </a:pPr>
            <a:endParaRPr lang="en-US" sz="2400" b="1">
              <a:solidFill>
                <a:schemeClr val="tx1">
                  <a:lumMod val="75000"/>
                  <a:lumOff val="25000"/>
                </a:schemeClr>
              </a:solidFill>
              <a:cs typeface="Calibri"/>
            </a:endParaRPr>
          </a:p>
        </p:txBody>
      </p:sp>
      <p:sp>
        <p:nvSpPr>
          <p:cNvPr id="4" name="TextBox 3">
            <a:extLst>
              <a:ext uri="{FF2B5EF4-FFF2-40B4-BE49-F238E27FC236}">
                <a16:creationId xmlns:a16="http://schemas.microsoft.com/office/drawing/2014/main" id="{913FFAE7-A149-A6D0-B8CE-4F6F814AB9B6}"/>
              </a:ext>
            </a:extLst>
          </p:cNvPr>
          <p:cNvSpPr txBox="1"/>
          <p:nvPr/>
        </p:nvSpPr>
        <p:spPr>
          <a:xfrm>
            <a:off x="673769" y="5339347"/>
            <a:ext cx="6980989" cy="523220"/>
          </a:xfrm>
          <a:prstGeom prst="rect">
            <a:avLst/>
          </a:prstGeom>
          <a:noFill/>
          <a:ln w="28575">
            <a:solidFill>
              <a:schemeClr val="accent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tx1">
                    <a:lumMod val="75000"/>
                    <a:lumOff val="25000"/>
                  </a:schemeClr>
                </a:solidFill>
              </a:rPr>
              <a:t>Genetic analysis of PKD2 is relatively easy</a:t>
            </a:r>
            <a:endParaRPr lang="en-US" sz="2800" b="1">
              <a:solidFill>
                <a:schemeClr val="tx1">
                  <a:lumMod val="75000"/>
                  <a:lumOff val="25000"/>
                </a:schemeClr>
              </a:solidFill>
              <a:cs typeface="Calibri"/>
            </a:endParaRPr>
          </a:p>
        </p:txBody>
      </p:sp>
      <p:pic>
        <p:nvPicPr>
          <p:cNvPr id="5" name="Picture 5" descr="Chart, histogram&#10;&#10;Description automatically generated">
            <a:extLst>
              <a:ext uri="{FF2B5EF4-FFF2-40B4-BE49-F238E27FC236}">
                <a16:creationId xmlns:a16="http://schemas.microsoft.com/office/drawing/2014/main" id="{16D8BAC9-692A-80CC-183A-95D9839EDC9D}"/>
              </a:ext>
            </a:extLst>
          </p:cNvPr>
          <p:cNvPicPr>
            <a:picLocks noChangeAspect="1"/>
          </p:cNvPicPr>
          <p:nvPr/>
        </p:nvPicPr>
        <p:blipFill>
          <a:blip r:embed="rId3" cstate="print"/>
          <a:stretch>
            <a:fillRect/>
          </a:stretch>
        </p:blipFill>
        <p:spPr>
          <a:xfrm>
            <a:off x="8161347" y="1802082"/>
            <a:ext cx="3512767" cy="4059220"/>
          </a:xfrm>
          <a:prstGeom prst="rect">
            <a:avLst/>
          </a:prstGeom>
        </p:spPr>
      </p:pic>
      <p:sp>
        <p:nvSpPr>
          <p:cNvPr id="6" name="TextBox 5">
            <a:extLst>
              <a:ext uri="{FF2B5EF4-FFF2-40B4-BE49-F238E27FC236}">
                <a16:creationId xmlns:a16="http://schemas.microsoft.com/office/drawing/2014/main" id="{9D54489C-E151-5956-6348-DE4D2950AB2A}"/>
              </a:ext>
            </a:extLst>
          </p:cNvPr>
          <p:cNvSpPr txBox="1"/>
          <p:nvPr/>
        </p:nvSpPr>
        <p:spPr>
          <a:xfrm>
            <a:off x="8088703" y="6075872"/>
            <a:ext cx="347644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cs typeface="Calibri"/>
              </a:rPr>
              <a:t>Song et al, </a:t>
            </a:r>
            <a:r>
              <a:rPr lang="en-US" sz="1600" i="1">
                <a:ea typeface="+mn-lt"/>
                <a:cs typeface="+mn-lt"/>
              </a:rPr>
              <a:t>Expert Rev Mol </a:t>
            </a:r>
            <a:r>
              <a:rPr lang="en-US" sz="1600" i="1" err="1">
                <a:ea typeface="+mn-lt"/>
                <a:cs typeface="+mn-lt"/>
              </a:rPr>
              <a:t>Diagn</a:t>
            </a:r>
            <a:r>
              <a:rPr lang="en-US" sz="1600" i="1">
                <a:ea typeface="+mn-lt"/>
                <a:cs typeface="+mn-lt"/>
              </a:rPr>
              <a:t> 2017</a:t>
            </a:r>
            <a:endParaRPr lang="en-US" sz="1600" i="1">
              <a:cs typeface="Calibri"/>
            </a:endParaRPr>
          </a:p>
          <a:p>
            <a:r>
              <a:rPr lang="en-US" sz="1600" i="1"/>
              <a:t>Ali et al, Sci Rep 2019</a:t>
            </a:r>
            <a:endParaRPr lang="en-US" sz="1600" i="1">
              <a:cs typeface="Calibri" panose="020F0502020204030204"/>
            </a:endParaRPr>
          </a:p>
        </p:txBody>
      </p:sp>
    </p:spTree>
    <p:extLst>
      <p:ext uri="{BB962C8B-B14F-4D97-AF65-F5344CB8AC3E}">
        <p14:creationId xmlns:p14="http://schemas.microsoft.com/office/powerpoint/2010/main" val="4047186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9C37B4-89D0-A0E6-5F8A-EDBB50475E5A}"/>
              </a:ext>
            </a:extLst>
          </p:cNvPr>
          <p:cNvSpPr>
            <a:spLocks noGrp="1"/>
          </p:cNvSpPr>
          <p:nvPr>
            <p:ph idx="1"/>
          </p:nvPr>
        </p:nvSpPr>
        <p:spPr>
          <a:xfrm>
            <a:off x="937572" y="1292761"/>
            <a:ext cx="10312232" cy="3098601"/>
          </a:xfrm>
        </p:spPr>
        <p:txBody>
          <a:bodyPr vert="horz" lIns="91440" tIns="45720" rIns="91440" bIns="45720" rtlCol="0" anchor="t">
            <a:normAutofit fontScale="92500" lnSpcReduction="20000"/>
          </a:bodyPr>
          <a:lstStyle/>
          <a:p>
            <a:pPr marL="221615" indent="-221615" defTabSz="886968">
              <a:lnSpc>
                <a:spcPct val="150000"/>
              </a:lnSpc>
              <a:spcBef>
                <a:spcPts val="970"/>
              </a:spcBef>
            </a:pPr>
            <a:r>
              <a:rPr lang="en-US" sz="2400">
                <a:ea typeface="+mn-lt"/>
                <a:cs typeface="+mn-lt"/>
              </a:rPr>
              <a:t>All patients with ADPKD who might consider having children in the future should be counseled about family planning and reproductive options.</a:t>
            </a:r>
            <a:endParaRPr lang="en-US"/>
          </a:p>
          <a:p>
            <a:pPr marL="221615" indent="-221615" defTabSz="886968">
              <a:lnSpc>
                <a:spcPct val="150000"/>
              </a:lnSpc>
              <a:spcBef>
                <a:spcPts val="969"/>
              </a:spcBef>
            </a:pPr>
            <a:r>
              <a:rPr lang="en-US" sz="2400">
                <a:ea typeface="+mn-lt"/>
                <a:cs typeface="+mn-lt"/>
              </a:rPr>
              <a:t> The decision to pursue or decline assisted reproductive technology or prenatal diagnosis of ADPKD is a personal choice based on patient beliefs, experience, and preferences.</a:t>
            </a:r>
            <a:endParaRPr lang="en-US" sz="2400">
              <a:ea typeface="Calibri"/>
              <a:cs typeface="Calibri"/>
            </a:endParaRPr>
          </a:p>
          <a:p>
            <a:pPr marL="221615" indent="-221615" defTabSz="886968">
              <a:lnSpc>
                <a:spcPct val="150000"/>
              </a:lnSpc>
              <a:spcBef>
                <a:spcPts val="969"/>
              </a:spcBef>
            </a:pPr>
            <a:r>
              <a:rPr lang="en-US" sz="2400">
                <a:ea typeface="+mn-lt"/>
                <a:cs typeface="+mn-lt"/>
              </a:rPr>
              <a:t>High risk disease factors may lead to patient interest in PGD.</a:t>
            </a:r>
            <a:endParaRPr lang="en-US" sz="2400" kern="1200">
              <a:latin typeface="+mn-lt"/>
              <a:ea typeface="Calibri" panose="020F0502020204030204"/>
              <a:cs typeface="Calibri" panose="020F0502020204030204"/>
            </a:endParaRPr>
          </a:p>
          <a:p>
            <a:pPr marL="0" indent="0">
              <a:buNone/>
            </a:pPr>
            <a:endParaRPr lang="en-US">
              <a:ea typeface="Calibri" panose="020F0502020204030204"/>
              <a:cs typeface="Calibri"/>
            </a:endParaRPr>
          </a:p>
        </p:txBody>
      </p:sp>
      <p:sp>
        <p:nvSpPr>
          <p:cNvPr id="4" name="TextBox 3">
            <a:extLst>
              <a:ext uri="{FF2B5EF4-FFF2-40B4-BE49-F238E27FC236}">
                <a16:creationId xmlns:a16="http://schemas.microsoft.com/office/drawing/2014/main" id="{F1A3262B-C4AD-2CC6-D44C-BD187EC36BE5}"/>
              </a:ext>
            </a:extLst>
          </p:cNvPr>
          <p:cNvSpPr txBox="1"/>
          <p:nvPr/>
        </p:nvSpPr>
        <p:spPr>
          <a:xfrm>
            <a:off x="8725290" y="6115978"/>
            <a:ext cx="3184190" cy="3315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886968">
              <a:spcAft>
                <a:spcPts val="600"/>
              </a:spcAft>
            </a:pPr>
            <a:r>
              <a:rPr lang="en-US" sz="1552" i="1" kern="1200">
                <a:solidFill>
                  <a:schemeClr val="tx1"/>
                </a:solidFill>
                <a:latin typeface="+mn-lt"/>
                <a:ea typeface="+mn-ea"/>
                <a:cs typeface="+mn-cs"/>
              </a:rPr>
              <a:t>Murphy et al, Am J Kidney Dis 2018</a:t>
            </a:r>
            <a:endParaRPr lang="en-US" sz="1600" i="1">
              <a:cs typeface="Calibri"/>
            </a:endParaRPr>
          </a:p>
        </p:txBody>
      </p:sp>
    </p:spTree>
    <p:extLst>
      <p:ext uri="{BB962C8B-B14F-4D97-AF65-F5344CB8AC3E}">
        <p14:creationId xmlns:p14="http://schemas.microsoft.com/office/powerpoint/2010/main" val="862100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chart&#10;&#10;Description automatically generated">
            <a:extLst>
              <a:ext uri="{FF2B5EF4-FFF2-40B4-BE49-F238E27FC236}">
                <a16:creationId xmlns:a16="http://schemas.microsoft.com/office/drawing/2014/main" id="{08ABC68C-424D-B4F5-AB6A-ADC8ADB05205}"/>
              </a:ext>
            </a:extLst>
          </p:cNvPr>
          <p:cNvPicPr>
            <a:picLocks noChangeAspect="1"/>
          </p:cNvPicPr>
          <p:nvPr/>
        </p:nvPicPr>
        <p:blipFill>
          <a:blip r:embed="rId3" cstate="print"/>
          <a:stretch>
            <a:fillRect/>
          </a:stretch>
        </p:blipFill>
        <p:spPr>
          <a:xfrm>
            <a:off x="6663135" y="2341256"/>
            <a:ext cx="5389518" cy="4006960"/>
          </a:xfrm>
          <a:prstGeom prst="rect">
            <a:avLst/>
          </a:prstGeom>
          <a:ln>
            <a:noFill/>
          </a:ln>
        </p:spPr>
      </p:pic>
      <p:sp>
        <p:nvSpPr>
          <p:cNvPr id="3" name="TextBox 2">
            <a:extLst>
              <a:ext uri="{FF2B5EF4-FFF2-40B4-BE49-F238E27FC236}">
                <a16:creationId xmlns:a16="http://schemas.microsoft.com/office/drawing/2014/main" id="{7F5A082D-D669-2CF4-BB64-94B1BFBE344A}"/>
              </a:ext>
            </a:extLst>
          </p:cNvPr>
          <p:cNvSpPr txBox="1"/>
          <p:nvPr/>
        </p:nvSpPr>
        <p:spPr>
          <a:xfrm>
            <a:off x="9269664" y="6355347"/>
            <a:ext cx="262288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t>Blair et al, Nat Commun 2022</a:t>
            </a:r>
            <a:endParaRPr lang="en-US" sz="1600" i="1">
              <a:cs typeface="Calibri"/>
            </a:endParaRPr>
          </a:p>
        </p:txBody>
      </p:sp>
      <p:sp>
        <p:nvSpPr>
          <p:cNvPr id="4" name="TextBox 3">
            <a:extLst>
              <a:ext uri="{FF2B5EF4-FFF2-40B4-BE49-F238E27FC236}">
                <a16:creationId xmlns:a16="http://schemas.microsoft.com/office/drawing/2014/main" id="{114612B7-2C83-8E15-F620-5591A988541C}"/>
              </a:ext>
            </a:extLst>
          </p:cNvPr>
          <p:cNvSpPr txBox="1"/>
          <p:nvPr/>
        </p:nvSpPr>
        <p:spPr>
          <a:xfrm>
            <a:off x="425247" y="2929745"/>
            <a:ext cx="6031831" cy="20451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i="1" dirty="0"/>
              <a:t>GWAS for ADPKD uncovered 30 loci,  most associated with blood pressure regulation. </a:t>
            </a:r>
            <a:endParaRPr lang="en-US" sz="2000" i="1">
              <a:cs typeface="Calibri"/>
            </a:endParaRPr>
          </a:p>
          <a:p>
            <a:pPr marL="342900" indent="-342900">
              <a:lnSpc>
                <a:spcPct val="150000"/>
              </a:lnSpc>
              <a:buFont typeface="Arial"/>
              <a:buChar char="•"/>
            </a:pPr>
            <a:r>
              <a:rPr lang="en-US" sz="2000" i="1" dirty="0"/>
              <a:t>The cryptic phenotype polygenic scores (PGS) based on the associated loci was associated with the progression but not the diagnosis of ADPKD</a:t>
            </a:r>
            <a:endParaRPr lang="en-US" sz="2000" i="1" dirty="0">
              <a:cs typeface="Calibri"/>
            </a:endParaRPr>
          </a:p>
        </p:txBody>
      </p:sp>
      <p:sp>
        <p:nvSpPr>
          <p:cNvPr id="5" name="TextBox 4">
            <a:extLst>
              <a:ext uri="{FF2B5EF4-FFF2-40B4-BE49-F238E27FC236}">
                <a16:creationId xmlns:a16="http://schemas.microsoft.com/office/drawing/2014/main" id="{D3C43DA7-FDB9-5E95-6A6F-7E30572D884B}"/>
              </a:ext>
            </a:extLst>
          </p:cNvPr>
          <p:cNvSpPr txBox="1"/>
          <p:nvPr/>
        </p:nvSpPr>
        <p:spPr>
          <a:xfrm>
            <a:off x="1342190" y="232610"/>
            <a:ext cx="8745620" cy="1952360"/>
          </a:xfrm>
          <a:prstGeom prst="rect">
            <a:avLst/>
          </a:prstGeom>
          <a:noFill/>
          <a:ln>
            <a:solidFill>
              <a:schemeClr val="tx2">
                <a:lumMod val="40000"/>
                <a:lumOff val="6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a:solidFill>
                  <a:srgbClr val="202124"/>
                </a:solidFill>
                <a:latin typeface="Calibri"/>
                <a:cs typeface="Calibri"/>
              </a:rPr>
              <a:t>Cryptic phenotype analysis </a:t>
            </a:r>
            <a:r>
              <a:rPr lang="en-US" sz="2000">
                <a:solidFill>
                  <a:srgbClr val="040C28"/>
                </a:solidFill>
                <a:latin typeface="Calibri"/>
                <a:cs typeface="Calibri"/>
              </a:rPr>
              <a:t>uses statistical modeling to infer quantitative traits that summarize disease-related phenotypic variability</a:t>
            </a:r>
            <a:r>
              <a:rPr lang="en-US" sz="2000">
                <a:solidFill>
                  <a:srgbClr val="202124"/>
                </a:solidFill>
                <a:latin typeface="Calibri"/>
                <a:cs typeface="Calibri"/>
              </a:rPr>
              <a:t>. </a:t>
            </a:r>
            <a:endParaRPr lang="en-US" sz="2000">
              <a:solidFill>
                <a:srgbClr val="000000"/>
              </a:solidFill>
              <a:latin typeface="Calibri" panose="020F0502020204030204"/>
              <a:cs typeface="Calibri" panose="020F0502020204030204"/>
            </a:endParaRPr>
          </a:p>
          <a:p>
            <a:pPr marL="342900" indent="-342900">
              <a:buFont typeface="Arial"/>
              <a:buChar char="•"/>
            </a:pPr>
            <a:r>
              <a:rPr lang="en-US" sz="2000">
                <a:solidFill>
                  <a:srgbClr val="202124"/>
                </a:solidFill>
                <a:latin typeface="Calibri"/>
                <a:cs typeface="Calibri"/>
              </a:rPr>
              <a:t>These traits are estimated using symptoms documented in the electronic medical record.</a:t>
            </a:r>
            <a:endParaRPr lang="en-US">
              <a:ea typeface="+mn-lt"/>
              <a:cs typeface="+mn-lt"/>
            </a:endParaRPr>
          </a:p>
          <a:p>
            <a:pPr marL="342900" indent="-342900">
              <a:buFont typeface="Arial"/>
              <a:buChar char="•"/>
            </a:pPr>
            <a:r>
              <a:rPr lang="en-US" sz="2000">
                <a:ea typeface="+mn-lt"/>
                <a:cs typeface="+mn-lt"/>
              </a:rPr>
              <a:t>GWAS analyses for cryptic phenotypes, uncover common variation that is predictive of Mendelian disease-related diagnoses and outcomes.</a:t>
            </a:r>
            <a:endParaRPr lang="en-US">
              <a:cs typeface="Calibri"/>
            </a:endParaRPr>
          </a:p>
        </p:txBody>
      </p:sp>
      <p:sp>
        <p:nvSpPr>
          <p:cNvPr id="6" name="Rectangle 5">
            <a:extLst>
              <a:ext uri="{FF2B5EF4-FFF2-40B4-BE49-F238E27FC236}">
                <a16:creationId xmlns:a16="http://schemas.microsoft.com/office/drawing/2014/main" id="{F438AE3A-A63D-2CC7-6EE8-4693FA44470D}"/>
              </a:ext>
            </a:extLst>
          </p:cNvPr>
          <p:cNvSpPr/>
          <p:nvPr/>
        </p:nvSpPr>
        <p:spPr>
          <a:xfrm>
            <a:off x="6660815" y="2215815"/>
            <a:ext cx="441158" cy="37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90DD53-B562-7F7D-88AB-1D71C705C716}"/>
              </a:ext>
            </a:extLst>
          </p:cNvPr>
          <p:cNvSpPr/>
          <p:nvPr/>
        </p:nvSpPr>
        <p:spPr>
          <a:xfrm>
            <a:off x="6714344" y="4309672"/>
            <a:ext cx="324786" cy="3247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080328C-C85C-8166-7DD6-73B71F92C79A}"/>
              </a:ext>
            </a:extLst>
          </p:cNvPr>
          <p:cNvSpPr/>
          <p:nvPr/>
        </p:nvSpPr>
        <p:spPr>
          <a:xfrm>
            <a:off x="9612441" y="4322163"/>
            <a:ext cx="324786" cy="3247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594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Isosceles Triangle 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Diagram&#10;&#10;Description automatically generated">
            <a:extLst>
              <a:ext uri="{FF2B5EF4-FFF2-40B4-BE49-F238E27FC236}">
                <a16:creationId xmlns:a16="http://schemas.microsoft.com/office/drawing/2014/main" id="{1837817F-07E8-AE58-EF19-39E0EA91AA3E}"/>
              </a:ext>
            </a:extLst>
          </p:cNvPr>
          <p:cNvPicPr>
            <a:picLocks noChangeAspect="1"/>
          </p:cNvPicPr>
          <p:nvPr/>
        </p:nvPicPr>
        <p:blipFill>
          <a:blip r:embed="rId2" cstate="print"/>
          <a:stretch>
            <a:fillRect/>
          </a:stretch>
        </p:blipFill>
        <p:spPr>
          <a:xfrm>
            <a:off x="2239623" y="229046"/>
            <a:ext cx="7525596" cy="5878539"/>
          </a:xfrm>
          <a:prstGeom prst="rect">
            <a:avLst/>
          </a:prstGeom>
          <a:ln>
            <a:noFill/>
          </a:ln>
        </p:spPr>
      </p:pic>
      <p:sp>
        <p:nvSpPr>
          <p:cNvPr id="32" name="Isosceles Triangle 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6AB073A-CA23-9920-115A-22D56E458202}"/>
              </a:ext>
            </a:extLst>
          </p:cNvPr>
          <p:cNvSpPr txBox="1"/>
          <p:nvPr/>
        </p:nvSpPr>
        <p:spPr>
          <a:xfrm>
            <a:off x="9176085" y="6141454"/>
            <a:ext cx="301056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t>Cornec</a:t>
            </a:r>
            <a:r>
              <a:rPr lang="en-US" sz="1600" i="1"/>
              <a:t>-Le Gall et al, Lancet 2019</a:t>
            </a:r>
            <a:endParaRPr lang="en-US" sz="1600" i="1">
              <a:cs typeface="Calibri"/>
            </a:endParaRPr>
          </a:p>
        </p:txBody>
      </p:sp>
    </p:spTree>
    <p:extLst>
      <p:ext uri="{BB962C8B-B14F-4D97-AF65-F5344CB8AC3E}">
        <p14:creationId xmlns:p14="http://schemas.microsoft.com/office/powerpoint/2010/main" val="2356542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FFEA-C077-B12C-154B-062FEAFD19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018175-7D72-67DD-300B-79378009D40A}"/>
              </a:ext>
            </a:extLst>
          </p:cNvPr>
          <p:cNvSpPr>
            <a:spLocks noGrp="1"/>
          </p:cNvSpPr>
          <p:nvPr>
            <p:ph idx="1"/>
          </p:nvPr>
        </p:nvSpPr>
        <p:spPr/>
        <p:txBody>
          <a:bodyPr vert="horz" lIns="91440" tIns="45720" rIns="91440" bIns="45720" rtlCol="0" anchor="t">
            <a:normAutofit/>
          </a:bodyPr>
          <a:lstStyle/>
          <a:p>
            <a:r>
              <a:rPr lang="en-US">
                <a:ea typeface="+mn-lt"/>
                <a:cs typeface="+mn-lt"/>
              </a:rPr>
              <a:t>disease-modifying treatments in the pediatric population are</a:t>
            </a:r>
            <a:endParaRPr lang="en-US">
              <a:ea typeface="Calibri" panose="020F0502020204030204"/>
              <a:cs typeface="Calibri" panose="020F0502020204030204"/>
            </a:endParaRPr>
          </a:p>
          <a:p>
            <a:r>
              <a:rPr lang="en-US">
                <a:ea typeface="+mn-lt"/>
                <a:cs typeface="+mn-lt"/>
              </a:rPr>
              <a:t>lacking and obtaining a diagnosis in a presymptomatic state can</a:t>
            </a:r>
            <a:endParaRPr lang="en-US"/>
          </a:p>
          <a:p>
            <a:r>
              <a:rPr lang="en-US">
                <a:ea typeface="+mn-lt"/>
                <a:cs typeface="+mn-lt"/>
              </a:rPr>
              <a:t>be associated with emotional and psychological stress, we do</a:t>
            </a:r>
            <a:endParaRPr lang="en-US"/>
          </a:p>
          <a:p>
            <a:r>
              <a:rPr lang="en-US">
                <a:ea typeface="+mn-lt"/>
                <a:cs typeface="+mn-lt"/>
              </a:rPr>
              <a:t>not encourage screening beyond blood pressure measurement</a:t>
            </a:r>
            <a:endParaRPr lang="en-US"/>
          </a:p>
          <a:p>
            <a:r>
              <a:rPr lang="en-US">
                <a:ea typeface="+mn-lt"/>
                <a:cs typeface="+mn-lt"/>
              </a:rPr>
              <a:t>in pediatric cases. All subjects interested in undergoing genetic</a:t>
            </a:r>
            <a:endParaRPr lang="en-US"/>
          </a:p>
          <a:p>
            <a:r>
              <a:rPr lang="en-US">
                <a:ea typeface="+mn-lt"/>
                <a:cs typeface="+mn-lt"/>
              </a:rPr>
              <a:t>testing for ADPKD should be informed of the potential for genetic</a:t>
            </a:r>
            <a:endParaRPr lang="en-US"/>
          </a:p>
          <a:p>
            <a:r>
              <a:rPr lang="en-US">
                <a:ea typeface="+mn-lt"/>
                <a:cs typeface="+mn-lt"/>
              </a:rPr>
              <a:t>discrimination or protection from genetic discrimination,</a:t>
            </a:r>
            <a:endParaRPr lang="en-US"/>
          </a:p>
          <a:p>
            <a:r>
              <a:rPr lang="en-US">
                <a:ea typeface="+mn-lt"/>
                <a:cs typeface="+mn-lt"/>
              </a:rPr>
              <a:t>which varies </a:t>
            </a:r>
            <a:r>
              <a:rPr lang="en-US" err="1">
                <a:ea typeface="+mn-lt"/>
                <a:cs typeface="+mn-lt"/>
              </a:rPr>
              <a:t>fromcountry</a:t>
            </a:r>
            <a:r>
              <a:rPr lang="en-US">
                <a:ea typeface="+mn-lt"/>
                <a:cs typeface="+mn-lt"/>
              </a:rPr>
              <a:t> to country</a:t>
            </a:r>
            <a:endParaRPr lang="en-US"/>
          </a:p>
        </p:txBody>
      </p:sp>
    </p:spTree>
    <p:extLst>
      <p:ext uri="{BB962C8B-B14F-4D97-AF65-F5344CB8AC3E}">
        <p14:creationId xmlns:p14="http://schemas.microsoft.com/office/powerpoint/2010/main" val="1128750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056F055-7350-22D4-71DC-CC6EBCD2E884}"/>
              </a:ext>
            </a:extLst>
          </p:cNvPr>
          <p:cNvSpPr txBox="1"/>
          <p:nvPr/>
        </p:nvSpPr>
        <p:spPr>
          <a:xfrm>
            <a:off x="630936" y="2807208"/>
            <a:ext cx="3429000" cy="341071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200" b="1">
                <a:solidFill>
                  <a:schemeClr val="tx1">
                    <a:lumMod val="75000"/>
                    <a:lumOff val="25000"/>
                  </a:schemeClr>
                </a:solidFill>
              </a:rPr>
              <a:t>Differential diagnosis in ADPKD genotypes</a:t>
            </a:r>
            <a:endParaRPr lang="en-US" b="1">
              <a:solidFill>
                <a:schemeClr val="tx1">
                  <a:lumMod val="75000"/>
                  <a:lumOff val="25000"/>
                </a:schemeClr>
              </a:solidFill>
            </a:endParaRPr>
          </a:p>
        </p:txBody>
      </p:sp>
      <p:pic>
        <p:nvPicPr>
          <p:cNvPr id="2" name="Picture 2" descr="Text&#10;&#10;Description automatically generated">
            <a:extLst>
              <a:ext uri="{FF2B5EF4-FFF2-40B4-BE49-F238E27FC236}">
                <a16:creationId xmlns:a16="http://schemas.microsoft.com/office/drawing/2014/main" id="{14821CE9-3BAE-A501-3F45-48500025610B}"/>
              </a:ext>
            </a:extLst>
          </p:cNvPr>
          <p:cNvPicPr>
            <a:picLocks noChangeAspect="1"/>
          </p:cNvPicPr>
          <p:nvPr/>
        </p:nvPicPr>
        <p:blipFill>
          <a:blip r:embed="rId2" cstate="print"/>
          <a:stretch>
            <a:fillRect/>
          </a:stretch>
        </p:blipFill>
        <p:spPr>
          <a:xfrm>
            <a:off x="4880189" y="292502"/>
            <a:ext cx="6131091" cy="6379944"/>
          </a:xfrm>
          <a:prstGeom prst="rect">
            <a:avLst/>
          </a:prstGeom>
        </p:spPr>
      </p:pic>
    </p:spTree>
    <p:extLst>
      <p:ext uri="{BB962C8B-B14F-4D97-AF65-F5344CB8AC3E}">
        <p14:creationId xmlns:p14="http://schemas.microsoft.com/office/powerpoint/2010/main" val="1380933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6"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diagram&#10;&#10;Description automatically generated">
            <a:extLst>
              <a:ext uri="{FF2B5EF4-FFF2-40B4-BE49-F238E27FC236}">
                <a16:creationId xmlns:a16="http://schemas.microsoft.com/office/drawing/2014/main" id="{45372D40-BBE3-F1BE-C6CA-42DA24933AE0}"/>
              </a:ext>
            </a:extLst>
          </p:cNvPr>
          <p:cNvPicPr>
            <a:picLocks noChangeAspect="1"/>
          </p:cNvPicPr>
          <p:nvPr/>
        </p:nvPicPr>
        <p:blipFill>
          <a:blip r:embed="rId3" cstate="print"/>
          <a:stretch>
            <a:fillRect/>
          </a:stretch>
        </p:blipFill>
        <p:spPr>
          <a:xfrm>
            <a:off x="5594670" y="1670141"/>
            <a:ext cx="5850414" cy="4229381"/>
          </a:xfrm>
          <a:prstGeom prst="rect">
            <a:avLst/>
          </a:prstGeom>
        </p:spPr>
      </p:pic>
      <p:sp>
        <p:nvSpPr>
          <p:cNvPr id="3" name="TextBox 2">
            <a:extLst>
              <a:ext uri="{FF2B5EF4-FFF2-40B4-BE49-F238E27FC236}">
                <a16:creationId xmlns:a16="http://schemas.microsoft.com/office/drawing/2014/main" id="{199321CF-96DF-D698-1D47-9A39D4CBD567}"/>
              </a:ext>
            </a:extLst>
          </p:cNvPr>
          <p:cNvSpPr txBox="1"/>
          <p:nvPr/>
        </p:nvSpPr>
        <p:spPr>
          <a:xfrm>
            <a:off x="9264965" y="5776072"/>
            <a:ext cx="2857150" cy="920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50976">
              <a:spcAft>
                <a:spcPts val="300"/>
              </a:spcAft>
            </a:pPr>
            <a:r>
              <a:rPr lang="en-US" sz="1600" i="1">
                <a:ea typeface="+mn-lt"/>
                <a:cs typeface="+mn-lt"/>
              </a:rPr>
              <a:t>Hughes et al, Nat Genet 1995</a:t>
            </a:r>
            <a:endParaRPr lang="en-US" sz="1600" i="1">
              <a:cs typeface="Calibri"/>
            </a:endParaRPr>
          </a:p>
          <a:p>
            <a:pPr defTabSz="950976">
              <a:spcAft>
                <a:spcPts val="400"/>
              </a:spcAft>
            </a:pPr>
            <a:r>
              <a:rPr lang="en-US" sz="1600" i="1">
                <a:ea typeface="+mn-lt"/>
                <a:cs typeface="+mn-lt"/>
              </a:rPr>
              <a:t>Mochizuki et al, Science 1996</a:t>
            </a:r>
          </a:p>
          <a:p>
            <a:pPr defTabSz="950976">
              <a:spcAft>
                <a:spcPts val="300"/>
              </a:spcAft>
            </a:pPr>
            <a:r>
              <a:rPr lang="en-US" sz="1600" i="1" kern="1200">
                <a:latin typeface="+mn-lt"/>
                <a:ea typeface="+mn-ea"/>
                <a:cs typeface="+mn-cs"/>
              </a:rPr>
              <a:t>Torres et al, Lancet. 2007</a:t>
            </a:r>
            <a:endParaRPr lang="en-US" sz="1600" i="1">
              <a:cs typeface="Calibri"/>
            </a:endParaRPr>
          </a:p>
        </p:txBody>
      </p:sp>
      <p:sp>
        <p:nvSpPr>
          <p:cNvPr id="5" name="TextBox 4">
            <a:extLst>
              <a:ext uri="{FF2B5EF4-FFF2-40B4-BE49-F238E27FC236}">
                <a16:creationId xmlns:a16="http://schemas.microsoft.com/office/drawing/2014/main" id="{602A8CFE-B6EF-FD58-118D-80CE925FB1C4}"/>
              </a:ext>
            </a:extLst>
          </p:cNvPr>
          <p:cNvSpPr txBox="1"/>
          <p:nvPr/>
        </p:nvSpPr>
        <p:spPr>
          <a:xfrm>
            <a:off x="6255968" y="1140401"/>
            <a:ext cx="453456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chemeClr val="tx1">
                    <a:lumMod val="75000"/>
                    <a:lumOff val="25000"/>
                  </a:schemeClr>
                </a:solidFill>
              </a:rPr>
              <a:t>PKD1 and PKD2 genes and transcripts</a:t>
            </a:r>
            <a:endParaRPr lang="en-US" sz="2200" b="1">
              <a:solidFill>
                <a:schemeClr val="tx1">
                  <a:lumMod val="75000"/>
                  <a:lumOff val="25000"/>
                </a:schemeClr>
              </a:solidFill>
              <a:cs typeface="Calibri"/>
            </a:endParaRPr>
          </a:p>
        </p:txBody>
      </p:sp>
      <p:sp>
        <p:nvSpPr>
          <p:cNvPr id="7" name="TextBox 6">
            <a:extLst>
              <a:ext uri="{FF2B5EF4-FFF2-40B4-BE49-F238E27FC236}">
                <a16:creationId xmlns:a16="http://schemas.microsoft.com/office/drawing/2014/main" id="{794CB2D7-DE5B-DF0F-D996-2886FC0C4589}"/>
              </a:ext>
            </a:extLst>
          </p:cNvPr>
          <p:cNvSpPr txBox="1"/>
          <p:nvPr/>
        </p:nvSpPr>
        <p:spPr>
          <a:xfrm>
            <a:off x="8868359" y="1635034"/>
            <a:ext cx="2743200"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i="1">
                <a:solidFill>
                  <a:schemeClr val="accent2">
                    <a:lumMod val="50000"/>
                  </a:schemeClr>
                </a:solidFill>
              </a:rPr>
              <a:t>46 exons</a:t>
            </a:r>
          </a:p>
        </p:txBody>
      </p:sp>
      <p:sp>
        <p:nvSpPr>
          <p:cNvPr id="8" name="TextBox 7">
            <a:extLst>
              <a:ext uri="{FF2B5EF4-FFF2-40B4-BE49-F238E27FC236}">
                <a16:creationId xmlns:a16="http://schemas.microsoft.com/office/drawing/2014/main" id="{B0696B97-BEA6-073B-D068-4CE0CA393447}"/>
              </a:ext>
            </a:extLst>
          </p:cNvPr>
          <p:cNvSpPr txBox="1"/>
          <p:nvPr/>
        </p:nvSpPr>
        <p:spPr>
          <a:xfrm>
            <a:off x="8744007" y="3721264"/>
            <a:ext cx="1434861"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i="1">
                <a:solidFill>
                  <a:schemeClr val="accent2">
                    <a:lumMod val="50000"/>
                  </a:schemeClr>
                </a:solidFill>
              </a:rPr>
              <a:t>15exons </a:t>
            </a:r>
            <a:endParaRPr lang="en-US" sz="1900" i="1">
              <a:solidFill>
                <a:schemeClr val="accent2">
                  <a:lumMod val="50000"/>
                </a:schemeClr>
              </a:solidFill>
              <a:cs typeface="Calibri"/>
            </a:endParaRPr>
          </a:p>
        </p:txBody>
      </p:sp>
      <p:pic>
        <p:nvPicPr>
          <p:cNvPr id="9" name="Picture 10" descr="Table&#10;&#10;Description automatically generated">
            <a:extLst>
              <a:ext uri="{FF2B5EF4-FFF2-40B4-BE49-F238E27FC236}">
                <a16:creationId xmlns:a16="http://schemas.microsoft.com/office/drawing/2014/main" id="{5616BF75-2238-7BAC-6EEB-CD6C0101523F}"/>
              </a:ext>
            </a:extLst>
          </p:cNvPr>
          <p:cNvPicPr>
            <a:picLocks noChangeAspect="1"/>
          </p:cNvPicPr>
          <p:nvPr/>
        </p:nvPicPr>
        <p:blipFill>
          <a:blip r:embed="rId4" cstate="print"/>
          <a:stretch>
            <a:fillRect/>
          </a:stretch>
        </p:blipFill>
        <p:spPr>
          <a:xfrm>
            <a:off x="929535" y="2905388"/>
            <a:ext cx="3823268" cy="2724327"/>
          </a:xfrm>
          <a:prstGeom prst="rect">
            <a:avLst/>
          </a:prstGeom>
        </p:spPr>
      </p:pic>
      <p:sp>
        <p:nvSpPr>
          <p:cNvPr id="4" name="TextBox 3">
            <a:extLst>
              <a:ext uri="{FF2B5EF4-FFF2-40B4-BE49-F238E27FC236}">
                <a16:creationId xmlns:a16="http://schemas.microsoft.com/office/drawing/2014/main" id="{01389753-6FA3-C4DB-E760-C2D29ED1E620}"/>
              </a:ext>
            </a:extLst>
          </p:cNvPr>
          <p:cNvSpPr txBox="1"/>
          <p:nvPr/>
        </p:nvSpPr>
        <p:spPr>
          <a:xfrm>
            <a:off x="379663" y="232610"/>
            <a:ext cx="5202990" cy="2246769"/>
          </a:xfrm>
          <a:prstGeom prst="rect">
            <a:avLst/>
          </a:prstGeom>
          <a:noFill/>
          <a:ln>
            <a:solidFill>
              <a:schemeClr val="tx2">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a:t>The identification of PKD1 in 1995 and PKD2 in 1996 facilitated the development of DNA sequence–based molecular diagnostics.</a:t>
            </a:r>
            <a:endParaRPr lang="en-US" sz="2000">
              <a:cs typeface="Calibri"/>
            </a:endParaRPr>
          </a:p>
          <a:p>
            <a:pPr marL="342900" indent="-342900">
              <a:buFont typeface="Arial"/>
              <a:buChar char="•"/>
            </a:pPr>
            <a:r>
              <a:rPr lang="en-US" sz="2000"/>
              <a:t> Driven by advancements in sequencing technology, our understanding of the complexities of the genetic basis of cystic kidney disease has evolved.</a:t>
            </a:r>
            <a:endParaRPr lang="en-US" sz="2000">
              <a:cs typeface="Calibri"/>
            </a:endParaRPr>
          </a:p>
        </p:txBody>
      </p:sp>
    </p:spTree>
    <p:extLst>
      <p:ext uri="{BB962C8B-B14F-4D97-AF65-F5344CB8AC3E}">
        <p14:creationId xmlns:p14="http://schemas.microsoft.com/office/powerpoint/2010/main" val="553911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96CC0-2EFF-51D7-2990-5909AA2FF8FB}"/>
              </a:ext>
            </a:extLst>
          </p:cNvPr>
          <p:cNvSpPr>
            <a:spLocks noGrp="1"/>
          </p:cNvSpPr>
          <p:nvPr>
            <p:ph type="title"/>
          </p:nvPr>
        </p:nvSpPr>
        <p:spPr/>
        <p:txBody>
          <a:bodyPr>
            <a:normAutofit/>
          </a:bodyPr>
          <a:lstStyle/>
          <a:p>
            <a:pPr algn="ctr"/>
            <a:r>
              <a:rPr lang="en-US" sz="3200" b="1">
                <a:solidFill>
                  <a:schemeClr val="tx1">
                    <a:lumMod val="75000"/>
                    <a:lumOff val="25000"/>
                  </a:schemeClr>
                </a:solidFill>
                <a:ea typeface="+mj-lt"/>
                <a:cs typeface="+mj-lt"/>
              </a:rPr>
              <a:t>Evolution of Mutation Screening Technologies in ADPKD</a:t>
            </a:r>
            <a:endParaRPr lang="en-US" sz="3200" b="1">
              <a:solidFill>
                <a:schemeClr val="tx1">
                  <a:lumMod val="75000"/>
                  <a:lumOff val="25000"/>
                </a:schemeClr>
              </a:solidFill>
              <a:cs typeface="Calibri Light"/>
            </a:endParaRPr>
          </a:p>
        </p:txBody>
      </p:sp>
      <p:sp>
        <p:nvSpPr>
          <p:cNvPr id="3" name="Content Placeholder 2">
            <a:extLst>
              <a:ext uri="{FF2B5EF4-FFF2-40B4-BE49-F238E27FC236}">
                <a16:creationId xmlns:a16="http://schemas.microsoft.com/office/drawing/2014/main" id="{3BA922E9-3435-3D96-4ED3-DE059197A067}"/>
              </a:ext>
            </a:extLst>
          </p:cNvPr>
          <p:cNvSpPr>
            <a:spLocks noGrp="1"/>
          </p:cNvSpPr>
          <p:nvPr>
            <p:ph idx="1"/>
          </p:nvPr>
        </p:nvSpPr>
        <p:spPr>
          <a:xfrm>
            <a:off x="838200" y="1365550"/>
            <a:ext cx="10515600" cy="4811413"/>
          </a:xfrm>
        </p:spPr>
        <p:txBody>
          <a:bodyPr vert="horz" lIns="91440" tIns="45720" rIns="91440" bIns="45720" rtlCol="0" anchor="t">
            <a:normAutofit/>
          </a:bodyPr>
          <a:lstStyle/>
          <a:p>
            <a:endParaRPr lang="en-US" sz="2000">
              <a:ea typeface="+mn-lt"/>
              <a:cs typeface="+mn-lt"/>
            </a:endParaRPr>
          </a:p>
          <a:p>
            <a:endParaRPr lang="en-US" sz="2000">
              <a:cs typeface="Calibri" panose="020F0502020204030204"/>
            </a:endParaRPr>
          </a:p>
          <a:p>
            <a:r>
              <a:rPr lang="en-US" sz="2000">
                <a:ea typeface="+mn-lt"/>
                <a:cs typeface="+mn-lt"/>
              </a:rPr>
              <a:t>Future improvement of NGS-based molecular diagnostic for ADPKD will need to address several key issues including adequacy of target sequence coverage and read depth (especially in GC-rich regions), accuracy of mapping of raw sequence reads and variant calls to the duplicated region of PKD1 versus its pseudogene(s), and better identification of indels and CNVs.</a:t>
            </a:r>
            <a:endParaRPr lang="en-US" sz="2000">
              <a:cs typeface="Calibri" panose="020F0502020204030204"/>
            </a:endParaRPr>
          </a:p>
          <a:p>
            <a:r>
              <a:rPr lang="en-US" sz="2000">
                <a:ea typeface="+mn-lt"/>
                <a:cs typeface="+mn-lt"/>
              </a:rPr>
              <a:t>The use of WGS for molecular genetic diagnosis in ADPKD is promising but needs to be vigorously tested and validated</a:t>
            </a:r>
            <a:endParaRPr lang="en-US" sz="2000">
              <a:cs typeface="Calibri" panose="020F0502020204030204"/>
            </a:endParaRPr>
          </a:p>
        </p:txBody>
      </p:sp>
      <p:sp>
        <p:nvSpPr>
          <p:cNvPr id="4" name="TextBox 3">
            <a:extLst>
              <a:ext uri="{FF2B5EF4-FFF2-40B4-BE49-F238E27FC236}">
                <a16:creationId xmlns:a16="http://schemas.microsoft.com/office/drawing/2014/main" id="{FF6C72E9-5616-E0DF-34B5-336D292AE94C}"/>
              </a:ext>
            </a:extLst>
          </p:cNvPr>
          <p:cNvSpPr txBox="1"/>
          <p:nvPr/>
        </p:nvSpPr>
        <p:spPr>
          <a:xfrm>
            <a:off x="8016816" y="6176512"/>
            <a:ext cx="39508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a:t>
            </a:r>
            <a:r>
              <a:rPr lang="en-US" sz="1600" i="1"/>
              <a:t>ong et al, Expert Rev Mol </a:t>
            </a:r>
            <a:r>
              <a:rPr lang="en-US" sz="1600" i="1" err="1"/>
              <a:t>Diagn</a:t>
            </a:r>
            <a:r>
              <a:rPr lang="en-US" sz="1600" i="1"/>
              <a:t> 2017</a:t>
            </a:r>
            <a:endParaRPr lang="en-US" sz="1600" i="1">
              <a:cs typeface="Calibri"/>
            </a:endParaRPr>
          </a:p>
        </p:txBody>
      </p:sp>
    </p:spTree>
    <p:extLst>
      <p:ext uri="{BB962C8B-B14F-4D97-AF65-F5344CB8AC3E}">
        <p14:creationId xmlns:p14="http://schemas.microsoft.com/office/powerpoint/2010/main" val="4264331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D43A-4614-B43C-5B90-FF32D09D3903}"/>
              </a:ext>
            </a:extLst>
          </p:cNvPr>
          <p:cNvSpPr>
            <a:spLocks noGrp="1"/>
          </p:cNvSpPr>
          <p:nvPr>
            <p:ph type="title"/>
          </p:nvPr>
        </p:nvSpPr>
        <p:spPr>
          <a:xfrm>
            <a:off x="838200" y="365125"/>
            <a:ext cx="10515600" cy="563563"/>
          </a:xfrm>
        </p:spPr>
        <p:txBody>
          <a:bodyPr/>
          <a:lstStyle/>
          <a:p>
            <a:r>
              <a:rPr lang="en-US" sz="2800" b="1">
                <a:solidFill>
                  <a:schemeClr val="tx1">
                    <a:lumMod val="75000"/>
                    <a:lumOff val="25000"/>
                  </a:schemeClr>
                </a:solidFill>
                <a:latin typeface="Calibri"/>
                <a:ea typeface="Calibri"/>
                <a:cs typeface="Calibri"/>
              </a:rPr>
              <a:t>Genetic studies in ADPK</a:t>
            </a:r>
            <a:endParaRPr lang="en-US" b="1">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BF1012D6-D6D0-C754-59C8-DEC0F3487ED7}"/>
              </a:ext>
            </a:extLst>
          </p:cNvPr>
          <p:cNvSpPr>
            <a:spLocks noGrp="1"/>
          </p:cNvSpPr>
          <p:nvPr>
            <p:ph idx="1"/>
          </p:nvPr>
        </p:nvSpPr>
        <p:spPr>
          <a:xfrm>
            <a:off x="838200" y="1110517"/>
            <a:ext cx="10515600" cy="4351338"/>
          </a:xfrm>
        </p:spPr>
        <p:txBody>
          <a:bodyPr vert="horz" lIns="91440" tIns="45720" rIns="91440" bIns="45720" rtlCol="0" anchor="t">
            <a:normAutofit/>
          </a:bodyPr>
          <a:lstStyle/>
          <a:p>
            <a:r>
              <a:rPr lang="en-US">
                <a:ea typeface="+mn-lt"/>
                <a:cs typeface="+mn-lt"/>
              </a:rPr>
              <a:t>Epidemiologic information</a:t>
            </a:r>
          </a:p>
          <a:p>
            <a:r>
              <a:rPr lang="en-US">
                <a:ea typeface="+mn-lt"/>
                <a:cs typeface="+mn-lt"/>
              </a:rPr>
              <a:t>Pathobiology mechanisms information</a:t>
            </a:r>
            <a:endParaRPr lang="en-US"/>
          </a:p>
          <a:p>
            <a:r>
              <a:rPr lang="en-US">
                <a:ea typeface="+mn-lt"/>
                <a:cs typeface="+mn-lt"/>
              </a:rPr>
              <a:t>Not all patients with multiple kidney cysts have ADPKD</a:t>
            </a:r>
            <a:endParaRPr lang="en-US"/>
          </a:p>
          <a:p>
            <a:endParaRPr lang="en-US">
              <a:ea typeface="Calibri" panose="020F0502020204030204"/>
              <a:cs typeface="Calibri" panose="020F0502020204030204"/>
            </a:endParaRPr>
          </a:p>
        </p:txBody>
      </p:sp>
    </p:spTree>
    <p:extLst>
      <p:ext uri="{BB962C8B-B14F-4D97-AF65-F5344CB8AC3E}">
        <p14:creationId xmlns:p14="http://schemas.microsoft.com/office/powerpoint/2010/main" val="3063013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06C90-D595-9594-BCA2-F70F6B6F52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48E57F-6F28-2AFA-707E-00B2BE63E83B}"/>
              </a:ext>
            </a:extLst>
          </p:cNvPr>
          <p:cNvSpPr>
            <a:spLocks noGrp="1"/>
          </p:cNvSpPr>
          <p:nvPr>
            <p:ph idx="1"/>
          </p:nvPr>
        </p:nvSpPr>
        <p:spPr/>
        <p:txBody>
          <a:bodyPr vert="horz" lIns="91440" tIns="45720" rIns="91440" bIns="45720" rtlCol="0" anchor="t">
            <a:normAutofit/>
          </a:bodyPr>
          <a:lstStyle/>
          <a:p>
            <a:r>
              <a:rPr lang="en-US">
                <a:ea typeface="+mn-lt"/>
                <a:cs typeface="+mn-lt"/>
              </a:rPr>
              <a:t>improving diagnostics</a:t>
            </a:r>
          </a:p>
          <a:p>
            <a:r>
              <a:rPr lang="en-US">
                <a:ea typeface="+mn-lt"/>
                <a:cs typeface="+mn-lt"/>
              </a:rPr>
              <a:t>providing prognostic value</a:t>
            </a:r>
          </a:p>
          <a:p>
            <a:r>
              <a:rPr lang="en-US">
                <a:ea typeface="+mn-lt"/>
                <a:cs typeface="+mn-lt"/>
              </a:rPr>
              <a:t>broadening the phenotypic spectrum of many kidney diseases</a:t>
            </a:r>
            <a:endParaRPr lang="en-US">
              <a:cs typeface="Calibri"/>
            </a:endParaRPr>
          </a:p>
        </p:txBody>
      </p:sp>
    </p:spTree>
    <p:extLst>
      <p:ext uri="{BB962C8B-B14F-4D97-AF65-F5344CB8AC3E}">
        <p14:creationId xmlns:p14="http://schemas.microsoft.com/office/powerpoint/2010/main" val="8541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F72782AC-D664-42E9-DAFF-CC5683EAC411}"/>
              </a:ext>
            </a:extLst>
          </p:cNvPr>
          <p:cNvPicPr>
            <a:picLocks noChangeAspect="1"/>
          </p:cNvPicPr>
          <p:nvPr/>
        </p:nvPicPr>
        <p:blipFill>
          <a:blip r:embed="rId2" cstate="print"/>
          <a:stretch>
            <a:fillRect/>
          </a:stretch>
        </p:blipFill>
        <p:spPr>
          <a:xfrm>
            <a:off x="1783347" y="557649"/>
            <a:ext cx="8625304" cy="5863017"/>
          </a:xfrm>
          <a:prstGeom prst="rect">
            <a:avLst/>
          </a:prstGeom>
        </p:spPr>
      </p:pic>
      <p:sp>
        <p:nvSpPr>
          <p:cNvPr id="4" name="TextBox 3">
            <a:extLst>
              <a:ext uri="{FF2B5EF4-FFF2-40B4-BE49-F238E27FC236}">
                <a16:creationId xmlns:a16="http://schemas.microsoft.com/office/drawing/2014/main" id="{1B63CE8A-EC91-614A-4AC9-C874F79B33BE}"/>
              </a:ext>
            </a:extLst>
          </p:cNvPr>
          <p:cNvSpPr txBox="1"/>
          <p:nvPr/>
        </p:nvSpPr>
        <p:spPr>
          <a:xfrm>
            <a:off x="2478506" y="339559"/>
            <a:ext cx="608530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lumMod val="50000"/>
                  </a:schemeClr>
                </a:solidFill>
              </a:rPr>
              <a:t>Endoplasmic reticulum maturation and N-glycosylation of nascent polycystin-1 (PC-1) and polycystin-2 (PC-2)</a:t>
            </a:r>
            <a:endParaRPr lang="en-US" sz="2000" b="1">
              <a:solidFill>
                <a:schemeClr val="accent2">
                  <a:lumMod val="50000"/>
                </a:schemeClr>
              </a:solidFill>
              <a:cs typeface="Calibri"/>
            </a:endParaRPr>
          </a:p>
        </p:txBody>
      </p:sp>
      <p:sp>
        <p:nvSpPr>
          <p:cNvPr id="5" name="Rectangle 4">
            <a:extLst>
              <a:ext uri="{FF2B5EF4-FFF2-40B4-BE49-F238E27FC236}">
                <a16:creationId xmlns:a16="http://schemas.microsoft.com/office/drawing/2014/main" id="{BF8E833F-AE0D-C11C-FD2E-8BE9A119FC84}"/>
              </a:ext>
            </a:extLst>
          </p:cNvPr>
          <p:cNvSpPr/>
          <p:nvPr/>
        </p:nvSpPr>
        <p:spPr>
          <a:xfrm>
            <a:off x="7536446" y="3860131"/>
            <a:ext cx="735263" cy="25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7240D2A-70FE-F0F6-53E6-35545C64D76E}"/>
              </a:ext>
            </a:extLst>
          </p:cNvPr>
          <p:cNvSpPr/>
          <p:nvPr/>
        </p:nvSpPr>
        <p:spPr>
          <a:xfrm>
            <a:off x="3525919" y="3993815"/>
            <a:ext cx="735263" cy="25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06B563E-7C19-BBFF-AEF8-C65CF91E3A35}"/>
              </a:ext>
            </a:extLst>
          </p:cNvPr>
          <p:cNvSpPr/>
          <p:nvPr/>
        </p:nvSpPr>
        <p:spPr>
          <a:xfrm>
            <a:off x="2827421" y="4949658"/>
            <a:ext cx="2312735" cy="9090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BF55C25-109C-40F9-0A6E-8A12725D4E5A}"/>
              </a:ext>
            </a:extLst>
          </p:cNvPr>
          <p:cNvSpPr txBox="1"/>
          <p:nvPr/>
        </p:nvSpPr>
        <p:spPr>
          <a:xfrm>
            <a:off x="9523662" y="6422190"/>
            <a:ext cx="2662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t>Lanktree</a:t>
            </a:r>
            <a:r>
              <a:rPr lang="en-US" sz="1600" i="1"/>
              <a:t> et al,</a:t>
            </a:r>
            <a:r>
              <a:rPr lang="en-US" sz="1600" i="1">
                <a:ea typeface="+mn-lt"/>
                <a:cs typeface="+mn-lt"/>
              </a:rPr>
              <a:t> CJASN 2021</a:t>
            </a:r>
            <a:endParaRPr lang="en-US" sz="1600" i="1">
              <a:cs typeface="Calibri"/>
            </a:endParaRPr>
          </a:p>
        </p:txBody>
      </p:sp>
    </p:spTree>
    <p:extLst>
      <p:ext uri="{BB962C8B-B14F-4D97-AF65-F5344CB8AC3E}">
        <p14:creationId xmlns:p14="http://schemas.microsoft.com/office/powerpoint/2010/main" val="756369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8" name="Freeform: Shape 1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44E8200-D63F-D98D-F4D4-CCD3D5050311}"/>
              </a:ext>
            </a:extLst>
          </p:cNvPr>
          <p:cNvSpPr txBox="1"/>
          <p:nvPr/>
        </p:nvSpPr>
        <p:spPr>
          <a:xfrm>
            <a:off x="1674570" y="2611256"/>
            <a:ext cx="5278735" cy="2136419"/>
          </a:xfrm>
          <a:prstGeom prst="rect">
            <a:avLst/>
          </a:prstGeom>
          <a:no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68096">
              <a:lnSpc>
                <a:spcPct val="150000"/>
              </a:lnSpc>
              <a:spcAft>
                <a:spcPts val="600"/>
              </a:spcAft>
            </a:pPr>
            <a:r>
              <a:rPr lang="en-US" sz="2016" b="1" kern="1200">
                <a:solidFill>
                  <a:schemeClr val="accent2">
                    <a:lumMod val="50000"/>
                  </a:schemeClr>
                </a:solidFill>
                <a:latin typeface="+mn-lt"/>
                <a:ea typeface="+mn-ea"/>
                <a:cs typeface="+mn-cs"/>
              </a:rPr>
              <a:t>Next Generation Sequencing (NGS) technology</a:t>
            </a:r>
            <a:endParaRPr lang="en-US" sz="2016" b="1" kern="1200">
              <a:solidFill>
                <a:schemeClr val="accent2">
                  <a:lumMod val="50000"/>
                </a:schemeClr>
              </a:solidFill>
              <a:latin typeface="+mn-lt"/>
              <a:ea typeface="+mn-ea"/>
              <a:cs typeface="Calibri"/>
            </a:endParaRPr>
          </a:p>
          <a:p>
            <a:pPr marL="288036" indent="-288036" defTabSz="768096">
              <a:lnSpc>
                <a:spcPct val="150000"/>
              </a:lnSpc>
              <a:spcAft>
                <a:spcPts val="600"/>
              </a:spcAft>
              <a:buFont typeface="Arial"/>
              <a:buChar char="•"/>
            </a:pPr>
            <a:r>
              <a:rPr lang="en-US" sz="2016" b="1" kern="1200">
                <a:solidFill>
                  <a:schemeClr val="tx1">
                    <a:lumMod val="75000"/>
                    <a:lumOff val="25000"/>
                  </a:schemeClr>
                </a:solidFill>
                <a:latin typeface="+mn-lt"/>
                <a:ea typeface="+mn-ea"/>
                <a:cs typeface="+mn-cs"/>
              </a:rPr>
              <a:t>whole exome sequencing (WES) </a:t>
            </a:r>
            <a:endParaRPr lang="en-US" sz="2016" b="1" kern="1200">
              <a:solidFill>
                <a:schemeClr val="tx1">
                  <a:lumMod val="75000"/>
                  <a:lumOff val="25000"/>
                </a:schemeClr>
              </a:solidFill>
              <a:latin typeface="+mn-lt"/>
              <a:ea typeface="+mn-ea"/>
              <a:cs typeface="Calibri"/>
            </a:endParaRPr>
          </a:p>
          <a:p>
            <a:pPr marL="288036" indent="-288036" defTabSz="768096">
              <a:lnSpc>
                <a:spcPct val="150000"/>
              </a:lnSpc>
              <a:spcAft>
                <a:spcPts val="600"/>
              </a:spcAft>
              <a:buFont typeface="Arial"/>
              <a:buChar char="•"/>
            </a:pPr>
            <a:r>
              <a:rPr lang="en-US" sz="2016" b="1" kern="1200">
                <a:solidFill>
                  <a:schemeClr val="tx1">
                    <a:lumMod val="75000"/>
                    <a:lumOff val="25000"/>
                  </a:schemeClr>
                </a:solidFill>
                <a:latin typeface="+mn-lt"/>
                <a:ea typeface="+mn-ea"/>
                <a:cs typeface="+mn-cs"/>
              </a:rPr>
              <a:t>whole genome sequencing (WGS)</a:t>
            </a:r>
            <a:endParaRPr lang="en-US" sz="2016" b="1" kern="1200">
              <a:solidFill>
                <a:schemeClr val="tx1">
                  <a:lumMod val="75000"/>
                  <a:lumOff val="25000"/>
                </a:schemeClr>
              </a:solidFill>
              <a:latin typeface="+mn-lt"/>
              <a:ea typeface="+mn-ea"/>
              <a:cs typeface="Calibri"/>
            </a:endParaRPr>
          </a:p>
          <a:p>
            <a:pPr marL="288036" indent="-288036" defTabSz="768096">
              <a:lnSpc>
                <a:spcPct val="150000"/>
              </a:lnSpc>
              <a:spcAft>
                <a:spcPts val="600"/>
              </a:spcAft>
              <a:buFont typeface="Arial"/>
              <a:buChar char="•"/>
            </a:pPr>
            <a:r>
              <a:rPr lang="en-US" sz="2016" b="1" kern="1200">
                <a:solidFill>
                  <a:schemeClr val="tx1">
                    <a:lumMod val="75000"/>
                    <a:lumOff val="25000"/>
                  </a:schemeClr>
                </a:solidFill>
                <a:latin typeface="+mn-lt"/>
                <a:ea typeface="+mn-lt"/>
                <a:cs typeface="+mn-lt"/>
              </a:rPr>
              <a:t>targeted enrichment methodologies</a:t>
            </a:r>
            <a:endParaRPr lang="en-US" sz="2400" b="1">
              <a:solidFill>
                <a:schemeClr val="tx1">
                  <a:lumMod val="75000"/>
                  <a:lumOff val="25000"/>
                </a:schemeClr>
              </a:solidFill>
              <a:cs typeface="Calibri" panose="020F0502020204030204"/>
            </a:endParaRPr>
          </a:p>
        </p:txBody>
      </p:sp>
      <p:sp>
        <p:nvSpPr>
          <p:cNvPr id="4" name="TextBox 3">
            <a:extLst>
              <a:ext uri="{FF2B5EF4-FFF2-40B4-BE49-F238E27FC236}">
                <a16:creationId xmlns:a16="http://schemas.microsoft.com/office/drawing/2014/main" id="{5476293D-032D-CEE8-0DE2-90F013A7F416}"/>
              </a:ext>
            </a:extLst>
          </p:cNvPr>
          <p:cNvSpPr txBox="1"/>
          <p:nvPr/>
        </p:nvSpPr>
        <p:spPr>
          <a:xfrm>
            <a:off x="1731520" y="643467"/>
            <a:ext cx="2742708" cy="1594154"/>
          </a:xfrm>
          <a:prstGeom prst="rect">
            <a:avLst/>
          </a:prstGeom>
          <a:no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68096">
              <a:lnSpc>
                <a:spcPct val="150000"/>
              </a:lnSpc>
              <a:spcAft>
                <a:spcPts val="600"/>
              </a:spcAft>
            </a:pPr>
            <a:r>
              <a:rPr lang="en-US" sz="2016" b="1" kern="1200">
                <a:solidFill>
                  <a:schemeClr val="accent2">
                    <a:lumMod val="50000"/>
                  </a:schemeClr>
                </a:solidFill>
                <a:latin typeface="+mn-lt"/>
                <a:ea typeface="+mn-ea"/>
                <a:cs typeface="+mn-cs"/>
              </a:rPr>
              <a:t>Gold standard </a:t>
            </a:r>
            <a:endParaRPr lang="en-US" sz="2016" b="1" kern="1200">
              <a:solidFill>
                <a:schemeClr val="accent2">
                  <a:lumMod val="50000"/>
                </a:schemeClr>
              </a:solidFill>
              <a:latin typeface="+mn-lt"/>
              <a:ea typeface="+mn-ea"/>
              <a:cs typeface="Calibri"/>
            </a:endParaRPr>
          </a:p>
          <a:p>
            <a:pPr marL="288036" indent="-288036" defTabSz="768096">
              <a:lnSpc>
                <a:spcPct val="150000"/>
              </a:lnSpc>
              <a:spcAft>
                <a:spcPts val="600"/>
              </a:spcAft>
              <a:buFont typeface="Arial"/>
              <a:buChar char="•"/>
            </a:pPr>
            <a:r>
              <a:rPr lang="en-US" sz="2016" b="1" kern="1200">
                <a:solidFill>
                  <a:schemeClr val="tx1">
                    <a:lumMod val="75000"/>
                    <a:lumOff val="25000"/>
                  </a:schemeClr>
                </a:solidFill>
                <a:latin typeface="+mn-lt"/>
                <a:ea typeface="+mn-ea"/>
                <a:cs typeface="Calibri" panose="020F0502020204030204"/>
              </a:rPr>
              <a:t>Long range PCR</a:t>
            </a:r>
          </a:p>
          <a:p>
            <a:pPr marL="288036" indent="-288036" defTabSz="768096">
              <a:lnSpc>
                <a:spcPct val="150000"/>
              </a:lnSpc>
              <a:spcAft>
                <a:spcPts val="600"/>
              </a:spcAft>
              <a:buFont typeface="Arial"/>
              <a:buChar char="•"/>
            </a:pPr>
            <a:r>
              <a:rPr lang="en-US" sz="2016" b="1" kern="1200">
                <a:solidFill>
                  <a:schemeClr val="tx1">
                    <a:lumMod val="75000"/>
                    <a:lumOff val="25000"/>
                  </a:schemeClr>
                </a:solidFill>
                <a:latin typeface="+mn-lt"/>
                <a:ea typeface="+mn-ea"/>
                <a:cs typeface="+mn-cs"/>
              </a:rPr>
              <a:t>Sanger sequencing</a:t>
            </a:r>
            <a:endParaRPr lang="en-US" sz="2400" b="1">
              <a:solidFill>
                <a:schemeClr val="tx1">
                  <a:lumMod val="75000"/>
                  <a:lumOff val="25000"/>
                </a:schemeClr>
              </a:solidFill>
              <a:cs typeface="Calibri"/>
            </a:endParaRPr>
          </a:p>
        </p:txBody>
      </p:sp>
      <p:pic>
        <p:nvPicPr>
          <p:cNvPr id="5" name="Picture 5">
            <a:extLst>
              <a:ext uri="{FF2B5EF4-FFF2-40B4-BE49-F238E27FC236}">
                <a16:creationId xmlns:a16="http://schemas.microsoft.com/office/drawing/2014/main" id="{89A0C874-085C-C18B-B797-0022D8939B35}"/>
              </a:ext>
            </a:extLst>
          </p:cNvPr>
          <p:cNvPicPr>
            <a:picLocks noChangeAspect="1"/>
          </p:cNvPicPr>
          <p:nvPr/>
        </p:nvPicPr>
        <p:blipFill>
          <a:blip r:embed="rId3" cstate="print"/>
          <a:stretch>
            <a:fillRect/>
          </a:stretch>
        </p:blipFill>
        <p:spPr>
          <a:xfrm>
            <a:off x="7510366" y="2148621"/>
            <a:ext cx="2986875" cy="3628454"/>
          </a:xfrm>
          <a:prstGeom prst="rect">
            <a:avLst/>
          </a:prstGeom>
        </p:spPr>
      </p:pic>
      <p:sp>
        <p:nvSpPr>
          <p:cNvPr id="2" name="TextBox 1">
            <a:extLst>
              <a:ext uri="{FF2B5EF4-FFF2-40B4-BE49-F238E27FC236}">
                <a16:creationId xmlns:a16="http://schemas.microsoft.com/office/drawing/2014/main" id="{8BCB226C-BB9D-FB33-9A75-BD9416EB7814}"/>
              </a:ext>
            </a:extLst>
          </p:cNvPr>
          <p:cNvSpPr txBox="1"/>
          <p:nvPr/>
        </p:nvSpPr>
        <p:spPr>
          <a:xfrm>
            <a:off x="8666601" y="5903374"/>
            <a:ext cx="1850829" cy="3250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68096">
              <a:spcAft>
                <a:spcPts val="600"/>
              </a:spcAft>
            </a:pPr>
            <a:r>
              <a:rPr lang="en-US" sz="1512" i="1" kern="1200">
                <a:solidFill>
                  <a:schemeClr val="tx1"/>
                </a:solidFill>
                <a:latin typeface="+mn-lt"/>
                <a:ea typeface="+mn-ea"/>
                <a:cs typeface="+mn-cs"/>
              </a:rPr>
              <a:t>Ali et al, Sci Rep 2019</a:t>
            </a:r>
            <a:endParaRPr lang="en-US"/>
          </a:p>
        </p:txBody>
      </p:sp>
      <p:sp>
        <p:nvSpPr>
          <p:cNvPr id="6" name="TextBox 5">
            <a:extLst>
              <a:ext uri="{FF2B5EF4-FFF2-40B4-BE49-F238E27FC236}">
                <a16:creationId xmlns:a16="http://schemas.microsoft.com/office/drawing/2014/main" id="{43F706F9-ED20-F45F-21D9-1F6035544FD8}"/>
              </a:ext>
            </a:extLst>
          </p:cNvPr>
          <p:cNvSpPr txBox="1"/>
          <p:nvPr/>
        </p:nvSpPr>
        <p:spPr>
          <a:xfrm>
            <a:off x="4369951" y="1873601"/>
            <a:ext cx="2686608" cy="35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68096">
              <a:spcAft>
                <a:spcPts val="600"/>
              </a:spcAft>
            </a:pPr>
            <a:r>
              <a:rPr lang="en-US" sz="1680" b="1" i="1" kern="1200">
                <a:solidFill>
                  <a:schemeClr val="tx1">
                    <a:lumMod val="65000"/>
                    <a:lumOff val="35000"/>
                  </a:schemeClr>
                </a:solidFill>
                <a:latin typeface="+mn-lt"/>
                <a:ea typeface="+mn-ea"/>
                <a:cs typeface="Calibri"/>
              </a:rPr>
              <a:t>labor-intensive + costly</a:t>
            </a:r>
            <a:endParaRPr lang="en-US" sz="2000" b="1" i="1">
              <a:solidFill>
                <a:schemeClr val="tx1">
                  <a:lumMod val="65000"/>
                  <a:lumOff val="35000"/>
                </a:schemeClr>
              </a:solidFill>
              <a:cs typeface="Calibri"/>
            </a:endParaRPr>
          </a:p>
        </p:txBody>
      </p:sp>
      <p:pic>
        <p:nvPicPr>
          <p:cNvPr id="7" name="Picture 7">
            <a:extLst>
              <a:ext uri="{FF2B5EF4-FFF2-40B4-BE49-F238E27FC236}">
                <a16:creationId xmlns:a16="http://schemas.microsoft.com/office/drawing/2014/main" id="{7DDE95CE-A5BF-ACA6-5624-47CD75E1E051}"/>
              </a:ext>
            </a:extLst>
          </p:cNvPr>
          <p:cNvPicPr>
            <a:picLocks noChangeAspect="1"/>
          </p:cNvPicPr>
          <p:nvPr/>
        </p:nvPicPr>
        <p:blipFill>
          <a:blip r:embed="rId4" cstate="print"/>
          <a:stretch>
            <a:fillRect/>
          </a:stretch>
        </p:blipFill>
        <p:spPr>
          <a:xfrm>
            <a:off x="4467188" y="843653"/>
            <a:ext cx="1782846" cy="1032460"/>
          </a:xfrm>
          <a:prstGeom prst="rect">
            <a:avLst/>
          </a:prstGeom>
        </p:spPr>
      </p:pic>
      <p:pic>
        <p:nvPicPr>
          <p:cNvPr id="8" name="Picture 8" descr="A picture containing text, clipart&#10;&#10;Description automatically generated">
            <a:extLst>
              <a:ext uri="{FF2B5EF4-FFF2-40B4-BE49-F238E27FC236}">
                <a16:creationId xmlns:a16="http://schemas.microsoft.com/office/drawing/2014/main" id="{A19D772A-39DE-A7A5-CEC0-B705E8D31555}"/>
              </a:ext>
            </a:extLst>
          </p:cNvPr>
          <p:cNvPicPr>
            <a:picLocks noChangeAspect="1"/>
          </p:cNvPicPr>
          <p:nvPr/>
        </p:nvPicPr>
        <p:blipFill>
          <a:blip r:embed="rId5" cstate="print"/>
          <a:stretch>
            <a:fillRect/>
          </a:stretch>
        </p:blipFill>
        <p:spPr>
          <a:xfrm>
            <a:off x="5362319" y="844636"/>
            <a:ext cx="1106954" cy="1018380"/>
          </a:xfrm>
          <a:prstGeom prst="rect">
            <a:avLst/>
          </a:prstGeom>
        </p:spPr>
      </p:pic>
      <p:sp>
        <p:nvSpPr>
          <p:cNvPr id="9" name="Rectangle 8">
            <a:extLst>
              <a:ext uri="{FF2B5EF4-FFF2-40B4-BE49-F238E27FC236}">
                <a16:creationId xmlns:a16="http://schemas.microsoft.com/office/drawing/2014/main" id="{B4CAE083-F470-DB98-D111-671B7A2EDCAB}"/>
              </a:ext>
            </a:extLst>
          </p:cNvPr>
          <p:cNvSpPr/>
          <p:nvPr/>
        </p:nvSpPr>
        <p:spPr>
          <a:xfrm>
            <a:off x="4462266" y="1708124"/>
            <a:ext cx="2156069" cy="1695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46F6BAC-9259-CC7A-7E6B-1BBF850DC213}"/>
              </a:ext>
            </a:extLst>
          </p:cNvPr>
          <p:cNvSpPr txBox="1"/>
          <p:nvPr/>
        </p:nvSpPr>
        <p:spPr>
          <a:xfrm>
            <a:off x="6622211" y="957532"/>
            <a:ext cx="3720861"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i="1">
                <a:solidFill>
                  <a:schemeClr val="tx1">
                    <a:lumMod val="65000"/>
                    <a:lumOff val="35000"/>
                  </a:schemeClr>
                </a:solidFill>
              </a:rPr>
              <a:t>Large gene rearrangements account for 4% of mutations and are missed by Sanger sequencing</a:t>
            </a:r>
            <a:endParaRPr lang="en-US" sz="1900" b="1" i="1">
              <a:solidFill>
                <a:schemeClr val="tx1">
                  <a:lumMod val="65000"/>
                  <a:lumOff val="35000"/>
                </a:schemeClr>
              </a:solidFill>
              <a:cs typeface="Calibri"/>
            </a:endParaRPr>
          </a:p>
        </p:txBody>
      </p:sp>
    </p:spTree>
    <p:extLst>
      <p:ext uri="{BB962C8B-B14F-4D97-AF65-F5344CB8AC3E}">
        <p14:creationId xmlns:p14="http://schemas.microsoft.com/office/powerpoint/2010/main" val="266023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052E-6AC0-5431-9117-812A99690917}"/>
              </a:ext>
            </a:extLst>
          </p:cNvPr>
          <p:cNvSpPr>
            <a:spLocks noGrp="1"/>
          </p:cNvSpPr>
          <p:nvPr>
            <p:ph type="title"/>
          </p:nvPr>
        </p:nvSpPr>
        <p:spPr/>
        <p:txBody>
          <a:bodyPr/>
          <a:lstStyle/>
          <a:p>
            <a:r>
              <a:rPr lang="en-US" sz="2800">
                <a:latin typeface="Calibri"/>
                <a:cs typeface="Calibri"/>
              </a:rPr>
              <a:t>ADPKD</a:t>
            </a:r>
            <a:endParaRPr lang="en-US"/>
          </a:p>
        </p:txBody>
      </p:sp>
      <p:sp>
        <p:nvSpPr>
          <p:cNvPr id="3" name="Content Placeholder 2">
            <a:extLst>
              <a:ext uri="{FF2B5EF4-FFF2-40B4-BE49-F238E27FC236}">
                <a16:creationId xmlns:a16="http://schemas.microsoft.com/office/drawing/2014/main" id="{09D41C39-55AE-A69A-5FFA-F9A4ABFC9170}"/>
              </a:ext>
            </a:extLst>
          </p:cNvPr>
          <p:cNvSpPr>
            <a:spLocks noGrp="1"/>
          </p:cNvSpPr>
          <p:nvPr>
            <p:ph idx="1"/>
          </p:nvPr>
        </p:nvSpPr>
        <p:spPr>
          <a:xfrm>
            <a:off x="838200" y="1478046"/>
            <a:ext cx="10515600" cy="4351338"/>
          </a:xfrm>
        </p:spPr>
        <p:txBody>
          <a:bodyPr vert="horz" lIns="91440" tIns="45720" rIns="91440" bIns="45720" rtlCol="0" anchor="t">
            <a:normAutofit/>
          </a:bodyPr>
          <a:lstStyle/>
          <a:p>
            <a:r>
              <a:rPr lang="en-US">
                <a:ea typeface="+mn-lt"/>
                <a:cs typeface="+mn-lt"/>
              </a:rPr>
              <a:t>78% are due to mutations in PKD1</a:t>
            </a:r>
          </a:p>
          <a:p>
            <a:r>
              <a:rPr lang="en-US">
                <a:ea typeface="+mn-lt"/>
                <a:cs typeface="+mn-lt"/>
              </a:rPr>
              <a:t>15% of  cases are due to mutations in PKD2</a:t>
            </a:r>
          </a:p>
          <a:p>
            <a:r>
              <a:rPr lang="en-US">
                <a:ea typeface="+mn-lt"/>
                <a:cs typeface="+mn-lt"/>
              </a:rPr>
              <a:t>0.3% are due to mutations in GANAB</a:t>
            </a:r>
          </a:p>
          <a:p>
            <a:r>
              <a:rPr lang="en-US">
                <a:ea typeface="+mn-lt"/>
                <a:cs typeface="+mn-lt"/>
              </a:rPr>
              <a:t>no mutation detected in the remaining cases</a:t>
            </a:r>
            <a:endParaRPr lang="en-US">
              <a:cs typeface="Calibri" panose="020F0502020204030204"/>
            </a:endParaRPr>
          </a:p>
        </p:txBody>
      </p:sp>
    </p:spTree>
    <p:extLst>
      <p:ext uri="{BB962C8B-B14F-4D97-AF65-F5344CB8AC3E}">
        <p14:creationId xmlns:p14="http://schemas.microsoft.com/office/powerpoint/2010/main" val="69472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C780-A809-3462-7932-00E89A4301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50E3FE-2FD7-A3CE-0825-118266565AAD}"/>
              </a:ext>
            </a:extLst>
          </p:cNvPr>
          <p:cNvSpPr>
            <a:spLocks noGrp="1"/>
          </p:cNvSpPr>
          <p:nvPr>
            <p:ph idx="1"/>
          </p:nvPr>
        </p:nvSpPr>
        <p:spPr/>
        <p:txBody>
          <a:bodyPr vert="horz" lIns="91440" tIns="45720" rIns="91440" bIns="45720" rtlCol="0" anchor="t">
            <a:normAutofit/>
          </a:bodyPr>
          <a:lstStyle/>
          <a:p>
            <a:r>
              <a:rPr lang="en-US" sz="1200" b="1">
                <a:solidFill>
                  <a:srgbClr val="3F4040"/>
                </a:solidFill>
                <a:ea typeface="+mn-lt"/>
                <a:cs typeface="+mn-lt"/>
              </a:rPr>
              <a:t>Gene linkage testing</a:t>
            </a:r>
            <a:r>
              <a:rPr lang="en-US" sz="1200">
                <a:solidFill>
                  <a:srgbClr val="3F4040"/>
                </a:solidFill>
                <a:ea typeface="+mn-lt"/>
                <a:cs typeface="+mn-lt"/>
              </a:rPr>
              <a:t> and </a:t>
            </a:r>
            <a:r>
              <a:rPr lang="en-US" sz="1200" b="1">
                <a:solidFill>
                  <a:srgbClr val="3F4040"/>
                </a:solidFill>
                <a:ea typeface="+mn-lt"/>
                <a:cs typeface="+mn-lt"/>
              </a:rPr>
              <a:t>direct mutation analysis/DNA sequencing</a:t>
            </a:r>
          </a:p>
          <a:p>
            <a:r>
              <a:rPr lang="en-US" sz="1200">
                <a:solidFill>
                  <a:srgbClr val="3F4040"/>
                </a:solidFill>
                <a:ea typeface="+mn-lt"/>
                <a:cs typeface="+mn-lt"/>
              </a:rPr>
              <a:t>can determine if you have PKD with a 99 percent probability in those with family history. Linkage testing is not a direct analysis of the DNA sequence of the </a:t>
            </a:r>
            <a:r>
              <a:rPr lang="en-US" sz="1200" i="1">
                <a:solidFill>
                  <a:srgbClr val="3F4040"/>
                </a:solidFill>
                <a:ea typeface="+mn-lt"/>
                <a:cs typeface="+mn-lt"/>
              </a:rPr>
              <a:t>PKD1</a:t>
            </a:r>
            <a:r>
              <a:rPr lang="en-US" sz="1200">
                <a:solidFill>
                  <a:srgbClr val="3F4040"/>
                </a:solidFill>
                <a:ea typeface="+mn-lt"/>
                <a:cs typeface="+mn-lt"/>
              </a:rPr>
              <a:t> and </a:t>
            </a:r>
            <a:r>
              <a:rPr lang="en-US" sz="1200" i="1">
                <a:solidFill>
                  <a:srgbClr val="3F4040"/>
                </a:solidFill>
                <a:ea typeface="+mn-lt"/>
                <a:cs typeface="+mn-lt"/>
              </a:rPr>
              <a:t>PKD2</a:t>
            </a:r>
            <a:r>
              <a:rPr lang="en-US" sz="1200">
                <a:solidFill>
                  <a:srgbClr val="3F4040"/>
                </a:solidFill>
                <a:ea typeface="+mn-lt"/>
                <a:cs typeface="+mn-lt"/>
              </a:rPr>
              <a:t> genes. Instead, it relies on the identification of certain “markers” in the DNA of several members of a family in which PKD has been diagnosed. For linkage analysis, blood samples must be obtained from the person being tested as well as several (typically three or more) family members including those affected and unaffected by PKD. A detailed family history is also required. The results are typically reported to all family members that provided blood samples for the analysis</a:t>
            </a:r>
          </a:p>
          <a:p>
            <a:endParaRPr lang="en-US" sz="1200">
              <a:solidFill>
                <a:srgbClr val="3F4040"/>
              </a:solidFill>
              <a:cs typeface="Calibri"/>
            </a:endParaRPr>
          </a:p>
          <a:p>
            <a:r>
              <a:rPr lang="en-US" sz="1200" b="1">
                <a:solidFill>
                  <a:srgbClr val="3F4040"/>
                </a:solidFill>
                <a:ea typeface="+mn-lt"/>
                <a:cs typeface="+mn-lt"/>
              </a:rPr>
              <a:t>direct DNA sequencing</a:t>
            </a:r>
            <a:r>
              <a:rPr lang="en-US" sz="1200">
                <a:solidFill>
                  <a:srgbClr val="3F4040"/>
                </a:solidFill>
                <a:ea typeface="+mn-lt"/>
                <a:cs typeface="+mn-lt"/>
              </a:rPr>
              <a:t> requires only a single sample from you (the person being tested). This method is a direct analysis of the DNA sequences of the </a:t>
            </a:r>
            <a:r>
              <a:rPr lang="en-US" sz="1200" i="1">
                <a:solidFill>
                  <a:srgbClr val="3F4040"/>
                </a:solidFill>
                <a:ea typeface="+mn-lt"/>
                <a:cs typeface="+mn-lt"/>
              </a:rPr>
              <a:t>PKD1</a:t>
            </a:r>
            <a:r>
              <a:rPr lang="en-US" sz="1200">
                <a:solidFill>
                  <a:srgbClr val="3F4040"/>
                </a:solidFill>
                <a:ea typeface="+mn-lt"/>
                <a:cs typeface="+mn-lt"/>
              </a:rPr>
              <a:t> and </a:t>
            </a:r>
            <a:r>
              <a:rPr lang="en-US" sz="1200" i="1">
                <a:solidFill>
                  <a:srgbClr val="3F4040"/>
                </a:solidFill>
                <a:ea typeface="+mn-lt"/>
                <a:cs typeface="+mn-lt"/>
              </a:rPr>
              <a:t>PKD2</a:t>
            </a:r>
            <a:r>
              <a:rPr lang="en-US" sz="1200">
                <a:solidFill>
                  <a:srgbClr val="3F4040"/>
                </a:solidFill>
                <a:ea typeface="+mn-lt"/>
                <a:cs typeface="+mn-lt"/>
              </a:rPr>
              <a:t> genes. It is private, and the results are only reported to you and your doctor.</a:t>
            </a:r>
            <a:endParaRPr lang="en-US" sz="1200">
              <a:solidFill>
                <a:srgbClr val="3F4040"/>
              </a:solidFill>
              <a:cs typeface="Calibri"/>
            </a:endParaRPr>
          </a:p>
          <a:p>
            <a:r>
              <a:rPr lang="en-US" sz="1200">
                <a:solidFill>
                  <a:srgbClr val="3F4040"/>
                </a:solidFill>
                <a:ea typeface="+mn-lt"/>
                <a:cs typeface="+mn-lt"/>
              </a:rPr>
              <a:t>Using very specialized scientific equipment, each of the nearly 17,000 “bases” of DNA are analyzed and the entire sequence is thus determined.</a:t>
            </a:r>
            <a:endParaRPr lang="en-US"/>
          </a:p>
          <a:p>
            <a:r>
              <a:rPr lang="en-US" sz="1200">
                <a:solidFill>
                  <a:srgbClr val="3F4040"/>
                </a:solidFill>
                <a:ea typeface="+mn-lt"/>
                <a:cs typeface="+mn-lt"/>
              </a:rPr>
              <a:t>This method is capable of identifying those changes in the sequence that cause PKD.</a:t>
            </a:r>
            <a:endParaRPr lang="en-US"/>
          </a:p>
          <a:p>
            <a:endParaRPr lang="en-US" sz="1200">
              <a:solidFill>
                <a:srgbClr val="3F4040"/>
              </a:solidFill>
              <a:cs typeface="Calibri"/>
            </a:endParaRPr>
          </a:p>
        </p:txBody>
      </p:sp>
    </p:spTree>
    <p:extLst>
      <p:ext uri="{BB962C8B-B14F-4D97-AF65-F5344CB8AC3E}">
        <p14:creationId xmlns:p14="http://schemas.microsoft.com/office/powerpoint/2010/main" val="912701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99D27B72-0800-2744-1506-A8B861BB1EED}"/>
              </a:ext>
            </a:extLst>
          </p:cNvPr>
          <p:cNvPicPr>
            <a:picLocks noChangeAspect="1"/>
          </p:cNvPicPr>
          <p:nvPr/>
        </p:nvPicPr>
        <p:blipFill>
          <a:blip r:embed="rId2" cstate="print"/>
          <a:stretch>
            <a:fillRect/>
          </a:stretch>
        </p:blipFill>
        <p:spPr>
          <a:xfrm>
            <a:off x="1088190" y="122755"/>
            <a:ext cx="9721515" cy="6612490"/>
          </a:xfrm>
          <a:prstGeom prst="rect">
            <a:avLst/>
          </a:prstGeom>
        </p:spPr>
      </p:pic>
      <p:sp>
        <p:nvSpPr>
          <p:cNvPr id="3" name="Rectangle 2">
            <a:extLst>
              <a:ext uri="{FF2B5EF4-FFF2-40B4-BE49-F238E27FC236}">
                <a16:creationId xmlns:a16="http://schemas.microsoft.com/office/drawing/2014/main" id="{121B75C2-A8A4-0AE6-E938-5F893F6A3F81}"/>
              </a:ext>
            </a:extLst>
          </p:cNvPr>
          <p:cNvSpPr/>
          <p:nvPr/>
        </p:nvSpPr>
        <p:spPr>
          <a:xfrm>
            <a:off x="1185754" y="231613"/>
            <a:ext cx="387684" cy="187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EEF6140-A695-741E-676F-078DD1B57AC6}"/>
              </a:ext>
            </a:extLst>
          </p:cNvPr>
          <p:cNvSpPr/>
          <p:nvPr/>
        </p:nvSpPr>
        <p:spPr>
          <a:xfrm>
            <a:off x="1246605" y="1052762"/>
            <a:ext cx="9224210" cy="173789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38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iagram&#10;&#10;Description automatically generated">
            <a:extLst>
              <a:ext uri="{FF2B5EF4-FFF2-40B4-BE49-F238E27FC236}">
                <a16:creationId xmlns:a16="http://schemas.microsoft.com/office/drawing/2014/main" id="{C6C8D5E3-63F1-2CFD-0808-251011B32004}"/>
              </a:ext>
            </a:extLst>
          </p:cNvPr>
          <p:cNvPicPr>
            <a:picLocks noChangeAspect="1"/>
          </p:cNvPicPr>
          <p:nvPr/>
        </p:nvPicPr>
        <p:blipFill>
          <a:blip r:embed="rId2" cstate="print"/>
          <a:stretch>
            <a:fillRect/>
          </a:stretch>
        </p:blipFill>
        <p:spPr>
          <a:xfrm>
            <a:off x="2508740" y="1151762"/>
            <a:ext cx="6740767" cy="4577920"/>
          </a:xfrm>
          <a:prstGeom prst="rect">
            <a:avLst/>
          </a:prstGeom>
        </p:spPr>
      </p:pic>
      <p:sp>
        <p:nvSpPr>
          <p:cNvPr id="4" name="TextBox 3">
            <a:extLst>
              <a:ext uri="{FF2B5EF4-FFF2-40B4-BE49-F238E27FC236}">
                <a16:creationId xmlns:a16="http://schemas.microsoft.com/office/drawing/2014/main" id="{E791304C-CFB8-F6B6-43A4-DCDE0EC5688E}"/>
              </a:ext>
            </a:extLst>
          </p:cNvPr>
          <p:cNvSpPr txBox="1"/>
          <p:nvPr/>
        </p:nvSpPr>
        <p:spPr>
          <a:xfrm>
            <a:off x="2508738" y="316523"/>
            <a:ext cx="674076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t>Markers of disease progression and factors contributing </a:t>
            </a:r>
            <a:r>
              <a:rPr lang="en-US" sz="2200" b="1">
                <a:solidFill>
                  <a:schemeClr val="tx1">
                    <a:lumMod val="75000"/>
                    <a:lumOff val="25000"/>
                  </a:schemeClr>
                </a:solidFill>
              </a:rPr>
              <a:t>to the information contained in these markers</a:t>
            </a:r>
            <a:endParaRPr lang="en-US" sz="2200" b="1">
              <a:solidFill>
                <a:schemeClr val="tx1">
                  <a:lumMod val="75000"/>
                  <a:lumOff val="25000"/>
                </a:schemeClr>
              </a:solidFill>
              <a:ea typeface="Calibri"/>
              <a:cs typeface="Calibri"/>
            </a:endParaRPr>
          </a:p>
        </p:txBody>
      </p:sp>
      <p:sp>
        <p:nvSpPr>
          <p:cNvPr id="6" name="TextBox 5">
            <a:extLst>
              <a:ext uri="{FF2B5EF4-FFF2-40B4-BE49-F238E27FC236}">
                <a16:creationId xmlns:a16="http://schemas.microsoft.com/office/drawing/2014/main" id="{BE02FFF0-FC11-1BE7-D9F9-12662B619AFE}"/>
              </a:ext>
            </a:extLst>
          </p:cNvPr>
          <p:cNvSpPr txBox="1"/>
          <p:nvPr/>
        </p:nvSpPr>
        <p:spPr>
          <a:xfrm>
            <a:off x="8335726" y="6236676"/>
            <a:ext cx="36569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ea typeface="+mn-lt"/>
                <a:cs typeface="+mn-lt"/>
              </a:rPr>
              <a:t>Müller </a:t>
            </a:r>
            <a:r>
              <a:rPr lang="en-US" sz="1600" i="1"/>
              <a:t>et al, Nephrol Dial Transplant 2022</a:t>
            </a:r>
            <a:endParaRPr lang="en-US" sz="1600" i="1">
              <a:ea typeface="Calibri"/>
              <a:cs typeface="Calibri"/>
            </a:endParaRPr>
          </a:p>
        </p:txBody>
      </p:sp>
    </p:spTree>
    <p:extLst>
      <p:ext uri="{BB962C8B-B14F-4D97-AF65-F5344CB8AC3E}">
        <p14:creationId xmlns:p14="http://schemas.microsoft.com/office/powerpoint/2010/main" val="2783713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5350FBF8-AD7A-331F-102A-8748C86F2D0D}"/>
              </a:ext>
            </a:extLst>
          </p:cNvPr>
          <p:cNvPicPr>
            <a:picLocks noChangeAspect="1"/>
          </p:cNvPicPr>
          <p:nvPr/>
        </p:nvPicPr>
        <p:blipFill>
          <a:blip r:embed="rId3" cstate="print"/>
          <a:stretch>
            <a:fillRect/>
          </a:stretch>
        </p:blipFill>
        <p:spPr>
          <a:xfrm>
            <a:off x="5087618" y="788583"/>
            <a:ext cx="6858906" cy="5086361"/>
          </a:xfrm>
          <a:prstGeom prst="rect">
            <a:avLst/>
          </a:prstGeom>
        </p:spPr>
      </p:pic>
      <p:sp>
        <p:nvSpPr>
          <p:cNvPr id="4" name="TextBox 3">
            <a:extLst>
              <a:ext uri="{FF2B5EF4-FFF2-40B4-BE49-F238E27FC236}">
                <a16:creationId xmlns:a16="http://schemas.microsoft.com/office/drawing/2014/main" id="{BAAFD2D1-A3EA-8569-C7C2-916EE371612A}"/>
              </a:ext>
            </a:extLst>
          </p:cNvPr>
          <p:cNvSpPr txBox="1"/>
          <p:nvPr/>
        </p:nvSpPr>
        <p:spPr>
          <a:xfrm>
            <a:off x="9242927" y="6007769"/>
            <a:ext cx="279667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ea typeface="Calibri"/>
                <a:cs typeface="Calibri"/>
              </a:rPr>
              <a:t>Hopp et al, </a:t>
            </a:r>
            <a:r>
              <a:rPr lang="en-US" sz="1600" i="1">
                <a:ea typeface="+mn-lt"/>
                <a:cs typeface="+mn-lt"/>
              </a:rPr>
              <a:t>Kidney Int 2020</a:t>
            </a:r>
            <a:endParaRPr lang="en-US" sz="1600" i="1">
              <a:ea typeface="Calibri"/>
              <a:cs typeface="Calibri"/>
            </a:endParaRPr>
          </a:p>
          <a:p>
            <a:r>
              <a:rPr lang="en-US" sz="1600" i="1"/>
              <a:t>Devuyst et al, Kidney Int 2020</a:t>
            </a:r>
            <a:endParaRPr lang="en-US" sz="1600" i="1">
              <a:ea typeface="Calibri"/>
              <a:cs typeface="Calibri"/>
            </a:endParaRPr>
          </a:p>
        </p:txBody>
      </p:sp>
      <p:sp>
        <p:nvSpPr>
          <p:cNvPr id="5" name="TextBox 4">
            <a:extLst>
              <a:ext uri="{FF2B5EF4-FFF2-40B4-BE49-F238E27FC236}">
                <a16:creationId xmlns:a16="http://schemas.microsoft.com/office/drawing/2014/main" id="{AECDB109-6126-0771-38FF-193ECEEFAF9A}"/>
              </a:ext>
            </a:extLst>
          </p:cNvPr>
          <p:cNvSpPr txBox="1"/>
          <p:nvPr/>
        </p:nvSpPr>
        <p:spPr>
          <a:xfrm>
            <a:off x="369070" y="2113017"/>
            <a:ext cx="471390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b="1">
                <a:solidFill>
                  <a:schemeClr val="tx1">
                    <a:lumMod val="75000"/>
                    <a:lumOff val="25000"/>
                  </a:schemeClr>
                </a:solidFill>
                <a:latin typeface="Calibri"/>
                <a:ea typeface="Calibri"/>
                <a:cs typeface="Calibri"/>
              </a:rPr>
              <a:t>Readily detectable mosaicism by NGS</a:t>
            </a:r>
            <a:endParaRPr lang="en-US" sz="2000">
              <a:solidFill>
                <a:schemeClr val="tx1">
                  <a:lumMod val="75000"/>
                  <a:lumOff val="25000"/>
                </a:schemeClr>
              </a:solidFill>
              <a:latin typeface="Calibri"/>
              <a:ea typeface="Calibri"/>
              <a:cs typeface="Calibri"/>
            </a:endParaRPr>
          </a:p>
          <a:p>
            <a:pPr marL="342900" indent="-342900">
              <a:buFont typeface="Arial"/>
              <a:buChar char="•"/>
            </a:pPr>
            <a:r>
              <a:rPr lang="en-US" sz="2000" i="1">
                <a:solidFill>
                  <a:srgbClr val="212121"/>
                </a:solidFill>
                <a:latin typeface="Calibri"/>
                <a:ea typeface="Calibri"/>
                <a:cs typeface="Calibri"/>
              </a:rPr>
              <a:t> 1% of </a:t>
            </a:r>
            <a:r>
              <a:rPr lang="en-US" sz="2000" i="1">
                <a:solidFill>
                  <a:srgbClr val="212121"/>
                </a:solidFill>
                <a:ea typeface="+mn-lt"/>
                <a:cs typeface="+mn-lt"/>
              </a:rPr>
              <a:t> typical ADPKD population</a:t>
            </a:r>
            <a:endParaRPr lang="en-US" sz="2000" i="1">
              <a:solidFill>
                <a:srgbClr val="000000"/>
              </a:solidFill>
              <a:latin typeface="Calibri" panose="020F0502020204030204"/>
              <a:ea typeface="Calibri" panose="020F0502020204030204"/>
              <a:cs typeface="Calibri" panose="020F0502020204030204"/>
            </a:endParaRPr>
          </a:p>
          <a:p>
            <a:pPr marL="342900" indent="-342900">
              <a:buFont typeface="Arial"/>
              <a:buChar char="•"/>
            </a:pPr>
            <a:r>
              <a:rPr lang="en-US" sz="2000" i="1">
                <a:solidFill>
                  <a:srgbClr val="212121"/>
                </a:solidFill>
                <a:latin typeface="Calibri"/>
                <a:ea typeface="Calibri"/>
                <a:cs typeface="Calibri"/>
              </a:rPr>
              <a:t> 10% of genetically unresolved PKD cases </a:t>
            </a:r>
            <a:endParaRPr lang="en-US" sz="2000">
              <a:ea typeface="Calibri" panose="020F0502020204030204"/>
              <a:cs typeface="Calibri" panose="020F0502020204030204"/>
            </a:endParaRPr>
          </a:p>
        </p:txBody>
      </p:sp>
      <p:sp>
        <p:nvSpPr>
          <p:cNvPr id="6" name="TextBox 5">
            <a:extLst>
              <a:ext uri="{FF2B5EF4-FFF2-40B4-BE49-F238E27FC236}">
                <a16:creationId xmlns:a16="http://schemas.microsoft.com/office/drawing/2014/main" id="{45642B44-CF27-C8C1-F147-AD8CA1B66AF6}"/>
              </a:ext>
            </a:extLst>
          </p:cNvPr>
          <p:cNvSpPr txBox="1"/>
          <p:nvPr/>
        </p:nvSpPr>
        <p:spPr>
          <a:xfrm>
            <a:off x="497456" y="3948023"/>
            <a:ext cx="4180935" cy="1938992"/>
          </a:xfrm>
          <a:prstGeom prst="rect">
            <a:avLst/>
          </a:prstGeom>
          <a:noFill/>
          <a:ln w="28575">
            <a:solidFill>
              <a:schemeClr val="tx2">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Clinical findings highly suspicious of</a:t>
            </a:r>
            <a:endParaRPr lang="en-US" sz="2000" b="1">
              <a:ea typeface="Calibri"/>
              <a:cs typeface="Calibri"/>
            </a:endParaRPr>
          </a:p>
          <a:p>
            <a:r>
              <a:rPr lang="en-US" sz="2000" b="1"/>
              <a:t>somatic mosaicism</a:t>
            </a:r>
            <a:endParaRPr lang="en-US" sz="2000" b="1">
              <a:ea typeface="Calibri"/>
              <a:cs typeface="Calibri"/>
            </a:endParaRPr>
          </a:p>
          <a:p>
            <a:pPr marL="342900" indent="-342900">
              <a:buFont typeface="Wingdings"/>
              <a:buChar char="ü"/>
            </a:pPr>
            <a:r>
              <a:rPr lang="en-US" sz="2000"/>
              <a:t>de novo PKD</a:t>
            </a:r>
            <a:endParaRPr lang="en-US" sz="2000">
              <a:ea typeface="Calibri"/>
              <a:cs typeface="Calibri"/>
            </a:endParaRPr>
          </a:p>
          <a:p>
            <a:pPr marL="342900" indent="-342900">
              <a:buFont typeface="Wingdings"/>
              <a:buChar char="ü"/>
            </a:pPr>
            <a:r>
              <a:rPr lang="en-US" sz="2000"/>
              <a:t>Mild PKD</a:t>
            </a:r>
            <a:endParaRPr lang="en-US" sz="2000">
              <a:ea typeface="Calibri"/>
              <a:cs typeface="Calibri"/>
            </a:endParaRPr>
          </a:p>
          <a:p>
            <a:pPr marL="342900" indent="-342900">
              <a:buFont typeface="Wingdings"/>
              <a:buChar char="ü"/>
            </a:pPr>
            <a:r>
              <a:rPr lang="en-US" sz="2000"/>
              <a:t>Asymmetric PKD</a:t>
            </a:r>
            <a:endParaRPr lang="en-US" sz="2000">
              <a:ea typeface="Calibri"/>
              <a:cs typeface="Calibri"/>
            </a:endParaRPr>
          </a:p>
          <a:p>
            <a:pPr marL="342900" indent="-342900">
              <a:buFont typeface="Wingdings"/>
              <a:buChar char="ü"/>
            </a:pPr>
            <a:r>
              <a:rPr lang="en-US" sz="2000"/>
              <a:t>unilateral PKD </a:t>
            </a:r>
            <a:endParaRPr lang="en-US" sz="2000">
              <a:ea typeface="Calibri"/>
              <a:cs typeface="Calibri"/>
            </a:endParaRPr>
          </a:p>
        </p:txBody>
      </p:sp>
      <p:sp>
        <p:nvSpPr>
          <p:cNvPr id="8" name="TextBox 7">
            <a:extLst>
              <a:ext uri="{FF2B5EF4-FFF2-40B4-BE49-F238E27FC236}">
                <a16:creationId xmlns:a16="http://schemas.microsoft.com/office/drawing/2014/main" id="{1C5F8615-7EC7-3318-21B0-A985EC9B8C5D}"/>
              </a:ext>
            </a:extLst>
          </p:cNvPr>
          <p:cNvSpPr txBox="1"/>
          <p:nvPr/>
        </p:nvSpPr>
        <p:spPr>
          <a:xfrm>
            <a:off x="856891" y="1144438"/>
            <a:ext cx="36489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2">
                    <a:lumMod val="50000"/>
                  </a:schemeClr>
                </a:solidFill>
              </a:rPr>
              <a:t>Mosaicism in ADPKD</a:t>
            </a:r>
          </a:p>
        </p:txBody>
      </p:sp>
    </p:spTree>
    <p:extLst>
      <p:ext uri="{BB962C8B-B14F-4D97-AF65-F5344CB8AC3E}">
        <p14:creationId xmlns:p14="http://schemas.microsoft.com/office/powerpoint/2010/main" val="303994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B207D00-4B41-5CB2-4E5F-0100058F4A63}"/>
              </a:ext>
            </a:extLst>
          </p:cNvPr>
          <p:cNvSpPr txBox="1"/>
          <p:nvPr/>
        </p:nvSpPr>
        <p:spPr>
          <a:xfrm>
            <a:off x="900567" y="2760316"/>
            <a:ext cx="2889739" cy="72612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2200" i="1"/>
              <a:t>Differential diagnosis of cystic kidney diseases</a:t>
            </a:r>
            <a:endParaRPr lang="en-US" i="1">
              <a:cs typeface="Calibri"/>
            </a:endParaRPr>
          </a:p>
        </p:txBody>
      </p:sp>
      <p:pic>
        <p:nvPicPr>
          <p:cNvPr id="2" name="Picture 2">
            <a:extLst>
              <a:ext uri="{FF2B5EF4-FFF2-40B4-BE49-F238E27FC236}">
                <a16:creationId xmlns:a16="http://schemas.microsoft.com/office/drawing/2014/main" id="{22A2C640-3107-A22F-9E9F-875373F52149}"/>
              </a:ext>
            </a:extLst>
          </p:cNvPr>
          <p:cNvPicPr>
            <a:picLocks noChangeAspect="1"/>
          </p:cNvPicPr>
          <p:nvPr/>
        </p:nvPicPr>
        <p:blipFill>
          <a:blip r:embed="rId2" cstate="print"/>
          <a:stretch>
            <a:fillRect/>
          </a:stretch>
        </p:blipFill>
        <p:spPr>
          <a:xfrm>
            <a:off x="4186402" y="318272"/>
            <a:ext cx="7547460" cy="5899999"/>
          </a:xfrm>
          <a:prstGeom prst="rect">
            <a:avLst/>
          </a:prstGeom>
        </p:spPr>
      </p:pic>
      <p:sp>
        <p:nvSpPr>
          <p:cNvPr id="5" name="Title 1">
            <a:extLst>
              <a:ext uri="{FF2B5EF4-FFF2-40B4-BE49-F238E27FC236}">
                <a16:creationId xmlns:a16="http://schemas.microsoft.com/office/drawing/2014/main" id="{3B120278-B761-6E61-5618-24E0BAE8BE21}"/>
              </a:ext>
            </a:extLst>
          </p:cNvPr>
          <p:cNvSpPr txBox="1">
            <a:spLocks/>
          </p:cNvSpPr>
          <p:nvPr/>
        </p:nvSpPr>
        <p:spPr>
          <a:xfrm>
            <a:off x="1025770" y="963002"/>
            <a:ext cx="2625970" cy="100904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a:solidFill>
                  <a:schemeClr val="tx1">
                    <a:lumMod val="75000"/>
                    <a:lumOff val="25000"/>
                  </a:schemeClr>
                </a:solidFill>
                <a:latin typeface="Calibri"/>
                <a:ea typeface="+mj-lt"/>
                <a:cs typeface="+mj-lt"/>
              </a:rPr>
              <a:t>Syndromic Presentation</a:t>
            </a:r>
            <a:endParaRPr lang="en-US" sz="3400" b="1">
              <a:solidFill>
                <a:schemeClr val="tx1">
                  <a:lumMod val="75000"/>
                  <a:lumOff val="25000"/>
                </a:schemeClr>
              </a:solidFill>
              <a:latin typeface="Calibri"/>
              <a:cs typeface="Calibri"/>
            </a:endParaRPr>
          </a:p>
        </p:txBody>
      </p:sp>
      <p:sp>
        <p:nvSpPr>
          <p:cNvPr id="6" name="TextBox 5">
            <a:extLst>
              <a:ext uri="{FF2B5EF4-FFF2-40B4-BE49-F238E27FC236}">
                <a16:creationId xmlns:a16="http://schemas.microsoft.com/office/drawing/2014/main" id="{EC3D7E0A-343C-56DA-512C-7FA8E28158AA}"/>
              </a:ext>
            </a:extLst>
          </p:cNvPr>
          <p:cNvSpPr txBox="1"/>
          <p:nvPr/>
        </p:nvSpPr>
        <p:spPr>
          <a:xfrm>
            <a:off x="7831016" y="6365631"/>
            <a:ext cx="40092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t>Lanktree</a:t>
            </a:r>
            <a:r>
              <a:rPr lang="en-US" sz="1600" i="1"/>
              <a:t> et al, Nephrol Dial Transplant 2019</a:t>
            </a:r>
            <a:endParaRPr lang="en-US" sz="1600" i="1">
              <a:cs typeface="Calibri"/>
            </a:endParaRPr>
          </a:p>
        </p:txBody>
      </p:sp>
    </p:spTree>
    <p:extLst>
      <p:ext uri="{BB962C8B-B14F-4D97-AF65-F5344CB8AC3E}">
        <p14:creationId xmlns:p14="http://schemas.microsoft.com/office/powerpoint/2010/main" val="617354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8092B-478A-FC3E-D45D-4B5724E6882E}"/>
              </a:ext>
            </a:extLst>
          </p:cNvPr>
          <p:cNvSpPr>
            <a:spLocks noGrp="1"/>
          </p:cNvSpPr>
          <p:nvPr>
            <p:ph type="title"/>
          </p:nvPr>
        </p:nvSpPr>
        <p:spPr/>
        <p:txBody>
          <a:bodyPr vert="horz" lIns="91440" tIns="45720" rIns="91440" bIns="45720" rtlCol="0" anchor="ctr">
            <a:noAutofit/>
          </a:bodyPr>
          <a:lstStyle/>
          <a:p>
            <a:r>
              <a:rPr lang="en-US" sz="3200">
                <a:latin typeface="Calibri"/>
                <a:ea typeface="+mj-lt"/>
                <a:cs typeface="+mj-lt"/>
              </a:rPr>
              <a:t>The genotype-phenotype relationship in ADPKD is not completely understood</a:t>
            </a:r>
            <a:endParaRPr lang="en-US" sz="3200">
              <a:latin typeface="Calibri"/>
              <a:cs typeface="Calibri"/>
            </a:endParaRPr>
          </a:p>
        </p:txBody>
      </p:sp>
      <p:sp>
        <p:nvSpPr>
          <p:cNvPr id="3" name="Content Placeholder 2">
            <a:extLst>
              <a:ext uri="{FF2B5EF4-FFF2-40B4-BE49-F238E27FC236}">
                <a16:creationId xmlns:a16="http://schemas.microsoft.com/office/drawing/2014/main" id="{A29A329B-69BE-C34B-41A5-97C4F75363F3}"/>
              </a:ext>
            </a:extLst>
          </p:cNvPr>
          <p:cNvSpPr>
            <a:spLocks noGrp="1"/>
          </p:cNvSpPr>
          <p:nvPr>
            <p:ph idx="1"/>
          </p:nvPr>
        </p:nvSpPr>
        <p:spPr/>
        <p:txBody>
          <a:bodyPr vert="horz" lIns="91440" tIns="45720" rIns="91440" bIns="45720" rtlCol="0" anchor="t">
            <a:normAutofit/>
          </a:bodyPr>
          <a:lstStyle/>
          <a:p>
            <a:pPr>
              <a:lnSpc>
                <a:spcPct val="150000"/>
              </a:lnSpc>
            </a:pPr>
            <a:r>
              <a:rPr lang="en-US">
                <a:ea typeface="+mn-lt"/>
                <a:cs typeface="+mn-lt"/>
              </a:rPr>
              <a:t>identity of the affected locus (PKD1 vs PKD2 mutation)</a:t>
            </a:r>
            <a:endParaRPr lang="en-US">
              <a:cs typeface="Calibri" panose="020F0502020204030204"/>
            </a:endParaRPr>
          </a:p>
          <a:p>
            <a:pPr>
              <a:lnSpc>
                <a:spcPct val="150000"/>
              </a:lnSpc>
            </a:pPr>
            <a:r>
              <a:rPr lang="en-US">
                <a:ea typeface="+mn-lt"/>
                <a:cs typeface="+mn-lt"/>
              </a:rPr>
              <a:t>allelic variant (truncating, </a:t>
            </a:r>
            <a:r>
              <a:rPr lang="en-US" err="1">
                <a:ea typeface="+mn-lt"/>
                <a:cs typeface="+mn-lt"/>
              </a:rPr>
              <a:t>nontruncating</a:t>
            </a:r>
            <a:r>
              <a:rPr lang="en-US">
                <a:ea typeface="+mn-lt"/>
                <a:cs typeface="+mn-lt"/>
              </a:rPr>
              <a:t>, or </a:t>
            </a:r>
            <a:r>
              <a:rPr lang="en-US" err="1">
                <a:ea typeface="+mn-lt"/>
                <a:cs typeface="+mn-lt"/>
              </a:rPr>
              <a:t>hypomorphic</a:t>
            </a:r>
            <a:r>
              <a:rPr lang="en-US">
                <a:ea typeface="+mn-lt"/>
                <a:cs typeface="+mn-lt"/>
              </a:rPr>
              <a:t>)</a:t>
            </a:r>
            <a:endParaRPr lang="en-US">
              <a:cs typeface="Calibri" panose="020F0502020204030204"/>
            </a:endParaRPr>
          </a:p>
          <a:p>
            <a:pPr>
              <a:lnSpc>
                <a:spcPct val="150000"/>
              </a:lnSpc>
            </a:pPr>
            <a:r>
              <a:rPr lang="en-US">
                <a:ea typeface="+mn-lt"/>
                <a:cs typeface="+mn-lt"/>
              </a:rPr>
              <a:t>timing of gene inactivation</a:t>
            </a:r>
          </a:p>
          <a:p>
            <a:pPr>
              <a:lnSpc>
                <a:spcPct val="150000"/>
              </a:lnSpc>
            </a:pPr>
            <a:r>
              <a:rPr lang="en-US">
                <a:ea typeface="+mn-lt"/>
                <a:cs typeface="+mn-lt"/>
              </a:rPr>
              <a:t>mosaicism</a:t>
            </a:r>
            <a:endParaRPr lang="en-US">
              <a:cs typeface="Calibri" panose="020F0502020204030204"/>
            </a:endParaRPr>
          </a:p>
          <a:p>
            <a:pPr>
              <a:lnSpc>
                <a:spcPct val="150000"/>
              </a:lnSpc>
            </a:pPr>
            <a:r>
              <a:rPr lang="en-US">
                <a:ea typeface="+mn-lt"/>
                <a:cs typeface="+mn-lt"/>
              </a:rPr>
              <a:t>genetic background</a:t>
            </a:r>
            <a:endParaRPr lang="en-US">
              <a:cs typeface="Calibri" panose="020F0502020204030204"/>
            </a:endParaRPr>
          </a:p>
        </p:txBody>
      </p:sp>
    </p:spTree>
    <p:extLst>
      <p:ext uri="{BB962C8B-B14F-4D97-AF65-F5344CB8AC3E}">
        <p14:creationId xmlns:p14="http://schemas.microsoft.com/office/powerpoint/2010/main" val="303938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F7C4-8857-2F98-D4C3-7EC1F80732D4}"/>
              </a:ext>
            </a:extLst>
          </p:cNvPr>
          <p:cNvSpPr>
            <a:spLocks noGrp="1"/>
          </p:cNvSpPr>
          <p:nvPr>
            <p:ph type="title"/>
          </p:nvPr>
        </p:nvSpPr>
        <p:spPr/>
        <p:txBody>
          <a:bodyPr>
            <a:normAutofit/>
          </a:bodyPr>
          <a:lstStyle/>
          <a:p>
            <a:pPr algn="ctr"/>
            <a:r>
              <a:rPr lang="en-US" sz="4300" b="1">
                <a:solidFill>
                  <a:schemeClr val="tx1">
                    <a:lumMod val="75000"/>
                    <a:lumOff val="25000"/>
                  </a:schemeClr>
                </a:solidFill>
                <a:latin typeface="Calibri"/>
                <a:cs typeface="Calibri"/>
              </a:rPr>
              <a:t>Syndromic Presentation</a:t>
            </a:r>
            <a:endParaRPr lang="en-US" sz="4300">
              <a:solidFill>
                <a:schemeClr val="tx1">
                  <a:lumMod val="75000"/>
                  <a:lumOff val="25000"/>
                </a:schemeClr>
              </a:solidFill>
              <a:cs typeface="Calibri Light" panose="020F0302020204030204"/>
            </a:endParaRPr>
          </a:p>
        </p:txBody>
      </p:sp>
      <p:sp>
        <p:nvSpPr>
          <p:cNvPr id="3" name="Text Placeholder 2">
            <a:extLst>
              <a:ext uri="{FF2B5EF4-FFF2-40B4-BE49-F238E27FC236}">
                <a16:creationId xmlns:a16="http://schemas.microsoft.com/office/drawing/2014/main" id="{E630D119-4367-8138-72E5-16B17BFA09A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36184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C85C-64AB-4425-8C66-24F49321D866}"/>
              </a:ext>
            </a:extLst>
          </p:cNvPr>
          <p:cNvSpPr>
            <a:spLocks noGrp="1"/>
          </p:cNvSpPr>
          <p:nvPr>
            <p:ph type="title"/>
          </p:nvPr>
        </p:nvSpPr>
        <p:spPr/>
        <p:txBody>
          <a:bodyPr>
            <a:normAutofit/>
          </a:bodyPr>
          <a:lstStyle/>
          <a:p>
            <a:pPr algn="ctr"/>
            <a:r>
              <a:rPr lang="en-US" sz="4300" b="1">
                <a:solidFill>
                  <a:schemeClr val="tx1">
                    <a:lumMod val="75000"/>
                    <a:lumOff val="25000"/>
                  </a:schemeClr>
                </a:solidFill>
                <a:latin typeface="Calibri"/>
                <a:cs typeface="Calibri"/>
              </a:rPr>
              <a:t>Marked intrafamilial disease discordance</a:t>
            </a:r>
            <a:endParaRPr lang="en-US" sz="4300" b="1">
              <a:solidFill>
                <a:schemeClr val="tx1">
                  <a:lumMod val="75000"/>
                  <a:lumOff val="25000"/>
                </a:schemeClr>
              </a:solidFill>
              <a:cs typeface="Calibri Light" panose="020F0302020204030204"/>
            </a:endParaRPr>
          </a:p>
        </p:txBody>
      </p:sp>
      <p:sp>
        <p:nvSpPr>
          <p:cNvPr id="3" name="Text Placeholder 2">
            <a:extLst>
              <a:ext uri="{FF2B5EF4-FFF2-40B4-BE49-F238E27FC236}">
                <a16:creationId xmlns:a16="http://schemas.microsoft.com/office/drawing/2014/main" id="{1C404E0A-CF8E-C808-5188-0DAD0A4B25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99502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B25D-F3DF-77C4-2F12-59AD74B26CCF}"/>
              </a:ext>
            </a:extLst>
          </p:cNvPr>
          <p:cNvSpPr>
            <a:spLocks noGrp="1"/>
          </p:cNvSpPr>
          <p:nvPr>
            <p:ph type="title"/>
          </p:nvPr>
        </p:nvSpPr>
        <p:spPr/>
        <p:txBody>
          <a:bodyPr>
            <a:normAutofit/>
          </a:bodyPr>
          <a:lstStyle/>
          <a:p>
            <a:pPr algn="ctr"/>
            <a:r>
              <a:rPr lang="en-US" sz="4300" b="1">
                <a:solidFill>
                  <a:schemeClr val="tx1">
                    <a:lumMod val="75000"/>
                    <a:lumOff val="25000"/>
                  </a:schemeClr>
                </a:solidFill>
                <a:latin typeface="Calibri"/>
                <a:cs typeface="Calibri"/>
              </a:rPr>
              <a:t>Early and severe disease</a:t>
            </a:r>
            <a:endParaRPr lang="en-US" sz="4300" b="1">
              <a:solidFill>
                <a:schemeClr val="tx1">
                  <a:lumMod val="75000"/>
                  <a:lumOff val="25000"/>
                </a:schemeClr>
              </a:solidFill>
              <a:cs typeface="Calibri Light" panose="020F0302020204030204"/>
            </a:endParaRPr>
          </a:p>
        </p:txBody>
      </p:sp>
      <p:sp>
        <p:nvSpPr>
          <p:cNvPr id="3" name="Text Placeholder 2">
            <a:extLst>
              <a:ext uri="{FF2B5EF4-FFF2-40B4-BE49-F238E27FC236}">
                <a16:creationId xmlns:a16="http://schemas.microsoft.com/office/drawing/2014/main" id="{66FE83B3-55CA-D521-4011-323E3EF501C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28012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C73A6D1-BE96-DBE5-D439-FF779FA8CB7F}"/>
              </a:ext>
            </a:extLst>
          </p:cNvPr>
          <p:cNvGraphicFramePr>
            <a:graphicFrameLocks noGrp="1"/>
          </p:cNvGraphicFramePr>
          <p:nvPr>
            <p:extLst>
              <p:ext uri="{D42A27DB-BD31-4B8C-83A1-F6EECF244321}">
                <p14:modId xmlns:p14="http://schemas.microsoft.com/office/powerpoint/2010/main" val="1308170653"/>
              </p:ext>
            </p:extLst>
          </p:nvPr>
        </p:nvGraphicFramePr>
        <p:xfrm>
          <a:off x="602698" y="3669734"/>
          <a:ext cx="8168640" cy="2472817"/>
        </p:xfrm>
        <a:graphic>
          <a:graphicData uri="http://schemas.openxmlformats.org/drawingml/2006/table">
            <a:tbl>
              <a:tblPr firstRow="1" bandRow="1">
                <a:tableStyleId>{5C22544A-7EE6-4342-B048-85BDC9FD1C3A}</a:tableStyleId>
              </a:tblPr>
              <a:tblGrid>
                <a:gridCol w="2722880">
                  <a:extLst>
                    <a:ext uri="{9D8B030D-6E8A-4147-A177-3AD203B41FA5}">
                      <a16:colId xmlns:a16="http://schemas.microsoft.com/office/drawing/2014/main" val="3902561738"/>
                    </a:ext>
                  </a:extLst>
                </a:gridCol>
                <a:gridCol w="2722880">
                  <a:extLst>
                    <a:ext uri="{9D8B030D-6E8A-4147-A177-3AD203B41FA5}">
                      <a16:colId xmlns:a16="http://schemas.microsoft.com/office/drawing/2014/main" val="3358900396"/>
                    </a:ext>
                  </a:extLst>
                </a:gridCol>
                <a:gridCol w="2722880">
                  <a:extLst>
                    <a:ext uri="{9D8B030D-6E8A-4147-A177-3AD203B41FA5}">
                      <a16:colId xmlns:a16="http://schemas.microsoft.com/office/drawing/2014/main" val="634469421"/>
                    </a:ext>
                  </a:extLst>
                </a:gridCol>
              </a:tblGrid>
              <a:tr h="555625">
                <a:tc>
                  <a:txBody>
                    <a:bodyPr/>
                    <a:lstStyle/>
                    <a:p>
                      <a:pPr algn="ctr">
                        <a:lnSpc>
                          <a:spcPct val="150000"/>
                        </a:lnSpc>
                      </a:pPr>
                      <a:r>
                        <a:rPr lang="en-US" sz="2000"/>
                        <a:t>GENE</a:t>
                      </a:r>
                    </a:p>
                  </a:txBody>
                  <a:tcPr>
                    <a:solidFill>
                      <a:schemeClr val="tx2">
                        <a:lumMod val="75000"/>
                      </a:schemeClr>
                    </a:solidFill>
                  </a:tcPr>
                </a:tc>
                <a:tc>
                  <a:txBody>
                    <a:bodyPr/>
                    <a:lstStyle/>
                    <a:p>
                      <a:pPr algn="ctr">
                        <a:lnSpc>
                          <a:spcPct val="150000"/>
                        </a:lnSpc>
                      </a:pPr>
                      <a:r>
                        <a:rPr lang="en-US" sz="2000"/>
                        <a:t>GERMLINE</a:t>
                      </a:r>
                    </a:p>
                  </a:txBody>
                  <a:tcPr>
                    <a:solidFill>
                      <a:schemeClr val="tx2">
                        <a:lumMod val="75000"/>
                      </a:schemeClr>
                    </a:solidFill>
                  </a:tcPr>
                </a:tc>
                <a:tc>
                  <a:txBody>
                    <a:bodyPr/>
                    <a:lstStyle/>
                    <a:p>
                      <a:pPr algn="ctr">
                        <a:lnSpc>
                          <a:spcPct val="150000"/>
                        </a:lnSpc>
                      </a:pPr>
                      <a:r>
                        <a:rPr lang="en-US" sz="2000"/>
                        <a:t>SOMATIC</a:t>
                      </a:r>
                    </a:p>
                  </a:txBody>
                  <a:tcPr>
                    <a:solidFill>
                      <a:schemeClr val="tx2">
                        <a:lumMod val="75000"/>
                      </a:schemeClr>
                    </a:solidFill>
                  </a:tcPr>
                </a:tc>
                <a:extLst>
                  <a:ext uri="{0D108BD9-81ED-4DB2-BD59-A6C34878D82A}">
                    <a16:rowId xmlns:a16="http://schemas.microsoft.com/office/drawing/2014/main" val="3645734706"/>
                  </a:ext>
                </a:extLst>
              </a:tr>
              <a:tr h="370840">
                <a:tc>
                  <a:txBody>
                    <a:bodyPr/>
                    <a:lstStyle/>
                    <a:p>
                      <a:pPr algn="ctr">
                        <a:lnSpc>
                          <a:spcPct val="150000"/>
                        </a:lnSpc>
                      </a:pPr>
                      <a:r>
                        <a:rPr lang="en-US" sz="2000" b="1">
                          <a:solidFill>
                            <a:schemeClr val="accent2">
                              <a:lumMod val="50000"/>
                            </a:schemeClr>
                          </a:solidFill>
                        </a:rPr>
                        <a:t>PKD1</a:t>
                      </a:r>
                    </a:p>
                  </a:txBody>
                  <a:tcPr>
                    <a:solidFill>
                      <a:schemeClr val="tx2">
                        <a:lumMod val="20000"/>
                        <a:lumOff val="80000"/>
                      </a:schemeClr>
                    </a:solidFill>
                  </a:tcPr>
                </a:tc>
                <a:tc>
                  <a:txBody>
                    <a:bodyPr/>
                    <a:lstStyle/>
                    <a:p>
                      <a:pPr lvl="0" algn="ctr">
                        <a:lnSpc>
                          <a:spcPct val="150000"/>
                        </a:lnSpc>
                        <a:buNone/>
                      </a:pPr>
                      <a:r>
                        <a:rPr lang="en-US" sz="2000" b="1" i="0" u="none" strike="noStrike" noProof="0">
                          <a:solidFill>
                            <a:srgbClr val="281C5C"/>
                          </a:solidFill>
                          <a:latin typeface="Calibri"/>
                        </a:rPr>
                        <a:t>2322   Total Records</a:t>
                      </a:r>
                      <a:br>
                        <a:rPr lang="en-US" sz="2000" b="1" i="0" u="none" strike="noStrike" noProof="0">
                          <a:solidFill>
                            <a:srgbClr val="281C5C"/>
                          </a:solidFill>
                          <a:latin typeface="Calibri"/>
                        </a:rPr>
                      </a:br>
                      <a:r>
                        <a:rPr lang="en-US" sz="2000" b="1" i="0" u="none" strike="noStrike" noProof="0">
                          <a:solidFill>
                            <a:srgbClr val="281C5C"/>
                          </a:solidFill>
                          <a:latin typeface="Calibri"/>
                        </a:rPr>
                        <a:t>2077   Unique Pedigrees</a:t>
                      </a:r>
                      <a:endParaRPr lang="en-US" sz="2000"/>
                    </a:p>
                  </a:txBody>
                  <a:tcPr>
                    <a:solidFill>
                      <a:schemeClr val="tx2">
                        <a:lumMod val="20000"/>
                        <a:lumOff val="80000"/>
                      </a:schemeClr>
                    </a:solidFill>
                  </a:tcPr>
                </a:tc>
                <a:tc>
                  <a:txBody>
                    <a:bodyPr/>
                    <a:lstStyle/>
                    <a:p>
                      <a:pPr lvl="0" algn="ctr">
                        <a:lnSpc>
                          <a:spcPct val="150000"/>
                        </a:lnSpc>
                        <a:buNone/>
                      </a:pPr>
                      <a:r>
                        <a:rPr lang="en-US" sz="2000" b="1" i="0" u="none" strike="noStrike" noProof="0">
                          <a:solidFill>
                            <a:srgbClr val="281C5C"/>
                          </a:solidFill>
                          <a:latin typeface="Calibri"/>
                        </a:rPr>
                        <a:t>9   Total Records</a:t>
                      </a:r>
                      <a:br>
                        <a:rPr lang="en-US" sz="2000" b="1" i="0" u="none" strike="noStrike" noProof="0">
                          <a:solidFill>
                            <a:srgbClr val="281C5C"/>
                          </a:solidFill>
                          <a:latin typeface="Calibri"/>
                        </a:rPr>
                      </a:br>
                      <a:r>
                        <a:rPr lang="en-US" sz="2000" b="1" i="0" u="none" strike="noStrike" noProof="0">
                          <a:solidFill>
                            <a:srgbClr val="281C5C"/>
                          </a:solidFill>
                          <a:latin typeface="Calibri"/>
                        </a:rPr>
                        <a:t>33   Unique Pedigrees</a:t>
                      </a:r>
                      <a:endParaRPr lang="en-US" sz="2000"/>
                    </a:p>
                  </a:txBody>
                  <a:tcPr>
                    <a:solidFill>
                      <a:schemeClr val="tx2">
                        <a:lumMod val="20000"/>
                        <a:lumOff val="80000"/>
                      </a:schemeClr>
                    </a:solidFill>
                  </a:tcPr>
                </a:tc>
                <a:extLst>
                  <a:ext uri="{0D108BD9-81ED-4DB2-BD59-A6C34878D82A}">
                    <a16:rowId xmlns:a16="http://schemas.microsoft.com/office/drawing/2014/main" val="3229817897"/>
                  </a:ext>
                </a:extLst>
              </a:tr>
              <a:tr h="370840">
                <a:tc>
                  <a:txBody>
                    <a:bodyPr/>
                    <a:lstStyle/>
                    <a:p>
                      <a:pPr algn="ctr">
                        <a:lnSpc>
                          <a:spcPct val="150000"/>
                        </a:lnSpc>
                      </a:pPr>
                      <a:r>
                        <a:rPr lang="en-US" sz="2000" b="1">
                          <a:solidFill>
                            <a:schemeClr val="accent2">
                              <a:lumMod val="50000"/>
                            </a:schemeClr>
                          </a:solidFill>
                        </a:rPr>
                        <a:t>PKD2</a:t>
                      </a:r>
                    </a:p>
                  </a:txBody>
                  <a:tcPr>
                    <a:solidFill>
                      <a:schemeClr val="tx2">
                        <a:lumMod val="20000"/>
                        <a:lumOff val="80000"/>
                      </a:schemeClr>
                    </a:solidFill>
                  </a:tcPr>
                </a:tc>
                <a:tc>
                  <a:txBody>
                    <a:bodyPr/>
                    <a:lstStyle/>
                    <a:p>
                      <a:pPr lvl="0" algn="ctr">
                        <a:lnSpc>
                          <a:spcPct val="150000"/>
                        </a:lnSpc>
                        <a:buNone/>
                      </a:pPr>
                      <a:r>
                        <a:rPr lang="en-US" sz="2000" b="1" i="0" u="none" strike="noStrike" noProof="0">
                          <a:solidFill>
                            <a:srgbClr val="281C5C"/>
                          </a:solidFill>
                        </a:rPr>
                        <a:t>278   Total Records</a:t>
                      </a:r>
                      <a:br>
                        <a:rPr lang="en-US" sz="2000" b="1" i="0" u="none" strike="noStrike" noProof="0">
                          <a:solidFill>
                            <a:srgbClr val="281C5C"/>
                          </a:solidFill>
                        </a:rPr>
                      </a:br>
                      <a:r>
                        <a:rPr lang="en-US" sz="2000" b="1" i="0" u="none" strike="noStrike" noProof="0">
                          <a:solidFill>
                            <a:srgbClr val="281C5C"/>
                          </a:solidFill>
                        </a:rPr>
                        <a:t>462   Unique Pedigrees</a:t>
                      </a:r>
                      <a:endParaRPr lang="en-US" sz="2000"/>
                    </a:p>
                  </a:txBody>
                  <a:tcPr>
                    <a:solidFill>
                      <a:schemeClr val="tx2">
                        <a:lumMod val="20000"/>
                        <a:lumOff val="80000"/>
                      </a:schemeClr>
                    </a:solidFill>
                  </a:tcPr>
                </a:tc>
                <a:tc>
                  <a:txBody>
                    <a:bodyPr/>
                    <a:lstStyle/>
                    <a:p>
                      <a:pPr lvl="0" algn="ctr">
                        <a:lnSpc>
                          <a:spcPct val="150000"/>
                        </a:lnSpc>
                        <a:buNone/>
                      </a:pPr>
                      <a:r>
                        <a:rPr lang="en-US" sz="2000" b="1" i="0" u="none" strike="noStrike" noProof="0">
                          <a:solidFill>
                            <a:srgbClr val="281C5C"/>
                          </a:solidFill>
                          <a:latin typeface="Calibri"/>
                        </a:rPr>
                        <a:t>27   Total Records</a:t>
                      </a:r>
                      <a:br>
                        <a:rPr lang="en-US" sz="2000" b="1" i="0" u="none" strike="noStrike" noProof="0">
                          <a:solidFill>
                            <a:srgbClr val="281C5C"/>
                          </a:solidFill>
                          <a:latin typeface="Calibri"/>
                        </a:rPr>
                      </a:br>
                      <a:r>
                        <a:rPr lang="en-US" sz="2000" b="1" i="0" u="none" strike="noStrike" noProof="0">
                          <a:solidFill>
                            <a:srgbClr val="281C5C"/>
                          </a:solidFill>
                          <a:latin typeface="Calibri"/>
                        </a:rPr>
                        <a:t>43   Unique Pedigrees</a:t>
                      </a:r>
                      <a:endParaRPr lang="en-US" sz="2000"/>
                    </a:p>
                  </a:txBody>
                  <a:tcPr>
                    <a:solidFill>
                      <a:schemeClr val="tx2">
                        <a:lumMod val="20000"/>
                        <a:lumOff val="80000"/>
                      </a:schemeClr>
                    </a:solidFill>
                  </a:tcPr>
                </a:tc>
                <a:extLst>
                  <a:ext uri="{0D108BD9-81ED-4DB2-BD59-A6C34878D82A}">
                    <a16:rowId xmlns:a16="http://schemas.microsoft.com/office/drawing/2014/main" val="3527611122"/>
                  </a:ext>
                </a:extLst>
              </a:tr>
            </a:tbl>
          </a:graphicData>
        </a:graphic>
      </p:graphicFrame>
      <p:pic>
        <p:nvPicPr>
          <p:cNvPr id="3" name="Picture 3" descr="Graphical user interface, text, application, table, email&#10;&#10;Description automatically generated">
            <a:extLst>
              <a:ext uri="{FF2B5EF4-FFF2-40B4-BE49-F238E27FC236}">
                <a16:creationId xmlns:a16="http://schemas.microsoft.com/office/drawing/2014/main" id="{D7F6F9F3-ABA7-ADFB-43F7-BDE0FFCD2698}"/>
              </a:ext>
            </a:extLst>
          </p:cNvPr>
          <p:cNvPicPr>
            <a:picLocks noChangeAspect="1"/>
          </p:cNvPicPr>
          <p:nvPr/>
        </p:nvPicPr>
        <p:blipFill>
          <a:blip r:embed="rId2" cstate="print"/>
          <a:stretch>
            <a:fillRect/>
          </a:stretch>
        </p:blipFill>
        <p:spPr>
          <a:xfrm>
            <a:off x="-5751" y="-5583"/>
            <a:ext cx="4367842" cy="2987281"/>
          </a:xfrm>
          <a:prstGeom prst="rect">
            <a:avLst/>
          </a:prstGeom>
        </p:spPr>
      </p:pic>
      <p:sp>
        <p:nvSpPr>
          <p:cNvPr id="4" name="TextBox 3">
            <a:extLst>
              <a:ext uri="{FF2B5EF4-FFF2-40B4-BE49-F238E27FC236}">
                <a16:creationId xmlns:a16="http://schemas.microsoft.com/office/drawing/2014/main" id="{504EED7C-BBE9-DB0E-533B-523C36300D04}"/>
              </a:ext>
            </a:extLst>
          </p:cNvPr>
          <p:cNvSpPr txBox="1"/>
          <p:nvPr/>
        </p:nvSpPr>
        <p:spPr>
          <a:xfrm>
            <a:off x="4585938" y="1076313"/>
            <a:ext cx="46410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1">
                    <a:lumMod val="75000"/>
                    <a:lumOff val="25000"/>
                  </a:schemeClr>
                </a:solidFill>
              </a:rPr>
              <a:t>https://pkdb.mayo.edu/variants</a:t>
            </a:r>
          </a:p>
        </p:txBody>
      </p:sp>
      <p:sp>
        <p:nvSpPr>
          <p:cNvPr id="5" name="TextBox 4">
            <a:extLst>
              <a:ext uri="{FF2B5EF4-FFF2-40B4-BE49-F238E27FC236}">
                <a16:creationId xmlns:a16="http://schemas.microsoft.com/office/drawing/2014/main" id="{0F21555B-C8DF-9FD3-80A5-192052768EBD}"/>
              </a:ext>
            </a:extLst>
          </p:cNvPr>
          <p:cNvSpPr txBox="1"/>
          <p:nvPr/>
        </p:nvSpPr>
        <p:spPr>
          <a:xfrm>
            <a:off x="9238891" y="287105"/>
            <a:ext cx="2743200" cy="6247864"/>
          </a:xfrm>
          <a:prstGeom prst="rect">
            <a:avLst/>
          </a:prstGeom>
          <a:noFill/>
          <a:ln>
            <a:solidFill>
              <a:schemeClr val="tx2">
                <a:lumMod val="60000"/>
                <a:lumOff val="40000"/>
              </a:schemeClr>
            </a:solidFill>
            <a:prstDash val="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Variant type</a:t>
            </a:r>
            <a:endParaRPr lang="en-US" sz="1600" b="1">
              <a:ea typeface="Calibri"/>
              <a:cs typeface="Calibri"/>
            </a:endParaRPr>
          </a:p>
          <a:p>
            <a:r>
              <a:rPr lang="en-US" sz="1600">
                <a:ea typeface="+mn-lt"/>
                <a:cs typeface="+mn-lt"/>
              </a:rPr>
              <a:t>- Any Truncating -</a:t>
            </a:r>
            <a:endParaRPr lang="en-US" sz="1600">
              <a:ea typeface="Calibri"/>
              <a:cs typeface="Calibri"/>
            </a:endParaRPr>
          </a:p>
          <a:p>
            <a:r>
              <a:rPr lang="en-US" sz="1600">
                <a:ea typeface="+mn-lt"/>
                <a:cs typeface="+mn-lt"/>
              </a:rPr>
              <a:t>- Any </a:t>
            </a:r>
            <a:r>
              <a:rPr lang="en-US" sz="1600" err="1">
                <a:ea typeface="+mn-lt"/>
                <a:cs typeface="+mn-lt"/>
              </a:rPr>
              <a:t>Nontruncating</a:t>
            </a:r>
            <a:r>
              <a:rPr lang="en-US" sz="1600">
                <a:ea typeface="+mn-lt"/>
                <a:cs typeface="+mn-lt"/>
              </a:rPr>
              <a:t> -</a:t>
            </a:r>
            <a:endParaRPr lang="en-US" sz="1600">
              <a:ea typeface="Calibri"/>
              <a:cs typeface="Calibri"/>
            </a:endParaRPr>
          </a:p>
          <a:p>
            <a:r>
              <a:rPr lang="en-US" sz="1600">
                <a:ea typeface="+mn-lt"/>
                <a:cs typeface="+mn-lt"/>
              </a:rPr>
              <a:t>3'-UTR</a:t>
            </a:r>
            <a:endParaRPr lang="en-US" sz="1600">
              <a:ea typeface="Calibri"/>
              <a:cs typeface="Calibri"/>
            </a:endParaRPr>
          </a:p>
          <a:p>
            <a:r>
              <a:rPr lang="en-US" sz="1600">
                <a:ea typeface="+mn-lt"/>
                <a:cs typeface="+mn-lt"/>
              </a:rPr>
              <a:t>5'-UTR</a:t>
            </a:r>
            <a:endParaRPr lang="en-US" sz="1600">
              <a:ea typeface="Calibri"/>
              <a:cs typeface="Calibri"/>
            </a:endParaRPr>
          </a:p>
          <a:p>
            <a:r>
              <a:rPr lang="en-US" sz="1600" err="1">
                <a:ea typeface="+mn-lt"/>
                <a:cs typeface="+mn-lt"/>
              </a:rPr>
              <a:t>Nontruncating</a:t>
            </a:r>
            <a:r>
              <a:rPr lang="en-US" sz="1600">
                <a:ea typeface="+mn-lt"/>
                <a:cs typeface="+mn-lt"/>
              </a:rPr>
              <a:t>: Deletion/Insertion</a:t>
            </a:r>
            <a:endParaRPr lang="en-US" sz="1600">
              <a:ea typeface="Calibri"/>
              <a:cs typeface="Calibri"/>
            </a:endParaRPr>
          </a:p>
          <a:p>
            <a:r>
              <a:rPr lang="en-US" sz="1600">
                <a:ea typeface="+mn-lt"/>
                <a:cs typeface="+mn-lt"/>
              </a:rPr>
              <a:t>Truncating: Deletion/Insertion</a:t>
            </a:r>
            <a:endParaRPr lang="en-US" sz="1600">
              <a:ea typeface="Calibri"/>
              <a:cs typeface="Calibri"/>
            </a:endParaRPr>
          </a:p>
          <a:p>
            <a:r>
              <a:rPr lang="en-US" sz="1600">
                <a:ea typeface="+mn-lt"/>
                <a:cs typeface="+mn-lt"/>
              </a:rPr>
              <a:t>IVS Silent</a:t>
            </a:r>
            <a:endParaRPr lang="en-US" sz="1600">
              <a:ea typeface="Calibri"/>
              <a:cs typeface="Calibri"/>
            </a:endParaRPr>
          </a:p>
          <a:p>
            <a:r>
              <a:rPr lang="en-US" sz="1600">
                <a:ea typeface="+mn-lt"/>
                <a:cs typeface="+mn-lt"/>
              </a:rPr>
              <a:t>IVS Unknown</a:t>
            </a:r>
            <a:endParaRPr lang="en-US" sz="1600">
              <a:ea typeface="Calibri"/>
              <a:cs typeface="Calibri"/>
            </a:endParaRPr>
          </a:p>
          <a:p>
            <a:r>
              <a:rPr lang="en-US" sz="1600">
                <a:ea typeface="+mn-lt"/>
                <a:cs typeface="+mn-lt"/>
              </a:rPr>
              <a:t>Truncating: Large Rearrangement</a:t>
            </a:r>
            <a:endParaRPr lang="en-US" sz="1600">
              <a:ea typeface="Calibri"/>
              <a:cs typeface="Calibri"/>
            </a:endParaRPr>
          </a:p>
          <a:p>
            <a:r>
              <a:rPr lang="en-US" sz="1600" err="1">
                <a:ea typeface="+mn-lt"/>
                <a:cs typeface="+mn-lt"/>
              </a:rPr>
              <a:t>Nontruncating</a:t>
            </a:r>
            <a:r>
              <a:rPr lang="en-US" sz="1600">
                <a:ea typeface="+mn-lt"/>
                <a:cs typeface="+mn-lt"/>
              </a:rPr>
              <a:t>: Nonstop</a:t>
            </a:r>
            <a:endParaRPr lang="en-US" sz="1600">
              <a:ea typeface="Calibri"/>
              <a:cs typeface="Calibri"/>
            </a:endParaRPr>
          </a:p>
          <a:p>
            <a:r>
              <a:rPr lang="en-US" sz="1600">
                <a:ea typeface="+mn-lt"/>
                <a:cs typeface="+mn-lt"/>
              </a:rPr>
              <a:t>Truncating: Nonsense</a:t>
            </a:r>
            <a:endParaRPr lang="en-US" sz="1600">
              <a:ea typeface="Calibri"/>
              <a:cs typeface="Calibri"/>
            </a:endParaRPr>
          </a:p>
          <a:p>
            <a:r>
              <a:rPr lang="en-US" sz="1600">
                <a:ea typeface="+mn-lt"/>
                <a:cs typeface="+mn-lt"/>
              </a:rPr>
              <a:t>Truncating: Splice</a:t>
            </a:r>
            <a:endParaRPr lang="en-US" sz="1600">
              <a:ea typeface="Calibri"/>
              <a:cs typeface="Calibri"/>
            </a:endParaRPr>
          </a:p>
          <a:p>
            <a:r>
              <a:rPr lang="en-US" sz="1600" err="1">
                <a:ea typeface="+mn-lt"/>
                <a:cs typeface="+mn-lt"/>
              </a:rPr>
              <a:t>Nontruncating</a:t>
            </a:r>
            <a:r>
              <a:rPr lang="en-US" sz="1600">
                <a:ea typeface="+mn-lt"/>
                <a:cs typeface="+mn-lt"/>
              </a:rPr>
              <a:t>: Splice</a:t>
            </a:r>
            <a:endParaRPr lang="en-US" sz="1600">
              <a:ea typeface="Calibri"/>
              <a:cs typeface="Calibri"/>
            </a:endParaRPr>
          </a:p>
          <a:p>
            <a:r>
              <a:rPr lang="en-US" sz="1600" err="1">
                <a:ea typeface="+mn-lt"/>
                <a:cs typeface="+mn-lt"/>
              </a:rPr>
              <a:t>Nontruncating</a:t>
            </a:r>
            <a:r>
              <a:rPr lang="en-US" sz="1600">
                <a:ea typeface="+mn-lt"/>
                <a:cs typeface="+mn-lt"/>
              </a:rPr>
              <a:t>: Missense</a:t>
            </a:r>
            <a:endParaRPr lang="en-US" sz="1600">
              <a:ea typeface="Calibri"/>
              <a:cs typeface="Calibri"/>
            </a:endParaRPr>
          </a:p>
          <a:p>
            <a:r>
              <a:rPr lang="en-US" sz="1600">
                <a:ea typeface="+mn-lt"/>
                <a:cs typeface="+mn-lt"/>
              </a:rPr>
              <a:t>Synonymous</a:t>
            </a:r>
            <a:endParaRPr lang="en-US" sz="1600">
              <a:ea typeface="Calibri"/>
              <a:cs typeface="Calibri"/>
            </a:endParaRPr>
          </a:p>
          <a:p>
            <a:r>
              <a:rPr lang="en-US" sz="1600" b="1">
                <a:ea typeface="Calibri"/>
                <a:cs typeface="Calibri"/>
              </a:rPr>
              <a:t>Clinical significance</a:t>
            </a:r>
          </a:p>
          <a:p>
            <a:r>
              <a:rPr lang="en-US" sz="1600">
                <a:ea typeface="+mn-lt"/>
                <a:cs typeface="+mn-lt"/>
              </a:rPr>
              <a:t>Pathogenic</a:t>
            </a:r>
          </a:p>
          <a:p>
            <a:r>
              <a:rPr lang="en-US" sz="1600">
                <a:ea typeface="+mn-lt"/>
                <a:cs typeface="+mn-lt"/>
              </a:rPr>
              <a:t>Likely Pathogenic</a:t>
            </a:r>
          </a:p>
          <a:p>
            <a:r>
              <a:rPr lang="en-US" sz="1600">
                <a:ea typeface="+mn-lt"/>
                <a:cs typeface="+mn-lt"/>
              </a:rPr>
              <a:t>Benign</a:t>
            </a:r>
          </a:p>
          <a:p>
            <a:r>
              <a:rPr lang="en-US" sz="1600">
                <a:ea typeface="+mn-lt"/>
                <a:cs typeface="+mn-lt"/>
              </a:rPr>
              <a:t>Likely Benign</a:t>
            </a:r>
          </a:p>
          <a:p>
            <a:r>
              <a:rPr lang="en-US" sz="1600">
                <a:ea typeface="+mn-lt"/>
                <a:cs typeface="+mn-lt"/>
              </a:rPr>
              <a:t>Variant of Uncertain Significance (VUS)</a:t>
            </a:r>
          </a:p>
        </p:txBody>
      </p:sp>
      <p:sp>
        <p:nvSpPr>
          <p:cNvPr id="6" name="TextBox 5">
            <a:extLst>
              <a:ext uri="{FF2B5EF4-FFF2-40B4-BE49-F238E27FC236}">
                <a16:creationId xmlns:a16="http://schemas.microsoft.com/office/drawing/2014/main" id="{A9545D5B-01A1-6F78-237E-60A9631E6A78}"/>
              </a:ext>
            </a:extLst>
          </p:cNvPr>
          <p:cNvSpPr txBox="1"/>
          <p:nvPr/>
        </p:nvSpPr>
        <p:spPr>
          <a:xfrm>
            <a:off x="4585272" y="1532628"/>
            <a:ext cx="416368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b="1">
                <a:solidFill>
                  <a:schemeClr val="accent2">
                    <a:lumMod val="50000"/>
                  </a:schemeClr>
                </a:solidFill>
              </a:rPr>
              <a:t>NO single mutation accounts for &gt;2% of cases</a:t>
            </a:r>
          </a:p>
          <a:p>
            <a:pPr marL="342900" indent="-342900">
              <a:buFont typeface="Arial"/>
              <a:buChar char="•"/>
            </a:pPr>
            <a:r>
              <a:rPr lang="en-US" sz="2200" b="1">
                <a:solidFill>
                  <a:schemeClr val="accent2">
                    <a:lumMod val="50000"/>
                  </a:schemeClr>
                </a:solidFill>
              </a:rPr>
              <a:t>HIGH</a:t>
            </a:r>
            <a:r>
              <a:rPr lang="en-US" sz="2200" b="1">
                <a:solidFill>
                  <a:schemeClr val="accent2">
                    <a:lumMod val="50000"/>
                  </a:schemeClr>
                </a:solidFill>
                <a:ea typeface="+mn-lt"/>
                <a:cs typeface="+mn-lt"/>
              </a:rPr>
              <a:t> degree of allelic heterogeneity</a:t>
            </a:r>
            <a:endParaRPr lang="en-US" sz="2200" b="1">
              <a:solidFill>
                <a:schemeClr val="accent2">
                  <a:lumMod val="50000"/>
                </a:schemeClr>
              </a:solidFill>
              <a:ea typeface="Calibri"/>
              <a:cs typeface="Calibri"/>
            </a:endParaRPr>
          </a:p>
        </p:txBody>
      </p:sp>
    </p:spTree>
    <p:extLst>
      <p:ext uri="{BB962C8B-B14F-4D97-AF65-F5344CB8AC3E}">
        <p14:creationId xmlns:p14="http://schemas.microsoft.com/office/powerpoint/2010/main" val="223072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8552-E817-9714-5BBE-BC886470EA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80E4D0-347B-744C-0EAD-61D14949C301}"/>
              </a:ext>
            </a:extLst>
          </p:cNvPr>
          <p:cNvSpPr>
            <a:spLocks noGrp="1"/>
          </p:cNvSpPr>
          <p:nvPr>
            <p:ph idx="1"/>
          </p:nvPr>
        </p:nvSpPr>
        <p:spPr/>
        <p:txBody>
          <a:bodyPr vert="horz" lIns="91440" tIns="45720" rIns="91440" bIns="45720" rtlCol="0" anchor="t">
            <a:normAutofit fontScale="92500" lnSpcReduction="10000"/>
          </a:bodyPr>
          <a:lstStyle/>
          <a:p>
            <a:r>
              <a:rPr lang="en-US">
                <a:ea typeface="+mn-lt"/>
                <a:cs typeface="+mn-lt"/>
              </a:rPr>
              <a:t>PGD involves extraction, amplification, and analysis of DNA removed from the blastomere or trophectoderm of embryos created using IVF</a:t>
            </a:r>
          </a:p>
          <a:p>
            <a:r>
              <a:rPr lang="en-US">
                <a:ea typeface="+mn-lt"/>
                <a:cs typeface="+mn-lt"/>
              </a:rPr>
              <a:t>The accuracy of PGD is highest when DNA analysis includes both </a:t>
            </a:r>
            <a:r>
              <a:rPr lang="en-US" err="1">
                <a:ea typeface="+mn-lt"/>
                <a:cs typeface="+mn-lt"/>
              </a:rPr>
              <a:t>direc</a:t>
            </a:r>
            <a:r>
              <a:rPr lang="en-US">
                <a:ea typeface="+mn-lt"/>
                <a:cs typeface="+mn-lt"/>
              </a:rPr>
              <a:t> mutation testing and linkage analysis of polymorphic markers closely linked to the gene of interest to ensure that there is no allelic drop out</a:t>
            </a:r>
          </a:p>
          <a:p>
            <a:r>
              <a:rPr lang="en-US">
                <a:ea typeface="+mn-lt"/>
                <a:cs typeface="+mn-lt"/>
              </a:rPr>
              <a:t>Identification of the pathogenic mutation is a prerequisite for PGD. If direct mutation analysis fails to identify a single pathogenic mutation, either because multiple potential pathogenic variants are identified or no mutation is detected, the use of family-based linkage analysis may be required to determine the locus of the pathogenic PKD mutation. </a:t>
            </a:r>
          </a:p>
          <a:p>
            <a:r>
              <a:rPr lang="en-US">
                <a:ea typeface="+mn-lt"/>
                <a:cs typeface="+mn-lt"/>
              </a:rPr>
              <a:t>The patient must have a large enough family to support linkage to PKD1 or PKD2.</a:t>
            </a:r>
            <a:endParaRPr lang="en-US">
              <a:cs typeface="Calibri" panose="020F0502020204030204"/>
            </a:endParaRPr>
          </a:p>
        </p:txBody>
      </p:sp>
      <p:sp>
        <p:nvSpPr>
          <p:cNvPr id="5" name="TextBox 4">
            <a:extLst>
              <a:ext uri="{FF2B5EF4-FFF2-40B4-BE49-F238E27FC236}">
                <a16:creationId xmlns:a16="http://schemas.microsoft.com/office/drawing/2014/main" id="{010A8D4D-1F93-283B-8EB9-FE921D5DEEB0}"/>
              </a:ext>
            </a:extLst>
          </p:cNvPr>
          <p:cNvSpPr txBox="1"/>
          <p:nvPr/>
        </p:nvSpPr>
        <p:spPr>
          <a:xfrm>
            <a:off x="8721559" y="6395452"/>
            <a:ext cx="3251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t>Murphy et al, Am J Kidney Dis 2018</a:t>
            </a:r>
            <a:endParaRPr lang="en-US" sz="1600" i="1">
              <a:cs typeface="Calibri"/>
            </a:endParaRPr>
          </a:p>
        </p:txBody>
      </p:sp>
    </p:spTree>
    <p:extLst>
      <p:ext uri="{BB962C8B-B14F-4D97-AF65-F5344CB8AC3E}">
        <p14:creationId xmlns:p14="http://schemas.microsoft.com/office/powerpoint/2010/main" val="1759398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ADE4-45EA-6D67-9F7F-65878F6FD28A}"/>
              </a:ext>
            </a:extLst>
          </p:cNvPr>
          <p:cNvSpPr>
            <a:spLocks noGrp="1"/>
          </p:cNvSpPr>
          <p:nvPr>
            <p:ph type="title"/>
          </p:nvPr>
        </p:nvSpPr>
        <p:spPr/>
        <p:txBody>
          <a:bodyPr>
            <a:normAutofit/>
          </a:bodyPr>
          <a:lstStyle/>
          <a:p>
            <a:pPr algn="ctr"/>
            <a:r>
              <a:rPr lang="en-US" sz="4300" b="1">
                <a:solidFill>
                  <a:schemeClr val="tx1">
                    <a:lumMod val="75000"/>
                    <a:lumOff val="25000"/>
                  </a:schemeClr>
                </a:solidFill>
                <a:ea typeface="+mj-lt"/>
                <a:cs typeface="+mj-lt"/>
              </a:rPr>
              <a:t>No Apparent Family History</a:t>
            </a:r>
            <a:endParaRPr lang="en-US" sz="4300">
              <a:solidFill>
                <a:schemeClr val="tx1">
                  <a:lumMod val="75000"/>
                  <a:lumOff val="25000"/>
                </a:schemeClr>
              </a:solidFill>
              <a:cs typeface="Calibri Light" panose="020F0302020204030204"/>
            </a:endParaRPr>
          </a:p>
        </p:txBody>
      </p:sp>
      <p:sp>
        <p:nvSpPr>
          <p:cNvPr id="3" name="Text Placeholder 2">
            <a:extLst>
              <a:ext uri="{FF2B5EF4-FFF2-40B4-BE49-F238E27FC236}">
                <a16:creationId xmlns:a16="http://schemas.microsoft.com/office/drawing/2014/main" id="{89F7D174-434B-06AF-1EDF-7B3E00E8765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973855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7EBA-78B3-4DD1-E1D6-1903B179E53B}"/>
              </a:ext>
            </a:extLst>
          </p:cNvPr>
          <p:cNvSpPr>
            <a:spLocks noGrp="1"/>
          </p:cNvSpPr>
          <p:nvPr>
            <p:ph type="title"/>
          </p:nvPr>
        </p:nvSpPr>
        <p:spPr/>
        <p:txBody>
          <a:bodyPr>
            <a:normAutofit/>
          </a:bodyPr>
          <a:lstStyle/>
          <a:p>
            <a:r>
              <a:rPr lang="en-US" sz="3400" b="1">
                <a:solidFill>
                  <a:schemeClr val="tx1">
                    <a:lumMod val="75000"/>
                    <a:lumOff val="25000"/>
                  </a:schemeClr>
                </a:solidFill>
                <a:latin typeface="Calibri"/>
                <a:ea typeface="+mj-lt"/>
                <a:cs typeface="+mj-lt"/>
              </a:rPr>
              <a:t>Scenarios with evolving indication for genetic testing</a:t>
            </a:r>
            <a:endParaRPr lang="en-US" sz="3400" b="1">
              <a:solidFill>
                <a:schemeClr val="tx1">
                  <a:lumMod val="75000"/>
                  <a:lumOff val="25000"/>
                </a:schemeClr>
              </a:solidFill>
              <a:latin typeface="Calibri"/>
            </a:endParaRPr>
          </a:p>
        </p:txBody>
      </p:sp>
      <p:sp>
        <p:nvSpPr>
          <p:cNvPr id="3" name="Content Placeholder 2">
            <a:extLst>
              <a:ext uri="{FF2B5EF4-FFF2-40B4-BE49-F238E27FC236}">
                <a16:creationId xmlns:a16="http://schemas.microsoft.com/office/drawing/2014/main" id="{C90B8CDD-0C67-2458-D46E-8E89907B4FF6}"/>
              </a:ext>
            </a:extLst>
          </p:cNvPr>
          <p:cNvSpPr>
            <a:spLocks noGrp="1"/>
          </p:cNvSpPr>
          <p:nvPr>
            <p:ph idx="1"/>
          </p:nvPr>
        </p:nvSpPr>
        <p:spPr>
          <a:xfrm>
            <a:off x="1350364" y="3162247"/>
            <a:ext cx="9478781" cy="3127142"/>
          </a:xfrm>
        </p:spPr>
        <p:txBody>
          <a:bodyPr vert="horz" lIns="91440" tIns="45720" rIns="91440" bIns="45720" rtlCol="0" anchor="t">
            <a:normAutofit/>
          </a:bodyPr>
          <a:lstStyle/>
          <a:p>
            <a:r>
              <a:rPr lang="en-US" sz="2400" i="1">
                <a:cs typeface="Calibri"/>
              </a:rPr>
              <a:t>Early and severe disease</a:t>
            </a:r>
            <a:endParaRPr lang="en-US" sz="2400" i="1">
              <a:ea typeface="+mn-lt"/>
              <a:cs typeface="+mn-lt"/>
            </a:endParaRPr>
          </a:p>
          <a:p>
            <a:r>
              <a:rPr lang="en-US" sz="2400" i="1">
                <a:cs typeface="Calibri"/>
              </a:rPr>
              <a:t>Discrepancy between imaging findings and decrease in kidney function</a:t>
            </a:r>
            <a:endParaRPr lang="en-US" sz="2400" i="1">
              <a:ea typeface="+mn-lt"/>
              <a:cs typeface="+mn-lt"/>
            </a:endParaRPr>
          </a:p>
          <a:p>
            <a:r>
              <a:rPr lang="en-US" sz="2400" i="1">
                <a:cs typeface="Calibri"/>
              </a:rPr>
              <a:t>Asymmetric, unilateral, segmental, or lopsided cystic kidneys</a:t>
            </a:r>
            <a:endParaRPr lang="en-US" sz="2400" i="1">
              <a:ea typeface="+mn-lt"/>
              <a:cs typeface="+mn-lt"/>
            </a:endParaRPr>
          </a:p>
          <a:p>
            <a:r>
              <a:rPr lang="en-US" sz="2400" i="1">
                <a:cs typeface="Calibri"/>
              </a:rPr>
              <a:t>Marked intrafamilial disease discordance</a:t>
            </a:r>
            <a:endParaRPr lang="en-US" sz="2400" i="1">
              <a:ea typeface="+mn-lt"/>
              <a:cs typeface="+mn-lt"/>
            </a:endParaRPr>
          </a:p>
          <a:p>
            <a:r>
              <a:rPr lang="en-US" sz="2400" i="1">
                <a:cs typeface="Calibri"/>
              </a:rPr>
              <a:t>Suspected somatic mosaicism</a:t>
            </a:r>
            <a:endParaRPr lang="en-US" sz="2400" i="1">
              <a:ea typeface="+mn-lt"/>
              <a:cs typeface="+mn-lt"/>
            </a:endParaRPr>
          </a:p>
          <a:p>
            <a:r>
              <a:rPr lang="en-US" sz="2400" i="1">
                <a:cs typeface="Calibri"/>
              </a:rPr>
              <a:t>Syndromic forms of polycystic kidney disease</a:t>
            </a:r>
            <a:endParaRPr lang="en-US" sz="2400" i="1">
              <a:ea typeface="+mn-lt"/>
              <a:cs typeface="+mn-lt"/>
            </a:endParaRPr>
          </a:p>
          <a:p>
            <a:endParaRPr lang="en-US" sz="2400">
              <a:cs typeface="Calibri"/>
            </a:endParaRPr>
          </a:p>
        </p:txBody>
      </p:sp>
      <p:sp>
        <p:nvSpPr>
          <p:cNvPr id="4" name="TextBox 3">
            <a:extLst>
              <a:ext uri="{FF2B5EF4-FFF2-40B4-BE49-F238E27FC236}">
                <a16:creationId xmlns:a16="http://schemas.microsoft.com/office/drawing/2014/main" id="{E14B0E99-F2C8-1CF2-A567-613DD41680F2}"/>
              </a:ext>
            </a:extLst>
          </p:cNvPr>
          <p:cNvSpPr txBox="1"/>
          <p:nvPr/>
        </p:nvSpPr>
        <p:spPr>
          <a:xfrm>
            <a:off x="839449" y="1464040"/>
            <a:ext cx="9476281" cy="89255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ü"/>
            </a:pPr>
            <a:r>
              <a:rPr lang="en-US" sz="2600" b="1">
                <a:solidFill>
                  <a:schemeClr val="tx1">
                    <a:lumMod val="75000"/>
                    <a:lumOff val="25000"/>
                  </a:schemeClr>
                </a:solidFill>
              </a:rPr>
              <a:t>Identifying “high-risk” patients for novel disease modifier therapy or clinical trial</a:t>
            </a:r>
            <a:endParaRPr lang="en-US" b="1">
              <a:solidFill>
                <a:schemeClr val="tx1">
                  <a:lumMod val="75000"/>
                  <a:lumOff val="25000"/>
                </a:schemeClr>
              </a:solidFill>
              <a:cs typeface="Calibri" panose="020F0502020204030204"/>
            </a:endParaRPr>
          </a:p>
        </p:txBody>
      </p:sp>
      <p:sp>
        <p:nvSpPr>
          <p:cNvPr id="5" name="TextBox 4">
            <a:extLst>
              <a:ext uri="{FF2B5EF4-FFF2-40B4-BE49-F238E27FC236}">
                <a16:creationId xmlns:a16="http://schemas.microsoft.com/office/drawing/2014/main" id="{57DDAD26-3E10-51A0-97F3-FECDCC97BB43}"/>
              </a:ext>
            </a:extLst>
          </p:cNvPr>
          <p:cNvSpPr txBox="1"/>
          <p:nvPr/>
        </p:nvSpPr>
        <p:spPr>
          <a:xfrm>
            <a:off x="839450" y="2550827"/>
            <a:ext cx="9476281" cy="49244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ü"/>
            </a:pPr>
            <a:r>
              <a:rPr lang="en-US" sz="2600" b="1">
                <a:solidFill>
                  <a:schemeClr val="tx1">
                    <a:lumMod val="75000"/>
                    <a:lumOff val="25000"/>
                  </a:schemeClr>
                </a:solidFill>
              </a:rPr>
              <a:t>Delineating the cause of atypical clinical presentation</a:t>
            </a:r>
            <a:endParaRPr lang="en-US">
              <a:solidFill>
                <a:schemeClr val="tx1">
                  <a:lumMod val="75000"/>
                  <a:lumOff val="25000"/>
                </a:schemeClr>
              </a:solidFill>
              <a:ea typeface="Calibri" panose="020F0502020204030204"/>
              <a:cs typeface="Calibri" panose="020F0502020204030204"/>
            </a:endParaRPr>
          </a:p>
        </p:txBody>
      </p:sp>
    </p:spTree>
    <p:extLst>
      <p:ext uri="{BB962C8B-B14F-4D97-AF65-F5344CB8AC3E}">
        <p14:creationId xmlns:p14="http://schemas.microsoft.com/office/powerpoint/2010/main" val="180106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C58B-95C3-2B31-3809-7155F3BE3337}"/>
              </a:ext>
            </a:extLst>
          </p:cNvPr>
          <p:cNvSpPr>
            <a:spLocks noGrp="1"/>
          </p:cNvSpPr>
          <p:nvPr>
            <p:ph type="title"/>
          </p:nvPr>
        </p:nvSpPr>
        <p:spPr/>
        <p:txBody>
          <a:bodyPr>
            <a:normAutofit/>
          </a:bodyPr>
          <a:lstStyle/>
          <a:p>
            <a:pPr algn="ctr"/>
            <a:r>
              <a:rPr lang="en-US" sz="4300" b="1" dirty="0">
                <a:solidFill>
                  <a:schemeClr val="tx1">
                    <a:lumMod val="75000"/>
                    <a:lumOff val="25000"/>
                  </a:schemeClr>
                </a:solidFill>
                <a:ea typeface="+mj-lt"/>
                <a:cs typeface="+mj-lt"/>
              </a:rPr>
              <a:t>Atypical kidney imaging</a:t>
            </a:r>
            <a:endParaRPr lang="en-US" dirty="0"/>
          </a:p>
        </p:txBody>
      </p:sp>
      <p:sp>
        <p:nvSpPr>
          <p:cNvPr id="3" name="Text Placeholder 2">
            <a:extLst>
              <a:ext uri="{FF2B5EF4-FFF2-40B4-BE49-F238E27FC236}">
                <a16:creationId xmlns:a16="http://schemas.microsoft.com/office/drawing/2014/main" id="{BCB0B1A3-D08B-FB80-1DA8-663358202A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16616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5A0E-C7A0-1320-F6AF-A54828A32D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9C37B4-89D0-A0E6-5F8A-EDBB50475E5A}"/>
              </a:ext>
            </a:extLst>
          </p:cNvPr>
          <p:cNvSpPr>
            <a:spLocks noGrp="1"/>
          </p:cNvSpPr>
          <p:nvPr>
            <p:ph idx="1"/>
          </p:nvPr>
        </p:nvSpPr>
        <p:spPr/>
        <p:txBody>
          <a:bodyPr vert="horz" lIns="91440" tIns="45720" rIns="91440" bIns="45720" rtlCol="0" anchor="t">
            <a:normAutofit fontScale="77500" lnSpcReduction="20000"/>
          </a:bodyPr>
          <a:lstStyle/>
          <a:p>
            <a:r>
              <a:rPr lang="en-US">
                <a:ea typeface="+mn-lt"/>
                <a:cs typeface="+mn-lt"/>
              </a:rPr>
              <a:t>All patients with ADPKD who might consider having children in the future should be counseled about family planning and reproductive options, including PGD and available genetic </a:t>
            </a:r>
            <a:r>
              <a:rPr lang="en-US" err="1">
                <a:ea typeface="+mn-lt"/>
                <a:cs typeface="+mn-lt"/>
              </a:rPr>
              <a:t>sservices</a:t>
            </a:r>
            <a:r>
              <a:rPr lang="en-US">
                <a:ea typeface="+mn-lt"/>
                <a:cs typeface="+mn-lt"/>
              </a:rPr>
              <a:t>.</a:t>
            </a:r>
            <a:endParaRPr lang="en-US">
              <a:cs typeface="Calibri" panose="020F0502020204030204"/>
            </a:endParaRPr>
          </a:p>
          <a:p>
            <a:r>
              <a:rPr lang="en-US">
                <a:ea typeface="+mn-lt"/>
                <a:cs typeface="+mn-lt"/>
              </a:rPr>
              <a:t>• The decision to pursue or decline assisted reproductive technology or prenatal diagnosis of ADPKD is a personal choice based on patient beliefs, experience, and preferences; either decision should be fully supported.</a:t>
            </a:r>
            <a:endParaRPr lang="en-US"/>
          </a:p>
          <a:p>
            <a:r>
              <a:rPr lang="en-US">
                <a:ea typeface="+mn-lt"/>
                <a:cs typeface="+mn-lt"/>
              </a:rPr>
              <a:t>• Genotype, early-onset hypertension, and large </a:t>
            </a:r>
            <a:r>
              <a:rPr lang="en-US" err="1">
                <a:ea typeface="+mn-lt"/>
                <a:cs typeface="+mn-lt"/>
              </a:rPr>
              <a:t>htTKV</a:t>
            </a:r>
            <a:r>
              <a:rPr lang="en-US">
                <a:ea typeface="+mn-lt"/>
                <a:cs typeface="+mn-lt"/>
              </a:rPr>
              <a:t> predict high risk for clinical progression to ESRD.</a:t>
            </a:r>
            <a:endParaRPr lang="en-US">
              <a:cs typeface="Calibri" panose="020F0502020204030204"/>
            </a:endParaRPr>
          </a:p>
          <a:p>
            <a:r>
              <a:rPr lang="en-US">
                <a:ea typeface="+mn-lt"/>
                <a:cs typeface="+mn-lt"/>
              </a:rPr>
              <a:t>• Other factors that may lead to patient interest in PGD include family history of aggressive disease manifestations such as intracranial aneurysm rupture or complications of hepatic cysts.</a:t>
            </a:r>
            <a:endParaRPr lang="en-US">
              <a:cs typeface="Calibri" panose="020F0502020204030204"/>
            </a:endParaRPr>
          </a:p>
          <a:p>
            <a:r>
              <a:rPr lang="en-US">
                <a:ea typeface="+mn-lt"/>
                <a:cs typeface="+mn-lt"/>
              </a:rPr>
              <a:t>• Initial genetic testing consists of identifying the disease causing mutation. In a minority of patients, no mutation may be identified.</a:t>
            </a:r>
            <a:endParaRPr lang="en-US">
              <a:cs typeface="Calibri"/>
            </a:endParaRPr>
          </a:p>
          <a:p>
            <a:r>
              <a:rPr lang="en-US">
                <a:ea typeface="+mn-lt"/>
                <a:cs typeface="+mn-lt"/>
              </a:rPr>
              <a:t>• DNA from additional affected family members may be required to determine the pathogenicity of a PKD gene variant and to increase the accuracy of PGD.</a:t>
            </a:r>
            <a:endParaRPr lang="en-US">
              <a:cs typeface="Calibri"/>
            </a:endParaRPr>
          </a:p>
        </p:txBody>
      </p:sp>
      <p:sp>
        <p:nvSpPr>
          <p:cNvPr id="4" name="TextBox 3">
            <a:extLst>
              <a:ext uri="{FF2B5EF4-FFF2-40B4-BE49-F238E27FC236}">
                <a16:creationId xmlns:a16="http://schemas.microsoft.com/office/drawing/2014/main" id="{F1A3262B-C4AD-2CC6-D44C-BD187EC36BE5}"/>
              </a:ext>
            </a:extLst>
          </p:cNvPr>
          <p:cNvSpPr txBox="1"/>
          <p:nvPr/>
        </p:nvSpPr>
        <p:spPr>
          <a:xfrm>
            <a:off x="8721559" y="6395452"/>
            <a:ext cx="3251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t>Murphy et al, Am J Kidney Dis 2018</a:t>
            </a:r>
            <a:endParaRPr lang="en-US" sz="1600" i="1">
              <a:cs typeface="Calibri"/>
            </a:endParaRPr>
          </a:p>
        </p:txBody>
      </p:sp>
    </p:spTree>
    <p:extLst>
      <p:ext uri="{BB962C8B-B14F-4D97-AF65-F5344CB8AC3E}">
        <p14:creationId xmlns:p14="http://schemas.microsoft.com/office/powerpoint/2010/main" val="481937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20" name="Freeform: Shape 1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180" y="643467"/>
            <a:ext cx="9901640" cy="55710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A8918DE-1ECF-5F20-64CC-7471C6E4612E}"/>
              </a:ext>
            </a:extLst>
          </p:cNvPr>
          <p:cNvSpPr txBox="1"/>
          <p:nvPr/>
        </p:nvSpPr>
        <p:spPr>
          <a:xfrm>
            <a:off x="1648195" y="1433891"/>
            <a:ext cx="3767423" cy="72928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740664">
              <a:lnSpc>
                <a:spcPct val="90000"/>
              </a:lnSpc>
              <a:spcBef>
                <a:spcPct val="0"/>
              </a:spcBef>
              <a:spcAft>
                <a:spcPts val="486"/>
              </a:spcAft>
            </a:pPr>
            <a:r>
              <a:rPr lang="en-US" sz="1782" b="1" kern="1200">
                <a:solidFill>
                  <a:schemeClr val="tx1">
                    <a:lumMod val="75000"/>
                    <a:lumOff val="25000"/>
                  </a:schemeClr>
                </a:solidFill>
                <a:latin typeface="Calibri"/>
                <a:ea typeface="+mj-ea"/>
                <a:cs typeface="Calibri"/>
              </a:rPr>
              <a:t>PKD1 mutation type, but not its location, influences renal survival</a:t>
            </a:r>
            <a:endParaRPr lang="en-US" sz="2200" b="1">
              <a:solidFill>
                <a:schemeClr val="tx1">
                  <a:lumMod val="75000"/>
                  <a:lumOff val="25000"/>
                </a:schemeClr>
              </a:solidFill>
              <a:latin typeface="Calibri"/>
              <a:ea typeface="+mj-ea"/>
              <a:cs typeface="Calibri"/>
            </a:endParaRPr>
          </a:p>
        </p:txBody>
      </p:sp>
      <p:sp>
        <p:nvSpPr>
          <p:cNvPr id="12"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514" y="1791106"/>
            <a:ext cx="1262775" cy="14856"/>
          </a:xfrm>
          <a:custGeom>
            <a:avLst/>
            <a:gdLst>
              <a:gd name="connsiteX0" fmla="*/ 0 w 1262775"/>
              <a:gd name="connsiteY0" fmla="*/ 0 h 14856"/>
              <a:gd name="connsiteX1" fmla="*/ 446180 w 1262775"/>
              <a:gd name="connsiteY1" fmla="*/ 0 h 14856"/>
              <a:gd name="connsiteX2" fmla="*/ 879732 w 1262775"/>
              <a:gd name="connsiteY2" fmla="*/ 0 h 14856"/>
              <a:gd name="connsiteX3" fmla="*/ 1262775 w 1262775"/>
              <a:gd name="connsiteY3" fmla="*/ 0 h 14856"/>
              <a:gd name="connsiteX4" fmla="*/ 1262775 w 1262775"/>
              <a:gd name="connsiteY4" fmla="*/ 14856 h 14856"/>
              <a:gd name="connsiteX5" fmla="*/ 867105 w 1262775"/>
              <a:gd name="connsiteY5" fmla="*/ 14856 h 14856"/>
              <a:gd name="connsiteX6" fmla="*/ 446180 w 1262775"/>
              <a:gd name="connsiteY6" fmla="*/ 14856 h 14856"/>
              <a:gd name="connsiteX7" fmla="*/ 0 w 1262775"/>
              <a:gd name="connsiteY7" fmla="*/ 14856 h 14856"/>
              <a:gd name="connsiteX8" fmla="*/ 0 w 1262775"/>
              <a:gd name="connsiteY8" fmla="*/ 0 h 14856"/>
              <a:gd name="connsiteX0" fmla="*/ 0 w 1262775"/>
              <a:gd name="connsiteY0" fmla="*/ 0 h 14856"/>
              <a:gd name="connsiteX1" fmla="*/ 408297 w 1262775"/>
              <a:gd name="connsiteY1" fmla="*/ 0 h 14856"/>
              <a:gd name="connsiteX2" fmla="*/ 791339 w 1262775"/>
              <a:gd name="connsiteY2" fmla="*/ 0 h 14856"/>
              <a:gd name="connsiteX3" fmla="*/ 1262775 w 1262775"/>
              <a:gd name="connsiteY3" fmla="*/ 0 h 14856"/>
              <a:gd name="connsiteX4" fmla="*/ 1262775 w 1262775"/>
              <a:gd name="connsiteY4" fmla="*/ 14856 h 14856"/>
              <a:gd name="connsiteX5" fmla="*/ 867105 w 1262775"/>
              <a:gd name="connsiteY5" fmla="*/ 14856 h 14856"/>
              <a:gd name="connsiteX6" fmla="*/ 420925 w 1262775"/>
              <a:gd name="connsiteY6" fmla="*/ 14856 h 14856"/>
              <a:gd name="connsiteX7" fmla="*/ 0 w 1262775"/>
              <a:gd name="connsiteY7" fmla="*/ 14856 h 14856"/>
              <a:gd name="connsiteX8" fmla="*/ 0 w 1262775"/>
              <a:gd name="connsiteY8" fmla="*/ 0 h 14856"/>
              <a:gd name="connsiteX0" fmla="*/ 0 w 1262775"/>
              <a:gd name="connsiteY0" fmla="*/ 0 h 14856"/>
              <a:gd name="connsiteX1" fmla="*/ 446180 w 1262775"/>
              <a:gd name="connsiteY1" fmla="*/ 0 h 14856"/>
              <a:gd name="connsiteX2" fmla="*/ 879732 w 1262775"/>
              <a:gd name="connsiteY2" fmla="*/ 0 h 14856"/>
              <a:gd name="connsiteX3" fmla="*/ 1262775 w 1262775"/>
              <a:gd name="connsiteY3" fmla="*/ 0 h 14856"/>
              <a:gd name="connsiteX4" fmla="*/ 1262775 w 1262775"/>
              <a:gd name="connsiteY4" fmla="*/ 14856 h 14856"/>
              <a:gd name="connsiteX5" fmla="*/ 867105 w 1262775"/>
              <a:gd name="connsiteY5" fmla="*/ 14856 h 14856"/>
              <a:gd name="connsiteX6" fmla="*/ 446180 w 1262775"/>
              <a:gd name="connsiteY6" fmla="*/ 14856 h 14856"/>
              <a:gd name="connsiteX7" fmla="*/ 0 w 1262775"/>
              <a:gd name="connsiteY7" fmla="*/ 14856 h 14856"/>
              <a:gd name="connsiteX8" fmla="*/ 0 w 1262775"/>
              <a:gd name="connsiteY8" fmla="*/ 0 h 1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2775" h="14856" fill="none" extrusionOk="0">
                <a:moveTo>
                  <a:pt x="0" y="0"/>
                </a:moveTo>
                <a:cubicBezTo>
                  <a:pt x="44768" y="-23893"/>
                  <a:pt x="311121" y="23856"/>
                  <a:pt x="446180" y="0"/>
                </a:cubicBezTo>
                <a:cubicBezTo>
                  <a:pt x="631546" y="30357"/>
                  <a:pt x="702286" y="14101"/>
                  <a:pt x="879732" y="0"/>
                </a:cubicBezTo>
                <a:cubicBezTo>
                  <a:pt x="1069546" y="20874"/>
                  <a:pt x="1121315" y="20415"/>
                  <a:pt x="1262775" y="0"/>
                </a:cubicBezTo>
                <a:cubicBezTo>
                  <a:pt x="1263930" y="5162"/>
                  <a:pt x="1262417" y="10615"/>
                  <a:pt x="1262775" y="14856"/>
                </a:cubicBezTo>
                <a:cubicBezTo>
                  <a:pt x="1045420" y="11905"/>
                  <a:pt x="972692" y="20837"/>
                  <a:pt x="867105" y="14856"/>
                </a:cubicBezTo>
                <a:cubicBezTo>
                  <a:pt x="719635" y="-2989"/>
                  <a:pt x="635378" y="-27823"/>
                  <a:pt x="446180" y="14856"/>
                </a:cubicBezTo>
                <a:cubicBezTo>
                  <a:pt x="245537" y="-19192"/>
                  <a:pt x="110075" y="29579"/>
                  <a:pt x="0" y="14856"/>
                </a:cubicBezTo>
                <a:cubicBezTo>
                  <a:pt x="-854" y="11326"/>
                  <a:pt x="1746" y="4643"/>
                  <a:pt x="0" y="0"/>
                </a:cubicBezTo>
                <a:close/>
              </a:path>
              <a:path w="1262775" h="14856" stroke="0" extrusionOk="0">
                <a:moveTo>
                  <a:pt x="0" y="0"/>
                </a:moveTo>
                <a:cubicBezTo>
                  <a:pt x="202004" y="24535"/>
                  <a:pt x="331281" y="-456"/>
                  <a:pt x="408297" y="0"/>
                </a:cubicBezTo>
                <a:cubicBezTo>
                  <a:pt x="505050" y="1816"/>
                  <a:pt x="609061" y="-13819"/>
                  <a:pt x="791339" y="0"/>
                </a:cubicBezTo>
                <a:cubicBezTo>
                  <a:pt x="929228" y="31471"/>
                  <a:pt x="1003417" y="19485"/>
                  <a:pt x="1262775" y="0"/>
                </a:cubicBezTo>
                <a:cubicBezTo>
                  <a:pt x="1263222" y="5338"/>
                  <a:pt x="1262064" y="10722"/>
                  <a:pt x="1262775" y="14856"/>
                </a:cubicBezTo>
                <a:cubicBezTo>
                  <a:pt x="1088163" y="12297"/>
                  <a:pt x="1062671" y="20645"/>
                  <a:pt x="867105" y="14856"/>
                </a:cubicBezTo>
                <a:cubicBezTo>
                  <a:pt x="665156" y="23422"/>
                  <a:pt x="635017" y="21470"/>
                  <a:pt x="420925" y="14856"/>
                </a:cubicBezTo>
                <a:cubicBezTo>
                  <a:pt x="234212" y="11722"/>
                  <a:pt x="106759" y="-21825"/>
                  <a:pt x="0" y="14856"/>
                </a:cubicBezTo>
                <a:cubicBezTo>
                  <a:pt x="275" y="8179"/>
                  <a:pt x="-630" y="5856"/>
                  <a:pt x="0" y="0"/>
                </a:cubicBezTo>
                <a:close/>
              </a:path>
              <a:path w="1262775" h="14856" fill="none" stroke="0" extrusionOk="0">
                <a:moveTo>
                  <a:pt x="0" y="0"/>
                </a:moveTo>
                <a:cubicBezTo>
                  <a:pt x="68522" y="15019"/>
                  <a:pt x="251564" y="-6925"/>
                  <a:pt x="446180" y="0"/>
                </a:cubicBezTo>
                <a:cubicBezTo>
                  <a:pt x="641791" y="-158"/>
                  <a:pt x="692852" y="-5672"/>
                  <a:pt x="879732" y="0"/>
                </a:cubicBezTo>
                <a:cubicBezTo>
                  <a:pt x="1052011" y="7933"/>
                  <a:pt x="1110228" y="4426"/>
                  <a:pt x="1262775" y="0"/>
                </a:cubicBezTo>
                <a:cubicBezTo>
                  <a:pt x="1262239" y="5665"/>
                  <a:pt x="1262984" y="12002"/>
                  <a:pt x="1262775" y="14856"/>
                </a:cubicBezTo>
                <a:cubicBezTo>
                  <a:pt x="1112932" y="1744"/>
                  <a:pt x="992846" y="22171"/>
                  <a:pt x="867105" y="14856"/>
                </a:cubicBezTo>
                <a:cubicBezTo>
                  <a:pt x="736045" y="-1371"/>
                  <a:pt x="646292" y="3208"/>
                  <a:pt x="446180" y="14856"/>
                </a:cubicBezTo>
                <a:cubicBezTo>
                  <a:pt x="260437" y="17642"/>
                  <a:pt x="139672" y="34766"/>
                  <a:pt x="0" y="14856"/>
                </a:cubicBezTo>
                <a:cubicBezTo>
                  <a:pt x="608" y="11624"/>
                  <a:pt x="1295" y="4586"/>
                  <a:pt x="0" y="0"/>
                </a:cubicBezTo>
                <a:close/>
              </a:path>
              <a:path w="1262775" h="14856" fill="none" stroke="0" extrusionOk="0">
                <a:moveTo>
                  <a:pt x="0" y="0"/>
                </a:moveTo>
                <a:cubicBezTo>
                  <a:pt x="61884" y="-24994"/>
                  <a:pt x="281612" y="31862"/>
                  <a:pt x="446180" y="0"/>
                </a:cubicBezTo>
                <a:cubicBezTo>
                  <a:pt x="624188" y="15011"/>
                  <a:pt x="692753" y="1129"/>
                  <a:pt x="879732" y="0"/>
                </a:cubicBezTo>
                <a:cubicBezTo>
                  <a:pt x="1062813" y="14813"/>
                  <a:pt x="1113407" y="13901"/>
                  <a:pt x="1262775" y="0"/>
                </a:cubicBezTo>
                <a:cubicBezTo>
                  <a:pt x="1262730" y="5131"/>
                  <a:pt x="1262703" y="11059"/>
                  <a:pt x="1262775" y="14856"/>
                </a:cubicBezTo>
                <a:cubicBezTo>
                  <a:pt x="1071505" y="9633"/>
                  <a:pt x="990647" y="8311"/>
                  <a:pt x="867105" y="14856"/>
                </a:cubicBezTo>
                <a:cubicBezTo>
                  <a:pt x="721235" y="-3866"/>
                  <a:pt x="634088" y="947"/>
                  <a:pt x="446180" y="14856"/>
                </a:cubicBezTo>
                <a:cubicBezTo>
                  <a:pt x="241683" y="-24374"/>
                  <a:pt x="97143" y="49517"/>
                  <a:pt x="0" y="14856"/>
                </a:cubicBezTo>
                <a:cubicBezTo>
                  <a:pt x="-330" y="11126"/>
                  <a:pt x="1743" y="42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262775"/>
                      <a:gd name="connsiteY0" fmla="*/ 0 h 14856"/>
                      <a:gd name="connsiteX1" fmla="*/ 446180 w 1262775"/>
                      <a:gd name="connsiteY1" fmla="*/ 0 h 14856"/>
                      <a:gd name="connsiteX2" fmla="*/ 879732 w 1262775"/>
                      <a:gd name="connsiteY2" fmla="*/ 0 h 14856"/>
                      <a:gd name="connsiteX3" fmla="*/ 1262775 w 1262775"/>
                      <a:gd name="connsiteY3" fmla="*/ 0 h 14856"/>
                      <a:gd name="connsiteX4" fmla="*/ 1262775 w 1262775"/>
                      <a:gd name="connsiteY4" fmla="*/ 14856 h 14856"/>
                      <a:gd name="connsiteX5" fmla="*/ 867105 w 1262775"/>
                      <a:gd name="connsiteY5" fmla="*/ 14856 h 14856"/>
                      <a:gd name="connsiteX6" fmla="*/ 446180 w 1262775"/>
                      <a:gd name="connsiteY6" fmla="*/ 14856 h 14856"/>
                      <a:gd name="connsiteX7" fmla="*/ 0 w 1262775"/>
                      <a:gd name="connsiteY7" fmla="*/ 14856 h 14856"/>
                      <a:gd name="connsiteX8" fmla="*/ 0 w 1262775"/>
                      <a:gd name="connsiteY8" fmla="*/ 0 h 14856"/>
                      <a:gd name="connsiteX0" fmla="*/ 0 w 1262775"/>
                      <a:gd name="connsiteY0" fmla="*/ 0 h 14856"/>
                      <a:gd name="connsiteX1" fmla="*/ 408297 w 1262775"/>
                      <a:gd name="connsiteY1" fmla="*/ 0 h 14856"/>
                      <a:gd name="connsiteX2" fmla="*/ 791339 w 1262775"/>
                      <a:gd name="connsiteY2" fmla="*/ 0 h 14856"/>
                      <a:gd name="connsiteX3" fmla="*/ 1262775 w 1262775"/>
                      <a:gd name="connsiteY3" fmla="*/ 0 h 14856"/>
                      <a:gd name="connsiteX4" fmla="*/ 1262775 w 1262775"/>
                      <a:gd name="connsiteY4" fmla="*/ 14856 h 14856"/>
                      <a:gd name="connsiteX5" fmla="*/ 867105 w 1262775"/>
                      <a:gd name="connsiteY5" fmla="*/ 14856 h 14856"/>
                      <a:gd name="connsiteX6" fmla="*/ 420925 w 1262775"/>
                      <a:gd name="connsiteY6" fmla="*/ 14856 h 14856"/>
                      <a:gd name="connsiteX7" fmla="*/ 0 w 1262775"/>
                      <a:gd name="connsiteY7" fmla="*/ 14856 h 14856"/>
                      <a:gd name="connsiteX8" fmla="*/ 0 w 1262775"/>
                      <a:gd name="connsiteY8" fmla="*/ 0 h 1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2775" h="14856" fill="none" extrusionOk="0">
                        <a:moveTo>
                          <a:pt x="0" y="0"/>
                        </a:moveTo>
                        <a:cubicBezTo>
                          <a:pt x="70385" y="-19750"/>
                          <a:pt x="308548" y="21752"/>
                          <a:pt x="446180" y="0"/>
                        </a:cubicBezTo>
                        <a:cubicBezTo>
                          <a:pt x="620751" y="14287"/>
                          <a:pt x="701008" y="867"/>
                          <a:pt x="879732" y="0"/>
                        </a:cubicBezTo>
                        <a:cubicBezTo>
                          <a:pt x="1064525" y="13141"/>
                          <a:pt x="1113877" y="11304"/>
                          <a:pt x="1262775" y="0"/>
                        </a:cubicBezTo>
                        <a:cubicBezTo>
                          <a:pt x="1263490" y="5547"/>
                          <a:pt x="1262358" y="10894"/>
                          <a:pt x="1262775" y="14856"/>
                        </a:cubicBezTo>
                        <a:cubicBezTo>
                          <a:pt x="1064393" y="8789"/>
                          <a:pt x="981580" y="26970"/>
                          <a:pt x="867105" y="14856"/>
                        </a:cubicBezTo>
                        <a:cubicBezTo>
                          <a:pt x="733289" y="-2020"/>
                          <a:pt x="644625" y="-8973"/>
                          <a:pt x="446180" y="14856"/>
                        </a:cubicBezTo>
                        <a:cubicBezTo>
                          <a:pt x="244168" y="-672"/>
                          <a:pt x="112515" y="28154"/>
                          <a:pt x="0" y="14856"/>
                        </a:cubicBezTo>
                        <a:cubicBezTo>
                          <a:pt x="-644" y="10950"/>
                          <a:pt x="976" y="4071"/>
                          <a:pt x="0" y="0"/>
                        </a:cubicBezTo>
                        <a:close/>
                      </a:path>
                      <a:path w="1262775" h="14856" stroke="0" extrusionOk="0">
                        <a:moveTo>
                          <a:pt x="0" y="0"/>
                        </a:moveTo>
                        <a:cubicBezTo>
                          <a:pt x="202147" y="21136"/>
                          <a:pt x="314697" y="9381"/>
                          <a:pt x="408297" y="0"/>
                        </a:cubicBezTo>
                        <a:cubicBezTo>
                          <a:pt x="511849" y="-8977"/>
                          <a:pt x="628445" y="-14853"/>
                          <a:pt x="791339" y="0"/>
                        </a:cubicBezTo>
                        <a:cubicBezTo>
                          <a:pt x="928260" y="29555"/>
                          <a:pt x="1018830" y="11357"/>
                          <a:pt x="1262775" y="0"/>
                        </a:cubicBezTo>
                        <a:cubicBezTo>
                          <a:pt x="1263199" y="5468"/>
                          <a:pt x="1262837" y="10766"/>
                          <a:pt x="1262775" y="14856"/>
                        </a:cubicBezTo>
                        <a:cubicBezTo>
                          <a:pt x="1086066" y="10491"/>
                          <a:pt x="1063366" y="18545"/>
                          <a:pt x="867105" y="14856"/>
                        </a:cubicBezTo>
                        <a:cubicBezTo>
                          <a:pt x="667585" y="18547"/>
                          <a:pt x="638923" y="26652"/>
                          <a:pt x="420925" y="14856"/>
                        </a:cubicBezTo>
                        <a:cubicBezTo>
                          <a:pt x="218154" y="6691"/>
                          <a:pt x="107719" y="-1908"/>
                          <a:pt x="0" y="14856"/>
                        </a:cubicBezTo>
                        <a:cubicBezTo>
                          <a:pt x="-148" y="7913"/>
                          <a:pt x="-490" y="5825"/>
                          <a:pt x="0" y="0"/>
                        </a:cubicBezTo>
                        <a:close/>
                      </a:path>
                      <a:path w="1262775" h="14856" fill="none" stroke="0" extrusionOk="0">
                        <a:moveTo>
                          <a:pt x="0" y="0"/>
                        </a:moveTo>
                        <a:cubicBezTo>
                          <a:pt x="80862" y="-23452"/>
                          <a:pt x="256207" y="7696"/>
                          <a:pt x="446180" y="0"/>
                        </a:cubicBezTo>
                        <a:cubicBezTo>
                          <a:pt x="633718" y="5906"/>
                          <a:pt x="692087" y="-4343"/>
                          <a:pt x="879732" y="0"/>
                        </a:cubicBezTo>
                        <a:cubicBezTo>
                          <a:pt x="1054576" y="8916"/>
                          <a:pt x="1106937" y="7662"/>
                          <a:pt x="1262775" y="0"/>
                        </a:cubicBezTo>
                        <a:cubicBezTo>
                          <a:pt x="1262549" y="5491"/>
                          <a:pt x="1262730" y="11314"/>
                          <a:pt x="1262775" y="14856"/>
                        </a:cubicBezTo>
                        <a:cubicBezTo>
                          <a:pt x="1093261" y="5648"/>
                          <a:pt x="994832" y="14738"/>
                          <a:pt x="867105" y="14856"/>
                        </a:cubicBezTo>
                        <a:cubicBezTo>
                          <a:pt x="725823" y="-4303"/>
                          <a:pt x="647012" y="5554"/>
                          <a:pt x="446180" y="14856"/>
                        </a:cubicBezTo>
                        <a:cubicBezTo>
                          <a:pt x="241039" y="17025"/>
                          <a:pt x="126883" y="21514"/>
                          <a:pt x="0" y="14856"/>
                        </a:cubicBezTo>
                        <a:cubicBezTo>
                          <a:pt x="21" y="11062"/>
                          <a:pt x="1005" y="3876"/>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176FA64-5430-7244-8216-511FEC4B1A48}"/>
              </a:ext>
            </a:extLst>
          </p:cNvPr>
          <p:cNvSpPr txBox="1"/>
          <p:nvPr/>
        </p:nvSpPr>
        <p:spPr>
          <a:xfrm>
            <a:off x="5932295" y="1329136"/>
            <a:ext cx="4842161" cy="96736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740664">
              <a:lnSpc>
                <a:spcPct val="90000"/>
              </a:lnSpc>
              <a:spcAft>
                <a:spcPts val="486"/>
              </a:spcAft>
            </a:pPr>
            <a:r>
              <a:rPr lang="en-US" sz="1700" b="1" kern="1200">
                <a:solidFill>
                  <a:schemeClr val="tx1">
                    <a:lumMod val="75000"/>
                    <a:lumOff val="25000"/>
                  </a:schemeClr>
                </a:solidFill>
                <a:latin typeface="+mn-lt"/>
                <a:ea typeface="+mn-ea"/>
                <a:cs typeface="+mn-cs"/>
              </a:rPr>
              <a:t>Patients carrying a truncating PKD1 mutation were 2.74 times more likely to develop ESRD than those carrying a </a:t>
            </a:r>
            <a:r>
              <a:rPr lang="en-US" sz="1700" b="1" kern="1200" err="1">
                <a:solidFill>
                  <a:schemeClr val="tx1">
                    <a:lumMod val="75000"/>
                    <a:lumOff val="25000"/>
                  </a:schemeClr>
                </a:solidFill>
                <a:latin typeface="+mn-lt"/>
                <a:ea typeface="+mn-ea"/>
                <a:cs typeface="+mn-cs"/>
              </a:rPr>
              <a:t>nontruncating</a:t>
            </a:r>
            <a:r>
              <a:rPr lang="en-US" sz="1700" b="1" kern="1200">
                <a:solidFill>
                  <a:schemeClr val="tx1">
                    <a:lumMod val="75000"/>
                    <a:lumOff val="25000"/>
                  </a:schemeClr>
                </a:solidFill>
                <a:latin typeface="+mn-lt"/>
                <a:ea typeface="+mn-ea"/>
                <a:cs typeface="+mn-cs"/>
              </a:rPr>
              <a:t> PKD1 mutation</a:t>
            </a:r>
            <a:endParaRPr lang="en-US" sz="1700">
              <a:solidFill>
                <a:schemeClr val="tx1">
                  <a:lumMod val="75000"/>
                  <a:lumOff val="25000"/>
                </a:schemeClr>
              </a:solidFill>
            </a:endParaRPr>
          </a:p>
        </p:txBody>
      </p:sp>
      <p:pic>
        <p:nvPicPr>
          <p:cNvPr id="4" name="Picture 4" descr="Chart&#10;&#10;Description automatically generated">
            <a:extLst>
              <a:ext uri="{FF2B5EF4-FFF2-40B4-BE49-F238E27FC236}">
                <a16:creationId xmlns:a16="http://schemas.microsoft.com/office/drawing/2014/main" id="{DCCE8B0C-302B-53F2-23CD-A134830A9A9B}"/>
              </a:ext>
            </a:extLst>
          </p:cNvPr>
          <p:cNvPicPr>
            <a:picLocks noChangeAspect="1"/>
          </p:cNvPicPr>
          <p:nvPr/>
        </p:nvPicPr>
        <p:blipFill>
          <a:blip r:embed="rId2" cstate="print"/>
          <a:stretch>
            <a:fillRect/>
          </a:stretch>
        </p:blipFill>
        <p:spPr>
          <a:xfrm>
            <a:off x="1647227" y="2370716"/>
            <a:ext cx="3535627" cy="3108025"/>
          </a:xfrm>
          <a:prstGeom prst="rect">
            <a:avLst/>
          </a:prstGeom>
        </p:spPr>
      </p:pic>
      <p:pic>
        <p:nvPicPr>
          <p:cNvPr id="3" name="Picture 3">
            <a:extLst>
              <a:ext uri="{FF2B5EF4-FFF2-40B4-BE49-F238E27FC236}">
                <a16:creationId xmlns:a16="http://schemas.microsoft.com/office/drawing/2014/main" id="{987AB1C9-AA69-4ABE-2F0C-BF4C37354C28}"/>
              </a:ext>
            </a:extLst>
          </p:cNvPr>
          <p:cNvPicPr>
            <a:picLocks noChangeAspect="1"/>
          </p:cNvPicPr>
          <p:nvPr/>
        </p:nvPicPr>
        <p:blipFill>
          <a:blip r:embed="rId3" cstate="print"/>
          <a:stretch>
            <a:fillRect/>
          </a:stretch>
        </p:blipFill>
        <p:spPr>
          <a:xfrm>
            <a:off x="5650835" y="2427855"/>
            <a:ext cx="4514016" cy="3108025"/>
          </a:xfrm>
          <a:prstGeom prst="rect">
            <a:avLst/>
          </a:prstGeom>
        </p:spPr>
      </p:pic>
      <p:sp>
        <p:nvSpPr>
          <p:cNvPr id="6" name="Rectangle 5">
            <a:extLst>
              <a:ext uri="{FF2B5EF4-FFF2-40B4-BE49-F238E27FC236}">
                <a16:creationId xmlns:a16="http://schemas.microsoft.com/office/drawing/2014/main" id="{CE8BA94D-DF08-8EF9-6A6D-25B509BE8B16}"/>
              </a:ext>
            </a:extLst>
          </p:cNvPr>
          <p:cNvSpPr/>
          <p:nvPr/>
        </p:nvSpPr>
        <p:spPr>
          <a:xfrm>
            <a:off x="1367805" y="2372885"/>
            <a:ext cx="466970" cy="434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DAC98D9-34D8-4792-7258-EC46DDD2F560}"/>
              </a:ext>
            </a:extLst>
          </p:cNvPr>
          <p:cNvSpPr/>
          <p:nvPr/>
        </p:nvSpPr>
        <p:spPr>
          <a:xfrm>
            <a:off x="5700855" y="2296866"/>
            <a:ext cx="466970" cy="434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429E2F-A8AA-DD8D-39BE-049F143B4D4D}"/>
              </a:ext>
            </a:extLst>
          </p:cNvPr>
          <p:cNvSpPr txBox="1"/>
          <p:nvPr/>
        </p:nvSpPr>
        <p:spPr>
          <a:xfrm>
            <a:off x="8045483" y="5773626"/>
            <a:ext cx="2793134" cy="2917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40664">
              <a:spcAft>
                <a:spcPts val="600"/>
              </a:spcAft>
            </a:pPr>
            <a:r>
              <a:rPr lang="en-US" sz="1296" i="1" kern="1200" err="1">
                <a:solidFill>
                  <a:schemeClr val="tx1"/>
                </a:solidFill>
                <a:latin typeface="+mn-lt"/>
                <a:ea typeface="+mn-ea"/>
                <a:cs typeface="+mn-cs"/>
              </a:rPr>
              <a:t>Cornec</a:t>
            </a:r>
            <a:r>
              <a:rPr lang="en-US" sz="1296" i="1" kern="1200">
                <a:solidFill>
                  <a:schemeClr val="tx1"/>
                </a:solidFill>
                <a:latin typeface="+mn-lt"/>
                <a:ea typeface="+mn-ea"/>
                <a:cs typeface="+mn-cs"/>
              </a:rPr>
              <a:t>-Le Gall, </a:t>
            </a:r>
            <a:r>
              <a:rPr lang="en-US" sz="1296" i="1" kern="1200">
                <a:solidFill>
                  <a:schemeClr val="tx1"/>
                </a:solidFill>
                <a:latin typeface="+mn-lt"/>
                <a:ea typeface="+mn-lt"/>
                <a:cs typeface="+mn-lt"/>
              </a:rPr>
              <a:t>J Am Soc Nephrol 2013</a:t>
            </a:r>
            <a:endParaRPr lang="en-US" sz="1600" i="1">
              <a:cs typeface="Calibri"/>
            </a:endParaRPr>
          </a:p>
        </p:txBody>
      </p:sp>
    </p:spTree>
    <p:extLst>
      <p:ext uri="{BB962C8B-B14F-4D97-AF65-F5344CB8AC3E}">
        <p14:creationId xmlns:p14="http://schemas.microsoft.com/office/powerpoint/2010/main" val="3225901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374A827-3978-1AA0-5F2F-79F3EE9FBE65}"/>
              </a:ext>
            </a:extLst>
          </p:cNvPr>
          <p:cNvSpPr txBox="1"/>
          <p:nvPr/>
        </p:nvSpPr>
        <p:spPr>
          <a:xfrm>
            <a:off x="638881" y="417576"/>
            <a:ext cx="10909640" cy="124939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2800" b="1" kern="1200">
                <a:solidFill>
                  <a:schemeClr val="tx1">
                    <a:lumMod val="65000"/>
                    <a:lumOff val="35000"/>
                  </a:schemeClr>
                </a:solidFill>
                <a:latin typeface="+mj-lt"/>
                <a:ea typeface="+mj-ea"/>
                <a:cs typeface="+mj-cs"/>
              </a:rPr>
              <a:t>Comparison of NGS methods for PKD mutation screening</a:t>
            </a:r>
          </a:p>
        </p:txBody>
      </p:sp>
      <p:sp>
        <p:nvSpPr>
          <p:cNvPr id="1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89DA90A8-83F2-060A-0AAD-456093E7B60A}"/>
              </a:ext>
            </a:extLst>
          </p:cNvPr>
          <p:cNvPicPr>
            <a:picLocks noChangeAspect="1"/>
          </p:cNvPicPr>
          <p:nvPr/>
        </p:nvPicPr>
        <p:blipFill>
          <a:blip r:embed="rId3" cstate="print"/>
          <a:stretch>
            <a:fillRect/>
          </a:stretch>
        </p:blipFill>
        <p:spPr>
          <a:xfrm>
            <a:off x="320040" y="1960956"/>
            <a:ext cx="11548872" cy="3924970"/>
          </a:xfrm>
          <a:prstGeom prst="rect">
            <a:avLst/>
          </a:prstGeom>
        </p:spPr>
      </p:pic>
      <p:sp>
        <p:nvSpPr>
          <p:cNvPr id="4" name="TextBox 3">
            <a:extLst>
              <a:ext uri="{FF2B5EF4-FFF2-40B4-BE49-F238E27FC236}">
                <a16:creationId xmlns:a16="http://schemas.microsoft.com/office/drawing/2014/main" id="{2C77110A-46C4-F86C-369F-63B33C441933}"/>
              </a:ext>
            </a:extLst>
          </p:cNvPr>
          <p:cNvSpPr txBox="1"/>
          <p:nvPr/>
        </p:nvSpPr>
        <p:spPr>
          <a:xfrm>
            <a:off x="8059949" y="6176513"/>
            <a:ext cx="4137803"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a:t>
            </a:r>
            <a:r>
              <a:rPr lang="en-US" sz="1600" i="1"/>
              <a:t>ong et al, Expert Rev Mol </a:t>
            </a:r>
            <a:r>
              <a:rPr lang="en-US" sz="1600" i="1" err="1"/>
              <a:t>Diagn</a:t>
            </a:r>
            <a:r>
              <a:rPr lang="en-US" sz="1600" i="1"/>
              <a:t> 2017</a:t>
            </a:r>
          </a:p>
          <a:p>
            <a:r>
              <a:rPr lang="en-US" sz="1600" i="1" err="1">
                <a:cs typeface="Calibri"/>
              </a:rPr>
              <a:t>Lanktree</a:t>
            </a:r>
            <a:r>
              <a:rPr lang="en-US" sz="1600" i="1">
                <a:cs typeface="Calibri"/>
              </a:rPr>
              <a:t> et al, Nephrol Dial Transplant 2017</a:t>
            </a:r>
            <a:endParaRPr lang="en-US" sz="1600">
              <a:cs typeface="Calibri"/>
            </a:endParaRPr>
          </a:p>
        </p:txBody>
      </p:sp>
    </p:spTree>
    <p:extLst>
      <p:ext uri="{BB962C8B-B14F-4D97-AF65-F5344CB8AC3E}">
        <p14:creationId xmlns:p14="http://schemas.microsoft.com/office/powerpoint/2010/main" val="28638117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95E9DB-EE7B-E780-C614-255504743EAE}"/>
              </a:ext>
            </a:extLst>
          </p:cNvPr>
          <p:cNvSpPr>
            <a:spLocks noGrp="1"/>
          </p:cNvSpPr>
          <p:nvPr>
            <p:ph idx="1"/>
          </p:nvPr>
        </p:nvSpPr>
        <p:spPr>
          <a:xfrm>
            <a:off x="838200" y="1929384"/>
            <a:ext cx="10515600" cy="4251960"/>
          </a:xfrm>
        </p:spPr>
        <p:txBody>
          <a:bodyPr vert="horz" lIns="91440" tIns="45720" rIns="91440" bIns="45720" rtlCol="0" anchor="t">
            <a:normAutofit/>
          </a:bodyPr>
          <a:lstStyle/>
          <a:p>
            <a:pPr>
              <a:lnSpc>
                <a:spcPct val="100000"/>
              </a:lnSpc>
            </a:pPr>
            <a:r>
              <a:rPr lang="en-US" sz="2200" dirty="0">
                <a:cs typeface="Calibri" panose="020F0502020204030204"/>
              </a:rPr>
              <a:t>Incomplete penetrance of many </a:t>
            </a:r>
            <a:r>
              <a:rPr lang="en-US" sz="2200" dirty="0" err="1">
                <a:cs typeface="Calibri" panose="020F0502020204030204"/>
              </a:rPr>
              <a:t>nontruncating</a:t>
            </a:r>
            <a:r>
              <a:rPr lang="en-US" sz="2200" dirty="0">
                <a:cs typeface="Calibri" panose="020F0502020204030204"/>
              </a:rPr>
              <a:t> PKD1 alleles has shown potential prognostic value.</a:t>
            </a:r>
            <a:endParaRPr lang="en-US" dirty="0"/>
          </a:p>
          <a:p>
            <a:pPr>
              <a:lnSpc>
                <a:spcPct val="100000"/>
              </a:lnSpc>
              <a:buFont typeface="Wingdings" panose="020B0604020202020204" pitchFamily="34" charset="0"/>
              <a:buChar char="ü"/>
            </a:pPr>
            <a:r>
              <a:rPr lang="en-US" sz="2200" dirty="0">
                <a:cs typeface="Calibri" panose="020F0502020204030204"/>
              </a:rPr>
              <a:t>not fully inactivating the protein </a:t>
            </a:r>
            <a:endParaRPr lang="en-US">
              <a:ea typeface="Calibri" panose="020F0502020204030204"/>
              <a:cs typeface="Calibri" panose="020F0502020204030204"/>
            </a:endParaRPr>
          </a:p>
          <a:p>
            <a:pPr>
              <a:lnSpc>
                <a:spcPct val="100000"/>
              </a:lnSpc>
              <a:buFont typeface="Wingdings" panose="020B0604020202020204" pitchFamily="34" charset="0"/>
              <a:buChar char="ü"/>
            </a:pPr>
            <a:r>
              <a:rPr lang="en-US" sz="2200" dirty="0">
                <a:cs typeface="Calibri" panose="020F0502020204030204"/>
              </a:rPr>
              <a:t>associated with milder kidney disease</a:t>
            </a:r>
            <a:endParaRPr lang="en-US" dirty="0">
              <a:ea typeface="Calibri" panose="020F0502020204030204"/>
              <a:cs typeface="Calibri" panose="020F0502020204030204"/>
            </a:endParaRPr>
          </a:p>
          <a:p>
            <a:pPr>
              <a:lnSpc>
                <a:spcPct val="150000"/>
              </a:lnSpc>
            </a:pPr>
            <a:r>
              <a:rPr lang="en-US" sz="2200" dirty="0">
                <a:cs typeface="Calibri" panose="020F0502020204030204"/>
              </a:rPr>
              <a:t>30%–35% of PKD1 pathogenic alleles are </a:t>
            </a:r>
            <a:r>
              <a:rPr lang="en-US" sz="2200" dirty="0" err="1">
                <a:cs typeface="Calibri" panose="020F0502020204030204"/>
              </a:rPr>
              <a:t>nontruncating</a:t>
            </a:r>
            <a:r>
              <a:rPr lang="en-US" sz="2200" dirty="0">
                <a:cs typeface="Calibri" panose="020F0502020204030204"/>
              </a:rPr>
              <a:t>, it is a challenge to differentiate pathogenic from neutral changes, and their degree of penetrance.</a:t>
            </a:r>
            <a:endParaRPr lang="en-US">
              <a:ea typeface="Calibri" panose="020F0502020204030204"/>
              <a:cs typeface="Calibri" panose="020F0502020204030204"/>
            </a:endParaRPr>
          </a:p>
        </p:txBody>
      </p:sp>
    </p:spTree>
    <p:extLst>
      <p:ext uri="{BB962C8B-B14F-4D97-AF65-F5344CB8AC3E}">
        <p14:creationId xmlns:p14="http://schemas.microsoft.com/office/powerpoint/2010/main" val="3320924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15C4-FB38-6F73-3B98-6714CD8D6077}"/>
              </a:ext>
            </a:extLst>
          </p:cNvPr>
          <p:cNvSpPr>
            <a:spLocks noGrp="1"/>
          </p:cNvSpPr>
          <p:nvPr>
            <p:ph type="title"/>
          </p:nvPr>
        </p:nvSpPr>
        <p:spPr>
          <a:xfrm>
            <a:off x="4547558" y="437012"/>
            <a:ext cx="3700733" cy="836733"/>
          </a:xfrm>
        </p:spPr>
        <p:txBody>
          <a:bodyPr>
            <a:normAutofit/>
          </a:bodyPr>
          <a:lstStyle/>
          <a:p>
            <a:r>
              <a:rPr lang="en-US" sz="2800" b="1">
                <a:solidFill>
                  <a:schemeClr val="accent2">
                    <a:lumMod val="50000"/>
                  </a:schemeClr>
                </a:solidFill>
                <a:ea typeface="+mj-lt"/>
                <a:cs typeface="+mj-lt"/>
              </a:rPr>
              <a:t>Atypical Kidney Imaging</a:t>
            </a:r>
            <a:endParaRPr lang="en-US" sz="2800" b="1">
              <a:solidFill>
                <a:schemeClr val="accent2">
                  <a:lumMod val="50000"/>
                </a:schemeClr>
              </a:solidFill>
            </a:endParaRPr>
          </a:p>
        </p:txBody>
      </p:sp>
      <p:pic>
        <p:nvPicPr>
          <p:cNvPr id="4" name="Picture 4" descr="A picture containing text, different, posing, several&#10;&#10;Description automatically generated">
            <a:extLst>
              <a:ext uri="{FF2B5EF4-FFF2-40B4-BE49-F238E27FC236}">
                <a16:creationId xmlns:a16="http://schemas.microsoft.com/office/drawing/2014/main" id="{031F394A-C829-2264-E020-63D8D89B8602}"/>
              </a:ext>
            </a:extLst>
          </p:cNvPr>
          <p:cNvPicPr>
            <a:picLocks noGrp="1" noChangeAspect="1"/>
          </p:cNvPicPr>
          <p:nvPr>
            <p:ph idx="1"/>
          </p:nvPr>
        </p:nvPicPr>
        <p:blipFill>
          <a:blip r:embed="rId2" cstate="print"/>
          <a:stretch>
            <a:fillRect/>
          </a:stretch>
        </p:blipFill>
        <p:spPr>
          <a:xfrm>
            <a:off x="4167" y="-300"/>
            <a:ext cx="1903853" cy="2022207"/>
          </a:xfrm>
        </p:spPr>
      </p:pic>
      <p:sp>
        <p:nvSpPr>
          <p:cNvPr id="5" name="TextBox 4">
            <a:extLst>
              <a:ext uri="{FF2B5EF4-FFF2-40B4-BE49-F238E27FC236}">
                <a16:creationId xmlns:a16="http://schemas.microsoft.com/office/drawing/2014/main" id="{EDDA764B-2A8B-8DE9-68E7-E6B2388BC503}"/>
              </a:ext>
            </a:extLst>
          </p:cNvPr>
          <p:cNvSpPr txBox="1"/>
          <p:nvPr/>
        </p:nvSpPr>
        <p:spPr>
          <a:xfrm>
            <a:off x="3214777" y="1288211"/>
            <a:ext cx="638067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i="1">
                <a:solidFill>
                  <a:schemeClr val="tx1">
                    <a:lumMod val="75000"/>
                    <a:lumOff val="25000"/>
                  </a:schemeClr>
                </a:solidFill>
              </a:rPr>
              <a:t>Present in up to 16% of patients suspected to have ADPKD</a:t>
            </a:r>
          </a:p>
        </p:txBody>
      </p:sp>
      <p:pic>
        <p:nvPicPr>
          <p:cNvPr id="8" name="Picture 2" descr="Text&#10;&#10;Description automatically generated">
            <a:extLst>
              <a:ext uri="{FF2B5EF4-FFF2-40B4-BE49-F238E27FC236}">
                <a16:creationId xmlns:a16="http://schemas.microsoft.com/office/drawing/2014/main" id="{D65C703F-4C0B-39F8-A66F-43348C0074A3}"/>
              </a:ext>
            </a:extLst>
          </p:cNvPr>
          <p:cNvPicPr>
            <a:picLocks noChangeAspect="1"/>
          </p:cNvPicPr>
          <p:nvPr/>
        </p:nvPicPr>
        <p:blipFill>
          <a:blip r:embed="rId3" cstate="print"/>
          <a:stretch>
            <a:fillRect/>
          </a:stretch>
        </p:blipFill>
        <p:spPr>
          <a:xfrm>
            <a:off x="6593457" y="2337829"/>
            <a:ext cx="5359879" cy="3634454"/>
          </a:xfrm>
          <a:prstGeom prst="rect">
            <a:avLst/>
          </a:prstGeom>
        </p:spPr>
      </p:pic>
      <p:sp>
        <p:nvSpPr>
          <p:cNvPr id="9" name="Rectangle 8">
            <a:extLst>
              <a:ext uri="{FF2B5EF4-FFF2-40B4-BE49-F238E27FC236}">
                <a16:creationId xmlns:a16="http://schemas.microsoft.com/office/drawing/2014/main" id="{57FCE82A-803C-644B-1263-B92A71185B6C}"/>
              </a:ext>
            </a:extLst>
          </p:cNvPr>
          <p:cNvSpPr/>
          <p:nvPr/>
        </p:nvSpPr>
        <p:spPr>
          <a:xfrm>
            <a:off x="6415897" y="2886255"/>
            <a:ext cx="5607169" cy="3076754"/>
          </a:xfrm>
          <a:prstGeom prst="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B0CAEF3-E5EE-3827-49B5-19B858651065}"/>
              </a:ext>
            </a:extLst>
          </p:cNvPr>
          <p:cNvSpPr txBox="1"/>
          <p:nvPr/>
        </p:nvSpPr>
        <p:spPr>
          <a:xfrm>
            <a:off x="411193" y="2337758"/>
            <a:ext cx="5834332" cy="37379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Sans-Serif"/>
              <a:buChar char="•"/>
            </a:pPr>
            <a:r>
              <a:rPr lang="en-US" sz="2000" b="1" i="1" dirty="0" err="1">
                <a:ea typeface="+mn-lt"/>
                <a:cs typeface="+mn-lt"/>
              </a:rPr>
              <a:t>Nontruncating</a:t>
            </a:r>
            <a:r>
              <a:rPr lang="en-US" sz="2000" b="1" i="1" dirty="0">
                <a:ea typeface="+mn-lt"/>
                <a:cs typeface="+mn-lt"/>
              </a:rPr>
              <a:t> PKD1 or PKD2</a:t>
            </a:r>
            <a:r>
              <a:rPr lang="en-US" sz="2000" dirty="0">
                <a:ea typeface="+mn-lt"/>
                <a:cs typeface="+mn-lt"/>
              </a:rPr>
              <a:t> mutations if positive family history and mild cystic disease </a:t>
            </a:r>
            <a:endParaRPr lang="en-US" dirty="0"/>
          </a:p>
          <a:p>
            <a:pPr marL="285750" indent="-285750">
              <a:lnSpc>
                <a:spcPct val="150000"/>
              </a:lnSpc>
              <a:buFont typeface="Arial,Sans-Serif"/>
              <a:buChar char="•"/>
            </a:pPr>
            <a:r>
              <a:rPr lang="en-US" sz="2000" b="1" i="1" dirty="0">
                <a:ea typeface="+mn-lt"/>
                <a:cs typeface="+mn-lt"/>
              </a:rPr>
              <a:t>Second kidney disease</a:t>
            </a:r>
            <a:r>
              <a:rPr lang="en-US" sz="2000" dirty="0">
                <a:ea typeface="+mn-lt"/>
                <a:cs typeface="+mn-lt"/>
              </a:rPr>
              <a:t> in patients with moderate to advanced CKD but mild cystic disease without kidney enlargement  </a:t>
            </a:r>
          </a:p>
          <a:p>
            <a:pPr marL="285750" indent="-285750">
              <a:lnSpc>
                <a:spcPct val="150000"/>
              </a:lnSpc>
              <a:buFont typeface="Arial,Sans-Serif"/>
              <a:buChar char="•"/>
            </a:pPr>
            <a:r>
              <a:rPr lang="en-US" sz="2000" b="1" i="1" dirty="0">
                <a:ea typeface="Calibri" panose="020F0502020204030204"/>
                <a:cs typeface="Calibri" panose="020F0502020204030204"/>
              </a:rPr>
              <a:t>Somatic mosaicism</a:t>
            </a:r>
            <a:r>
              <a:rPr lang="en-US" sz="2000" dirty="0">
                <a:ea typeface="Calibri" panose="020F0502020204030204"/>
                <a:cs typeface="Calibri" panose="020F0502020204030204"/>
              </a:rPr>
              <a:t> if no family history of ADPKD and unilateral, asymmetric, segmental, or lopsided cystic disease </a:t>
            </a:r>
          </a:p>
        </p:txBody>
      </p:sp>
      <p:sp>
        <p:nvSpPr>
          <p:cNvPr id="3" name="TextBox 2">
            <a:extLst>
              <a:ext uri="{FF2B5EF4-FFF2-40B4-BE49-F238E27FC236}">
                <a16:creationId xmlns:a16="http://schemas.microsoft.com/office/drawing/2014/main" id="{52A0821E-1E73-96B6-898C-CBFFBB3E81C0}"/>
              </a:ext>
            </a:extLst>
          </p:cNvPr>
          <p:cNvSpPr txBox="1"/>
          <p:nvPr/>
        </p:nvSpPr>
        <p:spPr>
          <a:xfrm>
            <a:off x="8628185" y="6224954"/>
            <a:ext cx="356381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err="1">
                <a:ea typeface="+mn-lt"/>
                <a:cs typeface="+mn-lt"/>
              </a:rPr>
              <a:t>Irazabal</a:t>
            </a:r>
            <a:r>
              <a:rPr lang="en-US" sz="1600">
                <a:ea typeface="+mn-lt"/>
                <a:cs typeface="+mn-lt"/>
              </a:rPr>
              <a:t> et al, </a:t>
            </a:r>
            <a:r>
              <a:rPr lang="en-US" sz="1600" i="1">
                <a:ea typeface="+mn-lt"/>
                <a:cs typeface="+mn-lt"/>
              </a:rPr>
              <a:t>J Am Soc Nephrol 2015</a:t>
            </a:r>
            <a:endParaRPr lang="en-US"/>
          </a:p>
          <a:p>
            <a:r>
              <a:rPr lang="en-US" sz="1600" i="1" err="1"/>
              <a:t>Iliutal</a:t>
            </a:r>
            <a:r>
              <a:rPr lang="en-US" sz="1600" i="1"/>
              <a:t> et al, J Am Soc Nephrol 2017</a:t>
            </a:r>
            <a:endParaRPr lang="en-US"/>
          </a:p>
        </p:txBody>
      </p:sp>
    </p:spTree>
    <p:extLst>
      <p:ext uri="{BB962C8B-B14F-4D97-AF65-F5344CB8AC3E}">
        <p14:creationId xmlns:p14="http://schemas.microsoft.com/office/powerpoint/2010/main" val="116623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5EE97A9-0365-EFB0-AD0A-9058BDA8F6D3}"/>
              </a:ext>
            </a:extLst>
          </p:cNvPr>
          <p:cNvSpPr txBox="1"/>
          <p:nvPr/>
        </p:nvSpPr>
        <p:spPr>
          <a:xfrm>
            <a:off x="838200" y="253397"/>
            <a:ext cx="10515600" cy="127323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kern="1200">
                <a:solidFill>
                  <a:schemeClr val="tx1"/>
                </a:solidFill>
                <a:latin typeface="+mj-lt"/>
                <a:ea typeface="+mj-ea"/>
                <a:cs typeface="+mj-cs"/>
              </a:rPr>
              <a:t>de novo PKD with atypical kidney imaging patterns</a:t>
            </a:r>
          </a:p>
        </p:txBody>
      </p:sp>
      <p:sp>
        <p:nvSpPr>
          <p:cNvPr id="18" name="Rectangle 17">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Arrow: Down 5">
            <a:extLst>
              <a:ext uri="{FF2B5EF4-FFF2-40B4-BE49-F238E27FC236}">
                <a16:creationId xmlns:a16="http://schemas.microsoft.com/office/drawing/2014/main" id="{AA635AF3-48E3-0486-E032-D4AFD079E3AF}"/>
              </a:ext>
            </a:extLst>
          </p:cNvPr>
          <p:cNvSpPr/>
          <p:nvPr/>
        </p:nvSpPr>
        <p:spPr>
          <a:xfrm>
            <a:off x="5650833" y="2184158"/>
            <a:ext cx="913759" cy="1827518"/>
          </a:xfrm>
          <a:prstGeom prst="down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DC26694-C35A-AED5-9C6A-1D37274D77E6}"/>
              </a:ext>
            </a:extLst>
          </p:cNvPr>
          <p:cNvSpPr txBox="1"/>
          <p:nvPr/>
        </p:nvSpPr>
        <p:spPr>
          <a:xfrm>
            <a:off x="1989545" y="4289634"/>
            <a:ext cx="8237893" cy="8980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1709928">
              <a:spcAft>
                <a:spcPts val="600"/>
              </a:spcAft>
            </a:pPr>
            <a:r>
              <a:rPr lang="en-US" sz="5236" kern="1200">
                <a:solidFill>
                  <a:schemeClr val="tx1"/>
                </a:solidFill>
                <a:latin typeface="+mn-lt"/>
                <a:ea typeface="+mn-lt"/>
                <a:cs typeface="+mn-lt"/>
              </a:rPr>
              <a:t>suspect somatic mosaicism</a:t>
            </a:r>
            <a:endParaRPr lang="en-US"/>
          </a:p>
        </p:txBody>
      </p:sp>
    </p:spTree>
    <p:extLst>
      <p:ext uri="{BB962C8B-B14F-4D97-AF65-F5344CB8AC3E}">
        <p14:creationId xmlns:p14="http://schemas.microsoft.com/office/powerpoint/2010/main" val="52204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581F1B43-F620-7C1A-596D-BB976E8913FF}"/>
              </a:ext>
            </a:extLst>
          </p:cNvPr>
          <p:cNvSpPr>
            <a:spLocks noGrp="1"/>
          </p:cNvSpPr>
          <p:nvPr>
            <p:ph type="title"/>
          </p:nvPr>
        </p:nvSpPr>
        <p:spPr>
          <a:xfrm>
            <a:off x="640080" y="1243013"/>
            <a:ext cx="3855720" cy="4371974"/>
          </a:xfrm>
        </p:spPr>
        <p:txBody>
          <a:bodyPr>
            <a:normAutofit/>
          </a:bodyPr>
          <a:lstStyle/>
          <a:p>
            <a:r>
              <a:rPr lang="en-US" sz="4000" b="1">
                <a:solidFill>
                  <a:schemeClr val="tx2"/>
                </a:solidFill>
                <a:latin typeface="Calibri"/>
                <a:cs typeface="Calibri"/>
              </a:rPr>
              <a:t>Genetic studies in ADPK</a:t>
            </a:r>
            <a:endParaRPr lang="en-US" sz="4000">
              <a:solidFill>
                <a:schemeClr val="tx2"/>
              </a:solidFill>
            </a:endParaRPr>
          </a:p>
        </p:txBody>
      </p:sp>
      <p:sp>
        <p:nvSpPr>
          <p:cNvPr id="3" name="Content Placeholder 2">
            <a:extLst>
              <a:ext uri="{FF2B5EF4-FFF2-40B4-BE49-F238E27FC236}">
                <a16:creationId xmlns:a16="http://schemas.microsoft.com/office/drawing/2014/main" id="{CBB8DBA9-36A9-AE07-A8B3-742E6FC87D05}"/>
              </a:ext>
            </a:extLst>
          </p:cNvPr>
          <p:cNvSpPr>
            <a:spLocks noGrp="1"/>
          </p:cNvSpPr>
          <p:nvPr>
            <p:ph idx="1"/>
          </p:nvPr>
        </p:nvSpPr>
        <p:spPr>
          <a:xfrm>
            <a:off x="6160477" y="511595"/>
            <a:ext cx="5221224" cy="6344060"/>
          </a:xfrm>
        </p:spPr>
        <p:txBody>
          <a:bodyPr vert="horz" lIns="91440" tIns="45720" rIns="91440" bIns="45720" rtlCol="0" anchor="ctr">
            <a:normAutofit/>
          </a:bodyPr>
          <a:lstStyle/>
          <a:p>
            <a:pPr>
              <a:buFont typeface="Wingdings" panose="020B0604020202020204" pitchFamily="34" charset="0"/>
              <a:buChar char="ü"/>
            </a:pPr>
            <a:r>
              <a:rPr lang="en-US" sz="2400" b="1" dirty="0">
                <a:solidFill>
                  <a:schemeClr val="tx2"/>
                </a:solidFill>
                <a:ea typeface="+mn-lt"/>
                <a:cs typeface="+mn-lt"/>
              </a:rPr>
              <a:t>Epidemiologic information</a:t>
            </a:r>
            <a:endParaRPr lang="en-US" sz="2400" b="1" dirty="0">
              <a:solidFill>
                <a:schemeClr val="tx2"/>
              </a:solidFill>
              <a:ea typeface="Calibri"/>
              <a:cs typeface="Calibri"/>
            </a:endParaRPr>
          </a:p>
          <a:p>
            <a:pPr>
              <a:lnSpc>
                <a:spcPct val="150000"/>
              </a:lnSpc>
              <a:buFont typeface="Wingdings" panose="020B0604020202020204" pitchFamily="34" charset="0"/>
              <a:buChar char="ü"/>
            </a:pPr>
            <a:r>
              <a:rPr lang="en-US" sz="2400" b="1" dirty="0">
                <a:solidFill>
                  <a:schemeClr val="tx2"/>
                </a:solidFill>
                <a:ea typeface="+mn-lt"/>
                <a:cs typeface="+mn-lt"/>
              </a:rPr>
              <a:t>Disease mechanisms</a:t>
            </a:r>
          </a:p>
          <a:p>
            <a:pPr>
              <a:lnSpc>
                <a:spcPct val="150000"/>
              </a:lnSpc>
              <a:buFont typeface="Wingdings" panose="020B0604020202020204" pitchFamily="34" charset="0"/>
              <a:buChar char="ü"/>
            </a:pPr>
            <a:r>
              <a:rPr lang="en-US" sz="2400" b="1" dirty="0">
                <a:solidFill>
                  <a:schemeClr val="tx2"/>
                </a:solidFill>
                <a:ea typeface="+mn-lt"/>
                <a:cs typeface="+mn-lt"/>
              </a:rPr>
              <a:t>Providing prognostic value</a:t>
            </a:r>
          </a:p>
          <a:p>
            <a:pPr>
              <a:lnSpc>
                <a:spcPct val="150000"/>
              </a:lnSpc>
              <a:buFont typeface="Wingdings,Sans-Serif" panose="020B0604020202020204" pitchFamily="34" charset="0"/>
              <a:buChar char="ü"/>
            </a:pPr>
            <a:r>
              <a:rPr lang="en-US" sz="2400" b="1" dirty="0">
                <a:solidFill>
                  <a:schemeClr val="tx2"/>
                </a:solidFill>
                <a:ea typeface="+mn-lt"/>
                <a:cs typeface="+mn-lt"/>
              </a:rPr>
              <a:t>Broadening of the phenotypic spectrum of cystic kidney diseases</a:t>
            </a:r>
            <a:endParaRPr lang="en-US" sz="2400" dirty="0">
              <a:solidFill>
                <a:schemeClr val="tx2"/>
              </a:solidFill>
              <a:ea typeface="+mn-lt"/>
              <a:cs typeface="+mn-lt"/>
            </a:endParaRPr>
          </a:p>
          <a:p>
            <a:pPr>
              <a:lnSpc>
                <a:spcPct val="100000"/>
              </a:lnSpc>
            </a:pPr>
            <a:r>
              <a:rPr lang="en-US" sz="2400" i="1" dirty="0">
                <a:solidFill>
                  <a:schemeClr val="tx2"/>
                </a:solidFill>
                <a:ea typeface="+mn-lt"/>
                <a:cs typeface="+mn-lt"/>
              </a:rPr>
              <a:t>Genetic Causes of PKD beyond PKD1 and PKD2 </a:t>
            </a:r>
            <a:endParaRPr lang="en-US" sz="2400" dirty="0">
              <a:solidFill>
                <a:schemeClr val="tx2"/>
              </a:solidFill>
              <a:ea typeface="+mn-lt"/>
              <a:cs typeface="+mn-lt"/>
            </a:endParaRPr>
          </a:p>
          <a:p>
            <a:pPr>
              <a:lnSpc>
                <a:spcPct val="150000"/>
              </a:lnSpc>
              <a:buFont typeface="Wingdings" panose="020B0604020202020204" pitchFamily="34" charset="0"/>
              <a:buChar char="ü"/>
            </a:pPr>
            <a:r>
              <a:rPr lang="en-US" sz="2400" b="1" dirty="0">
                <a:solidFill>
                  <a:schemeClr val="tx2"/>
                </a:solidFill>
                <a:ea typeface="+mn-lt"/>
                <a:cs typeface="+mn-lt"/>
              </a:rPr>
              <a:t>Improving diagnostics</a:t>
            </a:r>
          </a:p>
        </p:txBody>
      </p:sp>
    </p:spTree>
    <p:extLst>
      <p:ext uri="{BB962C8B-B14F-4D97-AF65-F5344CB8AC3E}">
        <p14:creationId xmlns:p14="http://schemas.microsoft.com/office/powerpoint/2010/main" val="26583193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4296ABB-8084-AD4C-C7A1-3D281F2A7C7A}"/>
              </a:ext>
            </a:extLst>
          </p:cNvPr>
          <p:cNvSpPr>
            <a:spLocks noGrp="1"/>
          </p:cNvSpPr>
          <p:nvPr>
            <p:ph idx="1"/>
          </p:nvPr>
        </p:nvSpPr>
        <p:spPr>
          <a:xfrm>
            <a:off x="841248" y="3337269"/>
            <a:ext cx="10509504" cy="2905686"/>
          </a:xfrm>
        </p:spPr>
        <p:txBody>
          <a:bodyPr vert="horz" lIns="91440" tIns="45720" rIns="91440" bIns="45720" rtlCol="0" anchor="t">
            <a:normAutofit/>
          </a:bodyPr>
          <a:lstStyle/>
          <a:p>
            <a:r>
              <a:rPr lang="en-US" sz="2200">
                <a:ea typeface="+mn-lt"/>
                <a:cs typeface="+mn-lt"/>
              </a:rPr>
              <a:t>The diagnosis of mosaicism is challenging due to variable involvement of the affected cells resulting in a low mutation signal-to-noise ratio, and it is frequently missed by Sanger sequencing. </a:t>
            </a:r>
          </a:p>
          <a:p>
            <a:r>
              <a:rPr lang="en-US" sz="2200">
                <a:ea typeface="+mn-lt"/>
                <a:cs typeface="+mn-lt"/>
              </a:rPr>
              <a:t>Future studies using “molecular bar coding” of template DNA from different tissues (e.g., buccal mucosa and urinary epithelia) may improve the detection rate of mosaic cases with even lower variant allele fractions (&lt;2% of reads).</a:t>
            </a:r>
            <a:endParaRPr lang="en-US" sz="2200"/>
          </a:p>
        </p:txBody>
      </p:sp>
    </p:spTree>
    <p:extLst>
      <p:ext uri="{BB962C8B-B14F-4D97-AF65-F5344CB8AC3E}">
        <p14:creationId xmlns:p14="http://schemas.microsoft.com/office/powerpoint/2010/main" val="35611956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03EAA14-5233-4B2F-1938-A3C891871F0C}"/>
              </a:ext>
            </a:extLst>
          </p:cNvPr>
          <p:cNvSpPr txBox="1"/>
          <p:nvPr/>
        </p:nvSpPr>
        <p:spPr>
          <a:xfrm>
            <a:off x="638881" y="417576"/>
            <a:ext cx="10909640" cy="124939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400" b="1" kern="1200">
                <a:latin typeface="+mj-lt"/>
                <a:ea typeface="+mj-ea"/>
                <a:cs typeface="+mj-cs"/>
              </a:rPr>
              <a:t>Procedures and Potential Pitfalls of IVF With PGD</a:t>
            </a:r>
            <a:endParaRPr lang="en-US" sz="3400" b="1" kern="1200">
              <a:latin typeface="+mj-lt"/>
              <a:ea typeface="+mj-ea"/>
              <a:cs typeface="Calibri Light"/>
            </a:endParaRPr>
          </a:p>
        </p:txBody>
      </p:sp>
      <p:sp>
        <p:nvSpPr>
          <p:cNvPr id="1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able&#10;&#10;Description automatically generated">
            <a:extLst>
              <a:ext uri="{FF2B5EF4-FFF2-40B4-BE49-F238E27FC236}">
                <a16:creationId xmlns:a16="http://schemas.microsoft.com/office/drawing/2014/main" id="{325E632F-EB03-B5BE-CD5A-8B4690B0336D}"/>
              </a:ext>
            </a:extLst>
          </p:cNvPr>
          <p:cNvPicPr>
            <a:picLocks noChangeAspect="1"/>
          </p:cNvPicPr>
          <p:nvPr/>
        </p:nvPicPr>
        <p:blipFill>
          <a:blip r:embed="rId2" cstate="print"/>
          <a:stretch>
            <a:fillRect/>
          </a:stretch>
        </p:blipFill>
        <p:spPr>
          <a:xfrm>
            <a:off x="1209612" y="1951683"/>
            <a:ext cx="9769727" cy="3867090"/>
          </a:xfrm>
          <a:prstGeom prst="rect">
            <a:avLst/>
          </a:prstGeom>
        </p:spPr>
      </p:pic>
      <p:sp>
        <p:nvSpPr>
          <p:cNvPr id="5" name="TextBox 4">
            <a:extLst>
              <a:ext uri="{FF2B5EF4-FFF2-40B4-BE49-F238E27FC236}">
                <a16:creationId xmlns:a16="http://schemas.microsoft.com/office/drawing/2014/main" id="{A50D23FF-1072-616F-CB31-D0163ADCC7B9}"/>
              </a:ext>
            </a:extLst>
          </p:cNvPr>
          <p:cNvSpPr txBox="1"/>
          <p:nvPr/>
        </p:nvSpPr>
        <p:spPr>
          <a:xfrm>
            <a:off x="8721559" y="6395452"/>
            <a:ext cx="3251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t>Murphy et al, Am J Kidney Dis 2018</a:t>
            </a:r>
            <a:endParaRPr lang="en-US" sz="1600" i="1">
              <a:cs typeface="Calibri"/>
            </a:endParaRPr>
          </a:p>
        </p:txBody>
      </p:sp>
    </p:spTree>
    <p:extLst>
      <p:ext uri="{BB962C8B-B14F-4D97-AF65-F5344CB8AC3E}">
        <p14:creationId xmlns:p14="http://schemas.microsoft.com/office/powerpoint/2010/main" val="15307417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C6A76B-1E7C-11CA-1378-1077D559322F}"/>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2200">
                <a:ea typeface="+mn-lt"/>
                <a:cs typeface="+mn-lt"/>
              </a:rPr>
              <a:t>Autosomal dominant polycystic kidney disease (ADPKD) is the most common monogenic hereditary kidney disease worldwide affecting all racial groups.</a:t>
            </a:r>
            <a:endParaRPr lang="en-US" sz="2200"/>
          </a:p>
          <a:p>
            <a:r>
              <a:rPr lang="en-US" sz="2200">
                <a:ea typeface="+mn-lt"/>
                <a:cs typeface="+mn-lt"/>
              </a:rPr>
              <a:t>Compex genetic mechanisms underlie the variable clinical presentation.</a:t>
            </a:r>
            <a:endParaRPr lang="en-US" sz="2200">
              <a:cs typeface="Calibri" panose="020F0502020204030204"/>
            </a:endParaRPr>
          </a:p>
        </p:txBody>
      </p:sp>
    </p:spTree>
    <p:extLst>
      <p:ext uri="{BB962C8B-B14F-4D97-AF65-F5344CB8AC3E}">
        <p14:creationId xmlns:p14="http://schemas.microsoft.com/office/powerpoint/2010/main" val="39026830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imeline&#10;&#10;Description automatically generated">
            <a:extLst>
              <a:ext uri="{FF2B5EF4-FFF2-40B4-BE49-F238E27FC236}">
                <a16:creationId xmlns:a16="http://schemas.microsoft.com/office/drawing/2014/main" id="{413A22A5-10D1-A000-AEE3-AE43C91FF195}"/>
              </a:ext>
            </a:extLst>
          </p:cNvPr>
          <p:cNvPicPr>
            <a:picLocks noChangeAspect="1"/>
          </p:cNvPicPr>
          <p:nvPr/>
        </p:nvPicPr>
        <p:blipFill>
          <a:blip r:embed="rId2" cstate="print"/>
          <a:stretch>
            <a:fillRect/>
          </a:stretch>
        </p:blipFill>
        <p:spPr>
          <a:xfrm>
            <a:off x="1295022" y="1433713"/>
            <a:ext cx="8745620" cy="4805039"/>
          </a:xfrm>
          <a:prstGeom prst="rect">
            <a:avLst/>
          </a:prstGeom>
        </p:spPr>
      </p:pic>
      <p:sp>
        <p:nvSpPr>
          <p:cNvPr id="6" name="TextBox 5">
            <a:extLst>
              <a:ext uri="{FF2B5EF4-FFF2-40B4-BE49-F238E27FC236}">
                <a16:creationId xmlns:a16="http://schemas.microsoft.com/office/drawing/2014/main" id="{40F84321-DB42-BBC2-1353-32C5F1E2240E}"/>
              </a:ext>
            </a:extLst>
          </p:cNvPr>
          <p:cNvSpPr txBox="1"/>
          <p:nvPr/>
        </p:nvSpPr>
        <p:spPr>
          <a:xfrm>
            <a:off x="9523662" y="6422190"/>
            <a:ext cx="2662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t>Lanktree</a:t>
            </a:r>
            <a:r>
              <a:rPr lang="en-US" sz="1600" i="1"/>
              <a:t> et al,</a:t>
            </a:r>
            <a:r>
              <a:rPr lang="en-US" sz="1600" i="1">
                <a:ea typeface="+mn-lt"/>
                <a:cs typeface="+mn-lt"/>
              </a:rPr>
              <a:t> CJASN 2021</a:t>
            </a:r>
            <a:endParaRPr lang="en-US" sz="1600" i="1">
              <a:cs typeface="Calibri"/>
            </a:endParaRPr>
          </a:p>
        </p:txBody>
      </p:sp>
      <p:sp>
        <p:nvSpPr>
          <p:cNvPr id="3" name="TextBox 2">
            <a:extLst>
              <a:ext uri="{FF2B5EF4-FFF2-40B4-BE49-F238E27FC236}">
                <a16:creationId xmlns:a16="http://schemas.microsoft.com/office/drawing/2014/main" id="{2E1C9E15-B314-76E1-D750-C1B41AD01C1A}"/>
              </a:ext>
            </a:extLst>
          </p:cNvPr>
          <p:cNvSpPr txBox="1"/>
          <p:nvPr/>
        </p:nvSpPr>
        <p:spPr>
          <a:xfrm>
            <a:off x="1287958" y="357466"/>
            <a:ext cx="7615862" cy="830997"/>
          </a:xfrm>
          <a:prstGeom prst="rect">
            <a:avLst/>
          </a:prstGeom>
          <a:noFill/>
          <a:ln w="5715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1">
                    <a:lumMod val="75000"/>
                    <a:lumOff val="25000"/>
                  </a:schemeClr>
                </a:solidFill>
              </a:rPr>
              <a:t>Effects of digenic disease on functional </a:t>
            </a:r>
            <a:r>
              <a:rPr lang="en-US" sz="2400" b="1" err="1">
                <a:solidFill>
                  <a:schemeClr val="tx1">
                    <a:lumMod val="75000"/>
                    <a:lumOff val="25000"/>
                  </a:schemeClr>
                </a:solidFill>
              </a:rPr>
              <a:t>polycystin</a:t>
            </a:r>
            <a:r>
              <a:rPr lang="en-US" sz="2400" b="1">
                <a:solidFill>
                  <a:schemeClr val="tx1">
                    <a:lumMod val="75000"/>
                    <a:lumOff val="25000"/>
                  </a:schemeClr>
                </a:solidFill>
              </a:rPr>
              <a:t> dosage and cystic disease severity</a:t>
            </a:r>
            <a:endParaRPr lang="en-US" sz="2400" b="1">
              <a:solidFill>
                <a:schemeClr val="tx1">
                  <a:lumMod val="75000"/>
                  <a:lumOff val="25000"/>
                </a:schemeClr>
              </a:solidFill>
              <a:cs typeface="Calibri"/>
            </a:endParaRPr>
          </a:p>
        </p:txBody>
      </p:sp>
      <p:sp>
        <p:nvSpPr>
          <p:cNvPr id="5" name="TextBox 1">
            <a:extLst>
              <a:ext uri="{FF2B5EF4-FFF2-40B4-BE49-F238E27FC236}">
                <a16:creationId xmlns:a16="http://schemas.microsoft.com/office/drawing/2014/main" id="{CFD9F6DB-533E-B3EF-94D3-9EA36A3B5654}"/>
              </a:ext>
            </a:extLst>
          </p:cNvPr>
          <p:cNvSpPr txBox="1"/>
          <p:nvPr/>
        </p:nvSpPr>
        <p:spPr>
          <a:xfrm>
            <a:off x="1403230" y="1302588"/>
            <a:ext cx="3073879" cy="830997"/>
          </a:xfrm>
          <a:prstGeom prst="rect">
            <a:avLst/>
          </a:prstGeom>
          <a:noFill/>
          <a:ln>
            <a:solidFill>
              <a:schemeClr val="tx2">
                <a:lumMod val="60000"/>
                <a:lumOff val="40000"/>
              </a:schemeClr>
            </a:solidFill>
            <a:prstDash val="dash"/>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a:buChar char="ü"/>
            </a:pPr>
            <a:r>
              <a:rPr lang="en-US" sz="2400" b="1">
                <a:solidFill>
                  <a:schemeClr val="accent2">
                    <a:lumMod val="50000"/>
                  </a:schemeClr>
                </a:solidFill>
              </a:rPr>
              <a:t>“two-hit” model</a:t>
            </a:r>
            <a:endParaRPr lang="en-US" sz="2400" b="1">
              <a:solidFill>
                <a:schemeClr val="accent2">
                  <a:lumMod val="50000"/>
                </a:schemeClr>
              </a:solidFill>
              <a:cs typeface="Calibri"/>
            </a:endParaRPr>
          </a:p>
          <a:p>
            <a:pPr marL="342900" indent="-342900">
              <a:buFont typeface="Wingdings"/>
              <a:buChar char="ü"/>
            </a:pPr>
            <a:r>
              <a:rPr lang="en-US" sz="2400" b="1">
                <a:solidFill>
                  <a:schemeClr val="accent2">
                    <a:lumMod val="50000"/>
                  </a:schemeClr>
                </a:solidFill>
                <a:cs typeface="Calibri"/>
              </a:rPr>
              <a:t>"</a:t>
            </a:r>
            <a:r>
              <a:rPr lang="en-US" sz="2400" b="1" err="1">
                <a:solidFill>
                  <a:schemeClr val="accent2">
                    <a:lumMod val="50000"/>
                  </a:schemeClr>
                </a:solidFill>
                <a:cs typeface="Calibri"/>
              </a:rPr>
              <a:t>threshhold</a:t>
            </a:r>
            <a:r>
              <a:rPr lang="en-US" sz="2400" b="1">
                <a:solidFill>
                  <a:schemeClr val="accent2">
                    <a:lumMod val="50000"/>
                  </a:schemeClr>
                </a:solidFill>
                <a:cs typeface="Calibri"/>
              </a:rPr>
              <a:t> effect"</a:t>
            </a:r>
          </a:p>
        </p:txBody>
      </p:sp>
    </p:spTree>
    <p:extLst>
      <p:ext uri="{BB962C8B-B14F-4D97-AF65-F5344CB8AC3E}">
        <p14:creationId xmlns:p14="http://schemas.microsoft.com/office/powerpoint/2010/main" val="1225242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1E4B5128-62AA-A2FB-A4D6-84B48FE22511}"/>
              </a:ext>
            </a:extLst>
          </p:cNvPr>
          <p:cNvSpPr/>
          <p:nvPr/>
        </p:nvSpPr>
        <p:spPr>
          <a:xfrm>
            <a:off x="8431824" y="2227384"/>
            <a:ext cx="586153" cy="379827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able&#10;&#10;Description automatically generated">
            <a:extLst>
              <a:ext uri="{FF2B5EF4-FFF2-40B4-BE49-F238E27FC236}">
                <a16:creationId xmlns:a16="http://schemas.microsoft.com/office/drawing/2014/main" id="{2E04B0D4-D1A1-F965-5DD1-B2D03BE469A5}"/>
              </a:ext>
            </a:extLst>
          </p:cNvPr>
          <p:cNvPicPr>
            <a:picLocks noChangeAspect="1"/>
          </p:cNvPicPr>
          <p:nvPr/>
        </p:nvPicPr>
        <p:blipFill>
          <a:blip r:embed="rId3" cstate="print"/>
          <a:stretch>
            <a:fillRect/>
          </a:stretch>
        </p:blipFill>
        <p:spPr>
          <a:xfrm>
            <a:off x="2132275" y="1072496"/>
            <a:ext cx="7315862" cy="4057178"/>
          </a:xfrm>
          <a:prstGeom prst="rect">
            <a:avLst/>
          </a:prstGeom>
        </p:spPr>
      </p:pic>
      <p:sp>
        <p:nvSpPr>
          <p:cNvPr id="4" name="TextBox 3">
            <a:extLst>
              <a:ext uri="{FF2B5EF4-FFF2-40B4-BE49-F238E27FC236}">
                <a16:creationId xmlns:a16="http://schemas.microsoft.com/office/drawing/2014/main" id="{D8233DC2-44AF-43B6-4B47-6AB8D532E67B}"/>
              </a:ext>
            </a:extLst>
          </p:cNvPr>
          <p:cNvSpPr txBox="1"/>
          <p:nvPr/>
        </p:nvSpPr>
        <p:spPr>
          <a:xfrm>
            <a:off x="1935308" y="5453635"/>
            <a:ext cx="3807124" cy="10310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i="1" err="1">
                <a:ea typeface="Calibri"/>
                <a:cs typeface="Calibri"/>
              </a:rPr>
              <a:t>Cornec</a:t>
            </a:r>
            <a:r>
              <a:rPr lang="en-US" sz="1300" i="1">
                <a:ea typeface="Calibri"/>
                <a:cs typeface="Calibri"/>
              </a:rPr>
              <a:t>-Le Gall, J Am Soc Nephrol 2013</a:t>
            </a:r>
            <a:endParaRPr lang="en-US" sz="1300">
              <a:ea typeface="Calibri"/>
              <a:cs typeface="Calibri"/>
            </a:endParaRPr>
          </a:p>
          <a:p>
            <a:r>
              <a:rPr lang="en-US" sz="1600" i="1" dirty="0"/>
              <a:t>Heyer et al, J Am Soc Nephrol 2016</a:t>
            </a:r>
            <a:endParaRPr lang="en-US" sz="1600" i="1" dirty="0">
              <a:ea typeface="Calibri"/>
              <a:cs typeface="Calibri"/>
            </a:endParaRPr>
          </a:p>
          <a:p>
            <a:r>
              <a:rPr lang="en-US" sz="1600" i="1" dirty="0"/>
              <a:t>Hwang et al, J</a:t>
            </a:r>
            <a:r>
              <a:rPr lang="en-US" sz="1600" i="1" dirty="0">
                <a:ea typeface="+mn-lt"/>
                <a:cs typeface="+mn-lt"/>
              </a:rPr>
              <a:t> Am Soc Nephrol 2016</a:t>
            </a:r>
          </a:p>
          <a:p>
            <a:r>
              <a:rPr lang="en-US" sz="1600" i="1" dirty="0" err="1">
                <a:ea typeface="+mn-lt"/>
                <a:cs typeface="+mn-lt"/>
              </a:rPr>
              <a:t>Cornec</a:t>
            </a:r>
            <a:r>
              <a:rPr lang="en-US" sz="1600" i="1" dirty="0">
                <a:ea typeface="+mn-lt"/>
                <a:cs typeface="+mn-lt"/>
              </a:rPr>
              <a:t>-Le Gall et al, J Am Soc Nephrol 2018</a:t>
            </a:r>
            <a:endParaRPr lang="en-US" sz="1600" i="1" dirty="0">
              <a:cs typeface="Calibri"/>
            </a:endParaRPr>
          </a:p>
        </p:txBody>
      </p:sp>
      <p:sp>
        <p:nvSpPr>
          <p:cNvPr id="2" name="Rectangle: Rounded Corners 1">
            <a:extLst>
              <a:ext uri="{FF2B5EF4-FFF2-40B4-BE49-F238E27FC236}">
                <a16:creationId xmlns:a16="http://schemas.microsoft.com/office/drawing/2014/main" id="{9E95C0AF-92AC-7F35-9BE9-D5EAB967CACD}"/>
              </a:ext>
            </a:extLst>
          </p:cNvPr>
          <p:cNvSpPr/>
          <p:nvPr/>
        </p:nvSpPr>
        <p:spPr>
          <a:xfrm>
            <a:off x="1931941" y="2252681"/>
            <a:ext cx="7314789" cy="576487"/>
          </a:xfrm>
          <a:prstGeom prst="roundRect">
            <a:avLst/>
          </a:prstGeom>
          <a:noFill/>
          <a:ln w="28575">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75B504F-519B-DADE-6149-7570018273CD}"/>
              </a:ext>
            </a:extLst>
          </p:cNvPr>
          <p:cNvSpPr txBox="1"/>
          <p:nvPr/>
        </p:nvSpPr>
        <p:spPr>
          <a:xfrm>
            <a:off x="1794049" y="98214"/>
            <a:ext cx="7995668" cy="96736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740664">
              <a:lnSpc>
                <a:spcPct val="90000"/>
              </a:lnSpc>
              <a:spcAft>
                <a:spcPts val="486"/>
              </a:spcAft>
            </a:pPr>
            <a:r>
              <a:rPr lang="en-US" sz="2000" b="1" i="1" kern="1200" dirty="0">
                <a:solidFill>
                  <a:schemeClr val="accent2">
                    <a:lumMod val="50000"/>
                  </a:schemeClr>
                </a:solidFill>
                <a:latin typeface="+mn-lt"/>
                <a:ea typeface="+mn-ea"/>
                <a:cs typeface="+mn-cs"/>
              </a:rPr>
              <a:t>Patients carrying a truncating PKD1 mutation were 2.74 times more likely to develop ESRD than those carrying a </a:t>
            </a:r>
            <a:r>
              <a:rPr lang="en-US" sz="2000" b="1" i="1" kern="1200" dirty="0" err="1">
                <a:solidFill>
                  <a:schemeClr val="accent2">
                    <a:lumMod val="50000"/>
                  </a:schemeClr>
                </a:solidFill>
                <a:latin typeface="+mn-lt"/>
                <a:ea typeface="+mn-ea"/>
                <a:cs typeface="+mn-cs"/>
              </a:rPr>
              <a:t>nontruncating</a:t>
            </a:r>
            <a:r>
              <a:rPr lang="en-US" sz="2000" b="1" i="1" kern="1200" dirty="0">
                <a:solidFill>
                  <a:schemeClr val="accent2">
                    <a:lumMod val="50000"/>
                  </a:schemeClr>
                </a:solidFill>
                <a:latin typeface="+mn-lt"/>
                <a:ea typeface="+mn-ea"/>
                <a:cs typeface="+mn-cs"/>
              </a:rPr>
              <a:t> PKD1 mutation</a:t>
            </a:r>
            <a:endParaRPr lang="en-US" sz="2000" i="1">
              <a:solidFill>
                <a:schemeClr val="accent2">
                  <a:lumMod val="50000"/>
                </a:schemeClr>
              </a:solidFill>
              <a:ea typeface="Calibri"/>
              <a:cs typeface="Calibri"/>
            </a:endParaRPr>
          </a:p>
        </p:txBody>
      </p:sp>
    </p:spTree>
    <p:extLst>
      <p:ext uri="{BB962C8B-B14F-4D97-AF65-F5344CB8AC3E}">
        <p14:creationId xmlns:p14="http://schemas.microsoft.com/office/powerpoint/2010/main" val="272520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7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A99F68-BCAB-B270-C0DC-743A962ED622}"/>
              </a:ext>
            </a:extLst>
          </p:cNvPr>
          <p:cNvSpPr>
            <a:spLocks noGrp="1"/>
          </p:cNvSpPr>
          <p:nvPr>
            <p:ph type="title"/>
          </p:nvPr>
        </p:nvSpPr>
        <p:spPr>
          <a:xfrm>
            <a:off x="841248" y="256032"/>
            <a:ext cx="10506456" cy="1014984"/>
          </a:xfrm>
        </p:spPr>
        <p:txBody>
          <a:bodyPr anchor="b">
            <a:normAutofit/>
          </a:bodyPr>
          <a:lstStyle/>
          <a:p>
            <a:r>
              <a:rPr lang="en-US" sz="3400" b="1">
                <a:solidFill>
                  <a:schemeClr val="tx1">
                    <a:lumMod val="75000"/>
                    <a:lumOff val="25000"/>
                  </a:schemeClr>
                </a:solidFill>
                <a:latin typeface="Calibri"/>
                <a:ea typeface="+mj-lt"/>
                <a:cs typeface="+mj-lt"/>
              </a:rPr>
              <a:t>Mutation class predicts disease variability</a:t>
            </a:r>
            <a:endParaRPr lang="en-US" sz="3400" b="1">
              <a:solidFill>
                <a:schemeClr val="tx1">
                  <a:lumMod val="75000"/>
                  <a:lumOff val="25000"/>
                </a:schemeClr>
              </a:solidFill>
              <a:latin typeface="Calibri"/>
              <a:cs typeface="Calibri"/>
            </a:endParaRPr>
          </a:p>
        </p:txBody>
      </p:sp>
      <p:sp>
        <p:nvSpPr>
          <p:cNvPr id="84" name="Rectangle 7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5" name="Rectangle 7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EE3D68F-17D4-D829-31ED-BBA41CCA9FF6}"/>
              </a:ext>
            </a:extLst>
          </p:cNvPr>
          <p:cNvSpPr>
            <a:spLocks noGrp="1"/>
          </p:cNvSpPr>
          <p:nvPr>
            <p:ph idx="1"/>
          </p:nvPr>
        </p:nvSpPr>
        <p:spPr>
          <a:xfrm>
            <a:off x="1621665" y="1926266"/>
            <a:ext cx="6744447" cy="4357524"/>
          </a:xfrm>
        </p:spPr>
        <p:txBody>
          <a:bodyPr vert="horz" lIns="91440" tIns="45720" rIns="91440" bIns="45720" rtlCol="0" anchor="t">
            <a:normAutofit/>
          </a:bodyPr>
          <a:lstStyle/>
          <a:p>
            <a:pPr marL="214884" indent="-214884" defTabSz="859536">
              <a:lnSpc>
                <a:spcPct val="150000"/>
              </a:lnSpc>
              <a:spcBef>
                <a:spcPts val="940"/>
              </a:spcBef>
            </a:pPr>
            <a:r>
              <a:rPr lang="en-US" sz="2632" b="1" kern="1200">
                <a:solidFill>
                  <a:schemeClr val="tx1">
                    <a:lumMod val="75000"/>
                    <a:lumOff val="25000"/>
                  </a:schemeClr>
                </a:solidFill>
                <a:latin typeface="+mn-lt"/>
                <a:ea typeface="+mn-lt"/>
                <a:cs typeface="+mn-lt"/>
              </a:rPr>
              <a:t>Protein-truncating PKD1 mutations </a:t>
            </a:r>
            <a:endParaRPr lang="en-US" sz="2632" b="1" kern="1200">
              <a:solidFill>
                <a:schemeClr val="tx1">
                  <a:lumMod val="75000"/>
                  <a:lumOff val="25000"/>
                </a:schemeClr>
              </a:solidFill>
              <a:latin typeface="+mn-lt"/>
              <a:ea typeface="+mn-ea"/>
              <a:cs typeface="Calibri" panose="020F0502020204030204"/>
            </a:endParaRPr>
          </a:p>
          <a:p>
            <a:pPr marL="214884" indent="-214884" defTabSz="859536">
              <a:lnSpc>
                <a:spcPct val="150000"/>
              </a:lnSpc>
              <a:spcBef>
                <a:spcPts val="940"/>
              </a:spcBef>
              <a:buFont typeface="Wingdings" panose="020B0604020202020204" pitchFamily="34" charset="0"/>
              <a:buChar char="Ø"/>
            </a:pPr>
            <a:r>
              <a:rPr lang="en-US" sz="2632" kern="1200">
                <a:solidFill>
                  <a:schemeClr val="tx1"/>
                </a:solidFill>
                <a:latin typeface="+mn-lt"/>
                <a:ea typeface="+mn-lt"/>
                <a:cs typeface="+mn-lt"/>
              </a:rPr>
              <a:t> frameshift, nonsense, and canonical splice site mutations and large deletions</a:t>
            </a:r>
          </a:p>
          <a:p>
            <a:pPr marL="214884" indent="-214884" defTabSz="859536">
              <a:lnSpc>
                <a:spcPct val="150000"/>
              </a:lnSpc>
              <a:spcBef>
                <a:spcPts val="940"/>
              </a:spcBef>
            </a:pPr>
            <a:r>
              <a:rPr lang="en-US" sz="2632" b="1" kern="1200" err="1">
                <a:solidFill>
                  <a:schemeClr val="tx1">
                    <a:lumMod val="75000"/>
                    <a:lumOff val="25000"/>
                  </a:schemeClr>
                </a:solidFill>
                <a:latin typeface="+mn-lt"/>
                <a:ea typeface="+mn-lt"/>
                <a:cs typeface="+mn-lt"/>
              </a:rPr>
              <a:t>Nontruncating</a:t>
            </a:r>
            <a:r>
              <a:rPr lang="en-US" sz="2632" b="1" kern="1200">
                <a:solidFill>
                  <a:schemeClr val="tx1">
                    <a:lumMod val="75000"/>
                    <a:lumOff val="25000"/>
                  </a:schemeClr>
                </a:solidFill>
                <a:latin typeface="+mn-lt"/>
                <a:ea typeface="+mn-lt"/>
                <a:cs typeface="+mn-lt"/>
              </a:rPr>
              <a:t> PKD1mutations </a:t>
            </a:r>
          </a:p>
          <a:p>
            <a:pPr marL="214884" indent="-214884" defTabSz="859536">
              <a:lnSpc>
                <a:spcPct val="150000"/>
              </a:lnSpc>
              <a:spcBef>
                <a:spcPts val="940"/>
              </a:spcBef>
              <a:buFont typeface="Wingdings" panose="020B0604020202020204" pitchFamily="34" charset="0"/>
              <a:buChar char="Ø"/>
            </a:pPr>
            <a:r>
              <a:rPr lang="en-US" sz="2632" kern="1200">
                <a:solidFill>
                  <a:schemeClr val="tx1"/>
                </a:solidFill>
                <a:latin typeface="+mn-lt"/>
                <a:ea typeface="+mn-lt"/>
                <a:cs typeface="+mn-lt"/>
              </a:rPr>
              <a:t>missense and in-frame insertions/deletions</a:t>
            </a:r>
          </a:p>
          <a:p>
            <a:pPr marL="214884" indent="-214884" defTabSz="859536">
              <a:lnSpc>
                <a:spcPct val="150000"/>
              </a:lnSpc>
              <a:spcBef>
                <a:spcPts val="940"/>
              </a:spcBef>
            </a:pPr>
            <a:r>
              <a:rPr lang="en-US" sz="2632" b="1" kern="1200">
                <a:solidFill>
                  <a:schemeClr val="tx1">
                    <a:lumMod val="75000"/>
                    <a:lumOff val="25000"/>
                  </a:schemeClr>
                </a:solidFill>
                <a:latin typeface="+mn-lt"/>
                <a:ea typeface="+mn-lt"/>
                <a:cs typeface="+mn-lt"/>
              </a:rPr>
              <a:t>PKD2 mutations</a:t>
            </a:r>
            <a:endParaRPr lang="en-US" b="1">
              <a:solidFill>
                <a:schemeClr val="tx1">
                  <a:lumMod val="75000"/>
                  <a:lumOff val="25000"/>
                </a:schemeClr>
              </a:solidFill>
              <a:cs typeface="Calibri"/>
            </a:endParaRPr>
          </a:p>
        </p:txBody>
      </p:sp>
      <p:pic>
        <p:nvPicPr>
          <p:cNvPr id="67" name="Picture 67" descr="A picture containing text&#10;&#10;Description automatically generated">
            <a:extLst>
              <a:ext uri="{FF2B5EF4-FFF2-40B4-BE49-F238E27FC236}">
                <a16:creationId xmlns:a16="http://schemas.microsoft.com/office/drawing/2014/main" id="{80BA1177-5941-CEB0-7C80-06B3912B808A}"/>
              </a:ext>
            </a:extLst>
          </p:cNvPr>
          <p:cNvPicPr>
            <a:picLocks noChangeAspect="1"/>
          </p:cNvPicPr>
          <p:nvPr/>
        </p:nvPicPr>
        <p:blipFill>
          <a:blip r:embed="rId3" cstate="print"/>
          <a:stretch>
            <a:fillRect/>
          </a:stretch>
        </p:blipFill>
        <p:spPr>
          <a:xfrm>
            <a:off x="8659111" y="2151497"/>
            <a:ext cx="2314001" cy="3900001"/>
          </a:xfrm>
          <a:prstGeom prst="rect">
            <a:avLst/>
          </a:prstGeom>
        </p:spPr>
      </p:pic>
      <p:sp>
        <p:nvSpPr>
          <p:cNvPr id="68" name="Rectangle 67">
            <a:extLst>
              <a:ext uri="{FF2B5EF4-FFF2-40B4-BE49-F238E27FC236}">
                <a16:creationId xmlns:a16="http://schemas.microsoft.com/office/drawing/2014/main" id="{AC5636C3-E439-007A-E973-36AB1F86572E}"/>
              </a:ext>
            </a:extLst>
          </p:cNvPr>
          <p:cNvSpPr/>
          <p:nvPr/>
        </p:nvSpPr>
        <p:spPr>
          <a:xfrm>
            <a:off x="8716111" y="2226496"/>
            <a:ext cx="144444" cy="17777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AF1BE34-E7A3-C870-5110-8DD99CFCF6DD}"/>
              </a:ext>
            </a:extLst>
          </p:cNvPr>
          <p:cNvSpPr/>
          <p:nvPr/>
        </p:nvSpPr>
        <p:spPr>
          <a:xfrm>
            <a:off x="8716110" y="4115385"/>
            <a:ext cx="144444" cy="17777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Arrow: Up 69">
            <a:extLst>
              <a:ext uri="{FF2B5EF4-FFF2-40B4-BE49-F238E27FC236}">
                <a16:creationId xmlns:a16="http://schemas.microsoft.com/office/drawing/2014/main" id="{9A693567-14EA-A7F5-84C9-4B49C971E8A1}"/>
              </a:ext>
            </a:extLst>
          </p:cNvPr>
          <p:cNvSpPr/>
          <p:nvPr/>
        </p:nvSpPr>
        <p:spPr>
          <a:xfrm>
            <a:off x="1218887" y="1899709"/>
            <a:ext cx="455556" cy="4133332"/>
          </a:xfrm>
          <a:prstGeom prst="up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1432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4E0898-4CCF-06B0-F113-CE9CD6698CE9}"/>
              </a:ext>
            </a:extLst>
          </p:cNvPr>
          <p:cNvSpPr txBox="1"/>
          <p:nvPr/>
        </p:nvSpPr>
        <p:spPr>
          <a:xfrm>
            <a:off x="838200" y="1929384"/>
            <a:ext cx="10515600" cy="425196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150000"/>
              </a:lnSpc>
              <a:spcAft>
                <a:spcPts val="600"/>
              </a:spcAft>
              <a:buFont typeface="Arial" panose="020B0604020202020204" pitchFamily="34" charset="0"/>
              <a:buChar char="•"/>
            </a:pPr>
            <a:r>
              <a:rPr lang="en-US" sz="2200" b="1"/>
              <a:t>The high level of DNA​ sequence identity with the pseudogenes creates the possibility​ or both false positive and negative genotype calls​ </a:t>
            </a:r>
            <a:endParaRPr lang="en-US"/>
          </a:p>
          <a:p>
            <a:pPr marL="342900" indent="-228600">
              <a:lnSpc>
                <a:spcPct val="150000"/>
              </a:lnSpc>
              <a:spcAft>
                <a:spcPts val="600"/>
              </a:spcAft>
              <a:buFont typeface="Arial" panose="020B0604020202020204" pitchFamily="34" charset="0"/>
              <a:buChar char="•"/>
            </a:pPr>
            <a:r>
              <a:rPr lang="en-US" sz="2200"/>
              <a:t>a pseudogene mutation can be incorrectly called​ as present in PKD1 </a:t>
            </a:r>
            <a:endParaRPr lang="en-US" sz="2200">
              <a:cs typeface="Calibri" panose="020F0502020204030204"/>
            </a:endParaRPr>
          </a:p>
          <a:p>
            <a:pPr marL="342900" indent="-228600">
              <a:lnSpc>
                <a:spcPct val="150000"/>
              </a:lnSpc>
              <a:spcAft>
                <a:spcPts val="600"/>
              </a:spcAft>
              <a:buFont typeface="Arial" panose="020B0604020202020204" pitchFamily="34" charset="0"/>
              <a:buChar char="•"/>
            </a:pPr>
            <a:r>
              <a:rPr lang="en-US" sz="2200"/>
              <a:t>a  PKD1 mutation can be missed if​ the signal is overwhelmed by the normal sequence in​ the pseudogenes when DNA capture assay is used</a:t>
            </a:r>
            <a:endParaRPr lang="en-US" sz="2200">
              <a:cs typeface="Calibri" panose="020F0502020204030204"/>
            </a:endParaRPr>
          </a:p>
        </p:txBody>
      </p:sp>
    </p:spTree>
    <p:extLst>
      <p:ext uri="{BB962C8B-B14F-4D97-AF65-F5344CB8AC3E}">
        <p14:creationId xmlns:p14="http://schemas.microsoft.com/office/powerpoint/2010/main" val="24082615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FC11DA-454B-23AC-4E3A-37764D1B815C}"/>
              </a:ext>
            </a:extLst>
          </p:cNvPr>
          <p:cNvSpPr>
            <a:spLocks noGrp="1"/>
          </p:cNvSpPr>
          <p:nvPr>
            <p:ph idx="1"/>
          </p:nvPr>
        </p:nvSpPr>
        <p:spPr>
          <a:xfrm>
            <a:off x="1512414" y="352676"/>
            <a:ext cx="5569014" cy="3242261"/>
          </a:xfrm>
        </p:spPr>
        <p:txBody>
          <a:bodyPr vert="horz" lIns="91440" tIns="45720" rIns="91440" bIns="45720" rtlCol="0" anchor="t">
            <a:normAutofit/>
          </a:bodyPr>
          <a:lstStyle/>
          <a:p>
            <a:pPr marL="0" indent="0" algn="ctr" defTabSz="859536">
              <a:lnSpc>
                <a:spcPct val="120000"/>
              </a:lnSpc>
              <a:spcBef>
                <a:spcPts val="400"/>
              </a:spcBef>
              <a:spcAft>
                <a:spcPts val="300"/>
              </a:spcAft>
              <a:buNone/>
            </a:pPr>
            <a:r>
              <a:rPr lang="en-US" sz="2000" b="1" kern="1200">
                <a:solidFill>
                  <a:schemeClr val="tx1">
                    <a:lumMod val="75000"/>
                    <a:lumOff val="25000"/>
                  </a:schemeClr>
                </a:solidFill>
                <a:latin typeface="+mn-lt"/>
                <a:ea typeface="+mn-lt"/>
                <a:cs typeface="+mn-lt"/>
              </a:rPr>
              <a:t>Mutation screening of patients with ADPKD with</a:t>
            </a:r>
            <a:r>
              <a:rPr lang="en-US" sz="2000" kern="1200">
                <a:latin typeface="+mn-lt"/>
                <a:ea typeface="+mn-lt"/>
                <a:cs typeface="+mn-lt"/>
              </a:rPr>
              <a:t> </a:t>
            </a:r>
            <a:r>
              <a:rPr lang="en-US" sz="2000" b="1" kern="1200">
                <a:solidFill>
                  <a:schemeClr val="accent2">
                    <a:lumMod val="50000"/>
                  </a:schemeClr>
                </a:solidFill>
                <a:latin typeface="+mn-lt"/>
                <a:ea typeface="+mn-lt"/>
                <a:cs typeface="+mn-lt"/>
              </a:rPr>
              <a:t>high-risk clinical </a:t>
            </a:r>
            <a:r>
              <a:rPr lang="en-US" sz="2000" b="1" kern="1200">
                <a:solidFill>
                  <a:schemeClr val="tx1">
                    <a:lumMod val="75000"/>
                    <a:lumOff val="25000"/>
                  </a:schemeClr>
                </a:solidFill>
                <a:latin typeface="+mn-lt"/>
                <a:ea typeface="+mn-lt"/>
                <a:cs typeface="+mn-lt"/>
              </a:rPr>
              <a:t>features for progression </a:t>
            </a:r>
            <a:endParaRPr lang="en-US" sz="2000" b="1" kern="1200">
              <a:solidFill>
                <a:schemeClr val="tx1">
                  <a:lumMod val="75000"/>
                  <a:lumOff val="25000"/>
                </a:schemeClr>
              </a:solidFill>
              <a:latin typeface="+mn-lt"/>
              <a:cs typeface="Calibri"/>
            </a:endParaRPr>
          </a:p>
          <a:p>
            <a:pPr marL="214630" indent="0" defTabSz="859536">
              <a:lnSpc>
                <a:spcPct val="120000"/>
              </a:lnSpc>
              <a:spcBef>
                <a:spcPts val="400"/>
              </a:spcBef>
              <a:spcAft>
                <a:spcPts val="300"/>
              </a:spcAft>
            </a:pPr>
            <a:r>
              <a:rPr lang="en-US" sz="2000" kern="1200">
                <a:latin typeface="+mn-lt"/>
                <a:ea typeface="+mn-lt"/>
                <a:cs typeface="+mn-lt"/>
              </a:rPr>
              <a:t>75% carried PKD1 mutations</a:t>
            </a:r>
          </a:p>
          <a:p>
            <a:pPr marL="214630" indent="0" defTabSz="859536">
              <a:lnSpc>
                <a:spcPct val="120000"/>
              </a:lnSpc>
              <a:spcBef>
                <a:spcPts val="400"/>
              </a:spcBef>
              <a:spcAft>
                <a:spcPts val="300"/>
              </a:spcAft>
            </a:pPr>
            <a:r>
              <a:rPr lang="en-US" sz="2000" kern="1200">
                <a:latin typeface="+mn-lt"/>
                <a:ea typeface="+mn-lt"/>
                <a:cs typeface="+mn-lt"/>
              </a:rPr>
              <a:t> 15% carried PKD2 mutations</a:t>
            </a:r>
          </a:p>
          <a:p>
            <a:pPr marL="214630" indent="0" defTabSz="859536">
              <a:lnSpc>
                <a:spcPct val="120000"/>
              </a:lnSpc>
              <a:spcBef>
                <a:spcPts val="400"/>
              </a:spcBef>
              <a:spcAft>
                <a:spcPts val="300"/>
              </a:spcAft>
            </a:pPr>
            <a:r>
              <a:rPr lang="en-US" sz="2000" kern="1200">
                <a:latin typeface="+mn-lt"/>
                <a:ea typeface="+mn-lt"/>
                <a:cs typeface="+mn-lt"/>
              </a:rPr>
              <a:t>at least 10% had no mutation detected</a:t>
            </a:r>
            <a:endParaRPr lang="en-US" sz="2000" kern="1200">
              <a:latin typeface="+mn-lt"/>
              <a:cs typeface="Calibri"/>
            </a:endParaRPr>
          </a:p>
          <a:p>
            <a:pPr marL="0" indent="0" algn="ctr">
              <a:spcBef>
                <a:spcPts val="940"/>
              </a:spcBef>
              <a:buNone/>
            </a:pPr>
            <a:r>
              <a:rPr lang="en-US" sz="1600" i="1">
                <a:ea typeface="+mn-lt"/>
                <a:cs typeface="+mn-lt"/>
              </a:rPr>
              <a:t>Rossetti et al, J Am Soc Nephrol 2013</a:t>
            </a:r>
          </a:p>
          <a:p>
            <a:pPr marL="0" indent="0" algn="ctr">
              <a:spcBef>
                <a:spcPts val="940"/>
              </a:spcBef>
              <a:buNone/>
            </a:pPr>
            <a:r>
              <a:rPr lang="en-US" sz="1600" i="1" err="1">
                <a:cs typeface="Calibri"/>
              </a:rPr>
              <a:t>Cornec</a:t>
            </a:r>
            <a:r>
              <a:rPr lang="en-US" sz="1600" i="1">
                <a:cs typeface="Calibri"/>
              </a:rPr>
              <a:t> Le-Gall J Am Soc Nephrol 2016</a:t>
            </a:r>
          </a:p>
          <a:p>
            <a:pPr marL="0" indent="0" algn="r">
              <a:spcBef>
                <a:spcPts val="940"/>
              </a:spcBef>
              <a:buNone/>
            </a:pPr>
            <a:endParaRPr lang="en-US" sz="2250">
              <a:cs typeface="Calibri"/>
            </a:endParaRPr>
          </a:p>
          <a:p>
            <a:pPr marL="0" indent="0" algn="r">
              <a:spcBef>
                <a:spcPts val="940"/>
              </a:spcBef>
              <a:buNone/>
            </a:pPr>
            <a:endParaRPr lang="en-US" sz="2250">
              <a:cs typeface="Calibri"/>
            </a:endParaRPr>
          </a:p>
          <a:p>
            <a:pPr marL="0" indent="0">
              <a:buNone/>
            </a:pPr>
            <a:endParaRPr lang="en-US" sz="2400">
              <a:cs typeface="Calibri"/>
            </a:endParaRPr>
          </a:p>
        </p:txBody>
      </p:sp>
      <p:sp>
        <p:nvSpPr>
          <p:cNvPr id="4" name="TextBox 3">
            <a:extLst>
              <a:ext uri="{FF2B5EF4-FFF2-40B4-BE49-F238E27FC236}">
                <a16:creationId xmlns:a16="http://schemas.microsoft.com/office/drawing/2014/main" id="{F97C84E5-9E92-6D2D-B4BC-F59C82692C99}"/>
              </a:ext>
            </a:extLst>
          </p:cNvPr>
          <p:cNvSpPr txBox="1"/>
          <p:nvPr/>
        </p:nvSpPr>
        <p:spPr>
          <a:xfrm>
            <a:off x="1514455" y="3588437"/>
            <a:ext cx="5150570" cy="25673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859536">
              <a:spcBef>
                <a:spcPts val="400"/>
              </a:spcBef>
              <a:spcAft>
                <a:spcPts val="300"/>
              </a:spcAft>
            </a:pPr>
            <a:r>
              <a:rPr lang="en-US" sz="2000" b="1" kern="1200" dirty="0">
                <a:solidFill>
                  <a:schemeClr val="tx1">
                    <a:lumMod val="75000"/>
                    <a:lumOff val="25000"/>
                  </a:schemeClr>
                </a:solidFill>
                <a:latin typeface="+mn-lt"/>
                <a:ea typeface="+mn-ea"/>
                <a:cs typeface="Arial"/>
              </a:rPr>
              <a:t>Mutation screening of patients with</a:t>
            </a:r>
            <a:r>
              <a:rPr lang="en-US" sz="2000" kern="1200" dirty="0">
                <a:latin typeface="+mn-lt"/>
                <a:ea typeface="+mn-ea"/>
                <a:cs typeface="Arial"/>
              </a:rPr>
              <a:t> </a:t>
            </a:r>
            <a:r>
              <a:rPr lang="en-US" sz="2000" b="1" kern="1200" dirty="0">
                <a:solidFill>
                  <a:schemeClr val="accent2">
                    <a:lumMod val="50000"/>
                  </a:schemeClr>
                </a:solidFill>
                <a:latin typeface="+mn-lt"/>
                <a:ea typeface="+mn-ea"/>
                <a:cs typeface="Arial"/>
              </a:rPr>
              <a:t>normal or near-normal</a:t>
            </a:r>
            <a:r>
              <a:rPr lang="en-US" sz="2000" kern="1200" dirty="0">
                <a:solidFill>
                  <a:schemeClr val="accent2">
                    <a:lumMod val="50000"/>
                  </a:schemeClr>
                </a:solidFill>
                <a:latin typeface="+mn-lt"/>
                <a:ea typeface="+mn-ea"/>
                <a:cs typeface="Arial"/>
              </a:rPr>
              <a:t> </a:t>
            </a:r>
            <a:r>
              <a:rPr lang="en-US" sz="2000" b="1" kern="1200" dirty="0">
                <a:solidFill>
                  <a:schemeClr val="tx1">
                    <a:lumMod val="75000"/>
                    <a:lumOff val="25000"/>
                  </a:schemeClr>
                </a:solidFill>
                <a:latin typeface="+mn-lt"/>
                <a:ea typeface="+mn-ea"/>
                <a:cs typeface="Arial"/>
              </a:rPr>
              <a:t>kidney function​</a:t>
            </a:r>
            <a:endParaRPr lang="en-US" sz="2000" b="1" kern="1200" dirty="0">
              <a:solidFill>
                <a:schemeClr val="tx1">
                  <a:lumMod val="75000"/>
                  <a:lumOff val="25000"/>
                </a:schemeClr>
              </a:solidFill>
              <a:latin typeface="+mn-lt"/>
              <a:cs typeface="Calibri" panose="020F0502020204030204"/>
            </a:endParaRPr>
          </a:p>
          <a:p>
            <a:pPr marL="321945" defTabSz="859536">
              <a:spcBef>
                <a:spcPts val="400"/>
              </a:spcBef>
              <a:spcAft>
                <a:spcPts val="300"/>
              </a:spcAft>
              <a:buFont typeface="Arial"/>
              <a:buChar char="•"/>
            </a:pPr>
            <a:r>
              <a:rPr lang="en-US" sz="2000" kern="1200" dirty="0">
                <a:latin typeface="+mn-lt"/>
                <a:ea typeface="+mn-ea"/>
                <a:cs typeface="Arial"/>
              </a:rPr>
              <a:t>60% carried PKD1 mutations​</a:t>
            </a:r>
            <a:endParaRPr lang="en-US" sz="2000" kern="1200" dirty="0">
              <a:latin typeface="+mn-lt"/>
              <a:cs typeface="Calibri" panose="020F0502020204030204"/>
            </a:endParaRPr>
          </a:p>
          <a:p>
            <a:pPr marL="321945" defTabSz="859536">
              <a:spcBef>
                <a:spcPts val="400"/>
              </a:spcBef>
              <a:spcAft>
                <a:spcPts val="300"/>
              </a:spcAft>
              <a:buFont typeface="Arial"/>
              <a:buChar char="•"/>
            </a:pPr>
            <a:r>
              <a:rPr lang="en-US" sz="2000" kern="1200" dirty="0">
                <a:latin typeface="+mn-lt"/>
                <a:ea typeface="+mn-ea"/>
                <a:cs typeface="Arial"/>
              </a:rPr>
              <a:t>25% carried PKD2 mutations​</a:t>
            </a:r>
            <a:endParaRPr lang="en-US" sz="2000" kern="1200" dirty="0">
              <a:latin typeface="+mn-lt"/>
              <a:cs typeface="Calibri"/>
            </a:endParaRPr>
          </a:p>
          <a:p>
            <a:pPr marL="321945" defTabSz="859536">
              <a:spcBef>
                <a:spcPts val="400"/>
              </a:spcBef>
              <a:spcAft>
                <a:spcPts val="300"/>
              </a:spcAft>
              <a:buFont typeface="Arial"/>
              <a:buChar char="•"/>
            </a:pPr>
            <a:r>
              <a:rPr lang="en-US" sz="2000" kern="1200" dirty="0">
                <a:latin typeface="+mn-lt"/>
                <a:ea typeface="+mn-ea"/>
                <a:cs typeface="Arial"/>
              </a:rPr>
              <a:t>15% had no mutation detected</a:t>
            </a:r>
            <a:endParaRPr lang="en-US" sz="2000" kern="1200" dirty="0">
              <a:latin typeface="+mn-lt"/>
              <a:cs typeface="Arial"/>
            </a:endParaRPr>
          </a:p>
          <a:p>
            <a:pPr algn="r" defTabSz="859536">
              <a:spcAft>
                <a:spcPts val="376"/>
              </a:spcAft>
            </a:pPr>
            <a:r>
              <a:rPr lang="en-US" sz="1500" i="1" dirty="0">
                <a:cs typeface="Calibri"/>
              </a:rPr>
              <a:t>Hwang et al, J Am Soc Nephrol 2016</a:t>
            </a:r>
            <a:endParaRPr lang="en-US" sz="2250" dirty="0">
              <a:cs typeface="Arial"/>
            </a:endParaRPr>
          </a:p>
          <a:p>
            <a:pPr marL="321945" indent="-321945" defTabSz="859536">
              <a:spcAft>
                <a:spcPts val="376"/>
              </a:spcAft>
              <a:buFont typeface="Arial"/>
              <a:buChar char="•"/>
            </a:pPr>
            <a:endParaRPr lang="en-US" sz="2250">
              <a:cs typeface="Arial"/>
            </a:endParaRPr>
          </a:p>
        </p:txBody>
      </p:sp>
      <p:sp>
        <p:nvSpPr>
          <p:cNvPr id="6" name="TextBox 5">
            <a:extLst>
              <a:ext uri="{FF2B5EF4-FFF2-40B4-BE49-F238E27FC236}">
                <a16:creationId xmlns:a16="http://schemas.microsoft.com/office/drawing/2014/main" id="{E0C649C4-DEB8-4D52-71F9-359CBFD0C9EA}"/>
              </a:ext>
            </a:extLst>
          </p:cNvPr>
          <p:cNvSpPr txBox="1"/>
          <p:nvPr/>
        </p:nvSpPr>
        <p:spPr>
          <a:xfrm>
            <a:off x="5713663" y="1261979"/>
            <a:ext cx="2542673" cy="707886"/>
          </a:xfrm>
          <a:prstGeom prst="rect">
            <a:avLst/>
          </a:prstGeom>
          <a:noFill/>
          <a:ln>
            <a:solidFill>
              <a:schemeClr val="tx2">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q"/>
            </a:pPr>
            <a:r>
              <a:rPr lang="en-US" sz="2000" b="1" i="1">
                <a:solidFill>
                  <a:schemeClr val="tx2">
                    <a:lumMod val="75000"/>
                  </a:schemeClr>
                </a:solidFill>
              </a:rPr>
              <a:t>CRISP COHORT</a:t>
            </a:r>
            <a:endParaRPr lang="en-US" sz="2000" b="1" i="1">
              <a:solidFill>
                <a:schemeClr val="tx2">
                  <a:lumMod val="75000"/>
                </a:schemeClr>
              </a:solidFill>
              <a:cs typeface="Calibri"/>
            </a:endParaRPr>
          </a:p>
          <a:p>
            <a:pPr marL="342900" indent="-342900">
              <a:buFont typeface="Wingdings"/>
              <a:buChar char="q"/>
            </a:pPr>
            <a:r>
              <a:rPr lang="en-US" sz="2000" b="1" i="1">
                <a:solidFill>
                  <a:schemeClr val="tx2">
                    <a:lumMod val="75000"/>
                  </a:schemeClr>
                </a:solidFill>
                <a:ea typeface="+mn-lt"/>
                <a:cs typeface="+mn-lt"/>
              </a:rPr>
              <a:t>GENKYST COHORT</a:t>
            </a:r>
            <a:endParaRPr lang="en-US" sz="2000" b="1" i="1">
              <a:solidFill>
                <a:schemeClr val="tx2">
                  <a:lumMod val="75000"/>
                </a:schemeClr>
              </a:solidFill>
              <a:cs typeface="Calibri"/>
            </a:endParaRPr>
          </a:p>
        </p:txBody>
      </p:sp>
      <p:sp>
        <p:nvSpPr>
          <p:cNvPr id="7" name="TextBox 6">
            <a:extLst>
              <a:ext uri="{FF2B5EF4-FFF2-40B4-BE49-F238E27FC236}">
                <a16:creationId xmlns:a16="http://schemas.microsoft.com/office/drawing/2014/main" id="{971AE78A-7B15-DAF4-B4DB-F689D903FC54}"/>
              </a:ext>
            </a:extLst>
          </p:cNvPr>
          <p:cNvSpPr txBox="1"/>
          <p:nvPr/>
        </p:nvSpPr>
        <p:spPr>
          <a:xfrm>
            <a:off x="5932097" y="4478976"/>
            <a:ext cx="2315410" cy="400110"/>
          </a:xfrm>
          <a:prstGeom prst="rect">
            <a:avLst/>
          </a:prstGeom>
          <a:noFill/>
          <a:ln>
            <a:solidFill>
              <a:schemeClr val="tx2">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q"/>
            </a:pPr>
            <a:r>
              <a:rPr lang="en-US" sz="2000" b="1" i="1">
                <a:solidFill>
                  <a:schemeClr val="tx2">
                    <a:lumMod val="75000"/>
                  </a:schemeClr>
                </a:solidFill>
                <a:ea typeface="+mn-lt"/>
                <a:cs typeface="+mn-lt"/>
              </a:rPr>
              <a:t>TGESP COHORT</a:t>
            </a:r>
            <a:endParaRPr lang="en-US" sz="2000" b="1" i="1">
              <a:solidFill>
                <a:schemeClr val="tx2">
                  <a:lumMod val="75000"/>
                </a:schemeClr>
              </a:solidFill>
              <a:cs typeface="Calibri"/>
            </a:endParaRPr>
          </a:p>
        </p:txBody>
      </p:sp>
      <p:sp>
        <p:nvSpPr>
          <p:cNvPr id="2" name="TextBox 1">
            <a:extLst>
              <a:ext uri="{FF2B5EF4-FFF2-40B4-BE49-F238E27FC236}">
                <a16:creationId xmlns:a16="http://schemas.microsoft.com/office/drawing/2014/main" id="{57E21BC2-11AB-F7DD-133D-31E0A99029D3}"/>
              </a:ext>
            </a:extLst>
          </p:cNvPr>
          <p:cNvSpPr txBox="1"/>
          <p:nvPr/>
        </p:nvSpPr>
        <p:spPr>
          <a:xfrm>
            <a:off x="8433759" y="2553419"/>
            <a:ext cx="2958860" cy="1323439"/>
          </a:xfrm>
          <a:prstGeom prst="rect">
            <a:avLst/>
          </a:prstGeom>
          <a:noFill/>
          <a:ln>
            <a:solidFill>
              <a:schemeClr val="tx2">
                <a:lumMod val="40000"/>
                <a:lumOff val="6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i="1">
                <a:solidFill>
                  <a:schemeClr val="tx1">
                    <a:lumMod val="65000"/>
                    <a:lumOff val="35000"/>
                  </a:schemeClr>
                </a:solidFill>
              </a:rPr>
              <a:t>No identifiable PKD1 or PKD2 mutation 6–11% of patients with PKD despite comprehensive screening.</a:t>
            </a:r>
          </a:p>
        </p:txBody>
      </p:sp>
    </p:spTree>
    <p:extLst>
      <p:ext uri="{BB962C8B-B14F-4D97-AF65-F5344CB8AC3E}">
        <p14:creationId xmlns:p14="http://schemas.microsoft.com/office/powerpoint/2010/main" val="135931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FD9717-CB94-F191-F615-44CFE68F0940}"/>
              </a:ext>
            </a:extLst>
          </p:cNvPr>
          <p:cNvSpPr>
            <a:spLocks noGrp="1"/>
          </p:cNvSpPr>
          <p:nvPr>
            <p:ph idx="1"/>
          </p:nvPr>
        </p:nvSpPr>
        <p:spPr>
          <a:xfrm>
            <a:off x="731606" y="1603351"/>
            <a:ext cx="5638936" cy="3639289"/>
          </a:xfrm>
        </p:spPr>
        <p:txBody>
          <a:bodyPr vert="horz" lIns="91440" tIns="45720" rIns="91440" bIns="45720" rtlCol="0" anchor="ctr">
            <a:normAutofit fontScale="92500"/>
          </a:bodyPr>
          <a:lstStyle/>
          <a:p>
            <a:pPr>
              <a:lnSpc>
                <a:spcPct val="150000"/>
              </a:lnSpc>
            </a:pPr>
            <a:r>
              <a:rPr lang="en-US" sz="2500" dirty="0">
                <a:solidFill>
                  <a:schemeClr val="tx2"/>
                </a:solidFill>
                <a:ea typeface="+mn-lt"/>
                <a:cs typeface="+mn-lt"/>
              </a:rPr>
              <a:t>Integrated results of NGS-based PKD genetic screen has the potential</a:t>
            </a:r>
            <a:endParaRPr lang="en-US">
              <a:solidFill>
                <a:schemeClr val="tx2"/>
              </a:solidFill>
              <a:cs typeface="Calibri" panose="020F0502020204030204"/>
            </a:endParaRPr>
          </a:p>
          <a:p>
            <a:pPr>
              <a:lnSpc>
                <a:spcPct val="150000"/>
              </a:lnSpc>
              <a:buFont typeface="Wingdings" panose="020B0604020202020204" pitchFamily="34" charset="0"/>
              <a:buChar char="ü"/>
            </a:pPr>
            <a:r>
              <a:rPr lang="en-US" sz="2500" dirty="0">
                <a:solidFill>
                  <a:schemeClr val="tx2"/>
                </a:solidFill>
                <a:ea typeface="+mn-lt"/>
                <a:cs typeface="+mn-lt"/>
              </a:rPr>
              <a:t> to provide highly accurate risk stratification</a:t>
            </a:r>
          </a:p>
          <a:p>
            <a:pPr>
              <a:lnSpc>
                <a:spcPct val="150000"/>
              </a:lnSpc>
              <a:buFont typeface="Wingdings" panose="020B0604020202020204" pitchFamily="34" charset="0"/>
              <a:buChar char="ü"/>
            </a:pPr>
            <a:r>
              <a:rPr lang="en-US" sz="2500" dirty="0">
                <a:solidFill>
                  <a:schemeClr val="tx2"/>
                </a:solidFill>
                <a:ea typeface="+mn-lt"/>
                <a:cs typeface="+mn-lt"/>
              </a:rPr>
              <a:t>to advance personalized precision medicine for ADPKD in the era of mechanism-based therapeutics</a:t>
            </a:r>
            <a:endParaRPr lang="en-US" sz="2500" dirty="0">
              <a:solidFill>
                <a:schemeClr val="tx2"/>
              </a:solidFill>
              <a:cs typeface="Calibri" panose="020F0502020204030204"/>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DNA">
            <a:extLst>
              <a:ext uri="{FF2B5EF4-FFF2-40B4-BE49-F238E27FC236}">
                <a16:creationId xmlns:a16="http://schemas.microsoft.com/office/drawing/2014/main" id="{F8E6E4D0-6456-1FB3-8BBD-FE706619A60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6241580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17FF5-E552-8819-0E2B-B47C752FE359}"/>
              </a:ext>
            </a:extLst>
          </p:cNvPr>
          <p:cNvSpPr>
            <a:spLocks noGrp="1"/>
          </p:cNvSpPr>
          <p:nvPr>
            <p:ph idx="1"/>
          </p:nvPr>
        </p:nvSpPr>
        <p:spPr>
          <a:xfrm>
            <a:off x="838200" y="1544888"/>
            <a:ext cx="6197601" cy="4351338"/>
          </a:xfrm>
        </p:spPr>
        <p:txBody>
          <a:bodyPr vert="horz" lIns="91440" tIns="45720" rIns="91440" bIns="45720" rtlCol="0" anchor="t">
            <a:noAutofit/>
          </a:bodyPr>
          <a:lstStyle/>
          <a:p>
            <a:pPr>
              <a:lnSpc>
                <a:spcPct val="150000"/>
              </a:lnSpc>
            </a:pPr>
            <a:r>
              <a:rPr lang="en-US" sz="2000">
                <a:solidFill>
                  <a:srgbClr val="222222"/>
                </a:solidFill>
                <a:ea typeface="+mn-lt"/>
                <a:cs typeface="+mn-lt"/>
              </a:rPr>
              <a:t>Genetic analysis enables detection of ADPKD phenocopies and excludes </a:t>
            </a:r>
            <a:r>
              <a:rPr lang="en-US" sz="2000" i="1">
                <a:solidFill>
                  <a:srgbClr val="222222"/>
                </a:solidFill>
                <a:ea typeface="+mn-lt"/>
                <a:cs typeface="+mn-lt"/>
              </a:rPr>
              <a:t>PKD1</a:t>
            </a:r>
            <a:r>
              <a:rPr lang="en-US" sz="2000">
                <a:solidFill>
                  <a:srgbClr val="222222"/>
                </a:solidFill>
                <a:ea typeface="+mn-lt"/>
                <a:cs typeface="+mn-lt"/>
              </a:rPr>
              <a:t>/</a:t>
            </a:r>
            <a:r>
              <a:rPr lang="en-US" sz="2000" i="1">
                <a:solidFill>
                  <a:srgbClr val="222222"/>
                </a:solidFill>
                <a:ea typeface="+mn-lt"/>
                <a:cs typeface="+mn-lt"/>
              </a:rPr>
              <a:t>2</a:t>
            </a:r>
            <a:r>
              <a:rPr lang="en-US" sz="2000">
                <a:solidFill>
                  <a:srgbClr val="222222"/>
                </a:solidFill>
                <a:ea typeface="+mn-lt"/>
                <a:cs typeface="+mn-lt"/>
              </a:rPr>
              <a:t>-negative patients from potentially harmful treatment.</a:t>
            </a:r>
            <a:endParaRPr lang="en-US" sz="2000">
              <a:solidFill>
                <a:srgbClr val="000000"/>
              </a:solidFill>
              <a:ea typeface="+mn-lt"/>
              <a:cs typeface="+mn-lt"/>
            </a:endParaRPr>
          </a:p>
          <a:p>
            <a:pPr>
              <a:lnSpc>
                <a:spcPct val="150000"/>
              </a:lnSpc>
            </a:pPr>
            <a:r>
              <a:rPr lang="en-US" sz="2000">
                <a:solidFill>
                  <a:srgbClr val="222222"/>
                </a:solidFill>
                <a:ea typeface="+mn-lt"/>
                <a:cs typeface="+mn-lt"/>
              </a:rPr>
              <a:t>Patients suffering from conditions such as TSC may need mTOR inhibitor treatment which were not shown to be beneficial in ADPKD.</a:t>
            </a:r>
            <a:endParaRPr lang="en-US" sz="2000">
              <a:solidFill>
                <a:srgbClr val="000000"/>
              </a:solidFill>
              <a:ea typeface="+mn-lt"/>
              <a:cs typeface="+mn-lt"/>
            </a:endParaRPr>
          </a:p>
          <a:p>
            <a:pPr>
              <a:lnSpc>
                <a:spcPct val="150000"/>
              </a:lnSpc>
            </a:pPr>
            <a:r>
              <a:rPr lang="en-US" sz="2000">
                <a:solidFill>
                  <a:srgbClr val="222222"/>
                </a:solidFill>
                <a:ea typeface="+mn-lt"/>
                <a:cs typeface="+mn-lt"/>
              </a:rPr>
              <a:t>As TSC and BHDS represent tumor syndromes, disease recognition is crucial for affected families, prompting intrafamilial screening for malignancies. </a:t>
            </a:r>
            <a:endParaRPr lang="en-US" sz="2000">
              <a:solidFill>
                <a:srgbClr val="222222"/>
              </a:solidFill>
              <a:cs typeface="Calibri"/>
            </a:endParaRPr>
          </a:p>
        </p:txBody>
      </p:sp>
      <p:pic>
        <p:nvPicPr>
          <p:cNvPr id="4" name="Picture 4" descr="A picture containing text, orange, dark, close&#10;&#10;Description automatically generated">
            <a:extLst>
              <a:ext uri="{FF2B5EF4-FFF2-40B4-BE49-F238E27FC236}">
                <a16:creationId xmlns:a16="http://schemas.microsoft.com/office/drawing/2014/main" id="{952ADBEB-A292-D82A-37A9-99BC8DDD8D5B}"/>
              </a:ext>
            </a:extLst>
          </p:cNvPr>
          <p:cNvPicPr>
            <a:picLocks noChangeAspect="1"/>
          </p:cNvPicPr>
          <p:nvPr/>
        </p:nvPicPr>
        <p:blipFill>
          <a:blip r:embed="rId2" cstate="print"/>
          <a:stretch>
            <a:fillRect/>
          </a:stretch>
        </p:blipFill>
        <p:spPr>
          <a:xfrm>
            <a:off x="834190" y="390614"/>
            <a:ext cx="6232357" cy="956667"/>
          </a:xfrm>
          <a:prstGeom prst="rect">
            <a:avLst/>
          </a:prstGeom>
        </p:spPr>
      </p:pic>
      <p:pic>
        <p:nvPicPr>
          <p:cNvPr id="5" name="Picture 5" descr="A picture containing diagram&#10;&#10;Description automatically generated">
            <a:extLst>
              <a:ext uri="{FF2B5EF4-FFF2-40B4-BE49-F238E27FC236}">
                <a16:creationId xmlns:a16="http://schemas.microsoft.com/office/drawing/2014/main" id="{046A94E3-CF7B-B634-B939-566757597C60}"/>
              </a:ext>
            </a:extLst>
          </p:cNvPr>
          <p:cNvPicPr>
            <a:picLocks noChangeAspect="1"/>
          </p:cNvPicPr>
          <p:nvPr/>
        </p:nvPicPr>
        <p:blipFill>
          <a:blip r:embed="rId3" cstate="print"/>
          <a:stretch>
            <a:fillRect/>
          </a:stretch>
        </p:blipFill>
        <p:spPr>
          <a:xfrm>
            <a:off x="7429865" y="1548182"/>
            <a:ext cx="3911802" cy="4115770"/>
          </a:xfrm>
          <a:prstGeom prst="rect">
            <a:avLst/>
          </a:prstGeom>
        </p:spPr>
      </p:pic>
      <p:sp>
        <p:nvSpPr>
          <p:cNvPr id="6" name="TextBox 5">
            <a:extLst>
              <a:ext uri="{FF2B5EF4-FFF2-40B4-BE49-F238E27FC236}">
                <a16:creationId xmlns:a16="http://schemas.microsoft.com/office/drawing/2014/main" id="{14298981-12AB-0A80-273B-AB9E6C8B1725}"/>
              </a:ext>
            </a:extLst>
          </p:cNvPr>
          <p:cNvSpPr txBox="1"/>
          <p:nvPr/>
        </p:nvSpPr>
        <p:spPr>
          <a:xfrm>
            <a:off x="7505033" y="6288505"/>
            <a:ext cx="381267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t>Schönauer</a:t>
            </a:r>
            <a:r>
              <a:rPr lang="en-US" sz="1600" i="1"/>
              <a:t> et al, </a:t>
            </a:r>
            <a:r>
              <a:rPr lang="en-US" sz="1600" i="1">
                <a:ea typeface="+mn-lt"/>
                <a:cs typeface="+mn-lt"/>
              </a:rPr>
              <a:t>Genetics in Medicine 2020</a:t>
            </a:r>
          </a:p>
        </p:txBody>
      </p:sp>
    </p:spTree>
    <p:extLst>
      <p:ext uri="{BB962C8B-B14F-4D97-AF65-F5344CB8AC3E}">
        <p14:creationId xmlns:p14="http://schemas.microsoft.com/office/powerpoint/2010/main" val="30005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9D04-DEEF-A490-0468-3BCF26834360}"/>
              </a:ext>
            </a:extLst>
          </p:cNvPr>
          <p:cNvSpPr>
            <a:spLocks noGrp="1"/>
          </p:cNvSpPr>
          <p:nvPr>
            <p:ph type="title"/>
          </p:nvPr>
        </p:nvSpPr>
        <p:spPr>
          <a:xfrm>
            <a:off x="838200" y="365125"/>
            <a:ext cx="8968154" cy="856640"/>
          </a:xfrm>
        </p:spPr>
        <p:txBody>
          <a:bodyPr/>
          <a:lstStyle/>
          <a:p>
            <a:r>
              <a:rPr lang="en-US" sz="2800" b="1">
                <a:solidFill>
                  <a:schemeClr val="tx1">
                    <a:lumMod val="75000"/>
                    <a:lumOff val="25000"/>
                  </a:schemeClr>
                </a:solidFill>
                <a:latin typeface="Calibri"/>
                <a:cs typeface="Calibri"/>
              </a:rPr>
              <a:t>Estimating the prevalence of ADPKD has been challenging</a:t>
            </a:r>
            <a:endParaRPr lang="en-US" b="1">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2E7EFEE9-179D-1E10-1107-E8830C45EDE0}"/>
              </a:ext>
            </a:extLst>
          </p:cNvPr>
          <p:cNvSpPr>
            <a:spLocks noGrp="1"/>
          </p:cNvSpPr>
          <p:nvPr>
            <p:ph idx="1"/>
          </p:nvPr>
        </p:nvSpPr>
        <p:spPr>
          <a:xfrm>
            <a:off x="885092" y="1157410"/>
            <a:ext cx="9448800" cy="1127492"/>
          </a:xfrm>
        </p:spPr>
        <p:txBody>
          <a:bodyPr vert="horz" lIns="91440" tIns="45720" rIns="91440" bIns="45720" rtlCol="0" anchor="t">
            <a:normAutofit/>
          </a:bodyPr>
          <a:lstStyle/>
          <a:p>
            <a:r>
              <a:rPr lang="en-US" sz="2500">
                <a:ea typeface="+mn-lt"/>
                <a:cs typeface="+mn-lt"/>
              </a:rPr>
              <a:t>variable age-dependent penetrance</a:t>
            </a:r>
          </a:p>
          <a:p>
            <a:r>
              <a:rPr lang="en-US" sz="2500">
                <a:ea typeface="+mn-lt"/>
                <a:cs typeface="+mn-lt"/>
              </a:rPr>
              <a:t>incomplete clinical ascertainment in the general population</a:t>
            </a:r>
            <a:endParaRPr lang="en-US" sz="2500"/>
          </a:p>
        </p:txBody>
      </p:sp>
      <p:sp>
        <p:nvSpPr>
          <p:cNvPr id="4" name="TextBox 3">
            <a:extLst>
              <a:ext uri="{FF2B5EF4-FFF2-40B4-BE49-F238E27FC236}">
                <a16:creationId xmlns:a16="http://schemas.microsoft.com/office/drawing/2014/main" id="{5B18F150-177D-74FC-E23B-76101E767460}"/>
              </a:ext>
            </a:extLst>
          </p:cNvPr>
          <p:cNvSpPr txBox="1"/>
          <p:nvPr/>
        </p:nvSpPr>
        <p:spPr>
          <a:xfrm>
            <a:off x="879231" y="3423139"/>
            <a:ext cx="9964614" cy="954107"/>
          </a:xfrm>
          <a:prstGeom prst="rect">
            <a:avLst/>
          </a:prstGeom>
          <a:noFill/>
          <a:ln w="28575">
            <a:solidFill>
              <a:schemeClr val="tx2">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Epidemiologic studies of clinically ascertained cases of ADPKD reported a point prevalence of </a:t>
            </a:r>
            <a:r>
              <a:rPr lang="en-US" sz="2800" b="1"/>
              <a:t>2.4–9.0 per 10,000.</a:t>
            </a:r>
            <a:endParaRPr lang="en-US" b="1">
              <a:cs typeface="Calibri"/>
            </a:endParaRPr>
          </a:p>
        </p:txBody>
      </p:sp>
      <p:sp>
        <p:nvSpPr>
          <p:cNvPr id="5" name="TextBox 4">
            <a:extLst>
              <a:ext uri="{FF2B5EF4-FFF2-40B4-BE49-F238E27FC236}">
                <a16:creationId xmlns:a16="http://schemas.microsoft.com/office/drawing/2014/main" id="{739F2493-CD16-9636-95E1-FB970ECE7951}"/>
              </a:ext>
            </a:extLst>
          </p:cNvPr>
          <p:cNvSpPr txBox="1"/>
          <p:nvPr/>
        </p:nvSpPr>
        <p:spPr>
          <a:xfrm>
            <a:off x="926123" y="2391507"/>
            <a:ext cx="845233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i="1">
                <a:solidFill>
                  <a:schemeClr val="accent2">
                    <a:lumMod val="75000"/>
                  </a:schemeClr>
                </a:solidFill>
              </a:rPr>
              <a:t>Prevalence estimates can have important implications for drug development, with orphan diseases defined by a prevalence of &lt;1 per 2000</a:t>
            </a:r>
            <a:endParaRPr lang="en-US" sz="2000" b="1" i="1">
              <a:solidFill>
                <a:schemeClr val="accent2">
                  <a:lumMod val="75000"/>
                </a:schemeClr>
              </a:solidFill>
              <a:ea typeface="Calibri"/>
              <a:cs typeface="Calibri"/>
            </a:endParaRPr>
          </a:p>
        </p:txBody>
      </p:sp>
      <p:sp>
        <p:nvSpPr>
          <p:cNvPr id="6" name="TextBox 5">
            <a:extLst>
              <a:ext uri="{FF2B5EF4-FFF2-40B4-BE49-F238E27FC236}">
                <a16:creationId xmlns:a16="http://schemas.microsoft.com/office/drawing/2014/main" id="{A090D436-1A25-29EC-A3D6-BE37FB40541C}"/>
              </a:ext>
            </a:extLst>
          </p:cNvPr>
          <p:cNvSpPr txBox="1"/>
          <p:nvPr/>
        </p:nvSpPr>
        <p:spPr>
          <a:xfrm>
            <a:off x="7186247" y="5662246"/>
            <a:ext cx="36575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t>Joly et al, Kidney Int 2015</a:t>
            </a:r>
            <a:endParaRPr lang="en-US" sz="1600" i="1">
              <a:ea typeface="Calibri"/>
              <a:cs typeface="Calibri"/>
            </a:endParaRPr>
          </a:p>
          <a:p>
            <a:r>
              <a:rPr lang="en-US" sz="1600" i="1" err="1">
                <a:ea typeface="+mn-lt"/>
                <a:cs typeface="+mn-lt"/>
              </a:rPr>
              <a:t>Cornec</a:t>
            </a:r>
            <a:r>
              <a:rPr lang="en-US" sz="1600" i="1">
                <a:ea typeface="+mn-lt"/>
                <a:cs typeface="+mn-lt"/>
              </a:rPr>
              <a:t>-Le Gall Am J Kidney Dis 2017</a:t>
            </a:r>
            <a:endParaRPr lang="en-US" i="1">
              <a:ea typeface="Calibri"/>
              <a:cs typeface="Calibri"/>
            </a:endParaRPr>
          </a:p>
          <a:p>
            <a:r>
              <a:rPr lang="en-US" sz="1600" i="1"/>
              <a:t>Willey</a:t>
            </a:r>
            <a:r>
              <a:rPr lang="en-US" sz="1600" i="1">
                <a:ea typeface="Calibri"/>
                <a:cs typeface="Calibri"/>
              </a:rPr>
              <a:t>, Nephrol Dial Transplant  2017</a:t>
            </a:r>
          </a:p>
        </p:txBody>
      </p:sp>
    </p:spTree>
    <p:extLst>
      <p:ext uri="{BB962C8B-B14F-4D97-AF65-F5344CB8AC3E}">
        <p14:creationId xmlns:p14="http://schemas.microsoft.com/office/powerpoint/2010/main" val="39467283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741A33EF-C3B9-AAE9-3BF1-83451D1BA4EA}"/>
              </a:ext>
            </a:extLst>
          </p:cNvPr>
          <p:cNvPicPr>
            <a:picLocks noChangeAspect="1"/>
          </p:cNvPicPr>
          <p:nvPr/>
        </p:nvPicPr>
        <p:blipFill>
          <a:blip r:embed="rId3" cstate="print"/>
          <a:stretch>
            <a:fillRect/>
          </a:stretch>
        </p:blipFill>
        <p:spPr>
          <a:xfrm>
            <a:off x="1609559" y="1055933"/>
            <a:ext cx="9240252" cy="5215782"/>
          </a:xfrm>
          <a:prstGeom prst="rect">
            <a:avLst/>
          </a:prstGeom>
        </p:spPr>
      </p:pic>
      <p:sp>
        <p:nvSpPr>
          <p:cNvPr id="3" name="TextBox 2">
            <a:extLst>
              <a:ext uri="{FF2B5EF4-FFF2-40B4-BE49-F238E27FC236}">
                <a16:creationId xmlns:a16="http://schemas.microsoft.com/office/drawing/2014/main" id="{2D6D093A-D967-0E46-CAEA-B65BF489C592}"/>
              </a:ext>
            </a:extLst>
          </p:cNvPr>
          <p:cNvSpPr txBox="1"/>
          <p:nvPr/>
        </p:nvSpPr>
        <p:spPr>
          <a:xfrm>
            <a:off x="3240505" y="112295"/>
            <a:ext cx="591151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chemeClr val="accent5">
                    <a:lumMod val="50000"/>
                  </a:schemeClr>
                </a:solidFill>
              </a:rPr>
              <a:t>Clinical scenarios of atypical ADPKD presentations and potential genetic explanations</a:t>
            </a:r>
          </a:p>
        </p:txBody>
      </p:sp>
      <p:sp>
        <p:nvSpPr>
          <p:cNvPr id="5" name="TextBox 4">
            <a:extLst>
              <a:ext uri="{FF2B5EF4-FFF2-40B4-BE49-F238E27FC236}">
                <a16:creationId xmlns:a16="http://schemas.microsoft.com/office/drawing/2014/main" id="{3FCACADA-1D47-34A9-7B1B-AD99CA6E8348}"/>
              </a:ext>
            </a:extLst>
          </p:cNvPr>
          <p:cNvSpPr txBox="1"/>
          <p:nvPr/>
        </p:nvSpPr>
        <p:spPr>
          <a:xfrm>
            <a:off x="9523662" y="6422190"/>
            <a:ext cx="2662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t>Lanktree</a:t>
            </a:r>
            <a:r>
              <a:rPr lang="en-US" sz="1600" i="1"/>
              <a:t> et al,</a:t>
            </a:r>
            <a:r>
              <a:rPr lang="en-US" sz="1600" i="1">
                <a:ea typeface="+mn-lt"/>
                <a:cs typeface="+mn-lt"/>
              </a:rPr>
              <a:t> CJASN 2021</a:t>
            </a:r>
            <a:endParaRPr lang="en-US" sz="1600" i="1">
              <a:cs typeface="Calibri"/>
            </a:endParaRPr>
          </a:p>
        </p:txBody>
      </p:sp>
    </p:spTree>
    <p:extLst>
      <p:ext uri="{BB962C8B-B14F-4D97-AF65-F5344CB8AC3E}">
        <p14:creationId xmlns:p14="http://schemas.microsoft.com/office/powerpoint/2010/main" val="937870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waterfall chart&#10;&#10;Description automatically generated">
            <a:extLst>
              <a:ext uri="{FF2B5EF4-FFF2-40B4-BE49-F238E27FC236}">
                <a16:creationId xmlns:a16="http://schemas.microsoft.com/office/drawing/2014/main" id="{EF799AC9-6AB8-5FCC-C01C-A8C183D5FF08}"/>
              </a:ext>
            </a:extLst>
          </p:cNvPr>
          <p:cNvPicPr>
            <a:picLocks noChangeAspect="1"/>
          </p:cNvPicPr>
          <p:nvPr/>
        </p:nvPicPr>
        <p:blipFill>
          <a:blip r:embed="rId2" cstate="print"/>
          <a:stretch>
            <a:fillRect/>
          </a:stretch>
        </p:blipFill>
        <p:spPr>
          <a:xfrm>
            <a:off x="1461849" y="297647"/>
            <a:ext cx="9741895" cy="5768733"/>
          </a:xfrm>
          <a:prstGeom prst="rect">
            <a:avLst/>
          </a:prstGeom>
        </p:spPr>
      </p:pic>
      <p:sp>
        <p:nvSpPr>
          <p:cNvPr id="3" name="TextBox 2">
            <a:extLst>
              <a:ext uri="{FF2B5EF4-FFF2-40B4-BE49-F238E27FC236}">
                <a16:creationId xmlns:a16="http://schemas.microsoft.com/office/drawing/2014/main" id="{417C4EB5-2477-7347-2CFF-5019E3CB375B}"/>
              </a:ext>
            </a:extLst>
          </p:cNvPr>
          <p:cNvSpPr txBox="1"/>
          <p:nvPr/>
        </p:nvSpPr>
        <p:spPr>
          <a:xfrm>
            <a:off x="8561137" y="6248400"/>
            <a:ext cx="3438359" cy="3519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t>Lanktree</a:t>
            </a:r>
            <a:r>
              <a:rPr lang="en-US" sz="1600" i="1"/>
              <a:t> et al, J Am Soc Nephrol. 2018</a:t>
            </a:r>
            <a:endParaRPr lang="en-US" sz="1600" i="1">
              <a:cs typeface="Calibri"/>
            </a:endParaRPr>
          </a:p>
        </p:txBody>
      </p:sp>
      <p:sp>
        <p:nvSpPr>
          <p:cNvPr id="4" name="Rectangle 3">
            <a:extLst>
              <a:ext uri="{FF2B5EF4-FFF2-40B4-BE49-F238E27FC236}">
                <a16:creationId xmlns:a16="http://schemas.microsoft.com/office/drawing/2014/main" id="{D540B341-5179-3990-F59F-D41207101608}"/>
              </a:ext>
            </a:extLst>
          </p:cNvPr>
          <p:cNvSpPr/>
          <p:nvPr/>
        </p:nvSpPr>
        <p:spPr>
          <a:xfrm>
            <a:off x="4951629" y="3989923"/>
            <a:ext cx="922421" cy="215649"/>
          </a:xfrm>
          <a:prstGeom prst="rect">
            <a:avLst/>
          </a:prstGeom>
          <a:no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424E7EA-22D5-AFF1-519D-1CBF870366CA}"/>
              </a:ext>
            </a:extLst>
          </p:cNvPr>
          <p:cNvSpPr/>
          <p:nvPr/>
        </p:nvSpPr>
        <p:spPr>
          <a:xfrm>
            <a:off x="2404671" y="3122950"/>
            <a:ext cx="1936229" cy="374753"/>
          </a:xfrm>
          <a:prstGeom prst="rect">
            <a:avLst/>
          </a:prstGeom>
          <a:noFill/>
          <a:ln w="571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92986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2E102AD1-C5B8-32E2-376F-4EB8AF13BC24}"/>
              </a:ext>
            </a:extLst>
          </p:cNvPr>
          <p:cNvPicPr>
            <a:picLocks noChangeAspect="1"/>
          </p:cNvPicPr>
          <p:nvPr/>
        </p:nvPicPr>
        <p:blipFill>
          <a:blip r:embed="rId2" cstate="print"/>
          <a:stretch>
            <a:fillRect/>
          </a:stretch>
        </p:blipFill>
        <p:spPr>
          <a:xfrm>
            <a:off x="1221874" y="356542"/>
            <a:ext cx="9614568" cy="2829547"/>
          </a:xfrm>
          <a:prstGeom prst="rect">
            <a:avLst/>
          </a:prstGeom>
        </p:spPr>
      </p:pic>
      <p:sp>
        <p:nvSpPr>
          <p:cNvPr id="3" name="TextBox 2">
            <a:extLst>
              <a:ext uri="{FF2B5EF4-FFF2-40B4-BE49-F238E27FC236}">
                <a16:creationId xmlns:a16="http://schemas.microsoft.com/office/drawing/2014/main" id="{AB45AF16-5B69-01CB-9C07-8D68F000B9E6}"/>
              </a:ext>
            </a:extLst>
          </p:cNvPr>
          <p:cNvSpPr txBox="1"/>
          <p:nvPr/>
        </p:nvSpPr>
        <p:spPr>
          <a:xfrm>
            <a:off x="1219200" y="3429000"/>
            <a:ext cx="9842500" cy="14296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a:buChar char="•"/>
            </a:pPr>
            <a:r>
              <a:rPr lang="en-US" sz="2000" b="1" dirty="0">
                <a:solidFill>
                  <a:schemeClr val="tx1">
                    <a:lumMod val="75000"/>
                    <a:lumOff val="25000"/>
                  </a:schemeClr>
                </a:solidFill>
                <a:latin typeface="Calibri"/>
                <a:ea typeface="Calibri"/>
                <a:cs typeface="Calibri"/>
              </a:rPr>
              <a:t>Retrospective observational study using an unselected health system–based cohort with </a:t>
            </a:r>
            <a:r>
              <a:rPr lang="en-US" sz="2000" b="1" dirty="0">
                <a:solidFill>
                  <a:schemeClr val="accent2">
                    <a:lumMod val="50000"/>
                  </a:schemeClr>
                </a:solidFill>
                <a:latin typeface="Calibri"/>
                <a:ea typeface="Calibri"/>
                <a:cs typeface="Calibri"/>
              </a:rPr>
              <a:t>exome sequencing </a:t>
            </a:r>
            <a:r>
              <a:rPr lang="en-US" sz="2000" b="1" dirty="0">
                <a:solidFill>
                  <a:schemeClr val="tx1">
                    <a:lumMod val="75000"/>
                    <a:lumOff val="25000"/>
                  </a:schemeClr>
                </a:solidFill>
                <a:ea typeface="+mn-lt"/>
                <a:cs typeface="+mn-lt"/>
              </a:rPr>
              <a:t> enrolled from 2004 to 2020 and electronic health record data</a:t>
            </a:r>
            <a:endParaRPr lang="en-US" sz="2000" b="1" dirty="0">
              <a:solidFill>
                <a:schemeClr val="tx1">
                  <a:lumMod val="75000"/>
                  <a:lumOff val="25000"/>
                </a:schemeClr>
              </a:solidFill>
              <a:ea typeface="Calibri"/>
              <a:cs typeface="Calibri"/>
            </a:endParaRPr>
          </a:p>
          <a:p>
            <a:pPr marL="342900" indent="-342900">
              <a:lnSpc>
                <a:spcPct val="150000"/>
              </a:lnSpc>
              <a:buFont typeface="Arial"/>
              <a:buChar char="•"/>
            </a:pPr>
            <a:r>
              <a:rPr lang="en-US" sz="2000" b="1" dirty="0">
                <a:solidFill>
                  <a:schemeClr val="tx1">
                    <a:lumMod val="75000"/>
                    <a:lumOff val="25000"/>
                  </a:schemeClr>
                </a:solidFill>
                <a:ea typeface="+mn-lt"/>
                <a:cs typeface="+mn-lt"/>
              </a:rPr>
              <a:t> Of 174 172 patients 303 patients had ADPKD diagnosis codes</a:t>
            </a:r>
            <a:endParaRPr lang="en-US" sz="2000" b="1" dirty="0">
              <a:solidFill>
                <a:schemeClr val="tx1">
                  <a:lumMod val="75000"/>
                  <a:lumOff val="25000"/>
                </a:schemeClr>
              </a:solidFill>
              <a:ea typeface="Calibri" panose="020F0502020204030204"/>
              <a:cs typeface="Calibri" panose="020F0502020204030204"/>
            </a:endParaRPr>
          </a:p>
        </p:txBody>
      </p:sp>
      <p:sp>
        <p:nvSpPr>
          <p:cNvPr id="5" name="TextBox 4">
            <a:extLst>
              <a:ext uri="{FF2B5EF4-FFF2-40B4-BE49-F238E27FC236}">
                <a16:creationId xmlns:a16="http://schemas.microsoft.com/office/drawing/2014/main" id="{6D8EDA8C-AA31-1C82-375B-9E00C5775EDB}"/>
              </a:ext>
            </a:extLst>
          </p:cNvPr>
          <p:cNvSpPr txBox="1"/>
          <p:nvPr/>
        </p:nvSpPr>
        <p:spPr>
          <a:xfrm>
            <a:off x="5308600" y="5105400"/>
            <a:ext cx="1574800" cy="477054"/>
          </a:xfrm>
          <a:prstGeom prst="rect">
            <a:avLst/>
          </a:prstGeom>
          <a:noFill/>
          <a:ln w="28575">
            <a:solidFill>
              <a:schemeClr val="tx2">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chemeClr val="accent2">
                    <a:lumMod val="50000"/>
                  </a:schemeClr>
                </a:solidFill>
              </a:rPr>
              <a:t>1.74:1000</a:t>
            </a:r>
            <a:endParaRPr lang="en-US" sz="2500" dirty="0">
              <a:solidFill>
                <a:schemeClr val="accent2">
                  <a:lumMod val="50000"/>
                </a:schemeClr>
              </a:solidFill>
            </a:endParaRPr>
          </a:p>
        </p:txBody>
      </p:sp>
    </p:spTree>
    <p:extLst>
      <p:ext uri="{BB962C8B-B14F-4D97-AF65-F5344CB8AC3E}">
        <p14:creationId xmlns:p14="http://schemas.microsoft.com/office/powerpoint/2010/main" val="23783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5083</Words>
  <Application>Microsoft Office PowerPoint</Application>
  <PresentationFormat>Ευρεία οθόνη</PresentationFormat>
  <Paragraphs>496</Paragraphs>
  <Slides>70</Slides>
  <Notes>18</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70</vt:i4>
      </vt:variant>
    </vt:vector>
  </HeadingPairs>
  <TitlesOfParts>
    <vt:vector size="77" baseType="lpstr">
      <vt:lpstr>Arial</vt:lpstr>
      <vt:lpstr>Arial,Sans-Serif</vt:lpstr>
      <vt:lpstr>Calibri</vt:lpstr>
      <vt:lpstr>Calibri Light</vt:lpstr>
      <vt:lpstr>Wingdings</vt:lpstr>
      <vt:lpstr>Wingdings,Sans-Serif</vt:lpstr>
      <vt:lpstr>office theme</vt:lpstr>
      <vt:lpstr> Clinical significance of genetic tests in ADPKD</vt:lpstr>
      <vt:lpstr>Παρουσίαση του PowerPoint</vt:lpstr>
      <vt:lpstr>PKD1 mutation screening has been challenging</vt:lpstr>
      <vt:lpstr>Παρουσίαση του PowerPoint</vt:lpstr>
      <vt:lpstr>Παρουσίαση του PowerPoint</vt:lpstr>
      <vt:lpstr>Genetic studies in ADPK</vt:lpstr>
      <vt:lpstr>Estimating the prevalence of ADPKD has been challenging</vt:lpstr>
      <vt:lpstr>Παρουσίαση του PowerPoint</vt:lpstr>
      <vt:lpstr>Παρουσίαση του PowerPoint</vt:lpstr>
      <vt:lpstr>Παρουσίαση του PowerPoint</vt:lpstr>
      <vt:lpstr>Mutation class predicts disease variability</vt:lpstr>
      <vt:lpstr>Παρουσίαση του PowerPoint</vt:lpstr>
      <vt:lpstr>Genetic Causes of PKD beyond PKD1 and PKD2</vt:lpstr>
      <vt:lpstr>Scenarios where genetic testing is clinically indicated</vt:lpstr>
      <vt:lpstr>Παρουσίαση του PowerPoint</vt:lpstr>
      <vt:lpstr>Atypical Kidney Imaging</vt:lpstr>
      <vt:lpstr>Παρουσίαση του PowerPoint</vt:lpstr>
      <vt:lpstr>Παρουσίαση του PowerPoint</vt:lpstr>
      <vt:lpstr>Παρουσίαση του PowerPoint</vt:lpstr>
      <vt:lpstr>Scenarios with evolving indication for genetic testing</vt:lpstr>
      <vt:lpstr>Severe PKD with bilateral kidney enlargement presenting in utero or early childhood can result in ESRD by teenage years or young adulthood</vt:lpstr>
      <vt:lpstr>Identification of families with bilineal ADPKD has important implications for genetic counseling</vt:lpstr>
      <vt:lpstr>Παρουσίαση του PowerPoint</vt:lpstr>
      <vt:lpstr>Marked intrafamilial disease variability by total kidney volume or eGFR adjusted for age</vt:lpstr>
      <vt:lpstr>Syndromic forms of PKD</vt:lpstr>
      <vt:lpstr>ADTKD-associated genes</vt:lpstr>
      <vt:lpstr>Drug repurposing in ADPKD</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Evolution of Mutation Screening Technologies in ADPKD</vt:lpstr>
      <vt:lpstr>Genetic studies in ADPK</vt:lpstr>
      <vt:lpstr>Παρουσίαση του PowerPoint</vt:lpstr>
      <vt:lpstr>Παρουσίαση του PowerPoint</vt:lpstr>
      <vt:lpstr>ADPKD</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The genotype-phenotype relationship in ADPKD is not completely understood</vt:lpstr>
      <vt:lpstr>Syndromic Presentation</vt:lpstr>
      <vt:lpstr>Marked intrafamilial disease discordance</vt:lpstr>
      <vt:lpstr>Early and severe disease</vt:lpstr>
      <vt:lpstr>Παρουσίαση του PowerPoint</vt:lpstr>
      <vt:lpstr>No Apparent Family History</vt:lpstr>
      <vt:lpstr>Scenarios with evolving indication for genetic testing</vt:lpstr>
      <vt:lpstr>Atypical kidney imaging</vt:lpstr>
      <vt:lpstr>Παρουσίαση του PowerPoint</vt:lpstr>
      <vt:lpstr>Παρουσίαση του PowerPoint</vt:lpstr>
      <vt:lpstr>Παρουσίαση του PowerPoint</vt:lpstr>
      <vt:lpstr>Παρουσίαση του PowerPoint</vt:lpstr>
      <vt:lpstr>Atypical Kidney Imaging</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Mutation class predicts disease variability</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vdl audiovisual_1</cp:lastModifiedBy>
  <cp:revision>605</cp:revision>
  <dcterms:created xsi:type="dcterms:W3CDTF">2023-04-08T16:12:24Z</dcterms:created>
  <dcterms:modified xsi:type="dcterms:W3CDTF">2023-10-21T10:08:52Z</dcterms:modified>
</cp:coreProperties>
</file>