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260" r:id="rId3"/>
    <p:sldId id="1738" r:id="rId4"/>
    <p:sldId id="1739" r:id="rId5"/>
    <p:sldId id="1428" r:id="rId6"/>
    <p:sldId id="925" r:id="rId7"/>
    <p:sldId id="489" r:id="rId8"/>
    <p:sldId id="490" r:id="rId9"/>
    <p:sldId id="491" r:id="rId10"/>
    <p:sldId id="1558" r:id="rId11"/>
    <p:sldId id="352" r:id="rId12"/>
    <p:sldId id="1404" r:id="rId13"/>
    <p:sldId id="1208" r:id="rId14"/>
    <p:sldId id="1566" r:id="rId15"/>
    <p:sldId id="1568" r:id="rId16"/>
    <p:sldId id="415" r:id="rId17"/>
    <p:sldId id="431" r:id="rId18"/>
    <p:sldId id="447" r:id="rId19"/>
    <p:sldId id="1406" r:id="rId20"/>
    <p:sldId id="271" r:id="rId21"/>
    <p:sldId id="488" r:id="rId22"/>
    <p:sldId id="416" r:id="rId23"/>
    <p:sldId id="417" r:id="rId24"/>
    <p:sldId id="418" r:id="rId25"/>
    <p:sldId id="408" r:id="rId26"/>
    <p:sldId id="409" r:id="rId27"/>
    <p:sldId id="410" r:id="rId28"/>
    <p:sldId id="1362" r:id="rId29"/>
    <p:sldId id="1365" r:id="rId30"/>
    <p:sldId id="413" r:id="rId31"/>
    <p:sldId id="414" r:id="rId32"/>
    <p:sldId id="1565" r:id="rId33"/>
    <p:sldId id="411" r:id="rId34"/>
    <p:sldId id="1493" r:id="rId35"/>
    <p:sldId id="1494" r:id="rId36"/>
    <p:sldId id="420" r:id="rId37"/>
    <p:sldId id="1495" r:id="rId38"/>
    <p:sldId id="1496" r:id="rId39"/>
    <p:sldId id="402" r:id="rId40"/>
    <p:sldId id="1497" r:id="rId41"/>
    <p:sldId id="1522" r:id="rId42"/>
    <p:sldId id="1523" r:id="rId43"/>
    <p:sldId id="1527" r:id="rId44"/>
    <p:sldId id="1526" r:id="rId45"/>
    <p:sldId id="1833" r:id="rId46"/>
    <p:sldId id="1834" r:id="rId47"/>
    <p:sldId id="1498" r:id="rId48"/>
    <p:sldId id="1836" r:id="rId49"/>
    <p:sldId id="371" r:id="rId50"/>
    <p:sldId id="372" r:id="rId51"/>
    <p:sldId id="374" r:id="rId52"/>
    <p:sldId id="1778" r:id="rId53"/>
    <p:sldId id="308" r:id="rId54"/>
    <p:sldId id="701" r:id="rId55"/>
    <p:sldId id="310" r:id="rId56"/>
    <p:sldId id="1803" r:id="rId57"/>
    <p:sldId id="1806" r:id="rId58"/>
    <p:sldId id="1794" r:id="rId59"/>
    <p:sldId id="1838" r:id="rId60"/>
    <p:sldId id="1532" r:id="rId61"/>
    <p:sldId id="512" r:id="rId62"/>
    <p:sldId id="1747" r:id="rId63"/>
    <p:sldId id="1818" r:id="rId64"/>
    <p:sldId id="1820" r:id="rId65"/>
    <p:sldId id="1525" r:id="rId66"/>
    <p:sldId id="1837" r:id="rId67"/>
    <p:sldId id="349" r:id="rId68"/>
    <p:sldId id="1507" r:id="rId69"/>
    <p:sldId id="1782" r:id="rId70"/>
    <p:sldId id="1781" r:id="rId71"/>
    <p:sldId id="1775" r:id="rId72"/>
    <p:sldId id="1783" r:id="rId73"/>
    <p:sldId id="548" r:id="rId74"/>
    <p:sldId id="347" r:id="rId75"/>
    <p:sldId id="1771" r:id="rId7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1282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29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C5F3D-E95A-4C9D-AD68-B620A93761DC}" type="datetimeFigureOut">
              <a:rPr lang="cs-CZ" smtClean="0"/>
              <a:t>21.10.2023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0B558-33D4-4421-92E6-BA3142A0A7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357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4401" indent="-278616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14463" indent="-222893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60249" indent="-222893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06034" indent="-222893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51820" indent="-22289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97605" indent="-22289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43390" indent="-22289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89176" indent="-22289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4640DE6-60CA-9349-BDCB-0A05CA573850}" type="slidenum">
              <a:rPr lang="en-US" sz="1100"/>
              <a:pPr/>
              <a:t>2</a:t>
            </a:fld>
            <a:endParaRPr lang="en-US" sz="1100" dirty="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Please disclose financial relationships with any companies (within last 3 years) whose products or services may be broadly related to the topical content of this presentation.</a:t>
            </a:r>
          </a:p>
          <a:p>
            <a:r>
              <a:rPr lang="en-US"/>
              <a:t>If you have nothing to disclose, state "No relevant disclosures."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53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>
              <a:latin typeface="Arial" charset="0"/>
              <a:cs typeface="Arial" charset="0"/>
            </a:endParaRPr>
          </a:p>
        </p:txBody>
      </p:sp>
      <p:sp>
        <p:nvSpPr>
          <p:cNvPr id="3153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AF2AEC-112E-4BAC-9E41-638A60C17C5E}" type="slidenum">
              <a:rPr lang="cs-CZ" altLang="cs-CZ" smtClean="0">
                <a:latin typeface="Arial" charset="0"/>
                <a:cs typeface="Arial" charset="0"/>
              </a:rPr>
              <a:pPr/>
              <a:t>20</a:t>
            </a:fld>
            <a:endParaRPr lang="cs-CZ" altLang="cs-CZ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580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53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>
              <a:latin typeface="Arial" charset="0"/>
              <a:cs typeface="Arial" charset="0"/>
            </a:endParaRPr>
          </a:p>
        </p:txBody>
      </p:sp>
      <p:sp>
        <p:nvSpPr>
          <p:cNvPr id="3153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AF2AEC-112E-4BAC-9E41-638A60C17C5E}" type="slidenum">
              <a:rPr lang="cs-CZ" altLang="cs-CZ" smtClean="0">
                <a:latin typeface="Arial" charset="0"/>
                <a:cs typeface="Arial" charset="0"/>
              </a:rPr>
              <a:pPr/>
              <a:t>21</a:t>
            </a:fld>
            <a:endParaRPr lang="cs-CZ" altLang="cs-CZ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946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341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72CB33-FA26-4993-B5C2-296F75F76983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53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>
              <a:latin typeface="Arial" charset="0"/>
              <a:cs typeface="Arial" charset="0"/>
            </a:endParaRPr>
          </a:p>
        </p:txBody>
      </p:sp>
      <p:sp>
        <p:nvSpPr>
          <p:cNvPr id="3153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AF2AEC-112E-4BAC-9E41-638A60C17C5E}" type="slidenum">
              <a:rPr lang="cs-CZ" altLang="cs-CZ" smtClean="0">
                <a:latin typeface="Arial" charset="0"/>
                <a:cs typeface="Arial" charset="0"/>
              </a:rPr>
              <a:pPr/>
              <a:t>29</a:t>
            </a:fld>
            <a:endParaRPr lang="cs-CZ" altLang="cs-CZ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43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4336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D78DBC-DD0A-4F76-9FEA-3460E1E9D08C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4596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4438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3F22B0-DD01-4E7A-8E5A-E2517143A55E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480131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4131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89EFC8-A641-4F14-BCD7-56DC1895032F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40065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>
              <a:latin typeface="Arial" charset="0"/>
              <a:cs typeface="Arial" charset="0"/>
            </a:endParaRPr>
          </a:p>
        </p:txBody>
      </p:sp>
      <p:sp>
        <p:nvSpPr>
          <p:cNvPr id="19046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A95731-D575-46B3-9925-91F0FDBD54D1}" type="slidenum">
              <a:rPr lang="cs-CZ" altLang="cs-CZ" smtClean="0">
                <a:latin typeface="Arial" charset="0"/>
                <a:cs typeface="Arial" charset="0"/>
              </a:rPr>
              <a:pPr/>
              <a:t>34</a:t>
            </a:fld>
            <a:endParaRPr lang="cs-CZ" altLang="cs-CZ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203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>
              <a:latin typeface="Arial" charset="0"/>
              <a:cs typeface="Arial" charset="0"/>
            </a:endParaRPr>
          </a:p>
        </p:txBody>
      </p:sp>
      <p:sp>
        <p:nvSpPr>
          <p:cNvPr id="1351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7D413F-5F17-4B83-8E7A-68EF023AEE88}" type="slidenum">
              <a:rPr lang="cs-CZ" altLang="cs-CZ" smtClean="0">
                <a:latin typeface="Arial" charset="0"/>
                <a:cs typeface="Arial" charset="0"/>
              </a:rPr>
              <a:pPr/>
              <a:t>35</a:t>
            </a:fld>
            <a:endParaRPr lang="cs-CZ" altLang="cs-CZ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4349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53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>
              <a:latin typeface="Arial" charset="0"/>
              <a:cs typeface="Arial" charset="0"/>
            </a:endParaRPr>
          </a:p>
        </p:txBody>
      </p:sp>
      <p:sp>
        <p:nvSpPr>
          <p:cNvPr id="3153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AF2AEC-112E-4BAC-9E41-638A60C17C5E}" type="slidenum">
              <a:rPr lang="cs-CZ" altLang="cs-CZ" smtClean="0">
                <a:latin typeface="Arial" charset="0"/>
                <a:cs typeface="Arial" charset="0"/>
              </a:rPr>
              <a:pPr/>
              <a:t>36</a:t>
            </a:fld>
            <a:endParaRPr lang="cs-CZ" altLang="cs-CZ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>
              <a:latin typeface="Arial" charset="0"/>
              <a:cs typeface="Arial" charset="0"/>
            </a:endParaRPr>
          </a:p>
        </p:txBody>
      </p:sp>
      <p:sp>
        <p:nvSpPr>
          <p:cNvPr id="7885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FF8F6F-0132-4491-A2DC-3FD4DC793DA2}" type="slidenum">
              <a:rPr lang="cs-CZ" altLang="cs-CZ" smtClean="0">
                <a:latin typeface="Arial" charset="0"/>
                <a:cs typeface="Arial" charset="0"/>
              </a:rPr>
              <a:pPr/>
              <a:t>5</a:t>
            </a:fld>
            <a:endParaRPr lang="cs-CZ" altLang="cs-CZ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53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>
              <a:latin typeface="Arial" charset="0"/>
              <a:cs typeface="Arial" charset="0"/>
            </a:endParaRPr>
          </a:p>
        </p:txBody>
      </p:sp>
      <p:sp>
        <p:nvSpPr>
          <p:cNvPr id="3153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AF2AEC-112E-4BAC-9E41-638A60C17C5E}" type="slidenum">
              <a:rPr lang="cs-CZ" altLang="cs-CZ" smtClean="0">
                <a:latin typeface="Arial" charset="0"/>
                <a:cs typeface="Arial" charset="0"/>
              </a:rPr>
              <a:pPr/>
              <a:t>37</a:t>
            </a:fld>
            <a:endParaRPr lang="cs-CZ" altLang="cs-CZ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53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>
              <a:latin typeface="Arial" charset="0"/>
              <a:cs typeface="Arial" charset="0"/>
            </a:endParaRPr>
          </a:p>
        </p:txBody>
      </p:sp>
      <p:sp>
        <p:nvSpPr>
          <p:cNvPr id="3153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AF2AEC-112E-4BAC-9E41-638A60C17C5E}" type="slidenum">
              <a:rPr lang="cs-CZ" altLang="cs-CZ" smtClean="0">
                <a:latin typeface="Arial" charset="0"/>
                <a:cs typeface="Arial" charset="0"/>
              </a:rPr>
              <a:pPr/>
              <a:t>38</a:t>
            </a:fld>
            <a:endParaRPr lang="cs-CZ" altLang="cs-CZ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2047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4131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89EFC8-A641-4F14-BCD7-56DC1895032F}" type="slidenum">
              <a:rPr lang="cs-CZ" altLang="cs-CZ" smtClean="0"/>
              <a:pPr/>
              <a:t>48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28609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53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>
              <a:latin typeface="Arial" charset="0"/>
              <a:cs typeface="Arial" charset="0"/>
            </a:endParaRPr>
          </a:p>
        </p:txBody>
      </p:sp>
      <p:sp>
        <p:nvSpPr>
          <p:cNvPr id="3153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AF2AEC-112E-4BAC-9E41-638A60C17C5E}" type="slidenum">
              <a:rPr lang="cs-CZ" altLang="cs-CZ" smtClean="0">
                <a:latin typeface="Arial" charset="0"/>
                <a:cs typeface="Arial" charset="0"/>
              </a:rPr>
              <a:pPr/>
              <a:t>49</a:t>
            </a:fld>
            <a:endParaRPr lang="cs-CZ" altLang="cs-CZ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53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>
              <a:latin typeface="Arial" charset="0"/>
              <a:cs typeface="Arial" charset="0"/>
            </a:endParaRPr>
          </a:p>
        </p:txBody>
      </p:sp>
      <p:sp>
        <p:nvSpPr>
          <p:cNvPr id="3153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AF2AEC-112E-4BAC-9E41-638A60C17C5E}" type="slidenum">
              <a:rPr lang="cs-CZ" altLang="cs-CZ" smtClean="0">
                <a:latin typeface="Arial" charset="0"/>
                <a:cs typeface="Arial" charset="0"/>
              </a:rPr>
              <a:pPr/>
              <a:t>51</a:t>
            </a:fld>
            <a:endParaRPr lang="cs-CZ" altLang="cs-CZ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3007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>
              <a:latin typeface="Arial" charset="0"/>
              <a:cs typeface="Arial" charset="0"/>
            </a:endParaRPr>
          </a:p>
        </p:txBody>
      </p:sp>
      <p:sp>
        <p:nvSpPr>
          <p:cNvPr id="1085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97E781-7592-4B1B-88AB-728C86BFF9B0}" type="slidenum">
              <a:rPr lang="cs-CZ" altLang="cs-CZ" smtClean="0">
                <a:latin typeface="Arial" charset="0"/>
                <a:cs typeface="Arial" charset="0"/>
              </a:rPr>
              <a:pPr/>
              <a:t>53</a:t>
            </a:fld>
            <a:endParaRPr lang="cs-CZ" altLang="cs-CZ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5524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>
              <a:latin typeface="Arial" charset="0"/>
              <a:cs typeface="Arial" charset="0"/>
            </a:endParaRPr>
          </a:p>
        </p:txBody>
      </p:sp>
      <p:sp>
        <p:nvSpPr>
          <p:cNvPr id="1095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5F8066-7F61-4240-B8BB-3AF38B2BA04E}" type="slidenum">
              <a:rPr lang="cs-CZ" altLang="cs-CZ" smtClean="0">
                <a:latin typeface="Arial" charset="0"/>
                <a:cs typeface="Arial" charset="0"/>
              </a:rPr>
              <a:pPr/>
              <a:t>55</a:t>
            </a:fld>
            <a:endParaRPr lang="cs-CZ" altLang="cs-CZ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1427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035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FB1D825-30B1-4EC9-8F24-7C72C0EA64B0}" type="slidenum">
              <a:rPr lang="cs-CZ" smtClean="0"/>
              <a:pPr eaLnBrk="1" hangingPunct="1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78676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>
              <a:latin typeface="Arial" charset="0"/>
              <a:cs typeface="Arial" charset="0"/>
            </a:endParaRPr>
          </a:p>
        </p:txBody>
      </p:sp>
      <p:sp>
        <p:nvSpPr>
          <p:cNvPr id="11469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E8D41D-AE33-4F01-B7BB-9D85FFB6579B}" type="slidenum">
              <a:rPr lang="cs-CZ" altLang="cs-CZ" smtClean="0">
                <a:latin typeface="Arial" charset="0"/>
                <a:cs typeface="Arial" charset="0"/>
              </a:rPr>
              <a:pPr/>
              <a:t>61</a:t>
            </a:fld>
            <a:endParaRPr lang="cs-CZ" altLang="cs-CZ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7376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14131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89EFC8-A641-4F14-BCD7-56DC1895032F}" type="slidenum">
              <a:rPr lang="cs-CZ" altLang="cs-CZ" smtClean="0"/>
              <a:pPr/>
              <a:t>66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7721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035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FB1D825-30B1-4EC9-8F24-7C72C0EA64B0}" type="slidenum">
              <a:rPr lang="cs-CZ" smtClean="0"/>
              <a:pPr eaLnBrk="1" hangingPunct="1"/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75363" cy="3417888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>
                <a:latin typeface="Arial" charset="0"/>
              </a:rPr>
              <a:t>These are patients positive be ELISA and IIF</a:t>
            </a:r>
          </a:p>
        </p:txBody>
      </p:sp>
    </p:spTree>
    <p:extLst>
      <p:ext uri="{BB962C8B-B14F-4D97-AF65-F5344CB8AC3E}">
        <p14:creationId xmlns:p14="http://schemas.microsoft.com/office/powerpoint/2010/main" val="26819466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75363" cy="3417888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>
                <a:latin typeface="Arial" charset="0"/>
              </a:rPr>
              <a:t>These are patients positive be ELISA and IIF</a:t>
            </a:r>
          </a:p>
        </p:txBody>
      </p:sp>
    </p:spTree>
    <p:extLst>
      <p:ext uri="{BB962C8B-B14F-4D97-AF65-F5344CB8AC3E}">
        <p14:creationId xmlns:p14="http://schemas.microsoft.com/office/powerpoint/2010/main" val="40199777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A279AD5-A07C-4284-91B1-90B7559B3103}" type="slidenum">
              <a:rPr lang="en-GB" smtClean="0"/>
              <a:pPr/>
              <a:t>73</a:t>
            </a:fld>
            <a:endParaRPr lang="en-GB"/>
          </a:p>
        </p:txBody>
      </p:sp>
      <p:sp>
        <p:nvSpPr>
          <p:cNvPr id="83971" name="Text Box 1"/>
          <p:cNvSpPr txBox="1">
            <a:spLocks noChangeArrowheads="1"/>
          </p:cNvSpPr>
          <p:nvPr/>
        </p:nvSpPr>
        <p:spPr bwMode="auto">
          <a:xfrm>
            <a:off x="1219200" y="720090"/>
            <a:ext cx="4876800" cy="36004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61" tIns="48331" rIns="96661" bIns="48331" anchor="ctr"/>
          <a:lstStyle/>
          <a:p>
            <a:endParaRPr lang="cs-CZ"/>
          </a:p>
        </p:txBody>
      </p:sp>
      <p:sp>
        <p:nvSpPr>
          <p:cNvPr id="83972" name="Rectangle 2"/>
          <p:cNvSpPr>
            <a:spLocks noGrp="1" noChangeArrowheads="1"/>
          </p:cNvSpPr>
          <p:nvPr>
            <p:ph type="body"/>
          </p:nvPr>
        </p:nvSpPr>
        <p:spPr>
          <a:xfrm>
            <a:off x="731521" y="4560571"/>
            <a:ext cx="5842000" cy="4312206"/>
          </a:xfrm>
          <a:noFill/>
          <a:ln/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914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035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FB1D825-30B1-4EC9-8F24-7C72C0EA64B0}" type="slidenum">
              <a:rPr lang="cs-CZ" smtClean="0"/>
              <a:pPr eaLnBrk="1" hangingPunct="1"/>
              <a:t>8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035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FB1D825-30B1-4EC9-8F24-7C72C0EA64B0}" type="slidenum">
              <a:rPr lang="cs-CZ" smtClean="0"/>
              <a:pPr eaLnBrk="1" hangingPunct="1"/>
              <a:t>9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389FF9-43FC-4EF4-A1FA-D092532D2380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2938" y="914400"/>
            <a:ext cx="5572125" cy="3135313"/>
          </a:xfrm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9800"/>
          </a:xfrm>
          <a:noFill/>
          <a:ln/>
        </p:spPr>
        <p:txBody>
          <a:bodyPr wrap="none" anchor="ctr"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53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>
              <a:latin typeface="Arial" charset="0"/>
              <a:cs typeface="Arial" charset="0"/>
            </a:endParaRPr>
          </a:p>
        </p:txBody>
      </p:sp>
      <p:sp>
        <p:nvSpPr>
          <p:cNvPr id="3153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AF2AEC-112E-4BAC-9E41-638A60C17C5E}" type="slidenum">
              <a:rPr lang="cs-CZ" altLang="cs-CZ" smtClean="0">
                <a:latin typeface="Arial" charset="0"/>
                <a:cs typeface="Arial" charset="0"/>
              </a:rPr>
              <a:pPr/>
              <a:t>17</a:t>
            </a:fld>
            <a:endParaRPr lang="cs-CZ" altLang="cs-CZ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204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53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>
              <a:latin typeface="Arial" charset="0"/>
              <a:cs typeface="Arial" charset="0"/>
            </a:endParaRPr>
          </a:p>
        </p:txBody>
      </p:sp>
      <p:sp>
        <p:nvSpPr>
          <p:cNvPr id="3153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AF2AEC-112E-4BAC-9E41-638A60C17C5E}" type="slidenum">
              <a:rPr lang="cs-CZ" altLang="cs-CZ" smtClean="0">
                <a:latin typeface="Arial" charset="0"/>
                <a:cs typeface="Arial" charset="0"/>
              </a:rPr>
              <a:pPr/>
              <a:t>18</a:t>
            </a:fld>
            <a:endParaRPr lang="cs-CZ" altLang="cs-CZ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204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53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>
              <a:latin typeface="Arial" charset="0"/>
              <a:cs typeface="Arial" charset="0"/>
            </a:endParaRPr>
          </a:p>
        </p:txBody>
      </p:sp>
      <p:sp>
        <p:nvSpPr>
          <p:cNvPr id="3153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AF2AEC-112E-4BAC-9E41-638A60C17C5E}" type="slidenum">
              <a:rPr lang="cs-CZ" altLang="cs-CZ" smtClean="0">
                <a:latin typeface="Arial" charset="0"/>
                <a:cs typeface="Arial" charset="0"/>
              </a:rPr>
              <a:pPr/>
              <a:t>19</a:t>
            </a:fld>
            <a:endParaRPr lang="cs-CZ" altLang="cs-CZ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64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2B8959-13BC-4716-AE30-2A3A705182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FE9363A-CC3A-45C9-9B70-3F8036F427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AF853A-6DC4-4B0D-84A0-A2CDC37B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4D885-DB02-4A4D-945A-F7152E526A6B}" type="datetimeFigureOut">
              <a:rPr lang="cs-CZ" smtClean="0"/>
              <a:t>21.10.2023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0AD7883-92AC-4ACA-9DAF-51D9806CB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57436D9-4E16-4C1F-8C88-3856B87A1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C5B5F-2C4C-4B20-AF9C-277AC100C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1603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418FC7-A5ED-448A-8DD5-1A314BDE3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6FAC704-7C8A-4D43-BA4E-1D1DA3E08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C803DD-B0F1-4ECE-9F08-6FCE1A6C3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4D885-DB02-4A4D-945A-F7152E526A6B}" type="datetimeFigureOut">
              <a:rPr lang="cs-CZ" smtClean="0"/>
              <a:t>21.10.2023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19C579-67C1-45BE-B87F-B23F5AA33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0029F1-5F3F-4DF9-BEF9-DDA6F32C7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C5B5F-2C4C-4B20-AF9C-277AC100C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8093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ECA15D5-1FEF-4825-83A1-1E1B35C42B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947F41B-DD1D-4E5A-9CAD-611A534D3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354800-C34B-483D-9978-554201646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4D885-DB02-4A4D-945A-F7152E526A6B}" type="datetimeFigureOut">
              <a:rPr lang="cs-CZ" smtClean="0"/>
              <a:t>21.10.2023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8E2BE3-1B22-49FE-BEAD-FBBDAE2C8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020213B-548A-4B3C-820D-92C4B662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C5B5F-2C4C-4B20-AF9C-277AC100C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5778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07051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3B429E-D9B2-46B3-9E42-866072626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F62744-8C3C-4241-A76A-2991D7E35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F7B3A9-ABA7-4C07-BA9E-E4540EDF4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4D885-DB02-4A4D-945A-F7152E526A6B}" type="datetimeFigureOut">
              <a:rPr lang="cs-CZ" smtClean="0"/>
              <a:t>21.10.2023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0BBA31-550A-4F26-92B6-0F92006F7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B3DF05-6CCB-4506-9B6A-FB1DFC992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C5B5F-2C4C-4B20-AF9C-277AC100C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3336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86B2F2-2D1E-4F72-812A-EE584E040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B2ACB32-0CF5-465A-BEC3-2E808AD9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FB174E-01D0-44E3-BB9C-24D043E04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4D885-DB02-4A4D-945A-F7152E526A6B}" type="datetimeFigureOut">
              <a:rPr lang="cs-CZ" smtClean="0"/>
              <a:t>21.10.2023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06B177-CFB1-44B4-80AB-121F40AE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291756-01DA-4C51-98E1-0E776ED17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C5B5F-2C4C-4B20-AF9C-277AC100C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897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91FCEC-FE8E-41C1-A323-B831B0D6C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5E60B4-79BD-411B-A8BA-D5880B8346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4DCD0DB-5B86-4D75-9EFA-D7747B258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0379C30-ADAA-4596-AE4F-9C5F75A4A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4D885-DB02-4A4D-945A-F7152E526A6B}" type="datetimeFigureOut">
              <a:rPr lang="cs-CZ" smtClean="0"/>
              <a:t>21.10.2023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2A85CFB-1213-4FA7-9064-526E2E4A0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DE9B058-5D32-419F-9FA2-228C33A78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C5B5F-2C4C-4B20-AF9C-277AC100C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417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879581-65FB-435B-8A6D-4A6AE0254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1FDCC43-6F96-4BFE-A3B9-82AA2F111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5669F8-99AF-4F3A-B696-DF00FB11A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1C9C079-61C0-4AA7-81BF-8F8AC4563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5CB46EF-B9B2-4EBF-9D20-65B4C46FD6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7AD8A65-58CE-4662-A988-D65E6684F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4D885-DB02-4A4D-945A-F7152E526A6B}" type="datetimeFigureOut">
              <a:rPr lang="cs-CZ" smtClean="0"/>
              <a:t>21.10.2023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F5F97B2-1116-41AA-AA3A-32AD5250F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37FB8D3-4FDE-44F8-BA0E-B3513FCA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C5B5F-2C4C-4B20-AF9C-277AC100C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3625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EE4B06-2CEA-4E00-BFBF-D7FCFDBA1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D4C4CC9-8409-4002-936E-FA942ED12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4D885-DB02-4A4D-945A-F7152E526A6B}" type="datetimeFigureOut">
              <a:rPr lang="cs-CZ" smtClean="0"/>
              <a:t>21.10.2023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A8CB844-E43D-48BF-8643-38E4396BC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8CAAC4E-ECEC-4474-8B4C-6FED46D9B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C5B5F-2C4C-4B20-AF9C-277AC100C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9276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66AC59F-5C9F-446C-B187-518D5EED6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4D885-DB02-4A4D-945A-F7152E526A6B}" type="datetimeFigureOut">
              <a:rPr lang="cs-CZ" smtClean="0"/>
              <a:t>21.10.2023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A56EEB9-EFCF-43DB-9580-36A800D56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2D045CE-AF42-4E1D-AFCE-9FD14648B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C5B5F-2C4C-4B20-AF9C-277AC100C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0969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06CF14-8E8D-4A70-BE5A-1904B25DA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3A08C1-F286-4917-8910-0DBFA4D4D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9A6D1A1-90DD-4D5C-A7B8-49CCB4202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8DDE5A0-58E5-4C5F-BA08-8F00B7470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4D885-DB02-4A4D-945A-F7152E526A6B}" type="datetimeFigureOut">
              <a:rPr lang="cs-CZ" smtClean="0"/>
              <a:t>21.10.2023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20E4F35-C9B5-43C2-AFB1-03CE466D9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41CD12-4981-4977-93DF-CF892B05F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C5B5F-2C4C-4B20-AF9C-277AC100C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1128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DFF77B-E5CC-49E9-8868-DC437EFCD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7B4AF9F-7D93-44C5-B873-190558210E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181D261-176B-46A0-9C70-81E61790F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18485D4-A505-4AB3-AB69-145FEEF2D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4D885-DB02-4A4D-945A-F7152E526A6B}" type="datetimeFigureOut">
              <a:rPr lang="cs-CZ" smtClean="0"/>
              <a:t>21.10.2023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E34EA50-210C-4931-B561-BDCF5A97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113A89E-640B-415C-A321-64636175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C5B5F-2C4C-4B20-AF9C-277AC100C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4189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2FB7D5A-7960-4B84-BF6B-9AC678EC7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B2AB099-B0B6-4FBF-9ADE-F79F043C4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0EB715-57CC-4E20-AE93-08421ACEC9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4D885-DB02-4A4D-945A-F7152E526A6B}" type="datetimeFigureOut">
              <a:rPr lang="cs-CZ" smtClean="0"/>
              <a:t>21.10.2023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8BDD3C1-B0F6-416A-A3EC-AD3E3ECB4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7693C1-C2AF-439E-8D13-447685F88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C5B5F-2C4C-4B20-AF9C-277AC100C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7667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14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emf"/><Relationship Id="rId4" Type="http://schemas.openxmlformats.org/officeDocument/2006/relationships/image" Target="../media/image13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4.emf"/><Relationship Id="rId4" Type="http://schemas.openxmlformats.org/officeDocument/2006/relationships/image" Target="../media/image13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emf"/><Relationship Id="rId5" Type="http://schemas.openxmlformats.org/officeDocument/2006/relationships/image" Target="../media/image138.emf"/><Relationship Id="rId4" Type="http://schemas.openxmlformats.org/officeDocument/2006/relationships/image" Target="../media/image13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41.emf"/><Relationship Id="rId4" Type="http://schemas.openxmlformats.org/officeDocument/2006/relationships/image" Target="../media/image14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emf"/><Relationship Id="rId4" Type="http://schemas.openxmlformats.org/officeDocument/2006/relationships/image" Target="../media/image14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emf"/><Relationship Id="rId4" Type="http://schemas.openxmlformats.org/officeDocument/2006/relationships/image" Target="../media/image140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emf"/><Relationship Id="rId4" Type="http://schemas.openxmlformats.org/officeDocument/2006/relationships/image" Target="../media/image15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emf"/><Relationship Id="rId5" Type="http://schemas.openxmlformats.org/officeDocument/2006/relationships/image" Target="../media/image169.emf"/><Relationship Id="rId4" Type="http://schemas.openxmlformats.org/officeDocument/2006/relationships/image" Target="../media/image168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emf"/><Relationship Id="rId5" Type="http://schemas.openxmlformats.org/officeDocument/2006/relationships/image" Target="../media/image169.emf"/><Relationship Id="rId4" Type="http://schemas.openxmlformats.org/officeDocument/2006/relationships/image" Target="../media/image168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emf"/><Relationship Id="rId4" Type="http://schemas.openxmlformats.org/officeDocument/2006/relationships/image" Target="../media/image17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emf"/><Relationship Id="rId7" Type="http://schemas.openxmlformats.org/officeDocument/2006/relationships/image" Target="../media/image181.emf"/><Relationship Id="rId2" Type="http://schemas.openxmlformats.org/officeDocument/2006/relationships/image" Target="../media/image17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emf"/><Relationship Id="rId5" Type="http://schemas.openxmlformats.org/officeDocument/2006/relationships/image" Target="../media/image179.emf"/><Relationship Id="rId4" Type="http://schemas.openxmlformats.org/officeDocument/2006/relationships/image" Target="../media/image178.e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image" Target="../media/image18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4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image" Target="../media/image18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6.emf"/><Relationship Id="rId4" Type="http://schemas.openxmlformats.org/officeDocument/2006/relationships/image" Target="../media/image184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image" Target="../media/image18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6.emf"/><Relationship Id="rId4" Type="http://schemas.openxmlformats.org/officeDocument/2006/relationships/image" Target="../media/image187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emf"/><Relationship Id="rId2" Type="http://schemas.openxmlformats.org/officeDocument/2006/relationships/image" Target="../media/image18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1.emf"/><Relationship Id="rId4" Type="http://schemas.openxmlformats.org/officeDocument/2006/relationships/image" Target="../media/image190.e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195.png"/><Relationship Id="rId4" Type="http://schemas.openxmlformats.org/officeDocument/2006/relationships/image" Target="../media/image19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emf"/><Relationship Id="rId2" Type="http://schemas.openxmlformats.org/officeDocument/2006/relationships/image" Target="../media/image19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1.emf"/><Relationship Id="rId4" Type="http://schemas.openxmlformats.org/officeDocument/2006/relationships/image" Target="../media/image20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emf"/><Relationship Id="rId2" Type="http://schemas.openxmlformats.org/officeDocument/2006/relationships/image" Target="../media/image19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emf"/><Relationship Id="rId5" Type="http://schemas.openxmlformats.org/officeDocument/2006/relationships/image" Target="../media/image202.emf"/><Relationship Id="rId4" Type="http://schemas.openxmlformats.org/officeDocument/2006/relationships/image" Target="../media/image200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emf"/><Relationship Id="rId2" Type="http://schemas.openxmlformats.org/officeDocument/2006/relationships/image" Target="../media/image20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0.emf"/><Relationship Id="rId4" Type="http://schemas.openxmlformats.org/officeDocument/2006/relationships/image" Target="../media/image199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emf"/><Relationship Id="rId2" Type="http://schemas.openxmlformats.org/officeDocument/2006/relationships/image" Target="../media/image19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emf"/><Relationship Id="rId5" Type="http://schemas.openxmlformats.org/officeDocument/2006/relationships/image" Target="../media/image205.emf"/><Relationship Id="rId4" Type="http://schemas.openxmlformats.org/officeDocument/2006/relationships/image" Target="../media/image200.e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4B7BCE5B-E1EA-41B6-9F4D-927F25880E8A}"/>
              </a:ext>
            </a:extLst>
          </p:cNvPr>
          <p:cNvSpPr txBox="1"/>
          <p:nvPr/>
        </p:nvSpPr>
        <p:spPr>
          <a:xfrm>
            <a:off x="1105988" y="342706"/>
            <a:ext cx="99800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b="1" dirty="0" err="1">
                <a:solidFill>
                  <a:srgbClr val="FF0000"/>
                </a:solidFill>
              </a:rPr>
              <a:t>Recent</a:t>
            </a:r>
            <a:r>
              <a:rPr lang="cs-CZ" sz="3600" b="1" dirty="0">
                <a:solidFill>
                  <a:srgbClr val="FF0000"/>
                </a:solidFill>
              </a:rPr>
              <a:t> </a:t>
            </a:r>
            <a:r>
              <a:rPr lang="cs-CZ" sz="3600" b="1" dirty="0" err="1">
                <a:solidFill>
                  <a:srgbClr val="FF0000"/>
                </a:solidFill>
              </a:rPr>
              <a:t>progress</a:t>
            </a:r>
            <a:r>
              <a:rPr lang="cs-CZ" sz="3600" b="1" dirty="0">
                <a:solidFill>
                  <a:srgbClr val="FF0000"/>
                </a:solidFill>
              </a:rPr>
              <a:t> in </a:t>
            </a:r>
            <a:r>
              <a:rPr lang="cs-CZ" sz="3600" b="1" dirty="0" err="1">
                <a:solidFill>
                  <a:srgbClr val="FF0000"/>
                </a:solidFill>
              </a:rPr>
              <a:t>the</a:t>
            </a:r>
            <a:r>
              <a:rPr lang="cs-CZ" sz="3600" b="1" dirty="0">
                <a:solidFill>
                  <a:srgbClr val="FF0000"/>
                </a:solidFill>
              </a:rPr>
              <a:t> </a:t>
            </a:r>
            <a:r>
              <a:rPr lang="cs-CZ" sz="3600" b="1" dirty="0" err="1">
                <a:solidFill>
                  <a:srgbClr val="FF0000"/>
                </a:solidFill>
              </a:rPr>
              <a:t>treatment</a:t>
            </a:r>
            <a:r>
              <a:rPr lang="cs-CZ" sz="3600" b="1" dirty="0">
                <a:solidFill>
                  <a:srgbClr val="FF0000"/>
                </a:solidFill>
              </a:rPr>
              <a:t> </a:t>
            </a:r>
            <a:r>
              <a:rPr lang="cs-CZ" sz="3600" b="1" dirty="0" err="1">
                <a:solidFill>
                  <a:srgbClr val="FF0000"/>
                </a:solidFill>
              </a:rPr>
              <a:t>of</a:t>
            </a:r>
            <a:r>
              <a:rPr lang="cs-CZ" sz="3600" b="1" dirty="0">
                <a:solidFill>
                  <a:srgbClr val="FF0000"/>
                </a:solidFill>
              </a:rPr>
              <a:t> lupus </a:t>
            </a:r>
            <a:r>
              <a:rPr lang="cs-CZ" sz="3600" b="1" dirty="0" err="1">
                <a:solidFill>
                  <a:srgbClr val="FF0000"/>
                </a:solidFill>
              </a:rPr>
              <a:t>nephritis</a:t>
            </a:r>
            <a:endParaRPr lang="cs-CZ" sz="3600" b="1" dirty="0">
              <a:solidFill>
                <a:srgbClr val="FF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400" b="1" dirty="0">
              <a:solidFill>
                <a:srgbClr val="FF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400" b="1" dirty="0">
              <a:solidFill>
                <a:srgbClr val="FF0000"/>
              </a:solidFill>
            </a:endParaRPr>
          </a:p>
        </p:txBody>
      </p:sp>
      <p:pic>
        <p:nvPicPr>
          <p:cNvPr id="12" name="Picture 34" descr="KDIGO_LogoColor2">
            <a:extLst>
              <a:ext uri="{FF2B5EF4-FFF2-40B4-BE49-F238E27FC236}">
                <a16:creationId xmlns:a16="http://schemas.microsoft.com/office/drawing/2014/main" id="{19535A8B-11BE-47D6-AF6E-8912FA379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379" y="4157265"/>
            <a:ext cx="2876638" cy="215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052" descr="Lekfak">
            <a:extLst>
              <a:ext uri="{FF2B5EF4-FFF2-40B4-BE49-F238E27FC236}">
                <a16:creationId xmlns:a16="http://schemas.microsoft.com/office/drawing/2014/main" id="{FE9DFF8F-6F2D-4C78-B477-B79E9E2D6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2269" y="2099307"/>
            <a:ext cx="2771104" cy="237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ázek 13" descr="Oční klinika s Josefem.jpeg">
            <a:extLst>
              <a:ext uri="{FF2B5EF4-FFF2-40B4-BE49-F238E27FC236}">
                <a16:creationId xmlns:a16="http://schemas.microsoft.com/office/drawing/2014/main" id="{E685DF42-A3C8-4AEA-BF91-B2E8F16FD07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92023" y="3976300"/>
            <a:ext cx="3077438" cy="2641273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49A20EAB-2010-4497-8C6B-3D2960C9E365}"/>
              </a:ext>
            </a:extLst>
          </p:cNvPr>
          <p:cNvSpPr txBox="1"/>
          <p:nvPr/>
        </p:nvSpPr>
        <p:spPr>
          <a:xfrm>
            <a:off x="3330933" y="5296936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GB" sz="1800" b="1" dirty="0">
                <a:solidFill>
                  <a:srgbClr val="00B050"/>
                </a:solidFill>
              </a:rPr>
              <a:t>Vladimir Tesar                                            </a:t>
            </a:r>
            <a:endParaRPr lang="cs-CZ" sz="1800" b="1" dirty="0">
              <a:solidFill>
                <a:srgbClr val="00B050"/>
              </a:solidFill>
            </a:endParaRPr>
          </a:p>
          <a:p>
            <a:pPr algn="ctr" eaLnBrk="1" hangingPunct="1"/>
            <a:r>
              <a:rPr lang="en-GB" sz="1800" b="1" dirty="0">
                <a:solidFill>
                  <a:srgbClr val="00B050"/>
                </a:solidFill>
              </a:rPr>
              <a:t>Department of </a:t>
            </a:r>
            <a:r>
              <a:rPr lang="en-GB" sz="1800" b="1" dirty="0" err="1">
                <a:solidFill>
                  <a:srgbClr val="00B050"/>
                </a:solidFill>
              </a:rPr>
              <a:t>Neph</a:t>
            </a:r>
            <a:r>
              <a:rPr lang="cs-CZ" sz="1800" b="1" dirty="0" err="1">
                <a:solidFill>
                  <a:srgbClr val="00B050"/>
                </a:solidFill>
              </a:rPr>
              <a:t>rology</a:t>
            </a:r>
            <a:r>
              <a:rPr lang="cs-CZ" sz="1800" b="1" dirty="0">
                <a:solidFill>
                  <a:srgbClr val="00B050"/>
                </a:solidFill>
              </a:rPr>
              <a:t>,  </a:t>
            </a:r>
          </a:p>
          <a:p>
            <a:pPr algn="ctr" eaLnBrk="1" hangingPunct="1"/>
            <a:r>
              <a:rPr lang="en-GB" sz="1800" b="1" dirty="0">
                <a:solidFill>
                  <a:srgbClr val="00B050"/>
                </a:solidFill>
              </a:rPr>
              <a:t>Charles University, Prague</a:t>
            </a:r>
            <a:endParaRPr lang="en-US" sz="1800" dirty="0">
              <a:solidFill>
                <a:srgbClr val="37A962"/>
              </a:solidFill>
              <a:latin typeface="Calibri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C4E4225-7B99-CC9D-F8C2-03F85A29BD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022" y="1680621"/>
            <a:ext cx="2956029" cy="196413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0">
            <a:extLst>
              <a:ext uri="{FF2B5EF4-FFF2-40B4-BE49-F238E27FC236}">
                <a16:creationId xmlns:a16="http://schemas.microsoft.com/office/drawing/2014/main" id="{29753381-21B3-8B41-3906-9A4A55BAC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70835FE-C262-4964-8F03-1D6BAA5390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9" y="1364436"/>
            <a:ext cx="3858114" cy="51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46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73538"/>
            <a:ext cx="9144000" cy="1066800"/>
          </a:xfrm>
        </p:spPr>
        <p:txBody>
          <a:bodyPr/>
          <a:lstStyle/>
          <a:p>
            <a:pPr algn="ctr"/>
            <a:r>
              <a:rPr lang="cs-CZ" sz="3600" b="1" dirty="0">
                <a:solidFill>
                  <a:srgbClr val="FF0000"/>
                </a:solidFill>
                <a:latin typeface="+mn-lt"/>
              </a:rPr>
              <a:t>Lupus </a:t>
            </a:r>
            <a:r>
              <a:rPr lang="cs-CZ" sz="3600" b="1" dirty="0" err="1">
                <a:solidFill>
                  <a:srgbClr val="FF0000"/>
                </a:solidFill>
                <a:latin typeface="+mn-lt"/>
              </a:rPr>
              <a:t>nephritis</a:t>
            </a:r>
            <a:r>
              <a:rPr lang="cs-CZ" sz="3600" b="1" dirty="0">
                <a:solidFill>
                  <a:srgbClr val="FF0000"/>
                </a:solidFill>
                <a:latin typeface="+mn-lt"/>
              </a:rPr>
              <a:t> – </a:t>
            </a:r>
            <a:r>
              <a:rPr lang="cs-CZ" sz="3600" b="1" dirty="0" err="1">
                <a:solidFill>
                  <a:srgbClr val="FF0000"/>
                </a:solidFill>
                <a:latin typeface="+mn-lt"/>
              </a:rPr>
              <a:t>ISN</a:t>
            </a:r>
            <a:r>
              <a:rPr lang="cs-CZ" sz="3600" b="1" dirty="0">
                <a:solidFill>
                  <a:srgbClr val="FF0000"/>
                </a:solidFill>
                <a:latin typeface="+mn-lt"/>
              </a:rPr>
              <a:t>/</a:t>
            </a:r>
            <a:r>
              <a:rPr lang="cs-CZ" sz="3600" b="1" dirty="0" err="1">
                <a:solidFill>
                  <a:srgbClr val="FF0000"/>
                </a:solidFill>
                <a:latin typeface="+mn-lt"/>
              </a:rPr>
              <a:t>RPS</a:t>
            </a:r>
            <a:r>
              <a:rPr lang="cs-CZ" sz="3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3600" b="1" dirty="0" err="1">
                <a:solidFill>
                  <a:srgbClr val="FF0000"/>
                </a:solidFill>
                <a:latin typeface="+mn-lt"/>
              </a:rPr>
              <a:t>classification</a:t>
            </a:r>
            <a:br>
              <a:rPr lang="cs-CZ" sz="4000" b="1" dirty="0">
                <a:solidFill>
                  <a:srgbClr val="00B050"/>
                </a:solidFill>
              </a:rPr>
            </a:br>
            <a:r>
              <a:rPr lang="cs-CZ" sz="1600" b="1" i="1" dirty="0" err="1">
                <a:solidFill>
                  <a:srgbClr val="00B050"/>
                </a:solidFill>
              </a:rPr>
              <a:t>Weening</a:t>
            </a:r>
            <a:r>
              <a:rPr lang="cs-CZ" sz="1600" b="1" i="1" dirty="0">
                <a:solidFill>
                  <a:srgbClr val="00B050"/>
                </a:solidFill>
              </a:rPr>
              <a:t> </a:t>
            </a:r>
            <a:r>
              <a:rPr lang="cs-CZ" sz="1600" b="1" i="1" dirty="0" err="1">
                <a:solidFill>
                  <a:srgbClr val="00B050"/>
                </a:solidFill>
              </a:rPr>
              <a:t>et</a:t>
            </a:r>
            <a:r>
              <a:rPr lang="cs-CZ" sz="1600" b="1" i="1" dirty="0">
                <a:solidFill>
                  <a:srgbClr val="00B050"/>
                </a:solidFill>
              </a:rPr>
              <a:t> </a:t>
            </a:r>
            <a:r>
              <a:rPr lang="cs-CZ" sz="1600" b="1" i="1" dirty="0" err="1">
                <a:solidFill>
                  <a:srgbClr val="00B050"/>
                </a:solidFill>
              </a:rPr>
              <a:t>al</a:t>
            </a:r>
            <a:r>
              <a:rPr lang="cs-CZ" sz="1600" b="1" i="1" dirty="0">
                <a:solidFill>
                  <a:srgbClr val="00B050"/>
                </a:solidFill>
              </a:rPr>
              <a:t>.: </a:t>
            </a:r>
            <a:r>
              <a:rPr lang="cs-CZ" sz="1600" b="1" i="1" dirty="0" err="1">
                <a:solidFill>
                  <a:srgbClr val="00B050"/>
                </a:solidFill>
              </a:rPr>
              <a:t>Kidney</a:t>
            </a:r>
            <a:r>
              <a:rPr lang="cs-CZ" sz="1600" b="1" i="1" dirty="0">
                <a:solidFill>
                  <a:srgbClr val="00B050"/>
                </a:solidFill>
              </a:rPr>
              <a:t> </a:t>
            </a:r>
            <a:r>
              <a:rPr lang="cs-CZ" sz="1600" b="1" i="1" dirty="0" err="1">
                <a:solidFill>
                  <a:srgbClr val="00B050"/>
                </a:solidFill>
              </a:rPr>
              <a:t>Int</a:t>
            </a:r>
            <a:r>
              <a:rPr lang="cs-CZ" sz="1600" b="1" i="1" dirty="0">
                <a:solidFill>
                  <a:srgbClr val="00B050"/>
                </a:solidFill>
              </a:rPr>
              <a:t>., 2004, 65: 521-30</a:t>
            </a:r>
          </a:p>
        </p:txBody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5849" y="2002693"/>
            <a:ext cx="7772400" cy="4191000"/>
          </a:xfrm>
        </p:spPr>
        <p:txBody>
          <a:bodyPr/>
          <a:lstStyle/>
          <a:p>
            <a:pPr marL="609600" indent="-609600">
              <a:buClr>
                <a:schemeClr val="tx1"/>
              </a:buClr>
              <a:buNone/>
            </a:pPr>
            <a:r>
              <a:rPr lang="cs-CZ" b="1" dirty="0">
                <a:solidFill>
                  <a:srgbClr val="00B050"/>
                </a:solidFill>
              </a:rPr>
              <a:t>1.   type I –  II    – </a:t>
            </a:r>
            <a:r>
              <a:rPr lang="cs-CZ" b="1" dirty="0" err="1">
                <a:solidFill>
                  <a:srgbClr val="00B050"/>
                </a:solidFill>
              </a:rPr>
              <a:t>mesangiopathy</a:t>
            </a:r>
            <a:endParaRPr lang="cs-CZ" b="1" dirty="0">
              <a:solidFill>
                <a:srgbClr val="00B050"/>
              </a:solidFill>
            </a:endParaRPr>
          </a:p>
          <a:p>
            <a:pPr marL="609600" indent="-609600">
              <a:buClr>
                <a:schemeClr val="tx1"/>
              </a:buClr>
              <a:buFontTx/>
              <a:buAutoNum type="arabicPeriod"/>
            </a:pPr>
            <a:endParaRPr lang="cs-CZ" b="1" dirty="0">
              <a:solidFill>
                <a:srgbClr val="66FF33"/>
              </a:solidFill>
            </a:endParaRPr>
          </a:p>
          <a:p>
            <a:pPr marL="609600" indent="-609600">
              <a:buClr>
                <a:schemeClr val="tx1"/>
              </a:buClr>
              <a:buNone/>
            </a:pPr>
            <a:r>
              <a:rPr lang="cs-CZ" b="1" dirty="0">
                <a:solidFill>
                  <a:srgbClr val="FF0000"/>
                </a:solidFill>
              </a:rPr>
              <a:t>2.   type III – IV  – </a:t>
            </a:r>
            <a:r>
              <a:rPr lang="cs-CZ" b="1" dirty="0" err="1">
                <a:solidFill>
                  <a:srgbClr val="FF0000"/>
                </a:solidFill>
              </a:rPr>
              <a:t>proliferative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LN</a:t>
            </a:r>
            <a:endParaRPr lang="cs-CZ" b="1" dirty="0">
              <a:solidFill>
                <a:srgbClr val="FF0000"/>
              </a:solidFill>
            </a:endParaRPr>
          </a:p>
          <a:p>
            <a:pPr marL="609600" indent="-609600">
              <a:buClr>
                <a:schemeClr val="tx1"/>
              </a:buClr>
              <a:buFontTx/>
              <a:buAutoNum type="arabicPeriod"/>
            </a:pPr>
            <a:endParaRPr lang="cs-CZ" b="1" dirty="0">
              <a:solidFill>
                <a:srgbClr val="FFFF00"/>
              </a:solidFill>
            </a:endParaRPr>
          </a:p>
          <a:p>
            <a:pPr marL="609600" indent="-609600">
              <a:buClr>
                <a:schemeClr val="tx1"/>
              </a:buClr>
              <a:buNone/>
            </a:pPr>
            <a:r>
              <a:rPr lang="cs-CZ" b="1" i="1" dirty="0">
                <a:solidFill>
                  <a:srgbClr val="FF0000"/>
                </a:solidFill>
              </a:rPr>
              <a:t>3.   type V          – </a:t>
            </a:r>
            <a:r>
              <a:rPr lang="cs-CZ" b="1" i="1" dirty="0" err="1">
                <a:solidFill>
                  <a:srgbClr val="FF0000"/>
                </a:solidFill>
              </a:rPr>
              <a:t>membranous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LN</a:t>
            </a:r>
            <a:endParaRPr lang="cs-CZ" b="1" i="1" dirty="0">
              <a:solidFill>
                <a:srgbClr val="FF0000"/>
              </a:solidFill>
            </a:endParaRPr>
          </a:p>
          <a:p>
            <a:pPr marL="609600" indent="-609600">
              <a:buClr>
                <a:schemeClr val="tx1"/>
              </a:buClr>
              <a:buFontTx/>
              <a:buAutoNum type="arabicPeriod"/>
            </a:pPr>
            <a:endParaRPr lang="cs-CZ" b="1" i="1" dirty="0">
              <a:solidFill>
                <a:srgbClr val="FFFF00"/>
              </a:solidFill>
            </a:endParaRPr>
          </a:p>
          <a:p>
            <a:pPr marL="609600" indent="-609600">
              <a:buClr>
                <a:schemeClr val="tx1"/>
              </a:buClr>
              <a:buNone/>
            </a:pPr>
            <a:r>
              <a:rPr lang="cs-CZ" b="1" dirty="0">
                <a:solidFill>
                  <a:srgbClr val="00B050"/>
                </a:solidFill>
              </a:rPr>
              <a:t>4.   type VI         – </a:t>
            </a:r>
            <a:r>
              <a:rPr lang="cs-CZ" b="1" dirty="0" err="1">
                <a:solidFill>
                  <a:srgbClr val="00B050"/>
                </a:solidFill>
              </a:rPr>
              <a:t>sclerosing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 err="1">
                <a:solidFill>
                  <a:srgbClr val="00B050"/>
                </a:solidFill>
              </a:rPr>
              <a:t>lesions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295940" name="Rectangle 4"/>
          <p:cNvSpPr>
            <a:spLocks noChangeArrowheads="1"/>
          </p:cNvSpPr>
          <p:nvPr/>
        </p:nvSpPr>
        <p:spPr bwMode="auto">
          <a:xfrm>
            <a:off x="1758951" y="2718778"/>
            <a:ext cx="6696075" cy="192356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8534400" y="1828800"/>
            <a:ext cx="3352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cs-CZ"/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8331200" y="1905000"/>
            <a:ext cx="3556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pPr algn="ctr" eaLnBrk="0" hangingPunct="0"/>
            <a:endParaRPr lang="it-IT" sz="27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cs-CZ" sz="2700" b="1" dirty="0">
                <a:solidFill>
                  <a:srgbClr val="FF0000"/>
                </a:solidFill>
                <a:latin typeface="Times New Roman" pitchFamily="18" charset="0"/>
              </a:rPr>
              <a:t>Type</a:t>
            </a:r>
            <a:r>
              <a:rPr lang="it-IT" sz="2700" b="1" dirty="0">
                <a:solidFill>
                  <a:srgbClr val="FF0000"/>
                </a:solidFill>
                <a:latin typeface="Times New Roman" pitchFamily="18" charset="0"/>
              </a:rPr>
              <a:t> III          65%</a:t>
            </a:r>
          </a:p>
          <a:p>
            <a:pPr algn="ctr" eaLnBrk="0" hangingPunct="0"/>
            <a:endParaRPr lang="it-IT" sz="27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cs-CZ" sz="2700" b="1" dirty="0">
                <a:solidFill>
                  <a:srgbClr val="FF0000"/>
                </a:solidFill>
                <a:latin typeface="Times New Roman" pitchFamily="18" charset="0"/>
              </a:rPr>
              <a:t>Type</a:t>
            </a:r>
            <a:r>
              <a:rPr lang="it-IT" sz="2700" b="1" dirty="0">
                <a:solidFill>
                  <a:srgbClr val="FF0000"/>
                </a:solidFill>
                <a:latin typeface="Times New Roman" pitchFamily="18" charset="0"/>
              </a:rPr>
              <a:t> IV          25%</a:t>
            </a:r>
          </a:p>
          <a:p>
            <a:pPr algn="ctr" eaLnBrk="0" hangingPunct="0"/>
            <a:endParaRPr lang="it-IT" sz="27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cs-CZ" sz="2700" b="1" dirty="0">
                <a:solidFill>
                  <a:srgbClr val="FF0000"/>
                </a:solidFill>
                <a:latin typeface="Times New Roman" pitchFamily="18" charset="0"/>
              </a:rPr>
              <a:t>Type</a:t>
            </a:r>
            <a:r>
              <a:rPr lang="it-IT" sz="2700" b="1" dirty="0">
                <a:solidFill>
                  <a:srgbClr val="FF0000"/>
                </a:solidFill>
                <a:latin typeface="Times New Roman" pitchFamily="18" charset="0"/>
              </a:rPr>
              <a:t> V           90%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" y="1193371"/>
          <a:ext cx="7406841" cy="5664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magine bitmap" r:id="rId2" imgW="4001058" imgH="3629532" progId="PBrush">
                  <p:embed/>
                </p:oleObj>
              </mc:Choice>
              <mc:Fallback>
                <p:oleObj name="Immagine bitmap" r:id="rId2" imgW="4001058" imgH="3629532" progId="PBrush">
                  <p:embed/>
                  <p:pic>
                    <p:nvPicPr>
                      <p:cNvPr id="102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1193371"/>
                        <a:ext cx="7406841" cy="5664629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1583499" y="4293096"/>
            <a:ext cx="1479310" cy="100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eaLnBrk="0" hangingPunct="0"/>
            <a:r>
              <a:rPr lang="it-IT" sz="1900" b="1" dirty="0">
                <a:solidFill>
                  <a:srgbClr val="000000"/>
                </a:solidFill>
                <a:latin typeface="Times New Roman" pitchFamily="18" charset="0"/>
              </a:rPr>
              <a:t>Diffuse GN </a:t>
            </a:r>
          </a:p>
          <a:p>
            <a:pPr eaLnBrk="0" hangingPunct="0"/>
            <a:r>
              <a:rPr lang="it-IT" sz="1900" b="1" dirty="0">
                <a:solidFill>
                  <a:srgbClr val="000000"/>
                </a:solidFill>
                <a:latin typeface="Times New Roman" pitchFamily="18" charset="0"/>
              </a:rPr>
              <a:t>(10 pts)</a:t>
            </a:r>
          </a:p>
          <a:p>
            <a:pPr eaLnBrk="0" hangingPunct="0"/>
            <a:r>
              <a:rPr lang="it-IT" sz="1900" b="1" dirty="0">
                <a:solidFill>
                  <a:srgbClr val="000000"/>
                </a:solidFill>
                <a:latin typeface="Times New Roman" pitchFamily="18" charset="0"/>
              </a:rPr>
              <a:t>Low steroid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3791744" y="4581128"/>
            <a:ext cx="1572284" cy="100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eaLnBrk="0" hangingPunct="0"/>
            <a:r>
              <a:rPr lang="it-IT" sz="1900" b="1" dirty="0">
                <a:solidFill>
                  <a:srgbClr val="000000"/>
                </a:solidFill>
                <a:latin typeface="Times New Roman" pitchFamily="18" charset="0"/>
              </a:rPr>
              <a:t>Diffuse GN </a:t>
            </a:r>
          </a:p>
          <a:p>
            <a:pPr eaLnBrk="0" hangingPunct="0"/>
            <a:r>
              <a:rPr lang="it-IT" sz="1900" b="1" dirty="0">
                <a:solidFill>
                  <a:srgbClr val="000000"/>
                </a:solidFill>
                <a:latin typeface="Times New Roman" pitchFamily="18" charset="0"/>
              </a:rPr>
              <a:t>(50 pts)</a:t>
            </a:r>
          </a:p>
          <a:p>
            <a:pPr eaLnBrk="0" hangingPunct="0"/>
            <a:r>
              <a:rPr lang="it-IT" sz="1900" b="1" dirty="0">
                <a:solidFill>
                  <a:srgbClr val="000000"/>
                </a:solidFill>
                <a:latin typeface="Times New Roman" pitchFamily="18" charset="0"/>
              </a:rPr>
              <a:t>High steroid</a:t>
            </a:r>
            <a:r>
              <a:rPr lang="it-IT" sz="1600" b="1" dirty="0">
                <a:latin typeface="Times New Roman" pitchFamily="18" charset="0"/>
              </a:rPr>
              <a:t> 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5135894" y="3621021"/>
            <a:ext cx="1300991" cy="70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eaLnBrk="0" hangingPunct="0"/>
            <a:r>
              <a:rPr lang="it-IT" sz="1900" b="1" dirty="0">
                <a:solidFill>
                  <a:srgbClr val="000000"/>
                </a:solidFill>
                <a:latin typeface="Times New Roman" pitchFamily="18" charset="0"/>
              </a:rPr>
              <a:t>Focal GN </a:t>
            </a:r>
          </a:p>
          <a:p>
            <a:pPr eaLnBrk="0" hangingPunct="0"/>
            <a:r>
              <a:rPr lang="it-IT" sz="1900" b="1" dirty="0">
                <a:solidFill>
                  <a:srgbClr val="000000"/>
                </a:solidFill>
                <a:latin typeface="Times New Roman" pitchFamily="18" charset="0"/>
              </a:rPr>
              <a:t>(46 pts</a:t>
            </a:r>
            <a:r>
              <a:rPr lang="it-IT" sz="1600" b="1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3599723" y="2660915"/>
            <a:ext cx="2067227" cy="70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eaLnBrk="0" hangingPunct="0"/>
            <a:r>
              <a:rPr lang="it-IT" sz="1900" b="1" dirty="0">
                <a:solidFill>
                  <a:srgbClr val="000000"/>
                </a:solidFill>
                <a:latin typeface="Times New Roman" pitchFamily="18" charset="0"/>
              </a:rPr>
              <a:t>Membranous GN</a:t>
            </a:r>
          </a:p>
          <a:p>
            <a:pPr eaLnBrk="0" hangingPunct="0"/>
            <a:r>
              <a:rPr lang="it-IT" sz="1900" b="1" dirty="0">
                <a:solidFill>
                  <a:srgbClr val="000000"/>
                </a:solidFill>
                <a:latin typeface="Times New Roman" pitchFamily="18" charset="0"/>
              </a:rPr>
              <a:t>      (22 pts</a:t>
            </a:r>
            <a:r>
              <a:rPr lang="it-IT" sz="1900" b="1" dirty="0">
                <a:latin typeface="Times New Roman" pitchFamily="18" charset="0"/>
              </a:rPr>
              <a:t> )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5039883" y="2084852"/>
            <a:ext cx="1950208" cy="41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eaLnBrk="0" hangingPunct="0"/>
            <a:r>
              <a:rPr lang="it-IT" sz="1900" b="1" dirty="0">
                <a:solidFill>
                  <a:srgbClr val="000000"/>
                </a:solidFill>
                <a:latin typeface="Times New Roman" pitchFamily="18" charset="0"/>
              </a:rPr>
              <a:t>Normals (10 pts</a:t>
            </a:r>
            <a:r>
              <a:rPr lang="it-IT" sz="1600" b="1" dirty="0">
                <a:latin typeface="Times New Roman" pitchFamily="18" charset="0"/>
              </a:rPr>
              <a:t>)</a:t>
            </a: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4267200" y="1905000"/>
            <a:ext cx="1625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cs-CZ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1828800" y="5308602"/>
            <a:ext cx="368043" cy="41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eaLnBrk="0" hangingPunct="0"/>
            <a:r>
              <a:rPr lang="it-IT" sz="1900" b="1" dirty="0">
                <a:solidFill>
                  <a:srgbClr val="000000"/>
                </a:solidFill>
                <a:latin typeface="Times New Roman" pitchFamily="18" charset="0"/>
              </a:rPr>
              <a:t>0</a:t>
            </a:r>
            <a:endParaRPr lang="it-IT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2336800" y="5334001"/>
            <a:ext cx="3488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eaLnBrk="0" hangingPunct="0"/>
            <a:r>
              <a:rPr lang="it-IT" sz="1600" b="1" dirty="0">
                <a:latin typeface="Times New Roman" pitchFamily="18" charset="0"/>
              </a:rPr>
              <a:t>1</a:t>
            </a:r>
            <a:endParaRPr lang="it-IT" sz="1300" dirty="0">
              <a:latin typeface="Times New Roman" pitchFamily="18" charset="0"/>
            </a:endParaRPr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2844800" y="5334001"/>
            <a:ext cx="3488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eaLnBrk="0" hangingPunct="0"/>
            <a:r>
              <a:rPr lang="it-IT" sz="1600" b="1" dirty="0">
                <a:latin typeface="Times New Roman" pitchFamily="18" charset="0"/>
              </a:rPr>
              <a:t>2</a:t>
            </a:r>
            <a:endParaRPr lang="it-IT" sz="1300" dirty="0">
              <a:latin typeface="Times New Roman" pitchFamily="18" charset="0"/>
            </a:endParaRP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4165600" y="5334001"/>
            <a:ext cx="3488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eaLnBrk="0" hangingPunct="0"/>
            <a:r>
              <a:rPr lang="it-IT" sz="1600" b="1" dirty="0">
                <a:latin typeface="Times New Roman" pitchFamily="18" charset="0"/>
              </a:rPr>
              <a:t>4</a:t>
            </a:r>
            <a:endParaRPr lang="it-IT" sz="1300" dirty="0">
              <a:latin typeface="Times New Roman" pitchFamily="18" charset="0"/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3556000" y="5334001"/>
            <a:ext cx="3488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eaLnBrk="0" hangingPunct="0"/>
            <a:r>
              <a:rPr lang="it-IT" sz="1600" b="1" dirty="0">
                <a:latin typeface="Times New Roman" pitchFamily="18" charset="0"/>
              </a:rPr>
              <a:t>3</a:t>
            </a:r>
            <a:endParaRPr lang="it-IT" sz="1300" dirty="0">
              <a:latin typeface="Times New Roman" pitchFamily="18" charset="0"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4673600" y="5334001"/>
            <a:ext cx="3488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eaLnBrk="0" hangingPunct="0"/>
            <a:r>
              <a:rPr lang="it-IT" sz="1600" b="1" dirty="0">
                <a:latin typeface="Times New Roman" pitchFamily="18" charset="0"/>
              </a:rPr>
              <a:t>5</a:t>
            </a:r>
            <a:endParaRPr lang="it-IT" sz="1300" dirty="0">
              <a:latin typeface="Times New Roman" pitchFamily="18" charset="0"/>
            </a:endParaRPr>
          </a:p>
        </p:txBody>
      </p:sp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5283200" y="5334001"/>
            <a:ext cx="3488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eaLnBrk="0" hangingPunct="0"/>
            <a:r>
              <a:rPr lang="it-IT" sz="1600" b="1" dirty="0">
                <a:latin typeface="Times New Roman" pitchFamily="18" charset="0"/>
              </a:rPr>
              <a:t>6</a:t>
            </a:r>
            <a:endParaRPr lang="it-IT" sz="1300" dirty="0">
              <a:latin typeface="Times New Roman" pitchFamily="18" charset="0"/>
            </a:endParaRP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5994400" y="5334001"/>
            <a:ext cx="3488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eaLnBrk="0" hangingPunct="0"/>
            <a:r>
              <a:rPr lang="it-IT" sz="1600" b="1" dirty="0">
                <a:latin typeface="Times New Roman" pitchFamily="18" charset="0"/>
              </a:rPr>
              <a:t>7</a:t>
            </a:r>
            <a:endParaRPr lang="it-IT" sz="1300" dirty="0">
              <a:latin typeface="Times New Roman" pitchFamily="18" charset="0"/>
            </a:endParaRPr>
          </a:p>
        </p:txBody>
      </p:sp>
      <p:sp>
        <p:nvSpPr>
          <p:cNvPr id="1043" name="Text Box 19"/>
          <p:cNvSpPr txBox="1">
            <a:spLocks noChangeArrowheads="1"/>
          </p:cNvSpPr>
          <p:nvPr/>
        </p:nvSpPr>
        <p:spPr bwMode="auto">
          <a:xfrm>
            <a:off x="1200151" y="4868865"/>
            <a:ext cx="4514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eaLnBrk="0" hangingPunct="0"/>
            <a:r>
              <a:rPr lang="it-IT" sz="1600" b="1" dirty="0">
                <a:latin typeface="Times New Roman" pitchFamily="18" charset="0"/>
              </a:rPr>
              <a:t>10</a:t>
            </a:r>
            <a:endParaRPr lang="it-IT" sz="1300" dirty="0">
              <a:latin typeface="Times New Roman" pitchFamily="18" charset="0"/>
            </a:endParaRPr>
          </a:p>
        </p:txBody>
      </p:sp>
      <p:sp>
        <p:nvSpPr>
          <p:cNvPr id="1044" name="Text Box 20"/>
          <p:cNvSpPr txBox="1">
            <a:spLocks noChangeArrowheads="1"/>
          </p:cNvSpPr>
          <p:nvPr/>
        </p:nvSpPr>
        <p:spPr bwMode="auto">
          <a:xfrm>
            <a:off x="1200151" y="4076701"/>
            <a:ext cx="4514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eaLnBrk="0" hangingPunct="0"/>
            <a:r>
              <a:rPr lang="it-IT" sz="1600" b="1" dirty="0">
                <a:latin typeface="Times New Roman" pitchFamily="18" charset="0"/>
              </a:rPr>
              <a:t>20</a:t>
            </a:r>
            <a:endParaRPr lang="it-IT" sz="1300" dirty="0">
              <a:latin typeface="Times New Roman" pitchFamily="18" charset="0"/>
            </a:endParaRPr>
          </a:p>
        </p:txBody>
      </p:sp>
      <p:sp>
        <p:nvSpPr>
          <p:cNvPr id="1045" name="Text Box 21"/>
          <p:cNvSpPr txBox="1">
            <a:spLocks noChangeArrowheads="1"/>
          </p:cNvSpPr>
          <p:nvPr/>
        </p:nvSpPr>
        <p:spPr bwMode="auto">
          <a:xfrm>
            <a:off x="1200151" y="3357565"/>
            <a:ext cx="4514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eaLnBrk="0" hangingPunct="0"/>
            <a:r>
              <a:rPr lang="it-IT" sz="1600" b="1" dirty="0">
                <a:latin typeface="Times New Roman" pitchFamily="18" charset="0"/>
              </a:rPr>
              <a:t>30</a:t>
            </a:r>
            <a:endParaRPr lang="it-IT" sz="1300" dirty="0">
              <a:latin typeface="Times New Roman" pitchFamily="18" charset="0"/>
            </a:endParaRPr>
          </a:p>
        </p:txBody>
      </p:sp>
      <p:sp>
        <p:nvSpPr>
          <p:cNvPr id="1046" name="Text Box 22"/>
          <p:cNvSpPr txBox="1">
            <a:spLocks noChangeArrowheads="1"/>
          </p:cNvSpPr>
          <p:nvPr/>
        </p:nvSpPr>
        <p:spPr bwMode="auto">
          <a:xfrm>
            <a:off x="1200151" y="2852739"/>
            <a:ext cx="4514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eaLnBrk="0" hangingPunct="0"/>
            <a:r>
              <a:rPr lang="it-IT" sz="1600" b="1" dirty="0">
                <a:latin typeface="Times New Roman" pitchFamily="18" charset="0"/>
              </a:rPr>
              <a:t>40</a:t>
            </a:r>
            <a:endParaRPr lang="it-IT" sz="1300" dirty="0">
              <a:latin typeface="Times New Roman" pitchFamily="18" charset="0"/>
            </a:endParaRPr>
          </a:p>
        </p:txBody>
      </p:sp>
      <p:sp>
        <p:nvSpPr>
          <p:cNvPr id="1047" name="Text Box 23"/>
          <p:cNvSpPr txBox="1">
            <a:spLocks noChangeArrowheads="1"/>
          </p:cNvSpPr>
          <p:nvPr/>
        </p:nvSpPr>
        <p:spPr bwMode="auto">
          <a:xfrm>
            <a:off x="1200151" y="2565401"/>
            <a:ext cx="4514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eaLnBrk="0" hangingPunct="0"/>
            <a:r>
              <a:rPr lang="it-IT" sz="1600" b="1" dirty="0">
                <a:latin typeface="Times New Roman" pitchFamily="18" charset="0"/>
              </a:rPr>
              <a:t>50</a:t>
            </a:r>
            <a:endParaRPr lang="it-IT" sz="1300" dirty="0">
              <a:latin typeface="Times New Roman" pitchFamily="18" charset="0"/>
            </a:endParaRPr>
          </a:p>
        </p:txBody>
      </p:sp>
      <p:sp>
        <p:nvSpPr>
          <p:cNvPr id="1048" name="Text Box 24"/>
          <p:cNvSpPr txBox="1">
            <a:spLocks noChangeArrowheads="1"/>
          </p:cNvSpPr>
          <p:nvPr/>
        </p:nvSpPr>
        <p:spPr bwMode="auto">
          <a:xfrm>
            <a:off x="1200151" y="2060575"/>
            <a:ext cx="4514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eaLnBrk="0" hangingPunct="0"/>
            <a:r>
              <a:rPr lang="it-IT" sz="1600" b="1" dirty="0">
                <a:latin typeface="Times New Roman" pitchFamily="18" charset="0"/>
              </a:rPr>
              <a:t>70</a:t>
            </a:r>
            <a:endParaRPr lang="it-IT" sz="1300" dirty="0">
              <a:latin typeface="Times New Roman" pitchFamily="18" charset="0"/>
            </a:endParaRPr>
          </a:p>
        </p:txBody>
      </p:sp>
      <p:sp>
        <p:nvSpPr>
          <p:cNvPr id="1049" name="Text Box 25"/>
          <p:cNvSpPr txBox="1">
            <a:spLocks noChangeArrowheads="1"/>
          </p:cNvSpPr>
          <p:nvPr/>
        </p:nvSpPr>
        <p:spPr bwMode="auto">
          <a:xfrm>
            <a:off x="1200151" y="2349501"/>
            <a:ext cx="4514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eaLnBrk="0" hangingPunct="0"/>
            <a:r>
              <a:rPr lang="it-IT" sz="1600" b="1" dirty="0">
                <a:latin typeface="Times New Roman" pitchFamily="18" charset="0"/>
              </a:rPr>
              <a:t>60</a:t>
            </a:r>
            <a:endParaRPr lang="it-IT" sz="1300" dirty="0">
              <a:latin typeface="Times New Roman" pitchFamily="18" charset="0"/>
            </a:endParaRPr>
          </a:p>
        </p:txBody>
      </p:sp>
      <p:sp>
        <p:nvSpPr>
          <p:cNvPr id="1050" name="Text Box 26"/>
          <p:cNvSpPr txBox="1">
            <a:spLocks noChangeArrowheads="1"/>
          </p:cNvSpPr>
          <p:nvPr/>
        </p:nvSpPr>
        <p:spPr bwMode="auto">
          <a:xfrm>
            <a:off x="1200151" y="1773239"/>
            <a:ext cx="4514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eaLnBrk="0" hangingPunct="0"/>
            <a:r>
              <a:rPr lang="it-IT" sz="1600" b="1" dirty="0">
                <a:latin typeface="Times New Roman" pitchFamily="18" charset="0"/>
              </a:rPr>
              <a:t>90</a:t>
            </a:r>
            <a:endParaRPr lang="it-IT" sz="1300" dirty="0">
              <a:latin typeface="Times New Roman" pitchFamily="18" charset="0"/>
            </a:endParaRPr>
          </a:p>
        </p:txBody>
      </p:sp>
      <p:sp>
        <p:nvSpPr>
          <p:cNvPr id="1051" name="Text Box 27"/>
          <p:cNvSpPr txBox="1">
            <a:spLocks noChangeArrowheads="1"/>
          </p:cNvSpPr>
          <p:nvPr/>
        </p:nvSpPr>
        <p:spPr bwMode="auto">
          <a:xfrm>
            <a:off x="1200151" y="1916114"/>
            <a:ext cx="4514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eaLnBrk="0" hangingPunct="0"/>
            <a:r>
              <a:rPr lang="it-IT" sz="1600" b="1" dirty="0">
                <a:latin typeface="Times New Roman" pitchFamily="18" charset="0"/>
              </a:rPr>
              <a:t>80</a:t>
            </a:r>
            <a:endParaRPr lang="it-IT" sz="1300" dirty="0">
              <a:latin typeface="Times New Roman" pitchFamily="18" charset="0"/>
            </a:endParaRPr>
          </a:p>
        </p:txBody>
      </p:sp>
      <p:sp>
        <p:nvSpPr>
          <p:cNvPr id="1052" name="Text Box 28"/>
          <p:cNvSpPr txBox="1">
            <a:spLocks noChangeArrowheads="1"/>
          </p:cNvSpPr>
          <p:nvPr/>
        </p:nvSpPr>
        <p:spPr bwMode="auto">
          <a:xfrm>
            <a:off x="1102784" y="1484314"/>
            <a:ext cx="86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eaLnBrk="0" hangingPunct="0"/>
            <a:r>
              <a:rPr lang="it-IT" sz="1600" b="1" dirty="0">
                <a:latin typeface="Times New Roman" pitchFamily="18" charset="0"/>
              </a:rPr>
              <a:t>100</a:t>
            </a:r>
            <a:endParaRPr lang="it-IT" sz="1300" dirty="0">
              <a:latin typeface="Times New Roman" pitchFamily="18" charset="0"/>
            </a:endParaRPr>
          </a:p>
        </p:txBody>
      </p:sp>
      <p:sp>
        <p:nvSpPr>
          <p:cNvPr id="29" name="Obdélník 28"/>
          <p:cNvSpPr/>
          <p:nvPr/>
        </p:nvSpPr>
        <p:spPr>
          <a:xfrm>
            <a:off x="1748292" y="345139"/>
            <a:ext cx="7418628" cy="61554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 eaLnBrk="0" hangingPunct="0"/>
            <a:r>
              <a:rPr lang="cs-CZ" sz="3200" b="1" dirty="0">
                <a:solidFill>
                  <a:srgbClr val="FF0000"/>
                </a:solidFill>
                <a:latin typeface="Times New Roman" pitchFamily="18" charset="0"/>
              </a:rPr>
              <a:t>5-</a:t>
            </a:r>
            <a:r>
              <a:rPr lang="cs-CZ" sz="3200" b="1" dirty="0" err="1">
                <a:solidFill>
                  <a:srgbClr val="FF0000"/>
                </a:solidFill>
                <a:latin typeface="Times New Roman" pitchFamily="18" charset="0"/>
              </a:rPr>
              <a:t>year</a:t>
            </a:r>
            <a:r>
              <a:rPr lang="cs-CZ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sz="3200" b="1" dirty="0" err="1">
                <a:solidFill>
                  <a:srgbClr val="FF0000"/>
                </a:solidFill>
                <a:latin typeface="Times New Roman" pitchFamily="18" charset="0"/>
              </a:rPr>
              <a:t>survival</a:t>
            </a:r>
            <a:r>
              <a:rPr lang="cs-CZ" sz="3200" b="1" dirty="0">
                <a:solidFill>
                  <a:srgbClr val="FF0000"/>
                </a:solidFill>
                <a:latin typeface="Times New Roman" pitchFamily="18" charset="0"/>
              </a:rPr>
              <a:t> in lupus </a:t>
            </a:r>
            <a:r>
              <a:rPr lang="cs-CZ" sz="3200" b="1" dirty="0" err="1">
                <a:solidFill>
                  <a:srgbClr val="FF0000"/>
                </a:solidFill>
                <a:latin typeface="Times New Roman" pitchFamily="18" charset="0"/>
              </a:rPr>
              <a:t>nephritis</a:t>
            </a:r>
            <a:r>
              <a:rPr lang="cs-CZ" sz="3200" b="1" dirty="0">
                <a:solidFill>
                  <a:srgbClr val="FF0000"/>
                </a:solidFill>
                <a:latin typeface="Times New Roman" pitchFamily="18" charset="0"/>
              </a:rPr>
              <a:t> in 1964</a:t>
            </a:r>
            <a:endParaRPr lang="it-IT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rafico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052736"/>
            <a:ext cx="9144000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775520" y="6488668"/>
            <a:ext cx="43924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1600" b="1" i="1" dirty="0">
                <a:solidFill>
                  <a:srgbClr val="00B050"/>
                </a:solidFill>
                <a:latin typeface="Times New Roman" pitchFamily="18" charset="0"/>
              </a:rPr>
              <a:t>Austin</a:t>
            </a:r>
            <a:r>
              <a:rPr lang="cs-CZ" sz="1600" b="1" i="1" dirty="0">
                <a:solidFill>
                  <a:srgbClr val="00B050"/>
                </a:solidFill>
                <a:latin typeface="Times New Roman" pitchFamily="18" charset="0"/>
              </a:rPr>
              <a:t>, </a:t>
            </a:r>
            <a:r>
              <a:rPr lang="cs-CZ" sz="1600" b="1" i="1" dirty="0" err="1">
                <a:solidFill>
                  <a:srgbClr val="00B050"/>
                </a:solidFill>
                <a:latin typeface="Times New Roman" pitchFamily="18" charset="0"/>
              </a:rPr>
              <a:t>et</a:t>
            </a:r>
            <a:r>
              <a:rPr lang="cs-CZ" sz="1600" b="1" i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sz="1600" b="1" i="1" dirty="0" err="1">
                <a:solidFill>
                  <a:srgbClr val="00B050"/>
                </a:solidFill>
                <a:latin typeface="Times New Roman" pitchFamily="18" charset="0"/>
              </a:rPr>
              <a:t>al</a:t>
            </a:r>
            <a:r>
              <a:rPr lang="cs-CZ" sz="1600" b="1" i="1" dirty="0">
                <a:solidFill>
                  <a:srgbClr val="00B050"/>
                </a:solidFill>
                <a:latin typeface="Times New Roman" pitchFamily="18" charset="0"/>
              </a:rPr>
              <a:t>.</a:t>
            </a:r>
            <a:r>
              <a:rPr lang="it-IT" sz="1600" b="1" i="1" dirty="0">
                <a:solidFill>
                  <a:srgbClr val="00B050"/>
                </a:solidFill>
                <a:latin typeface="Times New Roman" pitchFamily="18" charset="0"/>
              </a:rPr>
              <a:t> N Engl J Med 314,</a:t>
            </a:r>
            <a:r>
              <a:rPr lang="cs-CZ" sz="1600" b="1" i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it-IT" sz="1600" b="1" i="1" dirty="0">
                <a:solidFill>
                  <a:srgbClr val="00B050"/>
                </a:solidFill>
                <a:latin typeface="Times New Roman" pitchFamily="18" charset="0"/>
              </a:rPr>
              <a:t>614,1986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135560" y="296480"/>
            <a:ext cx="74168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000" b="1" dirty="0" err="1">
                <a:solidFill>
                  <a:srgbClr val="FF0000"/>
                </a:solidFill>
              </a:rPr>
              <a:t>Survival</a:t>
            </a:r>
            <a:r>
              <a:rPr lang="cs-CZ" sz="4000" b="1" dirty="0">
                <a:solidFill>
                  <a:srgbClr val="FF0000"/>
                </a:solidFill>
              </a:rPr>
              <a:t> </a:t>
            </a:r>
            <a:r>
              <a:rPr lang="cs-CZ" sz="4000" b="1" dirty="0" err="1">
                <a:solidFill>
                  <a:srgbClr val="FF0000"/>
                </a:solidFill>
              </a:rPr>
              <a:t>without</a:t>
            </a:r>
            <a:r>
              <a:rPr lang="cs-CZ" sz="4000" b="1" dirty="0">
                <a:solidFill>
                  <a:srgbClr val="FF0000"/>
                </a:solidFill>
              </a:rPr>
              <a:t> </a:t>
            </a:r>
            <a:r>
              <a:rPr lang="cs-CZ" sz="4000" b="1" dirty="0" err="1">
                <a:solidFill>
                  <a:srgbClr val="FF0000"/>
                </a:solidFill>
              </a:rPr>
              <a:t>renal</a:t>
            </a:r>
            <a:r>
              <a:rPr lang="cs-CZ" sz="4000" b="1" dirty="0">
                <a:solidFill>
                  <a:srgbClr val="FF0000"/>
                </a:solidFill>
              </a:rPr>
              <a:t> </a:t>
            </a:r>
            <a:r>
              <a:rPr lang="cs-CZ" sz="4000" b="1" dirty="0" err="1">
                <a:solidFill>
                  <a:srgbClr val="FF0000"/>
                </a:solidFill>
              </a:rPr>
              <a:t>failure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7464426" y="3789363"/>
            <a:ext cx="792163" cy="6477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3318" name="Oval 6"/>
          <p:cNvSpPr>
            <a:spLocks noChangeArrowheads="1"/>
          </p:cNvSpPr>
          <p:nvPr/>
        </p:nvSpPr>
        <p:spPr bwMode="auto">
          <a:xfrm>
            <a:off x="8544272" y="2348881"/>
            <a:ext cx="935038" cy="5762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0776" y="6453188"/>
            <a:ext cx="301307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5706" y="925852"/>
            <a:ext cx="7554913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 rot="10800000" flipV="1">
            <a:off x="1039813" y="6597650"/>
            <a:ext cx="7040563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Ctr="1">
            <a:spAutoFit/>
          </a:bodyPr>
          <a:lstStyle/>
          <a:p>
            <a:pPr algn="ctr" hangingPunct="0">
              <a:lnSpc>
                <a:spcPct val="97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 sz="1600" b="1" i="1" dirty="0" err="1">
                <a:solidFill>
                  <a:srgbClr val="00B050"/>
                </a:solidFill>
              </a:rPr>
              <a:t>Gourley</a:t>
            </a:r>
            <a:r>
              <a:rPr lang="en-GB" sz="1600" b="1" i="1" dirty="0">
                <a:solidFill>
                  <a:srgbClr val="00B050"/>
                </a:solidFill>
              </a:rPr>
              <a:t>, M. F. et. al. Ann Intern Med 1996;125:549-557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685926" y="191202"/>
            <a:ext cx="8818563" cy="5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 hangingPunct="0">
              <a:lnSpc>
                <a:spcPct val="97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cs-CZ" sz="4000" b="1" dirty="0" err="1">
                <a:solidFill>
                  <a:srgbClr val="00B050"/>
                </a:solidFill>
              </a:rPr>
              <a:t>CPH</a:t>
            </a:r>
            <a:r>
              <a:rPr lang="cs-CZ" sz="4000" b="1" dirty="0">
                <a:solidFill>
                  <a:srgbClr val="00B050"/>
                </a:solidFill>
              </a:rPr>
              <a:t> </a:t>
            </a:r>
            <a:r>
              <a:rPr lang="cs-CZ" sz="4000" b="1" dirty="0" err="1">
                <a:solidFill>
                  <a:srgbClr val="00B050"/>
                </a:solidFill>
              </a:rPr>
              <a:t>increased</a:t>
            </a:r>
            <a:r>
              <a:rPr lang="cs-CZ" sz="4000" b="1" dirty="0">
                <a:solidFill>
                  <a:srgbClr val="00B050"/>
                </a:solidFill>
              </a:rPr>
              <a:t> </a:t>
            </a:r>
            <a:r>
              <a:rPr lang="cs-CZ" sz="4000" b="1" dirty="0" err="1">
                <a:solidFill>
                  <a:srgbClr val="00B050"/>
                </a:solidFill>
              </a:rPr>
              <a:t>the</a:t>
            </a:r>
            <a:r>
              <a:rPr lang="cs-CZ" sz="4000" b="1" dirty="0">
                <a:solidFill>
                  <a:srgbClr val="00B050"/>
                </a:solidFill>
              </a:rPr>
              <a:t> </a:t>
            </a:r>
            <a:r>
              <a:rPr lang="cs-CZ" sz="4000" b="1" dirty="0" err="1">
                <a:solidFill>
                  <a:srgbClr val="FF0000"/>
                </a:solidFill>
              </a:rPr>
              <a:t>remission</a:t>
            </a:r>
            <a:r>
              <a:rPr lang="cs-CZ" sz="4000" b="1" dirty="0">
                <a:solidFill>
                  <a:srgbClr val="FF0000"/>
                </a:solidFill>
              </a:rPr>
              <a:t> </a:t>
            </a:r>
            <a:r>
              <a:rPr lang="cs-CZ" sz="4000" b="1" dirty="0" err="1">
                <a:solidFill>
                  <a:srgbClr val="FF0000"/>
                </a:solidFill>
              </a:rPr>
              <a:t>rate</a:t>
            </a:r>
            <a:endParaRPr lang="en-GB" sz="4000" b="1" dirty="0">
              <a:solidFill>
                <a:srgbClr val="FF0000"/>
              </a:solidFill>
            </a:endParaRPr>
          </a:p>
        </p:txBody>
      </p:sp>
      <p:sp>
        <p:nvSpPr>
          <p:cNvPr id="12294" name="Oval 6"/>
          <p:cNvSpPr>
            <a:spLocks noChangeArrowheads="1"/>
          </p:cNvSpPr>
          <p:nvPr/>
        </p:nvSpPr>
        <p:spPr bwMode="auto">
          <a:xfrm>
            <a:off x="6960394" y="2636836"/>
            <a:ext cx="1800225" cy="12239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2295" name="Oval 7"/>
          <p:cNvSpPr>
            <a:spLocks noChangeArrowheads="1"/>
          </p:cNvSpPr>
          <p:nvPr/>
        </p:nvSpPr>
        <p:spPr bwMode="auto">
          <a:xfrm>
            <a:off x="7361238" y="4162133"/>
            <a:ext cx="719138" cy="7207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CA87711-C817-4675-BDD8-A3D7F2CC3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757" y="1393297"/>
            <a:ext cx="2020332" cy="185552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2D8A846-D8F7-4CDB-BBBE-D6341F992AA3}"/>
              </a:ext>
            </a:extLst>
          </p:cNvPr>
          <p:cNvSpPr/>
          <p:nvPr/>
        </p:nvSpPr>
        <p:spPr>
          <a:xfrm>
            <a:off x="9688850" y="3446916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Dimitrios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Boumpas</a:t>
            </a:r>
            <a:endParaRPr lang="cs-CZ" dirty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8"/>
          <p:cNvSpPr>
            <a:spLocks noChangeShapeType="1"/>
          </p:cNvSpPr>
          <p:nvPr/>
        </p:nvSpPr>
        <p:spPr bwMode="auto">
          <a:xfrm>
            <a:off x="2782888" y="54451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5500" y="620714"/>
            <a:ext cx="30099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2349500"/>
            <a:ext cx="91440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ovéPole 5"/>
          <p:cNvSpPr txBox="1">
            <a:spLocks noChangeArrowheads="1"/>
          </p:cNvSpPr>
          <p:nvPr/>
        </p:nvSpPr>
        <p:spPr bwMode="auto">
          <a:xfrm>
            <a:off x="1882776" y="1412876"/>
            <a:ext cx="87852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 b="1" dirty="0">
                <a:solidFill>
                  <a:srgbClr val="00B050"/>
                </a:solidFill>
              </a:rPr>
              <a:t>In 85 </a:t>
            </a:r>
            <a:r>
              <a:rPr lang="cs-CZ" sz="2400" b="1" dirty="0" err="1">
                <a:solidFill>
                  <a:srgbClr val="00B050"/>
                </a:solidFill>
              </a:rPr>
              <a:t>Greek</a:t>
            </a:r>
            <a:r>
              <a:rPr lang="cs-CZ" sz="2400" b="1" dirty="0">
                <a:solidFill>
                  <a:srgbClr val="00B050"/>
                </a:solidFill>
              </a:rPr>
              <a:t> </a:t>
            </a:r>
            <a:r>
              <a:rPr lang="cs-CZ" sz="2400" b="1" dirty="0" err="1">
                <a:solidFill>
                  <a:srgbClr val="00B050"/>
                </a:solidFill>
              </a:rPr>
              <a:t>patients</a:t>
            </a:r>
            <a:r>
              <a:rPr lang="cs-CZ" sz="2400" b="1" dirty="0">
                <a:solidFill>
                  <a:srgbClr val="00B050"/>
                </a:solidFill>
              </a:rPr>
              <a:t> </a:t>
            </a:r>
            <a:r>
              <a:rPr lang="cs-CZ" sz="2400" b="1" dirty="0" err="1">
                <a:solidFill>
                  <a:srgbClr val="00B050"/>
                </a:solidFill>
              </a:rPr>
              <a:t>with</a:t>
            </a:r>
            <a:r>
              <a:rPr lang="cs-CZ" sz="2400" b="1" dirty="0">
                <a:solidFill>
                  <a:srgbClr val="00B050"/>
                </a:solidFill>
              </a:rPr>
              <a:t> </a:t>
            </a:r>
            <a:r>
              <a:rPr lang="cs-CZ" sz="2400" b="1" dirty="0" err="1">
                <a:solidFill>
                  <a:srgbClr val="00B050"/>
                </a:solidFill>
              </a:rPr>
              <a:t>class</a:t>
            </a:r>
            <a:r>
              <a:rPr lang="cs-CZ" sz="2400" b="1" dirty="0">
                <a:solidFill>
                  <a:srgbClr val="00B050"/>
                </a:solidFill>
              </a:rPr>
              <a:t> III (33 </a:t>
            </a:r>
            <a:r>
              <a:rPr lang="cs-CZ" sz="2400" b="1" dirty="0" err="1">
                <a:solidFill>
                  <a:srgbClr val="00B050"/>
                </a:solidFill>
              </a:rPr>
              <a:t>pts</a:t>
            </a:r>
            <a:r>
              <a:rPr lang="cs-CZ" sz="2400" b="1" dirty="0">
                <a:solidFill>
                  <a:srgbClr val="00B050"/>
                </a:solidFill>
              </a:rPr>
              <a:t>) </a:t>
            </a:r>
            <a:r>
              <a:rPr lang="cs-CZ" sz="2400" b="1" dirty="0" err="1">
                <a:solidFill>
                  <a:srgbClr val="00B050"/>
                </a:solidFill>
              </a:rPr>
              <a:t>and</a:t>
            </a:r>
            <a:r>
              <a:rPr lang="cs-CZ" sz="2400" b="1" dirty="0">
                <a:solidFill>
                  <a:srgbClr val="00B050"/>
                </a:solidFill>
              </a:rPr>
              <a:t> IV (52 </a:t>
            </a:r>
            <a:r>
              <a:rPr lang="cs-CZ" sz="2400" b="1" dirty="0" err="1">
                <a:solidFill>
                  <a:srgbClr val="00B050"/>
                </a:solidFill>
              </a:rPr>
              <a:t>pts</a:t>
            </a:r>
            <a:r>
              <a:rPr lang="cs-CZ" sz="2400" b="1" dirty="0">
                <a:solidFill>
                  <a:srgbClr val="00B050"/>
                </a:solidFill>
              </a:rPr>
              <a:t>) </a:t>
            </a:r>
            <a:r>
              <a:rPr lang="cs-CZ" sz="2400" b="1" dirty="0" err="1">
                <a:solidFill>
                  <a:srgbClr val="00B050"/>
                </a:solidFill>
              </a:rPr>
              <a:t>LN</a:t>
            </a:r>
            <a:r>
              <a:rPr lang="cs-CZ" sz="2400" b="1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cs-CZ" sz="2400" b="1" dirty="0" err="1">
                <a:solidFill>
                  <a:srgbClr val="00B050"/>
                </a:solidFill>
              </a:rPr>
              <a:t>median</a:t>
            </a:r>
            <a:r>
              <a:rPr lang="cs-CZ" sz="2400" b="1" dirty="0">
                <a:solidFill>
                  <a:srgbClr val="00B050"/>
                </a:solidFill>
              </a:rPr>
              <a:t> </a:t>
            </a:r>
            <a:r>
              <a:rPr lang="cs-CZ" sz="2400" b="1" dirty="0" err="1">
                <a:solidFill>
                  <a:srgbClr val="00B050"/>
                </a:solidFill>
              </a:rPr>
              <a:t>time</a:t>
            </a:r>
            <a:r>
              <a:rPr lang="cs-CZ" sz="2400" b="1" dirty="0">
                <a:solidFill>
                  <a:srgbClr val="00B050"/>
                </a:solidFill>
              </a:rPr>
              <a:t> to </a:t>
            </a:r>
            <a:r>
              <a:rPr lang="cs-CZ" sz="2400" b="1" dirty="0" err="1">
                <a:solidFill>
                  <a:srgbClr val="00B050"/>
                </a:solidFill>
              </a:rPr>
              <a:t>remission</a:t>
            </a:r>
            <a:r>
              <a:rPr lang="cs-CZ" sz="2400" b="1" dirty="0">
                <a:solidFill>
                  <a:srgbClr val="00B050"/>
                </a:solidFill>
              </a:rPr>
              <a:t> </a:t>
            </a:r>
            <a:r>
              <a:rPr lang="cs-CZ" sz="2400" b="1" dirty="0" err="1">
                <a:solidFill>
                  <a:srgbClr val="00B050"/>
                </a:solidFill>
              </a:rPr>
              <a:t>was</a:t>
            </a:r>
            <a:r>
              <a:rPr lang="cs-CZ" sz="2400" b="1" dirty="0">
                <a:solidFill>
                  <a:srgbClr val="00B050"/>
                </a:solidFill>
              </a:rPr>
              <a:t>  10 </a:t>
            </a:r>
            <a:r>
              <a:rPr lang="cs-CZ" sz="2400" b="1" dirty="0" err="1">
                <a:solidFill>
                  <a:srgbClr val="00B050"/>
                </a:solidFill>
              </a:rPr>
              <a:t>months</a:t>
            </a:r>
            <a:endParaRPr lang="cs-CZ" sz="2400" dirty="0">
              <a:solidFill>
                <a:srgbClr val="00B050"/>
              </a:solidFill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927351" y="4365625"/>
            <a:ext cx="57626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čára 9"/>
          <p:cNvCxnSpPr/>
          <p:nvPr/>
        </p:nvCxnSpPr>
        <p:spPr>
          <a:xfrm>
            <a:off x="3503613" y="4365626"/>
            <a:ext cx="0" cy="15843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3" name="TextovéPole 10"/>
          <p:cNvSpPr txBox="1">
            <a:spLocks noChangeArrowheads="1"/>
          </p:cNvSpPr>
          <p:nvPr/>
        </p:nvSpPr>
        <p:spPr bwMode="auto">
          <a:xfrm>
            <a:off x="2279650" y="4221163"/>
            <a:ext cx="5132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FF0000"/>
                </a:solidFill>
              </a:rPr>
              <a:t>0.5</a:t>
            </a:r>
          </a:p>
        </p:txBody>
      </p:sp>
      <p:sp>
        <p:nvSpPr>
          <p:cNvPr id="6154" name="TextovéPole 11"/>
          <p:cNvSpPr txBox="1">
            <a:spLocks noChangeArrowheads="1"/>
          </p:cNvSpPr>
          <p:nvPr/>
        </p:nvSpPr>
        <p:spPr bwMode="auto">
          <a:xfrm>
            <a:off x="3216275" y="6021388"/>
            <a:ext cx="49725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F0000"/>
                </a:solidFill>
              </a:rPr>
              <a:t> </a:t>
            </a:r>
            <a:r>
              <a:rPr lang="cs-CZ" sz="2000" b="1">
                <a:solidFill>
                  <a:srgbClr val="FF0000"/>
                </a:solidFill>
              </a:rPr>
              <a:t>10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265843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8"/>
          <p:cNvSpPr>
            <a:spLocks noChangeShapeType="1"/>
          </p:cNvSpPr>
          <p:nvPr/>
        </p:nvSpPr>
        <p:spPr bwMode="auto">
          <a:xfrm>
            <a:off x="2782888" y="54451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91440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3150" y="836614"/>
            <a:ext cx="32448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836613"/>
            <a:ext cx="5867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2276476"/>
            <a:ext cx="91440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Obdélník 7"/>
          <p:cNvSpPr>
            <a:spLocks noChangeArrowheads="1"/>
          </p:cNvSpPr>
          <p:nvPr/>
        </p:nvSpPr>
        <p:spPr bwMode="auto">
          <a:xfrm>
            <a:off x="2783633" y="1268761"/>
            <a:ext cx="62202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 dirty="0">
                <a:solidFill>
                  <a:srgbClr val="00B050"/>
                </a:solidFill>
              </a:rPr>
              <a:t>In non- </a:t>
            </a:r>
            <a:r>
              <a:rPr lang="cs-CZ" sz="2400" b="1" dirty="0" err="1">
                <a:solidFill>
                  <a:srgbClr val="00B050"/>
                </a:solidFill>
              </a:rPr>
              <a:t>relapsing</a:t>
            </a:r>
            <a:r>
              <a:rPr lang="cs-CZ" sz="2400" b="1" dirty="0">
                <a:solidFill>
                  <a:srgbClr val="00B050"/>
                </a:solidFill>
              </a:rPr>
              <a:t> </a:t>
            </a:r>
            <a:r>
              <a:rPr lang="cs-CZ" sz="2400" b="1" dirty="0" err="1">
                <a:solidFill>
                  <a:srgbClr val="00B050"/>
                </a:solidFill>
              </a:rPr>
              <a:t>patients</a:t>
            </a:r>
            <a:r>
              <a:rPr lang="cs-CZ" sz="2400" b="1" dirty="0">
                <a:solidFill>
                  <a:srgbClr val="00B050"/>
                </a:solidFill>
              </a:rPr>
              <a:t> </a:t>
            </a:r>
            <a:r>
              <a:rPr lang="cs-CZ" sz="2400" b="1" dirty="0" err="1">
                <a:solidFill>
                  <a:srgbClr val="00B050"/>
                </a:solidFill>
              </a:rPr>
              <a:t>survival</a:t>
            </a:r>
            <a:r>
              <a:rPr lang="cs-CZ" sz="2400" b="1" dirty="0">
                <a:solidFill>
                  <a:srgbClr val="00B050"/>
                </a:solidFill>
              </a:rPr>
              <a:t> </a:t>
            </a:r>
            <a:r>
              <a:rPr lang="cs-CZ" sz="2400" b="1" dirty="0" err="1">
                <a:solidFill>
                  <a:srgbClr val="00B050"/>
                </a:solidFill>
              </a:rPr>
              <a:t>without</a:t>
            </a:r>
            <a:r>
              <a:rPr lang="cs-CZ" sz="2400" b="1" dirty="0">
                <a:solidFill>
                  <a:srgbClr val="00B050"/>
                </a:solidFill>
              </a:rPr>
              <a:t> </a:t>
            </a:r>
            <a:r>
              <a:rPr lang="cs-CZ" sz="2400" b="1" dirty="0" err="1">
                <a:solidFill>
                  <a:srgbClr val="00B050"/>
                </a:solidFill>
              </a:rPr>
              <a:t>DSC</a:t>
            </a:r>
            <a:r>
              <a:rPr lang="cs-CZ" sz="2400" b="1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cs-CZ" sz="2400" b="1" dirty="0">
                <a:solidFill>
                  <a:srgbClr val="00B050"/>
                </a:solidFill>
              </a:rPr>
              <a:t>much </a:t>
            </a:r>
            <a:r>
              <a:rPr lang="cs-CZ" sz="2400" b="1" dirty="0" err="1">
                <a:solidFill>
                  <a:srgbClr val="00B050"/>
                </a:solidFill>
              </a:rPr>
              <a:t>better</a:t>
            </a:r>
            <a:r>
              <a:rPr lang="cs-CZ" sz="2400" b="1" dirty="0">
                <a:solidFill>
                  <a:srgbClr val="00B050"/>
                </a:solidFill>
              </a:rPr>
              <a:t> </a:t>
            </a:r>
            <a:r>
              <a:rPr lang="cs-CZ" sz="2400" b="1" dirty="0" err="1">
                <a:solidFill>
                  <a:srgbClr val="00B050"/>
                </a:solidFill>
              </a:rPr>
              <a:t>than</a:t>
            </a:r>
            <a:r>
              <a:rPr lang="cs-CZ" sz="2400" b="1" dirty="0">
                <a:solidFill>
                  <a:srgbClr val="00B050"/>
                </a:solidFill>
              </a:rPr>
              <a:t> </a:t>
            </a:r>
            <a:r>
              <a:rPr lang="cs-CZ" sz="2400" b="1" dirty="0" err="1">
                <a:solidFill>
                  <a:srgbClr val="00B050"/>
                </a:solidFill>
              </a:rPr>
              <a:t>with</a:t>
            </a:r>
            <a:r>
              <a:rPr lang="cs-CZ" sz="2400" b="1" dirty="0">
                <a:solidFill>
                  <a:srgbClr val="00B050"/>
                </a:solidFill>
              </a:rPr>
              <a:t> („</a:t>
            </a:r>
            <a:r>
              <a:rPr lang="cs-CZ" sz="2400" b="1" dirty="0" err="1">
                <a:solidFill>
                  <a:srgbClr val="00B050"/>
                </a:solidFill>
              </a:rPr>
              <a:t>nephritic</a:t>
            </a:r>
            <a:r>
              <a:rPr lang="cs-CZ" sz="2400" b="1" dirty="0">
                <a:solidFill>
                  <a:srgbClr val="00B050"/>
                </a:solidFill>
              </a:rPr>
              <a:t>“) </a:t>
            </a:r>
            <a:r>
              <a:rPr lang="cs-CZ" sz="2400" b="1" dirty="0" err="1">
                <a:solidFill>
                  <a:srgbClr val="00B050"/>
                </a:solidFill>
              </a:rPr>
              <a:t>relapses</a:t>
            </a:r>
            <a:r>
              <a:rPr lang="cs-CZ" sz="2400" b="1" dirty="0">
                <a:solidFill>
                  <a:srgbClr val="00B050"/>
                </a:solidFill>
              </a:rPr>
              <a:t> </a:t>
            </a:r>
            <a:endParaRPr lang="cs-CZ" sz="2400" dirty="0">
              <a:solidFill>
                <a:srgbClr val="00B050"/>
              </a:solidFill>
            </a:endParaRPr>
          </a:p>
        </p:txBody>
      </p:sp>
      <p:cxnSp>
        <p:nvCxnSpPr>
          <p:cNvPr id="10" name="Přímá spojovací čára 9"/>
          <p:cNvCxnSpPr/>
          <p:nvPr/>
        </p:nvCxnSpPr>
        <p:spPr>
          <a:xfrm>
            <a:off x="4656138" y="3213101"/>
            <a:ext cx="0" cy="28797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>
          <a:xfrm>
            <a:off x="9120188" y="3141664"/>
            <a:ext cx="0" cy="28797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2" name="Oval 7"/>
          <p:cNvSpPr>
            <a:spLocks noChangeArrowheads="1"/>
          </p:cNvSpPr>
          <p:nvPr/>
        </p:nvSpPr>
        <p:spPr bwMode="auto">
          <a:xfrm>
            <a:off x="4367213" y="6237289"/>
            <a:ext cx="576262" cy="2873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3" name="Oval 7"/>
          <p:cNvSpPr>
            <a:spLocks noChangeArrowheads="1"/>
          </p:cNvSpPr>
          <p:nvPr/>
        </p:nvSpPr>
        <p:spPr bwMode="auto">
          <a:xfrm>
            <a:off x="8904288" y="6165850"/>
            <a:ext cx="576262" cy="2873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4" name="Oval 7"/>
          <p:cNvSpPr>
            <a:spLocks noChangeArrowheads="1"/>
          </p:cNvSpPr>
          <p:nvPr/>
        </p:nvSpPr>
        <p:spPr bwMode="auto">
          <a:xfrm>
            <a:off x="1524001" y="4076701"/>
            <a:ext cx="576263" cy="2889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5" name="Oval 7"/>
          <p:cNvSpPr>
            <a:spLocks noChangeArrowheads="1"/>
          </p:cNvSpPr>
          <p:nvPr/>
        </p:nvSpPr>
        <p:spPr bwMode="auto">
          <a:xfrm>
            <a:off x="1524001" y="2997201"/>
            <a:ext cx="576263" cy="3603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6" name="Oval 7"/>
          <p:cNvSpPr>
            <a:spLocks noChangeArrowheads="1"/>
          </p:cNvSpPr>
          <p:nvPr/>
        </p:nvSpPr>
        <p:spPr bwMode="auto">
          <a:xfrm>
            <a:off x="6240463" y="4652964"/>
            <a:ext cx="576262" cy="2889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7" name="Oval 7"/>
          <p:cNvSpPr>
            <a:spLocks noChangeArrowheads="1"/>
          </p:cNvSpPr>
          <p:nvPr/>
        </p:nvSpPr>
        <p:spPr bwMode="auto">
          <a:xfrm>
            <a:off x="6240464" y="3068638"/>
            <a:ext cx="719137" cy="3603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8" name="Obdélník 19"/>
          <p:cNvSpPr>
            <a:spLocks noChangeArrowheads="1"/>
          </p:cNvSpPr>
          <p:nvPr/>
        </p:nvSpPr>
        <p:spPr bwMode="auto">
          <a:xfrm>
            <a:off x="1524001" y="2997200"/>
            <a:ext cx="504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8209" name="Obdélník 20"/>
          <p:cNvSpPr>
            <a:spLocks noChangeArrowheads="1"/>
          </p:cNvSpPr>
          <p:nvPr/>
        </p:nvSpPr>
        <p:spPr bwMode="auto">
          <a:xfrm>
            <a:off x="6311901" y="3068639"/>
            <a:ext cx="720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solidFill>
                  <a:srgbClr val="FF0000"/>
                </a:solidFill>
              </a:rPr>
              <a:t>0.95</a:t>
            </a:r>
          </a:p>
        </p:txBody>
      </p:sp>
    </p:spTree>
    <p:extLst>
      <p:ext uri="{BB962C8B-B14F-4D97-AF65-F5344CB8AC3E}">
        <p14:creationId xmlns:p14="http://schemas.microsoft.com/office/powerpoint/2010/main" val="60654634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8"/>
          <p:cNvSpPr>
            <a:spLocks noChangeShapeType="1"/>
          </p:cNvSpPr>
          <p:nvPr/>
        </p:nvSpPr>
        <p:spPr bwMode="auto">
          <a:xfrm>
            <a:off x="1678517" y="54451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121917" tIns="60958" rIns="121917" bIns="60958"/>
          <a:lstStyle/>
          <a:p>
            <a:endParaRPr lang="cs-CZ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06444"/>
            <a:ext cx="12192000" cy="506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563" y="164637"/>
            <a:ext cx="411056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1638" y="740702"/>
            <a:ext cx="2924441" cy="384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07968" y="644691"/>
            <a:ext cx="2782755" cy="388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5039784" y="3909054"/>
            <a:ext cx="3073400" cy="220824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cs-CZ"/>
          </a:p>
        </p:txBody>
      </p:sp>
      <p:sp>
        <p:nvSpPr>
          <p:cNvPr id="16392" name="Rectangle 7"/>
          <p:cNvSpPr>
            <a:spLocks noChangeArrowheads="1"/>
          </p:cNvSpPr>
          <p:nvPr/>
        </p:nvSpPr>
        <p:spPr bwMode="auto">
          <a:xfrm>
            <a:off x="8401051" y="3813043"/>
            <a:ext cx="3359149" cy="23034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cs-CZ"/>
          </a:p>
        </p:txBody>
      </p:sp>
      <p:sp>
        <p:nvSpPr>
          <p:cNvPr id="16393" name="TextovéPole 8"/>
          <p:cNvSpPr txBox="1">
            <a:spLocks noChangeArrowheads="1"/>
          </p:cNvSpPr>
          <p:nvPr/>
        </p:nvSpPr>
        <p:spPr bwMode="auto">
          <a:xfrm>
            <a:off x="0" y="1220755"/>
            <a:ext cx="121920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Outcome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00B050"/>
                </a:solidFill>
              </a:rPr>
              <a:t>of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 err="1">
                <a:solidFill>
                  <a:srgbClr val="00B050"/>
                </a:solidFill>
              </a:rPr>
              <a:t>pts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 err="1">
                <a:solidFill>
                  <a:srgbClr val="00B050"/>
                </a:solidFill>
              </a:rPr>
              <a:t>with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 err="1">
                <a:solidFill>
                  <a:srgbClr val="00B050"/>
                </a:solidFill>
              </a:rPr>
              <a:t>SLE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 err="1">
                <a:solidFill>
                  <a:srgbClr val="00B050"/>
                </a:solidFill>
              </a:rPr>
              <a:t>and</a:t>
            </a:r>
            <a:r>
              <a:rPr lang="cs-CZ" b="1" dirty="0">
                <a:solidFill>
                  <a:srgbClr val="00B050"/>
                </a:solidFill>
              </a:rPr>
              <a:t> (</a:t>
            </a:r>
            <a:r>
              <a:rPr lang="cs-CZ" b="1" dirty="0" err="1">
                <a:solidFill>
                  <a:srgbClr val="00B050"/>
                </a:solidFill>
              </a:rPr>
              <a:t>proliferative</a:t>
            </a:r>
            <a:r>
              <a:rPr lang="cs-CZ" b="1" dirty="0">
                <a:solidFill>
                  <a:srgbClr val="00B050"/>
                </a:solidFill>
              </a:rPr>
              <a:t>) lupus </a:t>
            </a:r>
            <a:r>
              <a:rPr lang="cs-CZ" b="1" dirty="0" err="1">
                <a:solidFill>
                  <a:srgbClr val="00B050"/>
                </a:solidFill>
              </a:rPr>
              <a:t>nephritis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dramatically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improved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735627" y="3909054"/>
            <a:ext cx="2112235" cy="2208244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cs-CZ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1798" y="0"/>
            <a:ext cx="74041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76320" y="711201"/>
            <a:ext cx="29718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71798" y="711200"/>
            <a:ext cx="4104911" cy="71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5264" y="1427003"/>
            <a:ext cx="11342857" cy="5059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288022" y="4293097"/>
            <a:ext cx="2088687" cy="153537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871531" y="2372883"/>
            <a:ext cx="2088687" cy="3455591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10" name="Obdélník 9"/>
          <p:cNvSpPr/>
          <p:nvPr/>
        </p:nvSpPr>
        <p:spPr>
          <a:xfrm>
            <a:off x="2285897" y="1522650"/>
            <a:ext cx="79156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>
                <a:solidFill>
                  <a:srgbClr val="FF0000"/>
                </a:solidFill>
              </a:rPr>
              <a:t>SMR</a:t>
            </a:r>
            <a:r>
              <a:rPr lang="cs-CZ" sz="3200" b="1" dirty="0">
                <a:solidFill>
                  <a:srgbClr val="FF0000"/>
                </a:solidFill>
              </a:rPr>
              <a:t> </a:t>
            </a:r>
            <a:r>
              <a:rPr lang="cs-CZ" sz="3200" b="1" dirty="0" err="1">
                <a:solidFill>
                  <a:srgbClr val="00B050"/>
                </a:solidFill>
              </a:rPr>
              <a:t>dramatically</a:t>
            </a:r>
            <a:r>
              <a:rPr lang="cs-CZ" sz="3200" b="1" dirty="0">
                <a:solidFill>
                  <a:srgbClr val="FF0000"/>
                </a:solidFill>
              </a:rPr>
              <a:t> </a:t>
            </a:r>
            <a:r>
              <a:rPr lang="cs-CZ" sz="3200" b="1" dirty="0" err="1">
                <a:solidFill>
                  <a:srgbClr val="FF0000"/>
                </a:solidFill>
              </a:rPr>
              <a:t>decreased</a:t>
            </a:r>
            <a:r>
              <a:rPr lang="cs-CZ" sz="3200" b="1" dirty="0">
                <a:solidFill>
                  <a:srgbClr val="FF0000"/>
                </a:solidFill>
              </a:rPr>
              <a:t> (</a:t>
            </a:r>
            <a:r>
              <a:rPr lang="cs-CZ" sz="3200" b="1" dirty="0" err="1">
                <a:solidFill>
                  <a:srgbClr val="FF0000"/>
                </a:solidFill>
              </a:rPr>
              <a:t>infection</a:t>
            </a:r>
            <a:r>
              <a:rPr lang="cs-CZ" sz="3200" b="1" dirty="0">
                <a:solidFill>
                  <a:srgbClr val="FF0000"/>
                </a:solidFill>
              </a:rPr>
              <a:t>, </a:t>
            </a:r>
            <a:r>
              <a:rPr lang="cs-CZ" sz="3200" b="1" dirty="0" err="1">
                <a:solidFill>
                  <a:srgbClr val="FF0000"/>
                </a:solidFill>
              </a:rPr>
              <a:t>renal</a:t>
            </a:r>
            <a:r>
              <a:rPr lang="cs-CZ" sz="3200" b="1" dirty="0">
                <a:solidFill>
                  <a:srgbClr val="FF0000"/>
                </a:solidFill>
              </a:rPr>
              <a:t>)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92309476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3509" y="97134"/>
            <a:ext cx="7573235" cy="68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81029" y="740701"/>
            <a:ext cx="18796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06651" y="979900"/>
            <a:ext cx="5645381" cy="26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60501" y="1614624"/>
            <a:ext cx="7963132" cy="524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023660" y="2180862"/>
            <a:ext cx="3840425" cy="3072341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 sz="2400">
              <a:solidFill>
                <a:srgbClr val="00B050"/>
              </a:solidFill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 rot="19372381">
            <a:off x="1402132" y="5616802"/>
            <a:ext cx="2344345" cy="59388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 sz="2400">
              <a:solidFill>
                <a:srgbClr val="00B050"/>
              </a:solidFill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 rot="19372381">
            <a:off x="4988378" y="5517673"/>
            <a:ext cx="1785693" cy="59388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 sz="2400">
              <a:solidFill>
                <a:srgbClr val="00B050"/>
              </a:solidFill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 rot="19372381">
            <a:off x="3686356" y="5448205"/>
            <a:ext cx="1785693" cy="59388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 sz="2400">
              <a:solidFill>
                <a:srgbClr val="00B050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7535131" y="1614623"/>
            <a:ext cx="4630755" cy="2964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733" b="1" dirty="0">
                <a:solidFill>
                  <a:srgbClr val="FF0000"/>
                </a:solidFill>
                <a:latin typeface="Times New Roman" pitchFamily="18" charset="0"/>
              </a:rPr>
              <a:t>Most </a:t>
            </a:r>
            <a:r>
              <a:rPr lang="cs-CZ" sz="3733" b="1" dirty="0" err="1">
                <a:solidFill>
                  <a:srgbClr val="FF0000"/>
                </a:solidFill>
                <a:latin typeface="Times New Roman" pitchFamily="18" charset="0"/>
              </a:rPr>
              <a:t>frequent</a:t>
            </a:r>
            <a:r>
              <a:rPr lang="cs-CZ" sz="3733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sz="3733" b="1" dirty="0" err="1">
                <a:solidFill>
                  <a:srgbClr val="FF0000"/>
                </a:solidFill>
                <a:latin typeface="Times New Roman" pitchFamily="18" charset="0"/>
              </a:rPr>
              <a:t>causes</a:t>
            </a:r>
            <a:r>
              <a:rPr lang="cs-CZ" sz="3733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r>
              <a:rPr lang="cs-CZ" sz="3733" b="1" dirty="0" err="1">
                <a:solidFill>
                  <a:srgbClr val="FF0000"/>
                </a:solidFill>
                <a:latin typeface="Times New Roman" pitchFamily="18" charset="0"/>
              </a:rPr>
              <a:t>of</a:t>
            </a:r>
            <a:r>
              <a:rPr lang="cs-CZ" sz="3733" b="1" dirty="0">
                <a:solidFill>
                  <a:srgbClr val="FF0000"/>
                </a:solidFill>
                <a:latin typeface="Times New Roman" pitchFamily="18" charset="0"/>
              </a:rPr>
              <a:t> mortality:</a:t>
            </a:r>
          </a:p>
          <a:p>
            <a:r>
              <a:rPr lang="cs-CZ" sz="3733" b="1" dirty="0">
                <a:solidFill>
                  <a:srgbClr val="00B050"/>
                </a:solidFill>
                <a:latin typeface="Times New Roman" pitchFamily="18" charset="0"/>
              </a:rPr>
              <a:t>CV </a:t>
            </a:r>
            <a:r>
              <a:rPr lang="cs-CZ" sz="3733" b="1" dirty="0" err="1">
                <a:solidFill>
                  <a:srgbClr val="00B050"/>
                </a:solidFill>
                <a:latin typeface="Times New Roman" pitchFamily="18" charset="0"/>
              </a:rPr>
              <a:t>disease</a:t>
            </a:r>
            <a:r>
              <a:rPr lang="cs-CZ" sz="3733" b="1" dirty="0">
                <a:solidFill>
                  <a:srgbClr val="00B050"/>
                </a:solidFill>
                <a:latin typeface="Times New Roman" pitchFamily="18" charset="0"/>
              </a:rPr>
              <a:t>,</a:t>
            </a:r>
          </a:p>
          <a:p>
            <a:r>
              <a:rPr lang="cs-CZ" sz="3733" b="1" dirty="0" err="1">
                <a:solidFill>
                  <a:srgbClr val="00B050"/>
                </a:solidFill>
                <a:latin typeface="Times New Roman" pitchFamily="18" charset="0"/>
              </a:rPr>
              <a:t>infection</a:t>
            </a:r>
            <a:r>
              <a:rPr lang="cs-CZ" sz="3733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</a:p>
          <a:p>
            <a:r>
              <a:rPr lang="cs-CZ" sz="3733" b="1" dirty="0" err="1">
                <a:solidFill>
                  <a:srgbClr val="00B050"/>
                </a:solidFill>
                <a:latin typeface="Times New Roman" pitchFamily="18" charset="0"/>
              </a:rPr>
              <a:t>malignancy</a:t>
            </a:r>
            <a:r>
              <a:rPr lang="cs-CZ" sz="3733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endParaRPr lang="cs-CZ" sz="3733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3938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03B4790-0140-4FC2-95FC-DDB70BF8AAB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3308"/>
            <a:ext cx="9144000" cy="139946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759C4E1-D6A1-4DB7-BADE-D1868D12C91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03512" y="69666"/>
            <a:ext cx="1285690" cy="23069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6F3EA1F-3495-4775-BFBA-0405C3EAE9D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04312" y="66462"/>
            <a:ext cx="1468572" cy="23035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4873579-EDDA-4E7E-AF70-8079271E84C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19537" y="1708307"/>
            <a:ext cx="8229003" cy="43325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5A9E98-86DC-4126-83FB-3F6598ADA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9621" y="4437112"/>
            <a:ext cx="7488832" cy="43204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103C699-5BC5-4788-B842-169D58C98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584" y="5491032"/>
            <a:ext cx="7488832" cy="43204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02634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40347" y="339091"/>
            <a:ext cx="1175165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/>
            <a:r>
              <a:rPr lang="en-US" sz="3600" b="1" dirty="0">
                <a:solidFill>
                  <a:srgbClr val="00B050"/>
                </a:solidFill>
                <a:latin typeface="Arial" charset="0"/>
                <a:cs typeface="Arial" charset="0"/>
              </a:rPr>
              <a:t>Disclosure of Interests</a:t>
            </a:r>
          </a:p>
        </p:txBody>
      </p:sp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518528" y="1381272"/>
            <a:ext cx="11438467" cy="572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2563" indent="-182563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400" b="1" dirty="0">
                <a:solidFill>
                  <a:srgbClr val="FF0000"/>
                </a:solidFill>
              </a:rPr>
              <a:t>AstraZeneca,                                                                    </a:t>
            </a:r>
          </a:p>
          <a:p>
            <a:pPr eaLnBrk="1" hangingPunct="1">
              <a:spcBef>
                <a:spcPct val="50000"/>
              </a:spcBef>
            </a:pPr>
            <a:r>
              <a:rPr lang="cs-CZ" sz="2400" b="1" dirty="0">
                <a:solidFill>
                  <a:srgbClr val="FF0000"/>
                </a:solidFill>
              </a:rPr>
              <a:t>Bayer,</a:t>
            </a:r>
          </a:p>
          <a:p>
            <a:pPr eaLnBrk="1" hangingPunct="1">
              <a:spcBef>
                <a:spcPct val="50000"/>
              </a:spcBef>
            </a:pPr>
            <a:r>
              <a:rPr lang="cs-CZ" sz="2400" b="1" dirty="0" err="1">
                <a:solidFill>
                  <a:srgbClr val="FF0000"/>
                </a:solidFill>
              </a:rPr>
              <a:t>Boehringer-Ingelheim</a:t>
            </a:r>
            <a:r>
              <a:rPr lang="cs-CZ" sz="2400" b="1" dirty="0">
                <a:solidFill>
                  <a:srgbClr val="FF0000"/>
                </a:solidFill>
              </a:rPr>
              <a:t>,                                             </a:t>
            </a:r>
          </a:p>
          <a:p>
            <a:pPr eaLnBrk="1" hangingPunct="1">
              <a:spcBef>
                <a:spcPct val="50000"/>
              </a:spcBef>
            </a:pPr>
            <a:r>
              <a:rPr lang="cs-CZ" sz="2400" b="1" dirty="0" err="1">
                <a:solidFill>
                  <a:srgbClr val="FF0000"/>
                </a:solidFill>
              </a:rPr>
              <a:t>Calliditas</a:t>
            </a:r>
            <a:r>
              <a:rPr lang="cs-CZ" sz="2400" b="1" dirty="0">
                <a:solidFill>
                  <a:srgbClr val="FF0000"/>
                </a:solidFill>
              </a:rPr>
              <a:t>                                                                    </a:t>
            </a:r>
          </a:p>
          <a:p>
            <a:pPr eaLnBrk="1" hangingPunct="1">
              <a:spcBef>
                <a:spcPct val="50000"/>
              </a:spcBef>
            </a:pPr>
            <a:r>
              <a:rPr lang="cs-CZ" sz="2400" b="1" dirty="0" err="1">
                <a:solidFill>
                  <a:srgbClr val="FF0000"/>
                </a:solidFill>
              </a:rPr>
              <a:t>Novartis</a:t>
            </a:r>
            <a:r>
              <a:rPr lang="cs-CZ" sz="2400" b="1" dirty="0">
                <a:solidFill>
                  <a:srgbClr val="FF0000"/>
                </a:solidFill>
              </a:rPr>
              <a:t>,                                                                                    </a:t>
            </a:r>
          </a:p>
          <a:p>
            <a:pPr eaLnBrk="1" hangingPunct="1">
              <a:spcBef>
                <a:spcPct val="50000"/>
              </a:spcBef>
            </a:pPr>
            <a:r>
              <a:rPr lang="cs-CZ" sz="2400" b="1" dirty="0" err="1">
                <a:solidFill>
                  <a:srgbClr val="FF0000"/>
                </a:solidFill>
              </a:rPr>
              <a:t>Omeros</a:t>
            </a:r>
            <a:r>
              <a:rPr lang="cs-CZ" sz="2400" b="1" dirty="0">
                <a:solidFill>
                  <a:srgbClr val="FF0000"/>
                </a:solidFill>
              </a:rPr>
              <a:t>,     </a:t>
            </a:r>
          </a:p>
          <a:p>
            <a:pPr eaLnBrk="1" hangingPunct="1">
              <a:spcBef>
                <a:spcPct val="50000"/>
              </a:spcBef>
            </a:pPr>
            <a:r>
              <a:rPr lang="cs-CZ" sz="2400" b="1" dirty="0" err="1">
                <a:solidFill>
                  <a:srgbClr val="FF0000"/>
                </a:solidFill>
              </a:rPr>
              <a:t>Otsuka</a:t>
            </a:r>
            <a:r>
              <a:rPr lang="cs-CZ" sz="2400" b="1" dirty="0">
                <a:solidFill>
                  <a:srgbClr val="FF0000"/>
                </a:solidFill>
              </a:rPr>
              <a:t>                                                                            </a:t>
            </a:r>
          </a:p>
          <a:p>
            <a:pPr eaLnBrk="1" hangingPunct="1">
              <a:spcBef>
                <a:spcPct val="50000"/>
              </a:spcBef>
            </a:pPr>
            <a:r>
              <a:rPr lang="cs-CZ" sz="2400" b="1" dirty="0" err="1">
                <a:solidFill>
                  <a:srgbClr val="FF0000"/>
                </a:solidFill>
              </a:rPr>
              <a:t>Travere</a:t>
            </a:r>
            <a:endParaRPr lang="cs-CZ" sz="2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1600" dirty="0"/>
              <a:t>(</a:t>
            </a:r>
            <a:r>
              <a:rPr lang="cs-CZ" sz="1600" dirty="0" err="1"/>
              <a:t>consultancy</a:t>
            </a:r>
            <a:r>
              <a:rPr lang="cs-CZ" sz="1600" dirty="0"/>
              <a:t>, </a:t>
            </a:r>
            <a:r>
              <a:rPr lang="cs-CZ" sz="1600" dirty="0" err="1"/>
              <a:t>advisory</a:t>
            </a:r>
            <a:r>
              <a:rPr lang="cs-CZ" sz="1600" dirty="0"/>
              <a:t> </a:t>
            </a:r>
            <a:r>
              <a:rPr lang="cs-CZ" sz="1600" dirty="0" err="1"/>
              <a:t>board</a:t>
            </a:r>
            <a:r>
              <a:rPr lang="cs-CZ" sz="1600" dirty="0"/>
              <a:t>)</a:t>
            </a:r>
          </a:p>
          <a:p>
            <a:pPr eaLnBrk="1" hangingPunct="1">
              <a:spcBef>
                <a:spcPct val="50000"/>
              </a:spcBef>
            </a:pPr>
            <a:endParaRPr lang="de-DE" sz="1600" dirty="0"/>
          </a:p>
          <a:p>
            <a:pPr eaLnBrk="1" hangingPunct="1">
              <a:spcBef>
                <a:spcPct val="50000"/>
              </a:spcBef>
            </a:pPr>
            <a:endParaRPr lang="de-DE" sz="800" dirty="0"/>
          </a:p>
          <a:p>
            <a:pPr eaLnBrk="1" hangingPunct="1">
              <a:spcBef>
                <a:spcPct val="50000"/>
              </a:spcBef>
            </a:pPr>
            <a:r>
              <a:rPr lang="de-DE" sz="2000" dirty="0"/>
              <a:t>  </a:t>
            </a:r>
            <a:endParaRPr lang="de-DE" sz="1800" dirty="0">
              <a:solidFill>
                <a:srgbClr val="808080"/>
              </a:solidFill>
            </a:endParaRPr>
          </a:p>
        </p:txBody>
      </p:sp>
      <p:pic>
        <p:nvPicPr>
          <p:cNvPr id="5" name="Picture 34" descr="KDIGO_LogoColo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667" y="6248400"/>
            <a:ext cx="6773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726436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2192000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76322" y="1196753"/>
            <a:ext cx="2792479" cy="20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132856"/>
            <a:ext cx="1219200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653114" y="1340770"/>
            <a:ext cx="10790966" cy="830997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Predictors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of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sustained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amenorrhea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>
                <a:solidFill>
                  <a:srgbClr val="00B050"/>
                </a:solidFill>
                <a:latin typeface="Times New Roman" pitchFamily="18" charset="0"/>
              </a:rPr>
              <a:t>in 67 </a:t>
            </a:r>
            <a:r>
              <a:rPr lang="cs-CZ" altLang="cs-CZ" sz="2400" b="1" dirty="0" err="1">
                <a:solidFill>
                  <a:srgbClr val="00B050"/>
                </a:solidFill>
                <a:latin typeface="Times New Roman" pitchFamily="18" charset="0"/>
              </a:rPr>
              <a:t>pts</a:t>
            </a:r>
            <a:r>
              <a:rPr lang="cs-CZ" altLang="cs-CZ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00B050"/>
                </a:solidFill>
                <a:latin typeface="Times New Roman" pitchFamily="18" charset="0"/>
              </a:rPr>
              <a:t>with</a:t>
            </a:r>
            <a:r>
              <a:rPr lang="cs-CZ" altLang="cs-CZ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00B050"/>
                </a:solidFill>
                <a:latin typeface="Times New Roman" pitchFamily="18" charset="0"/>
              </a:rPr>
              <a:t>SLE</a:t>
            </a:r>
            <a:r>
              <a:rPr lang="cs-CZ" altLang="cs-CZ" sz="2400" b="1" dirty="0">
                <a:solidFill>
                  <a:srgbClr val="00B050"/>
                </a:solidFill>
                <a:latin typeface="Times New Roman" pitchFamily="18" charset="0"/>
              </a:rPr>
              <a:t>  (59 </a:t>
            </a:r>
            <a:r>
              <a:rPr lang="cs-CZ" altLang="cs-CZ" sz="2400" b="1" dirty="0" err="1">
                <a:solidFill>
                  <a:srgbClr val="00B050"/>
                </a:solidFill>
                <a:latin typeface="Times New Roman" pitchFamily="18" charset="0"/>
              </a:rPr>
              <a:t>out</a:t>
            </a:r>
            <a:r>
              <a:rPr lang="cs-CZ" altLang="cs-CZ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00B050"/>
                </a:solidFill>
                <a:latin typeface="Times New Roman" pitchFamily="18" charset="0"/>
              </a:rPr>
              <a:t>of</a:t>
            </a:r>
            <a:r>
              <a:rPr lang="cs-CZ" altLang="cs-CZ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00B050"/>
                </a:solidFill>
                <a:latin typeface="Times New Roman" pitchFamily="18" charset="0"/>
              </a:rPr>
              <a:t>them</a:t>
            </a:r>
            <a:r>
              <a:rPr lang="cs-CZ" altLang="cs-CZ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00B050"/>
                </a:solidFill>
                <a:latin typeface="Times New Roman" pitchFamily="18" charset="0"/>
              </a:rPr>
              <a:t>with</a:t>
            </a:r>
            <a:r>
              <a:rPr lang="cs-CZ" altLang="cs-CZ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00B050"/>
                </a:solidFill>
                <a:latin typeface="Times New Roman" pitchFamily="18" charset="0"/>
              </a:rPr>
              <a:t>LN</a:t>
            </a:r>
            <a:r>
              <a:rPr lang="cs-CZ" altLang="cs-CZ" sz="2400" b="1" dirty="0">
                <a:solidFill>
                  <a:srgbClr val="00B050"/>
                </a:solidFill>
                <a:latin typeface="Times New Roman" pitchFamily="18" charset="0"/>
              </a:rPr>
              <a:t>)</a:t>
            </a:r>
          </a:p>
          <a:p>
            <a:pPr algn="ctr"/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age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cumulative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dose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of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CPH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and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duration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of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treatment</a:t>
            </a:r>
            <a:endParaRPr lang="cs-CZ" sz="2400" dirty="0"/>
          </a:p>
        </p:txBody>
      </p:sp>
      <p:cxnSp>
        <p:nvCxnSpPr>
          <p:cNvPr id="6" name="Přímá spojovací čára 7">
            <a:extLst>
              <a:ext uri="{FF2B5EF4-FFF2-40B4-BE49-F238E27FC236}">
                <a16:creationId xmlns:a16="http://schemas.microsoft.com/office/drawing/2014/main" id="{3A717061-A192-45AE-B5A4-98BC729DE310}"/>
              </a:ext>
            </a:extLst>
          </p:cNvPr>
          <p:cNvCxnSpPr>
            <a:cxnSpLocks/>
          </p:cNvCxnSpPr>
          <p:nvPr/>
        </p:nvCxnSpPr>
        <p:spPr>
          <a:xfrm>
            <a:off x="761667" y="6309320"/>
            <a:ext cx="294405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čára 7">
            <a:extLst>
              <a:ext uri="{FF2B5EF4-FFF2-40B4-BE49-F238E27FC236}">
                <a16:creationId xmlns:a16="http://schemas.microsoft.com/office/drawing/2014/main" id="{1FBC20B9-3CB7-4792-BC9F-CDE94837A02D}"/>
              </a:ext>
            </a:extLst>
          </p:cNvPr>
          <p:cNvCxnSpPr>
            <a:cxnSpLocks/>
          </p:cNvCxnSpPr>
          <p:nvPr/>
        </p:nvCxnSpPr>
        <p:spPr>
          <a:xfrm flipV="1">
            <a:off x="6881730" y="6309320"/>
            <a:ext cx="4562350" cy="96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58910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0363" y="548680"/>
            <a:ext cx="2530872" cy="26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371" y="2145925"/>
            <a:ext cx="9985109" cy="471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élník 7"/>
          <p:cNvSpPr/>
          <p:nvPr/>
        </p:nvSpPr>
        <p:spPr>
          <a:xfrm>
            <a:off x="815413" y="1196752"/>
            <a:ext cx="107531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sz="3200" b="1" dirty="0" err="1">
                <a:solidFill>
                  <a:srgbClr val="FF0000"/>
                </a:solidFill>
                <a:latin typeface="Times New Roman" pitchFamily="18" charset="0"/>
              </a:rPr>
              <a:t>AMH</a:t>
            </a:r>
            <a:r>
              <a:rPr lang="cs-CZ" altLang="cs-CZ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3200" b="1" dirty="0" err="1">
                <a:solidFill>
                  <a:srgbClr val="FF0000"/>
                </a:solidFill>
                <a:latin typeface="Times New Roman" pitchFamily="18" charset="0"/>
              </a:rPr>
              <a:t>measured</a:t>
            </a:r>
            <a:r>
              <a:rPr lang="cs-CZ" altLang="cs-CZ" sz="3200" b="1" dirty="0">
                <a:solidFill>
                  <a:srgbClr val="FF0000"/>
                </a:solidFill>
                <a:latin typeface="Times New Roman" pitchFamily="18" charset="0"/>
              </a:rPr>
              <a:t> in 216 </a:t>
            </a:r>
            <a:r>
              <a:rPr lang="cs-CZ" altLang="cs-CZ" sz="3200" b="1" dirty="0" err="1">
                <a:solidFill>
                  <a:srgbClr val="FF0000"/>
                </a:solidFill>
                <a:latin typeface="Times New Roman" pitchFamily="18" charset="0"/>
              </a:rPr>
              <a:t>premenopausal</a:t>
            </a:r>
            <a:r>
              <a:rPr lang="cs-CZ" altLang="cs-CZ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3200" b="1" dirty="0" err="1">
                <a:solidFill>
                  <a:srgbClr val="FF0000"/>
                </a:solidFill>
                <a:latin typeface="Times New Roman" pitchFamily="18" charset="0"/>
              </a:rPr>
              <a:t>SLE</a:t>
            </a:r>
            <a:r>
              <a:rPr lang="cs-CZ" altLang="cs-CZ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3200" b="1" dirty="0" err="1">
                <a:solidFill>
                  <a:srgbClr val="FF0000"/>
                </a:solidFill>
                <a:latin typeface="Times New Roman" pitchFamily="18" charset="0"/>
              </a:rPr>
              <a:t>pts</a:t>
            </a:r>
            <a:r>
              <a:rPr lang="cs-CZ" altLang="cs-CZ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cs-CZ" altLang="cs-CZ" sz="3200" b="1" dirty="0" err="1">
                <a:solidFill>
                  <a:srgbClr val="00B050"/>
                </a:solidFill>
                <a:latin typeface="Times New Roman" pitchFamily="18" charset="0"/>
              </a:rPr>
              <a:t>divided</a:t>
            </a:r>
            <a:r>
              <a:rPr lang="cs-CZ" altLang="cs-CZ" sz="32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3200" b="1" dirty="0" err="1">
                <a:solidFill>
                  <a:srgbClr val="00B050"/>
                </a:solidFill>
                <a:latin typeface="Times New Roman" pitchFamily="18" charset="0"/>
              </a:rPr>
              <a:t>based</a:t>
            </a:r>
            <a:r>
              <a:rPr lang="cs-CZ" altLang="cs-CZ" sz="3200" b="1" dirty="0">
                <a:solidFill>
                  <a:srgbClr val="00B050"/>
                </a:solidFill>
                <a:latin typeface="Times New Roman" pitchFamily="18" charset="0"/>
              </a:rPr>
              <a:t> on </a:t>
            </a:r>
            <a:r>
              <a:rPr lang="cs-CZ" altLang="cs-CZ" sz="3200" b="1" dirty="0" err="1">
                <a:solidFill>
                  <a:srgbClr val="00B050"/>
                </a:solidFill>
                <a:latin typeface="Times New Roman" pitchFamily="18" charset="0"/>
              </a:rPr>
              <a:t>age</a:t>
            </a:r>
            <a:r>
              <a:rPr lang="cs-CZ" altLang="cs-CZ" sz="32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3200" b="1" dirty="0" err="1">
                <a:solidFill>
                  <a:srgbClr val="00B050"/>
                </a:solidFill>
                <a:latin typeface="Times New Roman" pitchFamily="18" charset="0"/>
              </a:rPr>
              <a:t>and</a:t>
            </a:r>
            <a:r>
              <a:rPr lang="cs-CZ" altLang="cs-CZ" sz="32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3200" b="1" dirty="0" err="1">
                <a:solidFill>
                  <a:srgbClr val="00B050"/>
                </a:solidFill>
                <a:latin typeface="Times New Roman" pitchFamily="18" charset="0"/>
              </a:rPr>
              <a:t>CPH</a:t>
            </a:r>
            <a:r>
              <a:rPr lang="cs-CZ" altLang="cs-CZ" sz="3200" b="1" dirty="0">
                <a:solidFill>
                  <a:srgbClr val="00B050"/>
                </a:solidFill>
                <a:latin typeface="Times New Roman" pitchFamily="18" charset="0"/>
              </a:rPr>
              <a:t> use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EEA5B29E-DF29-44FD-99C9-550DC2291A5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791744" y="3429000"/>
            <a:ext cx="1824203" cy="237626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EEA5B29E-DF29-44FD-99C9-550DC2291A5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248128" y="5157192"/>
            <a:ext cx="2880320" cy="72008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 sz="240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75787" y="2204864"/>
            <a:ext cx="3648405" cy="91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211975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28000" y="1773238"/>
            <a:ext cx="406400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81301"/>
            <a:ext cx="5564717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03384" y="2781301"/>
            <a:ext cx="6288616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1555751" y="6132514"/>
            <a:ext cx="27778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800" b="1" dirty="0" err="1">
                <a:solidFill>
                  <a:srgbClr val="FF0000"/>
                </a:solidFill>
              </a:rPr>
              <a:t>Treatment</a:t>
            </a:r>
            <a:r>
              <a:rPr lang="cs-CZ" altLang="cs-CZ" sz="2800" b="1" dirty="0">
                <a:solidFill>
                  <a:srgbClr val="FF0000"/>
                </a:solidFill>
              </a:rPr>
              <a:t> </a:t>
            </a:r>
            <a:r>
              <a:rPr lang="cs-CZ" altLang="cs-CZ" sz="2800" b="1" dirty="0" err="1">
                <a:solidFill>
                  <a:srgbClr val="FF0000"/>
                </a:solidFill>
              </a:rPr>
              <a:t>failure</a:t>
            </a:r>
            <a:endParaRPr lang="cs-CZ" altLang="cs-CZ" sz="2800" b="1" dirty="0">
              <a:solidFill>
                <a:srgbClr val="FF0000"/>
              </a:solidFill>
            </a:endParaRP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8425322" y="6132514"/>
            <a:ext cx="25462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2800" b="1" dirty="0" err="1">
                <a:solidFill>
                  <a:srgbClr val="FF0000"/>
                </a:solidFill>
              </a:rPr>
              <a:t>Renal</a:t>
            </a:r>
            <a:r>
              <a:rPr lang="cs-CZ" altLang="cs-CZ" sz="2800" b="1" dirty="0">
                <a:solidFill>
                  <a:srgbClr val="FF0000"/>
                </a:solidFill>
              </a:rPr>
              <a:t> </a:t>
            </a:r>
            <a:r>
              <a:rPr lang="cs-CZ" altLang="cs-CZ" sz="2800" b="1" dirty="0" err="1">
                <a:solidFill>
                  <a:srgbClr val="FF0000"/>
                </a:solidFill>
              </a:rPr>
              <a:t>remission</a:t>
            </a:r>
            <a:endParaRPr lang="cs-CZ" altLang="cs-CZ" sz="2800" b="1" dirty="0">
              <a:solidFill>
                <a:srgbClr val="FF000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11880" y="1773238"/>
            <a:ext cx="755267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sz="3200" b="1" dirty="0">
                <a:solidFill>
                  <a:srgbClr val="FF0000"/>
                </a:solidFill>
              </a:rPr>
              <a:t>Euro-Lupus study </a:t>
            </a:r>
          </a:p>
          <a:p>
            <a:pPr algn="ctr"/>
            <a:r>
              <a:rPr lang="cs-CZ" altLang="cs-CZ" sz="2000" b="1" dirty="0" err="1">
                <a:solidFill>
                  <a:srgbClr val="00B050"/>
                </a:solidFill>
              </a:rPr>
              <a:t>compared</a:t>
            </a:r>
            <a:r>
              <a:rPr lang="cs-CZ" altLang="cs-CZ" sz="2000" b="1" dirty="0">
                <a:solidFill>
                  <a:srgbClr val="00B050"/>
                </a:solidFill>
              </a:rPr>
              <a:t> </a:t>
            </a:r>
            <a:r>
              <a:rPr lang="cs-CZ" altLang="cs-CZ" sz="2000" b="1" dirty="0" err="1">
                <a:solidFill>
                  <a:srgbClr val="00B050"/>
                </a:solidFill>
              </a:rPr>
              <a:t>low</a:t>
            </a:r>
            <a:r>
              <a:rPr lang="cs-CZ" altLang="cs-CZ" sz="2000" b="1" dirty="0">
                <a:solidFill>
                  <a:srgbClr val="00B050"/>
                </a:solidFill>
              </a:rPr>
              <a:t>-</a:t>
            </a:r>
            <a:r>
              <a:rPr lang="cs-CZ" altLang="cs-CZ" sz="2000" b="1" dirty="0" err="1">
                <a:solidFill>
                  <a:srgbClr val="00B050"/>
                </a:solidFill>
              </a:rPr>
              <a:t>dose</a:t>
            </a:r>
            <a:r>
              <a:rPr lang="cs-CZ" altLang="cs-CZ" sz="2000" b="1" dirty="0">
                <a:solidFill>
                  <a:srgbClr val="00B050"/>
                </a:solidFill>
              </a:rPr>
              <a:t> (3 g) versus </a:t>
            </a:r>
            <a:r>
              <a:rPr lang="cs-CZ" altLang="cs-CZ" sz="2000" b="1" dirty="0" err="1">
                <a:solidFill>
                  <a:srgbClr val="00B050"/>
                </a:solidFill>
              </a:rPr>
              <a:t>high</a:t>
            </a:r>
            <a:r>
              <a:rPr lang="cs-CZ" altLang="cs-CZ" sz="2000" b="1" dirty="0">
                <a:solidFill>
                  <a:srgbClr val="00B050"/>
                </a:solidFill>
              </a:rPr>
              <a:t> </a:t>
            </a:r>
            <a:r>
              <a:rPr lang="cs-CZ" altLang="cs-CZ" sz="2000" b="1" dirty="0" err="1">
                <a:solidFill>
                  <a:srgbClr val="00B050"/>
                </a:solidFill>
              </a:rPr>
              <a:t>dose</a:t>
            </a:r>
            <a:r>
              <a:rPr lang="cs-CZ" altLang="cs-CZ" sz="2000" b="1" dirty="0">
                <a:solidFill>
                  <a:srgbClr val="00B050"/>
                </a:solidFill>
              </a:rPr>
              <a:t> </a:t>
            </a:r>
            <a:r>
              <a:rPr lang="cs-CZ" altLang="cs-CZ" sz="2000" b="1" dirty="0" err="1">
                <a:solidFill>
                  <a:srgbClr val="00B050"/>
                </a:solidFill>
              </a:rPr>
              <a:t>CPH</a:t>
            </a:r>
            <a:r>
              <a:rPr lang="cs-CZ" altLang="cs-CZ" sz="2000" b="1" dirty="0">
                <a:solidFill>
                  <a:srgbClr val="00B050"/>
                </a:solidFill>
              </a:rPr>
              <a:t> (</a:t>
            </a:r>
            <a:r>
              <a:rPr lang="cs-CZ" altLang="cs-CZ" sz="2000" b="1" dirty="0" err="1">
                <a:solidFill>
                  <a:srgbClr val="00B050"/>
                </a:solidFill>
              </a:rPr>
              <a:t>almost</a:t>
            </a:r>
            <a:r>
              <a:rPr lang="cs-CZ" altLang="cs-CZ" sz="2000" b="1" dirty="0">
                <a:solidFill>
                  <a:srgbClr val="00B050"/>
                </a:solidFill>
              </a:rPr>
              <a:t> </a:t>
            </a:r>
            <a:r>
              <a:rPr lang="cs-CZ" altLang="cs-CZ" sz="2000" b="1" dirty="0" err="1">
                <a:solidFill>
                  <a:srgbClr val="00B050"/>
                </a:solidFill>
              </a:rPr>
              <a:t>9g</a:t>
            </a:r>
            <a:r>
              <a:rPr lang="cs-CZ" altLang="cs-CZ" sz="2000" b="1" dirty="0">
                <a:solidFill>
                  <a:srgbClr val="00B050"/>
                </a:solidFill>
              </a:rPr>
              <a:t>)</a:t>
            </a:r>
          </a:p>
          <a:p>
            <a:endParaRPr lang="cs-CZ" dirty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9139"/>
            <a:ext cx="5903384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9117" y="1989139"/>
            <a:ext cx="571288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437064"/>
            <a:ext cx="5903384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6846682" y="4221164"/>
            <a:ext cx="505377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cs-CZ" altLang="cs-CZ" sz="2400" b="1" dirty="0">
                <a:solidFill>
                  <a:srgbClr val="FFCC00"/>
                </a:solidFill>
              </a:rPr>
              <a:t>	</a:t>
            </a:r>
            <a:r>
              <a:rPr lang="cs-CZ" altLang="cs-CZ" sz="2400" b="1" dirty="0">
                <a:solidFill>
                  <a:srgbClr val="FF0000"/>
                </a:solidFill>
              </a:rPr>
              <a:t>		</a:t>
            </a:r>
            <a:r>
              <a:rPr lang="cs-CZ" altLang="cs-CZ" sz="2400" b="1" dirty="0" err="1">
                <a:solidFill>
                  <a:srgbClr val="FF0000"/>
                </a:solidFill>
              </a:rPr>
              <a:t>LD</a:t>
            </a:r>
            <a:r>
              <a:rPr lang="cs-CZ" altLang="cs-CZ" sz="2400" b="1" dirty="0">
                <a:solidFill>
                  <a:srgbClr val="FF0000"/>
                </a:solidFill>
              </a:rPr>
              <a:t>        </a:t>
            </a:r>
            <a:r>
              <a:rPr lang="cs-CZ" altLang="cs-CZ" sz="2400" b="1" dirty="0" err="1">
                <a:solidFill>
                  <a:srgbClr val="FF0000"/>
                </a:solidFill>
              </a:rPr>
              <a:t>HD</a:t>
            </a:r>
            <a:r>
              <a:rPr lang="cs-CZ" altLang="cs-CZ" sz="2400" b="1" dirty="0">
                <a:solidFill>
                  <a:srgbClr val="FF0000"/>
                </a:solidFill>
              </a:rPr>
              <a:t>	</a:t>
            </a:r>
          </a:p>
          <a:p>
            <a:pPr eaLnBrk="1" hangingPunct="1"/>
            <a:endParaRPr lang="cs-CZ" altLang="cs-CZ" sz="2400" b="1" dirty="0">
              <a:solidFill>
                <a:srgbClr val="FF0000"/>
              </a:solidFill>
            </a:endParaRPr>
          </a:p>
          <a:p>
            <a:pPr eaLnBrk="1" hangingPunct="1"/>
            <a:r>
              <a:rPr lang="cs-CZ" altLang="cs-CZ" sz="2400" b="1" dirty="0" err="1">
                <a:solidFill>
                  <a:srgbClr val="FF0000"/>
                </a:solidFill>
              </a:rPr>
              <a:t>Death</a:t>
            </a:r>
            <a:r>
              <a:rPr lang="cs-CZ" altLang="cs-CZ" sz="2400" b="1" dirty="0">
                <a:solidFill>
                  <a:srgbClr val="FF0000"/>
                </a:solidFill>
              </a:rPr>
              <a:t>	 		11%	   4%</a:t>
            </a:r>
          </a:p>
          <a:p>
            <a:pPr eaLnBrk="1" hangingPunct="1"/>
            <a:r>
              <a:rPr lang="cs-CZ" altLang="cs-CZ" sz="2400" b="1" dirty="0" err="1">
                <a:solidFill>
                  <a:srgbClr val="FF0000"/>
                </a:solidFill>
              </a:rPr>
              <a:t>DSC</a:t>
            </a:r>
            <a:r>
              <a:rPr lang="cs-CZ" altLang="cs-CZ" sz="2400" b="1" dirty="0">
                <a:solidFill>
                  <a:srgbClr val="FF0000"/>
                </a:solidFill>
              </a:rPr>
              <a:t>			14%	 11%</a:t>
            </a:r>
          </a:p>
          <a:p>
            <a:pPr eaLnBrk="1" hangingPunct="1"/>
            <a:r>
              <a:rPr lang="cs-CZ" altLang="cs-CZ" sz="2400" b="1" dirty="0" err="1">
                <a:solidFill>
                  <a:srgbClr val="FF0000"/>
                </a:solidFill>
              </a:rPr>
              <a:t>ESKD</a:t>
            </a:r>
            <a:r>
              <a:rPr lang="cs-CZ" altLang="cs-CZ" sz="2400" b="1" dirty="0">
                <a:solidFill>
                  <a:srgbClr val="FF0000"/>
                </a:solidFill>
              </a:rPr>
              <a:t>		  	   5%	   9%</a:t>
            </a:r>
          </a:p>
          <a:p>
            <a:pPr eaLnBrk="1" hangingPunct="1"/>
            <a:r>
              <a:rPr lang="cs-CZ" altLang="cs-CZ" sz="2400" b="1" dirty="0">
                <a:solidFill>
                  <a:srgbClr val="00B050"/>
                </a:solidFill>
              </a:rPr>
              <a:t>Severe </a:t>
            </a:r>
            <a:r>
              <a:rPr lang="cs-CZ" altLang="cs-CZ" sz="2400" b="1" dirty="0" err="1">
                <a:solidFill>
                  <a:srgbClr val="00B050"/>
                </a:solidFill>
              </a:rPr>
              <a:t>infection</a:t>
            </a:r>
            <a:r>
              <a:rPr lang="cs-CZ" altLang="cs-CZ" sz="2400" b="1" dirty="0">
                <a:solidFill>
                  <a:srgbClr val="00B050"/>
                </a:solidFill>
              </a:rPr>
              <a:t>           11%       22%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3F47F8B-B932-4F21-9702-FAF607624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9983" y="20448"/>
            <a:ext cx="7979187" cy="68219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cs-CZ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23201" y="1052514"/>
            <a:ext cx="28067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50988"/>
            <a:ext cx="12192000" cy="530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Rectangle 12"/>
          <p:cNvSpPr>
            <a:spLocks noChangeArrowheads="1"/>
          </p:cNvSpPr>
          <p:nvPr/>
        </p:nvSpPr>
        <p:spPr bwMode="auto">
          <a:xfrm>
            <a:off x="3600451" y="6092826"/>
            <a:ext cx="5856816" cy="7651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59901" y="404813"/>
            <a:ext cx="2832100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25676"/>
            <a:ext cx="12192000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Obdélník 4"/>
          <p:cNvSpPr>
            <a:spLocks noChangeArrowheads="1"/>
          </p:cNvSpPr>
          <p:nvPr/>
        </p:nvSpPr>
        <p:spPr bwMode="auto">
          <a:xfrm>
            <a:off x="2093232" y="1412876"/>
            <a:ext cx="77578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altLang="cs-CZ" sz="2400" b="1" dirty="0">
                <a:solidFill>
                  <a:srgbClr val="00B050"/>
                </a:solidFill>
                <a:latin typeface="Times New Roman" pitchFamily="18" charset="0"/>
              </a:rPr>
              <a:t>In </a:t>
            </a:r>
            <a:r>
              <a:rPr lang="cs-CZ" altLang="cs-CZ" sz="2400" b="1" dirty="0" err="1">
                <a:solidFill>
                  <a:srgbClr val="00B050"/>
                </a:solidFill>
                <a:latin typeface="Times New Roman" pitchFamily="18" charset="0"/>
              </a:rPr>
              <a:t>the</a:t>
            </a:r>
            <a:r>
              <a:rPr lang="cs-CZ" altLang="cs-CZ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00B050"/>
                </a:solidFill>
                <a:latin typeface="Times New Roman" pitchFamily="18" charset="0"/>
              </a:rPr>
              <a:t>ALMS</a:t>
            </a:r>
            <a:r>
              <a:rPr lang="cs-CZ" altLang="cs-CZ" sz="2400" b="1" dirty="0">
                <a:solidFill>
                  <a:srgbClr val="00B050"/>
                </a:solidFill>
                <a:latin typeface="Times New Roman" pitchFamily="18" charset="0"/>
              </a:rPr>
              <a:t> study (358 </a:t>
            </a:r>
            <a:r>
              <a:rPr lang="cs-CZ" altLang="cs-CZ" sz="2400" b="1" dirty="0" err="1">
                <a:solidFill>
                  <a:srgbClr val="00B050"/>
                </a:solidFill>
                <a:latin typeface="Times New Roman" pitchFamily="18" charset="0"/>
              </a:rPr>
              <a:t>pts</a:t>
            </a:r>
            <a:r>
              <a:rPr lang="cs-CZ" altLang="cs-CZ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00B050"/>
                </a:solidFill>
                <a:latin typeface="Times New Roman" pitchFamily="18" charset="0"/>
              </a:rPr>
              <a:t>with</a:t>
            </a:r>
            <a:r>
              <a:rPr lang="cs-CZ" altLang="cs-CZ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00B050"/>
                </a:solidFill>
                <a:latin typeface="Times New Roman" pitchFamily="18" charset="0"/>
              </a:rPr>
              <a:t>LN</a:t>
            </a:r>
            <a:r>
              <a:rPr lang="cs-CZ" altLang="cs-CZ" sz="2400" b="1" dirty="0">
                <a:solidFill>
                  <a:srgbClr val="00B050"/>
                </a:solidFill>
                <a:latin typeface="Times New Roman" pitchFamily="18" charset="0"/>
              </a:rPr>
              <a:t>) </a:t>
            </a:r>
          </a:p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MMF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better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than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CPH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only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in „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other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“ (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mostly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black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)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pts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55302" name="Rectangle 12"/>
          <p:cNvSpPr>
            <a:spLocks noChangeArrowheads="1"/>
          </p:cNvSpPr>
          <p:nvPr/>
        </p:nvSpPr>
        <p:spPr bwMode="auto">
          <a:xfrm>
            <a:off x="8976784" y="3213100"/>
            <a:ext cx="2207683" cy="295275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  <p:sp>
        <p:nvSpPr>
          <p:cNvPr id="55303" name="Rectangle 12"/>
          <p:cNvSpPr>
            <a:spLocks noChangeArrowheads="1"/>
          </p:cNvSpPr>
          <p:nvPr/>
        </p:nvSpPr>
        <p:spPr bwMode="auto">
          <a:xfrm>
            <a:off x="2351617" y="3213100"/>
            <a:ext cx="2207683" cy="295275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Line 8"/>
          <p:cNvSpPr>
            <a:spLocks noChangeShapeType="1"/>
          </p:cNvSpPr>
          <p:nvPr/>
        </p:nvSpPr>
        <p:spPr bwMode="auto">
          <a:xfrm>
            <a:off x="1678517" y="54451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07501" y="1557339"/>
            <a:ext cx="29845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2781300"/>
            <a:ext cx="6110817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2781300"/>
            <a:ext cx="60960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7" name="Obdélník 7"/>
          <p:cNvSpPr>
            <a:spLocks noChangeArrowheads="1"/>
          </p:cNvSpPr>
          <p:nvPr/>
        </p:nvSpPr>
        <p:spPr bwMode="auto">
          <a:xfrm>
            <a:off x="0" y="1844675"/>
            <a:ext cx="1219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cs-CZ" altLang="cs-CZ" sz="2400" b="1" dirty="0">
                <a:solidFill>
                  <a:srgbClr val="00B050"/>
                </a:solidFill>
                <a:latin typeface="Times New Roman" pitchFamily="18" charset="0"/>
              </a:rPr>
              <a:t>In 227 </a:t>
            </a:r>
            <a:r>
              <a:rPr lang="cs-CZ" altLang="cs-CZ" sz="2400" b="1" dirty="0" err="1">
                <a:solidFill>
                  <a:srgbClr val="00B050"/>
                </a:solidFill>
                <a:latin typeface="Times New Roman" pitchFamily="18" charset="0"/>
              </a:rPr>
              <a:t>pts</a:t>
            </a:r>
            <a:r>
              <a:rPr lang="cs-CZ" altLang="cs-CZ" sz="2400" b="1" dirty="0">
                <a:solidFill>
                  <a:srgbClr val="00B050"/>
                </a:solidFill>
                <a:latin typeface="Times New Roman" pitchFamily="18" charset="0"/>
              </a:rPr>
              <a:t> in </a:t>
            </a:r>
            <a:r>
              <a:rPr lang="cs-CZ" altLang="cs-CZ" sz="2400" b="1" dirty="0" err="1">
                <a:solidFill>
                  <a:srgbClr val="00B050"/>
                </a:solidFill>
                <a:latin typeface="Times New Roman" pitchFamily="18" charset="0"/>
              </a:rPr>
              <a:t>ALMS</a:t>
            </a:r>
            <a:r>
              <a:rPr lang="cs-CZ" altLang="cs-CZ" sz="2400" b="1" dirty="0">
                <a:solidFill>
                  <a:srgbClr val="00B050"/>
                </a:solidFill>
                <a:latin typeface="Times New Roman" pitchFamily="18" charset="0"/>
              </a:rPr>
              <a:t> study </a:t>
            </a:r>
            <a:r>
              <a:rPr lang="cs-CZ" altLang="cs-CZ" sz="2400" b="1" dirty="0" err="1">
                <a:solidFill>
                  <a:srgbClr val="00B050"/>
                </a:solidFill>
                <a:latin typeface="Times New Roman" pitchFamily="18" charset="0"/>
              </a:rPr>
              <a:t>compared</a:t>
            </a:r>
            <a:r>
              <a:rPr lang="cs-CZ" altLang="cs-CZ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00B050"/>
                </a:solidFill>
                <a:latin typeface="Times New Roman" pitchFamily="18" charset="0"/>
              </a:rPr>
              <a:t>maintenance</a:t>
            </a:r>
            <a:r>
              <a:rPr lang="cs-CZ" altLang="cs-CZ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00B050"/>
                </a:solidFill>
                <a:latin typeface="Times New Roman" pitchFamily="18" charset="0"/>
              </a:rPr>
              <a:t>treatment</a:t>
            </a:r>
            <a:r>
              <a:rPr lang="cs-CZ" altLang="cs-CZ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00B050"/>
                </a:solidFill>
                <a:latin typeface="Times New Roman" pitchFamily="18" charset="0"/>
              </a:rPr>
              <a:t>with</a:t>
            </a:r>
            <a:r>
              <a:rPr lang="cs-CZ" altLang="cs-CZ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MMF</a:t>
            </a:r>
            <a:r>
              <a:rPr lang="cs-CZ" altLang="cs-CZ" sz="2400" b="1" dirty="0">
                <a:solidFill>
                  <a:srgbClr val="FF660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00B050"/>
                </a:solidFill>
                <a:latin typeface="Times New Roman" pitchFamily="18" charset="0"/>
              </a:rPr>
              <a:t>and</a:t>
            </a:r>
            <a:r>
              <a:rPr lang="cs-CZ" altLang="cs-CZ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AZA</a:t>
            </a:r>
            <a:r>
              <a:rPr lang="cs-CZ" altLang="cs-CZ" sz="2400" b="1" dirty="0">
                <a:solidFill>
                  <a:srgbClr val="FFCC66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>
                <a:solidFill>
                  <a:srgbClr val="00B050"/>
                </a:solidFill>
                <a:latin typeface="Times New Roman" pitchFamily="18" charset="0"/>
              </a:rPr>
              <a:t>(</a:t>
            </a:r>
            <a:r>
              <a:rPr lang="cs-CZ" altLang="cs-CZ" sz="2400" b="1" dirty="0" err="1">
                <a:solidFill>
                  <a:srgbClr val="00B050"/>
                </a:solidFill>
                <a:latin typeface="Times New Roman" pitchFamily="18" charset="0"/>
              </a:rPr>
              <a:t>2mg</a:t>
            </a:r>
            <a:r>
              <a:rPr lang="cs-CZ" altLang="cs-CZ" sz="2400" b="1" dirty="0">
                <a:solidFill>
                  <a:srgbClr val="00B050"/>
                </a:solidFill>
                <a:latin typeface="Times New Roman" pitchFamily="18" charset="0"/>
              </a:rPr>
              <a:t>/kg) </a:t>
            </a:r>
          </a:p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MMF  -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lower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risk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of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treatment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failure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and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lower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risk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of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relapses</a:t>
            </a:r>
            <a:endParaRPr lang="cs-CZ" altLang="cs-CZ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9037309-A346-403F-879E-85252051C416}"/>
              </a:ext>
            </a:extLst>
          </p:cNvPr>
          <p:cNvSpPr/>
          <p:nvPr/>
        </p:nvSpPr>
        <p:spPr>
          <a:xfrm>
            <a:off x="3235297" y="4450318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ALMS study 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844ADAC-BEE0-4994-9895-C7036B29C33D}"/>
              </a:ext>
            </a:extLst>
          </p:cNvPr>
          <p:cNvSpPr/>
          <p:nvPr/>
        </p:nvSpPr>
        <p:spPr>
          <a:xfrm>
            <a:off x="8933453" y="4450318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ALMS study </a:t>
            </a:r>
            <a:endParaRPr lang="cs-CZ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Line 8"/>
          <p:cNvSpPr>
            <a:spLocks noChangeShapeType="1"/>
          </p:cNvSpPr>
          <p:nvPr/>
        </p:nvSpPr>
        <p:spPr bwMode="auto">
          <a:xfrm>
            <a:off x="1678517" y="54451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3200" y="765176"/>
            <a:ext cx="43688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022476"/>
            <a:ext cx="12192000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Obdélník 7"/>
          <p:cNvSpPr>
            <a:spLocks noChangeArrowheads="1"/>
          </p:cNvSpPr>
          <p:nvPr/>
        </p:nvSpPr>
        <p:spPr bwMode="auto">
          <a:xfrm>
            <a:off x="0" y="1412876"/>
            <a:ext cx="1219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cs-CZ" altLang="cs-CZ" sz="1600" b="1" dirty="0">
                <a:solidFill>
                  <a:srgbClr val="00B050"/>
                </a:solidFill>
                <a:latin typeface="Times New Roman" pitchFamily="18" charset="0"/>
              </a:rPr>
              <a:t>In 105 </a:t>
            </a:r>
            <a:r>
              <a:rPr lang="cs-CZ" altLang="cs-CZ" sz="1600" b="1" dirty="0" err="1">
                <a:solidFill>
                  <a:srgbClr val="00B050"/>
                </a:solidFill>
                <a:latin typeface="Times New Roman" pitchFamily="18" charset="0"/>
              </a:rPr>
              <a:t>mostly</a:t>
            </a:r>
            <a:r>
              <a:rPr lang="cs-CZ" altLang="cs-CZ" sz="1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1600" b="1" dirty="0" err="1">
                <a:solidFill>
                  <a:srgbClr val="00B050"/>
                </a:solidFill>
                <a:latin typeface="Times New Roman" pitchFamily="18" charset="0"/>
              </a:rPr>
              <a:t>Caucasian</a:t>
            </a:r>
            <a:r>
              <a:rPr lang="cs-CZ" altLang="cs-CZ" sz="1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1600" b="1" dirty="0" err="1">
                <a:solidFill>
                  <a:srgbClr val="00B050"/>
                </a:solidFill>
                <a:latin typeface="Times New Roman" pitchFamily="18" charset="0"/>
              </a:rPr>
              <a:t>pts</a:t>
            </a:r>
            <a:r>
              <a:rPr lang="cs-CZ" altLang="cs-CZ" sz="1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1600" b="1" dirty="0" err="1">
                <a:solidFill>
                  <a:srgbClr val="00B050"/>
                </a:solidFill>
                <a:latin typeface="Times New Roman" pitchFamily="18" charset="0"/>
              </a:rPr>
              <a:t>with</a:t>
            </a:r>
            <a:r>
              <a:rPr lang="cs-CZ" altLang="cs-CZ" sz="1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1600" b="1" dirty="0" err="1">
                <a:solidFill>
                  <a:srgbClr val="00B050"/>
                </a:solidFill>
                <a:latin typeface="Times New Roman" pitchFamily="18" charset="0"/>
              </a:rPr>
              <a:t>LN</a:t>
            </a:r>
            <a:r>
              <a:rPr lang="cs-CZ" altLang="cs-CZ" sz="1600" b="1" dirty="0">
                <a:solidFill>
                  <a:srgbClr val="00B050"/>
                </a:solidFill>
                <a:latin typeface="Times New Roman" pitchFamily="18" charset="0"/>
              </a:rPr>
              <a:t> III-IV </a:t>
            </a:r>
            <a:r>
              <a:rPr lang="cs-CZ" altLang="cs-CZ" sz="1600" b="1" dirty="0" err="1">
                <a:solidFill>
                  <a:srgbClr val="00B050"/>
                </a:solidFill>
                <a:latin typeface="Times New Roman" pitchFamily="18" charset="0"/>
              </a:rPr>
              <a:t>treated</a:t>
            </a:r>
            <a:r>
              <a:rPr lang="cs-CZ" altLang="cs-CZ" sz="1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1600" b="1" dirty="0" err="1">
                <a:solidFill>
                  <a:srgbClr val="00B050"/>
                </a:solidFill>
                <a:latin typeface="Times New Roman" pitchFamily="18" charset="0"/>
              </a:rPr>
              <a:t>with</a:t>
            </a:r>
            <a:r>
              <a:rPr lang="cs-CZ" altLang="cs-CZ" sz="1600" b="1" dirty="0">
                <a:solidFill>
                  <a:srgbClr val="00B050"/>
                </a:solidFill>
                <a:latin typeface="Times New Roman" pitchFamily="18" charset="0"/>
              </a:rPr>
              <a:t> Euro-lupus-</a:t>
            </a:r>
            <a:r>
              <a:rPr lang="cs-CZ" altLang="cs-CZ" sz="1600" b="1" dirty="0" err="1">
                <a:solidFill>
                  <a:srgbClr val="00B050"/>
                </a:solidFill>
                <a:latin typeface="Times New Roman" pitchFamily="18" charset="0"/>
              </a:rPr>
              <a:t>like</a:t>
            </a:r>
            <a:r>
              <a:rPr lang="cs-CZ" altLang="cs-CZ" sz="1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1600" b="1" dirty="0" err="1">
                <a:solidFill>
                  <a:srgbClr val="00B050"/>
                </a:solidFill>
                <a:latin typeface="Times New Roman" pitchFamily="18" charset="0"/>
              </a:rPr>
              <a:t>induction</a:t>
            </a:r>
            <a:r>
              <a:rPr lang="cs-CZ" altLang="cs-CZ" sz="1600" b="1" dirty="0">
                <a:solidFill>
                  <a:srgbClr val="00B050"/>
                </a:solidFill>
                <a:latin typeface="Times New Roman" pitchFamily="18" charset="0"/>
              </a:rPr>
              <a:t> MMF </a:t>
            </a:r>
            <a:r>
              <a:rPr lang="cs-CZ" altLang="cs-CZ" sz="1600" b="1" dirty="0" err="1">
                <a:solidFill>
                  <a:srgbClr val="00B050"/>
                </a:solidFill>
                <a:latin typeface="Times New Roman" pitchFamily="18" charset="0"/>
              </a:rPr>
              <a:t>compared</a:t>
            </a:r>
            <a:r>
              <a:rPr lang="cs-CZ" altLang="cs-CZ" sz="1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1600" b="1" dirty="0" err="1">
                <a:solidFill>
                  <a:srgbClr val="00B050"/>
                </a:solidFill>
                <a:latin typeface="Times New Roman" pitchFamily="18" charset="0"/>
              </a:rPr>
              <a:t>with</a:t>
            </a:r>
            <a:r>
              <a:rPr lang="cs-CZ" altLang="cs-CZ" sz="1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1600" b="1" dirty="0" err="1">
                <a:solidFill>
                  <a:srgbClr val="00B050"/>
                </a:solidFill>
                <a:latin typeface="Times New Roman" pitchFamily="18" charset="0"/>
              </a:rPr>
              <a:t>AZA</a:t>
            </a:r>
            <a:r>
              <a:rPr lang="cs-CZ" altLang="cs-CZ" sz="1600" b="1" dirty="0">
                <a:solidFill>
                  <a:srgbClr val="00B050"/>
                </a:solidFill>
                <a:latin typeface="Times New Roman" pitchFamily="18" charset="0"/>
              </a:rPr>
              <a:t>   </a:t>
            </a:r>
            <a:endParaRPr lang="cs-CZ" altLang="cs-CZ" sz="1600" dirty="0">
              <a:solidFill>
                <a:srgbClr val="00B050"/>
              </a:solidFill>
            </a:endParaRPr>
          </a:p>
          <a:p>
            <a:pPr algn="ctr" eaLnBrk="1" hangingPunct="1"/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No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difference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in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relapse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rate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and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time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to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relapse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0C86C64-ECFC-4A7C-8E60-D3CBD9D1DCC2}"/>
              </a:ext>
            </a:extLst>
          </p:cNvPr>
          <p:cNvSpPr/>
          <p:nvPr/>
        </p:nvSpPr>
        <p:spPr>
          <a:xfrm>
            <a:off x="2773285" y="4274622"/>
            <a:ext cx="25054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MAINTAIN trial </a:t>
            </a:r>
            <a:endParaRPr lang="cs-CZ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4" y="476251"/>
            <a:ext cx="2149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60550"/>
            <a:ext cx="91440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Line 9"/>
          <p:cNvSpPr>
            <a:spLocks noChangeShapeType="1"/>
          </p:cNvSpPr>
          <p:nvPr/>
        </p:nvSpPr>
        <p:spPr bwMode="auto">
          <a:xfrm>
            <a:off x="1524001" y="3429000"/>
            <a:ext cx="85328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230" name="Line 10"/>
          <p:cNvSpPr>
            <a:spLocks noChangeShapeType="1"/>
          </p:cNvSpPr>
          <p:nvPr/>
        </p:nvSpPr>
        <p:spPr bwMode="auto">
          <a:xfrm>
            <a:off x="1919289" y="3933825"/>
            <a:ext cx="81375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231" name="Line 11"/>
          <p:cNvSpPr>
            <a:spLocks noChangeShapeType="1"/>
          </p:cNvSpPr>
          <p:nvPr/>
        </p:nvSpPr>
        <p:spPr bwMode="auto">
          <a:xfrm>
            <a:off x="1919288" y="4724400"/>
            <a:ext cx="82089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232" name="Line 12"/>
          <p:cNvSpPr>
            <a:spLocks noChangeShapeType="1"/>
          </p:cNvSpPr>
          <p:nvPr/>
        </p:nvSpPr>
        <p:spPr bwMode="auto">
          <a:xfrm>
            <a:off x="2782888" y="54451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233" name="Line 13"/>
          <p:cNvSpPr>
            <a:spLocks noChangeShapeType="1"/>
          </p:cNvSpPr>
          <p:nvPr/>
        </p:nvSpPr>
        <p:spPr bwMode="auto">
          <a:xfrm>
            <a:off x="1919289" y="5300663"/>
            <a:ext cx="81375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234" name="Line 14"/>
          <p:cNvSpPr>
            <a:spLocks noChangeShapeType="1"/>
          </p:cNvSpPr>
          <p:nvPr/>
        </p:nvSpPr>
        <p:spPr bwMode="auto">
          <a:xfrm>
            <a:off x="1919289" y="5876925"/>
            <a:ext cx="81375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235" name="Obdélník 10"/>
          <p:cNvSpPr>
            <a:spLocks noChangeArrowheads="1"/>
          </p:cNvSpPr>
          <p:nvPr/>
        </p:nvSpPr>
        <p:spPr bwMode="auto">
          <a:xfrm>
            <a:off x="1703388" y="1412876"/>
            <a:ext cx="8667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No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difference</a:t>
            </a:r>
            <a:r>
              <a:rPr lang="cs-CZ" altLang="cs-CZ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in mortality </a:t>
            </a:r>
            <a:r>
              <a:rPr lang="cs-CZ" altLang="cs-CZ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and</a:t>
            </a:r>
            <a:r>
              <a:rPr lang="cs-CZ" altLang="cs-CZ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all</a:t>
            </a:r>
            <a:r>
              <a:rPr lang="cs-CZ" altLang="cs-CZ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AE</a:t>
            </a:r>
            <a:r>
              <a:rPr lang="cs-CZ" altLang="cs-CZ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, </a:t>
            </a:r>
            <a:r>
              <a:rPr lang="cs-CZ" altLang="cs-CZ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different</a:t>
            </a:r>
            <a:r>
              <a:rPr lang="cs-CZ" altLang="cs-CZ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drug</a:t>
            </a:r>
            <a:r>
              <a:rPr lang="cs-CZ" altLang="cs-CZ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specific</a:t>
            </a:r>
            <a:r>
              <a:rPr lang="cs-CZ" altLang="cs-CZ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AE</a:t>
            </a:r>
            <a:r>
              <a:rPr lang="cs-CZ" altLang="cs-CZ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endParaRPr lang="cs-CZ" altLang="cs-CZ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81147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914400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3976" y="548680"/>
            <a:ext cx="17240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9536" y="3356993"/>
            <a:ext cx="6840760" cy="32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75521" y="2060848"/>
            <a:ext cx="745029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1991545" y="1196753"/>
            <a:ext cx="84946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Despite</a:t>
            </a:r>
            <a:r>
              <a:rPr lang="cs-CZ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same</a:t>
            </a:r>
            <a:r>
              <a:rPr lang="cs-CZ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short</a:t>
            </a:r>
            <a:r>
              <a:rPr lang="cs-CZ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-term response to MMF </a:t>
            </a:r>
            <a:r>
              <a:rPr lang="cs-CZ" sz="2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cs-CZ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CPH</a:t>
            </a:r>
            <a:r>
              <a:rPr lang="cs-CZ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cs-CZ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higher</a:t>
            </a:r>
            <a:r>
              <a:rPr lang="cs-CZ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risk </a:t>
            </a:r>
            <a:r>
              <a:rPr lang="cs-CZ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ESRD</a:t>
            </a:r>
            <a:r>
              <a:rPr lang="cs-CZ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in MMF </a:t>
            </a:r>
            <a:r>
              <a:rPr lang="cs-CZ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treated</a:t>
            </a:r>
            <a:r>
              <a:rPr lang="cs-CZ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pts</a:t>
            </a:r>
            <a:r>
              <a:rPr lang="cs-CZ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91477523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63AF913B-5AEE-4200-B21F-C2E78F947A42}"/>
              </a:ext>
            </a:extLst>
          </p:cNvPr>
          <p:cNvSpPr txBox="1"/>
          <p:nvPr/>
        </p:nvSpPr>
        <p:spPr>
          <a:xfrm>
            <a:off x="538662" y="269351"/>
            <a:ext cx="111146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altLang="cs-CZ" sz="3600" b="1" dirty="0">
                <a:solidFill>
                  <a:srgbClr val="FF0000"/>
                </a:solidFill>
                <a:latin typeface="Times New Roman" pitchFamily="18" charset="0"/>
              </a:rPr>
              <a:t>Ferdinand, Ritter von </a:t>
            </a:r>
            <a:r>
              <a:rPr lang="cs-CZ" altLang="cs-CZ" sz="3600" b="1" dirty="0" err="1">
                <a:solidFill>
                  <a:srgbClr val="FF0000"/>
                </a:solidFill>
                <a:latin typeface="Times New Roman" pitchFamily="18" charset="0"/>
              </a:rPr>
              <a:t>Hebra</a:t>
            </a:r>
            <a:r>
              <a:rPr lang="cs-CZ" altLang="cs-CZ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3600" b="1" dirty="0">
                <a:solidFill>
                  <a:srgbClr val="00B050"/>
                </a:solidFill>
                <a:latin typeface="Times New Roman" pitchFamily="18" charset="0"/>
              </a:rPr>
              <a:t>(1816-1880) </a:t>
            </a:r>
          </a:p>
          <a:p>
            <a:pPr algn="ctr"/>
            <a:r>
              <a:rPr lang="cs-CZ" altLang="cs-CZ" sz="3600" b="1" dirty="0" err="1">
                <a:solidFill>
                  <a:srgbClr val="00B050"/>
                </a:solidFill>
                <a:latin typeface="Times New Roman" pitchFamily="18" charset="0"/>
              </a:rPr>
              <a:t>among</a:t>
            </a:r>
            <a:r>
              <a:rPr lang="cs-CZ" altLang="cs-CZ" sz="3600" b="1" dirty="0">
                <a:solidFill>
                  <a:srgbClr val="00B050"/>
                </a:solidFill>
                <a:latin typeface="Times New Roman" pitchFamily="18" charset="0"/>
              </a:rPr>
              <a:t> his </a:t>
            </a:r>
            <a:r>
              <a:rPr lang="cs-CZ" altLang="cs-CZ" sz="3600" b="1" dirty="0" err="1">
                <a:solidFill>
                  <a:srgbClr val="00B050"/>
                </a:solidFill>
                <a:latin typeface="Times New Roman" pitchFamily="18" charset="0"/>
              </a:rPr>
              <a:t>colleagues</a:t>
            </a:r>
            <a:r>
              <a:rPr lang="cs-CZ" altLang="cs-CZ" sz="3600" b="1" dirty="0">
                <a:solidFill>
                  <a:srgbClr val="00B050"/>
                </a:solidFill>
                <a:latin typeface="Times New Roman" pitchFamily="18" charset="0"/>
              </a:rPr>
              <a:t> in </a:t>
            </a:r>
            <a:r>
              <a:rPr lang="cs-CZ" altLang="cs-CZ" sz="3600" b="1" dirty="0" err="1">
                <a:solidFill>
                  <a:srgbClr val="00B050"/>
                </a:solidFill>
                <a:latin typeface="Times New Roman" pitchFamily="18" charset="0"/>
              </a:rPr>
              <a:t>the</a:t>
            </a:r>
            <a:r>
              <a:rPr lang="cs-CZ" altLang="cs-CZ" sz="3600" b="1" dirty="0">
                <a:solidFill>
                  <a:srgbClr val="00B050"/>
                </a:solidFill>
                <a:latin typeface="Times New Roman" pitchFamily="18" charset="0"/>
              </a:rPr>
              <a:t> University </a:t>
            </a:r>
            <a:r>
              <a:rPr lang="cs-CZ" altLang="cs-CZ" sz="3600" b="1" dirty="0" err="1">
                <a:solidFill>
                  <a:srgbClr val="00B050"/>
                </a:solidFill>
                <a:latin typeface="Times New Roman" pitchFamily="18" charset="0"/>
              </a:rPr>
              <a:t>of</a:t>
            </a:r>
            <a:r>
              <a:rPr lang="cs-CZ" altLang="cs-CZ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3600" b="1" dirty="0" err="1">
                <a:solidFill>
                  <a:srgbClr val="00B050"/>
                </a:solidFill>
                <a:latin typeface="Times New Roman" pitchFamily="18" charset="0"/>
              </a:rPr>
              <a:t>Vienna</a:t>
            </a:r>
            <a:endParaRPr lang="cs-CZ" altLang="cs-CZ" sz="3600" b="1" dirty="0">
              <a:solidFill>
                <a:srgbClr val="00B050"/>
              </a:solidFill>
              <a:latin typeface="Times New Roman" pitchFamily="18" charset="0"/>
            </a:endParaRPr>
          </a:p>
          <a:p>
            <a:endParaRPr lang="cs-CZ" b="1" dirty="0">
              <a:solidFill>
                <a:srgbClr val="00B050"/>
              </a:solidFill>
              <a:latin typeface="Times New Roman" pitchFamily="18" charset="0"/>
            </a:endParaRPr>
          </a:p>
          <a:p>
            <a:r>
              <a:rPr lang="cs-CZ" b="1" dirty="0">
                <a:solidFill>
                  <a:srgbClr val="FF0000"/>
                </a:solidFill>
                <a:latin typeface="Times New Roman" pitchFamily="18" charset="0"/>
              </a:rPr>
              <a:t>			</a:t>
            </a:r>
            <a:r>
              <a:rPr lang="cs-CZ" b="1" dirty="0" err="1">
                <a:solidFill>
                  <a:srgbClr val="FF0000"/>
                </a:solidFill>
                <a:latin typeface="Times New Roman" pitchFamily="18" charset="0"/>
              </a:rPr>
              <a:t>description</a:t>
            </a:r>
            <a:r>
              <a:rPr lang="cs-CZ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Times New Roman" pitchFamily="18" charset="0"/>
              </a:rPr>
              <a:t>of</a:t>
            </a:r>
            <a:r>
              <a:rPr lang="cs-CZ" b="1" dirty="0">
                <a:solidFill>
                  <a:srgbClr val="FF0000"/>
                </a:solidFill>
                <a:latin typeface="Times New Roman" pitchFamily="18" charset="0"/>
              </a:rPr>
              <a:t> lupus </a:t>
            </a:r>
            <a:r>
              <a:rPr lang="cs-CZ" b="1" dirty="0" err="1">
                <a:solidFill>
                  <a:srgbClr val="FF0000"/>
                </a:solidFill>
                <a:latin typeface="Times New Roman" pitchFamily="18" charset="0"/>
              </a:rPr>
              <a:t>vulgaris</a:t>
            </a:r>
            <a:r>
              <a:rPr lang="cs-CZ" b="1" dirty="0">
                <a:solidFill>
                  <a:srgbClr val="FF0000"/>
                </a:solidFill>
                <a:latin typeface="Times New Roman" pitchFamily="18" charset="0"/>
              </a:rPr>
              <a:t> and </a:t>
            </a:r>
            <a:r>
              <a:rPr lang="cs-CZ" b="1" dirty="0" err="1">
                <a:solidFill>
                  <a:srgbClr val="FF0000"/>
                </a:solidFill>
                <a:latin typeface="Times New Roman" pitchFamily="18" charset="0"/>
              </a:rPr>
              <a:t>erythematosus</a:t>
            </a:r>
            <a:r>
              <a:rPr lang="cs-CZ" b="1" dirty="0">
                <a:solidFill>
                  <a:srgbClr val="FF0000"/>
                </a:solidFill>
                <a:latin typeface="Times New Roman" pitchFamily="18" charset="0"/>
              </a:rPr>
              <a:t> by </a:t>
            </a:r>
            <a:r>
              <a:rPr lang="cs-CZ" b="1" dirty="0" err="1">
                <a:solidFill>
                  <a:srgbClr val="00B050"/>
                </a:solidFill>
                <a:latin typeface="Times New Roman" pitchFamily="18" charset="0"/>
              </a:rPr>
              <a:t>Hebra</a:t>
            </a:r>
            <a:r>
              <a:rPr lang="cs-CZ" b="1" dirty="0">
                <a:solidFill>
                  <a:srgbClr val="00B050"/>
                </a:solidFill>
                <a:latin typeface="Times New Roman" pitchFamily="18" charset="0"/>
              </a:rPr>
              <a:t> (1856)</a:t>
            </a:r>
            <a:endParaRPr lang="cs-CZ" i="1" dirty="0">
              <a:solidFill>
                <a:srgbClr val="00B050"/>
              </a:solidFill>
            </a:endParaRPr>
          </a:p>
        </p:txBody>
      </p:sp>
      <p:pic>
        <p:nvPicPr>
          <p:cNvPr id="4" name="Obrázek 3" descr="Obsah obrázku text, muž, osoba, interiér&#10;&#10;Popis byl vytvořen automaticky">
            <a:extLst>
              <a:ext uri="{FF2B5EF4-FFF2-40B4-BE49-F238E27FC236}">
                <a16:creationId xmlns:a16="http://schemas.microsoft.com/office/drawing/2014/main" id="{07669DF8-48D0-48C0-9ACF-336495BBF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141" y="2550694"/>
            <a:ext cx="3408859" cy="4027322"/>
          </a:xfrm>
          <a:prstGeom prst="rect">
            <a:avLst/>
          </a:prstGeom>
        </p:spPr>
      </p:pic>
      <p:pic>
        <p:nvPicPr>
          <p:cNvPr id="6" name="Obrázek 5" descr="Obsah obrázku text, zeď, interiér, osoba&#10;&#10;Popis byl vytvořen automaticky">
            <a:extLst>
              <a:ext uri="{FF2B5EF4-FFF2-40B4-BE49-F238E27FC236}">
                <a16:creationId xmlns:a16="http://schemas.microsoft.com/office/drawing/2014/main" id="{56A4C75A-36E8-42C8-875A-252394CCC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2" y="2550694"/>
            <a:ext cx="3783305" cy="4139617"/>
          </a:xfrm>
          <a:prstGeom prst="rect">
            <a:avLst/>
          </a:prstGeom>
        </p:spPr>
      </p:pic>
      <p:pic>
        <p:nvPicPr>
          <p:cNvPr id="5" name="Obrázek 4" descr="Obsah obrázku text, pózování, osoba, skupina&#10;&#10;Popis byl vytvořen automaticky">
            <a:extLst>
              <a:ext uri="{FF2B5EF4-FFF2-40B4-BE49-F238E27FC236}">
                <a16:creationId xmlns:a16="http://schemas.microsoft.com/office/drawing/2014/main" id="{5DE2F972-8E7D-4016-AC87-1D19A4C81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000" y="3126822"/>
            <a:ext cx="4422648" cy="220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40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21920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29901" y="981075"/>
            <a:ext cx="1562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205038"/>
            <a:ext cx="12192000" cy="46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46634" y="7029450"/>
            <a:ext cx="629073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Obdélník 5"/>
          <p:cNvSpPr>
            <a:spLocks noChangeArrowheads="1"/>
          </p:cNvSpPr>
          <p:nvPr/>
        </p:nvSpPr>
        <p:spPr bwMode="auto">
          <a:xfrm>
            <a:off x="2351884" y="1052513"/>
            <a:ext cx="738028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altLang="cs-CZ" sz="2000" b="1" dirty="0">
                <a:solidFill>
                  <a:srgbClr val="00B050"/>
                </a:solidFill>
                <a:latin typeface="Times New Roman" pitchFamily="18" charset="0"/>
              </a:rPr>
              <a:t>10-</a:t>
            </a:r>
            <a:r>
              <a:rPr lang="cs-CZ" altLang="cs-CZ" sz="2000" b="1" dirty="0" err="1">
                <a:solidFill>
                  <a:srgbClr val="00B050"/>
                </a:solidFill>
                <a:latin typeface="Times New Roman" pitchFamily="18" charset="0"/>
              </a:rPr>
              <a:t>yr</a:t>
            </a:r>
            <a:r>
              <a:rPr lang="cs-CZ" altLang="cs-CZ" sz="20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2000" b="1" dirty="0" err="1">
                <a:solidFill>
                  <a:srgbClr val="00B050"/>
                </a:solidFill>
                <a:latin typeface="Times New Roman" pitchFamily="18" charset="0"/>
              </a:rPr>
              <a:t>FU</a:t>
            </a:r>
            <a:r>
              <a:rPr lang="cs-CZ" altLang="cs-CZ" sz="20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2000" b="1" dirty="0" err="1">
                <a:solidFill>
                  <a:srgbClr val="00B050"/>
                </a:solidFill>
                <a:latin typeface="Times New Roman" pitchFamily="18" charset="0"/>
              </a:rPr>
              <a:t>of</a:t>
            </a:r>
            <a:r>
              <a:rPr lang="cs-CZ" altLang="cs-CZ" sz="2000" b="1" dirty="0">
                <a:solidFill>
                  <a:srgbClr val="00B050"/>
                </a:solidFill>
                <a:latin typeface="Times New Roman" pitchFamily="18" charset="0"/>
              </a:rPr>
              <a:t> 87 </a:t>
            </a:r>
            <a:r>
              <a:rPr lang="cs-CZ" altLang="cs-CZ" sz="2000" b="1" dirty="0" err="1">
                <a:solidFill>
                  <a:srgbClr val="00B050"/>
                </a:solidFill>
                <a:latin typeface="Times New Roman" pitchFamily="18" charset="0"/>
              </a:rPr>
              <a:t>pts</a:t>
            </a:r>
            <a:r>
              <a:rPr lang="cs-CZ" altLang="cs-CZ" sz="20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2000" b="1" dirty="0" err="1">
                <a:solidFill>
                  <a:srgbClr val="00B050"/>
                </a:solidFill>
                <a:latin typeface="Times New Roman" pitchFamily="18" charset="0"/>
              </a:rPr>
              <a:t>from</a:t>
            </a:r>
            <a:r>
              <a:rPr lang="cs-CZ" altLang="cs-CZ" sz="20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2000" b="1" dirty="0" err="1">
                <a:solidFill>
                  <a:srgbClr val="00B050"/>
                </a:solidFill>
                <a:latin typeface="Times New Roman" pitchFamily="18" charset="0"/>
              </a:rPr>
              <a:t>MAINTAIN</a:t>
            </a:r>
            <a:r>
              <a:rPr lang="cs-CZ" altLang="cs-CZ" sz="2000" b="1" dirty="0">
                <a:solidFill>
                  <a:srgbClr val="00B050"/>
                </a:solidFill>
                <a:latin typeface="Times New Roman" pitchFamily="18" charset="0"/>
              </a:rPr>
              <a:t> study </a:t>
            </a:r>
          </a:p>
          <a:p>
            <a:pPr algn="ctr" eaLnBrk="1" hangingPunct="1"/>
            <a:r>
              <a:rPr lang="cs-CZ" altLang="cs-CZ" sz="2800" b="1" dirty="0" err="1">
                <a:solidFill>
                  <a:srgbClr val="FF0000"/>
                </a:solidFill>
                <a:latin typeface="Times New Roman" pitchFamily="18" charset="0"/>
              </a:rPr>
              <a:t>Predictive</a:t>
            </a:r>
            <a:r>
              <a:rPr lang="cs-CZ" altLang="cs-CZ" sz="2800" b="1" dirty="0">
                <a:solidFill>
                  <a:srgbClr val="FF0000"/>
                </a:solidFill>
                <a:latin typeface="Times New Roman" pitchFamily="18" charset="0"/>
              </a:rPr>
              <a:t> role </a:t>
            </a:r>
            <a:r>
              <a:rPr lang="cs-CZ" altLang="cs-CZ" sz="2800" b="1" dirty="0" err="1">
                <a:solidFill>
                  <a:srgbClr val="FF0000"/>
                </a:solidFill>
                <a:latin typeface="Times New Roman" pitchFamily="18" charset="0"/>
              </a:rPr>
              <a:t>of</a:t>
            </a:r>
            <a:r>
              <a:rPr lang="cs-CZ" altLang="cs-CZ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800" b="1" dirty="0" err="1">
                <a:solidFill>
                  <a:srgbClr val="FF0000"/>
                </a:solidFill>
                <a:latin typeface="Times New Roman" pitchFamily="18" charset="0"/>
              </a:rPr>
              <a:t>early</a:t>
            </a:r>
            <a:r>
              <a:rPr lang="cs-CZ" altLang="cs-CZ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800" b="1" dirty="0" err="1">
                <a:solidFill>
                  <a:srgbClr val="FF0000"/>
                </a:solidFill>
                <a:latin typeface="Times New Roman" pitchFamily="18" charset="0"/>
              </a:rPr>
              <a:t>decrease</a:t>
            </a:r>
            <a:r>
              <a:rPr lang="cs-CZ" altLang="cs-CZ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800" b="1" dirty="0" err="1">
                <a:solidFill>
                  <a:srgbClr val="FF0000"/>
                </a:solidFill>
                <a:latin typeface="Times New Roman" pitchFamily="18" charset="0"/>
              </a:rPr>
              <a:t>of</a:t>
            </a:r>
            <a:r>
              <a:rPr lang="cs-CZ" altLang="cs-CZ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800" b="1" dirty="0" err="1">
                <a:solidFill>
                  <a:srgbClr val="FF0000"/>
                </a:solidFill>
                <a:latin typeface="Times New Roman" pitchFamily="18" charset="0"/>
              </a:rPr>
              <a:t>proteinuria</a:t>
            </a:r>
            <a:r>
              <a:rPr lang="cs-CZ" altLang="cs-CZ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cs-CZ" altLang="cs-CZ" sz="2800" dirty="0">
              <a:solidFill>
                <a:srgbClr val="FF0000"/>
              </a:solidFill>
            </a:endParaRPr>
          </a:p>
        </p:txBody>
      </p:sp>
      <p:sp>
        <p:nvSpPr>
          <p:cNvPr id="68615" name="Rectangle 12"/>
          <p:cNvSpPr>
            <a:spLocks noChangeArrowheads="1"/>
          </p:cNvSpPr>
          <p:nvPr/>
        </p:nvSpPr>
        <p:spPr bwMode="auto">
          <a:xfrm>
            <a:off x="4271433" y="2949576"/>
            <a:ext cx="2497667" cy="39084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780736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"/>
            <a:ext cx="12192000" cy="153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43901" y="981076"/>
            <a:ext cx="38481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60575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573464"/>
            <a:ext cx="6553200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79117" y="4562476"/>
            <a:ext cx="5712883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9" name="Obdélník 6"/>
          <p:cNvSpPr>
            <a:spLocks noChangeArrowheads="1"/>
          </p:cNvSpPr>
          <p:nvPr/>
        </p:nvSpPr>
        <p:spPr bwMode="auto">
          <a:xfrm>
            <a:off x="527051" y="1537355"/>
            <a:ext cx="95269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2800" b="1" dirty="0" err="1">
                <a:solidFill>
                  <a:srgbClr val="FF0000"/>
                </a:solidFill>
                <a:latin typeface="Times New Roman" pitchFamily="18" charset="0"/>
              </a:rPr>
              <a:t>Proteinuria</a:t>
            </a:r>
            <a:r>
              <a:rPr lang="cs-CZ" altLang="cs-CZ" sz="2800" b="1" dirty="0">
                <a:solidFill>
                  <a:srgbClr val="FF0000"/>
                </a:solidFill>
                <a:latin typeface="Times New Roman" pitchFamily="18" charset="0"/>
              </a:rPr>
              <a:t>  0.7 g/</a:t>
            </a:r>
            <a:r>
              <a:rPr lang="cs-CZ" altLang="cs-CZ" sz="2800" b="1" dirty="0" err="1">
                <a:solidFill>
                  <a:srgbClr val="FF0000"/>
                </a:solidFill>
                <a:latin typeface="Times New Roman" pitchFamily="18" charset="0"/>
              </a:rPr>
              <a:t>day</a:t>
            </a:r>
            <a:r>
              <a:rPr lang="cs-CZ" altLang="cs-CZ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800" b="1" dirty="0" err="1">
                <a:solidFill>
                  <a:srgbClr val="FF0000"/>
                </a:solidFill>
                <a:latin typeface="Times New Roman" pitchFamily="18" charset="0"/>
              </a:rPr>
              <a:t>at</a:t>
            </a:r>
            <a:r>
              <a:rPr lang="cs-CZ" altLang="cs-CZ" sz="2800" b="1" dirty="0">
                <a:solidFill>
                  <a:srgbClr val="FF0000"/>
                </a:solidFill>
                <a:latin typeface="Times New Roman" pitchFamily="18" charset="0"/>
              </a:rPr>
              <a:t> 12 </a:t>
            </a:r>
            <a:r>
              <a:rPr lang="cs-CZ" altLang="cs-CZ" sz="2800" b="1" dirty="0" err="1">
                <a:solidFill>
                  <a:srgbClr val="FF0000"/>
                </a:solidFill>
                <a:latin typeface="Times New Roman" pitchFamily="18" charset="0"/>
              </a:rPr>
              <a:t>mo</a:t>
            </a:r>
            <a:r>
              <a:rPr lang="cs-CZ" altLang="cs-CZ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800" b="1" dirty="0" err="1">
                <a:solidFill>
                  <a:srgbClr val="00B050"/>
                </a:solidFill>
                <a:latin typeface="Times New Roman" pitchFamily="18" charset="0"/>
              </a:rPr>
              <a:t>and</a:t>
            </a:r>
            <a:r>
              <a:rPr lang="cs-CZ" altLang="cs-CZ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2800" b="1" dirty="0" err="1">
                <a:solidFill>
                  <a:srgbClr val="FF0000"/>
                </a:solidFill>
                <a:latin typeface="Times New Roman" pitchFamily="18" charset="0"/>
              </a:rPr>
              <a:t>longterm</a:t>
            </a:r>
            <a:r>
              <a:rPr lang="cs-CZ" altLang="cs-CZ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800" b="1" dirty="0" err="1">
                <a:solidFill>
                  <a:srgbClr val="FF0000"/>
                </a:solidFill>
                <a:latin typeface="Times New Roman" pitchFamily="18" charset="0"/>
              </a:rPr>
              <a:t>outcome</a:t>
            </a:r>
            <a:r>
              <a:rPr lang="cs-CZ" altLang="cs-CZ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800" b="1" dirty="0" err="1">
                <a:solidFill>
                  <a:srgbClr val="FF0000"/>
                </a:solidFill>
                <a:latin typeface="Times New Roman" pitchFamily="18" charset="0"/>
              </a:rPr>
              <a:t>of</a:t>
            </a:r>
            <a:r>
              <a:rPr lang="cs-CZ" altLang="cs-CZ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800" b="1" dirty="0" err="1">
                <a:solidFill>
                  <a:srgbClr val="FF0000"/>
                </a:solidFill>
                <a:latin typeface="Times New Roman" pitchFamily="18" charset="0"/>
              </a:rPr>
              <a:t>LN</a:t>
            </a:r>
            <a:r>
              <a:rPr lang="cs-CZ" altLang="cs-CZ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cs-CZ" altLang="cs-CZ" sz="2800" dirty="0">
              <a:solidFill>
                <a:srgbClr val="FF0000"/>
              </a:solidFill>
            </a:endParaRPr>
          </a:p>
        </p:txBody>
      </p:sp>
      <p:sp>
        <p:nvSpPr>
          <p:cNvPr id="69640" name="Rectangle 12"/>
          <p:cNvSpPr>
            <a:spLocks noChangeArrowheads="1"/>
          </p:cNvSpPr>
          <p:nvPr/>
        </p:nvSpPr>
        <p:spPr bwMode="auto">
          <a:xfrm>
            <a:off x="1" y="3573464"/>
            <a:ext cx="6288617" cy="328453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294950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8"/>
          <p:cNvSpPr>
            <a:spLocks noChangeShapeType="1"/>
          </p:cNvSpPr>
          <p:nvPr/>
        </p:nvSpPr>
        <p:spPr bwMode="auto">
          <a:xfrm>
            <a:off x="2782888" y="54451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91440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1616" y="538163"/>
            <a:ext cx="34051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557338"/>
            <a:ext cx="9144000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Rectangle 12"/>
          <p:cNvSpPr>
            <a:spLocks noChangeArrowheads="1"/>
          </p:cNvSpPr>
          <p:nvPr/>
        </p:nvSpPr>
        <p:spPr bwMode="auto">
          <a:xfrm>
            <a:off x="1524000" y="2060576"/>
            <a:ext cx="9144000" cy="5762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7" name="Rectangle 12"/>
          <p:cNvSpPr>
            <a:spLocks noChangeArrowheads="1"/>
          </p:cNvSpPr>
          <p:nvPr/>
        </p:nvSpPr>
        <p:spPr bwMode="auto">
          <a:xfrm>
            <a:off x="1524000" y="4292600"/>
            <a:ext cx="9144000" cy="431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8" name="Rectangle 12"/>
          <p:cNvSpPr>
            <a:spLocks noChangeArrowheads="1"/>
          </p:cNvSpPr>
          <p:nvPr/>
        </p:nvSpPr>
        <p:spPr bwMode="auto">
          <a:xfrm>
            <a:off x="1524000" y="5589588"/>
            <a:ext cx="9144000" cy="57626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1378226"/>
            <a:ext cx="12192000" cy="577394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400" b="1" dirty="0" err="1">
                <a:solidFill>
                  <a:srgbClr val="00B050"/>
                </a:solidFill>
              </a:rPr>
              <a:t>Calcineurin</a:t>
            </a:r>
            <a:r>
              <a:rPr lang="cs-CZ" altLang="cs-CZ" sz="4400" b="1" dirty="0">
                <a:solidFill>
                  <a:srgbClr val="00B050"/>
                </a:solidFill>
              </a:rPr>
              <a:t> </a:t>
            </a:r>
            <a:r>
              <a:rPr lang="cs-CZ" altLang="cs-CZ" sz="4400" b="1" dirty="0" err="1">
                <a:solidFill>
                  <a:srgbClr val="00B050"/>
                </a:solidFill>
              </a:rPr>
              <a:t>inhibitors</a:t>
            </a:r>
            <a:r>
              <a:rPr lang="cs-CZ" altLang="cs-CZ" sz="4400" b="1" dirty="0">
                <a:solidFill>
                  <a:srgbClr val="00B050"/>
                </a:solidFill>
              </a:rPr>
              <a:t> in </a:t>
            </a:r>
            <a:r>
              <a:rPr lang="cs-CZ" altLang="cs-CZ" sz="4400" b="1" dirty="0" err="1">
                <a:solidFill>
                  <a:srgbClr val="00B050"/>
                </a:solidFill>
              </a:rPr>
              <a:t>the</a:t>
            </a:r>
            <a:r>
              <a:rPr lang="cs-CZ" altLang="cs-CZ" sz="4400" b="1" dirty="0">
                <a:solidFill>
                  <a:srgbClr val="00B050"/>
                </a:solidFill>
              </a:rPr>
              <a:t> </a:t>
            </a:r>
            <a:r>
              <a:rPr lang="cs-CZ" altLang="cs-CZ" sz="4400" b="1" dirty="0" err="1">
                <a:solidFill>
                  <a:srgbClr val="00B050"/>
                </a:solidFill>
              </a:rPr>
              <a:t>treatment</a:t>
            </a:r>
            <a:r>
              <a:rPr lang="cs-CZ" altLang="cs-CZ" sz="4400" b="1" dirty="0">
                <a:solidFill>
                  <a:srgbClr val="00B050"/>
                </a:solidFill>
              </a:rPr>
              <a:t> </a:t>
            </a:r>
            <a:r>
              <a:rPr lang="cs-CZ" altLang="cs-CZ" sz="4400" b="1" dirty="0" err="1">
                <a:solidFill>
                  <a:srgbClr val="00B050"/>
                </a:solidFill>
              </a:rPr>
              <a:t>of</a:t>
            </a:r>
            <a:r>
              <a:rPr lang="cs-CZ" altLang="cs-CZ" sz="4400" b="1" dirty="0">
                <a:solidFill>
                  <a:srgbClr val="00B050"/>
                </a:solidFill>
              </a:rPr>
              <a:t> lupus </a:t>
            </a:r>
            <a:r>
              <a:rPr lang="cs-CZ" altLang="cs-CZ" sz="4400" b="1" dirty="0" err="1">
                <a:solidFill>
                  <a:srgbClr val="00B050"/>
                </a:solidFill>
              </a:rPr>
              <a:t>nephritis</a:t>
            </a:r>
            <a:endParaRPr lang="cs-CZ" altLang="cs-CZ" sz="4400" b="1" dirty="0">
              <a:solidFill>
                <a:srgbClr val="FFFF00"/>
              </a:solidFill>
            </a:endParaRPr>
          </a:p>
          <a:p>
            <a:pPr eaLnBrk="1" hangingPunct="1"/>
            <a:endParaRPr lang="cs-CZ" altLang="cs-CZ" sz="5400" b="1" dirty="0">
              <a:solidFill>
                <a:srgbClr val="FF0000"/>
              </a:solidFill>
            </a:endParaRPr>
          </a:p>
          <a:p>
            <a:pPr eaLnBrk="1" hangingPunct="1"/>
            <a:r>
              <a:rPr lang="cs-CZ" altLang="cs-CZ" sz="5400" b="1" dirty="0" err="1">
                <a:solidFill>
                  <a:srgbClr val="FF0000"/>
                </a:solidFill>
              </a:rPr>
              <a:t>Cyclosporine</a:t>
            </a:r>
            <a:endParaRPr lang="cs-CZ" altLang="cs-CZ" sz="5400" b="1" dirty="0">
              <a:solidFill>
                <a:srgbClr val="FF0000"/>
              </a:solidFill>
            </a:endParaRPr>
          </a:p>
          <a:p>
            <a:pPr eaLnBrk="1" hangingPunct="1"/>
            <a:r>
              <a:rPr lang="cs-CZ" altLang="cs-CZ" sz="5400" b="1" dirty="0" err="1">
                <a:solidFill>
                  <a:srgbClr val="FF0000"/>
                </a:solidFill>
              </a:rPr>
              <a:t>Combination</a:t>
            </a:r>
            <a:r>
              <a:rPr lang="cs-CZ" altLang="cs-CZ" sz="5400" b="1" dirty="0">
                <a:solidFill>
                  <a:srgbClr val="FF0000"/>
                </a:solidFill>
              </a:rPr>
              <a:t> </a:t>
            </a:r>
            <a:r>
              <a:rPr lang="cs-CZ" altLang="cs-CZ" sz="5400" b="1" dirty="0" err="1">
                <a:solidFill>
                  <a:srgbClr val="FF0000"/>
                </a:solidFill>
              </a:rPr>
              <a:t>of</a:t>
            </a:r>
            <a:r>
              <a:rPr lang="cs-CZ" altLang="cs-CZ" sz="5400" b="1" dirty="0">
                <a:solidFill>
                  <a:srgbClr val="FF0000"/>
                </a:solidFill>
              </a:rPr>
              <a:t> </a:t>
            </a:r>
            <a:r>
              <a:rPr lang="cs-CZ" altLang="cs-CZ" sz="5400" b="1" dirty="0" err="1">
                <a:solidFill>
                  <a:srgbClr val="FF0000"/>
                </a:solidFill>
              </a:rPr>
              <a:t>tacrolimus</a:t>
            </a:r>
            <a:r>
              <a:rPr lang="cs-CZ" altLang="cs-CZ" sz="5400" b="1" dirty="0">
                <a:solidFill>
                  <a:srgbClr val="FF0000"/>
                </a:solidFill>
              </a:rPr>
              <a:t> and MMF</a:t>
            </a:r>
          </a:p>
          <a:p>
            <a:pPr eaLnBrk="1" hangingPunct="1"/>
            <a:r>
              <a:rPr lang="cs-CZ" altLang="cs-CZ" sz="5400" b="1" dirty="0" err="1">
                <a:solidFill>
                  <a:srgbClr val="FF0000"/>
                </a:solidFill>
              </a:rPr>
              <a:t>Voclosporin</a:t>
            </a:r>
            <a:endParaRPr lang="en-GB" altLang="cs-CZ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09989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91440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920415"/>
            <a:ext cx="91440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09114" y="549275"/>
            <a:ext cx="7334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1844824"/>
            <a:ext cx="9144000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1323860" y="1340768"/>
            <a:ext cx="9544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  <a:latin typeface="Times New Roman" pitchFamily="18" charset="0"/>
              </a:rPr>
              <a:t>In 40 </a:t>
            </a:r>
            <a:r>
              <a:rPr lang="cs-CZ" b="1" dirty="0" err="1">
                <a:solidFill>
                  <a:srgbClr val="FF0000"/>
                </a:solidFill>
                <a:latin typeface="Times New Roman" pitchFamily="18" charset="0"/>
              </a:rPr>
              <a:t>Caucasian</a:t>
            </a:r>
            <a:r>
              <a:rPr lang="cs-CZ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Times New Roman" pitchFamily="18" charset="0"/>
              </a:rPr>
              <a:t>pts</a:t>
            </a:r>
            <a:r>
              <a:rPr lang="cs-CZ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Times New Roman" pitchFamily="18" charset="0"/>
              </a:rPr>
              <a:t>with</a:t>
            </a:r>
            <a:r>
              <a:rPr lang="cs-CZ" b="1" dirty="0">
                <a:solidFill>
                  <a:srgbClr val="FF0000"/>
                </a:solidFill>
                <a:latin typeface="Times New Roman" pitchFamily="18" charset="0"/>
              </a:rPr>
              <a:t> LN III-IV </a:t>
            </a:r>
            <a:r>
              <a:rPr lang="cs-CZ" b="1" dirty="0" err="1">
                <a:solidFill>
                  <a:srgbClr val="FF0000"/>
                </a:solidFill>
                <a:latin typeface="Times New Roman" pitchFamily="18" charset="0"/>
              </a:rPr>
              <a:t>cyclosporine</a:t>
            </a:r>
            <a:r>
              <a:rPr lang="cs-CZ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Times New Roman" pitchFamily="18" charset="0"/>
              </a:rPr>
              <a:t>similarly</a:t>
            </a:r>
            <a:r>
              <a:rPr lang="cs-CZ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Times New Roman" pitchFamily="18" charset="0"/>
              </a:rPr>
              <a:t>effective</a:t>
            </a:r>
            <a:r>
              <a:rPr lang="cs-CZ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Times New Roman" pitchFamily="18" charset="0"/>
              </a:rPr>
              <a:t>compared</a:t>
            </a:r>
            <a:r>
              <a:rPr lang="cs-CZ" b="1" dirty="0">
                <a:solidFill>
                  <a:srgbClr val="FF0000"/>
                </a:solidFill>
                <a:latin typeface="Times New Roman" pitchFamily="18" charset="0"/>
              </a:rPr>
              <a:t> to </a:t>
            </a:r>
            <a:r>
              <a:rPr lang="cs-CZ" b="1" dirty="0" err="1">
                <a:solidFill>
                  <a:srgbClr val="FF0000"/>
                </a:solidFill>
                <a:latin typeface="Times New Roman" pitchFamily="18" charset="0"/>
              </a:rPr>
              <a:t>iv</a:t>
            </a:r>
            <a:r>
              <a:rPr lang="cs-CZ" b="1" dirty="0">
                <a:solidFill>
                  <a:srgbClr val="FF0000"/>
                </a:solidFill>
                <a:latin typeface="Times New Roman" pitchFamily="18" charset="0"/>
              </a:rPr>
              <a:t> CPH </a:t>
            </a:r>
            <a:r>
              <a:rPr lang="cs-CZ" b="1" dirty="0" err="1">
                <a:solidFill>
                  <a:srgbClr val="FF0000"/>
                </a:solidFill>
                <a:latin typeface="Times New Roman" pitchFamily="18" charset="0"/>
              </a:rPr>
              <a:t>pulses</a:t>
            </a:r>
            <a:r>
              <a:rPr lang="cs-CZ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4374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"/>
            <a:ext cx="91440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196978"/>
            <a:ext cx="9144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99463" y="908050"/>
            <a:ext cx="8191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2276478"/>
            <a:ext cx="91440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Obdélník 5"/>
          <p:cNvSpPr>
            <a:spLocks noChangeArrowheads="1"/>
          </p:cNvSpPr>
          <p:nvPr/>
        </p:nvSpPr>
        <p:spPr bwMode="auto">
          <a:xfrm>
            <a:off x="2266951" y="1450978"/>
            <a:ext cx="763189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800" b="1" dirty="0" err="1">
                <a:solidFill>
                  <a:srgbClr val="00B050"/>
                </a:solidFill>
              </a:rPr>
              <a:t>Extended</a:t>
            </a:r>
            <a:r>
              <a:rPr lang="cs-CZ" altLang="cs-CZ" sz="2800" b="1" dirty="0">
                <a:solidFill>
                  <a:srgbClr val="00B050"/>
                </a:solidFill>
              </a:rPr>
              <a:t> </a:t>
            </a:r>
            <a:r>
              <a:rPr lang="cs-CZ" altLang="cs-CZ" sz="2800" b="1" dirty="0" err="1">
                <a:solidFill>
                  <a:srgbClr val="00B050"/>
                </a:solidFill>
              </a:rPr>
              <a:t>FU</a:t>
            </a:r>
            <a:r>
              <a:rPr lang="cs-CZ" altLang="cs-CZ" sz="2800" b="1" dirty="0">
                <a:solidFill>
                  <a:srgbClr val="00B050"/>
                </a:solidFill>
              </a:rPr>
              <a:t> (7.7 </a:t>
            </a:r>
            <a:r>
              <a:rPr lang="cs-CZ" altLang="cs-CZ" sz="2800" b="1" dirty="0" err="1">
                <a:solidFill>
                  <a:srgbClr val="00B050"/>
                </a:solidFill>
              </a:rPr>
              <a:t>years</a:t>
            </a:r>
            <a:r>
              <a:rPr lang="cs-CZ" altLang="cs-CZ" sz="2800" b="1" dirty="0">
                <a:solidFill>
                  <a:srgbClr val="00B050"/>
                </a:solidFill>
              </a:rPr>
              <a:t>) </a:t>
            </a:r>
            <a:r>
              <a:rPr lang="cs-CZ" altLang="cs-CZ" sz="2800" b="1" dirty="0" err="1">
                <a:solidFill>
                  <a:srgbClr val="00B050"/>
                </a:solidFill>
              </a:rPr>
              <a:t>available</a:t>
            </a:r>
            <a:r>
              <a:rPr lang="cs-CZ" altLang="cs-CZ" sz="2800" b="1" dirty="0">
                <a:solidFill>
                  <a:srgbClr val="00B050"/>
                </a:solidFill>
              </a:rPr>
              <a:t> in 38 </a:t>
            </a:r>
            <a:r>
              <a:rPr lang="cs-CZ" altLang="cs-CZ" sz="2800" b="1" dirty="0" err="1">
                <a:solidFill>
                  <a:srgbClr val="00B050"/>
                </a:solidFill>
              </a:rPr>
              <a:t>pts</a:t>
            </a:r>
            <a:r>
              <a:rPr lang="cs-CZ" altLang="cs-CZ" sz="2800" b="1" dirty="0">
                <a:solidFill>
                  <a:srgbClr val="00B050"/>
                </a:solidFill>
              </a:rPr>
              <a:t>, </a:t>
            </a:r>
          </a:p>
          <a:p>
            <a:r>
              <a:rPr lang="cs-CZ" altLang="cs-CZ" sz="2800" b="1" dirty="0" err="1">
                <a:solidFill>
                  <a:srgbClr val="00B050"/>
                </a:solidFill>
              </a:rPr>
              <a:t>without</a:t>
            </a:r>
            <a:r>
              <a:rPr lang="cs-CZ" altLang="cs-CZ" sz="2800" b="1" dirty="0">
                <a:solidFill>
                  <a:srgbClr val="00B050"/>
                </a:solidFill>
              </a:rPr>
              <a:t> </a:t>
            </a:r>
            <a:r>
              <a:rPr lang="cs-CZ" altLang="cs-CZ" sz="2800" b="1" dirty="0" err="1">
                <a:solidFill>
                  <a:srgbClr val="00B050"/>
                </a:solidFill>
              </a:rPr>
              <a:t>significant</a:t>
            </a:r>
            <a:r>
              <a:rPr lang="cs-CZ" altLang="cs-CZ" sz="2800" b="1" dirty="0">
                <a:solidFill>
                  <a:srgbClr val="00B050"/>
                </a:solidFill>
              </a:rPr>
              <a:t> </a:t>
            </a:r>
            <a:r>
              <a:rPr lang="cs-CZ" altLang="cs-CZ" sz="2800" b="1" dirty="0" err="1">
                <a:solidFill>
                  <a:srgbClr val="00B050"/>
                </a:solidFill>
              </a:rPr>
              <a:t>difference</a:t>
            </a:r>
            <a:r>
              <a:rPr lang="cs-CZ" altLang="cs-CZ" sz="2800" b="1" dirty="0">
                <a:solidFill>
                  <a:srgbClr val="00B050"/>
                </a:solidFill>
              </a:rPr>
              <a:t> </a:t>
            </a:r>
            <a:r>
              <a:rPr lang="cs-CZ" altLang="cs-CZ" sz="2800" b="1" dirty="0" err="1">
                <a:solidFill>
                  <a:srgbClr val="00B050"/>
                </a:solidFill>
              </a:rPr>
              <a:t>between</a:t>
            </a:r>
            <a:r>
              <a:rPr lang="cs-CZ" altLang="cs-CZ" sz="2800" b="1" dirty="0">
                <a:solidFill>
                  <a:srgbClr val="00B050"/>
                </a:solidFill>
              </a:rPr>
              <a:t> </a:t>
            </a:r>
            <a:r>
              <a:rPr lang="cs-CZ" altLang="cs-CZ" sz="2800" b="1" dirty="0" err="1">
                <a:solidFill>
                  <a:srgbClr val="00B050"/>
                </a:solidFill>
              </a:rPr>
              <a:t>both</a:t>
            </a:r>
            <a:r>
              <a:rPr lang="cs-CZ" altLang="cs-CZ" sz="2800" b="1" dirty="0">
                <a:solidFill>
                  <a:srgbClr val="00B050"/>
                </a:solidFill>
              </a:rPr>
              <a:t> </a:t>
            </a:r>
            <a:r>
              <a:rPr lang="cs-CZ" altLang="cs-CZ" sz="2800" b="1" dirty="0" err="1">
                <a:solidFill>
                  <a:srgbClr val="00B050"/>
                </a:solidFill>
              </a:rPr>
              <a:t>limbs</a:t>
            </a:r>
            <a:endParaRPr lang="cs-CZ" sz="2800" dirty="0">
              <a:solidFill>
                <a:srgbClr val="00B050"/>
              </a:solidFill>
            </a:endParaRP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1524000" y="5661025"/>
            <a:ext cx="914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čára 7"/>
          <p:cNvCxnSpPr/>
          <p:nvPr/>
        </p:nvCxnSpPr>
        <p:spPr>
          <a:xfrm>
            <a:off x="1524000" y="6381750"/>
            <a:ext cx="914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>
            <a:off x="1524000" y="6858000"/>
            <a:ext cx="914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38898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111" y="2154150"/>
            <a:ext cx="3419006" cy="12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6888" y="1881800"/>
            <a:ext cx="7731888" cy="1840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7053" y="4456253"/>
            <a:ext cx="6424862" cy="195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287327" y="305828"/>
            <a:ext cx="10401816" cy="1107992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cs-CZ" sz="3200" b="1" dirty="0" err="1">
                <a:solidFill>
                  <a:srgbClr val="FF3300"/>
                </a:solidFill>
                <a:latin typeface="Times New Roman" pitchFamily="18" charset="0"/>
              </a:rPr>
              <a:t>Multitarget</a:t>
            </a:r>
            <a:r>
              <a:rPr lang="cs-CZ" sz="32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cs-CZ" sz="3200" b="1" dirty="0" err="1">
                <a:solidFill>
                  <a:srgbClr val="FF3300"/>
                </a:solidFill>
                <a:latin typeface="Times New Roman" pitchFamily="18" charset="0"/>
              </a:rPr>
              <a:t>therapy</a:t>
            </a:r>
            <a:r>
              <a:rPr lang="cs-CZ" sz="32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cs-CZ" sz="3200" b="1" dirty="0">
                <a:solidFill>
                  <a:srgbClr val="00B050"/>
                </a:solidFill>
                <a:latin typeface="Times New Roman" pitchFamily="18" charset="0"/>
              </a:rPr>
              <a:t>more </a:t>
            </a:r>
            <a:r>
              <a:rPr lang="cs-CZ" sz="3200" b="1" dirty="0" err="1">
                <a:solidFill>
                  <a:srgbClr val="00B050"/>
                </a:solidFill>
                <a:latin typeface="Times New Roman" pitchFamily="18" charset="0"/>
              </a:rPr>
              <a:t>effective</a:t>
            </a:r>
            <a:r>
              <a:rPr lang="cs-CZ" sz="32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sz="3200" b="1" dirty="0" err="1">
                <a:solidFill>
                  <a:srgbClr val="00B050"/>
                </a:solidFill>
                <a:latin typeface="Times New Roman" pitchFamily="18" charset="0"/>
              </a:rPr>
              <a:t>compared</a:t>
            </a:r>
            <a:r>
              <a:rPr lang="cs-CZ" sz="3200" b="1" dirty="0">
                <a:solidFill>
                  <a:srgbClr val="00B050"/>
                </a:solidFill>
                <a:latin typeface="Times New Roman" pitchFamily="18" charset="0"/>
              </a:rPr>
              <a:t> to </a:t>
            </a:r>
            <a:r>
              <a:rPr lang="cs-CZ" sz="3200" b="1" dirty="0" err="1">
                <a:solidFill>
                  <a:srgbClr val="FF3300"/>
                </a:solidFill>
                <a:latin typeface="Times New Roman" pitchFamily="18" charset="0"/>
              </a:rPr>
              <a:t>iv</a:t>
            </a:r>
            <a:r>
              <a:rPr lang="cs-CZ" sz="32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cs-CZ" sz="3200" b="1" dirty="0" err="1">
                <a:solidFill>
                  <a:srgbClr val="FF3300"/>
                </a:solidFill>
                <a:latin typeface="Times New Roman" pitchFamily="18" charset="0"/>
              </a:rPr>
              <a:t>CPH</a:t>
            </a:r>
            <a:r>
              <a:rPr lang="cs-CZ" sz="3200" b="1" dirty="0">
                <a:solidFill>
                  <a:srgbClr val="FF3300"/>
                </a:solidFill>
                <a:latin typeface="Times New Roman" pitchFamily="18" charset="0"/>
              </a:rPr>
              <a:t>,</a:t>
            </a:r>
          </a:p>
          <a:p>
            <a:r>
              <a:rPr lang="cs-CZ" sz="3200" b="1" dirty="0" err="1">
                <a:solidFill>
                  <a:srgbClr val="FF3300"/>
                </a:solidFill>
                <a:latin typeface="Times New Roman" pitchFamily="18" charset="0"/>
              </a:rPr>
              <a:t>complete</a:t>
            </a:r>
            <a:r>
              <a:rPr lang="cs-CZ" sz="32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cs-CZ" sz="3200" b="1" dirty="0" err="1">
                <a:solidFill>
                  <a:srgbClr val="FF3300"/>
                </a:solidFill>
                <a:latin typeface="Times New Roman" pitchFamily="18" charset="0"/>
              </a:rPr>
              <a:t>remission</a:t>
            </a:r>
            <a:r>
              <a:rPr lang="cs-CZ" sz="32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cs-CZ" sz="3200" b="1" dirty="0" err="1">
                <a:solidFill>
                  <a:srgbClr val="00B050"/>
                </a:solidFill>
                <a:latin typeface="Times New Roman" pitchFamily="18" charset="0"/>
              </a:rPr>
              <a:t>at</a:t>
            </a:r>
            <a:r>
              <a:rPr lang="cs-CZ" sz="3200" b="1" dirty="0">
                <a:solidFill>
                  <a:srgbClr val="00B050"/>
                </a:solidFill>
                <a:latin typeface="Times New Roman" pitchFamily="18" charset="0"/>
              </a:rPr>
              <a:t> 24 </a:t>
            </a:r>
            <a:r>
              <a:rPr lang="cs-CZ" sz="3200" b="1" dirty="0" err="1">
                <a:solidFill>
                  <a:srgbClr val="00B050"/>
                </a:solidFill>
                <a:latin typeface="Times New Roman" pitchFamily="18" charset="0"/>
              </a:rPr>
              <a:t>weeks</a:t>
            </a:r>
            <a:r>
              <a:rPr lang="cs-CZ" sz="32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sz="3200" b="1" dirty="0">
                <a:solidFill>
                  <a:srgbClr val="FF3300"/>
                </a:solidFill>
                <a:latin typeface="Times New Roman" pitchFamily="18" charset="0"/>
              </a:rPr>
              <a:t>(45.9 vs</a:t>
            </a:r>
            <a:r>
              <a:rPr lang="cs-CZ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. 25.6%, </a:t>
            </a:r>
            <a:r>
              <a:rPr lang="cs-CZ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 &lt; 0.001)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127" y="509286"/>
            <a:ext cx="2570987" cy="612289"/>
          </a:xfrm>
          <a:prstGeom prst="rect">
            <a:avLst/>
          </a:prstGeom>
        </p:spPr>
      </p:pic>
      <p:pic>
        <p:nvPicPr>
          <p:cNvPr id="3" name="Obrázek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136" y="1312982"/>
            <a:ext cx="1494604" cy="218549"/>
          </a:xfrm>
          <a:prstGeom prst="rect">
            <a:avLst/>
          </a:prstGeom>
        </p:spPr>
      </p:pic>
      <p:pic>
        <p:nvPicPr>
          <p:cNvPr id="7" name="Obrázek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938"/>
            <a:ext cx="12192000" cy="3140969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214169" y="2904108"/>
            <a:ext cx="1370434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cs-CZ" altLang="cs-CZ" b="1" dirty="0" err="1">
                <a:solidFill>
                  <a:srgbClr val="00B050"/>
                </a:solidFill>
              </a:rPr>
              <a:t>Voclosporin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3677937" y="3542243"/>
            <a:ext cx="1349338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cs-CZ" altLang="cs-CZ" b="1" dirty="0" err="1">
                <a:solidFill>
                  <a:srgbClr val="00B050"/>
                </a:solidFill>
              </a:rPr>
              <a:t>Cyclosporin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582300" y="229027"/>
            <a:ext cx="6637196" cy="892548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cs-CZ" altLang="cs-CZ" sz="3200" b="1" dirty="0" err="1">
                <a:solidFill>
                  <a:srgbClr val="FF0000"/>
                </a:solidFill>
              </a:rPr>
              <a:t>Voclosporin</a:t>
            </a:r>
            <a:r>
              <a:rPr lang="cs-CZ" altLang="cs-CZ" sz="3200" b="1" dirty="0">
                <a:solidFill>
                  <a:srgbClr val="FF0000"/>
                </a:solidFill>
              </a:rPr>
              <a:t> – </a:t>
            </a:r>
            <a:r>
              <a:rPr lang="cs-CZ" altLang="cs-CZ" b="1" dirty="0">
                <a:solidFill>
                  <a:srgbClr val="00B050"/>
                </a:solidFill>
              </a:rPr>
              <a:t>a </a:t>
            </a:r>
            <a:r>
              <a:rPr lang="cs-CZ" altLang="cs-CZ" b="1" dirty="0" err="1">
                <a:solidFill>
                  <a:srgbClr val="00B050"/>
                </a:solidFill>
              </a:rPr>
              <a:t>new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CNI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with</a:t>
            </a:r>
            <a:r>
              <a:rPr lang="cs-CZ" altLang="cs-CZ" b="1" dirty="0">
                <a:solidFill>
                  <a:srgbClr val="00B050"/>
                </a:solidFill>
              </a:rPr>
              <a:t> more </a:t>
            </a:r>
            <a:r>
              <a:rPr lang="cs-CZ" altLang="cs-CZ" b="1" dirty="0" err="1">
                <a:solidFill>
                  <a:srgbClr val="00B050"/>
                </a:solidFill>
              </a:rPr>
              <a:t>predictable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relation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cs-CZ" altLang="cs-CZ" b="1" dirty="0" err="1">
                <a:solidFill>
                  <a:srgbClr val="00B050"/>
                </a:solidFill>
              </a:rPr>
              <a:t>between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i</a:t>
            </a:r>
            <a:r>
              <a:rPr lang="cs-CZ" b="1" dirty="0" err="1">
                <a:solidFill>
                  <a:srgbClr val="00B050"/>
                </a:solidFill>
              </a:rPr>
              <a:t>ts</a:t>
            </a:r>
            <a:r>
              <a:rPr lang="cs-CZ" b="1" dirty="0">
                <a:solidFill>
                  <a:srgbClr val="00B050"/>
                </a:solidFill>
              </a:rPr>
              <a:t> plasma </a:t>
            </a:r>
            <a:r>
              <a:rPr lang="cs-CZ" b="1" dirty="0" err="1">
                <a:solidFill>
                  <a:srgbClr val="00B050"/>
                </a:solidFill>
              </a:rPr>
              <a:t>levels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 err="1">
                <a:solidFill>
                  <a:srgbClr val="00B050"/>
                </a:solidFill>
              </a:rPr>
              <a:t>and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 err="1">
                <a:solidFill>
                  <a:srgbClr val="00B050"/>
                </a:solidFill>
              </a:rPr>
              <a:t>calcineurin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 err="1">
                <a:solidFill>
                  <a:srgbClr val="00B050"/>
                </a:solidFill>
              </a:rPr>
              <a:t>inhibition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556535" y="3555598"/>
            <a:ext cx="1349338" cy="43204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cs-CZ" altLang="cs-CZ">
              <a:solidFill>
                <a:srgbClr val="FF0000"/>
              </a:solidFill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027275" y="2852938"/>
            <a:ext cx="1557328" cy="43204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cs-CZ" altLang="cs-CZ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858" y="230979"/>
            <a:ext cx="5391368" cy="52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6214" y="260649"/>
            <a:ext cx="21209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63514" y="420065"/>
            <a:ext cx="661238" cy="4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7076" y="2487137"/>
            <a:ext cx="1086249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élník 10"/>
          <p:cNvSpPr/>
          <p:nvPr/>
        </p:nvSpPr>
        <p:spPr>
          <a:xfrm>
            <a:off x="0" y="990179"/>
            <a:ext cx="11952651" cy="10926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265 p</a:t>
            </a:r>
            <a:r>
              <a:rPr lang="cs-CZ" sz="2100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ts</a:t>
            </a:r>
            <a:r>
              <a:rPr lang="cs-CZ" sz="21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en-US" sz="21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randomized to either </a:t>
            </a:r>
            <a:r>
              <a:rPr lang="cs-CZ" sz="21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to </a:t>
            </a:r>
            <a:r>
              <a:rPr lang="en-US" sz="21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23.7 mg or 39.5 mg of </a:t>
            </a:r>
            <a:r>
              <a:rPr lang="en-US" sz="2100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voclosporin</a:t>
            </a:r>
            <a:r>
              <a:rPr lang="en-US" sz="2100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en-US" sz="21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twice daily, or placebo</a:t>
            </a:r>
            <a:endParaRPr lang="cs-CZ" sz="2100" b="1" dirty="0">
              <a:solidFill>
                <a:srgbClr val="00B050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as an add-on to the standard care </a:t>
            </a:r>
            <a:r>
              <a:rPr lang="cs-CZ" sz="21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sz="2100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with</a:t>
            </a:r>
            <a:r>
              <a:rPr lang="cs-CZ" sz="21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MMF </a:t>
            </a:r>
            <a:r>
              <a:rPr lang="cs-CZ" sz="2100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and</a:t>
            </a:r>
            <a:r>
              <a:rPr lang="cs-CZ" sz="21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sz="2100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CS</a:t>
            </a:r>
            <a:r>
              <a:rPr lang="cs-CZ" sz="21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(</a:t>
            </a:r>
            <a:r>
              <a:rPr lang="cs-CZ" sz="2100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forced</a:t>
            </a:r>
            <a:r>
              <a:rPr lang="cs-CZ" sz="21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sz="2100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taper</a:t>
            </a:r>
            <a:r>
              <a:rPr lang="cs-CZ" sz="21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to 5 mg by </a:t>
            </a:r>
            <a:r>
              <a:rPr lang="cs-CZ" sz="2100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week</a:t>
            </a:r>
            <a:r>
              <a:rPr lang="cs-CZ" sz="21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8)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100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Complete</a:t>
            </a:r>
            <a:r>
              <a:rPr lang="cs-CZ" sz="2100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sz="2100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renal</a:t>
            </a:r>
            <a:r>
              <a:rPr lang="cs-CZ" sz="2100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sz="2100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remission</a:t>
            </a:r>
            <a:r>
              <a:rPr lang="cs-CZ" sz="2100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more </a:t>
            </a:r>
            <a:r>
              <a:rPr lang="cs-CZ" sz="2100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common</a:t>
            </a:r>
            <a:r>
              <a:rPr lang="cs-CZ" sz="2100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in </a:t>
            </a:r>
            <a:r>
              <a:rPr lang="cs-CZ" sz="2100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voclosporin</a:t>
            </a:r>
            <a:r>
              <a:rPr lang="cs-CZ" sz="2100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-</a:t>
            </a:r>
            <a:r>
              <a:rPr lang="cs-CZ" sz="2100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treated</a:t>
            </a:r>
            <a:r>
              <a:rPr lang="cs-CZ" sz="2100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sz="2100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pts</a:t>
            </a:r>
            <a:endParaRPr lang="cs-CZ" sz="2100" b="1" dirty="0">
              <a:solidFill>
                <a:srgbClr val="FF0000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797075" y="6117299"/>
            <a:ext cx="2674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Complete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renal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remission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6609224" y="6117299"/>
            <a:ext cx="4014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Durability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of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complete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renal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remission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3471269" y="3429000"/>
            <a:ext cx="1467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AURA-</a:t>
            </a:r>
            <a:r>
              <a:rPr lang="cs-CZ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LV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trial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836426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6356" y="1848706"/>
            <a:ext cx="10311974" cy="460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élník 7"/>
          <p:cNvSpPr/>
          <p:nvPr/>
        </p:nvSpPr>
        <p:spPr>
          <a:xfrm>
            <a:off x="158134" y="520020"/>
            <a:ext cx="116884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In 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the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phase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3 trial (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AURORA 1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) 357</a:t>
            </a:r>
            <a:r>
              <a:rPr lang="en-US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p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ts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with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LN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III-V </a:t>
            </a:r>
            <a:r>
              <a:rPr lang="en-US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randomized to either 23.7 mg of </a:t>
            </a:r>
            <a:r>
              <a:rPr lang="en-US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voclosporin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twice daily, or placebo</a:t>
            </a:r>
            <a:endParaRPr lang="cs-CZ" b="1" dirty="0">
              <a:solidFill>
                <a:srgbClr val="00B050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as an add-on to the standard care 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with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MMF 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and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CS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(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forced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taper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to 5 mg by 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week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8)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Complete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and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partial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response more </a:t>
            </a:r>
            <a:r>
              <a:rPr lang="cs-CZ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common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in </a:t>
            </a:r>
            <a:r>
              <a:rPr lang="cs-CZ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voclosporin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-</a:t>
            </a:r>
            <a:r>
              <a:rPr lang="cs-CZ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treated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pts</a:t>
            </a:r>
            <a:endParaRPr lang="cs-CZ" b="1" dirty="0">
              <a:solidFill>
                <a:srgbClr val="FF0000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133597" y="3949148"/>
            <a:ext cx="1525081" cy="225286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cs-CZ" altLang="cs-CZ">
              <a:solidFill>
                <a:srgbClr val="FF0000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9196595" y="2955236"/>
            <a:ext cx="1709944" cy="324678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cs-CZ" alt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486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0675"/>
            <a:ext cx="8688917" cy="367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Obdélník 3"/>
          <p:cNvSpPr>
            <a:spLocks noChangeArrowheads="1"/>
          </p:cNvSpPr>
          <p:nvPr/>
        </p:nvSpPr>
        <p:spPr bwMode="auto">
          <a:xfrm>
            <a:off x="5903979" y="5300664"/>
            <a:ext cx="6288020" cy="7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Moritz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latin typeface="Times New Roman" pitchFamily="18" charset="0"/>
              </a:rPr>
              <a:t>Kaposi</a:t>
            </a:r>
            <a:r>
              <a:rPr lang="cs-CZ" altLang="cs-CZ" sz="2400" b="1" dirty="0">
                <a:solidFill>
                  <a:srgbClr val="FF0000"/>
                </a:solidFill>
                <a:latin typeface="Times New Roman" pitchFamily="18" charset="0"/>
              </a:rPr>
              <a:t> (1837 – 1901)</a:t>
            </a:r>
          </a:p>
          <a:p>
            <a:pPr algn="ctr"/>
            <a:r>
              <a:rPr lang="cs-CZ" altLang="cs-CZ" sz="1867" b="1" dirty="0" err="1">
                <a:solidFill>
                  <a:srgbClr val="00B050"/>
                </a:solidFill>
                <a:latin typeface="Times New Roman" pitchFamily="18" charset="0"/>
              </a:rPr>
              <a:t>provided</a:t>
            </a:r>
            <a:r>
              <a:rPr lang="cs-CZ" altLang="cs-CZ" sz="1867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1867" b="1" dirty="0" err="1">
                <a:solidFill>
                  <a:srgbClr val="00B050"/>
                </a:solidFill>
                <a:latin typeface="Times New Roman" pitchFamily="18" charset="0"/>
              </a:rPr>
              <a:t>detailed</a:t>
            </a:r>
            <a:r>
              <a:rPr lang="cs-CZ" altLang="cs-CZ" sz="1867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1867" b="1" dirty="0" err="1">
                <a:solidFill>
                  <a:srgbClr val="00B050"/>
                </a:solidFill>
                <a:latin typeface="Times New Roman" pitchFamily="18" charset="0"/>
              </a:rPr>
              <a:t>description</a:t>
            </a:r>
            <a:r>
              <a:rPr lang="cs-CZ" altLang="cs-CZ" sz="1867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1867" b="1" dirty="0" err="1">
                <a:solidFill>
                  <a:srgbClr val="00B050"/>
                </a:solidFill>
                <a:latin typeface="Times New Roman" pitchFamily="18" charset="0"/>
              </a:rPr>
              <a:t>of</a:t>
            </a:r>
            <a:r>
              <a:rPr lang="cs-CZ" altLang="cs-CZ" sz="1867" b="1" dirty="0">
                <a:solidFill>
                  <a:srgbClr val="00B050"/>
                </a:solidFill>
                <a:latin typeface="Times New Roman" pitchFamily="18" charset="0"/>
              </a:rPr>
              <a:t> organ </a:t>
            </a:r>
            <a:r>
              <a:rPr lang="cs-CZ" altLang="cs-CZ" sz="1867" b="1" dirty="0" err="1">
                <a:solidFill>
                  <a:srgbClr val="00B050"/>
                </a:solidFill>
                <a:latin typeface="Times New Roman" pitchFamily="18" charset="0"/>
              </a:rPr>
              <a:t>involvement</a:t>
            </a:r>
            <a:r>
              <a:rPr lang="cs-CZ" altLang="cs-CZ" sz="1867" b="1" dirty="0">
                <a:solidFill>
                  <a:srgbClr val="00B050"/>
                </a:solidFill>
                <a:latin typeface="Times New Roman" pitchFamily="18" charset="0"/>
              </a:rPr>
              <a:t> in </a:t>
            </a:r>
            <a:r>
              <a:rPr lang="cs-CZ" altLang="cs-CZ" sz="1867" b="1" dirty="0" err="1">
                <a:solidFill>
                  <a:srgbClr val="00B050"/>
                </a:solidFill>
                <a:latin typeface="Times New Roman" pitchFamily="18" charset="0"/>
              </a:rPr>
              <a:t>SLE</a:t>
            </a:r>
            <a:endParaRPr lang="cs-CZ" altLang="cs-CZ" sz="1867" dirty="0">
              <a:solidFill>
                <a:srgbClr val="00B050"/>
              </a:solidFill>
            </a:endParaRPr>
          </a:p>
        </p:txBody>
      </p:sp>
      <p:sp>
        <p:nvSpPr>
          <p:cNvPr id="82948" name="Obdélník 4"/>
          <p:cNvSpPr>
            <a:spLocks noChangeArrowheads="1"/>
          </p:cNvSpPr>
          <p:nvPr/>
        </p:nvSpPr>
        <p:spPr bwMode="auto">
          <a:xfrm>
            <a:off x="246364" y="5373690"/>
            <a:ext cx="5336589" cy="74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altLang="cs-CZ" sz="2133" b="1" dirty="0">
                <a:solidFill>
                  <a:srgbClr val="FF0000"/>
                </a:solidFill>
                <a:latin typeface="Times New Roman" pitchFamily="18" charset="0"/>
              </a:rPr>
              <a:t>Louis-</a:t>
            </a:r>
            <a:r>
              <a:rPr lang="cs-CZ" altLang="cs-CZ" sz="2133" b="1" dirty="0" err="1">
                <a:solidFill>
                  <a:srgbClr val="FF0000"/>
                </a:solidFill>
                <a:latin typeface="Times New Roman" pitchFamily="18" charset="0"/>
              </a:rPr>
              <a:t>Alphée</a:t>
            </a:r>
            <a:r>
              <a:rPr lang="cs-CZ" altLang="cs-CZ" sz="2133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2133" b="1" dirty="0" err="1">
                <a:solidFill>
                  <a:srgbClr val="FF0000"/>
                </a:solidFill>
                <a:latin typeface="Times New Roman" pitchFamily="18" charset="0"/>
              </a:rPr>
              <a:t>Cazenave</a:t>
            </a:r>
            <a:r>
              <a:rPr lang="cs-CZ" altLang="cs-CZ" sz="2133" b="1" dirty="0">
                <a:solidFill>
                  <a:srgbClr val="FF0000"/>
                </a:solidFill>
                <a:latin typeface="Times New Roman" pitchFamily="18" charset="0"/>
              </a:rPr>
              <a:t> (1795-1867)</a:t>
            </a:r>
          </a:p>
          <a:p>
            <a:pPr algn="ctr"/>
            <a:r>
              <a:rPr lang="cs-CZ" altLang="cs-CZ" sz="2133" b="1" dirty="0" err="1">
                <a:solidFill>
                  <a:srgbClr val="00B050"/>
                </a:solidFill>
                <a:latin typeface="Times New Roman" pitchFamily="18" charset="0"/>
              </a:rPr>
              <a:t>used</a:t>
            </a:r>
            <a:r>
              <a:rPr lang="cs-CZ" altLang="cs-CZ" sz="2133" b="1" dirty="0">
                <a:solidFill>
                  <a:srgbClr val="00B050"/>
                </a:solidFill>
                <a:latin typeface="Times New Roman" pitchFamily="18" charset="0"/>
              </a:rPr>
              <a:t>  </a:t>
            </a:r>
            <a:r>
              <a:rPr lang="cs-CZ" altLang="cs-CZ" sz="2133" b="1" dirty="0" err="1">
                <a:solidFill>
                  <a:srgbClr val="00B050"/>
                </a:solidFill>
                <a:latin typeface="Times New Roman" pitchFamily="18" charset="0"/>
              </a:rPr>
              <a:t>the</a:t>
            </a:r>
            <a:r>
              <a:rPr lang="cs-CZ" altLang="cs-CZ" sz="2133" b="1" dirty="0">
                <a:solidFill>
                  <a:srgbClr val="00B050"/>
                </a:solidFill>
                <a:latin typeface="Times New Roman" pitchFamily="18" charset="0"/>
              </a:rPr>
              <a:t> term </a:t>
            </a:r>
            <a:r>
              <a:rPr lang="cs-CZ" altLang="cs-CZ" sz="2133" b="1" dirty="0" err="1">
                <a:solidFill>
                  <a:srgbClr val="00B050"/>
                </a:solidFill>
                <a:latin typeface="Times New Roman" pitchFamily="18" charset="0"/>
              </a:rPr>
              <a:t>SLE</a:t>
            </a:r>
            <a:r>
              <a:rPr lang="cs-CZ" altLang="cs-CZ" sz="2133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2133" b="1" dirty="0" err="1">
                <a:solidFill>
                  <a:srgbClr val="00B050"/>
                </a:solidFill>
                <a:latin typeface="Times New Roman" pitchFamily="18" charset="0"/>
              </a:rPr>
              <a:t>for</a:t>
            </a:r>
            <a:r>
              <a:rPr lang="cs-CZ" altLang="cs-CZ" sz="2133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2133" b="1" dirty="0" err="1">
                <a:solidFill>
                  <a:srgbClr val="00B050"/>
                </a:solidFill>
                <a:latin typeface="Times New Roman" pitchFamily="18" charset="0"/>
              </a:rPr>
              <a:t>the</a:t>
            </a:r>
            <a:r>
              <a:rPr lang="cs-CZ" altLang="cs-CZ" sz="2133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2133" b="1" dirty="0" err="1">
                <a:solidFill>
                  <a:srgbClr val="00B050"/>
                </a:solidFill>
                <a:latin typeface="Times New Roman" pitchFamily="18" charset="0"/>
              </a:rPr>
              <a:t>first</a:t>
            </a:r>
            <a:r>
              <a:rPr lang="cs-CZ" altLang="cs-CZ" sz="2133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2133" b="1" dirty="0" err="1">
                <a:solidFill>
                  <a:srgbClr val="00B050"/>
                </a:solidFill>
                <a:latin typeface="Times New Roman" pitchFamily="18" charset="0"/>
              </a:rPr>
              <a:t>time</a:t>
            </a:r>
            <a:r>
              <a:rPr lang="cs-CZ" altLang="cs-CZ" sz="2133" b="1" dirty="0">
                <a:solidFill>
                  <a:srgbClr val="00B050"/>
                </a:solidFill>
                <a:latin typeface="Times New Roman" pitchFamily="18" charset="0"/>
              </a:rPr>
              <a:t> in 1851</a:t>
            </a:r>
            <a:endParaRPr lang="cs-CZ" altLang="cs-CZ" sz="2133" dirty="0">
              <a:solidFill>
                <a:srgbClr val="00B050"/>
              </a:solidFill>
            </a:endParaRPr>
          </a:p>
        </p:txBody>
      </p:sp>
      <p:pic>
        <p:nvPicPr>
          <p:cNvPr id="8294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1"/>
            <a:ext cx="7056967" cy="1341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8917" y="188913"/>
            <a:ext cx="26670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22533" y="429871"/>
            <a:ext cx="5469467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64545" name="Object 1"/>
          <p:cNvGraphicFramePr>
            <a:graphicFrameLocks noChangeAspect="1"/>
          </p:cNvGraphicFramePr>
          <p:nvPr/>
        </p:nvGraphicFramePr>
        <p:xfrm>
          <a:off x="-1128184" y="6938433"/>
          <a:ext cx="1570568" cy="654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kt prostředí balíčkovače" showAsIcon="1" r:id="rId6" imgW="1228725" imgH="504825" progId="Package">
                  <p:embed/>
                </p:oleObj>
              </mc:Choice>
              <mc:Fallback>
                <p:oleObj name="Objekt prostředí balíčkovače" showAsIcon="1" r:id="rId6" imgW="1228725" imgH="504825" progId="Package">
                  <p:embed/>
                  <p:pic>
                    <p:nvPicPr>
                      <p:cNvPr id="36454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28184" y="6938433"/>
                        <a:ext cx="1570568" cy="6540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Obrázek 8" descr="220px-Moriz_Kaposi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0310" y="1341439"/>
            <a:ext cx="3101943" cy="403225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055" y="2333767"/>
            <a:ext cx="5359870" cy="426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5015" y="2333767"/>
            <a:ext cx="5793049" cy="426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bdélník 11"/>
          <p:cNvSpPr/>
          <p:nvPr/>
        </p:nvSpPr>
        <p:spPr>
          <a:xfrm>
            <a:off x="-39245" y="566679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In 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the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phase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3 trial (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AURORA 1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) 357</a:t>
            </a:r>
            <a:r>
              <a:rPr lang="en-US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p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ts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with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LN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III-V </a:t>
            </a:r>
            <a:r>
              <a:rPr lang="en-US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randomized to either 23.7 mg of </a:t>
            </a:r>
            <a:r>
              <a:rPr lang="en-US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voclosporin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twice daily, or placebo</a:t>
            </a:r>
            <a:endParaRPr lang="cs-CZ" b="1" dirty="0">
              <a:solidFill>
                <a:srgbClr val="00B050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as an add-on to the standard care 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with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MMF 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and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CS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(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forced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taper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to 5 mg by 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week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8)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Complete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and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partial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response more </a:t>
            </a:r>
            <a:r>
              <a:rPr lang="cs-CZ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common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in </a:t>
            </a:r>
            <a:r>
              <a:rPr lang="cs-CZ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voclosporin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-</a:t>
            </a:r>
            <a:r>
              <a:rPr lang="cs-CZ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treated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pts</a:t>
            </a:r>
            <a:endParaRPr lang="cs-CZ" b="1" dirty="0">
              <a:solidFill>
                <a:srgbClr val="FF0000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0E8FA9E1-4915-4301-B61C-9E502674D6D3}"/>
              </a:ext>
            </a:extLst>
          </p:cNvPr>
          <p:cNvSpPr/>
          <p:nvPr/>
        </p:nvSpPr>
        <p:spPr>
          <a:xfrm>
            <a:off x="2265179" y="2974826"/>
            <a:ext cx="2072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Complete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response </a:t>
            </a:r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FF3E517-ADDD-4262-A697-F7372460A883}"/>
              </a:ext>
            </a:extLst>
          </p:cNvPr>
          <p:cNvSpPr/>
          <p:nvPr/>
        </p:nvSpPr>
        <p:spPr>
          <a:xfrm>
            <a:off x="9112021" y="4280248"/>
            <a:ext cx="1774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Partial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response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66202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FD278E7-32A6-4FAE-9F46-04EBF3B33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967" y="375951"/>
            <a:ext cx="2754217" cy="20381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CA8FFD6-739C-4679-A264-8B0F4BD02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393" y="676373"/>
            <a:ext cx="1850834" cy="22033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4E531A7-B0E3-4EE4-904C-CBF722168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53" y="301799"/>
            <a:ext cx="5591534" cy="68293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B883678-206C-4448-A21B-BA3F3D619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2352" y="1085913"/>
            <a:ext cx="4516916" cy="187287"/>
          </a:xfrm>
          <a:prstGeom prst="rect">
            <a:avLst/>
          </a:prstGeom>
        </p:spPr>
      </p:pic>
      <p:pic>
        <p:nvPicPr>
          <p:cNvPr id="4098" name="Picture 2" descr="1282055_1.jpg (2000×1216)">
            <a:extLst>
              <a:ext uri="{FF2B5EF4-FFF2-40B4-BE49-F238E27FC236}">
                <a16:creationId xmlns:a16="http://schemas.microsoft.com/office/drawing/2014/main" id="{BC4A214C-BD09-4569-9047-17225E1D0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295" y="1979259"/>
            <a:ext cx="7919780" cy="481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DF6128F-7DCD-846B-46E3-85713A3FD6D7}"/>
              </a:ext>
            </a:extLst>
          </p:cNvPr>
          <p:cNvSpPr txBox="1"/>
          <p:nvPr/>
        </p:nvSpPr>
        <p:spPr>
          <a:xfrm>
            <a:off x="833415" y="1328009"/>
            <a:ext cx="100427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Recommended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treatment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targets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achieved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m</a:t>
            </a:r>
            <a:r>
              <a:rPr lang="cs-CZ" sz="18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ore </a:t>
            </a:r>
            <a:r>
              <a:rPr lang="cs-CZ" sz="1800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frequently</a:t>
            </a:r>
            <a:r>
              <a:rPr lang="cs-CZ" sz="18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in </a:t>
            </a:r>
            <a:r>
              <a:rPr lang="cs-CZ" sz="1800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voclosporin-treated</a:t>
            </a:r>
            <a:r>
              <a:rPr lang="cs-CZ" sz="18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sz="1800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patients</a:t>
            </a:r>
            <a:r>
              <a:rPr lang="cs-CZ" sz="18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lang="cs-CZ" sz="1800" dirty="0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B2C26466-F7D1-CEF0-8ADF-07E5C2188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3416" y="2543095"/>
            <a:ext cx="2785660" cy="393895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11014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FD278E7-32A6-4FAE-9F46-04EBF3B33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967" y="248885"/>
            <a:ext cx="2754217" cy="20381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CA8FFD6-739C-4679-A264-8B0F4BD02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845" y="497478"/>
            <a:ext cx="1850834" cy="22033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4E531A7-B0E3-4EE4-904C-CBF722168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53" y="301800"/>
            <a:ext cx="5591534" cy="69047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B883678-206C-4448-A21B-BA3F3D619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291" y="843651"/>
            <a:ext cx="4516916" cy="187287"/>
          </a:xfrm>
          <a:prstGeom prst="rect">
            <a:avLst/>
          </a:prstGeom>
        </p:spPr>
      </p:pic>
      <p:pic>
        <p:nvPicPr>
          <p:cNvPr id="5122" name="Picture 2" descr="1282055_2.jpg (2000×1289)">
            <a:extLst>
              <a:ext uri="{FF2B5EF4-FFF2-40B4-BE49-F238E27FC236}">
                <a16:creationId xmlns:a16="http://schemas.microsoft.com/office/drawing/2014/main" id="{D068F016-3304-44EB-8BF6-27DA274B6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47" y="2001483"/>
            <a:ext cx="9349688" cy="463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5FB0382-70B1-2994-DD8B-086A443D86C7}"/>
              </a:ext>
            </a:extLst>
          </p:cNvPr>
          <p:cNvSpPr txBox="1"/>
          <p:nvPr/>
        </p:nvSpPr>
        <p:spPr>
          <a:xfrm>
            <a:off x="873113" y="1344063"/>
            <a:ext cx="95530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Reduction</a:t>
            </a:r>
            <a:r>
              <a:rPr lang="cs-CZ" sz="2400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sz="2400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of</a:t>
            </a:r>
            <a:r>
              <a:rPr lang="cs-CZ" sz="2400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CS </a:t>
            </a:r>
            <a:r>
              <a:rPr lang="cs-CZ" sz="24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more </a:t>
            </a:r>
            <a:r>
              <a:rPr lang="cs-CZ" sz="2400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successful</a:t>
            </a:r>
            <a:r>
              <a:rPr lang="cs-CZ" sz="24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in </a:t>
            </a:r>
            <a:r>
              <a:rPr lang="cs-CZ" sz="2400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voclosporin-treated</a:t>
            </a:r>
            <a:r>
              <a:rPr lang="cs-CZ" sz="24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sz="2400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patients</a:t>
            </a:r>
            <a:r>
              <a:rPr lang="cs-CZ" sz="24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lang="cs-CZ" sz="2400" dirty="0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649C4F3A-9FC8-1F43-88B9-6FCA8AB18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306" y="2448836"/>
            <a:ext cx="4582929" cy="382691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61193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A3112B5-FEEA-46DA-BA28-06508C04D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183" y="203932"/>
            <a:ext cx="2754217" cy="20381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E892D18-EF12-4770-B2F5-8D1B3BEB5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874" y="436270"/>
            <a:ext cx="1850834" cy="220337"/>
          </a:xfrm>
          <a:prstGeom prst="rect">
            <a:avLst/>
          </a:prstGeom>
        </p:spPr>
      </p:pic>
      <p:pic>
        <p:nvPicPr>
          <p:cNvPr id="9218" name="Picture 2" descr="ACR_1063429_2.jpg (1330×922)">
            <a:extLst>
              <a:ext uri="{FF2B5EF4-FFF2-40B4-BE49-F238E27FC236}">
                <a16:creationId xmlns:a16="http://schemas.microsoft.com/office/drawing/2014/main" id="{30F31DC6-FBC0-4AED-8B25-DD9ED80AE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95" y="1948758"/>
            <a:ext cx="9323829" cy="460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4CC7734-DE4D-42BB-A27A-003A03935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442" y="142054"/>
            <a:ext cx="5574535" cy="64448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AE46462-2AB6-466C-AF5F-34B51025B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7142" y="656607"/>
            <a:ext cx="4759287" cy="20381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6178FA9-39DF-2BD9-C84A-267957F0CD7D}"/>
              </a:ext>
            </a:extLst>
          </p:cNvPr>
          <p:cNvSpPr txBox="1"/>
          <p:nvPr/>
        </p:nvSpPr>
        <p:spPr>
          <a:xfrm>
            <a:off x="400442" y="1099878"/>
            <a:ext cx="105393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Efficacy</a:t>
            </a:r>
            <a:r>
              <a:rPr lang="cs-CZ" sz="24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sz="2400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of</a:t>
            </a:r>
            <a:r>
              <a:rPr lang="cs-CZ" sz="24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sz="2400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voclosporin</a:t>
            </a:r>
            <a:r>
              <a:rPr lang="cs-CZ" sz="24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sz="2400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similar</a:t>
            </a:r>
            <a:r>
              <a:rPr lang="cs-CZ" sz="24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in </a:t>
            </a:r>
            <a:r>
              <a:rPr lang="cs-CZ" sz="2400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recent</a:t>
            </a:r>
            <a:r>
              <a:rPr lang="cs-CZ" sz="2400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sz="2400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onset</a:t>
            </a:r>
            <a:r>
              <a:rPr lang="cs-CZ" sz="2400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and </a:t>
            </a:r>
            <a:r>
              <a:rPr lang="cs-CZ" sz="2400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later</a:t>
            </a:r>
            <a:r>
              <a:rPr lang="cs-CZ" sz="2400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sz="2400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onset</a:t>
            </a:r>
            <a:r>
              <a:rPr lang="cs-CZ" sz="2400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lupus </a:t>
            </a:r>
            <a:r>
              <a:rPr lang="cs-CZ" sz="2400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nephritis</a:t>
            </a:r>
            <a:r>
              <a:rPr lang="cs-CZ" sz="2400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sz="24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lang="cs-CZ" sz="2400" dirty="0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E829444-276B-573D-9012-9112505CF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3167" y="1742831"/>
            <a:ext cx="2876063" cy="393113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13668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FD278E7-32A6-4FAE-9F46-04EBF3B33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967" y="375951"/>
            <a:ext cx="2754217" cy="20381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CA8FFD6-739C-4679-A264-8B0F4BD02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393" y="676373"/>
            <a:ext cx="1850834" cy="22033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24871F3-DC59-4222-A302-0B13F0FE8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95" y="89724"/>
            <a:ext cx="5725705" cy="120271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A5A72C9-BEDE-498F-8A80-7840A227D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7605" y="1026990"/>
            <a:ext cx="4186410" cy="209320"/>
          </a:xfrm>
          <a:prstGeom prst="rect">
            <a:avLst/>
          </a:prstGeom>
        </p:spPr>
      </p:pic>
      <p:pic>
        <p:nvPicPr>
          <p:cNvPr id="7170" name="Picture 2" descr="ACR_1063405_2.jpg (1604×974)">
            <a:extLst>
              <a:ext uri="{FF2B5EF4-FFF2-40B4-BE49-F238E27FC236}">
                <a16:creationId xmlns:a16="http://schemas.microsoft.com/office/drawing/2014/main" id="{180F842C-91AB-4732-A1FE-4B9FF2B68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2198724"/>
            <a:ext cx="10580098" cy="428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D3755C3-63CA-B9DA-AA47-4AEA8A5807B7}"/>
              </a:ext>
            </a:extLst>
          </p:cNvPr>
          <p:cNvSpPr txBox="1"/>
          <p:nvPr/>
        </p:nvSpPr>
        <p:spPr>
          <a:xfrm>
            <a:off x="1758123" y="1343937"/>
            <a:ext cx="8320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Longterm</a:t>
            </a:r>
            <a:r>
              <a:rPr lang="cs-CZ" sz="2400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sz="2400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renal</a:t>
            </a:r>
            <a:r>
              <a:rPr lang="cs-CZ" sz="2400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sz="2400" b="1" dirty="0" err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outcome</a:t>
            </a:r>
            <a:r>
              <a:rPr lang="cs-CZ" sz="2400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sz="2400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of</a:t>
            </a:r>
            <a:r>
              <a:rPr lang="cs-CZ" sz="24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sz="2400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voclosporin-treated</a:t>
            </a:r>
            <a:r>
              <a:rPr lang="cs-CZ" sz="24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sz="2400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patients</a:t>
            </a:r>
            <a:r>
              <a:rPr lang="cs-CZ" sz="24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sz="2400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better</a:t>
            </a:r>
            <a:endParaRPr lang="cs-CZ" sz="2400" dirty="0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BBA94DFC-F8B0-9C67-FA1D-FC67B0F82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122" y="2004092"/>
            <a:ext cx="4114724" cy="361517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32607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>
            <a:extLst>
              <a:ext uri="{FF2B5EF4-FFF2-40B4-BE49-F238E27FC236}">
                <a16:creationId xmlns:a16="http://schemas.microsoft.com/office/drawing/2014/main" id="{44E263F7-C8F2-A31E-6474-C3B583AD6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1"/>
            <a:ext cx="12066104" cy="1079646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5461ECE3-D2E0-7B5D-694A-7DF184F0C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87" y="942226"/>
            <a:ext cx="5519961" cy="687791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6E33C91A-5151-A8A7-215A-8EF59EEAB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637" y="950638"/>
            <a:ext cx="2595716" cy="30016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04F1960-012C-43D1-AA3F-4AC3F3FEC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61" y="2360878"/>
            <a:ext cx="10540181" cy="4169693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E4A3D40-2C9F-4F8E-8EEA-FE118E680218}"/>
              </a:ext>
            </a:extLst>
          </p:cNvPr>
          <p:cNvSpPr/>
          <p:nvPr/>
        </p:nvSpPr>
        <p:spPr>
          <a:xfrm>
            <a:off x="354496" y="1644582"/>
            <a:ext cx="10618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 err="1">
                <a:solidFill>
                  <a:srgbClr val="FF0000"/>
                </a:solidFill>
                <a:cs typeface="Times New Roman" pitchFamily="18" charset="0"/>
              </a:rPr>
              <a:t>eGFR</a:t>
            </a:r>
            <a:r>
              <a:rPr lang="cs-CZ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2400" b="1" dirty="0" err="1">
                <a:solidFill>
                  <a:srgbClr val="FF0000"/>
                </a:solidFill>
                <a:cs typeface="Times New Roman" pitchFamily="18" charset="0"/>
              </a:rPr>
              <a:t>during</a:t>
            </a:r>
            <a:r>
              <a:rPr lang="cs-CZ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2400" b="1" dirty="0" err="1">
                <a:solidFill>
                  <a:srgbClr val="FF0000"/>
                </a:solidFill>
                <a:cs typeface="Times New Roman" pitchFamily="18" charset="0"/>
              </a:rPr>
              <a:t>the</a:t>
            </a:r>
            <a:r>
              <a:rPr lang="cs-CZ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2400" b="1" dirty="0" err="1">
                <a:solidFill>
                  <a:srgbClr val="FF0000"/>
                </a:solidFill>
                <a:cs typeface="Times New Roman" pitchFamily="18" charset="0"/>
              </a:rPr>
              <a:t>course</a:t>
            </a:r>
            <a:r>
              <a:rPr lang="cs-CZ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2400" b="1" dirty="0" err="1">
                <a:solidFill>
                  <a:srgbClr val="FF0000"/>
                </a:solidFill>
                <a:cs typeface="Times New Roman" pitchFamily="18" charset="0"/>
              </a:rPr>
              <a:t>of</a:t>
            </a:r>
            <a:r>
              <a:rPr lang="cs-CZ" sz="2400" b="1" dirty="0">
                <a:solidFill>
                  <a:srgbClr val="FF0000"/>
                </a:solidFill>
                <a:cs typeface="Times New Roman" pitchFamily="18" charset="0"/>
              </a:rPr>
              <a:t>  AURORA 1 and AURORA 2 study </a:t>
            </a:r>
            <a:endParaRPr lang="cs-C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4514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>
            <a:extLst>
              <a:ext uri="{FF2B5EF4-FFF2-40B4-BE49-F238E27FC236}">
                <a16:creationId xmlns:a16="http://schemas.microsoft.com/office/drawing/2014/main" id="{44E263F7-C8F2-A31E-6474-C3B583AD6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1"/>
            <a:ext cx="12066104" cy="1079646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5461ECE3-D2E0-7B5D-694A-7DF184F0C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87" y="942226"/>
            <a:ext cx="5519961" cy="687791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6E33C91A-5151-A8A7-215A-8EF59EEAB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637" y="950638"/>
            <a:ext cx="2595716" cy="30016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BB6C177-C288-4AC9-BBC3-79E4BD283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48" y="2053306"/>
            <a:ext cx="12066104" cy="3967975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E34F4AD-E31B-45CE-B6D4-E1D13266B03F}"/>
              </a:ext>
            </a:extLst>
          </p:cNvPr>
          <p:cNvSpPr/>
          <p:nvPr/>
        </p:nvSpPr>
        <p:spPr>
          <a:xfrm>
            <a:off x="1978479" y="1610829"/>
            <a:ext cx="7533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err="1">
                <a:solidFill>
                  <a:srgbClr val="FF0000"/>
                </a:solidFill>
                <a:cs typeface="Times New Roman" pitchFamily="18" charset="0"/>
              </a:rPr>
              <a:t>Slope</a:t>
            </a:r>
            <a:r>
              <a:rPr lang="cs-CZ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2400" b="1" dirty="0" err="1">
                <a:solidFill>
                  <a:srgbClr val="FF0000"/>
                </a:solidFill>
                <a:cs typeface="Times New Roman" pitchFamily="18" charset="0"/>
              </a:rPr>
              <a:t>of</a:t>
            </a:r>
            <a:r>
              <a:rPr lang="cs-CZ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2400" b="1" dirty="0" err="1">
                <a:solidFill>
                  <a:srgbClr val="FF0000"/>
                </a:solidFill>
                <a:cs typeface="Times New Roman" pitchFamily="18" charset="0"/>
              </a:rPr>
              <a:t>eGFR</a:t>
            </a:r>
            <a:r>
              <a:rPr lang="cs-CZ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2400" b="1" dirty="0" err="1">
                <a:solidFill>
                  <a:srgbClr val="FF0000"/>
                </a:solidFill>
                <a:cs typeface="Times New Roman" pitchFamily="18" charset="0"/>
              </a:rPr>
              <a:t>during</a:t>
            </a:r>
            <a:r>
              <a:rPr lang="cs-CZ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2400" b="1" dirty="0" err="1">
                <a:solidFill>
                  <a:srgbClr val="FF0000"/>
                </a:solidFill>
                <a:cs typeface="Times New Roman" pitchFamily="18" charset="0"/>
              </a:rPr>
              <a:t>the</a:t>
            </a:r>
            <a:r>
              <a:rPr lang="cs-CZ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2400" b="1" dirty="0" err="1">
                <a:solidFill>
                  <a:srgbClr val="FF0000"/>
                </a:solidFill>
                <a:cs typeface="Times New Roman" pitchFamily="18" charset="0"/>
              </a:rPr>
              <a:t>course</a:t>
            </a:r>
            <a:r>
              <a:rPr lang="cs-CZ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2400" b="1" dirty="0" err="1">
                <a:solidFill>
                  <a:srgbClr val="FF0000"/>
                </a:solidFill>
                <a:cs typeface="Times New Roman" pitchFamily="18" charset="0"/>
              </a:rPr>
              <a:t>of</a:t>
            </a:r>
            <a:r>
              <a:rPr lang="cs-CZ" sz="2400" b="1" dirty="0">
                <a:solidFill>
                  <a:srgbClr val="FF0000"/>
                </a:solidFill>
                <a:cs typeface="Times New Roman" pitchFamily="18" charset="0"/>
              </a:rPr>
              <a:t> AURORA 2 </a:t>
            </a:r>
            <a:r>
              <a:rPr lang="cs-CZ" sz="2400" b="1" dirty="0" err="1">
                <a:solidFill>
                  <a:srgbClr val="FF0000"/>
                </a:solidFill>
                <a:cs typeface="Times New Roman" pitchFamily="18" charset="0"/>
              </a:rPr>
              <a:t>clinical</a:t>
            </a:r>
            <a:r>
              <a:rPr lang="cs-CZ" sz="2400" b="1" dirty="0">
                <a:solidFill>
                  <a:srgbClr val="FF0000"/>
                </a:solidFill>
                <a:cs typeface="Times New Roman" pitchFamily="18" charset="0"/>
              </a:rPr>
              <a:t> trial</a:t>
            </a:r>
            <a:endParaRPr lang="cs-CZ" sz="24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787AF3A-3590-443C-AADF-5E794C0A9B06}"/>
              </a:ext>
            </a:extLst>
          </p:cNvPr>
          <p:cNvSpPr/>
          <p:nvPr/>
        </p:nvSpPr>
        <p:spPr>
          <a:xfrm>
            <a:off x="3841687" y="2156869"/>
            <a:ext cx="64188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  <a:cs typeface="Times New Roman" pitchFamily="18" charset="0"/>
              </a:rPr>
              <a:t>-5.4 vs. – 0.2 ml/min/</a:t>
            </a:r>
            <a:r>
              <a:rPr lang="cs-CZ" sz="2400" b="1" dirty="0" err="1">
                <a:solidFill>
                  <a:srgbClr val="00B050"/>
                </a:solidFill>
                <a:cs typeface="Times New Roman" pitchFamily="18" charset="0"/>
              </a:rPr>
              <a:t>yr</a:t>
            </a:r>
            <a:r>
              <a:rPr lang="cs-CZ" sz="2400" b="1" dirty="0">
                <a:solidFill>
                  <a:srgbClr val="00B050"/>
                </a:solidFill>
                <a:cs typeface="Times New Roman" pitchFamily="18" charset="0"/>
              </a:rPr>
              <a:t> in </a:t>
            </a:r>
            <a:r>
              <a:rPr lang="cs-CZ" sz="2400" b="1" dirty="0" err="1">
                <a:solidFill>
                  <a:srgbClr val="00B050"/>
                </a:solidFill>
                <a:cs typeface="Times New Roman" pitchFamily="18" charset="0"/>
              </a:rPr>
              <a:t>favour</a:t>
            </a:r>
            <a:r>
              <a:rPr lang="cs-CZ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cs-CZ" sz="2400" b="1" dirty="0" err="1">
                <a:solidFill>
                  <a:srgbClr val="00B050"/>
                </a:solidFill>
                <a:cs typeface="Times New Roman" pitchFamily="18" charset="0"/>
              </a:rPr>
              <a:t>of</a:t>
            </a:r>
            <a:r>
              <a:rPr lang="cs-CZ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cs-CZ" sz="2400" b="1" dirty="0" err="1">
                <a:solidFill>
                  <a:srgbClr val="00B050"/>
                </a:solidFill>
                <a:cs typeface="Times New Roman" pitchFamily="18" charset="0"/>
              </a:rPr>
              <a:t>voclosporine</a:t>
            </a:r>
            <a:endParaRPr lang="cs-CZ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480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5835" y="2019707"/>
            <a:ext cx="11138410" cy="458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942333" y="1311965"/>
            <a:ext cx="10746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In 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the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phase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3 trial (</a:t>
            </a:r>
            <a:r>
              <a:rPr lang="cs-CZ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AURORA 1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) 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adverse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events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similarly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frequent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in 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voclosporin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and</a:t>
            </a:r>
            <a:r>
              <a:rPr lang="cs-CZ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placebo limb, </a:t>
            </a:r>
            <a:r>
              <a:rPr lang="cs-CZ" b="1" dirty="0" err="1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respectively</a:t>
            </a:r>
            <a:endParaRPr lang="cs-CZ" dirty="0"/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A31077A7-36BC-4CED-A8E2-43483CE4EC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8585" y="6003235"/>
            <a:ext cx="10770806" cy="1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1" name="Line 5">
            <a:extLst>
              <a:ext uri="{FF2B5EF4-FFF2-40B4-BE49-F238E27FC236}">
                <a16:creationId xmlns:a16="http://schemas.microsoft.com/office/drawing/2014/main" id="{A31077A7-36BC-4CED-A8E2-43483CE4EC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8585" y="4412974"/>
            <a:ext cx="10770806" cy="1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77034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841513"/>
            <a:ext cx="12192000" cy="577394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400" b="1" dirty="0" err="1">
                <a:solidFill>
                  <a:srgbClr val="00B050"/>
                </a:solidFill>
              </a:rPr>
              <a:t>Biologic</a:t>
            </a:r>
            <a:r>
              <a:rPr lang="cs-CZ" altLang="cs-CZ" sz="4400" b="1" dirty="0">
                <a:solidFill>
                  <a:srgbClr val="00B050"/>
                </a:solidFill>
              </a:rPr>
              <a:t> </a:t>
            </a:r>
            <a:r>
              <a:rPr lang="cs-CZ" altLang="cs-CZ" sz="4400" b="1" dirty="0" err="1">
                <a:solidFill>
                  <a:srgbClr val="00B050"/>
                </a:solidFill>
              </a:rPr>
              <a:t>treatment</a:t>
            </a:r>
            <a:r>
              <a:rPr lang="cs-CZ" altLang="cs-CZ" sz="4400" b="1" dirty="0">
                <a:solidFill>
                  <a:srgbClr val="00B050"/>
                </a:solidFill>
              </a:rPr>
              <a:t> </a:t>
            </a:r>
            <a:r>
              <a:rPr lang="cs-CZ" altLang="cs-CZ" sz="4400" b="1" dirty="0" err="1">
                <a:solidFill>
                  <a:srgbClr val="00B050"/>
                </a:solidFill>
              </a:rPr>
              <a:t>for</a:t>
            </a:r>
            <a:r>
              <a:rPr lang="cs-CZ" altLang="cs-CZ" sz="4400" b="1" dirty="0">
                <a:solidFill>
                  <a:srgbClr val="00B050"/>
                </a:solidFill>
              </a:rPr>
              <a:t> lupus </a:t>
            </a:r>
            <a:r>
              <a:rPr lang="cs-CZ" altLang="cs-CZ" sz="4400" b="1" dirty="0" err="1">
                <a:solidFill>
                  <a:srgbClr val="00B050"/>
                </a:solidFill>
              </a:rPr>
              <a:t>nephritis</a:t>
            </a:r>
            <a:endParaRPr lang="cs-CZ" altLang="cs-CZ" sz="4400" b="1" dirty="0">
              <a:solidFill>
                <a:srgbClr val="FFFF00"/>
              </a:solidFill>
            </a:endParaRPr>
          </a:p>
          <a:p>
            <a:pPr eaLnBrk="1" hangingPunct="1"/>
            <a:endParaRPr lang="cs-CZ" altLang="cs-CZ" sz="5400" b="1" dirty="0">
              <a:solidFill>
                <a:srgbClr val="FF0000"/>
              </a:solidFill>
            </a:endParaRPr>
          </a:p>
          <a:p>
            <a:pPr eaLnBrk="1" hangingPunct="1"/>
            <a:r>
              <a:rPr lang="cs-CZ" altLang="cs-CZ" sz="5400" b="1" dirty="0" err="1">
                <a:solidFill>
                  <a:srgbClr val="FF0000"/>
                </a:solidFill>
              </a:rPr>
              <a:t>Rituximab</a:t>
            </a:r>
            <a:endParaRPr lang="cs-CZ" altLang="cs-CZ" sz="5400" b="1" dirty="0">
              <a:solidFill>
                <a:srgbClr val="FF0000"/>
              </a:solidFill>
            </a:endParaRPr>
          </a:p>
          <a:p>
            <a:pPr eaLnBrk="1" hangingPunct="1"/>
            <a:r>
              <a:rPr lang="cs-CZ" altLang="cs-CZ" sz="5400" b="1" dirty="0" err="1">
                <a:solidFill>
                  <a:srgbClr val="FF0000"/>
                </a:solidFill>
              </a:rPr>
              <a:t>Belimumab</a:t>
            </a:r>
            <a:endParaRPr lang="cs-CZ" altLang="cs-CZ" sz="5400" b="1" dirty="0">
              <a:solidFill>
                <a:srgbClr val="FF0000"/>
              </a:solidFill>
            </a:endParaRPr>
          </a:p>
          <a:p>
            <a:pPr eaLnBrk="1" hangingPunct="1"/>
            <a:r>
              <a:rPr lang="cs-CZ" altLang="cs-CZ" sz="5400" b="1" dirty="0" err="1">
                <a:solidFill>
                  <a:srgbClr val="FF0000"/>
                </a:solidFill>
              </a:rPr>
              <a:t>Obinutuzumab</a:t>
            </a:r>
            <a:endParaRPr lang="cs-CZ" altLang="cs-CZ" sz="5400" b="1" dirty="0">
              <a:solidFill>
                <a:srgbClr val="FF0000"/>
              </a:solidFill>
            </a:endParaRPr>
          </a:p>
          <a:p>
            <a:pPr eaLnBrk="1" hangingPunct="1"/>
            <a:r>
              <a:rPr lang="cs-CZ" altLang="cs-CZ" sz="5400" b="1" dirty="0" err="1">
                <a:solidFill>
                  <a:srgbClr val="FF0000"/>
                </a:solidFill>
              </a:rPr>
              <a:t>Anifrolumab</a:t>
            </a:r>
            <a:endParaRPr lang="en-GB" altLang="cs-CZ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94815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0107" y="2636913"/>
            <a:ext cx="10162019" cy="351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2226" y="476672"/>
            <a:ext cx="30099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428" y="228494"/>
            <a:ext cx="5246661" cy="189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5500" y="1"/>
            <a:ext cx="34925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8389" y="476251"/>
            <a:ext cx="16287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-635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557338"/>
            <a:ext cx="22098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1" y="2205039"/>
            <a:ext cx="16287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Rectangle 12"/>
          <p:cNvSpPr>
            <a:spLocks noChangeArrowheads="1"/>
          </p:cNvSpPr>
          <p:nvPr/>
        </p:nvSpPr>
        <p:spPr bwMode="auto">
          <a:xfrm>
            <a:off x="1524000" y="5229226"/>
            <a:ext cx="1619250" cy="16287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152" name="Rectangle 12"/>
          <p:cNvSpPr>
            <a:spLocks noChangeArrowheads="1"/>
          </p:cNvSpPr>
          <p:nvPr/>
        </p:nvSpPr>
        <p:spPr bwMode="auto">
          <a:xfrm>
            <a:off x="7104063" y="5229226"/>
            <a:ext cx="1871662" cy="16287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153" name="Rectangle 12"/>
          <p:cNvSpPr>
            <a:spLocks noChangeArrowheads="1"/>
          </p:cNvSpPr>
          <p:nvPr/>
        </p:nvSpPr>
        <p:spPr bwMode="auto">
          <a:xfrm>
            <a:off x="5519738" y="476251"/>
            <a:ext cx="1619250" cy="5762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154" name="Rectangle 12"/>
          <p:cNvSpPr>
            <a:spLocks noChangeArrowheads="1"/>
          </p:cNvSpPr>
          <p:nvPr/>
        </p:nvSpPr>
        <p:spPr bwMode="auto">
          <a:xfrm>
            <a:off x="3792539" y="2205038"/>
            <a:ext cx="4967287" cy="187166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Line 8"/>
          <p:cNvSpPr>
            <a:spLocks noChangeShapeType="1"/>
          </p:cNvSpPr>
          <p:nvPr/>
        </p:nvSpPr>
        <p:spPr bwMode="auto">
          <a:xfrm>
            <a:off x="1678517" y="54451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121917" tIns="60958" rIns="121917" bIns="60958"/>
          <a:lstStyle/>
          <a:p>
            <a:endParaRPr lang="cs-CZ"/>
          </a:p>
        </p:txBody>
      </p:sp>
      <p:pic>
        <p:nvPicPr>
          <p:cNvPr id="757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458" y="2781300"/>
            <a:ext cx="11578542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4" name="TextovéPole 8"/>
          <p:cNvSpPr txBox="1">
            <a:spLocks noChangeArrowheads="1"/>
          </p:cNvSpPr>
          <p:nvPr/>
        </p:nvSpPr>
        <p:spPr bwMode="auto">
          <a:xfrm>
            <a:off x="119726" y="614878"/>
            <a:ext cx="12072274" cy="1600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cs-CZ" altLang="cs-CZ" sz="3200" b="1" dirty="0">
                <a:solidFill>
                  <a:srgbClr val="00B050"/>
                </a:solidFill>
                <a:latin typeface="Times New Roman" pitchFamily="18" charset="0"/>
              </a:rPr>
              <a:t>144 </a:t>
            </a:r>
            <a:r>
              <a:rPr lang="cs-CZ" altLang="cs-CZ" sz="3200" b="1" dirty="0" err="1">
                <a:solidFill>
                  <a:srgbClr val="00B050"/>
                </a:solidFill>
                <a:latin typeface="Times New Roman" pitchFamily="18" charset="0"/>
              </a:rPr>
              <a:t>pts</a:t>
            </a:r>
            <a:r>
              <a:rPr lang="cs-CZ" altLang="cs-CZ" sz="32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3200" b="1" dirty="0" err="1">
                <a:solidFill>
                  <a:srgbClr val="00B050"/>
                </a:solidFill>
                <a:latin typeface="Times New Roman" pitchFamily="18" charset="0"/>
              </a:rPr>
              <a:t>with</a:t>
            </a:r>
            <a:r>
              <a:rPr lang="cs-CZ" altLang="cs-CZ" sz="32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3200" b="1" dirty="0" err="1">
                <a:solidFill>
                  <a:srgbClr val="00B050"/>
                </a:solidFill>
                <a:latin typeface="Times New Roman" pitchFamily="18" charset="0"/>
              </a:rPr>
              <a:t>LN</a:t>
            </a:r>
            <a:r>
              <a:rPr lang="cs-CZ" altLang="cs-CZ" sz="3200" b="1" dirty="0">
                <a:solidFill>
                  <a:srgbClr val="00B050"/>
                </a:solidFill>
                <a:latin typeface="Times New Roman" pitchFamily="18" charset="0"/>
              </a:rPr>
              <a:t> III-IV on </a:t>
            </a:r>
            <a:r>
              <a:rPr lang="cs-CZ" altLang="cs-CZ" sz="3200" b="1" dirty="0" err="1">
                <a:solidFill>
                  <a:srgbClr val="00B050"/>
                </a:solidFill>
                <a:latin typeface="Times New Roman" pitchFamily="18" charset="0"/>
              </a:rPr>
              <a:t>CS</a:t>
            </a:r>
            <a:r>
              <a:rPr lang="cs-CZ" altLang="cs-CZ" sz="32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3200" b="1" dirty="0" err="1">
                <a:solidFill>
                  <a:srgbClr val="00B050"/>
                </a:solidFill>
                <a:latin typeface="Times New Roman" pitchFamily="18" charset="0"/>
              </a:rPr>
              <a:t>and</a:t>
            </a:r>
            <a:r>
              <a:rPr lang="cs-CZ" altLang="cs-CZ" sz="3200" b="1" dirty="0">
                <a:solidFill>
                  <a:srgbClr val="00B050"/>
                </a:solidFill>
                <a:latin typeface="Times New Roman" pitchFamily="18" charset="0"/>
              </a:rPr>
              <a:t> MMF </a:t>
            </a:r>
            <a:r>
              <a:rPr lang="cs-CZ" altLang="cs-CZ" sz="3200" b="1" dirty="0" err="1">
                <a:solidFill>
                  <a:srgbClr val="00B050"/>
                </a:solidFill>
                <a:latin typeface="Times New Roman" pitchFamily="18" charset="0"/>
              </a:rPr>
              <a:t>randomized</a:t>
            </a:r>
            <a:r>
              <a:rPr lang="cs-CZ" altLang="cs-CZ" sz="3200" b="1" dirty="0">
                <a:solidFill>
                  <a:srgbClr val="00B050"/>
                </a:solidFill>
                <a:latin typeface="Times New Roman" pitchFamily="18" charset="0"/>
              </a:rPr>
              <a:t> to </a:t>
            </a:r>
            <a:r>
              <a:rPr lang="cs-CZ" altLang="cs-CZ" sz="3200" b="1" dirty="0" err="1">
                <a:solidFill>
                  <a:srgbClr val="FF0000"/>
                </a:solidFill>
                <a:latin typeface="Times New Roman" pitchFamily="18" charset="0"/>
              </a:rPr>
              <a:t>RTX</a:t>
            </a:r>
            <a:r>
              <a:rPr lang="cs-CZ" altLang="cs-CZ" sz="32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</a:p>
          <a:p>
            <a:pPr algn="ctr"/>
            <a:r>
              <a:rPr lang="cs-CZ" altLang="cs-CZ" sz="3200" b="1" dirty="0" err="1">
                <a:solidFill>
                  <a:srgbClr val="FF0000"/>
                </a:solidFill>
                <a:latin typeface="Times New Roman" pitchFamily="18" charset="0"/>
              </a:rPr>
              <a:t>or</a:t>
            </a:r>
            <a:r>
              <a:rPr lang="cs-CZ" altLang="cs-CZ" sz="3200" b="1" dirty="0">
                <a:solidFill>
                  <a:srgbClr val="FF0000"/>
                </a:solidFill>
                <a:latin typeface="Times New Roman" pitchFamily="18" charset="0"/>
              </a:rPr>
              <a:t> placebo </a:t>
            </a:r>
            <a:r>
              <a:rPr lang="cs-CZ" altLang="cs-CZ" sz="3200" b="1" dirty="0" err="1">
                <a:solidFill>
                  <a:srgbClr val="00B050"/>
                </a:solidFill>
                <a:latin typeface="Times New Roman" pitchFamily="18" charset="0"/>
              </a:rPr>
              <a:t>with</a:t>
            </a:r>
            <a:r>
              <a:rPr lang="cs-CZ" altLang="cs-CZ" sz="3200" b="1" dirty="0">
                <a:solidFill>
                  <a:srgbClr val="00B050"/>
                </a:solidFill>
                <a:latin typeface="Times New Roman" pitchFamily="18" charset="0"/>
              </a:rPr>
              <a:t> a </a:t>
            </a:r>
            <a:r>
              <a:rPr lang="cs-CZ" altLang="cs-CZ" sz="3200" b="1" dirty="0" err="1">
                <a:solidFill>
                  <a:srgbClr val="00B050"/>
                </a:solidFill>
                <a:latin typeface="Times New Roman" pitchFamily="18" charset="0"/>
              </a:rPr>
              <a:t>FU</a:t>
            </a:r>
            <a:r>
              <a:rPr lang="cs-CZ" altLang="cs-CZ" sz="32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3200" b="1" dirty="0" err="1">
                <a:solidFill>
                  <a:srgbClr val="00B050"/>
                </a:solidFill>
                <a:latin typeface="Times New Roman" pitchFamily="18" charset="0"/>
              </a:rPr>
              <a:t>of</a:t>
            </a:r>
            <a:r>
              <a:rPr lang="cs-CZ" altLang="cs-CZ" sz="3200" b="1" dirty="0">
                <a:solidFill>
                  <a:srgbClr val="00B050"/>
                </a:solidFill>
                <a:latin typeface="Times New Roman" pitchFamily="18" charset="0"/>
              </a:rPr>
              <a:t> 52 </a:t>
            </a:r>
            <a:r>
              <a:rPr lang="cs-CZ" altLang="cs-CZ" sz="3200" b="1" dirty="0" err="1">
                <a:solidFill>
                  <a:srgbClr val="00B050"/>
                </a:solidFill>
                <a:latin typeface="Times New Roman" pitchFamily="18" charset="0"/>
              </a:rPr>
              <a:t>weeks</a:t>
            </a:r>
            <a:endParaRPr lang="cs-CZ" altLang="cs-CZ" sz="3200" b="1" dirty="0">
              <a:solidFill>
                <a:srgbClr val="00B050"/>
              </a:solidFill>
              <a:latin typeface="Times New Roman" pitchFamily="18" charset="0"/>
            </a:endParaRPr>
          </a:p>
          <a:p>
            <a:pPr algn="ctr"/>
            <a:r>
              <a:rPr lang="cs-CZ" altLang="cs-CZ" sz="3200" b="1" dirty="0">
                <a:solidFill>
                  <a:srgbClr val="FF0000"/>
                </a:solidFill>
                <a:latin typeface="Times New Roman" pitchFamily="18" charset="0"/>
              </a:rPr>
              <a:t>No </a:t>
            </a:r>
            <a:r>
              <a:rPr lang="cs-CZ" altLang="cs-CZ" sz="3200" b="1" dirty="0" err="1">
                <a:solidFill>
                  <a:srgbClr val="FF0000"/>
                </a:solidFill>
                <a:latin typeface="Times New Roman" pitchFamily="18" charset="0"/>
              </a:rPr>
              <a:t>significant</a:t>
            </a:r>
            <a:r>
              <a:rPr lang="cs-CZ" altLang="cs-CZ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3200" b="1" dirty="0" err="1">
                <a:solidFill>
                  <a:srgbClr val="FF0000"/>
                </a:solidFill>
                <a:latin typeface="Times New Roman" pitchFamily="18" charset="0"/>
              </a:rPr>
              <a:t>difference</a:t>
            </a:r>
            <a:r>
              <a:rPr lang="cs-CZ" altLang="cs-CZ" sz="3200" b="1" dirty="0">
                <a:solidFill>
                  <a:srgbClr val="FF0000"/>
                </a:solidFill>
                <a:latin typeface="Times New Roman" pitchFamily="18" charset="0"/>
              </a:rPr>
              <a:t> in </a:t>
            </a:r>
            <a:r>
              <a:rPr lang="cs-CZ" altLang="cs-CZ" sz="3200" b="1" dirty="0" err="1">
                <a:solidFill>
                  <a:srgbClr val="FF0000"/>
                </a:solidFill>
                <a:latin typeface="Times New Roman" pitchFamily="18" charset="0"/>
              </a:rPr>
              <a:t>remission</a:t>
            </a:r>
            <a:r>
              <a:rPr lang="cs-CZ" altLang="cs-CZ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3200" b="1" dirty="0" err="1">
                <a:solidFill>
                  <a:srgbClr val="FF0000"/>
                </a:solidFill>
                <a:latin typeface="Times New Roman" pitchFamily="18" charset="0"/>
              </a:rPr>
              <a:t>rate</a:t>
            </a:r>
            <a:r>
              <a:rPr lang="cs-CZ" altLang="cs-CZ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3200" b="1" dirty="0" err="1">
                <a:solidFill>
                  <a:srgbClr val="FF0000"/>
                </a:solidFill>
                <a:latin typeface="Times New Roman" pitchFamily="18" charset="0"/>
              </a:rPr>
              <a:t>and</a:t>
            </a:r>
            <a:r>
              <a:rPr lang="cs-CZ" altLang="cs-CZ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3200" b="1" dirty="0" err="1">
                <a:solidFill>
                  <a:srgbClr val="FF0000"/>
                </a:solidFill>
                <a:latin typeface="Times New Roman" pitchFamily="18" charset="0"/>
              </a:rPr>
              <a:t>renal</a:t>
            </a:r>
            <a:r>
              <a:rPr lang="cs-CZ" altLang="cs-CZ" sz="3200" b="1" dirty="0">
                <a:solidFill>
                  <a:srgbClr val="FF0000"/>
                </a:solidFill>
                <a:latin typeface="Times New Roman" pitchFamily="18" charset="0"/>
              </a:rPr>
              <a:t> response </a:t>
            </a:r>
            <a:r>
              <a:rPr lang="cs-CZ" altLang="cs-CZ" sz="3200" b="1" dirty="0" err="1">
                <a:solidFill>
                  <a:srgbClr val="FF0000"/>
                </a:solidFill>
                <a:latin typeface="Times New Roman" pitchFamily="18" charset="0"/>
              </a:rPr>
              <a:t>rate</a:t>
            </a:r>
            <a:r>
              <a:rPr lang="cs-CZ" altLang="cs-CZ" sz="3200" b="1" dirty="0">
                <a:solidFill>
                  <a:srgbClr val="FF0000"/>
                </a:solidFill>
                <a:latin typeface="Times New Roman" pitchFamily="18" charset="0"/>
              </a:rPr>
              <a:t>…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420538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3499" y="1"/>
            <a:ext cx="7296811" cy="932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361" y="932723"/>
            <a:ext cx="45847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1905" y="932723"/>
            <a:ext cx="35941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372883"/>
            <a:ext cx="11664619" cy="4485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élník 7"/>
          <p:cNvSpPr/>
          <p:nvPr/>
        </p:nvSpPr>
        <p:spPr>
          <a:xfrm>
            <a:off x="-98608" y="1316766"/>
            <a:ext cx="11860356" cy="100027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cs-CZ" altLang="cs-CZ" sz="1900" b="1" dirty="0" err="1">
                <a:solidFill>
                  <a:srgbClr val="FF0000"/>
                </a:solidFill>
                <a:latin typeface="Times New Roman" pitchFamily="18" charset="0"/>
              </a:rPr>
              <a:t>Only</a:t>
            </a:r>
            <a:r>
              <a:rPr lang="cs-CZ" altLang="cs-CZ" sz="1900" b="1" dirty="0">
                <a:solidFill>
                  <a:srgbClr val="FF0000"/>
                </a:solidFill>
                <a:latin typeface="Times New Roman" pitchFamily="18" charset="0"/>
              </a:rPr>
              <a:t> 78% </a:t>
            </a:r>
            <a:r>
              <a:rPr lang="cs-CZ" altLang="cs-CZ" sz="1900" b="1" dirty="0" err="1">
                <a:solidFill>
                  <a:srgbClr val="FF0000"/>
                </a:solidFill>
                <a:latin typeface="Times New Roman" pitchFamily="18" charset="0"/>
              </a:rPr>
              <a:t>of</a:t>
            </a:r>
            <a:r>
              <a:rPr lang="cs-CZ" altLang="cs-CZ" sz="1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1900" b="1" dirty="0" err="1">
                <a:solidFill>
                  <a:srgbClr val="FF0000"/>
                </a:solidFill>
                <a:latin typeface="Times New Roman" pitchFamily="18" charset="0"/>
              </a:rPr>
              <a:t>pts</a:t>
            </a:r>
            <a:r>
              <a:rPr lang="cs-CZ" altLang="cs-CZ" sz="1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1900" b="1" dirty="0" err="1">
                <a:solidFill>
                  <a:srgbClr val="FF0000"/>
                </a:solidFill>
                <a:latin typeface="Times New Roman" pitchFamily="18" charset="0"/>
              </a:rPr>
              <a:t>reached</a:t>
            </a:r>
            <a:r>
              <a:rPr lang="cs-CZ" altLang="cs-CZ" sz="1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1900" b="1" dirty="0" err="1">
                <a:solidFill>
                  <a:srgbClr val="FF0000"/>
                </a:solidFill>
                <a:latin typeface="Times New Roman" pitchFamily="18" charset="0"/>
              </a:rPr>
              <a:t>complete</a:t>
            </a:r>
            <a:r>
              <a:rPr lang="cs-CZ" altLang="cs-CZ" sz="1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1900" b="1" dirty="0" err="1">
                <a:solidFill>
                  <a:srgbClr val="FF0000"/>
                </a:solidFill>
                <a:latin typeface="Times New Roman" pitchFamily="18" charset="0"/>
              </a:rPr>
              <a:t>peripheral</a:t>
            </a:r>
            <a:r>
              <a:rPr lang="cs-CZ" altLang="cs-CZ" sz="1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1900" b="1" dirty="0" err="1">
                <a:solidFill>
                  <a:srgbClr val="FF0000"/>
                </a:solidFill>
                <a:latin typeface="Times New Roman" pitchFamily="18" charset="0"/>
              </a:rPr>
              <a:t>depletion</a:t>
            </a:r>
            <a:r>
              <a:rPr lang="cs-CZ" altLang="cs-CZ" sz="1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cs-CZ" altLang="cs-CZ" sz="1900" b="1" dirty="0" err="1">
                <a:solidFill>
                  <a:srgbClr val="FF0000"/>
                </a:solidFill>
                <a:latin typeface="Times New Roman" pitchFamily="18" charset="0"/>
              </a:rPr>
              <a:t>Complete</a:t>
            </a:r>
            <a:r>
              <a:rPr lang="cs-CZ" altLang="cs-CZ" sz="1900" b="1" dirty="0">
                <a:solidFill>
                  <a:srgbClr val="FF0000"/>
                </a:solidFill>
                <a:latin typeface="Times New Roman" pitchFamily="18" charset="0"/>
              </a:rPr>
              <a:t> response</a:t>
            </a:r>
            <a:r>
              <a:rPr lang="cs-CZ" altLang="cs-CZ" sz="19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1900" b="1" dirty="0" err="1">
                <a:solidFill>
                  <a:srgbClr val="00B050"/>
                </a:solidFill>
                <a:latin typeface="Times New Roman" pitchFamily="18" charset="0"/>
              </a:rPr>
              <a:t>achieved</a:t>
            </a:r>
            <a:r>
              <a:rPr lang="cs-CZ" altLang="cs-CZ" sz="19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1900" b="1" dirty="0">
                <a:solidFill>
                  <a:srgbClr val="FF0000"/>
                </a:solidFill>
                <a:latin typeface="Times New Roman" pitchFamily="18" charset="0"/>
              </a:rPr>
              <a:t>47%</a:t>
            </a:r>
            <a:r>
              <a:rPr lang="cs-CZ" altLang="cs-CZ" sz="19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1900" b="1" dirty="0" err="1">
                <a:solidFill>
                  <a:srgbClr val="00B050"/>
                </a:solidFill>
                <a:latin typeface="Times New Roman" pitchFamily="18" charset="0"/>
              </a:rPr>
              <a:t>of</a:t>
            </a:r>
            <a:r>
              <a:rPr lang="cs-CZ" altLang="cs-CZ" sz="19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1900" b="1" dirty="0" err="1">
                <a:solidFill>
                  <a:srgbClr val="00B050"/>
                </a:solidFill>
                <a:latin typeface="Times New Roman" pitchFamily="18" charset="0"/>
              </a:rPr>
              <a:t>pts</a:t>
            </a:r>
            <a:r>
              <a:rPr lang="cs-CZ" altLang="cs-CZ" sz="19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1900" b="1" dirty="0" err="1">
                <a:solidFill>
                  <a:srgbClr val="FF0000"/>
                </a:solidFill>
                <a:latin typeface="Times New Roman" pitchFamily="18" charset="0"/>
              </a:rPr>
              <a:t>with</a:t>
            </a:r>
            <a:r>
              <a:rPr lang="cs-CZ" altLang="cs-CZ" sz="19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1900" b="1" dirty="0" err="1">
                <a:solidFill>
                  <a:srgbClr val="00B050"/>
                </a:solidFill>
                <a:latin typeface="Times New Roman" pitchFamily="18" charset="0"/>
              </a:rPr>
              <a:t>and</a:t>
            </a:r>
            <a:r>
              <a:rPr lang="cs-CZ" altLang="cs-CZ" sz="1900" b="1" dirty="0">
                <a:solidFill>
                  <a:srgbClr val="00B050"/>
                </a:solidFill>
                <a:latin typeface="Times New Roman" pitchFamily="18" charset="0"/>
              </a:rPr>
              <a:t> in </a:t>
            </a:r>
            <a:r>
              <a:rPr lang="cs-CZ" altLang="cs-CZ" sz="1900" b="1" dirty="0" err="1">
                <a:solidFill>
                  <a:srgbClr val="00B050"/>
                </a:solidFill>
                <a:latin typeface="Times New Roman" pitchFamily="18" charset="0"/>
              </a:rPr>
              <a:t>only</a:t>
            </a:r>
            <a:r>
              <a:rPr lang="cs-CZ" altLang="cs-CZ" sz="19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1900" b="1" dirty="0">
                <a:solidFill>
                  <a:srgbClr val="FF0000"/>
                </a:solidFill>
                <a:latin typeface="Times New Roman" pitchFamily="18" charset="0"/>
              </a:rPr>
              <a:t>13%</a:t>
            </a:r>
            <a:r>
              <a:rPr lang="cs-CZ" altLang="cs-CZ" sz="19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1900" b="1" dirty="0" err="1">
                <a:solidFill>
                  <a:srgbClr val="00B050"/>
                </a:solidFill>
                <a:latin typeface="Times New Roman" pitchFamily="18" charset="0"/>
              </a:rPr>
              <a:t>of</a:t>
            </a:r>
            <a:r>
              <a:rPr lang="cs-CZ" altLang="cs-CZ" sz="19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1900" b="1" dirty="0" err="1">
                <a:solidFill>
                  <a:srgbClr val="00B050"/>
                </a:solidFill>
                <a:latin typeface="Times New Roman" pitchFamily="18" charset="0"/>
              </a:rPr>
              <a:t>pts</a:t>
            </a:r>
            <a:r>
              <a:rPr lang="cs-CZ" altLang="cs-CZ" sz="19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1900" b="1" dirty="0" err="1">
                <a:solidFill>
                  <a:srgbClr val="FF0000"/>
                </a:solidFill>
                <a:latin typeface="Times New Roman" pitchFamily="18" charset="0"/>
              </a:rPr>
              <a:t>without</a:t>
            </a:r>
            <a:r>
              <a:rPr lang="cs-CZ" altLang="cs-CZ" sz="1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1900" b="1" dirty="0" err="1">
                <a:solidFill>
                  <a:srgbClr val="FF0000"/>
                </a:solidFill>
                <a:latin typeface="Times New Roman" pitchFamily="18" charset="0"/>
              </a:rPr>
              <a:t>complete</a:t>
            </a:r>
            <a:r>
              <a:rPr lang="cs-CZ" altLang="cs-CZ" sz="1900" b="1" dirty="0">
                <a:solidFill>
                  <a:srgbClr val="FF0000"/>
                </a:solidFill>
                <a:latin typeface="Times New Roman" pitchFamily="18" charset="0"/>
              </a:rPr>
              <a:t> B cell </a:t>
            </a:r>
            <a:r>
              <a:rPr lang="cs-CZ" altLang="cs-CZ" sz="1900" b="1" dirty="0" err="1">
                <a:solidFill>
                  <a:srgbClr val="FF0000"/>
                </a:solidFill>
                <a:latin typeface="Times New Roman" pitchFamily="18" charset="0"/>
              </a:rPr>
              <a:t>depletion</a:t>
            </a:r>
            <a:r>
              <a:rPr lang="cs-CZ" altLang="cs-CZ" sz="1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altLang="cs-CZ" sz="1900" b="1" dirty="0">
                <a:solidFill>
                  <a:srgbClr val="00B050"/>
                </a:solidFill>
                <a:latin typeface="Times New Roman" pitchFamily="18" charset="0"/>
              </a:rPr>
              <a:t>(p = 0.03)</a:t>
            </a:r>
          </a:p>
          <a:p>
            <a:pPr algn="ctr"/>
            <a:r>
              <a:rPr lang="cs-CZ" sz="1900" b="1" dirty="0" err="1">
                <a:solidFill>
                  <a:srgbClr val="00B050"/>
                </a:solidFill>
                <a:latin typeface="Times New Roman" pitchFamily="18" charset="0"/>
              </a:rPr>
              <a:t>Complete</a:t>
            </a:r>
            <a:r>
              <a:rPr lang="cs-CZ" sz="1900" b="1" dirty="0">
                <a:solidFill>
                  <a:srgbClr val="00B050"/>
                </a:solidFill>
                <a:latin typeface="Times New Roman" pitchFamily="18" charset="0"/>
              </a:rPr>
              <a:t> response </a:t>
            </a:r>
            <a:r>
              <a:rPr lang="cs-CZ" sz="1900" b="1" dirty="0" err="1">
                <a:solidFill>
                  <a:srgbClr val="00B050"/>
                </a:solidFill>
                <a:latin typeface="Times New Roman" pitchFamily="18" charset="0"/>
              </a:rPr>
              <a:t>associated</a:t>
            </a:r>
            <a:r>
              <a:rPr lang="cs-CZ" sz="19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sz="1900" b="1" dirty="0" err="1">
                <a:solidFill>
                  <a:srgbClr val="00B050"/>
                </a:solidFill>
                <a:latin typeface="Times New Roman" pitchFamily="18" charset="0"/>
              </a:rPr>
              <a:t>with</a:t>
            </a:r>
            <a:r>
              <a:rPr lang="cs-CZ" sz="19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sz="1900" b="1" dirty="0" err="1">
                <a:solidFill>
                  <a:srgbClr val="00B050"/>
                </a:solidFill>
                <a:latin typeface="Times New Roman" pitchFamily="18" charset="0"/>
              </a:rPr>
              <a:t>time</a:t>
            </a:r>
            <a:r>
              <a:rPr lang="cs-CZ" sz="1900" b="1" dirty="0">
                <a:solidFill>
                  <a:srgbClr val="00B050"/>
                </a:solidFill>
                <a:latin typeface="Times New Roman" pitchFamily="18" charset="0"/>
              </a:rPr>
              <a:t> to B cell </a:t>
            </a:r>
            <a:r>
              <a:rPr lang="cs-CZ" sz="1900" b="1" dirty="0" err="1">
                <a:solidFill>
                  <a:srgbClr val="00B050"/>
                </a:solidFill>
                <a:latin typeface="Times New Roman" pitchFamily="18" charset="0"/>
              </a:rPr>
              <a:t>depletion</a:t>
            </a:r>
            <a:r>
              <a:rPr lang="cs-CZ" sz="19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sz="1900" b="1" dirty="0" err="1">
                <a:solidFill>
                  <a:srgbClr val="00B050"/>
                </a:solidFill>
                <a:latin typeface="Times New Roman" pitchFamily="18" charset="0"/>
              </a:rPr>
              <a:t>and</a:t>
            </a:r>
            <a:r>
              <a:rPr lang="cs-CZ" sz="19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sz="1900" b="1" dirty="0" err="1">
                <a:solidFill>
                  <a:srgbClr val="00B050"/>
                </a:solidFill>
                <a:latin typeface="Times New Roman" pitchFamily="18" charset="0"/>
              </a:rPr>
              <a:t>its</a:t>
            </a:r>
            <a:r>
              <a:rPr lang="cs-CZ" sz="19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sz="1900" b="1" dirty="0" err="1">
                <a:solidFill>
                  <a:srgbClr val="00B050"/>
                </a:solidFill>
                <a:latin typeface="Times New Roman" pitchFamily="18" charset="0"/>
              </a:rPr>
              <a:t>duration</a:t>
            </a:r>
            <a:endParaRPr lang="cs-CZ" sz="1900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960096" y="2372883"/>
            <a:ext cx="3936437" cy="374441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cs-CZ" alt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933887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5388706-7D12-14A3-D38D-14F36E010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49" y="171940"/>
            <a:ext cx="7439743" cy="133617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50FC4D2-7FFE-5270-EAE1-AFD3D6E38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446" y="69393"/>
            <a:ext cx="4758058" cy="53383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0364AAD-ACD1-1FA8-43BE-29F6B9DF2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314" y="795175"/>
            <a:ext cx="2949677" cy="50144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2790DDE-0897-7A3C-AE51-6B35074CC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522" y="1828802"/>
            <a:ext cx="9929191" cy="4687104"/>
          </a:xfrm>
          <a:prstGeom prst="rect">
            <a:avLst/>
          </a:prstGeom>
        </p:spPr>
      </p:pic>
      <p:sp>
        <p:nvSpPr>
          <p:cNvPr id="6" name="Line 5">
            <a:extLst>
              <a:ext uri="{FF2B5EF4-FFF2-40B4-BE49-F238E27FC236}">
                <a16:creationId xmlns:a16="http://schemas.microsoft.com/office/drawing/2014/main" id="{86D7C75B-C78E-444A-A11D-AD886F70A0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1911" y="2355573"/>
            <a:ext cx="7348619" cy="49697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703EAAED-6834-47A6-96BD-20A75C3022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02954" y="4172353"/>
            <a:ext cx="8120559" cy="4969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47515A5F-E0D5-411E-82DF-2EBF9AB9DE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85780" y="4699123"/>
            <a:ext cx="8120559" cy="4969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59203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8819" y="0"/>
            <a:ext cx="8113181" cy="90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64653" y="333377"/>
            <a:ext cx="15113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84314"/>
            <a:ext cx="12192000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Obdélník 4"/>
          <p:cNvSpPr>
            <a:spLocks noChangeArrowheads="1"/>
          </p:cNvSpPr>
          <p:nvPr/>
        </p:nvSpPr>
        <p:spPr bwMode="auto">
          <a:xfrm>
            <a:off x="4229428" y="908051"/>
            <a:ext cx="7432099" cy="50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667" b="1" dirty="0" err="1">
                <a:solidFill>
                  <a:srgbClr val="00B050"/>
                </a:solidFill>
                <a:latin typeface="Times New Roman" pitchFamily="18" charset="0"/>
              </a:rPr>
              <a:t>Similar</a:t>
            </a:r>
            <a:r>
              <a:rPr lang="cs-CZ" altLang="cs-CZ" sz="2667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2667" b="1" dirty="0" err="1">
                <a:solidFill>
                  <a:srgbClr val="00B050"/>
                </a:solidFill>
                <a:latin typeface="Times New Roman" pitchFamily="18" charset="0"/>
              </a:rPr>
              <a:t>efficacy</a:t>
            </a:r>
            <a:r>
              <a:rPr lang="cs-CZ" altLang="cs-CZ" sz="2667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2667" b="1" dirty="0" err="1">
                <a:solidFill>
                  <a:srgbClr val="00B050"/>
                </a:solidFill>
                <a:latin typeface="Times New Roman" pitchFamily="18" charset="0"/>
              </a:rPr>
              <a:t>of</a:t>
            </a:r>
            <a:r>
              <a:rPr lang="cs-CZ" altLang="cs-CZ" sz="2667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altLang="cs-CZ" sz="2667" b="1" dirty="0" err="1">
                <a:solidFill>
                  <a:srgbClr val="00B050"/>
                </a:solidFill>
                <a:latin typeface="Times New Roman" pitchFamily="18" charset="0"/>
              </a:rPr>
              <a:t>belimumab</a:t>
            </a:r>
            <a:r>
              <a:rPr lang="cs-CZ" altLang="cs-CZ" sz="2667" b="1" dirty="0">
                <a:solidFill>
                  <a:srgbClr val="00B050"/>
                </a:solidFill>
                <a:latin typeface="Times New Roman" pitchFamily="18" charset="0"/>
              </a:rPr>
              <a:t>  in </a:t>
            </a:r>
            <a:r>
              <a:rPr lang="cs-CZ" altLang="cs-CZ" sz="2667" b="1" dirty="0" err="1">
                <a:solidFill>
                  <a:srgbClr val="FF0000"/>
                </a:solidFill>
                <a:latin typeface="Times New Roman" pitchFamily="18" charset="0"/>
              </a:rPr>
              <a:t>BLISS</a:t>
            </a:r>
            <a:r>
              <a:rPr lang="cs-CZ" altLang="cs-CZ" sz="2667" b="1" dirty="0">
                <a:solidFill>
                  <a:srgbClr val="FF0000"/>
                </a:solidFill>
                <a:latin typeface="Times New Roman" pitchFamily="18" charset="0"/>
              </a:rPr>
              <a:t>-52</a:t>
            </a:r>
            <a:r>
              <a:rPr lang="cs-CZ" altLang="cs-CZ" sz="2667" b="1" dirty="0">
                <a:solidFill>
                  <a:srgbClr val="FF9966"/>
                </a:solidFill>
                <a:latin typeface="Times New Roman" pitchFamily="18" charset="0"/>
              </a:rPr>
              <a:t> </a:t>
            </a:r>
            <a:r>
              <a:rPr lang="cs-CZ" altLang="cs-CZ" sz="2667" b="1" dirty="0">
                <a:solidFill>
                  <a:srgbClr val="00B050"/>
                </a:solidFill>
                <a:latin typeface="Times New Roman" pitchFamily="18" charset="0"/>
              </a:rPr>
              <a:t>study</a:t>
            </a:r>
            <a:endParaRPr lang="cs-CZ" altLang="cs-CZ" sz="2667" dirty="0">
              <a:solidFill>
                <a:srgbClr val="00B050"/>
              </a:solidFill>
            </a:endParaRPr>
          </a:p>
        </p:txBody>
      </p:sp>
      <p:sp>
        <p:nvSpPr>
          <p:cNvPr id="63494" name="Obdélník 7"/>
          <p:cNvSpPr>
            <a:spLocks noChangeArrowheads="1"/>
          </p:cNvSpPr>
          <p:nvPr/>
        </p:nvSpPr>
        <p:spPr bwMode="auto">
          <a:xfrm>
            <a:off x="912285" y="1557340"/>
            <a:ext cx="14173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400" b="1">
                <a:solidFill>
                  <a:srgbClr val="FF0000"/>
                </a:solidFill>
                <a:latin typeface="Times New Roman" pitchFamily="18" charset="0"/>
              </a:rPr>
              <a:t>Response</a:t>
            </a: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63495" name="Obdélník 8"/>
          <p:cNvSpPr>
            <a:spLocks noChangeArrowheads="1"/>
          </p:cNvSpPr>
          <p:nvPr/>
        </p:nvSpPr>
        <p:spPr bwMode="auto">
          <a:xfrm>
            <a:off x="5039786" y="1628776"/>
            <a:ext cx="8779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400" b="1">
                <a:solidFill>
                  <a:srgbClr val="FF0000"/>
                </a:solidFill>
                <a:latin typeface="Times New Roman" pitchFamily="18" charset="0"/>
              </a:rPr>
              <a:t>Flare</a:t>
            </a: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63496" name="Obdélník 9"/>
          <p:cNvSpPr>
            <a:spLocks noChangeArrowheads="1"/>
          </p:cNvSpPr>
          <p:nvPr/>
        </p:nvSpPr>
        <p:spPr bwMode="auto">
          <a:xfrm>
            <a:off x="9264652" y="1628776"/>
            <a:ext cx="17348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400" b="1">
                <a:solidFill>
                  <a:srgbClr val="FF0000"/>
                </a:solidFill>
                <a:latin typeface="Times New Roman" pitchFamily="18" charset="0"/>
              </a:rPr>
              <a:t>Severe flare</a:t>
            </a: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63497" name="Obdélník 10"/>
          <p:cNvSpPr>
            <a:spLocks noChangeArrowheads="1"/>
          </p:cNvSpPr>
          <p:nvPr/>
        </p:nvSpPr>
        <p:spPr bwMode="auto">
          <a:xfrm>
            <a:off x="5135034" y="3284540"/>
            <a:ext cx="8338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400" b="1">
                <a:solidFill>
                  <a:srgbClr val="FF0000"/>
                </a:solidFill>
                <a:latin typeface="Times New Roman" pitchFamily="18" charset="0"/>
              </a:rPr>
              <a:t>PGA</a:t>
            </a: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63498" name="Obdélník 11"/>
          <p:cNvSpPr>
            <a:spLocks noChangeArrowheads="1"/>
          </p:cNvSpPr>
          <p:nvPr/>
        </p:nvSpPr>
        <p:spPr bwMode="auto">
          <a:xfrm>
            <a:off x="9072034" y="3284540"/>
            <a:ext cx="25739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400" b="1">
                <a:solidFill>
                  <a:srgbClr val="FF0000"/>
                </a:solidFill>
                <a:latin typeface="Times New Roman" pitchFamily="18" charset="0"/>
              </a:rPr>
              <a:t>CS dose reduction</a:t>
            </a: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63499" name="Obdélník 12"/>
          <p:cNvSpPr>
            <a:spLocks noChangeArrowheads="1"/>
          </p:cNvSpPr>
          <p:nvPr/>
        </p:nvSpPr>
        <p:spPr bwMode="auto">
          <a:xfrm>
            <a:off x="5232401" y="5013326"/>
            <a:ext cx="5613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400" b="1">
                <a:solidFill>
                  <a:srgbClr val="FF0000"/>
                </a:solidFill>
                <a:latin typeface="Times New Roman" pitchFamily="18" charset="0"/>
              </a:rPr>
              <a:t>C4</a:t>
            </a: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63500" name="Obdélník 13"/>
          <p:cNvSpPr>
            <a:spLocks noChangeArrowheads="1"/>
          </p:cNvSpPr>
          <p:nvPr/>
        </p:nvSpPr>
        <p:spPr bwMode="auto">
          <a:xfrm>
            <a:off x="9552518" y="5013326"/>
            <a:ext cx="19319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400" b="1">
                <a:solidFill>
                  <a:srgbClr val="FF0000"/>
                </a:solidFill>
                <a:latin typeface="Times New Roman" pitchFamily="18" charset="0"/>
              </a:rPr>
              <a:t>Anti-ds-DNA</a:t>
            </a: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63501" name="Rectangle 12"/>
          <p:cNvSpPr>
            <a:spLocks noChangeArrowheads="1"/>
          </p:cNvSpPr>
          <p:nvPr/>
        </p:nvSpPr>
        <p:spPr bwMode="auto">
          <a:xfrm>
            <a:off x="4078819" y="4868865"/>
            <a:ext cx="8113183" cy="198913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 sz="24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182887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Line 8"/>
          <p:cNvSpPr>
            <a:spLocks noChangeShapeType="1"/>
          </p:cNvSpPr>
          <p:nvPr/>
        </p:nvSpPr>
        <p:spPr bwMode="auto">
          <a:xfrm>
            <a:off x="2782888" y="54451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1258220"/>
            <a:ext cx="2483768" cy="28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5661"/>
            <a:ext cx="914400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53136"/>
            <a:ext cx="4716463" cy="22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394816"/>
            <a:ext cx="47164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4365626"/>
            <a:ext cx="43561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2394815"/>
            <a:ext cx="4356100" cy="197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544084" y="1493200"/>
            <a:ext cx="90717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Belimumab</a:t>
            </a:r>
            <a:r>
              <a:rPr lang="cs-CZ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approved</a:t>
            </a:r>
            <a:r>
              <a:rPr lang="cs-CZ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by FDA and </a:t>
            </a:r>
            <a:r>
              <a:rPr lang="cs-CZ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then</a:t>
            </a:r>
            <a:r>
              <a:rPr lang="cs-CZ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by EMA  in 2011 </a:t>
            </a:r>
            <a:r>
              <a:rPr lang="cs-CZ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cs-CZ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cs-CZ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add</a:t>
            </a:r>
            <a:r>
              <a:rPr lang="cs-CZ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-on </a:t>
            </a:r>
            <a:r>
              <a:rPr lang="cs-CZ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therapy</a:t>
            </a:r>
            <a:r>
              <a:rPr lang="cs-CZ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cs-CZ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adult</a:t>
            </a:r>
            <a:r>
              <a:rPr lang="cs-CZ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patients</a:t>
            </a:r>
            <a:r>
              <a:rPr lang="cs-CZ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cs-CZ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active</a:t>
            </a:r>
            <a:r>
              <a:rPr lang="cs-CZ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autoantibody</a:t>
            </a:r>
            <a:r>
              <a:rPr lang="cs-CZ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-positive SLE, </a:t>
            </a:r>
            <a:r>
              <a:rPr lang="cs-CZ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cs-CZ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cs-CZ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high</a:t>
            </a:r>
            <a:r>
              <a:rPr lang="cs-CZ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degree</a:t>
            </a:r>
            <a:r>
              <a:rPr lang="cs-CZ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cs-CZ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disease</a:t>
            </a:r>
            <a:r>
              <a:rPr lang="cs-CZ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activity</a:t>
            </a:r>
            <a:r>
              <a:rPr lang="cs-CZ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e.g</a:t>
            </a:r>
            <a:r>
              <a:rPr lang="cs-CZ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positive anti-</a:t>
            </a:r>
            <a:r>
              <a:rPr lang="cs-CZ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dsDNA</a:t>
            </a:r>
            <a:r>
              <a:rPr lang="cs-CZ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cs-CZ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low</a:t>
            </a:r>
            <a:r>
              <a:rPr lang="cs-CZ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C3) </a:t>
            </a:r>
            <a:r>
              <a:rPr lang="cs-CZ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despite</a:t>
            </a:r>
            <a:r>
              <a:rPr lang="cs-CZ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standard </a:t>
            </a:r>
            <a:r>
              <a:rPr lang="cs-CZ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therapy</a:t>
            </a:r>
            <a:endParaRPr lang="cs-CZ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6346698" y="2394815"/>
            <a:ext cx="4211960" cy="204229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>
              <a:solidFill>
                <a:srgbClr val="00B050"/>
              </a:solidFill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6311900" y="4455376"/>
            <a:ext cx="4303952" cy="24026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57581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2420939"/>
            <a:ext cx="121793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2"/>
            <a:ext cx="12192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2517" y="636589"/>
            <a:ext cx="17018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Obdélník 1"/>
          <p:cNvSpPr>
            <a:spLocks noChangeArrowheads="1"/>
          </p:cNvSpPr>
          <p:nvPr/>
        </p:nvSpPr>
        <p:spPr bwMode="auto">
          <a:xfrm>
            <a:off x="259975" y="1412777"/>
            <a:ext cx="11588685" cy="91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altLang="cs-CZ" sz="2667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In a </a:t>
            </a:r>
            <a:r>
              <a:rPr lang="cs-CZ" altLang="cs-CZ" sz="2667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subanalysis</a:t>
            </a:r>
            <a:r>
              <a:rPr lang="cs-CZ" altLang="cs-CZ" sz="2667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667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cs-CZ" altLang="cs-CZ" sz="2667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267 (</a:t>
            </a:r>
            <a:r>
              <a:rPr lang="cs-CZ" altLang="cs-CZ" sz="2667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out</a:t>
            </a:r>
            <a:r>
              <a:rPr lang="cs-CZ" altLang="cs-CZ" sz="2667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667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cs-CZ" altLang="cs-CZ" sz="2667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1684) </a:t>
            </a:r>
            <a:r>
              <a:rPr lang="cs-CZ" altLang="cs-CZ" sz="2667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pts</a:t>
            </a:r>
            <a:r>
              <a:rPr lang="cs-CZ" altLang="cs-CZ" sz="2667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667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cs-CZ" altLang="cs-CZ" sz="2667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667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BLISS</a:t>
            </a:r>
            <a:r>
              <a:rPr lang="cs-CZ" altLang="cs-CZ" sz="2667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-76 </a:t>
            </a:r>
            <a:r>
              <a:rPr lang="cs-CZ" altLang="cs-CZ" sz="2667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cs-CZ" altLang="cs-CZ" sz="2667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667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BLISS</a:t>
            </a:r>
            <a:r>
              <a:rPr lang="cs-CZ" altLang="cs-CZ" sz="2667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-52 </a:t>
            </a:r>
            <a:r>
              <a:rPr lang="cs-CZ" altLang="cs-CZ" sz="2667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studies</a:t>
            </a:r>
            <a:r>
              <a:rPr lang="cs-CZ" altLang="cs-CZ" sz="2667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cs-CZ" altLang="cs-CZ" sz="2667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cs-CZ" altLang="cs-CZ" sz="2667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667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renal</a:t>
            </a:r>
            <a:r>
              <a:rPr lang="cs-CZ" altLang="cs-CZ" sz="2667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667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involvement</a:t>
            </a:r>
            <a:r>
              <a:rPr lang="cs-CZ" altLang="cs-CZ" sz="2667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667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belimumab</a:t>
            </a:r>
            <a:r>
              <a:rPr lang="cs-CZ" altLang="cs-CZ" sz="2667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667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decreased</a:t>
            </a:r>
            <a:r>
              <a:rPr lang="cs-CZ" altLang="cs-CZ" sz="2667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667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proteinuria</a:t>
            </a:r>
            <a:endParaRPr lang="cs-CZ" altLang="cs-CZ" sz="2667" dirty="0">
              <a:solidFill>
                <a:srgbClr val="FF3300"/>
              </a:solidFill>
            </a:endParaRPr>
          </a:p>
        </p:txBody>
      </p:sp>
      <p:sp>
        <p:nvSpPr>
          <p:cNvPr id="64518" name="Obdélník 5"/>
          <p:cNvSpPr>
            <a:spLocks noChangeArrowheads="1"/>
          </p:cNvSpPr>
          <p:nvPr/>
        </p:nvSpPr>
        <p:spPr bwMode="auto">
          <a:xfrm>
            <a:off x="9647767" y="5732465"/>
            <a:ext cx="11400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400" b="1">
                <a:solidFill>
                  <a:srgbClr val="FF0000"/>
                </a:solidFill>
                <a:latin typeface="Times New Roman" pitchFamily="18" charset="0"/>
              </a:rPr>
              <a:t>p</a:t>
            </a:r>
            <a:r>
              <a:rPr lang="cs-CZ" altLang="cs-CZ" sz="2400" b="1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 0.01</a:t>
            </a: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64519" name="Obdélník 6"/>
          <p:cNvSpPr>
            <a:spLocks noChangeArrowheads="1"/>
          </p:cNvSpPr>
          <p:nvPr/>
        </p:nvSpPr>
        <p:spPr bwMode="auto">
          <a:xfrm>
            <a:off x="10320867" y="4652965"/>
            <a:ext cx="11400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400" b="1">
                <a:solidFill>
                  <a:srgbClr val="FF0000"/>
                </a:solidFill>
                <a:latin typeface="Times New Roman" pitchFamily="18" charset="0"/>
              </a:rPr>
              <a:t>p</a:t>
            </a:r>
            <a:r>
              <a:rPr lang="cs-CZ" altLang="cs-CZ" sz="2400" b="1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 0.05</a:t>
            </a:r>
            <a:endParaRPr lang="cs-CZ" altLang="cs-CZ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04359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ázek 34">
            <a:extLst>
              <a:ext uri="{FF2B5EF4-FFF2-40B4-BE49-F238E27FC236}">
                <a16:creationId xmlns:a16="http://schemas.microsoft.com/office/drawing/2014/main" id="{A16C9694-54FE-723C-D6BF-7F247D88C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9" y="148924"/>
            <a:ext cx="11444748" cy="939474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2C24E383-B85A-23AA-8215-A88B170DA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1087" y="2752049"/>
            <a:ext cx="1612490" cy="855406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BF4B6FD9-4F12-4D80-B7D2-B7D1C16A6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43" y="1167950"/>
            <a:ext cx="5911057" cy="466267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458845AB-E6FD-13B9-0FC1-D80EDE3DF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4700" y="1050394"/>
            <a:ext cx="4168877" cy="34412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8104FE24-B4CF-05BD-2DB2-FF0CB722C2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698" y="2295992"/>
            <a:ext cx="10783969" cy="4166889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51714A74-4DCC-40B6-BAC3-82FC68C4EBEB}"/>
              </a:ext>
            </a:extLst>
          </p:cNvPr>
          <p:cNvSpPr/>
          <p:nvPr/>
        </p:nvSpPr>
        <p:spPr>
          <a:xfrm>
            <a:off x="926053" y="1637597"/>
            <a:ext cx="10055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solidFill>
                  <a:srgbClr val="00B050"/>
                </a:solidFill>
              </a:rPr>
              <a:t>Post-hoc </a:t>
            </a:r>
            <a:r>
              <a:rPr lang="cs-CZ" b="1" dirty="0" err="1">
                <a:solidFill>
                  <a:srgbClr val="00B050"/>
                </a:solidFill>
              </a:rPr>
              <a:t>analysis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 err="1">
                <a:solidFill>
                  <a:srgbClr val="00B050"/>
                </a:solidFill>
              </a:rPr>
              <a:t>of</a:t>
            </a:r>
            <a:r>
              <a:rPr lang="cs-CZ" b="1" dirty="0">
                <a:solidFill>
                  <a:srgbClr val="00B050"/>
                </a:solidFill>
              </a:rPr>
              <a:t> BLISS-LN study –  </a:t>
            </a:r>
            <a:r>
              <a:rPr lang="cs-CZ" b="1" dirty="0" err="1">
                <a:solidFill>
                  <a:srgbClr val="FF0000"/>
                </a:solidFill>
              </a:rPr>
              <a:t>sustained</a:t>
            </a:r>
            <a:r>
              <a:rPr lang="cs-CZ" b="1" dirty="0">
                <a:solidFill>
                  <a:srgbClr val="FF0000"/>
                </a:solidFill>
              </a:rPr>
              <a:t> 30% and 40% </a:t>
            </a:r>
            <a:r>
              <a:rPr lang="cs-CZ" b="1" dirty="0" err="1">
                <a:solidFill>
                  <a:srgbClr val="FF0000"/>
                </a:solidFill>
              </a:rPr>
              <a:t>decline</a:t>
            </a:r>
            <a:r>
              <a:rPr lang="cs-CZ" b="1" dirty="0">
                <a:solidFill>
                  <a:srgbClr val="FF0000"/>
                </a:solidFill>
              </a:rPr>
              <a:t> in </a:t>
            </a:r>
            <a:r>
              <a:rPr lang="cs-CZ" b="1" dirty="0" err="1">
                <a:solidFill>
                  <a:srgbClr val="FF0000"/>
                </a:solidFill>
              </a:rPr>
              <a:t>eGFR</a:t>
            </a:r>
            <a:r>
              <a:rPr lang="cs-CZ" b="1" dirty="0">
                <a:solidFill>
                  <a:srgbClr val="FF0000"/>
                </a:solidFill>
              </a:rPr>
              <a:t> by </a:t>
            </a:r>
            <a:r>
              <a:rPr lang="cs-CZ" b="1" dirty="0" err="1">
                <a:solidFill>
                  <a:srgbClr val="FF0000"/>
                </a:solidFill>
              </a:rPr>
              <a:t>the</a:t>
            </a:r>
            <a:r>
              <a:rPr lang="cs-CZ" b="1" dirty="0">
                <a:solidFill>
                  <a:srgbClr val="FF0000"/>
                </a:solidFill>
              </a:rPr>
              <a:t> end </a:t>
            </a:r>
            <a:r>
              <a:rPr lang="cs-CZ" b="1" dirty="0" err="1">
                <a:solidFill>
                  <a:srgbClr val="FF0000"/>
                </a:solidFill>
              </a:rPr>
              <a:t>of</a:t>
            </a:r>
            <a:r>
              <a:rPr lang="cs-CZ" b="1" dirty="0">
                <a:solidFill>
                  <a:srgbClr val="FF0000"/>
                </a:solidFill>
              </a:rPr>
              <a:t> study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D52700C6-AD37-401D-8EC6-5894CBAEBB6F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053" y="4850590"/>
            <a:ext cx="10419614" cy="4214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AB89D180-88AA-4AC7-94BB-A46766FAB44A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053" y="6247328"/>
            <a:ext cx="10419614" cy="4214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4809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ázek 34">
            <a:extLst>
              <a:ext uri="{FF2B5EF4-FFF2-40B4-BE49-F238E27FC236}">
                <a16:creationId xmlns:a16="http://schemas.microsoft.com/office/drawing/2014/main" id="{A16C9694-54FE-723C-D6BF-7F247D88C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9" y="148923"/>
            <a:ext cx="11444748" cy="902353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2C24E383-B85A-23AA-8215-A88B170DA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1087" y="2752049"/>
            <a:ext cx="1612490" cy="855406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BF4B6FD9-4F12-4D80-B7D2-B7D1C16A6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43" y="1185337"/>
            <a:ext cx="6244137" cy="492540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458845AB-E6FD-13B9-0FC1-D80EDE3DF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0168" y="1185337"/>
            <a:ext cx="4168877" cy="34412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100FA18-5266-A6BA-1017-A38BB3685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170" y="2207818"/>
            <a:ext cx="11544407" cy="4650182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21F3784-3EEE-4A9C-A5F7-D83FD0F4ED8E}"/>
              </a:ext>
            </a:extLst>
          </p:cNvPr>
          <p:cNvSpPr/>
          <p:nvPr/>
        </p:nvSpPr>
        <p:spPr>
          <a:xfrm>
            <a:off x="974103" y="1712390"/>
            <a:ext cx="9942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00B050"/>
                </a:solidFill>
              </a:rPr>
              <a:t>Post-hoc </a:t>
            </a:r>
            <a:r>
              <a:rPr lang="cs-CZ" sz="2400" b="1" dirty="0" err="1">
                <a:solidFill>
                  <a:srgbClr val="00B050"/>
                </a:solidFill>
              </a:rPr>
              <a:t>analysis</a:t>
            </a:r>
            <a:r>
              <a:rPr lang="cs-CZ" sz="2400" b="1" dirty="0">
                <a:solidFill>
                  <a:srgbClr val="00B050"/>
                </a:solidFill>
              </a:rPr>
              <a:t> </a:t>
            </a:r>
            <a:r>
              <a:rPr lang="cs-CZ" sz="2400" b="1" dirty="0" err="1">
                <a:solidFill>
                  <a:srgbClr val="00B050"/>
                </a:solidFill>
              </a:rPr>
              <a:t>of</a:t>
            </a:r>
            <a:r>
              <a:rPr lang="cs-CZ" sz="2400" b="1" dirty="0">
                <a:solidFill>
                  <a:srgbClr val="00B050"/>
                </a:solidFill>
              </a:rPr>
              <a:t> BLISS-LN study –  </a:t>
            </a:r>
            <a:r>
              <a:rPr lang="cs-CZ" sz="2400" b="1" dirty="0" err="1">
                <a:solidFill>
                  <a:srgbClr val="FF0000"/>
                </a:solidFill>
              </a:rPr>
              <a:t>time</a:t>
            </a:r>
            <a:r>
              <a:rPr lang="cs-CZ" sz="2400" b="1" dirty="0">
                <a:solidFill>
                  <a:srgbClr val="FF0000"/>
                </a:solidFill>
              </a:rPr>
              <a:t> to </a:t>
            </a:r>
            <a:r>
              <a:rPr lang="cs-CZ" sz="2400" b="1" dirty="0" err="1">
                <a:solidFill>
                  <a:srgbClr val="FF0000"/>
                </a:solidFill>
              </a:rPr>
              <a:t>first</a:t>
            </a:r>
            <a:r>
              <a:rPr lang="cs-CZ" sz="2400" b="1" dirty="0">
                <a:solidFill>
                  <a:srgbClr val="FF0000"/>
                </a:solidFill>
              </a:rPr>
              <a:t> LN </a:t>
            </a:r>
            <a:r>
              <a:rPr lang="cs-CZ" sz="2400" b="1" dirty="0" err="1">
                <a:solidFill>
                  <a:srgbClr val="FF0000"/>
                </a:solidFill>
              </a:rPr>
              <a:t>flare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from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week</a:t>
            </a:r>
            <a:r>
              <a:rPr lang="cs-CZ" sz="2400" b="1" dirty="0">
                <a:solidFill>
                  <a:srgbClr val="FF0000"/>
                </a:solidFill>
              </a:rPr>
              <a:t> 24 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5056CE68-C2BE-47B4-A2A4-0872F0B4218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625" y="5425626"/>
            <a:ext cx="10419614" cy="4214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cs-CZ" dirty="0"/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F11277B7-80B3-4CD3-B980-F6879775A3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5266" y="4453658"/>
            <a:ext cx="10419614" cy="4214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1" name="Line 5">
            <a:extLst>
              <a:ext uri="{FF2B5EF4-FFF2-40B4-BE49-F238E27FC236}">
                <a16:creationId xmlns:a16="http://schemas.microsoft.com/office/drawing/2014/main" id="{79243600-DC06-4C77-9EB7-5241EF411B3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5266" y="4751392"/>
            <a:ext cx="10419614" cy="4214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84796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B5DC43C-72FF-84D1-4D8B-4B0513C28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54" y="1148862"/>
            <a:ext cx="7429909" cy="58286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64FB4AE-2049-5216-3BD2-B49739CA6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863" y="804733"/>
            <a:ext cx="2871019" cy="344129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8A176064-EF7D-43A0-6B5E-EA7F4E4C1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807" y="3429000"/>
            <a:ext cx="511277" cy="550606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D1F0886F-AA23-D549-B99A-A162250E8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8484" y="2373104"/>
            <a:ext cx="511277" cy="55060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405665D-8B05-999B-081E-1E5ECAE02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5" y="1215135"/>
            <a:ext cx="11405419" cy="497833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E5C5D54F-5276-4217-886C-4E6BC03D5C79}"/>
              </a:ext>
            </a:extLst>
          </p:cNvPr>
          <p:cNvSpPr/>
          <p:nvPr/>
        </p:nvSpPr>
        <p:spPr>
          <a:xfrm>
            <a:off x="1716863" y="248114"/>
            <a:ext cx="842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Open-label 28 </a:t>
            </a:r>
            <a:r>
              <a:rPr lang="cs-CZ" b="1" dirty="0" err="1">
                <a:solidFill>
                  <a:srgbClr val="00B050"/>
                </a:solidFill>
              </a:rPr>
              <a:t>mo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 err="1">
                <a:solidFill>
                  <a:srgbClr val="00B050"/>
                </a:solidFill>
              </a:rPr>
              <a:t>extension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 err="1">
                <a:solidFill>
                  <a:srgbClr val="00B050"/>
                </a:solidFill>
              </a:rPr>
              <a:t>of</a:t>
            </a:r>
            <a:r>
              <a:rPr lang="cs-CZ" b="1" dirty="0">
                <a:solidFill>
                  <a:srgbClr val="00B050"/>
                </a:solidFill>
              </a:rPr>
              <a:t> BLISS-LN study – </a:t>
            </a:r>
          </a:p>
          <a:p>
            <a:r>
              <a:rPr lang="cs-CZ" b="1" dirty="0" err="1">
                <a:solidFill>
                  <a:srgbClr val="FF0000"/>
                </a:solidFill>
              </a:rPr>
              <a:t>Probabillity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of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experiencing</a:t>
            </a:r>
            <a:r>
              <a:rPr lang="cs-CZ" b="1" dirty="0">
                <a:solidFill>
                  <a:srgbClr val="FF0000"/>
                </a:solidFill>
              </a:rPr>
              <a:t> PERR 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9262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122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44825"/>
            <a:ext cx="12192000" cy="5013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39200" y="548680"/>
            <a:ext cx="3352800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1" y="1220754"/>
            <a:ext cx="123231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  <a:latin typeface="Times New Roman" pitchFamily="18" charset="0"/>
              </a:rPr>
              <a:t>Pseudo</a:t>
            </a:r>
            <a:r>
              <a:rPr lang="cs-CZ" sz="2000" b="1" dirty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cs-CZ" sz="2000" b="1" dirty="0" err="1">
                <a:solidFill>
                  <a:srgbClr val="FF0000"/>
                </a:solidFill>
                <a:latin typeface="Times New Roman" pitchFamily="18" charset="0"/>
              </a:rPr>
              <a:t>viral</a:t>
            </a:r>
            <a:r>
              <a:rPr lang="cs-CZ" sz="2000" b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cs-CZ" sz="2000" b="1" dirty="0" err="1">
                <a:solidFill>
                  <a:srgbClr val="FF0000"/>
                </a:solidFill>
                <a:latin typeface="Times New Roman" pitchFamily="18" charset="0"/>
              </a:rPr>
              <a:t>particles</a:t>
            </a:r>
            <a:r>
              <a:rPr lang="cs-CZ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sz="2000" b="1" dirty="0" err="1">
                <a:solidFill>
                  <a:srgbClr val="00B050"/>
                </a:solidFill>
                <a:latin typeface="Times New Roman" pitchFamily="18" charset="0"/>
              </a:rPr>
              <a:t>activate</a:t>
            </a:r>
            <a:r>
              <a:rPr lang="cs-CZ" sz="20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Times New Roman" pitchFamily="18" charset="0"/>
              </a:rPr>
              <a:t>TLRs</a:t>
            </a:r>
            <a:r>
              <a:rPr lang="cs-CZ" sz="20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sz="2000" b="1" dirty="0" err="1">
                <a:solidFill>
                  <a:srgbClr val="00B050"/>
                </a:solidFill>
                <a:latin typeface="Times New Roman" pitchFamily="18" charset="0"/>
              </a:rPr>
              <a:t>and</a:t>
            </a:r>
            <a:r>
              <a:rPr lang="cs-CZ" sz="2000" b="1" dirty="0">
                <a:solidFill>
                  <a:srgbClr val="00B050"/>
                </a:solidFill>
                <a:latin typeface="Times New Roman" pitchFamily="18" charset="0"/>
              </a:rPr>
              <a:t> antigen </a:t>
            </a:r>
            <a:r>
              <a:rPr lang="cs-CZ" sz="2000" b="1" dirty="0" err="1">
                <a:solidFill>
                  <a:srgbClr val="00B050"/>
                </a:solidFill>
                <a:latin typeface="Times New Roman" pitchFamily="18" charset="0"/>
              </a:rPr>
              <a:t>presentingresulting</a:t>
            </a:r>
            <a:r>
              <a:rPr lang="cs-CZ" sz="2000" b="1" dirty="0">
                <a:solidFill>
                  <a:srgbClr val="00B050"/>
                </a:solidFill>
                <a:latin typeface="Times New Roman" pitchFamily="18" charset="0"/>
              </a:rPr>
              <a:t> in </a:t>
            </a:r>
            <a:r>
              <a:rPr lang="cs-CZ" sz="2000" b="1" dirty="0" err="1">
                <a:solidFill>
                  <a:srgbClr val="FF0000"/>
                </a:solidFill>
                <a:latin typeface="Times New Roman" pitchFamily="18" charset="0"/>
              </a:rPr>
              <a:t>polyclonal</a:t>
            </a:r>
            <a:r>
              <a:rPr lang="cs-CZ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Times New Roman" pitchFamily="18" charset="0"/>
              </a:rPr>
              <a:t>expansion</a:t>
            </a:r>
            <a:r>
              <a:rPr lang="cs-CZ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Times New Roman" pitchFamily="18" charset="0"/>
              </a:rPr>
              <a:t>of</a:t>
            </a:r>
            <a:r>
              <a:rPr lang="cs-CZ" sz="2000" b="1" dirty="0">
                <a:solidFill>
                  <a:srgbClr val="FF0000"/>
                </a:solidFill>
                <a:latin typeface="Times New Roman" pitchFamily="18" charset="0"/>
              </a:rPr>
              <a:t> T </a:t>
            </a:r>
            <a:r>
              <a:rPr lang="cs-CZ" sz="2000" b="1" dirty="0" err="1">
                <a:solidFill>
                  <a:srgbClr val="FF0000"/>
                </a:solidFill>
                <a:latin typeface="Times New Roman" pitchFamily="18" charset="0"/>
              </a:rPr>
              <a:t>and</a:t>
            </a:r>
            <a:r>
              <a:rPr lang="cs-CZ" sz="2000" b="1" dirty="0">
                <a:solidFill>
                  <a:srgbClr val="FF0000"/>
                </a:solidFill>
                <a:latin typeface="Times New Roman" pitchFamily="18" charset="0"/>
              </a:rPr>
              <a:t> B </a:t>
            </a:r>
            <a:r>
              <a:rPr lang="cs-CZ" sz="2000" b="1" dirty="0" err="1">
                <a:solidFill>
                  <a:srgbClr val="FF0000"/>
                </a:solidFill>
                <a:latin typeface="Times New Roman" pitchFamily="18" charset="0"/>
              </a:rPr>
              <a:t>cells</a:t>
            </a:r>
            <a:r>
              <a:rPr lang="cs-CZ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6192011" y="1844824"/>
            <a:ext cx="3168352" cy="129614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 sz="2400">
              <a:solidFill>
                <a:srgbClr val="00B050"/>
              </a:solidFill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199456" y="5733256"/>
            <a:ext cx="4512501" cy="112474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 sz="2400">
              <a:solidFill>
                <a:srgbClr val="00B050"/>
              </a:solidFill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807968" y="5517232"/>
            <a:ext cx="3179531" cy="1340768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 sz="2400">
              <a:solidFill>
                <a:srgbClr val="00B050"/>
              </a:solidFill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463819" y="2636912"/>
            <a:ext cx="1344149" cy="43204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 sz="24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11369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D3AB0D0B-00F7-4426-B061-177EAD11F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81200"/>
            <a:ext cx="67722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>
            <a:extLst>
              <a:ext uri="{FF2B5EF4-FFF2-40B4-BE49-F238E27FC236}">
                <a16:creationId xmlns:a16="http://schemas.microsoft.com/office/drawing/2014/main" id="{86F1C09C-E2B2-4709-852A-038068994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10276"/>
            <a:ext cx="32702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>
            <a:extLst>
              <a:ext uri="{FF2B5EF4-FFF2-40B4-BE49-F238E27FC236}">
                <a16:creationId xmlns:a16="http://schemas.microsoft.com/office/drawing/2014/main" id="{363D06F4-8AB7-4331-9508-ACA74AFA1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>
            <a:extLst>
              <a:ext uri="{FF2B5EF4-FFF2-40B4-BE49-F238E27FC236}">
                <a16:creationId xmlns:a16="http://schemas.microsoft.com/office/drawing/2014/main" id="{F6B69495-F1E1-4CF2-B975-3C653A7E4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6" y="3657600"/>
            <a:ext cx="23907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>
            <a:extLst>
              <a:ext uri="{FF2B5EF4-FFF2-40B4-BE49-F238E27FC236}">
                <a16:creationId xmlns:a16="http://schemas.microsoft.com/office/drawing/2014/main" id="{34E38125-5B62-48EF-887D-9FBE3A8B5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493839"/>
            <a:ext cx="33766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>
            <a:extLst>
              <a:ext uri="{FF2B5EF4-FFF2-40B4-BE49-F238E27FC236}">
                <a16:creationId xmlns:a16="http://schemas.microsoft.com/office/drawing/2014/main" id="{3E16F4BB-4641-40F4-A38E-D672B2169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1679575"/>
            <a:ext cx="33909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8">
            <a:extLst>
              <a:ext uri="{FF2B5EF4-FFF2-40B4-BE49-F238E27FC236}">
                <a16:creationId xmlns:a16="http://schemas.microsoft.com/office/drawing/2014/main" id="{A679AD1C-7DEF-4B81-BFA2-450A08A01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8" y="2820988"/>
            <a:ext cx="3376612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9">
            <a:extLst>
              <a:ext uri="{FF2B5EF4-FFF2-40B4-BE49-F238E27FC236}">
                <a16:creationId xmlns:a16="http://schemas.microsoft.com/office/drawing/2014/main" id="{67C3F96D-177C-487E-B452-53BF91B94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6" y="1382713"/>
            <a:ext cx="56102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Obdélník 4">
            <a:extLst>
              <a:ext uri="{FF2B5EF4-FFF2-40B4-BE49-F238E27FC236}">
                <a16:creationId xmlns:a16="http://schemas.microsoft.com/office/drawing/2014/main" id="{6FC58A89-A1BD-4176-A34B-32A960A4CA3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277226" y="4121150"/>
            <a:ext cx="2390775" cy="395288"/>
          </a:xfrm>
          <a:prstGeom prst="rect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/>
          </a:p>
        </p:txBody>
      </p:sp>
      <p:pic>
        <p:nvPicPr>
          <p:cNvPr id="43019" name="Picture 11">
            <a:extLst>
              <a:ext uri="{FF2B5EF4-FFF2-40B4-BE49-F238E27FC236}">
                <a16:creationId xmlns:a16="http://schemas.microsoft.com/office/drawing/2014/main" id="{553E6222-0F52-480A-A186-36376711B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689475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0" name="Obdélník 14">
            <a:extLst>
              <a:ext uri="{FF2B5EF4-FFF2-40B4-BE49-F238E27FC236}">
                <a16:creationId xmlns:a16="http://schemas.microsoft.com/office/drawing/2014/main" id="{F56BF472-F9E5-4ABB-B00B-479BEE6CF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997075"/>
            <a:ext cx="2084388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IRF5 – </a:t>
            </a:r>
          </a:p>
          <a:p>
            <a:pPr eaLnBrk="1" hangingPunct="1"/>
            <a:r>
              <a:rPr lang="cs-CZ" altLang="cs-CZ" sz="2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G </a:t>
            </a:r>
            <a:r>
              <a:rPr lang="cs-CZ" altLang="cs-CZ" sz="2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allele</a:t>
            </a:r>
            <a:r>
              <a:rPr lang="cs-CZ" altLang="cs-CZ" sz="2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cs-CZ" altLang="cs-CZ" sz="2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enriched</a:t>
            </a:r>
            <a:endParaRPr lang="cs-CZ" altLang="cs-CZ" sz="280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</a:endParaRPr>
          </a:p>
          <a:p>
            <a:pPr eaLnBrk="1" hangingPunct="1"/>
            <a:r>
              <a:rPr lang="cs-CZ" altLang="cs-CZ" sz="2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in </a:t>
            </a:r>
            <a:r>
              <a:rPr lang="cs-CZ" altLang="cs-CZ" sz="2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European</a:t>
            </a:r>
            <a:endParaRPr lang="cs-CZ" altLang="cs-CZ" sz="280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</a:endParaRPr>
          </a:p>
          <a:p>
            <a:pPr eaLnBrk="1" hangingPunct="1"/>
            <a:r>
              <a:rPr lang="cs-CZ" altLang="cs-CZ" sz="2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population</a:t>
            </a:r>
            <a:endParaRPr lang="cs-CZ" altLang="cs-CZ" sz="28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43021" name="Picture 13">
            <a:extLst>
              <a:ext uri="{FF2B5EF4-FFF2-40B4-BE49-F238E27FC236}">
                <a16:creationId xmlns:a16="http://schemas.microsoft.com/office/drawing/2014/main" id="{FA50D3CF-9AD7-4E64-B495-EDB777C41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1676400"/>
            <a:ext cx="33782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541227E-30A7-4710-A029-E9DB9E498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116" y="3099332"/>
            <a:ext cx="5244029" cy="89787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FBD14F6-62B3-44CF-9180-C8DBC7426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035" y="3229392"/>
            <a:ext cx="4215827" cy="49706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6544848-4733-47D3-AFFD-2896207B8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28" y="68615"/>
            <a:ext cx="5887598" cy="82075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C52A5B0-8B22-4DF9-B7E7-C4D18F43B9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9711" y="453248"/>
            <a:ext cx="5133860" cy="69957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92990CC-3C2E-44D3-A9E8-DF801147F2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3131" y="128663"/>
            <a:ext cx="2395897" cy="25955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54E7755-B30A-4143-BBD5-F26B5A30C1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57" y="1319515"/>
            <a:ext cx="9972146" cy="5329670"/>
          </a:xfrm>
          <a:prstGeom prst="rect">
            <a:avLst/>
          </a:prstGeom>
        </p:spPr>
      </p:pic>
      <p:sp>
        <p:nvSpPr>
          <p:cNvPr id="12" name="Rectangle 12">
            <a:extLst>
              <a:ext uri="{FF2B5EF4-FFF2-40B4-BE49-F238E27FC236}">
                <a16:creationId xmlns:a16="http://schemas.microsoft.com/office/drawing/2014/main" id="{8CC72497-122E-4292-B6CE-2882843DC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706" y="5034987"/>
            <a:ext cx="2221414" cy="50349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>
              <a:solidFill>
                <a:srgbClr val="00B050"/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2BAC41C-B09C-467E-B7C2-26DAB17FB050}"/>
              </a:ext>
            </a:extLst>
          </p:cNvPr>
          <p:cNvSpPr/>
          <p:nvPr/>
        </p:nvSpPr>
        <p:spPr>
          <a:xfrm>
            <a:off x="7908235" y="5700029"/>
            <a:ext cx="428376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800" b="1" dirty="0">
                <a:solidFill>
                  <a:srgbClr val="FF0000"/>
                </a:solidFill>
              </a:rPr>
              <a:t>NOBILITY study</a:t>
            </a:r>
            <a:endParaRPr lang="cs-CZ" altLang="cs-CZ" b="1" dirty="0">
              <a:solidFill>
                <a:srgbClr val="00B050"/>
              </a:solidFill>
            </a:endParaRPr>
          </a:p>
          <a:p>
            <a:r>
              <a:rPr lang="cs-CZ" altLang="cs-CZ" b="1" dirty="0">
                <a:solidFill>
                  <a:srgbClr val="00B050"/>
                </a:solidFill>
              </a:rPr>
              <a:t>-</a:t>
            </a:r>
            <a:endParaRPr lang="cs-CZ" altLang="cs-CZ" dirty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9052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Obdélník 1"/>
          <p:cNvSpPr>
            <a:spLocks noChangeArrowheads="1"/>
          </p:cNvSpPr>
          <p:nvPr/>
        </p:nvSpPr>
        <p:spPr bwMode="auto">
          <a:xfrm>
            <a:off x="662228" y="1339201"/>
            <a:ext cx="11040797" cy="370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altLang="cs-CZ" sz="3733" b="1" dirty="0">
                <a:solidFill>
                  <a:srgbClr val="FF0000"/>
                </a:solidFill>
              </a:rPr>
              <a:t>TULIP 2 </a:t>
            </a:r>
            <a:r>
              <a:rPr lang="cs-CZ" altLang="cs-CZ" sz="2667" b="1" dirty="0">
                <a:solidFill>
                  <a:srgbClr val="00B050"/>
                </a:solidFill>
              </a:rPr>
              <a:t>– </a:t>
            </a:r>
            <a:r>
              <a:rPr lang="cs-CZ" altLang="cs-CZ" sz="2667" b="1" dirty="0" err="1">
                <a:solidFill>
                  <a:srgbClr val="00B050"/>
                </a:solidFill>
              </a:rPr>
              <a:t>phase</a:t>
            </a:r>
            <a:r>
              <a:rPr lang="cs-CZ" altLang="cs-CZ" sz="2667" b="1" dirty="0">
                <a:solidFill>
                  <a:srgbClr val="00B050"/>
                </a:solidFill>
              </a:rPr>
              <a:t> 3 study</a:t>
            </a:r>
          </a:p>
          <a:p>
            <a:r>
              <a:rPr lang="cs-CZ" altLang="cs-CZ" sz="2667" b="1" dirty="0">
                <a:solidFill>
                  <a:srgbClr val="00B050"/>
                </a:solidFill>
              </a:rPr>
              <a:t>– 373 </a:t>
            </a:r>
            <a:r>
              <a:rPr lang="cs-CZ" altLang="cs-CZ" sz="2667" b="1" dirty="0" err="1">
                <a:solidFill>
                  <a:srgbClr val="00B050"/>
                </a:solidFill>
              </a:rPr>
              <a:t>pts</a:t>
            </a:r>
            <a:r>
              <a:rPr lang="cs-CZ" altLang="cs-CZ" sz="2667" b="1" dirty="0">
                <a:solidFill>
                  <a:srgbClr val="00B050"/>
                </a:solidFill>
              </a:rPr>
              <a:t> </a:t>
            </a:r>
            <a:r>
              <a:rPr lang="cs-CZ" altLang="cs-CZ" sz="2667" b="1" dirty="0" err="1">
                <a:solidFill>
                  <a:srgbClr val="00B050"/>
                </a:solidFill>
              </a:rPr>
              <a:t>with</a:t>
            </a:r>
            <a:r>
              <a:rPr lang="cs-CZ" altLang="cs-CZ" sz="2667" b="1" dirty="0">
                <a:solidFill>
                  <a:srgbClr val="00B050"/>
                </a:solidFill>
              </a:rPr>
              <a:t> SLE, </a:t>
            </a:r>
            <a:r>
              <a:rPr lang="cs-CZ" altLang="cs-CZ" sz="2667" b="1" dirty="0" err="1">
                <a:solidFill>
                  <a:srgbClr val="FF0000"/>
                </a:solidFill>
              </a:rPr>
              <a:t>anifrolumab</a:t>
            </a:r>
            <a:r>
              <a:rPr lang="cs-CZ" altLang="cs-CZ" sz="2667" b="1" dirty="0">
                <a:solidFill>
                  <a:srgbClr val="00B050"/>
                </a:solidFill>
              </a:rPr>
              <a:t> vs placebo</a:t>
            </a:r>
          </a:p>
          <a:p>
            <a:r>
              <a:rPr lang="cs-CZ" altLang="cs-CZ" sz="2667" b="1" dirty="0" err="1">
                <a:solidFill>
                  <a:srgbClr val="00B050"/>
                </a:solidFill>
              </a:rPr>
              <a:t>Primary</a:t>
            </a:r>
            <a:r>
              <a:rPr lang="cs-CZ" altLang="cs-CZ" sz="2667" b="1" dirty="0">
                <a:solidFill>
                  <a:srgbClr val="00B050"/>
                </a:solidFill>
              </a:rPr>
              <a:t> </a:t>
            </a:r>
            <a:r>
              <a:rPr lang="cs-CZ" altLang="cs-CZ" sz="2667" b="1" dirty="0" err="1">
                <a:solidFill>
                  <a:srgbClr val="00B050"/>
                </a:solidFill>
              </a:rPr>
              <a:t>endpoint</a:t>
            </a:r>
            <a:r>
              <a:rPr lang="cs-CZ" altLang="cs-CZ" sz="2667" b="1" dirty="0">
                <a:solidFill>
                  <a:srgbClr val="00B050"/>
                </a:solidFill>
              </a:rPr>
              <a:t>  - </a:t>
            </a:r>
            <a:r>
              <a:rPr lang="cs-CZ" altLang="cs-CZ" sz="2667" b="1" dirty="0" err="1">
                <a:solidFill>
                  <a:srgbClr val="00B050"/>
                </a:solidFill>
              </a:rPr>
              <a:t>decrease</a:t>
            </a:r>
            <a:r>
              <a:rPr lang="cs-CZ" altLang="cs-CZ" sz="2667" b="1" dirty="0">
                <a:solidFill>
                  <a:srgbClr val="00B050"/>
                </a:solidFill>
              </a:rPr>
              <a:t> </a:t>
            </a:r>
            <a:r>
              <a:rPr lang="cs-CZ" altLang="cs-CZ" sz="2667" b="1" dirty="0" err="1">
                <a:solidFill>
                  <a:srgbClr val="00B050"/>
                </a:solidFill>
              </a:rPr>
              <a:t>of</a:t>
            </a:r>
            <a:r>
              <a:rPr lang="cs-CZ" altLang="cs-CZ" sz="2667" b="1" dirty="0">
                <a:solidFill>
                  <a:srgbClr val="00B050"/>
                </a:solidFill>
              </a:rPr>
              <a:t> BICLA </a:t>
            </a:r>
            <a:r>
              <a:rPr lang="cs-CZ" altLang="cs-CZ" sz="2667" b="1" dirty="0" err="1">
                <a:solidFill>
                  <a:srgbClr val="00B050"/>
                </a:solidFill>
              </a:rPr>
              <a:t>at</a:t>
            </a:r>
            <a:r>
              <a:rPr lang="cs-CZ" altLang="cs-CZ" sz="2667" b="1" dirty="0">
                <a:solidFill>
                  <a:srgbClr val="00B050"/>
                </a:solidFill>
              </a:rPr>
              <a:t> 52 </a:t>
            </a:r>
            <a:r>
              <a:rPr lang="cs-CZ" altLang="cs-CZ" sz="2667" b="1" dirty="0" err="1">
                <a:solidFill>
                  <a:srgbClr val="00B050"/>
                </a:solidFill>
              </a:rPr>
              <a:t>weeks</a:t>
            </a:r>
            <a:r>
              <a:rPr lang="cs-CZ" altLang="cs-CZ" sz="2667" b="1" dirty="0">
                <a:solidFill>
                  <a:srgbClr val="00B050"/>
                </a:solidFill>
              </a:rPr>
              <a:t> </a:t>
            </a:r>
            <a:r>
              <a:rPr lang="cs-CZ" altLang="cs-CZ" sz="2667" b="1" dirty="0" err="1">
                <a:solidFill>
                  <a:srgbClr val="00B050"/>
                </a:solidFill>
              </a:rPr>
              <a:t>reached</a:t>
            </a:r>
            <a:endParaRPr lang="cs-CZ" altLang="cs-CZ" sz="2667" b="1" dirty="0">
              <a:solidFill>
                <a:srgbClr val="00B050"/>
              </a:solidFill>
            </a:endParaRPr>
          </a:p>
          <a:p>
            <a:endParaRPr lang="cs-CZ" altLang="cs-CZ" sz="2667" b="1" dirty="0">
              <a:solidFill>
                <a:srgbClr val="00B050"/>
              </a:solidFill>
            </a:endParaRPr>
          </a:p>
          <a:p>
            <a:r>
              <a:rPr lang="cs-CZ" altLang="cs-CZ" sz="3733" b="1" dirty="0">
                <a:solidFill>
                  <a:srgbClr val="FF0000"/>
                </a:solidFill>
              </a:rPr>
              <a:t>TULIP LN </a:t>
            </a:r>
            <a:r>
              <a:rPr lang="cs-CZ" altLang="cs-CZ" sz="2667" b="1" dirty="0">
                <a:solidFill>
                  <a:srgbClr val="00B050"/>
                </a:solidFill>
              </a:rPr>
              <a:t>– </a:t>
            </a:r>
            <a:r>
              <a:rPr lang="cs-CZ" altLang="cs-CZ" sz="2667" b="1" dirty="0" err="1">
                <a:solidFill>
                  <a:srgbClr val="00B050"/>
                </a:solidFill>
              </a:rPr>
              <a:t>phase</a:t>
            </a:r>
            <a:r>
              <a:rPr lang="cs-CZ" altLang="cs-CZ" sz="2667" b="1" dirty="0">
                <a:solidFill>
                  <a:srgbClr val="00B050"/>
                </a:solidFill>
              </a:rPr>
              <a:t> 2 study</a:t>
            </a:r>
          </a:p>
          <a:p>
            <a:r>
              <a:rPr lang="cs-CZ" altLang="cs-CZ" sz="2667" b="1" dirty="0">
                <a:solidFill>
                  <a:srgbClr val="00B050"/>
                </a:solidFill>
              </a:rPr>
              <a:t>– 147 </a:t>
            </a:r>
            <a:r>
              <a:rPr lang="cs-CZ" altLang="cs-CZ" sz="2667" b="1" dirty="0" err="1">
                <a:solidFill>
                  <a:srgbClr val="00B050"/>
                </a:solidFill>
              </a:rPr>
              <a:t>pts</a:t>
            </a:r>
            <a:r>
              <a:rPr lang="cs-CZ" altLang="cs-CZ" sz="2667" b="1" dirty="0">
                <a:solidFill>
                  <a:srgbClr val="00B050"/>
                </a:solidFill>
              </a:rPr>
              <a:t> </a:t>
            </a:r>
            <a:r>
              <a:rPr lang="cs-CZ" altLang="cs-CZ" sz="2667" b="1" dirty="0" err="1">
                <a:solidFill>
                  <a:srgbClr val="00B050"/>
                </a:solidFill>
              </a:rPr>
              <a:t>with</a:t>
            </a:r>
            <a:r>
              <a:rPr lang="cs-CZ" altLang="cs-CZ" sz="2667" b="1" dirty="0">
                <a:solidFill>
                  <a:srgbClr val="00B050"/>
                </a:solidFill>
              </a:rPr>
              <a:t> SLE, </a:t>
            </a:r>
            <a:r>
              <a:rPr lang="cs-CZ" altLang="cs-CZ" sz="2667" b="1" dirty="0" err="1">
                <a:solidFill>
                  <a:srgbClr val="FF0000"/>
                </a:solidFill>
              </a:rPr>
              <a:t>anifrolumab</a:t>
            </a:r>
            <a:r>
              <a:rPr lang="cs-CZ" altLang="cs-CZ" sz="2667" b="1" dirty="0">
                <a:solidFill>
                  <a:srgbClr val="00B050"/>
                </a:solidFill>
              </a:rPr>
              <a:t> </a:t>
            </a:r>
            <a:r>
              <a:rPr lang="cs-CZ" altLang="cs-CZ" sz="2667" b="1" dirty="0" err="1">
                <a:solidFill>
                  <a:srgbClr val="00B050"/>
                </a:solidFill>
              </a:rPr>
              <a:t>vs</a:t>
            </a:r>
            <a:r>
              <a:rPr lang="cs-CZ" altLang="cs-CZ" sz="2667" b="1" dirty="0">
                <a:solidFill>
                  <a:srgbClr val="00B050"/>
                </a:solidFill>
              </a:rPr>
              <a:t> placebo</a:t>
            </a:r>
          </a:p>
          <a:p>
            <a:r>
              <a:rPr lang="cs-CZ" altLang="cs-CZ" sz="2667" b="1" dirty="0" err="1">
                <a:solidFill>
                  <a:srgbClr val="00B050"/>
                </a:solidFill>
              </a:rPr>
              <a:t>Primary</a:t>
            </a:r>
            <a:r>
              <a:rPr lang="cs-CZ" altLang="cs-CZ" sz="2667" b="1" dirty="0">
                <a:solidFill>
                  <a:srgbClr val="00B050"/>
                </a:solidFill>
              </a:rPr>
              <a:t> </a:t>
            </a:r>
            <a:r>
              <a:rPr lang="cs-CZ" altLang="cs-CZ" sz="2667" b="1" dirty="0" err="1">
                <a:solidFill>
                  <a:srgbClr val="00B050"/>
                </a:solidFill>
              </a:rPr>
              <a:t>endpoint</a:t>
            </a:r>
            <a:r>
              <a:rPr lang="cs-CZ" altLang="cs-CZ" sz="2667" b="1" dirty="0">
                <a:solidFill>
                  <a:srgbClr val="00B050"/>
                </a:solidFill>
              </a:rPr>
              <a:t>  - </a:t>
            </a:r>
            <a:r>
              <a:rPr lang="cs-CZ" altLang="cs-CZ" sz="2667" b="1" dirty="0" err="1">
                <a:solidFill>
                  <a:srgbClr val="00B050"/>
                </a:solidFill>
              </a:rPr>
              <a:t>decrease</a:t>
            </a:r>
            <a:r>
              <a:rPr lang="cs-CZ" altLang="cs-CZ" sz="2667" b="1" dirty="0">
                <a:solidFill>
                  <a:srgbClr val="00B050"/>
                </a:solidFill>
              </a:rPr>
              <a:t> </a:t>
            </a:r>
            <a:r>
              <a:rPr lang="cs-CZ" altLang="cs-CZ" sz="2667" b="1" dirty="0" err="1">
                <a:solidFill>
                  <a:srgbClr val="00B050"/>
                </a:solidFill>
              </a:rPr>
              <a:t>of</a:t>
            </a:r>
            <a:r>
              <a:rPr lang="cs-CZ" altLang="cs-CZ" sz="2667" b="1" dirty="0">
                <a:solidFill>
                  <a:srgbClr val="00B050"/>
                </a:solidFill>
              </a:rPr>
              <a:t> BICLA </a:t>
            </a:r>
            <a:r>
              <a:rPr lang="cs-CZ" altLang="cs-CZ" sz="2667" b="1" dirty="0" err="1">
                <a:solidFill>
                  <a:srgbClr val="00B050"/>
                </a:solidFill>
              </a:rPr>
              <a:t>at</a:t>
            </a:r>
            <a:r>
              <a:rPr lang="cs-CZ" altLang="cs-CZ" sz="2667" b="1" dirty="0">
                <a:solidFill>
                  <a:srgbClr val="00B050"/>
                </a:solidFill>
              </a:rPr>
              <a:t> 52 </a:t>
            </a:r>
            <a:r>
              <a:rPr lang="cs-CZ" altLang="cs-CZ" sz="2667" b="1" dirty="0" err="1">
                <a:solidFill>
                  <a:srgbClr val="00B050"/>
                </a:solidFill>
              </a:rPr>
              <a:t>weeks</a:t>
            </a:r>
            <a:r>
              <a:rPr lang="cs-CZ" altLang="cs-CZ" sz="2667" b="1" dirty="0">
                <a:solidFill>
                  <a:srgbClr val="00B050"/>
                </a:solidFill>
              </a:rPr>
              <a:t> </a:t>
            </a:r>
            <a:r>
              <a:rPr lang="cs-CZ" altLang="cs-CZ" sz="2667" b="1" dirty="0" err="1">
                <a:solidFill>
                  <a:srgbClr val="00B050"/>
                </a:solidFill>
              </a:rPr>
              <a:t>reached</a:t>
            </a:r>
            <a:endParaRPr lang="cs-CZ" altLang="cs-CZ" sz="2667" b="1" dirty="0">
              <a:solidFill>
                <a:srgbClr val="00B050"/>
              </a:solidFill>
            </a:endParaRPr>
          </a:p>
          <a:p>
            <a:endParaRPr lang="cs-CZ" altLang="cs-CZ" sz="2667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799068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A91196A-4596-E12F-AD2D-9893754C5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40" y="352700"/>
            <a:ext cx="6275846" cy="52262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DC5FCB1-94FC-EB1E-24D7-6FCC0B8E9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401" y="208588"/>
            <a:ext cx="2773386" cy="330673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7AF7FF73-A579-EB15-415C-F7444E82F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04" y="1554403"/>
            <a:ext cx="10089662" cy="4867504"/>
          </a:xfrm>
          <a:prstGeom prst="rect">
            <a:avLst/>
          </a:prstGeom>
        </p:spPr>
      </p:pic>
      <p:sp>
        <p:nvSpPr>
          <p:cNvPr id="7" name="Rectangle 12">
            <a:extLst>
              <a:ext uri="{FF2B5EF4-FFF2-40B4-BE49-F238E27FC236}">
                <a16:creationId xmlns:a16="http://schemas.microsoft.com/office/drawing/2014/main" id="{0C7951ED-3954-4BD5-862E-1FD6375D0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717" y="3344349"/>
            <a:ext cx="1686973" cy="257568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>
              <a:solidFill>
                <a:srgbClr val="00B050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D059910E-64AF-47EB-8BE3-48DCA7E3E06F}"/>
              </a:ext>
            </a:extLst>
          </p:cNvPr>
          <p:cNvSpPr/>
          <p:nvPr/>
        </p:nvSpPr>
        <p:spPr>
          <a:xfrm>
            <a:off x="4650185" y="2050491"/>
            <a:ext cx="6026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 err="1">
                <a:solidFill>
                  <a:srgbClr val="FF0000"/>
                </a:solidFill>
              </a:rPr>
              <a:t>Anifrolumab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significantly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suppressed</a:t>
            </a:r>
            <a:r>
              <a:rPr lang="cs-CZ" altLang="cs-CZ" b="1" dirty="0">
                <a:solidFill>
                  <a:srgbClr val="FF0000"/>
                </a:solidFill>
              </a:rPr>
              <a:t> „interferon </a:t>
            </a:r>
            <a:r>
              <a:rPr lang="cs-CZ" altLang="cs-CZ" b="1" dirty="0" err="1">
                <a:solidFill>
                  <a:srgbClr val="FF0000"/>
                </a:solidFill>
              </a:rPr>
              <a:t>signature</a:t>
            </a:r>
            <a:r>
              <a:rPr lang="cs-CZ" altLang="cs-CZ" b="1" dirty="0">
                <a:solidFill>
                  <a:srgbClr val="FF0000"/>
                </a:solidFill>
              </a:rPr>
              <a:t>“ </a:t>
            </a:r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CAAAF7E-AFA6-4D0A-9F90-8B420D77541D}"/>
              </a:ext>
            </a:extLst>
          </p:cNvPr>
          <p:cNvSpPr/>
          <p:nvPr/>
        </p:nvSpPr>
        <p:spPr>
          <a:xfrm>
            <a:off x="6898579" y="725080"/>
            <a:ext cx="4701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b="1" dirty="0">
                <a:solidFill>
                  <a:srgbClr val="FF0000"/>
                </a:solidFill>
              </a:rPr>
              <a:t>147 </a:t>
            </a:r>
            <a:r>
              <a:rPr lang="cs-CZ" altLang="cs-CZ" b="1" dirty="0" err="1">
                <a:solidFill>
                  <a:srgbClr val="FF0000"/>
                </a:solidFill>
              </a:rPr>
              <a:t>pts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with</a:t>
            </a:r>
            <a:r>
              <a:rPr lang="cs-CZ" altLang="cs-CZ" b="1" dirty="0">
                <a:solidFill>
                  <a:srgbClr val="FF0000"/>
                </a:solidFill>
              </a:rPr>
              <a:t> LN III-IV </a:t>
            </a:r>
            <a:r>
              <a:rPr lang="cs-CZ" altLang="cs-CZ" b="1" dirty="0" err="1">
                <a:solidFill>
                  <a:srgbClr val="00B050"/>
                </a:solidFill>
              </a:rPr>
              <a:t>randomized</a:t>
            </a:r>
            <a:r>
              <a:rPr lang="cs-CZ" altLang="cs-CZ" b="1" dirty="0">
                <a:solidFill>
                  <a:srgbClr val="00B050"/>
                </a:solidFill>
              </a:rPr>
              <a:t> to </a:t>
            </a:r>
            <a:r>
              <a:rPr lang="cs-CZ" altLang="cs-CZ" b="1" dirty="0">
                <a:solidFill>
                  <a:srgbClr val="FF0000"/>
                </a:solidFill>
              </a:rPr>
              <a:t>basic </a:t>
            </a:r>
            <a:r>
              <a:rPr lang="cs-CZ" altLang="cs-CZ" b="1" dirty="0" err="1">
                <a:solidFill>
                  <a:srgbClr val="FF0000"/>
                </a:solidFill>
              </a:rPr>
              <a:t>or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intensified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anifrolumab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regimen</a:t>
            </a:r>
            <a:r>
              <a:rPr lang="cs-CZ" altLang="cs-CZ" b="1" dirty="0">
                <a:solidFill>
                  <a:srgbClr val="FF0000"/>
                </a:solidFill>
              </a:rPr>
              <a:t>, </a:t>
            </a:r>
            <a:r>
              <a:rPr lang="cs-CZ" altLang="cs-CZ" b="1" dirty="0" err="1">
                <a:solidFill>
                  <a:srgbClr val="FF0000"/>
                </a:solidFill>
              </a:rPr>
              <a:t>or</a:t>
            </a:r>
            <a:r>
              <a:rPr lang="cs-CZ" altLang="cs-CZ" b="1" dirty="0">
                <a:solidFill>
                  <a:srgbClr val="FF0000"/>
                </a:solidFill>
              </a:rPr>
              <a:t> placebo, </a:t>
            </a:r>
          </a:p>
        </p:txBody>
      </p:sp>
    </p:spTree>
    <p:extLst>
      <p:ext uri="{BB962C8B-B14F-4D97-AF65-F5344CB8AC3E}">
        <p14:creationId xmlns:p14="http://schemas.microsoft.com/office/powerpoint/2010/main" val="39404983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B013815-8135-E108-3F32-034C48D37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6" y="0"/>
            <a:ext cx="8748479" cy="10422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6AC1EB8-B148-AB7A-02FB-E9085AC90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079" y="810480"/>
            <a:ext cx="4280072" cy="43623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CF0F4A3-2312-4884-85AA-EB3E65475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77" y="2000485"/>
            <a:ext cx="9728133" cy="456322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F6CA99C-BC57-401D-A068-BD6988A9D06C}"/>
              </a:ext>
            </a:extLst>
          </p:cNvPr>
          <p:cNvSpPr/>
          <p:nvPr/>
        </p:nvSpPr>
        <p:spPr>
          <a:xfrm>
            <a:off x="1037277" y="1327061"/>
            <a:ext cx="8870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 err="1">
                <a:solidFill>
                  <a:srgbClr val="FF0000"/>
                </a:solidFill>
              </a:rPr>
              <a:t>Anifrolumab</a:t>
            </a:r>
            <a:r>
              <a:rPr lang="cs-CZ" altLang="cs-CZ" b="1" dirty="0">
                <a:solidFill>
                  <a:srgbClr val="FF0000"/>
                </a:solidFill>
              </a:rPr>
              <a:t> in LN – second-</a:t>
            </a:r>
            <a:r>
              <a:rPr lang="cs-CZ" altLang="cs-CZ" b="1" dirty="0" err="1">
                <a:solidFill>
                  <a:srgbClr val="FF0000"/>
                </a:solidFill>
              </a:rPr>
              <a:t>year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extension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of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randomised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phase</a:t>
            </a:r>
            <a:r>
              <a:rPr lang="cs-CZ" altLang="cs-CZ" b="1" dirty="0">
                <a:solidFill>
                  <a:srgbClr val="FF0000"/>
                </a:solidFill>
              </a:rPr>
              <a:t> II trial – SLEDAI-2K </a:t>
            </a:r>
            <a:r>
              <a:rPr lang="cs-CZ" altLang="cs-CZ" b="1" dirty="0" err="1">
                <a:solidFill>
                  <a:srgbClr val="FF0000"/>
                </a:solidFill>
              </a:rPr>
              <a:t>score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endParaRPr lang="cs-CZ" dirty="0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924640FD-2542-4264-8630-DA1A36097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534" y="1857079"/>
            <a:ext cx="9803876" cy="46873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>
              <a:solidFill>
                <a:srgbClr val="00B05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9558407-B9DF-EA78-D56B-7C5E4548E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6369" y="34088"/>
            <a:ext cx="1967428" cy="59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577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B013815-8135-E108-3F32-034C48D37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6" y="0"/>
            <a:ext cx="8748479" cy="10422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6AC1EB8-B148-AB7A-02FB-E9085AC90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357" y="718241"/>
            <a:ext cx="4544023" cy="4631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257E874-0DB7-432A-9E25-8F2D8CB9F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734" y="2094063"/>
            <a:ext cx="10455137" cy="446414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B295EFB-9573-4587-81CE-49800878A660}"/>
              </a:ext>
            </a:extLst>
          </p:cNvPr>
          <p:cNvSpPr/>
          <p:nvPr/>
        </p:nvSpPr>
        <p:spPr>
          <a:xfrm>
            <a:off x="634737" y="1165608"/>
            <a:ext cx="10715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b="1" dirty="0" err="1">
                <a:solidFill>
                  <a:srgbClr val="FF0000"/>
                </a:solidFill>
              </a:rPr>
              <a:t>Anifrolumab</a:t>
            </a:r>
            <a:r>
              <a:rPr lang="cs-CZ" altLang="cs-CZ" b="1" dirty="0">
                <a:solidFill>
                  <a:srgbClr val="FF0000"/>
                </a:solidFill>
              </a:rPr>
              <a:t> in LN – second-</a:t>
            </a:r>
            <a:r>
              <a:rPr lang="cs-CZ" altLang="cs-CZ" b="1" dirty="0" err="1">
                <a:solidFill>
                  <a:srgbClr val="FF0000"/>
                </a:solidFill>
              </a:rPr>
              <a:t>year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extension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of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randomised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phase</a:t>
            </a:r>
            <a:r>
              <a:rPr lang="cs-CZ" altLang="cs-CZ" b="1" dirty="0">
                <a:solidFill>
                  <a:srgbClr val="FF0000"/>
                </a:solidFill>
              </a:rPr>
              <a:t> II trial – % </a:t>
            </a:r>
            <a:r>
              <a:rPr lang="cs-CZ" altLang="cs-CZ" b="1" dirty="0" err="1">
                <a:solidFill>
                  <a:srgbClr val="FF0000"/>
                </a:solidFill>
              </a:rPr>
              <a:t>of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pts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with</a:t>
            </a:r>
            <a:r>
              <a:rPr lang="cs-CZ" altLang="cs-CZ" b="1" dirty="0">
                <a:solidFill>
                  <a:srgbClr val="FF0000"/>
                </a:solidFill>
              </a:rPr>
              <a:t> CRR </a:t>
            </a:r>
            <a:endParaRPr lang="cs-CZ" dirty="0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ABABA18E-AE5C-44A6-A369-C97CEF63A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534" y="1857079"/>
            <a:ext cx="9916998" cy="46873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>
              <a:solidFill>
                <a:srgbClr val="00B05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126EFDE-7E58-3893-15FF-92DA0F79A5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6369" y="34088"/>
            <a:ext cx="1967428" cy="59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092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BEAD315-EB44-4C0C-8FFF-FA27CCC35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54" y="2681977"/>
            <a:ext cx="10941538" cy="372676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7CE5E71-8548-4D02-AADC-EC70D5649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65" y="140028"/>
            <a:ext cx="5332164" cy="74914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297371B-0AE5-423C-82D2-4EEAE5457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6293" y="77993"/>
            <a:ext cx="2227830" cy="64558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17DFB73-34DA-4B85-96F5-7E412AE12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2260" y="787764"/>
            <a:ext cx="3988106" cy="41864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93D9DA1-FA20-1960-7F04-EA453EDAA8F4}"/>
              </a:ext>
            </a:extLst>
          </p:cNvPr>
          <p:cNvSpPr txBox="1"/>
          <p:nvPr/>
        </p:nvSpPr>
        <p:spPr>
          <a:xfrm>
            <a:off x="356152" y="1558653"/>
            <a:ext cx="114796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altLang="cs-CZ" sz="2400" b="1" dirty="0" err="1">
                <a:solidFill>
                  <a:srgbClr val="FF0000"/>
                </a:solidFill>
              </a:rPr>
              <a:t>Curative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options</a:t>
            </a:r>
            <a:r>
              <a:rPr lang="cs-CZ" altLang="cs-CZ" sz="2400" b="1" dirty="0">
                <a:solidFill>
                  <a:srgbClr val="FF0000"/>
                </a:solidFill>
              </a:rPr>
              <a:t> in SLE </a:t>
            </a:r>
            <a:r>
              <a:rPr lang="cs-CZ" altLang="cs-CZ" sz="2400" b="1" dirty="0" err="1">
                <a:solidFill>
                  <a:srgbClr val="00B050"/>
                </a:solidFill>
              </a:rPr>
              <a:t>need</a:t>
            </a:r>
            <a:r>
              <a:rPr lang="cs-CZ" altLang="cs-CZ" sz="2400" b="1" dirty="0">
                <a:solidFill>
                  <a:srgbClr val="00B050"/>
                </a:solidFill>
              </a:rPr>
              <a:t> to </a:t>
            </a:r>
            <a:r>
              <a:rPr lang="cs-CZ" altLang="cs-CZ" sz="2400" b="1" dirty="0" err="1">
                <a:solidFill>
                  <a:srgbClr val="00B050"/>
                </a:solidFill>
              </a:rPr>
              <a:t>eliminate</a:t>
            </a:r>
            <a:r>
              <a:rPr lang="cs-CZ" altLang="cs-CZ" sz="2400" b="1" dirty="0">
                <a:solidFill>
                  <a:srgbClr val="00B050"/>
                </a:solidFill>
              </a:rPr>
              <a:t> </a:t>
            </a:r>
            <a:r>
              <a:rPr lang="cs-CZ" altLang="cs-CZ" sz="2400" b="1" dirty="0" err="1">
                <a:solidFill>
                  <a:srgbClr val="00B050"/>
                </a:solidFill>
              </a:rPr>
              <a:t>both</a:t>
            </a:r>
            <a:r>
              <a:rPr lang="cs-CZ" altLang="cs-CZ" sz="2400" b="1" dirty="0">
                <a:solidFill>
                  <a:srgbClr val="00B050"/>
                </a:solidFill>
              </a:rPr>
              <a:t> </a:t>
            </a:r>
            <a:r>
              <a:rPr lang="cs-CZ" altLang="cs-CZ" sz="2400" b="1" dirty="0" err="1">
                <a:solidFill>
                  <a:srgbClr val="00B050"/>
                </a:solidFill>
              </a:rPr>
              <a:t>plasmablasts</a:t>
            </a:r>
            <a:r>
              <a:rPr lang="cs-CZ" altLang="cs-CZ" sz="2400" b="1" dirty="0">
                <a:solidFill>
                  <a:srgbClr val="00B050"/>
                </a:solidFill>
              </a:rPr>
              <a:t> and long-</a:t>
            </a:r>
            <a:r>
              <a:rPr lang="cs-CZ" altLang="cs-CZ" sz="2400" b="1" dirty="0" err="1">
                <a:solidFill>
                  <a:srgbClr val="00B050"/>
                </a:solidFill>
              </a:rPr>
              <a:t>lived</a:t>
            </a:r>
            <a:r>
              <a:rPr lang="cs-CZ" altLang="cs-CZ" sz="2400" b="1" dirty="0">
                <a:solidFill>
                  <a:srgbClr val="00B050"/>
                </a:solidFill>
              </a:rPr>
              <a:t> plasma </a:t>
            </a:r>
            <a:r>
              <a:rPr lang="cs-CZ" altLang="cs-CZ" sz="2400" b="1" dirty="0" err="1">
                <a:solidFill>
                  <a:srgbClr val="00B050"/>
                </a:solidFill>
              </a:rPr>
              <a:t>cells</a:t>
            </a:r>
            <a:r>
              <a:rPr lang="cs-CZ" altLang="cs-CZ" sz="2400" b="1" dirty="0">
                <a:solidFill>
                  <a:srgbClr val="00B050"/>
                </a:solidFill>
              </a:rPr>
              <a:t> </a:t>
            </a:r>
            <a:endParaRPr lang="cs-CZ" sz="2400" dirty="0">
              <a:solidFill>
                <a:srgbClr val="00B050"/>
              </a:solidFill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DA6AE7D-F3BC-11B8-80BC-771A34017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5877" y="2903414"/>
            <a:ext cx="3102707" cy="154354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1408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1388165"/>
            <a:ext cx="12192000" cy="5773945"/>
          </a:xfrm>
        </p:spPr>
        <p:txBody>
          <a:bodyPr>
            <a:normAutofit/>
          </a:bodyPr>
          <a:lstStyle/>
          <a:p>
            <a:r>
              <a:rPr lang="cs-CZ" sz="4400" b="1" dirty="0">
                <a:solidFill>
                  <a:srgbClr val="FF0000"/>
                </a:solidFill>
              </a:rPr>
              <a:t>2023 update </a:t>
            </a:r>
            <a:r>
              <a:rPr lang="cs-CZ" sz="4400" b="1" dirty="0" err="1">
                <a:solidFill>
                  <a:srgbClr val="FF0000"/>
                </a:solidFill>
              </a:rPr>
              <a:t>of</a:t>
            </a:r>
            <a:r>
              <a:rPr lang="cs-CZ" sz="4400" b="1" dirty="0">
                <a:solidFill>
                  <a:srgbClr val="FF0000"/>
                </a:solidFill>
              </a:rPr>
              <a:t> 2021 KDIGO </a:t>
            </a:r>
            <a:r>
              <a:rPr lang="cs-CZ" sz="4400" b="1" dirty="0" err="1">
                <a:solidFill>
                  <a:srgbClr val="FF0000"/>
                </a:solidFill>
              </a:rPr>
              <a:t>guidelines</a:t>
            </a:r>
            <a:endParaRPr lang="cs-CZ" sz="4400" b="1" dirty="0">
              <a:solidFill>
                <a:srgbClr val="FF0000"/>
              </a:solidFill>
            </a:endParaRPr>
          </a:p>
          <a:p>
            <a:r>
              <a:rPr lang="cs-CZ" sz="4400" b="1" dirty="0">
                <a:solidFill>
                  <a:srgbClr val="00B050"/>
                </a:solidFill>
              </a:rPr>
              <a:t>and EULAR 2023 </a:t>
            </a:r>
            <a:r>
              <a:rPr lang="cs-CZ" sz="4400" b="1" dirty="0" err="1">
                <a:solidFill>
                  <a:srgbClr val="00B050"/>
                </a:solidFill>
              </a:rPr>
              <a:t>guidelines</a:t>
            </a:r>
            <a:endParaRPr lang="cs-CZ" sz="4400" b="1" dirty="0">
              <a:solidFill>
                <a:srgbClr val="00B050"/>
              </a:solidFill>
            </a:endParaRPr>
          </a:p>
          <a:p>
            <a:pPr eaLnBrk="1" hangingPunct="1"/>
            <a:endParaRPr lang="cs-CZ" altLang="cs-CZ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131339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1"/>
            <a:ext cx="10464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35825" y="903232"/>
            <a:ext cx="1987826" cy="31038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8156" y="1992796"/>
            <a:ext cx="971384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délník 12"/>
          <p:cNvSpPr/>
          <p:nvPr/>
        </p:nvSpPr>
        <p:spPr>
          <a:xfrm>
            <a:off x="1454329" y="1431792"/>
            <a:ext cx="9689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 err="1">
                <a:solidFill>
                  <a:srgbClr val="FF0000"/>
                </a:solidFill>
              </a:rPr>
              <a:t>Recommended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initial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first</a:t>
            </a:r>
            <a:r>
              <a:rPr lang="cs-CZ" altLang="cs-CZ" b="1" dirty="0">
                <a:solidFill>
                  <a:srgbClr val="00B050"/>
                </a:solidFill>
              </a:rPr>
              <a:t>-line </a:t>
            </a:r>
            <a:r>
              <a:rPr lang="cs-CZ" altLang="cs-CZ" b="1" dirty="0" err="1">
                <a:solidFill>
                  <a:srgbClr val="00B050"/>
                </a:solidFill>
              </a:rPr>
              <a:t>treatment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of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proliferative</a:t>
            </a:r>
            <a:r>
              <a:rPr lang="cs-CZ" altLang="cs-CZ" b="1" dirty="0">
                <a:solidFill>
                  <a:srgbClr val="00B050"/>
                </a:solidFill>
              </a:rPr>
              <a:t> LN </a:t>
            </a:r>
            <a:r>
              <a:rPr lang="cs-CZ" altLang="cs-CZ" b="1" dirty="0" err="1">
                <a:solidFill>
                  <a:srgbClr val="FF0000"/>
                </a:solidFill>
              </a:rPr>
              <a:t>according</a:t>
            </a:r>
            <a:r>
              <a:rPr lang="cs-CZ" altLang="cs-CZ" b="1" dirty="0">
                <a:solidFill>
                  <a:srgbClr val="FF0000"/>
                </a:solidFill>
              </a:rPr>
              <a:t> to 2012 KDIGO </a:t>
            </a:r>
            <a:r>
              <a:rPr lang="cs-CZ" altLang="cs-CZ" b="1" dirty="0" err="1">
                <a:solidFill>
                  <a:srgbClr val="FF0000"/>
                </a:solidFill>
              </a:rPr>
              <a:t>guidelines</a:t>
            </a:r>
            <a:endParaRPr lang="cs-CZ" dirty="0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9A22E9B5-29FF-4EB0-ABA0-7CCB196CF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3152" y="5579164"/>
            <a:ext cx="6884848" cy="1125941"/>
          </a:xfrm>
          <a:prstGeom prst="rect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solidFill>
                <a:srgbClr val="FF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3200" y="903232"/>
            <a:ext cx="33147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335574"/>
            <a:ext cx="3783152" cy="136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46746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1"/>
            <a:ext cx="10464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35825" y="903232"/>
            <a:ext cx="1987826" cy="31038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13" name="Obdélník 12"/>
          <p:cNvSpPr/>
          <p:nvPr/>
        </p:nvSpPr>
        <p:spPr>
          <a:xfrm>
            <a:off x="954364" y="1398283"/>
            <a:ext cx="10105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 err="1">
                <a:solidFill>
                  <a:srgbClr val="FF0000"/>
                </a:solidFill>
              </a:rPr>
              <a:t>Recommended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approach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for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initial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therapy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of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active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class</a:t>
            </a:r>
            <a:r>
              <a:rPr lang="cs-CZ" altLang="cs-CZ" b="1" dirty="0">
                <a:solidFill>
                  <a:srgbClr val="00B050"/>
                </a:solidFill>
              </a:rPr>
              <a:t> III-IV </a:t>
            </a:r>
            <a:r>
              <a:rPr lang="cs-CZ" altLang="cs-CZ" b="1" dirty="0" err="1">
                <a:solidFill>
                  <a:srgbClr val="00B050"/>
                </a:solidFill>
              </a:rPr>
              <a:t>LN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according</a:t>
            </a:r>
            <a:r>
              <a:rPr lang="cs-CZ" altLang="cs-CZ" b="1" dirty="0">
                <a:solidFill>
                  <a:srgbClr val="FF0000"/>
                </a:solidFill>
              </a:rPr>
              <a:t> to 2021 </a:t>
            </a:r>
            <a:r>
              <a:rPr lang="cs-CZ" altLang="cs-CZ" b="1" dirty="0" err="1">
                <a:solidFill>
                  <a:srgbClr val="FF0000"/>
                </a:solidFill>
              </a:rPr>
              <a:t>KDIGO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guidelines</a:t>
            </a:r>
            <a:endParaRPr lang="cs-CZ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200" y="903232"/>
            <a:ext cx="33147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3652527" y="-1122912"/>
            <a:ext cx="4833937" cy="1065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9A22E9B5-29FF-4EB0-ABA0-7CCB196CF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364" y="5300870"/>
            <a:ext cx="3365845" cy="1300682"/>
          </a:xfrm>
          <a:prstGeom prst="rect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solidFill>
                <a:srgbClr val="FF0000"/>
              </a:solidFill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9A22E9B5-29FF-4EB0-ABA0-7CCB196CF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9930" y="5300870"/>
            <a:ext cx="2676939" cy="1126434"/>
          </a:xfrm>
          <a:prstGeom prst="rect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solidFill>
                <a:srgbClr val="FF0000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69E6E6BF-FB74-45A7-91B5-CDC1B9CFC1A5}"/>
              </a:ext>
            </a:extLst>
          </p:cNvPr>
          <p:cNvSpPr/>
          <p:nvPr/>
        </p:nvSpPr>
        <p:spPr>
          <a:xfrm>
            <a:off x="9843896" y="2365797"/>
            <a:ext cx="1648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</a:rPr>
              <a:t>Lupus </a:t>
            </a:r>
            <a:r>
              <a:rPr lang="cs-CZ" b="1" dirty="0" err="1">
                <a:solidFill>
                  <a:srgbClr val="FF0000"/>
                </a:solidFill>
              </a:rPr>
              <a:t>nephritis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5484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98D32CB-B456-4043-50FA-CAF8E1794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235"/>
            <a:ext cx="12192000" cy="85357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D1C025A-DBCD-4C9B-6494-68674669A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09" y="666068"/>
            <a:ext cx="1776913" cy="386990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7A338201-53B0-6798-AED2-70A3CBCAA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8382" y="575771"/>
            <a:ext cx="1070709" cy="97511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750E41D-02D9-3426-DE6D-E050843D3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04" y="1726944"/>
            <a:ext cx="10935256" cy="4855824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4D983DA-FF75-4FF7-9A7D-E0A81B405C77}"/>
              </a:ext>
            </a:extLst>
          </p:cNvPr>
          <p:cNvSpPr/>
          <p:nvPr/>
        </p:nvSpPr>
        <p:spPr>
          <a:xfrm>
            <a:off x="480604" y="1210048"/>
            <a:ext cx="10520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b="1" dirty="0" err="1">
                <a:solidFill>
                  <a:srgbClr val="FF0000"/>
                </a:solidFill>
              </a:rPr>
              <a:t>Recommended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approach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for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initial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therapy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of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active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class</a:t>
            </a:r>
            <a:r>
              <a:rPr lang="cs-CZ" altLang="cs-CZ" b="1" dirty="0">
                <a:solidFill>
                  <a:srgbClr val="00B050"/>
                </a:solidFill>
              </a:rPr>
              <a:t> III-IV±V LN </a:t>
            </a:r>
            <a:r>
              <a:rPr lang="cs-CZ" altLang="cs-CZ" b="1" dirty="0" err="1">
                <a:solidFill>
                  <a:srgbClr val="FF0000"/>
                </a:solidFill>
              </a:rPr>
              <a:t>according</a:t>
            </a:r>
            <a:r>
              <a:rPr lang="cs-CZ" altLang="cs-CZ" b="1" dirty="0">
                <a:solidFill>
                  <a:srgbClr val="FF0000"/>
                </a:solidFill>
              </a:rPr>
              <a:t> to 2023 KDIGO LN </a:t>
            </a:r>
            <a:r>
              <a:rPr lang="cs-CZ" altLang="cs-CZ" b="1" dirty="0" err="1">
                <a:solidFill>
                  <a:srgbClr val="FF0000"/>
                </a:solidFill>
              </a:rPr>
              <a:t>guidelines</a:t>
            </a:r>
            <a:endParaRPr lang="cs-CZ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E4FFC2F6-6A63-4206-BA0A-F8A9226A2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0326" y="5147036"/>
            <a:ext cx="3129699" cy="1338606"/>
          </a:xfrm>
          <a:prstGeom prst="rect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solidFill>
                <a:srgbClr val="FF0000"/>
              </a:solidFill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7F4B96E8-698A-4045-AFAE-F45FE6485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5695" y="5139181"/>
            <a:ext cx="2326849" cy="856266"/>
          </a:xfrm>
          <a:prstGeom prst="rect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902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19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32856"/>
            <a:ext cx="1219200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6267" y="764704"/>
            <a:ext cx="3352800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1185041" y="1196752"/>
            <a:ext cx="897861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  <a:latin typeface="Times New Roman" pitchFamily="18" charset="0"/>
              </a:rPr>
              <a:t>Cell </a:t>
            </a:r>
            <a:r>
              <a:rPr lang="cs-CZ" sz="2800" b="1" dirty="0" err="1">
                <a:solidFill>
                  <a:srgbClr val="FF0000"/>
                </a:solidFill>
                <a:latin typeface="Times New Roman" pitchFamily="18" charset="0"/>
              </a:rPr>
              <a:t>death</a:t>
            </a:r>
            <a:r>
              <a:rPr lang="cs-CZ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sz="2800" b="1" dirty="0" err="1">
                <a:solidFill>
                  <a:srgbClr val="00B050"/>
                </a:solidFill>
                <a:latin typeface="Times New Roman" pitchFamily="18" charset="0"/>
              </a:rPr>
              <a:t>with</a:t>
            </a:r>
            <a:r>
              <a:rPr lang="cs-CZ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sz="2800" b="1" dirty="0" err="1">
                <a:solidFill>
                  <a:srgbClr val="FF0000"/>
                </a:solidFill>
                <a:latin typeface="Times New Roman" pitchFamily="18" charset="0"/>
              </a:rPr>
              <a:t>incomplete</a:t>
            </a:r>
            <a:r>
              <a:rPr lang="cs-CZ" sz="2800" b="1" dirty="0">
                <a:solidFill>
                  <a:srgbClr val="FF0000"/>
                </a:solidFill>
                <a:latin typeface="Times New Roman" pitchFamily="18" charset="0"/>
              </a:rPr>
              <a:t> chromatin </a:t>
            </a:r>
            <a:r>
              <a:rPr lang="cs-CZ" sz="2800" b="1" dirty="0" err="1">
                <a:solidFill>
                  <a:srgbClr val="FF0000"/>
                </a:solidFill>
                <a:latin typeface="Times New Roman" pitchFamily="18" charset="0"/>
              </a:rPr>
              <a:t>digestion</a:t>
            </a:r>
            <a:r>
              <a:rPr lang="cs-CZ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sz="2800" b="1" dirty="0" err="1">
                <a:solidFill>
                  <a:srgbClr val="00B050"/>
                </a:solidFill>
                <a:latin typeface="Times New Roman" pitchFamily="18" charset="0"/>
              </a:rPr>
              <a:t>resulting</a:t>
            </a:r>
            <a:r>
              <a:rPr lang="cs-CZ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cs-CZ" sz="2800" b="1" dirty="0">
                <a:solidFill>
                  <a:srgbClr val="00B050"/>
                </a:solidFill>
                <a:latin typeface="Times New Roman" pitchFamily="18" charset="0"/>
              </a:rPr>
              <a:t>in </a:t>
            </a:r>
            <a:r>
              <a:rPr lang="cs-CZ" sz="2800" b="1" dirty="0" err="1">
                <a:solidFill>
                  <a:srgbClr val="00B050"/>
                </a:solidFill>
                <a:latin typeface="Times New Roman" pitchFamily="18" charset="0"/>
              </a:rPr>
              <a:t>the</a:t>
            </a:r>
            <a:r>
              <a:rPr lang="cs-CZ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sz="2800" b="1" dirty="0" err="1">
                <a:solidFill>
                  <a:srgbClr val="FF0000"/>
                </a:solidFill>
                <a:latin typeface="Times New Roman" pitchFamily="18" charset="0"/>
              </a:rPr>
              <a:t>exposure</a:t>
            </a:r>
            <a:r>
              <a:rPr lang="cs-CZ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sz="2800" b="1" dirty="0" err="1">
                <a:solidFill>
                  <a:srgbClr val="FF0000"/>
                </a:solidFill>
                <a:latin typeface="Times New Roman" pitchFamily="18" charset="0"/>
              </a:rPr>
              <a:t>of</a:t>
            </a:r>
            <a:r>
              <a:rPr lang="cs-CZ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sz="2800" b="1" dirty="0" err="1">
                <a:solidFill>
                  <a:srgbClr val="FF0000"/>
                </a:solidFill>
                <a:latin typeface="Times New Roman" pitchFamily="18" charset="0"/>
              </a:rPr>
              <a:t>nuclear</a:t>
            </a:r>
            <a:r>
              <a:rPr lang="cs-CZ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sz="2800" b="1" dirty="0" err="1">
                <a:solidFill>
                  <a:srgbClr val="FF0000"/>
                </a:solidFill>
                <a:latin typeface="Times New Roman" pitchFamily="18" charset="0"/>
              </a:rPr>
              <a:t>particles</a:t>
            </a:r>
            <a:r>
              <a:rPr lang="cs-CZ" sz="2800" b="1" dirty="0">
                <a:solidFill>
                  <a:srgbClr val="FF0000"/>
                </a:solidFill>
                <a:latin typeface="Times New Roman" pitchFamily="18" charset="0"/>
              </a:rPr>
              <a:t> to </a:t>
            </a:r>
            <a:r>
              <a:rPr lang="cs-CZ" sz="2800" b="1" dirty="0" err="1">
                <a:solidFill>
                  <a:srgbClr val="FF0000"/>
                </a:solidFill>
                <a:latin typeface="Times New Roman" pitchFamily="18" charset="0"/>
              </a:rPr>
              <a:t>the</a:t>
            </a:r>
            <a:r>
              <a:rPr lang="cs-CZ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sz="2800" b="1" dirty="0" err="1">
                <a:solidFill>
                  <a:srgbClr val="FF0000"/>
                </a:solidFill>
                <a:latin typeface="Times New Roman" pitchFamily="18" charset="0"/>
              </a:rPr>
              <a:t>immune</a:t>
            </a:r>
            <a:r>
              <a:rPr lang="cs-CZ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sz="2800" b="1" dirty="0" err="1">
                <a:solidFill>
                  <a:srgbClr val="FF0000"/>
                </a:solidFill>
                <a:latin typeface="Times New Roman" pitchFamily="18" charset="0"/>
              </a:rPr>
              <a:t>system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0" y="2492896"/>
            <a:ext cx="3311691" cy="165618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 sz="2400">
              <a:solidFill>
                <a:srgbClr val="00B050"/>
              </a:solidFill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5519936" y="5589240"/>
            <a:ext cx="3936437" cy="7920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 sz="24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827054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98D32CB-B456-4043-50FA-CAF8E1794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235"/>
            <a:ext cx="12192000" cy="85357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D1C025A-DBCD-4C9B-6494-68674669A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84" y="914400"/>
            <a:ext cx="2488192" cy="541898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7A338201-53B0-6798-AED2-70A3CBCAA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338" y="497183"/>
            <a:ext cx="1070709" cy="97511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8AC826F-AE68-758B-DDAA-938A6D8C0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579" y="2428903"/>
            <a:ext cx="10003944" cy="382474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8BA067E-E2BF-B8C3-D616-424920762D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8274" y="1767978"/>
            <a:ext cx="9163665" cy="334297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CA16E9F5-78E0-42EA-BF4F-EC7792ECD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9979" y="5062195"/>
            <a:ext cx="2941163" cy="1074654"/>
          </a:xfrm>
          <a:prstGeom prst="rect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solidFill>
                <a:srgbClr val="FF0000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430A6442-93D8-495F-8B2F-3824EC060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1081" y="5062195"/>
            <a:ext cx="3172322" cy="881405"/>
          </a:xfrm>
          <a:prstGeom prst="rect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8441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F912C13-BE93-C588-AF0D-4888F2893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2" y="20547"/>
            <a:ext cx="9753600" cy="87166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97572B5-138B-63F6-3F6D-8EC15CE68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2" y="960852"/>
            <a:ext cx="10343535" cy="113423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4AA4A4B-8949-3B1D-FB8C-B18123DAF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2322" y="456381"/>
            <a:ext cx="2241755" cy="25563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5097AA0-AEED-DD24-158B-CC6441BB1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303" y="1047262"/>
            <a:ext cx="11355890" cy="5547786"/>
          </a:xfrm>
          <a:prstGeom prst="rect">
            <a:avLst/>
          </a:prstGeom>
        </p:spPr>
      </p:pic>
      <p:sp>
        <p:nvSpPr>
          <p:cNvPr id="6" name="Rectangle 12">
            <a:extLst>
              <a:ext uri="{FF2B5EF4-FFF2-40B4-BE49-F238E27FC236}">
                <a16:creationId xmlns:a16="http://schemas.microsoft.com/office/drawing/2014/main" id="{5F02AD30-741A-4F57-B309-33C3240AE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194" y="2095091"/>
            <a:ext cx="1849883" cy="380205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474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98D32CB-B456-4043-50FA-CAF8E1794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235"/>
            <a:ext cx="12192000" cy="85357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D1C025A-DBCD-4C9B-6494-68674669A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84" y="914400"/>
            <a:ext cx="2488192" cy="541898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7A338201-53B0-6798-AED2-70A3CBCAA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338" y="497183"/>
            <a:ext cx="1070709" cy="97511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E0E52473-F7A0-CD85-B8EB-FFC96E34D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23" y="1610684"/>
            <a:ext cx="9736962" cy="496165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B37500C-D958-1E65-FB2D-AA848FD298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834" y="1214657"/>
            <a:ext cx="7511845" cy="589935"/>
          </a:xfrm>
          <a:prstGeom prst="rect">
            <a:avLst/>
          </a:prstGeom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A6C66FA5-9FE9-4F69-8058-29D593F6C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138" y="5006947"/>
            <a:ext cx="7756836" cy="127279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41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74709" y="213647"/>
            <a:ext cx="12130638" cy="4475163"/>
          </a:xfrm>
        </p:spPr>
        <p:txBody>
          <a:bodyPr>
            <a:noAutofit/>
          </a:bodyPr>
          <a:lstStyle/>
          <a:p>
            <a:pPr marL="514338" indent="-514338">
              <a:spcBef>
                <a:spcPts val="900"/>
              </a:spcBef>
              <a:buClr>
                <a:srgbClr val="FFCC00"/>
              </a:buClr>
              <a:buNone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</a:pPr>
            <a:r>
              <a:rPr lang="cs-CZ" sz="3200" b="1" dirty="0" err="1">
                <a:solidFill>
                  <a:srgbClr val="FF0000"/>
                </a:solidFill>
                <a:cs typeface="Times New Roman" pitchFamily="18" charset="0"/>
              </a:rPr>
              <a:t>Conclusions</a:t>
            </a:r>
            <a:endParaRPr lang="cs-CZ" sz="3200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514338" indent="-514338">
              <a:spcBef>
                <a:spcPts val="900"/>
              </a:spcBef>
              <a:buClr>
                <a:srgbClr val="FFCC00"/>
              </a:buClr>
              <a:buNone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</a:pPr>
            <a:endParaRPr lang="cs-CZ" sz="3200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0" indent="0">
              <a:spcBef>
                <a:spcPts val="900"/>
              </a:spcBef>
              <a:buClr>
                <a:srgbClr val="FFCC00"/>
              </a:buClr>
              <a:buNone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</a:pP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1.    </a:t>
            </a:r>
            <a:r>
              <a:rPr lang="cs-CZ" sz="3200" b="1" dirty="0" err="1">
                <a:solidFill>
                  <a:srgbClr val="FF0000"/>
                </a:solidFill>
                <a:cs typeface="Times New Roman" pitchFamily="18" charset="0"/>
              </a:rPr>
              <a:t>Better</a:t>
            </a: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FF0000"/>
                </a:solidFill>
                <a:cs typeface="Times New Roman" pitchFamily="18" charset="0"/>
              </a:rPr>
              <a:t>understanding</a:t>
            </a: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FF0000"/>
                </a:solidFill>
                <a:cs typeface="Times New Roman" pitchFamily="18" charset="0"/>
              </a:rPr>
              <a:t>of</a:t>
            </a: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FF0000"/>
                </a:solidFill>
                <a:cs typeface="Times New Roman" pitchFamily="18" charset="0"/>
              </a:rPr>
              <a:t>the</a:t>
            </a: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FF0000"/>
                </a:solidFill>
                <a:cs typeface="Times New Roman" pitchFamily="18" charset="0"/>
              </a:rPr>
              <a:t>pathogenesis</a:t>
            </a: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00B050"/>
                </a:solidFill>
                <a:cs typeface="Times New Roman" pitchFamily="18" charset="0"/>
              </a:rPr>
              <a:t>of</a:t>
            </a:r>
            <a:r>
              <a:rPr lang="cs-CZ" sz="3200" b="1" dirty="0">
                <a:solidFill>
                  <a:srgbClr val="00B050"/>
                </a:solidFill>
                <a:cs typeface="Times New Roman" pitchFamily="18" charset="0"/>
              </a:rPr>
              <a:t> SLE and LN   		 		</a:t>
            </a:r>
            <a:r>
              <a:rPr lang="cs-CZ" sz="3200" b="1" dirty="0" err="1">
                <a:solidFill>
                  <a:srgbClr val="00B050"/>
                </a:solidFill>
                <a:cs typeface="Times New Roman" pitchFamily="18" charset="0"/>
              </a:rPr>
              <a:t>resulted</a:t>
            </a:r>
            <a:r>
              <a:rPr lang="cs-CZ" sz="3200" b="1" dirty="0">
                <a:solidFill>
                  <a:srgbClr val="00B050"/>
                </a:solidFill>
                <a:cs typeface="Times New Roman" pitchFamily="18" charset="0"/>
              </a:rPr>
              <a:t> in </a:t>
            </a:r>
            <a:r>
              <a:rPr lang="cs-CZ" sz="3200" b="1" dirty="0" err="1">
                <a:solidFill>
                  <a:srgbClr val="00B050"/>
                </a:solidFill>
                <a:cs typeface="Times New Roman" pitchFamily="18" charset="0"/>
              </a:rPr>
              <a:t>the</a:t>
            </a:r>
            <a:r>
              <a:rPr lang="cs-CZ" sz="32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00B050"/>
                </a:solidFill>
                <a:cs typeface="Times New Roman" pitchFamily="18" charset="0"/>
              </a:rPr>
              <a:t>identification</a:t>
            </a:r>
            <a:r>
              <a:rPr lang="cs-CZ" sz="32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00B050"/>
                </a:solidFill>
                <a:cs typeface="Times New Roman" pitchFamily="18" charset="0"/>
              </a:rPr>
              <a:t>of</a:t>
            </a:r>
            <a:r>
              <a:rPr lang="cs-CZ" sz="32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FF0000"/>
                </a:solidFill>
                <a:cs typeface="Times New Roman" pitchFamily="18" charset="0"/>
              </a:rPr>
              <a:t>new</a:t>
            </a: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FF0000"/>
                </a:solidFill>
                <a:cs typeface="Times New Roman" pitchFamily="18" charset="0"/>
              </a:rPr>
              <a:t>therapeutic</a:t>
            </a: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FF0000"/>
                </a:solidFill>
                <a:cs typeface="Times New Roman" pitchFamily="18" charset="0"/>
              </a:rPr>
              <a:t>targets</a:t>
            </a: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                </a:t>
            </a:r>
          </a:p>
          <a:p>
            <a:pPr marL="0" indent="0">
              <a:spcBef>
                <a:spcPts val="900"/>
              </a:spcBef>
              <a:buClr>
                <a:srgbClr val="FFCC00"/>
              </a:buClr>
              <a:buNone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</a:pP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2.    New </a:t>
            </a:r>
            <a:r>
              <a:rPr lang="cs-CZ" sz="3200" b="1" dirty="0" err="1">
                <a:solidFill>
                  <a:srgbClr val="FF0000"/>
                </a:solidFill>
                <a:cs typeface="Times New Roman" pitchFamily="18" charset="0"/>
              </a:rPr>
              <a:t>modes</a:t>
            </a: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FF0000"/>
                </a:solidFill>
                <a:cs typeface="Times New Roman" pitchFamily="18" charset="0"/>
              </a:rPr>
              <a:t>of</a:t>
            </a: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FF0000"/>
                </a:solidFill>
                <a:cs typeface="Times New Roman" pitchFamily="18" charset="0"/>
              </a:rPr>
              <a:t>treatment</a:t>
            </a:r>
            <a:r>
              <a:rPr lang="cs-CZ" sz="32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00B050"/>
                </a:solidFill>
                <a:cs typeface="Times New Roman" pitchFamily="18" charset="0"/>
              </a:rPr>
              <a:t>should</a:t>
            </a:r>
            <a:r>
              <a:rPr lang="cs-CZ" sz="32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00B050"/>
                </a:solidFill>
                <a:cs typeface="Times New Roman" pitchFamily="18" charset="0"/>
              </a:rPr>
              <a:t>be</a:t>
            </a:r>
            <a:r>
              <a:rPr lang="cs-CZ" sz="32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00B050"/>
                </a:solidFill>
                <a:cs typeface="Times New Roman" pitchFamily="18" charset="0"/>
              </a:rPr>
              <a:t>at</a:t>
            </a:r>
            <a:r>
              <a:rPr lang="cs-CZ" sz="3200" b="1" dirty="0">
                <a:solidFill>
                  <a:srgbClr val="00B050"/>
                </a:solidFill>
                <a:cs typeface="Times New Roman" pitchFamily="18" charset="0"/>
              </a:rPr>
              <a:t> least </a:t>
            </a:r>
            <a:r>
              <a:rPr lang="cs-CZ" sz="3200" b="1" dirty="0" err="1">
                <a:solidFill>
                  <a:srgbClr val="FF0000"/>
                </a:solidFill>
                <a:cs typeface="Times New Roman" pitchFamily="18" charset="0"/>
              </a:rPr>
              <a:t>similarly</a:t>
            </a: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FF0000"/>
                </a:solidFill>
                <a:cs typeface="Times New Roman" pitchFamily="18" charset="0"/>
              </a:rPr>
              <a:t>effective</a:t>
            </a: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,   			but </a:t>
            </a:r>
            <a:r>
              <a:rPr lang="cs-CZ" sz="3200" b="1" dirty="0" err="1">
                <a:solidFill>
                  <a:srgbClr val="FF0000"/>
                </a:solidFill>
                <a:cs typeface="Times New Roman" pitchFamily="18" charset="0"/>
              </a:rPr>
              <a:t>less</a:t>
            </a: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FF0000"/>
                </a:solidFill>
                <a:cs typeface="Times New Roman" pitchFamily="18" charset="0"/>
              </a:rPr>
              <a:t>toxic</a:t>
            </a:r>
            <a:endParaRPr lang="cs-CZ" sz="3200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685783" indent="-685783">
              <a:spcBef>
                <a:spcPts val="900"/>
              </a:spcBef>
              <a:buClr>
                <a:srgbClr val="FFCC00"/>
              </a:buClr>
              <a:buNone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</a:pPr>
            <a:r>
              <a:rPr lang="cs-CZ" sz="3200" b="1" dirty="0">
                <a:solidFill>
                  <a:srgbClr val="00B050"/>
                </a:solidFill>
                <a:cs typeface="Times New Roman" pitchFamily="18" charset="0"/>
              </a:rPr>
              <a:t>3.   </a:t>
            </a:r>
            <a:r>
              <a:rPr lang="cs-CZ" sz="3200" b="1" dirty="0" err="1">
                <a:solidFill>
                  <a:srgbClr val="00B050"/>
                </a:solidFill>
                <a:cs typeface="Times New Roman" pitchFamily="18" charset="0"/>
              </a:rPr>
              <a:t>Current</a:t>
            </a:r>
            <a:r>
              <a:rPr lang="cs-CZ" sz="32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00B050"/>
                </a:solidFill>
                <a:cs typeface="Times New Roman" pitchFamily="18" charset="0"/>
              </a:rPr>
              <a:t>treatment</a:t>
            </a:r>
            <a:r>
              <a:rPr lang="cs-CZ" sz="32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00B050"/>
                </a:solidFill>
                <a:cs typeface="Times New Roman" pitchFamily="18" charset="0"/>
              </a:rPr>
              <a:t>can</a:t>
            </a:r>
            <a:r>
              <a:rPr lang="cs-CZ" sz="32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00B050"/>
                </a:solidFill>
                <a:cs typeface="Times New Roman" pitchFamily="18" charset="0"/>
              </a:rPr>
              <a:t>induce</a:t>
            </a:r>
            <a:r>
              <a:rPr lang="cs-CZ" sz="32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FF0000"/>
                </a:solidFill>
                <a:cs typeface="Times New Roman" pitchFamily="18" charset="0"/>
              </a:rPr>
              <a:t>longterm</a:t>
            </a: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FF0000"/>
                </a:solidFill>
                <a:cs typeface="Times New Roman" pitchFamily="18" charset="0"/>
              </a:rPr>
              <a:t>remission</a:t>
            </a:r>
            <a:r>
              <a:rPr lang="cs-CZ" sz="3200" b="1" dirty="0">
                <a:solidFill>
                  <a:srgbClr val="00B050"/>
                </a:solidFill>
                <a:cs typeface="Times New Roman" pitchFamily="18" charset="0"/>
              </a:rPr>
              <a:t>,                             	but </a:t>
            </a:r>
            <a:r>
              <a:rPr lang="cs-CZ" sz="3200" b="1" dirty="0" err="1">
                <a:solidFill>
                  <a:srgbClr val="00B050"/>
                </a:solidFill>
                <a:cs typeface="Times New Roman" pitchFamily="18" charset="0"/>
              </a:rPr>
              <a:t>the</a:t>
            </a:r>
            <a:r>
              <a:rPr lang="cs-CZ" sz="32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risk </a:t>
            </a:r>
            <a:r>
              <a:rPr lang="cs-CZ" sz="3200" b="1" dirty="0" err="1">
                <a:solidFill>
                  <a:srgbClr val="FF0000"/>
                </a:solidFill>
                <a:cs typeface="Times New Roman" pitchFamily="18" charset="0"/>
              </a:rPr>
              <a:t>of</a:t>
            </a: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FF0000"/>
                </a:solidFill>
                <a:cs typeface="Times New Roman" pitchFamily="18" charset="0"/>
              </a:rPr>
              <a:t>relapses</a:t>
            </a: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FF0000"/>
                </a:solidFill>
                <a:cs typeface="Times New Roman" pitchFamily="18" charset="0"/>
              </a:rPr>
              <a:t>after</a:t>
            </a: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FF0000"/>
                </a:solidFill>
                <a:cs typeface="Times New Roman" pitchFamily="18" charset="0"/>
              </a:rPr>
              <a:t>withdrawal</a:t>
            </a: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FF0000"/>
                </a:solidFill>
                <a:cs typeface="Times New Roman" pitchFamily="18" charset="0"/>
              </a:rPr>
              <a:t>still</a:t>
            </a: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FF0000"/>
                </a:solidFill>
                <a:cs typeface="Times New Roman" pitchFamily="18" charset="0"/>
              </a:rPr>
              <a:t>remains</a:t>
            </a:r>
            <a:r>
              <a:rPr lang="cs-CZ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FF0000"/>
                </a:solidFill>
                <a:cs typeface="Times New Roman" pitchFamily="18" charset="0"/>
              </a:rPr>
              <a:t>high</a:t>
            </a:r>
            <a:endParaRPr lang="cs-CZ" sz="3200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685783" indent="-685783">
              <a:spcBef>
                <a:spcPts val="900"/>
              </a:spcBef>
              <a:buClr>
                <a:srgbClr val="FFCC00"/>
              </a:buClr>
              <a:buNone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</a:pPr>
            <a:r>
              <a:rPr lang="cs-CZ" sz="3200" b="1" dirty="0">
                <a:solidFill>
                  <a:srgbClr val="00B050"/>
                </a:solidFill>
                <a:cs typeface="Times New Roman" pitchFamily="18" charset="0"/>
              </a:rPr>
              <a:t>3.   </a:t>
            </a:r>
            <a:r>
              <a:rPr lang="cs-CZ" sz="3200" b="1" dirty="0" err="1">
                <a:solidFill>
                  <a:srgbClr val="FF0000"/>
                </a:solidFill>
                <a:cs typeface="Times New Roman" pitchFamily="18" charset="0"/>
              </a:rPr>
              <a:t>None</a:t>
            </a:r>
            <a:r>
              <a:rPr lang="cs-CZ" sz="32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00B050"/>
                </a:solidFill>
                <a:cs typeface="Times New Roman" pitchFamily="18" charset="0"/>
              </a:rPr>
              <a:t>of</a:t>
            </a:r>
            <a:r>
              <a:rPr lang="cs-CZ" sz="32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00B050"/>
                </a:solidFill>
                <a:cs typeface="Times New Roman" pitchFamily="18" charset="0"/>
              </a:rPr>
              <a:t>recommended</a:t>
            </a:r>
            <a:r>
              <a:rPr lang="cs-CZ" sz="32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00B050"/>
                </a:solidFill>
                <a:cs typeface="Times New Roman" pitchFamily="18" charset="0"/>
              </a:rPr>
              <a:t>modes</a:t>
            </a:r>
            <a:r>
              <a:rPr lang="cs-CZ" sz="32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00B050"/>
                </a:solidFill>
                <a:cs typeface="Times New Roman" pitchFamily="18" charset="0"/>
              </a:rPr>
              <a:t>of</a:t>
            </a:r>
            <a:r>
              <a:rPr lang="cs-CZ" sz="32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00B050"/>
                </a:solidFill>
                <a:cs typeface="Times New Roman" pitchFamily="18" charset="0"/>
              </a:rPr>
              <a:t>treatment</a:t>
            </a:r>
            <a:r>
              <a:rPr lang="cs-CZ" sz="32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00B050"/>
                </a:solidFill>
                <a:cs typeface="Times New Roman" pitchFamily="18" charset="0"/>
              </a:rPr>
              <a:t>is</a:t>
            </a:r>
            <a:r>
              <a:rPr lang="cs-CZ" sz="32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cs-CZ" sz="3200" b="1" dirty="0" err="1">
                <a:solidFill>
                  <a:srgbClr val="FF0000"/>
                </a:solidFill>
                <a:cs typeface="Times New Roman" pitchFamily="18" charset="0"/>
              </a:rPr>
              <a:t>curative</a:t>
            </a:r>
            <a:endParaRPr lang="cs-CZ" sz="3200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685783" indent="-685783">
              <a:spcBef>
                <a:spcPts val="900"/>
              </a:spcBef>
              <a:buClr>
                <a:srgbClr val="FFCC00"/>
              </a:buClr>
              <a:buNone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</a:pPr>
            <a:endParaRPr lang="cs-CZ" sz="3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1364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63898B0-7532-43AF-BC65-E815A1EF455A}"/>
              </a:ext>
            </a:extLst>
          </p:cNvPr>
          <p:cNvSpPr/>
          <p:nvPr/>
        </p:nvSpPr>
        <p:spPr>
          <a:xfrm>
            <a:off x="1080922" y="3226425"/>
            <a:ext cx="104962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 err="1">
                <a:solidFill>
                  <a:srgbClr val="FF0000"/>
                </a:solidFill>
              </a:rPr>
              <a:t>Thank</a:t>
            </a:r>
            <a:r>
              <a:rPr lang="cs-CZ" sz="4000" b="1" dirty="0">
                <a:solidFill>
                  <a:srgbClr val="FF0000"/>
                </a:solidFill>
              </a:rPr>
              <a:t> </a:t>
            </a:r>
            <a:r>
              <a:rPr lang="cs-CZ" sz="4000" b="1" dirty="0" err="1">
                <a:solidFill>
                  <a:srgbClr val="FF0000"/>
                </a:solidFill>
              </a:rPr>
              <a:t>you</a:t>
            </a:r>
            <a:r>
              <a:rPr lang="cs-CZ" sz="4000" b="1" dirty="0">
                <a:solidFill>
                  <a:srgbClr val="FF0000"/>
                </a:solidFill>
              </a:rPr>
              <a:t> </a:t>
            </a:r>
            <a:r>
              <a:rPr lang="cs-CZ" sz="4000" b="1" dirty="0" err="1">
                <a:solidFill>
                  <a:srgbClr val="FF0000"/>
                </a:solidFill>
              </a:rPr>
              <a:t>for</a:t>
            </a:r>
            <a:r>
              <a:rPr lang="cs-CZ" sz="4000" b="1" dirty="0">
                <a:solidFill>
                  <a:srgbClr val="FF0000"/>
                </a:solidFill>
              </a:rPr>
              <a:t> </a:t>
            </a:r>
            <a:r>
              <a:rPr lang="cs-CZ" sz="4000" b="1" dirty="0" err="1">
                <a:solidFill>
                  <a:srgbClr val="FF0000"/>
                </a:solidFill>
              </a:rPr>
              <a:t>your</a:t>
            </a:r>
            <a:r>
              <a:rPr lang="cs-CZ" sz="4000" b="1" dirty="0">
                <a:solidFill>
                  <a:srgbClr val="FF0000"/>
                </a:solidFill>
              </a:rPr>
              <a:t> </a:t>
            </a:r>
            <a:r>
              <a:rPr lang="cs-CZ" sz="4000" b="1" dirty="0" err="1">
                <a:solidFill>
                  <a:srgbClr val="FF0000"/>
                </a:solidFill>
              </a:rPr>
              <a:t>attention</a:t>
            </a:r>
            <a:r>
              <a:rPr lang="cs-CZ" sz="4000" b="1" dirty="0">
                <a:solidFill>
                  <a:srgbClr val="FF0000"/>
                </a:solidFill>
              </a:rPr>
              <a:t> and </a:t>
            </a:r>
            <a:r>
              <a:rPr lang="cs-CZ" sz="4000" b="1" dirty="0" err="1">
                <a:solidFill>
                  <a:srgbClr val="FF0000"/>
                </a:solidFill>
              </a:rPr>
              <a:t>your</a:t>
            </a:r>
            <a:r>
              <a:rPr lang="cs-CZ" sz="4000" b="1" dirty="0">
                <a:solidFill>
                  <a:srgbClr val="FF0000"/>
                </a:solidFill>
              </a:rPr>
              <a:t> </a:t>
            </a:r>
            <a:r>
              <a:rPr lang="cs-CZ" sz="4000" b="1" dirty="0" err="1">
                <a:solidFill>
                  <a:srgbClr val="FF0000"/>
                </a:solidFill>
              </a:rPr>
              <a:t>questions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081904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925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122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44825"/>
            <a:ext cx="12192000" cy="5013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39200" y="548680"/>
            <a:ext cx="3352800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1" y="1220754"/>
            <a:ext cx="123231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  <a:latin typeface="Times New Roman" pitchFamily="18" charset="0"/>
              </a:rPr>
              <a:t>Pseudo</a:t>
            </a:r>
            <a:r>
              <a:rPr lang="cs-CZ" sz="2000" b="1" dirty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cs-CZ" sz="2000" b="1" dirty="0" err="1">
                <a:solidFill>
                  <a:srgbClr val="FF0000"/>
                </a:solidFill>
                <a:latin typeface="Times New Roman" pitchFamily="18" charset="0"/>
              </a:rPr>
              <a:t>viral</a:t>
            </a:r>
            <a:r>
              <a:rPr lang="cs-CZ" sz="2000" b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cs-CZ" sz="2000" b="1" dirty="0" err="1">
                <a:solidFill>
                  <a:srgbClr val="FF0000"/>
                </a:solidFill>
                <a:latin typeface="Times New Roman" pitchFamily="18" charset="0"/>
              </a:rPr>
              <a:t>particles</a:t>
            </a:r>
            <a:r>
              <a:rPr lang="cs-CZ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sz="2000" b="1" dirty="0" err="1">
                <a:solidFill>
                  <a:srgbClr val="00B050"/>
                </a:solidFill>
                <a:latin typeface="Times New Roman" pitchFamily="18" charset="0"/>
              </a:rPr>
              <a:t>activate</a:t>
            </a:r>
            <a:r>
              <a:rPr lang="cs-CZ" sz="20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Times New Roman" pitchFamily="18" charset="0"/>
              </a:rPr>
              <a:t>TLRs</a:t>
            </a:r>
            <a:r>
              <a:rPr lang="cs-CZ" sz="20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cs-CZ" sz="2000" b="1" dirty="0" err="1">
                <a:solidFill>
                  <a:srgbClr val="00B050"/>
                </a:solidFill>
                <a:latin typeface="Times New Roman" pitchFamily="18" charset="0"/>
              </a:rPr>
              <a:t>and</a:t>
            </a:r>
            <a:r>
              <a:rPr lang="cs-CZ" sz="2000" b="1" dirty="0">
                <a:solidFill>
                  <a:srgbClr val="00B050"/>
                </a:solidFill>
                <a:latin typeface="Times New Roman" pitchFamily="18" charset="0"/>
              </a:rPr>
              <a:t> antigen </a:t>
            </a:r>
            <a:r>
              <a:rPr lang="cs-CZ" sz="2000" b="1" dirty="0" err="1">
                <a:solidFill>
                  <a:srgbClr val="00B050"/>
                </a:solidFill>
                <a:latin typeface="Times New Roman" pitchFamily="18" charset="0"/>
              </a:rPr>
              <a:t>presentingresulting</a:t>
            </a:r>
            <a:r>
              <a:rPr lang="cs-CZ" sz="2000" b="1" dirty="0">
                <a:solidFill>
                  <a:srgbClr val="00B050"/>
                </a:solidFill>
                <a:latin typeface="Times New Roman" pitchFamily="18" charset="0"/>
              </a:rPr>
              <a:t> in </a:t>
            </a:r>
            <a:r>
              <a:rPr lang="cs-CZ" sz="2000" b="1" dirty="0" err="1">
                <a:solidFill>
                  <a:srgbClr val="FF0000"/>
                </a:solidFill>
                <a:latin typeface="Times New Roman" pitchFamily="18" charset="0"/>
              </a:rPr>
              <a:t>polyclonal</a:t>
            </a:r>
            <a:r>
              <a:rPr lang="cs-CZ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Times New Roman" pitchFamily="18" charset="0"/>
              </a:rPr>
              <a:t>expansion</a:t>
            </a:r>
            <a:r>
              <a:rPr lang="cs-CZ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Times New Roman" pitchFamily="18" charset="0"/>
              </a:rPr>
              <a:t>of</a:t>
            </a:r>
            <a:r>
              <a:rPr lang="cs-CZ" sz="2000" b="1" dirty="0">
                <a:solidFill>
                  <a:srgbClr val="FF0000"/>
                </a:solidFill>
                <a:latin typeface="Times New Roman" pitchFamily="18" charset="0"/>
              </a:rPr>
              <a:t> T </a:t>
            </a:r>
            <a:r>
              <a:rPr lang="cs-CZ" sz="2000" b="1" dirty="0" err="1">
                <a:solidFill>
                  <a:srgbClr val="FF0000"/>
                </a:solidFill>
                <a:latin typeface="Times New Roman" pitchFamily="18" charset="0"/>
              </a:rPr>
              <a:t>and</a:t>
            </a:r>
            <a:r>
              <a:rPr lang="cs-CZ" sz="2000" b="1" dirty="0">
                <a:solidFill>
                  <a:srgbClr val="FF0000"/>
                </a:solidFill>
                <a:latin typeface="Times New Roman" pitchFamily="18" charset="0"/>
              </a:rPr>
              <a:t> B </a:t>
            </a:r>
            <a:r>
              <a:rPr lang="cs-CZ" sz="2000" b="1" dirty="0" err="1">
                <a:solidFill>
                  <a:srgbClr val="FF0000"/>
                </a:solidFill>
                <a:latin typeface="Times New Roman" pitchFamily="18" charset="0"/>
              </a:rPr>
              <a:t>cells</a:t>
            </a:r>
            <a:r>
              <a:rPr lang="cs-CZ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6192011" y="1844824"/>
            <a:ext cx="3168352" cy="129614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 sz="2400">
              <a:solidFill>
                <a:srgbClr val="00B050"/>
              </a:solidFill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199456" y="5733256"/>
            <a:ext cx="4512501" cy="112474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 sz="2400">
              <a:solidFill>
                <a:srgbClr val="00B050"/>
              </a:solidFill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807968" y="5517232"/>
            <a:ext cx="3179531" cy="1340768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 sz="2400">
              <a:solidFill>
                <a:srgbClr val="00B050"/>
              </a:solidFill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463819" y="2636912"/>
            <a:ext cx="1344149" cy="43204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 sz="24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94951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-27384"/>
            <a:ext cx="7059911" cy="81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6109" y="0"/>
            <a:ext cx="207010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18600" y="0"/>
            <a:ext cx="307340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3902" y="332657"/>
            <a:ext cx="5118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810344"/>
            <a:ext cx="12192000" cy="604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911424" y="2132856"/>
            <a:ext cx="1440160" cy="21602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 sz="2400">
              <a:solidFill>
                <a:srgbClr val="00B050"/>
              </a:solidFill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2447595" y="6165304"/>
            <a:ext cx="1440160" cy="43204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 sz="2400">
              <a:solidFill>
                <a:srgbClr val="00B050"/>
              </a:solidFill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295467" y="4941168"/>
            <a:ext cx="1440160" cy="21602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 sz="2400">
              <a:solidFill>
                <a:srgbClr val="00B050"/>
              </a:solidFill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7728181" y="1772816"/>
            <a:ext cx="1440160" cy="21602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 sz="2400">
              <a:solidFill>
                <a:srgbClr val="00B050"/>
              </a:solidFill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4079776" y="1052736"/>
            <a:ext cx="1440160" cy="21602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 sz="240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847861" y="2060848"/>
            <a:ext cx="1440160" cy="21602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 sz="2400">
              <a:solidFill>
                <a:srgbClr val="00B050"/>
              </a:solidFill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3887755" y="2348880"/>
            <a:ext cx="1440160" cy="21602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 sz="2400">
              <a:solidFill>
                <a:srgbClr val="00B050"/>
              </a:solidFill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4175787" y="5157192"/>
            <a:ext cx="1440160" cy="28803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 sz="2400">
              <a:solidFill>
                <a:srgbClr val="00B050"/>
              </a:solidFill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815413" y="5661248"/>
            <a:ext cx="1440160" cy="43204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 sz="2400">
              <a:solidFill>
                <a:srgbClr val="00B050"/>
              </a:solidFill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431371" y="2852936"/>
            <a:ext cx="1440160" cy="43204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 sz="2400">
              <a:solidFill>
                <a:srgbClr val="00B050"/>
              </a:solidFill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4463819" y="3212976"/>
            <a:ext cx="1440160" cy="43204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 sz="2400">
              <a:solidFill>
                <a:srgbClr val="00B050"/>
              </a:solidFill>
            </a:endParaRP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335360" y="3429000"/>
            <a:ext cx="1440160" cy="21602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 sz="24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6126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8299</TotalTime>
  <Words>1568</Words>
  <Application>Microsoft Office PowerPoint</Application>
  <PresentationFormat>Ευρεία οθόνη</PresentationFormat>
  <Paragraphs>253</Paragraphs>
  <Slides>75</Slides>
  <Notes>32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2</vt:i4>
      </vt:variant>
      <vt:variant>
        <vt:lpstr>Τίτλοι διαφανειών</vt:lpstr>
      </vt:variant>
      <vt:variant>
        <vt:i4>75</vt:i4>
      </vt:variant>
    </vt:vector>
  </HeadingPairs>
  <TitlesOfParts>
    <vt:vector size="82" baseType="lpstr">
      <vt:lpstr>Arial</vt:lpstr>
      <vt:lpstr>Calibri</vt:lpstr>
      <vt:lpstr>Calibri Light</vt:lpstr>
      <vt:lpstr>Times New Roman</vt:lpstr>
      <vt:lpstr>Motiv Office</vt:lpstr>
      <vt:lpstr>Objekt prostředí balíčkovače</vt:lpstr>
      <vt:lpstr>Immagine bitmap</vt:lpstr>
      <vt:lpstr>Παρουσίαση του PowerPoint</vt:lpstr>
      <vt:lpstr>Disclosure of Interests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Lupus nephritis – ISN/RPS classification Weening et al.: Kidney Int., 2004, 65: 521-30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Tesař Vladimír, prof. MUDr. DrSc.</dc:creator>
  <cp:lastModifiedBy>vdl audiovisual_1</cp:lastModifiedBy>
  <cp:revision>68</cp:revision>
  <dcterms:created xsi:type="dcterms:W3CDTF">2021-10-29T10:32:35Z</dcterms:created>
  <dcterms:modified xsi:type="dcterms:W3CDTF">2023-10-21T08:43:27Z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063cd7f-2d21-486a-9f29-9c1683fdd175_Enabled">
    <vt:lpwstr>true</vt:lpwstr>
  </property>
  <property fmtid="{D5CDD505-2E9C-101B-9397-08002B2CF9AE}" pid="3" name="MSIP_Label_2063cd7f-2d21-486a-9f29-9c1683fdd175_SetDate">
    <vt:lpwstr>2021-10-29T10:32:35Z</vt:lpwstr>
  </property>
  <property fmtid="{D5CDD505-2E9C-101B-9397-08002B2CF9AE}" pid="4" name="MSIP_Label_2063cd7f-2d21-486a-9f29-9c1683fdd175_Method">
    <vt:lpwstr>Standard</vt:lpwstr>
  </property>
  <property fmtid="{D5CDD505-2E9C-101B-9397-08002B2CF9AE}" pid="5" name="MSIP_Label_2063cd7f-2d21-486a-9f29-9c1683fdd175_Name">
    <vt:lpwstr>2063cd7f-2d21-486a-9f29-9c1683fdd175</vt:lpwstr>
  </property>
  <property fmtid="{D5CDD505-2E9C-101B-9397-08002B2CF9AE}" pid="6" name="MSIP_Label_2063cd7f-2d21-486a-9f29-9c1683fdd175_SiteId">
    <vt:lpwstr>0f277086-d4e0-4971-bc1a-bbc5df0eb246</vt:lpwstr>
  </property>
  <property fmtid="{D5CDD505-2E9C-101B-9397-08002B2CF9AE}" pid="7" name="MSIP_Label_2063cd7f-2d21-486a-9f29-9c1683fdd175_ActionId">
    <vt:lpwstr>a1afd0ce-df66-431f-8827-a4afc8af3a71</vt:lpwstr>
  </property>
  <property fmtid="{D5CDD505-2E9C-101B-9397-08002B2CF9AE}" pid="8" name="MSIP_Label_2063cd7f-2d21-486a-9f29-9c1683fdd175_ContentBits">
    <vt:lpwstr>0</vt:lpwstr>
  </property>
</Properties>
</file>