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tags/tag33.xml" ContentType="application/vnd.openxmlformats-officedocument.presentationml.tags+xml"/>
  <Override PartName="/ppt/notesSlides/notesSlide27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tags/tag41.xml" ContentType="application/vnd.openxmlformats-officedocument.presentationml.tags+xml"/>
  <Override PartName="/ppt/notesSlides/notesSlide29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30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31.xml" ContentType="application/vnd.openxmlformats-officedocument.presentationml.notesSlide+xml"/>
  <Override PartName="/ppt/tags/tag46.xml" ContentType="application/vnd.openxmlformats-officedocument.presentationml.tags+xml"/>
  <Override PartName="/ppt/notesSlides/notesSlide32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3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9" r:id="rId3"/>
  </p:sldMasterIdLst>
  <p:notesMasterIdLst>
    <p:notesMasterId r:id="rId43"/>
  </p:notesMasterIdLst>
  <p:sldIdLst>
    <p:sldId id="256" r:id="rId4"/>
    <p:sldId id="266" r:id="rId5"/>
    <p:sldId id="269" r:id="rId6"/>
    <p:sldId id="270" r:id="rId7"/>
    <p:sldId id="267" r:id="rId8"/>
    <p:sldId id="282" r:id="rId9"/>
    <p:sldId id="323" r:id="rId10"/>
    <p:sldId id="279" r:id="rId11"/>
    <p:sldId id="284" r:id="rId12"/>
    <p:sldId id="283" r:id="rId13"/>
    <p:sldId id="285" r:id="rId14"/>
    <p:sldId id="286" r:id="rId15"/>
    <p:sldId id="289" r:id="rId16"/>
    <p:sldId id="290" r:id="rId17"/>
    <p:sldId id="300" r:id="rId18"/>
    <p:sldId id="299" r:id="rId19"/>
    <p:sldId id="301" r:id="rId20"/>
    <p:sldId id="302" r:id="rId21"/>
    <p:sldId id="257" r:id="rId22"/>
    <p:sldId id="259" r:id="rId23"/>
    <p:sldId id="258" r:id="rId24"/>
    <p:sldId id="260" r:id="rId25"/>
    <p:sldId id="303" r:id="rId26"/>
    <p:sldId id="261" r:id="rId27"/>
    <p:sldId id="262" r:id="rId28"/>
    <p:sldId id="304" r:id="rId29"/>
    <p:sldId id="305" r:id="rId30"/>
    <p:sldId id="306" r:id="rId31"/>
    <p:sldId id="307" r:id="rId32"/>
    <p:sldId id="321" r:id="rId33"/>
    <p:sldId id="310" r:id="rId34"/>
    <p:sldId id="311" r:id="rId35"/>
    <p:sldId id="312" r:id="rId36"/>
    <p:sldId id="318" r:id="rId37"/>
    <p:sldId id="319" r:id="rId38"/>
    <p:sldId id="298" r:id="rId39"/>
    <p:sldId id="297" r:id="rId40"/>
    <p:sldId id="320" r:id="rId41"/>
    <p:sldId id="324" r:id="rId4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1CD6"/>
    <a:srgbClr val="AFAFFF"/>
    <a:srgbClr val="0000CC"/>
    <a:srgbClr val="C12F07"/>
    <a:srgbClr val="ED8F05"/>
    <a:srgbClr val="800080"/>
    <a:srgbClr val="003296"/>
    <a:srgbClr val="9900FF"/>
    <a:srgbClr val="FFB3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48" autoAdjust="0"/>
    <p:restoredTop sz="79661" autoAdjust="0"/>
  </p:normalViewPr>
  <p:slideViewPr>
    <p:cSldViewPr snapToGrid="0">
      <p:cViewPr>
        <p:scale>
          <a:sx n="84" d="100"/>
          <a:sy n="84" d="100"/>
        </p:scale>
        <p:origin x="21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9345372460496615E-2"/>
          <c:y val="4.9618320610687022E-2"/>
          <c:w val="0.94130925507900676"/>
          <c:h val="0.900763358778625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F7F7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DB8A-4C9F-82FA-1BA61F0EEBBB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DB8A-4C9F-82FA-1BA61F0EEBBB}"/>
              </c:ext>
            </c:extLst>
          </c:dPt>
          <c:val>
            <c:numRef>
              <c:f>Sheet1!$A$1:$B$1</c:f>
              <c:numCache>
                <c:formatCode>General</c:formatCode>
                <c:ptCount val="2"/>
                <c:pt idx="0">
                  <c:v>-5</c:v>
                </c:pt>
                <c:pt idx="1">
                  <c:v>-31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8A-4C9F-82FA-1BA61F0EE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237050480"/>
        <c:axId val="1237045040"/>
      </c:barChart>
      <c:catAx>
        <c:axId val="1237050480"/>
        <c:scaling>
          <c:orientation val="minMax"/>
        </c:scaling>
        <c:delete val="0"/>
        <c:axPos val="t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237045040"/>
        <c:crosses val="max"/>
        <c:auto val="0"/>
        <c:lblAlgn val="ctr"/>
        <c:lblOffset val="100"/>
        <c:noMultiLvlLbl val="0"/>
      </c:catAx>
      <c:valAx>
        <c:axId val="1237045040"/>
        <c:scaling>
          <c:orientation val="minMax"/>
          <c:max val="0"/>
          <c:min val="-31"/>
        </c:scaling>
        <c:delete val="1"/>
        <c:axPos val="l"/>
        <c:numFmt formatCode="General" sourceLinked="1"/>
        <c:majorTickMark val="out"/>
        <c:minorTickMark val="none"/>
        <c:tickLblPos val="nextTo"/>
        <c:crossAx val="123705048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9345372460496615E-2"/>
          <c:y val="5.450733752620545E-2"/>
          <c:w val="0.94130925507900676"/>
          <c:h val="0.8909853249475890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F7F7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3412-4CE8-9C15-085731FB0A1D}"/>
              </c:ext>
            </c:extLst>
          </c:dPt>
          <c:val>
            <c:numRef>
              <c:f>Sheet1!$A$1:$B$1</c:f>
              <c:numCache>
                <c:formatCode>General</c:formatCode>
                <c:ptCount val="2"/>
                <c:pt idx="0">
                  <c:v>-7.0000000000000009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12-4CE8-9C15-085731FB0A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237046672"/>
        <c:axId val="1237047216"/>
      </c:barChart>
      <c:catAx>
        <c:axId val="1237046672"/>
        <c:scaling>
          <c:orientation val="minMax"/>
        </c:scaling>
        <c:delete val="0"/>
        <c:axPos val="t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237047216"/>
        <c:crosses val="max"/>
        <c:auto val="0"/>
        <c:lblAlgn val="ctr"/>
        <c:lblOffset val="100"/>
        <c:noMultiLvlLbl val="0"/>
      </c:catAx>
      <c:valAx>
        <c:axId val="1237047216"/>
        <c:scaling>
          <c:orientation val="minMax"/>
          <c:max val="0"/>
          <c:min val="-7.0000000000000009"/>
        </c:scaling>
        <c:delete val="1"/>
        <c:axPos val="l"/>
        <c:numFmt formatCode="General" sourceLinked="1"/>
        <c:majorTickMark val="out"/>
        <c:minorTickMark val="none"/>
        <c:tickLblPos val="nextTo"/>
        <c:crossAx val="123704667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2911A-770B-42FB-B36D-8E7E53CFDBB6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509FB-4037-4409-827B-722F877A47A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5893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3036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all aware of the Oxford classification system, taking into account mesangial hypercellularity, endothelia hyperplasia, segmental sclerosis tubular atrophy and crescent formation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5514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there are two options when treating </a:t>
            </a:r>
            <a:r>
              <a:rPr lang="en-US" dirty="0" err="1"/>
              <a:t>IgAN</a:t>
            </a:r>
            <a:r>
              <a:rPr lang="en-US" dirty="0"/>
              <a:t> (as all diseases). Either you aim to the result, the apparent histological lesions, or you aim to the initial pathogenic factors.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676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Supportive treatment including bp control, </a:t>
            </a:r>
            <a:r>
              <a:rPr lang="en-US" dirty="0" err="1"/>
              <a:t>acei</a:t>
            </a:r>
            <a:r>
              <a:rPr lang="en-US" dirty="0"/>
              <a:t> or arb inhibitors, sglt2 inhibitors, </a:t>
            </a:r>
            <a:r>
              <a:rPr lang="en-US" dirty="0" err="1"/>
              <a:t>sparsentan</a:t>
            </a:r>
            <a:r>
              <a:rPr lang="en-US" dirty="0"/>
              <a:t>, studies with endothelin inhibitors are ongoing.</a:t>
            </a:r>
          </a:p>
          <a:p>
            <a:r>
              <a:rPr lang="en-US" dirty="0"/>
              <a:t>weight loss, control of dyslipidemia are prerequisites and should be applied in all </a:t>
            </a:r>
            <a:r>
              <a:rPr lang="en-US" dirty="0" err="1"/>
              <a:t>IgAN</a:t>
            </a:r>
            <a:r>
              <a:rPr lang="en-US" dirty="0"/>
              <a:t> patients, before any other treatment approach. But there are not enough, as they just have a mechanical effect in glomeruli, not adequate to regulate immune pathways involved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0835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about steroids? Steroids are extensively studied in </a:t>
            </a:r>
            <a:r>
              <a:rPr lang="en-US" dirty="0" err="1"/>
              <a:t>IgAN</a:t>
            </a:r>
            <a:r>
              <a:rPr lang="en-US" dirty="0"/>
              <a:t>, starting for 1999 with applying the </a:t>
            </a:r>
            <a:r>
              <a:rPr lang="en-US" dirty="0" err="1"/>
              <a:t>Pozzi</a:t>
            </a:r>
            <a:r>
              <a:rPr lang="en-US" dirty="0"/>
              <a:t> regime for 6 months treatment with </a:t>
            </a:r>
            <a:r>
              <a:rPr lang="en-US" dirty="0" err="1"/>
              <a:t>gradualy</a:t>
            </a:r>
            <a:r>
              <a:rPr lang="en-US" dirty="0"/>
              <a:t> reduction. We consequently had the stop IgA, again the </a:t>
            </a:r>
            <a:r>
              <a:rPr lang="en-US" dirty="0" err="1"/>
              <a:t>Pozzi</a:t>
            </a:r>
            <a:r>
              <a:rPr lang="en-US" dirty="0"/>
              <a:t> regime plus immunosuppression, and few years ago the testing and re-testing trials. Testing trial was early terminated due to </a:t>
            </a:r>
            <a:r>
              <a:rPr lang="en-US" dirty="0" err="1"/>
              <a:t>incresed</a:t>
            </a:r>
            <a:r>
              <a:rPr lang="en-US" dirty="0"/>
              <a:t> risk of infections.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0107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Something which was not surprising, conserving the huge amounts of steroids, almost 1mg/Kg for 2 months, - we never had patient who could tolerate such a huge dose of steroids for so long. This was the reason, the investigators had to reduce the dose to half, and also add antibiotic prophylaxis for pneumocystis </a:t>
            </a:r>
            <a:r>
              <a:rPr lang="en-US" dirty="0" err="1"/>
              <a:t>carrini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5822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 can see here, the main issues with steroids in </a:t>
            </a:r>
            <a:r>
              <a:rPr lang="en-US" dirty="0" err="1"/>
              <a:t>IgAN</a:t>
            </a:r>
            <a:r>
              <a:rPr lang="en-US" dirty="0"/>
              <a:t>, 1. there are not enough, as they can reduce inflammation, but showed no change in Gd-IgA1 levels, they had a temporary beneficial effect, with increased rates of relapse, and lots of patients end up having repeated steroid courses</a:t>
            </a:r>
          </a:p>
          <a:p>
            <a:r>
              <a:rPr lang="en-US" dirty="0"/>
              <a:t>Adverse effects is the second issue, common as the doses used are high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8954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what about treatment approach based on the pathogenesis? We have the targeted-release budesonide treatment and the B cell and plasma cell targeted treatments, aiming the to the reduction of Gd-IgA1 production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2402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7491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can see the 4 clinical trials with targeted release budesonide in </a:t>
            </a:r>
            <a:r>
              <a:rPr lang="en-US" dirty="0" err="1"/>
              <a:t>IgAN</a:t>
            </a:r>
            <a:r>
              <a:rPr lang="en-US" dirty="0"/>
              <a:t>. The first one, the pilot study does back to 2005, with 16 </a:t>
            </a:r>
            <a:r>
              <a:rPr lang="en-US" dirty="0" err="1"/>
              <a:t>IgAN</a:t>
            </a:r>
            <a:r>
              <a:rPr lang="en-US" dirty="0"/>
              <a:t> patients showing reduction in proteinuria and improvement of renal function after treated with budesonide. Results from this study were published in NDT</a:t>
            </a:r>
          </a:p>
          <a:p>
            <a:r>
              <a:rPr lang="en-US" dirty="0"/>
              <a:t>The second one, initiated in 2012 and results were published in Lancet 2017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2706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was a double-blind, phase 2b trial, comprised of 9-month treatment, and 3-month follow-up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Inclusion criteria eGFR should be more than 45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Uprot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&gt;750mg/24hr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course, maximal tolerated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achieve a BP of &lt;130</a:t>
            </a:r>
            <a:endParaRPr lang="el-GR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600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Pathogenetic pathway in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IgAN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begins with deficient glycosylation of IgA molecule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IgA is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predominant antibody subtype in external secretions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plays a very important role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mucosal immunity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humans and higher primates, IgA exists in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subclasses: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IgA1 which is found in both mucosal surfaces and systemic circulation,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IgA2 which is mostly limited to the mucosal surfaces.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IgA1 contains a unique HR  characterized by nine serine and threonine residues, and about 3-6 of them, are attached to O-linked glycans.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Variations in the O-glycosylation have a direct  impact in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biological functions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IgA molecule can be fount as dimeric or polymeric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0988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153 patients were randomized to take …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8691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Primary Outcome</a:t>
            </a:r>
            <a:r>
              <a:rPr lang="en-US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At 8reduction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Upr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mainly in those randomized to 16mg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6938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Secondary outcomes: At 12 months improvement of renal function, happened during the 9 months treat and remained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4915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 latest phase 3 studies, the </a:t>
            </a:r>
            <a:r>
              <a:rPr lang="en-US" dirty="0" err="1"/>
              <a:t>pahse</a:t>
            </a:r>
            <a:r>
              <a:rPr lang="en-US" dirty="0"/>
              <a:t> 3A, publishes in KI 2022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8006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Inclusion criteria, almost the same, eGFR 35-90 and </a:t>
            </a:r>
            <a:r>
              <a:rPr lang="en-US" dirty="0" err="1"/>
              <a:t>Uprit</a:t>
            </a:r>
            <a:r>
              <a:rPr lang="en-US" dirty="0"/>
              <a:t>&gt;1gr/24hr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6316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199 patients were randomized to either </a:t>
            </a:r>
            <a:r>
              <a:rPr lang="en-US" dirty="0" err="1"/>
              <a:t>nefecon</a:t>
            </a:r>
            <a:r>
              <a:rPr lang="en-US" dirty="0"/>
              <a:t> 16mg or </a:t>
            </a:r>
            <a:r>
              <a:rPr lang="en-US" dirty="0" err="1"/>
              <a:t>palcebo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87088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>
                <a:latin typeface="AdvOT9974ba86.B"/>
              </a:rPr>
              <a:t>We can see the significant reduction of proteinuria during the 9 months treatment</a:t>
            </a:r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36366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Differences in subgroups of patients with more or less  </a:t>
            </a:r>
            <a:r>
              <a:rPr lang="en-US" dirty="0" err="1"/>
              <a:t>Uprot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24083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improvement of renal function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57268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 differences in subgroup analysis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5078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can see here the structure of human dimeric secretory IgA1 and IgA2.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IgA monomers are depicted tail-to-tail, with a J chain covalently linking together the two heavy chains.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SC consists of five immunoglobulin-like domains covalently linked to heavy chains, SC and J chain.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4609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</a:t>
            </a:r>
            <a:r>
              <a:rPr lang="en-US" dirty="0" err="1"/>
              <a:t>finaly</a:t>
            </a:r>
            <a:r>
              <a:rPr lang="en-US" dirty="0"/>
              <a:t> the last Phase 3B study, just released in Lancet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60987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Patients entered phase 3A, were prospectively followed up for 2 years</a:t>
            </a:r>
          </a:p>
          <a:p>
            <a:r>
              <a:rPr lang="en-US" dirty="0"/>
              <a:t>What we saw here, eGFR was maintained at 24monts with significant </a:t>
            </a:r>
            <a:r>
              <a:rPr lang="en-US" dirty="0" err="1"/>
              <a:t>differsnes</a:t>
            </a:r>
            <a:r>
              <a:rPr lang="en-US" dirty="0"/>
              <a:t> compared to controls,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35687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Slightly better for patients with lower proteinuria levels,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19426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also reduction of proteinuria which was stable after stopping treatment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92767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summary, </a:t>
            </a:r>
            <a:r>
              <a:rPr lang="en-US" dirty="0" err="1"/>
              <a:t>nefecon</a:t>
            </a:r>
            <a:r>
              <a:rPr lang="en-US" dirty="0"/>
              <a:t> was well tolerated at 16mg/d, proved efficient to reduce proteinuria and improve renal function during 9 months treat and </a:t>
            </a:r>
            <a:r>
              <a:rPr lang="en-US" dirty="0" err="1"/>
              <a:t>stabilese</a:t>
            </a:r>
            <a:r>
              <a:rPr lang="en-US" dirty="0"/>
              <a:t> results for the next 15mo of observation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50750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 poster that showed that </a:t>
            </a:r>
            <a:r>
              <a:rPr lang="en-US" dirty="0" err="1"/>
              <a:t>nefecon</a:t>
            </a:r>
            <a:r>
              <a:rPr lang="en-US" dirty="0"/>
              <a:t> can reduce Gd-IgA levels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312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here is our poster which describes our prospective multicenter study. We are going to evaluate </a:t>
            </a:r>
            <a:r>
              <a:rPr lang="en-US" dirty="0" err="1"/>
              <a:t>clicia</a:t>
            </a:r>
            <a:r>
              <a:rPr lang="en-US" dirty="0"/>
              <a:t> al laboratory parameters together with biomarkers during treatment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25468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Reduction of follicular Th17 cells after treatment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9335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Again the structure of dimeric IgA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IgA molecules are depicted as green and blue, J chain is this pink molecule and SC the purple one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glycans are these red - O-glycans, yellow and orange molecules, the N glycans.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model illustrates that most of the molecule is covered with O- and N-glycans, leaving free just small parts of the immunoglobulin which can take part both in innate and adaptive immunity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In IgA nephropathy, IgA1 molecule lacks O-glycans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8267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presence of Gd-IgA molecule is not enough to cause </a:t>
            </a:r>
            <a:r>
              <a:rPr lang="en-US" dirty="0" err="1"/>
              <a:t>IgAN</a:t>
            </a:r>
            <a:r>
              <a:rPr lang="en-US" dirty="0"/>
              <a:t>, this is just the first hit, the second one is the production of autoantibodies against gD-IgA1, the third is the formation of immune complexes and the last step is the deposition of circulating immune complexes in glomeruli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3866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Two crucial questions have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arised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after these findings</a:t>
            </a:r>
          </a:p>
          <a:p>
            <a:pPr marL="228600" indent="-228600">
              <a:buAutoNum type="arabicPeriod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Where does the Gd-IgA molecule come from, where is it produced? There are not enough data yet, but there is strong evidence that the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Peyers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patches and mesenteric lymph nodes are involved</a:t>
            </a:r>
          </a:p>
          <a:p>
            <a:pPr marL="228600" indent="-228600">
              <a:buAutoNum type="arabicPeriod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Is circulating Gd-IgA pathogenic? It seems so, as their serum levels are increased in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IgAN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compared to HC, and they seem to correlate with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disese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activity</a:t>
            </a:r>
          </a:p>
          <a:p>
            <a:pPr marL="0" indent="0"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5632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Also, Gd-IgA was found in the mesangium which colocalize with C4 complement compounds</a:t>
            </a:r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0988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MinionPro-Regular"/>
              </a:rPr>
              <a:t>Additionally, Gd-IgA molecules can directly stimulate proliferation of mesangial and tubular epithelial cells, and also production of cytokines, such as TNF, TGF and MCP. </a:t>
            </a:r>
          </a:p>
          <a:p>
            <a:pPr algn="l"/>
            <a:r>
              <a:rPr lang="en-US" sz="1800" b="0" i="0" u="none" strike="noStrike" baseline="0" dirty="0">
                <a:latin typeface="MinionPro-Regular"/>
              </a:rPr>
              <a:t>Expression and production of the above cytokines positively correlate with the degree of tubulointerstitial damage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7193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here we go, from pathogenesis, production of Gd-IgA with the four hit process, to histological lesions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509FB-4037-4409-827B-722F877A47A8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283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2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2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2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2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4" Type="http://schemas.openxmlformats.org/officeDocument/2006/relationships/image" Target="../media/image2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4" Type="http://schemas.openxmlformats.org/officeDocument/2006/relationships/image" Target="../media/image2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4" Type="http://schemas.openxmlformats.org/officeDocument/2006/relationships/image" Target="../media/image2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Relationship Id="rId4" Type="http://schemas.openxmlformats.org/officeDocument/2006/relationships/image" Target="../media/image2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Relationship Id="rId4" Type="http://schemas.openxmlformats.org/officeDocument/2006/relationships/image" Target="../media/image2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2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Relationship Id="rId4" Type="http://schemas.openxmlformats.org/officeDocument/2006/relationships/image" Target="../media/image2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Relationship Id="rId4" Type="http://schemas.openxmlformats.org/officeDocument/2006/relationships/image" Target="../media/image2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Relationship Id="rId4" Type="http://schemas.openxmlformats.org/officeDocument/2006/relationships/image" Target="../media/image2.em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D53-FC2C-42FF-9BD2-C2592FEC1B84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1769-C328-45BE-8BF3-A4499AE30D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971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D53-FC2C-42FF-9BD2-C2592FEC1B84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1769-C328-45BE-8BF3-A4499AE30D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880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D53-FC2C-42FF-9BD2-C2592FEC1B84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1769-C328-45BE-8BF3-A4499AE30D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407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7308FE26-B21C-FD4B-A3B2-9F33DC8A5C5B}"/>
              </a:ext>
            </a:extLst>
          </p:cNvPr>
          <p:cNvSpPr txBox="1"/>
          <p:nvPr userDrawn="1"/>
        </p:nvSpPr>
        <p:spPr>
          <a:xfrm>
            <a:off x="9306046" y="7720314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defTabSz="457200"/>
            <a:endParaRPr lang="de-DE">
              <a:solidFill>
                <a:srgbClr val="32227D"/>
              </a:solidFill>
              <a:latin typeface="Noto Sans" panose="020B0502040504020204" pitchFamily="34" charset="0"/>
            </a:endParaRP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42FE8A12-29E2-6442-8D04-9663648780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5738" y="2927660"/>
            <a:ext cx="8770937" cy="830997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buNone/>
              <a:defRPr sz="4800" b="1" i="0">
                <a:solidFill>
                  <a:schemeClr val="tx2"/>
                </a:solidFill>
              </a:defRPr>
            </a:lvl1pPr>
            <a:lvl2pPr marL="457200" indent="0">
              <a:buNone/>
              <a:defRPr b="1" i="1"/>
            </a:lvl2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EC8650D1-0E1E-B24C-9BCA-E47AA12F7A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5739" y="3779860"/>
            <a:ext cx="8770936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400" b="0" i="1">
                <a:solidFill>
                  <a:schemeClr val="tx2"/>
                </a:solidFill>
              </a:defRPr>
            </a:lvl1pPr>
            <a:lvl2pPr marL="457200" indent="0">
              <a:buNone/>
              <a:defRPr b="1" i="1"/>
            </a:lvl2pPr>
          </a:lstStyle>
          <a:p>
            <a:pPr lvl="0"/>
            <a:r>
              <a:rPr lang="en-GB" noProof="0"/>
              <a:t>Short explanatory subline</a:t>
            </a:r>
          </a:p>
        </p:txBody>
      </p:sp>
    </p:spTree>
    <p:extLst>
      <p:ext uri="{BB962C8B-B14F-4D97-AF65-F5344CB8AC3E}">
        <p14:creationId xmlns:p14="http://schemas.microsoft.com/office/powerpoint/2010/main" val="1194195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7308FE26-B21C-FD4B-A3B2-9F33DC8A5C5B}"/>
              </a:ext>
            </a:extLst>
          </p:cNvPr>
          <p:cNvSpPr txBox="1"/>
          <p:nvPr userDrawn="1"/>
        </p:nvSpPr>
        <p:spPr>
          <a:xfrm>
            <a:off x="9306046" y="7720314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defTabSz="457200"/>
            <a:endParaRPr lang="de-DE">
              <a:solidFill>
                <a:srgbClr val="32227D"/>
              </a:solidFill>
              <a:latin typeface="Noto Sans" panose="020B0502040504020204" pitchFamily="34" charset="0"/>
            </a:endParaRP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42FE8A12-29E2-6442-8D04-9663648780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5738" y="2927660"/>
            <a:ext cx="8770937" cy="830997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buNone/>
              <a:defRPr sz="4800" b="1" i="0">
                <a:solidFill>
                  <a:schemeClr val="tx2"/>
                </a:solidFill>
              </a:defRPr>
            </a:lvl1pPr>
            <a:lvl2pPr marL="457200" indent="0">
              <a:buNone/>
              <a:defRPr b="1" i="1"/>
            </a:lvl2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EC8650D1-0E1E-B24C-9BCA-E47AA12F7A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5739" y="3779860"/>
            <a:ext cx="8770936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400" b="0" i="1">
                <a:solidFill>
                  <a:schemeClr val="tx2"/>
                </a:solidFill>
              </a:defRPr>
            </a:lvl1pPr>
            <a:lvl2pPr marL="457200" indent="0">
              <a:buNone/>
              <a:defRPr b="1" i="1"/>
            </a:lvl2pPr>
          </a:lstStyle>
          <a:p>
            <a:pPr lvl="0"/>
            <a:r>
              <a:rPr lang="en-GB" noProof="0"/>
              <a:t>Short explanatory subline</a:t>
            </a:r>
          </a:p>
        </p:txBody>
      </p:sp>
    </p:spTree>
    <p:extLst>
      <p:ext uri="{BB962C8B-B14F-4D97-AF65-F5344CB8AC3E}">
        <p14:creationId xmlns:p14="http://schemas.microsoft.com/office/powerpoint/2010/main" val="1828274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70800E55-68B2-B603-5DC6-9F8DF70F04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50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020C5FE9-85FB-F9A3-4BF7-9BA009C49F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B7282894-031F-5898-8AAD-6A3DDDAE11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3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Agenda</a:t>
            </a: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0CFBABC5-27D9-E9D9-3CE7-6CCAFFF27D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0"/>
            <a:ext cx="8976675" cy="981308"/>
          </a:xfrm>
          <a:prstGeom prst="rect">
            <a:avLst/>
          </a:prstGeom>
        </p:spPr>
        <p:txBody>
          <a:bodyPr lIns="0" tIns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GB"/>
              <a:t>Agenda</a:t>
            </a:r>
          </a:p>
        </p:txBody>
      </p:sp>
      <p:sp>
        <p:nvSpPr>
          <p:cNvPr id="11" name="Inhaltsplatzhalter 8">
            <a:extLst>
              <a:ext uri="{FF2B5EF4-FFF2-40B4-BE49-F238E27FC236}">
                <a16:creationId xmlns:a16="http://schemas.microsoft.com/office/drawing/2014/main" id="{EEC79726-0571-2810-8036-8D195DABDF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20000" y="1800000"/>
            <a:ext cx="8976675" cy="4190923"/>
          </a:xfrm>
          <a:prstGeom prst="rect">
            <a:avLst/>
          </a:prstGeom>
        </p:spPr>
        <p:txBody>
          <a:bodyPr lIns="0" tIns="0"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00100" indent="-3429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r>
              <a:rPr lang="en-GB"/>
              <a:t>Chapter</a:t>
            </a:r>
          </a:p>
          <a:p>
            <a:r>
              <a:rPr lang="en-GB"/>
              <a:t>Chapter</a:t>
            </a:r>
          </a:p>
          <a:p>
            <a:pPr lvl="1"/>
            <a:r>
              <a:rPr lang="en-GB"/>
              <a:t>sub-item 1</a:t>
            </a:r>
          </a:p>
          <a:p>
            <a:pPr lvl="1"/>
            <a:r>
              <a:rPr lang="en-GB"/>
              <a:t>sub-item 2</a:t>
            </a:r>
          </a:p>
          <a:p>
            <a:pPr lvl="1"/>
            <a:r>
              <a:rPr lang="en-GB"/>
              <a:t>sub-item 3</a:t>
            </a:r>
          </a:p>
          <a:p>
            <a:r>
              <a:rPr lang="en-GB"/>
              <a:t>Chapter</a:t>
            </a:r>
          </a:p>
          <a:p>
            <a:r>
              <a:rPr lang="en-GB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701259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EEF3A8C-C1EE-BED0-13AD-2B577DEAC566}"/>
              </a:ext>
            </a:extLst>
          </p:cNvPr>
          <p:cNvSpPr/>
          <p:nvPr userDrawn="1"/>
        </p:nvSpPr>
        <p:spPr>
          <a:xfrm rot="2201550">
            <a:off x="2543748" y="-1319608"/>
            <a:ext cx="4744815" cy="10781323"/>
          </a:xfrm>
          <a:prstGeom prst="rect">
            <a:avLst/>
          </a:prstGeom>
          <a:solidFill>
            <a:schemeClr val="bg1"/>
          </a:solidFill>
          <a:effectLst>
            <a:softEdge rad="595438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srgbClr val="32227D"/>
              </a:solidFill>
            </a:endParaRPr>
          </a:p>
        </p:txBody>
      </p: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EFA26734-C1C0-86DB-846B-4DA7EF1FF6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50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F3992DF2-602F-8098-146F-46862CAC94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935BFA03-A868-F039-F2EA-49457AA719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3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Agenda</a:t>
            </a: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2BB02A8B-31E2-CA90-9580-5D79E64E5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0"/>
            <a:ext cx="8976675" cy="981308"/>
          </a:xfrm>
          <a:prstGeom prst="rect">
            <a:avLst/>
          </a:prstGeom>
        </p:spPr>
        <p:txBody>
          <a:bodyPr lIns="0" tIns="0"/>
          <a:lstStyle>
            <a:lvl1pPr>
              <a:defRPr b="0">
                <a:solidFill>
                  <a:srgbClr val="32227E"/>
                </a:solidFill>
              </a:defRPr>
            </a:lvl1pPr>
          </a:lstStyle>
          <a:p>
            <a:r>
              <a:rPr lang="en-GB"/>
              <a:t>Agenda</a:t>
            </a:r>
          </a:p>
        </p:txBody>
      </p:sp>
      <p:sp>
        <p:nvSpPr>
          <p:cNvPr id="11" name="Inhaltsplatzhalter 8">
            <a:extLst>
              <a:ext uri="{FF2B5EF4-FFF2-40B4-BE49-F238E27FC236}">
                <a16:creationId xmlns:a16="http://schemas.microsoft.com/office/drawing/2014/main" id="{CDFA8189-796C-B628-6B88-8B25FA341C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20000" y="1800000"/>
            <a:ext cx="8976675" cy="4190923"/>
          </a:xfrm>
          <a:prstGeom prst="rect">
            <a:avLst/>
          </a:prstGeom>
        </p:spPr>
        <p:txBody>
          <a:bodyPr lIns="0" tIns="0"/>
          <a:lstStyle>
            <a:lvl1pPr marL="457200" indent="-457200">
              <a:buClr>
                <a:srgbClr val="32227E"/>
              </a:buClr>
              <a:buFont typeface="+mj-lt"/>
              <a:buAutoNum type="arabicPeriod"/>
              <a:defRPr>
                <a:solidFill>
                  <a:srgbClr val="32227E"/>
                </a:solidFill>
              </a:defRPr>
            </a:lvl1pPr>
            <a:lvl2pPr marL="800100" indent="-342900">
              <a:buClr>
                <a:srgbClr val="32227E"/>
              </a:buClr>
              <a:buFont typeface="Arial" panose="020B0604020202020204" pitchFamily="34" charset="0"/>
              <a:buChar char="•"/>
              <a:defRPr>
                <a:solidFill>
                  <a:srgbClr val="32227E"/>
                </a:solidFill>
              </a:defRPr>
            </a:lvl2pPr>
          </a:lstStyle>
          <a:p>
            <a:r>
              <a:rPr lang="en-GB"/>
              <a:t>Chapter</a:t>
            </a:r>
          </a:p>
          <a:p>
            <a:r>
              <a:rPr lang="en-GB"/>
              <a:t>Chapter</a:t>
            </a:r>
          </a:p>
          <a:p>
            <a:pPr lvl="1"/>
            <a:r>
              <a:rPr lang="en-GB"/>
              <a:t>sub-item 1</a:t>
            </a:r>
          </a:p>
          <a:p>
            <a:pPr lvl="1"/>
            <a:r>
              <a:rPr lang="en-GB"/>
              <a:t>sub-item 2</a:t>
            </a:r>
          </a:p>
          <a:p>
            <a:pPr lvl="1"/>
            <a:r>
              <a:rPr lang="en-GB"/>
              <a:t>sub-item 3</a:t>
            </a:r>
          </a:p>
          <a:p>
            <a:r>
              <a:rPr lang="en-GB"/>
              <a:t>Chapter</a:t>
            </a:r>
          </a:p>
          <a:p>
            <a:r>
              <a:rPr lang="en-GB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78513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lumn+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8FA81452-D2A2-4938-8D8C-1DDFC4A542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72D1B75D-308E-6247-8BB6-DD32494FAF61}"/>
              </a:ext>
            </a:extLst>
          </p:cNvPr>
          <p:cNvSpPr/>
          <p:nvPr userDrawn="1"/>
        </p:nvSpPr>
        <p:spPr>
          <a:xfrm>
            <a:off x="468942" y="5196615"/>
            <a:ext cx="601576" cy="601574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600">
              <a:solidFill>
                <a:srgbClr val="6E59D1"/>
              </a:solidFill>
              <a:latin typeface="Noto Sans" panose="020B0502040504020204" pitchFamily="34" charset="0"/>
            </a:endParaRPr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3F3BFEC4-DF23-2547-AB7D-B760645DD6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10814948" cy="294938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layer</a:t>
            </a:r>
          </a:p>
          <a:p>
            <a:pPr lvl="2"/>
            <a:r>
              <a:rPr lang="en-GB" noProof="0"/>
              <a:t>Third layer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650AF8D4-98DB-3743-A26E-6AE41678679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73100" y="5287655"/>
            <a:ext cx="10823575" cy="400110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/>
            </a:lvl2pPr>
            <a:lvl3pPr>
              <a:spcBef>
                <a:spcPts val="1200"/>
              </a:spcBef>
              <a:spcAft>
                <a:spcPts val="0"/>
              </a:spcAft>
              <a:defRPr/>
            </a:lvl3pPr>
          </a:lstStyle>
          <a:p>
            <a:r>
              <a:rPr lang="en-GB" noProof="0"/>
              <a:t>Here is a final conclusion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821155-6B01-2248-B96D-9B392A08E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EADA9ADF-92FE-A8F3-BBEB-68196DB80A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2B0B3F-28EC-043F-3116-646EEE5D2696}"/>
              </a:ext>
            </a:extLst>
          </p:cNvPr>
          <p:cNvSpPr txBox="1"/>
          <p:nvPr userDrawn="1"/>
        </p:nvSpPr>
        <p:spPr>
          <a:xfrm>
            <a:off x="1808922" y="596348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defTabSz="457200"/>
            <a:endParaRPr lang="de-DE">
              <a:solidFill>
                <a:srgbClr val="32227D"/>
              </a:solidFill>
            </a:endParaRPr>
          </a:p>
        </p:txBody>
      </p:sp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id="{368E4CA7-147D-9B3D-4ED4-E667BF5D88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9118615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27B8E7AA-D2CA-494F-1504-E67F30CC16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02AB729F-CBCB-40B9-6E19-95A9F46C59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605888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137898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+without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240FAF9-1FED-4642-A746-58EF2DF7F2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3F3BFEC4-DF23-2547-AB7D-B760645DD6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10814948" cy="294938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layer</a:t>
            </a:r>
          </a:p>
          <a:p>
            <a:pPr lvl="2"/>
            <a:r>
              <a:rPr lang="en-GB" noProof="0"/>
              <a:t>Third layer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821155-6B01-2248-B96D-9B392A08E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EADA9ADF-92FE-A8F3-BBEB-68196DB80A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2B0B3F-28EC-043F-3116-646EEE5D2696}"/>
              </a:ext>
            </a:extLst>
          </p:cNvPr>
          <p:cNvSpPr txBox="1"/>
          <p:nvPr userDrawn="1"/>
        </p:nvSpPr>
        <p:spPr>
          <a:xfrm>
            <a:off x="1808922" y="596348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defTabSz="457200"/>
            <a:endParaRPr lang="de-DE">
              <a:solidFill>
                <a:srgbClr val="32227D"/>
              </a:solidFill>
            </a:endParaRPr>
          </a:p>
        </p:txBody>
      </p:sp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id="{368E4CA7-147D-9B3D-4ED4-E667BF5D88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6" y="6563164"/>
            <a:ext cx="9126852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27B8E7AA-D2CA-494F-1504-E67F30CC16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02AB729F-CBCB-40B9-6E19-95A9F46C59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557829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3977335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FE1EF8E9-440A-4D6A-A9F4-11C3DB7FF3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751A594-EAB3-16F1-501D-CDB7D9F6E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10814948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r>
              <a:rPr lang="en-GB" noProof="0"/>
              <a:t> </a:t>
            </a:r>
            <a:r>
              <a:rPr lang="en-GB" noProof="0" err="1"/>
              <a:t>diam</a:t>
            </a:r>
            <a:r>
              <a:rPr lang="en-GB" noProof="0"/>
              <a:t> </a:t>
            </a:r>
            <a:r>
              <a:rPr lang="en-GB" noProof="0" err="1"/>
              <a:t>nonumy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eirmod</a:t>
            </a:r>
            <a:r>
              <a:rPr lang="en-GB" noProof="0"/>
              <a:t> </a:t>
            </a:r>
            <a:r>
              <a:rPr lang="en-GB" noProof="0" err="1"/>
              <a:t>tempor</a:t>
            </a:r>
            <a:r>
              <a:rPr lang="en-GB" noProof="0"/>
              <a:t> </a:t>
            </a:r>
            <a:r>
              <a:rPr lang="en-GB" noProof="0" err="1"/>
              <a:t>invidunt</a:t>
            </a:r>
            <a:r>
              <a:rPr lang="en-GB" noProof="0"/>
              <a:t> </a:t>
            </a:r>
            <a:r>
              <a:rPr lang="en-GB" noProof="0" err="1"/>
              <a:t>ut</a:t>
            </a:r>
            <a:r>
              <a:rPr lang="en-GB" noProof="0"/>
              <a:t> labore et dolore magna </a:t>
            </a:r>
            <a:r>
              <a:rPr lang="en-GB" noProof="0" err="1"/>
              <a:t>aliquyam</a:t>
            </a:r>
            <a:r>
              <a:rPr lang="en-GB" noProof="0"/>
              <a:t> </a:t>
            </a:r>
            <a:r>
              <a:rPr lang="en-GB" noProof="0" err="1"/>
              <a:t>erat</a:t>
            </a:r>
            <a:r>
              <a:rPr lang="en-GB" noProof="0"/>
              <a:t> </a:t>
            </a:r>
          </a:p>
          <a:p>
            <a:pPr lvl="0"/>
            <a:endParaRPr lang="en-GB" noProof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6" y="6563164"/>
            <a:ext cx="9126852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557829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GB" dirty="0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713FA166-A191-26B6-DD0D-61210028644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3100" y="2952796"/>
            <a:ext cx="10814948" cy="2879133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25883486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89D3005D-0801-408C-A02B-6498731B69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751A594-EAB3-16F1-501D-CDB7D9F6E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5201489" cy="809121"/>
          </a:xfrm>
          <a:prstGeom prst="rect">
            <a:avLst/>
          </a:prstGeom>
        </p:spPr>
        <p:txBody>
          <a:bodyPr vert="horz" lIns="0" tIns="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r>
              <a:rPr lang="en-GB" noProof="0"/>
              <a:t> </a:t>
            </a:r>
            <a:r>
              <a:rPr lang="en-GB" noProof="0" err="1"/>
              <a:t>diam</a:t>
            </a:r>
            <a:endParaRPr lang="en-GB" noProof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6" y="6563164"/>
            <a:ext cx="9157000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589400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5DB5288B-3441-25B6-E94F-A3C1E890E17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86560" y="2031873"/>
            <a:ext cx="5210114" cy="809121"/>
          </a:xfrm>
          <a:prstGeom prst="rect">
            <a:avLst/>
          </a:prstGeom>
        </p:spPr>
        <p:txBody>
          <a:bodyPr vert="horz" lIns="0" tIns="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r>
              <a:rPr lang="en-GB" noProof="0"/>
              <a:t> </a:t>
            </a:r>
            <a:r>
              <a:rPr lang="en-GB" noProof="0" err="1"/>
              <a:t>diam</a:t>
            </a:r>
            <a:endParaRPr lang="en-GB" noProof="0"/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1AED8185-B502-817D-622B-D72CA50B166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3100" y="2952796"/>
            <a:ext cx="5210115" cy="303207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36F62C44-88F5-7736-F187-67B8420D4BD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86559" y="2952796"/>
            <a:ext cx="5210115" cy="303207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32466975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D53-FC2C-42FF-9BD2-C2592FEC1B84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1769-C328-45BE-8BF3-A4499AE30D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7024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EA3C1079-459E-41C5-846E-617854B97D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751A594-EAB3-16F1-501D-CDB7D9F6E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3182908" cy="809121"/>
          </a:xfrm>
          <a:prstGeom prst="rect">
            <a:avLst/>
          </a:prstGeom>
        </p:spPr>
        <p:txBody>
          <a:bodyPr vert="horz" lIns="0" tIns="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/>
              <a:t>sit </a:t>
            </a:r>
            <a:r>
              <a:rPr lang="en-GB" noProof="0" err="1"/>
              <a:t>amet</a:t>
            </a:r>
            <a:endParaRPr lang="en-GB" noProof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6" y="6563164"/>
            <a:ext cx="9102140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531950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1AED8185-B502-817D-622B-D72CA50B166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3101" y="2952796"/>
            <a:ext cx="3182908" cy="303207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0DAAE2D0-AB3A-B725-DC68-78930025A00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504546" y="2031873"/>
            <a:ext cx="3182908" cy="809121"/>
          </a:xfrm>
          <a:prstGeom prst="rect">
            <a:avLst/>
          </a:prstGeom>
        </p:spPr>
        <p:txBody>
          <a:bodyPr vert="horz" lIns="0" tIns="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/>
              <a:t>sit </a:t>
            </a:r>
            <a:r>
              <a:rPr lang="en-GB" noProof="0" err="1"/>
              <a:t>amet</a:t>
            </a:r>
            <a:endParaRPr lang="en-GB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5590063C-3046-7F99-896C-D451920F2DD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495921" y="2952796"/>
            <a:ext cx="3182908" cy="303207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09F5848C-BCE6-9DE3-AA8B-A9075B82282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316103" y="2031873"/>
            <a:ext cx="3182908" cy="809121"/>
          </a:xfrm>
          <a:prstGeom prst="rect">
            <a:avLst/>
          </a:prstGeom>
        </p:spPr>
        <p:txBody>
          <a:bodyPr vert="horz" lIns="0" tIns="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/>
              <a:t>sit </a:t>
            </a:r>
            <a:r>
              <a:rPr lang="en-GB" noProof="0" err="1"/>
              <a:t>amet</a:t>
            </a:r>
            <a:endParaRPr lang="en-GB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37845915-64CD-1EBC-0151-4E0378ED938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307478" y="2952796"/>
            <a:ext cx="3182908" cy="303207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3091527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37FCC66-E59B-41B7-B4B4-094F7BD43F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751A594-EAB3-16F1-501D-CDB7D9F6E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10814948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r>
              <a:rPr lang="en-GB" noProof="0"/>
              <a:t> </a:t>
            </a:r>
            <a:r>
              <a:rPr lang="en-GB" noProof="0" err="1"/>
              <a:t>diam</a:t>
            </a:r>
            <a:r>
              <a:rPr lang="en-GB" noProof="0"/>
              <a:t> </a:t>
            </a:r>
            <a:r>
              <a:rPr lang="en-GB" noProof="0" err="1"/>
              <a:t>nonumy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eirmod</a:t>
            </a:r>
            <a:r>
              <a:rPr lang="en-GB" noProof="0"/>
              <a:t> </a:t>
            </a:r>
            <a:r>
              <a:rPr lang="en-GB" noProof="0" err="1"/>
              <a:t>tempor</a:t>
            </a:r>
            <a:r>
              <a:rPr lang="en-GB" noProof="0"/>
              <a:t> </a:t>
            </a:r>
            <a:r>
              <a:rPr lang="en-GB" noProof="0" err="1"/>
              <a:t>invidunt</a:t>
            </a:r>
            <a:r>
              <a:rPr lang="en-GB" noProof="0"/>
              <a:t> </a:t>
            </a:r>
            <a:r>
              <a:rPr lang="en-GB" noProof="0" err="1"/>
              <a:t>ut</a:t>
            </a:r>
            <a:r>
              <a:rPr lang="en-GB" noProof="0"/>
              <a:t> labore et dolore magna </a:t>
            </a:r>
            <a:r>
              <a:rPr lang="en-GB" noProof="0" err="1"/>
              <a:t>aliquyam</a:t>
            </a:r>
            <a:r>
              <a:rPr lang="en-GB" noProof="0"/>
              <a:t> </a:t>
            </a:r>
            <a:r>
              <a:rPr lang="en-GB" noProof="0" err="1"/>
              <a:t>erat</a:t>
            </a:r>
            <a:r>
              <a:rPr lang="en-GB" noProof="0"/>
              <a:t> </a:t>
            </a:r>
          </a:p>
          <a:p>
            <a:pPr lvl="0"/>
            <a:endParaRPr lang="en-GB" noProof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6" y="6563164"/>
            <a:ext cx="9093902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523323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713FA166-A191-26B6-DD0D-61210028644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3100" y="3748995"/>
            <a:ext cx="5298082" cy="223588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142E60E8-462B-2439-89A8-1F9D78E2C74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81725" y="2989401"/>
            <a:ext cx="5287754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000" b="0">
                <a:solidFill>
                  <a:srgbClr val="FF8F27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79532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380B77EB-36F4-4650-A463-FD157A7D69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751A594-EAB3-16F1-501D-CDB7D9F6E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10814948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r>
              <a:rPr lang="en-GB" noProof="0"/>
              <a:t> </a:t>
            </a:r>
            <a:r>
              <a:rPr lang="en-GB" noProof="0" err="1"/>
              <a:t>diam</a:t>
            </a:r>
            <a:r>
              <a:rPr lang="en-GB" noProof="0"/>
              <a:t> </a:t>
            </a:r>
            <a:r>
              <a:rPr lang="en-GB" noProof="0" err="1"/>
              <a:t>nonumy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eirmod</a:t>
            </a:r>
            <a:r>
              <a:rPr lang="en-GB" noProof="0"/>
              <a:t> </a:t>
            </a:r>
            <a:r>
              <a:rPr lang="en-GB" noProof="0" err="1"/>
              <a:t>tempor</a:t>
            </a:r>
            <a:r>
              <a:rPr lang="en-GB" noProof="0"/>
              <a:t> </a:t>
            </a:r>
            <a:r>
              <a:rPr lang="en-GB" noProof="0" err="1"/>
              <a:t>invidunt</a:t>
            </a:r>
            <a:r>
              <a:rPr lang="en-GB" noProof="0"/>
              <a:t> </a:t>
            </a:r>
            <a:r>
              <a:rPr lang="en-GB" noProof="0" err="1"/>
              <a:t>ut</a:t>
            </a:r>
            <a:r>
              <a:rPr lang="en-GB" noProof="0"/>
              <a:t> labore et dolore magna </a:t>
            </a:r>
            <a:r>
              <a:rPr lang="en-GB" noProof="0" err="1"/>
              <a:t>aliquyam</a:t>
            </a:r>
            <a:r>
              <a:rPr lang="en-GB" noProof="0"/>
              <a:t> </a:t>
            </a:r>
            <a:r>
              <a:rPr lang="en-GB" noProof="0" err="1"/>
              <a:t>erat</a:t>
            </a:r>
            <a:r>
              <a:rPr lang="en-GB" noProof="0"/>
              <a:t> </a:t>
            </a:r>
          </a:p>
          <a:p>
            <a:pPr lvl="0"/>
            <a:endParaRPr lang="en-GB" noProof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6" y="6563164"/>
            <a:ext cx="9093902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523323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713FA166-A191-26B6-DD0D-61210028644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3100" y="2952796"/>
            <a:ext cx="5056648" cy="3953002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23379174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438311AD-1355-4B73-82F9-F920C4420A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9143327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57508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345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4113D791-ECE4-452A-9ED9-E2272C4DC9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751A594-EAB3-16F1-501D-CDB7D9F6E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10814948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r>
              <a:rPr lang="en-GB" noProof="0"/>
              <a:t> </a:t>
            </a:r>
            <a:r>
              <a:rPr lang="en-GB" noProof="0" err="1"/>
              <a:t>diam</a:t>
            </a:r>
            <a:r>
              <a:rPr lang="en-GB" noProof="0"/>
              <a:t> </a:t>
            </a:r>
            <a:r>
              <a:rPr lang="en-GB" noProof="0" err="1"/>
              <a:t>nonumy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eirmod</a:t>
            </a:r>
            <a:r>
              <a:rPr lang="en-GB" noProof="0"/>
              <a:t> </a:t>
            </a:r>
            <a:r>
              <a:rPr lang="en-GB" noProof="0" err="1"/>
              <a:t>tempor</a:t>
            </a:r>
            <a:r>
              <a:rPr lang="en-GB" noProof="0"/>
              <a:t> </a:t>
            </a:r>
            <a:r>
              <a:rPr lang="en-GB" noProof="0" err="1"/>
              <a:t>invidunt</a:t>
            </a:r>
            <a:r>
              <a:rPr lang="en-GB" noProof="0"/>
              <a:t> </a:t>
            </a:r>
            <a:r>
              <a:rPr lang="en-GB" noProof="0" err="1"/>
              <a:t>ut</a:t>
            </a:r>
            <a:r>
              <a:rPr lang="en-GB" noProof="0"/>
              <a:t> labore et dolore magna </a:t>
            </a:r>
            <a:r>
              <a:rPr lang="en-GB" noProof="0" err="1"/>
              <a:t>aliquyam</a:t>
            </a:r>
            <a:r>
              <a:rPr lang="en-GB" noProof="0"/>
              <a:t> </a:t>
            </a:r>
            <a:r>
              <a:rPr lang="en-GB" noProof="0" err="1"/>
              <a:t>erat</a:t>
            </a:r>
            <a:r>
              <a:rPr lang="en-GB" noProof="0"/>
              <a:t> </a:t>
            </a:r>
          </a:p>
          <a:p>
            <a:pPr lvl="0"/>
            <a:endParaRPr lang="en-GB" noProof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6" y="6563164"/>
            <a:ext cx="9044478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471565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713FA166-A191-26B6-DD0D-61210028644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3100" y="2952796"/>
            <a:ext cx="5132477" cy="3953002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35709690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ntent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A333053F-285D-49D3-833C-B2092E9D87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7780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751A594-EAB3-16F1-501D-CDB7D9F6E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10814948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r>
              <a:rPr lang="en-GB" noProof="0"/>
              <a:t> </a:t>
            </a:r>
            <a:r>
              <a:rPr lang="en-GB" noProof="0" err="1"/>
              <a:t>diam</a:t>
            </a:r>
            <a:r>
              <a:rPr lang="en-GB" noProof="0"/>
              <a:t> </a:t>
            </a:r>
            <a:r>
              <a:rPr lang="en-GB" noProof="0" err="1"/>
              <a:t>nonumy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eirmod</a:t>
            </a:r>
            <a:r>
              <a:rPr lang="en-GB" noProof="0"/>
              <a:t> </a:t>
            </a:r>
            <a:r>
              <a:rPr lang="en-GB" noProof="0" err="1"/>
              <a:t>tempor</a:t>
            </a:r>
            <a:r>
              <a:rPr lang="en-GB" noProof="0"/>
              <a:t> </a:t>
            </a:r>
            <a:r>
              <a:rPr lang="en-GB" noProof="0" err="1"/>
              <a:t>invidunt</a:t>
            </a:r>
            <a:r>
              <a:rPr lang="en-GB" noProof="0"/>
              <a:t> </a:t>
            </a:r>
            <a:r>
              <a:rPr lang="en-GB" noProof="0" err="1"/>
              <a:t>ut</a:t>
            </a:r>
            <a:r>
              <a:rPr lang="en-GB" noProof="0"/>
              <a:t> labore et dolore magna </a:t>
            </a:r>
            <a:r>
              <a:rPr lang="en-GB" noProof="0" err="1"/>
              <a:t>aliquyam</a:t>
            </a:r>
            <a:r>
              <a:rPr lang="en-GB" noProof="0"/>
              <a:t> </a:t>
            </a:r>
            <a:r>
              <a:rPr lang="en-GB" noProof="0" err="1"/>
              <a:t>erat</a:t>
            </a:r>
            <a:r>
              <a:rPr lang="en-GB" noProof="0"/>
              <a:t> </a:t>
            </a:r>
          </a:p>
          <a:p>
            <a:pPr lvl="0"/>
            <a:endParaRPr lang="en-GB" noProof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713FA166-A191-26B6-DD0D-61210028644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3100" y="2952796"/>
            <a:ext cx="5132477" cy="3953002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15096372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3510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751A594-EAB3-16F1-501D-CDB7D9F6E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10814948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r>
              <a:rPr lang="en-GB" noProof="0"/>
              <a:t> </a:t>
            </a:r>
            <a:r>
              <a:rPr lang="en-GB" noProof="0" err="1"/>
              <a:t>diam</a:t>
            </a:r>
            <a:r>
              <a:rPr lang="en-GB" noProof="0"/>
              <a:t> </a:t>
            </a:r>
            <a:r>
              <a:rPr lang="en-GB" noProof="0" err="1"/>
              <a:t>nonumy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eirmod</a:t>
            </a:r>
            <a:r>
              <a:rPr lang="en-GB" noProof="0"/>
              <a:t> </a:t>
            </a:r>
            <a:r>
              <a:rPr lang="en-GB" noProof="0" err="1"/>
              <a:t>tempor</a:t>
            </a:r>
            <a:r>
              <a:rPr lang="en-GB" noProof="0"/>
              <a:t> </a:t>
            </a:r>
            <a:r>
              <a:rPr lang="en-GB" noProof="0" err="1"/>
              <a:t>invidunt</a:t>
            </a:r>
            <a:r>
              <a:rPr lang="en-GB" noProof="0"/>
              <a:t> </a:t>
            </a:r>
            <a:r>
              <a:rPr lang="en-GB" noProof="0" err="1"/>
              <a:t>ut</a:t>
            </a:r>
            <a:r>
              <a:rPr lang="en-GB" noProof="0"/>
              <a:t> labore et dolore magna </a:t>
            </a:r>
            <a:r>
              <a:rPr lang="en-GB" noProof="0" err="1"/>
              <a:t>aliquyam</a:t>
            </a:r>
            <a:r>
              <a:rPr lang="en-GB" noProof="0"/>
              <a:t> </a:t>
            </a:r>
            <a:r>
              <a:rPr lang="en-GB" noProof="0" err="1"/>
              <a:t>erat</a:t>
            </a:r>
            <a:r>
              <a:rPr lang="en-GB" noProof="0"/>
              <a:t> </a:t>
            </a:r>
          </a:p>
          <a:p>
            <a:pPr lvl="0"/>
            <a:endParaRPr lang="en-GB" noProof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713FA166-A191-26B6-DD0D-61210028644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3100" y="2952796"/>
            <a:ext cx="5132477" cy="3953002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3015244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ph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957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D53-FC2C-42FF-9BD2-C2592FEC1B84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1769-C328-45BE-8BF3-A4499AE30D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72152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801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46" name="Textplatzhalter 13">
            <a:extLst>
              <a:ext uri="{FF2B5EF4-FFF2-40B4-BE49-F238E27FC236}">
                <a16:creationId xmlns:a16="http://schemas.microsoft.com/office/drawing/2014/main" id="{AD622570-9D66-2979-A82A-9A788C6E11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024" y="3448756"/>
            <a:ext cx="2959952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8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  <p:sp>
        <p:nvSpPr>
          <p:cNvPr id="47" name="Textplatzhalter 13">
            <a:extLst>
              <a:ext uri="{FF2B5EF4-FFF2-40B4-BE49-F238E27FC236}">
                <a16:creationId xmlns:a16="http://schemas.microsoft.com/office/drawing/2014/main" id="{C396C819-A098-991B-45CE-AAA21BCD4F8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145727" y="4998782"/>
            <a:ext cx="2959952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8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  <p:sp>
        <p:nvSpPr>
          <p:cNvPr id="48" name="Textplatzhalter 13">
            <a:extLst>
              <a:ext uri="{FF2B5EF4-FFF2-40B4-BE49-F238E27FC236}">
                <a16:creationId xmlns:a16="http://schemas.microsoft.com/office/drawing/2014/main" id="{B652FD25-ED4A-15B1-7C8E-4D3FAEE1DE1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105679" y="2315075"/>
            <a:ext cx="2959952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8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  <p:sp>
        <p:nvSpPr>
          <p:cNvPr id="49" name="Textplatzhalter 13">
            <a:extLst>
              <a:ext uri="{FF2B5EF4-FFF2-40B4-BE49-F238E27FC236}">
                <a16:creationId xmlns:a16="http://schemas.microsoft.com/office/drawing/2014/main" id="{CF78FF69-2C5F-FC41-44B4-160FD451E52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680800" y="1874300"/>
            <a:ext cx="2959952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8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15814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+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12902C1-0431-E9BF-454A-4A420C4B75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B20FAB5D-B4FF-0664-A90E-F39A4B7205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20" name="Textplatzhalter 13">
            <a:extLst>
              <a:ext uri="{FF2B5EF4-FFF2-40B4-BE49-F238E27FC236}">
                <a16:creationId xmlns:a16="http://schemas.microsoft.com/office/drawing/2014/main" id="{2E460F86-E461-C8EA-62F6-AD7B69B4B8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11320" y="3812744"/>
            <a:ext cx="2363400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0ADFBCC8-08EF-075F-9BC9-EF1A798AF0A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774958" y="3812744"/>
            <a:ext cx="2363400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58682DDF-854F-256F-7647-871B1F4AC59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155849" y="3812744"/>
            <a:ext cx="2363400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72904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12902C1-0431-E9BF-454A-4A420C4B75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B20FAB5D-B4FF-0664-A90E-F39A4B7205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32" name="Textplatzhalter 13">
            <a:extLst>
              <a:ext uri="{FF2B5EF4-FFF2-40B4-BE49-F238E27FC236}">
                <a16:creationId xmlns:a16="http://schemas.microsoft.com/office/drawing/2014/main" id="{F6BAF8D2-7097-B783-0CAC-FC1E67E854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5350" y="2904363"/>
            <a:ext cx="2451129" cy="126200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  <p:sp>
        <p:nvSpPr>
          <p:cNvPr id="33" name="Textplatzhalter 13">
            <a:extLst>
              <a:ext uri="{FF2B5EF4-FFF2-40B4-BE49-F238E27FC236}">
                <a16:creationId xmlns:a16="http://schemas.microsoft.com/office/drawing/2014/main" id="{45193359-FFD1-318B-2E38-1D22D8C9EEE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515350" y="2552439"/>
            <a:ext cx="2451129" cy="26117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1">
                <a:solidFill>
                  <a:srgbClr val="FF8F27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endParaRPr lang="en-GB" noProof="0"/>
          </a:p>
        </p:txBody>
      </p:sp>
      <p:sp>
        <p:nvSpPr>
          <p:cNvPr id="34" name="Textplatzhalter 13">
            <a:extLst>
              <a:ext uri="{FF2B5EF4-FFF2-40B4-BE49-F238E27FC236}">
                <a16:creationId xmlns:a16="http://schemas.microsoft.com/office/drawing/2014/main" id="{47A62A73-F5C5-8D2D-BB3D-E24F7A27416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761356" y="2904363"/>
            <a:ext cx="2451129" cy="126200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  <p:sp>
        <p:nvSpPr>
          <p:cNvPr id="35" name="Textplatzhalter 13">
            <a:extLst>
              <a:ext uri="{FF2B5EF4-FFF2-40B4-BE49-F238E27FC236}">
                <a16:creationId xmlns:a16="http://schemas.microsoft.com/office/drawing/2014/main" id="{F753E13C-A690-FB70-06CA-A4EDCC66D97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761356" y="2552439"/>
            <a:ext cx="2451129" cy="26117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1">
                <a:solidFill>
                  <a:srgbClr val="8C3A96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endParaRPr lang="en-GB" noProof="0"/>
          </a:p>
        </p:txBody>
      </p:sp>
      <p:sp>
        <p:nvSpPr>
          <p:cNvPr id="37" name="Textplatzhalter 13">
            <a:extLst>
              <a:ext uri="{FF2B5EF4-FFF2-40B4-BE49-F238E27FC236}">
                <a16:creationId xmlns:a16="http://schemas.microsoft.com/office/drawing/2014/main" id="{E1FFFDEC-8406-C029-DC48-F0C1B44AB50E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045547" y="2904363"/>
            <a:ext cx="2451129" cy="126200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  <p:sp>
        <p:nvSpPr>
          <p:cNvPr id="38" name="Textplatzhalter 13">
            <a:extLst>
              <a:ext uri="{FF2B5EF4-FFF2-40B4-BE49-F238E27FC236}">
                <a16:creationId xmlns:a16="http://schemas.microsoft.com/office/drawing/2014/main" id="{544E3BEF-1528-EC4A-B224-74C8845E2C3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045547" y="2552439"/>
            <a:ext cx="2451129" cy="26117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1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43000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49296E6A-26B9-939D-D69B-2BF3E68C147B}"/>
              </a:ext>
            </a:extLst>
          </p:cNvPr>
          <p:cNvCxnSpPr>
            <a:cxnSpLocks/>
          </p:cNvCxnSpPr>
          <p:nvPr userDrawn="1"/>
        </p:nvCxnSpPr>
        <p:spPr>
          <a:xfrm>
            <a:off x="10682281" y="6649145"/>
            <a:ext cx="336759" cy="0"/>
          </a:xfrm>
          <a:prstGeom prst="line">
            <a:avLst/>
          </a:prstGeom>
          <a:ln w="15875" cap="rnd">
            <a:gradFill>
              <a:gsLst>
                <a:gs pos="0">
                  <a:srgbClr val="077ACB"/>
                </a:gs>
                <a:gs pos="35000">
                  <a:srgbClr val="00B3E0"/>
                </a:gs>
                <a:gs pos="69000">
                  <a:srgbClr val="6BC683"/>
                </a:gs>
                <a:gs pos="100000">
                  <a:srgbClr val="9FBD37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78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B6D34754-7EDE-1258-4EEB-C250E54FCAE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20000" y="2029114"/>
            <a:ext cx="10914042" cy="3938510"/>
          </a:xfrm>
          <a:prstGeom prst="rect">
            <a:avLst/>
          </a:prstGeom>
        </p:spPr>
        <p:txBody>
          <a:bodyPr lIns="0" tIns="0"/>
          <a:lstStyle>
            <a:lvl1pPr marL="228600" indent="-228600">
              <a:buFont typeface="+mj-lt"/>
              <a:buAutoNum type="arabicPeriod"/>
              <a:defRPr sz="800">
                <a:solidFill>
                  <a:srgbClr val="5E5F5E"/>
                </a:solidFill>
              </a:defRPr>
            </a:lvl1pPr>
          </a:lstStyle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  <a:tabLst>
                <a:tab pos="2571750" algn="l"/>
              </a:tabLst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endParaRPr lang="de-DE"/>
          </a:p>
        </p:txBody>
      </p:sp>
      <p:sp>
        <p:nvSpPr>
          <p:cNvPr id="3" name="Fußzeilenplatzhalter 1">
            <a:extLst>
              <a:ext uri="{FF2B5EF4-FFF2-40B4-BE49-F238E27FC236}">
                <a16:creationId xmlns:a16="http://schemas.microsoft.com/office/drawing/2014/main" id="{5201DD91-0D8C-E8D1-ACD1-798F23197B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7C575879-ABA3-6335-6C38-8C87B4905C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D22A4538-C72D-A4F2-CE17-FAF666A727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References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BA3946E-C62B-8A97-38AC-BDD2450D3E2F}"/>
              </a:ext>
            </a:extLst>
          </p:cNvPr>
          <p:cNvSpPr txBox="1"/>
          <p:nvPr userDrawn="1"/>
        </p:nvSpPr>
        <p:spPr>
          <a:xfrm>
            <a:off x="4899804" y="6314536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defTabSz="457200"/>
            <a:endParaRPr lang="de-DE">
              <a:solidFill>
                <a:srgbClr val="32227D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E18C692-43C9-9C92-19E5-8F5FCB03B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References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9174A173-2879-3E6E-1D55-A97D83D38E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546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t_and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el 1">
            <a:extLst>
              <a:ext uri="{FF2B5EF4-FFF2-40B4-BE49-F238E27FC236}">
                <a16:creationId xmlns:a16="http://schemas.microsoft.com/office/drawing/2014/main" id="{877FB7C0-6D4D-B0B6-D747-A67FD106EF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Elements</a:t>
            </a:r>
          </a:p>
        </p:txBody>
      </p:sp>
    </p:spTree>
    <p:extLst>
      <p:ext uri="{BB962C8B-B14F-4D97-AF65-F5344CB8AC3E}">
        <p14:creationId xmlns:p14="http://schemas.microsoft.com/office/powerpoint/2010/main" val="2847999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ntent_and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>
            <a:extLst>
              <a:ext uri="{FF2B5EF4-FFF2-40B4-BE49-F238E27FC236}">
                <a16:creationId xmlns:a16="http://schemas.microsoft.com/office/drawing/2014/main" id="{10024C50-F1E8-72D2-5D66-AF1034A49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Colours</a:t>
            </a:r>
          </a:p>
        </p:txBody>
      </p:sp>
    </p:spTree>
    <p:extLst>
      <p:ext uri="{BB962C8B-B14F-4D97-AF65-F5344CB8AC3E}">
        <p14:creationId xmlns:p14="http://schemas.microsoft.com/office/powerpoint/2010/main" val="158362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908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ean_bi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509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D53-FC2C-42FF-9BD2-C2592FEC1B84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1769-C328-45BE-8BF3-A4499AE30D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41114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7308FE26-B21C-FD4B-A3B2-9F33DC8A5C5B}"/>
              </a:ext>
            </a:extLst>
          </p:cNvPr>
          <p:cNvSpPr txBox="1"/>
          <p:nvPr userDrawn="1"/>
        </p:nvSpPr>
        <p:spPr>
          <a:xfrm>
            <a:off x="9306046" y="7720314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defTabSz="457200"/>
            <a:endParaRPr lang="de-DE">
              <a:solidFill>
                <a:srgbClr val="32227D"/>
              </a:solidFill>
              <a:latin typeface="Noto Sans" panose="020B0502040504020204" pitchFamily="34" charset="0"/>
            </a:endParaRP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42FE8A12-29E2-6442-8D04-9663648780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5738" y="2927660"/>
            <a:ext cx="8770937" cy="830997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buNone/>
              <a:defRPr sz="4800" b="1" i="0">
                <a:solidFill>
                  <a:schemeClr val="tx2"/>
                </a:solidFill>
              </a:defRPr>
            </a:lvl1pPr>
            <a:lvl2pPr marL="457200" indent="0">
              <a:buNone/>
              <a:defRPr b="1" i="1"/>
            </a:lvl2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EC8650D1-0E1E-B24C-9BCA-E47AA12F7A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5739" y="3779860"/>
            <a:ext cx="8770936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400" b="0" i="1">
                <a:solidFill>
                  <a:schemeClr val="tx2"/>
                </a:solidFill>
              </a:defRPr>
            </a:lvl1pPr>
            <a:lvl2pPr marL="457200" indent="0">
              <a:buNone/>
              <a:defRPr b="1" i="1"/>
            </a:lvl2pPr>
          </a:lstStyle>
          <a:p>
            <a:pPr lvl="0"/>
            <a:r>
              <a:rPr lang="en-GB" noProof="0"/>
              <a:t>Short explanatory subline</a:t>
            </a:r>
          </a:p>
        </p:txBody>
      </p:sp>
    </p:spTree>
    <p:extLst>
      <p:ext uri="{BB962C8B-B14F-4D97-AF65-F5344CB8AC3E}">
        <p14:creationId xmlns:p14="http://schemas.microsoft.com/office/powerpoint/2010/main" val="7465779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7308FE26-B21C-FD4B-A3B2-9F33DC8A5C5B}"/>
              </a:ext>
            </a:extLst>
          </p:cNvPr>
          <p:cNvSpPr txBox="1"/>
          <p:nvPr userDrawn="1"/>
        </p:nvSpPr>
        <p:spPr>
          <a:xfrm>
            <a:off x="9306046" y="7720314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defTabSz="457200"/>
            <a:endParaRPr lang="de-DE">
              <a:solidFill>
                <a:srgbClr val="32227D"/>
              </a:solidFill>
              <a:latin typeface="Noto Sans" panose="020B0502040504020204" pitchFamily="34" charset="0"/>
            </a:endParaRP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42FE8A12-29E2-6442-8D04-9663648780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5738" y="2927660"/>
            <a:ext cx="8770937" cy="830997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buNone/>
              <a:defRPr sz="4800" b="1" i="0">
                <a:solidFill>
                  <a:schemeClr val="tx2"/>
                </a:solidFill>
              </a:defRPr>
            </a:lvl1pPr>
            <a:lvl2pPr marL="457200" indent="0">
              <a:buNone/>
              <a:defRPr b="1" i="1"/>
            </a:lvl2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EC8650D1-0E1E-B24C-9BCA-E47AA12F7A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5739" y="3779860"/>
            <a:ext cx="8770936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400" b="0" i="1">
                <a:solidFill>
                  <a:schemeClr val="tx2"/>
                </a:solidFill>
              </a:defRPr>
            </a:lvl1pPr>
            <a:lvl2pPr marL="457200" indent="0">
              <a:buNone/>
              <a:defRPr b="1" i="1"/>
            </a:lvl2pPr>
          </a:lstStyle>
          <a:p>
            <a:pPr lvl="0"/>
            <a:r>
              <a:rPr lang="en-GB" noProof="0"/>
              <a:t>Short explanatory subline</a:t>
            </a:r>
          </a:p>
        </p:txBody>
      </p:sp>
    </p:spTree>
    <p:extLst>
      <p:ext uri="{BB962C8B-B14F-4D97-AF65-F5344CB8AC3E}">
        <p14:creationId xmlns:p14="http://schemas.microsoft.com/office/powerpoint/2010/main" val="20646519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70800E55-68B2-B603-5DC6-9F8DF70F04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50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020C5FE9-85FB-F9A3-4BF7-9BA009C49F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B7282894-031F-5898-8AAD-6A3DDDAE11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3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Agenda</a:t>
            </a: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0CFBABC5-27D9-E9D9-3CE7-6CCAFFF27D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0"/>
            <a:ext cx="8976675" cy="981308"/>
          </a:xfrm>
          <a:prstGeom prst="rect">
            <a:avLst/>
          </a:prstGeom>
        </p:spPr>
        <p:txBody>
          <a:bodyPr lIns="0" tIns="0"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GB"/>
              <a:t>Agenda</a:t>
            </a:r>
          </a:p>
        </p:txBody>
      </p:sp>
      <p:sp>
        <p:nvSpPr>
          <p:cNvPr id="11" name="Inhaltsplatzhalter 8">
            <a:extLst>
              <a:ext uri="{FF2B5EF4-FFF2-40B4-BE49-F238E27FC236}">
                <a16:creationId xmlns:a16="http://schemas.microsoft.com/office/drawing/2014/main" id="{EEC79726-0571-2810-8036-8D195DABDF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20000" y="1800000"/>
            <a:ext cx="8976675" cy="4190923"/>
          </a:xfrm>
          <a:prstGeom prst="rect">
            <a:avLst/>
          </a:prstGeom>
        </p:spPr>
        <p:txBody>
          <a:bodyPr lIns="0" tIns="0"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00100" indent="-3429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r>
              <a:rPr lang="en-GB"/>
              <a:t>Chapter</a:t>
            </a:r>
          </a:p>
          <a:p>
            <a:r>
              <a:rPr lang="en-GB"/>
              <a:t>Chapter</a:t>
            </a:r>
          </a:p>
          <a:p>
            <a:pPr lvl="1"/>
            <a:r>
              <a:rPr lang="en-GB"/>
              <a:t>sub-item 1</a:t>
            </a:r>
          </a:p>
          <a:p>
            <a:pPr lvl="1"/>
            <a:r>
              <a:rPr lang="en-GB"/>
              <a:t>sub-item 2</a:t>
            </a:r>
          </a:p>
          <a:p>
            <a:pPr lvl="1"/>
            <a:r>
              <a:rPr lang="en-GB"/>
              <a:t>sub-item 3</a:t>
            </a:r>
          </a:p>
          <a:p>
            <a:r>
              <a:rPr lang="en-GB"/>
              <a:t>Chapter</a:t>
            </a:r>
          </a:p>
          <a:p>
            <a:r>
              <a:rPr lang="en-GB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659647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EEF3A8C-C1EE-BED0-13AD-2B577DEAC566}"/>
              </a:ext>
            </a:extLst>
          </p:cNvPr>
          <p:cNvSpPr/>
          <p:nvPr userDrawn="1"/>
        </p:nvSpPr>
        <p:spPr>
          <a:xfrm rot="2201550">
            <a:off x="2543748" y="-1319608"/>
            <a:ext cx="4744815" cy="10781323"/>
          </a:xfrm>
          <a:prstGeom prst="rect">
            <a:avLst/>
          </a:prstGeom>
          <a:solidFill>
            <a:schemeClr val="bg1"/>
          </a:solidFill>
          <a:effectLst>
            <a:softEdge rad="595438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srgbClr val="32227D"/>
              </a:solidFill>
            </a:endParaRPr>
          </a:p>
        </p:txBody>
      </p: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EFA26734-C1C0-86DB-846B-4DA7EF1FF6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50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F3992DF2-602F-8098-146F-46862CAC94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935BFA03-A868-F039-F2EA-49457AA719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3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Agenda</a:t>
            </a: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2BB02A8B-31E2-CA90-9580-5D79E64E5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0"/>
            <a:ext cx="8976675" cy="981308"/>
          </a:xfrm>
          <a:prstGeom prst="rect">
            <a:avLst/>
          </a:prstGeom>
        </p:spPr>
        <p:txBody>
          <a:bodyPr lIns="0" tIns="0"/>
          <a:lstStyle>
            <a:lvl1pPr>
              <a:defRPr b="0">
                <a:solidFill>
                  <a:srgbClr val="32227E"/>
                </a:solidFill>
              </a:defRPr>
            </a:lvl1pPr>
          </a:lstStyle>
          <a:p>
            <a:r>
              <a:rPr lang="en-GB"/>
              <a:t>Agenda</a:t>
            </a:r>
          </a:p>
        </p:txBody>
      </p:sp>
      <p:sp>
        <p:nvSpPr>
          <p:cNvPr id="11" name="Inhaltsplatzhalter 8">
            <a:extLst>
              <a:ext uri="{FF2B5EF4-FFF2-40B4-BE49-F238E27FC236}">
                <a16:creationId xmlns:a16="http://schemas.microsoft.com/office/drawing/2014/main" id="{CDFA8189-796C-B628-6B88-8B25FA341C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20000" y="1800000"/>
            <a:ext cx="8976675" cy="4190923"/>
          </a:xfrm>
          <a:prstGeom prst="rect">
            <a:avLst/>
          </a:prstGeom>
        </p:spPr>
        <p:txBody>
          <a:bodyPr lIns="0" tIns="0"/>
          <a:lstStyle>
            <a:lvl1pPr marL="457200" indent="-457200">
              <a:buClr>
                <a:srgbClr val="32227E"/>
              </a:buClr>
              <a:buFont typeface="+mj-lt"/>
              <a:buAutoNum type="arabicPeriod"/>
              <a:defRPr>
                <a:solidFill>
                  <a:srgbClr val="32227E"/>
                </a:solidFill>
              </a:defRPr>
            </a:lvl1pPr>
            <a:lvl2pPr marL="800100" indent="-342900">
              <a:buClr>
                <a:srgbClr val="32227E"/>
              </a:buClr>
              <a:buFont typeface="Arial" panose="020B0604020202020204" pitchFamily="34" charset="0"/>
              <a:buChar char="•"/>
              <a:defRPr>
                <a:solidFill>
                  <a:srgbClr val="32227E"/>
                </a:solidFill>
              </a:defRPr>
            </a:lvl2pPr>
          </a:lstStyle>
          <a:p>
            <a:r>
              <a:rPr lang="en-GB"/>
              <a:t>Chapter</a:t>
            </a:r>
          </a:p>
          <a:p>
            <a:r>
              <a:rPr lang="en-GB"/>
              <a:t>Chapter</a:t>
            </a:r>
          </a:p>
          <a:p>
            <a:pPr lvl="1"/>
            <a:r>
              <a:rPr lang="en-GB"/>
              <a:t>sub-item 1</a:t>
            </a:r>
          </a:p>
          <a:p>
            <a:pPr lvl="1"/>
            <a:r>
              <a:rPr lang="en-GB"/>
              <a:t>sub-item 2</a:t>
            </a:r>
          </a:p>
          <a:p>
            <a:pPr lvl="1"/>
            <a:r>
              <a:rPr lang="en-GB"/>
              <a:t>sub-item 3</a:t>
            </a:r>
          </a:p>
          <a:p>
            <a:r>
              <a:rPr lang="en-GB"/>
              <a:t>Chapter</a:t>
            </a:r>
          </a:p>
          <a:p>
            <a:r>
              <a:rPr lang="en-GB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4087826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lumn+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8FA81452-D2A2-4938-8D8C-1DDFC4A542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72D1B75D-308E-6247-8BB6-DD32494FAF61}"/>
              </a:ext>
            </a:extLst>
          </p:cNvPr>
          <p:cNvSpPr/>
          <p:nvPr userDrawn="1"/>
        </p:nvSpPr>
        <p:spPr>
          <a:xfrm>
            <a:off x="468942" y="5196615"/>
            <a:ext cx="601576" cy="601574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600">
              <a:solidFill>
                <a:srgbClr val="6E59D1"/>
              </a:solidFill>
              <a:latin typeface="Noto Sans" panose="020B0502040504020204" pitchFamily="34" charset="0"/>
            </a:endParaRPr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3F3BFEC4-DF23-2547-AB7D-B760645DD6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10814948" cy="294938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layer</a:t>
            </a:r>
          </a:p>
          <a:p>
            <a:pPr lvl="2"/>
            <a:r>
              <a:rPr lang="en-GB" noProof="0"/>
              <a:t>Third layer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650AF8D4-98DB-3743-A26E-6AE41678679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73100" y="5287655"/>
            <a:ext cx="10823575" cy="400110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/>
            </a:lvl2pPr>
            <a:lvl3pPr>
              <a:spcBef>
                <a:spcPts val="1200"/>
              </a:spcBef>
              <a:spcAft>
                <a:spcPts val="0"/>
              </a:spcAft>
              <a:defRPr/>
            </a:lvl3pPr>
          </a:lstStyle>
          <a:p>
            <a:r>
              <a:rPr lang="en-GB" noProof="0"/>
              <a:t>Here is a final conclusion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821155-6B01-2248-B96D-9B392A08E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EADA9ADF-92FE-A8F3-BBEB-68196DB80A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2B0B3F-28EC-043F-3116-646EEE5D2696}"/>
              </a:ext>
            </a:extLst>
          </p:cNvPr>
          <p:cNvSpPr txBox="1"/>
          <p:nvPr userDrawn="1"/>
        </p:nvSpPr>
        <p:spPr>
          <a:xfrm>
            <a:off x="1808922" y="596348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defTabSz="457200"/>
            <a:endParaRPr lang="de-DE">
              <a:solidFill>
                <a:srgbClr val="32227D"/>
              </a:solidFill>
            </a:endParaRPr>
          </a:p>
        </p:txBody>
      </p:sp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id="{368E4CA7-147D-9B3D-4ED4-E667BF5D88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9118615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27B8E7AA-D2CA-494F-1504-E67F30CC16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02AB729F-CBCB-40B9-6E19-95A9F46C59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605888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0506124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+without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240FAF9-1FED-4642-A746-58EF2DF7F2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3F3BFEC4-DF23-2547-AB7D-B760645DD6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10814948" cy="294938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layer</a:t>
            </a:r>
          </a:p>
          <a:p>
            <a:pPr lvl="2"/>
            <a:r>
              <a:rPr lang="en-GB" noProof="0"/>
              <a:t>Third layer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821155-6B01-2248-B96D-9B392A08E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EADA9ADF-92FE-A8F3-BBEB-68196DB80A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2B0B3F-28EC-043F-3116-646EEE5D2696}"/>
              </a:ext>
            </a:extLst>
          </p:cNvPr>
          <p:cNvSpPr txBox="1"/>
          <p:nvPr userDrawn="1"/>
        </p:nvSpPr>
        <p:spPr>
          <a:xfrm>
            <a:off x="1808922" y="596348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defTabSz="457200"/>
            <a:endParaRPr lang="de-DE">
              <a:solidFill>
                <a:srgbClr val="32227D"/>
              </a:solidFill>
            </a:endParaRPr>
          </a:p>
        </p:txBody>
      </p:sp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id="{368E4CA7-147D-9B3D-4ED4-E667BF5D88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6" y="6563164"/>
            <a:ext cx="9126852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27B8E7AA-D2CA-494F-1504-E67F30CC16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02AB729F-CBCB-40B9-6E19-95A9F46C59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557829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130556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FE1EF8E9-440A-4D6A-A9F4-11C3DB7FF3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751A594-EAB3-16F1-501D-CDB7D9F6E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10814948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r>
              <a:rPr lang="en-GB" noProof="0"/>
              <a:t> </a:t>
            </a:r>
            <a:r>
              <a:rPr lang="en-GB" noProof="0" err="1"/>
              <a:t>diam</a:t>
            </a:r>
            <a:r>
              <a:rPr lang="en-GB" noProof="0"/>
              <a:t> </a:t>
            </a:r>
            <a:r>
              <a:rPr lang="en-GB" noProof="0" err="1"/>
              <a:t>nonumy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eirmod</a:t>
            </a:r>
            <a:r>
              <a:rPr lang="en-GB" noProof="0"/>
              <a:t> </a:t>
            </a:r>
            <a:r>
              <a:rPr lang="en-GB" noProof="0" err="1"/>
              <a:t>tempor</a:t>
            </a:r>
            <a:r>
              <a:rPr lang="en-GB" noProof="0"/>
              <a:t> </a:t>
            </a:r>
            <a:r>
              <a:rPr lang="en-GB" noProof="0" err="1"/>
              <a:t>invidunt</a:t>
            </a:r>
            <a:r>
              <a:rPr lang="en-GB" noProof="0"/>
              <a:t> </a:t>
            </a:r>
            <a:r>
              <a:rPr lang="en-GB" noProof="0" err="1"/>
              <a:t>ut</a:t>
            </a:r>
            <a:r>
              <a:rPr lang="en-GB" noProof="0"/>
              <a:t> labore et dolore magna </a:t>
            </a:r>
            <a:r>
              <a:rPr lang="en-GB" noProof="0" err="1"/>
              <a:t>aliquyam</a:t>
            </a:r>
            <a:r>
              <a:rPr lang="en-GB" noProof="0"/>
              <a:t> </a:t>
            </a:r>
            <a:r>
              <a:rPr lang="en-GB" noProof="0" err="1"/>
              <a:t>erat</a:t>
            </a:r>
            <a:r>
              <a:rPr lang="en-GB" noProof="0"/>
              <a:t> </a:t>
            </a:r>
          </a:p>
          <a:p>
            <a:pPr lvl="0"/>
            <a:endParaRPr lang="en-GB" noProof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6" y="6563164"/>
            <a:ext cx="9126852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557829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GB" dirty="0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713FA166-A191-26B6-DD0D-61210028644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3100" y="2952796"/>
            <a:ext cx="10814948" cy="2879133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2717292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89D3005D-0801-408C-A02B-6498731B69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751A594-EAB3-16F1-501D-CDB7D9F6E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5201489" cy="809121"/>
          </a:xfrm>
          <a:prstGeom prst="rect">
            <a:avLst/>
          </a:prstGeom>
        </p:spPr>
        <p:txBody>
          <a:bodyPr vert="horz" lIns="0" tIns="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r>
              <a:rPr lang="en-GB" noProof="0"/>
              <a:t> </a:t>
            </a:r>
            <a:r>
              <a:rPr lang="en-GB" noProof="0" err="1"/>
              <a:t>diam</a:t>
            </a:r>
            <a:endParaRPr lang="en-GB" noProof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6" y="6563164"/>
            <a:ext cx="9157000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589400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5DB5288B-3441-25B6-E94F-A3C1E890E17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86560" y="2031873"/>
            <a:ext cx="5210114" cy="809121"/>
          </a:xfrm>
          <a:prstGeom prst="rect">
            <a:avLst/>
          </a:prstGeom>
        </p:spPr>
        <p:txBody>
          <a:bodyPr vert="horz" lIns="0" tIns="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r>
              <a:rPr lang="en-GB" noProof="0"/>
              <a:t> </a:t>
            </a:r>
            <a:r>
              <a:rPr lang="en-GB" noProof="0" err="1"/>
              <a:t>diam</a:t>
            </a:r>
            <a:endParaRPr lang="en-GB" noProof="0"/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1AED8185-B502-817D-622B-D72CA50B166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3100" y="2952796"/>
            <a:ext cx="5210115" cy="303207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36F62C44-88F5-7736-F187-67B8420D4BD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86559" y="2952796"/>
            <a:ext cx="5210115" cy="303207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12948482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EA3C1079-459E-41C5-846E-617854B97D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751A594-EAB3-16F1-501D-CDB7D9F6E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3182908" cy="809121"/>
          </a:xfrm>
          <a:prstGeom prst="rect">
            <a:avLst/>
          </a:prstGeom>
        </p:spPr>
        <p:txBody>
          <a:bodyPr vert="horz" lIns="0" tIns="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/>
              <a:t>sit </a:t>
            </a:r>
            <a:r>
              <a:rPr lang="en-GB" noProof="0" err="1"/>
              <a:t>amet</a:t>
            </a:r>
            <a:endParaRPr lang="en-GB" noProof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6" y="6563164"/>
            <a:ext cx="9102140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531950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1AED8185-B502-817D-622B-D72CA50B166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3101" y="2952796"/>
            <a:ext cx="3182908" cy="303207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0DAAE2D0-AB3A-B725-DC68-78930025A00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504546" y="2031873"/>
            <a:ext cx="3182908" cy="809121"/>
          </a:xfrm>
          <a:prstGeom prst="rect">
            <a:avLst/>
          </a:prstGeom>
        </p:spPr>
        <p:txBody>
          <a:bodyPr vert="horz" lIns="0" tIns="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/>
              <a:t>sit </a:t>
            </a:r>
            <a:r>
              <a:rPr lang="en-GB" noProof="0" err="1"/>
              <a:t>amet</a:t>
            </a:r>
            <a:endParaRPr lang="en-GB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5590063C-3046-7F99-896C-D451920F2DD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495921" y="2952796"/>
            <a:ext cx="3182908" cy="303207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09F5848C-BCE6-9DE3-AA8B-A9075B82282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316103" y="2031873"/>
            <a:ext cx="3182908" cy="809121"/>
          </a:xfrm>
          <a:prstGeom prst="rect">
            <a:avLst/>
          </a:prstGeom>
        </p:spPr>
        <p:txBody>
          <a:bodyPr vert="horz" lIns="0" tIns="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/>
              <a:t>sit </a:t>
            </a:r>
            <a:r>
              <a:rPr lang="en-GB" noProof="0" err="1"/>
              <a:t>amet</a:t>
            </a:r>
            <a:endParaRPr lang="en-GB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37845915-64CD-1EBC-0151-4E0378ED938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307478" y="2952796"/>
            <a:ext cx="3182908" cy="303207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19696241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37FCC66-E59B-41B7-B4B4-094F7BD43F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751A594-EAB3-16F1-501D-CDB7D9F6E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10814948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r>
              <a:rPr lang="en-GB" noProof="0"/>
              <a:t> </a:t>
            </a:r>
            <a:r>
              <a:rPr lang="en-GB" noProof="0" err="1"/>
              <a:t>diam</a:t>
            </a:r>
            <a:r>
              <a:rPr lang="en-GB" noProof="0"/>
              <a:t> </a:t>
            </a:r>
            <a:r>
              <a:rPr lang="en-GB" noProof="0" err="1"/>
              <a:t>nonumy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eirmod</a:t>
            </a:r>
            <a:r>
              <a:rPr lang="en-GB" noProof="0"/>
              <a:t> </a:t>
            </a:r>
            <a:r>
              <a:rPr lang="en-GB" noProof="0" err="1"/>
              <a:t>tempor</a:t>
            </a:r>
            <a:r>
              <a:rPr lang="en-GB" noProof="0"/>
              <a:t> </a:t>
            </a:r>
            <a:r>
              <a:rPr lang="en-GB" noProof="0" err="1"/>
              <a:t>invidunt</a:t>
            </a:r>
            <a:r>
              <a:rPr lang="en-GB" noProof="0"/>
              <a:t> </a:t>
            </a:r>
            <a:r>
              <a:rPr lang="en-GB" noProof="0" err="1"/>
              <a:t>ut</a:t>
            </a:r>
            <a:r>
              <a:rPr lang="en-GB" noProof="0"/>
              <a:t> labore et dolore magna </a:t>
            </a:r>
            <a:r>
              <a:rPr lang="en-GB" noProof="0" err="1"/>
              <a:t>aliquyam</a:t>
            </a:r>
            <a:r>
              <a:rPr lang="en-GB" noProof="0"/>
              <a:t> </a:t>
            </a:r>
            <a:r>
              <a:rPr lang="en-GB" noProof="0" err="1"/>
              <a:t>erat</a:t>
            </a:r>
            <a:r>
              <a:rPr lang="en-GB" noProof="0"/>
              <a:t> </a:t>
            </a:r>
          </a:p>
          <a:p>
            <a:pPr lvl="0"/>
            <a:endParaRPr lang="en-GB" noProof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6" y="6563164"/>
            <a:ext cx="9093902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523323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713FA166-A191-26B6-DD0D-61210028644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3100" y="3748995"/>
            <a:ext cx="5298082" cy="223588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142E60E8-462B-2439-89A8-1F9D78E2C74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81725" y="2989401"/>
            <a:ext cx="5287754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000" b="0">
                <a:solidFill>
                  <a:srgbClr val="FF8F27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14351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D53-FC2C-42FF-9BD2-C2592FEC1B84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1769-C328-45BE-8BF3-A4499AE30D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84548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380B77EB-36F4-4650-A463-FD157A7D69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751A594-EAB3-16F1-501D-CDB7D9F6E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10814948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r>
              <a:rPr lang="en-GB" noProof="0"/>
              <a:t> </a:t>
            </a:r>
            <a:r>
              <a:rPr lang="en-GB" noProof="0" err="1"/>
              <a:t>diam</a:t>
            </a:r>
            <a:r>
              <a:rPr lang="en-GB" noProof="0"/>
              <a:t> </a:t>
            </a:r>
            <a:r>
              <a:rPr lang="en-GB" noProof="0" err="1"/>
              <a:t>nonumy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eirmod</a:t>
            </a:r>
            <a:r>
              <a:rPr lang="en-GB" noProof="0"/>
              <a:t> </a:t>
            </a:r>
            <a:r>
              <a:rPr lang="en-GB" noProof="0" err="1"/>
              <a:t>tempor</a:t>
            </a:r>
            <a:r>
              <a:rPr lang="en-GB" noProof="0"/>
              <a:t> </a:t>
            </a:r>
            <a:r>
              <a:rPr lang="en-GB" noProof="0" err="1"/>
              <a:t>invidunt</a:t>
            </a:r>
            <a:r>
              <a:rPr lang="en-GB" noProof="0"/>
              <a:t> </a:t>
            </a:r>
            <a:r>
              <a:rPr lang="en-GB" noProof="0" err="1"/>
              <a:t>ut</a:t>
            </a:r>
            <a:r>
              <a:rPr lang="en-GB" noProof="0"/>
              <a:t> labore et dolore magna </a:t>
            </a:r>
            <a:r>
              <a:rPr lang="en-GB" noProof="0" err="1"/>
              <a:t>aliquyam</a:t>
            </a:r>
            <a:r>
              <a:rPr lang="en-GB" noProof="0"/>
              <a:t> </a:t>
            </a:r>
            <a:r>
              <a:rPr lang="en-GB" noProof="0" err="1"/>
              <a:t>erat</a:t>
            </a:r>
            <a:r>
              <a:rPr lang="en-GB" noProof="0"/>
              <a:t> </a:t>
            </a:r>
          </a:p>
          <a:p>
            <a:pPr lvl="0"/>
            <a:endParaRPr lang="en-GB" noProof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6" y="6563164"/>
            <a:ext cx="9093902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523323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713FA166-A191-26B6-DD0D-61210028644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3100" y="2952796"/>
            <a:ext cx="5056648" cy="3953002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3675506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438311AD-1355-4B73-82F9-F920C4420A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9143327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57508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9158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4113D791-ECE4-452A-9ED9-E2272C4DC9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751A594-EAB3-16F1-501D-CDB7D9F6E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10814948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r>
              <a:rPr lang="en-GB" noProof="0"/>
              <a:t> </a:t>
            </a:r>
            <a:r>
              <a:rPr lang="en-GB" noProof="0" err="1"/>
              <a:t>diam</a:t>
            </a:r>
            <a:r>
              <a:rPr lang="en-GB" noProof="0"/>
              <a:t> </a:t>
            </a:r>
            <a:r>
              <a:rPr lang="en-GB" noProof="0" err="1"/>
              <a:t>nonumy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eirmod</a:t>
            </a:r>
            <a:r>
              <a:rPr lang="en-GB" noProof="0"/>
              <a:t> </a:t>
            </a:r>
            <a:r>
              <a:rPr lang="en-GB" noProof="0" err="1"/>
              <a:t>tempor</a:t>
            </a:r>
            <a:r>
              <a:rPr lang="en-GB" noProof="0"/>
              <a:t> </a:t>
            </a:r>
            <a:r>
              <a:rPr lang="en-GB" noProof="0" err="1"/>
              <a:t>invidunt</a:t>
            </a:r>
            <a:r>
              <a:rPr lang="en-GB" noProof="0"/>
              <a:t> </a:t>
            </a:r>
            <a:r>
              <a:rPr lang="en-GB" noProof="0" err="1"/>
              <a:t>ut</a:t>
            </a:r>
            <a:r>
              <a:rPr lang="en-GB" noProof="0"/>
              <a:t> labore et dolore magna </a:t>
            </a:r>
            <a:r>
              <a:rPr lang="en-GB" noProof="0" err="1"/>
              <a:t>aliquyam</a:t>
            </a:r>
            <a:r>
              <a:rPr lang="en-GB" noProof="0"/>
              <a:t> </a:t>
            </a:r>
            <a:r>
              <a:rPr lang="en-GB" noProof="0" err="1"/>
              <a:t>erat</a:t>
            </a:r>
            <a:r>
              <a:rPr lang="en-GB" noProof="0"/>
              <a:t> </a:t>
            </a:r>
          </a:p>
          <a:p>
            <a:pPr lvl="0"/>
            <a:endParaRPr lang="en-GB" noProof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6" y="6563164"/>
            <a:ext cx="9044478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9471565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713FA166-A191-26B6-DD0D-61210028644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3100" y="2952796"/>
            <a:ext cx="5132477" cy="3953002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1953720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ntent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A333053F-285D-49D3-833C-B2092E9D87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vert="horz" lIns="0" tIns="0" anchor="b"/>
          <a:lstStyle>
            <a:lvl1pPr>
              <a:defRPr sz="2800"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0572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751A594-EAB3-16F1-501D-CDB7D9F6E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10814948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r>
              <a:rPr lang="en-GB" noProof="0"/>
              <a:t> </a:t>
            </a:r>
            <a:r>
              <a:rPr lang="en-GB" noProof="0" err="1"/>
              <a:t>diam</a:t>
            </a:r>
            <a:r>
              <a:rPr lang="en-GB" noProof="0"/>
              <a:t> </a:t>
            </a:r>
            <a:r>
              <a:rPr lang="en-GB" noProof="0" err="1"/>
              <a:t>nonumy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eirmod</a:t>
            </a:r>
            <a:r>
              <a:rPr lang="en-GB" noProof="0"/>
              <a:t> </a:t>
            </a:r>
            <a:r>
              <a:rPr lang="en-GB" noProof="0" err="1"/>
              <a:t>tempor</a:t>
            </a:r>
            <a:r>
              <a:rPr lang="en-GB" noProof="0"/>
              <a:t> </a:t>
            </a:r>
            <a:r>
              <a:rPr lang="en-GB" noProof="0" err="1"/>
              <a:t>invidunt</a:t>
            </a:r>
            <a:r>
              <a:rPr lang="en-GB" noProof="0"/>
              <a:t> </a:t>
            </a:r>
            <a:r>
              <a:rPr lang="en-GB" noProof="0" err="1"/>
              <a:t>ut</a:t>
            </a:r>
            <a:r>
              <a:rPr lang="en-GB" noProof="0"/>
              <a:t> labore et dolore magna </a:t>
            </a:r>
            <a:r>
              <a:rPr lang="en-GB" noProof="0" err="1"/>
              <a:t>aliquyam</a:t>
            </a:r>
            <a:r>
              <a:rPr lang="en-GB" noProof="0"/>
              <a:t> </a:t>
            </a:r>
            <a:r>
              <a:rPr lang="en-GB" noProof="0" err="1"/>
              <a:t>erat</a:t>
            </a:r>
            <a:r>
              <a:rPr lang="en-GB" noProof="0"/>
              <a:t> </a:t>
            </a:r>
          </a:p>
          <a:p>
            <a:pPr lvl="0"/>
            <a:endParaRPr lang="en-GB" noProof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713FA166-A191-26B6-DD0D-61210028644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3100" y="2952796"/>
            <a:ext cx="5132477" cy="3953002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3446201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7216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751A594-EAB3-16F1-501D-CDB7D9F6E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726" y="2031873"/>
            <a:ext cx="10814948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23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r>
              <a:rPr lang="en-GB" noProof="0"/>
              <a:t> </a:t>
            </a:r>
            <a:r>
              <a:rPr lang="en-GB" noProof="0" err="1"/>
              <a:t>diam</a:t>
            </a:r>
            <a:r>
              <a:rPr lang="en-GB" noProof="0"/>
              <a:t> </a:t>
            </a:r>
            <a:r>
              <a:rPr lang="en-GB" noProof="0" err="1"/>
              <a:t>nonumy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eirmod</a:t>
            </a:r>
            <a:r>
              <a:rPr lang="en-GB" noProof="0"/>
              <a:t> </a:t>
            </a:r>
            <a:r>
              <a:rPr lang="en-GB" noProof="0" err="1"/>
              <a:t>tempor</a:t>
            </a:r>
            <a:r>
              <a:rPr lang="en-GB" noProof="0"/>
              <a:t> </a:t>
            </a:r>
            <a:r>
              <a:rPr lang="en-GB" noProof="0" err="1"/>
              <a:t>invidunt</a:t>
            </a:r>
            <a:r>
              <a:rPr lang="en-GB" noProof="0"/>
              <a:t> </a:t>
            </a:r>
            <a:r>
              <a:rPr lang="en-GB" noProof="0" err="1"/>
              <a:t>ut</a:t>
            </a:r>
            <a:r>
              <a:rPr lang="en-GB" noProof="0"/>
              <a:t> labore et dolore magna </a:t>
            </a:r>
            <a:r>
              <a:rPr lang="en-GB" noProof="0" err="1"/>
              <a:t>aliquyam</a:t>
            </a:r>
            <a:r>
              <a:rPr lang="en-GB" noProof="0"/>
              <a:t> </a:t>
            </a:r>
            <a:r>
              <a:rPr lang="en-GB" noProof="0" err="1"/>
              <a:t>erat</a:t>
            </a:r>
            <a:r>
              <a:rPr lang="en-GB" noProof="0"/>
              <a:t> </a:t>
            </a:r>
          </a:p>
          <a:p>
            <a:pPr lvl="0"/>
            <a:endParaRPr lang="en-GB" noProof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713FA166-A191-26B6-DD0D-61210028644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3100" y="2952796"/>
            <a:ext cx="5132477" cy="3953002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34900" marR="0" indent="-234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chemeClr val="accent4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  <a:p>
            <a:pPr lvl="0"/>
            <a:r>
              <a:rPr lang="en-GB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39185838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ph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6629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719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46" name="Textplatzhalter 13">
            <a:extLst>
              <a:ext uri="{FF2B5EF4-FFF2-40B4-BE49-F238E27FC236}">
                <a16:creationId xmlns:a16="http://schemas.microsoft.com/office/drawing/2014/main" id="{AD622570-9D66-2979-A82A-9A788C6E11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024" y="3448756"/>
            <a:ext cx="2959952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8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  <p:sp>
        <p:nvSpPr>
          <p:cNvPr id="47" name="Textplatzhalter 13">
            <a:extLst>
              <a:ext uri="{FF2B5EF4-FFF2-40B4-BE49-F238E27FC236}">
                <a16:creationId xmlns:a16="http://schemas.microsoft.com/office/drawing/2014/main" id="{C396C819-A098-991B-45CE-AAA21BCD4F8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145727" y="4998782"/>
            <a:ext cx="2959952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8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  <p:sp>
        <p:nvSpPr>
          <p:cNvPr id="48" name="Textplatzhalter 13">
            <a:extLst>
              <a:ext uri="{FF2B5EF4-FFF2-40B4-BE49-F238E27FC236}">
                <a16:creationId xmlns:a16="http://schemas.microsoft.com/office/drawing/2014/main" id="{B652FD25-ED4A-15B1-7C8E-4D3FAEE1DE1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105679" y="2315075"/>
            <a:ext cx="2959952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8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  <p:sp>
        <p:nvSpPr>
          <p:cNvPr id="49" name="Textplatzhalter 13">
            <a:extLst>
              <a:ext uri="{FF2B5EF4-FFF2-40B4-BE49-F238E27FC236}">
                <a16:creationId xmlns:a16="http://schemas.microsoft.com/office/drawing/2014/main" id="{CF78FF69-2C5F-FC41-44B4-160FD451E52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680800" y="1874300"/>
            <a:ext cx="2959952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8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66670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D53-FC2C-42FF-9BD2-C2592FEC1B84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1769-C328-45BE-8BF3-A4499AE30D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63373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+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12902C1-0431-E9BF-454A-4A420C4B75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B20FAB5D-B4FF-0664-A90E-F39A4B7205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20" name="Textplatzhalter 13">
            <a:extLst>
              <a:ext uri="{FF2B5EF4-FFF2-40B4-BE49-F238E27FC236}">
                <a16:creationId xmlns:a16="http://schemas.microsoft.com/office/drawing/2014/main" id="{2E460F86-E461-C8EA-62F6-AD7B69B4B8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11320" y="3812744"/>
            <a:ext cx="2363400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0ADFBCC8-08EF-075F-9BC9-EF1A798AF0A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774958" y="3812744"/>
            <a:ext cx="2363400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58682DDF-854F-256F-7647-871B1F4AC59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155849" y="3812744"/>
            <a:ext cx="2363400" cy="80912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23139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12902C1-0431-E9BF-454A-4A420C4B75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B20FAB5D-B4FF-0664-A90E-F39A4B7205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sp>
        <p:nvSpPr>
          <p:cNvPr id="32" name="Textplatzhalter 13">
            <a:extLst>
              <a:ext uri="{FF2B5EF4-FFF2-40B4-BE49-F238E27FC236}">
                <a16:creationId xmlns:a16="http://schemas.microsoft.com/office/drawing/2014/main" id="{F6BAF8D2-7097-B783-0CAC-FC1E67E854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5350" y="2904363"/>
            <a:ext cx="2451129" cy="126200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  <p:sp>
        <p:nvSpPr>
          <p:cNvPr id="33" name="Textplatzhalter 13">
            <a:extLst>
              <a:ext uri="{FF2B5EF4-FFF2-40B4-BE49-F238E27FC236}">
                <a16:creationId xmlns:a16="http://schemas.microsoft.com/office/drawing/2014/main" id="{45193359-FFD1-318B-2E38-1D22D8C9EEE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515350" y="2552439"/>
            <a:ext cx="2451129" cy="26117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1">
                <a:solidFill>
                  <a:srgbClr val="FF8F27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endParaRPr lang="en-GB" noProof="0"/>
          </a:p>
        </p:txBody>
      </p:sp>
      <p:sp>
        <p:nvSpPr>
          <p:cNvPr id="34" name="Textplatzhalter 13">
            <a:extLst>
              <a:ext uri="{FF2B5EF4-FFF2-40B4-BE49-F238E27FC236}">
                <a16:creationId xmlns:a16="http://schemas.microsoft.com/office/drawing/2014/main" id="{47A62A73-F5C5-8D2D-BB3D-E24F7A27416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761356" y="2904363"/>
            <a:ext cx="2451129" cy="126200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  <p:sp>
        <p:nvSpPr>
          <p:cNvPr id="35" name="Textplatzhalter 13">
            <a:extLst>
              <a:ext uri="{FF2B5EF4-FFF2-40B4-BE49-F238E27FC236}">
                <a16:creationId xmlns:a16="http://schemas.microsoft.com/office/drawing/2014/main" id="{F753E13C-A690-FB70-06CA-A4EDCC66D97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761356" y="2552439"/>
            <a:ext cx="2451129" cy="26117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1">
                <a:solidFill>
                  <a:srgbClr val="8C3A96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endParaRPr lang="en-GB" noProof="0"/>
          </a:p>
        </p:txBody>
      </p:sp>
      <p:sp>
        <p:nvSpPr>
          <p:cNvPr id="37" name="Textplatzhalter 13">
            <a:extLst>
              <a:ext uri="{FF2B5EF4-FFF2-40B4-BE49-F238E27FC236}">
                <a16:creationId xmlns:a16="http://schemas.microsoft.com/office/drawing/2014/main" id="{E1FFFDEC-8406-C029-DC48-F0C1B44AB50E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045547" y="2904363"/>
            <a:ext cx="2451129" cy="126200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0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r>
              <a:rPr lang="en-GB" noProof="0"/>
              <a:t> sit </a:t>
            </a:r>
            <a:r>
              <a:rPr lang="en-GB" noProof="0" err="1"/>
              <a:t>amet</a:t>
            </a:r>
            <a:r>
              <a:rPr lang="en-GB" noProof="0"/>
              <a:t>, </a:t>
            </a:r>
            <a:r>
              <a:rPr lang="en-GB" noProof="0" err="1"/>
              <a:t>consetetur</a:t>
            </a:r>
            <a:r>
              <a:rPr lang="en-GB" noProof="0"/>
              <a:t> </a:t>
            </a:r>
            <a:r>
              <a:rPr lang="en-GB" noProof="0" err="1"/>
              <a:t>sadipscing</a:t>
            </a:r>
            <a:r>
              <a:rPr lang="en-GB" noProof="0"/>
              <a:t> </a:t>
            </a:r>
            <a:r>
              <a:rPr lang="en-GB" noProof="0" err="1"/>
              <a:t>elitr</a:t>
            </a:r>
            <a:r>
              <a:rPr lang="en-GB" noProof="0"/>
              <a:t>, </a:t>
            </a:r>
            <a:r>
              <a:rPr lang="en-GB" noProof="0" err="1"/>
              <a:t>sed</a:t>
            </a:r>
            <a:endParaRPr lang="en-GB" noProof="0"/>
          </a:p>
        </p:txBody>
      </p:sp>
      <p:sp>
        <p:nvSpPr>
          <p:cNvPr id="38" name="Textplatzhalter 13">
            <a:extLst>
              <a:ext uri="{FF2B5EF4-FFF2-40B4-BE49-F238E27FC236}">
                <a16:creationId xmlns:a16="http://schemas.microsoft.com/office/drawing/2014/main" id="{544E3BEF-1528-EC4A-B224-74C8845E2C3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045547" y="2552439"/>
            <a:ext cx="2451129" cy="26117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Arial" panose="020B0604020202020204" pitchFamily="34" charset="0"/>
              <a:buNone/>
              <a:tabLst/>
              <a:defRPr sz="1600" b="1">
                <a:solidFill>
                  <a:srgbClr val="5E5F5E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2pPr>
            <a:lvl3pPr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en-GB" noProof="0"/>
              <a:t>Lorem ipsum </a:t>
            </a:r>
            <a:r>
              <a:rPr lang="en-GB" noProof="0" err="1"/>
              <a:t>dolor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80940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89A430EA-F4B0-77B5-860C-7344AF59A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F20DBFD0-78C3-CED2-BB54-878639783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29882C2-54C5-CCFE-99D8-FC1C1C905F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Content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78422D-E30B-1F46-49B8-AC9686B67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C9973E01-2146-007C-1899-D336D574C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49296E6A-26B9-939D-D69B-2BF3E68C147B}"/>
              </a:ext>
            </a:extLst>
          </p:cNvPr>
          <p:cNvCxnSpPr>
            <a:cxnSpLocks/>
          </p:cNvCxnSpPr>
          <p:nvPr userDrawn="1"/>
        </p:nvCxnSpPr>
        <p:spPr>
          <a:xfrm>
            <a:off x="10682281" y="6649145"/>
            <a:ext cx="336759" cy="0"/>
          </a:xfrm>
          <a:prstGeom prst="line">
            <a:avLst/>
          </a:prstGeom>
          <a:ln w="15875" cap="rnd">
            <a:gradFill>
              <a:gsLst>
                <a:gs pos="0">
                  <a:srgbClr val="077ACB"/>
                </a:gs>
                <a:gs pos="35000">
                  <a:srgbClr val="00B3E0"/>
                </a:gs>
                <a:gs pos="69000">
                  <a:srgbClr val="6BC683"/>
                </a:gs>
                <a:gs pos="100000">
                  <a:srgbClr val="9FBD37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0680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B6D34754-7EDE-1258-4EEB-C250E54FCAE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20000" y="2029114"/>
            <a:ext cx="10914042" cy="3938510"/>
          </a:xfrm>
          <a:prstGeom prst="rect">
            <a:avLst/>
          </a:prstGeom>
        </p:spPr>
        <p:txBody>
          <a:bodyPr lIns="0" tIns="0"/>
          <a:lstStyle>
            <a:lvl1pPr marL="228600" indent="-228600">
              <a:buFont typeface="+mj-lt"/>
              <a:buAutoNum type="arabicPeriod"/>
              <a:defRPr sz="800">
                <a:solidFill>
                  <a:srgbClr val="5E5F5E"/>
                </a:solidFill>
              </a:defRPr>
            </a:lvl1pPr>
          </a:lstStyle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  <a:tabLst>
                <a:tab pos="2571750" algn="l"/>
              </a:tabLst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pPr>
              <a:buClr>
                <a:srgbClr val="FF9B00"/>
              </a:buClr>
            </a:pPr>
            <a:r>
              <a:rPr lang="de-DE"/>
              <a:t>Referenz ABC; 2021 https://referenz-</a:t>
            </a:r>
            <a:r>
              <a:rPr lang="de-DE" err="1"/>
              <a:t>adresse.de</a:t>
            </a:r>
            <a:r>
              <a:rPr lang="de-DE"/>
              <a:t>/Beispielreferenz/123456789</a:t>
            </a:r>
          </a:p>
          <a:p>
            <a:endParaRPr lang="de-DE"/>
          </a:p>
        </p:txBody>
      </p:sp>
      <p:sp>
        <p:nvSpPr>
          <p:cNvPr id="3" name="Fußzeilenplatzhalter 1">
            <a:extLst>
              <a:ext uri="{FF2B5EF4-FFF2-40B4-BE49-F238E27FC236}">
                <a16:creationId xmlns:a16="http://schemas.microsoft.com/office/drawing/2014/main" id="{5201DD91-0D8C-E8D1-ACD1-798F23197B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77625" y="6563164"/>
            <a:ext cx="10319049" cy="230832"/>
          </a:xfrm>
          <a:prstGeom prst="rect">
            <a:avLst/>
          </a:prstGeom>
        </p:spPr>
        <p:txBody>
          <a:bodyPr lIns="0" tIns="0" bIns="46800"/>
          <a:lstStyle>
            <a:lvl1pPr>
              <a:defRPr sz="800"/>
            </a:lvl1pPr>
          </a:lstStyle>
          <a:p>
            <a:pPr defTabSz="457200"/>
            <a:r>
              <a:rPr lang="en-US">
                <a:solidFill>
                  <a:srgbClr val="32227D"/>
                </a:solidFill>
              </a:rPr>
              <a:t>IgAN Academy | Module 8: Outlook Future Therapies</a:t>
            </a:r>
            <a:endParaRPr lang="de-DE">
              <a:solidFill>
                <a:srgbClr val="32227D"/>
              </a:solidFill>
            </a:endParaRP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7C575879-ABA3-6335-6C38-8C87B4905C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7519" y="6563164"/>
            <a:ext cx="413409" cy="230832"/>
          </a:xfrm>
          <a:prstGeom prst="rect">
            <a:avLst/>
          </a:prstGeom>
        </p:spPr>
        <p:txBody>
          <a:bodyPr lIns="0" tIns="0" rIns="0"/>
          <a:lstStyle>
            <a:lvl1pPr algn="l">
              <a:defRPr sz="800"/>
            </a:lvl1pPr>
          </a:lstStyle>
          <a:p>
            <a:pPr defTabSz="457200"/>
            <a:fld id="{A5CEF7F1-B3FB-7042-8A01-6E063370FB99}" type="slidenum">
              <a:rPr lang="de-DE" smtClean="0">
                <a:solidFill>
                  <a:srgbClr val="32227D"/>
                </a:solidFill>
              </a:rPr>
              <a:pPr defTabSz="457200"/>
              <a:t>‹#›</a:t>
            </a:fld>
            <a:endParaRPr lang="de-DE">
              <a:solidFill>
                <a:srgbClr val="32227D"/>
              </a:solidFill>
            </a:endParaRP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D22A4538-C72D-A4F2-CE17-FAF666A727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52" y="6217277"/>
            <a:ext cx="10806322" cy="215444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800"/>
            </a:lvl1pPr>
          </a:lstStyle>
          <a:p>
            <a:r>
              <a:rPr lang="en-GB"/>
              <a:t>References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BA3946E-C62B-8A97-38AC-BDD2450D3E2F}"/>
              </a:ext>
            </a:extLst>
          </p:cNvPr>
          <p:cNvSpPr txBox="1"/>
          <p:nvPr userDrawn="1"/>
        </p:nvSpPr>
        <p:spPr>
          <a:xfrm>
            <a:off x="4899804" y="6314536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defTabSz="457200"/>
            <a:endParaRPr lang="de-DE">
              <a:solidFill>
                <a:srgbClr val="32227D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E18C692-43C9-9C92-19E5-8F5FCB03B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References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9174A173-2879-3E6E-1D55-A97D83D38E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0000" y="1132504"/>
            <a:ext cx="8976674" cy="4159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i="1">
                <a:solidFill>
                  <a:srgbClr val="FF8F27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5836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t_and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el 1">
            <a:extLst>
              <a:ext uri="{FF2B5EF4-FFF2-40B4-BE49-F238E27FC236}">
                <a16:creationId xmlns:a16="http://schemas.microsoft.com/office/drawing/2014/main" id="{877FB7C0-6D4D-B0B6-D747-A67FD106EF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Elements</a:t>
            </a:r>
          </a:p>
        </p:txBody>
      </p:sp>
    </p:spTree>
    <p:extLst>
      <p:ext uri="{BB962C8B-B14F-4D97-AF65-F5344CB8AC3E}">
        <p14:creationId xmlns:p14="http://schemas.microsoft.com/office/powerpoint/2010/main" val="2804246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ntent_and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>
            <a:extLst>
              <a:ext uri="{FF2B5EF4-FFF2-40B4-BE49-F238E27FC236}">
                <a16:creationId xmlns:a16="http://schemas.microsoft.com/office/drawing/2014/main" id="{10024C50-F1E8-72D2-5D66-AF1034A49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540001"/>
            <a:ext cx="8976675" cy="592504"/>
          </a:xfrm>
          <a:prstGeom prst="rect">
            <a:avLst/>
          </a:prstGeom>
        </p:spPr>
        <p:txBody>
          <a:bodyPr lIns="0" tIns="0"/>
          <a:lstStyle>
            <a:lvl1pPr>
              <a:defRPr>
                <a:solidFill>
                  <a:srgbClr val="5E5F5E"/>
                </a:solidFill>
              </a:defRPr>
            </a:lvl1pPr>
          </a:lstStyle>
          <a:p>
            <a:r>
              <a:rPr lang="en-GB" noProof="0"/>
              <a:t>Colours</a:t>
            </a:r>
          </a:p>
        </p:txBody>
      </p:sp>
    </p:spTree>
    <p:extLst>
      <p:ext uri="{BB962C8B-B14F-4D97-AF65-F5344CB8AC3E}">
        <p14:creationId xmlns:p14="http://schemas.microsoft.com/office/powerpoint/2010/main" val="3889227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606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ean_bi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321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D53-FC2C-42FF-9BD2-C2592FEC1B84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1769-C328-45BE-8BF3-A4499AE30D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085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D53-FC2C-42FF-9BD2-C2592FEC1B84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1769-C328-45BE-8BF3-A4499AE30D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5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D53-FC2C-42FF-9BD2-C2592FEC1B84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1769-C328-45BE-8BF3-A4499AE30D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660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2.emf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image" Target="../media/image2.emf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oleObject" Target="../embeddings/oleObject12.bin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tags" Target="../tags/tag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40D53-FC2C-42FF-9BD2-C2592FEC1B84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61769-C328-45BE-8BF3-A4499AE30D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507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0E47A15D-5EB2-4BDB-A849-B19862799E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360" imgH="360" progId="TCLayout.ActiveDocument.1">
                  <p:embed/>
                </p:oleObj>
              </mc:Choice>
              <mc:Fallback>
                <p:oleObj name="think-cell Slide" r:id="rId31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705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</p:titleStyle>
    <p:bodyStyle>
      <a:lvl1pPr marL="223838" indent="-223838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accent2"/>
        </a:buClr>
        <a:buSzPct val="90000"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effectLst/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  <a:lvl2pPr marL="674688" indent="-217488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accent2"/>
        </a:buClr>
        <a:buSzPct val="9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effectLst/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2pPr>
      <a:lvl3pPr marL="1116013" indent="-201613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accent2"/>
        </a:buClr>
        <a:buSzPct val="9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effectLst/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buChar char="•"/>
        <a:defRPr sz="1400" kern="1200">
          <a:solidFill>
            <a:schemeClr val="bg2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buChar char="•"/>
        <a:defRPr sz="1200" kern="1200">
          <a:solidFill>
            <a:schemeClr val="bg2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>
          <p15:clr>
            <a:srgbClr val="F26B43"/>
          </p15:clr>
        </p15:guide>
        <p15:guide id="2" pos="424">
          <p15:clr>
            <a:srgbClr val="F26B43"/>
          </p15:clr>
        </p15:guide>
        <p15:guide id="3" orient="horz" pos="1275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3770">
          <p15:clr>
            <a:srgbClr val="F26B43"/>
          </p15:clr>
        </p15:guide>
        <p15:guide id="6" pos="615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0E47A15D-5EB2-4BDB-A849-B19862799E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360" imgH="360" progId="TCLayout.ActiveDocument.1">
                  <p:embed/>
                </p:oleObj>
              </mc:Choice>
              <mc:Fallback>
                <p:oleObj name="think-cell Slide" r:id="rId31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029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</p:titleStyle>
    <p:bodyStyle>
      <a:lvl1pPr marL="223838" indent="-223838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accent2"/>
        </a:buClr>
        <a:buSzPct val="90000"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effectLst/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  <a:lvl2pPr marL="674688" indent="-217488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accent2"/>
        </a:buClr>
        <a:buSzPct val="9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effectLst/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2pPr>
      <a:lvl3pPr marL="1116013" indent="-201613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accent2"/>
        </a:buClr>
        <a:buSzPct val="9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effectLst/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buChar char="•"/>
        <a:defRPr sz="1400" kern="1200">
          <a:solidFill>
            <a:schemeClr val="bg2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buChar char="•"/>
        <a:defRPr sz="1200" kern="1200">
          <a:solidFill>
            <a:schemeClr val="bg2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>
          <p15:clr>
            <a:srgbClr val="F26B43"/>
          </p15:clr>
        </p15:guide>
        <p15:guide id="2" pos="424">
          <p15:clr>
            <a:srgbClr val="F26B43"/>
          </p15:clr>
        </p15:guide>
        <p15:guide id="3" orient="horz" pos="1275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3770">
          <p15:clr>
            <a:srgbClr val="F26B43"/>
          </p15:clr>
        </p15:guide>
        <p15:guide id="6" pos="615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3.xml"/><Relationship Id="rId6" Type="http://schemas.openxmlformats.org/officeDocument/2006/relationships/image" Target="../media/image25.jpe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6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24.bin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6.sv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6.xml"/><Relationship Id="rId6" Type="http://schemas.openxmlformats.org/officeDocument/2006/relationships/image" Target="../media/image35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5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38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chart" Target="../charts/chart1.xml"/><Relationship Id="rId5" Type="http://schemas.openxmlformats.org/officeDocument/2006/relationships/tags" Target="../tags/tag31.xml"/><Relationship Id="rId10" Type="http://schemas.openxmlformats.org/officeDocument/2006/relationships/image" Target="../media/image24.emf"/><Relationship Id="rId4" Type="http://schemas.openxmlformats.org/officeDocument/2006/relationships/tags" Target="../tags/tag30.xml"/><Relationship Id="rId9" Type="http://schemas.openxmlformats.org/officeDocument/2006/relationships/oleObject" Target="../embeddings/oleObject2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33.xml"/><Relationship Id="rId6" Type="http://schemas.openxmlformats.org/officeDocument/2006/relationships/image" Target="../media/image39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7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chart" Target="../charts/chart2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24.emf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oleObject" Target="../embeddings/oleObject28.bin"/><Relationship Id="rId5" Type="http://schemas.openxmlformats.org/officeDocument/2006/relationships/tags" Target="../tags/tag38.xml"/><Relationship Id="rId10" Type="http://schemas.openxmlformats.org/officeDocument/2006/relationships/image" Target="../media/image41.png"/><Relationship Id="rId4" Type="http://schemas.openxmlformats.org/officeDocument/2006/relationships/tags" Target="../tags/tag37.xml"/><Relationship Id="rId9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1.xml"/><Relationship Id="rId6" Type="http://schemas.openxmlformats.org/officeDocument/2006/relationships/image" Target="../media/image42.png"/><Relationship Id="rId5" Type="http://schemas.openxmlformats.org/officeDocument/2006/relationships/image" Target="../media/image24.emf"/><Relationship Id="rId10" Type="http://schemas.microsoft.com/office/2007/relationships/hdphoto" Target="../media/hdphoto2.wdp"/><Relationship Id="rId4" Type="http://schemas.openxmlformats.org/officeDocument/2006/relationships/oleObject" Target="../embeddings/oleObject29.bin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5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31.bin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6.xml"/><Relationship Id="rId6" Type="http://schemas.openxmlformats.org/officeDocument/2006/relationships/hyperlink" Target="https://www.calliditas.se/en/wp-content/uploads/sites/2/2023/06/Presentation-European-Renal-Association-ERA-Congress-2023.pdf" TargetMode="Externa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32.bin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8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33.bin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34.bin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emf"/><Relationship Id="rId11" Type="http://schemas.openxmlformats.org/officeDocument/2006/relationships/image" Target="../media/image60.emf"/><Relationship Id="rId5" Type="http://schemas.openxmlformats.org/officeDocument/2006/relationships/image" Target="../media/image54.emf"/><Relationship Id="rId10" Type="http://schemas.openxmlformats.org/officeDocument/2006/relationships/image" Target="../media/image59.emf"/><Relationship Id="rId4" Type="http://schemas.openxmlformats.org/officeDocument/2006/relationships/image" Target="../media/image53.emf"/><Relationship Id="rId9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5" y="267651"/>
            <a:ext cx="10109480" cy="1352143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350413" y="1982429"/>
            <a:ext cx="8699863" cy="114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MyriadPro-Regular"/>
              </a:rPr>
              <a:t>Changing the therapeutic landscape in IgA nephropathy.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MyriadPro-Regular"/>
              </a:rPr>
              <a:t>The value of targeted release budesonide</a:t>
            </a:r>
            <a:endParaRPr lang="el-GR" sz="2400" b="1" dirty="0">
              <a:solidFill>
                <a:srgbClr val="0070C0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2956560" y="3694767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/>
              <a:t>Maria </a:t>
            </a:r>
            <a:r>
              <a:rPr lang="en-US" sz="2000" b="1" dirty="0" err="1"/>
              <a:t>Stangou</a:t>
            </a:r>
            <a:endParaRPr lang="en-US" sz="2000" b="1" dirty="0"/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272626"/>
                </a:solidFill>
              </a:rPr>
              <a:t>Associate Professor in Nephrology, 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272626"/>
                </a:solidFill>
              </a:rPr>
              <a:t>Aristotle University of Thessaloniki, 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272626"/>
                </a:solidFill>
              </a:rPr>
              <a:t>1</a:t>
            </a:r>
            <a:r>
              <a:rPr lang="en-US" sz="2000" b="0" i="0" u="none" strike="noStrike" baseline="0" dirty="0">
                <a:solidFill>
                  <a:srgbClr val="272626"/>
                </a:solidFill>
              </a:rPr>
              <a:t>st </a:t>
            </a:r>
            <a:r>
              <a:rPr lang="en-US" sz="2000" dirty="0">
                <a:solidFill>
                  <a:srgbClr val="272626"/>
                </a:solidFill>
              </a:rPr>
              <a:t>Department of Nephrology, 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272626"/>
                </a:solidFill>
              </a:rPr>
              <a:t>Hippokration</a:t>
            </a:r>
            <a:r>
              <a:rPr lang="en-US" sz="2000" dirty="0">
                <a:solidFill>
                  <a:srgbClr val="272626"/>
                </a:solidFill>
              </a:rPr>
              <a:t> Hospital Thessaloniki, Greece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858034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jkdblog.org/wp-content/uploads/2023/03/IgA-Image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9" y="19050"/>
            <a:ext cx="12026151" cy="67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84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6" y="682783"/>
            <a:ext cx="11383619" cy="58564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4056" y="78095"/>
            <a:ext cx="6593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IgA Nephropathy – from pathogenesis to histology</a:t>
            </a:r>
            <a:endParaRPr lang="el-GR" sz="2400" b="1" dirty="0"/>
          </a:p>
        </p:txBody>
      </p:sp>
      <p:pic>
        <p:nvPicPr>
          <p:cNvPr id="3076" name="Picture 4" descr="Pathology of IgA nephropathy | Nature Reviews Nephr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53" y="3480440"/>
            <a:ext cx="5809569" cy="328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Στρογγυλεμένο ορθογώνιο 7"/>
          <p:cNvSpPr/>
          <p:nvPr/>
        </p:nvSpPr>
        <p:spPr>
          <a:xfrm>
            <a:off x="384312" y="3480440"/>
            <a:ext cx="6361045" cy="3281294"/>
          </a:xfrm>
          <a:prstGeom prst="roundRect">
            <a:avLst/>
          </a:prstGeom>
          <a:noFill/>
          <a:ln w="3810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Καμπύλο βέλος προς τα επάνω 5"/>
          <p:cNvSpPr/>
          <p:nvPr/>
        </p:nvSpPr>
        <p:spPr>
          <a:xfrm>
            <a:off x="9018105" y="3610990"/>
            <a:ext cx="5022574" cy="1047916"/>
          </a:xfrm>
          <a:prstGeom prst="curvedUpArrow">
            <a:avLst/>
          </a:prstGeom>
          <a:solidFill>
            <a:srgbClr val="FFB3FF"/>
          </a:solidFill>
          <a:ln w="38100">
            <a:solidFill>
              <a:srgbClr val="9900FF"/>
            </a:solidFill>
          </a:ln>
          <a:scene3d>
            <a:camera prst="orthographicFront">
              <a:rot lat="0" lon="0" rev="4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 flipV="1">
            <a:off x="0" y="523550"/>
            <a:ext cx="11158330" cy="162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66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jkdblog.org/wp-content/uploads/2023/03/Cristina-Supportive-Care-FINAL-Ig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8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260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gA Nephropathy – Landmark Nephrolog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22" y="239569"/>
            <a:ext cx="10840278" cy="628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Ευθεία γραμμή σύνδεσης 2"/>
          <p:cNvCxnSpPr/>
          <p:nvPr/>
        </p:nvCxnSpPr>
        <p:spPr>
          <a:xfrm flipH="1">
            <a:off x="19878" y="3677100"/>
            <a:ext cx="1484243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Έλλειψη 3"/>
          <p:cNvSpPr/>
          <p:nvPr/>
        </p:nvSpPr>
        <p:spPr>
          <a:xfrm>
            <a:off x="825910" y="3496115"/>
            <a:ext cx="250721" cy="3051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221972" y="1426815"/>
            <a:ext cx="1562579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Pozzi</a:t>
            </a:r>
            <a:endParaRPr lang="en-US" sz="1600" b="1" dirty="0">
              <a:solidFill>
                <a:srgbClr val="FF0000"/>
              </a:solidFill>
            </a:endParaRPr>
          </a:p>
          <a:p>
            <a:pPr algn="ctr"/>
            <a:endParaRPr lang="en-US" sz="1200" dirty="0"/>
          </a:p>
          <a:p>
            <a:pPr algn="ctr"/>
            <a:r>
              <a:rPr lang="en-US" sz="1200" b="1" dirty="0"/>
              <a:t>Supportive care</a:t>
            </a:r>
          </a:p>
          <a:p>
            <a:pPr algn="ctr"/>
            <a:r>
              <a:rPr lang="en-US" sz="1200" b="1" dirty="0" err="1"/>
              <a:t>vs</a:t>
            </a:r>
            <a:endParaRPr lang="en-US" sz="1200" b="1" dirty="0"/>
          </a:p>
          <a:p>
            <a:pPr algn="ctr"/>
            <a:r>
              <a:rPr lang="en-US" sz="1200" b="1" dirty="0"/>
              <a:t>IV + </a:t>
            </a:r>
            <a:r>
              <a:rPr lang="en-US" sz="1200" b="1" dirty="0" err="1"/>
              <a:t>po</a:t>
            </a:r>
            <a:r>
              <a:rPr lang="en-US" sz="1200" b="1" dirty="0"/>
              <a:t> methylprednisolone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MP reduced proteinuria during 6 months</a:t>
            </a:r>
            <a:endParaRPr lang="el-GR" sz="1200" dirty="0"/>
          </a:p>
        </p:txBody>
      </p:sp>
      <p:sp>
        <p:nvSpPr>
          <p:cNvPr id="10" name="Στρογγυλεμένο ορθογώνιο 9"/>
          <p:cNvSpPr/>
          <p:nvPr/>
        </p:nvSpPr>
        <p:spPr>
          <a:xfrm>
            <a:off x="19878" y="1397319"/>
            <a:ext cx="1966769" cy="2039804"/>
          </a:xfrm>
          <a:prstGeom prst="roundRect">
            <a:avLst/>
          </a:prstGeom>
          <a:noFill/>
          <a:ln w="25400">
            <a:solidFill>
              <a:srgbClr val="AFA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725108" y="1092676"/>
            <a:ext cx="601447" cy="338554"/>
          </a:xfrm>
          <a:prstGeom prst="rect">
            <a:avLst/>
          </a:prstGeom>
          <a:solidFill>
            <a:srgbClr val="003296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1999</a:t>
            </a:r>
            <a:endParaRPr lang="el-GR" sz="1600" b="1" dirty="0">
              <a:solidFill>
                <a:schemeClr val="bg1"/>
              </a:solidFill>
            </a:endParaRPr>
          </a:p>
        </p:txBody>
      </p:sp>
      <p:sp>
        <p:nvSpPr>
          <p:cNvPr id="2" name="Στρογγυλεμένο ορθογώνιο 1"/>
          <p:cNvSpPr/>
          <p:nvPr/>
        </p:nvSpPr>
        <p:spPr>
          <a:xfrm>
            <a:off x="19878" y="937846"/>
            <a:ext cx="1966769" cy="24992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Στρογγυλεμένο ορθογώνιο 10"/>
          <p:cNvSpPr/>
          <p:nvPr/>
        </p:nvSpPr>
        <p:spPr>
          <a:xfrm>
            <a:off x="2188741" y="996838"/>
            <a:ext cx="1966769" cy="24992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Στρογγυλεμένο ορθογώνιο 11"/>
          <p:cNvSpPr/>
          <p:nvPr/>
        </p:nvSpPr>
        <p:spPr>
          <a:xfrm>
            <a:off x="3044526" y="3801237"/>
            <a:ext cx="1966769" cy="24992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Στρογγυλεμένο ορθογώνιο 12"/>
          <p:cNvSpPr/>
          <p:nvPr/>
        </p:nvSpPr>
        <p:spPr>
          <a:xfrm>
            <a:off x="6936587" y="996837"/>
            <a:ext cx="1966769" cy="24992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Στρογγυλεμένο ορθογώνιο 13"/>
          <p:cNvSpPr/>
          <p:nvPr/>
        </p:nvSpPr>
        <p:spPr>
          <a:xfrm>
            <a:off x="7487572" y="3801237"/>
            <a:ext cx="1966769" cy="2499277"/>
          </a:xfrm>
          <a:prstGeom prst="roundRect">
            <a:avLst/>
          </a:prstGeom>
          <a:noFill/>
          <a:ln w="6350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9065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-TESTING Steroids for IgA Nephropathy — NephJ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07" y="0"/>
            <a:ext cx="101077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Ευθεία γραμμή σύνδεσης 2"/>
          <p:cNvCxnSpPr/>
          <p:nvPr/>
        </p:nvCxnSpPr>
        <p:spPr>
          <a:xfrm>
            <a:off x="6557554" y="1711234"/>
            <a:ext cx="36314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>
            <a:off x="6448697" y="3796937"/>
            <a:ext cx="36314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95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0016" y="584701"/>
            <a:ext cx="663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Issues arise from treatment with Systemic Steroids</a:t>
            </a:r>
            <a:endParaRPr lang="el-GR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07006" y="1670786"/>
            <a:ext cx="11377217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rgbClr val="0000CC"/>
                </a:solidFill>
              </a:rPr>
              <a:t>Steroids reduce glomerular inflammation but do not act in the disease pathogenesis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no change in Gd-IgA1 circulating levels </a:t>
            </a:r>
            <a:endParaRPr lang="el-GR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	temporary beneficial effect – relapse of proteinuria early after withdrawal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need to repeat steroid course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</a:rPr>
              <a:t>2. Steroid toxicity (reported only in newer clinical studies)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infections (</a:t>
            </a:r>
            <a:r>
              <a:rPr lang="en-US" sz="2000" i="1" dirty="0"/>
              <a:t>Pneumocystis </a:t>
            </a:r>
            <a:r>
              <a:rPr lang="en-US" sz="2000" i="1" dirty="0" err="1"/>
              <a:t>jirovecii</a:t>
            </a:r>
            <a:r>
              <a:rPr lang="en-US" sz="2000" dirty="0"/>
              <a:t>, </a:t>
            </a:r>
            <a:r>
              <a:rPr lang="en-US" sz="2000" i="1" dirty="0" err="1"/>
              <a:t>Nocardia</a:t>
            </a:r>
            <a:r>
              <a:rPr lang="en-US" sz="2000" i="1" dirty="0"/>
              <a:t> </a:t>
            </a:r>
            <a:r>
              <a:rPr lang="en-US" sz="2000" dirty="0"/>
              <a:t>and </a:t>
            </a:r>
            <a:r>
              <a:rPr lang="en-US" sz="2000" i="1" dirty="0"/>
              <a:t>Cryptococcus) – need for Pneumocystis </a:t>
            </a:r>
            <a:r>
              <a:rPr lang="en-US" sz="2000" dirty="0"/>
              <a:t>prophylaxis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diabetes </a:t>
            </a:r>
            <a:r>
              <a:rPr lang="en-US" sz="2000" dirty="0" err="1"/>
              <a:t>melitus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	death due to sepsis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</a:t>
            </a:r>
            <a:endParaRPr lang="el-GR" sz="2000" dirty="0"/>
          </a:p>
        </p:txBody>
      </p:sp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 flipV="1">
            <a:off x="0" y="1090154"/>
            <a:ext cx="11158330" cy="162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806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6" y="682783"/>
            <a:ext cx="11383619" cy="58564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4056" y="78095"/>
            <a:ext cx="6593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IgA Nephropathy – from pathogenesis to histology</a:t>
            </a:r>
            <a:endParaRPr lang="el-GR" sz="2400" b="1" dirty="0"/>
          </a:p>
        </p:txBody>
      </p:sp>
      <p:pic>
        <p:nvPicPr>
          <p:cNvPr id="3076" name="Picture 4" descr="Pathology of IgA nephropathy | Nature Reviews Nephr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53" y="3480440"/>
            <a:ext cx="5809569" cy="328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Στρογγυλεμένο ορθογώνιο 7"/>
          <p:cNvSpPr/>
          <p:nvPr/>
        </p:nvSpPr>
        <p:spPr>
          <a:xfrm>
            <a:off x="384312" y="3480440"/>
            <a:ext cx="6361045" cy="3281294"/>
          </a:xfrm>
          <a:prstGeom prst="roundRect">
            <a:avLst/>
          </a:prstGeom>
          <a:noFill/>
          <a:ln w="3810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Καμπύλο βέλος προς τα επάνω 5"/>
          <p:cNvSpPr/>
          <p:nvPr/>
        </p:nvSpPr>
        <p:spPr>
          <a:xfrm>
            <a:off x="9018105" y="3610990"/>
            <a:ext cx="5022574" cy="1047916"/>
          </a:xfrm>
          <a:prstGeom prst="curvedUpArrow">
            <a:avLst/>
          </a:prstGeom>
          <a:solidFill>
            <a:srgbClr val="FFB3FF"/>
          </a:solidFill>
          <a:ln w="38100">
            <a:solidFill>
              <a:srgbClr val="9900FF"/>
            </a:solidFill>
          </a:ln>
          <a:scene3d>
            <a:camera prst="orthographicFront">
              <a:rot lat="0" lon="0" rev="4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 flipV="1">
            <a:off x="0" y="523550"/>
            <a:ext cx="11158330" cy="162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Ορθογώνιο 2"/>
          <p:cNvSpPr/>
          <p:nvPr/>
        </p:nvSpPr>
        <p:spPr>
          <a:xfrm>
            <a:off x="6589289" y="5481891"/>
            <a:ext cx="5359057" cy="120032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</a:rPr>
              <a:t>Therapies that target Gd-IgA1</a:t>
            </a:r>
          </a:p>
          <a:p>
            <a:r>
              <a:rPr lang="en-US" sz="2400" dirty="0"/>
              <a:t>Targeted-release budesonide</a:t>
            </a:r>
          </a:p>
          <a:p>
            <a:r>
              <a:rPr lang="en-US" sz="2400" dirty="0"/>
              <a:t>B cell and plasma cell targeted treatment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749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19DE86F-5DC0-49D9-9622-D85D7746103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24317199-116B-4E15-800C-388B34CB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359" y="36267"/>
            <a:ext cx="6606836" cy="592504"/>
          </a:xfrm>
        </p:spPr>
        <p:txBody>
          <a:bodyPr vert="horz"/>
          <a:lstStyle/>
          <a:p>
            <a:r>
              <a:rPr lang="de-DE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Nefecon</a:t>
            </a:r>
            <a:r>
              <a:rPr lang="de-DE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Targeted</a:t>
            </a:r>
            <a:r>
              <a:rPr lang="de-DE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-Release Budesonide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E2F913-F245-4DA5-A613-52940623B8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19365" y="612839"/>
            <a:ext cx="4959532" cy="415925"/>
          </a:xfrm>
        </p:spPr>
        <p:txBody>
          <a:bodyPr/>
          <a:lstStyle/>
          <a:p>
            <a:r>
              <a:rPr lang="en-US" i="0" dirty="0">
                <a:solidFill>
                  <a:schemeClr val="accent2"/>
                </a:solidFill>
              </a:rPr>
              <a:t>pH dependent and time delayed release</a:t>
            </a:r>
            <a:endParaRPr lang="de-DE" i="0" dirty="0">
              <a:solidFill>
                <a:schemeClr val="accent2"/>
              </a:solidFill>
            </a:endParaRPr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D60F0A35-7723-DF2D-B2FF-D20ACB718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587" y="1444968"/>
            <a:ext cx="5227544" cy="486439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Nefecon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designed to achieve a 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dose delivery of budesonide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distal ileum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Peyer’s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patches are highly concentrated.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Approximately 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46% of all Peyer’s patches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located in the 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25cm segment of the distal ileum</a:t>
            </a:r>
            <a:endParaRPr lang="en-US" baseline="30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90% first pass effect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reduces systemic exposure and the risk of AEs typically associated with the systemic administration of corticosteroids.</a:t>
            </a:r>
            <a:endParaRPr lang="de-DE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7" name="Picture 9" descr="Figure 1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158" y="1549169"/>
            <a:ext cx="6535476" cy="4655987"/>
          </a:xfrm>
          <a:prstGeom prst="rect">
            <a:avLst/>
          </a:prstGeom>
          <a:noFill/>
          <a:ln w="50800">
            <a:solidFill>
              <a:srgbClr val="C12F0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 flipV="1">
            <a:off x="-26007" y="1020659"/>
            <a:ext cx="11158330" cy="162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561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404D1AB0-897A-42BA-B82B-D963C6E1CB4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EA567F-2720-4F97-93F5-6DE7143A0A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10529" y="1362787"/>
            <a:ext cx="9699772" cy="415925"/>
          </a:xfrm>
        </p:spPr>
        <p:txBody>
          <a:bodyPr/>
          <a:lstStyle/>
          <a:p>
            <a:r>
              <a:rPr lang="de-DE" sz="2400" b="1" i="0" dirty="0">
                <a:latin typeface="Calibri" panose="020F0502020204030204" pitchFamily="34" charset="0"/>
                <a:cs typeface="Calibri" panose="020F0502020204030204" pitchFamily="34" charset="0"/>
              </a:rPr>
              <a:t>Trials </a:t>
            </a:r>
            <a:r>
              <a:rPr lang="de-DE" sz="24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  <a:endParaRPr lang="de-DE" sz="24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79A9CEF7-84F3-0FE1-674E-53A51F98D9B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rgbClr val="6E59D1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838200" y="2063879"/>
            <a:ext cx="10572101" cy="558323"/>
          </a:xfrm>
          <a:prstGeom prst="rect">
            <a:avLst/>
          </a:prstGeom>
          <a:noFill/>
        </p:spPr>
      </p:pic>
      <p:sp>
        <p:nvSpPr>
          <p:cNvPr id="9" name="Arrow: Chevron 37">
            <a:extLst>
              <a:ext uri="{FF2B5EF4-FFF2-40B4-BE49-F238E27FC236}">
                <a16:creationId xmlns:a16="http://schemas.microsoft.com/office/drawing/2014/main" id="{5290989C-940A-E0D0-E362-2A293AF3BFCA}"/>
              </a:ext>
            </a:extLst>
          </p:cNvPr>
          <p:cNvSpPr/>
          <p:nvPr/>
        </p:nvSpPr>
        <p:spPr>
          <a:xfrm>
            <a:off x="838200" y="2730912"/>
            <a:ext cx="2266615" cy="605134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2A Pilot Study</a:t>
            </a:r>
          </a:p>
        </p:txBody>
      </p:sp>
      <p:sp>
        <p:nvSpPr>
          <p:cNvPr id="10" name="Arrow: Chevron 41">
            <a:extLst>
              <a:ext uri="{FF2B5EF4-FFF2-40B4-BE49-F238E27FC236}">
                <a16:creationId xmlns:a16="http://schemas.microsoft.com/office/drawing/2014/main" id="{D1856156-EECC-7437-AF29-F5192FE1C5F4}"/>
              </a:ext>
            </a:extLst>
          </p:cNvPr>
          <p:cNvSpPr/>
          <p:nvPr/>
        </p:nvSpPr>
        <p:spPr>
          <a:xfrm>
            <a:off x="4485640" y="3390508"/>
            <a:ext cx="2266615" cy="505539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NEFIGAN</a:t>
            </a:r>
          </a:p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2B Study</a:t>
            </a:r>
          </a:p>
        </p:txBody>
      </p:sp>
      <p:sp>
        <p:nvSpPr>
          <p:cNvPr id="15" name="Arrow: Chevron 45">
            <a:extLst>
              <a:ext uri="{FF2B5EF4-FFF2-40B4-BE49-F238E27FC236}">
                <a16:creationId xmlns:a16="http://schemas.microsoft.com/office/drawing/2014/main" id="{59C27B03-F5AF-74AB-F87A-1891855EB051}"/>
              </a:ext>
            </a:extLst>
          </p:cNvPr>
          <p:cNvSpPr/>
          <p:nvPr/>
        </p:nvSpPr>
        <p:spPr>
          <a:xfrm>
            <a:off x="7637089" y="4118356"/>
            <a:ext cx="2083735" cy="551739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NEFIGARD</a:t>
            </a:r>
          </a:p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3A</a:t>
            </a:r>
          </a:p>
        </p:txBody>
      </p:sp>
      <p:sp>
        <p:nvSpPr>
          <p:cNvPr id="16" name="Arrow: Chevron 46">
            <a:extLst>
              <a:ext uri="{FF2B5EF4-FFF2-40B4-BE49-F238E27FC236}">
                <a16:creationId xmlns:a16="http://schemas.microsoft.com/office/drawing/2014/main" id="{5846CA17-1837-394B-AA4A-62C51DA54956}"/>
              </a:ext>
            </a:extLst>
          </p:cNvPr>
          <p:cNvSpPr/>
          <p:nvPr/>
        </p:nvSpPr>
        <p:spPr>
          <a:xfrm>
            <a:off x="9453983" y="4793269"/>
            <a:ext cx="966135" cy="453522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4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3B</a:t>
            </a:r>
          </a:p>
        </p:txBody>
      </p:sp>
      <p:sp>
        <p:nvSpPr>
          <p:cNvPr id="17" name="Arrow: Chevron 47">
            <a:extLst>
              <a:ext uri="{FF2B5EF4-FFF2-40B4-BE49-F238E27FC236}">
                <a16:creationId xmlns:a16="http://schemas.microsoft.com/office/drawing/2014/main" id="{4C26286E-4CEC-EB4F-29DF-F0EEBD4379E7}"/>
              </a:ext>
            </a:extLst>
          </p:cNvPr>
          <p:cNvSpPr/>
          <p:nvPr/>
        </p:nvSpPr>
        <p:spPr>
          <a:xfrm>
            <a:off x="8656787" y="5562059"/>
            <a:ext cx="2753514" cy="441960"/>
          </a:xfrm>
          <a:prstGeom prst="chevron">
            <a:avLst>
              <a:gd name="adj" fmla="val 1781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 OLE</a:t>
            </a:r>
          </a:p>
        </p:txBody>
      </p:sp>
      <p:sp>
        <p:nvSpPr>
          <p:cNvPr id="18" name="Diamond 38">
            <a:extLst>
              <a:ext uri="{FF2B5EF4-FFF2-40B4-BE49-F238E27FC236}">
                <a16:creationId xmlns:a16="http://schemas.microsoft.com/office/drawing/2014/main" id="{D6FFCDCD-F372-411C-E898-8137E30DFAD3}"/>
              </a:ext>
            </a:extLst>
          </p:cNvPr>
          <p:cNvSpPr/>
          <p:nvPr/>
        </p:nvSpPr>
        <p:spPr>
          <a:xfrm>
            <a:off x="4105576" y="2785375"/>
            <a:ext cx="269476" cy="427675"/>
          </a:xfrm>
          <a:prstGeom prst="diamond">
            <a:avLst/>
          </a:prstGeom>
          <a:solidFill>
            <a:schemeClr val="bg1">
              <a:lumMod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2000">
              <a:solidFill>
                <a:srgbClr val="32227D"/>
              </a:solidFill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2" name="Rounded Rectangle 38">
            <a:extLst>
              <a:ext uri="{FF2B5EF4-FFF2-40B4-BE49-F238E27FC236}">
                <a16:creationId xmlns:a16="http://schemas.microsoft.com/office/drawing/2014/main" id="{C86FFD2C-B423-89E9-9589-D04B09267329}"/>
              </a:ext>
            </a:extLst>
          </p:cNvPr>
          <p:cNvSpPr/>
          <p:nvPr/>
        </p:nvSpPr>
        <p:spPr>
          <a:xfrm>
            <a:off x="716412" y="2701844"/>
            <a:ext cx="6797844" cy="1194205"/>
          </a:xfrm>
          <a:prstGeom prst="roundRect">
            <a:avLst>
              <a:gd name="adj" fmla="val 5585"/>
            </a:avLst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b="1">
              <a:solidFill>
                <a:srgbClr val="FEFFFF"/>
              </a:solidFill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3" name="Arrow: Chevron 51">
            <a:extLst>
              <a:ext uri="{FF2B5EF4-FFF2-40B4-BE49-F238E27FC236}">
                <a16:creationId xmlns:a16="http://schemas.microsoft.com/office/drawing/2014/main" id="{CFCCAE0B-BBF4-08CB-2D1F-CB199E96802D}"/>
              </a:ext>
            </a:extLst>
          </p:cNvPr>
          <p:cNvSpPr/>
          <p:nvPr/>
        </p:nvSpPr>
        <p:spPr>
          <a:xfrm>
            <a:off x="256594" y="6348174"/>
            <a:ext cx="1291123" cy="441960"/>
          </a:xfrm>
          <a:prstGeom prst="chevron">
            <a:avLst>
              <a:gd name="adj" fmla="val 1781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400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Publication</a:t>
            </a:r>
          </a:p>
        </p:txBody>
      </p:sp>
      <p:sp>
        <p:nvSpPr>
          <p:cNvPr id="24" name="Diamond 38">
            <a:extLst>
              <a:ext uri="{FF2B5EF4-FFF2-40B4-BE49-F238E27FC236}">
                <a16:creationId xmlns:a16="http://schemas.microsoft.com/office/drawing/2014/main" id="{2B504FE4-0D97-BB33-1CF1-E1721F927121}"/>
              </a:ext>
            </a:extLst>
          </p:cNvPr>
          <p:cNvSpPr/>
          <p:nvPr/>
        </p:nvSpPr>
        <p:spPr>
          <a:xfrm>
            <a:off x="134674" y="6326957"/>
            <a:ext cx="243840" cy="427675"/>
          </a:xfrm>
          <a:prstGeom prst="diamond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2000">
              <a:solidFill>
                <a:srgbClr val="32227D"/>
              </a:solidFill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F4C53F4-E6E4-BF1A-42A0-6564A3DF8A82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11410301" y="5783039"/>
            <a:ext cx="0" cy="65279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Chevron 51">
            <a:extLst>
              <a:ext uri="{FF2B5EF4-FFF2-40B4-BE49-F238E27FC236}">
                <a16:creationId xmlns:a16="http://schemas.microsoft.com/office/drawing/2014/main" id="{D1A62E41-65F4-44C3-2748-0ED5FA7BD223}"/>
              </a:ext>
            </a:extLst>
          </p:cNvPr>
          <p:cNvSpPr/>
          <p:nvPr/>
        </p:nvSpPr>
        <p:spPr>
          <a:xfrm>
            <a:off x="8948205" y="6127193"/>
            <a:ext cx="2764142" cy="529619"/>
          </a:xfrm>
          <a:prstGeom prst="chevron">
            <a:avLst>
              <a:gd name="adj" fmla="val 1781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Last patient out: Q1 2024</a:t>
            </a:r>
          </a:p>
        </p:txBody>
      </p:sp>
      <p:sp>
        <p:nvSpPr>
          <p:cNvPr id="25" name="Titel 2">
            <a:extLst>
              <a:ext uri="{FF2B5EF4-FFF2-40B4-BE49-F238E27FC236}">
                <a16:creationId xmlns:a16="http://schemas.microsoft.com/office/drawing/2014/main" id="{24317199-116B-4E15-800C-388B34CBABC5}"/>
              </a:ext>
            </a:extLst>
          </p:cNvPr>
          <p:cNvSpPr txBox="1">
            <a:spLocks/>
          </p:cNvSpPr>
          <p:nvPr/>
        </p:nvSpPr>
        <p:spPr>
          <a:xfrm>
            <a:off x="3502607" y="435791"/>
            <a:ext cx="6606836" cy="592504"/>
          </a:xfrm>
          <a:prstGeom prst="rect">
            <a:avLst/>
          </a:prstGeom>
        </p:spPr>
        <p:txBody>
          <a:bodyPr vert="horz" lIns="0" t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>
                <a:solidFill>
                  <a:srgbClr val="5E5F5E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de-DE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Nefecon</a:t>
            </a:r>
            <a:r>
              <a:rPr lang="de-DE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Targeted</a:t>
            </a:r>
            <a:r>
              <a:rPr lang="de-DE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-Release </a:t>
            </a:r>
            <a:r>
              <a:rPr lang="de-DE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Budesonide</a:t>
            </a:r>
            <a:endParaRPr lang="de-DE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0720" y="2841746"/>
            <a:ext cx="1333269" cy="371304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l"/>
            <a:r>
              <a:rPr lang="en-US" b="1" dirty="0"/>
              <a:t>NDT 2011</a:t>
            </a:r>
            <a:endParaRPr lang="el-GR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09146" y="3259326"/>
            <a:ext cx="1402766" cy="641854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N=16 IgAN 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Uprot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23%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292" y="3896048"/>
            <a:ext cx="2249874" cy="1886991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917" y="3896049"/>
            <a:ext cx="2123178" cy="1967597"/>
          </a:xfrm>
          <a:prstGeom prst="rect">
            <a:avLst/>
          </a:prstGeom>
        </p:spPr>
      </p:pic>
      <p:sp>
        <p:nvSpPr>
          <p:cNvPr id="26" name="Diamond 38">
            <a:extLst>
              <a:ext uri="{FF2B5EF4-FFF2-40B4-BE49-F238E27FC236}">
                <a16:creationId xmlns:a16="http://schemas.microsoft.com/office/drawing/2014/main" id="{D6FFCDCD-F372-411C-E898-8137E30DFAD3}"/>
              </a:ext>
            </a:extLst>
          </p:cNvPr>
          <p:cNvSpPr/>
          <p:nvPr/>
        </p:nvSpPr>
        <p:spPr>
          <a:xfrm>
            <a:off x="7162800" y="3390508"/>
            <a:ext cx="337151" cy="427675"/>
          </a:xfrm>
          <a:prstGeom prst="diamond">
            <a:avLst/>
          </a:prstGeom>
          <a:solidFill>
            <a:schemeClr val="bg1">
              <a:lumMod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2000">
              <a:solidFill>
                <a:srgbClr val="32227D"/>
              </a:solidFill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46794" y="3382635"/>
            <a:ext cx="1401410" cy="422770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l"/>
            <a:r>
              <a:rPr lang="en-US" sz="2000" b="1" dirty="0"/>
              <a:t>Lancet 2017</a:t>
            </a:r>
            <a:endParaRPr lang="el-GR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0633396" y="4824021"/>
            <a:ext cx="1558604" cy="422770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l"/>
            <a:r>
              <a:rPr lang="en-US" sz="2000" b="1" dirty="0"/>
              <a:t>Lancet 2023</a:t>
            </a:r>
            <a:endParaRPr lang="el-GR" sz="2000" b="1" dirty="0"/>
          </a:p>
        </p:txBody>
      </p:sp>
      <p:sp>
        <p:nvSpPr>
          <p:cNvPr id="29" name="Diamond 38">
            <a:extLst>
              <a:ext uri="{FF2B5EF4-FFF2-40B4-BE49-F238E27FC236}">
                <a16:creationId xmlns:a16="http://schemas.microsoft.com/office/drawing/2014/main" id="{D6FFCDCD-F372-411C-E898-8137E30DFAD3}"/>
              </a:ext>
            </a:extLst>
          </p:cNvPr>
          <p:cNvSpPr/>
          <p:nvPr/>
        </p:nvSpPr>
        <p:spPr>
          <a:xfrm>
            <a:off x="10420119" y="4821433"/>
            <a:ext cx="289478" cy="427675"/>
          </a:xfrm>
          <a:prstGeom prst="diamond">
            <a:avLst/>
          </a:prstGeom>
          <a:solidFill>
            <a:schemeClr val="bg1">
              <a:lumMod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2000">
              <a:solidFill>
                <a:srgbClr val="32227D"/>
              </a:solidFill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0" name="Diamond 38">
            <a:extLst>
              <a:ext uri="{FF2B5EF4-FFF2-40B4-BE49-F238E27FC236}">
                <a16:creationId xmlns:a16="http://schemas.microsoft.com/office/drawing/2014/main" id="{D6FFCDCD-F372-411C-E898-8137E30DFAD3}"/>
              </a:ext>
            </a:extLst>
          </p:cNvPr>
          <p:cNvSpPr/>
          <p:nvPr/>
        </p:nvSpPr>
        <p:spPr>
          <a:xfrm>
            <a:off x="9807510" y="4161166"/>
            <a:ext cx="259080" cy="427675"/>
          </a:xfrm>
          <a:prstGeom prst="diamond">
            <a:avLst/>
          </a:prstGeom>
          <a:solidFill>
            <a:schemeClr val="bg1">
              <a:lumMod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2000">
              <a:solidFill>
                <a:srgbClr val="32227D"/>
              </a:solidFill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054888" y="4174185"/>
            <a:ext cx="1401410" cy="422770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l"/>
            <a:r>
              <a:rPr lang="en-US" sz="2000" b="1" dirty="0"/>
              <a:t>Kidney </a:t>
            </a:r>
            <a:r>
              <a:rPr lang="en-US" sz="2000" b="1" dirty="0" err="1"/>
              <a:t>Int</a:t>
            </a:r>
            <a:r>
              <a:rPr lang="en-US" sz="2000" b="1" dirty="0"/>
              <a:t> 2022</a:t>
            </a:r>
            <a:endParaRPr lang="el-GR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65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57646" y="-168643"/>
            <a:ext cx="107507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l-GR" sz="2400" b="0" i="0" u="none" strike="noStrike" baseline="0" dirty="0">
              <a:solidFill>
                <a:srgbClr val="000000"/>
              </a:solidFill>
            </a:endParaRPr>
          </a:p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Targeted-release budesonide versus placebo in patients with IgA nephropathy (NEFIGAN): a double-blind, </a:t>
            </a:r>
            <a:r>
              <a:rPr lang="en-US" sz="2400" b="1" dirty="0" err="1">
                <a:solidFill>
                  <a:srgbClr val="000000"/>
                </a:solidFill>
              </a:rPr>
              <a:t>randomised</a:t>
            </a:r>
            <a:r>
              <a:rPr lang="en-US" sz="2400" b="1" dirty="0">
                <a:solidFill>
                  <a:srgbClr val="000000"/>
                </a:solidFill>
              </a:rPr>
              <a:t>, placebo-controlled phase 2b trial </a:t>
            </a:r>
            <a:endParaRPr lang="el-GR" sz="2400" dirty="0"/>
          </a:p>
        </p:txBody>
      </p:sp>
      <p:sp>
        <p:nvSpPr>
          <p:cNvPr id="3" name="Ορθογώνιο 2"/>
          <p:cNvSpPr/>
          <p:nvPr/>
        </p:nvSpPr>
        <p:spPr>
          <a:xfrm>
            <a:off x="363198" y="1811505"/>
            <a:ext cx="101714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</a:rPr>
              <a:t>Double-blind, placebo-controlled phase 2b trial, 6-month run-in, </a:t>
            </a:r>
          </a:p>
          <a:p>
            <a:pPr algn="just"/>
            <a:r>
              <a:rPr lang="en-US" sz="2000" b="1" dirty="0">
                <a:solidFill>
                  <a:srgbClr val="000000"/>
                </a:solidFill>
              </a:rPr>
              <a:t>9-month treatment, </a:t>
            </a:r>
          </a:p>
          <a:p>
            <a:pPr algn="just"/>
            <a:r>
              <a:rPr lang="en-US" sz="2000" b="1" dirty="0">
                <a:solidFill>
                  <a:srgbClr val="000000"/>
                </a:solidFill>
              </a:rPr>
              <a:t>3-month follow-up (62 nephrology clinics across 10 European countries)</a:t>
            </a:r>
          </a:p>
          <a:p>
            <a:pPr algn="just"/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Randomised</a:t>
            </a:r>
            <a:r>
              <a:rPr lang="en-US" dirty="0"/>
              <a:t> </a:t>
            </a:r>
            <a:r>
              <a:rPr lang="en-US" b="1" dirty="0"/>
              <a:t>1:1:1 ratio to 16 mg/day TRF-budesonide, 8 mg/day TRF-budesonide, or placebo 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605246" y="3795920"/>
            <a:ext cx="2375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Inclusion criteria </a:t>
            </a:r>
            <a:endParaRPr lang="el-GR" sz="2400" b="1" dirty="0">
              <a:solidFill>
                <a:srgbClr val="0000CC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86956" y="4242048"/>
            <a:ext cx="5715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solidFill>
                  <a:srgbClr val="000000"/>
                </a:solidFill>
              </a:rPr>
              <a:t>GFR (</a:t>
            </a:r>
            <a:r>
              <a:rPr lang="en-US" sz="2000" dirty="0" err="1">
                <a:solidFill>
                  <a:srgbClr val="000000"/>
                </a:solidFill>
              </a:rPr>
              <a:t>eGFR</a:t>
            </a:r>
            <a:r>
              <a:rPr lang="en-US" sz="2000" dirty="0">
                <a:solidFill>
                  <a:srgbClr val="000000"/>
                </a:solidFill>
              </a:rPr>
              <a:t>) </a:t>
            </a:r>
            <a:r>
              <a:rPr lang="en-US" sz="2000" dirty="0"/>
              <a:t>≥ </a:t>
            </a:r>
            <a:r>
              <a:rPr lang="en-US" sz="2000" dirty="0">
                <a:solidFill>
                  <a:srgbClr val="000000"/>
                </a:solidFill>
              </a:rPr>
              <a:t>45 mL/min/1.73m²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solidFill>
                  <a:srgbClr val="000000"/>
                </a:solidFill>
              </a:rPr>
              <a:t>UPCR</a:t>
            </a:r>
            <a:r>
              <a:rPr lang="en-US" sz="2000" dirty="0"/>
              <a:t>≥0.5 g/g </a:t>
            </a:r>
            <a:r>
              <a:rPr lang="en-US" sz="2000" dirty="0">
                <a:solidFill>
                  <a:srgbClr val="000000"/>
                </a:solidFill>
              </a:rPr>
              <a:t>or </a:t>
            </a:r>
            <a:r>
              <a:rPr lang="en-US" sz="2000" dirty="0" err="1">
                <a:solidFill>
                  <a:srgbClr val="000000"/>
                </a:solidFill>
              </a:rPr>
              <a:t>Uprot</a:t>
            </a:r>
            <a:r>
              <a:rPr lang="en-US" sz="2000" dirty="0"/>
              <a:t> ≥ </a:t>
            </a:r>
            <a:r>
              <a:rPr lang="en-US" sz="2000" dirty="0">
                <a:solidFill>
                  <a:srgbClr val="000000"/>
                </a:solidFill>
              </a:rPr>
              <a:t>0.75 g/day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/>
              <a:t>Target blood pressure &lt;130/80mmHg </a:t>
            </a:r>
            <a:r>
              <a:rPr lang="el-GR" sz="2000" dirty="0"/>
              <a:t>(</a:t>
            </a:r>
            <a:r>
              <a:rPr lang="en-US" sz="2000" dirty="0"/>
              <a:t>ACEIs or ARBs to a maximum recommended dose or maximum tolerated dose) </a:t>
            </a:r>
            <a:endParaRPr lang="el-GR" sz="2000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714" y="3442721"/>
            <a:ext cx="5891110" cy="3415279"/>
          </a:xfrm>
          <a:prstGeom prst="rect">
            <a:avLst/>
          </a:prstGeom>
        </p:spPr>
      </p:pic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 flipV="1">
            <a:off x="0" y="1066167"/>
            <a:ext cx="11158330" cy="162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row: Chevron 41">
            <a:extLst>
              <a:ext uri="{FF2B5EF4-FFF2-40B4-BE49-F238E27FC236}">
                <a16:creationId xmlns:a16="http://schemas.microsoft.com/office/drawing/2014/main" id="{D1856156-EECC-7437-AF29-F5192FE1C5F4}"/>
              </a:ext>
            </a:extLst>
          </p:cNvPr>
          <p:cNvSpPr/>
          <p:nvPr/>
        </p:nvSpPr>
        <p:spPr>
          <a:xfrm>
            <a:off x="866425" y="1167549"/>
            <a:ext cx="2408116" cy="537981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NEFIGAN</a:t>
            </a:r>
          </a:p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2B Study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9918956" y="6442650"/>
            <a:ext cx="1457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/>
              <a:t>Lancet 2017</a:t>
            </a:r>
            <a:endParaRPr lang="el-GR" sz="2000" b="1" i="1" dirty="0"/>
          </a:p>
        </p:txBody>
      </p:sp>
    </p:spTree>
    <p:extLst>
      <p:ext uri="{BB962C8B-B14F-4D97-AF65-F5344CB8AC3E}">
        <p14:creationId xmlns:p14="http://schemas.microsoft.com/office/powerpoint/2010/main" val="2457306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147189" y="191184"/>
            <a:ext cx="560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Immune abnormalities in IgA nephropathy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99189" y="907137"/>
            <a:ext cx="34040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IgA1</a:t>
            </a:r>
            <a:r>
              <a:rPr lang="en-US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mucosal surfaces </a:t>
            </a:r>
            <a:endParaRPr lang="el-GR" sz="20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systemic circulation</a:t>
            </a:r>
            <a:endParaRPr lang="el-GR" sz="20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IgA2 </a:t>
            </a:r>
            <a:r>
              <a:rPr lang="el-GR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mucosal surfaces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189" y="652849"/>
            <a:ext cx="8871219" cy="5769997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8535630" y="6488668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eciliaLTStd-Italic"/>
              </a:rPr>
              <a:t>Clinical Kidney Journal</a:t>
            </a:r>
            <a:r>
              <a:rPr lang="en-US" dirty="0">
                <a:latin typeface="CaeciliaLTStd-Roman"/>
              </a:rPr>
              <a:t>, 2023</a:t>
            </a:r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182532" y="2542153"/>
            <a:ext cx="312252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Differences IgA1/IgA2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cs typeface="Calibri" panose="020F0502020204030204" pitchFamily="34" charset="0"/>
              </a:rPr>
              <a:t>1. N</a:t>
            </a:r>
            <a:r>
              <a:rPr lang="en-US" sz="2000" b="0" i="0" u="none" strike="noStrike" baseline="0" dirty="0">
                <a:cs typeface="Calibri" panose="020F0502020204030204" pitchFamily="34" charset="0"/>
              </a:rPr>
              <a:t>umbers of N-linked carbohydrates</a:t>
            </a:r>
          </a:p>
          <a:p>
            <a:pPr>
              <a:lnSpc>
                <a:spcPct val="150000"/>
              </a:lnSpc>
            </a:pPr>
            <a:r>
              <a:rPr lang="en-US" sz="2000" b="0" i="0" u="none" strike="noStrike" baseline="0" dirty="0">
                <a:cs typeface="Calibri" panose="020F0502020204030204" pitchFamily="34" charset="0"/>
              </a:rPr>
              <a:t>in the heavy chain </a:t>
            </a:r>
          </a:p>
          <a:p>
            <a:pPr>
              <a:lnSpc>
                <a:spcPct val="150000"/>
              </a:lnSpc>
            </a:pPr>
            <a:r>
              <a:rPr lang="en-US" sz="2000" b="0" i="0" u="none" strike="noStrike" baseline="0" dirty="0">
                <a:cs typeface="Calibri" panose="020F0502020204030204" pitchFamily="34" charset="0"/>
              </a:rPr>
              <a:t>2. Hinge Region (HR)</a:t>
            </a:r>
          </a:p>
          <a:p>
            <a:r>
              <a:rPr lang="en-US" sz="2000" dirty="0"/>
              <a:t>   9 serine and threonine </a:t>
            </a:r>
          </a:p>
          <a:p>
            <a:r>
              <a:rPr lang="en-US" sz="2000" dirty="0"/>
              <a:t>   3-6 O-linked </a:t>
            </a:r>
            <a:r>
              <a:rPr lang="en-US" sz="2000" dirty="0" err="1"/>
              <a:t>glycans</a:t>
            </a:r>
            <a:endParaRPr lang="en-US" sz="2000" dirty="0"/>
          </a:p>
          <a:p>
            <a:r>
              <a:rPr lang="en-US" sz="2000" dirty="0"/>
              <a:t>   [</a:t>
            </a:r>
            <a:r>
              <a:rPr lang="en-US" sz="2000" dirty="0" err="1"/>
              <a:t>GalNac</a:t>
            </a:r>
            <a:r>
              <a:rPr lang="en-US" sz="2000" dirty="0"/>
              <a:t> +</a:t>
            </a:r>
            <a:r>
              <a:rPr lang="en-US" sz="2000" i="1" dirty="0"/>
              <a:t>β</a:t>
            </a:r>
            <a:r>
              <a:rPr lang="en-US" sz="2000" dirty="0"/>
              <a:t>1,3-linked      galactose +sialic acid]</a:t>
            </a:r>
            <a:endParaRPr lang="el-GR" sz="2000" dirty="0">
              <a:cs typeface="Calibri" panose="020F0502020204030204" pitchFamily="34" charset="0"/>
            </a:endParaRPr>
          </a:p>
        </p:txBody>
      </p: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>
            <a:off x="0" y="663611"/>
            <a:ext cx="11144922" cy="8606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977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05" y="0"/>
            <a:ext cx="9941789" cy="685800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9918956" y="6442650"/>
            <a:ext cx="1457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/>
              <a:t>Lancet 2017</a:t>
            </a:r>
            <a:endParaRPr lang="el-GR" sz="2000" b="1" i="1" dirty="0"/>
          </a:p>
        </p:txBody>
      </p:sp>
      <p:sp>
        <p:nvSpPr>
          <p:cNvPr id="4" name="Ορθογώνιο 3"/>
          <p:cNvSpPr/>
          <p:nvPr/>
        </p:nvSpPr>
        <p:spPr>
          <a:xfrm>
            <a:off x="4130040" y="0"/>
            <a:ext cx="2301240" cy="381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8310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960134" y="139904"/>
            <a:ext cx="17651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Outcomes</a:t>
            </a:r>
            <a:r>
              <a:rPr lang="en-US" sz="2400" b="1" dirty="0"/>
              <a:t> </a:t>
            </a:r>
            <a:endParaRPr lang="en-US" sz="2400" dirty="0"/>
          </a:p>
        </p:txBody>
      </p:sp>
      <p:sp>
        <p:nvSpPr>
          <p:cNvPr id="3" name="Ορθογώνιο 2"/>
          <p:cNvSpPr/>
          <p:nvPr/>
        </p:nvSpPr>
        <p:spPr>
          <a:xfrm>
            <a:off x="158789" y="779112"/>
            <a:ext cx="4284506" cy="830997"/>
          </a:xfrm>
          <a:prstGeom prst="rect">
            <a:avLst/>
          </a:prstGeom>
          <a:ln w="6985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/>
              <a:t>Primary outcome</a:t>
            </a:r>
          </a:p>
          <a:p>
            <a:r>
              <a:rPr lang="en-US" sz="2400" dirty="0"/>
              <a:t>9-months: Mean change in UPCR</a:t>
            </a:r>
            <a:endParaRPr lang="el-GR" sz="2400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89" y="2724150"/>
            <a:ext cx="6132426" cy="390525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912" y="2571750"/>
            <a:ext cx="5887851" cy="3979775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5861675" y="847457"/>
            <a:ext cx="63303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Secondary outcomes</a:t>
            </a:r>
          </a:p>
          <a:p>
            <a:r>
              <a:rPr lang="en-US" sz="2400" dirty="0"/>
              <a:t>12 months: Mean changes from baseline in </a:t>
            </a:r>
          </a:p>
          <a:p>
            <a:r>
              <a:rPr lang="en-US" sz="2400" dirty="0" err="1"/>
              <a:t>eGFR</a:t>
            </a:r>
            <a:r>
              <a:rPr lang="en-US" sz="2400" dirty="0"/>
              <a:t>, UPCR, </a:t>
            </a:r>
            <a:r>
              <a:rPr lang="en-US" sz="2400" dirty="0" err="1"/>
              <a:t>Uprot</a:t>
            </a:r>
            <a:r>
              <a:rPr lang="en-US" sz="2400" dirty="0"/>
              <a:t> (g/24hr), UACR, </a:t>
            </a:r>
            <a:r>
              <a:rPr lang="en-US" sz="2400" dirty="0" err="1"/>
              <a:t>Ualb</a:t>
            </a:r>
            <a:r>
              <a:rPr lang="en-US" sz="2400" dirty="0"/>
              <a:t> (g/24hr)</a:t>
            </a:r>
            <a:endParaRPr lang="el-GR" sz="2400" b="1" dirty="0"/>
          </a:p>
        </p:txBody>
      </p: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 flipV="1">
            <a:off x="0" y="754222"/>
            <a:ext cx="11158330" cy="162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Ορθογώνιο 9"/>
          <p:cNvSpPr/>
          <p:nvPr/>
        </p:nvSpPr>
        <p:spPr>
          <a:xfrm>
            <a:off x="9918956" y="6442650"/>
            <a:ext cx="1457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/>
              <a:t>Lancet 2017</a:t>
            </a:r>
            <a:endParaRPr lang="el-GR" sz="2000" b="1" i="1" dirty="0"/>
          </a:p>
        </p:txBody>
      </p:sp>
    </p:spTree>
    <p:extLst>
      <p:ext uri="{BB962C8B-B14F-4D97-AF65-F5344CB8AC3E}">
        <p14:creationId xmlns:p14="http://schemas.microsoft.com/office/powerpoint/2010/main" val="3973568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960134" y="139904"/>
            <a:ext cx="1777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Outcomes </a:t>
            </a:r>
            <a:endParaRPr lang="en-US" sz="2800" dirty="0"/>
          </a:p>
        </p:txBody>
      </p:sp>
      <p:sp>
        <p:nvSpPr>
          <p:cNvPr id="3" name="Ορθογώνιο 2"/>
          <p:cNvSpPr/>
          <p:nvPr/>
        </p:nvSpPr>
        <p:spPr>
          <a:xfrm>
            <a:off x="158789" y="847457"/>
            <a:ext cx="42845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Primary outcome</a:t>
            </a:r>
          </a:p>
          <a:p>
            <a:r>
              <a:rPr lang="en-US" sz="2400" dirty="0"/>
              <a:t>9-months: Mean change in UPCR</a:t>
            </a:r>
            <a:endParaRPr lang="el-GR" sz="2400" dirty="0"/>
          </a:p>
        </p:txBody>
      </p:sp>
      <p:sp>
        <p:nvSpPr>
          <p:cNvPr id="8" name="Ορθογώνιο 7"/>
          <p:cNvSpPr/>
          <p:nvPr/>
        </p:nvSpPr>
        <p:spPr>
          <a:xfrm>
            <a:off x="5735795" y="847457"/>
            <a:ext cx="6330323" cy="1200329"/>
          </a:xfrm>
          <a:prstGeom prst="rect">
            <a:avLst/>
          </a:prstGeom>
          <a:ln w="69850"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/>
              <a:t>Secondary outcomes</a:t>
            </a:r>
          </a:p>
          <a:p>
            <a:r>
              <a:rPr lang="en-US" sz="2400" dirty="0"/>
              <a:t>12 months: Mean changes from baseline in </a:t>
            </a:r>
          </a:p>
          <a:p>
            <a:r>
              <a:rPr lang="en-US" sz="2400" dirty="0" err="1"/>
              <a:t>eGFR</a:t>
            </a:r>
            <a:r>
              <a:rPr lang="en-US" sz="2400" dirty="0"/>
              <a:t>, UPCR, </a:t>
            </a:r>
            <a:r>
              <a:rPr lang="en-US" sz="2400" dirty="0" err="1"/>
              <a:t>Uprot</a:t>
            </a:r>
            <a:r>
              <a:rPr lang="en-US" sz="2400" dirty="0"/>
              <a:t> (g/24hr), UACR, </a:t>
            </a:r>
            <a:r>
              <a:rPr lang="en-US" sz="2400" dirty="0" err="1"/>
              <a:t>Ualb</a:t>
            </a:r>
            <a:r>
              <a:rPr lang="en-US" sz="2400" dirty="0"/>
              <a:t> (g/24hr)</a:t>
            </a:r>
            <a:endParaRPr lang="el-GR" sz="2400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00350"/>
            <a:ext cx="6032351" cy="3907525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643" y="2800349"/>
            <a:ext cx="6168625" cy="3907525"/>
          </a:xfrm>
          <a:prstGeom prst="rect">
            <a:avLst/>
          </a:prstGeom>
        </p:spPr>
      </p:pic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 flipV="1">
            <a:off x="0" y="754222"/>
            <a:ext cx="11158330" cy="162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Ορθογώνιο 9"/>
          <p:cNvSpPr/>
          <p:nvPr/>
        </p:nvSpPr>
        <p:spPr>
          <a:xfrm>
            <a:off x="9918956" y="6442650"/>
            <a:ext cx="1457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/>
              <a:t>Lancet 2017</a:t>
            </a:r>
            <a:endParaRPr lang="el-GR" sz="2000" b="1" i="1" dirty="0"/>
          </a:p>
        </p:txBody>
      </p:sp>
    </p:spTree>
    <p:extLst>
      <p:ext uri="{BB962C8B-B14F-4D97-AF65-F5344CB8AC3E}">
        <p14:creationId xmlns:p14="http://schemas.microsoft.com/office/powerpoint/2010/main" val="1194240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19DE86F-5DC0-49D9-9622-D85D7746103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24317199-116B-4E15-800C-388B34CB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39" y="677209"/>
            <a:ext cx="9728835" cy="592504"/>
          </a:xfrm>
        </p:spPr>
        <p:txBody>
          <a:bodyPr vert="horz"/>
          <a:lstStyle/>
          <a:p>
            <a:r>
              <a:rPr lang="de-DE" b="1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NefIgArd</a:t>
            </a:r>
            <a:r>
              <a:rPr lang="de-DE" b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Study Design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E2F913-F245-4DA5-A613-52940623B8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7839" y="1244406"/>
            <a:ext cx="9728835" cy="415925"/>
          </a:xfrm>
        </p:spPr>
        <p:txBody>
          <a:bodyPr/>
          <a:lstStyle/>
          <a:p>
            <a:r>
              <a:rPr lang="en-US" sz="2400" i="0" dirty="0">
                <a:latin typeface="Calibri" panose="020F0502020204030204" pitchFamily="34" charset="0"/>
                <a:cs typeface="Calibri" panose="020F0502020204030204" pitchFamily="34" charset="0"/>
              </a:rPr>
              <a:t>Efficacy and safety of </a:t>
            </a:r>
            <a:r>
              <a:rPr lang="en-US" sz="2400" i="0" dirty="0" err="1">
                <a:latin typeface="Calibri" panose="020F0502020204030204" pitchFamily="34" charset="0"/>
                <a:cs typeface="Calibri" panose="020F0502020204030204" pitchFamily="34" charset="0"/>
              </a:rPr>
              <a:t>Nefecon</a:t>
            </a:r>
            <a:r>
              <a:rPr lang="en-US" sz="2400" i="0" dirty="0">
                <a:latin typeface="Calibri" panose="020F0502020204030204" pitchFamily="34" charset="0"/>
                <a:cs typeface="Calibri" panose="020F0502020204030204" pitchFamily="34" charset="0"/>
              </a:rPr>
              <a:t> in patients with primary IgA Nephropathy</a:t>
            </a:r>
            <a:endParaRPr lang="de-DE" sz="24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E614469-121F-420C-8FC9-06A28F80272B}"/>
              </a:ext>
            </a:extLst>
          </p:cNvPr>
          <p:cNvSpPr/>
          <p:nvPr/>
        </p:nvSpPr>
        <p:spPr>
          <a:xfrm>
            <a:off x="2450890" y="3295753"/>
            <a:ext cx="996555" cy="99655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1" name="Rounded Rectangle 35">
            <a:extLst>
              <a:ext uri="{FF2B5EF4-FFF2-40B4-BE49-F238E27FC236}">
                <a16:creationId xmlns:a16="http://schemas.microsoft.com/office/drawing/2014/main" id="{2193ACA6-743F-4538-9457-529F192B75A5}"/>
              </a:ext>
            </a:extLst>
          </p:cNvPr>
          <p:cNvSpPr/>
          <p:nvPr/>
        </p:nvSpPr>
        <p:spPr>
          <a:xfrm>
            <a:off x="3878518" y="2809223"/>
            <a:ext cx="2685530" cy="1938890"/>
          </a:xfrm>
          <a:prstGeom prst="roundRect">
            <a:avLst>
              <a:gd name="adj" fmla="val 10642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endParaRPr lang="en-US" sz="1200" b="1">
              <a:solidFill>
                <a:srgbClr val="2C477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12" name="Straight Arrow Connector 42">
            <a:extLst>
              <a:ext uri="{FF2B5EF4-FFF2-40B4-BE49-F238E27FC236}">
                <a16:creationId xmlns:a16="http://schemas.microsoft.com/office/drawing/2014/main" id="{BACFDA06-092F-4F85-AA1F-C893B658EA7D}"/>
              </a:ext>
            </a:extLst>
          </p:cNvPr>
          <p:cNvCxnSpPr>
            <a:cxnSpLocks/>
          </p:cNvCxnSpPr>
          <p:nvPr/>
        </p:nvCxnSpPr>
        <p:spPr>
          <a:xfrm flipV="1">
            <a:off x="3471088" y="3516074"/>
            <a:ext cx="746510" cy="317727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45">
            <a:extLst>
              <a:ext uri="{FF2B5EF4-FFF2-40B4-BE49-F238E27FC236}">
                <a16:creationId xmlns:a16="http://schemas.microsoft.com/office/drawing/2014/main" id="{7184B634-E31A-43D6-BB88-3D67F0857A83}"/>
              </a:ext>
            </a:extLst>
          </p:cNvPr>
          <p:cNvCxnSpPr>
            <a:cxnSpLocks/>
          </p:cNvCxnSpPr>
          <p:nvPr/>
        </p:nvCxnSpPr>
        <p:spPr>
          <a:xfrm>
            <a:off x="3457047" y="3854159"/>
            <a:ext cx="750949" cy="404993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2EB6F842-6883-46CC-8F13-7A9B1F93E142}"/>
              </a:ext>
            </a:extLst>
          </p:cNvPr>
          <p:cNvSpPr/>
          <p:nvPr/>
        </p:nvSpPr>
        <p:spPr>
          <a:xfrm>
            <a:off x="155772" y="3069253"/>
            <a:ext cx="1802787" cy="1443578"/>
          </a:xfrm>
          <a:prstGeom prst="roundRect">
            <a:avLst>
              <a:gd name="adj" fmla="val 6539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400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Verification of optimized* and stable RAS-blockade for ≥3 months</a:t>
            </a:r>
          </a:p>
        </p:txBody>
      </p:sp>
      <p:sp>
        <p:nvSpPr>
          <p:cNvPr id="16" name="Rounded Rectangle 38">
            <a:extLst>
              <a:ext uri="{FF2B5EF4-FFF2-40B4-BE49-F238E27FC236}">
                <a16:creationId xmlns:a16="http://schemas.microsoft.com/office/drawing/2014/main" id="{B0A7C393-8537-4B95-8C13-D5E72F2D564F}"/>
              </a:ext>
            </a:extLst>
          </p:cNvPr>
          <p:cNvSpPr/>
          <p:nvPr/>
        </p:nvSpPr>
        <p:spPr>
          <a:xfrm>
            <a:off x="4280482" y="3299449"/>
            <a:ext cx="2217566" cy="470507"/>
          </a:xfrm>
          <a:prstGeom prst="roundRect">
            <a:avLst>
              <a:gd name="adj" fmla="val 31620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b="1" dirty="0">
                <a:solidFill>
                  <a:srgbClr val="FE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16 mg </a:t>
            </a:r>
            <a:r>
              <a:rPr lang="en-US" sz="1200" b="1" dirty="0" err="1">
                <a:solidFill>
                  <a:srgbClr val="FE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Nefecon</a:t>
            </a:r>
            <a:endParaRPr lang="en-US" sz="1200" b="1" dirty="0">
              <a:solidFill>
                <a:srgbClr val="FEFFF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F721490-5C3D-464A-BE46-5666CF252F6C}"/>
              </a:ext>
            </a:extLst>
          </p:cNvPr>
          <p:cNvSpPr txBox="1"/>
          <p:nvPr/>
        </p:nvSpPr>
        <p:spPr>
          <a:xfrm>
            <a:off x="1997721" y="2167431"/>
            <a:ext cx="199979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100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INCLUSION CRITERIA:</a:t>
            </a:r>
          </a:p>
          <a:p>
            <a:pPr algn="ctr" defTabSz="457200">
              <a:defRPr/>
            </a:pPr>
            <a:r>
              <a:rPr lang="en-US" sz="1100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eGFR: &gt;35 mL/min</a:t>
            </a:r>
          </a:p>
          <a:p>
            <a:pPr algn="ctr" defTabSz="457200">
              <a:defRPr/>
            </a:pPr>
            <a:r>
              <a:rPr lang="en-US" sz="1100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UPCR: &gt;0.8 g/g</a:t>
            </a:r>
          </a:p>
        </p:txBody>
      </p:sp>
      <p:cxnSp>
        <p:nvCxnSpPr>
          <p:cNvPr id="21" name="Straight Arrow Connector 72">
            <a:extLst>
              <a:ext uri="{FF2B5EF4-FFF2-40B4-BE49-F238E27FC236}">
                <a16:creationId xmlns:a16="http://schemas.microsoft.com/office/drawing/2014/main" id="{91520427-B4EB-4580-9042-244B9E7F8C98}"/>
              </a:ext>
            </a:extLst>
          </p:cNvPr>
          <p:cNvCxnSpPr>
            <a:cxnSpLocks/>
          </p:cNvCxnSpPr>
          <p:nvPr/>
        </p:nvCxnSpPr>
        <p:spPr>
          <a:xfrm>
            <a:off x="2954692" y="2822200"/>
            <a:ext cx="0" cy="397115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816FD8CB-D350-499C-81D3-2415C1B1B6A5}"/>
              </a:ext>
            </a:extLst>
          </p:cNvPr>
          <p:cNvSpPr txBox="1"/>
          <p:nvPr/>
        </p:nvSpPr>
        <p:spPr>
          <a:xfrm>
            <a:off x="4330553" y="2796039"/>
            <a:ext cx="24690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400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9 months on medication</a:t>
            </a:r>
          </a:p>
        </p:txBody>
      </p:sp>
      <p:sp>
        <p:nvSpPr>
          <p:cNvPr id="37" name="Rounded Rectangle 35">
            <a:extLst>
              <a:ext uri="{FF2B5EF4-FFF2-40B4-BE49-F238E27FC236}">
                <a16:creationId xmlns:a16="http://schemas.microsoft.com/office/drawing/2014/main" id="{BFE54ED3-B991-44DE-8357-EEFB0FD9CA7D}"/>
              </a:ext>
            </a:extLst>
          </p:cNvPr>
          <p:cNvSpPr/>
          <p:nvPr/>
        </p:nvSpPr>
        <p:spPr>
          <a:xfrm>
            <a:off x="7048119" y="2732197"/>
            <a:ext cx="1252245" cy="1932785"/>
          </a:xfrm>
          <a:prstGeom prst="roundRect">
            <a:avLst>
              <a:gd name="adj" fmla="val 10642"/>
            </a:avLst>
          </a:prstGeom>
          <a:solidFill>
            <a:srgbClr val="F0F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b="1">
              <a:solidFill>
                <a:srgbClr val="2C477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0" name="Rounded Rectangle 35">
            <a:extLst>
              <a:ext uri="{FF2B5EF4-FFF2-40B4-BE49-F238E27FC236}">
                <a16:creationId xmlns:a16="http://schemas.microsoft.com/office/drawing/2014/main" id="{CFD4D27D-CB99-4F19-A406-92E113808867}"/>
              </a:ext>
            </a:extLst>
          </p:cNvPr>
          <p:cNvSpPr/>
          <p:nvPr/>
        </p:nvSpPr>
        <p:spPr>
          <a:xfrm>
            <a:off x="8556231" y="2726093"/>
            <a:ext cx="2685530" cy="1938890"/>
          </a:xfrm>
          <a:prstGeom prst="roundRect">
            <a:avLst>
              <a:gd name="adj" fmla="val 10642"/>
            </a:avLst>
          </a:prstGeom>
          <a:solidFill>
            <a:srgbClr val="F0F0F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b="1">
              <a:solidFill>
                <a:srgbClr val="2C477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06380594-9960-49F6-8610-E0C4EEC4BFBF}"/>
              </a:ext>
            </a:extLst>
          </p:cNvPr>
          <p:cNvSpPr txBox="1"/>
          <p:nvPr/>
        </p:nvSpPr>
        <p:spPr>
          <a:xfrm>
            <a:off x="7048119" y="2767595"/>
            <a:ext cx="12522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400" dirty="0">
                <a:solidFill>
                  <a:srgbClr val="5E5F5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 months off</a:t>
            </a:r>
          </a:p>
          <a:p>
            <a:pPr algn="ctr" defTabSz="457200">
              <a:defRPr/>
            </a:pPr>
            <a:r>
              <a:rPr lang="en-US" sz="1400" dirty="0">
                <a:solidFill>
                  <a:srgbClr val="5E5F5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medication</a:t>
            </a:r>
          </a:p>
          <a:p>
            <a:pPr algn="ctr" defTabSz="457200"/>
            <a:endParaRPr lang="en-US" sz="1200" b="1" dirty="0">
              <a:solidFill>
                <a:srgbClr val="5E5F5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ctr" defTabSz="457200"/>
            <a:endParaRPr lang="en-US" sz="1200" b="1" dirty="0">
              <a:solidFill>
                <a:srgbClr val="5E5F5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ctr" defTabSz="457200"/>
            <a:endParaRPr lang="en-US" sz="1000" b="1" dirty="0">
              <a:solidFill>
                <a:srgbClr val="5E5F5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ctr" defTabSz="457200">
              <a:defRPr/>
            </a:pPr>
            <a:r>
              <a:rPr lang="en-US" sz="1400" dirty="0">
                <a:solidFill>
                  <a:srgbClr val="5E5F5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incl. 2 weeks</a:t>
            </a:r>
          </a:p>
          <a:p>
            <a:pPr algn="ctr" defTabSz="457200">
              <a:defRPr/>
            </a:pPr>
            <a:r>
              <a:rPr lang="en-US" sz="1400" dirty="0">
                <a:solidFill>
                  <a:srgbClr val="5E5F5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tapering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ADB36FD2-CFF5-4AEF-983C-FED3A0D45350}"/>
              </a:ext>
            </a:extLst>
          </p:cNvPr>
          <p:cNvSpPr txBox="1"/>
          <p:nvPr/>
        </p:nvSpPr>
        <p:spPr>
          <a:xfrm>
            <a:off x="8661400" y="2796039"/>
            <a:ext cx="25558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1200" b="1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defTabSz="457200">
              <a:defRPr/>
            </a:pPr>
            <a:r>
              <a:rPr lang="en-US" sz="1400" b="0" dirty="0">
                <a:solidFill>
                  <a:srgbClr val="5E5F5E"/>
                </a:solidFill>
              </a:rPr>
              <a:t>12 months off medication</a:t>
            </a:r>
          </a:p>
        </p:txBody>
      </p:sp>
      <p:sp>
        <p:nvSpPr>
          <p:cNvPr id="48" name="Rounded Rectangle 38">
            <a:extLst>
              <a:ext uri="{FF2B5EF4-FFF2-40B4-BE49-F238E27FC236}">
                <a16:creationId xmlns:a16="http://schemas.microsoft.com/office/drawing/2014/main" id="{1C3B29A0-7F2F-416B-A3E6-7428ED4C93BD}"/>
              </a:ext>
            </a:extLst>
          </p:cNvPr>
          <p:cNvSpPr/>
          <p:nvPr/>
        </p:nvSpPr>
        <p:spPr>
          <a:xfrm>
            <a:off x="4280482" y="4042324"/>
            <a:ext cx="2217566" cy="470507"/>
          </a:xfrm>
          <a:prstGeom prst="roundRect">
            <a:avLst>
              <a:gd name="adj" fmla="val 33779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b="1">
                <a:solidFill>
                  <a:srgbClr val="FE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Placebo</a:t>
            </a:r>
          </a:p>
        </p:txBody>
      </p:sp>
      <p:cxnSp>
        <p:nvCxnSpPr>
          <p:cNvPr id="49" name="Straight Arrow Connector 72">
            <a:extLst>
              <a:ext uri="{FF2B5EF4-FFF2-40B4-BE49-F238E27FC236}">
                <a16:creationId xmlns:a16="http://schemas.microsoft.com/office/drawing/2014/main" id="{E7F406CC-DB7D-4230-AEBD-D7B946301DBA}"/>
              </a:ext>
            </a:extLst>
          </p:cNvPr>
          <p:cNvCxnSpPr>
            <a:cxnSpLocks/>
          </p:cNvCxnSpPr>
          <p:nvPr/>
        </p:nvCxnSpPr>
        <p:spPr>
          <a:xfrm flipV="1">
            <a:off x="6339840" y="4259151"/>
            <a:ext cx="4741181" cy="1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72">
            <a:extLst>
              <a:ext uri="{FF2B5EF4-FFF2-40B4-BE49-F238E27FC236}">
                <a16:creationId xmlns:a16="http://schemas.microsoft.com/office/drawing/2014/main" id="{8F4CD0CC-291F-4FEA-B0DC-2E4A16A0C6E9}"/>
              </a:ext>
            </a:extLst>
          </p:cNvPr>
          <p:cNvCxnSpPr>
            <a:cxnSpLocks/>
          </p:cNvCxnSpPr>
          <p:nvPr/>
        </p:nvCxnSpPr>
        <p:spPr>
          <a:xfrm>
            <a:off x="1958559" y="3818274"/>
            <a:ext cx="415781" cy="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72">
            <a:extLst>
              <a:ext uri="{FF2B5EF4-FFF2-40B4-BE49-F238E27FC236}">
                <a16:creationId xmlns:a16="http://schemas.microsoft.com/office/drawing/2014/main" id="{DE5E8BC7-7390-4D63-8448-2A3808382D23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6498048" y="3534703"/>
            <a:ext cx="4582973" cy="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38">
            <a:extLst>
              <a:ext uri="{FF2B5EF4-FFF2-40B4-BE49-F238E27FC236}">
                <a16:creationId xmlns:a16="http://schemas.microsoft.com/office/drawing/2014/main" id="{47E4C0BB-2B89-4D5F-ACD1-8AD634D408A0}"/>
              </a:ext>
            </a:extLst>
          </p:cNvPr>
          <p:cNvSpPr/>
          <p:nvPr/>
        </p:nvSpPr>
        <p:spPr>
          <a:xfrm>
            <a:off x="3827042" y="2209059"/>
            <a:ext cx="4248409" cy="415926"/>
          </a:xfrm>
          <a:prstGeom prst="roundRect">
            <a:avLst>
              <a:gd name="adj" fmla="val 33779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E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 A, n=199**</a:t>
            </a:r>
          </a:p>
        </p:txBody>
      </p:sp>
      <p:sp>
        <p:nvSpPr>
          <p:cNvPr id="63" name="Rounded Rectangle 38">
            <a:extLst>
              <a:ext uri="{FF2B5EF4-FFF2-40B4-BE49-F238E27FC236}">
                <a16:creationId xmlns:a16="http://schemas.microsoft.com/office/drawing/2014/main" id="{44C4F12B-A903-4317-BE0E-F1CC041D76CB}"/>
              </a:ext>
            </a:extLst>
          </p:cNvPr>
          <p:cNvSpPr/>
          <p:nvPr/>
        </p:nvSpPr>
        <p:spPr>
          <a:xfrm>
            <a:off x="8778346" y="2221059"/>
            <a:ext cx="2839739" cy="415926"/>
          </a:xfrm>
          <a:prstGeom prst="roundRect">
            <a:avLst>
              <a:gd name="adj" fmla="val 33779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E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 B, n=364</a:t>
            </a:r>
          </a:p>
        </p:txBody>
      </p:sp>
      <p:sp>
        <p:nvSpPr>
          <p:cNvPr id="64" name="Rounded Rectangle 38">
            <a:extLst>
              <a:ext uri="{FF2B5EF4-FFF2-40B4-BE49-F238E27FC236}">
                <a16:creationId xmlns:a16="http://schemas.microsoft.com/office/drawing/2014/main" id="{90FDDBCA-FD4B-4BBB-A0F3-F9FF7B88E6A4}"/>
              </a:ext>
            </a:extLst>
          </p:cNvPr>
          <p:cNvSpPr/>
          <p:nvPr/>
        </p:nvSpPr>
        <p:spPr>
          <a:xfrm>
            <a:off x="3830300" y="2167431"/>
            <a:ext cx="4565191" cy="3456129"/>
          </a:xfrm>
          <a:prstGeom prst="roundRect">
            <a:avLst>
              <a:gd name="adj" fmla="val 2054"/>
            </a:avLst>
          </a:prstGeom>
          <a:noFill/>
          <a:ln w="127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600" b="1">
              <a:solidFill>
                <a:srgbClr val="FEFFF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5" name="Rounded Rectangle 38">
            <a:extLst>
              <a:ext uri="{FF2B5EF4-FFF2-40B4-BE49-F238E27FC236}">
                <a16:creationId xmlns:a16="http://schemas.microsoft.com/office/drawing/2014/main" id="{8557B7CB-F24B-4336-8CE5-02AF2BA6FB6E}"/>
              </a:ext>
            </a:extLst>
          </p:cNvPr>
          <p:cNvSpPr/>
          <p:nvPr/>
        </p:nvSpPr>
        <p:spPr>
          <a:xfrm>
            <a:off x="8506524" y="2316629"/>
            <a:ext cx="2808589" cy="2956411"/>
          </a:xfrm>
          <a:prstGeom prst="roundRect">
            <a:avLst>
              <a:gd name="adj" fmla="val 2054"/>
            </a:avLst>
          </a:prstGeom>
          <a:noFill/>
          <a:ln w="127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600" b="1">
              <a:solidFill>
                <a:srgbClr val="FEFFF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8" name="Rounded Rectangle 35">
            <a:extLst>
              <a:ext uri="{FF2B5EF4-FFF2-40B4-BE49-F238E27FC236}">
                <a16:creationId xmlns:a16="http://schemas.microsoft.com/office/drawing/2014/main" id="{10DBB40C-E838-4C1B-A391-93F43D2AE59E}"/>
              </a:ext>
            </a:extLst>
          </p:cNvPr>
          <p:cNvSpPr/>
          <p:nvPr/>
        </p:nvSpPr>
        <p:spPr>
          <a:xfrm>
            <a:off x="3909468" y="4877784"/>
            <a:ext cx="6974396" cy="387506"/>
          </a:xfrm>
          <a:prstGeom prst="roundRect">
            <a:avLst>
              <a:gd name="adj" fmla="val 31524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defRPr/>
            </a:pPr>
            <a:r>
              <a:rPr lang="en-US" sz="1400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Stable and optimized* RAS-blockade</a:t>
            </a:r>
          </a:p>
        </p:txBody>
      </p:sp>
      <p:pic>
        <p:nvPicPr>
          <p:cNvPr id="69" name="Graphic 68" descr="Shuffle with solid fill">
            <a:extLst>
              <a:ext uri="{FF2B5EF4-FFF2-40B4-BE49-F238E27FC236}">
                <a16:creationId xmlns:a16="http://schemas.microsoft.com/office/drawing/2014/main" id="{6D16FF0E-FEA3-4792-B038-A63527289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1273" y="3543082"/>
            <a:ext cx="480816" cy="480816"/>
          </a:xfrm>
          <a:prstGeom prst="rect">
            <a:avLst/>
          </a:prstGeom>
        </p:spPr>
      </p:pic>
      <p:sp>
        <p:nvSpPr>
          <p:cNvPr id="72" name="Rounded Rectangle 28">
            <a:extLst>
              <a:ext uri="{FF2B5EF4-FFF2-40B4-BE49-F238E27FC236}">
                <a16:creationId xmlns:a16="http://schemas.microsoft.com/office/drawing/2014/main" id="{4753DC3C-0D52-4EC8-B658-5C6FAA3037F5}"/>
              </a:ext>
            </a:extLst>
          </p:cNvPr>
          <p:cNvSpPr/>
          <p:nvPr/>
        </p:nvSpPr>
        <p:spPr>
          <a:xfrm>
            <a:off x="2238107" y="4376966"/>
            <a:ext cx="1400765" cy="271730"/>
          </a:xfrm>
          <a:prstGeom prst="roundRect">
            <a:avLst>
              <a:gd name="adj" fmla="val 6539"/>
            </a:avLst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sz="1100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RANDOMIZATION</a:t>
            </a:r>
          </a:p>
        </p:txBody>
      </p:sp>
      <p:sp>
        <p:nvSpPr>
          <p:cNvPr id="32" name="Arrow: Chevron 45">
            <a:extLst>
              <a:ext uri="{FF2B5EF4-FFF2-40B4-BE49-F238E27FC236}">
                <a16:creationId xmlns:a16="http://schemas.microsoft.com/office/drawing/2014/main" id="{59C27B03-F5AF-74AB-F87A-1891855EB051}"/>
              </a:ext>
            </a:extLst>
          </p:cNvPr>
          <p:cNvSpPr/>
          <p:nvPr/>
        </p:nvSpPr>
        <p:spPr>
          <a:xfrm>
            <a:off x="353582" y="131043"/>
            <a:ext cx="2220393" cy="528060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NEFIGARD</a:t>
            </a:r>
          </a:p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3A</a:t>
            </a:r>
          </a:p>
        </p:txBody>
      </p:sp>
      <p:sp>
        <p:nvSpPr>
          <p:cNvPr id="34" name="Arrow: Chevron 46">
            <a:extLst>
              <a:ext uri="{FF2B5EF4-FFF2-40B4-BE49-F238E27FC236}">
                <a16:creationId xmlns:a16="http://schemas.microsoft.com/office/drawing/2014/main" id="{5846CA17-1837-394B-AA4A-62C51DA54956}"/>
              </a:ext>
            </a:extLst>
          </p:cNvPr>
          <p:cNvSpPr/>
          <p:nvPr/>
        </p:nvSpPr>
        <p:spPr>
          <a:xfrm>
            <a:off x="2573975" y="131043"/>
            <a:ext cx="1156595" cy="528060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3B</a:t>
            </a:r>
          </a:p>
        </p:txBody>
      </p:sp>
      <p:sp>
        <p:nvSpPr>
          <p:cNvPr id="2" name="Ορθογώνιο 1"/>
          <p:cNvSpPr/>
          <p:nvPr/>
        </p:nvSpPr>
        <p:spPr>
          <a:xfrm>
            <a:off x="9910818" y="6324999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/>
              <a:t>Kidney </a:t>
            </a:r>
            <a:r>
              <a:rPr lang="en-US" b="1" i="1" dirty="0" err="1"/>
              <a:t>Int</a:t>
            </a:r>
            <a:r>
              <a:rPr lang="en-US" b="1" i="1" dirty="0"/>
              <a:t> 2022</a:t>
            </a:r>
            <a:endParaRPr lang="el-GR" b="1" i="1" dirty="0"/>
          </a:p>
        </p:txBody>
      </p:sp>
    </p:spTree>
    <p:extLst>
      <p:ext uri="{BB962C8B-B14F-4D97-AF65-F5344CB8AC3E}">
        <p14:creationId xmlns:p14="http://schemas.microsoft.com/office/powerpoint/2010/main" val="250832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28534" y="633955"/>
            <a:ext cx="11372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Results from part A of the multi-center, double-blind, randomized, placebo-controlled </a:t>
            </a:r>
            <a:r>
              <a:rPr lang="en-US" sz="2400" b="1" dirty="0" err="1">
                <a:solidFill>
                  <a:srgbClr val="0000CC"/>
                </a:solidFill>
              </a:rPr>
              <a:t>NefIgArd</a:t>
            </a:r>
            <a:r>
              <a:rPr lang="en-US" sz="2400" b="1" dirty="0">
                <a:solidFill>
                  <a:srgbClr val="0000CC"/>
                </a:solidFill>
              </a:rPr>
              <a:t> trial</a:t>
            </a:r>
            <a:r>
              <a:rPr lang="en-US" sz="2400" b="1" dirty="0"/>
              <a:t>, which evaluated targeted-release formulation of budesonide for the treatment of primary immunoglobulin A nephropathy</a:t>
            </a:r>
            <a:endParaRPr lang="el-GR" sz="2400" b="1" dirty="0"/>
          </a:p>
        </p:txBody>
      </p:sp>
      <p:sp>
        <p:nvSpPr>
          <p:cNvPr id="3" name="Ορθογώνιο 2"/>
          <p:cNvSpPr/>
          <p:nvPr/>
        </p:nvSpPr>
        <p:spPr>
          <a:xfrm>
            <a:off x="361950" y="1668988"/>
            <a:ext cx="111442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Inclusion criteria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Persistent proteinuria (UPCR </a:t>
            </a:r>
            <a:r>
              <a:rPr lang="el-GR" sz="2000" dirty="0">
                <a:solidFill>
                  <a:srgbClr val="000000"/>
                </a:solidFill>
              </a:rPr>
              <a:t>&gt;</a:t>
            </a:r>
            <a:r>
              <a:rPr lang="en-US" sz="2000" dirty="0">
                <a:solidFill>
                  <a:srgbClr val="000000"/>
                </a:solidFill>
              </a:rPr>
              <a:t>0.8 g/g or </a:t>
            </a:r>
            <a:r>
              <a:rPr lang="en-US" sz="2000" dirty="0" err="1">
                <a:solidFill>
                  <a:srgbClr val="000000"/>
                </a:solidFill>
              </a:rPr>
              <a:t>Uprot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l-GR" sz="2000" dirty="0">
                <a:solidFill>
                  <a:srgbClr val="000000"/>
                </a:solidFill>
              </a:rPr>
              <a:t>&gt;</a:t>
            </a:r>
            <a:r>
              <a:rPr lang="en-US" sz="2000" dirty="0">
                <a:solidFill>
                  <a:srgbClr val="000000"/>
                </a:solidFill>
              </a:rPr>
              <a:t>1 g/24 h)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eGFR</a:t>
            </a:r>
            <a:r>
              <a:rPr lang="en-US" sz="2000" dirty="0">
                <a:solidFill>
                  <a:srgbClr val="000000"/>
                </a:solidFill>
              </a:rPr>
              <a:t> 35 - 90 ml/min/1.73 m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2 </a:t>
            </a:r>
            <a:r>
              <a:rPr lang="en-US" sz="2000" dirty="0">
                <a:solidFill>
                  <a:srgbClr val="000000"/>
                </a:solidFill>
              </a:rPr>
              <a:t>using CKD-EPI.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Maximum tolerated or maximum allowed of an </a:t>
            </a:r>
            <a:r>
              <a:rPr lang="en-US" sz="2000" dirty="0" err="1">
                <a:solidFill>
                  <a:srgbClr val="000000"/>
                </a:solidFill>
              </a:rPr>
              <a:t>RAASinhibitors</a:t>
            </a:r>
            <a:r>
              <a:rPr lang="en-US" sz="2000" dirty="0">
                <a:solidFill>
                  <a:srgbClr val="000000"/>
                </a:solidFill>
              </a:rPr>
              <a:t> for at least 3 months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Patients with type 1 or type 2 diabetes were eligible provided their diabetes was adequately controlled,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Exclusion criteria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All secondary forms of </a:t>
            </a:r>
            <a:r>
              <a:rPr lang="en-US" sz="2000" dirty="0" err="1">
                <a:solidFill>
                  <a:srgbClr val="000000"/>
                </a:solidFill>
              </a:rPr>
              <a:t>IgAN</a:t>
            </a:r>
            <a:r>
              <a:rPr lang="en-US" sz="2000" dirty="0">
                <a:solidFill>
                  <a:srgbClr val="000000"/>
                </a:solidFill>
              </a:rPr>
              <a:t> or any non-</a:t>
            </a:r>
            <a:r>
              <a:rPr lang="en-US" sz="2000" dirty="0" err="1">
                <a:solidFill>
                  <a:srgbClr val="000000"/>
                </a:solidFill>
              </a:rPr>
              <a:t>IgAN</a:t>
            </a:r>
            <a:r>
              <a:rPr lang="en-US" sz="2000" dirty="0">
                <a:solidFill>
                  <a:srgbClr val="000000"/>
                </a:solidFill>
              </a:rPr>
              <a:t> glomerulonephritis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Inadequately controlled BP&gt;140/90 mm Hg,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Kidney transplant,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Treatment with systemic glucocorticoids or </a:t>
            </a:r>
            <a:r>
              <a:rPr lang="en-US" sz="2000" dirty="0" err="1">
                <a:solidFill>
                  <a:srgbClr val="000000"/>
                </a:solidFill>
              </a:rPr>
              <a:t>immunosuppressants</a:t>
            </a:r>
            <a:r>
              <a:rPr lang="en-US" sz="2000" dirty="0">
                <a:solidFill>
                  <a:srgbClr val="000000"/>
                </a:solidFill>
              </a:rPr>
              <a:t> in the 12 months</a:t>
            </a:r>
          </a:p>
        </p:txBody>
      </p:sp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 flipV="1">
            <a:off x="0" y="1805282"/>
            <a:ext cx="11158330" cy="162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rrow: Chevron 45">
            <a:extLst>
              <a:ext uri="{FF2B5EF4-FFF2-40B4-BE49-F238E27FC236}">
                <a16:creationId xmlns:a16="http://schemas.microsoft.com/office/drawing/2014/main" id="{59C27B03-F5AF-74AB-F87A-1891855EB051}"/>
              </a:ext>
            </a:extLst>
          </p:cNvPr>
          <p:cNvSpPr/>
          <p:nvPr/>
        </p:nvSpPr>
        <p:spPr>
          <a:xfrm>
            <a:off x="353582" y="131043"/>
            <a:ext cx="2220393" cy="528060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NEFIGARD</a:t>
            </a:r>
          </a:p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3A</a:t>
            </a:r>
          </a:p>
        </p:txBody>
      </p:sp>
    </p:spTree>
    <p:extLst>
      <p:ext uri="{BB962C8B-B14F-4D97-AF65-F5344CB8AC3E}">
        <p14:creationId xmlns:p14="http://schemas.microsoft.com/office/powerpoint/2010/main" val="2521459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" name="Στρογγυλεμένο ορθογώνιο 2"/>
          <p:cNvSpPr/>
          <p:nvPr/>
        </p:nvSpPr>
        <p:spPr>
          <a:xfrm>
            <a:off x="4236720" y="3810000"/>
            <a:ext cx="4541520" cy="899160"/>
          </a:xfrm>
          <a:prstGeom prst="roundRect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2317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BE67FBD5-830E-4F69-AA9A-75EE4DD193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395" imgH="396" progId="TCLayout.ActiveDocument.1">
                  <p:embed/>
                </p:oleObj>
              </mc:Choice>
              <mc:Fallback>
                <p:oleObj name="think-cell Slide" r:id="rId9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EA4705C4-B70D-40A7-B643-BDF5F3BF3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902" y="540001"/>
            <a:ext cx="9699773" cy="592504"/>
          </a:xfrm>
        </p:spPr>
        <p:txBody>
          <a:bodyPr vert="horz"/>
          <a:lstStyle/>
          <a:p>
            <a:r>
              <a:rPr lang="de-DE" b="1" dirty="0" err="1"/>
              <a:t>NefIgArd</a:t>
            </a:r>
            <a:r>
              <a:rPr lang="de-DE" b="1" dirty="0"/>
              <a:t> Part A: </a:t>
            </a:r>
            <a:r>
              <a:rPr lang="de-DE" b="1" dirty="0" err="1"/>
              <a:t>Results</a:t>
            </a:r>
            <a:endParaRPr lang="de-DE" b="1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ADD61A-6A17-4CA3-9354-292621EF55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6901" y="1132504"/>
            <a:ext cx="9699773" cy="462355"/>
          </a:xfrm>
        </p:spPr>
        <p:txBody>
          <a:bodyPr/>
          <a:lstStyle/>
          <a:p>
            <a:r>
              <a:rPr lang="de-DE" dirty="0"/>
              <a:t>Change in UPCR at 9 and 12 </a:t>
            </a:r>
            <a:r>
              <a:rPr lang="de-DE" dirty="0" err="1"/>
              <a:t>months</a:t>
            </a:r>
            <a:r>
              <a:rPr lang="de-DE" dirty="0"/>
              <a:t> vs. </a:t>
            </a:r>
            <a:r>
              <a:rPr lang="de-DE" dirty="0" err="1"/>
              <a:t>baseline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8057D1F-C317-4566-82D7-AB51C278BD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06590" y="6455441"/>
            <a:ext cx="4684666" cy="338555"/>
          </a:xfrm>
        </p:spPr>
        <p:txBody>
          <a:bodyPr/>
          <a:lstStyle/>
          <a:p>
            <a:r>
              <a:rPr lang="de-DE" sz="1600" dirty="0"/>
              <a:t>Barratt J et al. (2023) </a:t>
            </a:r>
            <a:r>
              <a:rPr lang="de-DE" sz="1600" dirty="0" err="1"/>
              <a:t>Kidney</a:t>
            </a:r>
            <a:r>
              <a:rPr lang="de-DE" sz="1600" dirty="0"/>
              <a:t> Int. 103(2):391-402</a:t>
            </a:r>
          </a:p>
        </p:txBody>
      </p:sp>
      <p:sp>
        <p:nvSpPr>
          <p:cNvPr id="8" name="Rounded Rectangle 38">
            <a:extLst>
              <a:ext uri="{FF2B5EF4-FFF2-40B4-BE49-F238E27FC236}">
                <a16:creationId xmlns:a16="http://schemas.microsoft.com/office/drawing/2014/main" id="{712968A3-6CDC-4F1E-AB8A-B6D3C6C6775D}"/>
              </a:ext>
            </a:extLst>
          </p:cNvPr>
          <p:cNvSpPr/>
          <p:nvPr/>
        </p:nvSpPr>
        <p:spPr>
          <a:xfrm>
            <a:off x="1252330" y="2082616"/>
            <a:ext cx="3707296" cy="617323"/>
          </a:xfrm>
          <a:prstGeom prst="roundRect">
            <a:avLst>
              <a:gd name="adj" fmla="val 33779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E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Primary endpoint: change in UPCR from baseline at 9 months</a:t>
            </a:r>
            <a:endParaRPr lang="en-US" sz="1600" dirty="0">
              <a:solidFill>
                <a:srgbClr val="FEFFF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aphicFrame>
        <p:nvGraphicFramePr>
          <p:cNvPr id="9" name="Chart 195">
            <a:extLst>
              <a:ext uri="{FF2B5EF4-FFF2-40B4-BE49-F238E27FC236}">
                <a16:creationId xmlns:a16="http://schemas.microsoft.com/office/drawing/2014/main" id="{66EAFE07-AD2A-7B69-D974-BA13433FD78E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1681997" y="3175916"/>
          <a:ext cx="2813050" cy="166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0" name="Rectangle 153">
            <a:extLst>
              <a:ext uri="{FF2B5EF4-FFF2-40B4-BE49-F238E27FC236}">
                <a16:creationId xmlns:a16="http://schemas.microsoft.com/office/drawing/2014/main" id="{99968351-ABA6-CE08-00DC-3335E918E3D5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3523497" y="4820566"/>
            <a:ext cx="455613" cy="192088"/>
          </a:xfrm>
          <a:prstGeom prst="rect">
            <a:avLst/>
          </a:prstGeom>
          <a:noFill/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5400" tIns="0" rIns="25400" bIns="0" numCol="1" spcCol="0" rtlCol="0" anchor="t" anchorCtr="0">
            <a:no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B57F9B9E-9187-4D8C-9F6F-33169160D221}" type="datetime'''''''''''''''''''''''''-''''3''''''1''''''''''''%'''''''''">
              <a:rPr lang="en-GB" altLang="en-US" sz="1400" smtClean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algn="ctr" defTabSz="45720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-31%</a:t>
            </a:fld>
            <a:endParaRPr lang="en-GB" sz="1400" dirty="0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Noto Sans" panose="020B0502040504020204" pitchFamily="34" charset="0"/>
            </a:endParaRPr>
          </a:p>
        </p:txBody>
      </p:sp>
      <p:sp>
        <p:nvSpPr>
          <p:cNvPr id="11" name="Rectangle 166">
            <a:extLst>
              <a:ext uri="{FF2B5EF4-FFF2-40B4-BE49-F238E27FC236}">
                <a16:creationId xmlns:a16="http://schemas.microsoft.com/office/drawing/2014/main" id="{E10F01A8-CDEE-51F2-361E-665DA6E941FE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2239209" y="3563266"/>
            <a:ext cx="357188" cy="192088"/>
          </a:xfrm>
          <a:prstGeom prst="rect">
            <a:avLst/>
          </a:prstGeom>
          <a:noFill/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5400" tIns="0" rIns="25400" bIns="0" numCol="1" spcCol="0" rtlCol="0" anchor="t" anchorCtr="0">
            <a:no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CD0E8DB9-5DA7-4F5E-AD13-C68FE585A876}" type="datetime'-''''''''''''''''''''''''''5''''''''''''''''''''''''''''''%'">
              <a:rPr lang="en-GB" altLang="en-US" sz="1400" smtClean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algn="ctr" defTabSz="45720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-5%</a:t>
            </a:fld>
            <a:endParaRPr lang="en-GB" sz="1400" dirty="0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Noto Sans" panose="020B0502040504020204" pitchFamily="34" charset="0"/>
            </a:endParaRPr>
          </a:p>
        </p:txBody>
      </p:sp>
      <p:sp>
        <p:nvSpPr>
          <p:cNvPr id="13" name="Rectangle 76">
            <a:extLst>
              <a:ext uri="{FF2B5EF4-FFF2-40B4-BE49-F238E27FC236}">
                <a16:creationId xmlns:a16="http://schemas.microsoft.com/office/drawing/2014/main" id="{1DB660CB-5D81-516E-487F-5F5B08482517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3353634" y="5033291"/>
            <a:ext cx="795338" cy="638175"/>
          </a:xfrm>
          <a:prstGeom prst="rect">
            <a:avLst/>
          </a:prstGeom>
          <a:noFill/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 defTabSz="45720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 err="1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Noto Sans" panose="020B0502040504020204" pitchFamily="34" charset="0"/>
              </a:rPr>
              <a:t>Nefecon</a:t>
            </a:r>
            <a:r>
              <a:rPr lang="en-GB" altLang="en-US" sz="1400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Noto Sans" panose="020B0502040504020204" pitchFamily="34" charset="0"/>
              </a:rPr>
              <a:t> 16 mg</a:t>
            </a:r>
          </a:p>
          <a:p>
            <a:pPr algn="ctr" defTabSz="45720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Noto Sans" panose="020B0502040504020204" pitchFamily="34" charset="0"/>
              </a:rPr>
              <a:t> P=0.0003</a:t>
            </a:r>
          </a:p>
        </p:txBody>
      </p:sp>
      <p:sp>
        <p:nvSpPr>
          <p:cNvPr id="15" name="Rectangle 46">
            <a:extLst>
              <a:ext uri="{FF2B5EF4-FFF2-40B4-BE49-F238E27FC236}">
                <a16:creationId xmlns:a16="http://schemas.microsoft.com/office/drawing/2014/main" id="{6865AED0-E005-2FE9-0848-3CE17B52DDE9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2091572" y="5033291"/>
            <a:ext cx="669925" cy="212725"/>
          </a:xfrm>
          <a:prstGeom prst="rect">
            <a:avLst/>
          </a:prstGeom>
          <a:noFill/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 defTabSz="457200">
              <a:spcBef>
                <a:spcPct val="0"/>
              </a:spcBef>
              <a:spcAft>
                <a:spcPct val="0"/>
              </a:spcAft>
            </a:pPr>
            <a:fld id="{789546DE-2448-4B1A-92CD-F492D11EC967}" type="datetime'''''Pl''ac''''''eb''''o'''''''''''''''''''''">
              <a:rPr lang="en-GB" altLang="en-US" sz="1400" smtClean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Noto Sans" panose="020B0502040504020204" pitchFamily="34" charset="0"/>
              </a:rPr>
              <a:pPr algn="ctr" defTabSz="457200">
                <a:spcBef>
                  <a:spcPct val="0"/>
                </a:spcBef>
                <a:spcAft>
                  <a:spcPct val="0"/>
                </a:spcAft>
              </a:pPr>
              <a:t>Placebo</a:t>
            </a:fld>
            <a:endParaRPr lang="en-GB" sz="1400" dirty="0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Noto Sans" panose="020B0502040504020204" pitchFamily="34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B329435-C27E-127C-B1D9-3B3A39BB79E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42" t="-1" r="3516" b="17248"/>
          <a:stretch/>
        </p:blipFill>
        <p:spPr>
          <a:xfrm>
            <a:off x="5397466" y="3153138"/>
            <a:ext cx="5484967" cy="2649693"/>
          </a:xfrm>
          <a:prstGeom prst="rect">
            <a:avLst/>
          </a:prstGeom>
        </p:spPr>
      </p:pic>
      <p:sp>
        <p:nvSpPr>
          <p:cNvPr id="21" name="Rounded Rectangle 38">
            <a:extLst>
              <a:ext uri="{FF2B5EF4-FFF2-40B4-BE49-F238E27FC236}">
                <a16:creationId xmlns:a16="http://schemas.microsoft.com/office/drawing/2014/main" id="{1AAC5DFA-B948-7C54-FA13-980036A7965C}"/>
              </a:ext>
            </a:extLst>
          </p:cNvPr>
          <p:cNvSpPr/>
          <p:nvPr/>
        </p:nvSpPr>
        <p:spPr>
          <a:xfrm>
            <a:off x="5360968" y="2084151"/>
            <a:ext cx="5408072" cy="617323"/>
          </a:xfrm>
          <a:prstGeom prst="roundRect">
            <a:avLst>
              <a:gd name="adj" fmla="val 33779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E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Change in UPCR from baseline 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E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over 12 months</a:t>
            </a:r>
            <a:endParaRPr lang="en-US" sz="1600" dirty="0">
              <a:solidFill>
                <a:srgbClr val="FEFFF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6" name="Arrow: Chevron 45">
            <a:extLst>
              <a:ext uri="{FF2B5EF4-FFF2-40B4-BE49-F238E27FC236}">
                <a16:creationId xmlns:a16="http://schemas.microsoft.com/office/drawing/2014/main" id="{59C27B03-F5AF-74AB-F87A-1891855EB051}"/>
              </a:ext>
            </a:extLst>
          </p:cNvPr>
          <p:cNvSpPr/>
          <p:nvPr/>
        </p:nvSpPr>
        <p:spPr>
          <a:xfrm>
            <a:off x="353582" y="131043"/>
            <a:ext cx="2220393" cy="528060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NEFIGARD</a:t>
            </a:r>
          </a:p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3A</a:t>
            </a:r>
          </a:p>
        </p:txBody>
      </p:sp>
    </p:spTree>
    <p:extLst>
      <p:ext uri="{BB962C8B-B14F-4D97-AF65-F5344CB8AC3E}">
        <p14:creationId xmlns:p14="http://schemas.microsoft.com/office/powerpoint/2010/main" val="176627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Graphic spid="9" grpId="0">
        <p:bldAsOne/>
      </p:bldGraphic>
      <p:bldP spid="10" grpId="0"/>
      <p:bldP spid="11" grpId="0"/>
      <p:bldP spid="13" grpId="0"/>
      <p:bldP spid="15" grpId="0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6282877-61BF-4CE4-AFCE-B822F59D9A9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Grafik 11">
            <a:extLst>
              <a:ext uri="{FF2B5EF4-FFF2-40B4-BE49-F238E27FC236}">
                <a16:creationId xmlns:a16="http://schemas.microsoft.com/office/drawing/2014/main" id="{C59DDE7D-C77C-4215-A561-214D3E9C2D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49" t="8029"/>
          <a:stretch/>
        </p:blipFill>
        <p:spPr>
          <a:xfrm>
            <a:off x="1157603" y="3137470"/>
            <a:ext cx="4588643" cy="222625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A4705C4-B70D-40A7-B643-BDF5F3BF3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6" y="540001"/>
            <a:ext cx="9689140" cy="592504"/>
          </a:xfrm>
        </p:spPr>
        <p:txBody>
          <a:bodyPr vert="horz"/>
          <a:lstStyle/>
          <a:p>
            <a:r>
              <a:rPr lang="de-DE" b="1" dirty="0" err="1"/>
              <a:t>NefIgArd</a:t>
            </a:r>
            <a:r>
              <a:rPr lang="de-DE" b="1" dirty="0"/>
              <a:t> Part A: </a:t>
            </a:r>
            <a:r>
              <a:rPr lang="de-DE" b="1" dirty="0" err="1"/>
              <a:t>Results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ADD61A-6A17-4CA3-9354-292621EF55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07534" y="1132504"/>
            <a:ext cx="9689140" cy="468077"/>
          </a:xfrm>
        </p:spPr>
        <p:txBody>
          <a:bodyPr/>
          <a:lstStyle/>
          <a:p>
            <a:r>
              <a:rPr lang="de-DE" dirty="0" err="1"/>
              <a:t>Subgroup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: UPCR </a:t>
            </a:r>
            <a:r>
              <a:rPr lang="de-DE" dirty="0" err="1"/>
              <a:t>change</a:t>
            </a:r>
            <a:r>
              <a:rPr lang="de-DE" dirty="0"/>
              <a:t> in </a:t>
            </a:r>
            <a:r>
              <a:rPr lang="de-DE" dirty="0" err="1"/>
              <a:t>patients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baseline</a:t>
            </a:r>
            <a:r>
              <a:rPr lang="de-DE" dirty="0"/>
              <a:t> UPCR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CB8A8E-AFF3-47EE-B53E-CD84540E52A9}"/>
              </a:ext>
            </a:extLst>
          </p:cNvPr>
          <p:cNvSpPr txBox="1"/>
          <p:nvPr/>
        </p:nvSpPr>
        <p:spPr>
          <a:xfrm rot="16200000">
            <a:off x="-468601" y="3735887"/>
            <a:ext cx="3159057" cy="413409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/>
            <a:r>
              <a:rPr lang="de-DE" sz="1200" i="1" dirty="0" err="1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Percent</a:t>
            </a:r>
            <a:r>
              <a:rPr lang="de-DE" sz="1200" i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de-DE" sz="1200" i="1" dirty="0" err="1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change</a:t>
            </a:r>
            <a:r>
              <a:rPr lang="de-DE" sz="1200" i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de-DE" sz="1200" i="1" dirty="0" err="1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</a:t>
            </a:r>
            <a:r>
              <a:rPr lang="de-DE" sz="1200" i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UPCR </a:t>
            </a:r>
            <a:r>
              <a:rPr lang="de-DE" sz="1200" i="1" dirty="0" err="1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from</a:t>
            </a:r>
            <a:r>
              <a:rPr lang="de-DE" sz="1200" i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Baseline (%)</a:t>
            </a:r>
            <a:endParaRPr lang="en-GB" sz="1200" i="1" dirty="0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42423AB-1F48-4B8E-686D-754EEB557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20" t="6514"/>
          <a:stretch/>
        </p:blipFill>
        <p:spPr>
          <a:xfrm>
            <a:off x="6607308" y="3139931"/>
            <a:ext cx="4708392" cy="2287924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2F054F1D-FF09-16F4-55F7-25664E895F0A}"/>
              </a:ext>
            </a:extLst>
          </p:cNvPr>
          <p:cNvSpPr txBox="1"/>
          <p:nvPr/>
        </p:nvSpPr>
        <p:spPr>
          <a:xfrm rot="16200000">
            <a:off x="4986112" y="3735888"/>
            <a:ext cx="3159057" cy="413409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/>
            <a:r>
              <a:rPr lang="de-DE" sz="1200" i="1" dirty="0" err="1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Percent</a:t>
            </a:r>
            <a:r>
              <a:rPr lang="de-DE" sz="1200" i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de-DE" sz="1200" i="1" dirty="0" err="1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change</a:t>
            </a:r>
            <a:r>
              <a:rPr lang="de-DE" sz="1200" i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de-DE" sz="1200" i="1" dirty="0" err="1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</a:t>
            </a:r>
            <a:r>
              <a:rPr lang="de-DE" sz="1200" i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UPCR </a:t>
            </a:r>
            <a:r>
              <a:rPr lang="de-DE" sz="1200" i="1" dirty="0" err="1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from</a:t>
            </a:r>
            <a:r>
              <a:rPr lang="de-DE" sz="1200" i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Baseline (%)</a:t>
            </a:r>
            <a:endParaRPr lang="en-GB" sz="1200" i="1" dirty="0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1" name="Rounded Rectangle 38">
            <a:extLst>
              <a:ext uri="{FF2B5EF4-FFF2-40B4-BE49-F238E27FC236}">
                <a16:creationId xmlns:a16="http://schemas.microsoft.com/office/drawing/2014/main" id="{86828DEE-3CDD-D7F5-B8BA-E6109F8903C0}"/>
              </a:ext>
            </a:extLst>
          </p:cNvPr>
          <p:cNvSpPr/>
          <p:nvPr/>
        </p:nvSpPr>
        <p:spPr>
          <a:xfrm>
            <a:off x="1427637" y="2135149"/>
            <a:ext cx="4258788" cy="617323"/>
          </a:xfrm>
          <a:prstGeom prst="roundRect">
            <a:avLst>
              <a:gd name="adj" fmla="val 33779"/>
            </a:avLst>
          </a:prstGeom>
          <a:solidFill>
            <a:srgbClr val="CFC8F0"/>
          </a:solidFill>
          <a:ln w="12700">
            <a:solidFill>
              <a:srgbClr val="322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Baseline UPCR subgroup ≥1.5 g/g </a:t>
            </a:r>
            <a:endParaRPr lang="en-US" sz="1600" dirty="0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3" name="Rounded Rectangle 38">
            <a:extLst>
              <a:ext uri="{FF2B5EF4-FFF2-40B4-BE49-F238E27FC236}">
                <a16:creationId xmlns:a16="http://schemas.microsoft.com/office/drawing/2014/main" id="{13E6136D-8ABD-5582-DEA9-A044F451E9E2}"/>
              </a:ext>
            </a:extLst>
          </p:cNvPr>
          <p:cNvSpPr/>
          <p:nvPr/>
        </p:nvSpPr>
        <p:spPr>
          <a:xfrm>
            <a:off x="6921633" y="2135148"/>
            <a:ext cx="4258788" cy="617323"/>
          </a:xfrm>
          <a:prstGeom prst="roundRect">
            <a:avLst>
              <a:gd name="adj" fmla="val 33779"/>
            </a:avLst>
          </a:prstGeom>
          <a:solidFill>
            <a:srgbClr val="E5E1F7"/>
          </a:solidFill>
          <a:ln w="12700">
            <a:solidFill>
              <a:srgbClr val="322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Baseline UPCR subgroup &lt;1.5 g/g </a:t>
            </a:r>
            <a:endParaRPr lang="en-US" sz="1600" dirty="0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4" name="Arrow: Chevron 45">
            <a:extLst>
              <a:ext uri="{FF2B5EF4-FFF2-40B4-BE49-F238E27FC236}">
                <a16:creationId xmlns:a16="http://schemas.microsoft.com/office/drawing/2014/main" id="{59C27B03-F5AF-74AB-F87A-1891855EB051}"/>
              </a:ext>
            </a:extLst>
          </p:cNvPr>
          <p:cNvSpPr/>
          <p:nvPr/>
        </p:nvSpPr>
        <p:spPr>
          <a:xfrm>
            <a:off x="353582" y="131043"/>
            <a:ext cx="2220393" cy="528060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NEFIGARD</a:t>
            </a:r>
          </a:p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3A</a:t>
            </a:r>
          </a:p>
        </p:txBody>
      </p:sp>
    </p:spTree>
    <p:extLst>
      <p:ext uri="{BB962C8B-B14F-4D97-AF65-F5344CB8AC3E}">
        <p14:creationId xmlns:p14="http://schemas.microsoft.com/office/powerpoint/2010/main" val="330339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43258DDB-8F15-BFE5-EE42-679E49EE3F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3745" y="3181037"/>
            <a:ext cx="5896660" cy="2614147"/>
          </a:xfrm>
          <a:prstGeom prst="rect">
            <a:avLst/>
          </a:prstGeom>
        </p:spPr>
      </p:pic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BE67FBD5-830E-4F69-AA9A-75EE4DD193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95" imgH="396" progId="TCLayout.ActiveDocument.1">
                  <p:embed/>
                </p:oleObj>
              </mc:Choice>
              <mc:Fallback>
                <p:oleObj name="think-cell Slide" r:id="rId11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EA4705C4-B70D-40A7-B643-BDF5F3BF3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902" y="540001"/>
            <a:ext cx="9699773" cy="592504"/>
          </a:xfrm>
        </p:spPr>
        <p:txBody>
          <a:bodyPr vert="horz"/>
          <a:lstStyle/>
          <a:p>
            <a:r>
              <a:rPr lang="de-DE" b="1" dirty="0" err="1"/>
              <a:t>NefIgArd</a:t>
            </a:r>
            <a:r>
              <a:rPr lang="de-DE" b="1" dirty="0"/>
              <a:t> Part A: </a:t>
            </a:r>
            <a:r>
              <a:rPr lang="de-DE" b="1" dirty="0" err="1"/>
              <a:t>Results</a:t>
            </a:r>
            <a:endParaRPr lang="de-DE" b="1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ADD61A-6A17-4CA3-9354-292621EF55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6901" y="1132504"/>
            <a:ext cx="9699773" cy="462355"/>
          </a:xfrm>
        </p:spPr>
        <p:txBody>
          <a:bodyPr/>
          <a:lstStyle/>
          <a:p>
            <a:r>
              <a:rPr lang="de-DE" dirty="0"/>
              <a:t>Change in </a:t>
            </a:r>
            <a:r>
              <a:rPr lang="de-DE" dirty="0" err="1"/>
              <a:t>eGFR</a:t>
            </a:r>
            <a:r>
              <a:rPr lang="de-DE" dirty="0"/>
              <a:t> at 9 </a:t>
            </a:r>
            <a:r>
              <a:rPr lang="de-DE" dirty="0" err="1"/>
              <a:t>months</a:t>
            </a:r>
            <a:r>
              <a:rPr lang="de-DE" dirty="0"/>
              <a:t> vs. </a:t>
            </a:r>
            <a:r>
              <a:rPr lang="de-DE" dirty="0" err="1"/>
              <a:t>baseline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8057D1F-C317-4566-82D7-AB51C278BD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Barratt J et al. (2023) </a:t>
            </a:r>
            <a:r>
              <a:rPr lang="de-DE" dirty="0" err="1"/>
              <a:t>Kidney</a:t>
            </a:r>
            <a:r>
              <a:rPr lang="de-DE" dirty="0"/>
              <a:t> Int. 103(2):391-402; </a:t>
            </a:r>
            <a:r>
              <a:rPr lang="de-DE" dirty="0" err="1"/>
              <a:t>eGFR</a:t>
            </a:r>
            <a:r>
              <a:rPr lang="de-DE" dirty="0"/>
              <a:t>: </a:t>
            </a:r>
            <a:r>
              <a:rPr lang="de-DE" dirty="0" err="1"/>
              <a:t>estimated</a:t>
            </a:r>
            <a:r>
              <a:rPr lang="de-DE" dirty="0"/>
              <a:t> </a:t>
            </a:r>
            <a:r>
              <a:rPr lang="de-DE" dirty="0" err="1"/>
              <a:t>glomerular</a:t>
            </a:r>
            <a:r>
              <a:rPr lang="de-DE" dirty="0"/>
              <a:t> </a:t>
            </a:r>
            <a:r>
              <a:rPr lang="de-DE" dirty="0" err="1"/>
              <a:t>filtration</a:t>
            </a:r>
            <a:r>
              <a:rPr lang="de-DE" dirty="0"/>
              <a:t> rate</a:t>
            </a:r>
          </a:p>
        </p:txBody>
      </p:sp>
      <p:sp>
        <p:nvSpPr>
          <p:cNvPr id="8" name="Rounded Rectangle 38">
            <a:extLst>
              <a:ext uri="{FF2B5EF4-FFF2-40B4-BE49-F238E27FC236}">
                <a16:creationId xmlns:a16="http://schemas.microsoft.com/office/drawing/2014/main" id="{712968A3-6CDC-4F1E-AB8A-B6D3C6C6775D}"/>
              </a:ext>
            </a:extLst>
          </p:cNvPr>
          <p:cNvSpPr/>
          <p:nvPr/>
        </p:nvSpPr>
        <p:spPr>
          <a:xfrm>
            <a:off x="1078236" y="2082616"/>
            <a:ext cx="4000660" cy="617323"/>
          </a:xfrm>
          <a:prstGeom prst="roundRect">
            <a:avLst>
              <a:gd name="adj" fmla="val 33779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E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Secondary endpoint: change in eGFR from baseline at 9 months</a:t>
            </a:r>
            <a:endParaRPr lang="en-US" sz="1600" dirty="0">
              <a:solidFill>
                <a:srgbClr val="FEFFF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1" name="Rectangle 166">
            <a:extLst>
              <a:ext uri="{FF2B5EF4-FFF2-40B4-BE49-F238E27FC236}">
                <a16:creationId xmlns:a16="http://schemas.microsoft.com/office/drawing/2014/main" id="{E10F01A8-CDEE-51F2-361E-665DA6E941FE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2308783" y="3563266"/>
            <a:ext cx="357188" cy="192088"/>
          </a:xfrm>
          <a:prstGeom prst="rect">
            <a:avLst/>
          </a:prstGeom>
          <a:noFill/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5400" tIns="0" rIns="25400" bIns="0" numCol="1" spcCol="0" rtlCol="0" anchor="t" anchorCtr="0">
            <a:no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CD0E8DB9-5DA7-4F5E-AD13-C68FE585A876}" type="datetime'-''''''''''''''''''''''''''5''''''''''''''''''''''''''''''%'">
              <a:rPr lang="en-GB" altLang="en-US" sz="1400" smtClean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algn="ctr" defTabSz="45720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-5%</a:t>
            </a:fld>
            <a:endParaRPr lang="en-GB" sz="1400" dirty="0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Noto Sans" panose="020B0502040504020204" pitchFamily="34" charset="0"/>
            </a:endParaRPr>
          </a:p>
        </p:txBody>
      </p:sp>
      <p:sp>
        <p:nvSpPr>
          <p:cNvPr id="21" name="Rounded Rectangle 38">
            <a:extLst>
              <a:ext uri="{FF2B5EF4-FFF2-40B4-BE49-F238E27FC236}">
                <a16:creationId xmlns:a16="http://schemas.microsoft.com/office/drawing/2014/main" id="{1AAC5DFA-B948-7C54-FA13-980036A7965C}"/>
              </a:ext>
            </a:extLst>
          </p:cNvPr>
          <p:cNvSpPr/>
          <p:nvPr/>
        </p:nvSpPr>
        <p:spPr>
          <a:xfrm>
            <a:off x="5480238" y="2084151"/>
            <a:ext cx="5408072" cy="617323"/>
          </a:xfrm>
          <a:prstGeom prst="roundRect">
            <a:avLst>
              <a:gd name="adj" fmla="val 33779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E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Change in eGFR from baseline 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E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over 12 months</a:t>
            </a:r>
            <a:endParaRPr lang="en-US" sz="1600" dirty="0">
              <a:solidFill>
                <a:srgbClr val="FEFFF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aphicFrame>
        <p:nvGraphicFramePr>
          <p:cNvPr id="22" name="Chart 52">
            <a:extLst>
              <a:ext uri="{FF2B5EF4-FFF2-40B4-BE49-F238E27FC236}">
                <a16:creationId xmlns:a16="http://schemas.microsoft.com/office/drawing/2014/main" id="{220C4AFC-75AB-384B-EF96-C5F64BF31ED6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1751571" y="3187696"/>
          <a:ext cx="2813050" cy="151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3" name="Rectangle 46">
            <a:extLst>
              <a:ext uri="{FF2B5EF4-FFF2-40B4-BE49-F238E27FC236}">
                <a16:creationId xmlns:a16="http://schemas.microsoft.com/office/drawing/2014/main" id="{81138493-64F8-6D35-5456-75AA7C37E836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161146" y="4895846"/>
            <a:ext cx="669925" cy="212725"/>
          </a:xfrm>
          <a:prstGeom prst="rect">
            <a:avLst/>
          </a:prstGeom>
          <a:noFill/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 defTabSz="457200">
              <a:spcBef>
                <a:spcPct val="0"/>
              </a:spcBef>
              <a:spcAft>
                <a:spcPct val="0"/>
              </a:spcAft>
            </a:pPr>
            <a:fld id="{789546DE-2448-4B1A-92CD-F492D11EC967}" type="datetime'''''Pl''ac''''''eb''''o'''''''''''''''''''''">
              <a:rPr lang="en-GB" altLang="en-US" sz="1400" smtClean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Noto Sans" panose="020B0502040504020204" pitchFamily="34" charset="0"/>
              </a:rPr>
              <a:pPr algn="ctr" defTabSz="457200">
                <a:spcBef>
                  <a:spcPct val="0"/>
                </a:spcBef>
                <a:spcAft>
                  <a:spcPct val="0"/>
                </a:spcAft>
              </a:pPr>
              <a:t>Placebo</a:t>
            </a:fld>
            <a:endParaRPr lang="en-GB" sz="1400" dirty="0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Noto Sans" panose="020B0502040504020204" pitchFamily="34" charset="0"/>
            </a:endParaRPr>
          </a:p>
        </p:txBody>
      </p:sp>
      <p:sp>
        <p:nvSpPr>
          <p:cNvPr id="24" name="Rectangle 76">
            <a:extLst>
              <a:ext uri="{FF2B5EF4-FFF2-40B4-BE49-F238E27FC236}">
                <a16:creationId xmlns:a16="http://schemas.microsoft.com/office/drawing/2014/main" id="{8CC06ADE-00B4-5626-699B-4399D63A59F1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3423208" y="4895846"/>
            <a:ext cx="795338" cy="638175"/>
          </a:xfrm>
          <a:prstGeom prst="rect">
            <a:avLst/>
          </a:prstGeom>
          <a:noFill/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 defTabSz="45720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 err="1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Nefecon</a:t>
            </a:r>
            <a:r>
              <a:rPr lang="en-GB" altLang="en-US" sz="1400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16 mg </a:t>
            </a:r>
          </a:p>
          <a:p>
            <a:pPr algn="ctr" defTabSz="45720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P=0.0029</a:t>
            </a:r>
            <a:endParaRPr lang="en-GB" sz="1400" dirty="0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Noto Sans" panose="020B0502040504020204" pitchFamily="34" charset="0"/>
            </a:endParaRPr>
          </a:p>
        </p:txBody>
      </p:sp>
      <p:sp>
        <p:nvSpPr>
          <p:cNvPr id="25" name="Rectangle 153">
            <a:extLst>
              <a:ext uri="{FF2B5EF4-FFF2-40B4-BE49-F238E27FC236}">
                <a16:creationId xmlns:a16="http://schemas.microsoft.com/office/drawing/2014/main" id="{70BB099B-F765-0358-A7A6-650BC6C62F21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3662921" y="3344020"/>
            <a:ext cx="296863" cy="192088"/>
          </a:xfrm>
          <a:prstGeom prst="rect">
            <a:avLst/>
          </a:prstGeom>
          <a:noFill/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5400" tIns="0" rIns="25400" bIns="0" numCol="1" spcCol="0" rtlCol="0" anchor="b" anchorCtr="0">
            <a:no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61CB0EEA-2E74-4149-8DDB-F605D61788F5}" type="datetime'0''''''''''''''''''''''''%'''''''''''''''''''''''''''">
              <a:rPr lang="en-GB" altLang="en-US" sz="1400" smtClean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algn="ctr" defTabSz="45720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0%</a:t>
            </a:fld>
            <a:endParaRPr lang="en-GB" sz="1400" dirty="0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Noto Sans" panose="020B0502040504020204" pitchFamily="34" charset="0"/>
            </a:endParaRPr>
          </a:p>
        </p:txBody>
      </p:sp>
      <p:sp>
        <p:nvSpPr>
          <p:cNvPr id="26" name="Rectangle 166">
            <a:extLst>
              <a:ext uri="{FF2B5EF4-FFF2-40B4-BE49-F238E27FC236}">
                <a16:creationId xmlns:a16="http://schemas.microsoft.com/office/drawing/2014/main" id="{CDB7063D-868B-E6B6-CA16-B35FB91155AA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2308783" y="4663905"/>
            <a:ext cx="357188" cy="192088"/>
          </a:xfrm>
          <a:prstGeom prst="rect">
            <a:avLst/>
          </a:prstGeom>
          <a:noFill/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5400" tIns="0" rIns="25400" bIns="0" numCol="1" spcCol="0" rtlCol="0" anchor="t" anchorCtr="0">
            <a:no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0D80F6FF-213C-449F-8232-4865E89161B8}" type="datetime'''''''''-''''''''''''7''''%'''''''''">
              <a:rPr lang="en-GB" altLang="en-US" sz="1400" smtClean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algn="ctr" defTabSz="45720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-7%</a:t>
            </a:fld>
            <a:endParaRPr lang="en-GB" sz="1400" dirty="0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Noto Sans" panose="020B0502040504020204" pitchFamily="34" charset="0"/>
            </a:endParaRPr>
          </a:p>
        </p:txBody>
      </p:sp>
      <p:sp>
        <p:nvSpPr>
          <p:cNvPr id="17" name="Arrow: Chevron 45">
            <a:extLst>
              <a:ext uri="{FF2B5EF4-FFF2-40B4-BE49-F238E27FC236}">
                <a16:creationId xmlns:a16="http://schemas.microsoft.com/office/drawing/2014/main" id="{59C27B03-F5AF-74AB-F87A-1891855EB051}"/>
              </a:ext>
            </a:extLst>
          </p:cNvPr>
          <p:cNvSpPr/>
          <p:nvPr/>
        </p:nvSpPr>
        <p:spPr>
          <a:xfrm>
            <a:off x="353582" y="131043"/>
            <a:ext cx="2220393" cy="528060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NEFIGARD</a:t>
            </a:r>
          </a:p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3A</a:t>
            </a:r>
          </a:p>
        </p:txBody>
      </p:sp>
    </p:spTree>
    <p:extLst>
      <p:ext uri="{BB962C8B-B14F-4D97-AF65-F5344CB8AC3E}">
        <p14:creationId xmlns:p14="http://schemas.microsoft.com/office/powerpoint/2010/main" val="310627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21" grpId="0" animBg="1"/>
      <p:bldGraphic spid="22" grpId="0">
        <p:bldAsOne/>
      </p:bldGraphic>
      <p:bldP spid="23" grpId="0"/>
      <p:bldP spid="24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6282877-61BF-4CE4-AFCE-B822F59D9A9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EA4705C4-B70D-40A7-B643-BDF5F3BF3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6" y="540001"/>
            <a:ext cx="9689140" cy="592504"/>
          </a:xfrm>
        </p:spPr>
        <p:txBody>
          <a:bodyPr vert="horz"/>
          <a:lstStyle/>
          <a:p>
            <a:r>
              <a:rPr lang="de-DE" b="1" dirty="0" err="1"/>
              <a:t>NefIgArd</a:t>
            </a:r>
            <a:r>
              <a:rPr lang="de-DE" b="1" dirty="0"/>
              <a:t> Part A: </a:t>
            </a:r>
            <a:r>
              <a:rPr lang="de-DE" b="1" dirty="0" err="1"/>
              <a:t>Results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ADD61A-6A17-4CA3-9354-292621EF55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07534" y="1132504"/>
            <a:ext cx="9689140" cy="468077"/>
          </a:xfrm>
        </p:spPr>
        <p:txBody>
          <a:bodyPr/>
          <a:lstStyle/>
          <a:p>
            <a:r>
              <a:rPr lang="de-DE" dirty="0" err="1"/>
              <a:t>Subgroup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: </a:t>
            </a:r>
            <a:r>
              <a:rPr lang="de-DE" dirty="0" err="1"/>
              <a:t>eGFR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in </a:t>
            </a:r>
            <a:r>
              <a:rPr lang="de-DE" dirty="0" err="1"/>
              <a:t>patients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baseline</a:t>
            </a:r>
            <a:r>
              <a:rPr lang="de-DE" dirty="0"/>
              <a:t> UPCR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2D3654-44F3-41D3-A537-CF5C34DC5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>
              <a:solidFill>
                <a:srgbClr val="32227D"/>
              </a:solidFill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8057D1F-C317-4566-82D7-AB51C278BD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Barratt J et al. (2023) </a:t>
            </a:r>
            <a:r>
              <a:rPr lang="de-DE" dirty="0" err="1"/>
              <a:t>Kidney</a:t>
            </a:r>
            <a:r>
              <a:rPr lang="de-DE" dirty="0"/>
              <a:t> Int. 103(2):391-402; UPCR: </a:t>
            </a:r>
            <a:r>
              <a:rPr lang="de-DE" dirty="0" err="1"/>
              <a:t>urine</a:t>
            </a:r>
            <a:r>
              <a:rPr lang="de-DE" dirty="0"/>
              <a:t> protein-</a:t>
            </a:r>
            <a:r>
              <a:rPr lang="de-DE" dirty="0" err="1"/>
              <a:t>creatinine</a:t>
            </a:r>
            <a:r>
              <a:rPr lang="de-DE" dirty="0"/>
              <a:t> </a:t>
            </a:r>
            <a:r>
              <a:rPr lang="de-DE" dirty="0" err="1"/>
              <a:t>ratio</a:t>
            </a:r>
            <a:r>
              <a:rPr lang="de-DE" dirty="0"/>
              <a:t>; </a:t>
            </a:r>
            <a:r>
              <a:rPr lang="de-DE" dirty="0" err="1"/>
              <a:t>eGFR</a:t>
            </a:r>
            <a:r>
              <a:rPr lang="de-DE" dirty="0"/>
              <a:t>: </a:t>
            </a:r>
            <a:r>
              <a:rPr lang="de-DE" dirty="0" err="1"/>
              <a:t>estimated</a:t>
            </a:r>
            <a:r>
              <a:rPr lang="de-DE" dirty="0"/>
              <a:t> </a:t>
            </a:r>
            <a:r>
              <a:rPr lang="de-DE" dirty="0" err="1"/>
              <a:t>glomerular</a:t>
            </a:r>
            <a:r>
              <a:rPr lang="de-DE" dirty="0"/>
              <a:t> </a:t>
            </a:r>
            <a:r>
              <a:rPr lang="de-DE" dirty="0" err="1"/>
              <a:t>filtration</a:t>
            </a:r>
            <a:r>
              <a:rPr lang="de-DE" dirty="0"/>
              <a:t> rate</a:t>
            </a:r>
          </a:p>
        </p:txBody>
      </p:sp>
      <p:sp>
        <p:nvSpPr>
          <p:cNvPr id="11" name="Rounded Rectangle 38">
            <a:extLst>
              <a:ext uri="{FF2B5EF4-FFF2-40B4-BE49-F238E27FC236}">
                <a16:creationId xmlns:a16="http://schemas.microsoft.com/office/drawing/2014/main" id="{86828DEE-3CDD-D7F5-B8BA-E6109F8903C0}"/>
              </a:ext>
            </a:extLst>
          </p:cNvPr>
          <p:cNvSpPr/>
          <p:nvPr/>
        </p:nvSpPr>
        <p:spPr>
          <a:xfrm>
            <a:off x="1427637" y="2135149"/>
            <a:ext cx="4258788" cy="617323"/>
          </a:xfrm>
          <a:prstGeom prst="roundRect">
            <a:avLst>
              <a:gd name="adj" fmla="val 33779"/>
            </a:avLst>
          </a:prstGeom>
          <a:solidFill>
            <a:srgbClr val="CFC8F0"/>
          </a:solidFill>
          <a:ln w="12700">
            <a:solidFill>
              <a:srgbClr val="322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Baseline UPCR subgroup ≥1.5 g/g</a:t>
            </a:r>
            <a:endParaRPr lang="en-US" sz="1600" dirty="0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3" name="Rounded Rectangle 38">
            <a:extLst>
              <a:ext uri="{FF2B5EF4-FFF2-40B4-BE49-F238E27FC236}">
                <a16:creationId xmlns:a16="http://schemas.microsoft.com/office/drawing/2014/main" id="{13E6136D-8ABD-5582-DEA9-A044F451E9E2}"/>
              </a:ext>
            </a:extLst>
          </p:cNvPr>
          <p:cNvSpPr/>
          <p:nvPr/>
        </p:nvSpPr>
        <p:spPr>
          <a:xfrm>
            <a:off x="6921633" y="2135148"/>
            <a:ext cx="4258788" cy="617323"/>
          </a:xfrm>
          <a:prstGeom prst="roundRect">
            <a:avLst>
              <a:gd name="adj" fmla="val 33779"/>
            </a:avLst>
          </a:prstGeom>
          <a:solidFill>
            <a:srgbClr val="E5E1F7"/>
          </a:solidFill>
          <a:ln w="12700">
            <a:solidFill>
              <a:srgbClr val="322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Baseline UPCR subgroup &lt;1.5 g/g</a:t>
            </a:r>
            <a:endParaRPr lang="en-US" sz="1600" dirty="0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915917-56D8-7FA0-49C2-A14110BE8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52" y="3120434"/>
            <a:ext cx="5061470" cy="2326917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D6076C59-5181-91E6-71BE-0B7A576F2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2" t="15653" r="7089" b="13089"/>
          <a:stretch/>
        </p:blipFill>
        <p:spPr bwMode="auto">
          <a:xfrm>
            <a:off x="7024688" y="3282454"/>
            <a:ext cx="4144964" cy="19658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0093CFB-AF54-87D3-6BAB-B4D1ACD968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2968"/>
          <a:stretch/>
        </p:blipFill>
        <p:spPr>
          <a:xfrm>
            <a:off x="6564187" y="3239562"/>
            <a:ext cx="355915" cy="232691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6D44F13-662E-F1C2-6D2E-28AF44002A48}"/>
              </a:ext>
            </a:extLst>
          </p:cNvPr>
          <p:cNvSpPr txBox="1"/>
          <p:nvPr/>
        </p:nvSpPr>
        <p:spPr>
          <a:xfrm>
            <a:off x="9006841" y="5300496"/>
            <a:ext cx="914400" cy="425000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defTabSz="457200"/>
            <a:r>
              <a:rPr lang="de-DE" sz="800" b="1" dirty="0" err="1">
                <a:solidFill>
                  <a:srgbClr val="464746">
                    <a:lumMod val="50000"/>
                  </a:srgbClr>
                </a:solidFill>
              </a:rPr>
              <a:t>mo</a:t>
            </a:r>
            <a:endParaRPr lang="de-DE" sz="1100" b="1" dirty="0">
              <a:solidFill>
                <a:srgbClr val="464746">
                  <a:lumMod val="50000"/>
                </a:srgbClr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A5D51FA-1597-070F-837F-46E29DB802F3}"/>
              </a:ext>
            </a:extLst>
          </p:cNvPr>
          <p:cNvSpPr txBox="1"/>
          <p:nvPr/>
        </p:nvSpPr>
        <p:spPr>
          <a:xfrm>
            <a:off x="10773407" y="5182495"/>
            <a:ext cx="313245" cy="256815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defTabSz="457200"/>
            <a:r>
              <a:rPr lang="de-DE" sz="800" dirty="0">
                <a:solidFill>
                  <a:srgbClr val="464746">
                    <a:lumMod val="50000"/>
                  </a:srgbClr>
                </a:solidFill>
              </a:rPr>
              <a:t>12</a:t>
            </a:r>
            <a:endParaRPr lang="de-DE" sz="1100" dirty="0">
              <a:solidFill>
                <a:srgbClr val="464746">
                  <a:lumMod val="50000"/>
                </a:srgb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F021AE9-B9DE-DCEE-D766-9F2690260190}"/>
              </a:ext>
            </a:extLst>
          </p:cNvPr>
          <p:cNvSpPr txBox="1"/>
          <p:nvPr/>
        </p:nvSpPr>
        <p:spPr>
          <a:xfrm>
            <a:off x="7263833" y="5182495"/>
            <a:ext cx="313245" cy="256815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defTabSz="457200"/>
            <a:r>
              <a:rPr lang="de-DE" sz="800" dirty="0">
                <a:solidFill>
                  <a:srgbClr val="464746">
                    <a:lumMod val="50000"/>
                  </a:srgbClr>
                </a:solidFill>
              </a:rPr>
              <a:t>0</a:t>
            </a:r>
            <a:endParaRPr lang="de-DE" sz="1100" dirty="0">
              <a:solidFill>
                <a:srgbClr val="464746">
                  <a:lumMod val="50000"/>
                </a:srgb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81787E5-8E1B-B25C-3D71-4875FC544B51}"/>
              </a:ext>
            </a:extLst>
          </p:cNvPr>
          <p:cNvSpPr txBox="1"/>
          <p:nvPr/>
        </p:nvSpPr>
        <p:spPr>
          <a:xfrm>
            <a:off x="8145150" y="5182495"/>
            <a:ext cx="313245" cy="256815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defTabSz="457200"/>
            <a:r>
              <a:rPr lang="de-DE" sz="800" dirty="0">
                <a:solidFill>
                  <a:srgbClr val="464746">
                    <a:lumMod val="50000"/>
                  </a:srgbClr>
                </a:solidFill>
              </a:rPr>
              <a:t>3</a:t>
            </a:r>
            <a:endParaRPr lang="de-DE" sz="1100" dirty="0">
              <a:solidFill>
                <a:srgbClr val="464746">
                  <a:lumMod val="50000"/>
                </a:srgbClr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B91B5C9-FF5F-E944-6EF5-9A4495451F56}"/>
              </a:ext>
            </a:extLst>
          </p:cNvPr>
          <p:cNvSpPr txBox="1"/>
          <p:nvPr/>
        </p:nvSpPr>
        <p:spPr>
          <a:xfrm>
            <a:off x="9045517" y="5182495"/>
            <a:ext cx="313245" cy="256815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defTabSz="457200"/>
            <a:r>
              <a:rPr lang="de-DE" sz="800" dirty="0">
                <a:solidFill>
                  <a:srgbClr val="464746">
                    <a:lumMod val="50000"/>
                  </a:srgbClr>
                </a:solidFill>
              </a:rPr>
              <a:t>6</a:t>
            </a:r>
            <a:endParaRPr lang="de-DE" sz="1100" dirty="0">
              <a:solidFill>
                <a:srgbClr val="464746">
                  <a:lumMod val="50000"/>
                </a:srgbClr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D0ADA58-CB28-EB15-EB76-977248BB7744}"/>
              </a:ext>
            </a:extLst>
          </p:cNvPr>
          <p:cNvSpPr txBox="1"/>
          <p:nvPr/>
        </p:nvSpPr>
        <p:spPr>
          <a:xfrm>
            <a:off x="9934158" y="5182495"/>
            <a:ext cx="313245" cy="256815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defTabSz="457200"/>
            <a:r>
              <a:rPr lang="de-DE" sz="800" dirty="0">
                <a:solidFill>
                  <a:srgbClr val="464746">
                    <a:lumMod val="50000"/>
                  </a:srgbClr>
                </a:solidFill>
              </a:rPr>
              <a:t>9</a:t>
            </a:r>
            <a:endParaRPr lang="de-DE" sz="1100" dirty="0">
              <a:solidFill>
                <a:srgbClr val="464746">
                  <a:lumMod val="50000"/>
                </a:srgbClr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BC787C5-D9AC-848E-3945-2089EC2052EE}"/>
              </a:ext>
            </a:extLst>
          </p:cNvPr>
          <p:cNvSpPr txBox="1"/>
          <p:nvPr/>
        </p:nvSpPr>
        <p:spPr>
          <a:xfrm>
            <a:off x="6801279" y="4690726"/>
            <a:ext cx="313245" cy="256815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r" defTabSz="457200"/>
            <a:r>
              <a:rPr lang="de-DE" sz="800" dirty="0">
                <a:solidFill>
                  <a:srgbClr val="464746">
                    <a:lumMod val="50000"/>
                  </a:srgbClr>
                </a:solidFill>
              </a:rPr>
              <a:t>-2</a:t>
            </a:r>
            <a:endParaRPr lang="de-DE" sz="1100" dirty="0">
              <a:solidFill>
                <a:srgbClr val="464746">
                  <a:lumMod val="50000"/>
                </a:srgbClr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3AD4E73-7980-1F09-CD0F-4BDA76F99A97}"/>
              </a:ext>
            </a:extLst>
          </p:cNvPr>
          <p:cNvSpPr txBox="1"/>
          <p:nvPr/>
        </p:nvSpPr>
        <p:spPr>
          <a:xfrm>
            <a:off x="6801279" y="4251209"/>
            <a:ext cx="313245" cy="256815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r" defTabSz="457200"/>
            <a:r>
              <a:rPr lang="de-DE" sz="800" dirty="0">
                <a:solidFill>
                  <a:srgbClr val="464746">
                    <a:lumMod val="50000"/>
                  </a:srgbClr>
                </a:solidFill>
              </a:rPr>
              <a:t>0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C1E4260-29E6-69A3-F527-A9BA68ABEF6F}"/>
              </a:ext>
            </a:extLst>
          </p:cNvPr>
          <p:cNvSpPr txBox="1"/>
          <p:nvPr/>
        </p:nvSpPr>
        <p:spPr>
          <a:xfrm>
            <a:off x="6801279" y="3791493"/>
            <a:ext cx="313245" cy="256815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r" defTabSz="457200"/>
            <a:r>
              <a:rPr lang="de-DE" sz="800" dirty="0">
                <a:solidFill>
                  <a:srgbClr val="464746">
                    <a:lumMod val="50000"/>
                  </a:srgbClr>
                </a:solidFill>
              </a:rPr>
              <a:t>2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75072E6-979F-8E7D-27BA-2AF3441AA4D0}"/>
              </a:ext>
            </a:extLst>
          </p:cNvPr>
          <p:cNvSpPr txBox="1"/>
          <p:nvPr/>
        </p:nvSpPr>
        <p:spPr>
          <a:xfrm>
            <a:off x="6801279" y="3331970"/>
            <a:ext cx="313245" cy="256815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r" defTabSz="457200"/>
            <a:r>
              <a:rPr lang="de-DE" sz="800" dirty="0">
                <a:solidFill>
                  <a:srgbClr val="464746">
                    <a:lumMod val="50000"/>
                  </a:srgbClr>
                </a:solidFill>
              </a:rPr>
              <a:t>4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D6862246-E4C3-519E-3186-B18D5B30A6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731" t="91673" r="32272"/>
          <a:stretch/>
        </p:blipFill>
        <p:spPr>
          <a:xfrm>
            <a:off x="8695447" y="3352426"/>
            <a:ext cx="2234582" cy="244858"/>
          </a:xfrm>
          <a:prstGeom prst="rect">
            <a:avLst/>
          </a:prstGeom>
        </p:spPr>
      </p:pic>
      <p:sp>
        <p:nvSpPr>
          <p:cNvPr id="25" name="Arrow: Chevron 45">
            <a:extLst>
              <a:ext uri="{FF2B5EF4-FFF2-40B4-BE49-F238E27FC236}">
                <a16:creationId xmlns:a16="http://schemas.microsoft.com/office/drawing/2014/main" id="{59C27B03-F5AF-74AB-F87A-1891855EB051}"/>
              </a:ext>
            </a:extLst>
          </p:cNvPr>
          <p:cNvSpPr/>
          <p:nvPr/>
        </p:nvSpPr>
        <p:spPr>
          <a:xfrm>
            <a:off x="353582" y="131043"/>
            <a:ext cx="2220393" cy="528060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NEFIGARD</a:t>
            </a:r>
          </a:p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3A</a:t>
            </a:r>
          </a:p>
        </p:txBody>
      </p:sp>
    </p:spTree>
    <p:extLst>
      <p:ext uri="{BB962C8B-B14F-4D97-AF65-F5344CB8AC3E}">
        <p14:creationId xmlns:p14="http://schemas.microsoft.com/office/powerpoint/2010/main" val="40696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401007" y="0"/>
            <a:ext cx="10915650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</a:rPr>
              <a:t>Secretory IgA </a:t>
            </a:r>
            <a:r>
              <a:rPr lang="en-US" sz="2400" b="1" i="1" dirty="0">
                <a:solidFill>
                  <a:srgbClr val="0000CC"/>
                </a:solidFill>
              </a:rPr>
              <a:t>N</a:t>
            </a:r>
            <a:r>
              <a:rPr lang="en-US" sz="2400" b="1" dirty="0">
                <a:solidFill>
                  <a:srgbClr val="0000CC"/>
                </a:solidFill>
              </a:rPr>
              <a:t>- and </a:t>
            </a:r>
            <a:r>
              <a:rPr lang="en-US" sz="2400" b="1" i="1" dirty="0">
                <a:solidFill>
                  <a:srgbClr val="0000CC"/>
                </a:solidFill>
              </a:rPr>
              <a:t>O</a:t>
            </a:r>
            <a:r>
              <a:rPr lang="en-US" sz="2400" b="1" dirty="0">
                <a:solidFill>
                  <a:srgbClr val="0000CC"/>
                </a:solidFill>
              </a:rPr>
              <a:t>-</a:t>
            </a:r>
            <a:r>
              <a:rPr lang="en-US" sz="2400" b="1" dirty="0" err="1">
                <a:solidFill>
                  <a:srgbClr val="0000CC"/>
                </a:solidFill>
              </a:rPr>
              <a:t>Glycans</a:t>
            </a:r>
            <a:r>
              <a:rPr lang="en-US" sz="2400" b="1" dirty="0">
                <a:solidFill>
                  <a:srgbClr val="0000CC"/>
                </a:solidFill>
              </a:rPr>
              <a:t> Provide a Link between the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</a:rPr>
              <a:t>Innate and Adaptive Immune Systems</a:t>
            </a:r>
            <a:endParaRPr lang="el-GR" sz="2400" dirty="0">
              <a:solidFill>
                <a:srgbClr val="0000CC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5858832" y="1197322"/>
            <a:ext cx="63331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Schematic representations of human </a:t>
            </a:r>
            <a:r>
              <a:rPr lang="en-US" sz="2000" b="1" dirty="0" err="1"/>
              <a:t>dimeric</a:t>
            </a:r>
            <a:r>
              <a:rPr lang="en-US" sz="2000" b="1" dirty="0"/>
              <a:t> IgA1 and secretory IgA1 </a:t>
            </a:r>
          </a:p>
          <a:p>
            <a:endParaRPr lang="en-US" sz="2000" b="1" dirty="0"/>
          </a:p>
          <a:p>
            <a:r>
              <a:rPr lang="en-US" sz="2000" b="1" dirty="0"/>
              <a:t>J Chain:</a:t>
            </a:r>
          </a:p>
          <a:p>
            <a:r>
              <a:rPr lang="en-US" sz="2000" dirty="0"/>
              <a:t>Two IgA monomers are depicted tail-to-tail, with a </a:t>
            </a:r>
          </a:p>
          <a:p>
            <a:r>
              <a:rPr lang="en-US" sz="2000" b="1" dirty="0"/>
              <a:t>J chain</a:t>
            </a:r>
            <a:r>
              <a:rPr lang="en-US" sz="2000" dirty="0"/>
              <a:t> covalently linking together the heavy chain </a:t>
            </a:r>
          </a:p>
          <a:p>
            <a:r>
              <a:rPr lang="en-US" sz="2000" dirty="0"/>
              <a:t>tails from each monomer. </a:t>
            </a:r>
          </a:p>
          <a:p>
            <a:endParaRPr lang="en-US" sz="2000" dirty="0"/>
          </a:p>
          <a:p>
            <a:r>
              <a:rPr lang="en-US" sz="2000" b="1" dirty="0"/>
              <a:t>The Secretory Component: </a:t>
            </a:r>
          </a:p>
          <a:p>
            <a:r>
              <a:rPr lang="en-US" sz="2000" dirty="0"/>
              <a:t>five immunoglobulin-like domains</a:t>
            </a:r>
          </a:p>
          <a:p>
            <a:r>
              <a:rPr lang="en-US" sz="2000" dirty="0"/>
              <a:t>covalently linked to domain V and domain C2, C3, </a:t>
            </a:r>
          </a:p>
          <a:p>
            <a:r>
              <a:rPr lang="en-US" sz="2000" dirty="0"/>
              <a:t>domain I and the J chain. </a:t>
            </a:r>
            <a:endParaRPr lang="el-GR" sz="2000" dirty="0"/>
          </a:p>
        </p:txBody>
      </p:sp>
      <p:sp>
        <p:nvSpPr>
          <p:cNvPr id="6" name="Ορθογώνιο 5"/>
          <p:cNvSpPr/>
          <p:nvPr/>
        </p:nvSpPr>
        <p:spPr>
          <a:xfrm>
            <a:off x="254577" y="5574185"/>
            <a:ext cx="9582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SIgA2 has one more </a:t>
            </a:r>
            <a:r>
              <a:rPr lang="en-US" i="1" dirty="0"/>
              <a:t>N</a:t>
            </a:r>
            <a:r>
              <a:rPr lang="en-US" dirty="0"/>
              <a:t>-glycan on the C2 domain and one or two more on the C1 domain than SIgA1. </a:t>
            </a:r>
            <a:endParaRPr lang="el-GR" dirty="0"/>
          </a:p>
          <a:p>
            <a:r>
              <a:rPr lang="en-US" dirty="0"/>
              <a:t>SIgA1 has four of the five possible sites are shown on the hinge region occupied by O-</a:t>
            </a:r>
            <a:r>
              <a:rPr lang="en-US" dirty="0" err="1"/>
              <a:t>glycans</a:t>
            </a:r>
            <a:r>
              <a:rPr lang="en-US" dirty="0"/>
              <a:t>. </a:t>
            </a:r>
          </a:p>
          <a:p>
            <a:r>
              <a:rPr lang="en-US" dirty="0"/>
              <a:t>There are no </a:t>
            </a:r>
            <a:r>
              <a:rPr lang="en-US" i="1" dirty="0"/>
              <a:t>O</a:t>
            </a:r>
            <a:r>
              <a:rPr lang="en-US" dirty="0"/>
              <a:t>-</a:t>
            </a:r>
            <a:r>
              <a:rPr lang="en-US" dirty="0" err="1"/>
              <a:t>glycans</a:t>
            </a:r>
            <a:r>
              <a:rPr lang="en-US" dirty="0"/>
              <a:t> on the hinge region of SIgA2.</a:t>
            </a:r>
            <a:endParaRPr lang="el-GR" dirty="0"/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>
            <a:off x="0" y="1143070"/>
            <a:ext cx="11144922" cy="8606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uman IgA structure. Schematic diagrams of a , IgA1; b , IgA2; d , dimeric IgA1; e , secretory IgA1; and f , polymeric immunoglobulin receptor. IgA heavy-chain domains are shown in pink, light-chain domains in light blue, J chain in yellow, and pIgR domains (D1 – D5) in dark blue. N- and O-linked oligosaccharides are shown in red and green, respectively. In panel b , the IgA2m(1) allotype is depicted. In panel f , the arrow indicates the cleavage point to yield secretory component. In c and g , molecular models of IgA1, IgA2m(1), and secretory component based on X-ray and neutron scattering are shown (accession numbers 1IGA, 1R70, and 2OCW, respectively). The inset in panel g shows the X-ray crystal structure for domain 1 of pIgR (accession number 1XED). The loops implicated in binding to dIgA are shown in green. ">
            <a:extLst>
              <a:ext uri="{FF2B5EF4-FFF2-40B4-BE49-F238E27FC236}">
                <a16:creationId xmlns:a16="http://schemas.microsoft.com/office/drawing/2014/main" id="{89FDECA5-827D-759C-41B6-0369CFF9F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7" y="1263578"/>
            <a:ext cx="5273283" cy="401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646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404D1AB0-897A-42BA-B82B-D963C6E1CB4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EA567F-2720-4F97-93F5-6DE7143A0A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10529" y="1362787"/>
            <a:ext cx="9699772" cy="415925"/>
          </a:xfrm>
        </p:spPr>
        <p:txBody>
          <a:bodyPr/>
          <a:lstStyle/>
          <a:p>
            <a:r>
              <a:rPr lang="de-DE" sz="2400" b="1" i="0" dirty="0">
                <a:latin typeface="Calibri" panose="020F0502020204030204" pitchFamily="34" charset="0"/>
                <a:cs typeface="Calibri" panose="020F0502020204030204" pitchFamily="34" charset="0"/>
              </a:rPr>
              <a:t>Trials </a:t>
            </a:r>
            <a:r>
              <a:rPr lang="de-DE" sz="24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  <a:endParaRPr lang="de-DE" sz="24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79A9CEF7-84F3-0FE1-674E-53A51F98D9B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rgbClr val="6E59D1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838200" y="2063879"/>
            <a:ext cx="10572101" cy="558323"/>
          </a:xfrm>
          <a:prstGeom prst="rect">
            <a:avLst/>
          </a:prstGeom>
          <a:noFill/>
        </p:spPr>
      </p:pic>
      <p:sp>
        <p:nvSpPr>
          <p:cNvPr id="9" name="Arrow: Chevron 37">
            <a:extLst>
              <a:ext uri="{FF2B5EF4-FFF2-40B4-BE49-F238E27FC236}">
                <a16:creationId xmlns:a16="http://schemas.microsoft.com/office/drawing/2014/main" id="{5290989C-940A-E0D0-E362-2A293AF3BFCA}"/>
              </a:ext>
            </a:extLst>
          </p:cNvPr>
          <p:cNvSpPr/>
          <p:nvPr/>
        </p:nvSpPr>
        <p:spPr>
          <a:xfrm>
            <a:off x="838200" y="2730912"/>
            <a:ext cx="2266615" cy="605134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2A Pilot Study</a:t>
            </a:r>
          </a:p>
        </p:txBody>
      </p:sp>
      <p:sp>
        <p:nvSpPr>
          <p:cNvPr id="10" name="Arrow: Chevron 41">
            <a:extLst>
              <a:ext uri="{FF2B5EF4-FFF2-40B4-BE49-F238E27FC236}">
                <a16:creationId xmlns:a16="http://schemas.microsoft.com/office/drawing/2014/main" id="{D1856156-EECC-7437-AF29-F5192FE1C5F4}"/>
              </a:ext>
            </a:extLst>
          </p:cNvPr>
          <p:cNvSpPr/>
          <p:nvPr/>
        </p:nvSpPr>
        <p:spPr>
          <a:xfrm>
            <a:off x="4485640" y="3390508"/>
            <a:ext cx="2266615" cy="505539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NEFIGAN</a:t>
            </a:r>
          </a:p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2B Study</a:t>
            </a:r>
          </a:p>
        </p:txBody>
      </p:sp>
      <p:sp>
        <p:nvSpPr>
          <p:cNvPr id="15" name="Arrow: Chevron 45">
            <a:extLst>
              <a:ext uri="{FF2B5EF4-FFF2-40B4-BE49-F238E27FC236}">
                <a16:creationId xmlns:a16="http://schemas.microsoft.com/office/drawing/2014/main" id="{59C27B03-F5AF-74AB-F87A-1891855EB051}"/>
              </a:ext>
            </a:extLst>
          </p:cNvPr>
          <p:cNvSpPr/>
          <p:nvPr/>
        </p:nvSpPr>
        <p:spPr>
          <a:xfrm>
            <a:off x="7637089" y="4118356"/>
            <a:ext cx="2083735" cy="551739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NEFIGARD</a:t>
            </a:r>
          </a:p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3A</a:t>
            </a:r>
          </a:p>
        </p:txBody>
      </p:sp>
      <p:sp>
        <p:nvSpPr>
          <p:cNvPr id="16" name="Arrow: Chevron 46">
            <a:extLst>
              <a:ext uri="{FF2B5EF4-FFF2-40B4-BE49-F238E27FC236}">
                <a16:creationId xmlns:a16="http://schemas.microsoft.com/office/drawing/2014/main" id="{5846CA17-1837-394B-AA4A-62C51DA54956}"/>
              </a:ext>
            </a:extLst>
          </p:cNvPr>
          <p:cNvSpPr/>
          <p:nvPr/>
        </p:nvSpPr>
        <p:spPr>
          <a:xfrm>
            <a:off x="9453983" y="4793269"/>
            <a:ext cx="966135" cy="453522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4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3B</a:t>
            </a:r>
          </a:p>
        </p:txBody>
      </p:sp>
      <p:sp>
        <p:nvSpPr>
          <p:cNvPr id="17" name="Arrow: Chevron 47">
            <a:extLst>
              <a:ext uri="{FF2B5EF4-FFF2-40B4-BE49-F238E27FC236}">
                <a16:creationId xmlns:a16="http://schemas.microsoft.com/office/drawing/2014/main" id="{4C26286E-4CEC-EB4F-29DF-F0EEBD4379E7}"/>
              </a:ext>
            </a:extLst>
          </p:cNvPr>
          <p:cNvSpPr/>
          <p:nvPr/>
        </p:nvSpPr>
        <p:spPr>
          <a:xfrm>
            <a:off x="8656787" y="5562059"/>
            <a:ext cx="2753514" cy="441960"/>
          </a:xfrm>
          <a:prstGeom prst="chevron">
            <a:avLst>
              <a:gd name="adj" fmla="val 1781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 OLE</a:t>
            </a:r>
          </a:p>
        </p:txBody>
      </p:sp>
      <p:sp>
        <p:nvSpPr>
          <p:cNvPr id="18" name="Diamond 38">
            <a:extLst>
              <a:ext uri="{FF2B5EF4-FFF2-40B4-BE49-F238E27FC236}">
                <a16:creationId xmlns:a16="http://schemas.microsoft.com/office/drawing/2014/main" id="{D6FFCDCD-F372-411C-E898-8137E30DFAD3}"/>
              </a:ext>
            </a:extLst>
          </p:cNvPr>
          <p:cNvSpPr/>
          <p:nvPr/>
        </p:nvSpPr>
        <p:spPr>
          <a:xfrm>
            <a:off x="4105576" y="2785375"/>
            <a:ext cx="269476" cy="427675"/>
          </a:xfrm>
          <a:prstGeom prst="diamond">
            <a:avLst/>
          </a:prstGeom>
          <a:solidFill>
            <a:schemeClr val="bg1">
              <a:lumMod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2000">
              <a:solidFill>
                <a:srgbClr val="32227D"/>
              </a:solidFill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2" name="Rounded Rectangle 38">
            <a:extLst>
              <a:ext uri="{FF2B5EF4-FFF2-40B4-BE49-F238E27FC236}">
                <a16:creationId xmlns:a16="http://schemas.microsoft.com/office/drawing/2014/main" id="{C86FFD2C-B423-89E9-9589-D04B09267329}"/>
              </a:ext>
            </a:extLst>
          </p:cNvPr>
          <p:cNvSpPr/>
          <p:nvPr/>
        </p:nvSpPr>
        <p:spPr>
          <a:xfrm>
            <a:off x="716412" y="2701844"/>
            <a:ext cx="6797844" cy="1194205"/>
          </a:xfrm>
          <a:prstGeom prst="roundRect">
            <a:avLst>
              <a:gd name="adj" fmla="val 5585"/>
            </a:avLst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b="1">
              <a:solidFill>
                <a:srgbClr val="FEFFFF"/>
              </a:solidFill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F4C53F4-E6E4-BF1A-42A0-6564A3DF8A82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11410301" y="5783039"/>
            <a:ext cx="0" cy="65279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Chevron 51">
            <a:extLst>
              <a:ext uri="{FF2B5EF4-FFF2-40B4-BE49-F238E27FC236}">
                <a16:creationId xmlns:a16="http://schemas.microsoft.com/office/drawing/2014/main" id="{D1A62E41-65F4-44C3-2748-0ED5FA7BD223}"/>
              </a:ext>
            </a:extLst>
          </p:cNvPr>
          <p:cNvSpPr/>
          <p:nvPr/>
        </p:nvSpPr>
        <p:spPr>
          <a:xfrm>
            <a:off x="8948205" y="6127193"/>
            <a:ext cx="2764142" cy="529619"/>
          </a:xfrm>
          <a:prstGeom prst="chevron">
            <a:avLst>
              <a:gd name="adj" fmla="val 1781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Last patient out: Q1 2024</a:t>
            </a:r>
          </a:p>
        </p:txBody>
      </p:sp>
      <p:sp>
        <p:nvSpPr>
          <p:cNvPr id="25" name="Titel 2">
            <a:extLst>
              <a:ext uri="{FF2B5EF4-FFF2-40B4-BE49-F238E27FC236}">
                <a16:creationId xmlns:a16="http://schemas.microsoft.com/office/drawing/2014/main" id="{24317199-116B-4E15-800C-388B34CBABC5}"/>
              </a:ext>
            </a:extLst>
          </p:cNvPr>
          <p:cNvSpPr txBox="1">
            <a:spLocks/>
          </p:cNvSpPr>
          <p:nvPr/>
        </p:nvSpPr>
        <p:spPr>
          <a:xfrm>
            <a:off x="3502607" y="435791"/>
            <a:ext cx="6606836" cy="592504"/>
          </a:xfrm>
          <a:prstGeom prst="rect">
            <a:avLst/>
          </a:prstGeom>
        </p:spPr>
        <p:txBody>
          <a:bodyPr vert="horz" lIns="0" t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>
                <a:solidFill>
                  <a:srgbClr val="5E5F5E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de-DE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Nefecon</a:t>
            </a:r>
            <a:r>
              <a:rPr lang="de-DE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Targeted</a:t>
            </a:r>
            <a:r>
              <a:rPr lang="de-DE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-Release </a:t>
            </a:r>
            <a:r>
              <a:rPr lang="de-DE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Budesonide</a:t>
            </a:r>
            <a:endParaRPr lang="de-DE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0720" y="2841746"/>
            <a:ext cx="1333269" cy="371304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r>
              <a:rPr lang="en-US" b="1" dirty="0">
                <a:solidFill>
                  <a:srgbClr val="32227D"/>
                </a:solidFill>
              </a:rPr>
              <a:t>NDT 2011</a:t>
            </a:r>
            <a:endParaRPr lang="el-GR" b="1" dirty="0">
              <a:solidFill>
                <a:srgbClr val="32227D"/>
              </a:solidFill>
            </a:endParaRPr>
          </a:p>
        </p:txBody>
      </p:sp>
      <p:sp>
        <p:nvSpPr>
          <p:cNvPr id="26" name="Diamond 38">
            <a:extLst>
              <a:ext uri="{FF2B5EF4-FFF2-40B4-BE49-F238E27FC236}">
                <a16:creationId xmlns:a16="http://schemas.microsoft.com/office/drawing/2014/main" id="{D6FFCDCD-F372-411C-E898-8137E30DFAD3}"/>
              </a:ext>
            </a:extLst>
          </p:cNvPr>
          <p:cNvSpPr/>
          <p:nvPr/>
        </p:nvSpPr>
        <p:spPr>
          <a:xfrm>
            <a:off x="7162800" y="3390508"/>
            <a:ext cx="337151" cy="427675"/>
          </a:xfrm>
          <a:prstGeom prst="diamond">
            <a:avLst/>
          </a:prstGeom>
          <a:solidFill>
            <a:schemeClr val="bg1">
              <a:lumMod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2000">
              <a:solidFill>
                <a:srgbClr val="32227D"/>
              </a:solidFill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46794" y="3382635"/>
            <a:ext cx="1401410" cy="422770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r>
              <a:rPr lang="en-US" sz="2000" b="1" dirty="0">
                <a:solidFill>
                  <a:srgbClr val="32227D"/>
                </a:solidFill>
              </a:rPr>
              <a:t>Lancet 2017</a:t>
            </a:r>
            <a:endParaRPr lang="el-GR" sz="2000" b="1" dirty="0">
              <a:solidFill>
                <a:srgbClr val="32227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33396" y="4824021"/>
            <a:ext cx="1558604" cy="422770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r>
              <a:rPr lang="en-US" sz="2000" b="1" dirty="0">
                <a:solidFill>
                  <a:srgbClr val="32227D"/>
                </a:solidFill>
              </a:rPr>
              <a:t>Lancet 2023</a:t>
            </a:r>
            <a:endParaRPr lang="el-GR" sz="2000" b="1" dirty="0">
              <a:solidFill>
                <a:srgbClr val="32227D"/>
              </a:solidFill>
            </a:endParaRPr>
          </a:p>
        </p:txBody>
      </p:sp>
      <p:sp>
        <p:nvSpPr>
          <p:cNvPr id="29" name="Diamond 38">
            <a:extLst>
              <a:ext uri="{FF2B5EF4-FFF2-40B4-BE49-F238E27FC236}">
                <a16:creationId xmlns:a16="http://schemas.microsoft.com/office/drawing/2014/main" id="{D6FFCDCD-F372-411C-E898-8137E30DFAD3}"/>
              </a:ext>
            </a:extLst>
          </p:cNvPr>
          <p:cNvSpPr/>
          <p:nvPr/>
        </p:nvSpPr>
        <p:spPr>
          <a:xfrm>
            <a:off x="10420119" y="4821433"/>
            <a:ext cx="289478" cy="427675"/>
          </a:xfrm>
          <a:prstGeom prst="diamond">
            <a:avLst/>
          </a:prstGeom>
          <a:solidFill>
            <a:schemeClr val="bg1">
              <a:lumMod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2000">
              <a:solidFill>
                <a:srgbClr val="32227D"/>
              </a:solidFill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0" name="Diamond 38">
            <a:extLst>
              <a:ext uri="{FF2B5EF4-FFF2-40B4-BE49-F238E27FC236}">
                <a16:creationId xmlns:a16="http://schemas.microsoft.com/office/drawing/2014/main" id="{D6FFCDCD-F372-411C-E898-8137E30DFAD3}"/>
              </a:ext>
            </a:extLst>
          </p:cNvPr>
          <p:cNvSpPr/>
          <p:nvPr/>
        </p:nvSpPr>
        <p:spPr>
          <a:xfrm>
            <a:off x="9807510" y="4161166"/>
            <a:ext cx="259080" cy="427675"/>
          </a:xfrm>
          <a:prstGeom prst="diamond">
            <a:avLst/>
          </a:prstGeom>
          <a:solidFill>
            <a:schemeClr val="bg1">
              <a:lumMod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2000">
              <a:solidFill>
                <a:srgbClr val="32227D"/>
              </a:solidFill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054888" y="4174185"/>
            <a:ext cx="1401410" cy="422770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r>
              <a:rPr lang="en-US" sz="2000" b="1" dirty="0">
                <a:solidFill>
                  <a:srgbClr val="32227D"/>
                </a:solidFill>
              </a:rPr>
              <a:t>Kidney </a:t>
            </a:r>
            <a:r>
              <a:rPr lang="en-US" sz="2000" b="1" dirty="0" err="1">
                <a:solidFill>
                  <a:srgbClr val="32227D"/>
                </a:solidFill>
              </a:rPr>
              <a:t>Int</a:t>
            </a:r>
            <a:r>
              <a:rPr lang="en-US" sz="2000" b="1" dirty="0">
                <a:solidFill>
                  <a:srgbClr val="32227D"/>
                </a:solidFill>
              </a:rPr>
              <a:t> 2022</a:t>
            </a:r>
            <a:endParaRPr lang="el-GR" sz="2000" b="1" dirty="0">
              <a:solidFill>
                <a:srgbClr val="32227D"/>
              </a:solidFill>
            </a:endParaRP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AB6C1F16-2CCF-E032-3C13-43AC88F533F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37181" y="4840538"/>
            <a:ext cx="5811023" cy="984885"/>
          </a:xfrm>
          <a:prstGeom prst="rect">
            <a:avLst/>
          </a:prstGeom>
        </p:spPr>
        <p:txBody>
          <a:bodyPr/>
          <a:lstStyle/>
          <a:p>
            <a:r>
              <a:rPr lang="de-DE" dirty="0">
                <a:solidFill>
                  <a:srgbClr val="0000CC"/>
                </a:solidFill>
              </a:rPr>
              <a:t>Analysis </a:t>
            </a:r>
            <a:r>
              <a:rPr lang="de-DE" dirty="0" err="1">
                <a:solidFill>
                  <a:srgbClr val="0000CC"/>
                </a:solidFill>
              </a:rPr>
              <a:t>of</a:t>
            </a: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dirty="0" err="1">
                <a:solidFill>
                  <a:srgbClr val="0000CC"/>
                </a:solidFill>
              </a:rPr>
              <a:t>full</a:t>
            </a: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dirty="0" err="1">
                <a:solidFill>
                  <a:srgbClr val="0000CC"/>
                </a:solidFill>
              </a:rPr>
              <a:t>trial</a:t>
            </a: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dirty="0" err="1">
                <a:solidFill>
                  <a:srgbClr val="0000CC"/>
                </a:solidFill>
              </a:rPr>
              <a:t>population</a:t>
            </a: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dirty="0" err="1">
                <a:solidFill>
                  <a:srgbClr val="0000CC"/>
                </a:solidFill>
              </a:rPr>
              <a:t>of</a:t>
            </a:r>
            <a:r>
              <a:rPr lang="de-DE" dirty="0">
                <a:solidFill>
                  <a:srgbClr val="0000CC"/>
                </a:solidFill>
              </a:rPr>
              <a:t> 364 </a:t>
            </a:r>
            <a:r>
              <a:rPr lang="de-DE" dirty="0" err="1">
                <a:solidFill>
                  <a:srgbClr val="0000CC"/>
                </a:solidFill>
              </a:rPr>
              <a:t>patients</a:t>
            </a:r>
            <a:endParaRPr lang="de-DE" dirty="0">
              <a:solidFill>
                <a:srgbClr val="0000CC"/>
              </a:solidFill>
            </a:endParaRPr>
          </a:p>
          <a:p>
            <a:r>
              <a:rPr lang="de-DE" b="1" dirty="0" err="1">
                <a:solidFill>
                  <a:srgbClr val="0000CC"/>
                </a:solidFill>
              </a:rPr>
              <a:t>Safety</a:t>
            </a:r>
            <a:r>
              <a:rPr lang="de-DE" b="1" dirty="0">
                <a:solidFill>
                  <a:srgbClr val="0000CC"/>
                </a:solidFill>
              </a:rPr>
              <a:t> and </a:t>
            </a:r>
            <a:r>
              <a:rPr lang="de-DE" b="1" dirty="0" err="1">
                <a:solidFill>
                  <a:srgbClr val="0000CC"/>
                </a:solidFill>
              </a:rPr>
              <a:t>efficacy</a:t>
            </a:r>
            <a:r>
              <a:rPr lang="de-DE" b="1" dirty="0">
                <a:solidFill>
                  <a:srgbClr val="0000CC"/>
                </a:solidFill>
              </a:rPr>
              <a:t> </a:t>
            </a:r>
            <a:r>
              <a:rPr lang="de-DE" b="1" dirty="0" err="1">
                <a:solidFill>
                  <a:srgbClr val="0000CC"/>
                </a:solidFill>
              </a:rPr>
              <a:t>of</a:t>
            </a:r>
            <a:r>
              <a:rPr lang="de-DE" b="1" dirty="0">
                <a:solidFill>
                  <a:srgbClr val="0000CC"/>
                </a:solidFill>
              </a:rPr>
              <a:t> </a:t>
            </a:r>
            <a:r>
              <a:rPr lang="de-DE" b="1" dirty="0" err="1">
                <a:solidFill>
                  <a:srgbClr val="0000CC"/>
                </a:solidFill>
              </a:rPr>
              <a:t>Nefecon</a:t>
            </a:r>
            <a:r>
              <a:rPr lang="de-DE" b="1" dirty="0">
                <a:solidFill>
                  <a:srgbClr val="0000CC"/>
                </a:solidFill>
              </a:rPr>
              <a:t> </a:t>
            </a:r>
            <a:r>
              <a:rPr lang="de-DE" b="1" dirty="0" err="1">
                <a:solidFill>
                  <a:srgbClr val="0000CC"/>
                </a:solidFill>
              </a:rPr>
              <a:t>over</a:t>
            </a:r>
            <a:r>
              <a:rPr lang="de-DE" b="1" dirty="0">
                <a:solidFill>
                  <a:srgbClr val="0000CC"/>
                </a:solidFill>
              </a:rPr>
              <a:t> 2 </a:t>
            </a:r>
            <a:r>
              <a:rPr lang="de-DE" b="1" dirty="0" err="1">
                <a:solidFill>
                  <a:srgbClr val="0000CC"/>
                </a:solidFill>
              </a:rPr>
              <a:t>years</a:t>
            </a:r>
            <a:endParaRPr lang="de-DE" b="1" dirty="0">
              <a:solidFill>
                <a:srgbClr val="0000CC"/>
              </a:solidFill>
            </a:endParaRPr>
          </a:p>
        </p:txBody>
      </p:sp>
      <p:sp>
        <p:nvSpPr>
          <p:cNvPr id="33" name="Textplatzhalter 5">
            <a:extLst>
              <a:ext uri="{FF2B5EF4-FFF2-40B4-BE49-F238E27FC236}">
                <a16:creationId xmlns:a16="http://schemas.microsoft.com/office/drawing/2014/main" id="{50F9486C-1B5E-7D95-E2A6-D0E367CB65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7180" y="4375003"/>
            <a:ext cx="1740558" cy="538673"/>
          </a:xfrm>
        </p:spPr>
        <p:txBody>
          <a:bodyPr/>
          <a:lstStyle/>
          <a:p>
            <a:pPr algn="r"/>
            <a:r>
              <a:rPr lang="de-DE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3B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954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  <p:bldP spid="3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404D1AB0-897A-42BA-B82B-D963C6E1CB4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E37BA87-4E33-48E5-9BC7-FB6AAB70B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2411375"/>
            <a:ext cx="5126539" cy="31512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Primary endpoint: </a:t>
            </a:r>
            <a:r>
              <a:rPr lang="en-US" dirty="0">
                <a:solidFill>
                  <a:schemeClr val="tx1"/>
                </a:solidFill>
              </a:rPr>
              <a:t>time-weighted average of eGFR over 2 years showed a statistically </a:t>
            </a:r>
            <a:r>
              <a:rPr lang="en-US" b="1" dirty="0">
                <a:solidFill>
                  <a:schemeClr val="tx1"/>
                </a:solidFill>
              </a:rPr>
              <a:t>significant benefit with </a:t>
            </a:r>
            <a:r>
              <a:rPr lang="en-US" b="1" dirty="0" err="1">
                <a:solidFill>
                  <a:schemeClr val="tx1"/>
                </a:solidFill>
              </a:rPr>
              <a:t>Nefecon</a:t>
            </a:r>
            <a:r>
              <a:rPr lang="en-US" b="1" dirty="0">
                <a:solidFill>
                  <a:schemeClr val="tx1"/>
                </a:solidFill>
              </a:rPr>
              <a:t> vs. Placebo of 5.05 mL/min/1.73 m</a:t>
            </a:r>
            <a:r>
              <a:rPr lang="en-US" b="1" baseline="30000" dirty="0">
                <a:solidFill>
                  <a:schemeClr val="tx1"/>
                </a:solidFill>
              </a:rPr>
              <a:t>2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(p&lt;0.0001).</a:t>
            </a:r>
          </a:p>
          <a:p>
            <a:r>
              <a:rPr lang="en-US" dirty="0">
                <a:solidFill>
                  <a:schemeClr val="tx1"/>
                </a:solidFill>
              </a:rPr>
              <a:t>The eGFR </a:t>
            </a:r>
            <a:r>
              <a:rPr lang="en-US" b="1" dirty="0">
                <a:solidFill>
                  <a:schemeClr val="tx1"/>
                </a:solidFill>
              </a:rPr>
              <a:t>benefit</a:t>
            </a:r>
            <a:r>
              <a:rPr lang="en-US" dirty="0">
                <a:solidFill>
                  <a:schemeClr val="tx1"/>
                </a:solidFill>
              </a:rPr>
              <a:t> at the end of the 9-month treatment period with </a:t>
            </a:r>
            <a:r>
              <a:rPr lang="en-US" dirty="0" err="1">
                <a:solidFill>
                  <a:schemeClr val="tx1"/>
                </a:solidFill>
              </a:rPr>
              <a:t>Nefecon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b="1" dirty="0">
                <a:solidFill>
                  <a:schemeClr val="tx1"/>
                </a:solidFill>
              </a:rPr>
              <a:t>was maintained </a:t>
            </a:r>
            <a:r>
              <a:rPr lang="en-US" dirty="0">
                <a:solidFill>
                  <a:schemeClr val="tx1"/>
                </a:solidFill>
              </a:rPr>
              <a:t>during the 15-month of observational follow-up.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049C75B-A04F-459A-A2F5-DF42DCD6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902" y="540001"/>
            <a:ext cx="9699773" cy="592504"/>
          </a:xfrm>
        </p:spPr>
        <p:txBody>
          <a:bodyPr vert="horz"/>
          <a:lstStyle/>
          <a:p>
            <a:r>
              <a:rPr lang="en-US" b="1" dirty="0" err="1"/>
              <a:t>NefIgArd</a:t>
            </a:r>
            <a:r>
              <a:rPr lang="en-US" b="1" dirty="0"/>
              <a:t> Part B: Results</a:t>
            </a:r>
            <a:endParaRPr lang="de-DE" b="1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EA567F-2720-4F97-93F5-6DE7143A0A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6902" y="1132504"/>
            <a:ext cx="9699772" cy="415925"/>
          </a:xfrm>
        </p:spPr>
        <p:txBody>
          <a:bodyPr/>
          <a:lstStyle/>
          <a:p>
            <a:r>
              <a:rPr lang="de-DE" dirty="0"/>
              <a:t>T</a:t>
            </a:r>
            <a:r>
              <a:rPr lang="en-US" dirty="0" err="1"/>
              <a:t>ime</a:t>
            </a:r>
            <a:r>
              <a:rPr lang="en-US" dirty="0"/>
              <a:t>-weighted average of eGFR over 2 years</a:t>
            </a:r>
            <a:endParaRPr lang="de-DE" dirty="0"/>
          </a:p>
        </p:txBody>
      </p:sp>
      <p:sp>
        <p:nvSpPr>
          <p:cNvPr id="13" name="Rounded Rectangle 38">
            <a:extLst>
              <a:ext uri="{FF2B5EF4-FFF2-40B4-BE49-F238E27FC236}">
                <a16:creationId xmlns:a16="http://schemas.microsoft.com/office/drawing/2014/main" id="{912455D3-9114-9C09-2067-DBD9906CD0B7}"/>
              </a:ext>
            </a:extLst>
          </p:cNvPr>
          <p:cNvSpPr/>
          <p:nvPr/>
        </p:nvSpPr>
        <p:spPr>
          <a:xfrm>
            <a:off x="5309419" y="1920240"/>
            <a:ext cx="6419442" cy="795207"/>
          </a:xfrm>
          <a:prstGeom prst="roundRect">
            <a:avLst>
              <a:gd name="adj" fmla="val 33779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>
                <a:solidFill>
                  <a:srgbClr val="FE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Mean absolute change in eGFR from baseline to 24 months in the overall study population</a:t>
            </a:r>
            <a:endParaRPr lang="en-US" dirty="0">
              <a:solidFill>
                <a:srgbClr val="FEFFF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2FE1151-F8D9-DB84-E09C-5699CFA91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9419" y="2911658"/>
            <a:ext cx="6524973" cy="2712159"/>
          </a:xfrm>
          <a:prstGeom prst="rect">
            <a:avLst/>
          </a:prstGeom>
        </p:spPr>
      </p:pic>
      <p:sp>
        <p:nvSpPr>
          <p:cNvPr id="11" name="Arrow: Chevron 46">
            <a:extLst>
              <a:ext uri="{FF2B5EF4-FFF2-40B4-BE49-F238E27FC236}">
                <a16:creationId xmlns:a16="http://schemas.microsoft.com/office/drawing/2014/main" id="{5846CA17-1837-394B-AA4A-62C51DA54956}"/>
              </a:ext>
            </a:extLst>
          </p:cNvPr>
          <p:cNvSpPr/>
          <p:nvPr/>
        </p:nvSpPr>
        <p:spPr>
          <a:xfrm>
            <a:off x="1218604" y="104162"/>
            <a:ext cx="1156595" cy="528060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418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6282877-61BF-4CE4-AFCE-B822F59D9A9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EA4705C4-B70D-40A7-B643-BDF5F3BF3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6" y="540001"/>
            <a:ext cx="9689140" cy="592504"/>
          </a:xfrm>
        </p:spPr>
        <p:txBody>
          <a:bodyPr vert="horz"/>
          <a:lstStyle/>
          <a:p>
            <a:r>
              <a:rPr lang="de-DE" b="1" dirty="0" err="1"/>
              <a:t>NefIgArd</a:t>
            </a:r>
            <a:r>
              <a:rPr lang="de-DE" b="1" dirty="0"/>
              <a:t> Part B: </a:t>
            </a:r>
            <a:r>
              <a:rPr lang="de-DE" b="1" dirty="0" err="1"/>
              <a:t>Results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ADD61A-6A17-4CA3-9354-292621EF55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07534" y="1132505"/>
            <a:ext cx="9689140" cy="468077"/>
          </a:xfrm>
        </p:spPr>
        <p:txBody>
          <a:bodyPr/>
          <a:lstStyle/>
          <a:p>
            <a:r>
              <a:rPr lang="de-DE" dirty="0" err="1"/>
              <a:t>Subgroup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: </a:t>
            </a:r>
            <a:r>
              <a:rPr lang="de-DE" dirty="0" err="1"/>
              <a:t>eGFR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in </a:t>
            </a:r>
            <a:r>
              <a:rPr lang="de-DE" dirty="0" err="1"/>
              <a:t>patients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baseline</a:t>
            </a:r>
            <a:r>
              <a:rPr lang="de-DE" dirty="0"/>
              <a:t> UPCR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8057D1F-C317-4566-82D7-AB51C278BD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Richard Lafayette, </a:t>
            </a:r>
            <a:r>
              <a:rPr lang="de-DE" dirty="0" err="1"/>
              <a:t>presented</a:t>
            </a:r>
            <a:r>
              <a:rPr lang="de-DE" dirty="0"/>
              <a:t> at ERA-EDTA 2023 in Milano; </a:t>
            </a:r>
            <a:r>
              <a:rPr lang="de-DE" dirty="0">
                <a:hlinkClick r:id="rId6"/>
              </a:rPr>
              <a:t>https://www.calliditas.se/en/wp-content/uploads/sites/2/2023/06/Presentation-European-Renal-Association-ERA-Congress-2023.pdf</a:t>
            </a:r>
            <a:r>
              <a:rPr lang="de-DE" dirty="0"/>
              <a:t>; UPCR: </a:t>
            </a:r>
            <a:r>
              <a:rPr lang="de-DE" dirty="0" err="1"/>
              <a:t>urine</a:t>
            </a:r>
            <a:r>
              <a:rPr lang="de-DE" dirty="0"/>
              <a:t> protein-</a:t>
            </a:r>
            <a:r>
              <a:rPr lang="de-DE" dirty="0" err="1"/>
              <a:t>creatinine</a:t>
            </a:r>
            <a:r>
              <a:rPr lang="de-DE" dirty="0"/>
              <a:t> </a:t>
            </a:r>
            <a:r>
              <a:rPr lang="de-DE" dirty="0" err="1"/>
              <a:t>ratio</a:t>
            </a:r>
            <a:r>
              <a:rPr lang="de-DE" dirty="0"/>
              <a:t>; </a:t>
            </a:r>
            <a:r>
              <a:rPr lang="de-DE" dirty="0" err="1"/>
              <a:t>eGFR</a:t>
            </a:r>
            <a:r>
              <a:rPr lang="de-DE" dirty="0"/>
              <a:t>: </a:t>
            </a:r>
            <a:r>
              <a:rPr lang="de-DE" dirty="0" err="1"/>
              <a:t>estimated</a:t>
            </a:r>
            <a:r>
              <a:rPr lang="de-DE" dirty="0"/>
              <a:t> </a:t>
            </a:r>
            <a:r>
              <a:rPr lang="de-DE" dirty="0" err="1"/>
              <a:t>glomerular</a:t>
            </a:r>
            <a:r>
              <a:rPr lang="de-DE" dirty="0"/>
              <a:t> </a:t>
            </a:r>
            <a:r>
              <a:rPr lang="de-DE" dirty="0" err="1"/>
              <a:t>filtration</a:t>
            </a:r>
            <a:r>
              <a:rPr lang="de-DE" dirty="0"/>
              <a:t> rate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2CD0E57-8F79-621F-882B-6E325F542A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4300" y="2923826"/>
            <a:ext cx="5245100" cy="283257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39EE7E6-B450-F258-3141-25E4F785CB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824" y="2882915"/>
            <a:ext cx="5280025" cy="2863426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D088D76-E3D7-D9D3-3C85-3F16648EFA9E}"/>
              </a:ext>
            </a:extLst>
          </p:cNvPr>
          <p:cNvSpPr/>
          <p:nvPr/>
        </p:nvSpPr>
        <p:spPr>
          <a:xfrm>
            <a:off x="2343150" y="2843159"/>
            <a:ext cx="2609850" cy="117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srgbClr val="32227D"/>
              </a:solidFill>
            </a:endParaRPr>
          </a:p>
        </p:txBody>
      </p:sp>
      <p:sp>
        <p:nvSpPr>
          <p:cNvPr id="2" name="Rounded Rectangle 38">
            <a:extLst>
              <a:ext uri="{FF2B5EF4-FFF2-40B4-BE49-F238E27FC236}">
                <a16:creationId xmlns:a16="http://schemas.microsoft.com/office/drawing/2014/main" id="{38ECE57F-7B6B-6881-0C40-BBA11E02DDBE}"/>
              </a:ext>
            </a:extLst>
          </p:cNvPr>
          <p:cNvSpPr/>
          <p:nvPr/>
        </p:nvSpPr>
        <p:spPr>
          <a:xfrm>
            <a:off x="1550220" y="2118586"/>
            <a:ext cx="4258788" cy="617323"/>
          </a:xfrm>
          <a:prstGeom prst="roundRect">
            <a:avLst>
              <a:gd name="adj" fmla="val 33779"/>
            </a:avLst>
          </a:prstGeom>
          <a:solidFill>
            <a:srgbClr val="CFC8F0"/>
          </a:solidFill>
          <a:ln w="12700">
            <a:solidFill>
              <a:srgbClr val="322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Baseline UPCR subgroup ≥1.5 g/g</a:t>
            </a:r>
            <a:endParaRPr lang="en-US" sz="1600" dirty="0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9" name="Rounded Rectangle 38">
            <a:extLst>
              <a:ext uri="{FF2B5EF4-FFF2-40B4-BE49-F238E27FC236}">
                <a16:creationId xmlns:a16="http://schemas.microsoft.com/office/drawing/2014/main" id="{8090FA06-F72D-007F-79B8-93D46D60949F}"/>
              </a:ext>
            </a:extLst>
          </p:cNvPr>
          <p:cNvSpPr/>
          <p:nvPr/>
        </p:nvSpPr>
        <p:spPr>
          <a:xfrm>
            <a:off x="7233057" y="2118585"/>
            <a:ext cx="4258788" cy="617323"/>
          </a:xfrm>
          <a:prstGeom prst="roundRect">
            <a:avLst>
              <a:gd name="adj" fmla="val 33779"/>
            </a:avLst>
          </a:prstGeom>
          <a:solidFill>
            <a:srgbClr val="E5E1F7"/>
          </a:solidFill>
          <a:ln w="12700">
            <a:solidFill>
              <a:srgbClr val="322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Baseline UPCR subgroup &lt;1.5 g/g</a:t>
            </a:r>
            <a:endParaRPr lang="en-US" sz="1600" dirty="0">
              <a:solidFill>
                <a:srgbClr val="32227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DA4A277-F808-3D8D-81DA-86BAED1865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179" t="7688" r="9757" b="80766"/>
          <a:stretch/>
        </p:blipFill>
        <p:spPr>
          <a:xfrm>
            <a:off x="9253331" y="3204217"/>
            <a:ext cx="1808922" cy="28875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2894F43-7B55-879A-AEDD-CBFC9E017B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179" t="7688" r="9757" b="80766"/>
          <a:stretch/>
        </p:blipFill>
        <p:spPr>
          <a:xfrm>
            <a:off x="3551599" y="3197593"/>
            <a:ext cx="1808922" cy="288757"/>
          </a:xfrm>
          <a:prstGeom prst="rect">
            <a:avLst/>
          </a:prstGeom>
        </p:spPr>
      </p:pic>
      <p:sp>
        <p:nvSpPr>
          <p:cNvPr id="15" name="Arrow: Chevron 46">
            <a:extLst>
              <a:ext uri="{FF2B5EF4-FFF2-40B4-BE49-F238E27FC236}">
                <a16:creationId xmlns:a16="http://schemas.microsoft.com/office/drawing/2014/main" id="{5846CA17-1837-394B-AA4A-62C51DA54956}"/>
              </a:ext>
            </a:extLst>
          </p:cNvPr>
          <p:cNvSpPr/>
          <p:nvPr/>
        </p:nvSpPr>
        <p:spPr>
          <a:xfrm>
            <a:off x="1229236" y="104947"/>
            <a:ext cx="1156595" cy="528060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3B</a:t>
            </a:r>
          </a:p>
        </p:txBody>
      </p:sp>
    </p:spTree>
    <p:extLst>
      <p:ext uri="{BB962C8B-B14F-4D97-AF65-F5344CB8AC3E}">
        <p14:creationId xmlns:p14="http://schemas.microsoft.com/office/powerpoint/2010/main" val="238542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404D1AB0-897A-42BA-B82B-D963C6E1CB4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E37BA87-4E33-48E5-9BC7-FB6AAB70B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2073316"/>
            <a:ext cx="4671604" cy="297066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Mean relative </a:t>
            </a:r>
            <a:r>
              <a:rPr lang="en-US" b="1" dirty="0">
                <a:solidFill>
                  <a:schemeClr val="tx1"/>
                </a:solidFill>
              </a:rPr>
              <a:t>change in UPCR at 24 months was -30.7% </a:t>
            </a:r>
            <a:r>
              <a:rPr lang="en-US" dirty="0">
                <a:solidFill>
                  <a:schemeClr val="tx1"/>
                </a:solidFill>
              </a:rPr>
              <a:t>with </a:t>
            </a:r>
            <a:r>
              <a:rPr lang="en-US" dirty="0" err="1">
                <a:solidFill>
                  <a:schemeClr val="tx1"/>
                </a:solidFill>
              </a:rPr>
              <a:t>Nefecon</a:t>
            </a:r>
            <a:r>
              <a:rPr lang="en-US" dirty="0">
                <a:solidFill>
                  <a:schemeClr val="tx1"/>
                </a:solidFill>
              </a:rPr>
              <a:t> vs. -1.0 % with Placebo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</a:rPr>
              <a:t>At 24 months</a:t>
            </a:r>
            <a:r>
              <a:rPr lang="en-US" dirty="0">
                <a:solidFill>
                  <a:schemeClr val="tx1"/>
                </a:solidFill>
              </a:rPr>
              <a:t>, the percentage reduction in UPCR in the </a:t>
            </a:r>
            <a:r>
              <a:rPr lang="en-US" dirty="0" err="1">
                <a:solidFill>
                  <a:schemeClr val="tx1"/>
                </a:solidFill>
              </a:rPr>
              <a:t>Nefecon</a:t>
            </a:r>
            <a:r>
              <a:rPr lang="en-US" dirty="0">
                <a:solidFill>
                  <a:schemeClr val="tx1"/>
                </a:solidFill>
              </a:rPr>
              <a:t> vs placebo arm was </a:t>
            </a:r>
            <a:r>
              <a:rPr lang="en-US" b="1" dirty="0">
                <a:solidFill>
                  <a:schemeClr val="tx1"/>
                </a:solidFill>
              </a:rPr>
              <a:t>similar to the end of the 9-month treatment period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049C75B-A04F-459A-A2F5-DF42DCD6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902" y="540001"/>
            <a:ext cx="9699773" cy="592504"/>
          </a:xfrm>
        </p:spPr>
        <p:txBody>
          <a:bodyPr vert="horz"/>
          <a:lstStyle/>
          <a:p>
            <a:r>
              <a:rPr lang="en-US" b="1" dirty="0" err="1"/>
              <a:t>NefIgArd</a:t>
            </a:r>
            <a:r>
              <a:rPr lang="en-US" b="1" dirty="0"/>
              <a:t> Part B: Results</a:t>
            </a:r>
            <a:endParaRPr lang="de-DE" b="1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EA567F-2720-4F97-93F5-6DE7143A0A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6902" y="1132504"/>
            <a:ext cx="9699772" cy="415925"/>
          </a:xfrm>
        </p:spPr>
        <p:txBody>
          <a:bodyPr/>
          <a:lstStyle/>
          <a:p>
            <a:r>
              <a:rPr lang="de-DE" dirty="0"/>
              <a:t>UPCR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24 </a:t>
            </a:r>
            <a:r>
              <a:rPr lang="de-DE" dirty="0" err="1"/>
              <a:t>months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2B166A8-B317-54F6-734C-4BAA73ACAC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999"/>
          <a:stretch/>
        </p:blipFill>
        <p:spPr>
          <a:xfrm>
            <a:off x="5469266" y="2974974"/>
            <a:ext cx="5981700" cy="2538869"/>
          </a:xfrm>
          <a:prstGeom prst="rect">
            <a:avLst/>
          </a:prstGeom>
        </p:spPr>
      </p:pic>
      <p:sp>
        <p:nvSpPr>
          <p:cNvPr id="17" name="Rounded Rectangle 38">
            <a:extLst>
              <a:ext uri="{FF2B5EF4-FFF2-40B4-BE49-F238E27FC236}">
                <a16:creationId xmlns:a16="http://schemas.microsoft.com/office/drawing/2014/main" id="{16FC9D81-B6DF-507B-79C3-0DF93062512F}"/>
              </a:ext>
            </a:extLst>
          </p:cNvPr>
          <p:cNvSpPr/>
          <p:nvPr/>
        </p:nvSpPr>
        <p:spPr>
          <a:xfrm>
            <a:off x="5199017" y="1835940"/>
            <a:ext cx="6301244" cy="879508"/>
          </a:xfrm>
          <a:prstGeom prst="roundRect">
            <a:avLst>
              <a:gd name="adj" fmla="val 33779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FE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Mean relative change in UPCR from baseline to 24 months in the overall study population</a:t>
            </a:r>
            <a:endParaRPr lang="en-US" sz="2000" dirty="0">
              <a:solidFill>
                <a:srgbClr val="FEFFF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1" name="Arrow: Chevron 46">
            <a:extLst>
              <a:ext uri="{FF2B5EF4-FFF2-40B4-BE49-F238E27FC236}">
                <a16:creationId xmlns:a16="http://schemas.microsoft.com/office/drawing/2014/main" id="{5846CA17-1837-394B-AA4A-62C51DA54956}"/>
              </a:ext>
            </a:extLst>
          </p:cNvPr>
          <p:cNvSpPr/>
          <p:nvPr/>
        </p:nvSpPr>
        <p:spPr>
          <a:xfrm>
            <a:off x="1229236" y="104947"/>
            <a:ext cx="1156595" cy="528060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927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404D1AB0-897A-42BA-B82B-D963C6E1CB4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E37BA87-4E33-48E5-9BC7-FB6AAB70B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223" y="2060628"/>
            <a:ext cx="9126852" cy="3393694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NefIgArd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study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 its 2-year primary endpoint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demonstrating that 9 months of treatment with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Nefecon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top of optimized standard of care provided a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statistically significant and clinically relevant preservation of eGFR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compared with optimized standard of care alone.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size of the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eGFR benefit was maintained over the 15-month off-drug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observational follow-up period.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observed eGFR benefit was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of baseline UPCR.</a:t>
            </a:r>
          </a:p>
          <a:p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Nefecon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 mg was generally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 tolerated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the AE profile was consistent with that reported in the previous interim analysis.</a:t>
            </a:r>
          </a:p>
          <a:p>
            <a:endParaRPr lang="en-U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049C75B-A04F-459A-A2F5-DF42DCD6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902" y="540001"/>
            <a:ext cx="9699773" cy="592504"/>
          </a:xfrm>
        </p:spPr>
        <p:txBody>
          <a:bodyPr vert="horz"/>
          <a:lstStyle/>
          <a:p>
            <a:r>
              <a:rPr lang="en-US" b="1" dirty="0" err="1"/>
              <a:t>NefIgArd</a:t>
            </a:r>
            <a:r>
              <a:rPr lang="en-US" b="1" dirty="0"/>
              <a:t> Part B</a:t>
            </a:r>
            <a:endParaRPr lang="de-DE" b="1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EA567F-2720-4F97-93F5-6DE7143A0A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6902" y="1132504"/>
            <a:ext cx="9699772" cy="415925"/>
          </a:xfrm>
        </p:spPr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9" name="Arrow: Chevron 46">
            <a:extLst>
              <a:ext uri="{FF2B5EF4-FFF2-40B4-BE49-F238E27FC236}">
                <a16:creationId xmlns:a16="http://schemas.microsoft.com/office/drawing/2014/main" id="{5846CA17-1837-394B-AA4A-62C51DA54956}"/>
              </a:ext>
            </a:extLst>
          </p:cNvPr>
          <p:cNvSpPr/>
          <p:nvPr/>
        </p:nvSpPr>
        <p:spPr>
          <a:xfrm>
            <a:off x="1229236" y="104947"/>
            <a:ext cx="1156595" cy="528060"/>
          </a:xfrm>
          <a:prstGeom prst="chevron">
            <a:avLst>
              <a:gd name="adj" fmla="val 17816"/>
            </a:avLst>
          </a:prstGeom>
          <a:solidFill>
            <a:srgbClr val="7BF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srgbClr val="32227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Phase 3B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823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3923EC-8A04-A1F5-A6F7-BA99AEDFB1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3063" y="704601"/>
            <a:ext cx="8976674" cy="415925"/>
          </a:xfrm>
        </p:spPr>
        <p:txBody>
          <a:bodyPr/>
          <a:lstStyle/>
          <a:p>
            <a:r>
              <a:rPr lang="de-DE" sz="2400" b="1" i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de-DE" sz="2400" b="1" i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400" b="1" i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i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Nefecon</a:t>
            </a:r>
            <a:r>
              <a:rPr lang="de-DE" sz="2400" b="1" i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i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reduces</a:t>
            </a:r>
            <a:r>
              <a:rPr lang="de-DE" sz="2400" b="1" i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i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circulating</a:t>
            </a:r>
            <a:r>
              <a:rPr lang="de-DE" sz="2400" b="1" i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i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levels</a:t>
            </a:r>
            <a:r>
              <a:rPr lang="de-DE" sz="2400" b="1" i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i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b="1" i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gd-IgA1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492A31B-12F5-4CB5-819F-A76489FB1D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35120" y="6563164"/>
            <a:ext cx="3889094" cy="195098"/>
          </a:xfrm>
        </p:spPr>
        <p:txBody>
          <a:bodyPr/>
          <a:lstStyle/>
          <a:p>
            <a:r>
              <a:rPr lang="de-DE" sz="1050" dirty="0" err="1"/>
              <a:t>Molyneux</a:t>
            </a:r>
            <a:r>
              <a:rPr lang="de-DE" sz="1050" dirty="0"/>
              <a:t> et al., ASN 2022 Orlando, </a:t>
            </a:r>
            <a:r>
              <a:rPr lang="de-DE" sz="1050" dirty="0" err="1"/>
              <a:t>poster</a:t>
            </a:r>
            <a:r>
              <a:rPr lang="de-DE" sz="1050" dirty="0"/>
              <a:t> SA-PO654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DE28F8E-D4F2-B3CA-F7F6-25AD35896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37"/>
          <a:stretch/>
        </p:blipFill>
        <p:spPr>
          <a:xfrm>
            <a:off x="914400" y="1816824"/>
            <a:ext cx="10363200" cy="3007858"/>
          </a:xfrm>
          <a:prstGeom prst="rect">
            <a:avLst/>
          </a:prstGeom>
        </p:spPr>
      </p:pic>
      <p:graphicFrame>
        <p:nvGraphicFramePr>
          <p:cNvPr id="12" name="Inhaltsplatzhalter 25">
            <a:extLst>
              <a:ext uri="{FF2B5EF4-FFF2-40B4-BE49-F238E27FC236}">
                <a16:creationId xmlns:a16="http://schemas.microsoft.com/office/drawing/2014/main" id="{C6CD8A08-6084-F601-F5EA-304423D6E660}"/>
              </a:ext>
            </a:extLst>
          </p:cNvPr>
          <p:cNvGraphicFramePr>
            <a:graphicFrameLocks/>
          </p:cNvGraphicFramePr>
          <p:nvPr/>
        </p:nvGraphicFramePr>
        <p:xfrm>
          <a:off x="1600130" y="4861389"/>
          <a:ext cx="8010595" cy="104371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3635323">
                  <a:extLst>
                    <a:ext uri="{9D8B030D-6E8A-4147-A177-3AD203B41FA5}">
                      <a16:colId xmlns:a16="http://schemas.microsoft.com/office/drawing/2014/main" val="3105305472"/>
                    </a:ext>
                  </a:extLst>
                </a:gridCol>
                <a:gridCol w="1460622">
                  <a:extLst>
                    <a:ext uri="{9D8B030D-6E8A-4147-A177-3AD203B41FA5}">
                      <a16:colId xmlns:a16="http://schemas.microsoft.com/office/drawing/2014/main" val="2313509096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1910852819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3399875019"/>
                    </a:ext>
                  </a:extLst>
                </a:gridCol>
              </a:tblGrid>
              <a:tr h="3564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1" u="none" strike="noStrike" kern="1200" dirty="0">
                        <a:solidFill>
                          <a:schemeClr val="tx1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24626" marR="24626" marT="24626" marB="24626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3 </a:t>
                      </a:r>
                      <a:r>
                        <a:rPr lang="de-DE" sz="14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months</a:t>
                      </a:r>
                      <a:endParaRPr lang="de-DE" sz="1400" b="1" u="none" strike="noStrike" kern="1200" dirty="0">
                        <a:solidFill>
                          <a:schemeClr val="tx1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24626" marR="24626" marT="24626" marB="2462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6 </a:t>
                      </a:r>
                      <a:r>
                        <a:rPr lang="de-DE" sz="14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months</a:t>
                      </a:r>
                      <a:endParaRPr lang="de-DE" sz="1400" b="1" u="none" strike="noStrike" kern="1200" dirty="0">
                        <a:solidFill>
                          <a:schemeClr val="tx1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24626" marR="24626" marT="24626" marB="2462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9 </a:t>
                      </a:r>
                      <a:r>
                        <a:rPr lang="de-DE" sz="14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months</a:t>
                      </a:r>
                      <a:endParaRPr lang="de-DE" sz="1400" b="1" u="none" strike="noStrike" kern="1200" dirty="0">
                        <a:solidFill>
                          <a:schemeClr val="tx1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24626" marR="24626" marT="24626" marB="2462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717984"/>
                  </a:ext>
                </a:extLst>
              </a:tr>
              <a:tr h="324772">
                <a:tc>
                  <a:txBody>
                    <a:bodyPr/>
                    <a:lstStyle/>
                    <a:p>
                      <a:pPr marL="0" marR="0" lvl="0" indent="-226695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u="none" strike="noStrike" kern="1200" dirty="0">
                          <a:solidFill>
                            <a:schemeClr val="lt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Mean </a:t>
                      </a:r>
                      <a:r>
                        <a:rPr lang="de-DE" sz="1400" b="0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reduction</a:t>
                      </a:r>
                      <a:r>
                        <a:rPr lang="de-DE" sz="1400" b="0" u="none" strike="noStrike" kern="1200" dirty="0">
                          <a:solidFill>
                            <a:schemeClr val="lt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in gd-IgA1 vs. </a:t>
                      </a:r>
                      <a:r>
                        <a:rPr lang="de-DE" sz="1400" b="0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placebo</a:t>
                      </a:r>
                      <a:endParaRPr lang="de-DE" sz="1400" b="0" u="none" strike="noStrike" kern="1200" dirty="0">
                        <a:solidFill>
                          <a:schemeClr val="lt1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24626" marR="24626" marT="24626" marB="24626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22669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-21.4%</a:t>
                      </a:r>
                    </a:p>
                  </a:txBody>
                  <a:tcPr marL="24626" marR="24626" marT="24626" marB="2462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22669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-23.5%</a:t>
                      </a:r>
                    </a:p>
                  </a:txBody>
                  <a:tcPr marL="24626" marR="24626" marT="24626" marB="2462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22669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-34%</a:t>
                      </a:r>
                    </a:p>
                  </a:txBody>
                  <a:tcPr marL="24626" marR="24626" marT="24626" marB="2462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064281"/>
                  </a:ext>
                </a:extLst>
              </a:tr>
              <a:tr h="362466">
                <a:tc>
                  <a:txBody>
                    <a:bodyPr/>
                    <a:lstStyle/>
                    <a:p>
                      <a:pPr marL="0" marR="0" lvl="0" indent="-226695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u="none" strike="noStrike" kern="1200" dirty="0">
                          <a:solidFill>
                            <a:schemeClr val="lt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P-</a:t>
                      </a:r>
                      <a:r>
                        <a:rPr lang="de-DE" sz="1400" b="0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value</a:t>
                      </a:r>
                      <a:endParaRPr lang="de-DE" sz="1400" b="0" u="none" strike="noStrike" kern="1200" dirty="0">
                        <a:solidFill>
                          <a:schemeClr val="lt1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24626" marR="24626" marT="24626" marB="24626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22669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&lt;0.0005</a:t>
                      </a:r>
                    </a:p>
                  </a:txBody>
                  <a:tcPr marL="24626" marR="24626" marT="24626" marB="2462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22669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&lt;0.0017</a:t>
                      </a:r>
                    </a:p>
                  </a:txBody>
                  <a:tcPr marL="24626" marR="24626" marT="24626" marB="2462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22669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&lt;0.0001</a:t>
                      </a:r>
                    </a:p>
                  </a:txBody>
                  <a:tcPr marL="24626" marR="24626" marT="24626" marB="2462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435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174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7E5CE8-7D21-442D-8E23-24EEB67A0CD5}"/>
              </a:ext>
            </a:extLst>
          </p:cNvPr>
          <p:cNvSpPr txBox="1"/>
          <p:nvPr/>
        </p:nvSpPr>
        <p:spPr>
          <a:xfrm>
            <a:off x="3188130" y="39668"/>
            <a:ext cx="7986169" cy="88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301"/>
              </a:spcAft>
            </a:pPr>
            <a:r>
              <a:rPr lang="en-US" sz="1806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Serum Gd-IgA1 and proteomic analysis of plasma and urine in patients with </a:t>
            </a:r>
            <a:r>
              <a:rPr lang="en-US" sz="1806" b="1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IgAN</a:t>
            </a:r>
            <a:r>
              <a:rPr lang="en-US" sz="1806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schedule of the study evaluating changes after deactivating intestinal-renal axis</a:t>
            </a:r>
            <a:endParaRPr lang="el-GR" sz="1806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3F63ED-1D06-4478-A9E4-6A54906DCAA8}"/>
              </a:ext>
            </a:extLst>
          </p:cNvPr>
          <p:cNvSpPr txBox="1"/>
          <p:nvPr/>
        </p:nvSpPr>
        <p:spPr>
          <a:xfrm>
            <a:off x="387896" y="3716371"/>
            <a:ext cx="2276307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E23A2-226E-4F20-B312-67B0F9605F8A}"/>
              </a:ext>
            </a:extLst>
          </p:cNvPr>
          <p:cNvSpPr txBox="1"/>
          <p:nvPr/>
        </p:nvSpPr>
        <p:spPr>
          <a:xfrm>
            <a:off x="336658" y="4069475"/>
            <a:ext cx="24035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Aim of the study will be to evaluate Gd-IgA1 serum levels and inflammatory mediators in plasma and urine of patients with </a:t>
            </a:r>
            <a:r>
              <a:rPr lang="en-US" sz="1600" dirty="0" err="1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IgAN</a:t>
            </a: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during deactivation of intestinal-renal axis.</a:t>
            </a:r>
            <a:endParaRPr lang="el-GR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68580D-9E2E-4C1D-842E-E008BE5B2E4F}"/>
              </a:ext>
            </a:extLst>
          </p:cNvPr>
          <p:cNvSpPr txBox="1"/>
          <p:nvPr/>
        </p:nvSpPr>
        <p:spPr>
          <a:xfrm>
            <a:off x="2933286" y="3716371"/>
            <a:ext cx="3118623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Material &amp; Methods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2C4527-17A3-458A-8620-678E142047DB}"/>
              </a:ext>
            </a:extLst>
          </p:cNvPr>
          <p:cNvSpPr txBox="1"/>
          <p:nvPr/>
        </p:nvSpPr>
        <p:spPr>
          <a:xfrm>
            <a:off x="2794743" y="4020726"/>
            <a:ext cx="34574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Adult patients, </a:t>
            </a:r>
          </a:p>
          <a:p>
            <a:pPr algn="just"/>
            <a:r>
              <a:rPr lang="en-US" sz="1600" dirty="0" err="1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eGFR</a:t>
            </a: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&gt;30ml/min/1.73m</a:t>
            </a:r>
            <a:r>
              <a:rPr lang="en-US" sz="1600" baseline="300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Uprotein</a:t>
            </a: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&gt;750mg/24hr </a:t>
            </a:r>
          </a:p>
          <a:p>
            <a:pPr algn="just"/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Renal biopsies will be revaluated, and classified according to MEST-C score. Serum levels of Gd-IgA1 and plasma and urine proteomics will be estimated and analyzed by performing machine learning algorithms at the beginning of treatment (T0), and accordingly at 3, 6, 9 and 12months</a:t>
            </a:r>
            <a:endParaRPr lang="el-GR" sz="1600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F31E19-DC90-4CC2-92C4-0F1571B4FCFC}"/>
              </a:ext>
            </a:extLst>
          </p:cNvPr>
          <p:cNvSpPr txBox="1"/>
          <p:nvPr/>
        </p:nvSpPr>
        <p:spPr>
          <a:xfrm>
            <a:off x="6432313" y="1228810"/>
            <a:ext cx="272927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F8A72A-4B08-41A1-8432-12406E477A26}"/>
              </a:ext>
            </a:extLst>
          </p:cNvPr>
          <p:cNvSpPr txBox="1"/>
          <p:nvPr/>
        </p:nvSpPr>
        <p:spPr>
          <a:xfrm>
            <a:off x="6306753" y="1629928"/>
            <a:ext cx="3052211" cy="4879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Between 05/2023 and 09/2023 N=24, M/F:17/7, </a:t>
            </a: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Mean age: 47.21±13.4years </a:t>
            </a: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Started on budesonide treatment. </a:t>
            </a: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600" b="1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At time of diagnosis</a:t>
            </a: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41.46 ±37.79 months ago, </a:t>
            </a: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Mean age 43.29±14.48years, </a:t>
            </a:r>
            <a:r>
              <a:rPr lang="en-US" sz="1600" dirty="0" err="1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eGFR</a:t>
            </a: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68.7±25.3ml/min/1.73 m2 </a:t>
            </a:r>
            <a:r>
              <a:rPr lang="en-US" sz="1600" dirty="0" err="1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Uprot</a:t>
            </a: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2.993±2.07gr/24hrs. </a:t>
            </a: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600" b="1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At time of inclusion, </a:t>
            </a: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10/24 patients had already received steroids and 1/24 cyclophosphamide. </a:t>
            </a: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At time starting budesonide treatment, </a:t>
            </a: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eGFR58.82±25.83ml/min/1.73m</a:t>
            </a:r>
            <a:r>
              <a:rPr lang="en-US" sz="1600" baseline="300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Uprot</a:t>
            </a: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= 2.821±2.08gr/24hrs.</a:t>
            </a:r>
            <a:endParaRPr lang="el-GR" sz="1600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7ECD96-8259-4A76-8FF2-B4F3C32B9F21}"/>
              </a:ext>
            </a:extLst>
          </p:cNvPr>
          <p:cNvSpPr txBox="1"/>
          <p:nvPr/>
        </p:nvSpPr>
        <p:spPr>
          <a:xfrm>
            <a:off x="9467473" y="3555505"/>
            <a:ext cx="2616857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80F568-0790-4250-851A-498C6274F6E5}"/>
              </a:ext>
            </a:extLst>
          </p:cNvPr>
          <p:cNvSpPr txBox="1"/>
          <p:nvPr/>
        </p:nvSpPr>
        <p:spPr>
          <a:xfrm>
            <a:off x="9467473" y="3897615"/>
            <a:ext cx="26168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301"/>
              </a:spcAft>
            </a:pP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Levels of Gd-IgA1 and disease biomarkers at time of disease activity and during follow up will give important information about disease pathogenesis and also, reveal predictive markers of disease activity and outcome.</a:t>
            </a:r>
            <a:endParaRPr lang="el-GR" sz="1600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B3F619-F80E-424C-B01C-2D2382FE5357}"/>
              </a:ext>
            </a:extLst>
          </p:cNvPr>
          <p:cNvSpPr txBox="1"/>
          <p:nvPr/>
        </p:nvSpPr>
        <p:spPr>
          <a:xfrm>
            <a:off x="324273" y="1151627"/>
            <a:ext cx="6108040" cy="248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054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Christodoulos</a:t>
            </a:r>
            <a:r>
              <a:rPr lang="en-US" sz="1054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Keskinis</a:t>
            </a:r>
            <a:r>
              <a:rPr lang="en-US" sz="1054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1,2</a:t>
            </a:r>
            <a:r>
              <a:rPr lang="en-US" sz="1054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Eleni Moysidou</a:t>
            </a:r>
            <a:r>
              <a:rPr lang="en-US" sz="1054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1,3</a:t>
            </a:r>
            <a:r>
              <a:rPr lang="en-US" sz="1054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Jerome Zoidakis</a:t>
            </a:r>
            <a:r>
              <a:rPr lang="en-US" sz="1054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054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Vasileios Vaios</a:t>
            </a:r>
            <a:r>
              <a:rPr lang="en-US" sz="1054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1,5</a:t>
            </a:r>
            <a:r>
              <a:rPr lang="en-US" sz="1054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Eleni Kapsia</a:t>
            </a:r>
            <a:r>
              <a:rPr lang="en-US" sz="1054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054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Maria Trivyza</a:t>
            </a:r>
            <a:r>
              <a:rPr lang="en-US" sz="1054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054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Panagiotis Pateinakis</a:t>
            </a:r>
            <a:r>
              <a:rPr lang="en-US" sz="1054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054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54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Marios</a:t>
            </a:r>
            <a:r>
              <a:rPr lang="en-US" sz="1054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Papasotiriou</a:t>
            </a:r>
            <a:r>
              <a:rPr lang="en-US" sz="1054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054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54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Smaragdi</a:t>
            </a:r>
            <a:r>
              <a:rPr lang="en-US" sz="1054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Marinaki</a:t>
            </a:r>
            <a:r>
              <a:rPr lang="en-US" sz="1054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054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54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Pantelis</a:t>
            </a:r>
            <a:r>
              <a:rPr lang="en-US" sz="1054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Sarafidis</a:t>
            </a:r>
            <a:r>
              <a:rPr lang="en-US" sz="1054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1,3</a:t>
            </a:r>
            <a:r>
              <a:rPr lang="en-US" sz="1054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Vassilios Liakopoulos</a:t>
            </a:r>
            <a:r>
              <a:rPr lang="en-US" sz="1054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1,5</a:t>
            </a:r>
            <a:r>
              <a:rPr lang="en-US" sz="1054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Vladimir Tesar</a:t>
            </a:r>
            <a:r>
              <a:rPr lang="en-US" sz="1054" kern="1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054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Maria </a:t>
            </a:r>
            <a:r>
              <a:rPr lang="en-US" sz="1054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Stangou</a:t>
            </a:r>
            <a:r>
              <a:rPr lang="en-US" sz="1054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1,3</a:t>
            </a:r>
            <a:endParaRPr lang="el-GR" sz="1054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054" kern="100" baseline="300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054" i="1" kern="1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of </a:t>
            </a:r>
            <a:r>
              <a:rPr lang="en-US" sz="1054" i="1" kern="100" dirty="0" err="1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Medicinie</a:t>
            </a:r>
            <a:r>
              <a:rPr lang="en-US" sz="1054" i="1" kern="1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Aristotle University of Thessaloniki (AUTH), Greece</a:t>
            </a:r>
            <a:endParaRPr lang="el-GR" sz="1054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054" kern="1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054" i="1" kern="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Nephrology, </a:t>
            </a:r>
            <a:r>
              <a:rPr lang="en-US" sz="1054" i="1" kern="0" dirty="0" err="1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Papageorgiou</a:t>
            </a:r>
            <a:r>
              <a:rPr lang="en-US" sz="1054" i="1" kern="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Hospital, Thessaloniki, Greece</a:t>
            </a:r>
            <a:endParaRPr lang="el-GR" sz="1054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054" i="1" kern="100" baseline="300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054" i="1" kern="1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054" i="1" kern="100" baseline="300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054" i="1" kern="1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Department of Nephrology AUTH, </a:t>
            </a:r>
            <a:r>
              <a:rPr lang="en-US" sz="1054" i="1" kern="100" dirty="0" err="1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Hippokration</a:t>
            </a:r>
            <a:r>
              <a:rPr lang="en-US" sz="1054" i="1" kern="1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Hospital, Thessaloniki, Greece</a:t>
            </a:r>
            <a:endParaRPr lang="el-GR" sz="1054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054" kern="100" baseline="300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054" i="1" kern="1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 of Systems Biology, Biomedical Research Foundation of the Academy of Athens, Greece</a:t>
            </a:r>
            <a:endParaRPr lang="el-GR" sz="1054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054" kern="100" baseline="300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054" i="1" kern="1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2nd Department of Nephrology AUTH, AHEPA Hospital, Thessaloniki, Greece</a:t>
            </a:r>
            <a:endParaRPr lang="el-GR" sz="1054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054" kern="100" baseline="300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054" i="1" kern="1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and </a:t>
            </a:r>
            <a:r>
              <a:rPr lang="en-US" sz="1054" i="1" kern="100" dirty="0" err="1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Kapodistrian</a:t>
            </a:r>
            <a:r>
              <a:rPr lang="en-US" sz="1054" i="1" kern="1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University of Athens, Medical School, Nephrology Department and Renal Transplantation Unit, </a:t>
            </a:r>
            <a:r>
              <a:rPr lang="en-US" sz="1054" i="1" kern="100" dirty="0" err="1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Laiko</a:t>
            </a:r>
            <a:r>
              <a:rPr lang="en-US" sz="1054" i="1" kern="1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Hospital Athens, Athens, Greece</a:t>
            </a:r>
            <a:endParaRPr lang="el-GR" sz="1054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054" kern="100" baseline="300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054" i="1" kern="1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of Nephrology and Renal Transplantation, University Hospital of Patras, Patras, Greece</a:t>
            </a:r>
            <a:endParaRPr lang="el-GR" sz="1054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1"/>
              </a:spcAft>
            </a:pPr>
            <a:r>
              <a:rPr lang="en-US" sz="1054" i="1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054" i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of Nephrology, 1st Faculty of Medicine, Charles University, Prague, Czech</a:t>
            </a:r>
            <a:endParaRPr lang="el-GR" sz="677" dirty="0"/>
          </a:p>
        </p:txBody>
      </p:sp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509EE0CB-19E3-46ED-8E01-BF782B1B8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808" y="965691"/>
            <a:ext cx="2470523" cy="2582386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30702D85-CEDF-4577-86FD-D8B059F0C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96" y="29090"/>
            <a:ext cx="2545390" cy="102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63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610"/>
            <a:ext cx="4890052" cy="407023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870" y="4139994"/>
            <a:ext cx="2728633" cy="265431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259" y="1995507"/>
            <a:ext cx="2555366" cy="255235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613" y="2133061"/>
            <a:ext cx="2912731" cy="2384005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3405" y="4479679"/>
            <a:ext cx="2844428" cy="2314628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6296" y="2090798"/>
            <a:ext cx="2628665" cy="2327548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3916" y="4431731"/>
            <a:ext cx="2974452" cy="2426269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2260" y="-142730"/>
            <a:ext cx="2613126" cy="2521559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729" y="251764"/>
            <a:ext cx="2258353" cy="20163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84873" y="793687"/>
            <a:ext cx="2843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IgAN</a:t>
            </a:r>
            <a:r>
              <a:rPr lang="en-US" sz="2000" b="1" dirty="0"/>
              <a:t> patient at diagnosis</a:t>
            </a:r>
            <a:endParaRPr lang="el-GR" sz="2000" b="1" dirty="0"/>
          </a:p>
        </p:txBody>
      </p:sp>
      <p:pic>
        <p:nvPicPr>
          <p:cNvPr id="18" name="Εικόνα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00977" y="283540"/>
            <a:ext cx="2283787" cy="19845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83175" y="104481"/>
            <a:ext cx="62376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/>
              <a:t>IgAN</a:t>
            </a:r>
            <a:r>
              <a:rPr lang="en-US" sz="2000" b="1" dirty="0"/>
              <a:t> patients after 3 months treatment with budesonide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898299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6949" y="232475"/>
            <a:ext cx="16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Conclusions</a:t>
            </a:r>
            <a:endParaRPr lang="el-GR" sz="2400" b="1" dirty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61" y="894828"/>
            <a:ext cx="11530794" cy="557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The gut-kidney axis is implicated in the pathogenesis and progression of IgAN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Increased levels of Gd-IgA1 lead to immune-complex formation and deposition into the mesangium leading to active and chronic renal lesions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Steroid treatment reduces inflammation, but it is not specific and followed by frequent relapses and side-effects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Budesonide aims to reduce production of Gd-IgA1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It is proved safe and efficient to reduce proteinuria and improve renal function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dirty="0"/>
              <a:t>	</a:t>
            </a:r>
            <a:r>
              <a:rPr lang="en-US" sz="2400" b="1" dirty="0">
                <a:solidFill>
                  <a:srgbClr val="751CD6"/>
                </a:solidFill>
              </a:rPr>
              <a:t>Time has come to change the aspect of our therapeutic approach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51CD6"/>
                </a:solidFill>
              </a:rPr>
              <a:t>			– from symptomatic treatment to precise medicine</a:t>
            </a:r>
          </a:p>
        </p:txBody>
      </p:sp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 flipV="1">
            <a:off x="0" y="786379"/>
            <a:ext cx="11158330" cy="162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155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9ABC24-AED0-AA89-88F1-4A3C369540BA}"/>
              </a:ext>
            </a:extLst>
          </p:cNvPr>
          <p:cNvSpPr txBox="1"/>
          <p:nvPr/>
        </p:nvSpPr>
        <p:spPr>
          <a:xfrm>
            <a:off x="3505676" y="3798336"/>
            <a:ext cx="4769167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751CD6"/>
                </a:solidFill>
              </a:rPr>
              <a:t>Thank you for your attention!</a:t>
            </a:r>
            <a:endParaRPr lang="el-GR" sz="28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A15563E-DB2B-5187-81DE-63F77F9E9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19" y="176211"/>
            <a:ext cx="10109480" cy="135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95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209006" y="0"/>
            <a:ext cx="11414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</a:rPr>
              <a:t>Secretory IgA </a:t>
            </a:r>
            <a:r>
              <a:rPr lang="en-US" sz="2400" b="1" i="1" dirty="0">
                <a:solidFill>
                  <a:srgbClr val="0000CC"/>
                </a:solidFill>
              </a:rPr>
              <a:t>N</a:t>
            </a:r>
            <a:r>
              <a:rPr lang="en-US" sz="2400" b="1" dirty="0">
                <a:solidFill>
                  <a:srgbClr val="0000CC"/>
                </a:solidFill>
              </a:rPr>
              <a:t>- and </a:t>
            </a:r>
            <a:r>
              <a:rPr lang="en-US" sz="2400" b="1" i="1" dirty="0">
                <a:solidFill>
                  <a:srgbClr val="0000CC"/>
                </a:solidFill>
              </a:rPr>
              <a:t>O</a:t>
            </a:r>
            <a:r>
              <a:rPr lang="en-US" sz="2400" b="1" dirty="0">
                <a:solidFill>
                  <a:srgbClr val="0000CC"/>
                </a:solidFill>
              </a:rPr>
              <a:t>-</a:t>
            </a:r>
            <a:r>
              <a:rPr lang="en-US" sz="2400" b="1" dirty="0" err="1">
                <a:solidFill>
                  <a:srgbClr val="0000CC"/>
                </a:solidFill>
              </a:rPr>
              <a:t>Glycans</a:t>
            </a:r>
            <a:r>
              <a:rPr lang="en-US" sz="2400" b="1" dirty="0">
                <a:solidFill>
                  <a:srgbClr val="0000CC"/>
                </a:solidFill>
              </a:rPr>
              <a:t> Provide a Link between the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</a:rPr>
              <a:t>Innate and Adaptive Immune Systems</a:t>
            </a:r>
            <a:endParaRPr lang="el-GR" sz="2400" dirty="0">
              <a:solidFill>
                <a:srgbClr val="0000CC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07" y="2361008"/>
            <a:ext cx="4309262" cy="3354176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6796188" y="1790177"/>
            <a:ext cx="54441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Molecular model of SIgA1 with </a:t>
            </a:r>
            <a:r>
              <a:rPr lang="en-US" sz="2000" b="1" i="1" dirty="0"/>
              <a:t>N</a:t>
            </a:r>
            <a:r>
              <a:rPr lang="en-US" sz="2000" b="1" dirty="0"/>
              <a:t>- and </a:t>
            </a:r>
            <a:r>
              <a:rPr lang="en-US" sz="2000" b="1" i="1" dirty="0"/>
              <a:t>O</a:t>
            </a:r>
            <a:r>
              <a:rPr lang="en-US" sz="2000" b="1" dirty="0"/>
              <a:t>-</a:t>
            </a:r>
            <a:r>
              <a:rPr lang="en-US" sz="2000" b="1" dirty="0" err="1"/>
              <a:t>glycans</a:t>
            </a:r>
            <a:r>
              <a:rPr lang="en-US" sz="2000" b="1" dirty="0"/>
              <a:t> </a:t>
            </a:r>
            <a:endParaRPr lang="el-GR" sz="2000" b="1" dirty="0"/>
          </a:p>
        </p:txBody>
      </p:sp>
      <p:sp>
        <p:nvSpPr>
          <p:cNvPr id="9" name="Ορθογώνιο 8"/>
          <p:cNvSpPr/>
          <p:nvPr/>
        </p:nvSpPr>
        <p:spPr>
          <a:xfrm>
            <a:off x="0" y="5784738"/>
            <a:ext cx="223747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66FF"/>
                </a:solidFill>
              </a:rPr>
              <a:t>J chain </a:t>
            </a:r>
          </a:p>
          <a:p>
            <a:r>
              <a:rPr lang="en-US" b="1" dirty="0">
                <a:solidFill>
                  <a:srgbClr val="9900FF"/>
                </a:solidFill>
              </a:rPr>
              <a:t>Secretory component</a:t>
            </a:r>
            <a:endParaRPr lang="el-GR" dirty="0"/>
          </a:p>
        </p:txBody>
      </p:sp>
      <p:sp>
        <p:nvSpPr>
          <p:cNvPr id="10" name="Ορθογώνιο 9"/>
          <p:cNvSpPr/>
          <p:nvPr/>
        </p:nvSpPr>
        <p:spPr>
          <a:xfrm>
            <a:off x="2296791" y="5767407"/>
            <a:ext cx="36063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O</a:t>
            </a:r>
            <a:r>
              <a:rPr lang="en-US" sz="2000" b="1" dirty="0">
                <a:solidFill>
                  <a:srgbClr val="C00000"/>
                </a:solidFill>
              </a:rPr>
              <a:t>-</a:t>
            </a:r>
            <a:r>
              <a:rPr lang="en-US" sz="2000" b="1" dirty="0" err="1">
                <a:solidFill>
                  <a:srgbClr val="C00000"/>
                </a:solidFill>
              </a:rPr>
              <a:t>glycans</a:t>
            </a:r>
            <a:r>
              <a:rPr lang="en-US" dirty="0"/>
              <a:t> (on the hinge region)</a:t>
            </a:r>
          </a:p>
          <a:p>
            <a:r>
              <a:rPr lang="en-US" sz="2000" b="1" i="1" dirty="0">
                <a:solidFill>
                  <a:srgbClr val="F0EA00"/>
                </a:solidFill>
              </a:rPr>
              <a:t>N</a:t>
            </a:r>
            <a:r>
              <a:rPr lang="en-US" sz="2000" b="1" dirty="0">
                <a:solidFill>
                  <a:srgbClr val="F0EA00"/>
                </a:solidFill>
              </a:rPr>
              <a:t>-</a:t>
            </a:r>
            <a:r>
              <a:rPr lang="en-US" sz="2000" b="1" dirty="0" err="1">
                <a:solidFill>
                  <a:srgbClr val="F0EA00"/>
                </a:solidFill>
              </a:rPr>
              <a:t>glycans</a:t>
            </a:r>
            <a:r>
              <a:rPr lang="en-US" sz="2000" b="1" dirty="0">
                <a:solidFill>
                  <a:srgbClr val="F0EA00"/>
                </a:solidFill>
              </a:rPr>
              <a:t> on the H chains </a:t>
            </a:r>
          </a:p>
          <a:p>
            <a:r>
              <a:rPr lang="en-US" sz="2000" b="1" i="1" dirty="0">
                <a:solidFill>
                  <a:srgbClr val="ED8F05"/>
                </a:solidFill>
              </a:rPr>
              <a:t>N</a:t>
            </a:r>
            <a:r>
              <a:rPr lang="en-US" sz="2000" b="1" dirty="0">
                <a:solidFill>
                  <a:srgbClr val="ED8F05"/>
                </a:solidFill>
              </a:rPr>
              <a:t>-</a:t>
            </a:r>
            <a:r>
              <a:rPr lang="en-US" sz="2000" b="1" dirty="0" err="1">
                <a:solidFill>
                  <a:srgbClr val="ED8F05"/>
                </a:solidFill>
              </a:rPr>
              <a:t>glycans</a:t>
            </a:r>
            <a:r>
              <a:rPr lang="en-US" sz="2000" b="1" dirty="0">
                <a:solidFill>
                  <a:srgbClr val="ED8F05"/>
                </a:solidFill>
              </a:rPr>
              <a:t> on the SC and J chain</a:t>
            </a:r>
            <a:endParaRPr lang="el-GR" dirty="0"/>
          </a:p>
        </p:txBody>
      </p:sp>
      <p:sp>
        <p:nvSpPr>
          <p:cNvPr id="11" name="Ορθογώνιο 10"/>
          <p:cNvSpPr/>
          <p:nvPr/>
        </p:nvSpPr>
        <p:spPr>
          <a:xfrm>
            <a:off x="3255838" y="1482401"/>
            <a:ext cx="33798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/>
              <a:t>Fab antibody-binding sites interaction with </a:t>
            </a:r>
            <a:r>
              <a:rPr lang="en-US" sz="2000" b="1" dirty="0" err="1"/>
              <a:t>Ags</a:t>
            </a:r>
            <a:r>
              <a:rPr lang="en-US" sz="2000" b="1" dirty="0"/>
              <a:t> </a:t>
            </a:r>
          </a:p>
        </p:txBody>
      </p:sp>
      <p:sp>
        <p:nvSpPr>
          <p:cNvPr id="12" name="Ορθογώνιο 11"/>
          <p:cNvSpPr/>
          <p:nvPr/>
        </p:nvSpPr>
        <p:spPr>
          <a:xfrm>
            <a:off x="56550" y="1514192"/>
            <a:ext cx="38848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/>
              <a:t>interaction with </a:t>
            </a:r>
            <a:r>
              <a:rPr lang="en-US" sz="2000" b="1" dirty="0" err="1"/>
              <a:t>bacterials</a:t>
            </a:r>
            <a:r>
              <a:rPr lang="en-US" sz="2000" b="1" dirty="0"/>
              <a:t> </a:t>
            </a: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 flipV="1">
            <a:off x="0" y="1164712"/>
            <a:ext cx="11118574" cy="5666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gA1 and O-glycosylation of the hinge region. Whereas normal IgA1... |  Download Scientific Diagram">
            <a:extLst>
              <a:ext uri="{FF2B5EF4-FFF2-40B4-BE49-F238E27FC236}">
                <a16:creationId xmlns:a16="http://schemas.microsoft.com/office/drawing/2014/main" id="{54C75089-609A-9527-9F89-135DB1F88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88" y="2494738"/>
            <a:ext cx="3243706" cy="360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3410179" y="1152681"/>
            <a:ext cx="2636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Adaptive immunity</a:t>
            </a:r>
            <a:endParaRPr lang="el-GR" sz="2400" dirty="0"/>
          </a:p>
        </p:txBody>
      </p:sp>
      <p:sp>
        <p:nvSpPr>
          <p:cNvPr id="7" name="Ορθογώνιο 6"/>
          <p:cNvSpPr/>
          <p:nvPr/>
        </p:nvSpPr>
        <p:spPr>
          <a:xfrm>
            <a:off x="401007" y="1165058"/>
            <a:ext cx="2446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 Innate immunity </a:t>
            </a:r>
            <a:endParaRPr lang="el-GR" sz="2400" dirty="0"/>
          </a:p>
        </p:txBody>
      </p:sp>
      <p:pic>
        <p:nvPicPr>
          <p:cNvPr id="15" name="Picture 2" descr="IgA1 and O-glycosylation of the hinge region. Whereas normal IgA1... |  Download Scientific Diagram">
            <a:extLst>
              <a:ext uri="{FF2B5EF4-FFF2-40B4-BE49-F238E27FC236}">
                <a16:creationId xmlns:a16="http://schemas.microsoft.com/office/drawing/2014/main" id="{54C75089-609A-9527-9F89-135DB1F88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294" y="2473693"/>
            <a:ext cx="3243706" cy="360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Ορθογώνιο 15"/>
          <p:cNvSpPr/>
          <p:nvPr/>
        </p:nvSpPr>
        <p:spPr>
          <a:xfrm>
            <a:off x="11134527" y="3779747"/>
            <a:ext cx="1057473" cy="1546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Ορθογώνιο 16"/>
          <p:cNvSpPr/>
          <p:nvPr/>
        </p:nvSpPr>
        <p:spPr>
          <a:xfrm>
            <a:off x="9794332" y="3694520"/>
            <a:ext cx="230202" cy="1161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Ορθογώνιο 17"/>
          <p:cNvSpPr/>
          <p:nvPr/>
        </p:nvSpPr>
        <p:spPr>
          <a:xfrm>
            <a:off x="10455046" y="3715565"/>
            <a:ext cx="230202" cy="1161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686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147189" y="191184"/>
            <a:ext cx="560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Immune abnormalities in IgA nephropathy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8535630" y="6488668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eciliaLTStd-Italic"/>
              </a:rPr>
              <a:t>Clinical Kidney Journal</a:t>
            </a:r>
            <a:r>
              <a:rPr lang="en-US" dirty="0">
                <a:latin typeface="CaeciliaLTStd-Roman"/>
              </a:rPr>
              <a:t>, 2023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586" y="652849"/>
            <a:ext cx="7745986" cy="5405051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99189" y="907137"/>
            <a:ext cx="34040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IgA1</a:t>
            </a:r>
            <a:r>
              <a:rPr lang="en-US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mucosal surfaces </a:t>
            </a:r>
            <a:endParaRPr lang="el-GR" sz="20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systemic circulation</a:t>
            </a:r>
            <a:endParaRPr lang="el-GR" sz="20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IgA2 </a:t>
            </a:r>
            <a:r>
              <a:rPr lang="el-GR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mucosal surfaces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 flipV="1">
            <a:off x="0" y="647974"/>
            <a:ext cx="11118574" cy="5666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Ορθογώνιο 6"/>
          <p:cNvSpPr/>
          <p:nvPr/>
        </p:nvSpPr>
        <p:spPr>
          <a:xfrm>
            <a:off x="251931" y="2556188"/>
            <a:ext cx="38686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>
                <a:sym typeface="Symbol" panose="05050102010706020507" pitchFamily="18" charset="2"/>
              </a:rPr>
              <a:t>C</a:t>
            </a:r>
            <a:r>
              <a:rPr lang="en-US" sz="2000" dirty="0"/>
              <a:t>irculating levels of Gd-IgA1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 err="1"/>
              <a:t>Antiglycan</a:t>
            </a:r>
            <a:r>
              <a:rPr lang="en-US" sz="2000" dirty="0"/>
              <a:t> autoantibodies against Gd-IgA1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sz="2000" dirty="0" err="1"/>
              <a:t>Circulating</a:t>
            </a:r>
            <a:r>
              <a:rPr lang="fr-FR" sz="2000" dirty="0"/>
              <a:t> immune complexes </a:t>
            </a:r>
            <a:r>
              <a:rPr lang="fr-FR" sz="2000" dirty="0" err="1"/>
              <a:t>contain</a:t>
            </a:r>
            <a:r>
              <a:rPr lang="fr-FR" sz="2000" dirty="0"/>
              <a:t> Gd-</a:t>
            </a:r>
            <a:r>
              <a:rPr lang="fr-FR" sz="2000" dirty="0" err="1"/>
              <a:t>IgA</a:t>
            </a:r>
            <a:endParaRPr lang="fr-FR" sz="2000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/>
              <a:t>The Gd-IgA1-antiglycan </a:t>
            </a:r>
            <a:r>
              <a:rPr lang="en-US" sz="2000" dirty="0" err="1"/>
              <a:t>IgG</a:t>
            </a:r>
            <a:r>
              <a:rPr lang="en-US" sz="2000" dirty="0"/>
              <a:t> immune complexes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deposit in the </a:t>
            </a:r>
            <a:r>
              <a:rPr lang="en-US" sz="2000" dirty="0" err="1"/>
              <a:t>mesangium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46167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249921" y="1012704"/>
            <a:ext cx="62539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Calibri" panose="020F0502020204030204" pitchFamily="34" charset="0"/>
              </a:rPr>
              <a:t>The site of gd-IgA1 production is still unclear, </a:t>
            </a:r>
          </a:p>
          <a:p>
            <a:r>
              <a:rPr lang="en-US" sz="2000" b="1" dirty="0">
                <a:cs typeface="Calibri" panose="020F0502020204030204" pitchFamily="34" charset="0"/>
              </a:rPr>
              <a:t>evidence on the involvement of </a:t>
            </a:r>
            <a:r>
              <a:rPr lang="en-US" sz="2000" b="1" dirty="0" err="1">
                <a:cs typeface="Calibri" panose="020F0502020204030204" pitchFamily="34" charset="0"/>
              </a:rPr>
              <a:t>Peyer’s</a:t>
            </a:r>
            <a:r>
              <a:rPr lang="en-US" sz="2000" b="1" dirty="0">
                <a:cs typeface="Calibri" panose="020F0502020204030204" pitchFamily="34" charset="0"/>
              </a:rPr>
              <a:t> patches </a:t>
            </a:r>
          </a:p>
          <a:p>
            <a:r>
              <a:rPr lang="en-US" sz="2000" b="1" dirty="0">
                <a:cs typeface="Calibri" panose="020F0502020204030204" pitchFamily="34" charset="0"/>
              </a:rPr>
              <a:t>and mesenteric lymph nodes</a:t>
            </a:r>
          </a:p>
          <a:p>
            <a:endParaRPr lang="en-US" sz="2000" dirty="0"/>
          </a:p>
          <a:p>
            <a:r>
              <a:rPr lang="en-US" sz="2000" dirty="0"/>
              <a:t>↑Serum levels of gd-IgA1 directed against mucosal pathogens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8572AD-F841-F7E2-2165-C900D0B0C8B4}"/>
              </a:ext>
            </a:extLst>
          </p:cNvPr>
          <p:cNvSpPr txBox="1"/>
          <p:nvPr/>
        </p:nvSpPr>
        <p:spPr>
          <a:xfrm>
            <a:off x="8622069" y="6487391"/>
            <a:ext cx="3230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Tissue </a:t>
            </a:r>
            <a:r>
              <a:rPr lang="en-US" i="1" dirty="0" err="1"/>
              <a:t>Eng</a:t>
            </a:r>
            <a:r>
              <a:rPr lang="en-US" i="1"/>
              <a:t> Reg</a:t>
            </a:r>
            <a:r>
              <a:rPr lang="en-US" i="1" dirty="0"/>
              <a:t> Med 2023</a:t>
            </a:r>
            <a:endParaRPr lang="el-GR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49921" y="203010"/>
            <a:ext cx="584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Where does the responsible IgA come from?</a:t>
            </a:r>
            <a:endParaRPr lang="el-GR" sz="2400" b="1" dirty="0"/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 flipV="1">
            <a:off x="0" y="718706"/>
            <a:ext cx="6022778" cy="2615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1B250D9-9FDE-2417-98E5-D944998F0282}"/>
              </a:ext>
            </a:extLst>
          </p:cNvPr>
          <p:cNvSpPr txBox="1"/>
          <p:nvPr/>
        </p:nvSpPr>
        <p:spPr>
          <a:xfrm>
            <a:off x="282542" y="4179067"/>
            <a:ext cx="58799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↑Circulating levels of </a:t>
            </a:r>
            <a:r>
              <a:rPr lang="en-US" sz="2400" dirty="0" err="1"/>
              <a:t>SIgA</a:t>
            </a:r>
            <a:r>
              <a:rPr lang="en-US" sz="2400" dirty="0"/>
              <a:t>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Positive correlation between </a:t>
            </a:r>
            <a:r>
              <a:rPr lang="en-US" sz="2400" dirty="0" err="1"/>
              <a:t>SIgA</a:t>
            </a:r>
            <a:r>
              <a:rPr lang="en-US" sz="2400" dirty="0"/>
              <a:t> and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  disease activity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cs typeface="Calibri" panose="020F0502020204030204" pitchFamily="34" charset="0"/>
              </a:rPr>
              <a:t>3. M</a:t>
            </a:r>
            <a:r>
              <a:rPr lang="en-US" sz="2400" dirty="0"/>
              <a:t>esangial deposits of </a:t>
            </a:r>
            <a:r>
              <a:rPr lang="en-US" sz="2400" dirty="0" err="1"/>
              <a:t>Gd</a:t>
            </a:r>
            <a:r>
              <a:rPr lang="en-US" sz="2400" dirty="0"/>
              <a:t>-IgA</a:t>
            </a: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 flipV="1">
            <a:off x="0" y="3879681"/>
            <a:ext cx="6114280" cy="8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4230" y="3363985"/>
            <a:ext cx="4197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Is </a:t>
            </a:r>
            <a:r>
              <a:rPr lang="en-US" sz="2400" b="1" dirty="0" err="1"/>
              <a:t>Gd</a:t>
            </a:r>
            <a:r>
              <a:rPr lang="en-US" sz="2400" b="1" dirty="0"/>
              <a:t>-IgA molecule pathogenic?</a:t>
            </a:r>
            <a:endParaRPr lang="el-GR" sz="2400" b="1" dirty="0"/>
          </a:p>
        </p:txBody>
      </p:sp>
      <p:pic>
        <p:nvPicPr>
          <p:cNvPr id="15" name="Picture 4" descr="Intestinal Peyer's Patches: Structure, Function, and In Vitro Modeling |  Springer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73" y="1095794"/>
            <a:ext cx="4908738" cy="32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Ορθογώνιο 17"/>
          <p:cNvSpPr/>
          <p:nvPr/>
        </p:nvSpPr>
        <p:spPr>
          <a:xfrm>
            <a:off x="6467794" y="4548399"/>
            <a:ext cx="50953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Peyer’s</a:t>
            </a:r>
            <a:r>
              <a:rPr lang="en-US" dirty="0"/>
              <a:t> patches (PPs) follicles are enclosed by </a:t>
            </a:r>
          </a:p>
          <a:p>
            <a:pPr>
              <a:lnSpc>
                <a:spcPct val="150000"/>
              </a:lnSpc>
            </a:pPr>
            <a:r>
              <a:rPr lang="en-US" dirty="0"/>
              <a:t>follicle-associated endothelium (FAE) </a:t>
            </a:r>
          </a:p>
          <a:p>
            <a:pPr>
              <a:lnSpc>
                <a:spcPct val="150000"/>
              </a:lnSpc>
            </a:pPr>
            <a:r>
              <a:rPr lang="en-US" dirty="0"/>
              <a:t>Expansion and differentiation of B cells is stimulated by interactions between B cells and T cells at FAE 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758347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249921" y="1012704"/>
            <a:ext cx="62539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Calibri" panose="020F0502020204030204" pitchFamily="34" charset="0"/>
              </a:rPr>
              <a:t>The site of gd-IgA1 production is still unclear, </a:t>
            </a:r>
          </a:p>
          <a:p>
            <a:r>
              <a:rPr lang="en-US" sz="2000" b="1" dirty="0">
                <a:cs typeface="Calibri" panose="020F0502020204030204" pitchFamily="34" charset="0"/>
              </a:rPr>
              <a:t>evidence on the involvement of </a:t>
            </a:r>
            <a:r>
              <a:rPr lang="en-US" sz="2000" b="1" dirty="0" err="1">
                <a:cs typeface="Calibri" panose="020F0502020204030204" pitchFamily="34" charset="0"/>
              </a:rPr>
              <a:t>Peyer’s</a:t>
            </a:r>
            <a:r>
              <a:rPr lang="en-US" sz="2000" b="1" dirty="0">
                <a:cs typeface="Calibri" panose="020F0502020204030204" pitchFamily="34" charset="0"/>
              </a:rPr>
              <a:t> patches </a:t>
            </a:r>
          </a:p>
          <a:p>
            <a:r>
              <a:rPr lang="en-US" sz="2000" b="1" dirty="0">
                <a:cs typeface="Calibri" panose="020F0502020204030204" pitchFamily="34" charset="0"/>
              </a:rPr>
              <a:t>and mesenteric lymph nodes</a:t>
            </a:r>
          </a:p>
          <a:p>
            <a:endParaRPr lang="en-US" sz="2000" dirty="0"/>
          </a:p>
          <a:p>
            <a:r>
              <a:rPr lang="en-US" sz="2000" dirty="0"/>
              <a:t>↑Serum levels of Gd-IgA1 directed against mucosal pathogens in </a:t>
            </a:r>
            <a:r>
              <a:rPr lang="en-US" sz="2000" dirty="0" err="1"/>
              <a:t>IgAN</a:t>
            </a:r>
            <a:r>
              <a:rPr lang="en-US" sz="2000" dirty="0"/>
              <a:t> patients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7D5BE4BF-354E-BA51-959A-D80C81B8B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811" y="3282423"/>
            <a:ext cx="4251158" cy="28699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8572AD-F841-F7E2-2165-C900D0B0C8B4}"/>
              </a:ext>
            </a:extLst>
          </p:cNvPr>
          <p:cNvSpPr txBox="1"/>
          <p:nvPr/>
        </p:nvSpPr>
        <p:spPr>
          <a:xfrm>
            <a:off x="7602693" y="6302725"/>
            <a:ext cx="45893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none" strike="noStrike" baseline="0" dirty="0">
                <a:latin typeface="MinionPro-Regular"/>
              </a:rPr>
              <a:t>Kidney Blood Press Res 2021;46:286–297</a:t>
            </a:r>
            <a:endParaRPr lang="el-GR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49921" y="203010"/>
            <a:ext cx="584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Where does the responsible IgA come from?</a:t>
            </a:r>
            <a:endParaRPr lang="el-GR" sz="2400" b="1" dirty="0"/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 flipV="1">
            <a:off x="0" y="718706"/>
            <a:ext cx="6022778" cy="2615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FB8547E9-B9E1-CFA8-F2C2-B61706884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453" y="849222"/>
            <a:ext cx="4372519" cy="2342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B250D9-9FDE-2417-98E5-D944998F0282}"/>
              </a:ext>
            </a:extLst>
          </p:cNvPr>
          <p:cNvSpPr txBox="1"/>
          <p:nvPr/>
        </p:nvSpPr>
        <p:spPr>
          <a:xfrm>
            <a:off x="282542" y="4179067"/>
            <a:ext cx="58799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↑Circulating levels of </a:t>
            </a:r>
            <a:r>
              <a:rPr lang="en-US" sz="2400" dirty="0" err="1"/>
              <a:t>SIgA</a:t>
            </a:r>
            <a:r>
              <a:rPr lang="en-US" sz="2400" dirty="0"/>
              <a:t>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Positive correlation between </a:t>
            </a:r>
            <a:r>
              <a:rPr lang="en-US" sz="2400" dirty="0" err="1"/>
              <a:t>SIgA</a:t>
            </a:r>
            <a:r>
              <a:rPr lang="en-US" sz="2400" dirty="0"/>
              <a:t> and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 disease activity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cs typeface="Calibri" panose="020F0502020204030204" pitchFamily="34" charset="0"/>
              </a:rPr>
              <a:t>3.   M</a:t>
            </a:r>
            <a:r>
              <a:rPr lang="en-US" sz="2400" dirty="0"/>
              <a:t>esangial deposits of Gd-IgA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DFAAC6-5047-5933-524A-227E448DFAE6}"/>
              </a:ext>
            </a:extLst>
          </p:cNvPr>
          <p:cNvSpPr txBox="1"/>
          <p:nvPr/>
        </p:nvSpPr>
        <p:spPr>
          <a:xfrm>
            <a:off x="7381461" y="447104"/>
            <a:ext cx="4670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Nephrol Dial Transplant (2007) 22: 3191–3195</a:t>
            </a:r>
            <a:endParaRPr lang="el-GR" b="1" i="1" dirty="0"/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 flipV="1">
            <a:off x="0" y="3879681"/>
            <a:ext cx="6114280" cy="8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4230" y="3363985"/>
            <a:ext cx="4197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Is </a:t>
            </a:r>
            <a:r>
              <a:rPr lang="en-US" sz="2400" b="1" dirty="0" err="1"/>
              <a:t>Gd</a:t>
            </a:r>
            <a:r>
              <a:rPr lang="en-US" sz="2400" b="1" dirty="0"/>
              <a:t>-IgA molecule pathogenic?</a:t>
            </a:r>
            <a:endParaRPr lang="el-GR" sz="2400" b="1" dirty="0"/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2454E888-B152-9C96-C24E-D8CEDBC57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480" y="1224691"/>
            <a:ext cx="6029520" cy="1739522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2F65B057-D09C-79AB-F0EF-9F35D4A9C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480" y="2760642"/>
            <a:ext cx="6029520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4400" y="444500"/>
            <a:ext cx="584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Where does the responsible IgA come from?</a:t>
            </a:r>
            <a:endParaRPr lang="el-GR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8572AD-F841-F7E2-2165-C900D0B0C8B4}"/>
              </a:ext>
            </a:extLst>
          </p:cNvPr>
          <p:cNvSpPr txBox="1"/>
          <p:nvPr/>
        </p:nvSpPr>
        <p:spPr>
          <a:xfrm>
            <a:off x="7712172" y="6228834"/>
            <a:ext cx="412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1" u="none" strike="noStrike" baseline="0" dirty="0">
                <a:latin typeface="MinionPro-Regular"/>
              </a:rPr>
              <a:t>Kidney Blood Press Res 2021;46:286–297</a:t>
            </a:r>
            <a:endParaRPr lang="el-GR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75366-E4F3-F113-4C47-7FB7138C8EF5}"/>
              </a:ext>
            </a:extLst>
          </p:cNvPr>
          <p:cNvSpPr txBox="1"/>
          <p:nvPr/>
        </p:nvSpPr>
        <p:spPr>
          <a:xfrm>
            <a:off x="226140" y="906165"/>
            <a:ext cx="104601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Binding rate of </a:t>
            </a:r>
            <a:r>
              <a:rPr lang="en-US" sz="2000" b="1" dirty="0" err="1"/>
              <a:t>SIgA</a:t>
            </a:r>
            <a:r>
              <a:rPr lang="en-US" sz="2000" b="1" dirty="0"/>
              <a:t> to mesangial cells (HRMC) and proximal tubule epithelial cells (HK-2) </a:t>
            </a:r>
            <a:endParaRPr lang="el-GR" sz="2000" b="1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9EA3F8DC-C805-D5C0-F0E7-A67558529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7830"/>
            <a:ext cx="7204364" cy="3071183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61CFBE9-903D-D40F-4351-1CADBE8EF5A9}"/>
              </a:ext>
            </a:extLst>
          </p:cNvPr>
          <p:cNvSpPr/>
          <p:nvPr/>
        </p:nvSpPr>
        <p:spPr>
          <a:xfrm>
            <a:off x="4516582" y="1306275"/>
            <a:ext cx="2687782" cy="313273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2DBF7BC-945A-29DE-62DD-64E1A69A3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97" y="1284006"/>
            <a:ext cx="5573994" cy="5573994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92995F1-6C25-D268-96CA-0E63F27E3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082" y="759245"/>
            <a:ext cx="5361778" cy="60987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18AAF8-2420-DA56-C7D5-F3E4250678AC}"/>
              </a:ext>
            </a:extLst>
          </p:cNvPr>
          <p:cNvSpPr txBox="1"/>
          <p:nvPr/>
        </p:nvSpPr>
        <p:spPr>
          <a:xfrm>
            <a:off x="1203932" y="444500"/>
            <a:ext cx="8014041" cy="2943563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SIgA</a:t>
            </a:r>
            <a:r>
              <a:rPr lang="en-US" sz="2400" b="1" i="0" u="none" strike="noStrike" dirty="0">
                <a:latin typeface="Calibri" panose="020F0502020204030204" pitchFamily="34" charset="0"/>
                <a:cs typeface="Calibri" panose="020F0502020204030204" pitchFamily="34" charset="0"/>
              </a:rPr>
              <a:t> binds to Mesangial and </a:t>
            </a:r>
            <a:r>
              <a:rPr lang="en-US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Tubulointerstitial cells and causes increased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production of </a:t>
            </a:r>
            <a:r>
              <a:rPr lang="en-US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TNF-α, TGF-β1, MCP-1 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Cytokine</a:t>
            </a:r>
            <a:r>
              <a:rPr lang="en-US" sz="2400" b="1" i="0" u="none" strike="noStrike" dirty="0"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  <a:r>
              <a:rPr lang="en-US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eposition is positively correlated with the degree of  tubulointerstitial injury </a:t>
            </a: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51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12" y="722540"/>
            <a:ext cx="11383619" cy="585641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296" y="769376"/>
            <a:ext cx="9672509" cy="60105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4056" y="78095"/>
            <a:ext cx="6593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IgA Nephropathy – from pathogenesis to histology</a:t>
            </a:r>
            <a:endParaRPr lang="el-GR" sz="2400" b="1" dirty="0"/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37984508-B874-C615-3A0E-144EF7F3F280}"/>
              </a:ext>
            </a:extLst>
          </p:cNvPr>
          <p:cNvCxnSpPr/>
          <p:nvPr/>
        </p:nvCxnSpPr>
        <p:spPr>
          <a:xfrm flipV="1">
            <a:off x="0" y="552215"/>
            <a:ext cx="11158330" cy="162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30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5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Uepiz1hiknx3PwH9cpH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4rmGORwhIjjohaGDNd7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43ZCVAs2MfqwyKua8TzR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UL5FYsp2XjfHLQq2g5TT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ufxTrnvsuZO.7BNXJhoq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43ZCVAs2MfqwyKua8TzR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Uepiz1hiknx3PwH9cpH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ufxTrnvsuZO.7BNXJhoq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UL5FYsp2XjfHLQq2g5TT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4rmGORwhIjjohaGDNd7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43ZCVAs2MfqwyKua8TzR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5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5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5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dison">
  <a:themeElements>
    <a:clrScheme name="Benutzerdefiniert 2">
      <a:dk1>
        <a:srgbClr val="FEFFFF"/>
      </a:dk1>
      <a:lt1>
        <a:srgbClr val="32227D"/>
      </a:lt1>
      <a:dk2>
        <a:srgbClr val="FEFFFF"/>
      </a:dk2>
      <a:lt2>
        <a:srgbClr val="32227D"/>
      </a:lt2>
      <a:accent1>
        <a:srgbClr val="6E59D1"/>
      </a:accent1>
      <a:accent2>
        <a:srgbClr val="464746"/>
      </a:accent2>
      <a:accent3>
        <a:srgbClr val="B0B1B0"/>
      </a:accent3>
      <a:accent4>
        <a:srgbClr val="5E5F5E"/>
      </a:accent4>
      <a:accent5>
        <a:srgbClr val="7F3587"/>
      </a:accent5>
      <a:accent6>
        <a:srgbClr val="464746"/>
      </a:accent6>
      <a:hlink>
        <a:srgbClr val="32227D"/>
      </a:hlink>
      <a:folHlink>
        <a:srgbClr val="84378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>
    <a:txDef>
      <a:spPr/>
      <a:bodyPr>
        <a:normAutofit lnSpcReduction="1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3.xml><?xml version="1.0" encoding="utf-8"?>
<a:theme xmlns:a="http://schemas.openxmlformats.org/drawingml/2006/main" name="2_Madison">
  <a:themeElements>
    <a:clrScheme name="Benutzerdefiniert 2">
      <a:dk1>
        <a:srgbClr val="FEFFFF"/>
      </a:dk1>
      <a:lt1>
        <a:srgbClr val="32227D"/>
      </a:lt1>
      <a:dk2>
        <a:srgbClr val="FEFFFF"/>
      </a:dk2>
      <a:lt2>
        <a:srgbClr val="32227D"/>
      </a:lt2>
      <a:accent1>
        <a:srgbClr val="6E59D1"/>
      </a:accent1>
      <a:accent2>
        <a:srgbClr val="464746"/>
      </a:accent2>
      <a:accent3>
        <a:srgbClr val="B0B1B0"/>
      </a:accent3>
      <a:accent4>
        <a:srgbClr val="5E5F5E"/>
      </a:accent4>
      <a:accent5>
        <a:srgbClr val="7F3587"/>
      </a:accent5>
      <a:accent6>
        <a:srgbClr val="464746"/>
      </a:accent6>
      <a:hlink>
        <a:srgbClr val="32227D"/>
      </a:hlink>
      <a:folHlink>
        <a:srgbClr val="84378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>
    <a:txDef>
      <a:spPr/>
      <a:bodyPr>
        <a:normAutofit lnSpcReduction="1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3466</TotalTime>
  <Words>3621</Words>
  <Application>Microsoft Office PowerPoint</Application>
  <PresentationFormat>Ευρεία οθόνη</PresentationFormat>
  <Paragraphs>448</Paragraphs>
  <Slides>39</Slides>
  <Notes>37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3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39</vt:i4>
      </vt:variant>
    </vt:vector>
  </HeadingPairs>
  <TitlesOfParts>
    <vt:vector size="54" baseType="lpstr">
      <vt:lpstr>AdvOT9974ba86.B</vt:lpstr>
      <vt:lpstr>Arial</vt:lpstr>
      <vt:lpstr>CaeciliaLTStd-Italic</vt:lpstr>
      <vt:lpstr>CaeciliaLTStd-Roman</vt:lpstr>
      <vt:lpstr>Calibri</vt:lpstr>
      <vt:lpstr>Calibri Light</vt:lpstr>
      <vt:lpstr>MinionPro-Regular</vt:lpstr>
      <vt:lpstr>MyriadPro-Regular</vt:lpstr>
      <vt:lpstr>Noto Sans</vt:lpstr>
      <vt:lpstr>Roboto</vt:lpstr>
      <vt:lpstr>Wingdings</vt:lpstr>
      <vt:lpstr>Θέμα του Office</vt:lpstr>
      <vt:lpstr>1_Madison</vt:lpstr>
      <vt:lpstr>2_Madison</vt:lpstr>
      <vt:lpstr>think-cell Slide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Nefecon: Targeted-Release Budesonide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NefIgArd: Study Design</vt:lpstr>
      <vt:lpstr>Παρουσίαση του PowerPoint</vt:lpstr>
      <vt:lpstr>Παρουσίαση του PowerPoint</vt:lpstr>
      <vt:lpstr>NefIgArd Part A: Results</vt:lpstr>
      <vt:lpstr>NefIgArd Part A: Results</vt:lpstr>
      <vt:lpstr>NefIgArd Part A: Results</vt:lpstr>
      <vt:lpstr>NefIgArd Part A: Results</vt:lpstr>
      <vt:lpstr>Παρουσίαση του PowerPoint</vt:lpstr>
      <vt:lpstr>NefIgArd Part B: Results</vt:lpstr>
      <vt:lpstr>NefIgArd Part B: Results</vt:lpstr>
      <vt:lpstr>NefIgArd Part B: Results</vt:lpstr>
      <vt:lpstr>NefIgArd Part B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hp-cc</dc:creator>
  <cp:lastModifiedBy>ΜΑΡΙΑ ΣΤΑΓΚΟΥ</cp:lastModifiedBy>
  <cp:revision>120</cp:revision>
  <dcterms:created xsi:type="dcterms:W3CDTF">2023-10-14T12:44:00Z</dcterms:created>
  <dcterms:modified xsi:type="dcterms:W3CDTF">2023-10-20T14:15:01Z</dcterms:modified>
</cp:coreProperties>
</file>