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2" r:id="rId1"/>
  </p:sldMasterIdLst>
  <p:notesMasterIdLst>
    <p:notesMasterId r:id="rId47"/>
  </p:notesMasterIdLst>
  <p:sldIdLst>
    <p:sldId id="256" r:id="rId2"/>
    <p:sldId id="268" r:id="rId3"/>
    <p:sldId id="311" r:id="rId4"/>
    <p:sldId id="281" r:id="rId5"/>
    <p:sldId id="271" r:id="rId6"/>
    <p:sldId id="314" r:id="rId7"/>
    <p:sldId id="316" r:id="rId8"/>
    <p:sldId id="284" r:id="rId9"/>
    <p:sldId id="285" r:id="rId10"/>
    <p:sldId id="286" r:id="rId11"/>
    <p:sldId id="287" r:id="rId12"/>
    <p:sldId id="288" r:id="rId13"/>
    <p:sldId id="289" r:id="rId14"/>
    <p:sldId id="290" r:id="rId15"/>
    <p:sldId id="292" r:id="rId16"/>
    <p:sldId id="293" r:id="rId17"/>
    <p:sldId id="294" r:id="rId18"/>
    <p:sldId id="274" r:id="rId19"/>
    <p:sldId id="276" r:id="rId20"/>
    <p:sldId id="279" r:id="rId21"/>
    <p:sldId id="280" r:id="rId22"/>
    <p:sldId id="282" r:id="rId23"/>
    <p:sldId id="317" r:id="rId24"/>
    <p:sldId id="260" r:id="rId25"/>
    <p:sldId id="261" r:id="rId26"/>
    <p:sldId id="262" r:id="rId27"/>
    <p:sldId id="263" r:id="rId28"/>
    <p:sldId id="265" r:id="rId29"/>
    <p:sldId id="320" r:id="rId30"/>
    <p:sldId id="321" r:id="rId31"/>
    <p:sldId id="266" r:id="rId32"/>
    <p:sldId id="303" r:id="rId33"/>
    <p:sldId id="300" r:id="rId34"/>
    <p:sldId id="301" r:id="rId35"/>
    <p:sldId id="318" r:id="rId36"/>
    <p:sldId id="319" r:id="rId37"/>
    <p:sldId id="298" r:id="rId38"/>
    <p:sldId id="267" r:id="rId39"/>
    <p:sldId id="307" r:id="rId40"/>
    <p:sldId id="308" r:id="rId41"/>
    <p:sldId id="309" r:id="rId42"/>
    <p:sldId id="310" r:id="rId43"/>
    <p:sldId id="269" r:id="rId44"/>
    <p:sldId id="313" r:id="rId45"/>
    <p:sldId id="312" r:id="rId4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75" autoAdjust="0"/>
    <p:restoredTop sz="91432" autoAdjust="0"/>
  </p:normalViewPr>
  <p:slideViewPr>
    <p:cSldViewPr>
      <p:cViewPr varScale="1">
        <p:scale>
          <a:sx n="61" d="100"/>
          <a:sy n="61" d="100"/>
        </p:scale>
        <p:origin x="1628" y="6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l-GR"/>
  <c:roundedCorners val="1"/>
  <c:style val="2"/>
  <c:chart>
    <c:title>
      <c:tx>
        <c:rich>
          <a:bodyPr/>
          <a:lstStyle/>
          <a:p>
            <a:pPr>
              <a:defRPr/>
            </a:pPr>
            <a:r>
              <a:rPr lang="el-GR" dirty="0"/>
              <a:t> </a:t>
            </a:r>
          </a:p>
        </c:rich>
      </c:tx>
      <c:layout>
        <c:manualLayout>
          <c:xMode val="edge"/>
          <c:yMode val="edge"/>
          <c:x val="2.7777777777777592E-3"/>
          <c:y val="3.0555555555555555E-2"/>
        </c:manualLayout>
      </c:layout>
      <c:overlay val="1"/>
    </c:title>
    <c:autoTitleDeleted val="0"/>
    <c:plotArea>
      <c:layout/>
      <c:barChart>
        <c:barDir val="col"/>
        <c:grouping val="clustered"/>
        <c:varyColors val="1"/>
        <c:ser>
          <c:idx val="0"/>
          <c:order val="0"/>
          <c:tx>
            <c:strRef>
              <c:f>Φύλλο1!$B$1</c:f>
              <c:strCache>
                <c:ptCount val="1"/>
                <c:pt idx="0">
                  <c:v>Στήλη1</c:v>
                </c:pt>
              </c:strCache>
            </c:strRef>
          </c:tx>
          <c:invertIfNegative val="1"/>
          <c:cat>
            <c:numRef>
              <c:f>Φύλλο1!$A$2:$A$3</c:f>
              <c:numCache>
                <c:formatCode>General</c:formatCode>
                <c:ptCount val="2"/>
                <c:pt idx="0">
                  <c:v>2007</c:v>
                </c:pt>
                <c:pt idx="1">
                  <c:v>2017</c:v>
                </c:pt>
              </c:numCache>
            </c:numRef>
          </c:cat>
          <c:val>
            <c:numRef>
              <c:f>Φύλλο1!$B$2:$B$3</c:f>
              <c:numCache>
                <c:formatCode>General</c:formatCode>
                <c:ptCount val="2"/>
                <c:pt idx="0">
                  <c:v>232</c:v>
                </c:pt>
                <c:pt idx="1">
                  <c:v>760</c:v>
                </c:pt>
              </c:numCache>
            </c:numRef>
          </c:val>
          <c:extLst>
            <c:ext xmlns:c16="http://schemas.microsoft.com/office/drawing/2014/chart" uri="{C3380CC4-5D6E-409C-BE32-E72D297353CC}">
              <c16:uniqueId val="{00000000-0FAC-41B1-AD62-00D2AA4E8E8F}"/>
            </c:ext>
          </c:extLst>
        </c:ser>
        <c:dLbls>
          <c:showLegendKey val="0"/>
          <c:showVal val="0"/>
          <c:showCatName val="0"/>
          <c:showSerName val="0"/>
          <c:showPercent val="0"/>
          <c:showBubbleSize val="0"/>
        </c:dLbls>
        <c:gapWidth val="150"/>
        <c:axId val="83012992"/>
        <c:axId val="83019264"/>
      </c:barChart>
      <c:catAx>
        <c:axId val="83012992"/>
        <c:scaling>
          <c:orientation val="minMax"/>
        </c:scaling>
        <c:delete val="1"/>
        <c:axPos val="b"/>
        <c:numFmt formatCode="General" sourceLinked="1"/>
        <c:majorTickMark val="cross"/>
        <c:minorTickMark val="cross"/>
        <c:tickLblPos val="nextTo"/>
        <c:crossAx val="83019264"/>
        <c:crosses val="autoZero"/>
        <c:auto val="1"/>
        <c:lblAlgn val="ctr"/>
        <c:lblOffset val="100"/>
        <c:noMultiLvlLbl val="1"/>
      </c:catAx>
      <c:valAx>
        <c:axId val="83019264"/>
        <c:scaling>
          <c:orientation val="minMax"/>
        </c:scaling>
        <c:delete val="1"/>
        <c:axPos val="l"/>
        <c:majorGridlines/>
        <c:numFmt formatCode="General" sourceLinked="1"/>
        <c:majorTickMark val="cross"/>
        <c:minorTickMark val="cross"/>
        <c:tickLblPos val="nextTo"/>
        <c:crossAx val="83012992"/>
        <c:crosses val="autoZero"/>
        <c:crossBetween val="between"/>
      </c:valAx>
    </c:plotArea>
    <c:legend>
      <c:legendPos val="r"/>
      <c:overlay val="1"/>
    </c:legend>
    <c:plotVisOnly val="1"/>
    <c:dispBlanksAs val="zero"/>
    <c:showDLblsOverMax val="1"/>
  </c:chart>
  <c:txPr>
    <a:bodyPr/>
    <a:lstStyle/>
    <a:p>
      <a:pPr>
        <a:defRPr sz="1800"/>
      </a:pPr>
      <a:endParaRPr lang="el-GR"/>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2 - Θέση ημερομηνίας"/>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7FA24A4-FA56-4223-B38E-943D83EC6CB8}" type="datetimeFigureOut">
              <a:rPr lang="el-GR" smtClean="0"/>
              <a:t>19/10/2023</a:t>
            </a:fld>
            <a:endParaRPr lang="el-GR"/>
          </a:p>
        </p:txBody>
      </p:sp>
      <p:sp>
        <p:nvSpPr>
          <p:cNvPr id="4" name="3 - Θέση εικόνας διαφάνειας"/>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4 - Θέση σημειώσεων"/>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2B3A3E-32A9-425A-9851-FAAE5E9970F2}" type="slidenum">
              <a:rPr lang="el-GR" smtClean="0"/>
              <a:t>‹#›</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2B3A3E-32A9-425A-9851-FAAE5E9970F2}" type="slidenum">
              <a:rPr lang="el-GR" smtClean="0"/>
              <a:t>5</a:t>
            </a:fld>
            <a:endParaRPr lang="el-GR"/>
          </a:p>
        </p:txBody>
      </p:sp>
    </p:spTree>
    <p:extLst>
      <p:ext uri="{BB962C8B-B14F-4D97-AF65-F5344CB8AC3E}">
        <p14:creationId xmlns:p14="http://schemas.microsoft.com/office/powerpoint/2010/main" val="39364518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17</a:t>
            </a:fld>
            <a:endParaRPr lang="el-GR"/>
          </a:p>
        </p:txBody>
      </p:sp>
    </p:spTree>
    <p:extLst>
      <p:ext uri="{BB962C8B-B14F-4D97-AF65-F5344CB8AC3E}">
        <p14:creationId xmlns:p14="http://schemas.microsoft.com/office/powerpoint/2010/main" val="3815750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noRot="1" noChangeAspect="1"/>
          </p:cNvSpPr>
          <p:nvPr>
            <p:ph type="sldImg"/>
          </p:nvPr>
        </p:nvSpPr>
        <p:spPr>
          <a:xfrm>
            <a:off x="1374775" y="652463"/>
            <a:ext cx="4302125" cy="3225800"/>
          </a:xfrm>
          <a:prstGeom prst="rect">
            <a:avLst/>
          </a:prstGeom>
        </p:spPr>
      </p:sp>
      <p:sp>
        <p:nvSpPr>
          <p:cNvPr id="79" name="PlaceHolder 2"/>
          <p:cNvSpPr>
            <a:spLocks noGrp="1"/>
          </p:cNvSpPr>
          <p:nvPr>
            <p:ph type="body"/>
          </p:nvPr>
        </p:nvSpPr>
        <p:spPr>
          <a:xfrm>
            <a:off x="705751" y="4085315"/>
            <a:ext cx="5639478" cy="3870104"/>
          </a:xfrm>
          <a:prstGeom prst="rect">
            <a:avLst/>
          </a:prstGeom>
        </p:spPr>
        <p:txBody>
          <a:bodyPr lIns="0" tIns="0" rIns="0" bIns="0"/>
          <a:lstStyle/>
          <a:p>
            <a:endParaRPr lang="en-US" sz="800" spc="-1" dirty="0">
              <a:latin typeface="Arial"/>
            </a:endParaRPr>
          </a:p>
          <a:p>
            <a:endParaRPr lang="en-US" sz="800" spc="-1" dirty="0">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 name="PlaceHolder 1"/>
          <p:cNvSpPr>
            <a:spLocks noGrp="1" noRot="1" noChangeAspect="1"/>
          </p:cNvSpPr>
          <p:nvPr>
            <p:ph type="sldImg"/>
          </p:nvPr>
        </p:nvSpPr>
        <p:spPr>
          <a:xfrm>
            <a:off x="1374775" y="652463"/>
            <a:ext cx="4302125" cy="3225800"/>
          </a:xfrm>
          <a:prstGeom prst="rect">
            <a:avLst/>
          </a:prstGeom>
        </p:spPr>
      </p:sp>
      <p:sp>
        <p:nvSpPr>
          <p:cNvPr id="81" name="PlaceHolder 2"/>
          <p:cNvSpPr>
            <a:spLocks noGrp="1"/>
          </p:cNvSpPr>
          <p:nvPr>
            <p:ph type="body"/>
          </p:nvPr>
        </p:nvSpPr>
        <p:spPr>
          <a:xfrm>
            <a:off x="705751" y="4085315"/>
            <a:ext cx="5639478" cy="3870104"/>
          </a:xfrm>
          <a:prstGeom prst="rect">
            <a:avLst/>
          </a:prstGeom>
        </p:spPr>
        <p:txBody>
          <a:bodyPr lIns="0" tIns="0" rIns="0" bIns="0"/>
          <a:lstStyle/>
          <a:p>
            <a:endParaRPr lang="en-US" sz="800" spc="-1" dirty="0">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2B3A3E-32A9-425A-9851-FAAE5E9970F2}" type="slidenum">
              <a:rPr lang="el-GR" smtClean="0"/>
              <a:t>22</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sz="quarter" idx="10"/>
          </p:nvPr>
        </p:nvSpPr>
        <p:spPr/>
        <p:txBody>
          <a:bodyPr/>
          <a:lstStyle/>
          <a:p>
            <a:fld id="{3C2B3A3E-32A9-425A-9851-FAAE5E9970F2}" type="slidenum">
              <a:rPr lang="el-GR" smtClean="0"/>
              <a:t>24</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0" i="0" u="none" strike="noStrike" baseline="0" dirty="0">
                <a:latin typeface="ArialMT"/>
              </a:rPr>
              <a:t>1. American Diabetes Association. Standards of Medical Care in Diabetes - 2023.</a:t>
            </a:r>
          </a:p>
          <a:p>
            <a:pPr algn="l"/>
            <a:r>
              <a:rPr lang="en-US" sz="1200" b="0" i="0" u="none" strike="noStrike" baseline="0" dirty="0">
                <a:latin typeface="ArialMT"/>
              </a:rPr>
              <a:t>Classification and Diagnosis of Diabetes. Diabetes Care 2023;46(Suppl 1):S19–</a:t>
            </a:r>
          </a:p>
          <a:p>
            <a:pPr algn="l"/>
            <a:r>
              <a:rPr lang="en-US" sz="1200" b="0" i="0" u="none" strike="noStrike" baseline="0" dirty="0">
                <a:latin typeface="ArialMT"/>
              </a:rPr>
              <a:t>S40</a:t>
            </a:r>
          </a:p>
          <a:p>
            <a:pPr algn="l"/>
            <a:r>
              <a:rPr lang="en-US" sz="1200" b="0" i="0" u="none" strike="noStrike" baseline="0" dirty="0">
                <a:latin typeface="ArialMT"/>
              </a:rPr>
              <a:t>2. </a:t>
            </a:r>
            <a:r>
              <a:rPr lang="en-US" sz="1200" b="0" i="0" u="none" strike="noStrike" baseline="0" dirty="0" err="1">
                <a:latin typeface="ArialMT"/>
              </a:rPr>
              <a:t>Colagiouri</a:t>
            </a:r>
            <a:r>
              <a:rPr lang="en-US" sz="1200" b="0" i="0" u="none" strike="noStrike" baseline="0" dirty="0">
                <a:latin typeface="ArialMT"/>
              </a:rPr>
              <a:t> S. Definition and Classification of Diabetes and Prediabetes and Emerging</a:t>
            </a:r>
          </a:p>
          <a:p>
            <a:pPr algn="l"/>
            <a:r>
              <a:rPr lang="en-US" sz="1200" b="0" i="0" u="none" strike="noStrike" baseline="0" dirty="0">
                <a:latin typeface="ArialMT"/>
              </a:rPr>
              <a:t>Data on Phenotypes. Endocrinol </a:t>
            </a:r>
            <a:r>
              <a:rPr lang="en-US" sz="1200" b="0" i="0" u="none" strike="noStrike" baseline="0" dirty="0" err="1">
                <a:latin typeface="ArialMT"/>
              </a:rPr>
              <a:t>Metab</a:t>
            </a:r>
            <a:r>
              <a:rPr lang="en-US" sz="1200" b="0" i="0" u="none" strike="noStrike" baseline="0" dirty="0">
                <a:latin typeface="ArialMT"/>
              </a:rPr>
              <a:t> Clin North Am 2021;50:319–336</a:t>
            </a:r>
          </a:p>
          <a:p>
            <a:pPr algn="l"/>
            <a:r>
              <a:rPr lang="en-US" sz="1200" b="0" i="0" u="none" strike="noStrike" baseline="0" dirty="0">
                <a:latin typeface="ArialMT"/>
              </a:rPr>
              <a:t>3. Jones AG, McDonald TJ, Shields BM, et al. Latent Autoimmune Diabetes of Adults</a:t>
            </a:r>
          </a:p>
          <a:p>
            <a:pPr algn="l"/>
            <a:r>
              <a:rPr lang="en-US" sz="1200" b="0" i="0" u="none" strike="noStrike" baseline="0" dirty="0">
                <a:latin typeface="ArialMT"/>
              </a:rPr>
              <a:t>(LADA) Is Likely to Represent a Mixed Population of Autoimmune (Type 1) and</a:t>
            </a:r>
          </a:p>
          <a:p>
            <a:pPr algn="l"/>
            <a:r>
              <a:rPr lang="fr-FR" sz="1200" b="0" i="0" u="none" strike="noStrike" baseline="0" dirty="0" err="1">
                <a:latin typeface="ArialMT"/>
              </a:rPr>
              <a:t>Nonautoimmune</a:t>
            </a:r>
            <a:r>
              <a:rPr lang="fr-FR" sz="1200" b="0" i="0" u="none" strike="noStrike" baseline="0" dirty="0">
                <a:latin typeface="ArialMT"/>
              </a:rPr>
              <a:t> (Type 2) Diabetes. Diabetes Care 2021;44:1243–1251</a:t>
            </a:r>
          </a:p>
          <a:p>
            <a:pPr algn="l"/>
            <a:r>
              <a:rPr lang="en-US" sz="1200" b="0" i="0" u="none" strike="noStrike" baseline="0" dirty="0">
                <a:latin typeface="ArialMT"/>
              </a:rPr>
              <a:t>4. </a:t>
            </a:r>
            <a:r>
              <a:rPr lang="en-US" sz="1200" b="0" i="0" u="none" strike="noStrike" baseline="0" dirty="0" err="1">
                <a:latin typeface="ArialMT"/>
              </a:rPr>
              <a:t>Petersmann</a:t>
            </a:r>
            <a:r>
              <a:rPr lang="en-US" sz="1200" b="0" i="0" u="none" strike="noStrike" baseline="0" dirty="0">
                <a:latin typeface="ArialMT"/>
              </a:rPr>
              <a:t> A, Müller-Wieland D, Müller UA, et al. Definition, Classification and Diagnosis</a:t>
            </a:r>
          </a:p>
          <a:p>
            <a:pPr algn="l"/>
            <a:r>
              <a:rPr lang="pt-BR" sz="1200" b="0" i="0" u="none" strike="noStrike" baseline="0" dirty="0">
                <a:latin typeface="ArialMT"/>
              </a:rPr>
              <a:t>of Diabetes Mellitus. Exp Clin Endocrinol Diabetes 2019;127(S 01):S1–S7</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925DEC7D-4199-4DF8-893C-B6FA966CB3A3}" type="slidenum">
              <a:rPr lang="el-GR" smtClean="0"/>
              <a:t>29</a:t>
            </a:fld>
            <a:endParaRPr lang="el-GR"/>
          </a:p>
        </p:txBody>
      </p:sp>
    </p:spTree>
    <p:extLst>
      <p:ext uri="{BB962C8B-B14F-4D97-AF65-F5344CB8AC3E}">
        <p14:creationId xmlns:p14="http://schemas.microsoft.com/office/powerpoint/2010/main" val="1166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algn="l"/>
            <a:r>
              <a:rPr lang="en-US" sz="1200" b="0" i="0" u="none" strike="noStrike" baseline="0" dirty="0">
                <a:latin typeface="ArialMT"/>
              </a:rPr>
              <a:t>1. American Diabetes Association. Standards of Medical Care in Diabetes - 2023.</a:t>
            </a:r>
          </a:p>
          <a:p>
            <a:pPr algn="l"/>
            <a:r>
              <a:rPr lang="en-US" sz="1200" b="0" i="0" u="none" strike="noStrike" baseline="0" dirty="0">
                <a:latin typeface="ArialMT"/>
              </a:rPr>
              <a:t>Classification and Diagnosis of Diabetes. Diabetes Care 2023;46(Suppl 1):S19–</a:t>
            </a:r>
          </a:p>
          <a:p>
            <a:pPr algn="l"/>
            <a:r>
              <a:rPr lang="en-US" sz="1200" b="0" i="0" u="none" strike="noStrike" baseline="0" dirty="0">
                <a:latin typeface="ArialMT"/>
              </a:rPr>
              <a:t>S40</a:t>
            </a:r>
          </a:p>
          <a:p>
            <a:pPr algn="l"/>
            <a:r>
              <a:rPr lang="en-US" sz="1200" b="0" i="0" u="none" strike="noStrike" baseline="0" dirty="0">
                <a:latin typeface="ArialMT"/>
              </a:rPr>
              <a:t>2. </a:t>
            </a:r>
            <a:r>
              <a:rPr lang="en-US" sz="1200" b="0" i="0" u="none" strike="noStrike" baseline="0" dirty="0" err="1">
                <a:latin typeface="ArialMT"/>
              </a:rPr>
              <a:t>Colagiouri</a:t>
            </a:r>
            <a:r>
              <a:rPr lang="en-US" sz="1200" b="0" i="0" u="none" strike="noStrike" baseline="0" dirty="0">
                <a:latin typeface="ArialMT"/>
              </a:rPr>
              <a:t> S. Definition and Classification of Diabetes and Prediabetes and Emerging</a:t>
            </a:r>
          </a:p>
          <a:p>
            <a:pPr algn="l"/>
            <a:r>
              <a:rPr lang="en-US" sz="1200" b="0" i="0" u="none" strike="noStrike" baseline="0" dirty="0">
                <a:latin typeface="ArialMT"/>
              </a:rPr>
              <a:t>Data on Phenotypes. Endocrinol </a:t>
            </a:r>
            <a:r>
              <a:rPr lang="en-US" sz="1200" b="0" i="0" u="none" strike="noStrike" baseline="0" dirty="0" err="1">
                <a:latin typeface="ArialMT"/>
              </a:rPr>
              <a:t>Metab</a:t>
            </a:r>
            <a:r>
              <a:rPr lang="en-US" sz="1200" b="0" i="0" u="none" strike="noStrike" baseline="0" dirty="0">
                <a:latin typeface="ArialMT"/>
              </a:rPr>
              <a:t> Clin North Am 2021;50:319–336</a:t>
            </a:r>
          </a:p>
          <a:p>
            <a:pPr algn="l"/>
            <a:r>
              <a:rPr lang="en-US" sz="1200" b="0" i="0" u="none" strike="noStrike" baseline="0" dirty="0">
                <a:latin typeface="ArialMT"/>
              </a:rPr>
              <a:t>3. Jones AG, McDonald TJ, Shields BM, et al. Latent Autoimmune Diabetes of Adults</a:t>
            </a:r>
          </a:p>
          <a:p>
            <a:pPr algn="l"/>
            <a:r>
              <a:rPr lang="en-US" sz="1200" b="0" i="0" u="none" strike="noStrike" baseline="0" dirty="0">
                <a:latin typeface="ArialMT"/>
              </a:rPr>
              <a:t>(LADA) Is Likely to Represent a Mixed Population of Autoimmune (Type 1) and</a:t>
            </a:r>
          </a:p>
          <a:p>
            <a:pPr algn="l"/>
            <a:r>
              <a:rPr lang="fr-FR" sz="1200" b="0" i="0" u="none" strike="noStrike" baseline="0" dirty="0" err="1">
                <a:latin typeface="ArialMT"/>
              </a:rPr>
              <a:t>Nonautoimmune</a:t>
            </a:r>
            <a:r>
              <a:rPr lang="fr-FR" sz="1200" b="0" i="0" u="none" strike="noStrike" baseline="0" dirty="0">
                <a:latin typeface="ArialMT"/>
              </a:rPr>
              <a:t> (Type 2) Diabetes. Diabetes Care 2021;44:1243–1251</a:t>
            </a:r>
          </a:p>
          <a:p>
            <a:pPr algn="l"/>
            <a:r>
              <a:rPr lang="en-US" sz="1200" b="0" i="0" u="none" strike="noStrike" baseline="0" dirty="0">
                <a:latin typeface="ArialMT"/>
              </a:rPr>
              <a:t>4. </a:t>
            </a:r>
            <a:r>
              <a:rPr lang="en-US" sz="1200" b="0" i="0" u="none" strike="noStrike" baseline="0" dirty="0" err="1">
                <a:latin typeface="ArialMT"/>
              </a:rPr>
              <a:t>Petersmann</a:t>
            </a:r>
            <a:r>
              <a:rPr lang="en-US" sz="1200" b="0" i="0" u="none" strike="noStrike" baseline="0" dirty="0">
                <a:latin typeface="ArialMT"/>
              </a:rPr>
              <a:t> A, Müller-Wieland D, Müller UA, et al. Definition, Classification and Diagnosis</a:t>
            </a:r>
          </a:p>
          <a:p>
            <a:pPr algn="l"/>
            <a:r>
              <a:rPr lang="pt-BR" sz="1200" b="0" i="0" u="none" strike="noStrike" baseline="0" dirty="0">
                <a:latin typeface="ArialMT"/>
              </a:rPr>
              <a:t>of Diabetes Mellitus. Exp Clin Endocrinol Diabetes 2019;127(S 01):S1–S7</a:t>
            </a:r>
            <a:endParaRPr lang="el-GR" dirty="0"/>
          </a:p>
          <a:p>
            <a:endParaRPr lang="el-GR" dirty="0"/>
          </a:p>
        </p:txBody>
      </p:sp>
      <p:sp>
        <p:nvSpPr>
          <p:cNvPr id="4" name="Θέση αριθμού διαφάνειας 3"/>
          <p:cNvSpPr>
            <a:spLocks noGrp="1"/>
          </p:cNvSpPr>
          <p:nvPr>
            <p:ph type="sldNum" sz="quarter" idx="5"/>
          </p:nvPr>
        </p:nvSpPr>
        <p:spPr/>
        <p:txBody>
          <a:bodyPr/>
          <a:lstStyle/>
          <a:p>
            <a:fld id="{925DEC7D-4199-4DF8-893C-B6FA966CB3A3}" type="slidenum">
              <a:rPr lang="el-GR" smtClean="0"/>
              <a:t>30</a:t>
            </a:fld>
            <a:endParaRPr lang="el-GR"/>
          </a:p>
        </p:txBody>
      </p:sp>
    </p:spTree>
    <p:extLst>
      <p:ext uri="{BB962C8B-B14F-4D97-AF65-F5344CB8AC3E}">
        <p14:creationId xmlns:p14="http://schemas.microsoft.com/office/powerpoint/2010/main" val="16448563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32</a:t>
            </a:fld>
            <a:endParaRPr lang="el-GR"/>
          </a:p>
        </p:txBody>
      </p:sp>
    </p:spTree>
    <p:extLst>
      <p:ext uri="{BB962C8B-B14F-4D97-AF65-F5344CB8AC3E}">
        <p14:creationId xmlns:p14="http://schemas.microsoft.com/office/powerpoint/2010/main" val="1486704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33</a:t>
            </a:fld>
            <a:endParaRPr lang="el-GR"/>
          </a:p>
        </p:txBody>
      </p:sp>
    </p:spTree>
    <p:extLst>
      <p:ext uri="{BB962C8B-B14F-4D97-AF65-F5344CB8AC3E}">
        <p14:creationId xmlns:p14="http://schemas.microsoft.com/office/powerpoint/2010/main" val="5910516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34</a:t>
            </a:fld>
            <a:endParaRPr lang="el-GR"/>
          </a:p>
        </p:txBody>
      </p:sp>
    </p:spTree>
    <p:extLst>
      <p:ext uri="{BB962C8B-B14F-4D97-AF65-F5344CB8AC3E}">
        <p14:creationId xmlns:p14="http://schemas.microsoft.com/office/powerpoint/2010/main" val="2177730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16386"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16387"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92419B9-713A-4D8B-81ED-70580067E6B4}" type="slidenum">
              <a:rPr lang="el-GR">
                <a:cs typeface="Arial" charset="0"/>
              </a:rPr>
              <a:pPr fontAlgn="base">
                <a:spcBef>
                  <a:spcPct val="0"/>
                </a:spcBef>
                <a:spcAft>
                  <a:spcPct val="0"/>
                </a:spcAft>
                <a:defRPr/>
              </a:pPr>
              <a:t>6</a:t>
            </a:fld>
            <a:endParaRPr lang="el-GR">
              <a:cs typeface="Arial"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3" name="Θέση σημειώσεων 2"/>
          <p:cNvSpPr>
            <a:spLocks noGrp="1"/>
          </p:cNvSpPr>
          <p:nvPr>
            <p:ph type="body" idx="1"/>
          </p:nvPr>
        </p:nvSpPr>
        <p:spPr/>
        <p:txBody>
          <a:bodyPr>
            <a:normAutofit/>
          </a:bodyPr>
          <a:lstStyle/>
          <a:p>
            <a:pPr eaLnBrk="1" fontAlgn="auto" hangingPunct="1">
              <a:spcBef>
                <a:spcPts val="0"/>
              </a:spcBef>
              <a:spcAft>
                <a:spcPts val="0"/>
              </a:spcAft>
              <a:defRPr/>
            </a:pPr>
            <a:endParaRPr lang="el-GR" dirty="0"/>
          </a:p>
        </p:txBody>
      </p:sp>
      <p:sp>
        <p:nvSpPr>
          <p:cNvPr id="22531"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9D7D26C-0D37-4F7A-AEA0-E1236CB18BE0}" type="slidenum">
              <a:rPr lang="el-GR">
                <a:cs typeface="Arial" charset="0"/>
              </a:rPr>
              <a:pPr fontAlgn="base">
                <a:spcBef>
                  <a:spcPct val="0"/>
                </a:spcBef>
                <a:spcAft>
                  <a:spcPct val="0"/>
                </a:spcAft>
                <a:defRPr/>
              </a:pPr>
              <a:t>35</a:t>
            </a:fld>
            <a:endParaRPr lang="el-GR">
              <a:cs typeface="Arial"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Θέση εικόνας διαφάνειας 1"/>
          <p:cNvSpPr>
            <a:spLocks noGrp="1" noRot="1" noChangeAspect="1"/>
          </p:cNvSpPr>
          <p:nvPr>
            <p:ph type="sldImg"/>
          </p:nvPr>
        </p:nvSpPr>
        <p:spPr bwMode="auto">
          <a:noFill/>
          <a:ln>
            <a:solidFill>
              <a:srgbClr val="000000"/>
            </a:solidFill>
            <a:miter lim="800000"/>
            <a:headEnd/>
            <a:tailEnd/>
          </a:ln>
        </p:spPr>
      </p:sp>
      <p:sp>
        <p:nvSpPr>
          <p:cNvPr id="24578" name="Θέση σημειώσεων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l-GR" dirty="0"/>
          </a:p>
        </p:txBody>
      </p:sp>
      <p:sp>
        <p:nvSpPr>
          <p:cNvPr id="24579" name="Θέση αριθμού διαφάνειας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806887D-DB9E-47C6-A9CD-DA14DAF0192B}" type="slidenum">
              <a:rPr lang="el-GR">
                <a:cs typeface="Arial" charset="0"/>
              </a:rPr>
              <a:pPr fontAlgn="base">
                <a:spcBef>
                  <a:spcPct val="0"/>
                </a:spcBef>
                <a:spcAft>
                  <a:spcPct val="0"/>
                </a:spcAft>
                <a:defRPr/>
              </a:pPr>
              <a:t>36</a:t>
            </a:fld>
            <a:endParaRPr lang="el-GR">
              <a:cs typeface="Arial" charset="0"/>
            </a:endParaRPr>
          </a:p>
        </p:txBody>
      </p:sp>
    </p:spTree>
    <p:extLst>
      <p:ext uri="{BB962C8B-B14F-4D97-AF65-F5344CB8AC3E}">
        <p14:creationId xmlns:p14="http://schemas.microsoft.com/office/powerpoint/2010/main" val="1811523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37</a:t>
            </a:fld>
            <a:endParaRPr lang="el-GR"/>
          </a:p>
        </p:txBody>
      </p:sp>
    </p:spTree>
    <p:extLst>
      <p:ext uri="{BB962C8B-B14F-4D97-AF65-F5344CB8AC3E}">
        <p14:creationId xmlns:p14="http://schemas.microsoft.com/office/powerpoint/2010/main" val="3883401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40</a:t>
            </a:fld>
            <a:endParaRPr lang="el-GR"/>
          </a:p>
        </p:txBody>
      </p:sp>
    </p:spTree>
    <p:extLst>
      <p:ext uri="{BB962C8B-B14F-4D97-AF65-F5344CB8AC3E}">
        <p14:creationId xmlns:p14="http://schemas.microsoft.com/office/powerpoint/2010/main" val="32978499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buFontTx/>
              <a:buChar char="-"/>
            </a:pPr>
            <a:r>
              <a:rPr lang="el-GR" dirty="0"/>
              <a:t>.</a:t>
            </a:r>
          </a:p>
        </p:txBody>
      </p:sp>
      <p:sp>
        <p:nvSpPr>
          <p:cNvPr id="4" name="3 - Θέση αριθμού διαφάνειας"/>
          <p:cNvSpPr>
            <a:spLocks noGrp="1"/>
          </p:cNvSpPr>
          <p:nvPr>
            <p:ph type="sldNum" sz="quarter" idx="10"/>
          </p:nvPr>
        </p:nvSpPr>
        <p:spPr/>
        <p:txBody>
          <a:bodyPr/>
          <a:lstStyle/>
          <a:p>
            <a:fld id="{3C2B3A3E-32A9-425A-9851-FAAE5E9970F2}" type="slidenum">
              <a:rPr lang="el-GR" smtClean="0"/>
              <a:t>8</a:t>
            </a:fld>
            <a:endParaRPr lang="el-G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9</a:t>
            </a:fld>
            <a:endParaRPr lang="el-GR"/>
          </a:p>
        </p:txBody>
      </p:sp>
    </p:spTree>
    <p:extLst>
      <p:ext uri="{BB962C8B-B14F-4D97-AF65-F5344CB8AC3E}">
        <p14:creationId xmlns:p14="http://schemas.microsoft.com/office/powerpoint/2010/main" val="36258029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10</a:t>
            </a:fld>
            <a:endParaRPr lang="el-GR"/>
          </a:p>
        </p:txBody>
      </p:sp>
    </p:spTree>
    <p:extLst>
      <p:ext uri="{BB962C8B-B14F-4D97-AF65-F5344CB8AC3E}">
        <p14:creationId xmlns:p14="http://schemas.microsoft.com/office/powerpoint/2010/main" val="26094130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12</a:t>
            </a:fld>
            <a:endParaRPr lang="el-GR"/>
          </a:p>
        </p:txBody>
      </p:sp>
    </p:spTree>
    <p:extLst>
      <p:ext uri="{BB962C8B-B14F-4D97-AF65-F5344CB8AC3E}">
        <p14:creationId xmlns:p14="http://schemas.microsoft.com/office/powerpoint/2010/main" val="17186771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13</a:t>
            </a:fld>
            <a:endParaRPr lang="el-GR"/>
          </a:p>
        </p:txBody>
      </p:sp>
    </p:spTree>
    <p:extLst>
      <p:ext uri="{BB962C8B-B14F-4D97-AF65-F5344CB8AC3E}">
        <p14:creationId xmlns:p14="http://schemas.microsoft.com/office/powerpoint/2010/main" val="3136742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15</a:t>
            </a:fld>
            <a:endParaRPr lang="el-GR"/>
          </a:p>
        </p:txBody>
      </p:sp>
    </p:spTree>
    <p:extLst>
      <p:ext uri="{BB962C8B-B14F-4D97-AF65-F5344CB8AC3E}">
        <p14:creationId xmlns:p14="http://schemas.microsoft.com/office/powerpoint/2010/main" val="16038265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5"/>
          </p:nvPr>
        </p:nvSpPr>
        <p:spPr/>
        <p:txBody>
          <a:bodyPr/>
          <a:lstStyle/>
          <a:p>
            <a:fld id="{3C2B3A3E-32A9-425A-9851-FAAE5E9970F2}" type="slidenum">
              <a:rPr lang="el-GR" smtClean="0"/>
              <a:t>16</a:t>
            </a:fld>
            <a:endParaRPr lang="el-GR"/>
          </a:p>
        </p:txBody>
      </p:sp>
    </p:spTree>
    <p:extLst>
      <p:ext uri="{BB962C8B-B14F-4D97-AF65-F5344CB8AC3E}">
        <p14:creationId xmlns:p14="http://schemas.microsoft.com/office/powerpoint/2010/main" val="34763796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hyperlink" Target="http://www.idf.org/" TargetMode="Externa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hyperlink" Target="http://www.idf.org/"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182879" y="182879"/>
            <a:ext cx="8778240" cy="6492240"/>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832485" y="882376"/>
            <a:ext cx="7475220" cy="2926080"/>
          </a:xfrm>
        </p:spPr>
        <p:txBody>
          <a:bodyPr anchor="b">
            <a:normAutofit/>
          </a:bodyPr>
          <a:lstStyle>
            <a:lvl1pPr algn="ctr">
              <a:lnSpc>
                <a:spcPct val="85000"/>
              </a:lnSpc>
              <a:defRPr sz="6000" b="1" cap="all" baseline="0">
                <a:solidFill>
                  <a:srgbClr val="FFFFFF"/>
                </a:solid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282148" y="3869635"/>
            <a:ext cx="6575895" cy="1388165"/>
          </a:xfrm>
        </p:spPr>
        <p:txBody>
          <a:bodyPr>
            <a:normAutofit/>
          </a:bodyPr>
          <a:lstStyle>
            <a:lvl1pPr marL="0" indent="0" algn="ctr">
              <a:spcBef>
                <a:spcPts val="1000"/>
              </a:spcBef>
              <a:buNone/>
              <a:defRPr sz="1800">
                <a:solidFill>
                  <a:srgbClr val="FFFFFF"/>
                </a:solidFill>
              </a:defRPr>
            </a:lvl1pPr>
            <a:lvl2pPr marL="342900" indent="0" algn="ctr">
              <a:buNone/>
              <a:defRPr sz="1800"/>
            </a:lvl2pPr>
            <a:lvl3pPr marL="685800" indent="0" algn="ctr">
              <a:buNone/>
              <a:defRPr sz="1800"/>
            </a:lvl3pPr>
            <a:lvl4pPr marL="1028700" indent="0" algn="ctr">
              <a:buNone/>
              <a:defRPr sz="1500"/>
            </a:lvl4pPr>
            <a:lvl5pPr marL="1371600" indent="0" algn="ctr">
              <a:buNone/>
              <a:defRPr sz="1500"/>
            </a:lvl5pPr>
            <a:lvl6pPr marL="1714500" indent="0" algn="ctr">
              <a:buNone/>
              <a:defRPr sz="1500"/>
            </a:lvl6pPr>
            <a:lvl7pPr marL="2057400" indent="0" algn="ctr">
              <a:buNone/>
              <a:defRPr sz="1500"/>
            </a:lvl7pPr>
            <a:lvl8pPr marL="2400300" indent="0" algn="ctr">
              <a:buNone/>
              <a:defRPr sz="1500"/>
            </a:lvl8pPr>
            <a:lvl9pPr marL="2743200" indent="0" algn="ctr">
              <a:buNone/>
              <a:defRPr sz="15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2342CEA3-3058-4D43-AE35-B3DA76CB4003}" type="datetimeFigureOut">
              <a:rPr lang="el-GR" smtClean="0"/>
              <a:pPr/>
              <a:t>19/10/2023</a:t>
            </a:fld>
            <a:endParaRPr lang="el-GR"/>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el-GR"/>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3F1D1C4-C2D9-4231-9FB2-B2D9D97AA41D}" type="slidenum">
              <a:rPr lang="el-GR" smtClean="0"/>
              <a:pPr/>
              <a:t>‹#›</a:t>
            </a:fld>
            <a:endParaRPr lang="el-GR"/>
          </a:p>
        </p:txBody>
      </p:sp>
      <p:cxnSp>
        <p:nvCxnSpPr>
          <p:cNvPr id="8" name="Straight Connector 7"/>
          <p:cNvCxnSpPr/>
          <p:nvPr/>
        </p:nvCxnSpPr>
        <p:spPr>
          <a:xfrm>
            <a:off x="1483995" y="3733800"/>
            <a:ext cx="61722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199075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6260414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762000"/>
            <a:ext cx="1743075" cy="54102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857250" y="762000"/>
            <a:ext cx="5572125" cy="5410200"/>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0256852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grpSp>
        <p:nvGrpSpPr>
          <p:cNvPr id="2" name="object 8">
            <a:extLst>
              <a:ext uri="{FF2B5EF4-FFF2-40B4-BE49-F238E27FC236}">
                <a16:creationId xmlns:a16="http://schemas.microsoft.com/office/drawing/2014/main" id="{89C2037A-502D-BA45-B813-363106F370EC}"/>
              </a:ext>
            </a:extLst>
          </p:cNvPr>
          <p:cNvGrpSpPr/>
          <p:nvPr userDrawn="1"/>
        </p:nvGrpSpPr>
        <p:grpSpPr>
          <a:xfrm>
            <a:off x="-10138" y="356259"/>
            <a:ext cx="638786" cy="632966"/>
            <a:chOff x="7517536" y="8690952"/>
            <a:chExt cx="1273986" cy="946785"/>
          </a:xfrm>
        </p:grpSpPr>
        <p:sp>
          <p:nvSpPr>
            <p:cNvPr id="12" name="object 9">
              <a:extLst>
                <a:ext uri="{FF2B5EF4-FFF2-40B4-BE49-F238E27FC236}">
                  <a16:creationId xmlns:a16="http://schemas.microsoft.com/office/drawing/2014/main" id="{ED80A33D-2923-7346-B82E-3D71A5FE4510}"/>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endParaRPr dirty="0"/>
            </a:p>
          </p:txBody>
        </p:sp>
        <p:sp>
          <p:nvSpPr>
            <p:cNvPr id="13" name="object 10">
              <a:extLst>
                <a:ext uri="{FF2B5EF4-FFF2-40B4-BE49-F238E27FC236}">
                  <a16:creationId xmlns:a16="http://schemas.microsoft.com/office/drawing/2014/main" id="{B3314864-482D-A54F-A250-F0E7FFADD394}"/>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endParaRPr/>
            </a:p>
          </p:txBody>
        </p:sp>
        <p:sp>
          <p:nvSpPr>
            <p:cNvPr id="14" name="object 11">
              <a:extLst>
                <a:ext uri="{FF2B5EF4-FFF2-40B4-BE49-F238E27FC236}">
                  <a16:creationId xmlns:a16="http://schemas.microsoft.com/office/drawing/2014/main" id="{9CD6D6E2-8E39-C740-8588-32A721D89361}"/>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endParaRPr/>
            </a:p>
          </p:txBody>
        </p:sp>
      </p:grpSp>
      <p:sp>
        <p:nvSpPr>
          <p:cNvPr id="15" name="object 20">
            <a:extLst>
              <a:ext uri="{FF2B5EF4-FFF2-40B4-BE49-F238E27FC236}">
                <a16:creationId xmlns:a16="http://schemas.microsoft.com/office/drawing/2014/main" id="{DA4EA88F-ED3A-7347-AE90-CB516FEC6E20}"/>
              </a:ext>
            </a:extLst>
          </p:cNvPr>
          <p:cNvSpPr/>
          <p:nvPr userDrawn="1"/>
        </p:nvSpPr>
        <p:spPr>
          <a:xfrm>
            <a:off x="257302" y="469191"/>
            <a:ext cx="312662" cy="416883"/>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endParaRPr/>
          </a:p>
        </p:txBody>
      </p:sp>
      <p:cxnSp>
        <p:nvCxnSpPr>
          <p:cNvPr id="18" name="Straight Connector 17">
            <a:extLst>
              <a:ext uri="{FF2B5EF4-FFF2-40B4-BE49-F238E27FC236}">
                <a16:creationId xmlns:a16="http://schemas.microsoft.com/office/drawing/2014/main" id="{3FD45B3C-C657-D641-A19F-660B2AEDA118}"/>
              </a:ext>
            </a:extLst>
          </p:cNvPr>
          <p:cNvCxnSpPr>
            <a:cxnSpLocks/>
          </p:cNvCxnSpPr>
          <p:nvPr userDrawn="1"/>
        </p:nvCxnSpPr>
        <p:spPr>
          <a:xfrm>
            <a:off x="836329" y="1090825"/>
            <a:ext cx="7471344"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B16BC47-09DF-1844-9D7D-97A681622698}"/>
              </a:ext>
            </a:extLst>
          </p:cNvPr>
          <p:cNvSpPr>
            <a:spLocks noGrp="1"/>
          </p:cNvSpPr>
          <p:nvPr>
            <p:ph type="title"/>
          </p:nvPr>
        </p:nvSpPr>
        <p:spPr>
          <a:xfrm>
            <a:off x="782657" y="-3175"/>
            <a:ext cx="7886700" cy="1325563"/>
          </a:xfrm>
        </p:spPr>
        <p:txBody>
          <a:bodyPr>
            <a:normAutofit/>
          </a:bodyPr>
          <a:lstStyle>
            <a:lvl1pPr>
              <a:defRPr sz="2000" b="1" i="0">
                <a:solidFill>
                  <a:srgbClr val="332F4F"/>
                </a:solidFill>
                <a:latin typeface="Cambria" panose="02040503050406030204" pitchFamily="18" charset="0"/>
                <a:cs typeface="Cambria" panose="02040503050406030204" pitchFamily="18" charset="0"/>
              </a:defRPr>
            </a:lvl1pPr>
          </a:lstStyle>
          <a:p>
            <a:endParaRPr lang="en-US" dirty="0"/>
          </a:p>
        </p:txBody>
      </p:sp>
      <p:sp>
        <p:nvSpPr>
          <p:cNvPr id="19" name="Date Placeholder 3">
            <a:extLst>
              <a:ext uri="{FF2B5EF4-FFF2-40B4-BE49-F238E27FC236}">
                <a16:creationId xmlns:a16="http://schemas.microsoft.com/office/drawing/2014/main" id="{54DDAE1F-E5F6-7242-A8D8-14D107CBDE84}"/>
              </a:ext>
            </a:extLst>
          </p:cNvPr>
          <p:cNvSpPr txBox="1">
            <a:spLocks/>
          </p:cNvSpPr>
          <p:nvPr userDrawn="1"/>
        </p:nvSpPr>
        <p:spPr>
          <a:xfrm>
            <a:off x="782658" y="6230409"/>
            <a:ext cx="30861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40"/>
              </a:spcBef>
              <a:tabLst>
                <a:tab pos="2131695" algn="l"/>
              </a:tabLst>
            </a:pPr>
            <a:fld id="{02F089CC-B3B4-E546-89E0-248A854C8F7C}" type="slidenum">
              <a:rPr lang="en-US" sz="800" smtClean="0">
                <a:latin typeface="Arial" panose="020B0604020202020204" pitchFamily="34" charset="0"/>
                <a:cs typeface="Arial" panose="020B0604020202020204" pitchFamily="34" charset="0"/>
              </a:rPr>
              <a:pPr marL="12700">
                <a:spcBef>
                  <a:spcPts val="40"/>
                </a:spcBef>
                <a:tabLst>
                  <a:tab pos="2131695" algn="l"/>
                </a:tabLst>
              </a:pPr>
              <a:t>‹#›</a:t>
            </a:fld>
            <a:r>
              <a:rPr lang="en-GB" sz="800" b="1" dirty="0">
                <a:solidFill>
                  <a:srgbClr val="231F20"/>
                </a:solidFill>
                <a:latin typeface="Arial" panose="020B0604020202020204" pitchFamily="34" charset="0"/>
                <a:cs typeface="Arial" panose="020B0604020202020204" pitchFamily="34" charset="0"/>
              </a:rPr>
              <a:t> </a:t>
            </a:r>
            <a:r>
              <a:rPr lang="en-GB" sz="800" b="1" spc="15" dirty="0">
                <a:solidFill>
                  <a:srgbClr val="231F20"/>
                </a:solidFill>
                <a:latin typeface="Arial" panose="020B0604020202020204" pitchFamily="34" charset="0"/>
                <a:cs typeface="Arial" panose="020B0604020202020204" pitchFamily="34" charset="0"/>
              </a:rPr>
              <a:t> </a:t>
            </a:r>
            <a:r>
              <a:rPr lang="en-GB" sz="900" spc="-15" dirty="0">
                <a:solidFill>
                  <a:srgbClr val="35355A"/>
                </a:solidFill>
                <a:latin typeface="+mn-lt"/>
                <a:cs typeface="Arial" panose="020B0604020202020204" pitchFamily="34" charset="0"/>
              </a:rPr>
              <a:t>|</a:t>
            </a:r>
            <a:r>
              <a:rPr lang="en-GB" sz="900" spc="550" dirty="0">
                <a:solidFill>
                  <a:srgbClr val="35355A"/>
                </a:solidFill>
                <a:latin typeface="+mn-lt"/>
                <a:cs typeface="Arial" panose="020B0604020202020204" pitchFamily="34" charset="0"/>
              </a:rPr>
              <a:t> </a:t>
            </a:r>
            <a:r>
              <a:rPr lang="en-GB" sz="900" b="1" dirty="0">
                <a:solidFill>
                  <a:srgbClr val="35355A"/>
                </a:solidFill>
                <a:latin typeface="+mn-lt"/>
                <a:cs typeface="Arial" panose="020B0604020202020204" pitchFamily="34" charset="0"/>
              </a:rPr>
              <a:t>IDF</a:t>
            </a:r>
            <a:r>
              <a:rPr lang="en-GB" sz="900" b="1" spc="5" dirty="0">
                <a:solidFill>
                  <a:srgbClr val="35355A"/>
                </a:solidFill>
                <a:latin typeface="+mn-lt"/>
                <a:cs typeface="Arial" panose="020B0604020202020204" pitchFamily="34" charset="0"/>
              </a:rPr>
              <a:t> </a:t>
            </a:r>
            <a:r>
              <a:rPr lang="en-GB" sz="900" b="1" spc="-5" dirty="0">
                <a:solidFill>
                  <a:srgbClr val="35355A"/>
                </a:solidFill>
                <a:latin typeface="+mn-lt"/>
                <a:cs typeface="Arial" panose="020B0604020202020204" pitchFamily="34" charset="0"/>
              </a:rPr>
              <a:t>Diabetes</a:t>
            </a:r>
            <a:r>
              <a:rPr lang="en-GB" sz="900" b="1" spc="-25" dirty="0">
                <a:solidFill>
                  <a:srgbClr val="35355A"/>
                </a:solidFill>
                <a:latin typeface="+mn-lt"/>
                <a:cs typeface="Arial" panose="020B0604020202020204" pitchFamily="34" charset="0"/>
              </a:rPr>
              <a:t> </a:t>
            </a:r>
            <a:r>
              <a:rPr lang="en-GB" sz="900" b="1" spc="-5" dirty="0">
                <a:solidFill>
                  <a:srgbClr val="35355A"/>
                </a:solidFill>
                <a:latin typeface="+mn-lt"/>
                <a:cs typeface="Arial" panose="020B0604020202020204" pitchFamily="34" charset="0"/>
              </a:rPr>
              <a:t>Atlas</a:t>
            </a:r>
            <a:r>
              <a:rPr lang="en-GB" sz="900" b="1" spc="10" dirty="0">
                <a:solidFill>
                  <a:srgbClr val="35355A"/>
                </a:solidFill>
                <a:latin typeface="+mn-lt"/>
                <a:cs typeface="Arial" panose="020B0604020202020204" pitchFamily="34" charset="0"/>
              </a:rPr>
              <a:t> </a:t>
            </a:r>
            <a:r>
              <a:rPr lang="en-GB" sz="900" b="1" dirty="0">
                <a:solidFill>
                  <a:srgbClr val="35355A"/>
                </a:solidFill>
                <a:latin typeface="+mn-lt"/>
                <a:cs typeface="Arial" panose="020B0604020202020204" pitchFamily="34" charset="0"/>
              </a:rPr>
              <a:t>2021</a:t>
            </a:r>
            <a:r>
              <a:rPr lang="en-GB" sz="900" b="1" spc="-75" dirty="0">
                <a:solidFill>
                  <a:srgbClr val="35355A"/>
                </a:solidFill>
                <a:latin typeface="+mn-lt"/>
                <a:cs typeface="Arial" panose="020B0604020202020204" pitchFamily="34" charset="0"/>
              </a:rPr>
              <a:t> </a:t>
            </a:r>
            <a:r>
              <a:rPr lang="en-GB" sz="900" spc="20" dirty="0">
                <a:solidFill>
                  <a:srgbClr val="35355A"/>
                </a:solidFill>
                <a:latin typeface="+mn-lt"/>
                <a:cs typeface="Arial" panose="020B0604020202020204" pitchFamily="34" charset="0"/>
              </a:rPr>
              <a:t>–</a:t>
            </a:r>
            <a:r>
              <a:rPr lang="en-GB" sz="900" spc="-40" dirty="0">
                <a:solidFill>
                  <a:srgbClr val="35355A"/>
                </a:solidFill>
                <a:latin typeface="+mn-lt"/>
                <a:cs typeface="Arial" panose="020B0604020202020204" pitchFamily="34" charset="0"/>
              </a:rPr>
              <a:t> </a:t>
            </a:r>
            <a:r>
              <a:rPr lang="en-GB" sz="900" spc="10" dirty="0">
                <a:solidFill>
                  <a:srgbClr val="35355A"/>
                </a:solidFill>
                <a:latin typeface="+mn-lt"/>
                <a:cs typeface="Arial" panose="020B0604020202020204" pitchFamily="34" charset="0"/>
              </a:rPr>
              <a:t>10th</a:t>
            </a:r>
            <a:r>
              <a:rPr lang="en-GB" sz="900" spc="-20" dirty="0">
                <a:solidFill>
                  <a:srgbClr val="35355A"/>
                </a:solidFill>
                <a:latin typeface="+mn-lt"/>
                <a:cs typeface="Arial" panose="020B0604020202020204" pitchFamily="34" charset="0"/>
              </a:rPr>
              <a:t> </a:t>
            </a:r>
            <a:r>
              <a:rPr lang="en-GB" sz="900" spc="30" dirty="0">
                <a:solidFill>
                  <a:srgbClr val="35355A"/>
                </a:solidFill>
                <a:latin typeface="+mn-lt"/>
                <a:cs typeface="Arial" panose="020B0604020202020204" pitchFamily="34" charset="0"/>
              </a:rPr>
              <a:t>edition</a:t>
            </a:r>
            <a:r>
              <a:rPr lang="en-GB" sz="900" spc="30" baseline="0" dirty="0">
                <a:solidFill>
                  <a:srgbClr val="35355A"/>
                </a:solidFill>
                <a:latin typeface="+mn-lt"/>
                <a:cs typeface="Arial" panose="020B0604020202020204" pitchFamily="34" charset="0"/>
              </a:rPr>
              <a:t> </a:t>
            </a:r>
            <a:r>
              <a:rPr lang="en-GB" sz="900" spc="-25" dirty="0">
                <a:solidFill>
                  <a:srgbClr val="35355A"/>
                </a:solidFill>
                <a:latin typeface="+mn-lt"/>
                <a:cs typeface="Arial" panose="020B0604020202020204" pitchFamily="34" charset="0"/>
                <a:hlinkClick r:id="rId2"/>
              </a:rPr>
              <a:t>www.idf.org</a:t>
            </a:r>
            <a:r>
              <a:rPr lang="en-GB" sz="900" spc="500" dirty="0">
                <a:solidFill>
                  <a:srgbClr val="35355A"/>
                </a:solidFill>
                <a:latin typeface="+mn-lt"/>
                <a:cs typeface="Arial" panose="020B0604020202020204" pitchFamily="34" charset="0"/>
              </a:rPr>
              <a:t> </a:t>
            </a:r>
            <a:r>
              <a:rPr lang="en-GB" sz="900" b="1" spc="-15" dirty="0">
                <a:solidFill>
                  <a:srgbClr val="35355A"/>
                </a:solidFill>
                <a:latin typeface="+mn-lt"/>
                <a:cs typeface="Arial" panose="020B0604020202020204" pitchFamily="34" charset="0"/>
              </a:rPr>
              <a:t>@</a:t>
            </a:r>
            <a:r>
              <a:rPr lang="en-GB" sz="900" b="1" spc="-15" dirty="0" err="1">
                <a:solidFill>
                  <a:srgbClr val="35355A"/>
                </a:solidFill>
                <a:latin typeface="+mn-lt"/>
                <a:cs typeface="Arial" panose="020B0604020202020204" pitchFamily="34" charset="0"/>
              </a:rPr>
              <a:t>IntDiabetesFed</a:t>
            </a:r>
            <a:endParaRPr lang="en-GB" sz="900" dirty="0">
              <a:latin typeface="+mn-lt"/>
              <a:cs typeface="Arial" panose="020B0604020202020204" pitchFamily="34" charset="0"/>
            </a:endParaRPr>
          </a:p>
        </p:txBody>
      </p:sp>
    </p:spTree>
    <p:extLst>
      <p:ext uri="{BB962C8B-B14F-4D97-AF65-F5344CB8AC3E}">
        <p14:creationId xmlns:p14="http://schemas.microsoft.com/office/powerpoint/2010/main" val="3061129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grpSp>
        <p:nvGrpSpPr>
          <p:cNvPr id="2" name="object 8">
            <a:extLst>
              <a:ext uri="{FF2B5EF4-FFF2-40B4-BE49-F238E27FC236}">
                <a16:creationId xmlns:a16="http://schemas.microsoft.com/office/drawing/2014/main" id="{89C2037A-502D-BA45-B813-363106F370EC}"/>
              </a:ext>
            </a:extLst>
          </p:cNvPr>
          <p:cNvGrpSpPr/>
          <p:nvPr userDrawn="1"/>
        </p:nvGrpSpPr>
        <p:grpSpPr>
          <a:xfrm>
            <a:off x="-10138" y="356259"/>
            <a:ext cx="638786" cy="632966"/>
            <a:chOff x="7517536" y="8690952"/>
            <a:chExt cx="1273986" cy="946785"/>
          </a:xfrm>
        </p:grpSpPr>
        <p:sp>
          <p:nvSpPr>
            <p:cNvPr id="12" name="object 9">
              <a:extLst>
                <a:ext uri="{FF2B5EF4-FFF2-40B4-BE49-F238E27FC236}">
                  <a16:creationId xmlns:a16="http://schemas.microsoft.com/office/drawing/2014/main" id="{ED80A33D-2923-7346-B82E-3D71A5FE4510}"/>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object 10">
              <a:extLst>
                <a:ext uri="{FF2B5EF4-FFF2-40B4-BE49-F238E27FC236}">
                  <a16:creationId xmlns:a16="http://schemas.microsoft.com/office/drawing/2014/main" id="{B3314864-482D-A54F-A250-F0E7FFADD394}"/>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object 11">
              <a:extLst>
                <a:ext uri="{FF2B5EF4-FFF2-40B4-BE49-F238E27FC236}">
                  <a16:creationId xmlns:a16="http://schemas.microsoft.com/office/drawing/2014/main" id="{9CD6D6E2-8E39-C740-8588-32A721D89361}"/>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5" name="object 20">
            <a:extLst>
              <a:ext uri="{FF2B5EF4-FFF2-40B4-BE49-F238E27FC236}">
                <a16:creationId xmlns:a16="http://schemas.microsoft.com/office/drawing/2014/main" id="{DA4EA88F-ED3A-7347-AE90-CB516FEC6E20}"/>
              </a:ext>
            </a:extLst>
          </p:cNvPr>
          <p:cNvSpPr/>
          <p:nvPr userDrawn="1"/>
        </p:nvSpPr>
        <p:spPr>
          <a:xfrm>
            <a:off x="257302" y="469191"/>
            <a:ext cx="312662" cy="416883"/>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18" name="Straight Connector 17">
            <a:extLst>
              <a:ext uri="{FF2B5EF4-FFF2-40B4-BE49-F238E27FC236}">
                <a16:creationId xmlns:a16="http://schemas.microsoft.com/office/drawing/2014/main" id="{3FD45B3C-C657-D641-A19F-660B2AEDA118}"/>
              </a:ext>
            </a:extLst>
          </p:cNvPr>
          <p:cNvCxnSpPr>
            <a:cxnSpLocks/>
          </p:cNvCxnSpPr>
          <p:nvPr userDrawn="1"/>
        </p:nvCxnSpPr>
        <p:spPr>
          <a:xfrm>
            <a:off x="836329" y="1090825"/>
            <a:ext cx="7471344"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sp>
        <p:nvSpPr>
          <p:cNvPr id="27" name="Title 1">
            <a:extLst>
              <a:ext uri="{FF2B5EF4-FFF2-40B4-BE49-F238E27FC236}">
                <a16:creationId xmlns:a16="http://schemas.microsoft.com/office/drawing/2014/main" id="{0B16BC47-09DF-1844-9D7D-97A681622698}"/>
              </a:ext>
            </a:extLst>
          </p:cNvPr>
          <p:cNvSpPr>
            <a:spLocks noGrp="1"/>
          </p:cNvSpPr>
          <p:nvPr>
            <p:ph type="title"/>
          </p:nvPr>
        </p:nvSpPr>
        <p:spPr>
          <a:xfrm>
            <a:off x="782657" y="-3175"/>
            <a:ext cx="7886700" cy="1325563"/>
          </a:xfrm>
        </p:spPr>
        <p:txBody>
          <a:bodyPr>
            <a:normAutofit/>
          </a:bodyPr>
          <a:lstStyle>
            <a:lvl1pPr>
              <a:defRPr sz="2000" b="0" i="0">
                <a:solidFill>
                  <a:srgbClr val="332F4F"/>
                </a:solidFill>
                <a:latin typeface="MetaSerifPro-Medium" panose="02010604050101020102" pitchFamily="2" charset="0"/>
                <a:cs typeface="MetaSerifPro-Medium" panose="02010604050101020102" pitchFamily="2" charset="0"/>
              </a:defRPr>
            </a:lvl1pPr>
          </a:lstStyle>
          <a:p>
            <a:endParaRPr lang="en-US" dirty="0"/>
          </a:p>
        </p:txBody>
      </p:sp>
      <p:sp>
        <p:nvSpPr>
          <p:cNvPr id="16" name="Date Placeholder 3">
            <a:extLst>
              <a:ext uri="{FF2B5EF4-FFF2-40B4-BE49-F238E27FC236}">
                <a16:creationId xmlns:a16="http://schemas.microsoft.com/office/drawing/2014/main" id="{38C602D5-4DCB-E24C-BB0C-3D0433DB5EEB}"/>
              </a:ext>
            </a:extLst>
          </p:cNvPr>
          <p:cNvSpPr txBox="1">
            <a:spLocks/>
          </p:cNvSpPr>
          <p:nvPr userDrawn="1"/>
        </p:nvSpPr>
        <p:spPr>
          <a:xfrm>
            <a:off x="782658" y="6230409"/>
            <a:ext cx="3086101"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2700">
              <a:spcBef>
                <a:spcPts val="40"/>
              </a:spcBef>
              <a:tabLst>
                <a:tab pos="2131695" algn="l"/>
              </a:tabLst>
            </a:pPr>
            <a:fld id="{02F089CC-B3B4-E546-89E0-248A854C8F7C}" type="slidenum">
              <a:rPr lang="en-US" sz="800" smtClean="0">
                <a:latin typeface="Arial" panose="020B0604020202020204" pitchFamily="34" charset="0"/>
                <a:cs typeface="Arial" panose="020B0604020202020204" pitchFamily="34" charset="0"/>
              </a:rPr>
              <a:pPr marL="12700">
                <a:spcBef>
                  <a:spcPts val="40"/>
                </a:spcBef>
                <a:tabLst>
                  <a:tab pos="2131695" algn="l"/>
                </a:tabLst>
              </a:pPr>
              <a:t>‹#›</a:t>
            </a:fld>
            <a:r>
              <a:rPr lang="en-GB" sz="800" b="1" dirty="0">
                <a:solidFill>
                  <a:srgbClr val="231F20"/>
                </a:solidFill>
                <a:latin typeface="Arial" panose="020B0604020202020204" pitchFamily="34" charset="0"/>
                <a:cs typeface="Arial" panose="020B0604020202020204" pitchFamily="34" charset="0"/>
              </a:rPr>
              <a:t> </a:t>
            </a:r>
            <a:r>
              <a:rPr lang="en-GB" sz="800" b="1" spc="15" dirty="0">
                <a:solidFill>
                  <a:srgbClr val="231F20"/>
                </a:solidFill>
                <a:latin typeface="Arial" panose="020B0604020202020204" pitchFamily="34" charset="0"/>
                <a:cs typeface="Arial" panose="020B0604020202020204" pitchFamily="34" charset="0"/>
              </a:rPr>
              <a:t> </a:t>
            </a:r>
            <a:r>
              <a:rPr lang="en-GB" sz="900" spc="-15" dirty="0">
                <a:solidFill>
                  <a:srgbClr val="35355A"/>
                </a:solidFill>
                <a:latin typeface="+mn-lt"/>
                <a:cs typeface="Arial" panose="020B0604020202020204" pitchFamily="34" charset="0"/>
              </a:rPr>
              <a:t>|</a:t>
            </a:r>
            <a:r>
              <a:rPr lang="en-GB" sz="900" spc="550" dirty="0">
                <a:solidFill>
                  <a:srgbClr val="35355A"/>
                </a:solidFill>
                <a:latin typeface="+mn-lt"/>
                <a:cs typeface="Arial" panose="020B0604020202020204" pitchFamily="34" charset="0"/>
              </a:rPr>
              <a:t> </a:t>
            </a:r>
            <a:r>
              <a:rPr lang="en-GB" sz="900" b="1" dirty="0">
                <a:solidFill>
                  <a:srgbClr val="35355A"/>
                </a:solidFill>
                <a:latin typeface="+mn-lt"/>
                <a:cs typeface="Arial" panose="020B0604020202020204" pitchFamily="34" charset="0"/>
              </a:rPr>
              <a:t>IDF</a:t>
            </a:r>
            <a:r>
              <a:rPr lang="en-GB" sz="900" b="1" spc="5" dirty="0">
                <a:solidFill>
                  <a:srgbClr val="35355A"/>
                </a:solidFill>
                <a:latin typeface="+mn-lt"/>
                <a:cs typeface="Arial" panose="020B0604020202020204" pitchFamily="34" charset="0"/>
              </a:rPr>
              <a:t> </a:t>
            </a:r>
            <a:r>
              <a:rPr lang="en-GB" sz="900" b="1" spc="-5" dirty="0">
                <a:solidFill>
                  <a:srgbClr val="35355A"/>
                </a:solidFill>
                <a:latin typeface="+mn-lt"/>
                <a:cs typeface="Arial" panose="020B0604020202020204" pitchFamily="34" charset="0"/>
              </a:rPr>
              <a:t>Diabetes</a:t>
            </a:r>
            <a:r>
              <a:rPr lang="en-GB" sz="900" b="1" spc="-25" dirty="0">
                <a:solidFill>
                  <a:srgbClr val="35355A"/>
                </a:solidFill>
                <a:latin typeface="+mn-lt"/>
                <a:cs typeface="Arial" panose="020B0604020202020204" pitchFamily="34" charset="0"/>
              </a:rPr>
              <a:t> </a:t>
            </a:r>
            <a:r>
              <a:rPr lang="en-GB" sz="900" b="1" spc="-5" dirty="0">
                <a:solidFill>
                  <a:srgbClr val="35355A"/>
                </a:solidFill>
                <a:latin typeface="+mn-lt"/>
                <a:cs typeface="Arial" panose="020B0604020202020204" pitchFamily="34" charset="0"/>
              </a:rPr>
              <a:t>Atlas</a:t>
            </a:r>
            <a:r>
              <a:rPr lang="en-GB" sz="900" b="1" spc="10" dirty="0">
                <a:solidFill>
                  <a:srgbClr val="35355A"/>
                </a:solidFill>
                <a:latin typeface="+mn-lt"/>
                <a:cs typeface="Arial" panose="020B0604020202020204" pitchFamily="34" charset="0"/>
              </a:rPr>
              <a:t> </a:t>
            </a:r>
            <a:r>
              <a:rPr lang="en-GB" sz="900" b="1" dirty="0">
                <a:solidFill>
                  <a:srgbClr val="35355A"/>
                </a:solidFill>
                <a:latin typeface="+mn-lt"/>
                <a:cs typeface="Arial" panose="020B0604020202020204" pitchFamily="34" charset="0"/>
              </a:rPr>
              <a:t>2021</a:t>
            </a:r>
            <a:r>
              <a:rPr lang="en-GB" sz="900" b="1" spc="-75" dirty="0">
                <a:solidFill>
                  <a:srgbClr val="35355A"/>
                </a:solidFill>
                <a:latin typeface="+mn-lt"/>
                <a:cs typeface="Arial" panose="020B0604020202020204" pitchFamily="34" charset="0"/>
              </a:rPr>
              <a:t> </a:t>
            </a:r>
            <a:r>
              <a:rPr lang="en-GB" sz="900" spc="20" dirty="0">
                <a:solidFill>
                  <a:srgbClr val="35355A"/>
                </a:solidFill>
                <a:latin typeface="+mn-lt"/>
                <a:cs typeface="Arial" panose="020B0604020202020204" pitchFamily="34" charset="0"/>
              </a:rPr>
              <a:t>–</a:t>
            </a:r>
            <a:r>
              <a:rPr lang="en-GB" sz="900" spc="-40" dirty="0">
                <a:solidFill>
                  <a:srgbClr val="35355A"/>
                </a:solidFill>
                <a:latin typeface="+mn-lt"/>
                <a:cs typeface="Arial" panose="020B0604020202020204" pitchFamily="34" charset="0"/>
              </a:rPr>
              <a:t> </a:t>
            </a:r>
            <a:r>
              <a:rPr lang="en-GB" sz="900" spc="10" dirty="0">
                <a:solidFill>
                  <a:srgbClr val="35355A"/>
                </a:solidFill>
                <a:latin typeface="+mn-lt"/>
                <a:cs typeface="Arial" panose="020B0604020202020204" pitchFamily="34" charset="0"/>
              </a:rPr>
              <a:t>10th</a:t>
            </a:r>
            <a:r>
              <a:rPr lang="en-GB" sz="900" spc="-20" dirty="0">
                <a:solidFill>
                  <a:srgbClr val="35355A"/>
                </a:solidFill>
                <a:latin typeface="+mn-lt"/>
                <a:cs typeface="Arial" panose="020B0604020202020204" pitchFamily="34" charset="0"/>
              </a:rPr>
              <a:t> </a:t>
            </a:r>
            <a:r>
              <a:rPr lang="en-GB" sz="900" spc="30" dirty="0">
                <a:solidFill>
                  <a:srgbClr val="35355A"/>
                </a:solidFill>
                <a:latin typeface="+mn-lt"/>
                <a:cs typeface="Arial" panose="020B0604020202020204" pitchFamily="34" charset="0"/>
              </a:rPr>
              <a:t>edition</a:t>
            </a:r>
            <a:r>
              <a:rPr lang="en-GB" sz="900" spc="30" baseline="0" dirty="0">
                <a:solidFill>
                  <a:srgbClr val="35355A"/>
                </a:solidFill>
                <a:latin typeface="+mn-lt"/>
                <a:cs typeface="Arial" panose="020B0604020202020204" pitchFamily="34" charset="0"/>
              </a:rPr>
              <a:t> </a:t>
            </a:r>
            <a:r>
              <a:rPr lang="en-GB" sz="900" spc="-25" dirty="0">
                <a:solidFill>
                  <a:srgbClr val="35355A"/>
                </a:solidFill>
                <a:latin typeface="+mn-lt"/>
                <a:cs typeface="Arial" panose="020B0604020202020204" pitchFamily="34" charset="0"/>
                <a:hlinkClick r:id="rId2"/>
              </a:rPr>
              <a:t>www.idf.org</a:t>
            </a:r>
            <a:r>
              <a:rPr lang="en-GB" sz="900" spc="500" dirty="0">
                <a:solidFill>
                  <a:srgbClr val="35355A"/>
                </a:solidFill>
                <a:latin typeface="+mn-lt"/>
                <a:cs typeface="Arial" panose="020B0604020202020204" pitchFamily="34" charset="0"/>
              </a:rPr>
              <a:t> </a:t>
            </a:r>
            <a:r>
              <a:rPr lang="en-GB" sz="900" b="1" spc="-15" dirty="0">
                <a:solidFill>
                  <a:srgbClr val="35355A"/>
                </a:solidFill>
                <a:latin typeface="+mn-lt"/>
                <a:cs typeface="Arial" panose="020B0604020202020204" pitchFamily="34" charset="0"/>
              </a:rPr>
              <a:t>@</a:t>
            </a:r>
            <a:r>
              <a:rPr lang="en-GB" sz="900" b="1" spc="-15" dirty="0" err="1">
                <a:solidFill>
                  <a:srgbClr val="35355A"/>
                </a:solidFill>
                <a:latin typeface="+mn-lt"/>
                <a:cs typeface="Arial" panose="020B0604020202020204" pitchFamily="34" charset="0"/>
              </a:rPr>
              <a:t>IntDiabetesFed</a:t>
            </a:r>
            <a:endParaRPr lang="en-GB" sz="900" dirty="0">
              <a:latin typeface="+mn-lt"/>
              <a:cs typeface="Arial" panose="020B0604020202020204" pitchFamily="34" charset="0"/>
            </a:endParaRPr>
          </a:p>
        </p:txBody>
      </p:sp>
    </p:spTree>
    <p:extLst>
      <p:ext uri="{BB962C8B-B14F-4D97-AF65-F5344CB8AC3E}">
        <p14:creationId xmlns:p14="http://schemas.microsoft.com/office/powerpoint/2010/main" val="25825382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lvl1pPr>
              <a:spcBef>
                <a:spcPts val="1000"/>
              </a:spcBef>
              <a:defRPr/>
            </a:lvl1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9351760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829818" y="1173575"/>
            <a:ext cx="7475220" cy="2926080"/>
          </a:xfrm>
        </p:spPr>
        <p:txBody>
          <a:bodyPr anchor="b">
            <a:noAutofit/>
          </a:bodyPr>
          <a:lstStyle>
            <a:lvl1pPr algn="ctr">
              <a:lnSpc>
                <a:spcPct val="85000"/>
              </a:lnSpc>
              <a:defRPr sz="6000" b="0" cap="all" baseline="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282446" y="4154520"/>
            <a:ext cx="6576822" cy="1363806"/>
          </a:xfrm>
        </p:spPr>
        <p:txBody>
          <a:bodyPr anchor="t">
            <a:normAutofit/>
          </a:bodyPr>
          <a:lstStyle>
            <a:lvl1pPr marL="0" indent="0" algn="ctr">
              <a:buNone/>
              <a:defRPr sz="1800">
                <a:solidFill>
                  <a:schemeClr val="accent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l-GR"/>
              <a:t>Στυλ κειμένου υποδείγματος</a:t>
            </a:r>
          </a:p>
        </p:txBody>
      </p:sp>
      <p:sp>
        <p:nvSpPr>
          <p:cNvPr id="4" name="Date Placeholder 3"/>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cxnSp>
        <p:nvCxnSpPr>
          <p:cNvPr id="7" name="Straight Connector 6"/>
          <p:cNvCxnSpPr/>
          <p:nvPr/>
        </p:nvCxnSpPr>
        <p:spPr>
          <a:xfrm>
            <a:off x="1485900" y="4020408"/>
            <a:ext cx="61722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63680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857250" y="2057399"/>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Content Placeholder 3"/>
          <p:cNvSpPr>
            <a:spLocks noGrp="1"/>
          </p:cNvSpPr>
          <p:nvPr>
            <p:ph sz="half" idx="2"/>
          </p:nvPr>
        </p:nvSpPr>
        <p:spPr>
          <a:xfrm>
            <a:off x="4700709" y="2057400"/>
            <a:ext cx="3566160" cy="402336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Date Placeholder 4"/>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2299658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57250" y="2001511"/>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4" name="Content Placeholder 3"/>
          <p:cNvSpPr>
            <a:spLocks noGrp="1"/>
          </p:cNvSpPr>
          <p:nvPr>
            <p:ph sz="half" idx="2"/>
          </p:nvPr>
        </p:nvSpPr>
        <p:spPr>
          <a:xfrm>
            <a:off x="857250" y="2721483"/>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5" name="Text Placeholder 4"/>
          <p:cNvSpPr>
            <a:spLocks noGrp="1"/>
          </p:cNvSpPr>
          <p:nvPr>
            <p:ph type="body" sz="quarter" idx="3"/>
          </p:nvPr>
        </p:nvSpPr>
        <p:spPr>
          <a:xfrm>
            <a:off x="4701880" y="1999032"/>
            <a:ext cx="3566160" cy="777240"/>
          </a:xfrm>
        </p:spPr>
        <p:txBody>
          <a:bodyPr anchor="ctr"/>
          <a:lstStyle>
            <a:lvl1pPr marL="0" indent="0">
              <a:spcBef>
                <a:spcPts val="0"/>
              </a:spcBef>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l-GR"/>
              <a:t>Στυλ κειμένου υποδείγματος</a:t>
            </a:r>
          </a:p>
        </p:txBody>
      </p:sp>
      <p:sp>
        <p:nvSpPr>
          <p:cNvPr id="6" name="Content Placeholder 5"/>
          <p:cNvSpPr>
            <a:spLocks noGrp="1"/>
          </p:cNvSpPr>
          <p:nvPr>
            <p:ph sz="quarter" idx="4"/>
          </p:nvPr>
        </p:nvSpPr>
        <p:spPr>
          <a:xfrm>
            <a:off x="4701880" y="2719322"/>
            <a:ext cx="3566160" cy="3383280"/>
          </a:xfrm>
        </p:spPr>
        <p:txBody>
          <a:bodyPr/>
          <a:lstStyle>
            <a:lvl1pPr>
              <a:defRPr sz="165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7" name="Date Placeholder 6"/>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684486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Date Placeholder 2"/>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21141045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3829219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4129314" y="1097280"/>
            <a:ext cx="4149638" cy="4663440"/>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Text Placeholder 3"/>
          <p:cNvSpPr>
            <a:spLocks noGrp="1"/>
          </p:cNvSpPr>
          <p:nvPr>
            <p:ph type="body" sz="half" idx="2"/>
          </p:nvPr>
        </p:nvSpPr>
        <p:spPr>
          <a:xfrm>
            <a:off x="857250" y="2834640"/>
            <a:ext cx="2834640" cy="292608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1707927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857250" y="1097280"/>
            <a:ext cx="2834640" cy="1737360"/>
          </a:xfrm>
        </p:spPr>
        <p:txBody>
          <a:bodyPr anchor="b">
            <a:noAutofit/>
          </a:bodyPr>
          <a:lstStyle>
            <a:lvl1pPr>
              <a:lnSpc>
                <a:spcPct val="90000"/>
              </a:lnSpc>
              <a:defRPr sz="3000" b="0"/>
            </a:lvl1pPr>
          </a:lstStyle>
          <a:p>
            <a:r>
              <a:rPr lang="el-GR"/>
              <a:t>Κάντε κλικ για να επεξεργαστείτε τον τίτλο υποδείγματος</a:t>
            </a:r>
            <a:endParaRPr lang="en-US" dirty="0"/>
          </a:p>
        </p:txBody>
      </p:sp>
      <p:sp>
        <p:nvSpPr>
          <p:cNvPr id="3" name="Picture Placeholder 2"/>
          <p:cNvSpPr>
            <a:spLocks noGrp="1" noChangeAspect="1"/>
          </p:cNvSpPr>
          <p:nvPr>
            <p:ph type="pic" idx="1"/>
          </p:nvPr>
        </p:nvSpPr>
        <p:spPr>
          <a:xfrm>
            <a:off x="4019107" y="1069847"/>
            <a:ext cx="4257703" cy="4645153"/>
          </a:xfrm>
        </p:spPr>
        <p:txBody>
          <a:bodyPr lIns="274320" tIns="182880" anchor="t">
            <a:normAutofit/>
          </a:bodyPr>
          <a:lstStyle>
            <a:lvl1pPr marL="0" indent="0">
              <a:buNone/>
              <a:defRPr sz="21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7250" y="2834640"/>
            <a:ext cx="2834640" cy="2880360"/>
          </a:xfrm>
        </p:spPr>
        <p:txBody>
          <a:bodyPr>
            <a:normAutofit/>
          </a:bodyPr>
          <a:lstStyle>
            <a:lvl1pPr marL="0" indent="0">
              <a:lnSpc>
                <a:spcPct val="100000"/>
              </a:lnSpc>
              <a:spcBef>
                <a:spcPts val="800"/>
              </a:spcBef>
              <a:buNone/>
              <a:defRPr sz="1275"/>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l-GR"/>
              <a:t>Στυλ κειμένου υποδείγματος</a:t>
            </a:r>
          </a:p>
        </p:txBody>
      </p:sp>
      <p:sp>
        <p:nvSpPr>
          <p:cNvPr id="5" name="Date Placeholder 4"/>
          <p:cNvSpPr>
            <a:spLocks noGrp="1"/>
          </p:cNvSpPr>
          <p:nvPr>
            <p:ph type="dt" sz="half" idx="10"/>
          </p:nvPr>
        </p:nvSpPr>
        <p:spPr/>
        <p:txBody>
          <a:bodyPr/>
          <a:lstStyle/>
          <a:p>
            <a:fld id="{2342CEA3-3058-4D43-AE35-B3DA76CB4003}" type="datetimeFigureOut">
              <a:rPr lang="el-GR" smtClean="0"/>
              <a:pPr/>
              <a:t>19/10/2023</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D3F1D1C4-C2D9-4231-9FB2-B2D9D97AA41D}" type="slidenum">
              <a:rPr lang="el-GR" smtClean="0"/>
              <a:pPr/>
              <a:t>‹#›</a:t>
            </a:fld>
            <a:endParaRPr lang="el-GR"/>
          </a:p>
        </p:txBody>
      </p:sp>
    </p:spTree>
    <p:extLst>
      <p:ext uri="{BB962C8B-B14F-4D97-AF65-F5344CB8AC3E}">
        <p14:creationId xmlns:p14="http://schemas.microsoft.com/office/powerpoint/2010/main" val="34672309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p:nvPr/>
        </p:nvSpPr>
        <p:spPr>
          <a:xfrm>
            <a:off x="182880" y="182880"/>
            <a:ext cx="8778240" cy="6492240"/>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857250" y="609600"/>
            <a:ext cx="7406640" cy="1356360"/>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857251" y="2057400"/>
            <a:ext cx="7404653" cy="4038600"/>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dirty="0"/>
          </a:p>
        </p:txBody>
      </p:sp>
      <p:sp>
        <p:nvSpPr>
          <p:cNvPr id="4" name="Date Placeholder 3"/>
          <p:cNvSpPr>
            <a:spLocks noGrp="1"/>
          </p:cNvSpPr>
          <p:nvPr>
            <p:ph type="dt" sz="half" idx="2"/>
          </p:nvPr>
        </p:nvSpPr>
        <p:spPr>
          <a:xfrm>
            <a:off x="857247" y="6223829"/>
            <a:ext cx="1746806" cy="365125"/>
          </a:xfrm>
          <a:prstGeom prst="rect">
            <a:avLst/>
          </a:prstGeom>
        </p:spPr>
        <p:txBody>
          <a:bodyPr vert="horz" lIns="91440" tIns="45720" rIns="91440" bIns="45720" rtlCol="0" anchor="ctr"/>
          <a:lstStyle>
            <a:lvl1pPr algn="l">
              <a:defRPr sz="1000">
                <a:solidFill>
                  <a:schemeClr val="accent1"/>
                </a:solidFill>
              </a:defRPr>
            </a:lvl1pPr>
          </a:lstStyle>
          <a:p>
            <a:fld id="{2342CEA3-3058-4D43-AE35-B3DA76CB4003}" type="datetimeFigureOut">
              <a:rPr lang="el-GR" smtClean="0"/>
              <a:pPr/>
              <a:t>19/10/2023</a:t>
            </a:fld>
            <a:endParaRPr lang="el-GR"/>
          </a:p>
        </p:txBody>
      </p:sp>
      <p:sp>
        <p:nvSpPr>
          <p:cNvPr id="5" name="Footer Placeholder 4"/>
          <p:cNvSpPr>
            <a:spLocks noGrp="1"/>
          </p:cNvSpPr>
          <p:nvPr>
            <p:ph type="ftr" sz="quarter" idx="3"/>
          </p:nvPr>
        </p:nvSpPr>
        <p:spPr>
          <a:xfrm>
            <a:off x="2961861" y="6223829"/>
            <a:ext cx="3538331" cy="365125"/>
          </a:xfrm>
          <a:prstGeom prst="rect">
            <a:avLst/>
          </a:prstGeom>
        </p:spPr>
        <p:txBody>
          <a:bodyPr vert="horz" lIns="91440" tIns="45720" rIns="91440" bIns="45720" rtlCol="0" anchor="ctr"/>
          <a:lstStyle>
            <a:lvl1pPr algn="ctr">
              <a:defRPr sz="1000">
                <a:solidFill>
                  <a:schemeClr val="accent1"/>
                </a:solidFill>
              </a:defRPr>
            </a:lvl1pPr>
          </a:lstStyle>
          <a:p>
            <a:endParaRPr lang="el-GR"/>
          </a:p>
        </p:txBody>
      </p:sp>
      <p:sp>
        <p:nvSpPr>
          <p:cNvPr id="6" name="Slide Number Placeholder 5"/>
          <p:cNvSpPr>
            <a:spLocks noGrp="1"/>
          </p:cNvSpPr>
          <p:nvPr>
            <p:ph type="sldNum" sz="quarter" idx="4"/>
          </p:nvPr>
        </p:nvSpPr>
        <p:spPr>
          <a:xfrm>
            <a:off x="6997148" y="6223829"/>
            <a:ext cx="1279663" cy="365125"/>
          </a:xfrm>
          <a:prstGeom prst="rect">
            <a:avLst/>
          </a:prstGeom>
        </p:spPr>
        <p:txBody>
          <a:bodyPr vert="horz" lIns="91440" tIns="45720" rIns="91440" bIns="45720" rtlCol="0" anchor="ctr"/>
          <a:lstStyle>
            <a:lvl1pPr algn="r">
              <a:defRPr sz="1000">
                <a:solidFill>
                  <a:schemeClr val="accent1"/>
                </a:solidFill>
              </a:defRPr>
            </a:lvl1pPr>
          </a:lstStyle>
          <a:p>
            <a:fld id="{D3F1D1C4-C2D9-4231-9FB2-B2D9D97AA41D}" type="slidenum">
              <a:rPr lang="el-GR" smtClean="0"/>
              <a:pPr/>
              <a:t>‹#›</a:t>
            </a:fld>
            <a:endParaRPr lang="el-GR"/>
          </a:p>
        </p:txBody>
      </p:sp>
    </p:spTree>
    <p:extLst>
      <p:ext uri="{BB962C8B-B14F-4D97-AF65-F5344CB8AC3E}">
        <p14:creationId xmlns:p14="http://schemas.microsoft.com/office/powerpoint/2010/main" val="893954591"/>
      </p:ext>
    </p:extLst>
  </p:cSld>
  <p:clrMap bg1="lt1" tx1="dk1" bg2="lt2" tx2="dk2" accent1="accent1" accent2="accent2" accent3="accent3" accent4="accent4" accent5="accent5" accent6="accent6" hlink="hlink" folHlink="folHlink"/>
  <p:sldLayoutIdLst>
    <p:sldLayoutId id="2147483923" r:id="rId1"/>
    <p:sldLayoutId id="2147483924" r:id="rId2"/>
    <p:sldLayoutId id="2147483925" r:id="rId3"/>
    <p:sldLayoutId id="2147483926" r:id="rId4"/>
    <p:sldLayoutId id="2147483927" r:id="rId5"/>
    <p:sldLayoutId id="2147483928" r:id="rId6"/>
    <p:sldLayoutId id="2147483929" r:id="rId7"/>
    <p:sldLayoutId id="2147483930" r:id="rId8"/>
    <p:sldLayoutId id="2147483931" r:id="rId9"/>
    <p:sldLayoutId id="2147483932" r:id="rId10"/>
    <p:sldLayoutId id="2147483933" r:id="rId11"/>
    <p:sldLayoutId id="2147483934" r:id="rId12"/>
    <p:sldLayoutId id="2147483889" r:id="rId13"/>
  </p:sldLayoutIdLst>
  <p:txStyles>
    <p:titleStyle>
      <a:lvl1pPr algn="l" defTabSz="685800" rtl="0" eaLnBrk="1" latinLnBrk="0" hangingPunct="1">
        <a:lnSpc>
          <a:spcPct val="90000"/>
        </a:lnSpc>
        <a:spcBef>
          <a:spcPct val="0"/>
        </a:spcBef>
        <a:buNone/>
        <a:defRPr sz="4000" kern="1200">
          <a:solidFill>
            <a:schemeClr val="accent1"/>
          </a:solidFill>
          <a:latin typeface="+mj-lt"/>
          <a:ea typeface="+mj-ea"/>
          <a:cs typeface="+mj-cs"/>
        </a:defRPr>
      </a:lvl1pPr>
    </p:titleStyle>
    <p:bodyStyle>
      <a:lvl1pPr marL="171450" indent="-137160" algn="l" defTabSz="685800" rtl="0" eaLnBrk="1" latinLnBrk="0" hangingPunct="1">
        <a:lnSpc>
          <a:spcPct val="90000"/>
        </a:lnSpc>
        <a:spcBef>
          <a:spcPts val="1000"/>
        </a:spcBef>
        <a:buClr>
          <a:schemeClr val="accent1"/>
        </a:buClr>
        <a:buSzPct val="80000"/>
        <a:buFont typeface="Corbel" pitchFamily="34" charset="0"/>
        <a:buChar char="•"/>
        <a:defRPr sz="2000" kern="1200">
          <a:solidFill>
            <a:schemeClr val="accent1"/>
          </a:solidFill>
          <a:latin typeface="+mn-lt"/>
          <a:ea typeface="+mn-ea"/>
          <a:cs typeface="+mn-cs"/>
        </a:defRPr>
      </a:lvl1pPr>
      <a:lvl2pPr marL="34290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800" kern="1200">
          <a:solidFill>
            <a:schemeClr val="accent1"/>
          </a:solidFill>
          <a:latin typeface="+mn-lt"/>
          <a:ea typeface="+mn-ea"/>
          <a:cs typeface="+mn-cs"/>
        </a:defRPr>
      </a:lvl2pPr>
      <a:lvl3pPr marL="54864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600" kern="1200">
          <a:solidFill>
            <a:schemeClr val="accent1"/>
          </a:solidFill>
          <a:latin typeface="+mn-lt"/>
          <a:ea typeface="+mn-ea"/>
          <a:cs typeface="+mn-cs"/>
        </a:defRPr>
      </a:lvl3pPr>
      <a:lvl4pPr marL="75438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4pPr>
      <a:lvl5pPr marL="920120" indent="-13716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5pPr>
      <a:lvl6pPr marL="11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6pPr>
      <a:lvl7pPr marL="13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7pPr>
      <a:lvl8pPr marL="15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8pPr>
      <a:lvl9pPr marL="1700000" indent="-171450" algn="l" defTabSz="685800" rtl="0" eaLnBrk="1" latinLnBrk="0" hangingPunct="1">
        <a:lnSpc>
          <a:spcPct val="90000"/>
        </a:lnSpc>
        <a:spcBef>
          <a:spcPts val="150"/>
        </a:spcBef>
        <a:spcAft>
          <a:spcPts val="300"/>
        </a:spcAft>
        <a:buClr>
          <a:schemeClr val="accent1"/>
        </a:buClr>
        <a:buSzPct val="80000"/>
        <a:buFont typeface="Corbel" pitchFamily="34" charset="0"/>
        <a:buChar char="•"/>
        <a:defRPr sz="1400" kern="1200">
          <a:solidFill>
            <a:schemeClr val="accent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20.jpe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19.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7.xml"/><Relationship Id="rId5" Type="http://schemas.openxmlformats.org/officeDocument/2006/relationships/tags" Target="../tags/tag5.xml"/><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s>
</file>

<file path=ppt/slides/_rels/slide19.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image" Target="../media/image21.jpe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image" Target="../media/image19.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slideLayout" Target="../slideLayouts/slideLayout7.xml"/><Relationship Id="rId5" Type="http://schemas.openxmlformats.org/officeDocument/2006/relationships/tags" Target="../tags/tag1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www.elsevier.com/termsandconditions"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hyperlink" Target="http://www.elsevier.com/termsandcondition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27.emf"/><Relationship Id="rId7" Type="http://schemas.openxmlformats.org/officeDocument/2006/relationships/image" Target="../media/image31.emf"/><Relationship Id="rId2" Type="http://schemas.openxmlformats.org/officeDocument/2006/relationships/image" Target="../media/image26.emf"/><Relationship Id="rId1" Type="http://schemas.openxmlformats.org/officeDocument/2006/relationships/slideLayout" Target="../slideLayouts/slideLayout12.xml"/><Relationship Id="rId6" Type="http://schemas.openxmlformats.org/officeDocument/2006/relationships/image" Target="../media/image30.emf"/><Relationship Id="rId11" Type="http://schemas.openxmlformats.org/officeDocument/2006/relationships/image" Target="../media/image35.emf"/><Relationship Id="rId5" Type="http://schemas.openxmlformats.org/officeDocument/2006/relationships/image" Target="../media/image29.emf"/><Relationship Id="rId10" Type="http://schemas.openxmlformats.org/officeDocument/2006/relationships/image" Target="../media/image34.emf"/><Relationship Id="rId4" Type="http://schemas.openxmlformats.org/officeDocument/2006/relationships/image" Target="../media/image28.emf"/><Relationship Id="rId9" Type="http://schemas.openxmlformats.org/officeDocument/2006/relationships/image" Target="../media/image33.emf"/></Relationships>
</file>

<file path=ppt/slides/_rels/slide24.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6.emf"/><Relationship Id="rId7" Type="http://schemas.openxmlformats.org/officeDocument/2006/relationships/image" Target="../media/image40.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9.jpeg"/><Relationship Id="rId5" Type="http://schemas.openxmlformats.org/officeDocument/2006/relationships/image" Target="../media/image38.jpeg"/><Relationship Id="rId10" Type="http://schemas.openxmlformats.org/officeDocument/2006/relationships/image" Target="../media/image43.jpeg"/><Relationship Id="rId4" Type="http://schemas.openxmlformats.org/officeDocument/2006/relationships/image" Target="../media/image37.jpeg"/><Relationship Id="rId9"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hyperlink" Target="https://doi.org/10.3389/fendo.2021.691033"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hyperlink" Target="https://doi.org/10.3389/fendo.2021.691033" TargetMode="External"/><Relationship Id="rId2" Type="http://schemas.openxmlformats.org/officeDocument/2006/relationships/image" Target="../media/image59.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hyperlink" Target="http://dx.doi.org/10.1016%2FS0140-6736%2803%2915268-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ctrTitle"/>
          </p:nvPr>
        </p:nvSpPr>
        <p:spPr>
          <a:xfrm>
            <a:off x="844691" y="5085184"/>
            <a:ext cx="7454618" cy="1874731"/>
          </a:xfrm>
        </p:spPr>
        <p:txBody>
          <a:bodyPr>
            <a:normAutofit fontScale="90000"/>
          </a:bodyPr>
          <a:lstStyle/>
          <a:p>
            <a:r>
              <a:rPr lang="el-GR" sz="3100" b="1" dirty="0">
                <a:solidFill>
                  <a:schemeClr val="tx1"/>
                </a:solidFill>
              </a:rPr>
              <a:t>ΤΣΟΤΟΥΛΙΔΗΣ ΣΤΕΦΑΝΟΣ</a:t>
            </a:r>
            <a:br>
              <a:rPr lang="el-GR" sz="3100" b="1" dirty="0">
                <a:solidFill>
                  <a:schemeClr val="tx1"/>
                </a:solidFill>
              </a:rPr>
            </a:br>
            <a:r>
              <a:rPr lang="el-GR" sz="3100" b="1" dirty="0">
                <a:solidFill>
                  <a:schemeClr val="tx1"/>
                </a:solidFill>
              </a:rPr>
              <a:t>ΠΑΘΟΛΟΓΟΣ ΜΕ ΕΞΕΙΔΙΚΕΥΣΗ ΣΤΟ ΣΑΚΧΑΡΩΔΗ ΔΙΑΒΗΤΗ</a:t>
            </a:r>
            <a:br>
              <a:rPr lang="el-GR" sz="3100" b="1" dirty="0">
                <a:solidFill>
                  <a:schemeClr val="tx1"/>
                </a:solidFill>
              </a:rPr>
            </a:br>
            <a:r>
              <a:rPr lang="el-GR" sz="3100" b="1" dirty="0">
                <a:solidFill>
                  <a:schemeClr val="tx1"/>
                </a:solidFill>
              </a:rPr>
              <a:t>ΔΙΕΥΘΥΝΤΗΣ ΕΣΥ - Κ.Υ. ΚΑΣΣΑΝΔΡΕΙΑΣ</a:t>
            </a:r>
            <a:br>
              <a:rPr lang="el-GR" sz="3100" b="1" dirty="0">
                <a:solidFill>
                  <a:schemeClr val="tx1"/>
                </a:solidFill>
              </a:rPr>
            </a:br>
            <a:r>
              <a:rPr lang="el-GR" sz="3100" b="1" dirty="0">
                <a:solidFill>
                  <a:schemeClr val="tx1"/>
                </a:solidFill>
              </a:rPr>
              <a:t>ΔΙΑΒΗΤΟΛΟΓΙΚΟ ΙΑΤΡΕΙΟ Γ. Ν.ΧΑΛΚΙΔΙΚΗΣ</a:t>
            </a:r>
            <a:br>
              <a:rPr lang="el-GR" sz="6000" b="1" dirty="0">
                <a:solidFill>
                  <a:schemeClr val="tx1"/>
                </a:solidFill>
              </a:rPr>
            </a:br>
            <a:endParaRPr lang="el-GR" dirty="0"/>
          </a:p>
        </p:txBody>
      </p:sp>
      <p:sp>
        <p:nvSpPr>
          <p:cNvPr id="3" name="2 - Υπότιτλος"/>
          <p:cNvSpPr>
            <a:spLocks noGrp="1"/>
          </p:cNvSpPr>
          <p:nvPr>
            <p:ph type="subTitle" idx="1"/>
          </p:nvPr>
        </p:nvSpPr>
        <p:spPr>
          <a:xfrm>
            <a:off x="2555776" y="2276872"/>
            <a:ext cx="6222438" cy="936104"/>
          </a:xfrm>
        </p:spPr>
        <p:txBody>
          <a:bodyPr>
            <a:normAutofit lnSpcReduction="10000"/>
          </a:bodyPr>
          <a:lstStyle/>
          <a:p>
            <a:r>
              <a:rPr lang="el-GR" dirty="0"/>
              <a:t> </a:t>
            </a:r>
            <a:r>
              <a:rPr lang="el-GR" sz="3200" b="1" dirty="0">
                <a:solidFill>
                  <a:srgbClr val="002060"/>
                </a:solidFill>
                <a:latin typeface="Calibri" panose="020F0502020204030204" pitchFamily="34" charset="0"/>
                <a:cs typeface="Calibri" panose="020F0502020204030204" pitchFamily="34" charset="0"/>
              </a:rPr>
              <a:t>Σακχαρώδης Διαβήτης: Επιδημιολογικά δεδομένα</a:t>
            </a:r>
          </a:p>
        </p:txBody>
      </p:sp>
      <p:sp>
        <p:nvSpPr>
          <p:cNvPr id="5" name="TextBox 4">
            <a:extLst>
              <a:ext uri="{FF2B5EF4-FFF2-40B4-BE49-F238E27FC236}">
                <a16:creationId xmlns:a16="http://schemas.microsoft.com/office/drawing/2014/main" id="{7CEEAD6D-9ADA-CBFA-932F-9C8D83004745}"/>
              </a:ext>
            </a:extLst>
          </p:cNvPr>
          <p:cNvSpPr txBox="1"/>
          <p:nvPr/>
        </p:nvSpPr>
        <p:spPr>
          <a:xfrm>
            <a:off x="3059832" y="269353"/>
            <a:ext cx="5832648" cy="923330"/>
          </a:xfrm>
          <a:prstGeom prst="rect">
            <a:avLst/>
          </a:prstGeom>
          <a:noFill/>
        </p:spPr>
        <p:txBody>
          <a:bodyPr wrap="square">
            <a:spAutoFit/>
          </a:bodyPr>
          <a:lstStyle/>
          <a:p>
            <a:r>
              <a:rPr lang="el-GR" b="1" dirty="0">
                <a:latin typeface="Calibri" panose="020F0502020204030204" pitchFamily="34" charset="0"/>
                <a:cs typeface="Calibri" panose="020F0502020204030204" pitchFamily="34" charset="0"/>
              </a:rPr>
              <a:t>99η ΕΠΙΣΤΗΜΟΝΙΚΗ ΣΥΝΑΝΤΗΣΗ ΕΛΛΗΝΙΚΗΣ ΝΕΦΡΟΛΟΓΙΚΗΣ ΕΤΑΙΡΕΙΑΣ ΚΟΙΝΗ ΣΥΝΕΔΡΙΑ ΜΕ ΕΛΛΗΝΙΚΗ ΔΙΑΒΗΤΟΛΟΓΙΚΗ ΕΤΑΙΡΕΙΑ </a:t>
            </a:r>
          </a:p>
        </p:txBody>
      </p:sp>
      <p:pic>
        <p:nvPicPr>
          <p:cNvPr id="7" name="Εικόνα 6">
            <a:extLst>
              <a:ext uri="{FF2B5EF4-FFF2-40B4-BE49-F238E27FC236}">
                <a16:creationId xmlns:a16="http://schemas.microsoft.com/office/drawing/2014/main" id="{23B826DD-5576-091C-EED2-3AAEBF1A30E6}"/>
              </a:ext>
            </a:extLst>
          </p:cNvPr>
          <p:cNvPicPr>
            <a:picLocks noChangeAspect="1"/>
          </p:cNvPicPr>
          <p:nvPr/>
        </p:nvPicPr>
        <p:blipFill>
          <a:blip r:embed="rId2"/>
          <a:stretch>
            <a:fillRect/>
          </a:stretch>
        </p:blipFill>
        <p:spPr>
          <a:xfrm>
            <a:off x="0" y="0"/>
            <a:ext cx="2876242" cy="4099837"/>
          </a:xfrm>
          <a:prstGeom prst="rect">
            <a:avLst/>
          </a:prstGeom>
        </p:spPr>
      </p:pic>
      <p:sp>
        <p:nvSpPr>
          <p:cNvPr id="4" name="TextBox 3">
            <a:extLst>
              <a:ext uri="{FF2B5EF4-FFF2-40B4-BE49-F238E27FC236}">
                <a16:creationId xmlns:a16="http://schemas.microsoft.com/office/drawing/2014/main" id="{82B568CD-21EE-661B-FA21-64A3A728AE9A}"/>
              </a:ext>
            </a:extLst>
          </p:cNvPr>
          <p:cNvSpPr txBox="1"/>
          <p:nvPr/>
        </p:nvSpPr>
        <p:spPr>
          <a:xfrm>
            <a:off x="5436096" y="6237312"/>
            <a:ext cx="3791415" cy="461665"/>
          </a:xfrm>
          <a:prstGeom prst="rect">
            <a:avLst/>
          </a:prstGeom>
          <a:noFill/>
        </p:spPr>
        <p:txBody>
          <a:bodyPr wrap="square" rtlCol="0">
            <a:spAutoFit/>
          </a:bodyPr>
          <a:lstStyle/>
          <a:p>
            <a:r>
              <a:rPr lang="el-GR" sz="2400" b="1" dirty="0">
                <a:latin typeface="Calibri" panose="020F0502020204030204" pitchFamily="34" charset="0"/>
                <a:cs typeface="Calibri" panose="020F0502020204030204" pitchFamily="34" charset="0"/>
              </a:rPr>
              <a:t>ΘΕΣΣΑΛΟΝΙΚΗ 19/10/2023</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65D418CB-83E6-0266-AE5E-FB7C8EDE9839}"/>
              </a:ext>
            </a:extLst>
          </p:cNvPr>
          <p:cNvPicPr>
            <a:picLocks noChangeAspect="1"/>
          </p:cNvPicPr>
          <p:nvPr/>
        </p:nvPicPr>
        <p:blipFill>
          <a:blip r:embed="rId3"/>
          <a:stretch>
            <a:fillRect/>
          </a:stretch>
        </p:blipFill>
        <p:spPr>
          <a:xfrm>
            <a:off x="1330158" y="1234962"/>
            <a:ext cx="6483683" cy="4388076"/>
          </a:xfrm>
          <a:prstGeom prst="rect">
            <a:avLst/>
          </a:prstGeom>
        </p:spPr>
      </p:pic>
      <p:sp>
        <p:nvSpPr>
          <p:cNvPr id="5" name="TextBox 4">
            <a:extLst>
              <a:ext uri="{FF2B5EF4-FFF2-40B4-BE49-F238E27FC236}">
                <a16:creationId xmlns:a16="http://schemas.microsoft.com/office/drawing/2014/main" id="{2456C94B-A61B-A0EA-A4B0-01DA6BC15DAC}"/>
              </a:ext>
            </a:extLst>
          </p:cNvPr>
          <p:cNvSpPr txBox="1"/>
          <p:nvPr/>
        </p:nvSpPr>
        <p:spPr>
          <a:xfrm>
            <a:off x="2555776" y="6237312"/>
            <a:ext cx="6804248" cy="461665"/>
          </a:xfrm>
          <a:prstGeom prst="rect">
            <a:avLst/>
          </a:prstGeom>
          <a:noFill/>
        </p:spPr>
        <p:txBody>
          <a:bodyPr wrap="square">
            <a:spAutoFit/>
          </a:bodyPr>
          <a:lstStyle/>
          <a:p>
            <a:r>
              <a:rPr lang="en-US" sz="1200" dirty="0">
                <a:solidFill>
                  <a:srgbClr val="002060"/>
                </a:solidFill>
              </a:rPr>
              <a:t>Popkin BM, Adair LS, Ng SW. Global nutrition transition and the pandemic of obesity in developing countries. </a:t>
            </a:r>
            <a:r>
              <a:rPr lang="en-US" sz="1200" dirty="0" err="1">
                <a:solidFill>
                  <a:srgbClr val="002060"/>
                </a:solidFill>
              </a:rPr>
              <a:t>Nutr</a:t>
            </a:r>
            <a:r>
              <a:rPr lang="en-US" sz="1200" dirty="0">
                <a:solidFill>
                  <a:srgbClr val="002060"/>
                </a:solidFill>
              </a:rPr>
              <a:t> Rev 2012;70(1):3–21.</a:t>
            </a:r>
            <a:endParaRPr lang="el-GR" sz="1200" dirty="0">
              <a:solidFill>
                <a:srgbClr val="002060"/>
              </a:solidFill>
            </a:endParaRPr>
          </a:p>
        </p:txBody>
      </p:sp>
      <p:sp>
        <p:nvSpPr>
          <p:cNvPr id="2" name="Ορθογώνιο: Στρογγύλεμα γωνιών 1">
            <a:extLst>
              <a:ext uri="{FF2B5EF4-FFF2-40B4-BE49-F238E27FC236}">
                <a16:creationId xmlns:a16="http://schemas.microsoft.com/office/drawing/2014/main" id="{5DA78FBB-C651-D7AA-DF3D-50AA6C502178}"/>
              </a:ext>
            </a:extLst>
          </p:cNvPr>
          <p:cNvSpPr/>
          <p:nvPr/>
        </p:nvSpPr>
        <p:spPr>
          <a:xfrm>
            <a:off x="1475656" y="5161373"/>
            <a:ext cx="6338185" cy="461665"/>
          </a:xfrm>
          <a:prstGeom prst="roundRect">
            <a:avLst/>
          </a:prstGeom>
          <a:solidFill>
            <a:schemeClr val="accent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Απόλυτη και σχετική ετήσια ποσοστιαία μεταβολή στη σταθμισμένη επικράτηση του υπέρβαρου και της παχυσαρκίας (ΔΜΣ ≥ 25) μεταξύ των γυναικών σε αγροτικές και αστικές περιοχές 42 αναπτυσσόμενων χωρών</a:t>
            </a:r>
          </a:p>
        </p:txBody>
      </p:sp>
    </p:spTree>
    <p:extLst>
      <p:ext uri="{BB962C8B-B14F-4D97-AF65-F5344CB8AC3E}">
        <p14:creationId xmlns:p14="http://schemas.microsoft.com/office/powerpoint/2010/main" val="27858937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1EFC427-3A8D-A140-77F2-D692A049E3F4}"/>
              </a:ext>
            </a:extLst>
          </p:cNvPr>
          <p:cNvPicPr>
            <a:picLocks noChangeAspect="1"/>
          </p:cNvPicPr>
          <p:nvPr/>
        </p:nvPicPr>
        <p:blipFill>
          <a:blip r:embed="rId2"/>
          <a:stretch>
            <a:fillRect/>
          </a:stretch>
        </p:blipFill>
        <p:spPr>
          <a:xfrm>
            <a:off x="1547664" y="356659"/>
            <a:ext cx="4410490" cy="5880653"/>
          </a:xfrm>
          <a:prstGeom prst="rect">
            <a:avLst/>
          </a:prstGeom>
        </p:spPr>
      </p:pic>
      <p:sp>
        <p:nvSpPr>
          <p:cNvPr id="5" name="TextBox 4">
            <a:extLst>
              <a:ext uri="{FF2B5EF4-FFF2-40B4-BE49-F238E27FC236}">
                <a16:creationId xmlns:a16="http://schemas.microsoft.com/office/drawing/2014/main" id="{1E86458C-BE15-A39B-405A-03536170A22E}"/>
              </a:ext>
            </a:extLst>
          </p:cNvPr>
          <p:cNvSpPr txBox="1"/>
          <p:nvPr/>
        </p:nvSpPr>
        <p:spPr>
          <a:xfrm>
            <a:off x="1384608" y="6237312"/>
            <a:ext cx="7759392" cy="461665"/>
          </a:xfrm>
          <a:prstGeom prst="rect">
            <a:avLst/>
          </a:prstGeom>
          <a:noFill/>
        </p:spPr>
        <p:txBody>
          <a:bodyPr wrap="square">
            <a:spAutoFit/>
          </a:bodyPr>
          <a:lstStyle/>
          <a:p>
            <a:r>
              <a:rPr lang="en-US" sz="1200" dirty="0">
                <a:solidFill>
                  <a:srgbClr val="002060"/>
                </a:solidFill>
              </a:rPr>
              <a:t>Neuenschwander M, Ballon A, Weber KS, et al. Role of diet in type 2 diabetes incidence: umbrella review of meta-analyses of prospective observational studies. BMJ 2019;366:l2368.</a:t>
            </a:r>
            <a:endParaRPr lang="el-GR" sz="1200" dirty="0">
              <a:solidFill>
                <a:srgbClr val="002060"/>
              </a:solidFill>
            </a:endParaRPr>
          </a:p>
        </p:txBody>
      </p:sp>
      <p:sp>
        <p:nvSpPr>
          <p:cNvPr id="4" name="TextBox 3">
            <a:extLst>
              <a:ext uri="{FF2B5EF4-FFF2-40B4-BE49-F238E27FC236}">
                <a16:creationId xmlns:a16="http://schemas.microsoft.com/office/drawing/2014/main" id="{518E2886-3212-4D0A-2718-5B445F41D789}"/>
              </a:ext>
            </a:extLst>
          </p:cNvPr>
          <p:cNvSpPr txBox="1"/>
          <p:nvPr/>
        </p:nvSpPr>
        <p:spPr>
          <a:xfrm>
            <a:off x="6407789" y="850162"/>
            <a:ext cx="2286000" cy="1631216"/>
          </a:xfrm>
          <a:prstGeom prst="rect">
            <a:avLst/>
          </a:prstGeom>
          <a:noFill/>
        </p:spPr>
        <p:txBody>
          <a:bodyPr wrap="square">
            <a:spAutoFit/>
          </a:bodyPr>
          <a:lstStyle/>
          <a:p>
            <a:pPr algn="just"/>
            <a:r>
              <a:rPr lang="el-GR" sz="2000" dirty="0"/>
              <a:t>Συσχέτιση μεταξύ ομάδων τροφίμων και τροφίμων και επίπτωση διαβήτη τύπου 2.</a:t>
            </a:r>
          </a:p>
        </p:txBody>
      </p:sp>
    </p:spTree>
    <p:extLst>
      <p:ext uri="{BB962C8B-B14F-4D97-AF65-F5344CB8AC3E}">
        <p14:creationId xmlns:p14="http://schemas.microsoft.com/office/powerpoint/2010/main" val="42143191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0CC33395-0C32-5D32-AEC0-4DAA0BA30282}"/>
              </a:ext>
            </a:extLst>
          </p:cNvPr>
          <p:cNvPicPr>
            <a:picLocks noChangeAspect="1"/>
          </p:cNvPicPr>
          <p:nvPr/>
        </p:nvPicPr>
        <p:blipFill>
          <a:blip r:embed="rId3"/>
          <a:stretch>
            <a:fillRect/>
          </a:stretch>
        </p:blipFill>
        <p:spPr>
          <a:xfrm>
            <a:off x="683568" y="797209"/>
            <a:ext cx="6931636" cy="3099862"/>
          </a:xfrm>
          <a:prstGeom prst="rect">
            <a:avLst/>
          </a:prstGeom>
        </p:spPr>
      </p:pic>
      <p:sp>
        <p:nvSpPr>
          <p:cNvPr id="5" name="TextBox 4">
            <a:extLst>
              <a:ext uri="{FF2B5EF4-FFF2-40B4-BE49-F238E27FC236}">
                <a16:creationId xmlns:a16="http://schemas.microsoft.com/office/drawing/2014/main" id="{65299695-751A-064C-E2CD-2613F02EF0AB}"/>
              </a:ext>
            </a:extLst>
          </p:cNvPr>
          <p:cNvSpPr txBox="1"/>
          <p:nvPr/>
        </p:nvSpPr>
        <p:spPr>
          <a:xfrm>
            <a:off x="4571999" y="5805264"/>
            <a:ext cx="4572000" cy="646331"/>
          </a:xfrm>
          <a:prstGeom prst="rect">
            <a:avLst/>
          </a:prstGeom>
          <a:noFill/>
        </p:spPr>
        <p:txBody>
          <a:bodyPr wrap="square">
            <a:spAutoFit/>
          </a:bodyPr>
          <a:lstStyle/>
          <a:p>
            <a:r>
              <a:rPr lang="en-US" sz="1200" dirty="0">
                <a:solidFill>
                  <a:srgbClr val="002060"/>
                </a:solidFill>
              </a:rPr>
              <a:t>Qian F, Liu G, Hu FB, et al. Association between plant-based dietary patterns and risk of type 2 diabetes. JAMA Intern Med 2019;179(10):1335.</a:t>
            </a:r>
            <a:endParaRPr lang="el-GR" sz="1200" dirty="0">
              <a:solidFill>
                <a:srgbClr val="002060"/>
              </a:solidFill>
            </a:endParaRPr>
          </a:p>
        </p:txBody>
      </p:sp>
      <p:sp>
        <p:nvSpPr>
          <p:cNvPr id="4" name="TextBox 3">
            <a:extLst>
              <a:ext uri="{FF2B5EF4-FFF2-40B4-BE49-F238E27FC236}">
                <a16:creationId xmlns:a16="http://schemas.microsoft.com/office/drawing/2014/main" id="{4F98D7EC-95F5-31C4-96D5-9009C10A914A}"/>
              </a:ext>
            </a:extLst>
          </p:cNvPr>
          <p:cNvSpPr txBox="1"/>
          <p:nvPr/>
        </p:nvSpPr>
        <p:spPr>
          <a:xfrm>
            <a:off x="827584" y="4221088"/>
            <a:ext cx="7056784" cy="646331"/>
          </a:xfrm>
          <a:prstGeom prst="rect">
            <a:avLst/>
          </a:prstGeom>
          <a:noFill/>
        </p:spPr>
        <p:txBody>
          <a:bodyPr wrap="square">
            <a:spAutoFit/>
          </a:bodyPr>
          <a:lstStyle/>
          <a:p>
            <a:r>
              <a:rPr lang="el-GR" dirty="0">
                <a:latin typeface="Calibri" panose="020F0502020204030204" pitchFamily="34" charset="0"/>
                <a:cs typeface="Calibri" panose="020F0502020204030204" pitchFamily="34" charset="0"/>
              </a:rPr>
              <a:t>Η συμμόρφωση σε ένα φυτικό διατροφικό πρότυπο συσχετίστηκε σημαντικά με χαμηλότερο κίνδυνο T2D </a:t>
            </a:r>
          </a:p>
        </p:txBody>
      </p:sp>
    </p:spTree>
    <p:extLst>
      <p:ext uri="{BB962C8B-B14F-4D97-AF65-F5344CB8AC3E}">
        <p14:creationId xmlns:p14="http://schemas.microsoft.com/office/powerpoint/2010/main" val="14749313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FA2571C2-0ED5-8EA0-79A1-F8ABC7FB1CF0}"/>
              </a:ext>
            </a:extLst>
          </p:cNvPr>
          <p:cNvPicPr>
            <a:picLocks noChangeAspect="1"/>
          </p:cNvPicPr>
          <p:nvPr/>
        </p:nvPicPr>
        <p:blipFill>
          <a:blip r:embed="rId3"/>
          <a:stretch>
            <a:fillRect/>
          </a:stretch>
        </p:blipFill>
        <p:spPr>
          <a:xfrm>
            <a:off x="189423" y="836712"/>
            <a:ext cx="5264421" cy="4654789"/>
          </a:xfrm>
          <a:prstGeom prst="rect">
            <a:avLst/>
          </a:prstGeom>
        </p:spPr>
      </p:pic>
      <p:sp>
        <p:nvSpPr>
          <p:cNvPr id="5" name="TextBox 4">
            <a:extLst>
              <a:ext uri="{FF2B5EF4-FFF2-40B4-BE49-F238E27FC236}">
                <a16:creationId xmlns:a16="http://schemas.microsoft.com/office/drawing/2014/main" id="{9CC72BEB-8B9F-7F5C-00FC-2FB55A923829}"/>
              </a:ext>
            </a:extLst>
          </p:cNvPr>
          <p:cNvSpPr txBox="1"/>
          <p:nvPr/>
        </p:nvSpPr>
        <p:spPr>
          <a:xfrm>
            <a:off x="1475656" y="6165304"/>
            <a:ext cx="7956376" cy="523220"/>
          </a:xfrm>
          <a:prstGeom prst="rect">
            <a:avLst/>
          </a:prstGeom>
          <a:noFill/>
        </p:spPr>
        <p:txBody>
          <a:bodyPr wrap="square">
            <a:spAutoFit/>
          </a:bodyPr>
          <a:lstStyle/>
          <a:p>
            <a:r>
              <a:rPr lang="en-US" sz="1400" dirty="0">
                <a:solidFill>
                  <a:srgbClr val="002060"/>
                </a:solidFill>
              </a:rPr>
              <a:t>Reynolds A, Mann J, Cummings J, et al. Carbohydrate quality and human health: a series of systematic reviews and meta-analyses. Lancet 2019; 393(10170):434–45.</a:t>
            </a:r>
            <a:endParaRPr lang="el-GR" sz="1400" dirty="0">
              <a:solidFill>
                <a:srgbClr val="002060"/>
              </a:solidFill>
            </a:endParaRPr>
          </a:p>
        </p:txBody>
      </p:sp>
      <p:sp>
        <p:nvSpPr>
          <p:cNvPr id="4" name="TextBox 3">
            <a:extLst>
              <a:ext uri="{FF2B5EF4-FFF2-40B4-BE49-F238E27FC236}">
                <a16:creationId xmlns:a16="http://schemas.microsoft.com/office/drawing/2014/main" id="{FD494233-CE8B-B4AE-53CC-19EC89521CAF}"/>
              </a:ext>
            </a:extLst>
          </p:cNvPr>
          <p:cNvSpPr txBox="1"/>
          <p:nvPr/>
        </p:nvSpPr>
        <p:spPr>
          <a:xfrm>
            <a:off x="5453844" y="2204864"/>
            <a:ext cx="3312368" cy="1631216"/>
          </a:xfrm>
          <a:prstGeom prst="rect">
            <a:avLst/>
          </a:prstGeom>
          <a:noFill/>
        </p:spPr>
        <p:txBody>
          <a:bodyPr wrap="square">
            <a:spAutoFit/>
          </a:bodyPr>
          <a:lstStyle/>
          <a:p>
            <a:pPr algn="just"/>
            <a:r>
              <a:rPr lang="el-GR" sz="2000" dirty="0">
                <a:latin typeface="Calibri" panose="020F0502020204030204" pitchFamily="34" charset="0"/>
                <a:cs typeface="Calibri" panose="020F0502020204030204" pitchFamily="34" charset="0"/>
              </a:rPr>
              <a:t>Αύξηση κατά 8 g/ημέρα στις συνολικές φυτικές ίνες συσχετίστηκε με 15% </a:t>
            </a:r>
            <a:r>
              <a:rPr lang="en-US" sz="2000" dirty="0">
                <a:latin typeface="Calibri" panose="020F0502020204030204" pitchFamily="34" charset="0"/>
                <a:cs typeface="Calibri" panose="020F0502020204030204" pitchFamily="34" charset="0"/>
              </a:rPr>
              <a:t> </a:t>
            </a:r>
            <a:r>
              <a:rPr lang="el-GR" sz="2000" dirty="0">
                <a:latin typeface="Calibri" panose="020F0502020204030204" pitchFamily="34" charset="0"/>
                <a:cs typeface="Calibri" panose="020F0502020204030204" pitchFamily="34" charset="0"/>
              </a:rPr>
              <a:t> χαμηλότερο κίνδυνο εμφάνισης ΣΔτ2.</a:t>
            </a:r>
          </a:p>
        </p:txBody>
      </p:sp>
    </p:spTree>
    <p:extLst>
      <p:ext uri="{BB962C8B-B14F-4D97-AF65-F5344CB8AC3E}">
        <p14:creationId xmlns:p14="http://schemas.microsoft.com/office/powerpoint/2010/main" val="3694695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97890645-DB26-69A9-C085-B6C6EE4B1726}"/>
              </a:ext>
            </a:extLst>
          </p:cNvPr>
          <p:cNvPicPr>
            <a:picLocks noChangeAspect="1"/>
          </p:cNvPicPr>
          <p:nvPr/>
        </p:nvPicPr>
        <p:blipFill>
          <a:blip r:embed="rId2"/>
          <a:stretch>
            <a:fillRect/>
          </a:stretch>
        </p:blipFill>
        <p:spPr>
          <a:xfrm>
            <a:off x="208474" y="980728"/>
            <a:ext cx="5245370" cy="4667490"/>
          </a:xfrm>
          <a:prstGeom prst="rect">
            <a:avLst/>
          </a:prstGeom>
        </p:spPr>
      </p:pic>
      <p:sp>
        <p:nvSpPr>
          <p:cNvPr id="4" name="TextBox 3">
            <a:extLst>
              <a:ext uri="{FF2B5EF4-FFF2-40B4-BE49-F238E27FC236}">
                <a16:creationId xmlns:a16="http://schemas.microsoft.com/office/drawing/2014/main" id="{DD26BEBF-07AC-F1E5-1002-EAF032BE1EBE}"/>
              </a:ext>
            </a:extLst>
          </p:cNvPr>
          <p:cNvSpPr txBox="1"/>
          <p:nvPr/>
        </p:nvSpPr>
        <p:spPr>
          <a:xfrm>
            <a:off x="1475656" y="6165304"/>
            <a:ext cx="7956376" cy="523220"/>
          </a:xfrm>
          <a:prstGeom prst="rect">
            <a:avLst/>
          </a:prstGeom>
          <a:noFill/>
        </p:spPr>
        <p:txBody>
          <a:bodyPr wrap="square">
            <a:spAutoFit/>
          </a:bodyPr>
          <a:lstStyle/>
          <a:p>
            <a:r>
              <a:rPr lang="en-US" sz="1400" dirty="0">
                <a:solidFill>
                  <a:srgbClr val="002060"/>
                </a:solidFill>
              </a:rPr>
              <a:t>Reynolds A, Mann J, Cummings J, et al. Carbohydrate quality and human health: a series of systematic reviews and meta-analyses. Lancet 2019; 393(10170):434–45.</a:t>
            </a:r>
            <a:endParaRPr lang="el-GR" sz="1400" dirty="0">
              <a:solidFill>
                <a:srgbClr val="002060"/>
              </a:solidFill>
            </a:endParaRPr>
          </a:p>
        </p:txBody>
      </p:sp>
      <p:sp>
        <p:nvSpPr>
          <p:cNvPr id="2" name="TextBox 1">
            <a:extLst>
              <a:ext uri="{FF2B5EF4-FFF2-40B4-BE49-F238E27FC236}">
                <a16:creationId xmlns:a16="http://schemas.microsoft.com/office/drawing/2014/main" id="{38F79B3B-40CA-DEFE-8D75-FA94135AE4C2}"/>
              </a:ext>
            </a:extLst>
          </p:cNvPr>
          <p:cNvSpPr txBox="1"/>
          <p:nvPr/>
        </p:nvSpPr>
        <p:spPr>
          <a:xfrm>
            <a:off x="5453844" y="2204864"/>
            <a:ext cx="3312368" cy="1631216"/>
          </a:xfrm>
          <a:prstGeom prst="rect">
            <a:avLst/>
          </a:prstGeom>
          <a:noFill/>
        </p:spPr>
        <p:txBody>
          <a:bodyPr wrap="square">
            <a:spAutoFit/>
          </a:bodyPr>
          <a:lstStyle/>
          <a:p>
            <a:pPr algn="just"/>
            <a:r>
              <a:rPr lang="el-GR" sz="2000" dirty="0">
                <a:latin typeface="Calibri" panose="020F0502020204030204" pitchFamily="34" charset="0"/>
                <a:cs typeface="Calibri" panose="020F0502020204030204" pitchFamily="34" charset="0"/>
              </a:rPr>
              <a:t>Αύξηση κατά 15 g/ημέρα στα δημητριακά ολικής αλέσεως συσχετίστηκε με 12%   χαμηλότερο κίνδυνο εμφάνισης ΣΔτ2.</a:t>
            </a:r>
          </a:p>
        </p:txBody>
      </p:sp>
    </p:spTree>
    <p:extLst>
      <p:ext uri="{BB962C8B-B14F-4D97-AF65-F5344CB8AC3E}">
        <p14:creationId xmlns:p14="http://schemas.microsoft.com/office/powerpoint/2010/main" val="30176767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11CFC29-37F1-6FEE-9102-7C92714896F8}"/>
              </a:ext>
            </a:extLst>
          </p:cNvPr>
          <p:cNvPicPr>
            <a:picLocks noChangeAspect="1"/>
          </p:cNvPicPr>
          <p:nvPr/>
        </p:nvPicPr>
        <p:blipFill>
          <a:blip r:embed="rId3"/>
          <a:stretch>
            <a:fillRect/>
          </a:stretch>
        </p:blipFill>
        <p:spPr>
          <a:xfrm>
            <a:off x="179512" y="1019880"/>
            <a:ext cx="4176464" cy="3481852"/>
          </a:xfrm>
          <a:prstGeom prst="rect">
            <a:avLst/>
          </a:prstGeom>
        </p:spPr>
      </p:pic>
      <p:pic>
        <p:nvPicPr>
          <p:cNvPr id="5" name="Εικόνα 4">
            <a:extLst>
              <a:ext uri="{FF2B5EF4-FFF2-40B4-BE49-F238E27FC236}">
                <a16:creationId xmlns:a16="http://schemas.microsoft.com/office/drawing/2014/main" id="{BD40DC87-F558-2CAF-EA01-87C7F8660E0E}"/>
              </a:ext>
            </a:extLst>
          </p:cNvPr>
          <p:cNvPicPr>
            <a:picLocks noChangeAspect="1"/>
          </p:cNvPicPr>
          <p:nvPr/>
        </p:nvPicPr>
        <p:blipFill>
          <a:blip r:embed="rId4"/>
          <a:stretch>
            <a:fillRect/>
          </a:stretch>
        </p:blipFill>
        <p:spPr>
          <a:xfrm>
            <a:off x="4870930" y="1019880"/>
            <a:ext cx="3979088" cy="3476466"/>
          </a:xfrm>
          <a:prstGeom prst="rect">
            <a:avLst/>
          </a:prstGeom>
        </p:spPr>
      </p:pic>
      <p:sp>
        <p:nvSpPr>
          <p:cNvPr id="7" name="TextBox 6">
            <a:extLst>
              <a:ext uri="{FF2B5EF4-FFF2-40B4-BE49-F238E27FC236}">
                <a16:creationId xmlns:a16="http://schemas.microsoft.com/office/drawing/2014/main" id="{64CE9287-B763-7DB0-6082-FAD4EB0F69F0}"/>
              </a:ext>
            </a:extLst>
          </p:cNvPr>
          <p:cNvSpPr txBox="1"/>
          <p:nvPr/>
        </p:nvSpPr>
        <p:spPr>
          <a:xfrm>
            <a:off x="2267744" y="6021288"/>
            <a:ext cx="6787401" cy="523220"/>
          </a:xfrm>
          <a:prstGeom prst="rect">
            <a:avLst/>
          </a:prstGeom>
          <a:noFill/>
        </p:spPr>
        <p:txBody>
          <a:bodyPr wrap="square">
            <a:spAutoFit/>
          </a:bodyPr>
          <a:lstStyle/>
          <a:p>
            <a:r>
              <a:rPr lang="en-US" sz="1400" dirty="0">
                <a:solidFill>
                  <a:srgbClr val="002060"/>
                </a:solidFill>
              </a:rPr>
              <a:t>Livesey G, Taylor R, Livesey HF, et al. Dietary glycemic index and load and the risk of type 2 diabetes: assessment of causal relations. Nutrients 2019;11(6):1436.</a:t>
            </a:r>
            <a:endParaRPr lang="el-GR" sz="1400" dirty="0">
              <a:solidFill>
                <a:srgbClr val="002060"/>
              </a:solidFill>
            </a:endParaRPr>
          </a:p>
        </p:txBody>
      </p:sp>
      <p:sp>
        <p:nvSpPr>
          <p:cNvPr id="4" name="TextBox 3">
            <a:extLst>
              <a:ext uri="{FF2B5EF4-FFF2-40B4-BE49-F238E27FC236}">
                <a16:creationId xmlns:a16="http://schemas.microsoft.com/office/drawing/2014/main" id="{22CF6C09-C95E-153E-E53B-17DB5B64FCF3}"/>
              </a:ext>
            </a:extLst>
          </p:cNvPr>
          <p:cNvSpPr txBox="1"/>
          <p:nvPr/>
        </p:nvSpPr>
        <p:spPr>
          <a:xfrm>
            <a:off x="827584" y="4797152"/>
            <a:ext cx="2736304" cy="1200329"/>
          </a:xfrm>
          <a:prstGeom prst="rect">
            <a:avLst/>
          </a:prstGeom>
          <a:noFill/>
        </p:spPr>
        <p:txBody>
          <a:bodyPr wrap="square">
            <a:spAutoFit/>
          </a:bodyPr>
          <a:lstStyle/>
          <a:p>
            <a:pPr algn="just"/>
            <a:r>
              <a:rPr lang="en-US" sz="1800" dirty="0">
                <a:effectLst/>
                <a:latin typeface="Calibri" panose="020F0502020204030204" pitchFamily="34" charset="0"/>
                <a:cs typeface="Times New Roman" panose="02020603050405020304" pitchFamily="18" charset="0"/>
              </a:rPr>
              <a:t>32</a:t>
            </a:r>
            <a:r>
              <a:rPr lang="el-GR" sz="1800" dirty="0">
                <a:effectLst/>
                <a:latin typeface="Calibri" panose="020F0502020204030204" pitchFamily="34" charset="0"/>
                <a:ea typeface="Calibri" panose="020F0502020204030204" pitchFamily="34" charset="0"/>
                <a:cs typeface="Times New Roman" panose="02020603050405020304" pitchFamily="18" charset="0"/>
              </a:rPr>
              <a:t>% υψηλότερος κίνδυνος εμφάνισης ΣΔτ2 ανά 10 μονάδες αύξηση του </a:t>
            </a:r>
            <a:r>
              <a:rPr lang="el-GR" dirty="0" err="1">
                <a:latin typeface="Calibri" panose="020F0502020204030204" pitchFamily="34" charset="0"/>
                <a:ea typeface="Calibri" panose="020F0502020204030204" pitchFamily="34" charset="0"/>
                <a:cs typeface="Times New Roman" panose="02020603050405020304" pitchFamily="18" charset="0"/>
              </a:rPr>
              <a:t>γλυκαιμικού</a:t>
            </a:r>
            <a:r>
              <a:rPr lang="el-GR" dirty="0">
                <a:latin typeface="Calibri" panose="020F0502020204030204" pitchFamily="34" charset="0"/>
                <a:ea typeface="Calibri" panose="020F0502020204030204" pitchFamily="34" charset="0"/>
                <a:cs typeface="Times New Roman" panose="02020603050405020304" pitchFamily="18" charset="0"/>
              </a:rPr>
              <a:t> δείκτη</a:t>
            </a:r>
            <a:r>
              <a:rPr lang="el-GR" sz="1800" dirty="0">
                <a:effectLst/>
                <a:latin typeface="Calibri" panose="020F0502020204030204" pitchFamily="34" charset="0"/>
                <a:ea typeface="Calibri" panose="020F0502020204030204" pitchFamily="34" charset="0"/>
                <a:cs typeface="Times New Roman" panose="02020603050405020304" pitchFamily="18" charset="0"/>
              </a:rPr>
              <a:t> </a:t>
            </a:r>
            <a:endParaRPr lang="el-GR" dirty="0"/>
          </a:p>
        </p:txBody>
      </p:sp>
      <p:sp>
        <p:nvSpPr>
          <p:cNvPr id="8" name="TextBox 7">
            <a:extLst>
              <a:ext uri="{FF2B5EF4-FFF2-40B4-BE49-F238E27FC236}">
                <a16:creationId xmlns:a16="http://schemas.microsoft.com/office/drawing/2014/main" id="{2CA3AD12-7457-ADB7-B78B-D043AE63FD65}"/>
              </a:ext>
            </a:extLst>
          </p:cNvPr>
          <p:cNvSpPr txBox="1"/>
          <p:nvPr/>
        </p:nvSpPr>
        <p:spPr>
          <a:xfrm>
            <a:off x="5364088" y="4797152"/>
            <a:ext cx="3257207" cy="1200329"/>
          </a:xfrm>
          <a:prstGeom prst="rect">
            <a:avLst/>
          </a:prstGeom>
          <a:noFill/>
        </p:spPr>
        <p:txBody>
          <a:bodyPr wrap="square">
            <a:spAutoFit/>
          </a:bodyPr>
          <a:lstStyle/>
          <a:p>
            <a:pPr algn="just"/>
            <a:r>
              <a:rPr lang="el-GR" sz="1800" dirty="0">
                <a:effectLst/>
                <a:latin typeface="Calibri" panose="020F0502020204030204" pitchFamily="34" charset="0"/>
                <a:ea typeface="Calibri" panose="020F0502020204030204" pitchFamily="34" charset="0"/>
                <a:cs typeface="Times New Roman" panose="02020603050405020304" pitchFamily="18" charset="0"/>
              </a:rPr>
              <a:t>26% υψηλότερος κίνδυνος εμφάνισης ΣΔτ2 ανά 80 g αύξηση του ημερήσιου </a:t>
            </a:r>
            <a:r>
              <a:rPr lang="el-GR" sz="1800" dirty="0" err="1">
                <a:effectLst/>
                <a:latin typeface="Calibri" panose="020F0502020204030204" pitchFamily="34" charset="0"/>
                <a:ea typeface="Calibri" panose="020F0502020204030204" pitchFamily="34" charset="0"/>
                <a:cs typeface="Times New Roman" panose="02020603050405020304" pitchFamily="18" charset="0"/>
              </a:rPr>
              <a:t>γλυκαιμικού</a:t>
            </a:r>
            <a:r>
              <a:rPr lang="el-GR" sz="1800" dirty="0">
                <a:effectLst/>
                <a:latin typeface="Calibri" panose="020F0502020204030204" pitchFamily="34" charset="0"/>
                <a:ea typeface="Calibri" panose="020F0502020204030204" pitchFamily="34" charset="0"/>
                <a:cs typeface="Times New Roman" panose="02020603050405020304" pitchFamily="18" charset="0"/>
              </a:rPr>
              <a:t> φορτίου</a:t>
            </a:r>
            <a:endParaRPr lang="el-GR" dirty="0"/>
          </a:p>
        </p:txBody>
      </p:sp>
    </p:spTree>
    <p:extLst>
      <p:ext uri="{BB962C8B-B14F-4D97-AF65-F5344CB8AC3E}">
        <p14:creationId xmlns:p14="http://schemas.microsoft.com/office/powerpoint/2010/main" val="2062021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70E63B8-CF82-737F-4040-D7D2061B5035}"/>
              </a:ext>
            </a:extLst>
          </p:cNvPr>
          <p:cNvPicPr>
            <a:picLocks noChangeAspect="1"/>
          </p:cNvPicPr>
          <p:nvPr/>
        </p:nvPicPr>
        <p:blipFill>
          <a:blip r:embed="rId3"/>
          <a:stretch>
            <a:fillRect/>
          </a:stretch>
        </p:blipFill>
        <p:spPr>
          <a:xfrm>
            <a:off x="1971541" y="1120656"/>
            <a:ext cx="5200917" cy="4616687"/>
          </a:xfrm>
          <a:prstGeom prst="rect">
            <a:avLst/>
          </a:prstGeom>
        </p:spPr>
      </p:pic>
      <p:sp>
        <p:nvSpPr>
          <p:cNvPr id="5" name="TextBox 4">
            <a:extLst>
              <a:ext uri="{FF2B5EF4-FFF2-40B4-BE49-F238E27FC236}">
                <a16:creationId xmlns:a16="http://schemas.microsoft.com/office/drawing/2014/main" id="{95007340-5E82-A56D-1137-3C585F59F927}"/>
              </a:ext>
            </a:extLst>
          </p:cNvPr>
          <p:cNvSpPr txBox="1"/>
          <p:nvPr/>
        </p:nvSpPr>
        <p:spPr>
          <a:xfrm>
            <a:off x="1907704" y="6165304"/>
            <a:ext cx="7380312" cy="523220"/>
          </a:xfrm>
          <a:prstGeom prst="rect">
            <a:avLst/>
          </a:prstGeom>
          <a:noFill/>
        </p:spPr>
        <p:txBody>
          <a:bodyPr wrap="square">
            <a:spAutoFit/>
          </a:bodyPr>
          <a:lstStyle/>
          <a:p>
            <a:r>
              <a:rPr lang="en-US" sz="1400" dirty="0">
                <a:solidFill>
                  <a:srgbClr val="002060"/>
                </a:solidFill>
              </a:rPr>
              <a:t>Aune D, </a:t>
            </a:r>
            <a:r>
              <a:rPr lang="en-US" sz="1400" dirty="0" err="1">
                <a:solidFill>
                  <a:srgbClr val="002060"/>
                </a:solidFill>
              </a:rPr>
              <a:t>Norat</a:t>
            </a:r>
            <a:r>
              <a:rPr lang="en-US" sz="1400" dirty="0">
                <a:solidFill>
                  <a:srgbClr val="002060"/>
                </a:solidFill>
              </a:rPr>
              <a:t> T, </a:t>
            </a:r>
            <a:r>
              <a:rPr lang="en-US" sz="1400" dirty="0" err="1">
                <a:solidFill>
                  <a:srgbClr val="002060"/>
                </a:solidFill>
              </a:rPr>
              <a:t>Leitzmann</a:t>
            </a:r>
            <a:r>
              <a:rPr lang="en-US" sz="1400" dirty="0">
                <a:solidFill>
                  <a:srgbClr val="002060"/>
                </a:solidFill>
              </a:rPr>
              <a:t> M, et al. Physical activity and the risk of type 2 diabetes: a systematic review and dose–response meta-analysis. </a:t>
            </a:r>
            <a:r>
              <a:rPr lang="en-US" sz="1400" dirty="0" err="1">
                <a:solidFill>
                  <a:srgbClr val="002060"/>
                </a:solidFill>
              </a:rPr>
              <a:t>Eur</a:t>
            </a:r>
            <a:r>
              <a:rPr lang="en-US" sz="1400" dirty="0">
                <a:solidFill>
                  <a:srgbClr val="002060"/>
                </a:solidFill>
              </a:rPr>
              <a:t> J Epidemiol 2015;30(7):529–42.</a:t>
            </a:r>
            <a:endParaRPr lang="el-GR" sz="1400" dirty="0">
              <a:solidFill>
                <a:srgbClr val="002060"/>
              </a:solidFill>
            </a:endParaRPr>
          </a:p>
        </p:txBody>
      </p:sp>
      <p:sp>
        <p:nvSpPr>
          <p:cNvPr id="2" name="TextBox 1">
            <a:extLst>
              <a:ext uri="{FF2B5EF4-FFF2-40B4-BE49-F238E27FC236}">
                <a16:creationId xmlns:a16="http://schemas.microsoft.com/office/drawing/2014/main" id="{704C4051-99A4-7773-F78F-7A5DFDBCCCCE}"/>
              </a:ext>
            </a:extLst>
          </p:cNvPr>
          <p:cNvSpPr txBox="1"/>
          <p:nvPr/>
        </p:nvSpPr>
        <p:spPr>
          <a:xfrm>
            <a:off x="1331640" y="476672"/>
            <a:ext cx="6264696" cy="646331"/>
          </a:xfrm>
          <a:prstGeom prst="rect">
            <a:avLst/>
          </a:prstGeom>
          <a:noFill/>
        </p:spPr>
        <p:txBody>
          <a:bodyPr wrap="square" rtlCol="0">
            <a:spAutoFit/>
          </a:bodyPr>
          <a:lstStyle/>
          <a:p>
            <a:r>
              <a:rPr lang="el-GR" b="1" dirty="0"/>
              <a:t>ΕΝΤΑΣΗ ΣΩΜΑΤΙΚΗΣ ΑΣΚΗΣΗΣ ΚΑΙ ΣΧΕΤΙΚΟΣ ΚΙΝΔΥΝΟΣ ΕΜΦΑΝΙΣΗΣ ΔΙΑΒΗΤΗ</a:t>
            </a:r>
          </a:p>
        </p:txBody>
      </p:sp>
      <p:sp>
        <p:nvSpPr>
          <p:cNvPr id="4" name="Οβάλ 3">
            <a:extLst>
              <a:ext uri="{FF2B5EF4-FFF2-40B4-BE49-F238E27FC236}">
                <a16:creationId xmlns:a16="http://schemas.microsoft.com/office/drawing/2014/main" id="{1CF84D48-4938-C5B3-8925-10569C9BF126}"/>
              </a:ext>
            </a:extLst>
          </p:cNvPr>
          <p:cNvSpPr/>
          <p:nvPr/>
        </p:nvSpPr>
        <p:spPr>
          <a:xfrm>
            <a:off x="3707904" y="2780928"/>
            <a:ext cx="648072" cy="1440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6" name="Οβάλ 5">
            <a:extLst>
              <a:ext uri="{FF2B5EF4-FFF2-40B4-BE49-F238E27FC236}">
                <a16:creationId xmlns:a16="http://schemas.microsoft.com/office/drawing/2014/main" id="{B5A48C74-D419-A33B-44A7-A2F4239C4337}"/>
              </a:ext>
            </a:extLst>
          </p:cNvPr>
          <p:cNvSpPr/>
          <p:nvPr/>
        </p:nvSpPr>
        <p:spPr>
          <a:xfrm>
            <a:off x="6372200" y="2708920"/>
            <a:ext cx="648072" cy="1440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7" name="Οβάλ 6">
            <a:extLst>
              <a:ext uri="{FF2B5EF4-FFF2-40B4-BE49-F238E27FC236}">
                <a16:creationId xmlns:a16="http://schemas.microsoft.com/office/drawing/2014/main" id="{E590472D-F939-42E8-E321-FAFA70A3906A}"/>
              </a:ext>
            </a:extLst>
          </p:cNvPr>
          <p:cNvSpPr/>
          <p:nvPr/>
        </p:nvSpPr>
        <p:spPr>
          <a:xfrm>
            <a:off x="3851920" y="4869160"/>
            <a:ext cx="648072" cy="144016"/>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8" name="Οβάλ 7">
            <a:extLst>
              <a:ext uri="{FF2B5EF4-FFF2-40B4-BE49-F238E27FC236}">
                <a16:creationId xmlns:a16="http://schemas.microsoft.com/office/drawing/2014/main" id="{168F8492-ACDB-5292-348D-5EFB17934348}"/>
              </a:ext>
            </a:extLst>
          </p:cNvPr>
          <p:cNvSpPr/>
          <p:nvPr/>
        </p:nvSpPr>
        <p:spPr>
          <a:xfrm>
            <a:off x="6372200" y="4869160"/>
            <a:ext cx="648072" cy="216024"/>
          </a:xfrm>
          <a:prstGeom prst="ellipse">
            <a:avLst/>
          </a:prstGeom>
          <a:noFill/>
          <a:ln w="317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849138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CC89DC8-F3C5-2381-E567-54D9F163CDAD}"/>
              </a:ext>
            </a:extLst>
          </p:cNvPr>
          <p:cNvSpPr txBox="1"/>
          <p:nvPr/>
        </p:nvSpPr>
        <p:spPr>
          <a:xfrm>
            <a:off x="1259632" y="6237312"/>
            <a:ext cx="8254072" cy="523220"/>
          </a:xfrm>
          <a:prstGeom prst="rect">
            <a:avLst/>
          </a:prstGeom>
          <a:noFill/>
        </p:spPr>
        <p:txBody>
          <a:bodyPr wrap="square">
            <a:spAutoFit/>
          </a:bodyPr>
          <a:lstStyle/>
          <a:p>
            <a:r>
              <a:rPr lang="en-US" sz="1400" dirty="0">
                <a:solidFill>
                  <a:srgbClr val="002060"/>
                </a:solidFill>
              </a:rPr>
              <a:t>Bailey DP, Hewson DJ, Champion RB, et al. Sitting time and risk of cardiovascular disease and diabetes: a systematic review and meta-analysis. Am J Prev Med 2019;57(3):408–16.</a:t>
            </a:r>
            <a:endParaRPr lang="el-GR" sz="1400" dirty="0">
              <a:solidFill>
                <a:srgbClr val="002060"/>
              </a:solidFill>
            </a:endParaRPr>
          </a:p>
        </p:txBody>
      </p:sp>
      <p:pic>
        <p:nvPicPr>
          <p:cNvPr id="5" name="Εικόνα 4">
            <a:extLst>
              <a:ext uri="{FF2B5EF4-FFF2-40B4-BE49-F238E27FC236}">
                <a16:creationId xmlns:a16="http://schemas.microsoft.com/office/drawing/2014/main" id="{A462CA72-9C8A-A269-306B-D637D5BA37BA}"/>
              </a:ext>
            </a:extLst>
          </p:cNvPr>
          <p:cNvPicPr>
            <a:picLocks noChangeAspect="1"/>
          </p:cNvPicPr>
          <p:nvPr/>
        </p:nvPicPr>
        <p:blipFill>
          <a:blip r:embed="rId3"/>
          <a:stretch>
            <a:fillRect/>
          </a:stretch>
        </p:blipFill>
        <p:spPr>
          <a:xfrm>
            <a:off x="197596" y="1096773"/>
            <a:ext cx="4086372" cy="3052307"/>
          </a:xfrm>
          <a:prstGeom prst="rect">
            <a:avLst/>
          </a:prstGeom>
        </p:spPr>
      </p:pic>
      <p:pic>
        <p:nvPicPr>
          <p:cNvPr id="7" name="Εικόνα 6">
            <a:extLst>
              <a:ext uri="{FF2B5EF4-FFF2-40B4-BE49-F238E27FC236}">
                <a16:creationId xmlns:a16="http://schemas.microsoft.com/office/drawing/2014/main" id="{31E32F4C-8642-17FA-B4D2-976131C01C0B}"/>
              </a:ext>
            </a:extLst>
          </p:cNvPr>
          <p:cNvPicPr>
            <a:picLocks noChangeAspect="1"/>
          </p:cNvPicPr>
          <p:nvPr/>
        </p:nvPicPr>
        <p:blipFill>
          <a:blip r:embed="rId4"/>
          <a:stretch>
            <a:fillRect/>
          </a:stretch>
        </p:blipFill>
        <p:spPr>
          <a:xfrm>
            <a:off x="4484224" y="1096773"/>
            <a:ext cx="4472340" cy="3176801"/>
          </a:xfrm>
          <a:prstGeom prst="rect">
            <a:avLst/>
          </a:prstGeom>
        </p:spPr>
      </p:pic>
      <p:sp>
        <p:nvSpPr>
          <p:cNvPr id="2" name="TextBox 1">
            <a:extLst>
              <a:ext uri="{FF2B5EF4-FFF2-40B4-BE49-F238E27FC236}">
                <a16:creationId xmlns:a16="http://schemas.microsoft.com/office/drawing/2014/main" id="{434D570C-33ED-06AB-9BC9-AE4DD4178452}"/>
              </a:ext>
            </a:extLst>
          </p:cNvPr>
          <p:cNvSpPr txBox="1"/>
          <p:nvPr/>
        </p:nvSpPr>
        <p:spPr>
          <a:xfrm>
            <a:off x="827584" y="404664"/>
            <a:ext cx="7344816" cy="707886"/>
          </a:xfrm>
          <a:prstGeom prst="rect">
            <a:avLst/>
          </a:prstGeom>
          <a:noFill/>
        </p:spPr>
        <p:txBody>
          <a:bodyPr wrap="square" rtlCol="0">
            <a:spAutoFit/>
          </a:bodyPr>
          <a:lstStyle/>
          <a:p>
            <a:r>
              <a:rPr lang="el-GR" sz="2000" b="1" dirty="0"/>
              <a:t>ΜΕΙΩΜΕΝΗ ΣΩΜΑΤΙΚΗ ΔΡΑΣΤΗΡΙΟΤΗΤΑ ΚΑΙ ΚΙΝΔΥΝΟΣ ΕΜΦΑΝΙΣΗΣ ΔΙΑΒΗΤΗ</a:t>
            </a:r>
          </a:p>
        </p:txBody>
      </p:sp>
      <p:sp>
        <p:nvSpPr>
          <p:cNvPr id="4" name="TextBox 3">
            <a:extLst>
              <a:ext uri="{FF2B5EF4-FFF2-40B4-BE49-F238E27FC236}">
                <a16:creationId xmlns:a16="http://schemas.microsoft.com/office/drawing/2014/main" id="{B8DBA72A-C1A1-94C2-B8D0-7A3A9142439C}"/>
              </a:ext>
            </a:extLst>
          </p:cNvPr>
          <p:cNvSpPr txBox="1"/>
          <p:nvPr/>
        </p:nvSpPr>
        <p:spPr>
          <a:xfrm>
            <a:off x="557248" y="4725144"/>
            <a:ext cx="1278448" cy="830997"/>
          </a:xfrm>
          <a:prstGeom prst="rect">
            <a:avLst/>
          </a:prstGeom>
          <a:noFill/>
        </p:spPr>
        <p:txBody>
          <a:bodyPr wrap="square" rtlCol="0">
            <a:spAutoFit/>
          </a:bodyPr>
          <a:lstStyle/>
          <a:p>
            <a:r>
              <a:rPr lang="el-GR" sz="4800" dirty="0">
                <a:latin typeface="Calibri" panose="020F0502020204030204" pitchFamily="34" charset="0"/>
                <a:cs typeface="Calibri" panose="020F0502020204030204" pitchFamily="34" charset="0"/>
              </a:rPr>
              <a:t>13%</a:t>
            </a:r>
          </a:p>
        </p:txBody>
      </p:sp>
      <p:sp>
        <p:nvSpPr>
          <p:cNvPr id="6" name="TextBox 5">
            <a:extLst>
              <a:ext uri="{FF2B5EF4-FFF2-40B4-BE49-F238E27FC236}">
                <a16:creationId xmlns:a16="http://schemas.microsoft.com/office/drawing/2014/main" id="{3CCB4690-3DA3-4273-4BF4-F54A9D34899D}"/>
              </a:ext>
            </a:extLst>
          </p:cNvPr>
          <p:cNvSpPr txBox="1"/>
          <p:nvPr/>
        </p:nvSpPr>
        <p:spPr>
          <a:xfrm>
            <a:off x="1832742" y="4794956"/>
            <a:ext cx="2160240" cy="923330"/>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Υψηλότερος κίνδυνος για εμφάνιση ΣΔτ2</a:t>
            </a:r>
          </a:p>
        </p:txBody>
      </p:sp>
      <p:sp>
        <p:nvSpPr>
          <p:cNvPr id="8" name="TextBox 7">
            <a:extLst>
              <a:ext uri="{FF2B5EF4-FFF2-40B4-BE49-F238E27FC236}">
                <a16:creationId xmlns:a16="http://schemas.microsoft.com/office/drawing/2014/main" id="{AF0926F2-25A5-B188-4387-56EA106D666B}"/>
              </a:ext>
            </a:extLst>
          </p:cNvPr>
          <p:cNvSpPr txBox="1"/>
          <p:nvPr/>
        </p:nvSpPr>
        <p:spPr>
          <a:xfrm>
            <a:off x="4307714" y="4725143"/>
            <a:ext cx="1278448" cy="830997"/>
          </a:xfrm>
          <a:prstGeom prst="rect">
            <a:avLst/>
          </a:prstGeom>
          <a:noFill/>
        </p:spPr>
        <p:txBody>
          <a:bodyPr wrap="square" rtlCol="0">
            <a:spAutoFit/>
          </a:bodyPr>
          <a:lstStyle/>
          <a:p>
            <a:r>
              <a:rPr lang="el-GR" sz="4800" dirty="0">
                <a:latin typeface="Calibri" panose="020F0502020204030204" pitchFamily="34" charset="0"/>
                <a:cs typeface="Calibri" panose="020F0502020204030204" pitchFamily="34" charset="0"/>
              </a:rPr>
              <a:t>11%</a:t>
            </a:r>
          </a:p>
        </p:txBody>
      </p:sp>
      <p:sp>
        <p:nvSpPr>
          <p:cNvPr id="9" name="TextBox 8">
            <a:extLst>
              <a:ext uri="{FF2B5EF4-FFF2-40B4-BE49-F238E27FC236}">
                <a16:creationId xmlns:a16="http://schemas.microsoft.com/office/drawing/2014/main" id="{6FCDE7ED-21E3-0D43-5F80-6346DC30E31F}"/>
              </a:ext>
            </a:extLst>
          </p:cNvPr>
          <p:cNvSpPr txBox="1"/>
          <p:nvPr/>
        </p:nvSpPr>
        <p:spPr>
          <a:xfrm>
            <a:off x="5724128" y="4792600"/>
            <a:ext cx="3024336" cy="1200329"/>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Υψηλότερος κίνδυνος για εμφάνιση ΣΔτ2μετά από προσαρμογή για τα επίπεδα φυσικής δραστηριότητας  </a:t>
            </a:r>
          </a:p>
        </p:txBody>
      </p:sp>
    </p:spTree>
    <p:extLst>
      <p:ext uri="{BB962C8B-B14F-4D97-AF65-F5344CB8AC3E}">
        <p14:creationId xmlns:p14="http://schemas.microsoft.com/office/powerpoint/2010/main" val="3552799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custDataLst>
              <p:tags r:id="rId1"/>
            </p:custDataLst>
          </p:nvPr>
        </p:nvSpPr>
        <p:spPr bwMode="auto">
          <a:xfrm>
            <a:off x="-11113" y="6489700"/>
            <a:ext cx="9163051" cy="385763"/>
          </a:xfrm>
          <a:prstGeom prst="rect">
            <a:avLst/>
          </a:prstGeom>
          <a:solidFill>
            <a:schemeClr val="tx1"/>
          </a:solidFill>
          <a:ln w="9525" algn="ctr">
            <a:noFill/>
            <a:miter lim="800000"/>
            <a:headEnd/>
            <a:tailEnd/>
          </a:ln>
        </p:spPr>
        <p:txBody>
          <a:bodyPr/>
          <a:lstStyle/>
          <a:p>
            <a:pPr eaLnBrk="0" hangingPunct="0"/>
            <a:endParaRPr lang="en-US" altLang="en-US"/>
          </a:p>
        </p:txBody>
      </p:sp>
      <p:sp>
        <p:nvSpPr>
          <p:cNvPr id="14339" name="Date Placeholder 3"/>
          <p:cNvSpPr>
            <a:spLocks noGrp="1" noChangeArrowheads="1"/>
          </p:cNvSpPr>
          <p:nvPr>
            <p:custDataLst>
              <p:tags r:id="rId2"/>
            </p:custDataLst>
          </p:nvPr>
        </p:nvSpPr>
        <p:spPr bwMode="auto">
          <a:xfrm>
            <a:off x="0" y="6472238"/>
            <a:ext cx="2540000" cy="385762"/>
          </a:xfrm>
          <a:prstGeom prst="rect">
            <a:avLst/>
          </a:prstGeom>
          <a:noFill/>
          <a:ln w="9525" algn="ctr">
            <a:noFill/>
            <a:miter lim="800000"/>
            <a:headEnd/>
            <a:tailEnd/>
          </a:ln>
        </p:spPr>
        <p:txBody>
          <a:bodyPr lIns="256032" tIns="63500" rIns="127000" bIns="63500" anchor="ctr"/>
          <a:lstStyle/>
          <a:p>
            <a:r>
              <a:rPr lang="en-US" altLang="en-US" sz="800">
                <a:solidFill>
                  <a:srgbClr val="FFFFFF"/>
                </a:solidFill>
                <a:latin typeface="Helvetica" charset="0"/>
              </a:rPr>
              <a:t>Date of Download:  10/15/2023</a:t>
            </a:r>
          </a:p>
        </p:txBody>
      </p:sp>
      <p:sp>
        <p:nvSpPr>
          <p:cNvPr id="16388" name="Footer Placeholder 4"/>
          <p:cNvSpPr>
            <a:spLocks noGrp="1"/>
          </p:cNvSpPr>
          <p:nvPr>
            <p:custDataLst>
              <p:tags r:id="rId3"/>
            </p:custDataLst>
          </p:nvPr>
        </p:nvSpPr>
        <p:spPr>
          <a:xfrm>
            <a:off x="3105150" y="6470650"/>
            <a:ext cx="6038850" cy="385763"/>
          </a:xfrm>
          <a:prstGeom prst="rect">
            <a:avLst/>
          </a:prstGeom>
          <a:noFill/>
          <a:ln w="9525" cap="flat" cmpd="sng" algn="ctr">
            <a:noFill/>
            <a:prstDash val="solid"/>
            <a:miter lim="800000"/>
            <a:headEnd type="none" w="med" len="med"/>
            <a:tailEnd type="none" w="med" len="med"/>
          </a:ln>
        </p:spPr>
        <p:txBody>
          <a:bodyPr rIns="256032" anchor="ctr"/>
          <a:lstStyle/>
          <a:p>
            <a:pPr algn="r"/>
            <a:r>
              <a:rPr lang="en-US" altLang="en-US" sz="800">
                <a:solidFill>
                  <a:srgbClr val="FFFFFF"/>
                </a:solidFill>
              </a:rPr>
              <a:t>Copyright © 2023 American Diabetes Association. All rights reserved.</a:t>
            </a:r>
          </a:p>
        </p:txBody>
      </p:sp>
      <p:sp>
        <p:nvSpPr>
          <p:cNvPr id="14341" name="Text Placeholder 2"/>
          <p:cNvSpPr>
            <a:spLocks noChangeArrowheads="1"/>
          </p:cNvSpPr>
          <p:nvPr>
            <p:custDataLst>
              <p:tags r:id="rId4"/>
            </p:custDataLst>
          </p:nvPr>
        </p:nvSpPr>
        <p:spPr bwMode="auto">
          <a:xfrm>
            <a:off x="2540000" y="119063"/>
            <a:ext cx="6367463" cy="755650"/>
          </a:xfrm>
          <a:prstGeom prst="rect">
            <a:avLst/>
          </a:prstGeom>
          <a:noFill/>
          <a:ln w="9525" algn="ctr">
            <a:noFill/>
            <a:miter lim="800000"/>
            <a:headEnd/>
            <a:tailEnd/>
          </a:ln>
        </p:spPr>
        <p:txBody>
          <a:bodyPr lIns="137160" rIns="137160" bIns="0"/>
          <a:lstStyle/>
          <a:p>
            <a:r>
              <a:rPr lang="en-US" altLang="en-US" sz="1300" dirty="0">
                <a:solidFill>
                  <a:srgbClr val="002060"/>
                </a:solidFill>
                <a:latin typeface="Helvetica" charset="0"/>
              </a:rPr>
              <a:t>From: </a:t>
            </a:r>
            <a:r>
              <a:rPr lang="en-US" altLang="en-US" sz="1300" b="1" dirty="0">
                <a:solidFill>
                  <a:srgbClr val="002060"/>
                </a:solidFill>
                <a:latin typeface="Helvetica" charset="0"/>
              </a:rPr>
              <a:t>Globalization of </a:t>
            </a:r>
            <a:r>
              <a:rPr lang="en-US" altLang="en-US" sz="1300" b="1" dirty="0" err="1">
                <a:solidFill>
                  <a:srgbClr val="002060"/>
                </a:solidFill>
                <a:latin typeface="Helvetica" charset="0"/>
              </a:rPr>
              <a:t>DiabetesThe</a:t>
            </a:r>
            <a:r>
              <a:rPr lang="en-US" altLang="en-US" sz="1300" b="1" dirty="0">
                <a:solidFill>
                  <a:srgbClr val="002060"/>
                </a:solidFill>
                <a:latin typeface="Helvetica" charset="0"/>
              </a:rPr>
              <a:t> role of diet, lifestyle, and genes </a:t>
            </a:r>
          </a:p>
        </p:txBody>
      </p:sp>
      <p:sp>
        <p:nvSpPr>
          <p:cNvPr id="16390" name="Text Placeholder 2"/>
          <p:cNvSpPr txBox="1">
            <a:spLocks noChangeArrowheads="1"/>
          </p:cNvSpPr>
          <p:nvPr>
            <p:custDataLst>
              <p:tags r:id="rId5"/>
            </p:custDataLst>
          </p:nvPr>
        </p:nvSpPr>
        <p:spPr bwMode="auto">
          <a:xfrm>
            <a:off x="0" y="1084263"/>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50">
                <a:ln w="9525" cap="flat" cmpd="sng" algn="ctr">
                  <a:noFill/>
                  <a:prstDash val="solid"/>
                  <a:round/>
                  <a:headEnd type="none" w="med" len="med"/>
                  <a:tailEnd type="none" w="med" len="med"/>
                </a:ln>
                <a:solidFill>
                  <a:srgbClr val="000000"/>
                </a:solidFill>
                <a:latin typeface="Helvetica" pitchFamily="2" charset="0"/>
                <a:sym typeface="Wingdings"/>
              </a:rPr>
              <a:t>Diabetes Care. 2011;34(6):1249-1257. doi:10.2337/dc11-0442</a:t>
            </a:r>
          </a:p>
        </p:txBody>
      </p:sp>
      <p:sp>
        <p:nvSpPr>
          <p:cNvPr id="14343" name="Text Placeholder 2"/>
          <p:cNvSpPr>
            <a:spLocks noChangeArrowheads="1"/>
          </p:cNvSpPr>
          <p:nvPr>
            <p:custDataLst>
              <p:tags r:id="rId6"/>
            </p:custDataLst>
          </p:nvPr>
        </p:nvSpPr>
        <p:spPr bwMode="auto">
          <a:xfrm>
            <a:off x="0" y="5780088"/>
            <a:ext cx="9144000" cy="635000"/>
          </a:xfrm>
          <a:prstGeom prst="rect">
            <a:avLst/>
          </a:prstGeom>
          <a:noFill/>
          <a:ln w="9525" algn="ctr">
            <a:noFill/>
            <a:miter lim="800000"/>
            <a:headEnd/>
            <a:tailEnd/>
          </a:ln>
        </p:spPr>
        <p:txBody>
          <a:bodyPr lIns="254000" tIns="0" rIns="0" bIns="63500"/>
          <a:lstStyle/>
          <a:p>
            <a:pPr>
              <a:spcBef>
                <a:spcPct val="20000"/>
              </a:spcBef>
            </a:pPr>
            <a:r>
              <a:rPr lang="en-US" altLang="en-US" sz="1100">
                <a:latin typeface="Helvetica" charset="0"/>
              </a:rPr>
              <a:t>Time trends of diabetes prevalence in Chinese adults. Data are based on population-based cross-sectional surveys conducted in China (Chan et al. [3] and Yang et al. [4]).
</a:t>
            </a:r>
          </a:p>
        </p:txBody>
      </p:sp>
      <p:sp>
        <p:nvSpPr>
          <p:cNvPr id="14344" name="TextBox 11"/>
          <p:cNvSpPr>
            <a:spLocks noChangeArrowheads="1"/>
          </p:cNvSpPr>
          <p:nvPr>
            <p:custDataLst>
              <p:tags r:id="rId7"/>
            </p:custDataLst>
          </p:nvPr>
        </p:nvSpPr>
        <p:spPr bwMode="auto">
          <a:xfrm>
            <a:off x="0" y="5510213"/>
            <a:ext cx="9144000" cy="233362"/>
          </a:xfrm>
          <a:prstGeom prst="rect">
            <a:avLst/>
          </a:prstGeom>
          <a:noFill/>
          <a:ln w="9525" algn="ctr">
            <a:noFill/>
            <a:miter lim="800000"/>
            <a:headEnd/>
            <a:tailEnd/>
          </a:ln>
        </p:spPr>
        <p:txBody>
          <a:bodyPr lIns="254000" tIns="0" rIns="0" bIns="63500"/>
          <a:lstStyle/>
          <a:p>
            <a:r>
              <a:rPr lang="en-US" altLang="en-US" sz="1100" b="1">
                <a:latin typeface="Helvetica" charset="0"/>
              </a:rPr>
              <a:t>Figure Legend:</a:t>
            </a:r>
          </a:p>
        </p:txBody>
      </p:sp>
      <p:cxnSp>
        <p:nvCxnSpPr>
          <p:cNvPr id="14345" name="Straight Connector 13"/>
          <p:cNvCxnSpPr>
            <a:cxnSpLocks noChangeShapeType="1"/>
          </p:cNvCxnSpPr>
          <p:nvPr>
            <p:custDataLst>
              <p:tags r:id="rId8"/>
            </p:custDataLst>
          </p:nvPr>
        </p:nvCxnSpPr>
        <p:spPr bwMode="auto">
          <a:xfrm>
            <a:off x="0" y="958850"/>
            <a:ext cx="9144000" cy="0"/>
          </a:xfrm>
          <a:prstGeom prst="line">
            <a:avLst/>
          </a:prstGeom>
          <a:noFill/>
          <a:ln w="9525" algn="ctr">
            <a:solidFill>
              <a:srgbClr val="ECF0F2"/>
            </a:solidFill>
            <a:round/>
            <a:headEnd/>
            <a:tailEnd/>
          </a:ln>
          <a:effectLst/>
        </p:spPr>
      </p:cxnSp>
      <p:pic>
        <p:nvPicPr>
          <p:cNvPr id="14346" name="Picture 5" descr="American Diabetes Association"/>
          <p:cNvPicPr>
            <a:picLocks noChangeAspect="1" noChangeArrowheads="1"/>
          </p:cNvPicPr>
          <p:nvPr>
            <p:custDataLst>
              <p:tags r:id="rId9"/>
            </p:custDataLst>
          </p:nvPr>
        </p:nvPicPr>
        <p:blipFill>
          <a:blip r:embed="rId12"/>
          <a:srcRect/>
          <a:stretch>
            <a:fillRect/>
          </a:stretch>
        </p:blipFill>
        <p:spPr bwMode="auto">
          <a:xfrm>
            <a:off x="236538" y="192088"/>
            <a:ext cx="1998662" cy="563562"/>
          </a:xfrm>
          <a:prstGeom prst="rect">
            <a:avLst/>
          </a:prstGeom>
          <a:noFill/>
          <a:ln w="9525" algn="ctr">
            <a:noFill/>
            <a:miter lim="800000"/>
            <a:headEnd/>
            <a:tailEnd/>
          </a:ln>
        </p:spPr>
      </p:pic>
      <p:pic>
        <p:nvPicPr>
          <p:cNvPr id="14347" name="New picture"/>
          <p:cNvPicPr>
            <a:picLocks noChangeAspect="1" noChangeArrowheads="1"/>
          </p:cNvPicPr>
          <p:nvPr>
            <p:custDataLst>
              <p:tags r:id="rId10"/>
            </p:custDataLst>
          </p:nvPr>
        </p:nvPicPr>
        <p:blipFill>
          <a:blip r:embed="rId13" cstate="print"/>
          <a:srcRect/>
          <a:stretch>
            <a:fillRect/>
          </a:stretch>
        </p:blipFill>
        <p:spPr bwMode="auto">
          <a:xfrm>
            <a:off x="2514600" y="2057400"/>
            <a:ext cx="4114800" cy="2365375"/>
          </a:xfrm>
          <a:prstGeom prst="rect">
            <a:avLst/>
          </a:prstGeom>
          <a:noFill/>
          <a:ln w="9525" cap="flat" algn="ctr">
            <a:noFill/>
            <a:prstDash val="solid"/>
            <a:round/>
            <a:headEnd type="none" w="med" len="med"/>
            <a:tailEnd type="none" w="med" len="me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ChangeArrowheads="1"/>
          </p:cNvSpPr>
          <p:nvPr>
            <p:custDataLst>
              <p:tags r:id="rId1"/>
            </p:custDataLst>
          </p:nvPr>
        </p:nvSpPr>
        <p:spPr bwMode="auto">
          <a:xfrm>
            <a:off x="-11113" y="6489700"/>
            <a:ext cx="9163051" cy="385763"/>
          </a:xfrm>
          <a:prstGeom prst="rect">
            <a:avLst/>
          </a:prstGeom>
          <a:solidFill>
            <a:schemeClr val="tx1"/>
          </a:solidFill>
          <a:ln w="9525" algn="ctr">
            <a:noFill/>
            <a:miter lim="800000"/>
            <a:headEnd/>
            <a:tailEnd/>
          </a:ln>
        </p:spPr>
        <p:txBody>
          <a:bodyPr/>
          <a:lstStyle/>
          <a:p>
            <a:pPr eaLnBrk="0" hangingPunct="0"/>
            <a:endParaRPr lang="en-US" altLang="en-US"/>
          </a:p>
        </p:txBody>
      </p:sp>
      <p:sp>
        <p:nvSpPr>
          <p:cNvPr id="14339" name="Date Placeholder 3"/>
          <p:cNvSpPr>
            <a:spLocks noGrp="1" noChangeArrowheads="1"/>
          </p:cNvSpPr>
          <p:nvPr>
            <p:custDataLst>
              <p:tags r:id="rId2"/>
            </p:custDataLst>
          </p:nvPr>
        </p:nvSpPr>
        <p:spPr bwMode="auto">
          <a:xfrm>
            <a:off x="0" y="6472238"/>
            <a:ext cx="2540000" cy="385762"/>
          </a:xfrm>
          <a:prstGeom prst="rect">
            <a:avLst/>
          </a:prstGeom>
          <a:noFill/>
          <a:ln w="9525" algn="ctr">
            <a:noFill/>
            <a:miter lim="800000"/>
            <a:headEnd/>
            <a:tailEnd/>
          </a:ln>
        </p:spPr>
        <p:txBody>
          <a:bodyPr lIns="256032" tIns="63500" rIns="127000" bIns="63500" anchor="ctr"/>
          <a:lstStyle/>
          <a:p>
            <a:r>
              <a:rPr lang="en-US" altLang="en-US" sz="800">
                <a:solidFill>
                  <a:srgbClr val="FFFFFF"/>
                </a:solidFill>
                <a:latin typeface="Helvetica" charset="0"/>
              </a:rPr>
              <a:t>Date of Download:  10/15/2023</a:t>
            </a:r>
          </a:p>
        </p:txBody>
      </p:sp>
      <p:sp>
        <p:nvSpPr>
          <p:cNvPr id="16388" name="Footer Placeholder 4"/>
          <p:cNvSpPr>
            <a:spLocks noGrp="1"/>
          </p:cNvSpPr>
          <p:nvPr>
            <p:custDataLst>
              <p:tags r:id="rId3"/>
            </p:custDataLst>
          </p:nvPr>
        </p:nvSpPr>
        <p:spPr>
          <a:xfrm>
            <a:off x="3105150" y="6470650"/>
            <a:ext cx="6038850" cy="385763"/>
          </a:xfrm>
          <a:prstGeom prst="rect">
            <a:avLst/>
          </a:prstGeom>
          <a:noFill/>
          <a:ln w="9525" cap="flat" cmpd="sng" algn="ctr">
            <a:noFill/>
            <a:prstDash val="solid"/>
            <a:miter lim="800000"/>
            <a:headEnd type="none" w="med" len="med"/>
            <a:tailEnd type="none" w="med" len="med"/>
          </a:ln>
        </p:spPr>
        <p:txBody>
          <a:bodyPr rIns="256032" anchor="ctr"/>
          <a:lstStyle/>
          <a:p>
            <a:pPr algn="r"/>
            <a:r>
              <a:rPr lang="en-US" altLang="en-US" sz="800">
                <a:solidFill>
                  <a:srgbClr val="FFFFFF"/>
                </a:solidFill>
              </a:rPr>
              <a:t>Copyright © 2023 American Diabetes Association. All rights reserved.</a:t>
            </a:r>
          </a:p>
        </p:txBody>
      </p:sp>
      <p:sp>
        <p:nvSpPr>
          <p:cNvPr id="14341" name="Text Placeholder 2"/>
          <p:cNvSpPr>
            <a:spLocks noChangeArrowheads="1"/>
          </p:cNvSpPr>
          <p:nvPr>
            <p:custDataLst>
              <p:tags r:id="rId4"/>
            </p:custDataLst>
          </p:nvPr>
        </p:nvSpPr>
        <p:spPr bwMode="auto">
          <a:xfrm>
            <a:off x="2540000" y="119063"/>
            <a:ext cx="6367463" cy="755650"/>
          </a:xfrm>
          <a:prstGeom prst="rect">
            <a:avLst/>
          </a:prstGeom>
          <a:noFill/>
          <a:ln w="9525" algn="ctr">
            <a:noFill/>
            <a:miter lim="800000"/>
            <a:headEnd/>
            <a:tailEnd/>
          </a:ln>
        </p:spPr>
        <p:txBody>
          <a:bodyPr lIns="137160" rIns="137160" bIns="0"/>
          <a:lstStyle/>
          <a:p>
            <a:r>
              <a:rPr lang="en-US" altLang="en-US" sz="1300" dirty="0">
                <a:solidFill>
                  <a:srgbClr val="002060"/>
                </a:solidFill>
                <a:latin typeface="Helvetica" charset="0"/>
              </a:rPr>
              <a:t>From: </a:t>
            </a:r>
            <a:r>
              <a:rPr lang="en-US" altLang="en-US" sz="1300" b="1" dirty="0">
                <a:solidFill>
                  <a:srgbClr val="002060"/>
                </a:solidFill>
                <a:latin typeface="Helvetica" charset="0"/>
              </a:rPr>
              <a:t>Globalization of </a:t>
            </a:r>
            <a:r>
              <a:rPr lang="en-US" altLang="en-US" sz="1300" b="1" dirty="0" err="1">
                <a:solidFill>
                  <a:srgbClr val="002060"/>
                </a:solidFill>
                <a:latin typeface="Helvetica" charset="0"/>
              </a:rPr>
              <a:t>DiabetesThe</a:t>
            </a:r>
            <a:r>
              <a:rPr lang="en-US" altLang="en-US" sz="1300" b="1" dirty="0">
                <a:solidFill>
                  <a:srgbClr val="002060"/>
                </a:solidFill>
                <a:latin typeface="Helvetica" charset="0"/>
              </a:rPr>
              <a:t> role of diet, lifestyle, and genes </a:t>
            </a:r>
          </a:p>
        </p:txBody>
      </p:sp>
      <p:sp>
        <p:nvSpPr>
          <p:cNvPr id="16390" name="Text Placeholder 2"/>
          <p:cNvSpPr txBox="1">
            <a:spLocks noChangeArrowheads="1"/>
          </p:cNvSpPr>
          <p:nvPr>
            <p:custDataLst>
              <p:tags r:id="rId5"/>
            </p:custDataLst>
          </p:nvPr>
        </p:nvSpPr>
        <p:spPr bwMode="auto">
          <a:xfrm>
            <a:off x="0" y="1084263"/>
            <a:ext cx="9144000" cy="215900"/>
          </a:xfrm>
          <a:prstGeom prst="rect">
            <a:avLst/>
          </a:prstGeom>
          <a:noFill/>
          <a:ln w="9525" cap="flat" cmpd="sng" algn="ctr">
            <a:noFill/>
            <a:prstDash val="solid"/>
            <a:round/>
            <a:headEnd type="none" w="med" len="med"/>
            <a:tailEnd type="none" w="med" len="med"/>
          </a:ln>
        </p:spPr>
        <p:txBody>
          <a:bodyPr lIns="254000" tIns="0" rIns="127000" bIns="63500"/>
          <a:lstStyle>
            <a:lvl1pPr>
              <a:defRPr>
                <a:solidFill>
                  <a:schemeClr val="tx1"/>
                </a:solidFill>
                <a:latin typeface="Arial" pitchFamily="34" charset="0"/>
                <a:ea typeface="ＭＳ Ｐゴシック" pitchFamily="34" charset="-128"/>
              </a:defRPr>
            </a:lvl1pPr>
            <a:lvl2pPr marL="742950" indent="-285750">
              <a:defRPr>
                <a:solidFill>
                  <a:schemeClr val="tx1"/>
                </a:solidFill>
                <a:latin typeface="Arial" pitchFamily="34" charset="0"/>
                <a:ea typeface="ＭＳ Ｐゴシック" pitchFamily="34" charset="-128"/>
              </a:defRPr>
            </a:lvl2pPr>
            <a:lvl3pPr marL="1143000" indent="-228600">
              <a:defRPr>
                <a:solidFill>
                  <a:schemeClr val="tx1"/>
                </a:solidFill>
                <a:latin typeface="Arial" pitchFamily="34" charset="0"/>
                <a:ea typeface="ＭＳ Ｐゴシック" pitchFamily="34" charset="-128"/>
              </a:defRPr>
            </a:lvl3pPr>
            <a:lvl4pPr marL="1600200" indent="-228600">
              <a:defRPr>
                <a:solidFill>
                  <a:schemeClr val="tx1"/>
                </a:solidFill>
                <a:latin typeface="Arial" pitchFamily="34" charset="0"/>
                <a:ea typeface="ＭＳ Ｐゴシック" pitchFamily="34" charset="-128"/>
              </a:defRPr>
            </a:lvl4pPr>
            <a:lvl5pPr marL="2057400" indent="-228600">
              <a:defRPr>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a:buSzTx/>
              <a:defRPr kumimoji="0" sz="1800" b="0" i="0" u="none" strike="noStrike" kern="1200" cap="none" spc="0" normalizeH="0" baseline="0" noProof="0">
                <a:ln w="9525" cap="flat" cmpd="sng" algn="ctr">
                  <a:noFill/>
                  <a:prstDash val="solid"/>
                  <a:round/>
                  <a:headEnd type="none" w="med" len="med"/>
                  <a:tailEnd type="none" w="med" len="med"/>
                </a:ln>
                <a:solidFill>
                  <a:srgbClr val="000000"/>
                </a:solidFill>
                <a:effectLst/>
                <a:uLnTx/>
                <a:uFillTx/>
                <a:latin typeface="Arial" pitchFamily="34" charset="0"/>
                <a:ea typeface="ＭＳ Ｐゴシック" pitchFamily="34" charset="-128"/>
                <a:cs typeface="Arial"/>
                <a:sym typeface="Wingdings" charset="2"/>
              </a:defRPr>
            </a:pPr>
            <a:r>
              <a:rPr lang="en-US" altLang="en-US" sz="1050">
                <a:ln w="9525" cap="flat" cmpd="sng" algn="ctr">
                  <a:noFill/>
                  <a:prstDash val="solid"/>
                  <a:round/>
                  <a:headEnd type="none" w="med" len="med"/>
                  <a:tailEnd type="none" w="med" len="med"/>
                </a:ln>
                <a:solidFill>
                  <a:srgbClr val="000000"/>
                </a:solidFill>
                <a:latin typeface="Helvetica" pitchFamily="2" charset="0"/>
                <a:sym typeface="Wingdings"/>
              </a:rPr>
              <a:t>Diabetes Care. 2011;34(6):1249-1257. doi:10.2337/dc11-0442</a:t>
            </a:r>
          </a:p>
        </p:txBody>
      </p:sp>
      <p:sp>
        <p:nvSpPr>
          <p:cNvPr id="14343" name="Text Placeholder 2"/>
          <p:cNvSpPr>
            <a:spLocks noChangeArrowheads="1"/>
          </p:cNvSpPr>
          <p:nvPr>
            <p:custDataLst>
              <p:tags r:id="rId6"/>
            </p:custDataLst>
          </p:nvPr>
        </p:nvSpPr>
        <p:spPr bwMode="auto">
          <a:xfrm>
            <a:off x="0" y="5780088"/>
            <a:ext cx="9144000" cy="635000"/>
          </a:xfrm>
          <a:prstGeom prst="rect">
            <a:avLst/>
          </a:prstGeom>
          <a:noFill/>
          <a:ln w="9525" algn="ctr">
            <a:noFill/>
            <a:miter lim="800000"/>
            <a:headEnd/>
            <a:tailEnd/>
          </a:ln>
        </p:spPr>
        <p:txBody>
          <a:bodyPr lIns="254000" tIns="0" rIns="0" bIns="63500"/>
          <a:lstStyle/>
          <a:p>
            <a:pPr>
              <a:spcBef>
                <a:spcPct val="20000"/>
              </a:spcBef>
            </a:pPr>
            <a:r>
              <a:rPr lang="en-US" altLang="en-US" sz="1100">
                <a:latin typeface="Helvetica" charset="0"/>
              </a:rPr>
              <a:t>Percentage changes in risk of developing type 2 diabetes among nondiabetic women associated with TV watching, other sedentary behaviors, and walking. Adjusted for age, smoking, alcohol consumption, family history of diabetes, and dietary covariates. All sedentary behavior variables are included simultaneously in the model. Other sitting includes reading, eating meals, and time spent sitting at a desk. Error bars indicate 95% CIs. d, day. Adapted from Hu et al. (26).
</a:t>
            </a:r>
          </a:p>
        </p:txBody>
      </p:sp>
      <p:sp>
        <p:nvSpPr>
          <p:cNvPr id="14344" name="TextBox 11"/>
          <p:cNvSpPr>
            <a:spLocks noChangeArrowheads="1"/>
          </p:cNvSpPr>
          <p:nvPr>
            <p:custDataLst>
              <p:tags r:id="rId7"/>
            </p:custDataLst>
          </p:nvPr>
        </p:nvSpPr>
        <p:spPr bwMode="auto">
          <a:xfrm>
            <a:off x="0" y="5510213"/>
            <a:ext cx="9144000" cy="233362"/>
          </a:xfrm>
          <a:prstGeom prst="rect">
            <a:avLst/>
          </a:prstGeom>
          <a:noFill/>
          <a:ln w="9525" algn="ctr">
            <a:noFill/>
            <a:miter lim="800000"/>
            <a:headEnd/>
            <a:tailEnd/>
          </a:ln>
        </p:spPr>
        <p:txBody>
          <a:bodyPr lIns="254000" tIns="0" rIns="0" bIns="63500"/>
          <a:lstStyle/>
          <a:p>
            <a:r>
              <a:rPr lang="en-US" altLang="en-US" sz="1100" b="1">
                <a:latin typeface="Helvetica" charset="0"/>
              </a:rPr>
              <a:t>Figure Legend:</a:t>
            </a:r>
          </a:p>
        </p:txBody>
      </p:sp>
      <p:cxnSp>
        <p:nvCxnSpPr>
          <p:cNvPr id="14345" name="Straight Connector 13"/>
          <p:cNvCxnSpPr>
            <a:cxnSpLocks noChangeShapeType="1"/>
          </p:cNvCxnSpPr>
          <p:nvPr>
            <p:custDataLst>
              <p:tags r:id="rId8"/>
            </p:custDataLst>
          </p:nvPr>
        </p:nvCxnSpPr>
        <p:spPr bwMode="auto">
          <a:xfrm>
            <a:off x="0" y="958850"/>
            <a:ext cx="9144000" cy="0"/>
          </a:xfrm>
          <a:prstGeom prst="line">
            <a:avLst/>
          </a:prstGeom>
          <a:noFill/>
          <a:ln w="9525" algn="ctr">
            <a:solidFill>
              <a:srgbClr val="ECF0F2"/>
            </a:solidFill>
            <a:round/>
            <a:headEnd/>
            <a:tailEnd/>
          </a:ln>
          <a:effectLst/>
        </p:spPr>
      </p:cxnSp>
      <p:pic>
        <p:nvPicPr>
          <p:cNvPr id="14346" name="Picture 5" descr="American Diabetes Association"/>
          <p:cNvPicPr>
            <a:picLocks noChangeAspect="1" noChangeArrowheads="1"/>
          </p:cNvPicPr>
          <p:nvPr>
            <p:custDataLst>
              <p:tags r:id="rId9"/>
            </p:custDataLst>
          </p:nvPr>
        </p:nvPicPr>
        <p:blipFill>
          <a:blip r:embed="rId12"/>
          <a:srcRect/>
          <a:stretch>
            <a:fillRect/>
          </a:stretch>
        </p:blipFill>
        <p:spPr bwMode="auto">
          <a:xfrm>
            <a:off x="236538" y="192088"/>
            <a:ext cx="1998662" cy="563562"/>
          </a:xfrm>
          <a:prstGeom prst="rect">
            <a:avLst/>
          </a:prstGeom>
          <a:noFill/>
          <a:ln w="9525" algn="ctr">
            <a:noFill/>
            <a:miter lim="800000"/>
            <a:headEnd/>
            <a:tailEnd/>
          </a:ln>
        </p:spPr>
      </p:pic>
      <p:pic>
        <p:nvPicPr>
          <p:cNvPr id="14347" name="New picture"/>
          <p:cNvPicPr>
            <a:picLocks noChangeAspect="1" noChangeArrowheads="1"/>
          </p:cNvPicPr>
          <p:nvPr>
            <p:custDataLst>
              <p:tags r:id="rId10"/>
            </p:custDataLst>
          </p:nvPr>
        </p:nvPicPr>
        <p:blipFill>
          <a:blip r:embed="rId13" cstate="print"/>
          <a:srcRect/>
          <a:stretch>
            <a:fillRect/>
          </a:stretch>
        </p:blipFill>
        <p:spPr bwMode="auto">
          <a:xfrm>
            <a:off x="2768600" y="2057400"/>
            <a:ext cx="3611563" cy="3086100"/>
          </a:xfrm>
          <a:prstGeom prst="rect">
            <a:avLst/>
          </a:prstGeom>
          <a:noFill/>
          <a:ln w="9525" cap="flat" algn="ctr">
            <a:noFill/>
            <a:prstDash val="solid"/>
            <a:round/>
            <a:headEnd type="none" w="med" len="med"/>
            <a:tailEnd type="none" w="med" len="me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a:stretch>
            <a:fillRect/>
          </a:stretch>
        </p:blipFill>
        <p:spPr bwMode="auto">
          <a:xfrm>
            <a:off x="1065213" y="1027113"/>
            <a:ext cx="7011987" cy="4810125"/>
          </a:xfrm>
          <a:prstGeom prst="rect">
            <a:avLst/>
          </a:prstGeom>
          <a:noFill/>
          <a:ln w="9525">
            <a:noFill/>
            <a:miter lim="800000"/>
            <a:headEnd/>
            <a:tailEnd/>
          </a:ln>
          <a:effectLst/>
        </p:spPr>
      </p:pic>
      <p:sp>
        <p:nvSpPr>
          <p:cNvPr id="3" name="2 - TextBox"/>
          <p:cNvSpPr txBox="1"/>
          <p:nvPr/>
        </p:nvSpPr>
        <p:spPr>
          <a:xfrm>
            <a:off x="6072198" y="6143644"/>
            <a:ext cx="1714512" cy="369332"/>
          </a:xfrm>
          <a:prstGeom prst="rect">
            <a:avLst/>
          </a:prstGeom>
          <a:noFill/>
        </p:spPr>
        <p:txBody>
          <a:bodyPr wrap="square" rtlCol="0">
            <a:spAutoFit/>
          </a:bodyPr>
          <a:lstStyle/>
          <a:p>
            <a:r>
              <a:rPr lang="en-US" dirty="0"/>
              <a:t>IDF atlas 2000</a:t>
            </a:r>
            <a:endParaRPr lang="el-GR" dirty="0"/>
          </a:p>
        </p:txBody>
      </p:sp>
      <p:sp>
        <p:nvSpPr>
          <p:cNvPr id="4" name="3 - Έλλειψη"/>
          <p:cNvSpPr/>
          <p:nvPr/>
        </p:nvSpPr>
        <p:spPr>
          <a:xfrm>
            <a:off x="3571868" y="5500702"/>
            <a:ext cx="571504" cy="28575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19784580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CustomShape 1"/>
          <p:cNvSpPr/>
          <p:nvPr/>
        </p:nvSpPr>
        <p:spPr>
          <a:xfrm>
            <a:off x="782324" y="281972"/>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l-GR" b="1" dirty="0" err="1">
                <a:solidFill>
                  <a:srgbClr val="002060"/>
                </a:solidFill>
              </a:rPr>
              <a:t>Επιπολασμός</a:t>
            </a:r>
            <a:r>
              <a:rPr lang="el-GR" b="1" dirty="0">
                <a:solidFill>
                  <a:srgbClr val="002060"/>
                </a:solidFill>
              </a:rPr>
              <a:t> ανεπαρκούς σωματικής δραστηριότητας στους άνδρες το 2016</a:t>
            </a:r>
            <a:endParaRPr lang="en-US" b="1" strike="noStrike" spc="-1" dirty="0">
              <a:solidFill>
                <a:srgbClr val="002060"/>
              </a:solidFill>
              <a:latin typeface="Arial"/>
            </a:endParaRPr>
          </a:p>
        </p:txBody>
      </p:sp>
      <p:pic>
        <p:nvPicPr>
          <p:cNvPr id="63" name="Main graphic"/>
          <p:cNvPicPr/>
          <p:nvPr/>
        </p:nvPicPr>
        <p:blipFill>
          <a:blip r:embed="rId3" cstate="print"/>
          <a:stretch/>
        </p:blipFill>
        <p:spPr>
          <a:xfrm>
            <a:off x="1422360" y="1995120"/>
            <a:ext cx="6350040" cy="2517840"/>
          </a:xfrm>
          <a:prstGeom prst="rect">
            <a:avLst/>
          </a:prstGeom>
          <a:ln>
            <a:noFill/>
          </a:ln>
        </p:spPr>
      </p:pic>
      <p:sp>
        <p:nvSpPr>
          <p:cNvPr id="64" name="TextShape 2"/>
          <p:cNvSpPr txBox="1"/>
          <p:nvPr/>
        </p:nvSpPr>
        <p:spPr>
          <a:xfrm>
            <a:off x="793864" y="6000768"/>
            <a:ext cx="8350136" cy="421720"/>
          </a:xfrm>
          <a:prstGeom prst="rect">
            <a:avLst/>
          </a:prstGeom>
          <a:noFill/>
          <a:ln>
            <a:noFill/>
          </a:ln>
        </p:spPr>
        <p:txBody>
          <a:bodyPr lIns="90000" tIns="45000" rIns="90000" bIns="45000"/>
          <a:lstStyle/>
          <a:p>
            <a:r>
              <a:rPr lang="en-US" sz="1200" dirty="0">
                <a:solidFill>
                  <a:srgbClr val="002060"/>
                </a:solidFill>
                <a:latin typeface="+mj-lt"/>
              </a:rPr>
              <a:t>Worldwide trends in insufficient physical activity from 2001 to 2016: a pooled analysis of 358 population-based surveys with 1·9 million participants. </a:t>
            </a:r>
            <a:r>
              <a:rPr lang="en-US" sz="1200" i="1" spc="-1" dirty="0">
                <a:solidFill>
                  <a:srgbClr val="002060"/>
                </a:solidFill>
                <a:latin typeface="+mj-lt"/>
              </a:rPr>
              <a:t>Regina </a:t>
            </a:r>
            <a:r>
              <a:rPr lang="en-US" sz="1200" i="1" spc="-1" dirty="0" err="1">
                <a:solidFill>
                  <a:srgbClr val="002060"/>
                </a:solidFill>
                <a:latin typeface="+mj-lt"/>
              </a:rPr>
              <a:t>Guthold</a:t>
            </a:r>
            <a:r>
              <a:rPr lang="en-US" sz="1200" i="1" spc="-1" dirty="0">
                <a:solidFill>
                  <a:srgbClr val="002060"/>
                </a:solidFill>
                <a:latin typeface="+mj-lt"/>
              </a:rPr>
              <a:t>, PhD, Gretchen A Stevens, </a:t>
            </a:r>
            <a:r>
              <a:rPr lang="en-US" sz="1200" i="1" spc="-1" dirty="0" err="1">
                <a:solidFill>
                  <a:srgbClr val="002060"/>
                </a:solidFill>
                <a:latin typeface="+mj-lt"/>
              </a:rPr>
              <a:t>DSc</a:t>
            </a:r>
            <a:r>
              <a:rPr lang="en-US" sz="1200" i="1" spc="-1" dirty="0">
                <a:solidFill>
                  <a:srgbClr val="002060"/>
                </a:solidFill>
                <a:latin typeface="+mj-lt"/>
              </a:rPr>
              <a:t>, Leanne M Riley, </a:t>
            </a:r>
            <a:r>
              <a:rPr lang="en-US" sz="1200" i="1" spc="-1" dirty="0" err="1">
                <a:solidFill>
                  <a:srgbClr val="002060"/>
                </a:solidFill>
                <a:latin typeface="+mj-lt"/>
              </a:rPr>
              <a:t>MSc</a:t>
            </a:r>
            <a:r>
              <a:rPr lang="en-US" sz="1200" i="1" spc="-1" dirty="0">
                <a:solidFill>
                  <a:srgbClr val="002060"/>
                </a:solidFill>
                <a:latin typeface="+mj-lt"/>
              </a:rPr>
              <a:t>, Prof Fiona C Bull, PhD </a:t>
            </a:r>
            <a:r>
              <a:rPr lang="en-US" sz="1200" b="0" i="1" strike="noStrike" spc="-1" dirty="0">
                <a:solidFill>
                  <a:srgbClr val="002060"/>
                </a:solidFill>
                <a:latin typeface="+mj-lt"/>
              </a:rPr>
              <a:t>The Lancet Global Health</a:t>
            </a:r>
            <a:r>
              <a:rPr lang="en-US" sz="1200" b="0" strike="noStrike" spc="-1" dirty="0">
                <a:solidFill>
                  <a:srgbClr val="002060"/>
                </a:solidFill>
                <a:latin typeface="+mj-lt"/>
              </a:rPr>
              <a:t> 2018 6e1077-e1086DOI: (10.1016/S2214-109X(18)30357-7) </a:t>
            </a:r>
          </a:p>
        </p:txBody>
      </p:sp>
      <p:sp>
        <p:nvSpPr>
          <p:cNvPr id="65"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2018 World Health Organization</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66" name="Logo"/>
          <p:cNvPicPr/>
          <p:nvPr/>
        </p:nvPicPr>
        <p:blipFill>
          <a:blip r:embed="rId5"/>
          <a:stretch/>
        </p:blipFill>
        <p:spPr>
          <a:xfrm>
            <a:off x="79560" y="6064200"/>
            <a:ext cx="707760" cy="793800"/>
          </a:xfrm>
          <a:prstGeom prst="rect">
            <a:avLst/>
          </a:prstGeom>
          <a:ln>
            <a:noFill/>
          </a:ln>
        </p:spPr>
      </p:pic>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Main graphic"/>
          <p:cNvPicPr/>
          <p:nvPr/>
        </p:nvPicPr>
        <p:blipFill>
          <a:blip r:embed="rId3" cstate="print"/>
          <a:stretch/>
        </p:blipFill>
        <p:spPr>
          <a:xfrm>
            <a:off x="1422360" y="1994760"/>
            <a:ext cx="6350040" cy="2519280"/>
          </a:xfrm>
          <a:prstGeom prst="rect">
            <a:avLst/>
          </a:prstGeom>
          <a:ln>
            <a:noFill/>
          </a:ln>
        </p:spPr>
      </p:pic>
      <p:sp>
        <p:nvSpPr>
          <p:cNvPr id="70" name="TextShape 3"/>
          <p:cNvSpPr txBox="1"/>
          <p:nvPr/>
        </p:nvSpPr>
        <p:spPr>
          <a:xfrm>
            <a:off x="952560" y="6624000"/>
            <a:ext cx="5556240" cy="231120"/>
          </a:xfrm>
          <a:prstGeom prst="rect">
            <a:avLst/>
          </a:prstGeom>
          <a:noFill/>
          <a:ln>
            <a:noFill/>
          </a:ln>
        </p:spPr>
        <p:txBody>
          <a:bodyPr lIns="90000" tIns="46800" rIns="90000" bIns="46800" anchor="ctr"/>
          <a:lstStyle/>
          <a:p>
            <a:r>
              <a:rPr lang="en-US" sz="900" b="0" strike="noStrike" spc="-1">
                <a:solidFill>
                  <a:srgbClr val="FFFFFF"/>
                </a:solidFill>
                <a:latin typeface="Arial"/>
              </a:rPr>
              <a:t>Copyright © 2018 World Health Organization</a:t>
            </a:r>
            <a:r>
              <a:rPr lang="en-US" sz="900" b="0" strike="noStrike" spc="-1">
                <a:solidFill>
                  <a:srgbClr val="FFFFFF"/>
                </a:solidFill>
                <a:latin typeface="Arial"/>
                <a:hlinkClick r:id="rId4"/>
              </a:rPr>
              <a:t> Terms and Conditions</a:t>
            </a:r>
            <a:endParaRPr lang="en-US" sz="900" b="0" strike="noStrike" spc="-1">
              <a:solidFill>
                <a:srgbClr val="FFFFFF"/>
              </a:solidFill>
              <a:latin typeface="Arial"/>
            </a:endParaRPr>
          </a:p>
        </p:txBody>
      </p:sp>
      <p:pic>
        <p:nvPicPr>
          <p:cNvPr id="71" name="Logo"/>
          <p:cNvPicPr/>
          <p:nvPr/>
        </p:nvPicPr>
        <p:blipFill>
          <a:blip r:embed="rId5"/>
          <a:stretch/>
        </p:blipFill>
        <p:spPr>
          <a:xfrm>
            <a:off x="79560" y="6064200"/>
            <a:ext cx="707760" cy="793800"/>
          </a:xfrm>
          <a:prstGeom prst="rect">
            <a:avLst/>
          </a:prstGeom>
          <a:ln>
            <a:noFill/>
          </a:ln>
        </p:spPr>
      </p:pic>
      <p:sp>
        <p:nvSpPr>
          <p:cNvPr id="7" name="TextShape 2"/>
          <p:cNvSpPr txBox="1"/>
          <p:nvPr/>
        </p:nvSpPr>
        <p:spPr>
          <a:xfrm>
            <a:off x="793864" y="6000768"/>
            <a:ext cx="8350136" cy="421720"/>
          </a:xfrm>
          <a:prstGeom prst="rect">
            <a:avLst/>
          </a:prstGeom>
          <a:noFill/>
          <a:ln>
            <a:noFill/>
          </a:ln>
        </p:spPr>
        <p:txBody>
          <a:bodyPr lIns="90000" tIns="45000" rIns="90000" bIns="45000"/>
          <a:lstStyle/>
          <a:p>
            <a:r>
              <a:rPr lang="en-US" sz="1200" dirty="0">
                <a:solidFill>
                  <a:srgbClr val="002060"/>
                </a:solidFill>
                <a:latin typeface="+mj-lt"/>
              </a:rPr>
              <a:t>Worldwide trends in insufficient physical activity from 2001 to 2016: a pooled analysis of 358 population-based surveys with 1·9 million participants. </a:t>
            </a:r>
            <a:r>
              <a:rPr lang="en-US" sz="1200" i="1" spc="-1" dirty="0">
                <a:solidFill>
                  <a:srgbClr val="002060"/>
                </a:solidFill>
                <a:latin typeface="+mj-lt"/>
              </a:rPr>
              <a:t>Regina </a:t>
            </a:r>
            <a:r>
              <a:rPr lang="en-US" sz="1200" i="1" spc="-1" dirty="0" err="1">
                <a:solidFill>
                  <a:srgbClr val="002060"/>
                </a:solidFill>
                <a:latin typeface="+mj-lt"/>
              </a:rPr>
              <a:t>Guthold</a:t>
            </a:r>
            <a:r>
              <a:rPr lang="en-US" sz="1200" i="1" spc="-1" dirty="0">
                <a:solidFill>
                  <a:srgbClr val="002060"/>
                </a:solidFill>
                <a:latin typeface="+mj-lt"/>
              </a:rPr>
              <a:t>, PhD, Gretchen A Stevens, </a:t>
            </a:r>
            <a:r>
              <a:rPr lang="en-US" sz="1200" i="1" spc="-1" dirty="0" err="1">
                <a:solidFill>
                  <a:srgbClr val="002060"/>
                </a:solidFill>
                <a:latin typeface="+mj-lt"/>
              </a:rPr>
              <a:t>DSc</a:t>
            </a:r>
            <a:r>
              <a:rPr lang="en-US" sz="1200" i="1" spc="-1" dirty="0">
                <a:solidFill>
                  <a:srgbClr val="002060"/>
                </a:solidFill>
                <a:latin typeface="+mj-lt"/>
              </a:rPr>
              <a:t>, Leanne M Riley, </a:t>
            </a:r>
            <a:r>
              <a:rPr lang="en-US" sz="1200" i="1" spc="-1" dirty="0" err="1">
                <a:solidFill>
                  <a:srgbClr val="002060"/>
                </a:solidFill>
                <a:latin typeface="+mj-lt"/>
              </a:rPr>
              <a:t>MSc</a:t>
            </a:r>
            <a:r>
              <a:rPr lang="en-US" sz="1200" i="1" spc="-1" dirty="0">
                <a:solidFill>
                  <a:srgbClr val="002060"/>
                </a:solidFill>
                <a:latin typeface="+mj-lt"/>
              </a:rPr>
              <a:t>, Prof Fiona C Bull, PhD </a:t>
            </a:r>
            <a:r>
              <a:rPr lang="en-US" sz="1200" b="0" i="1" strike="noStrike" spc="-1" dirty="0">
                <a:solidFill>
                  <a:srgbClr val="002060"/>
                </a:solidFill>
                <a:latin typeface="+mj-lt"/>
              </a:rPr>
              <a:t>The Lancet Global Health</a:t>
            </a:r>
            <a:r>
              <a:rPr lang="en-US" sz="1200" b="0" strike="noStrike" spc="-1" dirty="0">
                <a:solidFill>
                  <a:srgbClr val="002060"/>
                </a:solidFill>
                <a:latin typeface="+mj-lt"/>
              </a:rPr>
              <a:t> 2018 6e1077-e1086DOI: (10.1016/S2214-109X(18)30357-7) </a:t>
            </a:r>
          </a:p>
        </p:txBody>
      </p:sp>
      <p:sp>
        <p:nvSpPr>
          <p:cNvPr id="2" name="CustomShape 1">
            <a:extLst>
              <a:ext uri="{FF2B5EF4-FFF2-40B4-BE49-F238E27FC236}">
                <a16:creationId xmlns:a16="http://schemas.microsoft.com/office/drawing/2014/main" id="{1EC1E177-3C1F-5428-CA25-16C615A47E8B}"/>
              </a:ext>
            </a:extLst>
          </p:cNvPr>
          <p:cNvSpPr/>
          <p:nvPr/>
        </p:nvSpPr>
        <p:spPr>
          <a:xfrm>
            <a:off x="787320" y="281972"/>
            <a:ext cx="884880" cy="307080"/>
          </a:xfrm>
          <a:prstGeom prst="rect">
            <a:avLst/>
          </a:prstGeom>
          <a:noFill/>
          <a:ln>
            <a:noFill/>
          </a:ln>
        </p:spPr>
        <p:style>
          <a:lnRef idx="0">
            <a:scrgbClr r="0" g="0" b="0"/>
          </a:lnRef>
          <a:fillRef idx="0">
            <a:scrgbClr r="0" g="0" b="0"/>
          </a:fillRef>
          <a:effectRef idx="0">
            <a:scrgbClr r="0" g="0" b="0"/>
          </a:effectRef>
          <a:fontRef idx="minor"/>
        </p:style>
        <p:txBody>
          <a:bodyPr wrap="none" lIns="90000" tIns="46800" rIns="90000" bIns="46800"/>
          <a:lstStyle/>
          <a:p>
            <a:r>
              <a:rPr lang="el-GR" b="1" dirty="0" err="1">
                <a:solidFill>
                  <a:srgbClr val="002060"/>
                </a:solidFill>
              </a:rPr>
              <a:t>Επιπολασμός</a:t>
            </a:r>
            <a:r>
              <a:rPr lang="el-GR" b="1" dirty="0">
                <a:solidFill>
                  <a:srgbClr val="002060"/>
                </a:solidFill>
              </a:rPr>
              <a:t> ανεπαρκούς σωματικής δραστηριότητας στις γυναίκες το 2016</a:t>
            </a:r>
            <a:endParaRPr lang="en-US" b="1" strike="noStrike" spc="-1" dirty="0">
              <a:solidFill>
                <a:srgbClr val="002060"/>
              </a:solidFill>
              <a:latin typeface="Arial"/>
            </a:endParaRPr>
          </a:p>
        </p:txBody>
      </p:sp>
    </p:spTree>
  </p:cSld>
  <p:clrMapOvr>
    <a:masterClrMapping/>
  </p:clrMapOvr>
  <p:transition>
    <p:wipe dir="r"/>
  </p:transition>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srcRect/>
          <a:stretch>
            <a:fillRect/>
          </a:stretch>
        </p:blipFill>
        <p:spPr bwMode="auto">
          <a:xfrm>
            <a:off x="298450" y="1874838"/>
            <a:ext cx="8545513" cy="3114675"/>
          </a:xfrm>
          <a:prstGeom prst="rect">
            <a:avLst/>
          </a:prstGeom>
          <a:noFill/>
          <a:ln w="9525">
            <a:noFill/>
            <a:miter lim="800000"/>
            <a:headEnd/>
            <a:tailEnd/>
          </a:ln>
          <a:effectLst/>
        </p:spPr>
      </p:pic>
      <p:sp>
        <p:nvSpPr>
          <p:cNvPr id="3" name="2 - Ορθογώνιο"/>
          <p:cNvSpPr/>
          <p:nvPr/>
        </p:nvSpPr>
        <p:spPr>
          <a:xfrm>
            <a:off x="2571736" y="6286520"/>
            <a:ext cx="6572264" cy="307777"/>
          </a:xfrm>
          <a:prstGeom prst="rect">
            <a:avLst/>
          </a:prstGeom>
        </p:spPr>
        <p:txBody>
          <a:bodyPr wrap="square">
            <a:spAutoFit/>
          </a:bodyPr>
          <a:lstStyle/>
          <a:p>
            <a:r>
              <a:rPr lang="en-US" sz="1400" dirty="0">
                <a:solidFill>
                  <a:srgbClr val="002060"/>
                </a:solidFill>
              </a:rPr>
              <a:t>M. Abdul </a:t>
            </a:r>
            <a:r>
              <a:rPr lang="en-US" sz="1400" dirty="0" err="1">
                <a:solidFill>
                  <a:srgbClr val="002060"/>
                </a:solidFill>
              </a:rPr>
              <a:t>Basith</a:t>
            </a:r>
            <a:r>
              <a:rPr lang="en-US" sz="1400" dirty="0">
                <a:solidFill>
                  <a:srgbClr val="002060"/>
                </a:solidFill>
              </a:rPr>
              <a:t> Khan et al. / Journal of Epidemiology and Global Health 10(1) 107–111</a:t>
            </a:r>
            <a:endParaRPr lang="el-GR" sz="1400" dirty="0">
              <a:solidFill>
                <a:srgbClr val="002060"/>
              </a:solidFill>
            </a:endParaRPr>
          </a:p>
        </p:txBody>
      </p:sp>
      <p:sp>
        <p:nvSpPr>
          <p:cNvPr id="2" name="TextBox 1">
            <a:extLst>
              <a:ext uri="{FF2B5EF4-FFF2-40B4-BE49-F238E27FC236}">
                <a16:creationId xmlns:a16="http://schemas.microsoft.com/office/drawing/2014/main" id="{448633EE-3788-5CB6-AAC0-A687AB5547C8}"/>
              </a:ext>
            </a:extLst>
          </p:cNvPr>
          <p:cNvSpPr txBox="1"/>
          <p:nvPr/>
        </p:nvSpPr>
        <p:spPr>
          <a:xfrm>
            <a:off x="1619672" y="980728"/>
            <a:ext cx="5760640" cy="646331"/>
          </a:xfrm>
          <a:prstGeom prst="rect">
            <a:avLst/>
          </a:prstGeom>
          <a:noFill/>
        </p:spPr>
        <p:txBody>
          <a:bodyPr wrap="square" rtlCol="0">
            <a:spAutoFit/>
          </a:bodyPr>
          <a:lstStyle/>
          <a:p>
            <a:r>
              <a:rPr lang="el-GR" dirty="0">
                <a:latin typeface="Calibri" panose="020F0502020204030204" pitchFamily="34" charset="0"/>
                <a:cs typeface="Calibri" panose="020F0502020204030204" pitchFamily="34" charset="0"/>
              </a:rPr>
              <a:t>Συχνότερη ηλικία εμφάνισης:55-59 έτη</a:t>
            </a:r>
          </a:p>
          <a:p>
            <a:r>
              <a:rPr lang="el-GR" dirty="0">
                <a:latin typeface="Calibri" panose="020F0502020204030204" pitchFamily="34" charset="0"/>
                <a:cs typeface="Calibri" panose="020F0502020204030204" pitchFamily="34" charset="0"/>
              </a:rPr>
              <a:t>Εκδηλώνεται ελαφρώς νωρίτερα στους άνδρες.</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itle 3"/>
          <p:cNvSpPr txBox="1">
            <a:spLocks/>
          </p:cNvSpPr>
          <p:nvPr/>
        </p:nvSpPr>
        <p:spPr bwMode="auto">
          <a:xfrm>
            <a:off x="853877" y="62170"/>
            <a:ext cx="5915025" cy="994172"/>
          </a:xfrm>
          <a:prstGeom prst="rect">
            <a:avLst/>
          </a:prstGeom>
          <a:noFill/>
          <a:ln w="9525">
            <a:noFill/>
            <a:miter lim="800000"/>
            <a:headEnd/>
            <a:tailEnd/>
          </a:ln>
        </p:spPr>
        <p:txBody>
          <a:bodyPr anchor="ctr"/>
          <a:lstStyle/>
          <a:p>
            <a:r>
              <a:rPr lang="en-US" sz="1400" b="1" dirty="0">
                <a:solidFill>
                  <a:srgbClr val="332F4F"/>
                </a:solidFill>
                <a:latin typeface="Cambria" pitchFamily="18" charset="0"/>
                <a:ea typeface="MetaSerifPro-Medium"/>
                <a:cs typeface="MetaSerifPro-Medium"/>
              </a:rPr>
              <a:t>Highlights</a:t>
            </a:r>
            <a:br>
              <a:rPr lang="en-US" sz="1400" dirty="0">
                <a:solidFill>
                  <a:srgbClr val="332F4F"/>
                </a:solidFill>
                <a:latin typeface="MetaSerifPro-Medium"/>
                <a:ea typeface="MetaSerifPro-Medium"/>
                <a:cs typeface="MetaSerifPro-Medium"/>
              </a:rPr>
            </a:br>
            <a:r>
              <a:rPr lang="el-GR" sz="1400" dirty="0">
                <a:solidFill>
                  <a:srgbClr val="332F4F"/>
                </a:solidFill>
                <a:latin typeface="MetaSerifPro-Medium"/>
                <a:ea typeface="MetaSerifPro-Medium"/>
                <a:cs typeface="MetaSerifPro-Medium"/>
              </a:rPr>
              <a:t>Το 2021, οι εκτιμήσεις του </a:t>
            </a:r>
            <a:r>
              <a:rPr lang="en-US" sz="1400" dirty="0">
                <a:solidFill>
                  <a:srgbClr val="332F4F"/>
                </a:solidFill>
                <a:latin typeface="Calibri" pitchFamily="34" charset="0"/>
              </a:rPr>
              <a:t>IDF </a:t>
            </a:r>
            <a:r>
              <a:rPr lang="el-GR" sz="1400" dirty="0">
                <a:solidFill>
                  <a:srgbClr val="332F4F"/>
                </a:solidFill>
              </a:rPr>
              <a:t>δείχνουν ότι</a:t>
            </a:r>
            <a:r>
              <a:rPr lang="en-US" sz="900" dirty="0">
                <a:solidFill>
                  <a:srgbClr val="332F4F"/>
                </a:solidFill>
                <a:latin typeface="Calibri" pitchFamily="34" charset="0"/>
              </a:rPr>
              <a:t>:</a:t>
            </a:r>
          </a:p>
        </p:txBody>
      </p:sp>
      <p:grpSp>
        <p:nvGrpSpPr>
          <p:cNvPr id="20482" name="Group 4"/>
          <p:cNvGrpSpPr>
            <a:grpSpLocks/>
          </p:cNvGrpSpPr>
          <p:nvPr/>
        </p:nvGrpSpPr>
        <p:grpSpPr bwMode="auto">
          <a:xfrm>
            <a:off x="1754981" y="3043238"/>
            <a:ext cx="1382316" cy="864394"/>
            <a:chOff x="1087482" y="2914760"/>
            <a:chExt cx="2457974" cy="1151656"/>
          </a:xfrm>
        </p:grpSpPr>
        <p:sp>
          <p:nvSpPr>
            <p:cNvPr id="20508" name="Title 3"/>
            <p:cNvSpPr txBox="1">
              <a:spLocks/>
            </p:cNvSpPr>
            <p:nvPr/>
          </p:nvSpPr>
          <p:spPr bwMode="auto">
            <a:xfrm>
              <a:off x="1779780" y="2914760"/>
              <a:ext cx="1765676" cy="1151656"/>
            </a:xfrm>
            <a:prstGeom prst="rect">
              <a:avLst/>
            </a:prstGeom>
            <a:noFill/>
            <a:ln w="9525">
              <a:noFill/>
              <a:miter lim="800000"/>
              <a:headEnd/>
              <a:tailEnd/>
            </a:ln>
          </p:spPr>
          <p:txBody>
            <a:bodyPr anchor="ctr"/>
            <a:lstStyle/>
            <a:p>
              <a:pPr>
                <a:lnSpc>
                  <a:spcPct val="140000"/>
                </a:lnSpc>
              </a:pPr>
              <a:r>
                <a:rPr lang="en-US" sz="2100" b="1">
                  <a:solidFill>
                    <a:srgbClr val="332F4F"/>
                  </a:solidFill>
                  <a:latin typeface="Cambria" pitchFamily="18" charset="0"/>
                  <a:ea typeface="MetaSerifPro-Medium"/>
                  <a:cs typeface="MetaSerifPro-Medium"/>
                </a:rPr>
                <a:t>1 </a:t>
              </a:r>
              <a:r>
                <a:rPr lang="el-GR" sz="1050" b="1">
                  <a:solidFill>
                    <a:srgbClr val="332F4F"/>
                  </a:solidFill>
                  <a:latin typeface="Cambria" pitchFamily="18" charset="0"/>
                  <a:ea typeface="MetaSerifPro-Medium"/>
                  <a:cs typeface="MetaSerifPro-Medium"/>
                </a:rPr>
                <a:t>στους</a:t>
              </a:r>
              <a:r>
                <a:rPr lang="en-US" sz="2100" b="1">
                  <a:solidFill>
                    <a:srgbClr val="332F4F"/>
                  </a:solidFill>
                  <a:latin typeface="Cambria" pitchFamily="18" charset="0"/>
                  <a:ea typeface="MetaSerifPro-Medium"/>
                  <a:cs typeface="MetaSerifPro-Medium"/>
                </a:rPr>
                <a:t> 2</a:t>
              </a:r>
            </a:p>
            <a:p>
              <a:pPr>
                <a:lnSpc>
                  <a:spcPct val="90000"/>
                </a:lnSpc>
              </a:pPr>
              <a:r>
                <a:rPr lang="el-GR" sz="750">
                  <a:solidFill>
                    <a:srgbClr val="332F4F"/>
                  </a:solidFill>
                  <a:latin typeface="Calibri" pitchFamily="34" charset="0"/>
                </a:rPr>
                <a:t>Ενήλικες δεν έχει διαγνωστεί</a:t>
              </a:r>
              <a:br>
                <a:rPr lang="en-US" sz="825">
                  <a:solidFill>
                    <a:srgbClr val="332F4F"/>
                  </a:solidFill>
                  <a:latin typeface="Calibri" pitchFamily="34" charset="0"/>
                </a:rPr>
              </a:br>
              <a:r>
                <a:rPr lang="en-US" sz="825">
                  <a:solidFill>
                    <a:srgbClr val="E94575"/>
                  </a:solidFill>
                  <a:latin typeface="Calibri" pitchFamily="34" charset="0"/>
                </a:rPr>
                <a:t>240 </a:t>
              </a:r>
              <a:r>
                <a:rPr lang="el-GR" sz="525">
                  <a:solidFill>
                    <a:srgbClr val="E94575"/>
                  </a:solidFill>
                  <a:latin typeface="Calibri" pitchFamily="34" charset="0"/>
                </a:rPr>
                <a:t>εκ. άνθρωποι</a:t>
              </a:r>
              <a:endParaRPr lang="en-US" sz="525">
                <a:solidFill>
                  <a:srgbClr val="E94575"/>
                </a:solidFill>
                <a:latin typeface="Calibri" pitchFamily="34" charset="0"/>
              </a:endParaRPr>
            </a:p>
          </p:txBody>
        </p:sp>
        <p:pic>
          <p:nvPicPr>
            <p:cNvPr id="20509" name="Picture 56"/>
            <p:cNvPicPr>
              <a:picLocks noChangeAspect="1"/>
            </p:cNvPicPr>
            <p:nvPr/>
          </p:nvPicPr>
          <p:blipFill>
            <a:blip r:embed="rId2"/>
            <a:srcRect l="36475" t="37714" r="37819" b="37140"/>
            <a:stretch>
              <a:fillRect/>
            </a:stretch>
          </p:blipFill>
          <p:spPr bwMode="auto">
            <a:xfrm>
              <a:off x="1087482" y="3461305"/>
              <a:ext cx="426562" cy="417248"/>
            </a:xfrm>
            <a:prstGeom prst="rect">
              <a:avLst/>
            </a:prstGeom>
            <a:noFill/>
            <a:ln w="9525">
              <a:noFill/>
              <a:miter lim="800000"/>
              <a:headEnd/>
              <a:tailEnd/>
            </a:ln>
          </p:spPr>
        </p:pic>
      </p:grpSp>
      <p:grpSp>
        <p:nvGrpSpPr>
          <p:cNvPr id="20483" name="Group 6"/>
          <p:cNvGrpSpPr>
            <a:grpSpLocks/>
          </p:cNvGrpSpPr>
          <p:nvPr/>
        </p:nvGrpSpPr>
        <p:grpSpPr bwMode="auto">
          <a:xfrm>
            <a:off x="5578079" y="3056335"/>
            <a:ext cx="1800225" cy="837009"/>
            <a:chOff x="7884157" y="2932885"/>
            <a:chExt cx="3200791" cy="1115406"/>
          </a:xfrm>
        </p:grpSpPr>
        <p:sp>
          <p:nvSpPr>
            <p:cNvPr id="20506" name="Title 3"/>
            <p:cNvSpPr txBox="1">
              <a:spLocks/>
            </p:cNvSpPr>
            <p:nvPr/>
          </p:nvSpPr>
          <p:spPr bwMode="auto">
            <a:xfrm>
              <a:off x="8603912" y="2932885"/>
              <a:ext cx="2481036" cy="1115406"/>
            </a:xfrm>
            <a:prstGeom prst="rect">
              <a:avLst/>
            </a:prstGeom>
            <a:noFill/>
            <a:ln w="9525">
              <a:noFill/>
              <a:miter lim="800000"/>
              <a:headEnd/>
              <a:tailEnd/>
            </a:ln>
          </p:spPr>
          <p:txBody>
            <a:bodyPr anchor="ctr"/>
            <a:lstStyle/>
            <a:p>
              <a:pPr>
                <a:lnSpc>
                  <a:spcPct val="130000"/>
                </a:lnSpc>
              </a:pPr>
              <a:r>
                <a:rPr lang="en-US" sz="2100" b="1">
                  <a:solidFill>
                    <a:srgbClr val="332F4F"/>
                  </a:solidFill>
                  <a:latin typeface="Cambria" pitchFamily="18" charset="0"/>
                  <a:ea typeface="MetaSerifPro-Medium"/>
                  <a:cs typeface="MetaSerifPro-Medium"/>
                </a:rPr>
                <a:t>11.5%</a:t>
              </a:r>
            </a:p>
            <a:p>
              <a:pPr>
                <a:lnSpc>
                  <a:spcPct val="80000"/>
                </a:lnSpc>
              </a:pPr>
              <a:r>
                <a:rPr lang="el-GR" sz="750">
                  <a:solidFill>
                    <a:srgbClr val="332F4F"/>
                  </a:solidFill>
                  <a:latin typeface="Calibri" pitchFamily="34" charset="0"/>
                </a:rPr>
                <a:t>Των παγκόσμιων δαπανών υγείας ξοδεύεται στον διαβήτη</a:t>
              </a:r>
              <a:r>
                <a:rPr lang="en-US" sz="825">
                  <a:solidFill>
                    <a:srgbClr val="332F4F"/>
                  </a:solidFill>
                  <a:latin typeface="Calibri" pitchFamily="34" charset="0"/>
                </a:rPr>
                <a:t> (</a:t>
              </a:r>
              <a:r>
                <a:rPr lang="en-US" sz="825">
                  <a:solidFill>
                    <a:srgbClr val="E94575"/>
                  </a:solidFill>
                  <a:latin typeface="Calibri" pitchFamily="34" charset="0"/>
                </a:rPr>
                <a:t>USD 966 </a:t>
              </a:r>
              <a:r>
                <a:rPr lang="el-GR" sz="750">
                  <a:solidFill>
                    <a:srgbClr val="E94575"/>
                  </a:solidFill>
                  <a:latin typeface="Calibri" pitchFamily="34" charset="0"/>
                </a:rPr>
                <a:t>δις</a:t>
              </a:r>
              <a:r>
                <a:rPr lang="en-US" sz="825">
                  <a:solidFill>
                    <a:srgbClr val="332F4F"/>
                  </a:solidFill>
                  <a:latin typeface="Calibri" pitchFamily="34" charset="0"/>
                </a:rPr>
                <a:t>)</a:t>
              </a:r>
            </a:p>
          </p:txBody>
        </p:sp>
        <p:pic>
          <p:nvPicPr>
            <p:cNvPr id="20507" name="Picture 57"/>
            <p:cNvPicPr>
              <a:picLocks noChangeAspect="1"/>
            </p:cNvPicPr>
            <p:nvPr/>
          </p:nvPicPr>
          <p:blipFill>
            <a:blip r:embed="rId3"/>
            <a:srcRect l="38316" t="38268" r="38013" b="37317"/>
            <a:stretch>
              <a:fillRect/>
            </a:stretch>
          </p:blipFill>
          <p:spPr bwMode="auto">
            <a:xfrm>
              <a:off x="7884157" y="3467369"/>
              <a:ext cx="392761" cy="405120"/>
            </a:xfrm>
            <a:prstGeom prst="rect">
              <a:avLst/>
            </a:prstGeom>
            <a:noFill/>
            <a:ln w="9525">
              <a:noFill/>
              <a:miter lim="800000"/>
              <a:headEnd/>
              <a:tailEnd/>
            </a:ln>
          </p:spPr>
        </p:pic>
      </p:grpSp>
      <p:grpSp>
        <p:nvGrpSpPr>
          <p:cNvPr id="20484" name="Group 1"/>
          <p:cNvGrpSpPr>
            <a:grpSpLocks/>
          </p:cNvGrpSpPr>
          <p:nvPr/>
        </p:nvGrpSpPr>
        <p:grpSpPr bwMode="auto">
          <a:xfrm>
            <a:off x="1754982" y="1900238"/>
            <a:ext cx="1265635" cy="994172"/>
            <a:chOff x="1087483" y="1390041"/>
            <a:chExt cx="2250939" cy="1325563"/>
          </a:xfrm>
        </p:grpSpPr>
        <p:sp>
          <p:nvSpPr>
            <p:cNvPr id="20504" name="Title 3"/>
            <p:cNvSpPr txBox="1">
              <a:spLocks/>
            </p:cNvSpPr>
            <p:nvPr/>
          </p:nvSpPr>
          <p:spPr bwMode="auto">
            <a:xfrm>
              <a:off x="1779917" y="1390041"/>
              <a:ext cx="1558505" cy="1325563"/>
            </a:xfrm>
            <a:prstGeom prst="rect">
              <a:avLst/>
            </a:prstGeom>
            <a:noFill/>
            <a:ln w="9525">
              <a:noFill/>
              <a:miter lim="800000"/>
              <a:headEnd/>
              <a:tailEnd/>
            </a:ln>
          </p:spPr>
          <p:txBody>
            <a:bodyPr anchor="ctr"/>
            <a:lstStyle/>
            <a:p>
              <a:pPr>
                <a:lnSpc>
                  <a:spcPct val="140000"/>
                </a:lnSpc>
              </a:pPr>
              <a:r>
                <a:rPr lang="en-US" sz="1050" b="1" dirty="0">
                  <a:solidFill>
                    <a:srgbClr val="332F4F"/>
                  </a:solidFill>
                  <a:latin typeface="Cambria" pitchFamily="18" charset="0"/>
                  <a:ea typeface="MetaSerifPro-Medium"/>
                  <a:cs typeface="MetaSerifPro-Medium"/>
                </a:rPr>
                <a:t>1 </a:t>
              </a:r>
              <a:r>
                <a:rPr lang="el-GR" sz="1050" b="1" dirty="0">
                  <a:solidFill>
                    <a:srgbClr val="332F4F"/>
                  </a:solidFill>
                  <a:latin typeface="Cambria" pitchFamily="18" charset="0"/>
                  <a:ea typeface="MetaSerifPro-Medium"/>
                  <a:cs typeface="MetaSerifPro-Medium"/>
                </a:rPr>
                <a:t>στους</a:t>
              </a:r>
              <a:r>
                <a:rPr lang="en-US" sz="1050" b="1" dirty="0">
                  <a:solidFill>
                    <a:srgbClr val="332F4F"/>
                  </a:solidFill>
                  <a:latin typeface="Cambria" pitchFamily="18" charset="0"/>
                  <a:ea typeface="MetaSerifPro-Medium"/>
                  <a:cs typeface="MetaSerifPro-Medium"/>
                </a:rPr>
                <a:t> 10</a:t>
              </a:r>
            </a:p>
            <a:p>
              <a:pPr>
                <a:lnSpc>
                  <a:spcPct val="90000"/>
                </a:lnSpc>
              </a:pPr>
              <a:r>
                <a:rPr lang="el-GR" sz="600" dirty="0">
                  <a:solidFill>
                    <a:srgbClr val="332F4F"/>
                  </a:solidFill>
                  <a:latin typeface="Calibri" pitchFamily="34" charset="0"/>
                </a:rPr>
                <a:t>Ενήλικες</a:t>
              </a:r>
              <a:r>
                <a:rPr lang="en-US" sz="750" dirty="0">
                  <a:solidFill>
                    <a:srgbClr val="332F4F"/>
                  </a:solidFill>
                  <a:latin typeface="Calibri" pitchFamily="34" charset="0"/>
                </a:rPr>
                <a:t> (20-79</a:t>
              </a:r>
              <a:r>
                <a:rPr lang="en-US" sz="600" dirty="0">
                  <a:solidFill>
                    <a:srgbClr val="332F4F"/>
                  </a:solidFill>
                  <a:latin typeface="Calibri" pitchFamily="34" charset="0"/>
                </a:rPr>
                <a:t> </a:t>
              </a:r>
              <a:r>
                <a:rPr lang="el-GR" sz="600" dirty="0">
                  <a:solidFill>
                    <a:srgbClr val="332F4F"/>
                  </a:solidFill>
                  <a:latin typeface="Calibri" pitchFamily="34" charset="0"/>
                </a:rPr>
                <a:t>χρονών</a:t>
              </a:r>
              <a:r>
                <a:rPr lang="en-US" sz="600" dirty="0">
                  <a:solidFill>
                    <a:srgbClr val="332F4F"/>
                  </a:solidFill>
                  <a:latin typeface="Calibri" pitchFamily="34" charset="0"/>
                </a:rPr>
                <a:t>) </a:t>
              </a:r>
              <a:br>
                <a:rPr lang="en-US" sz="600" dirty="0">
                  <a:solidFill>
                    <a:srgbClr val="332F4F"/>
                  </a:solidFill>
                  <a:latin typeface="Calibri" pitchFamily="34" charset="0"/>
                </a:rPr>
              </a:br>
              <a:r>
                <a:rPr lang="el-GR" sz="600" dirty="0">
                  <a:solidFill>
                    <a:srgbClr val="332F4F"/>
                  </a:solidFill>
                  <a:latin typeface="Calibri" pitchFamily="34" charset="0"/>
                </a:rPr>
                <a:t>έχει διαβήτη</a:t>
              </a:r>
              <a:r>
                <a:rPr lang="en-US" sz="750" dirty="0">
                  <a:solidFill>
                    <a:srgbClr val="332F4F"/>
                  </a:solidFill>
                  <a:latin typeface="Calibri" pitchFamily="34" charset="0"/>
                </a:rPr>
                <a:t> </a:t>
              </a:r>
              <a:br>
                <a:rPr lang="en-US" sz="750" dirty="0">
                  <a:solidFill>
                    <a:srgbClr val="332F4F"/>
                  </a:solidFill>
                  <a:latin typeface="Calibri" pitchFamily="34" charset="0"/>
                </a:rPr>
              </a:br>
              <a:r>
                <a:rPr lang="en-US" sz="750" dirty="0">
                  <a:solidFill>
                    <a:srgbClr val="E94575"/>
                  </a:solidFill>
                  <a:latin typeface="Calibri" pitchFamily="34" charset="0"/>
                </a:rPr>
                <a:t>537 </a:t>
              </a:r>
              <a:r>
                <a:rPr lang="el-GR" sz="525" dirty="0">
                  <a:solidFill>
                    <a:srgbClr val="E94575"/>
                  </a:solidFill>
                  <a:latin typeface="Calibri" pitchFamily="34" charset="0"/>
                </a:rPr>
                <a:t>εκ. άνθρωποι</a:t>
              </a:r>
              <a:endParaRPr lang="en-US" sz="525" dirty="0">
                <a:solidFill>
                  <a:srgbClr val="E94575"/>
                </a:solidFill>
                <a:latin typeface="Calibri" pitchFamily="34" charset="0"/>
              </a:endParaRPr>
            </a:p>
          </p:txBody>
        </p:sp>
        <p:pic>
          <p:nvPicPr>
            <p:cNvPr id="20505" name="Picture 58"/>
            <p:cNvPicPr>
              <a:picLocks noChangeAspect="1"/>
            </p:cNvPicPr>
            <p:nvPr/>
          </p:nvPicPr>
          <p:blipFill>
            <a:blip r:embed="rId4"/>
            <a:srcRect l="36758" t="35620" r="37534" b="34848"/>
            <a:stretch>
              <a:fillRect/>
            </a:stretch>
          </p:blipFill>
          <p:spPr bwMode="auto">
            <a:xfrm>
              <a:off x="1087483" y="1836224"/>
              <a:ext cx="426561" cy="490024"/>
            </a:xfrm>
            <a:prstGeom prst="rect">
              <a:avLst/>
            </a:prstGeom>
            <a:noFill/>
            <a:ln w="9525">
              <a:noFill/>
              <a:miter lim="800000"/>
              <a:headEnd/>
              <a:tailEnd/>
            </a:ln>
          </p:spPr>
        </p:pic>
      </p:grpSp>
      <p:grpSp>
        <p:nvGrpSpPr>
          <p:cNvPr id="20485" name="Group 5"/>
          <p:cNvGrpSpPr>
            <a:grpSpLocks/>
          </p:cNvGrpSpPr>
          <p:nvPr/>
        </p:nvGrpSpPr>
        <p:grpSpPr bwMode="auto">
          <a:xfrm>
            <a:off x="3598069" y="3053954"/>
            <a:ext cx="1709738" cy="997744"/>
            <a:chOff x="4363579" y="2928755"/>
            <a:chExt cx="3041307" cy="1330693"/>
          </a:xfrm>
        </p:grpSpPr>
        <p:sp>
          <p:nvSpPr>
            <p:cNvPr id="20502" name="Title 3"/>
            <p:cNvSpPr txBox="1">
              <a:spLocks/>
            </p:cNvSpPr>
            <p:nvPr/>
          </p:nvSpPr>
          <p:spPr bwMode="auto">
            <a:xfrm>
              <a:off x="5013776" y="2928755"/>
              <a:ext cx="2391110" cy="1330693"/>
            </a:xfrm>
            <a:prstGeom prst="rect">
              <a:avLst/>
            </a:prstGeom>
            <a:noFill/>
            <a:ln w="9525">
              <a:noFill/>
              <a:miter lim="800000"/>
              <a:headEnd/>
              <a:tailEnd/>
            </a:ln>
          </p:spPr>
          <p:txBody>
            <a:bodyPr anchor="ctr"/>
            <a:lstStyle/>
            <a:p>
              <a:pPr>
                <a:lnSpc>
                  <a:spcPct val="140000"/>
                </a:lnSpc>
              </a:pPr>
              <a:r>
                <a:rPr lang="en-US" b="1">
                  <a:solidFill>
                    <a:srgbClr val="332F4F"/>
                  </a:solidFill>
                  <a:latin typeface="Cambria" pitchFamily="18" charset="0"/>
                  <a:ea typeface="MetaSerifPro-Medium"/>
                  <a:cs typeface="MetaSerifPro-Medium"/>
                </a:rPr>
                <a:t>1 </a:t>
              </a:r>
              <a:r>
                <a:rPr lang="el-GR" sz="1050" b="1">
                  <a:solidFill>
                    <a:srgbClr val="332F4F"/>
                  </a:solidFill>
                  <a:latin typeface="Cambria" pitchFamily="18" charset="0"/>
                  <a:ea typeface="MetaSerifPro-Medium"/>
                  <a:cs typeface="MetaSerifPro-Medium"/>
                </a:rPr>
                <a:t>στις</a:t>
              </a:r>
              <a:r>
                <a:rPr lang="en-US" b="1">
                  <a:solidFill>
                    <a:srgbClr val="332F4F"/>
                  </a:solidFill>
                  <a:latin typeface="Cambria" pitchFamily="18" charset="0"/>
                  <a:ea typeface="MetaSerifPro-Medium"/>
                  <a:cs typeface="MetaSerifPro-Medium"/>
                </a:rPr>
                <a:t> 6</a:t>
              </a:r>
            </a:p>
            <a:p>
              <a:pPr>
                <a:lnSpc>
                  <a:spcPct val="90000"/>
                </a:lnSpc>
              </a:pPr>
              <a:r>
                <a:rPr lang="el-GR" sz="675">
                  <a:solidFill>
                    <a:srgbClr val="332F4F"/>
                  </a:solidFill>
                  <a:latin typeface="Calibri" pitchFamily="34" charset="0"/>
                </a:rPr>
                <a:t>Ζωντανές γεννήσεις</a:t>
              </a:r>
              <a:r>
                <a:rPr lang="en-US" sz="750">
                  <a:solidFill>
                    <a:srgbClr val="332F4F"/>
                  </a:solidFill>
                  <a:latin typeface="Calibri" pitchFamily="34" charset="0"/>
                </a:rPr>
                <a:t> (</a:t>
              </a:r>
              <a:r>
                <a:rPr lang="en-US" sz="750">
                  <a:solidFill>
                    <a:srgbClr val="E94575"/>
                  </a:solidFill>
                  <a:latin typeface="Calibri" pitchFamily="34" charset="0"/>
                </a:rPr>
                <a:t>21 </a:t>
              </a:r>
              <a:r>
                <a:rPr lang="el-GR" sz="750">
                  <a:solidFill>
                    <a:srgbClr val="E94575"/>
                  </a:solidFill>
                  <a:latin typeface="Calibri" pitchFamily="34" charset="0"/>
                </a:rPr>
                <a:t>εκ.</a:t>
              </a:r>
              <a:r>
                <a:rPr lang="en-US" sz="750">
                  <a:solidFill>
                    <a:srgbClr val="332F4F"/>
                  </a:solidFill>
                  <a:latin typeface="Calibri" pitchFamily="34" charset="0"/>
                </a:rPr>
                <a:t>) </a:t>
              </a:r>
              <a:r>
                <a:rPr lang="el-GR" sz="675">
                  <a:solidFill>
                    <a:srgbClr val="332F4F"/>
                  </a:solidFill>
                  <a:latin typeface="Calibri" pitchFamily="34" charset="0"/>
                </a:rPr>
                <a:t>επηρεάζονται από υπεργλυκαιμία κατά την εγκυκμοσύνη, </a:t>
              </a:r>
              <a:br>
                <a:rPr lang="en-US" sz="675">
                  <a:solidFill>
                    <a:srgbClr val="332F4F"/>
                  </a:solidFill>
                  <a:latin typeface="Calibri" pitchFamily="34" charset="0"/>
                </a:rPr>
              </a:br>
              <a:r>
                <a:rPr lang="el-GR" sz="675">
                  <a:solidFill>
                    <a:srgbClr val="332F4F"/>
                  </a:solidFill>
                  <a:latin typeface="Calibri" pitchFamily="34" charset="0"/>
                </a:rPr>
                <a:t>το </a:t>
              </a:r>
              <a:r>
                <a:rPr lang="en-US" sz="675">
                  <a:solidFill>
                    <a:srgbClr val="332F4F"/>
                  </a:solidFill>
                  <a:latin typeface="Calibri" pitchFamily="34" charset="0"/>
                </a:rPr>
                <a:t>80% </a:t>
              </a:r>
              <a:r>
                <a:rPr lang="el-GR" sz="675">
                  <a:solidFill>
                    <a:srgbClr val="332F4F"/>
                  </a:solidFill>
                  <a:latin typeface="Calibri" pitchFamily="34" charset="0"/>
                </a:rPr>
                <a:t>είναι μητέρες με</a:t>
              </a:r>
              <a:r>
                <a:rPr lang="en-US" sz="675">
                  <a:solidFill>
                    <a:srgbClr val="332F4F"/>
                  </a:solidFill>
                  <a:latin typeface="Calibri" pitchFamily="34" charset="0"/>
                </a:rPr>
                <a:t> GDM</a:t>
              </a:r>
            </a:p>
          </p:txBody>
        </p:sp>
        <p:pic>
          <p:nvPicPr>
            <p:cNvPr id="20503" name="Picture 59"/>
            <p:cNvPicPr>
              <a:picLocks noChangeAspect="1"/>
            </p:cNvPicPr>
            <p:nvPr/>
          </p:nvPicPr>
          <p:blipFill>
            <a:blip r:embed="rId5"/>
            <a:srcRect l="39680" t="33102" r="39996" b="32394"/>
            <a:stretch>
              <a:fillRect/>
            </a:stretch>
          </p:blipFill>
          <p:spPr bwMode="auto">
            <a:xfrm>
              <a:off x="4363579" y="3383677"/>
              <a:ext cx="337195" cy="572504"/>
            </a:xfrm>
            <a:prstGeom prst="rect">
              <a:avLst/>
            </a:prstGeom>
            <a:noFill/>
            <a:ln w="9525">
              <a:noFill/>
              <a:miter lim="800000"/>
              <a:headEnd/>
              <a:tailEnd/>
            </a:ln>
          </p:spPr>
        </p:pic>
      </p:grpSp>
      <p:grpSp>
        <p:nvGrpSpPr>
          <p:cNvPr id="20486" name="Group 20"/>
          <p:cNvGrpSpPr>
            <a:grpSpLocks/>
          </p:cNvGrpSpPr>
          <p:nvPr/>
        </p:nvGrpSpPr>
        <p:grpSpPr bwMode="auto">
          <a:xfrm>
            <a:off x="5578079" y="4150519"/>
            <a:ext cx="1629965" cy="726281"/>
            <a:chOff x="7884157" y="4391103"/>
            <a:chExt cx="2898865" cy="968737"/>
          </a:xfrm>
        </p:grpSpPr>
        <p:sp>
          <p:nvSpPr>
            <p:cNvPr id="20500" name="Title 3"/>
            <p:cNvSpPr txBox="1">
              <a:spLocks/>
            </p:cNvSpPr>
            <p:nvPr/>
          </p:nvSpPr>
          <p:spPr bwMode="auto">
            <a:xfrm>
              <a:off x="8604109" y="4391103"/>
              <a:ext cx="2178913" cy="968737"/>
            </a:xfrm>
            <a:prstGeom prst="rect">
              <a:avLst/>
            </a:prstGeom>
            <a:noFill/>
            <a:ln w="9525">
              <a:noFill/>
              <a:miter lim="800000"/>
              <a:headEnd/>
              <a:tailEnd/>
            </a:ln>
          </p:spPr>
          <p:txBody>
            <a:bodyPr anchor="ctr"/>
            <a:lstStyle/>
            <a:p>
              <a:pPr>
                <a:lnSpc>
                  <a:spcPct val="130000"/>
                </a:lnSpc>
              </a:pPr>
              <a:r>
                <a:rPr lang="en-US" sz="1650" b="1">
                  <a:solidFill>
                    <a:srgbClr val="332F4F"/>
                  </a:solidFill>
                  <a:latin typeface="Cambria" pitchFamily="18" charset="0"/>
                  <a:ea typeface="MetaSerifPro-Medium"/>
                  <a:cs typeface="MetaSerifPro-Medium"/>
                </a:rPr>
                <a:t>6.7 </a:t>
              </a:r>
              <a:r>
                <a:rPr lang="el-GR" sz="900" b="1">
                  <a:solidFill>
                    <a:srgbClr val="332F4F"/>
                  </a:solidFill>
                </a:rPr>
                <a:t>εκατομμύρια</a:t>
              </a:r>
              <a:endParaRPr lang="en-US" sz="900" b="1">
                <a:solidFill>
                  <a:srgbClr val="332F4F"/>
                </a:solidFill>
                <a:latin typeface="Cambria" pitchFamily="18" charset="0"/>
                <a:ea typeface="MetaSerifPro-Medium"/>
                <a:cs typeface="MetaSerifPro-Medium"/>
              </a:endParaRPr>
            </a:p>
            <a:p>
              <a:pPr>
                <a:lnSpc>
                  <a:spcPct val="70000"/>
                </a:lnSpc>
              </a:pPr>
              <a:r>
                <a:rPr lang="el-GR" sz="600">
                  <a:solidFill>
                    <a:srgbClr val="332F4F"/>
                  </a:solidFill>
                  <a:latin typeface="Calibri" pitchFamily="34" charset="0"/>
                </a:rPr>
                <a:t>Θάνατοι αποδίδονται στον διαβήτη</a:t>
              </a:r>
              <a:endParaRPr lang="en-US" sz="600">
                <a:solidFill>
                  <a:srgbClr val="332F4F"/>
                </a:solidFill>
                <a:latin typeface="Calibri" pitchFamily="34" charset="0"/>
              </a:endParaRPr>
            </a:p>
          </p:txBody>
        </p:sp>
        <p:pic>
          <p:nvPicPr>
            <p:cNvPr id="20501" name="Picture 60"/>
            <p:cNvPicPr>
              <a:picLocks noChangeAspect="1"/>
            </p:cNvPicPr>
            <p:nvPr/>
          </p:nvPicPr>
          <p:blipFill>
            <a:blip r:embed="rId6"/>
            <a:srcRect l="38316" t="41318" r="39455" b="40553"/>
            <a:stretch>
              <a:fillRect/>
            </a:stretch>
          </p:blipFill>
          <p:spPr bwMode="auto">
            <a:xfrm>
              <a:off x="7884157" y="4886288"/>
              <a:ext cx="510019" cy="415969"/>
            </a:xfrm>
            <a:prstGeom prst="rect">
              <a:avLst/>
            </a:prstGeom>
            <a:noFill/>
            <a:ln w="9525">
              <a:noFill/>
              <a:miter lim="800000"/>
              <a:headEnd/>
              <a:tailEnd/>
            </a:ln>
          </p:spPr>
        </p:pic>
      </p:grpSp>
      <p:grpSp>
        <p:nvGrpSpPr>
          <p:cNvPr id="20487" name="Group 2"/>
          <p:cNvGrpSpPr>
            <a:grpSpLocks/>
          </p:cNvGrpSpPr>
          <p:nvPr/>
        </p:nvGrpSpPr>
        <p:grpSpPr bwMode="auto">
          <a:xfrm>
            <a:off x="3574257" y="1951435"/>
            <a:ext cx="1716881" cy="997744"/>
            <a:chOff x="4321382" y="1458609"/>
            <a:chExt cx="3052368" cy="1330693"/>
          </a:xfrm>
        </p:grpSpPr>
        <p:sp>
          <p:nvSpPr>
            <p:cNvPr id="20496" name="Title 3"/>
            <p:cNvSpPr txBox="1">
              <a:spLocks/>
            </p:cNvSpPr>
            <p:nvPr/>
          </p:nvSpPr>
          <p:spPr bwMode="auto">
            <a:xfrm>
              <a:off x="5013563" y="1458609"/>
              <a:ext cx="2360187" cy="1330693"/>
            </a:xfrm>
            <a:prstGeom prst="rect">
              <a:avLst/>
            </a:prstGeom>
            <a:noFill/>
            <a:ln w="9525">
              <a:noFill/>
              <a:miter lim="800000"/>
              <a:headEnd/>
              <a:tailEnd/>
            </a:ln>
          </p:spPr>
          <p:txBody>
            <a:bodyPr anchor="ctr"/>
            <a:lstStyle/>
            <a:p>
              <a:pPr>
                <a:lnSpc>
                  <a:spcPct val="150000"/>
                </a:lnSpc>
              </a:pPr>
              <a:r>
                <a:rPr lang="en-US" sz="1050" b="1">
                  <a:solidFill>
                    <a:srgbClr val="332F4F"/>
                  </a:solidFill>
                  <a:latin typeface="Cambria" pitchFamily="18" charset="0"/>
                  <a:ea typeface="MetaSerifPro-Medium"/>
                  <a:cs typeface="MetaSerifPro-Medium"/>
                </a:rPr>
                <a:t>1 </a:t>
              </a:r>
              <a:r>
                <a:rPr lang="el-GR" sz="1050" b="1">
                  <a:solidFill>
                    <a:srgbClr val="332F4F"/>
                  </a:solidFill>
                  <a:latin typeface="Cambria" pitchFamily="18" charset="0"/>
                  <a:ea typeface="MetaSerifPro-Medium"/>
                  <a:cs typeface="MetaSerifPro-Medium"/>
                </a:rPr>
                <a:t>στους</a:t>
              </a:r>
              <a:r>
                <a:rPr lang="en-US" sz="1050" b="1">
                  <a:solidFill>
                    <a:srgbClr val="332F4F"/>
                  </a:solidFill>
                  <a:latin typeface="Cambria" pitchFamily="18" charset="0"/>
                  <a:ea typeface="MetaSerifPro-Medium"/>
                  <a:cs typeface="MetaSerifPro-Medium"/>
                </a:rPr>
                <a:t> 18</a:t>
              </a:r>
            </a:p>
            <a:p>
              <a:r>
                <a:rPr lang="el-GR" sz="600">
                  <a:solidFill>
                    <a:srgbClr val="332F4F"/>
                  </a:solidFill>
                  <a:latin typeface="Calibri" pitchFamily="34" charset="0"/>
                </a:rPr>
                <a:t>Ενήλικες</a:t>
              </a:r>
              <a:r>
                <a:rPr lang="en-US" sz="600">
                  <a:solidFill>
                    <a:srgbClr val="332F4F"/>
                  </a:solidFill>
                  <a:latin typeface="Calibri" pitchFamily="34" charset="0"/>
                </a:rPr>
                <a:t> (20-79 </a:t>
              </a:r>
              <a:r>
                <a:rPr lang="el-GR" sz="600">
                  <a:solidFill>
                    <a:srgbClr val="332F4F"/>
                  </a:solidFill>
                  <a:latin typeface="Calibri" pitchFamily="34" charset="0"/>
                </a:rPr>
                <a:t>χρονών</a:t>
              </a:r>
              <a:r>
                <a:rPr lang="en-US" sz="600">
                  <a:solidFill>
                    <a:srgbClr val="332F4F"/>
                  </a:solidFill>
                  <a:latin typeface="Calibri" pitchFamily="34" charset="0"/>
                </a:rPr>
                <a:t>) </a:t>
              </a:r>
              <a:r>
                <a:rPr lang="el-GR" sz="600">
                  <a:solidFill>
                    <a:srgbClr val="332F4F"/>
                  </a:solidFill>
                  <a:latin typeface="Calibri" pitchFamily="34" charset="0"/>
                </a:rPr>
                <a:t>έχει μειωμένη γλυκόζη νηστείας</a:t>
              </a:r>
              <a:br>
                <a:rPr lang="en-US" sz="600">
                  <a:solidFill>
                    <a:srgbClr val="332F4F"/>
                  </a:solidFill>
                  <a:latin typeface="Calibri" pitchFamily="34" charset="0"/>
                </a:rPr>
              </a:br>
              <a:r>
                <a:rPr lang="en-US" sz="675">
                  <a:solidFill>
                    <a:srgbClr val="E94575"/>
                  </a:solidFill>
                  <a:latin typeface="Calibri" pitchFamily="34" charset="0"/>
                </a:rPr>
                <a:t>319</a:t>
              </a:r>
              <a:r>
                <a:rPr lang="en-US" sz="525">
                  <a:solidFill>
                    <a:srgbClr val="E94575"/>
                  </a:solidFill>
                  <a:latin typeface="Calibri" pitchFamily="34" charset="0"/>
                </a:rPr>
                <a:t> </a:t>
              </a:r>
              <a:r>
                <a:rPr lang="el-GR" sz="525">
                  <a:solidFill>
                    <a:srgbClr val="E94575"/>
                  </a:solidFill>
                  <a:latin typeface="Calibri" pitchFamily="34" charset="0"/>
                </a:rPr>
                <a:t>εκ. άνθρωποι</a:t>
              </a:r>
              <a:endParaRPr lang="en-US" sz="525">
                <a:solidFill>
                  <a:srgbClr val="E94575"/>
                </a:solidFill>
                <a:latin typeface="Calibri" pitchFamily="34" charset="0"/>
              </a:endParaRPr>
            </a:p>
          </p:txBody>
        </p:sp>
        <p:grpSp>
          <p:nvGrpSpPr>
            <p:cNvPr id="20497" name="Group 61"/>
            <p:cNvGrpSpPr>
              <a:grpSpLocks/>
            </p:cNvGrpSpPr>
            <p:nvPr/>
          </p:nvGrpSpPr>
          <p:grpSpPr bwMode="auto">
            <a:xfrm>
              <a:off x="4321382" y="1825403"/>
              <a:ext cx="421588" cy="511666"/>
              <a:chOff x="4507544" y="1874519"/>
              <a:chExt cx="421588" cy="511666"/>
            </a:xfrm>
          </p:grpSpPr>
          <p:pic>
            <p:nvPicPr>
              <p:cNvPr id="20498" name="Picture 62"/>
              <p:cNvPicPr>
                <a:picLocks noChangeAspect="1"/>
              </p:cNvPicPr>
              <p:nvPr/>
            </p:nvPicPr>
            <p:blipFill>
              <a:blip r:embed="rId7"/>
              <a:srcRect/>
              <a:stretch>
                <a:fillRect/>
              </a:stretch>
            </p:blipFill>
            <p:spPr bwMode="auto">
              <a:xfrm>
                <a:off x="4507544" y="1874519"/>
                <a:ext cx="181594" cy="241773"/>
              </a:xfrm>
              <a:prstGeom prst="rect">
                <a:avLst/>
              </a:prstGeom>
              <a:noFill/>
              <a:ln w="9525">
                <a:noFill/>
                <a:miter lim="800000"/>
                <a:headEnd/>
                <a:tailEnd/>
              </a:ln>
            </p:spPr>
          </p:pic>
          <p:pic>
            <p:nvPicPr>
              <p:cNvPr id="20499" name="Picture 63"/>
              <p:cNvPicPr>
                <a:picLocks noChangeAspect="1"/>
              </p:cNvPicPr>
              <p:nvPr/>
            </p:nvPicPr>
            <p:blipFill>
              <a:blip r:embed="rId8"/>
              <a:srcRect l="40147" t="36926" r="40700" b="35916"/>
              <a:stretch>
                <a:fillRect/>
              </a:stretch>
            </p:blipFill>
            <p:spPr bwMode="auto">
              <a:xfrm>
                <a:off x="4611344" y="1935574"/>
                <a:ext cx="317788" cy="450611"/>
              </a:xfrm>
              <a:prstGeom prst="rect">
                <a:avLst/>
              </a:prstGeom>
              <a:noFill/>
              <a:ln w="9525">
                <a:noFill/>
                <a:miter lim="800000"/>
                <a:headEnd/>
                <a:tailEnd/>
              </a:ln>
            </p:spPr>
          </p:pic>
        </p:grpSp>
      </p:grpSp>
      <p:grpSp>
        <p:nvGrpSpPr>
          <p:cNvPr id="20488" name="Group 16"/>
          <p:cNvGrpSpPr>
            <a:grpSpLocks/>
          </p:cNvGrpSpPr>
          <p:nvPr/>
        </p:nvGrpSpPr>
        <p:grpSpPr bwMode="auto">
          <a:xfrm>
            <a:off x="1785938" y="4195763"/>
            <a:ext cx="1535906" cy="932260"/>
            <a:chOff x="1144050" y="4451485"/>
            <a:chExt cx="2729210" cy="1242185"/>
          </a:xfrm>
        </p:grpSpPr>
        <p:sp>
          <p:nvSpPr>
            <p:cNvPr id="20494" name="Title 3"/>
            <p:cNvSpPr txBox="1">
              <a:spLocks/>
            </p:cNvSpPr>
            <p:nvPr/>
          </p:nvSpPr>
          <p:spPr bwMode="auto">
            <a:xfrm>
              <a:off x="1778750" y="4451485"/>
              <a:ext cx="2094510" cy="1242185"/>
            </a:xfrm>
            <a:prstGeom prst="rect">
              <a:avLst/>
            </a:prstGeom>
            <a:noFill/>
            <a:ln w="9525">
              <a:noFill/>
              <a:miter lim="800000"/>
              <a:headEnd/>
              <a:tailEnd/>
            </a:ln>
          </p:spPr>
          <p:txBody>
            <a:bodyPr anchor="ctr"/>
            <a:lstStyle/>
            <a:p>
              <a:pPr>
                <a:lnSpc>
                  <a:spcPct val="130000"/>
                </a:lnSpc>
              </a:pPr>
              <a:r>
                <a:rPr lang="en-US" sz="1950" b="1" dirty="0">
                  <a:solidFill>
                    <a:srgbClr val="332F4F"/>
                  </a:solidFill>
                  <a:latin typeface="Cambria" pitchFamily="18" charset="0"/>
                  <a:ea typeface="MetaSerifPro-Medium"/>
                  <a:cs typeface="MetaSerifPro-Medium"/>
                </a:rPr>
                <a:t>1 </a:t>
              </a:r>
              <a:r>
                <a:rPr lang="el-GR" sz="1350" b="1" dirty="0">
                  <a:solidFill>
                    <a:srgbClr val="332F4F"/>
                  </a:solidFill>
                </a:rPr>
                <a:t>στους</a:t>
              </a:r>
              <a:r>
                <a:rPr lang="en-US" sz="1950" b="1" dirty="0">
                  <a:solidFill>
                    <a:srgbClr val="332F4F"/>
                  </a:solidFill>
                  <a:latin typeface="Cambria" pitchFamily="18" charset="0"/>
                  <a:ea typeface="MetaSerifPro-Medium"/>
                  <a:cs typeface="MetaSerifPro-Medium"/>
                </a:rPr>
                <a:t> 9</a:t>
              </a:r>
            </a:p>
            <a:p>
              <a:pPr>
                <a:lnSpc>
                  <a:spcPct val="90000"/>
                </a:lnSpc>
              </a:pPr>
              <a:r>
                <a:rPr lang="el-GR" sz="750" dirty="0">
                  <a:solidFill>
                    <a:srgbClr val="332F4F"/>
                  </a:solidFill>
                  <a:latin typeface="Calibri" pitchFamily="34" charset="0"/>
                </a:rPr>
                <a:t>ενήλικες</a:t>
              </a:r>
              <a:r>
                <a:rPr lang="en-US" sz="750" dirty="0">
                  <a:solidFill>
                    <a:srgbClr val="332F4F"/>
                  </a:solidFill>
                  <a:latin typeface="Calibri" pitchFamily="34" charset="0"/>
                </a:rPr>
                <a:t> (20-79 </a:t>
              </a:r>
              <a:r>
                <a:rPr lang="el-GR" sz="750" dirty="0">
                  <a:solidFill>
                    <a:srgbClr val="332F4F"/>
                  </a:solidFill>
                  <a:latin typeface="Calibri" pitchFamily="34" charset="0"/>
                </a:rPr>
                <a:t>χρονών</a:t>
              </a:r>
              <a:r>
                <a:rPr lang="en-US" sz="750" dirty="0">
                  <a:solidFill>
                    <a:srgbClr val="332F4F"/>
                  </a:solidFill>
                  <a:latin typeface="Calibri" pitchFamily="34" charset="0"/>
                </a:rPr>
                <a:t>) </a:t>
              </a:r>
              <a:r>
                <a:rPr lang="el-GR" sz="750" dirty="0">
                  <a:solidFill>
                    <a:srgbClr val="332F4F"/>
                  </a:solidFill>
                  <a:latin typeface="Calibri" pitchFamily="34" charset="0"/>
                </a:rPr>
                <a:t>έχει διαταραγμένη ανοχή γλυκόζης</a:t>
              </a:r>
              <a:r>
                <a:rPr lang="en-US" sz="825" dirty="0">
                  <a:solidFill>
                    <a:srgbClr val="332F4F"/>
                  </a:solidFill>
                  <a:latin typeface="Calibri" pitchFamily="34" charset="0"/>
                </a:rPr>
                <a:t> </a:t>
              </a:r>
              <a:br>
                <a:rPr lang="en-US" sz="825" dirty="0">
                  <a:solidFill>
                    <a:srgbClr val="332F4F"/>
                  </a:solidFill>
                  <a:latin typeface="Calibri" pitchFamily="34" charset="0"/>
                </a:rPr>
              </a:br>
              <a:r>
                <a:rPr lang="en-US" sz="825" dirty="0">
                  <a:solidFill>
                    <a:srgbClr val="E94575"/>
                  </a:solidFill>
                  <a:latin typeface="Calibri" pitchFamily="34" charset="0"/>
                </a:rPr>
                <a:t>541 </a:t>
              </a:r>
              <a:r>
                <a:rPr lang="el-GR" sz="750" dirty="0">
                  <a:solidFill>
                    <a:srgbClr val="E94575"/>
                  </a:solidFill>
                  <a:latin typeface="Calibri" pitchFamily="34" charset="0"/>
                </a:rPr>
                <a:t>εκ. άνθρωποι</a:t>
              </a:r>
              <a:endParaRPr lang="en-US" sz="750" dirty="0">
                <a:solidFill>
                  <a:srgbClr val="E94575"/>
                </a:solidFill>
                <a:latin typeface="Calibri" pitchFamily="34" charset="0"/>
              </a:endParaRPr>
            </a:p>
          </p:txBody>
        </p:sp>
        <p:pic>
          <p:nvPicPr>
            <p:cNvPr id="20495" name="Picture 64"/>
            <p:cNvPicPr>
              <a:picLocks noChangeAspect="1"/>
            </p:cNvPicPr>
            <p:nvPr/>
          </p:nvPicPr>
          <p:blipFill>
            <a:blip r:embed="rId9"/>
            <a:srcRect/>
            <a:stretch>
              <a:fillRect/>
            </a:stretch>
          </p:blipFill>
          <p:spPr bwMode="auto">
            <a:xfrm>
              <a:off x="1144050" y="4809144"/>
              <a:ext cx="313426" cy="570261"/>
            </a:xfrm>
            <a:prstGeom prst="rect">
              <a:avLst/>
            </a:prstGeom>
            <a:noFill/>
            <a:ln w="9525">
              <a:noFill/>
              <a:miter lim="800000"/>
              <a:headEnd/>
              <a:tailEnd/>
            </a:ln>
          </p:spPr>
        </p:pic>
      </p:grpSp>
      <p:sp>
        <p:nvSpPr>
          <p:cNvPr id="20489" name="Title 3"/>
          <p:cNvSpPr txBox="1">
            <a:spLocks/>
          </p:cNvSpPr>
          <p:nvPr/>
        </p:nvSpPr>
        <p:spPr bwMode="auto">
          <a:xfrm>
            <a:off x="3962400" y="4124325"/>
            <a:ext cx="1328738" cy="932260"/>
          </a:xfrm>
          <a:prstGeom prst="rect">
            <a:avLst/>
          </a:prstGeom>
          <a:noFill/>
          <a:ln w="9525">
            <a:noFill/>
            <a:miter lim="800000"/>
            <a:headEnd/>
            <a:tailEnd/>
          </a:ln>
        </p:spPr>
        <p:txBody>
          <a:bodyPr anchor="ctr"/>
          <a:lstStyle/>
          <a:p>
            <a:pPr>
              <a:lnSpc>
                <a:spcPct val="140000"/>
              </a:lnSpc>
            </a:pPr>
            <a:r>
              <a:rPr lang="en-US" b="1">
                <a:solidFill>
                  <a:srgbClr val="332F4F"/>
                </a:solidFill>
                <a:latin typeface="Cambria" pitchFamily="18" charset="0"/>
                <a:ea typeface="MetaSerifPro-Medium"/>
                <a:cs typeface="MetaSerifPro-Medium"/>
              </a:rPr>
              <a:t>1.2 </a:t>
            </a:r>
            <a:r>
              <a:rPr lang="el-GR" sz="1050" b="1">
                <a:solidFill>
                  <a:srgbClr val="332F4F"/>
                </a:solidFill>
                <a:latin typeface="Cambria" pitchFamily="18" charset="0"/>
                <a:ea typeface="MetaSerifPro-Medium"/>
                <a:cs typeface="MetaSerifPro-Medium"/>
              </a:rPr>
              <a:t>εκατομμύρια</a:t>
            </a:r>
            <a:endParaRPr lang="en-US" sz="1050" b="1">
              <a:solidFill>
                <a:srgbClr val="332F4F"/>
              </a:solidFill>
              <a:latin typeface="Cambria" pitchFamily="18" charset="0"/>
              <a:ea typeface="MetaSerifPro-Medium"/>
              <a:cs typeface="MetaSerifPro-Medium"/>
            </a:endParaRPr>
          </a:p>
          <a:p>
            <a:pPr>
              <a:lnSpc>
                <a:spcPct val="90000"/>
              </a:lnSpc>
            </a:pPr>
            <a:r>
              <a:rPr lang="el-GR" sz="750">
                <a:solidFill>
                  <a:srgbClr val="332F4F"/>
                </a:solidFill>
                <a:latin typeface="Calibri" pitchFamily="34" charset="0"/>
              </a:rPr>
              <a:t>Παιδιά και έφηβοι κάτω των 20 χρόνων έχουν διαβήτη τύπου 1</a:t>
            </a:r>
            <a:endParaRPr lang="en-US" sz="750">
              <a:solidFill>
                <a:srgbClr val="332F4F"/>
              </a:solidFill>
              <a:latin typeface="Calibri" pitchFamily="34" charset="0"/>
            </a:endParaRPr>
          </a:p>
        </p:txBody>
      </p:sp>
      <p:grpSp>
        <p:nvGrpSpPr>
          <p:cNvPr id="20490" name="Group 3"/>
          <p:cNvGrpSpPr>
            <a:grpSpLocks/>
          </p:cNvGrpSpPr>
          <p:nvPr/>
        </p:nvGrpSpPr>
        <p:grpSpPr bwMode="auto">
          <a:xfrm>
            <a:off x="5542360" y="1913335"/>
            <a:ext cx="1768078" cy="837009"/>
            <a:chOff x="7821644" y="1408669"/>
            <a:chExt cx="3142978" cy="1115406"/>
          </a:xfrm>
        </p:grpSpPr>
        <p:sp>
          <p:nvSpPr>
            <p:cNvPr id="20492" name="Title 3"/>
            <p:cNvSpPr txBox="1">
              <a:spLocks/>
            </p:cNvSpPr>
            <p:nvPr/>
          </p:nvSpPr>
          <p:spPr bwMode="auto">
            <a:xfrm>
              <a:off x="8602626" y="1408669"/>
              <a:ext cx="2361996" cy="1115406"/>
            </a:xfrm>
            <a:prstGeom prst="rect">
              <a:avLst/>
            </a:prstGeom>
            <a:noFill/>
            <a:ln w="9525">
              <a:noFill/>
              <a:miter lim="800000"/>
              <a:headEnd/>
              <a:tailEnd/>
            </a:ln>
          </p:spPr>
          <p:txBody>
            <a:bodyPr anchor="ctr"/>
            <a:lstStyle/>
            <a:p>
              <a:pPr>
                <a:lnSpc>
                  <a:spcPct val="130000"/>
                </a:lnSpc>
              </a:pPr>
              <a:r>
                <a:rPr lang="en-US" sz="2100" b="1">
                  <a:solidFill>
                    <a:srgbClr val="332F4F"/>
                  </a:solidFill>
                  <a:latin typeface="Cambria" pitchFamily="18" charset="0"/>
                  <a:ea typeface="MetaSerifPro-Medium"/>
                  <a:cs typeface="MetaSerifPro-Medium"/>
                </a:rPr>
                <a:t>3 </a:t>
              </a:r>
              <a:r>
                <a:rPr lang="el-GR" sz="1350" b="1">
                  <a:solidFill>
                    <a:srgbClr val="332F4F"/>
                  </a:solidFill>
                  <a:latin typeface="Cambria" pitchFamily="18" charset="0"/>
                  <a:ea typeface="MetaSerifPro-Medium"/>
                  <a:cs typeface="MetaSerifPro-Medium"/>
                </a:rPr>
                <a:t>στους</a:t>
              </a:r>
              <a:r>
                <a:rPr lang="el-GR" sz="2100" b="1">
                  <a:solidFill>
                    <a:srgbClr val="332F4F"/>
                  </a:solidFill>
                  <a:latin typeface="Cambria" pitchFamily="18" charset="0"/>
                  <a:ea typeface="MetaSerifPro-Medium"/>
                  <a:cs typeface="MetaSerifPro-Medium"/>
                </a:rPr>
                <a:t> </a:t>
              </a:r>
              <a:r>
                <a:rPr lang="en-US" sz="2100" b="1">
                  <a:solidFill>
                    <a:srgbClr val="332F4F"/>
                  </a:solidFill>
                  <a:latin typeface="Cambria" pitchFamily="18" charset="0"/>
                  <a:ea typeface="MetaSerifPro-Medium"/>
                  <a:cs typeface="MetaSerifPro-Medium"/>
                </a:rPr>
                <a:t>4</a:t>
              </a:r>
            </a:p>
            <a:p>
              <a:pPr>
                <a:lnSpc>
                  <a:spcPct val="80000"/>
                </a:lnSpc>
              </a:pPr>
              <a:r>
                <a:rPr lang="el-GR" sz="750">
                  <a:solidFill>
                    <a:srgbClr val="332F4F"/>
                  </a:solidFill>
                  <a:latin typeface="Calibri" pitchFamily="34" charset="0"/>
                </a:rPr>
                <a:t>Ανθρώπους με διαβήτη ζουν σε χώρες με χαμηλό και μεσαίο εισόδημα</a:t>
              </a:r>
              <a:endParaRPr lang="en-US" sz="750">
                <a:solidFill>
                  <a:srgbClr val="332F4F"/>
                </a:solidFill>
                <a:latin typeface="Calibri" pitchFamily="34" charset="0"/>
              </a:endParaRPr>
            </a:p>
          </p:txBody>
        </p:sp>
        <p:pic>
          <p:nvPicPr>
            <p:cNvPr id="20493" name="Picture 66"/>
            <p:cNvPicPr>
              <a:picLocks noChangeAspect="1"/>
            </p:cNvPicPr>
            <p:nvPr/>
          </p:nvPicPr>
          <p:blipFill>
            <a:blip r:embed="rId10"/>
            <a:srcRect/>
            <a:stretch>
              <a:fillRect/>
            </a:stretch>
          </p:blipFill>
          <p:spPr bwMode="auto">
            <a:xfrm>
              <a:off x="7821644" y="1791364"/>
              <a:ext cx="517785" cy="517785"/>
            </a:xfrm>
            <a:prstGeom prst="rect">
              <a:avLst/>
            </a:prstGeom>
            <a:noFill/>
            <a:ln w="9525">
              <a:noFill/>
              <a:miter lim="800000"/>
              <a:headEnd/>
              <a:tailEnd/>
            </a:ln>
          </p:spPr>
        </p:pic>
      </p:grpSp>
      <p:pic>
        <p:nvPicPr>
          <p:cNvPr id="20491" name="Picture 32"/>
          <p:cNvPicPr>
            <a:picLocks noChangeAspect="1"/>
          </p:cNvPicPr>
          <p:nvPr/>
        </p:nvPicPr>
        <p:blipFill>
          <a:blip r:embed="rId11"/>
          <a:srcRect/>
          <a:stretch>
            <a:fillRect/>
          </a:stretch>
        </p:blipFill>
        <p:spPr bwMode="auto">
          <a:xfrm>
            <a:off x="3557588" y="4521994"/>
            <a:ext cx="286941" cy="388144"/>
          </a:xfrm>
          <a:prstGeom prst="rect">
            <a:avLst/>
          </a:prstGeom>
          <a:noFill/>
          <a:ln w="9525">
            <a:noFill/>
            <a:miter lim="800000"/>
            <a:headEnd/>
            <a:tailEnd/>
          </a:ln>
        </p:spPr>
      </p:pic>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31B2ED6-EE9B-E64F-A4F5-2F901C57D519}"/>
              </a:ext>
            </a:extLst>
          </p:cNvPr>
          <p:cNvPicPr>
            <a:picLocks noChangeAspect="1"/>
          </p:cNvPicPr>
          <p:nvPr/>
        </p:nvPicPr>
        <p:blipFill>
          <a:blip r:embed="rId3"/>
          <a:stretch>
            <a:fillRect/>
          </a:stretch>
        </p:blipFill>
        <p:spPr>
          <a:xfrm>
            <a:off x="2189268" y="1480661"/>
            <a:ext cx="4765465" cy="3433503"/>
          </a:xfrm>
          <a:prstGeom prst="rect">
            <a:avLst/>
          </a:prstGeom>
        </p:spPr>
      </p:pic>
      <p:sp>
        <p:nvSpPr>
          <p:cNvPr id="6" name="Title 3">
            <a:extLst>
              <a:ext uri="{FF2B5EF4-FFF2-40B4-BE49-F238E27FC236}">
                <a16:creationId xmlns:a16="http://schemas.microsoft.com/office/drawing/2014/main" id="{9D0D6002-1E08-C545-91C8-9D21DF283207}"/>
              </a:ext>
            </a:extLst>
          </p:cNvPr>
          <p:cNvSpPr txBox="1">
            <a:spLocks/>
          </p:cNvSpPr>
          <p:nvPr/>
        </p:nvSpPr>
        <p:spPr>
          <a:xfrm>
            <a:off x="782657" y="-31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Number of people with diabetes</a:t>
            </a:r>
            <a:br>
              <a:rPr lang="en-US" dirty="0"/>
            </a:br>
            <a:r>
              <a:rPr lang="en-US" sz="1400" dirty="0">
                <a:latin typeface="+mn-lt"/>
                <a:cs typeface="Arial" panose="020B0604020202020204" pitchFamily="34" charset="0"/>
              </a:rPr>
              <a:t>Aged 20</a:t>
            </a:r>
            <a:r>
              <a:rPr lang="en-GB" sz="1400" dirty="0">
                <a:latin typeface="+mn-lt"/>
                <a:cs typeface="Arial" panose="020B0604020202020204" pitchFamily="34" charset="0"/>
              </a:rPr>
              <a:t>–</a:t>
            </a:r>
            <a:r>
              <a:rPr lang="en-US" sz="1400" dirty="0">
                <a:latin typeface="+mn-lt"/>
                <a:cs typeface="Arial" panose="020B0604020202020204" pitchFamily="34" charset="0"/>
              </a:rPr>
              <a:t>79 years globally and by IDF region</a:t>
            </a:r>
            <a:endParaRPr lang="en-US" sz="2400" dirty="0">
              <a:latin typeface="+mn-lt"/>
              <a:cs typeface="Arial" panose="020B0604020202020204" pitchFamily="34" charset="0"/>
            </a:endParaRPr>
          </a:p>
        </p:txBody>
      </p:sp>
      <p:pic>
        <p:nvPicPr>
          <p:cNvPr id="34" name="Picture 33" descr="A picture containing text&#10;&#10;Description automatically generated">
            <a:extLst>
              <a:ext uri="{FF2B5EF4-FFF2-40B4-BE49-F238E27FC236}">
                <a16:creationId xmlns:a16="http://schemas.microsoft.com/office/drawing/2014/main" id="{54311A76-4D85-A54B-80F1-0986D792B37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99148" y="1870716"/>
            <a:ext cx="1710519" cy="893259"/>
          </a:xfrm>
          <a:prstGeom prst="rect">
            <a:avLst/>
          </a:prstGeom>
        </p:spPr>
      </p:pic>
      <p:pic>
        <p:nvPicPr>
          <p:cNvPr id="36" name="Picture 35" descr="A picture containing text&#10;&#10;Description automatically generated">
            <a:extLst>
              <a:ext uri="{FF2B5EF4-FFF2-40B4-BE49-F238E27FC236}">
                <a16:creationId xmlns:a16="http://schemas.microsoft.com/office/drawing/2014/main" id="{0F8EF024-A49F-C849-BE31-5AA6C8FB55C6}"/>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726007" y="5081579"/>
            <a:ext cx="1702650" cy="914400"/>
          </a:xfrm>
          <a:prstGeom prst="rect">
            <a:avLst/>
          </a:prstGeom>
        </p:spPr>
      </p:pic>
      <p:pic>
        <p:nvPicPr>
          <p:cNvPr id="38" name="Picture 37" descr="A picture containing text&#10;&#10;Description automatically generated">
            <a:extLst>
              <a:ext uri="{FF2B5EF4-FFF2-40B4-BE49-F238E27FC236}">
                <a16:creationId xmlns:a16="http://schemas.microsoft.com/office/drawing/2014/main" id="{41B494F8-79B5-0C43-826E-BA8C3D29C210}"/>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02631" y="2521966"/>
            <a:ext cx="1709206" cy="940174"/>
          </a:xfrm>
          <a:prstGeom prst="rect">
            <a:avLst/>
          </a:prstGeom>
        </p:spPr>
      </p:pic>
      <p:pic>
        <p:nvPicPr>
          <p:cNvPr id="40" name="Picture 39" descr="A picture containing text&#10;&#10;Description automatically generated">
            <a:extLst>
              <a:ext uri="{FF2B5EF4-FFF2-40B4-BE49-F238E27FC236}">
                <a16:creationId xmlns:a16="http://schemas.microsoft.com/office/drawing/2014/main" id="{7BA05DBF-00F7-CE44-9797-F9D202BC6F3C}"/>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1548065" y="3846850"/>
            <a:ext cx="1710519" cy="870374"/>
          </a:xfrm>
          <a:prstGeom prst="rect">
            <a:avLst/>
          </a:prstGeom>
        </p:spPr>
      </p:pic>
      <p:pic>
        <p:nvPicPr>
          <p:cNvPr id="42" name="Picture 41" descr="A picture containing graphical user interface&#10;&#10;Description automatically generated">
            <a:extLst>
              <a:ext uri="{FF2B5EF4-FFF2-40B4-BE49-F238E27FC236}">
                <a16:creationId xmlns:a16="http://schemas.microsoft.com/office/drawing/2014/main" id="{5A977133-D9FC-184F-B344-F9E8E9940456}"/>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15267" y="3238305"/>
            <a:ext cx="1706433" cy="874070"/>
          </a:xfrm>
          <a:prstGeom prst="rect">
            <a:avLst/>
          </a:prstGeom>
        </p:spPr>
      </p:pic>
      <p:pic>
        <p:nvPicPr>
          <p:cNvPr id="44" name="Picture 43" descr="A picture containing graphical user interface&#10;&#10;Description automatically generated">
            <a:extLst>
              <a:ext uri="{FF2B5EF4-FFF2-40B4-BE49-F238E27FC236}">
                <a16:creationId xmlns:a16="http://schemas.microsoft.com/office/drawing/2014/main" id="{4B32123A-9388-9A4C-B356-5B9F723BF012}"/>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912495" y="4538160"/>
            <a:ext cx="1709205" cy="850334"/>
          </a:xfrm>
          <a:prstGeom prst="rect">
            <a:avLst/>
          </a:prstGeom>
        </p:spPr>
      </p:pic>
      <p:grpSp>
        <p:nvGrpSpPr>
          <p:cNvPr id="2" name="Group 11">
            <a:extLst>
              <a:ext uri="{FF2B5EF4-FFF2-40B4-BE49-F238E27FC236}">
                <a16:creationId xmlns:a16="http://schemas.microsoft.com/office/drawing/2014/main" id="{793B68A7-2011-3508-0E65-6333353E6E8B}"/>
              </a:ext>
            </a:extLst>
          </p:cNvPr>
          <p:cNvGrpSpPr/>
          <p:nvPr/>
        </p:nvGrpSpPr>
        <p:grpSpPr>
          <a:xfrm>
            <a:off x="2611836" y="5072435"/>
            <a:ext cx="1709206" cy="930379"/>
            <a:chOff x="3482448" y="5072435"/>
            <a:chExt cx="2278941" cy="930379"/>
          </a:xfrm>
        </p:grpSpPr>
        <p:pic>
          <p:nvPicPr>
            <p:cNvPr id="32" name="Picture 31" descr="A picture containing diagram&#10;&#10;Description automatically generated">
              <a:extLst>
                <a:ext uri="{FF2B5EF4-FFF2-40B4-BE49-F238E27FC236}">
                  <a16:creationId xmlns:a16="http://schemas.microsoft.com/office/drawing/2014/main" id="{0A94698D-B890-404A-BB25-4195BABC0AEF}"/>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3482448" y="5072435"/>
              <a:ext cx="2278941" cy="914400"/>
            </a:xfrm>
            <a:prstGeom prst="rect">
              <a:avLst/>
            </a:prstGeom>
          </p:spPr>
        </p:pic>
        <p:sp>
          <p:nvSpPr>
            <p:cNvPr id="10" name="Rectangle: Rounded Corners 9">
              <a:extLst>
                <a:ext uri="{FF2B5EF4-FFF2-40B4-BE49-F238E27FC236}">
                  <a16:creationId xmlns:a16="http://schemas.microsoft.com/office/drawing/2014/main" id="{F7DE4C36-C31C-819F-89E9-79B75F21529C}"/>
                </a:ext>
              </a:extLst>
            </p:cNvPr>
            <p:cNvSpPr/>
            <p:nvPr/>
          </p:nvSpPr>
          <p:spPr>
            <a:xfrm>
              <a:off x="5343325" y="5504014"/>
              <a:ext cx="219275" cy="178329"/>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B4F3EA78-B5C2-09BA-DED5-0AEDFCD52D6F}"/>
                </a:ext>
              </a:extLst>
            </p:cNvPr>
            <p:cNvSpPr txBox="1"/>
            <p:nvPr/>
          </p:nvSpPr>
          <p:spPr>
            <a:xfrm>
              <a:off x="5260101" y="5418039"/>
              <a:ext cx="409169" cy="584775"/>
            </a:xfrm>
            <a:prstGeom prst="rect">
              <a:avLst/>
            </a:prstGeom>
            <a:noFill/>
          </p:spPr>
          <p:txBody>
            <a:bodyPr wrap="square" rtlCol="0">
              <a:spAutoFit/>
            </a:bodyPr>
            <a:lstStyle/>
            <a:p>
              <a:r>
                <a:rPr lang="en-US" sz="1600" b="1" cap="small" dirty="0">
                  <a:latin typeface="MetaSerifPro-Medium"/>
                </a:rPr>
                <a:t>29</a:t>
              </a:r>
            </a:p>
          </p:txBody>
        </p:sp>
      </p:grpSp>
    </p:spTree>
    <p:extLst>
      <p:ext uri="{BB962C8B-B14F-4D97-AF65-F5344CB8AC3E}">
        <p14:creationId xmlns:p14="http://schemas.microsoft.com/office/powerpoint/2010/main" val="39330526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FA950F7-87E4-8340-9D31-02A77377740E}"/>
              </a:ext>
            </a:extLst>
          </p:cNvPr>
          <p:cNvSpPr txBox="1">
            <a:spLocks/>
          </p:cNvSpPr>
          <p:nvPr/>
        </p:nvSpPr>
        <p:spPr>
          <a:xfrm>
            <a:off x="782657" y="-31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Number of adults with diabetes</a:t>
            </a:r>
            <a:br>
              <a:rPr lang="en-US" dirty="0"/>
            </a:br>
            <a:r>
              <a:rPr lang="en-US" sz="1400" dirty="0">
                <a:latin typeface="+mn-lt"/>
                <a:cs typeface="Arial" panose="020B0604020202020204" pitchFamily="34" charset="0"/>
              </a:rPr>
              <a:t>Aged 20</a:t>
            </a:r>
            <a:r>
              <a:rPr lang="en-GB" sz="1400" dirty="0">
                <a:latin typeface="+mn-lt"/>
                <a:cs typeface="Arial" panose="020B0604020202020204" pitchFamily="34" charset="0"/>
              </a:rPr>
              <a:t>–</a:t>
            </a:r>
            <a:r>
              <a:rPr lang="en-US" sz="1400" dirty="0">
                <a:latin typeface="+mn-lt"/>
                <a:cs typeface="Arial" panose="020B0604020202020204" pitchFamily="34" charset="0"/>
              </a:rPr>
              <a:t>79 years, 2021</a:t>
            </a:r>
            <a:endParaRPr lang="en-US" sz="2400" dirty="0">
              <a:latin typeface="+mn-lt"/>
              <a:cs typeface="Arial" panose="020B0604020202020204" pitchFamily="34" charset="0"/>
            </a:endParaRPr>
          </a:p>
        </p:txBody>
      </p:sp>
      <p:pic>
        <p:nvPicPr>
          <p:cNvPr id="11" name="Picture 10" descr="Map&#10;&#10;Description automatically generated">
            <a:extLst>
              <a:ext uri="{FF2B5EF4-FFF2-40B4-BE49-F238E27FC236}">
                <a16:creationId xmlns:a16="http://schemas.microsoft.com/office/drawing/2014/main" id="{9BB64528-4467-1E44-B027-2FD442FD5B22}"/>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496007" y="1304863"/>
            <a:ext cx="8174831" cy="4969770"/>
          </a:xfrm>
          <a:prstGeom prst="rect">
            <a:avLst/>
          </a:prstGeom>
          <a:effectLst/>
        </p:spPr>
      </p:pic>
    </p:spTree>
    <p:extLst>
      <p:ext uri="{BB962C8B-B14F-4D97-AF65-F5344CB8AC3E}">
        <p14:creationId xmlns:p14="http://schemas.microsoft.com/office/powerpoint/2010/main" val="839303637"/>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8A833C8E-3751-9744-A773-24B42B3AF75D}"/>
              </a:ext>
            </a:extLst>
          </p:cNvPr>
          <p:cNvSpPr txBox="1">
            <a:spLocks/>
          </p:cNvSpPr>
          <p:nvPr/>
        </p:nvSpPr>
        <p:spPr>
          <a:xfrm>
            <a:off x="782657" y="-31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Prevalence of diabetes</a:t>
            </a:r>
            <a:br>
              <a:rPr lang="en-US" dirty="0"/>
            </a:br>
            <a:r>
              <a:rPr lang="en-US" sz="1400" dirty="0">
                <a:latin typeface="+mn-lt"/>
                <a:cs typeface="Arial" panose="020B0604020202020204" pitchFamily="34" charset="0"/>
              </a:rPr>
              <a:t>By age and income group (%), 2021</a:t>
            </a:r>
            <a:endParaRPr lang="en-US" sz="2400" dirty="0">
              <a:latin typeface="+mn-lt"/>
              <a:cs typeface="Arial" panose="020B0604020202020204" pitchFamily="34" charset="0"/>
            </a:endParaRPr>
          </a:p>
        </p:txBody>
      </p:sp>
      <p:pic>
        <p:nvPicPr>
          <p:cNvPr id="4" name="Picture 3" descr="Chart, line chart&#10;&#10;Description automatically generated">
            <a:extLst>
              <a:ext uri="{FF2B5EF4-FFF2-40B4-BE49-F238E27FC236}">
                <a16:creationId xmlns:a16="http://schemas.microsoft.com/office/drawing/2014/main" id="{5E34E302-6EBA-DD44-92B8-6FF7802289C2}"/>
              </a:ext>
            </a:extLst>
          </p:cNvPr>
          <p:cNvPicPr>
            <a:picLocks noChangeAspect="1"/>
          </p:cNvPicPr>
          <p:nvPr/>
        </p:nvPicPr>
        <p:blipFill>
          <a:blip r:embed="rId2"/>
          <a:stretch>
            <a:fillRect/>
          </a:stretch>
        </p:blipFill>
        <p:spPr>
          <a:xfrm>
            <a:off x="834693" y="2166874"/>
            <a:ext cx="7474614" cy="2962910"/>
          </a:xfrm>
          <a:prstGeom prst="rect">
            <a:avLst/>
          </a:prstGeom>
        </p:spPr>
      </p:pic>
    </p:spTree>
    <p:extLst>
      <p:ext uri="{BB962C8B-B14F-4D97-AF65-F5344CB8AC3E}">
        <p14:creationId xmlns:p14="http://schemas.microsoft.com/office/powerpoint/2010/main" val="2488525392"/>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D1ED2228-3BA8-4E43-AC34-1765874F6A62}"/>
              </a:ext>
            </a:extLst>
          </p:cNvPr>
          <p:cNvSpPr txBox="1">
            <a:spLocks/>
          </p:cNvSpPr>
          <p:nvPr/>
        </p:nvSpPr>
        <p:spPr>
          <a:xfrm>
            <a:off x="782657" y="-31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Number of people with diabetes</a:t>
            </a:r>
            <a:br>
              <a:rPr lang="en-US" dirty="0"/>
            </a:br>
            <a:r>
              <a:rPr lang="en-US" sz="1400" dirty="0">
                <a:latin typeface="+mn-lt"/>
                <a:cs typeface="Arial" panose="020B0604020202020204" pitchFamily="34" charset="0"/>
              </a:rPr>
              <a:t>In adults aged 20</a:t>
            </a:r>
            <a:r>
              <a:rPr lang="en-GB" sz="1400" dirty="0">
                <a:latin typeface="+mn-lt"/>
                <a:cs typeface="Arial" panose="020B0604020202020204" pitchFamily="34" charset="0"/>
              </a:rPr>
              <a:t>–</a:t>
            </a:r>
            <a:r>
              <a:rPr lang="en-US" sz="1400" dirty="0">
                <a:latin typeface="+mn-lt"/>
                <a:cs typeface="Arial" panose="020B0604020202020204" pitchFamily="34" charset="0"/>
              </a:rPr>
              <a:t>79 years living in urban and rural areas in 2021 and 2045</a:t>
            </a:r>
            <a:endParaRPr lang="en-US" sz="2400" dirty="0">
              <a:latin typeface="+mn-lt"/>
              <a:cs typeface="Arial" panose="020B0604020202020204" pitchFamily="34" charset="0"/>
            </a:endParaRPr>
          </a:p>
        </p:txBody>
      </p:sp>
      <p:pic>
        <p:nvPicPr>
          <p:cNvPr id="5" name="Picture 4" descr="Chart, bar chart&#10;&#10;Description automatically generated">
            <a:extLst>
              <a:ext uri="{FF2B5EF4-FFF2-40B4-BE49-F238E27FC236}">
                <a16:creationId xmlns:a16="http://schemas.microsoft.com/office/drawing/2014/main" id="{4C25C27D-4A1B-0848-A257-D7F3E1B6B8D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768346" y="1449428"/>
            <a:ext cx="3607308" cy="4595545"/>
          </a:xfrm>
          <a:prstGeom prst="rect">
            <a:avLst/>
          </a:prstGeom>
        </p:spPr>
      </p:pic>
    </p:spTree>
    <p:extLst>
      <p:ext uri="{BB962C8B-B14F-4D97-AF65-F5344CB8AC3E}">
        <p14:creationId xmlns:p14="http://schemas.microsoft.com/office/powerpoint/2010/main" val="37911821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a:extLst>
              <a:ext uri="{FF2B5EF4-FFF2-40B4-BE49-F238E27FC236}">
                <a16:creationId xmlns:a16="http://schemas.microsoft.com/office/drawing/2014/main" id="{754CBED4-E9AF-F345-AAB6-AAF907D5636C}"/>
              </a:ext>
            </a:extLst>
          </p:cNvPr>
          <p:cNvSpPr txBox="1">
            <a:spLocks/>
          </p:cNvSpPr>
          <p:nvPr/>
        </p:nvSpPr>
        <p:spPr>
          <a:xfrm>
            <a:off x="782657" y="-31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Proportion of adults with undiagnosed diabetes</a:t>
            </a:r>
            <a:br>
              <a:rPr lang="en-US" dirty="0"/>
            </a:br>
            <a:r>
              <a:rPr lang="en-US" sz="1400" dirty="0">
                <a:latin typeface="+mn-lt"/>
                <a:cs typeface="Arial" panose="020B0604020202020204" pitchFamily="34" charset="0"/>
              </a:rPr>
              <a:t>Aged 20</a:t>
            </a:r>
            <a:r>
              <a:rPr lang="en-GB" sz="1400" dirty="0">
                <a:latin typeface="+mn-lt"/>
                <a:cs typeface="Arial" panose="020B0604020202020204" pitchFamily="34" charset="0"/>
              </a:rPr>
              <a:t>–</a:t>
            </a:r>
            <a:r>
              <a:rPr lang="en-US" sz="1400" dirty="0">
                <a:latin typeface="+mn-lt"/>
                <a:cs typeface="Arial" panose="020B0604020202020204" pitchFamily="34" charset="0"/>
              </a:rPr>
              <a:t>79 years by country in 2021</a:t>
            </a:r>
          </a:p>
        </p:txBody>
      </p:sp>
      <p:pic>
        <p:nvPicPr>
          <p:cNvPr id="5" name="Picture 4" descr="Map&#10;&#10;Description automatically generated">
            <a:extLst>
              <a:ext uri="{FF2B5EF4-FFF2-40B4-BE49-F238E27FC236}">
                <a16:creationId xmlns:a16="http://schemas.microsoft.com/office/drawing/2014/main" id="{5F91E1D6-05FC-3245-89C4-0D525FAB6AAD}"/>
              </a:ext>
            </a:extLst>
          </p:cNvPr>
          <p:cNvPicPr>
            <a:picLocks noChangeAspect="1"/>
          </p:cNvPicPr>
          <p:nvPr/>
        </p:nvPicPr>
        <p:blipFill rotWithShape="1">
          <a:blip r:embed="rId2">
            <a:alphaModFix/>
            <a:extLst>
              <a:ext uri="{28A0092B-C50C-407E-A947-70E740481C1C}">
                <a14:useLocalDpi xmlns:a14="http://schemas.microsoft.com/office/drawing/2010/main"/>
              </a:ext>
            </a:extLst>
          </a:blip>
          <a:srcRect/>
          <a:stretch/>
        </p:blipFill>
        <p:spPr>
          <a:xfrm>
            <a:off x="668092" y="1233216"/>
            <a:ext cx="7750129" cy="4968409"/>
          </a:xfrm>
          <a:prstGeom prst="rect">
            <a:avLst/>
          </a:prstGeom>
        </p:spPr>
      </p:pic>
    </p:spTree>
    <p:extLst>
      <p:ext uri="{BB962C8B-B14F-4D97-AF65-F5344CB8AC3E}">
        <p14:creationId xmlns:p14="http://schemas.microsoft.com/office/powerpoint/2010/main" val="1591460868"/>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Ορθογώνιο 2"/>
          <p:cNvSpPr/>
          <p:nvPr/>
        </p:nvSpPr>
        <p:spPr>
          <a:xfrm>
            <a:off x="1214168" y="1308584"/>
            <a:ext cx="6715664" cy="3170035"/>
          </a:xfrm>
          <a:prstGeom prst="rect">
            <a:avLst/>
          </a:prstGeom>
        </p:spPr>
        <p:txBody>
          <a:bodyPr wrap="square">
            <a:spAutoFit/>
          </a:bodyPr>
          <a:lstStyle/>
          <a:p>
            <a:pPr algn="ctr">
              <a:lnSpc>
                <a:spcPct val="150000"/>
              </a:lnSpc>
            </a:pPr>
            <a:r>
              <a:rPr lang="el-GR" b="1" dirty="0">
                <a:latin typeface="Helvetica" charset="0"/>
              </a:rPr>
              <a:t>Προσυμπτωματικός έλεγχος (</a:t>
            </a:r>
            <a:r>
              <a:rPr lang="en" b="1" dirty="0">
                <a:latin typeface="Helvetica" charset="0"/>
              </a:rPr>
              <a:t>screening) </a:t>
            </a:r>
            <a:r>
              <a:rPr lang="el-GR" b="1" dirty="0">
                <a:latin typeface="Helvetica" charset="0"/>
              </a:rPr>
              <a:t>ΣΔ</a:t>
            </a:r>
            <a:endParaRPr lang="en" b="1" dirty="0">
              <a:latin typeface="Helvetica" charset="0"/>
            </a:endParaRPr>
          </a:p>
          <a:p>
            <a:pPr algn="ctr">
              <a:lnSpc>
                <a:spcPct val="150000"/>
              </a:lnSpc>
            </a:pPr>
            <a:endParaRPr lang="en-US" b="1" dirty="0">
              <a:latin typeface="Helvetica" charset="0"/>
            </a:endParaRPr>
          </a:p>
          <a:p>
            <a:pPr algn="ctr">
              <a:lnSpc>
                <a:spcPct val="150000"/>
              </a:lnSpc>
            </a:pPr>
            <a:endParaRPr lang="el-GR" b="1" dirty="0">
              <a:latin typeface="Helvetica" charset="0"/>
            </a:endParaRPr>
          </a:p>
          <a:p>
            <a:pPr marL="214313" indent="-214313">
              <a:lnSpc>
                <a:spcPct val="150000"/>
              </a:lnSpc>
              <a:buFont typeface="Arial" charset="0"/>
              <a:buChar char="•"/>
            </a:pPr>
            <a:r>
              <a:rPr lang="el-GR" sz="1350" dirty="0">
                <a:latin typeface="Helvetica" charset="0"/>
              </a:rPr>
              <a:t>Ειδικό ερωτηματολόγιο ανίχνευσης του κινδύνου ανάπτυξης ΣΔτ2 (π.χ. ερωτηματολόγιο </a:t>
            </a:r>
            <a:r>
              <a:rPr lang="en" sz="1350" dirty="0">
                <a:latin typeface="Helvetica" charset="0"/>
              </a:rPr>
              <a:t>FINDRISC) </a:t>
            </a:r>
            <a:r>
              <a:rPr lang="el-GR" sz="1350" dirty="0">
                <a:latin typeface="Helvetica" charset="0"/>
              </a:rPr>
              <a:t>είτε</a:t>
            </a:r>
          </a:p>
          <a:p>
            <a:pPr marL="214313" indent="-214313">
              <a:lnSpc>
                <a:spcPct val="150000"/>
              </a:lnSpc>
              <a:buFont typeface="Arial" charset="0"/>
              <a:buChar char="•"/>
            </a:pPr>
            <a:r>
              <a:rPr lang="el-GR" sz="1350" dirty="0">
                <a:latin typeface="Helvetica" charset="0"/>
              </a:rPr>
              <a:t>Μέτρηση της γλυκόζης νηστείας</a:t>
            </a:r>
          </a:p>
          <a:p>
            <a:pPr>
              <a:lnSpc>
                <a:spcPct val="150000"/>
              </a:lnSpc>
            </a:pPr>
            <a:endParaRPr lang="el-GR" sz="1350" dirty="0">
              <a:latin typeface="Helvetica" charset="0"/>
            </a:endParaRPr>
          </a:p>
          <a:p>
            <a:pPr>
              <a:lnSpc>
                <a:spcPct val="150000"/>
              </a:lnSpc>
            </a:pPr>
            <a:r>
              <a:rPr lang="el-GR" sz="1350" dirty="0">
                <a:latin typeface="Helvetica" charset="0"/>
              </a:rPr>
              <a:t>σε άτομα που πληρούν ορισμένες προϋποθέσεις, οι οποίες θεωρείται ότι αυξάνουν τον κίνδυνο για την εμφάνιση ΣΔτ2</a:t>
            </a:r>
          </a:p>
        </p:txBody>
      </p:sp>
      <p:sp>
        <p:nvSpPr>
          <p:cNvPr id="2" name="TextBox 1">
            <a:extLst>
              <a:ext uri="{FF2B5EF4-FFF2-40B4-BE49-F238E27FC236}">
                <a16:creationId xmlns:a16="http://schemas.microsoft.com/office/drawing/2014/main" id="{E1C57068-5045-C688-B631-6090225A4E9C}"/>
              </a:ext>
            </a:extLst>
          </p:cNvPr>
          <p:cNvSpPr txBox="1"/>
          <p:nvPr/>
        </p:nvSpPr>
        <p:spPr>
          <a:xfrm>
            <a:off x="5076056" y="6171546"/>
            <a:ext cx="3384376" cy="307777"/>
          </a:xfrm>
          <a:prstGeom prst="rect">
            <a:avLst/>
          </a:prstGeom>
          <a:noFill/>
        </p:spPr>
        <p:txBody>
          <a:bodyPr wrap="square" rtlCol="0">
            <a:spAutoFit/>
          </a:bodyPr>
          <a:lstStyle/>
          <a:p>
            <a:r>
              <a:rPr lang="el-GR" sz="1400" dirty="0">
                <a:latin typeface="Calibri" panose="020F0502020204030204" pitchFamily="34" charset="0"/>
                <a:cs typeface="Calibri" panose="020F0502020204030204" pitchFamily="34" charset="0"/>
              </a:rPr>
              <a:t>ΕΔΕ – ΚΑΤΕΥΘΥΝΤΗΡΙΕΣ ΟΔΗΓΙΕΣ 2023</a:t>
            </a:r>
          </a:p>
        </p:txBody>
      </p:sp>
    </p:spTree>
    <p:extLst>
      <p:ext uri="{BB962C8B-B14F-4D97-AF65-F5344CB8AC3E}">
        <p14:creationId xmlns:p14="http://schemas.microsoft.com/office/powerpoint/2010/main" val="16647674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hart&#10;&#10;Description automatically generated">
            <a:extLst>
              <a:ext uri="{FF2B5EF4-FFF2-40B4-BE49-F238E27FC236}">
                <a16:creationId xmlns:a16="http://schemas.microsoft.com/office/drawing/2014/main" id="{56665152-C39B-2E4E-B7DD-4A36AFBEC8A5}"/>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1326356" y="1933575"/>
            <a:ext cx="6491288" cy="3476584"/>
          </a:xfrm>
          <a:prstGeom prst="rect">
            <a:avLst/>
          </a:prstGeom>
        </p:spPr>
      </p:pic>
      <p:sp>
        <p:nvSpPr>
          <p:cNvPr id="4" name="Title 3">
            <a:extLst>
              <a:ext uri="{FF2B5EF4-FFF2-40B4-BE49-F238E27FC236}">
                <a16:creationId xmlns:a16="http://schemas.microsoft.com/office/drawing/2014/main" id="{1EC4D925-F739-4841-960B-2DC1F157589F}"/>
              </a:ext>
            </a:extLst>
          </p:cNvPr>
          <p:cNvSpPr>
            <a:spLocks noGrp="1"/>
          </p:cNvSpPr>
          <p:nvPr>
            <p:ph type="title"/>
          </p:nvPr>
        </p:nvSpPr>
        <p:spPr/>
        <p:txBody>
          <a:bodyPr/>
          <a:lstStyle/>
          <a:p>
            <a:pPr>
              <a:lnSpc>
                <a:spcPct val="100000"/>
              </a:lnSpc>
            </a:pPr>
            <a:r>
              <a:rPr lang="en-US" dirty="0"/>
              <a:t>Estimates and projections</a:t>
            </a:r>
            <a:br>
              <a:rPr lang="en-US" dirty="0"/>
            </a:br>
            <a:r>
              <a:rPr lang="en-US" sz="1050" b="0" dirty="0">
                <a:latin typeface="+mn-lt"/>
                <a:cs typeface="Arial" panose="020B0604020202020204" pitchFamily="34" charset="0"/>
              </a:rPr>
              <a:t>Global number of adults (20</a:t>
            </a:r>
            <a:r>
              <a:rPr lang="en-GB" sz="1050" b="0" dirty="0">
                <a:latin typeface="+mn-lt"/>
                <a:cs typeface="Arial" panose="020B0604020202020204" pitchFamily="34" charset="0"/>
              </a:rPr>
              <a:t>–</a:t>
            </a:r>
            <a:r>
              <a:rPr lang="en-US" sz="1050" b="0" dirty="0">
                <a:latin typeface="+mn-lt"/>
                <a:cs typeface="Arial" panose="020B0604020202020204" pitchFamily="34" charset="0"/>
              </a:rPr>
              <a:t>79 years) in millions</a:t>
            </a:r>
            <a:endParaRPr lang="en-US" b="0" dirty="0">
              <a:latin typeface="+mn-lt"/>
              <a:cs typeface="Arial" panose="020B0604020202020204" pitchFamily="34" charset="0"/>
            </a:endParaRPr>
          </a:p>
        </p:txBody>
      </p:sp>
    </p:spTree>
    <p:extLst>
      <p:ext uri="{BB962C8B-B14F-4D97-AF65-F5344CB8AC3E}">
        <p14:creationId xmlns:p14="http://schemas.microsoft.com/office/powerpoint/2010/main" val="3830794011"/>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p:cNvSpPr/>
          <p:nvPr/>
        </p:nvSpPr>
        <p:spPr>
          <a:xfrm>
            <a:off x="400050" y="1005260"/>
            <a:ext cx="8335736" cy="4832028"/>
          </a:xfrm>
          <a:prstGeom prst="rect">
            <a:avLst/>
          </a:prstGeom>
        </p:spPr>
        <p:txBody>
          <a:bodyPr wrap="square">
            <a:spAutoFit/>
          </a:bodyPr>
          <a:lstStyle/>
          <a:p>
            <a:pPr algn="ctr">
              <a:lnSpc>
                <a:spcPct val="150000"/>
              </a:lnSpc>
            </a:pPr>
            <a:r>
              <a:rPr lang="el-GR" b="1" dirty="0">
                <a:latin typeface="Helvetica" charset="0"/>
              </a:rPr>
              <a:t>Ενδείξεις για </a:t>
            </a:r>
            <a:r>
              <a:rPr lang="el-GR" b="1" dirty="0" err="1">
                <a:latin typeface="Helvetica" charset="0"/>
              </a:rPr>
              <a:t>προσυμπτωματικό</a:t>
            </a:r>
            <a:r>
              <a:rPr lang="el-GR" b="1" dirty="0">
                <a:latin typeface="Helvetica" charset="0"/>
              </a:rPr>
              <a:t> έλεγχο ΣΔ</a:t>
            </a:r>
          </a:p>
          <a:p>
            <a:pPr marL="257175" indent="-257175">
              <a:lnSpc>
                <a:spcPct val="150000"/>
              </a:lnSpc>
              <a:buAutoNum type="arabicPeriod"/>
            </a:pPr>
            <a:r>
              <a:rPr lang="el-GR" sz="1350" dirty="0">
                <a:latin typeface="Helvetica" charset="0"/>
              </a:rPr>
              <a:t>Άτομα υπέρβαρα ή παχύσαρκα (ΔΜΣ ≥25 </a:t>
            </a:r>
            <a:r>
              <a:rPr lang="el-GR" sz="1350" dirty="0" err="1">
                <a:latin typeface="Helvetica" charset="0"/>
              </a:rPr>
              <a:t>kg</a:t>
            </a:r>
            <a:r>
              <a:rPr lang="el-GR" sz="1350" dirty="0">
                <a:latin typeface="Helvetica" charset="0"/>
              </a:rPr>
              <a:t>/m2) που έχουν έναν τουλάχιστον από τους παρακάτω παράγοντες:</a:t>
            </a:r>
          </a:p>
          <a:p>
            <a:pPr marL="342900" lvl="1">
              <a:lnSpc>
                <a:spcPct val="150000"/>
              </a:lnSpc>
            </a:pPr>
            <a:r>
              <a:rPr lang="el-GR" sz="1350" dirty="0">
                <a:latin typeface="Helvetica" charset="0"/>
              </a:rPr>
              <a:t>α) Οικογενειακό ιστορικό ΣΔ σε συγγενείς 1ου βαθμού (γονείς, αδέλφια, παιδιά)</a:t>
            </a:r>
          </a:p>
          <a:p>
            <a:pPr marL="342900" lvl="1">
              <a:lnSpc>
                <a:spcPct val="150000"/>
              </a:lnSpc>
            </a:pPr>
            <a:r>
              <a:rPr lang="el-GR" sz="1350" dirty="0">
                <a:latin typeface="Helvetica" charset="0"/>
              </a:rPr>
              <a:t>β) Ιστορικό υπέρτασης ή καρδιαγγειακής νόσου</a:t>
            </a:r>
          </a:p>
          <a:p>
            <a:pPr marL="342900" lvl="1">
              <a:lnSpc>
                <a:spcPct val="150000"/>
              </a:lnSpc>
            </a:pPr>
            <a:r>
              <a:rPr lang="el-GR" sz="1350" dirty="0">
                <a:latin typeface="Helvetica" charset="0"/>
              </a:rPr>
              <a:t>γ) Ιστορικό </a:t>
            </a:r>
            <a:r>
              <a:rPr lang="el-GR" sz="1350" dirty="0" err="1">
                <a:latin typeface="Helvetica" charset="0"/>
              </a:rPr>
              <a:t>δυσλιπιδαιμίας</a:t>
            </a:r>
            <a:r>
              <a:rPr lang="el-GR" sz="1350" dirty="0">
                <a:latin typeface="Helvetica" charset="0"/>
              </a:rPr>
              <a:t> (υψηλά </a:t>
            </a:r>
            <a:r>
              <a:rPr lang="el-GR" sz="1350" dirty="0" err="1">
                <a:latin typeface="Helvetica" charset="0"/>
              </a:rPr>
              <a:t>τριγλυκερίδια</a:t>
            </a:r>
            <a:r>
              <a:rPr lang="el-GR" sz="1350" dirty="0">
                <a:latin typeface="Helvetica" charset="0"/>
              </a:rPr>
              <a:t> [&gt;250 </a:t>
            </a:r>
            <a:r>
              <a:rPr lang="el-GR" sz="1350" dirty="0" err="1">
                <a:latin typeface="Helvetica" charset="0"/>
              </a:rPr>
              <a:t>mg</a:t>
            </a:r>
            <a:r>
              <a:rPr lang="el-GR" sz="1350" dirty="0">
                <a:latin typeface="Helvetica" charset="0"/>
              </a:rPr>
              <a:t>/</a:t>
            </a:r>
            <a:r>
              <a:rPr lang="el-GR" sz="1350" dirty="0" err="1">
                <a:latin typeface="Helvetica" charset="0"/>
              </a:rPr>
              <a:t>dL</a:t>
            </a:r>
            <a:r>
              <a:rPr lang="el-GR" sz="1350" dirty="0">
                <a:latin typeface="Helvetica" charset="0"/>
              </a:rPr>
              <a:t>], χαμηλή HDL &lt;35 </a:t>
            </a:r>
            <a:r>
              <a:rPr lang="el-GR" sz="1350" dirty="0" err="1">
                <a:latin typeface="Helvetica" charset="0"/>
              </a:rPr>
              <a:t>mg</a:t>
            </a:r>
            <a:r>
              <a:rPr lang="el-GR" sz="1350" dirty="0">
                <a:latin typeface="Helvetica" charset="0"/>
              </a:rPr>
              <a:t>/</a:t>
            </a:r>
            <a:r>
              <a:rPr lang="el-GR" sz="1350" dirty="0" err="1">
                <a:latin typeface="Helvetica" charset="0"/>
              </a:rPr>
              <a:t>dL</a:t>
            </a:r>
            <a:r>
              <a:rPr lang="el-GR" sz="1350" dirty="0">
                <a:latin typeface="Helvetica" charset="0"/>
              </a:rPr>
              <a:t>])</a:t>
            </a:r>
          </a:p>
          <a:p>
            <a:pPr marL="342900" lvl="1">
              <a:lnSpc>
                <a:spcPct val="150000"/>
              </a:lnSpc>
            </a:pPr>
            <a:r>
              <a:rPr lang="el-GR" sz="1350" dirty="0">
                <a:latin typeface="Helvetica" charset="0"/>
              </a:rPr>
              <a:t>δ) Γυναίκες με σύνδρομο </a:t>
            </a:r>
            <a:r>
              <a:rPr lang="el-GR" sz="1350" dirty="0" err="1">
                <a:latin typeface="Helvetica" charset="0"/>
              </a:rPr>
              <a:t>πολυκυστικών</a:t>
            </a:r>
            <a:r>
              <a:rPr lang="el-GR" sz="1350" dirty="0">
                <a:latin typeface="Helvetica" charset="0"/>
              </a:rPr>
              <a:t> ωοθηκών</a:t>
            </a:r>
          </a:p>
          <a:p>
            <a:pPr marL="342900" lvl="1">
              <a:lnSpc>
                <a:spcPct val="150000"/>
              </a:lnSpc>
            </a:pPr>
            <a:r>
              <a:rPr lang="el-GR" sz="1350" dirty="0">
                <a:latin typeface="Helvetica" charset="0"/>
              </a:rPr>
              <a:t>ε) Καταστάσεις που σχετίζονται με αντίσταση στην ινσουλίνη (π.χ. </a:t>
            </a:r>
            <a:r>
              <a:rPr lang="el-GR" sz="1350" dirty="0" err="1">
                <a:latin typeface="Helvetica" charset="0"/>
              </a:rPr>
              <a:t>μελανίζουσα</a:t>
            </a:r>
            <a:r>
              <a:rPr lang="el-GR" sz="1350" dirty="0">
                <a:latin typeface="Helvetica" charset="0"/>
              </a:rPr>
              <a:t> </a:t>
            </a:r>
            <a:r>
              <a:rPr lang="el-GR" sz="1350" dirty="0" err="1">
                <a:latin typeface="Helvetica" charset="0"/>
              </a:rPr>
              <a:t>ακάνθωση</a:t>
            </a:r>
            <a:r>
              <a:rPr lang="el-GR" sz="1350" dirty="0">
                <a:latin typeface="Helvetica" charset="0"/>
              </a:rPr>
              <a:t>)</a:t>
            </a:r>
          </a:p>
          <a:p>
            <a:pPr>
              <a:lnSpc>
                <a:spcPct val="150000"/>
              </a:lnSpc>
            </a:pPr>
            <a:r>
              <a:rPr lang="el-GR" sz="1350" dirty="0">
                <a:latin typeface="Helvetica" charset="0"/>
              </a:rPr>
              <a:t>2. Ιστορικό </a:t>
            </a:r>
            <a:r>
              <a:rPr lang="el-GR" sz="1350" dirty="0" err="1">
                <a:latin typeface="Helvetica" charset="0"/>
              </a:rPr>
              <a:t>προδιαβήτη</a:t>
            </a:r>
            <a:endParaRPr lang="el-GR" sz="1350" dirty="0">
              <a:latin typeface="Helvetica" charset="0"/>
            </a:endParaRPr>
          </a:p>
          <a:p>
            <a:pPr>
              <a:lnSpc>
                <a:spcPct val="150000"/>
              </a:lnSpc>
            </a:pPr>
            <a:r>
              <a:rPr lang="el-GR" sz="1350" dirty="0">
                <a:latin typeface="Helvetica" charset="0"/>
              </a:rPr>
              <a:t>3. Ιστορικό ΣΔ κύησης</a:t>
            </a:r>
          </a:p>
          <a:p>
            <a:pPr>
              <a:lnSpc>
                <a:spcPct val="150000"/>
              </a:lnSpc>
            </a:pPr>
            <a:r>
              <a:rPr lang="el-GR" sz="1350" dirty="0">
                <a:latin typeface="Helvetica" charset="0"/>
              </a:rPr>
              <a:t>4. Για όλο τον πληθυσμό μετά την ηλικία των 45 ετών</a:t>
            </a:r>
          </a:p>
          <a:p>
            <a:pPr>
              <a:lnSpc>
                <a:spcPct val="150000"/>
              </a:lnSpc>
            </a:pPr>
            <a:r>
              <a:rPr lang="el-GR" sz="1350" dirty="0">
                <a:latin typeface="Helvetica" charset="0"/>
              </a:rPr>
              <a:t>5. Λοίμωξη από HIV</a:t>
            </a:r>
          </a:p>
          <a:p>
            <a:pPr>
              <a:lnSpc>
                <a:spcPct val="150000"/>
              </a:lnSpc>
            </a:pPr>
            <a:r>
              <a:rPr lang="el-GR" sz="1350" dirty="0">
                <a:latin typeface="Helvetica" charset="0"/>
              </a:rPr>
              <a:t>Εάν τα αποτελέσματα του </a:t>
            </a:r>
            <a:r>
              <a:rPr lang="el-GR" sz="1350" dirty="0" err="1">
                <a:latin typeface="Helvetica" charset="0"/>
              </a:rPr>
              <a:t>προσυμπτωματικού</a:t>
            </a:r>
            <a:r>
              <a:rPr lang="el-GR" sz="1350" dirty="0">
                <a:latin typeface="Helvetica" charset="0"/>
              </a:rPr>
              <a:t> ελέγχου είναι φυσιολογικά, θα πρέπει να επαναλαμβάνονται τουλάχιστον ανά 3ετία, με πιθανό πιο συχνό έλεγχο ανάλογα με τα αρχικά ευρήματα και τους παράγοντες κινδύνου.</a:t>
            </a:r>
          </a:p>
        </p:txBody>
      </p:sp>
      <p:sp>
        <p:nvSpPr>
          <p:cNvPr id="3" name="TextBox 2">
            <a:extLst>
              <a:ext uri="{FF2B5EF4-FFF2-40B4-BE49-F238E27FC236}">
                <a16:creationId xmlns:a16="http://schemas.microsoft.com/office/drawing/2014/main" id="{18BD6D5B-37FF-9892-3AA5-CAEDEB39AE9D}"/>
              </a:ext>
            </a:extLst>
          </p:cNvPr>
          <p:cNvSpPr txBox="1"/>
          <p:nvPr/>
        </p:nvSpPr>
        <p:spPr>
          <a:xfrm>
            <a:off x="5076056" y="6171546"/>
            <a:ext cx="3384376" cy="307777"/>
          </a:xfrm>
          <a:prstGeom prst="rect">
            <a:avLst/>
          </a:prstGeom>
          <a:noFill/>
        </p:spPr>
        <p:txBody>
          <a:bodyPr wrap="square" rtlCol="0">
            <a:spAutoFit/>
          </a:bodyPr>
          <a:lstStyle/>
          <a:p>
            <a:r>
              <a:rPr lang="el-GR" sz="1400" dirty="0">
                <a:latin typeface="Calibri" panose="020F0502020204030204" pitchFamily="34" charset="0"/>
                <a:cs typeface="Calibri" panose="020F0502020204030204" pitchFamily="34" charset="0"/>
              </a:rPr>
              <a:t>ΕΔΕ – ΚΑΤΕΥΘΥΝΤΗΡΙΕΣ ΟΔΗΓΙΕΣ 2023</a:t>
            </a:r>
          </a:p>
        </p:txBody>
      </p:sp>
    </p:spTree>
    <p:extLst>
      <p:ext uri="{BB962C8B-B14F-4D97-AF65-F5344CB8AC3E}">
        <p14:creationId xmlns:p14="http://schemas.microsoft.com/office/powerpoint/2010/main" val="4286494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Map&#10;&#10;Description automatically generated">
            <a:extLst>
              <a:ext uri="{FF2B5EF4-FFF2-40B4-BE49-F238E27FC236}">
                <a16:creationId xmlns:a16="http://schemas.microsoft.com/office/drawing/2014/main" id="{95F00F35-D32A-A344-9C09-39FF652E9D6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434852" y="1847342"/>
            <a:ext cx="4558273" cy="4098912"/>
          </a:xfrm>
          <a:prstGeom prst="rect">
            <a:avLst/>
          </a:prstGeom>
        </p:spPr>
      </p:pic>
      <p:sp>
        <p:nvSpPr>
          <p:cNvPr id="5" name="Title 3">
            <a:extLst>
              <a:ext uri="{FF2B5EF4-FFF2-40B4-BE49-F238E27FC236}">
                <a16:creationId xmlns:a16="http://schemas.microsoft.com/office/drawing/2014/main" id="{4794FE1F-78B1-494F-9886-FA48405A3988}"/>
              </a:ext>
            </a:extLst>
          </p:cNvPr>
          <p:cNvSpPr txBox="1">
            <a:spLocks/>
          </p:cNvSpPr>
          <p:nvPr/>
        </p:nvSpPr>
        <p:spPr>
          <a:xfrm>
            <a:off x="782657" y="-31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Age-sex </a:t>
            </a:r>
            <a:r>
              <a:rPr lang="en-GB" b="1" dirty="0">
                <a:latin typeface="Cambria" panose="02040503050406030204" pitchFamily="18" charset="0"/>
              </a:rPr>
              <a:t>standardised</a:t>
            </a:r>
            <a:r>
              <a:rPr lang="en-US" b="1" dirty="0">
                <a:latin typeface="Cambria" panose="02040503050406030204" pitchFamily="18" charset="0"/>
              </a:rPr>
              <a:t> incidence rates of type 1 diabetes</a:t>
            </a:r>
            <a:br>
              <a:rPr lang="en-US" dirty="0"/>
            </a:br>
            <a:r>
              <a:rPr lang="en-US" sz="1400" dirty="0">
                <a:latin typeface="+mn-lt"/>
                <a:cs typeface="Arial" panose="020B0604020202020204" pitchFamily="34" charset="0"/>
              </a:rPr>
              <a:t>Per 100,000 population per annum in children and adolescents aged 0</a:t>
            </a:r>
            <a:r>
              <a:rPr lang="en-GB" sz="1400" dirty="0">
                <a:latin typeface="+mn-lt"/>
                <a:cs typeface="Arial" panose="020B0604020202020204" pitchFamily="34" charset="0"/>
              </a:rPr>
              <a:t>–</a:t>
            </a:r>
            <a:r>
              <a:rPr lang="en-US" sz="1400" dirty="0">
                <a:latin typeface="+mn-lt"/>
                <a:cs typeface="Arial" panose="020B0604020202020204" pitchFamily="34" charset="0"/>
              </a:rPr>
              <a:t>14 years and incidence of </a:t>
            </a:r>
            <a:br>
              <a:rPr lang="en-US" sz="1400" dirty="0">
                <a:latin typeface="+mn-lt"/>
                <a:cs typeface="Arial" panose="020B0604020202020204" pitchFamily="34" charset="0"/>
              </a:rPr>
            </a:br>
            <a:r>
              <a:rPr lang="en-US" sz="1400" dirty="0">
                <a:latin typeface="+mn-lt"/>
                <a:cs typeface="Arial" panose="020B0604020202020204" pitchFamily="34" charset="0"/>
              </a:rPr>
              <a:t>adult-onset type 1 diabetes in adults aged 20</a:t>
            </a:r>
            <a:r>
              <a:rPr lang="en-GB" sz="1400" dirty="0">
                <a:latin typeface="+mn-lt"/>
                <a:cs typeface="Arial" panose="020B0604020202020204" pitchFamily="34" charset="0"/>
              </a:rPr>
              <a:t>–</a:t>
            </a:r>
            <a:r>
              <a:rPr lang="en-US" sz="1400" dirty="0">
                <a:latin typeface="+mn-lt"/>
                <a:cs typeface="Arial" panose="020B0604020202020204" pitchFamily="34" charset="0"/>
              </a:rPr>
              <a:t>40 years</a:t>
            </a:r>
            <a:endParaRPr lang="en-US" dirty="0">
              <a:latin typeface="+mn-lt"/>
              <a:cs typeface="Arial" panose="020B0604020202020204" pitchFamily="34" charset="0"/>
            </a:endParaRPr>
          </a:p>
        </p:txBody>
      </p:sp>
      <p:grpSp>
        <p:nvGrpSpPr>
          <p:cNvPr id="2" name="object 8">
            <a:extLst>
              <a:ext uri="{FF2B5EF4-FFF2-40B4-BE49-F238E27FC236}">
                <a16:creationId xmlns:a16="http://schemas.microsoft.com/office/drawing/2014/main" id="{AED31870-B239-1044-82C2-BFA068554720}"/>
              </a:ext>
            </a:extLst>
          </p:cNvPr>
          <p:cNvGrpSpPr/>
          <p:nvPr/>
        </p:nvGrpSpPr>
        <p:grpSpPr>
          <a:xfrm>
            <a:off x="-10138" y="356259"/>
            <a:ext cx="638786" cy="632966"/>
            <a:chOff x="7517536" y="8690952"/>
            <a:chExt cx="1273986" cy="946785"/>
          </a:xfrm>
        </p:grpSpPr>
        <p:sp>
          <p:nvSpPr>
            <p:cNvPr id="15" name="object 9">
              <a:extLst>
                <a:ext uri="{FF2B5EF4-FFF2-40B4-BE49-F238E27FC236}">
                  <a16:creationId xmlns:a16="http://schemas.microsoft.com/office/drawing/2014/main" id="{C32E2557-856E-904E-9ECC-3ECC96989DC8}"/>
                </a:ext>
              </a:extLst>
            </p:cNvPr>
            <p:cNvSpPr/>
            <p:nvPr/>
          </p:nvSpPr>
          <p:spPr>
            <a:xfrm>
              <a:off x="7517536" y="8690952"/>
              <a:ext cx="859789" cy="946785"/>
            </a:xfrm>
            <a:custGeom>
              <a:avLst/>
              <a:gdLst/>
              <a:ahLst/>
              <a:cxnLst/>
              <a:rect l="l" t="t" r="r" b="b"/>
              <a:pathLst>
                <a:path w="817245" h="946784">
                  <a:moveTo>
                    <a:pt x="816902" y="0"/>
                  </a:moveTo>
                  <a:lnTo>
                    <a:pt x="0" y="0"/>
                  </a:lnTo>
                  <a:lnTo>
                    <a:pt x="0" y="946607"/>
                  </a:lnTo>
                  <a:lnTo>
                    <a:pt x="816902" y="946607"/>
                  </a:lnTo>
                  <a:lnTo>
                    <a:pt x="816902" y="0"/>
                  </a:lnTo>
                  <a:close/>
                </a:path>
              </a:pathLst>
            </a:custGeom>
            <a:solidFill>
              <a:srgbClr val="E94575"/>
            </a:solidFill>
          </p:spPr>
          <p:txBody>
            <a:bodyPr wrap="square" lIns="0" tIns="0" rIns="0" bIns="0" rtlCol="0"/>
            <a:lstStyle/>
            <a:p>
              <a:endParaRPr dirty="0"/>
            </a:p>
          </p:txBody>
        </p:sp>
        <p:sp>
          <p:nvSpPr>
            <p:cNvPr id="16" name="object 10">
              <a:extLst>
                <a:ext uri="{FF2B5EF4-FFF2-40B4-BE49-F238E27FC236}">
                  <a16:creationId xmlns:a16="http://schemas.microsoft.com/office/drawing/2014/main" id="{44A73B6F-3579-974F-AA4F-DE38F382A0D1}"/>
                </a:ext>
              </a:extLst>
            </p:cNvPr>
            <p:cNvSpPr/>
            <p:nvPr/>
          </p:nvSpPr>
          <p:spPr>
            <a:xfrm>
              <a:off x="7931732" y="8734582"/>
              <a:ext cx="859790" cy="859790"/>
            </a:xfrm>
            <a:custGeom>
              <a:avLst/>
              <a:gdLst/>
              <a:ahLst/>
              <a:cxnLst/>
              <a:rect l="l" t="t" r="r" b="b"/>
              <a:pathLst>
                <a:path w="859790" h="859790">
                  <a:moveTo>
                    <a:pt x="429679" y="0"/>
                  </a:moveTo>
                  <a:lnTo>
                    <a:pt x="382861" y="2521"/>
                  </a:lnTo>
                  <a:lnTo>
                    <a:pt x="337504" y="9910"/>
                  </a:lnTo>
                  <a:lnTo>
                    <a:pt x="293869" y="21905"/>
                  </a:lnTo>
                  <a:lnTo>
                    <a:pt x="252218" y="38244"/>
                  </a:lnTo>
                  <a:lnTo>
                    <a:pt x="212814" y="58665"/>
                  </a:lnTo>
                  <a:lnTo>
                    <a:pt x="175918" y="82904"/>
                  </a:lnTo>
                  <a:lnTo>
                    <a:pt x="141793" y="110701"/>
                  </a:lnTo>
                  <a:lnTo>
                    <a:pt x="110701" y="141793"/>
                  </a:lnTo>
                  <a:lnTo>
                    <a:pt x="82904" y="175918"/>
                  </a:lnTo>
                  <a:lnTo>
                    <a:pt x="58665" y="212814"/>
                  </a:lnTo>
                  <a:lnTo>
                    <a:pt x="38244" y="252218"/>
                  </a:lnTo>
                  <a:lnTo>
                    <a:pt x="21905" y="293869"/>
                  </a:lnTo>
                  <a:lnTo>
                    <a:pt x="9910" y="337504"/>
                  </a:lnTo>
                  <a:lnTo>
                    <a:pt x="2521" y="382861"/>
                  </a:lnTo>
                  <a:lnTo>
                    <a:pt x="0" y="429679"/>
                  </a:lnTo>
                  <a:lnTo>
                    <a:pt x="2521" y="476496"/>
                  </a:lnTo>
                  <a:lnTo>
                    <a:pt x="9910" y="521853"/>
                  </a:lnTo>
                  <a:lnTo>
                    <a:pt x="21905" y="565488"/>
                  </a:lnTo>
                  <a:lnTo>
                    <a:pt x="38244" y="607139"/>
                  </a:lnTo>
                  <a:lnTo>
                    <a:pt x="58665" y="646543"/>
                  </a:lnTo>
                  <a:lnTo>
                    <a:pt x="82904" y="683439"/>
                  </a:lnTo>
                  <a:lnTo>
                    <a:pt x="110701" y="717564"/>
                  </a:lnTo>
                  <a:lnTo>
                    <a:pt x="141793" y="748656"/>
                  </a:lnTo>
                  <a:lnTo>
                    <a:pt x="175918" y="776453"/>
                  </a:lnTo>
                  <a:lnTo>
                    <a:pt x="212814" y="800693"/>
                  </a:lnTo>
                  <a:lnTo>
                    <a:pt x="252218" y="821113"/>
                  </a:lnTo>
                  <a:lnTo>
                    <a:pt x="293869" y="837452"/>
                  </a:lnTo>
                  <a:lnTo>
                    <a:pt x="337504" y="849447"/>
                  </a:lnTo>
                  <a:lnTo>
                    <a:pt x="382861" y="856836"/>
                  </a:lnTo>
                  <a:lnTo>
                    <a:pt x="429679" y="859358"/>
                  </a:lnTo>
                  <a:lnTo>
                    <a:pt x="476498" y="856836"/>
                  </a:lnTo>
                  <a:lnTo>
                    <a:pt x="521857" y="849447"/>
                  </a:lnTo>
                  <a:lnTo>
                    <a:pt x="565493" y="837452"/>
                  </a:lnTo>
                  <a:lnTo>
                    <a:pt x="607144" y="821113"/>
                  </a:lnTo>
                  <a:lnTo>
                    <a:pt x="646549" y="800693"/>
                  </a:lnTo>
                  <a:lnTo>
                    <a:pt x="683445" y="776453"/>
                  </a:lnTo>
                  <a:lnTo>
                    <a:pt x="717569" y="748656"/>
                  </a:lnTo>
                  <a:lnTo>
                    <a:pt x="748660" y="717564"/>
                  </a:lnTo>
                  <a:lnTo>
                    <a:pt x="776457" y="683439"/>
                  </a:lnTo>
                  <a:lnTo>
                    <a:pt x="800695" y="646543"/>
                  </a:lnTo>
                  <a:lnTo>
                    <a:pt x="821115" y="607139"/>
                  </a:lnTo>
                  <a:lnTo>
                    <a:pt x="837453" y="565488"/>
                  </a:lnTo>
                  <a:lnTo>
                    <a:pt x="849448" y="521853"/>
                  </a:lnTo>
                  <a:lnTo>
                    <a:pt x="856836" y="476496"/>
                  </a:lnTo>
                  <a:lnTo>
                    <a:pt x="859358" y="429679"/>
                  </a:lnTo>
                  <a:lnTo>
                    <a:pt x="856836" y="382861"/>
                  </a:lnTo>
                  <a:lnTo>
                    <a:pt x="849448" y="337504"/>
                  </a:lnTo>
                  <a:lnTo>
                    <a:pt x="837453" y="293869"/>
                  </a:lnTo>
                  <a:lnTo>
                    <a:pt x="821115" y="252218"/>
                  </a:lnTo>
                  <a:lnTo>
                    <a:pt x="800695" y="212814"/>
                  </a:lnTo>
                  <a:lnTo>
                    <a:pt x="776457" y="175918"/>
                  </a:lnTo>
                  <a:lnTo>
                    <a:pt x="748660" y="141793"/>
                  </a:lnTo>
                  <a:lnTo>
                    <a:pt x="717569" y="110701"/>
                  </a:lnTo>
                  <a:lnTo>
                    <a:pt x="683445" y="82904"/>
                  </a:lnTo>
                  <a:lnTo>
                    <a:pt x="646549" y="58665"/>
                  </a:lnTo>
                  <a:lnTo>
                    <a:pt x="607144" y="38244"/>
                  </a:lnTo>
                  <a:lnTo>
                    <a:pt x="565493" y="21905"/>
                  </a:lnTo>
                  <a:lnTo>
                    <a:pt x="521857" y="9910"/>
                  </a:lnTo>
                  <a:lnTo>
                    <a:pt x="476498" y="2521"/>
                  </a:lnTo>
                  <a:lnTo>
                    <a:pt x="429679" y="0"/>
                  </a:lnTo>
                  <a:close/>
                </a:path>
              </a:pathLst>
            </a:custGeom>
            <a:solidFill>
              <a:srgbClr val="FFFFFF"/>
            </a:solidFill>
          </p:spPr>
          <p:txBody>
            <a:bodyPr wrap="square" lIns="0" tIns="0" rIns="0" bIns="0" rtlCol="0"/>
            <a:lstStyle/>
            <a:p>
              <a:endParaRPr/>
            </a:p>
          </p:txBody>
        </p:sp>
        <p:sp>
          <p:nvSpPr>
            <p:cNvPr id="17" name="object 11">
              <a:extLst>
                <a:ext uri="{FF2B5EF4-FFF2-40B4-BE49-F238E27FC236}">
                  <a16:creationId xmlns:a16="http://schemas.microsoft.com/office/drawing/2014/main" id="{BBB41641-B181-964C-BF7B-4B53FFA5ED69}"/>
                </a:ext>
              </a:extLst>
            </p:cNvPr>
            <p:cNvSpPr/>
            <p:nvPr/>
          </p:nvSpPr>
          <p:spPr>
            <a:xfrm>
              <a:off x="7931732" y="8734582"/>
              <a:ext cx="859790" cy="859790"/>
            </a:xfrm>
            <a:custGeom>
              <a:avLst/>
              <a:gdLst/>
              <a:ahLst/>
              <a:cxnLst/>
              <a:rect l="l" t="t" r="r" b="b"/>
              <a:pathLst>
                <a:path w="859790" h="859790">
                  <a:moveTo>
                    <a:pt x="859358" y="429679"/>
                  </a:moveTo>
                  <a:lnTo>
                    <a:pt x="856836" y="476496"/>
                  </a:lnTo>
                  <a:lnTo>
                    <a:pt x="849448" y="521853"/>
                  </a:lnTo>
                  <a:lnTo>
                    <a:pt x="837453" y="565488"/>
                  </a:lnTo>
                  <a:lnTo>
                    <a:pt x="821115" y="607139"/>
                  </a:lnTo>
                  <a:lnTo>
                    <a:pt x="800695" y="646543"/>
                  </a:lnTo>
                  <a:lnTo>
                    <a:pt x="776457" y="683439"/>
                  </a:lnTo>
                  <a:lnTo>
                    <a:pt x="748660" y="717564"/>
                  </a:lnTo>
                  <a:lnTo>
                    <a:pt x="717569" y="748656"/>
                  </a:lnTo>
                  <a:lnTo>
                    <a:pt x="683445" y="776453"/>
                  </a:lnTo>
                  <a:lnTo>
                    <a:pt x="646549" y="800693"/>
                  </a:lnTo>
                  <a:lnTo>
                    <a:pt x="607144" y="821113"/>
                  </a:lnTo>
                  <a:lnTo>
                    <a:pt x="565493" y="837452"/>
                  </a:lnTo>
                  <a:lnTo>
                    <a:pt x="521857" y="849447"/>
                  </a:lnTo>
                  <a:lnTo>
                    <a:pt x="476498" y="856836"/>
                  </a:lnTo>
                  <a:lnTo>
                    <a:pt x="429679" y="859358"/>
                  </a:lnTo>
                  <a:lnTo>
                    <a:pt x="382861" y="856836"/>
                  </a:lnTo>
                  <a:lnTo>
                    <a:pt x="337504" y="849447"/>
                  </a:lnTo>
                  <a:lnTo>
                    <a:pt x="293869" y="837452"/>
                  </a:lnTo>
                  <a:lnTo>
                    <a:pt x="252218" y="821113"/>
                  </a:lnTo>
                  <a:lnTo>
                    <a:pt x="212814" y="800693"/>
                  </a:lnTo>
                  <a:lnTo>
                    <a:pt x="175918" y="776453"/>
                  </a:lnTo>
                  <a:lnTo>
                    <a:pt x="141793" y="748656"/>
                  </a:lnTo>
                  <a:lnTo>
                    <a:pt x="110701" y="717564"/>
                  </a:lnTo>
                  <a:lnTo>
                    <a:pt x="82904" y="683439"/>
                  </a:lnTo>
                  <a:lnTo>
                    <a:pt x="58665" y="646543"/>
                  </a:lnTo>
                  <a:lnTo>
                    <a:pt x="38244" y="607139"/>
                  </a:lnTo>
                  <a:lnTo>
                    <a:pt x="21905" y="565488"/>
                  </a:lnTo>
                  <a:lnTo>
                    <a:pt x="9910" y="521853"/>
                  </a:lnTo>
                  <a:lnTo>
                    <a:pt x="2521" y="476496"/>
                  </a:lnTo>
                  <a:lnTo>
                    <a:pt x="0" y="429679"/>
                  </a:lnTo>
                  <a:lnTo>
                    <a:pt x="2521" y="382861"/>
                  </a:lnTo>
                  <a:lnTo>
                    <a:pt x="9910" y="337504"/>
                  </a:lnTo>
                  <a:lnTo>
                    <a:pt x="21905" y="293869"/>
                  </a:lnTo>
                  <a:lnTo>
                    <a:pt x="38244" y="252218"/>
                  </a:lnTo>
                  <a:lnTo>
                    <a:pt x="58665" y="212814"/>
                  </a:lnTo>
                  <a:lnTo>
                    <a:pt x="82904" y="175918"/>
                  </a:lnTo>
                  <a:lnTo>
                    <a:pt x="110701" y="141793"/>
                  </a:lnTo>
                  <a:lnTo>
                    <a:pt x="141793" y="110701"/>
                  </a:lnTo>
                  <a:lnTo>
                    <a:pt x="175918" y="82904"/>
                  </a:lnTo>
                  <a:lnTo>
                    <a:pt x="212814" y="58665"/>
                  </a:lnTo>
                  <a:lnTo>
                    <a:pt x="252218" y="38244"/>
                  </a:lnTo>
                  <a:lnTo>
                    <a:pt x="293869" y="21905"/>
                  </a:lnTo>
                  <a:lnTo>
                    <a:pt x="337504" y="9910"/>
                  </a:lnTo>
                  <a:lnTo>
                    <a:pt x="382861" y="2521"/>
                  </a:lnTo>
                  <a:lnTo>
                    <a:pt x="429679" y="0"/>
                  </a:lnTo>
                  <a:lnTo>
                    <a:pt x="476498" y="2521"/>
                  </a:lnTo>
                  <a:lnTo>
                    <a:pt x="521857" y="9910"/>
                  </a:lnTo>
                  <a:lnTo>
                    <a:pt x="565493" y="21905"/>
                  </a:lnTo>
                  <a:lnTo>
                    <a:pt x="607144" y="38244"/>
                  </a:lnTo>
                  <a:lnTo>
                    <a:pt x="646549" y="58665"/>
                  </a:lnTo>
                  <a:lnTo>
                    <a:pt x="683445" y="82904"/>
                  </a:lnTo>
                  <a:lnTo>
                    <a:pt x="717569" y="110701"/>
                  </a:lnTo>
                  <a:lnTo>
                    <a:pt x="748660" y="141793"/>
                  </a:lnTo>
                  <a:lnTo>
                    <a:pt x="776457" y="175918"/>
                  </a:lnTo>
                  <a:lnTo>
                    <a:pt x="800695" y="212814"/>
                  </a:lnTo>
                  <a:lnTo>
                    <a:pt x="821115" y="252218"/>
                  </a:lnTo>
                  <a:lnTo>
                    <a:pt x="837453" y="293869"/>
                  </a:lnTo>
                  <a:lnTo>
                    <a:pt x="849448" y="337504"/>
                  </a:lnTo>
                  <a:lnTo>
                    <a:pt x="856836" y="382861"/>
                  </a:lnTo>
                  <a:lnTo>
                    <a:pt x="859358" y="429679"/>
                  </a:lnTo>
                  <a:close/>
                </a:path>
              </a:pathLst>
            </a:custGeom>
            <a:ln w="60325">
              <a:solidFill>
                <a:srgbClr val="E94775"/>
              </a:solidFill>
            </a:ln>
          </p:spPr>
          <p:txBody>
            <a:bodyPr wrap="square" lIns="0" tIns="0" rIns="0" bIns="0" rtlCol="0"/>
            <a:lstStyle/>
            <a:p>
              <a:endParaRPr/>
            </a:p>
          </p:txBody>
        </p:sp>
      </p:grpSp>
      <p:sp>
        <p:nvSpPr>
          <p:cNvPr id="18" name="object 20">
            <a:extLst>
              <a:ext uri="{FF2B5EF4-FFF2-40B4-BE49-F238E27FC236}">
                <a16:creationId xmlns:a16="http://schemas.microsoft.com/office/drawing/2014/main" id="{7303099D-DF66-624B-AEDB-B6E866A586DA}"/>
              </a:ext>
            </a:extLst>
          </p:cNvPr>
          <p:cNvSpPr/>
          <p:nvPr/>
        </p:nvSpPr>
        <p:spPr>
          <a:xfrm>
            <a:off x="257302" y="469191"/>
            <a:ext cx="312662" cy="416883"/>
          </a:xfrm>
          <a:custGeom>
            <a:avLst/>
            <a:gdLst/>
            <a:ahLst/>
            <a:cxnLst/>
            <a:rect l="l" t="t" r="r" b="b"/>
            <a:pathLst>
              <a:path w="623570" h="623570">
                <a:moveTo>
                  <a:pt x="467321" y="311543"/>
                </a:moveTo>
                <a:lnTo>
                  <a:pt x="464156" y="374330"/>
                </a:lnTo>
                <a:lnTo>
                  <a:pt x="455079" y="432810"/>
                </a:lnTo>
                <a:lnTo>
                  <a:pt x="440716" y="485730"/>
                </a:lnTo>
                <a:lnTo>
                  <a:pt x="421693" y="531837"/>
                </a:lnTo>
                <a:lnTo>
                  <a:pt x="398638" y="569880"/>
                </a:lnTo>
                <a:lnTo>
                  <a:pt x="372177" y="598604"/>
                </a:lnTo>
                <a:lnTo>
                  <a:pt x="311543" y="623087"/>
                </a:lnTo>
                <a:lnTo>
                  <a:pt x="280150" y="616757"/>
                </a:lnTo>
                <a:lnTo>
                  <a:pt x="224448" y="569880"/>
                </a:lnTo>
                <a:lnTo>
                  <a:pt x="201393" y="531837"/>
                </a:lnTo>
                <a:lnTo>
                  <a:pt x="182371" y="485730"/>
                </a:lnTo>
                <a:lnTo>
                  <a:pt x="168007" y="432810"/>
                </a:lnTo>
                <a:lnTo>
                  <a:pt x="158930" y="374330"/>
                </a:lnTo>
                <a:lnTo>
                  <a:pt x="155765" y="311543"/>
                </a:lnTo>
                <a:lnTo>
                  <a:pt x="158930" y="248757"/>
                </a:lnTo>
                <a:lnTo>
                  <a:pt x="168007" y="190277"/>
                </a:lnTo>
                <a:lnTo>
                  <a:pt x="182371" y="137357"/>
                </a:lnTo>
                <a:lnTo>
                  <a:pt x="201393" y="91249"/>
                </a:lnTo>
                <a:lnTo>
                  <a:pt x="224448" y="53207"/>
                </a:lnTo>
                <a:lnTo>
                  <a:pt x="250909" y="24482"/>
                </a:lnTo>
                <a:lnTo>
                  <a:pt x="311543" y="0"/>
                </a:lnTo>
                <a:lnTo>
                  <a:pt x="342937" y="6329"/>
                </a:lnTo>
                <a:lnTo>
                  <a:pt x="398638" y="53207"/>
                </a:lnTo>
                <a:lnTo>
                  <a:pt x="421693" y="91249"/>
                </a:lnTo>
                <a:lnTo>
                  <a:pt x="440716" y="137357"/>
                </a:lnTo>
                <a:lnTo>
                  <a:pt x="455079" y="190277"/>
                </a:lnTo>
                <a:lnTo>
                  <a:pt x="464156" y="248757"/>
                </a:lnTo>
                <a:lnTo>
                  <a:pt x="467321" y="311543"/>
                </a:lnTo>
                <a:close/>
              </a:path>
              <a:path w="623570" h="623570">
                <a:moveTo>
                  <a:pt x="311543" y="0"/>
                </a:moveTo>
                <a:lnTo>
                  <a:pt x="265506" y="3377"/>
                </a:lnTo>
                <a:lnTo>
                  <a:pt x="221566" y="13190"/>
                </a:lnTo>
                <a:lnTo>
                  <a:pt x="180205" y="28955"/>
                </a:lnTo>
                <a:lnTo>
                  <a:pt x="141905" y="50191"/>
                </a:lnTo>
                <a:lnTo>
                  <a:pt x="107148" y="76416"/>
                </a:lnTo>
                <a:lnTo>
                  <a:pt x="76416" y="107148"/>
                </a:lnTo>
                <a:lnTo>
                  <a:pt x="50191" y="141905"/>
                </a:lnTo>
                <a:lnTo>
                  <a:pt x="28955" y="180205"/>
                </a:lnTo>
                <a:lnTo>
                  <a:pt x="13190" y="221566"/>
                </a:lnTo>
                <a:lnTo>
                  <a:pt x="3377" y="265506"/>
                </a:lnTo>
                <a:lnTo>
                  <a:pt x="0" y="311543"/>
                </a:lnTo>
                <a:lnTo>
                  <a:pt x="311543" y="311543"/>
                </a:lnTo>
                <a:lnTo>
                  <a:pt x="311543" y="0"/>
                </a:lnTo>
                <a:close/>
              </a:path>
              <a:path w="623570" h="623570">
                <a:moveTo>
                  <a:pt x="623100" y="311543"/>
                </a:moveTo>
                <a:lnTo>
                  <a:pt x="619722" y="265506"/>
                </a:lnTo>
                <a:lnTo>
                  <a:pt x="609909" y="221566"/>
                </a:lnTo>
                <a:lnTo>
                  <a:pt x="594143" y="180205"/>
                </a:lnTo>
                <a:lnTo>
                  <a:pt x="572907" y="141905"/>
                </a:lnTo>
                <a:lnTo>
                  <a:pt x="546682" y="107148"/>
                </a:lnTo>
                <a:lnTo>
                  <a:pt x="515949" y="76416"/>
                </a:lnTo>
                <a:lnTo>
                  <a:pt x="481191" y="50191"/>
                </a:lnTo>
                <a:lnTo>
                  <a:pt x="442889" y="28955"/>
                </a:lnTo>
                <a:lnTo>
                  <a:pt x="401526" y="13190"/>
                </a:lnTo>
                <a:lnTo>
                  <a:pt x="357584" y="3377"/>
                </a:lnTo>
                <a:lnTo>
                  <a:pt x="311543" y="0"/>
                </a:lnTo>
                <a:lnTo>
                  <a:pt x="311543" y="311543"/>
                </a:lnTo>
                <a:lnTo>
                  <a:pt x="623100" y="311543"/>
                </a:lnTo>
                <a:close/>
              </a:path>
              <a:path w="623570" h="623570">
                <a:moveTo>
                  <a:pt x="0" y="311543"/>
                </a:moveTo>
                <a:lnTo>
                  <a:pt x="3377" y="357581"/>
                </a:lnTo>
                <a:lnTo>
                  <a:pt x="13190" y="401521"/>
                </a:lnTo>
                <a:lnTo>
                  <a:pt x="28955" y="442882"/>
                </a:lnTo>
                <a:lnTo>
                  <a:pt x="50191" y="481181"/>
                </a:lnTo>
                <a:lnTo>
                  <a:pt x="76416" y="515938"/>
                </a:lnTo>
                <a:lnTo>
                  <a:pt x="107148" y="546670"/>
                </a:lnTo>
                <a:lnTo>
                  <a:pt x="141905" y="572895"/>
                </a:lnTo>
                <a:lnTo>
                  <a:pt x="180205" y="594131"/>
                </a:lnTo>
                <a:lnTo>
                  <a:pt x="221566" y="609896"/>
                </a:lnTo>
                <a:lnTo>
                  <a:pt x="265506" y="619709"/>
                </a:lnTo>
                <a:lnTo>
                  <a:pt x="311543" y="623087"/>
                </a:lnTo>
                <a:lnTo>
                  <a:pt x="311543" y="311543"/>
                </a:lnTo>
                <a:lnTo>
                  <a:pt x="0" y="311543"/>
                </a:lnTo>
                <a:close/>
              </a:path>
              <a:path w="623570" h="623570">
                <a:moveTo>
                  <a:pt x="311543" y="311543"/>
                </a:moveTo>
                <a:lnTo>
                  <a:pt x="311543" y="623087"/>
                </a:lnTo>
                <a:lnTo>
                  <a:pt x="357584" y="619709"/>
                </a:lnTo>
                <a:lnTo>
                  <a:pt x="401526" y="609896"/>
                </a:lnTo>
                <a:lnTo>
                  <a:pt x="442889" y="594131"/>
                </a:lnTo>
                <a:lnTo>
                  <a:pt x="481191" y="572895"/>
                </a:lnTo>
                <a:lnTo>
                  <a:pt x="515949" y="546670"/>
                </a:lnTo>
                <a:lnTo>
                  <a:pt x="546682" y="515938"/>
                </a:lnTo>
                <a:lnTo>
                  <a:pt x="572907" y="481181"/>
                </a:lnTo>
                <a:lnTo>
                  <a:pt x="594143" y="442882"/>
                </a:lnTo>
                <a:lnTo>
                  <a:pt x="609909" y="401521"/>
                </a:lnTo>
                <a:lnTo>
                  <a:pt x="619722" y="357581"/>
                </a:lnTo>
                <a:lnTo>
                  <a:pt x="623100" y="311543"/>
                </a:lnTo>
                <a:lnTo>
                  <a:pt x="311543" y="311543"/>
                </a:lnTo>
                <a:close/>
              </a:path>
              <a:path w="623570" h="623570">
                <a:moveTo>
                  <a:pt x="543699" y="103847"/>
                </a:moveTo>
                <a:lnTo>
                  <a:pt x="506506" y="68575"/>
                </a:lnTo>
                <a:lnTo>
                  <a:pt x="463908" y="39762"/>
                </a:lnTo>
                <a:lnTo>
                  <a:pt x="416691" y="18200"/>
                </a:lnTo>
                <a:lnTo>
                  <a:pt x="365641" y="4682"/>
                </a:lnTo>
                <a:lnTo>
                  <a:pt x="311543" y="0"/>
                </a:lnTo>
                <a:lnTo>
                  <a:pt x="257451" y="4682"/>
                </a:lnTo>
                <a:lnTo>
                  <a:pt x="206401" y="18200"/>
                </a:lnTo>
                <a:lnTo>
                  <a:pt x="159182" y="39762"/>
                </a:lnTo>
                <a:lnTo>
                  <a:pt x="116582" y="68575"/>
                </a:lnTo>
                <a:lnTo>
                  <a:pt x="79387" y="103847"/>
                </a:lnTo>
                <a:lnTo>
                  <a:pt x="116582" y="121478"/>
                </a:lnTo>
                <a:lnTo>
                  <a:pt x="159182" y="135882"/>
                </a:lnTo>
                <a:lnTo>
                  <a:pt x="206401" y="146663"/>
                </a:lnTo>
                <a:lnTo>
                  <a:pt x="257451" y="153423"/>
                </a:lnTo>
                <a:lnTo>
                  <a:pt x="311543" y="155765"/>
                </a:lnTo>
                <a:lnTo>
                  <a:pt x="365641" y="153423"/>
                </a:lnTo>
                <a:lnTo>
                  <a:pt x="416691" y="146663"/>
                </a:lnTo>
                <a:lnTo>
                  <a:pt x="463908" y="135882"/>
                </a:lnTo>
                <a:lnTo>
                  <a:pt x="506506" y="121478"/>
                </a:lnTo>
                <a:lnTo>
                  <a:pt x="543699" y="103847"/>
                </a:lnTo>
                <a:close/>
              </a:path>
              <a:path w="623570" h="623570">
                <a:moveTo>
                  <a:pt x="79387" y="519239"/>
                </a:moveTo>
                <a:lnTo>
                  <a:pt x="116582" y="554511"/>
                </a:lnTo>
                <a:lnTo>
                  <a:pt x="159182" y="583324"/>
                </a:lnTo>
                <a:lnTo>
                  <a:pt x="206401" y="604886"/>
                </a:lnTo>
                <a:lnTo>
                  <a:pt x="257451" y="618405"/>
                </a:lnTo>
                <a:lnTo>
                  <a:pt x="311543" y="623087"/>
                </a:lnTo>
                <a:lnTo>
                  <a:pt x="365641" y="618405"/>
                </a:lnTo>
                <a:lnTo>
                  <a:pt x="416691" y="604886"/>
                </a:lnTo>
                <a:lnTo>
                  <a:pt x="463908" y="583324"/>
                </a:lnTo>
                <a:lnTo>
                  <a:pt x="506506" y="554511"/>
                </a:lnTo>
                <a:lnTo>
                  <a:pt x="543699" y="519239"/>
                </a:lnTo>
                <a:lnTo>
                  <a:pt x="506506" y="501609"/>
                </a:lnTo>
                <a:lnTo>
                  <a:pt x="463908" y="487204"/>
                </a:lnTo>
                <a:lnTo>
                  <a:pt x="416691" y="476423"/>
                </a:lnTo>
                <a:lnTo>
                  <a:pt x="365641" y="469663"/>
                </a:lnTo>
                <a:lnTo>
                  <a:pt x="311543" y="467321"/>
                </a:lnTo>
                <a:lnTo>
                  <a:pt x="257451" y="469663"/>
                </a:lnTo>
                <a:lnTo>
                  <a:pt x="206401" y="476423"/>
                </a:lnTo>
                <a:lnTo>
                  <a:pt x="159182" y="487204"/>
                </a:lnTo>
                <a:lnTo>
                  <a:pt x="116582" y="501609"/>
                </a:lnTo>
                <a:lnTo>
                  <a:pt x="79387" y="519239"/>
                </a:lnTo>
                <a:close/>
              </a:path>
            </a:pathLst>
          </a:custGeom>
          <a:ln w="25400">
            <a:solidFill>
              <a:srgbClr val="33304F"/>
            </a:solidFill>
          </a:ln>
        </p:spPr>
        <p:txBody>
          <a:bodyPr wrap="square" lIns="0" tIns="0" rIns="0" bIns="0" rtlCol="0"/>
          <a:lstStyle/>
          <a:p>
            <a:endParaRPr/>
          </a:p>
        </p:txBody>
      </p:sp>
      <p:cxnSp>
        <p:nvCxnSpPr>
          <p:cNvPr id="12" name="Straight Connector 11">
            <a:extLst>
              <a:ext uri="{FF2B5EF4-FFF2-40B4-BE49-F238E27FC236}">
                <a16:creationId xmlns:a16="http://schemas.microsoft.com/office/drawing/2014/main" id="{4ED1FFE6-8EE1-C348-9102-4FA6B8064B8E}"/>
              </a:ext>
            </a:extLst>
          </p:cNvPr>
          <p:cNvCxnSpPr>
            <a:cxnSpLocks/>
          </p:cNvCxnSpPr>
          <p:nvPr/>
        </p:nvCxnSpPr>
        <p:spPr>
          <a:xfrm>
            <a:off x="836329" y="1210746"/>
            <a:ext cx="7471344" cy="0"/>
          </a:xfrm>
          <a:prstGeom prst="line">
            <a:avLst/>
          </a:prstGeom>
          <a:ln w="22225">
            <a:solidFill>
              <a:srgbClr val="332F4F"/>
            </a:solidFill>
          </a:ln>
        </p:spPr>
        <p:style>
          <a:lnRef idx="1">
            <a:schemeClr val="accent1"/>
          </a:lnRef>
          <a:fillRef idx="0">
            <a:schemeClr val="accent1"/>
          </a:fillRef>
          <a:effectRef idx="0">
            <a:schemeClr val="accent1"/>
          </a:effectRef>
          <a:fontRef idx="minor">
            <a:schemeClr val="tx1"/>
          </a:fontRef>
        </p:style>
      </p:cxnSp>
      <p:pic>
        <p:nvPicPr>
          <p:cNvPr id="7" name="Picture 6" descr="Map&#10;&#10;Description automatically generated">
            <a:extLst>
              <a:ext uri="{FF2B5EF4-FFF2-40B4-BE49-F238E27FC236}">
                <a16:creationId xmlns:a16="http://schemas.microsoft.com/office/drawing/2014/main" id="{CE9BD56D-FD5D-D647-BE8E-B95274375C6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302" y="1783334"/>
            <a:ext cx="4373789" cy="3663108"/>
          </a:xfrm>
          <a:prstGeom prst="rect">
            <a:avLst/>
          </a:prstGeom>
        </p:spPr>
      </p:pic>
    </p:spTree>
    <p:extLst>
      <p:ext uri="{BB962C8B-B14F-4D97-AF65-F5344CB8AC3E}">
        <p14:creationId xmlns:p14="http://schemas.microsoft.com/office/powerpoint/2010/main" val="7266768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1E673B7-743E-B3E9-C3EB-60658383B688}"/>
              </a:ext>
            </a:extLst>
          </p:cNvPr>
          <p:cNvSpPr>
            <a:spLocks noGrp="1"/>
          </p:cNvSpPr>
          <p:nvPr>
            <p:ph type="title"/>
          </p:nvPr>
        </p:nvSpPr>
        <p:spPr>
          <a:xfrm>
            <a:off x="868680" y="383051"/>
            <a:ext cx="7406640" cy="1356360"/>
          </a:xfrm>
        </p:spPr>
        <p:txBody>
          <a:bodyPr/>
          <a:lstStyle/>
          <a:p>
            <a:pPr algn="ctr"/>
            <a:r>
              <a:rPr lang="el-GR" b="1" dirty="0">
                <a:solidFill>
                  <a:schemeClr val="tx1"/>
                </a:solidFill>
                <a:latin typeface="Calibri" panose="020F0502020204030204" pitchFamily="34" charset="0"/>
                <a:cs typeface="Calibri" panose="020F0502020204030204" pitchFamily="34" charset="0"/>
              </a:rPr>
              <a:t>ΕΠΙΠΤΩΣΗ ΣΔτ1</a:t>
            </a:r>
          </a:p>
        </p:txBody>
      </p:sp>
      <p:pic>
        <p:nvPicPr>
          <p:cNvPr id="4" name="Εικόνα 3">
            <a:extLst>
              <a:ext uri="{FF2B5EF4-FFF2-40B4-BE49-F238E27FC236}">
                <a16:creationId xmlns:a16="http://schemas.microsoft.com/office/drawing/2014/main" id="{0495FF70-DB4D-26F1-32DD-DFEA9F776FF8}"/>
              </a:ext>
            </a:extLst>
          </p:cNvPr>
          <p:cNvPicPr>
            <a:picLocks noChangeAspect="1"/>
          </p:cNvPicPr>
          <p:nvPr/>
        </p:nvPicPr>
        <p:blipFill>
          <a:blip r:embed="rId3"/>
          <a:stretch>
            <a:fillRect/>
          </a:stretch>
        </p:blipFill>
        <p:spPr>
          <a:xfrm>
            <a:off x="1596872" y="1700808"/>
            <a:ext cx="5950256" cy="4095961"/>
          </a:xfrm>
          <a:prstGeom prst="rect">
            <a:avLst/>
          </a:prstGeom>
        </p:spPr>
      </p:pic>
      <p:sp>
        <p:nvSpPr>
          <p:cNvPr id="5" name="TextBox 4">
            <a:extLst>
              <a:ext uri="{FF2B5EF4-FFF2-40B4-BE49-F238E27FC236}">
                <a16:creationId xmlns:a16="http://schemas.microsoft.com/office/drawing/2014/main" id="{9D09AD3A-626B-A567-7CF1-1E6F4B6D1EE0}"/>
              </a:ext>
            </a:extLst>
          </p:cNvPr>
          <p:cNvSpPr txBox="1"/>
          <p:nvPr/>
        </p:nvSpPr>
        <p:spPr>
          <a:xfrm>
            <a:off x="2627784" y="6021288"/>
            <a:ext cx="6264696" cy="738664"/>
          </a:xfrm>
          <a:prstGeom prst="rect">
            <a:avLst/>
          </a:prstGeom>
          <a:noFill/>
        </p:spPr>
        <p:txBody>
          <a:bodyPr wrap="square" rtlCol="0">
            <a:spAutoFit/>
          </a:bodyPr>
          <a:lstStyle/>
          <a:p>
            <a:r>
              <a:rPr lang="en-US" sz="1400" dirty="0">
                <a:solidFill>
                  <a:srgbClr val="002060"/>
                </a:solidFill>
              </a:rPr>
              <a:t>Jill M Norris, Randi K Johnson, Lars C Stene. Type 1 diabetes—early life origins and changing epidemiology. </a:t>
            </a:r>
            <a:r>
              <a:rPr lang="pt-BR" sz="1400" dirty="0">
                <a:solidFill>
                  <a:srgbClr val="002060"/>
                </a:solidFill>
              </a:rPr>
              <a:t>Lancet Diabetes Endocrinol. 2020 March ; 8(3): 226–238. doi:10.1016/S2213-8587(19)30412-7.</a:t>
            </a:r>
            <a:endParaRPr lang="el-GR" sz="1400" dirty="0">
              <a:solidFill>
                <a:srgbClr val="002060"/>
              </a:solidFill>
            </a:endParaRPr>
          </a:p>
        </p:txBody>
      </p:sp>
    </p:spTree>
    <p:extLst>
      <p:ext uri="{BB962C8B-B14F-4D97-AF65-F5344CB8AC3E}">
        <p14:creationId xmlns:p14="http://schemas.microsoft.com/office/powerpoint/2010/main" val="12797785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269491-2130-F75D-BD18-F94E9D11E6C6}"/>
              </a:ext>
            </a:extLst>
          </p:cNvPr>
          <p:cNvSpPr>
            <a:spLocks noGrp="1"/>
          </p:cNvSpPr>
          <p:nvPr>
            <p:ph type="title"/>
          </p:nvPr>
        </p:nvSpPr>
        <p:spPr/>
        <p:txBody>
          <a:bodyPr/>
          <a:lstStyle/>
          <a:p>
            <a:endParaRPr lang="el-GR"/>
          </a:p>
        </p:txBody>
      </p:sp>
      <p:sp>
        <p:nvSpPr>
          <p:cNvPr id="4" name="TextBox 3">
            <a:extLst>
              <a:ext uri="{FF2B5EF4-FFF2-40B4-BE49-F238E27FC236}">
                <a16:creationId xmlns:a16="http://schemas.microsoft.com/office/drawing/2014/main" id="{276DB91A-F830-810C-8A6C-D09021E9358E}"/>
              </a:ext>
            </a:extLst>
          </p:cNvPr>
          <p:cNvSpPr txBox="1"/>
          <p:nvPr/>
        </p:nvSpPr>
        <p:spPr>
          <a:xfrm>
            <a:off x="2879304" y="5976604"/>
            <a:ext cx="6246440" cy="738664"/>
          </a:xfrm>
          <a:prstGeom prst="rect">
            <a:avLst/>
          </a:prstGeom>
          <a:noFill/>
        </p:spPr>
        <p:txBody>
          <a:bodyPr wrap="square">
            <a:spAutoFit/>
          </a:bodyPr>
          <a:lstStyle/>
          <a:p>
            <a:r>
              <a:rPr lang="en-US" sz="1400" dirty="0">
                <a:solidFill>
                  <a:srgbClr val="002060"/>
                </a:solidFill>
              </a:rPr>
              <a:t>Mayer-Davis EJ, Lawrence JM, </a:t>
            </a:r>
            <a:r>
              <a:rPr lang="en-US" sz="1400" dirty="0" err="1">
                <a:solidFill>
                  <a:srgbClr val="002060"/>
                </a:solidFill>
              </a:rPr>
              <a:t>Dabelea</a:t>
            </a:r>
            <a:r>
              <a:rPr lang="en-US" sz="1400" dirty="0">
                <a:solidFill>
                  <a:srgbClr val="002060"/>
                </a:solidFill>
              </a:rPr>
              <a:t> D, et al. Incidence trends of type 1 and type 2 diabetes among youths, 2002–2012. N Engl J Med 2017; 376: 1419–29. [PubMed: 28402773] </a:t>
            </a:r>
            <a:endParaRPr lang="el-GR" sz="1400" dirty="0">
              <a:solidFill>
                <a:srgbClr val="002060"/>
              </a:solidFill>
            </a:endParaRPr>
          </a:p>
        </p:txBody>
      </p:sp>
      <p:pic>
        <p:nvPicPr>
          <p:cNvPr id="6" name="Εικόνα 5">
            <a:extLst>
              <a:ext uri="{FF2B5EF4-FFF2-40B4-BE49-F238E27FC236}">
                <a16:creationId xmlns:a16="http://schemas.microsoft.com/office/drawing/2014/main" id="{4D380A51-A403-DD5F-229E-62EFB755C4E9}"/>
              </a:ext>
            </a:extLst>
          </p:cNvPr>
          <p:cNvPicPr>
            <a:picLocks noChangeAspect="1"/>
          </p:cNvPicPr>
          <p:nvPr/>
        </p:nvPicPr>
        <p:blipFill>
          <a:blip r:embed="rId3"/>
          <a:stretch>
            <a:fillRect/>
          </a:stretch>
        </p:blipFill>
        <p:spPr>
          <a:xfrm>
            <a:off x="808728" y="260647"/>
            <a:ext cx="7455162" cy="3477513"/>
          </a:xfrm>
          <a:prstGeom prst="rect">
            <a:avLst/>
          </a:prstGeom>
        </p:spPr>
      </p:pic>
      <p:sp>
        <p:nvSpPr>
          <p:cNvPr id="5" name="TextBox 4">
            <a:extLst>
              <a:ext uri="{FF2B5EF4-FFF2-40B4-BE49-F238E27FC236}">
                <a16:creationId xmlns:a16="http://schemas.microsoft.com/office/drawing/2014/main" id="{FEBBD274-D5B8-496E-FF02-46F806210265}"/>
              </a:ext>
            </a:extLst>
          </p:cNvPr>
          <p:cNvSpPr txBox="1"/>
          <p:nvPr/>
        </p:nvSpPr>
        <p:spPr>
          <a:xfrm>
            <a:off x="395536" y="3771458"/>
            <a:ext cx="4176464" cy="1817782"/>
          </a:xfrm>
          <a:prstGeom prst="rect">
            <a:avLst/>
          </a:prstGeom>
          <a:noFill/>
        </p:spPr>
        <p:txBody>
          <a:bodyPr wrap="square">
            <a:spAutoFit/>
          </a:bodyPr>
          <a:lstStyle/>
          <a:p>
            <a:pPr algn="just"/>
            <a:r>
              <a:rPr lang="el-GR" dirty="0">
                <a:latin typeface="Calibri" panose="020F0502020204030204" pitchFamily="34" charset="0"/>
                <a:cs typeface="Calibri" panose="020F0502020204030204" pitchFamily="34" charset="0"/>
              </a:rPr>
              <a:t>Ανοδική τάση στη συχνότητα εμφάνισης διαβήτη τύπου 1 συνολικά (από 19,5 περιπτώσεις ανά 100.000 νέους ετησίως το 2002-2003 σε 21,7 περιπτώσεις ανά 100.000 νέους ετησίως το 2011-2012,  ετήσια αύξηση </a:t>
            </a:r>
            <a:r>
              <a:rPr lang="en-US" dirty="0">
                <a:latin typeface="Calibri" panose="020F0502020204030204" pitchFamily="34" charset="0"/>
                <a:cs typeface="Calibri" panose="020F0502020204030204" pitchFamily="34" charset="0"/>
              </a:rPr>
              <a:t>1,</a:t>
            </a:r>
            <a:r>
              <a:rPr lang="el-GR" dirty="0">
                <a:latin typeface="Calibri" panose="020F0502020204030204" pitchFamily="34" charset="0"/>
                <a:cs typeface="Calibri" panose="020F0502020204030204" pitchFamily="34" charset="0"/>
              </a:rPr>
              <a:t>4%. </a:t>
            </a:r>
          </a:p>
        </p:txBody>
      </p:sp>
      <p:sp>
        <p:nvSpPr>
          <p:cNvPr id="8" name="TextBox 7">
            <a:extLst>
              <a:ext uri="{FF2B5EF4-FFF2-40B4-BE49-F238E27FC236}">
                <a16:creationId xmlns:a16="http://schemas.microsoft.com/office/drawing/2014/main" id="{809D1EF1-E111-2764-D237-17ED60931955}"/>
              </a:ext>
            </a:extLst>
          </p:cNvPr>
          <p:cNvSpPr txBox="1"/>
          <p:nvPr/>
        </p:nvSpPr>
        <p:spPr>
          <a:xfrm>
            <a:off x="4579640" y="3767554"/>
            <a:ext cx="4578626" cy="1477328"/>
          </a:xfrm>
          <a:prstGeom prst="rect">
            <a:avLst/>
          </a:prstGeom>
          <a:noFill/>
        </p:spPr>
        <p:txBody>
          <a:bodyPr wrap="square">
            <a:spAutoFit/>
          </a:bodyPr>
          <a:lstStyle/>
          <a:p>
            <a:r>
              <a:rPr lang="el-GR" dirty="0">
                <a:latin typeface="Calibri" panose="020F0502020204030204" pitchFamily="34" charset="0"/>
                <a:cs typeface="Calibri" panose="020F0502020204030204" pitchFamily="34" charset="0"/>
              </a:rPr>
              <a:t>Σημαντική αύξηση στη συχνότητα εμφάνισης διαβήτη τύπου 2 (από 9,0 περιπτώσεις ανά 100.000 νέους ετησίως το 2002-2003 σε 12,5 περιπτώσεις ανά 100.000 νέους ετησίως το 2011-2012, αύξηση 7,1%. </a:t>
            </a:r>
          </a:p>
        </p:txBody>
      </p:sp>
    </p:spTree>
    <p:extLst>
      <p:ext uri="{BB962C8B-B14F-4D97-AF65-F5344CB8AC3E}">
        <p14:creationId xmlns:p14="http://schemas.microsoft.com/office/powerpoint/2010/main" val="22788652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5C929712-5822-F80E-A675-8CB0B0848913}"/>
              </a:ext>
            </a:extLst>
          </p:cNvPr>
          <p:cNvPicPr>
            <a:picLocks noChangeAspect="1"/>
          </p:cNvPicPr>
          <p:nvPr/>
        </p:nvPicPr>
        <p:blipFill>
          <a:blip r:embed="rId3"/>
          <a:stretch>
            <a:fillRect/>
          </a:stretch>
        </p:blipFill>
        <p:spPr>
          <a:xfrm>
            <a:off x="1063444" y="332656"/>
            <a:ext cx="7017111" cy="2140060"/>
          </a:xfrm>
          <a:prstGeom prst="rect">
            <a:avLst/>
          </a:prstGeom>
        </p:spPr>
      </p:pic>
      <p:sp>
        <p:nvSpPr>
          <p:cNvPr id="5" name="TextBox 4">
            <a:extLst>
              <a:ext uri="{FF2B5EF4-FFF2-40B4-BE49-F238E27FC236}">
                <a16:creationId xmlns:a16="http://schemas.microsoft.com/office/drawing/2014/main" id="{6B22CC88-6D3E-43B6-8A80-4910A90C4EDC}"/>
              </a:ext>
            </a:extLst>
          </p:cNvPr>
          <p:cNvSpPr txBox="1"/>
          <p:nvPr/>
        </p:nvSpPr>
        <p:spPr>
          <a:xfrm>
            <a:off x="899592" y="2690336"/>
            <a:ext cx="7920880" cy="1569660"/>
          </a:xfrm>
          <a:prstGeom prst="rect">
            <a:avLst/>
          </a:prstGeom>
          <a:noFill/>
        </p:spPr>
        <p:txBody>
          <a:bodyPr wrap="square">
            <a:spAutoFit/>
          </a:bodyPr>
          <a:lstStyle/>
          <a:p>
            <a:r>
              <a:rPr lang="el-GR" sz="2400" dirty="0">
                <a:solidFill>
                  <a:srgbClr val="002060"/>
                </a:solidFill>
                <a:latin typeface="Calibri" panose="020F0502020204030204" pitchFamily="34" charset="0"/>
                <a:cs typeface="Calibri" panose="020F0502020204030204" pitchFamily="34" charset="0"/>
              </a:rPr>
              <a:t>Οι μεγαλύτερες παρατηρούμενες αυξήσεις στη συχνότητα εμφάνισης του διαβήτη τύπου 1 είναι μεταξύ παιδιών ηλικίας κάτω των 15 ετών, ιδιαίτερα σε παιδιά ηλικίας κάτω των 5 ετών</a:t>
            </a:r>
          </a:p>
        </p:txBody>
      </p:sp>
    </p:spTree>
    <p:extLst>
      <p:ext uri="{BB962C8B-B14F-4D97-AF65-F5344CB8AC3E}">
        <p14:creationId xmlns:p14="http://schemas.microsoft.com/office/powerpoint/2010/main" val="728891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ext Box 2"/>
          <p:cNvSpPr txBox="1">
            <a:spLocks noChangeArrowheads="1"/>
          </p:cNvSpPr>
          <p:nvPr/>
        </p:nvSpPr>
        <p:spPr bwMode="auto">
          <a:xfrm>
            <a:off x="1277541" y="991791"/>
            <a:ext cx="6590109" cy="253916"/>
          </a:xfrm>
          <a:prstGeom prst="rect">
            <a:avLst/>
          </a:prstGeom>
          <a:noFill/>
          <a:ln w="9525">
            <a:noFill/>
            <a:miter lim="800000"/>
            <a:headEnd/>
            <a:tailEnd/>
          </a:ln>
        </p:spPr>
        <p:txBody>
          <a:bodyPr>
            <a:spAutoFit/>
          </a:bodyPr>
          <a:lstStyle/>
          <a:p>
            <a:r>
              <a:rPr lang="el-GR" altLang="el-GR" sz="1050" b="1">
                <a:latin typeface="Calibri" pitchFamily="34" charset="0"/>
              </a:rPr>
              <a:t>Σχήμα </a:t>
            </a:r>
            <a:r>
              <a:rPr lang="en-US" altLang="el-GR" sz="1050" b="1">
                <a:latin typeface="Calibri" pitchFamily="34" charset="0"/>
              </a:rPr>
              <a:t>4</a:t>
            </a:r>
          </a:p>
        </p:txBody>
      </p:sp>
      <p:sp>
        <p:nvSpPr>
          <p:cNvPr id="4100" name="Text Box 4"/>
          <p:cNvSpPr txBox="1">
            <a:spLocks noChangeArrowheads="1"/>
          </p:cNvSpPr>
          <p:nvPr/>
        </p:nvSpPr>
        <p:spPr bwMode="auto">
          <a:xfrm>
            <a:off x="1410891" y="5525691"/>
            <a:ext cx="6590109" cy="384529"/>
          </a:xfrm>
          <a:prstGeom prst="rect">
            <a:avLst/>
          </a:prstGeom>
          <a:noFill/>
          <a:ln>
            <a:noFill/>
          </a:ln>
          <a:effectLst/>
        </p:spPr>
        <p:txBody>
          <a:bodyPr>
            <a:spAutoFit/>
          </a:bodyPr>
          <a:lstStyle/>
          <a:p>
            <a:pPr>
              <a:defRPr/>
            </a:pPr>
            <a:r>
              <a:rPr lang="en-US" altLang="el-GR" sz="633"/>
              <a:t>Summary of the ‘balance shift’ model. Protective factors (vitamin D, early exposure to pathogens and breast milk) are opposed by diabetogenic factors (vitamin D deficiency, viruses and cow's milk). In healthy individuals, a balance is maintained, but in patients suffering from type 1 diabetes, a shift towards diabetogenic factors occurs. Full colour version of this figure available via http://dx.doi.org/10.1530/JME-13-0067.</a:t>
            </a:r>
            <a:endParaRPr lang="en-US" altLang="el-GR" sz="949"/>
          </a:p>
        </p:txBody>
      </p:sp>
      <p:pic>
        <p:nvPicPr>
          <p:cNvPr id="21507" name="Picture 5"/>
          <p:cNvPicPr>
            <a:picLocks noChangeAspect="1" noChangeArrowheads="1"/>
          </p:cNvPicPr>
          <p:nvPr/>
        </p:nvPicPr>
        <p:blipFill>
          <a:blip r:embed="rId3"/>
          <a:srcRect/>
          <a:stretch>
            <a:fillRect/>
          </a:stretch>
        </p:blipFill>
        <p:spPr bwMode="auto">
          <a:xfrm>
            <a:off x="1612106" y="1645444"/>
            <a:ext cx="5915025" cy="3571875"/>
          </a:xfrm>
          <a:prstGeom prst="rect">
            <a:avLst/>
          </a:prstGeom>
          <a:noFill/>
          <a:ln w="9525">
            <a:noFill/>
            <a:miter lim="800000"/>
            <a:headEnd/>
            <a:tailEnd/>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extBox 4"/>
          <p:cNvSpPr txBox="1">
            <a:spLocks noChangeArrowheads="1"/>
          </p:cNvSpPr>
          <p:nvPr/>
        </p:nvSpPr>
        <p:spPr bwMode="auto">
          <a:xfrm>
            <a:off x="3194448" y="5551885"/>
            <a:ext cx="4806553" cy="415498"/>
          </a:xfrm>
          <a:prstGeom prst="rect">
            <a:avLst/>
          </a:prstGeom>
          <a:noFill/>
          <a:ln w="9525">
            <a:noFill/>
            <a:miter lim="800000"/>
            <a:headEnd/>
            <a:tailEnd/>
          </a:ln>
        </p:spPr>
        <p:txBody>
          <a:bodyPr>
            <a:spAutoFit/>
          </a:bodyPr>
          <a:lstStyle/>
          <a:p>
            <a:r>
              <a:rPr lang="en-US" sz="1050">
                <a:solidFill>
                  <a:srgbClr val="002060"/>
                </a:solidFill>
                <a:latin typeface="Calibri" pitchFamily="34" charset="0"/>
              </a:rPr>
              <a:t>Rewers M, Ludvigsson J. Environmental risk factors for type 1 diabetes. Lancet 2016; 387: 2340– 48. [PubMed: 27302273] </a:t>
            </a:r>
            <a:endParaRPr lang="el-GR" sz="1050">
              <a:solidFill>
                <a:srgbClr val="002060"/>
              </a:solidFill>
              <a:latin typeface="Calibri" pitchFamily="34" charset="0"/>
            </a:endParaRPr>
          </a:p>
        </p:txBody>
      </p:sp>
      <p:pic>
        <p:nvPicPr>
          <p:cNvPr id="23554" name="Picture 4"/>
          <p:cNvPicPr>
            <a:picLocks noChangeAspect="1" noChangeArrowheads="1"/>
          </p:cNvPicPr>
          <p:nvPr/>
        </p:nvPicPr>
        <p:blipFill>
          <a:blip r:embed="rId3"/>
          <a:srcRect/>
          <a:stretch>
            <a:fillRect/>
          </a:stretch>
        </p:blipFill>
        <p:spPr bwMode="auto">
          <a:xfrm>
            <a:off x="1208485" y="1031082"/>
            <a:ext cx="5749528" cy="4480322"/>
          </a:xfrm>
          <a:prstGeom prst="rect">
            <a:avLst/>
          </a:prstGeom>
          <a:noFill/>
          <a:ln w="9525">
            <a:noFill/>
            <a:miter lim="800000"/>
            <a:headEnd/>
            <a:tailEnd/>
          </a:ln>
        </p:spPr>
      </p:pic>
      <p:sp>
        <p:nvSpPr>
          <p:cNvPr id="23555" name="Text Box 6"/>
          <p:cNvSpPr txBox="1">
            <a:spLocks noChangeArrowheads="1"/>
          </p:cNvSpPr>
          <p:nvPr/>
        </p:nvSpPr>
        <p:spPr bwMode="auto">
          <a:xfrm>
            <a:off x="7206852" y="4293096"/>
            <a:ext cx="1457325" cy="1114425"/>
          </a:xfrm>
          <a:prstGeom prst="rect">
            <a:avLst/>
          </a:prstGeom>
          <a:solidFill>
            <a:srgbClr val="FFFFFF"/>
          </a:solidFill>
          <a:ln w="9525">
            <a:solidFill>
              <a:srgbClr val="000000"/>
            </a:solidFill>
            <a:miter lim="800000"/>
            <a:headEnd/>
            <a:tailEnd/>
          </a:ln>
        </p:spPr>
        <p:txBody>
          <a:bodyPr/>
          <a:lstStyle/>
          <a:p>
            <a:r>
              <a:rPr lang="el-GR" sz="675" b="1" dirty="0">
                <a:latin typeface="Calibri" pitchFamily="34" charset="0"/>
              </a:rPr>
              <a:t>Σχήμα 1.</a:t>
            </a:r>
          </a:p>
          <a:p>
            <a:r>
              <a:rPr lang="el-GR" sz="675" dirty="0">
                <a:latin typeface="Calibri" pitchFamily="34" charset="0"/>
              </a:rPr>
              <a:t>Περιβαλλοντικά ερεθίσματα και προστατευτικοί παράγοντες για   </a:t>
            </a:r>
            <a:r>
              <a:rPr lang="el-GR" sz="675" dirty="0" err="1">
                <a:latin typeface="Calibri" pitchFamily="34" charset="0"/>
              </a:rPr>
              <a:t>αυτοανοσία</a:t>
            </a:r>
            <a:r>
              <a:rPr lang="el-GR" sz="675" dirty="0">
                <a:latin typeface="Calibri" pitchFamily="34" charset="0"/>
              </a:rPr>
              <a:t> και ενισχυτές για εξέλιξη σε διαβήτη τύπου 1, για τον οποίο έχει αναφερθεί μία συσχέτιση. Ερεθίσματα και παράγοντες με τις ισχυρότερες ενδείξεις παρουσιάζονται με μπλε χρώμα.</a:t>
            </a:r>
          </a:p>
          <a:p>
            <a:endParaRPr lang="el-GR" sz="1350" dirty="0"/>
          </a:p>
        </p:txBody>
      </p:sp>
    </p:spTree>
    <p:extLst>
      <p:ext uri="{BB962C8B-B14F-4D97-AF65-F5344CB8AC3E}">
        <p14:creationId xmlns:p14="http://schemas.microsoft.com/office/powerpoint/2010/main" val="37922338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ext Box 2">
            <a:extLst>
              <a:ext uri="{FF2B5EF4-FFF2-40B4-BE49-F238E27FC236}">
                <a16:creationId xmlns:a16="http://schemas.microsoft.com/office/drawing/2014/main" id="{473880EE-0A59-5BA1-6A3C-A5193AA96485}"/>
              </a:ext>
            </a:extLst>
          </p:cNvPr>
          <p:cNvSpPr txBox="1">
            <a:spLocks noChangeArrowheads="1"/>
          </p:cNvSpPr>
          <p:nvPr/>
        </p:nvSpPr>
        <p:spPr bwMode="auto">
          <a:xfrm>
            <a:off x="178594" y="178594"/>
            <a:ext cx="8786813" cy="319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l-GR" sz="1477" b="1"/>
              <a:t>Figure 5</a:t>
            </a:r>
          </a:p>
        </p:txBody>
      </p:sp>
      <p:pic>
        <p:nvPicPr>
          <p:cNvPr id="4099" name="Picture 3">
            <a:extLst>
              <a:ext uri="{FF2B5EF4-FFF2-40B4-BE49-F238E27FC236}">
                <a16:creationId xmlns:a16="http://schemas.microsoft.com/office/drawing/2014/main" id="{DAC06CEB-CCAF-518D-940C-995DF2C91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8906" y="544711"/>
            <a:ext cx="3786188" cy="5697141"/>
          </a:xfrm>
          <a:prstGeom prst="rect">
            <a:avLst/>
          </a:prstGeom>
          <a:noFill/>
          <a:extLst>
            <a:ext uri="{909E8E84-426E-40DD-AFC4-6F175D3DCCD1}">
              <a14:hiddenFill xmlns:a14="http://schemas.microsoft.com/office/drawing/2010/main">
                <a:solidFill>
                  <a:srgbClr val="FFFFFF"/>
                </a:solidFill>
              </a14:hiddenFill>
            </a:ext>
          </a:extLst>
        </p:spPr>
      </p:pic>
      <p:sp>
        <p:nvSpPr>
          <p:cNvPr id="4100" name="Text Box 4">
            <a:extLst>
              <a:ext uri="{FF2B5EF4-FFF2-40B4-BE49-F238E27FC236}">
                <a16:creationId xmlns:a16="http://schemas.microsoft.com/office/drawing/2014/main" id="{E7B65888-0442-A14B-5D06-48C1FDBF0E29}"/>
              </a:ext>
            </a:extLst>
          </p:cNvPr>
          <p:cNvSpPr txBox="1">
            <a:spLocks noChangeArrowheads="1"/>
          </p:cNvSpPr>
          <p:nvPr/>
        </p:nvSpPr>
        <p:spPr bwMode="auto">
          <a:xfrm>
            <a:off x="357187" y="6063258"/>
            <a:ext cx="8786813" cy="4820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1" hangingPunct="1"/>
            <a:r>
              <a:rPr lang="en-US" altLang="el-GR" sz="844"/>
              <a:t>Analogy of the ‘balance shift’ model. (A) In healthy individuals, protective and diabetogenic factors are balanced at all times. (B) A change in this balance is normally compensated by other factors. For example, a decrease in breast-feeding might be compensated by an increase in vitamin D. (C) In diabetic patients, however, this compensatory mechanism does not occur, tilting the scale towards the diabetogenic side and therefore causing type 1 diabetes. Vit D, vitamin D; Def, deficiency. Full colour version of this figure available via http://dx.doi.org/10.1530/JME-13-0067.</a:t>
            </a:r>
            <a:endParaRPr lang="en-US" altLang="el-GR" sz="1266"/>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23DA2C29-D77F-E640-8CAC-20BEB7A45C41}"/>
              </a:ext>
            </a:extLst>
          </p:cNvPr>
          <p:cNvPicPr>
            <a:picLocks noChangeAspect="1"/>
          </p:cNvPicPr>
          <p:nvPr/>
        </p:nvPicPr>
        <p:blipFill>
          <a:blip r:embed="rId2"/>
          <a:stretch>
            <a:fillRect/>
          </a:stretch>
        </p:blipFill>
        <p:spPr>
          <a:xfrm>
            <a:off x="2499858" y="1432455"/>
            <a:ext cx="4144286" cy="4659522"/>
          </a:xfrm>
          <a:prstGeom prst="rect">
            <a:avLst/>
          </a:prstGeom>
        </p:spPr>
      </p:pic>
      <p:sp>
        <p:nvSpPr>
          <p:cNvPr id="3" name="Title 3">
            <a:extLst>
              <a:ext uri="{FF2B5EF4-FFF2-40B4-BE49-F238E27FC236}">
                <a16:creationId xmlns:a16="http://schemas.microsoft.com/office/drawing/2014/main" id="{F6D2EC87-ABC3-3A40-9099-52A355B7EA89}"/>
              </a:ext>
            </a:extLst>
          </p:cNvPr>
          <p:cNvSpPr txBox="1">
            <a:spLocks/>
          </p:cNvSpPr>
          <p:nvPr/>
        </p:nvSpPr>
        <p:spPr>
          <a:xfrm>
            <a:off x="782657" y="-3175"/>
            <a:ext cx="78867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000" b="0" i="0" kern="1200">
                <a:solidFill>
                  <a:srgbClr val="332F4F"/>
                </a:solidFill>
                <a:latin typeface="MetaSerifPro-Medium" panose="02010604050101020102" pitchFamily="2" charset="0"/>
                <a:ea typeface="+mj-ea"/>
                <a:cs typeface="MetaSerifPro-Medium" panose="02010604050101020102" pitchFamily="2" charset="0"/>
              </a:defRPr>
            </a:lvl1pPr>
          </a:lstStyle>
          <a:p>
            <a:pPr>
              <a:lnSpc>
                <a:spcPct val="100000"/>
              </a:lnSpc>
            </a:pPr>
            <a:r>
              <a:rPr lang="en-US" b="1" dirty="0">
                <a:latin typeface="Cambria" panose="02040503050406030204" pitchFamily="18" charset="0"/>
              </a:rPr>
              <a:t>Hyperglycaemia in pregnancy</a:t>
            </a:r>
            <a:br>
              <a:rPr lang="en-US" dirty="0"/>
            </a:br>
            <a:r>
              <a:rPr lang="en-US" sz="1400" dirty="0">
                <a:latin typeface="+mn-lt"/>
                <a:cs typeface="Arial" panose="020B0604020202020204" pitchFamily="34" charset="0"/>
              </a:rPr>
              <a:t>Per IDF region, 2021</a:t>
            </a:r>
            <a:endParaRPr lang="en-US" dirty="0">
              <a:latin typeface="+mn-lt"/>
              <a:cs typeface="Arial" panose="020B0604020202020204" pitchFamily="34" charset="0"/>
            </a:endParaRPr>
          </a:p>
        </p:txBody>
      </p:sp>
    </p:spTree>
    <p:extLst>
      <p:ext uri="{BB962C8B-B14F-4D97-AF65-F5344CB8AC3E}">
        <p14:creationId xmlns:p14="http://schemas.microsoft.com/office/powerpoint/2010/main" val="213546073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7701AC2-7CE6-8CB6-16F1-D10FF9C88DD5}"/>
              </a:ext>
            </a:extLst>
          </p:cNvPr>
          <p:cNvSpPr txBox="1"/>
          <p:nvPr/>
        </p:nvSpPr>
        <p:spPr>
          <a:xfrm>
            <a:off x="2225224" y="5805264"/>
            <a:ext cx="6912768" cy="738664"/>
          </a:xfrm>
          <a:prstGeom prst="rect">
            <a:avLst/>
          </a:prstGeom>
          <a:noFill/>
        </p:spPr>
        <p:txBody>
          <a:bodyPr wrap="square">
            <a:spAutoFit/>
          </a:bodyPr>
          <a:lstStyle/>
          <a:p>
            <a:r>
              <a:rPr lang="en-US" sz="1400" dirty="0">
                <a:solidFill>
                  <a:srgbClr val="002060"/>
                </a:solidFill>
              </a:rPr>
              <a:t>Arianne Sweeting,1,2, </a:t>
            </a:r>
            <a:r>
              <a:rPr lang="en-US" sz="1400" dirty="0" err="1">
                <a:solidFill>
                  <a:srgbClr val="002060"/>
                </a:solidFill>
              </a:rPr>
              <a:t>Jencia</a:t>
            </a:r>
            <a:r>
              <a:rPr lang="en-US" sz="1400" dirty="0">
                <a:solidFill>
                  <a:srgbClr val="002060"/>
                </a:solidFill>
              </a:rPr>
              <a:t> Wong,1,2 Helen R. Murphy,3,4,5 and Glynis P. Ross. </a:t>
            </a:r>
            <a:r>
              <a:rPr lang="fr-FR" sz="1400" dirty="0">
                <a:solidFill>
                  <a:srgbClr val="002060"/>
                </a:solidFill>
              </a:rPr>
              <a:t>A </a:t>
            </a:r>
            <a:r>
              <a:rPr lang="fr-FR" sz="1400" dirty="0" err="1">
                <a:solidFill>
                  <a:srgbClr val="002060"/>
                </a:solidFill>
              </a:rPr>
              <a:t>Clinical</a:t>
            </a:r>
            <a:r>
              <a:rPr lang="fr-FR" sz="1400" dirty="0">
                <a:solidFill>
                  <a:srgbClr val="002060"/>
                </a:solidFill>
              </a:rPr>
              <a:t> Update on </a:t>
            </a:r>
            <a:r>
              <a:rPr lang="fr-FR" sz="1400" dirty="0" err="1">
                <a:solidFill>
                  <a:srgbClr val="002060"/>
                </a:solidFill>
              </a:rPr>
              <a:t>Gestational</a:t>
            </a:r>
            <a:r>
              <a:rPr lang="fr-FR" sz="1400" dirty="0">
                <a:solidFill>
                  <a:srgbClr val="002060"/>
                </a:solidFill>
              </a:rPr>
              <a:t> </a:t>
            </a:r>
            <a:r>
              <a:rPr lang="fr-FR" sz="1400" dirty="0" err="1">
                <a:solidFill>
                  <a:srgbClr val="002060"/>
                </a:solidFill>
              </a:rPr>
              <a:t>Diabetes</a:t>
            </a:r>
            <a:r>
              <a:rPr lang="fr-FR" sz="1400" dirty="0">
                <a:solidFill>
                  <a:srgbClr val="002060"/>
                </a:solidFill>
              </a:rPr>
              <a:t> </a:t>
            </a:r>
            <a:r>
              <a:rPr lang="fr-FR" sz="1400" dirty="0" err="1">
                <a:solidFill>
                  <a:srgbClr val="002060"/>
                </a:solidFill>
              </a:rPr>
              <a:t>Mellitus</a:t>
            </a:r>
            <a:r>
              <a:rPr lang="en-US" sz="1400" dirty="0">
                <a:solidFill>
                  <a:srgbClr val="002060"/>
                </a:solidFill>
              </a:rPr>
              <a:t>. Endocrine Reviews, 2022, 43, 763–793 https://doi.org/10.1210/endrev/bnac003</a:t>
            </a:r>
            <a:endParaRPr lang="el-GR" sz="1400" dirty="0">
              <a:solidFill>
                <a:srgbClr val="002060"/>
              </a:solidFill>
            </a:endParaRPr>
          </a:p>
        </p:txBody>
      </p:sp>
      <p:sp>
        <p:nvSpPr>
          <p:cNvPr id="2" name="TextBox 1">
            <a:extLst>
              <a:ext uri="{FF2B5EF4-FFF2-40B4-BE49-F238E27FC236}">
                <a16:creationId xmlns:a16="http://schemas.microsoft.com/office/drawing/2014/main" id="{1F51A9C5-B518-BAD0-38A3-F9901E515E96}"/>
              </a:ext>
            </a:extLst>
          </p:cNvPr>
          <p:cNvSpPr txBox="1"/>
          <p:nvPr/>
        </p:nvSpPr>
        <p:spPr>
          <a:xfrm>
            <a:off x="1691680" y="1268760"/>
            <a:ext cx="6264696" cy="3477875"/>
          </a:xfrm>
          <a:prstGeom prst="rect">
            <a:avLst/>
          </a:prstGeom>
          <a:noFill/>
        </p:spPr>
        <p:txBody>
          <a:bodyPr wrap="square" rtlCol="0">
            <a:spAutoFit/>
          </a:bodyPr>
          <a:lstStyle/>
          <a:p>
            <a:r>
              <a:rPr lang="el-GR" sz="2000" b="1" dirty="0">
                <a:latin typeface="Calibri" panose="020F0502020204030204" pitchFamily="34" charset="0"/>
                <a:cs typeface="Calibri" panose="020F0502020204030204" pitchFamily="34" charset="0"/>
              </a:rPr>
              <a:t>Παράγοντες κινδύνου για Διαβήτη κύησης</a:t>
            </a:r>
          </a:p>
          <a:p>
            <a:endParaRPr lang="el-GR" sz="2000" b="1" dirty="0">
              <a:latin typeface="Calibri" panose="020F0502020204030204" pitchFamily="34" charset="0"/>
              <a:cs typeface="Calibri" panose="020F0502020204030204" pitchFamily="34" charset="0"/>
            </a:endParaRPr>
          </a:p>
          <a:p>
            <a:pPr marL="342900" indent="-342900">
              <a:buAutoNum type="arabicPeriod"/>
            </a:pPr>
            <a:r>
              <a:rPr lang="el-GR" sz="2000" dirty="0">
                <a:latin typeface="Calibri" panose="020F0502020204030204" pitchFamily="34" charset="0"/>
                <a:cs typeface="Calibri" panose="020F0502020204030204" pitchFamily="34" charset="0"/>
              </a:rPr>
              <a:t>Προηγούμενος διαβήτης κύησης</a:t>
            </a:r>
          </a:p>
          <a:p>
            <a:pPr marL="342900" indent="-342900">
              <a:buAutoNum type="arabicPeriod"/>
            </a:pPr>
            <a:r>
              <a:rPr lang="el-GR" sz="2000" dirty="0">
                <a:latin typeface="Calibri" panose="020F0502020204030204" pitchFamily="34" charset="0"/>
                <a:cs typeface="Calibri" panose="020F0502020204030204" pitchFamily="34" charset="0"/>
              </a:rPr>
              <a:t>Εθνικότητες με υψηλό </a:t>
            </a:r>
            <a:r>
              <a:rPr lang="el-GR" sz="2000" dirty="0" err="1">
                <a:latin typeface="Calibri" panose="020F0502020204030204" pitchFamily="34" charset="0"/>
                <a:cs typeface="Calibri" panose="020F0502020204030204" pitchFamily="34" charset="0"/>
              </a:rPr>
              <a:t>επιπολασμό</a:t>
            </a:r>
            <a:r>
              <a:rPr lang="el-GR" sz="2000" dirty="0">
                <a:latin typeface="Calibri" panose="020F0502020204030204" pitchFamily="34" charset="0"/>
                <a:cs typeface="Calibri" panose="020F0502020204030204" pitchFamily="34" charset="0"/>
              </a:rPr>
              <a:t> Διαβήτη</a:t>
            </a:r>
          </a:p>
          <a:p>
            <a:pPr marL="342900" indent="-342900">
              <a:buAutoNum type="arabicPeriod"/>
            </a:pPr>
            <a:r>
              <a:rPr lang="el-GR" sz="2000" dirty="0">
                <a:latin typeface="Calibri" panose="020F0502020204030204" pitchFamily="34" charset="0"/>
                <a:cs typeface="Calibri" panose="020F0502020204030204" pitchFamily="34" charset="0"/>
              </a:rPr>
              <a:t>Ηλικία μητέρας &gt; 35 έτη</a:t>
            </a:r>
          </a:p>
          <a:p>
            <a:pPr marL="342900" indent="-342900">
              <a:buAutoNum type="arabicPeriod"/>
            </a:pPr>
            <a:r>
              <a:rPr lang="el-GR" sz="2000" dirty="0">
                <a:latin typeface="Calibri" panose="020F0502020204030204" pitchFamily="34" charset="0"/>
                <a:cs typeface="Calibri" panose="020F0502020204030204" pitchFamily="34" charset="0"/>
              </a:rPr>
              <a:t>Οικογενειακό ιστορικό διαβήτη (1</a:t>
            </a:r>
            <a:r>
              <a:rPr lang="el-GR" sz="2000" baseline="30000" dirty="0">
                <a:latin typeface="Calibri" panose="020F0502020204030204" pitchFamily="34" charset="0"/>
                <a:cs typeface="Calibri" panose="020F0502020204030204" pitchFamily="34" charset="0"/>
              </a:rPr>
              <a:t>ου</a:t>
            </a:r>
            <a:r>
              <a:rPr lang="el-GR" sz="2000" dirty="0">
                <a:latin typeface="Calibri" panose="020F0502020204030204" pitchFamily="34" charset="0"/>
                <a:cs typeface="Calibri" panose="020F0502020204030204" pitchFamily="34" charset="0"/>
              </a:rPr>
              <a:t> βαθμού συγγενής)</a:t>
            </a:r>
          </a:p>
          <a:p>
            <a:pPr marL="342900" indent="-342900">
              <a:buAutoNum type="arabicPeriod"/>
            </a:pPr>
            <a:r>
              <a:rPr lang="el-GR" sz="2000" dirty="0">
                <a:latin typeface="Calibri" panose="020F0502020204030204" pitchFamily="34" charset="0"/>
                <a:cs typeface="Calibri" panose="020F0502020204030204" pitchFamily="34" charset="0"/>
              </a:rPr>
              <a:t>Παχυσαρκία (</a:t>
            </a:r>
            <a:r>
              <a:rPr lang="en-US" sz="2000" dirty="0">
                <a:latin typeface="Calibri" panose="020F0502020204030204" pitchFamily="34" charset="0"/>
                <a:cs typeface="Calibri" panose="020F0502020204030204" pitchFamily="34" charset="0"/>
              </a:rPr>
              <a:t>BMI </a:t>
            </a:r>
            <a:r>
              <a:rPr lang="el-GR" sz="2000" dirty="0">
                <a:latin typeface="Calibri" panose="020F0502020204030204" pitchFamily="34" charset="0"/>
                <a:cs typeface="Calibri" panose="020F0502020204030204" pitchFamily="34" charset="0"/>
              </a:rPr>
              <a:t>&gt; 30)</a:t>
            </a:r>
          </a:p>
          <a:p>
            <a:pPr marL="342900" indent="-342900">
              <a:buAutoNum type="arabicPeriod"/>
            </a:pPr>
            <a:r>
              <a:rPr lang="el-GR" sz="2000" dirty="0">
                <a:latin typeface="Calibri" panose="020F0502020204030204" pitchFamily="34" charset="0"/>
                <a:cs typeface="Calibri" panose="020F0502020204030204" pitchFamily="34" charset="0"/>
              </a:rPr>
              <a:t>Προηγούμενη </a:t>
            </a:r>
            <a:r>
              <a:rPr lang="el-GR" sz="2000" dirty="0" err="1">
                <a:latin typeface="Calibri" panose="020F0502020204030204" pitchFamily="34" charset="0"/>
                <a:cs typeface="Calibri" panose="020F0502020204030204" pitchFamily="34" charset="0"/>
              </a:rPr>
              <a:t>μακρυσωμία</a:t>
            </a:r>
            <a:r>
              <a:rPr lang="el-GR" sz="2000" dirty="0">
                <a:latin typeface="Calibri" panose="020F0502020204030204" pitchFamily="34" charset="0"/>
                <a:cs typeface="Calibri" panose="020F0502020204030204" pitchFamily="34" charset="0"/>
              </a:rPr>
              <a:t> (βάρος γέννησης &gt; 4500</a:t>
            </a:r>
            <a:r>
              <a:rPr lang="en-US" sz="2000" dirty="0">
                <a:latin typeface="Calibri" panose="020F0502020204030204" pitchFamily="34" charset="0"/>
                <a:cs typeface="Calibri" panose="020F0502020204030204" pitchFamily="34" charset="0"/>
              </a:rPr>
              <a:t> gr)</a:t>
            </a:r>
          </a:p>
          <a:p>
            <a:pPr marL="342900" indent="-342900">
              <a:buAutoNum type="arabicPeriod"/>
            </a:pPr>
            <a:r>
              <a:rPr lang="el-GR" sz="2000" dirty="0">
                <a:latin typeface="Calibri" panose="020F0502020204030204" pitchFamily="34" charset="0"/>
                <a:cs typeface="Calibri" panose="020F0502020204030204" pitchFamily="34" charset="0"/>
              </a:rPr>
              <a:t>Σύνδρομο </a:t>
            </a:r>
            <a:r>
              <a:rPr lang="el-GR" sz="2000" dirty="0" err="1">
                <a:latin typeface="Calibri" panose="020F0502020204030204" pitchFamily="34" charset="0"/>
                <a:cs typeface="Calibri" panose="020F0502020204030204" pitchFamily="34" charset="0"/>
              </a:rPr>
              <a:t>πολυκυστικών</a:t>
            </a:r>
            <a:r>
              <a:rPr lang="el-GR" sz="2000" dirty="0">
                <a:latin typeface="Calibri" panose="020F0502020204030204" pitchFamily="34" charset="0"/>
                <a:cs typeface="Calibri" panose="020F0502020204030204" pitchFamily="34" charset="0"/>
              </a:rPr>
              <a:t> ωοθηκών</a:t>
            </a:r>
          </a:p>
          <a:p>
            <a:pPr marL="342900" indent="-342900">
              <a:buAutoNum type="arabicPeriod"/>
            </a:pPr>
            <a:r>
              <a:rPr lang="el-GR" sz="2000" dirty="0" err="1">
                <a:latin typeface="Calibri" panose="020F0502020204030204" pitchFamily="34" charset="0"/>
                <a:cs typeface="Calibri" panose="020F0502020204030204" pitchFamily="34" charset="0"/>
              </a:rPr>
              <a:t>Ιατρογενώς</a:t>
            </a:r>
            <a:r>
              <a:rPr lang="el-GR" sz="2000" dirty="0">
                <a:latin typeface="Calibri" panose="020F0502020204030204" pitchFamily="34" charset="0"/>
                <a:cs typeface="Calibri" panose="020F0502020204030204" pitchFamily="34" charset="0"/>
              </a:rPr>
              <a:t>: </a:t>
            </a:r>
            <a:r>
              <a:rPr lang="el-GR" sz="2000" dirty="0" err="1">
                <a:latin typeface="Calibri" panose="020F0502020204030204" pitchFamily="34" charset="0"/>
                <a:cs typeface="Calibri" panose="020F0502020204030204" pitchFamily="34" charset="0"/>
              </a:rPr>
              <a:t>γλυκοκορτικοειδή</a:t>
            </a:r>
            <a:r>
              <a:rPr lang="el-GR" sz="2000" dirty="0">
                <a:latin typeface="Calibri" panose="020F0502020204030204" pitchFamily="34" charset="0"/>
                <a:cs typeface="Calibri" panose="020F0502020204030204" pitchFamily="34" charset="0"/>
              </a:rPr>
              <a:t> και </a:t>
            </a:r>
            <a:r>
              <a:rPr lang="el-GR" sz="2000" dirty="0" err="1">
                <a:latin typeface="Calibri" panose="020F0502020204030204" pitchFamily="34" charset="0"/>
                <a:cs typeface="Calibri" panose="020F0502020204030204" pitchFamily="34" charset="0"/>
              </a:rPr>
              <a:t>αντιψυχωτικά</a:t>
            </a:r>
            <a:r>
              <a:rPr lang="el-GR" sz="2000" dirty="0">
                <a:latin typeface="Calibri" panose="020F0502020204030204" pitchFamily="34" charset="0"/>
                <a:cs typeface="Calibri" panose="020F0502020204030204" pitchFamily="34" charset="0"/>
              </a:rPr>
              <a:t> φάρμακα</a:t>
            </a:r>
          </a:p>
        </p:txBody>
      </p:sp>
    </p:spTree>
    <p:extLst>
      <p:ext uri="{BB962C8B-B14F-4D97-AF65-F5344CB8AC3E}">
        <p14:creationId xmlns:p14="http://schemas.microsoft.com/office/powerpoint/2010/main" val="18453024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2043113" y="1184275"/>
            <a:ext cx="5057775" cy="4495800"/>
          </a:xfrm>
          <a:prstGeom prst="rect">
            <a:avLst/>
          </a:prstGeom>
          <a:noFill/>
          <a:ln w="9525">
            <a:noFill/>
            <a:miter lim="800000"/>
            <a:headEnd/>
            <a:tailEnd/>
          </a:ln>
          <a:effectLst/>
        </p:spPr>
      </p:pic>
      <p:sp>
        <p:nvSpPr>
          <p:cNvPr id="3" name="2 - Ορθογώνιο"/>
          <p:cNvSpPr/>
          <p:nvPr/>
        </p:nvSpPr>
        <p:spPr>
          <a:xfrm>
            <a:off x="2357422" y="6396335"/>
            <a:ext cx="6786578" cy="461665"/>
          </a:xfrm>
          <a:prstGeom prst="rect">
            <a:avLst/>
          </a:prstGeom>
        </p:spPr>
        <p:txBody>
          <a:bodyPr wrap="square">
            <a:spAutoFit/>
          </a:bodyPr>
          <a:lstStyle/>
          <a:p>
            <a:r>
              <a:rPr lang="en-US" sz="1200" dirty="0">
                <a:solidFill>
                  <a:srgbClr val="002060"/>
                </a:solidFill>
              </a:rPr>
              <a:t>An Update on the Epidemiology o f Type 2 Diabetes: A Global Perspective Maria G. </a:t>
            </a:r>
            <a:r>
              <a:rPr lang="en-US" sz="1200" dirty="0" err="1">
                <a:solidFill>
                  <a:srgbClr val="002060"/>
                </a:solidFill>
              </a:rPr>
              <a:t>Tinajero</a:t>
            </a:r>
            <a:r>
              <a:rPr lang="en-US" sz="1200" dirty="0">
                <a:solidFill>
                  <a:srgbClr val="002060"/>
                </a:solidFill>
              </a:rPr>
              <a:t>, BS , </a:t>
            </a:r>
            <a:r>
              <a:rPr lang="en-US" sz="1200" dirty="0" err="1">
                <a:solidFill>
                  <a:srgbClr val="002060"/>
                </a:solidFill>
              </a:rPr>
              <a:t>Vasanti</a:t>
            </a:r>
            <a:r>
              <a:rPr lang="en-US" sz="1200" dirty="0">
                <a:solidFill>
                  <a:srgbClr val="002060"/>
                </a:solidFill>
              </a:rPr>
              <a:t> S. </a:t>
            </a:r>
            <a:r>
              <a:rPr lang="en-US" sz="1200" dirty="0" err="1">
                <a:solidFill>
                  <a:srgbClr val="002060"/>
                </a:solidFill>
              </a:rPr>
              <a:t>Malik</a:t>
            </a:r>
            <a:r>
              <a:rPr lang="en-US" sz="1200" dirty="0">
                <a:solidFill>
                  <a:srgbClr val="002060"/>
                </a:solidFill>
              </a:rPr>
              <a:t>. </a:t>
            </a:r>
            <a:r>
              <a:rPr lang="en-US" sz="1200" dirty="0" err="1">
                <a:solidFill>
                  <a:srgbClr val="002060"/>
                </a:solidFill>
              </a:rPr>
              <a:t>Endocrinol</a:t>
            </a:r>
            <a:r>
              <a:rPr lang="en-US" sz="1200" dirty="0">
                <a:solidFill>
                  <a:srgbClr val="002060"/>
                </a:solidFill>
              </a:rPr>
              <a:t> </a:t>
            </a:r>
            <a:r>
              <a:rPr lang="en-US" sz="1200" dirty="0" err="1">
                <a:solidFill>
                  <a:srgbClr val="002060"/>
                </a:solidFill>
              </a:rPr>
              <a:t>Metab</a:t>
            </a:r>
            <a:r>
              <a:rPr lang="en-US" sz="1200" dirty="0">
                <a:solidFill>
                  <a:srgbClr val="002060"/>
                </a:solidFill>
              </a:rPr>
              <a:t> </a:t>
            </a:r>
            <a:r>
              <a:rPr lang="en-US" sz="1200" dirty="0" err="1">
                <a:solidFill>
                  <a:srgbClr val="002060"/>
                </a:solidFill>
              </a:rPr>
              <a:t>Clin</a:t>
            </a:r>
            <a:r>
              <a:rPr lang="en-US" sz="1200" dirty="0">
                <a:solidFill>
                  <a:srgbClr val="002060"/>
                </a:solidFill>
              </a:rPr>
              <a:t> N Am 50 (2021) 337–355 https://doi.org/10.1016/j.ecl.2021.05.013 </a:t>
            </a:r>
            <a:endParaRPr lang="el-GR" sz="1200" dirty="0">
              <a:solidFill>
                <a:srgbClr val="002060"/>
              </a:solidFill>
            </a:endParaRPr>
          </a:p>
        </p:txBody>
      </p:sp>
    </p:spTree>
    <p:extLst>
      <p:ext uri="{BB962C8B-B14F-4D97-AF65-F5344CB8AC3E}">
        <p14:creationId xmlns:p14="http://schemas.microsoft.com/office/powerpoint/2010/main" val="16919933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040330-8849-148A-828B-E75BE80F2560}"/>
              </a:ext>
            </a:extLst>
          </p:cNvPr>
          <p:cNvSpPr txBox="1"/>
          <p:nvPr/>
        </p:nvSpPr>
        <p:spPr>
          <a:xfrm>
            <a:off x="1367136" y="5949280"/>
            <a:ext cx="7776864" cy="738664"/>
          </a:xfrm>
          <a:prstGeom prst="rect">
            <a:avLst/>
          </a:prstGeom>
          <a:noFill/>
        </p:spPr>
        <p:txBody>
          <a:bodyPr wrap="square">
            <a:spAutoFit/>
          </a:bodyPr>
          <a:lstStyle/>
          <a:p>
            <a:pPr algn="l"/>
            <a:r>
              <a:rPr lang="en-US" sz="1400" i="0" dirty="0">
                <a:solidFill>
                  <a:srgbClr val="212121"/>
                </a:solidFill>
                <a:effectLst/>
                <a:latin typeface="+mj-lt"/>
              </a:rPr>
              <a:t>IDF Diabetes Atlas: Estimation of Global and Regional Gestational Diabetes Mellitus Prevalence for 2021 by International Association of Diabetes in Pregnancy Study Group's Criteria. Diabetes Res Clin </a:t>
            </a:r>
            <a:r>
              <a:rPr lang="en-US" sz="1400" i="0" dirty="0" err="1">
                <a:solidFill>
                  <a:srgbClr val="212121"/>
                </a:solidFill>
                <a:effectLst/>
                <a:latin typeface="+mj-lt"/>
              </a:rPr>
              <a:t>Pract</a:t>
            </a:r>
            <a:endParaRPr lang="en-US" sz="1400" i="0" dirty="0">
              <a:solidFill>
                <a:srgbClr val="212121"/>
              </a:solidFill>
              <a:effectLst/>
              <a:latin typeface="+mj-lt"/>
            </a:endParaRPr>
          </a:p>
          <a:p>
            <a:pPr algn="l"/>
            <a:r>
              <a:rPr lang="en-US" sz="1400" i="0" dirty="0">
                <a:solidFill>
                  <a:srgbClr val="212121"/>
                </a:solidFill>
                <a:effectLst/>
                <a:latin typeface="+mj-lt"/>
              </a:rPr>
              <a:t>. 2022 Jan:183:109050. </a:t>
            </a:r>
            <a:r>
              <a:rPr lang="en-US" sz="1400" i="0" dirty="0" err="1">
                <a:solidFill>
                  <a:srgbClr val="212121"/>
                </a:solidFill>
                <a:effectLst/>
                <a:latin typeface="+mj-lt"/>
              </a:rPr>
              <a:t>doi</a:t>
            </a:r>
            <a:r>
              <a:rPr lang="en-US" sz="1400" i="0" dirty="0">
                <a:solidFill>
                  <a:srgbClr val="212121"/>
                </a:solidFill>
                <a:effectLst/>
                <a:latin typeface="+mj-lt"/>
              </a:rPr>
              <a:t>: 10.1016/j.diabres.2021.109050. </a:t>
            </a:r>
            <a:r>
              <a:rPr lang="en-US" sz="1400" i="0" dirty="0" err="1">
                <a:solidFill>
                  <a:srgbClr val="212121"/>
                </a:solidFill>
                <a:effectLst/>
                <a:latin typeface="+mj-lt"/>
              </a:rPr>
              <a:t>Epub</a:t>
            </a:r>
            <a:r>
              <a:rPr lang="en-US" sz="1400" i="0" dirty="0">
                <a:solidFill>
                  <a:srgbClr val="212121"/>
                </a:solidFill>
                <a:effectLst/>
                <a:latin typeface="+mj-lt"/>
              </a:rPr>
              <a:t> 2021 Dec 6.</a:t>
            </a:r>
          </a:p>
        </p:txBody>
      </p:sp>
      <p:sp>
        <p:nvSpPr>
          <p:cNvPr id="4" name="Rectangle 1">
            <a:extLst>
              <a:ext uri="{FF2B5EF4-FFF2-40B4-BE49-F238E27FC236}">
                <a16:creationId xmlns:a16="http://schemas.microsoft.com/office/drawing/2014/main" id="{7EECB5C7-A0AD-FF8B-037C-A3F46D1D50E9}"/>
              </a:ext>
            </a:extLst>
          </p:cNvPr>
          <p:cNvSpPr>
            <a:spLocks noChangeArrowheads="1"/>
          </p:cNvSpPr>
          <p:nvPr/>
        </p:nvSpPr>
        <p:spPr bwMode="auto">
          <a:xfrm>
            <a:off x="0" y="0"/>
            <a:ext cx="9144000"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l-GR" altLang="el-GR" sz="1200" b="0" i="0" u="none" strike="noStrike" cap="none" normalizeH="0" baseline="0">
              <a:ln>
                <a:noFill/>
              </a:ln>
              <a:solidFill>
                <a:srgbClr val="5B616B"/>
              </a:solidFill>
              <a:effectLst/>
              <a:latin typeface="BlinkMacSystemFon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el-GR" altLang="el-GR" sz="600" b="0" i="0" u="none" strike="noStrike" cap="none" normalizeH="0" baseline="0">
                <a:ln>
                  <a:noFill/>
                </a:ln>
                <a:solidFill>
                  <a:srgbClr val="0071BC"/>
                </a:solidFill>
                <a:effectLst/>
              </a:rPr>
              <a:t>.</a:t>
            </a:r>
            <a:r>
              <a:rPr kumimoji="0" lang="el-GR" altLang="el-GR" sz="1800" b="0" i="0" u="none" strike="noStrike" cap="none" normalizeH="0" baseline="0">
                <a:ln>
                  <a:noFill/>
                </a:ln>
                <a:solidFill>
                  <a:srgbClr val="0071BC"/>
                </a:solidFill>
                <a:effectLst/>
                <a:latin typeface="Arial" panose="020B0604020202020204" pitchFamily="34" charset="0"/>
              </a:rPr>
              <a:t> </a:t>
            </a:r>
            <a:r>
              <a:rPr kumimoji="0" lang="el-GR" altLang="el-GR" sz="1800" b="0" i="0" u="none" strike="noStrike" cap="none" normalizeH="0" baseline="0">
                <a:ln>
                  <a:noFill/>
                </a:ln>
                <a:solidFill>
                  <a:schemeClr val="tx1"/>
                </a:solidFill>
                <a:effectLst/>
                <a:latin typeface="Arial" panose="020B0604020202020204" pitchFamily="34" charset="0"/>
              </a:rPr>
              <a:t>2022 Jan:183:109050.</a:t>
            </a:r>
            <a:r>
              <a:rPr kumimoji="0" lang="el-GR" altLang="el-GR" sz="1200" b="0" i="0" u="none" strike="noStrike" cap="none" normalizeH="0" baseline="0">
                <a:ln>
                  <a:noFill/>
                </a:ln>
                <a:solidFill>
                  <a:srgbClr val="212121"/>
                </a:solidFill>
                <a:effectLst/>
                <a:latin typeface="BlinkMacSystemFont"/>
              </a:rPr>
              <a:t> </a:t>
            </a:r>
            <a:r>
              <a:rPr kumimoji="0" lang="el-GR" altLang="el-GR" sz="1200" b="0" i="0" u="none" strike="noStrike" cap="none" normalizeH="0" baseline="0">
                <a:ln>
                  <a:noFill/>
                </a:ln>
                <a:solidFill>
                  <a:srgbClr val="5B616B"/>
                </a:solidFill>
                <a:effectLst/>
                <a:latin typeface="BlinkMacSystemFont"/>
              </a:rPr>
              <a:t>doi: 10.1016/j.diabres.2021.109050.</a:t>
            </a:r>
            <a:r>
              <a:rPr kumimoji="0" lang="el-GR" altLang="el-GR" sz="1200" b="0" i="0" u="none" strike="noStrike" cap="none" normalizeH="0" baseline="0">
                <a:ln>
                  <a:noFill/>
                </a:ln>
                <a:solidFill>
                  <a:srgbClr val="212121"/>
                </a:solidFill>
                <a:effectLst/>
                <a:latin typeface="BlinkMacSystemFont"/>
              </a:rPr>
              <a:t> </a:t>
            </a:r>
            <a:r>
              <a:rPr kumimoji="0" lang="el-GR" altLang="el-GR" sz="1200" b="0" i="0" u="none" strike="noStrike" cap="none" normalizeH="0" baseline="0">
                <a:ln>
                  <a:noFill/>
                </a:ln>
                <a:solidFill>
                  <a:srgbClr val="5B616B"/>
                </a:solidFill>
                <a:effectLst/>
                <a:latin typeface="BlinkMacSystemFont"/>
              </a:rPr>
              <a:t>Epub 2021 Dec 6.</a:t>
            </a:r>
            <a:r>
              <a:rPr kumimoji="0" lang="el-GR" altLang="el-GR" sz="600" b="0" i="0" u="none" strike="noStrike" cap="none" normalizeH="0" baseline="0">
                <a:ln>
                  <a:noFill/>
                </a:ln>
                <a:solidFill>
                  <a:schemeClr val="tx1"/>
                </a:solidFill>
                <a:effectLst/>
              </a:rPr>
              <a:t> </a:t>
            </a:r>
            <a:endParaRPr kumimoji="0" lang="el-GR" altLang="el-GR" sz="1800" b="0" i="0" u="none" strike="noStrike" cap="none" normalizeH="0" baseline="0">
              <a:ln>
                <a:noFill/>
              </a:ln>
              <a:solidFill>
                <a:schemeClr val="tx1"/>
              </a:solidFill>
              <a:effectLst/>
              <a:latin typeface="Arial" panose="020B0604020202020204" pitchFamily="34" charset="0"/>
            </a:endParaRPr>
          </a:p>
        </p:txBody>
      </p:sp>
      <p:pic>
        <p:nvPicPr>
          <p:cNvPr id="6" name="Εικόνα 5">
            <a:extLst>
              <a:ext uri="{FF2B5EF4-FFF2-40B4-BE49-F238E27FC236}">
                <a16:creationId xmlns:a16="http://schemas.microsoft.com/office/drawing/2014/main" id="{EDFED212-33A0-E012-72B1-715CC2965CB9}"/>
              </a:ext>
            </a:extLst>
          </p:cNvPr>
          <p:cNvPicPr>
            <a:picLocks noChangeAspect="1"/>
          </p:cNvPicPr>
          <p:nvPr/>
        </p:nvPicPr>
        <p:blipFill>
          <a:blip r:embed="rId3"/>
          <a:stretch>
            <a:fillRect/>
          </a:stretch>
        </p:blipFill>
        <p:spPr>
          <a:xfrm>
            <a:off x="215676" y="1987476"/>
            <a:ext cx="8712648" cy="2883048"/>
          </a:xfrm>
          <a:prstGeom prst="rect">
            <a:avLst/>
          </a:prstGeom>
        </p:spPr>
      </p:pic>
    </p:spTree>
    <p:extLst>
      <p:ext uri="{BB962C8B-B14F-4D97-AF65-F5344CB8AC3E}">
        <p14:creationId xmlns:p14="http://schemas.microsoft.com/office/powerpoint/2010/main" val="10409521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12560479-029C-851A-6150-47F75AFD71F6}"/>
              </a:ext>
            </a:extLst>
          </p:cNvPr>
          <p:cNvPicPr>
            <a:picLocks noChangeAspect="1"/>
          </p:cNvPicPr>
          <p:nvPr/>
        </p:nvPicPr>
        <p:blipFill>
          <a:blip r:embed="rId2"/>
          <a:stretch>
            <a:fillRect/>
          </a:stretch>
        </p:blipFill>
        <p:spPr>
          <a:xfrm>
            <a:off x="2349386" y="188641"/>
            <a:ext cx="5199322" cy="5659834"/>
          </a:xfrm>
          <a:prstGeom prst="rect">
            <a:avLst/>
          </a:prstGeom>
        </p:spPr>
      </p:pic>
      <p:sp>
        <p:nvSpPr>
          <p:cNvPr id="4" name="TextBox 3">
            <a:extLst>
              <a:ext uri="{FF2B5EF4-FFF2-40B4-BE49-F238E27FC236}">
                <a16:creationId xmlns:a16="http://schemas.microsoft.com/office/drawing/2014/main" id="{2F13A52E-FA36-E2E4-D802-5FECE7E595F6}"/>
              </a:ext>
            </a:extLst>
          </p:cNvPr>
          <p:cNvSpPr txBox="1"/>
          <p:nvPr/>
        </p:nvSpPr>
        <p:spPr>
          <a:xfrm>
            <a:off x="1043608" y="5949280"/>
            <a:ext cx="8280920" cy="1015663"/>
          </a:xfrm>
          <a:prstGeom prst="rect">
            <a:avLst/>
          </a:prstGeom>
          <a:noFill/>
        </p:spPr>
        <p:txBody>
          <a:bodyPr wrap="square">
            <a:spAutoFit/>
          </a:bodyPr>
          <a:lstStyle/>
          <a:p>
            <a:r>
              <a:rPr lang="en-US" sz="1400" dirty="0">
                <a:solidFill>
                  <a:srgbClr val="002060"/>
                </a:solidFill>
                <a:latin typeface="+mj-lt"/>
              </a:rPr>
              <a:t>Marilia Silva Paulo , Noor </a:t>
            </a:r>
            <a:r>
              <a:rPr lang="en-US" sz="1400" dirty="0" err="1">
                <a:solidFill>
                  <a:srgbClr val="002060"/>
                </a:solidFill>
                <a:latin typeface="+mj-lt"/>
              </a:rPr>
              <a:t>Motea</a:t>
            </a:r>
            <a:r>
              <a:rPr lang="en-US" sz="1400" dirty="0">
                <a:solidFill>
                  <a:srgbClr val="002060"/>
                </a:solidFill>
                <a:latin typeface="+mj-lt"/>
              </a:rPr>
              <a:t> Abdo , Rita Bettencourt-Silva and Rami H. Al-Rifai. </a:t>
            </a:r>
            <a:r>
              <a:rPr lang="en-US" sz="1400" b="0" i="0" dirty="0">
                <a:solidFill>
                  <a:srgbClr val="002060"/>
                </a:solidFill>
                <a:effectLst/>
                <a:latin typeface="+mj-lt"/>
              </a:rPr>
              <a:t>Gestational Diabetes Mellitus in Europe: A Systematic Review and Meta-Analysis of Prevalence Studies. Front. Endocrinol., 09 December 2021, Sec. Clinical Diabetes Volume 12 - 2021 | </a:t>
            </a:r>
            <a:r>
              <a:rPr lang="en-US" sz="1400" b="0" i="0" u="none" strike="noStrike" dirty="0">
                <a:solidFill>
                  <a:srgbClr val="002060"/>
                </a:solidFill>
                <a:effectLst/>
                <a:latin typeface="+mj-lt"/>
                <a:hlinkClick r:id="rId3">
                  <a:extLst>
                    <a:ext uri="{A12FA001-AC4F-418D-AE19-62706E023703}">
                      <ahyp:hlinkClr xmlns:ahyp="http://schemas.microsoft.com/office/drawing/2018/hyperlinkcolor" val="tx"/>
                    </a:ext>
                  </a:extLst>
                </a:hlinkClick>
              </a:rPr>
              <a:t>https://doi.org/10.3389/fendo.2021.691033</a:t>
            </a:r>
            <a:endParaRPr lang="en-US" sz="1400" b="0" i="0" dirty="0">
              <a:solidFill>
                <a:srgbClr val="002060"/>
              </a:solidFill>
              <a:effectLst/>
              <a:latin typeface="+mj-lt"/>
            </a:endParaRPr>
          </a:p>
          <a:p>
            <a:endParaRPr lang="el-GR" dirty="0"/>
          </a:p>
        </p:txBody>
      </p:sp>
      <p:sp>
        <p:nvSpPr>
          <p:cNvPr id="2" name="Ορθογώνιο: Στρογγύλεμα γωνιών 1">
            <a:extLst>
              <a:ext uri="{FF2B5EF4-FFF2-40B4-BE49-F238E27FC236}">
                <a16:creationId xmlns:a16="http://schemas.microsoft.com/office/drawing/2014/main" id="{C72540A1-CDFE-434F-8173-7BE01FD4A6E6}"/>
              </a:ext>
            </a:extLst>
          </p:cNvPr>
          <p:cNvSpPr/>
          <p:nvPr/>
        </p:nvSpPr>
        <p:spPr>
          <a:xfrm>
            <a:off x="2349386" y="5373216"/>
            <a:ext cx="4742894" cy="288032"/>
          </a:xfrm>
          <a:prstGeom prst="roundRect">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791937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D0D94CEF-E27D-BEBC-0C28-BFE240AB6FC4}"/>
              </a:ext>
            </a:extLst>
          </p:cNvPr>
          <p:cNvPicPr>
            <a:picLocks noChangeAspect="1"/>
          </p:cNvPicPr>
          <p:nvPr/>
        </p:nvPicPr>
        <p:blipFill>
          <a:blip r:embed="rId2"/>
          <a:stretch>
            <a:fillRect/>
          </a:stretch>
        </p:blipFill>
        <p:spPr>
          <a:xfrm>
            <a:off x="1285706" y="2866996"/>
            <a:ext cx="6572588" cy="1124008"/>
          </a:xfrm>
          <a:prstGeom prst="rect">
            <a:avLst/>
          </a:prstGeom>
        </p:spPr>
      </p:pic>
      <p:sp>
        <p:nvSpPr>
          <p:cNvPr id="5" name="TextBox 4">
            <a:extLst>
              <a:ext uri="{FF2B5EF4-FFF2-40B4-BE49-F238E27FC236}">
                <a16:creationId xmlns:a16="http://schemas.microsoft.com/office/drawing/2014/main" id="{CC2AAE0A-DD38-74DB-AF7C-6058610144F5}"/>
              </a:ext>
            </a:extLst>
          </p:cNvPr>
          <p:cNvSpPr txBox="1"/>
          <p:nvPr/>
        </p:nvSpPr>
        <p:spPr>
          <a:xfrm>
            <a:off x="1043608" y="5949280"/>
            <a:ext cx="8280920" cy="1015663"/>
          </a:xfrm>
          <a:prstGeom prst="rect">
            <a:avLst/>
          </a:prstGeom>
          <a:noFill/>
        </p:spPr>
        <p:txBody>
          <a:bodyPr wrap="square">
            <a:spAutoFit/>
          </a:bodyPr>
          <a:lstStyle/>
          <a:p>
            <a:r>
              <a:rPr lang="en-US" sz="1400" dirty="0">
                <a:solidFill>
                  <a:srgbClr val="002060"/>
                </a:solidFill>
                <a:latin typeface="+mj-lt"/>
              </a:rPr>
              <a:t>Marilia Silva Paulo , Noor </a:t>
            </a:r>
            <a:r>
              <a:rPr lang="en-US" sz="1400" dirty="0" err="1">
                <a:solidFill>
                  <a:srgbClr val="002060"/>
                </a:solidFill>
                <a:latin typeface="+mj-lt"/>
              </a:rPr>
              <a:t>Motea</a:t>
            </a:r>
            <a:r>
              <a:rPr lang="en-US" sz="1400" dirty="0">
                <a:solidFill>
                  <a:srgbClr val="002060"/>
                </a:solidFill>
                <a:latin typeface="+mj-lt"/>
              </a:rPr>
              <a:t> Abdo , Rita Bettencourt-Silva and Rami H. Al-Rifai. </a:t>
            </a:r>
            <a:r>
              <a:rPr lang="en-US" sz="1400" b="0" i="0" dirty="0">
                <a:solidFill>
                  <a:srgbClr val="002060"/>
                </a:solidFill>
                <a:effectLst/>
                <a:latin typeface="+mj-lt"/>
              </a:rPr>
              <a:t>Gestational Diabetes Mellitus in Europe: A Systematic Review and Meta-Analysis of Prevalence Studies. Front. Endocrinol., 09 December 2021, Sec. Clinical Diabetes Volume 12 - 2021 | </a:t>
            </a:r>
            <a:r>
              <a:rPr lang="en-US" sz="1400" b="0" i="0" u="none" strike="noStrike" dirty="0">
                <a:solidFill>
                  <a:srgbClr val="002060"/>
                </a:solidFill>
                <a:effectLst/>
                <a:latin typeface="+mj-lt"/>
                <a:hlinkClick r:id="rId3">
                  <a:extLst>
                    <a:ext uri="{A12FA001-AC4F-418D-AE19-62706E023703}">
                      <ahyp:hlinkClr xmlns:ahyp="http://schemas.microsoft.com/office/drawing/2018/hyperlinkcolor" val="tx"/>
                    </a:ext>
                  </a:extLst>
                </a:hlinkClick>
              </a:rPr>
              <a:t>https://doi.org/10.3389/fendo.2021.691033</a:t>
            </a:r>
            <a:endParaRPr lang="en-US" sz="1400" b="0" i="0" dirty="0">
              <a:solidFill>
                <a:srgbClr val="002060"/>
              </a:solidFill>
              <a:effectLst/>
              <a:latin typeface="+mj-lt"/>
            </a:endParaRPr>
          </a:p>
          <a:p>
            <a:endParaRPr lang="el-GR" dirty="0"/>
          </a:p>
        </p:txBody>
      </p:sp>
      <p:sp>
        <p:nvSpPr>
          <p:cNvPr id="2" name="Οβάλ 1">
            <a:extLst>
              <a:ext uri="{FF2B5EF4-FFF2-40B4-BE49-F238E27FC236}">
                <a16:creationId xmlns:a16="http://schemas.microsoft.com/office/drawing/2014/main" id="{ADFEC9FB-2694-C5E7-1E21-7B8B6193B08F}"/>
              </a:ext>
            </a:extLst>
          </p:cNvPr>
          <p:cNvSpPr/>
          <p:nvPr/>
        </p:nvSpPr>
        <p:spPr>
          <a:xfrm>
            <a:off x="4716016" y="3645024"/>
            <a:ext cx="576064" cy="216024"/>
          </a:xfrm>
          <a:prstGeom prst="ellipse">
            <a:avLst/>
          </a:prstGeom>
          <a:noFill/>
          <a:ln w="444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2757603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1905516" y="603004"/>
            <a:ext cx="5524004" cy="5469202"/>
          </a:xfrm>
          <a:prstGeom prst="rect">
            <a:avLst/>
          </a:prstGeom>
          <a:noFill/>
          <a:ln w="9525">
            <a:noFill/>
            <a:miter lim="800000"/>
            <a:headEnd/>
            <a:tailEnd/>
          </a:ln>
          <a:effectLst/>
        </p:spPr>
      </p:pic>
      <p:sp>
        <p:nvSpPr>
          <p:cNvPr id="3" name="2 - TextBox"/>
          <p:cNvSpPr txBox="1"/>
          <p:nvPr/>
        </p:nvSpPr>
        <p:spPr>
          <a:xfrm>
            <a:off x="5929322" y="6500834"/>
            <a:ext cx="1785950" cy="369332"/>
          </a:xfrm>
          <a:prstGeom prst="rect">
            <a:avLst/>
          </a:prstGeom>
          <a:noFill/>
        </p:spPr>
        <p:txBody>
          <a:bodyPr wrap="square" rtlCol="0">
            <a:spAutoFit/>
          </a:bodyPr>
          <a:lstStyle/>
          <a:p>
            <a:r>
              <a:rPr lang="en-US" dirty="0"/>
              <a:t>IDF atlas 2019</a:t>
            </a:r>
            <a:endParaRPr lang="el-GR" dirty="0"/>
          </a:p>
        </p:txBody>
      </p:sp>
    </p:spTree>
    <p:extLst>
      <p:ext uri="{BB962C8B-B14F-4D97-AF65-F5344CB8AC3E}">
        <p14:creationId xmlns:p14="http://schemas.microsoft.com/office/powerpoint/2010/main" val="7229878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48BB31A0-9E77-2985-8AB6-4E960C412263}"/>
              </a:ext>
            </a:extLst>
          </p:cNvPr>
          <p:cNvPicPr>
            <a:picLocks noChangeAspect="1"/>
          </p:cNvPicPr>
          <p:nvPr/>
        </p:nvPicPr>
        <p:blipFill>
          <a:blip r:embed="rId2"/>
          <a:stretch>
            <a:fillRect/>
          </a:stretch>
        </p:blipFill>
        <p:spPr>
          <a:xfrm>
            <a:off x="899592" y="1030029"/>
            <a:ext cx="7200799" cy="4373923"/>
          </a:xfrm>
          <a:prstGeom prst="rect">
            <a:avLst/>
          </a:prstGeom>
        </p:spPr>
      </p:pic>
      <p:sp>
        <p:nvSpPr>
          <p:cNvPr id="5" name="TextBox 4">
            <a:extLst>
              <a:ext uri="{FF2B5EF4-FFF2-40B4-BE49-F238E27FC236}">
                <a16:creationId xmlns:a16="http://schemas.microsoft.com/office/drawing/2014/main" id="{0E5A8018-B659-7D36-7528-9D57F104FD3F}"/>
              </a:ext>
            </a:extLst>
          </p:cNvPr>
          <p:cNvSpPr txBox="1"/>
          <p:nvPr/>
        </p:nvSpPr>
        <p:spPr>
          <a:xfrm>
            <a:off x="611560" y="5820827"/>
            <a:ext cx="8388424" cy="738664"/>
          </a:xfrm>
          <a:prstGeom prst="rect">
            <a:avLst/>
          </a:prstGeom>
          <a:noFill/>
        </p:spPr>
        <p:txBody>
          <a:bodyPr wrap="square">
            <a:spAutoFit/>
          </a:bodyPr>
          <a:lstStyle/>
          <a:p>
            <a:r>
              <a:rPr lang="en-US" sz="1400" dirty="0">
                <a:latin typeface="Calibri" panose="020F0502020204030204" pitchFamily="34" charset="0"/>
                <a:cs typeface="Calibri" panose="020F0502020204030204" pitchFamily="34" charset="0"/>
              </a:rPr>
              <a:t>A Review of Current Trends with Type 2 Diabetes Epidemiology, </a:t>
            </a:r>
            <a:r>
              <a:rPr lang="en-US" sz="1400" dirty="0" err="1">
                <a:latin typeface="Calibri" panose="020F0502020204030204" pitchFamily="34" charset="0"/>
                <a:cs typeface="Calibri" panose="020F0502020204030204" pitchFamily="34" charset="0"/>
              </a:rPr>
              <a:t>Aetiology</a:t>
            </a:r>
            <a:r>
              <a:rPr lang="en-US" sz="1400" dirty="0">
                <a:latin typeface="Calibri" panose="020F0502020204030204" pitchFamily="34" charset="0"/>
                <a:cs typeface="Calibri" panose="020F0502020204030204" pitchFamily="34" charset="0"/>
              </a:rPr>
              <a:t>, Pathogenesis, Treatments and Future Perspectives Josh Reed, Stephen Bain &amp; </a:t>
            </a:r>
            <a:r>
              <a:rPr lang="en-US" sz="1400" dirty="0" err="1">
                <a:latin typeface="Calibri" panose="020F0502020204030204" pitchFamily="34" charset="0"/>
                <a:cs typeface="Calibri" panose="020F0502020204030204" pitchFamily="34" charset="0"/>
              </a:rPr>
              <a:t>Venkateswarlu</a:t>
            </a:r>
            <a:r>
              <a:rPr lang="en-US" sz="1400" dirty="0">
                <a:latin typeface="Calibri" panose="020F0502020204030204" pitchFamily="34" charset="0"/>
                <a:cs typeface="Calibri" panose="020F0502020204030204" pitchFamily="34" charset="0"/>
              </a:rPr>
              <a:t> </a:t>
            </a:r>
            <a:r>
              <a:rPr lang="en-US" sz="1400" dirty="0" err="1">
                <a:latin typeface="Calibri" panose="020F0502020204030204" pitchFamily="34" charset="0"/>
                <a:cs typeface="Calibri" panose="020F0502020204030204" pitchFamily="34" charset="0"/>
              </a:rPr>
              <a:t>Kanamarlapudi</a:t>
            </a:r>
            <a:r>
              <a:rPr lang="el-GR"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Diabetes, Metabolic Syndrome and Obesity</a:t>
            </a:r>
            <a:r>
              <a:rPr lang="el-GR"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https://doi.org/10.2147/DMSO.S319895 </a:t>
            </a:r>
            <a:endParaRPr lang="el-GR"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920945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AC4AE1-B2D3-6975-ED7A-1318B5D09AE6}"/>
              </a:ext>
            </a:extLst>
          </p:cNvPr>
          <p:cNvSpPr>
            <a:spLocks noGrp="1"/>
          </p:cNvSpPr>
          <p:nvPr>
            <p:ph type="title"/>
          </p:nvPr>
        </p:nvSpPr>
        <p:spPr>
          <a:xfrm>
            <a:off x="868680" y="2750820"/>
            <a:ext cx="7406640" cy="1356360"/>
          </a:xfrm>
        </p:spPr>
        <p:txBody>
          <a:bodyPr/>
          <a:lstStyle/>
          <a:p>
            <a:pPr algn="ctr"/>
            <a:r>
              <a:rPr lang="el-GR" dirty="0"/>
              <a:t>ΣΑΣ ΕΥΧΑΡΙΣΤΩ</a:t>
            </a:r>
          </a:p>
        </p:txBody>
      </p:sp>
    </p:spTree>
    <p:extLst>
      <p:ext uri="{BB962C8B-B14F-4D97-AF65-F5344CB8AC3E}">
        <p14:creationId xmlns:p14="http://schemas.microsoft.com/office/powerpoint/2010/main" val="152692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855151" y="215443"/>
            <a:ext cx="7406640" cy="1356360"/>
          </a:xfrm>
        </p:spPr>
        <p:txBody>
          <a:bodyPr/>
          <a:lstStyle/>
          <a:p>
            <a:pPr algn="ctr"/>
            <a:r>
              <a:rPr lang="el-GR" b="1" dirty="0">
                <a:solidFill>
                  <a:schemeClr val="tx1"/>
                </a:solidFill>
              </a:rPr>
              <a:t>ΚΟΣΤΟΣ</a:t>
            </a:r>
          </a:p>
        </p:txBody>
      </p:sp>
      <p:graphicFrame>
        <p:nvGraphicFramePr>
          <p:cNvPr id="4" name="3 - Θέση περιεχομένου"/>
          <p:cNvGraphicFramePr>
            <a:graphicFrameLocks noGrp="1"/>
          </p:cNvGraphicFramePr>
          <p:nvPr>
            <p:ph idx="1"/>
          </p:nvPr>
        </p:nvGraphicFramePr>
        <p:xfrm>
          <a:off x="880110" y="1412776"/>
          <a:ext cx="7381240" cy="4683224"/>
        </p:xfrm>
        <a:graphic>
          <a:graphicData uri="http://schemas.openxmlformats.org/drawingml/2006/chart">
            <c:chart xmlns:c="http://schemas.openxmlformats.org/drawingml/2006/chart" xmlns:r="http://schemas.openxmlformats.org/officeDocument/2006/relationships" r:id="rId3"/>
          </a:graphicData>
        </a:graphic>
      </p:graphicFrame>
      <p:sp>
        <p:nvSpPr>
          <p:cNvPr id="5" name="4 - Ορθογώνιο"/>
          <p:cNvSpPr/>
          <p:nvPr/>
        </p:nvSpPr>
        <p:spPr>
          <a:xfrm>
            <a:off x="3779912" y="5903893"/>
            <a:ext cx="5364088" cy="738664"/>
          </a:xfrm>
          <a:prstGeom prst="rect">
            <a:avLst/>
          </a:prstGeom>
        </p:spPr>
        <p:txBody>
          <a:bodyPr wrap="square">
            <a:spAutoFit/>
          </a:bodyPr>
          <a:lstStyle/>
          <a:p>
            <a:r>
              <a:rPr lang="en-US" sz="1400" dirty="0">
                <a:solidFill>
                  <a:srgbClr val="002060"/>
                </a:solidFill>
              </a:rPr>
              <a:t>Williams R, </a:t>
            </a:r>
            <a:r>
              <a:rPr lang="en-US" sz="1400" dirty="0" err="1">
                <a:solidFill>
                  <a:srgbClr val="002060"/>
                </a:solidFill>
              </a:rPr>
              <a:t>Karuranga</a:t>
            </a:r>
            <a:r>
              <a:rPr lang="en-US" sz="1400" dirty="0">
                <a:solidFill>
                  <a:srgbClr val="002060"/>
                </a:solidFill>
              </a:rPr>
              <a:t> S, </a:t>
            </a:r>
            <a:r>
              <a:rPr lang="en-US" sz="1400" dirty="0" err="1">
                <a:solidFill>
                  <a:srgbClr val="002060"/>
                </a:solidFill>
              </a:rPr>
              <a:t>Malanda</a:t>
            </a:r>
            <a:r>
              <a:rPr lang="en-US" sz="1400" dirty="0">
                <a:solidFill>
                  <a:srgbClr val="002060"/>
                </a:solidFill>
              </a:rPr>
              <a:t> B, </a:t>
            </a:r>
            <a:r>
              <a:rPr lang="en-US" sz="1400" dirty="0" err="1">
                <a:solidFill>
                  <a:srgbClr val="002060"/>
                </a:solidFill>
              </a:rPr>
              <a:t>Saeedi</a:t>
            </a:r>
            <a:r>
              <a:rPr lang="en-US" sz="1400" dirty="0">
                <a:solidFill>
                  <a:srgbClr val="002060"/>
                </a:solidFill>
              </a:rPr>
              <a:t> P, </a:t>
            </a:r>
            <a:r>
              <a:rPr lang="en-US" sz="1400" dirty="0" err="1">
                <a:solidFill>
                  <a:srgbClr val="002060"/>
                </a:solidFill>
              </a:rPr>
              <a:t>Basit</a:t>
            </a:r>
            <a:r>
              <a:rPr lang="en-US" sz="1400" dirty="0">
                <a:solidFill>
                  <a:srgbClr val="002060"/>
                </a:solidFill>
              </a:rPr>
              <a:t> A, Besancon S, et al. IDF Diabetes Atlas estimates of 2019 global health expenditures on diabetes. Diabetes Res </a:t>
            </a:r>
            <a:r>
              <a:rPr lang="en-US" sz="1400" dirty="0" err="1">
                <a:solidFill>
                  <a:srgbClr val="002060"/>
                </a:solidFill>
              </a:rPr>
              <a:t>Clin</a:t>
            </a:r>
            <a:r>
              <a:rPr lang="en-US" sz="1400" dirty="0">
                <a:solidFill>
                  <a:srgbClr val="002060"/>
                </a:solidFill>
              </a:rPr>
              <a:t> </a:t>
            </a:r>
            <a:r>
              <a:rPr lang="en-US" sz="1400" dirty="0" err="1">
                <a:solidFill>
                  <a:srgbClr val="002060"/>
                </a:solidFill>
              </a:rPr>
              <a:t>Pract</a:t>
            </a:r>
            <a:r>
              <a:rPr lang="en-US" sz="1400" dirty="0">
                <a:solidFill>
                  <a:srgbClr val="002060"/>
                </a:solidFill>
              </a:rPr>
              <a:t>. 2019</a:t>
            </a:r>
            <a:endParaRPr lang="el-GR" sz="1400" dirty="0">
              <a:solidFill>
                <a:srgbClr val="002060"/>
              </a:solidFill>
            </a:endParaRPr>
          </a:p>
        </p:txBody>
      </p:sp>
      <p:sp>
        <p:nvSpPr>
          <p:cNvPr id="3" name="Οβάλ 2">
            <a:extLst>
              <a:ext uri="{FF2B5EF4-FFF2-40B4-BE49-F238E27FC236}">
                <a16:creationId xmlns:a16="http://schemas.microsoft.com/office/drawing/2014/main" id="{C27DDCE6-B62F-FD2F-C2BF-CB9AD82C5FB1}"/>
              </a:ext>
            </a:extLst>
          </p:cNvPr>
          <p:cNvSpPr/>
          <p:nvPr/>
        </p:nvSpPr>
        <p:spPr>
          <a:xfrm>
            <a:off x="2339752" y="5013176"/>
            <a:ext cx="936104" cy="43204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latin typeface="Calibri" panose="020F0502020204030204" pitchFamily="34" charset="0"/>
                <a:cs typeface="Calibri" panose="020F0502020204030204" pitchFamily="34" charset="0"/>
              </a:rPr>
              <a:t>232</a:t>
            </a:r>
          </a:p>
        </p:txBody>
      </p:sp>
      <p:sp>
        <p:nvSpPr>
          <p:cNvPr id="6" name="Οβάλ 5">
            <a:extLst>
              <a:ext uri="{FF2B5EF4-FFF2-40B4-BE49-F238E27FC236}">
                <a16:creationId xmlns:a16="http://schemas.microsoft.com/office/drawing/2014/main" id="{DC07E28C-C412-265D-6105-97C029D3A980}"/>
              </a:ext>
            </a:extLst>
          </p:cNvPr>
          <p:cNvSpPr/>
          <p:nvPr/>
        </p:nvSpPr>
        <p:spPr>
          <a:xfrm>
            <a:off x="5868144" y="2636912"/>
            <a:ext cx="936104" cy="504056"/>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latin typeface="Calibri" panose="020F0502020204030204" pitchFamily="34" charset="0"/>
                <a:cs typeface="Calibri" panose="020F0502020204030204" pitchFamily="34" charset="0"/>
              </a:rPr>
              <a:t>760</a:t>
            </a:r>
          </a:p>
        </p:txBody>
      </p:sp>
    </p:spTree>
    <p:extLst>
      <p:ext uri="{BB962C8B-B14F-4D97-AF65-F5344CB8AC3E}">
        <p14:creationId xmlns:p14="http://schemas.microsoft.com/office/powerpoint/2010/main" val="6737788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Τίτλος 1"/>
          <p:cNvSpPr>
            <a:spLocks noGrp="1"/>
          </p:cNvSpPr>
          <p:nvPr>
            <p:ph type="title"/>
          </p:nvPr>
        </p:nvSpPr>
        <p:spPr/>
        <p:txBody>
          <a:bodyPr/>
          <a:lstStyle/>
          <a:p>
            <a:pPr eaLnBrk="1" hangingPunct="1"/>
            <a:r>
              <a:rPr lang="el-GR"/>
              <a:t>ΠΑΡΑΓΟΝΤΕΣ ΚΙΝΔΥΝΟΥ ΣΤΗΝ ΠΡΩΙΜΗ ΖΩΗ</a:t>
            </a:r>
          </a:p>
        </p:txBody>
      </p:sp>
      <p:sp>
        <p:nvSpPr>
          <p:cNvPr id="15362" name="TextBox 2"/>
          <p:cNvSpPr txBox="1">
            <a:spLocks noChangeArrowheads="1"/>
          </p:cNvSpPr>
          <p:nvPr/>
        </p:nvSpPr>
        <p:spPr bwMode="auto">
          <a:xfrm>
            <a:off x="3006329" y="5339953"/>
            <a:ext cx="4867275" cy="577081"/>
          </a:xfrm>
          <a:prstGeom prst="rect">
            <a:avLst/>
          </a:prstGeom>
          <a:noFill/>
          <a:ln w="9525">
            <a:noFill/>
            <a:miter lim="800000"/>
            <a:headEnd/>
            <a:tailEnd/>
          </a:ln>
        </p:spPr>
        <p:txBody>
          <a:bodyPr>
            <a:spAutoFit/>
          </a:bodyPr>
          <a:lstStyle/>
          <a:p>
            <a:r>
              <a:rPr lang="fr-FR" sz="1050">
                <a:solidFill>
                  <a:srgbClr val="002060"/>
                </a:solidFill>
                <a:latin typeface="Calibri" pitchFamily="34" charset="0"/>
              </a:rPr>
              <a:t>Véronique Gingras &amp; Marie-France Hivert &amp; Emily Oken. </a:t>
            </a:r>
            <a:r>
              <a:rPr lang="en-US" sz="1050">
                <a:solidFill>
                  <a:srgbClr val="002060"/>
                </a:solidFill>
                <a:latin typeface="Calibri" pitchFamily="34" charset="0"/>
              </a:rPr>
              <a:t>Early-Life Exposures and Risk of Diabetes Mellitus and Obesity. Current Diabetes Reports (2018) 18:89 https://doi.org/10.1007/s11892-018-1050-0 </a:t>
            </a:r>
            <a:endParaRPr lang="el-GR" sz="1050">
              <a:solidFill>
                <a:srgbClr val="002060"/>
              </a:solidFill>
              <a:latin typeface="Calibri" pitchFamily="34" charset="0"/>
            </a:endParaRPr>
          </a:p>
        </p:txBody>
      </p:sp>
      <p:pic>
        <p:nvPicPr>
          <p:cNvPr id="15365" name="Picture 5"/>
          <p:cNvPicPr>
            <a:picLocks noChangeAspect="1" noChangeArrowheads="1"/>
          </p:cNvPicPr>
          <p:nvPr/>
        </p:nvPicPr>
        <p:blipFill>
          <a:blip r:embed="rId3"/>
          <a:srcRect/>
          <a:stretch>
            <a:fillRect/>
          </a:stretch>
        </p:blipFill>
        <p:spPr bwMode="auto">
          <a:xfrm>
            <a:off x="1132285" y="1865710"/>
            <a:ext cx="6612731" cy="3126581"/>
          </a:xfrm>
          <a:prstGeom prst="rect">
            <a:avLst/>
          </a:prstGeom>
          <a:noFill/>
          <a:ln w="9525">
            <a:noFill/>
            <a:miter lim="800000"/>
            <a:headEnd/>
            <a:tailEnd/>
          </a:ln>
          <a:effec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2 - Ορθογώνιο"/>
          <p:cNvSpPr>
            <a:spLocks noChangeArrowheads="1"/>
          </p:cNvSpPr>
          <p:nvPr/>
        </p:nvSpPr>
        <p:spPr bwMode="auto">
          <a:xfrm>
            <a:off x="2911078" y="5654279"/>
            <a:ext cx="5089922" cy="369332"/>
          </a:xfrm>
          <a:prstGeom prst="rect">
            <a:avLst/>
          </a:prstGeom>
          <a:noFill/>
          <a:ln w="9525">
            <a:noFill/>
            <a:miter lim="800000"/>
            <a:headEnd/>
            <a:tailEnd/>
          </a:ln>
        </p:spPr>
        <p:txBody>
          <a:bodyPr>
            <a:spAutoFit/>
          </a:bodyPr>
          <a:lstStyle/>
          <a:p>
            <a:r>
              <a:rPr lang="en-US" sz="900">
                <a:solidFill>
                  <a:srgbClr val="002060"/>
                </a:solidFill>
                <a:latin typeface="Calibri" pitchFamily="34" charset="0"/>
              </a:rPr>
              <a:t>An Update on the Epidemiology o f Type 2 Diabetes: A Global Perspective Maria G. Tinajero, BS , Vasanti S. Malik. Endocrinol Metab Clin N Am 50 (2021) 337–355 https://doi.org/10.1016/j.ecl.2021.05.013 </a:t>
            </a:r>
            <a:endParaRPr lang="el-GR" sz="900">
              <a:solidFill>
                <a:srgbClr val="002060"/>
              </a:solidFill>
              <a:latin typeface="Calibri" pitchFamily="34" charset="0"/>
            </a:endParaRPr>
          </a:p>
        </p:txBody>
      </p:sp>
      <p:pic>
        <p:nvPicPr>
          <p:cNvPr id="19458" name="Picture 4"/>
          <p:cNvPicPr>
            <a:picLocks noChangeAspect="1" noChangeArrowheads="1"/>
          </p:cNvPicPr>
          <p:nvPr/>
        </p:nvPicPr>
        <p:blipFill>
          <a:blip r:embed="rId2"/>
          <a:srcRect/>
          <a:stretch>
            <a:fillRect/>
          </a:stretch>
        </p:blipFill>
        <p:spPr bwMode="auto">
          <a:xfrm>
            <a:off x="264252" y="1628800"/>
            <a:ext cx="8412204" cy="3520880"/>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srcRect/>
          <a:stretch>
            <a:fillRect/>
          </a:stretch>
        </p:blipFill>
        <p:spPr bwMode="auto">
          <a:xfrm>
            <a:off x="436563" y="808038"/>
            <a:ext cx="8269287" cy="5248275"/>
          </a:xfrm>
          <a:prstGeom prst="rect">
            <a:avLst/>
          </a:prstGeom>
          <a:noFill/>
          <a:ln w="9525">
            <a:noFill/>
            <a:miter lim="800000"/>
            <a:headEnd/>
            <a:tailEnd/>
          </a:ln>
          <a:effectLst/>
        </p:spPr>
      </p:pic>
      <p:sp>
        <p:nvSpPr>
          <p:cNvPr id="3" name="2 - Ορθογώνιο"/>
          <p:cNvSpPr/>
          <p:nvPr/>
        </p:nvSpPr>
        <p:spPr>
          <a:xfrm>
            <a:off x="2357422" y="6396335"/>
            <a:ext cx="6786578" cy="461665"/>
          </a:xfrm>
          <a:prstGeom prst="rect">
            <a:avLst/>
          </a:prstGeom>
        </p:spPr>
        <p:txBody>
          <a:bodyPr wrap="square">
            <a:spAutoFit/>
          </a:bodyPr>
          <a:lstStyle/>
          <a:p>
            <a:r>
              <a:rPr lang="en-US" sz="1200" dirty="0">
                <a:solidFill>
                  <a:srgbClr val="002060"/>
                </a:solidFill>
              </a:rPr>
              <a:t>An Update on the Epidemiology o f Type 2 Diabetes: A Global Perspective Maria G. </a:t>
            </a:r>
            <a:r>
              <a:rPr lang="en-US" sz="1200" dirty="0" err="1">
                <a:solidFill>
                  <a:srgbClr val="002060"/>
                </a:solidFill>
              </a:rPr>
              <a:t>Tinajero</a:t>
            </a:r>
            <a:r>
              <a:rPr lang="en-US" sz="1200" dirty="0">
                <a:solidFill>
                  <a:srgbClr val="002060"/>
                </a:solidFill>
              </a:rPr>
              <a:t>, BS , </a:t>
            </a:r>
            <a:r>
              <a:rPr lang="en-US" sz="1200" dirty="0" err="1">
                <a:solidFill>
                  <a:srgbClr val="002060"/>
                </a:solidFill>
              </a:rPr>
              <a:t>Vasanti</a:t>
            </a:r>
            <a:r>
              <a:rPr lang="en-US" sz="1200" dirty="0">
                <a:solidFill>
                  <a:srgbClr val="002060"/>
                </a:solidFill>
              </a:rPr>
              <a:t> S. </a:t>
            </a:r>
            <a:r>
              <a:rPr lang="en-US" sz="1200" dirty="0" err="1">
                <a:solidFill>
                  <a:srgbClr val="002060"/>
                </a:solidFill>
              </a:rPr>
              <a:t>Malik</a:t>
            </a:r>
            <a:r>
              <a:rPr lang="en-US" sz="1200" dirty="0">
                <a:solidFill>
                  <a:srgbClr val="002060"/>
                </a:solidFill>
              </a:rPr>
              <a:t>. </a:t>
            </a:r>
            <a:r>
              <a:rPr lang="en-US" sz="1200" dirty="0" err="1">
                <a:solidFill>
                  <a:srgbClr val="002060"/>
                </a:solidFill>
              </a:rPr>
              <a:t>Endocrinol</a:t>
            </a:r>
            <a:r>
              <a:rPr lang="en-US" sz="1200" dirty="0">
                <a:solidFill>
                  <a:srgbClr val="002060"/>
                </a:solidFill>
              </a:rPr>
              <a:t> </a:t>
            </a:r>
            <a:r>
              <a:rPr lang="en-US" sz="1200" dirty="0" err="1">
                <a:solidFill>
                  <a:srgbClr val="002060"/>
                </a:solidFill>
              </a:rPr>
              <a:t>Metab</a:t>
            </a:r>
            <a:r>
              <a:rPr lang="en-US" sz="1200" dirty="0">
                <a:solidFill>
                  <a:srgbClr val="002060"/>
                </a:solidFill>
              </a:rPr>
              <a:t> </a:t>
            </a:r>
            <a:r>
              <a:rPr lang="en-US" sz="1200" dirty="0" err="1">
                <a:solidFill>
                  <a:srgbClr val="002060"/>
                </a:solidFill>
              </a:rPr>
              <a:t>Clin</a:t>
            </a:r>
            <a:r>
              <a:rPr lang="en-US" sz="1200" dirty="0">
                <a:solidFill>
                  <a:srgbClr val="002060"/>
                </a:solidFill>
              </a:rPr>
              <a:t> N Am 50 (2021) 337–355 https://doi.org/10.1016/j.ecl.2021.05.013 </a:t>
            </a:r>
            <a:endParaRPr lang="el-GR" sz="1200"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A1AF4384-B214-1AE3-8270-11756E640405}"/>
              </a:ext>
            </a:extLst>
          </p:cNvPr>
          <p:cNvPicPr>
            <a:picLocks noChangeAspect="1"/>
          </p:cNvPicPr>
          <p:nvPr/>
        </p:nvPicPr>
        <p:blipFill>
          <a:blip r:embed="rId3"/>
          <a:stretch>
            <a:fillRect/>
          </a:stretch>
        </p:blipFill>
        <p:spPr>
          <a:xfrm>
            <a:off x="171348" y="1484784"/>
            <a:ext cx="8801304" cy="2592287"/>
          </a:xfrm>
          <a:prstGeom prst="rect">
            <a:avLst/>
          </a:prstGeom>
        </p:spPr>
      </p:pic>
      <p:sp>
        <p:nvSpPr>
          <p:cNvPr id="5" name="TextBox 4">
            <a:extLst>
              <a:ext uri="{FF2B5EF4-FFF2-40B4-BE49-F238E27FC236}">
                <a16:creationId xmlns:a16="http://schemas.microsoft.com/office/drawing/2014/main" id="{8FFFEBF9-96B4-A1B1-D21B-0E2F3E6C4DCB}"/>
              </a:ext>
            </a:extLst>
          </p:cNvPr>
          <p:cNvSpPr txBox="1"/>
          <p:nvPr/>
        </p:nvSpPr>
        <p:spPr>
          <a:xfrm>
            <a:off x="1367136" y="6237312"/>
            <a:ext cx="7776864" cy="738664"/>
          </a:xfrm>
          <a:prstGeom prst="rect">
            <a:avLst/>
          </a:prstGeom>
          <a:noFill/>
        </p:spPr>
        <p:txBody>
          <a:bodyPr wrap="square">
            <a:spAutoFit/>
          </a:bodyPr>
          <a:lstStyle/>
          <a:p>
            <a:r>
              <a:rPr lang="en-US" sz="1200" b="0" i="0" dirty="0">
                <a:solidFill>
                  <a:srgbClr val="002060"/>
                </a:solidFill>
                <a:effectLst/>
                <a:latin typeface="+mj-lt"/>
              </a:rPr>
              <a:t>Appropriate body-mass index for Asian populations and its implications for policy and intervention strategies Tan, Kathryn Choon </a:t>
            </a:r>
            <a:r>
              <a:rPr lang="en-US" sz="1200" b="0" i="0" dirty="0" err="1">
                <a:solidFill>
                  <a:srgbClr val="002060"/>
                </a:solidFill>
                <a:effectLst/>
                <a:latin typeface="+mj-lt"/>
              </a:rPr>
              <a:t>Beng</a:t>
            </a:r>
            <a:r>
              <a:rPr lang="en-US" sz="1200" b="0" i="0" dirty="0">
                <a:solidFill>
                  <a:srgbClr val="002060"/>
                </a:solidFill>
                <a:effectLst/>
                <a:latin typeface="+mj-lt"/>
              </a:rPr>
              <a:t> WH0. The Lancet, 2004, v. 363 n. 9403, p. 157-163  DOI: </a:t>
            </a:r>
            <a:r>
              <a:rPr lang="en-US" sz="1200" b="0" i="0" u="none" strike="noStrike" dirty="0">
                <a:solidFill>
                  <a:srgbClr val="002060"/>
                </a:solidFill>
                <a:effectLst/>
                <a:latin typeface="+mj-lt"/>
                <a:hlinkClick r:id="rId4">
                  <a:extLst>
                    <a:ext uri="{A12FA001-AC4F-418D-AE19-62706E023703}">
                      <ahyp:hlinkClr xmlns:ahyp="http://schemas.microsoft.com/office/drawing/2018/hyperlinkcolor" val="tx"/>
                    </a:ext>
                  </a:extLst>
                </a:hlinkClick>
              </a:rPr>
              <a:t>http://dx.doi.org/10.1016/S0140-6736(03)15268-3</a:t>
            </a:r>
            <a:endParaRPr lang="en-US" sz="1200" b="0" i="0" dirty="0">
              <a:solidFill>
                <a:srgbClr val="002060"/>
              </a:solidFill>
              <a:effectLst/>
              <a:latin typeface="+mj-lt"/>
            </a:endParaRPr>
          </a:p>
          <a:p>
            <a:pPr algn="l"/>
            <a:endParaRPr lang="en-US" b="0" i="0" dirty="0">
              <a:solidFill>
                <a:srgbClr val="777777"/>
              </a:solidFill>
              <a:effectLst/>
              <a:latin typeface="Helvetica Neue"/>
            </a:endParaRPr>
          </a:p>
        </p:txBody>
      </p:sp>
    </p:spTree>
    <p:extLst>
      <p:ext uri="{BB962C8B-B14F-4D97-AF65-F5344CB8AC3E}">
        <p14:creationId xmlns:p14="http://schemas.microsoft.com/office/powerpoint/2010/main" val="396084526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S_UNIQUEID" val="542"/>
</p:tagLst>
</file>

<file path=ppt/tags/tag10.xml><?xml version="1.0" encoding="utf-8"?>
<p:tagLst xmlns:a="http://schemas.openxmlformats.org/drawingml/2006/main" xmlns:r="http://schemas.openxmlformats.org/officeDocument/2006/relationships" xmlns:p="http://schemas.openxmlformats.org/presentationml/2006/main">
  <p:tag name="AS_UNIQUEID" val="551"/>
</p:tagLst>
</file>

<file path=ppt/tags/tag11.xml><?xml version="1.0" encoding="utf-8"?>
<p:tagLst xmlns:a="http://schemas.openxmlformats.org/drawingml/2006/main" xmlns:r="http://schemas.openxmlformats.org/officeDocument/2006/relationships" xmlns:p="http://schemas.openxmlformats.org/presentationml/2006/main">
  <p:tag name="AS_UNIQUEID" val="542"/>
</p:tagLst>
</file>

<file path=ppt/tags/tag12.xml><?xml version="1.0" encoding="utf-8"?>
<p:tagLst xmlns:a="http://schemas.openxmlformats.org/drawingml/2006/main" xmlns:r="http://schemas.openxmlformats.org/officeDocument/2006/relationships" xmlns:p="http://schemas.openxmlformats.org/presentationml/2006/main">
  <p:tag name="AS_UNIQUEID" val="543"/>
</p:tagLst>
</file>

<file path=ppt/tags/tag13.xml><?xml version="1.0" encoding="utf-8"?>
<p:tagLst xmlns:a="http://schemas.openxmlformats.org/drawingml/2006/main" xmlns:r="http://schemas.openxmlformats.org/officeDocument/2006/relationships" xmlns:p="http://schemas.openxmlformats.org/presentationml/2006/main">
  <p:tag name="AS_UNIQUEID" val="544"/>
</p:tagLst>
</file>

<file path=ppt/tags/tag14.xml><?xml version="1.0" encoding="utf-8"?>
<p:tagLst xmlns:a="http://schemas.openxmlformats.org/drawingml/2006/main" xmlns:r="http://schemas.openxmlformats.org/officeDocument/2006/relationships" xmlns:p="http://schemas.openxmlformats.org/presentationml/2006/main">
  <p:tag name="AS_UNIQUEID" val="545"/>
</p:tagLst>
</file>

<file path=ppt/tags/tag15.xml><?xml version="1.0" encoding="utf-8"?>
<p:tagLst xmlns:a="http://schemas.openxmlformats.org/drawingml/2006/main" xmlns:r="http://schemas.openxmlformats.org/officeDocument/2006/relationships" xmlns:p="http://schemas.openxmlformats.org/presentationml/2006/main">
  <p:tag name="AS_UNIQUEID" val="546"/>
</p:tagLst>
</file>

<file path=ppt/tags/tag16.xml><?xml version="1.0" encoding="utf-8"?>
<p:tagLst xmlns:a="http://schemas.openxmlformats.org/drawingml/2006/main" xmlns:r="http://schemas.openxmlformats.org/officeDocument/2006/relationships" xmlns:p="http://schemas.openxmlformats.org/presentationml/2006/main">
  <p:tag name="AS_UNIQUEID" val="547"/>
</p:tagLst>
</file>

<file path=ppt/tags/tag17.xml><?xml version="1.0" encoding="utf-8"?>
<p:tagLst xmlns:a="http://schemas.openxmlformats.org/drawingml/2006/main" xmlns:r="http://schemas.openxmlformats.org/officeDocument/2006/relationships" xmlns:p="http://schemas.openxmlformats.org/presentationml/2006/main">
  <p:tag name="AS_UNIQUEID" val="548"/>
</p:tagLst>
</file>

<file path=ppt/tags/tag18.xml><?xml version="1.0" encoding="utf-8"?>
<p:tagLst xmlns:a="http://schemas.openxmlformats.org/drawingml/2006/main" xmlns:r="http://schemas.openxmlformats.org/officeDocument/2006/relationships" xmlns:p="http://schemas.openxmlformats.org/presentationml/2006/main">
  <p:tag name="AS_UNIQUEID" val="549"/>
</p:tagLst>
</file>

<file path=ppt/tags/tag19.xml><?xml version="1.0" encoding="utf-8"?>
<p:tagLst xmlns:a="http://schemas.openxmlformats.org/drawingml/2006/main" xmlns:r="http://schemas.openxmlformats.org/officeDocument/2006/relationships" xmlns:p="http://schemas.openxmlformats.org/presentationml/2006/main">
  <p:tag name="AS_UNIQUEID" val="550"/>
</p:tagLst>
</file>

<file path=ppt/tags/tag2.xml><?xml version="1.0" encoding="utf-8"?>
<p:tagLst xmlns:a="http://schemas.openxmlformats.org/drawingml/2006/main" xmlns:r="http://schemas.openxmlformats.org/officeDocument/2006/relationships" xmlns:p="http://schemas.openxmlformats.org/presentationml/2006/main">
  <p:tag name="AS_UNIQUEID" val="543"/>
</p:tagLst>
</file>

<file path=ppt/tags/tag20.xml><?xml version="1.0" encoding="utf-8"?>
<p:tagLst xmlns:a="http://schemas.openxmlformats.org/drawingml/2006/main" xmlns:r="http://schemas.openxmlformats.org/officeDocument/2006/relationships" xmlns:p="http://schemas.openxmlformats.org/presentationml/2006/main">
  <p:tag name="AS_UNIQUEID" val="551"/>
</p:tagLst>
</file>

<file path=ppt/tags/tag3.xml><?xml version="1.0" encoding="utf-8"?>
<p:tagLst xmlns:a="http://schemas.openxmlformats.org/drawingml/2006/main" xmlns:r="http://schemas.openxmlformats.org/officeDocument/2006/relationships" xmlns:p="http://schemas.openxmlformats.org/presentationml/2006/main">
  <p:tag name="AS_UNIQUEID" val="544"/>
</p:tagLst>
</file>

<file path=ppt/tags/tag4.xml><?xml version="1.0" encoding="utf-8"?>
<p:tagLst xmlns:a="http://schemas.openxmlformats.org/drawingml/2006/main" xmlns:r="http://schemas.openxmlformats.org/officeDocument/2006/relationships" xmlns:p="http://schemas.openxmlformats.org/presentationml/2006/main">
  <p:tag name="AS_UNIQUEID" val="545"/>
</p:tagLst>
</file>

<file path=ppt/tags/tag5.xml><?xml version="1.0" encoding="utf-8"?>
<p:tagLst xmlns:a="http://schemas.openxmlformats.org/drawingml/2006/main" xmlns:r="http://schemas.openxmlformats.org/officeDocument/2006/relationships" xmlns:p="http://schemas.openxmlformats.org/presentationml/2006/main">
  <p:tag name="AS_UNIQUEID" val="546"/>
</p:tagLst>
</file>

<file path=ppt/tags/tag6.xml><?xml version="1.0" encoding="utf-8"?>
<p:tagLst xmlns:a="http://schemas.openxmlformats.org/drawingml/2006/main" xmlns:r="http://schemas.openxmlformats.org/officeDocument/2006/relationships" xmlns:p="http://schemas.openxmlformats.org/presentationml/2006/main">
  <p:tag name="AS_UNIQUEID" val="547"/>
</p:tagLst>
</file>

<file path=ppt/tags/tag7.xml><?xml version="1.0" encoding="utf-8"?>
<p:tagLst xmlns:a="http://schemas.openxmlformats.org/drawingml/2006/main" xmlns:r="http://schemas.openxmlformats.org/officeDocument/2006/relationships" xmlns:p="http://schemas.openxmlformats.org/presentationml/2006/main">
  <p:tag name="AS_UNIQUEID" val="548"/>
</p:tagLst>
</file>

<file path=ppt/tags/tag8.xml><?xml version="1.0" encoding="utf-8"?>
<p:tagLst xmlns:a="http://schemas.openxmlformats.org/drawingml/2006/main" xmlns:r="http://schemas.openxmlformats.org/officeDocument/2006/relationships" xmlns:p="http://schemas.openxmlformats.org/presentationml/2006/main">
  <p:tag name="AS_UNIQUEID" val="549"/>
</p:tagLst>
</file>

<file path=ppt/tags/tag9.xml><?xml version="1.0" encoding="utf-8"?>
<p:tagLst xmlns:a="http://schemas.openxmlformats.org/drawingml/2006/main" xmlns:r="http://schemas.openxmlformats.org/officeDocument/2006/relationships" xmlns:p="http://schemas.openxmlformats.org/presentationml/2006/main">
  <p:tag name="AS_UNIQUEID" val="550"/>
</p:tagLst>
</file>

<file path=ppt/theme/theme1.xml><?xml version="1.0" encoding="utf-8"?>
<a:theme xmlns:a="http://schemas.openxmlformats.org/drawingml/2006/main" name="Βάση">
  <a:themeElements>
    <a:clrScheme name="Βάση">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Βάση">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Βάση">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D9D01AC2-EE7D-4E49-99EE-8E62E4E7E8A7}"/>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Βάση</Template>
  <TotalTime>1702</TotalTime>
  <Words>2727</Words>
  <Application>Microsoft Office PowerPoint</Application>
  <PresentationFormat>Προβολή στην οθόνη (4:3)</PresentationFormat>
  <Paragraphs>182</Paragraphs>
  <Slides>45</Slides>
  <Notes>23</Notes>
  <HiddenSlides>0</HiddenSlides>
  <MMClips>0</MMClips>
  <ScaleCrop>false</ScaleCrop>
  <HeadingPairs>
    <vt:vector size="6" baseType="variant">
      <vt:variant>
        <vt:lpstr>Γραμματοσειρές που χρησιμοποιούνται</vt:lpstr>
      </vt:variant>
      <vt:variant>
        <vt:i4>9</vt:i4>
      </vt:variant>
      <vt:variant>
        <vt:lpstr>Θέμα</vt:lpstr>
      </vt:variant>
      <vt:variant>
        <vt:i4>1</vt:i4>
      </vt:variant>
      <vt:variant>
        <vt:lpstr>Τίτλοι διαφανειών</vt:lpstr>
      </vt:variant>
      <vt:variant>
        <vt:i4>45</vt:i4>
      </vt:variant>
    </vt:vector>
  </HeadingPairs>
  <TitlesOfParts>
    <vt:vector size="55" baseType="lpstr">
      <vt:lpstr>Arial</vt:lpstr>
      <vt:lpstr>ArialMT</vt:lpstr>
      <vt:lpstr>BlinkMacSystemFont</vt:lpstr>
      <vt:lpstr>Calibri</vt:lpstr>
      <vt:lpstr>Cambria</vt:lpstr>
      <vt:lpstr>Corbel</vt:lpstr>
      <vt:lpstr>Helvetica</vt:lpstr>
      <vt:lpstr>Helvetica Neue</vt:lpstr>
      <vt:lpstr>MetaSerifPro-Medium</vt:lpstr>
      <vt:lpstr>Βάση</vt:lpstr>
      <vt:lpstr>ΤΣΟΤΟΥΛΙΔΗΣ ΣΤΕΦΑΝΟΣ ΠΑΘΟΛΟΓΟΣ ΜΕ ΕΞΕΙΔΙΚΕΥΣΗ ΣΤΟ ΣΑΚΧΑΡΩΔΗ ΔΙΑΒΗΤΗ ΔΙΕΥΘΥΝΤΗΣ ΕΣΥ - Κ.Υ. ΚΑΣΣΑΝΔΡΕΙΑΣ ΔΙΑΒΗΤΟΛΟΓΙΚΟ ΙΑΤΡΕΙΟ Γ. Ν.ΧΑΛΚΙΔΙΚΗΣ </vt:lpstr>
      <vt:lpstr>Παρουσίαση του PowerPoint</vt:lpstr>
      <vt:lpstr>Estimates and projections Global number of adults (20–79 years) in millions</vt:lpstr>
      <vt:lpstr>Παρουσίαση του PowerPoint</vt:lpstr>
      <vt:lpstr>ΚΟΣΤΟΣ</vt:lpstr>
      <vt:lpstr>ΠΑΡΑΓΟΝΤΕΣ ΚΙΝΔΥΝΟΥ ΣΤΗΝ ΠΡΩΙΜΗ ΖΩΗ</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ΕΠΙΠΤΩΣΗ ΣΔτ1</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ΣΑΣ ΕΥΧΑΡΙΣΤΩ</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Διαφάνεια 1</dc:title>
  <dc:creator>STEFANOS</dc:creator>
  <cp:lastModifiedBy>stefanos tsot</cp:lastModifiedBy>
  <cp:revision>141</cp:revision>
  <dcterms:created xsi:type="dcterms:W3CDTF">2023-04-20T18:16:35Z</dcterms:created>
  <dcterms:modified xsi:type="dcterms:W3CDTF">2023-10-19T09:53:11Z</dcterms:modified>
</cp:coreProperties>
</file>