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sldIdLst>
    <p:sldId id="564" r:id="rId3"/>
    <p:sldId id="288" r:id="rId4"/>
    <p:sldId id="774" r:id="rId5"/>
    <p:sldId id="789" r:id="rId6"/>
    <p:sldId id="773" r:id="rId7"/>
    <p:sldId id="768" r:id="rId8"/>
    <p:sldId id="785" r:id="rId9"/>
    <p:sldId id="756" r:id="rId10"/>
    <p:sldId id="744" r:id="rId11"/>
    <p:sldId id="723" r:id="rId12"/>
    <p:sldId id="685" r:id="rId13"/>
    <p:sldId id="728" r:id="rId14"/>
    <p:sldId id="782" r:id="rId15"/>
    <p:sldId id="741" r:id="rId16"/>
    <p:sldId id="787" r:id="rId17"/>
    <p:sldId id="760" r:id="rId18"/>
    <p:sldId id="697" r:id="rId19"/>
    <p:sldId id="694" r:id="rId20"/>
    <p:sldId id="781" r:id="rId21"/>
    <p:sldId id="704" r:id="rId22"/>
    <p:sldId id="705" r:id="rId23"/>
    <p:sldId id="783" r:id="rId24"/>
    <p:sldId id="745" r:id="rId25"/>
    <p:sldId id="746" r:id="rId26"/>
    <p:sldId id="778" r:id="rId27"/>
    <p:sldId id="777" r:id="rId28"/>
    <p:sldId id="780" r:id="rId29"/>
    <p:sldId id="722" r:id="rId30"/>
    <p:sldId id="733" r:id="rId31"/>
    <p:sldId id="739" r:id="rId32"/>
    <p:sldId id="734" r:id="rId33"/>
    <p:sldId id="751" r:id="rId34"/>
    <p:sldId id="737" r:id="rId35"/>
    <p:sldId id="738" r:id="rId36"/>
    <p:sldId id="763" r:id="rId37"/>
    <p:sldId id="766" r:id="rId38"/>
    <p:sldId id="775" r:id="rId39"/>
    <p:sldId id="765" r:id="rId40"/>
    <p:sldId id="767" r:id="rId41"/>
    <p:sldId id="736" r:id="rId42"/>
    <p:sldId id="665" r:id="rId43"/>
    <p:sldId id="761" r:id="rId44"/>
    <p:sldId id="755" r:id="rId45"/>
    <p:sldId id="724" r:id="rId46"/>
    <p:sldId id="686"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troiu, Dragos" initials="CD" lastIdx="25" clrIdx="0">
    <p:extLst>
      <p:ext uri="{19B8F6BF-5375-455C-9EA6-DF929625EA0E}">
        <p15:presenceInfo xmlns:p15="http://schemas.microsoft.com/office/powerpoint/2012/main" xmlns="" userId="Chetroiu, Drag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F5FF"/>
    <a:srgbClr val="CCECFF"/>
    <a:srgbClr val="E4EDF8"/>
    <a:srgbClr val="0042A4"/>
    <a:srgbClr val="0066FF"/>
    <a:srgbClr val="C1E7FF"/>
    <a:srgbClr val="BCF1FC"/>
    <a:srgbClr val="CCFFFF"/>
    <a:srgbClr val="FFCAC9"/>
    <a:srgbClr val="FE89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Stil luminos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Stil mediu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04" autoAdjust="0"/>
    <p:restoredTop sz="97816" autoAdjust="0"/>
  </p:normalViewPr>
  <p:slideViewPr>
    <p:cSldViewPr>
      <p:cViewPr varScale="1">
        <p:scale>
          <a:sx n="86" d="100"/>
          <a:sy n="86" d="100"/>
        </p:scale>
        <p:origin x="-552" y="-8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154"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ena\Desktop\grafice%20evolutie%20GFR_proteinurie202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lena\Desktop\grafice%20evolutie%20GFR_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098131461004204"/>
          <c:y val="9.8756405449319337E-2"/>
          <c:w val="0.79018662620168967"/>
          <c:h val="0.64744907173300781"/>
        </c:manualLayout>
      </c:layout>
      <c:lineChart>
        <c:grouping val="standard"/>
        <c:ser>
          <c:idx val="0"/>
          <c:order val="0"/>
          <c:tx>
            <c:strRef>
              <c:f>'grafice evolutie GFR_proteinuri'!$A$2</c:f>
              <c:strCache>
                <c:ptCount val="1"/>
                <c:pt idx="0">
                  <c:v>1</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GFR_proteinuri'!$B$2:$M$2</c:f>
              <c:numCache>
                <c:formatCode>#.00</c:formatCode>
                <c:ptCount val="12"/>
                <c:pt idx="0">
                  <c:v>0</c:v>
                </c:pt>
                <c:pt idx="1">
                  <c:v>0</c:v>
                </c:pt>
                <c:pt idx="2">
                  <c:v>0.60000000000000064</c:v>
                </c:pt>
                <c:pt idx="3">
                  <c:v>0.5</c:v>
                </c:pt>
                <c:pt idx="4">
                  <c:v>0.28000000000000008</c:v>
                </c:pt>
                <c:pt idx="5">
                  <c:v>0</c:v>
                </c:pt>
                <c:pt idx="6">
                  <c:v>0</c:v>
                </c:pt>
                <c:pt idx="7">
                  <c:v>0</c:v>
                </c:pt>
                <c:pt idx="8">
                  <c:v>0.36000000000000032</c:v>
                </c:pt>
                <c:pt idx="9">
                  <c:v>5.0000000000000107E-2</c:v>
                </c:pt>
                <c:pt idx="10">
                  <c:v>5.0000000000000107E-2</c:v>
                </c:pt>
              </c:numCache>
            </c:numRef>
          </c:val>
          <c:extLst xmlns:c16r2="http://schemas.microsoft.com/office/drawing/2015/06/chart">
            <c:ext xmlns:c16="http://schemas.microsoft.com/office/drawing/2014/chart" uri="{C3380CC4-5D6E-409C-BE32-E72D297353CC}">
              <c16:uniqueId val="{00000000-CF05-41EA-BCCB-FB10184677A7}"/>
            </c:ext>
          </c:extLst>
        </c:ser>
        <c:ser>
          <c:idx val="1"/>
          <c:order val="1"/>
          <c:tx>
            <c:strRef>
              <c:f>'grafice evolutie GFR_proteinuri'!$A$3</c:f>
              <c:strCache>
                <c:ptCount val="1"/>
                <c:pt idx="0">
                  <c:v>2</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GFR_proteinuri'!$B$3:$M$3</c:f>
              <c:numCache>
                <c:formatCode>General</c:formatCode>
                <c:ptCount val="12"/>
                <c:pt idx="0" formatCode="#.00">
                  <c:v>0</c:v>
                </c:pt>
                <c:pt idx="2" formatCode="#.00">
                  <c:v>0</c:v>
                </c:pt>
                <c:pt idx="3" formatCode="#.00">
                  <c:v>0</c:v>
                </c:pt>
                <c:pt idx="4" formatCode="#.00">
                  <c:v>0</c:v>
                </c:pt>
                <c:pt idx="5" formatCode="#.00">
                  <c:v>0</c:v>
                </c:pt>
                <c:pt idx="6" formatCode="#.00">
                  <c:v>0</c:v>
                </c:pt>
                <c:pt idx="7" formatCode="#.00">
                  <c:v>0.30000000000000032</c:v>
                </c:pt>
                <c:pt idx="8" formatCode="#.00">
                  <c:v>0.22000000000000031</c:v>
                </c:pt>
              </c:numCache>
            </c:numRef>
          </c:val>
          <c:extLst xmlns:c16r2="http://schemas.microsoft.com/office/drawing/2015/06/chart">
            <c:ext xmlns:c16="http://schemas.microsoft.com/office/drawing/2014/chart" uri="{C3380CC4-5D6E-409C-BE32-E72D297353CC}">
              <c16:uniqueId val="{00000001-CF05-41EA-BCCB-FB10184677A7}"/>
            </c:ext>
          </c:extLst>
        </c:ser>
        <c:ser>
          <c:idx val="2"/>
          <c:order val="2"/>
          <c:tx>
            <c:strRef>
              <c:f>'grafice evolutie GFR_proteinuri'!$A$4</c:f>
              <c:strCache>
                <c:ptCount val="1"/>
                <c:pt idx="0">
                  <c:v>3</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GFR_proteinuri'!$B$4:$M$4</c:f>
              <c:numCache>
                <c:formatCode>#.00</c:formatCode>
                <c:ptCount val="12"/>
                <c:pt idx="0">
                  <c:v>4.5</c:v>
                </c:pt>
                <c:pt idx="1">
                  <c:v>2.67</c:v>
                </c:pt>
                <c:pt idx="2">
                  <c:v>2.82</c:v>
                </c:pt>
                <c:pt idx="3">
                  <c:v>3.3</c:v>
                </c:pt>
                <c:pt idx="4">
                  <c:v>3.16</c:v>
                </c:pt>
                <c:pt idx="5" formatCode="General">
                  <c:v>3</c:v>
                </c:pt>
                <c:pt idx="6">
                  <c:v>3</c:v>
                </c:pt>
                <c:pt idx="7">
                  <c:v>3.7600000000000002</c:v>
                </c:pt>
                <c:pt idx="8">
                  <c:v>3.6</c:v>
                </c:pt>
                <c:pt idx="9">
                  <c:v>2.4</c:v>
                </c:pt>
                <c:pt idx="10">
                  <c:v>2.9</c:v>
                </c:pt>
              </c:numCache>
            </c:numRef>
          </c:val>
          <c:extLst xmlns:c16r2="http://schemas.microsoft.com/office/drawing/2015/06/chart">
            <c:ext xmlns:c16="http://schemas.microsoft.com/office/drawing/2014/chart" uri="{C3380CC4-5D6E-409C-BE32-E72D297353CC}">
              <c16:uniqueId val="{00000002-CF05-41EA-BCCB-FB10184677A7}"/>
            </c:ext>
          </c:extLst>
        </c:ser>
        <c:ser>
          <c:idx val="3"/>
          <c:order val="3"/>
          <c:tx>
            <c:strRef>
              <c:f>'grafice evolutie GFR_proteinuri'!$A$5</c:f>
              <c:strCache>
                <c:ptCount val="1"/>
                <c:pt idx="0">
                  <c:v>4</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GFR_proteinuri'!$B$5:$M$5</c:f>
              <c:numCache>
                <c:formatCode>#.00</c:formatCode>
                <c:ptCount val="12"/>
                <c:pt idx="0">
                  <c:v>0.2</c:v>
                </c:pt>
                <c:pt idx="1">
                  <c:v>0.2</c:v>
                </c:pt>
                <c:pt idx="2">
                  <c:v>0.24000000000000021</c:v>
                </c:pt>
                <c:pt idx="3">
                  <c:v>0.38000000000000067</c:v>
                </c:pt>
                <c:pt idx="7">
                  <c:v>0.4</c:v>
                </c:pt>
                <c:pt idx="8">
                  <c:v>0.36000000000000032</c:v>
                </c:pt>
                <c:pt idx="9">
                  <c:v>0.30000000000000032</c:v>
                </c:pt>
                <c:pt idx="10">
                  <c:v>0.2</c:v>
                </c:pt>
              </c:numCache>
            </c:numRef>
          </c:val>
          <c:extLst xmlns:c16r2="http://schemas.microsoft.com/office/drawing/2015/06/chart">
            <c:ext xmlns:c16="http://schemas.microsoft.com/office/drawing/2014/chart" uri="{C3380CC4-5D6E-409C-BE32-E72D297353CC}">
              <c16:uniqueId val="{00000003-CF05-41EA-BCCB-FB10184677A7}"/>
            </c:ext>
          </c:extLst>
        </c:ser>
        <c:ser>
          <c:idx val="4"/>
          <c:order val="4"/>
          <c:tx>
            <c:strRef>
              <c:f>'grafice evolutie GFR_proteinuri'!$A$6</c:f>
              <c:strCache>
                <c:ptCount val="1"/>
                <c:pt idx="0">
                  <c:v>5</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GFR_proteinuri'!$B$6:$M$6</c:f>
              <c:numCache>
                <c:formatCode>#.00</c:formatCode>
                <c:ptCount val="12"/>
                <c:pt idx="0">
                  <c:v>1.3</c:v>
                </c:pt>
                <c:pt idx="1">
                  <c:v>0.92</c:v>
                </c:pt>
                <c:pt idx="2">
                  <c:v>1.1499999999999972</c:v>
                </c:pt>
                <c:pt idx="3">
                  <c:v>2.27</c:v>
                </c:pt>
                <c:pt idx="4">
                  <c:v>1.62</c:v>
                </c:pt>
                <c:pt idx="5" formatCode="General">
                  <c:v>2</c:v>
                </c:pt>
                <c:pt idx="6">
                  <c:v>2.4</c:v>
                </c:pt>
                <c:pt idx="7">
                  <c:v>3.3</c:v>
                </c:pt>
                <c:pt idx="8">
                  <c:v>2.4</c:v>
                </c:pt>
                <c:pt idx="9">
                  <c:v>2.4</c:v>
                </c:pt>
                <c:pt idx="10">
                  <c:v>2</c:v>
                </c:pt>
              </c:numCache>
            </c:numRef>
          </c:val>
          <c:extLst xmlns:c16r2="http://schemas.microsoft.com/office/drawing/2015/06/chart">
            <c:ext xmlns:c16="http://schemas.microsoft.com/office/drawing/2014/chart" uri="{C3380CC4-5D6E-409C-BE32-E72D297353CC}">
              <c16:uniqueId val="{00000004-CF05-41EA-BCCB-FB10184677A7}"/>
            </c:ext>
          </c:extLst>
        </c:ser>
        <c:ser>
          <c:idx val="5"/>
          <c:order val="5"/>
          <c:tx>
            <c:strRef>
              <c:f>'grafice evolutie GFR_proteinuri'!$A$7</c:f>
              <c:strCache>
                <c:ptCount val="1"/>
                <c:pt idx="0">
                  <c:v>6</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GFR_proteinuri'!$B$7:$M$7</c:f>
              <c:numCache>
                <c:formatCode>#.00</c:formatCode>
                <c:ptCount val="12"/>
                <c:pt idx="0">
                  <c:v>2.5</c:v>
                </c:pt>
                <c:pt idx="1">
                  <c:v>2.8</c:v>
                </c:pt>
                <c:pt idx="2">
                  <c:v>3.5</c:v>
                </c:pt>
                <c:pt idx="3">
                  <c:v>3.8</c:v>
                </c:pt>
              </c:numCache>
            </c:numRef>
          </c:val>
          <c:extLst xmlns:c16r2="http://schemas.microsoft.com/office/drawing/2015/06/chart">
            <c:ext xmlns:c16="http://schemas.microsoft.com/office/drawing/2014/chart" uri="{C3380CC4-5D6E-409C-BE32-E72D297353CC}">
              <c16:uniqueId val="{00000005-CF05-41EA-BCCB-FB10184677A7}"/>
            </c:ext>
          </c:extLst>
        </c:ser>
        <c:ser>
          <c:idx val="6"/>
          <c:order val="6"/>
          <c:tx>
            <c:strRef>
              <c:f>'grafice evolutie GFR_proteinuri'!$A$8</c:f>
              <c:strCache>
                <c:ptCount val="1"/>
                <c:pt idx="0">
                  <c:v>7</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GFR_proteinuri'!$B$8:$M$8</c:f>
              <c:numCache>
                <c:formatCode>General</c:formatCode>
                <c:ptCount val="12"/>
                <c:pt idx="0" formatCode="#.00">
                  <c:v>0.2</c:v>
                </c:pt>
                <c:pt idx="2" formatCode="#.00">
                  <c:v>0.44000000000000056</c:v>
                </c:pt>
                <c:pt idx="4" formatCode="#.00">
                  <c:v>0.24000000000000021</c:v>
                </c:pt>
                <c:pt idx="6" formatCode="#.00">
                  <c:v>0.2</c:v>
                </c:pt>
                <c:pt idx="7" formatCode="#.00">
                  <c:v>0.24000000000000021</c:v>
                </c:pt>
                <c:pt idx="8" formatCode="#.00">
                  <c:v>0.16000000000000031</c:v>
                </c:pt>
                <c:pt idx="9" formatCode="#.00">
                  <c:v>0.2</c:v>
                </c:pt>
                <c:pt idx="10" formatCode="#.00">
                  <c:v>4.0000000000000098E-2</c:v>
                </c:pt>
              </c:numCache>
            </c:numRef>
          </c:val>
          <c:extLst xmlns:c16r2="http://schemas.microsoft.com/office/drawing/2015/06/chart">
            <c:ext xmlns:c16="http://schemas.microsoft.com/office/drawing/2014/chart" uri="{C3380CC4-5D6E-409C-BE32-E72D297353CC}">
              <c16:uniqueId val="{00000006-CF05-41EA-BCCB-FB10184677A7}"/>
            </c:ext>
          </c:extLst>
        </c:ser>
        <c:ser>
          <c:idx val="7"/>
          <c:order val="7"/>
          <c:tx>
            <c:strRef>
              <c:f>'grafice evolutie GFR_proteinuri'!$A$9</c:f>
              <c:strCache>
                <c:ptCount val="1"/>
                <c:pt idx="0">
                  <c:v>8</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GFR_proteinuri'!$B$9:$M$9</c:f>
              <c:numCache>
                <c:formatCode>#.00</c:formatCode>
                <c:ptCount val="12"/>
                <c:pt idx="0">
                  <c:v>0</c:v>
                </c:pt>
                <c:pt idx="1">
                  <c:v>0</c:v>
                </c:pt>
                <c:pt idx="2">
                  <c:v>0.1</c:v>
                </c:pt>
                <c:pt idx="3">
                  <c:v>0.1</c:v>
                </c:pt>
                <c:pt idx="4">
                  <c:v>0.1</c:v>
                </c:pt>
                <c:pt idx="6">
                  <c:v>0.2</c:v>
                </c:pt>
                <c:pt idx="7">
                  <c:v>0.2</c:v>
                </c:pt>
                <c:pt idx="8">
                  <c:v>0.35000000000000031</c:v>
                </c:pt>
                <c:pt idx="9">
                  <c:v>0.16000000000000031</c:v>
                </c:pt>
              </c:numCache>
            </c:numRef>
          </c:val>
          <c:extLst xmlns:c16r2="http://schemas.microsoft.com/office/drawing/2015/06/chart">
            <c:ext xmlns:c16="http://schemas.microsoft.com/office/drawing/2014/chart" uri="{C3380CC4-5D6E-409C-BE32-E72D297353CC}">
              <c16:uniqueId val="{00000007-CF05-41EA-BCCB-FB10184677A7}"/>
            </c:ext>
          </c:extLst>
        </c:ser>
        <c:ser>
          <c:idx val="8"/>
          <c:order val="8"/>
          <c:tx>
            <c:strRef>
              <c:f>'grafice evolutie GFR_proteinuri'!$A$10</c:f>
              <c:strCache>
                <c:ptCount val="1"/>
                <c:pt idx="0">
                  <c:v>9</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GFR_proteinuri'!$B$10:$M$10</c:f>
              <c:numCache>
                <c:formatCode>General</c:formatCode>
                <c:ptCount val="12"/>
                <c:pt idx="0" formatCode="#.00">
                  <c:v>0.12000000000000002</c:v>
                </c:pt>
                <c:pt idx="2" formatCode="#.00">
                  <c:v>0</c:v>
                </c:pt>
                <c:pt idx="5" formatCode="#.00">
                  <c:v>0.2</c:v>
                </c:pt>
                <c:pt idx="6" formatCode="#.00">
                  <c:v>8.000000000000021E-2</c:v>
                </c:pt>
                <c:pt idx="7" formatCode="#.00">
                  <c:v>6.0000000000000116E-2</c:v>
                </c:pt>
                <c:pt idx="8" formatCode="#.00">
                  <c:v>4.0000000000000098E-2</c:v>
                </c:pt>
              </c:numCache>
            </c:numRef>
          </c:val>
          <c:extLst xmlns:c16r2="http://schemas.microsoft.com/office/drawing/2015/06/chart">
            <c:ext xmlns:c16="http://schemas.microsoft.com/office/drawing/2014/chart" uri="{C3380CC4-5D6E-409C-BE32-E72D297353CC}">
              <c16:uniqueId val="{00000008-CF05-41EA-BCCB-FB10184677A7}"/>
            </c:ext>
          </c:extLst>
        </c:ser>
        <c:ser>
          <c:idx val="9"/>
          <c:order val="9"/>
          <c:tx>
            <c:strRef>
              <c:f>'grafice evolutie GFR_proteinuri'!$A$11</c:f>
              <c:strCache>
                <c:ptCount val="1"/>
                <c:pt idx="0">
                  <c:v>10</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GFR_proteinuri'!$B$11:$M$11</c:f>
              <c:numCache>
                <c:formatCode>#.00</c:formatCode>
                <c:ptCount val="12"/>
                <c:pt idx="0">
                  <c:v>0.30000000000000032</c:v>
                </c:pt>
                <c:pt idx="1">
                  <c:v>0</c:v>
                </c:pt>
                <c:pt idx="2">
                  <c:v>0</c:v>
                </c:pt>
                <c:pt idx="3">
                  <c:v>0.70000000000000062</c:v>
                </c:pt>
                <c:pt idx="4">
                  <c:v>0.36000000000000032</c:v>
                </c:pt>
              </c:numCache>
            </c:numRef>
          </c:val>
          <c:extLst xmlns:c16r2="http://schemas.microsoft.com/office/drawing/2015/06/chart">
            <c:ext xmlns:c16="http://schemas.microsoft.com/office/drawing/2014/chart" uri="{C3380CC4-5D6E-409C-BE32-E72D297353CC}">
              <c16:uniqueId val="{00000009-CF05-41EA-BCCB-FB10184677A7}"/>
            </c:ext>
          </c:extLst>
        </c:ser>
        <c:ser>
          <c:idx val="10"/>
          <c:order val="10"/>
          <c:tx>
            <c:strRef>
              <c:f>'grafice evolutie GFR_proteinuri'!$A$12</c:f>
              <c:strCache>
                <c:ptCount val="1"/>
                <c:pt idx="0">
                  <c:v>11</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GFR_proteinuri'!$B$12:$M$12</c:f>
              <c:numCache>
                <c:formatCode>#.00</c:formatCode>
                <c:ptCount val="12"/>
                <c:pt idx="0">
                  <c:v>1.1700000000000021</c:v>
                </c:pt>
                <c:pt idx="1">
                  <c:v>1.2</c:v>
                </c:pt>
                <c:pt idx="2">
                  <c:v>0.46</c:v>
                </c:pt>
                <c:pt idx="3">
                  <c:v>1</c:v>
                </c:pt>
                <c:pt idx="4">
                  <c:v>1</c:v>
                </c:pt>
              </c:numCache>
            </c:numRef>
          </c:val>
          <c:extLst xmlns:c16r2="http://schemas.microsoft.com/office/drawing/2015/06/chart">
            <c:ext xmlns:c16="http://schemas.microsoft.com/office/drawing/2014/chart" uri="{C3380CC4-5D6E-409C-BE32-E72D297353CC}">
              <c16:uniqueId val="{0000000A-CF05-41EA-BCCB-FB10184677A7}"/>
            </c:ext>
          </c:extLst>
        </c:ser>
        <c:ser>
          <c:idx val="11"/>
          <c:order val="11"/>
          <c:tx>
            <c:strRef>
              <c:f>'grafice evolutie GFR_proteinuri'!$A$13</c:f>
              <c:strCache>
                <c:ptCount val="1"/>
                <c:pt idx="0">
                  <c:v>12</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GFR_proteinuri'!$B$13:$M$13</c:f>
              <c:numCache>
                <c:formatCode>General</c:formatCode>
                <c:ptCount val="12"/>
                <c:pt idx="0" formatCode="#.00">
                  <c:v>0.4</c:v>
                </c:pt>
                <c:pt idx="2" formatCode="#.00">
                  <c:v>0.78</c:v>
                </c:pt>
                <c:pt idx="4" formatCode="#.00">
                  <c:v>0.16000000000000031</c:v>
                </c:pt>
                <c:pt idx="5" formatCode="#.00">
                  <c:v>0</c:v>
                </c:pt>
                <c:pt idx="6" formatCode="#.00">
                  <c:v>0.17</c:v>
                </c:pt>
                <c:pt idx="8" formatCode="#.00">
                  <c:v>8.000000000000021E-2</c:v>
                </c:pt>
              </c:numCache>
            </c:numRef>
          </c:val>
          <c:extLst xmlns:c16r2="http://schemas.microsoft.com/office/drawing/2015/06/chart">
            <c:ext xmlns:c16="http://schemas.microsoft.com/office/drawing/2014/chart" uri="{C3380CC4-5D6E-409C-BE32-E72D297353CC}">
              <c16:uniqueId val="{0000000B-CF05-41EA-BCCB-FB10184677A7}"/>
            </c:ext>
          </c:extLst>
        </c:ser>
        <c:ser>
          <c:idx val="12"/>
          <c:order val="12"/>
          <c:tx>
            <c:strRef>
              <c:f>'grafice evolutie GFR_proteinuri'!$A$14</c:f>
              <c:strCache>
                <c:ptCount val="1"/>
                <c:pt idx="0">
                  <c:v>13</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GFR_proteinuri'!$B$14:$M$14</c:f>
              <c:numCache>
                <c:formatCode>#.00</c:formatCode>
                <c:ptCount val="12"/>
                <c:pt idx="0">
                  <c:v>0.2</c:v>
                </c:pt>
                <c:pt idx="1">
                  <c:v>0.35000000000000031</c:v>
                </c:pt>
                <c:pt idx="2">
                  <c:v>0.35000000000000031</c:v>
                </c:pt>
                <c:pt idx="3">
                  <c:v>0.35000000000000031</c:v>
                </c:pt>
                <c:pt idx="4">
                  <c:v>0.35000000000000031</c:v>
                </c:pt>
                <c:pt idx="6">
                  <c:v>0.2</c:v>
                </c:pt>
                <c:pt idx="7">
                  <c:v>0.30000000000000032</c:v>
                </c:pt>
                <c:pt idx="8">
                  <c:v>0.12000000000000002</c:v>
                </c:pt>
                <c:pt idx="9">
                  <c:v>0.1</c:v>
                </c:pt>
              </c:numCache>
            </c:numRef>
          </c:val>
          <c:extLst xmlns:c16r2="http://schemas.microsoft.com/office/drawing/2015/06/chart">
            <c:ext xmlns:c16="http://schemas.microsoft.com/office/drawing/2014/chart" uri="{C3380CC4-5D6E-409C-BE32-E72D297353CC}">
              <c16:uniqueId val="{0000000C-CF05-41EA-BCCB-FB10184677A7}"/>
            </c:ext>
          </c:extLst>
        </c:ser>
        <c:ser>
          <c:idx val="13"/>
          <c:order val="13"/>
          <c:tx>
            <c:strRef>
              <c:f>'grafice evolutie GFR_proteinuri'!$A$15</c:f>
              <c:strCache>
                <c:ptCount val="1"/>
                <c:pt idx="0">
                  <c:v>14</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GFR_proteinuri'!$B$15:$M$15</c:f>
              <c:numCache>
                <c:formatCode>General</c:formatCode>
                <c:ptCount val="12"/>
                <c:pt idx="0" formatCode="#.00">
                  <c:v>1.7400000000000024</c:v>
                </c:pt>
                <c:pt idx="1">
                  <c:v>1.6</c:v>
                </c:pt>
                <c:pt idx="2" formatCode="#.00">
                  <c:v>1</c:v>
                </c:pt>
              </c:numCache>
            </c:numRef>
          </c:val>
          <c:extLst xmlns:c16r2="http://schemas.microsoft.com/office/drawing/2015/06/chart">
            <c:ext xmlns:c16="http://schemas.microsoft.com/office/drawing/2014/chart" uri="{C3380CC4-5D6E-409C-BE32-E72D297353CC}">
              <c16:uniqueId val="{0000000D-CF05-41EA-BCCB-FB10184677A7}"/>
            </c:ext>
          </c:extLst>
        </c:ser>
        <c:ser>
          <c:idx val="14"/>
          <c:order val="14"/>
          <c:tx>
            <c:strRef>
              <c:f>'grafice evolutie GFR_proteinuri'!$A$16</c:f>
              <c:strCache>
                <c:ptCount val="1"/>
                <c:pt idx="0">
                  <c:v>15</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GFR_proteinuri'!$B$16:$M$16</c:f>
              <c:numCache>
                <c:formatCode>#.00</c:formatCode>
                <c:ptCount val="12"/>
                <c:pt idx="0">
                  <c:v>0.1</c:v>
                </c:pt>
                <c:pt idx="1">
                  <c:v>0.2</c:v>
                </c:pt>
                <c:pt idx="2">
                  <c:v>0.2</c:v>
                </c:pt>
                <c:pt idx="3">
                  <c:v>0.2</c:v>
                </c:pt>
                <c:pt idx="4">
                  <c:v>0</c:v>
                </c:pt>
                <c:pt idx="5">
                  <c:v>0.14000000000000001</c:v>
                </c:pt>
                <c:pt idx="6">
                  <c:v>6.0000000000000116E-2</c:v>
                </c:pt>
              </c:numCache>
            </c:numRef>
          </c:val>
          <c:extLst xmlns:c16r2="http://schemas.microsoft.com/office/drawing/2015/06/chart">
            <c:ext xmlns:c16="http://schemas.microsoft.com/office/drawing/2014/chart" uri="{C3380CC4-5D6E-409C-BE32-E72D297353CC}">
              <c16:uniqueId val="{0000000E-CF05-41EA-BCCB-FB10184677A7}"/>
            </c:ext>
          </c:extLst>
        </c:ser>
        <c:ser>
          <c:idx val="15"/>
          <c:order val="15"/>
          <c:tx>
            <c:strRef>
              <c:f>'grafice evolutie GFR_proteinuri'!$A$17</c:f>
              <c:strCache>
                <c:ptCount val="1"/>
                <c:pt idx="0">
                  <c:v>16</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GFR_proteinuri'!$B$17:$M$17</c:f>
              <c:numCache>
                <c:formatCode>General</c:formatCode>
                <c:ptCount val="12"/>
                <c:pt idx="0" formatCode="#.00">
                  <c:v>0.2</c:v>
                </c:pt>
                <c:pt idx="1">
                  <c:v>0.1</c:v>
                </c:pt>
                <c:pt idx="2">
                  <c:v>0.1</c:v>
                </c:pt>
                <c:pt idx="3">
                  <c:v>0.1</c:v>
                </c:pt>
                <c:pt idx="4" formatCode="#.00">
                  <c:v>0.1</c:v>
                </c:pt>
                <c:pt idx="5">
                  <c:v>0.1</c:v>
                </c:pt>
                <c:pt idx="6" formatCode="#.00">
                  <c:v>0.1</c:v>
                </c:pt>
              </c:numCache>
            </c:numRef>
          </c:val>
          <c:extLst xmlns:c16r2="http://schemas.microsoft.com/office/drawing/2015/06/chart">
            <c:ext xmlns:c16="http://schemas.microsoft.com/office/drawing/2014/chart" uri="{C3380CC4-5D6E-409C-BE32-E72D297353CC}">
              <c16:uniqueId val="{0000000F-CF05-41EA-BCCB-FB10184677A7}"/>
            </c:ext>
          </c:extLst>
        </c:ser>
        <c:ser>
          <c:idx val="16"/>
          <c:order val="16"/>
          <c:tx>
            <c:strRef>
              <c:f>'grafice evolutie GFR_proteinuri'!$A$18</c:f>
              <c:strCache>
                <c:ptCount val="1"/>
                <c:pt idx="0">
                  <c:v>17</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GFR_proteinuri'!$B$18:$M$18</c:f>
              <c:numCache>
                <c:formatCode>#.00</c:formatCode>
                <c:ptCount val="12"/>
                <c:pt idx="0">
                  <c:v>3.5</c:v>
                </c:pt>
                <c:pt idx="1">
                  <c:v>3</c:v>
                </c:pt>
                <c:pt idx="2">
                  <c:v>3</c:v>
                </c:pt>
                <c:pt idx="3">
                  <c:v>3</c:v>
                </c:pt>
                <c:pt idx="4">
                  <c:v>2.5</c:v>
                </c:pt>
                <c:pt idx="5">
                  <c:v>3.2</c:v>
                </c:pt>
                <c:pt idx="6">
                  <c:v>3</c:v>
                </c:pt>
              </c:numCache>
            </c:numRef>
          </c:val>
          <c:extLst xmlns:c16r2="http://schemas.microsoft.com/office/drawing/2015/06/chart">
            <c:ext xmlns:c16="http://schemas.microsoft.com/office/drawing/2014/chart" uri="{C3380CC4-5D6E-409C-BE32-E72D297353CC}">
              <c16:uniqueId val="{00000010-CF05-41EA-BCCB-FB10184677A7}"/>
            </c:ext>
          </c:extLst>
        </c:ser>
        <c:ser>
          <c:idx val="17"/>
          <c:order val="17"/>
          <c:tx>
            <c:strRef>
              <c:f>'grafice evolutie GFR_proteinuri'!$A$19</c:f>
              <c:strCache>
                <c:ptCount val="1"/>
                <c:pt idx="0">
                  <c:v>18</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GFR_proteinuri'!$B$19:$M$19</c:f>
              <c:numCache>
                <c:formatCode>#.00</c:formatCode>
                <c:ptCount val="12"/>
                <c:pt idx="0">
                  <c:v>2.12</c:v>
                </c:pt>
                <c:pt idx="1">
                  <c:v>2</c:v>
                </c:pt>
                <c:pt idx="2">
                  <c:v>2</c:v>
                </c:pt>
                <c:pt idx="3">
                  <c:v>2.5</c:v>
                </c:pt>
                <c:pt idx="4">
                  <c:v>2</c:v>
                </c:pt>
                <c:pt idx="5" formatCode="General">
                  <c:v>2.1</c:v>
                </c:pt>
                <c:pt idx="6">
                  <c:v>2</c:v>
                </c:pt>
              </c:numCache>
            </c:numRef>
          </c:val>
          <c:extLst xmlns:c16r2="http://schemas.microsoft.com/office/drawing/2015/06/chart">
            <c:ext xmlns:c16="http://schemas.microsoft.com/office/drawing/2014/chart" uri="{C3380CC4-5D6E-409C-BE32-E72D297353CC}">
              <c16:uniqueId val="{00000011-CF05-41EA-BCCB-FB10184677A7}"/>
            </c:ext>
          </c:extLst>
        </c:ser>
        <c:ser>
          <c:idx val="18"/>
          <c:order val="18"/>
          <c:tx>
            <c:strRef>
              <c:f>'grafice evolutie GFR_proteinuri'!$A$20</c:f>
              <c:strCache>
                <c:ptCount val="1"/>
                <c:pt idx="0">
                  <c:v>19</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GFR_proteinuri'!$B$20:$M$20</c:f>
              <c:numCache>
                <c:formatCode>#.00</c:formatCode>
                <c:ptCount val="12"/>
                <c:pt idx="0">
                  <c:v>0</c:v>
                </c:pt>
                <c:pt idx="1">
                  <c:v>0</c:v>
                </c:pt>
                <c:pt idx="2">
                  <c:v>0.2</c:v>
                </c:pt>
                <c:pt idx="3">
                  <c:v>0.22000000000000031</c:v>
                </c:pt>
                <c:pt idx="4">
                  <c:v>0.24000000000000021</c:v>
                </c:pt>
                <c:pt idx="5" formatCode="General">
                  <c:v>0.1</c:v>
                </c:pt>
                <c:pt idx="6">
                  <c:v>0.2</c:v>
                </c:pt>
              </c:numCache>
            </c:numRef>
          </c:val>
          <c:extLst xmlns:c16r2="http://schemas.microsoft.com/office/drawing/2015/06/chart">
            <c:ext xmlns:c16="http://schemas.microsoft.com/office/drawing/2014/chart" uri="{C3380CC4-5D6E-409C-BE32-E72D297353CC}">
              <c16:uniqueId val="{00000012-CF05-41EA-BCCB-FB10184677A7}"/>
            </c:ext>
          </c:extLst>
        </c:ser>
        <c:ser>
          <c:idx val="20"/>
          <c:order val="19"/>
          <c:tx>
            <c:strRef>
              <c:f>'grafice evolutie GFR_proteinuri'!$A$21</c:f>
              <c:strCache>
                <c:ptCount val="1"/>
                <c:pt idx="0">
                  <c:v>21</c:v>
                </c:pt>
              </c:strCache>
            </c:strRef>
          </c:tx>
          <c:cat>
            <c:strRef>
              <c:f>'grafice evolutie GFR_proteinuri'!$B$1:$M$1</c:f>
              <c:strCache>
                <c:ptCount val="11"/>
                <c:pt idx="0">
                  <c:v>Proteinuria_baseline</c:v>
                </c:pt>
                <c:pt idx="1">
                  <c:v>Proteinuria_6 mo</c:v>
                </c:pt>
                <c:pt idx="2">
                  <c:v>Proteinuria_12mo</c:v>
                </c:pt>
                <c:pt idx="3">
                  <c:v>Proteinuria_18mo</c:v>
                </c:pt>
                <c:pt idx="4">
                  <c:v>Proteinuria_24mo</c:v>
                </c:pt>
                <c:pt idx="5">
                  <c:v>Proteinuria_30mo</c:v>
                </c:pt>
                <c:pt idx="6">
                  <c:v>Proteinuria_36mo</c:v>
                </c:pt>
                <c:pt idx="7">
                  <c:v>Proteinuria_42mo</c:v>
                </c:pt>
                <c:pt idx="8">
                  <c:v>Proteinuria_48mo</c:v>
                </c:pt>
                <c:pt idx="9">
                  <c:v>Proteinuria_54mo</c:v>
                </c:pt>
                <c:pt idx="10">
                  <c:v>Proteinuria_60mo</c:v>
                </c:pt>
              </c:strCache>
            </c:strRef>
          </c:cat>
          <c:val>
            <c:numRef>
              <c:f>'grafice evolutie GFR_proteinuri'!$B$21:$M$21</c:f>
              <c:numCache>
                <c:formatCode>#.00</c:formatCode>
                <c:ptCount val="12"/>
                <c:pt idx="0">
                  <c:v>0.22000000000000031</c:v>
                </c:pt>
                <c:pt idx="1">
                  <c:v>0.12000000000000002</c:v>
                </c:pt>
                <c:pt idx="2">
                  <c:v>0.1</c:v>
                </c:pt>
              </c:numCache>
            </c:numRef>
          </c:val>
          <c:extLst xmlns:c16r2="http://schemas.microsoft.com/office/drawing/2015/06/chart">
            <c:ext xmlns:c16="http://schemas.microsoft.com/office/drawing/2014/chart" uri="{C3380CC4-5D6E-409C-BE32-E72D297353CC}">
              <c16:uniqueId val="{00000013-CF05-41EA-BCCB-FB10184677A7}"/>
            </c:ext>
          </c:extLst>
        </c:ser>
        <c:marker val="1"/>
        <c:axId val="202348032"/>
        <c:axId val="202349568"/>
      </c:lineChart>
      <c:catAx>
        <c:axId val="202348032"/>
        <c:scaling>
          <c:orientation val="minMax"/>
        </c:scaling>
        <c:axPos val="b"/>
        <c:numFmt formatCode="General" sourceLinked="1"/>
        <c:tickLblPos val="nextTo"/>
        <c:crossAx val="202349568"/>
        <c:crosses val="autoZero"/>
        <c:auto val="1"/>
        <c:lblAlgn val="ctr"/>
        <c:lblOffset val="100"/>
      </c:catAx>
      <c:valAx>
        <c:axId val="202349568"/>
        <c:scaling>
          <c:orientation val="minMax"/>
        </c:scaling>
        <c:axPos val="l"/>
        <c:majorGridlines/>
        <c:numFmt formatCode="#.00" sourceLinked="1"/>
        <c:tickLblPos val="nextTo"/>
        <c:crossAx val="202348032"/>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9958442694663668E-2"/>
          <c:y val="3.6939188806435201E-2"/>
          <c:w val="0.89431146106736481"/>
          <c:h val="0.80088211629796258"/>
        </c:manualLayout>
      </c:layout>
      <c:lineChart>
        <c:grouping val="standard"/>
        <c:ser>
          <c:idx val="0"/>
          <c:order val="0"/>
          <c:tx>
            <c:strRef>
              <c:f>'grafice evolutie GFR_proteinuri'!$A$2</c:f>
              <c:strCache>
                <c:ptCount val="1"/>
                <c:pt idx="0">
                  <c:v>1</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GFR_proteinuri'!$B$2:$L$2</c:f>
              <c:numCache>
                <c:formatCode>0</c:formatCode>
                <c:ptCount val="11"/>
                <c:pt idx="0">
                  <c:v>66</c:v>
                </c:pt>
                <c:pt idx="1">
                  <c:v>66</c:v>
                </c:pt>
                <c:pt idx="2">
                  <c:v>65</c:v>
                </c:pt>
                <c:pt idx="3">
                  <c:v>81</c:v>
                </c:pt>
                <c:pt idx="4">
                  <c:v>62</c:v>
                </c:pt>
                <c:pt idx="5" formatCode="#.00">
                  <c:v>69</c:v>
                </c:pt>
                <c:pt idx="6" formatCode="#.00">
                  <c:v>70</c:v>
                </c:pt>
                <c:pt idx="7" formatCode="#.00">
                  <c:v>59</c:v>
                </c:pt>
                <c:pt idx="8" formatCode="#.00">
                  <c:v>71</c:v>
                </c:pt>
                <c:pt idx="9" formatCode="#.00">
                  <c:v>58.2</c:v>
                </c:pt>
                <c:pt idx="10" formatCode="#.00">
                  <c:v>66</c:v>
                </c:pt>
              </c:numCache>
            </c:numRef>
          </c:val>
          <c:extLst xmlns:c16r2="http://schemas.microsoft.com/office/drawing/2015/06/chart">
            <c:ext xmlns:c16="http://schemas.microsoft.com/office/drawing/2014/chart" uri="{C3380CC4-5D6E-409C-BE32-E72D297353CC}">
              <c16:uniqueId val="{00000000-049A-40E8-B426-7AE95EFD7ABA}"/>
            </c:ext>
          </c:extLst>
        </c:ser>
        <c:ser>
          <c:idx val="1"/>
          <c:order val="1"/>
          <c:tx>
            <c:strRef>
              <c:f>'grafice evolutie GFR_proteinuri'!$A$3</c:f>
              <c:strCache>
                <c:ptCount val="1"/>
                <c:pt idx="0">
                  <c:v>2</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GFR_proteinuri'!$B$3:$L$3</c:f>
              <c:numCache>
                <c:formatCode>0</c:formatCode>
                <c:ptCount val="11"/>
                <c:pt idx="0">
                  <c:v>40</c:v>
                </c:pt>
                <c:pt idx="1">
                  <c:v>37</c:v>
                </c:pt>
                <c:pt idx="2">
                  <c:v>26</c:v>
                </c:pt>
                <c:pt idx="3">
                  <c:v>27</c:v>
                </c:pt>
                <c:pt idx="4">
                  <c:v>21</c:v>
                </c:pt>
                <c:pt idx="5" formatCode="#.00">
                  <c:v>20</c:v>
                </c:pt>
                <c:pt idx="6" formatCode="#.00">
                  <c:v>16</c:v>
                </c:pt>
                <c:pt idx="7" formatCode="#.00">
                  <c:v>19</c:v>
                </c:pt>
                <c:pt idx="8" formatCode="#.00">
                  <c:v>13</c:v>
                </c:pt>
                <c:pt idx="9" formatCode="#.00">
                  <c:v>10</c:v>
                </c:pt>
                <c:pt idx="10" formatCode="#.00">
                  <c:v>6</c:v>
                </c:pt>
              </c:numCache>
            </c:numRef>
          </c:val>
          <c:extLst xmlns:c16r2="http://schemas.microsoft.com/office/drawing/2015/06/chart">
            <c:ext xmlns:c16="http://schemas.microsoft.com/office/drawing/2014/chart" uri="{C3380CC4-5D6E-409C-BE32-E72D297353CC}">
              <c16:uniqueId val="{00000001-049A-40E8-B426-7AE95EFD7ABA}"/>
            </c:ext>
          </c:extLst>
        </c:ser>
        <c:ser>
          <c:idx val="2"/>
          <c:order val="2"/>
          <c:tx>
            <c:strRef>
              <c:f>'grafice evolutie GFR_proteinuri'!$A$4</c:f>
              <c:strCache>
                <c:ptCount val="1"/>
                <c:pt idx="0">
                  <c:v>3</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GFR_proteinuri'!$B$4:$L$4</c:f>
              <c:numCache>
                <c:formatCode>0</c:formatCode>
                <c:ptCount val="11"/>
                <c:pt idx="0">
                  <c:v>88</c:v>
                </c:pt>
                <c:pt idx="1">
                  <c:v>87</c:v>
                </c:pt>
                <c:pt idx="2">
                  <c:v>100</c:v>
                </c:pt>
                <c:pt idx="3">
                  <c:v>118</c:v>
                </c:pt>
                <c:pt idx="4">
                  <c:v>109</c:v>
                </c:pt>
                <c:pt idx="5" formatCode="#.00">
                  <c:v>102</c:v>
                </c:pt>
                <c:pt idx="6" formatCode="#.00">
                  <c:v>73</c:v>
                </c:pt>
                <c:pt idx="7" formatCode="#.00">
                  <c:v>77</c:v>
                </c:pt>
                <c:pt idx="8" formatCode="#.00">
                  <c:v>71</c:v>
                </c:pt>
                <c:pt idx="9" formatCode="#.00">
                  <c:v>71</c:v>
                </c:pt>
                <c:pt idx="10" formatCode="#.00">
                  <c:v>82</c:v>
                </c:pt>
              </c:numCache>
            </c:numRef>
          </c:val>
          <c:extLst xmlns:c16r2="http://schemas.microsoft.com/office/drawing/2015/06/chart">
            <c:ext xmlns:c16="http://schemas.microsoft.com/office/drawing/2014/chart" uri="{C3380CC4-5D6E-409C-BE32-E72D297353CC}">
              <c16:uniqueId val="{00000002-049A-40E8-B426-7AE95EFD7ABA}"/>
            </c:ext>
          </c:extLst>
        </c:ser>
        <c:ser>
          <c:idx val="3"/>
          <c:order val="3"/>
          <c:tx>
            <c:strRef>
              <c:f>'grafice evolutie GFR_proteinuri'!$A$5</c:f>
              <c:strCache>
                <c:ptCount val="1"/>
                <c:pt idx="0">
                  <c:v>4</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GFR_proteinuri'!$B$5:$L$5</c:f>
              <c:numCache>
                <c:formatCode>0</c:formatCode>
                <c:ptCount val="11"/>
                <c:pt idx="0">
                  <c:v>45</c:v>
                </c:pt>
                <c:pt idx="1">
                  <c:v>37</c:v>
                </c:pt>
                <c:pt idx="2">
                  <c:v>34</c:v>
                </c:pt>
                <c:pt idx="3">
                  <c:v>35</c:v>
                </c:pt>
                <c:pt idx="4">
                  <c:v>33</c:v>
                </c:pt>
                <c:pt idx="5" formatCode="#.00">
                  <c:v>42</c:v>
                </c:pt>
                <c:pt idx="6" formatCode="#.00">
                  <c:v>33</c:v>
                </c:pt>
                <c:pt idx="7" formatCode="#.00">
                  <c:v>32</c:v>
                </c:pt>
                <c:pt idx="8" formatCode="#.00">
                  <c:v>31</c:v>
                </c:pt>
                <c:pt idx="9" formatCode="#.00">
                  <c:v>25</c:v>
                </c:pt>
                <c:pt idx="10" formatCode="#.00">
                  <c:v>28</c:v>
                </c:pt>
              </c:numCache>
            </c:numRef>
          </c:val>
          <c:extLst xmlns:c16r2="http://schemas.microsoft.com/office/drawing/2015/06/chart">
            <c:ext xmlns:c16="http://schemas.microsoft.com/office/drawing/2014/chart" uri="{C3380CC4-5D6E-409C-BE32-E72D297353CC}">
              <c16:uniqueId val="{00000003-049A-40E8-B426-7AE95EFD7ABA}"/>
            </c:ext>
          </c:extLst>
        </c:ser>
        <c:ser>
          <c:idx val="4"/>
          <c:order val="4"/>
          <c:tx>
            <c:strRef>
              <c:f>'grafice evolutie GFR_proteinuri'!$A$6</c:f>
              <c:strCache>
                <c:ptCount val="1"/>
                <c:pt idx="0">
                  <c:v>5</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GFR_proteinuri'!$B$6:$L$6</c:f>
              <c:numCache>
                <c:formatCode>0</c:formatCode>
                <c:ptCount val="11"/>
                <c:pt idx="0">
                  <c:v>116</c:v>
                </c:pt>
                <c:pt idx="1">
                  <c:v>116</c:v>
                </c:pt>
                <c:pt idx="2">
                  <c:v>105</c:v>
                </c:pt>
                <c:pt idx="3">
                  <c:v>91</c:v>
                </c:pt>
                <c:pt idx="4">
                  <c:v>95</c:v>
                </c:pt>
                <c:pt idx="5" formatCode="#.00">
                  <c:v>71</c:v>
                </c:pt>
                <c:pt idx="6" formatCode="#.00">
                  <c:v>106</c:v>
                </c:pt>
                <c:pt idx="7" formatCode="#.00">
                  <c:v>106</c:v>
                </c:pt>
                <c:pt idx="8" formatCode="#.00">
                  <c:v>97</c:v>
                </c:pt>
              </c:numCache>
            </c:numRef>
          </c:val>
          <c:extLst xmlns:c16r2="http://schemas.microsoft.com/office/drawing/2015/06/chart">
            <c:ext xmlns:c16="http://schemas.microsoft.com/office/drawing/2014/chart" uri="{C3380CC4-5D6E-409C-BE32-E72D297353CC}">
              <c16:uniqueId val="{00000004-049A-40E8-B426-7AE95EFD7ABA}"/>
            </c:ext>
          </c:extLst>
        </c:ser>
        <c:ser>
          <c:idx val="5"/>
          <c:order val="5"/>
          <c:tx>
            <c:strRef>
              <c:f>'grafice evolutie GFR_proteinuri'!$A$7</c:f>
              <c:strCache>
                <c:ptCount val="1"/>
                <c:pt idx="0">
                  <c:v>7</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GFR_proteinuri'!$B$7:$L$7</c:f>
              <c:numCache>
                <c:formatCode>0</c:formatCode>
                <c:ptCount val="11"/>
                <c:pt idx="0">
                  <c:v>120</c:v>
                </c:pt>
                <c:pt idx="1">
                  <c:v>131</c:v>
                </c:pt>
                <c:pt idx="2">
                  <c:v>110</c:v>
                </c:pt>
                <c:pt idx="3">
                  <c:v>118</c:v>
                </c:pt>
                <c:pt idx="4">
                  <c:v>124</c:v>
                </c:pt>
                <c:pt idx="5">
                  <c:v>110</c:v>
                </c:pt>
                <c:pt idx="6">
                  <c:v>101</c:v>
                </c:pt>
                <c:pt idx="7">
                  <c:v>107</c:v>
                </c:pt>
                <c:pt idx="8">
                  <c:v>101</c:v>
                </c:pt>
                <c:pt idx="9">
                  <c:v>95</c:v>
                </c:pt>
              </c:numCache>
            </c:numRef>
          </c:val>
          <c:extLst xmlns:c16r2="http://schemas.microsoft.com/office/drawing/2015/06/chart">
            <c:ext xmlns:c16="http://schemas.microsoft.com/office/drawing/2014/chart" uri="{C3380CC4-5D6E-409C-BE32-E72D297353CC}">
              <c16:uniqueId val="{00000005-049A-40E8-B426-7AE95EFD7ABA}"/>
            </c:ext>
          </c:extLst>
        </c:ser>
        <c:ser>
          <c:idx val="6"/>
          <c:order val="6"/>
          <c:tx>
            <c:strRef>
              <c:f>'grafice evolutie GFR_proteinuri'!$A$8</c:f>
              <c:strCache>
                <c:ptCount val="1"/>
                <c:pt idx="0">
                  <c:v>8</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GFR_proteinuri'!$B$8:$L$8</c:f>
              <c:numCache>
                <c:formatCode>0</c:formatCode>
                <c:ptCount val="11"/>
                <c:pt idx="0">
                  <c:v>111.7</c:v>
                </c:pt>
                <c:pt idx="1">
                  <c:v>110</c:v>
                </c:pt>
                <c:pt idx="2">
                  <c:v>105</c:v>
                </c:pt>
                <c:pt idx="3">
                  <c:v>84</c:v>
                </c:pt>
                <c:pt idx="4">
                  <c:v>101</c:v>
                </c:pt>
                <c:pt idx="5">
                  <c:v>85</c:v>
                </c:pt>
                <c:pt idx="6">
                  <c:v>87</c:v>
                </c:pt>
                <c:pt idx="7">
                  <c:v>91</c:v>
                </c:pt>
                <c:pt idx="8">
                  <c:v>77</c:v>
                </c:pt>
              </c:numCache>
            </c:numRef>
          </c:val>
          <c:extLst xmlns:c16r2="http://schemas.microsoft.com/office/drawing/2015/06/chart">
            <c:ext xmlns:c16="http://schemas.microsoft.com/office/drawing/2014/chart" uri="{C3380CC4-5D6E-409C-BE32-E72D297353CC}">
              <c16:uniqueId val="{00000006-049A-40E8-B426-7AE95EFD7ABA}"/>
            </c:ext>
          </c:extLst>
        </c:ser>
        <c:ser>
          <c:idx val="7"/>
          <c:order val="7"/>
          <c:tx>
            <c:strRef>
              <c:f>'grafice evolutie GFR_proteinuri'!$A$9</c:f>
              <c:strCache>
                <c:ptCount val="1"/>
                <c:pt idx="0">
                  <c:v>9</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GFR_proteinuri'!$B$9:$L$9</c:f>
              <c:numCache>
                <c:formatCode>0</c:formatCode>
                <c:ptCount val="11"/>
                <c:pt idx="0">
                  <c:v>78</c:v>
                </c:pt>
                <c:pt idx="1">
                  <c:v>80</c:v>
                </c:pt>
                <c:pt idx="2">
                  <c:v>118</c:v>
                </c:pt>
                <c:pt idx="3">
                  <c:v>107</c:v>
                </c:pt>
                <c:pt idx="4">
                  <c:v>101</c:v>
                </c:pt>
              </c:numCache>
            </c:numRef>
          </c:val>
          <c:extLst xmlns:c16r2="http://schemas.microsoft.com/office/drawing/2015/06/chart">
            <c:ext xmlns:c16="http://schemas.microsoft.com/office/drawing/2014/chart" uri="{C3380CC4-5D6E-409C-BE32-E72D297353CC}">
              <c16:uniqueId val="{00000007-049A-40E8-B426-7AE95EFD7ABA}"/>
            </c:ext>
          </c:extLst>
        </c:ser>
        <c:ser>
          <c:idx val="8"/>
          <c:order val="8"/>
          <c:tx>
            <c:strRef>
              <c:f>'grafice evolutie GFR_proteinuri'!$A$10</c:f>
              <c:strCache>
                <c:ptCount val="1"/>
                <c:pt idx="0">
                  <c:v>10</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GFR_proteinuri'!$B$10:$L$10</c:f>
              <c:numCache>
                <c:formatCode>0</c:formatCode>
                <c:ptCount val="11"/>
                <c:pt idx="0">
                  <c:v>111</c:v>
                </c:pt>
                <c:pt idx="1">
                  <c:v>108</c:v>
                </c:pt>
                <c:pt idx="2">
                  <c:v>126</c:v>
                </c:pt>
                <c:pt idx="3">
                  <c:v>127</c:v>
                </c:pt>
                <c:pt idx="4">
                  <c:v>118</c:v>
                </c:pt>
              </c:numCache>
            </c:numRef>
          </c:val>
          <c:extLst xmlns:c16r2="http://schemas.microsoft.com/office/drawing/2015/06/chart">
            <c:ext xmlns:c16="http://schemas.microsoft.com/office/drawing/2014/chart" uri="{C3380CC4-5D6E-409C-BE32-E72D297353CC}">
              <c16:uniqueId val="{00000008-049A-40E8-B426-7AE95EFD7ABA}"/>
            </c:ext>
          </c:extLst>
        </c:ser>
        <c:ser>
          <c:idx val="9"/>
          <c:order val="9"/>
          <c:tx>
            <c:strRef>
              <c:f>'grafice evolutie GFR_proteinuri'!$A$11</c:f>
              <c:strCache>
                <c:ptCount val="1"/>
                <c:pt idx="0">
                  <c:v>11</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GFR_proteinuri'!$B$11:$L$11</c:f>
              <c:numCache>
                <c:formatCode>0</c:formatCode>
                <c:ptCount val="11"/>
                <c:pt idx="0">
                  <c:v>56</c:v>
                </c:pt>
                <c:pt idx="1">
                  <c:v>56</c:v>
                </c:pt>
                <c:pt idx="2">
                  <c:v>55</c:v>
                </c:pt>
                <c:pt idx="3">
                  <c:v>55</c:v>
                </c:pt>
                <c:pt idx="4">
                  <c:v>60</c:v>
                </c:pt>
                <c:pt idx="5">
                  <c:v>69</c:v>
                </c:pt>
                <c:pt idx="6">
                  <c:v>48</c:v>
                </c:pt>
                <c:pt idx="7">
                  <c:v>52</c:v>
                </c:pt>
                <c:pt idx="8">
                  <c:v>54</c:v>
                </c:pt>
              </c:numCache>
            </c:numRef>
          </c:val>
          <c:extLst xmlns:c16r2="http://schemas.microsoft.com/office/drawing/2015/06/chart">
            <c:ext xmlns:c16="http://schemas.microsoft.com/office/drawing/2014/chart" uri="{C3380CC4-5D6E-409C-BE32-E72D297353CC}">
              <c16:uniqueId val="{00000009-049A-40E8-B426-7AE95EFD7ABA}"/>
            </c:ext>
          </c:extLst>
        </c:ser>
        <c:ser>
          <c:idx val="10"/>
          <c:order val="10"/>
          <c:tx>
            <c:strRef>
              <c:f>'grafice evolutie GFR_proteinuri'!$A$12</c:f>
              <c:strCache>
                <c:ptCount val="1"/>
                <c:pt idx="0">
                  <c:v>12</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GFR_proteinuri'!$B$12:$L$12</c:f>
              <c:numCache>
                <c:formatCode>0</c:formatCode>
                <c:ptCount val="11"/>
                <c:pt idx="0">
                  <c:v>120</c:v>
                </c:pt>
                <c:pt idx="1">
                  <c:v>92</c:v>
                </c:pt>
                <c:pt idx="2">
                  <c:v>82</c:v>
                </c:pt>
                <c:pt idx="3">
                  <c:v>95</c:v>
                </c:pt>
                <c:pt idx="4">
                  <c:v>112</c:v>
                </c:pt>
                <c:pt idx="6">
                  <c:v>86</c:v>
                </c:pt>
                <c:pt idx="7">
                  <c:v>96</c:v>
                </c:pt>
                <c:pt idx="8">
                  <c:v>81</c:v>
                </c:pt>
                <c:pt idx="9">
                  <c:v>90</c:v>
                </c:pt>
              </c:numCache>
            </c:numRef>
          </c:val>
          <c:extLst xmlns:c16r2="http://schemas.microsoft.com/office/drawing/2015/06/chart">
            <c:ext xmlns:c16="http://schemas.microsoft.com/office/drawing/2014/chart" uri="{C3380CC4-5D6E-409C-BE32-E72D297353CC}">
              <c16:uniqueId val="{0000000A-049A-40E8-B426-7AE95EFD7ABA}"/>
            </c:ext>
          </c:extLst>
        </c:ser>
        <c:ser>
          <c:idx val="11"/>
          <c:order val="11"/>
          <c:tx>
            <c:strRef>
              <c:f>'grafice evolutie GFR_proteinuri'!$A$13</c:f>
              <c:strCache>
                <c:ptCount val="1"/>
                <c:pt idx="0">
                  <c:v>13</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GFR_proteinuri'!$B$13:$L$13</c:f>
              <c:numCache>
                <c:formatCode>0</c:formatCode>
                <c:ptCount val="11"/>
                <c:pt idx="0">
                  <c:v>88</c:v>
                </c:pt>
                <c:pt idx="1">
                  <c:v>88</c:v>
                </c:pt>
                <c:pt idx="2">
                  <c:v>80</c:v>
                </c:pt>
                <c:pt idx="3">
                  <c:v>80</c:v>
                </c:pt>
                <c:pt idx="4">
                  <c:v>77</c:v>
                </c:pt>
                <c:pt idx="5">
                  <c:v>99</c:v>
                </c:pt>
              </c:numCache>
            </c:numRef>
          </c:val>
          <c:extLst xmlns:c16r2="http://schemas.microsoft.com/office/drawing/2015/06/chart">
            <c:ext xmlns:c16="http://schemas.microsoft.com/office/drawing/2014/chart" uri="{C3380CC4-5D6E-409C-BE32-E72D297353CC}">
              <c16:uniqueId val="{0000000B-049A-40E8-B426-7AE95EFD7ABA}"/>
            </c:ext>
          </c:extLst>
        </c:ser>
        <c:ser>
          <c:idx val="12"/>
          <c:order val="12"/>
          <c:tx>
            <c:strRef>
              <c:f>'grafice evolutie GFR_proteinuri'!$A$14</c:f>
              <c:strCache>
                <c:ptCount val="1"/>
                <c:pt idx="0">
                  <c:v>14</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GFR_proteinuri'!$B$14:$L$14</c:f>
              <c:numCache>
                <c:formatCode>0</c:formatCode>
                <c:ptCount val="11"/>
                <c:pt idx="0">
                  <c:v>28</c:v>
                </c:pt>
                <c:pt idx="1">
                  <c:v>15</c:v>
                </c:pt>
                <c:pt idx="2">
                  <c:v>10</c:v>
                </c:pt>
                <c:pt idx="3">
                  <c:v>6</c:v>
                </c:pt>
                <c:pt idx="4">
                  <c:v>6</c:v>
                </c:pt>
              </c:numCache>
            </c:numRef>
          </c:val>
          <c:extLst xmlns:c16r2="http://schemas.microsoft.com/office/drawing/2015/06/chart">
            <c:ext xmlns:c16="http://schemas.microsoft.com/office/drawing/2014/chart" uri="{C3380CC4-5D6E-409C-BE32-E72D297353CC}">
              <c16:uniqueId val="{0000000C-049A-40E8-B426-7AE95EFD7ABA}"/>
            </c:ext>
          </c:extLst>
        </c:ser>
        <c:ser>
          <c:idx val="13"/>
          <c:order val="13"/>
          <c:tx>
            <c:strRef>
              <c:f>'grafice evolutie GFR_proteinuri'!$A$15</c:f>
              <c:strCache>
                <c:ptCount val="1"/>
                <c:pt idx="0">
                  <c:v>15</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GFR_proteinuri'!$B$15:$L$15</c:f>
              <c:numCache>
                <c:formatCode>0</c:formatCode>
                <c:ptCount val="11"/>
                <c:pt idx="0">
                  <c:v>96</c:v>
                </c:pt>
                <c:pt idx="1">
                  <c:v>82</c:v>
                </c:pt>
                <c:pt idx="2">
                  <c:v>108</c:v>
                </c:pt>
                <c:pt idx="3">
                  <c:v>85</c:v>
                </c:pt>
                <c:pt idx="4">
                  <c:v>76.400000000000006</c:v>
                </c:pt>
                <c:pt idx="5">
                  <c:v>69</c:v>
                </c:pt>
                <c:pt idx="6">
                  <c:v>85</c:v>
                </c:pt>
              </c:numCache>
            </c:numRef>
          </c:val>
          <c:extLst xmlns:c16r2="http://schemas.microsoft.com/office/drawing/2015/06/chart">
            <c:ext xmlns:c16="http://schemas.microsoft.com/office/drawing/2014/chart" uri="{C3380CC4-5D6E-409C-BE32-E72D297353CC}">
              <c16:uniqueId val="{0000000D-049A-40E8-B426-7AE95EFD7ABA}"/>
            </c:ext>
          </c:extLst>
        </c:ser>
        <c:ser>
          <c:idx val="14"/>
          <c:order val="14"/>
          <c:tx>
            <c:strRef>
              <c:f>'grafice evolutie GFR_proteinuri'!$A$16</c:f>
              <c:strCache>
                <c:ptCount val="1"/>
                <c:pt idx="0">
                  <c:v>16</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GFR_proteinuri'!$B$16:$L$16</c:f>
              <c:numCache>
                <c:formatCode>0</c:formatCode>
                <c:ptCount val="11"/>
                <c:pt idx="0">
                  <c:v>102</c:v>
                </c:pt>
                <c:pt idx="1">
                  <c:v>101</c:v>
                </c:pt>
                <c:pt idx="2">
                  <c:v>100</c:v>
                </c:pt>
                <c:pt idx="3">
                  <c:v>100</c:v>
                </c:pt>
                <c:pt idx="4">
                  <c:v>81</c:v>
                </c:pt>
                <c:pt idx="5">
                  <c:v>95</c:v>
                </c:pt>
                <c:pt idx="6">
                  <c:v>99</c:v>
                </c:pt>
              </c:numCache>
            </c:numRef>
          </c:val>
          <c:extLst xmlns:c16r2="http://schemas.microsoft.com/office/drawing/2015/06/chart">
            <c:ext xmlns:c16="http://schemas.microsoft.com/office/drawing/2014/chart" uri="{C3380CC4-5D6E-409C-BE32-E72D297353CC}">
              <c16:uniqueId val="{0000000E-049A-40E8-B426-7AE95EFD7ABA}"/>
            </c:ext>
          </c:extLst>
        </c:ser>
        <c:ser>
          <c:idx val="15"/>
          <c:order val="15"/>
          <c:tx>
            <c:strRef>
              <c:f>'grafice evolutie GFR_proteinuri'!$A$17</c:f>
              <c:strCache>
                <c:ptCount val="1"/>
                <c:pt idx="0">
                  <c:v>17</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GFR_proteinuri'!$B$17:$L$17</c:f>
              <c:numCache>
                <c:formatCode>0</c:formatCode>
                <c:ptCount val="11"/>
                <c:pt idx="0">
                  <c:v>29</c:v>
                </c:pt>
                <c:pt idx="1">
                  <c:v>28</c:v>
                </c:pt>
                <c:pt idx="2">
                  <c:v>23</c:v>
                </c:pt>
                <c:pt idx="3">
                  <c:v>20</c:v>
                </c:pt>
                <c:pt idx="4">
                  <c:v>18</c:v>
                </c:pt>
                <c:pt idx="5">
                  <c:v>13</c:v>
                </c:pt>
                <c:pt idx="6">
                  <c:v>12</c:v>
                </c:pt>
              </c:numCache>
            </c:numRef>
          </c:val>
          <c:extLst xmlns:c16r2="http://schemas.microsoft.com/office/drawing/2015/06/chart">
            <c:ext xmlns:c16="http://schemas.microsoft.com/office/drawing/2014/chart" uri="{C3380CC4-5D6E-409C-BE32-E72D297353CC}">
              <c16:uniqueId val="{0000000F-049A-40E8-B426-7AE95EFD7ABA}"/>
            </c:ext>
          </c:extLst>
        </c:ser>
        <c:ser>
          <c:idx val="16"/>
          <c:order val="16"/>
          <c:tx>
            <c:strRef>
              <c:f>'grafice evolutie GFR_proteinuri'!$A$18</c:f>
              <c:strCache>
                <c:ptCount val="1"/>
                <c:pt idx="0">
                  <c:v>18</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GFR_proteinuri'!$B$18:$L$18</c:f>
              <c:numCache>
                <c:formatCode>0</c:formatCode>
                <c:ptCount val="11"/>
                <c:pt idx="0">
                  <c:v>31</c:v>
                </c:pt>
                <c:pt idx="1">
                  <c:v>30</c:v>
                </c:pt>
                <c:pt idx="2">
                  <c:v>26</c:v>
                </c:pt>
                <c:pt idx="3">
                  <c:v>18</c:v>
                </c:pt>
                <c:pt idx="4">
                  <c:v>9</c:v>
                </c:pt>
                <c:pt idx="5">
                  <c:v>6</c:v>
                </c:pt>
              </c:numCache>
            </c:numRef>
          </c:val>
          <c:extLst xmlns:c16r2="http://schemas.microsoft.com/office/drawing/2015/06/chart">
            <c:ext xmlns:c16="http://schemas.microsoft.com/office/drawing/2014/chart" uri="{C3380CC4-5D6E-409C-BE32-E72D297353CC}">
              <c16:uniqueId val="{00000010-049A-40E8-B426-7AE95EFD7ABA}"/>
            </c:ext>
          </c:extLst>
        </c:ser>
        <c:ser>
          <c:idx val="17"/>
          <c:order val="17"/>
          <c:tx>
            <c:strRef>
              <c:f>'grafice evolutie GFR_proteinuri'!$A$19</c:f>
              <c:strCache>
                <c:ptCount val="1"/>
                <c:pt idx="0">
                  <c:v>19</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GFR_proteinuri'!$B$19:$L$19</c:f>
              <c:numCache>
                <c:formatCode>0</c:formatCode>
                <c:ptCount val="11"/>
                <c:pt idx="0">
                  <c:v>70</c:v>
                </c:pt>
                <c:pt idx="1">
                  <c:v>72</c:v>
                </c:pt>
                <c:pt idx="2">
                  <c:v>65</c:v>
                </c:pt>
                <c:pt idx="3">
                  <c:v>65</c:v>
                </c:pt>
                <c:pt idx="4">
                  <c:v>110</c:v>
                </c:pt>
                <c:pt idx="5">
                  <c:v>90</c:v>
                </c:pt>
                <c:pt idx="6">
                  <c:v>81</c:v>
                </c:pt>
              </c:numCache>
            </c:numRef>
          </c:val>
          <c:extLst xmlns:c16r2="http://schemas.microsoft.com/office/drawing/2015/06/chart">
            <c:ext xmlns:c16="http://schemas.microsoft.com/office/drawing/2014/chart" uri="{C3380CC4-5D6E-409C-BE32-E72D297353CC}">
              <c16:uniqueId val="{00000011-049A-40E8-B426-7AE95EFD7ABA}"/>
            </c:ext>
          </c:extLst>
        </c:ser>
        <c:ser>
          <c:idx val="18"/>
          <c:order val="18"/>
          <c:tx>
            <c:strRef>
              <c:f>'grafice evolutie GFR_proteinuri'!$A$20</c:f>
              <c:strCache>
                <c:ptCount val="1"/>
                <c:pt idx="0">
                  <c:v>20</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GFR_proteinuri'!$B$20:$L$20</c:f>
              <c:numCache>
                <c:formatCode>0</c:formatCode>
                <c:ptCount val="11"/>
                <c:pt idx="0">
                  <c:v>67</c:v>
                </c:pt>
                <c:pt idx="1">
                  <c:v>96</c:v>
                </c:pt>
                <c:pt idx="2">
                  <c:v>65.8</c:v>
                </c:pt>
                <c:pt idx="3">
                  <c:v>60</c:v>
                </c:pt>
              </c:numCache>
            </c:numRef>
          </c:val>
          <c:extLst xmlns:c16r2="http://schemas.microsoft.com/office/drawing/2015/06/chart">
            <c:ext xmlns:c16="http://schemas.microsoft.com/office/drawing/2014/chart" uri="{C3380CC4-5D6E-409C-BE32-E72D297353CC}">
              <c16:uniqueId val="{00000012-049A-40E8-B426-7AE95EFD7ABA}"/>
            </c:ext>
          </c:extLst>
        </c:ser>
        <c:ser>
          <c:idx val="19"/>
          <c:order val="19"/>
          <c:tx>
            <c:strRef>
              <c:f>'grafice evolutie GFR_proteinuri'!$A$21</c:f>
              <c:strCache>
                <c:ptCount val="1"/>
                <c:pt idx="0">
                  <c:v>21</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GFR_proteinuri'!$B$21:$L$21</c:f>
              <c:numCache>
                <c:formatCode>0</c:formatCode>
                <c:ptCount val="11"/>
                <c:pt idx="0">
                  <c:v>59</c:v>
                </c:pt>
                <c:pt idx="1">
                  <c:v>68</c:v>
                </c:pt>
                <c:pt idx="2">
                  <c:v>91</c:v>
                </c:pt>
              </c:numCache>
            </c:numRef>
          </c:val>
          <c:extLst xmlns:c16r2="http://schemas.microsoft.com/office/drawing/2015/06/chart">
            <c:ext xmlns:c16="http://schemas.microsoft.com/office/drawing/2014/chart" uri="{C3380CC4-5D6E-409C-BE32-E72D297353CC}">
              <c16:uniqueId val="{00000013-049A-40E8-B426-7AE95EFD7ABA}"/>
            </c:ext>
          </c:extLst>
        </c:ser>
        <c:ser>
          <c:idx val="20"/>
          <c:order val="20"/>
          <c:tx>
            <c:strRef>
              <c:f>'grafice evolutie GFR_proteinuri'!$A$22</c:f>
              <c:strCache>
                <c:ptCount val="1"/>
                <c:pt idx="0">
                  <c:v>22</c:v>
                </c:pt>
              </c:strCache>
            </c:strRef>
          </c:tx>
          <c:cat>
            <c:strRef>
              <c:f>'grafice evolutie GFR_proteinuri'!$B$1:$L$1</c:f>
              <c:strCache>
                <c:ptCount val="11"/>
                <c:pt idx="0">
                  <c:v>Baseline eGFR</c:v>
                </c:pt>
                <c:pt idx="1">
                  <c:v>eGFR_6months</c:v>
                </c:pt>
                <c:pt idx="2">
                  <c:v>eGFR_12months</c:v>
                </c:pt>
                <c:pt idx="3">
                  <c:v>eGFR_18months</c:v>
                </c:pt>
                <c:pt idx="4">
                  <c:v>eGFR_24months</c:v>
                </c:pt>
                <c:pt idx="5">
                  <c:v>eGFR_30months</c:v>
                </c:pt>
                <c:pt idx="6">
                  <c:v>eGFR_36months</c:v>
                </c:pt>
                <c:pt idx="7">
                  <c:v>eGFR_42months</c:v>
                </c:pt>
                <c:pt idx="8">
                  <c:v>eGFR_48months</c:v>
                </c:pt>
                <c:pt idx="9">
                  <c:v>eGFR_54months</c:v>
                </c:pt>
                <c:pt idx="10">
                  <c:v>eGFR_60months</c:v>
                </c:pt>
              </c:strCache>
            </c:strRef>
          </c:cat>
          <c:val>
            <c:numRef>
              <c:f>'grafice evolutie GFR_proteinuri'!$B$22:$L$22</c:f>
              <c:numCache>
                <c:formatCode>0</c:formatCode>
                <c:ptCount val="11"/>
                <c:pt idx="0">
                  <c:v>53</c:v>
                </c:pt>
                <c:pt idx="1">
                  <c:v>48</c:v>
                </c:pt>
                <c:pt idx="2">
                  <c:v>42</c:v>
                </c:pt>
                <c:pt idx="3">
                  <c:v>35</c:v>
                </c:pt>
                <c:pt idx="4">
                  <c:v>29</c:v>
                </c:pt>
              </c:numCache>
            </c:numRef>
          </c:val>
          <c:extLst xmlns:c16r2="http://schemas.microsoft.com/office/drawing/2015/06/chart">
            <c:ext xmlns:c16="http://schemas.microsoft.com/office/drawing/2014/chart" uri="{C3380CC4-5D6E-409C-BE32-E72D297353CC}">
              <c16:uniqueId val="{00000014-049A-40E8-B426-7AE95EFD7ABA}"/>
            </c:ext>
          </c:extLst>
        </c:ser>
        <c:marker val="1"/>
        <c:axId val="202912128"/>
        <c:axId val="202913664"/>
      </c:lineChart>
      <c:catAx>
        <c:axId val="202912128"/>
        <c:scaling>
          <c:orientation val="minMax"/>
        </c:scaling>
        <c:axPos val="b"/>
        <c:numFmt formatCode="General" sourceLinked="1"/>
        <c:tickLblPos val="nextTo"/>
        <c:crossAx val="202913664"/>
        <c:crosses val="autoZero"/>
        <c:auto val="1"/>
        <c:lblAlgn val="ctr"/>
        <c:lblOffset val="100"/>
      </c:catAx>
      <c:valAx>
        <c:axId val="202913664"/>
        <c:scaling>
          <c:orientation val="minMax"/>
        </c:scaling>
        <c:axPos val="l"/>
        <c:majorGridlines/>
        <c:numFmt formatCode="0" sourceLinked="1"/>
        <c:tickLblPos val="nextTo"/>
        <c:crossAx val="202912128"/>
        <c:crosses val="autoZero"/>
        <c:crossBetween val="between"/>
      </c:valAx>
    </c:plotArea>
    <c:legend>
      <c:legendPos val="r"/>
      <c:layout>
        <c:manualLayout>
          <c:xMode val="edge"/>
          <c:yMode val="edge"/>
          <c:x val="0.94248317127898251"/>
          <c:y val="5.1515044994375703E-2"/>
          <c:w val="5.0037397157816285E-2"/>
          <c:h val="0.93913260842394697"/>
        </c:manualLayout>
      </c:layout>
    </c:legend>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6E2D5-1345-428A-B8DA-2BB33E81A7F5}" type="doc">
      <dgm:prSet loTypeId="urn:microsoft.com/office/officeart/2005/8/layout/list1" loCatId="list" qsTypeId="urn:microsoft.com/office/officeart/2005/8/quickstyle/simple1#1" qsCatId="simple" csTypeId="urn:microsoft.com/office/officeart/2005/8/colors/colorful2" csCatId="colorful" phldr="1"/>
      <dgm:spPr/>
      <dgm:t>
        <a:bodyPr/>
        <a:lstStyle/>
        <a:p>
          <a:endParaRPr lang="en-US"/>
        </a:p>
      </dgm:t>
    </dgm:pt>
    <dgm:pt modelId="{7ECF22D2-D999-41BB-9190-BE148FFA782F}">
      <dgm:prSet phldrT="[Text]" custT="1"/>
      <dgm:spPr>
        <a:solidFill>
          <a:schemeClr val="bg1"/>
        </a:solidFill>
        <a:ln>
          <a:solidFill>
            <a:srgbClr val="002060"/>
          </a:solidFill>
        </a:ln>
      </dgm:spPr>
      <dgm:t>
        <a:bodyPr/>
        <a:lstStyle/>
        <a:p>
          <a:pPr>
            <a:lnSpc>
              <a:spcPct val="100000"/>
            </a:lnSpc>
            <a:spcAft>
              <a:spcPts val="0"/>
            </a:spcAft>
          </a:pPr>
          <a:r>
            <a:rPr lang="en-US" altLang="en-US" sz="2000" b="1" i="0" dirty="0">
              <a:solidFill>
                <a:srgbClr val="002060"/>
              </a:solidFill>
              <a:latin typeface="+mn-lt"/>
              <a:ea typeface="+mj-ea"/>
              <a:cs typeface="+mj-cs"/>
            </a:rPr>
            <a:t>“</a:t>
          </a:r>
          <a:r>
            <a:rPr lang="en-US" altLang="en-US" sz="2000" b="1" i="0" dirty="0" err="1">
              <a:solidFill>
                <a:srgbClr val="002060"/>
              </a:solidFill>
              <a:latin typeface="+mn-lt"/>
              <a:ea typeface="+mj-ea"/>
              <a:cs typeface="+mj-cs"/>
            </a:rPr>
            <a:t>Fundeni</a:t>
          </a:r>
          <a:r>
            <a:rPr lang="en-US" altLang="en-US" sz="2000" b="1" i="0" dirty="0">
              <a:solidFill>
                <a:srgbClr val="002060"/>
              </a:solidFill>
              <a:latin typeface="+mn-lt"/>
              <a:ea typeface="+mj-ea"/>
              <a:cs typeface="+mj-cs"/>
            </a:rPr>
            <a:t>” Expert Center for Rare Diseases of Reno-Urinary System:</a:t>
          </a:r>
        </a:p>
        <a:p>
          <a:pPr>
            <a:lnSpc>
              <a:spcPct val="100000"/>
            </a:lnSpc>
            <a:spcAft>
              <a:spcPts val="0"/>
            </a:spcAft>
          </a:pPr>
          <a:r>
            <a:rPr lang="en-US" sz="2000" b="1" i="0" dirty="0">
              <a:solidFill>
                <a:srgbClr val="002060"/>
              </a:solidFill>
              <a:latin typeface="+mn-lt"/>
            </a:rPr>
            <a:t>- Clinic of Nephrology</a:t>
          </a:r>
        </a:p>
        <a:p>
          <a:pPr>
            <a:lnSpc>
              <a:spcPct val="100000"/>
            </a:lnSpc>
            <a:spcAft>
              <a:spcPts val="0"/>
            </a:spcAft>
          </a:pPr>
          <a:r>
            <a:rPr lang="en-US" sz="2000" b="1" i="0" dirty="0">
              <a:solidFill>
                <a:srgbClr val="002060"/>
              </a:solidFill>
              <a:latin typeface="+mn-lt"/>
            </a:rPr>
            <a:t>- Clinic of Pediatric Nephrology</a:t>
          </a:r>
        </a:p>
        <a:p>
          <a:pPr>
            <a:lnSpc>
              <a:spcPct val="100000"/>
            </a:lnSpc>
            <a:spcAft>
              <a:spcPts val="0"/>
            </a:spcAft>
          </a:pPr>
          <a:r>
            <a:rPr lang="en-US" sz="2000" b="1" i="0" dirty="0">
              <a:solidFill>
                <a:srgbClr val="002060"/>
              </a:solidFill>
              <a:latin typeface="+mn-lt"/>
            </a:rPr>
            <a:t>- Renal Transplant</a:t>
          </a:r>
        </a:p>
      </dgm:t>
    </dgm:pt>
    <dgm:pt modelId="{C4409673-3A92-49AC-9922-4F94FEA458EC}" type="parTrans" cxnId="{4660B483-1FE7-40DC-8743-F0940D36CECA}">
      <dgm:prSet/>
      <dgm:spPr/>
      <dgm:t>
        <a:bodyPr/>
        <a:lstStyle/>
        <a:p>
          <a:endParaRPr lang="en-US" sz="2000" i="1">
            <a:solidFill>
              <a:srgbClr val="002060"/>
            </a:solidFill>
          </a:endParaRPr>
        </a:p>
      </dgm:t>
    </dgm:pt>
    <dgm:pt modelId="{1844955C-F37D-42E5-BE2B-3D464D81EB2E}" type="sibTrans" cxnId="{4660B483-1FE7-40DC-8743-F0940D36CECA}">
      <dgm:prSet/>
      <dgm:spPr/>
      <dgm:t>
        <a:bodyPr/>
        <a:lstStyle/>
        <a:p>
          <a:endParaRPr lang="en-US" sz="2000" i="1">
            <a:solidFill>
              <a:srgbClr val="002060"/>
            </a:solidFill>
          </a:endParaRPr>
        </a:p>
      </dgm:t>
    </dgm:pt>
    <dgm:pt modelId="{F05779F9-703E-4577-8643-F0C7271DC65C}">
      <dgm:prSet phldrT="[Text]" custT="1"/>
      <dgm:spPr>
        <a:solidFill>
          <a:schemeClr val="bg1"/>
        </a:solidFill>
        <a:ln>
          <a:solidFill>
            <a:srgbClr val="C00000"/>
          </a:solidFill>
        </a:ln>
      </dgm:spPr>
      <dgm:t>
        <a:bodyPr/>
        <a:lstStyle/>
        <a:p>
          <a:r>
            <a:rPr lang="en-US" sz="2000" b="1" i="0" dirty="0">
              <a:solidFill>
                <a:srgbClr val="002060"/>
              </a:solidFill>
            </a:rPr>
            <a:t>The Expert Center for Rare Genetic Cardiovascular Diseases</a:t>
          </a:r>
          <a:endParaRPr lang="en-US" sz="2000" b="1" i="1" dirty="0">
            <a:solidFill>
              <a:srgbClr val="002060"/>
            </a:solidFill>
            <a:latin typeface="+mn-lt"/>
          </a:endParaRPr>
        </a:p>
      </dgm:t>
    </dgm:pt>
    <dgm:pt modelId="{7FE94387-22CD-4708-90B8-DAF5C7C0EF2A}" type="parTrans" cxnId="{5B25950C-248C-4C78-930E-335C27E93EE1}">
      <dgm:prSet/>
      <dgm:spPr/>
      <dgm:t>
        <a:bodyPr/>
        <a:lstStyle/>
        <a:p>
          <a:endParaRPr lang="en-US" sz="2000" i="1">
            <a:solidFill>
              <a:srgbClr val="002060"/>
            </a:solidFill>
          </a:endParaRPr>
        </a:p>
      </dgm:t>
    </dgm:pt>
    <dgm:pt modelId="{C4146F74-5F91-43B8-934B-2102E36E621D}" type="sibTrans" cxnId="{5B25950C-248C-4C78-930E-335C27E93EE1}">
      <dgm:prSet/>
      <dgm:spPr/>
      <dgm:t>
        <a:bodyPr/>
        <a:lstStyle/>
        <a:p>
          <a:endParaRPr lang="en-US" sz="2000" i="1">
            <a:solidFill>
              <a:srgbClr val="002060"/>
            </a:solidFill>
          </a:endParaRPr>
        </a:p>
      </dgm:t>
    </dgm:pt>
    <dgm:pt modelId="{004951FB-B464-4BFB-BA4D-A03F0B115609}">
      <dgm:prSet phldrT="[Text]" custT="1"/>
      <dgm:spPr>
        <a:solidFill>
          <a:schemeClr val="bg1"/>
        </a:solidFill>
        <a:ln>
          <a:solidFill>
            <a:srgbClr val="7030A0"/>
          </a:solidFill>
        </a:ln>
      </dgm:spPr>
      <dgm:t>
        <a:bodyPr/>
        <a:lstStyle/>
        <a:p>
          <a:r>
            <a:rPr lang="en-US" sz="2000" b="1" i="0" dirty="0">
              <a:solidFill>
                <a:srgbClr val="002060"/>
              </a:solidFill>
              <a:latin typeface="+mn-lt"/>
            </a:rPr>
            <a:t>Clinic of Neurology</a:t>
          </a:r>
          <a:r>
            <a:rPr lang="en-US" sz="2000" b="1" i="1" dirty="0">
              <a:solidFill>
                <a:srgbClr val="002060"/>
              </a:solidFill>
              <a:latin typeface="+mn-lt"/>
            </a:rPr>
            <a:t>	</a:t>
          </a:r>
        </a:p>
      </dgm:t>
    </dgm:pt>
    <dgm:pt modelId="{5A766683-A343-482A-BE53-3F847F7EE009}" type="parTrans" cxnId="{F384B7F1-C287-4900-8054-15A65C85DB67}">
      <dgm:prSet/>
      <dgm:spPr/>
      <dgm:t>
        <a:bodyPr/>
        <a:lstStyle/>
        <a:p>
          <a:endParaRPr lang="en-US" sz="2000" i="1">
            <a:solidFill>
              <a:srgbClr val="002060"/>
            </a:solidFill>
          </a:endParaRPr>
        </a:p>
      </dgm:t>
    </dgm:pt>
    <dgm:pt modelId="{50B13C1B-D7F2-4CC9-BE97-DD35F3B2F537}" type="sibTrans" cxnId="{F384B7F1-C287-4900-8054-15A65C85DB67}">
      <dgm:prSet/>
      <dgm:spPr/>
      <dgm:t>
        <a:bodyPr/>
        <a:lstStyle/>
        <a:p>
          <a:endParaRPr lang="en-US" sz="2000" i="1">
            <a:solidFill>
              <a:srgbClr val="002060"/>
            </a:solidFill>
          </a:endParaRPr>
        </a:p>
      </dgm:t>
    </dgm:pt>
    <dgm:pt modelId="{B98A66F3-EB42-436C-9298-EEBEC5847D8F}">
      <dgm:prSet phldrT="[Text]" custT="1"/>
      <dgm:spPr>
        <a:solidFill>
          <a:schemeClr val="bg1"/>
        </a:solidFill>
        <a:ln>
          <a:solidFill>
            <a:schemeClr val="accent6"/>
          </a:solidFill>
        </a:ln>
      </dgm:spPr>
      <dgm:t>
        <a:bodyPr/>
        <a:lstStyle/>
        <a:p>
          <a:r>
            <a:rPr lang="en-US" sz="2000" b="1" i="0" dirty="0">
              <a:solidFill>
                <a:srgbClr val="002060"/>
              </a:solidFill>
              <a:latin typeface="+mn-lt"/>
            </a:rPr>
            <a:t>Radiology and Medical Imaging</a:t>
          </a:r>
        </a:p>
      </dgm:t>
    </dgm:pt>
    <dgm:pt modelId="{4BD8D520-B88F-41BB-84CD-98D065E4C301}" type="parTrans" cxnId="{CBE08336-814B-4306-B737-841318BBD06B}">
      <dgm:prSet/>
      <dgm:spPr/>
      <dgm:t>
        <a:bodyPr/>
        <a:lstStyle/>
        <a:p>
          <a:endParaRPr lang="en-US" sz="2000" i="1">
            <a:solidFill>
              <a:srgbClr val="002060"/>
            </a:solidFill>
          </a:endParaRPr>
        </a:p>
      </dgm:t>
    </dgm:pt>
    <dgm:pt modelId="{9BF779B1-18CE-4639-957E-EFA62A5804A4}" type="sibTrans" cxnId="{CBE08336-814B-4306-B737-841318BBD06B}">
      <dgm:prSet/>
      <dgm:spPr/>
      <dgm:t>
        <a:bodyPr/>
        <a:lstStyle/>
        <a:p>
          <a:endParaRPr lang="en-US" sz="2000" i="1">
            <a:solidFill>
              <a:srgbClr val="002060"/>
            </a:solidFill>
          </a:endParaRPr>
        </a:p>
      </dgm:t>
    </dgm:pt>
    <dgm:pt modelId="{0903447D-648B-46B7-97E7-46296FCB7BBD}" type="pres">
      <dgm:prSet presAssocID="{74F6E2D5-1345-428A-B8DA-2BB33E81A7F5}" presName="linear" presStyleCnt="0">
        <dgm:presLayoutVars>
          <dgm:dir/>
          <dgm:animLvl val="lvl"/>
          <dgm:resizeHandles val="exact"/>
        </dgm:presLayoutVars>
      </dgm:prSet>
      <dgm:spPr/>
      <dgm:t>
        <a:bodyPr/>
        <a:lstStyle/>
        <a:p>
          <a:endParaRPr lang="en-US"/>
        </a:p>
      </dgm:t>
    </dgm:pt>
    <dgm:pt modelId="{BD38E20F-C787-40E7-8192-1325D5CE9D81}" type="pres">
      <dgm:prSet presAssocID="{7ECF22D2-D999-41BB-9190-BE148FFA782F}" presName="parentLin" presStyleCnt="0"/>
      <dgm:spPr/>
    </dgm:pt>
    <dgm:pt modelId="{240EA9C3-1964-4FB9-9F89-084E77141ABC}" type="pres">
      <dgm:prSet presAssocID="{7ECF22D2-D999-41BB-9190-BE148FFA782F}" presName="parentLeftMargin" presStyleLbl="node1" presStyleIdx="0" presStyleCnt="4"/>
      <dgm:spPr/>
      <dgm:t>
        <a:bodyPr/>
        <a:lstStyle/>
        <a:p>
          <a:endParaRPr lang="en-US"/>
        </a:p>
      </dgm:t>
    </dgm:pt>
    <dgm:pt modelId="{2DE50E97-ABD2-44DC-9B78-8ED26BA01845}" type="pres">
      <dgm:prSet presAssocID="{7ECF22D2-D999-41BB-9190-BE148FFA782F}" presName="parentText" presStyleLbl="node1" presStyleIdx="0" presStyleCnt="4" custScaleX="107651" custScaleY="386965" custLinFactNeighborX="-13490" custLinFactNeighborY="10150">
        <dgm:presLayoutVars>
          <dgm:chMax val="0"/>
          <dgm:bulletEnabled val="1"/>
        </dgm:presLayoutVars>
      </dgm:prSet>
      <dgm:spPr/>
      <dgm:t>
        <a:bodyPr/>
        <a:lstStyle/>
        <a:p>
          <a:endParaRPr lang="en-US"/>
        </a:p>
      </dgm:t>
    </dgm:pt>
    <dgm:pt modelId="{7F83C920-11F4-444C-9B55-D6CD4C22D96E}" type="pres">
      <dgm:prSet presAssocID="{7ECF22D2-D999-41BB-9190-BE148FFA782F}" presName="negativeSpace" presStyleCnt="0"/>
      <dgm:spPr/>
    </dgm:pt>
    <dgm:pt modelId="{5630468F-B6A1-4933-ADC2-ED139255935C}" type="pres">
      <dgm:prSet presAssocID="{7ECF22D2-D999-41BB-9190-BE148FFA782F}" presName="childText" presStyleLbl="conFgAcc1" presStyleIdx="0" presStyleCnt="4" custScaleY="107345" custLinFactNeighborY="75979">
        <dgm:presLayoutVars>
          <dgm:bulletEnabled val="1"/>
        </dgm:presLayoutVars>
      </dgm:prSet>
      <dgm:spPr>
        <a:ln w="28575">
          <a:solidFill>
            <a:srgbClr val="0070C0"/>
          </a:solidFill>
          <a:prstDash val="solid"/>
        </a:ln>
      </dgm:spPr>
    </dgm:pt>
    <dgm:pt modelId="{EED7D780-B312-4262-A0CC-A406FD35E9D9}" type="pres">
      <dgm:prSet presAssocID="{1844955C-F37D-42E5-BE2B-3D464D81EB2E}" presName="spaceBetweenRectangles" presStyleCnt="0"/>
      <dgm:spPr/>
    </dgm:pt>
    <dgm:pt modelId="{B35DEE05-56C9-4BB6-AB02-EE900FEAE47C}" type="pres">
      <dgm:prSet presAssocID="{F05779F9-703E-4577-8643-F0C7271DC65C}" presName="parentLin" presStyleCnt="0"/>
      <dgm:spPr/>
    </dgm:pt>
    <dgm:pt modelId="{53F7C3FF-F1D8-47F0-8582-F05C957D2656}" type="pres">
      <dgm:prSet presAssocID="{F05779F9-703E-4577-8643-F0C7271DC65C}" presName="parentLeftMargin" presStyleLbl="node1" presStyleIdx="0" presStyleCnt="4"/>
      <dgm:spPr/>
      <dgm:t>
        <a:bodyPr/>
        <a:lstStyle/>
        <a:p>
          <a:endParaRPr lang="en-US"/>
        </a:p>
      </dgm:t>
    </dgm:pt>
    <dgm:pt modelId="{9BB7EA16-C4A3-47D9-9759-7EDE44E253BB}" type="pres">
      <dgm:prSet presAssocID="{F05779F9-703E-4577-8643-F0C7271DC65C}" presName="parentText" presStyleLbl="node1" presStyleIdx="1" presStyleCnt="4" custScaleX="107569" custScaleY="181173" custLinFactNeighborX="-9091" custLinFactNeighborY="-20110">
        <dgm:presLayoutVars>
          <dgm:chMax val="0"/>
          <dgm:bulletEnabled val="1"/>
        </dgm:presLayoutVars>
      </dgm:prSet>
      <dgm:spPr/>
      <dgm:t>
        <a:bodyPr/>
        <a:lstStyle/>
        <a:p>
          <a:endParaRPr lang="en-US"/>
        </a:p>
      </dgm:t>
    </dgm:pt>
    <dgm:pt modelId="{7DCB4609-8E15-47DB-A1B8-421767D23013}" type="pres">
      <dgm:prSet presAssocID="{F05779F9-703E-4577-8643-F0C7271DC65C}" presName="negativeSpace" presStyleCnt="0"/>
      <dgm:spPr/>
    </dgm:pt>
    <dgm:pt modelId="{379950A9-1543-41F2-ADC5-4A569B9BA564}" type="pres">
      <dgm:prSet presAssocID="{F05779F9-703E-4577-8643-F0C7271DC65C}" presName="childText" presStyleLbl="conFgAcc1" presStyleIdx="1" presStyleCnt="4" custLinFactY="-16649" custLinFactNeighborY="-100000">
        <dgm:presLayoutVars>
          <dgm:bulletEnabled val="1"/>
        </dgm:presLayoutVars>
      </dgm:prSet>
      <dgm:spPr>
        <a:ln w="28575">
          <a:solidFill>
            <a:srgbClr val="0070C0"/>
          </a:solidFill>
          <a:prstDash val="solid"/>
        </a:ln>
      </dgm:spPr>
    </dgm:pt>
    <dgm:pt modelId="{9485AC06-9578-49F1-88EC-2F056F0FDAFE}" type="pres">
      <dgm:prSet presAssocID="{C4146F74-5F91-43B8-934B-2102E36E621D}" presName="spaceBetweenRectangles" presStyleCnt="0"/>
      <dgm:spPr/>
    </dgm:pt>
    <dgm:pt modelId="{2BB80387-C95D-4CCB-8504-32BF31A45C27}" type="pres">
      <dgm:prSet presAssocID="{004951FB-B464-4BFB-BA4D-A03F0B115609}" presName="parentLin" presStyleCnt="0"/>
      <dgm:spPr/>
    </dgm:pt>
    <dgm:pt modelId="{1F11A51B-9C95-44E9-ABDD-AF93ADD083FC}" type="pres">
      <dgm:prSet presAssocID="{004951FB-B464-4BFB-BA4D-A03F0B115609}" presName="parentLeftMargin" presStyleLbl="node1" presStyleIdx="1" presStyleCnt="4"/>
      <dgm:spPr/>
      <dgm:t>
        <a:bodyPr/>
        <a:lstStyle/>
        <a:p>
          <a:endParaRPr lang="en-US"/>
        </a:p>
      </dgm:t>
    </dgm:pt>
    <dgm:pt modelId="{B4B060EC-633E-4E6D-8BA0-EB569E03A685}" type="pres">
      <dgm:prSet presAssocID="{004951FB-B464-4BFB-BA4D-A03F0B115609}" presName="parentText" presStyleLbl="node1" presStyleIdx="2" presStyleCnt="4" custScaleX="107057" custScaleY="97290" custLinFactNeighborX="-8856" custLinFactNeighborY="-35328">
        <dgm:presLayoutVars>
          <dgm:chMax val="0"/>
          <dgm:bulletEnabled val="1"/>
        </dgm:presLayoutVars>
      </dgm:prSet>
      <dgm:spPr/>
      <dgm:t>
        <a:bodyPr/>
        <a:lstStyle/>
        <a:p>
          <a:endParaRPr lang="en-US"/>
        </a:p>
      </dgm:t>
    </dgm:pt>
    <dgm:pt modelId="{7EE4CADF-CD9E-40F8-98C5-28B9F0A4C3D5}" type="pres">
      <dgm:prSet presAssocID="{004951FB-B464-4BFB-BA4D-A03F0B115609}" presName="negativeSpace" presStyleCnt="0"/>
      <dgm:spPr/>
    </dgm:pt>
    <dgm:pt modelId="{6BEF5DDC-280E-482A-8204-2D19564CA3B0}" type="pres">
      <dgm:prSet presAssocID="{004951FB-B464-4BFB-BA4D-A03F0B115609}" presName="childText" presStyleLbl="conFgAcc1" presStyleIdx="2" presStyleCnt="4" custLinFactY="-15604" custLinFactNeighborY="-100000">
        <dgm:presLayoutVars>
          <dgm:bulletEnabled val="1"/>
        </dgm:presLayoutVars>
      </dgm:prSet>
      <dgm:spPr>
        <a:ln w="28575">
          <a:solidFill>
            <a:srgbClr val="0070C0"/>
          </a:solidFill>
          <a:prstDash val="solid"/>
        </a:ln>
      </dgm:spPr>
    </dgm:pt>
    <dgm:pt modelId="{876ACE1C-30D3-4EEC-BEA6-EEF15F38DF0B}" type="pres">
      <dgm:prSet presAssocID="{50B13C1B-D7F2-4CC9-BE97-DD35F3B2F537}" presName="spaceBetweenRectangles" presStyleCnt="0"/>
      <dgm:spPr/>
    </dgm:pt>
    <dgm:pt modelId="{185E30F6-80FC-42A3-909A-A3FFA6CE1037}" type="pres">
      <dgm:prSet presAssocID="{B98A66F3-EB42-436C-9298-EEBEC5847D8F}" presName="parentLin" presStyleCnt="0"/>
      <dgm:spPr/>
    </dgm:pt>
    <dgm:pt modelId="{E8F7FBC9-5865-4BF2-8BAA-BA4D03F913C2}" type="pres">
      <dgm:prSet presAssocID="{B98A66F3-EB42-436C-9298-EEBEC5847D8F}" presName="parentLeftMargin" presStyleLbl="node1" presStyleIdx="2" presStyleCnt="4"/>
      <dgm:spPr/>
      <dgm:t>
        <a:bodyPr/>
        <a:lstStyle/>
        <a:p>
          <a:endParaRPr lang="en-US"/>
        </a:p>
      </dgm:t>
    </dgm:pt>
    <dgm:pt modelId="{42456855-BB9B-4C8F-99C7-791A90B00846}" type="pres">
      <dgm:prSet presAssocID="{B98A66F3-EB42-436C-9298-EEBEC5847D8F}" presName="parentText" presStyleLbl="node1" presStyleIdx="3" presStyleCnt="4" custScaleX="106019" custScaleY="122743" custLinFactNeighborX="9207" custLinFactNeighborY="-48133">
        <dgm:presLayoutVars>
          <dgm:chMax val="0"/>
          <dgm:bulletEnabled val="1"/>
        </dgm:presLayoutVars>
      </dgm:prSet>
      <dgm:spPr/>
      <dgm:t>
        <a:bodyPr/>
        <a:lstStyle/>
        <a:p>
          <a:endParaRPr lang="en-US"/>
        </a:p>
      </dgm:t>
    </dgm:pt>
    <dgm:pt modelId="{ED6D4773-3B7C-4C09-B80B-E5FDC5E5EC19}" type="pres">
      <dgm:prSet presAssocID="{B98A66F3-EB42-436C-9298-EEBEC5847D8F}" presName="negativeSpace" presStyleCnt="0"/>
      <dgm:spPr/>
    </dgm:pt>
    <dgm:pt modelId="{D472B35C-BA19-4293-98C7-E0943D67194B}" type="pres">
      <dgm:prSet presAssocID="{B98A66F3-EB42-436C-9298-EEBEC5847D8F}" presName="childText" presStyleLbl="conFgAcc1" presStyleIdx="3" presStyleCnt="4" custLinFactY="-8959" custLinFactNeighborY="-100000">
        <dgm:presLayoutVars>
          <dgm:bulletEnabled val="1"/>
        </dgm:presLayoutVars>
      </dgm:prSet>
      <dgm:spPr>
        <a:ln w="28575">
          <a:solidFill>
            <a:srgbClr val="0070C0"/>
          </a:solidFill>
        </a:ln>
      </dgm:spPr>
    </dgm:pt>
  </dgm:ptLst>
  <dgm:cxnLst>
    <dgm:cxn modelId="{2A353A32-2C6C-4FA3-8135-28A1ABAC540E}" type="presOf" srcId="{B98A66F3-EB42-436C-9298-EEBEC5847D8F}" destId="{E8F7FBC9-5865-4BF2-8BAA-BA4D03F913C2}" srcOrd="0" destOrd="0" presId="urn:microsoft.com/office/officeart/2005/8/layout/list1"/>
    <dgm:cxn modelId="{F0C2D323-CEB8-4726-98C9-F334E8341869}" type="presOf" srcId="{F05779F9-703E-4577-8643-F0C7271DC65C}" destId="{53F7C3FF-F1D8-47F0-8582-F05C957D2656}" srcOrd="0" destOrd="0" presId="urn:microsoft.com/office/officeart/2005/8/layout/list1"/>
    <dgm:cxn modelId="{F384B7F1-C287-4900-8054-15A65C85DB67}" srcId="{74F6E2D5-1345-428A-B8DA-2BB33E81A7F5}" destId="{004951FB-B464-4BFB-BA4D-A03F0B115609}" srcOrd="2" destOrd="0" parTransId="{5A766683-A343-482A-BE53-3F847F7EE009}" sibTransId="{50B13C1B-D7F2-4CC9-BE97-DD35F3B2F537}"/>
    <dgm:cxn modelId="{5B25950C-248C-4C78-930E-335C27E93EE1}" srcId="{74F6E2D5-1345-428A-B8DA-2BB33E81A7F5}" destId="{F05779F9-703E-4577-8643-F0C7271DC65C}" srcOrd="1" destOrd="0" parTransId="{7FE94387-22CD-4708-90B8-DAF5C7C0EF2A}" sibTransId="{C4146F74-5F91-43B8-934B-2102E36E621D}"/>
    <dgm:cxn modelId="{6CB8563D-DF8E-43C1-832F-95DD8134CAB1}" type="presOf" srcId="{74F6E2D5-1345-428A-B8DA-2BB33E81A7F5}" destId="{0903447D-648B-46B7-97E7-46296FCB7BBD}" srcOrd="0" destOrd="0" presId="urn:microsoft.com/office/officeart/2005/8/layout/list1"/>
    <dgm:cxn modelId="{1A29EFA5-B5C0-46A5-99B7-D8426EA02B5A}" type="presOf" srcId="{B98A66F3-EB42-436C-9298-EEBEC5847D8F}" destId="{42456855-BB9B-4C8F-99C7-791A90B00846}" srcOrd="1" destOrd="0" presId="urn:microsoft.com/office/officeart/2005/8/layout/list1"/>
    <dgm:cxn modelId="{0CEFDD52-0451-4CEF-AC23-B6A1092DA2F0}" type="presOf" srcId="{7ECF22D2-D999-41BB-9190-BE148FFA782F}" destId="{2DE50E97-ABD2-44DC-9B78-8ED26BA01845}" srcOrd="1" destOrd="0" presId="urn:microsoft.com/office/officeart/2005/8/layout/list1"/>
    <dgm:cxn modelId="{B79C7AC9-E2E9-4298-AD9E-41AACF65EA94}" type="presOf" srcId="{7ECF22D2-D999-41BB-9190-BE148FFA782F}" destId="{240EA9C3-1964-4FB9-9F89-084E77141ABC}" srcOrd="0" destOrd="0" presId="urn:microsoft.com/office/officeart/2005/8/layout/list1"/>
    <dgm:cxn modelId="{4660B483-1FE7-40DC-8743-F0940D36CECA}" srcId="{74F6E2D5-1345-428A-B8DA-2BB33E81A7F5}" destId="{7ECF22D2-D999-41BB-9190-BE148FFA782F}" srcOrd="0" destOrd="0" parTransId="{C4409673-3A92-49AC-9922-4F94FEA458EC}" sibTransId="{1844955C-F37D-42E5-BE2B-3D464D81EB2E}"/>
    <dgm:cxn modelId="{CBE08336-814B-4306-B737-841318BBD06B}" srcId="{74F6E2D5-1345-428A-B8DA-2BB33E81A7F5}" destId="{B98A66F3-EB42-436C-9298-EEBEC5847D8F}" srcOrd="3" destOrd="0" parTransId="{4BD8D520-B88F-41BB-84CD-98D065E4C301}" sibTransId="{9BF779B1-18CE-4639-957E-EFA62A5804A4}"/>
    <dgm:cxn modelId="{7354F3C7-146C-4306-A664-1E9AD3E6719A}" type="presOf" srcId="{F05779F9-703E-4577-8643-F0C7271DC65C}" destId="{9BB7EA16-C4A3-47D9-9759-7EDE44E253BB}" srcOrd="1" destOrd="0" presId="urn:microsoft.com/office/officeart/2005/8/layout/list1"/>
    <dgm:cxn modelId="{D35B4A93-B711-47BE-837F-91D3AE945391}" type="presOf" srcId="{004951FB-B464-4BFB-BA4D-A03F0B115609}" destId="{1F11A51B-9C95-44E9-ABDD-AF93ADD083FC}" srcOrd="0" destOrd="0" presId="urn:microsoft.com/office/officeart/2005/8/layout/list1"/>
    <dgm:cxn modelId="{F16ABBEC-CA4C-48E6-87A3-FE4BA1656F1E}" type="presOf" srcId="{004951FB-B464-4BFB-BA4D-A03F0B115609}" destId="{B4B060EC-633E-4E6D-8BA0-EB569E03A685}" srcOrd="1" destOrd="0" presId="urn:microsoft.com/office/officeart/2005/8/layout/list1"/>
    <dgm:cxn modelId="{6AEA21F1-0E9E-4D2F-8A93-3453BA5449C2}" type="presParOf" srcId="{0903447D-648B-46B7-97E7-46296FCB7BBD}" destId="{BD38E20F-C787-40E7-8192-1325D5CE9D81}" srcOrd="0" destOrd="0" presId="urn:microsoft.com/office/officeart/2005/8/layout/list1"/>
    <dgm:cxn modelId="{F6880349-F4F1-4788-BD22-739D54890675}" type="presParOf" srcId="{BD38E20F-C787-40E7-8192-1325D5CE9D81}" destId="{240EA9C3-1964-4FB9-9F89-084E77141ABC}" srcOrd="0" destOrd="0" presId="urn:microsoft.com/office/officeart/2005/8/layout/list1"/>
    <dgm:cxn modelId="{0AA6EE4C-2390-435E-AAF1-916859EC7BEF}" type="presParOf" srcId="{BD38E20F-C787-40E7-8192-1325D5CE9D81}" destId="{2DE50E97-ABD2-44DC-9B78-8ED26BA01845}" srcOrd="1" destOrd="0" presId="urn:microsoft.com/office/officeart/2005/8/layout/list1"/>
    <dgm:cxn modelId="{54D3A1E0-3BF6-4DF2-9FF5-31E1032517A5}" type="presParOf" srcId="{0903447D-648B-46B7-97E7-46296FCB7BBD}" destId="{7F83C920-11F4-444C-9B55-D6CD4C22D96E}" srcOrd="1" destOrd="0" presId="urn:microsoft.com/office/officeart/2005/8/layout/list1"/>
    <dgm:cxn modelId="{8750F43D-269E-4DF0-88A6-B9E05459932B}" type="presParOf" srcId="{0903447D-648B-46B7-97E7-46296FCB7BBD}" destId="{5630468F-B6A1-4933-ADC2-ED139255935C}" srcOrd="2" destOrd="0" presId="urn:microsoft.com/office/officeart/2005/8/layout/list1"/>
    <dgm:cxn modelId="{3E54D396-92B1-4E0C-8BFA-24CCC9AE05B2}" type="presParOf" srcId="{0903447D-648B-46B7-97E7-46296FCB7BBD}" destId="{EED7D780-B312-4262-A0CC-A406FD35E9D9}" srcOrd="3" destOrd="0" presId="urn:microsoft.com/office/officeart/2005/8/layout/list1"/>
    <dgm:cxn modelId="{EBC5BC3B-817E-40C6-935F-01438EAF4B63}" type="presParOf" srcId="{0903447D-648B-46B7-97E7-46296FCB7BBD}" destId="{B35DEE05-56C9-4BB6-AB02-EE900FEAE47C}" srcOrd="4" destOrd="0" presId="urn:microsoft.com/office/officeart/2005/8/layout/list1"/>
    <dgm:cxn modelId="{C30C9C1C-046C-4062-8419-158EC3190F24}" type="presParOf" srcId="{B35DEE05-56C9-4BB6-AB02-EE900FEAE47C}" destId="{53F7C3FF-F1D8-47F0-8582-F05C957D2656}" srcOrd="0" destOrd="0" presId="urn:microsoft.com/office/officeart/2005/8/layout/list1"/>
    <dgm:cxn modelId="{745BC78A-A5B3-46A6-BB93-C45F25ACE900}" type="presParOf" srcId="{B35DEE05-56C9-4BB6-AB02-EE900FEAE47C}" destId="{9BB7EA16-C4A3-47D9-9759-7EDE44E253BB}" srcOrd="1" destOrd="0" presId="urn:microsoft.com/office/officeart/2005/8/layout/list1"/>
    <dgm:cxn modelId="{4A886238-BF82-4663-B705-30A03CEC7CCE}" type="presParOf" srcId="{0903447D-648B-46B7-97E7-46296FCB7BBD}" destId="{7DCB4609-8E15-47DB-A1B8-421767D23013}" srcOrd="5" destOrd="0" presId="urn:microsoft.com/office/officeart/2005/8/layout/list1"/>
    <dgm:cxn modelId="{A6AD728E-D8E8-44E3-85D8-0BE1F7C2377A}" type="presParOf" srcId="{0903447D-648B-46B7-97E7-46296FCB7BBD}" destId="{379950A9-1543-41F2-ADC5-4A569B9BA564}" srcOrd="6" destOrd="0" presId="urn:microsoft.com/office/officeart/2005/8/layout/list1"/>
    <dgm:cxn modelId="{B3C60125-BDD7-46BD-808A-548C05C6822A}" type="presParOf" srcId="{0903447D-648B-46B7-97E7-46296FCB7BBD}" destId="{9485AC06-9578-49F1-88EC-2F056F0FDAFE}" srcOrd="7" destOrd="0" presId="urn:microsoft.com/office/officeart/2005/8/layout/list1"/>
    <dgm:cxn modelId="{B5511846-07BF-441D-80FE-D3634E8F7D53}" type="presParOf" srcId="{0903447D-648B-46B7-97E7-46296FCB7BBD}" destId="{2BB80387-C95D-4CCB-8504-32BF31A45C27}" srcOrd="8" destOrd="0" presId="urn:microsoft.com/office/officeart/2005/8/layout/list1"/>
    <dgm:cxn modelId="{34E0F947-DBFE-41D9-B507-052D757B375A}" type="presParOf" srcId="{2BB80387-C95D-4CCB-8504-32BF31A45C27}" destId="{1F11A51B-9C95-44E9-ABDD-AF93ADD083FC}" srcOrd="0" destOrd="0" presId="urn:microsoft.com/office/officeart/2005/8/layout/list1"/>
    <dgm:cxn modelId="{699AF832-9E47-4821-B967-91A792BBE491}" type="presParOf" srcId="{2BB80387-C95D-4CCB-8504-32BF31A45C27}" destId="{B4B060EC-633E-4E6D-8BA0-EB569E03A685}" srcOrd="1" destOrd="0" presId="urn:microsoft.com/office/officeart/2005/8/layout/list1"/>
    <dgm:cxn modelId="{86DE381B-EFAB-432B-AC2A-FC2C34DBB24A}" type="presParOf" srcId="{0903447D-648B-46B7-97E7-46296FCB7BBD}" destId="{7EE4CADF-CD9E-40F8-98C5-28B9F0A4C3D5}" srcOrd="9" destOrd="0" presId="urn:microsoft.com/office/officeart/2005/8/layout/list1"/>
    <dgm:cxn modelId="{9AC0FA50-07B6-4F83-95BF-F03BC947369D}" type="presParOf" srcId="{0903447D-648B-46B7-97E7-46296FCB7BBD}" destId="{6BEF5DDC-280E-482A-8204-2D19564CA3B0}" srcOrd="10" destOrd="0" presId="urn:microsoft.com/office/officeart/2005/8/layout/list1"/>
    <dgm:cxn modelId="{D95030B2-0769-4353-BA59-E0FB52293412}" type="presParOf" srcId="{0903447D-648B-46B7-97E7-46296FCB7BBD}" destId="{876ACE1C-30D3-4EEC-BEA6-EEF15F38DF0B}" srcOrd="11" destOrd="0" presId="urn:microsoft.com/office/officeart/2005/8/layout/list1"/>
    <dgm:cxn modelId="{8A865114-094A-4FFA-923F-2C8B2D50252E}" type="presParOf" srcId="{0903447D-648B-46B7-97E7-46296FCB7BBD}" destId="{185E30F6-80FC-42A3-909A-A3FFA6CE1037}" srcOrd="12" destOrd="0" presId="urn:microsoft.com/office/officeart/2005/8/layout/list1"/>
    <dgm:cxn modelId="{4E80C6A4-DD04-4D30-909D-1B67334C3AF0}" type="presParOf" srcId="{185E30F6-80FC-42A3-909A-A3FFA6CE1037}" destId="{E8F7FBC9-5865-4BF2-8BAA-BA4D03F913C2}" srcOrd="0" destOrd="0" presId="urn:microsoft.com/office/officeart/2005/8/layout/list1"/>
    <dgm:cxn modelId="{8D13BF15-CBD4-4E9E-AC78-3ED7326FE721}" type="presParOf" srcId="{185E30F6-80FC-42A3-909A-A3FFA6CE1037}" destId="{42456855-BB9B-4C8F-99C7-791A90B00846}" srcOrd="1" destOrd="0" presId="urn:microsoft.com/office/officeart/2005/8/layout/list1"/>
    <dgm:cxn modelId="{01D5F842-5B51-4339-9420-4308DFF4500A}" type="presParOf" srcId="{0903447D-648B-46B7-97E7-46296FCB7BBD}" destId="{ED6D4773-3B7C-4C09-B80B-E5FDC5E5EC19}" srcOrd="13" destOrd="0" presId="urn:microsoft.com/office/officeart/2005/8/layout/list1"/>
    <dgm:cxn modelId="{E4970821-04C0-45D8-9D7B-42F19835AD1C}" type="presParOf" srcId="{0903447D-648B-46B7-97E7-46296FCB7BBD}" destId="{D472B35C-BA19-4293-98C7-E0943D67194B}" srcOrd="14" destOrd="0" presId="urn:microsoft.com/office/officeart/2005/8/layout/list1"/>
  </dgm:cxnLst>
  <dgm:bg>
    <a:solidFill>
      <a:schemeClr val="bg1"/>
    </a:solidFill>
  </dgm:bg>
  <dgm:whole>
    <a:ln w="28575">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0468F-B6A1-4933-ADC2-ED139255935C}">
      <dsp:nvSpPr>
        <dsp:cNvPr id="0" name=""/>
        <dsp:cNvSpPr/>
      </dsp:nvSpPr>
      <dsp:spPr>
        <a:xfrm>
          <a:off x="0" y="1530403"/>
          <a:ext cx="5410200" cy="378713"/>
        </a:xfrm>
        <a:prstGeom prst="rect">
          <a:avLst/>
        </a:prstGeom>
        <a:solidFill>
          <a:schemeClr val="lt1">
            <a:alpha val="90000"/>
            <a:hueOff val="0"/>
            <a:satOff val="0"/>
            <a:lumOff val="0"/>
            <a:alphaOff val="0"/>
          </a:schemeClr>
        </a:solidFill>
        <a:ln w="285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2DE50E97-ABD2-44DC-9B78-8ED26BA01845}">
      <dsp:nvSpPr>
        <dsp:cNvPr id="0" name=""/>
        <dsp:cNvSpPr/>
      </dsp:nvSpPr>
      <dsp:spPr>
        <a:xfrm>
          <a:off x="233789" y="122302"/>
          <a:ext cx="4072912" cy="1599248"/>
        </a:xfrm>
        <a:prstGeom prst="roundRect">
          <a:avLst/>
        </a:prstGeom>
        <a:solidFill>
          <a:schemeClr val="bg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889000">
            <a:lnSpc>
              <a:spcPct val="100000"/>
            </a:lnSpc>
            <a:spcBef>
              <a:spcPct val="0"/>
            </a:spcBef>
            <a:spcAft>
              <a:spcPts val="0"/>
            </a:spcAft>
          </a:pPr>
          <a:r>
            <a:rPr lang="en-US" altLang="en-US" sz="2000" b="1" i="0" kern="1200" dirty="0">
              <a:solidFill>
                <a:srgbClr val="002060"/>
              </a:solidFill>
              <a:latin typeface="+mn-lt"/>
              <a:ea typeface="+mj-ea"/>
              <a:cs typeface="+mj-cs"/>
            </a:rPr>
            <a:t>“</a:t>
          </a:r>
          <a:r>
            <a:rPr lang="en-US" altLang="en-US" sz="2000" b="1" i="0" kern="1200" dirty="0" err="1">
              <a:solidFill>
                <a:srgbClr val="002060"/>
              </a:solidFill>
              <a:latin typeface="+mn-lt"/>
              <a:ea typeface="+mj-ea"/>
              <a:cs typeface="+mj-cs"/>
            </a:rPr>
            <a:t>Fundeni</a:t>
          </a:r>
          <a:r>
            <a:rPr lang="en-US" altLang="en-US" sz="2000" b="1" i="0" kern="1200" dirty="0">
              <a:solidFill>
                <a:srgbClr val="002060"/>
              </a:solidFill>
              <a:latin typeface="+mn-lt"/>
              <a:ea typeface="+mj-ea"/>
              <a:cs typeface="+mj-cs"/>
            </a:rPr>
            <a:t>” Expert Center for Rare Diseases of Reno-Urinary System:</a:t>
          </a:r>
        </a:p>
        <a:p>
          <a:pPr lvl="0" algn="l" defTabSz="889000">
            <a:lnSpc>
              <a:spcPct val="100000"/>
            </a:lnSpc>
            <a:spcBef>
              <a:spcPct val="0"/>
            </a:spcBef>
            <a:spcAft>
              <a:spcPts val="0"/>
            </a:spcAft>
          </a:pPr>
          <a:r>
            <a:rPr lang="en-US" sz="2000" b="1" i="0" kern="1200" dirty="0">
              <a:solidFill>
                <a:srgbClr val="002060"/>
              </a:solidFill>
              <a:latin typeface="+mn-lt"/>
            </a:rPr>
            <a:t>- Clinic of Nephrology</a:t>
          </a:r>
        </a:p>
        <a:p>
          <a:pPr lvl="0" algn="l" defTabSz="889000">
            <a:lnSpc>
              <a:spcPct val="100000"/>
            </a:lnSpc>
            <a:spcBef>
              <a:spcPct val="0"/>
            </a:spcBef>
            <a:spcAft>
              <a:spcPts val="0"/>
            </a:spcAft>
          </a:pPr>
          <a:r>
            <a:rPr lang="en-US" sz="2000" b="1" i="0" kern="1200" dirty="0">
              <a:solidFill>
                <a:srgbClr val="002060"/>
              </a:solidFill>
              <a:latin typeface="+mn-lt"/>
            </a:rPr>
            <a:t>- Clinic of Pediatric Nephrology</a:t>
          </a:r>
        </a:p>
        <a:p>
          <a:pPr lvl="0" algn="l" defTabSz="889000">
            <a:lnSpc>
              <a:spcPct val="100000"/>
            </a:lnSpc>
            <a:spcBef>
              <a:spcPct val="0"/>
            </a:spcBef>
            <a:spcAft>
              <a:spcPts val="0"/>
            </a:spcAft>
          </a:pPr>
          <a:r>
            <a:rPr lang="en-US" sz="2000" b="1" i="0" kern="1200" dirty="0">
              <a:solidFill>
                <a:srgbClr val="002060"/>
              </a:solidFill>
              <a:latin typeface="+mn-lt"/>
            </a:rPr>
            <a:t>- Renal Transplant</a:t>
          </a:r>
        </a:p>
      </dsp:txBody>
      <dsp:txXfrm>
        <a:off x="233789" y="122302"/>
        <a:ext cx="4072912" cy="1599248"/>
      </dsp:txXfrm>
    </dsp:sp>
    <dsp:sp modelId="{379950A9-1543-41F2-ADC5-4A569B9BA564}">
      <dsp:nvSpPr>
        <dsp:cNvPr id="0" name=""/>
        <dsp:cNvSpPr/>
      </dsp:nvSpPr>
      <dsp:spPr>
        <a:xfrm>
          <a:off x="0" y="2335051"/>
          <a:ext cx="5410200" cy="352800"/>
        </a:xfrm>
        <a:prstGeom prst="rect">
          <a:avLst/>
        </a:prstGeom>
        <a:solidFill>
          <a:schemeClr val="lt1">
            <a:alpha val="90000"/>
            <a:hueOff val="0"/>
            <a:satOff val="0"/>
            <a:lumOff val="0"/>
            <a:alphaOff val="0"/>
          </a:schemeClr>
        </a:solidFill>
        <a:ln w="285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9BB7EA16-C4A3-47D9-9759-7EDE44E253BB}">
      <dsp:nvSpPr>
        <dsp:cNvPr id="0" name=""/>
        <dsp:cNvSpPr/>
      </dsp:nvSpPr>
      <dsp:spPr>
        <a:xfrm>
          <a:off x="245917" y="1844166"/>
          <a:ext cx="4073788" cy="748751"/>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889000">
            <a:lnSpc>
              <a:spcPct val="90000"/>
            </a:lnSpc>
            <a:spcBef>
              <a:spcPct val="0"/>
            </a:spcBef>
            <a:spcAft>
              <a:spcPct val="35000"/>
            </a:spcAft>
          </a:pPr>
          <a:r>
            <a:rPr lang="en-US" sz="2000" b="1" i="0" kern="1200" dirty="0">
              <a:solidFill>
                <a:srgbClr val="002060"/>
              </a:solidFill>
            </a:rPr>
            <a:t>The Expert Center for Rare Genetic Cardiovascular Diseases</a:t>
          </a:r>
          <a:endParaRPr lang="en-US" sz="2000" b="1" i="1" kern="1200" dirty="0">
            <a:solidFill>
              <a:srgbClr val="002060"/>
            </a:solidFill>
            <a:latin typeface="+mn-lt"/>
          </a:endParaRPr>
        </a:p>
      </dsp:txBody>
      <dsp:txXfrm>
        <a:off x="245917" y="1844166"/>
        <a:ext cx="4073788" cy="748751"/>
      </dsp:txXfrm>
    </dsp:sp>
    <dsp:sp modelId="{6BEF5DDC-280E-482A-8204-2D19564CA3B0}">
      <dsp:nvSpPr>
        <dsp:cNvPr id="0" name=""/>
        <dsp:cNvSpPr/>
      </dsp:nvSpPr>
      <dsp:spPr>
        <a:xfrm>
          <a:off x="0" y="2962577"/>
          <a:ext cx="5410200" cy="352800"/>
        </a:xfrm>
        <a:prstGeom prst="rect">
          <a:avLst/>
        </a:prstGeom>
        <a:solidFill>
          <a:schemeClr val="lt1">
            <a:alpha val="90000"/>
            <a:hueOff val="0"/>
            <a:satOff val="0"/>
            <a:lumOff val="0"/>
            <a:alphaOff val="0"/>
          </a:schemeClr>
        </a:solidFill>
        <a:ln w="285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4B060EC-633E-4E6D-8BA0-EB569E03A685}">
      <dsp:nvSpPr>
        <dsp:cNvPr id="0" name=""/>
        <dsp:cNvSpPr/>
      </dsp:nvSpPr>
      <dsp:spPr>
        <a:xfrm>
          <a:off x="246553" y="2751785"/>
          <a:ext cx="4054398" cy="402080"/>
        </a:xfrm>
        <a:prstGeom prst="roundRect">
          <a:avLst/>
        </a:prstGeom>
        <a:solidFill>
          <a:schemeClr val="bg1"/>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889000">
            <a:lnSpc>
              <a:spcPct val="90000"/>
            </a:lnSpc>
            <a:spcBef>
              <a:spcPct val="0"/>
            </a:spcBef>
            <a:spcAft>
              <a:spcPct val="35000"/>
            </a:spcAft>
          </a:pPr>
          <a:r>
            <a:rPr lang="en-US" sz="2000" b="1" i="0" kern="1200" dirty="0">
              <a:solidFill>
                <a:srgbClr val="002060"/>
              </a:solidFill>
              <a:latin typeface="+mn-lt"/>
            </a:rPr>
            <a:t>Clinic of Neurology</a:t>
          </a:r>
          <a:r>
            <a:rPr lang="en-US" sz="2000" b="1" i="1" kern="1200" dirty="0">
              <a:solidFill>
                <a:srgbClr val="002060"/>
              </a:solidFill>
              <a:latin typeface="+mn-lt"/>
            </a:rPr>
            <a:t>	</a:t>
          </a:r>
        </a:p>
      </dsp:txBody>
      <dsp:txXfrm>
        <a:off x="246553" y="2751785"/>
        <a:ext cx="4054398" cy="402080"/>
      </dsp:txXfrm>
    </dsp:sp>
    <dsp:sp modelId="{D472B35C-BA19-4293-98C7-E0943D67194B}">
      <dsp:nvSpPr>
        <dsp:cNvPr id="0" name=""/>
        <dsp:cNvSpPr/>
      </dsp:nvSpPr>
      <dsp:spPr>
        <a:xfrm>
          <a:off x="0" y="3584013"/>
          <a:ext cx="5410200" cy="352800"/>
        </a:xfrm>
        <a:prstGeom prst="rect">
          <a:avLst/>
        </a:prstGeom>
        <a:solidFill>
          <a:schemeClr val="lt1">
            <a:alpha val="90000"/>
            <a:hueOff val="0"/>
            <a:satOff val="0"/>
            <a:lumOff val="0"/>
            <a:alphaOff val="0"/>
          </a:schemeClr>
        </a:solidFill>
        <a:ln w="28575"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42456855-BB9B-4C8F-99C7-791A90B00846}">
      <dsp:nvSpPr>
        <dsp:cNvPr id="0" name=""/>
        <dsp:cNvSpPr/>
      </dsp:nvSpPr>
      <dsp:spPr>
        <a:xfrm>
          <a:off x="295415" y="3322704"/>
          <a:ext cx="4015087" cy="507272"/>
        </a:xfrm>
        <a:prstGeom prst="roundRect">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889000">
            <a:lnSpc>
              <a:spcPct val="90000"/>
            </a:lnSpc>
            <a:spcBef>
              <a:spcPct val="0"/>
            </a:spcBef>
            <a:spcAft>
              <a:spcPct val="35000"/>
            </a:spcAft>
          </a:pPr>
          <a:r>
            <a:rPr lang="en-US" sz="2000" b="1" i="0" kern="1200" dirty="0">
              <a:solidFill>
                <a:srgbClr val="002060"/>
              </a:solidFill>
              <a:latin typeface="+mn-lt"/>
            </a:rPr>
            <a:t>Radiology and Medical Imaging</a:t>
          </a:r>
        </a:p>
      </dsp:txBody>
      <dsp:txXfrm>
        <a:off x="295415" y="3322704"/>
        <a:ext cx="4015087" cy="5072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0.16187</cdr:y>
    </cdr:from>
    <cdr:to>
      <cdr:x>0.03417</cdr:x>
      <cdr:y>0.8464</cdr:y>
    </cdr:to>
    <cdr:sp macro="" textlink="">
      <cdr:nvSpPr>
        <cdr:cNvPr id="2" name="TextBox 9">
          <a:extLst xmlns:a="http://schemas.openxmlformats.org/drawingml/2006/main">
            <a:ext uri="{FF2B5EF4-FFF2-40B4-BE49-F238E27FC236}">
              <a16:creationId xmlns:a16="http://schemas.microsoft.com/office/drawing/2014/main" xmlns="" id="{0AD347AD-9206-A981-EBC5-5A117F0A36F1}"/>
            </a:ext>
          </a:extLst>
        </cdr:cNvPr>
        <cdr:cNvSpPr txBox="1"/>
      </cdr:nvSpPr>
      <cdr:spPr>
        <a:xfrm xmlns:a="http://schemas.openxmlformats.org/drawingml/2006/main" rot="16200000">
          <a:off x="-1296188" y="1981988"/>
          <a:ext cx="2900153"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400" dirty="0" err="1"/>
            <a:t>eGFR</a:t>
          </a:r>
          <a:r>
            <a:rPr lang="en-US" sz="1400" dirty="0"/>
            <a:t> (ml/min/1.73m</a:t>
          </a:r>
          <a:r>
            <a:rPr lang="en-US" sz="1400" baseline="30000" dirty="0"/>
            <a:t>2</a:t>
          </a:r>
          <a:r>
            <a:rPr lang="en-US" sz="1400" dirty="0"/>
            <a:t>) – CKD-EPI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19B55BD-A238-4ADC-AD7C-1E0CBA425834}" type="datetimeFigureOut">
              <a:rPr lang="en-US"/>
              <a:pPr>
                <a:defRPr/>
              </a:pPr>
              <a:t>10/21/2023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42EADF2-56FB-44BE-B4EE-554BD70F2724}" type="slidenum">
              <a:rPr lang="en-US"/>
              <a:pPr>
                <a:defRPr/>
              </a:pPr>
              <a:t>‹#›</a:t>
            </a:fld>
            <a:endParaRPr lang="en-US"/>
          </a:p>
        </p:txBody>
      </p:sp>
    </p:spTree>
    <p:extLst>
      <p:ext uri="{BB962C8B-B14F-4D97-AF65-F5344CB8AC3E}">
        <p14:creationId xmlns:p14="http://schemas.microsoft.com/office/powerpoint/2010/main" xmlns="" val="239126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3</a:t>
            </a:fld>
            <a:endParaRPr lang="en-US"/>
          </a:p>
        </p:txBody>
      </p:sp>
    </p:spTree>
    <p:extLst>
      <p:ext uri="{BB962C8B-B14F-4D97-AF65-F5344CB8AC3E}">
        <p14:creationId xmlns:p14="http://schemas.microsoft.com/office/powerpoint/2010/main" xmlns="" val="118089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2EADF2-56FB-44BE-B4EE-554BD70F2724}" type="slidenum">
              <a:rPr lang="en-US" smtClean="0"/>
              <a:pPr>
                <a:defRPr/>
              </a:pPr>
              <a:t>41</a:t>
            </a:fld>
            <a:endParaRPr lang="en-US"/>
          </a:p>
        </p:txBody>
      </p:sp>
    </p:spTree>
    <p:extLst>
      <p:ext uri="{BB962C8B-B14F-4D97-AF65-F5344CB8AC3E}">
        <p14:creationId xmlns:p14="http://schemas.microsoft.com/office/powerpoint/2010/main" xmlns="" val="375169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2EADF2-56FB-44BE-B4EE-554BD70F2724}" type="slidenum">
              <a:rPr lang="en-US" smtClean="0"/>
              <a:pPr>
                <a:defRPr/>
              </a:pPr>
              <a:t>42</a:t>
            </a:fld>
            <a:endParaRPr lang="en-US"/>
          </a:p>
        </p:txBody>
      </p:sp>
    </p:spTree>
    <p:extLst>
      <p:ext uri="{BB962C8B-B14F-4D97-AF65-F5344CB8AC3E}">
        <p14:creationId xmlns:p14="http://schemas.microsoft.com/office/powerpoint/2010/main" xmlns="" val="46735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2EADF2-56FB-44BE-B4EE-554BD70F2724}" type="slidenum">
              <a:rPr lang="en-US" smtClean="0"/>
              <a:pPr>
                <a:defRPr/>
              </a:pPr>
              <a:t>43</a:t>
            </a:fld>
            <a:endParaRPr lang="en-US"/>
          </a:p>
        </p:txBody>
      </p:sp>
    </p:spTree>
    <p:extLst>
      <p:ext uri="{BB962C8B-B14F-4D97-AF65-F5344CB8AC3E}">
        <p14:creationId xmlns:p14="http://schemas.microsoft.com/office/powerpoint/2010/main" xmlns="" val="14067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44</a:t>
            </a:fld>
            <a:endParaRPr lang="en-US"/>
          </a:p>
        </p:txBody>
      </p:sp>
    </p:spTree>
    <p:extLst>
      <p:ext uri="{BB962C8B-B14F-4D97-AF65-F5344CB8AC3E}">
        <p14:creationId xmlns:p14="http://schemas.microsoft.com/office/powerpoint/2010/main" xmlns="" val="146357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5</a:t>
            </a:fld>
            <a:endParaRPr lang="en-US"/>
          </a:p>
        </p:txBody>
      </p:sp>
    </p:spTree>
    <p:extLst>
      <p:ext uri="{BB962C8B-B14F-4D97-AF65-F5344CB8AC3E}">
        <p14:creationId xmlns:p14="http://schemas.microsoft.com/office/powerpoint/2010/main" xmlns="" val="60054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 of family screening and awareness</a:t>
            </a:r>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10</a:t>
            </a:fld>
            <a:endParaRPr lang="en-US"/>
          </a:p>
        </p:txBody>
      </p:sp>
    </p:spTree>
    <p:extLst>
      <p:ext uri="{BB962C8B-B14F-4D97-AF65-F5344CB8AC3E}">
        <p14:creationId xmlns:p14="http://schemas.microsoft.com/office/powerpoint/2010/main" xmlns="" val="385263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11</a:t>
            </a:fld>
            <a:endParaRPr lang="en-US"/>
          </a:p>
        </p:txBody>
      </p:sp>
    </p:spTree>
    <p:extLst>
      <p:ext uri="{BB962C8B-B14F-4D97-AF65-F5344CB8AC3E}">
        <p14:creationId xmlns:p14="http://schemas.microsoft.com/office/powerpoint/2010/main" xmlns="" val="235683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Since renal biopsy assesses</a:t>
            </a:r>
          </a:p>
          <a:p>
            <a:r>
              <a:rPr lang="en-US" dirty="0"/>
              <a:t>the degree of glomerulosclerosis and interstitial damage, it can be </a:t>
            </a:r>
            <a:r>
              <a:rPr lang="en-US" dirty="0" err="1"/>
              <a:t>performed</a:t>
            </a:r>
            <a:r>
              <a:rPr lang="en-US" dirty="0"/>
              <a:t> in adult patients with classic FD with signs of renal involvement</a:t>
            </a:r>
          </a:p>
          <a:p>
            <a:r>
              <a:rPr lang="en-US" dirty="0"/>
              <a:t>in specific situations. For example, if the biopsy result could change</a:t>
            </a:r>
          </a:p>
          <a:p>
            <a:r>
              <a:rPr lang="en-US" dirty="0"/>
              <a:t>treatment decision-making, such as exclusion of coexistent kidney disease, initiation of therapy, or even assessment of response to current</a:t>
            </a:r>
          </a:p>
          <a:p>
            <a:r>
              <a:rPr lang="en-US" dirty="0"/>
              <a:t>therapy when a switch of therapy is being considered.</a:t>
            </a:r>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12</a:t>
            </a:fld>
            <a:endParaRPr lang="en-US"/>
          </a:p>
        </p:txBody>
      </p:sp>
    </p:spTree>
    <p:extLst>
      <p:ext uri="{BB962C8B-B14F-4D97-AF65-F5344CB8AC3E}">
        <p14:creationId xmlns:p14="http://schemas.microsoft.com/office/powerpoint/2010/main" xmlns="" val="344247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2EADF2-56FB-44BE-B4EE-554BD70F2724}" type="slidenum">
              <a:rPr lang="en-US" smtClean="0"/>
              <a:pPr>
                <a:defRPr/>
              </a:pPr>
              <a:t>22</a:t>
            </a:fld>
            <a:endParaRPr lang="en-US"/>
          </a:p>
        </p:txBody>
      </p:sp>
    </p:spTree>
    <p:extLst>
      <p:ext uri="{BB962C8B-B14F-4D97-AF65-F5344CB8AC3E}">
        <p14:creationId xmlns:p14="http://schemas.microsoft.com/office/powerpoint/2010/main" xmlns="" val="90005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42EADF2-56FB-44BE-B4EE-554BD70F2724}" type="slidenum">
              <a:rPr lang="en-US" smtClean="0"/>
              <a:pPr>
                <a:defRPr/>
              </a:pPr>
              <a:t>28</a:t>
            </a:fld>
            <a:endParaRPr lang="en-US"/>
          </a:p>
        </p:txBody>
      </p:sp>
    </p:spTree>
    <p:extLst>
      <p:ext uri="{BB962C8B-B14F-4D97-AF65-F5344CB8AC3E}">
        <p14:creationId xmlns:p14="http://schemas.microsoft.com/office/powerpoint/2010/main" xmlns="" val="425880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2EADF2-56FB-44BE-B4EE-554BD70F2724}" type="slidenum">
              <a:rPr lang="en-US" smtClean="0"/>
              <a:pPr>
                <a:defRPr/>
              </a:pPr>
              <a:t>37</a:t>
            </a:fld>
            <a:endParaRPr lang="en-US"/>
          </a:p>
        </p:txBody>
      </p:sp>
    </p:spTree>
    <p:extLst>
      <p:ext uri="{BB962C8B-B14F-4D97-AF65-F5344CB8AC3E}">
        <p14:creationId xmlns:p14="http://schemas.microsoft.com/office/powerpoint/2010/main" xmlns="" val="248522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pPr>
              <a:defRPr/>
            </a:pPr>
            <a:fld id="{A42EADF2-56FB-44BE-B4EE-554BD70F2724}" type="slidenum">
              <a:rPr lang="en-US" smtClean="0"/>
              <a:pPr>
                <a:defRPr/>
              </a:pPr>
              <a:t>38</a:t>
            </a:fld>
            <a:endParaRPr lang="en-US"/>
          </a:p>
        </p:txBody>
      </p:sp>
    </p:spTree>
    <p:extLst>
      <p:ext uri="{BB962C8B-B14F-4D97-AF65-F5344CB8AC3E}">
        <p14:creationId xmlns:p14="http://schemas.microsoft.com/office/powerpoint/2010/main" xmlns="" val="108029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5DBF34-19C8-4B13-AB5C-032F5000FDCC}" type="datetimeFigureOut">
              <a:rPr lang="en-US"/>
              <a:pPr>
                <a:defRPr/>
              </a:pPr>
              <a:t>10/21/2023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66EE7-8E36-4F1F-8299-F6BA40A361E2}" type="slidenum">
              <a:rPr lang="en-US"/>
              <a:pPr>
                <a:defRPr/>
              </a:pPr>
              <a:t>‹#›</a:t>
            </a:fld>
            <a:endParaRPr lang="en-US"/>
          </a:p>
        </p:txBody>
      </p:sp>
    </p:spTree>
    <p:extLst>
      <p:ext uri="{BB962C8B-B14F-4D97-AF65-F5344CB8AC3E}">
        <p14:creationId xmlns:p14="http://schemas.microsoft.com/office/powerpoint/2010/main" xmlns="" val="90423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819936-2992-48FB-A389-CABFEED973E3}" type="datetimeFigureOut">
              <a:rPr lang="en-US"/>
              <a:pPr>
                <a:defRPr/>
              </a:pPr>
              <a:t>10/21/2023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B44EC2-DE80-4DD8-A4B7-AFC798BB76F4}" type="slidenum">
              <a:rPr lang="en-US"/>
              <a:pPr>
                <a:defRPr/>
              </a:pPr>
              <a:t>‹#›</a:t>
            </a:fld>
            <a:endParaRPr lang="en-US"/>
          </a:p>
        </p:txBody>
      </p:sp>
    </p:spTree>
    <p:extLst>
      <p:ext uri="{BB962C8B-B14F-4D97-AF65-F5344CB8AC3E}">
        <p14:creationId xmlns:p14="http://schemas.microsoft.com/office/powerpoint/2010/main" xmlns="" val="107322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B281D4-60FF-43BA-A497-F0915CA2C9D5}" type="datetimeFigureOut">
              <a:rPr lang="en-US"/>
              <a:pPr>
                <a:defRPr/>
              </a:pPr>
              <a:t>10/21/2023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434E0A-C0C7-4FC1-8696-329515200AF4}" type="slidenum">
              <a:rPr lang="en-US"/>
              <a:pPr>
                <a:defRPr/>
              </a:pPr>
              <a:t>‹#›</a:t>
            </a:fld>
            <a:endParaRPr lang="en-US"/>
          </a:p>
        </p:txBody>
      </p:sp>
    </p:spTree>
    <p:extLst>
      <p:ext uri="{BB962C8B-B14F-4D97-AF65-F5344CB8AC3E}">
        <p14:creationId xmlns:p14="http://schemas.microsoft.com/office/powerpoint/2010/main" xmlns="" val="36767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ABB3CDC-21EB-59EC-7ABC-F11DAA857ED4}"/>
              </a:ext>
            </a:extLst>
          </p:cNvPr>
          <p:cNvGrpSpPr/>
          <p:nvPr userDrawn="1"/>
        </p:nvGrpSpPr>
        <p:grpSpPr>
          <a:xfrm>
            <a:off x="188530" y="76200"/>
            <a:ext cx="11814940" cy="1649332"/>
            <a:chOff x="-18644" y="98778"/>
            <a:chExt cx="9122880" cy="1577622"/>
          </a:xfrm>
        </p:grpSpPr>
        <p:sp>
          <p:nvSpPr>
            <p:cNvPr id="3" name="Title 3">
              <a:extLst>
                <a:ext uri="{FF2B5EF4-FFF2-40B4-BE49-F238E27FC236}">
                  <a16:creationId xmlns:a16="http://schemas.microsoft.com/office/drawing/2014/main" xmlns="" id="{937FB07E-3E6F-5DA8-36CF-9F75E3F6D3D0}"/>
                </a:ext>
              </a:extLst>
            </p:cNvPr>
            <p:cNvSpPr txBox="1">
              <a:spLocks/>
            </p:cNvSpPr>
            <p:nvPr/>
          </p:nvSpPr>
          <p:spPr bwMode="auto">
            <a:xfrm>
              <a:off x="-11289" y="228600"/>
              <a:ext cx="9002889" cy="131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endParaRPr lang="en-US" altLang="en-US" sz="2800" b="1" i="1" dirty="0">
                <a:solidFill>
                  <a:srgbClr val="002060"/>
                </a:solidFill>
                <a:latin typeface="+mj-lt"/>
                <a:ea typeface="+mj-ea"/>
                <a:cs typeface="+mj-cs"/>
              </a:endParaRPr>
            </a:p>
          </p:txBody>
        </p:sp>
        <p:cxnSp>
          <p:nvCxnSpPr>
            <p:cNvPr id="4" name="Straight Connector 3">
              <a:extLst>
                <a:ext uri="{FF2B5EF4-FFF2-40B4-BE49-F238E27FC236}">
                  <a16:creationId xmlns:a16="http://schemas.microsoft.com/office/drawing/2014/main" xmlns="" id="{0A001674-6F36-F856-D29C-9C18226BCD7A}"/>
                </a:ext>
              </a:extLst>
            </p:cNvPr>
            <p:cNvCxnSpPr>
              <a:cxnSpLocks/>
            </p:cNvCxnSpPr>
            <p:nvPr/>
          </p:nvCxnSpPr>
          <p:spPr>
            <a:xfrm>
              <a:off x="106386" y="1676400"/>
              <a:ext cx="8873926" cy="0"/>
            </a:xfrm>
            <a:prstGeom prst="line">
              <a:avLst/>
            </a:prstGeom>
            <a:ln w="44450" cmpd="thickThin">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AC9B7002-2F27-7087-DB7D-F02B5724EC4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795" t="9109" r="10582" b="18012"/>
            <a:stretch/>
          </p:blipFill>
          <p:spPr>
            <a:xfrm>
              <a:off x="-18644" y="98778"/>
              <a:ext cx="1169206" cy="1166191"/>
            </a:xfrm>
            <a:prstGeom prst="rect">
              <a:avLst/>
            </a:prstGeom>
          </p:spPr>
        </p:pic>
        <p:pic>
          <p:nvPicPr>
            <p:cNvPr id="6" name="Picture 2">
              <a:extLst>
                <a:ext uri="{FF2B5EF4-FFF2-40B4-BE49-F238E27FC236}">
                  <a16:creationId xmlns:a16="http://schemas.microsoft.com/office/drawing/2014/main" xmlns="" id="{05E3B864-1305-E975-D4BE-67B07040E2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9697" y="309091"/>
              <a:ext cx="1084539" cy="123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419948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Devider">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2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17" name="Title 1">
            <a:extLst>
              <a:ext uri="{FF2B5EF4-FFF2-40B4-BE49-F238E27FC236}">
                <a16:creationId xmlns:a16="http://schemas.microsoft.com/office/drawing/2014/main" xmlns="" id="{BBB8651D-A822-B447-BA6F-5B2ACD54EA33}"/>
              </a:ext>
            </a:extLst>
          </p:cNvPr>
          <p:cNvSpPr>
            <a:spLocks noGrp="1"/>
          </p:cNvSpPr>
          <p:nvPr>
            <p:ph type="ctrTitle" hasCustomPrompt="1"/>
          </p:nvPr>
        </p:nvSpPr>
        <p:spPr>
          <a:xfrm>
            <a:off x="1551217" y="4210943"/>
            <a:ext cx="8667361" cy="1289100"/>
          </a:xfrm>
        </p:spPr>
        <p:txBody>
          <a:bodyPr wrap="square" tIns="0" rIns="0" bIns="0" anchor="t" anchorCtr="0">
            <a:noAutofit/>
          </a:bodyPr>
          <a:lstStyle>
            <a:lvl1pPr algn="r">
              <a:lnSpc>
                <a:spcPct val="100000"/>
              </a:lnSpc>
              <a:defRPr sz="6600" b="1" i="0" baseline="0">
                <a:solidFill>
                  <a:schemeClr val="accent1"/>
                </a:solidFill>
                <a:latin typeface="Calibri" pitchFamily="34" charset="0"/>
                <a:ea typeface="メイリオ" pitchFamily="50" charset="-128"/>
                <a:cs typeface="Calibri" pitchFamily="34" charset="0"/>
              </a:defRPr>
            </a:lvl1pPr>
          </a:lstStyle>
          <a:p>
            <a:r>
              <a:rPr lang="en-GB" dirty="0"/>
              <a:t>Click to </a:t>
            </a:r>
            <a:r>
              <a:rPr lang="sl-SI" dirty="0" err="1"/>
              <a:t>add</a:t>
            </a:r>
            <a:r>
              <a:rPr lang="en-GB" dirty="0"/>
              <a:t> </a:t>
            </a:r>
            <a:r>
              <a:rPr lang="sl-SI" dirty="0"/>
              <a:t>t</a:t>
            </a:r>
            <a:r>
              <a:rPr lang="en-GB" dirty="0" err="1"/>
              <a:t>itle</a:t>
            </a:r>
            <a:endParaRPr lang="en-GB" dirty="0"/>
          </a:p>
        </p:txBody>
      </p:sp>
      <p:pic>
        <p:nvPicPr>
          <p:cNvPr id="16" name="Slika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36" name="Text Placeholder 10">
            <a:extLst>
              <a:ext uri="{FF2B5EF4-FFF2-40B4-BE49-F238E27FC236}">
                <a16:creationId xmlns:a16="http://schemas.microsoft.com/office/drawing/2014/main" xmlns="" id="{8D21A4D7-2764-734A-A756-906144E99007}"/>
              </a:ext>
            </a:extLst>
          </p:cNvPr>
          <p:cNvSpPr>
            <a:spLocks noGrp="1"/>
          </p:cNvSpPr>
          <p:nvPr>
            <p:ph type="body" sz="quarter" idx="13" hasCustomPrompt="1"/>
          </p:nvPr>
        </p:nvSpPr>
        <p:spPr>
          <a:xfrm>
            <a:off x="1551217" y="3552629"/>
            <a:ext cx="8667361" cy="642587"/>
          </a:xfrm>
        </p:spPr>
        <p:txBody>
          <a:bodyPr>
            <a:normAutofit/>
          </a:bodyPr>
          <a:lstStyle>
            <a:lvl1pPr marL="0" indent="0" algn="r">
              <a:buNone/>
              <a:defRPr sz="3000" baseline="0">
                <a:solidFill>
                  <a:schemeClr val="bg1">
                    <a:lumMod val="50000"/>
                  </a:schemeClr>
                </a:solidFill>
              </a:defRPr>
            </a:lvl1pPr>
          </a:lstStyle>
          <a:p>
            <a:pPr lvl="0"/>
            <a:r>
              <a:rPr lang="en-US" dirty="0"/>
              <a:t>Click to add </a:t>
            </a:r>
            <a:r>
              <a:rPr lang="sl-SI" dirty="0" err="1"/>
              <a:t>your</a:t>
            </a:r>
            <a:r>
              <a:rPr lang="sl-SI" dirty="0"/>
              <a:t> name     </a:t>
            </a:r>
            <a:endParaRPr lang="en-US" dirty="0"/>
          </a:p>
        </p:txBody>
      </p:sp>
      <p:sp>
        <p:nvSpPr>
          <p:cNvPr id="38" name="Text Placeholder 10">
            <a:extLst>
              <a:ext uri="{FF2B5EF4-FFF2-40B4-BE49-F238E27FC236}">
                <a16:creationId xmlns:a16="http://schemas.microsoft.com/office/drawing/2014/main" xmlns="" id="{8D21A4D7-2764-734A-A756-906144E99007}"/>
              </a:ext>
            </a:extLst>
          </p:cNvPr>
          <p:cNvSpPr>
            <a:spLocks noGrp="1"/>
          </p:cNvSpPr>
          <p:nvPr>
            <p:ph type="body" sz="quarter" idx="14" hasCustomPrompt="1"/>
          </p:nvPr>
        </p:nvSpPr>
        <p:spPr>
          <a:xfrm>
            <a:off x="1551217" y="3044301"/>
            <a:ext cx="8667361" cy="642587"/>
          </a:xfrm>
        </p:spPr>
        <p:txBody>
          <a:bodyPr>
            <a:normAutofit/>
          </a:bodyPr>
          <a:lstStyle>
            <a:lvl1pPr marL="0" indent="0" algn="r">
              <a:buNone/>
              <a:defRPr sz="1800" b="0" baseline="0">
                <a:solidFill>
                  <a:schemeClr val="tx2"/>
                </a:solidFill>
              </a:defRPr>
            </a:lvl1pPr>
          </a:lstStyle>
          <a:p>
            <a:pPr lvl="0"/>
            <a:r>
              <a:rPr lang="sl-SI" dirty="0"/>
              <a:t>CLICK TO ENTER PRESENTATION PART</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Tree>
    <p:extLst>
      <p:ext uri="{BB962C8B-B14F-4D97-AF65-F5344CB8AC3E}">
        <p14:creationId xmlns:p14="http://schemas.microsoft.com/office/powerpoint/2010/main" xmlns="" val="806060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8"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13" name="タイトル プレースホルダ 1"/>
          <p:cNvSpPr txBox="1">
            <a:spLocks/>
          </p:cNvSpPr>
          <p:nvPr userDrawn="1"/>
        </p:nvSpPr>
        <p:spPr>
          <a:xfrm>
            <a:off x="539751" y="1235892"/>
            <a:ext cx="9540000" cy="1333300"/>
          </a:xfrm>
          <a:prstGeom prst="rect">
            <a:avLst/>
          </a:prstGeom>
        </p:spPr>
        <p:txBody>
          <a:bodyPr vert="horz" lIns="0" tIns="34290" rIns="68580" bIns="34290" rtlCol="0" anchor="t">
            <a:noAutofit/>
          </a:bodyPr>
          <a:lstStyle>
            <a:lvl1pPr algn="l" defTabSz="914400" rtl="0" eaLnBrk="1" latinLnBrk="0" hangingPunct="1">
              <a:spcBef>
                <a:spcPct val="0"/>
              </a:spcBef>
              <a:buNone/>
              <a:defRPr kumimoji="1" sz="2800" kern="1200" baseline="0">
                <a:solidFill>
                  <a:schemeClr val="accent1"/>
                </a:solidFill>
                <a:latin typeface="Calibri" pitchFamily="34" charset="0"/>
                <a:ea typeface="メイリオ" pitchFamily="50" charset="-128"/>
                <a:cs typeface="Calibri" pitchFamily="34" charset="0"/>
              </a:defRPr>
            </a:lvl1pPr>
          </a:lstStyle>
          <a:p>
            <a:pPr marL="342900" indent="-342900">
              <a:spcAft>
                <a:spcPts val="450"/>
              </a:spcAft>
              <a:buFont typeface="Arial" panose="020B0604020202020204" pitchFamily="34" charset="0"/>
              <a:buChar char="•"/>
            </a:pPr>
            <a:r>
              <a:rPr lang="en-US" altLang="en-US" sz="1800" dirty="0">
                <a:solidFill>
                  <a:schemeClr val="tx1">
                    <a:lumMod val="75000"/>
                    <a:lumOff val="25000"/>
                  </a:schemeClr>
                </a:solidFill>
                <a:ea typeface="ＭＳ Ｐゴシック" pitchFamily="34" charset="-128"/>
              </a:rPr>
              <a:t>Meeting initiated, organized and funded by Takeda.</a:t>
            </a:r>
          </a:p>
          <a:p>
            <a:pPr marL="342900" indent="-342900">
              <a:spcAft>
                <a:spcPts val="450"/>
              </a:spcAft>
              <a:buFont typeface="Arial" panose="020B0604020202020204" pitchFamily="34" charset="0"/>
              <a:buChar char="•"/>
            </a:pPr>
            <a:r>
              <a:rPr lang="en-US" altLang="en-US" sz="1800" dirty="0">
                <a:solidFill>
                  <a:schemeClr val="tx1">
                    <a:lumMod val="75000"/>
                    <a:lumOff val="25000"/>
                  </a:schemeClr>
                </a:solidFill>
                <a:ea typeface="ＭＳ Ｐゴシック" pitchFamily="34" charset="-128"/>
              </a:rPr>
              <a:t>The views and opinions expressed in this presentation are those of the presenter. They should not be understood or quoted as being made on behalf of Takeda.</a:t>
            </a:r>
          </a:p>
        </p:txBody>
      </p:sp>
      <p:graphicFrame>
        <p:nvGraphicFramePr>
          <p:cNvPr id="2" name="Tabela 1"/>
          <p:cNvGraphicFramePr>
            <a:graphicFrameLocks noGrp="1"/>
          </p:cNvGraphicFramePr>
          <p:nvPr userDrawn="1">
            <p:extLst>
              <p:ext uri="{D42A27DB-BD31-4B8C-83A1-F6EECF244321}">
                <p14:modId xmlns:p14="http://schemas.microsoft.com/office/powerpoint/2010/main" xmlns="" val="859351094"/>
              </p:ext>
            </p:extLst>
          </p:nvPr>
        </p:nvGraphicFramePr>
        <p:xfrm>
          <a:off x="527051" y="2819212"/>
          <a:ext cx="9707428" cy="2804160"/>
        </p:xfrm>
        <a:graphic>
          <a:graphicData uri="http://schemas.openxmlformats.org/drawingml/2006/table">
            <a:tbl>
              <a:tblPr firstRow="1" bandRow="1">
                <a:tableStyleId>{7E9639D4-E3E2-4D34-9284-5A2195B3D0D7}</a:tableStyleId>
              </a:tblPr>
              <a:tblGrid>
                <a:gridCol w="2978000">
                  <a:extLst>
                    <a:ext uri="{9D8B030D-6E8A-4147-A177-3AD203B41FA5}">
                      <a16:colId xmlns:a16="http://schemas.microsoft.com/office/drawing/2014/main" xmlns="" val="20000"/>
                    </a:ext>
                  </a:extLst>
                </a:gridCol>
                <a:gridCol w="6729428">
                  <a:extLst>
                    <a:ext uri="{9D8B030D-6E8A-4147-A177-3AD203B41FA5}">
                      <a16:colId xmlns:a16="http://schemas.microsoft.com/office/drawing/2014/main" xmlns="" val="20001"/>
                    </a:ext>
                  </a:extLst>
                </a:gridCol>
              </a:tblGrid>
              <a:tr h="370840">
                <a:tc>
                  <a:txBody>
                    <a:bodyPr/>
                    <a:lstStyle/>
                    <a:p>
                      <a:pPr marL="0" indent="0"/>
                      <a:endParaRPr lang="sl-SI" dirty="0">
                        <a:solidFill>
                          <a:schemeClr val="accent1"/>
                        </a:solidFill>
                      </a:endParaRPr>
                    </a:p>
                  </a:txBody>
                  <a:tcP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accent1"/>
                        </a:solidFill>
                      </a:endParaRPr>
                    </a:p>
                  </a:txBody>
                  <a:tcPr>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rPr>
                        <a:t>Director, officer, employee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sl-SI"/>
                    </a:p>
                  </a:txBody>
                  <a:tcPr>
                    <a:lnL w="12700" cap="flat" cmpd="sng" algn="ctr">
                      <a:noFill/>
                      <a:prstDash val="dot"/>
                      <a:round/>
                      <a:headEnd type="none" w="med" len="med"/>
                      <a:tailEnd type="none" w="med" len="med"/>
                    </a:lnL>
                    <a:lnR w="9525" cap="flat" cmpd="sng" algn="ctr">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rPr>
                        <a:t>Shareholder</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sl-SI" dirty="0"/>
                    </a:p>
                  </a:txBody>
                  <a:tcPr>
                    <a:lnL w="12700" cap="flat" cmpd="sng" algn="ctr">
                      <a:noFill/>
                      <a:prstDash val="dot"/>
                      <a:round/>
                      <a:headEnd type="none" w="med" len="med"/>
                      <a:tailEnd type="none" w="med" len="med"/>
                    </a:lnL>
                    <a:lnR w="9525" cap="flat" cmpd="sng" algn="ctr">
                      <a:noFill/>
                      <a:prstDash val="soli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r>
                        <a:rPr lang="en-US" sz="1600" dirty="0">
                          <a:solidFill>
                            <a:schemeClr val="tx1">
                              <a:lumMod val="75000"/>
                              <a:lumOff val="25000"/>
                            </a:schemeClr>
                          </a:solidFill>
                        </a:rPr>
                        <a:t>Speaker’s honoraria</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sl-SI" dirty="0"/>
                    </a:p>
                  </a:txBody>
                  <a:tcPr>
                    <a:lnL w="12700" cap="flat" cmpd="sng" algn="ctr">
                      <a:noFill/>
                      <a:prstDash val="dot"/>
                      <a:round/>
                      <a:headEnd type="none" w="med" len="med"/>
                      <a:tailEnd type="none" w="med" len="med"/>
                    </a:lnL>
                    <a:lnR w="9525" cap="flat" cmpd="sng" algn="ctr">
                      <a:noFill/>
                      <a:prstDash val="soli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r>
                        <a:rPr lang="en-US" sz="1600" dirty="0">
                          <a:solidFill>
                            <a:schemeClr val="tx1">
                              <a:lumMod val="75000"/>
                              <a:lumOff val="25000"/>
                            </a:schemeClr>
                          </a:solidFill>
                        </a:rPr>
                        <a:t>Advisory committee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sl-SI" dirty="0"/>
                    </a:p>
                  </a:txBody>
                  <a:tcPr>
                    <a:lnL w="12700" cap="flat" cmpd="sng" algn="ctr">
                      <a:noFill/>
                      <a:prstDash val="dot"/>
                      <a:round/>
                      <a:headEnd type="none" w="med" len="med"/>
                      <a:tailEnd type="none" w="med" len="med"/>
                    </a:lnL>
                    <a:lnR w="9525" cap="flat" cmpd="sng" algn="ctr">
                      <a:noFill/>
                      <a:prstDash val="soli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0840">
                <a:tc>
                  <a:txBody>
                    <a:bodyPr/>
                    <a:lstStyle/>
                    <a:p>
                      <a:r>
                        <a:rPr lang="en-US" sz="1600" dirty="0">
                          <a:solidFill>
                            <a:schemeClr val="tx1">
                              <a:lumMod val="75000"/>
                              <a:lumOff val="25000"/>
                            </a:schemeClr>
                          </a:solidFill>
                        </a:rPr>
                        <a:t>Consultant</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sl-SI" dirty="0"/>
                    </a:p>
                  </a:txBody>
                  <a:tcPr>
                    <a:lnL w="12700" cap="flat" cmpd="sng" algn="ctr">
                      <a:noFill/>
                      <a:prstDash val="dot"/>
                      <a:round/>
                      <a:headEnd type="none" w="med" len="med"/>
                      <a:tailEnd type="none" w="med" len="med"/>
                    </a:lnL>
                    <a:lnR w="9525" cap="flat" cmpd="sng" algn="ctr">
                      <a:noFill/>
                      <a:prstDash val="soli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r>
                        <a:rPr lang="en-US" sz="1600" dirty="0">
                          <a:solidFill>
                            <a:schemeClr val="tx1">
                              <a:lumMod val="75000"/>
                              <a:lumOff val="25000"/>
                            </a:schemeClr>
                          </a:solidFill>
                        </a:rPr>
                        <a:t>Educational grant</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sl-SI" dirty="0"/>
                    </a:p>
                  </a:txBody>
                  <a:tcPr>
                    <a:lnL w="12700" cap="flat" cmpd="sng" algn="ctr">
                      <a:noFill/>
                      <a:prstDash val="dot"/>
                      <a:round/>
                      <a:headEnd type="none" w="med" len="med"/>
                      <a:tailEnd type="none" w="med" len="med"/>
                    </a:lnL>
                    <a:lnR w="9525" cap="flat" cmpd="sng" algn="ctr">
                      <a:noFill/>
                      <a:prstDash val="solid"/>
                    </a:lnR>
                    <a:lnT w="12700" cap="flat" cmpd="sng" algn="ctr">
                      <a:solidFill>
                        <a:schemeClr val="bg1">
                          <a:lumMod val="75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 name="Enakokraki trikotnik 3"/>
          <p:cNvSpPr/>
          <p:nvPr userDrawn="1"/>
        </p:nvSpPr>
        <p:spPr>
          <a:xfrm rot="5400000">
            <a:off x="3145925" y="3326410"/>
            <a:ext cx="182878" cy="1183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Enakokraki trikotnik 15"/>
          <p:cNvSpPr/>
          <p:nvPr userDrawn="1"/>
        </p:nvSpPr>
        <p:spPr>
          <a:xfrm rot="5400000">
            <a:off x="3145925" y="3679902"/>
            <a:ext cx="182878" cy="1183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Enakokraki trikotnik 16"/>
          <p:cNvSpPr/>
          <p:nvPr userDrawn="1"/>
        </p:nvSpPr>
        <p:spPr>
          <a:xfrm rot="5400000">
            <a:off x="3145925" y="4053449"/>
            <a:ext cx="182878" cy="1183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Enakokraki trikotnik 17"/>
          <p:cNvSpPr/>
          <p:nvPr userDrawn="1"/>
        </p:nvSpPr>
        <p:spPr>
          <a:xfrm rot="5400000">
            <a:off x="3145925" y="4433548"/>
            <a:ext cx="182878" cy="1183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Enakokraki trikotnik 18"/>
          <p:cNvSpPr/>
          <p:nvPr userDrawn="1"/>
        </p:nvSpPr>
        <p:spPr>
          <a:xfrm rot="5400000">
            <a:off x="3145925" y="4807148"/>
            <a:ext cx="182878" cy="1183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Enakokraki trikotnik 19"/>
          <p:cNvSpPr/>
          <p:nvPr userDrawn="1"/>
        </p:nvSpPr>
        <p:spPr>
          <a:xfrm rot="5400000">
            <a:off x="3145925" y="5148607"/>
            <a:ext cx="182878" cy="11833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Text Placeholder 8">
            <a:extLst>
              <a:ext uri="{FF2B5EF4-FFF2-40B4-BE49-F238E27FC236}">
                <a16:creationId xmlns:a16="http://schemas.microsoft.com/office/drawing/2014/main" xmlns="" id="{B2B05F68-B197-814D-B205-23942323983F}"/>
              </a:ext>
            </a:extLst>
          </p:cNvPr>
          <p:cNvSpPr>
            <a:spLocks noGrp="1"/>
          </p:cNvSpPr>
          <p:nvPr>
            <p:ph type="body" sz="quarter" idx="13" hasCustomPrompt="1"/>
          </p:nvPr>
        </p:nvSpPr>
        <p:spPr>
          <a:xfrm>
            <a:off x="3590451" y="3188264"/>
            <a:ext cx="6644031" cy="368784"/>
          </a:xfrm>
        </p:spPr>
        <p:txBody>
          <a:bodyPr anchor="ctr">
            <a:noAutofit/>
          </a:bodyPr>
          <a:lstStyle>
            <a:lvl1pPr marL="0" indent="0">
              <a:buNone/>
              <a:defRPr sz="1200"/>
            </a:lvl1pPr>
          </a:lstStyle>
          <a:p>
            <a:r>
              <a:rPr lang="sl-SI" dirty="0" err="1"/>
              <a:t>Click</a:t>
            </a:r>
            <a:r>
              <a:rPr lang="sl-SI" dirty="0"/>
              <a:t> to </a:t>
            </a:r>
            <a:r>
              <a:rPr lang="sl-SI" dirty="0" err="1"/>
              <a:t>add</a:t>
            </a:r>
            <a:r>
              <a:rPr lang="sl-SI" dirty="0"/>
              <a:t> </a:t>
            </a:r>
            <a:r>
              <a:rPr lang="sl-SI" dirty="0" err="1"/>
              <a:t>text</a:t>
            </a:r>
            <a:endParaRPr lang="en-US" dirty="0"/>
          </a:p>
        </p:txBody>
      </p:sp>
      <p:sp>
        <p:nvSpPr>
          <p:cNvPr id="24" name="Text Placeholder 8">
            <a:extLst>
              <a:ext uri="{FF2B5EF4-FFF2-40B4-BE49-F238E27FC236}">
                <a16:creationId xmlns:a16="http://schemas.microsoft.com/office/drawing/2014/main" xmlns="" id="{B2B05F68-B197-814D-B205-23942323983F}"/>
              </a:ext>
            </a:extLst>
          </p:cNvPr>
          <p:cNvSpPr>
            <a:spLocks noGrp="1"/>
          </p:cNvSpPr>
          <p:nvPr>
            <p:ph type="body" sz="quarter" idx="14" hasCustomPrompt="1"/>
          </p:nvPr>
        </p:nvSpPr>
        <p:spPr>
          <a:xfrm>
            <a:off x="3590451" y="3557316"/>
            <a:ext cx="6644031" cy="368784"/>
          </a:xfrm>
        </p:spPr>
        <p:txBody>
          <a:bodyPr anchor="ctr">
            <a:noAutofit/>
          </a:bodyPr>
          <a:lstStyle>
            <a:lvl1pPr marL="0" indent="0">
              <a:buNone/>
              <a:defRPr sz="1200"/>
            </a:lvl1pPr>
          </a:lstStyle>
          <a:p>
            <a:r>
              <a:rPr lang="sl-SI" dirty="0" err="1"/>
              <a:t>Click</a:t>
            </a:r>
            <a:r>
              <a:rPr lang="sl-SI" dirty="0"/>
              <a:t> to </a:t>
            </a:r>
            <a:r>
              <a:rPr lang="sl-SI" dirty="0" err="1"/>
              <a:t>add</a:t>
            </a:r>
            <a:r>
              <a:rPr lang="sl-SI" dirty="0"/>
              <a:t> </a:t>
            </a:r>
            <a:r>
              <a:rPr lang="sl-SI" dirty="0" err="1"/>
              <a:t>text</a:t>
            </a:r>
            <a:endParaRPr lang="en-US" dirty="0"/>
          </a:p>
        </p:txBody>
      </p:sp>
      <p:sp>
        <p:nvSpPr>
          <p:cNvPr id="25" name="Text Placeholder 8">
            <a:extLst>
              <a:ext uri="{FF2B5EF4-FFF2-40B4-BE49-F238E27FC236}">
                <a16:creationId xmlns:a16="http://schemas.microsoft.com/office/drawing/2014/main" xmlns="" id="{B2B05F68-B197-814D-B205-23942323983F}"/>
              </a:ext>
            </a:extLst>
          </p:cNvPr>
          <p:cNvSpPr>
            <a:spLocks noGrp="1"/>
          </p:cNvSpPr>
          <p:nvPr>
            <p:ph type="body" sz="quarter" idx="15" hasCustomPrompt="1"/>
          </p:nvPr>
        </p:nvSpPr>
        <p:spPr>
          <a:xfrm>
            <a:off x="3590451" y="3926100"/>
            <a:ext cx="6644031" cy="368784"/>
          </a:xfrm>
        </p:spPr>
        <p:txBody>
          <a:bodyPr anchor="ctr">
            <a:noAutofit/>
          </a:bodyPr>
          <a:lstStyle>
            <a:lvl1pPr marL="0" indent="0">
              <a:buNone/>
              <a:defRPr sz="1200"/>
            </a:lvl1pPr>
          </a:lstStyle>
          <a:p>
            <a:r>
              <a:rPr lang="sl-SI" dirty="0" err="1"/>
              <a:t>Click</a:t>
            </a:r>
            <a:r>
              <a:rPr lang="sl-SI" dirty="0"/>
              <a:t> to </a:t>
            </a:r>
            <a:r>
              <a:rPr lang="sl-SI" dirty="0" err="1"/>
              <a:t>add</a:t>
            </a:r>
            <a:r>
              <a:rPr lang="sl-SI" dirty="0"/>
              <a:t> </a:t>
            </a:r>
            <a:r>
              <a:rPr lang="sl-SI" dirty="0" err="1"/>
              <a:t>text</a:t>
            </a:r>
            <a:endParaRPr lang="en-US" dirty="0"/>
          </a:p>
        </p:txBody>
      </p:sp>
      <p:sp>
        <p:nvSpPr>
          <p:cNvPr id="26" name="Text Placeholder 8">
            <a:extLst>
              <a:ext uri="{FF2B5EF4-FFF2-40B4-BE49-F238E27FC236}">
                <a16:creationId xmlns:a16="http://schemas.microsoft.com/office/drawing/2014/main" xmlns="" id="{B2B05F68-B197-814D-B205-23942323983F}"/>
              </a:ext>
            </a:extLst>
          </p:cNvPr>
          <p:cNvSpPr>
            <a:spLocks noGrp="1"/>
          </p:cNvSpPr>
          <p:nvPr>
            <p:ph type="body" sz="quarter" idx="16" hasCustomPrompt="1"/>
          </p:nvPr>
        </p:nvSpPr>
        <p:spPr>
          <a:xfrm>
            <a:off x="3590451" y="4301812"/>
            <a:ext cx="6644031" cy="368784"/>
          </a:xfrm>
        </p:spPr>
        <p:txBody>
          <a:bodyPr anchor="ctr">
            <a:noAutofit/>
          </a:bodyPr>
          <a:lstStyle>
            <a:lvl1pPr marL="0" indent="0">
              <a:buNone/>
              <a:defRPr sz="1200"/>
            </a:lvl1pPr>
          </a:lstStyle>
          <a:p>
            <a:r>
              <a:rPr lang="sl-SI" dirty="0" err="1"/>
              <a:t>Click</a:t>
            </a:r>
            <a:r>
              <a:rPr lang="sl-SI" dirty="0"/>
              <a:t> to </a:t>
            </a:r>
            <a:r>
              <a:rPr lang="sl-SI" dirty="0" err="1"/>
              <a:t>add</a:t>
            </a:r>
            <a:r>
              <a:rPr lang="sl-SI" dirty="0"/>
              <a:t> </a:t>
            </a:r>
            <a:r>
              <a:rPr lang="sl-SI" dirty="0" err="1"/>
              <a:t>text</a:t>
            </a:r>
            <a:endParaRPr lang="en-US" dirty="0"/>
          </a:p>
        </p:txBody>
      </p:sp>
      <p:sp>
        <p:nvSpPr>
          <p:cNvPr id="27" name="Text Placeholder 8">
            <a:extLst>
              <a:ext uri="{FF2B5EF4-FFF2-40B4-BE49-F238E27FC236}">
                <a16:creationId xmlns:a16="http://schemas.microsoft.com/office/drawing/2014/main" xmlns="" id="{B2B05F68-B197-814D-B205-23942323983F}"/>
              </a:ext>
            </a:extLst>
          </p:cNvPr>
          <p:cNvSpPr>
            <a:spLocks noGrp="1"/>
          </p:cNvSpPr>
          <p:nvPr>
            <p:ph type="body" sz="quarter" idx="17" hasCustomPrompt="1"/>
          </p:nvPr>
        </p:nvSpPr>
        <p:spPr>
          <a:xfrm>
            <a:off x="3590451" y="4677524"/>
            <a:ext cx="6644031" cy="368784"/>
          </a:xfrm>
        </p:spPr>
        <p:txBody>
          <a:bodyPr anchor="ctr">
            <a:noAutofit/>
          </a:bodyPr>
          <a:lstStyle>
            <a:lvl1pPr marL="0" indent="0">
              <a:buNone/>
              <a:defRPr sz="1200"/>
            </a:lvl1pPr>
          </a:lstStyle>
          <a:p>
            <a:r>
              <a:rPr lang="sl-SI" dirty="0" err="1"/>
              <a:t>Click</a:t>
            </a:r>
            <a:r>
              <a:rPr lang="sl-SI" dirty="0"/>
              <a:t> to </a:t>
            </a:r>
            <a:r>
              <a:rPr lang="sl-SI" dirty="0" err="1"/>
              <a:t>add</a:t>
            </a:r>
            <a:r>
              <a:rPr lang="sl-SI" dirty="0"/>
              <a:t> </a:t>
            </a:r>
            <a:r>
              <a:rPr lang="sl-SI" dirty="0" err="1"/>
              <a:t>text</a:t>
            </a:r>
            <a:endParaRPr lang="en-US" dirty="0"/>
          </a:p>
        </p:txBody>
      </p:sp>
      <p:sp>
        <p:nvSpPr>
          <p:cNvPr id="28" name="Text Placeholder 8">
            <a:extLst>
              <a:ext uri="{FF2B5EF4-FFF2-40B4-BE49-F238E27FC236}">
                <a16:creationId xmlns:a16="http://schemas.microsoft.com/office/drawing/2014/main" xmlns="" id="{B2B05F68-B197-814D-B205-23942323983F}"/>
              </a:ext>
            </a:extLst>
          </p:cNvPr>
          <p:cNvSpPr>
            <a:spLocks noGrp="1"/>
          </p:cNvSpPr>
          <p:nvPr>
            <p:ph type="body" sz="quarter" idx="18" hasCustomPrompt="1"/>
          </p:nvPr>
        </p:nvSpPr>
        <p:spPr>
          <a:xfrm>
            <a:off x="3590451" y="5045577"/>
            <a:ext cx="6644031" cy="368784"/>
          </a:xfrm>
        </p:spPr>
        <p:txBody>
          <a:bodyPr anchor="ctr">
            <a:noAutofit/>
          </a:bodyPr>
          <a:lstStyle>
            <a:lvl1pPr marL="0" indent="0">
              <a:buNone/>
              <a:defRPr sz="1200"/>
            </a:lvl1pPr>
          </a:lstStyle>
          <a:p>
            <a:r>
              <a:rPr lang="sl-SI" dirty="0" err="1"/>
              <a:t>Click</a:t>
            </a:r>
            <a:r>
              <a:rPr lang="sl-SI" dirty="0"/>
              <a:t> to </a:t>
            </a:r>
            <a:r>
              <a:rPr lang="sl-SI" dirty="0" err="1"/>
              <a:t>add</a:t>
            </a:r>
            <a:r>
              <a:rPr lang="sl-SI" dirty="0"/>
              <a:t> </a:t>
            </a:r>
            <a:r>
              <a:rPr lang="sl-SI" dirty="0" err="1"/>
              <a:t>text</a:t>
            </a:r>
            <a:endParaRPr lang="en-US" dirty="0"/>
          </a:p>
        </p:txBody>
      </p:sp>
      <p:sp>
        <p:nvSpPr>
          <p:cNvPr id="31" name="Title 14">
            <a:extLst>
              <a:ext uri="{FF2B5EF4-FFF2-40B4-BE49-F238E27FC236}">
                <a16:creationId xmlns:a16="http://schemas.microsoft.com/office/drawing/2014/main" xmlns="" id="{57096C63-B0AC-AC4D-857F-CDD8F0A217A6}"/>
              </a:ext>
            </a:extLst>
          </p:cNvPr>
          <p:cNvSpPr txBox="1">
            <a:spLocks/>
          </p:cNvSpPr>
          <p:nvPr userDrawn="1"/>
        </p:nvSpPr>
        <p:spPr>
          <a:xfrm>
            <a:off x="527051" y="132770"/>
            <a:ext cx="9540000" cy="703942"/>
          </a:xfrm>
          <a:prstGeom prst="rect">
            <a:avLst/>
          </a:prstGeom>
        </p:spPr>
        <p:txBody>
          <a:bodyPr vert="horz" lIns="0" tIns="34290" rIns="68580" bIns="34290" rtlCol="0" anchor="b">
            <a:noAutofit/>
          </a:bodyPr>
          <a:lstStyle>
            <a:lvl1pPr algn="l" defTabSz="914400" rtl="0" eaLnBrk="1" latinLnBrk="0" hangingPunct="1">
              <a:spcBef>
                <a:spcPct val="0"/>
              </a:spcBef>
              <a:buNone/>
              <a:defRPr kumimoji="1" sz="3600" kern="1200" baseline="0">
                <a:solidFill>
                  <a:schemeClr val="accent1"/>
                </a:solidFill>
                <a:latin typeface="Calibri" pitchFamily="34" charset="0"/>
                <a:ea typeface="メイリオ" pitchFamily="50" charset="-128"/>
                <a:cs typeface="Calibri" pitchFamily="34" charset="0"/>
              </a:defRPr>
            </a:lvl1pPr>
          </a:lstStyle>
          <a:p>
            <a:r>
              <a:rPr lang="sl-SI" altLang="ja-JP" sz="2700"/>
              <a:t>Disclosure</a:t>
            </a:r>
            <a:endParaRPr lang="en-US" sz="2700" dirty="0"/>
          </a:p>
        </p:txBody>
      </p:sp>
    </p:spTree>
    <p:extLst>
      <p:ext uri="{BB962C8B-B14F-4D97-AF65-F5344CB8AC3E}">
        <p14:creationId xmlns:p14="http://schemas.microsoft.com/office/powerpoint/2010/main" xmlns="" val="321182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21" name="Title 1">
            <a:extLst>
              <a:ext uri="{FF2B5EF4-FFF2-40B4-BE49-F238E27FC236}">
                <a16:creationId xmlns:a16="http://schemas.microsoft.com/office/drawing/2014/main" xmlns="" id="{BBB8651D-A822-B447-BA6F-5B2ACD54EA33}"/>
              </a:ext>
            </a:extLst>
          </p:cNvPr>
          <p:cNvSpPr>
            <a:spLocks noGrp="1"/>
          </p:cNvSpPr>
          <p:nvPr>
            <p:ph type="ctrTitle" hasCustomPrompt="1"/>
          </p:nvPr>
        </p:nvSpPr>
        <p:spPr>
          <a:xfrm>
            <a:off x="539751" y="1680279"/>
            <a:ext cx="7793920" cy="3078342"/>
          </a:xfrm>
        </p:spPr>
        <p:txBody>
          <a:bodyPr wrap="square" tIns="0" rIns="0" bIns="0" anchor="ctr" anchorCtr="0">
            <a:noAutofit/>
          </a:bodyPr>
          <a:lstStyle>
            <a:lvl1pPr>
              <a:lnSpc>
                <a:spcPts val="2835"/>
              </a:lnSpc>
              <a:defRPr sz="2100" b="0" i="0" baseline="0">
                <a:solidFill>
                  <a:schemeClr val="tx1">
                    <a:lumMod val="75000"/>
                    <a:lumOff val="25000"/>
                  </a:schemeClr>
                </a:solidFill>
                <a:latin typeface="Calibri" pitchFamily="34" charset="0"/>
                <a:ea typeface="メイリオ" pitchFamily="50" charset="-128"/>
                <a:cs typeface="Calibri"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GB" dirty="0"/>
          </a:p>
        </p:txBody>
      </p:sp>
      <p:sp>
        <p:nvSpPr>
          <p:cNvPr id="13" name="Text Placeholder 8">
            <a:extLst>
              <a:ext uri="{FF2B5EF4-FFF2-40B4-BE49-F238E27FC236}">
                <a16:creationId xmlns:a16="http://schemas.microsoft.com/office/drawing/2014/main" xmlns="" id="{B2B05F68-B197-814D-B205-23942323983F}"/>
              </a:ext>
            </a:extLst>
          </p:cNvPr>
          <p:cNvSpPr>
            <a:spLocks noGrp="1"/>
          </p:cNvSpPr>
          <p:nvPr>
            <p:ph type="body" sz="quarter" idx="13" hasCustomPrompt="1"/>
          </p:nvPr>
        </p:nvSpPr>
        <p:spPr>
          <a:xfrm>
            <a:off x="539751" y="4788347"/>
            <a:ext cx="7793920" cy="288925"/>
          </a:xfrm>
        </p:spPr>
        <p:txBody>
          <a:bodyPr>
            <a:noAutofit/>
          </a:bodyPr>
          <a:lstStyle>
            <a:lvl1pPr marL="0" indent="0">
              <a:buNone/>
              <a:defRPr sz="1200">
                <a:solidFill>
                  <a:schemeClr val="tx1">
                    <a:lumMod val="75000"/>
                    <a:lumOff val="25000"/>
                  </a:schemeClr>
                </a:solidFill>
              </a:defRPr>
            </a:lvl1pPr>
          </a:lstStyle>
          <a:p>
            <a:r>
              <a:rPr lang="en-US" dirty="0"/>
              <a:t>Date</a:t>
            </a:r>
          </a:p>
        </p:txBody>
      </p:sp>
      <p:sp>
        <p:nvSpPr>
          <p:cNvPr id="14" name="Text Placeholder 17">
            <a:extLst>
              <a:ext uri="{FF2B5EF4-FFF2-40B4-BE49-F238E27FC236}">
                <a16:creationId xmlns:a16="http://schemas.microsoft.com/office/drawing/2014/main" xmlns="" id="{35BA5041-95B8-DA43-9B0D-A51F8EB9AE8C}"/>
              </a:ext>
            </a:extLst>
          </p:cNvPr>
          <p:cNvSpPr>
            <a:spLocks noGrp="1"/>
          </p:cNvSpPr>
          <p:nvPr>
            <p:ph type="body" sz="quarter" idx="11" hasCustomPrompt="1"/>
          </p:nvPr>
        </p:nvSpPr>
        <p:spPr>
          <a:xfrm>
            <a:off x="539751" y="5387736"/>
            <a:ext cx="7793920" cy="266700"/>
          </a:xfrm>
        </p:spPr>
        <p:txBody>
          <a:bodyPr>
            <a:noAutofit/>
          </a:bodyPr>
          <a:lstStyle>
            <a:lvl1pPr marL="0" indent="0">
              <a:buNone/>
              <a:defRPr sz="1200">
                <a:solidFill>
                  <a:schemeClr val="tx1">
                    <a:lumMod val="75000"/>
                    <a:lumOff val="25000"/>
                  </a:schemeClr>
                </a:solidFill>
              </a:defRPr>
            </a:lvl1pPr>
          </a:lstStyle>
          <a:p>
            <a:r>
              <a:rPr lang="en-US" dirty="0"/>
              <a:t>Department</a:t>
            </a:r>
          </a:p>
        </p:txBody>
      </p:sp>
      <p:sp>
        <p:nvSpPr>
          <p:cNvPr id="16" name="Text Placeholder 19">
            <a:extLst>
              <a:ext uri="{FF2B5EF4-FFF2-40B4-BE49-F238E27FC236}">
                <a16:creationId xmlns:a16="http://schemas.microsoft.com/office/drawing/2014/main" xmlns="" id="{8170F29E-72F0-9043-B0D6-F30E440CFB8B}"/>
              </a:ext>
            </a:extLst>
          </p:cNvPr>
          <p:cNvSpPr>
            <a:spLocks noGrp="1"/>
          </p:cNvSpPr>
          <p:nvPr>
            <p:ph type="body" sz="quarter" idx="14" hasCustomPrompt="1"/>
          </p:nvPr>
        </p:nvSpPr>
        <p:spPr>
          <a:xfrm>
            <a:off x="539751" y="5099152"/>
            <a:ext cx="7793920" cy="266700"/>
          </a:xfrm>
        </p:spPr>
        <p:txBody>
          <a:bodyPr>
            <a:noAutofit/>
          </a:bodyPr>
          <a:lstStyle>
            <a:lvl1pPr marL="0" indent="0">
              <a:buNone/>
              <a:defRPr sz="1200">
                <a:solidFill>
                  <a:schemeClr val="tx1">
                    <a:lumMod val="75000"/>
                    <a:lumOff val="25000"/>
                  </a:schemeClr>
                </a:solidFill>
              </a:defRPr>
            </a:lvl1pPr>
          </a:lstStyle>
          <a:p>
            <a:r>
              <a:rPr lang="en-US" dirty="0"/>
              <a:t>Name, Job Title</a:t>
            </a:r>
          </a:p>
        </p:txBody>
      </p:sp>
      <p:sp>
        <p:nvSpPr>
          <p:cNvPr id="17" name="Text Placeholder 10">
            <a:extLst>
              <a:ext uri="{FF2B5EF4-FFF2-40B4-BE49-F238E27FC236}">
                <a16:creationId xmlns:a16="http://schemas.microsoft.com/office/drawing/2014/main" xmlns="" id="{3E05022C-AD53-3A45-B7FB-D8030B095E48}"/>
              </a:ext>
            </a:extLst>
          </p:cNvPr>
          <p:cNvSpPr>
            <a:spLocks noGrp="1"/>
          </p:cNvSpPr>
          <p:nvPr>
            <p:ph type="body" sz="quarter" idx="16" hasCustomPrompt="1"/>
          </p:nvPr>
        </p:nvSpPr>
        <p:spPr>
          <a:xfrm>
            <a:off x="539751" y="5676321"/>
            <a:ext cx="7793920" cy="266700"/>
          </a:xfrm>
        </p:spPr>
        <p:txBody>
          <a:bodyPr>
            <a:noAutofit/>
          </a:bodyPr>
          <a:lstStyle>
            <a:lvl1pPr marL="0" marR="0" indent="0" algn="l" defTabSz="68580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200">
                <a:solidFill>
                  <a:schemeClr val="tx1">
                    <a:lumMod val="75000"/>
                    <a:lumOff val="25000"/>
                  </a:schemeClr>
                </a:solidFill>
              </a:defRPr>
            </a:lvl1pPr>
          </a:lstStyle>
          <a:p>
            <a:pPr marL="0" marR="0" lvl="0" indent="0" algn="l" defTabSz="68580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sz="1200" dirty="0">
                <a:solidFill>
                  <a:schemeClr val="accent2"/>
                </a:solidFill>
              </a:rPr>
              <a:t>Company Name</a:t>
            </a:r>
          </a:p>
        </p:txBody>
      </p:sp>
      <p:pic>
        <p:nvPicPr>
          <p:cNvPr id="15" name="Slika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24"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Tree>
    <p:extLst>
      <p:ext uri="{BB962C8B-B14F-4D97-AF65-F5344CB8AC3E}">
        <p14:creationId xmlns:p14="http://schemas.microsoft.com/office/powerpoint/2010/main" xmlns="" val="70069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20" name="Picture Placeholder 3">
            <a:extLst>
              <a:ext uri="{FF2B5EF4-FFF2-40B4-BE49-F238E27FC236}">
                <a16:creationId xmlns:a16="http://schemas.microsoft.com/office/drawing/2014/main" xmlns="" id="{902F3095-EA6E-F94A-AF04-18ED691DEB75}"/>
              </a:ext>
            </a:extLst>
          </p:cNvPr>
          <p:cNvSpPr>
            <a:spLocks noGrp="1"/>
          </p:cNvSpPr>
          <p:nvPr>
            <p:ph type="pic" sz="quarter" idx="17"/>
          </p:nvPr>
        </p:nvSpPr>
        <p:spPr>
          <a:xfrm>
            <a:off x="0" y="0"/>
            <a:ext cx="12192000" cy="3429000"/>
          </a:xfrm>
        </p:spPr>
        <p:txBody>
          <a:bodyPr/>
          <a:lstStyle/>
          <a:p>
            <a:endParaRPr lang="en-US"/>
          </a:p>
        </p:txBody>
      </p:sp>
      <p:sp>
        <p:nvSpPr>
          <p:cNvPr id="2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17" name="Title 1">
            <a:extLst>
              <a:ext uri="{FF2B5EF4-FFF2-40B4-BE49-F238E27FC236}">
                <a16:creationId xmlns:a16="http://schemas.microsoft.com/office/drawing/2014/main" xmlns="" id="{BBB8651D-A822-B447-BA6F-5B2ACD54EA33}"/>
              </a:ext>
            </a:extLst>
          </p:cNvPr>
          <p:cNvSpPr>
            <a:spLocks noGrp="1"/>
          </p:cNvSpPr>
          <p:nvPr>
            <p:ph type="ctrTitle" hasCustomPrompt="1"/>
          </p:nvPr>
        </p:nvSpPr>
        <p:spPr>
          <a:xfrm>
            <a:off x="539755" y="3768878"/>
            <a:ext cx="7518037" cy="895256"/>
          </a:xfrm>
        </p:spPr>
        <p:txBody>
          <a:bodyPr wrap="square" tIns="0" rIns="0" bIns="0" anchor="t" anchorCtr="0">
            <a:noAutofit/>
          </a:bodyPr>
          <a:lstStyle>
            <a:lvl1pPr>
              <a:lnSpc>
                <a:spcPts val="2835"/>
              </a:lnSpc>
              <a:defRPr sz="2100" b="0" i="0" baseline="0">
                <a:solidFill>
                  <a:schemeClr val="accent1"/>
                </a:solidFill>
                <a:latin typeface="Calibri" pitchFamily="34" charset="0"/>
                <a:ea typeface="メイリオ" pitchFamily="50" charset="-128"/>
                <a:cs typeface="Calibri"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GB" dirty="0"/>
          </a:p>
        </p:txBody>
      </p:sp>
      <p:sp>
        <p:nvSpPr>
          <p:cNvPr id="24" name="Text Placeholder 8">
            <a:extLst>
              <a:ext uri="{FF2B5EF4-FFF2-40B4-BE49-F238E27FC236}">
                <a16:creationId xmlns:a16="http://schemas.microsoft.com/office/drawing/2014/main" xmlns="" id="{10C6B0C8-EB17-EC48-8410-BE88116D3ACD}"/>
              </a:ext>
            </a:extLst>
          </p:cNvPr>
          <p:cNvSpPr>
            <a:spLocks noGrp="1"/>
          </p:cNvSpPr>
          <p:nvPr>
            <p:ph type="body" sz="quarter" idx="13" hasCustomPrompt="1"/>
          </p:nvPr>
        </p:nvSpPr>
        <p:spPr>
          <a:xfrm>
            <a:off x="539751" y="4733562"/>
            <a:ext cx="7518037" cy="288925"/>
          </a:xfrm>
        </p:spPr>
        <p:txBody>
          <a:bodyPr>
            <a:noAutofit/>
          </a:bodyPr>
          <a:lstStyle>
            <a:lvl1pPr marL="0" indent="0">
              <a:buNone/>
              <a:defRPr sz="1200">
                <a:solidFill>
                  <a:schemeClr val="tx1">
                    <a:lumMod val="75000"/>
                    <a:lumOff val="25000"/>
                  </a:schemeClr>
                </a:solidFill>
              </a:defRPr>
            </a:lvl1pPr>
          </a:lstStyle>
          <a:p>
            <a:r>
              <a:rPr lang="en-US" dirty="0"/>
              <a:t>Date</a:t>
            </a:r>
          </a:p>
        </p:txBody>
      </p:sp>
      <p:sp>
        <p:nvSpPr>
          <p:cNvPr id="25" name="Text Placeholder 17">
            <a:extLst>
              <a:ext uri="{FF2B5EF4-FFF2-40B4-BE49-F238E27FC236}">
                <a16:creationId xmlns:a16="http://schemas.microsoft.com/office/drawing/2014/main" xmlns="" id="{F36B06DC-7895-8244-8724-6CDF07B1B8EC}"/>
              </a:ext>
            </a:extLst>
          </p:cNvPr>
          <p:cNvSpPr>
            <a:spLocks noGrp="1"/>
          </p:cNvSpPr>
          <p:nvPr>
            <p:ph type="body" sz="quarter" idx="11" hasCustomPrompt="1"/>
          </p:nvPr>
        </p:nvSpPr>
        <p:spPr>
          <a:xfrm>
            <a:off x="539751" y="5332951"/>
            <a:ext cx="7518037" cy="266700"/>
          </a:xfrm>
        </p:spPr>
        <p:txBody>
          <a:bodyPr>
            <a:noAutofit/>
          </a:bodyPr>
          <a:lstStyle>
            <a:lvl1pPr marL="0" indent="0">
              <a:buNone/>
              <a:defRPr sz="1200">
                <a:solidFill>
                  <a:schemeClr val="tx1">
                    <a:lumMod val="75000"/>
                    <a:lumOff val="25000"/>
                  </a:schemeClr>
                </a:solidFill>
              </a:defRPr>
            </a:lvl1pPr>
          </a:lstStyle>
          <a:p>
            <a:r>
              <a:rPr lang="en-US" dirty="0"/>
              <a:t>Department</a:t>
            </a:r>
          </a:p>
        </p:txBody>
      </p:sp>
      <p:sp>
        <p:nvSpPr>
          <p:cNvPr id="26" name="Text Placeholder 19">
            <a:extLst>
              <a:ext uri="{FF2B5EF4-FFF2-40B4-BE49-F238E27FC236}">
                <a16:creationId xmlns:a16="http://schemas.microsoft.com/office/drawing/2014/main" xmlns="" id="{6BDF6E0C-07EA-D14B-9328-D8C625F573A5}"/>
              </a:ext>
            </a:extLst>
          </p:cNvPr>
          <p:cNvSpPr>
            <a:spLocks noGrp="1"/>
          </p:cNvSpPr>
          <p:nvPr>
            <p:ph type="body" sz="quarter" idx="14" hasCustomPrompt="1"/>
          </p:nvPr>
        </p:nvSpPr>
        <p:spPr>
          <a:xfrm>
            <a:off x="539751" y="5044367"/>
            <a:ext cx="7518037" cy="266700"/>
          </a:xfrm>
        </p:spPr>
        <p:txBody>
          <a:bodyPr>
            <a:noAutofit/>
          </a:bodyPr>
          <a:lstStyle>
            <a:lvl1pPr marL="0" indent="0">
              <a:buNone/>
              <a:defRPr sz="1200">
                <a:solidFill>
                  <a:schemeClr val="tx1">
                    <a:lumMod val="75000"/>
                    <a:lumOff val="25000"/>
                  </a:schemeClr>
                </a:solidFill>
              </a:defRPr>
            </a:lvl1pPr>
          </a:lstStyle>
          <a:p>
            <a:r>
              <a:rPr lang="en-US" dirty="0"/>
              <a:t>Name, Job Title</a:t>
            </a:r>
          </a:p>
        </p:txBody>
      </p:sp>
      <p:sp>
        <p:nvSpPr>
          <p:cNvPr id="28" name="Text Placeholder 10">
            <a:extLst>
              <a:ext uri="{FF2B5EF4-FFF2-40B4-BE49-F238E27FC236}">
                <a16:creationId xmlns:a16="http://schemas.microsoft.com/office/drawing/2014/main" xmlns="" id="{2BFEAA57-D4CD-4347-85B4-8B2085F33AA1}"/>
              </a:ext>
            </a:extLst>
          </p:cNvPr>
          <p:cNvSpPr>
            <a:spLocks noGrp="1"/>
          </p:cNvSpPr>
          <p:nvPr>
            <p:ph type="body" sz="quarter" idx="16" hasCustomPrompt="1"/>
          </p:nvPr>
        </p:nvSpPr>
        <p:spPr>
          <a:xfrm>
            <a:off x="539751" y="5621536"/>
            <a:ext cx="7518037" cy="266700"/>
          </a:xfrm>
        </p:spPr>
        <p:txBody>
          <a:bodyPr>
            <a:noAutofit/>
          </a:bodyPr>
          <a:lstStyle>
            <a:lvl1pPr marL="0" marR="0" indent="0" algn="l" defTabSz="68580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200">
                <a:solidFill>
                  <a:schemeClr val="tx1">
                    <a:lumMod val="75000"/>
                    <a:lumOff val="25000"/>
                  </a:schemeClr>
                </a:solidFill>
              </a:defRPr>
            </a:lvl1pPr>
          </a:lstStyle>
          <a:p>
            <a:pPr marL="0" marR="0" lvl="0" indent="0" algn="l" defTabSz="68580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sz="1200" dirty="0">
                <a:solidFill>
                  <a:schemeClr val="accent2"/>
                </a:solidFill>
              </a:rPr>
              <a:t>Company Name</a:t>
            </a:r>
          </a:p>
        </p:txBody>
      </p:sp>
      <p:sp>
        <p:nvSpPr>
          <p:cNvPr id="15" name="Pravokotnik 14"/>
          <p:cNvSpPr/>
          <p:nvPr userDrawn="1"/>
        </p:nvSpPr>
        <p:spPr>
          <a:xfrm>
            <a:off x="1" y="4259246"/>
            <a:ext cx="10239019"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8" name="Slika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3741565"/>
            <a:ext cx="966167" cy="3446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
        <p:nvSpPr>
          <p:cNvPr id="3" name="Text Placeholder 2"/>
          <p:cNvSpPr>
            <a:spLocks noGrp="1"/>
          </p:cNvSpPr>
          <p:nvPr>
            <p:ph type="body" sz="quarter" idx="18"/>
          </p:nvPr>
        </p:nvSpPr>
        <p:spPr>
          <a:xfrm>
            <a:off x="768353" y="5970720"/>
            <a:ext cx="1316039" cy="400686"/>
          </a:xfrm>
        </p:spPr>
        <p:txBody>
          <a:bodyPr>
            <a:noAutofit/>
          </a:bodyPr>
          <a:lstStyle>
            <a:lvl1pPr marL="0" indent="0">
              <a:buNone/>
              <a:defRPr sz="788"/>
            </a:lvl1pPr>
            <a:lvl2pPr>
              <a:defRPr sz="750"/>
            </a:lvl2pPr>
            <a:lvl3pPr>
              <a:defRPr sz="750"/>
            </a:lvl3pPr>
            <a:lvl4pPr>
              <a:defRPr sz="675"/>
            </a:lvl4pPr>
            <a:lvl5pPr>
              <a:defRPr sz="675"/>
            </a:lvl5pPr>
          </a:lstStyle>
          <a:p>
            <a:pPr lvl="0"/>
            <a:endParaRPr lang="en-GB" dirty="0"/>
          </a:p>
        </p:txBody>
      </p:sp>
    </p:spTree>
    <p:extLst>
      <p:ext uri="{BB962C8B-B14F-4D97-AF65-F5344CB8AC3E}">
        <p14:creationId xmlns:p14="http://schemas.microsoft.com/office/powerpoint/2010/main" xmlns="" val="102108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21" name="Title 1">
            <a:extLst>
              <a:ext uri="{FF2B5EF4-FFF2-40B4-BE49-F238E27FC236}">
                <a16:creationId xmlns:a16="http://schemas.microsoft.com/office/drawing/2014/main" xmlns="" id="{BBB8651D-A822-B447-BA6F-5B2ACD54EA33}"/>
              </a:ext>
            </a:extLst>
          </p:cNvPr>
          <p:cNvSpPr>
            <a:spLocks noGrp="1"/>
          </p:cNvSpPr>
          <p:nvPr>
            <p:ph type="ctrTitle" hasCustomPrompt="1"/>
          </p:nvPr>
        </p:nvSpPr>
        <p:spPr>
          <a:xfrm>
            <a:off x="539751" y="1680279"/>
            <a:ext cx="7793920" cy="3078342"/>
          </a:xfrm>
        </p:spPr>
        <p:txBody>
          <a:bodyPr wrap="square" tIns="0" rIns="0" bIns="0" anchor="ctr" anchorCtr="0">
            <a:noAutofit/>
          </a:bodyPr>
          <a:lstStyle>
            <a:lvl1pPr>
              <a:lnSpc>
                <a:spcPts val="2835"/>
              </a:lnSpc>
              <a:defRPr sz="2100" b="0" i="0" baseline="0">
                <a:solidFill>
                  <a:schemeClr val="accent2"/>
                </a:solidFill>
                <a:latin typeface="Calibri" pitchFamily="34" charset="0"/>
                <a:ea typeface="メイリオ" pitchFamily="50" charset="-128"/>
                <a:cs typeface="Calibri"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GB" dirty="0"/>
          </a:p>
        </p:txBody>
      </p:sp>
      <p:sp>
        <p:nvSpPr>
          <p:cNvPr id="13" name="Text Placeholder 8">
            <a:extLst>
              <a:ext uri="{FF2B5EF4-FFF2-40B4-BE49-F238E27FC236}">
                <a16:creationId xmlns:a16="http://schemas.microsoft.com/office/drawing/2014/main" xmlns="" id="{B2B05F68-B197-814D-B205-23942323983F}"/>
              </a:ext>
            </a:extLst>
          </p:cNvPr>
          <p:cNvSpPr>
            <a:spLocks noGrp="1"/>
          </p:cNvSpPr>
          <p:nvPr>
            <p:ph type="body" sz="quarter" idx="13" hasCustomPrompt="1"/>
          </p:nvPr>
        </p:nvSpPr>
        <p:spPr>
          <a:xfrm>
            <a:off x="539751" y="4788347"/>
            <a:ext cx="7793920" cy="288925"/>
          </a:xfrm>
        </p:spPr>
        <p:txBody>
          <a:bodyPr>
            <a:noAutofit/>
          </a:bodyPr>
          <a:lstStyle>
            <a:lvl1pPr marL="0" indent="0">
              <a:buNone/>
              <a:defRPr sz="1200"/>
            </a:lvl1pPr>
          </a:lstStyle>
          <a:p>
            <a:r>
              <a:rPr lang="en-US" dirty="0"/>
              <a:t>Date</a:t>
            </a:r>
          </a:p>
        </p:txBody>
      </p:sp>
      <p:sp>
        <p:nvSpPr>
          <p:cNvPr id="14" name="Text Placeholder 17">
            <a:extLst>
              <a:ext uri="{FF2B5EF4-FFF2-40B4-BE49-F238E27FC236}">
                <a16:creationId xmlns:a16="http://schemas.microsoft.com/office/drawing/2014/main" xmlns="" id="{35BA5041-95B8-DA43-9B0D-A51F8EB9AE8C}"/>
              </a:ext>
            </a:extLst>
          </p:cNvPr>
          <p:cNvSpPr>
            <a:spLocks noGrp="1"/>
          </p:cNvSpPr>
          <p:nvPr>
            <p:ph type="body" sz="quarter" idx="11" hasCustomPrompt="1"/>
          </p:nvPr>
        </p:nvSpPr>
        <p:spPr>
          <a:xfrm>
            <a:off x="539751" y="5387736"/>
            <a:ext cx="7793920" cy="266700"/>
          </a:xfrm>
        </p:spPr>
        <p:txBody>
          <a:bodyPr>
            <a:noAutofit/>
          </a:bodyPr>
          <a:lstStyle>
            <a:lvl1pPr marL="0" indent="0">
              <a:buNone/>
              <a:defRPr sz="1200">
                <a:solidFill>
                  <a:schemeClr val="accent2"/>
                </a:solidFill>
              </a:defRPr>
            </a:lvl1pPr>
          </a:lstStyle>
          <a:p>
            <a:r>
              <a:rPr lang="en-US" dirty="0"/>
              <a:t>Department</a:t>
            </a:r>
          </a:p>
        </p:txBody>
      </p:sp>
      <p:sp>
        <p:nvSpPr>
          <p:cNvPr id="16" name="Text Placeholder 19">
            <a:extLst>
              <a:ext uri="{FF2B5EF4-FFF2-40B4-BE49-F238E27FC236}">
                <a16:creationId xmlns:a16="http://schemas.microsoft.com/office/drawing/2014/main" xmlns="" id="{8170F29E-72F0-9043-B0D6-F30E440CFB8B}"/>
              </a:ext>
            </a:extLst>
          </p:cNvPr>
          <p:cNvSpPr>
            <a:spLocks noGrp="1"/>
          </p:cNvSpPr>
          <p:nvPr>
            <p:ph type="body" sz="quarter" idx="14" hasCustomPrompt="1"/>
          </p:nvPr>
        </p:nvSpPr>
        <p:spPr>
          <a:xfrm>
            <a:off x="539751" y="5099152"/>
            <a:ext cx="7793920" cy="266700"/>
          </a:xfrm>
        </p:spPr>
        <p:txBody>
          <a:bodyPr>
            <a:noAutofit/>
          </a:bodyPr>
          <a:lstStyle>
            <a:lvl1pPr marL="0" indent="0">
              <a:buNone/>
              <a:defRPr sz="1200"/>
            </a:lvl1pPr>
          </a:lstStyle>
          <a:p>
            <a:r>
              <a:rPr lang="en-US" dirty="0"/>
              <a:t>Name, Job Title</a:t>
            </a:r>
          </a:p>
        </p:txBody>
      </p:sp>
      <p:sp>
        <p:nvSpPr>
          <p:cNvPr id="17" name="Text Placeholder 10">
            <a:extLst>
              <a:ext uri="{FF2B5EF4-FFF2-40B4-BE49-F238E27FC236}">
                <a16:creationId xmlns:a16="http://schemas.microsoft.com/office/drawing/2014/main" xmlns="" id="{3E05022C-AD53-3A45-B7FB-D8030B095E48}"/>
              </a:ext>
            </a:extLst>
          </p:cNvPr>
          <p:cNvSpPr>
            <a:spLocks noGrp="1"/>
          </p:cNvSpPr>
          <p:nvPr>
            <p:ph type="body" sz="quarter" idx="16" hasCustomPrompt="1"/>
          </p:nvPr>
        </p:nvSpPr>
        <p:spPr>
          <a:xfrm>
            <a:off x="539751" y="5676321"/>
            <a:ext cx="7793920" cy="266700"/>
          </a:xfrm>
        </p:spPr>
        <p:txBody>
          <a:bodyPr>
            <a:noAutofit/>
          </a:bodyPr>
          <a:lstStyle>
            <a:lvl1pPr marL="0" marR="0" indent="0" algn="l" defTabSz="68580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200">
                <a:solidFill>
                  <a:schemeClr val="accent2"/>
                </a:solidFill>
              </a:defRPr>
            </a:lvl1pPr>
          </a:lstStyle>
          <a:p>
            <a:pPr marL="0" marR="0" lvl="0" indent="0" algn="l" defTabSz="68580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sz="1200" dirty="0">
                <a:solidFill>
                  <a:schemeClr val="accent2"/>
                </a:solidFill>
              </a:rPr>
              <a:t>Company Name</a:t>
            </a:r>
          </a:p>
        </p:txBody>
      </p:sp>
      <p:pic>
        <p:nvPicPr>
          <p:cNvPr id="15" name="Slika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24"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Tree>
    <p:extLst>
      <p:ext uri="{BB962C8B-B14F-4D97-AF65-F5344CB8AC3E}">
        <p14:creationId xmlns:p14="http://schemas.microsoft.com/office/powerpoint/2010/main" xmlns="" val="276606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Pravokotnik 1"/>
          <p:cNvSpPr/>
          <p:nvPr userDrawn="1"/>
        </p:nvSpPr>
        <p:spPr>
          <a:xfrm>
            <a:off x="0" y="0"/>
            <a:ext cx="12204000" cy="636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a:t>Abbreviations explanation and references</a:t>
            </a:r>
            <a:endParaRPr lang="en-GB" sz="1350" dirty="0"/>
          </a:p>
        </p:txBody>
      </p:sp>
      <p:sp>
        <p:nvSpPr>
          <p:cNvPr id="31" name="Picture Placeholder 3">
            <a:extLst>
              <a:ext uri="{FF2B5EF4-FFF2-40B4-BE49-F238E27FC236}">
                <a16:creationId xmlns:a16="http://schemas.microsoft.com/office/drawing/2014/main" xmlns="" id="{902F3095-EA6E-F94A-AF04-18ED691DEB75}"/>
              </a:ext>
            </a:extLst>
          </p:cNvPr>
          <p:cNvSpPr>
            <a:spLocks noGrp="1"/>
          </p:cNvSpPr>
          <p:nvPr>
            <p:ph type="pic" sz="quarter" idx="18"/>
          </p:nvPr>
        </p:nvSpPr>
        <p:spPr>
          <a:xfrm>
            <a:off x="5766740" y="-1"/>
            <a:ext cx="6425261" cy="6362549"/>
          </a:xfrm>
        </p:spPr>
        <p:txBody>
          <a:bodyPr/>
          <a:lstStyle/>
          <a:p>
            <a:endParaRPr lang="en-US"/>
          </a:p>
        </p:txBody>
      </p:sp>
      <p:sp>
        <p:nvSpPr>
          <p:cNvPr id="3" name="Označba mesta noge 2"/>
          <p:cNvSpPr>
            <a:spLocks noGrp="1"/>
          </p:cNvSpPr>
          <p:nvPr>
            <p:ph type="ftr" sz="quarter" idx="10"/>
          </p:nvPr>
        </p:nvSpPr>
        <p:spPr/>
        <p:txBody>
          <a:bodyPr/>
          <a:lstStyle/>
          <a:p>
            <a:r>
              <a:rPr lang="en-US" altLang="ja-JP"/>
              <a:t>MARV Code  |  DOP  |  Only for HealthCare Professionals</a:t>
            </a:r>
            <a:endParaRPr lang="ja-JP" altLang="en-US" dirty="0"/>
          </a:p>
        </p:txBody>
      </p:sp>
      <p:sp>
        <p:nvSpPr>
          <p:cNvPr id="4" name="Označba mesta številke diapozitiva 3"/>
          <p:cNvSpPr>
            <a:spLocks noGrp="1"/>
          </p:cNvSpPr>
          <p:nvPr>
            <p:ph type="sldNum" sz="quarter" idx="11"/>
          </p:nvPr>
        </p:nvSpPr>
        <p:spPr>
          <a:xfrm>
            <a:off x="2" y="6362548"/>
            <a:ext cx="532951" cy="481732"/>
          </a:xfrm>
          <a:prstGeom prst="rect">
            <a:avLst/>
          </a:prstGeom>
        </p:spPr>
        <p:txBody>
          <a:bodyPr/>
          <a:lstStyle/>
          <a:p>
            <a:fld id="{E9B57936-92EF-4126-AE48-1D9D36D15E98}" type="slidenum">
              <a:rPr lang="ja-JP" altLang="en-US" smtClean="0"/>
              <a:pPr/>
              <a:t>‹#›</a:t>
            </a:fld>
            <a:endParaRPr lang="ja-JP" altLang="en-US" dirty="0"/>
          </a:p>
        </p:txBody>
      </p:sp>
      <p:sp>
        <p:nvSpPr>
          <p:cNvPr id="10" name="Označba mesta noge 6"/>
          <p:cNvSpPr txBox="1">
            <a:spLocks/>
          </p:cNvSpPr>
          <p:nvPr userDrawn="1"/>
        </p:nvSpPr>
        <p:spPr>
          <a:xfrm>
            <a:off x="539751" y="6362548"/>
            <a:ext cx="9045468" cy="495354"/>
          </a:xfrm>
          <a:prstGeom prst="rect">
            <a:avLst/>
          </a:prstGeom>
        </p:spPr>
        <p:txBody>
          <a:bodyPr vert="horz" lIns="67500" tIns="34290" rIns="0" bIns="34290" rtlCol="0" anchor="ctr"/>
          <a:lstStyle>
            <a:defPPr>
              <a:defRPr lang="ja-JP"/>
            </a:defPPr>
            <a:lvl1pPr marL="0" algn="l" defTabSz="914400" rtl="0" eaLnBrk="1" latinLnBrk="0" hangingPunct="1">
              <a:defRPr kumimoji="1" sz="1000" kern="1200">
                <a:solidFill>
                  <a:schemeClr val="bg1"/>
                </a:solidFill>
                <a:latin typeface="Calibri" pitchFamily="34" charset="0"/>
                <a:ea typeface="メイリオ" pitchFamily="50" charset="-128"/>
                <a:cs typeface="Calibri"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50"/>
              <a:t>|  Title  |  DD/MM/YY</a:t>
            </a:r>
            <a:endParaRPr lang="ja-JP" altLang="en-US" sz="750" dirty="0"/>
          </a:p>
        </p:txBody>
      </p:sp>
      <p:sp>
        <p:nvSpPr>
          <p:cNvPr id="13" name="Rectangle 6">
            <a:extLst>
              <a:ext uri="{FF2B5EF4-FFF2-40B4-BE49-F238E27FC236}">
                <a16:creationId xmlns:a16="http://schemas.microsoft.com/office/drawing/2014/main" xmlns="" id="{18D4B9FA-39D5-DC46-AEE9-0F3C6ECD9555}"/>
              </a:ext>
            </a:extLst>
          </p:cNvPr>
          <p:cNvSpPr/>
          <p:nvPr userDrawn="1"/>
        </p:nvSpPr>
        <p:spPr>
          <a:xfrm>
            <a:off x="0" y="6362650"/>
            <a:ext cx="12204000" cy="505081"/>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p>
        </p:txBody>
      </p:sp>
      <p:sp>
        <p:nvSpPr>
          <p:cNvPr id="15" name="フッター プレースホルダ 4">
            <a:extLst>
              <a:ext uri="{FF2B5EF4-FFF2-40B4-BE49-F238E27FC236}">
                <a16:creationId xmlns:a16="http://schemas.microsoft.com/office/drawing/2014/main" xmlns="" id="{DC933B19-358C-9644-A6A7-BD3B44E55DC8}"/>
              </a:ext>
            </a:extLst>
          </p:cNvPr>
          <p:cNvSpPr txBox="1">
            <a:spLocks/>
          </p:cNvSpPr>
          <p:nvPr userDrawn="1"/>
        </p:nvSpPr>
        <p:spPr>
          <a:xfrm>
            <a:off x="539751" y="6362548"/>
            <a:ext cx="9045468" cy="495354"/>
          </a:xfrm>
          <a:prstGeom prst="rect">
            <a:avLst/>
          </a:prstGeom>
        </p:spPr>
        <p:txBody>
          <a:bodyPr vert="horz" lIns="67500" tIns="34290" rIns="0" bIns="34290" rtlCol="0" anchor="ctr"/>
          <a:lstStyle>
            <a:defPPr>
              <a:defRPr lang="ja-JP"/>
            </a:defPPr>
            <a:lvl1pPr marL="0" algn="l" defTabSz="914400" rtl="0" eaLnBrk="1" latinLnBrk="0" hangingPunct="1">
              <a:defRPr kumimoji="1" sz="1000" kern="1200">
                <a:solidFill>
                  <a:schemeClr val="bg1"/>
                </a:solidFill>
                <a:latin typeface="Calibri" pitchFamily="34" charset="0"/>
                <a:ea typeface="メイリオ" pitchFamily="50" charset="-128"/>
                <a:cs typeface="Calibri"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750" dirty="0"/>
              <a:t>|  </a:t>
            </a:r>
            <a:r>
              <a:rPr lang="hr-HR" altLang="ja-JP" sz="750" dirty="0"/>
              <a:t>MARV Code</a:t>
            </a:r>
            <a:r>
              <a:rPr lang="en-US" altLang="ja-JP" sz="750" dirty="0"/>
              <a:t>  |  </a:t>
            </a:r>
            <a:r>
              <a:rPr lang="hr-HR" altLang="ja-JP" sz="750" dirty="0"/>
              <a:t>DOP</a:t>
            </a:r>
            <a:r>
              <a:rPr lang="en-GB" altLang="ja-JP" sz="750" dirty="0"/>
              <a:t>			Only for HealthCare Providers</a:t>
            </a:r>
            <a:endParaRPr lang="ja-JP" altLang="en-US" sz="750" dirty="0"/>
          </a:p>
        </p:txBody>
      </p:sp>
      <p:sp>
        <p:nvSpPr>
          <p:cNvPr id="17" name="タイトル プレースホルダ 1"/>
          <p:cNvSpPr>
            <a:spLocks noGrp="1"/>
          </p:cNvSpPr>
          <p:nvPr>
            <p:ph type="title" hasCustomPrompt="1"/>
          </p:nvPr>
        </p:nvSpPr>
        <p:spPr>
          <a:xfrm>
            <a:off x="527053" y="132770"/>
            <a:ext cx="4850707" cy="703942"/>
          </a:xfrm>
          <a:prstGeom prst="rect">
            <a:avLst/>
          </a:prstGeom>
        </p:spPr>
        <p:txBody>
          <a:bodyPr vert="horz" lIns="0" tIns="45720" rIns="91440" bIns="45720" rtlCol="0" anchor="ctr">
            <a:noAutofit/>
          </a:bodyPr>
          <a:lstStyle>
            <a:lvl1pPr>
              <a:defRPr sz="2100" baseline="0"/>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kumimoji="1" lang="ja-JP" altLang="en-US" dirty="0"/>
          </a:p>
        </p:txBody>
      </p:sp>
      <p:sp>
        <p:nvSpPr>
          <p:cNvPr id="21" name="Text Placeholder 10">
            <a:extLst>
              <a:ext uri="{FF2B5EF4-FFF2-40B4-BE49-F238E27FC236}">
                <a16:creationId xmlns:a16="http://schemas.microsoft.com/office/drawing/2014/main" xmlns="" id="{8D21A4D7-2764-734A-A756-906144E99007}"/>
              </a:ext>
            </a:extLst>
          </p:cNvPr>
          <p:cNvSpPr>
            <a:spLocks noGrp="1"/>
          </p:cNvSpPr>
          <p:nvPr>
            <p:ph type="body" sz="quarter" idx="13" hasCustomPrompt="1"/>
          </p:nvPr>
        </p:nvSpPr>
        <p:spPr>
          <a:xfrm>
            <a:off x="527053" y="1235199"/>
            <a:ext cx="4850707" cy="4016526"/>
          </a:xfrm>
        </p:spPr>
        <p:txBody>
          <a:bodyPr>
            <a:normAutofit/>
          </a:bodyPr>
          <a:lstStyle>
            <a:lvl1pPr marL="0" indent="0">
              <a:buNone/>
              <a:defRPr sz="1350">
                <a:solidFill>
                  <a:schemeClr val="accent2"/>
                </a:solidFill>
              </a:defRPr>
            </a:lvl1pPr>
          </a:lstStyle>
          <a:p>
            <a:pPr lvl="0"/>
            <a:r>
              <a:rPr lang="en-US" dirty="0"/>
              <a:t>Click to add text</a:t>
            </a:r>
            <a:r>
              <a:rPr lang="sl-SI" dirty="0"/>
              <a:t>     </a:t>
            </a:r>
            <a:endParaRPr lang="en-US" dirty="0"/>
          </a:p>
        </p:txBody>
      </p:sp>
      <p:sp>
        <p:nvSpPr>
          <p:cNvPr id="23" name="Pravokotnik 22"/>
          <p:cNvSpPr/>
          <p:nvPr userDrawn="1"/>
        </p:nvSpPr>
        <p:spPr>
          <a:xfrm>
            <a:off x="0" y="773723"/>
            <a:ext cx="5400000"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pic>
        <p:nvPicPr>
          <p:cNvPr id="19" name="Slika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7" name="Text Placeholder 6"/>
          <p:cNvSpPr>
            <a:spLocks noGrp="1"/>
          </p:cNvSpPr>
          <p:nvPr>
            <p:ph type="body" sz="quarter" idx="19" hasCustomPrompt="1"/>
          </p:nvPr>
        </p:nvSpPr>
        <p:spPr>
          <a:xfrm>
            <a:off x="527053" y="5389689"/>
            <a:ext cx="4873625" cy="834903"/>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132705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17"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pic>
        <p:nvPicPr>
          <p:cNvPr id="19" name="Slika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26"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US" dirty="0"/>
          </a:p>
        </p:txBody>
      </p:sp>
      <p:sp>
        <p:nvSpPr>
          <p:cNvPr id="9" name="Pravokotnik 8"/>
          <p:cNvSpPr/>
          <p:nvPr userDrawn="1"/>
        </p:nvSpPr>
        <p:spPr>
          <a:xfrm>
            <a:off x="1" y="773723"/>
            <a:ext cx="10239019"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Tree>
    <p:extLst>
      <p:ext uri="{BB962C8B-B14F-4D97-AF65-F5344CB8AC3E}">
        <p14:creationId xmlns:p14="http://schemas.microsoft.com/office/powerpoint/2010/main" xmlns="" val="367214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D399D2-45D5-4074-A9B3-2E8E839ED79F}" type="datetimeFigureOut">
              <a:rPr lang="en-US"/>
              <a:pPr>
                <a:defRPr/>
              </a:pPr>
              <a:t>10/21/2023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31E6A-E532-4565-81DB-B4F672BBFAEF}" type="slidenum">
              <a:rPr lang="en-US"/>
              <a:pPr>
                <a:defRPr/>
              </a:pPr>
              <a:t>‹#›</a:t>
            </a:fld>
            <a:endParaRPr lang="en-US"/>
          </a:p>
        </p:txBody>
      </p:sp>
    </p:spTree>
    <p:extLst>
      <p:ext uri="{BB962C8B-B14F-4D97-AF65-F5344CB8AC3E}">
        <p14:creationId xmlns:p14="http://schemas.microsoft.com/office/powerpoint/2010/main" xmlns="" val="4105116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17"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pic>
        <p:nvPicPr>
          <p:cNvPr id="19" name="Slika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Tree>
    <p:extLst>
      <p:ext uri="{BB962C8B-B14F-4D97-AF65-F5344CB8AC3E}">
        <p14:creationId xmlns:p14="http://schemas.microsoft.com/office/powerpoint/2010/main" xmlns="" val="120290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hart/Table">
    <p:spTree>
      <p:nvGrpSpPr>
        <p:cNvPr id="1" name=""/>
        <p:cNvGrpSpPr/>
        <p:nvPr/>
      </p:nvGrpSpPr>
      <p:grpSpPr>
        <a:xfrm>
          <a:off x="0" y="0"/>
          <a:ext cx="0" cy="0"/>
          <a:chOff x="0" y="0"/>
          <a:chExt cx="0" cy="0"/>
        </a:xfrm>
      </p:grpSpPr>
      <p:sp>
        <p:nvSpPr>
          <p:cNvPr id="14" name="Pravokotnik 13"/>
          <p:cNvSpPr/>
          <p:nvPr userDrawn="1"/>
        </p:nvSpPr>
        <p:spPr>
          <a:xfrm>
            <a:off x="6096000" y="0"/>
            <a:ext cx="6096000" cy="6858000"/>
          </a:xfrm>
          <a:prstGeom prst="rect">
            <a:avLst/>
          </a:prstGeom>
          <a:solidFill>
            <a:schemeClr val="accent3">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2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pic>
        <p:nvPicPr>
          <p:cNvPr id="19" name="Slika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29" name="Pravokotnik 28"/>
          <p:cNvSpPr/>
          <p:nvPr userDrawn="1"/>
        </p:nvSpPr>
        <p:spPr>
          <a:xfrm>
            <a:off x="1" y="773723"/>
            <a:ext cx="10239019"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2" name="Text Placeholder 10">
            <a:extLst>
              <a:ext uri="{FF2B5EF4-FFF2-40B4-BE49-F238E27FC236}">
                <a16:creationId xmlns:a16="http://schemas.microsoft.com/office/drawing/2014/main" xmlns="" id="{8D21A4D7-2764-734A-A756-906144E99007}"/>
              </a:ext>
            </a:extLst>
          </p:cNvPr>
          <p:cNvSpPr>
            <a:spLocks noGrp="1"/>
          </p:cNvSpPr>
          <p:nvPr>
            <p:ph type="body" sz="quarter" idx="13" hasCustomPrompt="1"/>
          </p:nvPr>
        </p:nvSpPr>
        <p:spPr>
          <a:xfrm>
            <a:off x="527052" y="1700812"/>
            <a:ext cx="5261691" cy="3544599"/>
          </a:xfrm>
        </p:spPr>
        <p:txBody>
          <a:bodyPr>
            <a:normAutofit/>
          </a:bodyPr>
          <a:lstStyle>
            <a:lvl1pPr marL="0" indent="0">
              <a:buNone/>
              <a:defRPr sz="1800">
                <a:solidFill>
                  <a:schemeClr val="tx1">
                    <a:lumMod val="75000"/>
                    <a:lumOff val="25000"/>
                  </a:schemeClr>
                </a:solidFill>
              </a:defRPr>
            </a:lvl1pPr>
          </a:lstStyle>
          <a:p>
            <a:pPr lvl="0"/>
            <a:r>
              <a:rPr lang="en-US" dirty="0"/>
              <a:t>Click to add text</a:t>
            </a:r>
          </a:p>
        </p:txBody>
      </p:sp>
      <p:sp>
        <p:nvSpPr>
          <p:cNvPr id="33"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US" dirty="0"/>
          </a:p>
        </p:txBody>
      </p:sp>
      <p:sp>
        <p:nvSpPr>
          <p:cNvPr id="13" name="テキスト プレースホルダ 2"/>
          <p:cNvSpPr>
            <a:spLocks noGrp="1"/>
          </p:cNvSpPr>
          <p:nvPr>
            <p:ph type="body" idx="1" hasCustomPrompt="1"/>
          </p:nvPr>
        </p:nvSpPr>
        <p:spPr>
          <a:xfrm>
            <a:off x="527054" y="1228730"/>
            <a:ext cx="5248991" cy="472083"/>
          </a:xfrm>
        </p:spPr>
        <p:txBody>
          <a:bodyPr anchor="b">
            <a:noAutofit/>
          </a:bodyPr>
          <a:lstStyle>
            <a:lvl1pPr marL="0" indent="0">
              <a:buNone/>
              <a:defRPr sz="1950" b="1">
                <a:solidFill>
                  <a:schemeClr val="tx1">
                    <a:lumMod val="75000"/>
                    <a:lumOff val="25000"/>
                  </a:schemeClr>
                </a:solidFill>
                <a:latin typeface="Calibri" pitchFamily="34" charset="0"/>
                <a:cs typeface="Calibr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en-US" altLang="ja-JP" dirty="0"/>
              <a:t>Click to add </a:t>
            </a:r>
            <a:r>
              <a:rPr kumimoji="1" lang="sl-SI" altLang="ja-JP" dirty="0" err="1"/>
              <a:t>subtitle</a:t>
            </a:r>
            <a:endParaRPr kumimoji="1" lang="ja-JP" alt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
        <p:nvSpPr>
          <p:cNvPr id="16" name="Text Placeholder 6"/>
          <p:cNvSpPr>
            <a:spLocks noGrp="1"/>
          </p:cNvSpPr>
          <p:nvPr>
            <p:ph type="body" sz="quarter" idx="19" hasCustomPrompt="1"/>
          </p:nvPr>
        </p:nvSpPr>
        <p:spPr>
          <a:xfrm>
            <a:off x="527053" y="5389689"/>
            <a:ext cx="4873625" cy="834903"/>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326433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and Chart/Table">
    <p:spTree>
      <p:nvGrpSpPr>
        <p:cNvPr id="1" name=""/>
        <p:cNvGrpSpPr/>
        <p:nvPr/>
      </p:nvGrpSpPr>
      <p:grpSpPr>
        <a:xfrm>
          <a:off x="0" y="0"/>
          <a:ext cx="0" cy="0"/>
          <a:chOff x="0" y="0"/>
          <a:chExt cx="0" cy="0"/>
        </a:xfrm>
      </p:grpSpPr>
      <p:sp>
        <p:nvSpPr>
          <p:cNvPr id="14" name="Pravokotnik 13"/>
          <p:cNvSpPr/>
          <p:nvPr userDrawn="1"/>
        </p:nvSpPr>
        <p:spPr>
          <a:xfrm>
            <a:off x="6096000" y="0"/>
            <a:ext cx="6096000" cy="6858000"/>
          </a:xfrm>
          <a:prstGeom prst="rect">
            <a:avLst/>
          </a:prstGeom>
          <a:solidFill>
            <a:schemeClr val="accent3">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ectangle 6">
            <a:extLst>
              <a:ext uri="{FF2B5EF4-FFF2-40B4-BE49-F238E27FC236}">
                <a16:creationId xmlns:a16="http://schemas.microsoft.com/office/drawing/2014/main" xmlns="" id="{18D4B9FA-39D5-DC46-AEE9-0F3C6ECD9555}"/>
              </a:ext>
            </a:extLst>
          </p:cNvPr>
          <p:cNvSpPr/>
          <p:nvPr userDrawn="1"/>
        </p:nvSpPr>
        <p:spPr>
          <a:xfrm>
            <a:off x="0" y="6368869"/>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sp>
        <p:nvSpPr>
          <p:cNvPr id="2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pic>
        <p:nvPicPr>
          <p:cNvPr id="19" name="Slika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29" name="Pravokotnik 28"/>
          <p:cNvSpPr/>
          <p:nvPr userDrawn="1"/>
        </p:nvSpPr>
        <p:spPr>
          <a:xfrm>
            <a:off x="1" y="773723"/>
            <a:ext cx="10239019"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2" name="Text Placeholder 10">
            <a:extLst>
              <a:ext uri="{FF2B5EF4-FFF2-40B4-BE49-F238E27FC236}">
                <a16:creationId xmlns:a16="http://schemas.microsoft.com/office/drawing/2014/main" xmlns="" id="{8D21A4D7-2764-734A-A756-906144E99007}"/>
              </a:ext>
            </a:extLst>
          </p:cNvPr>
          <p:cNvSpPr>
            <a:spLocks noGrp="1"/>
          </p:cNvSpPr>
          <p:nvPr>
            <p:ph type="body" sz="quarter" idx="13" hasCustomPrompt="1"/>
          </p:nvPr>
        </p:nvSpPr>
        <p:spPr>
          <a:xfrm>
            <a:off x="527052" y="1235203"/>
            <a:ext cx="5261691" cy="4010209"/>
          </a:xfrm>
        </p:spPr>
        <p:txBody>
          <a:bodyPr>
            <a:normAutofit/>
          </a:bodyPr>
          <a:lstStyle>
            <a:lvl1pPr marL="0" indent="0">
              <a:buNone/>
              <a:defRPr sz="1800">
                <a:solidFill>
                  <a:schemeClr val="tx1">
                    <a:lumMod val="75000"/>
                    <a:lumOff val="25000"/>
                  </a:schemeClr>
                </a:solidFill>
              </a:defRPr>
            </a:lvl1pPr>
          </a:lstStyle>
          <a:p>
            <a:pPr lvl="0"/>
            <a:r>
              <a:rPr lang="en-US" dirty="0"/>
              <a:t>Click to add text</a:t>
            </a:r>
          </a:p>
        </p:txBody>
      </p:sp>
      <p:sp>
        <p:nvSpPr>
          <p:cNvPr id="33"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
        <p:nvSpPr>
          <p:cNvPr id="11" name="Text Placeholder 6"/>
          <p:cNvSpPr>
            <a:spLocks noGrp="1"/>
          </p:cNvSpPr>
          <p:nvPr>
            <p:ph type="body" sz="quarter" idx="19" hasCustomPrompt="1"/>
          </p:nvPr>
        </p:nvSpPr>
        <p:spPr>
          <a:xfrm>
            <a:off x="527053" y="5389689"/>
            <a:ext cx="4873625" cy="834903"/>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279883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75D4F24-3AD1-7943-A1A9-EB84047B5123}"/>
              </a:ext>
            </a:extLst>
          </p:cNvPr>
          <p:cNvSpPr>
            <a:spLocks noGrp="1"/>
          </p:cNvSpPr>
          <p:nvPr>
            <p:ph type="body" sz="quarter" idx="13" hasCustomPrompt="1"/>
          </p:nvPr>
        </p:nvSpPr>
        <p:spPr>
          <a:xfrm>
            <a:off x="539752" y="1235892"/>
            <a:ext cx="9540000" cy="4411486"/>
          </a:xfrm>
        </p:spPr>
        <p:txBody>
          <a:bodyPr/>
          <a:lstStyle>
            <a:lvl1pPr>
              <a:buClr>
                <a:schemeClr val="accent1"/>
              </a:buClr>
              <a:defRPr>
                <a:solidFill>
                  <a:schemeClr val="tx1">
                    <a:lumMod val="75000"/>
                    <a:lumOff val="25000"/>
                  </a:schemeClr>
                </a:solidFill>
              </a:defRPr>
            </a:lvl1pPr>
            <a:lvl2pPr marL="557213" indent="-214313">
              <a:buClr>
                <a:schemeClr val="accent3"/>
              </a:buClr>
              <a:buFont typeface="Arial" panose="020B0604020202020204" pitchFamily="34" charset="0"/>
              <a:buChar char="•"/>
              <a:defRPr>
                <a:solidFill>
                  <a:schemeClr val="tx1">
                    <a:lumMod val="75000"/>
                    <a:lumOff val="25000"/>
                  </a:schemeClr>
                </a:solidFill>
              </a:defRPr>
            </a:lvl2pPr>
            <a:lvl3pPr marL="942975" indent="-257175">
              <a:buClr>
                <a:schemeClr val="accent4"/>
              </a:buClr>
              <a:buFont typeface="Arial" panose="020B0604020202020204" pitchFamily="34" charset="0"/>
              <a:buChar char="•"/>
              <a:defRPr>
                <a:solidFill>
                  <a:schemeClr val="tx1">
                    <a:lumMod val="75000"/>
                    <a:lumOff val="25000"/>
                  </a:schemeClr>
                </a:solidFill>
              </a:defRPr>
            </a:lvl3pPr>
            <a:lvl4pPr>
              <a:buClr>
                <a:srgbClr val="4C4948"/>
              </a:buClr>
              <a:defRPr>
                <a:solidFill>
                  <a:schemeClr val="tx1">
                    <a:lumMod val="75000"/>
                    <a:lumOff val="25000"/>
                  </a:schemeClr>
                </a:solidFill>
              </a:defRPr>
            </a:lvl4pPr>
            <a:lvl5pPr>
              <a:buClr>
                <a:srgbClr val="4C4948"/>
              </a:buClr>
              <a:defRPr>
                <a:solidFill>
                  <a:schemeClr val="tx1">
                    <a:lumMod val="75000"/>
                    <a:lumOff val="25000"/>
                  </a:schemeClr>
                </a:solidFill>
              </a:defRPr>
            </a:lvl5pPr>
          </a:lstStyle>
          <a:p>
            <a:pPr lvl="0"/>
            <a:r>
              <a:rPr lang="en-US" dirty="0"/>
              <a:t>Add 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6"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US" dirty="0"/>
          </a:p>
        </p:txBody>
      </p:sp>
      <p:sp>
        <p:nvSpPr>
          <p:cNvPr id="7" name="Text Placeholder 6"/>
          <p:cNvSpPr>
            <a:spLocks noGrp="1"/>
          </p:cNvSpPr>
          <p:nvPr>
            <p:ph type="body" sz="quarter" idx="19" hasCustomPrompt="1"/>
          </p:nvPr>
        </p:nvSpPr>
        <p:spPr>
          <a:xfrm>
            <a:off x="527053" y="5785338"/>
            <a:ext cx="9540001" cy="439250"/>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338404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コンテンツ プレースホルダ 2"/>
          <p:cNvSpPr>
            <a:spLocks noGrp="1"/>
          </p:cNvSpPr>
          <p:nvPr>
            <p:ph idx="1" hasCustomPrompt="1"/>
          </p:nvPr>
        </p:nvSpPr>
        <p:spPr>
          <a:xfrm>
            <a:off x="539751" y="1236664"/>
            <a:ext cx="9540000" cy="4410714"/>
          </a:xfrm>
        </p:spPr>
        <p:txBody>
          <a:bodyPr>
            <a:normAutofit/>
          </a:bodyPr>
          <a:lstStyle>
            <a:lvl1pPr marL="0" indent="0">
              <a:buClr>
                <a:srgbClr val="4C4948"/>
              </a:buClr>
              <a:buNone/>
              <a:defRPr sz="1500" baseline="0">
                <a:solidFill>
                  <a:schemeClr val="tx1">
                    <a:lumMod val="75000"/>
                    <a:lumOff val="25000"/>
                  </a:schemeClr>
                </a:solidFill>
                <a:latin typeface="Calibri" pitchFamily="34" charset="0"/>
                <a:cs typeface="Calibri" pitchFamily="34" charset="0"/>
              </a:defRPr>
            </a:lvl1pPr>
            <a:lvl2pPr>
              <a:buClr>
                <a:srgbClr val="4C4948"/>
              </a:buClr>
              <a:defRPr sz="1350" baseline="0">
                <a:solidFill>
                  <a:srgbClr val="231815"/>
                </a:solidFill>
                <a:latin typeface="Calibri" pitchFamily="34" charset="0"/>
                <a:cs typeface="Calibri" pitchFamily="34" charset="0"/>
              </a:defRPr>
            </a:lvl2pPr>
            <a:lvl3pPr>
              <a:buClr>
                <a:srgbClr val="4C4948"/>
              </a:buClr>
              <a:defRPr sz="1200" baseline="0">
                <a:solidFill>
                  <a:srgbClr val="231815"/>
                </a:solidFill>
                <a:latin typeface="Calibri" pitchFamily="34" charset="0"/>
                <a:cs typeface="Calibri" pitchFamily="34" charset="0"/>
              </a:defRPr>
            </a:lvl3pPr>
            <a:lvl4pPr>
              <a:buClr>
                <a:srgbClr val="4C4948"/>
              </a:buClr>
              <a:defRPr sz="1050" baseline="0">
                <a:solidFill>
                  <a:srgbClr val="231815"/>
                </a:solidFill>
                <a:latin typeface="Calibri" pitchFamily="34" charset="0"/>
                <a:cs typeface="Calibri" pitchFamily="34" charset="0"/>
              </a:defRPr>
            </a:lvl4pPr>
            <a:lvl5pPr>
              <a:buClr>
                <a:srgbClr val="4C4948"/>
              </a:buClr>
              <a:defRPr sz="1050" baseline="0">
                <a:solidFill>
                  <a:srgbClr val="231815"/>
                </a:solidFill>
                <a:latin typeface="Calibri" pitchFamily="34" charset="0"/>
                <a:cs typeface="Calibri" pitchFamily="34" charset="0"/>
              </a:defRPr>
            </a:lvl5pPr>
          </a:lstStyle>
          <a:p>
            <a:pPr lvl="0"/>
            <a:r>
              <a:rPr kumimoji="1" lang="en-US" altLang="ja-JP" dirty="0"/>
              <a:t>Click to add text or click an icon to add other content</a:t>
            </a:r>
            <a:endParaRPr kumimoji="1" lang="ja-JP" altLang="en-US" dirty="0"/>
          </a:p>
        </p:txBody>
      </p:sp>
      <p:sp>
        <p:nvSpPr>
          <p:cNvPr id="7" name="Title 14">
            <a:extLst>
              <a:ext uri="{FF2B5EF4-FFF2-40B4-BE49-F238E27FC236}">
                <a16:creationId xmlns:a16="http://schemas.microsoft.com/office/drawing/2014/main" xmlns="" id="{ACC062CD-A904-0F41-8348-B090B7D8001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US" dirty="0"/>
          </a:p>
        </p:txBody>
      </p:sp>
      <p:sp>
        <p:nvSpPr>
          <p:cNvPr id="9"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6" name="Text Placeholder 6"/>
          <p:cNvSpPr>
            <a:spLocks noGrp="1"/>
          </p:cNvSpPr>
          <p:nvPr>
            <p:ph type="body" sz="quarter" idx="19" hasCustomPrompt="1"/>
          </p:nvPr>
        </p:nvSpPr>
        <p:spPr>
          <a:xfrm>
            <a:off x="527053" y="5785338"/>
            <a:ext cx="9540001" cy="439250"/>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459900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コンテンツ プレースホルダ 2"/>
          <p:cNvSpPr>
            <a:spLocks noGrp="1"/>
          </p:cNvSpPr>
          <p:nvPr>
            <p:ph sz="half" idx="1" hasCustomPrompt="1"/>
          </p:nvPr>
        </p:nvSpPr>
        <p:spPr>
          <a:xfrm>
            <a:off x="539752" y="1235894"/>
            <a:ext cx="4644000" cy="4411484"/>
          </a:xfrm>
        </p:spPr>
        <p:txBody>
          <a:bodyPr/>
          <a:lstStyle>
            <a:lvl1pPr>
              <a:defRPr sz="1950">
                <a:solidFill>
                  <a:schemeClr val="tx1">
                    <a:lumMod val="75000"/>
                    <a:lumOff val="25000"/>
                  </a:schemeClr>
                </a:solidFill>
                <a:latin typeface="Calibri" pitchFamily="34" charset="0"/>
                <a:cs typeface="Calibri" pitchFamily="34" charset="0"/>
              </a:defRPr>
            </a:lvl1pPr>
            <a:lvl2pPr marL="600075" marR="0" indent="-257175" algn="l" defTabSz="6858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1800">
                <a:solidFill>
                  <a:schemeClr val="tx1">
                    <a:lumMod val="75000"/>
                    <a:lumOff val="25000"/>
                  </a:schemeClr>
                </a:solidFill>
                <a:latin typeface="Calibri" pitchFamily="34" charset="0"/>
                <a:cs typeface="Calibri" pitchFamily="34" charset="0"/>
              </a:defRPr>
            </a:lvl2pPr>
            <a:lvl3pPr>
              <a:defRPr sz="1650">
                <a:solidFill>
                  <a:schemeClr val="tx1">
                    <a:lumMod val="75000"/>
                    <a:lumOff val="25000"/>
                  </a:schemeClr>
                </a:solidFill>
                <a:latin typeface="Calibri" pitchFamily="34" charset="0"/>
                <a:cs typeface="Calibri" pitchFamily="34" charset="0"/>
              </a:defRPr>
            </a:lvl3pPr>
            <a:lvl4pPr>
              <a:defRPr sz="1500">
                <a:solidFill>
                  <a:schemeClr val="tx1">
                    <a:lumMod val="75000"/>
                    <a:lumOff val="25000"/>
                  </a:schemeClr>
                </a:solidFill>
                <a:latin typeface="Calibri" pitchFamily="34" charset="0"/>
                <a:cs typeface="Calibri" pitchFamily="34" charset="0"/>
              </a:defRPr>
            </a:lvl4pPr>
            <a:lvl5pPr>
              <a:defRPr sz="1350">
                <a:solidFill>
                  <a:schemeClr val="tx1">
                    <a:lumMod val="75000"/>
                    <a:lumOff val="25000"/>
                  </a:schemeClr>
                </a:solidFill>
                <a:latin typeface="Calibri" pitchFamily="34" charset="0"/>
                <a:cs typeface="Calibri" pitchFamily="34" charset="0"/>
              </a:defRPr>
            </a:lvl5pPr>
            <a:lvl6pPr>
              <a:defRPr sz="1350"/>
            </a:lvl6pPr>
            <a:lvl7pPr>
              <a:defRPr sz="1350"/>
            </a:lvl7pPr>
            <a:lvl8pPr>
              <a:defRPr sz="1350"/>
            </a:lvl8pPr>
            <a:lvl9pPr>
              <a:defRPr sz="1350"/>
            </a:lvl9pPr>
          </a:lstStyle>
          <a:p>
            <a:pPr lvl="0"/>
            <a:r>
              <a:rPr kumimoji="1" lang="en-US" altLang="ja-JP" dirty="0"/>
              <a:t>Click to add text</a:t>
            </a:r>
            <a:endParaRPr kumimoji="1" lang="sl-SI" altLang="ja-JP"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4" name="コンテンツ プレースホルダ 3"/>
          <p:cNvSpPr>
            <a:spLocks noGrp="1"/>
          </p:cNvSpPr>
          <p:nvPr>
            <p:ph sz="half" idx="2" hasCustomPrompt="1"/>
          </p:nvPr>
        </p:nvSpPr>
        <p:spPr>
          <a:xfrm>
            <a:off x="5432969" y="1235892"/>
            <a:ext cx="4644000" cy="4411486"/>
          </a:xfrm>
        </p:spPr>
        <p:txBody>
          <a:bodyPr/>
          <a:lstStyle>
            <a:lvl1pPr>
              <a:defRPr sz="1950">
                <a:solidFill>
                  <a:schemeClr val="tx1">
                    <a:lumMod val="75000"/>
                    <a:lumOff val="25000"/>
                  </a:schemeClr>
                </a:solidFill>
                <a:latin typeface="Calibri" pitchFamily="34" charset="0"/>
                <a:cs typeface="Calibri" pitchFamily="34" charset="0"/>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75000"/>
                    <a:lumOff val="25000"/>
                  </a:schemeClr>
                </a:solidFill>
                <a:latin typeface="Calibri" pitchFamily="34" charset="0"/>
                <a:cs typeface="Calibri" pitchFamily="34" charset="0"/>
              </a:defRPr>
            </a:lvl2pPr>
            <a:lvl3pPr>
              <a:defRPr sz="1650">
                <a:solidFill>
                  <a:schemeClr val="tx1">
                    <a:lumMod val="75000"/>
                    <a:lumOff val="25000"/>
                  </a:schemeClr>
                </a:solidFill>
                <a:latin typeface="Calibri" pitchFamily="34" charset="0"/>
                <a:cs typeface="Calibri" pitchFamily="34" charset="0"/>
              </a:defRPr>
            </a:lvl3pPr>
            <a:lvl4pPr>
              <a:defRPr sz="1500">
                <a:solidFill>
                  <a:schemeClr val="tx1">
                    <a:lumMod val="75000"/>
                    <a:lumOff val="25000"/>
                  </a:schemeClr>
                </a:solidFill>
                <a:latin typeface="Calibri" pitchFamily="34" charset="0"/>
                <a:cs typeface="Calibri" pitchFamily="34" charset="0"/>
              </a:defRPr>
            </a:lvl4pPr>
            <a:lvl5pPr>
              <a:defRPr sz="1350">
                <a:solidFill>
                  <a:schemeClr val="tx1">
                    <a:lumMod val="75000"/>
                    <a:lumOff val="25000"/>
                  </a:schemeClr>
                </a:solidFill>
                <a:latin typeface="Calibri" pitchFamily="34" charset="0"/>
                <a:cs typeface="Calibri" pitchFamily="34" charset="0"/>
              </a:defRPr>
            </a:lvl5pPr>
            <a:lvl6pPr>
              <a:defRPr sz="1350"/>
            </a:lvl6pPr>
            <a:lvl7pPr>
              <a:defRPr sz="1350"/>
            </a:lvl7pPr>
            <a:lvl8pPr>
              <a:defRPr sz="1350"/>
            </a:lvl8pPr>
            <a:lvl9pPr>
              <a:defRPr sz="1350"/>
            </a:lvl9pPr>
          </a:lstStyle>
          <a:p>
            <a:pPr lvl="0"/>
            <a:r>
              <a:rPr kumimoji="1" lang="en-US" altLang="ja-JP" dirty="0"/>
              <a:t>Click to add text</a:t>
            </a:r>
            <a:endParaRPr kumimoji="1" lang="sl-SI" altLang="ja-JP"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8"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lang="en-US" dirty="0"/>
          </a:p>
        </p:txBody>
      </p:sp>
      <p:sp>
        <p:nvSpPr>
          <p:cNvPr id="10"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7" name="Text Placeholder 6"/>
          <p:cNvSpPr>
            <a:spLocks noGrp="1"/>
          </p:cNvSpPr>
          <p:nvPr>
            <p:ph type="body" sz="quarter" idx="19" hasCustomPrompt="1"/>
          </p:nvPr>
        </p:nvSpPr>
        <p:spPr>
          <a:xfrm>
            <a:off x="527053" y="5785338"/>
            <a:ext cx="9540001" cy="439250"/>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551844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3" name="テキスト プレースホルダ 2"/>
          <p:cNvSpPr>
            <a:spLocks noGrp="1"/>
          </p:cNvSpPr>
          <p:nvPr>
            <p:ph type="body" idx="1" hasCustomPrompt="1"/>
          </p:nvPr>
        </p:nvSpPr>
        <p:spPr>
          <a:xfrm>
            <a:off x="539751" y="1228730"/>
            <a:ext cx="4644000" cy="472083"/>
          </a:xfrm>
        </p:spPr>
        <p:txBody>
          <a:bodyPr anchor="b">
            <a:noAutofit/>
          </a:bodyPr>
          <a:lstStyle>
            <a:lvl1pPr marL="0" indent="0">
              <a:buNone/>
              <a:defRPr sz="1950" b="1">
                <a:solidFill>
                  <a:schemeClr val="accent2"/>
                </a:solidFill>
                <a:latin typeface="Calibri" pitchFamily="34" charset="0"/>
                <a:cs typeface="Calibr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en-US" altLang="ja-JP" dirty="0"/>
              <a:t>Click to add text</a:t>
            </a:r>
            <a:endParaRPr kumimoji="1" lang="ja-JP" altLang="en-US" dirty="0"/>
          </a:p>
        </p:txBody>
      </p:sp>
      <p:sp>
        <p:nvSpPr>
          <p:cNvPr id="4" name="コンテンツ プレースホルダ 3"/>
          <p:cNvSpPr>
            <a:spLocks noGrp="1"/>
          </p:cNvSpPr>
          <p:nvPr>
            <p:ph sz="half" idx="2" hasCustomPrompt="1"/>
          </p:nvPr>
        </p:nvSpPr>
        <p:spPr>
          <a:xfrm>
            <a:off x="539751" y="1772816"/>
            <a:ext cx="4644000" cy="3874562"/>
          </a:xfrm>
        </p:spPr>
        <p:txBody>
          <a:bodyPr/>
          <a:lstStyle>
            <a:lvl1pPr>
              <a:defRPr sz="1800">
                <a:solidFill>
                  <a:schemeClr val="accent2"/>
                </a:solidFill>
                <a:latin typeface="Calibri" pitchFamily="34" charset="0"/>
                <a:cs typeface="Calibri" pitchFamily="34" charset="0"/>
              </a:defRPr>
            </a:lvl1pPr>
            <a:lvl2pPr>
              <a:defRPr sz="1650">
                <a:solidFill>
                  <a:schemeClr val="accent2"/>
                </a:solidFill>
                <a:latin typeface="Calibri" pitchFamily="34" charset="0"/>
                <a:cs typeface="Calibri" pitchFamily="34" charset="0"/>
              </a:defRPr>
            </a:lvl2pPr>
            <a:lvl3pPr>
              <a:defRPr sz="1500">
                <a:solidFill>
                  <a:schemeClr val="accent2"/>
                </a:solidFill>
                <a:latin typeface="Calibri" pitchFamily="34" charset="0"/>
                <a:cs typeface="Calibri" pitchFamily="34" charset="0"/>
              </a:defRPr>
            </a:lvl3pPr>
            <a:lvl4pPr>
              <a:defRPr sz="1200">
                <a:solidFill>
                  <a:schemeClr val="accent2"/>
                </a:solidFill>
                <a:latin typeface="Calibri" pitchFamily="34" charset="0"/>
                <a:cs typeface="Calibri" pitchFamily="34" charset="0"/>
              </a:defRPr>
            </a:lvl4pPr>
            <a:lvl5pPr>
              <a:defRPr sz="1200">
                <a:solidFill>
                  <a:schemeClr val="accent2"/>
                </a:solidFill>
                <a:latin typeface="Calibri" pitchFamily="34" charset="0"/>
                <a:cs typeface="Calibri" pitchFamily="34" charset="0"/>
              </a:defRPr>
            </a:lvl5pPr>
            <a:lvl6pPr>
              <a:defRPr sz="1200"/>
            </a:lvl6pPr>
            <a:lvl7pPr>
              <a:defRPr sz="1200"/>
            </a:lvl7pPr>
            <a:lvl8pPr>
              <a:defRPr sz="1200"/>
            </a:lvl8pPr>
            <a:lvl9pPr>
              <a:defRPr sz="1200"/>
            </a:lvl9pPr>
          </a:lstStyle>
          <a:p>
            <a:pPr lvl="0"/>
            <a:r>
              <a:rPr kumimoji="1" lang="en-US" altLang="ja-JP" dirty="0"/>
              <a:t>Click to add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5" name="テキスト プレースホルダ 4"/>
          <p:cNvSpPr>
            <a:spLocks noGrp="1"/>
          </p:cNvSpPr>
          <p:nvPr>
            <p:ph type="body" sz="quarter" idx="3" hasCustomPrompt="1"/>
          </p:nvPr>
        </p:nvSpPr>
        <p:spPr>
          <a:xfrm>
            <a:off x="5428739" y="1228730"/>
            <a:ext cx="4644000" cy="472083"/>
          </a:xfrm>
        </p:spPr>
        <p:txBody>
          <a:bodyPr anchor="b">
            <a:noAutofit/>
          </a:bodyPr>
          <a:lstStyle>
            <a:lvl1pPr marL="0" indent="0">
              <a:buNone/>
              <a:defRPr sz="1950" b="1">
                <a:solidFill>
                  <a:schemeClr val="accent2"/>
                </a:solidFill>
                <a:latin typeface="Calibri" pitchFamily="34" charset="0"/>
                <a:cs typeface="Calibr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en-US" altLang="ja-JP" dirty="0"/>
              <a:t>Click to add text</a:t>
            </a:r>
            <a:endParaRPr kumimoji="1" lang="ja-JP" altLang="en-US" dirty="0"/>
          </a:p>
        </p:txBody>
      </p:sp>
      <p:sp>
        <p:nvSpPr>
          <p:cNvPr id="6" name="コンテンツ プレースホルダ 5"/>
          <p:cNvSpPr>
            <a:spLocks noGrp="1"/>
          </p:cNvSpPr>
          <p:nvPr>
            <p:ph sz="quarter" idx="4" hasCustomPrompt="1"/>
          </p:nvPr>
        </p:nvSpPr>
        <p:spPr>
          <a:xfrm>
            <a:off x="5428739" y="1772816"/>
            <a:ext cx="4644000" cy="3874562"/>
          </a:xfrm>
        </p:spPr>
        <p:txBody>
          <a:bodyPr/>
          <a:lstStyle>
            <a:lvl1pPr>
              <a:defRPr sz="1800">
                <a:solidFill>
                  <a:schemeClr val="accent2"/>
                </a:solidFill>
                <a:latin typeface="Calibri" pitchFamily="34" charset="0"/>
                <a:cs typeface="Calibri" pitchFamily="34" charset="0"/>
              </a:defRPr>
            </a:lvl1pPr>
            <a:lvl2pPr>
              <a:defRPr sz="1650">
                <a:solidFill>
                  <a:schemeClr val="accent2"/>
                </a:solidFill>
                <a:latin typeface="Calibri" pitchFamily="34" charset="0"/>
                <a:cs typeface="Calibri" pitchFamily="34" charset="0"/>
              </a:defRPr>
            </a:lvl2pPr>
            <a:lvl3pPr>
              <a:defRPr sz="1500">
                <a:solidFill>
                  <a:schemeClr val="accent2"/>
                </a:solidFill>
                <a:latin typeface="Calibri" pitchFamily="34" charset="0"/>
                <a:cs typeface="Calibri" pitchFamily="34" charset="0"/>
              </a:defRPr>
            </a:lvl3pPr>
            <a:lvl4pPr>
              <a:defRPr sz="1200">
                <a:solidFill>
                  <a:schemeClr val="accent2"/>
                </a:solidFill>
                <a:latin typeface="Calibri" pitchFamily="34" charset="0"/>
                <a:cs typeface="Calibri" pitchFamily="34" charset="0"/>
              </a:defRPr>
            </a:lvl4pPr>
            <a:lvl5pPr>
              <a:defRPr sz="1200">
                <a:solidFill>
                  <a:schemeClr val="accent2"/>
                </a:solidFill>
                <a:latin typeface="Calibri" pitchFamily="34" charset="0"/>
                <a:cs typeface="Calibri" pitchFamily="34" charset="0"/>
              </a:defRPr>
            </a:lvl5pPr>
            <a:lvl6pPr>
              <a:defRPr sz="1200"/>
            </a:lvl6pPr>
            <a:lvl7pPr>
              <a:defRPr sz="1200"/>
            </a:lvl7pPr>
            <a:lvl8pPr>
              <a:defRPr sz="1200"/>
            </a:lvl8pPr>
            <a:lvl9pPr>
              <a:defRPr sz="1200"/>
            </a:lvl9pPr>
          </a:lstStyle>
          <a:p>
            <a:pPr lvl="0"/>
            <a:r>
              <a:rPr kumimoji="1" lang="en-US" altLang="ja-JP" dirty="0"/>
              <a:t>Click to add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1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10"/>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9"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lang="en-US" dirty="0"/>
              <a:t>Add your title here</a:t>
            </a:r>
          </a:p>
        </p:txBody>
      </p:sp>
      <p:sp>
        <p:nvSpPr>
          <p:cNvPr id="10" name="Text Placeholder 6"/>
          <p:cNvSpPr>
            <a:spLocks noGrp="1"/>
          </p:cNvSpPr>
          <p:nvPr>
            <p:ph type="body" sz="quarter" idx="19" hasCustomPrompt="1"/>
          </p:nvPr>
        </p:nvSpPr>
        <p:spPr>
          <a:xfrm>
            <a:off x="527053" y="5785338"/>
            <a:ext cx="9540001" cy="439250"/>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2502947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コンテンツ プレースホルダ 2"/>
          <p:cNvSpPr>
            <a:spLocks noGrp="1"/>
          </p:cNvSpPr>
          <p:nvPr>
            <p:ph idx="1" hasCustomPrompt="1"/>
          </p:nvPr>
        </p:nvSpPr>
        <p:spPr>
          <a:xfrm>
            <a:off x="4766735" y="1231901"/>
            <a:ext cx="5292000" cy="4933405"/>
          </a:xfrm>
        </p:spPr>
        <p:txBody>
          <a:bodyPr/>
          <a:lstStyle>
            <a:lvl1pPr>
              <a:defRPr sz="2400">
                <a:solidFill>
                  <a:schemeClr val="tx1">
                    <a:lumMod val="75000"/>
                    <a:lumOff val="25000"/>
                  </a:schemeClr>
                </a:solidFill>
                <a:latin typeface="Calibri" pitchFamily="34" charset="0"/>
                <a:cs typeface="Calibri" pitchFamily="34" charset="0"/>
              </a:defRPr>
            </a:lvl1pPr>
            <a:lvl2pPr>
              <a:defRPr sz="2100">
                <a:solidFill>
                  <a:schemeClr val="tx1">
                    <a:lumMod val="75000"/>
                    <a:lumOff val="25000"/>
                  </a:schemeClr>
                </a:solidFill>
                <a:latin typeface="Calibri" pitchFamily="34" charset="0"/>
                <a:cs typeface="Calibri" pitchFamily="34" charset="0"/>
              </a:defRPr>
            </a:lvl2pPr>
            <a:lvl3pPr>
              <a:defRPr sz="1800">
                <a:solidFill>
                  <a:schemeClr val="tx1">
                    <a:lumMod val="75000"/>
                    <a:lumOff val="25000"/>
                  </a:schemeClr>
                </a:solidFill>
                <a:latin typeface="Calibri" pitchFamily="34" charset="0"/>
                <a:cs typeface="Calibri" pitchFamily="34" charset="0"/>
              </a:defRPr>
            </a:lvl3pPr>
            <a:lvl4pPr>
              <a:defRPr sz="1500">
                <a:solidFill>
                  <a:schemeClr val="tx1">
                    <a:lumMod val="75000"/>
                    <a:lumOff val="25000"/>
                  </a:schemeClr>
                </a:solidFill>
                <a:latin typeface="Calibri" pitchFamily="34" charset="0"/>
                <a:cs typeface="Calibri" pitchFamily="34" charset="0"/>
              </a:defRPr>
            </a:lvl4pPr>
            <a:lvl5pPr>
              <a:defRPr sz="1500">
                <a:solidFill>
                  <a:schemeClr val="tx1">
                    <a:lumMod val="75000"/>
                    <a:lumOff val="25000"/>
                  </a:schemeClr>
                </a:solidFill>
                <a:latin typeface="Calibri" pitchFamily="34" charset="0"/>
                <a:cs typeface="Calibri" pitchFamily="34" charset="0"/>
              </a:defRPr>
            </a:lvl5pPr>
            <a:lvl6pPr>
              <a:defRPr sz="1500"/>
            </a:lvl6pPr>
            <a:lvl7pPr>
              <a:defRPr sz="1500"/>
            </a:lvl7pPr>
            <a:lvl8pPr>
              <a:defRPr sz="1500"/>
            </a:lvl8pPr>
            <a:lvl9pPr>
              <a:defRPr sz="1500"/>
            </a:lvl9pPr>
          </a:lstStyle>
          <a:p>
            <a:pPr lvl="0"/>
            <a:r>
              <a:rPr kumimoji="1" lang="en-US" altLang="ja-JP" dirty="0"/>
              <a:t>Click to add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4" name="テキスト プレースホルダ 3"/>
          <p:cNvSpPr>
            <a:spLocks noGrp="1"/>
          </p:cNvSpPr>
          <p:nvPr>
            <p:ph type="body" sz="half" idx="2" hasCustomPrompt="1"/>
          </p:nvPr>
        </p:nvSpPr>
        <p:spPr>
          <a:xfrm>
            <a:off x="539752" y="2204868"/>
            <a:ext cx="4080933" cy="3046861"/>
          </a:xfrm>
        </p:spPr>
        <p:txBody>
          <a:bodyPr/>
          <a:lstStyle>
            <a:lvl1pPr marL="0" indent="0">
              <a:buNone/>
              <a:defRPr sz="1050">
                <a:solidFill>
                  <a:schemeClr val="tx1">
                    <a:lumMod val="75000"/>
                    <a:lumOff val="25000"/>
                  </a:schemeClr>
                </a:solidFill>
                <a:latin typeface="Calibri" pitchFamily="34" charset="0"/>
                <a:cs typeface="Calibri"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en-US" altLang="ja-JP" dirty="0"/>
              <a:t>Click to add text</a:t>
            </a:r>
            <a:endParaRPr kumimoji="1" lang="ja-JP" altLang="en-US" dirty="0"/>
          </a:p>
        </p:txBody>
      </p:sp>
      <p:sp>
        <p:nvSpPr>
          <p:cNvPr id="11" name="Text Placeholder 10">
            <a:extLst>
              <a:ext uri="{FF2B5EF4-FFF2-40B4-BE49-F238E27FC236}">
                <a16:creationId xmlns:a16="http://schemas.microsoft.com/office/drawing/2014/main" xmlns="" id="{8D21A4D7-2764-734A-A756-906144E99007}"/>
              </a:ext>
            </a:extLst>
          </p:cNvPr>
          <p:cNvSpPr>
            <a:spLocks noGrp="1"/>
          </p:cNvSpPr>
          <p:nvPr>
            <p:ph type="body" sz="quarter" idx="13" hasCustomPrompt="1"/>
          </p:nvPr>
        </p:nvSpPr>
        <p:spPr>
          <a:xfrm>
            <a:off x="527054" y="1235199"/>
            <a:ext cx="4093633" cy="863600"/>
          </a:xfrm>
        </p:spPr>
        <p:txBody>
          <a:bodyPr>
            <a:normAutofit/>
          </a:bodyPr>
          <a:lstStyle>
            <a:lvl1pPr marL="0" indent="0">
              <a:buNone/>
              <a:defRPr sz="1800">
                <a:solidFill>
                  <a:schemeClr val="tx1">
                    <a:lumMod val="75000"/>
                    <a:lumOff val="25000"/>
                  </a:schemeClr>
                </a:solidFill>
              </a:defRPr>
            </a:lvl1pPr>
          </a:lstStyle>
          <a:p>
            <a:pPr lvl="0"/>
            <a:r>
              <a:rPr lang="en-US" dirty="0"/>
              <a:t>Click to add text</a:t>
            </a:r>
          </a:p>
        </p:txBody>
      </p:sp>
      <p:sp>
        <p:nvSpPr>
          <p:cNvPr id="17"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8"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lang="en-US" dirty="0"/>
              <a:t>Add your title here</a:t>
            </a:r>
          </a:p>
        </p:txBody>
      </p:sp>
      <p:sp>
        <p:nvSpPr>
          <p:cNvPr id="9" name="Text Placeholder 6"/>
          <p:cNvSpPr>
            <a:spLocks noGrp="1"/>
          </p:cNvSpPr>
          <p:nvPr>
            <p:ph type="body" sz="quarter" idx="19" hasCustomPrompt="1"/>
          </p:nvPr>
        </p:nvSpPr>
        <p:spPr>
          <a:xfrm>
            <a:off x="527052" y="5389689"/>
            <a:ext cx="4093635" cy="834903"/>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174720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図プレースホルダ 2"/>
          <p:cNvSpPr>
            <a:spLocks noGrp="1"/>
          </p:cNvSpPr>
          <p:nvPr>
            <p:ph type="pic" idx="1" hasCustomPrompt="1"/>
          </p:nvPr>
        </p:nvSpPr>
        <p:spPr>
          <a:xfrm>
            <a:off x="2389717" y="1152530"/>
            <a:ext cx="7315200" cy="3575049"/>
          </a:xfrm>
        </p:spPr>
        <p:txBody>
          <a:bodyPr>
            <a:normAutofit/>
          </a:bodyPr>
          <a:lstStyle>
            <a:lvl1pPr marL="0" indent="0">
              <a:buNone/>
              <a:defRPr sz="2100">
                <a:solidFill>
                  <a:schemeClr val="tx1">
                    <a:lumMod val="75000"/>
                    <a:lumOff val="25000"/>
                  </a:schemeClr>
                </a:solidFill>
                <a:latin typeface="Calibri" pitchFamily="34" charset="0"/>
                <a:cs typeface="Calibri"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en-US" altLang="ja-JP" dirty="0"/>
              <a:t>Click icon to add an image</a:t>
            </a:r>
            <a:endParaRPr kumimoji="1" lang="ja-JP" altLang="en-US" dirty="0"/>
          </a:p>
        </p:txBody>
      </p:sp>
      <p:sp>
        <p:nvSpPr>
          <p:cNvPr id="4" name="テキスト プレースホルダ 3"/>
          <p:cNvSpPr>
            <a:spLocks noGrp="1"/>
          </p:cNvSpPr>
          <p:nvPr>
            <p:ph type="body" sz="half" idx="2" hasCustomPrompt="1"/>
          </p:nvPr>
        </p:nvSpPr>
        <p:spPr>
          <a:xfrm>
            <a:off x="2389717" y="5367338"/>
            <a:ext cx="7315200" cy="804862"/>
          </a:xfrm>
        </p:spPr>
        <p:txBody>
          <a:bodyPr/>
          <a:lstStyle>
            <a:lvl1pPr marL="0" indent="0">
              <a:buNone/>
              <a:defRPr sz="1050">
                <a:solidFill>
                  <a:schemeClr val="tx1">
                    <a:lumMod val="75000"/>
                    <a:lumOff val="2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en-US" altLang="ja-JP" dirty="0"/>
              <a:t>Click to add text</a:t>
            </a:r>
            <a:endParaRPr kumimoji="1" lang="ja-JP" altLang="en-US" dirty="0"/>
          </a:p>
        </p:txBody>
      </p:sp>
      <p:sp>
        <p:nvSpPr>
          <p:cNvPr id="8" name="Text Placeholder 7">
            <a:extLst>
              <a:ext uri="{FF2B5EF4-FFF2-40B4-BE49-F238E27FC236}">
                <a16:creationId xmlns:a16="http://schemas.microsoft.com/office/drawing/2014/main" xmlns="" id="{F08244C5-0213-3545-8C47-FA08A2DEB8C3}"/>
              </a:ext>
            </a:extLst>
          </p:cNvPr>
          <p:cNvSpPr>
            <a:spLocks noGrp="1"/>
          </p:cNvSpPr>
          <p:nvPr>
            <p:ph type="body" sz="quarter" idx="13" hasCustomPrompt="1"/>
          </p:nvPr>
        </p:nvSpPr>
        <p:spPr>
          <a:xfrm>
            <a:off x="2389717" y="4795487"/>
            <a:ext cx="7315200" cy="569913"/>
          </a:xfrm>
        </p:spPr>
        <p:txBody>
          <a:bodyPr anchor="b"/>
          <a:lstStyle>
            <a:lvl1pPr marL="0" indent="0">
              <a:buNone/>
              <a:defRPr sz="1650">
                <a:solidFill>
                  <a:schemeClr val="tx1">
                    <a:lumMod val="75000"/>
                    <a:lumOff val="25000"/>
                  </a:schemeClr>
                </a:solidFill>
              </a:defRPr>
            </a:lvl1pPr>
          </a:lstStyle>
          <a:p>
            <a:pPr lvl="0"/>
            <a:r>
              <a:rPr lang="en-US" dirty="0"/>
              <a:t>Click to add text</a:t>
            </a:r>
          </a:p>
        </p:txBody>
      </p:sp>
      <p:sp>
        <p:nvSpPr>
          <p:cNvPr id="1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10" name="Title 14">
            <a:extLst>
              <a:ext uri="{FF2B5EF4-FFF2-40B4-BE49-F238E27FC236}">
                <a16:creationId xmlns:a16="http://schemas.microsoft.com/office/drawing/2014/main" xmlns="" id="{57096C63-B0AC-AC4D-857F-CDD8F0A217A6}"/>
              </a:ext>
            </a:extLst>
          </p:cNvPr>
          <p:cNvSpPr>
            <a:spLocks noGrp="1"/>
          </p:cNvSpPr>
          <p:nvPr>
            <p:ph type="title" hasCustomPrompt="1"/>
          </p:nvPr>
        </p:nvSpPr>
        <p:spPr>
          <a:xfrm>
            <a:off x="527051" y="132770"/>
            <a:ext cx="9540000" cy="703942"/>
          </a:xfrm>
        </p:spPr>
        <p:txBody>
          <a:bodyPr anchor="b"/>
          <a:lstStyle>
            <a:lvl1pPr>
              <a:defRPr>
                <a:solidFill>
                  <a:schemeClr val="accent1"/>
                </a:solidFill>
                <a:latin typeface="Calibri" panose="020F0502020204030204" pitchFamily="34" charset="0"/>
                <a:cs typeface="Calibri" panose="020F0502020204030204" pitchFamily="34" charset="0"/>
              </a:defRPr>
            </a:lvl1pPr>
          </a:lstStyle>
          <a:p>
            <a:r>
              <a:rPr lang="en-US" dirty="0"/>
              <a:t>Add your title here</a:t>
            </a:r>
          </a:p>
        </p:txBody>
      </p:sp>
    </p:spTree>
    <p:extLst>
      <p:ext uri="{BB962C8B-B14F-4D97-AF65-F5344CB8AC3E}">
        <p14:creationId xmlns:p14="http://schemas.microsoft.com/office/powerpoint/2010/main" xmlns="" val="1155673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7" name="テキスト プレースホルダ 5"/>
          <p:cNvSpPr>
            <a:spLocks noGrp="1"/>
          </p:cNvSpPr>
          <p:nvPr>
            <p:ph type="body" sz="quarter" idx="10" hasCustomPrompt="1"/>
          </p:nvPr>
        </p:nvSpPr>
        <p:spPr>
          <a:xfrm>
            <a:off x="539753" y="1577961"/>
            <a:ext cx="7008779" cy="1723136"/>
          </a:xfrm>
        </p:spPr>
        <p:txBody>
          <a:bodyPr anchor="ctr"/>
          <a:lstStyle>
            <a:lvl1pPr algn="l">
              <a:buNone/>
              <a:defRPr>
                <a:solidFill>
                  <a:schemeClr val="accent2"/>
                </a:solidFill>
                <a:latin typeface="Calibri" pitchFamily="34" charset="0"/>
                <a:ea typeface="+mj-ea"/>
                <a:cs typeface="Calibri" pitchFamily="34" charset="0"/>
              </a:defRPr>
            </a:lvl1pPr>
          </a:lstStyle>
          <a:p>
            <a:pPr lvl="0"/>
            <a:r>
              <a:rPr kumimoji="1" lang="en-US" altLang="ja-JP" dirty="0"/>
              <a:t>Click to add text</a:t>
            </a:r>
            <a:endParaRPr kumimoji="1" lang="ja-JP" altLang="en-US" dirty="0"/>
          </a:p>
        </p:txBody>
      </p:sp>
      <p:sp>
        <p:nvSpPr>
          <p:cNvPr id="11" name="Text Placeholder 8">
            <a:extLst>
              <a:ext uri="{FF2B5EF4-FFF2-40B4-BE49-F238E27FC236}">
                <a16:creationId xmlns:a16="http://schemas.microsoft.com/office/drawing/2014/main" xmlns="" id="{B2B05F68-B197-814D-B205-23942323983F}"/>
              </a:ext>
            </a:extLst>
          </p:cNvPr>
          <p:cNvSpPr>
            <a:spLocks noGrp="1"/>
          </p:cNvSpPr>
          <p:nvPr>
            <p:ph type="body" sz="quarter" idx="14" hasCustomPrompt="1"/>
          </p:nvPr>
        </p:nvSpPr>
        <p:spPr>
          <a:xfrm>
            <a:off x="539752" y="5764486"/>
            <a:ext cx="2639285" cy="433142"/>
          </a:xfrm>
        </p:spPr>
        <p:txBody>
          <a:bodyPr bIns="0" anchor="b">
            <a:noAutofit/>
          </a:bodyPr>
          <a:lstStyle>
            <a:lvl1pPr marL="0" indent="0">
              <a:buNone/>
              <a:defRPr sz="600" baseline="0"/>
            </a:lvl1pPr>
          </a:lstStyle>
          <a:p>
            <a:r>
              <a:rPr lang="sl-SI" dirty="0" err="1"/>
              <a:t>Click</a:t>
            </a:r>
            <a:r>
              <a:rPr lang="sl-SI" dirty="0"/>
              <a:t> to </a:t>
            </a:r>
            <a:r>
              <a:rPr lang="sl-SI" dirty="0" err="1"/>
              <a:t>add</a:t>
            </a:r>
            <a:r>
              <a:rPr lang="sl-SI" dirty="0"/>
              <a:t> </a:t>
            </a:r>
            <a:r>
              <a:rPr lang="sl-SI" dirty="0" err="1"/>
              <a:t>code</a:t>
            </a:r>
            <a:r>
              <a:rPr lang="sl-SI" dirty="0"/>
              <a:t> </a:t>
            </a:r>
            <a:r>
              <a:rPr lang="sl-SI" dirty="0" err="1"/>
              <a:t>and</a:t>
            </a:r>
            <a:r>
              <a:rPr lang="sl-SI" dirty="0"/>
              <a:t> date</a:t>
            </a:r>
            <a:endParaRPr lang="en-US" dirty="0"/>
          </a:p>
        </p:txBody>
      </p:sp>
      <p:sp>
        <p:nvSpPr>
          <p:cNvPr id="19" name="TextBox 7">
            <a:extLst>
              <a:ext uri="{FF2B5EF4-FFF2-40B4-BE49-F238E27FC236}">
                <a16:creationId xmlns:a16="http://schemas.microsoft.com/office/drawing/2014/main" xmlns="" id="{2E616805-6DFB-0945-A003-D0CAF7C12BCF}"/>
              </a:ext>
            </a:extLst>
          </p:cNvPr>
          <p:cNvSpPr txBox="1"/>
          <p:nvPr userDrawn="1"/>
        </p:nvSpPr>
        <p:spPr>
          <a:xfrm>
            <a:off x="446313" y="5105194"/>
            <a:ext cx="4872943" cy="184666"/>
          </a:xfrm>
          <a:prstGeom prst="rect">
            <a:avLst/>
          </a:prstGeom>
          <a:noFill/>
        </p:spPr>
        <p:txBody>
          <a:bodyPr wrap="square" rtlCol="0">
            <a:spAutoFit/>
          </a:bodyPr>
          <a:lstStyle/>
          <a:p>
            <a:pPr algn="l" rtl="0"/>
            <a:r>
              <a:rPr kumimoji="1" lang="en-US" altLang="ja-JP" sz="600" dirty="0"/>
              <a:t>Copyright © 2019 Takeda Pharmaceutical Company Limited. All rights reserved. </a:t>
            </a:r>
            <a:endParaRPr kumimoji="1" lang="sl-SI" altLang="ja-JP" sz="600" dirty="0"/>
          </a:p>
        </p:txBody>
      </p:sp>
      <p:sp>
        <p:nvSpPr>
          <p:cNvPr id="21" name="TextBox 7">
            <a:extLst>
              <a:ext uri="{FF2B5EF4-FFF2-40B4-BE49-F238E27FC236}">
                <a16:creationId xmlns:a16="http://schemas.microsoft.com/office/drawing/2014/main" xmlns="" id="{2E616805-6DFB-0945-A003-D0CAF7C12BCF}"/>
              </a:ext>
            </a:extLst>
          </p:cNvPr>
          <p:cNvSpPr txBox="1"/>
          <p:nvPr userDrawn="1"/>
        </p:nvSpPr>
        <p:spPr>
          <a:xfrm>
            <a:off x="446313" y="5510737"/>
            <a:ext cx="4872943" cy="219291"/>
          </a:xfrm>
          <a:prstGeom prst="rect">
            <a:avLst/>
          </a:prstGeom>
          <a:noFill/>
        </p:spPr>
        <p:txBody>
          <a:bodyPr wrap="square" rtlCol="0">
            <a:spAutoFit/>
          </a:bodyPr>
          <a:lstStyle/>
          <a:p>
            <a:r>
              <a:rPr lang="en-US" sz="825" dirty="0"/>
              <a:t>Only for HealthCare Pro</a:t>
            </a:r>
            <a:r>
              <a:rPr lang="lt-LT" sz="825" dirty="0" err="1"/>
              <a:t>fessionals</a:t>
            </a:r>
            <a:r>
              <a:rPr lang="en-US" sz="825" dirty="0"/>
              <a:t>.</a:t>
            </a:r>
          </a:p>
        </p:txBody>
      </p:sp>
    </p:spTree>
    <p:extLst>
      <p:ext uri="{BB962C8B-B14F-4D97-AF65-F5344CB8AC3E}">
        <p14:creationId xmlns:p14="http://schemas.microsoft.com/office/powerpoint/2010/main" xmlns="" val="132814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DA2ADEB-D012-4BB4-9B59-35F24CBD807B}" type="datetimeFigureOut">
              <a:rPr lang="en-US"/>
              <a:pPr>
                <a:defRPr/>
              </a:pPr>
              <a:t>10/21/2023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B3F79-8F8B-4DCE-9ADF-2B1DA74CDC99}" type="slidenum">
              <a:rPr lang="en-US"/>
              <a:pPr>
                <a:defRPr/>
              </a:pPr>
              <a:t>‹#›</a:t>
            </a:fld>
            <a:endParaRPr lang="en-US"/>
          </a:p>
        </p:txBody>
      </p:sp>
    </p:spTree>
    <p:extLst>
      <p:ext uri="{BB962C8B-B14F-4D97-AF65-F5344CB8AC3E}">
        <p14:creationId xmlns:p14="http://schemas.microsoft.com/office/powerpoint/2010/main" xmlns="" val="3344534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6" name="テキスト プレースホルダ 5"/>
          <p:cNvSpPr>
            <a:spLocks noGrp="1"/>
          </p:cNvSpPr>
          <p:nvPr>
            <p:ph type="body" sz="quarter" idx="10" hasCustomPrompt="1"/>
          </p:nvPr>
        </p:nvSpPr>
        <p:spPr>
          <a:xfrm>
            <a:off x="2591613" y="2565400"/>
            <a:ext cx="7008779" cy="1723136"/>
          </a:xfrm>
        </p:spPr>
        <p:txBody>
          <a:bodyPr anchor="ctr"/>
          <a:lstStyle>
            <a:lvl1pPr algn="ctr">
              <a:buNone/>
              <a:defRPr>
                <a:solidFill>
                  <a:schemeClr val="accent2"/>
                </a:solidFill>
                <a:latin typeface="Calibri" pitchFamily="34" charset="0"/>
                <a:ea typeface="+mj-ea"/>
                <a:cs typeface="Calibri" pitchFamily="34" charset="0"/>
              </a:defRPr>
            </a:lvl1pPr>
          </a:lstStyle>
          <a:p>
            <a:pPr lvl="0"/>
            <a:r>
              <a:rPr kumimoji="1" lang="en-US" altLang="ja-JP" dirty="0"/>
              <a:t>Click to add text</a:t>
            </a:r>
            <a:endParaRPr kumimoji="1" lang="ja-JP" altLang="en-US" dirty="0"/>
          </a:p>
        </p:txBody>
      </p:sp>
      <p:sp>
        <p:nvSpPr>
          <p:cNvPr id="8" name="TextBox 7">
            <a:extLst>
              <a:ext uri="{FF2B5EF4-FFF2-40B4-BE49-F238E27FC236}">
                <a16:creationId xmlns:a16="http://schemas.microsoft.com/office/drawing/2014/main" xmlns="" id="{2E616805-6DFB-0945-A003-D0CAF7C12BCF}"/>
              </a:ext>
            </a:extLst>
          </p:cNvPr>
          <p:cNvSpPr txBox="1"/>
          <p:nvPr userDrawn="1"/>
        </p:nvSpPr>
        <p:spPr>
          <a:xfrm>
            <a:off x="3659531" y="6457894"/>
            <a:ext cx="4872943" cy="276999"/>
          </a:xfrm>
          <a:prstGeom prst="rect">
            <a:avLst/>
          </a:prstGeom>
          <a:noFill/>
        </p:spPr>
        <p:txBody>
          <a:bodyPr wrap="square" rtlCol="0">
            <a:spAutoFit/>
          </a:bodyPr>
          <a:lstStyle/>
          <a:p>
            <a:pPr algn="ctr"/>
            <a:r>
              <a:rPr lang="en-US" sz="600" dirty="0">
                <a:solidFill>
                  <a:schemeClr val="accent2"/>
                </a:solidFill>
              </a:rPr>
              <a:t>© 2019 Takeda Pharmaceutical Company Limited. All rights reserved</a:t>
            </a:r>
          </a:p>
          <a:p>
            <a:pPr algn="ctr"/>
            <a:endParaRPr lang="en-US" sz="600" dirty="0">
              <a:solidFill>
                <a:schemeClr val="accent2"/>
              </a:solidFill>
            </a:endParaRPr>
          </a:p>
        </p:txBody>
      </p:sp>
      <p:pic>
        <p:nvPicPr>
          <p:cNvPr id="9" name="Picture 12" descr="Takeda_Logo_Pos_RGB.emf">
            <a:extLst>
              <a:ext uri="{FF2B5EF4-FFF2-40B4-BE49-F238E27FC236}">
                <a16:creationId xmlns:a16="http://schemas.microsoft.com/office/drawing/2014/main" xmlns="" id="{06211555-87D5-2840-BDB0-E87796330870}"/>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5387413" y="5451554"/>
            <a:ext cx="1417179" cy="476611"/>
          </a:xfrm>
          <a:prstGeom prst="rect">
            <a:avLst/>
          </a:prstGeom>
          <a:noFill/>
          <a:ln w="9525">
            <a:noFill/>
            <a:miter lim="800000"/>
            <a:headEnd/>
            <a:tailEnd/>
          </a:ln>
        </p:spPr>
      </p:pic>
    </p:spTree>
    <p:extLst>
      <p:ext uri="{BB962C8B-B14F-4D97-AF65-F5344CB8AC3E}">
        <p14:creationId xmlns:p14="http://schemas.microsoft.com/office/powerpoint/2010/main" xmlns="" val="731513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with Picture">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xmlns="" id="{18D4B9FA-39D5-DC46-AEE9-0F3C6ECD9555}"/>
              </a:ext>
            </a:extLst>
          </p:cNvPr>
          <p:cNvSpPr/>
          <p:nvPr userDrawn="1"/>
        </p:nvSpPr>
        <p:spPr>
          <a:xfrm>
            <a:off x="0" y="6362650"/>
            <a:ext cx="12204000" cy="505081"/>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p>
        </p:txBody>
      </p:sp>
      <p:sp>
        <p:nvSpPr>
          <p:cNvPr id="2" name="Pravokotnik 1"/>
          <p:cNvSpPr/>
          <p:nvPr userDrawn="1"/>
        </p:nvSpPr>
        <p:spPr>
          <a:xfrm>
            <a:off x="0" y="0"/>
            <a:ext cx="12204000" cy="636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1" name="Picture Placeholder 3">
            <a:extLst>
              <a:ext uri="{FF2B5EF4-FFF2-40B4-BE49-F238E27FC236}">
                <a16:creationId xmlns:a16="http://schemas.microsoft.com/office/drawing/2014/main" xmlns="" id="{902F3095-EA6E-F94A-AF04-18ED691DEB75}"/>
              </a:ext>
            </a:extLst>
          </p:cNvPr>
          <p:cNvSpPr>
            <a:spLocks noGrp="1"/>
          </p:cNvSpPr>
          <p:nvPr>
            <p:ph type="pic" sz="quarter" idx="18"/>
          </p:nvPr>
        </p:nvSpPr>
        <p:spPr>
          <a:xfrm>
            <a:off x="5766740" y="-1"/>
            <a:ext cx="6425261" cy="6362549"/>
          </a:xfrm>
        </p:spPr>
        <p:txBody>
          <a:bodyPr/>
          <a:lstStyle/>
          <a:p>
            <a:endParaRPr lang="en-US"/>
          </a:p>
        </p:txBody>
      </p:sp>
      <p:sp>
        <p:nvSpPr>
          <p:cNvPr id="3" name="Označba mesta noge 2"/>
          <p:cNvSpPr>
            <a:spLocks noGrp="1"/>
          </p:cNvSpPr>
          <p:nvPr>
            <p:ph type="ftr" sz="quarter" idx="10"/>
          </p:nvPr>
        </p:nvSpPr>
        <p:spPr/>
        <p:txBody>
          <a:bodyPr/>
          <a:lstStyle/>
          <a:p>
            <a:r>
              <a:rPr lang="en-US" altLang="ja-JP"/>
              <a:t>MARV Code  |  DOP  |  Only for HealthCare Professionals</a:t>
            </a:r>
            <a:endParaRPr lang="ja-JP" altLang="en-US" dirty="0"/>
          </a:p>
        </p:txBody>
      </p:sp>
      <p:sp>
        <p:nvSpPr>
          <p:cNvPr id="17" name="タイトル プレースホルダ 1"/>
          <p:cNvSpPr>
            <a:spLocks noGrp="1"/>
          </p:cNvSpPr>
          <p:nvPr>
            <p:ph type="title" hasCustomPrompt="1"/>
          </p:nvPr>
        </p:nvSpPr>
        <p:spPr>
          <a:xfrm>
            <a:off x="527053" y="132770"/>
            <a:ext cx="4850707" cy="703942"/>
          </a:xfrm>
          <a:prstGeom prst="rect">
            <a:avLst/>
          </a:prstGeom>
        </p:spPr>
        <p:txBody>
          <a:bodyPr vert="horz" lIns="0" tIns="45720" rIns="91440" bIns="45720" rtlCol="0" anchor="ctr">
            <a:noAutofit/>
          </a:bodyPr>
          <a:lstStyle>
            <a:lvl1pPr>
              <a:defRPr sz="2100" baseline="0"/>
            </a:lvl1p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kumimoji="1" lang="ja-JP" altLang="en-US" dirty="0"/>
          </a:p>
        </p:txBody>
      </p:sp>
      <p:sp>
        <p:nvSpPr>
          <p:cNvPr id="21" name="Text Placeholder 10">
            <a:extLst>
              <a:ext uri="{FF2B5EF4-FFF2-40B4-BE49-F238E27FC236}">
                <a16:creationId xmlns:a16="http://schemas.microsoft.com/office/drawing/2014/main" xmlns="" id="{8D21A4D7-2764-734A-A756-906144E99007}"/>
              </a:ext>
            </a:extLst>
          </p:cNvPr>
          <p:cNvSpPr>
            <a:spLocks noGrp="1"/>
          </p:cNvSpPr>
          <p:nvPr>
            <p:ph type="body" sz="quarter" idx="13" hasCustomPrompt="1"/>
          </p:nvPr>
        </p:nvSpPr>
        <p:spPr>
          <a:xfrm>
            <a:off x="527053" y="1235199"/>
            <a:ext cx="4850707" cy="4016526"/>
          </a:xfrm>
        </p:spPr>
        <p:txBody>
          <a:bodyPr>
            <a:normAutofit/>
          </a:bodyPr>
          <a:lstStyle>
            <a:lvl1pPr marL="0" indent="0">
              <a:buNone/>
              <a:defRPr sz="1350">
                <a:solidFill>
                  <a:schemeClr val="accent2"/>
                </a:solidFill>
              </a:defRPr>
            </a:lvl1pPr>
          </a:lstStyle>
          <a:p>
            <a:pPr lvl="0"/>
            <a:r>
              <a:rPr lang="en-US" dirty="0"/>
              <a:t>Click to add text</a:t>
            </a:r>
            <a:r>
              <a:rPr lang="sl-SI" dirty="0"/>
              <a:t>     </a:t>
            </a:r>
            <a:endParaRPr lang="en-US" dirty="0"/>
          </a:p>
        </p:txBody>
      </p:sp>
      <p:sp>
        <p:nvSpPr>
          <p:cNvPr id="23" name="Pravokotnik 22"/>
          <p:cNvSpPr/>
          <p:nvPr userDrawn="1"/>
        </p:nvSpPr>
        <p:spPr>
          <a:xfrm>
            <a:off x="0" y="773723"/>
            <a:ext cx="5400000"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pic>
        <p:nvPicPr>
          <p:cNvPr id="19" name="Slika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20" name="Text Placeholder 6"/>
          <p:cNvSpPr>
            <a:spLocks noGrp="1"/>
          </p:cNvSpPr>
          <p:nvPr>
            <p:ph type="body" sz="quarter" idx="19" hasCustomPrompt="1"/>
          </p:nvPr>
        </p:nvSpPr>
        <p:spPr>
          <a:xfrm>
            <a:off x="527053" y="5389689"/>
            <a:ext cx="4873625" cy="834903"/>
          </a:xfrm>
        </p:spPr>
        <p:txBody>
          <a:bodyPr>
            <a:noAutofit/>
          </a:bodyPr>
          <a:lstStyle>
            <a:lvl1pPr marL="0" indent="0">
              <a:buNone/>
              <a:defRPr sz="750" b="0"/>
            </a:lvl1pPr>
            <a:lvl2pPr marL="342900" indent="0">
              <a:buNone/>
              <a:defRPr sz="750" b="1"/>
            </a:lvl2pPr>
            <a:lvl3pPr marL="685800" indent="0">
              <a:buNone/>
              <a:defRPr sz="750" b="1"/>
            </a:lvl3pPr>
            <a:lvl4pPr marL="1028700" indent="0">
              <a:buNone/>
              <a:defRPr sz="750" b="1"/>
            </a:lvl4pPr>
            <a:lvl5pPr marL="1371600" indent="0">
              <a:buNone/>
              <a:defRPr sz="750" b="1"/>
            </a:lvl5pPr>
          </a:lstStyle>
          <a:p>
            <a:r>
              <a:rPr lang="en-GB" sz="750" dirty="0"/>
              <a:t>Click to add abbreviations explanation and references</a:t>
            </a:r>
            <a:endParaRPr lang="en-US" sz="750" dirty="0"/>
          </a:p>
        </p:txBody>
      </p:sp>
    </p:spTree>
    <p:extLst>
      <p:ext uri="{BB962C8B-B14F-4D97-AF65-F5344CB8AC3E}">
        <p14:creationId xmlns:p14="http://schemas.microsoft.com/office/powerpoint/2010/main" xmlns="" val="71225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FD48AC-F4E3-495C-978E-FDBA7AECC418}" type="datetimeFigureOut">
              <a:rPr lang="en-US"/>
              <a:pPr>
                <a:defRPr/>
              </a:pPr>
              <a:t>10/21/2023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D1B696-93D7-4691-A549-7DF47E6FE061}" type="slidenum">
              <a:rPr lang="en-US"/>
              <a:pPr>
                <a:defRPr/>
              </a:pPr>
              <a:t>‹#›</a:t>
            </a:fld>
            <a:endParaRPr lang="en-US"/>
          </a:p>
        </p:txBody>
      </p:sp>
    </p:spTree>
    <p:extLst>
      <p:ext uri="{BB962C8B-B14F-4D97-AF65-F5344CB8AC3E}">
        <p14:creationId xmlns:p14="http://schemas.microsoft.com/office/powerpoint/2010/main" xmlns="" val="171340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BAF3C1-51F6-4A8A-AC53-2864ACF1C216}" type="datetimeFigureOut">
              <a:rPr lang="en-US"/>
              <a:pPr>
                <a:defRPr/>
              </a:pPr>
              <a:t>10/21/2023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9D82F4-4D47-40F7-B7F3-301E180721E2}" type="slidenum">
              <a:rPr lang="en-US"/>
              <a:pPr>
                <a:defRPr/>
              </a:pPr>
              <a:t>‹#›</a:t>
            </a:fld>
            <a:endParaRPr lang="en-US"/>
          </a:p>
        </p:txBody>
      </p:sp>
    </p:spTree>
    <p:extLst>
      <p:ext uri="{BB962C8B-B14F-4D97-AF65-F5344CB8AC3E}">
        <p14:creationId xmlns:p14="http://schemas.microsoft.com/office/powerpoint/2010/main" xmlns="" val="148493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5F9ACE-8272-4F36-9542-15CD005E0CDF}" type="datetimeFigureOut">
              <a:rPr lang="en-US"/>
              <a:pPr>
                <a:defRPr/>
              </a:pPr>
              <a:t>10/21/2023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C5F0CD-FFC1-436D-979B-942AE5517B7D}" type="slidenum">
              <a:rPr lang="en-US"/>
              <a:pPr>
                <a:defRPr/>
              </a:pPr>
              <a:t>‹#›</a:t>
            </a:fld>
            <a:endParaRPr lang="en-US"/>
          </a:p>
        </p:txBody>
      </p:sp>
    </p:spTree>
    <p:extLst>
      <p:ext uri="{BB962C8B-B14F-4D97-AF65-F5344CB8AC3E}">
        <p14:creationId xmlns:p14="http://schemas.microsoft.com/office/powerpoint/2010/main" xmlns="" val="427279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477BDE-072F-42B8-A8AC-30AF78D329C2}" type="datetimeFigureOut">
              <a:rPr lang="en-US"/>
              <a:pPr>
                <a:defRPr/>
              </a:pPr>
              <a:t>10/21/2023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3636FB-3442-4837-B5C5-BDFEBFAA0F07}" type="slidenum">
              <a:rPr lang="en-US"/>
              <a:pPr>
                <a:defRPr/>
              </a:pPr>
              <a:t>‹#›</a:t>
            </a:fld>
            <a:endParaRPr lang="en-US"/>
          </a:p>
        </p:txBody>
      </p:sp>
    </p:spTree>
    <p:extLst>
      <p:ext uri="{BB962C8B-B14F-4D97-AF65-F5344CB8AC3E}">
        <p14:creationId xmlns:p14="http://schemas.microsoft.com/office/powerpoint/2010/main" xmlns="" val="2615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94490A-10D2-462F-BEEE-73B0470EEDE4}" type="datetimeFigureOut">
              <a:rPr lang="en-US"/>
              <a:pPr>
                <a:defRPr/>
              </a:pPr>
              <a:t>10/21/2023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5A7159-B761-478E-B6AE-DD2F2E792F18}" type="slidenum">
              <a:rPr lang="en-US"/>
              <a:pPr>
                <a:defRPr/>
              </a:pPr>
              <a:t>‹#›</a:t>
            </a:fld>
            <a:endParaRPr lang="en-US"/>
          </a:p>
        </p:txBody>
      </p:sp>
    </p:spTree>
    <p:extLst>
      <p:ext uri="{BB962C8B-B14F-4D97-AF65-F5344CB8AC3E}">
        <p14:creationId xmlns:p14="http://schemas.microsoft.com/office/powerpoint/2010/main" xmlns="" val="146101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3A44F9-4FF5-484D-8EC1-7EFFB0BC2BEF}" type="datetimeFigureOut">
              <a:rPr lang="en-US"/>
              <a:pPr>
                <a:defRPr/>
              </a:pPr>
              <a:t>10/21/2023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1D959-A154-4CCA-89DB-2DBDCE079BD1}" type="slidenum">
              <a:rPr lang="en-US"/>
              <a:pPr>
                <a:defRPr/>
              </a:pPr>
              <a:t>‹#›</a:t>
            </a:fld>
            <a:endParaRPr lang="en-US"/>
          </a:p>
        </p:txBody>
      </p:sp>
    </p:spTree>
    <p:extLst>
      <p:ext uri="{BB962C8B-B14F-4D97-AF65-F5344CB8AC3E}">
        <p14:creationId xmlns:p14="http://schemas.microsoft.com/office/powerpoint/2010/main" xmlns="" val="73660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CDFDF3-2291-4408-A8CA-F8EACBA93475}" type="datetimeFigureOut">
              <a:rPr lang="en-US"/>
              <a:pPr>
                <a:defRPr/>
              </a:pPr>
              <a:t>10/21/2023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C03A49-AF9D-487B-B430-D61F76C5C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539751" y="1236664"/>
            <a:ext cx="9540000" cy="4928640"/>
          </a:xfrm>
          <a:prstGeom prst="rect">
            <a:avLst/>
          </a:prstGeom>
        </p:spPr>
        <p:txBody>
          <a:bodyPr vert="horz" lIns="0" tIns="45720" rIns="91440" bIns="45720" rtlCol="0">
            <a:normAutofit/>
          </a:bodyPr>
          <a:lstStyle/>
          <a:p>
            <a:pPr lvl="0"/>
            <a:r>
              <a:rPr kumimoji="1" lang="en-US" altLang="ja-JP" dirty="0"/>
              <a:t>Master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15" name="タイトル プレースホルダ 1"/>
          <p:cNvSpPr>
            <a:spLocks noGrp="1"/>
          </p:cNvSpPr>
          <p:nvPr>
            <p:ph type="title"/>
          </p:nvPr>
        </p:nvSpPr>
        <p:spPr>
          <a:xfrm>
            <a:off x="527051" y="132770"/>
            <a:ext cx="9540000" cy="703942"/>
          </a:xfrm>
          <a:prstGeom prst="rect">
            <a:avLst/>
          </a:prstGeom>
        </p:spPr>
        <p:txBody>
          <a:bodyPr vert="horz" lIns="0" tIns="45720" rIns="91440" bIns="45720" rtlCol="0" anchor="ctr">
            <a:noAutofit/>
          </a:bodyPr>
          <a:lstStyle/>
          <a:p>
            <a:r>
              <a:rPr kumimoji="1" lang="sl-SI" altLang="ja-JP" dirty="0" err="1"/>
              <a:t>Click</a:t>
            </a:r>
            <a:r>
              <a:rPr kumimoji="1" lang="sl-SI" altLang="ja-JP" dirty="0"/>
              <a:t> to </a:t>
            </a:r>
            <a:r>
              <a:rPr kumimoji="1" lang="sl-SI" altLang="ja-JP" dirty="0" err="1"/>
              <a:t>add</a:t>
            </a:r>
            <a:r>
              <a:rPr kumimoji="1" lang="sl-SI" altLang="ja-JP" dirty="0"/>
              <a:t> t</a:t>
            </a:r>
            <a:r>
              <a:rPr kumimoji="1" lang="en-US" altLang="ja-JP" dirty="0" err="1"/>
              <a:t>itle</a:t>
            </a:r>
            <a:endParaRPr kumimoji="1" lang="ja-JP" altLang="en-US" dirty="0"/>
          </a:p>
        </p:txBody>
      </p:sp>
      <p:sp>
        <p:nvSpPr>
          <p:cNvPr id="16" name="Rectangle 6">
            <a:extLst>
              <a:ext uri="{FF2B5EF4-FFF2-40B4-BE49-F238E27FC236}">
                <a16:creationId xmlns:a16="http://schemas.microsoft.com/office/drawing/2014/main" xmlns="" id="{18D4B9FA-39D5-DC46-AEE9-0F3C6ECD9555}"/>
              </a:ext>
            </a:extLst>
          </p:cNvPr>
          <p:cNvSpPr/>
          <p:nvPr userDrawn="1"/>
        </p:nvSpPr>
        <p:spPr>
          <a:xfrm>
            <a:off x="0" y="6362651"/>
            <a:ext cx="12204000" cy="495353"/>
          </a:xfrm>
          <a:prstGeom prst="rect">
            <a:avLst/>
          </a:prstGeom>
          <a:gradFill flip="none" rotWithShape="1">
            <a:gsLst>
              <a:gs pos="0">
                <a:schemeClr val="accent1"/>
              </a:gs>
              <a:gs pos="100000">
                <a:srgbClr val="FF584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350" dirty="0">
              <a:solidFill>
                <a:srgbClr val="FFFFFF"/>
              </a:solidFill>
            </a:endParaRPr>
          </a:p>
        </p:txBody>
      </p:sp>
      <p:pic>
        <p:nvPicPr>
          <p:cNvPr id="9" name="Slika 8"/>
          <p:cNvPicPr>
            <a:picLocks noChangeAspect="1"/>
          </p:cNvPicPr>
          <p:nvPr userDrawn="1"/>
        </p:nvPicPr>
        <p:blipFill>
          <a:blip r:embed="rId21" cstate="print">
            <a:extLst>
              <a:ext uri="{28A0092B-C50C-407E-A947-70E740481C1C}">
                <a14:useLocalDpi xmlns:a14="http://schemas.microsoft.com/office/drawing/2010/main" xmlns="" val="0"/>
              </a:ext>
            </a:extLst>
          </a:blip>
          <a:stretch>
            <a:fillRect/>
          </a:stretch>
        </p:blipFill>
        <p:spPr>
          <a:xfrm>
            <a:off x="10655195" y="256316"/>
            <a:ext cx="966167" cy="344620"/>
          </a:xfrm>
          <a:prstGeom prst="rect">
            <a:avLst/>
          </a:prstGeom>
        </p:spPr>
      </p:pic>
      <p:sp>
        <p:nvSpPr>
          <p:cNvPr id="12" name="フッター プレースホルダ 4">
            <a:extLst>
              <a:ext uri="{FF2B5EF4-FFF2-40B4-BE49-F238E27FC236}">
                <a16:creationId xmlns:a16="http://schemas.microsoft.com/office/drawing/2014/main" xmlns="" id="{DC933B19-358C-9644-A6A7-BD3B44E55DC8}"/>
              </a:ext>
            </a:extLst>
          </p:cNvPr>
          <p:cNvSpPr>
            <a:spLocks noGrp="1"/>
          </p:cNvSpPr>
          <p:nvPr>
            <p:ph type="ftr" sz="quarter" idx="3"/>
          </p:nvPr>
        </p:nvSpPr>
        <p:spPr>
          <a:xfrm>
            <a:off x="539751" y="6362548"/>
            <a:ext cx="9045468" cy="495354"/>
          </a:xfrm>
          <a:prstGeom prst="rect">
            <a:avLst/>
          </a:prstGeom>
        </p:spPr>
        <p:txBody>
          <a:bodyPr vert="horz" lIns="90000" tIns="45720" rIns="0" bIns="45720" rtlCol="0" anchor="ctr"/>
          <a:lstStyle>
            <a:lvl1pPr algn="l">
              <a:defRPr sz="750">
                <a:solidFill>
                  <a:schemeClr val="bg1"/>
                </a:solidFill>
                <a:latin typeface="Calibri" pitchFamily="34" charset="0"/>
                <a:ea typeface="メイリオ" pitchFamily="50" charset="-128"/>
                <a:cs typeface="Calibri" pitchFamily="34" charset="0"/>
              </a:defRPr>
            </a:lvl1pPr>
          </a:lstStyle>
          <a:p>
            <a:r>
              <a:rPr lang="en-US" altLang="ja-JP"/>
              <a:t>MARV Code  |  DOP  |  Only for HealthCare Professionals</a:t>
            </a:r>
            <a:endParaRPr lang="ja-JP" altLang="en-US" dirty="0"/>
          </a:p>
        </p:txBody>
      </p:sp>
      <p:sp>
        <p:nvSpPr>
          <p:cNvPr id="11" name="Pravokotnik 10"/>
          <p:cNvSpPr/>
          <p:nvPr userDrawn="1"/>
        </p:nvSpPr>
        <p:spPr>
          <a:xfrm>
            <a:off x="1" y="773723"/>
            <a:ext cx="10239019" cy="70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4" name="Picture 13"/>
          <p:cNvPicPr>
            <a:picLocks noChangeAspect="1"/>
          </p:cNvPicPr>
          <p:nvPr userDrawn="1"/>
        </p:nvPicPr>
        <p:blipFill>
          <a:blip r:embed="rId22" cstate="print">
            <a:extLst>
              <a:ext uri="{28A0092B-C50C-407E-A947-70E740481C1C}">
                <a14:useLocalDpi xmlns:a14="http://schemas.microsoft.com/office/drawing/2010/main" xmlns="" val="0"/>
              </a:ext>
            </a:extLst>
          </a:blip>
          <a:stretch>
            <a:fillRect/>
          </a:stretch>
        </p:blipFill>
        <p:spPr>
          <a:xfrm>
            <a:off x="10542297" y="5575807"/>
            <a:ext cx="1191961" cy="1204840"/>
          </a:xfrm>
          <a:prstGeom prst="rect">
            <a:avLst/>
          </a:prstGeom>
        </p:spPr>
      </p:pic>
    </p:spTree>
    <p:extLst>
      <p:ext uri="{BB962C8B-B14F-4D97-AF65-F5344CB8AC3E}">
        <p14:creationId xmlns:p14="http://schemas.microsoft.com/office/powerpoint/2010/main" xmlns="" val="21998340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sldNum="0" hdr="0" dt="0"/>
  <p:txStyles>
    <p:titleStyle>
      <a:lvl1pPr algn="l" defTabSz="685800" rtl="0" eaLnBrk="1" latinLnBrk="0" hangingPunct="1">
        <a:spcBef>
          <a:spcPct val="0"/>
        </a:spcBef>
        <a:buNone/>
        <a:defRPr kumimoji="1" sz="2700" kern="1200" baseline="0">
          <a:solidFill>
            <a:schemeClr val="accent1"/>
          </a:solidFill>
          <a:latin typeface="Calibri" pitchFamily="34" charset="0"/>
          <a:ea typeface="メイリオ" pitchFamily="50" charset="-128"/>
          <a:cs typeface="Calibri" pitchFamily="34" charset="0"/>
        </a:defRPr>
      </a:lvl1pPr>
    </p:titleStyle>
    <p:bodyStyle>
      <a:lvl1pPr marL="342900" indent="-342900" algn="l" defTabSz="685800" rtl="0" eaLnBrk="1" latinLnBrk="0" hangingPunct="1">
        <a:spcBef>
          <a:spcPct val="20000"/>
        </a:spcBef>
        <a:buClr>
          <a:schemeClr val="accent1"/>
        </a:buClr>
        <a:buFont typeface="Arial" panose="020B0604020202020204" pitchFamily="34" charset="0"/>
        <a:buChar char="•"/>
        <a:defRPr kumimoji="1" sz="1950" kern="1200" baseline="0">
          <a:solidFill>
            <a:schemeClr val="accent2"/>
          </a:solidFill>
          <a:latin typeface="Calibri" pitchFamily="34" charset="0"/>
          <a:ea typeface="メイリオ" pitchFamily="50" charset="-128"/>
          <a:cs typeface="Calibri" pitchFamily="34" charset="0"/>
        </a:defRPr>
      </a:lvl1pPr>
      <a:lvl2pPr marL="600075" indent="-257175" algn="l" defTabSz="685800" rtl="0" eaLnBrk="1" latinLnBrk="0" hangingPunct="1">
        <a:spcBef>
          <a:spcPct val="20000"/>
        </a:spcBef>
        <a:buClr>
          <a:schemeClr val="accent3"/>
        </a:buClr>
        <a:buFont typeface="Arial" pitchFamily="34" charset="0"/>
        <a:buChar char="•"/>
        <a:defRPr kumimoji="1" sz="1800" kern="1200">
          <a:solidFill>
            <a:schemeClr val="accent2"/>
          </a:solidFill>
          <a:latin typeface="Calibri" pitchFamily="34" charset="0"/>
          <a:ea typeface="メイリオ" pitchFamily="50" charset="-128"/>
          <a:cs typeface="Calibri" pitchFamily="34" charset="0"/>
        </a:defRPr>
      </a:lvl2pPr>
      <a:lvl3pPr marL="857250" indent="-171450" algn="l" defTabSz="685800" rtl="0" eaLnBrk="1" latinLnBrk="0" hangingPunct="1">
        <a:spcBef>
          <a:spcPct val="20000"/>
        </a:spcBef>
        <a:buClr>
          <a:schemeClr val="accent4"/>
        </a:buClr>
        <a:buFont typeface="Arial" pitchFamily="34" charset="0"/>
        <a:buChar char="•"/>
        <a:defRPr kumimoji="1" sz="1650" kern="1200" baseline="0">
          <a:solidFill>
            <a:schemeClr val="accent2"/>
          </a:solidFill>
          <a:latin typeface="Calibri" pitchFamily="34" charset="0"/>
          <a:ea typeface="メイリオ" pitchFamily="50" charset="-128"/>
          <a:cs typeface="Calibri" pitchFamily="34" charset="0"/>
        </a:defRPr>
      </a:lvl3pPr>
      <a:lvl4pPr marL="1200150" indent="-171450" algn="l" defTabSz="685800" rtl="0" eaLnBrk="1" latinLnBrk="0" hangingPunct="1">
        <a:spcBef>
          <a:spcPct val="20000"/>
        </a:spcBef>
        <a:buClr>
          <a:srgbClr val="4C4948"/>
        </a:buClr>
        <a:buFont typeface="Arial" pitchFamily="34" charset="0"/>
        <a:buChar char="–"/>
        <a:defRPr kumimoji="1" sz="1500" kern="1200" baseline="0">
          <a:solidFill>
            <a:schemeClr val="accent2"/>
          </a:solidFill>
          <a:latin typeface="Calibri" pitchFamily="34" charset="0"/>
          <a:ea typeface="メイリオ" pitchFamily="50" charset="-128"/>
          <a:cs typeface="Calibri" pitchFamily="34" charset="0"/>
        </a:defRPr>
      </a:lvl4pPr>
      <a:lvl5pPr marL="1543050" indent="-171450" algn="l" defTabSz="685800" rtl="0" eaLnBrk="1" latinLnBrk="0" hangingPunct="1">
        <a:spcBef>
          <a:spcPct val="20000"/>
        </a:spcBef>
        <a:buClr>
          <a:srgbClr val="4C4948"/>
        </a:buClr>
        <a:buFont typeface="Arial" pitchFamily="34" charset="0"/>
        <a:buChar char="»"/>
        <a:defRPr kumimoji="1" sz="1500" kern="1200" baseline="0">
          <a:solidFill>
            <a:schemeClr val="accent2"/>
          </a:solidFill>
          <a:latin typeface="Calibri" pitchFamily="34" charset="0"/>
          <a:ea typeface="メイリオ" pitchFamily="50" charset="-128"/>
          <a:cs typeface="Calibri" pitchFamily="34" charset="0"/>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doi.org/10.339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093/ndt/gfac062.009"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93/ndt/gfac062.009"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doi.org/10.3390/"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i.org/10.3390/"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2F96C5D3-3BA0-4C81-B17F-AE23EF61DEA9}"/>
              </a:ext>
            </a:extLst>
          </p:cNvPr>
          <p:cNvSpPr>
            <a:spLocks noGrp="1"/>
          </p:cNvSpPr>
          <p:nvPr>
            <p:ph idx="1"/>
          </p:nvPr>
        </p:nvSpPr>
        <p:spPr>
          <a:xfrm>
            <a:off x="1066800" y="3039820"/>
            <a:ext cx="10134599" cy="3352800"/>
          </a:xfrm>
        </p:spPr>
        <p:txBody>
          <a:bodyPr/>
          <a:lstStyle/>
          <a:p>
            <a:pPr marL="0" indent="0" algn="ctr" eaLnBrk="1" hangingPunct="1">
              <a:lnSpc>
                <a:spcPct val="150000"/>
              </a:lnSpc>
              <a:spcBef>
                <a:spcPts val="0"/>
              </a:spcBef>
              <a:buNone/>
            </a:pPr>
            <a:r>
              <a:rPr lang="en-US" altLang="en-US" b="1" i="1" dirty="0">
                <a:solidFill>
                  <a:srgbClr val="002060"/>
                </a:solidFill>
                <a:latin typeface="Calibri" pitchFamily="34" charset="0"/>
                <a:cs typeface="Calibri" pitchFamily="34" charset="0"/>
              </a:rPr>
              <a:t>Challenges in diagnosis and management </a:t>
            </a:r>
          </a:p>
          <a:p>
            <a:pPr marL="0" indent="0" algn="ctr" eaLnBrk="1" hangingPunct="1">
              <a:lnSpc>
                <a:spcPct val="150000"/>
              </a:lnSpc>
              <a:spcBef>
                <a:spcPts val="0"/>
              </a:spcBef>
              <a:buNone/>
            </a:pPr>
            <a:r>
              <a:rPr lang="en-US" altLang="en-US" b="1" i="1" dirty="0">
                <a:solidFill>
                  <a:srgbClr val="002060"/>
                </a:solidFill>
                <a:latin typeface="Calibri" pitchFamily="34" charset="0"/>
                <a:cs typeface="Calibri" pitchFamily="34" charset="0"/>
              </a:rPr>
              <a:t>of Fabry nephropathy </a:t>
            </a:r>
          </a:p>
          <a:p>
            <a:pPr marL="0" indent="0" algn="ctr" eaLnBrk="1" hangingPunct="1">
              <a:lnSpc>
                <a:spcPct val="150000"/>
              </a:lnSpc>
              <a:spcBef>
                <a:spcPts val="0"/>
              </a:spcBef>
              <a:buNone/>
            </a:pPr>
            <a:r>
              <a:rPr lang="en-US" altLang="en-US" sz="2800" b="1" i="1" dirty="0">
                <a:solidFill>
                  <a:srgbClr val="002060"/>
                </a:solidFill>
                <a:latin typeface="Calibri" pitchFamily="34" charset="0"/>
                <a:cs typeface="Calibri" pitchFamily="34" charset="0"/>
              </a:rPr>
              <a:t>Elena RUSU</a:t>
            </a:r>
            <a:endParaRPr lang="en-US" altLang="en-US" sz="2800" b="1" i="1" baseline="30000" dirty="0">
              <a:solidFill>
                <a:srgbClr val="002060"/>
              </a:solidFill>
              <a:latin typeface="Calibri" pitchFamily="34" charset="0"/>
              <a:cs typeface="Calibri" pitchFamily="34" charset="0"/>
            </a:endParaRPr>
          </a:p>
          <a:p>
            <a:pPr marL="0" indent="0" algn="ctr" eaLnBrk="1" hangingPunct="1">
              <a:spcBef>
                <a:spcPct val="0"/>
              </a:spcBef>
              <a:buNone/>
            </a:pPr>
            <a:endParaRPr lang="en-US" altLang="en-US" sz="800" b="1" i="1" dirty="0">
              <a:solidFill>
                <a:srgbClr val="002060"/>
              </a:solidFill>
              <a:latin typeface="Calibri" pitchFamily="34" charset="0"/>
              <a:cs typeface="Calibri" pitchFamily="34" charset="0"/>
            </a:endParaRPr>
          </a:p>
          <a:p>
            <a:pPr marL="0" indent="0" algn="ctr" eaLnBrk="1" hangingPunct="1">
              <a:spcBef>
                <a:spcPct val="0"/>
              </a:spcBef>
              <a:buNone/>
            </a:pPr>
            <a:r>
              <a:rPr lang="en-US" altLang="en-US" sz="1800" b="1" i="1" dirty="0">
                <a:solidFill>
                  <a:srgbClr val="002060"/>
                </a:solidFill>
                <a:latin typeface="Calibri" pitchFamily="34" charset="0"/>
                <a:cs typeface="Calibri" pitchFamily="34" charset="0"/>
              </a:rPr>
              <a:t>Nephrology Clinic, University of Medicine and Pharmacy “Carol Davila”, Bucharest, Romania</a:t>
            </a:r>
          </a:p>
          <a:p>
            <a:pPr marL="0" indent="0" algn="ctr" eaLnBrk="1" hangingPunct="1">
              <a:spcBef>
                <a:spcPct val="0"/>
              </a:spcBef>
              <a:buNone/>
            </a:pPr>
            <a:r>
              <a:rPr lang="en-US" altLang="en-US" sz="1800" b="1" i="1" dirty="0">
                <a:solidFill>
                  <a:srgbClr val="002060"/>
                </a:solidFill>
                <a:latin typeface="Calibri" pitchFamily="34" charset="0"/>
                <a:cs typeface="Calibri" pitchFamily="34" charset="0"/>
              </a:rPr>
              <a:t>Expert Center for Rare Diseases of Reno-Urinary System, “</a:t>
            </a:r>
            <a:r>
              <a:rPr lang="en-US" altLang="en-US" sz="1800" b="1" i="1" dirty="0" err="1">
                <a:solidFill>
                  <a:srgbClr val="002060"/>
                </a:solidFill>
                <a:latin typeface="Calibri" pitchFamily="34" charset="0"/>
                <a:cs typeface="Calibri" pitchFamily="34" charset="0"/>
              </a:rPr>
              <a:t>Fundeni</a:t>
            </a:r>
            <a:r>
              <a:rPr lang="en-US" altLang="en-US" sz="1800" b="1" i="1" dirty="0">
                <a:solidFill>
                  <a:srgbClr val="002060"/>
                </a:solidFill>
                <a:latin typeface="Calibri" pitchFamily="34" charset="0"/>
                <a:cs typeface="Calibri" pitchFamily="34" charset="0"/>
              </a:rPr>
              <a:t>” Clinical Institute, Bucharest</a:t>
            </a:r>
          </a:p>
        </p:txBody>
      </p:sp>
      <p:grpSp>
        <p:nvGrpSpPr>
          <p:cNvPr id="2" name="Group 1">
            <a:extLst>
              <a:ext uri="{FF2B5EF4-FFF2-40B4-BE49-F238E27FC236}">
                <a16:creationId xmlns:a16="http://schemas.microsoft.com/office/drawing/2014/main" xmlns="" id="{A02F0421-1B96-4AE8-B609-FF5FA6939292}"/>
              </a:ext>
            </a:extLst>
          </p:cNvPr>
          <p:cNvGrpSpPr/>
          <p:nvPr/>
        </p:nvGrpSpPr>
        <p:grpSpPr>
          <a:xfrm>
            <a:off x="1283735" y="227002"/>
            <a:ext cx="9296403" cy="1830398"/>
            <a:chOff x="228601" y="316120"/>
            <a:chExt cx="8686798" cy="1665080"/>
          </a:xfrm>
        </p:grpSpPr>
        <p:pic>
          <p:nvPicPr>
            <p:cNvPr id="4" name="Picture 3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1" y="431268"/>
              <a:ext cx="1371599" cy="139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799" y="513184"/>
              <a:ext cx="1371600" cy="1468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xmlns="" id="{F447F3F5-4B52-489C-9C98-F6AD86BDC86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3295" b="20124"/>
            <a:stretch/>
          </p:blipFill>
          <p:spPr>
            <a:xfrm>
              <a:off x="3466322" y="316120"/>
              <a:ext cx="2324878" cy="1512679"/>
            </a:xfrm>
            <a:prstGeom prst="rect">
              <a:avLst/>
            </a:prstGeom>
          </p:spPr>
        </p:pic>
      </p:grpSp>
      <p:sp>
        <p:nvSpPr>
          <p:cNvPr id="12" name="TextBox 11">
            <a:extLst>
              <a:ext uri="{FF2B5EF4-FFF2-40B4-BE49-F238E27FC236}">
                <a16:creationId xmlns:a16="http://schemas.microsoft.com/office/drawing/2014/main" xmlns="" id="{F7564314-48B4-4545-8443-C2F0D4561AF5}"/>
              </a:ext>
            </a:extLst>
          </p:cNvPr>
          <p:cNvSpPr txBox="1"/>
          <p:nvPr/>
        </p:nvSpPr>
        <p:spPr>
          <a:xfrm>
            <a:off x="2778188" y="1828800"/>
            <a:ext cx="6670612" cy="880369"/>
          </a:xfrm>
          <a:prstGeom prst="rect">
            <a:avLst/>
          </a:prstGeom>
          <a:noFill/>
        </p:spPr>
        <p:txBody>
          <a:bodyPr wrap="square">
            <a:spAutoFit/>
          </a:bodyPr>
          <a:lstStyle/>
          <a:p>
            <a:pPr algn="ctr">
              <a:lnSpc>
                <a:spcPct val="150000"/>
              </a:lnSpc>
            </a:pPr>
            <a:r>
              <a:rPr lang="en-US" b="1" dirty="0">
                <a:latin typeface="+mn-lt"/>
              </a:rPr>
              <a:t>HELLENIC SOCIETY OF NEPHROLOGY MEETING &amp; SEMINAR COMBINED WITH 18th BANTAO CONGRESS 19-22/10/23, GREECE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8">
            <a:extLst>
              <a:ext uri="{FF2B5EF4-FFF2-40B4-BE49-F238E27FC236}">
                <a16:creationId xmlns:a16="http://schemas.microsoft.com/office/drawing/2014/main" xmlns="" id="{365CCDDD-146C-EF3A-0D95-05A088E17E55}"/>
              </a:ext>
            </a:extLst>
          </p:cNvPr>
          <p:cNvSpPr txBox="1">
            <a:spLocks/>
          </p:cNvSpPr>
          <p:nvPr/>
        </p:nvSpPr>
        <p:spPr>
          <a:xfrm>
            <a:off x="381000" y="3563332"/>
            <a:ext cx="11473991" cy="3218468"/>
          </a:xfrm>
          <a:prstGeom prst="rect">
            <a:avLst/>
          </a:prstGeom>
          <a:solidFill>
            <a:srgbClr val="F4FCFE"/>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nSpc>
                <a:spcPct val="150000"/>
              </a:lnSpc>
              <a:spcBef>
                <a:spcPts val="0"/>
              </a:spcBef>
              <a:buNone/>
            </a:pPr>
            <a:r>
              <a:rPr lang="en-US" sz="2000" dirty="0">
                <a:solidFill>
                  <a:srgbClr val="002060"/>
                </a:solidFill>
                <a:latin typeface="+mn-lt"/>
              </a:rPr>
              <a:t>Between </a:t>
            </a:r>
            <a:r>
              <a:rPr lang="en-US" sz="2000" b="1" dirty="0">
                <a:solidFill>
                  <a:srgbClr val="002060"/>
                </a:solidFill>
                <a:latin typeface="+mn-lt"/>
              </a:rPr>
              <a:t>2015 – Sep 2023, in </a:t>
            </a:r>
            <a:r>
              <a:rPr lang="en-US" sz="2000" b="1" dirty="0" err="1">
                <a:solidFill>
                  <a:srgbClr val="002060"/>
                </a:solidFill>
                <a:latin typeface="+mn-lt"/>
              </a:rPr>
              <a:t>Fundeni</a:t>
            </a:r>
            <a:r>
              <a:rPr lang="en-US" sz="2000" b="1" dirty="0">
                <a:solidFill>
                  <a:srgbClr val="002060"/>
                </a:solidFill>
                <a:latin typeface="+mn-lt"/>
              </a:rPr>
              <a:t> Expert Center for </a:t>
            </a:r>
          </a:p>
          <a:p>
            <a:pPr marL="0" indent="0">
              <a:lnSpc>
                <a:spcPct val="150000"/>
              </a:lnSpc>
              <a:spcBef>
                <a:spcPts val="0"/>
              </a:spcBef>
              <a:buNone/>
            </a:pPr>
            <a:r>
              <a:rPr lang="en-US" sz="2000" b="1" dirty="0">
                <a:solidFill>
                  <a:srgbClr val="002060"/>
                </a:solidFill>
                <a:latin typeface="+mn-lt"/>
              </a:rPr>
              <a:t>Rare Diseases of Reno-Urinary System were evaluated</a:t>
            </a:r>
          </a:p>
          <a:p>
            <a:pPr marL="0" indent="0">
              <a:lnSpc>
                <a:spcPct val="150000"/>
              </a:lnSpc>
              <a:spcBef>
                <a:spcPts val="0"/>
              </a:spcBef>
              <a:buNone/>
            </a:pPr>
            <a:r>
              <a:rPr lang="en-US" sz="2000" b="1" dirty="0">
                <a:solidFill>
                  <a:srgbClr val="002060"/>
                </a:solidFill>
                <a:latin typeface="+mn-lt"/>
              </a:rPr>
              <a:t>67 patients with Fabry Disease, 29 males and 38 females.</a:t>
            </a:r>
            <a:endParaRPr lang="en-US" sz="2000" b="1" baseline="30000" dirty="0">
              <a:solidFill>
                <a:srgbClr val="002060"/>
              </a:solidFill>
              <a:latin typeface="+mn-lt"/>
            </a:endParaRPr>
          </a:p>
          <a:p>
            <a:pPr marL="0" indent="0">
              <a:buNone/>
            </a:pPr>
            <a:r>
              <a:rPr lang="en-US" sz="2000" b="1" dirty="0">
                <a:solidFill>
                  <a:srgbClr val="002060"/>
                </a:solidFill>
                <a:latin typeface="+mn-lt"/>
              </a:rPr>
              <a:t>15 index cases </a:t>
            </a:r>
            <a:r>
              <a:rPr lang="en-US" sz="2000" b="1" dirty="0" smtClean="0">
                <a:solidFill>
                  <a:srgbClr val="002060"/>
                </a:solidFill>
                <a:latin typeface="+mn-lt"/>
              </a:rPr>
              <a:t>were diagnosed </a:t>
            </a:r>
            <a:r>
              <a:rPr lang="en-US" sz="2000" b="1" dirty="0">
                <a:solidFill>
                  <a:srgbClr val="002060"/>
                </a:solidFill>
                <a:latin typeface="+mn-lt"/>
              </a:rPr>
              <a:t>by </a:t>
            </a:r>
            <a:r>
              <a:rPr lang="en-US" sz="2000" b="1" dirty="0" smtClean="0">
                <a:solidFill>
                  <a:srgbClr val="002060"/>
                </a:solidFill>
                <a:latin typeface="+mn-lt"/>
              </a:rPr>
              <a:t>nephrologists*</a:t>
            </a:r>
            <a:r>
              <a:rPr lang="en-US" sz="2000" dirty="0" smtClean="0">
                <a:solidFill>
                  <a:srgbClr val="002060"/>
                </a:solidFill>
                <a:latin typeface="+mn-lt"/>
              </a:rPr>
              <a:t>:</a:t>
            </a:r>
            <a:endParaRPr lang="en-US" sz="2000" dirty="0">
              <a:solidFill>
                <a:srgbClr val="002060"/>
              </a:solidFill>
              <a:latin typeface="+mn-lt"/>
            </a:endParaRPr>
          </a:p>
          <a:p>
            <a:pPr marL="0" indent="0">
              <a:buNone/>
            </a:pPr>
            <a:r>
              <a:rPr lang="en-US" sz="1800" dirty="0">
                <a:solidFill>
                  <a:schemeClr val="tx1"/>
                </a:solidFill>
                <a:latin typeface="+mn-lt"/>
              </a:rPr>
              <a:t>- 5 patients were diagnosed by kidney biopsy, </a:t>
            </a:r>
          </a:p>
          <a:p>
            <a:pPr marL="0" indent="0">
              <a:buClr>
                <a:srgbClr val="002060"/>
              </a:buClr>
              <a:buNone/>
            </a:pPr>
            <a:r>
              <a:rPr lang="en-US" sz="1800" dirty="0">
                <a:solidFill>
                  <a:schemeClr val="tx1"/>
                </a:solidFill>
                <a:latin typeface="+mn-lt"/>
              </a:rPr>
              <a:t>- 10 patients by performing enzymatic and genetic test: 5 dialyzed </a:t>
            </a:r>
          </a:p>
          <a:p>
            <a:pPr marL="0" indent="0" algn="just">
              <a:buNone/>
            </a:pPr>
            <a:r>
              <a:rPr lang="en-US" sz="1800" dirty="0">
                <a:solidFill>
                  <a:schemeClr val="tx1"/>
                </a:solidFill>
                <a:latin typeface="+mn-lt"/>
              </a:rPr>
              <a:t>   patients, 1 patient with </a:t>
            </a:r>
            <a:r>
              <a:rPr lang="en-US" sz="1800" dirty="0" err="1">
                <a:solidFill>
                  <a:schemeClr val="tx1"/>
                </a:solidFill>
                <a:latin typeface="+mn-lt"/>
              </a:rPr>
              <a:t>RTx</a:t>
            </a:r>
            <a:r>
              <a:rPr lang="en-US" sz="1800" dirty="0">
                <a:solidFill>
                  <a:schemeClr val="tx1"/>
                </a:solidFill>
                <a:latin typeface="+mn-lt"/>
              </a:rPr>
              <a:t>, 3 with CKD 4,  1 patient CKD 3. </a:t>
            </a:r>
          </a:p>
        </p:txBody>
      </p:sp>
      <p:sp>
        <p:nvSpPr>
          <p:cNvPr id="16" name="TextBox 5">
            <a:extLst>
              <a:ext uri="{FF2B5EF4-FFF2-40B4-BE49-F238E27FC236}">
                <a16:creationId xmlns:a16="http://schemas.microsoft.com/office/drawing/2014/main" xmlns="" id="{761CBC58-4A49-64D9-96AB-133C4012BC60}"/>
              </a:ext>
            </a:extLst>
          </p:cNvPr>
          <p:cNvSpPr txBox="1"/>
          <p:nvPr/>
        </p:nvSpPr>
        <p:spPr>
          <a:xfrm>
            <a:off x="1828800" y="381000"/>
            <a:ext cx="8534400" cy="1077218"/>
          </a:xfrm>
          <a:prstGeom prst="rect">
            <a:avLst/>
          </a:prstGeom>
          <a:noFill/>
        </p:spPr>
        <p:txBody>
          <a:bodyPr wrap="square">
            <a:spAutoFit/>
          </a:bodyPr>
          <a:lstStyle/>
          <a:p>
            <a:pPr algn="ctr"/>
            <a:r>
              <a:rPr lang="en-US" altLang="en-US" sz="3200" b="1" i="1" dirty="0" err="1">
                <a:solidFill>
                  <a:srgbClr val="002060"/>
                </a:solidFill>
                <a:latin typeface="+mj-lt"/>
                <a:ea typeface="+mj-ea"/>
                <a:cs typeface="+mj-cs"/>
              </a:rPr>
              <a:t>Fundeni</a:t>
            </a:r>
            <a:r>
              <a:rPr lang="en-US" altLang="en-US" sz="3200" b="1" i="1" dirty="0">
                <a:solidFill>
                  <a:srgbClr val="002060"/>
                </a:solidFill>
                <a:latin typeface="+mj-lt"/>
                <a:ea typeface="+mj-ea"/>
                <a:cs typeface="+mj-cs"/>
              </a:rPr>
              <a:t> Expert Center for Rare </a:t>
            </a:r>
            <a:br>
              <a:rPr lang="en-US" altLang="en-US" sz="3200" b="1" i="1" dirty="0">
                <a:solidFill>
                  <a:srgbClr val="002060"/>
                </a:solidFill>
                <a:latin typeface="+mj-lt"/>
                <a:ea typeface="+mj-ea"/>
                <a:cs typeface="+mj-cs"/>
              </a:rPr>
            </a:br>
            <a:r>
              <a:rPr lang="en-US" altLang="en-US" sz="3200" b="1" i="1" dirty="0">
                <a:solidFill>
                  <a:srgbClr val="002060"/>
                </a:solidFill>
                <a:latin typeface="+mj-lt"/>
                <a:ea typeface="+mj-ea"/>
                <a:cs typeface="+mj-cs"/>
              </a:rPr>
              <a:t>Diseases of Reno-Urinary System </a:t>
            </a:r>
            <a:endParaRPr lang="en-US" sz="3200" b="1" dirty="0">
              <a:solidFill>
                <a:srgbClr val="002060"/>
              </a:solidFill>
              <a:latin typeface="+mj-lt"/>
            </a:endParaRPr>
          </a:p>
        </p:txBody>
      </p:sp>
      <p:pic>
        <p:nvPicPr>
          <p:cNvPr id="7" name="Imagine 6">
            <a:extLst>
              <a:ext uri="{FF2B5EF4-FFF2-40B4-BE49-F238E27FC236}">
                <a16:creationId xmlns:a16="http://schemas.microsoft.com/office/drawing/2014/main" xmlns="" id="{06A27216-16B2-F902-DD5E-24D8B3FA4CA4}"/>
              </a:ext>
            </a:extLst>
          </p:cNvPr>
          <p:cNvPicPr>
            <a:picLocks noChangeAspect="1"/>
          </p:cNvPicPr>
          <p:nvPr/>
        </p:nvPicPr>
        <p:blipFill>
          <a:blip r:embed="rId3" cstate="print"/>
          <a:stretch>
            <a:fillRect/>
          </a:stretch>
        </p:blipFill>
        <p:spPr>
          <a:xfrm>
            <a:off x="6722400" y="3581400"/>
            <a:ext cx="5188273" cy="3066448"/>
          </a:xfrm>
          <a:prstGeom prst="rect">
            <a:avLst/>
          </a:prstGeom>
        </p:spPr>
      </p:pic>
      <p:sp>
        <p:nvSpPr>
          <p:cNvPr id="11" name="Rectangle 10">
            <a:extLst>
              <a:ext uri="{FF2B5EF4-FFF2-40B4-BE49-F238E27FC236}">
                <a16:creationId xmlns:a16="http://schemas.microsoft.com/office/drawing/2014/main" xmlns="" id="{6A843770-4AE7-C641-9913-A01B127397EA}"/>
              </a:ext>
            </a:extLst>
          </p:cNvPr>
          <p:cNvSpPr/>
          <p:nvPr/>
        </p:nvSpPr>
        <p:spPr>
          <a:xfrm>
            <a:off x="381000" y="1828799"/>
            <a:ext cx="11430786" cy="167912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9434B897-B969-8983-A5A4-B539C8287C7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2330" y="1907724"/>
            <a:ext cx="6546742" cy="1494447"/>
          </a:xfrm>
          <a:prstGeom prst="rect">
            <a:avLst/>
          </a:prstGeom>
        </p:spPr>
      </p:pic>
      <p:sp>
        <p:nvSpPr>
          <p:cNvPr id="12" name="TextBox 11">
            <a:extLst>
              <a:ext uri="{FF2B5EF4-FFF2-40B4-BE49-F238E27FC236}">
                <a16:creationId xmlns:a16="http://schemas.microsoft.com/office/drawing/2014/main" xmlns="" id="{F11265CB-ABA0-350B-70D9-40D02B0A7F8A}"/>
              </a:ext>
            </a:extLst>
          </p:cNvPr>
          <p:cNvSpPr txBox="1"/>
          <p:nvPr/>
        </p:nvSpPr>
        <p:spPr>
          <a:xfrm>
            <a:off x="6934200" y="1998583"/>
            <a:ext cx="4842715" cy="1354217"/>
          </a:xfrm>
          <a:prstGeom prst="rect">
            <a:avLst/>
          </a:prstGeom>
          <a:noFill/>
        </p:spPr>
        <p:txBody>
          <a:bodyPr wrap="square" rtlCol="0">
            <a:spAutoFit/>
          </a:bodyPr>
          <a:lstStyle/>
          <a:p>
            <a:pPr marL="285750" indent="-285750" algn="just">
              <a:buFont typeface="Arial" panose="020B0604020202020204" pitchFamily="34" charset="0"/>
              <a:buChar char="•"/>
            </a:pPr>
            <a:r>
              <a:rPr lang="en-US" sz="1600" b="1" i="1" dirty="0">
                <a:solidFill>
                  <a:srgbClr val="002060"/>
                </a:solidFill>
                <a:latin typeface="+mn-lt"/>
              </a:rPr>
              <a:t>Between 2015-2018, a cohort of 42 Romanian patients with FD</a:t>
            </a:r>
          </a:p>
          <a:p>
            <a:pPr marL="285750" indent="-285750" algn="just">
              <a:buFont typeface="Arial" panose="020B0604020202020204" pitchFamily="34" charset="0"/>
              <a:buChar char="•"/>
            </a:pPr>
            <a:r>
              <a:rPr lang="en-US" sz="1600" b="1" i="1" dirty="0">
                <a:solidFill>
                  <a:srgbClr val="002060"/>
                </a:solidFill>
                <a:latin typeface="+mn-lt"/>
              </a:rPr>
              <a:t>Underdiagnosed</a:t>
            </a:r>
            <a:r>
              <a:rPr lang="en-US" sz="1600" i="1" dirty="0">
                <a:solidFill>
                  <a:srgbClr val="002060"/>
                </a:solidFill>
                <a:latin typeface="+mn-lt"/>
              </a:rPr>
              <a:t> - based on a prevalence of FD 1:100000 of </a:t>
            </a:r>
            <a:r>
              <a:rPr lang="en-US" sz="1600" i="1" dirty="0">
                <a:solidFill>
                  <a:srgbClr val="002060"/>
                </a:solidFill>
                <a:effectLst/>
                <a:latin typeface="+mn-lt"/>
              </a:rPr>
              <a:t>approximately, in Romania should be about 200 patients diagnosed. </a:t>
            </a:r>
            <a:endParaRPr lang="en-US" sz="1600" i="1" dirty="0">
              <a:solidFill>
                <a:srgbClr val="002060"/>
              </a:solidFill>
              <a:latin typeface="+mn-lt"/>
            </a:endParaRPr>
          </a:p>
        </p:txBody>
      </p:sp>
      <p:sp>
        <p:nvSpPr>
          <p:cNvPr id="9" name="TextBox 20">
            <a:extLst>
              <a:ext uri="{FF2B5EF4-FFF2-40B4-BE49-F238E27FC236}">
                <a16:creationId xmlns:a16="http://schemas.microsoft.com/office/drawing/2014/main" xmlns="" id="{05BFE5C8-7D25-4D7A-58E9-5D5C6958A10B}"/>
              </a:ext>
            </a:extLst>
          </p:cNvPr>
          <p:cNvSpPr txBox="1"/>
          <p:nvPr/>
        </p:nvSpPr>
        <p:spPr>
          <a:xfrm>
            <a:off x="5943600" y="6550223"/>
            <a:ext cx="6248400"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*Experience </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of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34224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63FA33F-F568-AACE-1345-FC4C4728E65B}"/>
              </a:ext>
            </a:extLst>
          </p:cNvPr>
          <p:cNvSpPr txBox="1"/>
          <p:nvPr/>
        </p:nvSpPr>
        <p:spPr>
          <a:xfrm>
            <a:off x="1828800" y="634425"/>
            <a:ext cx="8534400" cy="584775"/>
          </a:xfrm>
          <a:prstGeom prst="rect">
            <a:avLst/>
          </a:prstGeom>
          <a:noFill/>
        </p:spPr>
        <p:txBody>
          <a:bodyPr wrap="square">
            <a:spAutoFit/>
          </a:bodyPr>
          <a:lstStyle/>
          <a:p>
            <a:pPr algn="ctr"/>
            <a:r>
              <a:rPr lang="en-US" sz="3200" b="1" dirty="0" smtClean="0">
                <a:solidFill>
                  <a:srgbClr val="002060"/>
                </a:solidFill>
                <a:latin typeface="+mj-lt"/>
              </a:rPr>
              <a:t>Key considerations for kidney </a:t>
            </a:r>
            <a:r>
              <a:rPr lang="en-US" sz="3200" b="1" dirty="0">
                <a:solidFill>
                  <a:srgbClr val="002060"/>
                </a:solidFill>
                <a:latin typeface="+mj-lt"/>
              </a:rPr>
              <a:t>biomarkers</a:t>
            </a:r>
          </a:p>
        </p:txBody>
      </p:sp>
      <p:sp>
        <p:nvSpPr>
          <p:cNvPr id="2" name="Text Placeholder 18">
            <a:extLst>
              <a:ext uri="{FF2B5EF4-FFF2-40B4-BE49-F238E27FC236}">
                <a16:creationId xmlns:a16="http://schemas.microsoft.com/office/drawing/2014/main" xmlns="" id="{E747B40D-BF12-157F-D3B5-2A3394C0CA47}"/>
              </a:ext>
            </a:extLst>
          </p:cNvPr>
          <p:cNvSpPr txBox="1">
            <a:spLocks/>
          </p:cNvSpPr>
          <p:nvPr/>
        </p:nvSpPr>
        <p:spPr>
          <a:xfrm>
            <a:off x="760413" y="1849081"/>
            <a:ext cx="10712007" cy="1500193"/>
          </a:xfrm>
          <a:prstGeom prst="rect">
            <a:avLst/>
          </a:prstGeom>
          <a:solidFill>
            <a:srgbClr val="F4FCFE"/>
          </a:solidFill>
        </p:spPr>
        <p:txBody>
          <a:bodyPr wrap="square" anchor="ct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200" b="1" dirty="0">
                <a:solidFill>
                  <a:srgbClr val="002060"/>
                </a:solidFill>
              </a:rPr>
              <a:t>Microalbuminuria is an early marker of Fabry nephropathy and a criterion for the diagnosis of CKD. </a:t>
            </a:r>
            <a:r>
              <a:rPr lang="en-US" sz="2200" dirty="0">
                <a:solidFill>
                  <a:srgbClr val="002060"/>
                </a:solidFill>
              </a:rPr>
              <a:t>Albuminuria should be expressed as a ratio to urinary creatinine or per 24 h.</a:t>
            </a:r>
            <a:r>
              <a:rPr lang="en-US" sz="2200" baseline="30000" dirty="0">
                <a:solidFill>
                  <a:srgbClr val="002060"/>
                </a:solidFill>
              </a:rPr>
              <a:t>1</a:t>
            </a:r>
          </a:p>
          <a:p>
            <a:pPr marL="0" indent="0" algn="just">
              <a:buNone/>
            </a:pPr>
            <a:r>
              <a:rPr lang="en-US" sz="2200" dirty="0">
                <a:solidFill>
                  <a:srgbClr val="002060"/>
                </a:solidFill>
                <a:latin typeface="+mn-lt"/>
              </a:rPr>
              <a:t>Albuminuria and eGFR slopes are current gold-standard biomarkers for monitoring FD-related nephropathy. </a:t>
            </a:r>
            <a:endParaRPr lang="en-US" sz="2200" baseline="30000" dirty="0">
              <a:solidFill>
                <a:srgbClr val="002060"/>
              </a:solidFill>
            </a:endParaRPr>
          </a:p>
        </p:txBody>
      </p:sp>
      <p:sp>
        <p:nvSpPr>
          <p:cNvPr id="5" name="Text Placeholder 18">
            <a:extLst>
              <a:ext uri="{FF2B5EF4-FFF2-40B4-BE49-F238E27FC236}">
                <a16:creationId xmlns:a16="http://schemas.microsoft.com/office/drawing/2014/main" xmlns="" id="{365CCDDD-146C-EF3A-0D95-05A088E17E55}"/>
              </a:ext>
            </a:extLst>
          </p:cNvPr>
          <p:cNvSpPr txBox="1">
            <a:spLocks/>
          </p:cNvSpPr>
          <p:nvPr/>
        </p:nvSpPr>
        <p:spPr>
          <a:xfrm>
            <a:off x="743916" y="3452807"/>
            <a:ext cx="10728505" cy="1500193"/>
          </a:xfrm>
          <a:prstGeom prst="rect">
            <a:avLst/>
          </a:prstGeom>
          <a:solidFill>
            <a:srgbClr val="F4FCFE"/>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r>
              <a:rPr lang="en-US" sz="2200" b="1" dirty="0">
                <a:solidFill>
                  <a:srgbClr val="002060"/>
                </a:solidFill>
                <a:latin typeface="+mn-lt"/>
              </a:rPr>
              <a:t>Loss of podocytes is an early marker of Fabry disease</a:t>
            </a:r>
            <a:r>
              <a:rPr lang="en-US" sz="2200" dirty="0">
                <a:solidFill>
                  <a:srgbClr val="002060"/>
                </a:solidFill>
                <a:latin typeface="+mn-lt"/>
              </a:rPr>
              <a:t>, likely preceding proteinuria </a:t>
            </a:r>
            <a:br>
              <a:rPr lang="en-US" sz="2200" dirty="0">
                <a:solidFill>
                  <a:srgbClr val="002060"/>
                </a:solidFill>
                <a:latin typeface="+mn-lt"/>
              </a:rPr>
            </a:br>
            <a:r>
              <a:rPr lang="en-US" sz="2200" dirty="0">
                <a:solidFill>
                  <a:srgbClr val="002060"/>
                </a:solidFill>
                <a:latin typeface="+mn-lt"/>
              </a:rPr>
              <a:t>and GFR decline, and is central to progression of Fabry nephropathy.</a:t>
            </a:r>
            <a:r>
              <a:rPr lang="en-US" sz="2200" baseline="30000" dirty="0">
                <a:solidFill>
                  <a:srgbClr val="002060"/>
                </a:solidFill>
                <a:latin typeface="+mn-lt"/>
              </a:rPr>
              <a:t>2,3</a:t>
            </a:r>
            <a:r>
              <a:rPr lang="en-US" sz="2200" dirty="0">
                <a:solidFill>
                  <a:srgbClr val="002060"/>
                </a:solidFill>
                <a:latin typeface="+mn-lt"/>
              </a:rPr>
              <a:t> </a:t>
            </a:r>
            <a:r>
              <a:rPr lang="en-US" sz="2200" dirty="0" err="1">
                <a:solidFill>
                  <a:srgbClr val="002060"/>
                </a:solidFill>
                <a:latin typeface="+mn-lt"/>
              </a:rPr>
              <a:t>Podocyturia</a:t>
            </a:r>
            <a:r>
              <a:rPr lang="en-US" sz="2200" dirty="0">
                <a:solidFill>
                  <a:srgbClr val="002060"/>
                </a:solidFill>
                <a:latin typeface="+mn-lt"/>
              </a:rPr>
              <a:t> could potentially support the diagnosis of FD and guide treatment strategies.</a:t>
            </a:r>
            <a:r>
              <a:rPr lang="en-US" sz="2200" baseline="30000" dirty="0">
                <a:solidFill>
                  <a:srgbClr val="002060"/>
                </a:solidFill>
                <a:latin typeface="+mn-lt"/>
              </a:rPr>
              <a:t>4</a:t>
            </a:r>
            <a:r>
              <a:rPr lang="en-US" sz="2200" dirty="0">
                <a:solidFill>
                  <a:srgbClr val="002060"/>
                </a:solidFill>
                <a:latin typeface="+mn-lt"/>
              </a:rPr>
              <a:t> The existing methods to assess podocyturia are not suitable for wide application in clinical settings.</a:t>
            </a:r>
            <a:r>
              <a:rPr lang="en-US" sz="2200" baseline="30000" dirty="0">
                <a:solidFill>
                  <a:srgbClr val="002060"/>
                </a:solidFill>
                <a:latin typeface="+mn-lt"/>
              </a:rPr>
              <a:t>5</a:t>
            </a:r>
          </a:p>
        </p:txBody>
      </p:sp>
      <p:sp>
        <p:nvSpPr>
          <p:cNvPr id="10" name="Text Placeholder 8">
            <a:extLst>
              <a:ext uri="{FF2B5EF4-FFF2-40B4-BE49-F238E27FC236}">
                <a16:creationId xmlns:a16="http://schemas.microsoft.com/office/drawing/2014/main" xmlns="" id="{A17E852A-9C80-DE61-DAB4-E904BDAC0B73}"/>
              </a:ext>
            </a:extLst>
          </p:cNvPr>
          <p:cNvSpPr txBox="1">
            <a:spLocks/>
          </p:cNvSpPr>
          <p:nvPr/>
        </p:nvSpPr>
        <p:spPr>
          <a:xfrm>
            <a:off x="7156732" y="5911334"/>
            <a:ext cx="5035268" cy="9233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0" bIns="0" anchor="b">
            <a:spAutoFit/>
          </a:bodyPr>
          <a:lstStyle>
            <a:lvl1pPr marL="0" marR="0" indent="0" algn="l" defTabSz="914194" rtl="0" eaLnBrk="1" latinLnBrk="0" hangingPunct="1">
              <a:lnSpc>
                <a:spcPct val="100000"/>
              </a:lnSpc>
              <a:spcBef>
                <a:spcPts val="1000"/>
              </a:spcBef>
              <a:spcAft>
                <a:spcPts val="0"/>
              </a:spcAft>
              <a:buClr>
                <a:schemeClr val="accent1"/>
              </a:buClr>
              <a:buSzPct val="100000"/>
              <a:buFont typeface="Arial"/>
              <a:buNone/>
              <a:tabLst/>
              <a:defRPr sz="8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228555" marR="0" indent="0" algn="l" defTabSz="914194" rtl="0" eaLnBrk="1" latinLnBrk="0" hangingPunct="1">
              <a:lnSpc>
                <a:spcPct val="100000"/>
              </a:lnSpc>
              <a:spcBef>
                <a:spcPts val="1000"/>
              </a:spcBef>
              <a:spcAft>
                <a:spcPts val="0"/>
              </a:spcAft>
              <a:buClr>
                <a:schemeClr val="accent2"/>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457109" marR="0" indent="0" algn="l" defTabSz="914194" rtl="0" eaLnBrk="1" latinLnBrk="0" hangingPunct="1">
              <a:lnSpc>
                <a:spcPct val="100000"/>
              </a:lnSpc>
              <a:spcBef>
                <a:spcPts val="1000"/>
              </a:spcBef>
              <a:spcAft>
                <a:spcPts val="0"/>
              </a:spcAft>
              <a:buClr>
                <a:schemeClr val="accent3"/>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685663"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914217"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228600" lvl="0" indent="-228600" fontAlgn="auto">
              <a:spcBef>
                <a:spcPts val="0"/>
              </a:spcBef>
              <a:buClr>
                <a:srgbClr val="682F64"/>
              </a:buClr>
              <a:buFont typeface="Arial"/>
              <a:buAutoNum type="arabicPeriod"/>
              <a:defRPr/>
            </a:pPr>
            <a:r>
              <a:rPr lang="en-US" sz="1200" i="1" kern="0" dirty="0">
                <a:solidFill>
                  <a:srgbClr val="282828">
                    <a:lumMod val="90000"/>
                    <a:lumOff val="10000"/>
                  </a:srgbClr>
                </a:solidFill>
                <a:latin typeface="+mn-lt"/>
              </a:rPr>
              <a:t>D.P. Germain, G. </a:t>
            </a:r>
            <a:r>
              <a:rPr lang="en-US" sz="1200" i="1" kern="0" dirty="0" err="1">
                <a:solidFill>
                  <a:srgbClr val="282828">
                    <a:lumMod val="90000"/>
                    <a:lumOff val="10000"/>
                  </a:srgbClr>
                </a:solidFill>
                <a:latin typeface="+mn-lt"/>
              </a:rPr>
              <a:t>Altarescu</a:t>
            </a:r>
            <a:r>
              <a:rPr lang="en-US" sz="1200" i="1" kern="0" dirty="0">
                <a:solidFill>
                  <a:srgbClr val="282828">
                    <a:lumMod val="90000"/>
                    <a:lumOff val="10000"/>
                  </a:srgbClr>
                </a:solidFill>
                <a:latin typeface="+mn-lt"/>
              </a:rPr>
              <a:t>, et al. Mol Genet </a:t>
            </a:r>
            <a:r>
              <a:rPr lang="en-US" sz="1200" i="1" kern="0" dirty="0" err="1">
                <a:solidFill>
                  <a:srgbClr val="282828">
                    <a:lumMod val="90000"/>
                    <a:lumOff val="10000"/>
                  </a:srgbClr>
                </a:solidFill>
                <a:latin typeface="+mn-lt"/>
              </a:rPr>
              <a:t>Metab</a:t>
            </a:r>
            <a:r>
              <a:rPr lang="en-US" sz="1200" i="1" kern="0" dirty="0">
                <a:solidFill>
                  <a:srgbClr val="282828">
                    <a:lumMod val="90000"/>
                    <a:lumOff val="10000"/>
                  </a:srgbClr>
                </a:solidFill>
                <a:latin typeface="+mn-lt"/>
              </a:rPr>
              <a:t> 2022; 137: 49–614. </a:t>
            </a:r>
          </a:p>
          <a:p>
            <a:pPr marL="228600" lvl="0" indent="-228600" fontAlgn="auto">
              <a:spcBef>
                <a:spcPts val="0"/>
              </a:spcBef>
              <a:buClr>
                <a:srgbClr val="682F64"/>
              </a:buClr>
              <a:buFont typeface="Arial"/>
              <a:buAutoNum type="arabicPeriod"/>
              <a:defRPr/>
            </a:pPr>
            <a:r>
              <a:rPr kumimoji="0" lang="en-US" sz="120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Trimarchi</a:t>
            </a:r>
            <a:r>
              <a:rPr kumimoji="0" lang="en-US" sz="120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 H, et al. J Nephrol. 2016;29(6):791-797. </a:t>
            </a:r>
          </a:p>
          <a:p>
            <a:pPr marL="228600" lvl="0" indent="-228600" fontAlgn="auto">
              <a:spcBef>
                <a:spcPts val="0"/>
              </a:spcBef>
              <a:buClr>
                <a:srgbClr val="682F64"/>
              </a:buClr>
              <a:buFont typeface="Arial"/>
              <a:buAutoNum type="arabicPeriod"/>
              <a:defRPr/>
            </a:pPr>
            <a:r>
              <a:rPr kumimoji="0" lang="en-US" sz="120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Najafian</a:t>
            </a:r>
            <a:r>
              <a:rPr kumimoji="0" lang="en-US" sz="120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 B, et al. Kidney Int. 2011;79(6):663-670. </a:t>
            </a:r>
          </a:p>
          <a:p>
            <a:pPr marL="228600" lvl="0" indent="-228600" fontAlgn="auto">
              <a:spcBef>
                <a:spcPts val="0"/>
              </a:spcBef>
              <a:buClr>
                <a:srgbClr val="682F64"/>
              </a:buClr>
              <a:buFont typeface="Arial"/>
              <a:buAutoNum type="arabicPeriod"/>
              <a:defRPr/>
            </a:pPr>
            <a:r>
              <a:rPr lang="en-US" sz="1200" i="1" kern="0" dirty="0" err="1">
                <a:solidFill>
                  <a:srgbClr val="282828">
                    <a:lumMod val="90000"/>
                    <a:lumOff val="10000"/>
                  </a:srgbClr>
                </a:solidFill>
                <a:latin typeface="+mn-lt"/>
              </a:rPr>
              <a:t>Burlina</a:t>
            </a:r>
            <a:r>
              <a:rPr lang="en-US" sz="1200" i="1" kern="0" dirty="0">
                <a:solidFill>
                  <a:srgbClr val="282828">
                    <a:lumMod val="90000"/>
                    <a:lumOff val="10000"/>
                  </a:srgbClr>
                </a:solidFill>
                <a:latin typeface="+mn-lt"/>
              </a:rPr>
              <a:t> A, et al. Mol Genet </a:t>
            </a:r>
            <a:r>
              <a:rPr lang="en-US" sz="1200" i="1" kern="0" dirty="0" err="1">
                <a:solidFill>
                  <a:srgbClr val="282828">
                    <a:lumMod val="90000"/>
                    <a:lumOff val="10000"/>
                  </a:srgbClr>
                </a:solidFill>
                <a:latin typeface="+mn-lt"/>
              </a:rPr>
              <a:t>Metab</a:t>
            </a:r>
            <a:r>
              <a:rPr lang="en-US" sz="1200" i="1" kern="0" dirty="0">
                <a:solidFill>
                  <a:srgbClr val="282828">
                    <a:lumMod val="90000"/>
                    <a:lumOff val="10000"/>
                  </a:srgbClr>
                </a:solidFill>
                <a:latin typeface="+mn-lt"/>
              </a:rPr>
              <a:t> 2023; 139, 107585</a:t>
            </a:r>
          </a:p>
          <a:p>
            <a:pPr lvl="0" fontAlgn="auto">
              <a:spcBef>
                <a:spcPts val="0"/>
              </a:spcBef>
              <a:buClr>
                <a:srgbClr val="682F64"/>
              </a:buClr>
              <a:defRPr/>
            </a:pPr>
            <a:r>
              <a:rPr lang="en-US" sz="1200" i="1" kern="0" dirty="0">
                <a:solidFill>
                  <a:srgbClr val="282828">
                    <a:lumMod val="90000"/>
                    <a:lumOff val="10000"/>
                  </a:srgbClr>
                </a:solidFill>
                <a:latin typeface="+mn-lt"/>
              </a:rPr>
              <a:t>5.  B. </a:t>
            </a:r>
            <a:r>
              <a:rPr lang="en-US" sz="1200" i="1" kern="0" dirty="0" err="1">
                <a:solidFill>
                  <a:srgbClr val="282828">
                    <a:lumMod val="90000"/>
                    <a:lumOff val="10000"/>
                  </a:srgbClr>
                </a:solidFill>
                <a:latin typeface="+mn-lt"/>
              </a:rPr>
              <a:t>Vujkovac</a:t>
            </a:r>
            <a:r>
              <a:rPr lang="en-US" sz="1200" i="1" kern="0" dirty="0">
                <a:solidFill>
                  <a:srgbClr val="282828">
                    <a:lumMod val="90000"/>
                    <a:lumOff val="10000"/>
                  </a:srgbClr>
                </a:solidFill>
                <a:latin typeface="+mn-lt"/>
              </a:rPr>
              <a:t> et al. Clinical Kidney Journal, 2022</a:t>
            </a:r>
          </a:p>
        </p:txBody>
      </p:sp>
      <p:sp>
        <p:nvSpPr>
          <p:cNvPr id="3" name="Text Placeholder 18">
            <a:extLst>
              <a:ext uri="{FF2B5EF4-FFF2-40B4-BE49-F238E27FC236}">
                <a16:creationId xmlns:a16="http://schemas.microsoft.com/office/drawing/2014/main" xmlns="" id="{02A594AE-D052-7728-8DA2-F76DC585840D}"/>
              </a:ext>
            </a:extLst>
          </p:cNvPr>
          <p:cNvSpPr txBox="1">
            <a:spLocks/>
          </p:cNvSpPr>
          <p:nvPr/>
        </p:nvSpPr>
        <p:spPr>
          <a:xfrm>
            <a:off x="762000" y="5029200"/>
            <a:ext cx="10728505" cy="838200"/>
          </a:xfrm>
          <a:prstGeom prst="rect">
            <a:avLst/>
          </a:prstGeom>
          <a:solidFill>
            <a:srgbClr val="F4FCFE"/>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r>
              <a:rPr lang="en-US" sz="2200" dirty="0">
                <a:solidFill>
                  <a:srgbClr val="002060"/>
                </a:solidFill>
                <a:latin typeface="+mn-lt"/>
              </a:rPr>
              <a:t>Use of cystatin-C provide a muscle-mass-independent criterion for early stage </a:t>
            </a:r>
            <a:r>
              <a:rPr lang="en-US" sz="2200" dirty="0" smtClean="0">
                <a:solidFill>
                  <a:srgbClr val="002060"/>
                </a:solidFill>
                <a:latin typeface="+mn-lt"/>
              </a:rPr>
              <a:t>FD </a:t>
            </a:r>
            <a:r>
              <a:rPr lang="en-US" sz="2200" dirty="0">
                <a:solidFill>
                  <a:srgbClr val="002060"/>
                </a:solidFill>
                <a:latin typeface="+mn-lt"/>
              </a:rPr>
              <a:t>nephropathy and guide timely initiation of disease specific treatment.</a:t>
            </a:r>
            <a:r>
              <a:rPr lang="en-US" sz="2200" baseline="30000" dirty="0">
                <a:solidFill>
                  <a:srgbClr val="002060"/>
                </a:solidFill>
                <a:latin typeface="+mn-lt"/>
              </a:rPr>
              <a:t>4</a:t>
            </a:r>
          </a:p>
        </p:txBody>
      </p:sp>
    </p:spTree>
    <p:extLst>
      <p:ext uri="{BB962C8B-B14F-4D97-AF65-F5344CB8AC3E}">
        <p14:creationId xmlns:p14="http://schemas.microsoft.com/office/powerpoint/2010/main" xmlns="" val="295904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D2316D23-9E88-40BD-B704-8E4E826387F0}"/>
              </a:ext>
            </a:extLst>
          </p:cNvPr>
          <p:cNvSpPr txBox="1">
            <a:spLocks/>
          </p:cNvSpPr>
          <p:nvPr/>
        </p:nvSpPr>
        <p:spPr bwMode="auto">
          <a:xfrm>
            <a:off x="1752600" y="304800"/>
            <a:ext cx="8323554" cy="1001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hangingPunct="0">
              <a:defRPr/>
            </a:pPr>
            <a:r>
              <a:rPr lang="en-US" altLang="en-US" sz="2800" b="1" dirty="0">
                <a:solidFill>
                  <a:srgbClr val="002060"/>
                </a:solidFill>
                <a:latin typeface="+mj-lt"/>
                <a:ea typeface="+mj-ea"/>
                <a:cs typeface="+mj-cs"/>
              </a:rPr>
              <a:t>Kidney biopsy – diagnostic biomarker for </a:t>
            </a:r>
          </a:p>
          <a:p>
            <a:pPr lvl="0" algn="ctr" eaLnBrk="0" hangingPunct="0">
              <a:defRPr/>
            </a:pPr>
            <a:r>
              <a:rPr lang="en-US" altLang="en-US" sz="2800" b="1" dirty="0">
                <a:solidFill>
                  <a:srgbClr val="002060"/>
                </a:solidFill>
                <a:latin typeface="+mj-lt"/>
                <a:ea typeface="+mj-ea"/>
                <a:cs typeface="+mj-cs"/>
              </a:rPr>
              <a:t>Fabry nephropathy</a:t>
            </a:r>
          </a:p>
        </p:txBody>
      </p:sp>
      <p:sp>
        <p:nvSpPr>
          <p:cNvPr id="9" name="Text Box 4">
            <a:extLst>
              <a:ext uri="{FF2B5EF4-FFF2-40B4-BE49-F238E27FC236}">
                <a16:creationId xmlns:a16="http://schemas.microsoft.com/office/drawing/2014/main" xmlns="" id="{A7B5A344-9AD9-4D57-94AA-72D3A8107CB3}"/>
              </a:ext>
            </a:extLst>
          </p:cNvPr>
          <p:cNvSpPr txBox="1">
            <a:spLocks noChangeArrowheads="1"/>
          </p:cNvSpPr>
          <p:nvPr/>
        </p:nvSpPr>
        <p:spPr bwMode="auto">
          <a:xfrm>
            <a:off x="7620000" y="6410325"/>
            <a:ext cx="4495801" cy="37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defTabSz="457200" hangingPunct="0">
              <a:lnSpc>
                <a:spcPct val="93000"/>
              </a:lnSpc>
              <a:buClr>
                <a:srgbClr val="000000"/>
              </a:buClr>
              <a:buSzPct val="45000"/>
            </a:pPr>
            <a:r>
              <a:rPr lang="en-GB" altLang="en-US" sz="1200" b="1" i="1" dirty="0" smtClean="0">
                <a:solidFill>
                  <a:srgbClr val="002060"/>
                </a:solidFill>
                <a:latin typeface="+mn-lt"/>
              </a:rPr>
              <a:t>1. </a:t>
            </a:r>
            <a:r>
              <a:rPr lang="en-GB" altLang="en-US" sz="1200" b="1" i="1" dirty="0" err="1" smtClean="0">
                <a:solidFill>
                  <a:srgbClr val="002060"/>
                </a:solidFill>
                <a:latin typeface="+mn-lt"/>
              </a:rPr>
              <a:t>Germain</a:t>
            </a:r>
            <a:r>
              <a:rPr lang="en-GB" altLang="en-US" sz="1200" b="1" i="1" dirty="0" smtClean="0">
                <a:solidFill>
                  <a:srgbClr val="002060"/>
                </a:solidFill>
                <a:latin typeface="+mn-lt"/>
              </a:rPr>
              <a:t> </a:t>
            </a:r>
            <a:r>
              <a:rPr lang="en-GB" altLang="en-US" sz="1200" b="1" i="1" dirty="0">
                <a:solidFill>
                  <a:srgbClr val="002060"/>
                </a:solidFill>
                <a:latin typeface="+mn-lt"/>
              </a:rPr>
              <a:t>DP, </a:t>
            </a:r>
            <a:r>
              <a:rPr lang="en-GB" altLang="en-US" sz="1200" b="1" i="1" dirty="0" err="1">
                <a:solidFill>
                  <a:srgbClr val="002060"/>
                </a:solidFill>
                <a:latin typeface="+mn-lt"/>
              </a:rPr>
              <a:t>Altarescu</a:t>
            </a:r>
            <a:r>
              <a:rPr lang="en-GB" altLang="en-US" sz="1200" b="1" i="1" dirty="0">
                <a:solidFill>
                  <a:srgbClr val="002060"/>
                </a:solidFill>
                <a:latin typeface="+mn-lt"/>
              </a:rPr>
              <a:t> G. et al. </a:t>
            </a:r>
            <a:r>
              <a:rPr lang="en-US" altLang="en-US" sz="1200" b="1" i="1" dirty="0">
                <a:solidFill>
                  <a:srgbClr val="002060"/>
                </a:solidFill>
                <a:latin typeface="+mn-lt"/>
              </a:rPr>
              <a:t>Mol. Genet. </a:t>
            </a:r>
            <a:r>
              <a:rPr lang="en-US" altLang="en-US" sz="1200" b="1" i="1" dirty="0" err="1">
                <a:solidFill>
                  <a:srgbClr val="002060"/>
                </a:solidFill>
                <a:latin typeface="+mn-lt"/>
              </a:rPr>
              <a:t>Metab</a:t>
            </a:r>
            <a:r>
              <a:rPr lang="en-US" altLang="en-US" sz="1200" b="1" i="1" dirty="0">
                <a:solidFill>
                  <a:srgbClr val="002060"/>
                </a:solidFill>
                <a:latin typeface="+mn-lt"/>
              </a:rPr>
              <a:t> 2022; 137: 49-61</a:t>
            </a:r>
          </a:p>
          <a:p>
            <a:pPr algn="r" defTabSz="457200" hangingPunct="0">
              <a:lnSpc>
                <a:spcPct val="93000"/>
              </a:lnSpc>
              <a:buClr>
                <a:srgbClr val="000000"/>
              </a:buClr>
              <a:buSzPct val="45000"/>
            </a:pPr>
            <a:r>
              <a:rPr lang="en-GB" altLang="en-US" sz="1200" b="1" i="1" dirty="0" smtClean="0">
                <a:solidFill>
                  <a:srgbClr val="002060"/>
                </a:solidFill>
                <a:latin typeface="+mn-lt"/>
              </a:rPr>
              <a:t>2. Silva </a:t>
            </a:r>
            <a:r>
              <a:rPr lang="en-GB" altLang="en-US" sz="1200" b="1" i="1" dirty="0">
                <a:solidFill>
                  <a:srgbClr val="002060"/>
                </a:solidFill>
                <a:latin typeface="+mn-lt"/>
              </a:rPr>
              <a:t>C.A.B. et al. , Can. J. Kidney Health Dis., 8 (2021)</a:t>
            </a:r>
            <a:endParaRPr lang="en-GB" altLang="en-US" sz="1200" i="1" dirty="0">
              <a:solidFill>
                <a:srgbClr val="002060"/>
              </a:solidFill>
              <a:latin typeface="+mn-lt"/>
            </a:endParaRPr>
          </a:p>
        </p:txBody>
      </p:sp>
      <p:graphicFrame>
        <p:nvGraphicFramePr>
          <p:cNvPr id="2" name="Table 2">
            <a:extLst>
              <a:ext uri="{FF2B5EF4-FFF2-40B4-BE49-F238E27FC236}">
                <a16:creationId xmlns:a16="http://schemas.microsoft.com/office/drawing/2014/main" xmlns="" id="{3072E01C-9CF8-C39A-0CF0-B06D1ADE3DAA}"/>
              </a:ext>
            </a:extLst>
          </p:cNvPr>
          <p:cNvGraphicFramePr>
            <a:graphicFrameLocks noGrp="1"/>
          </p:cNvGraphicFramePr>
          <p:nvPr/>
        </p:nvGraphicFramePr>
        <p:xfrm>
          <a:off x="457200" y="1828800"/>
          <a:ext cx="7162800" cy="4982189"/>
        </p:xfrm>
        <a:graphic>
          <a:graphicData uri="http://schemas.openxmlformats.org/drawingml/2006/table">
            <a:tbl>
              <a:tblPr firstRow="1" bandRow="1">
                <a:tableStyleId>{69012ECD-51FC-41F1-AA8D-1B2483CD663E}</a:tableStyleId>
              </a:tblPr>
              <a:tblGrid>
                <a:gridCol w="7162800">
                  <a:extLst>
                    <a:ext uri="{9D8B030D-6E8A-4147-A177-3AD203B41FA5}">
                      <a16:colId xmlns:a16="http://schemas.microsoft.com/office/drawing/2014/main" xmlns="" val="3798688348"/>
                    </a:ext>
                  </a:extLst>
                </a:gridCol>
              </a:tblGrid>
              <a:tr h="402025">
                <a:tc>
                  <a:txBody>
                    <a:bodyPr/>
                    <a:lstStyle/>
                    <a:p>
                      <a:r>
                        <a:rPr lang="en-US" sz="2000" dirty="0"/>
                        <a:t>Indications for kidney biopsy </a:t>
                      </a:r>
                      <a:r>
                        <a:rPr lang="en-US" sz="2000" dirty="0" smtClean="0"/>
                        <a:t> (KB) in </a:t>
                      </a:r>
                      <a:r>
                        <a:rPr lang="en-US" sz="2000" dirty="0"/>
                        <a:t>FD </a:t>
                      </a:r>
                      <a:r>
                        <a:rPr lang="en-US" sz="2000" dirty="0" smtClean="0"/>
                        <a:t>nephropathy</a:t>
                      </a:r>
                      <a:r>
                        <a:rPr lang="en-US" sz="2000" baseline="30000" dirty="0" smtClean="0"/>
                        <a:t>1,2</a:t>
                      </a:r>
                      <a:endParaRPr lang="en-US" sz="2000" baseline="30000" dirty="0"/>
                    </a:p>
                  </a:txBody>
                  <a:tcPr/>
                </a:tc>
                <a:extLst>
                  <a:ext uri="{0D108BD9-81ED-4DB2-BD59-A6C34878D82A}">
                    <a16:rowId xmlns:a16="http://schemas.microsoft.com/office/drawing/2014/main" xmlns="" val="3961579608"/>
                  </a:ext>
                </a:extLst>
              </a:tr>
              <a:tr h="507002">
                <a:tc>
                  <a:txBody>
                    <a:bodyPr/>
                    <a:lstStyle/>
                    <a:p>
                      <a:pPr marL="285750" indent="-285750" algn="just" fontAlgn="auto">
                        <a:lnSpc>
                          <a:spcPct val="150000"/>
                        </a:lnSpc>
                        <a:spcBef>
                          <a:spcPts val="0"/>
                        </a:spcBef>
                        <a:spcAft>
                          <a:spcPts val="0"/>
                        </a:spcAft>
                        <a:buFont typeface="Arial" panose="020B0604020202020204" pitchFamily="34" charset="0"/>
                        <a:buChar char="•"/>
                      </a:pPr>
                      <a:r>
                        <a:rPr lang="en-US" sz="1800" i="1" dirty="0">
                          <a:solidFill>
                            <a:srgbClr val="002060"/>
                          </a:solidFill>
                          <a:latin typeface="+mn-lt"/>
                        </a:rPr>
                        <a:t>To assess the degree of glomerulosclerosis and interstitial damage</a:t>
                      </a:r>
                      <a:endParaRPr lang="en-US" sz="1800" i="1" dirty="0">
                        <a:solidFill>
                          <a:srgbClr val="002060"/>
                        </a:solidFill>
                      </a:endParaRPr>
                    </a:p>
                  </a:txBody>
                  <a:tcPr/>
                </a:tc>
                <a:extLst>
                  <a:ext uri="{0D108BD9-81ED-4DB2-BD59-A6C34878D82A}">
                    <a16:rowId xmlns:a16="http://schemas.microsoft.com/office/drawing/2014/main" xmlns="" val="2516212574"/>
                  </a:ext>
                </a:extLst>
              </a:tr>
              <a:tr h="1302072">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i="1" dirty="0">
                          <a:solidFill>
                            <a:srgbClr val="002060"/>
                          </a:solidFill>
                        </a:rPr>
                        <a:t>In patients with 30- to 300-mg/g albumin-to-creatinine ratio and normal kidney function, the biopsy can determine whether there </a:t>
                      </a:r>
                      <a:r>
                        <a:rPr lang="en-US" sz="1800" i="1" dirty="0" smtClean="0">
                          <a:solidFill>
                            <a:srgbClr val="002060"/>
                          </a:solidFill>
                        </a:rPr>
                        <a:t>are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800" i="1" dirty="0" smtClean="0">
                          <a:solidFill>
                            <a:srgbClr val="002060"/>
                          </a:solidFill>
                        </a:rPr>
                        <a:t>     GL-3 </a:t>
                      </a:r>
                      <a:r>
                        <a:rPr lang="en-US" sz="1800" i="1" dirty="0">
                          <a:solidFill>
                            <a:srgbClr val="002060"/>
                          </a:solidFill>
                        </a:rPr>
                        <a:t>deposits and quantify them.</a:t>
                      </a:r>
                    </a:p>
                  </a:txBody>
                  <a:tcPr/>
                </a:tc>
                <a:extLst>
                  <a:ext uri="{0D108BD9-81ED-4DB2-BD59-A6C34878D82A}">
                    <a16:rowId xmlns:a16="http://schemas.microsoft.com/office/drawing/2014/main" xmlns="" val="3797048724"/>
                  </a:ext>
                </a:extLst>
              </a:tr>
              <a:tr h="969314">
                <a:tc>
                  <a:txBody>
                    <a:bodyPr/>
                    <a:lstStyle/>
                    <a:p>
                      <a:pPr marL="285750" indent="-285750">
                        <a:lnSpc>
                          <a:spcPct val="150000"/>
                        </a:lnSpc>
                        <a:buFont typeface="Arial" panose="020B0604020202020204" pitchFamily="34" charset="0"/>
                        <a:buChar char="•"/>
                      </a:pPr>
                      <a:r>
                        <a:rPr lang="en-US" sz="1800" i="1" dirty="0">
                          <a:solidFill>
                            <a:srgbClr val="002060"/>
                          </a:solidFill>
                        </a:rPr>
                        <a:t>In women without evidence of FD nephropathy, the presence of significant renal deposits may serve as an indicator for the start of specific therapy.</a:t>
                      </a:r>
                    </a:p>
                  </a:txBody>
                  <a:tcPr/>
                </a:tc>
                <a:extLst>
                  <a:ext uri="{0D108BD9-81ED-4DB2-BD59-A6C34878D82A}">
                    <a16:rowId xmlns:a16="http://schemas.microsoft.com/office/drawing/2014/main" xmlns="" val="3739018161"/>
                  </a:ext>
                </a:extLst>
              </a:tr>
              <a:tr h="507002">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i="1" dirty="0">
                          <a:solidFill>
                            <a:srgbClr val="002060"/>
                          </a:solidFill>
                          <a:latin typeface="+mn-lt"/>
                        </a:rPr>
                        <a:t> Exclusion of coexistent kidney disease</a:t>
                      </a:r>
                      <a:endParaRPr lang="en-US" sz="1800" i="1" dirty="0">
                        <a:solidFill>
                          <a:srgbClr val="002060"/>
                        </a:solidFill>
                      </a:endParaRPr>
                    </a:p>
                  </a:txBody>
                  <a:tcPr/>
                </a:tc>
                <a:extLst>
                  <a:ext uri="{0D108BD9-81ED-4DB2-BD59-A6C34878D82A}">
                    <a16:rowId xmlns:a16="http://schemas.microsoft.com/office/drawing/2014/main" xmlns="" val="820884482"/>
                  </a:ext>
                </a:extLst>
              </a:tr>
              <a:tr h="884585">
                <a:tc>
                  <a:txBody>
                    <a:bodyPr/>
                    <a:lstStyle/>
                    <a:p>
                      <a:pPr marL="285750" indent="-285750" algn="just" fontAlgn="auto">
                        <a:lnSpc>
                          <a:spcPct val="150000"/>
                        </a:lnSpc>
                        <a:spcBef>
                          <a:spcPts val="0"/>
                        </a:spcBef>
                        <a:spcAft>
                          <a:spcPts val="0"/>
                        </a:spcAft>
                        <a:buFont typeface="Arial" panose="020B0604020202020204" pitchFamily="34" charset="0"/>
                        <a:buChar char="•"/>
                      </a:pPr>
                      <a:r>
                        <a:rPr lang="en-US" sz="1800" i="1" dirty="0">
                          <a:solidFill>
                            <a:srgbClr val="002060"/>
                          </a:solidFill>
                          <a:latin typeface="+mn-lt"/>
                        </a:rPr>
                        <a:t>Assessment of response to current therapy when a switch of therapy is being considered </a:t>
                      </a:r>
                      <a:endParaRPr lang="en-US" sz="1800" i="1" dirty="0">
                        <a:solidFill>
                          <a:srgbClr val="002060"/>
                        </a:solidFill>
                      </a:endParaRPr>
                    </a:p>
                  </a:txBody>
                  <a:tcPr/>
                </a:tc>
                <a:extLst>
                  <a:ext uri="{0D108BD9-81ED-4DB2-BD59-A6C34878D82A}">
                    <a16:rowId xmlns:a16="http://schemas.microsoft.com/office/drawing/2014/main" xmlns="" val="3733115925"/>
                  </a:ext>
                </a:extLst>
              </a:tr>
            </a:tbl>
          </a:graphicData>
        </a:graphic>
      </p:graphicFrame>
      <p:pic>
        <p:nvPicPr>
          <p:cNvPr id="3" name="Picture 1">
            <a:extLst>
              <a:ext uri="{FF2B5EF4-FFF2-40B4-BE49-F238E27FC236}">
                <a16:creationId xmlns:a16="http://schemas.microsoft.com/office/drawing/2014/main" xmlns="" id="{1D2FA047-8396-B9D4-1811-DD591BCBE901}"/>
              </a:ext>
            </a:extLst>
          </p:cNvPr>
          <p:cNvPicPr>
            <a:picLocks noChangeAspect="1"/>
          </p:cNvPicPr>
          <p:nvPr/>
        </p:nvPicPr>
        <p:blipFill>
          <a:blip r:embed="rId3" cstate="print"/>
          <a:srcRect/>
          <a:stretch>
            <a:fillRect/>
          </a:stretch>
        </p:blipFill>
        <p:spPr bwMode="auto">
          <a:xfrm>
            <a:off x="7848600" y="1823085"/>
            <a:ext cx="4191000" cy="3143250"/>
          </a:xfrm>
          <a:prstGeom prst="rect">
            <a:avLst/>
          </a:prstGeom>
          <a:noFill/>
          <a:ln w="9525">
            <a:noFill/>
            <a:miter lim="800000"/>
            <a:headEnd/>
            <a:tailEnd/>
          </a:ln>
        </p:spPr>
      </p:pic>
      <p:sp>
        <p:nvSpPr>
          <p:cNvPr id="8" name="CasetăText 7">
            <a:extLst>
              <a:ext uri="{FF2B5EF4-FFF2-40B4-BE49-F238E27FC236}">
                <a16:creationId xmlns:a16="http://schemas.microsoft.com/office/drawing/2014/main" xmlns="" id="{FCEFA531-C3E2-7388-9BD1-3EF365005745}"/>
              </a:ext>
            </a:extLst>
          </p:cNvPr>
          <p:cNvSpPr txBox="1"/>
          <p:nvPr/>
        </p:nvSpPr>
        <p:spPr>
          <a:xfrm>
            <a:off x="7924800" y="5033246"/>
            <a:ext cx="4028485" cy="1319393"/>
          </a:xfrm>
          <a:prstGeom prst="rect">
            <a:avLst/>
          </a:prstGeom>
          <a:noFill/>
        </p:spPr>
        <p:txBody>
          <a:bodyPr wrap="square">
            <a:spAutoFit/>
          </a:bodyPr>
          <a:lstStyle/>
          <a:p>
            <a:r>
              <a:rPr lang="en-US" sz="800" i="1" dirty="0">
                <a:latin typeface="+mn-lt"/>
              </a:rPr>
              <a:t>Kidney biopsy findings A: Light microscopy image of a semi-thin plastic section showing a glomerulus with many lamellar inclusion bodies in podocytes (toluidine blue stain, 200x); B: Light microscopy image of a semi-thin plastic section showing renal medulla with tubular epithelial cells and vascular smooth muscle cells having their cytoplasm filled with inclusion bodies (toluidine blue stain, 200x); C: Electron microscopy image showing electron dense, lamellate inclusions (typical “zebra bodies” ) in the cytoplasm of podocytes (5700x). D: Electron microscopy image showing the densely packed lamellate membranes contained into a lysosome (24000x). </a:t>
            </a:r>
            <a:r>
              <a:rPr lang="en-US" sz="800" b="1" i="1" dirty="0">
                <a:solidFill>
                  <a:srgbClr val="002060"/>
                </a:solidFill>
                <a:latin typeface="+mn-lt"/>
              </a:rPr>
              <a:t>Rusu, E.E. et al. Biomedicines 2022, 10,1520. </a:t>
            </a:r>
            <a:r>
              <a:rPr lang="en-US" sz="800" b="1" i="1" dirty="0">
                <a:solidFill>
                  <a:srgbClr val="002060"/>
                </a:solidFill>
                <a:latin typeface="+mn-lt"/>
                <a:hlinkClick r:id="rId4">
                  <a:extLst>
                    <a:ext uri="{A12FA001-AC4F-418D-AE19-62706E023703}">
                      <ahyp:hlinkClr xmlns:ahyp="http://schemas.microsoft.com/office/drawing/2018/hyperlinkcolor" xmlns="" val="tx"/>
                    </a:ext>
                  </a:extLst>
                </a:hlinkClick>
              </a:rPr>
              <a:t>https://doi.org/10.3390/</a:t>
            </a:r>
            <a:r>
              <a:rPr lang="en-US" sz="800" b="1" i="1" dirty="0">
                <a:solidFill>
                  <a:srgbClr val="002060"/>
                </a:solidFill>
                <a:latin typeface="+mn-lt"/>
              </a:rPr>
              <a:t> biomedicines10071520</a:t>
            </a:r>
          </a:p>
          <a:p>
            <a:endParaRPr lang="en-US" sz="800" i="1" dirty="0">
              <a:latin typeface="+mn-lt"/>
            </a:endParaRPr>
          </a:p>
        </p:txBody>
      </p:sp>
    </p:spTree>
    <p:extLst>
      <p:ext uri="{BB962C8B-B14F-4D97-AF65-F5344CB8AC3E}">
        <p14:creationId xmlns:p14="http://schemas.microsoft.com/office/powerpoint/2010/main" xmlns="" val="261802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76400" y="304800"/>
            <a:ext cx="90678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Renal histologic changes begin before </a:t>
            </a:r>
          </a:p>
          <a:p>
            <a:pPr algn="ctr" eaLnBrk="0" hangingPunct="0">
              <a:defRPr/>
            </a:pPr>
            <a:r>
              <a:rPr lang="en-US" altLang="en-US" sz="2800" b="1" dirty="0">
                <a:solidFill>
                  <a:srgbClr val="002060"/>
                </a:solidFill>
                <a:latin typeface="+mj-lt"/>
                <a:ea typeface="+mj-ea"/>
                <a:cs typeface="+mj-cs"/>
              </a:rPr>
              <a:t>microalbuminuria is present</a:t>
            </a:r>
          </a:p>
        </p:txBody>
      </p:sp>
      <p:sp>
        <p:nvSpPr>
          <p:cNvPr id="2" name="CasetăText 1">
            <a:extLst>
              <a:ext uri="{FF2B5EF4-FFF2-40B4-BE49-F238E27FC236}">
                <a16:creationId xmlns:a16="http://schemas.microsoft.com/office/drawing/2014/main" xmlns="" id="{9A74AD89-FCCA-1604-5B91-CF70514A5168}"/>
              </a:ext>
            </a:extLst>
          </p:cNvPr>
          <p:cNvSpPr txBox="1"/>
          <p:nvPr/>
        </p:nvSpPr>
        <p:spPr>
          <a:xfrm>
            <a:off x="719935" y="1905000"/>
            <a:ext cx="4461665" cy="923330"/>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Renal biopsies from 14 (M/F=8/6) </a:t>
            </a:r>
          </a:p>
          <a:p>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therapy naive Fabry patients</a:t>
            </a:r>
          </a:p>
          <a:p>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(median age 12 years, range 4-19)</a:t>
            </a: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asetăText 3">
            <a:extLst>
              <a:ext uri="{FF2B5EF4-FFF2-40B4-BE49-F238E27FC236}">
                <a16:creationId xmlns:a16="http://schemas.microsoft.com/office/drawing/2014/main" xmlns="" id="{B3E2717C-ADA8-5EBD-0FF7-A342BA6C68E4}"/>
              </a:ext>
            </a:extLst>
          </p:cNvPr>
          <p:cNvSpPr txBox="1"/>
          <p:nvPr/>
        </p:nvSpPr>
        <p:spPr>
          <a:xfrm>
            <a:off x="6172200" y="4775537"/>
            <a:ext cx="1295400" cy="1015663"/>
          </a:xfrm>
          <a:prstGeom prst="rect">
            <a:avLst/>
          </a:prstGeom>
          <a:noFill/>
        </p:spPr>
        <p:txBody>
          <a:bodyPr wrap="square" rtlCol="0">
            <a:spAutoFit/>
          </a:bodyPr>
          <a:lstStyle/>
          <a:p>
            <a:r>
              <a:rPr lang="en-US" sz="1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Relationship between age and foot process width (FPW) in Fabry patients. </a:t>
            </a:r>
            <a:endParaRPr lang="en-US" sz="1200" b="1"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asetăText 4">
            <a:extLst>
              <a:ext uri="{FF2B5EF4-FFF2-40B4-BE49-F238E27FC236}">
                <a16:creationId xmlns:a16="http://schemas.microsoft.com/office/drawing/2014/main" xmlns="" id="{72239CBF-9009-67C1-0083-3E1E0727A2DC}"/>
              </a:ext>
            </a:extLst>
          </p:cNvPr>
          <p:cNvSpPr txBox="1"/>
          <p:nvPr/>
        </p:nvSpPr>
        <p:spPr>
          <a:xfrm>
            <a:off x="6096000" y="2286000"/>
            <a:ext cx="1295400" cy="1569660"/>
          </a:xfrm>
          <a:prstGeom prst="rect">
            <a:avLst/>
          </a:prstGeom>
          <a:noFill/>
        </p:spPr>
        <p:txBody>
          <a:bodyPr wrap="square" rtlCol="0">
            <a:spAutoFit/>
          </a:bodyPr>
          <a:lstStyle/>
          <a:p>
            <a:r>
              <a:rPr lang="en-US" sz="1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Relationship between age and podocyte [</a:t>
            </a:r>
            <a:r>
              <a:rPr lang="en-US" sz="1200" b="1"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Vv</a:t>
            </a:r>
            <a:r>
              <a:rPr lang="en-US" sz="1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(Inc/PC)] GL-3 fractional volume of inclusions per cytoplasm.</a:t>
            </a:r>
            <a:endParaRPr lang="en-US" sz="1200" b="1"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asetăText 8">
            <a:extLst>
              <a:ext uri="{FF2B5EF4-FFF2-40B4-BE49-F238E27FC236}">
                <a16:creationId xmlns:a16="http://schemas.microsoft.com/office/drawing/2014/main" xmlns="" id="{9293F698-2F85-22A4-4AC2-140E7EFE61D3}"/>
              </a:ext>
            </a:extLst>
          </p:cNvPr>
          <p:cNvSpPr txBox="1"/>
          <p:nvPr/>
        </p:nvSpPr>
        <p:spPr>
          <a:xfrm>
            <a:off x="8610601" y="6581001"/>
            <a:ext cx="3581400" cy="276999"/>
          </a:xfrm>
          <a:prstGeom prst="rect">
            <a:avLst/>
          </a:prstGeom>
          <a:noFill/>
        </p:spPr>
        <p:txBody>
          <a:bodyPr wrap="square">
            <a:spAutoFit/>
          </a:bodyPr>
          <a:lstStyle/>
          <a:p>
            <a:r>
              <a:rPr lang="en-US" sz="1200" b="1" i="1" dirty="0" err="1">
                <a:solidFill>
                  <a:srgbClr val="002060"/>
                </a:solidFill>
                <a:latin typeface="+mn-lt"/>
              </a:rPr>
              <a:t>Najafian</a:t>
            </a:r>
            <a:r>
              <a:rPr lang="en-US" sz="1200" b="1" i="1" dirty="0">
                <a:solidFill>
                  <a:srgbClr val="002060"/>
                </a:solidFill>
                <a:latin typeface="+mn-lt"/>
              </a:rPr>
              <a:t> B. et al. Kidney Int. 2011; 79(6): 663–670.</a:t>
            </a:r>
          </a:p>
        </p:txBody>
      </p:sp>
      <p:sp>
        <p:nvSpPr>
          <p:cNvPr id="14" name="CasetăText 13">
            <a:extLst>
              <a:ext uri="{FF2B5EF4-FFF2-40B4-BE49-F238E27FC236}">
                <a16:creationId xmlns:a16="http://schemas.microsoft.com/office/drawing/2014/main" xmlns="" id="{15D09F10-E935-976C-5EAC-60596CCF0DB0}"/>
              </a:ext>
            </a:extLst>
          </p:cNvPr>
          <p:cNvSpPr txBox="1"/>
          <p:nvPr/>
        </p:nvSpPr>
        <p:spPr>
          <a:xfrm>
            <a:off x="715310" y="3018713"/>
            <a:ext cx="4237690" cy="124575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latin typeface="+mn-lt"/>
              </a:rPr>
              <a:t>Direct relationship between volume fraction of GL-3 per podocyte and foot process width (FPW), an indicator of podocyte injury</a:t>
            </a:r>
          </a:p>
        </p:txBody>
      </p:sp>
      <p:sp>
        <p:nvSpPr>
          <p:cNvPr id="15" name="CasetăText 14">
            <a:extLst>
              <a:ext uri="{FF2B5EF4-FFF2-40B4-BE49-F238E27FC236}">
                <a16:creationId xmlns:a16="http://schemas.microsoft.com/office/drawing/2014/main" xmlns="" id="{6D089EB9-2C46-CE73-4AC0-F233C4B5FBDD}"/>
              </a:ext>
            </a:extLst>
          </p:cNvPr>
          <p:cNvSpPr txBox="1"/>
          <p:nvPr/>
        </p:nvSpPr>
        <p:spPr>
          <a:xfrm>
            <a:off x="685800" y="4544201"/>
            <a:ext cx="4181427"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latin typeface="+mn-lt"/>
              </a:rPr>
              <a:t>Increase in foot process width (FPW), in normoalbuminuric young </a:t>
            </a:r>
            <a:r>
              <a:rPr lang="en-US" dirty="0" err="1">
                <a:solidFill>
                  <a:srgbClr val="002060"/>
                </a:solidFill>
                <a:latin typeface="+mn-lt"/>
              </a:rPr>
              <a:t>Fabry</a:t>
            </a:r>
            <a:r>
              <a:rPr lang="en-US" dirty="0">
                <a:solidFill>
                  <a:srgbClr val="002060"/>
                </a:solidFill>
                <a:latin typeface="+mn-lt"/>
              </a:rPr>
              <a:t> </a:t>
            </a:r>
            <a:r>
              <a:rPr lang="en-US" dirty="0" smtClean="0">
                <a:solidFill>
                  <a:srgbClr val="002060"/>
                </a:solidFill>
                <a:latin typeface="+mn-lt"/>
              </a:rPr>
              <a:t>patients  in the present study </a:t>
            </a:r>
            <a:r>
              <a:rPr lang="en-US" dirty="0">
                <a:solidFill>
                  <a:srgbClr val="002060"/>
                </a:solidFill>
                <a:latin typeface="+mn-lt"/>
              </a:rPr>
              <a:t>suggests that albuminuria/proteinuria is not sensitive enough to detect early kidney injury in Fabry nephropathy</a:t>
            </a:r>
          </a:p>
        </p:txBody>
      </p:sp>
      <p:pic>
        <p:nvPicPr>
          <p:cNvPr id="17" name="Imagine 16">
            <a:extLst>
              <a:ext uri="{FF2B5EF4-FFF2-40B4-BE49-F238E27FC236}">
                <a16:creationId xmlns:a16="http://schemas.microsoft.com/office/drawing/2014/main" xmlns="" id="{20EF49F7-9A07-EEBD-4021-2D2F46D46F9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73311" y="1952487"/>
            <a:ext cx="3170889" cy="4524513"/>
          </a:xfrm>
          <a:prstGeom prst="rect">
            <a:avLst/>
          </a:prstGeom>
        </p:spPr>
      </p:pic>
    </p:spTree>
    <p:extLst>
      <p:ext uri="{BB962C8B-B14F-4D97-AF65-F5344CB8AC3E}">
        <p14:creationId xmlns:p14="http://schemas.microsoft.com/office/powerpoint/2010/main" xmlns="" val="39737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76400" y="304800"/>
            <a:ext cx="90678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Renal histologic changes begin before </a:t>
            </a:r>
          </a:p>
          <a:p>
            <a:pPr algn="ctr" eaLnBrk="0" hangingPunct="0">
              <a:defRPr/>
            </a:pPr>
            <a:r>
              <a:rPr lang="en-US" altLang="en-US" sz="2800" b="1" dirty="0">
                <a:solidFill>
                  <a:srgbClr val="002060"/>
                </a:solidFill>
                <a:latin typeface="+mj-lt"/>
                <a:ea typeface="+mj-ea"/>
                <a:cs typeface="+mj-cs"/>
              </a:rPr>
              <a:t>microalbuminuria is </a:t>
            </a:r>
            <a:r>
              <a:rPr lang="en-US" altLang="en-US" sz="2800" b="1" dirty="0" smtClean="0">
                <a:solidFill>
                  <a:srgbClr val="002060"/>
                </a:solidFill>
                <a:latin typeface="+mj-lt"/>
                <a:ea typeface="+mj-ea"/>
                <a:cs typeface="+mj-cs"/>
              </a:rPr>
              <a:t>present*</a:t>
            </a:r>
            <a:endParaRPr lang="en-US" altLang="en-US" sz="2800" b="1" dirty="0">
              <a:solidFill>
                <a:srgbClr val="002060"/>
              </a:solidFill>
              <a:latin typeface="+mj-lt"/>
              <a:ea typeface="+mj-ea"/>
              <a:cs typeface="+mj-cs"/>
            </a:endParaRPr>
          </a:p>
        </p:txBody>
      </p:sp>
      <p:sp>
        <p:nvSpPr>
          <p:cNvPr id="5" name="TextBox 4">
            <a:extLst>
              <a:ext uri="{FF2B5EF4-FFF2-40B4-BE49-F238E27FC236}">
                <a16:creationId xmlns:a16="http://schemas.microsoft.com/office/drawing/2014/main" xmlns="" id="{71F9D643-CE33-AE95-7B23-ABA96F19720F}"/>
              </a:ext>
            </a:extLst>
          </p:cNvPr>
          <p:cNvSpPr txBox="1"/>
          <p:nvPr/>
        </p:nvSpPr>
        <p:spPr>
          <a:xfrm>
            <a:off x="2497400" y="1357283"/>
            <a:ext cx="7103799" cy="523220"/>
          </a:xfrm>
          <a:prstGeom prst="rect">
            <a:avLst/>
          </a:prstGeom>
          <a:noFill/>
        </p:spPr>
        <p:txBody>
          <a:bodyPr wrap="square" rtlCol="0">
            <a:spAutoFit/>
          </a:bodyPr>
          <a:lstStyle/>
          <a:p>
            <a:pPr algn="ctr"/>
            <a:r>
              <a:rPr lang="en-US" sz="1400" b="1" i="1" dirty="0">
                <a:solidFill>
                  <a:srgbClr val="002060"/>
                </a:solidFill>
                <a:latin typeface="+mn-lt"/>
              </a:rPr>
              <a:t>Rusu E et al. poster, The 3rd International Conference on Lysosomal Diseases, London 2023 </a:t>
            </a:r>
          </a:p>
          <a:p>
            <a:endParaRPr lang="en-US" sz="1400" b="1" i="1" dirty="0">
              <a:solidFill>
                <a:srgbClr val="002060"/>
              </a:solidFill>
              <a:latin typeface="+mn-lt"/>
            </a:endParaRPr>
          </a:p>
        </p:txBody>
      </p:sp>
      <p:pic>
        <p:nvPicPr>
          <p:cNvPr id="4" name="Imagine 3">
            <a:extLst>
              <a:ext uri="{FF2B5EF4-FFF2-40B4-BE49-F238E27FC236}">
                <a16:creationId xmlns:a16="http://schemas.microsoft.com/office/drawing/2014/main" xmlns="" id="{FB70B42A-74E4-F2FB-A42E-4739A3889876}"/>
              </a:ext>
            </a:extLst>
          </p:cNvPr>
          <p:cNvPicPr>
            <a:picLocks noChangeAspect="1"/>
          </p:cNvPicPr>
          <p:nvPr/>
        </p:nvPicPr>
        <p:blipFill>
          <a:blip r:embed="rId2" cstate="print"/>
          <a:stretch>
            <a:fillRect/>
          </a:stretch>
        </p:blipFill>
        <p:spPr>
          <a:xfrm>
            <a:off x="457200" y="1924300"/>
            <a:ext cx="6843161" cy="4659653"/>
          </a:xfrm>
          <a:prstGeom prst="rect">
            <a:avLst/>
          </a:prstGeom>
        </p:spPr>
      </p:pic>
      <p:sp>
        <p:nvSpPr>
          <p:cNvPr id="12" name="CasetăText 11">
            <a:extLst>
              <a:ext uri="{FF2B5EF4-FFF2-40B4-BE49-F238E27FC236}">
                <a16:creationId xmlns:a16="http://schemas.microsoft.com/office/drawing/2014/main" xmlns="" id="{A7F4DCDB-AA84-E045-198C-F304A6AA3A5F}"/>
              </a:ext>
            </a:extLst>
          </p:cNvPr>
          <p:cNvSpPr txBox="1"/>
          <p:nvPr/>
        </p:nvSpPr>
        <p:spPr>
          <a:xfrm>
            <a:off x="7924800" y="2136338"/>
            <a:ext cx="3886200" cy="4031873"/>
          </a:xfrm>
          <a:prstGeom prst="rect">
            <a:avLst/>
          </a:prstGeom>
          <a:noFill/>
        </p:spPr>
        <p:txBody>
          <a:bodyPr wrap="square">
            <a:spAutoFit/>
          </a:bodyPr>
          <a:lstStyle/>
          <a:p>
            <a:pPr>
              <a:buFont typeface="Arial" pitchFamily="34" charset="0"/>
              <a:buChar char="•"/>
            </a:pPr>
            <a:r>
              <a:rPr lang="en-US" sz="1600" dirty="0" smtClean="0">
                <a:latin typeface="+mn-lt"/>
              </a:rPr>
              <a:t> </a:t>
            </a:r>
            <a:r>
              <a:rPr lang="en-US" sz="1600" b="1" dirty="0" smtClean="0">
                <a:latin typeface="+mn-lt"/>
              </a:rPr>
              <a:t>11 patients who had </a:t>
            </a:r>
            <a:r>
              <a:rPr lang="en-US" sz="1600" b="1" dirty="0" err="1" smtClean="0">
                <a:latin typeface="+mn-lt"/>
              </a:rPr>
              <a:t>normoalbuminuria</a:t>
            </a:r>
            <a:endParaRPr lang="en-US" sz="1600" b="1" dirty="0" smtClean="0">
              <a:latin typeface="+mn-lt"/>
            </a:endParaRPr>
          </a:p>
          <a:p>
            <a:r>
              <a:rPr lang="en-US" sz="1600" b="1" dirty="0" smtClean="0">
                <a:latin typeface="+mn-lt"/>
              </a:rPr>
              <a:t>  or </a:t>
            </a:r>
            <a:r>
              <a:rPr lang="en-US" sz="1600" b="1" dirty="0" err="1" smtClean="0">
                <a:latin typeface="+mn-lt"/>
              </a:rPr>
              <a:t>microalbuminuria</a:t>
            </a:r>
            <a:r>
              <a:rPr lang="en-US" sz="1600" b="1" dirty="0" smtClean="0">
                <a:latin typeface="+mn-lt"/>
              </a:rPr>
              <a:t> (</a:t>
            </a:r>
            <a:r>
              <a:rPr lang="en-US" sz="1600" dirty="0" smtClean="0">
                <a:latin typeface="+mn-lt"/>
              </a:rPr>
              <a:t>without FD specific </a:t>
            </a:r>
          </a:p>
          <a:p>
            <a:r>
              <a:rPr lang="en-US" sz="1600" dirty="0" smtClean="0">
                <a:latin typeface="+mn-lt"/>
              </a:rPr>
              <a:t>  therapy) were evaluated by KB.</a:t>
            </a:r>
          </a:p>
          <a:p>
            <a:endParaRPr lang="en-US" sz="800" dirty="0" smtClean="0">
              <a:latin typeface="+mn-lt"/>
            </a:endParaRPr>
          </a:p>
          <a:p>
            <a:pPr>
              <a:buFont typeface="Arial" pitchFamily="34" charset="0"/>
              <a:buChar char="•"/>
            </a:pPr>
            <a:r>
              <a:rPr lang="en-US" sz="1600" dirty="0" smtClean="0">
                <a:latin typeface="+mn-lt"/>
              </a:rPr>
              <a:t>  </a:t>
            </a:r>
            <a:r>
              <a:rPr lang="en-US" sz="1600" b="1" dirty="0" smtClean="0">
                <a:latin typeface="+mn-lt"/>
              </a:rPr>
              <a:t>FD </a:t>
            </a:r>
            <a:r>
              <a:rPr lang="en-US" sz="1600" b="1" dirty="0">
                <a:latin typeface="+mn-lt"/>
              </a:rPr>
              <a:t>specific histological findings and </a:t>
            </a:r>
            <a:endParaRPr lang="en-US" sz="1600" b="1" dirty="0" smtClean="0">
              <a:latin typeface="+mn-lt"/>
            </a:endParaRPr>
          </a:p>
          <a:p>
            <a:r>
              <a:rPr lang="en-US" sz="1600" b="1" dirty="0" smtClean="0">
                <a:latin typeface="+mn-lt"/>
              </a:rPr>
              <a:t>   nonspecific </a:t>
            </a:r>
            <a:r>
              <a:rPr lang="en-US" sz="1600" b="1" dirty="0">
                <a:latin typeface="+mn-lt"/>
              </a:rPr>
              <a:t>chronic lesions </a:t>
            </a:r>
            <a:r>
              <a:rPr lang="en-US" sz="1600" dirty="0">
                <a:latin typeface="+mn-lt"/>
              </a:rPr>
              <a:t>were </a:t>
            </a:r>
            <a:r>
              <a:rPr lang="en-US" sz="1600" b="1" dirty="0" smtClean="0">
                <a:latin typeface="+mn-lt"/>
              </a:rPr>
              <a:t>observed</a:t>
            </a:r>
          </a:p>
          <a:p>
            <a:r>
              <a:rPr lang="en-US" sz="1600" dirty="0" smtClean="0">
                <a:latin typeface="+mn-lt"/>
              </a:rPr>
              <a:t>   </a:t>
            </a:r>
            <a:r>
              <a:rPr lang="en-US" sz="1600" b="1" dirty="0">
                <a:latin typeface="+mn-lt"/>
              </a:rPr>
              <a:t>even in normoalbuminuric patients</a:t>
            </a:r>
            <a:r>
              <a:rPr lang="en-US" sz="1600" dirty="0" smtClean="0">
                <a:latin typeface="+mn-lt"/>
              </a:rPr>
              <a:t>,</a:t>
            </a:r>
          </a:p>
          <a:p>
            <a:r>
              <a:rPr lang="en-US" sz="1600" dirty="0" smtClean="0">
                <a:latin typeface="+mn-lt"/>
              </a:rPr>
              <a:t>   </a:t>
            </a:r>
            <a:r>
              <a:rPr lang="en-US" sz="1600" dirty="0">
                <a:latin typeface="+mn-lt"/>
              </a:rPr>
              <a:t>demonstrating that albuminuria is not </a:t>
            </a:r>
            <a:endParaRPr lang="en-US" sz="1600" dirty="0" smtClean="0">
              <a:latin typeface="+mn-lt"/>
            </a:endParaRPr>
          </a:p>
          <a:p>
            <a:r>
              <a:rPr lang="en-US" sz="1600" dirty="0" smtClean="0">
                <a:latin typeface="+mn-lt"/>
              </a:rPr>
              <a:t>   sufficiently </a:t>
            </a:r>
            <a:r>
              <a:rPr lang="en-US" sz="1600" dirty="0">
                <a:latin typeface="+mn-lt"/>
              </a:rPr>
              <a:t>sensitive biomarker to </a:t>
            </a:r>
            <a:r>
              <a:rPr lang="en-US" sz="1600" dirty="0" smtClean="0">
                <a:latin typeface="+mn-lt"/>
              </a:rPr>
              <a:t>diagnose</a:t>
            </a:r>
          </a:p>
          <a:p>
            <a:r>
              <a:rPr lang="en-US" sz="1600" dirty="0" smtClean="0">
                <a:latin typeface="+mn-lt"/>
              </a:rPr>
              <a:t>   </a:t>
            </a:r>
            <a:r>
              <a:rPr lang="en-US" sz="1600" dirty="0">
                <a:latin typeface="+mn-lt"/>
              </a:rPr>
              <a:t>early kidney involvement in Fabry disease. </a:t>
            </a:r>
            <a:endParaRPr lang="en-US" sz="1600" dirty="0" smtClean="0">
              <a:latin typeface="+mn-lt"/>
            </a:endParaRPr>
          </a:p>
          <a:p>
            <a:endParaRPr lang="en-US" sz="800" dirty="0" smtClean="0">
              <a:latin typeface="+mn-lt"/>
            </a:endParaRPr>
          </a:p>
          <a:p>
            <a:pPr>
              <a:buFont typeface="Arial" pitchFamily="34" charset="0"/>
              <a:buChar char="•"/>
            </a:pPr>
            <a:r>
              <a:rPr lang="en-US" sz="1600" dirty="0" smtClean="0">
                <a:latin typeface="+mn-lt"/>
              </a:rPr>
              <a:t>  These </a:t>
            </a:r>
            <a:r>
              <a:rPr lang="en-US" sz="1600" dirty="0">
                <a:latin typeface="+mn-lt"/>
              </a:rPr>
              <a:t>results indicate that evaluation by </a:t>
            </a:r>
            <a:endParaRPr lang="en-US" sz="1600" dirty="0" smtClean="0">
              <a:latin typeface="+mn-lt"/>
            </a:endParaRPr>
          </a:p>
          <a:p>
            <a:r>
              <a:rPr lang="en-US" sz="1600" dirty="0" smtClean="0">
                <a:latin typeface="+mn-lt"/>
              </a:rPr>
              <a:t>   KB </a:t>
            </a:r>
            <a:r>
              <a:rPr lang="en-US" sz="1600" dirty="0">
                <a:latin typeface="+mn-lt"/>
              </a:rPr>
              <a:t>of FD patients can help to identify </a:t>
            </a:r>
            <a:r>
              <a:rPr lang="en-US" sz="1600" dirty="0" smtClean="0">
                <a:latin typeface="+mn-lt"/>
              </a:rPr>
              <a:t>the</a:t>
            </a:r>
          </a:p>
          <a:p>
            <a:r>
              <a:rPr lang="en-US" sz="1600" dirty="0" smtClean="0">
                <a:latin typeface="+mn-lt"/>
              </a:rPr>
              <a:t>   early kidney injury, </a:t>
            </a:r>
            <a:r>
              <a:rPr lang="en-US" sz="1600" dirty="0">
                <a:latin typeface="+mn-lt"/>
              </a:rPr>
              <a:t>to establish the risk </a:t>
            </a:r>
            <a:r>
              <a:rPr lang="en-US" sz="1600" dirty="0" smtClean="0">
                <a:latin typeface="+mn-lt"/>
              </a:rPr>
              <a:t>of</a:t>
            </a:r>
          </a:p>
          <a:p>
            <a:r>
              <a:rPr lang="en-US" sz="1600" dirty="0" smtClean="0">
                <a:latin typeface="+mn-lt"/>
              </a:rPr>
              <a:t>   </a:t>
            </a:r>
            <a:r>
              <a:rPr lang="en-US" sz="1600" dirty="0">
                <a:latin typeface="+mn-lt"/>
              </a:rPr>
              <a:t>progression, and can potentially be used </a:t>
            </a:r>
            <a:r>
              <a:rPr lang="en-US" sz="1600" dirty="0" smtClean="0">
                <a:latin typeface="+mn-lt"/>
              </a:rPr>
              <a:t>to</a:t>
            </a:r>
          </a:p>
          <a:p>
            <a:r>
              <a:rPr lang="en-US" sz="1600" dirty="0" smtClean="0">
                <a:latin typeface="+mn-lt"/>
              </a:rPr>
              <a:t>   guide </a:t>
            </a:r>
            <a:r>
              <a:rPr lang="en-US" sz="1600" dirty="0">
                <a:latin typeface="+mn-lt"/>
              </a:rPr>
              <a:t>clinical decisions for FD specific </a:t>
            </a:r>
            <a:endParaRPr lang="en-US" sz="1600" dirty="0" smtClean="0">
              <a:latin typeface="+mn-lt"/>
            </a:endParaRPr>
          </a:p>
          <a:p>
            <a:r>
              <a:rPr lang="en-US" sz="1600" dirty="0" smtClean="0">
                <a:latin typeface="+mn-lt"/>
              </a:rPr>
              <a:t>   therapy </a:t>
            </a:r>
            <a:r>
              <a:rPr lang="en-US" sz="1600" dirty="0">
                <a:latin typeface="+mn-lt"/>
              </a:rPr>
              <a:t>initiation. </a:t>
            </a:r>
          </a:p>
        </p:txBody>
      </p:sp>
      <p:sp>
        <p:nvSpPr>
          <p:cNvPr id="6" name="TextBox 20">
            <a:extLst>
              <a:ext uri="{FF2B5EF4-FFF2-40B4-BE49-F238E27FC236}">
                <a16:creationId xmlns:a16="http://schemas.microsoft.com/office/drawing/2014/main" xmlns="" id="{05BFE5C8-7D25-4D7A-58E9-5D5C6958A10B}"/>
              </a:ext>
            </a:extLst>
          </p:cNvPr>
          <p:cNvSpPr txBox="1"/>
          <p:nvPr/>
        </p:nvSpPr>
        <p:spPr>
          <a:xfrm>
            <a:off x="5612091" y="6550223"/>
            <a:ext cx="6579909"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*Experience of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273572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138137" y="381000"/>
            <a:ext cx="9682258" cy="119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400" b="1" dirty="0">
                <a:solidFill>
                  <a:srgbClr val="002060"/>
                </a:solidFill>
                <a:latin typeface="+mj-lt"/>
                <a:ea typeface="+mj-ea"/>
                <a:cs typeface="+mj-cs"/>
              </a:rPr>
              <a:t>The </a:t>
            </a:r>
            <a:r>
              <a:rPr lang="en-US" altLang="en-US" sz="2400" b="1" dirty="0" err="1">
                <a:solidFill>
                  <a:srgbClr val="002060"/>
                </a:solidFill>
                <a:latin typeface="+mj-lt"/>
                <a:ea typeface="+mj-ea"/>
                <a:cs typeface="+mj-cs"/>
              </a:rPr>
              <a:t>PRoposing</a:t>
            </a:r>
            <a:r>
              <a:rPr lang="en-US" altLang="en-US" sz="2400" b="1" dirty="0">
                <a:solidFill>
                  <a:srgbClr val="002060"/>
                </a:solidFill>
                <a:latin typeface="+mj-lt"/>
                <a:ea typeface="+mj-ea"/>
                <a:cs typeface="+mj-cs"/>
              </a:rPr>
              <a:t> Early Disease Indicators for Clinical </a:t>
            </a:r>
          </a:p>
          <a:p>
            <a:pPr algn="ctr" eaLnBrk="0" hangingPunct="0">
              <a:defRPr/>
            </a:pPr>
            <a:r>
              <a:rPr lang="en-US" altLang="en-US" sz="2400" b="1" dirty="0">
                <a:solidFill>
                  <a:srgbClr val="002060"/>
                </a:solidFill>
                <a:latin typeface="+mj-lt"/>
                <a:ea typeface="+mj-ea"/>
                <a:cs typeface="+mj-cs"/>
              </a:rPr>
              <a:t>Tracking in Fabry Disease (PREDICT-FD)</a:t>
            </a:r>
            <a:r>
              <a:rPr lang="en-US" altLang="en-US" sz="2400" b="1" baseline="30000" dirty="0">
                <a:solidFill>
                  <a:srgbClr val="002060"/>
                </a:solidFill>
                <a:latin typeface="+mj-lt"/>
                <a:ea typeface="+mj-ea"/>
                <a:cs typeface="+mj-cs"/>
              </a:rPr>
              <a:t>1 </a:t>
            </a:r>
            <a:r>
              <a:rPr lang="en-US" altLang="en-US" sz="2400" b="1" dirty="0">
                <a:solidFill>
                  <a:srgbClr val="002060"/>
                </a:solidFill>
                <a:latin typeface="+mj-lt"/>
                <a:ea typeface="+mj-ea"/>
                <a:cs typeface="+mj-cs"/>
              </a:rPr>
              <a:t>-</a:t>
            </a:r>
          </a:p>
          <a:p>
            <a:pPr algn="ctr" eaLnBrk="0" hangingPunct="0">
              <a:defRPr/>
            </a:pPr>
            <a:r>
              <a:rPr lang="en-US" altLang="en-US" sz="2400" b="1" dirty="0">
                <a:solidFill>
                  <a:srgbClr val="002060"/>
                </a:solidFill>
                <a:latin typeface="+mj-lt"/>
                <a:ea typeface="+mj-ea"/>
                <a:cs typeface="+mj-cs"/>
              </a:rPr>
              <a:t>Renal indicators for disease progression </a:t>
            </a:r>
          </a:p>
        </p:txBody>
      </p:sp>
      <p:sp>
        <p:nvSpPr>
          <p:cNvPr id="7" name="Text Box 4">
            <a:extLst>
              <a:ext uri="{FF2B5EF4-FFF2-40B4-BE49-F238E27FC236}">
                <a16:creationId xmlns:a16="http://schemas.microsoft.com/office/drawing/2014/main" xmlns="" id="{7F573200-BCE1-499B-A0AF-8F252D0118B4}"/>
              </a:ext>
            </a:extLst>
          </p:cNvPr>
          <p:cNvSpPr txBox="1">
            <a:spLocks noChangeArrowheads="1"/>
          </p:cNvSpPr>
          <p:nvPr/>
        </p:nvSpPr>
        <p:spPr bwMode="auto">
          <a:xfrm>
            <a:off x="7733190" y="6632344"/>
            <a:ext cx="4382610" cy="2093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defTabSz="457200" hangingPunct="0">
              <a:lnSpc>
                <a:spcPct val="93000"/>
              </a:lnSpc>
              <a:buClr>
                <a:srgbClr val="000000"/>
              </a:buClr>
              <a:buSzPct val="45000"/>
            </a:pPr>
            <a:r>
              <a:rPr lang="en-GB" altLang="en-US" sz="1200" b="1" i="1" dirty="0">
                <a:solidFill>
                  <a:srgbClr val="002060"/>
                </a:solidFill>
                <a:latin typeface="+mn-lt"/>
              </a:rPr>
              <a:t>1 Hughes DA et al. BMJ Open 2020; 10:e035182</a:t>
            </a:r>
          </a:p>
          <a:p>
            <a:pPr algn="r" defTabSz="457200" hangingPunct="0">
              <a:lnSpc>
                <a:spcPct val="93000"/>
              </a:lnSpc>
              <a:buClr>
                <a:srgbClr val="000000"/>
              </a:buClr>
              <a:buSzPct val="45000"/>
            </a:pPr>
            <a:endParaRPr lang="en-GB" altLang="en-US" sz="1200" b="1" i="1" dirty="0">
              <a:solidFill>
                <a:srgbClr val="002060"/>
              </a:solidFill>
              <a:latin typeface="+mn-lt"/>
            </a:endParaRPr>
          </a:p>
        </p:txBody>
      </p:sp>
      <p:grpSp>
        <p:nvGrpSpPr>
          <p:cNvPr id="5" name="Group 62">
            <a:extLst>
              <a:ext uri="{FF2B5EF4-FFF2-40B4-BE49-F238E27FC236}">
                <a16:creationId xmlns:a16="http://schemas.microsoft.com/office/drawing/2014/main" xmlns="" id="{373617B8-7A67-4288-8912-D972FC0904B2}"/>
              </a:ext>
            </a:extLst>
          </p:cNvPr>
          <p:cNvGrpSpPr/>
          <p:nvPr/>
        </p:nvGrpSpPr>
        <p:grpSpPr>
          <a:xfrm>
            <a:off x="1486293" y="2667000"/>
            <a:ext cx="7505307" cy="3491645"/>
            <a:chOff x="1140408" y="1604665"/>
            <a:chExt cx="7248990" cy="3881732"/>
          </a:xfrm>
        </p:grpSpPr>
        <p:sp>
          <p:nvSpPr>
            <p:cNvPr id="2" name="Rectangle 1">
              <a:extLst>
                <a:ext uri="{FF2B5EF4-FFF2-40B4-BE49-F238E27FC236}">
                  <a16:creationId xmlns:a16="http://schemas.microsoft.com/office/drawing/2014/main" xmlns="" id="{42842DFB-73CB-4D29-920F-C4A0A4628148}"/>
                </a:ext>
              </a:extLst>
            </p:cNvPr>
            <p:cNvSpPr/>
            <p:nvPr/>
          </p:nvSpPr>
          <p:spPr>
            <a:xfrm>
              <a:off x="1145218" y="2296377"/>
              <a:ext cx="7236781" cy="1039813"/>
            </a:xfrm>
            <a:prstGeom prst="rect">
              <a:avLst/>
            </a:prstGeom>
            <a:solidFill>
              <a:srgbClr val="C1E7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33CECDB-C985-449B-8A28-B6A8457B20E4}"/>
                </a:ext>
              </a:extLst>
            </p:cNvPr>
            <p:cNvSpPr txBox="1"/>
            <p:nvPr/>
          </p:nvSpPr>
          <p:spPr>
            <a:xfrm>
              <a:off x="1219200" y="2340114"/>
              <a:ext cx="2800756" cy="369332"/>
            </a:xfrm>
            <a:prstGeom prst="rect">
              <a:avLst/>
            </a:prstGeom>
            <a:noFill/>
          </p:spPr>
          <p:txBody>
            <a:bodyPr wrap="square" rtlCol="0">
              <a:spAutoFit/>
            </a:bodyPr>
            <a:lstStyle/>
            <a:p>
              <a:r>
                <a:rPr lang="en-US" b="1" dirty="0">
                  <a:latin typeface="+mn-lt"/>
                </a:rPr>
                <a:t>Histology</a:t>
              </a:r>
            </a:p>
          </p:txBody>
        </p:sp>
        <p:sp>
          <p:nvSpPr>
            <p:cNvPr id="9" name="Arrow: Right 8">
              <a:extLst>
                <a:ext uri="{FF2B5EF4-FFF2-40B4-BE49-F238E27FC236}">
                  <a16:creationId xmlns:a16="http://schemas.microsoft.com/office/drawing/2014/main" xmlns="" id="{7CE25E18-81A4-4E4F-950F-7817033D0ADC}"/>
                </a:ext>
              </a:extLst>
            </p:cNvPr>
            <p:cNvSpPr/>
            <p:nvPr/>
          </p:nvSpPr>
          <p:spPr>
            <a:xfrm>
              <a:off x="1447800" y="2061865"/>
              <a:ext cx="6621999" cy="14793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03370FAC-AFA9-4D4A-896F-847DBBF6B017}"/>
                </a:ext>
              </a:extLst>
            </p:cNvPr>
            <p:cNvSpPr txBox="1"/>
            <p:nvPr/>
          </p:nvSpPr>
          <p:spPr>
            <a:xfrm>
              <a:off x="2629418" y="1630920"/>
              <a:ext cx="1014813" cy="513242"/>
            </a:xfrm>
            <a:prstGeom prst="rect">
              <a:avLst/>
            </a:prstGeom>
            <a:noFill/>
          </p:spPr>
          <p:txBody>
            <a:bodyPr wrap="square" rtlCol="0">
              <a:spAutoFit/>
            </a:bodyPr>
            <a:lstStyle/>
            <a:p>
              <a:r>
                <a:rPr lang="en-US" sz="2400" b="1" i="1" dirty="0">
                  <a:solidFill>
                    <a:srgbClr val="C00000"/>
                  </a:solidFill>
                  <a:latin typeface="+mn-lt"/>
                </a:rPr>
                <a:t>Early</a:t>
              </a:r>
              <a:endParaRPr lang="en-US" sz="2400" b="1" i="1" baseline="30000" dirty="0">
                <a:solidFill>
                  <a:srgbClr val="C00000"/>
                </a:solidFill>
                <a:latin typeface="+mn-lt"/>
              </a:endParaRPr>
            </a:p>
          </p:txBody>
        </p:sp>
        <p:sp>
          <p:nvSpPr>
            <p:cNvPr id="11" name="TextBox 10">
              <a:extLst>
                <a:ext uri="{FF2B5EF4-FFF2-40B4-BE49-F238E27FC236}">
                  <a16:creationId xmlns:a16="http://schemas.microsoft.com/office/drawing/2014/main" xmlns="" id="{70679B8D-4480-4C7D-AE92-D65EBC2A075D}"/>
                </a:ext>
              </a:extLst>
            </p:cNvPr>
            <p:cNvSpPr txBox="1"/>
            <p:nvPr/>
          </p:nvSpPr>
          <p:spPr>
            <a:xfrm>
              <a:off x="4473182" y="1630920"/>
              <a:ext cx="1707160" cy="513242"/>
            </a:xfrm>
            <a:prstGeom prst="rect">
              <a:avLst/>
            </a:prstGeom>
            <a:noFill/>
          </p:spPr>
          <p:txBody>
            <a:bodyPr wrap="square" rtlCol="0">
              <a:spAutoFit/>
            </a:bodyPr>
            <a:lstStyle/>
            <a:p>
              <a:r>
                <a:rPr lang="en-US" sz="2400" b="1" i="1" dirty="0" err="1">
                  <a:latin typeface="+mn-lt"/>
                </a:rPr>
                <a:t>Established</a:t>
              </a:r>
              <a:r>
                <a:rPr lang="en-US" sz="2400" b="1" i="1" baseline="30000" dirty="0" err="1">
                  <a:latin typeface="+mn-lt"/>
                </a:rPr>
                <a:t>a</a:t>
              </a:r>
              <a:endParaRPr lang="en-US" sz="2400" b="1" i="1" baseline="30000" dirty="0">
                <a:latin typeface="+mn-lt"/>
              </a:endParaRPr>
            </a:p>
          </p:txBody>
        </p:sp>
        <p:sp>
          <p:nvSpPr>
            <p:cNvPr id="12" name="TextBox 11">
              <a:extLst>
                <a:ext uri="{FF2B5EF4-FFF2-40B4-BE49-F238E27FC236}">
                  <a16:creationId xmlns:a16="http://schemas.microsoft.com/office/drawing/2014/main" xmlns="" id="{8FA0C764-4459-4BDB-8A41-FE416F231A8E}"/>
                </a:ext>
              </a:extLst>
            </p:cNvPr>
            <p:cNvSpPr txBox="1"/>
            <p:nvPr/>
          </p:nvSpPr>
          <p:spPr>
            <a:xfrm>
              <a:off x="6651364" y="1649284"/>
              <a:ext cx="1195390" cy="449613"/>
            </a:xfrm>
            <a:prstGeom prst="rect">
              <a:avLst/>
            </a:prstGeom>
            <a:noFill/>
          </p:spPr>
          <p:txBody>
            <a:bodyPr wrap="square" rtlCol="0">
              <a:spAutoFit/>
            </a:bodyPr>
            <a:lstStyle/>
            <a:p>
              <a:r>
                <a:rPr lang="en-US" sz="2400" b="1" i="1" dirty="0">
                  <a:latin typeface="+mn-lt"/>
                </a:rPr>
                <a:t>Late</a:t>
              </a:r>
            </a:p>
          </p:txBody>
        </p:sp>
        <p:sp>
          <p:nvSpPr>
            <p:cNvPr id="17" name="TextBox 16">
              <a:extLst>
                <a:ext uri="{FF2B5EF4-FFF2-40B4-BE49-F238E27FC236}">
                  <a16:creationId xmlns:a16="http://schemas.microsoft.com/office/drawing/2014/main" xmlns="" id="{D77F0845-B559-4840-87AE-5CF7358FC013}"/>
                </a:ext>
              </a:extLst>
            </p:cNvPr>
            <p:cNvSpPr txBox="1"/>
            <p:nvPr/>
          </p:nvSpPr>
          <p:spPr>
            <a:xfrm>
              <a:off x="1828800" y="2709446"/>
              <a:ext cx="2361459" cy="352673"/>
            </a:xfrm>
            <a:prstGeom prst="rect">
              <a:avLst/>
            </a:prstGeom>
            <a:noFill/>
          </p:spPr>
          <p:txBody>
            <a:bodyPr wrap="square" rtlCol="0">
              <a:spAutoFit/>
            </a:bodyPr>
            <a:lstStyle/>
            <a:p>
              <a:r>
                <a:rPr lang="en-US" sz="1600" dirty="0">
                  <a:latin typeface="+mn-lt"/>
                </a:rPr>
                <a:t>Podocyte inclusions </a:t>
              </a:r>
              <a:r>
                <a:rPr lang="en-US" sz="1600" baseline="30000" dirty="0">
                  <a:latin typeface="+mn-lt"/>
                </a:rPr>
                <a:t>b</a:t>
              </a:r>
              <a:r>
                <a:rPr lang="en-US" sz="1600" dirty="0">
                  <a:latin typeface="+mn-lt"/>
                </a:rPr>
                <a:t> </a:t>
              </a:r>
            </a:p>
          </p:txBody>
        </p:sp>
        <p:sp>
          <p:nvSpPr>
            <p:cNvPr id="18" name="TextBox 17">
              <a:extLst>
                <a:ext uri="{FF2B5EF4-FFF2-40B4-BE49-F238E27FC236}">
                  <a16:creationId xmlns:a16="http://schemas.microsoft.com/office/drawing/2014/main" xmlns="" id="{97787615-8494-4E08-9F40-60F5DFE5BE15}"/>
                </a:ext>
              </a:extLst>
            </p:cNvPr>
            <p:cNvSpPr txBox="1"/>
            <p:nvPr/>
          </p:nvSpPr>
          <p:spPr>
            <a:xfrm>
              <a:off x="1816642" y="3012733"/>
              <a:ext cx="2361459" cy="338554"/>
            </a:xfrm>
            <a:prstGeom prst="rect">
              <a:avLst/>
            </a:prstGeom>
            <a:noFill/>
          </p:spPr>
          <p:txBody>
            <a:bodyPr wrap="square" rtlCol="0">
              <a:spAutoFit/>
            </a:bodyPr>
            <a:lstStyle/>
            <a:p>
              <a:r>
                <a:rPr lang="en-US" sz="1600" dirty="0">
                  <a:latin typeface="+mn-lt"/>
                </a:rPr>
                <a:t>Other renal lesions </a:t>
              </a:r>
            </a:p>
          </p:txBody>
        </p:sp>
        <p:cxnSp>
          <p:nvCxnSpPr>
            <p:cNvPr id="20" name="Straight Arrow Connector 19">
              <a:extLst>
                <a:ext uri="{FF2B5EF4-FFF2-40B4-BE49-F238E27FC236}">
                  <a16:creationId xmlns:a16="http://schemas.microsoft.com/office/drawing/2014/main" xmlns="" id="{6F3DF141-6BE7-49A3-8B2D-AC30F4813EB1}"/>
                </a:ext>
              </a:extLst>
            </p:cNvPr>
            <p:cNvCxnSpPr>
              <a:cxnSpLocks/>
            </p:cNvCxnSpPr>
            <p:nvPr/>
          </p:nvCxnSpPr>
          <p:spPr>
            <a:xfrm flipV="1">
              <a:off x="3886200" y="2851462"/>
              <a:ext cx="4419600" cy="20768"/>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5C752EE8-0C4D-4385-98EA-17F4148F46B0}"/>
                </a:ext>
              </a:extLst>
            </p:cNvPr>
            <p:cNvCxnSpPr>
              <a:cxnSpLocks/>
            </p:cNvCxnSpPr>
            <p:nvPr/>
          </p:nvCxnSpPr>
          <p:spPr>
            <a:xfrm flipV="1">
              <a:off x="3885459" y="3144594"/>
              <a:ext cx="4420341" cy="9772"/>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E90A3C19-BF58-496C-B6B3-E59A365BB881}"/>
                </a:ext>
              </a:extLst>
            </p:cNvPr>
            <p:cNvSpPr/>
            <p:nvPr/>
          </p:nvSpPr>
          <p:spPr>
            <a:xfrm>
              <a:off x="1143000" y="3352800"/>
              <a:ext cx="7246398" cy="1039427"/>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A138688D-2870-4B6E-92F1-F05D8E3217CE}"/>
                </a:ext>
              </a:extLst>
            </p:cNvPr>
            <p:cNvSpPr txBox="1"/>
            <p:nvPr/>
          </p:nvSpPr>
          <p:spPr>
            <a:xfrm>
              <a:off x="1219200" y="3440668"/>
              <a:ext cx="2800756" cy="369332"/>
            </a:xfrm>
            <a:prstGeom prst="rect">
              <a:avLst/>
            </a:prstGeom>
            <a:noFill/>
          </p:spPr>
          <p:txBody>
            <a:bodyPr wrap="square" rtlCol="0">
              <a:spAutoFit/>
            </a:bodyPr>
            <a:lstStyle/>
            <a:p>
              <a:r>
                <a:rPr lang="en-US" b="1" dirty="0">
                  <a:latin typeface="+mn-lt"/>
                </a:rPr>
                <a:t>GFR</a:t>
              </a:r>
            </a:p>
          </p:txBody>
        </p:sp>
        <p:cxnSp>
          <p:nvCxnSpPr>
            <p:cNvPr id="26" name="Straight Arrow Connector 25">
              <a:extLst>
                <a:ext uri="{FF2B5EF4-FFF2-40B4-BE49-F238E27FC236}">
                  <a16:creationId xmlns:a16="http://schemas.microsoft.com/office/drawing/2014/main" xmlns="" id="{D07F1EF7-B230-4E4F-BE06-B0C3BFB55714}"/>
                </a:ext>
              </a:extLst>
            </p:cNvPr>
            <p:cNvCxnSpPr>
              <a:cxnSpLocks/>
            </p:cNvCxnSpPr>
            <p:nvPr/>
          </p:nvCxnSpPr>
          <p:spPr>
            <a:xfrm>
              <a:off x="4114800" y="4245148"/>
              <a:ext cx="4191000" cy="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BCCCD843-813A-40F4-AAB2-9CA0100A40CE}"/>
                </a:ext>
              </a:extLst>
            </p:cNvPr>
            <p:cNvSpPr txBox="1"/>
            <p:nvPr/>
          </p:nvSpPr>
          <p:spPr>
            <a:xfrm>
              <a:off x="2208324" y="3515380"/>
              <a:ext cx="1906474" cy="523220"/>
            </a:xfrm>
            <a:prstGeom prst="rect">
              <a:avLst/>
            </a:prstGeom>
            <a:noFill/>
          </p:spPr>
          <p:txBody>
            <a:bodyPr wrap="square" rtlCol="0">
              <a:spAutoFit/>
            </a:bodyPr>
            <a:lstStyle/>
            <a:p>
              <a:pPr algn="ctr"/>
              <a:r>
                <a:rPr lang="en-US" sz="1600" dirty="0">
                  <a:latin typeface="+mn-lt"/>
                </a:rPr>
                <a:t>&gt; 130 </a:t>
              </a:r>
            </a:p>
            <a:p>
              <a:pPr algn="ctr"/>
              <a:r>
                <a:rPr lang="en-US" sz="1200" dirty="0">
                  <a:latin typeface="+mn-lt"/>
                </a:rPr>
                <a:t>ml/min/1.73m</a:t>
              </a:r>
              <a:r>
                <a:rPr lang="en-US" sz="1200" baseline="30000" dirty="0">
                  <a:latin typeface="+mn-lt"/>
                </a:rPr>
                <a:t>2</a:t>
              </a:r>
            </a:p>
          </p:txBody>
        </p:sp>
        <p:sp>
          <p:nvSpPr>
            <p:cNvPr id="28" name="TextBox 27">
              <a:extLst>
                <a:ext uri="{FF2B5EF4-FFF2-40B4-BE49-F238E27FC236}">
                  <a16:creationId xmlns:a16="http://schemas.microsoft.com/office/drawing/2014/main" xmlns="" id="{1D3524A6-49A5-48CA-8D79-31A442DB34FC}"/>
                </a:ext>
              </a:extLst>
            </p:cNvPr>
            <p:cNvSpPr txBox="1"/>
            <p:nvPr/>
          </p:nvSpPr>
          <p:spPr>
            <a:xfrm>
              <a:off x="1828800" y="4081046"/>
              <a:ext cx="2809781" cy="338554"/>
            </a:xfrm>
            <a:prstGeom prst="rect">
              <a:avLst/>
            </a:prstGeom>
            <a:noFill/>
          </p:spPr>
          <p:txBody>
            <a:bodyPr wrap="square" rtlCol="0">
              <a:spAutoFit/>
            </a:bodyPr>
            <a:lstStyle/>
            <a:p>
              <a:r>
                <a:rPr lang="en-US" sz="1600" dirty="0">
                  <a:latin typeface="+mn-lt"/>
                </a:rPr>
                <a:t>Elevated serum cystatin C*</a:t>
              </a:r>
            </a:p>
          </p:txBody>
        </p:sp>
        <p:cxnSp>
          <p:nvCxnSpPr>
            <p:cNvPr id="32" name="Straight Arrow Connector 31">
              <a:extLst>
                <a:ext uri="{FF2B5EF4-FFF2-40B4-BE49-F238E27FC236}">
                  <a16:creationId xmlns:a16="http://schemas.microsoft.com/office/drawing/2014/main" xmlns="" id="{05CF1A6D-63D4-4092-92A5-9CF59D7F0F81}"/>
                </a:ext>
              </a:extLst>
            </p:cNvPr>
            <p:cNvCxnSpPr>
              <a:cxnSpLocks/>
            </p:cNvCxnSpPr>
            <p:nvPr/>
          </p:nvCxnSpPr>
          <p:spPr>
            <a:xfrm>
              <a:off x="1904259" y="3810000"/>
              <a:ext cx="762741" cy="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10A2E08-9208-4D04-A9B8-43CE36D0B97A}"/>
                </a:ext>
              </a:extLst>
            </p:cNvPr>
            <p:cNvCxnSpPr>
              <a:cxnSpLocks/>
            </p:cNvCxnSpPr>
            <p:nvPr/>
          </p:nvCxnSpPr>
          <p:spPr>
            <a:xfrm>
              <a:off x="3885459" y="3810000"/>
              <a:ext cx="762741" cy="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41507BBF-3709-4418-A814-CA7EBAB0F133}"/>
                </a:ext>
              </a:extLst>
            </p:cNvPr>
            <p:cNvSpPr txBox="1"/>
            <p:nvPr/>
          </p:nvSpPr>
          <p:spPr>
            <a:xfrm>
              <a:off x="4627485" y="3515380"/>
              <a:ext cx="1214022" cy="523220"/>
            </a:xfrm>
            <a:prstGeom prst="rect">
              <a:avLst/>
            </a:prstGeom>
            <a:noFill/>
          </p:spPr>
          <p:txBody>
            <a:bodyPr wrap="square" rtlCol="0">
              <a:spAutoFit/>
            </a:bodyPr>
            <a:lstStyle/>
            <a:p>
              <a:pPr algn="ctr"/>
              <a:r>
                <a:rPr lang="en-US" sz="1600" dirty="0">
                  <a:latin typeface="+mn-lt"/>
                </a:rPr>
                <a:t>&lt; 90 </a:t>
              </a:r>
            </a:p>
            <a:p>
              <a:pPr algn="ctr"/>
              <a:r>
                <a:rPr lang="en-US" sz="1200" dirty="0">
                  <a:latin typeface="+mn-lt"/>
                </a:rPr>
                <a:t>ml/min/1.73m</a:t>
              </a:r>
              <a:r>
                <a:rPr lang="en-US" sz="1200" baseline="30000" dirty="0">
                  <a:latin typeface="+mn-lt"/>
                </a:rPr>
                <a:t>2</a:t>
              </a:r>
            </a:p>
          </p:txBody>
        </p:sp>
        <p:sp>
          <p:nvSpPr>
            <p:cNvPr id="38" name="TextBox 37">
              <a:extLst>
                <a:ext uri="{FF2B5EF4-FFF2-40B4-BE49-F238E27FC236}">
                  <a16:creationId xmlns:a16="http://schemas.microsoft.com/office/drawing/2014/main" xmlns="" id="{6BFA3BAD-C32D-4F44-B84C-2D58C8912E47}"/>
                </a:ext>
              </a:extLst>
            </p:cNvPr>
            <p:cNvSpPr txBox="1"/>
            <p:nvPr/>
          </p:nvSpPr>
          <p:spPr>
            <a:xfrm>
              <a:off x="6405978" y="3515380"/>
              <a:ext cx="1211063" cy="523220"/>
            </a:xfrm>
            <a:prstGeom prst="rect">
              <a:avLst/>
            </a:prstGeom>
            <a:noFill/>
          </p:spPr>
          <p:txBody>
            <a:bodyPr wrap="square" rtlCol="0">
              <a:spAutoFit/>
            </a:bodyPr>
            <a:lstStyle/>
            <a:p>
              <a:pPr algn="ctr"/>
              <a:r>
                <a:rPr lang="en-US" sz="1600" dirty="0">
                  <a:latin typeface="+mn-lt"/>
                </a:rPr>
                <a:t>&lt; 60 </a:t>
              </a:r>
            </a:p>
            <a:p>
              <a:pPr algn="ctr"/>
              <a:r>
                <a:rPr lang="en-US" sz="1200" dirty="0">
                  <a:latin typeface="+mn-lt"/>
                </a:rPr>
                <a:t>ml/min/1.73m</a:t>
              </a:r>
              <a:r>
                <a:rPr lang="en-US" sz="1200" baseline="30000" dirty="0">
                  <a:latin typeface="+mn-lt"/>
                </a:rPr>
                <a:t>2</a:t>
              </a:r>
            </a:p>
          </p:txBody>
        </p:sp>
        <p:sp>
          <p:nvSpPr>
            <p:cNvPr id="40" name="Rectangle 39">
              <a:extLst>
                <a:ext uri="{FF2B5EF4-FFF2-40B4-BE49-F238E27FC236}">
                  <a16:creationId xmlns:a16="http://schemas.microsoft.com/office/drawing/2014/main" xmlns="" id="{78D0177A-C73A-40EC-8CD5-B560E34C10CC}"/>
                </a:ext>
              </a:extLst>
            </p:cNvPr>
            <p:cNvSpPr/>
            <p:nvPr/>
          </p:nvSpPr>
          <p:spPr>
            <a:xfrm>
              <a:off x="1140408" y="4365704"/>
              <a:ext cx="7236781" cy="1069759"/>
            </a:xfrm>
            <a:prstGeom prst="rect">
              <a:avLst/>
            </a:prstGeom>
            <a:solidFill>
              <a:srgbClr val="E4EDF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A2303AF2-01A6-4EF7-8ACE-74B9D5A63003}"/>
                </a:ext>
              </a:extLst>
            </p:cNvPr>
            <p:cNvSpPr txBox="1"/>
            <p:nvPr/>
          </p:nvSpPr>
          <p:spPr>
            <a:xfrm>
              <a:off x="1219200" y="4419600"/>
              <a:ext cx="2800756" cy="369332"/>
            </a:xfrm>
            <a:prstGeom prst="rect">
              <a:avLst/>
            </a:prstGeom>
            <a:noFill/>
          </p:spPr>
          <p:txBody>
            <a:bodyPr wrap="square" rtlCol="0">
              <a:spAutoFit/>
            </a:bodyPr>
            <a:lstStyle/>
            <a:p>
              <a:r>
                <a:rPr lang="en-US" b="1" dirty="0">
                  <a:latin typeface="+mn-lt"/>
                </a:rPr>
                <a:t>Albuminuria</a:t>
              </a:r>
            </a:p>
          </p:txBody>
        </p:sp>
        <p:sp>
          <p:nvSpPr>
            <p:cNvPr id="43" name="TextBox 42">
              <a:extLst>
                <a:ext uri="{FF2B5EF4-FFF2-40B4-BE49-F238E27FC236}">
                  <a16:creationId xmlns:a16="http://schemas.microsoft.com/office/drawing/2014/main" xmlns="" id="{031C8CF8-5170-47BE-8D60-E6F5DEA784D2}"/>
                </a:ext>
              </a:extLst>
            </p:cNvPr>
            <p:cNvSpPr txBox="1"/>
            <p:nvPr/>
          </p:nvSpPr>
          <p:spPr>
            <a:xfrm>
              <a:off x="2132791" y="4679345"/>
              <a:ext cx="1908101" cy="737408"/>
            </a:xfrm>
            <a:prstGeom prst="rect">
              <a:avLst/>
            </a:prstGeom>
            <a:noFill/>
          </p:spPr>
          <p:txBody>
            <a:bodyPr wrap="square" rtlCol="0">
              <a:spAutoFit/>
            </a:bodyPr>
            <a:lstStyle/>
            <a:p>
              <a:pPr algn="ctr"/>
              <a:r>
                <a:rPr lang="en-US" sz="1600" dirty="0">
                  <a:latin typeface="+mn-lt"/>
                </a:rPr>
                <a:t>ACR &lt; 150 mg/g</a:t>
              </a:r>
            </a:p>
            <a:p>
              <a:pPr algn="ctr"/>
              <a:endParaRPr lang="en-US" sz="800" dirty="0">
                <a:latin typeface="+mn-lt"/>
              </a:endParaRPr>
            </a:p>
            <a:p>
              <a:pPr algn="ctr"/>
              <a:r>
                <a:rPr lang="en-US" sz="1600" dirty="0">
                  <a:latin typeface="+mn-lt"/>
                </a:rPr>
                <a:t>Microalbuminuria </a:t>
              </a:r>
              <a:r>
                <a:rPr lang="en-US" sz="1600" baseline="30000" dirty="0">
                  <a:latin typeface="+mn-lt"/>
                </a:rPr>
                <a:t>c</a:t>
              </a:r>
              <a:r>
                <a:rPr lang="en-US" sz="1600" dirty="0">
                  <a:latin typeface="+mn-lt"/>
                </a:rPr>
                <a:t> </a:t>
              </a:r>
            </a:p>
          </p:txBody>
        </p:sp>
        <p:cxnSp>
          <p:nvCxnSpPr>
            <p:cNvPr id="45" name="Straight Arrow Connector 44">
              <a:extLst>
                <a:ext uri="{FF2B5EF4-FFF2-40B4-BE49-F238E27FC236}">
                  <a16:creationId xmlns:a16="http://schemas.microsoft.com/office/drawing/2014/main" xmlns="" id="{7E27A7F8-014E-4CC0-9E7F-1F183662D950}"/>
                </a:ext>
              </a:extLst>
            </p:cNvPr>
            <p:cNvCxnSpPr>
              <a:cxnSpLocks/>
            </p:cNvCxnSpPr>
            <p:nvPr/>
          </p:nvCxnSpPr>
          <p:spPr>
            <a:xfrm>
              <a:off x="1828800" y="5057276"/>
              <a:ext cx="457941" cy="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DD5BF5AD-BED1-4C4E-9930-7EF623CF89B2}"/>
                </a:ext>
              </a:extLst>
            </p:cNvPr>
            <p:cNvCxnSpPr>
              <a:cxnSpLocks/>
            </p:cNvCxnSpPr>
            <p:nvPr/>
          </p:nvCxnSpPr>
          <p:spPr>
            <a:xfrm>
              <a:off x="3963141" y="5057276"/>
              <a:ext cx="457200" cy="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3111D78-8D6F-44C8-975F-047056A5BD79}"/>
                </a:ext>
              </a:extLst>
            </p:cNvPr>
            <p:cNvCxnSpPr>
              <a:cxnSpLocks/>
            </p:cNvCxnSpPr>
            <p:nvPr/>
          </p:nvCxnSpPr>
          <p:spPr>
            <a:xfrm>
              <a:off x="4312927" y="1604665"/>
              <a:ext cx="30473" cy="3881732"/>
            </a:xfrm>
            <a:prstGeom prst="line">
              <a:avLst/>
            </a:prstGeom>
            <a:ln w="25400" cmpd="sng">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B9C2E71-BC27-418A-BC1C-96F31C38C862}"/>
                </a:ext>
              </a:extLst>
            </p:cNvPr>
            <p:cNvCxnSpPr>
              <a:cxnSpLocks/>
            </p:cNvCxnSpPr>
            <p:nvPr/>
          </p:nvCxnSpPr>
          <p:spPr>
            <a:xfrm>
              <a:off x="6325341" y="1604665"/>
              <a:ext cx="0" cy="3852846"/>
            </a:xfrm>
            <a:prstGeom prst="line">
              <a:avLst/>
            </a:prstGeom>
            <a:ln w="25400" cmpd="sng">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C5F5A12C-5208-429D-89F6-808DE8AC7960}"/>
                </a:ext>
              </a:extLst>
            </p:cNvPr>
            <p:cNvSpPr txBox="1"/>
            <p:nvPr/>
          </p:nvSpPr>
          <p:spPr>
            <a:xfrm>
              <a:off x="4274086" y="4693826"/>
              <a:ext cx="1936214" cy="786971"/>
            </a:xfrm>
            <a:prstGeom prst="rect">
              <a:avLst/>
            </a:prstGeom>
            <a:noFill/>
          </p:spPr>
          <p:txBody>
            <a:bodyPr wrap="square" rtlCol="0">
              <a:spAutoFit/>
            </a:bodyPr>
            <a:lstStyle/>
            <a:p>
              <a:pPr algn="ctr"/>
              <a:r>
                <a:rPr lang="en-US" sz="1600" dirty="0">
                  <a:latin typeface="+mn-lt"/>
                </a:rPr>
                <a:t>ACR 150 - 300 mg/g</a:t>
              </a:r>
            </a:p>
            <a:p>
              <a:pPr algn="ctr"/>
              <a:endParaRPr lang="en-US" sz="800" dirty="0">
                <a:latin typeface="+mn-lt"/>
              </a:endParaRPr>
            </a:p>
            <a:p>
              <a:pPr algn="ctr"/>
              <a:r>
                <a:rPr lang="en-US" sz="1600" dirty="0">
                  <a:latin typeface="+mn-lt"/>
                </a:rPr>
                <a:t>Microalbuminuria </a:t>
              </a:r>
            </a:p>
          </p:txBody>
        </p:sp>
        <p:sp>
          <p:nvSpPr>
            <p:cNvPr id="50" name="TextBox 49">
              <a:extLst>
                <a:ext uri="{FF2B5EF4-FFF2-40B4-BE49-F238E27FC236}">
                  <a16:creationId xmlns:a16="http://schemas.microsoft.com/office/drawing/2014/main" xmlns="" id="{8439DCCB-3C4A-4F10-BFFB-7972158CBEAA}"/>
                </a:ext>
              </a:extLst>
            </p:cNvPr>
            <p:cNvSpPr txBox="1"/>
            <p:nvPr/>
          </p:nvSpPr>
          <p:spPr>
            <a:xfrm>
              <a:off x="6325341" y="4747875"/>
              <a:ext cx="1947658" cy="733921"/>
            </a:xfrm>
            <a:prstGeom prst="rect">
              <a:avLst/>
            </a:prstGeom>
            <a:noFill/>
          </p:spPr>
          <p:txBody>
            <a:bodyPr wrap="square" rtlCol="0">
              <a:spAutoFit/>
            </a:bodyPr>
            <a:lstStyle/>
            <a:p>
              <a:pPr algn="ctr"/>
              <a:r>
                <a:rPr lang="en-US" sz="1600" dirty="0">
                  <a:latin typeface="+mn-lt"/>
                </a:rPr>
                <a:t>ACR &gt; 300 mg/g</a:t>
              </a:r>
            </a:p>
            <a:p>
              <a:pPr algn="ctr"/>
              <a:endParaRPr lang="en-US" sz="800" dirty="0">
                <a:latin typeface="+mn-lt"/>
              </a:endParaRPr>
            </a:p>
            <a:p>
              <a:pPr algn="ctr"/>
              <a:r>
                <a:rPr lang="en-US" sz="1600" dirty="0">
                  <a:latin typeface="+mn-lt"/>
                </a:rPr>
                <a:t>Albuminuria </a:t>
              </a:r>
            </a:p>
          </p:txBody>
        </p:sp>
        <p:cxnSp>
          <p:nvCxnSpPr>
            <p:cNvPr id="54" name="Straight Arrow Connector 53">
              <a:extLst>
                <a:ext uri="{FF2B5EF4-FFF2-40B4-BE49-F238E27FC236}">
                  <a16:creationId xmlns:a16="http://schemas.microsoft.com/office/drawing/2014/main" xmlns="" id="{DCC3062B-8CC1-44AC-8B75-4D1F9D1E852C}"/>
                </a:ext>
              </a:extLst>
            </p:cNvPr>
            <p:cNvCxnSpPr>
              <a:cxnSpLocks/>
            </p:cNvCxnSpPr>
            <p:nvPr/>
          </p:nvCxnSpPr>
          <p:spPr>
            <a:xfrm>
              <a:off x="6020541" y="5057276"/>
              <a:ext cx="457200" cy="0"/>
            </a:xfrm>
            <a:prstGeom prst="straightConnector1">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347CD426-4745-491B-A401-026622EA2B31}"/>
              </a:ext>
            </a:extLst>
          </p:cNvPr>
          <p:cNvSpPr txBox="1"/>
          <p:nvPr/>
        </p:nvSpPr>
        <p:spPr>
          <a:xfrm>
            <a:off x="1143002" y="6172200"/>
            <a:ext cx="9296398" cy="707886"/>
          </a:xfrm>
          <a:prstGeom prst="rect">
            <a:avLst/>
          </a:prstGeom>
          <a:noFill/>
        </p:spPr>
        <p:txBody>
          <a:bodyPr wrap="square" rtlCol="0">
            <a:spAutoFit/>
          </a:bodyPr>
          <a:lstStyle/>
          <a:p>
            <a:r>
              <a:rPr lang="en-US" sz="1000" i="1" dirty="0">
                <a:latin typeface="+mn-lt"/>
              </a:rPr>
              <a:t>a = indicators that currently would be likely to trigger FD-specific treatment initiation.; b = in isolation, probably insufficient justification for FD-specific therapy initiation.</a:t>
            </a:r>
          </a:p>
          <a:p>
            <a:r>
              <a:rPr lang="en-US" sz="1000" i="1" dirty="0">
                <a:latin typeface="+mn-lt"/>
              </a:rPr>
              <a:t>* indicator tested for, but not achieving consensus in round 3.</a:t>
            </a:r>
          </a:p>
          <a:p>
            <a:r>
              <a:rPr lang="en-US" sz="1000" i="1" dirty="0">
                <a:latin typeface="+mn-lt"/>
              </a:rPr>
              <a:t>c = </a:t>
            </a:r>
            <a:r>
              <a:rPr lang="en-US" sz="1000" b="1" i="1" dirty="0">
                <a:latin typeface="+mn-lt"/>
              </a:rPr>
              <a:t>Microalbuminuria could be a trigger for further investigations, such as confirmatory biopsy, and subsequent initiation of disease-specific treatment. </a:t>
            </a:r>
          </a:p>
          <a:p>
            <a:r>
              <a:rPr lang="en-US" sz="1000" i="1" dirty="0">
                <a:latin typeface="+mn-lt"/>
              </a:rPr>
              <a:t>ACR = Albumin : creatinine ratio</a:t>
            </a:r>
          </a:p>
        </p:txBody>
      </p:sp>
      <p:sp>
        <p:nvSpPr>
          <p:cNvPr id="6" name="CasetăText 5">
            <a:extLst>
              <a:ext uri="{FF2B5EF4-FFF2-40B4-BE49-F238E27FC236}">
                <a16:creationId xmlns:a16="http://schemas.microsoft.com/office/drawing/2014/main" xmlns="" id="{486936FF-8D98-D664-2936-261DBE79DCFD}"/>
              </a:ext>
            </a:extLst>
          </p:cNvPr>
          <p:cNvSpPr txBox="1"/>
          <p:nvPr/>
        </p:nvSpPr>
        <p:spPr>
          <a:xfrm>
            <a:off x="1143000" y="1836003"/>
            <a:ext cx="10439400" cy="830997"/>
          </a:xfrm>
          <a:prstGeom prst="rect">
            <a:avLst/>
          </a:prstGeom>
          <a:noFill/>
        </p:spPr>
        <p:txBody>
          <a:bodyPr wrap="square">
            <a:spAutoFit/>
          </a:bodyPr>
          <a:lstStyle/>
          <a:p>
            <a:r>
              <a:rPr lang="en-US" sz="1600" dirty="0">
                <a:effectLst/>
                <a:latin typeface="+mn-lt"/>
                <a:ea typeface="SimSun" panose="02010600030101010101" pitchFamily="2" charset="-122"/>
                <a:cs typeface="Times New Roman" panose="02020603050405020304" pitchFamily="18" charset="0"/>
              </a:rPr>
              <a:t>In the international PREDICT-FD expert consensus, the early indicators of clinical kidney damage included microalbuminuria, glomerular hyperfiltration and podocyte GL3 inclusions in the presence of other renal lesions, such as signs of glomerulosclerosis or vasculopathy, which may occur even in patients without microalbuminuria. </a:t>
            </a:r>
            <a:endParaRPr lang="en-US" sz="1600" dirty="0">
              <a:latin typeface="+mn-lt"/>
            </a:endParaRPr>
          </a:p>
        </p:txBody>
      </p:sp>
    </p:spTree>
    <p:extLst>
      <p:ext uri="{BB962C8B-B14F-4D97-AF65-F5344CB8AC3E}">
        <p14:creationId xmlns:p14="http://schemas.microsoft.com/office/powerpoint/2010/main" xmlns="" val="43067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295400" y="381000"/>
            <a:ext cx="9677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What are the indications for starting FD specific therapy?</a:t>
            </a:r>
          </a:p>
        </p:txBody>
      </p:sp>
      <p:sp>
        <p:nvSpPr>
          <p:cNvPr id="7" name="Text Box 4">
            <a:extLst>
              <a:ext uri="{FF2B5EF4-FFF2-40B4-BE49-F238E27FC236}">
                <a16:creationId xmlns:a16="http://schemas.microsoft.com/office/drawing/2014/main" xmlns="" id="{7F573200-BCE1-499B-A0AF-8F252D0118B4}"/>
              </a:ext>
            </a:extLst>
          </p:cNvPr>
          <p:cNvSpPr txBox="1">
            <a:spLocks noChangeArrowheads="1"/>
          </p:cNvSpPr>
          <p:nvPr/>
        </p:nvSpPr>
        <p:spPr bwMode="auto">
          <a:xfrm>
            <a:off x="8153400" y="6629400"/>
            <a:ext cx="38862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defTabSz="457200" hangingPunct="0">
              <a:lnSpc>
                <a:spcPct val="93000"/>
              </a:lnSpc>
              <a:buClr>
                <a:srgbClr val="000000"/>
              </a:buClr>
              <a:buSzPct val="45000"/>
            </a:pPr>
            <a:r>
              <a:rPr lang="en-GB" altLang="en-US" sz="1200" b="1" i="1" dirty="0">
                <a:solidFill>
                  <a:srgbClr val="002060"/>
                </a:solidFill>
                <a:latin typeface="+mn-lt"/>
              </a:rPr>
              <a:t>1 </a:t>
            </a:r>
            <a:r>
              <a:rPr lang="en-GB" altLang="en-US" sz="1200" b="1" i="1" dirty="0" err="1">
                <a:solidFill>
                  <a:srgbClr val="002060"/>
                </a:solidFill>
                <a:latin typeface="+mn-lt"/>
              </a:rPr>
              <a:t>Biegstraaten</a:t>
            </a:r>
            <a:r>
              <a:rPr lang="en-GB" altLang="en-US" sz="1200" b="1" i="1" dirty="0">
                <a:solidFill>
                  <a:srgbClr val="002060"/>
                </a:solidFill>
                <a:latin typeface="+mn-lt"/>
              </a:rPr>
              <a:t> M et al. </a:t>
            </a:r>
            <a:r>
              <a:rPr lang="en-GB" altLang="en-US" sz="1200" b="1" i="1" dirty="0" err="1">
                <a:solidFill>
                  <a:srgbClr val="002060"/>
                </a:solidFill>
                <a:latin typeface="+mn-lt"/>
              </a:rPr>
              <a:t>Orphanet</a:t>
            </a:r>
            <a:r>
              <a:rPr lang="en-GB" altLang="en-US" sz="1200" b="1" i="1" dirty="0">
                <a:solidFill>
                  <a:srgbClr val="002060"/>
                </a:solidFill>
                <a:latin typeface="+mn-lt"/>
              </a:rPr>
              <a:t> J Rare Dis 2015; 10:36</a:t>
            </a:r>
          </a:p>
          <a:p>
            <a:pPr algn="r" defTabSz="457200" hangingPunct="0">
              <a:lnSpc>
                <a:spcPct val="93000"/>
              </a:lnSpc>
              <a:buClr>
                <a:srgbClr val="000000"/>
              </a:buClr>
              <a:buSzPct val="45000"/>
            </a:pPr>
            <a:endParaRPr lang="en-GB" altLang="en-US" sz="1200" b="1" i="1" dirty="0">
              <a:solidFill>
                <a:srgbClr val="002060"/>
              </a:solidFill>
              <a:latin typeface="+mn-lt"/>
            </a:endParaRPr>
          </a:p>
        </p:txBody>
      </p:sp>
      <p:graphicFrame>
        <p:nvGraphicFramePr>
          <p:cNvPr id="2" name="Tabel 1">
            <a:extLst>
              <a:ext uri="{FF2B5EF4-FFF2-40B4-BE49-F238E27FC236}">
                <a16:creationId xmlns:a16="http://schemas.microsoft.com/office/drawing/2014/main" xmlns="" id="{90BC5C9D-0395-2EDA-E2A3-7B7A910DE729}"/>
              </a:ext>
            </a:extLst>
          </p:cNvPr>
          <p:cNvGraphicFramePr>
            <a:graphicFrameLocks noGrp="1"/>
          </p:cNvGraphicFramePr>
          <p:nvPr>
            <p:extLst>
              <p:ext uri="{D42A27DB-BD31-4B8C-83A1-F6EECF244321}">
                <p14:modId xmlns:p14="http://schemas.microsoft.com/office/powerpoint/2010/main" xmlns="" val="168582777"/>
              </p:ext>
            </p:extLst>
          </p:nvPr>
        </p:nvGraphicFramePr>
        <p:xfrm>
          <a:off x="228600" y="3200400"/>
          <a:ext cx="11734800" cy="3295873"/>
        </p:xfrm>
        <a:graphic>
          <a:graphicData uri="http://schemas.openxmlformats.org/drawingml/2006/table">
            <a:tbl>
              <a:tblPr firstRow="1" bandRow="1">
                <a:tableStyleId>{BC89EF96-8CEA-46FF-86C4-4CE0E7609802}</a:tableStyleId>
              </a:tblPr>
              <a:tblGrid>
                <a:gridCol w="8925018">
                  <a:extLst>
                    <a:ext uri="{9D8B030D-6E8A-4147-A177-3AD203B41FA5}">
                      <a16:colId xmlns:a16="http://schemas.microsoft.com/office/drawing/2014/main" xmlns="" val="3525670284"/>
                    </a:ext>
                  </a:extLst>
                </a:gridCol>
                <a:gridCol w="2809782">
                  <a:extLst>
                    <a:ext uri="{9D8B030D-6E8A-4147-A177-3AD203B41FA5}">
                      <a16:colId xmlns:a16="http://schemas.microsoft.com/office/drawing/2014/main" xmlns="" val="2269969078"/>
                    </a:ext>
                  </a:extLst>
                </a:gridCol>
              </a:tblGrid>
              <a:tr h="378049">
                <a:tc gridSpan="2">
                  <a:txBody>
                    <a:bodyPr/>
                    <a:lstStyle/>
                    <a:p>
                      <a:r>
                        <a:rPr lang="en-US" sz="2000" b="1" i="0" kern="1200" dirty="0">
                          <a:solidFill>
                            <a:srgbClr val="002060"/>
                          </a:solidFill>
                          <a:latin typeface="+mn-lt"/>
                          <a:ea typeface="+mn-ea"/>
                          <a:cs typeface="+mn-cs"/>
                        </a:rPr>
                        <a:t>The European </a:t>
                      </a:r>
                      <a:r>
                        <a:rPr lang="en-US" sz="2000" b="1" i="0" kern="1200" dirty="0" err="1">
                          <a:solidFill>
                            <a:srgbClr val="002060"/>
                          </a:solidFill>
                          <a:latin typeface="+mn-lt"/>
                          <a:ea typeface="+mn-ea"/>
                          <a:cs typeface="+mn-cs"/>
                        </a:rPr>
                        <a:t>Fabry</a:t>
                      </a:r>
                      <a:r>
                        <a:rPr lang="en-US" sz="2000" b="1" i="0" kern="1200" dirty="0">
                          <a:solidFill>
                            <a:srgbClr val="002060"/>
                          </a:solidFill>
                          <a:latin typeface="+mn-lt"/>
                          <a:ea typeface="+mn-ea"/>
                          <a:cs typeface="+mn-cs"/>
                        </a:rPr>
                        <a:t> working group consensus document recommendations for enzyme replacement therapy</a:t>
                      </a:r>
                      <a:r>
                        <a:rPr lang="en-US" sz="2000" b="1" i="0" kern="1200" baseline="30000" dirty="0">
                          <a:solidFill>
                            <a:srgbClr val="002060"/>
                          </a:solidFill>
                          <a:latin typeface="+mn-lt"/>
                          <a:ea typeface="+mn-ea"/>
                          <a:cs typeface="+mn-cs"/>
                        </a:rPr>
                        <a:t>1</a:t>
                      </a:r>
                      <a:endParaRPr lang="en-US" sz="2000" b="1" baseline="30000" dirty="0">
                        <a:solidFill>
                          <a:srgbClr val="002060"/>
                        </a:solidFill>
                      </a:endParaRPr>
                    </a:p>
                  </a:txBody>
                  <a:tcPr/>
                </a:tc>
                <a:tc hMerge="1">
                  <a:txBody>
                    <a:bodyPr/>
                    <a:lstStyle/>
                    <a:p>
                      <a:endParaRPr lang="en-US" sz="2000" dirty="0">
                        <a:solidFill>
                          <a:srgbClr val="002060"/>
                        </a:solidFill>
                      </a:endParaRPr>
                    </a:p>
                  </a:txBody>
                  <a:tcPr/>
                </a:tc>
                <a:extLst>
                  <a:ext uri="{0D108BD9-81ED-4DB2-BD59-A6C34878D82A}">
                    <a16:rowId xmlns:a16="http://schemas.microsoft.com/office/drawing/2014/main" xmlns="" val="2332508006"/>
                  </a:ext>
                </a:extLst>
              </a:tr>
              <a:tr h="668855">
                <a:tc>
                  <a:txBody>
                    <a:bodyPr/>
                    <a:lstStyle/>
                    <a:p>
                      <a:r>
                        <a:rPr lang="en-US" sz="2000" b="1" i="0" kern="1200" dirty="0">
                          <a:solidFill>
                            <a:srgbClr val="002060"/>
                          </a:solidFill>
                          <a:effectLst/>
                          <a:latin typeface="+mn-lt"/>
                          <a:ea typeface="+mn-ea"/>
                          <a:cs typeface="+mn-cs"/>
                        </a:rPr>
                        <a:t>Classical FD males</a:t>
                      </a:r>
                      <a:r>
                        <a:rPr lang="en-US" sz="2000" b="0" i="0" kern="1200" dirty="0">
                          <a:solidFill>
                            <a:srgbClr val="002060"/>
                          </a:solidFill>
                          <a:effectLst/>
                          <a:latin typeface="+mn-lt"/>
                          <a:ea typeface="+mn-ea"/>
                          <a:cs typeface="+mn-cs"/>
                        </a:rPr>
                        <a:t>: 16 years or older, even if they have no symptoms or clinical signs of organ involvement</a:t>
                      </a:r>
                      <a:endParaRPr lang="en-US" sz="2000" dirty="0">
                        <a:solidFill>
                          <a:srgbClr val="002060"/>
                        </a:solidFill>
                      </a:endParaRPr>
                    </a:p>
                  </a:txBody>
                  <a:tcPr/>
                </a:tc>
                <a:tc>
                  <a:txBody>
                    <a:bodyPr/>
                    <a:lstStyle/>
                    <a:p>
                      <a:r>
                        <a:rPr lang="en-US" sz="1800" b="0" i="0" kern="1200" dirty="0">
                          <a:solidFill>
                            <a:srgbClr val="002060"/>
                          </a:solidFill>
                          <a:effectLst/>
                          <a:latin typeface="+mn-lt"/>
                          <a:ea typeface="+mn-ea"/>
                          <a:cs typeface="+mn-cs"/>
                        </a:rPr>
                        <a:t>Class IIB recommendation</a:t>
                      </a:r>
                      <a:endParaRPr lang="en-US" sz="1800" dirty="0">
                        <a:solidFill>
                          <a:srgbClr val="002060"/>
                        </a:solidFill>
                      </a:endParaRPr>
                    </a:p>
                  </a:txBody>
                  <a:tcPr/>
                </a:tc>
                <a:extLst>
                  <a:ext uri="{0D108BD9-81ED-4DB2-BD59-A6C34878D82A}">
                    <a16:rowId xmlns:a16="http://schemas.microsoft.com/office/drawing/2014/main" xmlns="" val="2069429748"/>
                  </a:ext>
                </a:extLst>
              </a:tr>
              <a:tr h="959662">
                <a:tc>
                  <a:txBody>
                    <a:bodyPr/>
                    <a:lstStyle/>
                    <a:p>
                      <a:r>
                        <a:rPr lang="en-US" sz="2000" b="1" i="0" kern="1200" dirty="0">
                          <a:solidFill>
                            <a:srgbClr val="002060"/>
                          </a:solidFill>
                          <a:effectLst/>
                          <a:latin typeface="+mn-lt"/>
                          <a:ea typeface="+mn-ea"/>
                          <a:cs typeface="+mn-cs"/>
                        </a:rPr>
                        <a:t>Classical FD males and females</a:t>
                      </a:r>
                      <a:r>
                        <a:rPr lang="en-US" sz="2000" b="0" i="0" kern="1200" dirty="0">
                          <a:solidFill>
                            <a:srgbClr val="002060"/>
                          </a:solidFill>
                          <a:effectLst/>
                          <a:latin typeface="+mn-lt"/>
                          <a:ea typeface="+mn-ea"/>
                          <a:cs typeface="+mn-cs"/>
                        </a:rPr>
                        <a:t>: as soon as there are early signs of FD organ involvement (kidney, heart, and/or CNS signs) and not fully explained by other pathology</a:t>
                      </a:r>
                      <a:endParaRPr lang="en-US" sz="2000" dirty="0">
                        <a:solidFill>
                          <a:srgbClr val="002060"/>
                        </a:solidFill>
                      </a:endParaRPr>
                    </a:p>
                  </a:txBody>
                  <a:tcPr/>
                </a:tc>
                <a:tc>
                  <a:txBody>
                    <a:bodyPr/>
                    <a:lstStyle/>
                    <a:p>
                      <a:r>
                        <a:rPr lang="en-US" sz="1800" b="0" i="0" kern="1200" dirty="0">
                          <a:solidFill>
                            <a:srgbClr val="002060"/>
                          </a:solidFill>
                          <a:effectLst/>
                          <a:latin typeface="+mn-lt"/>
                          <a:ea typeface="+mn-ea"/>
                          <a:cs typeface="+mn-cs"/>
                        </a:rPr>
                        <a:t>Class I recommendation</a:t>
                      </a:r>
                      <a:endParaRPr lang="en-US" sz="1800" dirty="0">
                        <a:solidFill>
                          <a:srgbClr val="002060"/>
                        </a:solidFill>
                      </a:endParaRPr>
                    </a:p>
                  </a:txBody>
                  <a:tcPr/>
                </a:tc>
                <a:extLst>
                  <a:ext uri="{0D108BD9-81ED-4DB2-BD59-A6C34878D82A}">
                    <a16:rowId xmlns:a16="http://schemas.microsoft.com/office/drawing/2014/main" xmlns="" val="19901553"/>
                  </a:ext>
                </a:extLst>
              </a:tr>
              <a:tr h="668855">
                <a:tc>
                  <a:txBody>
                    <a:bodyPr/>
                    <a:lstStyle/>
                    <a:p>
                      <a:r>
                        <a:rPr lang="en-US" sz="2000" b="1" i="0" kern="1200" dirty="0">
                          <a:solidFill>
                            <a:srgbClr val="002060"/>
                          </a:solidFill>
                          <a:effectLst/>
                          <a:latin typeface="+mn-lt"/>
                          <a:ea typeface="+mn-ea"/>
                          <a:cs typeface="+mn-cs"/>
                        </a:rPr>
                        <a:t>Non-classical FD males</a:t>
                      </a:r>
                      <a:r>
                        <a:rPr lang="en-US" sz="2000" b="0" i="0" kern="1200" dirty="0">
                          <a:solidFill>
                            <a:srgbClr val="002060"/>
                          </a:solidFill>
                          <a:effectLst/>
                          <a:latin typeface="+mn-lt"/>
                          <a:ea typeface="+mn-ea"/>
                          <a:cs typeface="+mn-cs"/>
                        </a:rPr>
                        <a:t>: as soon as there are early signs of FD organ involvement (kidney, heart, and/or CNS signs and not fully explained by other pathology</a:t>
                      </a:r>
                      <a:endParaRPr lang="en-US" sz="2000" dirty="0">
                        <a:solidFill>
                          <a:srgbClr val="002060"/>
                        </a:solidFill>
                      </a:endParaRPr>
                    </a:p>
                  </a:txBody>
                  <a:tcPr/>
                </a:tc>
                <a:tc>
                  <a:txBody>
                    <a:bodyPr/>
                    <a:lstStyle/>
                    <a:p>
                      <a:r>
                        <a:rPr lang="en-US" sz="1800" b="0" i="0" kern="1200" dirty="0">
                          <a:solidFill>
                            <a:srgbClr val="002060"/>
                          </a:solidFill>
                          <a:effectLst/>
                          <a:latin typeface="+mn-lt"/>
                          <a:ea typeface="+mn-ea"/>
                          <a:cs typeface="+mn-cs"/>
                        </a:rPr>
                        <a:t>Class I recommendation</a:t>
                      </a:r>
                      <a:endParaRPr lang="en-US" sz="1800" dirty="0">
                        <a:solidFill>
                          <a:srgbClr val="002060"/>
                        </a:solidFill>
                      </a:endParaRPr>
                    </a:p>
                  </a:txBody>
                  <a:tcPr/>
                </a:tc>
                <a:extLst>
                  <a:ext uri="{0D108BD9-81ED-4DB2-BD59-A6C34878D82A}">
                    <a16:rowId xmlns:a16="http://schemas.microsoft.com/office/drawing/2014/main" xmlns="" val="4064510019"/>
                  </a:ext>
                </a:extLst>
              </a:tr>
              <a:tr h="491713">
                <a:tc>
                  <a:txBody>
                    <a:bodyPr/>
                    <a:lstStyle/>
                    <a:p>
                      <a:r>
                        <a:rPr lang="en-US" sz="2000" b="1" i="0" kern="1200" dirty="0">
                          <a:solidFill>
                            <a:srgbClr val="002060"/>
                          </a:solidFill>
                          <a:effectLst/>
                          <a:latin typeface="+mn-lt"/>
                          <a:ea typeface="+mn-ea"/>
                          <a:cs typeface="+mn-cs"/>
                        </a:rPr>
                        <a:t>Non-classical FD females</a:t>
                      </a:r>
                      <a:r>
                        <a:rPr lang="en-US" sz="2000" b="0" i="0" kern="1200" dirty="0">
                          <a:solidFill>
                            <a:srgbClr val="002060"/>
                          </a:solidFill>
                          <a:effectLst/>
                          <a:latin typeface="+mn-lt"/>
                          <a:ea typeface="+mn-ea"/>
                          <a:cs typeface="+mn-cs"/>
                        </a:rPr>
                        <a:t>: early clinical signs consistent with FD </a:t>
                      </a:r>
                      <a:endParaRPr lang="en-US" sz="2000" dirty="0">
                        <a:solidFill>
                          <a:srgbClr val="002060"/>
                        </a:solidFill>
                      </a:endParaRPr>
                    </a:p>
                  </a:txBody>
                  <a:tcPr/>
                </a:tc>
                <a:tc>
                  <a:txBody>
                    <a:bodyPr/>
                    <a:lstStyle/>
                    <a:p>
                      <a:r>
                        <a:rPr lang="en-US" sz="1800" b="0" i="0" kern="1200" dirty="0">
                          <a:solidFill>
                            <a:srgbClr val="002060"/>
                          </a:solidFill>
                          <a:effectLst/>
                          <a:latin typeface="+mn-lt"/>
                          <a:ea typeface="+mn-ea"/>
                          <a:cs typeface="+mn-cs"/>
                        </a:rPr>
                        <a:t>Class IIB recommendation</a:t>
                      </a:r>
                      <a:endParaRPr lang="en-US" sz="1800" dirty="0">
                        <a:solidFill>
                          <a:srgbClr val="002060"/>
                        </a:solidFill>
                      </a:endParaRPr>
                    </a:p>
                  </a:txBody>
                  <a:tcPr/>
                </a:tc>
                <a:extLst>
                  <a:ext uri="{0D108BD9-81ED-4DB2-BD59-A6C34878D82A}">
                    <a16:rowId xmlns:a16="http://schemas.microsoft.com/office/drawing/2014/main" xmlns="" val="1887033864"/>
                  </a:ext>
                </a:extLst>
              </a:tr>
            </a:tbl>
          </a:graphicData>
        </a:graphic>
      </p:graphicFrame>
      <p:graphicFrame>
        <p:nvGraphicFramePr>
          <p:cNvPr id="6" name="Table 5"/>
          <p:cNvGraphicFramePr>
            <a:graphicFrameLocks noGrp="1"/>
          </p:cNvGraphicFramePr>
          <p:nvPr/>
        </p:nvGraphicFramePr>
        <p:xfrm>
          <a:off x="457200" y="1935480"/>
          <a:ext cx="11201400" cy="111252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pPr algn="ctr"/>
                      <a:r>
                        <a:rPr lang="en-US" dirty="0"/>
                        <a:t>Manifestations</a:t>
                      </a:r>
                    </a:p>
                  </a:txBody>
                  <a:tcPr/>
                </a:tc>
                <a:tc>
                  <a:txBody>
                    <a:bodyPr/>
                    <a:lstStyle/>
                    <a:p>
                      <a:pPr algn="ctr"/>
                      <a:r>
                        <a:rPr lang="en-US" dirty="0"/>
                        <a:t>Enzyme activity  (in males)</a:t>
                      </a:r>
                    </a:p>
                  </a:txBody>
                  <a:tcPr/>
                </a:tc>
                <a:tc>
                  <a:txBody>
                    <a:bodyPr/>
                    <a:lstStyle/>
                    <a:p>
                      <a:pPr algn="ctr"/>
                      <a:r>
                        <a:rPr lang="en-US" dirty="0"/>
                        <a:t>Plasma </a:t>
                      </a:r>
                      <a:r>
                        <a:rPr lang="en-US" dirty="0" err="1"/>
                        <a:t>lyso</a:t>
                      </a:r>
                      <a:r>
                        <a:rPr lang="en-US" dirty="0"/>
                        <a:t>-GL</a:t>
                      </a:r>
                    </a:p>
                  </a:txBody>
                  <a:tcPr/>
                </a:tc>
                <a:extLst>
                  <a:ext uri="{0D108BD9-81ED-4DB2-BD59-A6C34878D82A}">
                    <a16:rowId xmlns:a16="http://schemas.microsoft.com/office/drawing/2014/main" xmlns="" val="10000"/>
                  </a:ext>
                </a:extLst>
              </a:tr>
              <a:tr h="370840">
                <a:tc>
                  <a:txBody>
                    <a:bodyPr/>
                    <a:lstStyle/>
                    <a:p>
                      <a:r>
                        <a:rPr lang="en-US" b="1" dirty="0"/>
                        <a:t>Classic </a:t>
                      </a:r>
                      <a:r>
                        <a:rPr lang="en-US" b="1" dirty="0" err="1"/>
                        <a:t>Fabry</a:t>
                      </a:r>
                      <a:r>
                        <a:rPr lang="en-US" b="1" dirty="0"/>
                        <a:t> disease</a:t>
                      </a:r>
                    </a:p>
                  </a:txBody>
                  <a:tcPr/>
                </a:tc>
                <a:tc>
                  <a:txBody>
                    <a:bodyPr/>
                    <a:lstStyle/>
                    <a:p>
                      <a:pPr algn="ctr"/>
                      <a:r>
                        <a:rPr lang="en-US" dirty="0"/>
                        <a:t>Early-onset and characteristic</a:t>
                      </a:r>
                    </a:p>
                  </a:txBody>
                  <a:tcPr/>
                </a:tc>
                <a:tc>
                  <a:txBody>
                    <a:bodyPr/>
                    <a:lstStyle/>
                    <a:p>
                      <a:pPr algn="ctr"/>
                      <a:r>
                        <a:rPr lang="en-US" dirty="0"/>
                        <a:t>Absent or deficient</a:t>
                      </a:r>
                    </a:p>
                  </a:txBody>
                  <a:tcPr/>
                </a:tc>
                <a:tc>
                  <a:txBody>
                    <a:bodyPr/>
                    <a:lstStyle/>
                    <a:p>
                      <a:pPr algn="ctr"/>
                      <a:r>
                        <a:rPr lang="en-US" dirty="0"/>
                        <a:t>High</a:t>
                      </a:r>
                    </a:p>
                  </a:txBody>
                  <a:tcPr/>
                </a:tc>
                <a:extLst>
                  <a:ext uri="{0D108BD9-81ED-4DB2-BD59-A6C34878D82A}">
                    <a16:rowId xmlns:a16="http://schemas.microsoft.com/office/drawing/2014/main" xmlns="" val="10001"/>
                  </a:ext>
                </a:extLst>
              </a:tr>
              <a:tr h="370840">
                <a:tc>
                  <a:txBody>
                    <a:bodyPr/>
                    <a:lstStyle/>
                    <a:p>
                      <a:r>
                        <a:rPr lang="en-US" b="1" dirty="0"/>
                        <a:t>Later-onset</a:t>
                      </a:r>
                      <a:r>
                        <a:rPr lang="en-US" b="1" baseline="0" dirty="0"/>
                        <a:t> </a:t>
                      </a:r>
                      <a:r>
                        <a:rPr lang="en-US" b="1" baseline="0" dirty="0" err="1"/>
                        <a:t>Fabry</a:t>
                      </a:r>
                      <a:r>
                        <a:rPr lang="en-US" b="1" baseline="0" dirty="0"/>
                        <a:t> disease</a:t>
                      </a:r>
                      <a:endParaRPr lang="en-US" b="1" dirty="0"/>
                    </a:p>
                  </a:txBody>
                  <a:tcPr/>
                </a:tc>
                <a:tc>
                  <a:txBody>
                    <a:bodyPr/>
                    <a:lstStyle/>
                    <a:p>
                      <a:pPr algn="ctr"/>
                      <a:r>
                        <a:rPr lang="en-US" dirty="0"/>
                        <a:t>Attenuated and non-specific</a:t>
                      </a:r>
                    </a:p>
                  </a:txBody>
                  <a:tcPr/>
                </a:tc>
                <a:tc>
                  <a:txBody>
                    <a:bodyPr/>
                    <a:lstStyle/>
                    <a:p>
                      <a:pPr algn="ctr"/>
                      <a:r>
                        <a:rPr lang="en-US" dirty="0"/>
                        <a:t>Residual</a:t>
                      </a:r>
                    </a:p>
                  </a:txBody>
                  <a:tcPr/>
                </a:tc>
                <a:tc>
                  <a:txBody>
                    <a:bodyPr/>
                    <a:lstStyle/>
                    <a:p>
                      <a:pPr algn="ctr"/>
                      <a:r>
                        <a:rPr lang="en-US" dirty="0"/>
                        <a:t>Moderately high</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60897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38300" y="416973"/>
            <a:ext cx="8915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Initiation of Fabry specific therapy in females: </a:t>
            </a:r>
          </a:p>
          <a:p>
            <a:pPr algn="ctr" eaLnBrk="0" hangingPunct="0">
              <a:defRPr/>
            </a:pPr>
            <a:r>
              <a:rPr lang="en-US" altLang="en-US" sz="2800" b="1" dirty="0">
                <a:solidFill>
                  <a:srgbClr val="002060"/>
                </a:solidFill>
                <a:latin typeface="+mj-lt"/>
                <a:ea typeface="+mj-ea"/>
                <a:cs typeface="+mj-cs"/>
              </a:rPr>
              <a:t>How early is early enough?</a:t>
            </a:r>
          </a:p>
        </p:txBody>
      </p:sp>
      <p:sp>
        <p:nvSpPr>
          <p:cNvPr id="6" name="Rectangle 5"/>
          <p:cNvSpPr/>
          <p:nvPr/>
        </p:nvSpPr>
        <p:spPr>
          <a:xfrm>
            <a:off x="533400" y="2222287"/>
            <a:ext cx="11277600" cy="3336811"/>
          </a:xfrm>
          <a:prstGeom prst="rect">
            <a:avLst/>
          </a:prstGeom>
        </p:spPr>
        <p:txBody>
          <a:bodyPr wrap="square">
            <a:spAutoFit/>
          </a:bodyPr>
          <a:lstStyle/>
          <a:p>
            <a:pPr marL="342900" indent="-342900" algn="just">
              <a:lnSpc>
                <a:spcPct val="107000"/>
              </a:lnSpc>
              <a:spcBef>
                <a:spcPts val="0"/>
              </a:spcBef>
              <a:spcAft>
                <a:spcPts val="0"/>
              </a:spcAft>
              <a:buFont typeface="Arial" panose="020B0604020202020204" pitchFamily="34" charset="0"/>
              <a:buChar char="•"/>
            </a:pPr>
            <a:r>
              <a:rPr lang="en-US" sz="2200" i="1" dirty="0">
                <a:solidFill>
                  <a:schemeClr val="tx2"/>
                </a:solidFill>
                <a:latin typeface="+mn-lt"/>
              </a:rPr>
              <a:t>Treatment recommendations suggest that females should start therapy only if incipient Fabry disease typical organ damage becomes apparent </a:t>
            </a:r>
            <a:r>
              <a:rPr lang="en-US" sz="2200" i="1" baseline="30000" dirty="0">
                <a:solidFill>
                  <a:schemeClr val="tx2"/>
                </a:solidFill>
                <a:latin typeface="+mn-lt"/>
              </a:rPr>
              <a:t>(1)</a:t>
            </a:r>
          </a:p>
          <a:p>
            <a:pPr algn="just">
              <a:lnSpc>
                <a:spcPct val="107000"/>
              </a:lnSpc>
              <a:spcBef>
                <a:spcPts val="0"/>
              </a:spcBef>
              <a:spcAft>
                <a:spcPts val="0"/>
              </a:spcAft>
            </a:pPr>
            <a:endParaRPr lang="en-US" sz="2200" i="1" dirty="0">
              <a:solidFill>
                <a:schemeClr val="tx2"/>
              </a:solidFill>
              <a:latin typeface="+mn-lt"/>
            </a:endParaRPr>
          </a:p>
          <a:p>
            <a:pPr marL="342900" indent="-342900" algn="just">
              <a:lnSpc>
                <a:spcPct val="107000"/>
              </a:lnSpc>
              <a:spcBef>
                <a:spcPts val="0"/>
              </a:spcBef>
              <a:spcAft>
                <a:spcPts val="0"/>
              </a:spcAft>
              <a:buFont typeface="Arial" panose="020B0604020202020204" pitchFamily="34" charset="0"/>
              <a:buChar char="•"/>
            </a:pPr>
            <a:r>
              <a:rPr lang="en-US" sz="2200" i="1" dirty="0">
                <a:solidFill>
                  <a:schemeClr val="tx2"/>
                </a:solidFill>
                <a:latin typeface="+mn-lt"/>
              </a:rPr>
              <a:t>Early treatment in females with a classical phenotype might be more effective before significant end-organ damage occurs </a:t>
            </a:r>
            <a:r>
              <a:rPr lang="en-US" sz="2200" i="1" baseline="30000" dirty="0">
                <a:solidFill>
                  <a:schemeClr val="tx2"/>
                </a:solidFill>
                <a:latin typeface="+mn-lt"/>
              </a:rPr>
              <a:t>(2,3)</a:t>
            </a:r>
          </a:p>
          <a:p>
            <a:pPr algn="just">
              <a:lnSpc>
                <a:spcPct val="107000"/>
              </a:lnSpc>
              <a:spcBef>
                <a:spcPts val="0"/>
              </a:spcBef>
              <a:spcAft>
                <a:spcPts val="0"/>
              </a:spcAft>
            </a:pPr>
            <a:endParaRPr lang="en-US" sz="2200" i="1" dirty="0">
              <a:solidFill>
                <a:schemeClr val="tx2"/>
              </a:solidFill>
              <a:latin typeface="+mn-lt"/>
            </a:endParaRPr>
          </a:p>
          <a:p>
            <a:pPr marL="342900" indent="-342900" algn="just">
              <a:lnSpc>
                <a:spcPct val="107000"/>
              </a:lnSpc>
              <a:spcBef>
                <a:spcPts val="0"/>
              </a:spcBef>
              <a:spcAft>
                <a:spcPts val="0"/>
              </a:spcAft>
              <a:buFont typeface="Arial" panose="020B0604020202020204" pitchFamily="34" charset="0"/>
              <a:buChar char="•"/>
            </a:pPr>
            <a:r>
              <a:rPr lang="en-US" sz="2200" i="1" dirty="0">
                <a:solidFill>
                  <a:schemeClr val="tx2"/>
                </a:solidFill>
                <a:latin typeface="+mn-lt"/>
              </a:rPr>
              <a:t>In an asymptomatic woman with a classic Fabry mutation, initiation of FD-specific treatment should be considered if there is laboratory, histologic, or imaging evidence of renal, cardiac, or central nervous system damage </a:t>
            </a:r>
            <a:r>
              <a:rPr lang="en-US" sz="2200" i="1" baseline="30000" dirty="0">
                <a:solidFill>
                  <a:schemeClr val="tx2"/>
                </a:solidFill>
                <a:latin typeface="+mn-lt"/>
              </a:rPr>
              <a:t>(2)</a:t>
            </a:r>
          </a:p>
        </p:txBody>
      </p:sp>
      <p:sp>
        <p:nvSpPr>
          <p:cNvPr id="7" name="Text Box 4">
            <a:extLst>
              <a:ext uri="{FF2B5EF4-FFF2-40B4-BE49-F238E27FC236}">
                <a16:creationId xmlns:a16="http://schemas.microsoft.com/office/drawing/2014/main" xmlns="" id="{7F573200-BCE1-499B-A0AF-8F252D0118B4}"/>
              </a:ext>
            </a:extLst>
          </p:cNvPr>
          <p:cNvSpPr txBox="1">
            <a:spLocks noChangeArrowheads="1"/>
          </p:cNvSpPr>
          <p:nvPr/>
        </p:nvSpPr>
        <p:spPr bwMode="auto">
          <a:xfrm>
            <a:off x="7391400" y="6174327"/>
            <a:ext cx="44196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defTabSz="457200" hangingPunct="0">
              <a:lnSpc>
                <a:spcPct val="93000"/>
              </a:lnSpc>
              <a:buClr>
                <a:srgbClr val="000000"/>
              </a:buClr>
              <a:buSzPct val="45000"/>
            </a:pPr>
            <a:r>
              <a:rPr lang="en-GB" altLang="en-US" sz="1200" b="1" i="1" dirty="0">
                <a:solidFill>
                  <a:srgbClr val="002060"/>
                </a:solidFill>
                <a:latin typeface="+mn-lt"/>
              </a:rPr>
              <a:t>1. </a:t>
            </a:r>
            <a:r>
              <a:rPr lang="en-GB" altLang="en-US" sz="1200" b="1" i="1" dirty="0" err="1">
                <a:solidFill>
                  <a:srgbClr val="002060"/>
                </a:solidFill>
                <a:latin typeface="+mn-lt"/>
              </a:rPr>
              <a:t>Biegstraaten</a:t>
            </a:r>
            <a:r>
              <a:rPr lang="en-GB" altLang="en-US" sz="1200" b="1" i="1" dirty="0">
                <a:solidFill>
                  <a:srgbClr val="002060"/>
                </a:solidFill>
                <a:latin typeface="+mn-lt"/>
              </a:rPr>
              <a:t> M et al. </a:t>
            </a:r>
            <a:r>
              <a:rPr lang="en-GB" altLang="en-US" sz="1200" b="1" i="1" dirty="0" err="1">
                <a:solidFill>
                  <a:srgbClr val="002060"/>
                </a:solidFill>
                <a:latin typeface="+mn-lt"/>
              </a:rPr>
              <a:t>Orphanet</a:t>
            </a:r>
            <a:r>
              <a:rPr lang="en-GB" altLang="en-US" sz="1200" b="1" i="1" dirty="0">
                <a:solidFill>
                  <a:srgbClr val="002060"/>
                </a:solidFill>
                <a:latin typeface="+mn-lt"/>
              </a:rPr>
              <a:t> J Rare Dis 2015; 10:36</a:t>
            </a:r>
          </a:p>
          <a:p>
            <a:pPr algn="r" defTabSz="457200" hangingPunct="0">
              <a:lnSpc>
                <a:spcPct val="93000"/>
              </a:lnSpc>
              <a:buClr>
                <a:srgbClr val="000000"/>
              </a:buClr>
              <a:buSzPct val="45000"/>
            </a:pPr>
            <a:r>
              <a:rPr lang="en-GB" altLang="en-US" sz="1200" b="1" i="1" dirty="0">
                <a:solidFill>
                  <a:srgbClr val="002060"/>
                </a:solidFill>
                <a:latin typeface="+mn-lt"/>
              </a:rPr>
              <a:t>2. Lenders M and Brand E. Nephrol Dial Transplant 2021; 36: ii14-ii23</a:t>
            </a:r>
          </a:p>
          <a:p>
            <a:pPr algn="r" defTabSz="457200" hangingPunct="0">
              <a:lnSpc>
                <a:spcPct val="93000"/>
              </a:lnSpc>
              <a:buClr>
                <a:srgbClr val="000000"/>
              </a:buClr>
              <a:buSzPct val="45000"/>
            </a:pPr>
            <a:r>
              <a:rPr lang="en-GB" altLang="en-US" sz="1200" b="1" i="1" dirty="0">
                <a:solidFill>
                  <a:srgbClr val="002060"/>
                </a:solidFill>
                <a:latin typeface="+mn-lt"/>
              </a:rPr>
              <a:t>3. </a:t>
            </a:r>
            <a:r>
              <a:rPr lang="en-GB" altLang="en-US" sz="1200" b="1" i="1" dirty="0" err="1">
                <a:solidFill>
                  <a:srgbClr val="002060"/>
                </a:solidFill>
                <a:latin typeface="+mn-lt"/>
              </a:rPr>
              <a:t>Waldek</a:t>
            </a:r>
            <a:r>
              <a:rPr lang="en-GB" altLang="en-US" sz="1200" b="1" i="1" dirty="0">
                <a:solidFill>
                  <a:srgbClr val="002060"/>
                </a:solidFill>
                <a:latin typeface="+mn-lt"/>
              </a:rPr>
              <a:t> and </a:t>
            </a:r>
            <a:r>
              <a:rPr lang="en-GB" altLang="en-US" sz="1200" b="1" i="1" dirty="0" err="1">
                <a:solidFill>
                  <a:srgbClr val="002060"/>
                </a:solidFill>
                <a:latin typeface="+mn-lt"/>
              </a:rPr>
              <a:t>Feriozzi</a:t>
            </a:r>
            <a:r>
              <a:rPr lang="en-GB" altLang="en-US" sz="1200" b="1" i="1" dirty="0">
                <a:solidFill>
                  <a:srgbClr val="002060"/>
                </a:solidFill>
                <a:latin typeface="+mn-lt"/>
              </a:rPr>
              <a:t> BMC Nephrology 2014; 15:72</a:t>
            </a:r>
          </a:p>
          <a:p>
            <a:pPr algn="r" defTabSz="457200" hangingPunct="0">
              <a:lnSpc>
                <a:spcPct val="93000"/>
              </a:lnSpc>
              <a:buClr>
                <a:srgbClr val="000000"/>
              </a:buClr>
              <a:buSzPct val="45000"/>
            </a:pPr>
            <a:endParaRPr lang="en-GB" altLang="en-US" sz="1200" b="1" i="1" dirty="0">
              <a:solidFill>
                <a:srgbClr val="002060"/>
              </a:solidFill>
              <a:latin typeface="+mn-lt"/>
            </a:endParaRPr>
          </a:p>
          <a:p>
            <a:pPr algn="r" defTabSz="457200" hangingPunct="0">
              <a:lnSpc>
                <a:spcPct val="93000"/>
              </a:lnSpc>
              <a:buClr>
                <a:srgbClr val="000000"/>
              </a:buClr>
              <a:buSzPct val="45000"/>
            </a:pPr>
            <a:endParaRPr lang="en-GB" altLang="en-US" sz="1200" b="1" i="1" dirty="0">
              <a:solidFill>
                <a:srgbClr val="002060"/>
              </a:solidFill>
              <a:latin typeface="+mn-lt"/>
            </a:endParaRPr>
          </a:p>
        </p:txBody>
      </p:sp>
    </p:spTree>
    <p:extLst>
      <p:ext uri="{BB962C8B-B14F-4D97-AF65-F5344CB8AC3E}">
        <p14:creationId xmlns:p14="http://schemas.microsoft.com/office/powerpoint/2010/main" xmlns="" val="352015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347944618"/>
              </p:ext>
            </p:extLst>
          </p:nvPr>
        </p:nvGraphicFramePr>
        <p:xfrm>
          <a:off x="533400" y="1752600"/>
          <a:ext cx="11029950" cy="4863121"/>
        </p:xfrm>
        <a:graphic>
          <a:graphicData uri="http://schemas.openxmlformats.org/drawingml/2006/table">
            <a:tbl>
              <a:tblPr firstRow="1" bandRow="1">
                <a:tableStyleId>{5C22544A-7EE6-4342-B048-85BDC9FD1C3A}</a:tableStyleId>
              </a:tblPr>
              <a:tblGrid>
                <a:gridCol w="460106">
                  <a:extLst>
                    <a:ext uri="{9D8B030D-6E8A-4147-A177-3AD203B41FA5}">
                      <a16:colId xmlns:a16="http://schemas.microsoft.com/office/drawing/2014/main" xmlns="" val="20000"/>
                    </a:ext>
                  </a:extLst>
                </a:gridCol>
                <a:gridCol w="606629">
                  <a:extLst>
                    <a:ext uri="{9D8B030D-6E8A-4147-A177-3AD203B41FA5}">
                      <a16:colId xmlns:a16="http://schemas.microsoft.com/office/drawing/2014/main" xmlns="" val="20001"/>
                    </a:ext>
                  </a:extLst>
                </a:gridCol>
                <a:gridCol w="741422">
                  <a:extLst>
                    <a:ext uri="{9D8B030D-6E8A-4147-A177-3AD203B41FA5}">
                      <a16:colId xmlns:a16="http://schemas.microsoft.com/office/drawing/2014/main" xmlns="" val="1664496155"/>
                    </a:ext>
                  </a:extLst>
                </a:gridCol>
                <a:gridCol w="909369">
                  <a:extLst>
                    <a:ext uri="{9D8B030D-6E8A-4147-A177-3AD203B41FA5}">
                      <a16:colId xmlns:a16="http://schemas.microsoft.com/office/drawing/2014/main" xmlns="" val="2765573005"/>
                    </a:ext>
                  </a:extLst>
                </a:gridCol>
                <a:gridCol w="1032124">
                  <a:extLst>
                    <a:ext uri="{9D8B030D-6E8A-4147-A177-3AD203B41FA5}">
                      <a16:colId xmlns:a16="http://schemas.microsoft.com/office/drawing/2014/main" xmlns="" val="900059363"/>
                    </a:ext>
                  </a:extLst>
                </a:gridCol>
                <a:gridCol w="1032124">
                  <a:extLst>
                    <a:ext uri="{9D8B030D-6E8A-4147-A177-3AD203B41FA5}">
                      <a16:colId xmlns:a16="http://schemas.microsoft.com/office/drawing/2014/main" xmlns="" val="3709540023"/>
                    </a:ext>
                  </a:extLst>
                </a:gridCol>
                <a:gridCol w="793942">
                  <a:extLst>
                    <a:ext uri="{9D8B030D-6E8A-4147-A177-3AD203B41FA5}">
                      <a16:colId xmlns:a16="http://schemas.microsoft.com/office/drawing/2014/main" xmlns="" val="2111846285"/>
                    </a:ext>
                  </a:extLst>
                </a:gridCol>
                <a:gridCol w="1049544">
                  <a:extLst>
                    <a:ext uri="{9D8B030D-6E8A-4147-A177-3AD203B41FA5}">
                      <a16:colId xmlns:a16="http://schemas.microsoft.com/office/drawing/2014/main" xmlns="" val="20002"/>
                    </a:ext>
                  </a:extLst>
                </a:gridCol>
                <a:gridCol w="842340">
                  <a:extLst>
                    <a:ext uri="{9D8B030D-6E8A-4147-A177-3AD203B41FA5}">
                      <a16:colId xmlns:a16="http://schemas.microsoft.com/office/drawing/2014/main" xmlns="" val="2998179575"/>
                    </a:ext>
                  </a:extLst>
                </a:gridCol>
                <a:gridCol w="797576">
                  <a:extLst>
                    <a:ext uri="{9D8B030D-6E8A-4147-A177-3AD203B41FA5}">
                      <a16:colId xmlns:a16="http://schemas.microsoft.com/office/drawing/2014/main" xmlns="" val="1913287849"/>
                    </a:ext>
                  </a:extLst>
                </a:gridCol>
                <a:gridCol w="1049544">
                  <a:extLst>
                    <a:ext uri="{9D8B030D-6E8A-4147-A177-3AD203B41FA5}">
                      <a16:colId xmlns:a16="http://schemas.microsoft.com/office/drawing/2014/main" xmlns="" val="3428221899"/>
                    </a:ext>
                  </a:extLst>
                </a:gridCol>
                <a:gridCol w="852757">
                  <a:extLst>
                    <a:ext uri="{9D8B030D-6E8A-4147-A177-3AD203B41FA5}">
                      <a16:colId xmlns:a16="http://schemas.microsoft.com/office/drawing/2014/main" xmlns="" val="3358946965"/>
                    </a:ext>
                  </a:extLst>
                </a:gridCol>
                <a:gridCol w="862473">
                  <a:extLst>
                    <a:ext uri="{9D8B030D-6E8A-4147-A177-3AD203B41FA5}">
                      <a16:colId xmlns:a16="http://schemas.microsoft.com/office/drawing/2014/main" xmlns="" val="1825977653"/>
                    </a:ext>
                  </a:extLst>
                </a:gridCol>
              </a:tblGrid>
              <a:tr h="627108">
                <a:tc>
                  <a:txBody>
                    <a:bodyPr/>
                    <a:lstStyle/>
                    <a:p>
                      <a:pPr algn="ctr"/>
                      <a:r>
                        <a:rPr lang="en-US" sz="1100" dirty="0"/>
                        <a:t>No</a:t>
                      </a:r>
                    </a:p>
                  </a:txBody>
                  <a:tcPr/>
                </a:tc>
                <a:tc>
                  <a:txBody>
                    <a:bodyPr/>
                    <a:lstStyle/>
                    <a:p>
                      <a:pPr algn="ctr"/>
                      <a:r>
                        <a:rPr lang="en-US" sz="1100" dirty="0"/>
                        <a:t>Age</a:t>
                      </a:r>
                    </a:p>
                    <a:p>
                      <a:pPr algn="ctr"/>
                      <a:r>
                        <a:rPr lang="en-US" sz="1100" dirty="0"/>
                        <a:t>at KB</a:t>
                      </a:r>
                    </a:p>
                  </a:txBody>
                  <a:tcPr/>
                </a:tc>
                <a:tc>
                  <a:txBody>
                    <a:bodyPr/>
                    <a:lstStyle/>
                    <a:p>
                      <a:pPr algn="ctr"/>
                      <a:r>
                        <a:rPr lang="en-US" sz="1100" dirty="0"/>
                        <a:t>ERT duration</a:t>
                      </a:r>
                    </a:p>
                    <a:p>
                      <a:pPr algn="ctr"/>
                      <a:r>
                        <a:rPr lang="en-US" sz="1100" dirty="0"/>
                        <a:t>(years)</a:t>
                      </a:r>
                    </a:p>
                  </a:txBody>
                  <a:tcPr/>
                </a:tc>
                <a:tc>
                  <a:txBody>
                    <a:bodyPr/>
                    <a:lstStyle/>
                    <a:p>
                      <a:pPr algn="ctr"/>
                      <a:r>
                        <a:rPr lang="en-US" sz="1100" dirty="0"/>
                        <a:t>eGFR</a:t>
                      </a:r>
                    </a:p>
                    <a:p>
                      <a:pPr algn="ctr"/>
                      <a:r>
                        <a:rPr lang="en-US" sz="1100" dirty="0"/>
                        <a:t>(ml/min</a:t>
                      </a:r>
                    </a:p>
                    <a:p>
                      <a:pPr algn="ctr"/>
                      <a:r>
                        <a:rPr lang="en-US" sz="1100" dirty="0"/>
                        <a:t>/1.73m)</a:t>
                      </a:r>
                    </a:p>
                  </a:txBody>
                  <a:tcPr/>
                </a:tc>
                <a:tc>
                  <a:txBody>
                    <a:bodyPr/>
                    <a:lstStyle/>
                    <a:p>
                      <a:pPr algn="ctr"/>
                      <a:r>
                        <a:rPr lang="en-US" sz="1100" dirty="0"/>
                        <a:t>Urine ACR</a:t>
                      </a:r>
                    </a:p>
                    <a:p>
                      <a:pPr algn="ctr"/>
                      <a:r>
                        <a:rPr lang="en-US" sz="1100" dirty="0"/>
                        <a:t>(mg/g)</a:t>
                      </a:r>
                    </a:p>
                  </a:txBody>
                  <a:tcPr/>
                </a:tc>
                <a:tc>
                  <a:txBody>
                    <a:bodyPr/>
                    <a:lstStyle/>
                    <a:p>
                      <a:pPr algn="ctr"/>
                      <a:r>
                        <a:rPr lang="en-US" sz="1100" b="1" dirty="0"/>
                        <a:t>Proteinuria</a:t>
                      </a:r>
                    </a:p>
                    <a:p>
                      <a:pPr algn="ctr"/>
                      <a:r>
                        <a:rPr lang="en-US" sz="1100" b="1" dirty="0"/>
                        <a:t>(g/24h)</a:t>
                      </a:r>
                    </a:p>
                  </a:txBody>
                  <a:tcPr/>
                </a:tc>
                <a:tc>
                  <a:txBody>
                    <a:bodyPr/>
                    <a:lstStyle/>
                    <a:p>
                      <a:pPr algn="ctr"/>
                      <a:r>
                        <a:rPr lang="en-US" sz="1100" dirty="0"/>
                        <a:t>Global sclerosis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Segmental sclerosis</a:t>
                      </a:r>
                    </a:p>
                    <a:p>
                      <a:pPr algn="ctr"/>
                      <a:endParaRPr lang="en-US" sz="1100" dirty="0"/>
                    </a:p>
                  </a:txBody>
                  <a:tcPr/>
                </a:tc>
                <a:tc>
                  <a:txBody>
                    <a:bodyPr/>
                    <a:lstStyle/>
                    <a:p>
                      <a:pPr algn="ctr"/>
                      <a:r>
                        <a:rPr lang="en-US" sz="1100" dirty="0"/>
                        <a:t>Interstitial fibrosis</a:t>
                      </a:r>
                    </a:p>
                  </a:txBody>
                  <a:tcPr/>
                </a:tc>
                <a:tc>
                  <a:txBody>
                    <a:bodyPr/>
                    <a:lstStyle/>
                    <a:p>
                      <a:pPr algn="ctr"/>
                      <a:r>
                        <a:rPr lang="en-US" sz="1100" dirty="0"/>
                        <a:t>Arterial </a:t>
                      </a:r>
                    </a:p>
                    <a:p>
                      <a:pPr algn="ctr"/>
                      <a:r>
                        <a:rPr lang="en-US" sz="1100" dirty="0"/>
                        <a:t>sclerosis</a:t>
                      </a:r>
                    </a:p>
                  </a:txBody>
                  <a:tcPr/>
                </a:tc>
                <a:tc>
                  <a:txBody>
                    <a:bodyPr/>
                    <a:lstStyle/>
                    <a:p>
                      <a:pPr algn="ctr"/>
                      <a:r>
                        <a:rPr lang="en-US" sz="1100" b="1" dirty="0" err="1"/>
                        <a:t>Podocyte</a:t>
                      </a:r>
                      <a:r>
                        <a:rPr lang="en-US" sz="1100" b="1" dirty="0"/>
                        <a:t> GL3 deposits</a:t>
                      </a:r>
                    </a:p>
                  </a:txBody>
                  <a:tcPr/>
                </a:tc>
                <a:tc>
                  <a:txBody>
                    <a:bodyPr/>
                    <a:lstStyle/>
                    <a:p>
                      <a:pPr algn="ctr"/>
                      <a:r>
                        <a:rPr lang="en-US" sz="1100" b="1" dirty="0"/>
                        <a:t>Tubular</a:t>
                      </a:r>
                    </a:p>
                    <a:p>
                      <a:pPr algn="ctr"/>
                      <a:r>
                        <a:rPr lang="en-US" sz="1100" b="1" dirty="0"/>
                        <a:t>GL3 deposits</a:t>
                      </a:r>
                    </a:p>
                  </a:txBody>
                  <a:tcPr/>
                </a:tc>
                <a:tc>
                  <a:txBody>
                    <a:bodyPr/>
                    <a:lstStyle/>
                    <a:p>
                      <a:pPr algn="ctr"/>
                      <a:r>
                        <a:rPr lang="en-US" sz="1100" b="1" dirty="0"/>
                        <a:t>Endothelial GL3 deposits</a:t>
                      </a:r>
                    </a:p>
                  </a:txBody>
                  <a:tcPr/>
                </a:tc>
                <a:extLst>
                  <a:ext uri="{0D108BD9-81ED-4DB2-BD59-A6C34878D82A}">
                    <a16:rowId xmlns:a16="http://schemas.microsoft.com/office/drawing/2014/main" xmlns="" val="10000"/>
                  </a:ext>
                </a:extLst>
              </a:tr>
              <a:tr h="366990">
                <a:tc>
                  <a:txBody>
                    <a:bodyPr/>
                    <a:lstStyle/>
                    <a:p>
                      <a:pPr algn="ctr"/>
                      <a:r>
                        <a:rPr lang="en-US" sz="1800" b="0" dirty="0"/>
                        <a:t>1</a:t>
                      </a:r>
                    </a:p>
                  </a:txBody>
                  <a:tcPr>
                    <a:solidFill>
                      <a:srgbClr val="E4EDF8"/>
                    </a:solidFill>
                  </a:tcPr>
                </a:tc>
                <a:tc>
                  <a:txBody>
                    <a:bodyPr/>
                    <a:lstStyle/>
                    <a:p>
                      <a:pPr algn="ctr"/>
                      <a:r>
                        <a:rPr lang="en-US" sz="1800" b="0" dirty="0">
                          <a:solidFill>
                            <a:schemeClr val="tx1"/>
                          </a:solidFill>
                        </a:rPr>
                        <a:t>55</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61</a:t>
                      </a:r>
                    </a:p>
                  </a:txBody>
                  <a:tcPr>
                    <a:solidFill>
                      <a:srgbClr val="E4EDF8"/>
                    </a:solidFill>
                  </a:tcPr>
                </a:tc>
                <a:tc>
                  <a:txBody>
                    <a:bodyPr/>
                    <a:lstStyle/>
                    <a:p>
                      <a:pPr algn="ctr"/>
                      <a:r>
                        <a:rPr lang="en-US" sz="1800" b="0" dirty="0">
                          <a:solidFill>
                            <a:schemeClr val="tx1"/>
                          </a:solidFill>
                        </a:rPr>
                        <a:t>819</a:t>
                      </a:r>
                    </a:p>
                  </a:txBody>
                  <a:tcPr>
                    <a:solidFill>
                      <a:srgbClr val="E4EDF8"/>
                    </a:solidFill>
                  </a:tcPr>
                </a:tc>
                <a:tc>
                  <a:txBody>
                    <a:bodyPr/>
                    <a:lstStyle/>
                    <a:p>
                      <a:pPr algn="ctr"/>
                      <a:r>
                        <a:rPr lang="en-US" sz="1800" b="0" dirty="0">
                          <a:solidFill>
                            <a:schemeClr val="tx1"/>
                          </a:solidFill>
                        </a:rPr>
                        <a:t>1.8</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1"/>
                  </a:ext>
                </a:extLst>
              </a:tr>
              <a:tr h="366990">
                <a:tc>
                  <a:txBody>
                    <a:bodyPr/>
                    <a:lstStyle/>
                    <a:p>
                      <a:pPr algn="ctr"/>
                      <a:r>
                        <a:rPr lang="en-US" sz="1800" b="0" baseline="0" dirty="0"/>
                        <a:t>2</a:t>
                      </a:r>
                    </a:p>
                  </a:txBody>
                  <a:tcPr>
                    <a:solidFill>
                      <a:srgbClr val="E4EDF8"/>
                    </a:solidFill>
                  </a:tcPr>
                </a:tc>
                <a:tc>
                  <a:txBody>
                    <a:bodyPr/>
                    <a:lstStyle/>
                    <a:p>
                      <a:pPr algn="ctr"/>
                      <a:r>
                        <a:rPr lang="en-US" sz="1800" b="0" dirty="0">
                          <a:solidFill>
                            <a:schemeClr val="tx1"/>
                          </a:solidFill>
                        </a:rPr>
                        <a:t>61*</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85.3</a:t>
                      </a:r>
                    </a:p>
                  </a:txBody>
                  <a:tcPr>
                    <a:solidFill>
                      <a:srgbClr val="E4EDF8"/>
                    </a:solidFill>
                  </a:tcPr>
                </a:tc>
                <a:tc>
                  <a:txBody>
                    <a:bodyPr/>
                    <a:lstStyle/>
                    <a:p>
                      <a:pPr algn="ctr"/>
                      <a:r>
                        <a:rPr lang="en-US" sz="1800" b="0" dirty="0">
                          <a:solidFill>
                            <a:schemeClr val="tx1"/>
                          </a:solidFill>
                        </a:rPr>
                        <a:t>20</a:t>
                      </a:r>
                    </a:p>
                  </a:txBody>
                  <a:tcPr>
                    <a:solidFill>
                      <a:srgbClr val="E4EDF8"/>
                    </a:solidFill>
                  </a:tcPr>
                </a:tc>
                <a:tc>
                  <a:txBody>
                    <a:bodyPr/>
                    <a:lstStyle/>
                    <a:p>
                      <a:pPr algn="ctr"/>
                      <a:r>
                        <a:rPr lang="en-US" sz="1800" b="0" dirty="0">
                          <a:solidFill>
                            <a:schemeClr val="tx1"/>
                          </a:solidFill>
                        </a:rPr>
                        <a:t>0</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2"/>
                  </a:ext>
                </a:extLst>
              </a:tr>
              <a:tr h="366990">
                <a:tc>
                  <a:txBody>
                    <a:bodyPr/>
                    <a:lstStyle/>
                    <a:p>
                      <a:pPr algn="ctr"/>
                      <a:r>
                        <a:rPr lang="en-US" sz="1800" b="0" dirty="0"/>
                        <a:t>3</a:t>
                      </a:r>
                    </a:p>
                  </a:txBody>
                  <a:tcPr>
                    <a:solidFill>
                      <a:srgbClr val="E4EDF8"/>
                    </a:solidFill>
                  </a:tcPr>
                </a:tc>
                <a:tc>
                  <a:txBody>
                    <a:bodyPr/>
                    <a:lstStyle/>
                    <a:p>
                      <a:pPr algn="ctr"/>
                      <a:r>
                        <a:rPr lang="en-US" sz="1800" b="0" dirty="0">
                          <a:solidFill>
                            <a:schemeClr val="tx1"/>
                          </a:solidFill>
                        </a:rPr>
                        <a:t>35</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40</a:t>
                      </a:r>
                    </a:p>
                  </a:txBody>
                  <a:tcPr>
                    <a:solidFill>
                      <a:srgbClr val="E4EDF8"/>
                    </a:solidFill>
                  </a:tcPr>
                </a:tc>
                <a:tc>
                  <a:txBody>
                    <a:bodyPr/>
                    <a:lstStyle/>
                    <a:p>
                      <a:pPr algn="ctr"/>
                      <a:r>
                        <a:rPr lang="en-US" sz="1800" b="0" dirty="0">
                          <a:solidFill>
                            <a:schemeClr val="tx1"/>
                          </a:solidFill>
                        </a:rPr>
                        <a:t>900</a:t>
                      </a:r>
                    </a:p>
                  </a:txBody>
                  <a:tcPr>
                    <a:solidFill>
                      <a:srgbClr val="E4EDF8"/>
                    </a:solidFill>
                  </a:tcPr>
                </a:tc>
                <a:tc>
                  <a:txBody>
                    <a:bodyPr/>
                    <a:lstStyle/>
                    <a:p>
                      <a:pPr algn="ctr"/>
                      <a:r>
                        <a:rPr lang="en-US" sz="1800" b="0" dirty="0">
                          <a:solidFill>
                            <a:schemeClr val="tx1"/>
                          </a:solidFill>
                        </a:rPr>
                        <a:t>4.5</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3"/>
                  </a:ext>
                </a:extLst>
              </a:tr>
              <a:tr h="373547">
                <a:tc>
                  <a:txBody>
                    <a:bodyPr/>
                    <a:lstStyle/>
                    <a:p>
                      <a:pPr algn="ctr"/>
                      <a:r>
                        <a:rPr lang="en-US" sz="1800" b="0" dirty="0"/>
                        <a:t>4</a:t>
                      </a:r>
                    </a:p>
                  </a:txBody>
                  <a:tcPr>
                    <a:solidFill>
                      <a:srgbClr val="E4EDF8"/>
                    </a:solidFill>
                  </a:tcPr>
                </a:tc>
                <a:tc>
                  <a:txBody>
                    <a:bodyPr/>
                    <a:lstStyle/>
                    <a:p>
                      <a:pPr algn="ctr"/>
                      <a:r>
                        <a:rPr lang="en-US" sz="1800" b="0" dirty="0">
                          <a:solidFill>
                            <a:schemeClr val="tx1"/>
                          </a:solidFill>
                        </a:rPr>
                        <a:t>57*</a:t>
                      </a:r>
                    </a:p>
                  </a:txBody>
                  <a:tcPr>
                    <a:solidFill>
                      <a:srgbClr val="E4EDF8"/>
                    </a:solidFill>
                  </a:tcPr>
                </a:tc>
                <a:tc>
                  <a:txBody>
                    <a:bodyPr/>
                    <a:lstStyle/>
                    <a:p>
                      <a:pPr algn="ctr"/>
                      <a:r>
                        <a:rPr lang="en-US" sz="1800" b="0" dirty="0">
                          <a:solidFill>
                            <a:schemeClr val="tx1"/>
                          </a:solidFill>
                        </a:rPr>
                        <a:t>2</a:t>
                      </a:r>
                    </a:p>
                  </a:txBody>
                  <a:tcPr>
                    <a:solidFill>
                      <a:srgbClr val="E4EDF8"/>
                    </a:solidFill>
                  </a:tcPr>
                </a:tc>
                <a:tc>
                  <a:txBody>
                    <a:bodyPr/>
                    <a:lstStyle/>
                    <a:p>
                      <a:pPr algn="ctr"/>
                      <a:r>
                        <a:rPr lang="en-US" sz="1800" b="0" dirty="0">
                          <a:solidFill>
                            <a:schemeClr val="tx1"/>
                          </a:solidFill>
                        </a:rPr>
                        <a:t>88</a:t>
                      </a:r>
                    </a:p>
                  </a:txBody>
                  <a:tcPr>
                    <a:solidFill>
                      <a:srgbClr val="E4EDF8"/>
                    </a:solidFill>
                  </a:tcPr>
                </a:tc>
                <a:tc>
                  <a:txBody>
                    <a:bodyPr/>
                    <a:lstStyle/>
                    <a:p>
                      <a:pPr algn="ctr"/>
                      <a:r>
                        <a:rPr lang="en-US" sz="1800" b="0" dirty="0">
                          <a:solidFill>
                            <a:schemeClr val="tx1"/>
                          </a:solidFill>
                        </a:rPr>
                        <a:t>150</a:t>
                      </a:r>
                    </a:p>
                  </a:txBody>
                  <a:tcPr>
                    <a:solidFill>
                      <a:srgbClr val="E4EDF8"/>
                    </a:solidFill>
                  </a:tcPr>
                </a:tc>
                <a:tc>
                  <a:txBody>
                    <a:bodyPr/>
                    <a:lstStyle/>
                    <a:p>
                      <a:pPr algn="ctr"/>
                      <a:r>
                        <a:rPr lang="en-US" sz="1800" b="0" dirty="0">
                          <a:solidFill>
                            <a:schemeClr val="tx1"/>
                          </a:solidFill>
                        </a:rPr>
                        <a:t>0.2</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4"/>
                  </a:ext>
                </a:extLst>
              </a:tr>
              <a:tr h="373547">
                <a:tc>
                  <a:txBody>
                    <a:bodyPr/>
                    <a:lstStyle/>
                    <a:p>
                      <a:pPr algn="ctr"/>
                      <a:r>
                        <a:rPr lang="en-US" sz="1800" b="0" dirty="0"/>
                        <a:t>5</a:t>
                      </a:r>
                    </a:p>
                  </a:txBody>
                  <a:tcPr>
                    <a:solidFill>
                      <a:srgbClr val="E4EDF8"/>
                    </a:solidFill>
                  </a:tcPr>
                </a:tc>
                <a:tc>
                  <a:txBody>
                    <a:bodyPr/>
                    <a:lstStyle/>
                    <a:p>
                      <a:pPr algn="ctr"/>
                      <a:r>
                        <a:rPr lang="en-US" sz="1800" b="0" dirty="0">
                          <a:solidFill>
                            <a:schemeClr val="tx1"/>
                          </a:solidFill>
                        </a:rPr>
                        <a:t>49*</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104</a:t>
                      </a:r>
                    </a:p>
                  </a:txBody>
                  <a:tcPr>
                    <a:solidFill>
                      <a:srgbClr val="E4EDF8"/>
                    </a:solidFill>
                  </a:tcPr>
                </a:tc>
                <a:tc>
                  <a:txBody>
                    <a:bodyPr/>
                    <a:lstStyle/>
                    <a:p>
                      <a:pPr algn="ctr"/>
                      <a:r>
                        <a:rPr lang="en-US" sz="1800" b="0" dirty="0">
                          <a:solidFill>
                            <a:schemeClr val="tx1"/>
                          </a:solidFill>
                        </a:rPr>
                        <a:t>100</a:t>
                      </a:r>
                    </a:p>
                  </a:txBody>
                  <a:tcPr>
                    <a:solidFill>
                      <a:srgbClr val="E4EDF8"/>
                    </a:solidFill>
                  </a:tcPr>
                </a:tc>
                <a:tc>
                  <a:txBody>
                    <a:bodyPr/>
                    <a:lstStyle/>
                    <a:p>
                      <a:pPr algn="ctr"/>
                      <a:r>
                        <a:rPr lang="en-US" sz="1800" b="0" dirty="0">
                          <a:solidFill>
                            <a:schemeClr val="tx1"/>
                          </a:solidFill>
                        </a:rPr>
                        <a:t>0.2</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5"/>
                  </a:ext>
                </a:extLst>
              </a:tr>
              <a:tr h="373547">
                <a:tc>
                  <a:txBody>
                    <a:bodyPr/>
                    <a:lstStyle/>
                    <a:p>
                      <a:pPr algn="ctr"/>
                      <a:r>
                        <a:rPr lang="en-US" sz="1800" b="0" dirty="0"/>
                        <a:t>6</a:t>
                      </a:r>
                    </a:p>
                  </a:txBody>
                  <a:tcPr>
                    <a:solidFill>
                      <a:srgbClr val="E4EDF8"/>
                    </a:solidFill>
                  </a:tcPr>
                </a:tc>
                <a:tc>
                  <a:txBody>
                    <a:bodyPr/>
                    <a:lstStyle/>
                    <a:p>
                      <a:pPr algn="ctr"/>
                      <a:r>
                        <a:rPr lang="en-US" sz="1800" b="0" dirty="0">
                          <a:solidFill>
                            <a:schemeClr val="tx1"/>
                          </a:solidFill>
                        </a:rPr>
                        <a:t>50</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56</a:t>
                      </a:r>
                    </a:p>
                  </a:txBody>
                  <a:tcPr>
                    <a:solidFill>
                      <a:srgbClr val="E4EDF8"/>
                    </a:solidFill>
                  </a:tcPr>
                </a:tc>
                <a:tc>
                  <a:txBody>
                    <a:bodyPr/>
                    <a:lstStyle/>
                    <a:p>
                      <a:pPr algn="ctr"/>
                      <a:r>
                        <a:rPr lang="en-US" sz="1800" b="0" dirty="0">
                          <a:solidFill>
                            <a:schemeClr val="tx1"/>
                          </a:solidFill>
                        </a:rPr>
                        <a:t>100</a:t>
                      </a:r>
                    </a:p>
                  </a:txBody>
                  <a:tcPr>
                    <a:solidFill>
                      <a:srgbClr val="E4EDF8"/>
                    </a:solidFill>
                  </a:tcPr>
                </a:tc>
                <a:tc>
                  <a:txBody>
                    <a:bodyPr/>
                    <a:lstStyle/>
                    <a:p>
                      <a:pPr algn="ctr"/>
                      <a:r>
                        <a:rPr lang="en-US" sz="1800" b="0" dirty="0">
                          <a:solidFill>
                            <a:schemeClr val="tx1"/>
                          </a:solidFill>
                        </a:rPr>
                        <a:t>0.4</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6"/>
                  </a:ext>
                </a:extLst>
              </a:tr>
              <a:tr h="373547">
                <a:tc>
                  <a:txBody>
                    <a:bodyPr/>
                    <a:lstStyle/>
                    <a:p>
                      <a:pPr algn="ctr"/>
                      <a:r>
                        <a:rPr lang="en-US" sz="1800" b="0" dirty="0"/>
                        <a:t>7</a:t>
                      </a:r>
                    </a:p>
                  </a:txBody>
                  <a:tcPr>
                    <a:solidFill>
                      <a:srgbClr val="E4EDF8"/>
                    </a:solidFill>
                  </a:tcPr>
                </a:tc>
                <a:tc>
                  <a:txBody>
                    <a:bodyPr/>
                    <a:lstStyle/>
                    <a:p>
                      <a:pPr algn="ctr"/>
                      <a:r>
                        <a:rPr lang="en-US" sz="1800" b="0" dirty="0">
                          <a:solidFill>
                            <a:schemeClr val="tx1"/>
                          </a:solidFill>
                        </a:rPr>
                        <a:t>30*</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88</a:t>
                      </a:r>
                    </a:p>
                  </a:txBody>
                  <a:tcPr>
                    <a:solidFill>
                      <a:srgbClr val="E4EDF8"/>
                    </a:solidFill>
                  </a:tcPr>
                </a:tc>
                <a:tc>
                  <a:txBody>
                    <a:bodyPr/>
                    <a:lstStyle/>
                    <a:p>
                      <a:pPr algn="ctr"/>
                      <a:r>
                        <a:rPr lang="en-US" sz="1800" b="0" dirty="0">
                          <a:solidFill>
                            <a:schemeClr val="tx1"/>
                          </a:solidFill>
                        </a:rPr>
                        <a:t>10</a:t>
                      </a:r>
                    </a:p>
                  </a:txBody>
                  <a:tcPr>
                    <a:solidFill>
                      <a:srgbClr val="E4EDF8"/>
                    </a:solidFill>
                  </a:tcPr>
                </a:tc>
                <a:tc>
                  <a:txBody>
                    <a:bodyPr/>
                    <a:lstStyle/>
                    <a:p>
                      <a:pPr algn="ctr"/>
                      <a:r>
                        <a:rPr lang="en-US" sz="1800" b="0" dirty="0">
                          <a:solidFill>
                            <a:schemeClr val="tx1"/>
                          </a:solidFill>
                        </a:rPr>
                        <a:t>0.2</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7"/>
                  </a:ext>
                </a:extLst>
              </a:tr>
              <a:tr h="373547">
                <a:tc>
                  <a:txBody>
                    <a:bodyPr/>
                    <a:lstStyle/>
                    <a:p>
                      <a:pPr algn="ctr"/>
                      <a:r>
                        <a:rPr lang="en-US" sz="1800" b="0" dirty="0"/>
                        <a:t>8</a:t>
                      </a:r>
                    </a:p>
                  </a:txBody>
                  <a:tcPr>
                    <a:solidFill>
                      <a:srgbClr val="E4EDF8"/>
                    </a:solidFill>
                  </a:tcPr>
                </a:tc>
                <a:tc>
                  <a:txBody>
                    <a:bodyPr/>
                    <a:lstStyle/>
                    <a:p>
                      <a:pPr algn="ctr"/>
                      <a:r>
                        <a:rPr lang="en-US" sz="1800" b="0" dirty="0">
                          <a:solidFill>
                            <a:schemeClr val="tx1"/>
                          </a:solidFill>
                        </a:rPr>
                        <a:t>46*</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96</a:t>
                      </a:r>
                    </a:p>
                  </a:txBody>
                  <a:tcPr>
                    <a:solidFill>
                      <a:srgbClr val="E4EDF8"/>
                    </a:solidFill>
                  </a:tcPr>
                </a:tc>
                <a:tc>
                  <a:txBody>
                    <a:bodyPr/>
                    <a:lstStyle/>
                    <a:p>
                      <a:pPr algn="ctr"/>
                      <a:r>
                        <a:rPr lang="en-US" sz="1800" b="0" dirty="0">
                          <a:solidFill>
                            <a:schemeClr val="tx1"/>
                          </a:solidFill>
                        </a:rPr>
                        <a:t>10</a:t>
                      </a:r>
                    </a:p>
                  </a:txBody>
                  <a:tcPr>
                    <a:solidFill>
                      <a:srgbClr val="E4EDF8"/>
                    </a:solidFill>
                  </a:tcPr>
                </a:tc>
                <a:tc>
                  <a:txBody>
                    <a:bodyPr/>
                    <a:lstStyle/>
                    <a:p>
                      <a:pPr algn="ctr"/>
                      <a:r>
                        <a:rPr lang="en-US" sz="1800" b="0" dirty="0">
                          <a:solidFill>
                            <a:schemeClr val="tx1"/>
                          </a:solidFill>
                        </a:rPr>
                        <a:t>0.1</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0008"/>
                  </a:ext>
                </a:extLst>
              </a:tr>
              <a:tr h="373547">
                <a:tc>
                  <a:txBody>
                    <a:bodyPr/>
                    <a:lstStyle/>
                    <a:p>
                      <a:pPr algn="ctr"/>
                      <a:r>
                        <a:rPr lang="en-US" sz="1800" b="0" dirty="0"/>
                        <a:t>9</a:t>
                      </a:r>
                    </a:p>
                  </a:txBody>
                  <a:tcPr>
                    <a:solidFill>
                      <a:srgbClr val="E4EDF8"/>
                    </a:solidFill>
                  </a:tcPr>
                </a:tc>
                <a:tc>
                  <a:txBody>
                    <a:bodyPr/>
                    <a:lstStyle/>
                    <a:p>
                      <a:pPr algn="ctr"/>
                      <a:r>
                        <a:rPr lang="en-US" sz="1800" b="0" dirty="0">
                          <a:solidFill>
                            <a:schemeClr val="tx1"/>
                          </a:solidFill>
                        </a:rPr>
                        <a:t>35*</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81</a:t>
                      </a:r>
                    </a:p>
                  </a:txBody>
                  <a:tcPr>
                    <a:solidFill>
                      <a:srgbClr val="E4EDF8"/>
                    </a:solidFill>
                  </a:tcPr>
                </a:tc>
                <a:tc>
                  <a:txBody>
                    <a:bodyPr/>
                    <a:lstStyle/>
                    <a:p>
                      <a:pPr algn="ctr"/>
                      <a:r>
                        <a:rPr lang="en-US" sz="1800" b="0" dirty="0">
                          <a:solidFill>
                            <a:schemeClr val="tx1"/>
                          </a:solidFill>
                        </a:rPr>
                        <a:t>20</a:t>
                      </a:r>
                    </a:p>
                  </a:txBody>
                  <a:tcPr>
                    <a:solidFill>
                      <a:srgbClr val="E4EDF8"/>
                    </a:solidFill>
                  </a:tcPr>
                </a:tc>
                <a:tc>
                  <a:txBody>
                    <a:bodyPr/>
                    <a:lstStyle/>
                    <a:p>
                      <a:pPr algn="ctr"/>
                      <a:r>
                        <a:rPr lang="en-US" sz="1800" b="0" dirty="0">
                          <a:solidFill>
                            <a:schemeClr val="tx1"/>
                          </a:solidFill>
                        </a:rPr>
                        <a:t>0.3</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1412813983"/>
                  </a:ext>
                </a:extLst>
              </a:tr>
              <a:tr h="366990">
                <a:tc>
                  <a:txBody>
                    <a:bodyPr/>
                    <a:lstStyle/>
                    <a:p>
                      <a:pPr algn="ctr"/>
                      <a:r>
                        <a:rPr lang="en-US" sz="1800" b="0" dirty="0"/>
                        <a:t>10</a:t>
                      </a:r>
                    </a:p>
                  </a:txBody>
                  <a:tcPr>
                    <a:solidFill>
                      <a:srgbClr val="E4EDF8"/>
                    </a:solidFill>
                  </a:tcPr>
                </a:tc>
                <a:tc>
                  <a:txBody>
                    <a:bodyPr/>
                    <a:lstStyle/>
                    <a:p>
                      <a:pPr algn="ctr"/>
                      <a:r>
                        <a:rPr lang="en-US" sz="1800" b="0" dirty="0">
                          <a:solidFill>
                            <a:schemeClr val="tx1"/>
                          </a:solidFill>
                        </a:rPr>
                        <a:t>62</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53</a:t>
                      </a:r>
                    </a:p>
                  </a:txBody>
                  <a:tcPr>
                    <a:solidFill>
                      <a:srgbClr val="E4EDF8"/>
                    </a:solidFill>
                  </a:tcPr>
                </a:tc>
                <a:tc>
                  <a:txBody>
                    <a:bodyPr/>
                    <a:lstStyle/>
                    <a:p>
                      <a:pPr algn="ctr"/>
                      <a:r>
                        <a:rPr lang="en-US" sz="1800" b="0" dirty="0">
                          <a:solidFill>
                            <a:schemeClr val="tx1"/>
                          </a:solidFill>
                        </a:rPr>
                        <a:t>10</a:t>
                      </a:r>
                    </a:p>
                  </a:txBody>
                  <a:tcPr>
                    <a:solidFill>
                      <a:srgbClr val="E4EDF8"/>
                    </a:solidFill>
                  </a:tcPr>
                </a:tc>
                <a:tc>
                  <a:txBody>
                    <a:bodyPr/>
                    <a:lstStyle/>
                    <a:p>
                      <a:pPr algn="ctr"/>
                      <a:r>
                        <a:rPr lang="en-US" sz="1800" b="0" dirty="0">
                          <a:solidFill>
                            <a:schemeClr val="tx1"/>
                          </a:solidFill>
                        </a:rPr>
                        <a:t>0.1</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434695795"/>
                  </a:ext>
                </a:extLst>
              </a:tr>
              <a:tr h="526771">
                <a:tc>
                  <a:txBody>
                    <a:bodyPr/>
                    <a:lstStyle/>
                    <a:p>
                      <a:pPr algn="ctr"/>
                      <a:r>
                        <a:rPr lang="en-US" sz="1800" b="0" dirty="0"/>
                        <a:t>11</a:t>
                      </a:r>
                    </a:p>
                  </a:txBody>
                  <a:tcPr>
                    <a:solidFill>
                      <a:srgbClr val="E4EDF8"/>
                    </a:solidFill>
                  </a:tcPr>
                </a:tc>
                <a:tc>
                  <a:txBody>
                    <a:bodyPr/>
                    <a:lstStyle/>
                    <a:p>
                      <a:pPr algn="ctr"/>
                      <a:r>
                        <a:rPr lang="en-US" sz="1800" b="0" dirty="0">
                          <a:solidFill>
                            <a:schemeClr val="tx1"/>
                          </a:solidFill>
                        </a:rPr>
                        <a:t>63</a:t>
                      </a:r>
                    </a:p>
                  </a:txBody>
                  <a:tcPr>
                    <a:solidFill>
                      <a:srgbClr val="E4EDF8"/>
                    </a:solidFill>
                  </a:tcPr>
                </a:tc>
                <a:tc>
                  <a:txBody>
                    <a:bodyPr/>
                    <a:lstStyle/>
                    <a:p>
                      <a:pPr algn="ctr"/>
                      <a:r>
                        <a:rPr lang="en-US" sz="1800" b="0" dirty="0">
                          <a:solidFill>
                            <a:schemeClr val="tx1"/>
                          </a:solidFill>
                        </a:rPr>
                        <a:t>naive</a:t>
                      </a:r>
                    </a:p>
                  </a:txBody>
                  <a:tcPr>
                    <a:solidFill>
                      <a:srgbClr val="E4EDF8"/>
                    </a:solidFill>
                  </a:tcPr>
                </a:tc>
                <a:tc>
                  <a:txBody>
                    <a:bodyPr/>
                    <a:lstStyle/>
                    <a:p>
                      <a:pPr algn="ctr"/>
                      <a:r>
                        <a:rPr lang="en-US" sz="1800" b="0" dirty="0">
                          <a:solidFill>
                            <a:schemeClr val="tx1"/>
                          </a:solidFill>
                        </a:rPr>
                        <a:t>59</a:t>
                      </a:r>
                    </a:p>
                  </a:txBody>
                  <a:tcPr>
                    <a:solidFill>
                      <a:srgbClr val="E4EDF8"/>
                    </a:solidFill>
                  </a:tcPr>
                </a:tc>
                <a:tc>
                  <a:txBody>
                    <a:bodyPr/>
                    <a:lstStyle/>
                    <a:p>
                      <a:pPr algn="ctr"/>
                      <a:r>
                        <a:rPr lang="en-US" sz="1800" b="0" dirty="0">
                          <a:solidFill>
                            <a:schemeClr val="tx1"/>
                          </a:solidFill>
                        </a:rPr>
                        <a:t>30</a:t>
                      </a:r>
                    </a:p>
                  </a:txBody>
                  <a:tcPr>
                    <a:solidFill>
                      <a:srgbClr val="E4EDF8"/>
                    </a:solidFill>
                  </a:tcPr>
                </a:tc>
                <a:tc>
                  <a:txBody>
                    <a:bodyPr/>
                    <a:lstStyle/>
                    <a:p>
                      <a:pPr algn="ctr"/>
                      <a:r>
                        <a:rPr lang="en-US" sz="1800" b="0" dirty="0">
                          <a:solidFill>
                            <a:schemeClr val="tx1"/>
                          </a:solidFill>
                        </a:rPr>
                        <a:t>0.2</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tc>
                  <a:txBody>
                    <a:bodyPr/>
                    <a:lstStyle/>
                    <a:p>
                      <a:pPr algn="ctr"/>
                      <a:r>
                        <a:rPr lang="en-US" sz="1800" b="0" dirty="0">
                          <a:solidFill>
                            <a:schemeClr val="tx1"/>
                          </a:solidFill>
                        </a:rPr>
                        <a:t>-</a:t>
                      </a:r>
                    </a:p>
                  </a:txBody>
                  <a:tcPr>
                    <a:solidFill>
                      <a:srgbClr val="E4EDF8"/>
                    </a:solidFill>
                  </a:tcPr>
                </a:tc>
                <a:extLst>
                  <a:ext uri="{0D108BD9-81ED-4DB2-BD59-A6C34878D82A}">
                    <a16:rowId xmlns:a16="http://schemas.microsoft.com/office/drawing/2014/main" xmlns="" val="3666711835"/>
                  </a:ext>
                </a:extLst>
              </a:tr>
            </a:tbl>
          </a:graphicData>
        </a:graphic>
      </p:graphicFrame>
      <p:sp>
        <p:nvSpPr>
          <p:cNvPr id="11" name="Oval 10">
            <a:extLst>
              <a:ext uri="{FF2B5EF4-FFF2-40B4-BE49-F238E27FC236}">
                <a16:creationId xmlns:a16="http://schemas.microsoft.com/office/drawing/2014/main" xmlns="" id="{BEFC2003-13A7-4FB9-86FC-C92DCFC312D5}"/>
              </a:ext>
            </a:extLst>
          </p:cNvPr>
          <p:cNvSpPr/>
          <p:nvPr/>
        </p:nvSpPr>
        <p:spPr>
          <a:xfrm>
            <a:off x="1524000" y="38862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bwMode="auto">
          <a:xfrm>
            <a:off x="1560337" y="413619"/>
            <a:ext cx="9013775" cy="826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Kidney biopsy findings from Fabry </a:t>
            </a:r>
            <a:r>
              <a:rPr lang="en-US" altLang="en-US" sz="2800" b="1" u="sng" dirty="0">
                <a:solidFill>
                  <a:srgbClr val="002060"/>
                </a:solidFill>
                <a:latin typeface="+mj-lt"/>
                <a:ea typeface="+mj-ea"/>
                <a:cs typeface="+mj-cs"/>
              </a:rPr>
              <a:t>FEMALE</a:t>
            </a:r>
            <a:r>
              <a:rPr lang="en-US" altLang="en-US" sz="2800" b="1" dirty="0">
                <a:solidFill>
                  <a:srgbClr val="002060"/>
                </a:solidFill>
                <a:latin typeface="+mj-lt"/>
                <a:ea typeface="+mj-ea"/>
                <a:cs typeface="+mj-cs"/>
              </a:rPr>
              <a:t> patients </a:t>
            </a:r>
          </a:p>
        </p:txBody>
      </p:sp>
      <p:sp>
        <p:nvSpPr>
          <p:cNvPr id="2" name="Oval 1">
            <a:extLst>
              <a:ext uri="{FF2B5EF4-FFF2-40B4-BE49-F238E27FC236}">
                <a16:creationId xmlns:a16="http://schemas.microsoft.com/office/drawing/2014/main" xmlns="" id="{F637564B-C001-498F-864B-7FDD14B89AF3}"/>
              </a:ext>
            </a:extLst>
          </p:cNvPr>
          <p:cNvSpPr/>
          <p:nvPr/>
        </p:nvSpPr>
        <p:spPr>
          <a:xfrm>
            <a:off x="1524000" y="53340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8C515673-5611-43D4-9D88-997FA5C6631C}"/>
              </a:ext>
            </a:extLst>
          </p:cNvPr>
          <p:cNvSpPr/>
          <p:nvPr/>
        </p:nvSpPr>
        <p:spPr>
          <a:xfrm>
            <a:off x="1524000" y="45720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50164574-5A9E-4D6C-9916-6C2DE8BDE692}"/>
              </a:ext>
            </a:extLst>
          </p:cNvPr>
          <p:cNvSpPr/>
          <p:nvPr/>
        </p:nvSpPr>
        <p:spPr>
          <a:xfrm>
            <a:off x="1524000" y="3474720"/>
            <a:ext cx="1066800" cy="411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02B01B0C-F2BB-4BB7-8B7D-F39D4992535D}"/>
              </a:ext>
            </a:extLst>
          </p:cNvPr>
          <p:cNvSpPr/>
          <p:nvPr/>
        </p:nvSpPr>
        <p:spPr>
          <a:xfrm>
            <a:off x="1524000" y="49530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12E307CC-65CC-48FF-A7F1-1E4EEB9F5B9F}"/>
              </a:ext>
            </a:extLst>
          </p:cNvPr>
          <p:cNvSpPr/>
          <p:nvPr/>
        </p:nvSpPr>
        <p:spPr>
          <a:xfrm>
            <a:off x="1524000" y="2743200"/>
            <a:ext cx="1066800" cy="3505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29000" y="6553200"/>
            <a:ext cx="8743545" cy="307777"/>
          </a:xfrm>
          <a:prstGeom prst="rect">
            <a:avLst/>
          </a:prstGeom>
          <a:noFill/>
        </p:spPr>
        <p:txBody>
          <a:bodyPr wrap="square" rtlCol="0">
            <a:spAutoFit/>
          </a:bodyPr>
          <a:lstStyle/>
          <a:p>
            <a:r>
              <a:rPr lang="en-US" sz="1400" b="1" i="1" dirty="0">
                <a:solidFill>
                  <a:schemeClr val="tx2"/>
                </a:solidFill>
                <a:latin typeface="+mn-lt"/>
                <a:ea typeface="Calibri" panose="020F0502020204030204" pitchFamily="34" charset="0"/>
                <a:cs typeface="Arial" panose="020B0604020202020204" pitchFamily="34" charset="0"/>
              </a:rPr>
              <a:t>*Without renal criteria for initiation of enzyme replacement therapy, according to Romanian national protocol</a:t>
            </a:r>
            <a:endParaRPr lang="en-US" sz="1400" dirty="0">
              <a:latin typeface="+mn-lt"/>
            </a:endParaRPr>
          </a:p>
        </p:txBody>
      </p:sp>
      <p:sp>
        <p:nvSpPr>
          <p:cNvPr id="12" name="TextBox 11">
            <a:extLst>
              <a:ext uri="{FF2B5EF4-FFF2-40B4-BE49-F238E27FC236}">
                <a16:creationId xmlns:a16="http://schemas.microsoft.com/office/drawing/2014/main" xmlns="" id="{6EFBFF1B-C77F-6C67-A5C7-9E461B9BD73E}"/>
              </a:ext>
            </a:extLst>
          </p:cNvPr>
          <p:cNvSpPr txBox="1"/>
          <p:nvPr/>
        </p:nvSpPr>
        <p:spPr>
          <a:xfrm>
            <a:off x="2209800" y="1295400"/>
            <a:ext cx="8236670" cy="541897"/>
          </a:xfrm>
          <a:prstGeom prst="rect">
            <a:avLst/>
          </a:prstGeom>
          <a:noFill/>
        </p:spPr>
        <p:txBody>
          <a:bodyPr wrap="square" rtlCol="0">
            <a:spAutoFit/>
          </a:bodyPr>
          <a:lstStyle/>
          <a:p>
            <a:pPr algn="ctr"/>
            <a:r>
              <a:rPr lang="en-US" sz="1400" b="1" i="1" dirty="0">
                <a:solidFill>
                  <a:srgbClr val="002060"/>
                </a:solidFill>
                <a:latin typeface="+mn-lt"/>
              </a:rPr>
              <a:t>Rusu E et al. Nephrol Dialysis Transplant, 37, Suppl. 3, 2022 </a:t>
            </a:r>
            <a:r>
              <a:rPr lang="en-US" sz="1400" b="1" i="1" dirty="0">
                <a:solidFill>
                  <a:srgbClr val="002060"/>
                </a:solidFill>
                <a:latin typeface="+mn-lt"/>
                <a:hlinkClick r:id="rId2">
                  <a:extLst>
                    <a:ext uri="{A12FA001-AC4F-418D-AE19-62706E023703}">
                      <ahyp:hlinkClr xmlns:ahyp="http://schemas.microsoft.com/office/drawing/2018/hyperlinkcolor" xmlns="" val="tx"/>
                    </a:ext>
                  </a:extLst>
                </a:hlinkClick>
              </a:rPr>
              <a:t>https://doi.org/10.1093/ndt/gfac062.009</a:t>
            </a:r>
            <a:endParaRPr lang="en-US" sz="1400" b="1" i="1" dirty="0">
              <a:solidFill>
                <a:srgbClr val="002060"/>
              </a:solidFill>
              <a:latin typeface="+mn-lt"/>
            </a:endParaRPr>
          </a:p>
          <a:p>
            <a:endParaRPr lang="en-US" sz="1400" b="1" i="1" dirty="0">
              <a:solidFill>
                <a:srgbClr val="002060"/>
              </a:solidFill>
              <a:latin typeface="+mn-lt"/>
            </a:endParaRPr>
          </a:p>
        </p:txBody>
      </p:sp>
    </p:spTree>
    <p:extLst>
      <p:ext uri="{BB962C8B-B14F-4D97-AF65-F5344CB8AC3E}">
        <p14:creationId xmlns:p14="http://schemas.microsoft.com/office/powerpoint/2010/main" xmlns="" val="252019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76400" y="304800"/>
            <a:ext cx="90678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Kidney biopsy in females with Fabry Disease is an important tool to establish the indication to start Fabry therapy </a:t>
            </a:r>
          </a:p>
        </p:txBody>
      </p:sp>
      <p:sp>
        <p:nvSpPr>
          <p:cNvPr id="6" name="Rectangle 5"/>
          <p:cNvSpPr/>
          <p:nvPr/>
        </p:nvSpPr>
        <p:spPr>
          <a:xfrm>
            <a:off x="518474" y="1828800"/>
            <a:ext cx="11063926" cy="4841197"/>
          </a:xfrm>
          <a:prstGeom prst="rect">
            <a:avLst/>
          </a:prstGeom>
        </p:spPr>
        <p:txBody>
          <a:bodyPr wrap="square">
            <a:spAutoFit/>
          </a:bodyPr>
          <a:lstStyle/>
          <a:p>
            <a:pPr marL="342900" indent="-342900" algn="just">
              <a:lnSpc>
                <a:spcPct val="150000"/>
              </a:lnSpc>
              <a:spcBef>
                <a:spcPts val="0"/>
              </a:spcBef>
              <a:spcAft>
                <a:spcPts val="0"/>
              </a:spcAft>
              <a:buFont typeface="Arial" panose="020B0604020202020204" pitchFamily="34" charset="0"/>
              <a:buChar char="•"/>
            </a:pPr>
            <a:r>
              <a:rPr lang="en-US" sz="2200" dirty="0">
                <a:solidFill>
                  <a:schemeClr val="tx2"/>
                </a:solidFill>
                <a:latin typeface="+mn-lt"/>
              </a:rPr>
              <a:t> </a:t>
            </a:r>
            <a:r>
              <a:rPr lang="en-US" sz="2000" dirty="0">
                <a:solidFill>
                  <a:schemeClr val="tx2"/>
                </a:solidFill>
                <a:latin typeface="+mn-lt"/>
              </a:rPr>
              <a:t>Considering Romanian national criteria for initiation of enzyme replacement therapy </a:t>
            </a:r>
          </a:p>
          <a:p>
            <a:pPr algn="just">
              <a:lnSpc>
                <a:spcPct val="150000"/>
              </a:lnSpc>
              <a:spcBef>
                <a:spcPts val="0"/>
              </a:spcBef>
              <a:spcAft>
                <a:spcPts val="0"/>
              </a:spcAft>
            </a:pPr>
            <a:r>
              <a:rPr lang="en-US" sz="2000" dirty="0">
                <a:solidFill>
                  <a:schemeClr val="tx2"/>
                </a:solidFill>
                <a:latin typeface="+mn-lt"/>
              </a:rPr>
              <a:t>      (eGFR &lt; 80 ml/min/1.73m</a:t>
            </a:r>
            <a:r>
              <a:rPr lang="en-US" sz="2000" baseline="30000" dirty="0">
                <a:solidFill>
                  <a:schemeClr val="tx2"/>
                </a:solidFill>
                <a:latin typeface="+mn-lt"/>
              </a:rPr>
              <a:t>2</a:t>
            </a:r>
            <a:r>
              <a:rPr lang="en-US" sz="2000" dirty="0">
                <a:solidFill>
                  <a:schemeClr val="tx2"/>
                </a:solidFill>
                <a:latin typeface="+mn-lt"/>
              </a:rPr>
              <a:t> and/or proteinuria &gt; 300 mg/day), 6 patients with KB evaluation </a:t>
            </a:r>
          </a:p>
          <a:p>
            <a:pPr algn="just">
              <a:lnSpc>
                <a:spcPct val="150000"/>
              </a:lnSpc>
              <a:spcBef>
                <a:spcPts val="0"/>
              </a:spcBef>
              <a:spcAft>
                <a:spcPts val="0"/>
              </a:spcAft>
            </a:pPr>
            <a:r>
              <a:rPr lang="en-US" sz="2000" dirty="0">
                <a:solidFill>
                  <a:schemeClr val="tx2"/>
                </a:solidFill>
                <a:latin typeface="+mn-lt"/>
              </a:rPr>
              <a:t>       did not fulfill the renal criteria, but kidney biopsy showed FD specific lesions in all cases</a:t>
            </a:r>
          </a:p>
          <a:p>
            <a:pPr marL="1714500" lvl="3" indent="-342900" algn="just">
              <a:lnSpc>
                <a:spcPct val="150000"/>
              </a:lnSpc>
              <a:spcBef>
                <a:spcPts val="0"/>
              </a:spcBef>
              <a:spcAft>
                <a:spcPts val="0"/>
              </a:spcAft>
              <a:buFont typeface="Wingdings" panose="05000000000000000000" pitchFamily="2" charset="2"/>
              <a:buChar char="Ø"/>
            </a:pPr>
            <a:r>
              <a:rPr lang="en-US" sz="2000" i="1" dirty="0">
                <a:solidFill>
                  <a:schemeClr val="tx2"/>
                </a:solidFill>
                <a:latin typeface="+mn-lt"/>
              </a:rPr>
              <a:t>3 out of 6 patients presented criteria due to other organs involvement,</a:t>
            </a:r>
          </a:p>
          <a:p>
            <a:pPr marL="1714500" lvl="3" indent="-342900" algn="just">
              <a:lnSpc>
                <a:spcPct val="150000"/>
              </a:lnSpc>
              <a:spcBef>
                <a:spcPts val="0"/>
              </a:spcBef>
              <a:spcAft>
                <a:spcPts val="0"/>
              </a:spcAft>
              <a:buFont typeface="Wingdings" panose="05000000000000000000" pitchFamily="2" charset="2"/>
              <a:buChar char="Ø"/>
            </a:pPr>
            <a:r>
              <a:rPr lang="en-US" sz="2000" i="1" dirty="0">
                <a:solidFill>
                  <a:schemeClr val="tx2"/>
                </a:solidFill>
                <a:latin typeface="+mn-lt"/>
              </a:rPr>
              <a:t>while 3 patients (mean age 37.7 years) did not fulfill any criteria for treatment initiation. These 3 patients were monitored at 6 months and 2 patients started FD-specific treatment after about 2 years.</a:t>
            </a:r>
          </a:p>
          <a:p>
            <a:pPr lvl="1" algn="just">
              <a:lnSpc>
                <a:spcPct val="150000"/>
              </a:lnSpc>
              <a:spcBef>
                <a:spcPts val="0"/>
              </a:spcBef>
              <a:spcAft>
                <a:spcPts val="0"/>
              </a:spcAft>
            </a:pPr>
            <a:r>
              <a:rPr lang="en-US" sz="2000" b="1" dirty="0">
                <a:solidFill>
                  <a:schemeClr val="tx2"/>
                </a:solidFill>
                <a:latin typeface="+mn-lt"/>
              </a:rPr>
              <a:t>Our experience suggest that a revision of the Romanian national protocol is necessary, by adoption of early indicators of kidney involvement in order to promote earlier specific treatment in FD females.</a:t>
            </a:r>
            <a:endParaRPr lang="en-US" sz="2000" b="1"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71F9D643-CE33-AE95-7B23-ABA96F19720F}"/>
              </a:ext>
            </a:extLst>
          </p:cNvPr>
          <p:cNvSpPr txBox="1"/>
          <p:nvPr/>
        </p:nvSpPr>
        <p:spPr>
          <a:xfrm>
            <a:off x="2497400" y="1357283"/>
            <a:ext cx="7103799" cy="461665"/>
          </a:xfrm>
          <a:prstGeom prst="rect">
            <a:avLst/>
          </a:prstGeom>
          <a:noFill/>
        </p:spPr>
        <p:txBody>
          <a:bodyPr wrap="square" rtlCol="0">
            <a:spAutoFit/>
          </a:bodyPr>
          <a:lstStyle/>
          <a:p>
            <a:pPr algn="ctr"/>
            <a:r>
              <a:rPr lang="en-US" sz="1200" b="1" i="1" dirty="0">
                <a:solidFill>
                  <a:srgbClr val="002060"/>
                </a:solidFill>
                <a:latin typeface="+mn-lt"/>
              </a:rPr>
              <a:t>Rusu E et al. Nephrol Dialysis Transplant, 37, Suppl. 3, 2022 </a:t>
            </a:r>
            <a:r>
              <a:rPr lang="en-US" sz="1200" b="1" i="1" dirty="0">
                <a:solidFill>
                  <a:srgbClr val="002060"/>
                </a:solidFill>
                <a:latin typeface="+mn-lt"/>
                <a:hlinkClick r:id="rId2">
                  <a:extLst>
                    <a:ext uri="{A12FA001-AC4F-418D-AE19-62706E023703}">
                      <ahyp:hlinkClr xmlns:ahyp="http://schemas.microsoft.com/office/drawing/2018/hyperlinkcolor" xmlns="" val="tx"/>
                    </a:ext>
                  </a:extLst>
                </a:hlinkClick>
              </a:rPr>
              <a:t>https://doi.org/10.1093/ndt/gfac062.009</a:t>
            </a:r>
            <a:endParaRPr lang="en-US" sz="1200" b="1" i="1" dirty="0">
              <a:solidFill>
                <a:srgbClr val="002060"/>
              </a:solidFill>
              <a:latin typeface="+mn-lt"/>
            </a:endParaRPr>
          </a:p>
          <a:p>
            <a:endParaRPr lang="en-US" sz="1200" b="1" i="1" dirty="0">
              <a:solidFill>
                <a:srgbClr val="002060"/>
              </a:solidFill>
              <a:latin typeface="+mn-lt"/>
            </a:endParaRPr>
          </a:p>
        </p:txBody>
      </p:sp>
    </p:spTree>
    <p:extLst>
      <p:ext uri="{BB962C8B-B14F-4D97-AF65-F5344CB8AC3E}">
        <p14:creationId xmlns:p14="http://schemas.microsoft.com/office/powerpoint/2010/main" xmlns="" val="377236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DD0E9-0EE9-4C23-4034-B13FEC131E01}"/>
              </a:ext>
            </a:extLst>
          </p:cNvPr>
          <p:cNvSpPr>
            <a:spLocks noGrp="1"/>
          </p:cNvSpPr>
          <p:nvPr>
            <p:ph type="title" idx="4294967295"/>
          </p:nvPr>
        </p:nvSpPr>
        <p:spPr>
          <a:xfrm>
            <a:off x="0" y="274638"/>
            <a:ext cx="10972800" cy="1143000"/>
          </a:xfrm>
        </p:spPr>
        <p:txBody>
          <a:bodyPr>
            <a:normAutofit/>
          </a:bodyPr>
          <a:lstStyle/>
          <a:p>
            <a:pPr>
              <a:defRPr/>
            </a:pPr>
            <a:r>
              <a:rPr lang="en-US" sz="2800" b="1" dirty="0">
                <a:solidFill>
                  <a:srgbClr val="002060"/>
                </a:solidFill>
              </a:rPr>
              <a:t>Dr Elena RUSU</a:t>
            </a:r>
            <a:br>
              <a:rPr lang="en-US" sz="2800" b="1" dirty="0">
                <a:solidFill>
                  <a:srgbClr val="002060"/>
                </a:solidFill>
              </a:rPr>
            </a:br>
            <a:r>
              <a:rPr lang="en-US" sz="2800" b="1" dirty="0">
                <a:solidFill>
                  <a:srgbClr val="002060"/>
                </a:solidFill>
              </a:rPr>
              <a:t>Disclosures</a:t>
            </a:r>
          </a:p>
        </p:txBody>
      </p:sp>
      <p:sp>
        <p:nvSpPr>
          <p:cNvPr id="3" name="Content Placeholder 2">
            <a:extLst>
              <a:ext uri="{FF2B5EF4-FFF2-40B4-BE49-F238E27FC236}">
                <a16:creationId xmlns:a16="http://schemas.microsoft.com/office/drawing/2014/main" xmlns="" id="{D1152D0D-80F8-E6F9-3EDD-6751C4322175}"/>
              </a:ext>
            </a:extLst>
          </p:cNvPr>
          <p:cNvSpPr>
            <a:spLocks noGrp="1"/>
          </p:cNvSpPr>
          <p:nvPr>
            <p:ph idx="4294967295"/>
          </p:nvPr>
        </p:nvSpPr>
        <p:spPr>
          <a:xfrm>
            <a:off x="228600" y="2057400"/>
            <a:ext cx="10744200" cy="4068763"/>
          </a:xfrm>
        </p:spPr>
        <p:txBody>
          <a:bodyPr/>
          <a:lstStyle/>
          <a:p>
            <a:pPr marL="214313" indent="-214313">
              <a:buFont typeface="Arial" panose="020B0604020202020204" pitchFamily="34" charset="0"/>
              <a:buChar char="•"/>
            </a:pPr>
            <a:r>
              <a:rPr lang="en-US" sz="2200" i="1" dirty="0">
                <a:solidFill>
                  <a:schemeClr val="tx2"/>
                </a:solidFill>
                <a:cs typeface="Arial" panose="020B0604020202020204" pitchFamily="34" charset="0"/>
              </a:rPr>
              <a:t> Speaker’s honoraria from Sanofi-Genzyme, Genesis Pharma (Cyprus) Ltd,  Genesis</a:t>
            </a:r>
          </a:p>
          <a:p>
            <a:pPr marL="0" indent="0">
              <a:buNone/>
            </a:pPr>
            <a:r>
              <a:rPr lang="en-US" sz="2200" i="1" dirty="0">
                <a:solidFill>
                  <a:schemeClr val="tx2"/>
                </a:solidFill>
                <a:cs typeface="Arial" panose="020B0604020202020204" pitchFamily="34" charset="0"/>
              </a:rPr>
              <a:t>    Biopharma Romania, Takeda, AstraZeneca Pharma SRL</a:t>
            </a:r>
          </a:p>
          <a:p>
            <a:pPr marL="214313" indent="-214313">
              <a:buFont typeface="Arial" panose="020B0604020202020204" pitchFamily="34" charset="0"/>
              <a:buChar char="•"/>
            </a:pPr>
            <a:r>
              <a:rPr lang="en-US" sz="2200" i="1" dirty="0">
                <a:solidFill>
                  <a:schemeClr val="tx2"/>
                </a:solidFill>
                <a:cs typeface="Arial" panose="020B0604020202020204" pitchFamily="34" charset="0"/>
              </a:rPr>
              <a:t> Advisory board for Genesis Pharma (Cyprus) Ltd,  Genesis Biopharma Romania, Fresenius</a:t>
            </a:r>
          </a:p>
          <a:p>
            <a:pPr marL="0" indent="0">
              <a:buNone/>
            </a:pPr>
            <a:r>
              <a:rPr lang="en-US" sz="2200" i="1" dirty="0">
                <a:solidFill>
                  <a:schemeClr val="tx2"/>
                </a:solidFill>
                <a:cs typeface="Arial" panose="020B0604020202020204" pitchFamily="34" charset="0"/>
              </a:rPr>
              <a:t>    </a:t>
            </a:r>
            <a:r>
              <a:rPr lang="en-US" sz="2200" i="1" dirty="0" err="1">
                <a:solidFill>
                  <a:schemeClr val="tx2"/>
                </a:solidFill>
                <a:cs typeface="Arial" panose="020B0604020202020204" pitchFamily="34" charset="0"/>
              </a:rPr>
              <a:t>Kabi</a:t>
            </a:r>
            <a:r>
              <a:rPr lang="en-US" sz="2200" i="1" dirty="0">
                <a:solidFill>
                  <a:schemeClr val="tx2"/>
                </a:solidFill>
                <a:cs typeface="Arial" panose="020B0604020202020204" pitchFamily="34" charset="0"/>
              </a:rPr>
              <a:t> Deutschland, Sanofi-Genzyme, Takeda, Alnylam Pharmaceutical.</a:t>
            </a:r>
          </a:p>
        </p:txBody>
      </p:sp>
    </p:spTree>
    <p:extLst>
      <p:ext uri="{BB962C8B-B14F-4D97-AF65-F5344CB8AC3E}">
        <p14:creationId xmlns:p14="http://schemas.microsoft.com/office/powerpoint/2010/main" xmlns="" val="35811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219200" y="233313"/>
            <a:ext cx="9735423" cy="12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300" b="1" dirty="0">
                <a:solidFill>
                  <a:srgbClr val="002060"/>
                </a:solidFill>
                <a:latin typeface="+mj-lt"/>
                <a:ea typeface="+mj-ea"/>
                <a:cs typeface="+mj-cs"/>
              </a:rPr>
              <a:t>Single center, cohort study evaluated the impact of Fabry nephropathy diagnosed by kidney biopsy on the management of patients </a:t>
            </a:r>
          </a:p>
          <a:p>
            <a:pPr algn="ctr" eaLnBrk="0" hangingPunct="0">
              <a:defRPr/>
            </a:pPr>
            <a:r>
              <a:rPr lang="en-US" altLang="en-US" sz="2300" b="1" dirty="0">
                <a:solidFill>
                  <a:srgbClr val="002060"/>
                </a:solidFill>
                <a:latin typeface="+mj-lt"/>
                <a:ea typeface="+mj-ea"/>
                <a:cs typeface="+mj-cs"/>
              </a:rPr>
              <a:t>and long-term outcomes</a:t>
            </a:r>
          </a:p>
        </p:txBody>
      </p:sp>
      <p:sp>
        <p:nvSpPr>
          <p:cNvPr id="12" name="TextBox 11">
            <a:extLst>
              <a:ext uri="{FF2B5EF4-FFF2-40B4-BE49-F238E27FC236}">
                <a16:creationId xmlns:a16="http://schemas.microsoft.com/office/drawing/2014/main" xmlns="" id="{6EFBFF1B-C77F-6C67-A5C7-9E461B9BD73E}"/>
              </a:ext>
            </a:extLst>
          </p:cNvPr>
          <p:cNvSpPr txBox="1"/>
          <p:nvPr/>
        </p:nvSpPr>
        <p:spPr>
          <a:xfrm>
            <a:off x="-5499" y="1394936"/>
            <a:ext cx="12060025" cy="738664"/>
          </a:xfrm>
          <a:prstGeom prst="rect">
            <a:avLst/>
          </a:prstGeom>
          <a:noFill/>
        </p:spPr>
        <p:txBody>
          <a:bodyPr wrap="square" rtlCol="0">
            <a:spAutoFit/>
          </a:bodyPr>
          <a:lstStyle/>
          <a:p>
            <a:pPr algn="ctr"/>
            <a:r>
              <a:rPr lang="en-US" sz="1400" b="1" i="1" dirty="0">
                <a:solidFill>
                  <a:srgbClr val="002060"/>
                </a:solidFill>
                <a:latin typeface="+mn-lt"/>
              </a:rPr>
              <a:t>Rusu, E.E. et al. Biomedicines 2022, 10,1520. </a:t>
            </a:r>
            <a:r>
              <a:rPr lang="en-US" sz="1400" b="1" i="1" dirty="0">
                <a:solidFill>
                  <a:srgbClr val="002060"/>
                </a:solidFill>
                <a:latin typeface="+mn-lt"/>
                <a:hlinkClick r:id="rId2">
                  <a:extLst>
                    <a:ext uri="{A12FA001-AC4F-418D-AE19-62706E023703}">
                      <ahyp:hlinkClr xmlns:ahyp="http://schemas.microsoft.com/office/drawing/2018/hyperlinkcolor" xmlns="" val="tx"/>
                    </a:ext>
                  </a:extLst>
                </a:hlinkClick>
              </a:rPr>
              <a:t>https://doi.org/10.3390/</a:t>
            </a:r>
            <a:r>
              <a:rPr lang="en-US" sz="1400" b="1" i="1" dirty="0">
                <a:solidFill>
                  <a:srgbClr val="002060"/>
                </a:solidFill>
                <a:latin typeface="+mn-lt"/>
              </a:rPr>
              <a:t> biomedicines10071520</a:t>
            </a:r>
          </a:p>
          <a:p>
            <a:pPr algn="ctr"/>
            <a:endParaRPr lang="en-US" sz="1400" b="1" i="1" dirty="0">
              <a:solidFill>
                <a:srgbClr val="002060"/>
              </a:solidFill>
              <a:latin typeface="+mn-lt"/>
            </a:endParaRPr>
          </a:p>
          <a:p>
            <a:endParaRPr lang="en-US" sz="1400" b="1" i="1" dirty="0">
              <a:solidFill>
                <a:srgbClr val="002060"/>
              </a:solidFill>
              <a:latin typeface="+mn-lt"/>
            </a:endParaRPr>
          </a:p>
        </p:txBody>
      </p:sp>
      <p:pic>
        <p:nvPicPr>
          <p:cNvPr id="9" name="Picture 8">
            <a:extLst>
              <a:ext uri="{FF2B5EF4-FFF2-40B4-BE49-F238E27FC236}">
                <a16:creationId xmlns:a16="http://schemas.microsoft.com/office/drawing/2014/main" xmlns="" id="{2DB36E35-05F3-5FB0-F262-07789A453A0B}"/>
              </a:ext>
            </a:extLst>
          </p:cNvPr>
          <p:cNvPicPr>
            <a:picLocks noChangeAspect="1"/>
          </p:cNvPicPr>
          <p:nvPr/>
        </p:nvPicPr>
        <p:blipFill>
          <a:blip r:embed="rId3" cstate="print"/>
          <a:stretch>
            <a:fillRect/>
          </a:stretch>
        </p:blipFill>
        <p:spPr>
          <a:xfrm>
            <a:off x="1237376" y="1828800"/>
            <a:ext cx="9583024" cy="4966934"/>
          </a:xfrm>
          <a:prstGeom prst="rect">
            <a:avLst/>
          </a:prstGeom>
        </p:spPr>
      </p:pic>
      <p:sp>
        <p:nvSpPr>
          <p:cNvPr id="10" name="TextBox 9">
            <a:extLst>
              <a:ext uri="{FF2B5EF4-FFF2-40B4-BE49-F238E27FC236}">
                <a16:creationId xmlns:a16="http://schemas.microsoft.com/office/drawing/2014/main" xmlns="" id="{2FE91646-B0C4-1418-DFF0-6643D73514B6}"/>
              </a:ext>
            </a:extLst>
          </p:cNvPr>
          <p:cNvSpPr txBox="1"/>
          <p:nvPr/>
        </p:nvSpPr>
        <p:spPr>
          <a:xfrm>
            <a:off x="1237377" y="6553200"/>
            <a:ext cx="10954623" cy="246221"/>
          </a:xfrm>
          <a:prstGeom prst="rect">
            <a:avLst/>
          </a:prstGeom>
          <a:noFill/>
        </p:spPr>
        <p:txBody>
          <a:bodyPr wrap="square" rtlCol="0">
            <a:spAutoFit/>
          </a:bodyPr>
          <a:lstStyle/>
          <a:p>
            <a:r>
              <a:rPr lang="en-US" sz="1000" i="1" dirty="0">
                <a:effectLst/>
                <a:latin typeface="+mn-lt"/>
                <a:ea typeface="SimSun" panose="02010600030101010101" pitchFamily="2" charset="-122"/>
                <a:cs typeface="Times New Roman" panose="02020603050405020304" pitchFamily="18" charset="0"/>
              </a:rPr>
              <a:t>*Previously enzyme replacement therapy treated patients; Plus (+) sign represent the presence and minus (-) sign represent the absence; M - male, F - female; NA - not applicable; GL3 - </a:t>
            </a:r>
            <a:r>
              <a:rPr lang="en-US" sz="1000" i="1" dirty="0" err="1">
                <a:effectLst/>
                <a:latin typeface="+mn-lt"/>
                <a:ea typeface="SimSun" panose="02010600030101010101" pitchFamily="2" charset="-122"/>
                <a:cs typeface="Times New Roman" panose="02020603050405020304" pitchFamily="18" charset="0"/>
              </a:rPr>
              <a:t>globotrioasylceramide</a:t>
            </a:r>
            <a:endParaRPr lang="en-US" sz="1000" i="1" dirty="0">
              <a:latin typeface="+mn-lt"/>
            </a:endParaRPr>
          </a:p>
        </p:txBody>
      </p:sp>
    </p:spTree>
    <p:extLst>
      <p:ext uri="{BB962C8B-B14F-4D97-AF65-F5344CB8AC3E}">
        <p14:creationId xmlns:p14="http://schemas.microsoft.com/office/powerpoint/2010/main" xmlns="" val="167828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3200" y="3200400"/>
            <a:ext cx="5410200" cy="2895600"/>
          </a:xfrm>
          <a:prstGeom prst="rect">
            <a:avLst/>
          </a:prstGeom>
          <a:solidFill>
            <a:srgbClr val="E5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p:cNvSpPr txBox="1">
            <a:spLocks/>
          </p:cNvSpPr>
          <p:nvPr/>
        </p:nvSpPr>
        <p:spPr bwMode="auto">
          <a:xfrm>
            <a:off x="1219200" y="233313"/>
            <a:ext cx="9735423" cy="12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300" b="1" dirty="0">
                <a:solidFill>
                  <a:srgbClr val="002060"/>
                </a:solidFill>
                <a:latin typeface="+mj-lt"/>
                <a:ea typeface="+mj-ea"/>
                <a:cs typeface="+mj-cs"/>
              </a:rPr>
              <a:t>The impact of kidney biopsy for Fabry nephropathy evaluation on </a:t>
            </a:r>
          </a:p>
          <a:p>
            <a:pPr algn="ctr" eaLnBrk="0" hangingPunct="0">
              <a:defRPr/>
            </a:pPr>
            <a:r>
              <a:rPr lang="en-US" altLang="en-US" sz="2300" b="1" dirty="0">
                <a:solidFill>
                  <a:srgbClr val="002060"/>
                </a:solidFill>
                <a:latin typeface="+mj-lt"/>
                <a:ea typeface="+mj-ea"/>
                <a:cs typeface="+mj-cs"/>
              </a:rPr>
              <a:t>patients' </a:t>
            </a:r>
            <a:r>
              <a:rPr lang="en-US" altLang="en-US" sz="2200" b="1" dirty="0">
                <a:solidFill>
                  <a:srgbClr val="002060"/>
                </a:solidFill>
                <a:latin typeface="+mj-lt"/>
                <a:ea typeface="+mj-ea"/>
                <a:cs typeface="+mj-cs"/>
              </a:rPr>
              <a:t>management</a:t>
            </a:r>
            <a:r>
              <a:rPr lang="en-US" altLang="en-US" sz="2300" b="1" dirty="0">
                <a:solidFill>
                  <a:srgbClr val="002060"/>
                </a:solidFill>
                <a:latin typeface="+mj-lt"/>
                <a:ea typeface="+mj-ea"/>
                <a:cs typeface="+mj-cs"/>
              </a:rPr>
              <a:t> and long-term outcomes: experience of a single center</a:t>
            </a:r>
          </a:p>
        </p:txBody>
      </p:sp>
      <p:sp>
        <p:nvSpPr>
          <p:cNvPr id="12" name="TextBox 11">
            <a:extLst>
              <a:ext uri="{FF2B5EF4-FFF2-40B4-BE49-F238E27FC236}">
                <a16:creationId xmlns:a16="http://schemas.microsoft.com/office/drawing/2014/main" xmlns="" id="{6EFBFF1B-C77F-6C67-A5C7-9E461B9BD73E}"/>
              </a:ext>
            </a:extLst>
          </p:cNvPr>
          <p:cNvSpPr txBox="1"/>
          <p:nvPr/>
        </p:nvSpPr>
        <p:spPr>
          <a:xfrm>
            <a:off x="-20425" y="1318736"/>
            <a:ext cx="12060025" cy="738664"/>
          </a:xfrm>
          <a:prstGeom prst="rect">
            <a:avLst/>
          </a:prstGeom>
          <a:noFill/>
        </p:spPr>
        <p:txBody>
          <a:bodyPr wrap="square" rtlCol="0">
            <a:spAutoFit/>
          </a:bodyPr>
          <a:lstStyle/>
          <a:p>
            <a:pPr algn="ctr"/>
            <a:r>
              <a:rPr lang="en-US" sz="1400" b="1" i="1" dirty="0">
                <a:solidFill>
                  <a:srgbClr val="002060"/>
                </a:solidFill>
                <a:latin typeface="+mn-lt"/>
              </a:rPr>
              <a:t>Rusu, E.E. et al. Biomedicines 2022, 10,1520. </a:t>
            </a:r>
            <a:r>
              <a:rPr lang="en-US" sz="1400" b="1" i="1" dirty="0">
                <a:solidFill>
                  <a:srgbClr val="002060"/>
                </a:solidFill>
                <a:latin typeface="+mn-lt"/>
                <a:hlinkClick r:id="rId2">
                  <a:extLst>
                    <a:ext uri="{A12FA001-AC4F-418D-AE19-62706E023703}">
                      <ahyp:hlinkClr xmlns:ahyp="http://schemas.microsoft.com/office/drawing/2018/hyperlinkcolor" xmlns="" val="tx"/>
                    </a:ext>
                  </a:extLst>
                </a:hlinkClick>
              </a:rPr>
              <a:t>https://doi.org/10.3390/</a:t>
            </a:r>
            <a:r>
              <a:rPr lang="en-US" sz="1400" b="1" i="1" dirty="0">
                <a:solidFill>
                  <a:srgbClr val="002060"/>
                </a:solidFill>
                <a:latin typeface="+mn-lt"/>
              </a:rPr>
              <a:t> biomedicines10071520</a:t>
            </a:r>
          </a:p>
          <a:p>
            <a:pPr algn="ctr"/>
            <a:endParaRPr lang="en-US" sz="1400" b="1" i="1" dirty="0">
              <a:solidFill>
                <a:srgbClr val="002060"/>
              </a:solidFill>
              <a:latin typeface="+mn-lt"/>
            </a:endParaRPr>
          </a:p>
          <a:p>
            <a:endParaRPr lang="en-US" sz="1400" b="1" i="1" dirty="0">
              <a:solidFill>
                <a:srgbClr val="002060"/>
              </a:solidFill>
              <a:latin typeface="+mn-lt"/>
            </a:endParaRPr>
          </a:p>
        </p:txBody>
      </p:sp>
      <p:sp>
        <p:nvSpPr>
          <p:cNvPr id="10" name="TextBox 9">
            <a:extLst>
              <a:ext uri="{FF2B5EF4-FFF2-40B4-BE49-F238E27FC236}">
                <a16:creationId xmlns:a16="http://schemas.microsoft.com/office/drawing/2014/main" xmlns="" id="{2FE91646-B0C4-1418-DFF0-6643D73514B6}"/>
              </a:ext>
            </a:extLst>
          </p:cNvPr>
          <p:cNvSpPr txBox="1"/>
          <p:nvPr/>
        </p:nvSpPr>
        <p:spPr>
          <a:xfrm>
            <a:off x="6629400" y="3239631"/>
            <a:ext cx="5410200" cy="2862322"/>
          </a:xfrm>
          <a:prstGeom prst="rect">
            <a:avLst/>
          </a:prstGeom>
          <a:noFill/>
        </p:spPr>
        <p:txBody>
          <a:bodyPr wrap="square" rtlCol="0">
            <a:spAutoFit/>
          </a:bodyPr>
          <a:lstStyle/>
          <a:p>
            <a:r>
              <a:rPr lang="en-US" sz="2000" b="1" i="1" dirty="0">
                <a:solidFill>
                  <a:srgbClr val="002060"/>
                </a:solidFill>
                <a:effectLst/>
                <a:latin typeface="+mn-lt"/>
                <a:ea typeface="SimSun" panose="02010600030101010101" pitchFamily="2" charset="-122"/>
                <a:cs typeface="Times New Roman" panose="02020603050405020304" pitchFamily="18" charset="0"/>
              </a:rPr>
              <a:t>Variables associated with combined endpoint (</a:t>
            </a:r>
            <a:r>
              <a:rPr lang="en-US" sz="2000" b="1" dirty="0">
                <a:solidFill>
                  <a:srgbClr val="002060"/>
                </a:solidFill>
                <a:latin typeface="+mn-lt"/>
                <a:ea typeface="Times New Roman" panose="02020603050405020304" pitchFamily="18" charset="0"/>
                <a:cs typeface="Times New Roman" panose="02020603050405020304" pitchFamily="18" charset="0"/>
              </a:rPr>
              <a:t>50% decrease of eGFR from baseline, reaching end-stage kidney disease and mortality</a:t>
            </a:r>
            <a:r>
              <a:rPr lang="en-US" sz="2000" b="1" i="1" dirty="0">
                <a:solidFill>
                  <a:srgbClr val="002060"/>
                </a:solidFill>
                <a:effectLst/>
                <a:latin typeface="+mn-lt"/>
                <a:ea typeface="SimSun" panose="02010600030101010101" pitchFamily="2" charset="-122"/>
                <a:cs typeface="Times New Roman" panose="02020603050405020304" pitchFamily="18" charset="0"/>
              </a:rPr>
              <a:t>):</a:t>
            </a:r>
          </a:p>
          <a:p>
            <a:pPr>
              <a:lnSpc>
                <a:spcPct val="150000"/>
              </a:lnSpc>
            </a:pPr>
            <a:r>
              <a:rPr lang="en-US" sz="2000" b="1" i="1" dirty="0">
                <a:solidFill>
                  <a:srgbClr val="002060"/>
                </a:solidFill>
                <a:effectLst/>
                <a:latin typeface="+mn-lt"/>
                <a:ea typeface="SimSun" panose="02010600030101010101" pitchFamily="2" charset="-122"/>
                <a:cs typeface="Times New Roman" panose="02020603050405020304" pitchFamily="18" charset="0"/>
              </a:rPr>
              <a:t> A</a:t>
            </a:r>
            <a:r>
              <a:rPr lang="en-US" sz="2000" b="1" i="1" dirty="0">
                <a:solidFill>
                  <a:srgbClr val="002060"/>
                </a:solidFill>
                <a:latin typeface="+mn-lt"/>
                <a:ea typeface="SimSun" panose="02010600030101010101" pitchFamily="2" charset="-122"/>
                <a:cs typeface="Times New Roman" panose="02020603050405020304" pitchFamily="18" charset="0"/>
              </a:rPr>
              <a:t>.</a:t>
            </a:r>
            <a:r>
              <a:rPr lang="en-US" sz="2000" b="1" i="1" dirty="0">
                <a:solidFill>
                  <a:srgbClr val="002060"/>
                </a:solidFill>
                <a:effectLst/>
                <a:latin typeface="+mn-lt"/>
                <a:ea typeface="SimSun" panose="02010600030101010101" pitchFamily="2" charset="-122"/>
                <a:cs typeface="Times New Roman" panose="02020603050405020304" pitchFamily="18" charset="0"/>
              </a:rPr>
              <a:t> Gender (p=0.06)</a:t>
            </a:r>
          </a:p>
          <a:p>
            <a:pPr>
              <a:lnSpc>
                <a:spcPct val="150000"/>
              </a:lnSpc>
            </a:pPr>
            <a:r>
              <a:rPr lang="en-US" sz="2000" b="1" i="1" dirty="0">
                <a:solidFill>
                  <a:srgbClr val="002060"/>
                </a:solidFill>
                <a:effectLst/>
                <a:latin typeface="+mn-lt"/>
                <a:ea typeface="SimSun" panose="02010600030101010101" pitchFamily="2" charset="-122"/>
                <a:cs typeface="Times New Roman" panose="02020603050405020304" pitchFamily="18" charset="0"/>
              </a:rPr>
              <a:t> B. Baseline 24h proteinuria (p = 0.02) </a:t>
            </a:r>
          </a:p>
          <a:p>
            <a:pPr>
              <a:lnSpc>
                <a:spcPct val="150000"/>
              </a:lnSpc>
            </a:pPr>
            <a:r>
              <a:rPr lang="en-US" sz="2000" b="1" i="1" dirty="0">
                <a:solidFill>
                  <a:srgbClr val="002060"/>
                </a:solidFill>
                <a:latin typeface="+mn-lt"/>
                <a:ea typeface="SimSun" panose="02010600030101010101" pitchFamily="2" charset="-122"/>
                <a:cs typeface="Times New Roman" panose="02020603050405020304" pitchFamily="18" charset="0"/>
              </a:rPr>
              <a:t> </a:t>
            </a:r>
            <a:r>
              <a:rPr lang="en-US" sz="2000" b="1" i="1" dirty="0">
                <a:solidFill>
                  <a:srgbClr val="002060"/>
                </a:solidFill>
                <a:effectLst/>
                <a:latin typeface="+mn-lt"/>
                <a:ea typeface="SimSun" panose="02010600030101010101" pitchFamily="2" charset="-122"/>
                <a:cs typeface="Times New Roman" panose="02020603050405020304" pitchFamily="18" charset="0"/>
              </a:rPr>
              <a:t>C</a:t>
            </a:r>
            <a:r>
              <a:rPr lang="en-US" sz="2000" b="1" i="1" dirty="0">
                <a:solidFill>
                  <a:srgbClr val="002060"/>
                </a:solidFill>
                <a:latin typeface="+mn-lt"/>
                <a:ea typeface="SimSun" panose="02010600030101010101" pitchFamily="2" charset="-122"/>
                <a:cs typeface="Times New Roman" panose="02020603050405020304" pitchFamily="18" charset="0"/>
              </a:rPr>
              <a:t>.</a:t>
            </a:r>
            <a:r>
              <a:rPr lang="en-US" sz="2000" b="1" i="1" dirty="0">
                <a:solidFill>
                  <a:srgbClr val="002060"/>
                </a:solidFill>
                <a:effectLst/>
                <a:latin typeface="+mn-lt"/>
                <a:ea typeface="SimSun" panose="02010600030101010101" pitchFamily="2" charset="-122"/>
                <a:cs typeface="Times New Roman" panose="02020603050405020304" pitchFamily="18" charset="0"/>
              </a:rPr>
              <a:t> Segmental sclerosis (p = 0.009)</a:t>
            </a:r>
          </a:p>
          <a:p>
            <a:pPr>
              <a:lnSpc>
                <a:spcPct val="150000"/>
              </a:lnSpc>
            </a:pPr>
            <a:r>
              <a:rPr lang="en-US" sz="2000" b="1" i="1" dirty="0">
                <a:solidFill>
                  <a:srgbClr val="002060"/>
                </a:solidFill>
                <a:latin typeface="+mn-lt"/>
                <a:ea typeface="SimSun" panose="02010600030101010101" pitchFamily="2" charset="-122"/>
                <a:cs typeface="Times New Roman" panose="02020603050405020304" pitchFamily="18" charset="0"/>
              </a:rPr>
              <a:t> </a:t>
            </a:r>
            <a:r>
              <a:rPr lang="en-US" sz="2000" b="1" i="1" dirty="0">
                <a:solidFill>
                  <a:srgbClr val="002060"/>
                </a:solidFill>
                <a:effectLst/>
                <a:latin typeface="+mn-lt"/>
                <a:ea typeface="SimSun" panose="02010600030101010101" pitchFamily="2" charset="-122"/>
                <a:cs typeface="Times New Roman" panose="02020603050405020304" pitchFamily="18" charset="0"/>
              </a:rPr>
              <a:t>D. eGFR at last follow-up (p=0.003).</a:t>
            </a:r>
          </a:p>
        </p:txBody>
      </p:sp>
      <p:pic>
        <p:nvPicPr>
          <p:cNvPr id="2" name="Picture 1" descr="Chart, bar chart&#10;&#10;Description automatically generated">
            <a:extLst>
              <a:ext uri="{FF2B5EF4-FFF2-40B4-BE49-F238E27FC236}">
                <a16:creationId xmlns:a16="http://schemas.microsoft.com/office/drawing/2014/main" xmlns="" id="{90DE8EF5-A404-60B0-DF6A-CF76E5592E9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1752600"/>
            <a:ext cx="5270942" cy="5105400"/>
          </a:xfrm>
          <a:prstGeom prst="rect">
            <a:avLst/>
          </a:prstGeom>
        </p:spPr>
      </p:pic>
      <p:sp>
        <p:nvSpPr>
          <p:cNvPr id="40961" name="Rectangle 1"/>
          <p:cNvSpPr>
            <a:spLocks noChangeArrowheads="1"/>
          </p:cNvSpPr>
          <p:nvPr/>
        </p:nvSpPr>
        <p:spPr bwMode="auto">
          <a:xfrm>
            <a:off x="6248400" y="2119698"/>
            <a:ext cx="539070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69875"/>
            <a:r>
              <a:rPr kumimoji="0" lang="en-US" b="0" i="0" u="none" strike="noStrike" cap="none" normalizeH="0" baseline="0" dirty="0">
                <a:ln>
                  <a:noFill/>
                </a:ln>
                <a:solidFill>
                  <a:srgbClr val="002060"/>
                </a:solidFill>
                <a:effectLst/>
                <a:latin typeface="+mn-lt"/>
                <a:ea typeface="Times New Roman" pitchFamily="18" charset="0"/>
                <a:cs typeface="Times New Roman" pitchFamily="18" charset="0"/>
              </a:rPr>
              <a:t>The </a:t>
            </a:r>
            <a:r>
              <a:rPr lang="en-US" dirty="0">
                <a:solidFill>
                  <a:srgbClr val="002060"/>
                </a:solidFill>
                <a:latin typeface="+mn-lt"/>
                <a:ea typeface="Times New Roman" pitchFamily="18" charset="0"/>
                <a:cs typeface="Times New Roman" pitchFamily="18" charset="0"/>
              </a:rPr>
              <a:t>mean </a:t>
            </a:r>
            <a:r>
              <a:rPr kumimoji="0" lang="en-US" b="0" i="0" u="none" strike="noStrike" cap="none" normalizeH="0" baseline="0" dirty="0">
                <a:ln>
                  <a:noFill/>
                </a:ln>
                <a:solidFill>
                  <a:srgbClr val="002060"/>
                </a:solidFill>
                <a:effectLst/>
                <a:latin typeface="+mn-lt"/>
                <a:ea typeface="Times New Roman" pitchFamily="18" charset="0"/>
                <a:cs typeface="Times New Roman" pitchFamily="18" charset="0"/>
              </a:rPr>
              <a:t>follow-up period was 47.7 ± 19.1 months</a:t>
            </a:r>
          </a:p>
          <a:p>
            <a:pPr lvl="0" indent="269875"/>
            <a:r>
              <a:rPr kumimoji="0" lang="en-US" b="0" i="0" u="none" strike="noStrike" cap="none" normalizeH="0" baseline="0" dirty="0">
                <a:ln>
                  <a:noFill/>
                </a:ln>
                <a:solidFill>
                  <a:srgbClr val="002060"/>
                </a:solidFill>
                <a:effectLst/>
                <a:latin typeface="+mn-lt"/>
                <a:ea typeface="Times New Roman" pitchFamily="18" charset="0"/>
                <a:cs typeface="Times New Roman" pitchFamily="18" charset="0"/>
              </a:rPr>
              <a:t> and a mandatory condition for monitoring for at </a:t>
            </a:r>
          </a:p>
          <a:p>
            <a:pPr lvl="0" indent="269875"/>
            <a:r>
              <a:rPr lang="en-US" dirty="0">
                <a:solidFill>
                  <a:srgbClr val="002060"/>
                </a:solidFill>
                <a:latin typeface="+mn-lt"/>
                <a:ea typeface="Times New Roman" pitchFamily="18" charset="0"/>
                <a:cs typeface="Times New Roman" pitchFamily="18" charset="0"/>
              </a:rPr>
              <a:t> </a:t>
            </a:r>
            <a:r>
              <a:rPr kumimoji="0" lang="en-US" b="0" i="0" u="none" strike="noStrike" cap="none" normalizeH="0" baseline="0" dirty="0">
                <a:ln>
                  <a:noFill/>
                </a:ln>
                <a:solidFill>
                  <a:srgbClr val="002060"/>
                </a:solidFill>
                <a:effectLst/>
                <a:latin typeface="+mn-lt"/>
                <a:ea typeface="Times New Roman" pitchFamily="18" charset="0"/>
                <a:cs typeface="Times New Roman" pitchFamily="18" charset="0"/>
              </a:rPr>
              <a:t>least 12 months.</a:t>
            </a:r>
            <a:endParaRPr kumimoji="0" lang="en-US" b="0" i="0" u="none" strike="noStrike" cap="none" normalizeH="0" baseline="0" dirty="0">
              <a:ln>
                <a:noFill/>
              </a:ln>
              <a:solidFill>
                <a:srgbClr val="002060"/>
              </a:solidFill>
              <a:effectLst/>
              <a:latin typeface="+mn-lt"/>
              <a:cs typeface="Arial" pitchFamily="34" charset="0"/>
            </a:endParaRPr>
          </a:p>
        </p:txBody>
      </p:sp>
    </p:spTree>
    <p:extLst>
      <p:ext uri="{BB962C8B-B14F-4D97-AF65-F5344CB8AC3E}">
        <p14:creationId xmlns:p14="http://schemas.microsoft.com/office/powerpoint/2010/main" xmlns="" val="176912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623571E-F5B9-636C-C600-B10AF1182D21}"/>
              </a:ext>
            </a:extLst>
          </p:cNvPr>
          <p:cNvSpPr txBox="1"/>
          <p:nvPr/>
        </p:nvSpPr>
        <p:spPr>
          <a:xfrm>
            <a:off x="6324600" y="6396335"/>
            <a:ext cx="5867400" cy="461665"/>
          </a:xfrm>
          <a:prstGeom prst="rect">
            <a:avLst/>
          </a:prstGeom>
          <a:noFill/>
        </p:spPr>
        <p:txBody>
          <a:bodyPr wrap="square">
            <a:spAutoFit/>
          </a:bodyPr>
          <a:lstStyle/>
          <a:p>
            <a:pPr algn="just"/>
            <a:r>
              <a:rPr lang="en-US" sz="1200" i="1" dirty="0">
                <a:latin typeface="+mn-lt"/>
              </a:rPr>
              <a:t>Germain, D.P. et al. Sustained, Long-Term Renal Stabilization After 54 Months of </a:t>
            </a:r>
            <a:r>
              <a:rPr lang="en-US" sz="1200" i="1" dirty="0" err="1">
                <a:latin typeface="+mn-lt"/>
              </a:rPr>
              <a:t>Agalsidase</a:t>
            </a:r>
            <a:r>
              <a:rPr lang="en-US" sz="1200" i="1" dirty="0">
                <a:latin typeface="+mn-lt"/>
              </a:rPr>
              <a:t> Beta</a:t>
            </a:r>
            <a:r>
              <a:rPr lang="el-GR" sz="1200" i="1" dirty="0">
                <a:latin typeface="+mn-lt"/>
              </a:rPr>
              <a:t> </a:t>
            </a:r>
            <a:r>
              <a:rPr lang="en-US" sz="1200" i="1" dirty="0">
                <a:latin typeface="+mn-lt"/>
              </a:rPr>
              <a:t>Therapy in Patients with Fabry Disease. J Am  Soc Nephrol 2007; 18(5):1547-1557.</a:t>
            </a:r>
          </a:p>
        </p:txBody>
      </p:sp>
      <p:pic>
        <p:nvPicPr>
          <p:cNvPr id="5" name="Imagine 4">
            <a:extLst>
              <a:ext uri="{FF2B5EF4-FFF2-40B4-BE49-F238E27FC236}">
                <a16:creationId xmlns:a16="http://schemas.microsoft.com/office/drawing/2014/main" xmlns="" id="{53414458-92EC-7AF4-F6B0-DC821524A499}"/>
              </a:ext>
            </a:extLst>
          </p:cNvPr>
          <p:cNvPicPr>
            <a:picLocks noChangeAspect="1"/>
          </p:cNvPicPr>
          <p:nvPr/>
        </p:nvPicPr>
        <p:blipFill rotWithShape="1">
          <a:blip r:embed="rId3" cstate="print"/>
          <a:srcRect t="-1" b="49157"/>
          <a:stretch/>
        </p:blipFill>
        <p:spPr>
          <a:xfrm>
            <a:off x="6363301" y="2172619"/>
            <a:ext cx="5295299" cy="2932781"/>
          </a:xfrm>
          <a:prstGeom prst="rect">
            <a:avLst/>
          </a:prstGeom>
        </p:spPr>
      </p:pic>
      <p:sp>
        <p:nvSpPr>
          <p:cNvPr id="10" name="CasetăText 9">
            <a:extLst>
              <a:ext uri="{FF2B5EF4-FFF2-40B4-BE49-F238E27FC236}">
                <a16:creationId xmlns:a16="http://schemas.microsoft.com/office/drawing/2014/main" xmlns="" id="{10FB228C-039F-C024-A4DE-4D27B1476A70}"/>
              </a:ext>
            </a:extLst>
          </p:cNvPr>
          <p:cNvSpPr txBox="1"/>
          <p:nvPr/>
        </p:nvSpPr>
        <p:spPr>
          <a:xfrm>
            <a:off x="631747" y="5181600"/>
            <a:ext cx="11026853" cy="1015663"/>
          </a:xfrm>
          <a:prstGeom prst="rect">
            <a:avLst/>
          </a:prstGeom>
          <a:noFill/>
        </p:spPr>
        <p:txBody>
          <a:bodyPr wrap="square">
            <a:spAutoFit/>
          </a:bodyPr>
          <a:lstStyle/>
          <a:p>
            <a:r>
              <a:rPr lang="en-US" sz="2000" b="0" i="0" dirty="0">
                <a:solidFill>
                  <a:srgbClr val="002060"/>
                </a:solidFill>
                <a:effectLst/>
                <a:latin typeface="+mn-lt"/>
              </a:rPr>
              <a:t>Subgroup analyses of patients in the “as treated” population show that those with </a:t>
            </a:r>
            <a:r>
              <a:rPr lang="en-US" sz="2000" b="1" i="0" dirty="0">
                <a:solidFill>
                  <a:srgbClr val="002060"/>
                </a:solidFill>
                <a:effectLst/>
                <a:latin typeface="+mn-lt"/>
              </a:rPr>
              <a:t>pre-treatment glomerulosclerosis (≥50% sclerotic glomeruli) and high (&gt;1 g/24 h) baseline proteinuria is associated with higher rate of eGFR decline </a:t>
            </a:r>
            <a:r>
              <a:rPr lang="en-US" sz="2000" b="1" dirty="0">
                <a:solidFill>
                  <a:srgbClr val="002060"/>
                </a:solidFill>
                <a:latin typeface="+mn-lt"/>
              </a:rPr>
              <a:t>and increased probability of renal events.  </a:t>
            </a:r>
          </a:p>
        </p:txBody>
      </p:sp>
      <p:sp>
        <p:nvSpPr>
          <p:cNvPr id="11" name="AutoShape 6">
            <a:extLst>
              <a:ext uri="{FF2B5EF4-FFF2-40B4-BE49-F238E27FC236}">
                <a16:creationId xmlns:a16="http://schemas.microsoft.com/office/drawing/2014/main" xmlns="" id="{D922C49B-C08C-CAC9-7088-2ED80169892A}"/>
              </a:ext>
            </a:extLst>
          </p:cNvPr>
          <p:cNvSpPr>
            <a:spLocks noChangeAspect="1" noChangeArrowheads="1"/>
          </p:cNvSpPr>
          <p:nvPr/>
        </p:nvSpPr>
        <p:spPr bwMode="auto">
          <a:xfrm>
            <a:off x="5943600" y="3048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Imagine 12">
            <a:extLst>
              <a:ext uri="{FF2B5EF4-FFF2-40B4-BE49-F238E27FC236}">
                <a16:creationId xmlns:a16="http://schemas.microsoft.com/office/drawing/2014/main" xmlns="" id="{F238637F-70E5-26A7-18C7-C71D16C53938}"/>
              </a:ext>
            </a:extLst>
          </p:cNvPr>
          <p:cNvPicPr>
            <a:picLocks noChangeAspect="1"/>
          </p:cNvPicPr>
          <p:nvPr/>
        </p:nvPicPr>
        <p:blipFill rotWithShape="1">
          <a:blip r:embed="rId4" cstate="print"/>
          <a:srcRect b="48649"/>
          <a:stretch/>
        </p:blipFill>
        <p:spPr>
          <a:xfrm>
            <a:off x="267301" y="1828800"/>
            <a:ext cx="5676299" cy="3251749"/>
          </a:xfrm>
          <a:prstGeom prst="rect">
            <a:avLst/>
          </a:prstGeom>
        </p:spPr>
      </p:pic>
      <p:sp>
        <p:nvSpPr>
          <p:cNvPr id="2" name="Title 3">
            <a:extLst>
              <a:ext uri="{FF2B5EF4-FFF2-40B4-BE49-F238E27FC236}">
                <a16:creationId xmlns:a16="http://schemas.microsoft.com/office/drawing/2014/main" xmlns="" id="{1AA5BE6D-36E9-5580-1F1E-0F47667C68F9}"/>
              </a:ext>
            </a:extLst>
          </p:cNvPr>
          <p:cNvSpPr txBox="1">
            <a:spLocks/>
          </p:cNvSpPr>
          <p:nvPr/>
        </p:nvSpPr>
        <p:spPr bwMode="auto">
          <a:xfrm>
            <a:off x="1941137" y="483393"/>
            <a:ext cx="8574463" cy="1040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Changes in eGFR and  proteinuria in individual patients </a:t>
            </a:r>
          </a:p>
          <a:p>
            <a:r>
              <a:rPr lang="en-US" altLang="en-US" sz="2800" b="1" dirty="0">
                <a:solidFill>
                  <a:srgbClr val="002060"/>
                </a:solidFill>
              </a:rPr>
              <a:t>under </a:t>
            </a:r>
            <a:r>
              <a:rPr lang="en-US" altLang="en-US" sz="2800" b="1" dirty="0" err="1">
                <a:solidFill>
                  <a:srgbClr val="002060"/>
                </a:solidFill>
              </a:rPr>
              <a:t>Agalsidase</a:t>
            </a:r>
            <a:r>
              <a:rPr lang="en-US" altLang="en-US" sz="2800" b="1" dirty="0">
                <a:solidFill>
                  <a:srgbClr val="002060"/>
                </a:solidFill>
              </a:rPr>
              <a:t> beta</a:t>
            </a:r>
          </a:p>
        </p:txBody>
      </p:sp>
    </p:spTree>
    <p:extLst>
      <p:ext uri="{BB962C8B-B14F-4D97-AF65-F5344CB8AC3E}">
        <p14:creationId xmlns:p14="http://schemas.microsoft.com/office/powerpoint/2010/main" xmlns="" val="405579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219200" y="304800"/>
            <a:ext cx="9753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lnSpc>
                <a:spcPct val="100000"/>
              </a:lnSpc>
              <a:spcAft>
                <a:spcPts val="600"/>
              </a:spcAft>
            </a:pPr>
            <a:r>
              <a:rPr lang="en-US" sz="2200" b="1" strike="noStrike" spc="-1" dirty="0">
                <a:solidFill>
                  <a:srgbClr val="002060"/>
                </a:solidFill>
                <a:latin typeface="+mn-lt"/>
              </a:rPr>
              <a:t>Systems analyses of the Fabry kidney transcriptome and its response to</a:t>
            </a:r>
          </a:p>
          <a:p>
            <a:pPr algn="ctr">
              <a:lnSpc>
                <a:spcPct val="100000"/>
              </a:lnSpc>
              <a:spcAft>
                <a:spcPts val="600"/>
              </a:spcAft>
            </a:pPr>
            <a:r>
              <a:rPr lang="en-US" sz="2200" b="1" strike="noStrike" spc="-1" dirty="0">
                <a:solidFill>
                  <a:srgbClr val="002060"/>
                </a:solidFill>
                <a:latin typeface="+mn-lt"/>
              </a:rPr>
              <a:t> enzyme replacement therapy identified and cross-validated enzyme </a:t>
            </a:r>
          </a:p>
          <a:p>
            <a:pPr algn="ctr">
              <a:lnSpc>
                <a:spcPct val="100000"/>
              </a:lnSpc>
              <a:spcAft>
                <a:spcPts val="600"/>
              </a:spcAft>
            </a:pPr>
            <a:r>
              <a:rPr lang="en-US" sz="2200" b="1" strike="noStrike" spc="-1" dirty="0">
                <a:solidFill>
                  <a:srgbClr val="002060"/>
                </a:solidFill>
                <a:latin typeface="+mn-lt"/>
              </a:rPr>
              <a:t>replacement therapy-resistant targets amenable to drug repurposing </a:t>
            </a:r>
          </a:p>
        </p:txBody>
      </p:sp>
      <p:sp>
        <p:nvSpPr>
          <p:cNvPr id="12" name="TextBox 11">
            <a:extLst>
              <a:ext uri="{FF2B5EF4-FFF2-40B4-BE49-F238E27FC236}">
                <a16:creationId xmlns:a16="http://schemas.microsoft.com/office/drawing/2014/main" xmlns="" id="{6EFBFF1B-C77F-6C67-A5C7-9E461B9BD73E}"/>
              </a:ext>
            </a:extLst>
          </p:cNvPr>
          <p:cNvSpPr txBox="1"/>
          <p:nvPr/>
        </p:nvSpPr>
        <p:spPr>
          <a:xfrm>
            <a:off x="-20425" y="2448580"/>
            <a:ext cx="12060025" cy="523220"/>
          </a:xfrm>
          <a:prstGeom prst="rect">
            <a:avLst/>
          </a:prstGeom>
          <a:noFill/>
        </p:spPr>
        <p:txBody>
          <a:bodyPr wrap="square" rtlCol="0">
            <a:spAutoFit/>
          </a:bodyPr>
          <a:lstStyle/>
          <a:p>
            <a:pPr algn="ctr"/>
            <a:endParaRPr lang="en-US" sz="1400" b="1" i="1" dirty="0">
              <a:solidFill>
                <a:srgbClr val="002060"/>
              </a:solidFill>
              <a:latin typeface="+mn-lt"/>
            </a:endParaRPr>
          </a:p>
          <a:p>
            <a:endParaRPr lang="en-US" sz="1400" b="1" i="1" dirty="0">
              <a:solidFill>
                <a:srgbClr val="002060"/>
              </a:solidFill>
              <a:latin typeface="+mn-lt"/>
            </a:endParaRPr>
          </a:p>
        </p:txBody>
      </p:sp>
      <p:pic>
        <p:nvPicPr>
          <p:cNvPr id="3" name="Main graphic">
            <a:extLst>
              <a:ext uri="{FF2B5EF4-FFF2-40B4-BE49-F238E27FC236}">
                <a16:creationId xmlns:a16="http://schemas.microsoft.com/office/drawing/2014/main" xmlns="" id="{34678545-5D08-C0A6-DBB1-91CD13143847}"/>
              </a:ext>
            </a:extLst>
          </p:cNvPr>
          <p:cNvPicPr/>
          <p:nvPr/>
        </p:nvPicPr>
        <p:blipFill>
          <a:blip r:embed="rId2" cstate="print"/>
          <a:stretch/>
        </p:blipFill>
        <p:spPr>
          <a:xfrm>
            <a:off x="1981200" y="2438400"/>
            <a:ext cx="8382000" cy="4343400"/>
          </a:xfrm>
          <a:prstGeom prst="rect">
            <a:avLst/>
          </a:prstGeom>
          <a:ln>
            <a:noFill/>
          </a:ln>
        </p:spPr>
      </p:pic>
      <p:sp>
        <p:nvSpPr>
          <p:cNvPr id="4" name="Title 3">
            <a:extLst>
              <a:ext uri="{FF2B5EF4-FFF2-40B4-BE49-F238E27FC236}">
                <a16:creationId xmlns:a16="http://schemas.microsoft.com/office/drawing/2014/main" xmlns="" id="{5694A00F-EEB7-8934-5B98-27780006DB44}"/>
              </a:ext>
            </a:extLst>
          </p:cNvPr>
          <p:cNvSpPr txBox="1">
            <a:spLocks/>
          </p:cNvSpPr>
          <p:nvPr/>
        </p:nvSpPr>
        <p:spPr bwMode="auto">
          <a:xfrm>
            <a:off x="381000" y="1524000"/>
            <a:ext cx="11277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spcAft>
                <a:spcPts val="0"/>
              </a:spcAft>
            </a:pPr>
            <a:r>
              <a:rPr lang="en-US" sz="1400" b="0" i="1" strike="noStrike" spc="-1" dirty="0" err="1">
                <a:solidFill>
                  <a:srgbClr val="002060"/>
                </a:solidFill>
                <a:latin typeface="+mn-lt"/>
              </a:rPr>
              <a:t>Delaleu</a:t>
            </a:r>
            <a:r>
              <a:rPr lang="en-US" sz="1400" b="0" i="1" strike="noStrike" spc="-1" dirty="0">
                <a:solidFill>
                  <a:srgbClr val="002060"/>
                </a:solidFill>
                <a:latin typeface="+mn-lt"/>
              </a:rPr>
              <a:t> N, Marti HP, Strauss P, </a:t>
            </a:r>
            <a:r>
              <a:rPr lang="en-US" sz="1400" b="0" i="1" strike="noStrike" spc="-1" dirty="0" err="1">
                <a:solidFill>
                  <a:srgbClr val="002060"/>
                </a:solidFill>
                <a:latin typeface="+mn-lt"/>
              </a:rPr>
              <a:t>Sekulic</a:t>
            </a:r>
            <a:r>
              <a:rPr lang="en-US" sz="1400" b="0" i="1" strike="noStrike" spc="-1" dirty="0">
                <a:solidFill>
                  <a:srgbClr val="002060"/>
                </a:solidFill>
                <a:latin typeface="+mn-lt"/>
              </a:rPr>
              <a:t> M, Osman T, </a:t>
            </a:r>
            <a:r>
              <a:rPr lang="en-US" sz="1400" b="0" i="1" strike="noStrike" spc="-1" dirty="0" err="1">
                <a:solidFill>
                  <a:srgbClr val="002060"/>
                </a:solidFill>
                <a:latin typeface="+mn-lt"/>
              </a:rPr>
              <a:t>Tøndel</a:t>
            </a:r>
            <a:r>
              <a:rPr lang="en-US" sz="1400" b="0" i="1" strike="noStrike" spc="-1" dirty="0">
                <a:solidFill>
                  <a:srgbClr val="002060"/>
                </a:solidFill>
                <a:latin typeface="+mn-lt"/>
              </a:rPr>
              <a:t> C, </a:t>
            </a:r>
            <a:r>
              <a:rPr lang="en-US" sz="1400" b="0" i="1" strike="noStrike" spc="-1" dirty="0" err="1">
                <a:solidFill>
                  <a:srgbClr val="002060"/>
                </a:solidFill>
                <a:latin typeface="+mn-lt"/>
              </a:rPr>
              <a:t>Skrunes</a:t>
            </a:r>
            <a:r>
              <a:rPr lang="en-US" sz="1400" b="0" i="1" strike="noStrike" spc="-1" dirty="0">
                <a:solidFill>
                  <a:srgbClr val="002060"/>
                </a:solidFill>
                <a:latin typeface="+mn-lt"/>
              </a:rPr>
              <a:t> R, </a:t>
            </a:r>
            <a:r>
              <a:rPr lang="en-US" sz="1400" b="0" i="1" strike="noStrike" spc="-1" dirty="0" err="1">
                <a:solidFill>
                  <a:srgbClr val="002060"/>
                </a:solidFill>
                <a:latin typeface="+mn-lt"/>
              </a:rPr>
              <a:t>Leh</a:t>
            </a:r>
            <a:r>
              <a:rPr lang="en-US" sz="1400" b="0" i="1" strike="noStrike" spc="-1" dirty="0">
                <a:solidFill>
                  <a:srgbClr val="002060"/>
                </a:solidFill>
                <a:latin typeface="+mn-lt"/>
              </a:rPr>
              <a:t> S, </a:t>
            </a:r>
            <a:r>
              <a:rPr lang="en-US" sz="1400" b="0" i="1" strike="noStrike" spc="-1" dirty="0" err="1">
                <a:solidFill>
                  <a:srgbClr val="002060"/>
                </a:solidFill>
                <a:latin typeface="+mn-lt"/>
              </a:rPr>
              <a:t>Svarstad</a:t>
            </a:r>
            <a:r>
              <a:rPr lang="en-US" sz="1400" b="0" i="1" strike="noStrike" spc="-1" dirty="0">
                <a:solidFill>
                  <a:srgbClr val="002060"/>
                </a:solidFill>
                <a:latin typeface="+mn-lt"/>
              </a:rPr>
              <a:t> E, Nowak A, </a:t>
            </a:r>
          </a:p>
          <a:p>
            <a:pPr algn="ctr">
              <a:spcAft>
                <a:spcPts val="0"/>
              </a:spcAft>
            </a:pPr>
            <a:r>
              <a:rPr lang="en-US" sz="1400" b="0" i="1" strike="noStrike" spc="-1" dirty="0" err="1">
                <a:solidFill>
                  <a:srgbClr val="002060"/>
                </a:solidFill>
                <a:latin typeface="+mn-lt"/>
              </a:rPr>
              <a:t>Gaspert</a:t>
            </a:r>
            <a:r>
              <a:rPr lang="en-US" sz="1400" b="0" i="1" strike="noStrike" spc="-1" dirty="0">
                <a:solidFill>
                  <a:srgbClr val="002060"/>
                </a:solidFill>
                <a:latin typeface="+mn-lt"/>
              </a:rPr>
              <a:t> A, </a:t>
            </a:r>
            <a:r>
              <a:rPr lang="en-US" sz="1400" b="1" i="1" strike="noStrike" spc="-1" dirty="0">
                <a:solidFill>
                  <a:srgbClr val="002060"/>
                </a:solidFill>
                <a:latin typeface="+mn-lt"/>
              </a:rPr>
              <a:t>Rusu E</a:t>
            </a:r>
            <a:r>
              <a:rPr lang="en-US" sz="1400" b="0" i="1" strike="noStrike" spc="-1" dirty="0">
                <a:solidFill>
                  <a:srgbClr val="002060"/>
                </a:solidFill>
                <a:latin typeface="+mn-lt"/>
              </a:rPr>
              <a:t>, </a:t>
            </a:r>
            <a:r>
              <a:rPr lang="en-US" sz="1400" b="0" i="1" strike="noStrike" spc="-1" dirty="0" err="1">
                <a:solidFill>
                  <a:srgbClr val="002060"/>
                </a:solidFill>
                <a:latin typeface="+mn-lt"/>
              </a:rPr>
              <a:t>Kwee</a:t>
            </a:r>
            <a:r>
              <a:rPr lang="en-US" sz="1400" b="0" i="1" strike="noStrike" spc="-1" dirty="0">
                <a:solidFill>
                  <a:srgbClr val="002060"/>
                </a:solidFill>
                <a:latin typeface="+mn-lt"/>
              </a:rPr>
              <a:t> I, Rinaldi A, </a:t>
            </a:r>
            <a:r>
              <a:rPr lang="en-US" sz="1400" b="0" i="1" strike="noStrike" spc="-1" dirty="0" err="1">
                <a:solidFill>
                  <a:srgbClr val="002060"/>
                </a:solidFill>
                <a:latin typeface="+mn-lt"/>
              </a:rPr>
              <a:t>Flatberg</a:t>
            </a:r>
            <a:r>
              <a:rPr lang="en-US" sz="1400" b="0" i="1" strike="noStrike" spc="-1" dirty="0">
                <a:solidFill>
                  <a:srgbClr val="002060"/>
                </a:solidFill>
                <a:latin typeface="+mn-lt"/>
              </a:rPr>
              <a:t> A, </a:t>
            </a:r>
            <a:r>
              <a:rPr lang="en-US" sz="1400" b="0" i="1" strike="noStrike" spc="-1" dirty="0" err="1">
                <a:solidFill>
                  <a:srgbClr val="002060"/>
                </a:solidFill>
                <a:latin typeface="+mn-lt"/>
              </a:rPr>
              <a:t>Eikrem</a:t>
            </a:r>
            <a:r>
              <a:rPr lang="en-US" sz="1400" b="0" i="1" strike="noStrike" spc="-1" dirty="0">
                <a:solidFill>
                  <a:srgbClr val="002060"/>
                </a:solidFill>
                <a:latin typeface="+mn-lt"/>
              </a:rPr>
              <a:t> O</a:t>
            </a:r>
          </a:p>
          <a:p>
            <a:pPr algn="ctr">
              <a:spcAft>
                <a:spcPts val="0"/>
              </a:spcAft>
            </a:pPr>
            <a:r>
              <a:rPr lang="en-US" sz="1400" b="1" strike="noStrike" spc="-1" dirty="0">
                <a:solidFill>
                  <a:srgbClr val="002060"/>
                </a:solidFill>
                <a:latin typeface="+mn-lt"/>
              </a:rPr>
              <a:t>Kidney International</a:t>
            </a:r>
            <a:r>
              <a:rPr lang="en-US" sz="1400" b="0" strike="noStrike" spc="-1" dirty="0">
                <a:solidFill>
                  <a:srgbClr val="002060"/>
                </a:solidFill>
                <a:latin typeface="+mn-lt"/>
              </a:rPr>
              <a:t>, Volume 104 Issue 4 Pages 803-819 (October </a:t>
            </a:r>
            <a:r>
              <a:rPr lang="en-US" sz="1400" b="1" strike="noStrike" spc="-1" dirty="0">
                <a:solidFill>
                  <a:srgbClr val="002060"/>
                </a:solidFill>
                <a:latin typeface="+mn-lt"/>
              </a:rPr>
              <a:t>2023</a:t>
            </a:r>
            <a:r>
              <a:rPr lang="en-US" sz="1400" b="0" strike="noStrike" spc="-1" dirty="0">
                <a:solidFill>
                  <a:srgbClr val="002060"/>
                </a:solidFill>
                <a:latin typeface="+mn-lt"/>
              </a:rPr>
              <a:t>)</a:t>
            </a:r>
          </a:p>
        </p:txBody>
      </p:sp>
    </p:spTree>
    <p:extLst>
      <p:ext uri="{BB962C8B-B14F-4D97-AF65-F5344CB8AC3E}">
        <p14:creationId xmlns:p14="http://schemas.microsoft.com/office/powerpoint/2010/main" xmlns="" val="135164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EFBFF1B-C77F-6C67-A5C7-9E461B9BD73E}"/>
              </a:ext>
            </a:extLst>
          </p:cNvPr>
          <p:cNvSpPr txBox="1"/>
          <p:nvPr/>
        </p:nvSpPr>
        <p:spPr>
          <a:xfrm>
            <a:off x="-44833" y="2429624"/>
            <a:ext cx="12060025" cy="523220"/>
          </a:xfrm>
          <a:prstGeom prst="rect">
            <a:avLst/>
          </a:prstGeom>
          <a:noFill/>
        </p:spPr>
        <p:txBody>
          <a:bodyPr wrap="square" rtlCol="0">
            <a:spAutoFit/>
          </a:bodyPr>
          <a:lstStyle/>
          <a:p>
            <a:pPr algn="ctr"/>
            <a:endParaRPr lang="en-US" sz="1400" b="1" i="1" dirty="0">
              <a:solidFill>
                <a:srgbClr val="002060"/>
              </a:solidFill>
              <a:latin typeface="+mn-lt"/>
            </a:endParaRPr>
          </a:p>
          <a:p>
            <a:endParaRPr lang="en-US" sz="1400" b="1" i="1" dirty="0">
              <a:solidFill>
                <a:srgbClr val="002060"/>
              </a:solidFill>
              <a:latin typeface="+mn-lt"/>
            </a:endParaRPr>
          </a:p>
        </p:txBody>
      </p:sp>
      <p:sp>
        <p:nvSpPr>
          <p:cNvPr id="4" name="Title 3">
            <a:extLst>
              <a:ext uri="{FF2B5EF4-FFF2-40B4-BE49-F238E27FC236}">
                <a16:creationId xmlns:a16="http://schemas.microsoft.com/office/drawing/2014/main" xmlns="" id="{5694A00F-EEB7-8934-5B98-27780006DB44}"/>
              </a:ext>
            </a:extLst>
          </p:cNvPr>
          <p:cNvSpPr txBox="1">
            <a:spLocks/>
          </p:cNvSpPr>
          <p:nvPr/>
        </p:nvSpPr>
        <p:spPr bwMode="auto">
          <a:xfrm>
            <a:off x="348793" y="3603231"/>
            <a:ext cx="7468856" cy="3178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just">
              <a:lnSpc>
                <a:spcPct val="150000"/>
              </a:lnSpc>
              <a:spcAft>
                <a:spcPts val="0"/>
              </a:spcAft>
            </a:pPr>
            <a:r>
              <a:rPr lang="en-US" b="1" i="1" strike="noStrike" spc="-1" dirty="0">
                <a:solidFill>
                  <a:srgbClr val="002060"/>
                </a:solidFill>
                <a:latin typeface="+mn-lt"/>
              </a:rPr>
              <a:t>“Conclusion: We show here that the expression profiles of FD patients are distinguished from healthy controls for a subset of over 100 genes, some of which are associated with the biological and clinical manifestations of FD. We propose to use transcriptomic profiling in order to gain a better understanding of the biological consequences of FD and in order to improve the interpretation of variable phenotypes in Fabry disease patients bearing the same GLA gene genotype.</a:t>
            </a:r>
            <a:endParaRPr lang="en-US" b="1" strike="noStrike" spc="-1" dirty="0">
              <a:solidFill>
                <a:srgbClr val="002060"/>
              </a:solidFill>
              <a:latin typeface="+mn-lt"/>
            </a:endParaRPr>
          </a:p>
        </p:txBody>
      </p:sp>
      <p:pic>
        <p:nvPicPr>
          <p:cNvPr id="5" name="Imagine 4">
            <a:extLst>
              <a:ext uri="{FF2B5EF4-FFF2-40B4-BE49-F238E27FC236}">
                <a16:creationId xmlns:a16="http://schemas.microsoft.com/office/drawing/2014/main" xmlns="" id="{46B98162-6421-324C-B3CF-D65FE795B8D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191064"/>
            <a:ext cx="5572812" cy="2695136"/>
          </a:xfrm>
          <a:prstGeom prst="rect">
            <a:avLst/>
          </a:prstGeom>
        </p:spPr>
      </p:pic>
      <p:grpSp>
        <p:nvGrpSpPr>
          <p:cNvPr id="2" name="Group 1">
            <a:extLst>
              <a:ext uri="{FF2B5EF4-FFF2-40B4-BE49-F238E27FC236}">
                <a16:creationId xmlns:a16="http://schemas.microsoft.com/office/drawing/2014/main" xmlns="" id="{3230548B-4B3F-12E9-7FEA-867B513EC486}"/>
              </a:ext>
            </a:extLst>
          </p:cNvPr>
          <p:cNvGrpSpPr/>
          <p:nvPr/>
        </p:nvGrpSpPr>
        <p:grpSpPr>
          <a:xfrm>
            <a:off x="7861955" y="2205872"/>
            <a:ext cx="4157220" cy="3770722"/>
            <a:chOff x="3962400" y="2309566"/>
            <a:chExt cx="3945405" cy="3557834"/>
          </a:xfrm>
        </p:grpSpPr>
        <p:grpSp>
          <p:nvGrpSpPr>
            <p:cNvPr id="3" name="Group 2">
              <a:extLst>
                <a:ext uri="{FF2B5EF4-FFF2-40B4-BE49-F238E27FC236}">
                  <a16:creationId xmlns:a16="http://schemas.microsoft.com/office/drawing/2014/main" xmlns="" id="{19F67324-367A-F454-F680-E6B8C38C1DE7}"/>
                </a:ext>
              </a:extLst>
            </p:cNvPr>
            <p:cNvGrpSpPr/>
            <p:nvPr/>
          </p:nvGrpSpPr>
          <p:grpSpPr>
            <a:xfrm>
              <a:off x="3962400" y="2309566"/>
              <a:ext cx="3945405" cy="3557834"/>
              <a:chOff x="3962400" y="2309566"/>
              <a:chExt cx="3945405" cy="3557834"/>
            </a:xfrm>
          </p:grpSpPr>
          <p:sp>
            <p:nvSpPr>
              <p:cNvPr id="8" name="Rectangle 7">
                <a:extLst>
                  <a:ext uri="{FF2B5EF4-FFF2-40B4-BE49-F238E27FC236}">
                    <a16:creationId xmlns:a16="http://schemas.microsoft.com/office/drawing/2014/main" xmlns="" id="{CDCFF0CB-694B-E487-4A5F-D0151FA04750}"/>
                  </a:ext>
                </a:extLst>
              </p:cNvPr>
              <p:cNvSpPr/>
              <p:nvPr/>
            </p:nvSpPr>
            <p:spPr>
              <a:xfrm>
                <a:off x="4910393" y="2426514"/>
                <a:ext cx="299365" cy="3322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24B8325-07CA-B429-2662-6607FA4B683A}"/>
                  </a:ext>
                </a:extLst>
              </p:cNvPr>
              <p:cNvSpPr/>
              <p:nvPr/>
            </p:nvSpPr>
            <p:spPr>
              <a:xfrm>
                <a:off x="4660921" y="5086521"/>
                <a:ext cx="299365" cy="3322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E249E8B-9D75-7238-B567-1EA8D0CF8B1E}"/>
                  </a:ext>
                </a:extLst>
              </p:cNvPr>
              <p:cNvSpPr/>
              <p:nvPr/>
            </p:nvSpPr>
            <p:spPr>
              <a:xfrm>
                <a:off x="5243022" y="5086521"/>
                <a:ext cx="299365" cy="3322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26004397-072F-39D8-50D0-7A651A2E2E86}"/>
                  </a:ext>
                </a:extLst>
              </p:cNvPr>
              <p:cNvGrpSpPr/>
              <p:nvPr/>
            </p:nvGrpSpPr>
            <p:grpSpPr>
              <a:xfrm>
                <a:off x="5825122" y="5086521"/>
                <a:ext cx="299365" cy="332217"/>
                <a:chOff x="9250681" y="3981694"/>
                <a:chExt cx="274319" cy="285506"/>
              </a:xfrm>
            </p:grpSpPr>
            <p:sp>
              <p:nvSpPr>
                <p:cNvPr id="85" name="Rectangle 84">
                  <a:extLst>
                    <a:ext uri="{FF2B5EF4-FFF2-40B4-BE49-F238E27FC236}">
                      <a16:creationId xmlns:a16="http://schemas.microsoft.com/office/drawing/2014/main" xmlns="" id="{BE99F133-F3F9-2D00-DA1A-ADE98A223D71}"/>
                    </a:ext>
                  </a:extLst>
                </p:cNvPr>
                <p:cNvSpPr/>
                <p:nvPr/>
              </p:nvSpPr>
              <p:spPr>
                <a:xfrm>
                  <a:off x="9250681" y="3981694"/>
                  <a:ext cx="274319" cy="2855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14F93FB5-A95E-B0DA-56AD-7B3BC233C703}"/>
                    </a:ext>
                  </a:extLst>
                </p:cNvPr>
                <p:cNvSpPr/>
                <p:nvPr/>
              </p:nvSpPr>
              <p:spPr>
                <a:xfrm>
                  <a:off x="9372600" y="3981694"/>
                  <a:ext cx="152400" cy="1531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xmlns="" id="{82E61E42-A312-D4B4-E2D8-049B225D3D1C}"/>
                  </a:ext>
                </a:extLst>
              </p:cNvPr>
              <p:cNvSpPr/>
              <p:nvPr/>
            </p:nvSpPr>
            <p:spPr>
              <a:xfrm>
                <a:off x="4793972" y="5086521"/>
                <a:ext cx="166314" cy="17825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44912ED6-1A82-3E4A-FAB2-06BE6758CA11}"/>
                  </a:ext>
                </a:extLst>
              </p:cNvPr>
              <p:cNvGrpSpPr/>
              <p:nvPr/>
            </p:nvGrpSpPr>
            <p:grpSpPr>
              <a:xfrm>
                <a:off x="6124486" y="3566386"/>
                <a:ext cx="397783" cy="404029"/>
                <a:chOff x="10303497" y="3886201"/>
                <a:chExt cx="358220" cy="380999"/>
              </a:xfrm>
            </p:grpSpPr>
            <p:sp>
              <p:nvSpPr>
                <p:cNvPr id="82" name="Oval 81">
                  <a:extLst>
                    <a:ext uri="{FF2B5EF4-FFF2-40B4-BE49-F238E27FC236}">
                      <a16:creationId xmlns:a16="http://schemas.microsoft.com/office/drawing/2014/main" xmlns="" id="{92603F51-70E7-9A45-55D4-C96D66F226D1}"/>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artial Circle 83">
                  <a:extLst>
                    <a:ext uri="{FF2B5EF4-FFF2-40B4-BE49-F238E27FC236}">
                      <a16:creationId xmlns:a16="http://schemas.microsoft.com/office/drawing/2014/main" xmlns="" id="{08CE92EB-82D8-6400-A77A-FFF8E1682A68}"/>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xmlns="" id="{9CBE8E16-B120-F500-6D15-1AA85482ABBE}"/>
                  </a:ext>
                </a:extLst>
              </p:cNvPr>
              <p:cNvGrpSpPr/>
              <p:nvPr/>
            </p:nvGrpSpPr>
            <p:grpSpPr>
              <a:xfrm>
                <a:off x="7288686" y="3540486"/>
                <a:ext cx="408065" cy="421911"/>
                <a:chOff x="10303497" y="3711632"/>
                <a:chExt cx="358220" cy="381000"/>
              </a:xfrm>
            </p:grpSpPr>
            <p:sp>
              <p:nvSpPr>
                <p:cNvPr id="80" name="Oval 79">
                  <a:extLst>
                    <a:ext uri="{FF2B5EF4-FFF2-40B4-BE49-F238E27FC236}">
                      <a16:creationId xmlns:a16="http://schemas.microsoft.com/office/drawing/2014/main" xmlns="" id="{68DA314C-D9DC-16AF-0639-BDB9523C9520}"/>
                    </a:ext>
                  </a:extLst>
                </p:cNvPr>
                <p:cNvSpPr/>
                <p:nvPr/>
              </p:nvSpPr>
              <p:spPr>
                <a:xfrm>
                  <a:off x="10303497" y="3711632"/>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artial Circle 80">
                  <a:extLst>
                    <a:ext uri="{FF2B5EF4-FFF2-40B4-BE49-F238E27FC236}">
                      <a16:creationId xmlns:a16="http://schemas.microsoft.com/office/drawing/2014/main" xmlns="" id="{B0CF922F-E792-ACB3-B5E6-F7E8AB352647}"/>
                    </a:ext>
                  </a:extLst>
                </p:cNvPr>
                <p:cNvSpPr/>
                <p:nvPr/>
              </p:nvSpPr>
              <p:spPr>
                <a:xfrm>
                  <a:off x="10303497" y="3711633"/>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16" name="Oval 15">
                <a:extLst>
                  <a:ext uri="{FF2B5EF4-FFF2-40B4-BE49-F238E27FC236}">
                    <a16:creationId xmlns:a16="http://schemas.microsoft.com/office/drawing/2014/main" xmlns="" id="{7B64C748-C4C1-30A1-E056-F1AD31FED4E9}"/>
                  </a:ext>
                </a:extLst>
              </p:cNvPr>
              <p:cNvSpPr/>
              <p:nvPr/>
            </p:nvSpPr>
            <p:spPr>
              <a:xfrm>
                <a:off x="6067048" y="2389950"/>
                <a:ext cx="401212" cy="3912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303CAD38-E580-DFBE-85C0-D198D881B510}"/>
                  </a:ext>
                </a:extLst>
              </p:cNvPr>
              <p:cNvCxnSpPr>
                <a:cxnSpLocks/>
              </p:cNvCxnSpPr>
              <p:nvPr/>
            </p:nvCxnSpPr>
            <p:spPr>
              <a:xfrm flipH="1">
                <a:off x="6067048" y="2373620"/>
                <a:ext cx="390067" cy="473778"/>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xmlns="" id="{8BD487BD-FF97-7BC0-6C90-17E46EE2D15F}"/>
                  </a:ext>
                </a:extLst>
              </p:cNvPr>
              <p:cNvCxnSpPr>
                <a:cxnSpLocks/>
              </p:cNvCxnSpPr>
              <p:nvPr/>
            </p:nvCxnSpPr>
            <p:spPr>
              <a:xfrm flipH="1">
                <a:off x="4820005" y="2309566"/>
                <a:ext cx="472910" cy="532002"/>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CDC520DE-BC76-CFC7-4A87-D0D762EDD0DB}"/>
                  </a:ext>
                </a:extLst>
              </p:cNvPr>
              <p:cNvCxnSpPr>
                <a:cxnSpLocks/>
                <a:stCxn id="8" idx="3"/>
                <a:endCxn id="16" idx="2"/>
              </p:cNvCxnSpPr>
              <p:nvPr/>
            </p:nvCxnSpPr>
            <p:spPr>
              <a:xfrm flipV="1">
                <a:off x="5209758" y="2585566"/>
                <a:ext cx="857290" cy="7056"/>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8C59FF5-47E3-3F74-E7FA-88CE82A2151F}"/>
                  </a:ext>
                </a:extLst>
              </p:cNvPr>
              <p:cNvCxnSpPr>
                <a:cxnSpLocks/>
              </p:cNvCxnSpPr>
              <p:nvPr/>
            </p:nvCxnSpPr>
            <p:spPr>
              <a:xfrm flipH="1" flipV="1">
                <a:off x="5625543" y="2603848"/>
                <a:ext cx="12859" cy="798002"/>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0DAE232C-42B3-4FE0-2E94-6161E2263E88}"/>
                  </a:ext>
                </a:extLst>
              </p:cNvPr>
              <p:cNvCxnSpPr>
                <a:cxnSpLocks/>
              </p:cNvCxnSpPr>
              <p:nvPr/>
            </p:nvCxnSpPr>
            <p:spPr>
              <a:xfrm>
                <a:off x="4128714" y="3392727"/>
                <a:ext cx="3326287" cy="24878"/>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D217090E-AAD9-C336-9F75-6CFD4DB03ED7}"/>
                  </a:ext>
                </a:extLst>
              </p:cNvPr>
              <p:cNvCxnSpPr/>
              <p:nvPr/>
            </p:nvCxnSpPr>
            <p:spPr>
              <a:xfrm>
                <a:off x="4128714" y="3401850"/>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1E11A8E6-6605-1302-C7E9-B9AD5C3E856C}"/>
                  </a:ext>
                </a:extLst>
              </p:cNvPr>
              <p:cNvCxnSpPr/>
              <p:nvPr/>
            </p:nvCxnSpPr>
            <p:spPr>
              <a:xfrm>
                <a:off x="5126600" y="3401850"/>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B0B77164-9C82-A1A9-9712-1FC66F077350}"/>
                  </a:ext>
                </a:extLst>
              </p:cNvPr>
              <p:cNvCxnSpPr/>
              <p:nvPr/>
            </p:nvCxnSpPr>
            <p:spPr>
              <a:xfrm>
                <a:off x="6290801" y="3401850"/>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A6E8A4AB-1A33-B80F-1700-B752906A2239}"/>
                  </a:ext>
                </a:extLst>
              </p:cNvPr>
              <p:cNvCxnSpPr/>
              <p:nvPr/>
            </p:nvCxnSpPr>
            <p:spPr>
              <a:xfrm>
                <a:off x="7455001" y="3401850"/>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9D463CEF-2FA0-F122-57CD-ADC005173739}"/>
                  </a:ext>
                </a:extLst>
              </p:cNvPr>
              <p:cNvCxnSpPr>
                <a:cxnSpLocks/>
                <a:stCxn id="84" idx="1"/>
              </p:cNvCxnSpPr>
              <p:nvPr/>
            </p:nvCxnSpPr>
            <p:spPr>
              <a:xfrm>
                <a:off x="6323378" y="3970416"/>
                <a:ext cx="686" cy="938772"/>
              </a:xfrm>
              <a:prstGeom prst="line">
                <a:avLst/>
              </a:prstGeom>
              <a:ln w="12700"/>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xmlns="" id="{E8099AAB-99BA-E63E-B157-997F8F208F99}"/>
                  </a:ext>
                </a:extLst>
              </p:cNvPr>
              <p:cNvSpPr/>
              <p:nvPr/>
            </p:nvSpPr>
            <p:spPr>
              <a:xfrm>
                <a:off x="4960286" y="3579184"/>
                <a:ext cx="401212" cy="3912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8" name="Oval 27">
                <a:extLst>
                  <a:ext uri="{FF2B5EF4-FFF2-40B4-BE49-F238E27FC236}">
                    <a16:creationId xmlns:a16="http://schemas.microsoft.com/office/drawing/2014/main" xmlns="" id="{582DCD27-BC6F-4EC4-3CEF-F415BCBF96B9}"/>
                  </a:ext>
                </a:extLst>
              </p:cNvPr>
              <p:cNvSpPr/>
              <p:nvPr/>
            </p:nvSpPr>
            <p:spPr>
              <a:xfrm>
                <a:off x="3962400" y="3579184"/>
                <a:ext cx="401212" cy="3912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73D75436-A4F2-9B36-65F2-B24047212E67}"/>
                  </a:ext>
                </a:extLst>
              </p:cNvPr>
              <p:cNvCxnSpPr>
                <a:cxnSpLocks/>
              </p:cNvCxnSpPr>
              <p:nvPr/>
            </p:nvCxnSpPr>
            <p:spPr>
              <a:xfrm flipH="1">
                <a:off x="4903162" y="3490517"/>
                <a:ext cx="472910" cy="532002"/>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879F2071-C155-8EF2-C10D-E1D9EA01ED62}"/>
                  </a:ext>
                </a:extLst>
              </p:cNvPr>
              <p:cNvCxnSpPr/>
              <p:nvPr/>
            </p:nvCxnSpPr>
            <p:spPr>
              <a:xfrm>
                <a:off x="5958172" y="4909188"/>
                <a:ext cx="665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5072538-99D3-1464-CC51-8B954DB13008}"/>
                  </a:ext>
                </a:extLst>
              </p:cNvPr>
              <p:cNvCxnSpPr>
                <a:cxnSpLocks/>
              </p:cNvCxnSpPr>
              <p:nvPr/>
            </p:nvCxnSpPr>
            <p:spPr>
              <a:xfrm flipH="1">
                <a:off x="4570533" y="4997855"/>
                <a:ext cx="472910" cy="53200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17207D0E-2C8F-3983-2E26-332271F5BF56}"/>
                  </a:ext>
                </a:extLst>
              </p:cNvPr>
              <p:cNvCxnSpPr/>
              <p:nvPr/>
            </p:nvCxnSpPr>
            <p:spPr>
              <a:xfrm>
                <a:off x="5958172" y="4909188"/>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07CA850C-552F-1201-2AF8-93407AC54B8F}"/>
                  </a:ext>
                </a:extLst>
              </p:cNvPr>
              <p:cNvCxnSpPr/>
              <p:nvPr/>
            </p:nvCxnSpPr>
            <p:spPr>
              <a:xfrm>
                <a:off x="6623429" y="4909188"/>
                <a:ext cx="0" cy="154883"/>
              </a:xfrm>
              <a:prstGeom prst="line">
                <a:avLst/>
              </a:prstGeom>
              <a:ln w="12700"/>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xmlns="" id="{E424A5F0-6203-53D3-EFE3-F4116E642A90}"/>
                  </a:ext>
                </a:extLst>
              </p:cNvPr>
              <p:cNvGrpSpPr/>
              <p:nvPr/>
            </p:nvGrpSpPr>
            <p:grpSpPr>
              <a:xfrm>
                <a:off x="6415538" y="5065241"/>
                <a:ext cx="361343" cy="375948"/>
                <a:chOff x="10303497" y="3886201"/>
                <a:chExt cx="358220" cy="380999"/>
              </a:xfrm>
            </p:grpSpPr>
            <p:sp>
              <p:nvSpPr>
                <p:cNvPr id="78" name="Oval 77">
                  <a:extLst>
                    <a:ext uri="{FF2B5EF4-FFF2-40B4-BE49-F238E27FC236}">
                      <a16:creationId xmlns:a16="http://schemas.microsoft.com/office/drawing/2014/main" xmlns="" id="{1AAB94DC-0820-3D1F-943C-A25142F8CFE5}"/>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artial Circle 78">
                  <a:extLst>
                    <a:ext uri="{FF2B5EF4-FFF2-40B4-BE49-F238E27FC236}">
                      <a16:creationId xmlns:a16="http://schemas.microsoft.com/office/drawing/2014/main" xmlns="" id="{88987CC5-B403-7DCE-7969-1E0CF34A3F1B}"/>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grpSp>
            <p:nvGrpSpPr>
              <p:cNvPr id="35" name="Group 34">
                <a:extLst>
                  <a:ext uri="{FF2B5EF4-FFF2-40B4-BE49-F238E27FC236}">
                    <a16:creationId xmlns:a16="http://schemas.microsoft.com/office/drawing/2014/main" xmlns="" id="{B1A84124-03F3-5403-8A47-632EB72AFF9B}"/>
                  </a:ext>
                </a:extLst>
              </p:cNvPr>
              <p:cNvGrpSpPr/>
              <p:nvPr/>
            </p:nvGrpSpPr>
            <p:grpSpPr>
              <a:xfrm>
                <a:off x="6956058" y="5049957"/>
                <a:ext cx="299365" cy="332217"/>
                <a:chOff x="9250681" y="3981694"/>
                <a:chExt cx="274319" cy="285506"/>
              </a:xfrm>
            </p:grpSpPr>
            <p:sp>
              <p:nvSpPr>
                <p:cNvPr id="74" name="Rectangle 73">
                  <a:extLst>
                    <a:ext uri="{FF2B5EF4-FFF2-40B4-BE49-F238E27FC236}">
                      <a16:creationId xmlns:a16="http://schemas.microsoft.com/office/drawing/2014/main" xmlns="" id="{B30408E7-59A0-C53A-922E-49A67BDBB714}"/>
                    </a:ext>
                  </a:extLst>
                </p:cNvPr>
                <p:cNvSpPr/>
                <p:nvPr/>
              </p:nvSpPr>
              <p:spPr>
                <a:xfrm>
                  <a:off x="9250681" y="3981694"/>
                  <a:ext cx="274319" cy="2855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134F60A4-9E4A-21BD-1398-753936EAF4B9}"/>
                    </a:ext>
                  </a:extLst>
                </p:cNvPr>
                <p:cNvSpPr/>
                <p:nvPr/>
              </p:nvSpPr>
              <p:spPr>
                <a:xfrm>
                  <a:off x="9372600" y="3981694"/>
                  <a:ext cx="152400" cy="1531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xmlns="" id="{62A06EA3-96CB-E33B-81A5-355FCD177D37}"/>
                  </a:ext>
                </a:extLst>
              </p:cNvPr>
              <p:cNvCxnSpPr>
                <a:cxnSpLocks/>
              </p:cNvCxnSpPr>
              <p:nvPr/>
            </p:nvCxnSpPr>
            <p:spPr>
              <a:xfrm>
                <a:off x="7454315" y="3933852"/>
                <a:ext cx="686" cy="93877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xmlns="" id="{8F002739-ED9D-DE6D-EB72-412B6F16DE20}"/>
                  </a:ext>
                </a:extLst>
              </p:cNvPr>
              <p:cNvCxnSpPr/>
              <p:nvPr/>
            </p:nvCxnSpPr>
            <p:spPr>
              <a:xfrm>
                <a:off x="7089109" y="4872624"/>
                <a:ext cx="665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B16DF827-9DD5-F85B-E4F1-36BAAEB5370C}"/>
                  </a:ext>
                </a:extLst>
              </p:cNvPr>
              <p:cNvCxnSpPr/>
              <p:nvPr/>
            </p:nvCxnSpPr>
            <p:spPr>
              <a:xfrm>
                <a:off x="7089109" y="4872624"/>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872DEC92-3560-8FD4-9B62-260A47395AEC}"/>
                  </a:ext>
                </a:extLst>
              </p:cNvPr>
              <p:cNvCxnSpPr/>
              <p:nvPr/>
            </p:nvCxnSpPr>
            <p:spPr>
              <a:xfrm>
                <a:off x="7754366" y="4872624"/>
                <a:ext cx="0" cy="154883"/>
              </a:xfrm>
              <a:prstGeom prst="line">
                <a:avLst/>
              </a:prstGeom>
              <a:ln w="12700"/>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xmlns="" id="{CD1EFA44-60C3-DAC9-F7AE-39BFB8767D90}"/>
                  </a:ext>
                </a:extLst>
              </p:cNvPr>
              <p:cNvGrpSpPr/>
              <p:nvPr/>
            </p:nvGrpSpPr>
            <p:grpSpPr>
              <a:xfrm>
                <a:off x="7516249" y="5028674"/>
                <a:ext cx="391556" cy="407800"/>
                <a:chOff x="10273545" y="3886201"/>
                <a:chExt cx="388172" cy="413280"/>
              </a:xfrm>
            </p:grpSpPr>
            <p:sp>
              <p:nvSpPr>
                <p:cNvPr id="71" name="Oval 70">
                  <a:extLst>
                    <a:ext uri="{FF2B5EF4-FFF2-40B4-BE49-F238E27FC236}">
                      <a16:creationId xmlns:a16="http://schemas.microsoft.com/office/drawing/2014/main" xmlns="" id="{0F30C3BF-16DA-5179-7E84-7D17D6512EB7}"/>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artial Circle 71">
                  <a:extLst>
                    <a:ext uri="{FF2B5EF4-FFF2-40B4-BE49-F238E27FC236}">
                      <a16:creationId xmlns:a16="http://schemas.microsoft.com/office/drawing/2014/main" xmlns="" id="{E33E79D1-A318-4965-D286-B9BF5E0456C6}"/>
                    </a:ext>
                  </a:extLst>
                </p:cNvPr>
                <p:cNvSpPr/>
                <p:nvPr/>
              </p:nvSpPr>
              <p:spPr>
                <a:xfrm>
                  <a:off x="10273545" y="3886201"/>
                  <a:ext cx="388172" cy="413280"/>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cxnSp>
            <p:nvCxnSpPr>
              <p:cNvPr id="41" name="Straight Connector 40">
                <a:extLst>
                  <a:ext uri="{FF2B5EF4-FFF2-40B4-BE49-F238E27FC236}">
                    <a16:creationId xmlns:a16="http://schemas.microsoft.com/office/drawing/2014/main" xmlns="" id="{E31F4549-856A-01FF-8BD3-F2598F623B1E}"/>
                  </a:ext>
                </a:extLst>
              </p:cNvPr>
              <p:cNvCxnSpPr>
                <a:cxnSpLocks/>
                <a:stCxn id="28" idx="4"/>
                <a:endCxn id="61" idx="0"/>
              </p:cNvCxnSpPr>
              <p:nvPr/>
            </p:nvCxnSpPr>
            <p:spPr>
              <a:xfrm flipH="1">
                <a:off x="4145347" y="3970416"/>
                <a:ext cx="17659" cy="1116106"/>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BCA19F32-B201-CC21-1970-E8286B3F2D86}"/>
                  </a:ext>
                </a:extLst>
              </p:cNvPr>
              <p:cNvCxnSpPr>
                <a:cxnSpLocks/>
              </p:cNvCxnSpPr>
              <p:nvPr/>
            </p:nvCxnSpPr>
            <p:spPr>
              <a:xfrm>
                <a:off x="5126600" y="3933852"/>
                <a:ext cx="686" cy="93877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C18F9DEF-D629-BA40-A62A-CCDBD06F6171}"/>
                  </a:ext>
                </a:extLst>
              </p:cNvPr>
              <p:cNvCxnSpPr/>
              <p:nvPr/>
            </p:nvCxnSpPr>
            <p:spPr>
              <a:xfrm>
                <a:off x="4760708" y="4909188"/>
                <a:ext cx="665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DD6248C-1225-DF71-1148-337AABDAA93A}"/>
                  </a:ext>
                </a:extLst>
              </p:cNvPr>
              <p:cNvCxnSpPr/>
              <p:nvPr/>
            </p:nvCxnSpPr>
            <p:spPr>
              <a:xfrm>
                <a:off x="4760708" y="4909188"/>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E223E3D1-945B-4D18-55E0-FBDA1DC344C4}"/>
                  </a:ext>
                </a:extLst>
              </p:cNvPr>
              <p:cNvCxnSpPr/>
              <p:nvPr/>
            </p:nvCxnSpPr>
            <p:spPr>
              <a:xfrm>
                <a:off x="5425965" y="4909188"/>
                <a:ext cx="0" cy="154883"/>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5554C659-F5A6-AA12-E58F-3F113C032CCE}"/>
                  </a:ext>
                </a:extLst>
              </p:cNvPr>
              <p:cNvCxnSpPr>
                <a:cxnSpLocks/>
              </p:cNvCxnSpPr>
              <p:nvPr/>
            </p:nvCxnSpPr>
            <p:spPr>
              <a:xfrm flipH="1">
                <a:off x="5152633" y="4997855"/>
                <a:ext cx="472910" cy="532002"/>
              </a:xfrm>
              <a:prstGeom prst="line">
                <a:avLst/>
              </a:prstGeom>
              <a:ln w="28575"/>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xmlns="" id="{1598D0EC-665E-C466-2206-9D1A527E009B}"/>
                  </a:ext>
                </a:extLst>
              </p:cNvPr>
              <p:cNvSpPr/>
              <p:nvPr/>
            </p:nvSpPr>
            <p:spPr>
              <a:xfrm>
                <a:off x="3995664" y="5086521"/>
                <a:ext cx="299365" cy="3322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xmlns="" id="{59CF6991-4157-9BD6-3340-D04559160851}"/>
                  </a:ext>
                </a:extLst>
              </p:cNvPr>
              <p:cNvGrpSpPr/>
              <p:nvPr/>
            </p:nvGrpSpPr>
            <p:grpSpPr>
              <a:xfrm>
                <a:off x="4343400" y="3195935"/>
                <a:ext cx="3246857" cy="2671465"/>
                <a:chOff x="8458200" y="2666999"/>
                <a:chExt cx="3246857" cy="2671465"/>
              </a:xfrm>
            </p:grpSpPr>
            <p:sp>
              <p:nvSpPr>
                <p:cNvPr id="64" name="TextBox 63">
                  <a:extLst>
                    <a:ext uri="{FF2B5EF4-FFF2-40B4-BE49-F238E27FC236}">
                      <a16:creationId xmlns:a16="http://schemas.microsoft.com/office/drawing/2014/main" xmlns="" id="{2E8FAF79-0881-D29A-9922-0FB40A1D2F80}"/>
                    </a:ext>
                  </a:extLst>
                </p:cNvPr>
                <p:cNvSpPr txBox="1"/>
                <p:nvPr/>
              </p:nvSpPr>
              <p:spPr>
                <a:xfrm>
                  <a:off x="8839200" y="3505200"/>
                  <a:ext cx="640551" cy="469899"/>
                </a:xfrm>
                <a:prstGeom prst="rect">
                  <a:avLst/>
                </a:prstGeom>
                <a:noFill/>
              </p:spPr>
              <p:txBody>
                <a:bodyPr wrap="square" rtlCol="0">
                  <a:spAutoFit/>
                </a:bodyPr>
                <a:lstStyle/>
                <a:p>
                  <a:r>
                    <a:rPr lang="en-US" sz="1200" dirty="0">
                      <a:latin typeface="+mn-lt"/>
                    </a:rPr>
                    <a:t>Kidney failure</a:t>
                  </a:r>
                </a:p>
              </p:txBody>
            </p:sp>
            <p:sp>
              <p:nvSpPr>
                <p:cNvPr id="65" name="TextBox 64">
                  <a:extLst>
                    <a:ext uri="{FF2B5EF4-FFF2-40B4-BE49-F238E27FC236}">
                      <a16:creationId xmlns:a16="http://schemas.microsoft.com/office/drawing/2014/main" xmlns="" id="{75C9C5BA-3C7F-E8FC-58E2-5C2A92FA3ED7}"/>
                    </a:ext>
                  </a:extLst>
                </p:cNvPr>
                <p:cNvSpPr txBox="1"/>
                <p:nvPr/>
              </p:nvSpPr>
              <p:spPr>
                <a:xfrm>
                  <a:off x="9067800" y="4872335"/>
                  <a:ext cx="613057" cy="461665"/>
                </a:xfrm>
                <a:prstGeom prst="rect">
                  <a:avLst/>
                </a:prstGeom>
                <a:noFill/>
              </p:spPr>
              <p:txBody>
                <a:bodyPr wrap="square" rtlCol="0">
                  <a:spAutoFit/>
                </a:bodyPr>
                <a:lstStyle/>
                <a:p>
                  <a:r>
                    <a:rPr lang="en-US" sz="1200" dirty="0">
                      <a:latin typeface="+mn-lt"/>
                    </a:rPr>
                    <a:t>Kidney failure</a:t>
                  </a:r>
                </a:p>
              </p:txBody>
            </p:sp>
            <p:sp>
              <p:nvSpPr>
                <p:cNvPr id="66" name="TextBox 65">
                  <a:extLst>
                    <a:ext uri="{FF2B5EF4-FFF2-40B4-BE49-F238E27FC236}">
                      <a16:creationId xmlns:a16="http://schemas.microsoft.com/office/drawing/2014/main" xmlns="" id="{A75CD1C9-E6BF-9999-AD7D-D16DE8FBBC3F}"/>
                    </a:ext>
                  </a:extLst>
                </p:cNvPr>
                <p:cNvSpPr txBox="1"/>
                <p:nvPr/>
              </p:nvSpPr>
              <p:spPr>
                <a:xfrm>
                  <a:off x="8458200" y="4876800"/>
                  <a:ext cx="635978" cy="461664"/>
                </a:xfrm>
                <a:prstGeom prst="rect">
                  <a:avLst/>
                </a:prstGeom>
                <a:noFill/>
              </p:spPr>
              <p:txBody>
                <a:bodyPr wrap="square" rtlCol="0">
                  <a:spAutoFit/>
                </a:bodyPr>
                <a:lstStyle/>
                <a:p>
                  <a:r>
                    <a:rPr lang="en-US" sz="1200" dirty="0">
                      <a:latin typeface="+mn-lt"/>
                    </a:rPr>
                    <a:t>Kidney failure</a:t>
                  </a:r>
                </a:p>
              </p:txBody>
            </p:sp>
            <p:sp>
              <p:nvSpPr>
                <p:cNvPr id="68" name="TextBox 67">
                  <a:extLst>
                    <a:ext uri="{FF2B5EF4-FFF2-40B4-BE49-F238E27FC236}">
                      <a16:creationId xmlns:a16="http://schemas.microsoft.com/office/drawing/2014/main" xmlns="" id="{917F15B3-4054-04E7-E9D1-953269665843}"/>
                    </a:ext>
                  </a:extLst>
                </p:cNvPr>
                <p:cNvSpPr txBox="1"/>
                <p:nvPr/>
              </p:nvSpPr>
              <p:spPr>
                <a:xfrm>
                  <a:off x="9829800" y="2666999"/>
                  <a:ext cx="1197047" cy="461665"/>
                </a:xfrm>
                <a:prstGeom prst="rect">
                  <a:avLst/>
                </a:prstGeom>
                <a:noFill/>
              </p:spPr>
              <p:txBody>
                <a:bodyPr wrap="square" rtlCol="0">
                  <a:spAutoFit/>
                </a:bodyPr>
                <a:lstStyle/>
                <a:p>
                  <a:r>
                    <a:rPr lang="en-US" sz="1200" dirty="0">
                      <a:latin typeface="+mn-lt"/>
                    </a:rPr>
                    <a:t>Cardiac hypertrophy</a:t>
                  </a:r>
                </a:p>
              </p:txBody>
            </p:sp>
            <p:sp>
              <p:nvSpPr>
                <p:cNvPr id="69" name="TextBox 68">
                  <a:extLst>
                    <a:ext uri="{FF2B5EF4-FFF2-40B4-BE49-F238E27FC236}">
                      <a16:creationId xmlns:a16="http://schemas.microsoft.com/office/drawing/2014/main" xmlns="" id="{AF90172B-A309-C50D-F6D4-BA5A5075E74E}"/>
                    </a:ext>
                  </a:extLst>
                </p:cNvPr>
                <p:cNvSpPr txBox="1"/>
                <p:nvPr/>
              </p:nvSpPr>
              <p:spPr>
                <a:xfrm>
                  <a:off x="11049000" y="2851665"/>
                  <a:ext cx="656057" cy="276999"/>
                </a:xfrm>
                <a:prstGeom prst="rect">
                  <a:avLst/>
                </a:prstGeom>
                <a:noFill/>
              </p:spPr>
              <p:txBody>
                <a:bodyPr wrap="square" rtlCol="0">
                  <a:spAutoFit/>
                </a:bodyPr>
                <a:lstStyle/>
                <a:p>
                  <a:r>
                    <a:rPr lang="en-US" sz="1200" dirty="0">
                      <a:latin typeface="+mn-lt"/>
                    </a:rPr>
                    <a:t>Stroke</a:t>
                  </a:r>
                </a:p>
              </p:txBody>
            </p:sp>
            <p:sp>
              <p:nvSpPr>
                <p:cNvPr id="70" name="Arrow: Right 69">
                  <a:extLst>
                    <a:ext uri="{FF2B5EF4-FFF2-40B4-BE49-F238E27FC236}">
                      <a16:creationId xmlns:a16="http://schemas.microsoft.com/office/drawing/2014/main" xmlns="" id="{43C8D640-931A-2904-7B78-2145F14E3B73}"/>
                    </a:ext>
                  </a:extLst>
                </p:cNvPr>
                <p:cNvSpPr/>
                <p:nvPr/>
              </p:nvSpPr>
              <p:spPr>
                <a:xfrm>
                  <a:off x="9829800" y="3276600"/>
                  <a:ext cx="195108" cy="1778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a:extLst>
                <a:ext uri="{FF2B5EF4-FFF2-40B4-BE49-F238E27FC236}">
                  <a16:creationId xmlns:a16="http://schemas.microsoft.com/office/drawing/2014/main" xmlns="" id="{46C3D7C6-FC8E-B609-F43A-F6E856C11A6E}"/>
                </a:ext>
              </a:extLst>
            </p:cNvPr>
            <p:cNvSpPr txBox="1"/>
            <p:nvPr/>
          </p:nvSpPr>
          <p:spPr>
            <a:xfrm>
              <a:off x="5029201" y="3576936"/>
              <a:ext cx="353504" cy="476590"/>
            </a:xfrm>
            <a:prstGeom prst="rect">
              <a:avLst/>
            </a:prstGeom>
            <a:noFill/>
          </p:spPr>
          <p:txBody>
            <a:bodyPr wrap="square" rtlCol="0">
              <a:spAutoFit/>
            </a:bodyPr>
            <a:lstStyle/>
            <a:p>
              <a:r>
                <a:rPr lang="en-US" sz="2400" dirty="0">
                  <a:latin typeface="+mn-lt"/>
                </a:rPr>
                <a:t>?</a:t>
              </a:r>
            </a:p>
          </p:txBody>
        </p:sp>
        <p:sp>
          <p:nvSpPr>
            <p:cNvPr id="7" name="TextBox 6">
              <a:extLst>
                <a:ext uri="{FF2B5EF4-FFF2-40B4-BE49-F238E27FC236}">
                  <a16:creationId xmlns:a16="http://schemas.microsoft.com/office/drawing/2014/main" xmlns="" id="{AB232D4C-7658-AC75-B0FA-81C8125EBD23}"/>
                </a:ext>
              </a:extLst>
            </p:cNvPr>
            <p:cNvSpPr txBox="1"/>
            <p:nvPr/>
          </p:nvSpPr>
          <p:spPr>
            <a:xfrm>
              <a:off x="5257800" y="5029200"/>
              <a:ext cx="353504" cy="476590"/>
            </a:xfrm>
            <a:prstGeom prst="rect">
              <a:avLst/>
            </a:prstGeom>
            <a:noFill/>
          </p:spPr>
          <p:txBody>
            <a:bodyPr wrap="square" rtlCol="0">
              <a:spAutoFit/>
            </a:bodyPr>
            <a:lstStyle/>
            <a:p>
              <a:r>
                <a:rPr lang="en-US" sz="2400" dirty="0">
                  <a:latin typeface="+mn-lt"/>
                </a:rPr>
                <a:t>?</a:t>
              </a:r>
            </a:p>
          </p:txBody>
        </p:sp>
      </p:grpSp>
      <p:sp>
        <p:nvSpPr>
          <p:cNvPr id="44" name="Title 3">
            <a:extLst>
              <a:ext uri="{FF2B5EF4-FFF2-40B4-BE49-F238E27FC236}">
                <a16:creationId xmlns:a16="http://schemas.microsoft.com/office/drawing/2014/main" xmlns="" id="{DB738D3C-E1A6-5F87-EEEA-6CF9091E99EF}"/>
              </a:ext>
            </a:extLst>
          </p:cNvPr>
          <p:cNvSpPr txBox="1">
            <a:spLocks/>
          </p:cNvSpPr>
          <p:nvPr/>
        </p:nvSpPr>
        <p:spPr bwMode="auto">
          <a:xfrm>
            <a:off x="1649691" y="304800"/>
            <a:ext cx="9094509" cy="1043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Transcriptome has potential to be an adjuvant tool for elucidating the variability of phenotypes in the same family</a:t>
            </a:r>
          </a:p>
        </p:txBody>
      </p:sp>
    </p:spTree>
    <p:extLst>
      <p:ext uri="{BB962C8B-B14F-4D97-AF65-F5344CB8AC3E}">
        <p14:creationId xmlns:p14="http://schemas.microsoft.com/office/powerpoint/2010/main" xmlns="" val="348486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EFBFF1B-C77F-6C67-A5C7-9E461B9BD73E}"/>
              </a:ext>
            </a:extLst>
          </p:cNvPr>
          <p:cNvSpPr txBox="1"/>
          <p:nvPr/>
        </p:nvSpPr>
        <p:spPr>
          <a:xfrm>
            <a:off x="-27495" y="2448580"/>
            <a:ext cx="12060025" cy="523220"/>
          </a:xfrm>
          <a:prstGeom prst="rect">
            <a:avLst/>
          </a:prstGeom>
          <a:noFill/>
        </p:spPr>
        <p:txBody>
          <a:bodyPr wrap="square" rtlCol="0">
            <a:spAutoFit/>
          </a:bodyPr>
          <a:lstStyle/>
          <a:p>
            <a:pPr algn="ctr"/>
            <a:endParaRPr lang="en-US" sz="1400" b="1" i="1" dirty="0">
              <a:solidFill>
                <a:srgbClr val="002060"/>
              </a:solidFill>
              <a:latin typeface="+mn-lt"/>
            </a:endParaRPr>
          </a:p>
          <a:p>
            <a:endParaRPr lang="en-US" sz="1400" b="1" i="1" dirty="0">
              <a:solidFill>
                <a:srgbClr val="002060"/>
              </a:solidFill>
              <a:latin typeface="+mn-lt"/>
            </a:endParaRPr>
          </a:p>
        </p:txBody>
      </p:sp>
      <p:sp>
        <p:nvSpPr>
          <p:cNvPr id="6" name="Title 3">
            <a:extLst>
              <a:ext uri="{FF2B5EF4-FFF2-40B4-BE49-F238E27FC236}">
                <a16:creationId xmlns:a16="http://schemas.microsoft.com/office/drawing/2014/main" xmlns="" id="{B952F505-984D-4680-68CC-D093FC5B3984}"/>
              </a:ext>
            </a:extLst>
          </p:cNvPr>
          <p:cNvSpPr txBox="1">
            <a:spLocks/>
          </p:cNvSpPr>
          <p:nvPr/>
        </p:nvSpPr>
        <p:spPr bwMode="auto">
          <a:xfrm>
            <a:off x="1676400" y="362415"/>
            <a:ext cx="8821132" cy="1313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Pedigree of the first family evaluated in </a:t>
            </a:r>
          </a:p>
          <a:p>
            <a:r>
              <a:rPr lang="en-US" altLang="en-US" sz="2800" b="1" dirty="0">
                <a:solidFill>
                  <a:srgbClr val="002060"/>
                </a:solidFill>
              </a:rPr>
              <a:t>“</a:t>
            </a:r>
            <a:r>
              <a:rPr lang="en-US" altLang="en-US" sz="2800" b="1" dirty="0" err="1">
                <a:solidFill>
                  <a:srgbClr val="002060"/>
                </a:solidFill>
              </a:rPr>
              <a:t>Fundeni</a:t>
            </a:r>
            <a:r>
              <a:rPr lang="en-US" altLang="en-US" sz="2800" b="1" dirty="0">
                <a:solidFill>
                  <a:srgbClr val="002060"/>
                </a:solidFill>
              </a:rPr>
              <a:t>” Center </a:t>
            </a:r>
          </a:p>
        </p:txBody>
      </p:sp>
      <p:grpSp>
        <p:nvGrpSpPr>
          <p:cNvPr id="16" name="Group 15">
            <a:extLst>
              <a:ext uri="{FF2B5EF4-FFF2-40B4-BE49-F238E27FC236}">
                <a16:creationId xmlns:a16="http://schemas.microsoft.com/office/drawing/2014/main" xmlns="" id="{EA4F586E-E153-CA4D-7835-0D141D69948E}"/>
              </a:ext>
            </a:extLst>
          </p:cNvPr>
          <p:cNvGrpSpPr/>
          <p:nvPr/>
        </p:nvGrpSpPr>
        <p:grpSpPr>
          <a:xfrm>
            <a:off x="256152" y="6477000"/>
            <a:ext cx="199850" cy="246753"/>
            <a:chOff x="9250681" y="3981694"/>
            <a:chExt cx="274319" cy="285506"/>
          </a:xfrm>
        </p:grpSpPr>
        <p:sp>
          <p:nvSpPr>
            <p:cNvPr id="17" name="Rectangle 16">
              <a:extLst>
                <a:ext uri="{FF2B5EF4-FFF2-40B4-BE49-F238E27FC236}">
                  <a16:creationId xmlns:a16="http://schemas.microsoft.com/office/drawing/2014/main" xmlns="" id="{6BBD93A8-11DA-8A27-034B-75BA3AFA09F0}"/>
                </a:ext>
              </a:extLst>
            </p:cNvPr>
            <p:cNvSpPr/>
            <p:nvPr/>
          </p:nvSpPr>
          <p:spPr>
            <a:xfrm>
              <a:off x="9250681" y="3981694"/>
              <a:ext cx="274319" cy="2855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357F809-ED09-7C05-116D-C3BE5E3E5D2B}"/>
                </a:ext>
              </a:extLst>
            </p:cNvPr>
            <p:cNvSpPr/>
            <p:nvPr/>
          </p:nvSpPr>
          <p:spPr>
            <a:xfrm>
              <a:off x="9372600" y="3981694"/>
              <a:ext cx="152400" cy="1531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58377F99-2EDA-22F9-D9B2-B9B4A425A34B}"/>
              </a:ext>
            </a:extLst>
          </p:cNvPr>
          <p:cNvGrpSpPr/>
          <p:nvPr/>
        </p:nvGrpSpPr>
        <p:grpSpPr>
          <a:xfrm>
            <a:off x="228600" y="5943600"/>
            <a:ext cx="261395" cy="302892"/>
            <a:chOff x="10273545" y="3886201"/>
            <a:chExt cx="388172" cy="413280"/>
          </a:xfrm>
        </p:grpSpPr>
        <p:sp>
          <p:nvSpPr>
            <p:cNvPr id="23" name="Oval 22">
              <a:extLst>
                <a:ext uri="{FF2B5EF4-FFF2-40B4-BE49-F238E27FC236}">
                  <a16:creationId xmlns:a16="http://schemas.microsoft.com/office/drawing/2014/main" xmlns="" id="{76BA510E-E87F-DA91-1712-ECE032339DB1}"/>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xmlns="" id="{1C7EF8CE-EC21-6657-C5AD-33F4AF035383}"/>
                </a:ext>
              </a:extLst>
            </p:cNvPr>
            <p:cNvSpPr/>
            <p:nvPr/>
          </p:nvSpPr>
          <p:spPr>
            <a:xfrm>
              <a:off x="10273545" y="3886201"/>
              <a:ext cx="388172" cy="413280"/>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xmlns="" id="{9BE1B77C-823C-2A30-CC53-CEC93490B61C}"/>
              </a:ext>
            </a:extLst>
          </p:cNvPr>
          <p:cNvSpPr txBox="1"/>
          <p:nvPr/>
        </p:nvSpPr>
        <p:spPr>
          <a:xfrm>
            <a:off x="438402" y="5943600"/>
            <a:ext cx="2295427" cy="307777"/>
          </a:xfrm>
          <a:prstGeom prst="rect">
            <a:avLst/>
          </a:prstGeom>
          <a:noFill/>
        </p:spPr>
        <p:txBody>
          <a:bodyPr wrap="square" rtlCol="0">
            <a:spAutoFit/>
          </a:bodyPr>
          <a:lstStyle/>
          <a:p>
            <a:r>
              <a:rPr lang="en-US" sz="1400" dirty="0">
                <a:latin typeface="+mn-lt"/>
              </a:rPr>
              <a:t>Heterozygous female with FD</a:t>
            </a:r>
          </a:p>
        </p:txBody>
      </p:sp>
      <p:sp>
        <p:nvSpPr>
          <p:cNvPr id="26" name="TextBox 25">
            <a:extLst>
              <a:ext uri="{FF2B5EF4-FFF2-40B4-BE49-F238E27FC236}">
                <a16:creationId xmlns:a16="http://schemas.microsoft.com/office/drawing/2014/main" xmlns="" id="{1831A152-054F-275C-6355-8A088F5CDF4E}"/>
              </a:ext>
            </a:extLst>
          </p:cNvPr>
          <p:cNvSpPr txBox="1"/>
          <p:nvPr/>
        </p:nvSpPr>
        <p:spPr>
          <a:xfrm>
            <a:off x="438402" y="6474023"/>
            <a:ext cx="1366887" cy="307777"/>
          </a:xfrm>
          <a:prstGeom prst="rect">
            <a:avLst/>
          </a:prstGeom>
          <a:noFill/>
        </p:spPr>
        <p:txBody>
          <a:bodyPr wrap="square" rtlCol="0">
            <a:spAutoFit/>
          </a:bodyPr>
          <a:lstStyle/>
          <a:p>
            <a:r>
              <a:rPr lang="en-US" sz="1400" dirty="0">
                <a:latin typeface="+mn-lt"/>
              </a:rPr>
              <a:t>Male with FD</a:t>
            </a:r>
          </a:p>
        </p:txBody>
      </p:sp>
      <p:sp>
        <p:nvSpPr>
          <p:cNvPr id="33" name="TextBox 32">
            <a:extLst>
              <a:ext uri="{FF2B5EF4-FFF2-40B4-BE49-F238E27FC236}">
                <a16:creationId xmlns:a16="http://schemas.microsoft.com/office/drawing/2014/main" xmlns="" id="{BB9FC54A-DCEA-39A8-A552-04088CDA9BD9}"/>
              </a:ext>
            </a:extLst>
          </p:cNvPr>
          <p:cNvSpPr txBox="1"/>
          <p:nvPr/>
        </p:nvSpPr>
        <p:spPr>
          <a:xfrm>
            <a:off x="7016686" y="6550225"/>
            <a:ext cx="5175314" cy="312488"/>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*Represents </a:t>
            </a:r>
            <a:r>
              <a:rPr lang="en-US" sz="1400" i="1" kern="0" dirty="0">
                <a:solidFill>
                  <a:srgbClr val="282828">
                    <a:lumMod val="90000"/>
                    <a:lumOff val="10000"/>
                  </a:srgbClr>
                </a:solidFill>
                <a:latin typeface="+mn-lt"/>
                <a:ea typeface="Tahoma" panose="020B0604030504040204" pitchFamily="34" charset="0"/>
                <a:cs typeface="Tahoma" panose="020B0604030504040204" pitchFamily="34" charset="0"/>
                <a:sym typeface="Lato Light"/>
              </a:rPr>
              <a:t>a FD family </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lang="en-US" sz="1400" i="1" kern="0" dirty="0">
                <a:solidFill>
                  <a:srgbClr val="282828">
                    <a:lumMod val="90000"/>
                    <a:lumOff val="10000"/>
                  </a:srgbClr>
                </a:solidFill>
                <a:latin typeface="+mn-lt"/>
                <a:ea typeface="Tahoma" panose="020B0604030504040204" pitchFamily="34" charset="0"/>
                <a:cs typeface="Tahoma" panose="020B0604030504040204" pitchFamily="34" charset="0"/>
                <a:sym typeface="Lato Light"/>
              </a:rPr>
              <a:t>evaluated in</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lang="en-US" sz="1400" i="1" kern="0" dirty="0" err="1">
                <a:solidFill>
                  <a:srgbClr val="282828">
                    <a:lumMod val="90000"/>
                    <a:lumOff val="10000"/>
                  </a:srgbClr>
                </a:solidFill>
                <a:latin typeface="+mn-lt"/>
                <a:ea typeface="Tahoma" panose="020B0604030504040204" pitchFamily="34" charset="0"/>
                <a:cs typeface="Tahoma" panose="020B0604030504040204" pitchFamily="34" charset="0"/>
                <a:sym typeface="Lato Light"/>
              </a:rPr>
              <a:t>Fundeni</a:t>
            </a:r>
            <a:r>
              <a:rPr lang="en-US" sz="1400" i="1" kern="0" dirty="0">
                <a:solidFill>
                  <a:srgbClr val="282828">
                    <a:lumMod val="90000"/>
                    <a:lumOff val="10000"/>
                  </a:srgbClr>
                </a:solidFill>
                <a:latin typeface="+mn-lt"/>
                <a:ea typeface="Tahoma" panose="020B0604030504040204" pitchFamily="34" charset="0"/>
                <a:cs typeface="Tahoma" panose="020B0604030504040204" pitchFamily="34" charset="0"/>
                <a:sym typeface="Lato Light"/>
              </a:rPr>
              <a:t> Nephrology Clinic</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p>
        </p:txBody>
      </p:sp>
      <p:sp>
        <p:nvSpPr>
          <p:cNvPr id="44" name="Rectangle 43">
            <a:extLst>
              <a:ext uri="{FF2B5EF4-FFF2-40B4-BE49-F238E27FC236}">
                <a16:creationId xmlns:a16="http://schemas.microsoft.com/office/drawing/2014/main" xmlns="" id="{B43D57EA-3B43-0167-5E8E-D960824D1A21}"/>
              </a:ext>
            </a:extLst>
          </p:cNvPr>
          <p:cNvSpPr/>
          <p:nvPr/>
        </p:nvSpPr>
        <p:spPr>
          <a:xfrm>
            <a:off x="1234781" y="1877637"/>
            <a:ext cx="320556" cy="3529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A03066BE-EB38-20AD-22B6-7B13CFBD9CDE}"/>
              </a:ext>
            </a:extLst>
          </p:cNvPr>
          <p:cNvSpPr/>
          <p:nvPr/>
        </p:nvSpPr>
        <p:spPr>
          <a:xfrm>
            <a:off x="986716" y="3088004"/>
            <a:ext cx="320556" cy="3529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xmlns="" id="{35C9B708-90EF-70B8-E253-41CFD5A17BC2}"/>
              </a:ext>
            </a:extLst>
          </p:cNvPr>
          <p:cNvGrpSpPr/>
          <p:nvPr/>
        </p:nvGrpSpPr>
        <p:grpSpPr>
          <a:xfrm>
            <a:off x="2214262" y="4703770"/>
            <a:ext cx="320556" cy="352965"/>
            <a:chOff x="9250681" y="3981694"/>
            <a:chExt cx="274319" cy="285506"/>
          </a:xfrm>
        </p:grpSpPr>
        <p:sp>
          <p:nvSpPr>
            <p:cNvPr id="46" name="Rectangle 45">
              <a:extLst>
                <a:ext uri="{FF2B5EF4-FFF2-40B4-BE49-F238E27FC236}">
                  <a16:creationId xmlns:a16="http://schemas.microsoft.com/office/drawing/2014/main" xmlns="" id="{3B5D088C-656F-E841-0E90-0B0F135F2A88}"/>
                </a:ext>
              </a:extLst>
            </p:cNvPr>
            <p:cNvSpPr/>
            <p:nvPr/>
          </p:nvSpPr>
          <p:spPr>
            <a:xfrm>
              <a:off x="9250681" y="3981694"/>
              <a:ext cx="274319" cy="2855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A67CFACB-AF42-D218-80E6-CF9232CFECCA}"/>
                </a:ext>
              </a:extLst>
            </p:cNvPr>
            <p:cNvSpPr/>
            <p:nvPr/>
          </p:nvSpPr>
          <p:spPr>
            <a:xfrm>
              <a:off x="9372600" y="3981694"/>
              <a:ext cx="152400" cy="1531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xmlns="" id="{7809E0B4-C035-8B32-62E7-7105A0F5947A}"/>
              </a:ext>
            </a:extLst>
          </p:cNvPr>
          <p:cNvSpPr/>
          <p:nvPr/>
        </p:nvSpPr>
        <p:spPr>
          <a:xfrm>
            <a:off x="1129186" y="3088004"/>
            <a:ext cx="178087" cy="18938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xmlns="" id="{2066E7BB-70C8-AD45-2005-76B09AEAF79B}"/>
              </a:ext>
            </a:extLst>
          </p:cNvPr>
          <p:cNvGrpSpPr/>
          <p:nvPr/>
        </p:nvGrpSpPr>
        <p:grpSpPr>
          <a:xfrm>
            <a:off x="2534817" y="3088697"/>
            <a:ext cx="425941" cy="429262"/>
            <a:chOff x="10303497" y="3886201"/>
            <a:chExt cx="358220" cy="380999"/>
          </a:xfrm>
        </p:grpSpPr>
        <p:sp>
          <p:nvSpPr>
            <p:cNvPr id="45" name="Oval 44">
              <a:extLst>
                <a:ext uri="{FF2B5EF4-FFF2-40B4-BE49-F238E27FC236}">
                  <a16:creationId xmlns:a16="http://schemas.microsoft.com/office/drawing/2014/main" xmlns="" id="{393D7B5C-50CD-36A7-1168-80D99E7C8720}"/>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tial Circle 53">
              <a:extLst>
                <a:ext uri="{FF2B5EF4-FFF2-40B4-BE49-F238E27FC236}">
                  <a16:creationId xmlns:a16="http://schemas.microsoft.com/office/drawing/2014/main" xmlns="" id="{FCA27848-65CD-B2BE-1A5D-155EE2BC7CDB}"/>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60" name="Oval 59">
            <a:extLst>
              <a:ext uri="{FF2B5EF4-FFF2-40B4-BE49-F238E27FC236}">
                <a16:creationId xmlns:a16="http://schemas.microsoft.com/office/drawing/2014/main" xmlns="" id="{D63850BD-F68B-38BC-51F6-5ECA2C8C687A}"/>
              </a:ext>
            </a:extLst>
          </p:cNvPr>
          <p:cNvSpPr/>
          <p:nvPr/>
        </p:nvSpPr>
        <p:spPr>
          <a:xfrm>
            <a:off x="2473313" y="1838789"/>
            <a:ext cx="429613" cy="4156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xmlns="" id="{3BDBC385-4955-4CAB-216B-FA96AF45E652}"/>
              </a:ext>
            </a:extLst>
          </p:cNvPr>
          <p:cNvCxnSpPr>
            <a:cxnSpLocks/>
          </p:cNvCxnSpPr>
          <p:nvPr/>
        </p:nvCxnSpPr>
        <p:spPr>
          <a:xfrm flipH="1">
            <a:off x="2473313" y="1821439"/>
            <a:ext cx="417679" cy="503368"/>
          </a:xfrm>
          <a:prstGeom prst="line">
            <a:avLst/>
          </a:prstGeom>
          <a:ln w="28575"/>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6D8F41D4-20F0-2EEF-25C8-987252E11B95}"/>
              </a:ext>
            </a:extLst>
          </p:cNvPr>
          <p:cNvCxnSpPr>
            <a:cxnSpLocks/>
          </p:cNvCxnSpPr>
          <p:nvPr/>
        </p:nvCxnSpPr>
        <p:spPr>
          <a:xfrm flipH="1">
            <a:off x="1137994" y="1753385"/>
            <a:ext cx="506386" cy="565228"/>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1D63E6C4-8453-F654-C8A3-0418230E6E0D}"/>
              </a:ext>
            </a:extLst>
          </p:cNvPr>
          <p:cNvCxnSpPr>
            <a:cxnSpLocks/>
            <a:stCxn id="44" idx="3"/>
            <a:endCxn id="60" idx="2"/>
          </p:cNvCxnSpPr>
          <p:nvPr/>
        </p:nvCxnSpPr>
        <p:spPr>
          <a:xfrm flipV="1">
            <a:off x="1555337" y="2046622"/>
            <a:ext cx="917976" cy="7497"/>
          </a:xfrm>
          <a:prstGeom prst="line">
            <a:avLst/>
          </a:prstGeom>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0EA74E1E-BC9E-1DC3-B625-CF56C20DA7BB}"/>
              </a:ext>
            </a:extLst>
          </p:cNvPr>
          <p:cNvCxnSpPr>
            <a:cxnSpLocks/>
          </p:cNvCxnSpPr>
          <p:nvPr/>
        </p:nvCxnSpPr>
        <p:spPr>
          <a:xfrm flipH="1" flipV="1">
            <a:off x="2000555" y="2066046"/>
            <a:ext cx="13769" cy="847840"/>
          </a:xfrm>
          <a:prstGeom prst="line">
            <a:avLst/>
          </a:prstGeom>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EB990F66-3993-FB91-FA35-15F893C8A5C3}"/>
              </a:ext>
            </a:extLst>
          </p:cNvPr>
          <p:cNvCxnSpPr>
            <a:cxnSpLocks/>
          </p:cNvCxnSpPr>
          <p:nvPr/>
        </p:nvCxnSpPr>
        <p:spPr>
          <a:xfrm>
            <a:off x="1081337" y="2910109"/>
            <a:ext cx="1631568" cy="12097"/>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526A1103-D577-A2EF-6F7D-0EAECCB86FC8}"/>
              </a:ext>
            </a:extLst>
          </p:cNvPr>
          <p:cNvCxnSpPr/>
          <p:nvPr/>
        </p:nvCxnSpPr>
        <p:spPr>
          <a:xfrm>
            <a:off x="1082408" y="2913885"/>
            <a:ext cx="0" cy="164556"/>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xmlns="" id="{D03031B7-5D3A-0690-D22B-A477E3F9120C}"/>
              </a:ext>
            </a:extLst>
          </p:cNvPr>
          <p:cNvCxnSpPr/>
          <p:nvPr/>
        </p:nvCxnSpPr>
        <p:spPr>
          <a:xfrm>
            <a:off x="2712906" y="2913885"/>
            <a:ext cx="0" cy="164556"/>
          </a:xfrm>
          <a:prstGeom prst="line">
            <a:avLst/>
          </a:prstGeom>
          <a:ln w="127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xmlns="" id="{DD831231-9689-B857-98BA-571EF4FA9732}"/>
              </a:ext>
            </a:extLst>
          </p:cNvPr>
          <p:cNvCxnSpPr>
            <a:cxnSpLocks/>
            <a:stCxn id="54" idx="1"/>
          </p:cNvCxnSpPr>
          <p:nvPr/>
        </p:nvCxnSpPr>
        <p:spPr>
          <a:xfrm>
            <a:off x="2747789" y="3517960"/>
            <a:ext cx="735" cy="997401"/>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B164299B-E801-5DBB-A468-9C69EF337F36}"/>
              </a:ext>
            </a:extLst>
          </p:cNvPr>
          <p:cNvCxnSpPr/>
          <p:nvPr/>
        </p:nvCxnSpPr>
        <p:spPr>
          <a:xfrm>
            <a:off x="2356730" y="4515362"/>
            <a:ext cx="71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6A202B62-ED60-4E63-5BDF-5A2FCB23BC97}"/>
              </a:ext>
            </a:extLst>
          </p:cNvPr>
          <p:cNvCxnSpPr/>
          <p:nvPr/>
        </p:nvCxnSpPr>
        <p:spPr>
          <a:xfrm>
            <a:off x="2356730" y="4515362"/>
            <a:ext cx="0" cy="164556"/>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43A3C52C-5442-72C0-D761-879AF40FB9CF}"/>
              </a:ext>
            </a:extLst>
          </p:cNvPr>
          <p:cNvCxnSpPr/>
          <p:nvPr/>
        </p:nvCxnSpPr>
        <p:spPr>
          <a:xfrm>
            <a:off x="3069080" y="4515362"/>
            <a:ext cx="0" cy="164556"/>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24EFE7B2-07DF-AE9A-4C41-F9F60A7FC8AC}"/>
              </a:ext>
            </a:extLst>
          </p:cNvPr>
          <p:cNvCxnSpPr>
            <a:cxnSpLocks/>
          </p:cNvCxnSpPr>
          <p:nvPr/>
        </p:nvCxnSpPr>
        <p:spPr>
          <a:xfrm>
            <a:off x="1116955" y="3479113"/>
            <a:ext cx="735" cy="997401"/>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DB85D33F-8296-8B0E-2299-16FA7DE151C0}"/>
              </a:ext>
            </a:extLst>
          </p:cNvPr>
          <p:cNvCxnSpPr/>
          <p:nvPr/>
        </p:nvCxnSpPr>
        <p:spPr>
          <a:xfrm>
            <a:off x="725163" y="4515362"/>
            <a:ext cx="71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C6B2C14-6395-7826-8E91-A2BA1FB3AD00}"/>
              </a:ext>
            </a:extLst>
          </p:cNvPr>
          <p:cNvCxnSpPr/>
          <p:nvPr/>
        </p:nvCxnSpPr>
        <p:spPr>
          <a:xfrm>
            <a:off x="1437512" y="4515362"/>
            <a:ext cx="0" cy="164556"/>
          </a:xfrm>
          <a:prstGeom prst="line">
            <a:avLst/>
          </a:prstGeom>
          <a:ln w="12700"/>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xmlns="" id="{48A48291-F9A0-F670-324A-145ECD747101}"/>
              </a:ext>
            </a:extLst>
          </p:cNvPr>
          <p:cNvSpPr txBox="1"/>
          <p:nvPr/>
        </p:nvSpPr>
        <p:spPr>
          <a:xfrm>
            <a:off x="847117" y="3459261"/>
            <a:ext cx="685895" cy="470003"/>
          </a:xfrm>
          <a:prstGeom prst="rect">
            <a:avLst/>
          </a:prstGeom>
          <a:noFill/>
        </p:spPr>
        <p:txBody>
          <a:bodyPr wrap="square" rtlCol="0">
            <a:spAutoFit/>
          </a:bodyPr>
          <a:lstStyle/>
          <a:p>
            <a:r>
              <a:rPr lang="en-US" sz="1200" dirty="0">
                <a:latin typeface="+mn-lt"/>
              </a:rPr>
              <a:t>Kidney failure</a:t>
            </a:r>
          </a:p>
        </p:txBody>
      </p:sp>
      <p:sp>
        <p:nvSpPr>
          <p:cNvPr id="145" name="Arrow: Right 144">
            <a:extLst>
              <a:ext uri="{FF2B5EF4-FFF2-40B4-BE49-F238E27FC236}">
                <a16:creationId xmlns:a16="http://schemas.microsoft.com/office/drawing/2014/main" xmlns="" id="{3331386A-8DAB-2D26-75FB-6C7CD897F2AE}"/>
              </a:ext>
            </a:extLst>
          </p:cNvPr>
          <p:cNvSpPr/>
          <p:nvPr/>
        </p:nvSpPr>
        <p:spPr>
          <a:xfrm>
            <a:off x="1927804" y="4679943"/>
            <a:ext cx="252620" cy="2532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xmlns="" id="{1745CF56-1709-448F-F861-208B8AE6CA56}"/>
              </a:ext>
            </a:extLst>
          </p:cNvPr>
          <p:cNvCxnSpPr/>
          <p:nvPr/>
        </p:nvCxnSpPr>
        <p:spPr>
          <a:xfrm>
            <a:off x="690259" y="4524371"/>
            <a:ext cx="0" cy="164556"/>
          </a:xfrm>
          <a:prstGeom prst="line">
            <a:avLst/>
          </a:prstGeom>
          <a:ln w="1270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xmlns="" id="{58548207-F448-5483-AB2E-EFBB72BB267C}"/>
              </a:ext>
            </a:extLst>
          </p:cNvPr>
          <p:cNvGrpSpPr/>
          <p:nvPr/>
        </p:nvGrpSpPr>
        <p:grpSpPr>
          <a:xfrm>
            <a:off x="533400" y="4688926"/>
            <a:ext cx="386922" cy="399427"/>
            <a:chOff x="10303497" y="3886201"/>
            <a:chExt cx="358220" cy="380999"/>
          </a:xfrm>
        </p:grpSpPr>
        <p:sp>
          <p:nvSpPr>
            <p:cNvPr id="7" name="Oval 6">
              <a:extLst>
                <a:ext uri="{FF2B5EF4-FFF2-40B4-BE49-F238E27FC236}">
                  <a16:creationId xmlns:a16="http://schemas.microsoft.com/office/drawing/2014/main" xmlns="" id="{8E60A57C-85CF-33C8-7CEF-46CF8F058065}"/>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tial Circle 7">
              <a:extLst>
                <a:ext uri="{FF2B5EF4-FFF2-40B4-BE49-F238E27FC236}">
                  <a16:creationId xmlns:a16="http://schemas.microsoft.com/office/drawing/2014/main" xmlns="" id="{FAFEF574-E5D6-B0D9-4896-363AA9C33568}"/>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grpSp>
        <p:nvGrpSpPr>
          <p:cNvPr id="9" name="Group 8">
            <a:extLst>
              <a:ext uri="{FF2B5EF4-FFF2-40B4-BE49-F238E27FC236}">
                <a16:creationId xmlns:a16="http://schemas.microsoft.com/office/drawing/2014/main" xmlns="" id="{CB2A5A47-2021-D4B2-756C-8E08EFBA0987}"/>
              </a:ext>
            </a:extLst>
          </p:cNvPr>
          <p:cNvGrpSpPr/>
          <p:nvPr/>
        </p:nvGrpSpPr>
        <p:grpSpPr>
          <a:xfrm>
            <a:off x="1244494" y="4700473"/>
            <a:ext cx="386922" cy="399427"/>
            <a:chOff x="10303497" y="3886201"/>
            <a:chExt cx="358220" cy="380999"/>
          </a:xfrm>
        </p:grpSpPr>
        <p:sp>
          <p:nvSpPr>
            <p:cNvPr id="10" name="Oval 9">
              <a:extLst>
                <a:ext uri="{FF2B5EF4-FFF2-40B4-BE49-F238E27FC236}">
                  <a16:creationId xmlns:a16="http://schemas.microsoft.com/office/drawing/2014/main" xmlns="" id="{144F9A92-5D03-E757-AC22-5CC082C5C87E}"/>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tial Circle 10">
              <a:extLst>
                <a:ext uri="{FF2B5EF4-FFF2-40B4-BE49-F238E27FC236}">
                  <a16:creationId xmlns:a16="http://schemas.microsoft.com/office/drawing/2014/main" xmlns="" id="{1BD466FA-520C-E5B7-B092-D403005B5BB8}"/>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graphicFrame>
        <p:nvGraphicFramePr>
          <p:cNvPr id="13" name="Table 12">
            <a:extLst>
              <a:ext uri="{FF2B5EF4-FFF2-40B4-BE49-F238E27FC236}">
                <a16:creationId xmlns:a16="http://schemas.microsoft.com/office/drawing/2014/main" xmlns="" id="{445A54E1-A580-D2A2-4398-8AAD06A04927}"/>
              </a:ext>
            </a:extLst>
          </p:cNvPr>
          <p:cNvGraphicFramePr>
            <a:graphicFrameLocks noGrp="1"/>
          </p:cNvGraphicFramePr>
          <p:nvPr>
            <p:extLst>
              <p:ext uri="{D42A27DB-BD31-4B8C-83A1-F6EECF244321}">
                <p14:modId xmlns:p14="http://schemas.microsoft.com/office/powerpoint/2010/main" xmlns="" val="3716060118"/>
              </p:ext>
            </p:extLst>
          </p:nvPr>
        </p:nvGraphicFramePr>
        <p:xfrm>
          <a:off x="3516199" y="1981828"/>
          <a:ext cx="8599602" cy="4572000"/>
        </p:xfrm>
        <a:graphic>
          <a:graphicData uri="http://schemas.openxmlformats.org/drawingml/2006/table">
            <a:tbl>
              <a:tblPr firstRow="1" bandRow="1">
                <a:tableStyleId>{5940675A-B579-460E-94D1-54222C63F5DA}</a:tableStyleId>
              </a:tblPr>
              <a:tblGrid>
                <a:gridCol w="1160842">
                  <a:extLst>
                    <a:ext uri="{9D8B030D-6E8A-4147-A177-3AD203B41FA5}">
                      <a16:colId xmlns:a16="http://schemas.microsoft.com/office/drawing/2014/main" xmlns="" val="981878148"/>
                    </a:ext>
                  </a:extLst>
                </a:gridCol>
                <a:gridCol w="1251380">
                  <a:extLst>
                    <a:ext uri="{9D8B030D-6E8A-4147-A177-3AD203B41FA5}">
                      <a16:colId xmlns:a16="http://schemas.microsoft.com/office/drawing/2014/main" xmlns="" val="2172953614"/>
                    </a:ext>
                  </a:extLst>
                </a:gridCol>
                <a:gridCol w="6187380">
                  <a:extLst>
                    <a:ext uri="{9D8B030D-6E8A-4147-A177-3AD203B41FA5}">
                      <a16:colId xmlns:a16="http://schemas.microsoft.com/office/drawing/2014/main" xmlns="" val="1686201271"/>
                    </a:ext>
                  </a:extLst>
                </a:gridCol>
              </a:tblGrid>
              <a:tr h="1444534">
                <a:tc rowSpan="2">
                  <a:txBody>
                    <a:bodyPr/>
                    <a:lstStyle/>
                    <a:p>
                      <a:r>
                        <a:rPr lang="en-US" b="1" dirty="0">
                          <a:solidFill>
                            <a:srgbClr val="C00000"/>
                          </a:solidFill>
                        </a:rPr>
                        <a:t>2006</a:t>
                      </a:r>
                    </a:p>
                    <a:p>
                      <a:r>
                        <a:rPr lang="en-US" b="1" dirty="0">
                          <a:solidFill>
                            <a:srgbClr val="C00000"/>
                          </a:solidFill>
                        </a:rPr>
                        <a:t>Screening by</a:t>
                      </a:r>
                    </a:p>
                    <a:p>
                      <a:r>
                        <a:rPr lang="en-US" b="1" dirty="0">
                          <a:solidFill>
                            <a:srgbClr val="C00000"/>
                          </a:solidFill>
                        </a:rPr>
                        <a:t>enzymatic tests,</a:t>
                      </a:r>
                    </a:p>
                    <a:p>
                      <a:r>
                        <a:rPr lang="en-US" b="1" dirty="0">
                          <a:solidFill>
                            <a:srgbClr val="C00000"/>
                          </a:solidFill>
                        </a:rPr>
                        <a:t>(genetic test not available)</a:t>
                      </a:r>
                    </a:p>
                  </a:txBody>
                  <a:tcPr/>
                </a:tc>
                <a:tc>
                  <a:txBody>
                    <a:bodyPr/>
                    <a:lstStyle/>
                    <a:p>
                      <a:r>
                        <a:rPr lang="en-US" dirty="0">
                          <a:solidFill>
                            <a:srgbClr val="002060"/>
                          </a:solidFill>
                        </a:rPr>
                        <a:t>Index case </a:t>
                      </a:r>
                    </a:p>
                  </a:txBody>
                  <a:tcPr/>
                </a:tc>
                <a:tc>
                  <a:txBody>
                    <a:bodyPr/>
                    <a:lstStyle/>
                    <a:p>
                      <a:r>
                        <a:rPr lang="en-US" dirty="0">
                          <a:solidFill>
                            <a:srgbClr val="002060"/>
                          </a:solidFill>
                        </a:rPr>
                        <a:t>Male, age 25: </a:t>
                      </a:r>
                      <a:r>
                        <a:rPr lang="en-US" dirty="0" err="1">
                          <a:solidFill>
                            <a:srgbClr val="002060"/>
                          </a:solidFill>
                        </a:rPr>
                        <a:t>acroparesthesias</a:t>
                      </a:r>
                      <a:r>
                        <a:rPr lang="en-US" dirty="0">
                          <a:solidFill>
                            <a:srgbClr val="002060"/>
                          </a:solidFill>
                        </a:rPr>
                        <a:t>, angiokeratomas, impaired sweating, cardiac hypertrophy, proteinuria =1.8 g/24h, eGFR=98ml/min/1.73m</a:t>
                      </a:r>
                      <a:r>
                        <a:rPr lang="en-US" baseline="30000" dirty="0">
                          <a:solidFill>
                            <a:srgbClr val="002060"/>
                          </a:solidFill>
                        </a:rPr>
                        <a:t>2</a:t>
                      </a:r>
                    </a:p>
                    <a:p>
                      <a:r>
                        <a:rPr lang="en-US" baseline="0" dirty="0">
                          <a:solidFill>
                            <a:srgbClr val="002060"/>
                          </a:solidFill>
                        </a:rPr>
                        <a:t>- </a:t>
                      </a:r>
                      <a:r>
                        <a:rPr lang="en-US" sz="1800" dirty="0">
                          <a:solidFill>
                            <a:srgbClr val="002060"/>
                          </a:solidFill>
                        </a:rPr>
                        <a:t>α-Gal A enzyme activity = 0.01 µmol/L/h</a:t>
                      </a:r>
                    </a:p>
                    <a:p>
                      <a:r>
                        <a:rPr lang="en-US" sz="1800" dirty="0">
                          <a:solidFill>
                            <a:srgbClr val="002060"/>
                          </a:solidFill>
                        </a:rPr>
                        <a:t>- ERT (</a:t>
                      </a:r>
                      <a:r>
                        <a:rPr lang="en-US" sz="1800" dirty="0" err="1">
                          <a:solidFill>
                            <a:srgbClr val="002060"/>
                          </a:solidFill>
                        </a:rPr>
                        <a:t>Agalsidase</a:t>
                      </a:r>
                      <a:r>
                        <a:rPr lang="en-US" sz="1800" dirty="0">
                          <a:solidFill>
                            <a:srgbClr val="002060"/>
                          </a:solidFill>
                        </a:rPr>
                        <a:t> beta) treatment started in 2007.</a:t>
                      </a:r>
                      <a:endParaRPr lang="en-US" dirty="0">
                        <a:solidFill>
                          <a:srgbClr val="002060"/>
                        </a:solidFill>
                      </a:endParaRPr>
                    </a:p>
                  </a:txBody>
                  <a:tcPr/>
                </a:tc>
                <a:extLst>
                  <a:ext uri="{0D108BD9-81ED-4DB2-BD59-A6C34878D82A}">
                    <a16:rowId xmlns:a16="http://schemas.microsoft.com/office/drawing/2014/main" xmlns="" val="3920138627"/>
                  </a:ext>
                </a:extLst>
              </a:tr>
              <a:tr h="2798784">
                <a:tc vMerge="1">
                  <a:txBody>
                    <a:bodyPr/>
                    <a:lstStyle/>
                    <a:p>
                      <a:endParaRPr lang="en-US" dirty="0"/>
                    </a:p>
                  </a:txBody>
                  <a:tcPr/>
                </a:tc>
                <a:tc>
                  <a:txBody>
                    <a:bodyPr/>
                    <a:lstStyle/>
                    <a:p>
                      <a:r>
                        <a:rPr lang="en-US" dirty="0">
                          <a:solidFill>
                            <a:srgbClr val="002060"/>
                          </a:solidFill>
                        </a:rPr>
                        <a:t>Family screening</a:t>
                      </a:r>
                    </a:p>
                    <a:p>
                      <a:r>
                        <a:rPr lang="en-US" dirty="0">
                          <a:solidFill>
                            <a:srgbClr val="002060"/>
                          </a:solidFill>
                        </a:rPr>
                        <a:t>by enzymatic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I-1 – uncle, age 44: </a:t>
                      </a:r>
                      <a:r>
                        <a:rPr lang="en-US" dirty="0" err="1">
                          <a:solidFill>
                            <a:srgbClr val="002060"/>
                          </a:solidFill>
                        </a:rPr>
                        <a:t>acroparesthesias</a:t>
                      </a:r>
                      <a:r>
                        <a:rPr lang="en-US" dirty="0">
                          <a:solidFill>
                            <a:srgbClr val="002060"/>
                          </a:solidFill>
                        </a:rPr>
                        <a:t>, angiokeratomas, impaired sweating, CKD stage 4, cardiac hypertrophy, stroke, </a:t>
                      </a:r>
                      <a:r>
                        <a:rPr lang="en-US" sz="1800" dirty="0">
                          <a:solidFill>
                            <a:srgbClr val="002060"/>
                          </a:solidFill>
                        </a:rPr>
                        <a:t>α-Gal A enzyme activity = 0.009 µmol/L/h, ERT treatment started in 2007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rPr>
                        <a:t>I-2 – mother, age 46: </a:t>
                      </a:r>
                      <a:r>
                        <a:rPr lang="en-US" dirty="0" err="1">
                          <a:solidFill>
                            <a:srgbClr val="002060"/>
                          </a:solidFill>
                        </a:rPr>
                        <a:t>acroparesthesias</a:t>
                      </a:r>
                      <a:r>
                        <a:rPr lang="en-US" dirty="0">
                          <a:solidFill>
                            <a:srgbClr val="002060"/>
                          </a:solidFill>
                        </a:rPr>
                        <a:t>, depression, impaired sweating, </a:t>
                      </a:r>
                      <a:r>
                        <a:rPr lang="en-US" sz="1800" dirty="0">
                          <a:solidFill>
                            <a:srgbClr val="002060"/>
                          </a:solidFill>
                        </a:rPr>
                        <a:t>α-Gal A enzyme activity = 0.3 µmol/L/h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rPr>
                        <a:t>II-1 – age 13, carrier, negative phenotype, not tested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rPr>
                        <a:t>II-2 – age 15, carrier, negative phenotype, not tested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2060"/>
                          </a:solidFill>
                        </a:rPr>
                        <a:t>II-3 – sister, age 26, normal activity of α-Gal A (not exclude Fabry disease), microalbuminuria, normal neurological and cardiac assessment. Monitoring was recommended.</a:t>
                      </a:r>
                    </a:p>
                  </a:txBody>
                  <a:tcPr/>
                </a:tc>
                <a:extLst>
                  <a:ext uri="{0D108BD9-81ED-4DB2-BD59-A6C34878D82A}">
                    <a16:rowId xmlns:a16="http://schemas.microsoft.com/office/drawing/2014/main" xmlns="" val="1692959957"/>
                  </a:ext>
                </a:extLst>
              </a:tr>
            </a:tbl>
          </a:graphicData>
        </a:graphic>
      </p:graphicFrame>
      <p:sp>
        <p:nvSpPr>
          <p:cNvPr id="19" name="TextBox 18">
            <a:extLst>
              <a:ext uri="{FF2B5EF4-FFF2-40B4-BE49-F238E27FC236}">
                <a16:creationId xmlns:a16="http://schemas.microsoft.com/office/drawing/2014/main" xmlns="" id="{14187873-46B9-69BC-56DA-9B855169AF38}"/>
              </a:ext>
            </a:extLst>
          </p:cNvPr>
          <p:cNvSpPr txBox="1"/>
          <p:nvPr/>
        </p:nvSpPr>
        <p:spPr>
          <a:xfrm>
            <a:off x="435991" y="5071646"/>
            <a:ext cx="859409" cy="338554"/>
          </a:xfrm>
          <a:prstGeom prst="rect">
            <a:avLst/>
          </a:prstGeom>
          <a:noFill/>
        </p:spPr>
        <p:txBody>
          <a:bodyPr wrap="square" rtlCol="0">
            <a:spAutoFit/>
          </a:bodyPr>
          <a:lstStyle/>
          <a:p>
            <a:r>
              <a:rPr lang="en-US" sz="1600">
                <a:latin typeface="+mn-lt"/>
              </a:rPr>
              <a:t>13 yo</a:t>
            </a:r>
            <a:endParaRPr lang="en-US" sz="1600" dirty="0">
              <a:latin typeface="+mn-lt"/>
            </a:endParaRPr>
          </a:p>
        </p:txBody>
      </p:sp>
      <p:sp>
        <p:nvSpPr>
          <p:cNvPr id="20" name="TextBox 19">
            <a:extLst>
              <a:ext uri="{FF2B5EF4-FFF2-40B4-BE49-F238E27FC236}">
                <a16:creationId xmlns:a16="http://schemas.microsoft.com/office/drawing/2014/main" xmlns="" id="{2F85B35C-755B-6639-FA8B-9A438425A940}"/>
              </a:ext>
            </a:extLst>
          </p:cNvPr>
          <p:cNvSpPr txBox="1"/>
          <p:nvPr/>
        </p:nvSpPr>
        <p:spPr>
          <a:xfrm>
            <a:off x="1066799" y="5071646"/>
            <a:ext cx="771427" cy="338554"/>
          </a:xfrm>
          <a:prstGeom prst="rect">
            <a:avLst/>
          </a:prstGeom>
          <a:noFill/>
        </p:spPr>
        <p:txBody>
          <a:bodyPr wrap="square" rtlCol="0">
            <a:spAutoFit/>
          </a:bodyPr>
          <a:lstStyle/>
          <a:p>
            <a:r>
              <a:rPr lang="en-US" sz="1600" dirty="0">
                <a:latin typeface="+mn-lt"/>
              </a:rPr>
              <a:t>15 </a:t>
            </a:r>
            <a:r>
              <a:rPr lang="en-US" sz="1600" dirty="0" err="1">
                <a:latin typeface="+mn-lt"/>
              </a:rPr>
              <a:t>yo</a:t>
            </a:r>
            <a:endParaRPr lang="en-US" sz="1600" dirty="0">
              <a:latin typeface="+mn-lt"/>
            </a:endParaRPr>
          </a:p>
        </p:txBody>
      </p:sp>
      <p:sp>
        <p:nvSpPr>
          <p:cNvPr id="21" name="TextBox 20">
            <a:extLst>
              <a:ext uri="{FF2B5EF4-FFF2-40B4-BE49-F238E27FC236}">
                <a16:creationId xmlns:a16="http://schemas.microsoft.com/office/drawing/2014/main" xmlns="" id="{F8EFBD87-5BE0-8038-9503-17DD04476C60}"/>
              </a:ext>
            </a:extLst>
          </p:cNvPr>
          <p:cNvSpPr txBox="1"/>
          <p:nvPr/>
        </p:nvSpPr>
        <p:spPr>
          <a:xfrm>
            <a:off x="2736559" y="5029200"/>
            <a:ext cx="692441" cy="338547"/>
          </a:xfrm>
          <a:prstGeom prst="rect">
            <a:avLst/>
          </a:prstGeom>
          <a:noFill/>
        </p:spPr>
        <p:txBody>
          <a:bodyPr wrap="square" rtlCol="0">
            <a:spAutoFit/>
          </a:bodyPr>
          <a:lstStyle/>
          <a:p>
            <a:r>
              <a:rPr lang="en-US" sz="1600" dirty="0">
                <a:latin typeface="+mn-lt"/>
              </a:rPr>
              <a:t>26 </a:t>
            </a:r>
            <a:r>
              <a:rPr lang="en-US" sz="1600" dirty="0" err="1">
                <a:latin typeface="+mn-lt"/>
              </a:rPr>
              <a:t>yo</a:t>
            </a:r>
            <a:endParaRPr lang="en-US" sz="1600" dirty="0">
              <a:latin typeface="+mn-lt"/>
            </a:endParaRPr>
          </a:p>
        </p:txBody>
      </p:sp>
      <p:sp>
        <p:nvSpPr>
          <p:cNvPr id="28" name="Oval 27">
            <a:extLst>
              <a:ext uri="{FF2B5EF4-FFF2-40B4-BE49-F238E27FC236}">
                <a16:creationId xmlns:a16="http://schemas.microsoft.com/office/drawing/2014/main" xmlns="" id="{E9A64707-D8FC-ACD4-6462-BB13C4F2392F}"/>
              </a:ext>
            </a:extLst>
          </p:cNvPr>
          <p:cNvSpPr/>
          <p:nvPr/>
        </p:nvSpPr>
        <p:spPr>
          <a:xfrm>
            <a:off x="2846987" y="4689734"/>
            <a:ext cx="429613" cy="4156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867CFCFF-48F7-792C-3D1A-A7BB88E3D425}"/>
              </a:ext>
            </a:extLst>
          </p:cNvPr>
          <p:cNvSpPr txBox="1"/>
          <p:nvPr/>
        </p:nvSpPr>
        <p:spPr>
          <a:xfrm>
            <a:off x="2895600" y="4724400"/>
            <a:ext cx="47869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xmlns="" val="231704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EFBFF1B-C77F-6C67-A5C7-9E461B9BD73E}"/>
              </a:ext>
            </a:extLst>
          </p:cNvPr>
          <p:cNvSpPr txBox="1"/>
          <p:nvPr/>
        </p:nvSpPr>
        <p:spPr>
          <a:xfrm>
            <a:off x="-27495" y="2448580"/>
            <a:ext cx="12060025" cy="523220"/>
          </a:xfrm>
          <a:prstGeom prst="rect">
            <a:avLst/>
          </a:prstGeom>
          <a:noFill/>
        </p:spPr>
        <p:txBody>
          <a:bodyPr wrap="square" rtlCol="0">
            <a:spAutoFit/>
          </a:bodyPr>
          <a:lstStyle/>
          <a:p>
            <a:pPr algn="ctr"/>
            <a:endParaRPr lang="en-US" sz="1400" b="1" i="1" dirty="0">
              <a:solidFill>
                <a:srgbClr val="002060"/>
              </a:solidFill>
              <a:latin typeface="+mn-lt"/>
            </a:endParaRPr>
          </a:p>
          <a:p>
            <a:endParaRPr lang="en-US" sz="1400" b="1" i="1" dirty="0">
              <a:solidFill>
                <a:srgbClr val="002060"/>
              </a:solidFill>
              <a:latin typeface="+mn-lt"/>
            </a:endParaRPr>
          </a:p>
        </p:txBody>
      </p:sp>
      <p:sp>
        <p:nvSpPr>
          <p:cNvPr id="6" name="Title 3">
            <a:extLst>
              <a:ext uri="{FF2B5EF4-FFF2-40B4-BE49-F238E27FC236}">
                <a16:creationId xmlns:a16="http://schemas.microsoft.com/office/drawing/2014/main" xmlns="" id="{B952F505-984D-4680-68CC-D093FC5B3984}"/>
              </a:ext>
            </a:extLst>
          </p:cNvPr>
          <p:cNvSpPr txBox="1">
            <a:spLocks/>
          </p:cNvSpPr>
          <p:nvPr/>
        </p:nvSpPr>
        <p:spPr bwMode="auto">
          <a:xfrm>
            <a:off x="1676400" y="362415"/>
            <a:ext cx="8821132" cy="1313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Case report – 35 </a:t>
            </a:r>
            <a:r>
              <a:rPr lang="en-US" altLang="en-US" sz="2800" b="1" dirty="0" err="1">
                <a:solidFill>
                  <a:srgbClr val="002060"/>
                </a:solidFill>
              </a:rPr>
              <a:t>yo</a:t>
            </a:r>
            <a:r>
              <a:rPr lang="en-US" altLang="en-US" sz="2800" b="1" dirty="0">
                <a:solidFill>
                  <a:srgbClr val="002060"/>
                </a:solidFill>
              </a:rPr>
              <a:t> female with Fabry disease*</a:t>
            </a:r>
          </a:p>
        </p:txBody>
      </p:sp>
      <p:grpSp>
        <p:nvGrpSpPr>
          <p:cNvPr id="16" name="Group 15">
            <a:extLst>
              <a:ext uri="{FF2B5EF4-FFF2-40B4-BE49-F238E27FC236}">
                <a16:creationId xmlns:a16="http://schemas.microsoft.com/office/drawing/2014/main" xmlns="" id="{EA4F586E-E153-CA4D-7835-0D141D69948E}"/>
              </a:ext>
            </a:extLst>
          </p:cNvPr>
          <p:cNvGrpSpPr/>
          <p:nvPr/>
        </p:nvGrpSpPr>
        <p:grpSpPr>
          <a:xfrm>
            <a:off x="256152" y="6477000"/>
            <a:ext cx="199850" cy="246753"/>
            <a:chOff x="9250681" y="3981694"/>
            <a:chExt cx="274319" cy="285506"/>
          </a:xfrm>
        </p:grpSpPr>
        <p:sp>
          <p:nvSpPr>
            <p:cNvPr id="17" name="Rectangle 16">
              <a:extLst>
                <a:ext uri="{FF2B5EF4-FFF2-40B4-BE49-F238E27FC236}">
                  <a16:creationId xmlns:a16="http://schemas.microsoft.com/office/drawing/2014/main" xmlns="" id="{6BBD93A8-11DA-8A27-034B-75BA3AFA09F0}"/>
                </a:ext>
              </a:extLst>
            </p:cNvPr>
            <p:cNvSpPr/>
            <p:nvPr/>
          </p:nvSpPr>
          <p:spPr>
            <a:xfrm>
              <a:off x="9250681" y="3981694"/>
              <a:ext cx="274319" cy="2855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357F809-ED09-7C05-116D-C3BE5E3E5D2B}"/>
                </a:ext>
              </a:extLst>
            </p:cNvPr>
            <p:cNvSpPr/>
            <p:nvPr/>
          </p:nvSpPr>
          <p:spPr>
            <a:xfrm>
              <a:off x="9372600" y="3981694"/>
              <a:ext cx="152400" cy="1531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58377F99-2EDA-22F9-D9B2-B9B4A425A34B}"/>
              </a:ext>
            </a:extLst>
          </p:cNvPr>
          <p:cNvGrpSpPr/>
          <p:nvPr/>
        </p:nvGrpSpPr>
        <p:grpSpPr>
          <a:xfrm>
            <a:off x="228600" y="5943600"/>
            <a:ext cx="261395" cy="302892"/>
            <a:chOff x="10273545" y="3886201"/>
            <a:chExt cx="388172" cy="413280"/>
          </a:xfrm>
        </p:grpSpPr>
        <p:sp>
          <p:nvSpPr>
            <p:cNvPr id="23" name="Oval 22">
              <a:extLst>
                <a:ext uri="{FF2B5EF4-FFF2-40B4-BE49-F238E27FC236}">
                  <a16:creationId xmlns:a16="http://schemas.microsoft.com/office/drawing/2014/main" xmlns="" id="{76BA510E-E87F-DA91-1712-ECE032339DB1}"/>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xmlns="" id="{1C7EF8CE-EC21-6657-C5AD-33F4AF035383}"/>
                </a:ext>
              </a:extLst>
            </p:cNvPr>
            <p:cNvSpPr/>
            <p:nvPr/>
          </p:nvSpPr>
          <p:spPr>
            <a:xfrm>
              <a:off x="10273545" y="3886201"/>
              <a:ext cx="388172" cy="413280"/>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xmlns="" id="{9BE1B77C-823C-2A30-CC53-CEC93490B61C}"/>
              </a:ext>
            </a:extLst>
          </p:cNvPr>
          <p:cNvSpPr txBox="1"/>
          <p:nvPr/>
        </p:nvSpPr>
        <p:spPr>
          <a:xfrm>
            <a:off x="438402" y="5943600"/>
            <a:ext cx="2295427" cy="307777"/>
          </a:xfrm>
          <a:prstGeom prst="rect">
            <a:avLst/>
          </a:prstGeom>
          <a:noFill/>
        </p:spPr>
        <p:txBody>
          <a:bodyPr wrap="square" rtlCol="0">
            <a:spAutoFit/>
          </a:bodyPr>
          <a:lstStyle/>
          <a:p>
            <a:r>
              <a:rPr lang="en-US" sz="1400" dirty="0">
                <a:latin typeface="+mn-lt"/>
              </a:rPr>
              <a:t>Heterozygous female with FD</a:t>
            </a:r>
          </a:p>
        </p:txBody>
      </p:sp>
      <p:sp>
        <p:nvSpPr>
          <p:cNvPr id="26" name="TextBox 25">
            <a:extLst>
              <a:ext uri="{FF2B5EF4-FFF2-40B4-BE49-F238E27FC236}">
                <a16:creationId xmlns:a16="http://schemas.microsoft.com/office/drawing/2014/main" xmlns="" id="{1831A152-054F-275C-6355-8A088F5CDF4E}"/>
              </a:ext>
            </a:extLst>
          </p:cNvPr>
          <p:cNvSpPr txBox="1"/>
          <p:nvPr/>
        </p:nvSpPr>
        <p:spPr>
          <a:xfrm>
            <a:off x="438402" y="6474023"/>
            <a:ext cx="1366887" cy="307777"/>
          </a:xfrm>
          <a:prstGeom prst="rect">
            <a:avLst/>
          </a:prstGeom>
          <a:noFill/>
        </p:spPr>
        <p:txBody>
          <a:bodyPr wrap="square" rtlCol="0">
            <a:spAutoFit/>
          </a:bodyPr>
          <a:lstStyle/>
          <a:p>
            <a:r>
              <a:rPr lang="en-US" sz="1400" dirty="0">
                <a:latin typeface="+mn-lt"/>
              </a:rPr>
              <a:t>Male with FD</a:t>
            </a:r>
          </a:p>
        </p:txBody>
      </p:sp>
      <p:sp>
        <p:nvSpPr>
          <p:cNvPr id="33" name="TextBox 32">
            <a:extLst>
              <a:ext uri="{FF2B5EF4-FFF2-40B4-BE49-F238E27FC236}">
                <a16:creationId xmlns:a16="http://schemas.microsoft.com/office/drawing/2014/main" xmlns="" id="{BB9FC54A-DCEA-39A8-A552-04088CDA9BD9}"/>
              </a:ext>
            </a:extLst>
          </p:cNvPr>
          <p:cNvSpPr txBox="1"/>
          <p:nvPr/>
        </p:nvSpPr>
        <p:spPr>
          <a:xfrm>
            <a:off x="9703322" y="6211669"/>
            <a:ext cx="2412478" cy="646331"/>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2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*Represents </a:t>
            </a:r>
            <a:r>
              <a:rPr lang="en-US" sz="1200" i="1" kern="0" dirty="0">
                <a:solidFill>
                  <a:srgbClr val="282828">
                    <a:lumMod val="90000"/>
                    <a:lumOff val="10000"/>
                  </a:srgbClr>
                </a:solidFill>
                <a:latin typeface="+mn-lt"/>
                <a:ea typeface="Tahoma" panose="020B0604030504040204" pitchFamily="34" charset="0"/>
                <a:cs typeface="Tahoma" panose="020B0604030504040204" pitchFamily="34" charset="0"/>
                <a:sym typeface="Lato Light"/>
              </a:rPr>
              <a:t>a FD patient evaluated in</a:t>
            </a:r>
            <a:r>
              <a:rPr kumimoji="0" lang="en-US" sz="12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lang="en-US" sz="1200" i="1" kern="0" dirty="0" err="1">
                <a:solidFill>
                  <a:srgbClr val="282828">
                    <a:lumMod val="90000"/>
                    <a:lumOff val="10000"/>
                  </a:srgbClr>
                </a:solidFill>
                <a:latin typeface="+mn-lt"/>
                <a:ea typeface="Tahoma" panose="020B0604030504040204" pitchFamily="34" charset="0"/>
                <a:cs typeface="Tahoma" panose="020B0604030504040204" pitchFamily="34" charset="0"/>
                <a:sym typeface="Lato Light"/>
              </a:rPr>
              <a:t>Fundeni</a:t>
            </a:r>
            <a:r>
              <a:rPr lang="en-US" sz="1200" i="1" kern="0" dirty="0">
                <a:solidFill>
                  <a:srgbClr val="282828">
                    <a:lumMod val="90000"/>
                    <a:lumOff val="10000"/>
                  </a:srgbClr>
                </a:solidFill>
                <a:latin typeface="+mn-lt"/>
                <a:ea typeface="Tahoma" panose="020B0604030504040204" pitchFamily="34" charset="0"/>
                <a:cs typeface="Tahoma" panose="020B0604030504040204" pitchFamily="34" charset="0"/>
                <a:sym typeface="Lato Light"/>
              </a:rPr>
              <a:t> Nephrology Expert Center</a:t>
            </a:r>
            <a:r>
              <a:rPr kumimoji="0" lang="en-US" sz="12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p>
        </p:txBody>
      </p:sp>
      <p:graphicFrame>
        <p:nvGraphicFramePr>
          <p:cNvPr id="19" name="Table 18">
            <a:extLst>
              <a:ext uri="{FF2B5EF4-FFF2-40B4-BE49-F238E27FC236}">
                <a16:creationId xmlns:a16="http://schemas.microsoft.com/office/drawing/2014/main" xmlns="" id="{F4CCAC16-AB4D-8D11-894A-8CC426A8F892}"/>
              </a:ext>
            </a:extLst>
          </p:cNvPr>
          <p:cNvGraphicFramePr>
            <a:graphicFrameLocks noGrp="1"/>
          </p:cNvGraphicFramePr>
          <p:nvPr>
            <p:extLst>
              <p:ext uri="{D42A27DB-BD31-4B8C-83A1-F6EECF244321}">
                <p14:modId xmlns:p14="http://schemas.microsoft.com/office/powerpoint/2010/main" xmlns="" val="4163035457"/>
              </p:ext>
            </p:extLst>
          </p:nvPr>
        </p:nvGraphicFramePr>
        <p:xfrm>
          <a:off x="2864773" y="1752600"/>
          <a:ext cx="6561628" cy="1009454"/>
        </p:xfrm>
        <a:graphic>
          <a:graphicData uri="http://schemas.openxmlformats.org/drawingml/2006/table">
            <a:tbl>
              <a:tblPr firstRow="1" bandRow="1">
                <a:tableStyleId>{5940675A-B579-460E-94D1-54222C63F5DA}</a:tableStyleId>
              </a:tblPr>
              <a:tblGrid>
                <a:gridCol w="1915805">
                  <a:extLst>
                    <a:ext uri="{9D8B030D-6E8A-4147-A177-3AD203B41FA5}">
                      <a16:colId xmlns:a16="http://schemas.microsoft.com/office/drawing/2014/main" xmlns="" val="981878148"/>
                    </a:ext>
                  </a:extLst>
                </a:gridCol>
                <a:gridCol w="4645823">
                  <a:extLst>
                    <a:ext uri="{9D8B030D-6E8A-4147-A177-3AD203B41FA5}">
                      <a16:colId xmlns:a16="http://schemas.microsoft.com/office/drawing/2014/main" xmlns="" val="2172953614"/>
                    </a:ext>
                  </a:extLst>
                </a:gridCol>
              </a:tblGrid>
              <a:tr h="642380">
                <a:tc>
                  <a:txBody>
                    <a:bodyPr/>
                    <a:lstStyle/>
                    <a:p>
                      <a:r>
                        <a:rPr lang="en-US" b="1" dirty="0">
                          <a:solidFill>
                            <a:srgbClr val="C00000"/>
                          </a:solidFill>
                        </a:rPr>
                        <a:t>2006-2015</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C00000"/>
                          </a:solidFill>
                        </a:rPr>
                        <a:t>lost nephrology follow-up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C00000"/>
                          </a:solidFill>
                        </a:rPr>
                        <a:t>2014 - hypertension</a:t>
                      </a:r>
                      <a:endParaRPr lang="en-US" baseline="0" dirty="0">
                        <a:solidFill>
                          <a:srgbClr val="002060"/>
                        </a:solidFill>
                      </a:endParaRPr>
                    </a:p>
                  </a:txBody>
                  <a:tcPr/>
                </a:tc>
                <a:extLst>
                  <a:ext uri="{0D108BD9-81ED-4DB2-BD59-A6C34878D82A}">
                    <a16:rowId xmlns:a16="http://schemas.microsoft.com/office/drawing/2014/main" xmlns="" val="3920138627"/>
                  </a:ext>
                </a:extLst>
              </a:tr>
              <a:tr h="367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2015, 35 </a:t>
                      </a:r>
                      <a:r>
                        <a:rPr lang="en-US" b="1" dirty="0" err="1">
                          <a:solidFill>
                            <a:srgbClr val="C00000"/>
                          </a:solidFill>
                        </a:rPr>
                        <a:t>yo</a:t>
                      </a:r>
                      <a:endParaRPr lang="en-US" b="1" dirty="0">
                        <a:solidFill>
                          <a:srgbClr val="C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C00000"/>
                          </a:solidFill>
                        </a:rPr>
                        <a:t> genetic test: pathogenic</a:t>
                      </a:r>
                      <a:r>
                        <a:rPr lang="en-US" altLang="en-US" sz="1800" b="1" dirty="0">
                          <a:solidFill>
                            <a:srgbClr val="C00000"/>
                          </a:solidFill>
                        </a:rPr>
                        <a:t> mutation </a:t>
                      </a:r>
                      <a:r>
                        <a:rPr lang="en-US" altLang="en-US" sz="1600" b="1" dirty="0">
                          <a:solidFill>
                            <a:srgbClr val="C00000"/>
                          </a:solidFill>
                        </a:rPr>
                        <a:t>c.486 G&gt;A </a:t>
                      </a:r>
                      <a:endParaRPr lang="en-US" sz="1600" b="1" dirty="0">
                        <a:solidFill>
                          <a:srgbClr val="C00000"/>
                        </a:solidFill>
                      </a:endParaRPr>
                    </a:p>
                  </a:txBody>
                  <a:tcPr/>
                </a:tc>
                <a:extLst>
                  <a:ext uri="{0D108BD9-81ED-4DB2-BD59-A6C34878D82A}">
                    <a16:rowId xmlns:a16="http://schemas.microsoft.com/office/drawing/2014/main" xmlns="" val="1161522362"/>
                  </a:ext>
                </a:extLst>
              </a:tr>
            </a:tbl>
          </a:graphicData>
        </a:graphic>
      </p:graphicFrame>
      <p:graphicFrame>
        <p:nvGraphicFramePr>
          <p:cNvPr id="34" name="Table 33">
            <a:extLst>
              <a:ext uri="{FF2B5EF4-FFF2-40B4-BE49-F238E27FC236}">
                <a16:creationId xmlns:a16="http://schemas.microsoft.com/office/drawing/2014/main" xmlns="" id="{9494CA84-D2D5-A18D-39FD-6AFC1C4E8D72}"/>
              </a:ext>
            </a:extLst>
          </p:cNvPr>
          <p:cNvGraphicFramePr>
            <a:graphicFrameLocks noGrp="1"/>
          </p:cNvGraphicFramePr>
          <p:nvPr>
            <p:extLst>
              <p:ext uri="{D42A27DB-BD31-4B8C-83A1-F6EECF244321}">
                <p14:modId xmlns:p14="http://schemas.microsoft.com/office/powerpoint/2010/main" xmlns="" val="3576247987"/>
              </p:ext>
            </p:extLst>
          </p:nvPr>
        </p:nvGraphicFramePr>
        <p:xfrm>
          <a:off x="2864772" y="2791918"/>
          <a:ext cx="6561629" cy="3075482"/>
        </p:xfrm>
        <a:graphic>
          <a:graphicData uri="http://schemas.openxmlformats.org/drawingml/2006/table">
            <a:tbl>
              <a:tblPr firstRow="1" bandRow="1">
                <a:tableStyleId>{BC89EF96-8CEA-46FF-86C4-4CE0E7609802}</a:tableStyleId>
              </a:tblPr>
              <a:tblGrid>
                <a:gridCol w="1761261">
                  <a:extLst>
                    <a:ext uri="{9D8B030D-6E8A-4147-A177-3AD203B41FA5}">
                      <a16:colId xmlns:a16="http://schemas.microsoft.com/office/drawing/2014/main" xmlns="" val="2439413079"/>
                    </a:ext>
                  </a:extLst>
                </a:gridCol>
                <a:gridCol w="4800368">
                  <a:extLst>
                    <a:ext uri="{9D8B030D-6E8A-4147-A177-3AD203B41FA5}">
                      <a16:colId xmlns:a16="http://schemas.microsoft.com/office/drawing/2014/main" xmlns="" val="4184476051"/>
                    </a:ext>
                  </a:extLst>
                </a:gridCol>
              </a:tblGrid>
              <a:tr h="367538">
                <a:tc gridSpan="2">
                  <a:txBody>
                    <a:bodyPr/>
                    <a:lstStyle/>
                    <a:p>
                      <a:r>
                        <a:rPr lang="en-US" dirty="0">
                          <a:solidFill>
                            <a:srgbClr val="002060"/>
                          </a:solidFill>
                        </a:rPr>
                        <a:t>Clinical assessment (2015)</a:t>
                      </a:r>
                    </a:p>
                  </a:txBody>
                  <a:tcPr/>
                </a:tc>
                <a:tc hMerge="1">
                  <a:txBody>
                    <a:bodyPr/>
                    <a:lstStyle/>
                    <a:p>
                      <a:r>
                        <a:rPr lang="en-US" dirty="0"/>
                        <a:t>2015</a:t>
                      </a:r>
                    </a:p>
                  </a:txBody>
                  <a:tcPr/>
                </a:tc>
                <a:extLst>
                  <a:ext uri="{0D108BD9-81ED-4DB2-BD59-A6C34878D82A}">
                    <a16:rowId xmlns:a16="http://schemas.microsoft.com/office/drawing/2014/main" xmlns="" val="990840163"/>
                  </a:ext>
                </a:extLst>
              </a:tr>
              <a:tr h="1206740">
                <a:tc>
                  <a:txBody>
                    <a:bodyPr/>
                    <a:lstStyle/>
                    <a:p>
                      <a:r>
                        <a:rPr lang="en-US" sz="1600" dirty="0">
                          <a:solidFill>
                            <a:srgbClr val="002060"/>
                          </a:solidFill>
                        </a:rPr>
                        <a:t>Kidney</a:t>
                      </a:r>
                    </a:p>
                  </a:txBody>
                  <a:tcPr/>
                </a:tc>
                <a:tc>
                  <a:txBody>
                    <a:bodyPr/>
                    <a:lstStyle/>
                    <a:p>
                      <a:pPr marL="0" indent="0">
                        <a:buFont typeface="Arial" panose="020B0604020202020204" pitchFamily="34" charset="0"/>
                        <a:buNone/>
                      </a:pPr>
                      <a:r>
                        <a:rPr lang="en-US" sz="1600" dirty="0">
                          <a:solidFill>
                            <a:srgbClr val="002060"/>
                          </a:solidFill>
                        </a:rPr>
                        <a:t>- hypertension, CKD stage G3bA3 (eGFR=40</a:t>
                      </a:r>
                    </a:p>
                    <a:p>
                      <a:pPr marL="0" indent="0">
                        <a:buFont typeface="Arial" panose="020B0604020202020204" pitchFamily="34" charset="0"/>
                        <a:buNone/>
                      </a:pPr>
                      <a:r>
                        <a:rPr lang="en-US" sz="1600" dirty="0">
                          <a:solidFill>
                            <a:srgbClr val="002060"/>
                          </a:solidFill>
                        </a:rPr>
                        <a:t>  ml/min/1.73 m</a:t>
                      </a:r>
                      <a:r>
                        <a:rPr lang="en-US" sz="1600" baseline="30000" dirty="0">
                          <a:solidFill>
                            <a:srgbClr val="002060"/>
                          </a:solidFill>
                        </a:rPr>
                        <a:t>2</a:t>
                      </a:r>
                      <a:r>
                        <a:rPr lang="en-US" sz="1600" baseline="0" dirty="0">
                          <a:solidFill>
                            <a:srgbClr val="002060"/>
                          </a:solidFill>
                        </a:rPr>
                        <a:t>, proteinuria 4.5 g/day) </a:t>
                      </a:r>
                    </a:p>
                    <a:p>
                      <a:pPr marL="0" indent="0">
                        <a:buFont typeface="Arial" panose="020B0604020202020204" pitchFamily="34" charset="0"/>
                        <a:buNone/>
                      </a:pPr>
                      <a:r>
                        <a:rPr lang="en-US" sz="1600" baseline="0" dirty="0">
                          <a:solidFill>
                            <a:srgbClr val="002060"/>
                          </a:solidFill>
                        </a:rPr>
                        <a:t>- Kidney biopsy: 30% global glomerular sclerosis,</a:t>
                      </a:r>
                    </a:p>
                    <a:p>
                      <a:pPr marL="0" indent="0">
                        <a:buFont typeface="Arial" panose="020B0604020202020204" pitchFamily="34" charset="0"/>
                        <a:buNone/>
                      </a:pPr>
                      <a:r>
                        <a:rPr lang="en-US" sz="1600" baseline="0" dirty="0">
                          <a:solidFill>
                            <a:srgbClr val="002060"/>
                          </a:solidFill>
                        </a:rPr>
                        <a:t>  numerous GL-3 deposits in podocytes, tubes, and</a:t>
                      </a:r>
                    </a:p>
                    <a:p>
                      <a:pPr marL="0" indent="0">
                        <a:buFont typeface="Arial" panose="020B0604020202020204" pitchFamily="34" charset="0"/>
                        <a:buNone/>
                      </a:pPr>
                      <a:r>
                        <a:rPr lang="en-US" sz="1600" baseline="0" dirty="0">
                          <a:solidFill>
                            <a:srgbClr val="002060"/>
                          </a:solidFill>
                        </a:rPr>
                        <a:t>  arterioles. Another etiology for CKD was excluded.</a:t>
                      </a:r>
                    </a:p>
                  </a:txBody>
                  <a:tcPr/>
                </a:tc>
                <a:extLst>
                  <a:ext uri="{0D108BD9-81ED-4DB2-BD59-A6C34878D82A}">
                    <a16:rowId xmlns:a16="http://schemas.microsoft.com/office/drawing/2014/main" xmlns="" val="2277141730"/>
                  </a:ext>
                </a:extLst>
              </a:tr>
              <a:tr h="349326">
                <a:tc>
                  <a:txBody>
                    <a:bodyPr/>
                    <a:lstStyle/>
                    <a:p>
                      <a:r>
                        <a:rPr lang="en-US" sz="1600" dirty="0">
                          <a:solidFill>
                            <a:srgbClr val="002060"/>
                          </a:solidFill>
                        </a:rPr>
                        <a:t>Cardiac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a:solidFill>
                            <a:srgbClr val="002060"/>
                          </a:solidFill>
                        </a:rPr>
                        <a:t>- normal ECG and echocardiography, without arrythmia</a:t>
                      </a:r>
                    </a:p>
                  </a:txBody>
                  <a:tcPr/>
                </a:tc>
                <a:extLst>
                  <a:ext uri="{0D108BD9-81ED-4DB2-BD59-A6C34878D82A}">
                    <a16:rowId xmlns:a16="http://schemas.microsoft.com/office/drawing/2014/main" xmlns="" val="531419030"/>
                  </a:ext>
                </a:extLst>
              </a:tr>
              <a:tr h="349326">
                <a:tc>
                  <a:txBody>
                    <a:bodyPr/>
                    <a:lstStyle/>
                    <a:p>
                      <a:r>
                        <a:rPr lang="en-US" sz="1600" dirty="0">
                          <a:solidFill>
                            <a:srgbClr val="002060"/>
                          </a:solidFill>
                        </a:rPr>
                        <a:t>Cerebrovascular</a:t>
                      </a:r>
                    </a:p>
                  </a:txBody>
                  <a:tcPr/>
                </a:tc>
                <a:tc>
                  <a:txBody>
                    <a:bodyPr/>
                    <a:lstStyle/>
                    <a:p>
                      <a:pPr marL="0" indent="0">
                        <a:buFont typeface="Arial" panose="020B0604020202020204" pitchFamily="34" charset="0"/>
                        <a:buNone/>
                      </a:pPr>
                      <a:r>
                        <a:rPr lang="en-US" sz="1600" dirty="0">
                          <a:solidFill>
                            <a:srgbClr val="002060"/>
                          </a:solidFill>
                        </a:rPr>
                        <a:t>- Normal MRI</a:t>
                      </a:r>
                    </a:p>
                  </a:txBody>
                  <a:tcPr/>
                </a:tc>
                <a:extLst>
                  <a:ext uri="{0D108BD9-81ED-4DB2-BD59-A6C34878D82A}">
                    <a16:rowId xmlns:a16="http://schemas.microsoft.com/office/drawing/2014/main" xmlns="" val="1259712053"/>
                  </a:ext>
                </a:extLst>
              </a:tr>
              <a:tr h="349326">
                <a:tc>
                  <a:txBody>
                    <a:bodyPr/>
                    <a:lstStyle/>
                    <a:p>
                      <a:r>
                        <a:rPr lang="en-US" sz="1600" dirty="0">
                          <a:solidFill>
                            <a:srgbClr val="002060"/>
                          </a:solidFill>
                        </a:rPr>
                        <a:t>Dermatological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a:solidFill>
                            <a:srgbClr val="002060"/>
                          </a:solidFill>
                        </a:rPr>
                        <a:t>- upper limbs fingers angiokeratoma</a:t>
                      </a:r>
                    </a:p>
                  </a:txBody>
                  <a:tcPr/>
                </a:tc>
                <a:extLst>
                  <a:ext uri="{0D108BD9-81ED-4DB2-BD59-A6C34878D82A}">
                    <a16:rowId xmlns:a16="http://schemas.microsoft.com/office/drawing/2014/main" xmlns="" val="2526966399"/>
                  </a:ext>
                </a:extLst>
              </a:tr>
              <a:tr h="349326">
                <a:tc>
                  <a:txBody>
                    <a:bodyPr/>
                    <a:lstStyle/>
                    <a:p>
                      <a:r>
                        <a:rPr lang="en-US" sz="1600" dirty="0">
                          <a:solidFill>
                            <a:srgbClr val="002060"/>
                          </a:solidFill>
                        </a:rPr>
                        <a:t>Ophthalmological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a:solidFill>
                            <a:srgbClr val="002060"/>
                          </a:solidFill>
                        </a:rPr>
                        <a:t>- Cornea </a:t>
                      </a:r>
                      <a:r>
                        <a:rPr lang="en-US" sz="1600" baseline="0" dirty="0" err="1">
                          <a:solidFill>
                            <a:srgbClr val="002060"/>
                          </a:solidFill>
                        </a:rPr>
                        <a:t>verticillata</a:t>
                      </a:r>
                      <a:endParaRPr lang="en-US" sz="1600" baseline="0" dirty="0">
                        <a:solidFill>
                          <a:srgbClr val="002060"/>
                        </a:solidFill>
                      </a:endParaRPr>
                    </a:p>
                  </a:txBody>
                  <a:tcPr/>
                </a:tc>
                <a:extLst>
                  <a:ext uri="{0D108BD9-81ED-4DB2-BD59-A6C34878D82A}">
                    <a16:rowId xmlns:a16="http://schemas.microsoft.com/office/drawing/2014/main" xmlns="" val="3655834524"/>
                  </a:ext>
                </a:extLst>
              </a:tr>
            </a:tbl>
          </a:graphicData>
        </a:graphic>
      </p:graphicFrame>
      <p:grpSp>
        <p:nvGrpSpPr>
          <p:cNvPr id="38" name="Group 37">
            <a:extLst>
              <a:ext uri="{FF2B5EF4-FFF2-40B4-BE49-F238E27FC236}">
                <a16:creationId xmlns:a16="http://schemas.microsoft.com/office/drawing/2014/main" xmlns="" id="{E7A619AD-0CBD-36E1-04F7-081FE39BAE9A}"/>
              </a:ext>
            </a:extLst>
          </p:cNvPr>
          <p:cNvGrpSpPr/>
          <p:nvPr/>
        </p:nvGrpSpPr>
        <p:grpSpPr>
          <a:xfrm>
            <a:off x="152400" y="1809947"/>
            <a:ext cx="2667000" cy="3305647"/>
            <a:chOff x="456002" y="1753386"/>
            <a:chExt cx="2972998" cy="3949156"/>
          </a:xfrm>
        </p:grpSpPr>
        <p:sp>
          <p:nvSpPr>
            <p:cNvPr id="44" name="Rectangle 43">
              <a:extLst>
                <a:ext uri="{FF2B5EF4-FFF2-40B4-BE49-F238E27FC236}">
                  <a16:creationId xmlns:a16="http://schemas.microsoft.com/office/drawing/2014/main" xmlns="" id="{B43D57EA-3B43-0167-5E8E-D960824D1A21}"/>
                </a:ext>
              </a:extLst>
            </p:cNvPr>
            <p:cNvSpPr/>
            <p:nvPr/>
          </p:nvSpPr>
          <p:spPr>
            <a:xfrm>
              <a:off x="1214841" y="1875434"/>
              <a:ext cx="311443" cy="346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A03066BE-EB38-20AD-22B6-7B13CFBD9CDE}"/>
                </a:ext>
              </a:extLst>
            </p:cNvPr>
            <p:cNvSpPr/>
            <p:nvPr/>
          </p:nvSpPr>
          <p:spPr>
            <a:xfrm>
              <a:off x="973829" y="3064332"/>
              <a:ext cx="311443" cy="346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xmlns="" id="{35C9B708-90EF-70B8-E253-41CFD5A17BC2}"/>
                </a:ext>
              </a:extLst>
            </p:cNvPr>
            <p:cNvGrpSpPr/>
            <p:nvPr/>
          </p:nvGrpSpPr>
          <p:grpSpPr>
            <a:xfrm>
              <a:off x="2166476" y="4651438"/>
              <a:ext cx="311443" cy="346704"/>
              <a:chOff x="9250681" y="3981694"/>
              <a:chExt cx="274319" cy="285506"/>
            </a:xfrm>
          </p:grpSpPr>
          <p:sp>
            <p:nvSpPr>
              <p:cNvPr id="46" name="Rectangle 45">
                <a:extLst>
                  <a:ext uri="{FF2B5EF4-FFF2-40B4-BE49-F238E27FC236}">
                    <a16:creationId xmlns:a16="http://schemas.microsoft.com/office/drawing/2014/main" xmlns="" id="{3B5D088C-656F-E841-0E90-0B0F135F2A88}"/>
                  </a:ext>
                </a:extLst>
              </p:cNvPr>
              <p:cNvSpPr/>
              <p:nvPr/>
            </p:nvSpPr>
            <p:spPr>
              <a:xfrm>
                <a:off x="9250681" y="3981694"/>
                <a:ext cx="274319" cy="2855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A67CFACB-AF42-D218-80E6-CF9232CFECCA}"/>
                  </a:ext>
                </a:extLst>
              </p:cNvPr>
              <p:cNvSpPr/>
              <p:nvPr/>
            </p:nvSpPr>
            <p:spPr>
              <a:xfrm>
                <a:off x="9372600" y="3981694"/>
                <a:ext cx="152400" cy="1531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51" name="Rectangle 50">
              <a:extLst>
                <a:ext uri="{FF2B5EF4-FFF2-40B4-BE49-F238E27FC236}">
                  <a16:creationId xmlns:a16="http://schemas.microsoft.com/office/drawing/2014/main" xmlns="" id="{7809E0B4-C035-8B32-62E7-7105A0F5947A}"/>
                </a:ext>
              </a:extLst>
            </p:cNvPr>
            <p:cNvSpPr/>
            <p:nvPr/>
          </p:nvSpPr>
          <p:spPr>
            <a:xfrm>
              <a:off x="1112248" y="3064332"/>
              <a:ext cx="173024" cy="1860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xmlns="" id="{2066E7BB-70C8-AD45-2005-76B09AEAF79B}"/>
                </a:ext>
              </a:extLst>
            </p:cNvPr>
            <p:cNvGrpSpPr/>
            <p:nvPr/>
          </p:nvGrpSpPr>
          <p:grpSpPr>
            <a:xfrm>
              <a:off x="2477918" y="3065013"/>
              <a:ext cx="413832" cy="421648"/>
              <a:chOff x="10303497" y="3886201"/>
              <a:chExt cx="358220" cy="380999"/>
            </a:xfrm>
          </p:grpSpPr>
          <p:sp>
            <p:nvSpPr>
              <p:cNvPr id="45" name="Oval 44">
                <a:extLst>
                  <a:ext uri="{FF2B5EF4-FFF2-40B4-BE49-F238E27FC236}">
                    <a16:creationId xmlns:a16="http://schemas.microsoft.com/office/drawing/2014/main" xmlns="" id="{393D7B5C-50CD-36A7-1168-80D99E7C8720}"/>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tial Circle 53">
                <a:extLst>
                  <a:ext uri="{FF2B5EF4-FFF2-40B4-BE49-F238E27FC236}">
                    <a16:creationId xmlns:a16="http://schemas.microsoft.com/office/drawing/2014/main" xmlns="" id="{FCA27848-65CD-B2BE-1A5D-155EE2BC7CDB}"/>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60" name="Oval 59">
              <a:extLst>
                <a:ext uri="{FF2B5EF4-FFF2-40B4-BE49-F238E27FC236}">
                  <a16:creationId xmlns:a16="http://schemas.microsoft.com/office/drawing/2014/main" xmlns="" id="{D63850BD-F68B-38BC-51F6-5ECA2C8C687A}"/>
                </a:ext>
              </a:extLst>
            </p:cNvPr>
            <p:cNvSpPr/>
            <p:nvPr/>
          </p:nvSpPr>
          <p:spPr>
            <a:xfrm>
              <a:off x="2418163" y="1837275"/>
              <a:ext cx="417399" cy="4082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xmlns="" id="{3BDBC385-4955-4CAB-216B-FA96AF45E652}"/>
                </a:ext>
              </a:extLst>
            </p:cNvPr>
            <p:cNvCxnSpPr>
              <a:cxnSpLocks/>
            </p:cNvCxnSpPr>
            <p:nvPr/>
          </p:nvCxnSpPr>
          <p:spPr>
            <a:xfrm flipH="1">
              <a:off x="2418163" y="1820233"/>
              <a:ext cx="405805" cy="494439"/>
            </a:xfrm>
            <a:prstGeom prst="line">
              <a:avLst/>
            </a:prstGeom>
            <a:ln w="28575"/>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6D8F41D4-20F0-2EEF-25C8-987252E11B95}"/>
                </a:ext>
              </a:extLst>
            </p:cNvPr>
            <p:cNvCxnSpPr>
              <a:cxnSpLocks/>
            </p:cNvCxnSpPr>
            <p:nvPr/>
          </p:nvCxnSpPr>
          <p:spPr>
            <a:xfrm flipH="1">
              <a:off x="1120806" y="1753386"/>
              <a:ext cx="491990" cy="555202"/>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1D63E6C4-8453-F654-C8A3-0418230E6E0D}"/>
                </a:ext>
              </a:extLst>
            </p:cNvPr>
            <p:cNvCxnSpPr>
              <a:cxnSpLocks/>
              <a:stCxn id="44" idx="3"/>
              <a:endCxn id="60" idx="2"/>
            </p:cNvCxnSpPr>
            <p:nvPr/>
          </p:nvCxnSpPr>
          <p:spPr>
            <a:xfrm flipV="1">
              <a:off x="1526284" y="2041422"/>
              <a:ext cx="891879" cy="7364"/>
            </a:xfrm>
            <a:prstGeom prst="line">
              <a:avLst/>
            </a:prstGeom>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0EA74E1E-BC9E-1DC3-B625-CF56C20DA7BB}"/>
                </a:ext>
              </a:extLst>
            </p:cNvPr>
            <p:cNvCxnSpPr>
              <a:cxnSpLocks/>
            </p:cNvCxnSpPr>
            <p:nvPr/>
          </p:nvCxnSpPr>
          <p:spPr>
            <a:xfrm flipH="1" flipV="1">
              <a:off x="1958845" y="2060501"/>
              <a:ext cx="13378" cy="832801"/>
            </a:xfrm>
            <a:prstGeom prst="line">
              <a:avLst/>
            </a:prstGeom>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EB990F66-3993-FB91-FA35-15F893C8A5C3}"/>
                </a:ext>
              </a:extLst>
            </p:cNvPr>
            <p:cNvCxnSpPr>
              <a:cxnSpLocks/>
            </p:cNvCxnSpPr>
            <p:nvPr/>
          </p:nvCxnSpPr>
          <p:spPr>
            <a:xfrm>
              <a:off x="1065760" y="2889593"/>
              <a:ext cx="1585184" cy="118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526A1103-D577-A2EF-6F7D-0EAECCB86FC8}"/>
                </a:ext>
              </a:extLst>
            </p:cNvPr>
            <p:cNvCxnSpPr/>
            <p:nvPr/>
          </p:nvCxnSpPr>
          <p:spPr>
            <a:xfrm>
              <a:off x="1066800" y="2893302"/>
              <a:ext cx="0" cy="161637"/>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xmlns="" id="{D03031B7-5D3A-0690-D22B-A477E3F9120C}"/>
                </a:ext>
              </a:extLst>
            </p:cNvPr>
            <p:cNvCxnSpPr/>
            <p:nvPr/>
          </p:nvCxnSpPr>
          <p:spPr>
            <a:xfrm>
              <a:off x="2650944" y="2893302"/>
              <a:ext cx="0" cy="161637"/>
            </a:xfrm>
            <a:prstGeom prst="line">
              <a:avLst/>
            </a:prstGeom>
            <a:ln w="127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xmlns="" id="{DD831231-9689-B857-98BA-571EF4FA9732}"/>
                </a:ext>
              </a:extLst>
            </p:cNvPr>
            <p:cNvCxnSpPr>
              <a:cxnSpLocks/>
              <a:stCxn id="54" idx="1"/>
            </p:cNvCxnSpPr>
            <p:nvPr/>
          </p:nvCxnSpPr>
          <p:spPr>
            <a:xfrm>
              <a:off x="2684835" y="3486662"/>
              <a:ext cx="714" cy="979710"/>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B164299B-E801-5DBB-A468-9C69EF337F36}"/>
                </a:ext>
              </a:extLst>
            </p:cNvPr>
            <p:cNvCxnSpPr/>
            <p:nvPr/>
          </p:nvCxnSpPr>
          <p:spPr>
            <a:xfrm>
              <a:off x="2304894" y="4466372"/>
              <a:ext cx="6920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6DE4391F-5FC4-1456-ABE1-3E8B70782C72}"/>
                </a:ext>
              </a:extLst>
            </p:cNvPr>
            <p:cNvCxnSpPr>
              <a:cxnSpLocks/>
            </p:cNvCxnSpPr>
            <p:nvPr/>
          </p:nvCxnSpPr>
          <p:spPr>
            <a:xfrm flipH="1">
              <a:off x="879794" y="2971800"/>
              <a:ext cx="491990" cy="555202"/>
            </a:xfrm>
            <a:prstGeom prst="line">
              <a:avLst/>
            </a:prstGeom>
            <a:ln w="28575"/>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xmlns="" id="{6A202B62-ED60-4E63-5BDF-5A2FCB23BC97}"/>
                </a:ext>
              </a:extLst>
            </p:cNvPr>
            <p:cNvCxnSpPr/>
            <p:nvPr/>
          </p:nvCxnSpPr>
          <p:spPr>
            <a:xfrm>
              <a:off x="2304894" y="4466372"/>
              <a:ext cx="0" cy="161637"/>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43A3C52C-5442-72C0-D761-879AF40FB9CF}"/>
                </a:ext>
              </a:extLst>
            </p:cNvPr>
            <p:cNvCxnSpPr/>
            <p:nvPr/>
          </p:nvCxnSpPr>
          <p:spPr>
            <a:xfrm>
              <a:off x="2996992" y="4466372"/>
              <a:ext cx="0" cy="161637"/>
            </a:xfrm>
            <a:prstGeom prst="line">
              <a:avLst/>
            </a:prstGeom>
            <a:ln w="12700"/>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a16="http://schemas.microsoft.com/office/drawing/2014/main" xmlns="" id="{6B49D932-DDAC-0A9A-C30F-BA3285633FE8}"/>
                </a:ext>
              </a:extLst>
            </p:cNvPr>
            <p:cNvGrpSpPr/>
            <p:nvPr/>
          </p:nvGrpSpPr>
          <p:grpSpPr>
            <a:xfrm>
              <a:off x="2780713" y="4629230"/>
              <a:ext cx="375922" cy="392342"/>
              <a:chOff x="10303497" y="3886201"/>
              <a:chExt cx="358220" cy="380999"/>
            </a:xfrm>
          </p:grpSpPr>
          <p:sp>
            <p:nvSpPr>
              <p:cNvPr id="110" name="Oval 109">
                <a:extLst>
                  <a:ext uri="{FF2B5EF4-FFF2-40B4-BE49-F238E27FC236}">
                    <a16:creationId xmlns:a16="http://schemas.microsoft.com/office/drawing/2014/main" xmlns="" id="{FB6DED33-BB1F-4E15-3501-509717D6EBDD}"/>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artial Circle 110">
                <a:extLst>
                  <a:ext uri="{FF2B5EF4-FFF2-40B4-BE49-F238E27FC236}">
                    <a16:creationId xmlns:a16="http://schemas.microsoft.com/office/drawing/2014/main" xmlns="" id="{A03D61F1-9868-EFCB-1DDD-C3B7EA4DFAC2}"/>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cxnSp>
          <p:nvCxnSpPr>
            <p:cNvPr id="130" name="Straight Connector 129">
              <a:extLst>
                <a:ext uri="{FF2B5EF4-FFF2-40B4-BE49-F238E27FC236}">
                  <a16:creationId xmlns:a16="http://schemas.microsoft.com/office/drawing/2014/main" xmlns="" id="{24EFE7B2-07DF-AE9A-4C41-F9F60A7FC8AC}"/>
                </a:ext>
              </a:extLst>
            </p:cNvPr>
            <p:cNvCxnSpPr>
              <a:cxnSpLocks/>
            </p:cNvCxnSpPr>
            <p:nvPr/>
          </p:nvCxnSpPr>
          <p:spPr>
            <a:xfrm>
              <a:off x="1100365" y="3448504"/>
              <a:ext cx="714" cy="979710"/>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DB85D33F-8296-8B0E-2299-16FA7DE151C0}"/>
                </a:ext>
              </a:extLst>
            </p:cNvPr>
            <p:cNvCxnSpPr/>
            <p:nvPr/>
          </p:nvCxnSpPr>
          <p:spPr>
            <a:xfrm>
              <a:off x="719711" y="4466372"/>
              <a:ext cx="6920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C6B2C14-6395-7826-8E91-A2BA1FB3AD00}"/>
                </a:ext>
              </a:extLst>
            </p:cNvPr>
            <p:cNvCxnSpPr/>
            <p:nvPr/>
          </p:nvCxnSpPr>
          <p:spPr>
            <a:xfrm>
              <a:off x="1411809" y="4466372"/>
              <a:ext cx="0" cy="161637"/>
            </a:xfrm>
            <a:prstGeom prst="line">
              <a:avLst/>
            </a:prstGeom>
            <a:ln w="12700"/>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xmlns="" id="{48A48291-F9A0-F670-324A-145ECD747101}"/>
                </a:ext>
              </a:extLst>
            </p:cNvPr>
            <p:cNvSpPr txBox="1"/>
            <p:nvPr/>
          </p:nvSpPr>
          <p:spPr>
            <a:xfrm>
              <a:off x="456002" y="3429004"/>
              <a:ext cx="1217542" cy="461665"/>
            </a:xfrm>
            <a:prstGeom prst="rect">
              <a:avLst/>
            </a:prstGeom>
            <a:noFill/>
          </p:spPr>
          <p:txBody>
            <a:bodyPr wrap="square" rtlCol="0">
              <a:spAutoFit/>
            </a:bodyPr>
            <a:lstStyle/>
            <a:p>
              <a:pPr algn="ctr"/>
              <a:r>
                <a:rPr lang="en-US" sz="1200" dirty="0">
                  <a:latin typeface="+mn-lt"/>
                </a:rPr>
                <a:t>Hemodialysis, stroke</a:t>
              </a:r>
            </a:p>
          </p:txBody>
        </p:sp>
        <p:sp>
          <p:nvSpPr>
            <p:cNvPr id="145" name="Arrow: Right 144">
              <a:extLst>
                <a:ext uri="{FF2B5EF4-FFF2-40B4-BE49-F238E27FC236}">
                  <a16:creationId xmlns:a16="http://schemas.microsoft.com/office/drawing/2014/main" xmlns="" id="{3331386A-8DAB-2D26-75FB-6C7CD897F2AE}"/>
                </a:ext>
              </a:extLst>
            </p:cNvPr>
            <p:cNvSpPr/>
            <p:nvPr/>
          </p:nvSpPr>
          <p:spPr>
            <a:xfrm>
              <a:off x="1888162" y="4628034"/>
              <a:ext cx="245438" cy="2487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xmlns="" id="{1745CF56-1709-448F-F861-208B8AE6CA56}"/>
                </a:ext>
              </a:extLst>
            </p:cNvPr>
            <p:cNvCxnSpPr/>
            <p:nvPr/>
          </p:nvCxnSpPr>
          <p:spPr>
            <a:xfrm>
              <a:off x="685800" y="4475221"/>
              <a:ext cx="0" cy="161637"/>
            </a:xfrm>
            <a:prstGeom prst="line">
              <a:avLst/>
            </a:prstGeom>
            <a:ln w="1270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xmlns="" id="{58548207-F448-5483-AB2E-EFBB72BB267C}"/>
                </a:ext>
              </a:extLst>
            </p:cNvPr>
            <p:cNvGrpSpPr/>
            <p:nvPr/>
          </p:nvGrpSpPr>
          <p:grpSpPr>
            <a:xfrm>
              <a:off x="533400" y="4636858"/>
              <a:ext cx="375922" cy="392342"/>
              <a:chOff x="10303497" y="3886201"/>
              <a:chExt cx="358220" cy="380999"/>
            </a:xfrm>
          </p:grpSpPr>
          <p:sp>
            <p:nvSpPr>
              <p:cNvPr id="7" name="Oval 6">
                <a:extLst>
                  <a:ext uri="{FF2B5EF4-FFF2-40B4-BE49-F238E27FC236}">
                    <a16:creationId xmlns:a16="http://schemas.microsoft.com/office/drawing/2014/main" xmlns="" id="{8E60A57C-85CF-33C8-7CEF-46CF8F058065}"/>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tial Circle 7">
                <a:extLst>
                  <a:ext uri="{FF2B5EF4-FFF2-40B4-BE49-F238E27FC236}">
                    <a16:creationId xmlns:a16="http://schemas.microsoft.com/office/drawing/2014/main" xmlns="" id="{FAFEF574-E5D6-B0D9-4896-363AA9C33568}"/>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grpSp>
          <p:nvGrpSpPr>
            <p:cNvPr id="9" name="Group 8">
              <a:extLst>
                <a:ext uri="{FF2B5EF4-FFF2-40B4-BE49-F238E27FC236}">
                  <a16:creationId xmlns:a16="http://schemas.microsoft.com/office/drawing/2014/main" xmlns="" id="{CB2A5A47-2021-D4B2-756C-8E08EFBA0987}"/>
                </a:ext>
              </a:extLst>
            </p:cNvPr>
            <p:cNvGrpSpPr/>
            <p:nvPr/>
          </p:nvGrpSpPr>
          <p:grpSpPr>
            <a:xfrm>
              <a:off x="1224278" y="4648200"/>
              <a:ext cx="375922" cy="392342"/>
              <a:chOff x="10303497" y="3886201"/>
              <a:chExt cx="358220" cy="380999"/>
            </a:xfrm>
          </p:grpSpPr>
          <p:sp>
            <p:nvSpPr>
              <p:cNvPr id="10" name="Oval 9">
                <a:extLst>
                  <a:ext uri="{FF2B5EF4-FFF2-40B4-BE49-F238E27FC236}">
                    <a16:creationId xmlns:a16="http://schemas.microsoft.com/office/drawing/2014/main" xmlns="" id="{144F9A92-5D03-E757-AC22-5CC082C5C87E}"/>
                  </a:ext>
                </a:extLst>
              </p:cNvPr>
              <p:cNvSpPr/>
              <p:nvPr/>
            </p:nvSpPr>
            <p:spPr>
              <a:xfrm>
                <a:off x="10303497" y="3886201"/>
                <a:ext cx="349265" cy="38099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tial Circle 10">
                <a:extLst>
                  <a:ext uri="{FF2B5EF4-FFF2-40B4-BE49-F238E27FC236}">
                    <a16:creationId xmlns:a16="http://schemas.microsoft.com/office/drawing/2014/main" xmlns="" id="{1BD466FA-520C-E5B7-B092-D403005B5BB8}"/>
                  </a:ext>
                </a:extLst>
              </p:cNvPr>
              <p:cNvSpPr/>
              <p:nvPr/>
            </p:nvSpPr>
            <p:spPr>
              <a:xfrm>
                <a:off x="10303497" y="3886201"/>
                <a:ext cx="358220" cy="380999"/>
              </a:xfrm>
              <a:prstGeom prst="pie">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32" name="Oval 31">
              <a:extLst>
                <a:ext uri="{FF2B5EF4-FFF2-40B4-BE49-F238E27FC236}">
                  <a16:creationId xmlns:a16="http://schemas.microsoft.com/office/drawing/2014/main" xmlns="" id="{4955AE3B-1957-64E9-D72D-3A28EF0BDEE6}"/>
                </a:ext>
              </a:extLst>
            </p:cNvPr>
            <p:cNvSpPr/>
            <p:nvPr/>
          </p:nvSpPr>
          <p:spPr>
            <a:xfrm>
              <a:off x="2650944" y="4267201"/>
              <a:ext cx="710868" cy="143534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842BB4FD-CCD6-2A8E-346C-6E616F2107E2}"/>
                </a:ext>
              </a:extLst>
            </p:cNvPr>
            <p:cNvSpPr txBox="1"/>
            <p:nvPr/>
          </p:nvSpPr>
          <p:spPr>
            <a:xfrm>
              <a:off x="2821159" y="4953000"/>
              <a:ext cx="607841" cy="646331"/>
            </a:xfrm>
            <a:prstGeom prst="rect">
              <a:avLst/>
            </a:prstGeom>
            <a:noFill/>
          </p:spPr>
          <p:txBody>
            <a:bodyPr wrap="square" rtlCol="0">
              <a:spAutoFit/>
            </a:bodyPr>
            <a:lstStyle/>
            <a:p>
              <a:r>
                <a:rPr lang="en-US" b="1" dirty="0">
                  <a:latin typeface="+mn-lt"/>
                </a:rPr>
                <a:t>35 </a:t>
              </a:r>
              <a:r>
                <a:rPr lang="en-US" b="1" dirty="0" err="1">
                  <a:latin typeface="+mn-lt"/>
                </a:rPr>
                <a:t>yo</a:t>
              </a:r>
              <a:endParaRPr lang="en-US" b="1" dirty="0">
                <a:latin typeface="+mn-lt"/>
              </a:endParaRPr>
            </a:p>
          </p:txBody>
        </p:sp>
      </p:grpSp>
      <p:pic>
        <p:nvPicPr>
          <p:cNvPr id="40" name="Picture 39">
            <a:extLst>
              <a:ext uri="{FF2B5EF4-FFF2-40B4-BE49-F238E27FC236}">
                <a16:creationId xmlns:a16="http://schemas.microsoft.com/office/drawing/2014/main" xmlns="" id="{F522B6C3-74E4-16CB-0046-FA5E46D01A19}"/>
              </a:ext>
            </a:extLst>
          </p:cNvPr>
          <p:cNvPicPr>
            <a:picLocks noChangeAspect="1"/>
          </p:cNvPicPr>
          <p:nvPr/>
        </p:nvPicPr>
        <p:blipFill>
          <a:blip r:embed="rId2" cstate="print"/>
          <a:stretch>
            <a:fillRect/>
          </a:stretch>
        </p:blipFill>
        <p:spPr>
          <a:xfrm>
            <a:off x="9581618" y="1981200"/>
            <a:ext cx="2437557" cy="1883819"/>
          </a:xfrm>
          <a:prstGeom prst="rect">
            <a:avLst/>
          </a:prstGeom>
        </p:spPr>
      </p:pic>
      <p:pic>
        <p:nvPicPr>
          <p:cNvPr id="42" name="Picture 41">
            <a:extLst>
              <a:ext uri="{FF2B5EF4-FFF2-40B4-BE49-F238E27FC236}">
                <a16:creationId xmlns:a16="http://schemas.microsoft.com/office/drawing/2014/main" xmlns="" id="{85DC7FC5-F068-431F-9CEC-67619F8842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98715" y="4048915"/>
            <a:ext cx="2440885" cy="1944195"/>
          </a:xfrm>
          <a:prstGeom prst="rect">
            <a:avLst/>
          </a:prstGeom>
        </p:spPr>
      </p:pic>
      <p:graphicFrame>
        <p:nvGraphicFramePr>
          <p:cNvPr id="43" name="Table 42">
            <a:extLst>
              <a:ext uri="{FF2B5EF4-FFF2-40B4-BE49-F238E27FC236}">
                <a16:creationId xmlns:a16="http://schemas.microsoft.com/office/drawing/2014/main" xmlns="" id="{D0C8AEB5-8C48-4564-72AD-40D53D9716CA}"/>
              </a:ext>
            </a:extLst>
          </p:cNvPr>
          <p:cNvGraphicFramePr>
            <a:graphicFrameLocks noGrp="1"/>
          </p:cNvGraphicFramePr>
          <p:nvPr>
            <p:extLst>
              <p:ext uri="{D42A27DB-BD31-4B8C-83A1-F6EECF244321}">
                <p14:modId xmlns:p14="http://schemas.microsoft.com/office/powerpoint/2010/main" xmlns="" val="777182357"/>
              </p:ext>
            </p:extLst>
          </p:nvPr>
        </p:nvGraphicFramePr>
        <p:xfrm>
          <a:off x="2864772" y="5867400"/>
          <a:ext cx="6561629" cy="914400"/>
        </p:xfrm>
        <a:graphic>
          <a:graphicData uri="http://schemas.openxmlformats.org/drawingml/2006/table">
            <a:tbl>
              <a:tblPr firstRow="1" bandRow="1">
                <a:tableStyleId>{5940675A-B579-460E-94D1-54222C63F5DA}</a:tableStyleId>
              </a:tblPr>
              <a:tblGrid>
                <a:gridCol w="2055098">
                  <a:extLst>
                    <a:ext uri="{9D8B030D-6E8A-4147-A177-3AD203B41FA5}">
                      <a16:colId xmlns:a16="http://schemas.microsoft.com/office/drawing/2014/main" xmlns="" val="981878148"/>
                    </a:ext>
                  </a:extLst>
                </a:gridCol>
                <a:gridCol w="4506531">
                  <a:extLst>
                    <a:ext uri="{9D8B030D-6E8A-4147-A177-3AD203B41FA5}">
                      <a16:colId xmlns:a16="http://schemas.microsoft.com/office/drawing/2014/main" xmlns="" val="2172953614"/>
                    </a:ext>
                  </a:extLst>
                </a:gridCol>
              </a:tblGrid>
              <a:tr h="330095">
                <a:tc>
                  <a:txBody>
                    <a:bodyPr/>
                    <a:lstStyle/>
                    <a:p>
                      <a:r>
                        <a:rPr lang="en-US" sz="1600" b="1" dirty="0">
                          <a:solidFill>
                            <a:srgbClr val="C00000"/>
                          </a:solidFill>
                        </a:rPr>
                        <a:t>2015</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C00000"/>
                          </a:solidFill>
                        </a:rPr>
                        <a:t>Started ERT</a:t>
                      </a:r>
                      <a:endParaRPr lang="en-US" sz="1600" baseline="0" dirty="0">
                        <a:solidFill>
                          <a:srgbClr val="002060"/>
                        </a:solidFill>
                      </a:endParaRPr>
                    </a:p>
                  </a:txBody>
                  <a:tcPr/>
                </a:tc>
                <a:extLst>
                  <a:ext uri="{0D108BD9-81ED-4DB2-BD59-A6C34878D82A}">
                    <a16:rowId xmlns:a16="http://schemas.microsoft.com/office/drawing/2014/main" xmlns="" val="3920138627"/>
                  </a:ext>
                </a:extLst>
              </a:tr>
              <a:tr h="570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C00000"/>
                          </a:solidFill>
                        </a:rPr>
                        <a:t>2022</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C00000"/>
                          </a:solidFill>
                        </a:rPr>
                        <a:t>ESKD, Jan 2022 started hemodialysis, Sep 2022 </a:t>
                      </a:r>
                      <a:r>
                        <a:rPr lang="en-US" sz="1600" b="1" dirty="0" err="1">
                          <a:solidFill>
                            <a:srgbClr val="C00000"/>
                          </a:solidFill>
                        </a:rPr>
                        <a:t>RTx</a:t>
                      </a:r>
                      <a:r>
                        <a:rPr lang="en-US" sz="1600" b="1" dirty="0">
                          <a:solidFill>
                            <a:srgbClr val="C00000"/>
                          </a:solidFill>
                        </a:rPr>
                        <a:t>. ERT therapy was continued.</a:t>
                      </a:r>
                    </a:p>
                  </a:txBody>
                  <a:tcPr/>
                </a:tc>
                <a:extLst>
                  <a:ext uri="{0D108BD9-81ED-4DB2-BD59-A6C34878D82A}">
                    <a16:rowId xmlns:a16="http://schemas.microsoft.com/office/drawing/2014/main" xmlns="" val="1161522362"/>
                  </a:ext>
                </a:extLst>
              </a:tr>
            </a:tbl>
          </a:graphicData>
        </a:graphic>
      </p:graphicFrame>
    </p:spTree>
    <p:extLst>
      <p:ext uri="{BB962C8B-B14F-4D97-AF65-F5344CB8AC3E}">
        <p14:creationId xmlns:p14="http://schemas.microsoft.com/office/powerpoint/2010/main" xmlns="" val="415985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069120-BF35-81D8-2E04-D8F6374A12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1745" y="2362200"/>
            <a:ext cx="4212237" cy="3200400"/>
          </a:xfrm>
          <a:prstGeom prst="rect">
            <a:avLst/>
          </a:prstGeom>
        </p:spPr>
      </p:pic>
      <p:sp>
        <p:nvSpPr>
          <p:cNvPr id="3" name="Title 3"/>
          <p:cNvSpPr txBox="1">
            <a:spLocks/>
          </p:cNvSpPr>
          <p:nvPr/>
        </p:nvSpPr>
        <p:spPr bwMode="auto">
          <a:xfrm>
            <a:off x="1649691" y="304800"/>
            <a:ext cx="9094509" cy="1043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X Chromosome Inactivation</a:t>
            </a:r>
          </a:p>
        </p:txBody>
      </p:sp>
      <p:sp>
        <p:nvSpPr>
          <p:cNvPr id="6" name="Rectangle 5"/>
          <p:cNvSpPr/>
          <p:nvPr/>
        </p:nvSpPr>
        <p:spPr>
          <a:xfrm>
            <a:off x="304800" y="1828800"/>
            <a:ext cx="7696200" cy="4661276"/>
          </a:xfrm>
          <a:prstGeom prst="rect">
            <a:avLst/>
          </a:prstGeom>
        </p:spPr>
        <p:txBody>
          <a:bodyPr wrap="square">
            <a:spAutoFit/>
          </a:bodyPr>
          <a:lstStyle/>
          <a:p>
            <a:pPr marL="342900" indent="-342900" algn="just">
              <a:lnSpc>
                <a:spcPct val="150000"/>
              </a:lnSpc>
              <a:spcBef>
                <a:spcPts val="0"/>
              </a:spcBef>
              <a:spcAft>
                <a:spcPts val="0"/>
              </a:spcAft>
              <a:buFont typeface="Arial" panose="020B0604020202020204" pitchFamily="34" charset="0"/>
              <a:buChar char="•"/>
            </a:pPr>
            <a:r>
              <a:rPr lang="en-US" sz="2000" dirty="0">
                <a:solidFill>
                  <a:schemeClr val="tx2"/>
                </a:solidFill>
                <a:latin typeface="+mn-lt"/>
              </a:rPr>
              <a:t> </a:t>
            </a:r>
            <a:r>
              <a:rPr lang="en-US" sz="2000" b="1" dirty="0">
                <a:solidFill>
                  <a:schemeClr val="tx2"/>
                </a:solidFill>
                <a:latin typeface="+mn-lt"/>
              </a:rPr>
              <a:t>X chromosomes inactivation </a:t>
            </a:r>
            <a:r>
              <a:rPr lang="en-US" sz="2000" dirty="0">
                <a:solidFill>
                  <a:schemeClr val="tx2"/>
                </a:solidFill>
                <a:latin typeface="+mn-lt"/>
              </a:rPr>
              <a:t>(XCI) involves a random choice to silence either maternal or paternal X chromosome early in mammalian female development.</a:t>
            </a:r>
          </a:p>
          <a:p>
            <a:pPr marL="342900" indent="-342900" algn="just">
              <a:lnSpc>
                <a:spcPct val="150000"/>
              </a:lnSpc>
              <a:spcBef>
                <a:spcPts val="0"/>
              </a:spcBef>
              <a:spcAft>
                <a:spcPts val="0"/>
              </a:spcAft>
              <a:buFont typeface="Arial" panose="020B0604020202020204" pitchFamily="34" charset="0"/>
              <a:buChar char="•"/>
            </a:pPr>
            <a:r>
              <a:rPr lang="en-US" sz="2000" dirty="0">
                <a:solidFill>
                  <a:schemeClr val="tx2"/>
                </a:solidFill>
                <a:latin typeface="+mn-lt"/>
              </a:rPr>
              <a:t>Therefore, females are generally mosaics, having a mixture of cells with one or the other paternal X active. The most females the number of cells with either X being active is roughly equal. However, </a:t>
            </a:r>
            <a:r>
              <a:rPr lang="en-US" sz="2000" b="1" dirty="0">
                <a:solidFill>
                  <a:schemeClr val="tx2"/>
                </a:solidFill>
                <a:latin typeface="+mn-lt"/>
              </a:rPr>
              <a:t>skewing of X chromosome inactivation </a:t>
            </a:r>
            <a:r>
              <a:rPr lang="en-US" sz="2000" dirty="0">
                <a:solidFill>
                  <a:schemeClr val="tx2"/>
                </a:solidFill>
                <a:latin typeface="+mn-lt"/>
              </a:rPr>
              <a:t>is observed in a percentage of women. </a:t>
            </a:r>
          </a:p>
          <a:p>
            <a:pPr marL="342900" indent="-342900" algn="just">
              <a:lnSpc>
                <a:spcPct val="150000"/>
              </a:lnSpc>
              <a:spcBef>
                <a:spcPts val="0"/>
              </a:spcBef>
              <a:spcAft>
                <a:spcPts val="0"/>
              </a:spcAft>
              <a:buFont typeface="Arial" panose="020B0604020202020204" pitchFamily="34" charset="0"/>
              <a:buChar char="•"/>
            </a:pPr>
            <a:r>
              <a:rPr lang="en-US" sz="2000" dirty="0">
                <a:solidFill>
                  <a:schemeClr val="tx2"/>
                </a:solidFill>
                <a:latin typeface="+mn-lt"/>
              </a:rPr>
              <a:t>Thus, women can vary from asymptomatic, mildly symptomatic, to severely symptomatic but with a later onset of symptoms. </a:t>
            </a:r>
          </a:p>
        </p:txBody>
      </p:sp>
      <p:sp>
        <p:nvSpPr>
          <p:cNvPr id="2" name="TextBox 1">
            <a:extLst>
              <a:ext uri="{FF2B5EF4-FFF2-40B4-BE49-F238E27FC236}">
                <a16:creationId xmlns:a16="http://schemas.microsoft.com/office/drawing/2014/main" xmlns="" id="{3CEFD861-BB39-8150-AB7D-D0D566E8FC7F}"/>
              </a:ext>
            </a:extLst>
          </p:cNvPr>
          <p:cNvSpPr txBox="1"/>
          <p:nvPr/>
        </p:nvSpPr>
        <p:spPr>
          <a:xfrm>
            <a:off x="8572894" y="6172200"/>
            <a:ext cx="3619106" cy="646331"/>
          </a:xfrm>
          <a:prstGeom prst="rect">
            <a:avLst/>
          </a:prstGeom>
          <a:noFill/>
        </p:spPr>
        <p:txBody>
          <a:bodyPr wrap="square">
            <a:spAutoFit/>
          </a:bodyPr>
          <a:lstStyle/>
          <a:p>
            <a:r>
              <a:rPr lang="fr-FR" sz="1200" b="1" i="1" dirty="0" err="1">
                <a:solidFill>
                  <a:srgbClr val="002060"/>
                </a:solidFill>
                <a:latin typeface="+mn-lt"/>
              </a:rPr>
              <a:t>Minks</a:t>
            </a:r>
            <a:r>
              <a:rPr lang="fr-FR" sz="1200" b="1" i="1" dirty="0">
                <a:solidFill>
                  <a:srgbClr val="002060"/>
                </a:solidFill>
                <a:latin typeface="+mn-lt"/>
              </a:rPr>
              <a:t> J et al. J Clin Invest. 2008 Jan 2; 118(1): 20–23.</a:t>
            </a:r>
          </a:p>
          <a:p>
            <a:r>
              <a:rPr lang="fr-FR" sz="1200" b="1" i="1" dirty="0">
                <a:solidFill>
                  <a:srgbClr val="002060"/>
                </a:solidFill>
                <a:latin typeface="+mn-lt"/>
              </a:rPr>
              <a:t>Maier EM et. Acta </a:t>
            </a:r>
            <a:r>
              <a:rPr lang="fr-FR" sz="1200" b="1" i="1" dirty="0" err="1">
                <a:solidFill>
                  <a:srgbClr val="002060"/>
                </a:solidFill>
                <a:latin typeface="+mn-lt"/>
              </a:rPr>
              <a:t>Paediatr</a:t>
            </a:r>
            <a:r>
              <a:rPr lang="fr-FR" sz="1200" b="1" i="1" dirty="0">
                <a:solidFill>
                  <a:srgbClr val="002060"/>
                </a:solidFill>
                <a:latin typeface="+mn-lt"/>
              </a:rPr>
              <a:t> Suppl. 2006;95(451):30-8.</a:t>
            </a:r>
          </a:p>
          <a:p>
            <a:r>
              <a:rPr lang="fr-FR" sz="1200" b="1" i="1" dirty="0" err="1">
                <a:solidFill>
                  <a:srgbClr val="002060"/>
                </a:solidFill>
                <a:latin typeface="+mn-lt"/>
              </a:rPr>
              <a:t>Echevarria</a:t>
            </a:r>
            <a:r>
              <a:rPr lang="fr-FR" sz="1200" b="1" i="1" dirty="0">
                <a:solidFill>
                  <a:srgbClr val="002060"/>
                </a:solidFill>
                <a:latin typeface="+mn-lt"/>
              </a:rPr>
              <a:t> L et al. Clin Genet. 2016;89(1):44-54.</a:t>
            </a:r>
          </a:p>
        </p:txBody>
      </p:sp>
    </p:spTree>
    <p:extLst>
      <p:ext uri="{BB962C8B-B14F-4D97-AF65-F5344CB8AC3E}">
        <p14:creationId xmlns:p14="http://schemas.microsoft.com/office/powerpoint/2010/main" xmlns="" val="29458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DD0E9-0EE9-4C23-4034-B13FEC131E01}"/>
              </a:ext>
            </a:extLst>
          </p:cNvPr>
          <p:cNvSpPr>
            <a:spLocks noGrp="1"/>
          </p:cNvSpPr>
          <p:nvPr>
            <p:ph type="title" idx="4294967295"/>
          </p:nvPr>
        </p:nvSpPr>
        <p:spPr>
          <a:xfrm>
            <a:off x="0" y="274638"/>
            <a:ext cx="12115800" cy="1249362"/>
          </a:xfrm>
        </p:spPr>
        <p:txBody>
          <a:bodyPr>
            <a:normAutofit/>
          </a:bodyPr>
          <a:lstStyle/>
          <a:p>
            <a:pPr algn="ctr" eaLnBrk="0" hangingPunct="0">
              <a:defRPr/>
            </a:pPr>
            <a:r>
              <a:rPr lang="en-US" altLang="en-US" sz="2800" b="1" i="1" dirty="0">
                <a:solidFill>
                  <a:srgbClr val="002060"/>
                </a:solidFill>
                <a:latin typeface="+mj-lt"/>
                <a:ea typeface="+mj-ea"/>
                <a:cs typeface="+mj-cs"/>
              </a:rPr>
              <a:t>Multidisciplinary approach  </a:t>
            </a:r>
            <a:endParaRPr kumimoji="0" lang="en-US" altLang="en-US" sz="2800" b="1" i="1" u="none" strike="noStrike" kern="1200" cap="none" spc="0" normalizeH="0" baseline="0" noProof="0" dirty="0">
              <a:ln>
                <a:noFill/>
              </a:ln>
              <a:solidFill>
                <a:srgbClr val="002060"/>
              </a:solidFill>
              <a:effectLst/>
              <a:uLnTx/>
              <a:uFillTx/>
              <a:latin typeface="+mj-lt"/>
              <a:ea typeface="+mj-ea"/>
              <a:cs typeface="+mj-cs"/>
            </a:endParaRPr>
          </a:p>
        </p:txBody>
      </p:sp>
      <p:graphicFrame>
        <p:nvGraphicFramePr>
          <p:cNvPr id="3" name="Table 2">
            <a:extLst>
              <a:ext uri="{FF2B5EF4-FFF2-40B4-BE49-F238E27FC236}">
                <a16:creationId xmlns:a16="http://schemas.microsoft.com/office/drawing/2014/main" xmlns="" id="{E6969271-5928-941F-76D9-378D60D4F1E9}"/>
              </a:ext>
            </a:extLst>
          </p:cNvPr>
          <p:cNvGraphicFramePr>
            <a:graphicFrameLocks noGrp="1"/>
          </p:cNvGraphicFramePr>
          <p:nvPr>
            <p:extLst>
              <p:ext uri="{D42A27DB-BD31-4B8C-83A1-F6EECF244321}">
                <p14:modId xmlns:p14="http://schemas.microsoft.com/office/powerpoint/2010/main" xmlns="" val="2911047840"/>
              </p:ext>
            </p:extLst>
          </p:nvPr>
        </p:nvGraphicFramePr>
        <p:xfrm>
          <a:off x="134193" y="2024877"/>
          <a:ext cx="2609007" cy="4604523"/>
        </p:xfrm>
        <a:graphic>
          <a:graphicData uri="http://schemas.openxmlformats.org/drawingml/2006/table">
            <a:tbl>
              <a:tblPr firstRow="1" bandRow="1"/>
              <a:tblGrid>
                <a:gridCol w="2609007">
                  <a:extLst>
                    <a:ext uri="{9D8B030D-6E8A-4147-A177-3AD203B41FA5}">
                      <a16:colId xmlns:a16="http://schemas.microsoft.com/office/drawing/2014/main" xmlns="" val="20000"/>
                    </a:ext>
                  </a:extLst>
                </a:gridCol>
              </a:tblGrid>
              <a:tr h="312420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lvl="0" algn="just" fontAlgn="auto">
                        <a:lnSpc>
                          <a:spcPct val="150000"/>
                        </a:lnSpc>
                        <a:spcBef>
                          <a:spcPts val="0"/>
                        </a:spcBef>
                        <a:spcAft>
                          <a:spcPts val="0"/>
                        </a:spcAft>
                        <a:buFont typeface="Arial" pitchFamily="34" charset="0"/>
                        <a:buChar char="•"/>
                      </a:pPr>
                      <a:r>
                        <a:rPr lang="en-US" sz="1600" i="1" dirty="0">
                          <a:solidFill>
                            <a:srgbClr val="002060"/>
                          </a:solidFill>
                          <a:latin typeface="+mn-lt"/>
                          <a:ea typeface="Verdana" panose="020B0604030504040204" pitchFamily="34" charset="0"/>
                          <a:cs typeface="Verdana" panose="020B0604030504040204" pitchFamily="34" charset="0"/>
                        </a:rPr>
                        <a:t> </a:t>
                      </a:r>
                      <a:r>
                        <a:rPr lang="en-US" sz="1600" b="1" i="1" kern="1200" dirty="0">
                          <a:solidFill>
                            <a:srgbClr val="002060"/>
                          </a:solidFill>
                          <a:latin typeface="+mn-lt"/>
                          <a:ea typeface="+mn-ea"/>
                          <a:cs typeface="+mn-cs"/>
                        </a:rPr>
                        <a:t>Pathogenicity of mutation</a:t>
                      </a:r>
                    </a:p>
                    <a:p>
                      <a:pPr lvl="0" algn="just" fontAlgn="auto">
                        <a:lnSpc>
                          <a:spcPct val="150000"/>
                        </a:lnSpc>
                        <a:spcBef>
                          <a:spcPts val="0"/>
                        </a:spcBef>
                        <a:spcAft>
                          <a:spcPts val="0"/>
                        </a:spcAft>
                        <a:buFont typeface="Arial" pitchFamily="34" charset="0"/>
                        <a:buChar char="•"/>
                      </a:pPr>
                      <a:r>
                        <a:rPr lang="en-US" sz="1600" b="1" i="1" kern="1200" dirty="0">
                          <a:solidFill>
                            <a:srgbClr val="002060"/>
                          </a:solidFill>
                          <a:latin typeface="+mn-lt"/>
                          <a:ea typeface="+mn-ea"/>
                          <a:cs typeface="+mn-cs"/>
                        </a:rPr>
                        <a:t> Enzyme activity level</a:t>
                      </a:r>
                    </a:p>
                    <a:p>
                      <a:pPr>
                        <a:lnSpc>
                          <a:spcPct val="150000"/>
                        </a:lnSpc>
                        <a:spcBef>
                          <a:spcPts val="0"/>
                        </a:spcBef>
                        <a:spcAft>
                          <a:spcPts val="0"/>
                        </a:spcAft>
                        <a:buFont typeface="Arial" pitchFamily="34" charset="0"/>
                        <a:buChar char="•"/>
                      </a:pPr>
                      <a:r>
                        <a:rPr lang="en-US" sz="1600" b="1" i="1" dirty="0">
                          <a:solidFill>
                            <a:srgbClr val="002060"/>
                          </a:solidFill>
                          <a:latin typeface="+mn-lt"/>
                          <a:ea typeface="Verdana" panose="020B0604030504040204" pitchFamily="34" charset="0"/>
                          <a:cs typeface="Verdana" panose="020B0604030504040204" pitchFamily="34" charset="0"/>
                        </a:rPr>
                        <a:t> Personal medical history </a:t>
                      </a:r>
                    </a:p>
                    <a:p>
                      <a:pPr>
                        <a:lnSpc>
                          <a:spcPct val="150000"/>
                        </a:lnSpc>
                        <a:spcBef>
                          <a:spcPts val="0"/>
                        </a:spcBef>
                        <a:spcAft>
                          <a:spcPts val="0"/>
                        </a:spcAft>
                        <a:buFont typeface="Arial" pitchFamily="34" charset="0"/>
                        <a:buChar char="•"/>
                      </a:pPr>
                      <a:r>
                        <a:rPr lang="en-US" sz="1600" b="1" i="1" dirty="0">
                          <a:solidFill>
                            <a:srgbClr val="002060"/>
                          </a:solidFill>
                          <a:latin typeface="+mn-lt"/>
                          <a:ea typeface="Verdana" panose="020B0604030504040204" pitchFamily="34" charset="0"/>
                          <a:cs typeface="Verdana" panose="020B0604030504040204" pitchFamily="34" charset="0"/>
                        </a:rPr>
                        <a:t> Family</a:t>
                      </a:r>
                      <a:r>
                        <a:rPr lang="en-US" sz="1600" b="1" i="1" baseline="0" dirty="0">
                          <a:solidFill>
                            <a:srgbClr val="002060"/>
                          </a:solidFill>
                          <a:latin typeface="+mn-lt"/>
                          <a:ea typeface="Verdana" panose="020B0604030504040204" pitchFamily="34" charset="0"/>
                          <a:cs typeface="Verdana" panose="020B0604030504040204" pitchFamily="34" charset="0"/>
                        </a:rPr>
                        <a:t> history, pedigree, </a:t>
                      </a:r>
                    </a:p>
                    <a:p>
                      <a:pPr>
                        <a:lnSpc>
                          <a:spcPct val="150000"/>
                        </a:lnSpc>
                        <a:spcBef>
                          <a:spcPts val="0"/>
                        </a:spcBef>
                        <a:spcAft>
                          <a:spcPts val="0"/>
                        </a:spcAft>
                        <a:buFont typeface="Arial" pitchFamily="34" charset="0"/>
                        <a:buNone/>
                      </a:pPr>
                      <a:r>
                        <a:rPr lang="en-US" sz="1600" b="1" i="1" baseline="0" dirty="0">
                          <a:solidFill>
                            <a:srgbClr val="002060"/>
                          </a:solidFill>
                          <a:latin typeface="+mn-lt"/>
                          <a:ea typeface="Verdana" panose="020B0604030504040204" pitchFamily="34" charset="0"/>
                          <a:cs typeface="Verdana" panose="020B0604030504040204" pitchFamily="34" charset="0"/>
                        </a:rPr>
                        <a:t>  family screening</a:t>
                      </a:r>
                      <a:endParaRPr lang="en-US" sz="1600" b="1" i="1" dirty="0">
                        <a:solidFill>
                          <a:srgbClr val="002060"/>
                        </a:solidFill>
                        <a:latin typeface="+mn-lt"/>
                        <a:ea typeface="Verdana" panose="020B0604030504040204" pitchFamily="34" charset="0"/>
                        <a:cs typeface="Verdana" panose="020B0604030504040204" pitchFamily="34" charset="0"/>
                      </a:endParaRPr>
                    </a:p>
                    <a:p>
                      <a:pPr>
                        <a:lnSpc>
                          <a:spcPct val="150000"/>
                        </a:lnSpc>
                        <a:spcBef>
                          <a:spcPts val="0"/>
                        </a:spcBef>
                        <a:spcAft>
                          <a:spcPts val="0"/>
                        </a:spcAft>
                        <a:buFont typeface="Arial" pitchFamily="34" charset="0"/>
                        <a:buChar char="•"/>
                      </a:pPr>
                      <a:r>
                        <a:rPr lang="en-US" sz="1600" b="1" i="1" baseline="0" dirty="0">
                          <a:solidFill>
                            <a:srgbClr val="002060"/>
                          </a:solidFill>
                          <a:latin typeface="+mn-lt"/>
                          <a:ea typeface="Verdana" panose="020B0604030504040204" pitchFamily="34" charset="0"/>
                          <a:cs typeface="Verdana" panose="020B0604030504040204" pitchFamily="34" charset="0"/>
                        </a:rPr>
                        <a:t> </a:t>
                      </a:r>
                      <a:r>
                        <a:rPr lang="en-US" sz="1600" b="1" i="1" dirty="0">
                          <a:solidFill>
                            <a:srgbClr val="002060"/>
                          </a:solidFill>
                          <a:latin typeface="+mn-lt"/>
                          <a:ea typeface="Verdana" panose="020B0604030504040204" pitchFamily="34" charset="0"/>
                          <a:cs typeface="Verdana" panose="020B0604030504040204" pitchFamily="34" charset="0"/>
                        </a:rPr>
                        <a:t>Sign &amp; symptoms</a:t>
                      </a:r>
                    </a:p>
                    <a:p>
                      <a:pPr>
                        <a:lnSpc>
                          <a:spcPct val="150000"/>
                        </a:lnSpc>
                        <a:spcBef>
                          <a:spcPts val="0"/>
                        </a:spcBef>
                        <a:spcAft>
                          <a:spcPts val="0"/>
                        </a:spcAft>
                        <a:buFont typeface="Arial" pitchFamily="34" charset="0"/>
                        <a:buChar char="•"/>
                      </a:pPr>
                      <a:r>
                        <a:rPr lang="en-US" sz="1600" b="1" i="1" dirty="0">
                          <a:solidFill>
                            <a:srgbClr val="002060"/>
                          </a:solidFill>
                          <a:latin typeface="+mn-lt"/>
                          <a:ea typeface="Verdana" panose="020B0604030504040204" pitchFamily="34" charset="0"/>
                          <a:cs typeface="Verdana" panose="020B0604030504040204" pitchFamily="34" charset="0"/>
                        </a:rPr>
                        <a:t> Questionnaires (SF36, </a:t>
                      </a:r>
                    </a:p>
                    <a:p>
                      <a:pPr>
                        <a:lnSpc>
                          <a:spcPct val="150000"/>
                        </a:lnSpc>
                        <a:spcBef>
                          <a:spcPts val="0"/>
                        </a:spcBef>
                        <a:spcAft>
                          <a:spcPts val="0"/>
                        </a:spcAft>
                        <a:buFont typeface="Arial" pitchFamily="34" charset="0"/>
                        <a:buNone/>
                      </a:pPr>
                      <a:r>
                        <a:rPr lang="en-US" sz="1600" b="1" i="1" dirty="0">
                          <a:solidFill>
                            <a:srgbClr val="002060"/>
                          </a:solidFill>
                          <a:latin typeface="+mn-lt"/>
                          <a:ea typeface="Verdana" panose="020B0604030504040204" pitchFamily="34" charset="0"/>
                          <a:cs typeface="Verdana" panose="020B0604030504040204" pitchFamily="34" charset="0"/>
                        </a:rPr>
                        <a:t>  Pain-Q, FD-PRO)</a:t>
                      </a:r>
                    </a:p>
                  </a:txBody>
                  <a:tcPr>
                    <a:lnL w="12700" cmpd="sng">
                      <a:solidFill>
                        <a:srgbClr val="4BACC6"/>
                      </a:solidFill>
                    </a:lnL>
                    <a:lnR w="12700" cap="flat" cmpd="sng" algn="ctr">
                      <a:solidFill>
                        <a:srgbClr val="4BACC6"/>
                      </a:solidFill>
                      <a:prstDash val="solid"/>
                      <a:round/>
                      <a:headEnd type="none" w="med" len="med"/>
                      <a:tailEnd type="none" w="med" len="med"/>
                    </a:lnR>
                    <a:lnT w="12700" cmpd="sng">
                      <a:solidFill>
                        <a:srgbClr val="4BACC6"/>
                      </a:solidFill>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803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0"/>
                        </a:spcBef>
                        <a:spcAft>
                          <a:spcPts val="0"/>
                        </a:spcAft>
                        <a:buFont typeface="Arial" pitchFamily="34" charset="0"/>
                        <a:buChar char="•"/>
                      </a:pPr>
                      <a:r>
                        <a:rPr lang="en-US" sz="1600" b="1" i="1" dirty="0">
                          <a:solidFill>
                            <a:srgbClr val="002060"/>
                          </a:solidFill>
                          <a:latin typeface="+mn-lt"/>
                          <a:ea typeface="Verdana" panose="020B0604030504040204" pitchFamily="34" charset="0"/>
                          <a:cs typeface="Verdana" panose="020B0604030504040204" pitchFamily="34" charset="0"/>
                        </a:rPr>
                        <a:t> </a:t>
                      </a:r>
                      <a:r>
                        <a:rPr lang="en-US" sz="1600" b="1" i="1" kern="1200" baseline="0" dirty="0">
                          <a:solidFill>
                            <a:srgbClr val="002060"/>
                          </a:solidFill>
                          <a:latin typeface="+mn-lt"/>
                          <a:ea typeface="Verdana" panose="020B0604030504040204" pitchFamily="34" charset="0"/>
                          <a:cs typeface="Verdana" panose="020B0604030504040204" pitchFamily="34" charset="0"/>
                        </a:rPr>
                        <a:t>Organ manifestations </a:t>
                      </a:r>
                    </a:p>
                    <a:p>
                      <a:pPr>
                        <a:lnSpc>
                          <a:spcPct val="150000"/>
                        </a:lnSpc>
                        <a:spcBef>
                          <a:spcPts val="0"/>
                        </a:spcBef>
                        <a:spcAft>
                          <a:spcPts val="0"/>
                        </a:spcAft>
                        <a:buFont typeface="Arial" pitchFamily="34" charset="0"/>
                        <a:buChar char="•"/>
                      </a:pPr>
                      <a:r>
                        <a:rPr lang="en-US" sz="1600" b="1" i="1" kern="1200" baseline="0" dirty="0">
                          <a:solidFill>
                            <a:srgbClr val="002060"/>
                          </a:solidFill>
                          <a:latin typeface="+mn-lt"/>
                          <a:ea typeface="Verdana" panose="020B0604030504040204" pitchFamily="34" charset="0"/>
                          <a:cs typeface="Verdana" panose="020B0604030504040204" pitchFamily="34" charset="0"/>
                        </a:rPr>
                        <a:t> </a:t>
                      </a:r>
                      <a:r>
                        <a:rPr lang="en-US" sz="1600" b="1" i="1" dirty="0">
                          <a:solidFill>
                            <a:srgbClr val="002060"/>
                          </a:solidFill>
                          <a:latin typeface="+mn-lt"/>
                          <a:ea typeface="Verdana" panose="020B0604030504040204" pitchFamily="34" charset="0"/>
                          <a:cs typeface="Verdana" panose="020B0604030504040204" pitchFamily="34" charset="0"/>
                        </a:rPr>
                        <a:t>Biological</a:t>
                      </a:r>
                      <a:r>
                        <a:rPr lang="en-US" sz="1600" b="1" i="1" baseline="0" dirty="0">
                          <a:solidFill>
                            <a:srgbClr val="002060"/>
                          </a:solidFill>
                          <a:latin typeface="+mn-lt"/>
                          <a:ea typeface="Verdana" panose="020B0604030504040204" pitchFamily="34" charset="0"/>
                          <a:cs typeface="Verdana" panose="020B0604030504040204" pitchFamily="34" charset="0"/>
                        </a:rPr>
                        <a:t> evaluation</a:t>
                      </a:r>
                    </a:p>
                    <a:p>
                      <a:pPr>
                        <a:lnSpc>
                          <a:spcPct val="150000"/>
                        </a:lnSpc>
                        <a:spcBef>
                          <a:spcPts val="0"/>
                        </a:spcBef>
                        <a:spcAft>
                          <a:spcPts val="0"/>
                        </a:spcAft>
                        <a:buFont typeface="Arial" pitchFamily="34" charset="0"/>
                        <a:buChar char="•"/>
                      </a:pPr>
                      <a:r>
                        <a:rPr lang="en-US" sz="1600" b="1" i="1" baseline="0" dirty="0">
                          <a:solidFill>
                            <a:srgbClr val="002060"/>
                          </a:solidFill>
                          <a:latin typeface="+mn-lt"/>
                          <a:ea typeface="Verdana" panose="020B0604030504040204" pitchFamily="34" charset="0"/>
                          <a:cs typeface="Verdana" panose="020B0604030504040204" pitchFamily="34" charset="0"/>
                        </a:rPr>
                        <a:t> Biomarkers: Lyso-GL3</a:t>
                      </a:r>
                    </a:p>
                  </a:txBody>
                  <a:tcPr>
                    <a:lnL w="12700" cmpd="sng">
                      <a:solidFill>
                        <a:srgbClr val="4BACC6"/>
                      </a:solid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 name="Text Box 4">
            <a:extLst>
              <a:ext uri="{FF2B5EF4-FFF2-40B4-BE49-F238E27FC236}">
                <a16:creationId xmlns:a16="http://schemas.microsoft.com/office/drawing/2014/main" xmlns="" id="{E205137F-2ECB-5E99-D1E2-CDA265DCE69E}"/>
              </a:ext>
            </a:extLst>
          </p:cNvPr>
          <p:cNvSpPr txBox="1">
            <a:spLocks noChangeArrowheads="1"/>
          </p:cNvSpPr>
          <p:nvPr/>
        </p:nvSpPr>
        <p:spPr bwMode="auto">
          <a:xfrm>
            <a:off x="5471474" y="6553201"/>
            <a:ext cx="6720526" cy="304800"/>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US" sz="1400" b="1" i="1" dirty="0">
                <a:solidFill>
                  <a:srgbClr val="002060"/>
                </a:solidFill>
                <a:latin typeface="+mn-lt"/>
                <a:ea typeface="msgothic" charset="0"/>
                <a:cs typeface="msgothic" charset="0"/>
              </a:rPr>
              <a:t>National protocol for Fabry disease treatment and </a:t>
            </a:r>
            <a:r>
              <a:rPr lang="en-US" sz="1400" b="1" i="1" dirty="0" err="1">
                <a:solidFill>
                  <a:srgbClr val="002060"/>
                </a:solidFill>
                <a:latin typeface="+mn-lt"/>
                <a:ea typeface="msgothic" charset="0"/>
                <a:cs typeface="msgothic" charset="0"/>
              </a:rPr>
              <a:t>Fundeni</a:t>
            </a:r>
            <a:r>
              <a:rPr lang="en-US" sz="1400" b="1" i="1" dirty="0">
                <a:solidFill>
                  <a:srgbClr val="002060"/>
                </a:solidFill>
                <a:latin typeface="+mn-lt"/>
                <a:ea typeface="msgothic" charset="0"/>
                <a:cs typeface="msgothic" charset="0"/>
              </a:rPr>
              <a:t> Nephrology Clinic Protocol </a:t>
            </a:r>
            <a:endParaRPr lang="en-GB" sz="1400" b="1" i="1" dirty="0">
              <a:solidFill>
                <a:srgbClr val="002060"/>
              </a:solidFill>
              <a:latin typeface="+mn-lt"/>
              <a:ea typeface="msgothic" charset="0"/>
              <a:cs typeface="msgothic" charset="0"/>
            </a:endParaRPr>
          </a:p>
        </p:txBody>
      </p:sp>
      <p:graphicFrame>
        <p:nvGraphicFramePr>
          <p:cNvPr id="5" name="Table 4">
            <a:extLst>
              <a:ext uri="{FF2B5EF4-FFF2-40B4-BE49-F238E27FC236}">
                <a16:creationId xmlns:a16="http://schemas.microsoft.com/office/drawing/2014/main" xmlns="" id="{EB451AB3-7A79-D3A4-B3B2-A8BC342415A1}"/>
              </a:ext>
            </a:extLst>
          </p:cNvPr>
          <p:cNvGraphicFramePr>
            <a:graphicFrameLocks noGrp="1"/>
          </p:cNvGraphicFramePr>
          <p:nvPr>
            <p:extLst>
              <p:ext uri="{D42A27DB-BD31-4B8C-83A1-F6EECF244321}">
                <p14:modId xmlns:p14="http://schemas.microsoft.com/office/powerpoint/2010/main" xmlns="" val="1242803751"/>
              </p:ext>
            </p:extLst>
          </p:nvPr>
        </p:nvGraphicFramePr>
        <p:xfrm>
          <a:off x="8610600" y="2083338"/>
          <a:ext cx="3505200" cy="4142048"/>
        </p:xfrm>
        <a:graphic>
          <a:graphicData uri="http://schemas.openxmlformats.org/drawingml/2006/table">
            <a:tbl>
              <a:tblPr firstRow="1" bandRow="1"/>
              <a:tblGrid>
                <a:gridCol w="3505200">
                  <a:extLst>
                    <a:ext uri="{9D8B030D-6E8A-4147-A177-3AD203B41FA5}">
                      <a16:colId xmlns:a16="http://schemas.microsoft.com/office/drawing/2014/main" xmlns="" val="20000"/>
                    </a:ext>
                  </a:extLst>
                </a:gridCol>
              </a:tblGrid>
              <a:tr h="1466373">
                <a:tc>
                  <a:txBody>
                    <a:bodyPr/>
                    <a:lstStyle/>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r>
                        <a:rPr lang="en-US" sz="1600" b="1" i="1" baseline="0" dirty="0" err="1">
                          <a:solidFill>
                            <a:srgbClr val="002060"/>
                          </a:solidFill>
                          <a:latin typeface="+mn-lt"/>
                          <a:ea typeface="Verdana" panose="020B0604030504040204" pitchFamily="34" charset="0"/>
                          <a:cs typeface="Verdana" panose="020B0604030504040204" pitchFamily="34" charset="0"/>
                        </a:rPr>
                        <a:t>Nephrological</a:t>
                      </a:r>
                      <a:r>
                        <a:rPr lang="en-US" sz="1600" b="1" i="1" baseline="0" dirty="0">
                          <a:solidFill>
                            <a:srgbClr val="002060"/>
                          </a:solidFill>
                          <a:latin typeface="+mn-lt"/>
                          <a:ea typeface="Verdana" panose="020B0604030504040204" pitchFamily="34" charset="0"/>
                          <a:cs typeface="Verdana" panose="020B0604030504040204" pitchFamily="34" charset="0"/>
                        </a:rPr>
                        <a:t> evaluation:</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600" b="1" i="1" baseline="0" dirty="0">
                          <a:solidFill>
                            <a:srgbClr val="002060"/>
                          </a:solidFill>
                          <a:latin typeface="+mn-lt"/>
                          <a:ea typeface="Verdana" panose="020B0604030504040204" pitchFamily="34" charset="0"/>
                          <a:cs typeface="Verdana" panose="020B0604030504040204" pitchFamily="34" charset="0"/>
                        </a:rPr>
                        <a:t> eGFR, UACR, 24h proteinuria,</a:t>
                      </a:r>
                    </a:p>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r>
                        <a:rPr lang="en-US" sz="1600" b="1" i="1" baseline="0" dirty="0">
                          <a:solidFill>
                            <a:srgbClr val="002060"/>
                          </a:solidFill>
                          <a:latin typeface="+mn-lt"/>
                          <a:ea typeface="Verdana" panose="020B0604030504040204" pitchFamily="34" charset="0"/>
                          <a:cs typeface="Verdana" panose="020B0604030504040204" pitchFamily="34" charset="0"/>
                        </a:rPr>
                        <a:t>  Cystatin-C, </a:t>
                      </a:r>
                      <a:r>
                        <a:rPr lang="en-US" sz="1600" b="1" i="1" kern="1200" baseline="0" dirty="0">
                          <a:solidFill>
                            <a:srgbClr val="002060"/>
                          </a:solidFill>
                          <a:latin typeface="+mn-lt"/>
                          <a:ea typeface="Verdana" panose="020B0604030504040204" pitchFamily="34" charset="0"/>
                          <a:cs typeface="Verdana" panose="020B0604030504040204" pitchFamily="34" charset="0"/>
                        </a:rPr>
                        <a:t>25-OH Vit D</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600" b="1" i="1" kern="1200" baseline="0" dirty="0">
                          <a:solidFill>
                            <a:srgbClr val="002060"/>
                          </a:solidFill>
                          <a:latin typeface="+mn-lt"/>
                          <a:ea typeface="Verdana" panose="020B0604030504040204" pitchFamily="34" charset="0"/>
                          <a:cs typeface="Verdana" panose="020B0604030504040204" pitchFamily="34" charset="0"/>
                        </a:rPr>
                        <a:t> Echo, ABPM, Guided Kidney Biopsy</a:t>
                      </a:r>
                    </a:p>
                  </a:txBody>
                  <a:tcPr>
                    <a:lnL w="12700" cmpd="sng">
                      <a:solidFill>
                        <a:srgbClr val="4BACC6"/>
                      </a:solid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859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buFont typeface="Arial" pitchFamily="34" charset="0"/>
                        <a:buNone/>
                      </a:pPr>
                      <a:r>
                        <a:rPr lang="en-US" sz="1600" b="1" i="1" baseline="0" dirty="0">
                          <a:solidFill>
                            <a:srgbClr val="002060"/>
                          </a:solidFill>
                          <a:latin typeface="+mn-lt"/>
                          <a:ea typeface="Verdana" panose="020B0604030504040204" pitchFamily="34" charset="0"/>
                          <a:cs typeface="Verdana" panose="020B0604030504040204" pitchFamily="34" charset="0"/>
                        </a:rPr>
                        <a:t>Cardiac: </a:t>
                      </a:r>
                    </a:p>
                    <a:p>
                      <a:pPr>
                        <a:lnSpc>
                          <a:spcPct val="150000"/>
                        </a:lnSpc>
                        <a:buFont typeface="Arial" pitchFamily="34" charset="0"/>
                        <a:buChar char="•"/>
                      </a:pPr>
                      <a:r>
                        <a:rPr lang="en-US" sz="1600" b="1" i="1" baseline="0" dirty="0">
                          <a:solidFill>
                            <a:srgbClr val="002060"/>
                          </a:solidFill>
                          <a:latin typeface="+mn-lt"/>
                          <a:ea typeface="Verdana" panose="020B0604030504040204" pitchFamily="34" charset="0"/>
                          <a:cs typeface="Verdana" panose="020B0604030504040204" pitchFamily="34" charset="0"/>
                        </a:rPr>
                        <a:t> echo, ECG, </a:t>
                      </a:r>
                      <a:r>
                        <a:rPr lang="en-US" sz="1600" b="1" i="1" kern="1200" baseline="0" dirty="0">
                          <a:solidFill>
                            <a:srgbClr val="002060"/>
                          </a:solidFill>
                          <a:latin typeface="+mn-lt"/>
                          <a:ea typeface="Verdana" panose="020B0604030504040204" pitchFamily="34" charset="0"/>
                          <a:cs typeface="Verdana" panose="020B0604030504040204" pitchFamily="34" charset="0"/>
                        </a:rPr>
                        <a:t>ECG Holter, LE-MRI</a:t>
                      </a:r>
                    </a:p>
                    <a:p>
                      <a:pPr>
                        <a:lnSpc>
                          <a:spcPct val="150000"/>
                        </a:lnSpc>
                        <a:buFont typeface="Arial" pitchFamily="34" charset="0"/>
                        <a:buChar char="•"/>
                      </a:pPr>
                      <a:r>
                        <a:rPr lang="en-US" sz="1600" b="1" i="1" kern="1200" baseline="0" dirty="0">
                          <a:solidFill>
                            <a:srgbClr val="002060"/>
                          </a:solidFill>
                          <a:latin typeface="+mn-lt"/>
                          <a:ea typeface="Verdana" panose="020B0604030504040204" pitchFamily="34" charset="0"/>
                          <a:cs typeface="Verdana" panose="020B0604030504040204" pitchFamily="34" charset="0"/>
                        </a:rPr>
                        <a:t> Biomarkers: BNP, </a:t>
                      </a:r>
                      <a:r>
                        <a:rPr lang="en-US" sz="1600" b="1" i="1" kern="1200" baseline="0" dirty="0" err="1">
                          <a:solidFill>
                            <a:srgbClr val="002060"/>
                          </a:solidFill>
                          <a:latin typeface="+mn-lt"/>
                          <a:ea typeface="Verdana" panose="020B0604030504040204" pitchFamily="34" charset="0"/>
                          <a:cs typeface="Verdana" panose="020B0604030504040204" pitchFamily="34" charset="0"/>
                        </a:rPr>
                        <a:t>NTproBNP</a:t>
                      </a:r>
                      <a:r>
                        <a:rPr lang="en-US" sz="1600" b="1" i="1" kern="1200" baseline="0" dirty="0">
                          <a:solidFill>
                            <a:srgbClr val="002060"/>
                          </a:solidFill>
                          <a:latin typeface="+mn-lt"/>
                          <a:ea typeface="Verdana" panose="020B0604030504040204" pitchFamily="34" charset="0"/>
                          <a:cs typeface="Verdana" panose="020B0604030504040204" pitchFamily="34" charset="0"/>
                        </a:rPr>
                        <a:t>, troponin</a:t>
                      </a:r>
                      <a:endParaRPr lang="en-US" sz="1600" b="1" i="1" baseline="0" dirty="0">
                        <a:solidFill>
                          <a:srgbClr val="002060"/>
                        </a:solidFill>
                        <a:latin typeface="+mn-lt"/>
                        <a:ea typeface="Verdana" panose="020B0604030504040204" pitchFamily="34" charset="0"/>
                        <a:cs typeface="Verdana" panose="020B0604030504040204" pitchFamily="34" charset="0"/>
                      </a:endParaRPr>
                    </a:p>
                  </a:txBody>
                  <a:tcPr>
                    <a:lnL w="12700" cmpd="sng">
                      <a:solidFill>
                        <a:srgbClr val="4BACC6"/>
                      </a:solid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10422">
                <a:tc>
                  <a:txBody>
                    <a:bodyPr/>
                    <a:lstStyle/>
                    <a:p>
                      <a:pPr>
                        <a:lnSpc>
                          <a:spcPct val="150000"/>
                        </a:lnSpc>
                        <a:buFont typeface="Arial" pitchFamily="34" charset="0"/>
                        <a:buNone/>
                      </a:pPr>
                      <a:r>
                        <a:rPr lang="en-US" sz="1600" b="1" i="1" baseline="0" dirty="0">
                          <a:solidFill>
                            <a:srgbClr val="002060"/>
                          </a:solidFill>
                          <a:latin typeface="+mn-lt"/>
                          <a:ea typeface="Verdana" panose="020B0604030504040204" pitchFamily="34" charset="0"/>
                          <a:cs typeface="Verdana" panose="020B0604030504040204" pitchFamily="34" charset="0"/>
                        </a:rPr>
                        <a:t>Neurological, cerebral evaluation:</a:t>
                      </a:r>
                    </a:p>
                    <a:p>
                      <a:pPr>
                        <a:lnSpc>
                          <a:spcPct val="150000"/>
                        </a:lnSpc>
                        <a:buFont typeface="Arial" pitchFamily="34" charset="0"/>
                        <a:buChar char="•"/>
                      </a:pPr>
                      <a:r>
                        <a:rPr lang="en-US" sz="1600" b="1" i="1" baseline="0" dirty="0">
                          <a:solidFill>
                            <a:srgbClr val="002060"/>
                          </a:solidFill>
                          <a:latin typeface="+mn-lt"/>
                          <a:ea typeface="Verdana" panose="020B0604030504040204" pitchFamily="34" charset="0"/>
                          <a:cs typeface="Verdana" panose="020B0604030504040204" pitchFamily="34" charset="0"/>
                        </a:rPr>
                        <a:t> </a:t>
                      </a:r>
                      <a:r>
                        <a:rPr lang="en-US" sz="1600" b="1" i="1" baseline="0" dirty="0" err="1">
                          <a:solidFill>
                            <a:srgbClr val="002060"/>
                          </a:solidFill>
                          <a:latin typeface="+mn-lt"/>
                          <a:ea typeface="Verdana" panose="020B0604030504040204" pitchFamily="34" charset="0"/>
                          <a:cs typeface="Verdana" panose="020B0604030504040204" pitchFamily="34" charset="0"/>
                        </a:rPr>
                        <a:t>Sudotest</a:t>
                      </a:r>
                      <a:r>
                        <a:rPr lang="en-US" sz="1600" b="1" i="1" baseline="0" dirty="0">
                          <a:solidFill>
                            <a:srgbClr val="002060"/>
                          </a:solidFill>
                          <a:latin typeface="+mn-lt"/>
                          <a:ea typeface="Verdana" panose="020B0604030504040204" pitchFamily="34" charset="0"/>
                          <a:cs typeface="Verdana" panose="020B0604030504040204" pitchFamily="34" charset="0"/>
                        </a:rPr>
                        <a:t>, EMG, Brain-MRI</a:t>
                      </a:r>
                    </a:p>
                  </a:txBody>
                  <a:tcPr>
                    <a:lnL w="12700" cmpd="sng">
                      <a:solidFill>
                        <a:srgbClr val="4BACC6"/>
                      </a:solid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5888">
                <a:tc>
                  <a:txBody>
                    <a:bodyPr/>
                    <a:lstStyle/>
                    <a:p>
                      <a:pPr>
                        <a:lnSpc>
                          <a:spcPct val="150000"/>
                        </a:lnSpc>
                        <a:buFont typeface="Arial" pitchFamily="34" charset="0"/>
                        <a:buChar char="•"/>
                      </a:pPr>
                      <a:r>
                        <a:rPr lang="en-US" sz="1600" b="1" i="1" baseline="0" dirty="0">
                          <a:solidFill>
                            <a:srgbClr val="002060"/>
                          </a:solidFill>
                          <a:latin typeface="+mn-lt"/>
                          <a:ea typeface="Verdana" panose="020B0604030504040204" pitchFamily="34" charset="0"/>
                          <a:cs typeface="Verdana" panose="020B0604030504040204" pitchFamily="34" charset="0"/>
                        </a:rPr>
                        <a:t> Others target organ involvement</a:t>
                      </a:r>
                    </a:p>
                  </a:txBody>
                  <a:tcPr>
                    <a:lnL w="12700" cmpd="sng">
                      <a:solidFill>
                        <a:srgbClr val="4BACC6"/>
                      </a:solid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28399778"/>
                  </a:ext>
                </a:extLst>
              </a:tr>
            </a:tbl>
          </a:graphicData>
        </a:graphic>
      </p:graphicFrame>
      <p:graphicFrame>
        <p:nvGraphicFramePr>
          <p:cNvPr id="4" name="Diagram 10">
            <a:extLst>
              <a:ext uri="{FF2B5EF4-FFF2-40B4-BE49-F238E27FC236}">
                <a16:creationId xmlns:a16="http://schemas.microsoft.com/office/drawing/2014/main" xmlns="" id="{389E2E0E-E673-C4C6-1A7D-079AA22CF87C}"/>
              </a:ext>
            </a:extLst>
          </p:cNvPr>
          <p:cNvGraphicFramePr/>
          <p:nvPr>
            <p:extLst>
              <p:ext uri="{D42A27DB-BD31-4B8C-83A1-F6EECF244321}">
                <p14:modId xmlns:p14="http://schemas.microsoft.com/office/powerpoint/2010/main" xmlns="" val="720703248"/>
              </p:ext>
            </p:extLst>
          </p:nvPr>
        </p:nvGraphicFramePr>
        <p:xfrm>
          <a:off x="2971800" y="2057400"/>
          <a:ext cx="5410200" cy="425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3821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DD0E9-0EE9-4C23-4034-B13FEC131E01}"/>
              </a:ext>
            </a:extLst>
          </p:cNvPr>
          <p:cNvSpPr>
            <a:spLocks noGrp="1"/>
          </p:cNvSpPr>
          <p:nvPr>
            <p:ph type="title" idx="4294967295"/>
          </p:nvPr>
        </p:nvSpPr>
        <p:spPr>
          <a:xfrm>
            <a:off x="0" y="274638"/>
            <a:ext cx="12115800" cy="1249362"/>
          </a:xfrm>
        </p:spPr>
        <p:txBody>
          <a:bodyPr>
            <a:normAutofit/>
          </a:bodyPr>
          <a:lstStyle/>
          <a:p>
            <a:pPr algn="ctr" eaLnBrk="0" hangingPunct="0">
              <a:defRPr/>
            </a:pPr>
            <a:r>
              <a:rPr lang="en-US" altLang="en-US" sz="2800" b="1" i="1" dirty="0">
                <a:solidFill>
                  <a:srgbClr val="002060"/>
                </a:solidFill>
                <a:latin typeface="+mj-lt"/>
                <a:ea typeface="+mj-ea"/>
                <a:cs typeface="+mj-cs"/>
              </a:rPr>
              <a:t>“</a:t>
            </a:r>
            <a:r>
              <a:rPr lang="en-US" altLang="en-US" sz="2800" b="1" i="1" dirty="0" err="1">
                <a:solidFill>
                  <a:srgbClr val="002060"/>
                </a:solidFill>
                <a:latin typeface="+mj-lt"/>
                <a:ea typeface="+mj-ea"/>
                <a:cs typeface="+mj-cs"/>
              </a:rPr>
              <a:t>Fundeni</a:t>
            </a:r>
            <a:r>
              <a:rPr lang="en-US" altLang="en-US" sz="2800" b="1" i="1" dirty="0">
                <a:solidFill>
                  <a:srgbClr val="002060"/>
                </a:solidFill>
                <a:latin typeface="+mj-lt"/>
                <a:ea typeface="+mj-ea"/>
                <a:cs typeface="+mj-cs"/>
              </a:rPr>
              <a:t>” Expert Center for Rare </a:t>
            </a:r>
            <a:br>
              <a:rPr lang="en-US" altLang="en-US" sz="2800" b="1" i="1" dirty="0">
                <a:solidFill>
                  <a:srgbClr val="002060"/>
                </a:solidFill>
                <a:latin typeface="+mj-lt"/>
                <a:ea typeface="+mj-ea"/>
                <a:cs typeface="+mj-cs"/>
              </a:rPr>
            </a:br>
            <a:r>
              <a:rPr lang="en-US" altLang="en-US" sz="2800" b="1" i="1" dirty="0">
                <a:solidFill>
                  <a:srgbClr val="002060"/>
                </a:solidFill>
                <a:latin typeface="+mj-lt"/>
                <a:ea typeface="+mj-ea"/>
                <a:cs typeface="+mj-cs"/>
              </a:rPr>
              <a:t>Diseases of Reno-Urinary System </a:t>
            </a:r>
            <a:endParaRPr kumimoji="0" lang="en-US" altLang="en-US" sz="2800" b="1" i="1" u="none" strike="noStrike" kern="1200" cap="none" spc="0" normalizeH="0" baseline="0" noProof="0" dirty="0">
              <a:ln>
                <a:noFill/>
              </a:ln>
              <a:solidFill>
                <a:srgbClr val="002060"/>
              </a:solidFill>
              <a:effectLst/>
              <a:uLnTx/>
              <a:uFillTx/>
              <a:latin typeface="+mj-lt"/>
              <a:ea typeface="+mj-ea"/>
              <a:cs typeface="+mj-cs"/>
            </a:endParaRPr>
          </a:p>
        </p:txBody>
      </p:sp>
      <p:pic>
        <p:nvPicPr>
          <p:cNvPr id="5" name="Picture 4">
            <a:extLst>
              <a:ext uri="{FF2B5EF4-FFF2-40B4-BE49-F238E27FC236}">
                <a16:creationId xmlns:a16="http://schemas.microsoft.com/office/drawing/2014/main" xmlns="" id="{C84384F9-B9B1-1CBF-F0C8-42DFF4E0E41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0751" r="990" b="6478"/>
          <a:stretch/>
        </p:blipFill>
        <p:spPr>
          <a:xfrm>
            <a:off x="2057400" y="3752441"/>
            <a:ext cx="5943600" cy="3037895"/>
          </a:xfrm>
          <a:prstGeom prst="rect">
            <a:avLst/>
          </a:prstGeom>
        </p:spPr>
      </p:pic>
      <p:sp>
        <p:nvSpPr>
          <p:cNvPr id="4" name="TextBox 3">
            <a:extLst>
              <a:ext uri="{FF2B5EF4-FFF2-40B4-BE49-F238E27FC236}">
                <a16:creationId xmlns:a16="http://schemas.microsoft.com/office/drawing/2014/main" xmlns="" id="{27F67A4D-C141-4846-D6B6-460A0FBBF9B3}"/>
              </a:ext>
            </a:extLst>
          </p:cNvPr>
          <p:cNvSpPr txBox="1"/>
          <p:nvPr/>
        </p:nvSpPr>
        <p:spPr>
          <a:xfrm>
            <a:off x="499621" y="1752600"/>
            <a:ext cx="11311379" cy="2071208"/>
          </a:xfrm>
          <a:prstGeom prst="rect">
            <a:avLst/>
          </a:prstGeom>
          <a:noFill/>
        </p:spPr>
        <p:txBody>
          <a:bodyPr wrap="square" rtlCol="0">
            <a:spAutoFit/>
          </a:bodyPr>
          <a:lstStyle/>
          <a:p>
            <a:pPr>
              <a:lnSpc>
                <a:spcPct val="150000"/>
              </a:lnSpc>
            </a:pPr>
            <a:r>
              <a:rPr lang="en-US" sz="2200" b="1" i="1" dirty="0">
                <a:solidFill>
                  <a:srgbClr val="002060"/>
                </a:solidFill>
                <a:latin typeface="+mn-lt"/>
              </a:rPr>
              <a:t>2006 – Romanian Association for the Study of Hereditary Kidney Diseases</a:t>
            </a:r>
          </a:p>
          <a:p>
            <a:pPr>
              <a:lnSpc>
                <a:spcPct val="150000"/>
              </a:lnSpc>
            </a:pPr>
            <a:r>
              <a:rPr lang="en-US" sz="2200" b="1" i="1" dirty="0">
                <a:solidFill>
                  <a:srgbClr val="002060"/>
                </a:solidFill>
                <a:latin typeface="+mn-lt"/>
              </a:rPr>
              <a:t>2016 – Expert Center for Rare Diseases of Reno-Urinary System</a:t>
            </a:r>
          </a:p>
          <a:p>
            <a:pPr>
              <a:lnSpc>
                <a:spcPct val="150000"/>
              </a:lnSpc>
            </a:pPr>
            <a:r>
              <a:rPr lang="en-US" sz="2200" b="1" i="1" dirty="0">
                <a:solidFill>
                  <a:srgbClr val="002060"/>
                </a:solidFill>
                <a:latin typeface="+mn-lt"/>
              </a:rPr>
              <a:t>2021 – full member of the European Rare Kidney Disease Reference Network (</a:t>
            </a:r>
            <a:r>
              <a:rPr lang="en-US" sz="2200" b="1" i="1" dirty="0" err="1">
                <a:solidFill>
                  <a:srgbClr val="002060"/>
                </a:solidFill>
                <a:latin typeface="+mn-lt"/>
              </a:rPr>
              <a:t>ERKNet</a:t>
            </a:r>
            <a:r>
              <a:rPr lang="en-US" sz="2200" b="1" i="1" dirty="0">
                <a:solidFill>
                  <a:srgbClr val="002060"/>
                </a:solidFill>
                <a:latin typeface="+mn-lt"/>
              </a:rPr>
              <a:t>)</a:t>
            </a:r>
          </a:p>
          <a:p>
            <a:pPr>
              <a:lnSpc>
                <a:spcPct val="150000"/>
              </a:lnSpc>
            </a:pPr>
            <a:r>
              <a:rPr lang="en-US" sz="2200" b="1" i="1" dirty="0">
                <a:solidFill>
                  <a:srgbClr val="002060"/>
                </a:solidFill>
                <a:latin typeface="+mn-lt"/>
              </a:rPr>
              <a:t>                                     www.nephroered.ro, www.erknet.org</a:t>
            </a:r>
          </a:p>
        </p:txBody>
      </p:sp>
    </p:spTree>
    <p:extLst>
      <p:ext uri="{BB962C8B-B14F-4D97-AF65-F5344CB8AC3E}">
        <p14:creationId xmlns:p14="http://schemas.microsoft.com/office/powerpoint/2010/main" xmlns="" val="352981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295400" y="381000"/>
            <a:ext cx="9677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Fabry disease is a multisystemic disorder</a:t>
            </a:r>
          </a:p>
        </p:txBody>
      </p:sp>
      <p:sp>
        <p:nvSpPr>
          <p:cNvPr id="7" name="Text Box 4">
            <a:extLst>
              <a:ext uri="{FF2B5EF4-FFF2-40B4-BE49-F238E27FC236}">
                <a16:creationId xmlns:a16="http://schemas.microsoft.com/office/drawing/2014/main" xmlns="" id="{7F573200-BCE1-499B-A0AF-8F252D0118B4}"/>
              </a:ext>
            </a:extLst>
          </p:cNvPr>
          <p:cNvSpPr txBox="1">
            <a:spLocks noChangeArrowheads="1"/>
          </p:cNvSpPr>
          <p:nvPr/>
        </p:nvSpPr>
        <p:spPr bwMode="auto">
          <a:xfrm>
            <a:off x="7924800" y="7162800"/>
            <a:ext cx="4267200" cy="15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US" altLang="en-US" sz="1000" b="1" i="1" dirty="0">
                <a:solidFill>
                  <a:srgbClr val="002060"/>
                </a:solidFill>
                <a:latin typeface="+mj-lt"/>
              </a:rPr>
              <a:t>Malte Lenders and Eva Brands. Nephrol Dial Transplant 2021; 36: ii14-ii23</a:t>
            </a:r>
          </a:p>
          <a:p>
            <a:pPr algn="r" defTabSz="457200" hangingPunct="0">
              <a:lnSpc>
                <a:spcPct val="93000"/>
              </a:lnSpc>
              <a:buClr>
                <a:srgbClr val="000000"/>
              </a:buClr>
              <a:buSzPct val="45000"/>
            </a:pPr>
            <a:endParaRPr lang="en-GB" altLang="en-US" sz="1200" b="1" i="1" dirty="0">
              <a:solidFill>
                <a:srgbClr val="002060"/>
              </a:solidFill>
              <a:latin typeface="+mn-lt"/>
            </a:endParaRPr>
          </a:p>
        </p:txBody>
      </p:sp>
      <p:sp>
        <p:nvSpPr>
          <p:cNvPr id="9" name="CasetăText 8">
            <a:extLst>
              <a:ext uri="{FF2B5EF4-FFF2-40B4-BE49-F238E27FC236}">
                <a16:creationId xmlns:a16="http://schemas.microsoft.com/office/drawing/2014/main" xmlns="" id="{616F5028-E670-0DAA-2508-FBF2DCCFF93D}"/>
              </a:ext>
            </a:extLst>
          </p:cNvPr>
          <p:cNvSpPr txBox="1"/>
          <p:nvPr/>
        </p:nvSpPr>
        <p:spPr>
          <a:xfrm>
            <a:off x="320511" y="1752600"/>
            <a:ext cx="11529805" cy="1015663"/>
          </a:xfrm>
          <a:prstGeom prst="rect">
            <a:avLst/>
          </a:prstGeom>
          <a:noFill/>
        </p:spPr>
        <p:txBody>
          <a:bodyPr wrap="square">
            <a:spAutoFit/>
          </a:bodyPr>
          <a:lstStyle/>
          <a:p>
            <a:r>
              <a:rPr lang="en-US" sz="2000" b="1" dirty="0">
                <a:solidFill>
                  <a:srgbClr val="002060"/>
                </a:solidFill>
                <a:latin typeface="+mn-lt"/>
              </a:rPr>
              <a:t>Fabry disease (FD) is an X-linked lysosomal storage disorder, caused by the deficiency of </a:t>
            </a:r>
            <a:r>
              <a:rPr lang="el-GR" sz="2000" b="1" dirty="0">
                <a:solidFill>
                  <a:srgbClr val="002060"/>
                </a:solidFill>
                <a:latin typeface="+mn-lt"/>
              </a:rPr>
              <a:t>α-</a:t>
            </a:r>
            <a:r>
              <a:rPr lang="en-US" sz="2000" b="1" dirty="0">
                <a:solidFill>
                  <a:srgbClr val="002060"/>
                </a:solidFill>
                <a:latin typeface="+mn-lt"/>
              </a:rPr>
              <a:t>galactosidase A (</a:t>
            </a:r>
            <a:r>
              <a:rPr lang="el-GR" sz="2000" b="1" dirty="0">
                <a:solidFill>
                  <a:srgbClr val="002060"/>
                </a:solidFill>
                <a:latin typeface="+mn-lt"/>
              </a:rPr>
              <a:t>α-</a:t>
            </a:r>
            <a:r>
              <a:rPr lang="en-US" sz="2000" b="1" dirty="0">
                <a:solidFill>
                  <a:srgbClr val="002060"/>
                </a:solidFill>
                <a:latin typeface="+mn-lt"/>
              </a:rPr>
              <a:t>Gal A), which leads to a progressive accumulation of the </a:t>
            </a:r>
            <a:r>
              <a:rPr lang="en-US" sz="2000" b="1" dirty="0" err="1">
                <a:solidFill>
                  <a:srgbClr val="002060"/>
                </a:solidFill>
                <a:latin typeface="+mn-lt"/>
              </a:rPr>
              <a:t>globotriaosylceramide</a:t>
            </a:r>
            <a:r>
              <a:rPr lang="en-US" sz="2000" b="1" dirty="0">
                <a:solidFill>
                  <a:srgbClr val="002060"/>
                </a:solidFill>
                <a:latin typeface="+mn-lt"/>
              </a:rPr>
              <a:t> (</a:t>
            </a:r>
            <a:r>
              <a:rPr lang="en-US" sz="2000" b="1" dirty="0" smtClean="0">
                <a:solidFill>
                  <a:srgbClr val="002060"/>
                </a:solidFill>
                <a:latin typeface="+mn-lt"/>
              </a:rPr>
              <a:t>GL-3</a:t>
            </a:r>
            <a:r>
              <a:rPr lang="en-US" sz="2000" b="1" dirty="0">
                <a:solidFill>
                  <a:srgbClr val="002060"/>
                </a:solidFill>
                <a:latin typeface="+mn-lt"/>
              </a:rPr>
              <a:t>) and its </a:t>
            </a:r>
            <a:r>
              <a:rPr lang="en-US" sz="2000" b="1" dirty="0" smtClean="0">
                <a:solidFill>
                  <a:srgbClr val="002060"/>
                </a:solidFill>
                <a:latin typeface="+mn-lt"/>
              </a:rPr>
              <a:t>derivatives, e.g</a:t>
            </a:r>
            <a:r>
              <a:rPr lang="en-US" sz="2000" b="1" dirty="0">
                <a:solidFill>
                  <a:srgbClr val="002060"/>
                </a:solidFill>
                <a:latin typeface="+mn-lt"/>
              </a:rPr>
              <a:t>., </a:t>
            </a:r>
            <a:r>
              <a:rPr lang="en-US" sz="2000" b="1" dirty="0" err="1" smtClean="0">
                <a:solidFill>
                  <a:srgbClr val="002060"/>
                </a:solidFill>
                <a:latin typeface="+mn-lt"/>
              </a:rPr>
              <a:t>globotriaosylsphingosine</a:t>
            </a:r>
            <a:r>
              <a:rPr lang="en-US" sz="2000" b="1" dirty="0" smtClean="0">
                <a:solidFill>
                  <a:srgbClr val="002060"/>
                </a:solidFill>
                <a:latin typeface="+mn-lt"/>
              </a:rPr>
              <a:t>  (lyso-GL-3</a:t>
            </a:r>
            <a:r>
              <a:rPr lang="en-US" sz="2000" b="1" dirty="0">
                <a:solidFill>
                  <a:srgbClr val="002060"/>
                </a:solidFill>
                <a:latin typeface="+mn-lt"/>
              </a:rPr>
              <a:t>) in various tissues. </a:t>
            </a:r>
          </a:p>
        </p:txBody>
      </p:sp>
      <p:pic>
        <p:nvPicPr>
          <p:cNvPr id="4" name="New picture">
            <a:extLst>
              <a:ext uri="{FF2B5EF4-FFF2-40B4-BE49-F238E27FC236}">
                <a16:creationId xmlns:a16="http://schemas.microsoft.com/office/drawing/2014/main" xmlns="" id="{4724DF15-628C-E7BA-5EAB-CD00B50BDCFA}"/>
              </a:ext>
            </a:extLst>
          </p:cNvPr>
          <p:cNvPicPr/>
          <p:nvPr/>
        </p:nvPicPr>
        <p:blipFill>
          <a:blip r:embed="rId3" cstate="print"/>
          <a:stretch>
            <a:fillRect/>
          </a:stretch>
        </p:blipFill>
        <p:spPr>
          <a:xfrm>
            <a:off x="496153" y="2819400"/>
            <a:ext cx="5142647" cy="3657600"/>
          </a:xfrm>
          <a:prstGeom prst="rect">
            <a:avLst/>
          </a:prstGeom>
        </p:spPr>
      </p:pic>
      <p:grpSp>
        <p:nvGrpSpPr>
          <p:cNvPr id="46" name="Group 45">
            <a:extLst>
              <a:ext uri="{FF2B5EF4-FFF2-40B4-BE49-F238E27FC236}">
                <a16:creationId xmlns:a16="http://schemas.microsoft.com/office/drawing/2014/main" xmlns="" id="{97999147-5843-6370-1E39-BB6ACB0F6237}"/>
              </a:ext>
            </a:extLst>
          </p:cNvPr>
          <p:cNvGrpSpPr/>
          <p:nvPr/>
        </p:nvGrpSpPr>
        <p:grpSpPr>
          <a:xfrm>
            <a:off x="6401587" y="3363012"/>
            <a:ext cx="5638013" cy="3190188"/>
            <a:chOff x="5929460" y="2855738"/>
            <a:chExt cx="6611896" cy="3837727"/>
          </a:xfrm>
        </p:grpSpPr>
        <p:cxnSp>
          <p:nvCxnSpPr>
            <p:cNvPr id="8" name="Straight Arrow Connector 7">
              <a:extLst>
                <a:ext uri="{FF2B5EF4-FFF2-40B4-BE49-F238E27FC236}">
                  <a16:creationId xmlns:a16="http://schemas.microsoft.com/office/drawing/2014/main" xmlns="" id="{36D4FA10-F352-4416-88A1-BD418A60BF5F}"/>
                </a:ext>
              </a:extLst>
            </p:cNvPr>
            <p:cNvCxnSpPr/>
            <p:nvPr/>
          </p:nvCxnSpPr>
          <p:spPr>
            <a:xfrm>
              <a:off x="6060520" y="6264336"/>
              <a:ext cx="59632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A3BE1D3-77FC-7F8E-13D0-23C039402442}"/>
                </a:ext>
              </a:extLst>
            </p:cNvPr>
            <p:cNvSpPr txBox="1"/>
            <p:nvPr/>
          </p:nvSpPr>
          <p:spPr>
            <a:xfrm>
              <a:off x="11879211" y="6022760"/>
              <a:ext cx="662145" cy="420283"/>
            </a:xfrm>
            <a:prstGeom prst="rect">
              <a:avLst/>
            </a:prstGeom>
            <a:noFill/>
          </p:spPr>
          <p:txBody>
            <a:bodyPr wrap="square" rtlCol="0">
              <a:spAutoFit/>
            </a:bodyPr>
            <a:lstStyle/>
            <a:p>
              <a:r>
                <a:rPr lang="en-US" b="1" dirty="0">
                  <a:latin typeface="+mn-lt"/>
                </a:rPr>
                <a:t>Age</a:t>
              </a:r>
            </a:p>
          </p:txBody>
        </p:sp>
        <p:sp>
          <p:nvSpPr>
            <p:cNvPr id="11" name="TextBox 10">
              <a:extLst>
                <a:ext uri="{FF2B5EF4-FFF2-40B4-BE49-F238E27FC236}">
                  <a16:creationId xmlns:a16="http://schemas.microsoft.com/office/drawing/2014/main" xmlns="" id="{81E557C0-2F7B-8C76-0421-6FF83CDFDD97}"/>
                </a:ext>
              </a:extLst>
            </p:cNvPr>
            <p:cNvSpPr txBox="1"/>
            <p:nvPr/>
          </p:nvSpPr>
          <p:spPr>
            <a:xfrm>
              <a:off x="5929460" y="6264336"/>
              <a:ext cx="347212" cy="387025"/>
            </a:xfrm>
            <a:prstGeom prst="rect">
              <a:avLst/>
            </a:prstGeom>
            <a:noFill/>
          </p:spPr>
          <p:txBody>
            <a:bodyPr wrap="none" rtlCol="0">
              <a:spAutoFit/>
            </a:bodyPr>
            <a:lstStyle/>
            <a:p>
              <a:r>
                <a:rPr lang="en-US" sz="2000" dirty="0">
                  <a:latin typeface="+mn-lt"/>
                </a:rPr>
                <a:t>0</a:t>
              </a:r>
            </a:p>
          </p:txBody>
        </p:sp>
        <p:cxnSp>
          <p:nvCxnSpPr>
            <p:cNvPr id="12" name="Straight Connector 11">
              <a:extLst>
                <a:ext uri="{FF2B5EF4-FFF2-40B4-BE49-F238E27FC236}">
                  <a16:creationId xmlns:a16="http://schemas.microsoft.com/office/drawing/2014/main" xmlns="" id="{AE446292-016C-A500-EE0F-5FE78DAD8996}"/>
                </a:ext>
              </a:extLst>
            </p:cNvPr>
            <p:cNvCxnSpPr/>
            <p:nvPr/>
          </p:nvCxnSpPr>
          <p:spPr>
            <a:xfrm>
              <a:off x="6060520" y="6091017"/>
              <a:ext cx="0" cy="17331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BF81AD9-003C-4CA8-443B-24A1495D7415}"/>
                </a:ext>
              </a:extLst>
            </p:cNvPr>
            <p:cNvCxnSpPr/>
            <p:nvPr/>
          </p:nvCxnSpPr>
          <p:spPr>
            <a:xfrm>
              <a:off x="7109000" y="2855738"/>
              <a:ext cx="0" cy="34085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F0F1D69-9B9A-CAE1-9865-408E131200B8}"/>
                </a:ext>
              </a:extLst>
            </p:cNvPr>
            <p:cNvCxnSpPr/>
            <p:nvPr/>
          </p:nvCxnSpPr>
          <p:spPr>
            <a:xfrm>
              <a:off x="8288541" y="2855738"/>
              <a:ext cx="0" cy="34085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51E08D23-A09C-CB5E-00F0-DD8490F2901C}"/>
                </a:ext>
              </a:extLst>
            </p:cNvPr>
            <p:cNvCxnSpPr/>
            <p:nvPr/>
          </p:nvCxnSpPr>
          <p:spPr>
            <a:xfrm>
              <a:off x="9468081" y="2855738"/>
              <a:ext cx="0" cy="34085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890B4C5-672D-199E-B9FF-4054931243A7}"/>
                </a:ext>
              </a:extLst>
            </p:cNvPr>
            <p:cNvCxnSpPr/>
            <p:nvPr/>
          </p:nvCxnSpPr>
          <p:spPr>
            <a:xfrm>
              <a:off x="10713151" y="2855738"/>
              <a:ext cx="0" cy="34085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71E4B30-523A-770C-F709-7A9795E78639}"/>
                </a:ext>
              </a:extLst>
            </p:cNvPr>
            <p:cNvCxnSpPr/>
            <p:nvPr/>
          </p:nvCxnSpPr>
          <p:spPr>
            <a:xfrm>
              <a:off x="11892692" y="2855738"/>
              <a:ext cx="0" cy="34085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24A43E3D-E66E-51B6-A333-EBEC1D8BF0E7}"/>
                </a:ext>
              </a:extLst>
            </p:cNvPr>
            <p:cNvSpPr txBox="1"/>
            <p:nvPr/>
          </p:nvSpPr>
          <p:spPr>
            <a:xfrm>
              <a:off x="6926216" y="6273182"/>
              <a:ext cx="499474" cy="420283"/>
            </a:xfrm>
            <a:prstGeom prst="rect">
              <a:avLst/>
            </a:prstGeom>
            <a:noFill/>
          </p:spPr>
          <p:txBody>
            <a:bodyPr wrap="square" rtlCol="0">
              <a:spAutoFit/>
            </a:bodyPr>
            <a:lstStyle/>
            <a:p>
              <a:r>
                <a:rPr lang="en-US" dirty="0">
                  <a:latin typeface="+mn-lt"/>
                </a:rPr>
                <a:t>10</a:t>
              </a:r>
            </a:p>
          </p:txBody>
        </p:sp>
        <p:sp>
          <p:nvSpPr>
            <p:cNvPr id="19" name="TextBox 18">
              <a:extLst>
                <a:ext uri="{FF2B5EF4-FFF2-40B4-BE49-F238E27FC236}">
                  <a16:creationId xmlns:a16="http://schemas.microsoft.com/office/drawing/2014/main" xmlns="" id="{B021A097-288A-DF08-FE44-B287B5C6866D}"/>
                </a:ext>
              </a:extLst>
            </p:cNvPr>
            <p:cNvSpPr txBox="1"/>
            <p:nvPr/>
          </p:nvSpPr>
          <p:spPr>
            <a:xfrm>
              <a:off x="8075234" y="6273182"/>
              <a:ext cx="558826" cy="420283"/>
            </a:xfrm>
            <a:prstGeom prst="rect">
              <a:avLst/>
            </a:prstGeom>
            <a:noFill/>
          </p:spPr>
          <p:txBody>
            <a:bodyPr wrap="square" rtlCol="0">
              <a:spAutoFit/>
            </a:bodyPr>
            <a:lstStyle/>
            <a:p>
              <a:r>
                <a:rPr lang="en-US" dirty="0">
                  <a:latin typeface="+mn-lt"/>
                </a:rPr>
                <a:t>20</a:t>
              </a:r>
            </a:p>
          </p:txBody>
        </p:sp>
        <p:sp>
          <p:nvSpPr>
            <p:cNvPr id="20" name="TextBox 19">
              <a:extLst>
                <a:ext uri="{FF2B5EF4-FFF2-40B4-BE49-F238E27FC236}">
                  <a16:creationId xmlns:a16="http://schemas.microsoft.com/office/drawing/2014/main" xmlns="" id="{5AB208BD-DF0F-682E-5908-D724CA0E7755}"/>
                </a:ext>
              </a:extLst>
            </p:cNvPr>
            <p:cNvSpPr txBox="1"/>
            <p:nvPr/>
          </p:nvSpPr>
          <p:spPr>
            <a:xfrm>
              <a:off x="9225947" y="6264334"/>
              <a:ext cx="558826" cy="420283"/>
            </a:xfrm>
            <a:prstGeom prst="rect">
              <a:avLst/>
            </a:prstGeom>
            <a:noFill/>
          </p:spPr>
          <p:txBody>
            <a:bodyPr wrap="square" rtlCol="0">
              <a:spAutoFit/>
            </a:bodyPr>
            <a:lstStyle/>
            <a:p>
              <a:r>
                <a:rPr lang="en-US" dirty="0">
                  <a:latin typeface="+mn-lt"/>
                </a:rPr>
                <a:t>30</a:t>
              </a:r>
            </a:p>
          </p:txBody>
        </p:sp>
        <p:sp>
          <p:nvSpPr>
            <p:cNvPr id="21" name="TextBox 20">
              <a:extLst>
                <a:ext uri="{FF2B5EF4-FFF2-40B4-BE49-F238E27FC236}">
                  <a16:creationId xmlns:a16="http://schemas.microsoft.com/office/drawing/2014/main" xmlns="" id="{EFE7A7CE-4699-A7F6-7323-842D99B3AE21}"/>
                </a:ext>
              </a:extLst>
            </p:cNvPr>
            <p:cNvSpPr txBox="1"/>
            <p:nvPr/>
          </p:nvSpPr>
          <p:spPr>
            <a:xfrm>
              <a:off x="10530367" y="6264335"/>
              <a:ext cx="528302" cy="420283"/>
            </a:xfrm>
            <a:prstGeom prst="rect">
              <a:avLst/>
            </a:prstGeom>
            <a:noFill/>
          </p:spPr>
          <p:txBody>
            <a:bodyPr wrap="square" rtlCol="0">
              <a:spAutoFit/>
            </a:bodyPr>
            <a:lstStyle/>
            <a:p>
              <a:r>
                <a:rPr lang="en-US" dirty="0">
                  <a:latin typeface="+mn-lt"/>
                </a:rPr>
                <a:t>40</a:t>
              </a:r>
            </a:p>
          </p:txBody>
        </p:sp>
        <p:sp>
          <p:nvSpPr>
            <p:cNvPr id="22" name="TextBox 21">
              <a:extLst>
                <a:ext uri="{FF2B5EF4-FFF2-40B4-BE49-F238E27FC236}">
                  <a16:creationId xmlns:a16="http://schemas.microsoft.com/office/drawing/2014/main" xmlns="" id="{294EC2F6-0281-12D8-11FF-AE3D8E0EA225}"/>
                </a:ext>
              </a:extLst>
            </p:cNvPr>
            <p:cNvSpPr txBox="1"/>
            <p:nvPr/>
          </p:nvSpPr>
          <p:spPr>
            <a:xfrm>
              <a:off x="11734214" y="6264335"/>
              <a:ext cx="503996" cy="420283"/>
            </a:xfrm>
            <a:prstGeom prst="rect">
              <a:avLst/>
            </a:prstGeom>
            <a:noFill/>
          </p:spPr>
          <p:txBody>
            <a:bodyPr wrap="square" rtlCol="0">
              <a:spAutoFit/>
            </a:bodyPr>
            <a:lstStyle/>
            <a:p>
              <a:r>
                <a:rPr lang="en-US" dirty="0">
                  <a:latin typeface="+mn-lt"/>
                </a:rPr>
                <a:t>50</a:t>
              </a:r>
            </a:p>
          </p:txBody>
        </p:sp>
        <p:sp>
          <p:nvSpPr>
            <p:cNvPr id="23" name="Flowchart: Manual Operation 22">
              <a:extLst>
                <a:ext uri="{FF2B5EF4-FFF2-40B4-BE49-F238E27FC236}">
                  <a16:creationId xmlns:a16="http://schemas.microsoft.com/office/drawing/2014/main" xmlns="" id="{15AFA258-4F92-B7C5-23A5-F4DBBD487255}"/>
                </a:ext>
              </a:extLst>
            </p:cNvPr>
            <p:cNvSpPr/>
            <p:nvPr/>
          </p:nvSpPr>
          <p:spPr>
            <a:xfrm flipH="1" flipV="1">
              <a:off x="6060520" y="5802153"/>
              <a:ext cx="5897702" cy="404410"/>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TextBox 23">
              <a:extLst>
                <a:ext uri="{FF2B5EF4-FFF2-40B4-BE49-F238E27FC236}">
                  <a16:creationId xmlns:a16="http://schemas.microsoft.com/office/drawing/2014/main" xmlns="" id="{EABF67B0-6024-8BC3-E38A-6E5B2B588D63}"/>
                </a:ext>
              </a:extLst>
            </p:cNvPr>
            <p:cNvSpPr txBox="1"/>
            <p:nvPr/>
          </p:nvSpPr>
          <p:spPr>
            <a:xfrm>
              <a:off x="7750680" y="5871571"/>
              <a:ext cx="3226161" cy="357253"/>
            </a:xfrm>
            <a:prstGeom prst="rect">
              <a:avLst/>
            </a:prstGeom>
            <a:noFill/>
          </p:spPr>
          <p:txBody>
            <a:bodyPr wrap="square" rtlCol="0">
              <a:spAutoFit/>
            </a:bodyPr>
            <a:lstStyle/>
            <a:p>
              <a:r>
                <a:rPr lang="en-US" b="1" dirty="0">
                  <a:solidFill>
                    <a:srgbClr val="002060"/>
                  </a:solidFill>
                  <a:latin typeface="+mn-lt"/>
                </a:rPr>
                <a:t>Pain, </a:t>
              </a:r>
              <a:r>
                <a:rPr lang="en-US" b="1" dirty="0" err="1">
                  <a:solidFill>
                    <a:srgbClr val="002060"/>
                  </a:solidFill>
                  <a:latin typeface="+mn-lt"/>
                </a:rPr>
                <a:t>acroparesthesia</a:t>
              </a:r>
              <a:endParaRPr lang="en-US" b="1" dirty="0">
                <a:solidFill>
                  <a:srgbClr val="002060"/>
                </a:solidFill>
                <a:latin typeface="+mn-lt"/>
              </a:endParaRPr>
            </a:p>
          </p:txBody>
        </p:sp>
        <p:grpSp>
          <p:nvGrpSpPr>
            <p:cNvPr id="25" name="Group 36">
              <a:extLst>
                <a:ext uri="{FF2B5EF4-FFF2-40B4-BE49-F238E27FC236}">
                  <a16:creationId xmlns:a16="http://schemas.microsoft.com/office/drawing/2014/main" xmlns="" id="{9589E07A-BA97-AD4B-1C81-274F14A8CEF4}"/>
                </a:ext>
              </a:extLst>
            </p:cNvPr>
            <p:cNvGrpSpPr/>
            <p:nvPr/>
          </p:nvGrpSpPr>
          <p:grpSpPr>
            <a:xfrm>
              <a:off x="6650290" y="5278818"/>
              <a:ext cx="5242402" cy="422765"/>
              <a:chOff x="1981200" y="4419600"/>
              <a:chExt cx="6096000" cy="557609"/>
            </a:xfrm>
          </p:grpSpPr>
          <p:cxnSp>
            <p:nvCxnSpPr>
              <p:cNvPr id="42" name="Straight Connector 41">
                <a:extLst>
                  <a:ext uri="{FF2B5EF4-FFF2-40B4-BE49-F238E27FC236}">
                    <a16:creationId xmlns:a16="http://schemas.microsoft.com/office/drawing/2014/main" xmlns="" id="{AEF485D6-1460-9069-F2DF-9AD274121218}"/>
                  </a:ext>
                </a:extLst>
              </p:cNvPr>
              <p:cNvCxnSpPr/>
              <p:nvPr/>
            </p:nvCxnSpPr>
            <p:spPr>
              <a:xfrm>
                <a:off x="3124200" y="4419600"/>
                <a:ext cx="4953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9CA60278-76C4-8C5D-18C5-9E6C4A10125C}"/>
                  </a:ext>
                </a:extLst>
              </p:cNvPr>
              <p:cNvCxnSpPr/>
              <p:nvPr/>
            </p:nvCxnSpPr>
            <p:spPr>
              <a:xfrm>
                <a:off x="1981200" y="4953000"/>
                <a:ext cx="609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434BCBEF-9307-9EF2-62C4-3A4233DBDF97}"/>
                  </a:ext>
                </a:extLst>
              </p:cNvPr>
              <p:cNvCxnSpPr/>
              <p:nvPr/>
            </p:nvCxnSpPr>
            <p:spPr>
              <a:xfrm flipH="1">
                <a:off x="1981200" y="4419600"/>
                <a:ext cx="1143000" cy="5334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A2C36A46-B33B-A96A-6ECD-2274D28E3D98}"/>
                  </a:ext>
                </a:extLst>
              </p:cNvPr>
              <p:cNvSpPr txBox="1"/>
              <p:nvPr/>
            </p:nvSpPr>
            <p:spPr>
              <a:xfrm>
                <a:off x="3172017" y="4506007"/>
                <a:ext cx="4622771" cy="471202"/>
              </a:xfrm>
              <a:prstGeom prst="rect">
                <a:avLst/>
              </a:prstGeom>
              <a:noFill/>
            </p:spPr>
            <p:txBody>
              <a:bodyPr wrap="square" rtlCol="0">
                <a:spAutoFit/>
              </a:bodyPr>
              <a:lstStyle/>
              <a:p>
                <a:r>
                  <a:rPr lang="en-US" b="1" dirty="0">
                    <a:solidFill>
                      <a:schemeClr val="accent6">
                        <a:lumMod val="75000"/>
                      </a:schemeClr>
                    </a:solidFill>
                    <a:latin typeface="+mn-lt"/>
                  </a:rPr>
                  <a:t>Gastrointestinal </a:t>
                </a:r>
                <a:r>
                  <a:rPr lang="en-US" b="1" dirty="0" err="1">
                    <a:solidFill>
                      <a:schemeClr val="accent6">
                        <a:lumMod val="75000"/>
                      </a:schemeClr>
                    </a:solidFill>
                    <a:latin typeface="+mn-lt"/>
                  </a:rPr>
                  <a:t>symthoms</a:t>
                </a:r>
                <a:endParaRPr lang="en-US" b="1" dirty="0">
                  <a:solidFill>
                    <a:schemeClr val="accent6">
                      <a:lumMod val="75000"/>
                    </a:schemeClr>
                  </a:solidFill>
                  <a:latin typeface="+mn-lt"/>
                </a:endParaRPr>
              </a:p>
            </p:txBody>
          </p:sp>
        </p:grpSp>
        <p:grpSp>
          <p:nvGrpSpPr>
            <p:cNvPr id="26" name="Group 37">
              <a:extLst>
                <a:ext uri="{FF2B5EF4-FFF2-40B4-BE49-F238E27FC236}">
                  <a16:creationId xmlns:a16="http://schemas.microsoft.com/office/drawing/2014/main" xmlns="" id="{E1FF1ECA-16D7-5DF2-0EBF-2E2F889C9EA6}"/>
                </a:ext>
              </a:extLst>
            </p:cNvPr>
            <p:cNvGrpSpPr/>
            <p:nvPr/>
          </p:nvGrpSpPr>
          <p:grpSpPr>
            <a:xfrm>
              <a:off x="6650290" y="4758861"/>
              <a:ext cx="5344121" cy="404410"/>
              <a:chOff x="1981200" y="4419600"/>
              <a:chExt cx="6214281" cy="533400"/>
            </a:xfrm>
          </p:grpSpPr>
          <p:cxnSp>
            <p:nvCxnSpPr>
              <p:cNvPr id="38" name="Straight Connector 37">
                <a:extLst>
                  <a:ext uri="{FF2B5EF4-FFF2-40B4-BE49-F238E27FC236}">
                    <a16:creationId xmlns:a16="http://schemas.microsoft.com/office/drawing/2014/main" xmlns="" id="{6653323A-C391-4682-4521-4EB1CA3EC215}"/>
                  </a:ext>
                </a:extLst>
              </p:cNvPr>
              <p:cNvCxnSpPr/>
              <p:nvPr/>
            </p:nvCxnSpPr>
            <p:spPr>
              <a:xfrm>
                <a:off x="3124200" y="4419600"/>
                <a:ext cx="4953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2F1236C-3D2B-29BF-1F2F-7D39629C0C26}"/>
                  </a:ext>
                </a:extLst>
              </p:cNvPr>
              <p:cNvCxnSpPr/>
              <p:nvPr/>
            </p:nvCxnSpPr>
            <p:spPr>
              <a:xfrm>
                <a:off x="1981200" y="4953000"/>
                <a:ext cx="609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4FDFBEB-B989-0F5E-A3FA-63BE54A1E21C}"/>
                  </a:ext>
                </a:extLst>
              </p:cNvPr>
              <p:cNvCxnSpPr/>
              <p:nvPr/>
            </p:nvCxnSpPr>
            <p:spPr>
              <a:xfrm flipH="1">
                <a:off x="1981200" y="4419600"/>
                <a:ext cx="1143000" cy="5334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B6566DFF-334A-6F1F-D2BF-8D5FF489A907}"/>
                  </a:ext>
                </a:extLst>
              </p:cNvPr>
              <p:cNvSpPr txBox="1"/>
              <p:nvPr/>
            </p:nvSpPr>
            <p:spPr>
              <a:xfrm>
                <a:off x="3059069" y="4434812"/>
                <a:ext cx="5136412" cy="471202"/>
              </a:xfrm>
              <a:prstGeom prst="rect">
                <a:avLst/>
              </a:prstGeom>
              <a:noFill/>
              <a:ln>
                <a:noFill/>
              </a:ln>
            </p:spPr>
            <p:txBody>
              <a:bodyPr wrap="square" rtlCol="0">
                <a:spAutoFit/>
              </a:bodyPr>
              <a:lstStyle/>
              <a:p>
                <a:r>
                  <a:rPr lang="en-US" b="1" dirty="0" err="1">
                    <a:solidFill>
                      <a:srgbClr val="7030A0"/>
                    </a:solidFill>
                    <a:latin typeface="+mn-lt"/>
                  </a:rPr>
                  <a:t>Angiokeratomas</a:t>
                </a:r>
                <a:r>
                  <a:rPr lang="en-US" b="1" dirty="0">
                    <a:solidFill>
                      <a:srgbClr val="7030A0"/>
                    </a:solidFill>
                    <a:latin typeface="+mn-lt"/>
                  </a:rPr>
                  <a:t>, </a:t>
                </a:r>
                <a:r>
                  <a:rPr lang="en-US" b="1" dirty="0" err="1">
                    <a:solidFill>
                      <a:srgbClr val="7030A0"/>
                    </a:solidFill>
                    <a:latin typeface="+mn-lt"/>
                  </a:rPr>
                  <a:t>hypohydrosis</a:t>
                </a:r>
                <a:endParaRPr lang="en-US" b="1" dirty="0">
                  <a:solidFill>
                    <a:srgbClr val="7030A0"/>
                  </a:solidFill>
                  <a:latin typeface="+mn-lt"/>
                </a:endParaRPr>
              </a:p>
            </p:txBody>
          </p:sp>
        </p:grpSp>
        <p:cxnSp>
          <p:nvCxnSpPr>
            <p:cNvPr id="27" name="Straight Connector 26">
              <a:extLst>
                <a:ext uri="{FF2B5EF4-FFF2-40B4-BE49-F238E27FC236}">
                  <a16:creationId xmlns:a16="http://schemas.microsoft.com/office/drawing/2014/main" xmlns="" id="{D4C6127F-ADCB-60A2-6450-A25053409F76}"/>
                </a:ext>
              </a:extLst>
            </p:cNvPr>
            <p:cNvCxnSpPr/>
            <p:nvPr/>
          </p:nvCxnSpPr>
          <p:spPr>
            <a:xfrm>
              <a:off x="7633241" y="4646696"/>
              <a:ext cx="425945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3FEDD37-BF4F-571C-13C2-CF1892DDC7AB}"/>
                </a:ext>
              </a:extLst>
            </p:cNvPr>
            <p:cNvCxnSpPr/>
            <p:nvPr/>
          </p:nvCxnSpPr>
          <p:spPr>
            <a:xfrm flipV="1">
              <a:off x="7633241" y="3953422"/>
              <a:ext cx="4259451" cy="6932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C5001A59-DFDB-9B2E-DD8C-73FBD8FF2569}"/>
                </a:ext>
              </a:extLst>
            </p:cNvPr>
            <p:cNvSpPr txBox="1"/>
            <p:nvPr/>
          </p:nvSpPr>
          <p:spPr>
            <a:xfrm>
              <a:off x="9464671" y="4229805"/>
              <a:ext cx="2491676" cy="357253"/>
            </a:xfrm>
            <a:prstGeom prst="rect">
              <a:avLst/>
            </a:prstGeom>
            <a:noFill/>
          </p:spPr>
          <p:txBody>
            <a:bodyPr wrap="square" rtlCol="0">
              <a:spAutoFit/>
            </a:bodyPr>
            <a:lstStyle/>
            <a:p>
              <a:r>
                <a:rPr lang="en-US" b="1" dirty="0">
                  <a:solidFill>
                    <a:srgbClr val="C00000"/>
                  </a:solidFill>
                  <a:latin typeface="+mn-lt"/>
                </a:rPr>
                <a:t>Cardiomyopathy</a:t>
              </a:r>
            </a:p>
          </p:txBody>
        </p:sp>
        <p:grpSp>
          <p:nvGrpSpPr>
            <p:cNvPr id="30" name="Group 51">
              <a:extLst>
                <a:ext uri="{FF2B5EF4-FFF2-40B4-BE49-F238E27FC236}">
                  <a16:creationId xmlns:a16="http://schemas.microsoft.com/office/drawing/2014/main" xmlns="" id="{D61B4560-906C-F26E-58D8-0CE5092F05F0}"/>
                </a:ext>
              </a:extLst>
            </p:cNvPr>
            <p:cNvGrpSpPr/>
            <p:nvPr/>
          </p:nvGrpSpPr>
          <p:grpSpPr>
            <a:xfrm>
              <a:off x="7567710" y="3433467"/>
              <a:ext cx="4581124" cy="415025"/>
              <a:chOff x="3048000" y="4419600"/>
              <a:chExt cx="5327049" cy="547401"/>
            </a:xfrm>
          </p:grpSpPr>
          <p:cxnSp>
            <p:nvCxnSpPr>
              <p:cNvPr id="35" name="Straight Connector 34">
                <a:extLst>
                  <a:ext uri="{FF2B5EF4-FFF2-40B4-BE49-F238E27FC236}">
                    <a16:creationId xmlns:a16="http://schemas.microsoft.com/office/drawing/2014/main" xmlns="" id="{68A6D55F-624B-AB6E-9010-58817E284E7A}"/>
                  </a:ext>
                </a:extLst>
              </p:cNvPr>
              <p:cNvCxnSpPr/>
              <p:nvPr/>
            </p:nvCxnSpPr>
            <p:spPr>
              <a:xfrm>
                <a:off x="5334000" y="4419600"/>
                <a:ext cx="2743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CAF7236-E20C-51A7-6FC4-59614ECB1DF1}"/>
                  </a:ext>
                </a:extLst>
              </p:cNvPr>
              <p:cNvCxnSpPr/>
              <p:nvPr/>
            </p:nvCxnSpPr>
            <p:spPr>
              <a:xfrm>
                <a:off x="3048000" y="4953000"/>
                <a:ext cx="502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D1A18355-E811-9DD4-FBE6-0B947610E88C}"/>
                  </a:ext>
                </a:extLst>
              </p:cNvPr>
              <p:cNvSpPr txBox="1"/>
              <p:nvPr/>
            </p:nvSpPr>
            <p:spPr>
              <a:xfrm>
                <a:off x="4208712" y="4495799"/>
                <a:ext cx="4166337" cy="471202"/>
              </a:xfrm>
              <a:prstGeom prst="rect">
                <a:avLst/>
              </a:prstGeom>
              <a:noFill/>
            </p:spPr>
            <p:txBody>
              <a:bodyPr wrap="square" rtlCol="0">
                <a:spAutoFit/>
              </a:bodyPr>
              <a:lstStyle/>
              <a:p>
                <a:r>
                  <a:rPr lang="en-US" b="1" dirty="0" err="1">
                    <a:solidFill>
                      <a:srgbClr val="007E39"/>
                    </a:solidFill>
                    <a:latin typeface="+mn-lt"/>
                  </a:rPr>
                  <a:t>Proteinuria</a:t>
                </a:r>
                <a:r>
                  <a:rPr lang="en-US" b="1" dirty="0">
                    <a:solidFill>
                      <a:srgbClr val="007E39"/>
                    </a:solidFill>
                    <a:latin typeface="+mn-lt"/>
                  </a:rPr>
                  <a:t>, renal failure</a:t>
                </a:r>
              </a:p>
            </p:txBody>
          </p:sp>
        </p:grpSp>
        <p:cxnSp>
          <p:nvCxnSpPr>
            <p:cNvPr id="31" name="Straight Connector 30">
              <a:extLst>
                <a:ext uri="{FF2B5EF4-FFF2-40B4-BE49-F238E27FC236}">
                  <a16:creationId xmlns:a16="http://schemas.microsoft.com/office/drawing/2014/main" xmlns="" id="{E83FC775-A4EA-018B-C511-CFF6B43EAE32}"/>
                </a:ext>
              </a:extLst>
            </p:cNvPr>
            <p:cNvCxnSpPr/>
            <p:nvPr/>
          </p:nvCxnSpPr>
          <p:spPr>
            <a:xfrm flipV="1">
              <a:off x="7567710" y="3433466"/>
              <a:ext cx="1965901" cy="40441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043E53C-CE98-0489-ECD6-5D72F9B8D1E3}"/>
                </a:ext>
              </a:extLst>
            </p:cNvPr>
            <p:cNvCxnSpPr/>
            <p:nvPr/>
          </p:nvCxnSpPr>
          <p:spPr>
            <a:xfrm>
              <a:off x="8812781" y="3260148"/>
              <a:ext cx="307991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F720CE9-8B2A-6109-98C7-9C5AD98BF741}"/>
                </a:ext>
              </a:extLst>
            </p:cNvPr>
            <p:cNvCxnSpPr/>
            <p:nvPr/>
          </p:nvCxnSpPr>
          <p:spPr>
            <a:xfrm flipV="1">
              <a:off x="8812781" y="2913511"/>
              <a:ext cx="3079911" cy="34663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3A15D399-2793-BC28-FFE6-7FDF32E2BE7B}"/>
                </a:ext>
              </a:extLst>
            </p:cNvPr>
            <p:cNvSpPr txBox="1"/>
            <p:nvPr/>
          </p:nvSpPr>
          <p:spPr>
            <a:xfrm>
              <a:off x="10595746" y="2927838"/>
              <a:ext cx="1241506" cy="357253"/>
            </a:xfrm>
            <a:prstGeom prst="rect">
              <a:avLst/>
            </a:prstGeom>
            <a:noFill/>
          </p:spPr>
          <p:txBody>
            <a:bodyPr wrap="square" rtlCol="0">
              <a:spAutoFit/>
            </a:bodyPr>
            <a:lstStyle/>
            <a:p>
              <a:r>
                <a:rPr lang="en-US" b="1" dirty="0">
                  <a:solidFill>
                    <a:schemeClr val="accent6">
                      <a:lumMod val="75000"/>
                    </a:schemeClr>
                  </a:solidFill>
                  <a:latin typeface="+mn-lt"/>
                </a:rPr>
                <a:t>Stroke</a:t>
              </a:r>
            </a:p>
          </p:txBody>
        </p:sp>
      </p:grpSp>
      <p:sp>
        <p:nvSpPr>
          <p:cNvPr id="48" name="TextBox 47">
            <a:extLst>
              <a:ext uri="{FF2B5EF4-FFF2-40B4-BE49-F238E27FC236}">
                <a16:creationId xmlns:a16="http://schemas.microsoft.com/office/drawing/2014/main" xmlns="" id="{6C020E58-B614-9781-5CAF-47CE30BA0D33}"/>
              </a:ext>
            </a:extLst>
          </p:cNvPr>
          <p:cNvSpPr txBox="1"/>
          <p:nvPr/>
        </p:nvSpPr>
        <p:spPr>
          <a:xfrm>
            <a:off x="6942057" y="2667000"/>
            <a:ext cx="5097543" cy="662829"/>
          </a:xfrm>
          <a:prstGeom prst="rect">
            <a:avLst/>
          </a:prstGeom>
          <a:noFill/>
        </p:spPr>
        <p:txBody>
          <a:bodyPr wrap="square">
            <a:spAutoFit/>
          </a:bodyPr>
          <a:lstStyle/>
          <a:p>
            <a:pPr lvl="0" algn="ctr" eaLnBrk="0" hangingPunct="0">
              <a:defRPr/>
            </a:pPr>
            <a:r>
              <a:rPr lang="en-US" altLang="en-US" sz="1800" b="1" i="1" dirty="0">
                <a:solidFill>
                  <a:srgbClr val="002060"/>
                </a:solidFill>
                <a:latin typeface="+mj-lt"/>
                <a:ea typeface="+mj-ea"/>
                <a:cs typeface="+mj-cs"/>
              </a:rPr>
              <a:t>Timeline of Fabry Disease manifestations</a:t>
            </a:r>
          </a:p>
          <a:p>
            <a:pPr lvl="0" algn="ctr" eaLnBrk="0" hangingPunct="0">
              <a:defRPr/>
            </a:pPr>
            <a:r>
              <a:rPr lang="en-US" altLang="en-US" sz="1800" b="1" i="1" dirty="0">
                <a:solidFill>
                  <a:srgbClr val="002060"/>
                </a:solidFill>
                <a:latin typeface="+mj-lt"/>
                <a:ea typeface="+mj-ea"/>
                <a:cs typeface="+mj-cs"/>
              </a:rPr>
              <a:t> in hemizygous male </a:t>
            </a:r>
            <a:r>
              <a:rPr lang="en-US" altLang="en-US" sz="1800" b="1" i="1" dirty="0" smtClean="0">
                <a:solidFill>
                  <a:srgbClr val="002060"/>
                </a:solidFill>
                <a:latin typeface="+mj-lt"/>
                <a:ea typeface="+mj-ea"/>
                <a:cs typeface="+mj-cs"/>
              </a:rPr>
              <a:t>patients*</a:t>
            </a:r>
            <a:endParaRPr kumimoji="0" lang="en-US" altLang="en-US" sz="1800" b="1" i="1" u="none" strike="noStrike" kern="1200" cap="none" spc="0" normalizeH="0" baseline="0" noProof="0" dirty="0">
              <a:ln>
                <a:noFill/>
              </a:ln>
              <a:solidFill>
                <a:srgbClr val="002060"/>
              </a:solidFill>
              <a:effectLst/>
              <a:uLnTx/>
              <a:uFillTx/>
              <a:latin typeface="+mj-lt"/>
              <a:ea typeface="+mj-ea"/>
              <a:cs typeface="+mj-cs"/>
            </a:endParaRPr>
          </a:p>
        </p:txBody>
      </p:sp>
      <p:sp>
        <p:nvSpPr>
          <p:cNvPr id="47" name="Rectangle 46"/>
          <p:cNvSpPr/>
          <p:nvPr/>
        </p:nvSpPr>
        <p:spPr>
          <a:xfrm>
            <a:off x="304800" y="6581001"/>
            <a:ext cx="4953000" cy="276999"/>
          </a:xfrm>
          <a:prstGeom prst="rect">
            <a:avLst/>
          </a:prstGeom>
        </p:spPr>
        <p:txBody>
          <a:bodyPr wrap="square">
            <a:spAutoFit/>
          </a:bodyPr>
          <a:lstStyle/>
          <a:p>
            <a:r>
              <a:rPr lang="en-US" sz="1200" b="1" i="1" dirty="0" err="1" smtClean="0">
                <a:latin typeface="+mn-lt"/>
              </a:rPr>
              <a:t>Malte</a:t>
            </a:r>
            <a:r>
              <a:rPr lang="en-US" sz="1200" b="1" i="1" dirty="0" smtClean="0">
                <a:latin typeface="+mn-lt"/>
              </a:rPr>
              <a:t> Lenders and Eva Brands. </a:t>
            </a:r>
            <a:r>
              <a:rPr lang="en-US" sz="1200" b="1" i="1" dirty="0" err="1" smtClean="0">
                <a:latin typeface="+mn-lt"/>
              </a:rPr>
              <a:t>Nephrol</a:t>
            </a:r>
            <a:r>
              <a:rPr lang="en-US" sz="1200" b="1" i="1" dirty="0" smtClean="0">
                <a:latin typeface="+mn-lt"/>
              </a:rPr>
              <a:t> Dial Transplant 2021; 36: ii14-ii23</a:t>
            </a:r>
            <a:endParaRPr lang="en-US" sz="1200" b="1" i="1" dirty="0">
              <a:latin typeface="+mn-lt"/>
            </a:endParaRPr>
          </a:p>
        </p:txBody>
      </p:sp>
      <p:sp>
        <p:nvSpPr>
          <p:cNvPr id="49" name="Rectangle 48"/>
          <p:cNvSpPr/>
          <p:nvPr/>
        </p:nvSpPr>
        <p:spPr>
          <a:xfrm>
            <a:off x="8087008" y="6581001"/>
            <a:ext cx="3343416" cy="276999"/>
          </a:xfrm>
          <a:prstGeom prst="rect">
            <a:avLst/>
          </a:prstGeom>
        </p:spPr>
        <p:txBody>
          <a:bodyPr wrap="none">
            <a:spAutoFit/>
          </a:bodyPr>
          <a:lstStyle/>
          <a:p>
            <a:r>
              <a:rPr lang="en-US" sz="1200" b="1" i="1" dirty="0" smtClean="0">
                <a:latin typeface="+mn-lt"/>
              </a:rPr>
              <a:t>*Adapted from </a:t>
            </a:r>
            <a:r>
              <a:rPr lang="en-US" sz="1200" b="1" i="1" dirty="0" err="1" smtClean="0">
                <a:latin typeface="+mn-lt"/>
              </a:rPr>
              <a:t>Metha</a:t>
            </a:r>
            <a:r>
              <a:rPr lang="en-US" sz="1200" b="1" i="1" dirty="0" smtClean="0">
                <a:latin typeface="+mn-lt"/>
              </a:rPr>
              <a:t> et al. </a:t>
            </a:r>
            <a:r>
              <a:rPr lang="en-US" sz="1200" b="1" i="1" dirty="0" err="1" smtClean="0">
                <a:latin typeface="+mn-lt"/>
              </a:rPr>
              <a:t>Eur</a:t>
            </a:r>
            <a:r>
              <a:rPr lang="en-US" sz="1200" b="1" i="1" dirty="0" smtClean="0">
                <a:latin typeface="+mn-lt"/>
              </a:rPr>
              <a:t> J </a:t>
            </a:r>
            <a:r>
              <a:rPr lang="en-US" sz="1200" b="1" i="1" dirty="0" err="1" smtClean="0">
                <a:latin typeface="+mn-lt"/>
              </a:rPr>
              <a:t>Clin</a:t>
            </a:r>
            <a:r>
              <a:rPr lang="en-US" sz="1200" b="1" i="1" dirty="0" smtClean="0">
                <a:latin typeface="+mn-lt"/>
              </a:rPr>
              <a:t> Invest 2004</a:t>
            </a:r>
            <a:endParaRPr lang="en-US" sz="1200" b="1" i="1" dirty="0">
              <a:latin typeface="+mn-lt"/>
            </a:endParaRPr>
          </a:p>
        </p:txBody>
      </p:sp>
    </p:spTree>
    <p:extLst>
      <p:ext uri="{BB962C8B-B14F-4D97-AF65-F5344CB8AC3E}">
        <p14:creationId xmlns:p14="http://schemas.microsoft.com/office/powerpoint/2010/main" xmlns="" val="20864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C0953B3-4747-A254-26A3-A17F5F1F2AC0}"/>
              </a:ext>
            </a:extLst>
          </p:cNvPr>
          <p:cNvSpPr txBox="1">
            <a:spLocks/>
          </p:cNvSpPr>
          <p:nvPr/>
        </p:nvSpPr>
        <p:spPr bwMode="auto">
          <a:xfrm>
            <a:off x="1507343" y="152400"/>
            <a:ext cx="9078938" cy="1508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Experience of “</a:t>
            </a:r>
            <a:r>
              <a:rPr lang="en-US" altLang="en-US" sz="2800" b="1" dirty="0" err="1">
                <a:solidFill>
                  <a:srgbClr val="002060"/>
                </a:solidFill>
                <a:latin typeface="+mj-lt"/>
                <a:ea typeface="+mj-ea"/>
                <a:cs typeface="+mj-cs"/>
              </a:rPr>
              <a:t>Fundeni</a:t>
            </a:r>
            <a:r>
              <a:rPr lang="en-US" altLang="en-US" sz="2800" b="1" dirty="0">
                <a:solidFill>
                  <a:srgbClr val="002060"/>
                </a:solidFill>
                <a:latin typeface="+mj-lt"/>
                <a:ea typeface="+mj-ea"/>
                <a:cs typeface="+mj-cs"/>
              </a:rPr>
              <a:t>” Expert Center</a:t>
            </a:r>
          </a:p>
          <a:p>
            <a:pPr algn="ctr" eaLnBrk="0" hangingPunct="0">
              <a:defRPr/>
            </a:pPr>
            <a:r>
              <a:rPr lang="en-US" altLang="en-US" sz="2800" b="1" dirty="0">
                <a:solidFill>
                  <a:srgbClr val="002060"/>
                </a:solidFill>
                <a:latin typeface="+mj-lt"/>
                <a:ea typeface="+mj-ea"/>
                <a:cs typeface="+mj-cs"/>
              </a:rPr>
              <a:t>for Rare Diseases of Reno-Urinary System </a:t>
            </a:r>
          </a:p>
        </p:txBody>
      </p:sp>
      <p:sp>
        <p:nvSpPr>
          <p:cNvPr id="9" name="Text Placeholder 18">
            <a:extLst>
              <a:ext uri="{FF2B5EF4-FFF2-40B4-BE49-F238E27FC236}">
                <a16:creationId xmlns:a16="http://schemas.microsoft.com/office/drawing/2014/main" xmlns="" id="{5A81AC00-D3BB-AB12-10F6-6C1F9B25A32E}"/>
              </a:ext>
            </a:extLst>
          </p:cNvPr>
          <p:cNvSpPr txBox="1">
            <a:spLocks/>
          </p:cNvSpPr>
          <p:nvPr/>
        </p:nvSpPr>
        <p:spPr>
          <a:xfrm>
            <a:off x="360867" y="2072507"/>
            <a:ext cx="5049334" cy="4060437"/>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lnSpc>
                <a:spcPct val="150000"/>
              </a:lnSpc>
              <a:spcBef>
                <a:spcPts val="0"/>
              </a:spcBef>
              <a:buNone/>
            </a:pPr>
            <a:r>
              <a:rPr lang="en-US" sz="2200" b="1" dirty="0">
                <a:solidFill>
                  <a:srgbClr val="002060"/>
                </a:solidFill>
                <a:latin typeface="+mn-lt"/>
              </a:rPr>
              <a:t>Between 2015 – Sep 2023, in our center were evaluated 67 patients with Fabry Disease: </a:t>
            </a:r>
          </a:p>
          <a:p>
            <a:pPr algn="just">
              <a:lnSpc>
                <a:spcPct val="150000"/>
              </a:lnSpc>
              <a:spcBef>
                <a:spcPts val="0"/>
              </a:spcBef>
              <a:buClr>
                <a:srgbClr val="002060"/>
              </a:buClr>
              <a:buFont typeface="Arial" panose="020B0604020202020204" pitchFamily="34" charset="0"/>
              <a:buChar char="•"/>
            </a:pPr>
            <a:r>
              <a:rPr lang="en-US" sz="2200" b="1" dirty="0">
                <a:solidFill>
                  <a:srgbClr val="002060"/>
                </a:solidFill>
                <a:latin typeface="+mn-lt"/>
              </a:rPr>
              <a:t>29 males and 38 females</a:t>
            </a:r>
          </a:p>
          <a:p>
            <a:pPr algn="just">
              <a:lnSpc>
                <a:spcPct val="150000"/>
              </a:lnSpc>
              <a:spcBef>
                <a:spcPts val="0"/>
              </a:spcBef>
              <a:buClr>
                <a:srgbClr val="002060"/>
              </a:buClr>
              <a:buFont typeface="Arial" panose="020B0604020202020204" pitchFamily="34" charset="0"/>
              <a:buChar char="•"/>
            </a:pPr>
            <a:r>
              <a:rPr lang="en-US" sz="2200" b="1" dirty="0">
                <a:solidFill>
                  <a:srgbClr val="002060"/>
                </a:solidFill>
                <a:latin typeface="+mn-lt"/>
              </a:rPr>
              <a:t>Mean age: 40.6 ± 16.3 (3-75) years</a:t>
            </a:r>
          </a:p>
          <a:p>
            <a:pPr algn="just">
              <a:lnSpc>
                <a:spcPct val="150000"/>
              </a:lnSpc>
              <a:spcBef>
                <a:spcPts val="0"/>
              </a:spcBef>
              <a:buClr>
                <a:srgbClr val="002060"/>
              </a:buClr>
              <a:buFont typeface="Arial" panose="020B0604020202020204" pitchFamily="34" charset="0"/>
              <a:buChar char="•"/>
            </a:pPr>
            <a:r>
              <a:rPr lang="en-US" sz="2200" b="1" dirty="0">
                <a:solidFill>
                  <a:srgbClr val="002060"/>
                </a:solidFill>
                <a:latin typeface="+mn-lt"/>
              </a:rPr>
              <a:t>No of adult: 62</a:t>
            </a:r>
          </a:p>
          <a:p>
            <a:pPr algn="just">
              <a:lnSpc>
                <a:spcPct val="150000"/>
              </a:lnSpc>
              <a:spcBef>
                <a:spcPts val="0"/>
              </a:spcBef>
              <a:buClr>
                <a:srgbClr val="002060"/>
              </a:buClr>
              <a:buFont typeface="Arial" panose="020B0604020202020204" pitchFamily="34" charset="0"/>
              <a:buChar char="•"/>
            </a:pPr>
            <a:r>
              <a:rPr lang="en-US" sz="2200" b="1" dirty="0">
                <a:solidFill>
                  <a:srgbClr val="002060"/>
                </a:solidFill>
                <a:latin typeface="+mn-lt"/>
              </a:rPr>
              <a:t>No of children: 5</a:t>
            </a:r>
          </a:p>
          <a:p>
            <a:pPr algn="just">
              <a:lnSpc>
                <a:spcPct val="150000"/>
              </a:lnSpc>
              <a:spcBef>
                <a:spcPts val="0"/>
              </a:spcBef>
              <a:buClr>
                <a:srgbClr val="002060"/>
              </a:buClr>
              <a:buFont typeface="Arial" panose="020B0604020202020204" pitchFamily="34" charset="0"/>
              <a:buChar char="•"/>
            </a:pPr>
            <a:r>
              <a:rPr lang="en-US" sz="2200" b="1" dirty="0">
                <a:solidFill>
                  <a:srgbClr val="002060"/>
                </a:solidFill>
                <a:latin typeface="+mn-lt"/>
              </a:rPr>
              <a:t>No of families: 27</a:t>
            </a:r>
          </a:p>
        </p:txBody>
      </p:sp>
      <p:sp>
        <p:nvSpPr>
          <p:cNvPr id="3" name="CasetăText 2">
            <a:extLst>
              <a:ext uri="{FF2B5EF4-FFF2-40B4-BE49-F238E27FC236}">
                <a16:creationId xmlns:a16="http://schemas.microsoft.com/office/drawing/2014/main" xmlns="" id="{07C5A329-FECF-739E-428A-CBF04D55C815}"/>
              </a:ext>
            </a:extLst>
          </p:cNvPr>
          <p:cNvSpPr txBox="1"/>
          <p:nvPr/>
        </p:nvSpPr>
        <p:spPr>
          <a:xfrm>
            <a:off x="3047663" y="3244334"/>
            <a:ext cx="6095324" cy="369332"/>
          </a:xfrm>
          <a:prstGeom prst="rect">
            <a:avLst/>
          </a:prstGeom>
          <a:noFill/>
        </p:spPr>
        <p:txBody>
          <a:bodyPr wrap="square">
            <a:spAutoFit/>
          </a:bodyPr>
          <a:lstStyle/>
          <a:p>
            <a:endParaRPr lang="en-US" dirty="0"/>
          </a:p>
        </p:txBody>
      </p:sp>
      <p:pic>
        <p:nvPicPr>
          <p:cNvPr id="7" name="Imagine 6">
            <a:extLst>
              <a:ext uri="{FF2B5EF4-FFF2-40B4-BE49-F238E27FC236}">
                <a16:creationId xmlns:a16="http://schemas.microsoft.com/office/drawing/2014/main" xmlns="" id="{A379E2FE-E0FE-CA57-0733-14BB19C97FD6}"/>
              </a:ext>
            </a:extLst>
          </p:cNvPr>
          <p:cNvPicPr>
            <a:picLocks noChangeAspect="1"/>
          </p:cNvPicPr>
          <p:nvPr/>
        </p:nvPicPr>
        <p:blipFill>
          <a:blip r:embed="rId2" cstate="print"/>
          <a:stretch>
            <a:fillRect/>
          </a:stretch>
        </p:blipFill>
        <p:spPr>
          <a:xfrm>
            <a:off x="5410200" y="2002593"/>
            <a:ext cx="6419584" cy="3788607"/>
          </a:xfrm>
          <a:prstGeom prst="rect">
            <a:avLst/>
          </a:prstGeom>
        </p:spPr>
      </p:pic>
    </p:spTree>
    <p:extLst>
      <p:ext uri="{BB962C8B-B14F-4D97-AF65-F5344CB8AC3E}">
        <p14:creationId xmlns:p14="http://schemas.microsoft.com/office/powerpoint/2010/main" xmlns="" val="329578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C0953B3-4747-A254-26A3-A17F5F1F2AC0}"/>
              </a:ext>
            </a:extLst>
          </p:cNvPr>
          <p:cNvSpPr txBox="1">
            <a:spLocks/>
          </p:cNvSpPr>
          <p:nvPr/>
        </p:nvSpPr>
        <p:spPr bwMode="auto">
          <a:xfrm>
            <a:off x="1507343" y="135470"/>
            <a:ext cx="9095544" cy="1540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Experience of “</a:t>
            </a:r>
            <a:r>
              <a:rPr lang="en-US" altLang="en-US" sz="2800" b="1" dirty="0" err="1">
                <a:solidFill>
                  <a:srgbClr val="002060"/>
                </a:solidFill>
                <a:latin typeface="+mj-lt"/>
                <a:ea typeface="+mj-ea"/>
                <a:cs typeface="+mj-cs"/>
              </a:rPr>
              <a:t>Fundeni</a:t>
            </a:r>
            <a:r>
              <a:rPr lang="en-US" altLang="en-US" sz="2800" b="1" dirty="0">
                <a:solidFill>
                  <a:srgbClr val="002060"/>
                </a:solidFill>
                <a:latin typeface="+mj-lt"/>
                <a:ea typeface="+mj-ea"/>
                <a:cs typeface="+mj-cs"/>
              </a:rPr>
              <a:t>” Expert Center</a:t>
            </a:r>
          </a:p>
          <a:p>
            <a:pPr algn="ctr" eaLnBrk="0" hangingPunct="0">
              <a:defRPr/>
            </a:pPr>
            <a:r>
              <a:rPr lang="en-US" altLang="en-US" sz="2800" b="1" dirty="0">
                <a:solidFill>
                  <a:srgbClr val="002060"/>
                </a:solidFill>
                <a:latin typeface="+mj-lt"/>
                <a:ea typeface="+mj-ea"/>
                <a:cs typeface="+mj-cs"/>
              </a:rPr>
              <a:t>for Rare Diseases of Reno-Urinary System </a:t>
            </a:r>
          </a:p>
        </p:txBody>
      </p:sp>
      <p:sp>
        <p:nvSpPr>
          <p:cNvPr id="7" name="Title 3"/>
          <p:cNvSpPr txBox="1">
            <a:spLocks/>
          </p:cNvSpPr>
          <p:nvPr/>
        </p:nvSpPr>
        <p:spPr bwMode="auto">
          <a:xfrm>
            <a:off x="1447800" y="1826443"/>
            <a:ext cx="9047375" cy="91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200" b="1" i="1" dirty="0">
                <a:solidFill>
                  <a:srgbClr val="002060"/>
                </a:solidFill>
                <a:latin typeface="+mn-lt"/>
              </a:rPr>
              <a:t>Baseline characteristics of Fabry adult patients</a:t>
            </a:r>
          </a:p>
        </p:txBody>
      </p:sp>
      <p:graphicFrame>
        <p:nvGraphicFramePr>
          <p:cNvPr id="6" name="Table 5">
            <a:extLst>
              <a:ext uri="{FF2B5EF4-FFF2-40B4-BE49-F238E27FC236}">
                <a16:creationId xmlns:a16="http://schemas.microsoft.com/office/drawing/2014/main" xmlns="" id="{79439FB1-911C-4F38-A757-84CDB7707C81}"/>
              </a:ext>
            </a:extLst>
          </p:cNvPr>
          <p:cNvGraphicFramePr>
            <a:graphicFrameLocks noGrp="1"/>
          </p:cNvGraphicFramePr>
          <p:nvPr>
            <p:extLst>
              <p:ext uri="{D42A27DB-BD31-4B8C-83A1-F6EECF244321}">
                <p14:modId xmlns:p14="http://schemas.microsoft.com/office/powerpoint/2010/main" xmlns="" val="1898075027"/>
              </p:ext>
            </p:extLst>
          </p:nvPr>
        </p:nvGraphicFramePr>
        <p:xfrm>
          <a:off x="1447800" y="2810080"/>
          <a:ext cx="9238268" cy="3486772"/>
        </p:xfrm>
        <a:graphic>
          <a:graphicData uri="http://schemas.openxmlformats.org/drawingml/2006/table">
            <a:tbl>
              <a:tblPr firstRow="1" bandRow="1">
                <a:tableStyleId>{69012ECD-51FC-41F1-AA8D-1B2483CD663E}</a:tableStyleId>
              </a:tblPr>
              <a:tblGrid>
                <a:gridCol w="1986130">
                  <a:extLst>
                    <a:ext uri="{9D8B030D-6E8A-4147-A177-3AD203B41FA5}">
                      <a16:colId xmlns:a16="http://schemas.microsoft.com/office/drawing/2014/main" xmlns="" val="20000"/>
                    </a:ext>
                  </a:extLst>
                </a:gridCol>
                <a:gridCol w="3195470">
                  <a:extLst>
                    <a:ext uri="{9D8B030D-6E8A-4147-A177-3AD203B41FA5}">
                      <a16:colId xmlns:a16="http://schemas.microsoft.com/office/drawing/2014/main" xmlns="" val="20002"/>
                    </a:ext>
                  </a:extLst>
                </a:gridCol>
                <a:gridCol w="1871317">
                  <a:extLst>
                    <a:ext uri="{9D8B030D-6E8A-4147-A177-3AD203B41FA5}">
                      <a16:colId xmlns:a16="http://schemas.microsoft.com/office/drawing/2014/main" xmlns="" val="1627870734"/>
                    </a:ext>
                  </a:extLst>
                </a:gridCol>
                <a:gridCol w="2185351">
                  <a:extLst>
                    <a:ext uri="{9D8B030D-6E8A-4147-A177-3AD203B41FA5}">
                      <a16:colId xmlns:a16="http://schemas.microsoft.com/office/drawing/2014/main" xmlns="" val="4174918545"/>
                    </a:ext>
                  </a:extLst>
                </a:gridCol>
              </a:tblGrid>
              <a:tr h="703883">
                <a:tc>
                  <a:txBody>
                    <a:bodyPr/>
                    <a:lstStyle/>
                    <a:p>
                      <a:pPr algn="ctr"/>
                      <a:endParaRPr lang="en-US" sz="1600" b="1"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1"/>
                          </a:solidFill>
                        </a:rPr>
                        <a:t>Male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1"/>
                          </a:solidFill>
                        </a:rPr>
                        <a:t>(n= 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Female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(n=35)</a:t>
                      </a:r>
                    </a:p>
                  </a:txBody>
                  <a:tcPr/>
                </a:tc>
                <a:extLst>
                  <a:ext uri="{0D108BD9-81ED-4DB2-BD59-A6C34878D82A}">
                    <a16:rowId xmlns:a16="http://schemas.microsoft.com/office/drawing/2014/main" xmlns="" val="10000"/>
                  </a:ext>
                </a:extLst>
              </a:tr>
              <a:tr h="380605">
                <a:tc rowSpan="6">
                  <a:txBody>
                    <a:bodyPr/>
                    <a:lstStyle/>
                    <a:p>
                      <a:pPr algn="ctr"/>
                      <a:r>
                        <a:rPr lang="en-US" sz="2000" b="1" baseline="0" dirty="0">
                          <a:solidFill>
                            <a:schemeClr val="tx1"/>
                          </a:solidFill>
                          <a:latin typeface="+mn-lt"/>
                        </a:rPr>
                        <a:t>General features</a:t>
                      </a:r>
                    </a:p>
                    <a:p>
                      <a:pPr algn="ctr"/>
                      <a:r>
                        <a:rPr lang="en-US" sz="2000" b="1" baseline="0" dirty="0">
                          <a:solidFill>
                            <a:schemeClr val="tx1"/>
                          </a:solidFill>
                          <a:latin typeface="+mn-lt"/>
                        </a:rPr>
                        <a:t> and cardiovascular risk </a:t>
                      </a:r>
                      <a:r>
                        <a:rPr lang="en-US" sz="2000" b="1" baseline="0" dirty="0" smtClean="0">
                          <a:solidFill>
                            <a:schemeClr val="tx1"/>
                          </a:solidFill>
                          <a:latin typeface="+mn-lt"/>
                        </a:rPr>
                        <a:t>factors* </a:t>
                      </a:r>
                      <a:endParaRPr lang="en-US" sz="2000" b="1" baseline="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Mean age </a:t>
                      </a:r>
                      <a:r>
                        <a:rPr lang="en-US" sz="2000" b="1" kern="1200" dirty="0">
                          <a:solidFill>
                            <a:schemeClr val="tx1"/>
                          </a:solidFill>
                          <a:effectLst/>
                          <a:latin typeface="+mn-lt"/>
                          <a:ea typeface="+mn-ea"/>
                          <a:cs typeface="+mn-cs"/>
                        </a:rPr>
                        <a:t>at baseline, years</a:t>
                      </a:r>
                      <a:endParaRPr lang="en-US" sz="2000" b="1" baseline="0" dirty="0">
                        <a:solidFill>
                          <a:schemeClr val="tx1"/>
                        </a:solidFill>
                        <a:latin typeface="+mn-lt"/>
                      </a:endParaRPr>
                    </a:p>
                  </a:txBody>
                  <a:tcPr/>
                </a:tc>
                <a:tc>
                  <a:txBody>
                    <a:bodyPr/>
                    <a:lstStyle/>
                    <a:p>
                      <a:pPr algn="ctr"/>
                      <a:r>
                        <a:rPr lang="en-US" sz="2000" b="1" dirty="0">
                          <a:solidFill>
                            <a:schemeClr val="tx1"/>
                          </a:solidFill>
                          <a:latin typeface="+mn-lt"/>
                        </a:rPr>
                        <a:t>39</a:t>
                      </a:r>
                    </a:p>
                  </a:txBody>
                  <a:tcPr/>
                </a:tc>
                <a:tc>
                  <a:txBody>
                    <a:bodyPr/>
                    <a:lstStyle/>
                    <a:p>
                      <a:pPr algn="ctr"/>
                      <a:r>
                        <a:rPr lang="en-US" sz="2000" b="1" dirty="0">
                          <a:solidFill>
                            <a:schemeClr val="tx1"/>
                          </a:solidFill>
                          <a:latin typeface="+mn-lt"/>
                        </a:rPr>
                        <a:t>46</a:t>
                      </a:r>
                    </a:p>
                  </a:txBody>
                  <a:tcPr/>
                </a:tc>
                <a:extLst>
                  <a:ext uri="{0D108BD9-81ED-4DB2-BD59-A6C34878D82A}">
                    <a16:rowId xmlns:a16="http://schemas.microsoft.com/office/drawing/2014/main" xmlns="" val="2552071453"/>
                  </a:ext>
                </a:extLst>
              </a:tr>
              <a:tr h="405449">
                <a:tc vMerge="1">
                  <a:txBody>
                    <a:bodyPr/>
                    <a:lstStyle/>
                    <a:p>
                      <a:endParaRPr lang="en-US"/>
                    </a:p>
                  </a:txBody>
                  <a:tcPr/>
                </a:tc>
                <a:tc>
                  <a:txBody>
                    <a:bodyPr/>
                    <a:lstStyle/>
                    <a:p>
                      <a:pPr algn="ctr"/>
                      <a:r>
                        <a:rPr lang="en-US" sz="2000" b="1" dirty="0" smtClean="0">
                          <a:solidFill>
                            <a:schemeClr val="tx1"/>
                          </a:solidFill>
                          <a:latin typeface="+mn-lt"/>
                        </a:rPr>
                        <a:t>Mean age of diagnosis</a:t>
                      </a:r>
                      <a:endParaRPr lang="en-US" sz="20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35</a:t>
                      </a:r>
                    </a:p>
                  </a:txBody>
                  <a:tcPr/>
                </a:tc>
                <a:tc>
                  <a:txBody>
                    <a:bodyPr/>
                    <a:lstStyle/>
                    <a:p>
                      <a:pPr algn="ctr"/>
                      <a:r>
                        <a:rPr lang="en-US" sz="2000" b="1" dirty="0">
                          <a:solidFill>
                            <a:schemeClr val="tx1"/>
                          </a:solidFill>
                          <a:latin typeface="+mn-lt"/>
                        </a:rPr>
                        <a:t>44</a:t>
                      </a:r>
                    </a:p>
                  </a:txBody>
                  <a:tcPr/>
                </a:tc>
                <a:extLst>
                  <a:ext uri="{0D108BD9-81ED-4DB2-BD59-A6C34878D82A}">
                    <a16:rowId xmlns:a16="http://schemas.microsoft.com/office/drawing/2014/main" xmlns="" val="2428805191"/>
                  </a:ext>
                </a:extLst>
              </a:tr>
              <a:tr h="349711">
                <a:tc vMerge="1">
                  <a:txBody>
                    <a:bodyPr/>
                    <a:lstStyle/>
                    <a:p>
                      <a:pPr algn="ct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Mean age </a:t>
                      </a:r>
                      <a:r>
                        <a:rPr lang="en-US" sz="2000" b="1" dirty="0">
                          <a:solidFill>
                            <a:schemeClr val="tx1"/>
                          </a:solidFill>
                          <a:latin typeface="+mn-lt"/>
                        </a:rPr>
                        <a:t>at symptoms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20</a:t>
                      </a:r>
                    </a:p>
                  </a:txBody>
                  <a:tcPr/>
                </a:tc>
                <a:tc>
                  <a:txBody>
                    <a:bodyPr/>
                    <a:lstStyle/>
                    <a:p>
                      <a:pPr algn="ctr"/>
                      <a:r>
                        <a:rPr lang="en-US" sz="2000" b="1" dirty="0">
                          <a:solidFill>
                            <a:schemeClr val="tx1"/>
                          </a:solidFill>
                          <a:latin typeface="+mn-lt"/>
                        </a:rPr>
                        <a:t>33</a:t>
                      </a:r>
                    </a:p>
                  </a:txBody>
                  <a:tcPr/>
                </a:tc>
                <a:extLst>
                  <a:ext uri="{0D108BD9-81ED-4DB2-BD59-A6C34878D82A}">
                    <a16:rowId xmlns:a16="http://schemas.microsoft.com/office/drawing/2014/main" xmlns="" val="10001"/>
                  </a:ext>
                </a:extLst>
              </a:tr>
              <a:tr h="336639">
                <a:tc vMerge="1">
                  <a:txBody>
                    <a:bodyPr/>
                    <a:lstStyle/>
                    <a:p>
                      <a:pPr algn="ct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Hypertension </a:t>
                      </a:r>
                    </a:p>
                  </a:txBody>
                  <a:tcPr/>
                </a:tc>
                <a:tc>
                  <a:txBody>
                    <a:bodyPr/>
                    <a:lstStyle/>
                    <a:p>
                      <a:pPr algn="ctr"/>
                      <a:r>
                        <a:rPr lang="en-US" sz="2000" b="1" dirty="0">
                          <a:solidFill>
                            <a:schemeClr val="tx1"/>
                          </a:solidFill>
                          <a:latin typeface="+mn-lt"/>
                        </a:rPr>
                        <a:t>11</a:t>
                      </a:r>
                    </a:p>
                  </a:txBody>
                  <a:tcPr/>
                </a:tc>
                <a:tc>
                  <a:txBody>
                    <a:bodyPr/>
                    <a:lstStyle/>
                    <a:p>
                      <a:pPr algn="ctr"/>
                      <a:r>
                        <a:rPr lang="en-US" sz="2000" b="1" dirty="0">
                          <a:solidFill>
                            <a:schemeClr val="tx1"/>
                          </a:solidFill>
                          <a:latin typeface="+mn-lt"/>
                        </a:rPr>
                        <a:t>13</a:t>
                      </a:r>
                    </a:p>
                  </a:txBody>
                  <a:tcPr/>
                </a:tc>
                <a:extLst>
                  <a:ext uri="{0D108BD9-81ED-4DB2-BD59-A6C34878D82A}">
                    <a16:rowId xmlns:a16="http://schemas.microsoft.com/office/drawing/2014/main" xmlns="" val="2751813121"/>
                  </a:ext>
                </a:extLst>
              </a:tr>
              <a:tr h="37811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Dyslipidemia</a:t>
                      </a:r>
                    </a:p>
                  </a:txBody>
                  <a:tcPr/>
                </a:tc>
                <a:tc>
                  <a:txBody>
                    <a:bodyPr/>
                    <a:lstStyle/>
                    <a:p>
                      <a:pPr algn="ctr"/>
                      <a:r>
                        <a:rPr lang="en-US" sz="2000" b="1" dirty="0">
                          <a:solidFill>
                            <a:schemeClr val="tx1"/>
                          </a:solidFill>
                          <a:latin typeface="+mn-lt"/>
                        </a:rPr>
                        <a:t>10</a:t>
                      </a:r>
                    </a:p>
                  </a:txBody>
                  <a:tcPr/>
                </a:tc>
                <a:tc>
                  <a:txBody>
                    <a:bodyPr/>
                    <a:lstStyle/>
                    <a:p>
                      <a:pPr algn="ctr"/>
                      <a:r>
                        <a:rPr lang="en-US" sz="2000" b="1" dirty="0">
                          <a:solidFill>
                            <a:schemeClr val="tx1"/>
                          </a:solidFill>
                          <a:latin typeface="+mn-lt"/>
                        </a:rPr>
                        <a:t>13</a:t>
                      </a:r>
                    </a:p>
                  </a:txBody>
                  <a:tcPr/>
                </a:tc>
                <a:extLst>
                  <a:ext uri="{0D108BD9-81ED-4DB2-BD59-A6C34878D82A}">
                    <a16:rowId xmlns:a16="http://schemas.microsoft.com/office/drawing/2014/main" xmlns="" val="2171539375"/>
                  </a:ext>
                </a:extLst>
              </a:tr>
              <a:tr h="334968">
                <a:tc vMerge="1">
                  <a:txBody>
                    <a:bodyPr/>
                    <a:lstStyle/>
                    <a:p>
                      <a:pPr marL="0" marR="0" algn="ctr">
                        <a:lnSpc>
                          <a:spcPts val="1300"/>
                        </a:lnSpc>
                        <a:spcBef>
                          <a:spcPts val="0"/>
                        </a:spcBef>
                        <a:spcAft>
                          <a:spcPts val="0"/>
                        </a:spcAft>
                      </a:pP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114300" marR="114300" marT="0" marB="0"/>
                </a:tc>
                <a:tc>
                  <a:txBody>
                    <a:bodyPr/>
                    <a:lstStyle/>
                    <a:p>
                      <a:pPr algn="ctr"/>
                      <a:r>
                        <a:rPr lang="en-US" sz="2000" b="1" kern="1200" dirty="0">
                          <a:solidFill>
                            <a:schemeClr val="tx1"/>
                          </a:solidFill>
                          <a:effectLst/>
                          <a:latin typeface="+mn-lt"/>
                          <a:ea typeface="+mn-ea"/>
                          <a:cs typeface="+mn-cs"/>
                        </a:rPr>
                        <a:t>Diabetes</a:t>
                      </a:r>
                      <a:endParaRPr lang="en-US" sz="20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0</a:t>
                      </a:r>
                    </a:p>
                  </a:txBody>
                  <a:tcPr/>
                </a:tc>
                <a:tc>
                  <a:txBody>
                    <a:bodyPr/>
                    <a:lstStyle/>
                    <a:p>
                      <a:pPr algn="ctr"/>
                      <a:r>
                        <a:rPr lang="en-US" sz="2000" b="1" dirty="0">
                          <a:solidFill>
                            <a:schemeClr val="tx1"/>
                          </a:solidFill>
                          <a:latin typeface="+mn-lt"/>
                        </a:rPr>
                        <a:t>2</a:t>
                      </a:r>
                    </a:p>
                  </a:txBody>
                  <a:tcPr/>
                </a:tc>
                <a:extLst>
                  <a:ext uri="{0D108BD9-81ED-4DB2-BD59-A6C34878D82A}">
                    <a16:rowId xmlns:a16="http://schemas.microsoft.com/office/drawing/2014/main" xmlns="" val="10003"/>
                  </a:ext>
                </a:extLst>
              </a:tr>
              <a:tr h="3958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ffectLst/>
                        <a:latin typeface="+mn-lt"/>
                        <a:ea typeface="Times New Roman" panose="02020603050405020304" pitchFamily="18" charset="0"/>
                        <a:cs typeface="Times New Roman" panose="02020603050405020304" pitchFamily="18" charset="0"/>
                      </a:endParaRPr>
                    </a:p>
                  </a:txBody>
                  <a:tcPr/>
                </a:tc>
                <a:tc>
                  <a:txBody>
                    <a:bodyPr/>
                    <a:lstStyle/>
                    <a:p>
                      <a:pPr algn="ctr"/>
                      <a:r>
                        <a:rPr lang="en-US" sz="2000" b="1" dirty="0">
                          <a:solidFill>
                            <a:schemeClr val="tx1"/>
                          </a:solidFill>
                          <a:latin typeface="+mn-lt"/>
                        </a:rPr>
                        <a:t>Smoking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11</a:t>
                      </a:r>
                    </a:p>
                  </a:txBody>
                  <a:tcPr/>
                </a:tc>
                <a:tc>
                  <a:txBody>
                    <a:bodyPr/>
                    <a:lstStyle/>
                    <a:p>
                      <a:pPr algn="ctr"/>
                      <a:r>
                        <a:rPr lang="en-US" sz="2000" b="1" dirty="0">
                          <a:solidFill>
                            <a:schemeClr val="tx1"/>
                          </a:solidFill>
                          <a:latin typeface="+mn-lt"/>
                        </a:rPr>
                        <a:t>15</a:t>
                      </a:r>
                    </a:p>
                  </a:txBody>
                  <a:tcPr/>
                </a:tc>
                <a:extLst>
                  <a:ext uri="{0D108BD9-81ED-4DB2-BD59-A6C34878D82A}">
                    <a16:rowId xmlns:a16="http://schemas.microsoft.com/office/drawing/2014/main" xmlns="" val="10005"/>
                  </a:ext>
                </a:extLst>
              </a:tr>
            </a:tbl>
          </a:graphicData>
        </a:graphic>
      </p:graphicFrame>
      <p:sp>
        <p:nvSpPr>
          <p:cNvPr id="8" name="TextBox 20">
            <a:extLst>
              <a:ext uri="{FF2B5EF4-FFF2-40B4-BE49-F238E27FC236}">
                <a16:creationId xmlns:a16="http://schemas.microsoft.com/office/drawing/2014/main" xmlns="" id="{05BFE5C8-7D25-4D7A-58E9-5D5C6958A10B}"/>
              </a:ext>
            </a:extLst>
          </p:cNvPr>
          <p:cNvSpPr txBox="1"/>
          <p:nvPr/>
        </p:nvSpPr>
        <p:spPr>
          <a:xfrm>
            <a:off x="4343400" y="6550223"/>
            <a:ext cx="7848601"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a:t>
            </a:r>
            <a:r>
              <a:rPr lang="en-US" sz="1400" i="1" kern="0" dirty="0"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The cohort of patients evaluated in</a:t>
            </a: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2882524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C0953B3-4747-A254-26A3-A17F5F1F2AC0}"/>
              </a:ext>
            </a:extLst>
          </p:cNvPr>
          <p:cNvSpPr txBox="1">
            <a:spLocks/>
          </p:cNvSpPr>
          <p:nvPr/>
        </p:nvSpPr>
        <p:spPr bwMode="auto">
          <a:xfrm>
            <a:off x="1507343" y="135470"/>
            <a:ext cx="9095544" cy="1540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Experience of “</a:t>
            </a:r>
            <a:r>
              <a:rPr lang="en-US" altLang="en-US" sz="2800" b="1" dirty="0" err="1">
                <a:solidFill>
                  <a:srgbClr val="002060"/>
                </a:solidFill>
                <a:latin typeface="+mj-lt"/>
                <a:ea typeface="+mj-ea"/>
                <a:cs typeface="+mj-cs"/>
              </a:rPr>
              <a:t>Fundeni</a:t>
            </a:r>
            <a:r>
              <a:rPr lang="en-US" altLang="en-US" sz="2800" b="1" dirty="0">
                <a:solidFill>
                  <a:srgbClr val="002060"/>
                </a:solidFill>
                <a:latin typeface="+mj-lt"/>
                <a:ea typeface="+mj-ea"/>
                <a:cs typeface="+mj-cs"/>
              </a:rPr>
              <a:t>” Expert Center</a:t>
            </a:r>
          </a:p>
          <a:p>
            <a:pPr algn="ctr" eaLnBrk="0" hangingPunct="0">
              <a:defRPr/>
            </a:pPr>
            <a:r>
              <a:rPr lang="en-US" altLang="en-US" sz="2800" b="1" dirty="0">
                <a:solidFill>
                  <a:srgbClr val="002060"/>
                </a:solidFill>
                <a:latin typeface="+mj-lt"/>
                <a:ea typeface="+mj-ea"/>
                <a:cs typeface="+mj-cs"/>
              </a:rPr>
              <a:t>for Rare Diseases of Reno-Urinary System </a:t>
            </a:r>
          </a:p>
        </p:txBody>
      </p:sp>
      <p:sp>
        <p:nvSpPr>
          <p:cNvPr id="7" name="Title 3"/>
          <p:cNvSpPr txBox="1">
            <a:spLocks/>
          </p:cNvSpPr>
          <p:nvPr/>
        </p:nvSpPr>
        <p:spPr bwMode="auto">
          <a:xfrm>
            <a:off x="1696825" y="1600200"/>
            <a:ext cx="9047375" cy="907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200" b="1" i="1" dirty="0">
                <a:solidFill>
                  <a:srgbClr val="002060"/>
                </a:solidFill>
                <a:latin typeface="+mn-lt"/>
              </a:rPr>
              <a:t>Baseline characteristics of our Fabry adult patients</a:t>
            </a:r>
          </a:p>
        </p:txBody>
      </p:sp>
      <p:graphicFrame>
        <p:nvGraphicFramePr>
          <p:cNvPr id="6" name="Table 5">
            <a:extLst>
              <a:ext uri="{FF2B5EF4-FFF2-40B4-BE49-F238E27FC236}">
                <a16:creationId xmlns:a16="http://schemas.microsoft.com/office/drawing/2014/main" xmlns="" id="{79439FB1-911C-4F38-A757-84CDB7707C81}"/>
              </a:ext>
            </a:extLst>
          </p:cNvPr>
          <p:cNvGraphicFramePr>
            <a:graphicFrameLocks noGrp="1"/>
          </p:cNvGraphicFramePr>
          <p:nvPr>
            <p:extLst>
              <p:ext uri="{D42A27DB-BD31-4B8C-83A1-F6EECF244321}">
                <p14:modId xmlns:p14="http://schemas.microsoft.com/office/powerpoint/2010/main" xmlns="" val="739418639"/>
              </p:ext>
            </p:extLst>
          </p:nvPr>
        </p:nvGraphicFramePr>
        <p:xfrm>
          <a:off x="1447800" y="1447800"/>
          <a:ext cx="9261048" cy="5091017"/>
        </p:xfrm>
        <a:graphic>
          <a:graphicData uri="http://schemas.openxmlformats.org/drawingml/2006/table">
            <a:tbl>
              <a:tblPr firstRow="1" bandRow="1">
                <a:tableStyleId>{69012ECD-51FC-41F1-AA8D-1B2483CD663E}</a:tableStyleId>
              </a:tblPr>
              <a:tblGrid>
                <a:gridCol w="1991027">
                  <a:extLst>
                    <a:ext uri="{9D8B030D-6E8A-4147-A177-3AD203B41FA5}">
                      <a16:colId xmlns:a16="http://schemas.microsoft.com/office/drawing/2014/main" xmlns="" val="20000"/>
                    </a:ext>
                  </a:extLst>
                </a:gridCol>
                <a:gridCol w="3342973">
                  <a:extLst>
                    <a:ext uri="{9D8B030D-6E8A-4147-A177-3AD203B41FA5}">
                      <a16:colId xmlns:a16="http://schemas.microsoft.com/office/drawing/2014/main" xmlns="" val="20002"/>
                    </a:ext>
                  </a:extLst>
                </a:gridCol>
                <a:gridCol w="1736308">
                  <a:extLst>
                    <a:ext uri="{9D8B030D-6E8A-4147-A177-3AD203B41FA5}">
                      <a16:colId xmlns:a16="http://schemas.microsoft.com/office/drawing/2014/main" xmlns="" val="1627870734"/>
                    </a:ext>
                  </a:extLst>
                </a:gridCol>
                <a:gridCol w="2190740">
                  <a:extLst>
                    <a:ext uri="{9D8B030D-6E8A-4147-A177-3AD203B41FA5}">
                      <a16:colId xmlns:a16="http://schemas.microsoft.com/office/drawing/2014/main" xmlns="" val="4174918545"/>
                    </a:ext>
                  </a:extLst>
                </a:gridCol>
              </a:tblGrid>
              <a:tr h="823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mn-lt"/>
                        </a:rPr>
                        <a:t>Kidney </a:t>
                      </a:r>
                      <a:r>
                        <a:rPr lang="en-US" sz="2400" b="1" baseline="0" dirty="0">
                          <a:latin typeface="+mn-lt"/>
                        </a:rPr>
                        <a:t>symptoms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t>Male*</a:t>
                      </a:r>
                      <a:endParaRPr lang="en-US" sz="2000" b="1"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t>(n= 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4FCFE"/>
                          </a:solidFill>
                        </a:rPr>
                        <a:t>Female*</a:t>
                      </a:r>
                      <a:endParaRPr lang="en-US" sz="2000" b="1" dirty="0">
                        <a:solidFill>
                          <a:srgbClr val="F4FCF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4FCFE"/>
                          </a:solidFill>
                        </a:rPr>
                        <a:t>(n=31)</a:t>
                      </a:r>
                    </a:p>
                  </a:txBody>
                  <a:tcPr/>
                </a:tc>
                <a:extLst>
                  <a:ext uri="{0D108BD9-81ED-4DB2-BD59-A6C34878D82A}">
                    <a16:rowId xmlns:a16="http://schemas.microsoft.com/office/drawing/2014/main" xmlns="" val="10000"/>
                  </a:ext>
                </a:extLst>
              </a:tr>
              <a:tr h="335461">
                <a:tc rowSpan="8">
                  <a:txBody>
                    <a:bodyPr/>
                    <a:lstStyle/>
                    <a:p>
                      <a:pPr algn="ctr"/>
                      <a:r>
                        <a:rPr lang="en-US" sz="2000" b="1" baseline="0" dirty="0">
                          <a:latin typeface="+mn-lt"/>
                        </a:rPr>
                        <a:t>CKD stage at baseline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a:solidFill>
                            <a:schemeClr val="tx1"/>
                          </a:solidFill>
                          <a:latin typeface="+mn-lt"/>
                        </a:rPr>
                        <a:t>Subclinic</a:t>
                      </a:r>
                      <a:r>
                        <a:rPr lang="en-US" sz="1700" b="1" dirty="0">
                          <a:solidFill>
                            <a:schemeClr val="tx1"/>
                          </a:solidFill>
                          <a:latin typeface="+mn-lt"/>
                        </a:rPr>
                        <a:t>/no CKD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0</a:t>
                      </a:r>
                    </a:p>
                  </a:txBody>
                  <a:tcPr/>
                </a:tc>
                <a:tc>
                  <a:txBody>
                    <a:bodyPr/>
                    <a:lstStyle/>
                    <a:p>
                      <a:pPr algn="ctr"/>
                      <a:r>
                        <a:rPr lang="en-US" sz="1700" b="1" dirty="0">
                          <a:solidFill>
                            <a:schemeClr val="tx1"/>
                          </a:solidFill>
                          <a:latin typeface="+mn-lt"/>
                        </a:rPr>
                        <a:t>3</a:t>
                      </a:r>
                    </a:p>
                  </a:txBody>
                  <a:tcPr/>
                </a:tc>
                <a:extLst>
                  <a:ext uri="{0D108BD9-81ED-4DB2-BD59-A6C34878D82A}">
                    <a16:rowId xmlns:a16="http://schemas.microsoft.com/office/drawing/2014/main" xmlns="" val="2552071453"/>
                  </a:ext>
                </a:extLst>
              </a:tr>
              <a:tr h="335461">
                <a:tc vMerge="1">
                  <a:txBody>
                    <a:bodyPr/>
                    <a:lstStyle/>
                    <a:p>
                      <a:endParaRPr lang="en-US"/>
                    </a:p>
                  </a:txBody>
                  <a:tcPr/>
                </a:tc>
                <a:tc>
                  <a:txBody>
                    <a:bodyPr/>
                    <a:lstStyle/>
                    <a:p>
                      <a:pPr algn="ctr"/>
                      <a:r>
                        <a:rPr lang="en-US" sz="1700" b="1" dirty="0">
                          <a:solidFill>
                            <a:schemeClr val="tx1"/>
                          </a:solidFill>
                          <a:latin typeface="+mn-lt"/>
                        </a:rPr>
                        <a:t>G1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7</a:t>
                      </a:r>
                    </a:p>
                  </a:txBody>
                  <a:tcPr/>
                </a:tc>
                <a:tc>
                  <a:txBody>
                    <a:bodyPr/>
                    <a:lstStyle/>
                    <a:p>
                      <a:pPr algn="ctr"/>
                      <a:r>
                        <a:rPr lang="en-US" sz="1700" b="1" dirty="0">
                          <a:solidFill>
                            <a:schemeClr val="tx1"/>
                          </a:solidFill>
                          <a:latin typeface="+mn-lt"/>
                        </a:rPr>
                        <a:t>10</a:t>
                      </a:r>
                    </a:p>
                  </a:txBody>
                  <a:tcPr/>
                </a:tc>
                <a:extLst>
                  <a:ext uri="{0D108BD9-81ED-4DB2-BD59-A6C34878D82A}">
                    <a16:rowId xmlns:a16="http://schemas.microsoft.com/office/drawing/2014/main" xmlns="" val="2428805191"/>
                  </a:ext>
                </a:extLst>
              </a:tr>
              <a:tr h="365958">
                <a:tc vMerge="1">
                  <a:txBody>
                    <a:bodyPr/>
                    <a:lstStyle/>
                    <a:p>
                      <a:pPr algn="ctr"/>
                      <a:endParaRPr lang="en-US" sz="1600" b="1" baseline="0" dirty="0">
                        <a:latin typeface="+mn-lt"/>
                      </a:endParaRPr>
                    </a:p>
                  </a:txBody>
                  <a:tcPr/>
                </a:tc>
                <a:tc>
                  <a:txBody>
                    <a:bodyPr/>
                    <a:lstStyle/>
                    <a:p>
                      <a:pPr algn="ctr"/>
                      <a:r>
                        <a:rPr lang="en-US" sz="1700" b="1" dirty="0"/>
                        <a:t>G2</a:t>
                      </a:r>
                    </a:p>
                  </a:txBody>
                  <a:tcPr/>
                </a:tc>
                <a:tc>
                  <a:txBody>
                    <a:bodyPr/>
                    <a:lstStyle/>
                    <a:p>
                      <a:pPr algn="ctr"/>
                      <a:r>
                        <a:rPr lang="en-US" sz="1700" b="1" dirty="0"/>
                        <a:t>3  </a:t>
                      </a:r>
                    </a:p>
                  </a:txBody>
                  <a:tcPr/>
                </a:tc>
                <a:tc>
                  <a:txBody>
                    <a:bodyPr/>
                    <a:lstStyle/>
                    <a:p>
                      <a:pPr algn="ctr"/>
                      <a:r>
                        <a:rPr lang="en-US" sz="1700" b="1" dirty="0"/>
                        <a:t>9</a:t>
                      </a:r>
                    </a:p>
                  </a:txBody>
                  <a:tcPr/>
                </a:tc>
                <a:extLst>
                  <a:ext uri="{0D108BD9-81ED-4DB2-BD59-A6C34878D82A}">
                    <a16:rowId xmlns:a16="http://schemas.microsoft.com/office/drawing/2014/main" xmlns="" val="10001"/>
                  </a:ext>
                </a:extLst>
              </a:tr>
              <a:tr h="335461">
                <a:tc vMerge="1">
                  <a:txBody>
                    <a:bodyPr/>
                    <a:lstStyle/>
                    <a:p>
                      <a:pPr algn="ct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G3a</a:t>
                      </a:r>
                    </a:p>
                  </a:txBody>
                  <a:tcPr/>
                </a:tc>
                <a:tc>
                  <a:txBody>
                    <a:bodyPr/>
                    <a:lstStyle/>
                    <a:p>
                      <a:pPr algn="ctr"/>
                      <a:r>
                        <a:rPr lang="en-US" sz="1700" b="1" dirty="0">
                          <a:latin typeface="+mn-lt"/>
                        </a:rPr>
                        <a:t>5</a:t>
                      </a:r>
                    </a:p>
                  </a:txBody>
                  <a:tcPr/>
                </a:tc>
                <a:tc>
                  <a:txBody>
                    <a:bodyPr/>
                    <a:lstStyle/>
                    <a:p>
                      <a:pPr algn="ctr"/>
                      <a:r>
                        <a:rPr lang="en-US" sz="1700" b="1" dirty="0">
                          <a:solidFill>
                            <a:schemeClr val="tx1"/>
                          </a:solidFill>
                          <a:latin typeface="+mn-lt"/>
                        </a:rPr>
                        <a:t>9</a:t>
                      </a:r>
                    </a:p>
                  </a:txBody>
                  <a:tcPr/>
                </a:tc>
                <a:extLst>
                  <a:ext uri="{0D108BD9-81ED-4DB2-BD59-A6C34878D82A}">
                    <a16:rowId xmlns:a16="http://schemas.microsoft.com/office/drawing/2014/main" xmlns="" val="2751813121"/>
                  </a:ext>
                </a:extLst>
              </a:tr>
              <a:tr h="33546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 G3b</a:t>
                      </a:r>
                    </a:p>
                  </a:txBody>
                  <a:tcPr/>
                </a:tc>
                <a:tc>
                  <a:txBody>
                    <a:bodyPr/>
                    <a:lstStyle/>
                    <a:p>
                      <a:pPr algn="ctr"/>
                      <a:r>
                        <a:rPr lang="en-US" sz="1700" b="1" dirty="0">
                          <a:latin typeface="+mn-lt"/>
                        </a:rPr>
                        <a:t>2</a:t>
                      </a:r>
                    </a:p>
                  </a:txBody>
                  <a:tcPr/>
                </a:tc>
                <a:tc>
                  <a:txBody>
                    <a:bodyPr/>
                    <a:lstStyle/>
                    <a:p>
                      <a:pPr algn="ctr"/>
                      <a:r>
                        <a:rPr lang="en-US" sz="1700" b="1" dirty="0">
                          <a:solidFill>
                            <a:schemeClr val="tx1"/>
                          </a:solidFill>
                          <a:latin typeface="+mn-lt"/>
                        </a:rPr>
                        <a:t>2</a:t>
                      </a:r>
                    </a:p>
                  </a:txBody>
                  <a:tcPr/>
                </a:tc>
                <a:extLst>
                  <a:ext uri="{0D108BD9-81ED-4DB2-BD59-A6C34878D82A}">
                    <a16:rowId xmlns:a16="http://schemas.microsoft.com/office/drawing/2014/main" xmlns="" val="2173130644"/>
                  </a:ext>
                </a:extLst>
              </a:tr>
              <a:tr h="33546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 G4</a:t>
                      </a:r>
                    </a:p>
                  </a:txBody>
                  <a:tcPr/>
                </a:tc>
                <a:tc>
                  <a:txBody>
                    <a:bodyPr/>
                    <a:lstStyle/>
                    <a:p>
                      <a:pPr algn="ctr"/>
                      <a:r>
                        <a:rPr lang="en-US" sz="1700" b="1" dirty="0">
                          <a:latin typeface="+mn-lt"/>
                        </a:rPr>
                        <a:t>3</a:t>
                      </a:r>
                    </a:p>
                  </a:txBody>
                  <a:tcPr/>
                </a:tc>
                <a:tc>
                  <a:txBody>
                    <a:bodyPr/>
                    <a:lstStyle/>
                    <a:p>
                      <a:pPr algn="ctr"/>
                      <a:r>
                        <a:rPr lang="en-US" sz="1700" b="1" dirty="0">
                          <a:solidFill>
                            <a:schemeClr val="tx1"/>
                          </a:solidFill>
                          <a:latin typeface="+mn-lt"/>
                        </a:rPr>
                        <a:t>1</a:t>
                      </a:r>
                    </a:p>
                  </a:txBody>
                  <a:tcPr/>
                </a:tc>
                <a:extLst>
                  <a:ext uri="{0D108BD9-81ED-4DB2-BD59-A6C34878D82A}">
                    <a16:rowId xmlns:a16="http://schemas.microsoft.com/office/drawing/2014/main" xmlns="" val="202259152"/>
                  </a:ext>
                </a:extLst>
              </a:tr>
              <a:tr h="33546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G5/Dialysis</a:t>
                      </a:r>
                    </a:p>
                  </a:txBody>
                  <a:tcPr/>
                </a:tc>
                <a:tc>
                  <a:txBody>
                    <a:bodyPr/>
                    <a:lstStyle/>
                    <a:p>
                      <a:pPr algn="ctr"/>
                      <a:r>
                        <a:rPr lang="en-US" sz="1700" b="1" dirty="0">
                          <a:latin typeface="+mn-lt"/>
                        </a:rPr>
                        <a:t>2</a:t>
                      </a:r>
                    </a:p>
                  </a:txBody>
                  <a:tcPr/>
                </a:tc>
                <a:tc>
                  <a:txBody>
                    <a:bodyPr/>
                    <a:lstStyle/>
                    <a:p>
                      <a:pPr algn="ctr"/>
                      <a:r>
                        <a:rPr lang="en-US" sz="1700" b="1" dirty="0">
                          <a:solidFill>
                            <a:schemeClr val="tx1"/>
                          </a:solidFill>
                          <a:latin typeface="+mn-lt"/>
                        </a:rPr>
                        <a:t>1</a:t>
                      </a:r>
                    </a:p>
                  </a:txBody>
                  <a:tcPr/>
                </a:tc>
                <a:extLst>
                  <a:ext uri="{0D108BD9-81ED-4DB2-BD59-A6C34878D82A}">
                    <a16:rowId xmlns:a16="http://schemas.microsoft.com/office/drawing/2014/main" xmlns="" val="2900736391"/>
                  </a:ext>
                </a:extLst>
              </a:tr>
              <a:tr h="33546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Kidney transplant</a:t>
                      </a:r>
                    </a:p>
                  </a:txBody>
                  <a:tcPr/>
                </a:tc>
                <a:tc>
                  <a:txBody>
                    <a:bodyPr/>
                    <a:lstStyle/>
                    <a:p>
                      <a:pPr algn="ctr"/>
                      <a:r>
                        <a:rPr lang="en-US" sz="1700" b="1" dirty="0">
                          <a:latin typeface="+mn-lt"/>
                        </a:rPr>
                        <a:t>5</a:t>
                      </a:r>
                    </a:p>
                  </a:txBody>
                  <a:tcPr/>
                </a:tc>
                <a:tc>
                  <a:txBody>
                    <a:bodyPr/>
                    <a:lstStyle/>
                    <a:p>
                      <a:pPr algn="ctr"/>
                      <a:r>
                        <a:rPr lang="en-US" sz="1700" b="1" dirty="0">
                          <a:solidFill>
                            <a:schemeClr val="tx1"/>
                          </a:solidFill>
                          <a:latin typeface="+mn-lt"/>
                        </a:rPr>
                        <a:t>0</a:t>
                      </a:r>
                    </a:p>
                  </a:txBody>
                  <a:tcPr/>
                </a:tc>
                <a:extLst>
                  <a:ext uri="{0D108BD9-81ED-4DB2-BD59-A6C34878D82A}">
                    <a16:rowId xmlns:a16="http://schemas.microsoft.com/office/drawing/2014/main" xmlns="" val="1485577859"/>
                  </a:ext>
                </a:extLst>
              </a:tr>
              <a:tr h="335461">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mn-lt"/>
                          <a:ea typeface="Times New Roman" panose="02020603050405020304" pitchFamily="18" charset="0"/>
                          <a:cs typeface="Times New Roman" panose="02020603050405020304" pitchFamily="18" charset="0"/>
                        </a:rPr>
                        <a:t>Proteinuria level</a:t>
                      </a:r>
                    </a:p>
                  </a:txBody>
                  <a:tcPr/>
                </a:tc>
                <a:tc>
                  <a:txBody>
                    <a:bodyPr/>
                    <a:lstStyle/>
                    <a:p>
                      <a:pPr algn="ctr"/>
                      <a:r>
                        <a:rPr lang="en-US" sz="1700" b="1" dirty="0">
                          <a:solidFill>
                            <a:schemeClr val="tx1"/>
                          </a:solidFill>
                          <a:latin typeface="+mn-lt"/>
                        </a:rPr>
                        <a:t>Without </a:t>
                      </a:r>
                      <a:r>
                        <a:rPr lang="en-US" sz="1700" b="1" dirty="0" err="1">
                          <a:solidFill>
                            <a:schemeClr val="tx1"/>
                          </a:solidFill>
                          <a:latin typeface="+mn-lt"/>
                        </a:rPr>
                        <a:t>albuminuria</a:t>
                      </a:r>
                      <a:endParaRPr lang="en-US" sz="17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4</a:t>
                      </a:r>
                    </a:p>
                  </a:txBody>
                  <a:tcPr/>
                </a:tc>
                <a:tc>
                  <a:txBody>
                    <a:bodyPr/>
                    <a:lstStyle/>
                    <a:p>
                      <a:pPr algn="ctr"/>
                      <a:r>
                        <a:rPr lang="en-US" sz="1700" b="1" dirty="0">
                          <a:solidFill>
                            <a:schemeClr val="tx1"/>
                          </a:solidFill>
                          <a:latin typeface="+mn-lt"/>
                        </a:rPr>
                        <a:t>14</a:t>
                      </a:r>
                    </a:p>
                  </a:txBody>
                  <a:tcPr/>
                </a:tc>
                <a:extLst>
                  <a:ext uri="{0D108BD9-81ED-4DB2-BD59-A6C34878D82A}">
                    <a16:rowId xmlns:a16="http://schemas.microsoft.com/office/drawing/2014/main" xmlns="" val="4004827972"/>
                  </a:ext>
                </a:extLst>
              </a:tr>
              <a:tr h="33546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000000"/>
                        </a:solidFill>
                        <a:effectLst/>
                        <a:latin typeface="+mn-lt"/>
                        <a:ea typeface="Times New Roman" panose="02020603050405020304" pitchFamily="18" charset="0"/>
                        <a:cs typeface="Times New Roman" panose="02020603050405020304" pitchFamily="18" charset="0"/>
                      </a:endParaRPr>
                    </a:p>
                  </a:txBody>
                  <a:tcPr/>
                </a:tc>
                <a:tc>
                  <a:txBody>
                    <a:bodyPr/>
                    <a:lstStyle/>
                    <a:p>
                      <a:pPr algn="ctr"/>
                      <a:r>
                        <a:rPr lang="en-US" sz="1700" b="1" dirty="0" err="1">
                          <a:solidFill>
                            <a:schemeClr val="tx1"/>
                          </a:solidFill>
                          <a:latin typeface="+mn-lt"/>
                        </a:rPr>
                        <a:t>Microalbuminuria</a:t>
                      </a:r>
                      <a:endParaRPr lang="en-US" sz="17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8</a:t>
                      </a:r>
                    </a:p>
                  </a:txBody>
                  <a:tcPr/>
                </a:tc>
                <a:tc>
                  <a:txBody>
                    <a:bodyPr/>
                    <a:lstStyle/>
                    <a:p>
                      <a:pPr algn="ctr"/>
                      <a:r>
                        <a:rPr lang="en-US" sz="1700" b="1" dirty="0">
                          <a:solidFill>
                            <a:schemeClr val="tx1"/>
                          </a:solidFill>
                          <a:latin typeface="+mn-lt"/>
                        </a:rPr>
                        <a:t>9</a:t>
                      </a:r>
                    </a:p>
                  </a:txBody>
                  <a:tcPr/>
                </a:tc>
                <a:extLst>
                  <a:ext uri="{0D108BD9-81ED-4DB2-BD59-A6C34878D82A}">
                    <a16:rowId xmlns:a16="http://schemas.microsoft.com/office/drawing/2014/main" xmlns="" val="3752992749"/>
                  </a:ext>
                </a:extLst>
              </a:tr>
              <a:tr h="33546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000000"/>
                        </a:solidFill>
                        <a:effectLst/>
                        <a:latin typeface="+mn-lt"/>
                        <a:ea typeface="Times New Roman" panose="02020603050405020304" pitchFamily="18" charset="0"/>
                        <a:cs typeface="Times New Roman" panose="02020603050405020304" pitchFamily="18" charset="0"/>
                      </a:endParaRPr>
                    </a:p>
                  </a:txBody>
                  <a:tcPr/>
                </a:tc>
                <a:tc>
                  <a:txBody>
                    <a:bodyPr/>
                    <a:lstStyle/>
                    <a:p>
                      <a:pPr algn="ctr"/>
                      <a:r>
                        <a:rPr lang="en-US" sz="1700" b="1" dirty="0">
                          <a:solidFill>
                            <a:schemeClr val="tx1"/>
                          </a:solidFill>
                          <a:latin typeface="+mn-lt"/>
                        </a:rPr>
                        <a:t>Proteinuria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12</a:t>
                      </a:r>
                    </a:p>
                  </a:txBody>
                  <a:tcPr/>
                </a:tc>
                <a:tc>
                  <a:txBody>
                    <a:bodyPr/>
                    <a:lstStyle/>
                    <a:p>
                      <a:pPr algn="ctr"/>
                      <a:r>
                        <a:rPr lang="en-US" sz="1700" b="1" dirty="0">
                          <a:solidFill>
                            <a:schemeClr val="tx1"/>
                          </a:solidFill>
                          <a:latin typeface="+mn-lt"/>
                        </a:rPr>
                        <a:t>8</a:t>
                      </a:r>
                    </a:p>
                  </a:txBody>
                  <a:tcPr/>
                </a:tc>
                <a:extLst>
                  <a:ext uri="{0D108BD9-81ED-4DB2-BD59-A6C34878D82A}">
                    <a16:rowId xmlns:a16="http://schemas.microsoft.com/office/drawing/2014/main" xmlns="" val="3296877706"/>
                  </a:ext>
                </a:extLst>
              </a:tr>
              <a:tr h="3964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mn-lt"/>
                          <a:ea typeface="Times New Roman" panose="02020603050405020304" pitchFamily="18" charset="0"/>
                          <a:cs typeface="Times New Roman" panose="02020603050405020304" pitchFamily="18" charset="0"/>
                        </a:rPr>
                        <a:t>Kidney biopsy</a:t>
                      </a:r>
                    </a:p>
                  </a:txBody>
                  <a:tcPr/>
                </a:tc>
                <a:tc>
                  <a:txBody>
                    <a:bodyPr/>
                    <a:lstStyle/>
                    <a:p>
                      <a:pPr algn="ctr"/>
                      <a:r>
                        <a:rPr lang="en-US" sz="1700" b="1" dirty="0">
                          <a:solidFill>
                            <a:schemeClr val="tx1"/>
                          </a:solidFill>
                          <a:latin typeface="+mn-lt"/>
                        </a:rPr>
                        <a:t>26 adult patients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11</a:t>
                      </a:r>
                    </a:p>
                  </a:txBody>
                  <a:tcPr/>
                </a:tc>
                <a:tc>
                  <a:txBody>
                    <a:bodyPr/>
                    <a:lstStyle/>
                    <a:p>
                      <a:pPr algn="ctr"/>
                      <a:r>
                        <a:rPr lang="en-US" sz="1700" b="1" dirty="0">
                          <a:solidFill>
                            <a:schemeClr val="tx1"/>
                          </a:solidFill>
                          <a:latin typeface="+mn-lt"/>
                        </a:rPr>
                        <a:t>15</a:t>
                      </a:r>
                    </a:p>
                  </a:txBody>
                  <a:tcPr/>
                </a:tc>
                <a:extLst>
                  <a:ext uri="{0D108BD9-81ED-4DB2-BD59-A6C34878D82A}">
                    <a16:rowId xmlns:a16="http://schemas.microsoft.com/office/drawing/2014/main" xmlns="" val="10005"/>
                  </a:ext>
                </a:extLst>
              </a:tr>
            </a:tbl>
          </a:graphicData>
        </a:graphic>
      </p:graphicFrame>
      <p:sp>
        <p:nvSpPr>
          <p:cNvPr id="8" name="TextBox 20">
            <a:extLst>
              <a:ext uri="{FF2B5EF4-FFF2-40B4-BE49-F238E27FC236}">
                <a16:creationId xmlns:a16="http://schemas.microsoft.com/office/drawing/2014/main" xmlns="" id="{05BFE5C8-7D25-4D7A-58E9-5D5C6958A10B}"/>
              </a:ext>
            </a:extLst>
          </p:cNvPr>
          <p:cNvSpPr txBox="1"/>
          <p:nvPr/>
        </p:nvSpPr>
        <p:spPr>
          <a:xfrm>
            <a:off x="5181600" y="6550223"/>
            <a:ext cx="7010400"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a:t>
            </a:r>
            <a:r>
              <a:rPr lang="en-US" sz="1400" i="1" kern="0" noProof="0" dirty="0"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P</a:t>
            </a:r>
            <a:r>
              <a:rPr lang="en-US" sz="1400" i="1" kern="0" dirty="0" err="1"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atients</a:t>
            </a:r>
            <a:r>
              <a:rPr lang="en-US" sz="1400" i="1" kern="0" dirty="0"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 evaluated in</a:t>
            </a: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180819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C0953B3-4747-A254-26A3-A17F5F1F2AC0}"/>
              </a:ext>
            </a:extLst>
          </p:cNvPr>
          <p:cNvSpPr txBox="1">
            <a:spLocks/>
          </p:cNvSpPr>
          <p:nvPr/>
        </p:nvSpPr>
        <p:spPr bwMode="auto">
          <a:xfrm>
            <a:off x="1507343" y="135470"/>
            <a:ext cx="9095544" cy="1540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Experience of “</a:t>
            </a:r>
            <a:r>
              <a:rPr lang="en-US" altLang="en-US" sz="2800" b="1" dirty="0" err="1">
                <a:solidFill>
                  <a:srgbClr val="002060"/>
                </a:solidFill>
                <a:latin typeface="+mj-lt"/>
                <a:ea typeface="+mj-ea"/>
                <a:cs typeface="+mj-cs"/>
              </a:rPr>
              <a:t>Fundeni</a:t>
            </a:r>
            <a:r>
              <a:rPr lang="en-US" altLang="en-US" sz="2800" b="1" dirty="0">
                <a:solidFill>
                  <a:srgbClr val="002060"/>
                </a:solidFill>
                <a:latin typeface="+mj-lt"/>
                <a:ea typeface="+mj-ea"/>
                <a:cs typeface="+mj-cs"/>
              </a:rPr>
              <a:t>” Expert Center</a:t>
            </a:r>
          </a:p>
          <a:p>
            <a:pPr algn="ctr" eaLnBrk="0" hangingPunct="0">
              <a:defRPr/>
            </a:pPr>
            <a:r>
              <a:rPr lang="en-US" altLang="en-US" sz="2800" b="1" dirty="0">
                <a:solidFill>
                  <a:srgbClr val="002060"/>
                </a:solidFill>
                <a:latin typeface="+mj-lt"/>
                <a:ea typeface="+mj-ea"/>
                <a:cs typeface="+mj-cs"/>
              </a:rPr>
              <a:t>for Rare Diseases of Reno-Urinary System </a:t>
            </a:r>
          </a:p>
        </p:txBody>
      </p:sp>
      <p:graphicFrame>
        <p:nvGraphicFramePr>
          <p:cNvPr id="2" name="Table 2">
            <a:extLst>
              <a:ext uri="{FF2B5EF4-FFF2-40B4-BE49-F238E27FC236}">
                <a16:creationId xmlns:a16="http://schemas.microsoft.com/office/drawing/2014/main" xmlns="" id="{B384E282-EA4A-96EA-4EA1-DD9C261E671A}"/>
              </a:ext>
            </a:extLst>
          </p:cNvPr>
          <p:cNvGraphicFramePr>
            <a:graphicFrameLocks noGrp="1"/>
          </p:cNvGraphicFramePr>
          <p:nvPr>
            <p:extLst>
              <p:ext uri="{D42A27DB-BD31-4B8C-83A1-F6EECF244321}">
                <p14:modId xmlns:p14="http://schemas.microsoft.com/office/powerpoint/2010/main" xmlns="" val="1428639230"/>
              </p:ext>
            </p:extLst>
          </p:nvPr>
        </p:nvGraphicFramePr>
        <p:xfrm>
          <a:off x="1447800" y="1752600"/>
          <a:ext cx="10363200" cy="4800600"/>
        </p:xfrm>
        <a:graphic>
          <a:graphicData uri="http://schemas.openxmlformats.org/drawingml/2006/table">
            <a:tbl>
              <a:tblPr firstRow="1" bandRow="1">
                <a:tableStyleId>{5940675A-B579-460E-94D1-54222C63F5DA}</a:tableStyleId>
              </a:tblPr>
              <a:tblGrid>
                <a:gridCol w="4699900">
                  <a:extLst>
                    <a:ext uri="{9D8B030D-6E8A-4147-A177-3AD203B41FA5}">
                      <a16:colId xmlns:a16="http://schemas.microsoft.com/office/drawing/2014/main" xmlns="" val="20000"/>
                    </a:ext>
                  </a:extLst>
                </a:gridCol>
                <a:gridCol w="5663300">
                  <a:extLst>
                    <a:ext uri="{9D8B030D-6E8A-4147-A177-3AD203B41FA5}">
                      <a16:colId xmlns:a16="http://schemas.microsoft.com/office/drawing/2014/main" xmlns="" val="20001"/>
                    </a:ext>
                  </a:extLst>
                </a:gridCol>
              </a:tblGrid>
              <a:tr h="4800600">
                <a:tc>
                  <a:txBody>
                    <a:bodyPr/>
                    <a:lstStyle/>
                    <a:p>
                      <a:r>
                        <a:rPr lang="en-US" b="1" dirty="0"/>
                        <a:t>FD-specific therapy</a:t>
                      </a:r>
                      <a:r>
                        <a:rPr lang="en-US" b="1" baseline="0" dirty="0"/>
                        <a:t> at baseline = 13</a:t>
                      </a:r>
                      <a:r>
                        <a:rPr lang="en-US" b="1" dirty="0"/>
                        <a:t> pts</a:t>
                      </a:r>
                    </a:p>
                  </a:txBody>
                  <a:tcPr/>
                </a:tc>
                <a:tc>
                  <a:txBody>
                    <a:bodyPr/>
                    <a:lstStyle/>
                    <a:p>
                      <a:r>
                        <a:rPr lang="en-US" b="1" dirty="0"/>
                        <a:t>FD-specific therapy after multidisciplinary evaluation = 48 pts</a:t>
                      </a:r>
                      <a:endParaRPr lang="en-US" sz="1800" kern="1200" baseline="0" dirty="0">
                        <a:solidFill>
                          <a:schemeClr val="tx1"/>
                        </a:solidFill>
                        <a:latin typeface="+mn-lt"/>
                        <a:ea typeface="+mn-ea"/>
                        <a:cs typeface="+mn-cs"/>
                      </a:endParaRPr>
                    </a:p>
                    <a:p>
                      <a:endParaRPr lang="en-US" dirty="0"/>
                    </a:p>
                    <a:p>
                      <a:endParaRPr lang="en-US" dirty="0"/>
                    </a:p>
                    <a:p>
                      <a:endParaRPr lang="en-US" sz="1800" kern="1200" baseline="0" dirty="0">
                        <a:solidFill>
                          <a:schemeClr val="tx1"/>
                        </a:solidFill>
                        <a:latin typeface="+mn-lt"/>
                        <a:ea typeface="+mn-ea"/>
                        <a:cs typeface="+mn-cs"/>
                      </a:endParaRPr>
                    </a:p>
                    <a:p>
                      <a:endParaRPr lang="en-US" b="1" dirty="0"/>
                    </a:p>
                  </a:txBody>
                  <a:tcPr/>
                </a:tc>
                <a:extLst>
                  <a:ext uri="{0D108BD9-81ED-4DB2-BD59-A6C34878D82A}">
                    <a16:rowId xmlns:a16="http://schemas.microsoft.com/office/drawing/2014/main" xmlns="" val="10000"/>
                  </a:ext>
                </a:extLst>
              </a:tr>
            </a:tbl>
          </a:graphicData>
        </a:graphic>
      </p:graphicFrame>
      <p:sp>
        <p:nvSpPr>
          <p:cNvPr id="3" name="TextBox 5">
            <a:extLst>
              <a:ext uri="{FF2B5EF4-FFF2-40B4-BE49-F238E27FC236}">
                <a16:creationId xmlns:a16="http://schemas.microsoft.com/office/drawing/2014/main" xmlns="" id="{4EE7C5F2-0952-A120-381C-7B786BA1E9B5}"/>
              </a:ext>
            </a:extLst>
          </p:cNvPr>
          <p:cNvSpPr txBox="1"/>
          <p:nvPr/>
        </p:nvSpPr>
        <p:spPr>
          <a:xfrm>
            <a:off x="6573625" y="5848290"/>
            <a:ext cx="3941975" cy="712766"/>
          </a:xfrm>
          <a:prstGeom prst="rect">
            <a:avLst/>
          </a:prstGeom>
          <a:noFill/>
        </p:spPr>
        <p:txBody>
          <a:bodyPr wrap="square" rtlCol="0">
            <a:spAutoFit/>
          </a:bodyPr>
          <a:lstStyle/>
          <a:p>
            <a:r>
              <a:rPr lang="en-US" sz="2000" b="1" i="1" dirty="0">
                <a:latin typeface="+mn-lt"/>
              </a:rPr>
              <a:t>26 patients with kidney biopsy in our cohort of patients</a:t>
            </a:r>
          </a:p>
        </p:txBody>
      </p:sp>
      <p:sp>
        <p:nvSpPr>
          <p:cNvPr id="8" name="Rectangle 8">
            <a:extLst>
              <a:ext uri="{FF2B5EF4-FFF2-40B4-BE49-F238E27FC236}">
                <a16:creationId xmlns:a16="http://schemas.microsoft.com/office/drawing/2014/main" xmlns="" id="{E881B629-3087-3E4F-572C-EA9941AC629E}"/>
              </a:ext>
            </a:extLst>
          </p:cNvPr>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sp>
        <p:nvSpPr>
          <p:cNvPr id="10" name="Rectangle 9">
            <a:extLst>
              <a:ext uri="{FF2B5EF4-FFF2-40B4-BE49-F238E27FC236}">
                <a16:creationId xmlns:a16="http://schemas.microsoft.com/office/drawing/2014/main" xmlns="" id="{3F77E6D4-388E-B2C7-F86D-4FC3339320D3}"/>
              </a:ext>
            </a:extLst>
          </p:cNvPr>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pic>
        <p:nvPicPr>
          <p:cNvPr id="11" name="Imagine 10">
            <a:extLst>
              <a:ext uri="{FF2B5EF4-FFF2-40B4-BE49-F238E27FC236}">
                <a16:creationId xmlns:a16="http://schemas.microsoft.com/office/drawing/2014/main" xmlns="" id="{FDE9F9D9-1E6E-9F39-34F8-43763A5EFE4A}"/>
              </a:ext>
            </a:extLst>
          </p:cNvPr>
          <p:cNvPicPr>
            <a:picLocks noChangeAspect="1"/>
          </p:cNvPicPr>
          <p:nvPr/>
        </p:nvPicPr>
        <p:blipFill>
          <a:blip r:embed="rId2" cstate="print"/>
          <a:stretch>
            <a:fillRect/>
          </a:stretch>
        </p:blipFill>
        <p:spPr>
          <a:xfrm>
            <a:off x="1512360" y="3124200"/>
            <a:ext cx="4583640" cy="2705099"/>
          </a:xfrm>
          <a:prstGeom prst="rect">
            <a:avLst/>
          </a:prstGeom>
        </p:spPr>
      </p:pic>
      <p:cxnSp>
        <p:nvCxnSpPr>
          <p:cNvPr id="4" name="Straight Arrow Connector 7">
            <a:extLst>
              <a:ext uri="{FF2B5EF4-FFF2-40B4-BE49-F238E27FC236}">
                <a16:creationId xmlns:a16="http://schemas.microsoft.com/office/drawing/2014/main" xmlns="" id="{DEDD1C67-D6A9-D1E4-6BF3-1EC26BEE4516}"/>
              </a:ext>
            </a:extLst>
          </p:cNvPr>
          <p:cNvCxnSpPr>
            <a:cxnSpLocks/>
          </p:cNvCxnSpPr>
          <p:nvPr/>
        </p:nvCxnSpPr>
        <p:spPr>
          <a:xfrm>
            <a:off x="5867400" y="3559170"/>
            <a:ext cx="561975"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5" name="Imagine 14">
            <a:extLst>
              <a:ext uri="{FF2B5EF4-FFF2-40B4-BE49-F238E27FC236}">
                <a16:creationId xmlns:a16="http://schemas.microsoft.com/office/drawing/2014/main" xmlns="" id="{345D4A6B-94F1-8426-5834-EFF9F2EB69DE}"/>
              </a:ext>
            </a:extLst>
          </p:cNvPr>
          <p:cNvPicPr>
            <a:picLocks noChangeAspect="1"/>
          </p:cNvPicPr>
          <p:nvPr/>
        </p:nvPicPr>
        <p:blipFill>
          <a:blip r:embed="rId3" cstate="print"/>
          <a:stretch>
            <a:fillRect/>
          </a:stretch>
        </p:blipFill>
        <p:spPr>
          <a:xfrm>
            <a:off x="6564842" y="3048000"/>
            <a:ext cx="4712758" cy="2781300"/>
          </a:xfrm>
          <a:prstGeom prst="rect">
            <a:avLst/>
          </a:prstGeom>
        </p:spPr>
      </p:pic>
      <p:sp>
        <p:nvSpPr>
          <p:cNvPr id="12" name="TextBox 20">
            <a:extLst>
              <a:ext uri="{FF2B5EF4-FFF2-40B4-BE49-F238E27FC236}">
                <a16:creationId xmlns:a16="http://schemas.microsoft.com/office/drawing/2014/main" xmlns="" id="{05BFE5C8-7D25-4D7A-58E9-5D5C6958A10B}"/>
              </a:ext>
            </a:extLst>
          </p:cNvPr>
          <p:cNvSpPr txBox="1"/>
          <p:nvPr/>
        </p:nvSpPr>
        <p:spPr>
          <a:xfrm>
            <a:off x="4343400" y="6550223"/>
            <a:ext cx="7848601"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a:t>
            </a:r>
            <a:r>
              <a:rPr lang="en-US" sz="1400" i="1" kern="0" dirty="0"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The cohort of patients evaluated in</a:t>
            </a: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3804374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C0953B3-4747-A254-26A3-A17F5F1F2AC0}"/>
              </a:ext>
            </a:extLst>
          </p:cNvPr>
          <p:cNvSpPr txBox="1">
            <a:spLocks/>
          </p:cNvSpPr>
          <p:nvPr/>
        </p:nvSpPr>
        <p:spPr bwMode="auto">
          <a:xfrm>
            <a:off x="1507343" y="135470"/>
            <a:ext cx="9095544" cy="1540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Experience of “</a:t>
            </a:r>
            <a:r>
              <a:rPr lang="en-US" altLang="en-US" sz="2800" b="1" dirty="0" err="1">
                <a:solidFill>
                  <a:srgbClr val="002060"/>
                </a:solidFill>
                <a:latin typeface="+mj-lt"/>
                <a:ea typeface="+mj-ea"/>
                <a:cs typeface="+mj-cs"/>
              </a:rPr>
              <a:t>Fundeni</a:t>
            </a:r>
            <a:r>
              <a:rPr lang="en-US" altLang="en-US" sz="2800" b="1" dirty="0">
                <a:solidFill>
                  <a:srgbClr val="002060"/>
                </a:solidFill>
                <a:latin typeface="+mj-lt"/>
                <a:ea typeface="+mj-ea"/>
                <a:cs typeface="+mj-cs"/>
              </a:rPr>
              <a:t>” Expert Center</a:t>
            </a:r>
          </a:p>
          <a:p>
            <a:pPr algn="ctr" eaLnBrk="0" hangingPunct="0">
              <a:defRPr/>
            </a:pPr>
            <a:r>
              <a:rPr lang="en-US" altLang="en-US" sz="2800" b="1" dirty="0">
                <a:solidFill>
                  <a:srgbClr val="002060"/>
                </a:solidFill>
                <a:latin typeface="+mj-lt"/>
                <a:ea typeface="+mj-ea"/>
                <a:cs typeface="+mj-cs"/>
              </a:rPr>
              <a:t>for Rare Diseases of Reno-Urinary System </a:t>
            </a:r>
          </a:p>
        </p:txBody>
      </p:sp>
      <p:graphicFrame>
        <p:nvGraphicFramePr>
          <p:cNvPr id="6" name="Table 5">
            <a:extLst>
              <a:ext uri="{FF2B5EF4-FFF2-40B4-BE49-F238E27FC236}">
                <a16:creationId xmlns:a16="http://schemas.microsoft.com/office/drawing/2014/main" xmlns="" id="{79439FB1-911C-4F38-A757-84CDB7707C81}"/>
              </a:ext>
            </a:extLst>
          </p:cNvPr>
          <p:cNvGraphicFramePr>
            <a:graphicFrameLocks noGrp="1"/>
          </p:cNvGraphicFramePr>
          <p:nvPr>
            <p:extLst>
              <p:ext uri="{D42A27DB-BD31-4B8C-83A1-F6EECF244321}">
                <p14:modId xmlns:p14="http://schemas.microsoft.com/office/powerpoint/2010/main" xmlns="" val="4077912623"/>
              </p:ext>
            </p:extLst>
          </p:nvPr>
        </p:nvGraphicFramePr>
        <p:xfrm>
          <a:off x="1219200" y="1905000"/>
          <a:ext cx="10028548" cy="4556760"/>
        </p:xfrm>
        <a:graphic>
          <a:graphicData uri="http://schemas.openxmlformats.org/drawingml/2006/table">
            <a:tbl>
              <a:tblPr firstRow="1" bandRow="1">
                <a:tableStyleId>{69012ECD-51FC-41F1-AA8D-1B2483CD663E}</a:tableStyleId>
              </a:tblPr>
              <a:tblGrid>
                <a:gridCol w="2623593">
                  <a:extLst>
                    <a:ext uri="{9D8B030D-6E8A-4147-A177-3AD203B41FA5}">
                      <a16:colId xmlns:a16="http://schemas.microsoft.com/office/drawing/2014/main" xmlns="" val="20000"/>
                    </a:ext>
                  </a:extLst>
                </a:gridCol>
                <a:gridCol w="3548607">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1627870734"/>
                    </a:ext>
                  </a:extLst>
                </a:gridCol>
                <a:gridCol w="2332348">
                  <a:extLst>
                    <a:ext uri="{9D8B030D-6E8A-4147-A177-3AD203B41FA5}">
                      <a16:colId xmlns:a16="http://schemas.microsoft.com/office/drawing/2014/main" xmlns="" val="4174918545"/>
                    </a:ext>
                  </a:extLst>
                </a:gridCol>
              </a:tblGrid>
              <a:tr h="126141">
                <a:tc>
                  <a:txBody>
                    <a:bodyPr/>
                    <a:lstStyle/>
                    <a:p>
                      <a:pPr algn="ctr"/>
                      <a:endParaRPr lang="en-US" sz="1600" b="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t>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4FCFE"/>
                          </a:solidFill>
                        </a:rPr>
                        <a:t>(n=27)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4FCFE"/>
                          </a:solidFill>
                        </a:rPr>
                        <a:t>Female</a:t>
                      </a:r>
                    </a:p>
                    <a:p>
                      <a:pPr algn="ctr"/>
                      <a:r>
                        <a:rPr lang="en-US" sz="2000" b="1" dirty="0">
                          <a:solidFill>
                            <a:srgbClr val="F4FCFE"/>
                          </a:solidFill>
                        </a:rPr>
                        <a:t>(n=35)</a:t>
                      </a:r>
                    </a:p>
                  </a:txBody>
                  <a:tcPr/>
                </a:tc>
                <a:extLst>
                  <a:ext uri="{0D108BD9-81ED-4DB2-BD59-A6C34878D82A}">
                    <a16:rowId xmlns:a16="http://schemas.microsoft.com/office/drawing/2014/main" xmlns="" val="10000"/>
                  </a:ext>
                </a:extLst>
              </a:tr>
              <a:tr h="0">
                <a:tc rowSpan="11">
                  <a:txBody>
                    <a:bodyPr/>
                    <a:lstStyle/>
                    <a:p>
                      <a:pPr algn="ctr"/>
                      <a:r>
                        <a:rPr lang="en-US" sz="2000" b="1" baseline="0" dirty="0">
                          <a:latin typeface="+mn-lt"/>
                        </a:rPr>
                        <a:t>Fabry features in adult patients at </a:t>
                      </a:r>
                      <a:r>
                        <a:rPr lang="en-US" sz="2000" b="1" baseline="0" dirty="0" smtClean="0">
                          <a:latin typeface="+mn-lt"/>
                        </a:rPr>
                        <a:t>baseline*</a:t>
                      </a:r>
                      <a:endParaRPr lang="en-US" sz="2000" b="1" baseline="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i="0" u="none" strike="noStrike" kern="1200" baseline="0" dirty="0">
                          <a:solidFill>
                            <a:schemeClr val="tx1"/>
                          </a:solidFill>
                          <a:latin typeface="+mn-lt"/>
                          <a:ea typeface="+mn-ea"/>
                          <a:cs typeface="+mn-cs"/>
                        </a:rPr>
                        <a:t>Hypertrophic cardiomyopathy, n (%)</a:t>
                      </a:r>
                      <a:endParaRPr lang="en-US" sz="1700" b="1" baseline="0" dirty="0">
                        <a:solidFill>
                          <a:schemeClr val="tx1"/>
                        </a:solidFill>
                        <a:latin typeface="+mn-lt"/>
                      </a:endParaRPr>
                    </a:p>
                  </a:txBody>
                  <a:tcPr/>
                </a:tc>
                <a:tc>
                  <a:txBody>
                    <a:bodyPr/>
                    <a:lstStyle/>
                    <a:p>
                      <a:pPr algn="ctr"/>
                      <a:r>
                        <a:rPr lang="en-US" sz="1700" b="1" baseline="0" dirty="0">
                          <a:latin typeface="+mn-lt"/>
                        </a:rPr>
                        <a:t>22 (81.5)</a:t>
                      </a:r>
                    </a:p>
                  </a:txBody>
                  <a:tcPr/>
                </a:tc>
                <a:tc>
                  <a:txBody>
                    <a:bodyPr/>
                    <a:lstStyle/>
                    <a:p>
                      <a:pPr algn="ctr"/>
                      <a:r>
                        <a:rPr lang="en-US" sz="1700" b="1" baseline="0" dirty="0">
                          <a:solidFill>
                            <a:schemeClr val="tx1"/>
                          </a:solidFill>
                          <a:latin typeface="+mn-lt"/>
                        </a:rPr>
                        <a:t>13 (37.1)</a:t>
                      </a:r>
                    </a:p>
                  </a:txBody>
                  <a:tcPr/>
                </a:tc>
                <a:extLst>
                  <a:ext uri="{0D108BD9-81ED-4DB2-BD59-A6C34878D82A}">
                    <a16:rowId xmlns:a16="http://schemas.microsoft.com/office/drawing/2014/main" xmlns="" val="2552071453"/>
                  </a:ext>
                </a:extLst>
              </a:tr>
              <a:tr h="0">
                <a:tc vMerge="1">
                  <a:txBody>
                    <a:bodyPr/>
                    <a:lstStyle/>
                    <a:p>
                      <a:pPr algn="ct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tx1"/>
                          </a:solidFill>
                          <a:effectLst/>
                          <a:latin typeface="+mn-lt"/>
                          <a:ea typeface="+mn-ea"/>
                          <a:cs typeface="+mn-cs"/>
                        </a:rPr>
                        <a:t>Pacemaker</a:t>
                      </a:r>
                      <a:r>
                        <a:rPr lang="en-US" sz="1700" b="1" i="0" u="none" strike="noStrike" kern="1200" baseline="0" dirty="0">
                          <a:solidFill>
                            <a:schemeClr val="tx1"/>
                          </a:solidFill>
                          <a:latin typeface="+mn-lt"/>
                          <a:ea typeface="+mn-ea"/>
                          <a:cs typeface="+mn-cs"/>
                        </a:rPr>
                        <a:t>, n (%)</a:t>
                      </a:r>
                      <a:endParaRPr lang="en-US" sz="17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2 (7.4)</a:t>
                      </a:r>
                    </a:p>
                  </a:txBody>
                  <a:tcPr/>
                </a:tc>
                <a:tc>
                  <a:txBody>
                    <a:bodyPr/>
                    <a:lstStyle/>
                    <a:p>
                      <a:pPr algn="ctr"/>
                      <a:r>
                        <a:rPr lang="en-US" sz="1700" b="1" dirty="0">
                          <a:solidFill>
                            <a:schemeClr val="tx1"/>
                          </a:solidFill>
                          <a:latin typeface="+mn-lt"/>
                        </a:rPr>
                        <a:t>6 (17.1)</a:t>
                      </a:r>
                    </a:p>
                  </a:txBody>
                  <a:tcPr/>
                </a:tc>
                <a:extLst>
                  <a:ext uri="{0D108BD9-81ED-4DB2-BD59-A6C34878D82A}">
                    <a16:rowId xmlns:a16="http://schemas.microsoft.com/office/drawing/2014/main" xmlns="" val="10001"/>
                  </a:ext>
                </a:extLst>
              </a:tr>
              <a:tr h="0">
                <a:tc vMerge="1">
                  <a:txBody>
                    <a:bodyPr/>
                    <a:lstStyle/>
                    <a:p>
                      <a:pPr algn="ctr"/>
                      <a:endParaRPr lang="en-US" sz="1600" b="1" baseline="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kern="1200" dirty="0" err="1">
                          <a:solidFill>
                            <a:schemeClr val="tx1"/>
                          </a:solidFill>
                          <a:effectLst/>
                          <a:latin typeface="+mn-lt"/>
                          <a:ea typeface="+mn-ea"/>
                          <a:cs typeface="+mn-cs"/>
                        </a:rPr>
                        <a:t>Acroparesthesias</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26 (96.3)</a:t>
                      </a:r>
                    </a:p>
                  </a:txBody>
                  <a:tcPr/>
                </a:tc>
                <a:tc>
                  <a:txBody>
                    <a:bodyPr/>
                    <a:lstStyle/>
                    <a:p>
                      <a:pPr algn="ctr"/>
                      <a:r>
                        <a:rPr lang="en-US" sz="1700" b="1" dirty="0">
                          <a:solidFill>
                            <a:schemeClr val="tx1"/>
                          </a:solidFill>
                          <a:latin typeface="+mn-lt"/>
                        </a:rPr>
                        <a:t>29 (82.8)</a:t>
                      </a:r>
                    </a:p>
                  </a:txBody>
                  <a:tcPr/>
                </a:tc>
                <a:extLst>
                  <a:ext uri="{0D108BD9-81ED-4DB2-BD59-A6C34878D82A}">
                    <a16:rowId xmlns:a16="http://schemas.microsoft.com/office/drawing/2014/main" xmlns="" val="2751813121"/>
                  </a:ext>
                </a:extLst>
              </a:tr>
              <a:tr h="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Stroke</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2 (7.4)</a:t>
                      </a:r>
                    </a:p>
                  </a:txBody>
                  <a:tcPr/>
                </a:tc>
                <a:tc>
                  <a:txBody>
                    <a:bodyPr/>
                    <a:lstStyle/>
                    <a:p>
                      <a:pPr algn="ctr"/>
                      <a:r>
                        <a:rPr lang="en-US" sz="1700" b="1" dirty="0">
                          <a:solidFill>
                            <a:schemeClr val="tx1"/>
                          </a:solidFill>
                          <a:latin typeface="+mn-lt"/>
                        </a:rPr>
                        <a:t>5 (14.3)</a:t>
                      </a:r>
                    </a:p>
                  </a:txBody>
                  <a:tcPr/>
                </a:tc>
                <a:extLst>
                  <a:ext uri="{0D108BD9-81ED-4DB2-BD59-A6C34878D82A}">
                    <a16:rowId xmlns:a16="http://schemas.microsoft.com/office/drawing/2014/main" xmlns="" val="3615023439"/>
                  </a:ext>
                </a:extLst>
              </a:tr>
              <a:tr h="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TIA</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2 (7.4)</a:t>
                      </a:r>
                    </a:p>
                  </a:txBody>
                  <a:tcPr/>
                </a:tc>
                <a:tc>
                  <a:txBody>
                    <a:bodyPr/>
                    <a:lstStyle/>
                    <a:p>
                      <a:pPr algn="ctr"/>
                      <a:r>
                        <a:rPr lang="en-US" sz="1700" b="1" dirty="0">
                          <a:solidFill>
                            <a:schemeClr val="tx1"/>
                          </a:solidFill>
                          <a:latin typeface="+mn-lt"/>
                        </a:rPr>
                        <a:t>0</a:t>
                      </a:r>
                    </a:p>
                  </a:txBody>
                  <a:tcPr/>
                </a:tc>
                <a:extLst>
                  <a:ext uri="{0D108BD9-81ED-4DB2-BD59-A6C34878D82A}">
                    <a16:rowId xmlns:a16="http://schemas.microsoft.com/office/drawing/2014/main" xmlns="" val="4067849489"/>
                  </a:ext>
                </a:extLst>
              </a:tr>
              <a:tr h="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a:solidFill>
                            <a:schemeClr val="tx1"/>
                          </a:solidFill>
                          <a:latin typeface="+mn-lt"/>
                        </a:rPr>
                        <a:t>Hypohydrosis</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20 (74)</a:t>
                      </a:r>
                    </a:p>
                  </a:txBody>
                  <a:tcPr/>
                </a:tc>
                <a:tc>
                  <a:txBody>
                    <a:bodyPr/>
                    <a:lstStyle/>
                    <a:p>
                      <a:pPr algn="ctr"/>
                      <a:r>
                        <a:rPr lang="en-US" sz="1700" b="1" dirty="0">
                          <a:solidFill>
                            <a:schemeClr val="tx1"/>
                          </a:solidFill>
                          <a:latin typeface="+mn-lt"/>
                        </a:rPr>
                        <a:t>12 (34.3)</a:t>
                      </a:r>
                    </a:p>
                  </a:txBody>
                  <a:tcPr/>
                </a:tc>
                <a:extLst>
                  <a:ext uri="{0D108BD9-81ED-4DB2-BD59-A6C34878D82A}">
                    <a16:rowId xmlns:a16="http://schemas.microsoft.com/office/drawing/2014/main" xmlns="" val="1688475892"/>
                  </a:ext>
                </a:extLst>
              </a:tr>
              <a:tr h="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Angiokeratomas</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21 (77.7)</a:t>
                      </a:r>
                    </a:p>
                  </a:txBody>
                  <a:tcPr/>
                </a:tc>
                <a:tc>
                  <a:txBody>
                    <a:bodyPr/>
                    <a:lstStyle/>
                    <a:p>
                      <a:pPr algn="ctr"/>
                      <a:r>
                        <a:rPr lang="en-US" sz="1700" b="1" dirty="0">
                          <a:solidFill>
                            <a:schemeClr val="tx1"/>
                          </a:solidFill>
                          <a:latin typeface="+mn-lt"/>
                        </a:rPr>
                        <a:t>9 (25.7)</a:t>
                      </a:r>
                    </a:p>
                  </a:txBody>
                  <a:tcPr/>
                </a:tc>
                <a:extLst>
                  <a:ext uri="{0D108BD9-81ED-4DB2-BD59-A6C34878D82A}">
                    <a16:rowId xmlns:a16="http://schemas.microsoft.com/office/drawing/2014/main" xmlns="" val="3310517085"/>
                  </a:ext>
                </a:extLst>
              </a:tr>
              <a:tr h="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ENT involvement</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9 (33.3)</a:t>
                      </a:r>
                    </a:p>
                  </a:txBody>
                  <a:tcPr/>
                </a:tc>
                <a:tc>
                  <a:txBody>
                    <a:bodyPr/>
                    <a:lstStyle/>
                    <a:p>
                      <a:pPr algn="ctr"/>
                      <a:r>
                        <a:rPr lang="en-US" sz="1700" b="1" dirty="0">
                          <a:solidFill>
                            <a:schemeClr val="tx1"/>
                          </a:solidFill>
                          <a:latin typeface="+mn-lt"/>
                        </a:rPr>
                        <a:t>8 (22.8)</a:t>
                      </a:r>
                    </a:p>
                  </a:txBody>
                  <a:tcPr/>
                </a:tc>
                <a:extLst>
                  <a:ext uri="{0D108BD9-81ED-4DB2-BD59-A6C34878D82A}">
                    <a16:rowId xmlns:a16="http://schemas.microsoft.com/office/drawing/2014/main" xmlns="" val="703096018"/>
                  </a:ext>
                </a:extLst>
              </a:tr>
              <a:tr h="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mn-lt"/>
                        </a:rPr>
                        <a:t>Cornea </a:t>
                      </a:r>
                      <a:r>
                        <a:rPr lang="en-US" sz="1700" b="1" dirty="0" err="1">
                          <a:solidFill>
                            <a:schemeClr val="tx1"/>
                          </a:solidFill>
                          <a:latin typeface="+mn-lt"/>
                        </a:rPr>
                        <a:t>verticillata</a:t>
                      </a:r>
                      <a:r>
                        <a:rPr lang="en-US" sz="1700" b="1" i="0" u="none" strike="noStrike" kern="1200" baseline="0" dirty="0">
                          <a:solidFill>
                            <a:schemeClr val="tx1"/>
                          </a:solidFill>
                          <a:latin typeface="+mn-lt"/>
                          <a:ea typeface="+mn-ea"/>
                          <a:cs typeface="+mn-cs"/>
                        </a:rPr>
                        <a:t>, n (%)</a:t>
                      </a:r>
                      <a:endParaRPr lang="en-US" sz="1700" b="1" dirty="0">
                        <a:solidFill>
                          <a:schemeClr val="tx1"/>
                        </a:solidFill>
                        <a:latin typeface="+mn-lt"/>
                      </a:endParaRPr>
                    </a:p>
                  </a:txBody>
                  <a:tcPr/>
                </a:tc>
                <a:tc>
                  <a:txBody>
                    <a:bodyPr/>
                    <a:lstStyle/>
                    <a:p>
                      <a:pPr algn="ctr"/>
                      <a:r>
                        <a:rPr lang="en-US" sz="1700" b="1" dirty="0">
                          <a:latin typeface="+mn-lt"/>
                        </a:rPr>
                        <a:t>18 (66.6)</a:t>
                      </a:r>
                    </a:p>
                  </a:txBody>
                  <a:tcPr/>
                </a:tc>
                <a:tc>
                  <a:txBody>
                    <a:bodyPr/>
                    <a:lstStyle/>
                    <a:p>
                      <a:pPr algn="ctr"/>
                      <a:r>
                        <a:rPr lang="en-US" sz="1700" b="1" dirty="0">
                          <a:solidFill>
                            <a:schemeClr val="tx1"/>
                          </a:solidFill>
                          <a:latin typeface="+mn-lt"/>
                        </a:rPr>
                        <a:t>14 (40)</a:t>
                      </a:r>
                    </a:p>
                  </a:txBody>
                  <a:tcPr/>
                </a:tc>
                <a:extLst>
                  <a:ext uri="{0D108BD9-81ED-4DB2-BD59-A6C34878D82A}">
                    <a16:rowId xmlns:a16="http://schemas.microsoft.com/office/drawing/2014/main" xmlns="" val="2586493435"/>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latin typeface="+mn-lt"/>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tx1"/>
                          </a:solidFill>
                          <a:effectLst/>
                          <a:latin typeface="+mn-lt"/>
                          <a:ea typeface="+mn-ea"/>
                          <a:cs typeface="+mn-cs"/>
                        </a:rPr>
                        <a:t>α-GLA activity, nmol/h/mg, median </a:t>
                      </a:r>
                      <a:endParaRPr lang="en-US" sz="1700" b="1" dirty="0">
                        <a:solidFill>
                          <a:schemeClr val="tx1"/>
                        </a:solidFill>
                        <a:latin typeface="+mn-lt"/>
                      </a:endParaRPr>
                    </a:p>
                  </a:txBody>
                  <a:tcPr/>
                </a:tc>
                <a:tc>
                  <a:txBody>
                    <a:bodyPr/>
                    <a:lstStyle/>
                    <a:p>
                      <a:pPr algn="ctr"/>
                      <a:r>
                        <a:rPr lang="en-US" sz="1700" b="1" dirty="0">
                          <a:latin typeface="+mn-lt"/>
                        </a:rPr>
                        <a:t>0.57</a:t>
                      </a:r>
                    </a:p>
                  </a:txBody>
                  <a:tcPr/>
                </a:tc>
                <a:tc>
                  <a:txBody>
                    <a:bodyPr/>
                    <a:lstStyle/>
                    <a:p>
                      <a:pPr algn="ctr"/>
                      <a:r>
                        <a:rPr lang="en-US" sz="1700" b="1" dirty="0">
                          <a:solidFill>
                            <a:schemeClr val="tx1"/>
                          </a:solidFill>
                          <a:latin typeface="+mn-lt"/>
                        </a:rPr>
                        <a:t>1.36</a:t>
                      </a:r>
                    </a:p>
                  </a:txBody>
                  <a:tcPr/>
                </a:tc>
                <a:extLst>
                  <a:ext uri="{0D108BD9-81ED-4DB2-BD59-A6C34878D82A}">
                    <a16:rowId xmlns:a16="http://schemas.microsoft.com/office/drawing/2014/main" xmlns="" val="2171539375"/>
                  </a:ext>
                </a:extLst>
              </a:tr>
              <a:tr h="0">
                <a:tc vMerge="1">
                  <a:txBody>
                    <a:bodyPr/>
                    <a:lstStyle/>
                    <a:p>
                      <a:pPr marL="0" marR="0" algn="ctr">
                        <a:lnSpc>
                          <a:spcPts val="1300"/>
                        </a:lnSpc>
                        <a:spcBef>
                          <a:spcPts val="0"/>
                        </a:spcBef>
                        <a:spcAft>
                          <a:spcPts val="0"/>
                        </a:spcAft>
                      </a:pP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114300" marR="114300" marT="0" marB="0"/>
                </a:tc>
                <a:tc>
                  <a:txBody>
                    <a:bodyPr/>
                    <a:lstStyle/>
                    <a:p>
                      <a:pPr algn="ctr"/>
                      <a:r>
                        <a:rPr lang="en-US" sz="1700" b="1" strike="noStrike" kern="1200" dirty="0">
                          <a:solidFill>
                            <a:schemeClr val="tx1"/>
                          </a:solidFill>
                          <a:effectLst/>
                          <a:latin typeface="+mn-lt"/>
                          <a:ea typeface="+mn-ea"/>
                          <a:cs typeface="+mn-cs"/>
                        </a:rPr>
                        <a:t>L</a:t>
                      </a:r>
                      <a:r>
                        <a:rPr lang="en-US" sz="1700" b="1" kern="1200" dirty="0">
                          <a:solidFill>
                            <a:schemeClr val="tx1"/>
                          </a:solidFill>
                          <a:effectLst/>
                          <a:latin typeface="+mn-lt"/>
                          <a:ea typeface="+mn-ea"/>
                          <a:cs typeface="+mn-cs"/>
                        </a:rPr>
                        <a:t>yso-GL3 at baseline, ng/ml </a:t>
                      </a:r>
                      <a:endParaRPr lang="en-US" sz="17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mn-lt"/>
                        </a:rPr>
                        <a:t>60.06</a:t>
                      </a:r>
                    </a:p>
                  </a:txBody>
                  <a:tcPr/>
                </a:tc>
                <a:tc>
                  <a:txBody>
                    <a:bodyPr/>
                    <a:lstStyle/>
                    <a:p>
                      <a:pPr algn="ctr"/>
                      <a:r>
                        <a:rPr lang="en-US" sz="1700" b="1" dirty="0">
                          <a:solidFill>
                            <a:schemeClr val="tx1"/>
                          </a:solidFill>
                          <a:latin typeface="+mn-lt"/>
                        </a:rPr>
                        <a:t>6.34</a:t>
                      </a:r>
                    </a:p>
                  </a:txBody>
                  <a:tcPr/>
                </a:tc>
                <a:extLst>
                  <a:ext uri="{0D108BD9-81ED-4DB2-BD59-A6C34878D82A}">
                    <a16:rowId xmlns:a16="http://schemas.microsoft.com/office/drawing/2014/main" xmlns="" val="10003"/>
                  </a:ext>
                </a:extLst>
              </a:tr>
            </a:tbl>
          </a:graphicData>
        </a:graphic>
      </p:graphicFrame>
      <p:sp>
        <p:nvSpPr>
          <p:cNvPr id="4" name="TextBox 20">
            <a:extLst>
              <a:ext uri="{FF2B5EF4-FFF2-40B4-BE49-F238E27FC236}">
                <a16:creationId xmlns:a16="http://schemas.microsoft.com/office/drawing/2014/main" xmlns="" id="{05BFE5C8-7D25-4D7A-58E9-5D5C6958A10B}"/>
              </a:ext>
            </a:extLst>
          </p:cNvPr>
          <p:cNvSpPr txBox="1"/>
          <p:nvPr/>
        </p:nvSpPr>
        <p:spPr>
          <a:xfrm>
            <a:off x="4343400" y="6550223"/>
            <a:ext cx="7848601"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a:t>
            </a:r>
            <a:r>
              <a:rPr lang="en-US" sz="1400" i="1" kern="0" dirty="0"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The cohort of patients evaluated in</a:t>
            </a: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3339933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38300" y="416973"/>
            <a:ext cx="8915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Treatment of Fabry nephropathy</a:t>
            </a:r>
          </a:p>
        </p:txBody>
      </p:sp>
      <p:sp>
        <p:nvSpPr>
          <p:cNvPr id="6" name="Rectangle 5"/>
          <p:cNvSpPr/>
          <p:nvPr/>
        </p:nvSpPr>
        <p:spPr>
          <a:xfrm>
            <a:off x="152400" y="2127171"/>
            <a:ext cx="4046991" cy="3539430"/>
          </a:xfrm>
          <a:prstGeom prst="rect">
            <a:avLst/>
          </a:prstGeom>
        </p:spPr>
        <p:txBody>
          <a:bodyPr wrap="square">
            <a:spAutoFit/>
          </a:bodyPr>
          <a:lstStyle/>
          <a:p>
            <a:pPr>
              <a:spcBef>
                <a:spcPts val="0"/>
              </a:spcBef>
              <a:spcAft>
                <a:spcPts val="0"/>
              </a:spcAft>
            </a:pPr>
            <a:r>
              <a:rPr lang="en-US" sz="2200" i="1" dirty="0">
                <a:solidFill>
                  <a:schemeClr val="tx2"/>
                </a:solidFill>
                <a:latin typeface="+mn-lt"/>
              </a:rPr>
              <a:t>     </a:t>
            </a:r>
            <a:r>
              <a:rPr lang="en-US" sz="2200" b="1" dirty="0">
                <a:solidFill>
                  <a:srgbClr val="002060"/>
                </a:solidFill>
                <a:latin typeface="+mn-lt"/>
              </a:rPr>
              <a:t>The following therapeutic</a:t>
            </a:r>
          </a:p>
          <a:p>
            <a:pPr>
              <a:spcBef>
                <a:spcPts val="0"/>
              </a:spcBef>
              <a:spcAft>
                <a:spcPts val="0"/>
              </a:spcAft>
            </a:pPr>
            <a:r>
              <a:rPr lang="en-US" sz="2200" b="1" dirty="0">
                <a:solidFill>
                  <a:srgbClr val="002060"/>
                </a:solidFill>
                <a:latin typeface="+mn-lt"/>
              </a:rPr>
              <a:t>      goals should be aimed: </a:t>
            </a:r>
          </a:p>
          <a:p>
            <a:pPr>
              <a:spcBef>
                <a:spcPts val="0"/>
              </a:spcBef>
              <a:spcAft>
                <a:spcPts val="0"/>
              </a:spcAft>
            </a:pPr>
            <a:endParaRPr lang="en-US" sz="400" b="1" dirty="0">
              <a:solidFill>
                <a:srgbClr val="002060"/>
              </a:solidFill>
              <a:latin typeface="+mn-lt"/>
            </a:endParaRPr>
          </a:p>
          <a:p>
            <a:pPr marL="342900" indent="-342900">
              <a:spcBef>
                <a:spcPts val="0"/>
              </a:spcBef>
              <a:spcAft>
                <a:spcPts val="0"/>
              </a:spcAft>
              <a:buFont typeface="Arial" panose="020B0604020202020204" pitchFamily="34" charset="0"/>
              <a:buChar char="•"/>
            </a:pPr>
            <a:r>
              <a:rPr lang="en-US" sz="2200" dirty="0">
                <a:solidFill>
                  <a:srgbClr val="002060"/>
                </a:solidFill>
                <a:latin typeface="+mn-lt"/>
              </a:rPr>
              <a:t>reduction of complaints </a:t>
            </a:r>
          </a:p>
          <a:p>
            <a:pPr marL="342900" indent="-342900">
              <a:spcBef>
                <a:spcPts val="0"/>
              </a:spcBef>
              <a:spcAft>
                <a:spcPts val="0"/>
              </a:spcAft>
              <a:buFont typeface="Arial" panose="020B0604020202020204" pitchFamily="34" charset="0"/>
              <a:buChar char="•"/>
            </a:pPr>
            <a:r>
              <a:rPr lang="en-US" sz="2200" dirty="0">
                <a:solidFill>
                  <a:srgbClr val="002060"/>
                </a:solidFill>
                <a:latin typeface="+mn-lt"/>
              </a:rPr>
              <a:t>delaying/preventing the progression of organ manifestations </a:t>
            </a:r>
          </a:p>
          <a:p>
            <a:pPr marL="342900" indent="-342900">
              <a:spcBef>
                <a:spcPts val="0"/>
              </a:spcBef>
              <a:spcAft>
                <a:spcPts val="0"/>
              </a:spcAft>
              <a:buFont typeface="Arial" panose="020B0604020202020204" pitchFamily="34" charset="0"/>
              <a:buChar char="•"/>
            </a:pPr>
            <a:r>
              <a:rPr lang="en-US" sz="2200" dirty="0">
                <a:solidFill>
                  <a:srgbClr val="002060"/>
                </a:solidFill>
                <a:latin typeface="+mn-lt"/>
              </a:rPr>
              <a:t>improvement of quality </a:t>
            </a:r>
          </a:p>
          <a:p>
            <a:pPr>
              <a:spcBef>
                <a:spcPts val="0"/>
              </a:spcBef>
              <a:spcAft>
                <a:spcPts val="0"/>
              </a:spcAft>
            </a:pPr>
            <a:r>
              <a:rPr lang="en-US" sz="2200" dirty="0">
                <a:solidFill>
                  <a:srgbClr val="002060"/>
                </a:solidFill>
                <a:latin typeface="+mn-lt"/>
              </a:rPr>
              <a:t>      of life</a:t>
            </a:r>
          </a:p>
          <a:p>
            <a:pPr marL="342900" indent="-342900">
              <a:spcBef>
                <a:spcPts val="0"/>
              </a:spcBef>
              <a:spcAft>
                <a:spcPts val="0"/>
              </a:spcAft>
              <a:buFont typeface="Arial" panose="020B0604020202020204" pitchFamily="34" charset="0"/>
              <a:buChar char="•"/>
            </a:pPr>
            <a:r>
              <a:rPr lang="en-US" sz="2200" dirty="0">
                <a:solidFill>
                  <a:srgbClr val="002060"/>
                </a:solidFill>
                <a:latin typeface="+mn-lt"/>
              </a:rPr>
              <a:t>improvement/ normalization of life expectancy</a:t>
            </a:r>
          </a:p>
        </p:txBody>
      </p:sp>
      <p:sp>
        <p:nvSpPr>
          <p:cNvPr id="7" name="Text Box 4">
            <a:extLst>
              <a:ext uri="{FF2B5EF4-FFF2-40B4-BE49-F238E27FC236}">
                <a16:creationId xmlns:a16="http://schemas.microsoft.com/office/drawing/2014/main" xmlns="" id="{7F573200-BCE1-499B-A0AF-8F252D0118B4}"/>
              </a:ext>
            </a:extLst>
          </p:cNvPr>
          <p:cNvSpPr txBox="1">
            <a:spLocks noChangeArrowheads="1"/>
          </p:cNvSpPr>
          <p:nvPr/>
        </p:nvSpPr>
        <p:spPr bwMode="auto">
          <a:xfrm>
            <a:off x="7696200" y="6647155"/>
            <a:ext cx="4419600" cy="2108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defTabSz="457200" hangingPunct="0">
              <a:lnSpc>
                <a:spcPct val="93000"/>
              </a:lnSpc>
              <a:buClr>
                <a:srgbClr val="000000"/>
              </a:buClr>
              <a:buSzPct val="45000"/>
            </a:pPr>
            <a:r>
              <a:rPr lang="en-GB" altLang="en-US" sz="1200" b="1" i="1" dirty="0">
                <a:solidFill>
                  <a:srgbClr val="002060"/>
                </a:solidFill>
                <a:latin typeface="+mn-lt"/>
              </a:rPr>
              <a:t>Lenders M and Brand E. Nephrol Dial Transplant 2021; 36: ii14-ii23</a:t>
            </a:r>
          </a:p>
          <a:p>
            <a:pPr algn="r" defTabSz="457200" hangingPunct="0">
              <a:lnSpc>
                <a:spcPct val="93000"/>
              </a:lnSpc>
              <a:buClr>
                <a:srgbClr val="000000"/>
              </a:buClr>
              <a:buSzPct val="45000"/>
            </a:pPr>
            <a:endParaRPr lang="en-GB" altLang="en-US" sz="1200" b="1" i="1" dirty="0">
              <a:solidFill>
                <a:srgbClr val="002060"/>
              </a:solidFill>
              <a:latin typeface="+mn-lt"/>
            </a:endParaRPr>
          </a:p>
        </p:txBody>
      </p:sp>
      <p:grpSp>
        <p:nvGrpSpPr>
          <p:cNvPr id="2" name="Group 10">
            <a:extLst>
              <a:ext uri="{FF2B5EF4-FFF2-40B4-BE49-F238E27FC236}">
                <a16:creationId xmlns:a16="http://schemas.microsoft.com/office/drawing/2014/main" xmlns="" id="{3E20B734-41F4-AF99-4ED0-D2DC38D8204A}"/>
              </a:ext>
            </a:extLst>
          </p:cNvPr>
          <p:cNvGrpSpPr/>
          <p:nvPr/>
        </p:nvGrpSpPr>
        <p:grpSpPr>
          <a:xfrm>
            <a:off x="4114800" y="2116742"/>
            <a:ext cx="7775772" cy="3979258"/>
            <a:chOff x="0" y="1674813"/>
            <a:chExt cx="9144000" cy="5183187"/>
          </a:xfrm>
        </p:grpSpPr>
        <p:sp>
          <p:nvSpPr>
            <p:cNvPr id="4" name="Text Box 3">
              <a:extLst>
                <a:ext uri="{FF2B5EF4-FFF2-40B4-BE49-F238E27FC236}">
                  <a16:creationId xmlns:a16="http://schemas.microsoft.com/office/drawing/2014/main" xmlns="" id="{65CE6367-8379-E660-97C2-521B17348EE3}"/>
                </a:ext>
              </a:extLst>
            </p:cNvPr>
            <p:cNvSpPr txBox="1">
              <a:spLocks noChangeArrowheads="1"/>
            </p:cNvSpPr>
            <p:nvPr/>
          </p:nvSpPr>
          <p:spPr bwMode="auto">
            <a:xfrm>
              <a:off x="6451600" y="6583363"/>
              <a:ext cx="2692400" cy="274637"/>
            </a:xfrm>
            <a:prstGeom prst="rect">
              <a:avLst/>
            </a:prstGeom>
            <a:noFill/>
            <a:ln w="25400" algn="ctr">
              <a:noFill/>
              <a:miter lim="800000"/>
              <a:headEnd/>
              <a:tailEnd/>
            </a:ln>
            <a:effectLst/>
          </p:spPr>
          <p:txBody>
            <a:bodyPr anchor="ctr">
              <a:spAutoFit/>
            </a:bodyPr>
            <a:lstStyle/>
            <a:p>
              <a:pPr algn="r">
                <a:spcBef>
                  <a:spcPct val="50000"/>
                </a:spcBef>
              </a:pPr>
              <a:r>
                <a:rPr lang="en-US" altLang="en-US" sz="1200" b="1">
                  <a:solidFill>
                    <a:schemeClr val="bg1"/>
                  </a:solidFill>
                </a:rPr>
                <a:t>Treatment Basics</a:t>
              </a:r>
            </a:p>
          </p:txBody>
        </p:sp>
        <p:sp>
          <p:nvSpPr>
            <p:cNvPr id="5" name="Text Box 4">
              <a:extLst>
                <a:ext uri="{FF2B5EF4-FFF2-40B4-BE49-F238E27FC236}">
                  <a16:creationId xmlns:a16="http://schemas.microsoft.com/office/drawing/2014/main" xmlns="" id="{F39E49BC-82FF-BB84-E02A-34D865904B0B}"/>
                </a:ext>
              </a:extLst>
            </p:cNvPr>
            <p:cNvSpPr txBox="1">
              <a:spLocks noChangeArrowheads="1"/>
            </p:cNvSpPr>
            <p:nvPr/>
          </p:nvSpPr>
          <p:spPr bwMode="auto">
            <a:xfrm>
              <a:off x="0" y="6546850"/>
              <a:ext cx="4279900" cy="311150"/>
            </a:xfrm>
            <a:prstGeom prst="rect">
              <a:avLst/>
            </a:prstGeom>
            <a:noFill/>
            <a:ln w="12700" algn="ctr">
              <a:noFill/>
              <a:miter lim="800000"/>
              <a:headEnd/>
              <a:tailEnd/>
            </a:ln>
            <a:effectLst/>
          </p:spPr>
          <p:txBody>
            <a:bodyPr>
              <a:spAutoFit/>
            </a:bodyPr>
            <a:lstStyle/>
            <a:p>
              <a:pPr>
                <a:lnSpc>
                  <a:spcPct val="80000"/>
                </a:lnSpc>
              </a:pPr>
              <a:r>
                <a:rPr lang="en-GB" altLang="en-US" sz="900" baseline="30000">
                  <a:solidFill>
                    <a:schemeClr val="bg1"/>
                  </a:solidFill>
                </a:rPr>
                <a:t>1</a:t>
              </a:r>
              <a:r>
                <a:rPr lang="en-GB" altLang="en-US" sz="900">
                  <a:solidFill>
                    <a:schemeClr val="bg1"/>
                  </a:solidFill>
                </a:rPr>
                <a:t>Eng et al. </a:t>
              </a:r>
              <a:r>
                <a:rPr lang="en-GB" altLang="en-US" sz="900" i="1">
                  <a:solidFill>
                    <a:schemeClr val="bg1"/>
                  </a:solidFill>
                </a:rPr>
                <a:t>Genet Med</a:t>
              </a:r>
              <a:r>
                <a:rPr lang="en-GB" altLang="en-US" sz="900">
                  <a:solidFill>
                    <a:schemeClr val="bg1"/>
                  </a:solidFill>
                </a:rPr>
                <a:t> 2006;8:539-48</a:t>
              </a:r>
            </a:p>
            <a:p>
              <a:pPr>
                <a:lnSpc>
                  <a:spcPct val="80000"/>
                </a:lnSpc>
              </a:pPr>
              <a:r>
                <a:rPr lang="en-US" altLang="en-US" sz="900" baseline="30000">
                  <a:solidFill>
                    <a:schemeClr val="bg1"/>
                  </a:solidFill>
                </a:rPr>
                <a:t>2</a:t>
              </a:r>
              <a:r>
                <a:rPr lang="en-US" altLang="en-US" sz="900">
                  <a:solidFill>
                    <a:schemeClr val="bg1"/>
                  </a:solidFill>
                </a:rPr>
                <a:t>Schaefer et al. </a:t>
              </a:r>
              <a:r>
                <a:rPr lang="en-US" altLang="en-US" sz="900" i="1">
                  <a:solidFill>
                    <a:schemeClr val="bg1"/>
                  </a:solidFill>
                </a:rPr>
                <a:t>Drugs</a:t>
              </a:r>
              <a:r>
                <a:rPr lang="en-US" altLang="en-US" sz="900">
                  <a:solidFill>
                    <a:schemeClr val="bg1"/>
                  </a:solidFill>
                </a:rPr>
                <a:t> 2009;69:2179-205</a:t>
              </a:r>
              <a:r>
                <a:rPr lang="en-US" altLang="en-US" sz="900" b="1"/>
                <a:t> </a:t>
              </a:r>
            </a:p>
          </p:txBody>
        </p:sp>
        <p:sp>
          <p:nvSpPr>
            <p:cNvPr id="8" name="AutoShape 5">
              <a:extLst>
                <a:ext uri="{FF2B5EF4-FFF2-40B4-BE49-F238E27FC236}">
                  <a16:creationId xmlns:a16="http://schemas.microsoft.com/office/drawing/2014/main" xmlns="" id="{62A02698-3068-4793-FD5F-DD7EE7B6F39B}"/>
                </a:ext>
              </a:extLst>
            </p:cNvPr>
            <p:cNvSpPr>
              <a:spLocks noChangeArrowheads="1"/>
            </p:cNvSpPr>
            <p:nvPr/>
          </p:nvSpPr>
          <p:spPr bwMode="auto">
            <a:xfrm>
              <a:off x="168275" y="4471988"/>
              <a:ext cx="8712200" cy="2157412"/>
            </a:xfrm>
            <a:prstGeom prst="upArrowCallout">
              <a:avLst>
                <a:gd name="adj1" fmla="val 48272"/>
                <a:gd name="adj2" fmla="val 52105"/>
                <a:gd name="adj3" fmla="val 28329"/>
                <a:gd name="adj4" fmla="val 56755"/>
              </a:avLst>
            </a:prstGeom>
            <a:solidFill>
              <a:srgbClr val="C6E6A2"/>
            </a:solidFill>
            <a:ln w="9525" algn="ctr">
              <a:noFill/>
              <a:miter lim="800000"/>
              <a:headEnd/>
              <a:tailEnd/>
            </a:ln>
            <a:effectLst/>
          </p:spPr>
          <p:txBody>
            <a:bodyPr wrap="none" anchor="ctr"/>
            <a:lstStyle/>
            <a:p>
              <a:endParaRPr lang="en-US" altLang="en-US"/>
            </a:p>
          </p:txBody>
        </p:sp>
        <p:sp>
          <p:nvSpPr>
            <p:cNvPr id="9" name="Oval 6">
              <a:extLst>
                <a:ext uri="{FF2B5EF4-FFF2-40B4-BE49-F238E27FC236}">
                  <a16:creationId xmlns:a16="http://schemas.microsoft.com/office/drawing/2014/main" xmlns="" id="{2DC92D67-80E9-3674-1300-408BCBD77FE2}"/>
                </a:ext>
              </a:extLst>
            </p:cNvPr>
            <p:cNvSpPr>
              <a:spLocks noChangeArrowheads="1"/>
            </p:cNvSpPr>
            <p:nvPr/>
          </p:nvSpPr>
          <p:spPr bwMode="auto">
            <a:xfrm>
              <a:off x="242888" y="1674813"/>
              <a:ext cx="4778375" cy="33877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spcBef>
                  <a:spcPct val="50000"/>
                </a:spcBef>
              </a:pPr>
              <a:endParaRPr lang="en-GB" altLang="en-US" sz="2400" b="1">
                <a:solidFill>
                  <a:srgbClr val="660066"/>
                </a:solidFill>
                <a:latin typeface="Arial Narrow" pitchFamily="34" charset="0"/>
              </a:endParaRPr>
            </a:p>
          </p:txBody>
        </p:sp>
        <p:sp>
          <p:nvSpPr>
            <p:cNvPr id="10" name="Oval 7">
              <a:extLst>
                <a:ext uri="{FF2B5EF4-FFF2-40B4-BE49-F238E27FC236}">
                  <a16:creationId xmlns:a16="http://schemas.microsoft.com/office/drawing/2014/main" xmlns="" id="{FCCCFA08-E893-04A4-CB7B-1BD152014134}"/>
                </a:ext>
              </a:extLst>
            </p:cNvPr>
            <p:cNvSpPr>
              <a:spLocks noChangeArrowheads="1"/>
            </p:cNvSpPr>
            <p:nvPr/>
          </p:nvSpPr>
          <p:spPr bwMode="auto">
            <a:xfrm>
              <a:off x="4017963" y="1687513"/>
              <a:ext cx="4997450" cy="3387725"/>
            </a:xfrm>
            <a:prstGeom prst="ellipse">
              <a:avLst/>
            </a:prstGeom>
            <a:solidFill>
              <a:srgbClr val="D9ECFF"/>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spcBef>
                  <a:spcPct val="50000"/>
                </a:spcBef>
              </a:pPr>
              <a:endParaRPr lang="en-GB" altLang="en-US" sz="2400" b="1">
                <a:solidFill>
                  <a:srgbClr val="660066"/>
                </a:solidFill>
              </a:endParaRPr>
            </a:p>
          </p:txBody>
        </p:sp>
        <p:sp>
          <p:nvSpPr>
            <p:cNvPr id="11" name="Rectangle 8">
              <a:extLst>
                <a:ext uri="{FF2B5EF4-FFF2-40B4-BE49-F238E27FC236}">
                  <a16:creationId xmlns:a16="http://schemas.microsoft.com/office/drawing/2014/main" xmlns="" id="{3B28398B-90F6-BDEF-DE42-75CCEC5A6879}"/>
                </a:ext>
              </a:extLst>
            </p:cNvPr>
            <p:cNvSpPr>
              <a:spLocks noChangeArrowheads="1"/>
            </p:cNvSpPr>
            <p:nvPr/>
          </p:nvSpPr>
          <p:spPr bwMode="auto">
            <a:xfrm>
              <a:off x="368300" y="5391060"/>
              <a:ext cx="8366125" cy="1244263"/>
            </a:xfrm>
            <a:prstGeom prst="rect">
              <a:avLst/>
            </a:prstGeom>
            <a:noFill/>
            <a:ln w="12700" algn="ctr">
              <a:noFill/>
              <a:miter lim="800000"/>
              <a:headEnd/>
              <a:tailEnd/>
            </a:ln>
            <a:effectLst/>
          </p:spPr>
          <p:txBody>
            <a:bodyPr>
              <a:spAutoFit/>
            </a:bodyPr>
            <a:lstStyle/>
            <a:p>
              <a:pPr algn="ctr">
                <a:lnSpc>
                  <a:spcPct val="95000"/>
                </a:lnSpc>
                <a:spcBef>
                  <a:spcPct val="20000"/>
                </a:spcBef>
              </a:pPr>
              <a:r>
                <a:rPr lang="en-US" altLang="en-US" sz="2000" b="1" dirty="0">
                  <a:latin typeface="+mn-lt"/>
                </a:rPr>
                <a:t>Optimal care involves both disease-specific and supportive treatment and regular follow up with a multidisciplinary team experienced in the management of Fabry disease</a:t>
              </a:r>
            </a:p>
          </p:txBody>
        </p:sp>
        <p:sp>
          <p:nvSpPr>
            <p:cNvPr id="12" name="Text Box 9">
              <a:extLst>
                <a:ext uri="{FF2B5EF4-FFF2-40B4-BE49-F238E27FC236}">
                  <a16:creationId xmlns:a16="http://schemas.microsoft.com/office/drawing/2014/main" xmlns="" id="{68206A3C-855D-8D71-4E8F-EF6ED45EF83B}"/>
                </a:ext>
              </a:extLst>
            </p:cNvPr>
            <p:cNvSpPr txBox="1">
              <a:spLocks noChangeArrowheads="1"/>
            </p:cNvSpPr>
            <p:nvPr/>
          </p:nvSpPr>
          <p:spPr bwMode="auto">
            <a:xfrm>
              <a:off x="973138" y="2608844"/>
              <a:ext cx="3114675" cy="1525787"/>
            </a:xfrm>
            <a:prstGeom prst="rect">
              <a:avLst/>
            </a:prstGeom>
            <a:noFill/>
            <a:ln w="12700" algn="ctr">
              <a:noFill/>
              <a:miter lim="800000"/>
              <a:headEnd/>
              <a:tailEnd/>
            </a:ln>
            <a:effectLst/>
          </p:spPr>
          <p:txBody>
            <a:bodyPr>
              <a:spAutoFit/>
            </a:bodyPr>
            <a:lstStyle/>
            <a:p>
              <a:pPr algn="ctr"/>
              <a:r>
                <a:rPr lang="en-US" altLang="en-US" sz="2800" b="1" dirty="0">
                  <a:solidFill>
                    <a:srgbClr val="660066"/>
                  </a:solidFill>
                  <a:latin typeface="+mn-lt"/>
                </a:rPr>
                <a:t>Symptom-based </a:t>
              </a:r>
            </a:p>
            <a:p>
              <a:pPr algn="ctr"/>
              <a:r>
                <a:rPr lang="en-US" altLang="en-US" sz="2800" b="1" dirty="0">
                  <a:solidFill>
                    <a:srgbClr val="660066"/>
                  </a:solidFill>
                  <a:latin typeface="+mn-lt"/>
                </a:rPr>
                <a:t>Interventions</a:t>
              </a:r>
              <a:r>
                <a:rPr lang="en-US" altLang="en-US" sz="2400" b="1" dirty="0">
                  <a:solidFill>
                    <a:srgbClr val="660066"/>
                  </a:solidFill>
                  <a:latin typeface="+mn-lt"/>
                </a:rPr>
                <a:t/>
              </a:r>
              <a:br>
                <a:rPr lang="en-US" altLang="en-US" sz="2400" b="1" dirty="0">
                  <a:solidFill>
                    <a:srgbClr val="660066"/>
                  </a:solidFill>
                  <a:latin typeface="+mn-lt"/>
                </a:rPr>
              </a:br>
              <a:endParaRPr lang="en-US" altLang="en-US" sz="2400" b="1" dirty="0">
                <a:solidFill>
                  <a:srgbClr val="660066"/>
                </a:solidFill>
                <a:latin typeface="+mn-lt"/>
              </a:endParaRPr>
            </a:p>
          </p:txBody>
        </p:sp>
        <p:sp>
          <p:nvSpPr>
            <p:cNvPr id="13" name="Text Box 10">
              <a:extLst>
                <a:ext uri="{FF2B5EF4-FFF2-40B4-BE49-F238E27FC236}">
                  <a16:creationId xmlns:a16="http://schemas.microsoft.com/office/drawing/2014/main" xmlns="" id="{5844C4AB-6176-0037-C744-5ECBBFD7A686}"/>
                </a:ext>
              </a:extLst>
            </p:cNvPr>
            <p:cNvSpPr txBox="1">
              <a:spLocks noChangeArrowheads="1"/>
            </p:cNvSpPr>
            <p:nvPr/>
          </p:nvSpPr>
          <p:spPr bwMode="auto">
            <a:xfrm>
              <a:off x="5010150" y="2605207"/>
              <a:ext cx="3159125" cy="1661993"/>
            </a:xfrm>
            <a:prstGeom prst="rect">
              <a:avLst/>
            </a:prstGeom>
            <a:noFill/>
            <a:ln w="12700" algn="ctr">
              <a:noFill/>
              <a:miter lim="800000"/>
              <a:headEnd/>
              <a:tailEnd/>
            </a:ln>
            <a:effectLst/>
          </p:spPr>
          <p:txBody>
            <a:bodyPr>
              <a:spAutoFit/>
            </a:bodyPr>
            <a:lstStyle/>
            <a:p>
              <a:pPr algn="ctr"/>
              <a:r>
                <a:rPr lang="en-US" altLang="en-US" sz="2800" b="1" dirty="0">
                  <a:solidFill>
                    <a:srgbClr val="002060"/>
                  </a:solidFill>
                  <a:latin typeface="+mn-lt"/>
                </a:rPr>
                <a:t>Disease-specific </a:t>
              </a:r>
            </a:p>
            <a:p>
              <a:pPr algn="ctr"/>
              <a:r>
                <a:rPr lang="en-US" altLang="en-US" sz="2800" b="1" dirty="0">
                  <a:solidFill>
                    <a:srgbClr val="002060"/>
                  </a:solidFill>
                  <a:latin typeface="+mn-lt"/>
                </a:rPr>
                <a:t>Therapy</a:t>
              </a:r>
              <a:br>
                <a:rPr lang="en-US" altLang="en-US" sz="2800" b="1" dirty="0">
                  <a:solidFill>
                    <a:srgbClr val="002060"/>
                  </a:solidFill>
                  <a:latin typeface="+mn-lt"/>
                </a:rPr>
              </a:br>
              <a:endParaRPr lang="en-US" altLang="en-US" sz="2800" b="1" dirty="0">
                <a:solidFill>
                  <a:srgbClr val="002060"/>
                </a:solidFill>
                <a:latin typeface="+mn-lt"/>
              </a:endParaRPr>
            </a:p>
            <a:p>
              <a:pPr algn="ctr"/>
              <a:r>
                <a:rPr lang="en-US" altLang="en-US" b="1" dirty="0">
                  <a:latin typeface="+mn-lt"/>
                </a:rPr>
                <a:t> </a:t>
              </a:r>
            </a:p>
          </p:txBody>
        </p:sp>
      </p:grpSp>
    </p:spTree>
    <p:extLst>
      <p:ext uri="{BB962C8B-B14F-4D97-AF65-F5344CB8AC3E}">
        <p14:creationId xmlns:p14="http://schemas.microsoft.com/office/powerpoint/2010/main" xmlns="" val="514304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xmlns="" id="{526E0757-C8DA-7BB1-4AE5-CD666883ACA3}"/>
              </a:ext>
            </a:extLst>
          </p:cNvPr>
          <p:cNvGraphicFramePr>
            <a:graphicFrameLocks noGrp="1"/>
          </p:cNvGraphicFramePr>
          <p:nvPr>
            <p:extLst>
              <p:ext uri="{D42A27DB-BD31-4B8C-83A1-F6EECF244321}">
                <p14:modId xmlns:p14="http://schemas.microsoft.com/office/powerpoint/2010/main" xmlns="" val="4277742070"/>
              </p:ext>
            </p:extLst>
          </p:nvPr>
        </p:nvGraphicFramePr>
        <p:xfrm>
          <a:off x="76200" y="1752600"/>
          <a:ext cx="6858000" cy="5066371"/>
        </p:xfrm>
        <a:graphic>
          <a:graphicData uri="http://schemas.openxmlformats.org/drawingml/2006/table">
            <a:tbl>
              <a:tblPr firstRow="1" bandRow="1">
                <a:tableStyleId>{BC89EF96-8CEA-46FF-86C4-4CE0E7609802}</a:tableStyleId>
              </a:tblPr>
              <a:tblGrid>
                <a:gridCol w="2758965">
                  <a:extLst>
                    <a:ext uri="{9D8B030D-6E8A-4147-A177-3AD203B41FA5}">
                      <a16:colId xmlns:a16="http://schemas.microsoft.com/office/drawing/2014/main" xmlns="" val="20000"/>
                    </a:ext>
                  </a:extLst>
                </a:gridCol>
                <a:gridCol w="4099035">
                  <a:extLst>
                    <a:ext uri="{9D8B030D-6E8A-4147-A177-3AD203B41FA5}">
                      <a16:colId xmlns:a16="http://schemas.microsoft.com/office/drawing/2014/main" xmlns="" val="20001"/>
                    </a:ext>
                  </a:extLst>
                </a:gridCol>
              </a:tblGrid>
              <a:tr h="391408">
                <a:tc>
                  <a:txBody>
                    <a:bodyPr/>
                    <a:lstStyle/>
                    <a:p>
                      <a:r>
                        <a:rPr lang="en-US" sz="1600" kern="1200" baseline="0" dirty="0">
                          <a:solidFill>
                            <a:schemeClr val="dk1"/>
                          </a:solidFill>
                        </a:rPr>
                        <a:t>Patient subgroup </a:t>
                      </a:r>
                      <a:endParaRPr lang="en-US" sz="1600" dirty="0"/>
                    </a:p>
                  </a:txBody>
                  <a:tcPr/>
                </a:tc>
                <a:tc>
                  <a:txBody>
                    <a:bodyPr/>
                    <a:lstStyle/>
                    <a:p>
                      <a:r>
                        <a:rPr lang="en-US" sz="1600" dirty="0"/>
                        <a:t>Therapeutic goals</a:t>
                      </a:r>
                    </a:p>
                  </a:txBody>
                  <a:tcPr/>
                </a:tc>
                <a:extLst>
                  <a:ext uri="{0D108BD9-81ED-4DB2-BD59-A6C34878D82A}">
                    <a16:rowId xmlns:a16="http://schemas.microsoft.com/office/drawing/2014/main" xmlns="" val="10000"/>
                  </a:ext>
                </a:extLst>
              </a:tr>
              <a:tr h="675392">
                <a:tc>
                  <a:txBody>
                    <a:bodyPr/>
                    <a:lstStyle/>
                    <a:p>
                      <a:pPr algn="l"/>
                      <a:r>
                        <a:rPr lang="en-US" sz="1400" b="1" baseline="0" dirty="0"/>
                        <a:t>Mild kidney involvement</a:t>
                      </a:r>
                      <a:r>
                        <a:rPr lang="en-US" sz="1400" baseline="0" dirty="0"/>
                        <a:t>, </a:t>
                      </a:r>
                      <a:r>
                        <a:rPr lang="en-US" sz="1400" b="1" baseline="0" dirty="0"/>
                        <a:t>eGFR </a:t>
                      </a:r>
                    </a:p>
                    <a:p>
                      <a:pPr algn="l"/>
                      <a:r>
                        <a:rPr lang="en-US" sz="1400" b="1" baseline="0" dirty="0"/>
                        <a:t>at normal levels or hyperfiltration</a:t>
                      </a:r>
                    </a:p>
                    <a:p>
                      <a:pPr algn="l"/>
                      <a:r>
                        <a:rPr lang="en-US" sz="1400" baseline="0" dirty="0"/>
                        <a:t>(</a:t>
                      </a:r>
                      <a:r>
                        <a:rPr lang="en-US" sz="1400" baseline="0" dirty="0" err="1"/>
                        <a:t>eGFR</a:t>
                      </a:r>
                      <a:r>
                        <a:rPr lang="en-US" sz="1400" baseline="0" dirty="0"/>
                        <a:t> &gt; 90 </a:t>
                      </a:r>
                      <a:r>
                        <a:rPr lang="en-US" sz="1400" baseline="0" dirty="0" err="1"/>
                        <a:t>mL</a:t>
                      </a:r>
                      <a:r>
                        <a:rPr lang="en-US" sz="1400" baseline="0" dirty="0"/>
                        <a:t>/min/1.73m</a:t>
                      </a:r>
                      <a:r>
                        <a:rPr lang="en-US" sz="1400" baseline="30000" dirty="0"/>
                        <a:t>2</a:t>
                      </a:r>
                      <a:r>
                        <a:rPr lang="en-US" sz="1400" baseline="0" dirty="0"/>
                        <a:t>)</a:t>
                      </a:r>
                      <a:endParaRPr lang="en-US" sz="1400" baseline="0" dirty="0">
                        <a:latin typeface="+mn-lt"/>
                      </a:endParaRPr>
                    </a:p>
                  </a:txBody>
                  <a:tcPr/>
                </a:tc>
                <a:tc>
                  <a:txBody>
                    <a:bodyPr/>
                    <a:lstStyle/>
                    <a:p>
                      <a:pPr algn="l">
                        <a:buFont typeface="Arial" pitchFamily="34" charset="0"/>
                        <a:buChar char="•"/>
                      </a:pPr>
                      <a:r>
                        <a:rPr lang="en-US" sz="1400" kern="1200" baseline="0" dirty="0">
                          <a:solidFill>
                            <a:schemeClr val="dk1"/>
                          </a:solidFill>
                        </a:rPr>
                        <a:t> </a:t>
                      </a:r>
                      <a:r>
                        <a:rPr lang="en-US" sz="1400" kern="1200" baseline="0" dirty="0" err="1">
                          <a:solidFill>
                            <a:schemeClr val="dk1"/>
                          </a:solidFill>
                        </a:rPr>
                        <a:t>eGFR</a:t>
                      </a:r>
                      <a:r>
                        <a:rPr lang="en-US" sz="1400" kern="1200" baseline="0" dirty="0">
                          <a:solidFill>
                            <a:schemeClr val="dk1"/>
                          </a:solidFill>
                        </a:rPr>
                        <a:t> should be maintained in an age-appropriate normal range</a:t>
                      </a:r>
                      <a:endParaRPr lang="en-US" sz="1400" dirty="0">
                        <a:latin typeface="+mn-lt"/>
                      </a:endParaRPr>
                    </a:p>
                  </a:txBody>
                  <a:tcPr/>
                </a:tc>
                <a:extLst>
                  <a:ext uri="{0D108BD9-81ED-4DB2-BD59-A6C34878D82A}">
                    <a16:rowId xmlns:a16="http://schemas.microsoft.com/office/drawing/2014/main" xmlns="" val="10001"/>
                  </a:ext>
                </a:extLst>
              </a:tr>
              <a:tr h="623724">
                <a:tc>
                  <a:txBody>
                    <a:bodyPr/>
                    <a:lstStyle/>
                    <a:p>
                      <a:pPr algn="l"/>
                      <a:r>
                        <a:rPr lang="en-US" sz="1400" b="1" baseline="0" dirty="0"/>
                        <a:t>Mild-to-moderate kidney function impairment</a:t>
                      </a:r>
                      <a:r>
                        <a:rPr lang="en-US" sz="1400" baseline="0" dirty="0"/>
                        <a:t>, mild </a:t>
                      </a:r>
                      <a:r>
                        <a:rPr lang="en-US" sz="1400" baseline="0" dirty="0" err="1"/>
                        <a:t>eGFR</a:t>
                      </a:r>
                      <a:r>
                        <a:rPr lang="en-US" sz="1400" baseline="0" dirty="0"/>
                        <a:t> decreases</a:t>
                      </a:r>
                    </a:p>
                    <a:p>
                      <a:pPr algn="l"/>
                      <a:r>
                        <a:rPr lang="en-US" sz="1400" baseline="0" dirty="0"/>
                        <a:t>(</a:t>
                      </a:r>
                      <a:r>
                        <a:rPr lang="en-US" sz="1400" baseline="0" dirty="0" err="1"/>
                        <a:t>eGFR</a:t>
                      </a:r>
                      <a:r>
                        <a:rPr lang="en-US" sz="1400" baseline="0" dirty="0"/>
                        <a:t> 60–90 </a:t>
                      </a:r>
                      <a:r>
                        <a:rPr lang="en-US" sz="1400" baseline="0" dirty="0" err="1"/>
                        <a:t>mL</a:t>
                      </a:r>
                      <a:r>
                        <a:rPr lang="en-US" sz="1400" baseline="0" dirty="0"/>
                        <a:t>/min/1.73m</a:t>
                      </a:r>
                      <a:r>
                        <a:rPr lang="en-US" sz="1400" baseline="30000" dirty="0"/>
                        <a:t>2</a:t>
                      </a:r>
                      <a:r>
                        <a:rPr lang="en-US" sz="1400" baseline="0" dirty="0"/>
                        <a:t>)</a:t>
                      </a:r>
                      <a:endParaRPr lang="en-US" sz="1400" baseline="0" dirty="0">
                        <a:latin typeface="+mn-lt"/>
                      </a:endParaRPr>
                    </a:p>
                  </a:txBody>
                  <a:tcPr/>
                </a:tc>
                <a:tc>
                  <a:txBody>
                    <a:bodyPr/>
                    <a:lstStyle/>
                    <a:p>
                      <a:pPr>
                        <a:buFont typeface="Arial" pitchFamily="34" charset="0"/>
                        <a:buChar char="•"/>
                      </a:pPr>
                      <a:r>
                        <a:rPr lang="en-US" sz="1400" kern="1200" baseline="0" dirty="0">
                          <a:solidFill>
                            <a:schemeClr val="dk1"/>
                          </a:solidFill>
                        </a:rPr>
                        <a:t> Prevent progression of </a:t>
                      </a:r>
                      <a:r>
                        <a:rPr lang="en-US" sz="1400" kern="1200" baseline="0" dirty="0" err="1">
                          <a:solidFill>
                            <a:schemeClr val="dk1"/>
                          </a:solidFill>
                        </a:rPr>
                        <a:t>eGFR</a:t>
                      </a:r>
                      <a:r>
                        <a:rPr lang="en-US" sz="1400" kern="1200" baseline="0" dirty="0">
                          <a:solidFill>
                            <a:schemeClr val="dk1"/>
                          </a:solidFill>
                        </a:rPr>
                        <a:t> loss and stabilize </a:t>
                      </a:r>
                      <a:r>
                        <a:rPr lang="en-US" sz="1400" kern="1200" baseline="0" dirty="0" err="1">
                          <a:solidFill>
                            <a:schemeClr val="dk1"/>
                          </a:solidFill>
                        </a:rPr>
                        <a:t>eGFR</a:t>
                      </a:r>
                      <a:r>
                        <a:rPr lang="en-US" sz="1400" kern="1200" baseline="0" dirty="0">
                          <a:solidFill>
                            <a:schemeClr val="dk1"/>
                          </a:solidFill>
                        </a:rPr>
                        <a:t> level</a:t>
                      </a:r>
                      <a:endParaRPr lang="en-US" sz="1400" dirty="0"/>
                    </a:p>
                  </a:txBody>
                  <a:tcPr/>
                </a:tc>
                <a:extLst>
                  <a:ext uri="{0D108BD9-81ED-4DB2-BD59-A6C34878D82A}">
                    <a16:rowId xmlns:a16="http://schemas.microsoft.com/office/drawing/2014/main" xmlns="" val="10002"/>
                  </a:ext>
                </a:extLst>
              </a:tr>
              <a:tr h="812924">
                <a:tc>
                  <a:txBody>
                    <a:bodyPr/>
                    <a:lstStyle/>
                    <a:p>
                      <a:pPr algn="l"/>
                      <a:r>
                        <a:rPr lang="en-US" sz="1400" b="1" baseline="0" dirty="0"/>
                        <a:t>Moderate-to-severe kidney function impairment</a:t>
                      </a:r>
                      <a:r>
                        <a:rPr lang="en-US" sz="1400" baseline="0" dirty="0"/>
                        <a:t>, mild-to-moderate eGFR decreases </a:t>
                      </a:r>
                    </a:p>
                    <a:p>
                      <a:pPr algn="l"/>
                      <a:r>
                        <a:rPr lang="en-US" sz="1400" baseline="0" dirty="0"/>
                        <a:t>(eGFR 45–59 mL/min/1.73m</a:t>
                      </a:r>
                      <a:r>
                        <a:rPr lang="en-US" sz="1400" baseline="30000" dirty="0"/>
                        <a:t>2</a:t>
                      </a:r>
                      <a:r>
                        <a:rPr lang="en-US" sz="1400" baseline="0" dirty="0"/>
                        <a:t>)</a:t>
                      </a:r>
                      <a:endParaRPr lang="en-US" sz="1400" baseline="0" dirty="0">
                        <a:latin typeface="+mn-lt"/>
                      </a:endParaRPr>
                    </a:p>
                  </a:txBody>
                  <a:tcPr/>
                </a:tc>
                <a:tc>
                  <a:txBody>
                    <a:bodyPr/>
                    <a:lstStyle/>
                    <a:p>
                      <a:pPr>
                        <a:buFont typeface="Arial" pitchFamily="34" charset="0"/>
                        <a:buChar char="•"/>
                      </a:pPr>
                      <a:r>
                        <a:rPr lang="en-US" sz="1400" kern="1200" baseline="0" dirty="0">
                          <a:solidFill>
                            <a:schemeClr val="dk1"/>
                          </a:solidFill>
                        </a:rPr>
                        <a:t> Prevent progression of </a:t>
                      </a:r>
                      <a:r>
                        <a:rPr lang="en-US" sz="1400" kern="1200" baseline="0" dirty="0" err="1">
                          <a:solidFill>
                            <a:schemeClr val="dk1"/>
                          </a:solidFill>
                        </a:rPr>
                        <a:t>eGFR</a:t>
                      </a:r>
                      <a:r>
                        <a:rPr lang="en-US" sz="1400" kern="1200" baseline="0" dirty="0">
                          <a:solidFill>
                            <a:schemeClr val="dk1"/>
                          </a:solidFill>
                        </a:rPr>
                        <a:t> loss to delay/avoid ESKD</a:t>
                      </a:r>
                      <a:endParaRPr lang="en-US" sz="1400" dirty="0"/>
                    </a:p>
                  </a:txBody>
                  <a:tcPr/>
                </a:tc>
                <a:extLst>
                  <a:ext uri="{0D108BD9-81ED-4DB2-BD59-A6C34878D82A}">
                    <a16:rowId xmlns:a16="http://schemas.microsoft.com/office/drawing/2014/main" xmlns="" val="10003"/>
                  </a:ext>
                </a:extLst>
              </a:tr>
              <a:tr h="470210">
                <a:tc>
                  <a:txBody>
                    <a:bodyPr/>
                    <a:lstStyle/>
                    <a:p>
                      <a:r>
                        <a:rPr lang="en-US" sz="1400" b="1" baseline="0" dirty="0"/>
                        <a:t>Moderate-to-severe </a:t>
                      </a:r>
                      <a:r>
                        <a:rPr lang="en-US" sz="1400" b="1" baseline="0" dirty="0" err="1"/>
                        <a:t>eGFR</a:t>
                      </a:r>
                      <a:r>
                        <a:rPr lang="en-US" sz="1400" b="1" baseline="0" dirty="0"/>
                        <a:t> decreases </a:t>
                      </a:r>
                    </a:p>
                    <a:p>
                      <a:r>
                        <a:rPr lang="en-US" sz="1400" baseline="0" dirty="0"/>
                        <a:t>(</a:t>
                      </a:r>
                      <a:r>
                        <a:rPr lang="en-US" sz="1400" baseline="0" dirty="0" err="1"/>
                        <a:t>eGFR</a:t>
                      </a:r>
                      <a:r>
                        <a:rPr lang="en-US" sz="1400" baseline="0" dirty="0"/>
                        <a:t> 30–44 </a:t>
                      </a:r>
                      <a:r>
                        <a:rPr lang="en-US" sz="1400" baseline="0" dirty="0" err="1"/>
                        <a:t>mL</a:t>
                      </a:r>
                      <a:r>
                        <a:rPr lang="en-US" sz="1400" baseline="0" dirty="0"/>
                        <a:t>/min/1.73m</a:t>
                      </a:r>
                      <a:r>
                        <a:rPr lang="en-US" sz="1400" baseline="30000" dirty="0"/>
                        <a:t>2</a:t>
                      </a:r>
                      <a:r>
                        <a:rPr lang="en-US" sz="1400" baseline="0" dirty="0"/>
                        <a:t>)</a:t>
                      </a:r>
                      <a:endParaRPr lang="en-US" sz="1400" dirty="0"/>
                    </a:p>
                  </a:txBody>
                  <a:tcPr/>
                </a:tc>
                <a:tc>
                  <a:txBody>
                    <a:bodyPr/>
                    <a:lstStyle/>
                    <a:p>
                      <a:r>
                        <a:rPr lang="en-US" sz="1400" kern="1200" baseline="0" dirty="0">
                          <a:solidFill>
                            <a:schemeClr val="dk1"/>
                          </a:solidFill>
                        </a:rPr>
                        <a:t>Prevent progression of </a:t>
                      </a:r>
                      <a:r>
                        <a:rPr lang="en-US" sz="1400" kern="1200" baseline="0" dirty="0" err="1">
                          <a:solidFill>
                            <a:schemeClr val="dk1"/>
                          </a:solidFill>
                        </a:rPr>
                        <a:t>eGFR</a:t>
                      </a:r>
                      <a:r>
                        <a:rPr lang="en-US" sz="1400" kern="1200" baseline="0" dirty="0">
                          <a:solidFill>
                            <a:schemeClr val="dk1"/>
                          </a:solidFill>
                        </a:rPr>
                        <a:t> loss to delay/avoid ESKD</a:t>
                      </a:r>
                      <a:endParaRPr lang="en-US" sz="1400" dirty="0"/>
                    </a:p>
                  </a:txBody>
                  <a:tcPr/>
                </a:tc>
                <a:extLst>
                  <a:ext uri="{0D108BD9-81ED-4DB2-BD59-A6C34878D82A}">
                    <a16:rowId xmlns:a16="http://schemas.microsoft.com/office/drawing/2014/main" xmlns="" val="10004"/>
                  </a:ext>
                </a:extLst>
              </a:tr>
              <a:tr h="572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Severe </a:t>
                      </a:r>
                      <a:r>
                        <a:rPr lang="en-US" sz="1400" b="1" baseline="0" dirty="0" err="1"/>
                        <a:t>eGFR</a:t>
                      </a:r>
                      <a:r>
                        <a:rPr lang="en-US" sz="1400" b="1" baseline="0" dirty="0"/>
                        <a:t> decreases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 (</a:t>
                      </a:r>
                      <a:r>
                        <a:rPr lang="en-US" sz="1400" baseline="0" dirty="0" err="1"/>
                        <a:t>eGFR</a:t>
                      </a:r>
                      <a:r>
                        <a:rPr lang="en-US" sz="1400" baseline="0" dirty="0"/>
                        <a:t> 15–29 </a:t>
                      </a:r>
                      <a:r>
                        <a:rPr lang="en-US" sz="1400" baseline="0" dirty="0" err="1"/>
                        <a:t>mL</a:t>
                      </a:r>
                      <a:r>
                        <a:rPr lang="en-US" sz="1400" baseline="0" dirty="0"/>
                        <a:t>/min/1.73m</a:t>
                      </a:r>
                      <a:r>
                        <a:rPr lang="en-US" sz="1400" baseline="30000" dirty="0"/>
                        <a:t>2</a:t>
                      </a:r>
                      <a:r>
                        <a:rPr lang="en-US" sz="1400" baseline="0" dirty="0"/>
                        <a:t>)</a:t>
                      </a:r>
                      <a:endParaRPr lang="en-US" sz="1400" dirty="0">
                        <a:latin typeface="+mn-lt"/>
                      </a:endParaRPr>
                    </a:p>
                  </a:txBody>
                  <a:tcPr/>
                </a:tc>
                <a:tc>
                  <a:txBody>
                    <a:bodyPr/>
                    <a:lstStyle/>
                    <a:p>
                      <a:r>
                        <a:rPr lang="en-US" sz="1400" kern="1200" baseline="0" dirty="0">
                          <a:solidFill>
                            <a:schemeClr val="dk1"/>
                          </a:solidFill>
                        </a:rPr>
                        <a:t>Decrease the slope of </a:t>
                      </a:r>
                      <a:r>
                        <a:rPr lang="en-US" sz="1400" kern="1200" baseline="0" dirty="0" err="1">
                          <a:solidFill>
                            <a:schemeClr val="dk1"/>
                          </a:solidFill>
                        </a:rPr>
                        <a:t>eGFR</a:t>
                      </a:r>
                      <a:r>
                        <a:rPr lang="en-US" sz="1400" kern="1200" baseline="0" dirty="0">
                          <a:solidFill>
                            <a:schemeClr val="dk1"/>
                          </a:solidFill>
                        </a:rPr>
                        <a:t> as much as possible; delay the progression to ESKD</a:t>
                      </a:r>
                      <a:endParaRPr lang="en-US" sz="1400" dirty="0"/>
                    </a:p>
                  </a:txBody>
                  <a:tcPr/>
                </a:tc>
                <a:extLst>
                  <a:ext uri="{0D108BD9-81ED-4DB2-BD59-A6C34878D82A}">
                    <a16:rowId xmlns:a16="http://schemas.microsoft.com/office/drawing/2014/main" xmlns="" val="10005"/>
                  </a:ext>
                </a:extLst>
              </a:tr>
              <a:tr h="963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ESKD</a:t>
                      </a:r>
                      <a:endParaRPr lang="en-US" sz="1400" b="1" dirty="0">
                        <a:latin typeface="+mn-lt"/>
                      </a:endParaRPr>
                    </a:p>
                  </a:txBody>
                  <a:tcPr/>
                </a:tc>
                <a:tc>
                  <a:txBody>
                    <a:bodyPr/>
                    <a:lstStyle/>
                    <a:p>
                      <a:pPr>
                        <a:buFont typeface="Arial" pitchFamily="34" charset="0"/>
                        <a:buChar char="•"/>
                      </a:pPr>
                      <a:r>
                        <a:rPr lang="en-US" sz="1400" kern="1200" baseline="0" dirty="0">
                          <a:solidFill>
                            <a:schemeClr val="dk1"/>
                          </a:solidFill>
                        </a:rPr>
                        <a:t> Provide optimal RRT by dialysis or </a:t>
                      </a:r>
                      <a:r>
                        <a:rPr lang="en-US" sz="1400" kern="1200" baseline="0" dirty="0" err="1">
                          <a:solidFill>
                            <a:schemeClr val="dk1"/>
                          </a:solidFill>
                        </a:rPr>
                        <a:t>RTx</a:t>
                      </a:r>
                      <a:r>
                        <a:rPr lang="en-US" sz="1400" kern="1200" baseline="0" dirty="0">
                          <a:solidFill>
                            <a:schemeClr val="dk1"/>
                          </a:solidFill>
                        </a:rPr>
                        <a:t> (first choice therapy), maintain ERT to avoid damage to heart, CNS</a:t>
                      </a:r>
                    </a:p>
                    <a:p>
                      <a:pPr>
                        <a:buFont typeface="Arial" pitchFamily="34" charset="0"/>
                        <a:buChar char="•"/>
                      </a:pPr>
                      <a:r>
                        <a:rPr lang="en-US" sz="1400" kern="1200" baseline="0" dirty="0">
                          <a:solidFill>
                            <a:schemeClr val="dk1"/>
                          </a:solidFill>
                        </a:rPr>
                        <a:t> Suggest and encourage </a:t>
                      </a:r>
                      <a:r>
                        <a:rPr lang="en-US" sz="1400" kern="1200" baseline="0" dirty="0" err="1">
                          <a:solidFill>
                            <a:schemeClr val="dk1"/>
                          </a:solidFill>
                        </a:rPr>
                        <a:t>RTx</a:t>
                      </a:r>
                      <a:r>
                        <a:rPr lang="en-US" sz="1400" kern="1200" baseline="0" dirty="0">
                          <a:solidFill>
                            <a:schemeClr val="dk1"/>
                          </a:solidFill>
                        </a:rPr>
                        <a:t> before dialysis to prevent impact on other organs</a:t>
                      </a:r>
                      <a:endParaRPr lang="en-US" sz="1400" dirty="0"/>
                    </a:p>
                  </a:txBody>
                  <a:tcPr/>
                </a:tc>
                <a:extLst>
                  <a:ext uri="{0D108BD9-81ED-4DB2-BD59-A6C34878D82A}">
                    <a16:rowId xmlns:a16="http://schemas.microsoft.com/office/drawing/2014/main" xmlns="" val="10006"/>
                  </a:ext>
                </a:extLst>
              </a:tr>
            </a:tbl>
          </a:graphicData>
        </a:graphic>
      </p:graphicFrame>
      <p:graphicFrame>
        <p:nvGraphicFramePr>
          <p:cNvPr id="4" name="Table 5">
            <a:extLst>
              <a:ext uri="{FF2B5EF4-FFF2-40B4-BE49-F238E27FC236}">
                <a16:creationId xmlns:a16="http://schemas.microsoft.com/office/drawing/2014/main" xmlns="" id="{F8A6013C-62A6-16AF-364D-CCC89ECD4D06}"/>
              </a:ext>
            </a:extLst>
          </p:cNvPr>
          <p:cNvGraphicFramePr>
            <a:graphicFrameLocks noGrp="1"/>
          </p:cNvGraphicFramePr>
          <p:nvPr>
            <p:extLst>
              <p:ext uri="{D42A27DB-BD31-4B8C-83A1-F6EECF244321}">
                <p14:modId xmlns:p14="http://schemas.microsoft.com/office/powerpoint/2010/main" xmlns="" val="2412776247"/>
              </p:ext>
            </p:extLst>
          </p:nvPr>
        </p:nvGraphicFramePr>
        <p:xfrm>
          <a:off x="7010400" y="2377863"/>
          <a:ext cx="4953000" cy="3138332"/>
        </p:xfrm>
        <a:graphic>
          <a:graphicData uri="http://schemas.openxmlformats.org/drawingml/2006/table">
            <a:tbl>
              <a:tblPr firstRow="1" bandRow="1">
                <a:tableStyleId>{8799B23B-EC83-4686-B30A-512413B5E67A}</a:tableStyleId>
              </a:tblPr>
              <a:tblGrid>
                <a:gridCol w="23622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tblGrid>
              <a:tr h="395978">
                <a:tc>
                  <a:txBody>
                    <a:bodyPr/>
                    <a:lstStyle/>
                    <a:p>
                      <a:r>
                        <a:rPr lang="en-US" sz="1600" b="1" kern="1200" baseline="0" dirty="0">
                          <a:solidFill>
                            <a:schemeClr val="dk1"/>
                          </a:solidFill>
                        </a:rPr>
                        <a:t>P</a:t>
                      </a:r>
                      <a:r>
                        <a:rPr lang="en-US" sz="1600" kern="1200" baseline="0" dirty="0">
                          <a:solidFill>
                            <a:schemeClr val="dk1"/>
                          </a:solidFill>
                        </a:rPr>
                        <a:t>atient subgroup </a:t>
                      </a:r>
                      <a:endParaRPr lang="en-US" sz="1600" dirty="0"/>
                    </a:p>
                  </a:txBody>
                  <a:tcPr/>
                </a:tc>
                <a:tc>
                  <a:txBody>
                    <a:bodyPr/>
                    <a:lstStyle/>
                    <a:p>
                      <a:r>
                        <a:rPr lang="en-US" sz="1600" dirty="0"/>
                        <a:t>Therapeutic goals</a:t>
                      </a:r>
                    </a:p>
                  </a:txBody>
                  <a:tcPr/>
                </a:tc>
                <a:extLst>
                  <a:ext uri="{0D108BD9-81ED-4DB2-BD59-A6C34878D82A}">
                    <a16:rowId xmlns:a16="http://schemas.microsoft.com/office/drawing/2014/main" xmlns="" val="10000"/>
                  </a:ext>
                </a:extLst>
              </a:tr>
              <a:tr h="913795">
                <a:tc>
                  <a:txBody>
                    <a:bodyPr/>
                    <a:lstStyle/>
                    <a:p>
                      <a:r>
                        <a:rPr lang="en-US" sz="1400" kern="1200" baseline="0" dirty="0">
                          <a:solidFill>
                            <a:schemeClr val="dk1"/>
                          </a:solidFill>
                        </a:rPr>
                        <a:t>Mild-to-moderate kidney function impairment; albuminuria levels: &lt;30 mg/g</a:t>
                      </a:r>
                    </a:p>
                    <a:p>
                      <a:r>
                        <a:rPr lang="en-US" sz="1400" kern="1200" baseline="0" dirty="0">
                          <a:solidFill>
                            <a:schemeClr val="dk1"/>
                          </a:solidFill>
                        </a:rPr>
                        <a:t>(&lt; 3 mg/mmol)</a:t>
                      </a:r>
                      <a:endParaRPr lang="en-US" sz="1400" baseline="0" dirty="0">
                        <a:latin typeface="+mn-lt"/>
                      </a:endParaRPr>
                    </a:p>
                  </a:txBody>
                  <a:tcPr/>
                </a:tc>
                <a:tc>
                  <a:txBody>
                    <a:bodyPr/>
                    <a:lstStyle/>
                    <a:p>
                      <a:pPr algn="l">
                        <a:buFont typeface="Arial" pitchFamily="34" charset="0"/>
                        <a:buChar char="•"/>
                      </a:pPr>
                      <a:r>
                        <a:rPr lang="en-US" sz="1400" kern="1200" baseline="0" dirty="0">
                          <a:solidFill>
                            <a:schemeClr val="dk1"/>
                          </a:solidFill>
                        </a:rPr>
                        <a:t> Normalize/stabilize </a:t>
                      </a:r>
                      <a:r>
                        <a:rPr lang="en-US" sz="1400" kern="1200" baseline="0" dirty="0" err="1">
                          <a:solidFill>
                            <a:schemeClr val="dk1"/>
                          </a:solidFill>
                        </a:rPr>
                        <a:t>albuminuria</a:t>
                      </a:r>
                      <a:endParaRPr lang="en-US" sz="1400" dirty="0">
                        <a:latin typeface="+mn-lt"/>
                      </a:endParaRPr>
                    </a:p>
                  </a:txBody>
                  <a:tcPr/>
                </a:tc>
                <a:extLst>
                  <a:ext uri="{0D108BD9-81ED-4DB2-BD59-A6C34878D82A}">
                    <a16:rowId xmlns:a16="http://schemas.microsoft.com/office/drawing/2014/main" xmlns="" val="10002"/>
                  </a:ext>
                </a:extLst>
              </a:tr>
              <a:tr h="517052">
                <a:tc>
                  <a:txBody>
                    <a:bodyPr/>
                    <a:lstStyle/>
                    <a:p>
                      <a:pPr algn="l"/>
                      <a:r>
                        <a:rPr lang="en-US" sz="1400" kern="1200" baseline="0" dirty="0">
                          <a:solidFill>
                            <a:schemeClr val="dk1"/>
                          </a:solidFill>
                        </a:rPr>
                        <a:t>Albuminuria levels: 30–300 mg/g (3–30 mg/mmol)</a:t>
                      </a:r>
                      <a:endParaRPr lang="en-US" sz="1400" baseline="0" dirty="0">
                        <a:latin typeface="+mn-lt"/>
                      </a:endParaRPr>
                    </a:p>
                  </a:txBody>
                  <a:tcPr/>
                </a:tc>
                <a:tc>
                  <a:txBody>
                    <a:bodyPr/>
                    <a:lstStyle/>
                    <a:p>
                      <a:pPr>
                        <a:buFont typeface="Arial" pitchFamily="34" charset="0"/>
                        <a:buChar char="•"/>
                      </a:pPr>
                      <a:r>
                        <a:rPr lang="en-US" sz="1400" kern="1200" baseline="0" dirty="0">
                          <a:solidFill>
                            <a:schemeClr val="dk1"/>
                          </a:solidFill>
                        </a:rPr>
                        <a:t> Normalize/stabilize </a:t>
                      </a:r>
                      <a:r>
                        <a:rPr lang="en-US" sz="1400" kern="1200" baseline="0" dirty="0" err="1">
                          <a:solidFill>
                            <a:schemeClr val="dk1"/>
                          </a:solidFill>
                        </a:rPr>
                        <a:t>albuminuria</a:t>
                      </a:r>
                      <a:endParaRPr lang="en-US" sz="1400" dirty="0"/>
                    </a:p>
                  </a:txBody>
                  <a:tcPr/>
                </a:tc>
                <a:extLst>
                  <a:ext uri="{0D108BD9-81ED-4DB2-BD59-A6C34878D82A}">
                    <a16:rowId xmlns:a16="http://schemas.microsoft.com/office/drawing/2014/main" xmlns="" val="10003"/>
                  </a:ext>
                </a:extLst>
              </a:tr>
              <a:tr h="639657">
                <a:tc>
                  <a:txBody>
                    <a:bodyPr/>
                    <a:lstStyle/>
                    <a:p>
                      <a:pPr algn="l"/>
                      <a:r>
                        <a:rPr lang="en-US" sz="1400" kern="1200" baseline="0" dirty="0">
                          <a:solidFill>
                            <a:schemeClr val="dk1"/>
                          </a:solidFill>
                        </a:rPr>
                        <a:t>Albuminuria levels: &gt;300 mg/g (&gt; 30 mg/mmol)</a:t>
                      </a:r>
                      <a:endParaRPr lang="en-US" sz="1400" baseline="0" dirty="0">
                        <a:latin typeface="+mn-lt"/>
                      </a:endParaRPr>
                    </a:p>
                  </a:txBody>
                  <a:tcPr/>
                </a:tc>
                <a:tc>
                  <a:txBody>
                    <a:bodyPr/>
                    <a:lstStyle/>
                    <a:p>
                      <a:pPr>
                        <a:buFont typeface="Arial" pitchFamily="34" charset="0"/>
                        <a:buChar char="•"/>
                      </a:pPr>
                      <a:r>
                        <a:rPr lang="en-US" sz="1400" kern="1200" baseline="0" dirty="0">
                          <a:solidFill>
                            <a:schemeClr val="dk1"/>
                          </a:solidFill>
                        </a:rPr>
                        <a:t> Reduce levels to &lt;300 mg/g </a:t>
                      </a:r>
                    </a:p>
                    <a:p>
                      <a:pPr>
                        <a:buFont typeface="Arial" pitchFamily="34" charset="0"/>
                        <a:buNone/>
                      </a:pPr>
                      <a:r>
                        <a:rPr lang="en-US" sz="1400" kern="1200" baseline="0" dirty="0">
                          <a:solidFill>
                            <a:schemeClr val="dk1"/>
                          </a:solidFill>
                        </a:rPr>
                        <a:t>  (&lt;30 mg/mmol)</a:t>
                      </a:r>
                      <a:endParaRPr lang="en-US" sz="1400" dirty="0"/>
                    </a:p>
                  </a:txBody>
                  <a:tcPr/>
                </a:tc>
                <a:extLst>
                  <a:ext uri="{0D108BD9-81ED-4DB2-BD59-A6C34878D82A}">
                    <a16:rowId xmlns:a16="http://schemas.microsoft.com/office/drawing/2014/main" xmlns="" val="10004"/>
                  </a:ext>
                </a:extLst>
              </a:tr>
              <a:tr h="639657">
                <a:tc>
                  <a:txBody>
                    <a:bodyPr/>
                    <a:lstStyle/>
                    <a:p>
                      <a:r>
                        <a:rPr lang="en-US" sz="1400" kern="1200" baseline="0" dirty="0">
                          <a:solidFill>
                            <a:schemeClr val="dk1"/>
                          </a:solidFill>
                        </a:rPr>
                        <a:t>Moderate-to-severe kidney function impairment</a:t>
                      </a:r>
                      <a:endParaRPr lang="en-US" sz="1400" dirty="0"/>
                    </a:p>
                  </a:txBody>
                  <a:tcPr/>
                </a:tc>
                <a:tc>
                  <a:txBody>
                    <a:bodyPr/>
                    <a:lstStyle/>
                    <a:p>
                      <a:r>
                        <a:rPr lang="en-US" sz="1400" kern="1200" baseline="0" dirty="0">
                          <a:solidFill>
                            <a:schemeClr val="dk1"/>
                          </a:solidFill>
                        </a:rPr>
                        <a:t>Slow progression of </a:t>
                      </a:r>
                      <a:r>
                        <a:rPr lang="en-US" sz="1400" kern="1200" baseline="0" dirty="0" err="1">
                          <a:solidFill>
                            <a:schemeClr val="dk1"/>
                          </a:solidFill>
                        </a:rPr>
                        <a:t>albuminuria</a:t>
                      </a:r>
                      <a:endParaRPr lang="en-US" sz="1400" dirty="0"/>
                    </a:p>
                  </a:txBody>
                  <a:tcPr/>
                </a:tc>
                <a:extLst>
                  <a:ext uri="{0D108BD9-81ED-4DB2-BD59-A6C34878D82A}">
                    <a16:rowId xmlns:a16="http://schemas.microsoft.com/office/drawing/2014/main" xmlns="" val="10005"/>
                  </a:ext>
                </a:extLst>
              </a:tr>
            </a:tbl>
          </a:graphicData>
        </a:graphic>
      </p:graphicFrame>
      <p:sp>
        <p:nvSpPr>
          <p:cNvPr id="5" name="Text Box 4">
            <a:extLst>
              <a:ext uri="{FF2B5EF4-FFF2-40B4-BE49-F238E27FC236}">
                <a16:creationId xmlns:a16="http://schemas.microsoft.com/office/drawing/2014/main" xmlns="" id="{019686FB-D07B-4542-DBBF-0AD47D90E91E}"/>
              </a:ext>
            </a:extLst>
          </p:cNvPr>
          <p:cNvSpPr txBox="1">
            <a:spLocks noChangeArrowheads="1"/>
          </p:cNvSpPr>
          <p:nvPr/>
        </p:nvSpPr>
        <p:spPr bwMode="auto">
          <a:xfrm>
            <a:off x="7162800" y="6553200"/>
            <a:ext cx="50292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altLang="en-US" sz="1400" b="1" i="1" dirty="0" err="1">
                <a:solidFill>
                  <a:srgbClr val="002060"/>
                </a:solidFill>
                <a:latin typeface="+mn-lt"/>
              </a:rPr>
              <a:t>Wanner</a:t>
            </a:r>
            <a:r>
              <a:rPr lang="en-GB" altLang="en-US" sz="1400" b="1" i="1" dirty="0">
                <a:solidFill>
                  <a:srgbClr val="002060"/>
                </a:solidFill>
                <a:latin typeface="+mn-lt"/>
              </a:rPr>
              <a:t> C. et al. Molecular Genetics and Metabolism 2018; 189-203</a:t>
            </a:r>
          </a:p>
        </p:txBody>
      </p:sp>
      <p:sp>
        <p:nvSpPr>
          <p:cNvPr id="6" name="Title 3">
            <a:extLst>
              <a:ext uri="{FF2B5EF4-FFF2-40B4-BE49-F238E27FC236}">
                <a16:creationId xmlns:a16="http://schemas.microsoft.com/office/drawing/2014/main" xmlns="" id="{E3E19E9D-91E9-5EAD-0E0B-D115D5A298FF}"/>
              </a:ext>
            </a:extLst>
          </p:cNvPr>
          <p:cNvSpPr txBox="1">
            <a:spLocks/>
          </p:cNvSpPr>
          <p:nvPr/>
        </p:nvSpPr>
        <p:spPr bwMode="auto">
          <a:xfrm>
            <a:off x="1600200" y="407987"/>
            <a:ext cx="8915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Therapeutic renal goals for patients with Fabry disease</a:t>
            </a:r>
          </a:p>
        </p:txBody>
      </p:sp>
    </p:spTree>
    <p:extLst>
      <p:ext uri="{BB962C8B-B14F-4D97-AF65-F5344CB8AC3E}">
        <p14:creationId xmlns:p14="http://schemas.microsoft.com/office/powerpoint/2010/main" xmlns="" val="393452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ED5F2746-4BEB-3BCF-B6D9-3F541C5CEFC4}"/>
              </a:ext>
            </a:extLst>
          </p:cNvPr>
          <p:cNvSpPr/>
          <p:nvPr/>
        </p:nvSpPr>
        <p:spPr>
          <a:xfrm>
            <a:off x="6934200" y="2286000"/>
            <a:ext cx="5088117" cy="3925027"/>
          </a:xfrm>
          <a:prstGeom prst="rect">
            <a:avLst/>
          </a:prstGeom>
          <a:solidFill>
            <a:srgbClr val="E5F5FF"/>
          </a:solidFill>
          <a:ln>
            <a:solidFill>
              <a:srgbClr val="C1E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xmlns="" id="{86CAA3FE-715D-455D-AD92-80DCC65C7929}"/>
              </a:ext>
            </a:extLst>
          </p:cNvPr>
          <p:cNvSpPr txBox="1">
            <a:spLocks/>
          </p:cNvSpPr>
          <p:nvPr/>
        </p:nvSpPr>
        <p:spPr bwMode="auto">
          <a:xfrm>
            <a:off x="1905000" y="464539"/>
            <a:ext cx="8565036" cy="1059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Natural course of  Fabry nephropathy</a:t>
            </a:r>
          </a:p>
        </p:txBody>
      </p:sp>
      <p:pic>
        <p:nvPicPr>
          <p:cNvPr id="3" name="Picture 3">
            <a:extLst>
              <a:ext uri="{FF2B5EF4-FFF2-40B4-BE49-F238E27FC236}">
                <a16:creationId xmlns:a16="http://schemas.microsoft.com/office/drawing/2014/main" xmlns="" id="{56BB7F8C-4E1E-AD9D-D1E8-295DE99C13C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1" y="2456165"/>
            <a:ext cx="5791199" cy="401765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xmlns="" id="{78DB6D9E-6B30-3417-DF48-7F5880BE5F66}"/>
              </a:ext>
            </a:extLst>
          </p:cNvPr>
          <p:cNvSpPr txBox="1"/>
          <p:nvPr/>
        </p:nvSpPr>
        <p:spPr>
          <a:xfrm>
            <a:off x="914400" y="1976735"/>
            <a:ext cx="5867399" cy="461665"/>
          </a:xfrm>
          <a:prstGeom prst="rect">
            <a:avLst/>
          </a:prstGeom>
          <a:noFill/>
        </p:spPr>
        <p:txBody>
          <a:bodyPr wrap="square" rtlCol="0">
            <a:spAutoFit/>
          </a:bodyPr>
          <a:lstStyle/>
          <a:p>
            <a:r>
              <a:rPr lang="en-US" sz="2400" b="1" i="1" dirty="0">
                <a:solidFill>
                  <a:srgbClr val="C00000"/>
                </a:solidFill>
                <a:latin typeface="+mn-lt"/>
              </a:rPr>
              <a:t>Mean GFR decline = 12,2 ml/min/year </a:t>
            </a:r>
          </a:p>
        </p:txBody>
      </p:sp>
      <p:sp>
        <p:nvSpPr>
          <p:cNvPr id="10" name="Text Box 4">
            <a:extLst>
              <a:ext uri="{FF2B5EF4-FFF2-40B4-BE49-F238E27FC236}">
                <a16:creationId xmlns:a16="http://schemas.microsoft.com/office/drawing/2014/main" xmlns="" id="{F8F4D6D8-76A6-E4C3-C1EE-90ED40653346}"/>
              </a:ext>
            </a:extLst>
          </p:cNvPr>
          <p:cNvSpPr txBox="1">
            <a:spLocks noChangeArrowheads="1"/>
          </p:cNvSpPr>
          <p:nvPr/>
        </p:nvSpPr>
        <p:spPr bwMode="auto">
          <a:xfrm>
            <a:off x="533400" y="6583364"/>
            <a:ext cx="2743200" cy="2746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altLang="en-US" sz="1200" b="1" i="1" dirty="0" err="1">
                <a:solidFill>
                  <a:srgbClr val="002060"/>
                </a:solidFill>
                <a:latin typeface="+mn-lt"/>
              </a:rPr>
              <a:t>Branton</a:t>
            </a:r>
            <a:r>
              <a:rPr lang="en-GB" altLang="en-US" sz="1200" b="1" i="1" dirty="0">
                <a:solidFill>
                  <a:srgbClr val="002060"/>
                </a:solidFill>
                <a:latin typeface="+mn-lt"/>
              </a:rPr>
              <a:t> M et al. JASN 2002;13:S139-S143</a:t>
            </a:r>
          </a:p>
        </p:txBody>
      </p:sp>
      <p:sp>
        <p:nvSpPr>
          <p:cNvPr id="11" name="Rectangle 3">
            <a:extLst>
              <a:ext uri="{FF2B5EF4-FFF2-40B4-BE49-F238E27FC236}">
                <a16:creationId xmlns:a16="http://schemas.microsoft.com/office/drawing/2014/main" xmlns="" id="{4F65E827-C081-72C2-1A02-E2AE5E257DD7}"/>
              </a:ext>
            </a:extLst>
          </p:cNvPr>
          <p:cNvSpPr>
            <a:spLocks noChangeArrowheads="1"/>
          </p:cNvSpPr>
          <p:nvPr/>
        </p:nvSpPr>
        <p:spPr bwMode="auto">
          <a:xfrm>
            <a:off x="7010400" y="2514600"/>
            <a:ext cx="4953000" cy="3664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30000"/>
              </a:lnSpc>
              <a:spcBef>
                <a:spcPct val="0"/>
              </a:spcBef>
              <a:defRPr/>
            </a:pPr>
            <a:r>
              <a:rPr lang="en-US" altLang="en-US" sz="1800" b="1" dirty="0">
                <a:solidFill>
                  <a:srgbClr val="002060"/>
                </a:solidFill>
              </a:rPr>
              <a:t>A loss of up to 1 ml/min/1.73m</a:t>
            </a:r>
            <a:r>
              <a:rPr lang="en-US" altLang="en-US" sz="1800" b="1" baseline="30000" dirty="0">
                <a:solidFill>
                  <a:srgbClr val="002060"/>
                </a:solidFill>
              </a:rPr>
              <a:t>2</a:t>
            </a:r>
            <a:r>
              <a:rPr lang="en-US" altLang="en-US" sz="1800" b="1" dirty="0">
                <a:solidFill>
                  <a:srgbClr val="002060"/>
                </a:solidFill>
              </a:rPr>
              <a:t>/year is considered normal.</a:t>
            </a:r>
          </a:p>
          <a:p>
            <a:pPr algn="just" eaLnBrk="1" hangingPunct="1">
              <a:lnSpc>
                <a:spcPct val="130000"/>
              </a:lnSpc>
              <a:spcBef>
                <a:spcPct val="0"/>
              </a:spcBef>
              <a:defRPr/>
            </a:pPr>
            <a:r>
              <a:rPr lang="en-US" altLang="en-US" sz="1800" b="1" dirty="0">
                <a:solidFill>
                  <a:srgbClr val="002060"/>
                </a:solidFill>
              </a:rPr>
              <a:t>Stabilization of renal function is achieved if a patient has a GFR slope loss </a:t>
            </a:r>
            <a:r>
              <a:rPr lang="en-US" sz="1800" b="1" dirty="0">
                <a:solidFill>
                  <a:srgbClr val="002060"/>
                </a:solidFill>
              </a:rPr>
              <a:t>≤ 1-3 ml/min/1.73</a:t>
            </a:r>
            <a:r>
              <a:rPr lang="en-US" altLang="en-US" sz="1800" b="1" dirty="0">
                <a:solidFill>
                  <a:srgbClr val="002060"/>
                </a:solidFill>
              </a:rPr>
              <a:t>m</a:t>
            </a:r>
            <a:r>
              <a:rPr lang="en-US" altLang="en-US" sz="1800" b="1" baseline="30000" dirty="0">
                <a:solidFill>
                  <a:srgbClr val="002060"/>
                </a:solidFill>
              </a:rPr>
              <a:t>2</a:t>
            </a:r>
            <a:r>
              <a:rPr lang="en-US" altLang="en-US" sz="1800" b="1" dirty="0">
                <a:solidFill>
                  <a:srgbClr val="002060"/>
                </a:solidFill>
              </a:rPr>
              <a:t>/year.</a:t>
            </a:r>
            <a:endParaRPr lang="en-US" sz="1800" b="1" dirty="0">
              <a:solidFill>
                <a:srgbClr val="002060"/>
              </a:solidFill>
            </a:endParaRPr>
          </a:p>
          <a:p>
            <a:pPr algn="just" eaLnBrk="1" hangingPunct="1">
              <a:lnSpc>
                <a:spcPct val="130000"/>
              </a:lnSpc>
              <a:spcBef>
                <a:spcPct val="0"/>
              </a:spcBef>
              <a:defRPr/>
            </a:pPr>
            <a:r>
              <a:rPr lang="en-US" sz="1800" b="1" dirty="0">
                <a:solidFill>
                  <a:srgbClr val="002060"/>
                </a:solidFill>
              </a:rPr>
              <a:t>Progression of renal disease is demonstrated by an annual decrease in GFR &gt; 3 ml/min/1.73</a:t>
            </a:r>
            <a:r>
              <a:rPr lang="en-US" altLang="en-US" sz="1800" b="1" dirty="0">
                <a:solidFill>
                  <a:srgbClr val="002060"/>
                </a:solidFill>
              </a:rPr>
              <a:t>m</a:t>
            </a:r>
            <a:r>
              <a:rPr lang="en-US" altLang="en-US" sz="1800" b="1" baseline="30000" dirty="0">
                <a:solidFill>
                  <a:srgbClr val="002060"/>
                </a:solidFill>
              </a:rPr>
              <a:t>2</a:t>
            </a:r>
            <a:r>
              <a:rPr lang="en-US" altLang="en-US" sz="1800" b="1" dirty="0">
                <a:solidFill>
                  <a:srgbClr val="002060"/>
                </a:solidFill>
              </a:rPr>
              <a:t>.</a:t>
            </a:r>
          </a:p>
          <a:p>
            <a:pPr algn="just" eaLnBrk="1" hangingPunct="1">
              <a:lnSpc>
                <a:spcPct val="130000"/>
              </a:lnSpc>
              <a:spcBef>
                <a:spcPct val="0"/>
              </a:spcBef>
              <a:defRPr/>
            </a:pPr>
            <a:r>
              <a:rPr lang="en-US" sz="1800" b="1" dirty="0">
                <a:solidFill>
                  <a:srgbClr val="C00000"/>
                </a:solidFill>
              </a:rPr>
              <a:t>Rapid progression is considered when GFR decrease is &gt; 5 ml/min/1.73</a:t>
            </a:r>
            <a:r>
              <a:rPr lang="en-US" altLang="en-US" sz="1800" b="1" dirty="0">
                <a:solidFill>
                  <a:srgbClr val="C00000"/>
                </a:solidFill>
              </a:rPr>
              <a:t>m</a:t>
            </a:r>
            <a:r>
              <a:rPr lang="en-US" altLang="en-US" sz="1800" b="1" baseline="30000" dirty="0">
                <a:solidFill>
                  <a:srgbClr val="C00000"/>
                </a:solidFill>
              </a:rPr>
              <a:t>2</a:t>
            </a:r>
            <a:r>
              <a:rPr lang="en-US" altLang="en-US" sz="1800" b="1" dirty="0">
                <a:solidFill>
                  <a:srgbClr val="C00000"/>
                </a:solidFill>
              </a:rPr>
              <a:t>/year.</a:t>
            </a:r>
            <a:r>
              <a:rPr lang="en-US" sz="1800" b="1" dirty="0">
                <a:solidFill>
                  <a:srgbClr val="C00000"/>
                </a:solidFill>
              </a:rPr>
              <a:t> </a:t>
            </a:r>
          </a:p>
        </p:txBody>
      </p:sp>
      <p:sp>
        <p:nvSpPr>
          <p:cNvPr id="12" name="Rectangle 5">
            <a:extLst>
              <a:ext uri="{FF2B5EF4-FFF2-40B4-BE49-F238E27FC236}">
                <a16:creationId xmlns:a16="http://schemas.microsoft.com/office/drawing/2014/main" xmlns="" id="{FEC65D49-2F47-4B46-87FB-1DAFC3EB039E}"/>
              </a:ext>
            </a:extLst>
          </p:cNvPr>
          <p:cNvSpPr>
            <a:spLocks noChangeArrowheads="1"/>
          </p:cNvSpPr>
          <p:nvPr/>
        </p:nvSpPr>
        <p:spPr bwMode="auto">
          <a:xfrm>
            <a:off x="8517118" y="6211027"/>
            <a:ext cx="3598682"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lvl1pPr algn="l" eaLnBrk="0" hangingPunct="0">
              <a:defRPr sz="2000">
                <a:solidFill>
                  <a:schemeClr val="tx1"/>
                </a:solidFill>
                <a:latin typeface="Arial" charset="0"/>
                <a:ea typeface="ＭＳ Ｐゴシック" charset="-128"/>
              </a:defRPr>
            </a:lvl1pPr>
            <a:lvl2pPr marL="571500" indent="-174625" algn="l" eaLnBrk="0" hangingPunct="0">
              <a:buClr>
                <a:srgbClr val="FA5A14"/>
              </a:buClr>
              <a:buChar char="•"/>
              <a:defRPr sz="1600">
                <a:solidFill>
                  <a:schemeClr val="tx1"/>
                </a:solidFill>
                <a:latin typeface="Arial" charset="0"/>
                <a:ea typeface="ＭＳ Ｐゴシック" charset="-128"/>
              </a:defRPr>
            </a:lvl2pPr>
            <a:lvl3pPr marL="1143000" indent="-174625" algn="l" eaLnBrk="0" hangingPunct="0">
              <a:buClr>
                <a:srgbClr val="FA5A14"/>
              </a:buClr>
              <a:buChar char="•"/>
              <a:defRPr sz="1600">
                <a:solidFill>
                  <a:schemeClr val="tx1"/>
                </a:solidFill>
                <a:latin typeface="Arial" charset="0"/>
                <a:ea typeface="ＭＳ Ｐゴシック" charset="-128"/>
              </a:defRPr>
            </a:lvl3pPr>
            <a:lvl4pPr marL="1714500" indent="-182563" algn="l" eaLnBrk="0" hangingPunct="0">
              <a:buClr>
                <a:srgbClr val="FA5A14"/>
              </a:buClr>
              <a:buChar char="•"/>
              <a:defRPr sz="1600">
                <a:solidFill>
                  <a:schemeClr val="tx1"/>
                </a:solidFill>
                <a:latin typeface="Arial" charset="0"/>
                <a:ea typeface="ＭＳ Ｐゴシック" charset="-128"/>
              </a:defRPr>
            </a:lvl4pPr>
            <a:lvl5pPr marL="2286000" indent="-182563" algn="l" eaLnBrk="0" hangingPunct="0">
              <a:buClr>
                <a:srgbClr val="FA5A14"/>
              </a:buClr>
              <a:buChar char="•"/>
              <a:defRPr sz="1600">
                <a:solidFill>
                  <a:schemeClr val="tx1"/>
                </a:solidFill>
                <a:latin typeface="Arial" charset="0"/>
                <a:ea typeface="ＭＳ Ｐゴシック" charset="-128"/>
              </a:defRPr>
            </a:lvl5pPr>
            <a:lvl6pPr marL="27432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6pPr>
            <a:lvl7pPr marL="32004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7pPr>
            <a:lvl8pPr marL="36576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8pPr>
            <a:lvl9pPr marL="41148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9pPr>
          </a:lstStyle>
          <a:p>
            <a:pPr>
              <a:spcBef>
                <a:spcPct val="0"/>
              </a:spcBef>
              <a:buFontTx/>
              <a:buNone/>
            </a:pPr>
            <a:r>
              <a:rPr lang="es-ES_tradnl" altLang="en-US" sz="1200" b="1" i="1" dirty="0">
                <a:solidFill>
                  <a:srgbClr val="002060"/>
                </a:solidFill>
                <a:latin typeface="+mj-lt"/>
              </a:rPr>
              <a:t>KDIGO </a:t>
            </a:r>
            <a:r>
              <a:rPr lang="es-ES_tradnl" altLang="en-US" sz="1200" b="1" i="1" dirty="0" err="1">
                <a:solidFill>
                  <a:srgbClr val="002060"/>
                </a:solidFill>
                <a:latin typeface="+mj-lt"/>
              </a:rPr>
              <a:t>clinical</a:t>
            </a:r>
            <a:r>
              <a:rPr lang="es-ES_tradnl" altLang="en-US" sz="1200" b="1" i="1" dirty="0">
                <a:solidFill>
                  <a:srgbClr val="002060"/>
                </a:solidFill>
                <a:latin typeface="+mj-lt"/>
              </a:rPr>
              <a:t> </a:t>
            </a:r>
            <a:r>
              <a:rPr lang="es-ES_tradnl" altLang="en-US" sz="1200" b="1" i="1" dirty="0" err="1">
                <a:solidFill>
                  <a:srgbClr val="002060"/>
                </a:solidFill>
                <a:latin typeface="+mj-lt"/>
              </a:rPr>
              <a:t>practice</a:t>
            </a:r>
            <a:r>
              <a:rPr lang="es-ES_tradnl" altLang="en-US" sz="1200" b="1" i="1" dirty="0">
                <a:solidFill>
                  <a:srgbClr val="002060"/>
                </a:solidFill>
                <a:latin typeface="+mj-lt"/>
              </a:rPr>
              <a:t> </a:t>
            </a:r>
            <a:r>
              <a:rPr lang="es-ES_tradnl" altLang="en-US" sz="1200" b="1" i="1" dirty="0" err="1">
                <a:solidFill>
                  <a:srgbClr val="002060"/>
                </a:solidFill>
                <a:latin typeface="+mj-lt"/>
              </a:rPr>
              <a:t>guideline</a:t>
            </a:r>
            <a:r>
              <a:rPr lang="es-ES_tradnl" altLang="en-US" sz="1200" b="1" i="1" dirty="0">
                <a:solidFill>
                  <a:srgbClr val="002060"/>
                </a:solidFill>
                <a:latin typeface="+mj-lt"/>
              </a:rPr>
              <a:t> </a:t>
            </a:r>
            <a:r>
              <a:rPr lang="es-ES_tradnl" altLang="en-US" sz="1200" b="1" i="1" dirty="0" err="1">
                <a:solidFill>
                  <a:srgbClr val="002060"/>
                </a:solidFill>
                <a:latin typeface="+mj-lt"/>
              </a:rPr>
              <a:t>for</a:t>
            </a:r>
            <a:r>
              <a:rPr lang="es-ES_tradnl" altLang="en-US" sz="1200" b="1" i="1" dirty="0">
                <a:solidFill>
                  <a:srgbClr val="002060"/>
                </a:solidFill>
                <a:latin typeface="+mj-lt"/>
              </a:rPr>
              <a:t> </a:t>
            </a:r>
            <a:r>
              <a:rPr lang="es-ES_tradnl" altLang="en-US" sz="1200" b="1" i="1" dirty="0" err="1">
                <a:solidFill>
                  <a:srgbClr val="002060"/>
                </a:solidFill>
                <a:latin typeface="+mj-lt"/>
              </a:rPr>
              <a:t>the</a:t>
            </a:r>
            <a:r>
              <a:rPr lang="es-ES_tradnl" altLang="en-US" sz="1200" b="1" i="1" dirty="0">
                <a:solidFill>
                  <a:srgbClr val="002060"/>
                </a:solidFill>
                <a:latin typeface="+mj-lt"/>
              </a:rPr>
              <a:t> </a:t>
            </a:r>
            <a:r>
              <a:rPr lang="es-ES_tradnl" altLang="en-US" sz="1200" b="1" i="1" dirty="0" err="1">
                <a:solidFill>
                  <a:srgbClr val="002060"/>
                </a:solidFill>
                <a:latin typeface="+mj-lt"/>
              </a:rPr>
              <a:t>evaluation</a:t>
            </a:r>
            <a:r>
              <a:rPr lang="es-ES_tradnl" altLang="en-US" sz="1200" b="1" i="1" dirty="0">
                <a:solidFill>
                  <a:srgbClr val="002060"/>
                </a:solidFill>
                <a:latin typeface="+mj-lt"/>
              </a:rPr>
              <a:t> and </a:t>
            </a:r>
            <a:r>
              <a:rPr lang="es-ES_tradnl" altLang="en-US" sz="1200" b="1" i="1" dirty="0" err="1">
                <a:solidFill>
                  <a:srgbClr val="002060"/>
                </a:solidFill>
                <a:latin typeface="+mj-lt"/>
              </a:rPr>
              <a:t>management</a:t>
            </a:r>
            <a:r>
              <a:rPr lang="es-ES_tradnl" altLang="en-US" sz="1200" b="1" i="1" dirty="0">
                <a:solidFill>
                  <a:srgbClr val="002060"/>
                </a:solidFill>
                <a:latin typeface="+mj-lt"/>
              </a:rPr>
              <a:t> of CKD. </a:t>
            </a:r>
            <a:r>
              <a:rPr lang="es-ES_tradnl" altLang="en-US" sz="1200" b="1" i="1" dirty="0" err="1">
                <a:solidFill>
                  <a:srgbClr val="002060"/>
                </a:solidFill>
                <a:latin typeface="+mj-lt"/>
              </a:rPr>
              <a:t>Kidney</a:t>
            </a:r>
            <a:r>
              <a:rPr lang="es-ES_tradnl" altLang="en-US" sz="1200" b="1" i="1" dirty="0">
                <a:solidFill>
                  <a:srgbClr val="002060"/>
                </a:solidFill>
                <a:latin typeface="+mj-lt"/>
              </a:rPr>
              <a:t> </a:t>
            </a:r>
            <a:r>
              <a:rPr lang="es-ES_tradnl" altLang="en-US" sz="1200" b="1" i="1" dirty="0" err="1">
                <a:solidFill>
                  <a:srgbClr val="002060"/>
                </a:solidFill>
                <a:latin typeface="+mj-lt"/>
              </a:rPr>
              <a:t>Int</a:t>
            </a:r>
            <a:r>
              <a:rPr lang="es-ES_tradnl" altLang="en-US" sz="1200" b="1" i="1" dirty="0">
                <a:solidFill>
                  <a:srgbClr val="002060"/>
                </a:solidFill>
                <a:latin typeface="+mj-lt"/>
              </a:rPr>
              <a:t> 2013</a:t>
            </a:r>
          </a:p>
          <a:p>
            <a:pPr>
              <a:spcBef>
                <a:spcPct val="0"/>
              </a:spcBef>
              <a:buFontTx/>
              <a:buNone/>
            </a:pPr>
            <a:r>
              <a:rPr lang="es-ES_tradnl" altLang="en-US" sz="1200" b="1" i="1" dirty="0" err="1">
                <a:solidFill>
                  <a:srgbClr val="002060"/>
                </a:solidFill>
                <a:latin typeface="+mj-lt"/>
              </a:rPr>
              <a:t>Kantola</a:t>
            </a:r>
            <a:r>
              <a:rPr lang="es-ES_tradnl" altLang="en-US" sz="1200" b="1" i="1" dirty="0">
                <a:solidFill>
                  <a:srgbClr val="002060"/>
                </a:solidFill>
                <a:latin typeface="+mj-lt"/>
              </a:rPr>
              <a:t> IM. </a:t>
            </a:r>
            <a:r>
              <a:rPr lang="es-ES_tradnl" altLang="en-US" sz="1200" b="1" i="1" dirty="0" err="1">
                <a:solidFill>
                  <a:srgbClr val="002060"/>
                </a:solidFill>
                <a:latin typeface="+mj-lt"/>
              </a:rPr>
              <a:t>Nephrol</a:t>
            </a:r>
            <a:r>
              <a:rPr lang="es-ES_tradnl" altLang="en-US" sz="1200" b="1" i="1" dirty="0">
                <a:solidFill>
                  <a:srgbClr val="002060"/>
                </a:solidFill>
                <a:latin typeface="+mj-lt"/>
              </a:rPr>
              <a:t> Dial </a:t>
            </a:r>
            <a:r>
              <a:rPr lang="es-ES_tradnl" altLang="en-US" sz="1200" b="1" i="1" dirty="0" err="1">
                <a:solidFill>
                  <a:srgbClr val="002060"/>
                </a:solidFill>
                <a:latin typeface="+mj-lt"/>
              </a:rPr>
              <a:t>Transplant</a:t>
            </a:r>
            <a:r>
              <a:rPr lang="es-ES_tradnl" altLang="en-US" sz="1200" b="1" i="1" dirty="0">
                <a:solidFill>
                  <a:srgbClr val="002060"/>
                </a:solidFill>
                <a:latin typeface="+mj-lt"/>
              </a:rPr>
              <a:t> 2019</a:t>
            </a:r>
          </a:p>
        </p:txBody>
      </p:sp>
    </p:spTree>
    <p:extLst>
      <p:ext uri="{BB962C8B-B14F-4D97-AF65-F5344CB8AC3E}">
        <p14:creationId xmlns:p14="http://schemas.microsoft.com/office/powerpoint/2010/main" xmlns="" val="305423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38300" y="416973"/>
            <a:ext cx="8915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Fabry disease specific treatment</a:t>
            </a:r>
          </a:p>
        </p:txBody>
      </p:sp>
      <p:sp>
        <p:nvSpPr>
          <p:cNvPr id="26" name="Rectangle 5">
            <a:extLst>
              <a:ext uri="{FF2B5EF4-FFF2-40B4-BE49-F238E27FC236}">
                <a16:creationId xmlns:a16="http://schemas.microsoft.com/office/drawing/2014/main" xmlns="" id="{31594A6A-AC77-3D30-5ED3-E896F030A469}"/>
              </a:ext>
            </a:extLst>
          </p:cNvPr>
          <p:cNvSpPr>
            <a:spLocks noChangeArrowheads="1"/>
          </p:cNvSpPr>
          <p:nvPr/>
        </p:nvSpPr>
        <p:spPr bwMode="auto">
          <a:xfrm>
            <a:off x="7217382" y="6400800"/>
            <a:ext cx="4974618" cy="462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lvl1pPr algn="l" eaLnBrk="0" hangingPunct="0">
              <a:defRPr sz="2000">
                <a:solidFill>
                  <a:schemeClr val="tx1"/>
                </a:solidFill>
                <a:latin typeface="Arial" charset="0"/>
                <a:ea typeface="ＭＳ Ｐゴシック" charset="-128"/>
              </a:defRPr>
            </a:lvl1pPr>
            <a:lvl2pPr marL="571500" indent="-174625" algn="l" eaLnBrk="0" hangingPunct="0">
              <a:buClr>
                <a:srgbClr val="FA5A14"/>
              </a:buClr>
              <a:buChar char="•"/>
              <a:defRPr sz="1600">
                <a:solidFill>
                  <a:schemeClr val="tx1"/>
                </a:solidFill>
                <a:latin typeface="Arial" charset="0"/>
                <a:ea typeface="ＭＳ Ｐゴシック" charset="-128"/>
              </a:defRPr>
            </a:lvl2pPr>
            <a:lvl3pPr marL="1143000" indent="-174625" algn="l" eaLnBrk="0" hangingPunct="0">
              <a:buClr>
                <a:srgbClr val="FA5A14"/>
              </a:buClr>
              <a:buChar char="•"/>
              <a:defRPr sz="1600">
                <a:solidFill>
                  <a:schemeClr val="tx1"/>
                </a:solidFill>
                <a:latin typeface="Arial" charset="0"/>
                <a:ea typeface="ＭＳ Ｐゴシック" charset="-128"/>
              </a:defRPr>
            </a:lvl3pPr>
            <a:lvl4pPr marL="1714500" indent="-182563" algn="l" eaLnBrk="0" hangingPunct="0">
              <a:buClr>
                <a:srgbClr val="FA5A14"/>
              </a:buClr>
              <a:buChar char="•"/>
              <a:defRPr sz="1600">
                <a:solidFill>
                  <a:schemeClr val="tx1"/>
                </a:solidFill>
                <a:latin typeface="Arial" charset="0"/>
                <a:ea typeface="ＭＳ Ｐゴシック" charset="-128"/>
              </a:defRPr>
            </a:lvl4pPr>
            <a:lvl5pPr marL="2286000" indent="-182563" algn="l" eaLnBrk="0" hangingPunct="0">
              <a:buClr>
                <a:srgbClr val="FA5A14"/>
              </a:buClr>
              <a:buChar char="•"/>
              <a:defRPr sz="1600">
                <a:solidFill>
                  <a:schemeClr val="tx1"/>
                </a:solidFill>
                <a:latin typeface="Arial" charset="0"/>
                <a:ea typeface="ＭＳ Ｐゴシック" charset="-128"/>
              </a:defRPr>
            </a:lvl5pPr>
            <a:lvl6pPr marL="27432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6pPr>
            <a:lvl7pPr marL="32004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7pPr>
            <a:lvl8pPr marL="36576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8pPr>
            <a:lvl9pPr marL="41148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9pPr>
          </a:lstStyle>
          <a:p>
            <a:r>
              <a:rPr lang="en-US" altLang="en-US" sz="1200" b="1" i="1" dirty="0">
                <a:solidFill>
                  <a:srgbClr val="002060"/>
                </a:solidFill>
                <a:latin typeface="+mj-lt"/>
              </a:rPr>
              <a:t>Malte Lenders and Eva Brands. Nephrol Dial Transplant 2021; 36: ii14-ii23</a:t>
            </a:r>
          </a:p>
          <a:p>
            <a:r>
              <a:rPr lang="en-US" sz="1200" b="1" i="1" dirty="0">
                <a:solidFill>
                  <a:srgbClr val="002060"/>
                </a:solidFill>
                <a:effectLst/>
                <a:latin typeface="+mn-lt"/>
              </a:rPr>
              <a:t>Umer M et al. Pharmaceuticals 2023, 16(2), 320</a:t>
            </a:r>
            <a:endParaRPr lang="es-ES_tradnl" altLang="en-US" sz="1200" b="1" i="1" dirty="0">
              <a:solidFill>
                <a:srgbClr val="002060"/>
              </a:solidFill>
              <a:latin typeface="+mn-lt"/>
            </a:endParaRPr>
          </a:p>
        </p:txBody>
      </p:sp>
      <p:pic>
        <p:nvPicPr>
          <p:cNvPr id="2" name="New picture">
            <a:extLst>
              <a:ext uri="{FF2B5EF4-FFF2-40B4-BE49-F238E27FC236}">
                <a16:creationId xmlns:a16="http://schemas.microsoft.com/office/drawing/2014/main" xmlns="" id="{7B2F50EC-9FEC-6D16-DC8B-C8D4FEA44FDE}"/>
              </a:ext>
            </a:extLst>
          </p:cNvPr>
          <p:cNvPicPr/>
          <p:nvPr/>
        </p:nvPicPr>
        <p:blipFill>
          <a:blip r:embed="rId3" cstate="print"/>
          <a:stretch>
            <a:fillRect/>
          </a:stretch>
        </p:blipFill>
        <p:spPr>
          <a:xfrm>
            <a:off x="6745988" y="1828800"/>
            <a:ext cx="5217412" cy="4201064"/>
          </a:xfrm>
          <a:prstGeom prst="rect">
            <a:avLst/>
          </a:prstGeom>
        </p:spPr>
      </p:pic>
      <p:graphicFrame>
        <p:nvGraphicFramePr>
          <p:cNvPr id="4" name="Tabel 3">
            <a:extLst>
              <a:ext uri="{FF2B5EF4-FFF2-40B4-BE49-F238E27FC236}">
                <a16:creationId xmlns:a16="http://schemas.microsoft.com/office/drawing/2014/main" xmlns="" id="{B020869D-D34C-3630-C97B-08AACD70DD16}"/>
              </a:ext>
            </a:extLst>
          </p:cNvPr>
          <p:cNvGraphicFramePr>
            <a:graphicFrameLocks noGrp="1"/>
          </p:cNvGraphicFramePr>
          <p:nvPr>
            <p:extLst>
              <p:ext uri="{D42A27DB-BD31-4B8C-83A1-F6EECF244321}">
                <p14:modId xmlns:p14="http://schemas.microsoft.com/office/powerpoint/2010/main" xmlns="" val="1769795262"/>
              </p:ext>
            </p:extLst>
          </p:nvPr>
        </p:nvGraphicFramePr>
        <p:xfrm>
          <a:off x="152400" y="2247422"/>
          <a:ext cx="6400800" cy="3604738"/>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xmlns="" val="1212370541"/>
                    </a:ext>
                  </a:extLst>
                </a:gridCol>
                <a:gridCol w="1600200">
                  <a:extLst>
                    <a:ext uri="{9D8B030D-6E8A-4147-A177-3AD203B41FA5}">
                      <a16:colId xmlns:a16="http://schemas.microsoft.com/office/drawing/2014/main" xmlns="" val="1354360020"/>
                    </a:ext>
                  </a:extLst>
                </a:gridCol>
                <a:gridCol w="2057400">
                  <a:extLst>
                    <a:ext uri="{9D8B030D-6E8A-4147-A177-3AD203B41FA5}">
                      <a16:colId xmlns:a16="http://schemas.microsoft.com/office/drawing/2014/main" xmlns="" val="3336562372"/>
                    </a:ext>
                  </a:extLst>
                </a:gridCol>
                <a:gridCol w="1371600">
                  <a:extLst>
                    <a:ext uri="{9D8B030D-6E8A-4147-A177-3AD203B41FA5}">
                      <a16:colId xmlns:a16="http://schemas.microsoft.com/office/drawing/2014/main" xmlns="" val="3844657312"/>
                    </a:ext>
                  </a:extLst>
                </a:gridCol>
              </a:tblGrid>
              <a:tr h="36877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222222"/>
                          </a:solidFill>
                          <a:effectLst/>
                        </a:rPr>
                        <a:t>Drug Name</a:t>
                      </a:r>
                    </a:p>
                  </a:txBody>
                  <a:tcPr marL="44450" marR="44450" marT="63500" marB="31750" anchor="ctr"/>
                </a:tc>
                <a:tc hMerge="1">
                  <a:txBody>
                    <a:bodyPr/>
                    <a:lstStyle/>
                    <a:p>
                      <a:pPr algn="l"/>
                      <a:endParaRPr lang="en-US" sz="1600" b="1" dirty="0">
                        <a:solidFill>
                          <a:srgbClr val="222222"/>
                        </a:solidFill>
                        <a:effectLst/>
                      </a:endParaRPr>
                    </a:p>
                  </a:txBody>
                  <a:tcPr marL="44450" marR="44450" marT="63500" marB="31750" anchor="ctr"/>
                </a:tc>
                <a:tc>
                  <a:txBody>
                    <a:bodyPr/>
                    <a:lstStyle/>
                    <a:p>
                      <a:pPr algn="ctr"/>
                      <a:r>
                        <a:rPr lang="en-US" sz="1600" b="1" dirty="0">
                          <a:solidFill>
                            <a:srgbClr val="222222"/>
                          </a:solidFill>
                          <a:effectLst/>
                        </a:rPr>
                        <a:t>Mechanism of Action</a:t>
                      </a:r>
                    </a:p>
                  </a:txBody>
                  <a:tcPr marL="44450" marR="44450" marT="63500" marB="31750" anchor="ctr"/>
                </a:tc>
                <a:tc>
                  <a:txBody>
                    <a:bodyPr/>
                    <a:lstStyle/>
                    <a:p>
                      <a:pPr algn="ctr"/>
                      <a:r>
                        <a:rPr lang="en-US" sz="1600" b="1" dirty="0">
                          <a:solidFill>
                            <a:srgbClr val="222222"/>
                          </a:solidFill>
                          <a:effectLst/>
                        </a:rPr>
                        <a:t>Route of Administration</a:t>
                      </a:r>
                    </a:p>
                  </a:txBody>
                  <a:tcPr marL="44450" marR="44450" marT="63500" marB="31750" anchor="ctr"/>
                </a:tc>
                <a:extLst>
                  <a:ext uri="{0D108BD9-81ED-4DB2-BD59-A6C34878D82A}">
                    <a16:rowId xmlns:a16="http://schemas.microsoft.com/office/drawing/2014/main" xmlns="" val="3793394278"/>
                  </a:ext>
                </a:extLst>
              </a:tr>
              <a:tr h="368778">
                <a:tc rowSpan="3">
                  <a:txBody>
                    <a:bodyPr/>
                    <a:lstStyle/>
                    <a:p>
                      <a:pPr algn="l"/>
                      <a:r>
                        <a:rPr lang="en-US" sz="1400" b="1" dirty="0">
                          <a:solidFill>
                            <a:srgbClr val="222222"/>
                          </a:solidFill>
                          <a:effectLst/>
                        </a:rPr>
                        <a:t>Enzyme replacement therapy</a:t>
                      </a:r>
                      <a:endParaRPr lang="el-GR" sz="1400" b="1" dirty="0">
                        <a:solidFill>
                          <a:srgbClr val="222222"/>
                        </a:solidFill>
                        <a:effectLst/>
                      </a:endParaRPr>
                    </a:p>
                  </a:txBody>
                  <a:tcPr marL="44450" marR="44450" marT="31750" marB="31750" anchor="ctr"/>
                </a:tc>
                <a:tc>
                  <a:txBody>
                    <a:bodyPr/>
                    <a:lstStyle/>
                    <a:p>
                      <a:pPr algn="l"/>
                      <a:r>
                        <a:rPr lang="en-US" sz="1400" b="0" dirty="0" err="1">
                          <a:solidFill>
                            <a:srgbClr val="222222"/>
                          </a:solidFill>
                          <a:effectLst/>
                        </a:rPr>
                        <a:t>Agalsidase</a:t>
                      </a:r>
                      <a:r>
                        <a:rPr lang="en-US" sz="1400" b="0" dirty="0">
                          <a:solidFill>
                            <a:srgbClr val="222222"/>
                          </a:solidFill>
                          <a:effectLst/>
                        </a:rPr>
                        <a:t>-beta</a:t>
                      </a:r>
                      <a:endParaRPr lang="el-GR" sz="1400" b="0" dirty="0">
                        <a:solidFill>
                          <a:srgbClr val="222222"/>
                        </a:solidFill>
                        <a:effectLst/>
                      </a:endParaRPr>
                    </a:p>
                  </a:txBody>
                  <a:tcPr marL="44450" marR="44450" marT="31750" marB="31750" anchor="ctr"/>
                </a:tc>
                <a:tc>
                  <a:txBody>
                    <a:bodyPr/>
                    <a:lstStyle/>
                    <a:p>
                      <a:pPr algn="l"/>
                      <a:r>
                        <a:rPr lang="en-US" sz="1400" b="0" dirty="0">
                          <a:solidFill>
                            <a:srgbClr val="222222"/>
                          </a:solidFill>
                          <a:effectLst/>
                        </a:rPr>
                        <a:t>Recombinant </a:t>
                      </a:r>
                      <a:r>
                        <a:rPr lang="el-GR" sz="1400" b="0" dirty="0">
                          <a:solidFill>
                            <a:srgbClr val="222222"/>
                          </a:solidFill>
                          <a:effectLst/>
                        </a:rPr>
                        <a:t>α-</a:t>
                      </a:r>
                      <a:r>
                        <a:rPr lang="en-US" sz="1400" b="0" dirty="0">
                          <a:solidFill>
                            <a:srgbClr val="222222"/>
                          </a:solidFill>
                          <a:effectLst/>
                        </a:rPr>
                        <a:t>GAL</a:t>
                      </a:r>
                      <a:endParaRPr lang="el-GR" sz="1400" b="0" dirty="0">
                        <a:solidFill>
                          <a:srgbClr val="222222"/>
                        </a:solidFill>
                        <a:effectLst/>
                      </a:endParaRPr>
                    </a:p>
                  </a:txBody>
                  <a:tcPr marL="44450" marR="44450" marT="31750" marB="31750" anchor="ctr"/>
                </a:tc>
                <a:tc>
                  <a:txBody>
                    <a:bodyPr/>
                    <a:lstStyle/>
                    <a:p>
                      <a:pPr algn="l"/>
                      <a:r>
                        <a:rPr lang="en-US" sz="1400" dirty="0">
                          <a:latin typeface="+mn-lt"/>
                        </a:rPr>
                        <a:t>iv., every 2 weeks</a:t>
                      </a:r>
                      <a:endParaRPr lang="en-US" sz="1400" b="0" dirty="0">
                        <a:solidFill>
                          <a:srgbClr val="222222"/>
                        </a:solidFill>
                        <a:effectLst/>
                      </a:endParaRPr>
                    </a:p>
                  </a:txBody>
                  <a:tcPr marL="44450" marR="44450" marT="31750" marB="31750" anchor="ctr"/>
                </a:tc>
                <a:extLst>
                  <a:ext uri="{0D108BD9-81ED-4DB2-BD59-A6C34878D82A}">
                    <a16:rowId xmlns:a16="http://schemas.microsoft.com/office/drawing/2014/main" xmlns="" val="499543816"/>
                  </a:ext>
                </a:extLst>
              </a:tr>
              <a:tr h="368778">
                <a:tc vMerge="1">
                  <a:txBody>
                    <a:bodyPr/>
                    <a:lstStyle/>
                    <a:p>
                      <a:pPr algn="l"/>
                      <a:endParaRPr lang="el-GR" b="0" dirty="0">
                        <a:solidFill>
                          <a:srgbClr val="222222"/>
                        </a:solidFill>
                        <a:effectLst/>
                      </a:endParaRPr>
                    </a:p>
                  </a:txBody>
                  <a:tcPr marL="44450" marR="44450" marT="31750" marB="31750" anchor="ctr"/>
                </a:tc>
                <a:tc>
                  <a:txBody>
                    <a:bodyPr/>
                    <a:lstStyle/>
                    <a:p>
                      <a:pPr algn="l"/>
                      <a:r>
                        <a:rPr lang="en-US" sz="1400" b="0" dirty="0" err="1">
                          <a:solidFill>
                            <a:srgbClr val="222222"/>
                          </a:solidFill>
                          <a:effectLst/>
                        </a:rPr>
                        <a:t>Agalsidase</a:t>
                      </a:r>
                      <a:r>
                        <a:rPr lang="en-US" sz="1400" b="0" dirty="0">
                          <a:solidFill>
                            <a:srgbClr val="222222"/>
                          </a:solidFill>
                          <a:effectLst/>
                        </a:rPr>
                        <a:t>-alpha</a:t>
                      </a:r>
                      <a:endParaRPr lang="el-GR" sz="1400" b="0" dirty="0">
                        <a:solidFill>
                          <a:srgbClr val="222222"/>
                        </a:solidFill>
                        <a:effectLst/>
                      </a:endParaRPr>
                    </a:p>
                  </a:txBody>
                  <a:tcPr marL="44450" marR="44450" marT="31750" marB="31750" anchor="ctr"/>
                </a:tc>
                <a:tc>
                  <a:txBody>
                    <a:bodyPr/>
                    <a:lstStyle/>
                    <a:p>
                      <a:pPr algn="l"/>
                      <a:r>
                        <a:rPr lang="en-US" sz="1400" b="0" dirty="0">
                          <a:solidFill>
                            <a:srgbClr val="222222"/>
                          </a:solidFill>
                          <a:effectLst/>
                        </a:rPr>
                        <a:t>Recombinant </a:t>
                      </a:r>
                      <a:r>
                        <a:rPr lang="el-GR" sz="1400" b="0" dirty="0">
                          <a:solidFill>
                            <a:srgbClr val="222222"/>
                          </a:solidFill>
                          <a:effectLst/>
                        </a:rPr>
                        <a:t>α-</a:t>
                      </a:r>
                      <a:r>
                        <a:rPr lang="en-US" sz="1400" b="0" dirty="0">
                          <a:solidFill>
                            <a:srgbClr val="222222"/>
                          </a:solidFill>
                          <a:effectLst/>
                        </a:rPr>
                        <a:t>GAL</a:t>
                      </a:r>
                      <a:endParaRPr lang="el-GR" sz="1400" b="0" dirty="0">
                        <a:solidFill>
                          <a:srgbClr val="222222"/>
                        </a:solidFill>
                        <a:effectLst/>
                      </a:endParaRPr>
                    </a:p>
                  </a:txBody>
                  <a:tcPr marL="44450" marR="44450" marT="31750" marB="31750" anchor="ctr"/>
                </a:tc>
                <a:tc>
                  <a:txBody>
                    <a:bodyPr/>
                    <a:lstStyle/>
                    <a:p>
                      <a:pPr algn="l"/>
                      <a:r>
                        <a:rPr lang="en-US" sz="1400" dirty="0">
                          <a:latin typeface="+mn-lt"/>
                        </a:rPr>
                        <a:t>iv., every 2 weeks</a:t>
                      </a:r>
                      <a:endParaRPr lang="en-US" sz="1400" b="0" dirty="0">
                        <a:solidFill>
                          <a:srgbClr val="222222"/>
                        </a:solidFill>
                        <a:effectLst/>
                      </a:endParaRPr>
                    </a:p>
                  </a:txBody>
                  <a:tcPr marL="44450" marR="44450" marT="31750" marB="31750" anchor="ctr"/>
                </a:tc>
                <a:extLst>
                  <a:ext uri="{0D108BD9-81ED-4DB2-BD59-A6C34878D82A}">
                    <a16:rowId xmlns:a16="http://schemas.microsoft.com/office/drawing/2014/main" xmlns="" val="2353472877"/>
                  </a:ext>
                </a:extLst>
              </a:tr>
              <a:tr h="508314">
                <a:tc vMerge="1">
                  <a:txBody>
                    <a:bodyPr/>
                    <a:lstStyle/>
                    <a:p>
                      <a:pPr algn="l"/>
                      <a:endParaRPr lang="en-US" b="0" dirty="0">
                        <a:solidFill>
                          <a:srgbClr val="222222"/>
                        </a:solidFill>
                        <a:effectLst/>
                      </a:endParaRPr>
                    </a:p>
                  </a:txBody>
                  <a:tcPr marL="44450" marR="44450" marT="31750" marB="31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New approved ERT  - </a:t>
                      </a:r>
                      <a:r>
                        <a:rPr lang="en-US" sz="1400" dirty="0" err="1">
                          <a:latin typeface="+mn-lt"/>
                        </a:rPr>
                        <a:t>Pegunigalsidase</a:t>
                      </a:r>
                      <a:r>
                        <a:rPr lang="en-US" sz="1400" dirty="0">
                          <a:latin typeface="+mn-lt"/>
                        </a:rPr>
                        <a:t> alfa</a:t>
                      </a:r>
                    </a:p>
                  </a:txBody>
                  <a:tcPr marL="44450" marR="44450" marT="31750" marB="31750" anchor="ctr"/>
                </a:tc>
                <a:tc>
                  <a:txBody>
                    <a:bodyPr/>
                    <a:lstStyle/>
                    <a:p>
                      <a:pPr algn="l"/>
                      <a:r>
                        <a:rPr lang="en-US" sz="1400" b="0" i="0" kern="1200" dirty="0">
                          <a:solidFill>
                            <a:schemeClr val="tx1"/>
                          </a:solidFill>
                          <a:effectLst/>
                          <a:latin typeface="+mn-lt"/>
                          <a:ea typeface="+mn-ea"/>
                          <a:cs typeface="+mn-cs"/>
                        </a:rPr>
                        <a:t>Plant derived </a:t>
                      </a:r>
                      <a:r>
                        <a:rPr lang="el-GR" sz="1400" b="0" i="0" kern="1200" dirty="0">
                          <a:solidFill>
                            <a:schemeClr val="tx1"/>
                          </a:solidFill>
                          <a:effectLst/>
                          <a:latin typeface="+mn-lt"/>
                          <a:ea typeface="+mn-ea"/>
                          <a:cs typeface="+mn-cs"/>
                        </a:rPr>
                        <a:t>α-</a:t>
                      </a:r>
                      <a:r>
                        <a:rPr lang="en-US" sz="1400" b="0" i="0" kern="1200" dirty="0">
                          <a:solidFill>
                            <a:schemeClr val="tx1"/>
                          </a:solidFill>
                          <a:effectLst/>
                          <a:latin typeface="+mn-lt"/>
                          <a:ea typeface="+mn-ea"/>
                          <a:cs typeface="+mn-cs"/>
                        </a:rPr>
                        <a:t>GAL</a:t>
                      </a:r>
                      <a:endParaRPr lang="en-US" sz="1400" b="0" dirty="0">
                        <a:solidFill>
                          <a:srgbClr val="222222"/>
                        </a:solidFill>
                        <a:effectLst/>
                      </a:endParaRPr>
                    </a:p>
                  </a:txBody>
                  <a:tcPr marL="44450" marR="44450" marT="31750" marB="31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iv., every 2 weeks</a:t>
                      </a:r>
                      <a:endParaRPr lang="en-US" sz="1400" b="0" dirty="0">
                        <a:solidFill>
                          <a:srgbClr val="222222"/>
                        </a:solidFill>
                        <a:effectLst/>
                      </a:endParaRPr>
                    </a:p>
                  </a:txBody>
                  <a:tcPr marL="44450" marR="44450" marT="31750" marB="31750" anchor="ctr"/>
                </a:tc>
                <a:extLst>
                  <a:ext uri="{0D108BD9-81ED-4DB2-BD59-A6C34878D82A}">
                    <a16:rowId xmlns:a16="http://schemas.microsoft.com/office/drawing/2014/main" xmlns="" val="2985481933"/>
                  </a:ext>
                </a:extLst>
              </a:tr>
              <a:tr h="368778">
                <a:tc>
                  <a:txBody>
                    <a:bodyPr/>
                    <a:lstStyle/>
                    <a:p>
                      <a:pPr algn="l"/>
                      <a:r>
                        <a:rPr lang="en-US" sz="1400" b="1" dirty="0">
                          <a:solidFill>
                            <a:srgbClr val="222222"/>
                          </a:solidFill>
                          <a:effectLst/>
                        </a:rPr>
                        <a:t>Chaperone </a:t>
                      </a:r>
                    </a:p>
                  </a:txBody>
                  <a:tcPr marL="44450" marR="44450" marT="31750" marB="31750" anchor="ctr"/>
                </a:tc>
                <a:tc>
                  <a:txBody>
                    <a:bodyPr/>
                    <a:lstStyle/>
                    <a:p>
                      <a:pPr algn="l"/>
                      <a:r>
                        <a:rPr lang="en-US" sz="1400" b="0" dirty="0">
                          <a:solidFill>
                            <a:srgbClr val="222222"/>
                          </a:solidFill>
                          <a:effectLst/>
                        </a:rPr>
                        <a:t>Migalastat</a:t>
                      </a:r>
                    </a:p>
                  </a:txBody>
                  <a:tcPr marL="44450" marR="44450" marT="31750" marB="31750" anchor="ctr"/>
                </a:tc>
                <a:tc>
                  <a:txBody>
                    <a:bodyPr/>
                    <a:lstStyle/>
                    <a:p>
                      <a:pPr algn="l"/>
                      <a:r>
                        <a:rPr lang="en-US" sz="1400" b="0" dirty="0">
                          <a:solidFill>
                            <a:srgbClr val="222222"/>
                          </a:solidFill>
                          <a:effectLst/>
                        </a:rPr>
                        <a:t>Binds reversibly to the active site of the amenable mutant of α-GAL</a:t>
                      </a:r>
                    </a:p>
                  </a:txBody>
                  <a:tcPr marL="44450" marR="44450" marT="31750" marB="31750" anchor="ctr"/>
                </a:tc>
                <a:tc>
                  <a:txBody>
                    <a:bodyPr/>
                    <a:lstStyle/>
                    <a:p>
                      <a:pPr algn="l"/>
                      <a:r>
                        <a:rPr lang="en-US" sz="1400" b="0" dirty="0">
                          <a:solidFill>
                            <a:srgbClr val="222222"/>
                          </a:solidFill>
                          <a:effectLst/>
                        </a:rPr>
                        <a:t>Oral, every other day</a:t>
                      </a:r>
                    </a:p>
                  </a:txBody>
                  <a:tcPr marL="44450" marR="44450" marT="31750" marB="31750" anchor="ctr"/>
                </a:tc>
                <a:extLst>
                  <a:ext uri="{0D108BD9-81ED-4DB2-BD59-A6C34878D82A}">
                    <a16:rowId xmlns:a16="http://schemas.microsoft.com/office/drawing/2014/main" xmlns="" val="1472705160"/>
                  </a:ext>
                </a:extLst>
              </a:tr>
              <a:tr h="368778">
                <a:tc rowSpan="2">
                  <a:txBody>
                    <a:bodyPr/>
                    <a:lstStyle/>
                    <a:p>
                      <a:pPr algn="l"/>
                      <a:r>
                        <a:rPr lang="en-US" sz="1400" b="1" dirty="0">
                          <a:solidFill>
                            <a:srgbClr val="222222"/>
                          </a:solidFill>
                          <a:effectLst/>
                        </a:rPr>
                        <a:t>Investigational drugs</a:t>
                      </a:r>
                      <a:endParaRPr lang="el-GR" sz="1400" b="1" dirty="0">
                        <a:solidFill>
                          <a:srgbClr val="222222"/>
                        </a:solidFill>
                        <a:effectLst/>
                      </a:endParaRPr>
                    </a:p>
                  </a:txBody>
                  <a:tcPr marL="44450" marR="44450" marT="31750" marB="31750" anchor="ctr"/>
                </a:tc>
                <a:tc>
                  <a:txBody>
                    <a:bodyPr/>
                    <a:lstStyle/>
                    <a:p>
                      <a:pPr algn="l"/>
                      <a:r>
                        <a:rPr lang="en-US" sz="1400" dirty="0">
                          <a:latin typeface="+mn-lt"/>
                        </a:rPr>
                        <a:t>Substrate reduction therapy: </a:t>
                      </a:r>
                      <a:r>
                        <a:rPr lang="en-US" sz="1400" dirty="0" err="1">
                          <a:latin typeface="+mn-lt"/>
                        </a:rPr>
                        <a:t>lucerastat</a:t>
                      </a:r>
                      <a:r>
                        <a:rPr lang="en-US" sz="1400" dirty="0">
                          <a:latin typeface="+mn-lt"/>
                        </a:rPr>
                        <a:t>, </a:t>
                      </a:r>
                      <a:r>
                        <a:rPr lang="en-US" sz="1400" dirty="0" err="1">
                          <a:latin typeface="+mn-lt"/>
                        </a:rPr>
                        <a:t>venglustat</a:t>
                      </a:r>
                      <a:endParaRPr lang="el-GR" sz="1400" b="0" dirty="0">
                        <a:solidFill>
                          <a:srgbClr val="222222"/>
                        </a:solidFill>
                        <a:effectLst/>
                      </a:endParaRPr>
                    </a:p>
                  </a:txBody>
                  <a:tcPr marL="44450" marR="44450" marT="31750" marB="31750" anchor="ctr"/>
                </a:tc>
                <a:tc>
                  <a:txBody>
                    <a:bodyPr/>
                    <a:lstStyle/>
                    <a:p>
                      <a:pPr algn="l"/>
                      <a:r>
                        <a:rPr lang="en-US" sz="1400" b="0" i="0" kern="1200">
                          <a:solidFill>
                            <a:schemeClr val="tx1"/>
                          </a:solidFill>
                          <a:effectLst/>
                          <a:latin typeface="+mn-lt"/>
                          <a:ea typeface="+mn-ea"/>
                          <a:cs typeface="+mn-cs"/>
                        </a:rPr>
                        <a:t>Glucosylceramide synthase inhibitor</a:t>
                      </a:r>
                      <a:endParaRPr lang="el-GR" sz="1400" b="0" dirty="0">
                        <a:solidFill>
                          <a:srgbClr val="222222"/>
                        </a:solidFill>
                        <a:effectLst/>
                      </a:endParaRPr>
                    </a:p>
                  </a:txBody>
                  <a:tcPr marL="44450" marR="44450" marT="31750" marB="31750" anchor="ctr"/>
                </a:tc>
                <a:tc>
                  <a:txBody>
                    <a:bodyPr/>
                    <a:lstStyle/>
                    <a:p>
                      <a:pPr algn="l"/>
                      <a:r>
                        <a:rPr lang="en-US" sz="1400" b="0" dirty="0">
                          <a:solidFill>
                            <a:srgbClr val="222222"/>
                          </a:solidFill>
                          <a:effectLst/>
                        </a:rPr>
                        <a:t>Oral, daily</a:t>
                      </a:r>
                    </a:p>
                  </a:txBody>
                  <a:tcPr marL="44450" marR="44450" marT="31750" marB="31750" anchor="ctr"/>
                </a:tc>
                <a:extLst>
                  <a:ext uri="{0D108BD9-81ED-4DB2-BD59-A6C34878D82A}">
                    <a16:rowId xmlns:a16="http://schemas.microsoft.com/office/drawing/2014/main" xmlns="" val="3347386806"/>
                  </a:ext>
                </a:extLst>
              </a:tr>
              <a:tr h="368778">
                <a:tc vMerge="1">
                  <a:txBody>
                    <a:bodyPr/>
                    <a:lstStyle/>
                    <a:p>
                      <a:pPr algn="l"/>
                      <a:endParaRPr lang="el-GR" b="0" dirty="0">
                        <a:solidFill>
                          <a:srgbClr val="222222"/>
                        </a:solidFill>
                        <a:effectLst/>
                      </a:endParaRPr>
                    </a:p>
                  </a:txBody>
                  <a:tcPr marL="44450" marR="44450" marT="31750" marB="31750" anchor="ctr"/>
                </a:tc>
                <a:tc>
                  <a:txBody>
                    <a:bodyPr/>
                    <a:lstStyle/>
                    <a:p>
                      <a:pPr algn="l"/>
                      <a:r>
                        <a:rPr lang="en-US" sz="1400" dirty="0">
                          <a:latin typeface="+mn-lt"/>
                        </a:rPr>
                        <a:t>Gene therapy</a:t>
                      </a:r>
                      <a:endParaRPr lang="el-GR" sz="1400" b="0" dirty="0">
                        <a:solidFill>
                          <a:srgbClr val="222222"/>
                        </a:solidFill>
                        <a:effectLst/>
                      </a:endParaRPr>
                    </a:p>
                  </a:txBody>
                  <a:tcPr marL="44450" marR="44450" marT="31750" marB="31750" anchor="ctr"/>
                </a:tc>
                <a:tc>
                  <a:txBody>
                    <a:bodyPr/>
                    <a:lstStyle/>
                    <a:p>
                      <a:endParaRPr lang="en-US" sz="1400" dirty="0"/>
                    </a:p>
                  </a:txBody>
                  <a:tcPr marL="44450" marR="44450" marT="31750" marB="31750" anchor="ctr"/>
                </a:tc>
                <a:tc>
                  <a:txBody>
                    <a:bodyPr/>
                    <a:lstStyle/>
                    <a:p>
                      <a:pPr algn="l"/>
                      <a:endParaRPr lang="en-US" sz="1400" b="0" dirty="0">
                        <a:solidFill>
                          <a:srgbClr val="222222"/>
                        </a:solidFill>
                        <a:effectLst/>
                      </a:endParaRPr>
                    </a:p>
                  </a:txBody>
                  <a:tcPr marL="44450" marR="44450" marT="31750" marB="31750" anchor="ctr"/>
                </a:tc>
                <a:extLst>
                  <a:ext uri="{0D108BD9-81ED-4DB2-BD59-A6C34878D82A}">
                    <a16:rowId xmlns:a16="http://schemas.microsoft.com/office/drawing/2014/main" xmlns="" val="2191644605"/>
                  </a:ext>
                </a:extLst>
              </a:tr>
            </a:tbl>
          </a:graphicData>
        </a:graphic>
      </p:graphicFrame>
    </p:spTree>
    <p:extLst>
      <p:ext uri="{BB962C8B-B14F-4D97-AF65-F5344CB8AC3E}">
        <p14:creationId xmlns:p14="http://schemas.microsoft.com/office/powerpoint/2010/main" xmlns="" val="2580012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638300" y="416973"/>
            <a:ext cx="8915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sz="2800" b="1" dirty="0">
                <a:solidFill>
                  <a:srgbClr val="002060"/>
                </a:solidFill>
                <a:latin typeface="+mn-lt"/>
              </a:rPr>
              <a:t>Supportive</a:t>
            </a:r>
            <a:r>
              <a:rPr lang="en-US" altLang="en-US" sz="2800" b="1" dirty="0">
                <a:solidFill>
                  <a:srgbClr val="002060"/>
                </a:solidFill>
                <a:latin typeface="+mj-lt"/>
                <a:ea typeface="+mj-ea"/>
                <a:cs typeface="+mj-cs"/>
              </a:rPr>
              <a:t> therapy for Fabry nephropathy</a:t>
            </a:r>
          </a:p>
        </p:txBody>
      </p:sp>
      <p:sp>
        <p:nvSpPr>
          <p:cNvPr id="6" name="Rectangle 5"/>
          <p:cNvSpPr/>
          <p:nvPr/>
        </p:nvSpPr>
        <p:spPr>
          <a:xfrm>
            <a:off x="533400" y="2129454"/>
            <a:ext cx="11277600" cy="2805063"/>
          </a:xfrm>
          <a:prstGeom prst="rect">
            <a:avLst/>
          </a:prstGeom>
        </p:spPr>
        <p:txBody>
          <a:bodyPr wrap="square">
            <a:spAutoFit/>
          </a:bodyPr>
          <a:lstStyle/>
          <a:p>
            <a:pPr marL="342900" indent="-342900">
              <a:lnSpc>
                <a:spcPct val="150000"/>
              </a:lnSpc>
              <a:buFont typeface="Arial" pitchFamily="34" charset="0"/>
              <a:buChar char="•"/>
            </a:pPr>
            <a:r>
              <a:rPr lang="en-US" sz="2400" b="1" dirty="0">
                <a:solidFill>
                  <a:srgbClr val="002060"/>
                </a:solidFill>
                <a:latin typeface="+mn-lt"/>
              </a:rPr>
              <a:t>RAAS blocker </a:t>
            </a:r>
            <a:r>
              <a:rPr lang="en-US" sz="2400" dirty="0">
                <a:solidFill>
                  <a:srgbClr val="002060"/>
                </a:solidFill>
                <a:latin typeface="+mn-lt"/>
              </a:rPr>
              <a:t>(</a:t>
            </a:r>
            <a:r>
              <a:rPr lang="en-US" sz="2400" b="1" dirty="0">
                <a:solidFill>
                  <a:srgbClr val="002060"/>
                </a:solidFill>
                <a:latin typeface="+mn-lt"/>
              </a:rPr>
              <a:t>ACEI or ARB) </a:t>
            </a:r>
          </a:p>
          <a:p>
            <a:pPr marL="342900" indent="-342900">
              <a:lnSpc>
                <a:spcPct val="150000"/>
              </a:lnSpc>
              <a:buFont typeface="Arial" pitchFamily="34" charset="0"/>
              <a:buChar char="•"/>
            </a:pPr>
            <a:r>
              <a:rPr lang="en-US" sz="2400" b="1" dirty="0">
                <a:solidFill>
                  <a:srgbClr val="002060"/>
                </a:solidFill>
                <a:latin typeface="+mn-lt"/>
              </a:rPr>
              <a:t>General management of CKD </a:t>
            </a:r>
            <a:r>
              <a:rPr lang="en-US" sz="2400" dirty="0">
                <a:solidFill>
                  <a:srgbClr val="002060"/>
                </a:solidFill>
                <a:latin typeface="+mn-lt"/>
              </a:rPr>
              <a:t>regarding anemia treatment, statin indication,</a:t>
            </a:r>
          </a:p>
          <a:p>
            <a:pPr>
              <a:lnSpc>
                <a:spcPct val="150000"/>
              </a:lnSpc>
            </a:pPr>
            <a:r>
              <a:rPr lang="en-US" sz="2400" dirty="0">
                <a:solidFill>
                  <a:srgbClr val="002060"/>
                </a:solidFill>
                <a:latin typeface="+mn-lt"/>
              </a:rPr>
              <a:t>     and CKD-MBD prevention and management according to guidelines </a:t>
            </a:r>
          </a:p>
          <a:p>
            <a:pPr marL="342900" indent="-342900">
              <a:lnSpc>
                <a:spcPct val="150000"/>
              </a:lnSpc>
              <a:buFont typeface="Arial" panose="020B0604020202020204" pitchFamily="34" charset="0"/>
              <a:buChar char="•"/>
            </a:pPr>
            <a:r>
              <a:rPr lang="en-US" sz="2400" dirty="0">
                <a:solidFill>
                  <a:srgbClr val="002060"/>
                </a:solidFill>
                <a:latin typeface="+mn-lt"/>
              </a:rPr>
              <a:t> </a:t>
            </a:r>
            <a:r>
              <a:rPr lang="en-US" sz="2400" b="1" dirty="0">
                <a:solidFill>
                  <a:srgbClr val="002060"/>
                </a:solidFill>
                <a:latin typeface="+mn-lt"/>
              </a:rPr>
              <a:t>SGLT2 inhibitors </a:t>
            </a:r>
            <a:r>
              <a:rPr lang="en-US" sz="2400" dirty="0">
                <a:solidFill>
                  <a:srgbClr val="002060"/>
                </a:solidFill>
                <a:latin typeface="+mn-lt"/>
              </a:rPr>
              <a:t>might be of future interest due to the general cardiovascular</a:t>
            </a:r>
          </a:p>
          <a:p>
            <a:pPr>
              <a:lnSpc>
                <a:spcPct val="150000"/>
              </a:lnSpc>
            </a:pPr>
            <a:r>
              <a:rPr lang="en-US" sz="2400" dirty="0">
                <a:solidFill>
                  <a:srgbClr val="002060"/>
                </a:solidFill>
                <a:latin typeface="+mn-lt"/>
              </a:rPr>
              <a:t>      and kidney protection in non-diabetic patients.</a:t>
            </a:r>
          </a:p>
        </p:txBody>
      </p:sp>
      <p:sp>
        <p:nvSpPr>
          <p:cNvPr id="26" name="Rectangle 5">
            <a:extLst>
              <a:ext uri="{FF2B5EF4-FFF2-40B4-BE49-F238E27FC236}">
                <a16:creationId xmlns:a16="http://schemas.microsoft.com/office/drawing/2014/main" xmlns="" id="{31594A6A-AC77-3D30-5ED3-E896F030A469}"/>
              </a:ext>
            </a:extLst>
          </p:cNvPr>
          <p:cNvSpPr>
            <a:spLocks noChangeArrowheads="1"/>
          </p:cNvSpPr>
          <p:nvPr/>
        </p:nvSpPr>
        <p:spPr bwMode="auto">
          <a:xfrm>
            <a:off x="7217382" y="6400800"/>
            <a:ext cx="4974618" cy="462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lvl1pPr algn="l" eaLnBrk="0" hangingPunct="0">
              <a:defRPr sz="2000">
                <a:solidFill>
                  <a:schemeClr val="tx1"/>
                </a:solidFill>
                <a:latin typeface="Arial" charset="0"/>
                <a:ea typeface="ＭＳ Ｐゴシック" charset="-128"/>
              </a:defRPr>
            </a:lvl1pPr>
            <a:lvl2pPr marL="571500" indent="-174625" algn="l" eaLnBrk="0" hangingPunct="0">
              <a:buClr>
                <a:srgbClr val="FA5A14"/>
              </a:buClr>
              <a:buChar char="•"/>
              <a:defRPr sz="1600">
                <a:solidFill>
                  <a:schemeClr val="tx1"/>
                </a:solidFill>
                <a:latin typeface="Arial" charset="0"/>
                <a:ea typeface="ＭＳ Ｐゴシック" charset="-128"/>
              </a:defRPr>
            </a:lvl2pPr>
            <a:lvl3pPr marL="1143000" indent="-174625" algn="l" eaLnBrk="0" hangingPunct="0">
              <a:buClr>
                <a:srgbClr val="FA5A14"/>
              </a:buClr>
              <a:buChar char="•"/>
              <a:defRPr sz="1600">
                <a:solidFill>
                  <a:schemeClr val="tx1"/>
                </a:solidFill>
                <a:latin typeface="Arial" charset="0"/>
                <a:ea typeface="ＭＳ Ｐゴシック" charset="-128"/>
              </a:defRPr>
            </a:lvl3pPr>
            <a:lvl4pPr marL="1714500" indent="-182563" algn="l" eaLnBrk="0" hangingPunct="0">
              <a:buClr>
                <a:srgbClr val="FA5A14"/>
              </a:buClr>
              <a:buChar char="•"/>
              <a:defRPr sz="1600">
                <a:solidFill>
                  <a:schemeClr val="tx1"/>
                </a:solidFill>
                <a:latin typeface="Arial" charset="0"/>
                <a:ea typeface="ＭＳ Ｐゴシック" charset="-128"/>
              </a:defRPr>
            </a:lvl4pPr>
            <a:lvl5pPr marL="2286000" indent="-182563" algn="l" eaLnBrk="0" hangingPunct="0">
              <a:buClr>
                <a:srgbClr val="FA5A14"/>
              </a:buClr>
              <a:buChar char="•"/>
              <a:defRPr sz="1600">
                <a:solidFill>
                  <a:schemeClr val="tx1"/>
                </a:solidFill>
                <a:latin typeface="Arial" charset="0"/>
                <a:ea typeface="ＭＳ Ｐゴシック" charset="-128"/>
              </a:defRPr>
            </a:lvl5pPr>
            <a:lvl6pPr marL="27432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6pPr>
            <a:lvl7pPr marL="32004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7pPr>
            <a:lvl8pPr marL="36576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8pPr>
            <a:lvl9pPr marL="4114800" indent="-182563" eaLnBrk="0" fontAlgn="base" hangingPunct="0">
              <a:spcBef>
                <a:spcPct val="20000"/>
              </a:spcBef>
              <a:spcAft>
                <a:spcPct val="0"/>
              </a:spcAft>
              <a:buClr>
                <a:srgbClr val="FA5A14"/>
              </a:buClr>
              <a:buFont typeface="Times" pitchFamily="18" charset="0"/>
              <a:buChar char="•"/>
              <a:defRPr sz="1600">
                <a:solidFill>
                  <a:schemeClr val="tx1"/>
                </a:solidFill>
                <a:latin typeface="Arial" charset="0"/>
                <a:ea typeface="ＭＳ Ｐゴシック" charset="-128"/>
              </a:defRPr>
            </a:lvl9pPr>
          </a:lstStyle>
          <a:p>
            <a:r>
              <a:rPr lang="en-US" altLang="en-US" sz="1200" b="1" i="1" dirty="0">
                <a:solidFill>
                  <a:srgbClr val="002060"/>
                </a:solidFill>
                <a:latin typeface="+mj-lt"/>
              </a:rPr>
              <a:t>Malte Lenders and Eva Brands. Nephrol Dial Transplant 2021; 36: ii14-ii23</a:t>
            </a:r>
          </a:p>
          <a:p>
            <a:r>
              <a:rPr lang="en-US" altLang="en-US" sz="1200" b="1" i="1" dirty="0">
                <a:solidFill>
                  <a:srgbClr val="002060"/>
                </a:solidFill>
                <a:latin typeface="+mj-lt"/>
              </a:rPr>
              <a:t>Battaglia Y et al. J Clin Med 2023</a:t>
            </a:r>
            <a:endParaRPr lang="es-ES_tradnl" altLang="en-US" sz="1200" b="1" i="1" dirty="0">
              <a:solidFill>
                <a:srgbClr val="002060"/>
              </a:solidFill>
              <a:latin typeface="+mj-lt"/>
            </a:endParaRPr>
          </a:p>
        </p:txBody>
      </p:sp>
    </p:spTree>
    <p:extLst>
      <p:ext uri="{BB962C8B-B14F-4D97-AF65-F5344CB8AC3E}">
        <p14:creationId xmlns:p14="http://schemas.microsoft.com/office/powerpoint/2010/main" xmlns="" val="146493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63FA33F-F568-AACE-1345-FC4C4728E65B}"/>
              </a:ext>
            </a:extLst>
          </p:cNvPr>
          <p:cNvSpPr txBox="1"/>
          <p:nvPr/>
        </p:nvSpPr>
        <p:spPr>
          <a:xfrm>
            <a:off x="1752600" y="605135"/>
            <a:ext cx="8458200" cy="523220"/>
          </a:xfrm>
          <a:prstGeom prst="rect">
            <a:avLst/>
          </a:prstGeom>
          <a:noFill/>
        </p:spPr>
        <p:txBody>
          <a:bodyPr wrap="square">
            <a:spAutoFit/>
          </a:bodyPr>
          <a:lstStyle/>
          <a:p>
            <a:pPr algn="ctr"/>
            <a:r>
              <a:rPr lang="en-US" sz="2800" b="1" dirty="0" smtClean="0">
                <a:solidFill>
                  <a:srgbClr val="002060"/>
                </a:solidFill>
                <a:latin typeface="+mj-lt"/>
              </a:rPr>
              <a:t>Kidney involvement in </a:t>
            </a:r>
            <a:r>
              <a:rPr lang="en-US" sz="2800" b="1" dirty="0" err="1" smtClean="0">
                <a:solidFill>
                  <a:srgbClr val="002060"/>
                </a:solidFill>
                <a:latin typeface="+mj-lt"/>
              </a:rPr>
              <a:t>Fabry</a:t>
            </a:r>
            <a:r>
              <a:rPr lang="en-US" sz="2800" b="1" dirty="0" smtClean="0">
                <a:solidFill>
                  <a:srgbClr val="002060"/>
                </a:solidFill>
                <a:latin typeface="+mj-lt"/>
              </a:rPr>
              <a:t> </a:t>
            </a:r>
            <a:r>
              <a:rPr lang="en-US" sz="2800" b="1" dirty="0">
                <a:solidFill>
                  <a:srgbClr val="002060"/>
                </a:solidFill>
                <a:latin typeface="+mj-lt"/>
              </a:rPr>
              <a:t>disease </a:t>
            </a:r>
          </a:p>
        </p:txBody>
      </p:sp>
      <p:sp>
        <p:nvSpPr>
          <p:cNvPr id="10" name="Text Placeholder 8">
            <a:extLst>
              <a:ext uri="{FF2B5EF4-FFF2-40B4-BE49-F238E27FC236}">
                <a16:creationId xmlns:a16="http://schemas.microsoft.com/office/drawing/2014/main" xmlns="" id="{A17E852A-9C80-DE61-DAB4-E904BDAC0B73}"/>
              </a:ext>
            </a:extLst>
          </p:cNvPr>
          <p:cNvSpPr txBox="1">
            <a:spLocks/>
          </p:cNvSpPr>
          <p:nvPr/>
        </p:nvSpPr>
        <p:spPr>
          <a:xfrm>
            <a:off x="2895600" y="6661666"/>
            <a:ext cx="9296400" cy="1846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0" bIns="0" anchor="b">
            <a:spAutoFit/>
          </a:bodyPr>
          <a:lstStyle>
            <a:lvl1pPr marL="0" marR="0" indent="0" algn="l" defTabSz="914194" rtl="0" eaLnBrk="1" latinLnBrk="0" hangingPunct="1">
              <a:lnSpc>
                <a:spcPct val="100000"/>
              </a:lnSpc>
              <a:spcBef>
                <a:spcPts val="1000"/>
              </a:spcBef>
              <a:spcAft>
                <a:spcPts val="0"/>
              </a:spcAft>
              <a:buClr>
                <a:schemeClr val="accent1"/>
              </a:buClr>
              <a:buSzPct val="100000"/>
              <a:buFont typeface="Arial"/>
              <a:buNone/>
              <a:tabLst/>
              <a:defRPr sz="8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228555" marR="0" indent="0" algn="l" defTabSz="914194" rtl="0" eaLnBrk="1" latinLnBrk="0" hangingPunct="1">
              <a:lnSpc>
                <a:spcPct val="100000"/>
              </a:lnSpc>
              <a:spcBef>
                <a:spcPts val="1000"/>
              </a:spcBef>
              <a:spcAft>
                <a:spcPts val="0"/>
              </a:spcAft>
              <a:buClr>
                <a:schemeClr val="accent2"/>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457109" marR="0" indent="0" algn="l" defTabSz="914194" rtl="0" eaLnBrk="1" latinLnBrk="0" hangingPunct="1">
              <a:lnSpc>
                <a:spcPct val="100000"/>
              </a:lnSpc>
              <a:spcBef>
                <a:spcPts val="1000"/>
              </a:spcBef>
              <a:spcAft>
                <a:spcPts val="0"/>
              </a:spcAft>
              <a:buClr>
                <a:schemeClr val="accent3"/>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685663"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914217"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marR="0" lvl="0" indent="0" algn="l" defTabSz="914194" rtl="0" eaLnBrk="1" fontAlgn="auto" latinLnBrk="0" hangingPunct="1">
              <a:lnSpc>
                <a:spcPct val="100000"/>
              </a:lnSpc>
              <a:spcBef>
                <a:spcPts val="0"/>
              </a:spcBef>
              <a:spcAft>
                <a:spcPts val="0"/>
              </a:spcAft>
              <a:buClr>
                <a:srgbClr val="682F64"/>
              </a:buClr>
              <a:buSzPct val="100000"/>
              <a:buFont typeface="Arial"/>
              <a:buNone/>
              <a:tabLst/>
              <a:defRPr/>
            </a:pPr>
            <a:r>
              <a:rPr kumimoji="0" lang="en-US" sz="1200" b="1" i="1" u="none" strike="noStrike" kern="0" cap="none" spc="0" normalizeH="0" baseline="0" noProof="0" dirty="0" smtClean="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1. </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Germain DP. </a:t>
            </a:r>
            <a:r>
              <a:rPr kumimoji="0" lang="en-US"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Orphanet</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J Rare Dis. 2010;5:30. </a:t>
            </a:r>
            <a:r>
              <a:rPr kumimoji="0" lang="en-US" sz="1200" b="1" i="1" u="none" strike="noStrike" kern="0" cap="none" spc="0" normalizeH="0" baseline="0" noProof="0" dirty="0" smtClean="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2. </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Mehta A, et al. QJM. 2010;103(9):641-659. </a:t>
            </a:r>
            <a:r>
              <a:rPr kumimoji="0" lang="en-US" sz="1200" b="1" i="1" u="none" strike="noStrike" kern="0" cap="none" spc="0" normalizeH="0" baseline="0" noProof="0" dirty="0" smtClean="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3. </a:t>
            </a:r>
            <a:r>
              <a:rPr kumimoji="0" lang="en-US"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Eng</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CM, et al. Genet Med. 2006;8(9):539-548. </a:t>
            </a:r>
          </a:p>
        </p:txBody>
      </p:sp>
      <p:graphicFrame>
        <p:nvGraphicFramePr>
          <p:cNvPr id="3" name="Table 10">
            <a:extLst>
              <a:ext uri="{FF2B5EF4-FFF2-40B4-BE49-F238E27FC236}">
                <a16:creationId xmlns:a16="http://schemas.microsoft.com/office/drawing/2014/main" xmlns="" id="{8B51D940-66C9-58A8-C29C-CF07B3952B7C}"/>
              </a:ext>
            </a:extLst>
          </p:cNvPr>
          <p:cNvGraphicFramePr>
            <a:graphicFrameLocks/>
          </p:cNvGraphicFramePr>
          <p:nvPr>
            <p:extLst>
              <p:ext uri="{D42A27DB-BD31-4B8C-83A1-F6EECF244321}">
                <p14:modId xmlns:p14="http://schemas.microsoft.com/office/powerpoint/2010/main" xmlns="" val="544453473"/>
              </p:ext>
            </p:extLst>
          </p:nvPr>
        </p:nvGraphicFramePr>
        <p:xfrm>
          <a:off x="762000" y="2102616"/>
          <a:ext cx="10763839" cy="3840984"/>
        </p:xfrm>
        <a:graphic>
          <a:graphicData uri="http://schemas.openxmlformats.org/drawingml/2006/table">
            <a:tbl>
              <a:tblPr firstRow="1" bandRow="1">
                <a:tableStyleId>{2D5ABB26-0587-4C30-8999-92F81FD0307C}</a:tableStyleId>
              </a:tblPr>
              <a:tblGrid>
                <a:gridCol w="10763839">
                  <a:extLst>
                    <a:ext uri="{9D8B030D-6E8A-4147-A177-3AD203B41FA5}">
                      <a16:colId xmlns:a16="http://schemas.microsoft.com/office/drawing/2014/main" xmlns="" val="671241802"/>
                    </a:ext>
                  </a:extLst>
                </a:gridCol>
              </a:tblGrid>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Microalbuminuria and </a:t>
                      </a:r>
                      <a:r>
                        <a:rPr lang="en-US" sz="2000" b="1" i="1" u="none" strike="noStrike" kern="1200" baseline="0" dirty="0" err="1">
                          <a:solidFill>
                            <a:srgbClr val="002060"/>
                          </a:solidFill>
                          <a:latin typeface="+mn-lt"/>
                          <a:ea typeface="Tahoma" panose="020B0604030504040204" pitchFamily="34" charset="0"/>
                          <a:cs typeface="Tahoma" panose="020B0604030504040204" pitchFamily="34" charset="0"/>
                        </a:rPr>
                        <a:t>proteinuria</a:t>
                      </a: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 </a:t>
                      </a:r>
                      <a:r>
                        <a:rPr lang="en-US" sz="2000" b="1" i="1" u="none" strike="noStrike" kern="1200" baseline="30000" dirty="0" smtClean="0">
                          <a:solidFill>
                            <a:srgbClr val="002060"/>
                          </a:solidFill>
                          <a:latin typeface="+mn-lt"/>
                          <a:ea typeface="Tahoma" panose="020B0604030504040204" pitchFamily="34" charset="0"/>
                          <a:cs typeface="Tahoma" panose="020B0604030504040204" pitchFamily="34" charset="0"/>
                        </a:rPr>
                        <a:t>1,2</a:t>
                      </a:r>
                      <a:endParaRPr lang="en-US" sz="2000" b="1" i="1" u="none" strike="noStrike" kern="1200" baseline="0" dirty="0">
                        <a:solidFill>
                          <a:srgbClr val="002060"/>
                        </a:solidFill>
                        <a:latin typeface="+mn-lt"/>
                        <a:ea typeface="Tahoma" panose="020B0604030504040204" pitchFamily="34" charset="0"/>
                        <a:cs typeface="Tahoma" panose="020B0604030504040204" pitchFamily="34" charset="0"/>
                      </a:endParaRP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xmlns="" val="2805385649"/>
                  </a:ext>
                </a:extLst>
              </a:tr>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Chronic kidney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disease</a:t>
                      </a:r>
                      <a:r>
                        <a:rPr lang="en-US" sz="2000" b="1" i="1" u="none" strike="noStrike" kern="1200" baseline="30000" dirty="0">
                          <a:solidFill>
                            <a:srgbClr val="002060"/>
                          </a:solidFill>
                          <a:latin typeface="+mn-lt"/>
                          <a:ea typeface="Tahoma" panose="020B0604030504040204" pitchFamily="34" charset="0"/>
                          <a:cs typeface="Tahoma" panose="020B0604030504040204" pitchFamily="34" charset="0"/>
                        </a:rPr>
                        <a:t>3</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 </a:t>
                      </a:r>
                      <a:endParaRPr lang="en-US" sz="2000" b="1" i="1" u="none" strike="noStrike" kern="1200" baseline="0" dirty="0">
                        <a:solidFill>
                          <a:srgbClr val="002060"/>
                        </a:solidFill>
                        <a:latin typeface="+mn-lt"/>
                        <a:ea typeface="Tahoma" panose="020B0604030504040204" pitchFamily="34" charset="0"/>
                        <a:cs typeface="Tahoma" panose="020B0604030504040204" pitchFamily="34" charset="0"/>
                      </a:endParaRP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CA9B3"/>
                      </a:solid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xmlns="" val="2185364603"/>
                  </a:ext>
                </a:extLst>
              </a:tr>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Decreased GFR and progressive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kidney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failure</a:t>
                      </a:r>
                      <a:r>
                        <a:rPr lang="en-US" sz="2000" b="1" i="1" u="none" strike="noStrike" kern="1200" baseline="30000" dirty="0" smtClean="0">
                          <a:solidFill>
                            <a:srgbClr val="002060"/>
                          </a:solidFill>
                          <a:latin typeface="+mn-lt"/>
                          <a:ea typeface="Tahoma" panose="020B0604030504040204" pitchFamily="34" charset="0"/>
                          <a:cs typeface="Tahoma" panose="020B0604030504040204" pitchFamily="34" charset="0"/>
                        </a:rPr>
                        <a:t>1,3</a:t>
                      </a:r>
                      <a:endParaRPr lang="en-US" sz="2000" b="1" i="1" u="none" strike="noStrike" kern="1200" baseline="30000" dirty="0">
                        <a:solidFill>
                          <a:srgbClr val="002060"/>
                        </a:solidFill>
                        <a:latin typeface="+mn-lt"/>
                        <a:ea typeface="Tahoma" panose="020B0604030504040204" pitchFamily="34" charset="0"/>
                        <a:cs typeface="Tahoma" panose="020B0604030504040204" pitchFamily="34" charset="0"/>
                      </a:endParaRP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CA9B3"/>
                      </a:solid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xmlns="" val="33351439"/>
                  </a:ext>
                </a:extLst>
              </a:tr>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Podocyte foot process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effacement</a:t>
                      </a:r>
                      <a:r>
                        <a:rPr lang="en-US" sz="2000" b="1" i="1" u="none" strike="noStrike" kern="1200" baseline="30000" dirty="0">
                          <a:solidFill>
                            <a:srgbClr val="002060"/>
                          </a:solidFill>
                          <a:latin typeface="+mn-lt"/>
                          <a:ea typeface="Tahoma" panose="020B0604030504040204" pitchFamily="34" charset="0"/>
                          <a:cs typeface="Tahoma" panose="020B0604030504040204" pitchFamily="34" charset="0"/>
                        </a:rPr>
                        <a:t>1</a:t>
                      </a:r>
                      <a:endParaRPr lang="en-US" sz="2000" b="1" i="1" u="none" strike="noStrike" kern="1200" baseline="0" dirty="0">
                        <a:solidFill>
                          <a:srgbClr val="002060"/>
                        </a:solidFill>
                        <a:latin typeface="+mn-lt"/>
                        <a:ea typeface="Tahoma" panose="020B0604030504040204" pitchFamily="34" charset="0"/>
                        <a:cs typeface="Tahoma" panose="020B0604030504040204" pitchFamily="34" charset="0"/>
                      </a:endParaRP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CA9B3"/>
                      </a:solid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E5F5FF"/>
                    </a:solidFill>
                  </a:tcPr>
                </a:tc>
                <a:extLst>
                  <a:ext uri="{0D108BD9-81ED-4DB2-BD59-A6C34878D82A}">
                    <a16:rowId xmlns:a16="http://schemas.microsoft.com/office/drawing/2014/main" xmlns="" val="923999165"/>
                  </a:ext>
                </a:extLst>
              </a:tr>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Substrate accumulation in glomerular endothelial, mesangial</a:t>
                      </a:r>
                      <a:r>
                        <a:rPr lang="en-US" sz="2000" b="1" i="1" u="none" strike="noStrike" kern="1200" baseline="0">
                          <a:solidFill>
                            <a:srgbClr val="002060"/>
                          </a:solidFill>
                          <a:latin typeface="+mn-lt"/>
                          <a:ea typeface="Tahoma" panose="020B0604030504040204" pitchFamily="34" charset="0"/>
                          <a:cs typeface="Tahoma" panose="020B0604030504040204" pitchFamily="34" charset="0"/>
                        </a:rPr>
                        <a:t>, </a:t>
                      </a:r>
                      <a:r>
                        <a:rPr lang="en-US" sz="2000" b="1" i="1" u="none" strike="noStrike" kern="1200" baseline="0" smtClean="0">
                          <a:solidFill>
                            <a:srgbClr val="002060"/>
                          </a:solidFill>
                          <a:latin typeface="+mn-lt"/>
                          <a:ea typeface="Tahoma" panose="020B0604030504040204" pitchFamily="34" charset="0"/>
                          <a:cs typeface="Tahoma" panose="020B0604030504040204" pitchFamily="34" charset="0"/>
                        </a:rPr>
                        <a:t>tubular and </a:t>
                      </a: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interstitial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cells</a:t>
                      </a:r>
                      <a:r>
                        <a:rPr lang="en-US" sz="2000" b="1" i="1" u="none" strike="noStrike" kern="1200" baseline="30000" dirty="0">
                          <a:solidFill>
                            <a:srgbClr val="002060"/>
                          </a:solidFill>
                          <a:latin typeface="+mn-lt"/>
                          <a:ea typeface="Tahoma" panose="020B0604030504040204" pitchFamily="34" charset="0"/>
                          <a:cs typeface="Tahoma" panose="020B0604030504040204" pitchFamily="34" charset="0"/>
                        </a:rPr>
                        <a:t>1</a:t>
                      </a: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CA9B3"/>
                      </a:solid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E5F5FF"/>
                    </a:solidFill>
                  </a:tcPr>
                </a:tc>
                <a:extLst>
                  <a:ext uri="{0D108BD9-81ED-4DB2-BD59-A6C34878D82A}">
                    <a16:rowId xmlns:a16="http://schemas.microsoft.com/office/drawing/2014/main" xmlns="" val="518718173"/>
                  </a:ext>
                </a:extLst>
              </a:tr>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Glomerular sclerosis, tubular atrophy, and interstitial tissue damage (leading to kidney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failure)</a:t>
                      </a:r>
                      <a:r>
                        <a:rPr lang="en-US" sz="2000" b="1" i="1" u="none" strike="noStrike" kern="1200" baseline="30000" dirty="0">
                          <a:solidFill>
                            <a:srgbClr val="002060"/>
                          </a:solidFill>
                          <a:latin typeface="+mn-lt"/>
                          <a:ea typeface="Tahoma" panose="020B0604030504040204" pitchFamily="34" charset="0"/>
                          <a:cs typeface="Tahoma" panose="020B0604030504040204" pitchFamily="34" charset="0"/>
                        </a:rPr>
                        <a:t>3</a:t>
                      </a: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CA9B3"/>
                      </a:solid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E5F5FF"/>
                    </a:solidFill>
                  </a:tcPr>
                </a:tc>
                <a:extLst>
                  <a:ext uri="{0D108BD9-81ED-4DB2-BD59-A6C34878D82A}">
                    <a16:rowId xmlns:a16="http://schemas.microsoft.com/office/drawing/2014/main" xmlns="" val="364216560"/>
                  </a:ext>
                </a:extLst>
              </a:tr>
              <a:tr h="54313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Kidney </a:t>
                      </a:r>
                      <a:r>
                        <a:rPr lang="en-US" sz="2000" b="1" i="1" u="none" strike="noStrike" kern="1200" baseline="0" dirty="0">
                          <a:solidFill>
                            <a:srgbClr val="002060"/>
                          </a:solidFill>
                          <a:latin typeface="+mn-lt"/>
                          <a:ea typeface="Tahoma" panose="020B0604030504040204" pitchFamily="34" charset="0"/>
                          <a:cs typeface="Tahoma" panose="020B0604030504040204" pitchFamily="34" charset="0"/>
                        </a:rPr>
                        <a:t>biopsy demonstrating renal </a:t>
                      </a:r>
                      <a:r>
                        <a:rPr lang="en-US" sz="2000" b="1" i="1" u="none" strike="noStrike" kern="1200" baseline="0" dirty="0" smtClean="0">
                          <a:solidFill>
                            <a:srgbClr val="002060"/>
                          </a:solidFill>
                          <a:latin typeface="+mn-lt"/>
                          <a:ea typeface="Tahoma" panose="020B0604030504040204" pitchFamily="34" charset="0"/>
                          <a:cs typeface="Tahoma" panose="020B0604030504040204" pitchFamily="34" charset="0"/>
                        </a:rPr>
                        <a:t>damage</a:t>
                      </a:r>
                      <a:r>
                        <a:rPr lang="en-US" sz="2000" b="1" i="1" u="none" strike="noStrike" kern="1200" baseline="30000" dirty="0" smtClean="0">
                          <a:solidFill>
                            <a:srgbClr val="002060"/>
                          </a:solidFill>
                          <a:latin typeface="+mn-lt"/>
                          <a:ea typeface="Tahoma" panose="020B0604030504040204" pitchFamily="34" charset="0"/>
                          <a:cs typeface="Tahoma" panose="020B0604030504040204" pitchFamily="34" charset="0"/>
                        </a:rPr>
                        <a:t>1,2 </a:t>
                      </a:r>
                      <a:endParaRPr lang="en-US" sz="2000" b="1" i="1" u="none" strike="noStrike" kern="1200" baseline="30000" dirty="0">
                        <a:solidFill>
                          <a:srgbClr val="002060"/>
                        </a:solidFill>
                        <a:latin typeface="+mn-lt"/>
                        <a:ea typeface="Tahoma" panose="020B0604030504040204" pitchFamily="34" charset="0"/>
                        <a:cs typeface="Tahoma" panose="020B0604030504040204" pitchFamily="34" charset="0"/>
                      </a:endParaRPr>
                    </a:p>
                  </a:txBody>
                  <a:tcPr marL="182928" marR="182928" marT="137196" marB="13719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CA9B3"/>
                      </a:solidFill>
                      <a:prstDash val="solid"/>
                      <a:round/>
                      <a:headEnd type="none" w="med" len="med"/>
                      <a:tailEnd type="none" w="med" len="med"/>
                    </a:lnT>
                    <a:lnB w="6350" cap="flat" cmpd="sng" algn="ctr">
                      <a:solidFill>
                        <a:srgbClr val="9CA9B3"/>
                      </a:solidFill>
                      <a:prstDash val="solid"/>
                      <a:round/>
                      <a:headEnd type="none" w="med" len="med"/>
                      <a:tailEnd type="none" w="med" len="med"/>
                    </a:lnB>
                    <a:lnTlToBr w="12700" cmpd="sng">
                      <a:noFill/>
                      <a:prstDash val="solid"/>
                    </a:lnTlToBr>
                    <a:lnBlToTr w="12700" cmpd="sng">
                      <a:noFill/>
                      <a:prstDash val="solid"/>
                    </a:lnBlToTr>
                    <a:solidFill>
                      <a:srgbClr val="E5F5FF"/>
                    </a:solidFill>
                  </a:tcPr>
                </a:tc>
                <a:extLst>
                  <a:ext uri="{0D108BD9-81ED-4DB2-BD59-A6C34878D82A}">
                    <a16:rowId xmlns:a16="http://schemas.microsoft.com/office/drawing/2014/main" xmlns="" val="2461253162"/>
                  </a:ext>
                </a:extLst>
              </a:tr>
            </a:tbl>
          </a:graphicData>
        </a:graphic>
      </p:graphicFrame>
    </p:spTree>
    <p:extLst>
      <p:ext uri="{BB962C8B-B14F-4D97-AF65-F5344CB8AC3E}">
        <p14:creationId xmlns:p14="http://schemas.microsoft.com/office/powerpoint/2010/main" xmlns="" val="1115053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C0953B3-4747-A254-26A3-A17F5F1F2AC0}"/>
              </a:ext>
            </a:extLst>
          </p:cNvPr>
          <p:cNvSpPr txBox="1">
            <a:spLocks/>
          </p:cNvSpPr>
          <p:nvPr/>
        </p:nvSpPr>
        <p:spPr bwMode="auto">
          <a:xfrm>
            <a:off x="1507343" y="135470"/>
            <a:ext cx="9095544" cy="1540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hangingPunct="0">
              <a:defRPr/>
            </a:pPr>
            <a:r>
              <a:rPr lang="en-US" altLang="en-US" sz="2800" b="1" dirty="0">
                <a:solidFill>
                  <a:srgbClr val="002060"/>
                </a:solidFill>
                <a:latin typeface="+mj-lt"/>
                <a:ea typeface="+mj-ea"/>
                <a:cs typeface="+mj-cs"/>
              </a:rPr>
              <a:t>Experience of “</a:t>
            </a:r>
            <a:r>
              <a:rPr lang="en-US" altLang="en-US" sz="2800" b="1" dirty="0" err="1">
                <a:solidFill>
                  <a:srgbClr val="002060"/>
                </a:solidFill>
                <a:latin typeface="+mj-lt"/>
                <a:ea typeface="+mj-ea"/>
                <a:cs typeface="+mj-cs"/>
              </a:rPr>
              <a:t>Fundeni</a:t>
            </a:r>
            <a:r>
              <a:rPr lang="en-US" altLang="en-US" sz="2800" b="1" dirty="0">
                <a:solidFill>
                  <a:srgbClr val="002060"/>
                </a:solidFill>
                <a:latin typeface="+mj-lt"/>
                <a:ea typeface="+mj-ea"/>
                <a:cs typeface="+mj-cs"/>
              </a:rPr>
              <a:t>” Expert Center</a:t>
            </a:r>
          </a:p>
          <a:p>
            <a:pPr algn="ctr" eaLnBrk="0" hangingPunct="0">
              <a:defRPr/>
            </a:pPr>
            <a:r>
              <a:rPr lang="en-US" altLang="en-US" sz="2800" b="1" dirty="0">
                <a:solidFill>
                  <a:srgbClr val="002060"/>
                </a:solidFill>
                <a:latin typeface="+mj-lt"/>
                <a:ea typeface="+mj-ea"/>
                <a:cs typeface="+mj-cs"/>
              </a:rPr>
              <a:t>for Rare Diseases of Reno-Urinary System </a:t>
            </a:r>
          </a:p>
        </p:txBody>
      </p:sp>
      <p:sp>
        <p:nvSpPr>
          <p:cNvPr id="7" name="TextBox 6">
            <a:extLst>
              <a:ext uri="{FF2B5EF4-FFF2-40B4-BE49-F238E27FC236}">
                <a16:creationId xmlns:a16="http://schemas.microsoft.com/office/drawing/2014/main" xmlns="" id="{CAA6BFD2-2B4D-9AB7-6CEB-DCFEB9657122}"/>
              </a:ext>
            </a:extLst>
          </p:cNvPr>
          <p:cNvSpPr txBox="1"/>
          <p:nvPr/>
        </p:nvSpPr>
        <p:spPr>
          <a:xfrm>
            <a:off x="533400" y="1873984"/>
            <a:ext cx="11658600" cy="1631216"/>
          </a:xfrm>
          <a:prstGeom prst="rect">
            <a:avLst/>
          </a:prstGeom>
          <a:noFill/>
        </p:spPr>
        <p:txBody>
          <a:bodyPr wrap="square">
            <a:spAutoFit/>
          </a:bodyPr>
          <a:lstStyle/>
          <a:p>
            <a:r>
              <a:rPr lang="en-US" sz="2000" dirty="0">
                <a:latin typeface="+mn-lt"/>
              </a:rPr>
              <a:t>Since 2006 – Enzyme replacement therapy with </a:t>
            </a:r>
            <a:r>
              <a:rPr lang="en-US" sz="2000" dirty="0" err="1">
                <a:latin typeface="+mn-lt"/>
              </a:rPr>
              <a:t>Agalsidase</a:t>
            </a:r>
            <a:r>
              <a:rPr lang="en-US" sz="2000" dirty="0">
                <a:latin typeface="+mn-lt"/>
              </a:rPr>
              <a:t> beta has been started as a compassionate program </a:t>
            </a:r>
          </a:p>
          <a:p>
            <a:r>
              <a:rPr lang="en-US" sz="2000" b="1" dirty="0">
                <a:solidFill>
                  <a:srgbClr val="002060"/>
                </a:solidFill>
                <a:latin typeface="+mn-lt"/>
              </a:rPr>
              <a:t>Since 2008  - Romanian National Program for Rare Diseases, which provides the source of funding of  the</a:t>
            </a:r>
          </a:p>
          <a:p>
            <a:r>
              <a:rPr lang="en-US" sz="2000" b="1" dirty="0">
                <a:solidFill>
                  <a:srgbClr val="002060"/>
                </a:solidFill>
                <a:latin typeface="+mn-lt"/>
              </a:rPr>
              <a:t>                        treatment for rare diseases, including  treatment with </a:t>
            </a:r>
            <a:r>
              <a:rPr lang="en-US" sz="2000" b="1" dirty="0" err="1">
                <a:solidFill>
                  <a:srgbClr val="002060"/>
                </a:solidFill>
                <a:latin typeface="+mn-lt"/>
              </a:rPr>
              <a:t>Agalsidase</a:t>
            </a:r>
            <a:r>
              <a:rPr lang="en-US" sz="2000" b="1" dirty="0">
                <a:solidFill>
                  <a:srgbClr val="002060"/>
                </a:solidFill>
                <a:latin typeface="+mn-lt"/>
              </a:rPr>
              <a:t> beta for </a:t>
            </a:r>
            <a:r>
              <a:rPr lang="en-US" sz="2000" b="1" dirty="0" err="1">
                <a:solidFill>
                  <a:srgbClr val="002060"/>
                </a:solidFill>
                <a:latin typeface="+mn-lt"/>
              </a:rPr>
              <a:t>Fabry</a:t>
            </a:r>
            <a:r>
              <a:rPr lang="en-US" sz="2000" b="1" dirty="0">
                <a:solidFill>
                  <a:srgbClr val="002060"/>
                </a:solidFill>
                <a:latin typeface="+mn-lt"/>
              </a:rPr>
              <a:t> disease</a:t>
            </a:r>
          </a:p>
          <a:p>
            <a:r>
              <a:rPr lang="en-US" sz="2000" dirty="0">
                <a:latin typeface="+mn-lt"/>
              </a:rPr>
              <a:t>Since 2019 - Migalastat treatment  has been approved in Romania</a:t>
            </a:r>
          </a:p>
          <a:p>
            <a:r>
              <a:rPr lang="en-US" sz="2000" dirty="0">
                <a:latin typeface="+mn-lt"/>
              </a:rPr>
              <a:t>Since 2021 -  </a:t>
            </a:r>
            <a:r>
              <a:rPr lang="en-US" sz="2000" dirty="0" err="1">
                <a:latin typeface="+mn-lt"/>
              </a:rPr>
              <a:t>Agalsidase</a:t>
            </a:r>
            <a:r>
              <a:rPr lang="en-US" sz="2000" dirty="0">
                <a:latin typeface="+mn-lt"/>
              </a:rPr>
              <a:t> alpha has been approved  </a:t>
            </a:r>
            <a:r>
              <a:rPr lang="en-US" sz="2000" b="1" dirty="0">
                <a:solidFill>
                  <a:srgbClr val="C00000"/>
                </a:solidFill>
                <a:latin typeface="+mn-lt"/>
              </a:rPr>
              <a:t> </a:t>
            </a:r>
          </a:p>
        </p:txBody>
      </p:sp>
      <p:graphicFrame>
        <p:nvGraphicFramePr>
          <p:cNvPr id="9" name="Table 10">
            <a:extLst>
              <a:ext uri="{FF2B5EF4-FFF2-40B4-BE49-F238E27FC236}">
                <a16:creationId xmlns:a16="http://schemas.microsoft.com/office/drawing/2014/main" xmlns="" id="{4638B2C4-390E-05CF-7945-00E3D4D93B7C}"/>
              </a:ext>
            </a:extLst>
          </p:cNvPr>
          <p:cNvGraphicFramePr>
            <a:graphicFrameLocks noGrp="1"/>
          </p:cNvGraphicFramePr>
          <p:nvPr>
            <p:extLst>
              <p:ext uri="{D42A27DB-BD31-4B8C-83A1-F6EECF244321}">
                <p14:modId xmlns:p14="http://schemas.microsoft.com/office/powerpoint/2010/main" xmlns="" val="4075242023"/>
              </p:ext>
            </p:extLst>
          </p:nvPr>
        </p:nvGraphicFramePr>
        <p:xfrm>
          <a:off x="1143000" y="3657600"/>
          <a:ext cx="9982200" cy="2773680"/>
        </p:xfrm>
        <a:graphic>
          <a:graphicData uri="http://schemas.openxmlformats.org/drawingml/2006/table">
            <a:tbl>
              <a:tblPr firstRow="1" bandRow="1">
                <a:tableStyleId>{5C22544A-7EE6-4342-B048-85BDC9FD1C3A}</a:tableStyleId>
              </a:tblPr>
              <a:tblGrid>
                <a:gridCol w="2335184">
                  <a:extLst>
                    <a:ext uri="{9D8B030D-6E8A-4147-A177-3AD203B41FA5}">
                      <a16:colId xmlns:a16="http://schemas.microsoft.com/office/drawing/2014/main" xmlns="" val="1846370643"/>
                    </a:ext>
                  </a:extLst>
                </a:gridCol>
                <a:gridCol w="941416">
                  <a:extLst>
                    <a:ext uri="{9D8B030D-6E8A-4147-A177-3AD203B41FA5}">
                      <a16:colId xmlns:a16="http://schemas.microsoft.com/office/drawing/2014/main" xmlns="" val="1733941812"/>
                    </a:ext>
                  </a:extLst>
                </a:gridCol>
                <a:gridCol w="13716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gridCol w="1905000">
                  <a:extLst>
                    <a:ext uri="{9D8B030D-6E8A-4147-A177-3AD203B41FA5}">
                      <a16:colId xmlns:a16="http://schemas.microsoft.com/office/drawing/2014/main" xmlns="" val="20005"/>
                    </a:ext>
                  </a:extLst>
                </a:gridCol>
              </a:tblGrid>
              <a:tr h="646041">
                <a:tc>
                  <a:txBody>
                    <a:bodyPr/>
                    <a:lstStyle/>
                    <a:p>
                      <a:r>
                        <a:rPr lang="en-US" sz="2000" b="1" dirty="0"/>
                        <a:t>Patients</a:t>
                      </a:r>
                      <a:r>
                        <a:rPr lang="en-US" sz="2000" b="1" baseline="0" dirty="0"/>
                        <a:t> with </a:t>
                      </a:r>
                      <a:r>
                        <a:rPr lang="en-US" sz="2000" b="1" baseline="0" dirty="0" err="1"/>
                        <a:t>Fabry</a:t>
                      </a:r>
                      <a:r>
                        <a:rPr lang="en-US" sz="2000" b="1" baseline="0" dirty="0"/>
                        <a:t> disease </a:t>
                      </a:r>
                      <a:r>
                        <a:rPr lang="en-US" sz="2000" b="1" baseline="0" dirty="0" smtClean="0"/>
                        <a:t>*</a:t>
                      </a:r>
                      <a:endParaRPr lang="en-US" sz="2000" b="1" dirty="0"/>
                    </a:p>
                  </a:txBody>
                  <a:tcPr/>
                </a:tc>
                <a:tc>
                  <a:txBody>
                    <a:bodyPr/>
                    <a:lstStyle/>
                    <a:p>
                      <a:pPr algn="ctr"/>
                      <a:r>
                        <a:rPr lang="en-US" sz="2000" b="1" dirty="0"/>
                        <a:t>Total</a:t>
                      </a:r>
                    </a:p>
                    <a:p>
                      <a:pPr algn="ctr"/>
                      <a:r>
                        <a:rPr lang="en-US" sz="2000" b="1" dirty="0"/>
                        <a:t>N</a:t>
                      </a:r>
                    </a:p>
                  </a:txBody>
                  <a:tcPr/>
                </a:tc>
                <a:tc>
                  <a:txBody>
                    <a:bodyPr/>
                    <a:lstStyle/>
                    <a:p>
                      <a:pPr algn="ctr"/>
                      <a:r>
                        <a:rPr lang="en-US" sz="2000" b="1" dirty="0"/>
                        <a:t>Treated</a:t>
                      </a:r>
                    </a:p>
                    <a:p>
                      <a:pPr algn="ctr"/>
                      <a:r>
                        <a:rPr lang="en-US" sz="2000" b="1" dirty="0"/>
                        <a:t>N (%)</a:t>
                      </a:r>
                    </a:p>
                  </a:txBody>
                  <a:tcPr/>
                </a:tc>
                <a:tc gridSpan="3">
                  <a:txBody>
                    <a:bodyPr/>
                    <a:lstStyle/>
                    <a:p>
                      <a:pPr algn="ctr"/>
                      <a:r>
                        <a:rPr lang="en-US" sz="2000" b="1" dirty="0"/>
                        <a:t>Type</a:t>
                      </a:r>
                      <a:r>
                        <a:rPr lang="en-US" sz="2000" b="1" baseline="0" dirty="0"/>
                        <a:t> of treatment</a:t>
                      </a: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extLst>
                  <a:ext uri="{0D108BD9-81ED-4DB2-BD59-A6C34878D82A}">
                    <a16:rowId xmlns:a16="http://schemas.microsoft.com/office/drawing/2014/main" xmlns="" val="639042889"/>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p>
                  </a:txBody>
                  <a:tcPr/>
                </a:tc>
                <a:tc>
                  <a:txBody>
                    <a:bodyPr/>
                    <a:lstStyle/>
                    <a:p>
                      <a:pPr algn="ctr"/>
                      <a:r>
                        <a:rPr lang="en-US" sz="2000" b="1" dirty="0"/>
                        <a:t>67</a:t>
                      </a:r>
                    </a:p>
                  </a:txBody>
                  <a:tcPr/>
                </a:tc>
                <a:tc>
                  <a:txBody>
                    <a:bodyPr/>
                    <a:lstStyle/>
                    <a:p>
                      <a:pPr algn="ctr"/>
                      <a:r>
                        <a:rPr lang="en-US" sz="2000" b="1" dirty="0"/>
                        <a:t>48 (71.6%)</a:t>
                      </a:r>
                    </a:p>
                  </a:txBody>
                  <a:tcPr/>
                </a:tc>
                <a:tc>
                  <a:txBody>
                    <a:bodyPr/>
                    <a:lstStyle/>
                    <a:p>
                      <a:pPr algn="ctr"/>
                      <a:r>
                        <a:rPr lang="en-US" sz="2000" b="1" dirty="0" err="1"/>
                        <a:t>Agalsidase</a:t>
                      </a:r>
                      <a:r>
                        <a:rPr lang="en-US" sz="2000" b="1" dirty="0"/>
                        <a:t> beta</a:t>
                      </a:r>
                    </a:p>
                  </a:txBody>
                  <a:tcPr/>
                </a:tc>
                <a:tc>
                  <a:txBody>
                    <a:bodyPr/>
                    <a:lstStyle/>
                    <a:p>
                      <a:pPr algn="ctr"/>
                      <a:r>
                        <a:rPr lang="en-US" sz="2000" b="1" dirty="0" err="1"/>
                        <a:t>Migalastat</a:t>
                      </a:r>
                      <a:endParaRPr lang="en-US" sz="2000" b="1" dirty="0"/>
                    </a:p>
                  </a:txBody>
                  <a:tcPr/>
                </a:tc>
                <a:tc>
                  <a:txBody>
                    <a:bodyPr/>
                    <a:lstStyle/>
                    <a:p>
                      <a:pPr algn="ctr"/>
                      <a:r>
                        <a:rPr lang="en-US" sz="2000" b="1" dirty="0" err="1"/>
                        <a:t>Agalsidase</a:t>
                      </a:r>
                      <a:r>
                        <a:rPr lang="en-US" sz="2000" b="1" dirty="0"/>
                        <a:t> </a:t>
                      </a:r>
                      <a:r>
                        <a:rPr lang="en-US" sz="2000" b="1" dirty="0" err="1"/>
                        <a:t>alfa</a:t>
                      </a:r>
                      <a:endParaRPr lang="en-US" sz="2000" b="1" dirty="0"/>
                    </a:p>
                  </a:txBody>
                  <a:tcPr/>
                </a:tc>
                <a:extLst>
                  <a:ext uri="{0D108BD9-81ED-4DB2-BD59-A6C34878D82A}">
                    <a16:rowId xmlns:a16="http://schemas.microsoft.com/office/drawing/2014/main" xmlns="" val="35040337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Males</a:t>
                      </a:r>
                    </a:p>
                  </a:txBody>
                  <a:tcPr/>
                </a:tc>
                <a:tc>
                  <a:txBody>
                    <a:bodyPr/>
                    <a:lstStyle/>
                    <a:p>
                      <a:pPr algn="ctr"/>
                      <a:r>
                        <a:rPr lang="en-US" sz="2000" b="1" dirty="0"/>
                        <a:t>27</a:t>
                      </a:r>
                    </a:p>
                  </a:txBody>
                  <a:tcPr/>
                </a:tc>
                <a:tc>
                  <a:txBody>
                    <a:bodyPr/>
                    <a:lstStyle/>
                    <a:p>
                      <a:pPr algn="ctr"/>
                      <a:r>
                        <a:rPr lang="en-US" sz="2000" b="1" dirty="0"/>
                        <a:t>26 (96.3%)</a:t>
                      </a:r>
                    </a:p>
                  </a:txBody>
                  <a:tcPr/>
                </a:tc>
                <a:tc>
                  <a:txBody>
                    <a:bodyPr/>
                    <a:lstStyle/>
                    <a:p>
                      <a:pPr algn="ctr"/>
                      <a:r>
                        <a:rPr lang="en-US" sz="2000" b="1" dirty="0"/>
                        <a:t>21</a:t>
                      </a:r>
                    </a:p>
                  </a:txBody>
                  <a:tcPr/>
                </a:tc>
                <a:tc>
                  <a:txBody>
                    <a:bodyPr/>
                    <a:lstStyle/>
                    <a:p>
                      <a:pPr algn="ctr"/>
                      <a:r>
                        <a:rPr lang="en-US" sz="2000" b="1" dirty="0"/>
                        <a:t>4</a:t>
                      </a:r>
                    </a:p>
                  </a:txBody>
                  <a:tcPr/>
                </a:tc>
                <a:tc>
                  <a:txBody>
                    <a:bodyPr/>
                    <a:lstStyle/>
                    <a:p>
                      <a:pPr algn="ctr"/>
                      <a:r>
                        <a:rPr lang="en-US" sz="2000" b="1" dirty="0"/>
                        <a:t>1</a:t>
                      </a:r>
                    </a:p>
                  </a:txBody>
                  <a:tcPr/>
                </a:tc>
                <a:extLst>
                  <a:ext uri="{0D108BD9-81ED-4DB2-BD59-A6C34878D82A}">
                    <a16:rowId xmlns:a16="http://schemas.microsoft.com/office/drawing/2014/main" xmlns="" val="2228532544"/>
                  </a:ext>
                </a:extLst>
              </a:tr>
              <a:tr h="373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Females</a:t>
                      </a:r>
                    </a:p>
                  </a:txBody>
                  <a:tcPr/>
                </a:tc>
                <a:tc>
                  <a:txBody>
                    <a:bodyPr/>
                    <a:lstStyle/>
                    <a:p>
                      <a:pPr algn="ctr"/>
                      <a:r>
                        <a:rPr lang="en-US" sz="2000" b="1" dirty="0"/>
                        <a:t>35</a:t>
                      </a:r>
                    </a:p>
                  </a:txBody>
                  <a:tcPr/>
                </a:tc>
                <a:tc>
                  <a:txBody>
                    <a:bodyPr/>
                    <a:lstStyle/>
                    <a:p>
                      <a:pPr algn="ctr"/>
                      <a:r>
                        <a:rPr lang="en-US" sz="2000" b="1" dirty="0"/>
                        <a:t>21 (60%)</a:t>
                      </a:r>
                    </a:p>
                  </a:txBody>
                  <a:tcPr/>
                </a:tc>
                <a:tc>
                  <a:txBody>
                    <a:bodyPr/>
                    <a:lstStyle/>
                    <a:p>
                      <a:pPr algn="ctr"/>
                      <a:r>
                        <a:rPr lang="en-US" sz="2000" b="1" dirty="0"/>
                        <a:t>15</a:t>
                      </a:r>
                    </a:p>
                  </a:txBody>
                  <a:tcPr/>
                </a:tc>
                <a:tc>
                  <a:txBody>
                    <a:bodyPr/>
                    <a:lstStyle/>
                    <a:p>
                      <a:pPr algn="ctr"/>
                      <a:r>
                        <a:rPr lang="en-US" sz="2000" b="1" dirty="0"/>
                        <a:t>6</a:t>
                      </a:r>
                    </a:p>
                  </a:txBody>
                  <a:tcPr/>
                </a:tc>
                <a:tc>
                  <a:txBody>
                    <a:bodyPr/>
                    <a:lstStyle/>
                    <a:p>
                      <a:pPr algn="ctr"/>
                      <a:r>
                        <a:rPr lang="en-US" sz="2000" b="1" dirty="0"/>
                        <a:t>-</a:t>
                      </a:r>
                    </a:p>
                  </a:txBody>
                  <a:tcPr/>
                </a:tc>
                <a:extLst>
                  <a:ext uri="{0D108BD9-81ED-4DB2-BD59-A6C34878D82A}">
                    <a16:rowId xmlns:a16="http://schemas.microsoft.com/office/drawing/2014/main" xmlns="" val="1548089166"/>
                  </a:ext>
                </a:extLst>
              </a:tr>
              <a:tr h="373552">
                <a:tc>
                  <a:txBody>
                    <a:bodyPr/>
                    <a:lstStyle/>
                    <a:p>
                      <a:r>
                        <a:rPr lang="en-US" sz="2000" b="1" dirty="0"/>
                        <a:t>Children</a:t>
                      </a:r>
                    </a:p>
                  </a:txBody>
                  <a:tcPr/>
                </a:tc>
                <a:tc>
                  <a:txBody>
                    <a:bodyPr/>
                    <a:lstStyle/>
                    <a:p>
                      <a:pPr algn="ctr"/>
                      <a:r>
                        <a:rPr lang="en-US" sz="2000" b="1" dirty="0"/>
                        <a:t>5</a:t>
                      </a:r>
                    </a:p>
                  </a:txBody>
                  <a:tcPr/>
                </a:tc>
                <a:tc>
                  <a:txBody>
                    <a:bodyPr/>
                    <a:lstStyle/>
                    <a:p>
                      <a:pPr algn="ctr"/>
                      <a:r>
                        <a:rPr lang="en-US" sz="2000" b="1" dirty="0"/>
                        <a:t>1 (20%)</a:t>
                      </a:r>
                    </a:p>
                    <a:p>
                      <a:pPr algn="ctr"/>
                      <a:r>
                        <a:rPr lang="en-US" sz="2000" b="1" dirty="0"/>
                        <a:t>(10</a:t>
                      </a:r>
                      <a:r>
                        <a:rPr lang="en-US" sz="2000" b="1" baseline="0" dirty="0"/>
                        <a:t> </a:t>
                      </a:r>
                      <a:r>
                        <a:rPr lang="en-US" sz="2000" b="1" baseline="0" dirty="0" err="1"/>
                        <a:t>yo</a:t>
                      </a:r>
                      <a:r>
                        <a:rPr lang="en-US" sz="2000" b="1" baseline="0" dirty="0"/>
                        <a:t> boy)</a:t>
                      </a:r>
                      <a:endParaRPr lang="en-US" sz="2000" b="1" dirty="0"/>
                    </a:p>
                  </a:txBody>
                  <a:tcPr/>
                </a:tc>
                <a:tc>
                  <a:txBody>
                    <a:bodyPr/>
                    <a:lstStyle/>
                    <a:p>
                      <a:pPr algn="ctr"/>
                      <a:r>
                        <a:rPr lang="en-US" sz="2000" b="1" dirty="0"/>
                        <a:t>1</a:t>
                      </a:r>
                    </a:p>
                  </a:txBody>
                  <a:tcPr/>
                </a:tc>
                <a:tc>
                  <a:txBody>
                    <a:bodyPr/>
                    <a:lstStyle/>
                    <a:p>
                      <a:pPr algn="ctr"/>
                      <a:r>
                        <a:rPr lang="en-US" sz="2000" b="1" dirty="0"/>
                        <a:t>-</a:t>
                      </a:r>
                    </a:p>
                  </a:txBody>
                  <a:tcPr/>
                </a:tc>
                <a:tc>
                  <a:txBody>
                    <a:bodyPr/>
                    <a:lstStyle/>
                    <a:p>
                      <a:pPr algn="ctr"/>
                      <a:r>
                        <a:rPr lang="en-US" sz="2000" b="1" dirty="0"/>
                        <a:t>-</a:t>
                      </a:r>
                    </a:p>
                  </a:txBody>
                  <a:tcPr/>
                </a:tc>
                <a:extLst>
                  <a:ext uri="{0D108BD9-81ED-4DB2-BD59-A6C34878D82A}">
                    <a16:rowId xmlns:a16="http://schemas.microsoft.com/office/drawing/2014/main" xmlns="" val="906695886"/>
                  </a:ext>
                </a:extLst>
              </a:tr>
            </a:tbl>
          </a:graphicData>
        </a:graphic>
      </p:graphicFrame>
      <p:sp>
        <p:nvSpPr>
          <p:cNvPr id="6" name="TextBox 20">
            <a:extLst>
              <a:ext uri="{FF2B5EF4-FFF2-40B4-BE49-F238E27FC236}">
                <a16:creationId xmlns:a16="http://schemas.microsoft.com/office/drawing/2014/main" xmlns="" id="{05BFE5C8-7D25-4D7A-58E9-5D5C6958A10B}"/>
              </a:ext>
            </a:extLst>
          </p:cNvPr>
          <p:cNvSpPr txBox="1"/>
          <p:nvPr/>
        </p:nvSpPr>
        <p:spPr>
          <a:xfrm>
            <a:off x="4343400" y="6550223"/>
            <a:ext cx="7848601"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a:t>
            </a:r>
            <a:r>
              <a:rPr lang="en-US" sz="1400" i="1" kern="0" dirty="0" smtClean="0">
                <a:solidFill>
                  <a:srgbClr val="282828">
                    <a:lumMod val="90000"/>
                    <a:lumOff val="10000"/>
                  </a:srgbClr>
                </a:solidFill>
                <a:latin typeface="+mn-lt"/>
                <a:ea typeface="Tahoma" panose="020B0604030504040204" pitchFamily="34" charset="0"/>
                <a:cs typeface="Tahoma" panose="020B0604030504040204" pitchFamily="34" charset="0"/>
                <a:sym typeface="Lato Light"/>
              </a:rPr>
              <a:t>The cohort of patients evaluated in</a:t>
            </a:r>
            <a:r>
              <a:rPr kumimoji="0" lang="en-US" sz="1400" b="0" i="1" u="none" strike="noStrike" kern="0" cap="none" spc="0" normalizeH="0" baseline="0" noProof="0" dirty="0" smtClean="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Tree>
    <p:extLst>
      <p:ext uri="{BB962C8B-B14F-4D97-AF65-F5344CB8AC3E}">
        <p14:creationId xmlns:p14="http://schemas.microsoft.com/office/powerpoint/2010/main" xmlns="" val="3520671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86CAA3FE-715D-455D-AD92-80DCC65C7929}"/>
              </a:ext>
            </a:extLst>
          </p:cNvPr>
          <p:cNvSpPr txBox="1">
            <a:spLocks/>
          </p:cNvSpPr>
          <p:nvPr/>
        </p:nvSpPr>
        <p:spPr bwMode="auto">
          <a:xfrm>
            <a:off x="1964702" y="306725"/>
            <a:ext cx="8262593" cy="109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Evolution of proteinuria for 19 patients treated with Fabry specific therapy during follow-up </a:t>
            </a:r>
            <a:r>
              <a:rPr lang="en-US" altLang="en-US" sz="2800" b="1" dirty="0" smtClean="0">
                <a:solidFill>
                  <a:srgbClr val="002060"/>
                </a:solidFill>
              </a:rPr>
              <a:t>period*</a:t>
            </a:r>
            <a:endParaRPr lang="en-US" altLang="en-US" sz="2800" b="1" dirty="0">
              <a:solidFill>
                <a:srgbClr val="002060"/>
              </a:solidFill>
            </a:endParaRPr>
          </a:p>
        </p:txBody>
      </p:sp>
      <p:sp>
        <p:nvSpPr>
          <p:cNvPr id="4" name="TextBox 20">
            <a:extLst>
              <a:ext uri="{FF2B5EF4-FFF2-40B4-BE49-F238E27FC236}">
                <a16:creationId xmlns:a16="http://schemas.microsoft.com/office/drawing/2014/main" xmlns="" id="{05BFE5C8-7D25-4D7A-58E9-5D5C6958A10B}"/>
              </a:ext>
            </a:extLst>
          </p:cNvPr>
          <p:cNvSpPr txBox="1"/>
          <p:nvPr/>
        </p:nvSpPr>
        <p:spPr>
          <a:xfrm>
            <a:off x="5612091" y="6550223"/>
            <a:ext cx="6579909"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*Experience of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sp>
        <p:nvSpPr>
          <p:cNvPr id="2" name="TextBox 1">
            <a:extLst>
              <a:ext uri="{FF2B5EF4-FFF2-40B4-BE49-F238E27FC236}">
                <a16:creationId xmlns:a16="http://schemas.microsoft.com/office/drawing/2014/main" xmlns="" id="{2BE550FB-2CDB-AD74-6323-632F48D1963F}"/>
              </a:ext>
            </a:extLst>
          </p:cNvPr>
          <p:cNvSpPr txBox="1"/>
          <p:nvPr/>
        </p:nvSpPr>
        <p:spPr>
          <a:xfrm>
            <a:off x="1825558" y="1799617"/>
            <a:ext cx="8385242" cy="651753"/>
          </a:xfrm>
          <a:prstGeom prst="rect">
            <a:avLst/>
          </a:prstGeom>
          <a:noFill/>
        </p:spPr>
        <p:txBody>
          <a:bodyPr wrap="square" rtlCol="0">
            <a:spAutoFit/>
          </a:bodyPr>
          <a:lstStyle/>
          <a:p>
            <a:pPr algn="ctr"/>
            <a:r>
              <a:rPr lang="en-US" dirty="0">
                <a:latin typeface="+mn-lt"/>
              </a:rPr>
              <a:t>Evolution of </a:t>
            </a:r>
            <a:r>
              <a:rPr lang="en-US" dirty="0" err="1">
                <a:latin typeface="+mn-lt"/>
              </a:rPr>
              <a:t>proteinuria</a:t>
            </a:r>
            <a:r>
              <a:rPr lang="en-US" dirty="0">
                <a:latin typeface="+mn-lt"/>
              </a:rPr>
              <a:t> for 19 patients treated with </a:t>
            </a:r>
            <a:r>
              <a:rPr lang="en-US" dirty="0" err="1">
                <a:latin typeface="+mn-lt"/>
              </a:rPr>
              <a:t>Fabry</a:t>
            </a:r>
            <a:r>
              <a:rPr lang="en-US" dirty="0">
                <a:latin typeface="+mn-lt"/>
              </a:rPr>
              <a:t> specific therapy during </a:t>
            </a:r>
          </a:p>
          <a:p>
            <a:pPr algn="ctr"/>
            <a:r>
              <a:rPr lang="en-US" dirty="0">
                <a:latin typeface="+mn-lt"/>
              </a:rPr>
              <a:t>follow-up period (between 12 months and 60 months). </a:t>
            </a:r>
          </a:p>
        </p:txBody>
      </p:sp>
      <p:sp>
        <p:nvSpPr>
          <p:cNvPr id="6" name="TextBox 5">
            <a:extLst>
              <a:ext uri="{FF2B5EF4-FFF2-40B4-BE49-F238E27FC236}">
                <a16:creationId xmlns:a16="http://schemas.microsoft.com/office/drawing/2014/main" xmlns="" id="{A930B0C8-4E7A-995B-A6A2-EA527AFAE2B4}"/>
              </a:ext>
            </a:extLst>
          </p:cNvPr>
          <p:cNvSpPr txBox="1"/>
          <p:nvPr/>
        </p:nvSpPr>
        <p:spPr>
          <a:xfrm>
            <a:off x="10463135" y="2359223"/>
            <a:ext cx="890665" cy="307777"/>
          </a:xfrm>
          <a:prstGeom prst="rect">
            <a:avLst/>
          </a:prstGeom>
          <a:noFill/>
        </p:spPr>
        <p:txBody>
          <a:bodyPr wrap="square" rtlCol="0">
            <a:spAutoFit/>
          </a:bodyPr>
          <a:lstStyle/>
          <a:p>
            <a:r>
              <a:rPr lang="en-US" sz="1400" dirty="0"/>
              <a:t>Patients</a:t>
            </a:r>
          </a:p>
        </p:txBody>
      </p:sp>
      <p:sp>
        <p:nvSpPr>
          <p:cNvPr id="7" name="TextBox 6">
            <a:extLst>
              <a:ext uri="{FF2B5EF4-FFF2-40B4-BE49-F238E27FC236}">
                <a16:creationId xmlns:a16="http://schemas.microsoft.com/office/drawing/2014/main" xmlns="" id="{501FCC21-10F5-8D5C-2D7A-4FB83749422C}"/>
              </a:ext>
            </a:extLst>
          </p:cNvPr>
          <p:cNvSpPr txBox="1"/>
          <p:nvPr/>
        </p:nvSpPr>
        <p:spPr>
          <a:xfrm rot="16200000">
            <a:off x="1076917" y="3820117"/>
            <a:ext cx="2110387" cy="307778"/>
          </a:xfrm>
          <a:prstGeom prst="rect">
            <a:avLst/>
          </a:prstGeom>
          <a:noFill/>
        </p:spPr>
        <p:txBody>
          <a:bodyPr wrap="square" rtlCol="0">
            <a:spAutoFit/>
          </a:bodyPr>
          <a:lstStyle/>
          <a:p>
            <a:r>
              <a:rPr lang="en-US" sz="1400" dirty="0"/>
              <a:t>24 h </a:t>
            </a:r>
            <a:r>
              <a:rPr lang="en-US" sz="1400" dirty="0" err="1"/>
              <a:t>proteinuria</a:t>
            </a:r>
            <a:r>
              <a:rPr lang="en-US" sz="1400" dirty="0"/>
              <a:t> (g/24 h)</a:t>
            </a:r>
          </a:p>
        </p:txBody>
      </p:sp>
      <p:graphicFrame>
        <p:nvGraphicFramePr>
          <p:cNvPr id="8" name="Chart 7">
            <a:extLst>
              <a:ext uri="{FF2B5EF4-FFF2-40B4-BE49-F238E27FC236}">
                <a16:creationId xmlns:a16="http://schemas.microsoft.com/office/drawing/2014/main" xmlns="" id="{5430E9D2-0FAF-1855-69A2-21D487B8AD85}"/>
              </a:ext>
            </a:extLst>
          </p:cNvPr>
          <p:cNvGraphicFramePr/>
          <p:nvPr/>
        </p:nvGraphicFramePr>
        <p:xfrm>
          <a:off x="1371600" y="1998482"/>
          <a:ext cx="8597246" cy="4859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36850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86CAA3FE-715D-455D-AD92-80DCC65C7929}"/>
              </a:ext>
            </a:extLst>
          </p:cNvPr>
          <p:cNvSpPr txBox="1">
            <a:spLocks/>
          </p:cNvSpPr>
          <p:nvPr/>
        </p:nvSpPr>
        <p:spPr bwMode="auto">
          <a:xfrm>
            <a:off x="1964702" y="306725"/>
            <a:ext cx="8262593" cy="109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Treatment effect on GFR slope can predict </a:t>
            </a:r>
          </a:p>
          <a:p>
            <a:r>
              <a:rPr lang="en-US" altLang="en-US" sz="2800" b="1" dirty="0">
                <a:solidFill>
                  <a:srgbClr val="002060"/>
                </a:solidFill>
              </a:rPr>
              <a:t>clinical </a:t>
            </a:r>
            <a:r>
              <a:rPr lang="en-US" altLang="en-US" sz="2800" b="1" dirty="0" smtClean="0">
                <a:solidFill>
                  <a:srgbClr val="002060"/>
                </a:solidFill>
              </a:rPr>
              <a:t>benefit*</a:t>
            </a:r>
            <a:endParaRPr lang="en-US" altLang="en-US" sz="2800" b="1" dirty="0">
              <a:solidFill>
                <a:srgbClr val="002060"/>
              </a:solidFill>
            </a:endParaRPr>
          </a:p>
        </p:txBody>
      </p:sp>
      <p:sp>
        <p:nvSpPr>
          <p:cNvPr id="4" name="TextBox 20">
            <a:extLst>
              <a:ext uri="{FF2B5EF4-FFF2-40B4-BE49-F238E27FC236}">
                <a16:creationId xmlns:a16="http://schemas.microsoft.com/office/drawing/2014/main" xmlns="" id="{05BFE5C8-7D25-4D7A-58E9-5D5C6958A10B}"/>
              </a:ext>
            </a:extLst>
          </p:cNvPr>
          <p:cNvSpPr txBox="1"/>
          <p:nvPr/>
        </p:nvSpPr>
        <p:spPr>
          <a:xfrm>
            <a:off x="5605021" y="6550223"/>
            <a:ext cx="6358379"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*Experience of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a:t>
            </a:r>
          </a:p>
        </p:txBody>
      </p:sp>
      <p:graphicFrame>
        <p:nvGraphicFramePr>
          <p:cNvPr id="3" name="Chart 2">
            <a:extLst>
              <a:ext uri="{FF2B5EF4-FFF2-40B4-BE49-F238E27FC236}">
                <a16:creationId xmlns:a16="http://schemas.microsoft.com/office/drawing/2014/main" xmlns="" id="{1F182715-39EE-3938-6BDB-0271EC9E8507}"/>
              </a:ext>
            </a:extLst>
          </p:cNvPr>
          <p:cNvGraphicFramePr/>
          <p:nvPr/>
        </p:nvGraphicFramePr>
        <p:xfrm>
          <a:off x="1447800" y="2316480"/>
          <a:ext cx="9008098" cy="423672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xmlns="" id="{3943AAD5-172C-57BA-3FA9-6434B0FC7E23}"/>
              </a:ext>
            </a:extLst>
          </p:cNvPr>
          <p:cNvPicPr>
            <a:picLocks noChangeAspect="1"/>
          </p:cNvPicPr>
          <p:nvPr/>
        </p:nvPicPr>
        <p:blipFill>
          <a:blip r:embed="rId4" cstate="print"/>
          <a:stretch>
            <a:fillRect/>
          </a:stretch>
        </p:blipFill>
        <p:spPr>
          <a:xfrm>
            <a:off x="2472623" y="1676400"/>
            <a:ext cx="7125833" cy="787625"/>
          </a:xfrm>
          <a:prstGeom prst="rect">
            <a:avLst/>
          </a:prstGeom>
        </p:spPr>
      </p:pic>
    </p:spTree>
    <p:extLst>
      <p:ext uri="{BB962C8B-B14F-4D97-AF65-F5344CB8AC3E}">
        <p14:creationId xmlns:p14="http://schemas.microsoft.com/office/powerpoint/2010/main" xmlns="" val="2708085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86CAA3FE-715D-455D-AD92-80DCC65C7929}"/>
              </a:ext>
            </a:extLst>
          </p:cNvPr>
          <p:cNvSpPr txBox="1">
            <a:spLocks/>
          </p:cNvSpPr>
          <p:nvPr/>
        </p:nvSpPr>
        <p:spPr bwMode="auto">
          <a:xfrm>
            <a:off x="1904214" y="297999"/>
            <a:ext cx="8323081" cy="116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solidFill>
                  <a:srgbClr val="002060"/>
                </a:solidFill>
              </a:rPr>
              <a:t>Long-term outcome of </a:t>
            </a:r>
          </a:p>
          <a:p>
            <a:r>
              <a:rPr lang="en-US" altLang="en-US" sz="2800" b="1" dirty="0">
                <a:solidFill>
                  <a:srgbClr val="002060"/>
                </a:solidFill>
              </a:rPr>
              <a:t>the “</a:t>
            </a:r>
            <a:r>
              <a:rPr lang="en-US" altLang="en-US" sz="2800" b="1" dirty="0" err="1">
                <a:solidFill>
                  <a:srgbClr val="002060"/>
                </a:solidFill>
              </a:rPr>
              <a:t>Fundeni</a:t>
            </a:r>
            <a:r>
              <a:rPr lang="en-US" altLang="en-US" sz="2800" b="1" dirty="0">
                <a:solidFill>
                  <a:srgbClr val="002060"/>
                </a:solidFill>
              </a:rPr>
              <a:t>” Expert Center cohort </a:t>
            </a:r>
          </a:p>
        </p:txBody>
      </p:sp>
      <p:sp>
        <p:nvSpPr>
          <p:cNvPr id="3" name="TextBox 20">
            <a:extLst>
              <a:ext uri="{FF2B5EF4-FFF2-40B4-BE49-F238E27FC236}">
                <a16:creationId xmlns:a16="http://schemas.microsoft.com/office/drawing/2014/main" xmlns="" id="{91A2D34A-5305-C90C-6D70-A103404DEC20}"/>
              </a:ext>
            </a:extLst>
          </p:cNvPr>
          <p:cNvSpPr txBox="1"/>
          <p:nvPr/>
        </p:nvSpPr>
        <p:spPr>
          <a:xfrm>
            <a:off x="4100660" y="6550223"/>
            <a:ext cx="8091340" cy="307777"/>
          </a:xfrm>
          <a:prstGeom prst="rect">
            <a:avLst/>
          </a:prstGeom>
          <a:noFill/>
        </p:spPr>
        <p:txBody>
          <a:bodyPr wrap="square">
            <a:spAutoFit/>
          </a:bodyPr>
          <a:lstStyle/>
          <a:p>
            <a:pPr marL="45720" marR="0" lvl="0" indent="-45720" algn="l" defTabSz="914468" rtl="0" eaLnBrk="1" fontAlgn="auto" latinLnBrk="0" hangingPunct="1">
              <a:lnSpc>
                <a:spcPct val="100000"/>
              </a:lnSpc>
              <a:spcBef>
                <a:spcPts val="400"/>
              </a:spcBef>
              <a:spcAft>
                <a:spcPts val="0"/>
              </a:spcAft>
              <a:buClr>
                <a:srgbClr val="682F64"/>
              </a:buClr>
              <a:buSzPct val="100000"/>
              <a:buFont typeface="Arial"/>
              <a:buNone/>
              <a:tabLst/>
              <a:defRPr/>
            </a:pP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*Experience of </a:t>
            </a:r>
            <a:r>
              <a:rPr kumimoji="0" lang="en-US" sz="1400" b="0" i="1" u="none" strike="noStrike" kern="0" cap="none" spc="0" normalizeH="0" baseline="0" noProof="0" dirty="0" err="1">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Fundeni</a:t>
            </a:r>
            <a:r>
              <a:rPr kumimoji="0" lang="en-US" sz="1400" b="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ahoma" panose="020B0604030504040204" pitchFamily="34" charset="0"/>
                <a:sym typeface="Lato Light"/>
              </a:rPr>
              <a:t> Expert Center for Rare Diseases of the Reno-Urinary System. Not published data. </a:t>
            </a:r>
          </a:p>
        </p:txBody>
      </p:sp>
      <p:graphicFrame>
        <p:nvGraphicFramePr>
          <p:cNvPr id="4" name="Table 5">
            <a:extLst>
              <a:ext uri="{FF2B5EF4-FFF2-40B4-BE49-F238E27FC236}">
                <a16:creationId xmlns:a16="http://schemas.microsoft.com/office/drawing/2014/main" xmlns="" id="{6F1FD3F9-100F-9A26-1724-E9DD33687FDE}"/>
              </a:ext>
            </a:extLst>
          </p:cNvPr>
          <p:cNvGraphicFramePr>
            <a:graphicFrameLocks noGrp="1"/>
          </p:cNvGraphicFramePr>
          <p:nvPr>
            <p:extLst>
              <p:ext uri="{D42A27DB-BD31-4B8C-83A1-F6EECF244321}">
                <p14:modId xmlns:p14="http://schemas.microsoft.com/office/powerpoint/2010/main" xmlns="" val="2087259795"/>
              </p:ext>
            </p:extLst>
          </p:nvPr>
        </p:nvGraphicFramePr>
        <p:xfrm>
          <a:off x="762000" y="1800780"/>
          <a:ext cx="11002653" cy="4752420"/>
        </p:xfrm>
        <a:graphic>
          <a:graphicData uri="http://schemas.openxmlformats.org/drawingml/2006/table">
            <a:tbl>
              <a:tblPr firstRow="1" bandRow="1">
                <a:tableStyleId>{BC89EF96-8CEA-46FF-86C4-4CE0E7609802}</a:tableStyleId>
              </a:tblPr>
              <a:tblGrid>
                <a:gridCol w="4953000">
                  <a:extLst>
                    <a:ext uri="{9D8B030D-6E8A-4147-A177-3AD203B41FA5}">
                      <a16:colId xmlns:a16="http://schemas.microsoft.com/office/drawing/2014/main" xmlns="" val="2899047287"/>
                    </a:ext>
                  </a:extLst>
                </a:gridCol>
                <a:gridCol w="3090318">
                  <a:extLst>
                    <a:ext uri="{9D8B030D-6E8A-4147-A177-3AD203B41FA5}">
                      <a16:colId xmlns:a16="http://schemas.microsoft.com/office/drawing/2014/main" xmlns="" val="3892265490"/>
                    </a:ext>
                  </a:extLst>
                </a:gridCol>
                <a:gridCol w="2959335">
                  <a:extLst>
                    <a:ext uri="{9D8B030D-6E8A-4147-A177-3AD203B41FA5}">
                      <a16:colId xmlns:a16="http://schemas.microsoft.com/office/drawing/2014/main" xmlns="" val="1862984066"/>
                    </a:ext>
                  </a:extLst>
                </a:gridCol>
              </a:tblGrid>
              <a:tr h="647646">
                <a:tc>
                  <a:txBody>
                    <a:bodyPr/>
                    <a:lstStyle/>
                    <a:p>
                      <a:endParaRPr lang="en-US" dirty="0"/>
                    </a:p>
                  </a:txBody>
                  <a:tcPr/>
                </a:tc>
                <a:tc>
                  <a:txBody>
                    <a:bodyPr/>
                    <a:lstStyle/>
                    <a:p>
                      <a:r>
                        <a:rPr lang="en-US" dirty="0"/>
                        <a:t>Before the initiation of Fabry disease specific treatment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the initiation of Fabry disease specific treatment</a:t>
                      </a:r>
                      <a:endParaRPr lang="en-US" dirty="0"/>
                    </a:p>
                  </a:txBody>
                  <a:tcPr/>
                </a:tc>
                <a:extLst>
                  <a:ext uri="{0D108BD9-81ED-4DB2-BD59-A6C34878D82A}">
                    <a16:rowId xmlns:a16="http://schemas.microsoft.com/office/drawing/2014/main" xmlns="" val="1782144716"/>
                  </a:ext>
                </a:extLst>
              </a:tr>
              <a:tr h="925208">
                <a:tc>
                  <a:txBody>
                    <a:bodyPr/>
                    <a:lstStyle/>
                    <a:p>
                      <a:r>
                        <a:rPr lang="en-US" dirty="0"/>
                        <a:t>Cardiovascular event (Arrhythmia, congestive heart failure, myocardial infarction, significant cardiac procedure, complete heart block)</a:t>
                      </a:r>
                    </a:p>
                  </a:txBody>
                  <a:tcPr/>
                </a:tc>
                <a:tc>
                  <a:txBody>
                    <a:bodyPr/>
                    <a:lstStyle/>
                    <a:p>
                      <a:pPr algn="ctr"/>
                      <a:r>
                        <a:rPr lang="en-US" b="1" dirty="0"/>
                        <a:t>3 (1M,2F)</a:t>
                      </a:r>
                    </a:p>
                  </a:txBody>
                  <a:tcPr/>
                </a:tc>
                <a:tc>
                  <a:txBody>
                    <a:bodyPr/>
                    <a:lstStyle/>
                    <a:p>
                      <a:pPr algn="ctr"/>
                      <a:r>
                        <a:rPr lang="en-US" b="1" dirty="0"/>
                        <a:t>6 (4M/2F)</a:t>
                      </a:r>
                    </a:p>
                  </a:txBody>
                  <a:tcPr/>
                </a:tc>
                <a:extLst>
                  <a:ext uri="{0D108BD9-81ED-4DB2-BD59-A6C34878D82A}">
                    <a16:rowId xmlns:a16="http://schemas.microsoft.com/office/drawing/2014/main" xmlns="" val="673592633"/>
                  </a:ext>
                </a:extLst>
              </a:tr>
              <a:tr h="384377">
                <a:tc>
                  <a:txBody>
                    <a:bodyPr/>
                    <a:lstStyle/>
                    <a:p>
                      <a:r>
                        <a:rPr lang="en-US" dirty="0"/>
                        <a:t>Age at cardiovascular event</a:t>
                      </a:r>
                    </a:p>
                  </a:txBody>
                  <a:tcPr/>
                </a:tc>
                <a:tc gridSpan="2">
                  <a:txBody>
                    <a:bodyPr/>
                    <a:lstStyle/>
                    <a:p>
                      <a:pPr algn="ctr"/>
                      <a:r>
                        <a:rPr lang="en-US" dirty="0"/>
                        <a:t>53.4±8.2 (range 45-62)</a:t>
                      </a:r>
                    </a:p>
                  </a:txBody>
                  <a:tcPr/>
                </a:tc>
                <a:tc hMerge="1">
                  <a:txBody>
                    <a:bodyPr/>
                    <a:lstStyle/>
                    <a:p>
                      <a:endParaRPr lang="en-US" dirty="0"/>
                    </a:p>
                  </a:txBody>
                  <a:tcPr/>
                </a:tc>
                <a:extLst>
                  <a:ext uri="{0D108BD9-81ED-4DB2-BD59-A6C34878D82A}">
                    <a16:rowId xmlns:a16="http://schemas.microsoft.com/office/drawing/2014/main" xmlns="" val="2251989509"/>
                  </a:ext>
                </a:extLst>
              </a:tr>
              <a:tr h="532886">
                <a:tc>
                  <a:txBody>
                    <a:bodyPr/>
                    <a:lstStyle/>
                    <a:p>
                      <a:r>
                        <a:rPr lang="en-US" dirty="0"/>
                        <a:t>Cerebrovascular event (TIA, stroke)</a:t>
                      </a:r>
                    </a:p>
                  </a:txBody>
                  <a:tcPr/>
                </a:tc>
                <a:tc>
                  <a:txBody>
                    <a:bodyPr/>
                    <a:lstStyle/>
                    <a:p>
                      <a:pPr algn="ctr"/>
                      <a:r>
                        <a:rPr lang="en-US" b="1" dirty="0"/>
                        <a:t>9 (4M/5F)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5 (4M/1F)</a:t>
                      </a:r>
                    </a:p>
                  </a:txBody>
                  <a:tcPr/>
                </a:tc>
                <a:extLst>
                  <a:ext uri="{0D108BD9-81ED-4DB2-BD59-A6C34878D82A}">
                    <a16:rowId xmlns:a16="http://schemas.microsoft.com/office/drawing/2014/main" xmlns="" val="3736228022"/>
                  </a:ext>
                </a:extLst>
              </a:tr>
              <a:tr h="503696">
                <a:tc>
                  <a:txBody>
                    <a:bodyPr/>
                    <a:lstStyle/>
                    <a:p>
                      <a:r>
                        <a:rPr lang="en-US" dirty="0"/>
                        <a:t>Age at cerebrovascular event</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45.3±12.1 (range 26-65)</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2753435666"/>
                  </a:ext>
                </a:extLst>
              </a:tr>
              <a:tr h="647908">
                <a:tc>
                  <a:txBody>
                    <a:bodyPr/>
                    <a:lstStyle/>
                    <a:p>
                      <a:r>
                        <a:rPr lang="en-US" dirty="0"/>
                        <a:t>Renal event (reaching ESKD, dialysis or kidney transplant)</a:t>
                      </a:r>
                    </a:p>
                  </a:txBody>
                  <a:tcPr/>
                </a:tc>
                <a:tc>
                  <a:txBody>
                    <a:bodyPr/>
                    <a:lstStyle/>
                    <a:p>
                      <a:pPr algn="ctr"/>
                      <a:r>
                        <a:rPr lang="en-US" b="1" dirty="0"/>
                        <a:t>7 (6M,1F)</a:t>
                      </a:r>
                    </a:p>
                  </a:txBody>
                  <a:tcPr/>
                </a:tc>
                <a:tc>
                  <a:txBody>
                    <a:bodyPr/>
                    <a:lstStyle/>
                    <a:p>
                      <a:pPr algn="ctr"/>
                      <a:r>
                        <a:rPr lang="en-US" b="1" dirty="0"/>
                        <a:t>4 (3M/1F)</a:t>
                      </a:r>
                      <a:endParaRPr lang="en-US" dirty="0"/>
                    </a:p>
                  </a:txBody>
                  <a:tcPr/>
                </a:tc>
                <a:extLst>
                  <a:ext uri="{0D108BD9-81ED-4DB2-BD59-A6C34878D82A}">
                    <a16:rowId xmlns:a16="http://schemas.microsoft.com/office/drawing/2014/main" xmlns="" val="2485849515"/>
                  </a:ext>
                </a:extLst>
              </a:tr>
              <a:tr h="370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 at renal event</a:t>
                      </a:r>
                    </a:p>
                  </a:txBody>
                  <a:tcPr/>
                </a:tc>
                <a:tc gridSpan="2">
                  <a:txBody>
                    <a:bodyPr/>
                    <a:lstStyle/>
                    <a:p>
                      <a:pPr algn="ctr"/>
                      <a:r>
                        <a:rPr lang="en-US" dirty="0"/>
                        <a:t>37.27±14.8 (range 18-64)</a:t>
                      </a:r>
                    </a:p>
                  </a:txBody>
                  <a:tcPr/>
                </a:tc>
                <a:tc hMerge="1">
                  <a:txBody>
                    <a:bodyPr/>
                    <a:lstStyle/>
                    <a:p>
                      <a:endParaRPr lang="en-US" dirty="0"/>
                    </a:p>
                  </a:txBody>
                  <a:tcPr/>
                </a:tc>
                <a:extLst>
                  <a:ext uri="{0D108BD9-81ED-4DB2-BD59-A6C34878D82A}">
                    <a16:rowId xmlns:a16="http://schemas.microsoft.com/office/drawing/2014/main" xmlns="" val="283099917"/>
                  </a:ext>
                </a:extLst>
              </a:tr>
              <a:tr h="370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Death</a:t>
                      </a:r>
                    </a:p>
                  </a:txBody>
                  <a:tcPr/>
                </a:tc>
                <a:tc>
                  <a:txBody>
                    <a:bodyPr/>
                    <a:lstStyle/>
                    <a:p>
                      <a:pPr algn="ctr"/>
                      <a:r>
                        <a:rPr lang="en-US" b="1" dirty="0"/>
                        <a:t>2 (1M/1F)</a:t>
                      </a:r>
                    </a:p>
                  </a:txBody>
                  <a:tcPr/>
                </a:tc>
                <a:tc>
                  <a:txBody>
                    <a:bodyPr/>
                    <a:lstStyle/>
                    <a:p>
                      <a:pPr algn="ctr"/>
                      <a:r>
                        <a:rPr lang="en-US" b="1" dirty="0"/>
                        <a:t>6 (5M/1F)</a:t>
                      </a:r>
                      <a:endParaRPr lang="en-US" dirty="0"/>
                    </a:p>
                  </a:txBody>
                  <a:tcPr/>
                </a:tc>
                <a:extLst>
                  <a:ext uri="{0D108BD9-81ED-4DB2-BD59-A6C34878D82A}">
                    <a16:rowId xmlns:a16="http://schemas.microsoft.com/office/drawing/2014/main" xmlns="" val="3377019312"/>
                  </a:ext>
                </a:extLst>
              </a:tr>
              <a:tr h="370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 at death</a:t>
                      </a:r>
                    </a:p>
                  </a:txBody>
                  <a:tcPr/>
                </a:tc>
                <a:tc gridSpan="2">
                  <a:txBody>
                    <a:bodyPr/>
                    <a:lstStyle/>
                    <a:p>
                      <a:pPr algn="ctr"/>
                      <a:r>
                        <a:rPr lang="en-US" dirty="0"/>
                        <a:t>52.3± 11.7 (range 33-66)</a:t>
                      </a:r>
                    </a:p>
                  </a:txBody>
                  <a:tcPr/>
                </a:tc>
                <a:tc hMerge="1">
                  <a:txBody>
                    <a:bodyPr/>
                    <a:lstStyle/>
                    <a:p>
                      <a:endParaRPr lang="en-US" dirty="0"/>
                    </a:p>
                  </a:txBody>
                  <a:tcPr/>
                </a:tc>
                <a:extLst>
                  <a:ext uri="{0D108BD9-81ED-4DB2-BD59-A6C34878D82A}">
                    <a16:rowId xmlns:a16="http://schemas.microsoft.com/office/drawing/2014/main" xmlns="" val="3679866492"/>
                  </a:ext>
                </a:extLst>
              </a:tr>
            </a:tbl>
          </a:graphicData>
        </a:graphic>
      </p:graphicFrame>
      <p:sp>
        <p:nvSpPr>
          <p:cNvPr id="6" name="Oval 5"/>
          <p:cNvSpPr/>
          <p:nvPr/>
        </p:nvSpPr>
        <p:spPr>
          <a:xfrm>
            <a:off x="381000" y="4572000"/>
            <a:ext cx="114300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60358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63FA33F-F568-AACE-1345-FC4C4728E65B}"/>
              </a:ext>
            </a:extLst>
          </p:cNvPr>
          <p:cNvSpPr txBox="1"/>
          <p:nvPr/>
        </p:nvSpPr>
        <p:spPr>
          <a:xfrm>
            <a:off x="1828800" y="634425"/>
            <a:ext cx="8534400" cy="584775"/>
          </a:xfrm>
          <a:prstGeom prst="rect">
            <a:avLst/>
          </a:prstGeom>
          <a:noFill/>
        </p:spPr>
        <p:txBody>
          <a:bodyPr wrap="square">
            <a:spAutoFit/>
          </a:bodyPr>
          <a:lstStyle/>
          <a:p>
            <a:pPr algn="ctr"/>
            <a:r>
              <a:rPr lang="en-US" sz="3200" b="1" dirty="0">
                <a:solidFill>
                  <a:srgbClr val="002060"/>
                </a:solidFill>
                <a:latin typeface="+mj-lt"/>
              </a:rPr>
              <a:t>KEY TAKEAWAYS</a:t>
            </a:r>
          </a:p>
        </p:txBody>
      </p:sp>
      <p:sp>
        <p:nvSpPr>
          <p:cNvPr id="2" name="Text Placeholder 18">
            <a:extLst>
              <a:ext uri="{FF2B5EF4-FFF2-40B4-BE49-F238E27FC236}">
                <a16:creationId xmlns:a16="http://schemas.microsoft.com/office/drawing/2014/main" xmlns="" id="{E747B40D-BF12-157F-D3B5-2A3394C0CA47}"/>
              </a:ext>
            </a:extLst>
          </p:cNvPr>
          <p:cNvSpPr txBox="1">
            <a:spLocks/>
          </p:cNvSpPr>
          <p:nvPr/>
        </p:nvSpPr>
        <p:spPr>
          <a:xfrm>
            <a:off x="692870" y="1828800"/>
            <a:ext cx="10889530" cy="612972"/>
          </a:xfrm>
          <a:prstGeom prst="rect">
            <a:avLst/>
          </a:prstGeom>
          <a:solidFill>
            <a:srgbClr val="F4FCFE"/>
          </a:solidFill>
        </p:spPr>
        <p:txBody>
          <a:bodyPr wrap="square" anchor="ct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Font typeface="Arial" panose="020B0604020202020204" pitchFamily="34" charset="0"/>
              <a:buChar char="•"/>
            </a:pPr>
            <a:r>
              <a:rPr lang="en-US" sz="2000" b="1" dirty="0">
                <a:solidFill>
                  <a:srgbClr val="002060"/>
                </a:solidFill>
              </a:rPr>
              <a:t>Fabry disease is heterogeneous, with classical and non-classical presentations</a:t>
            </a:r>
          </a:p>
        </p:txBody>
      </p:sp>
      <p:sp>
        <p:nvSpPr>
          <p:cNvPr id="7" name="Text Placeholder 18">
            <a:extLst>
              <a:ext uri="{FF2B5EF4-FFF2-40B4-BE49-F238E27FC236}">
                <a16:creationId xmlns:a16="http://schemas.microsoft.com/office/drawing/2014/main" xmlns="" id="{E6D8AB04-E32F-359F-1FBF-ED515F4D058E}"/>
              </a:ext>
            </a:extLst>
          </p:cNvPr>
          <p:cNvSpPr txBox="1">
            <a:spLocks/>
          </p:cNvSpPr>
          <p:nvPr/>
        </p:nvSpPr>
        <p:spPr>
          <a:xfrm>
            <a:off x="692870" y="2514600"/>
            <a:ext cx="10889530" cy="612972"/>
          </a:xfrm>
          <a:prstGeom prst="rect">
            <a:avLst/>
          </a:prstGeom>
          <a:solidFill>
            <a:srgbClr val="F4FCFE"/>
          </a:solidFill>
        </p:spPr>
        <p:txBody>
          <a:bodyPr wrap="square" anchor="ct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Font typeface="Arial" panose="020B0604020202020204" pitchFamily="34" charset="0"/>
              <a:buChar char="•"/>
            </a:pPr>
            <a:r>
              <a:rPr lang="en-US" sz="2000" b="1" dirty="0">
                <a:solidFill>
                  <a:srgbClr val="002060"/>
                </a:solidFill>
              </a:rPr>
              <a:t>Screening and testing is important to identify new patients</a:t>
            </a:r>
            <a:endParaRPr lang="en-US" sz="2000" b="1" baseline="30000" dirty="0">
              <a:solidFill>
                <a:srgbClr val="002060"/>
              </a:solidFill>
            </a:endParaRPr>
          </a:p>
        </p:txBody>
      </p:sp>
      <p:sp>
        <p:nvSpPr>
          <p:cNvPr id="3" name="Text Placeholder 18">
            <a:extLst>
              <a:ext uri="{FF2B5EF4-FFF2-40B4-BE49-F238E27FC236}">
                <a16:creationId xmlns:a16="http://schemas.microsoft.com/office/drawing/2014/main" xmlns="" id="{B5B8E4B8-5F52-85B8-11F4-9BAB4C26CD88}"/>
              </a:ext>
            </a:extLst>
          </p:cNvPr>
          <p:cNvSpPr txBox="1">
            <a:spLocks/>
          </p:cNvSpPr>
          <p:nvPr/>
        </p:nvSpPr>
        <p:spPr>
          <a:xfrm>
            <a:off x="685800" y="5105400"/>
            <a:ext cx="10889530" cy="1434988"/>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algn="just">
              <a:lnSpc>
                <a:spcPct val="150000"/>
              </a:lnSpc>
              <a:spcBef>
                <a:spcPts val="0"/>
              </a:spcBef>
              <a:buClr>
                <a:srgbClr val="002060"/>
              </a:buClr>
              <a:buFont typeface="Arial" panose="020B0604020202020204" pitchFamily="34" charset="0"/>
              <a:buChar char="•"/>
            </a:pPr>
            <a:r>
              <a:rPr lang="en-US" sz="2000" b="1" dirty="0">
                <a:solidFill>
                  <a:srgbClr val="002060"/>
                </a:solidFill>
                <a:latin typeface="+mn-lt"/>
              </a:rPr>
              <a:t>    Updated recommendations underline the importance of early treatment initiation in both males</a:t>
            </a:r>
          </a:p>
          <a:p>
            <a:pPr marL="0" indent="0" algn="just">
              <a:lnSpc>
                <a:spcPct val="150000"/>
              </a:lnSpc>
              <a:spcBef>
                <a:spcPts val="0"/>
              </a:spcBef>
              <a:buClr>
                <a:srgbClr val="002060"/>
              </a:buClr>
              <a:buNone/>
            </a:pPr>
            <a:r>
              <a:rPr lang="en-US" sz="2000" b="1" dirty="0">
                <a:solidFill>
                  <a:srgbClr val="002060"/>
                </a:solidFill>
                <a:latin typeface="+mn-lt"/>
              </a:rPr>
              <a:t>       and females, </a:t>
            </a:r>
            <a:r>
              <a:rPr lang="en-US" sz="2000" dirty="0">
                <a:solidFill>
                  <a:srgbClr val="002060"/>
                </a:solidFill>
                <a:latin typeface="+mn-lt"/>
              </a:rPr>
              <a:t>and stress the importance of patient-specific care and a </a:t>
            </a:r>
            <a:r>
              <a:rPr lang="en-US" sz="2000" b="1" dirty="0">
                <a:solidFill>
                  <a:srgbClr val="002060"/>
                </a:solidFill>
                <a:latin typeface="+mn-lt"/>
              </a:rPr>
              <a:t>multidisciplinary approach </a:t>
            </a:r>
            <a:r>
              <a:rPr lang="en-US" sz="2000" dirty="0">
                <a:solidFill>
                  <a:srgbClr val="002060"/>
                </a:solidFill>
                <a:latin typeface="+mn-lt"/>
              </a:rPr>
              <a:t>to</a:t>
            </a:r>
          </a:p>
          <a:p>
            <a:pPr marL="0" indent="0" algn="just">
              <a:lnSpc>
                <a:spcPct val="150000"/>
              </a:lnSpc>
              <a:spcBef>
                <a:spcPts val="0"/>
              </a:spcBef>
              <a:buClr>
                <a:srgbClr val="002060"/>
              </a:buClr>
              <a:buNone/>
            </a:pPr>
            <a:r>
              <a:rPr lang="en-US" sz="2000" dirty="0">
                <a:solidFill>
                  <a:srgbClr val="002060"/>
                </a:solidFill>
                <a:latin typeface="+mn-lt"/>
              </a:rPr>
              <a:t>       disease management. </a:t>
            </a:r>
            <a:endParaRPr lang="en-US" sz="2000" baseline="30000" dirty="0">
              <a:solidFill>
                <a:srgbClr val="002060"/>
              </a:solidFill>
              <a:latin typeface="+mn-lt"/>
            </a:endParaRPr>
          </a:p>
        </p:txBody>
      </p:sp>
      <p:sp>
        <p:nvSpPr>
          <p:cNvPr id="5" name="Text Placeholder 18">
            <a:extLst>
              <a:ext uri="{FF2B5EF4-FFF2-40B4-BE49-F238E27FC236}">
                <a16:creationId xmlns:a16="http://schemas.microsoft.com/office/drawing/2014/main" xmlns="" id="{B0164F6A-8EEA-7AE7-31CF-5C9133D0DFF1}"/>
              </a:ext>
            </a:extLst>
          </p:cNvPr>
          <p:cNvSpPr txBox="1">
            <a:spLocks/>
          </p:cNvSpPr>
          <p:nvPr/>
        </p:nvSpPr>
        <p:spPr>
          <a:xfrm>
            <a:off x="685800" y="3200400"/>
            <a:ext cx="10889530" cy="833945"/>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algn="just">
              <a:lnSpc>
                <a:spcPct val="150000"/>
              </a:lnSpc>
              <a:spcBef>
                <a:spcPts val="0"/>
              </a:spcBef>
              <a:buClr>
                <a:srgbClr val="002060"/>
              </a:buClr>
              <a:buFont typeface="Arial" panose="020B0604020202020204" pitchFamily="34" charset="0"/>
              <a:buChar char="•"/>
            </a:pPr>
            <a:r>
              <a:rPr lang="en-US" sz="2000" b="1" dirty="0">
                <a:solidFill>
                  <a:srgbClr val="002060"/>
                </a:solidFill>
                <a:latin typeface="+mn-lt"/>
              </a:rPr>
              <a:t>    Kidney biopsies </a:t>
            </a:r>
            <a:r>
              <a:rPr lang="en-US" sz="2000" dirty="0">
                <a:solidFill>
                  <a:srgbClr val="002060"/>
                </a:solidFill>
                <a:latin typeface="+mn-lt"/>
              </a:rPr>
              <a:t>increase </a:t>
            </a:r>
            <a:r>
              <a:rPr lang="en-US" sz="2000" b="1" dirty="0">
                <a:solidFill>
                  <a:srgbClr val="002060"/>
                </a:solidFill>
                <a:latin typeface="+mn-lt"/>
              </a:rPr>
              <a:t>knowledge </a:t>
            </a:r>
            <a:r>
              <a:rPr lang="en-US" sz="2000" dirty="0">
                <a:solidFill>
                  <a:srgbClr val="002060"/>
                </a:solidFill>
                <a:latin typeface="+mn-lt"/>
              </a:rPr>
              <a:t>about histological lesions and </a:t>
            </a:r>
            <a:r>
              <a:rPr lang="en-US" sz="2000" dirty="0" smtClean="0">
                <a:solidFill>
                  <a:srgbClr val="002060"/>
                </a:solidFill>
                <a:latin typeface="+mn-lt"/>
              </a:rPr>
              <a:t>could be used for identifying</a:t>
            </a:r>
          </a:p>
          <a:p>
            <a:pPr algn="just">
              <a:lnSpc>
                <a:spcPct val="150000"/>
              </a:lnSpc>
              <a:spcBef>
                <a:spcPts val="0"/>
              </a:spcBef>
              <a:buClr>
                <a:srgbClr val="002060"/>
              </a:buClr>
              <a:buNone/>
            </a:pPr>
            <a:r>
              <a:rPr lang="en-US" sz="2000" dirty="0" smtClean="0">
                <a:solidFill>
                  <a:srgbClr val="002060"/>
                </a:solidFill>
                <a:latin typeface="+mn-lt"/>
              </a:rPr>
              <a:t> </a:t>
            </a:r>
            <a:r>
              <a:rPr lang="en-US" sz="2000" dirty="0" smtClean="0">
                <a:solidFill>
                  <a:srgbClr val="002060"/>
                </a:solidFill>
                <a:latin typeface="+mn-lt"/>
              </a:rPr>
              <a:t>     </a:t>
            </a:r>
            <a:r>
              <a:rPr lang="en-US" sz="2000" dirty="0" smtClean="0">
                <a:solidFill>
                  <a:srgbClr val="002060"/>
                </a:solidFill>
                <a:latin typeface="+mn-lt"/>
              </a:rPr>
              <a:t> </a:t>
            </a:r>
            <a:r>
              <a:rPr lang="en-US" sz="2000" b="1" dirty="0" smtClean="0">
                <a:solidFill>
                  <a:srgbClr val="002060"/>
                </a:solidFill>
                <a:latin typeface="+mn-lt"/>
              </a:rPr>
              <a:t>new treatment </a:t>
            </a:r>
            <a:r>
              <a:rPr lang="en-US" sz="2000" b="1" dirty="0">
                <a:solidFill>
                  <a:srgbClr val="002060"/>
                </a:solidFill>
                <a:latin typeface="+mn-lt"/>
              </a:rPr>
              <a:t>targets </a:t>
            </a:r>
            <a:r>
              <a:rPr lang="en-US" sz="2000" dirty="0">
                <a:solidFill>
                  <a:srgbClr val="002060"/>
                </a:solidFill>
                <a:latin typeface="+mn-lt"/>
              </a:rPr>
              <a:t>in Fabry disease </a:t>
            </a:r>
            <a:endParaRPr lang="en-US" sz="2000" baseline="30000" dirty="0">
              <a:solidFill>
                <a:srgbClr val="002060"/>
              </a:solidFill>
              <a:latin typeface="+mn-lt"/>
            </a:endParaRPr>
          </a:p>
        </p:txBody>
      </p:sp>
      <p:sp>
        <p:nvSpPr>
          <p:cNvPr id="4" name="Text Placeholder 18">
            <a:extLst>
              <a:ext uri="{FF2B5EF4-FFF2-40B4-BE49-F238E27FC236}">
                <a16:creationId xmlns:a16="http://schemas.microsoft.com/office/drawing/2014/main" xmlns="" id="{7A6CB41F-AE7F-16BC-51C4-8475A025A52E}"/>
              </a:ext>
            </a:extLst>
          </p:cNvPr>
          <p:cNvSpPr txBox="1">
            <a:spLocks/>
          </p:cNvSpPr>
          <p:nvPr/>
        </p:nvSpPr>
        <p:spPr>
          <a:xfrm>
            <a:off x="685800" y="4114800"/>
            <a:ext cx="10889530" cy="833945"/>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algn="just">
              <a:lnSpc>
                <a:spcPct val="150000"/>
              </a:lnSpc>
              <a:spcBef>
                <a:spcPts val="0"/>
              </a:spcBef>
              <a:buClr>
                <a:srgbClr val="002060"/>
              </a:buClr>
              <a:buFont typeface="Arial" panose="020B0604020202020204" pitchFamily="34" charset="0"/>
              <a:buChar char="•"/>
            </a:pPr>
            <a:r>
              <a:rPr lang="en-US" sz="2000" b="1" dirty="0">
                <a:solidFill>
                  <a:srgbClr val="002060"/>
                </a:solidFill>
                <a:latin typeface="+mn-lt"/>
              </a:rPr>
              <a:t>    Factors influencing GFR and GFR slope in FD patients are: age, gender, baseline CKD stage,</a:t>
            </a:r>
          </a:p>
          <a:p>
            <a:pPr marL="0" indent="0" algn="just">
              <a:lnSpc>
                <a:spcPct val="150000"/>
              </a:lnSpc>
              <a:spcBef>
                <a:spcPts val="0"/>
              </a:spcBef>
              <a:buClr>
                <a:srgbClr val="002060"/>
              </a:buClr>
              <a:buNone/>
            </a:pPr>
            <a:r>
              <a:rPr lang="en-US" sz="2000" b="1" dirty="0">
                <a:solidFill>
                  <a:srgbClr val="002060"/>
                </a:solidFill>
                <a:latin typeface="+mn-lt"/>
              </a:rPr>
              <a:t>       baseline proteinuria, and the presence of glomerular sclerosis on kidney histology </a:t>
            </a:r>
            <a:r>
              <a:rPr lang="en-US" sz="2000" dirty="0">
                <a:solidFill>
                  <a:srgbClr val="002060"/>
                </a:solidFill>
                <a:latin typeface="+mn-lt"/>
              </a:rPr>
              <a:t> </a:t>
            </a:r>
            <a:endParaRPr lang="en-US" sz="2000" baseline="30000" dirty="0">
              <a:solidFill>
                <a:srgbClr val="002060"/>
              </a:solidFill>
              <a:latin typeface="+mn-lt"/>
            </a:endParaRPr>
          </a:p>
        </p:txBody>
      </p:sp>
    </p:spTree>
    <p:extLst>
      <p:ext uri="{BB962C8B-B14F-4D97-AF65-F5344CB8AC3E}">
        <p14:creationId xmlns:p14="http://schemas.microsoft.com/office/powerpoint/2010/main" xmlns="" val="102959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D4C807-1A04-C7BD-41AE-E12D389D8B04}"/>
              </a:ext>
            </a:extLst>
          </p:cNvPr>
          <p:cNvSpPr>
            <a:spLocks noGrp="1"/>
          </p:cNvSpPr>
          <p:nvPr>
            <p:ph idx="4294967295"/>
          </p:nvPr>
        </p:nvSpPr>
        <p:spPr>
          <a:xfrm>
            <a:off x="4686300" y="2776194"/>
            <a:ext cx="2864570" cy="881406"/>
          </a:xfrm>
        </p:spPr>
        <p:txBody>
          <a:bodyPr/>
          <a:lstStyle/>
          <a:p>
            <a:pPr marL="0" indent="0" algn="ctr">
              <a:spcBef>
                <a:spcPct val="0"/>
              </a:spcBef>
              <a:buNone/>
            </a:pPr>
            <a:r>
              <a:rPr lang="en-US" sz="4400" b="1" dirty="0">
                <a:solidFill>
                  <a:srgbClr val="002060"/>
                </a:solidFill>
                <a:latin typeface="+mj-lt"/>
                <a:ea typeface="+mj-ea"/>
                <a:cs typeface="+mj-cs"/>
              </a:rPr>
              <a:t>Thank you!</a:t>
            </a:r>
          </a:p>
        </p:txBody>
      </p:sp>
    </p:spTree>
    <p:extLst>
      <p:ext uri="{BB962C8B-B14F-4D97-AF65-F5344CB8AC3E}">
        <p14:creationId xmlns:p14="http://schemas.microsoft.com/office/powerpoint/2010/main" xmlns="" val="195985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63FA33F-F568-AACE-1345-FC4C4728E65B}"/>
              </a:ext>
            </a:extLst>
          </p:cNvPr>
          <p:cNvSpPr txBox="1"/>
          <p:nvPr/>
        </p:nvSpPr>
        <p:spPr>
          <a:xfrm>
            <a:off x="1828800" y="569893"/>
            <a:ext cx="8534400" cy="954107"/>
          </a:xfrm>
          <a:prstGeom prst="rect">
            <a:avLst/>
          </a:prstGeom>
          <a:noFill/>
        </p:spPr>
        <p:txBody>
          <a:bodyPr wrap="square">
            <a:spAutoFit/>
          </a:bodyPr>
          <a:lstStyle/>
          <a:p>
            <a:pPr algn="ctr"/>
            <a:r>
              <a:rPr lang="en-US" sz="2800" b="1" dirty="0">
                <a:solidFill>
                  <a:srgbClr val="002060"/>
                </a:solidFill>
                <a:latin typeface="+mj-lt"/>
              </a:rPr>
              <a:t>Challenges in diagnosis and management </a:t>
            </a:r>
          </a:p>
          <a:p>
            <a:pPr algn="ctr"/>
            <a:r>
              <a:rPr lang="en-US" sz="2800" b="1" dirty="0">
                <a:solidFill>
                  <a:srgbClr val="002060"/>
                </a:solidFill>
                <a:latin typeface="+mj-lt"/>
              </a:rPr>
              <a:t>of </a:t>
            </a:r>
            <a:r>
              <a:rPr lang="en-US" sz="2800" b="1" dirty="0" err="1">
                <a:solidFill>
                  <a:srgbClr val="002060"/>
                </a:solidFill>
                <a:latin typeface="+mj-lt"/>
              </a:rPr>
              <a:t>Fabry</a:t>
            </a:r>
            <a:r>
              <a:rPr lang="en-US" sz="2800" b="1" dirty="0">
                <a:solidFill>
                  <a:srgbClr val="002060"/>
                </a:solidFill>
                <a:latin typeface="+mj-lt"/>
              </a:rPr>
              <a:t> </a:t>
            </a:r>
            <a:r>
              <a:rPr lang="en-US" sz="2800" b="1" dirty="0" smtClean="0">
                <a:solidFill>
                  <a:srgbClr val="002060"/>
                </a:solidFill>
                <a:latin typeface="+mj-lt"/>
              </a:rPr>
              <a:t>disease</a:t>
            </a:r>
            <a:endParaRPr lang="en-US" sz="2800" b="1" dirty="0">
              <a:solidFill>
                <a:srgbClr val="002060"/>
              </a:solidFill>
              <a:latin typeface="+mj-lt"/>
            </a:endParaRPr>
          </a:p>
        </p:txBody>
      </p:sp>
      <p:sp>
        <p:nvSpPr>
          <p:cNvPr id="8" name="Text Placeholder 18">
            <a:extLst>
              <a:ext uri="{FF2B5EF4-FFF2-40B4-BE49-F238E27FC236}">
                <a16:creationId xmlns:a16="http://schemas.microsoft.com/office/drawing/2014/main" xmlns="" id="{B31796D5-C935-76B2-C155-36C5E0C68B9C}"/>
              </a:ext>
            </a:extLst>
          </p:cNvPr>
          <p:cNvSpPr txBox="1">
            <a:spLocks/>
          </p:cNvSpPr>
          <p:nvPr/>
        </p:nvSpPr>
        <p:spPr>
          <a:xfrm>
            <a:off x="644950" y="2286000"/>
            <a:ext cx="10902100" cy="3352800"/>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algn="just">
              <a:lnSpc>
                <a:spcPct val="150000"/>
              </a:lnSpc>
              <a:spcBef>
                <a:spcPts val="0"/>
              </a:spcBef>
              <a:buClr>
                <a:srgbClr val="002060"/>
              </a:buClr>
              <a:buFont typeface="Arial" panose="020B0604020202020204" pitchFamily="34" charset="0"/>
              <a:buChar char="•"/>
            </a:pPr>
            <a:r>
              <a:rPr lang="en-US" sz="2400" b="1" dirty="0">
                <a:solidFill>
                  <a:srgbClr val="002060"/>
                </a:solidFill>
                <a:latin typeface="+mn-lt"/>
              </a:rPr>
              <a:t>Reduce the time to diagnosis</a:t>
            </a:r>
          </a:p>
          <a:p>
            <a:pPr algn="just">
              <a:lnSpc>
                <a:spcPct val="150000"/>
              </a:lnSpc>
              <a:spcBef>
                <a:spcPts val="0"/>
              </a:spcBef>
              <a:buClr>
                <a:srgbClr val="002060"/>
              </a:buClr>
              <a:buFont typeface="Arial" panose="020B0604020202020204" pitchFamily="34" charset="0"/>
              <a:buChar char="•"/>
            </a:pPr>
            <a:r>
              <a:rPr lang="en-US" sz="2400" b="1" dirty="0">
                <a:solidFill>
                  <a:srgbClr val="002060"/>
                </a:solidFill>
                <a:latin typeface="+mn-lt"/>
              </a:rPr>
              <a:t>Biomarkers of kidney involvement</a:t>
            </a:r>
          </a:p>
          <a:p>
            <a:pPr algn="just">
              <a:lnSpc>
                <a:spcPct val="150000"/>
              </a:lnSpc>
              <a:spcBef>
                <a:spcPts val="0"/>
              </a:spcBef>
              <a:buClr>
                <a:srgbClr val="002060"/>
              </a:buClr>
              <a:buFont typeface="Arial" panose="020B0604020202020204" pitchFamily="34" charset="0"/>
              <a:buChar char="•"/>
            </a:pPr>
            <a:r>
              <a:rPr lang="en-US" sz="2400" b="1" dirty="0">
                <a:solidFill>
                  <a:srgbClr val="002060"/>
                </a:solidFill>
                <a:latin typeface="+mn-lt"/>
              </a:rPr>
              <a:t>Tools to determine when to start the treatment </a:t>
            </a:r>
          </a:p>
          <a:p>
            <a:pPr algn="just">
              <a:lnSpc>
                <a:spcPct val="150000"/>
              </a:lnSpc>
              <a:spcBef>
                <a:spcPts val="0"/>
              </a:spcBef>
              <a:buClr>
                <a:srgbClr val="002060"/>
              </a:buClr>
              <a:buFont typeface="Arial" panose="020B0604020202020204" pitchFamily="34" charset="0"/>
              <a:buChar char="•"/>
            </a:pPr>
            <a:r>
              <a:rPr lang="en-US" sz="2400" b="1" dirty="0">
                <a:solidFill>
                  <a:srgbClr val="002060"/>
                </a:solidFill>
                <a:latin typeface="+mn-lt"/>
              </a:rPr>
              <a:t>Understanding the correlations between genotype and phenotype </a:t>
            </a:r>
          </a:p>
          <a:p>
            <a:pPr algn="just">
              <a:lnSpc>
                <a:spcPct val="150000"/>
              </a:lnSpc>
              <a:spcBef>
                <a:spcPts val="0"/>
              </a:spcBef>
              <a:buClr>
                <a:srgbClr val="002060"/>
              </a:buClr>
              <a:buFont typeface="Arial" panose="020B0604020202020204" pitchFamily="34" charset="0"/>
              <a:buChar char="•"/>
            </a:pPr>
            <a:r>
              <a:rPr lang="en-US" sz="2400" b="1" dirty="0" smtClean="0">
                <a:solidFill>
                  <a:srgbClr val="002060"/>
                </a:solidFill>
                <a:latin typeface="+mn-lt"/>
              </a:rPr>
              <a:t>To establish the predictors </a:t>
            </a:r>
            <a:r>
              <a:rPr lang="en-US" sz="2400" b="1" dirty="0">
                <a:solidFill>
                  <a:srgbClr val="002060"/>
                </a:solidFill>
                <a:latin typeface="+mn-lt"/>
              </a:rPr>
              <a:t>of clinical response</a:t>
            </a:r>
          </a:p>
          <a:p>
            <a:pPr algn="just">
              <a:lnSpc>
                <a:spcPct val="150000"/>
              </a:lnSpc>
              <a:spcBef>
                <a:spcPts val="0"/>
              </a:spcBef>
              <a:buClr>
                <a:srgbClr val="002060"/>
              </a:buClr>
              <a:buFont typeface="Arial" panose="020B0604020202020204" pitchFamily="34" charset="0"/>
              <a:buChar char="•"/>
            </a:pPr>
            <a:r>
              <a:rPr lang="en-US" sz="2400" b="1" dirty="0">
                <a:solidFill>
                  <a:srgbClr val="002060"/>
                </a:solidFill>
                <a:latin typeface="+mn-lt"/>
              </a:rPr>
              <a:t>Improve treatment</a:t>
            </a:r>
          </a:p>
        </p:txBody>
      </p:sp>
      <p:pic>
        <p:nvPicPr>
          <p:cNvPr id="1026" name="Picture 2" descr="Free vector illustration of jigsaw icon">
            <a:extLst>
              <a:ext uri="{FF2B5EF4-FFF2-40B4-BE49-F238E27FC236}">
                <a16:creationId xmlns:a16="http://schemas.microsoft.com/office/drawing/2014/main" xmlns="" id="{6449E4CA-4099-CD77-C502-7A5E12BD772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1731" y="2286000"/>
            <a:ext cx="2064469" cy="2064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657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xmlns="" id="{2E4863F3-1C5D-25FE-F590-8DC16C561161}"/>
              </a:ext>
            </a:extLst>
          </p:cNvPr>
          <p:cNvSpPr txBox="1">
            <a:spLocks/>
          </p:cNvSpPr>
          <p:nvPr/>
        </p:nvSpPr>
        <p:spPr>
          <a:xfrm>
            <a:off x="762000" y="2438400"/>
            <a:ext cx="10712008" cy="2480714"/>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endParaRPr lang="en-US" sz="2200" baseline="30000" dirty="0">
              <a:solidFill>
                <a:srgbClr val="002060"/>
              </a:solidFill>
              <a:latin typeface="+mn-lt"/>
            </a:endParaRPr>
          </a:p>
        </p:txBody>
      </p:sp>
      <p:pic>
        <p:nvPicPr>
          <p:cNvPr id="3" name="Picture 2">
            <a:extLst>
              <a:ext uri="{FF2B5EF4-FFF2-40B4-BE49-F238E27FC236}">
                <a16:creationId xmlns:a16="http://schemas.microsoft.com/office/drawing/2014/main" xmlns="" id="{DE514E0E-6EEC-5C4A-FB44-D97440DB2DBE}"/>
              </a:ext>
            </a:extLst>
          </p:cNvPr>
          <p:cNvPicPr>
            <a:picLocks noChangeAspect="1"/>
          </p:cNvPicPr>
          <p:nvPr/>
        </p:nvPicPr>
        <p:blipFill>
          <a:blip r:embed="rId2" cstate="print"/>
          <a:stretch>
            <a:fillRect/>
          </a:stretch>
        </p:blipFill>
        <p:spPr>
          <a:xfrm>
            <a:off x="835949" y="3471314"/>
            <a:ext cx="6853581" cy="1216057"/>
          </a:xfrm>
          <a:prstGeom prst="rect">
            <a:avLst/>
          </a:prstGeom>
        </p:spPr>
      </p:pic>
      <p:sp>
        <p:nvSpPr>
          <p:cNvPr id="10" name="Text Placeholder 8">
            <a:extLst>
              <a:ext uri="{FF2B5EF4-FFF2-40B4-BE49-F238E27FC236}">
                <a16:creationId xmlns:a16="http://schemas.microsoft.com/office/drawing/2014/main" xmlns="" id="{A17E852A-9C80-DE61-DAB4-E904BDAC0B73}"/>
              </a:ext>
            </a:extLst>
          </p:cNvPr>
          <p:cNvSpPr txBox="1">
            <a:spLocks/>
          </p:cNvSpPr>
          <p:nvPr/>
        </p:nvSpPr>
        <p:spPr>
          <a:xfrm>
            <a:off x="876692" y="4678978"/>
            <a:ext cx="3542907" cy="1846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0" bIns="0" anchor="b">
            <a:spAutoFit/>
          </a:bodyPr>
          <a:lstStyle>
            <a:lvl1pPr marL="0" marR="0" indent="0" algn="l" defTabSz="914194" rtl="0" eaLnBrk="1" latinLnBrk="0" hangingPunct="1">
              <a:lnSpc>
                <a:spcPct val="100000"/>
              </a:lnSpc>
              <a:spcBef>
                <a:spcPts val="1000"/>
              </a:spcBef>
              <a:spcAft>
                <a:spcPts val="0"/>
              </a:spcAft>
              <a:buClr>
                <a:schemeClr val="accent1"/>
              </a:buClr>
              <a:buSzPct val="100000"/>
              <a:buFont typeface="Arial"/>
              <a:buNone/>
              <a:tabLst/>
              <a:defRPr sz="8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228555" marR="0" indent="0" algn="l" defTabSz="914194" rtl="0" eaLnBrk="1" latinLnBrk="0" hangingPunct="1">
              <a:lnSpc>
                <a:spcPct val="100000"/>
              </a:lnSpc>
              <a:spcBef>
                <a:spcPts val="1000"/>
              </a:spcBef>
              <a:spcAft>
                <a:spcPts val="0"/>
              </a:spcAft>
              <a:buClr>
                <a:schemeClr val="accent2"/>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457109" marR="0" indent="0" algn="l" defTabSz="914194" rtl="0" eaLnBrk="1" latinLnBrk="0" hangingPunct="1">
              <a:lnSpc>
                <a:spcPct val="100000"/>
              </a:lnSpc>
              <a:spcBef>
                <a:spcPts val="1000"/>
              </a:spcBef>
              <a:spcAft>
                <a:spcPts val="0"/>
              </a:spcAft>
              <a:buClr>
                <a:schemeClr val="accent3"/>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685663"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914217"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fontAlgn="auto">
              <a:spcBef>
                <a:spcPts val="0"/>
              </a:spcBef>
              <a:buClr>
                <a:srgbClr val="682F64"/>
              </a:buClr>
              <a:defRPr/>
            </a:pPr>
            <a:r>
              <a:rPr kumimoji="0" lang="en-US" sz="1200" b="1"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Biomolecules. 2021 Jul; 11(7): 951</a:t>
            </a:r>
          </a:p>
        </p:txBody>
      </p:sp>
      <p:sp>
        <p:nvSpPr>
          <p:cNvPr id="6" name="TextBox 5">
            <a:extLst>
              <a:ext uri="{FF2B5EF4-FFF2-40B4-BE49-F238E27FC236}">
                <a16:creationId xmlns:a16="http://schemas.microsoft.com/office/drawing/2014/main" xmlns="" id="{E63FA33F-F568-AACE-1345-FC4C4728E65B}"/>
              </a:ext>
            </a:extLst>
          </p:cNvPr>
          <p:cNvSpPr txBox="1"/>
          <p:nvPr/>
        </p:nvSpPr>
        <p:spPr>
          <a:xfrm>
            <a:off x="1896359" y="619780"/>
            <a:ext cx="8466841" cy="523220"/>
          </a:xfrm>
          <a:prstGeom prst="rect">
            <a:avLst/>
          </a:prstGeom>
          <a:noFill/>
        </p:spPr>
        <p:txBody>
          <a:bodyPr wrap="square">
            <a:spAutoFit/>
          </a:bodyPr>
          <a:lstStyle/>
          <a:p>
            <a:pPr algn="ctr"/>
            <a:r>
              <a:rPr lang="en-US" sz="2800" b="1" dirty="0">
                <a:solidFill>
                  <a:srgbClr val="002060"/>
                </a:solidFill>
                <a:latin typeface="+mj-lt"/>
              </a:rPr>
              <a:t>Epidemiology of Fabry disease</a:t>
            </a:r>
          </a:p>
        </p:txBody>
      </p:sp>
      <p:sp>
        <p:nvSpPr>
          <p:cNvPr id="9" name="Text Placeholder 18">
            <a:extLst>
              <a:ext uri="{FF2B5EF4-FFF2-40B4-BE49-F238E27FC236}">
                <a16:creationId xmlns:a16="http://schemas.microsoft.com/office/drawing/2014/main" xmlns="" id="{811FD8B3-294D-C62B-917C-D5D21C31A4F8}"/>
              </a:ext>
            </a:extLst>
          </p:cNvPr>
          <p:cNvSpPr txBox="1">
            <a:spLocks/>
          </p:cNvSpPr>
          <p:nvPr/>
        </p:nvSpPr>
        <p:spPr>
          <a:xfrm>
            <a:off x="739996" y="1868971"/>
            <a:ext cx="10712008" cy="609599"/>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endParaRPr lang="en-US" sz="2200" baseline="30000" dirty="0">
              <a:solidFill>
                <a:srgbClr val="002060"/>
              </a:solidFill>
              <a:latin typeface="+mn-lt"/>
            </a:endParaRPr>
          </a:p>
        </p:txBody>
      </p:sp>
      <p:sp>
        <p:nvSpPr>
          <p:cNvPr id="7" name="TextBox 6">
            <a:extLst>
              <a:ext uri="{FF2B5EF4-FFF2-40B4-BE49-F238E27FC236}">
                <a16:creationId xmlns:a16="http://schemas.microsoft.com/office/drawing/2014/main" xmlns="" id="{459AD7AD-A3F8-4B58-9803-14BD72B24A76}"/>
              </a:ext>
            </a:extLst>
          </p:cNvPr>
          <p:cNvSpPr txBox="1"/>
          <p:nvPr/>
        </p:nvSpPr>
        <p:spPr>
          <a:xfrm>
            <a:off x="838200" y="1924342"/>
            <a:ext cx="10515600" cy="400110"/>
          </a:xfrm>
          <a:prstGeom prst="rect">
            <a:avLst/>
          </a:prstGeom>
          <a:noFill/>
        </p:spPr>
        <p:txBody>
          <a:bodyPr wrap="square">
            <a:spAutoFit/>
          </a:bodyPr>
          <a:lstStyle/>
          <a:p>
            <a:pPr algn="just"/>
            <a:r>
              <a:rPr lang="en-US" sz="2000" b="1" dirty="0">
                <a:solidFill>
                  <a:srgbClr val="C00000"/>
                </a:solidFill>
                <a:latin typeface="+mn-lt"/>
              </a:rPr>
              <a:t>The prevalence </a:t>
            </a:r>
            <a:r>
              <a:rPr lang="en-US" sz="2000" b="1" dirty="0">
                <a:solidFill>
                  <a:srgbClr val="002060"/>
                </a:solidFill>
                <a:latin typeface="+mn-lt"/>
              </a:rPr>
              <a:t>of FD has been estimated between 1:40.000 and 1:170.000 individuals</a:t>
            </a:r>
            <a:r>
              <a:rPr lang="en-US" sz="2000" dirty="0">
                <a:solidFill>
                  <a:srgbClr val="002060"/>
                </a:solidFill>
                <a:latin typeface="+mn-lt"/>
              </a:rPr>
              <a:t>. </a:t>
            </a:r>
          </a:p>
        </p:txBody>
      </p:sp>
      <p:sp>
        <p:nvSpPr>
          <p:cNvPr id="14" name="Text Placeholder 18">
            <a:extLst>
              <a:ext uri="{FF2B5EF4-FFF2-40B4-BE49-F238E27FC236}">
                <a16:creationId xmlns:a16="http://schemas.microsoft.com/office/drawing/2014/main" xmlns="" id="{6E6FF76E-1E52-737C-EAD3-017CDFABD759}"/>
              </a:ext>
            </a:extLst>
          </p:cNvPr>
          <p:cNvSpPr txBox="1">
            <a:spLocks/>
          </p:cNvSpPr>
          <p:nvPr/>
        </p:nvSpPr>
        <p:spPr>
          <a:xfrm>
            <a:off x="6159591" y="5410199"/>
            <a:ext cx="5422809" cy="1140023"/>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r>
              <a:rPr lang="en-US" sz="1800" b="1" dirty="0">
                <a:solidFill>
                  <a:srgbClr val="002060"/>
                </a:solidFill>
                <a:latin typeface="+mn-lt"/>
              </a:rPr>
              <a:t>The </a:t>
            </a:r>
            <a:r>
              <a:rPr lang="en-US" sz="1800" b="1" dirty="0">
                <a:solidFill>
                  <a:srgbClr val="C00000"/>
                </a:solidFill>
                <a:latin typeface="+mn-lt"/>
              </a:rPr>
              <a:t>overall prevalence of Fabry disease causing variants in the UK Biobank is 1 in 5573</a:t>
            </a:r>
            <a:r>
              <a:rPr lang="en-US" sz="1800" b="1" dirty="0">
                <a:solidFill>
                  <a:srgbClr val="002060"/>
                </a:solidFill>
                <a:latin typeface="+mn-lt"/>
              </a:rPr>
              <a:t> with the majority being those associated with a late-onset phenotype.</a:t>
            </a:r>
            <a:endParaRPr lang="en-US" sz="1800" b="1" baseline="30000" dirty="0">
              <a:solidFill>
                <a:srgbClr val="002060"/>
              </a:solidFill>
              <a:latin typeface="+mn-lt"/>
            </a:endParaRPr>
          </a:p>
        </p:txBody>
      </p:sp>
      <p:sp>
        <p:nvSpPr>
          <p:cNvPr id="18" name="TextBox 17">
            <a:extLst>
              <a:ext uri="{FF2B5EF4-FFF2-40B4-BE49-F238E27FC236}">
                <a16:creationId xmlns:a16="http://schemas.microsoft.com/office/drawing/2014/main" xmlns="" id="{20D18C73-B3B1-F549-48B7-2D5743B78844}"/>
              </a:ext>
            </a:extLst>
          </p:cNvPr>
          <p:cNvSpPr txBox="1"/>
          <p:nvPr/>
        </p:nvSpPr>
        <p:spPr>
          <a:xfrm>
            <a:off x="857839" y="2480714"/>
            <a:ext cx="10495960" cy="1015663"/>
          </a:xfrm>
          <a:prstGeom prst="rect">
            <a:avLst/>
          </a:prstGeom>
          <a:noFill/>
        </p:spPr>
        <p:txBody>
          <a:bodyPr wrap="square">
            <a:spAutoFit/>
          </a:bodyPr>
          <a:lstStyle/>
          <a:p>
            <a:pPr algn="just"/>
            <a:r>
              <a:rPr lang="en-US" sz="2000" b="1" dirty="0">
                <a:solidFill>
                  <a:srgbClr val="C00000"/>
                </a:solidFill>
                <a:latin typeface="+mn-lt"/>
              </a:rPr>
              <a:t>Newborn screenings</a:t>
            </a:r>
          </a:p>
          <a:p>
            <a:pPr algn="just"/>
            <a:r>
              <a:rPr lang="en-US" sz="2000" b="1" dirty="0">
                <a:solidFill>
                  <a:srgbClr val="002060"/>
                </a:solidFill>
                <a:latin typeface="+mn-lt"/>
              </a:rPr>
              <a:t>A recent newborn screening study from Italy revealed the overall </a:t>
            </a:r>
            <a:r>
              <a:rPr lang="en-US" sz="2000" b="1" dirty="0">
                <a:solidFill>
                  <a:srgbClr val="C00000"/>
                </a:solidFill>
                <a:latin typeface="+mn-lt"/>
              </a:rPr>
              <a:t>incidence of 1:7879 newborns </a:t>
            </a:r>
            <a:r>
              <a:rPr lang="en-US" sz="2000" b="1" dirty="0">
                <a:solidFill>
                  <a:srgbClr val="002060"/>
                </a:solidFill>
                <a:latin typeface="+mn-lt"/>
              </a:rPr>
              <a:t>(1 in 4068 males), and pathogenic variants incidence 1:13.334 (1 in 6883 males). </a:t>
            </a:r>
            <a:endParaRPr lang="en-US" b="1" dirty="0">
              <a:solidFill>
                <a:srgbClr val="002060"/>
              </a:solidFill>
              <a:latin typeface="+mn-lt"/>
            </a:endParaRPr>
          </a:p>
        </p:txBody>
      </p:sp>
      <p:sp>
        <p:nvSpPr>
          <p:cNvPr id="4" name="Text Placeholder 8">
            <a:extLst>
              <a:ext uri="{FF2B5EF4-FFF2-40B4-BE49-F238E27FC236}">
                <a16:creationId xmlns:a16="http://schemas.microsoft.com/office/drawing/2014/main" xmlns="" id="{B07D536D-FC5F-F37B-860F-6E83CF74BF3C}"/>
              </a:ext>
            </a:extLst>
          </p:cNvPr>
          <p:cNvSpPr txBox="1">
            <a:spLocks/>
          </p:cNvSpPr>
          <p:nvPr/>
        </p:nvSpPr>
        <p:spPr>
          <a:xfrm>
            <a:off x="7519448" y="2286000"/>
            <a:ext cx="4062952" cy="1846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0" bIns="0" anchor="b">
            <a:spAutoFit/>
          </a:bodyPr>
          <a:lstStyle>
            <a:lvl1pPr marL="0" marR="0" indent="0" algn="l" defTabSz="914194" rtl="0" eaLnBrk="1" latinLnBrk="0" hangingPunct="1">
              <a:lnSpc>
                <a:spcPct val="100000"/>
              </a:lnSpc>
              <a:spcBef>
                <a:spcPts val="1000"/>
              </a:spcBef>
              <a:spcAft>
                <a:spcPts val="0"/>
              </a:spcAft>
              <a:buClr>
                <a:schemeClr val="accent1"/>
              </a:buClr>
              <a:buSzPct val="100000"/>
              <a:buFont typeface="Arial"/>
              <a:buNone/>
              <a:tabLst/>
              <a:defRPr sz="8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228555" marR="0" indent="0" algn="l" defTabSz="914194" rtl="0" eaLnBrk="1" latinLnBrk="0" hangingPunct="1">
              <a:lnSpc>
                <a:spcPct val="100000"/>
              </a:lnSpc>
              <a:spcBef>
                <a:spcPts val="1000"/>
              </a:spcBef>
              <a:spcAft>
                <a:spcPts val="0"/>
              </a:spcAft>
              <a:buClr>
                <a:schemeClr val="accent2"/>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457109" marR="0" indent="0" algn="l" defTabSz="914194" rtl="0" eaLnBrk="1" latinLnBrk="0" hangingPunct="1">
              <a:lnSpc>
                <a:spcPct val="100000"/>
              </a:lnSpc>
              <a:spcBef>
                <a:spcPts val="1000"/>
              </a:spcBef>
              <a:spcAft>
                <a:spcPts val="0"/>
              </a:spcAft>
              <a:buClr>
                <a:schemeClr val="accent3"/>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685663"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914217"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fontAlgn="auto">
              <a:spcBef>
                <a:spcPts val="0"/>
              </a:spcBef>
              <a:buClr>
                <a:srgbClr val="682F64"/>
              </a:buClr>
              <a:defRPr/>
            </a:pP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a:t>
            </a:r>
            <a:r>
              <a:rPr kumimoji="0" lang="en-US"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Biegstraaten</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M, et al. </a:t>
            </a:r>
            <a:r>
              <a:rPr kumimoji="0" lang="en-US"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Orphanet</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J Rare Dis 2015;10:36. </a:t>
            </a:r>
          </a:p>
        </p:txBody>
      </p:sp>
      <p:sp>
        <p:nvSpPr>
          <p:cNvPr id="5" name="TextBox 4">
            <a:extLst>
              <a:ext uri="{FF2B5EF4-FFF2-40B4-BE49-F238E27FC236}">
                <a16:creationId xmlns:a16="http://schemas.microsoft.com/office/drawing/2014/main" xmlns="" id="{53B7AB62-7DE4-9EF0-105E-89F29ACD1FB5}"/>
              </a:ext>
            </a:extLst>
          </p:cNvPr>
          <p:cNvSpPr txBox="1"/>
          <p:nvPr/>
        </p:nvSpPr>
        <p:spPr>
          <a:xfrm>
            <a:off x="8229600" y="3581400"/>
            <a:ext cx="2971800" cy="1354217"/>
          </a:xfrm>
          <a:prstGeom prst="rect">
            <a:avLst/>
          </a:prstGeom>
          <a:noFill/>
        </p:spPr>
        <p:txBody>
          <a:bodyPr wrap="square" rtlCol="0">
            <a:spAutoFit/>
          </a:bodyPr>
          <a:lstStyle/>
          <a:p>
            <a:pPr marL="285750" indent="-285750">
              <a:buFont typeface="Arial" panose="020B0604020202020204" pitchFamily="34" charset="0"/>
              <a:buChar char="•"/>
            </a:pPr>
            <a:r>
              <a:rPr lang="en-US" sz="1600" i="1" dirty="0">
                <a:latin typeface="+mn-lt"/>
              </a:rPr>
              <a:t>173,342 newborns (89,485 males) in 5.5 years</a:t>
            </a:r>
          </a:p>
          <a:p>
            <a:pPr marL="285750" indent="-285750">
              <a:buFont typeface="Arial" panose="020B0604020202020204" pitchFamily="34" charset="0"/>
              <a:buChar char="•"/>
            </a:pPr>
            <a:r>
              <a:rPr lang="en-US" sz="1600" b="0" i="1" dirty="0">
                <a:solidFill>
                  <a:srgbClr val="212121"/>
                </a:solidFill>
                <a:effectLst/>
                <a:latin typeface="+mn-lt"/>
              </a:rPr>
              <a:t>α-galactosidase A activity and lyso-Gb</a:t>
            </a:r>
            <a:r>
              <a:rPr lang="en-US" sz="1600" b="0" i="1" baseline="-25000" dirty="0">
                <a:solidFill>
                  <a:srgbClr val="212121"/>
                </a:solidFill>
                <a:effectLst/>
                <a:latin typeface="+mn-lt"/>
              </a:rPr>
              <a:t>3</a:t>
            </a:r>
            <a:r>
              <a:rPr lang="en-US" sz="1600" b="0" i="1" dirty="0">
                <a:solidFill>
                  <a:srgbClr val="212121"/>
                </a:solidFill>
                <a:effectLst/>
                <a:latin typeface="+mn-lt"/>
              </a:rPr>
              <a:t> assays in DBS</a:t>
            </a:r>
            <a:endParaRPr lang="en-US" sz="1600" i="1" dirty="0">
              <a:latin typeface="+mn-lt"/>
            </a:endParaRPr>
          </a:p>
          <a:p>
            <a:endParaRPr lang="en-US" dirty="0"/>
          </a:p>
        </p:txBody>
      </p:sp>
      <p:pic>
        <p:nvPicPr>
          <p:cNvPr id="24" name="Picture 23">
            <a:extLst>
              <a:ext uri="{FF2B5EF4-FFF2-40B4-BE49-F238E27FC236}">
                <a16:creationId xmlns:a16="http://schemas.microsoft.com/office/drawing/2014/main" xmlns="" id="{D0F7A2CD-8899-C9AA-D6C8-A05C5905D0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5160285"/>
            <a:ext cx="5549991" cy="1469115"/>
          </a:xfrm>
          <a:prstGeom prst="rect">
            <a:avLst/>
          </a:prstGeom>
        </p:spPr>
      </p:pic>
      <p:sp>
        <p:nvSpPr>
          <p:cNvPr id="28" name="TextBox 27">
            <a:extLst>
              <a:ext uri="{FF2B5EF4-FFF2-40B4-BE49-F238E27FC236}">
                <a16:creationId xmlns:a16="http://schemas.microsoft.com/office/drawing/2014/main" xmlns="" id="{0036A52C-63BA-3E5E-CEE6-71D28E42D93A}"/>
              </a:ext>
            </a:extLst>
          </p:cNvPr>
          <p:cNvSpPr txBox="1"/>
          <p:nvPr/>
        </p:nvSpPr>
        <p:spPr>
          <a:xfrm>
            <a:off x="2092752" y="6352401"/>
            <a:ext cx="2784048" cy="276999"/>
          </a:xfrm>
          <a:prstGeom prst="rect">
            <a:avLst/>
          </a:prstGeom>
          <a:noFill/>
        </p:spPr>
        <p:txBody>
          <a:bodyPr wrap="square">
            <a:spAutoFit/>
          </a:bodyPr>
          <a:lstStyle/>
          <a:p>
            <a:r>
              <a:rPr lang="en-US" sz="1200" b="1" i="1" dirty="0">
                <a:solidFill>
                  <a:srgbClr val="002060"/>
                </a:solidFill>
                <a:latin typeface="+mn-lt"/>
              </a:rPr>
              <a:t>J Med Genet 2023;60:391–396.</a:t>
            </a:r>
          </a:p>
        </p:txBody>
      </p:sp>
    </p:spTree>
    <p:extLst>
      <p:ext uri="{BB962C8B-B14F-4D97-AF65-F5344CB8AC3E}">
        <p14:creationId xmlns:p14="http://schemas.microsoft.com/office/powerpoint/2010/main" xmlns="" val="400119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63FA33F-F568-AACE-1345-FC4C4728E65B}"/>
              </a:ext>
            </a:extLst>
          </p:cNvPr>
          <p:cNvSpPr txBox="1"/>
          <p:nvPr/>
        </p:nvSpPr>
        <p:spPr>
          <a:xfrm>
            <a:off x="1896359" y="619780"/>
            <a:ext cx="8466841" cy="523220"/>
          </a:xfrm>
          <a:prstGeom prst="rect">
            <a:avLst/>
          </a:prstGeom>
          <a:noFill/>
        </p:spPr>
        <p:txBody>
          <a:bodyPr wrap="square">
            <a:spAutoFit/>
          </a:bodyPr>
          <a:lstStyle/>
          <a:p>
            <a:pPr algn="ctr"/>
            <a:r>
              <a:rPr lang="en-US" sz="2800" b="1" dirty="0">
                <a:solidFill>
                  <a:srgbClr val="002060"/>
                </a:solidFill>
                <a:latin typeface="+mj-lt"/>
              </a:rPr>
              <a:t>Types of screening for Fabry disease</a:t>
            </a:r>
          </a:p>
        </p:txBody>
      </p:sp>
      <p:sp>
        <p:nvSpPr>
          <p:cNvPr id="2" name="Dreptunghi 1">
            <a:extLst>
              <a:ext uri="{FF2B5EF4-FFF2-40B4-BE49-F238E27FC236}">
                <a16:creationId xmlns:a16="http://schemas.microsoft.com/office/drawing/2014/main" xmlns="" id="{BBFC511A-0490-9FB1-A822-6673EAED1AC1}"/>
              </a:ext>
            </a:extLst>
          </p:cNvPr>
          <p:cNvSpPr/>
          <p:nvPr/>
        </p:nvSpPr>
        <p:spPr>
          <a:xfrm>
            <a:off x="1295400" y="2743200"/>
            <a:ext cx="1482776" cy="90547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3" name="CasetăText 2">
            <a:extLst>
              <a:ext uri="{FF2B5EF4-FFF2-40B4-BE49-F238E27FC236}">
                <a16:creationId xmlns:a16="http://schemas.microsoft.com/office/drawing/2014/main" xmlns="" id="{B329EF57-8C94-E39D-66AB-674B60354CC4}"/>
              </a:ext>
            </a:extLst>
          </p:cNvPr>
          <p:cNvSpPr txBox="1"/>
          <p:nvPr/>
        </p:nvSpPr>
        <p:spPr>
          <a:xfrm>
            <a:off x="1447800" y="2873514"/>
            <a:ext cx="1441552" cy="707886"/>
          </a:xfrm>
          <a:prstGeom prst="rect">
            <a:avLst/>
          </a:prstGeom>
          <a:noFill/>
        </p:spPr>
        <p:txBody>
          <a:bodyPr wrap="square" rtlCol="0">
            <a:spAutoFit/>
          </a:bodyPr>
          <a:lstStyle/>
          <a:p>
            <a:r>
              <a:rPr lang="en-US" sz="2000" b="1" dirty="0">
                <a:latin typeface="+mn-lt"/>
              </a:rPr>
              <a:t>Clinical </a:t>
            </a:r>
          </a:p>
          <a:p>
            <a:r>
              <a:rPr lang="en-US" sz="2000" b="1" dirty="0">
                <a:latin typeface="+mn-lt"/>
              </a:rPr>
              <a:t>Screening</a:t>
            </a:r>
          </a:p>
        </p:txBody>
      </p:sp>
      <p:sp>
        <p:nvSpPr>
          <p:cNvPr id="5" name="Dreptunghi 4">
            <a:extLst>
              <a:ext uri="{FF2B5EF4-FFF2-40B4-BE49-F238E27FC236}">
                <a16:creationId xmlns:a16="http://schemas.microsoft.com/office/drawing/2014/main" xmlns="" id="{82448D67-A487-93A0-C438-9C4C046FFAE2}"/>
              </a:ext>
            </a:extLst>
          </p:cNvPr>
          <p:cNvSpPr/>
          <p:nvPr/>
        </p:nvSpPr>
        <p:spPr>
          <a:xfrm>
            <a:off x="1295400" y="4258270"/>
            <a:ext cx="1482776" cy="92333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7" name="CasetăText 6">
            <a:extLst>
              <a:ext uri="{FF2B5EF4-FFF2-40B4-BE49-F238E27FC236}">
                <a16:creationId xmlns:a16="http://schemas.microsoft.com/office/drawing/2014/main" xmlns="" id="{EFAB4E08-9845-CD50-1064-EA354B07BABD}"/>
              </a:ext>
            </a:extLst>
          </p:cNvPr>
          <p:cNvSpPr txBox="1"/>
          <p:nvPr/>
        </p:nvSpPr>
        <p:spPr>
          <a:xfrm>
            <a:off x="1489024" y="4258270"/>
            <a:ext cx="1482776" cy="923330"/>
          </a:xfrm>
          <a:prstGeom prst="rect">
            <a:avLst/>
          </a:prstGeom>
          <a:noFill/>
        </p:spPr>
        <p:txBody>
          <a:bodyPr wrap="square" rtlCol="0">
            <a:spAutoFit/>
          </a:bodyPr>
          <a:lstStyle/>
          <a:p>
            <a:r>
              <a:rPr lang="en-US" b="1" dirty="0">
                <a:latin typeface="+mn-lt"/>
              </a:rPr>
              <a:t>Awareness,</a:t>
            </a:r>
          </a:p>
          <a:p>
            <a:r>
              <a:rPr lang="en-US" b="1" dirty="0">
                <a:latin typeface="+mn-lt"/>
              </a:rPr>
              <a:t>Education</a:t>
            </a:r>
          </a:p>
          <a:p>
            <a:r>
              <a:rPr lang="en-US" b="1" dirty="0">
                <a:latin typeface="+mn-lt"/>
              </a:rPr>
              <a:t>+ Testing </a:t>
            </a:r>
          </a:p>
        </p:txBody>
      </p:sp>
      <p:sp>
        <p:nvSpPr>
          <p:cNvPr id="8" name="Dreptunghi 7">
            <a:extLst>
              <a:ext uri="{FF2B5EF4-FFF2-40B4-BE49-F238E27FC236}">
                <a16:creationId xmlns:a16="http://schemas.microsoft.com/office/drawing/2014/main" xmlns="" id="{97BAA01F-A55D-DCE8-9641-362FE88365A7}"/>
              </a:ext>
            </a:extLst>
          </p:cNvPr>
          <p:cNvSpPr/>
          <p:nvPr/>
        </p:nvSpPr>
        <p:spPr>
          <a:xfrm>
            <a:off x="4419600" y="2743200"/>
            <a:ext cx="1524000" cy="90547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9" name="CasetăText 8">
            <a:extLst>
              <a:ext uri="{FF2B5EF4-FFF2-40B4-BE49-F238E27FC236}">
                <a16:creationId xmlns:a16="http://schemas.microsoft.com/office/drawing/2014/main" xmlns="" id="{1D308B3F-BBD9-B0B3-FA43-20431D1FF20B}"/>
              </a:ext>
            </a:extLst>
          </p:cNvPr>
          <p:cNvSpPr txBox="1"/>
          <p:nvPr/>
        </p:nvSpPr>
        <p:spPr>
          <a:xfrm>
            <a:off x="4572000" y="2873514"/>
            <a:ext cx="1447800" cy="707886"/>
          </a:xfrm>
          <a:prstGeom prst="rect">
            <a:avLst/>
          </a:prstGeom>
          <a:noFill/>
        </p:spPr>
        <p:txBody>
          <a:bodyPr wrap="square" rtlCol="0">
            <a:spAutoFit/>
          </a:bodyPr>
          <a:lstStyle/>
          <a:p>
            <a:r>
              <a:rPr lang="en-US" sz="2000" b="1" dirty="0">
                <a:latin typeface="+mn-lt"/>
              </a:rPr>
              <a:t>High Risk </a:t>
            </a:r>
          </a:p>
          <a:p>
            <a:r>
              <a:rPr lang="en-US" sz="2000" b="1" dirty="0">
                <a:latin typeface="+mn-lt"/>
              </a:rPr>
              <a:t>Screening</a:t>
            </a:r>
          </a:p>
        </p:txBody>
      </p:sp>
      <p:sp>
        <p:nvSpPr>
          <p:cNvPr id="10" name="Dreptunghi 9">
            <a:extLst>
              <a:ext uri="{FF2B5EF4-FFF2-40B4-BE49-F238E27FC236}">
                <a16:creationId xmlns:a16="http://schemas.microsoft.com/office/drawing/2014/main" xmlns="" id="{51F0ADAD-E6D2-0BFB-0AED-95FBE8F7F219}"/>
              </a:ext>
            </a:extLst>
          </p:cNvPr>
          <p:cNvSpPr/>
          <p:nvPr/>
        </p:nvSpPr>
        <p:spPr>
          <a:xfrm>
            <a:off x="3276600" y="4258270"/>
            <a:ext cx="1177976" cy="92333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11" name="CasetăText 10">
            <a:extLst>
              <a:ext uri="{FF2B5EF4-FFF2-40B4-BE49-F238E27FC236}">
                <a16:creationId xmlns:a16="http://schemas.microsoft.com/office/drawing/2014/main" xmlns="" id="{94ACA3C4-D715-768F-77A1-1F2A0E553321}"/>
              </a:ext>
            </a:extLst>
          </p:cNvPr>
          <p:cNvSpPr txBox="1"/>
          <p:nvPr/>
        </p:nvSpPr>
        <p:spPr>
          <a:xfrm>
            <a:off x="3276600" y="4373939"/>
            <a:ext cx="1177976" cy="646331"/>
          </a:xfrm>
          <a:prstGeom prst="rect">
            <a:avLst/>
          </a:prstGeom>
          <a:noFill/>
        </p:spPr>
        <p:txBody>
          <a:bodyPr wrap="square" rtlCol="0">
            <a:spAutoFit/>
          </a:bodyPr>
          <a:lstStyle/>
          <a:p>
            <a:pPr algn="ctr"/>
            <a:r>
              <a:rPr lang="en-US" b="1" dirty="0">
                <a:latin typeface="+mn-lt"/>
              </a:rPr>
              <a:t>Kidney disease</a:t>
            </a:r>
          </a:p>
        </p:txBody>
      </p:sp>
      <p:sp>
        <p:nvSpPr>
          <p:cNvPr id="12" name="Dreptunghi 11">
            <a:extLst>
              <a:ext uri="{FF2B5EF4-FFF2-40B4-BE49-F238E27FC236}">
                <a16:creationId xmlns:a16="http://schemas.microsoft.com/office/drawing/2014/main" xmlns="" id="{4C565BB9-9994-4C94-BAEB-8E6516A8ABBE}"/>
              </a:ext>
            </a:extLst>
          </p:cNvPr>
          <p:cNvSpPr/>
          <p:nvPr/>
        </p:nvSpPr>
        <p:spPr>
          <a:xfrm>
            <a:off x="4613224" y="4258270"/>
            <a:ext cx="1177976" cy="92333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13" name="CasetăText 12">
            <a:extLst>
              <a:ext uri="{FF2B5EF4-FFF2-40B4-BE49-F238E27FC236}">
                <a16:creationId xmlns:a16="http://schemas.microsoft.com/office/drawing/2014/main" xmlns="" id="{2C6ED785-C672-41BC-8415-850D0291E442}"/>
              </a:ext>
            </a:extLst>
          </p:cNvPr>
          <p:cNvSpPr txBox="1"/>
          <p:nvPr/>
        </p:nvSpPr>
        <p:spPr>
          <a:xfrm>
            <a:off x="4613224" y="4373939"/>
            <a:ext cx="1177976" cy="646331"/>
          </a:xfrm>
          <a:prstGeom prst="rect">
            <a:avLst/>
          </a:prstGeom>
          <a:noFill/>
        </p:spPr>
        <p:txBody>
          <a:bodyPr wrap="square" rtlCol="0">
            <a:spAutoFit/>
          </a:bodyPr>
          <a:lstStyle/>
          <a:p>
            <a:pPr algn="ctr"/>
            <a:r>
              <a:rPr lang="en-US" b="1" dirty="0">
                <a:latin typeface="+mn-lt"/>
              </a:rPr>
              <a:t>Heart disease</a:t>
            </a:r>
          </a:p>
        </p:txBody>
      </p:sp>
      <p:sp>
        <p:nvSpPr>
          <p:cNvPr id="14" name="Dreptunghi 13">
            <a:extLst>
              <a:ext uri="{FF2B5EF4-FFF2-40B4-BE49-F238E27FC236}">
                <a16:creationId xmlns:a16="http://schemas.microsoft.com/office/drawing/2014/main" xmlns="" id="{5EA059F9-0D75-194E-07C5-D5369F4DD8B3}"/>
              </a:ext>
            </a:extLst>
          </p:cNvPr>
          <p:cNvSpPr/>
          <p:nvPr/>
        </p:nvSpPr>
        <p:spPr>
          <a:xfrm>
            <a:off x="5908624" y="4258270"/>
            <a:ext cx="1177976" cy="92333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15" name="CasetăText 14">
            <a:extLst>
              <a:ext uri="{FF2B5EF4-FFF2-40B4-BE49-F238E27FC236}">
                <a16:creationId xmlns:a16="http://schemas.microsoft.com/office/drawing/2014/main" xmlns="" id="{4B82A7C7-09B3-7454-1791-6B076A953DDF}"/>
              </a:ext>
            </a:extLst>
          </p:cNvPr>
          <p:cNvSpPr txBox="1"/>
          <p:nvPr/>
        </p:nvSpPr>
        <p:spPr>
          <a:xfrm>
            <a:off x="5908624" y="4373939"/>
            <a:ext cx="1177976" cy="646331"/>
          </a:xfrm>
          <a:prstGeom prst="rect">
            <a:avLst/>
          </a:prstGeom>
          <a:noFill/>
        </p:spPr>
        <p:txBody>
          <a:bodyPr wrap="square" rtlCol="0">
            <a:spAutoFit/>
          </a:bodyPr>
          <a:lstStyle/>
          <a:p>
            <a:pPr algn="ctr"/>
            <a:r>
              <a:rPr lang="en-US" b="1" dirty="0">
                <a:latin typeface="+mn-lt"/>
              </a:rPr>
              <a:t>Early stroke</a:t>
            </a:r>
          </a:p>
        </p:txBody>
      </p:sp>
      <p:sp>
        <p:nvSpPr>
          <p:cNvPr id="16" name="Dreptunghi 15">
            <a:extLst>
              <a:ext uri="{FF2B5EF4-FFF2-40B4-BE49-F238E27FC236}">
                <a16:creationId xmlns:a16="http://schemas.microsoft.com/office/drawing/2014/main" xmlns="" id="{91BD47F7-E329-7175-39AA-EF7ACAEDC578}"/>
              </a:ext>
            </a:extLst>
          </p:cNvPr>
          <p:cNvSpPr/>
          <p:nvPr/>
        </p:nvSpPr>
        <p:spPr>
          <a:xfrm>
            <a:off x="7391400" y="2743200"/>
            <a:ext cx="1524000" cy="90547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17" name="CasetăText 16">
            <a:extLst>
              <a:ext uri="{FF2B5EF4-FFF2-40B4-BE49-F238E27FC236}">
                <a16:creationId xmlns:a16="http://schemas.microsoft.com/office/drawing/2014/main" xmlns="" id="{EFCED5B8-EE34-E1F5-15CF-E0CBD21092FD}"/>
              </a:ext>
            </a:extLst>
          </p:cNvPr>
          <p:cNvSpPr txBox="1"/>
          <p:nvPr/>
        </p:nvSpPr>
        <p:spPr>
          <a:xfrm>
            <a:off x="7467600" y="2873514"/>
            <a:ext cx="1406576" cy="707886"/>
          </a:xfrm>
          <a:prstGeom prst="rect">
            <a:avLst/>
          </a:prstGeom>
          <a:noFill/>
          <a:ln>
            <a:noFill/>
          </a:ln>
        </p:spPr>
        <p:txBody>
          <a:bodyPr wrap="square" rtlCol="0">
            <a:spAutoFit/>
          </a:bodyPr>
          <a:lstStyle/>
          <a:p>
            <a:pPr algn="ctr"/>
            <a:r>
              <a:rPr lang="en-US" sz="2000" b="1" dirty="0">
                <a:latin typeface="+mn-lt"/>
              </a:rPr>
              <a:t>Family </a:t>
            </a:r>
          </a:p>
          <a:p>
            <a:pPr algn="ctr"/>
            <a:r>
              <a:rPr lang="en-US" sz="2000" b="1" dirty="0">
                <a:latin typeface="+mn-lt"/>
              </a:rPr>
              <a:t>Screening</a:t>
            </a:r>
          </a:p>
        </p:txBody>
      </p:sp>
      <p:sp>
        <p:nvSpPr>
          <p:cNvPr id="18" name="Dreptunghi 17">
            <a:extLst>
              <a:ext uri="{FF2B5EF4-FFF2-40B4-BE49-F238E27FC236}">
                <a16:creationId xmlns:a16="http://schemas.microsoft.com/office/drawing/2014/main" xmlns="" id="{99006534-44A0-04F7-4EAA-5FD666D8423D}"/>
              </a:ext>
            </a:extLst>
          </p:cNvPr>
          <p:cNvSpPr/>
          <p:nvPr/>
        </p:nvSpPr>
        <p:spPr>
          <a:xfrm>
            <a:off x="9794824" y="2743200"/>
            <a:ext cx="1406576" cy="905470"/>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noFill/>
            </a:endParaRPr>
          </a:p>
        </p:txBody>
      </p:sp>
      <p:sp>
        <p:nvSpPr>
          <p:cNvPr id="19" name="CasetăText 18">
            <a:extLst>
              <a:ext uri="{FF2B5EF4-FFF2-40B4-BE49-F238E27FC236}">
                <a16:creationId xmlns:a16="http://schemas.microsoft.com/office/drawing/2014/main" xmlns="" id="{F5F21B18-2A61-F8A1-E664-C3511CA576A5}"/>
              </a:ext>
            </a:extLst>
          </p:cNvPr>
          <p:cNvSpPr txBox="1"/>
          <p:nvPr/>
        </p:nvSpPr>
        <p:spPr>
          <a:xfrm>
            <a:off x="9829800" y="2895600"/>
            <a:ext cx="1371600" cy="707886"/>
          </a:xfrm>
          <a:prstGeom prst="rect">
            <a:avLst/>
          </a:prstGeom>
          <a:noFill/>
        </p:spPr>
        <p:txBody>
          <a:bodyPr wrap="square" rtlCol="0">
            <a:spAutoFit/>
          </a:bodyPr>
          <a:lstStyle/>
          <a:p>
            <a:pPr algn="ctr"/>
            <a:r>
              <a:rPr lang="en-US" sz="2000" b="1" dirty="0">
                <a:latin typeface="+mn-lt"/>
              </a:rPr>
              <a:t>Mass </a:t>
            </a:r>
          </a:p>
          <a:p>
            <a:r>
              <a:rPr lang="en-US" sz="2000" b="1" dirty="0">
                <a:latin typeface="+mn-lt"/>
              </a:rPr>
              <a:t>Screening</a:t>
            </a:r>
          </a:p>
        </p:txBody>
      </p:sp>
      <p:cxnSp>
        <p:nvCxnSpPr>
          <p:cNvPr id="21" name="Conector drept cu săgeată 20">
            <a:extLst>
              <a:ext uri="{FF2B5EF4-FFF2-40B4-BE49-F238E27FC236}">
                <a16:creationId xmlns:a16="http://schemas.microsoft.com/office/drawing/2014/main" xmlns="" id="{336B7251-6044-FED0-DBB4-21D436D5C7A5}"/>
              </a:ext>
            </a:extLst>
          </p:cNvPr>
          <p:cNvCxnSpPr>
            <a:stCxn id="8" idx="2"/>
            <a:endCxn id="10" idx="0"/>
          </p:cNvCxnSpPr>
          <p:nvPr/>
        </p:nvCxnSpPr>
        <p:spPr>
          <a:xfrm flipH="1">
            <a:off x="3865588" y="3648670"/>
            <a:ext cx="13160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drept cu săgeată 22">
            <a:extLst>
              <a:ext uri="{FF2B5EF4-FFF2-40B4-BE49-F238E27FC236}">
                <a16:creationId xmlns:a16="http://schemas.microsoft.com/office/drawing/2014/main" xmlns="" id="{30A75761-6F70-C3CE-DD0F-2F2F49281ADB}"/>
              </a:ext>
            </a:extLst>
          </p:cNvPr>
          <p:cNvCxnSpPr>
            <a:stCxn id="8" idx="2"/>
            <a:endCxn id="12" idx="0"/>
          </p:cNvCxnSpPr>
          <p:nvPr/>
        </p:nvCxnSpPr>
        <p:spPr>
          <a:xfrm>
            <a:off x="5181600" y="3648670"/>
            <a:ext cx="206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drept cu săgeată 24">
            <a:extLst>
              <a:ext uri="{FF2B5EF4-FFF2-40B4-BE49-F238E27FC236}">
                <a16:creationId xmlns:a16="http://schemas.microsoft.com/office/drawing/2014/main" xmlns="" id="{AD390A11-BEC3-3CBD-330B-3141D2775F91}"/>
              </a:ext>
            </a:extLst>
          </p:cNvPr>
          <p:cNvCxnSpPr>
            <a:stCxn id="8" idx="2"/>
            <a:endCxn id="14" idx="0"/>
          </p:cNvCxnSpPr>
          <p:nvPr/>
        </p:nvCxnSpPr>
        <p:spPr>
          <a:xfrm>
            <a:off x="5181600" y="3648670"/>
            <a:ext cx="13160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 idx="2"/>
            <a:endCxn id="5" idx="0"/>
          </p:cNvCxnSpPr>
          <p:nvPr/>
        </p:nvCxnSpPr>
        <p:spPr>
          <a:xfrm>
            <a:off x="2036788" y="364867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657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d flag icon. concept of pointer, tag and important sign vector triangle  silk on stick | Download on Freepik">
            <a:extLst>
              <a:ext uri="{FF2B5EF4-FFF2-40B4-BE49-F238E27FC236}">
                <a16:creationId xmlns:a16="http://schemas.microsoft.com/office/drawing/2014/main" xmlns="" id="{F056156D-1869-7030-1F47-A5F73848AD5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9200"/>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8">
            <a:extLst>
              <a:ext uri="{FF2B5EF4-FFF2-40B4-BE49-F238E27FC236}">
                <a16:creationId xmlns:a16="http://schemas.microsoft.com/office/drawing/2014/main" xmlns="" id="{A17E852A-9C80-DE61-DAB4-E904BDAC0B73}"/>
              </a:ext>
            </a:extLst>
          </p:cNvPr>
          <p:cNvSpPr txBox="1">
            <a:spLocks/>
          </p:cNvSpPr>
          <p:nvPr/>
        </p:nvSpPr>
        <p:spPr>
          <a:xfrm>
            <a:off x="3962400" y="6488668"/>
            <a:ext cx="4267200"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0" bIns="0" anchor="b">
            <a:spAutoFit/>
          </a:bodyPr>
          <a:lstStyle>
            <a:lvl1pPr marL="0" marR="0" indent="0" algn="l" defTabSz="914194" rtl="0" eaLnBrk="1" latinLnBrk="0" hangingPunct="1">
              <a:lnSpc>
                <a:spcPct val="100000"/>
              </a:lnSpc>
              <a:spcBef>
                <a:spcPts val="1000"/>
              </a:spcBef>
              <a:spcAft>
                <a:spcPts val="0"/>
              </a:spcAft>
              <a:buClr>
                <a:schemeClr val="accent1"/>
              </a:buClr>
              <a:buSzPct val="100000"/>
              <a:buFont typeface="Arial"/>
              <a:buNone/>
              <a:tabLst/>
              <a:defRPr sz="8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228555" marR="0" indent="0" algn="l" defTabSz="914194" rtl="0" eaLnBrk="1" latinLnBrk="0" hangingPunct="1">
              <a:lnSpc>
                <a:spcPct val="100000"/>
              </a:lnSpc>
              <a:spcBef>
                <a:spcPts val="1000"/>
              </a:spcBef>
              <a:spcAft>
                <a:spcPts val="0"/>
              </a:spcAft>
              <a:buClr>
                <a:schemeClr val="accent2"/>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457109" marR="0" indent="0" algn="l" defTabSz="914194" rtl="0" eaLnBrk="1" latinLnBrk="0" hangingPunct="1">
              <a:lnSpc>
                <a:spcPct val="100000"/>
              </a:lnSpc>
              <a:spcBef>
                <a:spcPts val="1000"/>
              </a:spcBef>
              <a:spcAft>
                <a:spcPts val="0"/>
              </a:spcAft>
              <a:buClr>
                <a:schemeClr val="accent3"/>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685663"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914217"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fontAlgn="auto">
              <a:spcBef>
                <a:spcPts val="0"/>
              </a:spcBef>
              <a:buClr>
                <a:srgbClr val="682F64"/>
              </a:buClr>
              <a:defRPr/>
            </a:pPr>
            <a:r>
              <a:rPr kumimoji="0" lang="en-US" sz="120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1. </a:t>
            </a:r>
            <a:r>
              <a:rPr lang="es-ES_tradnl" altLang="en-US" sz="1200" b="1" i="1" dirty="0" err="1">
                <a:solidFill>
                  <a:srgbClr val="002060"/>
                </a:solidFill>
                <a:latin typeface="+mj-lt"/>
              </a:rPr>
              <a:t>Linthorst</a:t>
            </a:r>
            <a:r>
              <a:rPr lang="es-ES_tradnl" altLang="en-US" sz="1200" b="1" i="1" dirty="0">
                <a:solidFill>
                  <a:srgbClr val="002060"/>
                </a:solidFill>
                <a:latin typeface="+mj-lt"/>
              </a:rPr>
              <a:t> GE. Et al. J </a:t>
            </a:r>
            <a:r>
              <a:rPr lang="es-ES_tradnl" altLang="en-US" sz="1200" b="1" i="1" dirty="0" err="1">
                <a:solidFill>
                  <a:srgbClr val="002060"/>
                </a:solidFill>
                <a:latin typeface="+mj-lt"/>
              </a:rPr>
              <a:t>Med</a:t>
            </a:r>
            <a:r>
              <a:rPr lang="es-ES_tradnl" altLang="en-US" sz="1200" b="1" i="1" dirty="0">
                <a:solidFill>
                  <a:srgbClr val="002060"/>
                </a:solidFill>
                <a:latin typeface="+mj-lt"/>
              </a:rPr>
              <a:t> Genet, 2010</a:t>
            </a:r>
          </a:p>
          <a:p>
            <a:pPr marL="0" marR="0" lvl="0" indent="0" algn="l" defTabSz="914194" rtl="0" eaLnBrk="1" fontAlgn="auto" latinLnBrk="0" hangingPunct="1">
              <a:lnSpc>
                <a:spcPct val="100000"/>
              </a:lnSpc>
              <a:spcBef>
                <a:spcPts val="0"/>
              </a:spcBef>
              <a:spcAft>
                <a:spcPts val="0"/>
              </a:spcAft>
              <a:buClr>
                <a:srgbClr val="682F64"/>
              </a:buClr>
              <a:buSzPct val="100000"/>
              <a:buFont typeface="Arial"/>
              <a:buNone/>
              <a:tabLst/>
              <a:defRPr/>
            </a:pPr>
            <a:r>
              <a:rPr kumimoji="0" lang="en-US" sz="120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2.  </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Battaglia Y.</a:t>
            </a:r>
            <a:r>
              <a:rPr lang="es-ES_tradnl" altLang="en-US" sz="1200" b="1" i="1" dirty="0">
                <a:solidFill>
                  <a:srgbClr val="002060"/>
                </a:solidFill>
                <a:latin typeface="+mn-lt"/>
              </a:rPr>
              <a:t> </a:t>
            </a:r>
            <a:r>
              <a:rPr lang="es-ES_tradnl" altLang="en-US" sz="1200" b="1" i="1" dirty="0">
                <a:solidFill>
                  <a:srgbClr val="002060"/>
                </a:solidFill>
                <a:latin typeface="+mj-lt"/>
              </a:rPr>
              <a:t>et al. </a:t>
            </a:r>
            <a:r>
              <a:rPr lang="nb-NO" altLang="en-US" sz="1200" b="1" i="1" dirty="0">
                <a:solidFill>
                  <a:srgbClr val="002060"/>
                </a:solidFill>
                <a:latin typeface="+mj-lt"/>
              </a:rPr>
              <a:t>Front. Med., 2021</a:t>
            </a:r>
            <a:endParaRPr kumimoji="0" lang="en-US" sz="1200"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endParaRPr>
          </a:p>
        </p:txBody>
      </p:sp>
      <p:sp>
        <p:nvSpPr>
          <p:cNvPr id="9" name="Rectangle 3">
            <a:extLst>
              <a:ext uri="{FF2B5EF4-FFF2-40B4-BE49-F238E27FC236}">
                <a16:creationId xmlns:a16="http://schemas.microsoft.com/office/drawing/2014/main" xmlns="" id="{06001DA7-D2C3-B1F4-42BD-F2CAF73FDF9B}"/>
              </a:ext>
            </a:extLst>
          </p:cNvPr>
          <p:cNvSpPr>
            <a:spLocks noChangeArrowheads="1"/>
          </p:cNvSpPr>
          <p:nvPr/>
        </p:nvSpPr>
        <p:spPr bwMode="auto">
          <a:xfrm>
            <a:off x="152400" y="1752600"/>
            <a:ext cx="670560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30000"/>
              </a:lnSpc>
              <a:spcBef>
                <a:spcPct val="0"/>
              </a:spcBef>
              <a:defRPr/>
            </a:pPr>
            <a:r>
              <a:rPr lang="en-US" altLang="en-US" sz="2400" b="1" u="sng" dirty="0">
                <a:solidFill>
                  <a:srgbClr val="002060"/>
                </a:solidFill>
              </a:rPr>
              <a:t>Red flags for Fabry nephropathy:</a:t>
            </a:r>
            <a:r>
              <a:rPr lang="en-US" altLang="en-US" sz="2400" b="1" u="sng" baseline="30000" dirty="0">
                <a:solidFill>
                  <a:srgbClr val="002060"/>
                </a:solidFill>
              </a:rPr>
              <a:t>1</a:t>
            </a:r>
          </a:p>
          <a:p>
            <a:pPr lvl="1" algn="just" eaLnBrk="1" hangingPunct="1">
              <a:lnSpc>
                <a:spcPct val="130000"/>
              </a:lnSpc>
              <a:spcBef>
                <a:spcPct val="0"/>
              </a:spcBef>
              <a:buFont typeface="Arial" pitchFamily="34" charset="0"/>
              <a:buChar char="•"/>
              <a:defRPr/>
            </a:pPr>
            <a:r>
              <a:rPr lang="en-US" altLang="en-US" sz="2000" b="1" dirty="0">
                <a:solidFill>
                  <a:srgbClr val="002060"/>
                </a:solidFill>
              </a:rPr>
              <a:t>Unexplained CKD, especially if presents proteinuria,</a:t>
            </a:r>
          </a:p>
          <a:p>
            <a:pPr marL="457200" lvl="1" indent="0" algn="just" eaLnBrk="1" hangingPunct="1">
              <a:lnSpc>
                <a:spcPct val="130000"/>
              </a:lnSpc>
              <a:spcBef>
                <a:spcPct val="0"/>
              </a:spcBef>
              <a:buNone/>
              <a:defRPr/>
            </a:pPr>
            <a:r>
              <a:rPr lang="en-US" altLang="en-US" sz="2000" b="1" dirty="0">
                <a:solidFill>
                  <a:srgbClr val="002060"/>
                </a:solidFill>
              </a:rPr>
              <a:t>     without  hypertension or mild hypertension in </a:t>
            </a:r>
          </a:p>
          <a:p>
            <a:pPr marL="457200" lvl="1" indent="0" algn="just" eaLnBrk="1" hangingPunct="1">
              <a:lnSpc>
                <a:spcPct val="130000"/>
              </a:lnSpc>
              <a:spcBef>
                <a:spcPct val="0"/>
              </a:spcBef>
              <a:buNone/>
              <a:defRPr/>
            </a:pPr>
            <a:r>
              <a:rPr lang="en-US" altLang="en-US" sz="2000" b="1" dirty="0">
                <a:solidFill>
                  <a:srgbClr val="002060"/>
                </a:solidFill>
              </a:rPr>
              <a:t>     males &lt; 50 year-old, and female, any age</a:t>
            </a:r>
          </a:p>
          <a:p>
            <a:pPr lvl="1" algn="just" eaLnBrk="1" hangingPunct="1">
              <a:lnSpc>
                <a:spcPct val="130000"/>
              </a:lnSpc>
              <a:spcBef>
                <a:spcPct val="0"/>
              </a:spcBef>
              <a:buFont typeface="Arial" pitchFamily="34" charset="0"/>
              <a:buChar char="•"/>
              <a:defRPr/>
            </a:pPr>
            <a:r>
              <a:rPr lang="en-US" altLang="en-US" sz="2000" b="1" dirty="0">
                <a:solidFill>
                  <a:srgbClr val="002060"/>
                </a:solidFill>
              </a:rPr>
              <a:t>Family history of nephropathy</a:t>
            </a:r>
          </a:p>
          <a:p>
            <a:pPr lvl="1" algn="just" eaLnBrk="1" hangingPunct="1">
              <a:lnSpc>
                <a:spcPct val="130000"/>
              </a:lnSpc>
              <a:spcBef>
                <a:spcPct val="0"/>
              </a:spcBef>
              <a:buFont typeface="Arial" pitchFamily="34" charset="0"/>
              <a:buChar char="•"/>
              <a:defRPr/>
            </a:pPr>
            <a:r>
              <a:rPr lang="en-US" altLang="en-US" sz="2000" b="1" dirty="0">
                <a:solidFill>
                  <a:srgbClr val="002060"/>
                </a:solidFill>
              </a:rPr>
              <a:t>Characteristic findings on </a:t>
            </a:r>
            <a:r>
              <a:rPr lang="en-US" altLang="en-US" sz="2000" b="1" dirty="0" smtClean="0">
                <a:solidFill>
                  <a:srgbClr val="002060"/>
                </a:solidFill>
              </a:rPr>
              <a:t>kidney </a:t>
            </a:r>
            <a:r>
              <a:rPr lang="en-US" altLang="en-US" sz="2000" b="1" dirty="0">
                <a:solidFill>
                  <a:srgbClr val="002060"/>
                </a:solidFill>
              </a:rPr>
              <a:t>biopsy (zebra bodies)</a:t>
            </a:r>
          </a:p>
          <a:p>
            <a:pPr algn="just" eaLnBrk="1" hangingPunct="1">
              <a:lnSpc>
                <a:spcPct val="130000"/>
              </a:lnSpc>
              <a:spcBef>
                <a:spcPct val="0"/>
              </a:spcBef>
              <a:buFont typeface="Arial" pitchFamily="34" charset="0"/>
              <a:buChar char="•"/>
              <a:defRPr/>
            </a:pPr>
            <a:endParaRPr lang="en-US" altLang="en-US" sz="1200" b="1" u="sng" dirty="0">
              <a:solidFill>
                <a:srgbClr val="002060"/>
              </a:solidFill>
            </a:endParaRPr>
          </a:p>
          <a:p>
            <a:pPr algn="just" eaLnBrk="1" hangingPunct="1">
              <a:lnSpc>
                <a:spcPct val="130000"/>
              </a:lnSpc>
              <a:spcBef>
                <a:spcPct val="0"/>
              </a:spcBef>
              <a:buFont typeface="Arial" pitchFamily="34" charset="0"/>
              <a:buChar char="•"/>
              <a:defRPr/>
            </a:pPr>
            <a:r>
              <a:rPr lang="en-US" altLang="en-US" sz="2400" b="1" u="sng" dirty="0">
                <a:solidFill>
                  <a:srgbClr val="002060"/>
                </a:solidFill>
              </a:rPr>
              <a:t>Non-renal red flags:</a:t>
            </a:r>
          </a:p>
          <a:p>
            <a:pPr lvl="1" algn="just" eaLnBrk="1" hangingPunct="1">
              <a:lnSpc>
                <a:spcPct val="130000"/>
              </a:lnSpc>
              <a:spcBef>
                <a:spcPct val="0"/>
              </a:spcBef>
              <a:buFont typeface="Arial" pitchFamily="34" charset="0"/>
              <a:buChar char="•"/>
              <a:defRPr/>
            </a:pPr>
            <a:r>
              <a:rPr lang="en-US" altLang="en-US" sz="2000" dirty="0">
                <a:solidFill>
                  <a:srgbClr val="002060"/>
                </a:solidFill>
              </a:rPr>
              <a:t>Unexplained left ventricular hypertrophy</a:t>
            </a:r>
          </a:p>
          <a:p>
            <a:pPr lvl="1" algn="just" eaLnBrk="1" hangingPunct="1">
              <a:lnSpc>
                <a:spcPct val="130000"/>
              </a:lnSpc>
              <a:spcBef>
                <a:spcPct val="0"/>
              </a:spcBef>
              <a:buFont typeface="Arial" pitchFamily="34" charset="0"/>
              <a:buChar char="•"/>
              <a:defRPr/>
            </a:pPr>
            <a:r>
              <a:rPr lang="en-US" altLang="en-US" sz="2000" dirty="0">
                <a:solidFill>
                  <a:srgbClr val="002060"/>
                </a:solidFill>
              </a:rPr>
              <a:t>Stroke in young patient, neuropathic pain, impaired sweating</a:t>
            </a:r>
          </a:p>
          <a:p>
            <a:pPr lvl="1" algn="just" eaLnBrk="1" hangingPunct="1">
              <a:lnSpc>
                <a:spcPct val="130000"/>
              </a:lnSpc>
              <a:spcBef>
                <a:spcPct val="0"/>
              </a:spcBef>
              <a:buFont typeface="Arial" pitchFamily="34" charset="0"/>
              <a:buChar char="•"/>
              <a:defRPr/>
            </a:pPr>
            <a:r>
              <a:rPr lang="en-US" altLang="en-US" sz="2000" dirty="0" err="1">
                <a:solidFill>
                  <a:srgbClr val="002060"/>
                </a:solidFill>
              </a:rPr>
              <a:t>Angiokeratomas</a:t>
            </a:r>
            <a:endParaRPr lang="en-US" altLang="en-US" sz="400" dirty="0">
              <a:solidFill>
                <a:srgbClr val="002060"/>
              </a:solidFill>
            </a:endParaRPr>
          </a:p>
        </p:txBody>
      </p:sp>
      <p:sp>
        <p:nvSpPr>
          <p:cNvPr id="37" name="Title 3">
            <a:extLst>
              <a:ext uri="{FF2B5EF4-FFF2-40B4-BE49-F238E27FC236}">
                <a16:creationId xmlns:a16="http://schemas.microsoft.com/office/drawing/2014/main" xmlns="" id="{DCA78DE3-6CDA-3084-08EA-A1538A40C7FB}"/>
              </a:ext>
            </a:extLst>
          </p:cNvPr>
          <p:cNvSpPr txBox="1">
            <a:spLocks/>
          </p:cNvSpPr>
          <p:nvPr/>
        </p:nvSpPr>
        <p:spPr>
          <a:xfrm>
            <a:off x="6656110" y="1880140"/>
            <a:ext cx="5535890" cy="32966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000" b="1" i="1" u="sng" dirty="0">
                <a:solidFill>
                  <a:srgbClr val="002060"/>
                </a:solidFill>
              </a:rPr>
              <a:t>Flow-chart for screening for </a:t>
            </a:r>
            <a:r>
              <a:rPr lang="en-US" altLang="en-US" sz="2000" b="1" i="1" u="sng" dirty="0" smtClean="0">
                <a:solidFill>
                  <a:srgbClr val="002060"/>
                </a:solidFill>
              </a:rPr>
              <a:t>FD </a:t>
            </a:r>
            <a:r>
              <a:rPr lang="en-US" altLang="en-US" sz="2000" b="1" i="1" u="sng" dirty="0">
                <a:solidFill>
                  <a:srgbClr val="002060"/>
                </a:solidFill>
              </a:rPr>
              <a:t>in CKD patients</a:t>
            </a:r>
            <a:r>
              <a:rPr lang="en-US" altLang="en-US" sz="2000" b="1" i="1" u="sng" baseline="30000" dirty="0">
                <a:solidFill>
                  <a:srgbClr val="002060"/>
                </a:solidFill>
              </a:rPr>
              <a:t>2</a:t>
            </a:r>
          </a:p>
        </p:txBody>
      </p:sp>
      <p:pic>
        <p:nvPicPr>
          <p:cNvPr id="1026" name="Picture 2">
            <a:extLst>
              <a:ext uri="{FF2B5EF4-FFF2-40B4-BE49-F238E27FC236}">
                <a16:creationId xmlns:a16="http://schemas.microsoft.com/office/drawing/2014/main" xmlns="" id="{1F5E69BE-E40E-1A32-A4F0-8386FC00030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2186" y="2286000"/>
            <a:ext cx="5183614" cy="4495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E63FA33F-F568-AACE-1345-FC4C4728E65B}"/>
              </a:ext>
            </a:extLst>
          </p:cNvPr>
          <p:cNvSpPr txBox="1"/>
          <p:nvPr/>
        </p:nvSpPr>
        <p:spPr>
          <a:xfrm>
            <a:off x="1752600" y="381000"/>
            <a:ext cx="8458200" cy="1292662"/>
          </a:xfrm>
          <a:prstGeom prst="rect">
            <a:avLst/>
          </a:prstGeom>
          <a:noFill/>
        </p:spPr>
        <p:txBody>
          <a:bodyPr wrap="square">
            <a:spAutoFit/>
          </a:bodyPr>
          <a:lstStyle/>
          <a:p>
            <a:pPr algn="ctr"/>
            <a:r>
              <a:rPr lang="en-US" sz="2600" b="1" dirty="0">
                <a:solidFill>
                  <a:srgbClr val="002060"/>
                </a:solidFill>
                <a:latin typeface="+mj-lt"/>
              </a:rPr>
              <a:t>Investigation of renal signs and symptoms </a:t>
            </a:r>
            <a:endParaRPr lang="en-US" sz="2600" b="1" dirty="0" smtClean="0">
              <a:solidFill>
                <a:srgbClr val="002060"/>
              </a:solidFill>
              <a:latin typeface="+mj-lt"/>
            </a:endParaRPr>
          </a:p>
          <a:p>
            <a:pPr algn="ctr"/>
            <a:r>
              <a:rPr lang="en-US" sz="2600" b="1" dirty="0" smtClean="0">
                <a:solidFill>
                  <a:srgbClr val="002060"/>
                </a:solidFill>
                <a:latin typeface="+mj-lt"/>
              </a:rPr>
              <a:t>could </a:t>
            </a:r>
            <a:r>
              <a:rPr lang="en-US" sz="2600" b="1" dirty="0">
                <a:solidFill>
                  <a:srgbClr val="002060"/>
                </a:solidFill>
                <a:latin typeface="+mj-lt"/>
              </a:rPr>
              <a:t>be </a:t>
            </a:r>
            <a:r>
              <a:rPr lang="en-US" sz="2600" b="1" dirty="0" smtClean="0">
                <a:solidFill>
                  <a:srgbClr val="002060"/>
                </a:solidFill>
                <a:latin typeface="+mj-lt"/>
              </a:rPr>
              <a:t>key </a:t>
            </a:r>
            <a:r>
              <a:rPr lang="en-US" sz="2600" b="1" dirty="0">
                <a:solidFill>
                  <a:srgbClr val="002060"/>
                </a:solidFill>
                <a:latin typeface="+mj-lt"/>
              </a:rPr>
              <a:t>to prompt diagnosis and </a:t>
            </a:r>
            <a:endParaRPr lang="en-US" sz="2600" b="1" dirty="0" smtClean="0">
              <a:solidFill>
                <a:srgbClr val="002060"/>
              </a:solidFill>
              <a:latin typeface="+mj-lt"/>
            </a:endParaRPr>
          </a:p>
          <a:p>
            <a:pPr algn="ctr"/>
            <a:r>
              <a:rPr lang="en-US" sz="2600" b="1" dirty="0" smtClean="0">
                <a:solidFill>
                  <a:srgbClr val="002060"/>
                </a:solidFill>
                <a:latin typeface="+mj-lt"/>
              </a:rPr>
              <a:t>appropriate interventions for </a:t>
            </a:r>
            <a:r>
              <a:rPr lang="en-US" sz="2600" b="1" dirty="0">
                <a:solidFill>
                  <a:srgbClr val="002060"/>
                </a:solidFill>
                <a:latin typeface="+mj-lt"/>
              </a:rPr>
              <a:t>Fabry disease </a:t>
            </a:r>
          </a:p>
        </p:txBody>
      </p:sp>
    </p:spTree>
    <p:extLst>
      <p:ext uri="{BB962C8B-B14F-4D97-AF65-F5344CB8AC3E}">
        <p14:creationId xmlns:p14="http://schemas.microsoft.com/office/powerpoint/2010/main" xmlns="" val="102047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63FA33F-F568-AACE-1345-FC4C4728E65B}"/>
              </a:ext>
            </a:extLst>
          </p:cNvPr>
          <p:cNvSpPr txBox="1"/>
          <p:nvPr/>
        </p:nvSpPr>
        <p:spPr>
          <a:xfrm>
            <a:off x="1896359" y="543580"/>
            <a:ext cx="8466841" cy="523220"/>
          </a:xfrm>
          <a:prstGeom prst="rect">
            <a:avLst/>
          </a:prstGeom>
          <a:noFill/>
        </p:spPr>
        <p:txBody>
          <a:bodyPr wrap="square">
            <a:spAutoFit/>
          </a:bodyPr>
          <a:lstStyle/>
          <a:p>
            <a:pPr algn="ctr"/>
            <a:r>
              <a:rPr lang="en-US" sz="2800" b="1" dirty="0">
                <a:solidFill>
                  <a:srgbClr val="002060"/>
                </a:solidFill>
                <a:latin typeface="+mj-lt"/>
              </a:rPr>
              <a:t>Screening for Fabry disease</a:t>
            </a:r>
          </a:p>
        </p:txBody>
      </p:sp>
      <p:sp>
        <p:nvSpPr>
          <p:cNvPr id="10" name="Text Placeholder 8">
            <a:extLst>
              <a:ext uri="{FF2B5EF4-FFF2-40B4-BE49-F238E27FC236}">
                <a16:creationId xmlns:a16="http://schemas.microsoft.com/office/drawing/2014/main" xmlns="" id="{A17E852A-9C80-DE61-DAB4-E904BDAC0B73}"/>
              </a:ext>
            </a:extLst>
          </p:cNvPr>
          <p:cNvSpPr txBox="1">
            <a:spLocks/>
          </p:cNvSpPr>
          <p:nvPr/>
        </p:nvSpPr>
        <p:spPr>
          <a:xfrm>
            <a:off x="2590800" y="6673334"/>
            <a:ext cx="9643621" cy="1846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0" bIns="0" anchor="b">
            <a:spAutoFit/>
          </a:bodyPr>
          <a:lstStyle>
            <a:lvl1pPr marL="0" marR="0" indent="0" algn="l" defTabSz="914194" rtl="0" eaLnBrk="1" latinLnBrk="0" hangingPunct="1">
              <a:lnSpc>
                <a:spcPct val="100000"/>
              </a:lnSpc>
              <a:spcBef>
                <a:spcPts val="1000"/>
              </a:spcBef>
              <a:spcAft>
                <a:spcPts val="0"/>
              </a:spcAft>
              <a:buClr>
                <a:schemeClr val="accent1"/>
              </a:buClr>
              <a:buSzPct val="100000"/>
              <a:buFont typeface="Arial"/>
              <a:buNone/>
              <a:tabLst/>
              <a:defRPr sz="8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228555" marR="0" indent="0" algn="l" defTabSz="914194" rtl="0" eaLnBrk="1" latinLnBrk="0" hangingPunct="1">
              <a:lnSpc>
                <a:spcPct val="100000"/>
              </a:lnSpc>
              <a:spcBef>
                <a:spcPts val="1000"/>
              </a:spcBef>
              <a:spcAft>
                <a:spcPts val="0"/>
              </a:spcAft>
              <a:buClr>
                <a:schemeClr val="accent2"/>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457109" marR="0" indent="0" algn="l" defTabSz="914194" rtl="0" eaLnBrk="1" latinLnBrk="0" hangingPunct="1">
              <a:lnSpc>
                <a:spcPct val="100000"/>
              </a:lnSpc>
              <a:spcBef>
                <a:spcPts val="1000"/>
              </a:spcBef>
              <a:spcAft>
                <a:spcPts val="0"/>
              </a:spcAft>
              <a:buClr>
                <a:schemeClr val="accent3"/>
              </a:buClr>
              <a:buSzPct val="100000"/>
              <a:buFont typeface="Arial"/>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685663"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914217" marR="0" indent="0" algn="l" defTabSz="914194" rtl="0" eaLnBrk="1" latinLnBrk="0" hangingPunct="1">
              <a:lnSpc>
                <a:spcPct val="100000"/>
              </a:lnSpc>
              <a:spcBef>
                <a:spcPts val="1000"/>
              </a:spcBef>
              <a:spcAft>
                <a:spcPts val="0"/>
              </a:spcAft>
              <a:buClr>
                <a:schemeClr val="accent3"/>
              </a:buClr>
              <a:buSzPct val="100000"/>
              <a:buFont typeface="System Font Regular"/>
              <a:buNone/>
              <a:tabLst/>
              <a:defRPr sz="1600" b="0" i="0" u="none" strike="noStrike" cap="none" spc="0" baseline="0">
                <a:solidFill>
                  <a:srgbClr val="3F3F3F"/>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fontAlgn="auto">
              <a:spcBef>
                <a:spcPts val="0"/>
              </a:spcBef>
              <a:buClr>
                <a:srgbClr val="682F64"/>
              </a:buClr>
              <a:defRPr/>
            </a:pPr>
            <a:r>
              <a:rPr kumimoji="0" lang="en-US" sz="1200" b="1" i="1" u="none" strike="noStrike" kern="0" cap="none" spc="0" normalizeH="0" baseline="0" noProof="0" dirty="0">
                <a:ln>
                  <a:noFill/>
                </a:ln>
                <a:solidFill>
                  <a:srgbClr val="282828">
                    <a:lumMod val="90000"/>
                    <a:lumOff val="10000"/>
                  </a:srgbClr>
                </a:solidFill>
                <a:effectLst/>
                <a:uLnTx/>
                <a:uFillTx/>
                <a:latin typeface="+mn-lt"/>
                <a:ea typeface="Tahoma" panose="020B0604030504040204" pitchFamily="34" charset="0"/>
                <a:cs typeface="Times New Roman" panose="02020603050405020304" pitchFamily="18" charset="0"/>
                <a:sym typeface="Lato Light"/>
              </a:rPr>
              <a:t> </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Doheny et al. </a:t>
            </a:r>
            <a:r>
              <a:rPr lang="es-ES_tradnl" altLang="en-US" sz="1200" b="1" i="1" dirty="0">
                <a:solidFill>
                  <a:srgbClr val="002060"/>
                </a:solidFill>
                <a:latin typeface="+mn-lt"/>
              </a:rPr>
              <a:t>J </a:t>
            </a:r>
            <a:r>
              <a:rPr lang="es-ES_tradnl" altLang="en-US" sz="1200" b="1" i="1" dirty="0" err="1">
                <a:solidFill>
                  <a:srgbClr val="002060"/>
                </a:solidFill>
                <a:latin typeface="+mn-lt"/>
              </a:rPr>
              <a:t>Med</a:t>
            </a:r>
            <a:r>
              <a:rPr lang="es-ES_tradnl" altLang="en-US" sz="1200" b="1" i="1" dirty="0">
                <a:solidFill>
                  <a:srgbClr val="002060"/>
                </a:solidFill>
                <a:latin typeface="+mn-lt"/>
              </a:rPr>
              <a:t> Genet, 2018; </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a:t>
            </a:r>
            <a:r>
              <a:rPr lang="en-US" sz="1200" b="1" i="1" kern="0" dirty="0">
                <a:solidFill>
                  <a:srgbClr val="002060"/>
                </a:solidFill>
                <a:latin typeface="+mn-lt"/>
                <a:cs typeface="Times New Roman" panose="02020603050405020304" pitchFamily="18" charset="0"/>
              </a:rPr>
              <a:t>Battaglia Y</a:t>
            </a:r>
            <a:r>
              <a:rPr lang="es-ES_tradnl" altLang="en-US" sz="1200" b="1" i="1" dirty="0">
                <a:solidFill>
                  <a:srgbClr val="002060"/>
                </a:solidFill>
                <a:latin typeface="+mn-lt"/>
              </a:rPr>
              <a:t> et al. Front </a:t>
            </a:r>
            <a:r>
              <a:rPr lang="es-ES_tradnl" altLang="en-US" sz="1200" b="1" i="1" dirty="0" err="1">
                <a:solidFill>
                  <a:srgbClr val="002060"/>
                </a:solidFill>
                <a:latin typeface="+mn-lt"/>
              </a:rPr>
              <a:t>Med</a:t>
            </a:r>
            <a:r>
              <a:rPr lang="es-ES_tradnl" altLang="en-US" sz="1200" b="1" i="1" dirty="0">
                <a:solidFill>
                  <a:srgbClr val="002060"/>
                </a:solidFill>
                <a:latin typeface="+mn-lt"/>
              </a:rPr>
              <a:t>, 2021, </a:t>
            </a:r>
            <a:r>
              <a:rPr kumimoji="0" lang="es-ES_tradnl"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Vardarly</a:t>
            </a:r>
            <a:r>
              <a:rPr kumimoji="0" lang="es-ES_tradnl"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Y et al.</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a:t>
            </a:r>
            <a:r>
              <a:rPr kumimoji="0" lang="en-US"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Ther</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Clin Risk </a:t>
            </a:r>
            <a:r>
              <a:rPr kumimoji="0" lang="en-US" sz="1200" b="1" i="1" u="none" strike="noStrike" kern="0" cap="none" spc="0" normalizeH="0" baseline="0" noProof="0" dirty="0" err="1">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Manag</a:t>
            </a:r>
            <a:r>
              <a:rPr kumimoji="0" lang="en-US" sz="1200" b="1" i="1" u="none" strike="noStrike" kern="0" cap="none" spc="0" normalizeH="0" baseline="0" noProof="0" dirty="0">
                <a:ln>
                  <a:noFill/>
                </a:ln>
                <a:solidFill>
                  <a:srgbClr val="002060"/>
                </a:solidFill>
                <a:effectLst/>
                <a:uLnTx/>
                <a:uFillTx/>
                <a:latin typeface="+mn-lt"/>
                <a:ea typeface="Tahoma" panose="020B0604030504040204" pitchFamily="34" charset="0"/>
                <a:cs typeface="Times New Roman" panose="02020603050405020304" pitchFamily="18" charset="0"/>
                <a:sym typeface="Lato Light"/>
              </a:rPr>
              <a:t>. 2020, </a:t>
            </a:r>
            <a:r>
              <a:rPr lang="en-US" altLang="en-US" sz="1200" b="1" i="1" dirty="0">
                <a:solidFill>
                  <a:srgbClr val="002060"/>
                </a:solidFill>
                <a:latin typeface="+mn-lt"/>
              </a:rPr>
              <a:t>Laney et al. J Genet Couns, 2013</a:t>
            </a:r>
          </a:p>
        </p:txBody>
      </p:sp>
      <p:sp>
        <p:nvSpPr>
          <p:cNvPr id="11" name="Text Placeholder 18">
            <a:extLst>
              <a:ext uri="{FF2B5EF4-FFF2-40B4-BE49-F238E27FC236}">
                <a16:creationId xmlns:a16="http://schemas.microsoft.com/office/drawing/2014/main" xmlns="" id="{14BE8C22-EA1A-9C54-F630-802E679493BB}"/>
              </a:ext>
            </a:extLst>
          </p:cNvPr>
          <p:cNvSpPr txBox="1">
            <a:spLocks/>
          </p:cNvSpPr>
          <p:nvPr/>
        </p:nvSpPr>
        <p:spPr>
          <a:xfrm>
            <a:off x="791852" y="1834607"/>
            <a:ext cx="10714349" cy="3118393"/>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endParaRPr lang="en-US" sz="2200" baseline="30000" dirty="0">
              <a:solidFill>
                <a:srgbClr val="002060"/>
              </a:solidFill>
              <a:latin typeface="+mn-lt"/>
            </a:endParaRPr>
          </a:p>
        </p:txBody>
      </p:sp>
      <p:sp>
        <p:nvSpPr>
          <p:cNvPr id="8" name="TextBox 7">
            <a:extLst>
              <a:ext uri="{FF2B5EF4-FFF2-40B4-BE49-F238E27FC236}">
                <a16:creationId xmlns:a16="http://schemas.microsoft.com/office/drawing/2014/main" xmlns="" id="{E6A3AAD3-F892-D017-3D60-18E5197C1C24}"/>
              </a:ext>
            </a:extLst>
          </p:cNvPr>
          <p:cNvSpPr txBox="1"/>
          <p:nvPr/>
        </p:nvSpPr>
        <p:spPr>
          <a:xfrm>
            <a:off x="838200" y="2173069"/>
            <a:ext cx="10613804" cy="646331"/>
          </a:xfrm>
          <a:prstGeom prst="rect">
            <a:avLst/>
          </a:prstGeom>
          <a:noFill/>
        </p:spPr>
        <p:txBody>
          <a:bodyPr wrap="square">
            <a:spAutoFit/>
          </a:bodyPr>
          <a:lstStyle/>
          <a:p>
            <a:pPr algn="just"/>
            <a:r>
              <a:rPr lang="en-US" dirty="0">
                <a:solidFill>
                  <a:srgbClr val="002060"/>
                </a:solidFill>
                <a:latin typeface="+mn-lt"/>
              </a:rPr>
              <a:t>Doheny et al reported prevalence of GLA variants in renal, cardiac and stroke clinics 1995-2017. Analysis included 63 studies and 51363 </a:t>
            </a:r>
            <a:r>
              <a:rPr lang="en-US" dirty="0" smtClean="0">
                <a:solidFill>
                  <a:srgbClr val="002060"/>
                </a:solidFill>
                <a:latin typeface="+mn-lt"/>
              </a:rPr>
              <a:t>patients.</a:t>
            </a:r>
            <a:endParaRPr lang="en-US" b="1" dirty="0">
              <a:solidFill>
                <a:srgbClr val="002060"/>
              </a:solidFill>
              <a:latin typeface="+mn-lt"/>
            </a:endParaRPr>
          </a:p>
        </p:txBody>
      </p:sp>
      <p:sp>
        <p:nvSpPr>
          <p:cNvPr id="14" name="Text Placeholder 18">
            <a:extLst>
              <a:ext uri="{FF2B5EF4-FFF2-40B4-BE49-F238E27FC236}">
                <a16:creationId xmlns:a16="http://schemas.microsoft.com/office/drawing/2014/main" xmlns="" id="{6E6FF76E-1E52-737C-EAD3-017CDFABD759}"/>
              </a:ext>
            </a:extLst>
          </p:cNvPr>
          <p:cNvSpPr txBox="1">
            <a:spLocks/>
          </p:cNvSpPr>
          <p:nvPr/>
        </p:nvSpPr>
        <p:spPr>
          <a:xfrm>
            <a:off x="794192" y="5922493"/>
            <a:ext cx="10744200" cy="674641"/>
          </a:xfrm>
          <a:prstGeom prst="rect">
            <a:avLst/>
          </a:prstGeom>
          <a:solidFill>
            <a:srgbClr val="FFCAC9"/>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endParaRPr lang="en-US" sz="2200" baseline="30000" dirty="0">
              <a:solidFill>
                <a:srgbClr val="002060"/>
              </a:solidFill>
              <a:latin typeface="+mn-lt"/>
            </a:endParaRPr>
          </a:p>
        </p:txBody>
      </p:sp>
      <p:sp>
        <p:nvSpPr>
          <p:cNvPr id="15" name="TextBox 14">
            <a:extLst>
              <a:ext uri="{FF2B5EF4-FFF2-40B4-BE49-F238E27FC236}">
                <a16:creationId xmlns:a16="http://schemas.microsoft.com/office/drawing/2014/main" xmlns="" id="{9D3FBC48-1D22-16B8-E4D6-6A2460288AC8}"/>
              </a:ext>
            </a:extLst>
          </p:cNvPr>
          <p:cNvSpPr txBox="1"/>
          <p:nvPr/>
        </p:nvSpPr>
        <p:spPr>
          <a:xfrm>
            <a:off x="838200" y="5889248"/>
            <a:ext cx="10400121" cy="707886"/>
          </a:xfrm>
          <a:prstGeom prst="rect">
            <a:avLst/>
          </a:prstGeom>
          <a:noFill/>
        </p:spPr>
        <p:txBody>
          <a:bodyPr wrap="square">
            <a:spAutoFit/>
          </a:bodyPr>
          <a:lstStyle/>
          <a:p>
            <a:r>
              <a:rPr lang="en-US" sz="2000" b="1" dirty="0">
                <a:latin typeface="+mn-lt"/>
              </a:rPr>
              <a:t>The </a:t>
            </a:r>
            <a:r>
              <a:rPr lang="en-US" sz="2000" b="1" dirty="0" smtClean="0">
                <a:latin typeface="+mn-lt"/>
              </a:rPr>
              <a:t>efficacy </a:t>
            </a:r>
            <a:r>
              <a:rPr lang="en-US" sz="2000" b="1" dirty="0">
                <a:latin typeface="+mn-lt"/>
              </a:rPr>
              <a:t>of screening programs depends on careful selection of an appropriate patient with multi-organ morbidity and a positive family history.</a:t>
            </a:r>
          </a:p>
        </p:txBody>
      </p:sp>
      <p:sp>
        <p:nvSpPr>
          <p:cNvPr id="16" name="TextBox 15">
            <a:extLst>
              <a:ext uri="{FF2B5EF4-FFF2-40B4-BE49-F238E27FC236}">
                <a16:creationId xmlns:a16="http://schemas.microsoft.com/office/drawing/2014/main" xmlns="" id="{FE0825AA-C25A-09FF-B6E1-F1E990F70FE7}"/>
              </a:ext>
            </a:extLst>
          </p:cNvPr>
          <p:cNvSpPr txBox="1"/>
          <p:nvPr/>
        </p:nvSpPr>
        <p:spPr>
          <a:xfrm>
            <a:off x="838199" y="1809690"/>
            <a:ext cx="3083351" cy="400110"/>
          </a:xfrm>
          <a:prstGeom prst="rect">
            <a:avLst/>
          </a:prstGeom>
          <a:noFill/>
        </p:spPr>
        <p:txBody>
          <a:bodyPr wrap="square" rtlCol="0">
            <a:spAutoFit/>
          </a:bodyPr>
          <a:lstStyle/>
          <a:p>
            <a:r>
              <a:rPr lang="en-US" sz="2000" b="1" dirty="0">
                <a:solidFill>
                  <a:srgbClr val="002060"/>
                </a:solidFill>
                <a:latin typeface="+mn-lt"/>
              </a:rPr>
              <a:t>High risk groups screening</a:t>
            </a:r>
          </a:p>
        </p:txBody>
      </p:sp>
      <p:sp>
        <p:nvSpPr>
          <p:cNvPr id="20" name="Text Placeholder 18">
            <a:extLst>
              <a:ext uri="{FF2B5EF4-FFF2-40B4-BE49-F238E27FC236}">
                <a16:creationId xmlns:a16="http://schemas.microsoft.com/office/drawing/2014/main" xmlns="" id="{13120838-14E4-2728-344F-B2ABB1E1D24A}"/>
              </a:ext>
            </a:extLst>
          </p:cNvPr>
          <p:cNvSpPr txBox="1">
            <a:spLocks/>
          </p:cNvSpPr>
          <p:nvPr/>
        </p:nvSpPr>
        <p:spPr>
          <a:xfrm>
            <a:off x="762000" y="5029200"/>
            <a:ext cx="10744200" cy="707885"/>
          </a:xfrm>
          <a:prstGeom prst="rect">
            <a:avLst/>
          </a:prstGeom>
          <a:solidFill>
            <a:srgbClr val="F4FCF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63" bIns="91463" anchor="ctr">
            <a:noAutofit/>
          </a:bodyPr>
          <a:lstStyle>
            <a:lvl1pPr marL="179352" marR="0" indent="-179352" algn="l" defTabSz="914194" rtl="0" eaLnBrk="1" latinLnBrk="0" hangingPunct="1">
              <a:lnSpc>
                <a:spcPct val="110000"/>
              </a:lnSpc>
              <a:spcBef>
                <a:spcPts val="1000"/>
              </a:spcBef>
              <a:spcAft>
                <a:spcPts val="0"/>
              </a:spcAft>
              <a:buClr>
                <a:schemeClr val="accent2"/>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1pPr>
            <a:lvl2pPr marL="407113" marR="0" indent="-178558" algn="l" defTabSz="914194" rtl="0" eaLnBrk="1" latinLnBrk="0" hangingPunct="1">
              <a:lnSpc>
                <a:spcPct val="110000"/>
              </a:lnSpc>
              <a:spcBef>
                <a:spcPts val="1000"/>
              </a:spcBef>
              <a:spcAft>
                <a:spcPts val="0"/>
              </a:spcAft>
              <a:buClr>
                <a:schemeClr val="accent2"/>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2pPr>
            <a:lvl3pPr marL="634873" marR="0" indent="-177764" algn="l" defTabSz="914194" rtl="0" eaLnBrk="1" latinLnBrk="0" hangingPunct="1">
              <a:lnSpc>
                <a:spcPct val="110000"/>
              </a:lnSpc>
              <a:spcBef>
                <a:spcPts val="1000"/>
              </a:spcBef>
              <a:spcAft>
                <a:spcPts val="0"/>
              </a:spcAft>
              <a:buClr>
                <a:schemeClr val="accent3"/>
              </a:buClr>
              <a:buSzPct val="100000"/>
              <a:buFont typeface="Arial"/>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3pPr>
            <a:lvl4pPr marL="861840" marR="0" indent="-176177"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4pPr>
            <a:lvl5pPr marL="1089601" marR="0" indent="-175384" algn="l" defTabSz="914194" rtl="0" eaLnBrk="1" latinLnBrk="0" hangingPunct="1">
              <a:lnSpc>
                <a:spcPct val="110000"/>
              </a:lnSpc>
              <a:spcBef>
                <a:spcPts val="1000"/>
              </a:spcBef>
              <a:spcAft>
                <a:spcPts val="0"/>
              </a:spcAft>
              <a:buClr>
                <a:schemeClr val="accent3"/>
              </a:buClr>
              <a:buSzPct val="100000"/>
              <a:buFont typeface="System Font Regular"/>
              <a:buChar char="-"/>
              <a:tabLst/>
              <a:defRPr sz="1600" b="0" i="0" u="none" strike="noStrike" cap="none" spc="0" baseline="0">
                <a:solidFill>
                  <a:schemeClr val="tx1">
                    <a:lumMod val="90000"/>
                    <a:lumOff val="10000"/>
                  </a:schemeClr>
                </a:solidFill>
                <a:uFillTx/>
                <a:latin typeface="Tahoma" panose="020B0604030504040204" pitchFamily="34" charset="0"/>
                <a:ea typeface="Tahoma" panose="020B0604030504040204" pitchFamily="34" charset="0"/>
                <a:cs typeface="Tahoma" panose="020B0604030504040204" pitchFamily="34" charset="0"/>
                <a:sym typeface="Lato Light"/>
              </a:defRPr>
            </a:lvl5pPr>
            <a:lvl6pPr marL="1498262"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6pPr>
            <a:lvl7pPr marL="1726811"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7pPr>
            <a:lvl8pPr marL="1955359"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8pPr>
            <a:lvl9pPr marL="2183908" marR="0" indent="-355519" algn="l" defTabSz="914194" rtl="0" eaLnBrk="1" latinLnBrk="0" hangingPunct="1">
              <a:lnSpc>
                <a:spcPct val="90000"/>
              </a:lnSpc>
              <a:spcBef>
                <a:spcPts val="1000"/>
              </a:spcBef>
              <a:spcAft>
                <a:spcPts val="0"/>
              </a:spcAft>
              <a:buClrTx/>
              <a:buSzPct val="100000"/>
              <a:buFont typeface="Arial"/>
              <a:buChar char="•"/>
              <a:tabLst/>
              <a:defRPr sz="2799" b="0" i="0" u="none" strike="noStrike" cap="none" spc="0" baseline="0">
                <a:solidFill>
                  <a:srgbClr val="3F3F3F"/>
                </a:solidFill>
                <a:uFillTx/>
                <a:latin typeface="+mj-lt"/>
                <a:ea typeface="+mj-ea"/>
                <a:cs typeface="+mj-cs"/>
                <a:sym typeface="Lato Light"/>
              </a:defRPr>
            </a:lvl9pPr>
          </a:lstStyle>
          <a:p>
            <a:pPr marL="0" indent="0" algn="just">
              <a:buNone/>
            </a:pPr>
            <a:endParaRPr lang="en-US" sz="2200" baseline="30000" dirty="0">
              <a:solidFill>
                <a:srgbClr val="002060"/>
              </a:solidFill>
              <a:latin typeface="+mn-lt"/>
            </a:endParaRPr>
          </a:p>
        </p:txBody>
      </p:sp>
      <p:sp>
        <p:nvSpPr>
          <p:cNvPr id="23" name="TextBox 22">
            <a:extLst>
              <a:ext uri="{FF2B5EF4-FFF2-40B4-BE49-F238E27FC236}">
                <a16:creationId xmlns:a16="http://schemas.microsoft.com/office/drawing/2014/main" xmlns="" id="{934F1F95-FB12-977A-6727-5BDBE08596B8}"/>
              </a:ext>
            </a:extLst>
          </p:cNvPr>
          <p:cNvSpPr txBox="1"/>
          <p:nvPr/>
        </p:nvSpPr>
        <p:spPr>
          <a:xfrm>
            <a:off x="791852" y="5062444"/>
            <a:ext cx="10714347" cy="735042"/>
          </a:xfrm>
          <a:prstGeom prst="rect">
            <a:avLst/>
          </a:prstGeom>
          <a:solidFill>
            <a:schemeClr val="accent3">
              <a:lumMod val="20000"/>
              <a:lumOff val="80000"/>
            </a:schemeClr>
          </a:solidFill>
        </p:spPr>
        <p:txBody>
          <a:bodyPr wrap="square" rtlCol="0">
            <a:spAutoFit/>
          </a:bodyPr>
          <a:lstStyle/>
          <a:p>
            <a:r>
              <a:rPr lang="en-US" sz="2000" b="1" dirty="0">
                <a:solidFill>
                  <a:srgbClr val="002060"/>
                </a:solidFill>
                <a:latin typeface="+mn-lt"/>
              </a:rPr>
              <a:t>Family screening </a:t>
            </a:r>
          </a:p>
          <a:p>
            <a:r>
              <a:rPr lang="en-US" sz="2000" b="1" dirty="0">
                <a:solidFill>
                  <a:srgbClr val="002060"/>
                </a:solidFill>
                <a:latin typeface="+mn-lt"/>
              </a:rPr>
              <a:t>For an index case with FD approximately five family members are identified.</a:t>
            </a:r>
          </a:p>
        </p:txBody>
      </p:sp>
      <p:graphicFrame>
        <p:nvGraphicFramePr>
          <p:cNvPr id="2" name="Table 1">
            <a:extLst>
              <a:ext uri="{FF2B5EF4-FFF2-40B4-BE49-F238E27FC236}">
                <a16:creationId xmlns:a16="http://schemas.microsoft.com/office/drawing/2014/main" xmlns="" id="{05976067-90E7-FA61-C27D-9B05391CD4F7}"/>
              </a:ext>
            </a:extLst>
          </p:cNvPr>
          <p:cNvGraphicFramePr>
            <a:graphicFrameLocks noGrp="1"/>
          </p:cNvGraphicFramePr>
          <p:nvPr>
            <p:extLst>
              <p:ext uri="{D42A27DB-BD31-4B8C-83A1-F6EECF244321}">
                <p14:modId xmlns:p14="http://schemas.microsoft.com/office/powerpoint/2010/main" xmlns="" val="3110028669"/>
              </p:ext>
            </p:extLst>
          </p:nvPr>
        </p:nvGraphicFramePr>
        <p:xfrm>
          <a:off x="1828800" y="2877530"/>
          <a:ext cx="8606673" cy="1923070"/>
        </p:xfrm>
        <a:graphic>
          <a:graphicData uri="http://schemas.openxmlformats.org/drawingml/2006/table">
            <a:tbl>
              <a:tblPr firstRow="1" bandRow="1">
                <a:tableStyleId>{5C22544A-7EE6-4342-B048-85BDC9FD1C3A}</a:tableStyleId>
              </a:tblPr>
              <a:tblGrid>
                <a:gridCol w="2868891">
                  <a:extLst>
                    <a:ext uri="{9D8B030D-6E8A-4147-A177-3AD203B41FA5}">
                      <a16:colId xmlns:a16="http://schemas.microsoft.com/office/drawing/2014/main" xmlns="" val="3236953084"/>
                    </a:ext>
                  </a:extLst>
                </a:gridCol>
                <a:gridCol w="2868891">
                  <a:extLst>
                    <a:ext uri="{9D8B030D-6E8A-4147-A177-3AD203B41FA5}">
                      <a16:colId xmlns:a16="http://schemas.microsoft.com/office/drawing/2014/main" xmlns="" val="4152349281"/>
                    </a:ext>
                  </a:extLst>
                </a:gridCol>
                <a:gridCol w="2868891">
                  <a:extLst>
                    <a:ext uri="{9D8B030D-6E8A-4147-A177-3AD203B41FA5}">
                      <a16:colId xmlns:a16="http://schemas.microsoft.com/office/drawing/2014/main" xmlns="" val="816738080"/>
                    </a:ext>
                  </a:extLst>
                </a:gridCol>
              </a:tblGrid>
              <a:tr h="384614">
                <a:tc>
                  <a:txBody>
                    <a:bodyPr/>
                    <a:lstStyle/>
                    <a:p>
                      <a:endParaRPr lang="en-US" dirty="0"/>
                    </a:p>
                  </a:txBody>
                  <a:tcPr/>
                </a:tc>
                <a:tc>
                  <a:txBody>
                    <a:bodyPr/>
                    <a:lstStyle/>
                    <a:p>
                      <a:pPr algn="ctr"/>
                      <a:r>
                        <a:rPr lang="en-US" dirty="0"/>
                        <a:t>Male</a:t>
                      </a:r>
                    </a:p>
                  </a:txBody>
                  <a:tcPr/>
                </a:tc>
                <a:tc>
                  <a:txBody>
                    <a:bodyPr/>
                    <a:lstStyle/>
                    <a:p>
                      <a:pPr algn="ctr"/>
                      <a:r>
                        <a:rPr lang="en-US" dirty="0"/>
                        <a:t>Female</a:t>
                      </a:r>
                    </a:p>
                  </a:txBody>
                  <a:tcPr/>
                </a:tc>
                <a:extLst>
                  <a:ext uri="{0D108BD9-81ED-4DB2-BD59-A6C34878D82A}">
                    <a16:rowId xmlns:a16="http://schemas.microsoft.com/office/drawing/2014/main" xmlns="" val="243721625"/>
                  </a:ext>
                </a:extLst>
              </a:tr>
              <a:tr h="384614">
                <a:tc>
                  <a:txBody>
                    <a:bodyPr/>
                    <a:lstStyle/>
                    <a:p>
                      <a:r>
                        <a:rPr lang="en-US" b="1" dirty="0"/>
                        <a:t>Hemodialysis</a:t>
                      </a:r>
                    </a:p>
                  </a:txBody>
                  <a:tcPr/>
                </a:tc>
                <a:tc>
                  <a:txBody>
                    <a:bodyPr/>
                    <a:lstStyle/>
                    <a:p>
                      <a:pPr algn="ctr"/>
                      <a:r>
                        <a:rPr lang="en-US" dirty="0"/>
                        <a:t>0.21%</a:t>
                      </a:r>
                    </a:p>
                  </a:txBody>
                  <a:tcPr/>
                </a:tc>
                <a:tc>
                  <a:txBody>
                    <a:bodyPr/>
                    <a:lstStyle/>
                    <a:p>
                      <a:pPr algn="ctr"/>
                      <a:r>
                        <a:rPr lang="en-US" dirty="0"/>
                        <a:t>0.15%</a:t>
                      </a:r>
                    </a:p>
                  </a:txBody>
                  <a:tcPr/>
                </a:tc>
                <a:extLst>
                  <a:ext uri="{0D108BD9-81ED-4DB2-BD59-A6C34878D82A}">
                    <a16:rowId xmlns:a16="http://schemas.microsoft.com/office/drawing/2014/main" xmlns="" val="1731837473"/>
                  </a:ext>
                </a:extLst>
              </a:tr>
              <a:tr h="384614">
                <a:tc>
                  <a:txBody>
                    <a:bodyPr/>
                    <a:lstStyle/>
                    <a:p>
                      <a:r>
                        <a:rPr lang="en-US" b="1" dirty="0"/>
                        <a:t>Renal transplant</a:t>
                      </a:r>
                    </a:p>
                  </a:txBody>
                  <a:tcPr/>
                </a:tc>
                <a:tc>
                  <a:txBody>
                    <a:bodyPr/>
                    <a:lstStyle/>
                    <a:p>
                      <a:pPr algn="ctr"/>
                      <a:r>
                        <a:rPr lang="en-US" dirty="0"/>
                        <a:t>0.25%</a:t>
                      </a:r>
                    </a:p>
                  </a:txBody>
                  <a:tcPr/>
                </a:tc>
                <a:tc>
                  <a:txBody>
                    <a:bodyPr/>
                    <a:lstStyle/>
                    <a:p>
                      <a:pPr algn="ctr"/>
                      <a:r>
                        <a:rPr lang="en-US" dirty="0"/>
                        <a:t>0%</a:t>
                      </a:r>
                    </a:p>
                  </a:txBody>
                  <a:tcPr/>
                </a:tc>
                <a:extLst>
                  <a:ext uri="{0D108BD9-81ED-4DB2-BD59-A6C34878D82A}">
                    <a16:rowId xmlns:a16="http://schemas.microsoft.com/office/drawing/2014/main" xmlns="" val="1595660629"/>
                  </a:ext>
                </a:extLst>
              </a:tr>
              <a:tr h="384614">
                <a:tc>
                  <a:txBody>
                    <a:bodyPr/>
                    <a:lstStyle/>
                    <a:p>
                      <a:r>
                        <a:rPr lang="en-US" b="1" dirty="0"/>
                        <a:t>Cardiac</a:t>
                      </a:r>
                    </a:p>
                  </a:txBody>
                  <a:tcPr/>
                </a:tc>
                <a:tc>
                  <a:txBody>
                    <a:bodyPr/>
                    <a:lstStyle/>
                    <a:p>
                      <a:pPr algn="ctr"/>
                      <a:r>
                        <a:rPr lang="en-US" dirty="0"/>
                        <a:t>0.94%</a:t>
                      </a:r>
                    </a:p>
                  </a:txBody>
                  <a:tcPr/>
                </a:tc>
                <a:tc>
                  <a:txBody>
                    <a:bodyPr/>
                    <a:lstStyle/>
                    <a:p>
                      <a:pPr algn="ctr"/>
                      <a:r>
                        <a:rPr lang="en-US" dirty="0"/>
                        <a:t>0.9%</a:t>
                      </a:r>
                    </a:p>
                  </a:txBody>
                  <a:tcPr/>
                </a:tc>
                <a:extLst>
                  <a:ext uri="{0D108BD9-81ED-4DB2-BD59-A6C34878D82A}">
                    <a16:rowId xmlns:a16="http://schemas.microsoft.com/office/drawing/2014/main" xmlns="" val="1620826505"/>
                  </a:ext>
                </a:extLst>
              </a:tr>
              <a:tr h="384614">
                <a:tc>
                  <a:txBody>
                    <a:bodyPr/>
                    <a:lstStyle/>
                    <a:p>
                      <a:r>
                        <a:rPr lang="en-US" b="1" dirty="0"/>
                        <a:t>Stroke</a:t>
                      </a:r>
                    </a:p>
                  </a:txBody>
                  <a:tcPr/>
                </a:tc>
                <a:tc>
                  <a:txBody>
                    <a:bodyPr/>
                    <a:lstStyle/>
                    <a:p>
                      <a:pPr algn="ctr"/>
                      <a:r>
                        <a:rPr lang="en-US" dirty="0"/>
                        <a:t>0.13%</a:t>
                      </a:r>
                    </a:p>
                  </a:txBody>
                  <a:tcPr/>
                </a:tc>
                <a:tc>
                  <a:txBody>
                    <a:bodyPr/>
                    <a:lstStyle/>
                    <a:p>
                      <a:pPr algn="ctr"/>
                      <a:r>
                        <a:rPr lang="en-US" dirty="0"/>
                        <a:t>0.14%</a:t>
                      </a:r>
                    </a:p>
                  </a:txBody>
                  <a:tcPr/>
                </a:tc>
                <a:extLst>
                  <a:ext uri="{0D108BD9-81ED-4DB2-BD59-A6C34878D82A}">
                    <a16:rowId xmlns:a16="http://schemas.microsoft.com/office/drawing/2014/main" xmlns="" val="1489495609"/>
                  </a:ext>
                </a:extLst>
              </a:tr>
            </a:tbl>
          </a:graphicData>
        </a:graphic>
      </p:graphicFrame>
    </p:spTree>
    <p:extLst>
      <p:ext uri="{BB962C8B-B14F-4D97-AF65-F5344CB8AC3E}">
        <p14:creationId xmlns:p14="http://schemas.microsoft.com/office/powerpoint/2010/main" xmlns="" val="347708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keda_Logo">
  <a:themeElements>
    <a:clrScheme name="Takeda">
      <a:dk1>
        <a:srgbClr val="000000"/>
      </a:dk1>
      <a:lt1>
        <a:srgbClr val="FFFFFF"/>
      </a:lt1>
      <a:dk2>
        <a:srgbClr val="000000"/>
      </a:dk2>
      <a:lt2>
        <a:srgbClr val="FFFFFF"/>
      </a:lt2>
      <a:accent1>
        <a:srgbClr val="EE1100"/>
      </a:accent1>
      <a:accent2>
        <a:srgbClr val="4C4948"/>
      </a:accent2>
      <a:accent3>
        <a:srgbClr val="898989"/>
      </a:accent3>
      <a:accent4>
        <a:srgbClr val="C0C0C0"/>
      </a:accent4>
      <a:accent5>
        <a:srgbClr val="DDDDDD"/>
      </a:accent5>
      <a:accent6>
        <a:srgbClr val="EFEFEF"/>
      </a:accent6>
      <a:hlink>
        <a:srgbClr val="000000"/>
      </a:hlink>
      <a:folHlink>
        <a:srgbClr val="00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32762</TotalTime>
  <Words>5338</Words>
  <Application>Microsoft Office PowerPoint</Application>
  <PresentationFormat>Custom</PresentationFormat>
  <Paragraphs>886</Paragraphs>
  <Slides>45</Slides>
  <Notes>13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Takeda_Logo</vt:lpstr>
      <vt:lpstr>Slide 1</vt:lpstr>
      <vt:lpstr>Dr Elena RUSU Disclosures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Multidisciplinary approach  </vt:lpstr>
      <vt:lpstr>“Fundeni” Expert Center for Rare  Diseases of Reno-Urinary System </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Ionut</dc:creator>
  <cp:lastModifiedBy>Elena</cp:lastModifiedBy>
  <cp:revision>1105</cp:revision>
  <dcterms:created xsi:type="dcterms:W3CDTF">2014-02-25T19:32:34Z</dcterms:created>
  <dcterms:modified xsi:type="dcterms:W3CDTF">2023-10-21T04:10:30Z</dcterms:modified>
</cp:coreProperties>
</file>