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5391" r:id="rId6"/>
    <p:sldId id="2145707158" r:id="rId7"/>
    <p:sldId id="2145707164" r:id="rId8"/>
    <p:sldId id="1481" r:id="rId9"/>
    <p:sldId id="1485" r:id="rId10"/>
    <p:sldId id="1482" r:id="rId11"/>
    <p:sldId id="1488" r:id="rId12"/>
    <p:sldId id="2145707166" r:id="rId13"/>
    <p:sldId id="1486" r:id="rId14"/>
    <p:sldId id="2145707165" r:id="rId15"/>
    <p:sldId id="2145707194" r:id="rId16"/>
    <p:sldId id="2145707167" r:id="rId17"/>
    <p:sldId id="1153" r:id="rId18"/>
    <p:sldId id="2145707192" r:id="rId19"/>
    <p:sldId id="2145707193" r:id="rId20"/>
    <p:sldId id="2145707153" r:id="rId21"/>
    <p:sldId id="5390" r:id="rId22"/>
    <p:sldId id="2145707169" r:id="rId23"/>
    <p:sldId id="5402" r:id="rId24"/>
    <p:sldId id="267" r:id="rId25"/>
    <p:sldId id="2145707156" r:id="rId26"/>
    <p:sldId id="5388" r:id="rId27"/>
    <p:sldId id="2145707170" r:id="rId28"/>
    <p:sldId id="2145707157" r:id="rId29"/>
    <p:sldId id="257" r:id="rId30"/>
    <p:sldId id="260" r:id="rId31"/>
    <p:sldId id="2145707152" r:id="rId32"/>
    <p:sldId id="295" r:id="rId33"/>
    <p:sldId id="2145707155" r:id="rId34"/>
    <p:sldId id="2145707195" r:id="rId35"/>
    <p:sldId id="5395" r:id="rId36"/>
    <p:sldId id="1412" r:id="rId37"/>
    <p:sldId id="2145707154"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Scheres" initials="ES" lastIdx="2" clrIdx="0">
    <p:extLst>
      <p:ext uri="{19B8F6BF-5375-455C-9EA6-DF929625EA0E}">
        <p15:presenceInfo xmlns:p15="http://schemas.microsoft.com/office/powerpoint/2012/main" userId="1261a9a393a2f98e" providerId="Windows Live"/>
      </p:ext>
    </p:extLst>
  </p:cmAuthor>
  <p:cmAuthor id="2" name="Raymond Vanholder" initials="RV" lastIdx="18" clrIdx="1">
    <p:extLst>
      <p:ext uri="{19B8F6BF-5375-455C-9EA6-DF929625EA0E}">
        <p15:presenceInfo xmlns:p15="http://schemas.microsoft.com/office/powerpoint/2012/main" userId="35109cf9319856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49"/>
    <a:srgbClr val="FF8C34"/>
    <a:srgbClr val="FF9300"/>
    <a:srgbClr val="FF9900"/>
    <a:srgbClr val="008000"/>
    <a:srgbClr val="006600"/>
    <a:srgbClr val="FF0000"/>
    <a:srgbClr val="0422B0"/>
    <a:srgbClr val="0429C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1098"/>
  </p:normalViewPr>
  <p:slideViewPr>
    <p:cSldViewPr snapToGrid="0">
      <p:cViewPr varScale="1">
        <p:scale>
          <a:sx n="75" d="100"/>
          <a:sy n="75" d="100"/>
        </p:scale>
        <p:origin x="9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AFA41-42F3-C348-9247-164E34065CB6}" type="datetimeFigureOut">
              <a:rPr lang="nl-NL" smtClean="0"/>
              <a:t>18-10-2023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95A6E-34AF-7048-BDF8-078EE1BBB735}" type="slidenum">
              <a:rPr lang="nl-NL" smtClean="0"/>
              <a:t>‹nr.›</a:t>
            </a:fld>
            <a:endParaRPr lang="nl-NL"/>
          </a:p>
        </p:txBody>
      </p:sp>
    </p:spTree>
    <p:extLst>
      <p:ext uri="{BB962C8B-B14F-4D97-AF65-F5344CB8AC3E}">
        <p14:creationId xmlns:p14="http://schemas.microsoft.com/office/powerpoint/2010/main" val="190622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795A6E-34AF-7048-BDF8-078EE1BBB735}" type="slidenum">
              <a:rPr lang="nl-NL" smtClean="0"/>
              <a:t>1</a:t>
            </a:fld>
            <a:endParaRPr lang="nl-NL" dirty="0"/>
          </a:p>
        </p:txBody>
      </p:sp>
    </p:spTree>
    <p:extLst>
      <p:ext uri="{BB962C8B-B14F-4D97-AF65-F5344CB8AC3E}">
        <p14:creationId xmlns:p14="http://schemas.microsoft.com/office/powerpoint/2010/main" val="41734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23</a:t>
            </a:fld>
            <a:endParaRPr lang="nl-NL"/>
          </a:p>
        </p:txBody>
      </p:sp>
    </p:spTree>
    <p:extLst>
      <p:ext uri="{BB962C8B-B14F-4D97-AF65-F5344CB8AC3E}">
        <p14:creationId xmlns:p14="http://schemas.microsoft.com/office/powerpoint/2010/main" val="189195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24</a:t>
            </a:fld>
            <a:endParaRPr lang="nl-NL"/>
          </a:p>
        </p:txBody>
      </p:sp>
    </p:spTree>
    <p:extLst>
      <p:ext uri="{BB962C8B-B14F-4D97-AF65-F5344CB8AC3E}">
        <p14:creationId xmlns:p14="http://schemas.microsoft.com/office/powerpoint/2010/main" val="5974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5795A6E-34AF-7048-BDF8-078EE1BBB735}" type="slidenum">
              <a:rPr lang="nl-NL" smtClean="0"/>
              <a:t>26</a:t>
            </a:fld>
            <a:endParaRPr lang="nl-NL"/>
          </a:p>
        </p:txBody>
      </p:sp>
    </p:spTree>
    <p:extLst>
      <p:ext uri="{BB962C8B-B14F-4D97-AF65-F5344CB8AC3E}">
        <p14:creationId xmlns:p14="http://schemas.microsoft.com/office/powerpoint/2010/main" val="109962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5D5A161-D60D-4599-B88B-F0BE13C5817C}" type="slidenum">
              <a:rPr lang="nl-BE" smtClean="0"/>
              <a:t>27</a:t>
            </a:fld>
            <a:endParaRPr lang="nl-BE"/>
          </a:p>
        </p:txBody>
      </p:sp>
    </p:spTree>
    <p:extLst>
      <p:ext uri="{BB962C8B-B14F-4D97-AF65-F5344CB8AC3E}">
        <p14:creationId xmlns:p14="http://schemas.microsoft.com/office/powerpoint/2010/main" val="170934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5795A6E-34AF-7048-BDF8-078EE1BBB735}" type="slidenum">
              <a:rPr lang="nl-NL" smtClean="0"/>
              <a:t>29</a:t>
            </a:fld>
            <a:endParaRPr lang="nl-NL"/>
          </a:p>
        </p:txBody>
      </p:sp>
    </p:spTree>
    <p:extLst>
      <p:ext uri="{BB962C8B-B14F-4D97-AF65-F5344CB8AC3E}">
        <p14:creationId xmlns:p14="http://schemas.microsoft.com/office/powerpoint/2010/main" val="278743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795A6E-34AF-7048-BDF8-078EE1BBB735}" type="slidenum">
              <a:rPr lang="nl-NL" smtClean="0"/>
              <a:t>32</a:t>
            </a:fld>
            <a:endParaRPr lang="nl-NL" dirty="0"/>
          </a:p>
        </p:txBody>
      </p:sp>
    </p:spTree>
    <p:extLst>
      <p:ext uri="{BB962C8B-B14F-4D97-AF65-F5344CB8AC3E}">
        <p14:creationId xmlns:p14="http://schemas.microsoft.com/office/powerpoint/2010/main" val="357680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251614-1F84-4672-BDAC-0A4D4AAE912E}" type="slidenum">
              <a:rPr lang="en-GB" smtClean="0"/>
              <a:pPr/>
              <a:t>33</a:t>
            </a:fld>
            <a:endParaRPr lang="en-GB" dirty="0"/>
          </a:p>
        </p:txBody>
      </p:sp>
    </p:spTree>
    <p:extLst>
      <p:ext uri="{BB962C8B-B14F-4D97-AF65-F5344CB8AC3E}">
        <p14:creationId xmlns:p14="http://schemas.microsoft.com/office/powerpoint/2010/main" val="129791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34</a:t>
            </a:fld>
            <a:endParaRPr lang="nl-NL"/>
          </a:p>
        </p:txBody>
      </p:sp>
    </p:spTree>
    <p:extLst>
      <p:ext uri="{BB962C8B-B14F-4D97-AF65-F5344CB8AC3E}">
        <p14:creationId xmlns:p14="http://schemas.microsoft.com/office/powerpoint/2010/main" val="56852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2</a:t>
            </a:fld>
            <a:endParaRPr lang="nl-NL"/>
          </a:p>
        </p:txBody>
      </p:sp>
    </p:spTree>
    <p:extLst>
      <p:ext uri="{BB962C8B-B14F-4D97-AF65-F5344CB8AC3E}">
        <p14:creationId xmlns:p14="http://schemas.microsoft.com/office/powerpoint/2010/main" val="193740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39733-5CCE-814C-92DD-ABD879C34E8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9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ECR = NVA, ID = 10.1</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39733-5CCE-814C-92DD-ABD879C34E8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68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251614-1F84-4672-BDAC-0A4D4AAE912E}" type="slidenum">
              <a:rPr lang="en-GB" smtClean="0"/>
              <a:pPr/>
              <a:t>14</a:t>
            </a:fld>
            <a:endParaRPr lang="en-GB" dirty="0"/>
          </a:p>
        </p:txBody>
      </p:sp>
    </p:spTree>
    <p:extLst>
      <p:ext uri="{BB962C8B-B14F-4D97-AF65-F5344CB8AC3E}">
        <p14:creationId xmlns:p14="http://schemas.microsoft.com/office/powerpoint/2010/main" val="40501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2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17</a:t>
            </a:fld>
            <a:endParaRPr lang="nl-NL"/>
          </a:p>
        </p:txBody>
      </p:sp>
    </p:spTree>
    <p:extLst>
      <p:ext uri="{BB962C8B-B14F-4D97-AF65-F5344CB8AC3E}">
        <p14:creationId xmlns:p14="http://schemas.microsoft.com/office/powerpoint/2010/main" val="388882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18</a:t>
            </a:fld>
            <a:endParaRPr lang="nl-NL"/>
          </a:p>
        </p:txBody>
      </p:sp>
    </p:spTree>
    <p:extLst>
      <p:ext uri="{BB962C8B-B14F-4D97-AF65-F5344CB8AC3E}">
        <p14:creationId xmlns:p14="http://schemas.microsoft.com/office/powerpoint/2010/main" val="287874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95A6E-34AF-7048-BDF8-078EE1BBB735}" type="slidenum">
              <a:rPr lang="nl-NL" smtClean="0"/>
              <a:t>19</a:t>
            </a:fld>
            <a:endParaRPr lang="nl-NL"/>
          </a:p>
        </p:txBody>
      </p:sp>
    </p:spTree>
    <p:extLst>
      <p:ext uri="{BB962C8B-B14F-4D97-AF65-F5344CB8AC3E}">
        <p14:creationId xmlns:p14="http://schemas.microsoft.com/office/powerpoint/2010/main" val="148915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42046-9BB6-4A0B-B4A6-ABC3E4EAF5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6D95DD1-0A0A-4201-BE12-428527430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939D4F3-D8C6-400F-92E5-D6F2501A6103}"/>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F835F140-3E56-46ED-AE1D-A652E2EE62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C8BFFF-CF5E-4CFB-B270-8B4C5124EE8B}"/>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73529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CA295-FAF9-4A00-B543-F009DA6E22B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515D66B-2419-4FE9-8050-9D6ED1F1468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D128B5-5773-4523-8659-5CACA372560A}"/>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F33F5670-0CF7-4E54-A40C-BC1304E621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ABFF6B-CBED-4E74-8D5D-8CDFB1CEF872}"/>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376805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A0750E5-3F94-49E0-A892-6EBC8F9C5F2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EB7B66D-674A-45FD-96A0-AA4C805C042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4CEE2D-4A45-405B-A497-14EF72E7CCE7}"/>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9B7805E5-FFB1-4D7F-A42A-32A35E6BE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85A62E-BC80-460E-BC82-853D3CE71BAA}"/>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30107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9B906-2CF1-4748-9E80-91E2FBDA6F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719BB7-7B23-4F68-A031-E2FB2CE3410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660EBC-B3F6-4F1E-A28E-39698145272F}"/>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77D0C3D2-B6CE-434B-A06E-4341931A5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A8DD86-6CB7-4021-B730-72475F87AE7C}"/>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234905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C4987-8AB1-4FEC-A868-A0D67F6E378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6AD12A3-EAD0-4629-9C59-1C47A2CAA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4B96C5-02C9-4182-AD7B-0A4C482379D6}"/>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4F427B16-627B-431E-A9DD-4F1A2D5794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562B46-9EF0-48CC-9510-BD9EC21F8BA5}"/>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158996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DB3D7-FDB2-400D-ACB0-3399EA57B1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1755CD-5242-49F7-8F7C-77B23DAC663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9590202-5E3C-4FD4-899D-82404620CF4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09ADCC-FEEB-4941-B750-8C26284F8328}"/>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6" name="Tijdelijke aanduiding voor voettekst 5">
            <a:extLst>
              <a:ext uri="{FF2B5EF4-FFF2-40B4-BE49-F238E27FC236}">
                <a16:creationId xmlns:a16="http://schemas.microsoft.com/office/drawing/2014/main" id="{94802CF5-C298-44A1-A78F-EBC59ED422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F54459-5367-41BC-B0A6-2060DE41CC77}"/>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323583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8E981-6BB0-4C57-9EE5-111C044403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A895077-787E-499A-B5FE-7B78597F1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29DB966-606E-4AF2-96BA-D7CB1E49CD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B5286FB-7111-408F-A410-FC3B2C778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1C5D55-DB2B-4DE7-B743-1AF437A72A6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0D264F-9D7A-4E2E-87AF-E195D62749B3}"/>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8" name="Tijdelijke aanduiding voor voettekst 7">
            <a:extLst>
              <a:ext uri="{FF2B5EF4-FFF2-40B4-BE49-F238E27FC236}">
                <a16:creationId xmlns:a16="http://schemas.microsoft.com/office/drawing/2014/main" id="{DB85C6AC-C513-48B6-8479-C5990EF1F43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462CB8-8E54-430D-85E4-29E801102545}"/>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9021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0DCA8-252E-4F65-93FC-5BFB6C5711F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D99AF2E-72AE-4895-9902-3C933A9055ED}"/>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4" name="Tijdelijke aanduiding voor voettekst 3">
            <a:extLst>
              <a:ext uri="{FF2B5EF4-FFF2-40B4-BE49-F238E27FC236}">
                <a16:creationId xmlns:a16="http://schemas.microsoft.com/office/drawing/2014/main" id="{082727CD-D459-4DE6-B15A-5473731EDB4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C6B9574-5FF5-44B7-8605-E19054DA212E}"/>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213557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B96CB09-E0CE-44B0-BB8E-D3B030982F1C}"/>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3" name="Tijdelijke aanduiding voor voettekst 2">
            <a:extLst>
              <a:ext uri="{FF2B5EF4-FFF2-40B4-BE49-F238E27FC236}">
                <a16:creationId xmlns:a16="http://schemas.microsoft.com/office/drawing/2014/main" id="{631CC351-5605-4611-BA5D-B28C1E94F80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F5F606C-18E7-415B-B395-5D2CF2E494FD}"/>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41252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8FDE8-B9E0-454D-A67C-1059F344A0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BCB145B-C3D1-4B5E-9920-B61220988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A6C53C-B843-41B4-B607-360CF9402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A736BEA-58E7-43AE-8554-2768DB7085EC}"/>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6" name="Tijdelijke aanduiding voor voettekst 5">
            <a:extLst>
              <a:ext uri="{FF2B5EF4-FFF2-40B4-BE49-F238E27FC236}">
                <a16:creationId xmlns:a16="http://schemas.microsoft.com/office/drawing/2014/main" id="{FF894A94-2D46-407A-9583-65C1728928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EBBEBE-BB67-475A-B837-CB1EF0C58A82}"/>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159188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13BBB-875E-4C66-B52D-7D5897D5DE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F3384EB-C4B2-4403-B79B-51B506C61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0AEF7E-4C1C-4BF3-9B8F-D1BDD0650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295B0C-D5C8-4AED-A54F-4F01643171B2}"/>
              </a:ext>
            </a:extLst>
          </p:cNvPr>
          <p:cNvSpPr>
            <a:spLocks noGrp="1"/>
          </p:cNvSpPr>
          <p:nvPr>
            <p:ph type="dt" sz="half" idx="10"/>
          </p:nvPr>
        </p:nvSpPr>
        <p:spPr/>
        <p:txBody>
          <a:bodyPr/>
          <a:lstStyle/>
          <a:p>
            <a:fld id="{3E7D45B4-29BB-4CB3-9371-3DF47AED8338}" type="datetimeFigureOut">
              <a:rPr lang="nl-NL" smtClean="0"/>
              <a:t>18-10-2023</a:t>
            </a:fld>
            <a:endParaRPr lang="nl-NL"/>
          </a:p>
        </p:txBody>
      </p:sp>
      <p:sp>
        <p:nvSpPr>
          <p:cNvPr id="6" name="Tijdelijke aanduiding voor voettekst 5">
            <a:extLst>
              <a:ext uri="{FF2B5EF4-FFF2-40B4-BE49-F238E27FC236}">
                <a16:creationId xmlns:a16="http://schemas.microsoft.com/office/drawing/2014/main" id="{1D333F93-8221-48B5-ADAB-B5F5D5C0FD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6F7F3B-BAE9-48DA-BDF5-2323AA1DA710}"/>
              </a:ext>
            </a:extLst>
          </p:cNvPr>
          <p:cNvSpPr>
            <a:spLocks noGrp="1"/>
          </p:cNvSpPr>
          <p:nvPr>
            <p:ph type="sldNum" sz="quarter" idx="12"/>
          </p:nvPr>
        </p:nvSpPr>
        <p:spPr/>
        <p:txBody>
          <a:bodyPr/>
          <a:lstStyle/>
          <a:p>
            <a:fld id="{FA39FCA3-6987-4580-A57F-8FE1BC1A63A2}" type="slidenum">
              <a:rPr lang="nl-NL" smtClean="0"/>
              <a:t>‹nr.›</a:t>
            </a:fld>
            <a:endParaRPr lang="nl-NL"/>
          </a:p>
        </p:txBody>
      </p:sp>
    </p:spTree>
    <p:extLst>
      <p:ext uri="{BB962C8B-B14F-4D97-AF65-F5344CB8AC3E}">
        <p14:creationId xmlns:p14="http://schemas.microsoft.com/office/powerpoint/2010/main" val="5630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981DF7-0EF5-4039-8919-D38C30093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7EBA016-3814-49ED-B74D-0414D3556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E029C9-2647-41FF-B4EC-57995280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D45B4-29BB-4CB3-9371-3DF47AED8338}" type="datetimeFigureOut">
              <a:rPr lang="nl-NL" smtClean="0"/>
              <a:t>18-10-2023</a:t>
            </a:fld>
            <a:endParaRPr lang="nl-NL"/>
          </a:p>
        </p:txBody>
      </p:sp>
      <p:sp>
        <p:nvSpPr>
          <p:cNvPr id="5" name="Tijdelijke aanduiding voor voettekst 4">
            <a:extLst>
              <a:ext uri="{FF2B5EF4-FFF2-40B4-BE49-F238E27FC236}">
                <a16:creationId xmlns:a16="http://schemas.microsoft.com/office/drawing/2014/main" id="{3933ED11-4907-48C3-950E-ABD3A193C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F10C1C6-E33A-4685-B329-722EA2146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9FCA3-6987-4580-A57F-8FE1BC1A63A2}" type="slidenum">
              <a:rPr lang="nl-NL" smtClean="0"/>
              <a:t>‹nr.›</a:t>
            </a:fld>
            <a:endParaRPr lang="nl-NL"/>
          </a:p>
        </p:txBody>
      </p:sp>
    </p:spTree>
    <p:extLst>
      <p:ext uri="{BB962C8B-B14F-4D97-AF65-F5344CB8AC3E}">
        <p14:creationId xmlns:p14="http://schemas.microsoft.com/office/powerpoint/2010/main" val="144916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dw.com/en/what-does-the-european-parliament-actually-do/a-4861052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4.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5.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jpe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4.png"/><Relationship Id="rId7" Type="http://schemas.openxmlformats.org/officeDocument/2006/relationships/image" Target="../media/image41.jpeg"/><Relationship Id="rId2" Type="http://schemas.openxmlformats.org/officeDocument/2006/relationships/notesSlide" Target="../notesSlides/notesSlide6.xml"/><Relationship Id="rId16" Type="http://schemas.openxmlformats.org/officeDocument/2006/relationships/image" Target="../media/image50.jpeg"/><Relationship Id="rId29" Type="http://schemas.openxmlformats.org/officeDocument/2006/relationships/image" Target="../media/image63.jpeg"/><Relationship Id="rId11" Type="http://schemas.openxmlformats.org/officeDocument/2006/relationships/image" Target="../media/image45.jpe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86.png"/><Relationship Id="rId5" Type="http://schemas.openxmlformats.org/officeDocument/2006/relationships/image" Target="../media/image39.jpeg"/><Relationship Id="rId10" Type="http://schemas.openxmlformats.org/officeDocument/2006/relationships/image" Target="../media/image44.png"/><Relationship Id="rId19" Type="http://schemas.openxmlformats.org/officeDocument/2006/relationships/image" Target="../media/image53.jpeg"/><Relationship Id="rId31" Type="http://schemas.openxmlformats.org/officeDocument/2006/relationships/image" Target="../media/image65.jpeg"/><Relationship Id="rId44" Type="http://schemas.openxmlformats.org/officeDocument/2006/relationships/image" Target="../media/image78.png"/><Relationship Id="rId52" Type="http://schemas.openxmlformats.org/officeDocument/2006/relationships/image" Target="../media/image85.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 Id="rId22" Type="http://schemas.openxmlformats.org/officeDocument/2006/relationships/image" Target="../media/image56.jpe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8" Type="http://schemas.openxmlformats.org/officeDocument/2006/relationships/image" Target="../media/image42.jpeg"/><Relationship Id="rId51" Type="http://schemas.openxmlformats.org/officeDocument/2006/relationships/image" Target="../media/image84.png"/><Relationship Id="rId3" Type="http://schemas.openxmlformats.org/officeDocument/2006/relationships/image" Target="../media/image37.jpeg"/><Relationship Id="rId12" Type="http://schemas.openxmlformats.org/officeDocument/2006/relationships/image" Target="../media/image46.gif"/><Relationship Id="rId17" Type="http://schemas.openxmlformats.org/officeDocument/2006/relationships/image" Target="../media/image51.png"/><Relationship Id="rId25" Type="http://schemas.openxmlformats.org/officeDocument/2006/relationships/image" Target="../media/image59.jpe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20" Type="http://schemas.openxmlformats.org/officeDocument/2006/relationships/image" Target="../media/image54.png"/><Relationship Id="rId41" Type="http://schemas.openxmlformats.org/officeDocument/2006/relationships/image" Target="../media/image75.png"/><Relationship Id="rId54" Type="http://schemas.openxmlformats.org/officeDocument/2006/relationships/image" Target="file:////Users/UserAdmin/Library/Group%20Containers/UBF8T346G9.ms/WebArchiveCopyPasteTempFiles/com.microsoft.Word/sigla12.jpg" TargetMode="External"/><Relationship Id="rId1" Type="http://schemas.openxmlformats.org/officeDocument/2006/relationships/slideLayout" Target="../slideLayouts/slideLayout2.xml"/><Relationship Id="rId6" Type="http://schemas.openxmlformats.org/officeDocument/2006/relationships/image" Target="../media/image40.jpeg"/><Relationship Id="rId15" Type="http://schemas.openxmlformats.org/officeDocument/2006/relationships/image" Target="../media/image49.png"/><Relationship Id="rId23" Type="http://schemas.openxmlformats.org/officeDocument/2006/relationships/image" Target="../media/image57.emf"/><Relationship Id="rId28" Type="http://schemas.openxmlformats.org/officeDocument/2006/relationships/image" Target="../media/image62.jpeg"/><Relationship Id="rId36" Type="http://schemas.openxmlformats.org/officeDocument/2006/relationships/image" Target="../media/image70.png"/><Relationship Id="rId49" Type="http://schemas.openxmlformats.org/officeDocument/2006/relationships/image" Target="../media/image83.svg"/></Relationships>
</file>

<file path=ppt/slides/_rels/slide1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1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jpe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4.png"/><Relationship Id="rId2" Type="http://schemas.openxmlformats.org/officeDocument/2006/relationships/hyperlink" Target="https://www.youtube.com/watch?v=MJszzHDzF90" TargetMode="Externa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png"/></Relationships>
</file>

<file path=ppt/slides/_rels/slide2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5.sv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4.png"/><Relationship Id="rId10" Type="http://schemas.openxmlformats.org/officeDocument/2006/relationships/image" Target="../media/image109.svg"/><Relationship Id="rId4" Type="http://schemas.openxmlformats.org/officeDocument/2006/relationships/image" Target="../media/image103.svg"/><Relationship Id="rId9" Type="http://schemas.openxmlformats.org/officeDocument/2006/relationships/image" Target="../media/image108.png"/><Relationship Id="rId14" Type="http://schemas.openxmlformats.org/officeDocument/2006/relationships/image" Target="../media/image113.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90.png"/><Relationship Id="rId5" Type="http://schemas.openxmlformats.org/officeDocument/2006/relationships/slide" Target="slide26.xml"/><Relationship Id="rId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eveline.scheres@ekha.eu" TargetMode="External"/><Relationship Id="rId4" Type="http://schemas.openxmlformats.org/officeDocument/2006/relationships/image" Target="../media/image12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commons.wikimedia.org/wiki/File:Joseph_Bech_1933.jpg" TargetMode="External"/><Relationship Id="rId3" Type="http://schemas.openxmlformats.org/officeDocument/2006/relationships/hyperlink" Target="https://en.wikipedia.org/wiki/File:Jean_Monnet.jpg" TargetMode="External"/><Relationship Id="rId7" Type="http://schemas.openxmlformats.org/officeDocument/2006/relationships/hyperlink" Target="https://www.google.com/imgres?imgurl=https%3A%2F%2Fupload.wikimedia.org%2Fwikipedia%2Fcommons%2Fthumb%2F8%2F86%2FBundesarchiv_B_145_Bild-F078072-0004%252C_Konrad_Adenauer.jpg%2F266px-Bundesarchiv_B_145_Bild-F078072-0004%252C_Konrad_Adenauer.jpg&amp;imgrefurl=https%3A%2F%2Fnl.wikipedia.org%2Fwiki%2FKonrad_Adenauer&amp;tbnid=Tj7b04xp_oDmBM&amp;vet=12ahUKEwiRk5nbp5n5AhUgwLsIHUXfDEYQMygAegUIARDHAQ..i&amp;docid=3wJygpa3hmW8UM&amp;w=266&amp;h=399&amp;q=konrad%20adenauer&amp;hl=nl&amp;ved=2ahUKEwiRk5nbp5n5AhUgwLsIHUXfDEYQMygAegUIARDHAQ" TargetMode="External"/><Relationship Id="rId12" Type="http://schemas.openxmlformats.org/officeDocument/2006/relationships/image" Target="../media/image10.jpeg"/><Relationship Id="rId2" Type="http://schemas.openxmlformats.org/officeDocument/2006/relationships/image" Target="../media/image5.jpeg"/><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en.wikipedia.org/wiki/File:Johan_Beyen_1955_(1).jpg" TargetMode="External"/><Relationship Id="rId5" Type="http://schemas.openxmlformats.org/officeDocument/2006/relationships/hyperlink" Target="https://www.google.com/search?sa=G&amp;hl=nl&amp;tbs=simg:CAQSmgIJZs-nJbNRNdMajgILEKjU2AQaAghCDAsQsIynCBo7CjkIBBIUiwKDDpMz1jDpDvQTxjbPKKgq8BgaGwUCjGjtBdpqLE7wHtcFVo-SC7mKd3ljVvNALiAFMAQMCxCOrv4IGgoKCAgBEgRx6rvKDAsQne3BCRqiAQocCglnZW50bGVtYW7apYj2AwsKCS9tLzAxOXA1cQomChN3aGl0ZS1jb2xsYXIgd29ya2Vy2qWI9gMLCgkvbS8wMWtxM3gKIQoOYnVzaW5lc3NwZXJzb27apYj2AwsKCS9tLzAxMnRfegobCghvZmZpY2lhbNqliPYDCwoJL20vMDM1eTMzChoKB2ZvciBtZW7apYj2AwsKCS9hLzU2emZjcgw&amp;sxsrf=ALiCzsa2hcjO5nqrPRSVA8XsRBwW6Jehqw:1658933072909&amp;q=richard+schuman+konrad+adenauer&amp;tbm=isch&amp;ved=2ahUKEwjt4pCkp5n5AhUGLOwKHbUsApwQwg4oAHoECAEQNA" TargetMode="External"/><Relationship Id="rId15" Type="http://schemas.openxmlformats.org/officeDocument/2006/relationships/image" Target="../media/image12.jpeg"/><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nl.wikipedia.org/wiki/Paul-Henri_Spaak" TargetMode="External"/><Relationship Id="rId1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9.svg"/><Relationship Id="rId11" Type="http://schemas.openxmlformats.org/officeDocument/2006/relationships/image" Target="../media/image4.png"/><Relationship Id="rId5" Type="http://schemas.openxmlformats.org/officeDocument/2006/relationships/image" Target="../media/image128.png"/><Relationship Id="rId10" Type="http://schemas.openxmlformats.org/officeDocument/2006/relationships/image" Target="../media/image133.svg"/><Relationship Id="rId4" Type="http://schemas.openxmlformats.org/officeDocument/2006/relationships/image" Target="../media/image127.svg"/><Relationship Id="rId9" Type="http://schemas.openxmlformats.org/officeDocument/2006/relationships/image" Target="../media/image132.png"/></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sharer.php?app_id=113869198637480&amp;sdk=joey&amp;u=http://presidence-francaise.consilium.europa.eu/en/presidency/the-presidency-of-the-council-of-the-european-union/&amp;display=popup" TargetMode="External"/><Relationship Id="rId2" Type="http://schemas.openxmlformats.org/officeDocument/2006/relationships/hyperlink" Target="https://twitter.com/share?text=The+Presidency+of+the+Council+of+the+European+Union&amp;url=http%3a%2f%2fpresidence-francaise.consilium.europa.eu%2fen%2fpresidency%2fthe-presidency-of-the-council-of-the-european-union%2f"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s://www.linkedin.com/shareArticle?mini=true&amp;url=http%3a%2f%2fpresidence-francaise.consilium.europa.eu%2fen%2fpresidency%2fthe-presidency-of-the-council-of-the-european-union%2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340C8C8-A00B-B644-BB6C-9A5844EF58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 y="0"/>
            <a:ext cx="12293600" cy="6858000"/>
          </a:xfrm>
          <a:prstGeom prst="rect">
            <a:avLst/>
          </a:prstGeom>
        </p:spPr>
      </p:pic>
      <p:sp>
        <p:nvSpPr>
          <p:cNvPr id="4" name="Rechthoek 3">
            <a:extLst>
              <a:ext uri="{FF2B5EF4-FFF2-40B4-BE49-F238E27FC236}">
                <a16:creationId xmlns:a16="http://schemas.microsoft.com/office/drawing/2014/main" id="{141DAAAC-2465-BC40-B426-4E15494C93B6}"/>
              </a:ext>
            </a:extLst>
          </p:cNvPr>
          <p:cNvSpPr/>
          <p:nvPr/>
        </p:nvSpPr>
        <p:spPr>
          <a:xfrm>
            <a:off x="241300" y="2242993"/>
            <a:ext cx="6096000" cy="1569660"/>
          </a:xfrm>
          <a:prstGeom prst="rect">
            <a:avLst/>
          </a:prstGeom>
        </p:spPr>
        <p:txBody>
          <a:bodyPr>
            <a:spAutoFit/>
          </a:bodyPr>
          <a:lstStyle/>
          <a:p>
            <a:r>
              <a:rPr lang="en-GB" sz="3200" b="1" dirty="0">
                <a:solidFill>
                  <a:srgbClr val="009049"/>
                </a:solidFill>
                <a:latin typeface="Corbel" panose="020B0503020204020204" pitchFamily="34" charset="0"/>
              </a:rPr>
              <a:t>The important interaction between science and advocacy at influencing European politics</a:t>
            </a:r>
          </a:p>
        </p:txBody>
      </p:sp>
      <p:sp>
        <p:nvSpPr>
          <p:cNvPr id="7" name="Rechthoek 6">
            <a:extLst>
              <a:ext uri="{FF2B5EF4-FFF2-40B4-BE49-F238E27FC236}">
                <a16:creationId xmlns:a16="http://schemas.microsoft.com/office/drawing/2014/main" id="{7C969A52-64F9-D047-AF34-A9AC5212A7AC}"/>
              </a:ext>
            </a:extLst>
          </p:cNvPr>
          <p:cNvSpPr/>
          <p:nvPr/>
        </p:nvSpPr>
        <p:spPr>
          <a:xfrm>
            <a:off x="241300" y="4320485"/>
            <a:ext cx="6096000" cy="461665"/>
          </a:xfrm>
          <a:prstGeom prst="rect">
            <a:avLst/>
          </a:prstGeom>
        </p:spPr>
        <p:txBody>
          <a:bodyPr>
            <a:spAutoFit/>
          </a:bodyPr>
          <a:lstStyle/>
          <a:p>
            <a:pPr algn="ctr"/>
            <a:endParaRPr lang="en-GB" sz="2400" b="1" dirty="0">
              <a:solidFill>
                <a:schemeClr val="accent2">
                  <a:lumMod val="75000"/>
                </a:schemeClr>
              </a:solidFill>
              <a:latin typeface="Corbel" panose="020B0503020204020204" pitchFamily="34" charset="0"/>
            </a:endParaRPr>
          </a:p>
        </p:txBody>
      </p:sp>
      <p:sp>
        <p:nvSpPr>
          <p:cNvPr id="2" name="Rechthoek 1">
            <a:extLst>
              <a:ext uri="{FF2B5EF4-FFF2-40B4-BE49-F238E27FC236}">
                <a16:creationId xmlns:a16="http://schemas.microsoft.com/office/drawing/2014/main" id="{65BA287E-E683-8486-6CB6-A675FC04A4BF}"/>
              </a:ext>
            </a:extLst>
          </p:cNvPr>
          <p:cNvSpPr/>
          <p:nvPr/>
        </p:nvSpPr>
        <p:spPr>
          <a:xfrm>
            <a:off x="241300" y="4243541"/>
            <a:ext cx="6096000" cy="923330"/>
          </a:xfrm>
          <a:prstGeom prst="rect">
            <a:avLst/>
          </a:prstGeom>
        </p:spPr>
        <p:txBody>
          <a:bodyPr>
            <a:spAutoFit/>
          </a:bodyPr>
          <a:lstStyle/>
          <a:p>
            <a:r>
              <a:rPr lang="en-GB" b="1" dirty="0">
                <a:solidFill>
                  <a:srgbClr val="002060"/>
                </a:solidFill>
                <a:latin typeface="Corbel" panose="020B0503020204020204" pitchFamily="34" charset="0"/>
              </a:rPr>
              <a:t>BANTAO Meeting Thessaloniki</a:t>
            </a:r>
          </a:p>
          <a:p>
            <a:r>
              <a:rPr lang="en-GB" b="1" dirty="0">
                <a:solidFill>
                  <a:srgbClr val="002060"/>
                </a:solidFill>
                <a:latin typeface="Corbel" panose="020B0503020204020204" pitchFamily="34" charset="0"/>
              </a:rPr>
              <a:t>October 20, 2023</a:t>
            </a:r>
          </a:p>
          <a:p>
            <a:r>
              <a:rPr lang="en-GB" b="1" dirty="0">
                <a:solidFill>
                  <a:srgbClr val="002060"/>
                </a:solidFill>
                <a:latin typeface="Corbel" panose="020B0503020204020204" pitchFamily="34" charset="0"/>
              </a:rPr>
              <a:t>Raymond Vanholder, EKHA President</a:t>
            </a:r>
          </a:p>
        </p:txBody>
      </p:sp>
      <p:pic>
        <p:nvPicPr>
          <p:cNvPr id="6" name="Picture 4" descr="LEARN About Advocacy | American Association for the Advancement of Science  (AAAS)">
            <a:extLst>
              <a:ext uri="{FF2B5EF4-FFF2-40B4-BE49-F238E27FC236}">
                <a16:creationId xmlns:a16="http://schemas.microsoft.com/office/drawing/2014/main" id="{D1CAE702-2C4C-6CDB-8DCA-0CA698E328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9540" y="4145475"/>
            <a:ext cx="1396460" cy="139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2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uropean Parliament plenary chamber in Strasbourg">
            <a:hlinkClick r:id="rId3"/>
            <a:extLst>
              <a:ext uri="{FF2B5EF4-FFF2-40B4-BE49-F238E27FC236}">
                <a16:creationId xmlns:a16="http://schemas.microsoft.com/office/drawing/2014/main" id="{4B96F056-18CA-C5D5-C4C8-369D2B517D77}"/>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ffectLst>
            <a:outerShdw blurRad="407886" dist="101219" dir="5400000" algn="ctr"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7862EB5-9703-2DB8-D310-3C4255627A7E}"/>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ctr"/>
            <a:r>
              <a:rPr lang="en-US" sz="4000" b="1" dirty="0">
                <a:latin typeface="Corbel" panose="020B0503020204020204" pitchFamily="34" charset="0"/>
              </a:rPr>
              <a:t>EUROPEAN</a:t>
            </a:r>
            <a:r>
              <a:rPr lang="en-US" sz="4000" dirty="0">
                <a:latin typeface="Corbel" panose="020B0503020204020204" pitchFamily="34" charset="0"/>
              </a:rPr>
              <a:t> </a:t>
            </a:r>
            <a:r>
              <a:rPr lang="en-US" sz="4000" b="1" dirty="0">
                <a:latin typeface="Corbel" panose="020B0503020204020204" pitchFamily="34" charset="0"/>
              </a:rPr>
              <a:t>PARLIAMENT</a:t>
            </a:r>
          </a:p>
        </p:txBody>
      </p:sp>
      <p:sp>
        <p:nvSpPr>
          <p:cNvPr id="4" name="Tijdelijke aanduiding voor inhoud 3">
            <a:extLst>
              <a:ext uri="{FF2B5EF4-FFF2-40B4-BE49-F238E27FC236}">
                <a16:creationId xmlns:a16="http://schemas.microsoft.com/office/drawing/2014/main" id="{5ED5E1AB-7EBA-E352-DD47-19846315854B}"/>
              </a:ext>
            </a:extLst>
          </p:cNvPr>
          <p:cNvSpPr>
            <a:spLocks noGrp="1"/>
          </p:cNvSpPr>
          <p:nvPr>
            <p:ph sz="half" idx="2"/>
          </p:nvPr>
        </p:nvSpPr>
        <p:spPr>
          <a:xfrm>
            <a:off x="5155379" y="802639"/>
            <a:ext cx="5744685" cy="5553709"/>
          </a:xfrm>
        </p:spPr>
        <p:txBody>
          <a:bodyPr vert="horz" lIns="91440" tIns="45720" rIns="91440" bIns="45720" rtlCol="0" anchor="ctr">
            <a:normAutofit/>
          </a:bodyPr>
          <a:lstStyle/>
          <a:p>
            <a:r>
              <a:rPr lang="en-US" sz="2400" b="1" dirty="0">
                <a:latin typeface="Corbel" panose="020B0503020204020204" pitchFamily="34" charset="0"/>
              </a:rPr>
              <a:t>705 Members of European Parliament</a:t>
            </a:r>
          </a:p>
          <a:p>
            <a:r>
              <a:rPr lang="en-US" sz="2400" b="1" dirty="0">
                <a:latin typeface="Corbel" panose="020B0503020204020204" pitchFamily="34" charset="0"/>
              </a:rPr>
              <a:t>7 Fractions</a:t>
            </a:r>
          </a:p>
          <a:p>
            <a:pPr lvl="1"/>
            <a:r>
              <a:rPr lang="en-US" b="1" dirty="0">
                <a:latin typeface="Corbel" panose="020B0503020204020204" pitchFamily="34" charset="0"/>
              </a:rPr>
              <a:t>The Left 5.5%</a:t>
            </a:r>
          </a:p>
          <a:p>
            <a:pPr lvl="1"/>
            <a:r>
              <a:rPr lang="en-US" b="1" dirty="0">
                <a:latin typeface="Corbel" panose="020B0503020204020204" pitchFamily="34" charset="0"/>
              </a:rPr>
              <a:t>Socials &amp; Democrats 20.7%</a:t>
            </a:r>
          </a:p>
          <a:p>
            <a:pPr lvl="1"/>
            <a:r>
              <a:rPr lang="en-US" b="1" dirty="0">
                <a:latin typeface="Corbel" panose="020B0503020204020204" pitchFamily="34" charset="0"/>
              </a:rPr>
              <a:t>Greens 10.4%</a:t>
            </a:r>
          </a:p>
          <a:p>
            <a:pPr lvl="1"/>
            <a:r>
              <a:rPr lang="en-US" b="1" dirty="0">
                <a:latin typeface="Corbel" panose="020B0503020204020204" pitchFamily="34" charset="0"/>
              </a:rPr>
              <a:t>Renew 13.9%</a:t>
            </a:r>
          </a:p>
          <a:p>
            <a:pPr lvl="1"/>
            <a:r>
              <a:rPr lang="en-US" b="1" dirty="0">
                <a:latin typeface="Corbel" panose="020B0503020204020204" pitchFamily="34" charset="0"/>
              </a:rPr>
              <a:t>European Popular Party 25.4% </a:t>
            </a:r>
          </a:p>
          <a:p>
            <a:pPr lvl="1"/>
            <a:r>
              <a:rPr lang="en-US" b="1" dirty="0">
                <a:latin typeface="Corbel" panose="020B0503020204020204" pitchFamily="34" charset="0"/>
              </a:rPr>
              <a:t>European Conservatives and Reformists 8.9%</a:t>
            </a:r>
          </a:p>
          <a:p>
            <a:pPr lvl="1"/>
            <a:r>
              <a:rPr lang="en-US" b="1" dirty="0">
                <a:latin typeface="Corbel" panose="020B0503020204020204" pitchFamily="34" charset="0"/>
              </a:rPr>
              <a:t>Identity and Democracy</a:t>
            </a:r>
          </a:p>
          <a:p>
            <a:r>
              <a:rPr lang="en-US" sz="2400" b="1" dirty="0">
                <a:latin typeface="Corbel" panose="020B0503020204020204" pitchFamily="34" charset="0"/>
              </a:rPr>
              <a:t>Committees</a:t>
            </a:r>
          </a:p>
          <a:p>
            <a:pPr lvl="1"/>
            <a:r>
              <a:rPr lang="en-US" b="1" dirty="0">
                <a:latin typeface="Corbel" panose="020B0503020204020204" pitchFamily="34" charset="0"/>
              </a:rPr>
              <a:t>ENVI: environment, health &amp; food safety</a:t>
            </a:r>
          </a:p>
          <a:p>
            <a:pPr lvl="1"/>
            <a:endParaRPr lang="en-US" dirty="0">
              <a:solidFill>
                <a:srgbClr val="FFFFFF"/>
              </a:solidFill>
            </a:endParaRPr>
          </a:p>
        </p:txBody>
      </p:sp>
      <p:sp>
        <p:nvSpPr>
          <p:cNvPr id="5" name="Tijdelijke aanduiding voor dianummer 4">
            <a:extLst>
              <a:ext uri="{FF2B5EF4-FFF2-40B4-BE49-F238E27FC236}">
                <a16:creationId xmlns:a16="http://schemas.microsoft.com/office/drawing/2014/main" id="{2D68BBB2-702A-4600-ABA7-997A27AEB032}"/>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347416-4AA0-EA4D-8BBF-7AA182F22137}"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90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9">
            <a:extLst>
              <a:ext uri="{FF2B5EF4-FFF2-40B4-BE49-F238E27FC236}">
                <a16:creationId xmlns:a16="http://schemas.microsoft.com/office/drawing/2014/main" id="{6D648DE4-8944-6B41-9D3F-43605F4EF482}"/>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 competences vs member states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6148" name="Picture 4" descr="Within the Union, competences overlap between the EU and Member States....  | Download Scientific Diagram">
            <a:extLst>
              <a:ext uri="{FF2B5EF4-FFF2-40B4-BE49-F238E27FC236}">
                <a16:creationId xmlns:a16="http://schemas.microsoft.com/office/drawing/2014/main" id="{42A2F5DC-DCB4-4565-F41E-52CC750868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 y="1885950"/>
            <a:ext cx="4920125" cy="3086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 13">
            <a:extLst>
              <a:ext uri="{FF2B5EF4-FFF2-40B4-BE49-F238E27FC236}">
                <a16:creationId xmlns:a16="http://schemas.microsoft.com/office/drawing/2014/main" id="{EE4F5836-011D-6A15-A10F-9053E82A5DE2}"/>
              </a:ext>
            </a:extLst>
          </p:cNvPr>
          <p:cNvGraphicFramePr>
            <a:graphicFrameLocks/>
          </p:cNvGraphicFramePr>
          <p:nvPr>
            <p:extLst>
              <p:ext uri="{D42A27DB-BD31-4B8C-83A1-F6EECF244321}">
                <p14:modId xmlns:p14="http://schemas.microsoft.com/office/powerpoint/2010/main" val="1468210521"/>
              </p:ext>
            </p:extLst>
          </p:nvPr>
        </p:nvGraphicFramePr>
        <p:xfrm>
          <a:off x="5524501" y="1308100"/>
          <a:ext cx="6197601" cy="4537221"/>
        </p:xfrm>
        <a:graphic>
          <a:graphicData uri="http://schemas.openxmlformats.org/drawingml/2006/table">
            <a:tbl>
              <a:tblPr firstRow="1" bandRow="1">
                <a:tableStyleId>{5C22544A-7EE6-4342-B048-85BDC9FD1C3A}</a:tableStyleId>
              </a:tblPr>
              <a:tblGrid>
                <a:gridCol w="1866067">
                  <a:extLst>
                    <a:ext uri="{9D8B030D-6E8A-4147-A177-3AD203B41FA5}">
                      <a16:colId xmlns:a16="http://schemas.microsoft.com/office/drawing/2014/main" val="144000066"/>
                    </a:ext>
                  </a:extLst>
                </a:gridCol>
                <a:gridCol w="1804232">
                  <a:extLst>
                    <a:ext uri="{9D8B030D-6E8A-4147-A177-3AD203B41FA5}">
                      <a16:colId xmlns:a16="http://schemas.microsoft.com/office/drawing/2014/main" val="3874358066"/>
                    </a:ext>
                  </a:extLst>
                </a:gridCol>
                <a:gridCol w="2527302">
                  <a:extLst>
                    <a:ext uri="{9D8B030D-6E8A-4147-A177-3AD203B41FA5}">
                      <a16:colId xmlns:a16="http://schemas.microsoft.com/office/drawing/2014/main" val="3708106059"/>
                    </a:ext>
                  </a:extLst>
                </a:gridCol>
              </a:tblGrid>
              <a:tr h="532257">
                <a:tc>
                  <a:txBody>
                    <a:bodyPr/>
                    <a:lstStyle/>
                    <a:p>
                      <a:r>
                        <a:rPr lang="nl-BE" sz="2100" dirty="0">
                          <a:latin typeface="Corbel" panose="020B0503020204020204" pitchFamily="34" charset="0"/>
                        </a:rPr>
                        <a:t>EXCLUSIVE</a:t>
                      </a:r>
                    </a:p>
                  </a:txBody>
                  <a:tcPr marL="78237" marR="78237" marT="39118" marB="39118"/>
                </a:tc>
                <a:tc>
                  <a:txBody>
                    <a:bodyPr/>
                    <a:lstStyle/>
                    <a:p>
                      <a:r>
                        <a:rPr lang="nl-BE" sz="2100">
                          <a:latin typeface="Corbel" panose="020B0503020204020204" pitchFamily="34" charset="0"/>
                        </a:rPr>
                        <a:t>SHARED</a:t>
                      </a:r>
                    </a:p>
                  </a:txBody>
                  <a:tcPr marL="78237" marR="78237" marT="39118" marB="39118"/>
                </a:tc>
                <a:tc>
                  <a:txBody>
                    <a:bodyPr/>
                    <a:lstStyle/>
                    <a:p>
                      <a:r>
                        <a:rPr lang="nl-BE" sz="2100">
                          <a:latin typeface="Corbel" panose="020B0503020204020204" pitchFamily="34" charset="0"/>
                        </a:rPr>
                        <a:t>SUPPORTING</a:t>
                      </a:r>
                    </a:p>
                  </a:txBody>
                  <a:tcPr marL="78237" marR="78237" marT="39118" marB="39118"/>
                </a:tc>
                <a:extLst>
                  <a:ext uri="{0D108BD9-81ED-4DB2-BD59-A6C34878D82A}">
                    <a16:rowId xmlns:a16="http://schemas.microsoft.com/office/drawing/2014/main" val="1036439535"/>
                  </a:ext>
                </a:extLst>
              </a:tr>
              <a:tr h="433691">
                <a:tc>
                  <a:txBody>
                    <a:bodyPr/>
                    <a:lstStyle/>
                    <a:p>
                      <a:r>
                        <a:rPr lang="en-GB" sz="1500" b="1" noProof="0">
                          <a:solidFill>
                            <a:srgbClr val="002060"/>
                          </a:solidFill>
                          <a:latin typeface="Corbel" panose="020B0503020204020204" pitchFamily="34" charset="0"/>
                        </a:rPr>
                        <a:t>Customs </a:t>
                      </a:r>
                    </a:p>
                  </a:txBody>
                  <a:tcPr marL="78237" marR="78237" marT="39118" marB="39118"/>
                </a:tc>
                <a:tc>
                  <a:txBody>
                    <a:bodyPr/>
                    <a:lstStyle/>
                    <a:p>
                      <a:r>
                        <a:rPr lang="en-GB" sz="1500" b="1" noProof="0">
                          <a:solidFill>
                            <a:srgbClr val="002060"/>
                          </a:solidFill>
                          <a:latin typeface="Corbel" panose="020B0503020204020204" pitchFamily="34" charset="0"/>
                        </a:rPr>
                        <a:t>Internal market</a:t>
                      </a:r>
                    </a:p>
                  </a:txBody>
                  <a:tcPr marL="78237" marR="78237" marT="39118" marB="39118"/>
                </a:tc>
                <a:tc>
                  <a:txBody>
                    <a:bodyPr/>
                    <a:lstStyle/>
                    <a:p>
                      <a:r>
                        <a:rPr lang="en-GB" sz="1500" b="1" noProof="0">
                          <a:solidFill>
                            <a:srgbClr val="002060"/>
                          </a:solidFill>
                          <a:highlight>
                            <a:srgbClr val="FFFF00"/>
                          </a:highlight>
                          <a:latin typeface="Corbel" panose="020B0503020204020204" pitchFamily="34" charset="0"/>
                        </a:rPr>
                        <a:t>Health</a:t>
                      </a:r>
                    </a:p>
                  </a:txBody>
                  <a:tcPr marL="78237" marR="78237" marT="39118" marB="39118"/>
                </a:tc>
                <a:extLst>
                  <a:ext uri="{0D108BD9-81ED-4DB2-BD59-A6C34878D82A}">
                    <a16:rowId xmlns:a16="http://schemas.microsoft.com/office/drawing/2014/main" val="942027834"/>
                  </a:ext>
                </a:extLst>
              </a:tr>
              <a:tr h="433691">
                <a:tc>
                  <a:txBody>
                    <a:bodyPr/>
                    <a:lstStyle/>
                    <a:p>
                      <a:r>
                        <a:rPr lang="en-GB" sz="1500" b="1" noProof="0">
                          <a:solidFill>
                            <a:srgbClr val="002060"/>
                          </a:solidFill>
                          <a:latin typeface="Corbel" panose="020B0503020204020204" pitchFamily="34" charset="0"/>
                        </a:rPr>
                        <a:t>Competition</a:t>
                      </a:r>
                    </a:p>
                  </a:txBody>
                  <a:tcPr marL="78237" marR="78237" marT="39118" marB="39118"/>
                </a:tc>
                <a:tc>
                  <a:txBody>
                    <a:bodyPr/>
                    <a:lstStyle/>
                    <a:p>
                      <a:r>
                        <a:rPr lang="en-GB" sz="1500" b="1" noProof="0">
                          <a:solidFill>
                            <a:srgbClr val="002060"/>
                          </a:solidFill>
                          <a:latin typeface="Corbel" panose="020B0503020204020204" pitchFamily="34" charset="0"/>
                        </a:rPr>
                        <a:t>Agriculture</a:t>
                      </a:r>
                    </a:p>
                  </a:txBody>
                  <a:tcPr marL="78237" marR="78237" marT="39118" marB="39118"/>
                </a:tc>
                <a:tc>
                  <a:txBody>
                    <a:bodyPr/>
                    <a:lstStyle/>
                    <a:p>
                      <a:r>
                        <a:rPr lang="en-GB" sz="1500" b="1" noProof="0">
                          <a:solidFill>
                            <a:srgbClr val="002060"/>
                          </a:solidFill>
                          <a:latin typeface="Corbel" panose="020B0503020204020204" pitchFamily="34" charset="0"/>
                        </a:rPr>
                        <a:t>Industry</a:t>
                      </a:r>
                    </a:p>
                  </a:txBody>
                  <a:tcPr marL="78237" marR="78237" marT="39118" marB="39118"/>
                </a:tc>
                <a:extLst>
                  <a:ext uri="{0D108BD9-81ED-4DB2-BD59-A6C34878D82A}">
                    <a16:rowId xmlns:a16="http://schemas.microsoft.com/office/drawing/2014/main" val="3545059910"/>
                  </a:ext>
                </a:extLst>
              </a:tr>
              <a:tr h="433691">
                <a:tc>
                  <a:txBody>
                    <a:bodyPr/>
                    <a:lstStyle/>
                    <a:p>
                      <a:r>
                        <a:rPr lang="en-GB" sz="1500" b="1" noProof="0">
                          <a:solidFill>
                            <a:srgbClr val="002060"/>
                          </a:solidFill>
                          <a:latin typeface="Corbel" panose="020B0503020204020204" pitchFamily="34" charset="0"/>
                        </a:rPr>
                        <a:t>Monetary (Euro)</a:t>
                      </a:r>
                    </a:p>
                  </a:txBody>
                  <a:tcPr marL="78237" marR="78237" marT="39118" marB="39118"/>
                </a:tc>
                <a:tc>
                  <a:txBody>
                    <a:bodyPr/>
                    <a:lstStyle/>
                    <a:p>
                      <a:r>
                        <a:rPr lang="en-GB" sz="1500" b="1" i="1" noProof="0" dirty="0">
                          <a:solidFill>
                            <a:srgbClr val="002060"/>
                          </a:solidFill>
                          <a:latin typeface="Corbel" panose="020B0503020204020204" pitchFamily="34" charset="0"/>
                        </a:rPr>
                        <a:t>Environment</a:t>
                      </a:r>
                    </a:p>
                  </a:txBody>
                  <a:tcPr marL="78237" marR="78237" marT="39118" marB="39118"/>
                </a:tc>
                <a:tc>
                  <a:txBody>
                    <a:bodyPr/>
                    <a:lstStyle/>
                    <a:p>
                      <a:r>
                        <a:rPr lang="en-GB" sz="1500" b="1" noProof="0">
                          <a:solidFill>
                            <a:srgbClr val="002060"/>
                          </a:solidFill>
                          <a:latin typeface="Corbel" panose="020B0503020204020204" pitchFamily="34" charset="0"/>
                        </a:rPr>
                        <a:t>Culture</a:t>
                      </a:r>
                    </a:p>
                  </a:txBody>
                  <a:tcPr marL="78237" marR="78237" marT="39118" marB="39118"/>
                </a:tc>
                <a:extLst>
                  <a:ext uri="{0D108BD9-81ED-4DB2-BD59-A6C34878D82A}">
                    <a16:rowId xmlns:a16="http://schemas.microsoft.com/office/drawing/2014/main" val="218856660"/>
                  </a:ext>
                </a:extLst>
              </a:tr>
              <a:tr h="433691">
                <a:tc>
                  <a:txBody>
                    <a:bodyPr/>
                    <a:lstStyle/>
                    <a:p>
                      <a:r>
                        <a:rPr lang="en-GB" sz="1500" b="1" noProof="0">
                          <a:solidFill>
                            <a:srgbClr val="002060"/>
                          </a:solidFill>
                          <a:latin typeface="Corbel" panose="020B0503020204020204" pitchFamily="34" charset="0"/>
                        </a:rPr>
                        <a:t>Fishery</a:t>
                      </a:r>
                    </a:p>
                  </a:txBody>
                  <a:tcPr marL="78237" marR="78237" marT="39118" marB="39118"/>
                </a:tc>
                <a:tc>
                  <a:txBody>
                    <a:bodyPr/>
                    <a:lstStyle/>
                    <a:p>
                      <a:r>
                        <a:rPr lang="en-GB" sz="1500" b="1" noProof="0">
                          <a:solidFill>
                            <a:srgbClr val="002060"/>
                          </a:solidFill>
                          <a:latin typeface="Corbel" panose="020B0503020204020204" pitchFamily="34" charset="0"/>
                        </a:rPr>
                        <a:t>Transport</a:t>
                      </a:r>
                    </a:p>
                  </a:txBody>
                  <a:tcPr marL="78237" marR="78237" marT="39118" marB="39118"/>
                </a:tc>
                <a:tc>
                  <a:txBody>
                    <a:bodyPr/>
                    <a:lstStyle/>
                    <a:p>
                      <a:r>
                        <a:rPr lang="en-GB" sz="1500" b="1" noProof="0">
                          <a:solidFill>
                            <a:srgbClr val="002060"/>
                          </a:solidFill>
                          <a:latin typeface="Corbel" panose="020B0503020204020204" pitchFamily="34" charset="0"/>
                        </a:rPr>
                        <a:t>Tourism</a:t>
                      </a:r>
                    </a:p>
                  </a:txBody>
                  <a:tcPr marL="78237" marR="78237" marT="39118" marB="39118"/>
                </a:tc>
                <a:extLst>
                  <a:ext uri="{0D108BD9-81ED-4DB2-BD59-A6C34878D82A}">
                    <a16:rowId xmlns:a16="http://schemas.microsoft.com/office/drawing/2014/main" val="385834146"/>
                  </a:ext>
                </a:extLst>
              </a:tr>
              <a:tr h="433691">
                <a:tc>
                  <a:txBody>
                    <a:bodyPr/>
                    <a:lstStyle/>
                    <a:p>
                      <a:r>
                        <a:rPr lang="en-GB" sz="1500" b="1" noProof="0">
                          <a:solidFill>
                            <a:srgbClr val="002060"/>
                          </a:solidFill>
                          <a:latin typeface="Corbel" panose="020B0503020204020204" pitchFamily="34" charset="0"/>
                        </a:rPr>
                        <a:t>Commerce</a:t>
                      </a:r>
                    </a:p>
                  </a:txBody>
                  <a:tcPr marL="78237" marR="78237" marT="39118" marB="39118"/>
                </a:tc>
                <a:tc>
                  <a:txBody>
                    <a:bodyPr/>
                    <a:lstStyle/>
                    <a:p>
                      <a:r>
                        <a:rPr lang="en-GB" sz="1500" b="1" noProof="0">
                          <a:solidFill>
                            <a:srgbClr val="002060"/>
                          </a:solidFill>
                          <a:latin typeface="Corbel" panose="020B0503020204020204" pitchFamily="34" charset="0"/>
                        </a:rPr>
                        <a:t>Energy</a:t>
                      </a:r>
                    </a:p>
                  </a:txBody>
                  <a:tcPr marL="78237" marR="78237" marT="39118" marB="39118"/>
                </a:tc>
                <a:tc>
                  <a:txBody>
                    <a:bodyPr/>
                    <a:lstStyle/>
                    <a:p>
                      <a:r>
                        <a:rPr lang="en-GB" sz="1500" b="1" noProof="0">
                          <a:solidFill>
                            <a:srgbClr val="002060"/>
                          </a:solidFill>
                          <a:latin typeface="Corbel" panose="020B0503020204020204" pitchFamily="34" charset="0"/>
                        </a:rPr>
                        <a:t>Education</a:t>
                      </a:r>
                    </a:p>
                  </a:txBody>
                  <a:tcPr marL="78237" marR="78237" marT="39118" marB="39118"/>
                </a:tc>
                <a:extLst>
                  <a:ext uri="{0D108BD9-81ED-4DB2-BD59-A6C34878D82A}">
                    <a16:rowId xmlns:a16="http://schemas.microsoft.com/office/drawing/2014/main" val="3909624856"/>
                  </a:ext>
                </a:extLst>
              </a:tr>
              <a:tr h="433691">
                <a:tc>
                  <a:txBody>
                    <a:bodyPr/>
                    <a:lstStyle/>
                    <a:p>
                      <a:r>
                        <a:rPr lang="en-GB" sz="1500" b="1" noProof="0">
                          <a:solidFill>
                            <a:srgbClr val="002060"/>
                          </a:solidFill>
                          <a:latin typeface="Corbel" panose="020B0503020204020204" pitchFamily="34" charset="0"/>
                        </a:rPr>
                        <a:t>International agreements</a:t>
                      </a:r>
                    </a:p>
                  </a:txBody>
                  <a:tcPr marL="78237" marR="78237" marT="39118" marB="39118"/>
                </a:tc>
                <a:tc>
                  <a:txBody>
                    <a:bodyPr/>
                    <a:lstStyle/>
                    <a:p>
                      <a:r>
                        <a:rPr lang="en-GB" sz="1500" b="1" noProof="0">
                          <a:solidFill>
                            <a:srgbClr val="002060"/>
                          </a:solidFill>
                          <a:latin typeface="Corbel" panose="020B0503020204020204" pitchFamily="34" charset="0"/>
                        </a:rPr>
                        <a:t>Justice</a:t>
                      </a:r>
                    </a:p>
                  </a:txBody>
                  <a:tcPr marL="78237" marR="78237" marT="39118" marB="39118"/>
                </a:tc>
                <a:tc>
                  <a:txBody>
                    <a:bodyPr/>
                    <a:lstStyle/>
                    <a:p>
                      <a:r>
                        <a:rPr lang="en-GB" sz="1500" b="1" noProof="0">
                          <a:solidFill>
                            <a:srgbClr val="002060"/>
                          </a:solidFill>
                          <a:latin typeface="Corbel" panose="020B0503020204020204" pitchFamily="34" charset="0"/>
                        </a:rPr>
                        <a:t>Disaster prevention</a:t>
                      </a:r>
                    </a:p>
                  </a:txBody>
                  <a:tcPr marL="78237" marR="78237" marT="39118" marB="39118"/>
                </a:tc>
                <a:extLst>
                  <a:ext uri="{0D108BD9-81ED-4DB2-BD59-A6C34878D82A}">
                    <a16:rowId xmlns:a16="http://schemas.microsoft.com/office/drawing/2014/main" val="831604526"/>
                  </a:ext>
                </a:extLst>
              </a:tr>
              <a:tr h="433691">
                <a:tc>
                  <a:txBody>
                    <a:bodyPr/>
                    <a:lstStyle/>
                    <a:p>
                      <a:endParaRPr lang="en-GB" sz="1500" b="1" noProof="0">
                        <a:solidFill>
                          <a:srgbClr val="002060"/>
                        </a:solidFill>
                        <a:latin typeface="Corbel" panose="020B0503020204020204" pitchFamily="34" charset="0"/>
                      </a:endParaRPr>
                    </a:p>
                  </a:txBody>
                  <a:tcPr marL="78237" marR="78237" marT="39118" marB="39118"/>
                </a:tc>
                <a:tc>
                  <a:txBody>
                    <a:bodyPr/>
                    <a:lstStyle/>
                    <a:p>
                      <a:r>
                        <a:rPr lang="en-GB" sz="1500" b="1" i="1" noProof="0" dirty="0">
                          <a:solidFill>
                            <a:srgbClr val="002060"/>
                          </a:solidFill>
                          <a:latin typeface="Corbel" panose="020B0503020204020204" pitchFamily="34" charset="0"/>
                        </a:rPr>
                        <a:t>Safety</a:t>
                      </a:r>
                    </a:p>
                  </a:txBody>
                  <a:tcPr marL="78237" marR="78237" marT="39118" marB="39118"/>
                </a:tc>
                <a:tc>
                  <a:txBody>
                    <a:bodyPr/>
                    <a:lstStyle/>
                    <a:p>
                      <a:r>
                        <a:rPr lang="en-GB" sz="1500" b="1" noProof="0">
                          <a:solidFill>
                            <a:srgbClr val="002060"/>
                          </a:solidFill>
                          <a:latin typeface="Corbel" panose="020B0503020204020204" pitchFamily="34" charset="0"/>
                        </a:rPr>
                        <a:t>Administration</a:t>
                      </a:r>
                    </a:p>
                  </a:txBody>
                  <a:tcPr marL="78237" marR="78237" marT="39118" marB="39118"/>
                </a:tc>
                <a:extLst>
                  <a:ext uri="{0D108BD9-81ED-4DB2-BD59-A6C34878D82A}">
                    <a16:rowId xmlns:a16="http://schemas.microsoft.com/office/drawing/2014/main" val="4009825571"/>
                  </a:ext>
                </a:extLst>
              </a:tr>
              <a:tr h="433691">
                <a:tc>
                  <a:txBody>
                    <a:bodyPr/>
                    <a:lstStyle/>
                    <a:p>
                      <a:endParaRPr lang="en-GB" sz="1500" b="1" noProof="0">
                        <a:solidFill>
                          <a:srgbClr val="002060"/>
                        </a:solidFill>
                        <a:latin typeface="Corbel" panose="020B0503020204020204" pitchFamily="34" charset="0"/>
                      </a:endParaRPr>
                    </a:p>
                  </a:txBody>
                  <a:tcPr marL="78237" marR="78237" marT="39118" marB="39118"/>
                </a:tc>
                <a:tc>
                  <a:txBody>
                    <a:bodyPr/>
                    <a:lstStyle/>
                    <a:p>
                      <a:r>
                        <a:rPr lang="en-GB" sz="1500" b="1" noProof="0">
                          <a:solidFill>
                            <a:srgbClr val="002060"/>
                          </a:solidFill>
                          <a:latin typeface="Corbel" panose="020B0503020204020204" pitchFamily="34" charset="0"/>
                        </a:rPr>
                        <a:t>Foreign affairs</a:t>
                      </a:r>
                    </a:p>
                  </a:txBody>
                  <a:tcPr marL="78237" marR="78237" marT="39118" marB="39118"/>
                </a:tc>
                <a:tc>
                  <a:txBody>
                    <a:bodyPr/>
                    <a:lstStyle/>
                    <a:p>
                      <a:endParaRPr lang="en-GB" sz="1500" b="1" noProof="0">
                        <a:solidFill>
                          <a:srgbClr val="002060"/>
                        </a:solidFill>
                        <a:latin typeface="Corbel" panose="020B0503020204020204" pitchFamily="34" charset="0"/>
                      </a:endParaRPr>
                    </a:p>
                  </a:txBody>
                  <a:tcPr marL="78237" marR="78237" marT="39118" marB="39118"/>
                </a:tc>
                <a:extLst>
                  <a:ext uri="{0D108BD9-81ED-4DB2-BD59-A6C34878D82A}">
                    <a16:rowId xmlns:a16="http://schemas.microsoft.com/office/drawing/2014/main" val="873972884"/>
                  </a:ext>
                </a:extLst>
              </a:tr>
              <a:tr h="433691">
                <a:tc>
                  <a:txBody>
                    <a:bodyPr/>
                    <a:lstStyle/>
                    <a:p>
                      <a:endParaRPr lang="en-GB" sz="1500" b="1" noProof="0" dirty="0">
                        <a:solidFill>
                          <a:srgbClr val="002060"/>
                        </a:solidFill>
                        <a:latin typeface="Corbel" panose="020B0503020204020204" pitchFamily="34" charset="0"/>
                      </a:endParaRPr>
                    </a:p>
                  </a:txBody>
                  <a:tcPr marL="78237" marR="78237" marT="39118" marB="39118"/>
                </a:tc>
                <a:tc>
                  <a:txBody>
                    <a:bodyPr/>
                    <a:lstStyle/>
                    <a:p>
                      <a:r>
                        <a:rPr lang="en-GB" sz="1500" b="1" i="1" noProof="0" dirty="0">
                          <a:solidFill>
                            <a:srgbClr val="002060"/>
                          </a:solidFill>
                          <a:latin typeface="Corbel" panose="020B0503020204020204" pitchFamily="34" charset="0"/>
                        </a:rPr>
                        <a:t>Humanitarian aid</a:t>
                      </a:r>
                    </a:p>
                  </a:txBody>
                  <a:tcPr marL="78237" marR="78237" marT="39118" marB="39118"/>
                </a:tc>
                <a:tc>
                  <a:txBody>
                    <a:bodyPr/>
                    <a:lstStyle/>
                    <a:p>
                      <a:endParaRPr lang="en-GB" sz="1500" b="1" noProof="0" dirty="0">
                        <a:solidFill>
                          <a:srgbClr val="002060"/>
                        </a:solidFill>
                        <a:latin typeface="Corbel" panose="020B0503020204020204" pitchFamily="34" charset="0"/>
                      </a:endParaRPr>
                    </a:p>
                  </a:txBody>
                  <a:tcPr marL="78237" marR="78237" marT="39118" marB="39118"/>
                </a:tc>
                <a:extLst>
                  <a:ext uri="{0D108BD9-81ED-4DB2-BD59-A6C34878D82A}">
                    <a16:rowId xmlns:a16="http://schemas.microsoft.com/office/drawing/2014/main" val="1119191507"/>
                  </a:ext>
                </a:extLst>
              </a:tr>
            </a:tbl>
          </a:graphicData>
        </a:graphic>
      </p:graphicFrame>
      <p:pic>
        <p:nvPicPr>
          <p:cNvPr id="13" name="Afbeelding 12">
            <a:extLst>
              <a:ext uri="{FF2B5EF4-FFF2-40B4-BE49-F238E27FC236}">
                <a16:creationId xmlns:a16="http://schemas.microsoft.com/office/drawing/2014/main" id="{5B74E3C9-AEDA-F0C9-0772-B66D1D1562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4" name="Tijdelijke aanduiding voor dianummer 1">
            <a:extLst>
              <a:ext uri="{FF2B5EF4-FFF2-40B4-BE49-F238E27FC236}">
                <a16:creationId xmlns:a16="http://schemas.microsoft.com/office/drawing/2014/main" id="{50DA11DC-A667-C401-9FDD-95E7A69ABAF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11</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70925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9">
            <a:extLst>
              <a:ext uri="{FF2B5EF4-FFF2-40B4-BE49-F238E27FC236}">
                <a16:creationId xmlns:a16="http://schemas.microsoft.com/office/drawing/2014/main" id="{6D648DE4-8944-6B41-9D3F-43605F4EF482}"/>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 competences vs member states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6148" name="Picture 4" descr="Within the Union, competences overlap between the EU and Member States....  | Download Scientific Diagram">
            <a:extLst>
              <a:ext uri="{FF2B5EF4-FFF2-40B4-BE49-F238E27FC236}">
                <a16:creationId xmlns:a16="http://schemas.microsoft.com/office/drawing/2014/main" id="{42A2F5DC-DCB4-4565-F41E-52CC750868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 y="1885950"/>
            <a:ext cx="4920125" cy="3086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 13">
            <a:extLst>
              <a:ext uri="{FF2B5EF4-FFF2-40B4-BE49-F238E27FC236}">
                <a16:creationId xmlns:a16="http://schemas.microsoft.com/office/drawing/2014/main" id="{EE4F5836-011D-6A15-A10F-9053E82A5DE2}"/>
              </a:ext>
            </a:extLst>
          </p:cNvPr>
          <p:cNvGraphicFramePr>
            <a:graphicFrameLocks/>
          </p:cNvGraphicFramePr>
          <p:nvPr>
            <p:extLst>
              <p:ext uri="{D42A27DB-BD31-4B8C-83A1-F6EECF244321}">
                <p14:modId xmlns:p14="http://schemas.microsoft.com/office/powerpoint/2010/main" val="2781606961"/>
              </p:ext>
            </p:extLst>
          </p:nvPr>
        </p:nvGraphicFramePr>
        <p:xfrm>
          <a:off x="5524501" y="1308100"/>
          <a:ext cx="6197601" cy="4970912"/>
        </p:xfrm>
        <a:graphic>
          <a:graphicData uri="http://schemas.openxmlformats.org/drawingml/2006/table">
            <a:tbl>
              <a:tblPr firstRow="1" bandRow="1">
                <a:tableStyleId>{5C22544A-7EE6-4342-B048-85BDC9FD1C3A}</a:tableStyleId>
              </a:tblPr>
              <a:tblGrid>
                <a:gridCol w="1866067">
                  <a:extLst>
                    <a:ext uri="{9D8B030D-6E8A-4147-A177-3AD203B41FA5}">
                      <a16:colId xmlns:a16="http://schemas.microsoft.com/office/drawing/2014/main" val="144000066"/>
                    </a:ext>
                  </a:extLst>
                </a:gridCol>
                <a:gridCol w="1804232">
                  <a:extLst>
                    <a:ext uri="{9D8B030D-6E8A-4147-A177-3AD203B41FA5}">
                      <a16:colId xmlns:a16="http://schemas.microsoft.com/office/drawing/2014/main" val="3874358066"/>
                    </a:ext>
                  </a:extLst>
                </a:gridCol>
                <a:gridCol w="2527302">
                  <a:extLst>
                    <a:ext uri="{9D8B030D-6E8A-4147-A177-3AD203B41FA5}">
                      <a16:colId xmlns:a16="http://schemas.microsoft.com/office/drawing/2014/main" val="3708106059"/>
                    </a:ext>
                  </a:extLst>
                </a:gridCol>
              </a:tblGrid>
              <a:tr h="532257">
                <a:tc>
                  <a:txBody>
                    <a:bodyPr/>
                    <a:lstStyle/>
                    <a:p>
                      <a:r>
                        <a:rPr lang="nl-BE" sz="2100" dirty="0">
                          <a:latin typeface="Corbel" panose="020B0503020204020204" pitchFamily="34" charset="0"/>
                        </a:rPr>
                        <a:t>EXCLUSIVE</a:t>
                      </a:r>
                    </a:p>
                  </a:txBody>
                  <a:tcPr marL="78237" marR="78237" marT="39118" marB="39118"/>
                </a:tc>
                <a:tc>
                  <a:txBody>
                    <a:bodyPr/>
                    <a:lstStyle/>
                    <a:p>
                      <a:r>
                        <a:rPr lang="nl-BE" sz="2100">
                          <a:latin typeface="Corbel" panose="020B0503020204020204" pitchFamily="34" charset="0"/>
                        </a:rPr>
                        <a:t>SHARED</a:t>
                      </a:r>
                    </a:p>
                  </a:txBody>
                  <a:tcPr marL="78237" marR="78237" marT="39118" marB="39118"/>
                </a:tc>
                <a:tc>
                  <a:txBody>
                    <a:bodyPr/>
                    <a:lstStyle/>
                    <a:p>
                      <a:r>
                        <a:rPr lang="nl-BE" sz="2100">
                          <a:latin typeface="Corbel" panose="020B0503020204020204" pitchFamily="34" charset="0"/>
                        </a:rPr>
                        <a:t>SUPPORTING</a:t>
                      </a:r>
                    </a:p>
                  </a:txBody>
                  <a:tcPr marL="78237" marR="78237" marT="39118" marB="39118"/>
                </a:tc>
                <a:extLst>
                  <a:ext uri="{0D108BD9-81ED-4DB2-BD59-A6C34878D82A}">
                    <a16:rowId xmlns:a16="http://schemas.microsoft.com/office/drawing/2014/main" val="1036439535"/>
                  </a:ext>
                </a:extLst>
              </a:tr>
              <a:tr h="433691">
                <a:tc>
                  <a:txBody>
                    <a:bodyPr/>
                    <a:lstStyle/>
                    <a:p>
                      <a:r>
                        <a:rPr lang="en-GB" sz="1500" b="1" noProof="0">
                          <a:solidFill>
                            <a:srgbClr val="002060"/>
                          </a:solidFill>
                          <a:latin typeface="Corbel" panose="020B0503020204020204" pitchFamily="34" charset="0"/>
                        </a:rPr>
                        <a:t>Customs </a:t>
                      </a:r>
                    </a:p>
                  </a:txBody>
                  <a:tcPr marL="78237" marR="78237" marT="39118" marB="39118"/>
                </a:tc>
                <a:tc>
                  <a:txBody>
                    <a:bodyPr/>
                    <a:lstStyle/>
                    <a:p>
                      <a:r>
                        <a:rPr lang="en-GB" sz="1500" b="1" noProof="0">
                          <a:solidFill>
                            <a:srgbClr val="002060"/>
                          </a:solidFill>
                          <a:latin typeface="Corbel" panose="020B0503020204020204" pitchFamily="34" charset="0"/>
                        </a:rPr>
                        <a:t>Internal market</a:t>
                      </a:r>
                    </a:p>
                  </a:txBody>
                  <a:tcPr marL="78237" marR="78237" marT="39118" marB="39118"/>
                </a:tc>
                <a:tc>
                  <a:txBody>
                    <a:bodyPr/>
                    <a:lstStyle/>
                    <a:p>
                      <a:r>
                        <a:rPr lang="en-GB" sz="1500" b="1" noProof="0">
                          <a:solidFill>
                            <a:srgbClr val="002060"/>
                          </a:solidFill>
                          <a:highlight>
                            <a:srgbClr val="FFFF00"/>
                          </a:highlight>
                          <a:latin typeface="Corbel" panose="020B0503020204020204" pitchFamily="34" charset="0"/>
                        </a:rPr>
                        <a:t>Health</a:t>
                      </a:r>
                    </a:p>
                  </a:txBody>
                  <a:tcPr marL="78237" marR="78237" marT="39118" marB="39118"/>
                </a:tc>
                <a:extLst>
                  <a:ext uri="{0D108BD9-81ED-4DB2-BD59-A6C34878D82A}">
                    <a16:rowId xmlns:a16="http://schemas.microsoft.com/office/drawing/2014/main" val="942027834"/>
                  </a:ext>
                </a:extLst>
              </a:tr>
              <a:tr h="433691">
                <a:tc>
                  <a:txBody>
                    <a:bodyPr/>
                    <a:lstStyle/>
                    <a:p>
                      <a:r>
                        <a:rPr lang="en-GB" sz="1500" b="1" noProof="0">
                          <a:solidFill>
                            <a:srgbClr val="002060"/>
                          </a:solidFill>
                          <a:latin typeface="Corbel" panose="020B0503020204020204" pitchFamily="34" charset="0"/>
                        </a:rPr>
                        <a:t>Competition</a:t>
                      </a:r>
                    </a:p>
                  </a:txBody>
                  <a:tcPr marL="78237" marR="78237" marT="39118" marB="39118"/>
                </a:tc>
                <a:tc>
                  <a:txBody>
                    <a:bodyPr/>
                    <a:lstStyle/>
                    <a:p>
                      <a:r>
                        <a:rPr lang="en-GB" sz="1500" b="1" noProof="0">
                          <a:solidFill>
                            <a:srgbClr val="002060"/>
                          </a:solidFill>
                          <a:latin typeface="Corbel" panose="020B0503020204020204" pitchFamily="34" charset="0"/>
                        </a:rPr>
                        <a:t>Agriculture</a:t>
                      </a:r>
                    </a:p>
                  </a:txBody>
                  <a:tcPr marL="78237" marR="78237" marT="39118" marB="39118"/>
                </a:tc>
                <a:tc>
                  <a:txBody>
                    <a:bodyPr/>
                    <a:lstStyle/>
                    <a:p>
                      <a:r>
                        <a:rPr lang="en-GB" sz="1500" b="1" noProof="0">
                          <a:solidFill>
                            <a:srgbClr val="002060"/>
                          </a:solidFill>
                          <a:latin typeface="Corbel" panose="020B0503020204020204" pitchFamily="34" charset="0"/>
                        </a:rPr>
                        <a:t>Industry</a:t>
                      </a:r>
                    </a:p>
                  </a:txBody>
                  <a:tcPr marL="78237" marR="78237" marT="39118" marB="39118"/>
                </a:tc>
                <a:extLst>
                  <a:ext uri="{0D108BD9-81ED-4DB2-BD59-A6C34878D82A}">
                    <a16:rowId xmlns:a16="http://schemas.microsoft.com/office/drawing/2014/main" val="3545059910"/>
                  </a:ext>
                </a:extLst>
              </a:tr>
              <a:tr h="433691">
                <a:tc>
                  <a:txBody>
                    <a:bodyPr/>
                    <a:lstStyle/>
                    <a:p>
                      <a:r>
                        <a:rPr lang="en-GB" sz="1500" b="1" noProof="0">
                          <a:solidFill>
                            <a:srgbClr val="002060"/>
                          </a:solidFill>
                          <a:latin typeface="Corbel" panose="020B0503020204020204" pitchFamily="34" charset="0"/>
                        </a:rPr>
                        <a:t>Monetary (Euro)</a:t>
                      </a:r>
                    </a:p>
                  </a:txBody>
                  <a:tcPr marL="78237" marR="78237" marT="39118" marB="39118"/>
                </a:tc>
                <a:tc>
                  <a:txBody>
                    <a:bodyPr/>
                    <a:lstStyle/>
                    <a:p>
                      <a:r>
                        <a:rPr lang="en-GB" sz="1500" b="1" noProof="0">
                          <a:solidFill>
                            <a:srgbClr val="002060"/>
                          </a:solidFill>
                          <a:latin typeface="Corbel" panose="020B0503020204020204" pitchFamily="34" charset="0"/>
                        </a:rPr>
                        <a:t>Environment</a:t>
                      </a:r>
                    </a:p>
                  </a:txBody>
                  <a:tcPr marL="78237" marR="78237" marT="39118" marB="39118"/>
                </a:tc>
                <a:tc>
                  <a:txBody>
                    <a:bodyPr/>
                    <a:lstStyle/>
                    <a:p>
                      <a:r>
                        <a:rPr lang="en-GB" sz="1500" b="1" noProof="0">
                          <a:solidFill>
                            <a:srgbClr val="002060"/>
                          </a:solidFill>
                          <a:latin typeface="Corbel" panose="020B0503020204020204" pitchFamily="34" charset="0"/>
                        </a:rPr>
                        <a:t>Culture</a:t>
                      </a:r>
                    </a:p>
                  </a:txBody>
                  <a:tcPr marL="78237" marR="78237" marT="39118" marB="39118"/>
                </a:tc>
                <a:extLst>
                  <a:ext uri="{0D108BD9-81ED-4DB2-BD59-A6C34878D82A}">
                    <a16:rowId xmlns:a16="http://schemas.microsoft.com/office/drawing/2014/main" val="218856660"/>
                  </a:ext>
                </a:extLst>
              </a:tr>
              <a:tr h="433691">
                <a:tc>
                  <a:txBody>
                    <a:bodyPr/>
                    <a:lstStyle/>
                    <a:p>
                      <a:r>
                        <a:rPr lang="en-GB" sz="1500" b="1" noProof="0">
                          <a:solidFill>
                            <a:srgbClr val="002060"/>
                          </a:solidFill>
                          <a:latin typeface="Corbel" panose="020B0503020204020204" pitchFamily="34" charset="0"/>
                        </a:rPr>
                        <a:t>Fishery</a:t>
                      </a:r>
                    </a:p>
                  </a:txBody>
                  <a:tcPr marL="78237" marR="78237" marT="39118" marB="39118"/>
                </a:tc>
                <a:tc>
                  <a:txBody>
                    <a:bodyPr/>
                    <a:lstStyle/>
                    <a:p>
                      <a:r>
                        <a:rPr lang="en-GB" sz="1500" b="1" noProof="0">
                          <a:solidFill>
                            <a:srgbClr val="002060"/>
                          </a:solidFill>
                          <a:latin typeface="Corbel" panose="020B0503020204020204" pitchFamily="34" charset="0"/>
                        </a:rPr>
                        <a:t>Transport</a:t>
                      </a:r>
                    </a:p>
                  </a:txBody>
                  <a:tcPr marL="78237" marR="78237" marT="39118" marB="39118"/>
                </a:tc>
                <a:tc>
                  <a:txBody>
                    <a:bodyPr/>
                    <a:lstStyle/>
                    <a:p>
                      <a:r>
                        <a:rPr lang="en-GB" sz="1500" b="1" noProof="0">
                          <a:solidFill>
                            <a:srgbClr val="002060"/>
                          </a:solidFill>
                          <a:latin typeface="Corbel" panose="020B0503020204020204" pitchFamily="34" charset="0"/>
                        </a:rPr>
                        <a:t>Tourism</a:t>
                      </a:r>
                    </a:p>
                  </a:txBody>
                  <a:tcPr marL="78237" marR="78237" marT="39118" marB="39118"/>
                </a:tc>
                <a:extLst>
                  <a:ext uri="{0D108BD9-81ED-4DB2-BD59-A6C34878D82A}">
                    <a16:rowId xmlns:a16="http://schemas.microsoft.com/office/drawing/2014/main" val="385834146"/>
                  </a:ext>
                </a:extLst>
              </a:tr>
              <a:tr h="433691">
                <a:tc>
                  <a:txBody>
                    <a:bodyPr/>
                    <a:lstStyle/>
                    <a:p>
                      <a:r>
                        <a:rPr lang="en-GB" sz="1500" b="1" noProof="0">
                          <a:solidFill>
                            <a:srgbClr val="002060"/>
                          </a:solidFill>
                          <a:latin typeface="Corbel" panose="020B0503020204020204" pitchFamily="34" charset="0"/>
                        </a:rPr>
                        <a:t>Commerce</a:t>
                      </a:r>
                    </a:p>
                  </a:txBody>
                  <a:tcPr marL="78237" marR="78237" marT="39118" marB="39118"/>
                </a:tc>
                <a:tc>
                  <a:txBody>
                    <a:bodyPr/>
                    <a:lstStyle/>
                    <a:p>
                      <a:r>
                        <a:rPr lang="en-GB" sz="1500" b="1" noProof="0">
                          <a:solidFill>
                            <a:srgbClr val="002060"/>
                          </a:solidFill>
                          <a:latin typeface="Corbel" panose="020B0503020204020204" pitchFamily="34" charset="0"/>
                        </a:rPr>
                        <a:t>Energy</a:t>
                      </a:r>
                    </a:p>
                  </a:txBody>
                  <a:tcPr marL="78237" marR="78237" marT="39118" marB="39118"/>
                </a:tc>
                <a:tc>
                  <a:txBody>
                    <a:bodyPr/>
                    <a:lstStyle/>
                    <a:p>
                      <a:r>
                        <a:rPr lang="en-GB" sz="1500" b="1" noProof="0">
                          <a:solidFill>
                            <a:srgbClr val="002060"/>
                          </a:solidFill>
                          <a:latin typeface="Corbel" panose="020B0503020204020204" pitchFamily="34" charset="0"/>
                        </a:rPr>
                        <a:t>Education</a:t>
                      </a:r>
                    </a:p>
                  </a:txBody>
                  <a:tcPr marL="78237" marR="78237" marT="39118" marB="39118"/>
                </a:tc>
                <a:extLst>
                  <a:ext uri="{0D108BD9-81ED-4DB2-BD59-A6C34878D82A}">
                    <a16:rowId xmlns:a16="http://schemas.microsoft.com/office/drawing/2014/main" val="3909624856"/>
                  </a:ext>
                </a:extLst>
              </a:tr>
              <a:tr h="433691">
                <a:tc>
                  <a:txBody>
                    <a:bodyPr/>
                    <a:lstStyle/>
                    <a:p>
                      <a:r>
                        <a:rPr lang="en-GB" sz="1500" b="1" noProof="0">
                          <a:solidFill>
                            <a:srgbClr val="002060"/>
                          </a:solidFill>
                          <a:latin typeface="Corbel" panose="020B0503020204020204" pitchFamily="34" charset="0"/>
                        </a:rPr>
                        <a:t>International agreements</a:t>
                      </a:r>
                    </a:p>
                  </a:txBody>
                  <a:tcPr marL="78237" marR="78237" marT="39118" marB="39118"/>
                </a:tc>
                <a:tc>
                  <a:txBody>
                    <a:bodyPr/>
                    <a:lstStyle/>
                    <a:p>
                      <a:r>
                        <a:rPr lang="en-GB" sz="1500" b="1" noProof="0">
                          <a:solidFill>
                            <a:srgbClr val="002060"/>
                          </a:solidFill>
                          <a:latin typeface="Corbel" panose="020B0503020204020204" pitchFamily="34" charset="0"/>
                        </a:rPr>
                        <a:t>Justice</a:t>
                      </a:r>
                    </a:p>
                  </a:txBody>
                  <a:tcPr marL="78237" marR="78237" marT="39118" marB="39118"/>
                </a:tc>
                <a:tc>
                  <a:txBody>
                    <a:bodyPr/>
                    <a:lstStyle/>
                    <a:p>
                      <a:r>
                        <a:rPr lang="en-GB" sz="1500" b="1" noProof="0">
                          <a:solidFill>
                            <a:srgbClr val="002060"/>
                          </a:solidFill>
                          <a:latin typeface="Corbel" panose="020B0503020204020204" pitchFamily="34" charset="0"/>
                        </a:rPr>
                        <a:t>Disaster prevention</a:t>
                      </a:r>
                    </a:p>
                  </a:txBody>
                  <a:tcPr marL="78237" marR="78237" marT="39118" marB="39118"/>
                </a:tc>
                <a:extLst>
                  <a:ext uri="{0D108BD9-81ED-4DB2-BD59-A6C34878D82A}">
                    <a16:rowId xmlns:a16="http://schemas.microsoft.com/office/drawing/2014/main" val="831604526"/>
                  </a:ext>
                </a:extLst>
              </a:tr>
              <a:tr h="433691">
                <a:tc>
                  <a:txBody>
                    <a:bodyPr/>
                    <a:lstStyle/>
                    <a:p>
                      <a:endParaRPr lang="en-GB" sz="1500" b="1" noProof="0">
                        <a:solidFill>
                          <a:srgbClr val="002060"/>
                        </a:solidFill>
                        <a:latin typeface="Corbel" panose="020B0503020204020204" pitchFamily="34" charset="0"/>
                      </a:endParaRPr>
                    </a:p>
                  </a:txBody>
                  <a:tcPr marL="78237" marR="78237" marT="39118" marB="39118"/>
                </a:tc>
                <a:tc>
                  <a:txBody>
                    <a:bodyPr/>
                    <a:lstStyle/>
                    <a:p>
                      <a:r>
                        <a:rPr lang="en-GB" sz="1500" b="1" noProof="0">
                          <a:solidFill>
                            <a:srgbClr val="002060"/>
                          </a:solidFill>
                          <a:latin typeface="Corbel" panose="020B0503020204020204" pitchFamily="34" charset="0"/>
                        </a:rPr>
                        <a:t>Safety</a:t>
                      </a:r>
                    </a:p>
                  </a:txBody>
                  <a:tcPr marL="78237" marR="78237" marT="39118" marB="39118"/>
                </a:tc>
                <a:tc>
                  <a:txBody>
                    <a:bodyPr/>
                    <a:lstStyle/>
                    <a:p>
                      <a:r>
                        <a:rPr lang="en-GB" sz="1500" b="1" noProof="0">
                          <a:solidFill>
                            <a:srgbClr val="002060"/>
                          </a:solidFill>
                          <a:latin typeface="Corbel" panose="020B0503020204020204" pitchFamily="34" charset="0"/>
                        </a:rPr>
                        <a:t>Administration</a:t>
                      </a:r>
                    </a:p>
                  </a:txBody>
                  <a:tcPr marL="78237" marR="78237" marT="39118" marB="39118"/>
                </a:tc>
                <a:extLst>
                  <a:ext uri="{0D108BD9-81ED-4DB2-BD59-A6C34878D82A}">
                    <a16:rowId xmlns:a16="http://schemas.microsoft.com/office/drawing/2014/main" val="4009825571"/>
                  </a:ext>
                </a:extLst>
              </a:tr>
              <a:tr h="433691">
                <a:tc>
                  <a:txBody>
                    <a:bodyPr/>
                    <a:lstStyle/>
                    <a:p>
                      <a:endParaRPr lang="en-GB" sz="1500" b="1" noProof="0">
                        <a:solidFill>
                          <a:srgbClr val="002060"/>
                        </a:solidFill>
                        <a:latin typeface="Corbel" panose="020B0503020204020204" pitchFamily="34" charset="0"/>
                      </a:endParaRPr>
                    </a:p>
                  </a:txBody>
                  <a:tcPr marL="78237" marR="78237" marT="39118" marB="39118"/>
                </a:tc>
                <a:tc>
                  <a:txBody>
                    <a:bodyPr/>
                    <a:lstStyle/>
                    <a:p>
                      <a:r>
                        <a:rPr lang="en-GB" sz="1500" b="1" noProof="0">
                          <a:solidFill>
                            <a:srgbClr val="002060"/>
                          </a:solidFill>
                          <a:latin typeface="Corbel" panose="020B0503020204020204" pitchFamily="34" charset="0"/>
                        </a:rPr>
                        <a:t>Foreign affairs</a:t>
                      </a:r>
                    </a:p>
                  </a:txBody>
                  <a:tcPr marL="78237" marR="78237" marT="39118" marB="39118"/>
                </a:tc>
                <a:tc>
                  <a:txBody>
                    <a:bodyPr/>
                    <a:lstStyle/>
                    <a:p>
                      <a:endParaRPr lang="en-GB" sz="1500" b="1" noProof="0">
                        <a:solidFill>
                          <a:srgbClr val="002060"/>
                        </a:solidFill>
                        <a:latin typeface="Corbel" panose="020B0503020204020204" pitchFamily="34" charset="0"/>
                      </a:endParaRPr>
                    </a:p>
                  </a:txBody>
                  <a:tcPr marL="78237" marR="78237" marT="39118" marB="39118"/>
                </a:tc>
                <a:extLst>
                  <a:ext uri="{0D108BD9-81ED-4DB2-BD59-A6C34878D82A}">
                    <a16:rowId xmlns:a16="http://schemas.microsoft.com/office/drawing/2014/main" val="873972884"/>
                  </a:ext>
                </a:extLst>
              </a:tr>
              <a:tr h="433691">
                <a:tc>
                  <a:txBody>
                    <a:bodyPr/>
                    <a:lstStyle/>
                    <a:p>
                      <a:endParaRPr lang="en-GB" sz="1500" b="1" noProof="0" dirty="0">
                        <a:solidFill>
                          <a:srgbClr val="002060"/>
                        </a:solidFill>
                        <a:latin typeface="Corbel" panose="020B0503020204020204" pitchFamily="34" charset="0"/>
                      </a:endParaRPr>
                    </a:p>
                  </a:txBody>
                  <a:tcPr marL="78237" marR="78237" marT="39118" marB="39118"/>
                </a:tc>
                <a:tc>
                  <a:txBody>
                    <a:bodyPr/>
                    <a:lstStyle/>
                    <a:p>
                      <a:r>
                        <a:rPr lang="en-GB" sz="1500" b="1" noProof="0">
                          <a:solidFill>
                            <a:srgbClr val="002060"/>
                          </a:solidFill>
                          <a:latin typeface="Corbel" panose="020B0503020204020204" pitchFamily="34" charset="0"/>
                        </a:rPr>
                        <a:t>Humanitarian aid</a:t>
                      </a:r>
                    </a:p>
                  </a:txBody>
                  <a:tcPr marL="78237" marR="78237" marT="39118" marB="39118"/>
                </a:tc>
                <a:tc>
                  <a:txBody>
                    <a:bodyPr/>
                    <a:lstStyle/>
                    <a:p>
                      <a:endParaRPr lang="en-GB" sz="1500" b="1" noProof="0" dirty="0">
                        <a:solidFill>
                          <a:srgbClr val="002060"/>
                        </a:solidFill>
                        <a:latin typeface="Corbel" panose="020B0503020204020204" pitchFamily="34" charset="0"/>
                      </a:endParaRPr>
                    </a:p>
                  </a:txBody>
                  <a:tcPr marL="78237" marR="78237" marT="39118" marB="39118"/>
                </a:tc>
                <a:extLst>
                  <a:ext uri="{0D108BD9-81ED-4DB2-BD59-A6C34878D82A}">
                    <a16:rowId xmlns:a16="http://schemas.microsoft.com/office/drawing/2014/main" val="1119191507"/>
                  </a:ext>
                </a:extLst>
              </a:tr>
              <a:tr h="433691">
                <a:tc>
                  <a:txBody>
                    <a:bodyPr/>
                    <a:lstStyle/>
                    <a:p>
                      <a:endParaRPr lang="en-GB" sz="1500" b="1" noProof="0" dirty="0">
                        <a:solidFill>
                          <a:srgbClr val="002060"/>
                        </a:solidFill>
                        <a:latin typeface="Corbel" panose="020B0503020204020204" pitchFamily="34" charset="0"/>
                      </a:endParaRPr>
                    </a:p>
                  </a:txBody>
                  <a:tcPr marL="78237" marR="78237" marT="39118" marB="39118"/>
                </a:tc>
                <a:tc>
                  <a:txBody>
                    <a:bodyPr/>
                    <a:lstStyle/>
                    <a:p>
                      <a:r>
                        <a:rPr lang="en-GB" sz="1500" b="1" noProof="0" dirty="0">
                          <a:solidFill>
                            <a:srgbClr val="002060"/>
                          </a:solidFill>
                          <a:highlight>
                            <a:srgbClr val="FFFF00"/>
                          </a:highlight>
                          <a:latin typeface="Corbel" panose="020B0503020204020204" pitchFamily="34" charset="0"/>
                        </a:rPr>
                        <a:t>Public health</a:t>
                      </a:r>
                    </a:p>
                  </a:txBody>
                  <a:tcPr marL="78237" marR="78237" marT="39118" marB="39118"/>
                </a:tc>
                <a:tc>
                  <a:txBody>
                    <a:bodyPr/>
                    <a:lstStyle/>
                    <a:p>
                      <a:endParaRPr lang="en-GB" sz="1500" b="1" noProof="0" dirty="0">
                        <a:solidFill>
                          <a:srgbClr val="002060"/>
                        </a:solidFill>
                        <a:latin typeface="Corbel" panose="020B0503020204020204" pitchFamily="34" charset="0"/>
                      </a:endParaRPr>
                    </a:p>
                  </a:txBody>
                  <a:tcPr marL="78237" marR="78237" marT="39118" marB="39118"/>
                </a:tc>
                <a:extLst>
                  <a:ext uri="{0D108BD9-81ED-4DB2-BD59-A6C34878D82A}">
                    <a16:rowId xmlns:a16="http://schemas.microsoft.com/office/drawing/2014/main" val="2731900519"/>
                  </a:ext>
                </a:extLst>
              </a:tr>
            </a:tbl>
          </a:graphicData>
        </a:graphic>
      </p:graphicFrame>
      <p:pic>
        <p:nvPicPr>
          <p:cNvPr id="13" name="Afbeelding 12">
            <a:extLst>
              <a:ext uri="{FF2B5EF4-FFF2-40B4-BE49-F238E27FC236}">
                <a16:creationId xmlns:a16="http://schemas.microsoft.com/office/drawing/2014/main" id="{5B74E3C9-AEDA-F0C9-0772-B66D1D1562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4" name="Tijdelijke aanduiding voor dianummer 1">
            <a:extLst>
              <a:ext uri="{FF2B5EF4-FFF2-40B4-BE49-F238E27FC236}">
                <a16:creationId xmlns:a16="http://schemas.microsoft.com/office/drawing/2014/main" id="{50DA11DC-A667-C401-9FDD-95E7A69ABAF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12</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80230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9">
            <a:extLst>
              <a:ext uri="{FF2B5EF4-FFF2-40B4-BE49-F238E27FC236}">
                <a16:creationId xmlns:a16="http://schemas.microsoft.com/office/drawing/2014/main" id="{6D648DE4-8944-6B41-9D3F-43605F4EF482}"/>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Voting procedure</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2" name="Tijdelijke aanduiding voor inhoud 6">
            <a:extLst>
              <a:ext uri="{FF2B5EF4-FFF2-40B4-BE49-F238E27FC236}">
                <a16:creationId xmlns:a16="http://schemas.microsoft.com/office/drawing/2014/main" id="{05FF4571-8FD1-5E19-D85E-038DAE91FBAF}"/>
              </a:ext>
            </a:extLst>
          </p:cNvPr>
          <p:cNvSpPr>
            <a:spLocks noGrp="1"/>
          </p:cNvSpPr>
          <p:nvPr>
            <p:ph idx="1"/>
          </p:nvPr>
        </p:nvSpPr>
        <p:spPr>
          <a:xfrm>
            <a:off x="5814231" y="1116277"/>
            <a:ext cx="5769715" cy="4930246"/>
          </a:xfrm>
        </p:spPr>
        <p:txBody>
          <a:bodyPr anchor="ctr">
            <a:noAutofit/>
          </a:bodyPr>
          <a:lstStyle/>
          <a:p>
            <a:r>
              <a:rPr lang="nl-BE" sz="2000" b="1" dirty="0">
                <a:solidFill>
                  <a:srgbClr val="002060"/>
                </a:solidFill>
                <a:latin typeface="Corbel" panose="020B0503020204020204" pitchFamily="34" charset="0"/>
              </a:rPr>
              <a:t>Simple majority</a:t>
            </a:r>
          </a:p>
          <a:p>
            <a:pPr lvl="1"/>
            <a:r>
              <a:rPr lang="nl-BE" sz="2000" b="1" dirty="0">
                <a:solidFill>
                  <a:srgbClr val="002060"/>
                </a:solidFill>
                <a:latin typeface="Corbel" panose="020B0503020204020204" pitchFamily="34" charset="0"/>
              </a:rPr>
              <a:t>14 Council members pro</a:t>
            </a:r>
          </a:p>
          <a:p>
            <a:pPr lvl="1"/>
            <a:r>
              <a:rPr lang="nl-BE" sz="2000" b="1" dirty="0">
                <a:solidFill>
                  <a:srgbClr val="002060"/>
                </a:solidFill>
                <a:latin typeface="Corbel" panose="020B0503020204020204" pitchFamily="34" charset="0"/>
              </a:rPr>
              <a:t>Procedural matters</a:t>
            </a:r>
          </a:p>
          <a:p>
            <a:r>
              <a:rPr lang="nl-BE" sz="2000" b="1" dirty="0">
                <a:solidFill>
                  <a:srgbClr val="002060"/>
                </a:solidFill>
                <a:latin typeface="Corbel" panose="020B0503020204020204" pitchFamily="34" charset="0"/>
              </a:rPr>
              <a:t>Qualified majority</a:t>
            </a:r>
          </a:p>
          <a:p>
            <a:pPr lvl="1"/>
            <a:r>
              <a:rPr lang="nl-BE" sz="2000" b="1" dirty="0">
                <a:solidFill>
                  <a:srgbClr val="002060"/>
                </a:solidFill>
                <a:latin typeface="Corbel" panose="020B0503020204020204" pitchFamily="34" charset="0"/>
              </a:rPr>
              <a:t>55% (15) [72%] of members states pro, representing 65% of EU population</a:t>
            </a:r>
          </a:p>
          <a:p>
            <a:pPr lvl="1"/>
            <a:r>
              <a:rPr lang="nl-BE" sz="2000" b="1" dirty="0">
                <a:solidFill>
                  <a:srgbClr val="002060"/>
                </a:solidFill>
                <a:latin typeface="Corbel" panose="020B0503020204020204" pitchFamily="34" charset="0"/>
              </a:rPr>
              <a:t>Proposal by Commission (80% of legislation)</a:t>
            </a:r>
          </a:p>
          <a:p>
            <a:r>
              <a:rPr lang="nl-BE" sz="2000" b="1" dirty="0">
                <a:solidFill>
                  <a:srgbClr val="002060"/>
                </a:solidFill>
                <a:latin typeface="Corbel" panose="020B0503020204020204" pitchFamily="34" charset="0"/>
              </a:rPr>
              <a:t>Blocking minority</a:t>
            </a:r>
          </a:p>
          <a:p>
            <a:pPr lvl="1"/>
            <a:r>
              <a:rPr lang="nl-BE" sz="2000" b="1" dirty="0">
                <a:solidFill>
                  <a:srgbClr val="002060"/>
                </a:solidFill>
                <a:latin typeface="Corbel" panose="020B0503020204020204" pitchFamily="34" charset="0"/>
              </a:rPr>
              <a:t>4 member states contra representing 35% of EU population</a:t>
            </a:r>
          </a:p>
          <a:p>
            <a:pPr lvl="1"/>
            <a:r>
              <a:rPr lang="nl-BE" sz="2000" b="1" dirty="0">
                <a:solidFill>
                  <a:srgbClr val="002060"/>
                </a:solidFill>
                <a:latin typeface="Corbel" panose="020B0503020204020204" pitchFamily="34" charset="0"/>
              </a:rPr>
              <a:t>Proposal returns to Commission</a:t>
            </a:r>
          </a:p>
          <a:p>
            <a:r>
              <a:rPr lang="nl-BE" sz="2000" b="1" dirty="0">
                <a:solidFill>
                  <a:srgbClr val="002060"/>
                </a:solidFill>
                <a:latin typeface="Corbel" panose="020B0503020204020204" pitchFamily="34" charset="0"/>
              </a:rPr>
              <a:t>Unanimity</a:t>
            </a:r>
          </a:p>
          <a:p>
            <a:pPr lvl="1"/>
            <a:r>
              <a:rPr lang="nl-BE" sz="2000" b="1" dirty="0">
                <a:solidFill>
                  <a:srgbClr val="002060"/>
                </a:solidFill>
                <a:latin typeface="Corbel" panose="020B0503020204020204" pitchFamily="34" charset="0"/>
              </a:rPr>
              <a:t>For “sensitive” matters</a:t>
            </a:r>
          </a:p>
          <a:p>
            <a:pPr lvl="1"/>
            <a:r>
              <a:rPr lang="nl-BE" sz="2000" b="1" dirty="0">
                <a:solidFill>
                  <a:srgbClr val="002060"/>
                </a:solidFill>
                <a:latin typeface="Corbel" panose="020B0503020204020204" pitchFamily="34" charset="0"/>
              </a:rPr>
              <a:t>Foreign affairs, security, EU finances, EU membership, some legal matters</a:t>
            </a:r>
          </a:p>
        </p:txBody>
      </p:sp>
      <p:pic>
        <p:nvPicPr>
          <p:cNvPr id="5" name="Picture 2" descr="Council animation voting system (EN) - YouTube">
            <a:extLst>
              <a:ext uri="{FF2B5EF4-FFF2-40B4-BE49-F238E27FC236}">
                <a16:creationId xmlns:a16="http://schemas.microsoft.com/office/drawing/2014/main" id="{47C2705A-89AC-A782-8EC0-40E6458D52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93900"/>
            <a:ext cx="5644444" cy="3175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7C41474-F90E-A051-61B9-CDFD24D6DF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6" name="Tijdelijke aanduiding voor dianummer 1">
            <a:extLst>
              <a:ext uri="{FF2B5EF4-FFF2-40B4-BE49-F238E27FC236}">
                <a16:creationId xmlns:a16="http://schemas.microsoft.com/office/drawing/2014/main" id="{B525C21D-8A7E-FB0F-3E16-3D51C2DF1A16}"/>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13</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96352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29">
            <a:extLst>
              <a:ext uri="{FF2B5EF4-FFF2-40B4-BE49-F238E27FC236}">
                <a16:creationId xmlns:a16="http://schemas.microsoft.com/office/drawing/2014/main" id="{1B821836-04B7-7848-AD36-83669F3DFC86}"/>
              </a:ext>
            </a:extLst>
          </p:cNvPr>
          <p:cNvSpPr/>
          <p:nvPr/>
        </p:nvSpPr>
        <p:spPr>
          <a:xfrm>
            <a:off x="0" y="-22716"/>
            <a:ext cx="12192000" cy="84182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bg1">
                    <a:lumMod val="95000"/>
                  </a:schemeClr>
                </a:solidFill>
                <a:latin typeface="Corbel" panose="020B0503020204020204" pitchFamily="34" charset="0"/>
              </a:rPr>
              <a:t>Strengthening the work of our network by means of advocacy</a:t>
            </a:r>
          </a:p>
        </p:txBody>
      </p:sp>
      <p:pic>
        <p:nvPicPr>
          <p:cNvPr id="3" name="Graphic 2" descr="Filter">
            <a:extLst>
              <a:ext uri="{FF2B5EF4-FFF2-40B4-BE49-F238E27FC236}">
                <a16:creationId xmlns:a16="http://schemas.microsoft.com/office/drawing/2014/main" id="{3FA4E28D-A277-354E-B82C-CEE685D0868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2845" y="5137170"/>
            <a:ext cx="505694" cy="505694"/>
          </a:xfrm>
          <a:prstGeom prst="rect">
            <a:avLst/>
          </a:prstGeom>
        </p:spPr>
      </p:pic>
      <p:pic>
        <p:nvPicPr>
          <p:cNvPr id="10" name="Graphic 9" descr="Brainstormgroep">
            <a:extLst>
              <a:ext uri="{FF2B5EF4-FFF2-40B4-BE49-F238E27FC236}">
                <a16:creationId xmlns:a16="http://schemas.microsoft.com/office/drawing/2014/main" id="{55126E21-D4B3-AC45-B181-42D51906C97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2645" y="5147157"/>
            <a:ext cx="505694" cy="505694"/>
          </a:xfrm>
          <a:prstGeom prst="rect">
            <a:avLst/>
          </a:prstGeom>
        </p:spPr>
      </p:pic>
      <p:pic>
        <p:nvPicPr>
          <p:cNvPr id="14" name="Graphic 13" descr="Dokter">
            <a:extLst>
              <a:ext uri="{FF2B5EF4-FFF2-40B4-BE49-F238E27FC236}">
                <a16:creationId xmlns:a16="http://schemas.microsoft.com/office/drawing/2014/main" id="{1A3BB018-EB0C-5D4A-846A-715EB80C29E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8977" y="4039828"/>
            <a:ext cx="505694" cy="505694"/>
          </a:xfrm>
          <a:prstGeom prst="rect">
            <a:avLst/>
          </a:prstGeom>
        </p:spPr>
      </p:pic>
      <p:pic>
        <p:nvPicPr>
          <p:cNvPr id="22" name="Graphic 21" descr="Medisch">
            <a:extLst>
              <a:ext uri="{FF2B5EF4-FFF2-40B4-BE49-F238E27FC236}">
                <a16:creationId xmlns:a16="http://schemas.microsoft.com/office/drawing/2014/main" id="{D352CAE7-5706-F44F-A606-A56F08A84BC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12690" y="4057521"/>
            <a:ext cx="505694" cy="505694"/>
          </a:xfrm>
          <a:prstGeom prst="rect">
            <a:avLst/>
          </a:prstGeom>
        </p:spPr>
      </p:pic>
      <p:pic>
        <p:nvPicPr>
          <p:cNvPr id="42" name="Graphic 41" descr="Werknemersbadge">
            <a:extLst>
              <a:ext uri="{FF2B5EF4-FFF2-40B4-BE49-F238E27FC236}">
                <a16:creationId xmlns:a16="http://schemas.microsoft.com/office/drawing/2014/main" id="{43F20105-E9F9-0645-8DEA-8BBC989119D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8977" y="4599640"/>
            <a:ext cx="505694" cy="505694"/>
          </a:xfrm>
          <a:prstGeom prst="rect">
            <a:avLst/>
          </a:prstGeom>
        </p:spPr>
      </p:pic>
      <p:pic>
        <p:nvPicPr>
          <p:cNvPr id="46" name="Graphic 45" descr="Gebruikersnetwerk">
            <a:extLst>
              <a:ext uri="{FF2B5EF4-FFF2-40B4-BE49-F238E27FC236}">
                <a16:creationId xmlns:a16="http://schemas.microsoft.com/office/drawing/2014/main" id="{1EBB8B00-D63B-DB49-A226-5253D053D8D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23110" y="4545522"/>
            <a:ext cx="505694" cy="505694"/>
          </a:xfrm>
          <a:prstGeom prst="rect">
            <a:avLst/>
          </a:prstGeom>
        </p:spPr>
      </p:pic>
      <p:sp>
        <p:nvSpPr>
          <p:cNvPr id="2" name="Tijdelijke aanduiding voor dianummer 1">
            <a:extLst>
              <a:ext uri="{FF2B5EF4-FFF2-40B4-BE49-F238E27FC236}">
                <a16:creationId xmlns:a16="http://schemas.microsoft.com/office/drawing/2014/main" id="{F47DF896-7F1D-3E47-971E-FB61119CAAC1}"/>
              </a:ext>
            </a:extLst>
          </p:cNvPr>
          <p:cNvSpPr>
            <a:spLocks noGrp="1"/>
          </p:cNvSpPr>
          <p:nvPr>
            <p:ph type="sldNum" sz="quarter" idx="12"/>
          </p:nvPr>
        </p:nvSpPr>
        <p:spPr>
          <a:xfrm>
            <a:off x="9343823" y="6428293"/>
            <a:ext cx="2743200" cy="365125"/>
          </a:xfrm>
        </p:spPr>
        <p:txBody>
          <a:bodyPr/>
          <a:lstStyle/>
          <a:p>
            <a:fld id="{FA39FCA3-6987-4580-A57F-8FE1BC1A63A2}" type="slidenum">
              <a:rPr lang="nl-NL" smtClean="0">
                <a:solidFill>
                  <a:schemeClr val="bg1"/>
                </a:solidFill>
              </a:rPr>
              <a:t>14</a:t>
            </a:fld>
            <a:endParaRPr lang="nl-NL" dirty="0">
              <a:solidFill>
                <a:schemeClr val="bg1"/>
              </a:solidFill>
            </a:endParaRPr>
          </a:p>
        </p:txBody>
      </p:sp>
      <p:pic>
        <p:nvPicPr>
          <p:cNvPr id="18" name="Afbeelding 17">
            <a:extLst>
              <a:ext uri="{FF2B5EF4-FFF2-40B4-BE49-F238E27FC236}">
                <a16:creationId xmlns:a16="http://schemas.microsoft.com/office/drawing/2014/main" id="{CEA8934A-23F1-3509-21CB-38008E220A40}"/>
              </a:ext>
            </a:extLst>
          </p:cNvPr>
          <p:cNvPicPr/>
          <p:nvPr/>
        </p:nvPicPr>
        <p:blipFill>
          <a:blip r:embed="rId15" cstate="email">
            <a:extLst>
              <a:ext uri="{28A0092B-C50C-407E-A947-70E740481C1C}">
                <a14:useLocalDpi xmlns:a14="http://schemas.microsoft.com/office/drawing/2010/main"/>
              </a:ext>
            </a:extLst>
          </a:blip>
          <a:stretch>
            <a:fillRect/>
          </a:stretch>
        </p:blipFill>
        <p:spPr>
          <a:xfrm>
            <a:off x="2184400" y="1016160"/>
            <a:ext cx="1905000" cy="658708"/>
          </a:xfrm>
          <a:prstGeom prst="rect">
            <a:avLst/>
          </a:prstGeom>
        </p:spPr>
      </p:pic>
      <p:sp>
        <p:nvSpPr>
          <p:cNvPr id="32" name="Tekstvak 31">
            <a:extLst>
              <a:ext uri="{FF2B5EF4-FFF2-40B4-BE49-F238E27FC236}">
                <a16:creationId xmlns:a16="http://schemas.microsoft.com/office/drawing/2014/main" id="{624774DE-2641-5A8F-9412-BC8B843834A5}"/>
              </a:ext>
            </a:extLst>
          </p:cNvPr>
          <p:cNvSpPr txBox="1"/>
          <p:nvPr/>
        </p:nvSpPr>
        <p:spPr>
          <a:xfrm>
            <a:off x="1613049" y="4122025"/>
            <a:ext cx="1606749" cy="369332"/>
          </a:xfrm>
          <a:prstGeom prst="rect">
            <a:avLst/>
          </a:prstGeom>
          <a:noFill/>
        </p:spPr>
        <p:txBody>
          <a:bodyPr wrap="square">
            <a:spAutoFit/>
          </a:bodyPr>
          <a:lstStyle/>
          <a:p>
            <a:r>
              <a:rPr lang="nl-BE" sz="1800" b="1" dirty="0">
                <a:solidFill>
                  <a:schemeClr val="accent5">
                    <a:lumMod val="50000"/>
                  </a:schemeClr>
                </a:solidFill>
                <a:latin typeface="Corbel" panose="020B0503020204020204" pitchFamily="34" charset="0"/>
              </a:rPr>
              <a:t>Physicians </a:t>
            </a:r>
            <a:endParaRPr lang="en-GB" dirty="0">
              <a:solidFill>
                <a:srgbClr val="002060"/>
              </a:solidFill>
            </a:endParaRPr>
          </a:p>
        </p:txBody>
      </p:sp>
      <p:sp>
        <p:nvSpPr>
          <p:cNvPr id="38" name="Tekstvak 37">
            <a:extLst>
              <a:ext uri="{FF2B5EF4-FFF2-40B4-BE49-F238E27FC236}">
                <a16:creationId xmlns:a16="http://schemas.microsoft.com/office/drawing/2014/main" id="{730FA593-2019-90A8-8EE4-8250B4F47722}"/>
              </a:ext>
            </a:extLst>
          </p:cNvPr>
          <p:cNvSpPr txBox="1"/>
          <p:nvPr/>
        </p:nvSpPr>
        <p:spPr>
          <a:xfrm>
            <a:off x="1615638" y="4672297"/>
            <a:ext cx="1345035" cy="369332"/>
          </a:xfrm>
          <a:prstGeom prst="rect">
            <a:avLst/>
          </a:prstGeom>
          <a:noFill/>
        </p:spPr>
        <p:txBody>
          <a:bodyPr wrap="square">
            <a:spAutoFit/>
          </a:bodyPr>
          <a:lstStyle/>
          <a:p>
            <a:r>
              <a:rPr lang="nl-BE" sz="1800" b="1" dirty="0">
                <a:solidFill>
                  <a:schemeClr val="accent5">
                    <a:lumMod val="50000"/>
                  </a:schemeClr>
                </a:solidFill>
                <a:latin typeface="Corbel" panose="020B0503020204020204" pitchFamily="34" charset="0"/>
              </a:rPr>
              <a:t>Patients  </a:t>
            </a:r>
            <a:endParaRPr lang="en-GB" dirty="0"/>
          </a:p>
        </p:txBody>
      </p:sp>
      <p:sp>
        <p:nvSpPr>
          <p:cNvPr id="43" name="Tekstvak 42">
            <a:extLst>
              <a:ext uri="{FF2B5EF4-FFF2-40B4-BE49-F238E27FC236}">
                <a16:creationId xmlns:a16="http://schemas.microsoft.com/office/drawing/2014/main" id="{16FAA217-B5E1-BE01-6AE3-087AF741ABE0}"/>
              </a:ext>
            </a:extLst>
          </p:cNvPr>
          <p:cNvSpPr txBox="1"/>
          <p:nvPr/>
        </p:nvSpPr>
        <p:spPr>
          <a:xfrm>
            <a:off x="1579738" y="5234090"/>
            <a:ext cx="1380935" cy="369332"/>
          </a:xfrm>
          <a:prstGeom prst="rect">
            <a:avLst/>
          </a:prstGeom>
          <a:noFill/>
        </p:spPr>
        <p:txBody>
          <a:bodyPr wrap="square">
            <a:spAutoFit/>
          </a:bodyPr>
          <a:lstStyle/>
          <a:p>
            <a:r>
              <a:rPr lang="nl-BE" sz="1800" b="1" dirty="0">
                <a:solidFill>
                  <a:schemeClr val="accent5">
                    <a:lumMod val="50000"/>
                  </a:schemeClr>
                </a:solidFill>
                <a:latin typeface="Corbel" panose="020B0503020204020204" pitchFamily="34" charset="0"/>
              </a:rPr>
              <a:t>Individuals</a:t>
            </a:r>
            <a:endParaRPr lang="en-GB" dirty="0"/>
          </a:p>
        </p:txBody>
      </p:sp>
      <p:sp>
        <p:nvSpPr>
          <p:cNvPr id="50" name="Tekstvak 49">
            <a:extLst>
              <a:ext uri="{FF2B5EF4-FFF2-40B4-BE49-F238E27FC236}">
                <a16:creationId xmlns:a16="http://schemas.microsoft.com/office/drawing/2014/main" id="{EFB813C6-FB70-AB47-0276-9FCBDCD180F8}"/>
              </a:ext>
            </a:extLst>
          </p:cNvPr>
          <p:cNvSpPr txBox="1"/>
          <p:nvPr/>
        </p:nvSpPr>
        <p:spPr>
          <a:xfrm>
            <a:off x="3669840" y="5032315"/>
            <a:ext cx="1595829" cy="646331"/>
          </a:xfrm>
          <a:prstGeom prst="rect">
            <a:avLst/>
          </a:prstGeom>
          <a:noFill/>
        </p:spPr>
        <p:txBody>
          <a:bodyPr wrap="square">
            <a:spAutoFit/>
          </a:bodyPr>
          <a:lstStyle/>
          <a:p>
            <a:pPr marL="49213" indent="7938"/>
            <a:r>
              <a:rPr lang="nl-BE" sz="1800" b="1" dirty="0">
                <a:solidFill>
                  <a:schemeClr val="accent5">
                    <a:lumMod val="50000"/>
                  </a:schemeClr>
                </a:solidFill>
                <a:latin typeface="Corbel" panose="020B0503020204020204" pitchFamily="34" charset="0"/>
              </a:rPr>
              <a:t>Commercial partners </a:t>
            </a:r>
          </a:p>
        </p:txBody>
      </p:sp>
      <p:sp>
        <p:nvSpPr>
          <p:cNvPr id="53" name="Tekstvak 52">
            <a:extLst>
              <a:ext uri="{FF2B5EF4-FFF2-40B4-BE49-F238E27FC236}">
                <a16:creationId xmlns:a16="http://schemas.microsoft.com/office/drawing/2014/main" id="{E8430D37-7117-F4A7-49DA-49B84546F5ED}"/>
              </a:ext>
            </a:extLst>
          </p:cNvPr>
          <p:cNvSpPr txBox="1"/>
          <p:nvPr/>
        </p:nvSpPr>
        <p:spPr>
          <a:xfrm>
            <a:off x="3649454" y="4641058"/>
            <a:ext cx="1796427" cy="369332"/>
          </a:xfrm>
          <a:prstGeom prst="rect">
            <a:avLst/>
          </a:prstGeom>
          <a:noFill/>
        </p:spPr>
        <p:txBody>
          <a:bodyPr wrap="square">
            <a:spAutoFit/>
          </a:bodyPr>
          <a:lstStyle/>
          <a:p>
            <a:pPr indent="57150"/>
            <a:r>
              <a:rPr lang="nl-BE" sz="1800" b="1" dirty="0">
                <a:solidFill>
                  <a:schemeClr val="accent5">
                    <a:lumMod val="50000"/>
                  </a:schemeClr>
                </a:solidFill>
                <a:latin typeface="Corbel" panose="020B0503020204020204" pitchFamily="34" charset="0"/>
              </a:rPr>
              <a:t>Foundations</a:t>
            </a:r>
          </a:p>
        </p:txBody>
      </p:sp>
      <p:sp>
        <p:nvSpPr>
          <p:cNvPr id="55" name="Tekstvak 54">
            <a:extLst>
              <a:ext uri="{FF2B5EF4-FFF2-40B4-BE49-F238E27FC236}">
                <a16:creationId xmlns:a16="http://schemas.microsoft.com/office/drawing/2014/main" id="{728DBF66-9B09-9E67-AC02-E081773A9E37}"/>
              </a:ext>
            </a:extLst>
          </p:cNvPr>
          <p:cNvSpPr txBox="1"/>
          <p:nvPr/>
        </p:nvSpPr>
        <p:spPr>
          <a:xfrm>
            <a:off x="3652923" y="4138094"/>
            <a:ext cx="1610268" cy="369332"/>
          </a:xfrm>
          <a:prstGeom prst="rect">
            <a:avLst/>
          </a:prstGeom>
          <a:noFill/>
        </p:spPr>
        <p:txBody>
          <a:bodyPr wrap="square">
            <a:spAutoFit/>
          </a:bodyPr>
          <a:lstStyle/>
          <a:p>
            <a:pPr indent="57150"/>
            <a:r>
              <a:rPr lang="nl-BE" b="1" dirty="0">
                <a:solidFill>
                  <a:schemeClr val="accent5">
                    <a:lumMod val="50000"/>
                  </a:schemeClr>
                </a:solidFill>
                <a:latin typeface="Corbel" panose="020B0503020204020204" pitchFamily="34" charset="0"/>
              </a:rPr>
              <a:t>N</a:t>
            </a:r>
            <a:r>
              <a:rPr lang="nl-BE" sz="1800" b="1" dirty="0">
                <a:solidFill>
                  <a:schemeClr val="accent5">
                    <a:lumMod val="50000"/>
                  </a:schemeClr>
                </a:solidFill>
                <a:latin typeface="Corbel" panose="020B0503020204020204" pitchFamily="34" charset="0"/>
              </a:rPr>
              <a:t>urses</a:t>
            </a:r>
          </a:p>
        </p:txBody>
      </p:sp>
      <p:sp>
        <p:nvSpPr>
          <p:cNvPr id="62" name="Tekstvak 61">
            <a:extLst>
              <a:ext uri="{FF2B5EF4-FFF2-40B4-BE49-F238E27FC236}">
                <a16:creationId xmlns:a16="http://schemas.microsoft.com/office/drawing/2014/main" id="{2E482A14-C937-0F86-0828-CA5A1E67777D}"/>
              </a:ext>
            </a:extLst>
          </p:cNvPr>
          <p:cNvSpPr txBox="1"/>
          <p:nvPr/>
        </p:nvSpPr>
        <p:spPr>
          <a:xfrm>
            <a:off x="879556" y="1760822"/>
            <a:ext cx="5081091" cy="2154436"/>
          </a:xfrm>
          <a:prstGeom prst="rect">
            <a:avLst/>
          </a:prstGeom>
          <a:noFill/>
        </p:spPr>
        <p:txBody>
          <a:bodyPr wrap="square">
            <a:spAutoFit/>
          </a:bodyPr>
          <a:lstStyle/>
          <a:p>
            <a:r>
              <a:rPr lang="en-GB" dirty="0">
                <a:solidFill>
                  <a:srgbClr val="002060"/>
                </a:solidFill>
                <a:latin typeface="Corbel" panose="020B0503020204020204" pitchFamily="34" charset="0"/>
              </a:rPr>
              <a:t>is </a:t>
            </a:r>
            <a:r>
              <a:rPr lang="en-GB" i="1" dirty="0">
                <a:solidFill>
                  <a:srgbClr val="002060"/>
                </a:solidFill>
                <a:latin typeface="Corbel" panose="020B0503020204020204" pitchFamily="34" charset="0"/>
              </a:rPr>
              <a:t>the </a:t>
            </a:r>
            <a:r>
              <a:rPr lang="en-GB" dirty="0">
                <a:solidFill>
                  <a:srgbClr val="002060"/>
                </a:solidFill>
                <a:latin typeface="Corbel" panose="020B0503020204020204" pitchFamily="34" charset="0"/>
              </a:rPr>
              <a:t>European</a:t>
            </a:r>
            <a:r>
              <a:rPr lang="en-GB" i="1" dirty="0">
                <a:solidFill>
                  <a:srgbClr val="002060"/>
                </a:solidFill>
                <a:latin typeface="Corbel" panose="020B0503020204020204" pitchFamily="34" charset="0"/>
              </a:rPr>
              <a:t> </a:t>
            </a:r>
            <a:r>
              <a:rPr lang="en-GB" dirty="0">
                <a:solidFill>
                  <a:srgbClr val="002060"/>
                </a:solidFill>
                <a:latin typeface="Corbel" panose="020B0503020204020204" pitchFamily="34" charset="0"/>
              </a:rPr>
              <a:t>Nephrology advocacy platform in which a broad scope of organisations and individuals work together for healthy kidneys and the benefit of people with kidney diseases. </a:t>
            </a:r>
          </a:p>
          <a:p>
            <a:pPr marL="315913" indent="-44450"/>
            <a:endParaRPr lang="nl-NL" sz="800" dirty="0">
              <a:solidFill>
                <a:srgbClr val="002060"/>
              </a:solidFill>
              <a:latin typeface="Corbel" panose="020B0503020204020204" pitchFamily="34" charset="0"/>
            </a:endParaRPr>
          </a:p>
          <a:p>
            <a:endParaRPr lang="en-GB" b="1" dirty="0">
              <a:solidFill>
                <a:srgbClr val="009049"/>
              </a:solidFill>
              <a:latin typeface="Corbel" panose="020B0503020204020204" pitchFamily="34" charset="0"/>
            </a:endParaRPr>
          </a:p>
          <a:p>
            <a:r>
              <a:rPr lang="en-GB" b="1" dirty="0">
                <a:solidFill>
                  <a:srgbClr val="009049"/>
                </a:solidFill>
                <a:latin typeface="Corbel" panose="020B0503020204020204" pitchFamily="34" charset="0"/>
              </a:rPr>
              <a:t>The EKHA platform connects the following groups of the Nephrology world:</a:t>
            </a:r>
          </a:p>
        </p:txBody>
      </p:sp>
      <p:sp>
        <p:nvSpPr>
          <p:cNvPr id="63" name="Afgeronde rechthoek 62">
            <a:extLst>
              <a:ext uri="{FF2B5EF4-FFF2-40B4-BE49-F238E27FC236}">
                <a16:creationId xmlns:a16="http://schemas.microsoft.com/office/drawing/2014/main" id="{DCF01F80-5A2F-4180-17C1-213EF256A827}"/>
              </a:ext>
            </a:extLst>
          </p:cNvPr>
          <p:cNvSpPr/>
          <p:nvPr/>
        </p:nvSpPr>
        <p:spPr>
          <a:xfrm>
            <a:off x="596899" y="895250"/>
            <a:ext cx="5499100" cy="5849599"/>
          </a:xfrm>
          <a:prstGeom prst="roundRect">
            <a:avLst/>
          </a:prstGeom>
          <a:noFill/>
          <a:ln w="38100">
            <a:solidFill>
              <a:srgbClr val="009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fgeronde rechthoek 4">
            <a:extLst>
              <a:ext uri="{FF2B5EF4-FFF2-40B4-BE49-F238E27FC236}">
                <a16:creationId xmlns:a16="http://schemas.microsoft.com/office/drawing/2014/main" id="{637D875F-0E7C-11D5-9BED-98211538EAF9}"/>
              </a:ext>
            </a:extLst>
          </p:cNvPr>
          <p:cNvSpPr/>
          <p:nvPr/>
        </p:nvSpPr>
        <p:spPr>
          <a:xfrm>
            <a:off x="6285877" y="922438"/>
            <a:ext cx="5302114" cy="5822412"/>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0" i="0" dirty="0">
              <a:solidFill>
                <a:schemeClr val="bg1"/>
              </a:solidFill>
              <a:effectLst/>
              <a:latin typeface="Corbel" panose="020B0503020204020204" pitchFamily="34" charset="0"/>
            </a:endParaRPr>
          </a:p>
          <a:p>
            <a:pPr marL="285750" indent="-285750">
              <a:buFont typeface="Arial" panose="020B0604020202020204" pitchFamily="34" charset="0"/>
              <a:buChar char="•"/>
            </a:pPr>
            <a:endParaRPr lang="en-US" dirty="0">
              <a:solidFill>
                <a:schemeClr val="bg1"/>
              </a:solidFill>
              <a:latin typeface="Corbel" panose="020B0503020204020204" pitchFamily="34" charset="0"/>
            </a:endParaRPr>
          </a:p>
          <a:p>
            <a:pPr marL="285750" indent="-285750">
              <a:buFont typeface="Arial" panose="020B0604020202020204" pitchFamily="34" charset="0"/>
              <a:buChar char="•"/>
            </a:pPr>
            <a:r>
              <a:rPr lang="en-US" b="0" i="0" dirty="0">
                <a:solidFill>
                  <a:schemeClr val="bg1"/>
                </a:solidFill>
                <a:effectLst/>
                <a:latin typeface="Corbel" panose="020B0503020204020204" pitchFamily="34" charset="0"/>
              </a:rPr>
              <a:t>EKHA is a </a:t>
            </a:r>
            <a:r>
              <a:rPr lang="en-US" b="1" i="0" dirty="0">
                <a:solidFill>
                  <a:schemeClr val="bg1"/>
                </a:solidFill>
                <a:effectLst/>
                <a:latin typeface="Corbel" panose="020B0503020204020204" pitchFamily="34" charset="0"/>
              </a:rPr>
              <a:t>non-profit </a:t>
            </a:r>
            <a:r>
              <a:rPr lang="en-US" b="1" i="0" dirty="0" err="1">
                <a:solidFill>
                  <a:schemeClr val="bg1"/>
                </a:solidFill>
                <a:effectLst/>
                <a:latin typeface="Corbel" panose="020B0503020204020204" pitchFamily="34" charset="0"/>
              </a:rPr>
              <a:t>organisation</a:t>
            </a:r>
            <a:r>
              <a:rPr lang="en-US" b="1" i="0" dirty="0">
                <a:solidFill>
                  <a:schemeClr val="bg1"/>
                </a:solidFill>
                <a:effectLst/>
                <a:latin typeface="Corbel" panose="020B0503020204020204" pitchFamily="34" charset="0"/>
              </a:rPr>
              <a:t> </a:t>
            </a:r>
            <a:r>
              <a:rPr lang="en-US" b="0" i="0" dirty="0">
                <a:solidFill>
                  <a:schemeClr val="bg1"/>
                </a:solidFill>
                <a:effectLst/>
                <a:latin typeface="Corbel" panose="020B0503020204020204" pitchFamily="34" charset="0"/>
              </a:rPr>
              <a:t>whose aim is to propose solutions for the challenges of Chronic Kidney Disease in Europe </a:t>
            </a:r>
            <a:r>
              <a:rPr lang="en-US" b="1" i="0" dirty="0">
                <a:solidFill>
                  <a:schemeClr val="bg1"/>
                </a:solidFill>
                <a:effectLst/>
                <a:latin typeface="Corbel" panose="020B0503020204020204" pitchFamily="34" charset="0"/>
              </a:rPr>
              <a:t>through EU-level advocacy</a:t>
            </a:r>
            <a:r>
              <a:rPr lang="en-US" b="0" i="0" dirty="0">
                <a:solidFill>
                  <a:schemeClr val="bg1"/>
                </a:solidFill>
                <a:effectLst/>
                <a:latin typeface="Corbel" panose="020B0503020204020204" pitchFamily="34" charset="0"/>
              </a:rPr>
              <a:t>.</a:t>
            </a:r>
          </a:p>
          <a:p>
            <a:endParaRPr lang="en-US" dirty="0">
              <a:solidFill>
                <a:schemeClr val="bg1"/>
              </a:solidFill>
              <a:latin typeface="Corbel" panose="020B0503020204020204" pitchFamily="34" charset="0"/>
            </a:endParaRPr>
          </a:p>
          <a:p>
            <a:pPr marL="285750" indent="-285750">
              <a:buFont typeface="Arial" panose="020B0604020202020204" pitchFamily="34" charset="0"/>
              <a:buChar char="•"/>
            </a:pPr>
            <a:r>
              <a:rPr lang="en-US" b="0" i="0" dirty="0">
                <a:solidFill>
                  <a:schemeClr val="bg1"/>
                </a:solidFill>
                <a:effectLst/>
                <a:latin typeface="Corbel" panose="020B0503020204020204" pitchFamily="34" charset="0"/>
              </a:rPr>
              <a:t>EKHA works on the principle that the issue of kidney health and disease must be considered at European level and that </a:t>
            </a:r>
            <a:r>
              <a:rPr lang="en-US" b="1" i="0" dirty="0">
                <a:solidFill>
                  <a:schemeClr val="bg1"/>
                </a:solidFill>
                <a:effectLst/>
                <a:latin typeface="Corbel" panose="020B0503020204020204" pitchFamily="34" charset="0"/>
              </a:rPr>
              <a:t>both the European Commission and European Parliament have vital roles to play in assisting national governments</a:t>
            </a:r>
            <a:r>
              <a:rPr lang="en-US" b="0" i="0" dirty="0">
                <a:solidFill>
                  <a:schemeClr val="bg1"/>
                </a:solidFill>
                <a:effectLst/>
                <a:latin typeface="Corbel" panose="020B0503020204020204" pitchFamily="34" charset="0"/>
              </a:rPr>
              <a:t> with these challenges.</a:t>
            </a:r>
          </a:p>
          <a:p>
            <a:pPr marL="285750" indent="-285750">
              <a:buFont typeface="Arial" panose="020B0604020202020204" pitchFamily="34" charset="0"/>
              <a:buChar char="•"/>
            </a:pPr>
            <a:endParaRPr lang="en-US" dirty="0">
              <a:solidFill>
                <a:schemeClr val="bg1"/>
              </a:solidFill>
              <a:latin typeface="Corbel" panose="020B0503020204020204" pitchFamily="34" charset="0"/>
            </a:endParaRPr>
          </a:p>
          <a:p>
            <a:pPr marL="285750" indent="-285750">
              <a:buFont typeface="Arial" panose="020B0604020202020204" pitchFamily="34" charset="0"/>
              <a:buChar char="•"/>
            </a:pPr>
            <a:r>
              <a:rPr lang="en-US" b="0" i="0" dirty="0">
                <a:solidFill>
                  <a:schemeClr val="bg1"/>
                </a:solidFill>
                <a:effectLst/>
                <a:latin typeface="Corbel" panose="020B0503020204020204" pitchFamily="34" charset="0"/>
              </a:rPr>
              <a:t>EKHA advocates for more </a:t>
            </a:r>
            <a:r>
              <a:rPr lang="en-US" b="1" i="0" dirty="0">
                <a:solidFill>
                  <a:schemeClr val="bg1"/>
                </a:solidFill>
                <a:effectLst/>
                <a:latin typeface="Corbel" panose="020B0503020204020204" pitchFamily="34" charset="0"/>
              </a:rPr>
              <a:t>effective prevention and a more efficient care pathway</a:t>
            </a:r>
            <a:r>
              <a:rPr lang="en-US" b="0" i="0" dirty="0">
                <a:solidFill>
                  <a:schemeClr val="bg1"/>
                </a:solidFill>
                <a:effectLst/>
                <a:latin typeface="Corbel" panose="020B0503020204020204" pitchFamily="34" charset="0"/>
              </a:rPr>
              <a:t> intended to facilitate the </a:t>
            </a:r>
            <a:r>
              <a:rPr lang="en-US" b="1" i="0" dirty="0">
                <a:solidFill>
                  <a:schemeClr val="bg1"/>
                </a:solidFill>
                <a:effectLst/>
                <a:latin typeface="Corbel" panose="020B0503020204020204" pitchFamily="34" charset="0"/>
              </a:rPr>
              <a:t>provision of high-quality care and affordable treatment to all Europeans equally</a:t>
            </a:r>
            <a:r>
              <a:rPr lang="en-US" b="0" i="0" dirty="0">
                <a:solidFill>
                  <a:schemeClr val="bg1"/>
                </a:solidFill>
                <a:effectLst/>
                <a:latin typeface="Corbel" panose="020B0503020204020204" pitchFamily="34" charset="0"/>
              </a:rPr>
              <a:t>. </a:t>
            </a:r>
          </a:p>
          <a:p>
            <a:pPr algn="ctr"/>
            <a:endParaRPr lang="en-GB" dirty="0"/>
          </a:p>
        </p:txBody>
      </p:sp>
      <p:pic>
        <p:nvPicPr>
          <p:cNvPr id="1026" name="Picture 2" descr="European Union Logo Vector Art, Icons, and Graphics for Free Download">
            <a:extLst>
              <a:ext uri="{FF2B5EF4-FFF2-40B4-BE49-F238E27FC236}">
                <a16:creationId xmlns:a16="http://schemas.microsoft.com/office/drawing/2014/main" id="{1E39586D-636A-0952-5D0B-0DBE3D00A5E2}"/>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0523" y="5769250"/>
            <a:ext cx="762601" cy="4295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DBD140F-8284-3BB3-8103-32A0D4158673}"/>
              </a:ext>
            </a:extLst>
          </p:cNvPr>
          <p:cNvSpPr txBox="1"/>
          <p:nvPr/>
        </p:nvSpPr>
        <p:spPr>
          <a:xfrm>
            <a:off x="1579738" y="5783162"/>
            <a:ext cx="4144670" cy="369332"/>
          </a:xfrm>
          <a:prstGeom prst="rect">
            <a:avLst/>
          </a:prstGeom>
          <a:noFill/>
        </p:spPr>
        <p:txBody>
          <a:bodyPr wrap="square">
            <a:spAutoFit/>
          </a:bodyPr>
          <a:lstStyle/>
          <a:p>
            <a:r>
              <a:rPr lang="nl-BE" sz="1800" b="1" dirty="0">
                <a:solidFill>
                  <a:schemeClr val="accent5">
                    <a:lumMod val="50000"/>
                  </a:schemeClr>
                </a:solidFill>
                <a:latin typeface="Corbel" panose="020B0503020204020204" pitchFamily="34" charset="0"/>
              </a:rPr>
              <a:t>Members of European Parliament (22)</a:t>
            </a:r>
            <a:endParaRPr lang="en-GB" dirty="0"/>
          </a:p>
        </p:txBody>
      </p:sp>
      <p:pic>
        <p:nvPicPr>
          <p:cNvPr id="8" name="Afbeelding 7">
            <a:extLst>
              <a:ext uri="{FF2B5EF4-FFF2-40B4-BE49-F238E27FC236}">
                <a16:creationId xmlns:a16="http://schemas.microsoft.com/office/drawing/2014/main" id="{D8F1C2CA-DFEB-486C-015F-9C92DA968C23}"/>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9" name="Tijdelijke aanduiding voor dianummer 1">
            <a:extLst>
              <a:ext uri="{FF2B5EF4-FFF2-40B4-BE49-F238E27FC236}">
                <a16:creationId xmlns:a16="http://schemas.microsoft.com/office/drawing/2014/main" id="{CEA0F8CA-3F11-3C70-FE31-EF75CCA77D99}"/>
              </a:ext>
            </a:extLst>
          </p:cNvPr>
          <p:cNvSpPr txBox="1">
            <a:spLocks/>
          </p:cNvSpPr>
          <p:nvPr/>
        </p:nvSpPr>
        <p:spPr>
          <a:xfrm>
            <a:off x="9448800" y="6505936"/>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b="1" smtClean="0">
                <a:solidFill>
                  <a:schemeClr val="bg1"/>
                </a:solidFill>
                <a:latin typeface="Corbel" panose="020B0503020204020204" pitchFamily="34" charset="0"/>
              </a:rPr>
              <a:pPr/>
              <a:t>14</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71729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5B1BF0B-36FA-4FC4-9CFC-2F76D1798B6B}"/>
              </a:ext>
            </a:extLst>
          </p:cNvPr>
          <p:cNvSpPr txBox="1">
            <a:spLocks/>
          </p:cNvSpPr>
          <p:nvPr/>
        </p:nvSpPr>
        <p:spPr bwMode="auto">
          <a:xfrm>
            <a:off x="83523" y="832167"/>
            <a:ext cx="1837853" cy="5132046"/>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BE" sz="1600" b="1" i="0" u="none" strike="noStrike" kern="1200" cap="none" spc="0" normalizeH="0" baseline="0" noProof="0">
                <a:ln>
                  <a:noFill/>
                </a:ln>
                <a:solidFill>
                  <a:srgbClr val="002060"/>
                </a:solidFill>
                <a:effectLst/>
                <a:uLnTx/>
                <a:uFillTx/>
                <a:latin typeface="Corbel" panose="020B0503020204020204" pitchFamily="34" charset="0"/>
                <a:ea typeface="+mn-ea"/>
                <a:cs typeface="+mn-cs"/>
              </a:rPr>
              <a:t>5 FULL MEMBERS:</a:t>
            </a:r>
          </a:p>
        </p:txBody>
      </p:sp>
      <p:pic>
        <p:nvPicPr>
          <p:cNvPr id="8" name="Picture 7" descr="A close up of a logo&#10;&#10;Description automatically generated">
            <a:extLst>
              <a:ext uri="{FF2B5EF4-FFF2-40B4-BE49-F238E27FC236}">
                <a16:creationId xmlns:a16="http://schemas.microsoft.com/office/drawing/2014/main" id="{590D2D75-8559-41CA-BD48-433E1AC33A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073" y="1240265"/>
            <a:ext cx="1266624" cy="10353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1C08674-AA12-4850-B202-72D5A3DC35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307" y="2341142"/>
            <a:ext cx="1236339" cy="673794"/>
          </a:xfrm>
          <a:prstGeom prst="rect">
            <a:avLst/>
          </a:prstGeom>
        </p:spPr>
      </p:pic>
      <p:sp>
        <p:nvSpPr>
          <p:cNvPr id="41" name="Content Placeholder 1">
            <a:extLst>
              <a:ext uri="{FF2B5EF4-FFF2-40B4-BE49-F238E27FC236}">
                <a16:creationId xmlns:a16="http://schemas.microsoft.com/office/drawing/2014/main" id="{E3BC24DE-1410-4240-B1B6-3F95E0BC4B96}"/>
              </a:ext>
            </a:extLst>
          </p:cNvPr>
          <p:cNvSpPr txBox="1">
            <a:spLocks/>
          </p:cNvSpPr>
          <p:nvPr/>
        </p:nvSpPr>
        <p:spPr bwMode="auto">
          <a:xfrm>
            <a:off x="5285492" y="834021"/>
            <a:ext cx="4964520" cy="32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nl-BE" sz="1800" b="1" dirty="0">
                <a:solidFill>
                  <a:srgbClr val="009051"/>
                </a:solidFill>
                <a:latin typeface="Calibri" panose="020F0502020204030204"/>
              </a:rPr>
              <a:t>31</a:t>
            </a:r>
            <a:r>
              <a:rPr kumimoji="0" lang="nl-BE" sz="1800" b="1" i="0" u="none" strike="noStrike" kern="1200" cap="none" spc="0" normalizeH="0" baseline="0" noProof="0" dirty="0">
                <a:ln>
                  <a:noFill/>
                </a:ln>
                <a:solidFill>
                  <a:srgbClr val="009051"/>
                </a:solidFill>
                <a:effectLst/>
                <a:uLnTx/>
                <a:uFillTx/>
                <a:latin typeface="Calibri" panose="020F0502020204030204"/>
                <a:ea typeface="+mn-ea"/>
                <a:cs typeface="+mn-cs"/>
              </a:rPr>
              <a:t> AFFILIATE MEMBERS</a:t>
            </a:r>
            <a:r>
              <a:rPr kumimoji="0" lang="nl-BE" sz="1600" b="1" i="0" u="none" strike="noStrike" kern="1200" cap="none" spc="0" normalizeH="0" baseline="0" noProof="0" dirty="0">
                <a:ln>
                  <a:noFill/>
                </a:ln>
                <a:solidFill>
                  <a:srgbClr val="009051"/>
                </a:solidFill>
                <a:effectLst/>
                <a:uLnTx/>
                <a:uFillTx/>
                <a:latin typeface="Calibri" panose="020F0502020204030204"/>
                <a:ea typeface="+mn-ea"/>
                <a:cs typeface="+mn-cs"/>
              </a:rPr>
              <a:t>:</a:t>
            </a:r>
          </a:p>
        </p:txBody>
      </p:sp>
      <p:pic>
        <p:nvPicPr>
          <p:cNvPr id="15" name="Picture 14" descr="A picture containing food, drawing&#10;&#10;Description automatically generated">
            <a:extLst>
              <a:ext uri="{FF2B5EF4-FFF2-40B4-BE49-F238E27FC236}">
                <a16:creationId xmlns:a16="http://schemas.microsoft.com/office/drawing/2014/main" id="{BEBC7386-AB86-43FD-9A10-73F7F77E8B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7241" y="4524583"/>
            <a:ext cx="909055" cy="90905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7B0628CD-9377-4DD3-B883-31D24B72E5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96762" y="4725947"/>
            <a:ext cx="1031641" cy="1031641"/>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C3A99EDB-5D3A-4E71-8229-8FECDFB4E8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3355" y="2639041"/>
            <a:ext cx="1568983" cy="925119"/>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734E150-6738-4EDC-9755-1F41611FCF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5119" y="3649874"/>
            <a:ext cx="2409056" cy="469766"/>
          </a:xfrm>
          <a:prstGeom prst="rect">
            <a:avLst/>
          </a:prstGeom>
        </p:spPr>
      </p:pic>
      <p:pic>
        <p:nvPicPr>
          <p:cNvPr id="23" name="Picture 22" descr="A close up of a logo&#10;&#10;Description automatically generated">
            <a:extLst>
              <a:ext uri="{FF2B5EF4-FFF2-40B4-BE49-F238E27FC236}">
                <a16:creationId xmlns:a16="http://schemas.microsoft.com/office/drawing/2014/main" id="{25C7F698-3DF9-49B8-95B9-68F691B327A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157951" y="3505330"/>
            <a:ext cx="886784" cy="1196625"/>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17FEF98A-CD1A-4961-9A80-8016E64F0A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28870" y="2018562"/>
            <a:ext cx="1935437" cy="667392"/>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3D5273A0-9B8E-4F5C-8551-1BCD4B3529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64550" y="2791670"/>
            <a:ext cx="1524436" cy="652728"/>
          </a:xfrm>
          <a:prstGeom prst="rect">
            <a:avLst/>
          </a:prstGeom>
        </p:spPr>
      </p:pic>
      <p:pic>
        <p:nvPicPr>
          <p:cNvPr id="31" name="Picture 30" descr="A close up of a logo&#10;&#10;Description automatically generated">
            <a:extLst>
              <a:ext uri="{FF2B5EF4-FFF2-40B4-BE49-F238E27FC236}">
                <a16:creationId xmlns:a16="http://schemas.microsoft.com/office/drawing/2014/main" id="{31094A62-0363-4663-8FEA-92C559DD71C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66846" y="5102795"/>
            <a:ext cx="1662706" cy="591185"/>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DE187526-A7EB-4A29-8389-0808DB45F70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20125" y="2164147"/>
            <a:ext cx="1031642" cy="1334021"/>
          </a:xfrm>
          <a:prstGeom prst="rect">
            <a:avLst/>
          </a:prstGeom>
        </p:spPr>
      </p:pic>
      <p:pic>
        <p:nvPicPr>
          <p:cNvPr id="39" name="Picture 38" descr="A picture containing plate&#10;&#10;Description automatically generated">
            <a:extLst>
              <a:ext uri="{FF2B5EF4-FFF2-40B4-BE49-F238E27FC236}">
                <a16:creationId xmlns:a16="http://schemas.microsoft.com/office/drawing/2014/main" id="{DC20E730-8A9A-45E6-BCE5-273C47CF40F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65781" y="1185235"/>
            <a:ext cx="848487" cy="848487"/>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A0268FD9-34E9-46D6-9B71-665E93DD720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31276" y="1980204"/>
            <a:ext cx="1134660" cy="884308"/>
          </a:xfrm>
          <a:prstGeom prst="rect">
            <a:avLst/>
          </a:prstGeom>
        </p:spPr>
      </p:pic>
      <p:pic>
        <p:nvPicPr>
          <p:cNvPr id="7" name="Picture 6">
            <a:extLst>
              <a:ext uri="{FF2B5EF4-FFF2-40B4-BE49-F238E27FC236}">
                <a16:creationId xmlns:a16="http://schemas.microsoft.com/office/drawing/2014/main" id="{23FA242F-2B70-4DC4-9CCD-9B36142EAE1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7350" y="5089516"/>
            <a:ext cx="1586282" cy="839402"/>
          </a:xfrm>
          <a:prstGeom prst="rect">
            <a:avLst/>
          </a:prstGeom>
        </p:spPr>
      </p:pic>
      <p:pic>
        <p:nvPicPr>
          <p:cNvPr id="2050" name="Picture 2">
            <a:extLst>
              <a:ext uri="{FF2B5EF4-FFF2-40B4-BE49-F238E27FC236}">
                <a16:creationId xmlns:a16="http://schemas.microsoft.com/office/drawing/2014/main" id="{80D98814-E96E-4301-9AAA-D03F68711BFB}"/>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929252" y="3024271"/>
            <a:ext cx="1392143" cy="292780"/>
          </a:xfrm>
          <a:prstGeom prst="rect">
            <a:avLst/>
          </a:prstGeom>
          <a:noFill/>
          <a:extLst>
            <a:ext uri="{909E8E84-426E-40DD-AFC4-6F175D3DCCD1}">
              <a14:hiddenFill xmlns:a14="http://schemas.microsoft.com/office/drawing/2010/main">
                <a:solidFill>
                  <a:srgbClr val="FFFFFF"/>
                </a:solidFill>
              </a14:hiddenFill>
            </a:ext>
          </a:extLst>
        </p:spPr>
      </p:pic>
      <p:sp>
        <p:nvSpPr>
          <p:cNvPr id="30" name="Rechthoek 29">
            <a:extLst>
              <a:ext uri="{FF2B5EF4-FFF2-40B4-BE49-F238E27FC236}">
                <a16:creationId xmlns:a16="http://schemas.microsoft.com/office/drawing/2014/main" id="{1B821836-04B7-7848-AD36-83669F3DFC86}"/>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rPr>
              <a:t>EKHA members in 2023</a:t>
            </a:r>
          </a:p>
        </p:txBody>
      </p:sp>
      <p:pic>
        <p:nvPicPr>
          <p:cNvPr id="49" name="Afbeelding 48">
            <a:extLst>
              <a:ext uri="{FF2B5EF4-FFF2-40B4-BE49-F238E27FC236}">
                <a16:creationId xmlns:a16="http://schemas.microsoft.com/office/drawing/2014/main" id="{0F4C598E-310B-7E4C-BB98-19A791AA600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35169" y="3133895"/>
            <a:ext cx="1331089" cy="631931"/>
          </a:xfrm>
          <a:prstGeom prst="rect">
            <a:avLst/>
          </a:prstGeom>
        </p:spPr>
      </p:pic>
      <p:pic>
        <p:nvPicPr>
          <p:cNvPr id="51" name="Afbeelding 50">
            <a:extLst>
              <a:ext uri="{FF2B5EF4-FFF2-40B4-BE49-F238E27FC236}">
                <a16:creationId xmlns:a16="http://schemas.microsoft.com/office/drawing/2014/main" id="{888A0978-D268-BC41-8443-21B47B259A8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31965" y="1322800"/>
            <a:ext cx="2367174" cy="438704"/>
          </a:xfrm>
          <a:prstGeom prst="rect">
            <a:avLst/>
          </a:prstGeom>
        </p:spPr>
      </p:pic>
      <p:pic>
        <p:nvPicPr>
          <p:cNvPr id="5" name="Afbeelding 4">
            <a:extLst>
              <a:ext uri="{FF2B5EF4-FFF2-40B4-BE49-F238E27FC236}">
                <a16:creationId xmlns:a16="http://schemas.microsoft.com/office/drawing/2014/main" id="{4FD52BDB-7414-DE4F-B7D3-897A631ACE7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130630" y="2871112"/>
            <a:ext cx="737514" cy="723856"/>
          </a:xfrm>
          <a:prstGeom prst="rect">
            <a:avLst/>
          </a:prstGeom>
        </p:spPr>
      </p:pic>
      <p:pic>
        <p:nvPicPr>
          <p:cNvPr id="16" name="Afbeelding 15">
            <a:extLst>
              <a:ext uri="{FF2B5EF4-FFF2-40B4-BE49-F238E27FC236}">
                <a16:creationId xmlns:a16="http://schemas.microsoft.com/office/drawing/2014/main" id="{449B5F41-FEC7-8B47-BD59-10A7084E5D5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031965" y="4409798"/>
            <a:ext cx="962820" cy="729259"/>
          </a:xfrm>
          <a:prstGeom prst="rect">
            <a:avLst/>
          </a:prstGeom>
        </p:spPr>
      </p:pic>
      <p:pic>
        <p:nvPicPr>
          <p:cNvPr id="12" name="Afbeelding 11">
            <a:extLst>
              <a:ext uri="{FF2B5EF4-FFF2-40B4-BE49-F238E27FC236}">
                <a16:creationId xmlns:a16="http://schemas.microsoft.com/office/drawing/2014/main" id="{18B13438-357A-2747-A3DB-98EFC5FFC3C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950845" y="4397958"/>
            <a:ext cx="1153188" cy="1153188"/>
          </a:xfrm>
          <a:prstGeom prst="rect">
            <a:avLst/>
          </a:prstGeom>
        </p:spPr>
      </p:pic>
      <p:pic>
        <p:nvPicPr>
          <p:cNvPr id="32" name="Afbeelding 31">
            <a:extLst>
              <a:ext uri="{FF2B5EF4-FFF2-40B4-BE49-F238E27FC236}">
                <a16:creationId xmlns:a16="http://schemas.microsoft.com/office/drawing/2014/main" id="{4EC21C4F-9308-B44C-AAE0-349A42F0314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570558" y="3410538"/>
            <a:ext cx="1262738" cy="950400"/>
          </a:xfrm>
          <a:prstGeom prst="rect">
            <a:avLst/>
          </a:prstGeom>
        </p:spPr>
      </p:pic>
      <p:pic>
        <p:nvPicPr>
          <p:cNvPr id="34" name="Afbeelding 33">
            <a:extLst>
              <a:ext uri="{FF2B5EF4-FFF2-40B4-BE49-F238E27FC236}">
                <a16:creationId xmlns:a16="http://schemas.microsoft.com/office/drawing/2014/main" id="{96C4883D-E8A3-8541-84BC-F15B776EEB1E}"/>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393699" y="1290508"/>
            <a:ext cx="2197100" cy="571500"/>
          </a:xfrm>
          <a:prstGeom prst="rect">
            <a:avLst/>
          </a:prstGeom>
        </p:spPr>
      </p:pic>
      <p:pic>
        <p:nvPicPr>
          <p:cNvPr id="13" name="Afbeelding 12">
            <a:extLst>
              <a:ext uri="{FF2B5EF4-FFF2-40B4-BE49-F238E27FC236}">
                <a16:creationId xmlns:a16="http://schemas.microsoft.com/office/drawing/2014/main" id="{4B6A6FE8-49E5-50EF-F74E-B31A4D7A854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320499" y="3047591"/>
            <a:ext cx="1329021" cy="607552"/>
          </a:xfrm>
          <a:prstGeom prst="rect">
            <a:avLst/>
          </a:prstGeom>
        </p:spPr>
      </p:pic>
      <p:pic>
        <p:nvPicPr>
          <p:cNvPr id="18" name="Afbeelding 17">
            <a:extLst>
              <a:ext uri="{FF2B5EF4-FFF2-40B4-BE49-F238E27FC236}">
                <a16:creationId xmlns:a16="http://schemas.microsoft.com/office/drawing/2014/main" id="{4057A4BD-16C7-CE1D-3D46-122710D781D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966072" y="3621898"/>
            <a:ext cx="1475361" cy="631639"/>
          </a:xfrm>
          <a:prstGeom prst="rect">
            <a:avLst/>
          </a:prstGeom>
        </p:spPr>
      </p:pic>
      <p:pic>
        <p:nvPicPr>
          <p:cNvPr id="50" name="Picture 8">
            <a:extLst>
              <a:ext uri="{FF2B5EF4-FFF2-40B4-BE49-F238E27FC236}">
                <a16:creationId xmlns:a16="http://schemas.microsoft.com/office/drawing/2014/main" id="{BC1E3028-239C-F462-E20C-CF1F30B2B81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89297" y="3981116"/>
            <a:ext cx="1438781" cy="999831"/>
          </a:xfrm>
          <a:prstGeom prst="rect">
            <a:avLst/>
          </a:prstGeom>
        </p:spPr>
      </p:pic>
      <p:pic>
        <p:nvPicPr>
          <p:cNvPr id="20" name="Afbeelding 19">
            <a:extLst>
              <a:ext uri="{FF2B5EF4-FFF2-40B4-BE49-F238E27FC236}">
                <a16:creationId xmlns:a16="http://schemas.microsoft.com/office/drawing/2014/main" id="{8509E90E-84DB-1AAB-BA4F-278BD94086DF}"/>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058545" y="975745"/>
            <a:ext cx="848487" cy="829562"/>
          </a:xfrm>
          <a:prstGeom prst="rect">
            <a:avLst/>
          </a:prstGeom>
        </p:spPr>
      </p:pic>
      <p:pic>
        <p:nvPicPr>
          <p:cNvPr id="54" name="Picture 26" descr="A picture containing screenshot, drawing&#10;&#10;Description automatically generated">
            <a:extLst>
              <a:ext uri="{FF2B5EF4-FFF2-40B4-BE49-F238E27FC236}">
                <a16:creationId xmlns:a16="http://schemas.microsoft.com/office/drawing/2014/main" id="{6BF6B296-8D6F-AC7E-51D8-9EE9CE86293E}"/>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081715" y="1861642"/>
            <a:ext cx="2347155" cy="754468"/>
          </a:xfrm>
          <a:prstGeom prst="rect">
            <a:avLst/>
          </a:prstGeom>
        </p:spPr>
      </p:pic>
      <p:pic>
        <p:nvPicPr>
          <p:cNvPr id="60" name="Picture 4" descr="EU4health">
            <a:extLst>
              <a:ext uri="{FF2B5EF4-FFF2-40B4-BE49-F238E27FC236}">
                <a16:creationId xmlns:a16="http://schemas.microsoft.com/office/drawing/2014/main" id="{55ACC94E-89DA-91A0-B630-08F31B1BC2A1}"/>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652338" y="6104992"/>
            <a:ext cx="1294528" cy="374230"/>
          </a:xfrm>
          <a:prstGeom prst="rect">
            <a:avLst/>
          </a:prstGeom>
          <a:noFill/>
          <a:extLst>
            <a:ext uri="{909E8E84-426E-40DD-AFC4-6F175D3DCCD1}">
              <a14:hiddenFill xmlns:a14="http://schemas.microsoft.com/office/drawing/2010/main">
                <a:solidFill>
                  <a:srgbClr val="FFFFFF"/>
                </a:solidFill>
              </a14:hiddenFill>
            </a:ext>
          </a:extLst>
        </p:spPr>
      </p:pic>
      <p:sp>
        <p:nvSpPr>
          <p:cNvPr id="61" name="Content Placeholder 1">
            <a:extLst>
              <a:ext uri="{FF2B5EF4-FFF2-40B4-BE49-F238E27FC236}">
                <a16:creationId xmlns:a16="http://schemas.microsoft.com/office/drawing/2014/main" id="{FFD42939-F093-FCE1-62F5-5FB693677300}"/>
              </a:ext>
            </a:extLst>
          </p:cNvPr>
          <p:cNvSpPr txBox="1">
            <a:spLocks/>
          </p:cNvSpPr>
          <p:nvPr/>
        </p:nvSpPr>
        <p:spPr bwMode="auto">
          <a:xfrm>
            <a:off x="10266439" y="831974"/>
            <a:ext cx="1809149" cy="5123066"/>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BE" sz="1600" b="1" i="0" u="none" strike="noStrike" kern="1200" cap="none" spc="0" normalizeH="0" baseline="0" noProof="0">
              <a:ln>
                <a:noFill/>
              </a:ln>
              <a:solidFill>
                <a:srgbClr val="002060"/>
              </a:solidFill>
              <a:effectLst/>
              <a:uLnTx/>
              <a:uFillTx/>
              <a:latin typeface="Corbel" panose="020B0503020204020204" pitchFamily="34" charset="0"/>
              <a:ea typeface="+mn-ea"/>
              <a:cs typeface="+mn-cs"/>
            </a:endParaRPr>
          </a:p>
        </p:txBody>
      </p:sp>
      <p:sp>
        <p:nvSpPr>
          <p:cNvPr id="9" name="Tijdelijke aanduiding voor dianummer 5">
            <a:extLst>
              <a:ext uri="{FF2B5EF4-FFF2-40B4-BE49-F238E27FC236}">
                <a16:creationId xmlns:a16="http://schemas.microsoft.com/office/drawing/2014/main" id="{372C538D-F79D-134F-125E-8453CB23311C}"/>
              </a:ext>
            </a:extLst>
          </p:cNvPr>
          <p:cNvSpPr txBox="1">
            <a:spLocks/>
          </p:cNvSpPr>
          <p:nvPr/>
        </p:nvSpPr>
        <p:spPr>
          <a:xfrm>
            <a:off x="9482014" y="6362163"/>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3347416-4AA0-EA4D-8BBF-7AA182F22137}"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jdelijke aanduiding voor dianummer 1">
            <a:extLst>
              <a:ext uri="{FF2B5EF4-FFF2-40B4-BE49-F238E27FC236}">
                <a16:creationId xmlns:a16="http://schemas.microsoft.com/office/drawing/2014/main" id="{7BA812F8-D226-A402-E10A-DCAEC41087CA}"/>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39FCA3-6987-4580-A57F-8FE1BC1A63A2}" type="slidenum">
              <a:rPr kumimoji="0" lang="nl-N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National Societies | ERA">
            <a:extLst>
              <a:ext uri="{FF2B5EF4-FFF2-40B4-BE49-F238E27FC236}">
                <a16:creationId xmlns:a16="http://schemas.microsoft.com/office/drawing/2014/main" id="{60C4DE68-5396-E097-2FC4-20741A075ED1}"/>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077954" y="4421889"/>
            <a:ext cx="1701345" cy="5671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Ελληνική Νεφρολογική Εταιρεία - Hellenic Society of Nephrology | Facebook">
            <a:extLst>
              <a:ext uri="{FF2B5EF4-FFF2-40B4-BE49-F238E27FC236}">
                <a16:creationId xmlns:a16="http://schemas.microsoft.com/office/drawing/2014/main" id="{21F0CFB0-67E0-6605-06EE-6FA79E196A06}"/>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9084316" y="977386"/>
            <a:ext cx="960662" cy="9113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
            <a:extLst>
              <a:ext uri="{FF2B5EF4-FFF2-40B4-BE49-F238E27FC236}">
                <a16:creationId xmlns:a16="http://schemas.microsoft.com/office/drawing/2014/main" id="{8B084C2F-A654-684C-499C-40A7C3ADB47B}"/>
              </a:ext>
            </a:extLst>
          </p:cNvPr>
          <p:cNvSpPr txBox="1">
            <a:spLocks/>
          </p:cNvSpPr>
          <p:nvPr/>
        </p:nvSpPr>
        <p:spPr bwMode="auto">
          <a:xfrm>
            <a:off x="10303350" y="841540"/>
            <a:ext cx="1800967" cy="48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nl-BE" sz="1800" b="1" i="0" u="none" strike="noStrike" kern="1200" cap="none" spc="0" normalizeH="0" baseline="0" noProof="0">
                <a:ln>
                  <a:noFill/>
                </a:ln>
                <a:solidFill>
                  <a:schemeClr val="accent2">
                    <a:lumMod val="75000"/>
                  </a:schemeClr>
                </a:solidFill>
                <a:effectLst/>
                <a:uLnTx/>
                <a:uFillTx/>
                <a:latin typeface="Calibri" panose="020F0502020204030204"/>
                <a:ea typeface="+mn-ea"/>
                <a:cs typeface="+mn-cs"/>
              </a:rPr>
              <a:t>10 SUPPORTERS:</a:t>
            </a:r>
          </a:p>
        </p:txBody>
      </p:sp>
      <p:sp>
        <p:nvSpPr>
          <p:cNvPr id="4" name="Content Placeholder 1">
            <a:extLst>
              <a:ext uri="{FF2B5EF4-FFF2-40B4-BE49-F238E27FC236}">
                <a16:creationId xmlns:a16="http://schemas.microsoft.com/office/drawing/2014/main" id="{11EAAB90-4171-BF86-66C3-BC2CD60624A7}"/>
              </a:ext>
            </a:extLst>
          </p:cNvPr>
          <p:cNvSpPr txBox="1">
            <a:spLocks/>
          </p:cNvSpPr>
          <p:nvPr/>
        </p:nvSpPr>
        <p:spPr bwMode="auto">
          <a:xfrm>
            <a:off x="1951379" y="840490"/>
            <a:ext cx="8271385" cy="5113701"/>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nl-BE" sz="1600" b="1" i="0" u="none" strike="noStrike" kern="1200" cap="none" spc="0" normalizeH="0" baseline="0" noProof="0">
              <a:ln>
                <a:noFill/>
              </a:ln>
              <a:solidFill>
                <a:srgbClr val="002060"/>
              </a:solidFill>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71DC26C0-DD9F-5C8D-504C-4A72C2C218B9}"/>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10454303" y="1602549"/>
            <a:ext cx="1488893" cy="3966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F3FFA959-87D8-F9BA-7DF0-93FC0577F793}"/>
              </a:ext>
            </a:extLst>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0514186" y="3994093"/>
            <a:ext cx="1259193" cy="518888"/>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8">
            <a:extLst>
              <a:ext uri="{FF2B5EF4-FFF2-40B4-BE49-F238E27FC236}">
                <a16:creationId xmlns:a16="http://schemas.microsoft.com/office/drawing/2014/main" id="{3D63BD93-6AF3-E2BE-D4A7-A8FD9B4B27B7}"/>
              </a:ext>
            </a:extLst>
          </p:cNvPr>
          <p:cNvSpPr>
            <a:spLocks noChangeAspect="1" noChangeArrowheads="1"/>
          </p:cNvSpPr>
          <p:nvPr/>
        </p:nvSpPr>
        <p:spPr bwMode="auto">
          <a:xfrm>
            <a:off x="4622800" y="2984500"/>
            <a:ext cx="2946400" cy="88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AutoShape 10">
            <a:extLst>
              <a:ext uri="{FF2B5EF4-FFF2-40B4-BE49-F238E27FC236}">
                <a16:creationId xmlns:a16="http://schemas.microsoft.com/office/drawing/2014/main" id="{FFDA69B4-6BC2-6A8B-4883-D2283AAA9749}"/>
              </a:ext>
            </a:extLst>
          </p:cNvPr>
          <p:cNvSpPr>
            <a:spLocks noChangeAspect="1" noChangeArrowheads="1"/>
          </p:cNvSpPr>
          <p:nvPr/>
        </p:nvSpPr>
        <p:spPr bwMode="auto">
          <a:xfrm>
            <a:off x="4775200" y="3136900"/>
            <a:ext cx="2946400" cy="88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8" name="Afbeelding 37">
            <a:extLst>
              <a:ext uri="{FF2B5EF4-FFF2-40B4-BE49-F238E27FC236}">
                <a16:creationId xmlns:a16="http://schemas.microsoft.com/office/drawing/2014/main" id="{E37270C7-5BBD-7616-6CAA-527492BA90A6}"/>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10462457" y="2172970"/>
            <a:ext cx="1362653" cy="378077"/>
          </a:xfrm>
          <a:prstGeom prst="rect">
            <a:avLst/>
          </a:prstGeom>
        </p:spPr>
      </p:pic>
      <p:pic>
        <p:nvPicPr>
          <p:cNvPr id="1046" name="Picture 22">
            <a:extLst>
              <a:ext uri="{FF2B5EF4-FFF2-40B4-BE49-F238E27FC236}">
                <a16:creationId xmlns:a16="http://schemas.microsoft.com/office/drawing/2014/main" id="{F6F34F3C-6515-28B0-CEC7-72D3FEDA5072}"/>
              </a:ext>
            </a:extLst>
          </p:cNvPr>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5651680" y="3478277"/>
            <a:ext cx="673616" cy="1205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C2A67057-E932-CD50-73A0-7BE694F684ED}"/>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10477962" y="3059786"/>
            <a:ext cx="1362654" cy="40009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EED15AEE-4F7A-010B-19D0-C8B6723F0CFA}"/>
              </a:ext>
            </a:extLst>
          </p:cNvPr>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0394562" y="3552802"/>
            <a:ext cx="1502179" cy="312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52A61C87-0E4F-473F-4F5B-5831A5E49150}"/>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10526462" y="5102795"/>
            <a:ext cx="1265654" cy="30531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0C630458-2BB0-B41A-44B6-2E05F6CE729E}"/>
              </a:ext>
            </a:extLst>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0435469" y="5492671"/>
            <a:ext cx="1479969" cy="3025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224B1CE8-2C4E-60AC-19ED-4BAE7DD3E9A0}"/>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0445522" y="2725484"/>
            <a:ext cx="1469916" cy="2590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enaloo">
            <a:extLst>
              <a:ext uri="{FF2B5EF4-FFF2-40B4-BE49-F238E27FC236}">
                <a16:creationId xmlns:a16="http://schemas.microsoft.com/office/drawing/2014/main" id="{E9B03CBB-996D-D7A0-1CC1-4C354959F0A9}"/>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137115" y="5344691"/>
            <a:ext cx="1635547" cy="4560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5" descr="Home - European chronic disease alliance">
            <a:extLst>
              <a:ext uri="{FF2B5EF4-FFF2-40B4-BE49-F238E27FC236}">
                <a16:creationId xmlns:a16="http://schemas.microsoft.com/office/drawing/2014/main" id="{AD4B5BF6-1855-2FB7-20D5-70107344E27A}"/>
              </a:ext>
            </a:extLst>
          </p:cNvPr>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2384467" y="6008288"/>
            <a:ext cx="830941" cy="86760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4">
            <a:extLst>
              <a:ext uri="{FF2B5EF4-FFF2-40B4-BE49-F238E27FC236}">
                <a16:creationId xmlns:a16="http://schemas.microsoft.com/office/drawing/2014/main" id="{1EB0697F-E212-F139-BA36-D50E7E71DF19}"/>
              </a:ext>
            </a:extLst>
          </p:cNvPr>
          <p:cNvSpPr txBox="1">
            <a:spLocks/>
          </p:cNvSpPr>
          <p:nvPr/>
        </p:nvSpPr>
        <p:spPr>
          <a:xfrm>
            <a:off x="16925" y="5957567"/>
            <a:ext cx="2567131" cy="750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9051"/>
                </a:solidFill>
                <a:effectLst/>
                <a:uLnTx/>
                <a:uFillTx/>
                <a:latin typeface="Corbel" panose="020B0503020204020204" pitchFamily="34" charset="0"/>
                <a:ea typeface="+mj-ea"/>
                <a:cs typeface="Arial"/>
              </a:rPr>
              <a:t>EKHA is a member of</a:t>
            </a:r>
            <a:endParaRPr kumimoji="0" lang="en-GB" sz="2000" b="1" i="0" u="none" strike="noStrike" kern="1200" cap="none" spc="0" normalizeH="0" baseline="0" noProof="0" dirty="0">
              <a:ln>
                <a:noFill/>
              </a:ln>
              <a:solidFill>
                <a:srgbClr val="002060"/>
              </a:solidFill>
              <a:effectLst/>
              <a:uLnTx/>
              <a:uFillTx/>
              <a:latin typeface="Corbel" panose="020B0503020204020204" pitchFamily="34" charset="0"/>
              <a:ea typeface="+mj-ea"/>
              <a:cs typeface="Arial"/>
            </a:endParaRPr>
          </a:p>
        </p:txBody>
      </p:sp>
      <p:sp>
        <p:nvSpPr>
          <p:cNvPr id="35" name="Title 4">
            <a:extLst>
              <a:ext uri="{FF2B5EF4-FFF2-40B4-BE49-F238E27FC236}">
                <a16:creationId xmlns:a16="http://schemas.microsoft.com/office/drawing/2014/main" id="{BACD5332-4020-94A1-0E7B-12D7E902B82E}"/>
              </a:ext>
            </a:extLst>
          </p:cNvPr>
          <p:cNvSpPr txBox="1">
            <a:spLocks/>
          </p:cNvSpPr>
          <p:nvPr/>
        </p:nvSpPr>
        <p:spPr>
          <a:xfrm>
            <a:off x="3078790" y="6088658"/>
            <a:ext cx="661045" cy="456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9051"/>
                </a:solidFill>
                <a:effectLst/>
                <a:uLnTx/>
                <a:uFillTx/>
                <a:latin typeface="Corbel" panose="020B0503020204020204" pitchFamily="34" charset="0"/>
                <a:ea typeface="+mj-ea"/>
                <a:cs typeface="Arial"/>
              </a:rPr>
              <a:t>and</a:t>
            </a:r>
            <a:endParaRPr kumimoji="0" lang="en-GB" sz="2000" b="1" i="0" u="none" strike="noStrike" kern="1200" cap="none" spc="0" normalizeH="0" baseline="0" noProof="0" dirty="0">
              <a:ln>
                <a:noFill/>
              </a:ln>
              <a:solidFill>
                <a:srgbClr val="002060"/>
              </a:solidFill>
              <a:effectLst/>
              <a:uLnTx/>
              <a:uFillTx/>
              <a:latin typeface="Corbel" panose="020B0503020204020204" pitchFamily="34" charset="0"/>
              <a:ea typeface="+mj-ea"/>
              <a:cs typeface="Arial"/>
            </a:endParaRPr>
          </a:p>
        </p:txBody>
      </p:sp>
      <p:sp>
        <p:nvSpPr>
          <p:cNvPr id="40" name="Tekstvak 39">
            <a:extLst>
              <a:ext uri="{FF2B5EF4-FFF2-40B4-BE49-F238E27FC236}">
                <a16:creationId xmlns:a16="http://schemas.microsoft.com/office/drawing/2014/main" id="{FF91B5E8-4809-59E1-4794-684B4D95571B}"/>
              </a:ext>
            </a:extLst>
          </p:cNvPr>
          <p:cNvSpPr txBox="1"/>
          <p:nvPr/>
        </p:nvSpPr>
        <p:spPr>
          <a:xfrm>
            <a:off x="6449859" y="5690223"/>
            <a:ext cx="3032155" cy="276999"/>
          </a:xfrm>
          <a:prstGeom prst="rect">
            <a:avLst/>
          </a:prstGeom>
          <a:noFill/>
        </p:spPr>
        <p:txBody>
          <a:bodyPr wrap="square">
            <a:spAutoFit/>
          </a:bodyPr>
          <a:lstStyle/>
          <a:p>
            <a:r>
              <a:rPr lang="en-GB" sz="1200" b="1" i="0" u="none" strike="noStrike" dirty="0">
                <a:solidFill>
                  <a:srgbClr val="1F3864"/>
                </a:solidFill>
                <a:effectLst/>
                <a:latin typeface="Arial" panose="020B0604020202020204" pitchFamily="34" charset="0"/>
              </a:rPr>
              <a:t>Swedish Society of Nephrology</a:t>
            </a:r>
            <a:endParaRPr lang="en-GB" sz="1200" b="1" dirty="0"/>
          </a:p>
        </p:txBody>
      </p:sp>
      <p:pic>
        <p:nvPicPr>
          <p:cNvPr id="43" name="Afbeelding 42">
            <a:extLst>
              <a:ext uri="{FF2B5EF4-FFF2-40B4-BE49-F238E27FC236}">
                <a16:creationId xmlns:a16="http://schemas.microsoft.com/office/drawing/2014/main" id="{5B97994E-CBBF-7BF9-3FAD-9B753D772FD5}"/>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7721600" y="3830749"/>
            <a:ext cx="1271130" cy="437378"/>
          </a:xfrm>
          <a:prstGeom prst="rect">
            <a:avLst/>
          </a:prstGeom>
        </p:spPr>
      </p:pic>
      <p:pic>
        <p:nvPicPr>
          <p:cNvPr id="56" name="Afbeelding 55">
            <a:extLst>
              <a:ext uri="{FF2B5EF4-FFF2-40B4-BE49-F238E27FC236}">
                <a16:creationId xmlns:a16="http://schemas.microsoft.com/office/drawing/2014/main" id="{18670EBB-7123-E610-5FF2-2A7AD872AF26}"/>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5966868" y="2528538"/>
            <a:ext cx="820576" cy="407534"/>
          </a:xfrm>
          <a:prstGeom prst="rect">
            <a:avLst/>
          </a:prstGeom>
        </p:spPr>
      </p:pic>
      <p:pic>
        <p:nvPicPr>
          <p:cNvPr id="62" name="Afbeelding 61">
            <a:extLst>
              <a:ext uri="{FF2B5EF4-FFF2-40B4-BE49-F238E27FC236}">
                <a16:creationId xmlns:a16="http://schemas.microsoft.com/office/drawing/2014/main" id="{5D25F7FE-B72F-1FBE-5DF4-4EF7909FBAB9}"/>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3075251" y="4499891"/>
            <a:ext cx="976815" cy="469766"/>
          </a:xfrm>
          <a:prstGeom prst="rect">
            <a:avLst/>
          </a:prstGeom>
        </p:spPr>
      </p:pic>
      <p:pic>
        <p:nvPicPr>
          <p:cNvPr id="1027" name="Afbeelding 1026">
            <a:extLst>
              <a:ext uri="{FF2B5EF4-FFF2-40B4-BE49-F238E27FC236}">
                <a16:creationId xmlns:a16="http://schemas.microsoft.com/office/drawing/2014/main" id="{30572A3B-6636-0013-7D51-827824358F66}"/>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10407480" y="4522837"/>
            <a:ext cx="1549351" cy="618368"/>
          </a:xfrm>
          <a:prstGeom prst="rect">
            <a:avLst/>
          </a:prstGeom>
        </p:spPr>
      </p:pic>
      <p:pic>
        <p:nvPicPr>
          <p:cNvPr id="1030" name="Graphic 1029">
            <a:extLst>
              <a:ext uri="{FF2B5EF4-FFF2-40B4-BE49-F238E27FC236}">
                <a16:creationId xmlns:a16="http://schemas.microsoft.com/office/drawing/2014/main" id="{A6613EF7-24CB-2F4C-17D9-E74B2E22EB93}"/>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10377649" y="1163011"/>
            <a:ext cx="1565152" cy="421387"/>
          </a:xfrm>
          <a:prstGeom prst="rect">
            <a:avLst/>
          </a:prstGeom>
        </p:spPr>
      </p:pic>
      <p:pic>
        <p:nvPicPr>
          <p:cNvPr id="2" name="Afbeelding 1">
            <a:extLst>
              <a:ext uri="{FF2B5EF4-FFF2-40B4-BE49-F238E27FC236}">
                <a16:creationId xmlns:a16="http://schemas.microsoft.com/office/drawing/2014/main" id="{40635D9E-5BC5-7C0A-0D30-9815713233A5}"/>
              </a:ext>
            </a:extLst>
          </p:cNvPr>
          <p:cNvPicPr>
            <a:picLocks noChangeAspect="1"/>
          </p:cNvPicPr>
          <p:nvPr/>
        </p:nvPicPr>
        <p:blipFill rotWithShape="1">
          <a:blip r:embed="rId50"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0" name="Tijdelijke aanduiding voor dianummer 1">
            <a:extLst>
              <a:ext uri="{FF2B5EF4-FFF2-40B4-BE49-F238E27FC236}">
                <a16:creationId xmlns:a16="http://schemas.microsoft.com/office/drawing/2014/main" id="{16C4E7E6-2AC9-C349-A746-793FC9256193}"/>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15</a:t>
            </a:fld>
            <a:endParaRPr lang="nl-NL" b="1" dirty="0">
              <a:solidFill>
                <a:schemeClr val="bg1"/>
              </a:solidFill>
              <a:latin typeface="Corbel" panose="020B0503020204020204" pitchFamily="34" charset="0"/>
            </a:endParaRPr>
          </a:p>
        </p:txBody>
      </p:sp>
      <p:pic>
        <p:nvPicPr>
          <p:cNvPr id="42" name="Image 5">
            <a:extLst>
              <a:ext uri="{FF2B5EF4-FFF2-40B4-BE49-F238E27FC236}">
                <a16:creationId xmlns:a16="http://schemas.microsoft.com/office/drawing/2014/main" id="{5B3A0E15-6BB1-D52A-FCE0-BDADE7F92D35}"/>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7807000" y="1968487"/>
            <a:ext cx="1252488" cy="541421"/>
          </a:xfrm>
          <a:prstGeom prst="rect">
            <a:avLst/>
          </a:prstGeom>
        </p:spPr>
      </p:pic>
      <p:pic>
        <p:nvPicPr>
          <p:cNvPr id="45" name="Picture 28" descr="http://i.imgur.com/Xh8gOH0.jpg">
            <a:extLst>
              <a:ext uri="{FF2B5EF4-FFF2-40B4-BE49-F238E27FC236}">
                <a16:creationId xmlns:a16="http://schemas.microsoft.com/office/drawing/2014/main" id="{967431B9-8B28-F724-2527-87F6B5BDA29D}"/>
              </a:ext>
            </a:extLst>
          </p:cNvPr>
          <p:cNvPicPr/>
          <p:nvPr/>
        </p:nvPicPr>
        <p:blipFill rotWithShape="1">
          <a:blip r:embed="rId52" cstate="email">
            <a:extLst>
              <a:ext uri="{28A0092B-C50C-407E-A947-70E740481C1C}">
                <a14:useLocalDpi xmlns:a14="http://schemas.microsoft.com/office/drawing/2010/main"/>
              </a:ext>
            </a:extLst>
          </a:blip>
          <a:srcRect/>
          <a:stretch/>
        </p:blipFill>
        <p:spPr bwMode="auto">
          <a:xfrm>
            <a:off x="10377649" y="6039605"/>
            <a:ext cx="1294529" cy="712377"/>
          </a:xfrm>
          <a:prstGeom prst="rect">
            <a:avLst/>
          </a:prstGeom>
          <a:noFill/>
          <a:ln>
            <a:noFill/>
          </a:ln>
          <a:extLst>
            <a:ext uri="{53640926-AAD7-44D8-BBD7-CCE9431645EC}">
              <a14:shadowObscured xmlns:a14="http://schemas.microsoft.com/office/drawing/2010/main"/>
            </a:ext>
          </a:extLst>
        </p:spPr>
      </p:pic>
      <p:sp>
        <p:nvSpPr>
          <p:cNvPr id="46" name="Title 4">
            <a:extLst>
              <a:ext uri="{FF2B5EF4-FFF2-40B4-BE49-F238E27FC236}">
                <a16:creationId xmlns:a16="http://schemas.microsoft.com/office/drawing/2014/main" id="{37B392CC-6C08-91EC-0DF5-4E1976219343}"/>
              </a:ext>
            </a:extLst>
          </p:cNvPr>
          <p:cNvSpPr txBox="1">
            <a:spLocks/>
          </p:cNvSpPr>
          <p:nvPr/>
        </p:nvSpPr>
        <p:spPr>
          <a:xfrm>
            <a:off x="5536125" y="6055987"/>
            <a:ext cx="4703472" cy="750543"/>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orbel" panose="020B0503020204020204" pitchFamily="34" charset="0"/>
                <a:ea typeface="+mj-ea"/>
                <a:cs typeface="Arial"/>
              </a:rPr>
              <a:t>EKHA is supported in their advocacy by the 22 members of the MEP Group for kidney health </a:t>
            </a:r>
          </a:p>
        </p:txBody>
      </p:sp>
      <p:sp>
        <p:nvSpPr>
          <p:cNvPr id="52" name="Rectangle 4">
            <a:extLst>
              <a:ext uri="{FF2B5EF4-FFF2-40B4-BE49-F238E27FC236}">
                <a16:creationId xmlns:a16="http://schemas.microsoft.com/office/drawing/2014/main" id="{AF6385DC-E1ED-805B-B2D2-CF8856D6EF59}"/>
              </a:ext>
            </a:extLst>
          </p:cNvPr>
          <p:cNvSpPr>
            <a:spLocks noChangeArrowheads="1"/>
          </p:cNvSpPr>
          <p:nvPr/>
        </p:nvSpPr>
        <p:spPr bwMode="auto">
          <a:xfrm flipV="1">
            <a:off x="751031" y="4717092"/>
            <a:ext cx="177531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3" name="Afbeelding 1">
            <a:extLst>
              <a:ext uri="{FF2B5EF4-FFF2-40B4-BE49-F238E27FC236}">
                <a16:creationId xmlns:a16="http://schemas.microsoft.com/office/drawing/2014/main" id="{9982CABE-C28F-AF33-8307-0137A37FB275}"/>
              </a:ext>
            </a:extLst>
          </p:cNvPr>
          <p:cNvPicPr>
            <a:picLocks noChangeAspect="1" noChangeArrowheads="1"/>
          </p:cNvPicPr>
          <p:nvPr/>
        </p:nvPicPr>
        <p:blipFill>
          <a:blip r:embed="rId53" r:link="rId54">
            <a:extLst>
              <a:ext uri="{28A0092B-C50C-407E-A947-70E740481C1C}">
                <a14:useLocalDpi xmlns:a14="http://schemas.microsoft.com/office/drawing/2010/main" val="0"/>
              </a:ext>
            </a:extLst>
          </a:blip>
          <a:srcRect/>
          <a:stretch>
            <a:fillRect/>
          </a:stretch>
        </p:blipFill>
        <p:spPr bwMode="auto">
          <a:xfrm>
            <a:off x="5785173" y="4507384"/>
            <a:ext cx="1040918" cy="106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3AA70F-B0A0-7272-0FEC-B6D49A80AB80}"/>
              </a:ext>
            </a:extLst>
          </p:cNvPr>
          <p:cNvPicPr>
            <a:picLocks noChangeAspect="1"/>
          </p:cNvPicPr>
          <p:nvPr/>
        </p:nvPicPr>
        <p:blipFill rotWithShape="1">
          <a:blip r:embed="rId2"/>
          <a:srcRect t="29138" b="14622"/>
          <a:stretch/>
        </p:blipFill>
        <p:spPr>
          <a:xfrm>
            <a:off x="20" y="1282"/>
            <a:ext cx="12191980" cy="6856718"/>
          </a:xfrm>
          <a:prstGeom prst="rect">
            <a:avLst/>
          </a:prstGeom>
        </p:spPr>
      </p:pic>
    </p:spTree>
    <p:extLst>
      <p:ext uri="{BB962C8B-B14F-4D97-AF65-F5344CB8AC3E}">
        <p14:creationId xmlns:p14="http://schemas.microsoft.com/office/powerpoint/2010/main" val="235102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29">
            <a:extLst>
              <a:ext uri="{FF2B5EF4-FFF2-40B4-BE49-F238E27FC236}">
                <a16:creationId xmlns:a16="http://schemas.microsoft.com/office/drawing/2014/main" id="{99084DEC-B8E8-D72F-3CE1-328F512E424A}"/>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Where science meets advocacy – EKHA projects 2023</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4" name="Tekstvak 3">
            <a:extLst>
              <a:ext uri="{FF2B5EF4-FFF2-40B4-BE49-F238E27FC236}">
                <a16:creationId xmlns:a16="http://schemas.microsoft.com/office/drawing/2014/main" id="{9DCEEEB2-7821-B41F-F4CC-458761E7EE08}"/>
              </a:ext>
            </a:extLst>
          </p:cNvPr>
          <p:cNvSpPr txBox="1"/>
          <p:nvPr/>
        </p:nvSpPr>
        <p:spPr>
          <a:xfrm>
            <a:off x="419100" y="876300"/>
            <a:ext cx="7023100" cy="6109365"/>
          </a:xfrm>
          <a:prstGeom prst="rect">
            <a:avLst/>
          </a:prstGeom>
          <a:noFill/>
        </p:spPr>
        <p:txBody>
          <a:bodyPr wrap="square" rtlCol="0">
            <a:spAutoFit/>
          </a:bodyPr>
          <a:lstStyle/>
          <a:p>
            <a:pPr marL="342900" indent="-342900">
              <a:buFont typeface="+mj-lt"/>
              <a:buAutoNum type="arabicPeriod"/>
            </a:pPr>
            <a:r>
              <a:rPr lang="en-GB" sz="1700" b="1" dirty="0">
                <a:solidFill>
                  <a:srgbClr val="002060"/>
                </a:solidFill>
                <a:latin typeface="Corbel" panose="020B0503020204020204" pitchFamily="34" charset="0"/>
              </a:rPr>
              <a:t>PREVENTCKD: </a:t>
            </a:r>
            <a:r>
              <a:rPr lang="en-GB" sz="1700" dirty="0">
                <a:solidFill>
                  <a:srgbClr val="002060"/>
                </a:solidFill>
                <a:latin typeface="Corbel" panose="020B0503020204020204" pitchFamily="34" charset="0"/>
              </a:rPr>
              <a:t>to enhance CKD screening, data on prevalence and </a:t>
            </a:r>
            <a:r>
              <a:rPr lang="en-GB" sz="1700" dirty="0" err="1">
                <a:solidFill>
                  <a:srgbClr val="002060"/>
                </a:solidFill>
                <a:latin typeface="Corbel" panose="020B0503020204020204" pitchFamily="34" charset="0"/>
              </a:rPr>
              <a:t>incidende</a:t>
            </a:r>
            <a:r>
              <a:rPr lang="en-GB" sz="1700" dirty="0">
                <a:solidFill>
                  <a:srgbClr val="002060"/>
                </a:solidFill>
                <a:latin typeface="Corbel" panose="020B0503020204020204" pitchFamily="34" charset="0"/>
              </a:rPr>
              <a:t>, best practises and the creation of a CKD prevention code.</a:t>
            </a:r>
            <a:br>
              <a:rPr lang="en-GB" sz="1700" dirty="0">
                <a:solidFill>
                  <a:srgbClr val="002060"/>
                </a:solidFill>
                <a:latin typeface="Corbel" panose="020B0503020204020204" pitchFamily="34" charset="0"/>
              </a:rPr>
            </a:br>
            <a:r>
              <a:rPr lang="en-GB" sz="1700" dirty="0">
                <a:solidFill>
                  <a:srgbClr val="002060"/>
                </a:solidFill>
                <a:latin typeface="Corbel" panose="020B0503020204020204" pitchFamily="34" charset="0"/>
              </a:rPr>
              <a:t>The project is   funded by the EC and supported by AstraZeneca, in collaboration with members of EKHA working group 1 and the following consortium partners:</a:t>
            </a:r>
          </a:p>
          <a:p>
            <a:pPr marL="800100" lvl="1" indent="-342900">
              <a:buFont typeface="Arial" panose="020B0604020202020204" pitchFamily="34" charset="0"/>
              <a:buChar char="•"/>
            </a:pPr>
            <a:r>
              <a:rPr lang="en-GB" sz="1700" dirty="0">
                <a:solidFill>
                  <a:srgbClr val="002060"/>
                </a:solidFill>
                <a:latin typeface="Corbel" panose="020B0503020204020204" pitchFamily="34" charset="0"/>
              </a:rPr>
              <a:t>EKPF –– EUTOX – IMEC –  ISN – RENALOO</a:t>
            </a:r>
          </a:p>
          <a:p>
            <a:pPr lvl="1"/>
            <a:endParaRPr lang="en-GB" sz="800" dirty="0">
              <a:solidFill>
                <a:srgbClr val="002060"/>
              </a:solidFill>
              <a:latin typeface="Corbel" panose="020B0503020204020204" pitchFamily="34" charset="0"/>
            </a:endParaRPr>
          </a:p>
          <a:p>
            <a:pPr marL="342900" indent="-342900">
              <a:buFont typeface="+mj-lt"/>
              <a:buAutoNum type="arabicPeriod"/>
            </a:pPr>
            <a:r>
              <a:rPr lang="en-GB" sz="1700" b="1" dirty="0">
                <a:solidFill>
                  <a:srgbClr val="002060"/>
                </a:solidFill>
                <a:latin typeface="Corbel" panose="020B0503020204020204" pitchFamily="34" charset="0"/>
              </a:rPr>
              <a:t>Collaboration with other major NCD societies</a:t>
            </a:r>
          </a:p>
          <a:p>
            <a:pPr marL="742950" lvl="1" indent="-285750">
              <a:buFont typeface="Arial" panose="020B0604020202020204" pitchFamily="34" charset="0"/>
              <a:buChar char="•"/>
            </a:pPr>
            <a:r>
              <a:rPr lang="en-GB" sz="1700" dirty="0">
                <a:solidFill>
                  <a:srgbClr val="002060"/>
                </a:solidFill>
                <a:latin typeface="Corbel" panose="020B0503020204020204" pitchFamily="34" charset="0"/>
              </a:rPr>
              <a:t>International Diabetes Federation Europe (IDF)</a:t>
            </a:r>
          </a:p>
          <a:p>
            <a:pPr marL="742950" lvl="1" indent="-285750">
              <a:buFont typeface="Arial" panose="020B0604020202020204" pitchFamily="34" charset="0"/>
              <a:buChar char="•"/>
            </a:pPr>
            <a:r>
              <a:rPr lang="en-GB" sz="1700" dirty="0">
                <a:solidFill>
                  <a:srgbClr val="002060"/>
                </a:solidFill>
                <a:latin typeface="Corbel" panose="020B0503020204020204" pitchFamily="34" charset="0"/>
              </a:rPr>
              <a:t>European Association for Cardiac Health (</a:t>
            </a:r>
            <a:r>
              <a:rPr lang="en-GB" sz="1700">
                <a:solidFill>
                  <a:srgbClr val="002060"/>
                </a:solidFill>
                <a:latin typeface="Corbel" panose="020B0503020204020204" pitchFamily="34" charset="0"/>
              </a:rPr>
              <a:t>EACH)</a:t>
            </a:r>
            <a:endParaRPr lang="en-GB" sz="800" dirty="0">
              <a:solidFill>
                <a:srgbClr val="002060"/>
              </a:solidFill>
              <a:latin typeface="Corbel" panose="020B0503020204020204" pitchFamily="34" charset="0"/>
            </a:endParaRPr>
          </a:p>
          <a:p>
            <a:pPr marL="342900" indent="-342900">
              <a:buFont typeface="+mj-lt"/>
              <a:buAutoNum type="arabicPeriod"/>
            </a:pPr>
            <a:r>
              <a:rPr lang="en-GB" sz="1700" b="1" dirty="0">
                <a:solidFill>
                  <a:srgbClr val="002060"/>
                </a:solidFill>
                <a:latin typeface="Corbel" panose="020B0503020204020204" pitchFamily="34" charset="0"/>
              </a:rPr>
              <a:t>Facilitate Home Haemodialysis care for chronic dialysis patients </a:t>
            </a:r>
            <a:r>
              <a:rPr lang="en-GB" sz="1700" dirty="0">
                <a:solidFill>
                  <a:srgbClr val="002060"/>
                </a:solidFill>
                <a:latin typeface="Corbel" panose="020B0503020204020204" pitchFamily="34" charset="0"/>
              </a:rPr>
              <a:t>in Europe (funded by </a:t>
            </a:r>
            <a:r>
              <a:rPr lang="en-GB" sz="1700" dirty="0" err="1">
                <a:solidFill>
                  <a:srgbClr val="002060"/>
                </a:solidFill>
                <a:latin typeface="Corbel" panose="020B0503020204020204" pitchFamily="34" charset="0"/>
              </a:rPr>
              <a:t>Mozarc</a:t>
            </a:r>
            <a:r>
              <a:rPr lang="en-GB" sz="1700" dirty="0">
                <a:solidFill>
                  <a:srgbClr val="002060"/>
                </a:solidFill>
                <a:latin typeface="Corbel" panose="020B0503020204020204" pitchFamily="34" charset="0"/>
              </a:rPr>
              <a:t>) in collaboration of a working group constructed of experts in the nephrology field (nephrologist, nurses and patient).</a:t>
            </a:r>
          </a:p>
          <a:p>
            <a:pPr marL="342900" indent="-342900">
              <a:buFont typeface="+mj-lt"/>
              <a:buAutoNum type="arabicPeriod"/>
            </a:pPr>
            <a:endParaRPr lang="en-GB" sz="800" dirty="0">
              <a:solidFill>
                <a:srgbClr val="002060"/>
              </a:solidFill>
              <a:latin typeface="Corbel" panose="020B0503020204020204" pitchFamily="34" charset="0"/>
            </a:endParaRPr>
          </a:p>
          <a:p>
            <a:pPr marL="342900" indent="-342900">
              <a:buFont typeface="+mj-lt"/>
              <a:buAutoNum type="arabicPeriod"/>
            </a:pPr>
            <a:r>
              <a:rPr lang="en-GB" sz="1700" b="1" dirty="0">
                <a:solidFill>
                  <a:srgbClr val="002060"/>
                </a:solidFill>
                <a:latin typeface="Corbel" panose="020B0503020204020204" pitchFamily="34" charset="0"/>
              </a:rPr>
              <a:t>Establishment of an international consortium for ground breaking innovation </a:t>
            </a:r>
            <a:r>
              <a:rPr lang="en-GB" sz="1700" dirty="0">
                <a:solidFill>
                  <a:srgbClr val="002060"/>
                </a:solidFill>
                <a:latin typeface="Corbel" panose="020B0503020204020204" pitchFamily="34" charset="0"/>
              </a:rPr>
              <a:t>in collaboration with:</a:t>
            </a:r>
          </a:p>
          <a:p>
            <a:pPr marL="800100" lvl="1" indent="-342900">
              <a:buFont typeface="Arial" panose="020B0604020202020204" pitchFamily="34" charset="0"/>
              <a:buChar char="•"/>
            </a:pPr>
            <a:r>
              <a:rPr lang="en-GB" sz="1700" dirty="0">
                <a:solidFill>
                  <a:srgbClr val="002060"/>
                </a:solidFill>
                <a:latin typeface="Corbel" panose="020B0503020204020204" pitchFamily="34" charset="0"/>
              </a:rPr>
              <a:t>Patient organisations EKPF and AAKP;</a:t>
            </a:r>
          </a:p>
          <a:p>
            <a:pPr marL="800100" lvl="1" indent="-342900">
              <a:buFont typeface="Arial" panose="020B0604020202020204" pitchFamily="34" charset="0"/>
              <a:buChar char="•"/>
            </a:pPr>
            <a:r>
              <a:rPr lang="en-GB" sz="1700" dirty="0">
                <a:solidFill>
                  <a:srgbClr val="002060"/>
                </a:solidFill>
                <a:latin typeface="Corbel" panose="020B0503020204020204" pitchFamily="34" charset="0"/>
              </a:rPr>
              <a:t>The co-chairs of the MEP Group For Kidney Health and (Hilde </a:t>
            </a:r>
            <a:r>
              <a:rPr lang="en-GB" sz="1700" dirty="0" err="1">
                <a:solidFill>
                  <a:srgbClr val="002060"/>
                </a:solidFill>
                <a:latin typeface="Corbel" panose="020B0503020204020204" pitchFamily="34" charset="0"/>
              </a:rPr>
              <a:t>Vautmans</a:t>
            </a:r>
            <a:r>
              <a:rPr lang="en-GB" sz="1700" dirty="0">
                <a:solidFill>
                  <a:srgbClr val="002060"/>
                </a:solidFill>
                <a:latin typeface="Corbel" panose="020B0503020204020204" pitchFamily="34" charset="0"/>
              </a:rPr>
              <a:t> and </a:t>
            </a:r>
            <a:r>
              <a:rPr lang="en-GB" sz="1700" dirty="0" err="1">
                <a:solidFill>
                  <a:srgbClr val="002060"/>
                </a:solidFill>
                <a:latin typeface="Corbel" panose="020B0503020204020204" pitchFamily="34" charset="0"/>
              </a:rPr>
              <a:t>Ondrej</a:t>
            </a:r>
            <a:r>
              <a:rPr lang="en-GB" sz="1700" dirty="0">
                <a:solidFill>
                  <a:srgbClr val="002060"/>
                </a:solidFill>
                <a:latin typeface="Corbel" panose="020B0503020204020204" pitchFamily="34" charset="0"/>
              </a:rPr>
              <a:t> Knotek)</a:t>
            </a:r>
          </a:p>
          <a:p>
            <a:pPr marL="800100" lvl="1" indent="-342900">
              <a:buFont typeface="Arial" panose="020B0604020202020204" pitchFamily="34" charset="0"/>
              <a:buChar char="•"/>
            </a:pPr>
            <a:r>
              <a:rPr lang="en-US" sz="1700" dirty="0">
                <a:solidFill>
                  <a:srgbClr val="002060"/>
                </a:solidFill>
                <a:effectLst/>
                <a:latin typeface="Corbel" panose="020B0503020204020204" pitchFamily="34" charset="0"/>
                <a:ea typeface="Calibri" panose="020F0502020204030204" pitchFamily="34" charset="0"/>
                <a:cs typeface="Times New Roman (Hoofdtekst CS)"/>
              </a:rPr>
              <a:t>the Co-Chairs of the USA bi-partisan Congressional Kidney Caucus</a:t>
            </a:r>
            <a:r>
              <a:rPr lang="nl-NL" sz="1700" dirty="0">
                <a:solidFill>
                  <a:srgbClr val="002060"/>
                </a:solidFill>
                <a:effectLst/>
                <a:latin typeface="Corbel" panose="020B0503020204020204" pitchFamily="34" charset="0"/>
              </a:rPr>
              <a:t> </a:t>
            </a:r>
            <a:r>
              <a:rPr lang="en-US" sz="1700" dirty="0">
                <a:solidFill>
                  <a:srgbClr val="002060"/>
                </a:solidFill>
                <a:effectLst/>
                <a:latin typeface="Corbel" panose="020B0503020204020204" pitchFamily="34" charset="0"/>
                <a:ea typeface="Calibri" panose="020F0502020204030204" pitchFamily="34" charset="0"/>
                <a:cs typeface="Times New Roman (Hoofdtekst CS)"/>
              </a:rPr>
              <a:t>Congressman Larry Bucshon and Congresswoman Suzan DelBene, </a:t>
            </a:r>
          </a:p>
          <a:p>
            <a:pPr marL="800100" lvl="1" indent="-342900">
              <a:buFont typeface="Arial" panose="020B0604020202020204" pitchFamily="34" charset="0"/>
              <a:buChar char="•"/>
            </a:pPr>
            <a:r>
              <a:rPr lang="en-GB" sz="1700" dirty="0">
                <a:solidFill>
                  <a:srgbClr val="002060"/>
                </a:solidFill>
                <a:latin typeface="Corbel" panose="020B0503020204020204" pitchFamily="34" charset="0"/>
              </a:rPr>
              <a:t>Members of EKHA working group 3</a:t>
            </a:r>
          </a:p>
          <a:p>
            <a:pPr marL="800100" lvl="1" indent="-342900">
              <a:buFont typeface="+mj-lt"/>
              <a:buAutoNum type="arabicPeriod"/>
            </a:pPr>
            <a:endParaRPr lang="en-GB" dirty="0"/>
          </a:p>
        </p:txBody>
      </p:sp>
      <p:pic>
        <p:nvPicPr>
          <p:cNvPr id="6" name="Afbeelding 5">
            <a:extLst>
              <a:ext uri="{FF2B5EF4-FFF2-40B4-BE49-F238E27FC236}">
                <a16:creationId xmlns:a16="http://schemas.microsoft.com/office/drawing/2014/main" id="{0DA2E680-2F02-DE49-BAFE-C161A86720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pic>
        <p:nvPicPr>
          <p:cNvPr id="7" name="Afbeelding 6">
            <a:extLst>
              <a:ext uri="{FF2B5EF4-FFF2-40B4-BE49-F238E27FC236}">
                <a16:creationId xmlns:a16="http://schemas.microsoft.com/office/drawing/2014/main" id="{DE196012-3990-062F-086C-5B3DDF0851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299" y="876300"/>
            <a:ext cx="4272582" cy="5610358"/>
          </a:xfrm>
          <a:prstGeom prst="rect">
            <a:avLst/>
          </a:prstGeom>
        </p:spPr>
      </p:pic>
      <p:sp>
        <p:nvSpPr>
          <p:cNvPr id="8" name="Tijdelijke aanduiding voor dianummer 1">
            <a:extLst>
              <a:ext uri="{FF2B5EF4-FFF2-40B4-BE49-F238E27FC236}">
                <a16:creationId xmlns:a16="http://schemas.microsoft.com/office/drawing/2014/main" id="{1FE58586-9EF6-7FD2-AAC4-DF8D4B04D223}"/>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17</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5476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9">
            <a:extLst>
              <a:ext uri="{FF2B5EF4-FFF2-40B4-BE49-F238E27FC236}">
                <a16:creationId xmlns:a16="http://schemas.microsoft.com/office/drawing/2014/main" id="{B42A9DB7-9CE4-F996-88EF-5D8AAAF13FE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Where science meets advocacy – a snapshot of activities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3" name="Oval 2">
            <a:extLst>
              <a:ext uri="{FF2B5EF4-FFF2-40B4-BE49-F238E27FC236}">
                <a16:creationId xmlns:a16="http://schemas.microsoft.com/office/drawing/2014/main" id="{1430549B-64CF-EE68-3FD4-27BE212F6174}"/>
              </a:ext>
            </a:extLst>
          </p:cNvPr>
          <p:cNvSpPr/>
          <p:nvPr/>
        </p:nvSpPr>
        <p:spPr>
          <a:xfrm>
            <a:off x="870276" y="1099324"/>
            <a:ext cx="1488332" cy="1429966"/>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AA773E2-FC84-0DB0-C01F-B9AFAA1AAC0B}"/>
              </a:ext>
            </a:extLst>
          </p:cNvPr>
          <p:cNvSpPr txBox="1"/>
          <p:nvPr/>
        </p:nvSpPr>
        <p:spPr>
          <a:xfrm>
            <a:off x="0" y="2761205"/>
            <a:ext cx="3697208" cy="923330"/>
          </a:xfrm>
          <a:prstGeom prst="rect">
            <a:avLst/>
          </a:prstGeom>
          <a:solidFill>
            <a:schemeClr val="bg1"/>
          </a:solidFill>
        </p:spPr>
        <p:txBody>
          <a:bodyPr wrap="square" rtlCol="0">
            <a:spAutoFit/>
          </a:bodyPr>
          <a:lstStyle/>
          <a:p>
            <a:pPr algn="ctr" defTabSz="457200">
              <a:defRPr/>
            </a:pPr>
            <a:r>
              <a:rPr lang="en-US" dirty="0"/>
              <a:t>EKHA Recommendations on CKD prevention, treatment and care to inform EU policies and initiatives</a:t>
            </a:r>
          </a:p>
        </p:txBody>
      </p:sp>
      <p:sp>
        <p:nvSpPr>
          <p:cNvPr id="7" name="Oval 6">
            <a:extLst>
              <a:ext uri="{FF2B5EF4-FFF2-40B4-BE49-F238E27FC236}">
                <a16:creationId xmlns:a16="http://schemas.microsoft.com/office/drawing/2014/main" id="{9A2354DA-8AD8-2338-9C05-7746E79632B8}"/>
              </a:ext>
            </a:extLst>
          </p:cNvPr>
          <p:cNvSpPr/>
          <p:nvPr/>
        </p:nvSpPr>
        <p:spPr>
          <a:xfrm>
            <a:off x="5023350" y="1069629"/>
            <a:ext cx="1488332" cy="1429966"/>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CD0C88C-F70B-F9C3-C10C-E50E65A0C0D1}"/>
              </a:ext>
            </a:extLst>
          </p:cNvPr>
          <p:cNvSpPr txBox="1"/>
          <p:nvPr/>
        </p:nvSpPr>
        <p:spPr>
          <a:xfrm>
            <a:off x="4006000" y="2728210"/>
            <a:ext cx="3697208" cy="923330"/>
          </a:xfrm>
          <a:prstGeom prst="rect">
            <a:avLst/>
          </a:prstGeom>
          <a:solidFill>
            <a:schemeClr val="bg1"/>
          </a:solidFill>
        </p:spPr>
        <p:txBody>
          <a:bodyPr wrap="square" rtlCol="0">
            <a:spAutoFit/>
          </a:bodyPr>
          <a:lstStyle/>
          <a:p>
            <a:pPr algn="ctr" defTabSz="457200">
              <a:defRPr/>
            </a:pPr>
            <a:r>
              <a:rPr lang="en-US" dirty="0"/>
              <a:t>Annual European Kidney Forum in the European Parliament hosted by the MEP Group for Kidney Health</a:t>
            </a:r>
          </a:p>
        </p:txBody>
      </p:sp>
      <p:sp>
        <p:nvSpPr>
          <p:cNvPr id="11" name="Oval 10">
            <a:extLst>
              <a:ext uri="{FF2B5EF4-FFF2-40B4-BE49-F238E27FC236}">
                <a16:creationId xmlns:a16="http://schemas.microsoft.com/office/drawing/2014/main" id="{FF25CAF5-D3FF-3862-AA96-6E15A6000B00}"/>
              </a:ext>
            </a:extLst>
          </p:cNvPr>
          <p:cNvSpPr/>
          <p:nvPr/>
        </p:nvSpPr>
        <p:spPr>
          <a:xfrm>
            <a:off x="9451868" y="1069629"/>
            <a:ext cx="1488332" cy="1429966"/>
          </a:xfrm>
          <a:prstGeom prst="ellipse">
            <a:avLst/>
          </a:prstGeom>
          <a:blipFill dpi="0" rotWithShape="1">
            <a:blip r:embed="rId5">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73EFE43-0C7C-47ED-EE61-5134591F6773}"/>
              </a:ext>
            </a:extLst>
          </p:cNvPr>
          <p:cNvSpPr txBox="1"/>
          <p:nvPr/>
        </p:nvSpPr>
        <p:spPr>
          <a:xfrm>
            <a:off x="8280782" y="2750798"/>
            <a:ext cx="3830502" cy="1200329"/>
          </a:xfrm>
          <a:prstGeom prst="rect">
            <a:avLst/>
          </a:prstGeom>
          <a:solidFill>
            <a:schemeClr val="bg1"/>
          </a:solidFill>
        </p:spPr>
        <p:txBody>
          <a:bodyPr wrap="square" rtlCol="0">
            <a:spAutoFit/>
          </a:bodyPr>
          <a:lstStyle/>
          <a:p>
            <a:pPr algn="ctr" defTabSz="457200">
              <a:defRPr/>
            </a:pPr>
            <a:r>
              <a:rPr lang="en-US" dirty="0"/>
              <a:t>Regular meetings with policy makers from the European Parliament, European Commission and Member-States</a:t>
            </a:r>
          </a:p>
        </p:txBody>
      </p:sp>
      <p:sp>
        <p:nvSpPr>
          <p:cNvPr id="17" name="TextBox 16">
            <a:extLst>
              <a:ext uri="{FF2B5EF4-FFF2-40B4-BE49-F238E27FC236}">
                <a16:creationId xmlns:a16="http://schemas.microsoft.com/office/drawing/2014/main" id="{7C4C43D6-CB41-6643-AE26-902A7EF6F95C}"/>
              </a:ext>
            </a:extLst>
          </p:cNvPr>
          <p:cNvSpPr txBox="1"/>
          <p:nvPr/>
        </p:nvSpPr>
        <p:spPr>
          <a:xfrm>
            <a:off x="159808" y="5726815"/>
            <a:ext cx="2909267" cy="923330"/>
          </a:xfrm>
          <a:prstGeom prst="rect">
            <a:avLst/>
          </a:prstGeom>
          <a:solidFill>
            <a:schemeClr val="bg1"/>
          </a:solidFill>
        </p:spPr>
        <p:txBody>
          <a:bodyPr wrap="square" rtlCol="0">
            <a:spAutoFit/>
          </a:bodyPr>
          <a:lstStyle/>
          <a:p>
            <a:pPr algn="ctr" defTabSz="457200">
              <a:defRPr/>
            </a:pPr>
            <a:r>
              <a:rPr lang="en-US" dirty="0"/>
              <a:t>Annual EU policy-focused campaign on World Kidney Day</a:t>
            </a:r>
          </a:p>
        </p:txBody>
      </p:sp>
      <p:sp>
        <p:nvSpPr>
          <p:cNvPr id="18" name="Oval 17">
            <a:extLst>
              <a:ext uri="{FF2B5EF4-FFF2-40B4-BE49-F238E27FC236}">
                <a16:creationId xmlns:a16="http://schemas.microsoft.com/office/drawing/2014/main" id="{2B9B9265-55A9-7621-32E7-C63506581F66}"/>
              </a:ext>
            </a:extLst>
          </p:cNvPr>
          <p:cNvSpPr/>
          <p:nvPr/>
        </p:nvSpPr>
        <p:spPr>
          <a:xfrm>
            <a:off x="870276" y="4096795"/>
            <a:ext cx="1488332" cy="1429966"/>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6580400-552B-5C67-CB38-78FEA45FFDBD}"/>
              </a:ext>
            </a:extLst>
          </p:cNvPr>
          <p:cNvSpPr/>
          <p:nvPr/>
        </p:nvSpPr>
        <p:spPr>
          <a:xfrm>
            <a:off x="5023350" y="4096795"/>
            <a:ext cx="1488332" cy="142996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33B0FE2-2936-1B34-AF35-7F8397A64E51}"/>
              </a:ext>
            </a:extLst>
          </p:cNvPr>
          <p:cNvSpPr/>
          <p:nvPr/>
        </p:nvSpPr>
        <p:spPr>
          <a:xfrm>
            <a:off x="9453314" y="4096795"/>
            <a:ext cx="1488332" cy="1429966"/>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B7FB5F-1868-9EE8-DED6-138D5D85E5C5}"/>
              </a:ext>
            </a:extLst>
          </p:cNvPr>
          <p:cNvSpPr txBox="1"/>
          <p:nvPr/>
        </p:nvSpPr>
        <p:spPr>
          <a:xfrm>
            <a:off x="4312881" y="5726815"/>
            <a:ext cx="2909267" cy="646331"/>
          </a:xfrm>
          <a:prstGeom prst="rect">
            <a:avLst/>
          </a:prstGeom>
          <a:solidFill>
            <a:schemeClr val="bg1"/>
          </a:solidFill>
        </p:spPr>
        <p:txBody>
          <a:bodyPr wrap="square" rtlCol="0">
            <a:spAutoFit/>
          </a:bodyPr>
          <a:lstStyle/>
          <a:p>
            <a:pPr algn="ctr" defTabSz="457200">
              <a:defRPr/>
            </a:pPr>
            <a:r>
              <a:rPr lang="en-US" dirty="0"/>
              <a:t>Peer-reviewed articles on CKD with a policy angle (34)</a:t>
            </a:r>
          </a:p>
        </p:txBody>
      </p:sp>
      <p:sp>
        <p:nvSpPr>
          <p:cNvPr id="22" name="TextBox 21">
            <a:extLst>
              <a:ext uri="{FF2B5EF4-FFF2-40B4-BE49-F238E27FC236}">
                <a16:creationId xmlns:a16="http://schemas.microsoft.com/office/drawing/2014/main" id="{E4BC85A3-2402-1F42-D076-5F496B42F44C}"/>
              </a:ext>
            </a:extLst>
          </p:cNvPr>
          <p:cNvSpPr txBox="1"/>
          <p:nvPr/>
        </p:nvSpPr>
        <p:spPr>
          <a:xfrm>
            <a:off x="8741400" y="5777964"/>
            <a:ext cx="2909267" cy="646331"/>
          </a:xfrm>
          <a:prstGeom prst="rect">
            <a:avLst/>
          </a:prstGeom>
          <a:solidFill>
            <a:schemeClr val="bg1"/>
          </a:solidFill>
        </p:spPr>
        <p:txBody>
          <a:bodyPr wrap="square" rtlCol="0">
            <a:spAutoFit/>
          </a:bodyPr>
          <a:lstStyle/>
          <a:p>
            <a:pPr algn="ctr" defTabSz="457200">
              <a:defRPr/>
            </a:pPr>
            <a:r>
              <a:rPr lang="en-US" dirty="0"/>
              <a:t>Active posting on EKHA social </a:t>
            </a:r>
            <a:r>
              <a:rPr lang="en-US"/>
              <a:t>media (X </a:t>
            </a:r>
            <a:r>
              <a:rPr lang="en-US" dirty="0"/>
              <a:t>and LinkedIn) </a:t>
            </a:r>
          </a:p>
        </p:txBody>
      </p:sp>
      <p:pic>
        <p:nvPicPr>
          <p:cNvPr id="8" name="Afbeelding 7">
            <a:extLst>
              <a:ext uri="{FF2B5EF4-FFF2-40B4-BE49-F238E27FC236}">
                <a16:creationId xmlns:a16="http://schemas.microsoft.com/office/drawing/2014/main" id="{04B959C2-02A2-2929-99D1-17A7A7502B8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0" name="Tijdelijke aanduiding voor dianummer 1">
            <a:extLst>
              <a:ext uri="{FF2B5EF4-FFF2-40B4-BE49-F238E27FC236}">
                <a16:creationId xmlns:a16="http://schemas.microsoft.com/office/drawing/2014/main" id="{B6A697D9-B076-7E6D-416C-C6548A5206F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18</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429291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9">
            <a:extLst>
              <a:ext uri="{FF2B5EF4-FFF2-40B4-BE49-F238E27FC236}">
                <a16:creationId xmlns:a16="http://schemas.microsoft.com/office/drawing/2014/main" id="{B42A9DB7-9CE4-F996-88EF-5D8AAAF13FE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Scientific papers on issues concerning CKD in 2023 </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8" name="Afbeelding 7">
            <a:extLst>
              <a:ext uri="{FF2B5EF4-FFF2-40B4-BE49-F238E27FC236}">
                <a16:creationId xmlns:a16="http://schemas.microsoft.com/office/drawing/2014/main" id="{04B959C2-02A2-2929-99D1-17A7A7502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0" name="Tijdelijke aanduiding voor dianummer 1">
            <a:extLst>
              <a:ext uri="{FF2B5EF4-FFF2-40B4-BE49-F238E27FC236}">
                <a16:creationId xmlns:a16="http://schemas.microsoft.com/office/drawing/2014/main" id="{B6A697D9-B076-7E6D-416C-C6548A5206F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19</a:t>
            </a:fld>
            <a:endParaRPr lang="nl-NL" b="1" dirty="0">
              <a:solidFill>
                <a:schemeClr val="bg1"/>
              </a:solidFill>
              <a:latin typeface="Corbel" panose="020B0503020204020204" pitchFamily="34" charset="0"/>
            </a:endParaRPr>
          </a:p>
        </p:txBody>
      </p:sp>
      <p:sp>
        <p:nvSpPr>
          <p:cNvPr id="14" name="Tekstvak 13">
            <a:extLst>
              <a:ext uri="{FF2B5EF4-FFF2-40B4-BE49-F238E27FC236}">
                <a16:creationId xmlns:a16="http://schemas.microsoft.com/office/drawing/2014/main" id="{05B039FC-A110-4DAB-71C9-42A39AB139DA}"/>
              </a:ext>
            </a:extLst>
          </p:cNvPr>
          <p:cNvSpPr txBox="1"/>
          <p:nvPr/>
        </p:nvSpPr>
        <p:spPr>
          <a:xfrm>
            <a:off x="496074" y="927208"/>
            <a:ext cx="6680200" cy="5475858"/>
          </a:xfrm>
          <a:prstGeom prst="rect">
            <a:avLst/>
          </a:prstGeom>
          <a:noFill/>
        </p:spPr>
        <p:txBody>
          <a:bodyPr wrap="square">
            <a:spAutoFit/>
          </a:bodyPr>
          <a:lstStyle/>
          <a:p>
            <a:pPr>
              <a:lnSpc>
                <a:spcPts val="1860"/>
              </a:lnSpc>
              <a:spcAft>
                <a:spcPts val="1000"/>
              </a:spcAft>
            </a:pPr>
            <a:r>
              <a:rPr lang="en-GB" b="1" dirty="0">
                <a:solidFill>
                  <a:srgbClr val="C00000"/>
                </a:solidFill>
                <a:latin typeface="Corbel" panose="020B0503020204020204" pitchFamily="34" charset="0"/>
                <a:ea typeface="Arial" panose="020B0604020202020204" pitchFamily="34" charset="0"/>
                <a:cs typeface="Times New Roman" panose="02020603050405020304" pitchFamily="18" charset="0"/>
              </a:rPr>
              <a:t>In 2023 EKHA published 11 scientific articles on CKD. The latest are</a:t>
            </a:r>
          </a:p>
          <a:p>
            <a:pPr marL="285750" indent="-285750">
              <a:lnSpc>
                <a:spcPts val="1860"/>
              </a:lnSpc>
              <a:spcAft>
                <a:spcPts val="1000"/>
              </a:spcAft>
              <a:buFont typeface="Arial" panose="020B0604020202020204" pitchFamily="34" charset="0"/>
              <a:buChar char="•"/>
            </a:pPr>
            <a:r>
              <a:rPr lang="en-GB" dirty="0">
                <a:solidFill>
                  <a:srgbClr val="002060"/>
                </a:solidFill>
                <a:effectLst/>
                <a:latin typeface="Corbel" panose="020B0503020204020204" pitchFamily="34" charset="0"/>
                <a:ea typeface="Arial" panose="020B0604020202020204" pitchFamily="34" charset="0"/>
                <a:cs typeface="Times New Roman" panose="02020603050405020304" pitchFamily="18" charset="0"/>
              </a:rPr>
              <a:t>Vanholder et al, </a:t>
            </a:r>
            <a:r>
              <a:rPr lang="en-GB" b="1" dirty="0">
                <a:solidFill>
                  <a:srgbClr val="002060"/>
                </a:solidFill>
                <a:effectLst/>
                <a:latin typeface="Corbel" panose="020B0503020204020204" pitchFamily="34" charset="0"/>
                <a:ea typeface="Arial" panose="020B0604020202020204" pitchFamily="34" charset="0"/>
                <a:cs typeface="Times New Roman" panose="02020603050405020304" pitchFamily="18" charset="0"/>
              </a:rPr>
              <a:t>A policy call to address rare kidney disease in health care plans</a:t>
            </a:r>
            <a:r>
              <a:rPr lang="en-GB" dirty="0">
                <a:solidFill>
                  <a:srgbClr val="002060"/>
                </a:solidFill>
                <a:effectLst/>
                <a:latin typeface="Corbel" panose="020B0503020204020204" pitchFamily="34" charset="0"/>
                <a:ea typeface="Arial" panose="020B0604020202020204" pitchFamily="34" charset="0"/>
                <a:cs typeface="Times New Roman" panose="02020603050405020304" pitchFamily="18" charset="0"/>
              </a:rPr>
              <a:t>. Clin. J. Am. Soc. Nephrol. Available from: </a:t>
            </a:r>
            <a:r>
              <a:rPr lang="en-GB" dirty="0">
                <a:solidFill>
                  <a:srgbClr val="002060"/>
                </a:solidFill>
                <a:effectLst/>
                <a:latin typeface="Corbel" panose="020B0503020204020204" pitchFamily="34" charset="0"/>
                <a:ea typeface="Arial" panose="020B0604020202020204" pitchFamily="34" charset="0"/>
                <a:cs typeface="Arial" panose="020B0604020202020204" pitchFamily="34" charset="0"/>
              </a:rPr>
              <a:t>Doi: 10.2215/CJN.0000000000000220</a:t>
            </a:r>
          </a:p>
          <a:p>
            <a:pPr marL="285750" indent="-285750">
              <a:lnSpc>
                <a:spcPts val="1860"/>
              </a:lnSpc>
              <a:spcAft>
                <a:spcPts val="1000"/>
              </a:spcAft>
              <a:buFont typeface="Arial" panose="020B0604020202020204" pitchFamily="34" charset="0"/>
              <a:buChar char="•"/>
            </a:pPr>
            <a:r>
              <a:rPr lang="en-GB" dirty="0">
                <a:solidFill>
                  <a:srgbClr val="002060"/>
                </a:solidFill>
                <a:latin typeface="Corbel" panose="020B0503020204020204" pitchFamily="34" charset="0"/>
                <a:ea typeface="Arial" panose="020B0604020202020204" pitchFamily="34" charset="0"/>
                <a:cs typeface="Arial" panose="020B0604020202020204" pitchFamily="34" charset="0"/>
              </a:rPr>
              <a:t>Vanholder et al, </a:t>
            </a:r>
            <a:r>
              <a:rPr lang="en-GB" b="1" dirty="0">
                <a:solidFill>
                  <a:srgbClr val="002060"/>
                </a:solidFill>
                <a:latin typeface="Corbel" panose="020B0503020204020204" pitchFamily="34" charset="0"/>
                <a:ea typeface="Arial" panose="020B0604020202020204" pitchFamily="34" charset="0"/>
                <a:cs typeface="Arial" panose="020B0604020202020204" pitchFamily="34" charset="0"/>
              </a:rPr>
              <a:t>Inequities in kidney health and kidney care. </a:t>
            </a:r>
            <a:r>
              <a:rPr lang="en-GB" dirty="0">
                <a:solidFill>
                  <a:srgbClr val="002060"/>
                </a:solidFill>
                <a:latin typeface="Corbel" panose="020B0503020204020204" pitchFamily="34" charset="0"/>
                <a:ea typeface="Arial" panose="020B0604020202020204" pitchFamily="34" charset="0"/>
                <a:cs typeface="Arial" panose="020B0604020202020204" pitchFamily="34" charset="0"/>
              </a:rPr>
              <a:t>Nat. Rev. Nephrol. Available from: </a:t>
            </a:r>
            <a:r>
              <a:rPr lang="nl-BE" sz="1800" dirty="0">
                <a:latin typeface="Corbel" panose="020B0503020204020204" pitchFamily="34" charset="0"/>
              </a:rPr>
              <a:t>10.1038/s41581-023-00745-6</a:t>
            </a:r>
            <a:endParaRPr lang="en-GB" dirty="0">
              <a:solidFill>
                <a:srgbClr val="002060"/>
              </a:solidFill>
              <a:effectLst/>
              <a:latin typeface="Corbel" panose="020B0503020204020204" pitchFamily="34" charset="0"/>
              <a:ea typeface="Arial" panose="020B0604020202020204" pitchFamily="34" charset="0"/>
              <a:cs typeface="Times New Roman" panose="02020603050405020304" pitchFamily="18" charset="0"/>
            </a:endParaRPr>
          </a:p>
          <a:p>
            <a:pPr>
              <a:lnSpc>
                <a:spcPts val="1860"/>
              </a:lnSpc>
              <a:spcAft>
                <a:spcPts val="1000"/>
              </a:spcAft>
            </a:pPr>
            <a:r>
              <a:rPr lang="en-GB" b="1" dirty="0">
                <a:solidFill>
                  <a:srgbClr val="C00000"/>
                </a:solidFill>
                <a:effectLst/>
                <a:latin typeface="Corbel" panose="020B0503020204020204" pitchFamily="34" charset="0"/>
                <a:ea typeface="Arial" panose="020B0604020202020204" pitchFamily="34" charset="0"/>
                <a:cs typeface="Arial" panose="020B0604020202020204" pitchFamily="34" charset="0"/>
              </a:rPr>
              <a:t>Also EKHA working group members publish scientific articles:</a:t>
            </a:r>
          </a:p>
          <a:p>
            <a:pPr marL="285750" indent="-285750">
              <a:lnSpc>
                <a:spcPts val="1860"/>
              </a:lnSpc>
              <a:spcAft>
                <a:spcPts val="1000"/>
              </a:spcAft>
              <a:buFont typeface="Arial" panose="020B0604020202020204" pitchFamily="34" charset="0"/>
              <a:buChar char="•"/>
            </a:pPr>
            <a:r>
              <a:rPr lang="en-GB" dirty="0" err="1">
                <a:solidFill>
                  <a:srgbClr val="002060"/>
                </a:solidFill>
                <a:effectLst/>
                <a:latin typeface="Corbel" panose="020B0503020204020204" pitchFamily="34" charset="0"/>
                <a:ea typeface="Arial" panose="020B0604020202020204" pitchFamily="34" charset="0"/>
                <a:cs typeface="Arial" panose="020B0604020202020204" pitchFamily="34" charset="0"/>
              </a:rPr>
              <a:t>Wieringa</a:t>
            </a:r>
            <a:r>
              <a:rPr lang="en-GB" dirty="0">
                <a:solidFill>
                  <a:srgbClr val="002060"/>
                </a:solidFill>
                <a:effectLst/>
                <a:latin typeface="Corbel" panose="020B0503020204020204" pitchFamily="34" charset="0"/>
                <a:ea typeface="Arial" panose="020B0604020202020204" pitchFamily="34" charset="0"/>
                <a:cs typeface="Arial" panose="020B0604020202020204" pitchFamily="34" charset="0"/>
              </a:rPr>
              <a:t> et al, </a:t>
            </a:r>
            <a:r>
              <a:rPr lang="en-GB" b="1" dirty="0">
                <a:solidFill>
                  <a:srgbClr val="002060"/>
                </a:solidFill>
                <a:effectLst/>
                <a:latin typeface="Corbel" panose="020B0503020204020204" pitchFamily="34" charset="0"/>
                <a:ea typeface="Arial" panose="020B0604020202020204" pitchFamily="34" charset="0"/>
                <a:cs typeface="Arial" panose="020B0604020202020204" pitchFamily="34" charset="0"/>
              </a:rPr>
              <a:t>Coordinating efforts to optimize next-generation kidney replacement therapies: the European Kidney Health Alliance work group ‘Breakthrough innovation</a:t>
            </a:r>
            <a:r>
              <a:rPr lang="en-GB" dirty="0">
                <a:solidFill>
                  <a:srgbClr val="002060"/>
                </a:solidFill>
                <a:effectLst/>
                <a:latin typeface="Corbel" panose="020B0503020204020204" pitchFamily="34" charset="0"/>
                <a:ea typeface="Arial" panose="020B0604020202020204" pitchFamily="34" charset="0"/>
                <a:cs typeface="Arial" panose="020B0604020202020204" pitchFamily="34" charset="0"/>
              </a:rPr>
              <a:t>. Clin. Kidney J., 16, 885-890, 2023</a:t>
            </a:r>
            <a:endParaRPr lang="en-GB" dirty="0">
              <a:solidFill>
                <a:srgbClr val="002060"/>
              </a:solidFill>
              <a:effectLst/>
              <a:latin typeface="Corbel" panose="020B0503020204020204" pitchFamily="34" charset="0"/>
              <a:ea typeface="Arial" panose="020B0604020202020204" pitchFamily="34" charset="0"/>
              <a:cs typeface="Times New Roman" panose="02020603050405020304" pitchFamily="18" charset="0"/>
            </a:endParaRPr>
          </a:p>
          <a:p>
            <a:pPr>
              <a:lnSpc>
                <a:spcPts val="1860"/>
              </a:lnSpc>
              <a:spcAft>
                <a:spcPts val="1000"/>
              </a:spcAft>
            </a:pPr>
            <a:r>
              <a:rPr lang="en-GB" b="1" dirty="0">
                <a:solidFill>
                  <a:srgbClr val="C00000"/>
                </a:solidFill>
                <a:latin typeface="Corbel" panose="020B0503020204020204" pitchFamily="34" charset="0"/>
                <a:ea typeface="Arial" panose="020B0604020202020204" pitchFamily="34" charset="0"/>
                <a:cs typeface="Times New Roman" panose="02020603050405020304" pitchFamily="18" charset="0"/>
              </a:rPr>
              <a:t>Science meets advocacy</a:t>
            </a:r>
          </a:p>
          <a:p>
            <a:pPr marL="285750" indent="-285750">
              <a:lnSpc>
                <a:spcPts val="1860"/>
              </a:lnSpc>
              <a:spcAft>
                <a:spcPts val="1000"/>
              </a:spcAft>
              <a:buFont typeface="Arial" panose="020B0604020202020204" pitchFamily="34" charset="0"/>
              <a:buChar char="•"/>
            </a:pPr>
            <a:r>
              <a:rPr lang="en-GB" dirty="0">
                <a:solidFill>
                  <a:srgbClr val="002060"/>
                </a:solidFill>
                <a:latin typeface="Corbel" panose="020B0503020204020204" pitchFamily="34" charset="0"/>
                <a:ea typeface="Arial" panose="020B0604020202020204" pitchFamily="34" charset="0"/>
                <a:cs typeface="Times New Roman" panose="02020603050405020304" pitchFamily="18" charset="0"/>
              </a:rPr>
              <a:t>Announcement of the European Kidney Forum Vanholder et al in </a:t>
            </a:r>
            <a:r>
              <a:rPr lang="en-GB" b="0" i="0" strike="noStrike" dirty="0">
                <a:solidFill>
                  <a:srgbClr val="002060"/>
                </a:solidFill>
                <a:effectLst/>
                <a:latin typeface="Corbel" panose="020B0503020204020204" pitchFamily="34" charset="0"/>
              </a:rPr>
              <a:t>J Nephrol. 36, 1225-1227, 2023</a:t>
            </a:r>
            <a:endParaRPr lang="en-GB" dirty="0">
              <a:solidFill>
                <a:srgbClr val="002060"/>
              </a:solidFill>
              <a:latin typeface="Corbel" panose="020B0503020204020204" pitchFamily="34" charset="0"/>
              <a:cs typeface="Times New Roman" panose="02020603050405020304" pitchFamily="18" charset="0"/>
            </a:endParaRPr>
          </a:p>
          <a:p>
            <a:pPr marL="285750" indent="-285750">
              <a:lnSpc>
                <a:spcPts val="1860"/>
              </a:lnSpc>
              <a:spcAft>
                <a:spcPts val="1000"/>
              </a:spcAft>
              <a:buFont typeface="Arial" panose="020B0604020202020204" pitchFamily="34" charset="0"/>
              <a:buChar char="•"/>
            </a:pPr>
            <a:r>
              <a:rPr lang="en-GB" dirty="0">
                <a:solidFill>
                  <a:srgbClr val="002060"/>
                </a:solidFill>
                <a:latin typeface="Corbel" panose="020B0503020204020204" pitchFamily="34" charset="0"/>
                <a:ea typeface="Arial" panose="020B0604020202020204" pitchFamily="34" charset="0"/>
                <a:cs typeface="Arial" panose="020B0604020202020204" pitchFamily="34" charset="0"/>
              </a:rPr>
              <a:t>Article in Health Quarterly Issue 25: </a:t>
            </a:r>
            <a:r>
              <a:rPr lang="en-GB" b="1" dirty="0">
                <a:solidFill>
                  <a:srgbClr val="002060"/>
                </a:solidFill>
                <a:effectLst/>
                <a:latin typeface="Corbel" panose="020B0503020204020204" pitchFamily="34" charset="0"/>
              </a:rPr>
              <a:t>Improving care and awareness of CKD, written by </a:t>
            </a:r>
            <a:r>
              <a:rPr lang="en-GB" b="1" dirty="0">
                <a:solidFill>
                  <a:srgbClr val="002060"/>
                </a:solidFill>
                <a:latin typeface="Corbel" panose="020B0503020204020204" pitchFamily="34" charset="0"/>
              </a:rPr>
              <a:t>R</a:t>
            </a:r>
            <a:r>
              <a:rPr lang="en-GB" b="1" dirty="0">
                <a:solidFill>
                  <a:srgbClr val="002060"/>
                </a:solidFill>
                <a:effectLst/>
                <a:latin typeface="Corbel" panose="020B0503020204020204" pitchFamily="34" charset="0"/>
              </a:rPr>
              <a:t>aymond </a:t>
            </a:r>
            <a:r>
              <a:rPr lang="en-GB" b="1" dirty="0">
                <a:solidFill>
                  <a:srgbClr val="002060"/>
                </a:solidFill>
                <a:latin typeface="Corbel" panose="020B0503020204020204" pitchFamily="34" charset="0"/>
              </a:rPr>
              <a:t>V</a:t>
            </a:r>
            <a:r>
              <a:rPr lang="en-GB" b="1" dirty="0">
                <a:solidFill>
                  <a:srgbClr val="002060"/>
                </a:solidFill>
                <a:effectLst/>
                <a:latin typeface="Corbel" panose="020B0503020204020204" pitchFamily="34" charset="0"/>
              </a:rPr>
              <a:t>anholder and </a:t>
            </a:r>
            <a:r>
              <a:rPr lang="en-GB" b="1" dirty="0">
                <a:solidFill>
                  <a:srgbClr val="002060"/>
                </a:solidFill>
                <a:latin typeface="Corbel" panose="020B0503020204020204" pitchFamily="34" charset="0"/>
              </a:rPr>
              <a:t>E</a:t>
            </a:r>
            <a:r>
              <a:rPr lang="en-GB" b="1" dirty="0">
                <a:solidFill>
                  <a:srgbClr val="002060"/>
                </a:solidFill>
                <a:effectLst/>
                <a:latin typeface="Corbel" panose="020B0503020204020204" pitchFamily="34" charset="0"/>
              </a:rPr>
              <a:t>veline </a:t>
            </a:r>
            <a:r>
              <a:rPr lang="en-GB" b="1" dirty="0">
                <a:solidFill>
                  <a:srgbClr val="002060"/>
                </a:solidFill>
                <a:latin typeface="Corbel" panose="020B0503020204020204" pitchFamily="34" charset="0"/>
              </a:rPr>
              <a:t>S</a:t>
            </a:r>
            <a:r>
              <a:rPr lang="en-GB" b="1" dirty="0">
                <a:solidFill>
                  <a:srgbClr val="002060"/>
                </a:solidFill>
                <a:effectLst/>
                <a:latin typeface="Corbel" panose="020B0503020204020204" pitchFamily="34" charset="0"/>
              </a:rPr>
              <a:t>cheres</a:t>
            </a:r>
            <a:endParaRPr lang="en-GB" dirty="0">
              <a:solidFill>
                <a:srgbClr val="002060"/>
              </a:solidFill>
              <a:latin typeface="Corbel" panose="020B0503020204020204" pitchFamily="34" charset="0"/>
            </a:endParaRPr>
          </a:p>
          <a:p>
            <a:pPr>
              <a:spcAft>
                <a:spcPts val="1000"/>
              </a:spcAft>
            </a:pPr>
            <a:endParaRPr lang="en-GB" sz="1400" u="sng" dirty="0">
              <a:solidFill>
                <a:srgbClr val="002060"/>
              </a:solidFill>
              <a:latin typeface="Corbel" panose="020B0503020204020204" pitchFamily="34" charset="0"/>
              <a:ea typeface="Arial" panose="020B0604020202020204" pitchFamily="34" charset="0"/>
              <a:cs typeface="Arial" panose="020B0604020202020204" pitchFamily="34" charset="0"/>
            </a:endParaRPr>
          </a:p>
        </p:txBody>
      </p:sp>
      <p:pic>
        <p:nvPicPr>
          <p:cNvPr id="1026" name="Picture 2" descr="Role of the Medical Scientific Articles | Mars Translation">
            <a:extLst>
              <a:ext uri="{FF2B5EF4-FFF2-40B4-BE49-F238E27FC236}">
                <a16:creationId xmlns:a16="http://schemas.microsoft.com/office/drawing/2014/main" id="{A2E47DDF-157C-5093-B896-7CAE74817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2378604"/>
            <a:ext cx="5041900" cy="210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9">
            <a:extLst>
              <a:ext uri="{FF2B5EF4-FFF2-40B4-BE49-F238E27FC236}">
                <a16:creationId xmlns:a16="http://schemas.microsoft.com/office/drawing/2014/main" id="{B42A9DB7-9CE4-F996-88EF-5D8AAAF13FE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Agenda</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3" name="TextBox 2">
            <a:extLst>
              <a:ext uri="{FF2B5EF4-FFF2-40B4-BE49-F238E27FC236}">
                <a16:creationId xmlns:a16="http://schemas.microsoft.com/office/drawing/2014/main" id="{BC4412E2-8E60-9107-FDA0-E14ABC76E9CD}"/>
              </a:ext>
            </a:extLst>
          </p:cNvPr>
          <p:cNvSpPr txBox="1"/>
          <p:nvPr/>
        </p:nvSpPr>
        <p:spPr>
          <a:xfrm>
            <a:off x="699040" y="1660041"/>
            <a:ext cx="5562060" cy="3693319"/>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001E5E"/>
                </a:solidFill>
                <a:effectLst/>
                <a:latin typeface="Corbel" panose="020B0503020204020204" pitchFamily="34" charset="0"/>
              </a:rPr>
              <a:t>Introduction to the European Institutions</a:t>
            </a:r>
          </a:p>
          <a:p>
            <a:pPr marL="285750" indent="-285750">
              <a:buFont typeface="Arial" panose="020B0604020202020204" pitchFamily="34" charset="0"/>
              <a:buChar char="•"/>
            </a:pPr>
            <a:r>
              <a:rPr lang="en-GB" sz="2400" dirty="0">
                <a:solidFill>
                  <a:srgbClr val="001E5E"/>
                </a:solidFill>
                <a:effectLst/>
                <a:latin typeface="Corbel" panose="020B0503020204020204" pitchFamily="34" charset="0"/>
              </a:rPr>
              <a:t>Introduction on EKHA and its advocacy endeavours.</a:t>
            </a:r>
          </a:p>
          <a:p>
            <a:pPr marL="285750" indent="-285750">
              <a:buFont typeface="Arial" panose="020B0604020202020204" pitchFamily="34" charset="0"/>
              <a:buChar char="•"/>
            </a:pPr>
            <a:r>
              <a:rPr lang="en-GB" sz="2400" dirty="0">
                <a:solidFill>
                  <a:srgbClr val="001E5E"/>
                </a:solidFill>
                <a:effectLst/>
                <a:latin typeface="Corbel" panose="020B0503020204020204" pitchFamily="34" charset="0"/>
              </a:rPr>
              <a:t>How the activities of EKHA and ERA complement each other. </a:t>
            </a:r>
          </a:p>
          <a:p>
            <a:pPr marL="285750" indent="-285750">
              <a:buFont typeface="Arial" panose="020B0604020202020204" pitchFamily="34" charset="0"/>
              <a:buChar char="•"/>
            </a:pPr>
            <a:r>
              <a:rPr lang="en-GB" sz="2400" dirty="0">
                <a:solidFill>
                  <a:srgbClr val="001E5E"/>
                </a:solidFill>
                <a:effectLst/>
                <a:latin typeface="Corbel" panose="020B0503020204020204" pitchFamily="34" charset="0"/>
              </a:rPr>
              <a:t>Call to action: support the EKHA manifesto that will be launched ahead of the European elections in spring 2024 </a:t>
            </a:r>
          </a:p>
          <a:p>
            <a:pPr marL="285750" indent="-285750">
              <a:buFont typeface="Arial" panose="020B0604020202020204" pitchFamily="34" charset="0"/>
              <a:buChar char="•"/>
            </a:pPr>
            <a:endParaRPr lang="en-US" dirty="0"/>
          </a:p>
        </p:txBody>
      </p:sp>
      <p:pic>
        <p:nvPicPr>
          <p:cNvPr id="2" name="Picture 2" descr="Should scientists engage in advocacy? – Geospatial Ecology of Marine  Megafauna Laboratory">
            <a:extLst>
              <a:ext uri="{FF2B5EF4-FFF2-40B4-BE49-F238E27FC236}">
                <a16:creationId xmlns:a16="http://schemas.microsoft.com/office/drawing/2014/main" id="{DC0CB24E-16F9-4B66-A8F0-881C6520AE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5000" y="1796924"/>
            <a:ext cx="4335462" cy="326415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4F7DC0E-2E3A-96F2-27E1-9A0A853B89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8" name="Tijdelijke aanduiding voor dianummer 1">
            <a:extLst>
              <a:ext uri="{FF2B5EF4-FFF2-40B4-BE49-F238E27FC236}">
                <a16:creationId xmlns:a16="http://schemas.microsoft.com/office/drawing/2014/main" id="{D2580499-5B9D-7CE4-06D6-A008A5893EA6}"/>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91352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35EE7D7-A5AA-9941-8615-2B3FE872CDC8}"/>
              </a:ext>
            </a:extLst>
          </p:cNvPr>
          <p:cNvSpPr>
            <a:spLocks noGrp="1"/>
          </p:cNvSpPr>
          <p:nvPr>
            <p:ph idx="1"/>
          </p:nvPr>
        </p:nvSpPr>
        <p:spPr>
          <a:xfrm>
            <a:off x="342900" y="1116162"/>
            <a:ext cx="6426199" cy="5330856"/>
          </a:xfrm>
        </p:spPr>
        <p:txBody>
          <a:bodyPr>
            <a:normAutofit fontScale="92500" lnSpcReduction="10000"/>
          </a:bodyPr>
          <a:lstStyle/>
          <a:p>
            <a:pPr marL="0" indent="0">
              <a:buNone/>
            </a:pPr>
            <a:r>
              <a:rPr lang="fr-FR" sz="2000" b="1" dirty="0">
                <a:solidFill>
                  <a:srgbClr val="002060"/>
                </a:solidFill>
                <a:latin typeface="Corbel" panose="020B0503020204020204" pitchFamily="34" charset="0"/>
              </a:rPr>
              <a:t>World </a:t>
            </a:r>
            <a:r>
              <a:rPr lang="fr-FR" sz="2000" b="1" dirty="0" err="1">
                <a:solidFill>
                  <a:srgbClr val="002060"/>
                </a:solidFill>
                <a:latin typeface="Corbel" panose="020B0503020204020204" pitchFamily="34" charset="0"/>
              </a:rPr>
              <a:t>Kidney</a:t>
            </a:r>
            <a:r>
              <a:rPr lang="fr-FR" sz="2000" b="1" dirty="0">
                <a:solidFill>
                  <a:srgbClr val="002060"/>
                </a:solidFill>
                <a:latin typeface="Corbel" panose="020B0503020204020204" pitchFamily="34" charset="0"/>
              </a:rPr>
              <a:t> Day</a:t>
            </a:r>
          </a:p>
          <a:p>
            <a:pPr marL="0" indent="0">
              <a:buNone/>
            </a:pPr>
            <a:r>
              <a:rPr lang="en-GB" sz="2000" dirty="0">
                <a:solidFill>
                  <a:srgbClr val="002060"/>
                </a:solidFill>
                <a:latin typeface="Corbel" panose="020B0503020204020204" pitchFamily="34" charset="0"/>
              </a:rPr>
              <a:t>Awareness-raising campaign ‘Show Your Kidneys Love’ with Tina Turner</a:t>
            </a:r>
          </a:p>
          <a:p>
            <a:pPr marL="0" indent="0">
              <a:buNone/>
            </a:pPr>
            <a:r>
              <a:rPr lang="en-GB" sz="2000" dirty="0">
                <a:solidFill>
                  <a:srgbClr val="002060"/>
                </a:solidFill>
                <a:latin typeface="Corbel" panose="020B0503020204020204" pitchFamily="34" charset="0"/>
              </a:rPr>
              <a:t>Online campaign: written conversation on the vulnerability of kidney patients during disastrous events</a:t>
            </a:r>
          </a:p>
          <a:p>
            <a:pPr marL="0" indent="0">
              <a:buNone/>
            </a:pPr>
            <a:endParaRPr lang="en-GB" sz="900" b="1" dirty="0">
              <a:solidFill>
                <a:schemeClr val="accent1"/>
              </a:solidFill>
              <a:latin typeface="Corbel" panose="020B0503020204020204" pitchFamily="34" charset="0"/>
            </a:endParaRPr>
          </a:p>
          <a:p>
            <a:pPr marL="0" indent="0">
              <a:buNone/>
            </a:pPr>
            <a:r>
              <a:rPr lang="en-GB" sz="2000" b="1" dirty="0">
                <a:solidFill>
                  <a:srgbClr val="002060"/>
                </a:solidFill>
                <a:latin typeface="Corbel" panose="020B0503020204020204" pitchFamily="34" charset="0"/>
              </a:rPr>
              <a:t>Celebrating 80 years of dialysis: Time again for science fiction</a:t>
            </a:r>
          </a:p>
          <a:p>
            <a:pPr marL="1697038" indent="-1697038">
              <a:buFont typeface="Arial" panose="020B0604020202020204" pitchFamily="34" charset="0"/>
              <a:buChar char="•"/>
            </a:pPr>
            <a:endParaRPr lang="en-GB" sz="2000" kern="0" dirty="0">
              <a:latin typeface="Corbel" panose="020B0503020204020204" pitchFamily="34" charset="0"/>
              <a:ea typeface="Lato Light" panose="020F0502020204030203" pitchFamily="34" charset="0"/>
              <a:cs typeface="Lato Light" panose="020F0502020204030203" pitchFamily="34" charset="0"/>
            </a:endParaRPr>
          </a:p>
          <a:p>
            <a:pPr marL="1244600" indent="0">
              <a:buNone/>
            </a:pP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Successful event in the European Parliament, </a:t>
            </a:r>
            <a:b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b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hosted by MEP Knotek (Czechia), commemorating the invention of dialysis &amp; reminding the urgency of innovation. </a:t>
            </a:r>
          </a:p>
          <a:p>
            <a:pPr marL="0" indent="0">
              <a:buNone/>
            </a:pPr>
            <a:endPar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endParaRPr>
          </a:p>
          <a:p>
            <a:pPr marL="0" indent="0">
              <a:buNone/>
            </a:pP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The event was organized in close collaboration with </a:t>
            </a:r>
            <a:b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br>
            <a:r>
              <a:rPr lang="en-GB" sz="2000" kern="0" dirty="0" err="1">
                <a:solidFill>
                  <a:srgbClr val="002060"/>
                </a:solidFill>
                <a:latin typeface="Corbel" panose="020B0503020204020204" pitchFamily="34" charset="0"/>
                <a:ea typeface="Lato Light" panose="020F0502020204030203" pitchFamily="34" charset="0"/>
                <a:cs typeface="Lato Light" panose="020F0502020204030203" pitchFamily="34" charset="0"/>
              </a:rPr>
              <a:t>Fokko</a:t>
            </a: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 </a:t>
            </a:r>
            <a:r>
              <a:rPr lang="en-GB" sz="2000" kern="0" dirty="0" err="1">
                <a:solidFill>
                  <a:srgbClr val="002060"/>
                </a:solidFill>
                <a:latin typeface="Corbel" panose="020B0503020204020204" pitchFamily="34" charset="0"/>
                <a:ea typeface="Lato Light" panose="020F0502020204030203" pitchFamily="34" charset="0"/>
                <a:cs typeface="Lato Light" panose="020F0502020204030203" pitchFamily="34" charset="0"/>
              </a:rPr>
              <a:t>Wieringa</a:t>
            </a: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 </a:t>
            </a:r>
            <a:r>
              <a:rPr lang="en-GB" sz="2000" kern="0" dirty="0" err="1">
                <a:solidFill>
                  <a:srgbClr val="002060"/>
                </a:solidFill>
                <a:latin typeface="Corbel" panose="020B0503020204020204" pitchFamily="34" charset="0"/>
                <a:ea typeface="Lato Light" panose="020F0502020204030203" pitchFamily="34" charset="0"/>
                <a:cs typeface="Lato Light" panose="020F0502020204030203" pitchFamily="34" charset="0"/>
              </a:rPr>
              <a:t>Phd</a:t>
            </a:r>
            <a:r>
              <a:rPr lang="en-GB" sz="2000" kern="0" dirty="0">
                <a:solidFill>
                  <a:srgbClr val="002060"/>
                </a:solidFill>
                <a:latin typeface="Corbel" panose="020B0503020204020204" pitchFamily="34" charset="0"/>
                <a:ea typeface="Lato Light" panose="020F0502020204030203" pitchFamily="34" charset="0"/>
                <a:cs typeface="Lato Light" panose="020F0502020204030203" pitchFamily="34" charset="0"/>
              </a:rPr>
              <a:t> (chair EKHA of working group 3 on ground-breaking innovation) who created </a:t>
            </a:r>
            <a:r>
              <a:rPr lang="en-GB" sz="2000" kern="0" dirty="0">
                <a:latin typeface="Corbel" panose="020B0503020204020204" pitchFamily="34" charset="0"/>
                <a:ea typeface="Lato Light" panose="020F0502020204030203" pitchFamily="34" charset="0"/>
                <a:cs typeface="Lato Light" panose="020F0502020204030203" pitchFamily="34" charset="0"/>
                <a:hlinkClick r:id="rId2"/>
              </a:rPr>
              <a:t>a short movie on   the inspiring live of  Dr. William Kollf</a:t>
            </a:r>
            <a:endParaRPr lang="en-GB" sz="2000" kern="0" dirty="0">
              <a:latin typeface="Corbel" panose="020B0503020204020204" pitchFamily="34" charset="0"/>
              <a:ea typeface="Lato Light" panose="020F0502020204030203" pitchFamily="34" charset="0"/>
              <a:cs typeface="Lato Light" panose="020F0502020204030203" pitchFamily="34" charset="0"/>
            </a:endParaRPr>
          </a:p>
          <a:p>
            <a:pPr marL="0" indent="0">
              <a:buNone/>
            </a:pPr>
            <a:endParaRPr lang="fr-BE" sz="1800" dirty="0">
              <a:latin typeface="Corbel" panose="020B0503020204020204" pitchFamily="34" charset="0"/>
            </a:endParaRPr>
          </a:p>
          <a:p>
            <a:endParaRPr lang="en-US" sz="1800" b="1" dirty="0">
              <a:solidFill>
                <a:srgbClr val="00B050"/>
              </a:solidFill>
            </a:endParaRPr>
          </a:p>
          <a:p>
            <a:pPr marL="0" indent="0">
              <a:buNone/>
            </a:pPr>
            <a:endParaRPr lang="en-US" sz="1800" dirty="0"/>
          </a:p>
          <a:p>
            <a:pPr marL="0" indent="0">
              <a:buNone/>
            </a:pPr>
            <a:endParaRPr lang="en-US" sz="1800" dirty="0"/>
          </a:p>
          <a:p>
            <a:endParaRPr lang="en-BE" sz="1800" dirty="0"/>
          </a:p>
        </p:txBody>
      </p:sp>
      <p:sp>
        <p:nvSpPr>
          <p:cNvPr id="4" name="Rechthoek 7">
            <a:extLst>
              <a:ext uri="{FF2B5EF4-FFF2-40B4-BE49-F238E27FC236}">
                <a16:creationId xmlns:a16="http://schemas.microsoft.com/office/drawing/2014/main" id="{0F4B77F8-8982-4E21-93B5-09825CFB7A22}"/>
              </a:ext>
            </a:extLst>
          </p:cNvPr>
          <p:cNvSpPr/>
          <p:nvPr/>
        </p:nvSpPr>
        <p:spPr>
          <a:xfrm>
            <a:off x="0" y="-67889"/>
            <a:ext cx="12192000" cy="84182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algn="ctr"/>
            <a:r>
              <a:rPr lang="en-GB" sz="3600" b="1" dirty="0">
                <a:solidFill>
                  <a:schemeClr val="bg1">
                    <a:lumMod val="95000"/>
                  </a:schemeClr>
                </a:solidFill>
                <a:latin typeface="Corbel" panose="020B0503020204020204" pitchFamily="34" charset="0"/>
              </a:rPr>
              <a:t>Campaigns and events with strong ambassadors (2023)</a:t>
            </a:r>
          </a:p>
        </p:txBody>
      </p:sp>
      <p:sp>
        <p:nvSpPr>
          <p:cNvPr id="6" name="Tijdelijke aanduiding voor dianummer 2">
            <a:extLst>
              <a:ext uri="{FF2B5EF4-FFF2-40B4-BE49-F238E27FC236}">
                <a16:creationId xmlns:a16="http://schemas.microsoft.com/office/drawing/2014/main" id="{90A6A690-B056-929E-EC58-F0AA95D707BC}"/>
              </a:ext>
            </a:extLst>
          </p:cNvPr>
          <p:cNvSpPr>
            <a:spLocks noGrp="1"/>
          </p:cNvSpPr>
          <p:nvPr>
            <p:ph type="sldNum" sz="quarter" idx="12"/>
          </p:nvPr>
        </p:nvSpPr>
        <p:spPr>
          <a:xfrm>
            <a:off x="9336314" y="6447018"/>
            <a:ext cx="2743200" cy="365125"/>
          </a:xfrm>
        </p:spPr>
        <p:txBody>
          <a:bodyPr/>
          <a:lstStyle/>
          <a:p>
            <a:fld id="{FA39FCA3-6987-4580-A57F-8FE1BC1A63A2}" type="slidenum">
              <a:rPr lang="nl-NL" smtClean="0">
                <a:solidFill>
                  <a:schemeClr val="bg1"/>
                </a:solidFill>
              </a:rPr>
              <a:t>20</a:t>
            </a:fld>
            <a:endParaRPr lang="nl-NL" dirty="0">
              <a:solidFill>
                <a:schemeClr val="bg1"/>
              </a:solidFill>
            </a:endParaRPr>
          </a:p>
        </p:txBody>
      </p:sp>
      <p:pic>
        <p:nvPicPr>
          <p:cNvPr id="12" name="Picture 4">
            <a:extLst>
              <a:ext uri="{FF2B5EF4-FFF2-40B4-BE49-F238E27FC236}">
                <a16:creationId xmlns:a16="http://schemas.microsoft.com/office/drawing/2014/main" id="{F444AD9C-5664-763C-7390-1859C7EB8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1233" y="1116162"/>
            <a:ext cx="2567605" cy="3198844"/>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DBB6C8A2-AA72-6CC4-927F-30E1AFC8C7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4977" y="1116162"/>
            <a:ext cx="2260022" cy="3198844"/>
          </a:xfrm>
          <a:prstGeom prst="rect">
            <a:avLst/>
          </a:prstGeom>
          <a:ln>
            <a:noFill/>
          </a:ln>
          <a:effectLst>
            <a:outerShdw blurRad="292100" dist="139700" dir="2700000" algn="tl" rotWithShape="0">
              <a:srgbClr val="333333">
                <a:alpha val="65000"/>
              </a:srgbClr>
            </a:outerShdw>
          </a:effectLst>
        </p:spPr>
      </p:pic>
      <p:pic>
        <p:nvPicPr>
          <p:cNvPr id="22" name="Image 21" descr="Une image contenant texte, capture d’écran, Police, conception&#10;&#10;Description générée automatiquement">
            <a:extLst>
              <a:ext uri="{FF2B5EF4-FFF2-40B4-BE49-F238E27FC236}">
                <a16:creationId xmlns:a16="http://schemas.microsoft.com/office/drawing/2014/main" id="{84F57872-C749-5706-CFD3-3121CBF3E4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1233" y="4585543"/>
            <a:ext cx="3633548" cy="2044037"/>
          </a:xfrm>
          <a:prstGeom prst="rect">
            <a:avLst/>
          </a:prstGeom>
          <a:ln>
            <a:noFill/>
          </a:ln>
          <a:effectLst>
            <a:outerShdw blurRad="292100" dist="139700" dir="2700000" algn="tl" rotWithShape="0">
              <a:srgbClr val="333333">
                <a:alpha val="65000"/>
              </a:srgbClr>
            </a:outerShdw>
          </a:effectLst>
        </p:spPr>
      </p:pic>
      <p:pic>
        <p:nvPicPr>
          <p:cNvPr id="13" name="Picture 10">
            <a:extLst>
              <a:ext uri="{FF2B5EF4-FFF2-40B4-BE49-F238E27FC236}">
                <a16:creationId xmlns:a16="http://schemas.microsoft.com/office/drawing/2014/main" id="{E1173B2D-2949-864D-FB12-580469F1C0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854" y="3569873"/>
            <a:ext cx="1010365" cy="1312466"/>
          </a:xfrm>
          <a:prstGeom prst="rect">
            <a:avLst/>
          </a:prstGeom>
        </p:spPr>
      </p:pic>
      <p:pic>
        <p:nvPicPr>
          <p:cNvPr id="14" name="Afbeelding 13">
            <a:extLst>
              <a:ext uri="{FF2B5EF4-FFF2-40B4-BE49-F238E27FC236}">
                <a16:creationId xmlns:a16="http://schemas.microsoft.com/office/drawing/2014/main" id="{1F8FFCAF-DF56-5876-B40B-11AADC893A9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5" name="Tijdelijke aanduiding voor dianummer 1">
            <a:extLst>
              <a:ext uri="{FF2B5EF4-FFF2-40B4-BE49-F238E27FC236}">
                <a16:creationId xmlns:a16="http://schemas.microsoft.com/office/drawing/2014/main" id="{12D24EB4-5F6F-9AEE-0933-FD9C23A2B547}"/>
              </a:ext>
            </a:extLst>
          </p:cNvPr>
          <p:cNvSpPr txBox="1">
            <a:spLocks/>
          </p:cNvSpPr>
          <p:nvPr/>
        </p:nvSpPr>
        <p:spPr>
          <a:xfrm>
            <a:off x="9448800" y="6505936"/>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b="1" smtClean="0">
                <a:solidFill>
                  <a:schemeClr val="bg1"/>
                </a:solidFill>
                <a:latin typeface="Corbel" panose="020B0503020204020204" pitchFamily="34" charset="0"/>
              </a:rPr>
              <a:pPr/>
              <a:t>20</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82777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2974917E-0888-2444-B423-6F3DC8EC1C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E4B68BF0-B28B-427C-8D31-959EE6491377}"/>
              </a:ext>
            </a:extLst>
          </p:cNvPr>
          <p:cNvSpPr txBox="1"/>
          <p:nvPr/>
        </p:nvSpPr>
        <p:spPr>
          <a:xfrm>
            <a:off x="4635500" y="3822700"/>
            <a:ext cx="3543300" cy="1200329"/>
          </a:xfrm>
          <a:prstGeom prst="rect">
            <a:avLst/>
          </a:prstGeom>
          <a:solidFill>
            <a:srgbClr val="002060"/>
          </a:solidFill>
        </p:spPr>
        <p:txBody>
          <a:bodyPr wrap="square" rtlCol="0">
            <a:spAutoFit/>
          </a:bodyPr>
          <a:lstStyle/>
          <a:p>
            <a:pPr algn="ctr"/>
            <a:r>
              <a:rPr lang="en-GB" sz="3600" dirty="0">
                <a:solidFill>
                  <a:schemeClr val="bg1"/>
                </a:solidFill>
                <a:latin typeface="Corbel" panose="020B0503020204020204" pitchFamily="34" charset="0"/>
              </a:rPr>
              <a:t>Welcome to our Forum!</a:t>
            </a:r>
          </a:p>
        </p:txBody>
      </p:sp>
    </p:spTree>
    <p:extLst>
      <p:ext uri="{BB962C8B-B14F-4D97-AF65-F5344CB8AC3E}">
        <p14:creationId xmlns:p14="http://schemas.microsoft.com/office/powerpoint/2010/main" val="18039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14863BD-9927-9E8F-CE5B-708DD7F0932A}"/>
              </a:ext>
            </a:extLst>
          </p:cNvPr>
          <p:cNvSpPr>
            <a:spLocks noGrp="1"/>
          </p:cNvSpPr>
          <p:nvPr>
            <p:ph type="title"/>
          </p:nvPr>
        </p:nvSpPr>
        <p:spPr>
          <a:xfrm>
            <a:off x="1240059" y="948886"/>
            <a:ext cx="10726882" cy="1290284"/>
          </a:xfrm>
        </p:spPr>
        <p:txBody>
          <a:bodyPr>
            <a:noAutofit/>
          </a:bodyPr>
          <a:lstStyle/>
          <a:p>
            <a:pPr marL="0" indent="0">
              <a:buNone/>
            </a:pPr>
            <a:r>
              <a:rPr lang="en-US" sz="2400" b="1" dirty="0">
                <a:solidFill>
                  <a:srgbClr val="009049"/>
                </a:solidFill>
                <a:latin typeface="Corbel" panose="020B0503020204020204" pitchFamily="34" charset="0"/>
              </a:rPr>
              <a:t>2023 European Kidney Forum</a:t>
            </a:r>
            <a:br>
              <a:rPr lang="en-US" sz="2400" b="1" dirty="0">
                <a:solidFill>
                  <a:srgbClr val="00B050"/>
                </a:solidFill>
                <a:latin typeface="+mn-lt"/>
              </a:rPr>
            </a:br>
            <a:br>
              <a:rPr lang="en-US" sz="2400" b="1" dirty="0">
                <a:solidFill>
                  <a:srgbClr val="00B050"/>
                </a:solidFill>
                <a:latin typeface="+mn-lt"/>
              </a:rPr>
            </a:br>
            <a:endParaRPr lang="en-US" sz="2400" b="1" i="1" dirty="0">
              <a:solidFill>
                <a:srgbClr val="00B050"/>
              </a:solidFill>
              <a:latin typeface="+mn-lt"/>
            </a:endParaRPr>
          </a:p>
        </p:txBody>
      </p:sp>
      <p:sp>
        <p:nvSpPr>
          <p:cNvPr id="5" name="Rechthoek 7">
            <a:extLst>
              <a:ext uri="{FF2B5EF4-FFF2-40B4-BE49-F238E27FC236}">
                <a16:creationId xmlns:a16="http://schemas.microsoft.com/office/drawing/2014/main" id="{C93BBA0D-3A0F-B350-1D33-3FD71708E623}"/>
              </a:ext>
            </a:extLst>
          </p:cNvPr>
          <p:cNvSpPr/>
          <p:nvPr/>
        </p:nvSpPr>
        <p:spPr>
          <a:xfrm>
            <a:off x="0" y="-67889"/>
            <a:ext cx="12192000" cy="84182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algn="ctr"/>
            <a:r>
              <a:rPr lang="en-GB" sz="3600" b="1" dirty="0">
                <a:solidFill>
                  <a:schemeClr val="bg1">
                    <a:lumMod val="95000"/>
                  </a:schemeClr>
                </a:solidFill>
                <a:latin typeface="Corbel" panose="020B0503020204020204" pitchFamily="34" charset="0"/>
              </a:rPr>
              <a:t>Annual policy event in the European Parliament </a:t>
            </a:r>
          </a:p>
        </p:txBody>
      </p:sp>
      <p:pic>
        <p:nvPicPr>
          <p:cNvPr id="6" name="Image 5" descr="Une image contenant texte, capture d’écran, graphisme, Graphique&#10;&#10;Description générée automatiquement">
            <a:extLst>
              <a:ext uri="{FF2B5EF4-FFF2-40B4-BE49-F238E27FC236}">
                <a16:creationId xmlns:a16="http://schemas.microsoft.com/office/drawing/2014/main" id="{31217797-5004-C757-9622-9D0CDD621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0059" y="1594028"/>
            <a:ext cx="9711882" cy="4857106"/>
          </a:xfrm>
          <a:prstGeom prst="rect">
            <a:avLst/>
          </a:prstGeom>
          <a:ln>
            <a:noFill/>
          </a:ln>
          <a:effectLst>
            <a:outerShdw blurRad="292100" dist="139700" dir="2700000" algn="tl" rotWithShape="0">
              <a:srgbClr val="333333">
                <a:alpha val="65000"/>
              </a:srgbClr>
            </a:outerShdw>
          </a:effectLst>
        </p:spPr>
      </p:pic>
      <p:pic>
        <p:nvPicPr>
          <p:cNvPr id="2" name="Afbeelding 1">
            <a:extLst>
              <a:ext uri="{FF2B5EF4-FFF2-40B4-BE49-F238E27FC236}">
                <a16:creationId xmlns:a16="http://schemas.microsoft.com/office/drawing/2014/main" id="{A9EF9E93-2796-FF8B-A6B9-7A549402E6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3" name="Tijdelijke aanduiding voor dianummer 1">
            <a:extLst>
              <a:ext uri="{FF2B5EF4-FFF2-40B4-BE49-F238E27FC236}">
                <a16:creationId xmlns:a16="http://schemas.microsoft.com/office/drawing/2014/main" id="{A000B0F5-3E6D-9B42-F3F6-127A8DAE0E48}"/>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22</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34832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2AD64B4D-08CE-BDA8-EF11-064F45655D22}"/>
              </a:ext>
            </a:extLst>
          </p:cNvPr>
          <p:cNvCxnSpPr>
            <a:cxnSpLocks/>
          </p:cNvCxnSpPr>
          <p:nvPr/>
        </p:nvCxnSpPr>
        <p:spPr>
          <a:xfrm>
            <a:off x="0" y="5933609"/>
            <a:ext cx="12192000" cy="98177"/>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hthoek 29">
            <a:extLst>
              <a:ext uri="{FF2B5EF4-FFF2-40B4-BE49-F238E27FC236}">
                <a16:creationId xmlns:a16="http://schemas.microsoft.com/office/drawing/2014/main" id="{B42A9DB7-9CE4-F996-88EF-5D8AAAF13FE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EKHA advocacy achievements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cxnSp>
        <p:nvCxnSpPr>
          <p:cNvPr id="12" name="Straight Connector 11">
            <a:extLst>
              <a:ext uri="{FF2B5EF4-FFF2-40B4-BE49-F238E27FC236}">
                <a16:creationId xmlns:a16="http://schemas.microsoft.com/office/drawing/2014/main" id="{8A5F9758-2DB0-5704-84B7-43EA45E52644}"/>
              </a:ext>
            </a:extLst>
          </p:cNvPr>
          <p:cNvCxnSpPr>
            <a:cxnSpLocks/>
          </p:cNvCxnSpPr>
          <p:nvPr/>
        </p:nvCxnSpPr>
        <p:spPr>
          <a:xfrm>
            <a:off x="0" y="2972952"/>
            <a:ext cx="12192000" cy="98177"/>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670816F-4953-1065-6293-305B7E057BA2}"/>
              </a:ext>
            </a:extLst>
          </p:cNvPr>
          <p:cNvSpPr/>
          <p:nvPr/>
        </p:nvSpPr>
        <p:spPr>
          <a:xfrm>
            <a:off x="406938" y="2645750"/>
            <a:ext cx="3017197" cy="8476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CKD mentioned in high-level parliamentary debates</a:t>
            </a:r>
          </a:p>
        </p:txBody>
      </p:sp>
      <p:pic>
        <p:nvPicPr>
          <p:cNvPr id="10" name="Graphic 9" descr="Meeting with solid fill">
            <a:extLst>
              <a:ext uri="{FF2B5EF4-FFF2-40B4-BE49-F238E27FC236}">
                <a16:creationId xmlns:a16="http://schemas.microsoft.com/office/drawing/2014/main" id="{C5051292-EE07-89D7-94B2-5399C92B26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19199" y="1193666"/>
            <a:ext cx="1543455" cy="1543455"/>
          </a:xfrm>
          <a:prstGeom prst="rect">
            <a:avLst/>
          </a:prstGeom>
        </p:spPr>
      </p:pic>
      <p:sp>
        <p:nvSpPr>
          <p:cNvPr id="14" name="Rectangle 13">
            <a:extLst>
              <a:ext uri="{FF2B5EF4-FFF2-40B4-BE49-F238E27FC236}">
                <a16:creationId xmlns:a16="http://schemas.microsoft.com/office/drawing/2014/main" id="{E2E4B68B-F06E-CA90-CAC9-B0E4D03DB5AF}"/>
              </a:ext>
            </a:extLst>
          </p:cNvPr>
          <p:cNvSpPr/>
          <p:nvPr/>
        </p:nvSpPr>
        <p:spPr>
          <a:xfrm>
            <a:off x="4236396" y="2650151"/>
            <a:ext cx="3017197" cy="8432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EU funding secured for CKD prevention and early diagnosis</a:t>
            </a:r>
          </a:p>
        </p:txBody>
      </p:sp>
      <p:sp>
        <p:nvSpPr>
          <p:cNvPr id="15" name="Rectangle 14">
            <a:extLst>
              <a:ext uri="{FF2B5EF4-FFF2-40B4-BE49-F238E27FC236}">
                <a16:creationId xmlns:a16="http://schemas.microsoft.com/office/drawing/2014/main" id="{2D66F627-62C3-5CD1-C24C-1355F3735A09}"/>
              </a:ext>
            </a:extLst>
          </p:cNvPr>
          <p:cNvSpPr/>
          <p:nvPr/>
        </p:nvSpPr>
        <p:spPr>
          <a:xfrm>
            <a:off x="8065854" y="2645750"/>
            <a:ext cx="3017197" cy="8432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CKD included in key EU reports, initiatives and policies</a:t>
            </a:r>
          </a:p>
        </p:txBody>
      </p:sp>
      <p:sp>
        <p:nvSpPr>
          <p:cNvPr id="16" name="Rectangle 15">
            <a:extLst>
              <a:ext uri="{FF2B5EF4-FFF2-40B4-BE49-F238E27FC236}">
                <a16:creationId xmlns:a16="http://schemas.microsoft.com/office/drawing/2014/main" id="{DC7A15CB-335C-3C00-0678-5AA76FD95EFB}"/>
              </a:ext>
            </a:extLst>
          </p:cNvPr>
          <p:cNvSpPr/>
          <p:nvPr/>
        </p:nvSpPr>
        <p:spPr>
          <a:xfrm>
            <a:off x="482327" y="5547065"/>
            <a:ext cx="3017197" cy="834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The CKD community represented annually in the European Parliament</a:t>
            </a:r>
          </a:p>
        </p:txBody>
      </p:sp>
      <p:pic>
        <p:nvPicPr>
          <p:cNvPr id="18" name="Graphic 17" descr="Coins outline">
            <a:extLst>
              <a:ext uri="{FF2B5EF4-FFF2-40B4-BE49-F238E27FC236}">
                <a16:creationId xmlns:a16="http://schemas.microsoft.com/office/drawing/2014/main" id="{42D002AE-ED3A-A484-2CBE-6EA22EF967E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87794" y="1572150"/>
            <a:ext cx="914400" cy="914400"/>
          </a:xfrm>
          <a:prstGeom prst="rect">
            <a:avLst/>
          </a:prstGeom>
        </p:spPr>
      </p:pic>
      <p:sp>
        <p:nvSpPr>
          <p:cNvPr id="19" name="Rectangle 18">
            <a:extLst>
              <a:ext uri="{FF2B5EF4-FFF2-40B4-BE49-F238E27FC236}">
                <a16:creationId xmlns:a16="http://schemas.microsoft.com/office/drawing/2014/main" id="{F06BCB4E-FF13-B6EC-EE77-27F7CD62640B}"/>
              </a:ext>
            </a:extLst>
          </p:cNvPr>
          <p:cNvSpPr/>
          <p:nvPr/>
        </p:nvSpPr>
        <p:spPr>
          <a:xfrm>
            <a:off x="4236396" y="5541185"/>
            <a:ext cx="3077995" cy="834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EKHA seen as a go-to partner for any EU initiatives on kidney disease</a:t>
            </a:r>
          </a:p>
        </p:txBody>
      </p:sp>
      <p:sp>
        <p:nvSpPr>
          <p:cNvPr id="20" name="Rectangle 19">
            <a:extLst>
              <a:ext uri="{FF2B5EF4-FFF2-40B4-BE49-F238E27FC236}">
                <a16:creationId xmlns:a16="http://schemas.microsoft.com/office/drawing/2014/main" id="{4B095F74-AEA0-731D-BD65-9E8B34AA4535}"/>
              </a:ext>
            </a:extLst>
          </p:cNvPr>
          <p:cNvSpPr/>
          <p:nvPr/>
        </p:nvSpPr>
        <p:spPr>
          <a:xfrm>
            <a:off x="8065854" y="5541185"/>
            <a:ext cx="3077995" cy="834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Strong network of EU policy makers established to support efforts on CKD</a:t>
            </a:r>
          </a:p>
        </p:txBody>
      </p:sp>
      <p:pic>
        <p:nvPicPr>
          <p:cNvPr id="24" name="Graphic 23" descr="Social network with solid fill">
            <a:extLst>
              <a:ext uri="{FF2B5EF4-FFF2-40B4-BE49-F238E27FC236}">
                <a16:creationId xmlns:a16="http://schemas.microsoft.com/office/drawing/2014/main" id="{F6D8BD8A-194E-0705-F20D-5EB6C9291A8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47651" y="4213468"/>
            <a:ext cx="1170562" cy="1170562"/>
          </a:xfrm>
          <a:prstGeom prst="rect">
            <a:avLst/>
          </a:prstGeom>
        </p:spPr>
      </p:pic>
      <p:pic>
        <p:nvPicPr>
          <p:cNvPr id="26" name="Graphic 25" descr="Group of people outline">
            <a:extLst>
              <a:ext uri="{FF2B5EF4-FFF2-40B4-BE49-F238E27FC236}">
                <a16:creationId xmlns:a16="http://schemas.microsoft.com/office/drawing/2014/main" id="{C756FA16-0601-B899-517A-61838B2E3F7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58335" y="4189205"/>
            <a:ext cx="1070855" cy="1070855"/>
          </a:xfrm>
          <a:prstGeom prst="rect">
            <a:avLst/>
          </a:prstGeom>
        </p:spPr>
      </p:pic>
      <p:pic>
        <p:nvPicPr>
          <p:cNvPr id="29" name="Graphic 28" descr="Handshake with solid fill">
            <a:extLst>
              <a:ext uri="{FF2B5EF4-FFF2-40B4-BE49-F238E27FC236}">
                <a16:creationId xmlns:a16="http://schemas.microsoft.com/office/drawing/2014/main" id="{A001CBF4-45F1-1A8B-5F80-7E5914E3762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23462" y="4338536"/>
            <a:ext cx="1070855" cy="1070855"/>
          </a:xfrm>
          <a:prstGeom prst="rect">
            <a:avLst/>
          </a:prstGeom>
        </p:spPr>
      </p:pic>
      <p:pic>
        <p:nvPicPr>
          <p:cNvPr id="31" name="Graphic 30" descr="Document with solid fill">
            <a:extLst>
              <a:ext uri="{FF2B5EF4-FFF2-40B4-BE49-F238E27FC236}">
                <a16:creationId xmlns:a16="http://schemas.microsoft.com/office/drawing/2014/main" id="{329E850B-02F3-B545-6AF4-592F95B8411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147651" y="1555206"/>
            <a:ext cx="914400" cy="914400"/>
          </a:xfrm>
          <a:prstGeom prst="rect">
            <a:avLst/>
          </a:prstGeom>
        </p:spPr>
      </p:pic>
      <p:pic>
        <p:nvPicPr>
          <p:cNvPr id="3" name="Afbeelding 2">
            <a:extLst>
              <a:ext uri="{FF2B5EF4-FFF2-40B4-BE49-F238E27FC236}">
                <a16:creationId xmlns:a16="http://schemas.microsoft.com/office/drawing/2014/main" id="{B1376A3D-E239-3280-A975-108897C7E303}"/>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4" name="Tijdelijke aanduiding voor dianummer 1">
            <a:extLst>
              <a:ext uri="{FF2B5EF4-FFF2-40B4-BE49-F238E27FC236}">
                <a16:creationId xmlns:a16="http://schemas.microsoft.com/office/drawing/2014/main" id="{924E2503-7165-0F24-A952-F562D56829EC}"/>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23</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47977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9">
            <a:extLst>
              <a:ext uri="{FF2B5EF4-FFF2-40B4-BE49-F238E27FC236}">
                <a16:creationId xmlns:a16="http://schemas.microsoft.com/office/drawing/2014/main" id="{B42A9DB7-9CE4-F996-88EF-5D8AAAF13FE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EKHA communication achievements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3" name="Afbeelding 2">
            <a:extLst>
              <a:ext uri="{FF2B5EF4-FFF2-40B4-BE49-F238E27FC236}">
                <a16:creationId xmlns:a16="http://schemas.microsoft.com/office/drawing/2014/main" id="{B1376A3D-E239-3280-A975-108897C7E3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4" name="Tijdelijke aanduiding voor dianummer 1">
            <a:extLst>
              <a:ext uri="{FF2B5EF4-FFF2-40B4-BE49-F238E27FC236}">
                <a16:creationId xmlns:a16="http://schemas.microsoft.com/office/drawing/2014/main" id="{924E2503-7165-0F24-A952-F562D56829EC}"/>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24</a:t>
            </a:fld>
            <a:endParaRPr lang="nl-NL" b="1" dirty="0">
              <a:solidFill>
                <a:schemeClr val="bg1"/>
              </a:solidFill>
              <a:latin typeface="Corbel" panose="020B0503020204020204" pitchFamily="34" charset="0"/>
            </a:endParaRPr>
          </a:p>
        </p:txBody>
      </p:sp>
      <p:pic>
        <p:nvPicPr>
          <p:cNvPr id="2" name="Afbeelding 1">
            <a:extLst>
              <a:ext uri="{FF2B5EF4-FFF2-40B4-BE49-F238E27FC236}">
                <a16:creationId xmlns:a16="http://schemas.microsoft.com/office/drawing/2014/main" id="{B5D8CC55-B69A-115A-EFF2-478B81AC2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8944" y="1657870"/>
            <a:ext cx="3626078" cy="2568936"/>
          </a:xfrm>
          <a:prstGeom prst="rect">
            <a:avLst/>
          </a:prstGeom>
        </p:spPr>
      </p:pic>
      <p:sp>
        <p:nvSpPr>
          <p:cNvPr id="6" name="Tekstvak 5">
            <a:extLst>
              <a:ext uri="{FF2B5EF4-FFF2-40B4-BE49-F238E27FC236}">
                <a16:creationId xmlns:a16="http://schemas.microsoft.com/office/drawing/2014/main" id="{5A7F2B4F-C63F-C1BC-4A34-538EDFBA0F7F}"/>
              </a:ext>
            </a:extLst>
          </p:cNvPr>
          <p:cNvSpPr txBox="1"/>
          <p:nvPr/>
        </p:nvSpPr>
        <p:spPr>
          <a:xfrm>
            <a:off x="377421" y="936011"/>
            <a:ext cx="6972300" cy="800219"/>
          </a:xfrm>
          <a:prstGeom prst="rect">
            <a:avLst/>
          </a:prstGeom>
          <a:noFill/>
        </p:spPr>
        <p:txBody>
          <a:bodyPr wrap="square" rtlCol="0">
            <a:spAutoFit/>
          </a:bodyPr>
          <a:lstStyle/>
          <a:p>
            <a:r>
              <a:rPr lang="en-GB" sz="2800" b="1" dirty="0">
                <a:solidFill>
                  <a:srgbClr val="002060"/>
                </a:solidFill>
                <a:latin typeface="Corbel" panose="020B0503020204020204" pitchFamily="34" charset="0"/>
              </a:rPr>
              <a:t>Growing network on social channels</a:t>
            </a:r>
          </a:p>
          <a:p>
            <a:endParaRPr lang="en-GB" dirty="0"/>
          </a:p>
        </p:txBody>
      </p:sp>
      <p:pic>
        <p:nvPicPr>
          <p:cNvPr id="9" name="Afbeelding 8">
            <a:extLst>
              <a:ext uri="{FF2B5EF4-FFF2-40B4-BE49-F238E27FC236}">
                <a16:creationId xmlns:a16="http://schemas.microsoft.com/office/drawing/2014/main" id="{9997DE0B-CBAD-6E74-5D18-F0271E8D0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21" y="1582342"/>
            <a:ext cx="3274107" cy="3892550"/>
          </a:xfrm>
          <a:prstGeom prst="rect">
            <a:avLst/>
          </a:prstGeom>
        </p:spPr>
      </p:pic>
      <p:pic>
        <p:nvPicPr>
          <p:cNvPr id="13" name="Afbeelding 12">
            <a:extLst>
              <a:ext uri="{FF2B5EF4-FFF2-40B4-BE49-F238E27FC236}">
                <a16:creationId xmlns:a16="http://schemas.microsoft.com/office/drawing/2014/main" id="{531B9F06-BE23-1284-ED87-834B7189F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1379" y="1549038"/>
            <a:ext cx="3407899" cy="2760830"/>
          </a:xfrm>
          <a:prstGeom prst="rect">
            <a:avLst/>
          </a:prstGeom>
        </p:spPr>
      </p:pic>
      <p:sp>
        <p:nvSpPr>
          <p:cNvPr id="21" name="Tekstvak 20">
            <a:extLst>
              <a:ext uri="{FF2B5EF4-FFF2-40B4-BE49-F238E27FC236}">
                <a16:creationId xmlns:a16="http://schemas.microsoft.com/office/drawing/2014/main" id="{3E0BFAE8-15C9-7AC8-CBEE-F74525FB8482}"/>
              </a:ext>
            </a:extLst>
          </p:cNvPr>
          <p:cNvSpPr txBox="1"/>
          <p:nvPr/>
        </p:nvSpPr>
        <p:spPr>
          <a:xfrm>
            <a:off x="4230622" y="4193274"/>
            <a:ext cx="3353779" cy="1815882"/>
          </a:xfrm>
          <a:prstGeom prst="rect">
            <a:avLst/>
          </a:prstGeom>
          <a:noFill/>
        </p:spPr>
        <p:txBody>
          <a:bodyPr wrap="square">
            <a:spAutoFit/>
          </a:bodyPr>
          <a:lstStyle/>
          <a:p>
            <a:r>
              <a:rPr lang="en-GB" sz="2800" b="1" dirty="0">
                <a:solidFill>
                  <a:srgbClr val="C00000"/>
                </a:solidFill>
                <a:latin typeface="Corbel" panose="020B0503020204020204" pitchFamily="34" charset="0"/>
              </a:rPr>
              <a:t>Help us in spreading the message and follow us on “X” and Linked-in!</a:t>
            </a:r>
          </a:p>
        </p:txBody>
      </p:sp>
      <p:sp>
        <p:nvSpPr>
          <p:cNvPr id="22" name="Tekstvak 21">
            <a:extLst>
              <a:ext uri="{FF2B5EF4-FFF2-40B4-BE49-F238E27FC236}">
                <a16:creationId xmlns:a16="http://schemas.microsoft.com/office/drawing/2014/main" id="{9C945535-8074-505C-9F4B-A9B958565CCE}"/>
              </a:ext>
            </a:extLst>
          </p:cNvPr>
          <p:cNvSpPr txBox="1"/>
          <p:nvPr/>
        </p:nvSpPr>
        <p:spPr>
          <a:xfrm>
            <a:off x="894837" y="5737323"/>
            <a:ext cx="2457963" cy="369332"/>
          </a:xfrm>
          <a:prstGeom prst="rect">
            <a:avLst/>
          </a:prstGeom>
          <a:noFill/>
        </p:spPr>
        <p:txBody>
          <a:bodyPr wrap="square">
            <a:spAutoFit/>
          </a:bodyPr>
          <a:lstStyle/>
          <a:p>
            <a:r>
              <a:rPr lang="en-GB" dirty="0">
                <a:solidFill>
                  <a:srgbClr val="002060"/>
                </a:solidFill>
                <a:latin typeface="Corbel" panose="020B0503020204020204" pitchFamily="34" charset="0"/>
              </a:rPr>
              <a:t>957 followers on twitter </a:t>
            </a:r>
          </a:p>
        </p:txBody>
      </p:sp>
      <p:sp>
        <p:nvSpPr>
          <p:cNvPr id="23" name="Tekstvak 22">
            <a:extLst>
              <a:ext uri="{FF2B5EF4-FFF2-40B4-BE49-F238E27FC236}">
                <a16:creationId xmlns:a16="http://schemas.microsoft.com/office/drawing/2014/main" id="{7A02FBE9-51B4-CCFB-9290-263A40637BF8}"/>
              </a:ext>
            </a:extLst>
          </p:cNvPr>
          <p:cNvSpPr txBox="1"/>
          <p:nvPr/>
        </p:nvSpPr>
        <p:spPr>
          <a:xfrm>
            <a:off x="7961379" y="4553671"/>
            <a:ext cx="3274107" cy="369332"/>
          </a:xfrm>
          <a:prstGeom prst="rect">
            <a:avLst/>
          </a:prstGeom>
          <a:noFill/>
        </p:spPr>
        <p:txBody>
          <a:bodyPr wrap="square">
            <a:spAutoFit/>
          </a:bodyPr>
          <a:lstStyle/>
          <a:p>
            <a:pPr algn="ctr"/>
            <a:r>
              <a:rPr lang="en-GB" dirty="0">
                <a:solidFill>
                  <a:srgbClr val="002060"/>
                </a:solidFill>
                <a:latin typeface="Corbel" panose="020B0503020204020204" pitchFamily="34" charset="0"/>
              </a:rPr>
              <a:t>1026 followers on linked-in</a:t>
            </a:r>
          </a:p>
        </p:txBody>
      </p:sp>
    </p:spTree>
    <p:extLst>
      <p:ext uri="{BB962C8B-B14F-4D97-AF65-F5344CB8AC3E}">
        <p14:creationId xmlns:p14="http://schemas.microsoft.com/office/powerpoint/2010/main" val="200946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B5D05-B4D1-5384-60F4-9A5FCB5F907A}"/>
              </a:ext>
            </a:extLst>
          </p:cNvPr>
          <p:cNvSpPr>
            <a:spLocks noGrp="1"/>
          </p:cNvSpPr>
          <p:nvPr>
            <p:ph type="ctrTitle"/>
          </p:nvPr>
        </p:nvSpPr>
        <p:spPr>
          <a:xfrm>
            <a:off x="1612900" y="1920134"/>
            <a:ext cx="9144000" cy="2387600"/>
          </a:xfrm>
        </p:spPr>
        <p:txBody>
          <a:bodyPr/>
          <a:lstStyle/>
          <a:p>
            <a:r>
              <a:rPr lang="en-GB" b="1" dirty="0">
                <a:solidFill>
                  <a:srgbClr val="002060"/>
                </a:solidFill>
                <a:latin typeface="Corbel" panose="020B0503020204020204" pitchFamily="34" charset="0"/>
              </a:rPr>
              <a:t>ERA versus EKHA</a:t>
            </a:r>
          </a:p>
        </p:txBody>
      </p:sp>
      <p:sp>
        <p:nvSpPr>
          <p:cNvPr id="3" name="Ondertitel 2">
            <a:extLst>
              <a:ext uri="{FF2B5EF4-FFF2-40B4-BE49-F238E27FC236}">
                <a16:creationId xmlns:a16="http://schemas.microsoft.com/office/drawing/2014/main" id="{90E905D1-25A0-44FA-21EB-EA11A044539E}"/>
              </a:ext>
            </a:extLst>
          </p:cNvPr>
          <p:cNvSpPr>
            <a:spLocks noGrp="1"/>
          </p:cNvSpPr>
          <p:nvPr>
            <p:ph type="subTitle" idx="1"/>
          </p:nvPr>
        </p:nvSpPr>
        <p:spPr>
          <a:xfrm>
            <a:off x="1524000" y="4510774"/>
            <a:ext cx="9144000" cy="1655762"/>
          </a:xfrm>
        </p:spPr>
        <p:txBody>
          <a:bodyPr>
            <a:normAutofit/>
          </a:bodyPr>
          <a:lstStyle/>
          <a:p>
            <a:r>
              <a:rPr lang="en-GB" sz="3200" b="1" dirty="0">
                <a:solidFill>
                  <a:srgbClr val="009049"/>
                </a:solidFill>
                <a:latin typeface="Corbel" panose="020B0503020204020204" pitchFamily="34" charset="0"/>
              </a:rPr>
              <a:t>Collaboration to strengthen mutual goals</a:t>
            </a:r>
          </a:p>
        </p:txBody>
      </p:sp>
      <p:pic>
        <p:nvPicPr>
          <p:cNvPr id="4" name="Afbeelding 3">
            <a:extLst>
              <a:ext uri="{FF2B5EF4-FFF2-40B4-BE49-F238E27FC236}">
                <a16:creationId xmlns:a16="http://schemas.microsoft.com/office/drawing/2014/main" id="{916EB582-0075-8766-CF20-CA4E9D0E33AD}"/>
              </a:ext>
            </a:extLst>
          </p:cNvPr>
          <p:cNvPicPr/>
          <p:nvPr/>
        </p:nvPicPr>
        <p:blipFill>
          <a:blip r:embed="rId2" cstate="screen">
            <a:extLst>
              <a:ext uri="{28A0092B-C50C-407E-A947-70E740481C1C}">
                <a14:useLocalDpi xmlns:a14="http://schemas.microsoft.com/office/drawing/2010/main"/>
              </a:ext>
            </a:extLst>
          </a:blip>
          <a:stretch>
            <a:fillRect/>
          </a:stretch>
        </p:blipFill>
        <p:spPr>
          <a:xfrm>
            <a:off x="6438901" y="1192558"/>
            <a:ext cx="2946400" cy="1130300"/>
          </a:xfrm>
          <a:prstGeom prst="rect">
            <a:avLst/>
          </a:prstGeom>
        </p:spPr>
      </p:pic>
      <p:pic>
        <p:nvPicPr>
          <p:cNvPr id="4098" name="Picture 2" descr="European Renal Association - Wikipedia">
            <a:extLst>
              <a:ext uri="{FF2B5EF4-FFF2-40B4-BE49-F238E27FC236}">
                <a16:creationId xmlns:a16="http://schemas.microsoft.com/office/drawing/2014/main" id="{A763A574-F5DA-164A-8FE4-886ECF5CA2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7201" y="691464"/>
            <a:ext cx="40259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56664023-E385-89D5-FE74-3BD50D11B6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6" name="Tijdelijke aanduiding voor dianummer 1">
            <a:extLst>
              <a:ext uri="{FF2B5EF4-FFF2-40B4-BE49-F238E27FC236}">
                <a16:creationId xmlns:a16="http://schemas.microsoft.com/office/drawing/2014/main" id="{74494B5D-E580-1765-971B-9037B42A88FA}"/>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25</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59158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0716C40D-D915-BADE-5021-9C8734EC0663}"/>
              </a:ext>
            </a:extLst>
          </p:cNvPr>
          <p:cNvGraphicFramePr>
            <a:graphicFrameLocks noGrp="1"/>
          </p:cNvGraphicFramePr>
          <p:nvPr>
            <p:ph idx="1"/>
            <p:extLst>
              <p:ext uri="{D42A27DB-BD31-4B8C-83A1-F6EECF244321}">
                <p14:modId xmlns:p14="http://schemas.microsoft.com/office/powerpoint/2010/main" val="1122299819"/>
              </p:ext>
            </p:extLst>
          </p:nvPr>
        </p:nvGraphicFramePr>
        <p:xfrm>
          <a:off x="0" y="0"/>
          <a:ext cx="12120880" cy="6879567"/>
        </p:xfrm>
        <a:graphic>
          <a:graphicData uri="http://schemas.openxmlformats.org/drawingml/2006/table">
            <a:tbl>
              <a:tblPr firstRow="1" firstCol="1" bandRow="1">
                <a:tableStyleId>{5C22544A-7EE6-4342-B048-85BDC9FD1C3A}</a:tableStyleId>
              </a:tblPr>
              <a:tblGrid>
                <a:gridCol w="2113280">
                  <a:extLst>
                    <a:ext uri="{9D8B030D-6E8A-4147-A177-3AD203B41FA5}">
                      <a16:colId xmlns:a16="http://schemas.microsoft.com/office/drawing/2014/main" val="3639037051"/>
                    </a:ext>
                  </a:extLst>
                </a:gridCol>
                <a:gridCol w="4655105">
                  <a:extLst>
                    <a:ext uri="{9D8B030D-6E8A-4147-A177-3AD203B41FA5}">
                      <a16:colId xmlns:a16="http://schemas.microsoft.com/office/drawing/2014/main" val="695262006"/>
                    </a:ext>
                  </a:extLst>
                </a:gridCol>
                <a:gridCol w="5352495">
                  <a:extLst>
                    <a:ext uri="{9D8B030D-6E8A-4147-A177-3AD203B41FA5}">
                      <a16:colId xmlns:a16="http://schemas.microsoft.com/office/drawing/2014/main" val="161002906"/>
                    </a:ext>
                  </a:extLst>
                </a:gridCol>
              </a:tblGrid>
              <a:tr h="586945">
                <a:tc>
                  <a:txBody>
                    <a:bodyPr/>
                    <a:lstStyle/>
                    <a:p>
                      <a:endParaRPr lang="nl-NL" sz="2000" b="1" kern="100" dirty="0">
                        <a:solidFill>
                          <a:schemeClr val="bg1"/>
                        </a:solidFill>
                        <a:effectLst/>
                        <a:latin typeface="Corbel" panose="020B0503020204020204" pitchFamily="34" charset="0"/>
                        <a:ea typeface="Calibri" panose="020F0502020204030204" pitchFamily="34" charset="0"/>
                        <a:cs typeface="Times New Roman (Hoofdtekst CS)"/>
                      </a:endParaRPr>
                    </a:p>
                  </a:txBody>
                  <a:tcPr marL="68580" marR="68580" marT="0" marB="0">
                    <a:solidFill>
                      <a:srgbClr val="009049"/>
                    </a:solidFill>
                  </a:tcPr>
                </a:tc>
                <a:tc>
                  <a:txBody>
                    <a:bodyPr/>
                    <a:lstStyle/>
                    <a:p>
                      <a:pPr algn="ctr"/>
                      <a:r>
                        <a:rPr lang="nl-NL" sz="2800" b="1" kern="100" dirty="0">
                          <a:solidFill>
                            <a:schemeClr val="bg1"/>
                          </a:solidFill>
                          <a:effectLst/>
                          <a:latin typeface="Corbel" panose="020B0503020204020204" pitchFamily="34" charset="0"/>
                          <a:ea typeface="Calibri" panose="020F0502020204030204" pitchFamily="34" charset="0"/>
                          <a:cs typeface="Times New Roman (Hoofdtekst CS)"/>
                        </a:rPr>
                        <a:t>ERA</a:t>
                      </a:r>
                    </a:p>
                  </a:txBody>
                  <a:tcPr marL="68580" marR="68580" marT="0" marB="0">
                    <a:solidFill>
                      <a:srgbClr val="009049"/>
                    </a:solidFill>
                  </a:tcPr>
                </a:tc>
                <a:tc>
                  <a:txBody>
                    <a:bodyPr/>
                    <a:lstStyle/>
                    <a:p>
                      <a:pPr algn="ctr"/>
                      <a:r>
                        <a:rPr lang="en-GB" sz="2800" b="1" kern="100" dirty="0">
                          <a:solidFill>
                            <a:schemeClr val="bg1"/>
                          </a:solidFill>
                          <a:effectLst/>
                        </a:rPr>
                        <a:t>EKHA</a:t>
                      </a:r>
                      <a:endParaRPr lang="nl-NL" sz="2800" b="1" kern="100" dirty="0">
                        <a:solidFill>
                          <a:schemeClr val="bg1"/>
                        </a:solidFill>
                        <a:effectLst/>
                        <a:latin typeface="Corbel" panose="020B0503020204020204" pitchFamily="34" charset="0"/>
                        <a:ea typeface="Calibri" panose="020F0502020204030204" pitchFamily="34" charset="0"/>
                        <a:cs typeface="Times New Roman (Hoofdtekst CS)"/>
                      </a:endParaRPr>
                    </a:p>
                  </a:txBody>
                  <a:tcPr marL="68580" marR="68580" marT="0" marB="0">
                    <a:solidFill>
                      <a:srgbClr val="009049"/>
                    </a:solidFill>
                  </a:tcPr>
                </a:tc>
                <a:extLst>
                  <a:ext uri="{0D108BD9-81ED-4DB2-BD59-A6C34878D82A}">
                    <a16:rowId xmlns:a16="http://schemas.microsoft.com/office/drawing/2014/main" val="352076923"/>
                  </a:ext>
                </a:extLst>
              </a:tr>
              <a:tr h="1669045">
                <a:tc>
                  <a:txBody>
                    <a:bodyPr/>
                    <a:lstStyle/>
                    <a:p>
                      <a:endParaRPr lang="en-GB" sz="1800" b="1" kern="100" noProof="0" dirty="0">
                        <a:effectLst/>
                        <a:latin typeface="Corbel" panose="020B0503020204020204" pitchFamily="34" charset="0"/>
                      </a:endParaRPr>
                    </a:p>
                    <a:p>
                      <a:r>
                        <a:rPr lang="en-GB" sz="1800" b="1" kern="100" noProof="0" dirty="0">
                          <a:effectLst/>
                          <a:latin typeface="Corbel" panose="020B0503020204020204" pitchFamily="34" charset="0"/>
                        </a:rPr>
                        <a:t>Expertise</a:t>
                      </a:r>
                      <a:endParaRPr lang="en-GB" sz="1800" b="1" kern="100" noProof="0" dirty="0">
                        <a:effectLst/>
                        <a:latin typeface="Corbel" panose="020B0503020204020204" pitchFamily="34" charset="0"/>
                        <a:ea typeface="Calibri" panose="020F0502020204030204" pitchFamily="34" charset="0"/>
                        <a:cs typeface="Times New Roman (Hoofdtekst CS)"/>
                      </a:endParaRPr>
                    </a:p>
                  </a:txBody>
                  <a:tcPr marL="68580" marR="68580" marT="0" marB="0">
                    <a:solidFill>
                      <a:srgbClr val="002060"/>
                    </a:solidFill>
                  </a:tcPr>
                </a:tc>
                <a:tc>
                  <a:txBody>
                    <a:bodyPr/>
                    <a:lstStyle/>
                    <a:p>
                      <a:pPr marL="285750" indent="-285750">
                        <a:buFont typeface="Arial" panose="020B0604020202020204" pitchFamily="34" charset="0"/>
                        <a:buChar char="•"/>
                      </a:pPr>
                      <a:endParaRPr lang="en-GB" sz="1800" b="1" kern="100" noProof="0" dirty="0">
                        <a:solidFill>
                          <a:srgbClr val="002060"/>
                        </a:solidFill>
                        <a:effectLst/>
                        <a:latin typeface="Corbel" panose="020B0503020204020204" pitchFamily="34" charset="0"/>
                      </a:endParaRP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rPr>
                        <a:t>Expert </a:t>
                      </a:r>
                      <a:r>
                        <a:rPr lang="en-GB" sz="1800" b="1" kern="100" noProof="0" dirty="0">
                          <a:solidFill>
                            <a:srgbClr val="FF0000"/>
                          </a:solidFill>
                          <a:effectLst/>
                          <a:latin typeface="Corbel" panose="020B0503020204020204" pitchFamily="34" charset="0"/>
                        </a:rPr>
                        <a:t>education</a:t>
                      </a: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rPr>
                        <a:t>Top quality </a:t>
                      </a:r>
                      <a:r>
                        <a:rPr lang="en-GB" sz="1800" b="1" kern="100" noProof="0" dirty="0">
                          <a:solidFill>
                            <a:srgbClr val="FF0000"/>
                          </a:solidFill>
                          <a:effectLst/>
                          <a:latin typeface="Corbel" panose="020B0503020204020204" pitchFamily="34" charset="0"/>
                        </a:rPr>
                        <a:t>scientific</a:t>
                      </a:r>
                      <a:r>
                        <a:rPr lang="en-GB" sz="1800" b="1" kern="100" noProof="0" dirty="0">
                          <a:solidFill>
                            <a:srgbClr val="002060"/>
                          </a:solidFill>
                          <a:effectLst/>
                          <a:latin typeface="Corbel" panose="020B0503020204020204" pitchFamily="34" charset="0"/>
                        </a:rPr>
                        <a:t> knowledge</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rPr>
                        <a:t>Professional</a:t>
                      </a:r>
                      <a:r>
                        <a:rPr lang="en-GB" sz="1800" b="1" kern="100" noProof="0" dirty="0">
                          <a:solidFill>
                            <a:srgbClr val="002060"/>
                          </a:solidFill>
                          <a:effectLst/>
                          <a:latin typeface="Corbel" panose="020B0503020204020204" pitchFamily="34" charset="0"/>
                        </a:rPr>
                        <a:t> networking</a:t>
                      </a:r>
                      <a:endPar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endParaRPr>
                    </a:p>
                  </a:txBody>
                  <a:tcPr marL="68580" marR="68580" marT="0" marB="0">
                    <a:noFill/>
                  </a:tcPr>
                </a:tc>
                <a:tc>
                  <a:txBody>
                    <a:bodyPr/>
                    <a:lstStyle/>
                    <a:p>
                      <a:pPr marL="285750" indent="-285750">
                        <a:buFont typeface="Arial" panose="020B0604020202020204" pitchFamily="34" charset="0"/>
                        <a:buChar char="•"/>
                      </a:pPr>
                      <a:endParaRPr lang="en-GB" sz="1800" b="1" kern="100" noProof="0" dirty="0">
                        <a:solidFill>
                          <a:srgbClr val="FF0000"/>
                        </a:solidFill>
                        <a:effectLst/>
                        <a:latin typeface="Corbel" panose="020B0503020204020204" pitchFamily="34" charset="0"/>
                      </a:endParaRP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rPr>
                        <a:t>Advocacy</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rPr>
                        <a:t>EU policy</a:t>
                      </a: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rPr>
                        <a:t>EU health legislation and initiatives</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rPr>
                        <a:t>Creating awareness </a:t>
                      </a:r>
                      <a:r>
                        <a:rPr lang="en-GB" sz="1800" b="1" kern="100" noProof="0" dirty="0">
                          <a:solidFill>
                            <a:srgbClr val="002060"/>
                          </a:solidFill>
                          <a:effectLst/>
                          <a:latin typeface="Corbel" panose="020B0503020204020204" pitchFamily="34" charset="0"/>
                        </a:rPr>
                        <a:t>about kidney diseases</a:t>
                      </a:r>
                      <a:r>
                        <a:rPr lang="en-GB" sz="1800" b="1" kern="100" noProof="0" dirty="0">
                          <a:solidFill>
                            <a:srgbClr val="FF0000"/>
                          </a:solidFill>
                          <a:effectLst/>
                          <a:latin typeface="Corbel" panose="020B0503020204020204" pitchFamily="34" charset="0"/>
                        </a:rPr>
                        <a:t> </a:t>
                      </a:r>
                    </a:p>
                  </a:txBody>
                  <a:tcPr marL="68580" marR="68580" marT="0" marB="0">
                    <a:noFill/>
                  </a:tcPr>
                </a:tc>
                <a:extLst>
                  <a:ext uri="{0D108BD9-81ED-4DB2-BD59-A6C34878D82A}">
                    <a16:rowId xmlns:a16="http://schemas.microsoft.com/office/drawing/2014/main" val="4012464801"/>
                  </a:ext>
                </a:extLst>
              </a:tr>
              <a:tr h="1236330">
                <a:tc>
                  <a:txBody>
                    <a:bodyPr/>
                    <a:lstStyle/>
                    <a:p>
                      <a:r>
                        <a:rPr lang="en-GB" sz="1800" b="1" kern="100" noProof="0">
                          <a:effectLst/>
                          <a:latin typeface="Corbel" panose="020B0503020204020204" pitchFamily="34" charset="0"/>
                        </a:rPr>
                        <a:t>Complementarity</a:t>
                      </a:r>
                      <a:endParaRPr lang="en-GB" sz="1800" b="1" kern="100" noProof="0">
                        <a:effectLst/>
                        <a:latin typeface="Corbel" panose="020B0503020204020204" pitchFamily="34" charset="0"/>
                        <a:ea typeface="Calibri" panose="020F0502020204030204" pitchFamily="34" charset="0"/>
                        <a:cs typeface="Times New Roman (Hoofdtekst CS)"/>
                      </a:endParaRPr>
                    </a:p>
                  </a:txBody>
                  <a:tcPr marL="68580" marR="68580" marT="0" marB="0">
                    <a:solidFill>
                      <a:srgbClr val="002060"/>
                    </a:solidFill>
                  </a:tcPr>
                </a:tc>
                <a:tc>
                  <a:txBody>
                    <a:bodyPr/>
                    <a:lstStyle/>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rPr>
                        <a:t>Scientific</a:t>
                      </a:r>
                      <a:r>
                        <a:rPr lang="en-GB" sz="1800" b="1" kern="100" noProof="0" dirty="0">
                          <a:solidFill>
                            <a:srgbClr val="002060"/>
                          </a:solidFill>
                          <a:effectLst/>
                          <a:latin typeface="Corbel" panose="020B0503020204020204" pitchFamily="34" charset="0"/>
                        </a:rPr>
                        <a:t> knowledge provided by ERA </a:t>
                      </a:r>
                      <a:r>
                        <a:rPr lang="en-GB" sz="1800" b="1" kern="100" noProof="0" dirty="0">
                          <a:solidFill>
                            <a:srgbClr val="FF0000"/>
                          </a:solidFill>
                          <a:effectLst/>
                          <a:latin typeface="Corbel" panose="020B0503020204020204" pitchFamily="34" charset="0"/>
                        </a:rPr>
                        <a:t>feeds the advocacy work of EKHA</a:t>
                      </a:r>
                      <a:endPar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endParaRPr>
                    </a:p>
                  </a:txBody>
                  <a:tcPr marL="68580" marR="68580" marT="0" marB="0">
                    <a:noFill/>
                  </a:tcPr>
                </a:tc>
                <a:tc>
                  <a:txBody>
                    <a:bodyPr/>
                    <a:lstStyle/>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rPr>
                        <a:t>Information provided by EKHA and </a:t>
                      </a:r>
                      <a:r>
                        <a:rPr lang="en-GB" sz="1800" b="1" kern="100" noProof="0" dirty="0">
                          <a:solidFill>
                            <a:srgbClr val="FF0000"/>
                          </a:solidFill>
                          <a:effectLst/>
                          <a:latin typeface="Corbel" panose="020B0503020204020204" pitchFamily="34" charset="0"/>
                        </a:rPr>
                        <a:t>advocacy efforts by EKHA benefit ERA</a:t>
                      </a:r>
                      <a:r>
                        <a:rPr lang="en-GB" sz="1800" b="1" kern="100" noProof="0" dirty="0">
                          <a:solidFill>
                            <a:srgbClr val="002060"/>
                          </a:solidFill>
                          <a:effectLst/>
                          <a:latin typeface="Corbel" panose="020B0503020204020204" pitchFamily="34" charset="0"/>
                        </a:rPr>
                        <a:t> and help ERA reaching its goals</a:t>
                      </a:r>
                    </a:p>
                  </a:txBody>
                  <a:tcPr marL="68580" marR="68580" marT="0" marB="0">
                    <a:noFill/>
                  </a:tcPr>
                </a:tc>
                <a:extLst>
                  <a:ext uri="{0D108BD9-81ED-4DB2-BD59-A6C34878D82A}">
                    <a16:rowId xmlns:a16="http://schemas.microsoft.com/office/drawing/2014/main" val="632842610"/>
                  </a:ext>
                </a:extLst>
              </a:tr>
              <a:tr h="1741327">
                <a:tc>
                  <a:txBody>
                    <a:bodyPr/>
                    <a:lstStyle/>
                    <a:p>
                      <a:r>
                        <a:rPr lang="en-GB" sz="1800" b="1" kern="100" noProof="0">
                          <a:effectLst/>
                          <a:latin typeface="Corbel" panose="020B0503020204020204" pitchFamily="34" charset="0"/>
                          <a:ea typeface="Calibri" panose="020F0502020204030204" pitchFamily="34" charset="0"/>
                          <a:cs typeface="Times New Roman (Hoofdtekst CS)"/>
                        </a:rPr>
                        <a:t>Tools</a:t>
                      </a:r>
                    </a:p>
                  </a:txBody>
                  <a:tcPr marL="68580" marR="68580" marT="0" marB="0">
                    <a:solidFill>
                      <a:srgbClr val="002060"/>
                    </a:solidFill>
                  </a:tcPr>
                </a:tc>
                <a:tc>
                  <a:txBody>
                    <a:bodyPr/>
                    <a:lstStyle/>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Congresses</a:t>
                      </a: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 courses, webinars</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Working groups</a:t>
                      </a: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Fellowships</a:t>
                      </a: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Nephrology </a:t>
                      </a: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journals</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Registry</a:t>
                      </a:r>
                    </a:p>
                  </a:txBody>
                  <a:tcPr marL="68580" marR="68580" marT="0" marB="0">
                    <a:noFill/>
                  </a:tcPr>
                </a:tc>
                <a:tc>
                  <a:txBody>
                    <a:bodyPr/>
                    <a:lstStyle/>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Fora</a:t>
                      </a: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 and meetings in the </a:t>
                      </a: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European Parliament</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Meetings with EU policymakers</a:t>
                      </a: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 administrators, members of the European Parliament</a:t>
                      </a:r>
                    </a:p>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Working groups</a:t>
                      </a:r>
                    </a:p>
                    <a:p>
                      <a:pPr marL="285750" indent="-285750">
                        <a:buFont typeface="Arial" panose="020B0604020202020204" pitchFamily="34" charset="0"/>
                        <a:buChar cha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Round tables / webinars</a:t>
                      </a:r>
                    </a:p>
                    <a:p>
                      <a:pPr marL="285750" indent="-285750">
                        <a:buFont typeface="Arial" panose="020B0604020202020204" pitchFamily="34" charset="0"/>
                        <a:buChar char="•"/>
                      </a:pPr>
                      <a:endPar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endParaRPr>
                    </a:p>
                  </a:txBody>
                  <a:tcPr marL="68580" marR="68580" marT="0" marB="0">
                    <a:noFill/>
                  </a:tcPr>
                </a:tc>
                <a:extLst>
                  <a:ext uri="{0D108BD9-81ED-4DB2-BD59-A6C34878D82A}">
                    <a16:rowId xmlns:a16="http://schemas.microsoft.com/office/drawing/2014/main" val="3720897502"/>
                  </a:ext>
                </a:extLst>
              </a:tr>
              <a:tr h="1624353">
                <a:tc>
                  <a:txBody>
                    <a:bodyPr/>
                    <a:lstStyle/>
                    <a:p>
                      <a:r>
                        <a:rPr lang="en-GB" sz="1800" b="1" kern="100" noProof="0" dirty="0">
                          <a:effectLst/>
                          <a:latin typeface="Corbel" panose="020B0503020204020204" pitchFamily="34" charset="0"/>
                          <a:ea typeface="Calibri" panose="020F0502020204030204" pitchFamily="34" charset="0"/>
                          <a:cs typeface="Times New Roman (Hoofdtekst CS)"/>
                        </a:rPr>
                        <a:t>Membership</a:t>
                      </a:r>
                    </a:p>
                  </a:txBody>
                  <a:tcPr marL="68580" marR="68580" marT="0" marB="0">
                    <a:solidFill>
                      <a:srgbClr val="002060"/>
                    </a:solidFill>
                  </a:tcPr>
                </a:tc>
                <a:tc>
                  <a:txBody>
                    <a:bodyPr/>
                    <a:lstStyle/>
                    <a:p>
                      <a:pPr marL="285750" indent="-285750">
                        <a:buFont typeface="Arial" panose="020B0604020202020204" pitchFamily="34" charset="0"/>
                        <a:buChar char="•"/>
                      </a:pPr>
                      <a:r>
                        <a:rPr lang="en-GB" sz="1800" b="1" kern="100" noProof="0">
                          <a:solidFill>
                            <a:srgbClr val="FF0000"/>
                          </a:solidFill>
                          <a:effectLst/>
                          <a:latin typeface="Corbel" panose="020B0503020204020204" pitchFamily="34" charset="0"/>
                          <a:ea typeface="Calibri" panose="020F0502020204030204" pitchFamily="34" charset="0"/>
                          <a:cs typeface="Times New Roman (Hoofdtekst CS)"/>
                        </a:rPr>
                        <a:t>Individual members </a:t>
                      </a:r>
                      <a:r>
                        <a:rPr lang="en-GB" sz="1800" b="1" kern="100" noProof="0">
                          <a:solidFill>
                            <a:srgbClr val="002060"/>
                          </a:solidFill>
                          <a:effectLst/>
                          <a:latin typeface="Corbel" panose="020B0503020204020204" pitchFamily="34" charset="0"/>
                          <a:ea typeface="Calibri" panose="020F0502020204030204" pitchFamily="34" charset="0"/>
                          <a:cs typeface="Times New Roman (Hoofdtekst CS)"/>
                        </a:rPr>
                        <a:t>with interests in nephrology</a:t>
                      </a:r>
                    </a:p>
                    <a:p>
                      <a:pPr marL="285750" indent="-285750">
                        <a:buFont typeface="Arial" panose="020B0604020202020204" pitchFamily="34" charset="0"/>
                        <a:buChar char="•"/>
                      </a:pPr>
                      <a:r>
                        <a:rPr lang="en-GB" sz="1800" b="1" kern="100" noProof="0">
                          <a:solidFill>
                            <a:srgbClr val="002060"/>
                          </a:solidFill>
                          <a:effectLst/>
                          <a:latin typeface="Corbel" panose="020B0503020204020204" pitchFamily="34" charset="0"/>
                          <a:ea typeface="Calibri" panose="020F0502020204030204" pitchFamily="34" charset="0"/>
                          <a:cs typeface="Times New Roman (Hoofdtekst CS)"/>
                        </a:rPr>
                        <a:t>Mostly </a:t>
                      </a:r>
                      <a:r>
                        <a:rPr lang="en-GB" sz="1800" b="1" kern="100" noProof="0">
                          <a:solidFill>
                            <a:srgbClr val="FF0000"/>
                          </a:solidFill>
                          <a:effectLst/>
                          <a:latin typeface="Corbel" panose="020B0503020204020204" pitchFamily="34" charset="0"/>
                          <a:ea typeface="Calibri" panose="020F0502020204030204" pitchFamily="34" charset="0"/>
                          <a:cs typeface="Times New Roman (Hoofdtekst CS)"/>
                        </a:rPr>
                        <a:t>nephrologists</a:t>
                      </a:r>
                    </a:p>
                  </a:txBody>
                  <a:tcPr marL="68580" marR="68580" marT="0" marB="0">
                    <a:noFill/>
                  </a:tcPr>
                </a:tc>
                <a:tc>
                  <a:txBody>
                    <a:bodyPr/>
                    <a:lstStyle/>
                    <a:p>
                      <a:pPr marL="285750" indent="-285750">
                        <a:buFont typeface="Arial" panose="020B0604020202020204" pitchFamily="34" charset="0"/>
                        <a:buChar char="•"/>
                      </a:pP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National and international nephrology </a:t>
                      </a: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societies and organisations </a:t>
                      </a: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in Europe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00" noProof="0" dirty="0">
                          <a:solidFill>
                            <a:srgbClr val="002060"/>
                          </a:solidFill>
                          <a:effectLst/>
                          <a:latin typeface="Corbel" panose="020B0503020204020204" pitchFamily="34" charset="0"/>
                          <a:ea typeface="Calibri" panose="020F0502020204030204" pitchFamily="34" charset="0"/>
                          <a:cs typeface="Times New Roman (Hoofdtekst CS)"/>
                        </a:rPr>
                        <a:t>Representing </a:t>
                      </a: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nephrologists, patients, nurses, foundations, industry,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rPr>
                        <a:t>Collaboration with Members of EU Parliament</a:t>
                      </a:r>
                    </a:p>
                    <a:p>
                      <a:pPr marL="285750" indent="-285750">
                        <a:buFont typeface="Arial" panose="020B0604020202020204" pitchFamily="34" charset="0"/>
                        <a:buChar char="•"/>
                      </a:pPr>
                      <a:endParaRPr lang="en-GB" sz="1800" b="1" kern="100" noProof="0" dirty="0">
                        <a:solidFill>
                          <a:srgbClr val="FF0000"/>
                        </a:solidFill>
                        <a:effectLst/>
                        <a:latin typeface="Corbel" panose="020B0503020204020204" pitchFamily="34" charset="0"/>
                        <a:ea typeface="Calibri" panose="020F0502020204030204" pitchFamily="34" charset="0"/>
                        <a:cs typeface="Times New Roman (Hoofdtekst CS)"/>
                      </a:endParaRPr>
                    </a:p>
                  </a:txBody>
                  <a:tcPr marL="68580" marR="68580" marT="0" marB="0">
                    <a:noFill/>
                  </a:tcPr>
                </a:tc>
                <a:extLst>
                  <a:ext uri="{0D108BD9-81ED-4DB2-BD59-A6C34878D82A}">
                    <a16:rowId xmlns:a16="http://schemas.microsoft.com/office/drawing/2014/main" val="3991154966"/>
                  </a:ext>
                </a:extLst>
              </a:tr>
            </a:tbl>
          </a:graphicData>
        </a:graphic>
      </p:graphicFrame>
      <p:sp>
        <p:nvSpPr>
          <p:cNvPr id="3" name="Tekstvak 2">
            <a:extLst>
              <a:ext uri="{FF2B5EF4-FFF2-40B4-BE49-F238E27FC236}">
                <a16:creationId xmlns:a16="http://schemas.microsoft.com/office/drawing/2014/main" id="{FD0BF92E-90F5-0A58-5A69-174E99D306A5}"/>
              </a:ext>
            </a:extLst>
          </p:cNvPr>
          <p:cNvSpPr txBox="1"/>
          <p:nvPr/>
        </p:nvSpPr>
        <p:spPr>
          <a:xfrm>
            <a:off x="2146300" y="635000"/>
            <a:ext cx="4648200" cy="6223000"/>
          </a:xfrm>
          <a:prstGeom prst="rect">
            <a:avLst/>
          </a:prstGeom>
          <a:noFill/>
          <a:ln>
            <a:solidFill>
              <a:srgbClr val="002060"/>
            </a:solidFill>
          </a:ln>
        </p:spPr>
        <p:txBody>
          <a:bodyPr wrap="square" rtlCol="0">
            <a:spAutoFit/>
          </a:bodyPr>
          <a:lstStyle/>
          <a:p>
            <a:endParaRPr lang="en-GB" dirty="0"/>
          </a:p>
        </p:txBody>
      </p:sp>
      <p:sp>
        <p:nvSpPr>
          <p:cNvPr id="5" name="Tekstvak 4">
            <a:extLst>
              <a:ext uri="{FF2B5EF4-FFF2-40B4-BE49-F238E27FC236}">
                <a16:creationId xmlns:a16="http://schemas.microsoft.com/office/drawing/2014/main" id="{E3B00563-F22E-F666-C36F-EA0948E4BA7D}"/>
              </a:ext>
            </a:extLst>
          </p:cNvPr>
          <p:cNvSpPr txBox="1"/>
          <p:nvPr/>
        </p:nvSpPr>
        <p:spPr>
          <a:xfrm>
            <a:off x="6794500" y="635000"/>
            <a:ext cx="5326380" cy="6223000"/>
          </a:xfrm>
          <a:prstGeom prst="rect">
            <a:avLst/>
          </a:prstGeom>
          <a:noFill/>
          <a:ln>
            <a:solidFill>
              <a:srgbClr val="002060"/>
            </a:solidFill>
          </a:ln>
        </p:spPr>
        <p:txBody>
          <a:bodyPr wrap="square" rtlCol="0">
            <a:spAutoFit/>
          </a:bodyPr>
          <a:lstStyle/>
          <a:p>
            <a:endParaRPr lang="en-GB" dirty="0"/>
          </a:p>
        </p:txBody>
      </p:sp>
      <p:pic>
        <p:nvPicPr>
          <p:cNvPr id="7" name="Afbeelding 6">
            <a:extLst>
              <a:ext uri="{FF2B5EF4-FFF2-40B4-BE49-F238E27FC236}">
                <a16:creationId xmlns:a16="http://schemas.microsoft.com/office/drawing/2014/main" id="{4BD39BBB-94C6-15CE-D5BB-767D147E50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672847" y="6223000"/>
            <a:ext cx="608053" cy="608928"/>
          </a:xfrm>
          <a:prstGeom prst="rect">
            <a:avLst/>
          </a:prstGeom>
        </p:spPr>
      </p:pic>
      <p:sp>
        <p:nvSpPr>
          <p:cNvPr id="8" name="Tijdelijke aanduiding voor dianummer 1">
            <a:extLst>
              <a:ext uri="{FF2B5EF4-FFF2-40B4-BE49-F238E27FC236}">
                <a16:creationId xmlns:a16="http://schemas.microsoft.com/office/drawing/2014/main" id="{75718C8D-B58F-9E60-9523-9DE67C3FEA38}"/>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26</a:t>
            </a:fld>
            <a:endParaRPr lang="nl-NL" b="1" dirty="0">
              <a:solidFill>
                <a:schemeClr val="bg1"/>
              </a:solidFill>
              <a:latin typeface="Corbel" panose="020B0503020204020204" pitchFamily="34" charset="0"/>
            </a:endParaRPr>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8C69C5CC-7190-D30B-02FF-626B42698D4A}"/>
                  </a:ext>
                </a:extLst>
              </p:cNvPr>
              <p:cNvGraphicFramePr>
                <a:graphicFrameLocks noChangeAspect="1"/>
              </p:cNvGraphicFramePr>
              <p:nvPr>
                <p:extLst>
                  <p:ext uri="{D42A27DB-BD31-4B8C-83A1-F6EECF244321}">
                    <p14:modId xmlns:p14="http://schemas.microsoft.com/office/powerpoint/2010/main" val="1189011142"/>
                  </p:ext>
                </p:extLst>
              </p:nvPr>
            </p:nvGraphicFramePr>
            <p:xfrm>
              <a:off x="-2529840" y="1012190"/>
              <a:ext cx="3048000" cy="1714500"/>
            </p:xfrm>
            <a:graphic>
              <a:graphicData uri="http://schemas.microsoft.com/office/powerpoint/2016/slidezoom">
                <pslz:sldZm>
                  <pslz:sldZmObj sldId="257" cId="2626099411">
                    <pslz:zmPr id="{70F833FC-356D-4BB5-84FA-F3BB40502679}"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Diazoom 5">
                <a:hlinkClick r:id="rId5" action="ppaction://hlinksldjump"/>
                <a:extLst>
                  <a:ext uri="{FF2B5EF4-FFF2-40B4-BE49-F238E27FC236}">
                    <a16:creationId xmlns:a16="http://schemas.microsoft.com/office/drawing/2014/main" id="{8C69C5CC-7190-D30B-02FF-626B42698D4A}"/>
                  </a:ext>
                </a:extLst>
              </p:cNvPr>
              <p:cNvPicPr>
                <a:picLocks noGrp="1" noRot="1" noChangeAspect="1" noMove="1" noResize="1" noEditPoints="1" noAdjustHandles="1" noChangeArrowheads="1" noChangeShapeType="1"/>
              </p:cNvPicPr>
              <p:nvPr/>
            </p:nvPicPr>
            <p:blipFill>
              <a:blip r:embed="rId6"/>
              <a:stretch>
                <a:fillRect/>
              </a:stretch>
            </p:blipFill>
            <p:spPr>
              <a:xfrm>
                <a:off x="-2529840" y="101219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62609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9">
            <a:extLst>
              <a:ext uri="{FF2B5EF4-FFF2-40B4-BE49-F238E27FC236}">
                <a16:creationId xmlns:a16="http://schemas.microsoft.com/office/drawing/2014/main" id="{7D35C4F9-AB6A-AF50-8842-C8740C9DC57C}"/>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Shared goals of ERA and EKHA</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11" name="Tekstvak 10">
            <a:extLst>
              <a:ext uri="{FF2B5EF4-FFF2-40B4-BE49-F238E27FC236}">
                <a16:creationId xmlns:a16="http://schemas.microsoft.com/office/drawing/2014/main" id="{77EE6ADF-B2D2-DB4B-07D3-E77059968545}"/>
              </a:ext>
            </a:extLst>
          </p:cNvPr>
          <p:cNvSpPr txBox="1"/>
          <p:nvPr/>
        </p:nvSpPr>
        <p:spPr>
          <a:xfrm>
            <a:off x="330200" y="853638"/>
            <a:ext cx="6096000" cy="5324535"/>
          </a:xfrm>
          <a:prstGeom prst="rect">
            <a:avLst/>
          </a:prstGeom>
          <a:noFill/>
        </p:spPr>
        <p:txBody>
          <a:bodyPr wrap="square">
            <a:spAutoFit/>
          </a:bodyPr>
          <a:lstStyle/>
          <a:p>
            <a:r>
              <a:rPr lang="en-GB" sz="1800" b="1" kern="100" dirty="0">
                <a:solidFill>
                  <a:srgbClr val="002060"/>
                </a:solidFill>
                <a:effectLst/>
                <a:latin typeface="Corbel" panose="020B0503020204020204" pitchFamily="34" charset="0"/>
              </a:rPr>
              <a:t>ERA’ GOALS</a:t>
            </a:r>
          </a:p>
          <a:p>
            <a:endParaRPr lang="en-GB" sz="1800" b="1" kern="100" dirty="0">
              <a:solidFill>
                <a:srgbClr val="002060"/>
              </a:solidFill>
              <a:effectLst/>
              <a:latin typeface="Corbel" panose="020B0503020204020204" pitchFamily="34" charset="0"/>
            </a:endParaRPr>
          </a:p>
          <a:p>
            <a:r>
              <a:rPr lang="en-GB" sz="1800" b="1" kern="100" dirty="0">
                <a:solidFill>
                  <a:srgbClr val="002060"/>
                </a:solidFill>
                <a:effectLst/>
                <a:latin typeface="Corbel" panose="020B0503020204020204" pitchFamily="34" charset="0"/>
              </a:rPr>
              <a:t>Promoting kidney health for all</a:t>
            </a:r>
            <a:endParaRPr lang="nl-NL" sz="1800" b="1" kern="100" dirty="0">
              <a:solidFill>
                <a:srgbClr val="002060"/>
              </a:solidFill>
              <a:effectLst/>
              <a:latin typeface="Corbel" panose="020B05030202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GB" sz="1800" b="0" kern="100" dirty="0">
                <a:solidFill>
                  <a:srgbClr val="002060"/>
                </a:solidFill>
                <a:effectLst/>
                <a:latin typeface="Corbel" panose="020B0503020204020204" pitchFamily="34" charset="0"/>
              </a:rPr>
              <a:t>Prevent people from developing kidney disease</a:t>
            </a:r>
            <a:endParaRPr lang="nl-NL" sz="1800" b="0" kern="100" dirty="0">
              <a:solidFill>
                <a:srgbClr val="002060"/>
              </a:solidFill>
              <a:effectLst/>
              <a:latin typeface="Corbel" panose="020B0503020204020204" pitchFamily="34" charset="0"/>
            </a:endParaRPr>
          </a:p>
          <a:p>
            <a:pPr marL="342900" lvl="0" indent="-342900">
              <a:buFont typeface="Symbol" pitchFamily="2" charset="2"/>
              <a:buChar char=""/>
            </a:pPr>
            <a:r>
              <a:rPr lang="en-GB" sz="1800" b="0" kern="100" dirty="0">
                <a:solidFill>
                  <a:srgbClr val="002060"/>
                </a:solidFill>
                <a:effectLst/>
                <a:latin typeface="Corbel" panose="020B0503020204020204" pitchFamily="34" charset="0"/>
              </a:rPr>
              <a:t>Develop a global vision about kidney health beyond borders</a:t>
            </a:r>
            <a:endParaRPr lang="nl-NL" sz="1800" b="0" kern="100" dirty="0">
              <a:solidFill>
                <a:srgbClr val="002060"/>
              </a:solidFill>
              <a:effectLst/>
              <a:latin typeface="Corbel" panose="020B0503020204020204" pitchFamily="34" charset="0"/>
            </a:endParaRPr>
          </a:p>
          <a:p>
            <a:r>
              <a:rPr lang="en-GB" sz="800" b="0" kern="100" dirty="0">
                <a:solidFill>
                  <a:srgbClr val="002060"/>
                </a:solidFill>
                <a:effectLst/>
                <a:latin typeface="Corbel" panose="020B0503020204020204" pitchFamily="34" charset="0"/>
              </a:rPr>
              <a:t> </a:t>
            </a:r>
            <a:endParaRPr lang="nl-NL" sz="800" b="0" kern="100" dirty="0">
              <a:solidFill>
                <a:srgbClr val="002060"/>
              </a:solidFill>
              <a:effectLst/>
              <a:latin typeface="Corbel" panose="020B0503020204020204" pitchFamily="34" charset="0"/>
            </a:endParaRPr>
          </a:p>
          <a:p>
            <a:r>
              <a:rPr lang="en-GB" sz="1800" b="1" kern="100" dirty="0">
                <a:solidFill>
                  <a:srgbClr val="002060"/>
                </a:solidFill>
                <a:effectLst/>
                <a:latin typeface="Corbel" panose="020B0503020204020204" pitchFamily="34" charset="0"/>
              </a:rPr>
              <a:t>Improving kidney care for patients</a:t>
            </a:r>
            <a:endParaRPr lang="nl-NL" sz="1800" b="1" kern="100" dirty="0">
              <a:solidFill>
                <a:srgbClr val="002060"/>
              </a:solidFill>
              <a:effectLst/>
              <a:latin typeface="Corbel" panose="020B0503020204020204" pitchFamily="34" charset="0"/>
            </a:endParaRPr>
          </a:p>
          <a:p>
            <a:pPr marL="342900" lvl="0" indent="-342900">
              <a:buFont typeface="Symbol" pitchFamily="2" charset="2"/>
              <a:buChar char=""/>
            </a:pPr>
            <a:r>
              <a:rPr lang="en-GB" sz="1800" b="0" kern="100" dirty="0">
                <a:solidFill>
                  <a:srgbClr val="002060"/>
                </a:solidFill>
                <a:effectLst/>
                <a:latin typeface="Corbel" panose="020B0503020204020204" pitchFamily="34" charset="0"/>
              </a:rPr>
              <a:t>Promote equity of access to kidney diagnosis and treatment across Europe</a:t>
            </a:r>
            <a:endParaRPr lang="nl-NL" sz="1800" b="0" kern="100" dirty="0">
              <a:solidFill>
                <a:srgbClr val="002060"/>
              </a:solidFill>
              <a:effectLst/>
              <a:latin typeface="Corbel" panose="020B0503020204020204" pitchFamily="34" charset="0"/>
            </a:endParaRPr>
          </a:p>
          <a:p>
            <a:pPr marL="342900" lvl="0" indent="-342900">
              <a:buFont typeface="Symbol" pitchFamily="2" charset="2"/>
              <a:buChar char=""/>
            </a:pPr>
            <a:r>
              <a:rPr lang="en-GB" sz="1800" b="0" kern="100" dirty="0">
                <a:solidFill>
                  <a:srgbClr val="002060"/>
                </a:solidFill>
                <a:effectLst/>
                <a:latin typeface="Corbel" panose="020B0503020204020204" pitchFamily="34" charset="0"/>
              </a:rPr>
              <a:t>Generate respect for the patient voice</a:t>
            </a:r>
            <a:endParaRPr lang="nl-NL" sz="1800" b="0" kern="100" dirty="0">
              <a:solidFill>
                <a:srgbClr val="002060"/>
              </a:solidFill>
              <a:effectLst/>
              <a:latin typeface="Corbel" panose="020B0503020204020204" pitchFamily="34" charset="0"/>
            </a:endParaRPr>
          </a:p>
          <a:p>
            <a:r>
              <a:rPr lang="en-GB" sz="800" b="0" kern="100" dirty="0">
                <a:solidFill>
                  <a:srgbClr val="002060"/>
                </a:solidFill>
                <a:effectLst/>
                <a:latin typeface="Corbel" panose="020B0503020204020204" pitchFamily="34" charset="0"/>
              </a:rPr>
              <a:t> </a:t>
            </a:r>
            <a:endParaRPr lang="nl-NL" sz="800" b="0" kern="100" dirty="0">
              <a:solidFill>
                <a:srgbClr val="002060"/>
              </a:solidFill>
              <a:effectLst/>
              <a:latin typeface="Corbel" panose="020B0503020204020204" pitchFamily="34" charset="0"/>
            </a:endParaRPr>
          </a:p>
          <a:p>
            <a:r>
              <a:rPr lang="en-GB" sz="1800" b="1" kern="100" dirty="0">
                <a:solidFill>
                  <a:srgbClr val="002060"/>
                </a:solidFill>
                <a:effectLst/>
                <a:latin typeface="Corbel" panose="020B0503020204020204" pitchFamily="34" charset="0"/>
              </a:rPr>
              <a:t>Strengthening the kidney community</a:t>
            </a:r>
            <a:endParaRPr lang="nl-NL" sz="1800" b="1" kern="100" dirty="0">
              <a:solidFill>
                <a:srgbClr val="002060"/>
              </a:solidFill>
              <a:effectLst/>
              <a:latin typeface="Corbel" panose="020B0503020204020204" pitchFamily="34" charset="0"/>
            </a:endParaRPr>
          </a:p>
          <a:p>
            <a:pPr marL="342900" lvl="0" indent="-342900">
              <a:buFont typeface="Symbol" pitchFamily="2" charset="2"/>
              <a:buChar char=""/>
            </a:pPr>
            <a:r>
              <a:rPr lang="en-GB" sz="1800" b="0" kern="100" dirty="0">
                <a:solidFill>
                  <a:srgbClr val="002060"/>
                </a:solidFill>
                <a:effectLst/>
                <a:latin typeface="Corbel" panose="020B0503020204020204" pitchFamily="34" charset="0"/>
              </a:rPr>
              <a:t>Foster a stronger sense of identity and community among members</a:t>
            </a:r>
            <a:endParaRPr lang="nl-NL" sz="1800" b="0" kern="100" dirty="0">
              <a:solidFill>
                <a:srgbClr val="002060"/>
              </a:solidFill>
              <a:effectLst/>
              <a:latin typeface="Corbel" panose="020B0503020204020204" pitchFamily="34" charset="0"/>
            </a:endParaRPr>
          </a:p>
          <a:p>
            <a:pPr marL="342900" lvl="0" indent="-342900">
              <a:buFont typeface="Symbol" pitchFamily="2" charset="2"/>
              <a:buChar char=""/>
            </a:pPr>
            <a:r>
              <a:rPr lang="en-GB" sz="1800" b="0" kern="100" dirty="0">
                <a:solidFill>
                  <a:srgbClr val="002060"/>
                </a:solidFill>
                <a:effectLst/>
                <a:latin typeface="Corbel" panose="020B0503020204020204" pitchFamily="34" charset="0"/>
              </a:rPr>
              <a:t>Reconsider the role of the modern nephrology professional specialist to inspire the next generation</a:t>
            </a:r>
          </a:p>
          <a:p>
            <a:pPr marL="342900" lvl="0" indent="-342900">
              <a:buFont typeface="Symbol" pitchFamily="2" charset="2"/>
              <a:buChar char=""/>
            </a:pPr>
            <a:r>
              <a:rPr lang="en-GB" sz="1800" b="0" kern="100" dirty="0">
                <a:solidFill>
                  <a:srgbClr val="002060"/>
                </a:solidFill>
                <a:effectLst/>
                <a:latin typeface="Corbel" panose="020B0503020204020204" pitchFamily="34" charset="0"/>
              </a:rPr>
              <a:t>Address the pressing issues of nephrology workforce shortage and promote personnel recruitment and continuity</a:t>
            </a:r>
          </a:p>
        </p:txBody>
      </p:sp>
      <p:sp>
        <p:nvSpPr>
          <p:cNvPr id="13" name="Tekstvak 12">
            <a:extLst>
              <a:ext uri="{FF2B5EF4-FFF2-40B4-BE49-F238E27FC236}">
                <a16:creationId xmlns:a16="http://schemas.microsoft.com/office/drawing/2014/main" id="{01260E18-86CF-00AD-6C20-CCFDF88B5F36}"/>
              </a:ext>
            </a:extLst>
          </p:cNvPr>
          <p:cNvSpPr txBox="1"/>
          <p:nvPr/>
        </p:nvSpPr>
        <p:spPr>
          <a:xfrm>
            <a:off x="6184900" y="829786"/>
            <a:ext cx="5334000" cy="369332"/>
          </a:xfrm>
          <a:prstGeom prst="rect">
            <a:avLst/>
          </a:prstGeom>
          <a:noFill/>
        </p:spPr>
        <p:txBody>
          <a:bodyPr wrap="square">
            <a:spAutoFit/>
          </a:bodyPr>
          <a:lstStyle/>
          <a:p>
            <a:pPr marL="144463" indent="36513">
              <a:tabLst/>
            </a:pPr>
            <a:r>
              <a:rPr lang="en-GB" sz="1800" b="1" kern="100" dirty="0">
                <a:solidFill>
                  <a:srgbClr val="002060"/>
                </a:solidFill>
                <a:effectLst/>
                <a:latin typeface="Corbel" panose="020B0503020204020204" pitchFamily="34" charset="0"/>
              </a:rPr>
              <a:t>EKHA’S MISSION STRATEGY</a:t>
            </a:r>
            <a:endParaRPr lang="nl-NL" sz="1800" b="1" kern="100" dirty="0">
              <a:solidFill>
                <a:srgbClr val="002060"/>
              </a:solidFill>
              <a:effectLst/>
              <a:latin typeface="Corbel" panose="020B0503020204020204" pitchFamily="34" charset="0"/>
            </a:endParaRPr>
          </a:p>
        </p:txBody>
      </p:sp>
      <p:pic>
        <p:nvPicPr>
          <p:cNvPr id="16" name="Afbeelding 15">
            <a:extLst>
              <a:ext uri="{FF2B5EF4-FFF2-40B4-BE49-F238E27FC236}">
                <a16:creationId xmlns:a16="http://schemas.microsoft.com/office/drawing/2014/main" id="{74D69BC3-9BFF-7B27-9225-F1235AB4ED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49072"/>
            <a:ext cx="608053" cy="608928"/>
          </a:xfrm>
          <a:prstGeom prst="rect">
            <a:avLst/>
          </a:prstGeom>
        </p:spPr>
      </p:pic>
      <p:sp>
        <p:nvSpPr>
          <p:cNvPr id="17" name="Tijdelijke aanduiding voor dianummer 1">
            <a:extLst>
              <a:ext uri="{FF2B5EF4-FFF2-40B4-BE49-F238E27FC236}">
                <a16:creationId xmlns:a16="http://schemas.microsoft.com/office/drawing/2014/main" id="{CABD7003-563D-FD65-0C2E-52CD6081D949}"/>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27</a:t>
            </a:fld>
            <a:endParaRPr lang="nl-NL" b="1" dirty="0">
              <a:solidFill>
                <a:schemeClr val="bg1"/>
              </a:solidFill>
              <a:latin typeface="Corbel" panose="020B0503020204020204" pitchFamily="34" charset="0"/>
            </a:endParaRPr>
          </a:p>
        </p:txBody>
      </p:sp>
      <p:pic>
        <p:nvPicPr>
          <p:cNvPr id="18" name="Afbeelding 17">
            <a:extLst>
              <a:ext uri="{FF2B5EF4-FFF2-40B4-BE49-F238E27FC236}">
                <a16:creationId xmlns:a16="http://schemas.microsoft.com/office/drawing/2014/main" id="{1B7715BA-E331-32DC-0F19-5E543B953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6200" y="1219659"/>
            <a:ext cx="5534547" cy="5185338"/>
          </a:xfrm>
          <a:prstGeom prst="rect">
            <a:avLst/>
          </a:prstGeom>
        </p:spPr>
      </p:pic>
    </p:spTree>
    <p:extLst>
      <p:ext uri="{BB962C8B-B14F-4D97-AF65-F5344CB8AC3E}">
        <p14:creationId xmlns:p14="http://schemas.microsoft.com/office/powerpoint/2010/main" val="174031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15EB1-E8CA-6110-FF17-A0EBFA57C9F2}"/>
              </a:ext>
            </a:extLst>
          </p:cNvPr>
          <p:cNvSpPr>
            <a:spLocks noGrp="1"/>
          </p:cNvSpPr>
          <p:nvPr>
            <p:ph type="title"/>
          </p:nvPr>
        </p:nvSpPr>
        <p:spPr>
          <a:xfrm>
            <a:off x="608052" y="864753"/>
            <a:ext cx="11041200" cy="827601"/>
          </a:xfrm>
        </p:spPr>
        <p:txBody>
          <a:bodyPr/>
          <a:lstStyle/>
          <a:p>
            <a:r>
              <a:rPr lang="en-GB" sz="2800" b="1" dirty="0">
                <a:solidFill>
                  <a:srgbClr val="009049"/>
                </a:solidFill>
                <a:latin typeface="Calibri" panose="020F0502020204030204" pitchFamily="34" charset="0"/>
                <a:cs typeface="Calibri" panose="020F0502020204030204" pitchFamily="34" charset="0"/>
              </a:rPr>
              <a:t>Advoc</a:t>
            </a:r>
            <a:r>
              <a:rPr lang="en-GB" sz="2800" b="1" dirty="0">
                <a:solidFill>
                  <a:srgbClr val="009049"/>
                </a:solidFill>
                <a:latin typeface="Corbel" panose="020B0503020204020204" pitchFamily="34" charset="0"/>
                <a:cs typeface="Calibri" panose="020F0502020204030204" pitchFamily="34" charset="0"/>
              </a:rPr>
              <a:t>acy Priorities ahead of 2024 European Parliament Elections</a:t>
            </a:r>
          </a:p>
        </p:txBody>
      </p:sp>
      <p:sp>
        <p:nvSpPr>
          <p:cNvPr id="3" name="Espace réservé du contenu 2">
            <a:extLst>
              <a:ext uri="{FF2B5EF4-FFF2-40B4-BE49-F238E27FC236}">
                <a16:creationId xmlns:a16="http://schemas.microsoft.com/office/drawing/2014/main" id="{E53B002D-D4C9-1432-04F6-A865A8BCC2AE}"/>
              </a:ext>
            </a:extLst>
          </p:cNvPr>
          <p:cNvSpPr>
            <a:spLocks noGrp="1"/>
          </p:cNvSpPr>
          <p:nvPr>
            <p:ph idx="1"/>
          </p:nvPr>
        </p:nvSpPr>
        <p:spPr>
          <a:xfrm>
            <a:off x="608053" y="2441840"/>
            <a:ext cx="5280110" cy="1589833"/>
          </a:xfrm>
          <a:prstGeom prst="roundRect">
            <a:avLst/>
          </a:prstGeom>
          <a:solidFill>
            <a:schemeClr val="accent5">
              <a:lumMod val="20000"/>
              <a:lumOff val="80000"/>
            </a:schemeClr>
          </a:solidFill>
        </p:spPr>
        <p:txBody>
          <a:bodyPr>
            <a:normAutofit lnSpcReduction="10000"/>
          </a:bodyPr>
          <a:lstStyle/>
          <a:p>
            <a:pPr marL="0" indent="0" algn="ctr">
              <a:lnSpc>
                <a:spcPct val="120000"/>
              </a:lnSpc>
              <a:buNone/>
            </a:pPr>
            <a:r>
              <a:rPr lang="en-US" sz="1800" b="1" dirty="0">
                <a:solidFill>
                  <a:schemeClr val="accent1"/>
                </a:solidFill>
                <a:latin typeface="Corbel" panose="020B0503020204020204" pitchFamily="34" charset="0"/>
                <a:cs typeface="Calibri" panose="020F0502020204030204" pitchFamily="34" charset="0"/>
              </a:rPr>
              <a:t>Foster innovation in kidney disease treatments</a:t>
            </a:r>
          </a:p>
          <a:p>
            <a:pPr marL="0" indent="0" algn="ctr">
              <a:lnSpc>
                <a:spcPct val="120000"/>
              </a:lnSpc>
              <a:buNone/>
            </a:pPr>
            <a:r>
              <a:rPr lang="en-US" sz="1800" dirty="0">
                <a:solidFill>
                  <a:srgbClr val="002060"/>
                </a:solidFill>
                <a:latin typeface="Corbel" panose="020B0503020204020204" pitchFamily="34" charset="0"/>
                <a:cs typeface="Calibri" panose="020F0502020204030204" pitchFamily="34" charset="0"/>
              </a:rPr>
              <a:t>Call on the EU to stimulate research, development, and green innovation of therapeutic alternatives for CKD, preferably in a international consortium</a:t>
            </a:r>
            <a:endParaRPr lang="en-BE" sz="1800" dirty="0">
              <a:solidFill>
                <a:srgbClr val="002060"/>
              </a:solidFill>
              <a:latin typeface="Corbel" panose="020B050302020402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AA76066A-C97E-ED7F-156F-77462A28FB8C}"/>
              </a:ext>
            </a:extLst>
          </p:cNvPr>
          <p:cNvSpPr txBox="1"/>
          <p:nvPr/>
        </p:nvSpPr>
        <p:spPr>
          <a:xfrm>
            <a:off x="6303838" y="2452196"/>
            <a:ext cx="5260201" cy="1634490"/>
          </a:xfrm>
          <a:prstGeom prst="roundRect">
            <a:avLst/>
          </a:prstGeom>
          <a:solidFill>
            <a:schemeClr val="accent5">
              <a:lumMod val="20000"/>
              <a:lumOff val="80000"/>
            </a:schemeClr>
          </a:solidFill>
        </p:spPr>
        <p:txBody>
          <a:bodyPr wrap="square">
            <a:spAutoFit/>
          </a:bodyPr>
          <a:lstStyle/>
          <a:p>
            <a:pPr algn="ctr"/>
            <a:r>
              <a:rPr lang="en-GB" b="1" dirty="0">
                <a:solidFill>
                  <a:schemeClr val="accent1"/>
                </a:solidFill>
                <a:effectLst/>
                <a:latin typeface="Corbel" panose="020B0503020204020204" pitchFamily="34" charset="0"/>
                <a:ea typeface="Times New Roman" panose="02020603050405020304" pitchFamily="18" charset="0"/>
                <a:cs typeface="Calibri" panose="020F0502020204030204" pitchFamily="34" charset="0"/>
              </a:rPr>
              <a:t>Organ donation and transplantation</a:t>
            </a:r>
            <a:endParaRPr lang="en-GB"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endParaRPr>
          </a:p>
          <a:p>
            <a:pPr algn="ctr"/>
            <a:r>
              <a:rPr lang="en-GB" dirty="0">
                <a:solidFill>
                  <a:srgbClr val="002060"/>
                </a:solidFill>
                <a:latin typeface="Corbel" panose="020B0503020204020204" pitchFamily="34" charset="0"/>
                <a:cs typeface="Calibri" panose="020F0502020204030204" pitchFamily="34" charset="0"/>
              </a:rPr>
              <a:t>Call on the EU to address the long-standing challenges in organ donation and transplantation</a:t>
            </a:r>
          </a:p>
          <a:p>
            <a:pPr algn="ctr"/>
            <a:endParaRPr lang="en-GB" dirty="0">
              <a:solidFill>
                <a:srgbClr val="002060"/>
              </a:solidFill>
              <a:latin typeface="Corbel" panose="020B0503020204020204" pitchFamily="34" charset="0"/>
              <a:cs typeface="Calibri" panose="020F0502020204030204" pitchFamily="34" charset="0"/>
            </a:endParaRPr>
          </a:p>
          <a:p>
            <a:pPr algn="ctr"/>
            <a:r>
              <a:rPr lang="en-GB" dirty="0">
                <a:solidFill>
                  <a:srgbClr val="002060"/>
                </a:solidFill>
                <a:latin typeface="Corbel" panose="020B0503020204020204" pitchFamily="34" charset="0"/>
                <a:cs typeface="Calibri" panose="020F0502020204030204" pitchFamily="34" charset="0"/>
              </a:rPr>
              <a:t>Potential ask: A 2</a:t>
            </a:r>
            <a:r>
              <a:rPr lang="en-GB" baseline="30000" dirty="0">
                <a:solidFill>
                  <a:srgbClr val="002060"/>
                </a:solidFill>
                <a:latin typeface="Corbel" panose="020B0503020204020204" pitchFamily="34" charset="0"/>
                <a:cs typeface="Calibri" panose="020F0502020204030204" pitchFamily="34" charset="0"/>
              </a:rPr>
              <a:t>nd</a:t>
            </a:r>
            <a:r>
              <a:rPr lang="en-GB" dirty="0">
                <a:solidFill>
                  <a:srgbClr val="002060"/>
                </a:solidFill>
                <a:latin typeface="Corbel" panose="020B0503020204020204" pitchFamily="34" charset="0"/>
                <a:cs typeface="Calibri" panose="020F0502020204030204" pitchFamily="34" charset="0"/>
              </a:rPr>
              <a:t> EU action plan </a:t>
            </a:r>
          </a:p>
        </p:txBody>
      </p:sp>
      <p:sp>
        <p:nvSpPr>
          <p:cNvPr id="7" name="ZoneTexte 6">
            <a:extLst>
              <a:ext uri="{FF2B5EF4-FFF2-40B4-BE49-F238E27FC236}">
                <a16:creationId xmlns:a16="http://schemas.microsoft.com/office/drawing/2014/main" id="{A5A7D533-D4C9-1ABB-CA8E-DF00FE29A9C0}"/>
              </a:ext>
            </a:extLst>
          </p:cNvPr>
          <p:cNvSpPr txBox="1"/>
          <p:nvPr/>
        </p:nvSpPr>
        <p:spPr>
          <a:xfrm>
            <a:off x="608053" y="5608760"/>
            <a:ext cx="11041199" cy="408623"/>
          </a:xfrm>
          <a:prstGeom prst="roundRect">
            <a:avLst/>
          </a:prstGeom>
          <a:solidFill>
            <a:srgbClr val="002060"/>
          </a:solidFill>
        </p:spPr>
        <p:txBody>
          <a:bodyPr wrap="square">
            <a:spAutoFit/>
          </a:bodyPr>
          <a:lstStyle/>
          <a:p>
            <a:pPr algn="ctr"/>
            <a:r>
              <a:rPr lang="en-US" b="1" dirty="0">
                <a:solidFill>
                  <a:schemeClr val="bg1"/>
                </a:solidFill>
                <a:latin typeface="Calibri" panose="020F0502020204030204" pitchFamily="34" charset="0"/>
                <a:cs typeface="Calibri" panose="020F0502020204030204" pitchFamily="34" charset="0"/>
              </a:rPr>
              <a:t>Kidney Manifesto</a:t>
            </a:r>
            <a:endParaRPr lang="en-BE" b="1" dirty="0">
              <a:solidFill>
                <a:schemeClr val="bg1"/>
              </a:solidFill>
            </a:endParaRPr>
          </a:p>
        </p:txBody>
      </p:sp>
      <p:sp>
        <p:nvSpPr>
          <p:cNvPr id="9" name="ZoneTexte 8">
            <a:extLst>
              <a:ext uri="{FF2B5EF4-FFF2-40B4-BE49-F238E27FC236}">
                <a16:creationId xmlns:a16="http://schemas.microsoft.com/office/drawing/2014/main" id="{7F483514-16CA-52E6-44BC-17ED67D6D159}"/>
              </a:ext>
            </a:extLst>
          </p:cNvPr>
          <p:cNvSpPr txBox="1"/>
          <p:nvPr/>
        </p:nvSpPr>
        <p:spPr>
          <a:xfrm>
            <a:off x="608052" y="1740154"/>
            <a:ext cx="10955987" cy="408623"/>
          </a:xfrm>
          <a:prstGeom prst="roundRect">
            <a:avLst/>
          </a:prstGeom>
          <a:solidFill>
            <a:srgbClr val="002060"/>
          </a:solidFill>
        </p:spPr>
        <p:txBody>
          <a:bodyPr wrap="square">
            <a:spAutoFit/>
          </a:bodyPr>
          <a:lstStyle/>
          <a:p>
            <a:r>
              <a:rPr lang="en-US" noProof="0" dirty="0">
                <a:solidFill>
                  <a:schemeClr val="bg1"/>
                </a:solidFill>
                <a:latin typeface="Corbel" panose="020B0503020204020204" pitchFamily="34" charset="0"/>
                <a:cs typeface="Calibri" panose="020F0502020204030204" pitchFamily="34" charset="0"/>
              </a:rPr>
              <a:t>EKHA </a:t>
            </a:r>
            <a:r>
              <a:rPr lang="en-US" b="1" noProof="0" dirty="0">
                <a:solidFill>
                  <a:schemeClr val="bg1"/>
                </a:solidFill>
                <a:latin typeface="Corbel" panose="020B0503020204020204" pitchFamily="34" charset="0"/>
                <a:cs typeface="Calibri" panose="020F0502020204030204" pitchFamily="34" charset="0"/>
              </a:rPr>
              <a:t>key recommendations</a:t>
            </a:r>
            <a:r>
              <a:rPr lang="en-US" noProof="0" dirty="0">
                <a:solidFill>
                  <a:schemeClr val="bg1"/>
                </a:solidFill>
                <a:latin typeface="Corbel" panose="020B0503020204020204" pitchFamily="34" charset="0"/>
                <a:cs typeface="Calibri" panose="020F0502020204030204" pitchFamily="34" charset="0"/>
              </a:rPr>
              <a:t>, </a:t>
            </a:r>
            <a:r>
              <a:rPr lang="en-US" b="1" noProof="0" dirty="0">
                <a:solidFill>
                  <a:schemeClr val="bg1"/>
                </a:solidFill>
                <a:latin typeface="Corbel" panose="020B0503020204020204" pitchFamily="34" charset="0"/>
                <a:cs typeface="Calibri" panose="020F0502020204030204" pitchFamily="34" charset="0"/>
              </a:rPr>
              <a:t>short- and long-term objectives</a:t>
            </a:r>
            <a:r>
              <a:rPr lang="en-US" noProof="0" dirty="0">
                <a:solidFill>
                  <a:schemeClr val="bg1"/>
                </a:solidFill>
                <a:latin typeface="Corbel" panose="020B0503020204020204" pitchFamily="34" charset="0"/>
                <a:cs typeface="Calibri" panose="020F0502020204030204" pitchFamily="34" charset="0"/>
              </a:rPr>
              <a:t>, </a:t>
            </a:r>
            <a:r>
              <a:rPr lang="en-US" b="1" noProof="0" dirty="0">
                <a:solidFill>
                  <a:schemeClr val="bg1"/>
                </a:solidFill>
                <a:latin typeface="Corbel" panose="020B0503020204020204" pitchFamily="34" charset="0"/>
                <a:cs typeface="Calibri" panose="020F0502020204030204" pitchFamily="34" charset="0"/>
              </a:rPr>
              <a:t>concrete asks</a:t>
            </a:r>
            <a:endParaRPr lang="en-BE" dirty="0">
              <a:solidFill>
                <a:schemeClr val="bg1"/>
              </a:solidFill>
              <a:latin typeface="Corbel" panose="020B0503020204020204" pitchFamily="34" charset="0"/>
            </a:endParaRPr>
          </a:p>
        </p:txBody>
      </p:sp>
      <p:sp>
        <p:nvSpPr>
          <p:cNvPr id="4" name="Rechthoek 7">
            <a:extLst>
              <a:ext uri="{FF2B5EF4-FFF2-40B4-BE49-F238E27FC236}">
                <a16:creationId xmlns:a16="http://schemas.microsoft.com/office/drawing/2014/main" id="{99EF7247-CEBF-99FF-AA21-4DCE4047F1B2}"/>
              </a:ext>
            </a:extLst>
          </p:cNvPr>
          <p:cNvSpPr/>
          <p:nvPr/>
        </p:nvSpPr>
        <p:spPr>
          <a:xfrm>
            <a:off x="0" y="-72"/>
            <a:ext cx="12192000" cy="84182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algn="ctr"/>
            <a:r>
              <a:rPr lang="en-GB" sz="3600" b="1" dirty="0">
                <a:solidFill>
                  <a:schemeClr val="bg1">
                    <a:lumMod val="95000"/>
                  </a:schemeClr>
                </a:solidFill>
                <a:latin typeface="Corbel" panose="020B0503020204020204" pitchFamily="34" charset="0"/>
              </a:rPr>
              <a:t>European elections</a:t>
            </a:r>
          </a:p>
        </p:txBody>
      </p:sp>
      <p:sp>
        <p:nvSpPr>
          <p:cNvPr id="6" name="Flèche : chevron 5">
            <a:extLst>
              <a:ext uri="{FF2B5EF4-FFF2-40B4-BE49-F238E27FC236}">
                <a16:creationId xmlns:a16="http://schemas.microsoft.com/office/drawing/2014/main" id="{F274BCDD-91C4-AB87-A6A1-C5D246CA0CD9}"/>
              </a:ext>
            </a:extLst>
          </p:cNvPr>
          <p:cNvSpPr/>
          <p:nvPr/>
        </p:nvSpPr>
        <p:spPr>
          <a:xfrm rot="5400000">
            <a:off x="5800013" y="4180136"/>
            <a:ext cx="627888" cy="652272"/>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8" name="Flèche : chevron 7">
            <a:extLst>
              <a:ext uri="{FF2B5EF4-FFF2-40B4-BE49-F238E27FC236}">
                <a16:creationId xmlns:a16="http://schemas.microsoft.com/office/drawing/2014/main" id="{B4872E73-5D79-BE25-9AE5-6F6E528040AA}"/>
              </a:ext>
            </a:extLst>
          </p:cNvPr>
          <p:cNvSpPr/>
          <p:nvPr/>
        </p:nvSpPr>
        <p:spPr>
          <a:xfrm rot="5400000">
            <a:off x="5800013" y="4654735"/>
            <a:ext cx="627888" cy="652272"/>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pic>
        <p:nvPicPr>
          <p:cNvPr id="10" name="Afbeelding 9">
            <a:extLst>
              <a:ext uri="{FF2B5EF4-FFF2-40B4-BE49-F238E27FC236}">
                <a16:creationId xmlns:a16="http://schemas.microsoft.com/office/drawing/2014/main" id="{12459848-6C03-D8BD-BD6C-4319352698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1" name="Tijdelijke aanduiding voor dianummer 1">
            <a:extLst>
              <a:ext uri="{FF2B5EF4-FFF2-40B4-BE49-F238E27FC236}">
                <a16:creationId xmlns:a16="http://schemas.microsoft.com/office/drawing/2014/main" id="{141A1F61-100E-C986-09A8-64018748329A}"/>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28</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325001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A picture containing object&#10;&#10;Description automatically generated">
            <a:extLst>
              <a:ext uri="{FF2B5EF4-FFF2-40B4-BE49-F238E27FC236}">
                <a16:creationId xmlns:a16="http://schemas.microsoft.com/office/drawing/2014/main" id="{9DFFE8FF-9934-7346-A511-563BCD67F1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055" y="2984329"/>
            <a:ext cx="2064621" cy="685971"/>
          </a:xfrm>
          <a:prstGeom prst="rect">
            <a:avLst/>
          </a:prstGeom>
        </p:spPr>
      </p:pic>
      <p:sp>
        <p:nvSpPr>
          <p:cNvPr id="7" name="Rechthoek 6">
            <a:extLst>
              <a:ext uri="{FF2B5EF4-FFF2-40B4-BE49-F238E27FC236}">
                <a16:creationId xmlns:a16="http://schemas.microsoft.com/office/drawing/2014/main" id="{968FCBF3-F3A9-9D41-AE7B-B4233F213C1E}"/>
              </a:ext>
            </a:extLst>
          </p:cNvPr>
          <p:cNvSpPr/>
          <p:nvPr/>
        </p:nvSpPr>
        <p:spPr>
          <a:xfrm>
            <a:off x="0" y="0"/>
            <a:ext cx="12192000" cy="841829"/>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orbel" panose="020B0503020204020204" pitchFamily="34" charset="0"/>
              </a:rPr>
              <a:t>For more information, membership and support</a:t>
            </a:r>
            <a:r>
              <a:rPr lang="en-GB" sz="3600" b="1" cap="all" dirty="0">
                <a:solidFill>
                  <a:schemeClr val="bg1"/>
                </a:solidFill>
                <a:latin typeface="Corbel" panose="020B0503020204020204" pitchFamily="34" charset="0"/>
              </a:rPr>
              <a:t>:</a:t>
            </a:r>
            <a:endParaRPr lang="en-GB" sz="3600" b="1" dirty="0">
              <a:solidFill>
                <a:schemeClr val="bg1"/>
              </a:solidFill>
              <a:latin typeface="Corbel" panose="020B0503020204020204" pitchFamily="34" charset="0"/>
            </a:endParaRPr>
          </a:p>
        </p:txBody>
      </p:sp>
      <p:pic>
        <p:nvPicPr>
          <p:cNvPr id="9" name="Afbeelding 8">
            <a:extLst>
              <a:ext uri="{FF2B5EF4-FFF2-40B4-BE49-F238E27FC236}">
                <a16:creationId xmlns:a16="http://schemas.microsoft.com/office/drawing/2014/main" id="{564F765C-7AD4-A94A-98CF-D6987F1E3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6981" y="1811040"/>
            <a:ext cx="2730502" cy="3416320"/>
          </a:xfrm>
          <a:prstGeom prst="rect">
            <a:avLst/>
          </a:prstGeom>
        </p:spPr>
      </p:pic>
      <p:sp>
        <p:nvSpPr>
          <p:cNvPr id="12" name="Tekstvak 11">
            <a:extLst>
              <a:ext uri="{FF2B5EF4-FFF2-40B4-BE49-F238E27FC236}">
                <a16:creationId xmlns:a16="http://schemas.microsoft.com/office/drawing/2014/main" id="{BAD05560-008A-0F49-B794-9ADB8E34AB3B}"/>
              </a:ext>
            </a:extLst>
          </p:cNvPr>
          <p:cNvSpPr txBox="1"/>
          <p:nvPr/>
        </p:nvSpPr>
        <p:spPr>
          <a:xfrm>
            <a:off x="7237188" y="1811040"/>
            <a:ext cx="2973612" cy="3416320"/>
          </a:xfrm>
          <a:prstGeom prst="rect">
            <a:avLst/>
          </a:prstGeom>
          <a:solidFill>
            <a:srgbClr val="002060"/>
          </a:solidFill>
        </p:spPr>
        <p:txBody>
          <a:bodyPr wrap="square" rtlCol="0">
            <a:spAutoFit/>
          </a:bodyPr>
          <a:lstStyle/>
          <a:p>
            <a:pPr algn="ctr"/>
            <a:r>
              <a:rPr lang="en-GB" b="1" dirty="0">
                <a:solidFill>
                  <a:schemeClr val="bg1"/>
                </a:solidFill>
                <a:latin typeface="Corbel" panose="020B0503020204020204" pitchFamily="34" charset="0"/>
              </a:rPr>
              <a:t>Eveline Scheres</a:t>
            </a:r>
          </a:p>
          <a:p>
            <a:pPr algn="ctr"/>
            <a:r>
              <a:rPr lang="en-GB" b="1" dirty="0">
                <a:solidFill>
                  <a:schemeClr val="bg1"/>
                </a:solidFill>
                <a:latin typeface="Corbel" panose="020B0503020204020204" pitchFamily="34" charset="0"/>
              </a:rPr>
              <a:t>General Manager</a:t>
            </a:r>
          </a:p>
          <a:p>
            <a:endParaRPr lang="en-GB" dirty="0">
              <a:solidFill>
                <a:schemeClr val="bg1"/>
              </a:solidFill>
              <a:latin typeface="Corbel" panose="020B0503020204020204" pitchFamily="34" charset="0"/>
            </a:endParaRPr>
          </a:p>
          <a:p>
            <a:r>
              <a:rPr lang="en-GB" u="sng" dirty="0">
                <a:solidFill>
                  <a:schemeClr val="bg1"/>
                </a:solidFill>
                <a:latin typeface="Corbel" panose="020B0503020204020204" pitchFamily="34" charset="0"/>
              </a:rPr>
              <a:t>For all your questions on:</a:t>
            </a:r>
          </a:p>
          <a:p>
            <a:pPr marL="285750" indent="-285750">
              <a:buFont typeface="Arial" panose="020B0604020202020204" pitchFamily="34" charset="0"/>
              <a:buChar char="•"/>
            </a:pPr>
            <a:r>
              <a:rPr lang="en-GB" dirty="0">
                <a:solidFill>
                  <a:schemeClr val="bg1"/>
                </a:solidFill>
                <a:latin typeface="Corbel" panose="020B0503020204020204" pitchFamily="34" charset="0"/>
              </a:rPr>
              <a:t>Organisation </a:t>
            </a:r>
          </a:p>
          <a:p>
            <a:pPr marL="285750" indent="-285750">
              <a:buFont typeface="Arial" panose="020B0604020202020204" pitchFamily="34" charset="0"/>
              <a:buChar char="•"/>
            </a:pPr>
            <a:r>
              <a:rPr lang="en-GB" dirty="0">
                <a:solidFill>
                  <a:schemeClr val="bg1"/>
                </a:solidFill>
                <a:latin typeface="Corbel" panose="020B0503020204020204" pitchFamily="34" charset="0"/>
              </a:rPr>
              <a:t>Membership </a:t>
            </a:r>
            <a:r>
              <a:rPr lang="en-GB" dirty="0" err="1">
                <a:solidFill>
                  <a:schemeClr val="bg1"/>
                </a:solidFill>
                <a:latin typeface="Corbel" panose="020B0503020204020204" pitchFamily="34" charset="0"/>
              </a:rPr>
              <a:t>possiblities</a:t>
            </a:r>
            <a:endParaRPr lang="en-GB" dirty="0">
              <a:solidFill>
                <a:schemeClr val="bg1"/>
              </a:solidFill>
              <a:latin typeface="Corbel" panose="020B0503020204020204" pitchFamily="34" charset="0"/>
            </a:endParaRPr>
          </a:p>
          <a:p>
            <a:pPr marL="285750" indent="-285750">
              <a:buFont typeface="Arial" panose="020B0604020202020204" pitchFamily="34" charset="0"/>
              <a:buChar char="•"/>
            </a:pPr>
            <a:r>
              <a:rPr lang="en-GB" dirty="0">
                <a:solidFill>
                  <a:schemeClr val="bg1"/>
                </a:solidFill>
                <a:latin typeface="Corbel" panose="020B0503020204020204" pitchFamily="34" charset="0"/>
              </a:rPr>
              <a:t>Public affairs</a:t>
            </a:r>
          </a:p>
          <a:p>
            <a:pPr marL="285750" indent="-285750">
              <a:buFont typeface="Arial" panose="020B0604020202020204" pitchFamily="34" charset="0"/>
              <a:buChar char="•"/>
            </a:pPr>
            <a:r>
              <a:rPr lang="en-GB" dirty="0">
                <a:solidFill>
                  <a:schemeClr val="bg1"/>
                </a:solidFill>
                <a:latin typeface="Corbel" panose="020B0503020204020204" pitchFamily="34" charset="0"/>
              </a:rPr>
              <a:t>Support</a:t>
            </a:r>
          </a:p>
          <a:p>
            <a:pPr marL="285750" indent="-285750">
              <a:buFont typeface="Arial" panose="020B0604020202020204" pitchFamily="34" charset="0"/>
              <a:buChar char="•"/>
            </a:pPr>
            <a:r>
              <a:rPr lang="en-GB" dirty="0">
                <a:solidFill>
                  <a:schemeClr val="bg1"/>
                </a:solidFill>
                <a:latin typeface="Corbel" panose="020B0503020204020204" pitchFamily="34" charset="0"/>
              </a:rPr>
              <a:t>Sponsorship</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hlinkClick r:id="rId5">
                  <a:extLst>
                    <a:ext uri="{A12FA001-AC4F-418D-AE19-62706E023703}">
                      <ahyp:hlinkClr xmlns:ahyp="http://schemas.microsoft.com/office/drawing/2018/hyperlinkcolor" val="tx"/>
                    </a:ext>
                  </a:extLst>
                </a:hlinkClick>
              </a:rPr>
              <a:t>eveline.scheres@ekha.eu</a:t>
            </a:r>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+31 6 32278149</a:t>
            </a:r>
          </a:p>
        </p:txBody>
      </p:sp>
      <p:pic>
        <p:nvPicPr>
          <p:cNvPr id="2" name="Afbeelding 1">
            <a:extLst>
              <a:ext uri="{FF2B5EF4-FFF2-40B4-BE49-F238E27FC236}">
                <a16:creationId xmlns:a16="http://schemas.microsoft.com/office/drawing/2014/main" id="{68464C32-58B8-B597-BA66-B945AEE915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3" name="Tijdelijke aanduiding voor dianummer 1">
            <a:extLst>
              <a:ext uri="{FF2B5EF4-FFF2-40B4-BE49-F238E27FC236}">
                <a16:creationId xmlns:a16="http://schemas.microsoft.com/office/drawing/2014/main" id="{FE8C191D-7AD5-1C3B-61FB-61D5ECF71C31}"/>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smtClean="0">
                <a:solidFill>
                  <a:schemeClr val="bg1"/>
                </a:solidFill>
              </a:rPr>
              <a:pPr/>
              <a:t>29</a:t>
            </a:fld>
            <a:endParaRPr lang="nl-NL" dirty="0">
              <a:solidFill>
                <a:schemeClr val="bg1"/>
              </a:solidFill>
            </a:endParaRPr>
          </a:p>
        </p:txBody>
      </p:sp>
      <p:sp>
        <p:nvSpPr>
          <p:cNvPr id="5" name="ZoneTexte 6">
            <a:extLst>
              <a:ext uri="{FF2B5EF4-FFF2-40B4-BE49-F238E27FC236}">
                <a16:creationId xmlns:a16="http://schemas.microsoft.com/office/drawing/2014/main" id="{82BB32D0-D2E3-9942-5651-920052EDCCD5}"/>
              </a:ext>
            </a:extLst>
          </p:cNvPr>
          <p:cNvSpPr txBox="1"/>
          <p:nvPr/>
        </p:nvSpPr>
        <p:spPr>
          <a:xfrm>
            <a:off x="608053" y="5608760"/>
            <a:ext cx="11041199" cy="1328023"/>
          </a:xfrm>
          <a:prstGeom prst="roundRect">
            <a:avLst/>
          </a:prstGeom>
          <a:solidFill>
            <a:srgbClr val="C00000"/>
          </a:solidFill>
        </p:spPr>
        <p:txBody>
          <a:bodyPr wrap="square">
            <a:spAutoFit/>
          </a:bodyPr>
          <a:lstStyle/>
          <a:p>
            <a:pPr algn="ctr"/>
            <a:r>
              <a:rPr lang="en-US" sz="2400" b="1" dirty="0">
                <a:solidFill>
                  <a:schemeClr val="bg1"/>
                </a:solidFill>
                <a:latin typeface="Corbel" panose="020B0503020204020204" pitchFamily="34" charset="0"/>
                <a:cs typeface="Calibri" panose="020F0502020204030204" pitchFamily="34" charset="0"/>
              </a:rPr>
              <a:t>If you would like to stay tuned to EKHA activities or support our election manifesto, please contact Eveline Scheres or myself (</a:t>
            </a:r>
            <a:r>
              <a:rPr lang="en-US" sz="2400" b="1" dirty="0" err="1">
                <a:solidFill>
                  <a:schemeClr val="bg1"/>
                </a:solidFill>
                <a:latin typeface="Corbel" panose="020B0503020204020204" pitchFamily="34" charset="0"/>
                <a:cs typeface="Calibri" panose="020F0502020204030204" pitchFamily="34" charset="0"/>
              </a:rPr>
              <a:t>raymond.vanholder@</a:t>
            </a:r>
            <a:r>
              <a:rPr lang="en-US" sz="2400" b="1" err="1">
                <a:solidFill>
                  <a:schemeClr val="bg1"/>
                </a:solidFill>
                <a:latin typeface="Corbel" panose="020B0503020204020204" pitchFamily="34" charset="0"/>
                <a:cs typeface="Calibri" panose="020F0502020204030204" pitchFamily="34" charset="0"/>
              </a:rPr>
              <a:t>ugent</a:t>
            </a:r>
            <a:r>
              <a:rPr lang="en-US" sz="2400" b="1">
                <a:solidFill>
                  <a:schemeClr val="bg1"/>
                </a:solidFill>
                <a:latin typeface="Corbel" panose="020B0503020204020204" pitchFamily="34" charset="0"/>
                <a:cs typeface="Calibri" panose="020F0502020204030204" pitchFamily="34" charset="0"/>
              </a:rPr>
              <a:t>.be)</a:t>
            </a:r>
            <a:endParaRPr lang="en-BE" sz="2400" b="1" dirty="0">
              <a:solidFill>
                <a:srgbClr val="FFFF00"/>
              </a:solidFill>
              <a:latin typeface="Corbel" panose="020B0503020204020204" pitchFamily="34" charset="0"/>
            </a:endParaRPr>
          </a:p>
        </p:txBody>
      </p:sp>
    </p:spTree>
    <p:extLst>
      <p:ext uri="{BB962C8B-B14F-4D97-AF65-F5344CB8AC3E}">
        <p14:creationId xmlns:p14="http://schemas.microsoft.com/office/powerpoint/2010/main" val="203710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tiero Spinelli">
            <a:extLst>
              <a:ext uri="{FF2B5EF4-FFF2-40B4-BE49-F238E27FC236}">
                <a16:creationId xmlns:a16="http://schemas.microsoft.com/office/drawing/2014/main" id="{9E09CAB6-EEF3-3064-7257-D31056E6EB9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17128" y="1214077"/>
            <a:ext cx="2672080" cy="188976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C69C3B1-9A33-673D-B31D-399B2A8DE3E8}"/>
              </a:ext>
            </a:extLst>
          </p:cNvPr>
          <p:cNvSpPr txBox="1"/>
          <p:nvPr/>
        </p:nvSpPr>
        <p:spPr>
          <a:xfrm>
            <a:off x="5322658" y="3181544"/>
            <a:ext cx="12598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Spinelli</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a:hlinkClick r:id="rId3"/>
            <a:extLst>
              <a:ext uri="{FF2B5EF4-FFF2-40B4-BE49-F238E27FC236}">
                <a16:creationId xmlns:a16="http://schemas.microsoft.com/office/drawing/2014/main" id="{93C023FA-95F6-B0A4-D09A-A2CC39281A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879" y="2487787"/>
            <a:ext cx="1329784" cy="1656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5"/>
            <a:extLst>
              <a:ext uri="{FF2B5EF4-FFF2-40B4-BE49-F238E27FC236}">
                <a16:creationId xmlns:a16="http://schemas.microsoft.com/office/drawing/2014/main" id="{AC8966C0-C7DE-9CEC-B41F-0346CD26A7A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3973" y="2468881"/>
            <a:ext cx="1329783" cy="1656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nrad Adenauer - Wikipedia">
            <a:hlinkClick r:id="rId7"/>
            <a:extLst>
              <a:ext uri="{FF2B5EF4-FFF2-40B4-BE49-F238E27FC236}">
                <a16:creationId xmlns:a16="http://schemas.microsoft.com/office/drawing/2014/main" id="{DCAC6998-0EB8-3F9F-AB09-23E7F099467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14066" y="2468881"/>
            <a:ext cx="1329783" cy="1656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ul-Henri Spaak - Wikipedia">
            <a:hlinkClick r:id="rId9" tooltip="Paul-Henri Spaak - Wikipedia"/>
            <a:extLst>
              <a:ext uri="{FF2B5EF4-FFF2-40B4-BE49-F238E27FC236}">
                <a16:creationId xmlns:a16="http://schemas.microsoft.com/office/drawing/2014/main" id="{D5879583-CBB7-C5A5-DF11-ED5691550AC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58418" y="2468881"/>
            <a:ext cx="1367110" cy="165608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hlinkClick r:id="rId11"/>
            <a:extLst>
              <a:ext uri="{FF2B5EF4-FFF2-40B4-BE49-F238E27FC236}">
                <a16:creationId xmlns:a16="http://schemas.microsoft.com/office/drawing/2014/main" id="{73C6282B-3994-4087-6FDA-AD17014D592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833530" y="2468882"/>
            <a:ext cx="1463040" cy="165608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hlinkClick r:id="rId13"/>
            <a:extLst>
              <a:ext uri="{FF2B5EF4-FFF2-40B4-BE49-F238E27FC236}">
                <a16:creationId xmlns:a16="http://schemas.microsoft.com/office/drawing/2014/main" id="{8F74BA60-2FC8-A56A-6B88-C379B634467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768420" y="2468881"/>
            <a:ext cx="1367110" cy="1656081"/>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629D39D5-B0A3-4313-AC93-2B11901DCE5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706880" y="4572001"/>
            <a:ext cx="3302002" cy="193103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78FEB7DC-4968-4BDB-1BBB-FA507A215E97}"/>
              </a:ext>
            </a:extLst>
          </p:cNvPr>
          <p:cNvSpPr txBox="1"/>
          <p:nvPr/>
        </p:nvSpPr>
        <p:spPr>
          <a:xfrm>
            <a:off x="453878" y="4124962"/>
            <a:ext cx="11305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 J. Monnet</a:t>
            </a:r>
            <a:r>
              <a:rPr lang="nl-BE" dirty="0">
                <a:solidFill>
                  <a:prstClr val="black"/>
                </a:solidFill>
                <a:latin typeface="Calibri" panose="020F0502020204030204"/>
              </a:rPr>
              <a:t>           </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R. Schumann         K. Adenauer                                       PH. Spaak                       JW. Beyen                  J. Beck</a:t>
            </a:r>
          </a:p>
        </p:txBody>
      </p:sp>
      <p:sp>
        <p:nvSpPr>
          <p:cNvPr id="13" name="Tekstvak 12">
            <a:extLst>
              <a:ext uri="{FF2B5EF4-FFF2-40B4-BE49-F238E27FC236}">
                <a16:creationId xmlns:a16="http://schemas.microsoft.com/office/drawing/2014/main" id="{98C6F592-615D-83D9-9C53-8CA54894E1D2}"/>
              </a:ext>
            </a:extLst>
          </p:cNvPr>
          <p:cNvSpPr txBox="1"/>
          <p:nvPr/>
        </p:nvSpPr>
        <p:spPr>
          <a:xfrm>
            <a:off x="2194560" y="6503035"/>
            <a:ext cx="2357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F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Mittérand</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 – H Kohl</a:t>
            </a:r>
          </a:p>
        </p:txBody>
      </p:sp>
      <p:sp>
        <p:nvSpPr>
          <p:cNvPr id="3" name="Rechthoek 29">
            <a:extLst>
              <a:ext uri="{FF2B5EF4-FFF2-40B4-BE49-F238E27FC236}">
                <a16:creationId xmlns:a16="http://schemas.microsoft.com/office/drawing/2014/main" id="{6D648DE4-8944-6B41-9D3F-43605F4EF482}"/>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 History</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2" name="Tekstvak 1">
            <a:extLst>
              <a:ext uri="{FF2B5EF4-FFF2-40B4-BE49-F238E27FC236}">
                <a16:creationId xmlns:a16="http://schemas.microsoft.com/office/drawing/2014/main" id="{9E013651-4884-E739-598E-0E01E5FD06C2}"/>
              </a:ext>
            </a:extLst>
          </p:cNvPr>
          <p:cNvSpPr txBox="1"/>
          <p:nvPr/>
        </p:nvSpPr>
        <p:spPr>
          <a:xfrm flipH="1">
            <a:off x="6201219" y="5136091"/>
            <a:ext cx="481876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Calibri" panose="020F0502020204030204"/>
                <a:ea typeface="+mn-ea"/>
                <a:cs typeface="+mn-cs"/>
              </a:rPr>
              <a:t>European Coal and Steel Community – 1951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Calibri" panose="020F0502020204030204"/>
                <a:ea typeface="+mn-ea"/>
                <a:cs typeface="+mn-cs"/>
              </a:rPr>
              <a:t>European Economic Community – 1957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Calibri" panose="020F0502020204030204"/>
                <a:ea typeface="+mn-ea"/>
                <a:cs typeface="+mn-cs"/>
              </a:rPr>
              <a:t>European Union –</a:t>
            </a:r>
            <a:r>
              <a:rPr lang="nl-BE" sz="2000" b="1" dirty="0">
                <a:solidFill>
                  <a:prstClr val="black"/>
                </a:solidFill>
                <a:latin typeface="Calibri" panose="020F0502020204030204"/>
              </a:rPr>
              <a:t> 1973</a:t>
            </a:r>
            <a:endParaRPr kumimoji="0" lang="nl-BE"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7AC60EDC-08D4-26DE-C17C-2479CBC5462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7" name="Tijdelijke aanduiding voor dianummer 1">
            <a:extLst>
              <a:ext uri="{FF2B5EF4-FFF2-40B4-BE49-F238E27FC236}">
                <a16:creationId xmlns:a16="http://schemas.microsoft.com/office/drawing/2014/main" id="{6D052D10-89B2-9C52-DC23-FA9E68314602}"/>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3</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957684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1D2CE2B-0A27-4FBE-7F2A-001077908F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93600" cy="6858000"/>
          </a:xfrm>
          <a:prstGeom prst="rect">
            <a:avLst/>
          </a:prstGeom>
        </p:spPr>
      </p:pic>
      <p:pic>
        <p:nvPicPr>
          <p:cNvPr id="6" name="Afbeelding 5">
            <a:extLst>
              <a:ext uri="{FF2B5EF4-FFF2-40B4-BE49-F238E27FC236}">
                <a16:creationId xmlns:a16="http://schemas.microsoft.com/office/drawing/2014/main" id="{B8AF3779-BE7B-F6C7-365A-6E7DB23CC7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200" y="3886200"/>
            <a:ext cx="4470400" cy="2971800"/>
          </a:xfrm>
          <a:prstGeom prst="rect">
            <a:avLst/>
          </a:prstGeom>
        </p:spPr>
      </p:pic>
      <p:pic>
        <p:nvPicPr>
          <p:cNvPr id="8" name="Picture 2" descr="http://1.bp.blogspot.com/-lk3Lp_pbvwk/VKQySKTnvcI/AAAAAAAAAOw/TqxUpq287FM/s1600/thankyou.png">
            <a:extLst>
              <a:ext uri="{FF2B5EF4-FFF2-40B4-BE49-F238E27FC236}">
                <a16:creationId xmlns:a16="http://schemas.microsoft.com/office/drawing/2014/main" id="{B7F4C227-002F-51B1-E3BD-B949442827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1760" y="1452766"/>
            <a:ext cx="5414710" cy="285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50D83-CCD8-1B9C-9724-CC33D8E6C90B}"/>
              </a:ext>
            </a:extLst>
          </p:cNvPr>
          <p:cNvSpPr>
            <a:spLocks noGrp="1"/>
          </p:cNvSpPr>
          <p:nvPr>
            <p:ph type="ctrTitle"/>
          </p:nvPr>
        </p:nvSpPr>
        <p:spPr/>
        <p:txBody>
          <a:bodyPr/>
          <a:lstStyle/>
          <a:p>
            <a:r>
              <a:rPr lang="nl-BE" dirty="0"/>
              <a:t>Back-ups</a:t>
            </a:r>
          </a:p>
        </p:txBody>
      </p:sp>
      <p:sp>
        <p:nvSpPr>
          <p:cNvPr id="3" name="Ondertitel 2">
            <a:extLst>
              <a:ext uri="{FF2B5EF4-FFF2-40B4-BE49-F238E27FC236}">
                <a16:creationId xmlns:a16="http://schemas.microsoft.com/office/drawing/2014/main" id="{0CA79BCA-CBB3-1A94-21A5-3A86058B7056}"/>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11965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66B7DC4-28F8-DA48-B093-AFDC1099E3BE}"/>
              </a:ext>
            </a:extLst>
          </p:cNvPr>
          <p:cNvSpPr/>
          <p:nvPr/>
        </p:nvSpPr>
        <p:spPr>
          <a:xfrm>
            <a:off x="9347200" y="5562600"/>
            <a:ext cx="2654300" cy="105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ianummer 1">
            <a:extLst>
              <a:ext uri="{FF2B5EF4-FFF2-40B4-BE49-F238E27FC236}">
                <a16:creationId xmlns:a16="http://schemas.microsoft.com/office/drawing/2014/main" id="{1003314E-74BE-4843-8F31-3FC672E42B28}"/>
              </a:ext>
            </a:extLst>
          </p:cNvPr>
          <p:cNvSpPr>
            <a:spLocks noGrp="1"/>
          </p:cNvSpPr>
          <p:nvPr>
            <p:ph type="sldNum" sz="quarter" idx="12"/>
          </p:nvPr>
        </p:nvSpPr>
        <p:spPr>
          <a:xfrm>
            <a:off x="9315734" y="6492875"/>
            <a:ext cx="2743200" cy="365125"/>
          </a:xfrm>
        </p:spPr>
        <p:txBody>
          <a:bodyPr/>
          <a:lstStyle/>
          <a:p>
            <a:fld id="{FA39FCA3-6987-4580-A57F-8FE1BC1A63A2}" type="slidenum">
              <a:rPr lang="nl-NL" b="1" smtClean="0">
                <a:solidFill>
                  <a:srgbClr val="009051"/>
                </a:solidFill>
                <a:latin typeface="Corbel" panose="020B0503020204020204" pitchFamily="34" charset="0"/>
              </a:rPr>
              <a:t>32</a:t>
            </a:fld>
            <a:endParaRPr lang="nl-NL" b="1" dirty="0">
              <a:solidFill>
                <a:srgbClr val="009051"/>
              </a:solidFill>
              <a:latin typeface="Corbel" panose="020B0503020204020204" pitchFamily="34" charset="0"/>
            </a:endParaRPr>
          </a:p>
        </p:txBody>
      </p:sp>
      <p:pic>
        <p:nvPicPr>
          <p:cNvPr id="3" name="Afbeelding 2">
            <a:extLst>
              <a:ext uri="{FF2B5EF4-FFF2-40B4-BE49-F238E27FC236}">
                <a16:creationId xmlns:a16="http://schemas.microsoft.com/office/drawing/2014/main" id="{D51A3FD1-BAB4-7F06-05CF-3E9D032451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761850" y="6427241"/>
            <a:ext cx="433027" cy="433650"/>
          </a:xfrm>
          <a:prstGeom prst="rect">
            <a:avLst/>
          </a:prstGeom>
        </p:spPr>
      </p:pic>
      <p:sp>
        <p:nvSpPr>
          <p:cNvPr id="5" name="Tijdelijke aanduiding voor dianummer 1">
            <a:extLst>
              <a:ext uri="{FF2B5EF4-FFF2-40B4-BE49-F238E27FC236}">
                <a16:creationId xmlns:a16="http://schemas.microsoft.com/office/drawing/2014/main" id="{A4108122-3853-CDF4-9C8B-B5FB803CC4EE}"/>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smtClean="0">
                <a:solidFill>
                  <a:schemeClr val="bg1"/>
                </a:solidFill>
              </a:rPr>
              <a:pPr/>
              <a:t>32</a:t>
            </a:fld>
            <a:endParaRPr lang="nl-NL" dirty="0">
              <a:solidFill>
                <a:schemeClr val="bg1"/>
              </a:solidFill>
            </a:endParaRPr>
          </a:p>
        </p:txBody>
      </p:sp>
      <p:sp>
        <p:nvSpPr>
          <p:cNvPr id="2" name="Rechthoek 29">
            <a:extLst>
              <a:ext uri="{FF2B5EF4-FFF2-40B4-BE49-F238E27FC236}">
                <a16:creationId xmlns:a16="http://schemas.microsoft.com/office/drawing/2014/main" id="{D160A845-01D1-BBA4-3246-412110605066}"/>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EKHA ambitions, goals and instruments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sp>
        <p:nvSpPr>
          <p:cNvPr id="7" name="Afgeronde rechthoek 6">
            <a:extLst>
              <a:ext uri="{FF2B5EF4-FFF2-40B4-BE49-F238E27FC236}">
                <a16:creationId xmlns:a16="http://schemas.microsoft.com/office/drawing/2014/main" id="{ED96AEAD-57AD-3096-5799-DF029135F03B}"/>
              </a:ext>
            </a:extLst>
          </p:cNvPr>
          <p:cNvSpPr/>
          <p:nvPr/>
        </p:nvSpPr>
        <p:spPr>
          <a:xfrm>
            <a:off x="506090" y="1471261"/>
            <a:ext cx="3087369" cy="2006480"/>
          </a:xfrm>
          <a:prstGeom prst="round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9213"/>
            <a:r>
              <a:rPr lang="en-GB" sz="2400" b="1" dirty="0">
                <a:latin typeface="Corbel" panose="020B0503020204020204" pitchFamily="34" charset="0"/>
              </a:rPr>
              <a:t>EKHA MISSION </a:t>
            </a:r>
            <a:br>
              <a:rPr lang="en-GB" b="1" dirty="0">
                <a:latin typeface="Corbel" panose="020B0503020204020204" pitchFamily="34" charset="0"/>
              </a:rPr>
            </a:br>
            <a:r>
              <a:rPr lang="en-GB" dirty="0">
                <a:latin typeface="Corbel" panose="020B0503020204020204" pitchFamily="34" charset="0"/>
              </a:rPr>
              <a:t>Less people to develop CKD, slow down progression of CKD and better quality of life for CKD patients.</a:t>
            </a:r>
            <a:endParaRPr lang="nl-NL" dirty="0">
              <a:latin typeface="Corbel" panose="020B0503020204020204" pitchFamily="34" charset="0"/>
            </a:endParaRPr>
          </a:p>
        </p:txBody>
      </p:sp>
      <p:sp>
        <p:nvSpPr>
          <p:cNvPr id="8" name="Afgeronde rechthoek 7">
            <a:extLst>
              <a:ext uri="{FF2B5EF4-FFF2-40B4-BE49-F238E27FC236}">
                <a16:creationId xmlns:a16="http://schemas.microsoft.com/office/drawing/2014/main" id="{D284ECF5-A361-9019-BE77-E6D1661AC8AE}"/>
              </a:ext>
            </a:extLst>
          </p:cNvPr>
          <p:cNvSpPr/>
          <p:nvPr/>
        </p:nvSpPr>
        <p:spPr>
          <a:xfrm>
            <a:off x="455929" y="3722141"/>
            <a:ext cx="3137530" cy="2705100"/>
          </a:xfrm>
          <a:prstGeom prst="roundRect">
            <a:avLst/>
          </a:prstGeom>
          <a:solidFill>
            <a:srgbClr val="FF8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525"/>
            <a:r>
              <a:rPr lang="en-GB" sz="2400" b="1" dirty="0">
                <a:latin typeface="Corbel" panose="020B0503020204020204" pitchFamily="34" charset="0"/>
              </a:rPr>
              <a:t>EKHA VISION</a:t>
            </a:r>
            <a:br>
              <a:rPr lang="en-GB" sz="2400" b="1" dirty="0">
                <a:latin typeface="Corbel" panose="020B0503020204020204" pitchFamily="34" charset="0"/>
              </a:rPr>
            </a:br>
            <a:r>
              <a:rPr lang="en-GB" dirty="0">
                <a:latin typeface="Corbel" panose="020B0503020204020204" pitchFamily="34" charset="0"/>
              </a:rPr>
              <a:t>Engage EU politicians to change EU policy to lower the socio-economic burden of CKD by creating awareness  &amp; urgency on CKD being a neglected disease in all stages.</a:t>
            </a:r>
            <a:endParaRPr lang="nl-NL" dirty="0">
              <a:latin typeface="Corbel" panose="020B0503020204020204" pitchFamily="34" charset="0"/>
            </a:endParaRPr>
          </a:p>
        </p:txBody>
      </p:sp>
      <p:sp>
        <p:nvSpPr>
          <p:cNvPr id="9" name="Afgeronde rechthoek 8">
            <a:extLst>
              <a:ext uri="{FF2B5EF4-FFF2-40B4-BE49-F238E27FC236}">
                <a16:creationId xmlns:a16="http://schemas.microsoft.com/office/drawing/2014/main" id="{8F212292-3532-F37E-6E65-73C361682CBD}"/>
              </a:ext>
            </a:extLst>
          </p:cNvPr>
          <p:cNvSpPr/>
          <p:nvPr/>
        </p:nvSpPr>
        <p:spPr>
          <a:xfrm>
            <a:off x="4127498" y="1471261"/>
            <a:ext cx="3314700" cy="75692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rbel" panose="020B0503020204020204" pitchFamily="34" charset="0"/>
            </a:endParaRPr>
          </a:p>
          <a:p>
            <a:pPr algn="ctr"/>
            <a:r>
              <a:rPr lang="en-GB" sz="1800" b="1" dirty="0">
                <a:solidFill>
                  <a:srgbClr val="FFFF00"/>
                </a:solidFill>
                <a:latin typeface="Corbel" panose="020B0503020204020204" pitchFamily="34" charset="0"/>
              </a:rPr>
              <a:t>Prevent</a:t>
            </a:r>
            <a:r>
              <a:rPr lang="en-GB" sz="1800" dirty="0">
                <a:latin typeface="Corbel" panose="020B0503020204020204" pitchFamily="34" charset="0"/>
              </a:rPr>
              <a:t> people from getting kidney disease.</a:t>
            </a:r>
          </a:p>
          <a:p>
            <a:endParaRPr lang="en-GB" dirty="0"/>
          </a:p>
        </p:txBody>
      </p:sp>
      <p:sp>
        <p:nvSpPr>
          <p:cNvPr id="12" name="Afgeronde rechthoek 11">
            <a:extLst>
              <a:ext uri="{FF2B5EF4-FFF2-40B4-BE49-F238E27FC236}">
                <a16:creationId xmlns:a16="http://schemas.microsoft.com/office/drawing/2014/main" id="{1BB411A4-226E-2735-5298-058902BE7803}"/>
              </a:ext>
            </a:extLst>
          </p:cNvPr>
          <p:cNvSpPr/>
          <p:nvPr/>
        </p:nvSpPr>
        <p:spPr>
          <a:xfrm>
            <a:off x="4108769" y="2353471"/>
            <a:ext cx="3314699" cy="161787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525" algn="ctr"/>
            <a:r>
              <a:rPr lang="en-GB" sz="1800" dirty="0">
                <a:latin typeface="Corbel" panose="020B0503020204020204" pitchFamily="34" charset="0"/>
              </a:rPr>
              <a:t>Improve </a:t>
            </a:r>
            <a:r>
              <a:rPr lang="en-GB" sz="1800" b="1" dirty="0">
                <a:solidFill>
                  <a:srgbClr val="FFFF00"/>
                </a:solidFill>
                <a:latin typeface="Corbel" panose="020B0503020204020204" pitchFamily="34" charset="0"/>
              </a:rPr>
              <a:t>disease management </a:t>
            </a:r>
            <a:r>
              <a:rPr lang="en-GB" sz="1800" dirty="0">
                <a:latin typeface="Corbel" panose="020B0503020204020204" pitchFamily="34" charset="0"/>
              </a:rPr>
              <a:t>by educating politicians, care givers (GP’s, Specialists) and scientists on the impact of unhealthy kidneys. </a:t>
            </a:r>
          </a:p>
        </p:txBody>
      </p:sp>
      <p:sp>
        <p:nvSpPr>
          <p:cNvPr id="15" name="Afgeronde rechthoek 14">
            <a:extLst>
              <a:ext uri="{FF2B5EF4-FFF2-40B4-BE49-F238E27FC236}">
                <a16:creationId xmlns:a16="http://schemas.microsoft.com/office/drawing/2014/main" id="{F7AC060A-685F-08E0-3E65-DBE3EE9B55DA}"/>
              </a:ext>
            </a:extLst>
          </p:cNvPr>
          <p:cNvSpPr/>
          <p:nvPr/>
        </p:nvSpPr>
        <p:spPr>
          <a:xfrm>
            <a:off x="4127498" y="5476788"/>
            <a:ext cx="3314699" cy="984596"/>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a:r>
              <a:rPr lang="en-GB" sz="1800" dirty="0">
                <a:latin typeface="Corbel" panose="020B0503020204020204" pitchFamily="34" charset="0"/>
              </a:rPr>
              <a:t>Include </a:t>
            </a:r>
            <a:r>
              <a:rPr lang="en-GB" sz="1800" b="1" dirty="0">
                <a:solidFill>
                  <a:srgbClr val="FFFF00"/>
                </a:solidFill>
                <a:latin typeface="Corbel" panose="020B0503020204020204" pitchFamily="34" charset="0"/>
              </a:rPr>
              <a:t>CKD as a research priority</a:t>
            </a:r>
            <a:r>
              <a:rPr lang="en-GB" sz="1800" dirty="0">
                <a:latin typeface="Corbel" panose="020B0503020204020204" pitchFamily="34" charset="0"/>
              </a:rPr>
              <a:t> of the European Commission.</a:t>
            </a:r>
          </a:p>
        </p:txBody>
      </p:sp>
      <p:sp>
        <p:nvSpPr>
          <p:cNvPr id="16" name="Afgeronde rechthoek 15">
            <a:extLst>
              <a:ext uri="{FF2B5EF4-FFF2-40B4-BE49-F238E27FC236}">
                <a16:creationId xmlns:a16="http://schemas.microsoft.com/office/drawing/2014/main" id="{6F60D5B8-4AF4-BD4A-399D-4FDE4F0596F4}"/>
              </a:ext>
            </a:extLst>
          </p:cNvPr>
          <p:cNvSpPr/>
          <p:nvPr/>
        </p:nvSpPr>
        <p:spPr>
          <a:xfrm>
            <a:off x="4127500" y="4096639"/>
            <a:ext cx="3314700" cy="1328721"/>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a:r>
              <a:rPr lang="en-GB" sz="1800" dirty="0">
                <a:latin typeface="Corbel" panose="020B0503020204020204" pitchFamily="34" charset="0"/>
              </a:rPr>
              <a:t>Push for </a:t>
            </a:r>
            <a:r>
              <a:rPr lang="en-GB" sz="1800" b="1" dirty="0">
                <a:solidFill>
                  <a:srgbClr val="FFFF00"/>
                </a:solidFill>
                <a:latin typeface="Corbel" panose="020B0503020204020204" pitchFamily="34" charset="0"/>
              </a:rPr>
              <a:t>innovative green  therapies </a:t>
            </a:r>
            <a:r>
              <a:rPr lang="en-GB" sz="1800" dirty="0">
                <a:latin typeface="Corbel" panose="020B0503020204020204" pitchFamily="34" charset="0"/>
              </a:rPr>
              <a:t>for kidney patient accessibly </a:t>
            </a:r>
            <a:r>
              <a:rPr lang="en-GB" dirty="0">
                <a:latin typeface="Corbel" panose="020B0503020204020204" pitchFamily="34" charset="0"/>
              </a:rPr>
              <a:t>to all </a:t>
            </a:r>
            <a:r>
              <a:rPr lang="en-GB" sz="1800" dirty="0">
                <a:latin typeface="Corbel" panose="020B0503020204020204" pitchFamily="34" charset="0"/>
              </a:rPr>
              <a:t>European patients and for fair prices</a:t>
            </a:r>
          </a:p>
        </p:txBody>
      </p:sp>
      <p:sp>
        <p:nvSpPr>
          <p:cNvPr id="18" name="Afgeronde rechthoek 17">
            <a:extLst>
              <a:ext uri="{FF2B5EF4-FFF2-40B4-BE49-F238E27FC236}">
                <a16:creationId xmlns:a16="http://schemas.microsoft.com/office/drawing/2014/main" id="{E9A580CD-898C-499A-30E2-29CA9EB560DD}"/>
              </a:ext>
            </a:extLst>
          </p:cNvPr>
          <p:cNvSpPr/>
          <p:nvPr/>
        </p:nvSpPr>
        <p:spPr>
          <a:xfrm>
            <a:off x="4127500" y="847119"/>
            <a:ext cx="3314698" cy="4699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orbel" panose="020B0503020204020204" pitchFamily="34" charset="0"/>
              </a:rPr>
              <a:t>STRATEGIC GOALS</a:t>
            </a:r>
          </a:p>
        </p:txBody>
      </p:sp>
      <p:sp>
        <p:nvSpPr>
          <p:cNvPr id="19" name="Afgeronde rechthoek 18">
            <a:extLst>
              <a:ext uri="{FF2B5EF4-FFF2-40B4-BE49-F238E27FC236}">
                <a16:creationId xmlns:a16="http://schemas.microsoft.com/office/drawing/2014/main" id="{855F3D0A-698A-E8BC-759B-E3C25EDFC337}"/>
              </a:ext>
            </a:extLst>
          </p:cNvPr>
          <p:cNvSpPr/>
          <p:nvPr/>
        </p:nvSpPr>
        <p:spPr>
          <a:xfrm>
            <a:off x="8026399" y="847119"/>
            <a:ext cx="3646811" cy="46990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orbel" panose="020B0503020204020204" pitchFamily="34" charset="0"/>
              </a:rPr>
              <a:t>INSTRUMENTS</a:t>
            </a:r>
          </a:p>
        </p:txBody>
      </p:sp>
      <p:sp>
        <p:nvSpPr>
          <p:cNvPr id="20" name="Afgeronde rechthoek 19">
            <a:extLst>
              <a:ext uri="{FF2B5EF4-FFF2-40B4-BE49-F238E27FC236}">
                <a16:creationId xmlns:a16="http://schemas.microsoft.com/office/drawing/2014/main" id="{E30AFA4A-7D17-4369-FA8D-CC1818A06865}"/>
              </a:ext>
            </a:extLst>
          </p:cNvPr>
          <p:cNvSpPr/>
          <p:nvPr/>
        </p:nvSpPr>
        <p:spPr>
          <a:xfrm>
            <a:off x="8039099" y="1471260"/>
            <a:ext cx="3646811" cy="8996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Advocacy expertise</a:t>
            </a:r>
            <a:endParaRPr lang="en-GB" dirty="0"/>
          </a:p>
        </p:txBody>
      </p:sp>
      <p:sp>
        <p:nvSpPr>
          <p:cNvPr id="26" name="Afgeronde rechthoek 25">
            <a:extLst>
              <a:ext uri="{FF2B5EF4-FFF2-40B4-BE49-F238E27FC236}">
                <a16:creationId xmlns:a16="http://schemas.microsoft.com/office/drawing/2014/main" id="{21A92FE2-4842-D8FE-6ADF-445C13B6A358}"/>
              </a:ext>
            </a:extLst>
          </p:cNvPr>
          <p:cNvSpPr/>
          <p:nvPr/>
        </p:nvSpPr>
        <p:spPr>
          <a:xfrm>
            <a:off x="8039100" y="2508123"/>
            <a:ext cx="1752600" cy="899623"/>
          </a:xfrm>
          <a:prstGeom prst="roundRect">
            <a:avLst/>
          </a:prstGeom>
          <a:solidFill>
            <a:srgbClr val="C00000"/>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Scientific Content</a:t>
            </a:r>
            <a:endParaRPr lang="en-GB" dirty="0"/>
          </a:p>
        </p:txBody>
      </p:sp>
      <p:sp>
        <p:nvSpPr>
          <p:cNvPr id="27" name="Afgeronde rechthoek 26">
            <a:extLst>
              <a:ext uri="{FF2B5EF4-FFF2-40B4-BE49-F238E27FC236}">
                <a16:creationId xmlns:a16="http://schemas.microsoft.com/office/drawing/2014/main" id="{10785D7F-D3A3-05CD-25E4-104ABFEA3969}"/>
              </a:ext>
            </a:extLst>
          </p:cNvPr>
          <p:cNvSpPr/>
          <p:nvPr/>
        </p:nvSpPr>
        <p:spPr>
          <a:xfrm>
            <a:off x="8026400" y="3515314"/>
            <a:ext cx="3646810" cy="89962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Patient engagement</a:t>
            </a:r>
            <a:endParaRPr lang="en-GB" dirty="0"/>
          </a:p>
        </p:txBody>
      </p:sp>
      <p:sp>
        <p:nvSpPr>
          <p:cNvPr id="28" name="Afgeronde rechthoek 27">
            <a:extLst>
              <a:ext uri="{FF2B5EF4-FFF2-40B4-BE49-F238E27FC236}">
                <a16:creationId xmlns:a16="http://schemas.microsoft.com/office/drawing/2014/main" id="{0790BBA1-EE09-AFFB-E9AF-5DC39AD9B082}"/>
              </a:ext>
            </a:extLst>
          </p:cNvPr>
          <p:cNvSpPr/>
          <p:nvPr/>
        </p:nvSpPr>
        <p:spPr>
          <a:xfrm>
            <a:off x="8026400" y="4525737"/>
            <a:ext cx="3646810" cy="8996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Communication</a:t>
            </a:r>
          </a:p>
        </p:txBody>
      </p:sp>
      <p:sp>
        <p:nvSpPr>
          <p:cNvPr id="34" name="Rechteraccolade 33">
            <a:extLst>
              <a:ext uri="{FF2B5EF4-FFF2-40B4-BE49-F238E27FC236}">
                <a16:creationId xmlns:a16="http://schemas.microsoft.com/office/drawing/2014/main" id="{E117C447-54A6-3887-7358-7DF2D218EDFE}"/>
              </a:ext>
            </a:extLst>
          </p:cNvPr>
          <p:cNvSpPr/>
          <p:nvPr/>
        </p:nvSpPr>
        <p:spPr>
          <a:xfrm>
            <a:off x="3695700" y="1471260"/>
            <a:ext cx="266700" cy="4955981"/>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2060"/>
              </a:solidFill>
            </a:endParaRPr>
          </a:p>
        </p:txBody>
      </p:sp>
      <p:sp>
        <p:nvSpPr>
          <p:cNvPr id="35" name="Rechteraccolade 34">
            <a:extLst>
              <a:ext uri="{FF2B5EF4-FFF2-40B4-BE49-F238E27FC236}">
                <a16:creationId xmlns:a16="http://schemas.microsoft.com/office/drawing/2014/main" id="{75A9F6E5-C93D-0EF4-2A0F-787FDFEB29B6}"/>
              </a:ext>
            </a:extLst>
          </p:cNvPr>
          <p:cNvSpPr/>
          <p:nvPr/>
        </p:nvSpPr>
        <p:spPr>
          <a:xfrm>
            <a:off x="7631050" y="1471260"/>
            <a:ext cx="266700" cy="4955981"/>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2060"/>
              </a:solidFill>
            </a:endParaRPr>
          </a:p>
        </p:txBody>
      </p:sp>
      <p:sp>
        <p:nvSpPr>
          <p:cNvPr id="36" name="Afgeronde rechthoek 35">
            <a:extLst>
              <a:ext uri="{FF2B5EF4-FFF2-40B4-BE49-F238E27FC236}">
                <a16:creationId xmlns:a16="http://schemas.microsoft.com/office/drawing/2014/main" id="{5EBC9734-63F9-F3D6-1340-757FE1DDB745}"/>
              </a:ext>
            </a:extLst>
          </p:cNvPr>
          <p:cNvSpPr/>
          <p:nvPr/>
        </p:nvSpPr>
        <p:spPr>
          <a:xfrm>
            <a:off x="9933310" y="2497499"/>
            <a:ext cx="1752600" cy="899623"/>
          </a:xfrm>
          <a:prstGeom prst="roundRect">
            <a:avLst/>
          </a:prstGeom>
          <a:solidFill>
            <a:srgbClr val="C00000"/>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EKHA working groups</a:t>
            </a:r>
            <a:endParaRPr lang="en-GB" dirty="0"/>
          </a:p>
        </p:txBody>
      </p:sp>
      <p:pic>
        <p:nvPicPr>
          <p:cNvPr id="37" name="Afbeelding 36">
            <a:extLst>
              <a:ext uri="{FF2B5EF4-FFF2-40B4-BE49-F238E27FC236}">
                <a16:creationId xmlns:a16="http://schemas.microsoft.com/office/drawing/2014/main" id="{9B497177-532D-D5E2-35D8-3ED8678074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38" name="Afgeronde rechthoek 37">
            <a:extLst>
              <a:ext uri="{FF2B5EF4-FFF2-40B4-BE49-F238E27FC236}">
                <a16:creationId xmlns:a16="http://schemas.microsoft.com/office/drawing/2014/main" id="{03773D12-BD49-DDC6-7E48-F8737B9625D7}"/>
              </a:ext>
            </a:extLst>
          </p:cNvPr>
          <p:cNvSpPr/>
          <p:nvPr/>
        </p:nvSpPr>
        <p:spPr>
          <a:xfrm>
            <a:off x="8039100" y="5562600"/>
            <a:ext cx="3665316" cy="8996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Corbel" panose="020B0503020204020204" pitchFamily="34" charset="0"/>
              </a:rPr>
              <a:t>Collaboration</a:t>
            </a:r>
            <a:endParaRPr lang="en-GB" dirty="0"/>
          </a:p>
        </p:txBody>
      </p:sp>
      <p:sp>
        <p:nvSpPr>
          <p:cNvPr id="39" name="Tijdelijke aanduiding voor dianummer 1">
            <a:extLst>
              <a:ext uri="{FF2B5EF4-FFF2-40B4-BE49-F238E27FC236}">
                <a16:creationId xmlns:a16="http://schemas.microsoft.com/office/drawing/2014/main" id="{6EB8228F-2CA9-B44B-B2C4-953091595413}"/>
              </a:ext>
            </a:extLst>
          </p:cNvPr>
          <p:cNvSpPr txBox="1">
            <a:spLocks/>
          </p:cNvSpPr>
          <p:nvPr/>
        </p:nvSpPr>
        <p:spPr>
          <a:xfrm>
            <a:off x="9448800" y="6505936"/>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b="1" smtClean="0">
                <a:solidFill>
                  <a:schemeClr val="bg1"/>
                </a:solidFill>
                <a:latin typeface="Corbel" panose="020B0503020204020204" pitchFamily="34" charset="0"/>
              </a:rPr>
              <a:pPr/>
              <a:t>32</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85371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29">
            <a:extLst>
              <a:ext uri="{FF2B5EF4-FFF2-40B4-BE49-F238E27FC236}">
                <a16:creationId xmlns:a16="http://schemas.microsoft.com/office/drawing/2014/main" id="{1B821836-04B7-7848-AD36-83669F3DFC86}"/>
              </a:ext>
            </a:extLst>
          </p:cNvPr>
          <p:cNvSpPr/>
          <p:nvPr/>
        </p:nvSpPr>
        <p:spPr>
          <a:xfrm>
            <a:off x="0" y="-22716"/>
            <a:ext cx="12192000" cy="84182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cap="all" dirty="0">
                <a:solidFill>
                  <a:schemeClr val="bg1">
                    <a:lumMod val="95000"/>
                  </a:schemeClr>
                </a:solidFill>
                <a:latin typeface="Corbel" panose="020B0503020204020204" pitchFamily="34" charset="0"/>
              </a:rPr>
              <a:t>EKHA </a:t>
            </a:r>
            <a:r>
              <a:rPr lang="en-GB" sz="3600" b="1" dirty="0">
                <a:solidFill>
                  <a:schemeClr val="bg1">
                    <a:lumMod val="95000"/>
                  </a:schemeClr>
                </a:solidFill>
                <a:latin typeface="Corbel" panose="020B0503020204020204" pitchFamily="34" charset="0"/>
              </a:rPr>
              <a:t>Working groups</a:t>
            </a:r>
            <a:endParaRPr lang="en-GB" sz="3600" b="1" cap="all" dirty="0">
              <a:solidFill>
                <a:schemeClr val="bg1">
                  <a:lumMod val="95000"/>
                </a:schemeClr>
              </a:solidFill>
              <a:latin typeface="Corbel" panose="020B0503020204020204" pitchFamily="34" charset="0"/>
            </a:endParaRPr>
          </a:p>
        </p:txBody>
      </p:sp>
      <p:sp>
        <p:nvSpPr>
          <p:cNvPr id="6" name="Tekstvak 5">
            <a:extLst>
              <a:ext uri="{FF2B5EF4-FFF2-40B4-BE49-F238E27FC236}">
                <a16:creationId xmlns:a16="http://schemas.microsoft.com/office/drawing/2014/main" id="{FB125170-389D-8A48-B61B-7F59A5CB78CD}"/>
              </a:ext>
            </a:extLst>
          </p:cNvPr>
          <p:cNvSpPr txBox="1"/>
          <p:nvPr/>
        </p:nvSpPr>
        <p:spPr>
          <a:xfrm>
            <a:off x="408089" y="893456"/>
            <a:ext cx="10987792" cy="1107996"/>
          </a:xfrm>
          <a:prstGeom prst="rect">
            <a:avLst/>
          </a:prstGeom>
          <a:noFill/>
        </p:spPr>
        <p:txBody>
          <a:bodyPr wrap="square">
            <a:spAutoFit/>
          </a:bodyPr>
          <a:lstStyle/>
          <a:p>
            <a:r>
              <a:rPr lang="en-GB" sz="1600" b="1" dirty="0">
                <a:solidFill>
                  <a:srgbClr val="002060"/>
                </a:solidFill>
                <a:latin typeface="Corbel" panose="020B0503020204020204" pitchFamily="34" charset="0"/>
              </a:rPr>
              <a:t>In 2021 EKHA starting with 3 working groups. The groups exist of people of EKHA member organisations and people from the nephrology world who contribute with their </a:t>
            </a:r>
            <a:r>
              <a:rPr lang="en-GB" sz="1600" b="1" dirty="0">
                <a:solidFill>
                  <a:srgbClr val="002060"/>
                </a:solidFill>
                <a:highlight>
                  <a:srgbClr val="FFFF00"/>
                </a:highlight>
                <a:latin typeface="Corbel" panose="020B0503020204020204" pitchFamily="34" charset="0"/>
              </a:rPr>
              <a:t>expertise on nephrology. </a:t>
            </a:r>
            <a:r>
              <a:rPr lang="en-GB" sz="1600" b="1" dirty="0">
                <a:solidFill>
                  <a:srgbClr val="002060"/>
                </a:solidFill>
                <a:latin typeface="Corbel" panose="020B0503020204020204" pitchFamily="34" charset="0"/>
              </a:rPr>
              <a:t>They carry out tasks and actions to achieve, amongst other, the 3 strategic goals of EKHA. In 2021 they started with the following tasks:</a:t>
            </a:r>
            <a:endParaRPr lang="en-GB" sz="1600" dirty="0"/>
          </a:p>
          <a:p>
            <a:endParaRPr lang="en-GB" dirty="0"/>
          </a:p>
        </p:txBody>
      </p:sp>
      <p:sp>
        <p:nvSpPr>
          <p:cNvPr id="2" name="Tijdelijke aanduiding voor dianummer 1">
            <a:extLst>
              <a:ext uri="{FF2B5EF4-FFF2-40B4-BE49-F238E27FC236}">
                <a16:creationId xmlns:a16="http://schemas.microsoft.com/office/drawing/2014/main" id="{79CBAA22-3AFA-1541-9B8D-3333DB6013CE}"/>
              </a:ext>
            </a:extLst>
          </p:cNvPr>
          <p:cNvSpPr>
            <a:spLocks noGrp="1"/>
          </p:cNvSpPr>
          <p:nvPr>
            <p:ph type="sldNum" sz="quarter" idx="12"/>
          </p:nvPr>
        </p:nvSpPr>
        <p:spPr>
          <a:xfrm>
            <a:off x="9336114" y="6361446"/>
            <a:ext cx="2743200" cy="365125"/>
          </a:xfrm>
        </p:spPr>
        <p:txBody>
          <a:bodyPr/>
          <a:lstStyle/>
          <a:p>
            <a:fld id="{FA39FCA3-6987-4580-A57F-8FE1BC1A63A2}" type="slidenum">
              <a:rPr lang="nl-NL" smtClean="0">
                <a:solidFill>
                  <a:schemeClr val="bg1"/>
                </a:solidFill>
              </a:rPr>
              <a:t>33</a:t>
            </a:fld>
            <a:endParaRPr lang="nl-NL" dirty="0">
              <a:solidFill>
                <a:schemeClr val="bg1"/>
              </a:solidFill>
            </a:endParaRPr>
          </a:p>
        </p:txBody>
      </p:sp>
      <p:sp>
        <p:nvSpPr>
          <p:cNvPr id="3" name="Afgeronde rechthoek 2">
            <a:extLst>
              <a:ext uri="{FF2B5EF4-FFF2-40B4-BE49-F238E27FC236}">
                <a16:creationId xmlns:a16="http://schemas.microsoft.com/office/drawing/2014/main" id="{1726920E-3420-3540-83F4-42FF5470811D}"/>
              </a:ext>
            </a:extLst>
          </p:cNvPr>
          <p:cNvSpPr/>
          <p:nvPr/>
        </p:nvSpPr>
        <p:spPr>
          <a:xfrm>
            <a:off x="382687" y="1779664"/>
            <a:ext cx="3672457" cy="3708752"/>
          </a:xfrm>
          <a:prstGeom prst="round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u="sng" dirty="0">
              <a:solidFill>
                <a:schemeClr val="bg1"/>
              </a:solidFill>
              <a:latin typeface="Corbel" panose="020B0503020204020204" pitchFamily="34" charset="0"/>
            </a:endParaRPr>
          </a:p>
          <a:p>
            <a:endParaRPr lang="en-GB" b="1" dirty="0">
              <a:solidFill>
                <a:schemeClr val="bg1"/>
              </a:solidFill>
              <a:latin typeface="Corbel" panose="020B0503020204020204" pitchFamily="34" charset="0"/>
            </a:endParaRPr>
          </a:p>
          <a:p>
            <a:r>
              <a:rPr lang="en-GB" sz="1600" b="1" dirty="0">
                <a:solidFill>
                  <a:schemeClr val="bg1"/>
                </a:solidFill>
                <a:latin typeface="Corbel" panose="020B0503020204020204" pitchFamily="34" charset="0"/>
              </a:rPr>
              <a:t>WG1: Prevention &amp; screening</a:t>
            </a:r>
            <a:br>
              <a:rPr lang="en-GB" sz="1600" b="1" dirty="0">
                <a:solidFill>
                  <a:schemeClr val="bg1"/>
                </a:solidFill>
                <a:latin typeface="Corbel" panose="020B0503020204020204" pitchFamily="34" charset="0"/>
              </a:rPr>
            </a:br>
            <a:r>
              <a:rPr lang="en-GB" sz="800" b="1" dirty="0">
                <a:solidFill>
                  <a:schemeClr val="bg1"/>
                </a:solidFill>
                <a:latin typeface="Corbel" panose="020B0503020204020204" pitchFamily="34" charset="0"/>
              </a:rPr>
              <a:t>   </a:t>
            </a:r>
          </a:p>
          <a:p>
            <a:r>
              <a:rPr lang="en-GB" sz="1600" dirty="0">
                <a:solidFill>
                  <a:schemeClr val="bg1"/>
                </a:solidFill>
                <a:latin typeface="Corbel" panose="020B0503020204020204" pitchFamily="34" charset="0"/>
              </a:rPr>
              <a:t>Research via a survey to:</a:t>
            </a:r>
          </a:p>
          <a:p>
            <a:pPr marL="285750" indent="-285750">
              <a:buFont typeface="Arial" panose="020B0604020202020204" pitchFamily="34" charset="0"/>
              <a:buChar char="•"/>
            </a:pPr>
            <a:r>
              <a:rPr lang="en-GB" sz="1600" dirty="0">
                <a:solidFill>
                  <a:schemeClr val="bg1"/>
                </a:solidFill>
                <a:latin typeface="Corbel" panose="020B0503020204020204" pitchFamily="34" charset="0"/>
              </a:rPr>
              <a:t>analyse existing screening programs in primary care in Europe;</a:t>
            </a:r>
          </a:p>
          <a:p>
            <a:pPr marL="285750" indent="-285750">
              <a:buFont typeface="Arial" panose="020B0604020202020204" pitchFamily="34" charset="0"/>
              <a:buChar char="•"/>
            </a:pPr>
            <a:r>
              <a:rPr lang="en-GB" sz="1600" dirty="0">
                <a:solidFill>
                  <a:schemeClr val="bg1"/>
                </a:solidFill>
                <a:latin typeface="Corbel" panose="020B0503020204020204" pitchFamily="34" charset="0"/>
              </a:rPr>
              <a:t>to understand the general attitude to – and use of –  CKD detection/screening  in GP practises; </a:t>
            </a:r>
          </a:p>
          <a:p>
            <a:pPr marL="285750" indent="-285750">
              <a:buFont typeface="Arial" panose="020B0604020202020204" pitchFamily="34" charset="0"/>
              <a:buChar char="•"/>
            </a:pPr>
            <a:r>
              <a:rPr lang="en-GB" sz="1600" dirty="0">
                <a:solidFill>
                  <a:schemeClr val="bg1"/>
                </a:solidFill>
                <a:latin typeface="Corbel" panose="020B0503020204020204" pitchFamily="34" charset="0"/>
              </a:rPr>
              <a:t>to evaluate the feasibility of screening for kidney disease. </a:t>
            </a:r>
          </a:p>
        </p:txBody>
      </p:sp>
      <p:sp>
        <p:nvSpPr>
          <p:cNvPr id="12" name="Afgeronde rechthoek 11">
            <a:extLst>
              <a:ext uri="{FF2B5EF4-FFF2-40B4-BE49-F238E27FC236}">
                <a16:creationId xmlns:a16="http://schemas.microsoft.com/office/drawing/2014/main" id="{C11B857F-A573-6241-A4CD-243B3B702867}"/>
              </a:ext>
            </a:extLst>
          </p:cNvPr>
          <p:cNvSpPr/>
          <p:nvPr/>
        </p:nvSpPr>
        <p:spPr>
          <a:xfrm>
            <a:off x="4134969" y="1817461"/>
            <a:ext cx="3508630" cy="3672004"/>
          </a:xfrm>
          <a:prstGeom prst="round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14325" lvl="1"/>
            <a:endParaRPr lang="en-GB" sz="1700" u="sng" dirty="0">
              <a:solidFill>
                <a:schemeClr val="bg1"/>
              </a:solidFill>
              <a:latin typeface="Corbel" panose="020B0503020204020204" pitchFamily="34" charset="0"/>
            </a:endParaRPr>
          </a:p>
          <a:p>
            <a:pPr marL="314325" lvl="1"/>
            <a:endParaRPr lang="en-GB" sz="1700" u="sng" dirty="0">
              <a:solidFill>
                <a:schemeClr val="bg1"/>
              </a:solidFill>
              <a:latin typeface="Corbel" panose="020B0503020204020204" pitchFamily="34" charset="0"/>
            </a:endParaRPr>
          </a:p>
          <a:p>
            <a:pPr marL="314325" lvl="1" algn="ctr"/>
            <a:r>
              <a:rPr lang="en-GB" sz="1600" b="1" dirty="0">
                <a:solidFill>
                  <a:schemeClr val="bg1"/>
                </a:solidFill>
                <a:latin typeface="Corbel" panose="020B0503020204020204" pitchFamily="34" charset="0"/>
              </a:rPr>
              <a:t>WG 2: Disease Management</a:t>
            </a:r>
            <a:br>
              <a:rPr lang="en-GB" sz="1600" b="1" dirty="0">
                <a:solidFill>
                  <a:schemeClr val="bg1"/>
                </a:solidFill>
                <a:latin typeface="Corbel" panose="020B0503020204020204" pitchFamily="34" charset="0"/>
              </a:rPr>
            </a:br>
            <a:r>
              <a:rPr lang="en-GB" sz="800" b="1" dirty="0">
                <a:solidFill>
                  <a:schemeClr val="bg1"/>
                </a:solidFill>
                <a:latin typeface="Corbel" panose="020B0503020204020204" pitchFamily="34" charset="0"/>
              </a:rPr>
              <a:t>  </a:t>
            </a:r>
          </a:p>
          <a:p>
            <a:pPr marL="57150" lvl="1" algn="ctr"/>
            <a:r>
              <a:rPr lang="en-GB" sz="1600" dirty="0">
                <a:solidFill>
                  <a:schemeClr val="bg1"/>
                </a:solidFill>
                <a:latin typeface="Corbel" panose="020B0503020204020204" pitchFamily="34" charset="0"/>
              </a:rPr>
              <a:t>Research for need and use  of a Disease Management Toolbox, to provide kidney patients with a practical tool to better manage kidney disease in all stages. </a:t>
            </a:r>
          </a:p>
          <a:p>
            <a:pPr marL="57150" lvl="1" algn="ctr"/>
            <a:r>
              <a:rPr lang="en-GB" sz="1600" dirty="0">
                <a:solidFill>
                  <a:schemeClr val="bg1"/>
                </a:solidFill>
                <a:latin typeface="Corbel" panose="020B0503020204020204" pitchFamily="34" charset="0"/>
              </a:rPr>
              <a:t>This tool should also be helpful to nurses, nephrologists, general practitioners and other specialists in supporting patients tackling their disease.</a:t>
            </a:r>
          </a:p>
        </p:txBody>
      </p:sp>
      <p:sp>
        <p:nvSpPr>
          <p:cNvPr id="13" name="Afgeronde rechthoek 12">
            <a:extLst>
              <a:ext uri="{FF2B5EF4-FFF2-40B4-BE49-F238E27FC236}">
                <a16:creationId xmlns:a16="http://schemas.microsoft.com/office/drawing/2014/main" id="{0D12EB86-7D14-6644-A374-600E30DBC559}"/>
              </a:ext>
            </a:extLst>
          </p:cNvPr>
          <p:cNvSpPr/>
          <p:nvPr/>
        </p:nvSpPr>
        <p:spPr>
          <a:xfrm>
            <a:off x="7737803" y="1833872"/>
            <a:ext cx="3672457" cy="36391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u="sng" dirty="0">
              <a:solidFill>
                <a:schemeClr val="bg1"/>
              </a:solidFill>
              <a:latin typeface="Corbel" panose="020B0503020204020204" pitchFamily="34" charset="0"/>
            </a:endParaRPr>
          </a:p>
          <a:p>
            <a:pPr algn="ctr"/>
            <a:br>
              <a:rPr lang="en-GB" u="sng" dirty="0">
                <a:solidFill>
                  <a:schemeClr val="bg1"/>
                </a:solidFill>
                <a:latin typeface="Corbel" panose="020B0503020204020204" pitchFamily="34" charset="0"/>
              </a:rPr>
            </a:br>
            <a:r>
              <a:rPr lang="en-GB" sz="1600" b="1" dirty="0">
                <a:solidFill>
                  <a:schemeClr val="bg1"/>
                </a:solidFill>
                <a:latin typeface="Corbel" panose="020B0503020204020204" pitchFamily="34" charset="0"/>
              </a:rPr>
              <a:t>WG 3:  Ground Breaking Innovation </a:t>
            </a:r>
            <a:br>
              <a:rPr lang="en-GB" sz="1600" dirty="0">
                <a:solidFill>
                  <a:schemeClr val="bg1"/>
                </a:solidFill>
                <a:latin typeface="Corbel" panose="020B0503020204020204" pitchFamily="34" charset="0"/>
              </a:rPr>
            </a:br>
            <a:r>
              <a:rPr lang="en-GB" sz="800" dirty="0">
                <a:solidFill>
                  <a:schemeClr val="bg1"/>
                </a:solidFill>
                <a:latin typeface="Corbel" panose="020B0503020204020204" pitchFamily="34" charset="0"/>
              </a:rPr>
              <a:t>   </a:t>
            </a:r>
          </a:p>
          <a:p>
            <a:pPr algn="ctr"/>
            <a:r>
              <a:rPr lang="en-GB" sz="1600" dirty="0">
                <a:solidFill>
                  <a:schemeClr val="bg1"/>
                </a:solidFill>
                <a:latin typeface="Corbel" panose="020B0503020204020204" pitchFamily="34" charset="0"/>
              </a:rPr>
              <a:t>Collaboration to push for an international framework for new innovative and affordable Kidney Replacement Therapies (KRT’s) in response to Horizon Europe’s Strategic Orientations for Research and Innovation and the Advancing American Kidney Health (AAKH) Executive Order</a:t>
            </a:r>
            <a:endParaRPr lang="en-GB" sz="1600" dirty="0">
              <a:solidFill>
                <a:schemeClr val="bg1"/>
              </a:solidFill>
            </a:endParaRPr>
          </a:p>
        </p:txBody>
      </p:sp>
      <p:pic>
        <p:nvPicPr>
          <p:cNvPr id="7" name="Graphic 6" descr="Appel">
            <a:extLst>
              <a:ext uri="{FF2B5EF4-FFF2-40B4-BE49-F238E27FC236}">
                <a16:creationId xmlns:a16="http://schemas.microsoft.com/office/drawing/2014/main" id="{58BC1D8A-D9E0-6749-B84A-AC71E511B2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9044" y="1878643"/>
            <a:ext cx="559741" cy="559741"/>
          </a:xfrm>
          <a:prstGeom prst="rect">
            <a:avLst/>
          </a:prstGeom>
        </p:spPr>
      </p:pic>
      <p:pic>
        <p:nvPicPr>
          <p:cNvPr id="9" name="Graphic 8" descr="Medisch">
            <a:extLst>
              <a:ext uri="{FF2B5EF4-FFF2-40B4-BE49-F238E27FC236}">
                <a16:creationId xmlns:a16="http://schemas.microsoft.com/office/drawing/2014/main" id="{3387D0A4-D228-264D-AA93-07F14D8DE5D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3598" y="1878643"/>
            <a:ext cx="631371" cy="631371"/>
          </a:xfrm>
          <a:prstGeom prst="rect">
            <a:avLst/>
          </a:prstGeom>
        </p:spPr>
      </p:pic>
      <p:pic>
        <p:nvPicPr>
          <p:cNvPr id="15" name="Graphic 14" descr="Gloeilamp en tandwiel">
            <a:extLst>
              <a:ext uri="{FF2B5EF4-FFF2-40B4-BE49-F238E27FC236}">
                <a16:creationId xmlns:a16="http://schemas.microsoft.com/office/drawing/2014/main" id="{17730182-831F-9946-B3F7-64E22E694C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03657" y="1943547"/>
            <a:ext cx="608931" cy="548356"/>
          </a:xfrm>
          <a:prstGeom prst="rect">
            <a:avLst/>
          </a:prstGeom>
        </p:spPr>
      </p:pic>
      <p:sp>
        <p:nvSpPr>
          <p:cNvPr id="17" name="Afgeronde rechthoek 16">
            <a:extLst>
              <a:ext uri="{FF2B5EF4-FFF2-40B4-BE49-F238E27FC236}">
                <a16:creationId xmlns:a16="http://schemas.microsoft.com/office/drawing/2014/main" id="{E57C2AF7-3046-0847-8470-0677756CB043}"/>
              </a:ext>
            </a:extLst>
          </p:cNvPr>
          <p:cNvSpPr/>
          <p:nvPr/>
        </p:nvSpPr>
        <p:spPr>
          <a:xfrm>
            <a:off x="408089" y="5598091"/>
            <a:ext cx="10987792" cy="115154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5713"/>
            <a:r>
              <a:rPr lang="en-GB" sz="1600" dirty="0">
                <a:solidFill>
                  <a:schemeClr val="bg1"/>
                </a:solidFill>
                <a:latin typeface="Corbel" panose="020B0503020204020204" pitchFamily="34" charset="0"/>
              </a:rPr>
              <a:t>Aside from the working groups, EKHA installed an </a:t>
            </a:r>
            <a:r>
              <a:rPr lang="en-GB" sz="1600" b="1" cap="all" dirty="0">
                <a:solidFill>
                  <a:srgbClr val="FFFF00"/>
                </a:solidFill>
                <a:latin typeface="Corbel" panose="020B0503020204020204" pitchFamily="34" charset="0"/>
              </a:rPr>
              <a:t>ambassador group </a:t>
            </a:r>
            <a:r>
              <a:rPr lang="en-GB" sz="1600" dirty="0">
                <a:solidFill>
                  <a:schemeClr val="bg1"/>
                </a:solidFill>
                <a:latin typeface="Corbel" panose="020B0503020204020204" pitchFamily="34" charset="0"/>
              </a:rPr>
              <a:t>that exists of  people living with kidney disease. Their tasks are to reflect on the output of the working groups, represent the patient voice in political meetings and provide patients insights on EKHA’s strategic goals. These Ambassadors are therefor incorporated in the one of working groups.</a:t>
            </a:r>
          </a:p>
        </p:txBody>
      </p:sp>
      <p:pic>
        <p:nvPicPr>
          <p:cNvPr id="20" name="Graphic 19" descr="Groeperen">
            <a:extLst>
              <a:ext uri="{FF2B5EF4-FFF2-40B4-BE49-F238E27FC236}">
                <a16:creationId xmlns:a16="http://schemas.microsoft.com/office/drawing/2014/main" id="{07610683-8E6C-4D44-B908-CCEC24F6D75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3720" y="5693600"/>
            <a:ext cx="914400" cy="914400"/>
          </a:xfrm>
          <a:prstGeom prst="rect">
            <a:avLst/>
          </a:prstGeom>
        </p:spPr>
      </p:pic>
      <p:pic>
        <p:nvPicPr>
          <p:cNvPr id="8" name="Afbeelding 7">
            <a:extLst>
              <a:ext uri="{FF2B5EF4-FFF2-40B4-BE49-F238E27FC236}">
                <a16:creationId xmlns:a16="http://schemas.microsoft.com/office/drawing/2014/main" id="{A518C87B-AEF8-AE63-5265-C728B70ED03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10" name="Tijdelijke aanduiding voor dianummer 1">
            <a:extLst>
              <a:ext uri="{FF2B5EF4-FFF2-40B4-BE49-F238E27FC236}">
                <a16:creationId xmlns:a16="http://schemas.microsoft.com/office/drawing/2014/main" id="{01A12AAB-8DD1-85D5-3C30-8FF78C3F1260}"/>
              </a:ext>
            </a:extLst>
          </p:cNvPr>
          <p:cNvSpPr txBox="1">
            <a:spLocks/>
          </p:cNvSpPr>
          <p:nvPr/>
        </p:nvSpPr>
        <p:spPr>
          <a:xfrm>
            <a:off x="9448800" y="6505936"/>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b="1" smtClean="0">
                <a:solidFill>
                  <a:schemeClr val="bg1"/>
                </a:solidFill>
                <a:latin typeface="Corbel" panose="020B0503020204020204" pitchFamily="34" charset="0"/>
              </a:rPr>
              <a:pPr/>
              <a:t>33</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10328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29">
            <a:extLst>
              <a:ext uri="{FF2B5EF4-FFF2-40B4-BE49-F238E27FC236}">
                <a16:creationId xmlns:a16="http://schemas.microsoft.com/office/drawing/2014/main" id="{99084DEC-B8E8-D72F-3CE1-328F512E424A}"/>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Decade of the </a:t>
            </a:r>
            <a:r>
              <a:rPr lang="en-GB" sz="3600" b="1" dirty="0" err="1">
                <a:solidFill>
                  <a:prstClr val="white">
                    <a:lumMod val="95000"/>
                  </a:prstClr>
                </a:solidFill>
                <a:latin typeface="Corbel" panose="020B0503020204020204" pitchFamily="34" charset="0"/>
              </a:rPr>
              <a:t>Kidney</a:t>
            </a:r>
            <a:r>
              <a:rPr lang="en-GB" sz="3600" b="1" baseline="30000" dirty="0" err="1">
                <a:solidFill>
                  <a:prstClr val="white">
                    <a:lumMod val="95000"/>
                  </a:prstClr>
                </a:solidFill>
                <a:latin typeface="Corbel" panose="020B0503020204020204" pitchFamily="34" charset="0"/>
              </a:rPr>
              <a:t>TM</a:t>
            </a:r>
            <a:r>
              <a:rPr lang="en-GB" sz="3600" b="1" dirty="0">
                <a:solidFill>
                  <a:prstClr val="white">
                    <a:lumMod val="95000"/>
                  </a:prstClr>
                </a:solidFill>
                <a:latin typeface="Corbel" panose="020B0503020204020204" pitchFamily="34" charset="0"/>
              </a:rPr>
              <a:t>  mission strategy</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3" name="Afbeelding 2">
            <a:extLst>
              <a:ext uri="{FF2B5EF4-FFF2-40B4-BE49-F238E27FC236}">
                <a16:creationId xmlns:a16="http://schemas.microsoft.com/office/drawing/2014/main" id="{9705C0AB-C9D0-0089-713A-03046AEE61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2800" y="734205"/>
            <a:ext cx="10333781" cy="5823616"/>
          </a:xfrm>
          <a:prstGeom prst="rect">
            <a:avLst/>
          </a:prstGeom>
        </p:spPr>
      </p:pic>
      <p:pic>
        <p:nvPicPr>
          <p:cNvPr id="4" name="Afbeelding 3">
            <a:extLst>
              <a:ext uri="{FF2B5EF4-FFF2-40B4-BE49-F238E27FC236}">
                <a16:creationId xmlns:a16="http://schemas.microsoft.com/office/drawing/2014/main" id="{F850E7D5-36AA-8467-09BB-2B40DB9BB0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5" name="Tijdelijke aanduiding voor dianummer 1">
            <a:extLst>
              <a:ext uri="{FF2B5EF4-FFF2-40B4-BE49-F238E27FC236}">
                <a16:creationId xmlns:a16="http://schemas.microsoft.com/office/drawing/2014/main" id="{5C9ECF33-BFBD-4A5C-4C52-06CF137A9B0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34</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48133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 Pioneers">
            <a:extLst>
              <a:ext uri="{FF2B5EF4-FFF2-40B4-BE49-F238E27FC236}">
                <a16:creationId xmlns:a16="http://schemas.microsoft.com/office/drawing/2014/main" id="{2214E685-7E60-7162-B4B9-7EAFD85186B8}"/>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838200" y="1889760"/>
            <a:ext cx="5181600" cy="369824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29">
            <a:extLst>
              <a:ext uri="{FF2B5EF4-FFF2-40B4-BE49-F238E27FC236}">
                <a16:creationId xmlns:a16="http://schemas.microsoft.com/office/drawing/2014/main" id="{FFC2DE90-1E25-9498-F3E1-9C8DC2CF1F67}"/>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 History</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6" name="Afbeelding 5">
            <a:extLst>
              <a:ext uri="{FF2B5EF4-FFF2-40B4-BE49-F238E27FC236}">
                <a16:creationId xmlns:a16="http://schemas.microsoft.com/office/drawing/2014/main" id="{9882C639-C131-C886-34ED-E75D7F3AB5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8" name="Tijdelijke aanduiding voor dianummer 1">
            <a:extLst>
              <a:ext uri="{FF2B5EF4-FFF2-40B4-BE49-F238E27FC236}">
                <a16:creationId xmlns:a16="http://schemas.microsoft.com/office/drawing/2014/main" id="{EAC47F33-16B4-E97C-7D40-6A6940CBAC9C}"/>
              </a:ext>
            </a:extLst>
          </p:cNvPr>
          <p:cNvSpPr txBox="1">
            <a:spLocks/>
          </p:cNvSpPr>
          <p:nvPr/>
        </p:nvSpPr>
        <p:spPr>
          <a:xfrm>
            <a:off x="9448800" y="6505936"/>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9FCA3-6987-4580-A57F-8FE1BC1A63A2}" type="slidenum">
              <a:rPr lang="nl-NL" b="1" smtClean="0">
                <a:solidFill>
                  <a:schemeClr val="bg1"/>
                </a:solidFill>
                <a:latin typeface="Corbel" panose="020B0503020204020204" pitchFamily="34" charset="0"/>
              </a:rPr>
              <a:pPr/>
              <a:t>4</a:t>
            </a:fld>
            <a:endParaRPr lang="nl-NL" b="1" dirty="0">
              <a:solidFill>
                <a:schemeClr val="bg1"/>
              </a:solidFill>
              <a:latin typeface="Corbel" panose="020B0503020204020204" pitchFamily="34" charset="0"/>
            </a:endParaRPr>
          </a:p>
        </p:txBody>
      </p:sp>
      <p:graphicFrame>
        <p:nvGraphicFramePr>
          <p:cNvPr id="13" name="Tabel 10">
            <a:extLst>
              <a:ext uri="{FF2B5EF4-FFF2-40B4-BE49-F238E27FC236}">
                <a16:creationId xmlns:a16="http://schemas.microsoft.com/office/drawing/2014/main" id="{684B61E1-6802-9E9D-33B6-4019627EFAAD}"/>
              </a:ext>
            </a:extLst>
          </p:cNvPr>
          <p:cNvGraphicFramePr>
            <a:graphicFrameLocks/>
          </p:cNvGraphicFramePr>
          <p:nvPr/>
        </p:nvGraphicFramePr>
        <p:xfrm>
          <a:off x="6423660" y="877471"/>
          <a:ext cx="5552440" cy="5646703"/>
        </p:xfrm>
        <a:graphic>
          <a:graphicData uri="http://schemas.openxmlformats.org/drawingml/2006/table">
            <a:tbl>
              <a:tblPr firstRow="1" bandRow="1">
                <a:tableStyleId>{5C22544A-7EE6-4342-B048-85BDC9FD1C3A}</a:tableStyleId>
              </a:tblPr>
              <a:tblGrid>
                <a:gridCol w="912604">
                  <a:extLst>
                    <a:ext uri="{9D8B030D-6E8A-4147-A177-3AD203B41FA5}">
                      <a16:colId xmlns:a16="http://schemas.microsoft.com/office/drawing/2014/main" val="1449331459"/>
                    </a:ext>
                  </a:extLst>
                </a:gridCol>
                <a:gridCol w="4639836">
                  <a:extLst>
                    <a:ext uri="{9D8B030D-6E8A-4147-A177-3AD203B41FA5}">
                      <a16:colId xmlns:a16="http://schemas.microsoft.com/office/drawing/2014/main" val="506272152"/>
                    </a:ext>
                  </a:extLst>
                </a:gridCol>
              </a:tblGrid>
              <a:tr h="499012">
                <a:tc>
                  <a:txBody>
                    <a:bodyPr/>
                    <a:lstStyle/>
                    <a:p>
                      <a:r>
                        <a:rPr lang="nl-BE" sz="1800" dirty="0">
                          <a:latin typeface="Corbel" panose="020B0503020204020204" pitchFamily="34" charset="0"/>
                        </a:rPr>
                        <a:t>YEAR</a:t>
                      </a:r>
                    </a:p>
                  </a:txBody>
                  <a:tcPr/>
                </a:tc>
                <a:tc>
                  <a:txBody>
                    <a:bodyPr/>
                    <a:lstStyle/>
                    <a:p>
                      <a:r>
                        <a:rPr lang="nl-BE" sz="1800" dirty="0">
                          <a:latin typeface="Corbel" panose="020B0503020204020204" pitchFamily="34" charset="0"/>
                        </a:rPr>
                        <a:t>COUNTRIES</a:t>
                      </a:r>
                    </a:p>
                  </a:txBody>
                  <a:tcPr/>
                </a:tc>
                <a:extLst>
                  <a:ext uri="{0D108BD9-81ED-4DB2-BD59-A6C34878D82A}">
                    <a16:rowId xmlns:a16="http://schemas.microsoft.com/office/drawing/2014/main" val="2779890015"/>
                  </a:ext>
                </a:extLst>
              </a:tr>
              <a:tr h="724881">
                <a:tc>
                  <a:txBody>
                    <a:bodyPr/>
                    <a:lstStyle/>
                    <a:p>
                      <a:r>
                        <a:rPr lang="nl-BE" sz="1800" b="1" dirty="0">
                          <a:latin typeface="Corbel" panose="020B0503020204020204" pitchFamily="34" charset="0"/>
                        </a:rPr>
                        <a:t>1951</a:t>
                      </a:r>
                    </a:p>
                  </a:txBody>
                  <a:tcPr/>
                </a:tc>
                <a:tc>
                  <a:txBody>
                    <a:bodyPr/>
                    <a:lstStyle/>
                    <a:p>
                      <a:r>
                        <a:rPr lang="nl-BE" sz="1800" b="1" dirty="0">
                          <a:latin typeface="Corbel" panose="020B0503020204020204" pitchFamily="34" charset="0"/>
                        </a:rPr>
                        <a:t>Belgium, France, Germany, Italy, Luxembourg, the Netherlands</a:t>
                      </a:r>
                    </a:p>
                  </a:txBody>
                  <a:tcPr/>
                </a:tc>
                <a:extLst>
                  <a:ext uri="{0D108BD9-81ED-4DB2-BD59-A6C34878D82A}">
                    <a16:rowId xmlns:a16="http://schemas.microsoft.com/office/drawing/2014/main" val="2118977531"/>
                  </a:ext>
                </a:extLst>
              </a:tr>
              <a:tr h="499012">
                <a:tc>
                  <a:txBody>
                    <a:bodyPr/>
                    <a:lstStyle/>
                    <a:p>
                      <a:r>
                        <a:rPr lang="nl-BE" sz="1800" b="1" dirty="0">
                          <a:latin typeface="Corbel" panose="020B0503020204020204" pitchFamily="34" charset="0"/>
                        </a:rPr>
                        <a:t>1973</a:t>
                      </a:r>
                    </a:p>
                  </a:txBody>
                  <a:tcPr/>
                </a:tc>
                <a:tc>
                  <a:txBody>
                    <a:bodyPr/>
                    <a:lstStyle/>
                    <a:p>
                      <a:r>
                        <a:rPr lang="nl-BE" sz="1800" b="1" dirty="0">
                          <a:latin typeface="Corbel" panose="020B0503020204020204" pitchFamily="34" charset="0"/>
                        </a:rPr>
                        <a:t>Denmark, Ireland, UK</a:t>
                      </a:r>
                    </a:p>
                  </a:txBody>
                  <a:tcPr/>
                </a:tc>
                <a:extLst>
                  <a:ext uri="{0D108BD9-81ED-4DB2-BD59-A6C34878D82A}">
                    <a16:rowId xmlns:a16="http://schemas.microsoft.com/office/drawing/2014/main" val="3099966033"/>
                  </a:ext>
                </a:extLst>
              </a:tr>
              <a:tr h="499012">
                <a:tc>
                  <a:txBody>
                    <a:bodyPr/>
                    <a:lstStyle/>
                    <a:p>
                      <a:r>
                        <a:rPr lang="nl-BE" sz="1800" b="1" dirty="0">
                          <a:latin typeface="Corbel" panose="020B0503020204020204" pitchFamily="34" charset="0"/>
                        </a:rPr>
                        <a:t>1981</a:t>
                      </a:r>
                    </a:p>
                  </a:txBody>
                  <a:tcPr/>
                </a:tc>
                <a:tc>
                  <a:txBody>
                    <a:bodyPr/>
                    <a:lstStyle/>
                    <a:p>
                      <a:r>
                        <a:rPr lang="nl-BE" sz="1800" b="1" dirty="0">
                          <a:latin typeface="Corbel" panose="020B0503020204020204" pitchFamily="34" charset="0"/>
                        </a:rPr>
                        <a:t>Greece</a:t>
                      </a:r>
                    </a:p>
                  </a:txBody>
                  <a:tcPr/>
                </a:tc>
                <a:extLst>
                  <a:ext uri="{0D108BD9-81ED-4DB2-BD59-A6C34878D82A}">
                    <a16:rowId xmlns:a16="http://schemas.microsoft.com/office/drawing/2014/main" val="1106802503"/>
                  </a:ext>
                </a:extLst>
              </a:tr>
              <a:tr h="499012">
                <a:tc>
                  <a:txBody>
                    <a:bodyPr/>
                    <a:lstStyle/>
                    <a:p>
                      <a:r>
                        <a:rPr lang="nl-BE" sz="1800" b="1" dirty="0">
                          <a:latin typeface="Corbel" panose="020B0503020204020204" pitchFamily="34" charset="0"/>
                        </a:rPr>
                        <a:t>1986</a:t>
                      </a:r>
                    </a:p>
                  </a:txBody>
                  <a:tcPr/>
                </a:tc>
                <a:tc>
                  <a:txBody>
                    <a:bodyPr/>
                    <a:lstStyle/>
                    <a:p>
                      <a:r>
                        <a:rPr lang="nl-BE" sz="1800" b="1" dirty="0">
                          <a:latin typeface="Corbel" panose="020B0503020204020204" pitchFamily="34" charset="0"/>
                        </a:rPr>
                        <a:t>Portugal, Spain</a:t>
                      </a:r>
                    </a:p>
                  </a:txBody>
                  <a:tcPr/>
                </a:tc>
                <a:extLst>
                  <a:ext uri="{0D108BD9-81ED-4DB2-BD59-A6C34878D82A}">
                    <a16:rowId xmlns:a16="http://schemas.microsoft.com/office/drawing/2014/main" val="3770132507"/>
                  </a:ext>
                </a:extLst>
              </a:tr>
              <a:tr h="499012">
                <a:tc>
                  <a:txBody>
                    <a:bodyPr/>
                    <a:lstStyle/>
                    <a:p>
                      <a:r>
                        <a:rPr lang="nl-BE" sz="1800" b="1" dirty="0">
                          <a:latin typeface="Corbel" panose="020B0503020204020204" pitchFamily="34" charset="0"/>
                        </a:rPr>
                        <a:t>1995</a:t>
                      </a:r>
                    </a:p>
                  </a:txBody>
                  <a:tcPr/>
                </a:tc>
                <a:tc>
                  <a:txBody>
                    <a:bodyPr/>
                    <a:lstStyle/>
                    <a:p>
                      <a:r>
                        <a:rPr lang="nl-BE" sz="1800" b="1" dirty="0">
                          <a:latin typeface="Corbel" panose="020B0503020204020204" pitchFamily="34" charset="0"/>
                        </a:rPr>
                        <a:t>Austria, Sweden</a:t>
                      </a:r>
                    </a:p>
                  </a:txBody>
                  <a:tcPr/>
                </a:tc>
                <a:extLst>
                  <a:ext uri="{0D108BD9-81ED-4DB2-BD59-A6C34878D82A}">
                    <a16:rowId xmlns:a16="http://schemas.microsoft.com/office/drawing/2014/main" val="1194889186"/>
                  </a:ext>
                </a:extLst>
              </a:tr>
              <a:tr h="929726">
                <a:tc>
                  <a:txBody>
                    <a:bodyPr/>
                    <a:lstStyle/>
                    <a:p>
                      <a:r>
                        <a:rPr lang="nl-BE" sz="1800" b="1" dirty="0">
                          <a:latin typeface="Corbel" panose="020B0503020204020204" pitchFamily="34" charset="0"/>
                        </a:rPr>
                        <a:t>2004</a:t>
                      </a:r>
                    </a:p>
                  </a:txBody>
                  <a:tcPr/>
                </a:tc>
                <a:tc>
                  <a:txBody>
                    <a:bodyPr/>
                    <a:lstStyle/>
                    <a:p>
                      <a:r>
                        <a:rPr lang="nl-BE" sz="1800" b="1" dirty="0" err="1">
                          <a:latin typeface="Corbel" panose="020B0503020204020204" pitchFamily="34" charset="0"/>
                        </a:rPr>
                        <a:t>Czechia</a:t>
                      </a:r>
                      <a:r>
                        <a:rPr lang="nl-BE" sz="1800" b="1" dirty="0">
                          <a:latin typeface="Corbel" panose="020B0503020204020204" pitchFamily="34" charset="0"/>
                        </a:rPr>
                        <a:t>, Cyprus, Estonia, Latvia, Lithuania, Hungary, Malta, Poland, Slovenia, Slovakia</a:t>
                      </a:r>
                    </a:p>
                  </a:txBody>
                  <a:tcPr/>
                </a:tc>
                <a:extLst>
                  <a:ext uri="{0D108BD9-81ED-4DB2-BD59-A6C34878D82A}">
                    <a16:rowId xmlns:a16="http://schemas.microsoft.com/office/drawing/2014/main" val="983390712"/>
                  </a:ext>
                </a:extLst>
              </a:tr>
              <a:tr h="499012">
                <a:tc>
                  <a:txBody>
                    <a:bodyPr/>
                    <a:lstStyle/>
                    <a:p>
                      <a:r>
                        <a:rPr lang="nl-BE" sz="1800" b="1" dirty="0">
                          <a:latin typeface="Corbel" panose="020B0503020204020204" pitchFamily="34" charset="0"/>
                        </a:rPr>
                        <a:t>2007</a:t>
                      </a:r>
                    </a:p>
                  </a:txBody>
                  <a:tcPr/>
                </a:tc>
                <a:tc>
                  <a:txBody>
                    <a:bodyPr/>
                    <a:lstStyle/>
                    <a:p>
                      <a:r>
                        <a:rPr lang="nl-BE" sz="1800" b="1" dirty="0">
                          <a:latin typeface="Corbel" panose="020B0503020204020204" pitchFamily="34" charset="0"/>
                        </a:rPr>
                        <a:t>Bulgaria, Romania</a:t>
                      </a:r>
                    </a:p>
                  </a:txBody>
                  <a:tcPr/>
                </a:tc>
                <a:extLst>
                  <a:ext uri="{0D108BD9-81ED-4DB2-BD59-A6C34878D82A}">
                    <a16:rowId xmlns:a16="http://schemas.microsoft.com/office/drawing/2014/main" val="2168209404"/>
                  </a:ext>
                </a:extLst>
              </a:tr>
              <a:tr h="499012">
                <a:tc>
                  <a:txBody>
                    <a:bodyPr/>
                    <a:lstStyle/>
                    <a:p>
                      <a:r>
                        <a:rPr lang="nl-BE" sz="1800" b="1" dirty="0">
                          <a:latin typeface="Corbel" panose="020B0503020204020204" pitchFamily="34" charset="0"/>
                        </a:rPr>
                        <a:t>2013</a:t>
                      </a:r>
                    </a:p>
                  </a:txBody>
                  <a:tcPr/>
                </a:tc>
                <a:tc>
                  <a:txBody>
                    <a:bodyPr/>
                    <a:lstStyle/>
                    <a:p>
                      <a:r>
                        <a:rPr lang="nl-BE" sz="1800" b="1" dirty="0">
                          <a:latin typeface="Corbel" panose="020B0503020204020204" pitchFamily="34" charset="0"/>
                        </a:rPr>
                        <a:t>Croatia</a:t>
                      </a:r>
                    </a:p>
                  </a:txBody>
                  <a:tcPr/>
                </a:tc>
                <a:extLst>
                  <a:ext uri="{0D108BD9-81ED-4DB2-BD59-A6C34878D82A}">
                    <a16:rowId xmlns:a16="http://schemas.microsoft.com/office/drawing/2014/main" val="449157593"/>
                  </a:ext>
                </a:extLst>
              </a:tr>
              <a:tr h="499012">
                <a:tc>
                  <a:txBody>
                    <a:bodyPr/>
                    <a:lstStyle/>
                    <a:p>
                      <a:r>
                        <a:rPr lang="nl-BE" sz="1800" b="1" dirty="0">
                          <a:latin typeface="Corbel" panose="020B0503020204020204" pitchFamily="34" charset="0"/>
                        </a:rPr>
                        <a:t>2020</a:t>
                      </a:r>
                    </a:p>
                  </a:txBody>
                  <a:tcPr/>
                </a:tc>
                <a:tc>
                  <a:txBody>
                    <a:bodyPr/>
                    <a:lstStyle/>
                    <a:p>
                      <a:r>
                        <a:rPr lang="nl-BE" sz="1800" b="1" dirty="0" err="1">
                          <a:latin typeface="Corbel" panose="020B0503020204020204" pitchFamily="34" charset="0"/>
                        </a:rPr>
                        <a:t>Brexit</a:t>
                      </a:r>
                      <a:endParaRPr lang="nl-BE" sz="1800" b="1" dirty="0">
                        <a:latin typeface="Corbel" panose="020B0503020204020204" pitchFamily="34" charset="0"/>
                      </a:endParaRPr>
                    </a:p>
                  </a:txBody>
                  <a:tcPr/>
                </a:tc>
                <a:extLst>
                  <a:ext uri="{0D108BD9-81ED-4DB2-BD59-A6C34878D82A}">
                    <a16:rowId xmlns:a16="http://schemas.microsoft.com/office/drawing/2014/main" val="2984163006"/>
                  </a:ext>
                </a:extLst>
              </a:tr>
            </a:tbl>
          </a:graphicData>
        </a:graphic>
      </p:graphicFrame>
    </p:spTree>
    <p:extLst>
      <p:ext uri="{BB962C8B-B14F-4D97-AF65-F5344CB8AC3E}">
        <p14:creationId xmlns:p14="http://schemas.microsoft.com/office/powerpoint/2010/main" val="277768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13">
            <a:extLst>
              <a:ext uri="{FF2B5EF4-FFF2-40B4-BE49-F238E27FC236}">
                <a16:creationId xmlns:a16="http://schemas.microsoft.com/office/drawing/2014/main" id="{94DAE0CE-9074-B74E-B705-42D30826D6BF}"/>
              </a:ext>
            </a:extLst>
          </p:cNvPr>
          <p:cNvSpPr>
            <a:spLocks noGrp="1"/>
          </p:cNvSpPr>
          <p:nvPr>
            <p:ph sz="half" idx="2"/>
          </p:nvPr>
        </p:nvSpPr>
        <p:spPr>
          <a:xfrm>
            <a:off x="7203440" y="2692399"/>
            <a:ext cx="4150360" cy="1739901"/>
          </a:xfrm>
        </p:spPr>
        <p:txBody>
          <a:bodyPr/>
          <a:lstStyle/>
          <a:p>
            <a:pPr marL="0" indent="0">
              <a:buNone/>
            </a:pPr>
            <a:r>
              <a:rPr lang="nl-BE" b="1" dirty="0">
                <a:solidFill>
                  <a:srgbClr val="002060"/>
                </a:solidFill>
                <a:latin typeface="Corbel" panose="020B0503020204020204" pitchFamily="34" charset="0"/>
              </a:rPr>
              <a:t>Controlling </a:t>
            </a:r>
            <a:r>
              <a:rPr lang="nl-BE" b="1" dirty="0" err="1">
                <a:solidFill>
                  <a:srgbClr val="002060"/>
                </a:solidFill>
                <a:latin typeface="Corbel" panose="020B0503020204020204" pitchFamily="34" charset="0"/>
              </a:rPr>
              <a:t>organs</a:t>
            </a:r>
            <a:endParaRPr lang="nl-BE" b="1" dirty="0">
              <a:solidFill>
                <a:srgbClr val="002060"/>
              </a:solidFill>
              <a:latin typeface="Corbel" panose="020B0503020204020204" pitchFamily="34" charset="0"/>
            </a:endParaRPr>
          </a:p>
          <a:p>
            <a:pPr marL="266700" lvl="1"/>
            <a:r>
              <a:rPr lang="nl-BE" b="1" dirty="0">
                <a:solidFill>
                  <a:srgbClr val="002060"/>
                </a:solidFill>
                <a:latin typeface="Corbel" panose="020B0503020204020204" pitchFamily="34" charset="0"/>
              </a:rPr>
              <a:t>European Central Bank</a:t>
            </a:r>
          </a:p>
          <a:p>
            <a:pPr marL="266700" lvl="1"/>
            <a:r>
              <a:rPr lang="nl-BE" b="1" dirty="0">
                <a:solidFill>
                  <a:srgbClr val="002060"/>
                </a:solidFill>
                <a:latin typeface="Corbel" panose="020B0503020204020204" pitchFamily="34" charset="0"/>
              </a:rPr>
              <a:t>European Court of </a:t>
            </a:r>
            <a:r>
              <a:rPr lang="nl-BE" b="1" dirty="0" err="1">
                <a:solidFill>
                  <a:srgbClr val="002060"/>
                </a:solidFill>
                <a:latin typeface="Corbel" panose="020B0503020204020204" pitchFamily="34" charset="0"/>
              </a:rPr>
              <a:t>Justice</a:t>
            </a:r>
            <a:endParaRPr lang="nl-BE" b="1" dirty="0">
              <a:solidFill>
                <a:srgbClr val="002060"/>
              </a:solidFill>
              <a:latin typeface="Corbel" panose="020B0503020204020204" pitchFamily="34" charset="0"/>
            </a:endParaRPr>
          </a:p>
          <a:p>
            <a:pPr marL="266700" lvl="1"/>
            <a:r>
              <a:rPr lang="nl-BE" b="1" dirty="0">
                <a:solidFill>
                  <a:srgbClr val="002060"/>
                </a:solidFill>
                <a:latin typeface="Corbel" panose="020B0503020204020204" pitchFamily="34" charset="0"/>
              </a:rPr>
              <a:t>European Court of Auditors</a:t>
            </a:r>
          </a:p>
          <a:p>
            <a:endParaRPr lang="nl-BE" dirty="0"/>
          </a:p>
          <a:p>
            <a:pPr lvl="1"/>
            <a:endParaRPr lang="nl-BE" dirty="0"/>
          </a:p>
        </p:txBody>
      </p:sp>
      <p:sp>
        <p:nvSpPr>
          <p:cNvPr id="2" name="Rechthoek 29">
            <a:extLst>
              <a:ext uri="{FF2B5EF4-FFF2-40B4-BE49-F238E27FC236}">
                <a16:creationId xmlns:a16="http://schemas.microsoft.com/office/drawing/2014/main" id="{644F126C-652B-29F4-E5BB-57B3E161AF93}"/>
              </a:ext>
            </a:extLst>
          </p:cNvPr>
          <p:cNvSpPr/>
          <p:nvPr/>
        </p:nvSpPr>
        <p:spPr>
          <a:xfrm>
            <a:off x="0" y="9250"/>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 basic structure</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5122" name="Picture 2" descr="The Institutional Triangle - European Studies Hub">
            <a:extLst>
              <a:ext uri="{FF2B5EF4-FFF2-40B4-BE49-F238E27FC236}">
                <a16:creationId xmlns:a16="http://schemas.microsoft.com/office/drawing/2014/main" id="{CA3BE154-508A-4E93-3125-4D9DF29095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250951"/>
            <a:ext cx="4826000" cy="510539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A5CE7FD6-CC92-A01E-EC0B-21C16D4A82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8" name="Tijdelijke aanduiding voor dianummer 1">
            <a:extLst>
              <a:ext uri="{FF2B5EF4-FFF2-40B4-BE49-F238E27FC236}">
                <a16:creationId xmlns:a16="http://schemas.microsoft.com/office/drawing/2014/main" id="{3122B8C8-148E-9F50-2739-EF524C40820B}"/>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5</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10221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EB627-BCDA-103F-8D54-9BD5FF6C4327}"/>
              </a:ext>
            </a:extLst>
          </p:cNvPr>
          <p:cNvSpPr>
            <a:spLocks noGrp="1"/>
          </p:cNvSpPr>
          <p:nvPr>
            <p:ph type="title"/>
          </p:nvPr>
        </p:nvSpPr>
        <p:spPr>
          <a:xfrm>
            <a:off x="126124" y="4368800"/>
            <a:ext cx="6065121" cy="1148080"/>
          </a:xfrm>
        </p:spPr>
        <p:txBody>
          <a:bodyPr vert="horz" wrap="square" lIns="91440" tIns="45720" rIns="91440" bIns="45720" rtlCol="0" anchor="b">
            <a:normAutofit/>
          </a:bodyPr>
          <a:lstStyle/>
          <a:p>
            <a:pPr algn="ctr"/>
            <a:r>
              <a:rPr lang="en-US" sz="3600" b="1" kern="1200" dirty="0">
                <a:latin typeface="Corbel" panose="020B0503020204020204" pitchFamily="34" charset="0"/>
              </a:rPr>
              <a:t>EUROPEAN COMMISSION</a:t>
            </a:r>
          </a:p>
        </p:txBody>
      </p:sp>
      <p:sp>
        <p:nvSpPr>
          <p:cNvPr id="4" name="Tijdelijke aanduiding voor inhoud 3">
            <a:extLst>
              <a:ext uri="{FF2B5EF4-FFF2-40B4-BE49-F238E27FC236}">
                <a16:creationId xmlns:a16="http://schemas.microsoft.com/office/drawing/2014/main" id="{5D41A1DC-E7FF-A852-5A43-A6CDB288FA22}"/>
              </a:ext>
            </a:extLst>
          </p:cNvPr>
          <p:cNvSpPr>
            <a:spLocks noGrp="1"/>
          </p:cNvSpPr>
          <p:nvPr>
            <p:ph sz="half" idx="2"/>
          </p:nvPr>
        </p:nvSpPr>
        <p:spPr>
          <a:xfrm>
            <a:off x="7102549" y="4716472"/>
            <a:ext cx="4710223" cy="1301556"/>
          </a:xfrm>
        </p:spPr>
        <p:txBody>
          <a:bodyPr vert="horz" lIns="91440" tIns="45720" rIns="91440" bIns="45720" rtlCol="0" anchor="b">
            <a:normAutofit/>
          </a:bodyPr>
          <a:lstStyle/>
          <a:p>
            <a:pPr marL="0" indent="0" algn="ctr">
              <a:buNone/>
            </a:pPr>
            <a:r>
              <a:rPr lang="en-US" sz="3200" kern="1200" dirty="0">
                <a:solidFill>
                  <a:schemeClr val="bg1"/>
                </a:solidFill>
                <a:latin typeface="+mn-lt"/>
                <a:ea typeface="+mn-ea"/>
                <a:cs typeface="+mn-cs"/>
              </a:rPr>
              <a:t>  </a:t>
            </a:r>
            <a:r>
              <a:rPr lang="en-US" sz="3600" b="1" kern="1200" dirty="0">
                <a:latin typeface="Corbel" panose="020B0503020204020204" pitchFamily="34" charset="0"/>
              </a:rPr>
              <a:t>COUNCIL</a:t>
            </a:r>
            <a:br>
              <a:rPr lang="en-US" sz="3600" b="1" kern="1200" dirty="0">
                <a:solidFill>
                  <a:schemeClr val="bg1"/>
                </a:solidFill>
                <a:latin typeface="Corbel" panose="020B0503020204020204" pitchFamily="34" charset="0"/>
              </a:rPr>
            </a:br>
            <a:r>
              <a:rPr lang="en-US" sz="3600" b="1" kern="1200" dirty="0">
                <a:solidFill>
                  <a:schemeClr val="bg1"/>
                </a:solidFill>
                <a:latin typeface="Corbel" panose="020B0503020204020204" pitchFamily="34" charset="0"/>
              </a:rPr>
              <a:t>LEADERS OF EU27</a:t>
            </a:r>
          </a:p>
        </p:txBody>
      </p:sp>
      <p:pic>
        <p:nvPicPr>
          <p:cNvPr id="5130" name="Picture 10" descr="Ursula von der Leyen">
            <a:extLst>
              <a:ext uri="{FF2B5EF4-FFF2-40B4-BE49-F238E27FC236}">
                <a16:creationId xmlns:a16="http://schemas.microsoft.com/office/drawing/2014/main" id="{30C798AF-A496-0545-20E6-6AB50267F9A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dianummer 4">
            <a:extLst>
              <a:ext uri="{FF2B5EF4-FFF2-40B4-BE49-F238E27FC236}">
                <a16:creationId xmlns:a16="http://schemas.microsoft.com/office/drawing/2014/main" id="{BAC3ABD1-302F-0817-B3E4-8746F36ED7D2}"/>
              </a:ext>
            </a:extLst>
          </p:cNvPr>
          <p:cNvSpPr>
            <a:spLocks noGrp="1"/>
          </p:cNvSpPr>
          <p:nvPr>
            <p:ph type="sldNum" sz="quarter" idx="12"/>
          </p:nvPr>
        </p:nvSpPr>
        <p:spPr>
          <a:xfrm>
            <a:off x="8737600" y="466933"/>
            <a:ext cx="2635250" cy="707886"/>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3347416-4AA0-EA4D-8BBF-7AA182F22137}" type="slidenum">
              <a:rPr kumimoji="0" lang="en-US" sz="44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en-US" sz="4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8" name="Picture 8" descr="Charles Michel">
            <a:extLst>
              <a:ext uri="{FF2B5EF4-FFF2-40B4-BE49-F238E27FC236}">
                <a16:creationId xmlns:a16="http://schemas.microsoft.com/office/drawing/2014/main" id="{86611194-DB42-E1A8-B81C-74B55578E27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7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365CA0F9-2510-84E5-46BE-C6E47C73D1DA}"/>
              </a:ext>
            </a:extLst>
          </p:cNvPr>
          <p:cNvSpPr>
            <a:spLocks noGrp="1"/>
          </p:cNvSpPr>
          <p:nvPr>
            <p:ph sz="half" idx="2"/>
          </p:nvPr>
        </p:nvSpPr>
        <p:spPr>
          <a:xfrm>
            <a:off x="8529637" y="1146651"/>
            <a:ext cx="3327400" cy="4351338"/>
          </a:xfrm>
        </p:spPr>
        <p:txBody>
          <a:bodyPr/>
          <a:lstStyle/>
          <a:p>
            <a:r>
              <a:rPr lang="nl-BE" b="1" dirty="0">
                <a:solidFill>
                  <a:srgbClr val="002060"/>
                </a:solidFill>
                <a:latin typeface="Corbel" panose="020B0503020204020204" pitchFamily="34" charset="0"/>
              </a:rPr>
              <a:t>1 President</a:t>
            </a:r>
          </a:p>
          <a:p>
            <a:r>
              <a:rPr lang="nl-BE" b="1" dirty="0">
                <a:solidFill>
                  <a:srgbClr val="002060"/>
                </a:solidFill>
                <a:latin typeface="Corbel" panose="020B0503020204020204" pitchFamily="34" charset="0"/>
              </a:rPr>
              <a:t>8 </a:t>
            </a:r>
            <a:r>
              <a:rPr lang="nl-BE" b="1" dirty="0" err="1">
                <a:solidFill>
                  <a:srgbClr val="002060"/>
                </a:solidFill>
                <a:latin typeface="Corbel" panose="020B0503020204020204" pitchFamily="34" charset="0"/>
              </a:rPr>
              <a:t>Vice-Presidents</a:t>
            </a:r>
            <a:endParaRPr lang="nl-BE" b="1" dirty="0">
              <a:solidFill>
                <a:srgbClr val="002060"/>
              </a:solidFill>
              <a:latin typeface="Corbel" panose="020B0503020204020204" pitchFamily="34" charset="0"/>
            </a:endParaRPr>
          </a:p>
          <a:p>
            <a:r>
              <a:rPr lang="nl-BE" b="1" dirty="0">
                <a:solidFill>
                  <a:srgbClr val="002060"/>
                </a:solidFill>
                <a:latin typeface="Corbel" panose="020B0503020204020204" pitchFamily="34" charset="0"/>
              </a:rPr>
              <a:t>18 </a:t>
            </a:r>
            <a:r>
              <a:rPr lang="nl-BE" b="1" dirty="0" err="1">
                <a:solidFill>
                  <a:srgbClr val="002060"/>
                </a:solidFill>
                <a:latin typeface="Corbel" panose="020B0503020204020204" pitchFamily="34" charset="0"/>
              </a:rPr>
              <a:t>Commissioners</a:t>
            </a:r>
            <a:endParaRPr lang="nl-BE" b="1" dirty="0">
              <a:solidFill>
                <a:srgbClr val="002060"/>
              </a:solidFill>
              <a:latin typeface="Corbel" panose="020B0503020204020204" pitchFamily="34" charset="0"/>
            </a:endParaRPr>
          </a:p>
          <a:p>
            <a:r>
              <a:rPr lang="nl-BE" b="1" dirty="0" err="1">
                <a:solidFill>
                  <a:srgbClr val="002060"/>
                </a:solidFill>
                <a:latin typeface="Corbel" panose="020B0503020204020204" pitchFamily="34" charset="0"/>
              </a:rPr>
              <a:t>Appointed</a:t>
            </a:r>
            <a:r>
              <a:rPr lang="nl-BE" b="1" dirty="0">
                <a:solidFill>
                  <a:srgbClr val="002060"/>
                </a:solidFill>
                <a:latin typeface="Corbel" panose="020B0503020204020204" pitchFamily="34" charset="0"/>
              </a:rPr>
              <a:t> </a:t>
            </a:r>
            <a:r>
              <a:rPr lang="nl-BE" b="1" dirty="0" err="1">
                <a:solidFill>
                  <a:srgbClr val="002060"/>
                </a:solidFill>
                <a:latin typeface="Corbel" panose="020B0503020204020204" pitchFamily="34" charset="0"/>
              </a:rPr>
              <a:t>by</a:t>
            </a:r>
            <a:r>
              <a:rPr lang="nl-BE" b="1" dirty="0">
                <a:solidFill>
                  <a:srgbClr val="002060"/>
                </a:solidFill>
                <a:latin typeface="Corbel" panose="020B0503020204020204" pitchFamily="34" charset="0"/>
              </a:rPr>
              <a:t> </a:t>
            </a:r>
            <a:r>
              <a:rPr lang="nl-BE" b="1" dirty="0" err="1">
                <a:solidFill>
                  <a:srgbClr val="002060"/>
                </a:solidFill>
                <a:latin typeface="Corbel" panose="020B0503020204020204" pitchFamily="34" charset="0"/>
              </a:rPr>
              <a:t>their</a:t>
            </a:r>
            <a:r>
              <a:rPr lang="nl-BE" b="1" dirty="0">
                <a:solidFill>
                  <a:srgbClr val="002060"/>
                </a:solidFill>
                <a:latin typeface="Corbel" panose="020B0503020204020204" pitchFamily="34" charset="0"/>
              </a:rPr>
              <a:t> </a:t>
            </a:r>
            <a:r>
              <a:rPr lang="nl-BE" b="1" dirty="0" err="1">
                <a:solidFill>
                  <a:srgbClr val="002060"/>
                </a:solidFill>
                <a:latin typeface="Corbel" panose="020B0503020204020204" pitchFamily="34" charset="0"/>
              </a:rPr>
              <a:t>countries</a:t>
            </a:r>
            <a:r>
              <a:rPr lang="nl-BE" b="1" dirty="0">
                <a:solidFill>
                  <a:srgbClr val="002060"/>
                </a:solidFill>
                <a:latin typeface="Corbel" panose="020B0503020204020204" pitchFamily="34" charset="0"/>
              </a:rPr>
              <a:t>  </a:t>
            </a:r>
          </a:p>
          <a:p>
            <a:endParaRPr lang="nl-BE" dirty="0"/>
          </a:p>
          <a:p>
            <a:endParaRPr lang="nl-BE" dirty="0"/>
          </a:p>
        </p:txBody>
      </p:sp>
      <p:pic>
        <p:nvPicPr>
          <p:cNvPr id="2050" name="Picture 2" descr="The Commissioners family photo">
            <a:extLst>
              <a:ext uri="{FF2B5EF4-FFF2-40B4-BE49-F238E27FC236}">
                <a16:creationId xmlns:a16="http://schemas.microsoft.com/office/drawing/2014/main" id="{27F9B019-1DDD-8F5A-4587-8139154D95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963" y="1117600"/>
            <a:ext cx="7551737" cy="440944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6284690-A2D8-7CD6-D9FD-AE883964C6B4}"/>
              </a:ext>
            </a:extLst>
          </p:cNvPr>
          <p:cNvSpPr txBox="1"/>
          <p:nvPr/>
        </p:nvSpPr>
        <p:spPr>
          <a:xfrm>
            <a:off x="2966720" y="5740400"/>
            <a:ext cx="23774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002060"/>
                </a:solidFill>
                <a:effectLst/>
                <a:uLnTx/>
                <a:uFillTx/>
                <a:latin typeface="Corbel" panose="020B0503020204020204" pitchFamily="34" charset="0"/>
              </a:rPr>
              <a:t>2019-2024</a:t>
            </a:r>
          </a:p>
        </p:txBody>
      </p:sp>
      <p:sp>
        <p:nvSpPr>
          <p:cNvPr id="2" name="Rechthoek 29">
            <a:extLst>
              <a:ext uri="{FF2B5EF4-FFF2-40B4-BE49-F238E27FC236}">
                <a16:creationId xmlns:a16="http://schemas.microsoft.com/office/drawing/2014/main" id="{3030D75B-01AF-9CE4-9DF0-B58FCC27B315}"/>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European Commission</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6" name="Afbeelding 5">
            <a:extLst>
              <a:ext uri="{FF2B5EF4-FFF2-40B4-BE49-F238E27FC236}">
                <a16:creationId xmlns:a16="http://schemas.microsoft.com/office/drawing/2014/main" id="{2406338C-5138-1FCC-895A-A051710912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7" name="Tijdelijke aanduiding voor dianummer 1">
            <a:extLst>
              <a:ext uri="{FF2B5EF4-FFF2-40B4-BE49-F238E27FC236}">
                <a16:creationId xmlns:a16="http://schemas.microsoft.com/office/drawing/2014/main" id="{28005B88-0274-AE80-CFE2-A199037E162E}"/>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7</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079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D14529-ADCA-41FA-71B5-1403C11C5187}"/>
              </a:ext>
            </a:extLst>
          </p:cNvPr>
          <p:cNvSpPr>
            <a:spLocks noGrp="1"/>
          </p:cNvSpPr>
          <p:nvPr>
            <p:ph sz="half" idx="1"/>
          </p:nvPr>
        </p:nvSpPr>
        <p:spPr>
          <a:xfrm>
            <a:off x="-3942524" y="5384201"/>
            <a:ext cx="1100805" cy="1777063"/>
          </a:xfrm>
        </p:spPr>
        <p:txBody>
          <a:bodyPr/>
          <a:lstStyle/>
          <a:p>
            <a:endParaRPr lang="nl-BE" dirty="0"/>
          </a:p>
        </p:txBody>
      </p:sp>
      <p:sp>
        <p:nvSpPr>
          <p:cNvPr id="4" name="Tijdelijke aanduiding voor inhoud 3">
            <a:extLst>
              <a:ext uri="{FF2B5EF4-FFF2-40B4-BE49-F238E27FC236}">
                <a16:creationId xmlns:a16="http://schemas.microsoft.com/office/drawing/2014/main" id="{4758AC03-DACF-450E-73B1-84132211FBCB}"/>
              </a:ext>
            </a:extLst>
          </p:cNvPr>
          <p:cNvSpPr>
            <a:spLocks noGrp="1"/>
          </p:cNvSpPr>
          <p:nvPr>
            <p:ph sz="half" idx="2"/>
          </p:nvPr>
        </p:nvSpPr>
        <p:spPr>
          <a:xfrm>
            <a:off x="6845300" y="2408457"/>
            <a:ext cx="5219700" cy="2681067"/>
          </a:xfrm>
          <a:solidFill>
            <a:schemeClr val="bg1"/>
          </a:solidFill>
        </p:spPr>
        <p:txBody>
          <a:bodyPr/>
          <a:lstStyle/>
          <a:p>
            <a:r>
              <a:rPr lang="nl-BE" b="1" dirty="0" err="1">
                <a:solidFill>
                  <a:srgbClr val="002060"/>
                </a:solidFill>
                <a:latin typeface="Corbel" panose="020B0503020204020204" pitchFamily="34" charset="0"/>
              </a:rPr>
              <a:t>Rotational</a:t>
            </a:r>
            <a:r>
              <a:rPr lang="nl-BE" b="1" dirty="0">
                <a:solidFill>
                  <a:srgbClr val="002060"/>
                </a:solidFill>
                <a:latin typeface="Corbel" panose="020B0503020204020204" pitchFamily="34" charset="0"/>
              </a:rPr>
              <a:t> basis per semester</a:t>
            </a:r>
          </a:p>
          <a:p>
            <a:pPr lvl="1"/>
            <a:r>
              <a:rPr lang="nl-BE" b="1" dirty="0">
                <a:solidFill>
                  <a:srgbClr val="002060"/>
                </a:solidFill>
                <a:latin typeface="Corbel" panose="020B0503020204020204" pitchFamily="34" charset="0"/>
              </a:rPr>
              <a:t>2022 France, Czechia</a:t>
            </a:r>
          </a:p>
          <a:p>
            <a:pPr lvl="1"/>
            <a:r>
              <a:rPr lang="nl-BE" b="1" dirty="0">
                <a:solidFill>
                  <a:srgbClr val="002060"/>
                </a:solidFill>
                <a:latin typeface="Corbel" panose="020B0503020204020204" pitchFamily="34" charset="0"/>
              </a:rPr>
              <a:t>2023 Sweden, Spain</a:t>
            </a:r>
          </a:p>
          <a:p>
            <a:pPr lvl="1"/>
            <a:r>
              <a:rPr lang="nl-BE" b="1" dirty="0">
                <a:solidFill>
                  <a:srgbClr val="002060"/>
                </a:solidFill>
                <a:latin typeface="Corbel" panose="020B0503020204020204" pitchFamily="34" charset="0"/>
              </a:rPr>
              <a:t>2024 Belgium, Hungary </a:t>
            </a:r>
          </a:p>
        </p:txBody>
      </p:sp>
      <p:sp>
        <p:nvSpPr>
          <p:cNvPr id="6" name="Rectangle 1">
            <a:extLst>
              <a:ext uri="{FF2B5EF4-FFF2-40B4-BE49-F238E27FC236}">
                <a16:creationId xmlns:a16="http://schemas.microsoft.com/office/drawing/2014/main" id="{9DC71E07-B851-0961-F843-332F9D5B142A}"/>
              </a:ext>
            </a:extLst>
          </p:cNvPr>
          <p:cNvSpPr>
            <a:spLocks noChangeArrowheads="1"/>
          </p:cNvSpPr>
          <p:nvPr/>
        </p:nvSpPr>
        <p:spPr bwMode="auto">
          <a:xfrm>
            <a:off x="-4174698" y="-61003255"/>
            <a:ext cx="1651208" cy="1233568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nl-BE" altLang="nl-BE" sz="1200" b="0" i="0" u="none" strike="noStrike" kern="1200" cap="none" spc="0" normalizeH="0" baseline="0" noProof="0">
                <a:ln>
                  <a:noFill/>
                </a:ln>
                <a:solidFill>
                  <a:srgbClr val="383838"/>
                </a:solidFill>
                <a:effectLst/>
                <a:uLnTx/>
                <a:uFillTx/>
                <a:latin typeface="Marianne"/>
                <a:ea typeface="+mn-ea"/>
                <a:cs typeface="+mn-cs"/>
              </a:rPr>
            </a:br>
            <a:r>
              <a:rPr kumimoji="0" lang="nl-BE" altLang="nl-BE" sz="1200" b="0" i="0" u="none" strike="noStrike" kern="1200" cap="none" spc="0" normalizeH="0" baseline="0" noProof="0">
                <a:ln>
                  <a:noFill/>
                </a:ln>
                <a:solidFill>
                  <a:srgbClr val="383838"/>
                </a:solidFill>
                <a:effectLst/>
                <a:uLnTx/>
                <a:uFillTx/>
                <a:latin typeface="Marianne"/>
                <a:ea typeface="+mn-ea"/>
                <a:cs typeface="+mn-cs"/>
              </a:rPr>
              <a:t>Share</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nl-BE" altLang="nl-BE" sz="1200" b="0" i="0" u="none" strike="noStrike" kern="1200" cap="none" spc="0" normalizeH="0" baseline="0" noProof="0">
                <a:ln>
                  <a:noFill/>
                </a:ln>
                <a:solidFill>
                  <a:srgbClr val="383838"/>
                </a:solidFill>
                <a:effectLst/>
                <a:uLnTx/>
                <a:uFillTx/>
                <a:latin typeface="Marianne"/>
                <a:ea typeface="+mn-ea"/>
                <a:cs typeface="+mn-cs"/>
                <a:hlinkClick r:id="rId2"/>
              </a:rPr>
              <a:t>Twitter</a:t>
            </a:r>
            <a:endParaRPr kumimoji="0" lang="nl-BE" altLang="nl-BE" sz="1200" b="0" i="0" u="none" strike="noStrike" kern="1200" cap="none" spc="0" normalizeH="0" baseline="0" noProof="0">
              <a:ln>
                <a:noFill/>
              </a:ln>
              <a:solidFill>
                <a:srgbClr val="383838"/>
              </a:solidFill>
              <a:effectLst/>
              <a:uLnTx/>
              <a:uFillTx/>
              <a:latin typeface="Marianne"/>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nl-BE" altLang="nl-BE" sz="1200" b="0" i="0" u="none" strike="noStrike" kern="1200" cap="none" spc="0" normalizeH="0" baseline="0" noProof="0">
                <a:ln>
                  <a:noFill/>
                </a:ln>
                <a:solidFill>
                  <a:srgbClr val="383838"/>
                </a:solidFill>
                <a:effectLst/>
                <a:uLnTx/>
                <a:uFillTx/>
                <a:latin typeface="Marianne"/>
                <a:ea typeface="+mn-ea"/>
                <a:cs typeface="+mn-cs"/>
                <a:hlinkClick r:id="rId3"/>
              </a:rPr>
              <a:t>Facebook</a:t>
            </a:r>
            <a:endParaRPr kumimoji="0" lang="nl-BE" altLang="nl-BE" sz="1200" b="0" i="0" u="none" strike="noStrike" kern="1200" cap="none" spc="0" normalizeH="0" baseline="0" noProof="0">
              <a:ln>
                <a:noFill/>
              </a:ln>
              <a:solidFill>
                <a:srgbClr val="383838"/>
              </a:solidFill>
              <a:effectLst/>
              <a:uLnTx/>
              <a:uFillTx/>
              <a:latin typeface="Marianne"/>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nl-BE" altLang="nl-BE" sz="1200" b="0" i="0" u="none" strike="noStrike" kern="1200" cap="none" spc="0" normalizeH="0" baseline="0" noProof="0">
                <a:ln>
                  <a:noFill/>
                </a:ln>
                <a:solidFill>
                  <a:srgbClr val="383838"/>
                </a:solidFill>
                <a:effectLst/>
                <a:uLnTx/>
                <a:uFillTx/>
                <a:latin typeface="Marianne"/>
                <a:ea typeface="+mn-ea"/>
                <a:cs typeface="+mn-cs"/>
                <a:hlinkClick r:id="rId4"/>
              </a:rPr>
              <a:t>LinkedIn</a:t>
            </a:r>
            <a:endParaRPr kumimoji="0" lang="nl-BE" altLang="nl-BE" sz="1200" b="0" i="0" u="none" strike="noStrike" kern="1200" cap="none" spc="0" normalizeH="0" baseline="0" noProof="0">
              <a:ln>
                <a:noFill/>
              </a:ln>
              <a:solidFill>
                <a:srgbClr val="383838"/>
              </a:solidFill>
              <a:effectLst/>
              <a:uLnTx/>
              <a:uFillTx/>
              <a:latin typeface="Marianne"/>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altLang="nl-BE" sz="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BE" altLang="nl-BE" sz="44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nl-BE" altLang="nl-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194" name="Picture 2" descr="Picture: The EU flag in front of the national flags of the 27 Member States.©European Union">
            <a:extLst>
              <a:ext uri="{FF2B5EF4-FFF2-40B4-BE49-F238E27FC236}">
                <a16:creationId xmlns:a16="http://schemas.microsoft.com/office/drawing/2014/main" id="{BB659F24-2A46-10F1-1435-21C1C31285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032" y="1941733"/>
            <a:ext cx="6400799" cy="361451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29">
            <a:extLst>
              <a:ext uri="{FF2B5EF4-FFF2-40B4-BE49-F238E27FC236}">
                <a16:creationId xmlns:a16="http://schemas.microsoft.com/office/drawing/2014/main" id="{EBEAF363-AB1E-5BBF-7510-939872D257CB}"/>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Presidency of the council of the European union</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8" name="Afbeelding 7">
            <a:extLst>
              <a:ext uri="{FF2B5EF4-FFF2-40B4-BE49-F238E27FC236}">
                <a16:creationId xmlns:a16="http://schemas.microsoft.com/office/drawing/2014/main" id="{9ED0197D-2BA3-A8DD-8303-AF0544AE20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9" name="Tijdelijke aanduiding voor dianummer 1">
            <a:extLst>
              <a:ext uri="{FF2B5EF4-FFF2-40B4-BE49-F238E27FC236}">
                <a16:creationId xmlns:a16="http://schemas.microsoft.com/office/drawing/2014/main" id="{CE39B62B-E5B2-2D04-AD8E-995927E09E5F}"/>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8</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35134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9">
            <a:extLst>
              <a:ext uri="{FF2B5EF4-FFF2-40B4-BE49-F238E27FC236}">
                <a16:creationId xmlns:a16="http://schemas.microsoft.com/office/drawing/2014/main" id="{6D648DE4-8944-6B41-9D3F-43605F4EF482}"/>
              </a:ext>
            </a:extLst>
          </p:cNvPr>
          <p:cNvSpPr/>
          <p:nvPr/>
        </p:nvSpPr>
        <p:spPr>
          <a:xfrm>
            <a:off x="0" y="-22715"/>
            <a:ext cx="12192000" cy="756920"/>
          </a:xfrm>
          <a:prstGeom prst="rect">
            <a:avLst/>
          </a:prstGeom>
          <a:solidFill>
            <a:srgbClr val="009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lumMod val="95000"/>
                  </a:prstClr>
                </a:solidFill>
                <a:latin typeface="Corbel" panose="020B0503020204020204" pitchFamily="34" charset="0"/>
              </a:rPr>
              <a:t>General directorates</a:t>
            </a:r>
            <a:endParaRPr kumimoji="0" lang="en-GB" sz="3600" b="1" i="0" u="none" strike="noStrike" kern="1200" cap="none" spc="0" normalizeH="0" baseline="0" noProof="0" dirty="0">
              <a:ln>
                <a:noFill/>
              </a:ln>
              <a:solidFill>
                <a:prstClr val="white">
                  <a:lumMod val="95000"/>
                </a:prstClr>
              </a:solidFill>
              <a:effectLst/>
              <a:uLnTx/>
              <a:uFillTx/>
              <a:latin typeface="Corbel" panose="020B0503020204020204" pitchFamily="34" charset="0"/>
              <a:ea typeface="+mn-ea"/>
              <a:cs typeface="+mn-cs"/>
            </a:endParaRPr>
          </a:p>
        </p:txBody>
      </p:sp>
      <p:pic>
        <p:nvPicPr>
          <p:cNvPr id="10242" name="Picture 2" descr="The new structure of the next European Commission announced, new  Commissioners were presented by the President-Elect Ursula von der Leyen">
            <a:extLst>
              <a:ext uri="{FF2B5EF4-FFF2-40B4-BE49-F238E27FC236}">
                <a16:creationId xmlns:a16="http://schemas.microsoft.com/office/drawing/2014/main" id="{CCC73C3B-2ADF-5E1C-AD09-416F2BE91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6992"/>
            <a:ext cx="6815138" cy="471062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5C12DE8-C361-F942-F859-244A5987339B}"/>
              </a:ext>
            </a:extLst>
          </p:cNvPr>
          <p:cNvSpPr txBox="1"/>
          <p:nvPr/>
        </p:nvSpPr>
        <p:spPr>
          <a:xfrm>
            <a:off x="7196138" y="1748701"/>
            <a:ext cx="4284662" cy="4216539"/>
          </a:xfrm>
          <a:prstGeom prst="rect">
            <a:avLst/>
          </a:prstGeom>
          <a:noFill/>
        </p:spPr>
        <p:txBody>
          <a:bodyPr wrap="square">
            <a:spAutoFit/>
          </a:bodyPr>
          <a:lstStyle/>
          <a:p>
            <a:r>
              <a:rPr lang="nl-BE" sz="2200" b="1" dirty="0">
                <a:solidFill>
                  <a:srgbClr val="002060"/>
                </a:solidFill>
              </a:rPr>
              <a:t>33 General Directorates</a:t>
            </a:r>
          </a:p>
          <a:p>
            <a:pPr marL="266700" lvl="1" indent="-266700">
              <a:buFont typeface="Arial" panose="020B0604020202020204" pitchFamily="34" charset="0"/>
              <a:buChar char="•"/>
            </a:pPr>
            <a:r>
              <a:rPr lang="nl-BE" sz="2200" b="1" dirty="0">
                <a:solidFill>
                  <a:srgbClr val="009049"/>
                </a:solidFill>
              </a:rPr>
              <a:t>Health and food safety (SANTE)</a:t>
            </a:r>
          </a:p>
          <a:p>
            <a:pPr marL="266700" lvl="1" indent="-266700">
              <a:buFont typeface="Arial" panose="020B0604020202020204" pitchFamily="34" charset="0"/>
              <a:buChar char="•"/>
            </a:pPr>
            <a:r>
              <a:rPr lang="nl-BE" sz="2200" b="1" dirty="0">
                <a:solidFill>
                  <a:srgbClr val="009049"/>
                </a:solidFill>
              </a:rPr>
              <a:t>Research and innovation (RID)</a:t>
            </a:r>
          </a:p>
          <a:p>
            <a:pPr marL="266700" lvl="1" indent="-266700">
              <a:buFont typeface="Arial" panose="020B0604020202020204" pitchFamily="34" charset="0"/>
              <a:buChar char="•"/>
            </a:pPr>
            <a:r>
              <a:rPr lang="nl-BE" sz="2200" dirty="0">
                <a:solidFill>
                  <a:srgbClr val="002060"/>
                </a:solidFill>
              </a:rPr>
              <a:t>Health and consumer protection (SANCO)</a:t>
            </a:r>
          </a:p>
          <a:p>
            <a:pPr marL="266700" lvl="1" indent="-266700">
              <a:buFont typeface="Arial" panose="020B0604020202020204" pitchFamily="34" charset="0"/>
              <a:buChar char="•"/>
            </a:pPr>
            <a:r>
              <a:rPr lang="nl-BE" sz="2200" dirty="0">
                <a:solidFill>
                  <a:srgbClr val="002060"/>
                </a:solidFill>
              </a:rPr>
              <a:t>Informatics (DIGIT)</a:t>
            </a:r>
          </a:p>
          <a:p>
            <a:pPr marL="266700" lvl="1" indent="-266700">
              <a:buFont typeface="Arial" panose="020B0604020202020204" pitchFamily="34" charset="0"/>
              <a:buChar char="•"/>
            </a:pPr>
            <a:r>
              <a:rPr lang="nl-BE" sz="2200" dirty="0">
                <a:solidFill>
                  <a:srgbClr val="002060"/>
                </a:solidFill>
              </a:rPr>
              <a:t>Environment (ENV)</a:t>
            </a:r>
          </a:p>
          <a:p>
            <a:pPr marL="266700" lvl="1" indent="-266700">
              <a:buFont typeface="Arial" panose="020B0604020202020204" pitchFamily="34" charset="0"/>
              <a:buChar char="•"/>
            </a:pPr>
            <a:r>
              <a:rPr lang="nl-BE" sz="2200" dirty="0">
                <a:solidFill>
                  <a:srgbClr val="002060"/>
                </a:solidFill>
              </a:rPr>
              <a:t>Humanitarian aid and civil protection (ECHO)</a:t>
            </a:r>
          </a:p>
          <a:p>
            <a:pPr marL="266700" lvl="1" indent="-266700">
              <a:buFont typeface="Arial" panose="020B0604020202020204" pitchFamily="34" charset="0"/>
              <a:buChar char="•"/>
            </a:pPr>
            <a:r>
              <a:rPr lang="nl-BE" sz="2200" dirty="0">
                <a:solidFill>
                  <a:srgbClr val="002060"/>
                </a:solidFill>
              </a:rPr>
              <a:t>Education and culture (EAC)</a:t>
            </a:r>
          </a:p>
          <a:p>
            <a:endParaRPr lang="nl-BE" sz="2400" b="1" dirty="0">
              <a:solidFill>
                <a:srgbClr val="002060"/>
              </a:solidFill>
            </a:endParaRPr>
          </a:p>
          <a:p>
            <a:r>
              <a:rPr lang="nl-BE" sz="2400" b="1" dirty="0">
                <a:solidFill>
                  <a:srgbClr val="002060"/>
                </a:solidFill>
              </a:rPr>
              <a:t>11 Services</a:t>
            </a:r>
          </a:p>
        </p:txBody>
      </p:sp>
      <p:pic>
        <p:nvPicPr>
          <p:cNvPr id="6" name="Afbeelding 5">
            <a:extLst>
              <a:ext uri="{FF2B5EF4-FFF2-40B4-BE49-F238E27FC236}">
                <a16:creationId xmlns:a16="http://schemas.microsoft.com/office/drawing/2014/main" id="{989E98D8-65DE-5716-3682-F12D8DC835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583947" y="6262133"/>
            <a:ext cx="608053" cy="608928"/>
          </a:xfrm>
          <a:prstGeom prst="rect">
            <a:avLst/>
          </a:prstGeom>
        </p:spPr>
      </p:pic>
      <p:sp>
        <p:nvSpPr>
          <p:cNvPr id="7" name="Tijdelijke aanduiding voor dianummer 1">
            <a:extLst>
              <a:ext uri="{FF2B5EF4-FFF2-40B4-BE49-F238E27FC236}">
                <a16:creationId xmlns:a16="http://schemas.microsoft.com/office/drawing/2014/main" id="{00FE11F9-EA65-5D90-4283-0DE599E54DC8}"/>
              </a:ext>
            </a:extLst>
          </p:cNvPr>
          <p:cNvSpPr>
            <a:spLocks noGrp="1"/>
          </p:cNvSpPr>
          <p:nvPr>
            <p:ph type="sldNum" sz="quarter" idx="12"/>
          </p:nvPr>
        </p:nvSpPr>
        <p:spPr>
          <a:xfrm>
            <a:off x="9448800" y="6505936"/>
            <a:ext cx="2743200" cy="365125"/>
          </a:xfrm>
        </p:spPr>
        <p:txBody>
          <a:bodyPr/>
          <a:lstStyle/>
          <a:p>
            <a:fld id="{FA39FCA3-6987-4580-A57F-8FE1BC1A63A2}" type="slidenum">
              <a:rPr lang="nl-NL" b="1" smtClean="0">
                <a:solidFill>
                  <a:schemeClr val="bg1"/>
                </a:solidFill>
                <a:latin typeface="Corbel" panose="020B0503020204020204" pitchFamily="34" charset="0"/>
              </a:rPr>
              <a:t>9</a:t>
            </a:fld>
            <a:endParaRPr lang="nl-NL"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0508938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C441B92D07FA42ACC7EAC07174AE9B" ma:contentTypeVersion="16" ma:contentTypeDescription="Create a new document." ma:contentTypeScope="" ma:versionID="5b0195f90aaeeb855eacc89156092595">
  <xsd:schema xmlns:xsd="http://www.w3.org/2001/XMLSchema" xmlns:xs="http://www.w3.org/2001/XMLSchema" xmlns:p="http://schemas.microsoft.com/office/2006/metadata/properties" xmlns:ns2="293cf89a-8d0a-4dea-bb98-70106edf2b5f" xmlns:ns3="6e10444d-0527-4480-86e0-f26fb6a6af19" targetNamespace="http://schemas.microsoft.com/office/2006/metadata/properties" ma:root="true" ma:fieldsID="ef2aea24e554f08875434d9c6caeb554" ns2:_="" ns3:_="">
    <xsd:import namespace="293cf89a-8d0a-4dea-bb98-70106edf2b5f"/>
    <xsd:import namespace="6e10444d-0527-4480-86e0-f26fb6a6af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3cf89a-8d0a-4dea-bb98-70106edf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089c8f-5527-4e9d-a7d9-9892b05eb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10444d-0527-4480-86e0-f26fb6a6af1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c7b8830-bff5-47f9-be69-ce1b3f488be9}" ma:internalName="TaxCatchAll" ma:showField="CatchAllData" ma:web="6e10444d-0527-4480-86e0-f26fb6a6af1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3cf89a-8d0a-4dea-bb98-70106edf2b5f">
      <Terms xmlns="http://schemas.microsoft.com/office/infopath/2007/PartnerControls"/>
    </lcf76f155ced4ddcb4097134ff3c332f>
    <TaxCatchAll xmlns="6e10444d-0527-4480-86e0-f26fb6a6af19" xsi:nil="true"/>
  </documentManagement>
</p:properties>
</file>

<file path=customXml/itemProps1.xml><?xml version="1.0" encoding="utf-8"?>
<ds:datastoreItem xmlns:ds="http://schemas.openxmlformats.org/officeDocument/2006/customXml" ds:itemID="{13E33784-4237-4426-B518-D33A7FAA71D7}">
  <ds:schemaRefs>
    <ds:schemaRef ds:uri="http://schemas.microsoft.com/sharepoint/v3/contenttype/forms"/>
  </ds:schemaRefs>
</ds:datastoreItem>
</file>

<file path=customXml/itemProps2.xml><?xml version="1.0" encoding="utf-8"?>
<ds:datastoreItem xmlns:ds="http://schemas.openxmlformats.org/officeDocument/2006/customXml" ds:itemID="{AEAD5E1A-D2D2-4082-9509-4BF47B3A1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3cf89a-8d0a-4dea-bb98-70106edf2b5f"/>
    <ds:schemaRef ds:uri="6e10444d-0527-4480-86e0-f26fb6a6a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8B52F3-67D6-4556-8CD5-53DC7BDC2540}">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fac38bfc-ef2c-4967-958e-b2d52a70abe5"/>
    <ds:schemaRef ds:uri="http://schemas.openxmlformats.org/package/2006/metadata/core-properties"/>
    <ds:schemaRef ds:uri="http://purl.org/dc/elements/1.1/"/>
    <ds:schemaRef ds:uri="293cf89a-8d0a-4dea-bb98-70106edf2b5f"/>
    <ds:schemaRef ds:uri="6e10444d-0527-4480-86e0-f26fb6a6af19"/>
  </ds:schemaRefs>
</ds:datastoreItem>
</file>

<file path=docProps/app.xml><?xml version="1.0" encoding="utf-8"?>
<Properties xmlns="http://schemas.openxmlformats.org/officeDocument/2006/extended-properties" xmlns:vt="http://schemas.openxmlformats.org/officeDocument/2006/docPropsVTypes">
  <TotalTime>2987</TotalTime>
  <Words>2211</Words>
  <Application>Microsoft Office PowerPoint</Application>
  <PresentationFormat>Breedbeeld</PresentationFormat>
  <Paragraphs>398</Paragraphs>
  <Slides>34</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vt:lpstr>
      <vt:lpstr>Calibri</vt:lpstr>
      <vt:lpstr>Calibri Light</vt:lpstr>
      <vt:lpstr>Corbel</vt:lpstr>
      <vt:lpstr>Marianne</vt:lpstr>
      <vt:lpstr>Symbol</vt:lpstr>
      <vt:lpstr>Kantoorthema</vt:lpstr>
      <vt:lpstr>PowerPoint-presentatie</vt:lpstr>
      <vt:lpstr>PowerPoint-presentatie</vt:lpstr>
      <vt:lpstr>PowerPoint-presentatie</vt:lpstr>
      <vt:lpstr>PowerPoint-presentatie</vt:lpstr>
      <vt:lpstr>PowerPoint-presentatie</vt:lpstr>
      <vt:lpstr>EUROPEAN COMMISSION</vt:lpstr>
      <vt:lpstr>PowerPoint-presentatie</vt:lpstr>
      <vt:lpstr>PowerPoint-presentatie</vt:lpstr>
      <vt:lpstr>PowerPoint-presentatie</vt:lpstr>
      <vt:lpstr>EUROPEAN PARLIAMENT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2023 European Kidney Forum  </vt:lpstr>
      <vt:lpstr>PowerPoint-presentatie</vt:lpstr>
      <vt:lpstr>PowerPoint-presentatie</vt:lpstr>
      <vt:lpstr>ERA versus EKHA</vt:lpstr>
      <vt:lpstr>PowerPoint-presentatie</vt:lpstr>
      <vt:lpstr>PowerPoint-presentatie</vt:lpstr>
      <vt:lpstr>Advocacy Priorities ahead of 2024 European Parliament Elections</vt:lpstr>
      <vt:lpstr>PowerPoint-presentatie</vt:lpstr>
      <vt:lpstr>PowerPoint-presentatie</vt:lpstr>
      <vt:lpstr>Back-ups</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for creating urgency and awareness for the impact of CKD</dc:title>
  <dc:creator>Eveline Scheres</dc:creator>
  <cp:lastModifiedBy>Raymond Vanholder</cp:lastModifiedBy>
  <cp:revision>306</cp:revision>
  <cp:lastPrinted>2021-09-30T09:27:40Z</cp:lastPrinted>
  <dcterms:created xsi:type="dcterms:W3CDTF">2020-10-01T14:43:21Z</dcterms:created>
  <dcterms:modified xsi:type="dcterms:W3CDTF">2023-10-18T15:36:23Z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0x0101000FC441B92D07FA42ACC7EAC07174AE9B</vt:lpwstr>
  </property>
  <property fmtid="{D5CDD505-2E9C-101B-9397-08002B2CF9AE}" pid="3" name="MSIP_Label_9d03968c-5327-4aba-8636-aa523978c147_Enabled">
    <vt:lpwstr>true</vt:lpwstr>
  </property>
  <property fmtid="{D5CDD505-2E9C-101B-9397-08002B2CF9AE}" pid="4" name="MSIP_Label_9d03968c-5327-4aba-8636-aa523978c147_SetDate">
    <vt:lpwstr>2021-10-06T11:43:50Z</vt:lpwstr>
  </property>
  <property fmtid="{D5CDD505-2E9C-101B-9397-08002B2CF9AE}" pid="5" name="MSIP_Label_9d03968c-5327-4aba-8636-aa523978c147_Method">
    <vt:lpwstr>Privileged</vt:lpwstr>
  </property>
  <property fmtid="{D5CDD505-2E9C-101B-9397-08002B2CF9AE}" pid="6" name="MSIP_Label_9d03968c-5327-4aba-8636-aa523978c147_Name">
    <vt:lpwstr>Restricted - General - Unmarked</vt:lpwstr>
  </property>
  <property fmtid="{D5CDD505-2E9C-101B-9397-08002B2CF9AE}" pid="7" name="MSIP_Label_9d03968c-5327-4aba-8636-aa523978c147_SiteId">
    <vt:lpwstr>a72d5a72-25ee-40f0-9bd1-067cb5b770d4</vt:lpwstr>
  </property>
  <property fmtid="{D5CDD505-2E9C-101B-9397-08002B2CF9AE}" pid="8" name="MSIP_Label_9d03968c-5327-4aba-8636-aa523978c147_ActionId">
    <vt:lpwstr>22f95595-7baa-4bdb-b7c2-876fb87bd680</vt:lpwstr>
  </property>
  <property fmtid="{D5CDD505-2E9C-101B-9397-08002B2CF9AE}" pid="9" name="MSIP_Label_9d03968c-5327-4aba-8636-aa523978c147_ContentBits">
    <vt:lpwstr>0</vt:lpwstr>
  </property>
</Properties>
</file>