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57"/>
  </p:notesMasterIdLst>
  <p:sldIdLst>
    <p:sldId id="580" r:id="rId2"/>
    <p:sldId id="1227" r:id="rId3"/>
    <p:sldId id="1277" r:id="rId4"/>
    <p:sldId id="1275" r:id="rId5"/>
    <p:sldId id="1276" r:id="rId6"/>
    <p:sldId id="1315" r:id="rId7"/>
    <p:sldId id="1334" r:id="rId8"/>
    <p:sldId id="1323" r:id="rId9"/>
    <p:sldId id="1337" r:id="rId10"/>
    <p:sldId id="1324" r:id="rId11"/>
    <p:sldId id="1325" r:id="rId12"/>
    <p:sldId id="1326" r:id="rId13"/>
    <p:sldId id="1327" r:id="rId14"/>
    <p:sldId id="1316" r:id="rId15"/>
    <p:sldId id="1144" r:id="rId16"/>
    <p:sldId id="1328" r:id="rId17"/>
    <p:sldId id="1279" r:id="rId18"/>
    <p:sldId id="1278" r:id="rId19"/>
    <p:sldId id="1280" r:id="rId20"/>
    <p:sldId id="1281" r:id="rId21"/>
    <p:sldId id="1304" r:id="rId22"/>
    <p:sldId id="1282" r:id="rId23"/>
    <p:sldId id="1329" r:id="rId24"/>
    <p:sldId id="1333" r:id="rId25"/>
    <p:sldId id="1318" r:id="rId26"/>
    <p:sldId id="1319" r:id="rId27"/>
    <p:sldId id="1283" r:id="rId28"/>
    <p:sldId id="1284" r:id="rId29"/>
    <p:sldId id="1285" r:id="rId30"/>
    <p:sldId id="1286" r:id="rId31"/>
    <p:sldId id="1287" r:id="rId32"/>
    <p:sldId id="1338" r:id="rId33"/>
    <p:sldId id="1320" r:id="rId34"/>
    <p:sldId id="1288" r:id="rId35"/>
    <p:sldId id="1311" r:id="rId36"/>
    <p:sldId id="1310" r:id="rId37"/>
    <p:sldId id="1312" r:id="rId38"/>
    <p:sldId id="1330" r:id="rId39"/>
    <p:sldId id="1289" r:id="rId40"/>
    <p:sldId id="1321" r:id="rId41"/>
    <p:sldId id="1290" r:id="rId42"/>
    <p:sldId id="1335" r:id="rId43"/>
    <p:sldId id="1336" r:id="rId44"/>
    <p:sldId id="1298" r:id="rId45"/>
    <p:sldId id="1331" r:id="rId46"/>
    <p:sldId id="1332" r:id="rId47"/>
    <p:sldId id="1297" r:id="rId48"/>
    <p:sldId id="1294" r:id="rId49"/>
    <p:sldId id="1295" r:id="rId50"/>
    <p:sldId id="1299" r:id="rId51"/>
    <p:sldId id="1296" r:id="rId52"/>
    <p:sldId id="1300" r:id="rId53"/>
    <p:sldId id="1301" r:id="rId54"/>
    <p:sldId id="1313" r:id="rId55"/>
    <p:sldId id="1106"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Boor" initials="PeBo"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00"/>
    <a:srgbClr val="CCCCFF"/>
    <a:srgbClr val="CCECFF"/>
    <a:srgbClr val="99CCFF"/>
    <a:srgbClr val="3399FF"/>
    <a:srgbClr val="66CCFF"/>
    <a:srgbClr val="3195B9"/>
    <a:srgbClr val="FFFF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89785" autoAdjust="0"/>
  </p:normalViewPr>
  <p:slideViewPr>
    <p:cSldViewPr>
      <p:cViewPr>
        <p:scale>
          <a:sx n="75" d="100"/>
          <a:sy n="75" d="100"/>
        </p:scale>
        <p:origin x="-1445" y="-62"/>
      </p:cViewPr>
      <p:guideLst>
        <p:guide orient="horz" pos="2160"/>
        <p:guide pos="2880"/>
      </p:guideLst>
    </p:cSldViewPr>
  </p:slideViewPr>
  <p:outlineViewPr>
    <p:cViewPr>
      <p:scale>
        <a:sx n="33" d="100"/>
        <a:sy n="33" d="100"/>
      </p:scale>
      <p:origin x="0" y="84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26ECDD-336B-4FBD-9C6B-349A3AB19A91}" type="datetimeFigureOut">
              <a:rPr lang="el-GR"/>
              <a:pPr>
                <a:defRPr/>
              </a:pPr>
              <a:t>19/10/2023</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825397-6477-4DFD-8A82-A414C6728989}" type="slidenum">
              <a:rPr lang="el-GR"/>
              <a:pPr>
                <a:defRPr/>
              </a:pPr>
              <a:t>‹#›</a:t>
            </a:fld>
            <a:endParaRPr lang="el-GR" dirty="0"/>
          </a:p>
        </p:txBody>
      </p:sp>
    </p:spTree>
    <p:extLst>
      <p:ext uri="{BB962C8B-B14F-4D97-AF65-F5344CB8AC3E}">
        <p14:creationId xmlns:p14="http://schemas.microsoft.com/office/powerpoint/2010/main" xmlns="" val="3144066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9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10 - Στρογγυλεμένο ορθογώνιο"/>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11 - Ορθογώνιο"/>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12 - Ορθογώνιο"/>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14 - Ορθογώνιο"/>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Kλικ για επεξεργασία του τίτλου</a:t>
            </a:r>
            <a:endParaRPr lang="en-US"/>
          </a:p>
        </p:txBody>
      </p:sp>
      <p:sp>
        <p:nvSpPr>
          <p:cNvPr id="11" name="27 - Θέση ημερομηνίας"/>
          <p:cNvSpPr>
            <a:spLocks noGrp="1"/>
          </p:cNvSpPr>
          <p:nvPr>
            <p:ph type="dt" sz="half" idx="10"/>
          </p:nvPr>
        </p:nvSpPr>
        <p:spPr/>
        <p:txBody>
          <a:bodyPr/>
          <a:lstStyle>
            <a:lvl1pPr>
              <a:defRPr/>
            </a:lvl1pPr>
          </a:lstStyle>
          <a:p>
            <a:pPr>
              <a:defRPr/>
            </a:pPr>
            <a:fld id="{7E39AF93-E8B9-49F0-AACD-F5579A4FD8F0}" type="datetimeFigureOut">
              <a:rPr lang="en-US"/>
              <a:pPr>
                <a:defRPr/>
              </a:pPr>
              <a:t>10/19/2023</a:t>
            </a:fld>
            <a:endParaRPr lang="en-GB" dirty="0"/>
          </a:p>
        </p:txBody>
      </p:sp>
      <p:sp>
        <p:nvSpPr>
          <p:cNvPr id="12" name="16 - Θέση υποσέλιδου"/>
          <p:cNvSpPr>
            <a:spLocks noGrp="1"/>
          </p:cNvSpPr>
          <p:nvPr>
            <p:ph type="ftr" sz="quarter" idx="11"/>
          </p:nvPr>
        </p:nvSpPr>
        <p:spPr/>
        <p:txBody>
          <a:bodyPr/>
          <a:lstStyle>
            <a:lvl1pPr>
              <a:defRPr/>
            </a:lvl1pPr>
          </a:lstStyle>
          <a:p>
            <a:pPr>
              <a:defRPr/>
            </a:pPr>
            <a:endParaRPr lang="en-GB"/>
          </a:p>
        </p:txBody>
      </p:sp>
      <p:sp>
        <p:nvSpPr>
          <p:cNvPr id="13" name="28 - Θέση αριθμού διαφάνειας"/>
          <p:cNvSpPr>
            <a:spLocks noGrp="1"/>
          </p:cNvSpPr>
          <p:nvPr>
            <p:ph type="sldNum" sz="quarter" idx="12"/>
          </p:nvPr>
        </p:nvSpPr>
        <p:spPr/>
        <p:txBody>
          <a:bodyPr/>
          <a:lstStyle>
            <a:lvl1pPr>
              <a:defRPr sz="1400">
                <a:solidFill>
                  <a:srgbClr val="FFFFFF"/>
                </a:solidFill>
              </a:defRPr>
            </a:lvl1pPr>
          </a:lstStyle>
          <a:p>
            <a:pPr>
              <a:defRPr/>
            </a:pPr>
            <a:fld id="{41F0C0D6-C88E-4DC2-A734-B15294953ACF}"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2CCA4FEB-C096-437B-8BF3-1CC948269E96}" type="datetimeFigureOut">
              <a:rPr lang="en-US"/>
              <a:pPr>
                <a:defRPr/>
              </a:pPr>
              <a:t>10/19/2023</a:t>
            </a:fld>
            <a:endParaRPr lang="en-GB" dirty="0"/>
          </a:p>
        </p:txBody>
      </p:sp>
      <p:sp>
        <p:nvSpPr>
          <p:cNvPr id="5" name="2 - Θέση υποσέλιδου"/>
          <p:cNvSpPr>
            <a:spLocks noGrp="1"/>
          </p:cNvSpPr>
          <p:nvPr>
            <p:ph type="ftr" sz="quarter" idx="11"/>
          </p:nvPr>
        </p:nvSpPr>
        <p:spPr/>
        <p:txBody>
          <a:bodyPr/>
          <a:lstStyle>
            <a:lvl1pPr>
              <a:defRPr/>
            </a:lvl1pPr>
          </a:lstStyle>
          <a:p>
            <a:pPr>
              <a:defRPr/>
            </a:pPr>
            <a:endParaRPr lang="en-GB"/>
          </a:p>
        </p:txBody>
      </p:sp>
      <p:sp>
        <p:nvSpPr>
          <p:cNvPr id="6" name="22 - Θέση αριθμού διαφάνειας"/>
          <p:cNvSpPr>
            <a:spLocks noGrp="1"/>
          </p:cNvSpPr>
          <p:nvPr>
            <p:ph type="sldNum" sz="quarter" idx="12"/>
          </p:nvPr>
        </p:nvSpPr>
        <p:spPr/>
        <p:txBody>
          <a:bodyPr/>
          <a:lstStyle>
            <a:lvl1pPr>
              <a:defRPr/>
            </a:lvl1pPr>
          </a:lstStyle>
          <a:p>
            <a:pPr>
              <a:defRPr/>
            </a:pPr>
            <a:fld id="{B2E4A634-8883-42F7-B259-C21295FE9106}"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09EF203D-E804-4C7B-BA3C-339FCACD5F8C}" type="datetimeFigureOut">
              <a:rPr lang="en-US"/>
              <a:pPr>
                <a:defRPr/>
              </a:pPr>
              <a:t>10/19/2023</a:t>
            </a:fld>
            <a:endParaRPr lang="en-GB" dirty="0"/>
          </a:p>
        </p:txBody>
      </p:sp>
      <p:sp>
        <p:nvSpPr>
          <p:cNvPr id="5" name="2 - Θέση υποσέλιδου"/>
          <p:cNvSpPr>
            <a:spLocks noGrp="1"/>
          </p:cNvSpPr>
          <p:nvPr>
            <p:ph type="ftr" sz="quarter" idx="11"/>
          </p:nvPr>
        </p:nvSpPr>
        <p:spPr/>
        <p:txBody>
          <a:bodyPr/>
          <a:lstStyle>
            <a:lvl1pPr>
              <a:defRPr/>
            </a:lvl1pPr>
          </a:lstStyle>
          <a:p>
            <a:pPr>
              <a:defRPr/>
            </a:pPr>
            <a:endParaRPr lang="en-GB"/>
          </a:p>
        </p:txBody>
      </p:sp>
      <p:sp>
        <p:nvSpPr>
          <p:cNvPr id="6" name="22 - Θέση αριθμού διαφάνειας"/>
          <p:cNvSpPr>
            <a:spLocks noGrp="1"/>
          </p:cNvSpPr>
          <p:nvPr>
            <p:ph type="sldNum" sz="quarter" idx="12"/>
          </p:nvPr>
        </p:nvSpPr>
        <p:spPr/>
        <p:txBody>
          <a:bodyPr/>
          <a:lstStyle>
            <a:lvl1pPr>
              <a:defRPr/>
            </a:lvl1pPr>
          </a:lstStyle>
          <a:p>
            <a:pPr>
              <a:defRPr/>
            </a:pPr>
            <a:fld id="{8A6029E0-3236-4205-B454-85A93D5AF11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914400" y="1447800"/>
            <a:ext cx="77724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921B36DE-1E9F-4145-B1A2-E3685CF4D8ED}" type="datetimeFigureOut">
              <a:rPr lang="en-US"/>
              <a:pPr>
                <a:defRPr/>
              </a:pPr>
              <a:t>10/19/2023</a:t>
            </a:fld>
            <a:endParaRPr lang="en-GB" dirty="0"/>
          </a:p>
        </p:txBody>
      </p:sp>
      <p:sp>
        <p:nvSpPr>
          <p:cNvPr id="5" name="2 - Θέση υποσέλιδου"/>
          <p:cNvSpPr>
            <a:spLocks noGrp="1"/>
          </p:cNvSpPr>
          <p:nvPr>
            <p:ph type="ftr" sz="quarter" idx="11"/>
          </p:nvPr>
        </p:nvSpPr>
        <p:spPr/>
        <p:txBody>
          <a:bodyPr/>
          <a:lstStyle>
            <a:lvl1pPr>
              <a:defRPr/>
            </a:lvl1pPr>
          </a:lstStyle>
          <a:p>
            <a:pPr>
              <a:defRPr/>
            </a:pPr>
            <a:endParaRPr lang="en-GB"/>
          </a:p>
        </p:txBody>
      </p:sp>
      <p:sp>
        <p:nvSpPr>
          <p:cNvPr id="6" name="22 - Θέση αριθμού διαφάνειας"/>
          <p:cNvSpPr>
            <a:spLocks noGrp="1"/>
          </p:cNvSpPr>
          <p:nvPr>
            <p:ph type="sldNum" sz="quarter" idx="12"/>
          </p:nvPr>
        </p:nvSpPr>
        <p:spPr/>
        <p:txBody>
          <a:bodyPr/>
          <a:lstStyle>
            <a:lvl1pPr>
              <a:defRPr/>
            </a:lvl1pPr>
          </a:lstStyle>
          <a:p>
            <a:pPr>
              <a:defRPr/>
            </a:pPr>
            <a:fld id="{06B422A4-8809-4BD9-9994-560FE9D287A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9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10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11 - Ορθογώνιο"/>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12 - Ορθογώνιο"/>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14 - Ορθογώνιο"/>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 Τίτλος"/>
          <p:cNvSpPr>
            <a:spLocks noGrp="1"/>
          </p:cNvSpPr>
          <p:nvPr>
            <p:ph type="title"/>
          </p:nvPr>
        </p:nvSpPr>
        <p:spPr>
          <a:xfrm>
            <a:off x="722313" y="952500"/>
            <a:ext cx="7772400" cy="1362075"/>
          </a:xfrm>
        </p:spPr>
        <p:txBody>
          <a:bodyPr/>
          <a:lstStyle>
            <a:lvl1pPr algn="l">
              <a:buNone/>
              <a:defRPr sz="4000" b="0" cap="none"/>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9" name="3 - Θέση ημερομηνίας"/>
          <p:cNvSpPr>
            <a:spLocks noGrp="1"/>
          </p:cNvSpPr>
          <p:nvPr>
            <p:ph type="dt" sz="half" idx="10"/>
          </p:nvPr>
        </p:nvSpPr>
        <p:spPr/>
        <p:txBody>
          <a:bodyPr/>
          <a:lstStyle>
            <a:lvl1pPr>
              <a:defRPr/>
            </a:lvl1pPr>
          </a:lstStyle>
          <a:p>
            <a:pPr>
              <a:defRPr/>
            </a:pPr>
            <a:fld id="{91499FB8-E03C-4046-8A82-AA268B1A8AE9}" type="datetimeFigureOut">
              <a:rPr lang="en-US"/>
              <a:pPr>
                <a:defRPr/>
              </a:pPr>
              <a:t>10/19/2023</a:t>
            </a:fld>
            <a:endParaRPr lang="en-GB" dirty="0"/>
          </a:p>
        </p:txBody>
      </p:sp>
      <p:sp>
        <p:nvSpPr>
          <p:cNvPr id="10" name="4 - Θέση υποσέλιδου"/>
          <p:cNvSpPr>
            <a:spLocks noGrp="1"/>
          </p:cNvSpPr>
          <p:nvPr>
            <p:ph type="ftr" sz="quarter" idx="11"/>
          </p:nvPr>
        </p:nvSpPr>
        <p:spPr>
          <a:xfrm>
            <a:off x="800100" y="6172200"/>
            <a:ext cx="4000500" cy="457200"/>
          </a:xfrm>
        </p:spPr>
        <p:txBody>
          <a:bodyPr/>
          <a:lstStyle>
            <a:lvl1pPr>
              <a:defRPr/>
            </a:lvl1pPr>
          </a:lstStyle>
          <a:p>
            <a:pPr>
              <a:defRPr/>
            </a:pPr>
            <a:endParaRPr lang="en-GB"/>
          </a:p>
        </p:txBody>
      </p:sp>
      <p:sp>
        <p:nvSpPr>
          <p:cNvPr id="11" name="5 - Θέση αριθμού διαφάνειας"/>
          <p:cNvSpPr>
            <a:spLocks noGrp="1"/>
          </p:cNvSpPr>
          <p:nvPr>
            <p:ph type="sldNum" sz="quarter" idx="12"/>
          </p:nvPr>
        </p:nvSpPr>
        <p:spPr>
          <a:xfrm>
            <a:off x="146050" y="6208713"/>
            <a:ext cx="457200" cy="457200"/>
          </a:xfrm>
        </p:spPr>
        <p:txBody>
          <a:bodyPr/>
          <a:lstStyle>
            <a:lvl1pPr>
              <a:defRPr/>
            </a:lvl1pPr>
          </a:lstStyle>
          <a:p>
            <a:pPr>
              <a:defRPr/>
            </a:pPr>
            <a:fld id="{A00AB111-B79D-4EB5-87C5-6E145A0CD156}"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914400" y="1447800"/>
            <a:ext cx="374904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933950" y="1447800"/>
            <a:ext cx="374904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FA9A57FF-B915-4914-818C-23943E1D51F0}" type="datetimeFigureOut">
              <a:rPr lang="en-US"/>
              <a:pPr>
                <a:defRPr/>
              </a:pPr>
              <a:t>10/19/2023</a:t>
            </a:fld>
            <a:endParaRPr lang="en-GB" dirty="0"/>
          </a:p>
        </p:txBody>
      </p:sp>
      <p:sp>
        <p:nvSpPr>
          <p:cNvPr id="6" name="2 - Θέση υποσέλιδου"/>
          <p:cNvSpPr>
            <a:spLocks noGrp="1"/>
          </p:cNvSpPr>
          <p:nvPr>
            <p:ph type="ftr" sz="quarter" idx="11"/>
          </p:nvPr>
        </p:nvSpPr>
        <p:spPr/>
        <p:txBody>
          <a:bodyPr/>
          <a:lstStyle>
            <a:lvl1pPr>
              <a:defRPr/>
            </a:lvl1pPr>
          </a:lstStyle>
          <a:p>
            <a:pPr>
              <a:defRPr/>
            </a:pPr>
            <a:endParaRPr lang="en-GB"/>
          </a:p>
        </p:txBody>
      </p:sp>
      <p:sp>
        <p:nvSpPr>
          <p:cNvPr id="7" name="22 - Θέση αριθμού διαφάνειας"/>
          <p:cNvSpPr>
            <a:spLocks noGrp="1"/>
          </p:cNvSpPr>
          <p:nvPr>
            <p:ph type="sldNum" sz="quarter" idx="12"/>
          </p:nvPr>
        </p:nvSpPr>
        <p:spPr/>
        <p:txBody>
          <a:bodyPr/>
          <a:lstStyle>
            <a:lvl1pPr>
              <a:defRPr/>
            </a:lvl1pPr>
          </a:lstStyle>
          <a:p>
            <a:pPr>
              <a:defRPr/>
            </a:pPr>
            <a:fld id="{2B8F7AEE-B299-44B9-AD7C-C622E944D35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half" idx="2"/>
          </p:nvPr>
        </p:nvSpPr>
        <p:spPr>
          <a:xfrm>
            <a:off x="914400" y="2247900"/>
            <a:ext cx="37338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4"/>
          </p:nvPr>
        </p:nvSpPr>
        <p:spPr>
          <a:xfrm>
            <a:off x="4953000" y="2247900"/>
            <a:ext cx="37338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fld id="{FD58D074-75B6-48A2-8037-7D919462B75D}" type="datetimeFigureOut">
              <a:rPr lang="en-US"/>
              <a:pPr>
                <a:defRPr/>
              </a:pPr>
              <a:t>10/19/2023</a:t>
            </a:fld>
            <a:endParaRPr lang="en-GB" dirty="0"/>
          </a:p>
        </p:txBody>
      </p:sp>
      <p:sp>
        <p:nvSpPr>
          <p:cNvPr id="8" name="2 - Θέση υποσέλιδου"/>
          <p:cNvSpPr>
            <a:spLocks noGrp="1"/>
          </p:cNvSpPr>
          <p:nvPr>
            <p:ph type="ftr" sz="quarter" idx="11"/>
          </p:nvPr>
        </p:nvSpPr>
        <p:spPr/>
        <p:txBody>
          <a:bodyPr/>
          <a:lstStyle>
            <a:lvl1pPr>
              <a:defRPr/>
            </a:lvl1pPr>
          </a:lstStyle>
          <a:p>
            <a:pPr>
              <a:defRPr/>
            </a:pPr>
            <a:endParaRPr lang="en-GB"/>
          </a:p>
        </p:txBody>
      </p:sp>
      <p:sp>
        <p:nvSpPr>
          <p:cNvPr id="9" name="22 - Θέση αριθμού διαφάνειας"/>
          <p:cNvSpPr>
            <a:spLocks noGrp="1"/>
          </p:cNvSpPr>
          <p:nvPr>
            <p:ph type="sldNum" sz="quarter" idx="12"/>
          </p:nvPr>
        </p:nvSpPr>
        <p:spPr/>
        <p:txBody>
          <a:bodyPr/>
          <a:lstStyle>
            <a:lvl1pPr>
              <a:defRPr/>
            </a:lvl1pPr>
          </a:lstStyle>
          <a:p>
            <a:pPr>
              <a:defRPr/>
            </a:pPr>
            <a:fld id="{6CFCDA6C-FAAD-4B91-8DCA-8B9ABC12AE9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A4543E25-DABC-4E9C-918B-71B6AA1561A8}" type="datetimeFigureOut">
              <a:rPr lang="en-US"/>
              <a:pPr>
                <a:defRPr/>
              </a:pPr>
              <a:t>10/19/2023</a:t>
            </a:fld>
            <a:endParaRPr lang="en-GB" dirty="0"/>
          </a:p>
        </p:txBody>
      </p:sp>
      <p:sp>
        <p:nvSpPr>
          <p:cNvPr id="4" name="2 - Θέση υποσέλιδου"/>
          <p:cNvSpPr>
            <a:spLocks noGrp="1"/>
          </p:cNvSpPr>
          <p:nvPr>
            <p:ph type="ftr" sz="quarter" idx="11"/>
          </p:nvPr>
        </p:nvSpPr>
        <p:spPr/>
        <p:txBody>
          <a:bodyPr/>
          <a:lstStyle>
            <a:lvl1pPr>
              <a:defRPr/>
            </a:lvl1pPr>
          </a:lstStyle>
          <a:p>
            <a:pPr>
              <a:defRPr/>
            </a:pPr>
            <a:endParaRPr lang="en-GB"/>
          </a:p>
        </p:txBody>
      </p:sp>
      <p:sp>
        <p:nvSpPr>
          <p:cNvPr id="5" name="22 - Θέση αριθμού διαφάνειας"/>
          <p:cNvSpPr>
            <a:spLocks noGrp="1"/>
          </p:cNvSpPr>
          <p:nvPr>
            <p:ph type="sldNum" sz="quarter" idx="12"/>
          </p:nvPr>
        </p:nvSpPr>
        <p:spPr/>
        <p:txBody>
          <a:bodyPr/>
          <a:lstStyle>
            <a:lvl1pPr>
              <a:defRPr/>
            </a:lvl1pPr>
          </a:lstStyle>
          <a:p>
            <a:pPr>
              <a:defRPr/>
            </a:pPr>
            <a:fld id="{7DE5BE05-F5A3-4C81-90F7-0BDDAC46CEF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30058DD9-4779-461D-B134-C15C71CE5BC5}" type="datetimeFigureOut">
              <a:rPr lang="en-US"/>
              <a:pPr>
                <a:defRPr/>
              </a:pPr>
              <a:t>10/19/2023</a:t>
            </a:fld>
            <a:endParaRPr lang="en-GB" dirty="0"/>
          </a:p>
        </p:txBody>
      </p:sp>
      <p:sp>
        <p:nvSpPr>
          <p:cNvPr id="3" name="2 - Θέση υποσέλιδου"/>
          <p:cNvSpPr>
            <a:spLocks noGrp="1"/>
          </p:cNvSpPr>
          <p:nvPr>
            <p:ph type="ftr" sz="quarter" idx="11"/>
          </p:nvPr>
        </p:nvSpPr>
        <p:spPr/>
        <p:txBody>
          <a:bodyPr/>
          <a:lstStyle>
            <a:lvl1pPr>
              <a:defRPr/>
            </a:lvl1pPr>
          </a:lstStyle>
          <a:p>
            <a:pPr>
              <a:defRPr/>
            </a:pPr>
            <a:endParaRPr lang="en-GB"/>
          </a:p>
        </p:txBody>
      </p:sp>
      <p:sp>
        <p:nvSpPr>
          <p:cNvPr id="4" name="22 - Θέση αριθμού διαφάνειας"/>
          <p:cNvSpPr>
            <a:spLocks noGrp="1"/>
          </p:cNvSpPr>
          <p:nvPr>
            <p:ph type="sldNum" sz="quarter" idx="12"/>
          </p:nvPr>
        </p:nvSpPr>
        <p:spPr/>
        <p:txBody>
          <a:bodyPr/>
          <a:lstStyle>
            <a:lvl1pPr>
              <a:defRPr/>
            </a:lvl1pPr>
          </a:lstStyle>
          <a:p>
            <a:pPr>
              <a:defRPr/>
            </a:pPr>
            <a:fld id="{F8E1918B-FA54-4AE4-9545-3C4C8AD59EE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9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10 - Στρογγυλεμένο ορθογώνιο"/>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1 - Τίτλος"/>
          <p:cNvSpPr>
            <a:spLocks noGrp="1"/>
          </p:cNvSpPr>
          <p:nvPr>
            <p:ph type="title"/>
          </p:nvPr>
        </p:nvSpPr>
        <p:spPr>
          <a:xfrm>
            <a:off x="914400" y="273050"/>
            <a:ext cx="7772400" cy="1143000"/>
          </a:xfrm>
        </p:spPr>
        <p:txBody>
          <a:bodyPr/>
          <a:lstStyle>
            <a:lvl1pPr algn="l">
              <a:buNone/>
              <a:defRPr sz="40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quarter" idx="1"/>
          </p:nvPr>
        </p:nvSpPr>
        <p:spPr>
          <a:xfrm>
            <a:off x="2971800" y="1600200"/>
            <a:ext cx="57150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4 - Θέση ημερομηνίας"/>
          <p:cNvSpPr>
            <a:spLocks noGrp="1"/>
          </p:cNvSpPr>
          <p:nvPr>
            <p:ph type="dt" sz="half" idx="10"/>
          </p:nvPr>
        </p:nvSpPr>
        <p:spPr/>
        <p:txBody>
          <a:bodyPr/>
          <a:lstStyle>
            <a:lvl1pPr>
              <a:defRPr/>
            </a:lvl1pPr>
          </a:lstStyle>
          <a:p>
            <a:pPr>
              <a:defRPr/>
            </a:pPr>
            <a:fld id="{CED78C23-C814-4033-9536-52DD72792FC0}" type="datetimeFigureOut">
              <a:rPr lang="en-US"/>
              <a:pPr>
                <a:defRPr/>
              </a:pPr>
              <a:t>10/19/2023</a:t>
            </a:fld>
            <a:endParaRPr lang="en-GB" dirty="0"/>
          </a:p>
        </p:txBody>
      </p:sp>
      <p:sp>
        <p:nvSpPr>
          <p:cNvPr id="8" name="5 - Θέση υποσέλιδου"/>
          <p:cNvSpPr>
            <a:spLocks noGrp="1"/>
          </p:cNvSpPr>
          <p:nvPr>
            <p:ph type="ftr" sz="quarter" idx="11"/>
          </p:nvPr>
        </p:nvSpPr>
        <p:spPr/>
        <p:txBody>
          <a:bodyPr/>
          <a:lstStyle>
            <a:lvl1pPr>
              <a:defRPr/>
            </a:lvl1pPr>
          </a:lstStyle>
          <a:p>
            <a:pPr>
              <a:defRPr/>
            </a:pPr>
            <a:endParaRPr lang="en-GB"/>
          </a:p>
        </p:txBody>
      </p:sp>
      <p:sp>
        <p:nvSpPr>
          <p:cNvPr id="9" name="6 - Θέση αριθμού διαφάνειας"/>
          <p:cNvSpPr>
            <a:spLocks noGrp="1"/>
          </p:cNvSpPr>
          <p:nvPr>
            <p:ph type="sldNum" sz="quarter" idx="12"/>
          </p:nvPr>
        </p:nvSpPr>
        <p:spPr/>
        <p:txBody>
          <a:bodyPr/>
          <a:lstStyle>
            <a:lvl1pPr>
              <a:defRPr/>
            </a:lvl1pPr>
          </a:lstStyle>
          <a:p>
            <a:pPr>
              <a:defRPr/>
            </a:pPr>
            <a:fld id="{7998BBF6-9096-4480-8B19-A36BDB785D3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9 - Ορθογώνιο"/>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10 - Ορθογώνιο"/>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11 - Ορθογώνιο"/>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dirty="0" smtClean="0"/>
              <a:t>Κάντε κλικ στο εικονίδιο για να προσθέσετε μια εικόνα</a:t>
            </a:r>
            <a:endParaRPr lang="en-US" noProof="0" dirty="0"/>
          </a:p>
        </p:txBody>
      </p:sp>
      <p:sp>
        <p:nvSpPr>
          <p:cNvPr id="8" name="4 - Θέση ημερομηνίας"/>
          <p:cNvSpPr>
            <a:spLocks noGrp="1"/>
          </p:cNvSpPr>
          <p:nvPr>
            <p:ph type="dt" sz="half" idx="10"/>
          </p:nvPr>
        </p:nvSpPr>
        <p:spPr/>
        <p:txBody>
          <a:bodyPr/>
          <a:lstStyle>
            <a:lvl1pPr>
              <a:defRPr/>
            </a:lvl1pPr>
          </a:lstStyle>
          <a:p>
            <a:pPr>
              <a:defRPr/>
            </a:pPr>
            <a:fld id="{D5753EC1-922F-4534-A570-CAC9022CFA5A}" type="datetimeFigureOut">
              <a:rPr lang="en-US"/>
              <a:pPr>
                <a:defRPr/>
              </a:pPr>
              <a:t>10/19/2023</a:t>
            </a:fld>
            <a:endParaRPr lang="en-GB" dirty="0"/>
          </a:p>
        </p:txBody>
      </p:sp>
      <p:sp>
        <p:nvSpPr>
          <p:cNvPr id="9" name="5 - Θέση υποσέλιδου"/>
          <p:cNvSpPr>
            <a:spLocks noGrp="1"/>
          </p:cNvSpPr>
          <p:nvPr>
            <p:ph type="ftr" sz="quarter" idx="11"/>
          </p:nvPr>
        </p:nvSpPr>
        <p:spPr>
          <a:xfrm>
            <a:off x="914400" y="6172200"/>
            <a:ext cx="3886200" cy="457200"/>
          </a:xfrm>
        </p:spPr>
        <p:txBody>
          <a:bodyPr/>
          <a:lstStyle>
            <a:lvl1pPr>
              <a:defRPr/>
            </a:lvl1pPr>
          </a:lstStyle>
          <a:p>
            <a:pPr>
              <a:defRPr/>
            </a:pPr>
            <a:endParaRPr lang="en-GB"/>
          </a:p>
        </p:txBody>
      </p:sp>
      <p:sp>
        <p:nvSpPr>
          <p:cNvPr id="10" name="6 - Θέση αριθμού διαφάνειας"/>
          <p:cNvSpPr>
            <a:spLocks noGrp="1"/>
          </p:cNvSpPr>
          <p:nvPr>
            <p:ph type="sldNum" sz="quarter" idx="12"/>
          </p:nvPr>
        </p:nvSpPr>
        <p:spPr>
          <a:xfrm>
            <a:off x="146050" y="6208713"/>
            <a:ext cx="457200" cy="457200"/>
          </a:xfrm>
        </p:spPr>
        <p:txBody>
          <a:bodyPr/>
          <a:lstStyle>
            <a:lvl1pPr>
              <a:defRPr/>
            </a:lvl1pPr>
          </a:lstStyle>
          <a:p>
            <a:pPr>
              <a:defRPr/>
            </a:pPr>
            <a:fld id="{234F80E1-E508-43AD-8B72-42924B64DFE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7 - Στρογγυλεμένο ορθογώνιο"/>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052" name="21 - Θέση τίτλου"/>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smtClean="0"/>
              <a:t>Kλικ για επεξεργασία του τίτλου</a:t>
            </a:r>
            <a:endParaRPr lang="en-US" smtClean="0"/>
          </a:p>
        </p:txBody>
      </p:sp>
      <p:sp>
        <p:nvSpPr>
          <p:cNvPr id="2053" name="12 - Θέση κειμένου"/>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AEB795FE-FA3E-4C3E-B193-BB9A311CE84C}" type="datetimeFigureOut">
              <a:rPr lang="en-US"/>
              <a:pPr>
                <a:defRPr/>
              </a:pPr>
              <a:t>10/19/2023</a:t>
            </a:fld>
            <a:endParaRPr lang="en-GB" dirty="0"/>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GB"/>
          </a:p>
        </p:txBody>
      </p:sp>
      <p:sp>
        <p:nvSpPr>
          <p:cNvPr id="23" name="22 - Θέση αριθμού διαφάνειας"/>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D1E1C9D-C2C5-469F-8387-43468ACC47B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013" r:id="rId1"/>
    <p:sldLayoutId id="2147484006" r:id="rId2"/>
    <p:sldLayoutId id="2147484014" r:id="rId3"/>
    <p:sldLayoutId id="2147484007" r:id="rId4"/>
    <p:sldLayoutId id="2147484008" r:id="rId5"/>
    <p:sldLayoutId id="2147484009" r:id="rId6"/>
    <p:sldLayoutId id="2147484010" r:id="rId7"/>
    <p:sldLayoutId id="2147484015" r:id="rId8"/>
    <p:sldLayoutId id="2147484016" r:id="rId9"/>
    <p:sldLayoutId id="2147484011" r:id="rId10"/>
    <p:sldLayoutId id="214748401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papasotiriou@yahoo.com"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70142" y="2060848"/>
            <a:ext cx="8966354" cy="1440160"/>
          </a:xfrm>
          <a:prstGeom prst="rect">
            <a:avLst/>
          </a:prstGeom>
          <a:solidFill>
            <a:srgbClr val="002060"/>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4" name="Text Box 17"/>
          <p:cNvSpPr txBox="1">
            <a:spLocks noChangeArrowheads="1"/>
          </p:cNvSpPr>
          <p:nvPr/>
        </p:nvSpPr>
        <p:spPr bwMode="auto">
          <a:xfrm>
            <a:off x="2913666" y="3861048"/>
            <a:ext cx="3124573" cy="1107996"/>
          </a:xfrm>
          <a:prstGeom prst="rect">
            <a:avLst/>
          </a:prstGeom>
          <a:noFill/>
          <a:ln w="12700">
            <a:noFill/>
            <a:miter lim="800000"/>
            <a:headEnd/>
            <a:tailEnd/>
          </a:ln>
        </p:spPr>
        <p:txBody>
          <a:bodyPr wrap="none">
            <a:spAutoFit/>
          </a:bodyPr>
          <a:lstStyle/>
          <a:p>
            <a:pPr algn="ctr" defTabSz="762000" eaLnBrk="0" hangingPunct="0"/>
            <a:r>
              <a:rPr lang="en-US" sz="2400" b="1" dirty="0" smtClean="0">
                <a:solidFill>
                  <a:srgbClr val="003399"/>
                </a:solidFill>
              </a:rPr>
              <a:t>Marios Papasotiriou</a:t>
            </a:r>
            <a:endParaRPr lang="de-DE" sz="2400" b="1" dirty="0" smtClean="0">
              <a:solidFill>
                <a:srgbClr val="003399"/>
              </a:solidFill>
            </a:endParaRPr>
          </a:p>
          <a:p>
            <a:pPr marL="457200" indent="-457200" algn="ctr" defTabSz="762000" eaLnBrk="0" hangingPunct="0"/>
            <a:endParaRPr lang="de-DE" sz="1000" b="1" dirty="0" smtClean="0">
              <a:solidFill>
                <a:srgbClr val="003399"/>
              </a:solidFill>
            </a:endParaRPr>
          </a:p>
          <a:p>
            <a:pPr algn="ctr" defTabSz="762000" eaLnBrk="0" hangingPunct="0"/>
            <a:r>
              <a:rPr lang="de-DE" sz="1600" b="1" dirty="0" err="1" smtClean="0">
                <a:solidFill>
                  <a:srgbClr val="666699"/>
                </a:solidFill>
                <a:hlinkClick r:id="rId2"/>
              </a:rPr>
              <a:t>mpapasotir</a:t>
            </a:r>
            <a:r>
              <a:rPr lang="en-US" sz="1600" b="1" dirty="0" err="1" smtClean="0">
                <a:solidFill>
                  <a:srgbClr val="666699"/>
                </a:solidFill>
                <a:hlinkClick r:id="rId2"/>
              </a:rPr>
              <a:t>iou</a:t>
            </a:r>
            <a:r>
              <a:rPr lang="de-DE" sz="1600" b="1" dirty="0" smtClean="0">
                <a:solidFill>
                  <a:srgbClr val="666699"/>
                </a:solidFill>
                <a:hlinkClick r:id="rId2"/>
              </a:rPr>
              <a:t>@</a:t>
            </a:r>
            <a:r>
              <a:rPr lang="de-DE" sz="1600" b="1" dirty="0" err="1" smtClean="0">
                <a:solidFill>
                  <a:srgbClr val="666699"/>
                </a:solidFill>
                <a:hlinkClick r:id="rId2"/>
              </a:rPr>
              <a:t>yahoo.com</a:t>
            </a:r>
            <a:endParaRPr lang="el-GR" sz="1600" b="1" dirty="0" smtClean="0">
              <a:solidFill>
                <a:srgbClr val="666699"/>
              </a:solidFill>
            </a:endParaRPr>
          </a:p>
          <a:p>
            <a:pPr algn="ctr" defTabSz="762000" eaLnBrk="0" hangingPunct="0"/>
            <a:r>
              <a:rPr lang="en-US" sz="1600" b="1" dirty="0" smtClean="0">
                <a:solidFill>
                  <a:srgbClr val="666699"/>
                </a:solidFill>
              </a:rPr>
              <a:t>mpapasotir@upatras.gr</a:t>
            </a:r>
            <a:endParaRPr lang="de-DE" sz="1600" b="1" dirty="0" smtClean="0">
              <a:solidFill>
                <a:srgbClr val="666699"/>
              </a:solidFill>
            </a:endParaRPr>
          </a:p>
        </p:txBody>
      </p:sp>
      <p:sp>
        <p:nvSpPr>
          <p:cNvPr id="5" name="Text Box 6"/>
          <p:cNvSpPr txBox="1">
            <a:spLocks noChangeArrowheads="1"/>
          </p:cNvSpPr>
          <p:nvPr/>
        </p:nvSpPr>
        <p:spPr bwMode="auto">
          <a:xfrm>
            <a:off x="0" y="2412177"/>
            <a:ext cx="9144000" cy="584775"/>
          </a:xfrm>
          <a:prstGeom prst="rect">
            <a:avLst/>
          </a:prstGeom>
          <a:noFill/>
          <a:ln w="9525">
            <a:noFill/>
            <a:miter lim="800000"/>
            <a:headEnd/>
            <a:tailEnd/>
          </a:ln>
        </p:spPr>
        <p:txBody>
          <a:bodyPr wrap="square">
            <a:spAutoFit/>
          </a:bodyPr>
          <a:lstStyle/>
          <a:p>
            <a:pPr algn="ctr"/>
            <a:r>
              <a:rPr lang="en-US" sz="3200" b="1" dirty="0" smtClean="0">
                <a:solidFill>
                  <a:schemeClr val="bg1"/>
                </a:solidFill>
              </a:rPr>
              <a:t>CKD – Mineral and Bone Disorder </a:t>
            </a:r>
          </a:p>
        </p:txBody>
      </p:sp>
      <p:pic>
        <p:nvPicPr>
          <p:cNvPr id="1026" name="Picture 2" descr="C:\Users\Μάριος Παπασωτηρίου\Pictures\Λογότυπα Παν. Πατρών\LOGO-UP-4COLOR-STAMP.jpg"/>
          <p:cNvPicPr>
            <a:picLocks noChangeAspect="1" noChangeArrowheads="1"/>
          </p:cNvPicPr>
          <p:nvPr/>
        </p:nvPicPr>
        <p:blipFill>
          <a:blip r:embed="rId3" cstate="print"/>
          <a:srcRect l="12821" t="12821" r="12821" b="14246"/>
          <a:stretch>
            <a:fillRect/>
          </a:stretch>
        </p:blipFill>
        <p:spPr bwMode="auto">
          <a:xfrm>
            <a:off x="35496" y="5013176"/>
            <a:ext cx="1879205" cy="1843220"/>
          </a:xfrm>
          <a:prstGeom prst="rect">
            <a:avLst/>
          </a:prstGeom>
          <a:noFill/>
        </p:spPr>
      </p:pic>
      <p:pic>
        <p:nvPicPr>
          <p:cNvPr id="1027" name="Picture 3" descr="C:\Users\Μάριος Παπασωτηρίου\Pictures\ΠΓΝ Πατρών.jpg"/>
          <p:cNvPicPr>
            <a:picLocks noChangeAspect="1" noChangeArrowheads="1"/>
          </p:cNvPicPr>
          <p:nvPr/>
        </p:nvPicPr>
        <p:blipFill>
          <a:blip r:embed="rId4" cstate="print"/>
          <a:srcRect l="5624" t="5249" r="2009" b="2625"/>
          <a:stretch>
            <a:fillRect/>
          </a:stretch>
        </p:blipFill>
        <p:spPr bwMode="auto">
          <a:xfrm>
            <a:off x="4628118" y="5445376"/>
            <a:ext cx="4480386" cy="1368000"/>
          </a:xfrm>
          <a:prstGeom prst="rect">
            <a:avLst/>
          </a:prstGeom>
          <a:noFill/>
        </p:spPr>
      </p:pic>
      <p:pic>
        <p:nvPicPr>
          <p:cNvPr id="2" name="Picture 2"/>
          <p:cNvPicPr>
            <a:picLocks noChangeAspect="1" noChangeArrowheads="1"/>
          </p:cNvPicPr>
          <p:nvPr/>
        </p:nvPicPr>
        <p:blipFill>
          <a:blip r:embed="rId5" cstate="print"/>
          <a:srcRect/>
          <a:stretch>
            <a:fillRect/>
          </a:stretch>
        </p:blipFill>
        <p:spPr bwMode="auto">
          <a:xfrm>
            <a:off x="22" y="0"/>
            <a:ext cx="2619000" cy="1440000"/>
          </a:xfrm>
          <a:prstGeom prst="rect">
            <a:avLst/>
          </a:prstGeom>
          <a:noFill/>
          <a:ln w="9525">
            <a:noFill/>
            <a:miter lim="800000"/>
            <a:headEnd/>
            <a:tailEnd/>
          </a:ln>
        </p:spPr>
      </p:pic>
      <p:pic>
        <p:nvPicPr>
          <p:cNvPr id="3" name="Picture 3"/>
          <p:cNvPicPr>
            <a:picLocks noChangeAspect="1" noChangeArrowheads="1"/>
          </p:cNvPicPr>
          <p:nvPr/>
        </p:nvPicPr>
        <p:blipFill>
          <a:blip r:embed="rId6" cstate="print"/>
          <a:srcRect/>
          <a:stretch>
            <a:fillRect/>
          </a:stretch>
        </p:blipFill>
        <p:spPr bwMode="auto">
          <a:xfrm>
            <a:off x="6342387" y="0"/>
            <a:ext cx="2801613" cy="9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432048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CKD, bone turnover can either be </a:t>
            </a:r>
          </a:p>
          <a:p>
            <a:pPr lvl="1">
              <a:buClr>
                <a:srgbClr val="A50021"/>
              </a:buClr>
              <a:buFont typeface="Wingdings" pitchFamily="2" charset="2"/>
              <a:buChar char="v"/>
            </a:pPr>
            <a:r>
              <a:rPr lang="en-US" sz="1600" b="1" dirty="0" smtClean="0">
                <a:latin typeface="Arial" pitchFamily="34" charset="0"/>
                <a:cs typeface="Arial" pitchFamily="34" charset="0"/>
              </a:rPr>
              <a:t>Low, </a:t>
            </a:r>
          </a:p>
          <a:p>
            <a:pPr lvl="1">
              <a:buClr>
                <a:srgbClr val="A50021"/>
              </a:buClr>
              <a:buFont typeface="Wingdings" pitchFamily="2" charset="2"/>
              <a:buChar char="v"/>
            </a:pPr>
            <a:r>
              <a:rPr lang="en-US" sz="1600" b="1" dirty="0" smtClean="0">
                <a:latin typeface="Arial" pitchFamily="34" charset="0"/>
                <a:cs typeface="Arial" pitchFamily="34" charset="0"/>
              </a:rPr>
              <a:t>Normal, or </a:t>
            </a:r>
          </a:p>
          <a:p>
            <a:pPr lvl="1">
              <a:buClr>
                <a:srgbClr val="A50021"/>
              </a:buClr>
              <a:buFont typeface="Wingdings" pitchFamily="2" charset="2"/>
              <a:buChar char="v"/>
            </a:pPr>
            <a:r>
              <a:rPr lang="en-US" sz="1600" b="1" dirty="0" smtClean="0">
                <a:latin typeface="Arial" pitchFamily="34" charset="0"/>
                <a:cs typeface="Arial" pitchFamily="34" charset="0"/>
              </a:rPr>
              <a:t>High.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a:t>
            </a:r>
            <a:r>
              <a:rPr lang="en-US" sz="1800" b="1" dirty="0" smtClean="0">
                <a:solidFill>
                  <a:srgbClr val="A50021"/>
                </a:solidFill>
                <a:latin typeface="Arial" pitchFamily="34" charset="0"/>
                <a:cs typeface="Arial" pitchFamily="34" charset="0"/>
              </a:rPr>
              <a:t>extremes have been associated with extra-osseous calcifications </a:t>
            </a:r>
            <a:r>
              <a:rPr lang="en-US" sz="1800" b="1" dirty="0" smtClean="0">
                <a:latin typeface="Arial" pitchFamily="34" charset="0"/>
                <a:cs typeface="Arial" pitchFamily="34" charset="0"/>
              </a:rPr>
              <a:t>and high </a:t>
            </a:r>
            <a:r>
              <a:rPr lang="en-US" sz="1800" b="1" dirty="0" smtClean="0">
                <a:solidFill>
                  <a:srgbClr val="A50021"/>
                </a:solidFill>
                <a:latin typeface="Arial" pitchFamily="34" charset="0"/>
                <a:cs typeface="Arial" pitchFamily="34" charset="0"/>
              </a:rPr>
              <a:t>mortality</a:t>
            </a:r>
            <a:r>
              <a:rPr lang="en-US" sz="1800" b="1" dirty="0" smtClean="0">
                <a:latin typeface="Arial" pitchFamily="34" charset="0"/>
                <a:cs typeface="Arial" pitchFamily="34" charset="0"/>
              </a:rPr>
              <a:t>.</a:t>
            </a:r>
          </a:p>
          <a:p>
            <a:pPr lvl="1">
              <a:buClr>
                <a:srgbClr val="A50021"/>
              </a:buClr>
              <a:buFont typeface="Wingdings" pitchFamily="2" charset="2"/>
              <a:buChar char="v"/>
            </a:pPr>
            <a:r>
              <a:rPr lang="en-US" sz="1600" b="1" dirty="0" smtClean="0">
                <a:latin typeface="Arial" pitchFamily="34" charset="0"/>
                <a:cs typeface="Arial" pitchFamily="34" charset="0"/>
              </a:rPr>
              <a:t>This is thought to result from an increased efflux of calcium/phosphate from high bone turnover.  </a:t>
            </a:r>
          </a:p>
          <a:p>
            <a:pPr lvl="1">
              <a:buClr>
                <a:srgbClr val="A50021"/>
              </a:buClr>
              <a:buFont typeface="Wingdings" pitchFamily="2" charset="2"/>
              <a:buChar char="v"/>
            </a:pPr>
            <a:r>
              <a:rPr lang="en-US" sz="1600" b="1" dirty="0" smtClean="0">
                <a:latin typeface="Arial" pitchFamily="34" charset="0"/>
                <a:cs typeface="Arial" pitchFamily="34" charset="0"/>
              </a:rPr>
              <a:t>From impaired calcium apatite incorporation into the bone in low bone turnover cases.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Both situations result in increased deposition of the mineral content from skeletal system in the vessel wall.</a:t>
            </a: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Bone turnover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916832"/>
            <a:ext cx="8640960" cy="388843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the case of high bone turnover, the most typical bone findings in static histomorphometry are a significant </a:t>
            </a:r>
            <a:r>
              <a:rPr lang="en-US" sz="1800" b="1" dirty="0" smtClean="0">
                <a:solidFill>
                  <a:srgbClr val="A50021"/>
                </a:solidFill>
                <a:latin typeface="Arial" pitchFamily="34" charset="0"/>
                <a:cs typeface="Arial" pitchFamily="34" charset="0"/>
              </a:rPr>
              <a:t>increase in osteoblast and osteoclast number</a:t>
            </a:r>
            <a:r>
              <a:rPr lang="en-US" sz="1800" b="1" dirty="0" smtClean="0">
                <a:latin typeface="Arial" pitchFamily="34" charset="0"/>
                <a:cs typeface="Arial" pitchFamily="34" charset="0"/>
              </a:rPr>
              <a:t>, which can be accompanied by an </a:t>
            </a:r>
            <a:r>
              <a:rPr lang="en-US" sz="1800" b="1" dirty="0" smtClean="0">
                <a:solidFill>
                  <a:srgbClr val="A50021"/>
                </a:solidFill>
                <a:latin typeface="Arial" pitchFamily="34" charset="0"/>
                <a:cs typeface="Arial" pitchFamily="34" charset="0"/>
              </a:rPr>
              <a:t>increased </a:t>
            </a:r>
            <a:r>
              <a:rPr lang="en-US" sz="1800" b="1" dirty="0" err="1" smtClean="0">
                <a:solidFill>
                  <a:srgbClr val="A50021"/>
                </a:solidFill>
                <a:latin typeface="Arial" pitchFamily="34" charset="0"/>
                <a:cs typeface="Arial" pitchFamily="34" charset="0"/>
              </a:rPr>
              <a:t>cancellous</a:t>
            </a:r>
            <a:r>
              <a:rPr lang="en-US" sz="1800" b="1" dirty="0" smtClean="0">
                <a:solidFill>
                  <a:srgbClr val="A50021"/>
                </a:solidFill>
                <a:latin typeface="Arial" pitchFamily="34" charset="0"/>
                <a:cs typeface="Arial" pitchFamily="34" charset="0"/>
              </a:rPr>
              <a:t> bone volume</a:t>
            </a:r>
            <a:r>
              <a:rPr lang="en-US" sz="1800" b="1" dirty="0" smtClean="0">
                <a:latin typeface="Arial" pitchFamily="34" charset="0"/>
                <a:cs typeface="Arial" pitchFamily="34" charset="0"/>
              </a:rPr>
              <a:t> and a </a:t>
            </a:r>
            <a:r>
              <a:rPr lang="en-US" sz="1800" b="1" dirty="0" smtClean="0">
                <a:solidFill>
                  <a:srgbClr val="A50021"/>
                </a:solidFill>
                <a:latin typeface="Arial" pitchFamily="34" charset="0"/>
                <a:cs typeface="Arial" pitchFamily="34" charset="0"/>
              </a:rPr>
              <a:t>decrease in cortical bone volume </a:t>
            </a:r>
            <a:r>
              <a:rPr lang="en-US" sz="1800" b="1" dirty="0" smtClean="0">
                <a:latin typeface="Arial" pitchFamily="34" charset="0"/>
                <a:cs typeface="Arial" pitchFamily="34" charset="0"/>
              </a:rPr>
              <a:t>in terms of cortical thinning and increased cortical porosity.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a:t>
            </a:r>
            <a:r>
              <a:rPr lang="en-US" sz="1800" b="1" dirty="0" smtClean="0">
                <a:solidFill>
                  <a:srgbClr val="A50021"/>
                </a:solidFill>
                <a:latin typeface="Arial" pitchFamily="34" charset="0"/>
                <a:cs typeface="Arial" pitchFamily="34" charset="0"/>
              </a:rPr>
              <a:t>inter-trabecular fibrosis can be massive </a:t>
            </a:r>
            <a:r>
              <a:rPr lang="en-US" sz="1800" b="1" dirty="0" smtClean="0">
                <a:latin typeface="Arial" pitchFamily="34" charset="0"/>
                <a:cs typeface="Arial" pitchFamily="34" charset="0"/>
              </a:rPr>
              <a:t>if secondary hyperparathyroidism is severe that can even compromise erythropoiesis.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Usually, </a:t>
            </a:r>
            <a:r>
              <a:rPr lang="en-US" sz="1800" b="1" dirty="0" smtClean="0">
                <a:solidFill>
                  <a:srgbClr val="A50021"/>
                </a:solidFill>
                <a:latin typeface="Arial" pitchFamily="34" charset="0"/>
                <a:cs typeface="Arial" pitchFamily="34" charset="0"/>
              </a:rPr>
              <a:t>bone mineralization is normal</a:t>
            </a:r>
            <a:r>
              <a:rPr lang="en-US" sz="1800" b="1" dirty="0" smtClean="0">
                <a:latin typeface="Arial" pitchFamily="34" charset="0"/>
                <a:cs typeface="Arial" pitchFamily="34" charset="0"/>
              </a:rPr>
              <a:t>, even though osteoid surface and even volume may be slightly increased, due to the accelerated bone formation process along with a delay in bone mineralization. </a:t>
            </a: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High Bone turnover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988840"/>
            <a:ext cx="8640960" cy="223224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Typical bone findings in static histomorphometry include </a:t>
            </a:r>
            <a:r>
              <a:rPr lang="en-US" sz="1800" b="1" dirty="0" smtClean="0">
                <a:solidFill>
                  <a:srgbClr val="A50021"/>
                </a:solidFill>
                <a:latin typeface="Arial" pitchFamily="34" charset="0"/>
                <a:cs typeface="Arial" pitchFamily="34" charset="0"/>
              </a:rPr>
              <a:t>no osteoclasts </a:t>
            </a:r>
            <a:r>
              <a:rPr lang="en-US" sz="1800" b="1" dirty="0" smtClean="0">
                <a:latin typeface="Arial" pitchFamily="34" charset="0"/>
                <a:cs typeface="Arial" pitchFamily="34" charset="0"/>
              </a:rPr>
              <a:t>and </a:t>
            </a:r>
            <a:r>
              <a:rPr lang="en-US" sz="1800" b="1" dirty="0" smtClean="0">
                <a:solidFill>
                  <a:srgbClr val="A50021"/>
                </a:solidFill>
                <a:latin typeface="Arial" pitchFamily="34" charset="0"/>
                <a:cs typeface="Arial" pitchFamily="34" charset="0"/>
              </a:rPr>
              <a:t>few osteoblast </a:t>
            </a:r>
            <a:r>
              <a:rPr lang="en-US" sz="1800" b="1" dirty="0" smtClean="0">
                <a:latin typeface="Arial" pitchFamily="34" charset="0"/>
                <a:cs typeface="Arial" pitchFamily="34" charset="0"/>
              </a:rPr>
              <a:t>numbers, </a:t>
            </a:r>
            <a:r>
              <a:rPr lang="en-US" sz="1800" b="1" dirty="0" smtClean="0">
                <a:solidFill>
                  <a:srgbClr val="A50021"/>
                </a:solidFill>
                <a:latin typeface="Arial" pitchFamily="34" charset="0"/>
                <a:cs typeface="Arial" pitchFamily="34" charset="0"/>
              </a:rPr>
              <a:t>no osteoid formation</a:t>
            </a:r>
            <a:r>
              <a:rPr lang="en-US" sz="1800" b="1" dirty="0" smtClean="0">
                <a:latin typeface="Arial" pitchFamily="34" charset="0"/>
                <a:cs typeface="Arial" pitchFamily="34" charset="0"/>
              </a:rPr>
              <a:t>, and, in extreme cases, features of an acellular bone.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This low bone remodeling aspect, with low dynamic parameters when associated with low volume, is termed adynamic bone disease.</a:t>
            </a: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Low Bone turnover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280831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Mineralization can be </a:t>
            </a:r>
            <a:r>
              <a:rPr lang="en-US" sz="1800" b="1" dirty="0" smtClean="0">
                <a:solidFill>
                  <a:srgbClr val="A50021"/>
                </a:solidFill>
                <a:latin typeface="Arial" pitchFamily="34" charset="0"/>
                <a:cs typeface="Arial" pitchFamily="34" charset="0"/>
              </a:rPr>
              <a:t>normal or compromised </a:t>
            </a:r>
            <a:r>
              <a:rPr lang="en-US" sz="1800" b="1" dirty="0" smtClean="0">
                <a:latin typeface="Arial" pitchFamily="34" charset="0"/>
                <a:cs typeface="Arial" pitchFamily="34" charset="0"/>
              </a:rPr>
              <a:t>in CKD.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Mineralization defects might be associated with low vitamin D, mineral deficiency (e.g., low phosphate levels), acidosis, and aluminum toxicity.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Symptoms are very similar to those of hyperparathyroidism and no imaging technique or noninvasive biomarker is capable of ensuring the diagnosis of delayed mineralization. </a:t>
            </a: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Bone mineralization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Biochemical indices</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340768"/>
            <a:ext cx="8640960" cy="4824536"/>
          </a:xfrm>
        </p:spPr>
        <p:txBody>
          <a:bodyPr/>
          <a:lstStyle/>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Monitoring of </a:t>
            </a:r>
            <a:r>
              <a:rPr lang="en-US" sz="1800" b="1" dirty="0" smtClean="0">
                <a:latin typeface="Arial" pitchFamily="34" charset="0"/>
                <a:cs typeface="Arial" pitchFamily="34" charset="0"/>
              </a:rPr>
              <a:t>serum levels of </a:t>
            </a:r>
            <a:r>
              <a:rPr lang="en-US" sz="1800" b="1" dirty="0" smtClean="0">
                <a:solidFill>
                  <a:srgbClr val="A50021"/>
                </a:solidFill>
                <a:latin typeface="Arial" pitchFamily="34" charset="0"/>
                <a:cs typeface="Arial" pitchFamily="34" charset="0"/>
              </a:rPr>
              <a:t>calcium</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phosphorus</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PTH</a:t>
            </a:r>
            <a:r>
              <a:rPr lang="en-US" sz="1800" b="1" dirty="0" smtClean="0">
                <a:latin typeface="Arial" pitchFamily="34" charset="0"/>
                <a:cs typeface="Arial" pitchFamily="34" charset="0"/>
              </a:rPr>
              <a:t>, and </a:t>
            </a:r>
            <a:r>
              <a:rPr lang="en-US" sz="1800" b="1" dirty="0" smtClean="0">
                <a:solidFill>
                  <a:srgbClr val="A50021"/>
                </a:solidFill>
                <a:latin typeface="Arial" pitchFamily="34" charset="0"/>
                <a:cs typeface="Arial" pitchFamily="34" charset="0"/>
              </a:rPr>
              <a:t>alkaline phosphatase </a:t>
            </a:r>
            <a:r>
              <a:rPr lang="en-US" sz="1800" b="1" dirty="0" smtClean="0">
                <a:latin typeface="Arial" pitchFamily="34" charset="0"/>
                <a:cs typeface="Arial" pitchFamily="34" charset="0"/>
              </a:rPr>
              <a:t>activity should begin in CKD stage 3 (1C). In children, we suggest such monitoring beginning in CKD stage 2 (2D).</a:t>
            </a:r>
          </a:p>
          <a:p>
            <a:pPr>
              <a:buClr>
                <a:srgbClr val="A50021"/>
              </a:buClr>
              <a:buFont typeface="Wingdings" pitchFamily="2" charset="2"/>
              <a:buChar char="v"/>
            </a:pPr>
            <a:r>
              <a:rPr lang="en-US" sz="1800" b="1" dirty="0" smtClean="0">
                <a:latin typeface="Arial" pitchFamily="34" charset="0"/>
                <a:cs typeface="Arial" pitchFamily="34" charset="0"/>
              </a:rPr>
              <a:t>In patients with CKD stages 3–5D, </a:t>
            </a:r>
            <a:r>
              <a:rPr lang="en-US" sz="1800" b="1" dirty="0" smtClean="0">
                <a:solidFill>
                  <a:srgbClr val="A50021"/>
                </a:solidFill>
                <a:latin typeface="Arial" pitchFamily="34" charset="0"/>
                <a:cs typeface="Arial" pitchFamily="34" charset="0"/>
              </a:rPr>
              <a:t>25(OH)D (calcidiol)</a:t>
            </a:r>
            <a:r>
              <a:rPr lang="en-US" sz="1800" b="1" dirty="0" smtClean="0">
                <a:latin typeface="Arial" pitchFamily="34" charset="0"/>
                <a:cs typeface="Arial" pitchFamily="34" charset="0"/>
              </a:rPr>
              <a:t> levels might be measured, and repeated testing determined by baseline values and therapeutic interventions (2C). We suggest that </a:t>
            </a:r>
            <a:r>
              <a:rPr lang="en-US" sz="1800" b="1" dirty="0" smtClean="0">
                <a:solidFill>
                  <a:srgbClr val="A50021"/>
                </a:solidFill>
                <a:latin typeface="Arial" pitchFamily="34" charset="0"/>
                <a:cs typeface="Arial" pitchFamily="34" charset="0"/>
              </a:rPr>
              <a:t>vitamin D deficiency and insufficiency be corrected</a:t>
            </a:r>
            <a:r>
              <a:rPr lang="en-US" sz="1800" b="1" dirty="0" smtClean="0">
                <a:latin typeface="Arial" pitchFamily="34" charset="0"/>
                <a:cs typeface="Arial" pitchFamily="34" charset="0"/>
              </a:rPr>
              <a:t> using treatment strategies recommended for the general population (2C).</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stages 3–5D, </a:t>
            </a:r>
            <a:r>
              <a:rPr lang="en-US" sz="1800" b="1" dirty="0" smtClean="0">
                <a:solidFill>
                  <a:srgbClr val="A50021"/>
                </a:solidFill>
                <a:latin typeface="Arial" pitchFamily="34" charset="0"/>
                <a:cs typeface="Arial" pitchFamily="34" charset="0"/>
              </a:rPr>
              <a:t>therapeutic </a:t>
            </a:r>
            <a:r>
              <a:rPr lang="en-US" sz="1800" b="1" dirty="0" smtClean="0">
                <a:solidFill>
                  <a:srgbClr val="A50021"/>
                </a:solidFill>
                <a:latin typeface="Arial" pitchFamily="34" charset="0"/>
                <a:cs typeface="Arial" pitchFamily="34" charset="0"/>
              </a:rPr>
              <a:t>decisions </a:t>
            </a:r>
            <a:r>
              <a:rPr lang="en-US" sz="1800" b="1" dirty="0" smtClean="0">
                <a:solidFill>
                  <a:srgbClr val="A50021"/>
                </a:solidFill>
                <a:latin typeface="Arial" pitchFamily="34" charset="0"/>
                <a:cs typeface="Arial" pitchFamily="34" charset="0"/>
              </a:rPr>
              <a:t>should </a:t>
            </a:r>
            <a:r>
              <a:rPr lang="en-US" sz="1800" b="1" dirty="0" smtClean="0">
                <a:solidFill>
                  <a:srgbClr val="A50021"/>
                </a:solidFill>
                <a:latin typeface="Arial" pitchFamily="34" charset="0"/>
                <a:cs typeface="Arial" pitchFamily="34" charset="0"/>
              </a:rPr>
              <a:t>be </a:t>
            </a:r>
            <a:r>
              <a:rPr lang="en-US" sz="1800" b="1" dirty="0" smtClean="0">
                <a:solidFill>
                  <a:srgbClr val="A50021"/>
                </a:solidFill>
                <a:latin typeface="Arial" pitchFamily="34" charset="0"/>
                <a:cs typeface="Arial" pitchFamily="34" charset="0"/>
              </a:rPr>
              <a:t>based on trends</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rather than on a single laboratory value</a:t>
            </a:r>
            <a:r>
              <a:rPr lang="en-US" sz="1800" b="1" dirty="0" smtClean="0">
                <a:latin typeface="Arial" pitchFamily="34" charset="0"/>
                <a:cs typeface="Arial" pitchFamily="34" charset="0"/>
              </a:rPr>
              <a:t>, taking into account all available CKD–MBD assessments (1C).</a:t>
            </a:r>
          </a:p>
          <a:p>
            <a:pPr>
              <a:buClr>
                <a:srgbClr val="A50021"/>
              </a:buClr>
              <a:buFont typeface="Wingdings" pitchFamily="2" charset="2"/>
              <a:buChar char="v"/>
            </a:pPr>
            <a:r>
              <a:rPr lang="en-US" sz="1800" b="1" dirty="0" smtClean="0">
                <a:latin typeface="Arial" pitchFamily="34" charset="0"/>
                <a:cs typeface="Arial" pitchFamily="34" charset="0"/>
              </a:rPr>
              <a:t>In patients with CKD stages 3–5D, we suggest that individual values of </a:t>
            </a:r>
            <a:r>
              <a:rPr lang="en-US" sz="1800" b="1" dirty="0" smtClean="0">
                <a:solidFill>
                  <a:srgbClr val="A50021"/>
                </a:solidFill>
                <a:latin typeface="Arial" pitchFamily="34" charset="0"/>
                <a:cs typeface="Arial" pitchFamily="34" charset="0"/>
              </a:rPr>
              <a:t>serum calcium and phosphorus, evaluated together</a:t>
            </a:r>
            <a:r>
              <a:rPr lang="en-US" sz="1800" b="1" dirty="0" smtClean="0">
                <a:latin typeface="Arial" pitchFamily="34" charset="0"/>
                <a:cs typeface="Arial" pitchFamily="34" charset="0"/>
              </a:rPr>
              <a:t>, be used to guide clinical practice rather than the mathematical construct of calcium– phosphorus product (</a:t>
            </a:r>
            <a:r>
              <a:rPr lang="en-US" sz="1800" b="1" dirty="0" err="1" smtClean="0">
                <a:latin typeface="Arial" pitchFamily="34" charset="0"/>
                <a:cs typeface="Arial" pitchFamily="34" charset="0"/>
              </a:rPr>
              <a:t>CaP</a:t>
            </a:r>
            <a:r>
              <a:rPr lang="en-US" sz="1800" b="1" dirty="0" smtClean="0">
                <a:latin typeface="Arial" pitchFamily="34" charset="0"/>
                <a:cs typeface="Arial" pitchFamily="34" charset="0"/>
              </a:rPr>
              <a:t>) (2D).</a:t>
            </a:r>
          </a:p>
        </p:txBody>
      </p:sp>
      <p:pic>
        <p:nvPicPr>
          <p:cNvPr id="8"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367240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G3a–G5D with evidence of CKD-MBD and/or risk factors for osteoporosis, we suggest </a:t>
            </a:r>
            <a:r>
              <a:rPr lang="en-US" sz="1800" b="1" dirty="0" smtClean="0">
                <a:solidFill>
                  <a:srgbClr val="A50021"/>
                </a:solidFill>
                <a:latin typeface="Arial" pitchFamily="34" charset="0"/>
                <a:cs typeface="Arial" pitchFamily="34" charset="0"/>
              </a:rPr>
              <a:t>Bone Mineral Density </a:t>
            </a:r>
            <a:r>
              <a:rPr lang="en-US" sz="1800" b="1" dirty="0" smtClean="0">
                <a:solidFill>
                  <a:srgbClr val="A50021"/>
                </a:solidFill>
                <a:latin typeface="Arial" pitchFamily="34" charset="0"/>
                <a:cs typeface="Arial" pitchFamily="34" charset="0"/>
              </a:rPr>
              <a:t>testing to assess fracture risk </a:t>
            </a:r>
            <a:r>
              <a:rPr lang="en-US" sz="1800" b="1" dirty="0" smtClean="0">
                <a:latin typeface="Arial" pitchFamily="34" charset="0"/>
                <a:cs typeface="Arial" pitchFamily="34" charset="0"/>
              </a:rPr>
              <a:t>if results will impact treatment decisions (2B).</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Dual-energy X-ray absorptiometry (</a:t>
            </a:r>
            <a:r>
              <a:rPr lang="en-US" sz="1800" b="1" dirty="0" smtClean="0">
                <a:solidFill>
                  <a:srgbClr val="A50021"/>
                </a:solidFill>
                <a:latin typeface="Arial" pitchFamily="34" charset="0"/>
                <a:cs typeface="Arial" pitchFamily="34" charset="0"/>
              </a:rPr>
              <a:t>DXA</a:t>
            </a:r>
            <a:r>
              <a:rPr lang="en-US" sz="1800" b="1" dirty="0" smtClean="0">
                <a:latin typeface="Arial" pitchFamily="34" charset="0"/>
                <a:cs typeface="Arial" pitchFamily="34" charset="0"/>
              </a:rPr>
              <a:t>) measures of bone mineral density (BMD) to estimate fracture risk in CKD </a:t>
            </a:r>
            <a:r>
              <a:rPr lang="en-US" sz="1800" b="1" dirty="0" smtClean="0">
                <a:solidFill>
                  <a:srgbClr val="A50021"/>
                </a:solidFill>
                <a:latin typeface="Arial" pitchFamily="34" charset="0"/>
                <a:cs typeface="Arial" pitchFamily="34" charset="0"/>
              </a:rPr>
              <a:t>predicted fractures </a:t>
            </a:r>
            <a:r>
              <a:rPr lang="en-US" sz="1800" b="1" dirty="0" smtClean="0">
                <a:latin typeface="Arial" pitchFamily="34" charset="0"/>
                <a:cs typeface="Arial" pitchFamily="34" charset="0"/>
              </a:rPr>
              <a:t>across the spectrum from CKD G3a to G5D.</a:t>
            </a:r>
          </a:p>
          <a:p>
            <a:pPr>
              <a:buClr>
                <a:srgbClr val="A50021"/>
              </a:buClr>
              <a:buFont typeface="Wingdings" pitchFamily="2" charset="2"/>
              <a:buChar char="v"/>
            </a:pPr>
            <a:endParaRPr lang="en-US" sz="1800" b="1" dirty="0" smtClean="0">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916832"/>
            <a:ext cx="8640960" cy="396044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Various imaging tools are available to </a:t>
            </a:r>
            <a:r>
              <a:rPr lang="en-US" sz="1800" b="1" dirty="0" smtClean="0">
                <a:solidFill>
                  <a:srgbClr val="A50021"/>
                </a:solidFill>
                <a:latin typeface="Arial" pitchFamily="34" charset="0"/>
                <a:cs typeface="Arial" pitchFamily="34" charset="0"/>
              </a:rPr>
              <a:t>evaluate bone volume </a:t>
            </a:r>
            <a:r>
              <a:rPr lang="en-US" sz="1800" b="1" dirty="0" smtClean="0">
                <a:latin typeface="Arial" pitchFamily="34" charset="0"/>
                <a:cs typeface="Arial" pitchFamily="34" charset="0"/>
              </a:rPr>
              <a:t>in CKD patients. </a:t>
            </a:r>
            <a:r>
              <a:rPr lang="en-US" sz="1800" b="1" dirty="0" smtClean="0">
                <a:solidFill>
                  <a:srgbClr val="A50021"/>
                </a:solidFill>
                <a:latin typeface="Arial" pitchFamily="34" charset="0"/>
                <a:cs typeface="Arial" pitchFamily="34" charset="0"/>
              </a:rPr>
              <a:t>Bone density is a measure of mineralized bone mass </a:t>
            </a:r>
            <a:r>
              <a:rPr lang="en-US" sz="1800" b="1" dirty="0" smtClean="0">
                <a:latin typeface="Arial" pitchFamily="34" charset="0"/>
                <a:cs typeface="Arial" pitchFamily="34" charset="0"/>
              </a:rPr>
              <a:t>or quantity and is measured by </a:t>
            </a:r>
            <a:r>
              <a:rPr lang="en-US" sz="1800" b="1" dirty="0" smtClean="0">
                <a:solidFill>
                  <a:srgbClr val="A50021"/>
                </a:solidFill>
                <a:latin typeface="Arial" pitchFamily="34" charset="0"/>
                <a:cs typeface="Arial" pitchFamily="34" charset="0"/>
              </a:rPr>
              <a:t>dual-energy X-ray absorptiometry</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DXA</a:t>
            </a:r>
            <a:r>
              <a:rPr lang="en-US" sz="1800" b="1" dirty="0" smtClean="0">
                <a:latin typeface="Arial" pitchFamily="34" charset="0"/>
                <a:cs typeface="Arial" pitchFamily="34" charset="0"/>
              </a:rPr>
              <a:t>).</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limitations of DXA are : </a:t>
            </a:r>
          </a:p>
          <a:p>
            <a:pPr lvl="1">
              <a:buClr>
                <a:srgbClr val="A50021"/>
              </a:buClr>
              <a:buFont typeface="Wingdings" pitchFamily="2" charset="2"/>
              <a:buChar char="v"/>
            </a:pPr>
            <a:r>
              <a:rPr lang="en-US" sz="1600" b="1" dirty="0" smtClean="0">
                <a:latin typeface="Arial" pitchFamily="34" charset="0"/>
                <a:cs typeface="Arial" pitchFamily="34" charset="0"/>
              </a:rPr>
              <a:t>it does not discriminate between cortical and trabecular </a:t>
            </a:r>
            <a:r>
              <a:rPr lang="en-US" sz="1600" b="1" dirty="0" smtClean="0">
                <a:latin typeface="Arial" pitchFamily="34" charset="0"/>
                <a:cs typeface="Arial" pitchFamily="34" charset="0"/>
              </a:rPr>
              <a:t>bone</a:t>
            </a:r>
            <a:endParaRPr lang="en-US" sz="1600" b="1" dirty="0" smtClean="0">
              <a:latin typeface="Arial" pitchFamily="34" charset="0"/>
              <a:cs typeface="Arial" pitchFamily="34" charset="0"/>
            </a:endParaRPr>
          </a:p>
          <a:p>
            <a:pPr lvl="1">
              <a:buClr>
                <a:srgbClr val="A50021"/>
              </a:buClr>
              <a:buFont typeface="Wingdings" pitchFamily="2" charset="2"/>
              <a:buChar char="v"/>
            </a:pPr>
            <a:r>
              <a:rPr lang="en-US" sz="1600" b="1" dirty="0" smtClean="0">
                <a:latin typeface="Arial" pitchFamily="34" charset="0"/>
                <a:cs typeface="Arial" pitchFamily="34" charset="0"/>
              </a:rPr>
              <a:t>it does not give any direct information on bone quality, namely, </a:t>
            </a:r>
            <a:r>
              <a:rPr lang="en-US" sz="1600" b="1" dirty="0" err="1" smtClean="0">
                <a:latin typeface="Arial" pitchFamily="34" charset="0"/>
                <a:cs typeface="Arial" pitchFamily="34" charset="0"/>
              </a:rPr>
              <a:t>microarchitecture</a:t>
            </a:r>
            <a:r>
              <a:rPr lang="en-US" sz="1600" b="1" dirty="0" smtClean="0">
                <a:latin typeface="Arial" pitchFamily="34" charset="0"/>
                <a:cs typeface="Arial" pitchFamily="34" charset="0"/>
              </a:rPr>
              <a:t> and </a:t>
            </a:r>
            <a:r>
              <a:rPr lang="en-US" sz="1600" b="1" dirty="0" err="1" smtClean="0">
                <a:latin typeface="Arial" pitchFamily="34" charset="0"/>
                <a:cs typeface="Arial" pitchFamily="34" charset="0"/>
              </a:rPr>
              <a:t>microdamage</a:t>
            </a:r>
            <a:r>
              <a:rPr lang="en-US" sz="1600" b="1" dirty="0" smtClean="0">
                <a:latin typeface="Arial" pitchFamily="34" charset="0"/>
                <a:cs typeface="Arial" pitchFamily="34" charset="0"/>
              </a:rPr>
              <a:t>, fibrosis, or collagen </a:t>
            </a:r>
            <a:r>
              <a:rPr lang="en-US" sz="1600" b="1" dirty="0" smtClean="0">
                <a:latin typeface="Arial" pitchFamily="34" charset="0"/>
                <a:cs typeface="Arial" pitchFamily="34" charset="0"/>
              </a:rPr>
              <a:t>organization</a:t>
            </a:r>
            <a:endParaRPr lang="en-US" sz="1600" b="1" dirty="0" smtClean="0">
              <a:latin typeface="Arial" pitchFamily="34" charset="0"/>
              <a:cs typeface="Arial" pitchFamily="34" charset="0"/>
            </a:endParaRPr>
          </a:p>
          <a:p>
            <a:pPr lvl="1">
              <a:buClr>
                <a:srgbClr val="A50021"/>
              </a:buClr>
              <a:buFont typeface="Wingdings" pitchFamily="2" charset="2"/>
              <a:buChar char="v"/>
            </a:pPr>
            <a:r>
              <a:rPr lang="en-US" sz="1600" b="1" dirty="0" smtClean="0">
                <a:latin typeface="Arial" pitchFamily="34" charset="0"/>
                <a:cs typeface="Arial" pitchFamily="34" charset="0"/>
              </a:rPr>
              <a:t>is also unable to determine bone turnover and, at most, it can indirectly provide information on the long-term effect of a low or high bone turnover on the bone </a:t>
            </a:r>
            <a:r>
              <a:rPr lang="en-US" sz="1600" b="1" dirty="0" smtClean="0">
                <a:latin typeface="Arial" pitchFamily="34" charset="0"/>
                <a:cs typeface="Arial" pitchFamily="34" charset="0"/>
              </a:rPr>
              <a:t>quantity</a:t>
            </a:r>
            <a:endParaRPr lang="en-US" sz="1600" b="1" dirty="0" smtClean="0">
              <a:latin typeface="Arial" pitchFamily="34" charset="0"/>
              <a:cs typeface="Arial" pitchFamily="34" charset="0"/>
            </a:endParaRPr>
          </a:p>
          <a:p>
            <a:pPr lvl="1">
              <a:buClr>
                <a:srgbClr val="A50021"/>
              </a:buClr>
              <a:buFont typeface="Wingdings" pitchFamily="2" charset="2"/>
              <a:buChar char="v"/>
            </a:pPr>
            <a:r>
              <a:rPr lang="en-US" sz="1600" b="1" dirty="0" smtClean="0">
                <a:latin typeface="Arial" pitchFamily="34" charset="0"/>
                <a:cs typeface="Arial" pitchFamily="34" charset="0"/>
              </a:rPr>
              <a:t>is also unable to evaluate bone mineralization defects, which is a major limitation.</a:t>
            </a: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Dual-energy X-ray absorptiometry (DXA)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589240"/>
            <a:ext cx="8640960" cy="720080"/>
          </a:xfrm>
        </p:spPr>
        <p:txBody>
          <a:bodyPr/>
          <a:lstStyle/>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Lower FN-BMD is associated with greater fracture, regardless of CKD status</a:t>
            </a:r>
            <a:r>
              <a:rPr lang="en-US" sz="1800" b="1" dirty="0" smtClean="0">
                <a:latin typeface="Arial" pitchFamily="34" charset="0"/>
                <a:cs typeface="Arial" pitchFamily="34" charset="0"/>
              </a:rPr>
              <a:t>. </a:t>
            </a:r>
          </a:p>
        </p:txBody>
      </p:sp>
      <p:sp>
        <p:nvSpPr>
          <p:cNvPr id="7" name="6 - Ορθογώνιο"/>
          <p:cNvSpPr/>
          <p:nvPr/>
        </p:nvSpPr>
        <p:spPr>
          <a:xfrm>
            <a:off x="4427984" y="6608385"/>
            <a:ext cx="4896544" cy="276999"/>
          </a:xfrm>
          <a:prstGeom prst="rect">
            <a:avLst/>
          </a:prstGeom>
        </p:spPr>
        <p:txBody>
          <a:bodyPr wrap="square">
            <a:spAutoFit/>
          </a:bodyPr>
          <a:lstStyle/>
          <a:p>
            <a:r>
              <a:rPr lang="en-US" sz="1200" b="1" dirty="0" err="1" smtClean="0"/>
              <a:t>Yenchek</a:t>
            </a:r>
            <a:r>
              <a:rPr lang="en-US" sz="1200" b="1" dirty="0" smtClean="0"/>
              <a:t> RH et al. </a:t>
            </a:r>
            <a:r>
              <a:rPr lang="en-US" sz="1200" b="1" dirty="0" err="1" smtClean="0"/>
              <a:t>Clin</a:t>
            </a:r>
            <a:r>
              <a:rPr lang="en-US" sz="1200" b="1" dirty="0" smtClean="0"/>
              <a:t> J Am Soc </a:t>
            </a:r>
            <a:r>
              <a:rPr lang="en-US" sz="1200" b="1" dirty="0" err="1" smtClean="0"/>
              <a:t>Nephrol</a:t>
            </a:r>
            <a:r>
              <a:rPr lang="en-US" sz="1200" b="1" dirty="0" smtClean="0"/>
              <a:t>. 2012; 7(7): 1130–1136.</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DXA in patients with CKD stage 3 to 5</a:t>
            </a:r>
          </a:p>
        </p:txBody>
      </p:sp>
      <p:pic>
        <p:nvPicPr>
          <p:cNvPr id="5124" name="Picture 4" descr="https://www.ncbi.nlm.nih.gov/corecgi/tileshop/tileshop.fcgi?p=PMC3&amp;id=402379&amp;s=31&amp;r=1&amp;c=1"/>
          <p:cNvPicPr>
            <a:picLocks noChangeAspect="1" noChangeArrowheads="1"/>
          </p:cNvPicPr>
          <p:nvPr/>
        </p:nvPicPr>
        <p:blipFill>
          <a:blip r:embed="rId2" cstate="print"/>
          <a:srcRect/>
          <a:stretch>
            <a:fillRect/>
          </a:stretch>
        </p:blipFill>
        <p:spPr bwMode="auto">
          <a:xfrm>
            <a:off x="2303172" y="2061184"/>
            <a:ext cx="4562924" cy="302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1296144"/>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adjusted Cox proportional analyses, </a:t>
            </a:r>
            <a:r>
              <a:rPr lang="en-US" sz="1800" b="1" dirty="0" smtClean="0">
                <a:solidFill>
                  <a:srgbClr val="A50021"/>
                </a:solidFill>
                <a:latin typeface="Arial" pitchFamily="34" charset="0"/>
                <a:cs typeface="Arial" pitchFamily="34" charset="0"/>
              </a:rPr>
              <a:t>lower baseline femoral neck and total hip BMD predicted a greater risk of fracture</a:t>
            </a:r>
            <a:r>
              <a:rPr lang="en-US" sz="1800" b="1" dirty="0" smtClean="0">
                <a:latin typeface="Arial" pitchFamily="34" charset="0"/>
                <a:cs typeface="Arial" pitchFamily="34" charset="0"/>
              </a:rPr>
              <a:t>; for example, the hazard ratio (HR) was 0.65 (95% confidence interval [CI]: 0.47–0.90) for each standard deviation (SD) higher femoral neck BMD.</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7" name="6 - Ορθογώνιο"/>
          <p:cNvSpPr/>
          <p:nvPr/>
        </p:nvSpPr>
        <p:spPr>
          <a:xfrm>
            <a:off x="4860032" y="6608385"/>
            <a:ext cx="4320480" cy="276999"/>
          </a:xfrm>
          <a:prstGeom prst="rect">
            <a:avLst/>
          </a:prstGeom>
        </p:spPr>
        <p:txBody>
          <a:bodyPr wrap="square">
            <a:spAutoFit/>
          </a:bodyPr>
          <a:lstStyle/>
          <a:p>
            <a:r>
              <a:rPr lang="de-DE" sz="1200" b="1" dirty="0" err="1" smtClean="0"/>
              <a:t>Iimori</a:t>
            </a:r>
            <a:r>
              <a:rPr lang="de-DE" sz="1200" b="1" dirty="0" smtClean="0"/>
              <a:t> S et al. </a:t>
            </a:r>
            <a:r>
              <a:rPr lang="de-DE" sz="1200" b="1" dirty="0" err="1" smtClean="0"/>
              <a:t>Nephrol</a:t>
            </a:r>
            <a:r>
              <a:rPr lang="de-DE" sz="1200" b="1" dirty="0" smtClean="0"/>
              <a:t> </a:t>
            </a:r>
            <a:r>
              <a:rPr lang="de-DE" sz="1200" b="1" dirty="0" err="1" smtClean="0"/>
              <a:t>Dial</a:t>
            </a:r>
            <a:r>
              <a:rPr lang="de-DE" sz="1200" b="1" dirty="0" smtClean="0"/>
              <a:t> Transplant (2012) 27: 345–351.</a:t>
            </a:r>
            <a:endParaRPr lang="el-GR" sz="1200" b="1" dirty="0"/>
          </a:p>
        </p:txBody>
      </p:sp>
      <p:pic>
        <p:nvPicPr>
          <p:cNvPr id="1026" name="Picture 2"/>
          <p:cNvPicPr>
            <a:picLocks noChangeAspect="1" noChangeArrowheads="1"/>
          </p:cNvPicPr>
          <p:nvPr/>
        </p:nvPicPr>
        <p:blipFill>
          <a:blip r:embed="rId2" cstate="print"/>
          <a:srcRect/>
          <a:stretch>
            <a:fillRect/>
          </a:stretch>
        </p:blipFill>
        <p:spPr bwMode="auto">
          <a:xfrm>
            <a:off x="2936136" y="3140968"/>
            <a:ext cx="3276303" cy="3240000"/>
          </a:xfrm>
          <a:prstGeom prst="rect">
            <a:avLst/>
          </a:prstGeom>
          <a:noFill/>
          <a:ln w="9525">
            <a:noFill/>
            <a:miter lim="800000"/>
            <a:headEnd/>
            <a:tailEnd/>
          </a:ln>
        </p:spPr>
      </p:pic>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DXA in patients with ESKD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de-DE" sz="3200" b="1" dirty="0" smtClean="0">
                  <a:solidFill>
                    <a:schemeClr val="bg1"/>
                  </a:solidFill>
                </a:rPr>
                <a:t>Diagnosis </a:t>
              </a:r>
              <a:r>
                <a:rPr lang="de-DE" sz="3200" b="1" dirty="0" err="1" smtClean="0">
                  <a:solidFill>
                    <a:schemeClr val="bg1"/>
                  </a:solidFill>
                </a:rPr>
                <a:t>of</a:t>
              </a:r>
              <a:r>
                <a:rPr lang="de-DE" sz="3200" b="1" dirty="0" smtClean="0">
                  <a:solidFill>
                    <a:schemeClr val="bg1"/>
                  </a:solidFill>
                </a:rPr>
                <a:t> CKD-MBD: </a:t>
              </a:r>
              <a:r>
                <a:rPr lang="de-DE" sz="3200" b="1" dirty="0" err="1" smtClean="0">
                  <a:solidFill>
                    <a:schemeClr val="bg1"/>
                  </a:solidFill>
                </a:rPr>
                <a:t>bone</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3672408"/>
          </a:xfrm>
        </p:spPr>
        <p:txBody>
          <a:bodyPr/>
          <a:lstStyle/>
          <a:p>
            <a:r>
              <a:rPr lang="en-US" sz="1800" dirty="0" smtClean="0"/>
              <a:t>In summary, the aforementioned 4 prospective studies evaluating BMD testing in adults with CKD represent a substantial advance since the original guideline from 2009. Despite the fact that they were conducted across a spectrum of CKD severity, the finding that hip BMD predicted fractures was consistent across studies, and 2 studies demonstrated associations comparable to those seen in the absence of </a:t>
            </a:r>
            <a:r>
              <a:rPr lang="de-DE" sz="1800" dirty="0" smtClean="0"/>
              <a:t>CKD</a:t>
            </a:r>
          </a:p>
          <a:p>
            <a:endParaRPr lang="en-US" sz="1800" b="1" dirty="0" smtClean="0">
              <a:latin typeface="Arial" pitchFamily="34" charset="0"/>
              <a:cs typeface="Arial" pitchFamily="34" charset="0"/>
            </a:endParaRPr>
          </a:p>
        </p:txBody>
      </p:sp>
      <p:sp>
        <p:nvSpPr>
          <p:cNvPr id="7" name="6 - Ορθογώνιο"/>
          <p:cNvSpPr/>
          <p:nvPr/>
        </p:nvSpPr>
        <p:spPr>
          <a:xfrm>
            <a:off x="4860032" y="6608385"/>
            <a:ext cx="4320480" cy="276999"/>
          </a:xfrm>
          <a:prstGeom prst="rect">
            <a:avLst/>
          </a:prstGeom>
        </p:spPr>
        <p:txBody>
          <a:bodyPr wrap="square">
            <a:spAutoFit/>
          </a:bodyPr>
          <a:lstStyle/>
          <a:p>
            <a:r>
              <a:rPr lang="de-DE" sz="1200" b="1" dirty="0" err="1" smtClean="0"/>
              <a:t>Iimori</a:t>
            </a:r>
            <a:r>
              <a:rPr lang="de-DE" sz="1200" b="1" dirty="0" smtClean="0"/>
              <a:t> S et al.  345–351.</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In patients with ESKD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412776"/>
            <a:ext cx="8219256" cy="4680520"/>
          </a:xfrm>
        </p:spPr>
        <p:txBody>
          <a:bodyPr/>
          <a:lstStyle/>
          <a:p>
            <a:pPr>
              <a:lnSpc>
                <a:spcPct val="150000"/>
              </a:lnSpc>
              <a:buClr>
                <a:srgbClr val="A50021"/>
              </a:buClr>
              <a:buFont typeface="Wingdings" pitchFamily="2" charset="2"/>
              <a:buChar char="v"/>
            </a:pPr>
            <a:r>
              <a:rPr lang="en-US" sz="2400" b="1" smtClean="0">
                <a:latin typeface="Arial" pitchFamily="34" charset="0"/>
                <a:cs typeface="Arial" pitchFamily="34" charset="0"/>
              </a:rPr>
              <a:t>Pathophysiology and classification</a:t>
            </a:r>
          </a:p>
          <a:p>
            <a:pPr>
              <a:lnSpc>
                <a:spcPct val="150000"/>
              </a:lnSpc>
              <a:buClr>
                <a:srgbClr val="A50021"/>
              </a:buClr>
              <a:buNone/>
            </a:pPr>
            <a:r>
              <a:rPr lang="en-US" sz="2400" b="1" smtClean="0">
                <a:latin typeface="Arial" pitchFamily="34" charset="0"/>
                <a:cs typeface="Arial" pitchFamily="34" charset="0"/>
              </a:rPr>
              <a:t> </a:t>
            </a:r>
          </a:p>
          <a:p>
            <a:pPr>
              <a:lnSpc>
                <a:spcPct val="150000"/>
              </a:lnSpc>
              <a:buClr>
                <a:srgbClr val="A50021"/>
              </a:buClr>
              <a:buFont typeface="Wingdings" pitchFamily="2" charset="2"/>
              <a:buChar char="v"/>
            </a:pPr>
            <a:r>
              <a:rPr lang="en-US" sz="2400" b="1" smtClean="0">
                <a:latin typeface="Arial" pitchFamily="34" charset="0"/>
                <a:cs typeface="Arial" pitchFamily="34" charset="0"/>
              </a:rPr>
              <a:t>Diagnosis of CKD–MBD</a:t>
            </a:r>
          </a:p>
          <a:p>
            <a:pPr>
              <a:lnSpc>
                <a:spcPct val="150000"/>
              </a:lnSpc>
              <a:buClr>
                <a:srgbClr val="A50021"/>
              </a:buClr>
              <a:buFont typeface="Wingdings" pitchFamily="2" charset="2"/>
              <a:buChar char="v"/>
            </a:pPr>
            <a:endParaRPr lang="en-US" sz="2400" b="1" smtClean="0">
              <a:latin typeface="Arial" pitchFamily="34" charset="0"/>
              <a:cs typeface="Arial" pitchFamily="34" charset="0"/>
            </a:endParaRPr>
          </a:p>
          <a:p>
            <a:pPr>
              <a:lnSpc>
                <a:spcPct val="150000"/>
              </a:lnSpc>
              <a:buClr>
                <a:srgbClr val="A50021"/>
              </a:buClr>
              <a:buFont typeface="Wingdings" pitchFamily="2" charset="2"/>
              <a:buChar char="v"/>
            </a:pPr>
            <a:r>
              <a:rPr lang="en-US" sz="2400" b="1" smtClean="0">
                <a:latin typeface="Arial" pitchFamily="34" charset="0"/>
                <a:cs typeface="Arial" pitchFamily="34" charset="0"/>
              </a:rPr>
              <a:t>Therapeutic principles</a:t>
            </a:r>
          </a:p>
          <a:p>
            <a:pPr>
              <a:lnSpc>
                <a:spcPct val="150000"/>
              </a:lnSpc>
              <a:buClr>
                <a:srgbClr val="A50021"/>
              </a:buClr>
              <a:buFont typeface="Wingdings" pitchFamily="2" charset="2"/>
              <a:buChar char="v"/>
            </a:pPr>
            <a:endParaRPr lang="en-US" sz="2400" b="1" smtClean="0">
              <a:latin typeface="Arial" pitchFamily="34" charset="0"/>
              <a:cs typeface="Arial" pitchFamily="34" charset="0"/>
            </a:endParaRPr>
          </a:p>
          <a:p>
            <a:pPr>
              <a:lnSpc>
                <a:spcPct val="150000"/>
              </a:lnSpc>
              <a:buClr>
                <a:srgbClr val="A50021"/>
              </a:buClr>
              <a:buFont typeface="Wingdings" pitchFamily="2" charset="2"/>
              <a:buChar char="v"/>
            </a:pPr>
            <a:r>
              <a:rPr lang="en-US" sz="2400" b="1" smtClean="0">
                <a:latin typeface="Arial" pitchFamily="34" charset="0"/>
                <a:cs typeface="Arial" pitchFamily="34" charset="0"/>
              </a:rPr>
              <a:t>Bone disease in the kidney transplant</a:t>
            </a:r>
          </a:p>
        </p:txBody>
      </p:sp>
      <p:grpSp>
        <p:nvGrpSpPr>
          <p:cNvPr id="2" name="Gruppierung 41"/>
          <p:cNvGrpSpPr>
            <a:grpSpLocks/>
          </p:cNvGrpSpPr>
          <p:nvPr/>
        </p:nvGrpSpPr>
        <p:grpSpPr bwMode="auto">
          <a:xfrm>
            <a:off x="0" y="1"/>
            <a:ext cx="9144190" cy="836712"/>
            <a:chOff x="0" y="2"/>
            <a:chExt cx="9144000" cy="839057"/>
          </a:xfrm>
        </p:grpSpPr>
        <p:sp>
          <p:nvSpPr>
            <p:cNvPr id="5" name="Rectangle 12"/>
            <p:cNvSpPr>
              <a:spLocks noChangeArrowheads="1"/>
            </p:cNvSpPr>
            <p:nvPr/>
          </p:nvSpPr>
          <p:spPr bwMode="auto">
            <a:xfrm>
              <a:off x="0" y="2"/>
              <a:ext cx="9144000" cy="83905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116960"/>
              <a:ext cx="9143809" cy="586414"/>
            </a:xfrm>
            <a:prstGeom prst="rect">
              <a:avLst/>
            </a:prstGeom>
            <a:noFill/>
            <a:ln w="9525">
              <a:noFill/>
              <a:miter lim="800000"/>
              <a:headEnd/>
              <a:tailEnd/>
            </a:ln>
          </p:spPr>
          <p:txBody>
            <a:bodyPr wrap="square">
              <a:spAutoFit/>
            </a:bodyPr>
            <a:lstStyle/>
            <a:p>
              <a:pPr algn="ctr"/>
              <a:r>
                <a:rPr lang="en-US" sz="3200" b="1" smtClean="0">
                  <a:solidFill>
                    <a:schemeClr val="bg1"/>
                  </a:solidFill>
                </a:rPr>
                <a:t>CKD – Mineral and Bone Disorder </a:t>
              </a:r>
              <a:endParaRPr lang="en-US" sz="3200" b="1" dirty="0" smtClean="0">
                <a:solidFill>
                  <a:schemeClr val="bg1"/>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988840"/>
            <a:ext cx="8640960" cy="2736304"/>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G3a–G5D, it is reasonable to </a:t>
            </a:r>
            <a:r>
              <a:rPr lang="en-US" sz="1800" b="1" dirty="0" smtClean="0">
                <a:solidFill>
                  <a:srgbClr val="A50021"/>
                </a:solidFill>
                <a:latin typeface="Arial" pitchFamily="34" charset="0"/>
                <a:cs typeface="Arial" pitchFamily="34" charset="0"/>
              </a:rPr>
              <a:t>perform a bone biopsy if </a:t>
            </a:r>
            <a:r>
              <a:rPr lang="en-US" sz="1800" b="1" dirty="0" smtClean="0">
                <a:latin typeface="Arial" pitchFamily="34" charset="0"/>
                <a:cs typeface="Arial" pitchFamily="34" charset="0"/>
              </a:rPr>
              <a:t>knowledge of the type of renal osteodystrophy </a:t>
            </a:r>
            <a:r>
              <a:rPr lang="en-US" sz="1800" b="1" dirty="0" smtClean="0">
                <a:solidFill>
                  <a:srgbClr val="A50021"/>
                </a:solidFill>
                <a:latin typeface="Arial" pitchFamily="34" charset="0"/>
                <a:cs typeface="Arial" pitchFamily="34" charset="0"/>
              </a:rPr>
              <a:t>will impact treatment decisions</a:t>
            </a:r>
            <a:r>
              <a:rPr lang="en-US" sz="1800" b="1" dirty="0" smtClean="0">
                <a:latin typeface="Arial" pitchFamily="34" charset="0"/>
                <a:cs typeface="Arial" pitchFamily="34" charset="0"/>
              </a:rPr>
              <a:t>.</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Renal osteodystrophy is defined as abnormal bone histology and is 1 component of the bone abnormalities of CKD-MBD. </a:t>
            </a:r>
            <a:r>
              <a:rPr lang="en-US" sz="1800" b="1" dirty="0" smtClean="0">
                <a:solidFill>
                  <a:srgbClr val="A50021"/>
                </a:solidFill>
                <a:latin typeface="Arial" pitchFamily="34" charset="0"/>
                <a:cs typeface="Arial" pitchFamily="34" charset="0"/>
              </a:rPr>
              <a:t>Bone biopsy is the gold standard for the diagnosis and classification for renal osteodystrophy</a:t>
            </a:r>
            <a:r>
              <a:rPr lang="en-US" sz="1800" b="1" dirty="0" smtClean="0">
                <a:latin typeface="Arial" pitchFamily="34" charset="0"/>
                <a:cs typeface="Arial" pitchFamily="34" charset="0"/>
              </a:rPr>
              <a:t>.</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Bone biopsy</a:t>
            </a: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0" y="1628800"/>
            <a:ext cx="4572000" cy="4824536"/>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This technique remains the gold standard for ROD diagnosis since it </a:t>
            </a:r>
          </a:p>
          <a:p>
            <a:pPr lvl="1">
              <a:buClr>
                <a:srgbClr val="A50021"/>
              </a:buClr>
              <a:buFont typeface="Wingdings" pitchFamily="2" charset="2"/>
              <a:buChar char="v"/>
            </a:pPr>
            <a:r>
              <a:rPr lang="en-US" sz="1600" b="1" dirty="0" smtClean="0">
                <a:latin typeface="Arial" pitchFamily="34" charset="0"/>
                <a:cs typeface="Arial" pitchFamily="34" charset="0"/>
              </a:rPr>
              <a:t>allows analysis of both cortical and trabecular bone, </a:t>
            </a:r>
          </a:p>
          <a:p>
            <a:pPr lvl="1">
              <a:buClr>
                <a:srgbClr val="A50021"/>
              </a:buClr>
              <a:buFont typeface="Wingdings" pitchFamily="2" charset="2"/>
              <a:buChar char="v"/>
            </a:pPr>
            <a:r>
              <a:rPr lang="en-US" sz="1600" b="1" dirty="0" smtClean="0">
                <a:latin typeface="Arial" pitchFamily="34" charset="0"/>
                <a:cs typeface="Arial" pitchFamily="34" charset="0"/>
              </a:rPr>
              <a:t>gives information on static and dynamic parameters of bone turnover, and </a:t>
            </a:r>
          </a:p>
          <a:p>
            <a:pPr lvl="1">
              <a:buClr>
                <a:srgbClr val="A50021"/>
              </a:buClr>
              <a:buFont typeface="Wingdings" pitchFamily="2" charset="2"/>
              <a:buChar char="v"/>
            </a:pPr>
            <a:r>
              <a:rPr lang="en-US" sz="1600" b="1" dirty="0" smtClean="0">
                <a:latin typeface="Arial" pitchFamily="34" charset="0"/>
                <a:cs typeface="Arial" pitchFamily="34" charset="0"/>
              </a:rPr>
              <a:t>is the only method able to assess mineralization.</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TMV classification (Turnover, Mineralization, Volume) described in 2006 [1] aimed to designate the quantity (volume) and the quality (turnover and mineralization) of the bone.</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Bone biopsy</a:t>
            </a:r>
          </a:p>
        </p:txBody>
      </p:sp>
      <p:pic>
        <p:nvPicPr>
          <p:cNvPr id="1026" name="Picture 2"/>
          <p:cNvPicPr>
            <a:picLocks noChangeAspect="1" noChangeArrowheads="1"/>
          </p:cNvPicPr>
          <p:nvPr/>
        </p:nvPicPr>
        <p:blipFill>
          <a:blip r:embed="rId2" cstate="print"/>
          <a:srcRect/>
          <a:stretch>
            <a:fillRect/>
          </a:stretch>
        </p:blipFill>
        <p:spPr bwMode="auto">
          <a:xfrm>
            <a:off x="4619000" y="2349200"/>
            <a:ext cx="4504680" cy="288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367240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A bone biopsy should be considered in patients with </a:t>
            </a:r>
            <a:r>
              <a:rPr lang="en-US" sz="1800" b="1" dirty="0" smtClean="0">
                <a:solidFill>
                  <a:srgbClr val="A50021"/>
                </a:solidFill>
                <a:latin typeface="Arial" pitchFamily="34" charset="0"/>
                <a:cs typeface="Arial" pitchFamily="34" charset="0"/>
              </a:rPr>
              <a:t>unexplained fractures</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refractory hypercalcemia</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suspicion of osteomalacia</a:t>
            </a:r>
            <a:r>
              <a:rPr lang="en-US" sz="1800" b="1" dirty="0" smtClean="0">
                <a:latin typeface="Arial" pitchFamily="34" charset="0"/>
                <a:cs typeface="Arial" pitchFamily="34" charset="0"/>
              </a:rPr>
              <a:t>, an </a:t>
            </a:r>
            <a:r>
              <a:rPr lang="en-US" sz="1800" b="1" dirty="0" smtClean="0">
                <a:solidFill>
                  <a:srgbClr val="A50021"/>
                </a:solidFill>
                <a:latin typeface="Arial" pitchFamily="34" charset="0"/>
                <a:cs typeface="Arial" pitchFamily="34" charset="0"/>
              </a:rPr>
              <a:t>atypical response to standard therapies for elevated PTH</a:t>
            </a:r>
            <a:r>
              <a:rPr lang="en-US" sz="1800" b="1" dirty="0" smtClean="0">
                <a:latin typeface="Arial" pitchFamily="34" charset="0"/>
                <a:cs typeface="Arial" pitchFamily="34" charset="0"/>
              </a:rPr>
              <a:t>, or </a:t>
            </a:r>
            <a:r>
              <a:rPr lang="en-US" sz="1800" b="1" dirty="0" smtClean="0">
                <a:solidFill>
                  <a:srgbClr val="A50021"/>
                </a:solidFill>
                <a:latin typeface="Arial" pitchFamily="34" charset="0"/>
                <a:cs typeface="Arial" pitchFamily="34" charset="0"/>
              </a:rPr>
              <a:t>progressive decreases in BMD despite standard therapy</a:t>
            </a:r>
            <a:r>
              <a:rPr lang="en-US" sz="1800" b="1" dirty="0" smtClean="0">
                <a:latin typeface="Arial" pitchFamily="34" charset="0"/>
                <a:cs typeface="Arial" pitchFamily="34" charset="0"/>
              </a:rPr>
              <a:t>.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goal of a bone biopsy would be to: </a:t>
            </a:r>
          </a:p>
          <a:p>
            <a:pPr lvl="1">
              <a:buClr>
                <a:srgbClr val="A50021"/>
              </a:buClr>
              <a:buFont typeface="Wingdings" pitchFamily="2" charset="2"/>
              <a:buChar char="v"/>
            </a:pPr>
            <a:r>
              <a:rPr lang="en-US" sz="1600" b="1" dirty="0" smtClean="0">
                <a:latin typeface="Arial" pitchFamily="34" charset="0"/>
                <a:cs typeface="Arial" pitchFamily="34" charset="0"/>
              </a:rPr>
              <a:t>rule out atypical or unexpected bone pathology; </a:t>
            </a:r>
          </a:p>
          <a:p>
            <a:pPr lvl="1">
              <a:buClr>
                <a:srgbClr val="A50021"/>
              </a:buClr>
              <a:buFont typeface="Wingdings" pitchFamily="2" charset="2"/>
              <a:buChar char="v"/>
            </a:pPr>
            <a:r>
              <a:rPr lang="en-US" sz="1600" b="1" dirty="0" smtClean="0">
                <a:latin typeface="Arial" pitchFamily="34" charset="0"/>
                <a:cs typeface="Arial" pitchFamily="34" charset="0"/>
              </a:rPr>
              <a:t>determine whether the patient has high- or low-turnover disease, which may alter the dose of medications to treat renal osteodystrophy (e.g., initiate or discontinue calcimimetics, calcitriol, or vitamin D analogs); or </a:t>
            </a:r>
          </a:p>
          <a:p>
            <a:pPr lvl="1">
              <a:buClr>
                <a:srgbClr val="A50021"/>
              </a:buClr>
              <a:buFont typeface="Wingdings" pitchFamily="2" charset="2"/>
              <a:buChar char="v"/>
            </a:pPr>
            <a:r>
              <a:rPr lang="en-US" sz="1600" b="1" dirty="0" smtClean="0">
                <a:latin typeface="Arial" pitchFamily="34" charset="0"/>
                <a:cs typeface="Arial" pitchFamily="34" charset="0"/>
              </a:rPr>
              <a:t>identify a mineralization defect that would alter treatment (e.g., stop intake of aluminum, or aggressively treat hypophosphatemia or vitamin D deficiency).</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When to bone biopsy</a:t>
            </a: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72816"/>
            <a:ext cx="8640960" cy="396044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G3a–G5D, </a:t>
            </a:r>
            <a:r>
              <a:rPr lang="en-US" sz="1800" b="1" dirty="0" smtClean="0">
                <a:solidFill>
                  <a:srgbClr val="A50021"/>
                </a:solidFill>
                <a:latin typeface="Arial" pitchFamily="34" charset="0"/>
                <a:cs typeface="Arial" pitchFamily="34" charset="0"/>
              </a:rPr>
              <a:t>measurements of serum PTH or bone-specific alkaline phosphatase</a:t>
            </a:r>
            <a:r>
              <a:rPr lang="en-US" sz="1800" b="1" dirty="0" smtClean="0">
                <a:latin typeface="Arial" pitchFamily="34" charset="0"/>
                <a:cs typeface="Arial" pitchFamily="34" charset="0"/>
              </a:rPr>
              <a:t> can be used to evaluate bone disease because markedly high or low values predict underlying bone turnover (2B).</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Use of </a:t>
            </a:r>
            <a:r>
              <a:rPr lang="en-US" sz="1800" b="1" dirty="0" smtClean="0">
                <a:solidFill>
                  <a:srgbClr val="A50021"/>
                </a:solidFill>
                <a:latin typeface="Arial" pitchFamily="34" charset="0"/>
                <a:cs typeface="Arial" pitchFamily="34" charset="0"/>
              </a:rPr>
              <a:t>trends in PTH rather than absolute “target” values </a:t>
            </a:r>
            <a:r>
              <a:rPr lang="en-US" sz="1800" b="1" dirty="0" smtClean="0">
                <a:latin typeface="Arial" pitchFamily="34" charset="0"/>
                <a:cs typeface="Arial" pitchFamily="34" charset="0"/>
              </a:rPr>
              <a:t>when making decisions as to whether to start or stop treatments to lower PTH. When trends in PTH are inconsistent, a bone biopsy should be considered.</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G3a–G5D, we suggest </a:t>
            </a:r>
            <a:r>
              <a:rPr lang="en-US" sz="1800" b="1" dirty="0" smtClean="0">
                <a:solidFill>
                  <a:srgbClr val="A50021"/>
                </a:solidFill>
                <a:latin typeface="Arial" pitchFamily="34" charset="0"/>
                <a:cs typeface="Arial" pitchFamily="34" charset="0"/>
              </a:rPr>
              <a:t>not to routinely measure bone-derived turnover markers </a:t>
            </a:r>
            <a:r>
              <a:rPr lang="en-US" sz="1800" b="1" dirty="0" smtClean="0">
                <a:latin typeface="Arial" pitchFamily="34" charset="0"/>
                <a:cs typeface="Arial" pitchFamily="34" charset="0"/>
              </a:rPr>
              <a:t>of collagen synthesis (such as procollagen type I C-terminal </a:t>
            </a:r>
            <a:r>
              <a:rPr lang="en-US" sz="1800" b="1" dirty="0" err="1" smtClean="0">
                <a:latin typeface="Arial" pitchFamily="34" charset="0"/>
                <a:cs typeface="Arial" pitchFamily="34" charset="0"/>
              </a:rPr>
              <a:t>propeptide</a:t>
            </a:r>
            <a:r>
              <a:rPr lang="en-US" sz="1800" b="1" dirty="0" smtClean="0">
                <a:latin typeface="Arial" pitchFamily="34" charset="0"/>
                <a:cs typeface="Arial" pitchFamily="34" charset="0"/>
              </a:rPr>
              <a:t>) and breakdown (such as type I collagen cross-linked </a:t>
            </a:r>
            <a:r>
              <a:rPr lang="en-US" sz="1800" b="1" dirty="0" err="1" smtClean="0">
                <a:latin typeface="Arial" pitchFamily="34" charset="0"/>
                <a:cs typeface="Arial" pitchFamily="34" charset="0"/>
              </a:rPr>
              <a:t>telopeptide</a:t>
            </a:r>
            <a:r>
              <a:rPr lang="en-US" sz="1800" b="1" dirty="0" smtClean="0">
                <a:latin typeface="Arial" pitchFamily="34" charset="0"/>
                <a:cs typeface="Arial" pitchFamily="34" charset="0"/>
              </a:rPr>
              <a:t>, cross-laps, </a:t>
            </a:r>
            <a:r>
              <a:rPr lang="en-US" sz="1800" b="1" dirty="0" err="1" smtClean="0">
                <a:latin typeface="Arial" pitchFamily="34" charset="0"/>
                <a:cs typeface="Arial" pitchFamily="34" charset="0"/>
              </a:rPr>
              <a:t>pyridinoline</a:t>
            </a:r>
            <a:r>
              <a:rPr lang="en-US" sz="1800" b="1" dirty="0" smtClean="0">
                <a:latin typeface="Arial" pitchFamily="34" charset="0"/>
                <a:cs typeface="Arial" pitchFamily="34" charset="0"/>
              </a:rPr>
              <a:t>, or </a:t>
            </a:r>
            <a:r>
              <a:rPr lang="en-US" sz="1800" b="1" dirty="0" err="1" smtClean="0">
                <a:latin typeface="Arial" pitchFamily="34" charset="0"/>
                <a:cs typeface="Arial" pitchFamily="34" charset="0"/>
              </a:rPr>
              <a:t>deoxypyridinoline</a:t>
            </a:r>
            <a:r>
              <a:rPr lang="en-US" sz="1800" b="1" dirty="0" smtClean="0">
                <a:latin typeface="Arial" pitchFamily="34" charset="0"/>
                <a:cs typeface="Arial" pitchFamily="34" charset="0"/>
              </a:rPr>
              <a:t>) (2C).</a:t>
            </a: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Measurements of markers (PTH – </a:t>
            </a:r>
            <a:r>
              <a:rPr lang="en-US" sz="2400" b="1" dirty="0" err="1" smtClean="0">
                <a:solidFill>
                  <a:schemeClr val="bg1"/>
                </a:solidFill>
                <a:latin typeface="Arial" pitchFamily="34" charset="0"/>
                <a:cs typeface="Arial" pitchFamily="34" charset="0"/>
              </a:rPr>
              <a:t>bsALP</a:t>
            </a:r>
            <a:r>
              <a:rPr lang="en-US" sz="2400" b="1" dirty="0" smtClean="0">
                <a:solidFill>
                  <a:schemeClr val="bg1"/>
                </a:solidFill>
                <a:latin typeface="Arial" pitchFamily="34" charset="0"/>
                <a:cs typeface="Arial" pitchFamily="34" charset="0"/>
              </a:rPr>
              <a:t>)</a:t>
            </a: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PTH levels and Bone turnover</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4797152"/>
            <a:ext cx="8640960" cy="180020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Intact </a:t>
            </a:r>
            <a:r>
              <a:rPr lang="en-US" sz="1800" b="1" dirty="0" smtClean="0">
                <a:solidFill>
                  <a:srgbClr val="A50021"/>
                </a:solidFill>
                <a:latin typeface="Arial" pitchFamily="34" charset="0"/>
                <a:cs typeface="Arial" pitchFamily="34" charset="0"/>
              </a:rPr>
              <a:t>PTH levels &lt;150 pg/ml </a:t>
            </a:r>
            <a:r>
              <a:rPr lang="en-US" sz="1800" b="1" dirty="0" smtClean="0">
                <a:latin typeface="Arial" pitchFamily="34" charset="0"/>
                <a:cs typeface="Arial" pitchFamily="34" charset="0"/>
              </a:rPr>
              <a:t>presented a 50% sensitivity, an 85% specificity, and an 83% positive predictive value for the diagnosis of </a:t>
            </a:r>
            <a:r>
              <a:rPr lang="en-US" sz="1800" b="1" dirty="0" smtClean="0">
                <a:solidFill>
                  <a:srgbClr val="A50021"/>
                </a:solidFill>
                <a:latin typeface="Arial" pitchFamily="34" charset="0"/>
                <a:cs typeface="Arial" pitchFamily="34" charset="0"/>
              </a:rPr>
              <a:t>low bone turnover</a:t>
            </a:r>
            <a:r>
              <a:rPr lang="en-US" sz="1800" b="1" dirty="0" smtClean="0">
                <a:latin typeface="Arial" pitchFamily="34" charset="0"/>
                <a:cs typeface="Arial" pitchFamily="34" charset="0"/>
              </a:rPr>
              <a:t>. </a:t>
            </a:r>
          </a:p>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iPTH levels &gt;300 pg/ml </a:t>
            </a:r>
            <a:r>
              <a:rPr lang="en-US" sz="1800" b="1" dirty="0" smtClean="0">
                <a:latin typeface="Arial" pitchFamily="34" charset="0"/>
                <a:cs typeface="Arial" pitchFamily="34" charset="0"/>
              </a:rPr>
              <a:t>presented a 69% sensitivity, a 75% specificity, and a 62% positive predictive value for the diagnosis of </a:t>
            </a:r>
            <a:r>
              <a:rPr lang="en-US" sz="1800" b="1" dirty="0" smtClean="0">
                <a:solidFill>
                  <a:srgbClr val="A50021"/>
                </a:solidFill>
                <a:latin typeface="Arial" pitchFamily="34" charset="0"/>
                <a:cs typeface="Arial" pitchFamily="34" charset="0"/>
              </a:rPr>
              <a:t>high bone turnover</a:t>
            </a:r>
            <a:r>
              <a:rPr lang="en-US" sz="1800" b="1" dirty="0" smtClean="0">
                <a:latin typeface="Arial" pitchFamily="34" charset="0"/>
                <a:cs typeface="Arial" pitchFamily="34" charset="0"/>
              </a:rPr>
              <a:t>. </a:t>
            </a:r>
          </a:p>
        </p:txBody>
      </p:sp>
      <p:pic>
        <p:nvPicPr>
          <p:cNvPr id="1026" name="Picture 2"/>
          <p:cNvPicPr>
            <a:picLocks noChangeAspect="1" noChangeArrowheads="1"/>
          </p:cNvPicPr>
          <p:nvPr/>
        </p:nvPicPr>
        <p:blipFill>
          <a:blip r:embed="rId2" cstate="print"/>
          <a:srcRect/>
          <a:stretch>
            <a:fillRect/>
          </a:stretch>
        </p:blipFill>
        <p:spPr bwMode="auto">
          <a:xfrm>
            <a:off x="2714625" y="1268760"/>
            <a:ext cx="3714750"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367240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G3a–G5D, a </a:t>
            </a:r>
            <a:r>
              <a:rPr lang="en-US" sz="1800" b="1" dirty="0" smtClean="0">
                <a:solidFill>
                  <a:srgbClr val="A50021"/>
                </a:solidFill>
                <a:latin typeface="Arial" pitchFamily="34" charset="0"/>
                <a:cs typeface="Arial" pitchFamily="34" charset="0"/>
              </a:rPr>
              <a:t>lateral abdominal radiograph </a:t>
            </a:r>
            <a:r>
              <a:rPr lang="en-US" sz="1800" b="1" dirty="0" smtClean="0">
                <a:latin typeface="Arial" pitchFamily="34" charset="0"/>
                <a:cs typeface="Arial" pitchFamily="34" charset="0"/>
              </a:rPr>
              <a:t>can be used to detect the </a:t>
            </a:r>
            <a:r>
              <a:rPr lang="en-US" sz="1800" b="1" dirty="0" smtClean="0">
                <a:solidFill>
                  <a:srgbClr val="A50021"/>
                </a:solidFill>
                <a:latin typeface="Arial" pitchFamily="34" charset="0"/>
                <a:cs typeface="Arial" pitchFamily="34" charset="0"/>
              </a:rPr>
              <a:t>presence or absence of vascular calcification</a:t>
            </a:r>
            <a:r>
              <a:rPr lang="en-US" sz="1800" b="1" dirty="0" smtClean="0">
                <a:latin typeface="Arial" pitchFamily="34" charset="0"/>
                <a:cs typeface="Arial" pitchFamily="34" charset="0"/>
              </a:rPr>
              <a:t>, and an </a:t>
            </a:r>
            <a:r>
              <a:rPr lang="en-US" sz="1800" b="1" dirty="0" smtClean="0">
                <a:solidFill>
                  <a:srgbClr val="A50021"/>
                </a:solidFill>
                <a:latin typeface="Arial" pitchFamily="34" charset="0"/>
                <a:cs typeface="Arial" pitchFamily="34" charset="0"/>
              </a:rPr>
              <a:t>echocardiogram</a:t>
            </a:r>
            <a:r>
              <a:rPr lang="en-US" sz="1800" b="1" dirty="0" smtClean="0">
                <a:latin typeface="Arial" pitchFamily="34" charset="0"/>
                <a:cs typeface="Arial" pitchFamily="34" charset="0"/>
              </a:rPr>
              <a:t> can be used to detect the presence or absence of </a:t>
            </a:r>
            <a:r>
              <a:rPr lang="en-US" sz="1800" b="1" dirty="0" smtClean="0">
                <a:solidFill>
                  <a:srgbClr val="A50021"/>
                </a:solidFill>
                <a:latin typeface="Arial" pitchFamily="34" charset="0"/>
                <a:cs typeface="Arial" pitchFamily="34" charset="0"/>
              </a:rPr>
              <a:t>valvular calcification</a:t>
            </a:r>
            <a:r>
              <a:rPr lang="en-US" sz="1800" b="1" dirty="0" smtClean="0">
                <a:latin typeface="Arial" pitchFamily="34" charset="0"/>
                <a:cs typeface="Arial" pitchFamily="34" charset="0"/>
              </a:rPr>
              <a:t>, as reasonable alternatives to computed tomography-based imaging (2C).</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We suggest that patients with CKD G3a–G5D with known </a:t>
            </a:r>
            <a:r>
              <a:rPr lang="en-US" sz="1800" b="1" dirty="0" smtClean="0">
                <a:solidFill>
                  <a:srgbClr val="A50021"/>
                </a:solidFill>
                <a:latin typeface="Arial" pitchFamily="34" charset="0"/>
                <a:cs typeface="Arial" pitchFamily="34" charset="0"/>
              </a:rPr>
              <a:t>vascular or valvular calcification be considered at highest cardiovascular risk </a:t>
            </a:r>
            <a:r>
              <a:rPr lang="en-US" sz="1800" b="1" dirty="0" smtClean="0">
                <a:latin typeface="Arial" pitchFamily="34" charset="0"/>
                <a:cs typeface="Arial" pitchFamily="34" charset="0"/>
              </a:rPr>
              <a:t>(2A). It is reasonable to use this information to guide the management of CKD-MBD </a:t>
            </a:r>
            <a:r>
              <a:rPr lang="de-DE" sz="1800" b="1" dirty="0" smtClean="0">
                <a:latin typeface="Arial" pitchFamily="34" charset="0"/>
                <a:cs typeface="Arial" pitchFamily="34" charset="0"/>
              </a:rPr>
              <a:t>(Not </a:t>
            </a:r>
            <a:r>
              <a:rPr lang="de-DE" sz="1800" b="1" dirty="0" err="1" smtClean="0">
                <a:latin typeface="Arial" pitchFamily="34" charset="0"/>
                <a:cs typeface="Arial" pitchFamily="34" charset="0"/>
              </a:rPr>
              <a:t>Graded</a:t>
            </a:r>
            <a:r>
              <a:rPr lang="de-DE" sz="1800" b="1" dirty="0" smtClean="0">
                <a:latin typeface="Arial" pitchFamily="34" charset="0"/>
                <a:cs typeface="Arial" pitchFamily="34" charset="0"/>
              </a:rPr>
              <a:t>).</a:t>
            </a: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rPr>
              <a:t>Vascular calcification</a:t>
            </a:r>
            <a:endParaRPr lang="en-US" sz="24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412776"/>
            <a:ext cx="8219256" cy="4680520"/>
          </a:xfrm>
        </p:spPr>
        <p:txBody>
          <a:bodyPr/>
          <a:lstStyle/>
          <a:p>
            <a:pPr>
              <a:lnSpc>
                <a:spcPct val="150000"/>
              </a:lnSpc>
              <a:buClr>
                <a:srgbClr val="A50021"/>
              </a:buClr>
              <a:buFont typeface="Wingdings" pitchFamily="2" charset="2"/>
              <a:buChar char="v"/>
            </a:pPr>
            <a:r>
              <a:rPr lang="en-US" sz="2400" b="1" dirty="0" smtClean="0">
                <a:solidFill>
                  <a:schemeClr val="bg2"/>
                </a:solidFill>
                <a:latin typeface="Arial" pitchFamily="34" charset="0"/>
                <a:cs typeface="Arial" pitchFamily="34" charset="0"/>
              </a:rPr>
              <a:t>Pathophysiology and epidemiology</a:t>
            </a:r>
            <a:endParaRPr lang="el-GR" sz="2400" b="1" dirty="0" smtClean="0">
              <a:solidFill>
                <a:schemeClr val="bg2"/>
              </a:solidFill>
              <a:latin typeface="Arial" pitchFamily="34" charset="0"/>
              <a:cs typeface="Arial" pitchFamily="34" charset="0"/>
            </a:endParaRPr>
          </a:p>
          <a:p>
            <a:pPr>
              <a:lnSpc>
                <a:spcPct val="150000"/>
              </a:lnSpc>
              <a:buClr>
                <a:srgbClr val="A50021"/>
              </a:buClr>
              <a:buNone/>
            </a:pPr>
            <a:r>
              <a:rPr lang="el-GR" sz="2400" b="1" dirty="0" smtClean="0">
                <a:solidFill>
                  <a:schemeClr val="bg2"/>
                </a:solidFill>
                <a:latin typeface="Arial" pitchFamily="34" charset="0"/>
                <a:cs typeface="Arial" pitchFamily="34" charset="0"/>
              </a:rPr>
              <a:t> </a:t>
            </a:r>
          </a:p>
          <a:p>
            <a:pPr>
              <a:lnSpc>
                <a:spcPct val="150000"/>
              </a:lnSpc>
              <a:buClr>
                <a:srgbClr val="A50021"/>
              </a:buClr>
              <a:buFont typeface="Wingdings" pitchFamily="2" charset="2"/>
              <a:buChar char="v"/>
            </a:pPr>
            <a:r>
              <a:rPr lang="de-DE" sz="2400" b="1" dirty="0" smtClean="0">
                <a:solidFill>
                  <a:schemeClr val="bg2"/>
                </a:solidFill>
                <a:latin typeface="Arial" pitchFamily="34" charset="0"/>
                <a:cs typeface="Arial" pitchFamily="34" charset="0"/>
              </a:rPr>
              <a:t>Diagnosis </a:t>
            </a:r>
            <a:r>
              <a:rPr lang="de-DE" sz="2400" b="1" dirty="0" err="1" smtClean="0">
                <a:solidFill>
                  <a:schemeClr val="bg2"/>
                </a:solidFill>
                <a:latin typeface="Arial" pitchFamily="34" charset="0"/>
                <a:cs typeface="Arial" pitchFamily="34" charset="0"/>
              </a:rPr>
              <a:t>of</a:t>
            </a:r>
            <a:r>
              <a:rPr lang="de-DE" sz="2400" b="1" dirty="0" smtClean="0">
                <a:solidFill>
                  <a:schemeClr val="bg2"/>
                </a:solidFill>
                <a:latin typeface="Arial" pitchFamily="34" charset="0"/>
                <a:cs typeface="Arial" pitchFamily="34" charset="0"/>
              </a:rPr>
              <a:t> CKD–MBD</a:t>
            </a:r>
          </a:p>
          <a:p>
            <a:pPr>
              <a:lnSpc>
                <a:spcPct val="150000"/>
              </a:lnSpc>
              <a:buClr>
                <a:srgbClr val="A50021"/>
              </a:buClr>
              <a:buFont typeface="Wingdings" pitchFamily="2" charset="2"/>
              <a:buChar char="v"/>
            </a:pPr>
            <a:endParaRPr lang="el-GR" sz="2400" b="1" dirty="0" smtClean="0">
              <a:latin typeface="Arial" pitchFamily="34" charset="0"/>
              <a:cs typeface="Arial" pitchFamily="34" charset="0"/>
            </a:endParaRPr>
          </a:p>
          <a:p>
            <a:pPr>
              <a:lnSpc>
                <a:spcPct val="150000"/>
              </a:lnSpc>
              <a:buClr>
                <a:srgbClr val="A50021"/>
              </a:buClr>
              <a:buFont typeface="Wingdings" pitchFamily="2" charset="2"/>
              <a:buChar char="v"/>
            </a:pPr>
            <a:r>
              <a:rPr lang="en-US" sz="2400" b="1" dirty="0" smtClean="0">
                <a:latin typeface="Arial" pitchFamily="34" charset="0"/>
                <a:cs typeface="Arial" pitchFamily="34" charset="0"/>
              </a:rPr>
              <a:t>Therapeutic principles</a:t>
            </a:r>
          </a:p>
          <a:p>
            <a:pPr>
              <a:lnSpc>
                <a:spcPct val="150000"/>
              </a:lnSpc>
              <a:buClr>
                <a:srgbClr val="A50021"/>
              </a:buClr>
              <a:buFont typeface="Wingdings" pitchFamily="2" charset="2"/>
              <a:buChar char="v"/>
            </a:pPr>
            <a:endParaRPr lang="en-US" sz="2400" b="1" dirty="0" smtClean="0">
              <a:latin typeface="Arial" pitchFamily="34" charset="0"/>
              <a:cs typeface="Arial" pitchFamily="34" charset="0"/>
            </a:endParaRPr>
          </a:p>
          <a:p>
            <a:pPr>
              <a:lnSpc>
                <a:spcPct val="150000"/>
              </a:lnSpc>
              <a:buClr>
                <a:srgbClr val="A50021"/>
              </a:buClr>
              <a:buFont typeface="Wingdings" pitchFamily="2" charset="2"/>
              <a:buChar char="v"/>
            </a:pPr>
            <a:r>
              <a:rPr lang="en-US" sz="2400" b="1" dirty="0" smtClean="0">
                <a:solidFill>
                  <a:schemeClr val="bg2"/>
                </a:solidFill>
                <a:latin typeface="Arial" pitchFamily="34" charset="0"/>
                <a:cs typeface="Arial" pitchFamily="34" charset="0"/>
              </a:rPr>
              <a:t>Bone disease in the kidney transplant</a:t>
            </a:r>
            <a:endParaRPr lang="el-GR" sz="2400" b="1" dirty="0" smtClean="0">
              <a:solidFill>
                <a:schemeClr val="bg2"/>
              </a:solidFill>
              <a:latin typeface="Arial" pitchFamily="34" charset="0"/>
              <a:cs typeface="Arial" pitchFamily="34" charset="0"/>
            </a:endParaRPr>
          </a:p>
        </p:txBody>
      </p:sp>
      <p:grpSp>
        <p:nvGrpSpPr>
          <p:cNvPr id="2" name="Gruppierung 41"/>
          <p:cNvGrpSpPr>
            <a:grpSpLocks/>
          </p:cNvGrpSpPr>
          <p:nvPr/>
        </p:nvGrpSpPr>
        <p:grpSpPr bwMode="auto">
          <a:xfrm>
            <a:off x="0" y="1"/>
            <a:ext cx="9144190" cy="836712"/>
            <a:chOff x="0" y="2"/>
            <a:chExt cx="9144000" cy="839057"/>
          </a:xfrm>
        </p:grpSpPr>
        <p:sp>
          <p:nvSpPr>
            <p:cNvPr id="5" name="Rectangle 12"/>
            <p:cNvSpPr>
              <a:spLocks noChangeArrowheads="1"/>
            </p:cNvSpPr>
            <p:nvPr/>
          </p:nvSpPr>
          <p:spPr bwMode="auto">
            <a:xfrm>
              <a:off x="0" y="2"/>
              <a:ext cx="9144000" cy="83905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116960"/>
              <a:ext cx="9143809" cy="586414"/>
            </a:xfrm>
            <a:prstGeom prst="rect">
              <a:avLst/>
            </a:prstGeom>
            <a:noFill/>
            <a:ln w="9525">
              <a:noFill/>
              <a:miter lim="800000"/>
              <a:headEnd/>
              <a:tailEnd/>
            </a:ln>
          </p:spPr>
          <p:txBody>
            <a:bodyPr wrap="square">
              <a:spAutoFit/>
            </a:bodyPr>
            <a:lstStyle/>
            <a:p>
              <a:pPr algn="ctr"/>
              <a:r>
                <a:rPr lang="en-US" sz="3200" b="1" smtClean="0">
                  <a:solidFill>
                    <a:schemeClr val="bg1"/>
                  </a:solidFill>
                </a:rPr>
                <a:t>CKD – Mineral and Bone Disorder </a:t>
              </a:r>
              <a:endParaRPr lang="en-US" sz="3200" b="1" dirty="0" smtClean="0">
                <a:solidFill>
                  <a:schemeClr val="bg1"/>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0808"/>
            <a:ext cx="8640960" cy="4176464"/>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a:t>
            </a:r>
            <a:r>
              <a:rPr lang="en-US" sz="1800" b="1" dirty="0" smtClean="0">
                <a:solidFill>
                  <a:srgbClr val="A50021"/>
                </a:solidFill>
                <a:latin typeface="Arial" pitchFamily="34" charset="0"/>
                <a:cs typeface="Arial" pitchFamily="34" charset="0"/>
              </a:rPr>
              <a:t>CKD G3a–G5D</a:t>
            </a:r>
            <a:r>
              <a:rPr lang="en-US" sz="1800" b="1" dirty="0" smtClean="0">
                <a:latin typeface="Arial" pitchFamily="34" charset="0"/>
                <a:cs typeface="Arial" pitchFamily="34" charset="0"/>
              </a:rPr>
              <a:t>, treatments of CKD-MBD should be based on </a:t>
            </a:r>
            <a:r>
              <a:rPr lang="en-US" sz="1800" b="1" dirty="0" smtClean="0">
                <a:solidFill>
                  <a:srgbClr val="A50021"/>
                </a:solidFill>
                <a:latin typeface="Arial" pitchFamily="34" charset="0"/>
                <a:cs typeface="Arial" pitchFamily="34" charset="0"/>
              </a:rPr>
              <a:t>serial assessments </a:t>
            </a:r>
            <a:r>
              <a:rPr lang="en-US" sz="1800" b="1" dirty="0" smtClean="0">
                <a:latin typeface="Arial" pitchFamily="34" charset="0"/>
                <a:cs typeface="Arial" pitchFamily="34" charset="0"/>
              </a:rPr>
              <a:t>of phosphate, calcium, and PTH levels, considered together.</a:t>
            </a:r>
          </a:p>
          <a:p>
            <a:pPr>
              <a:buClr>
                <a:srgbClr val="A50021"/>
              </a:buClr>
              <a:buFont typeface="Wingdings" pitchFamily="2" charset="2"/>
              <a:buChar char="v"/>
            </a:pPr>
            <a:r>
              <a:rPr lang="en-US" sz="1800" b="1" dirty="0" smtClean="0">
                <a:latin typeface="Arial" pitchFamily="34" charset="0"/>
                <a:cs typeface="Arial" pitchFamily="34" charset="0"/>
              </a:rPr>
              <a:t>Most studies showed </a:t>
            </a:r>
            <a:r>
              <a:rPr lang="en-US" sz="1800" b="1" dirty="0" smtClean="0">
                <a:solidFill>
                  <a:srgbClr val="A50021"/>
                </a:solidFill>
                <a:latin typeface="Arial" pitchFamily="34" charset="0"/>
                <a:cs typeface="Arial" pitchFamily="34" charset="0"/>
              </a:rPr>
              <a:t>increasing risk of all-cause mortality with increasing levels of serum phosphate</a:t>
            </a:r>
            <a:r>
              <a:rPr lang="en-US" sz="1800" b="1" dirty="0" smtClean="0">
                <a:latin typeface="Arial" pitchFamily="34" charset="0"/>
                <a:cs typeface="Arial" pitchFamily="34" charset="0"/>
              </a:rPr>
              <a:t> in a consistent and direct fashion, with moderate risk of bias and low quality of evidence.</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G3a–G5D, we </a:t>
            </a:r>
            <a:r>
              <a:rPr lang="en-US" sz="1800" b="1" dirty="0" smtClean="0">
                <a:solidFill>
                  <a:srgbClr val="A50021"/>
                </a:solidFill>
                <a:latin typeface="Arial" pitchFamily="34" charset="0"/>
                <a:cs typeface="Arial" pitchFamily="34" charset="0"/>
              </a:rPr>
              <a:t>suggest lowering elevated phosphate levels toward the normal range </a:t>
            </a:r>
            <a:r>
              <a:rPr lang="en-US" sz="1800" b="1" dirty="0" smtClean="0">
                <a:latin typeface="Arial" pitchFamily="34" charset="0"/>
                <a:cs typeface="Arial" pitchFamily="34" charset="0"/>
              </a:rPr>
              <a:t>(2C).</a:t>
            </a:r>
          </a:p>
          <a:p>
            <a:pPr>
              <a:buClr>
                <a:srgbClr val="A50021"/>
              </a:buClr>
              <a:buFont typeface="Wingdings" pitchFamily="2" charset="2"/>
              <a:buChar char="v"/>
            </a:pPr>
            <a:r>
              <a:rPr lang="en-US" sz="1800" b="1" dirty="0" smtClean="0">
                <a:latin typeface="Arial" pitchFamily="34" charset="0"/>
                <a:cs typeface="Arial" pitchFamily="34" charset="0"/>
              </a:rPr>
              <a:t>However, trial data demonstrating that treatments that lower serum phosphate will improve patient-centered outcomes are still lacking, and therefore the strength of this recommendation remains weak.</a:t>
            </a: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cxnSp>
        <p:nvCxnSpPr>
          <p:cNvPr id="10" name="9 - Ευθεία γραμμή σύνδεσης"/>
          <p:cNvCxnSpPr/>
          <p:nvPr/>
        </p:nvCxnSpPr>
        <p:spPr>
          <a:xfrm>
            <a:off x="2195736" y="3799200"/>
            <a:ext cx="4392488"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de-DE" sz="3200" b="1" dirty="0" smtClean="0">
                  <a:solidFill>
                    <a:schemeClr val="bg1"/>
                  </a:solidFill>
                </a:rPr>
                <a:t>Treatment </a:t>
              </a:r>
              <a:r>
                <a:rPr lang="de-DE" sz="3200" b="1" dirty="0" err="1" smtClean="0">
                  <a:solidFill>
                    <a:schemeClr val="bg1"/>
                  </a:solidFill>
                </a:rPr>
                <a:t>of</a:t>
              </a:r>
              <a:r>
                <a:rPr lang="de-DE" sz="3200" b="1" dirty="0" smtClean="0">
                  <a:solidFill>
                    <a:schemeClr val="bg1"/>
                  </a:solidFill>
                </a:rPr>
                <a:t> CKD-MBD</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432048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Methods to prevent the development of hyperphosphatemia essentially include </a:t>
            </a:r>
          </a:p>
          <a:p>
            <a:pPr lvl="1">
              <a:buClr>
                <a:srgbClr val="A50021"/>
              </a:buClr>
              <a:buFont typeface="Wingdings" pitchFamily="2" charset="2"/>
              <a:buChar char="v"/>
            </a:pPr>
            <a:r>
              <a:rPr lang="en-US" sz="1600" b="1" dirty="0" smtClean="0">
                <a:latin typeface="Arial" pitchFamily="34" charset="0"/>
                <a:cs typeface="Arial" pitchFamily="34" charset="0"/>
              </a:rPr>
              <a:t>dietary modification, </a:t>
            </a:r>
          </a:p>
          <a:p>
            <a:pPr lvl="1">
              <a:buClr>
                <a:srgbClr val="A50021"/>
              </a:buClr>
              <a:buFont typeface="Wingdings" pitchFamily="2" charset="2"/>
              <a:buChar char="v"/>
            </a:pPr>
            <a:r>
              <a:rPr lang="en-US" sz="1600" b="1" dirty="0" smtClean="0">
                <a:latin typeface="Arial" pitchFamily="34" charset="0"/>
                <a:cs typeface="Arial" pitchFamily="34" charset="0"/>
              </a:rPr>
              <a:t>the use of phosphate-lowering therapy, </a:t>
            </a:r>
          </a:p>
          <a:p>
            <a:pPr lvl="1">
              <a:buClr>
                <a:srgbClr val="A50021"/>
              </a:buClr>
              <a:buFont typeface="Wingdings" pitchFamily="2" charset="2"/>
              <a:buChar char="v"/>
            </a:pPr>
            <a:r>
              <a:rPr lang="en-US" sz="1600" b="1" dirty="0" smtClean="0">
                <a:latin typeface="Arial" pitchFamily="34" charset="0"/>
                <a:cs typeface="Arial" pitchFamily="34" charset="0"/>
              </a:rPr>
              <a:t>and intensified dialysis schedules for those with CKD G5D.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G3a–G5D, we suggest </a:t>
            </a:r>
            <a:r>
              <a:rPr lang="en-US" sz="1800" b="1" dirty="0" smtClean="0">
                <a:solidFill>
                  <a:srgbClr val="A50021"/>
                </a:solidFill>
                <a:latin typeface="Arial" pitchFamily="34" charset="0"/>
                <a:cs typeface="Arial" pitchFamily="34" charset="0"/>
              </a:rPr>
              <a:t>limiting dietary phosphate intake </a:t>
            </a:r>
            <a:r>
              <a:rPr lang="en-US" sz="1800" b="1" dirty="0" smtClean="0">
                <a:latin typeface="Arial" pitchFamily="34" charset="0"/>
                <a:cs typeface="Arial" pitchFamily="34" charset="0"/>
              </a:rPr>
              <a:t>in the treatment of hyperphosphatemia </a:t>
            </a:r>
            <a:r>
              <a:rPr lang="en-US" sz="1800" b="1" dirty="0" smtClean="0">
                <a:solidFill>
                  <a:srgbClr val="A50021"/>
                </a:solidFill>
                <a:latin typeface="Arial" pitchFamily="34" charset="0"/>
                <a:cs typeface="Arial" pitchFamily="34" charset="0"/>
              </a:rPr>
              <a:t>alone or in combination with other treatments</a:t>
            </a:r>
            <a:r>
              <a:rPr lang="en-US" sz="1800" b="1" dirty="0" smtClean="0">
                <a:latin typeface="Arial" pitchFamily="34" charset="0"/>
                <a:cs typeface="Arial" pitchFamily="34" charset="0"/>
              </a:rPr>
              <a:t> (2D). It is reasonable to consider phosphate source (e.g., animal, vegetable, additives) in making dietary recommendations.</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G3a-G5D, </a:t>
            </a:r>
            <a:r>
              <a:rPr lang="en-US" sz="1800" b="1" dirty="0" smtClean="0">
                <a:solidFill>
                  <a:srgbClr val="A50021"/>
                </a:solidFill>
                <a:latin typeface="Arial" pitchFamily="34" charset="0"/>
                <a:cs typeface="Arial" pitchFamily="34" charset="0"/>
              </a:rPr>
              <a:t>decisions about phosphate-lowering treatment </a:t>
            </a:r>
            <a:r>
              <a:rPr lang="en-US" sz="1800" b="1" dirty="0" smtClean="0">
                <a:latin typeface="Arial" pitchFamily="34" charset="0"/>
                <a:cs typeface="Arial" pitchFamily="34" charset="0"/>
              </a:rPr>
              <a:t>should be </a:t>
            </a:r>
            <a:r>
              <a:rPr lang="en-US" sz="1800" b="1" dirty="0" smtClean="0">
                <a:solidFill>
                  <a:srgbClr val="A50021"/>
                </a:solidFill>
                <a:latin typeface="Arial" pitchFamily="34" charset="0"/>
                <a:cs typeface="Arial" pitchFamily="34" charset="0"/>
              </a:rPr>
              <a:t>based on progressively or persistently elevated serum phosphate</a:t>
            </a:r>
            <a:r>
              <a:rPr lang="en-US" sz="1800" b="1" dirty="0" smtClean="0">
                <a:latin typeface="Arial" pitchFamily="34" charset="0"/>
                <a:cs typeface="Arial" pitchFamily="34" charset="0"/>
              </a:rPr>
              <a:t>.</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412776"/>
            <a:ext cx="8640960" cy="316835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The prospective observational </a:t>
            </a:r>
            <a:r>
              <a:rPr lang="en-US" sz="1800" b="1" dirty="0" smtClean="0">
                <a:solidFill>
                  <a:srgbClr val="A50021"/>
                </a:solidFill>
                <a:latin typeface="Arial" pitchFamily="34" charset="0"/>
                <a:cs typeface="Arial" pitchFamily="34" charset="0"/>
              </a:rPr>
              <a:t>COSMOS study </a:t>
            </a:r>
            <a:r>
              <a:rPr lang="en-US" sz="1800" b="1" dirty="0" smtClean="0">
                <a:latin typeface="Arial" pitchFamily="34" charset="0"/>
                <a:cs typeface="Arial" pitchFamily="34" charset="0"/>
              </a:rPr>
              <a:t>cohort of HD patients the </a:t>
            </a:r>
            <a:r>
              <a:rPr lang="en-US" sz="1800" b="1" dirty="0" smtClean="0">
                <a:solidFill>
                  <a:srgbClr val="A50021"/>
                </a:solidFill>
                <a:latin typeface="Arial" pitchFamily="34" charset="0"/>
                <a:cs typeface="Arial" pitchFamily="34" charset="0"/>
              </a:rPr>
              <a:t>best patient survival</a:t>
            </a:r>
            <a:r>
              <a:rPr lang="en-US" sz="1800" b="1" dirty="0" smtClean="0">
                <a:latin typeface="Arial" pitchFamily="34" charset="0"/>
                <a:cs typeface="Arial" pitchFamily="34" charset="0"/>
              </a:rPr>
              <a:t> was observed with serum </a:t>
            </a:r>
            <a:r>
              <a:rPr lang="en-US" sz="1800" b="1" dirty="0" smtClean="0">
                <a:solidFill>
                  <a:srgbClr val="A50021"/>
                </a:solidFill>
                <a:latin typeface="Arial" pitchFamily="34" charset="0"/>
                <a:cs typeface="Arial" pitchFamily="34" charset="0"/>
              </a:rPr>
              <a:t>phosphate close to 4.4 mg/dl </a:t>
            </a:r>
            <a:r>
              <a:rPr lang="en-US" sz="1800" b="1" dirty="0" smtClean="0">
                <a:latin typeface="Arial" pitchFamily="34" charset="0"/>
                <a:cs typeface="Arial" pitchFamily="34" charset="0"/>
              </a:rPr>
              <a:t>(1.42 mmol/l).</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majority of studies have found </a:t>
            </a:r>
            <a:r>
              <a:rPr lang="en-US" sz="1800" b="1" dirty="0" smtClean="0">
                <a:solidFill>
                  <a:srgbClr val="A50021"/>
                </a:solidFill>
                <a:latin typeface="Arial" pitchFamily="34" charset="0"/>
                <a:cs typeface="Arial" pitchFamily="34" charset="0"/>
              </a:rPr>
              <a:t>phosphate</a:t>
            </a:r>
            <a:r>
              <a:rPr lang="en-US" sz="1800" b="1" dirty="0" smtClean="0">
                <a:latin typeface="Arial" pitchFamily="34" charset="0"/>
                <a:cs typeface="Arial" pitchFamily="34" charset="0"/>
              </a:rPr>
              <a:t> to be consistently associated with </a:t>
            </a:r>
            <a:r>
              <a:rPr lang="en-US" sz="1800" b="1" dirty="0" smtClean="0">
                <a:solidFill>
                  <a:srgbClr val="A50021"/>
                </a:solidFill>
                <a:latin typeface="Arial" pitchFamily="34" charset="0"/>
                <a:cs typeface="Arial" pitchFamily="34" charset="0"/>
              </a:rPr>
              <a:t>excess mortality at levels above and below the limits of normal</a:t>
            </a:r>
            <a:r>
              <a:rPr lang="en-US" sz="1800" b="1" dirty="0" smtClean="0">
                <a:latin typeface="Arial" pitchFamily="34" charset="0"/>
                <a:cs typeface="Arial" pitchFamily="34" charset="0"/>
              </a:rPr>
              <a:t>, but not in the normal range.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There is a </a:t>
            </a:r>
            <a:r>
              <a:rPr lang="en-US" sz="1800" b="1" dirty="0" smtClean="0">
                <a:solidFill>
                  <a:srgbClr val="A50021"/>
                </a:solidFill>
                <a:latin typeface="Arial" pitchFamily="34" charset="0"/>
                <a:cs typeface="Arial" pitchFamily="34" charset="0"/>
              </a:rPr>
              <a:t>U-shaped relation of phosphate with mortality risk </a:t>
            </a:r>
            <a:r>
              <a:rPr lang="en-US" sz="1800" b="1" dirty="0" smtClean="0">
                <a:latin typeface="Arial" pitchFamily="34" charset="0"/>
                <a:cs typeface="Arial" pitchFamily="34" charset="0"/>
              </a:rPr>
              <a:t>in dialysis patients.</a:t>
            </a:r>
          </a:p>
        </p:txBody>
      </p:sp>
      <p:sp>
        <p:nvSpPr>
          <p:cNvPr id="7" name="6 - Ορθογώνιο"/>
          <p:cNvSpPr/>
          <p:nvPr/>
        </p:nvSpPr>
        <p:spPr>
          <a:xfrm>
            <a:off x="3923928" y="6608385"/>
            <a:ext cx="5328592" cy="276999"/>
          </a:xfrm>
          <a:prstGeom prst="rect">
            <a:avLst/>
          </a:prstGeom>
        </p:spPr>
        <p:txBody>
          <a:bodyPr wrap="square">
            <a:spAutoFit/>
          </a:bodyPr>
          <a:lstStyle/>
          <a:p>
            <a:r>
              <a:rPr lang="de-DE" sz="1200" b="1" dirty="0" smtClean="0"/>
              <a:t>Fernandez-Martin JL et al. </a:t>
            </a:r>
            <a:r>
              <a:rPr lang="de-DE" sz="1200" b="1" dirty="0" err="1" smtClean="0"/>
              <a:t>Nephrol</a:t>
            </a:r>
            <a:r>
              <a:rPr lang="de-DE" sz="1200" b="1" dirty="0" smtClean="0"/>
              <a:t> </a:t>
            </a:r>
            <a:r>
              <a:rPr lang="de-DE" sz="1200" b="1" dirty="0" err="1" smtClean="0"/>
              <a:t>Dial</a:t>
            </a:r>
            <a:r>
              <a:rPr lang="de-DE" sz="1200" b="1" dirty="0" smtClean="0"/>
              <a:t> Transplant. 2015;30(9):1542-51.</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108832" y="4437112"/>
            <a:ext cx="2923648" cy="21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Pathophysiology of 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373216"/>
            <a:ext cx="8640960" cy="108012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Traditional (a) and updated (b) view, emphasizing the central role of </a:t>
            </a:r>
            <a:r>
              <a:rPr lang="en-US" sz="1800" b="1" dirty="0" smtClean="0">
                <a:solidFill>
                  <a:srgbClr val="A50021"/>
                </a:solidFill>
                <a:latin typeface="Arial" pitchFamily="34" charset="0"/>
                <a:cs typeface="Arial" pitchFamily="34" charset="0"/>
              </a:rPr>
              <a:t>FGF23</a:t>
            </a:r>
            <a:r>
              <a:rPr lang="en-US" sz="1800" b="1" dirty="0" smtClean="0">
                <a:latin typeface="Arial" pitchFamily="34" charset="0"/>
                <a:cs typeface="Arial" pitchFamily="34" charset="0"/>
              </a:rPr>
              <a:t>, of the mechanisms that maintain </a:t>
            </a:r>
            <a:r>
              <a:rPr lang="en-US" sz="1800" b="1" dirty="0" smtClean="0">
                <a:solidFill>
                  <a:srgbClr val="A50021"/>
                </a:solidFill>
                <a:latin typeface="Arial" pitchFamily="34" charset="0"/>
                <a:cs typeface="Arial" pitchFamily="34" charset="0"/>
              </a:rPr>
              <a:t>secondary hyperparathyroidism </a:t>
            </a:r>
            <a:r>
              <a:rPr lang="en-US" sz="1800" b="1" dirty="0" smtClean="0">
                <a:latin typeface="Arial" pitchFamily="34" charset="0"/>
                <a:cs typeface="Arial" pitchFamily="34" charset="0"/>
              </a:rPr>
              <a:t>in advanced chronic kidney disease.</a:t>
            </a:r>
          </a:p>
        </p:txBody>
      </p:sp>
      <p:sp>
        <p:nvSpPr>
          <p:cNvPr id="7" name="6 - Ορθογώνιο"/>
          <p:cNvSpPr/>
          <p:nvPr/>
        </p:nvSpPr>
        <p:spPr>
          <a:xfrm>
            <a:off x="5652120" y="6608385"/>
            <a:ext cx="3672408" cy="276999"/>
          </a:xfrm>
          <a:prstGeom prst="rect">
            <a:avLst/>
          </a:prstGeom>
        </p:spPr>
        <p:txBody>
          <a:bodyPr wrap="square">
            <a:spAutoFit/>
          </a:bodyPr>
          <a:lstStyle/>
          <a:p>
            <a:r>
              <a:rPr lang="en-US" sz="1200" b="1" dirty="0" err="1" smtClean="0"/>
              <a:t>Isakova</a:t>
            </a:r>
            <a:r>
              <a:rPr lang="en-US" sz="1200" b="1" dirty="0" smtClean="0"/>
              <a:t> T et al. Kidney Int. (2010) 78, 947 – 949.</a:t>
            </a:r>
            <a:endParaRPr lang="el-GR" sz="1200" b="1" dirty="0"/>
          </a:p>
        </p:txBody>
      </p:sp>
      <p:pic>
        <p:nvPicPr>
          <p:cNvPr id="4098" name="Picture 2"/>
          <p:cNvPicPr>
            <a:picLocks noChangeAspect="1" noChangeArrowheads="1"/>
          </p:cNvPicPr>
          <p:nvPr/>
        </p:nvPicPr>
        <p:blipFill>
          <a:blip r:embed="rId2" cstate="print"/>
          <a:srcRect/>
          <a:stretch>
            <a:fillRect/>
          </a:stretch>
        </p:blipFill>
        <p:spPr bwMode="auto">
          <a:xfrm>
            <a:off x="1779057" y="1197192"/>
            <a:ext cx="5601255"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3672408"/>
          </a:xfrm>
        </p:spPr>
        <p:txBody>
          <a:bodyPr/>
          <a:lstStyle/>
          <a:p>
            <a:r>
              <a:rPr lang="en-US" sz="1800" dirty="0" smtClean="0"/>
              <a:t>a recent trial comparing placebo with active phosphate-binder therapy in </a:t>
            </a:r>
            <a:r>
              <a:rPr lang="en-US" sz="1800" dirty="0" err="1" smtClean="0"/>
              <a:t>predialysis</a:t>
            </a:r>
            <a:r>
              <a:rPr lang="en-US" sz="1800" dirty="0" smtClean="0"/>
              <a:t> patients (CKD G3b–G4) with a mean baseline phosphate concentration of 4.2 mg/dl (1.36 mmol/l), found a minimal decline in serum phosphate, no effect on FGF23, and increases in coronary calcification scores for the active treatment group59—calling into question the efficacy and safety of phosphate binding in this population, with normal phosphate concentration prior to </a:t>
            </a:r>
            <a:r>
              <a:rPr lang="de-DE" sz="1800" dirty="0" err="1" smtClean="0"/>
              <a:t>initiation</a:t>
            </a:r>
            <a:r>
              <a:rPr lang="de-DE" sz="1800" dirty="0" smtClean="0"/>
              <a:t> </a:t>
            </a:r>
            <a:r>
              <a:rPr lang="de-DE" sz="1800" dirty="0" err="1" smtClean="0"/>
              <a:t>of</a:t>
            </a:r>
            <a:r>
              <a:rPr lang="de-DE" sz="1800" dirty="0" smtClean="0"/>
              <a:t> </a:t>
            </a:r>
            <a:r>
              <a:rPr lang="de-DE" sz="1800" dirty="0" err="1" smtClean="0"/>
              <a:t>binder</a:t>
            </a:r>
            <a:r>
              <a:rPr lang="de-DE" sz="1800" dirty="0" smtClean="0"/>
              <a:t> </a:t>
            </a:r>
            <a:r>
              <a:rPr lang="de-DE" sz="1800" dirty="0" err="1" smtClean="0"/>
              <a:t>treatment</a:t>
            </a:r>
            <a:endParaRPr lang="de-DE" sz="1800" dirty="0" smtClean="0"/>
          </a:p>
          <a:p>
            <a:r>
              <a:rPr lang="de-DE" sz="1800" dirty="0" err="1" smtClean="0"/>
              <a:t>Although</a:t>
            </a:r>
            <a:r>
              <a:rPr lang="de-DE" sz="1800" dirty="0" smtClean="0"/>
              <a:t> </a:t>
            </a:r>
            <a:r>
              <a:rPr lang="de-DE" sz="1800" dirty="0" err="1" smtClean="0"/>
              <a:t>the</a:t>
            </a:r>
            <a:r>
              <a:rPr lang="de-DE" sz="1800" dirty="0" smtClean="0"/>
              <a:t> </a:t>
            </a:r>
            <a:r>
              <a:rPr lang="de-DE" sz="1800" dirty="0" err="1" smtClean="0"/>
              <a:t>data</a:t>
            </a:r>
            <a:r>
              <a:rPr lang="de-DE" sz="1800" dirty="0" smtClean="0"/>
              <a:t> </a:t>
            </a:r>
            <a:r>
              <a:rPr lang="de-DE" sz="1800" dirty="0" err="1" smtClean="0"/>
              <a:t>suggested</a:t>
            </a:r>
            <a:r>
              <a:rPr lang="de-DE" sz="1800" dirty="0" smtClean="0"/>
              <a:t> </a:t>
            </a:r>
            <a:r>
              <a:rPr lang="en-US" sz="1800" dirty="0" smtClean="0"/>
              <a:t>that the observed increase in coronary artery calcification (CAC) was mainly driven by the group treated with calcium containing phosphate binders, those treated with calcium free binders had no advantage over placebo in terms of progression of CAC. In addition, a well-executed mineral balance study in pre-dialysis patients using calcium-containing phosphate binders demonstrated the absence of any effect on phosphate balance (while showing in the short term a positive </a:t>
            </a:r>
            <a:r>
              <a:rPr lang="de-DE" sz="1800" dirty="0" err="1" smtClean="0"/>
              <a:t>calcium</a:t>
            </a:r>
            <a:r>
              <a:rPr lang="de-DE" sz="1800" dirty="0" smtClean="0"/>
              <a:t> </a:t>
            </a:r>
            <a:r>
              <a:rPr lang="de-DE" sz="1800" dirty="0" err="1" smtClean="0"/>
              <a:t>balance</a:t>
            </a:r>
            <a:r>
              <a:rPr lang="de-DE" sz="1800" dirty="0" smtClean="0"/>
              <a:t>).</a:t>
            </a:r>
            <a:endParaRPr lang="en-US" sz="1800" b="1" dirty="0" smtClean="0">
              <a:latin typeface="Arial" pitchFamily="34" charset="0"/>
              <a:cs typeface="Arial" pitchFamily="34" charset="0"/>
            </a:endParaRPr>
          </a:p>
        </p:txBody>
      </p:sp>
      <p:sp>
        <p:nvSpPr>
          <p:cNvPr id="7" name="6 - Ορθογώνιο"/>
          <p:cNvSpPr/>
          <p:nvPr/>
        </p:nvSpPr>
        <p:spPr>
          <a:xfrm>
            <a:off x="4860032" y="6608385"/>
            <a:ext cx="4320480" cy="276999"/>
          </a:xfrm>
          <a:prstGeom prst="rect">
            <a:avLst/>
          </a:prstGeom>
        </p:spPr>
        <p:txBody>
          <a:bodyPr wrap="square">
            <a:spAutoFit/>
          </a:bodyPr>
          <a:lstStyle/>
          <a:p>
            <a:r>
              <a:rPr lang="de-DE" sz="1200" b="1" dirty="0" err="1" smtClean="0"/>
              <a:t>Iimori</a:t>
            </a:r>
            <a:r>
              <a:rPr lang="de-DE" sz="1200" b="1" dirty="0" smtClean="0"/>
              <a:t> S et al.  345–351.</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72816"/>
            <a:ext cx="8640960" cy="2016224"/>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adult patients with CKD G3a–G5D, we suggest </a:t>
            </a:r>
            <a:r>
              <a:rPr lang="en-US" sz="1800" b="1" dirty="0" smtClean="0">
                <a:solidFill>
                  <a:srgbClr val="A50021"/>
                </a:solidFill>
                <a:latin typeface="Arial" pitchFamily="34" charset="0"/>
                <a:cs typeface="Arial" pitchFamily="34" charset="0"/>
              </a:rPr>
              <a:t>avoiding hypercalcemia </a:t>
            </a:r>
            <a:r>
              <a:rPr lang="en-US" sz="1800" b="1" dirty="0" smtClean="0">
                <a:latin typeface="Arial" pitchFamily="34" charset="0"/>
                <a:cs typeface="Arial" pitchFamily="34" charset="0"/>
              </a:rPr>
              <a:t>(2C). In children with CKD G3a–G5D, we suggest maintaining serum calcium in the age-appropriate normal range (2C).</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As is the case for phosphate, epidemiological evidence link </a:t>
            </a:r>
            <a:r>
              <a:rPr lang="en-US" sz="1800" b="1" dirty="0" smtClean="0">
                <a:solidFill>
                  <a:srgbClr val="A50021"/>
                </a:solidFill>
                <a:latin typeface="Arial" pitchFamily="34" charset="0"/>
                <a:cs typeface="Arial" pitchFamily="34" charset="0"/>
              </a:rPr>
              <a:t>higher calcium concentrations to increased mortality </a:t>
            </a:r>
            <a:r>
              <a:rPr lang="en-US" sz="1800" b="1" dirty="0" smtClean="0">
                <a:latin typeface="Arial" pitchFamily="34" charset="0"/>
                <a:cs typeface="Arial" pitchFamily="34" charset="0"/>
              </a:rPr>
              <a:t>in adults with CKD</a:t>
            </a:r>
            <a:r>
              <a:rPr lang="el-GR" sz="1800" b="1" dirty="0" smtClean="0">
                <a:latin typeface="Arial" pitchFamily="34" charset="0"/>
                <a:cs typeface="Arial" pitchFamily="34" charset="0"/>
              </a:rPr>
              <a:t>.</a:t>
            </a:r>
            <a:endParaRPr lang="en-US" sz="1800" b="1" dirty="0" smtClean="0">
              <a:latin typeface="Arial" pitchFamily="34" charset="0"/>
              <a:cs typeface="Arial" pitchFamily="34" charset="0"/>
            </a:endParaRP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905656" y="3933056"/>
            <a:ext cx="3332700" cy="2520000"/>
          </a:xfrm>
          <a:prstGeom prst="rect">
            <a:avLst/>
          </a:prstGeom>
          <a:noFill/>
          <a:ln w="9525">
            <a:noFill/>
            <a:miter lim="800000"/>
            <a:headEnd/>
            <a:tailEnd/>
          </a:ln>
        </p:spPr>
      </p:pic>
      <p:sp>
        <p:nvSpPr>
          <p:cNvPr id="9" name="8 - Ορθογώνιο"/>
          <p:cNvSpPr/>
          <p:nvPr/>
        </p:nvSpPr>
        <p:spPr>
          <a:xfrm>
            <a:off x="3923928" y="6608385"/>
            <a:ext cx="5328592" cy="276999"/>
          </a:xfrm>
          <a:prstGeom prst="rect">
            <a:avLst/>
          </a:prstGeom>
        </p:spPr>
        <p:txBody>
          <a:bodyPr wrap="square">
            <a:spAutoFit/>
          </a:bodyPr>
          <a:lstStyle/>
          <a:p>
            <a:r>
              <a:rPr lang="de-DE" sz="1200" b="1" dirty="0" smtClean="0"/>
              <a:t>Fernandez-Martin JL et al. </a:t>
            </a:r>
            <a:r>
              <a:rPr lang="de-DE" sz="1200" b="1" dirty="0" err="1" smtClean="0"/>
              <a:t>Nephrol</a:t>
            </a:r>
            <a:r>
              <a:rPr lang="de-DE" sz="1200" b="1" dirty="0" smtClean="0"/>
              <a:t> </a:t>
            </a:r>
            <a:r>
              <a:rPr lang="de-DE" sz="1200" b="1" dirty="0" err="1" smtClean="0"/>
              <a:t>Dial</a:t>
            </a:r>
            <a:r>
              <a:rPr lang="de-DE" sz="1200" b="1" dirty="0" smtClean="0"/>
              <a:t> Transplant. 2015;30(9):1542-51.</a:t>
            </a:r>
            <a:endParaRPr lang="el-GR"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0808"/>
            <a:ext cx="8640960" cy="108012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Evidence </a:t>
            </a:r>
            <a:r>
              <a:rPr lang="en-US" sz="1800" b="1" dirty="0" smtClean="0">
                <a:latin typeface="Arial" pitchFamily="34" charset="0"/>
                <a:cs typeface="Arial" pitchFamily="34" charset="0"/>
              </a:rPr>
              <a:t>from RCTs supports a more general recommendation to </a:t>
            </a:r>
            <a:r>
              <a:rPr lang="en-US" sz="1800" b="1" dirty="0" smtClean="0">
                <a:solidFill>
                  <a:srgbClr val="A50021"/>
                </a:solidFill>
                <a:latin typeface="Arial" pitchFamily="34" charset="0"/>
                <a:cs typeface="Arial" pitchFamily="34" charset="0"/>
              </a:rPr>
              <a:t>restrict calcium-based phosphate binders in </a:t>
            </a:r>
            <a:r>
              <a:rPr lang="en-US" sz="1800" b="1" dirty="0" err="1" smtClean="0">
                <a:solidFill>
                  <a:srgbClr val="A50021"/>
                </a:solidFill>
                <a:latin typeface="Arial" pitchFamily="34" charset="0"/>
                <a:cs typeface="Arial" pitchFamily="34" charset="0"/>
              </a:rPr>
              <a:t>hyperphosphatemic</a:t>
            </a:r>
            <a:r>
              <a:rPr lang="en-US" sz="1800" b="1" dirty="0" smtClean="0">
                <a:solidFill>
                  <a:srgbClr val="A50021"/>
                </a:solidFill>
                <a:latin typeface="Arial" pitchFamily="34" charset="0"/>
                <a:cs typeface="Arial" pitchFamily="34" charset="0"/>
              </a:rPr>
              <a:t> patients </a:t>
            </a:r>
            <a:r>
              <a:rPr lang="en-US" sz="1800" b="1" dirty="0" smtClean="0">
                <a:latin typeface="Arial" pitchFamily="34" charset="0"/>
                <a:cs typeface="Arial" pitchFamily="34" charset="0"/>
              </a:rPr>
              <a:t>across all severities of CKD.</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sp>
        <p:nvSpPr>
          <p:cNvPr id="9" name="8 - Ορθογώνιο"/>
          <p:cNvSpPr/>
          <p:nvPr/>
        </p:nvSpPr>
        <p:spPr>
          <a:xfrm>
            <a:off x="5292080" y="6608385"/>
            <a:ext cx="3960440" cy="276999"/>
          </a:xfrm>
          <a:prstGeom prst="rect">
            <a:avLst/>
          </a:prstGeom>
        </p:spPr>
        <p:txBody>
          <a:bodyPr wrap="square">
            <a:spAutoFit/>
          </a:bodyPr>
          <a:lstStyle/>
          <a:p>
            <a:r>
              <a:rPr lang="en-US" sz="1200" b="1" dirty="0" smtClean="0"/>
              <a:t>Di </a:t>
            </a:r>
            <a:r>
              <a:rPr lang="en-US" sz="1200" b="1" dirty="0" err="1" smtClean="0"/>
              <a:t>Iorio</a:t>
            </a:r>
            <a:r>
              <a:rPr lang="en-US" sz="1200" b="1" dirty="0" smtClean="0"/>
              <a:t> B et al. Am J Kidney Dis. 2013;62(4):771-778</a:t>
            </a:r>
            <a:endParaRPr lang="el-GR" sz="1200" b="1" dirty="0"/>
          </a:p>
        </p:txBody>
      </p:sp>
      <p:pic>
        <p:nvPicPr>
          <p:cNvPr id="4098" name="Picture 2"/>
          <p:cNvPicPr>
            <a:picLocks noChangeAspect="1" noChangeArrowheads="1"/>
          </p:cNvPicPr>
          <p:nvPr/>
        </p:nvPicPr>
        <p:blipFill>
          <a:blip r:embed="rId2" cstate="print"/>
          <a:srcRect/>
          <a:stretch>
            <a:fillRect/>
          </a:stretch>
        </p:blipFill>
        <p:spPr bwMode="auto">
          <a:xfrm>
            <a:off x="1907704" y="2924944"/>
            <a:ext cx="4985055" cy="32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CKD-MBD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988840"/>
            <a:ext cx="8640960" cy="252028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G5D, we suggest using a </a:t>
            </a:r>
            <a:r>
              <a:rPr lang="en-US" sz="1800" b="1" dirty="0" smtClean="0">
                <a:solidFill>
                  <a:srgbClr val="A50021"/>
                </a:solidFill>
                <a:latin typeface="Arial" pitchFamily="34" charset="0"/>
                <a:cs typeface="Arial" pitchFamily="34" charset="0"/>
              </a:rPr>
              <a:t>dialysate calcium concentration between 1.25 and 1.50 mmol/l</a:t>
            </a:r>
            <a:r>
              <a:rPr lang="en-US" sz="1800" b="1" dirty="0" smtClean="0">
                <a:latin typeface="Arial" pitchFamily="34" charset="0"/>
                <a:cs typeface="Arial" pitchFamily="34" charset="0"/>
              </a:rPr>
              <a:t> (2.5 and 3.0 mEq/l) (2C).</a:t>
            </a:r>
          </a:p>
          <a:p>
            <a:pPr>
              <a:buClr>
                <a:srgbClr val="A50021"/>
              </a:buClr>
              <a:buNone/>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adult patients with CKD G3a–G5D receiving phosphate-lowering treatment, we suggest </a:t>
            </a:r>
            <a:r>
              <a:rPr lang="en-US" sz="1800" b="1" dirty="0" smtClean="0">
                <a:solidFill>
                  <a:srgbClr val="A50021"/>
                </a:solidFill>
                <a:latin typeface="Arial" pitchFamily="34" charset="0"/>
                <a:cs typeface="Arial" pitchFamily="34" charset="0"/>
              </a:rPr>
              <a:t>restricting the dose of calcium-based phosphate binders</a:t>
            </a:r>
            <a:r>
              <a:rPr lang="en-US" sz="1800" b="1" dirty="0" smtClean="0">
                <a:latin typeface="Arial" pitchFamily="34" charset="0"/>
                <a:cs typeface="Arial" pitchFamily="34" charset="0"/>
              </a:rPr>
              <a:t> (2B). In children with CKD G3a–G5D, it is reasonable to base the choice of phosphate-lowering treatment on serum calcium levels.</a:t>
            </a: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Lowering high serum phosphate and maintaining serum calcium</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abnormal PTH levels</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2060848"/>
            <a:ext cx="8640960" cy="288032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G3a–G5 not on dialysis, the </a:t>
            </a:r>
            <a:r>
              <a:rPr lang="en-US" sz="1800" b="1" dirty="0" smtClean="0">
                <a:solidFill>
                  <a:srgbClr val="A50021"/>
                </a:solidFill>
                <a:latin typeface="Arial" pitchFamily="34" charset="0"/>
                <a:cs typeface="Arial" pitchFamily="34" charset="0"/>
              </a:rPr>
              <a:t>optimal PTH level is not known</a:t>
            </a:r>
            <a:r>
              <a:rPr lang="en-US" sz="1800" b="1" dirty="0" smtClean="0">
                <a:latin typeface="Arial" pitchFamily="34" charset="0"/>
                <a:cs typeface="Arial" pitchFamily="34" charset="0"/>
              </a:rPr>
              <a:t>. However, patients with levels of intact PTH progressively rising or persistently above the upper normal limit for the assay be evaluated for modifiable factors, including hyperphosphatemia, hypocalcemia, </a:t>
            </a:r>
            <a:r>
              <a:rPr lang="en-US" sz="1800" b="1" dirty="0" smtClean="0">
                <a:solidFill>
                  <a:srgbClr val="A50021"/>
                </a:solidFill>
                <a:latin typeface="Arial" pitchFamily="34" charset="0"/>
                <a:cs typeface="Arial" pitchFamily="34" charset="0"/>
              </a:rPr>
              <a:t>high phosphate intake</a:t>
            </a:r>
            <a:r>
              <a:rPr lang="en-US" sz="1800" b="1" dirty="0" smtClean="0">
                <a:latin typeface="Arial" pitchFamily="34" charset="0"/>
                <a:cs typeface="Arial" pitchFamily="34" charset="0"/>
              </a:rPr>
              <a:t>, and vitamin D deficiency (2C).</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Calcitriol and vitamin D analogs </a:t>
            </a:r>
            <a:r>
              <a:rPr lang="en-US" sz="1800" b="1" dirty="0" smtClean="0">
                <a:solidFill>
                  <a:srgbClr val="A50021"/>
                </a:solidFill>
                <a:latin typeface="Arial" pitchFamily="34" charset="0"/>
                <a:cs typeface="Arial" pitchFamily="34" charset="0"/>
              </a:rPr>
              <a:t>should not </a:t>
            </a:r>
            <a:r>
              <a:rPr lang="en-US" sz="1800" b="1" dirty="0" smtClean="0">
                <a:solidFill>
                  <a:srgbClr val="A50021"/>
                </a:solidFill>
                <a:latin typeface="Arial" pitchFamily="34" charset="0"/>
                <a:cs typeface="Arial" pitchFamily="34" charset="0"/>
              </a:rPr>
              <a:t>be routinely used </a:t>
            </a:r>
            <a:r>
              <a:rPr lang="en-US" sz="1800" b="1" dirty="0" smtClean="0">
                <a:latin typeface="Arial" pitchFamily="34" charset="0"/>
                <a:cs typeface="Arial" pitchFamily="34" charset="0"/>
              </a:rPr>
              <a:t>(2C). It is reasonable to reserve the use of calcitriol and vitamin D analogs for patients with CKD G4–G5 with severe and progressive hyperparathyroidism.</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Patients with CKD G3a–G5 not on dialysis</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abnormal PTH levels</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367240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stage 5D, we suggest maintaining</a:t>
            </a:r>
            <a:r>
              <a:rPr lang="el-GR"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iPTH levels in the range of approximately two to</a:t>
            </a:r>
            <a:r>
              <a:rPr lang="el-GR" sz="1800" b="1" dirty="0" smtClean="0">
                <a:solidFill>
                  <a:srgbClr val="A50021"/>
                </a:solidFill>
                <a:latin typeface="Arial" pitchFamily="34" charset="0"/>
                <a:cs typeface="Arial" pitchFamily="34" charset="0"/>
              </a:rPr>
              <a:t> </a:t>
            </a:r>
            <a:r>
              <a:rPr lang="en-US" sz="1800" b="1" dirty="0" smtClean="0">
                <a:solidFill>
                  <a:srgbClr val="A50021"/>
                </a:solidFill>
                <a:latin typeface="Arial" pitchFamily="34" charset="0"/>
                <a:cs typeface="Arial" pitchFamily="34" charset="0"/>
              </a:rPr>
              <a:t>nine times the upper normal limit </a:t>
            </a:r>
            <a:r>
              <a:rPr lang="en-US" sz="1800" b="1" dirty="0" smtClean="0">
                <a:latin typeface="Arial" pitchFamily="34" charset="0"/>
                <a:cs typeface="Arial" pitchFamily="34" charset="0"/>
              </a:rPr>
              <a:t>for the assay (2C).</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We suggest that marked changes in PTH levels in</a:t>
            </a:r>
            <a:r>
              <a:rPr lang="el-GR" sz="1800" b="1" dirty="0" smtClean="0">
                <a:latin typeface="Arial" pitchFamily="34" charset="0"/>
                <a:cs typeface="Arial" pitchFamily="34" charset="0"/>
              </a:rPr>
              <a:t> </a:t>
            </a:r>
            <a:r>
              <a:rPr lang="en-US" sz="1800" b="1" dirty="0" smtClean="0">
                <a:latin typeface="Arial" pitchFamily="34" charset="0"/>
                <a:cs typeface="Arial" pitchFamily="34" charset="0"/>
              </a:rPr>
              <a:t>either direction within this range prompt an initiation</a:t>
            </a:r>
            <a:r>
              <a:rPr lang="el-GR" sz="1800" b="1" dirty="0" smtClean="0">
                <a:latin typeface="Arial" pitchFamily="34" charset="0"/>
                <a:cs typeface="Arial" pitchFamily="34" charset="0"/>
              </a:rPr>
              <a:t> </a:t>
            </a:r>
            <a:r>
              <a:rPr lang="en-US" sz="1800" b="1" dirty="0" smtClean="0">
                <a:latin typeface="Arial" pitchFamily="34" charset="0"/>
                <a:cs typeface="Arial" pitchFamily="34" charset="0"/>
              </a:rPr>
              <a:t>or change in therapy to avoid progression to</a:t>
            </a:r>
            <a:r>
              <a:rPr lang="el-GR" sz="1800" b="1" dirty="0" smtClean="0">
                <a:latin typeface="Arial" pitchFamily="34" charset="0"/>
                <a:cs typeface="Arial" pitchFamily="34" charset="0"/>
              </a:rPr>
              <a:t> </a:t>
            </a:r>
            <a:r>
              <a:rPr lang="en-US" sz="1800" b="1" dirty="0" smtClean="0">
                <a:latin typeface="Arial" pitchFamily="34" charset="0"/>
                <a:cs typeface="Arial" pitchFamily="34" charset="0"/>
              </a:rPr>
              <a:t>levels outside of this range (2C).</a:t>
            </a:r>
            <a:r>
              <a:rPr lang="el-GR" sz="1800" b="1" dirty="0" smtClean="0">
                <a:latin typeface="Arial" pitchFamily="34" charset="0"/>
                <a:cs typeface="Arial" pitchFamily="34" charset="0"/>
              </a:rPr>
              <a:t>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G5D requiring PTH-lowering</a:t>
            </a:r>
            <a:r>
              <a:rPr lang="el-GR" sz="1800" b="1" dirty="0" smtClean="0">
                <a:latin typeface="Arial" pitchFamily="34" charset="0"/>
                <a:cs typeface="Arial" pitchFamily="34" charset="0"/>
              </a:rPr>
              <a:t> </a:t>
            </a:r>
            <a:r>
              <a:rPr lang="en-US" sz="1800" b="1" dirty="0" smtClean="0">
                <a:latin typeface="Arial" pitchFamily="34" charset="0"/>
                <a:cs typeface="Arial" pitchFamily="34" charset="0"/>
              </a:rPr>
              <a:t>therapy, we suggest </a:t>
            </a:r>
            <a:r>
              <a:rPr lang="en-US" sz="1800" b="1" dirty="0" smtClean="0">
                <a:solidFill>
                  <a:srgbClr val="A50021"/>
                </a:solidFill>
                <a:latin typeface="Arial" pitchFamily="34" charset="0"/>
                <a:cs typeface="Arial" pitchFamily="34" charset="0"/>
              </a:rPr>
              <a:t>calcimimetics, calcitriol, or</a:t>
            </a:r>
            <a:r>
              <a:rPr lang="el-GR" sz="1800" b="1" dirty="0" smtClean="0">
                <a:solidFill>
                  <a:srgbClr val="A50021"/>
                </a:solidFill>
                <a:latin typeface="Arial" pitchFamily="34" charset="0"/>
                <a:cs typeface="Arial" pitchFamily="34" charset="0"/>
              </a:rPr>
              <a:t> </a:t>
            </a:r>
            <a:r>
              <a:rPr lang="en-US" sz="1800" b="1" dirty="0" smtClean="0">
                <a:solidFill>
                  <a:srgbClr val="A50021"/>
                </a:solidFill>
                <a:latin typeface="Arial" pitchFamily="34" charset="0"/>
                <a:cs typeface="Arial" pitchFamily="34" charset="0"/>
              </a:rPr>
              <a:t>vitamin D analogs, or a combination </a:t>
            </a:r>
            <a:r>
              <a:rPr lang="en-US" sz="1800" b="1" dirty="0" smtClean="0">
                <a:latin typeface="Arial" pitchFamily="34" charset="0"/>
                <a:cs typeface="Arial" pitchFamily="34" charset="0"/>
              </a:rPr>
              <a:t>of calcimimetics</a:t>
            </a:r>
            <a:r>
              <a:rPr lang="el-GR" sz="1800" b="1" dirty="0" smtClean="0">
                <a:latin typeface="Arial" pitchFamily="34" charset="0"/>
                <a:cs typeface="Arial" pitchFamily="34" charset="0"/>
              </a:rPr>
              <a:t> </a:t>
            </a:r>
            <a:r>
              <a:rPr lang="en-US" sz="1800" b="1" dirty="0" smtClean="0">
                <a:latin typeface="Arial" pitchFamily="34" charset="0"/>
                <a:cs typeface="Arial" pitchFamily="34" charset="0"/>
              </a:rPr>
              <a:t>with calcitriol or vitamin D analogs (2B).</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Patients with CKD G5D</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35496" y="5905952"/>
            <a:ext cx="1043999" cy="9360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6732240" y="5043656"/>
            <a:ext cx="2400000" cy="18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abnormal PTH levels</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56792"/>
            <a:ext cx="8640960" cy="4824536"/>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The </a:t>
            </a:r>
            <a:r>
              <a:rPr lang="en-US" sz="1800" b="1" dirty="0" smtClean="0">
                <a:solidFill>
                  <a:srgbClr val="A50021"/>
                </a:solidFill>
                <a:latin typeface="Arial" pitchFamily="34" charset="0"/>
                <a:cs typeface="Arial" pitchFamily="34" charset="0"/>
              </a:rPr>
              <a:t>EVOLVE trial </a:t>
            </a:r>
            <a:r>
              <a:rPr lang="en-US" sz="1800" b="1" dirty="0" smtClean="0">
                <a:latin typeface="Arial" pitchFamily="34" charset="0"/>
                <a:cs typeface="Arial" pitchFamily="34" charset="0"/>
              </a:rPr>
              <a:t>evaluated the effect of </a:t>
            </a:r>
            <a:r>
              <a:rPr lang="en-US" sz="1800" b="1" dirty="0" smtClean="0">
                <a:solidFill>
                  <a:srgbClr val="A50021"/>
                </a:solidFill>
                <a:latin typeface="Arial" pitchFamily="34" charset="0"/>
                <a:cs typeface="Arial" pitchFamily="34" charset="0"/>
              </a:rPr>
              <a:t>cinacalcet versus placebo </a:t>
            </a:r>
            <a:r>
              <a:rPr lang="en-US" sz="1800" b="1" dirty="0" smtClean="0">
                <a:latin typeface="Arial" pitchFamily="34" charset="0"/>
                <a:cs typeface="Arial" pitchFamily="34" charset="0"/>
              </a:rPr>
              <a:t>on patient-level outcomes in 3883 HD patients using a composite endpoint of </a:t>
            </a:r>
            <a:r>
              <a:rPr lang="en-US" sz="1800" b="1" dirty="0" smtClean="0">
                <a:solidFill>
                  <a:srgbClr val="A50021"/>
                </a:solidFill>
                <a:latin typeface="Arial" pitchFamily="34" charset="0"/>
                <a:cs typeface="Arial" pitchFamily="34" charset="0"/>
              </a:rPr>
              <a:t>all-cause mortality</a:t>
            </a:r>
            <a:r>
              <a:rPr lang="en-US" sz="1800" b="1" dirty="0" smtClean="0">
                <a:latin typeface="Arial" pitchFamily="34" charset="0"/>
                <a:cs typeface="Arial" pitchFamily="34" charset="0"/>
              </a:rPr>
              <a:t>, nonfatal myocardial infarction, hospitalization for unstable angina and congestive heart failure.</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a:t>
            </a:r>
            <a:r>
              <a:rPr lang="en-US" sz="1800" b="1" dirty="0" smtClean="0">
                <a:solidFill>
                  <a:srgbClr val="A50021"/>
                </a:solidFill>
                <a:latin typeface="Arial" pitchFamily="34" charset="0"/>
                <a:cs typeface="Arial" pitchFamily="34" charset="0"/>
              </a:rPr>
              <a:t>unadjusted primary composite endpoint </a:t>
            </a:r>
            <a:r>
              <a:rPr lang="en-US" sz="1800" b="1" dirty="0" smtClean="0">
                <a:latin typeface="Arial" pitchFamily="34" charset="0"/>
                <a:cs typeface="Arial" pitchFamily="34" charset="0"/>
              </a:rPr>
              <a:t>showed a </a:t>
            </a:r>
            <a:r>
              <a:rPr lang="en-US" sz="1800" b="1" dirty="0" smtClean="0">
                <a:solidFill>
                  <a:srgbClr val="A50021"/>
                </a:solidFill>
                <a:latin typeface="Arial" pitchFamily="34" charset="0"/>
                <a:cs typeface="Arial" pitchFamily="34" charset="0"/>
              </a:rPr>
              <a:t>non-significant reduction</a:t>
            </a:r>
            <a:r>
              <a:rPr lang="en-US" sz="1800" b="1" dirty="0" smtClean="0">
                <a:latin typeface="Arial" pitchFamily="34" charset="0"/>
                <a:cs typeface="Arial" pitchFamily="34" charset="0"/>
              </a:rPr>
              <a:t> (HR: 0.93; P = 0.112) with cinacalcet use. However, analyses adjusted for imbalances in baseline characteristics demonstrated a nominally significant reduction in the primary composite endpoint (HR: 0.88; P= 0.008).</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Approximately one-third of the EVOLVE participants were under the age of 55, and pre-specified analyses that evaluated subjects above or below age 65 demonstrated a significant </a:t>
            </a:r>
            <a:r>
              <a:rPr lang="en-US" sz="1800" b="1" dirty="0" smtClean="0">
                <a:solidFill>
                  <a:srgbClr val="A50021"/>
                </a:solidFill>
                <a:latin typeface="Arial" pitchFamily="34" charset="0"/>
                <a:cs typeface="Arial" pitchFamily="34" charset="0"/>
              </a:rPr>
              <a:t>reduction in risk associated with use of cinacalcet for both the primary endpoint (HR: 0.74; P ≤ 0.001) and all cause mortality (HR: 0.73; P ≤ 0.001) for those aged above 65</a:t>
            </a:r>
            <a:r>
              <a:rPr lang="en-US" sz="1800" b="1" dirty="0" smtClean="0">
                <a:latin typeface="Arial" pitchFamily="34" charset="0"/>
                <a:cs typeface="Arial" pitchFamily="34" charset="0"/>
              </a:rPr>
              <a:t>.</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7" name="6 - Ορθογώνιο"/>
          <p:cNvSpPr/>
          <p:nvPr/>
        </p:nvSpPr>
        <p:spPr>
          <a:xfrm>
            <a:off x="4499992" y="6608385"/>
            <a:ext cx="4680520" cy="276999"/>
          </a:xfrm>
          <a:prstGeom prst="rect">
            <a:avLst/>
          </a:prstGeom>
        </p:spPr>
        <p:txBody>
          <a:bodyPr wrap="square">
            <a:spAutoFit/>
          </a:bodyPr>
          <a:lstStyle/>
          <a:p>
            <a:r>
              <a:rPr lang="de-DE" sz="1200" b="1" dirty="0" smtClean="0"/>
              <a:t>EVOLVE </a:t>
            </a:r>
            <a:r>
              <a:rPr lang="de-DE" sz="1200" b="1" dirty="0" err="1" smtClean="0"/>
              <a:t>trial</a:t>
            </a:r>
            <a:r>
              <a:rPr lang="de-DE" sz="1200" b="1" dirty="0" smtClean="0"/>
              <a:t> </a:t>
            </a:r>
            <a:r>
              <a:rPr lang="de-DE" sz="1200" b="1" dirty="0" err="1" smtClean="0"/>
              <a:t>investigators</a:t>
            </a:r>
            <a:r>
              <a:rPr lang="de-DE" sz="1200" b="1" dirty="0" smtClean="0"/>
              <a:t>. N Engl J </a:t>
            </a:r>
            <a:r>
              <a:rPr lang="de-DE" sz="1200" b="1" dirty="0" err="1" smtClean="0"/>
              <a:t>Med</a:t>
            </a:r>
            <a:r>
              <a:rPr lang="de-DE" sz="1200" b="1" dirty="0" smtClean="0"/>
              <a:t> 2012; 367:2482-2494</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Patients with CKD G5D</a:t>
            </a:r>
            <a:r>
              <a:rPr lang="el-GR" sz="2400" b="1" dirty="0" smtClean="0">
                <a:solidFill>
                  <a:schemeClr val="bg1"/>
                </a:solidFill>
                <a:latin typeface="Arial" pitchFamily="34" charset="0"/>
                <a:cs typeface="Arial" pitchFamily="34" charset="0"/>
              </a:rPr>
              <a:t> – </a:t>
            </a:r>
            <a:r>
              <a:rPr lang="en-US" sz="2400" b="1" dirty="0" smtClean="0">
                <a:solidFill>
                  <a:schemeClr val="bg1"/>
                </a:solidFill>
                <a:latin typeface="Arial" pitchFamily="34" charset="0"/>
                <a:cs typeface="Arial" pitchFamily="34" charset="0"/>
              </a:rPr>
              <a:t>Cinacalcet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Treatment of abnormal PTH levels</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367240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The individual choice should continue to be guided by considerations about concomitant therapies and the present calcium and phosphate levels. In addition, the choice of dialysate calcium concentrations will impact on serum PTH levels.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It should be pointed out that </a:t>
            </a:r>
            <a:r>
              <a:rPr lang="en-US" sz="1800" b="1" dirty="0" smtClean="0">
                <a:solidFill>
                  <a:srgbClr val="A50021"/>
                </a:solidFill>
                <a:latin typeface="Arial" pitchFamily="34" charset="0"/>
                <a:cs typeface="Arial" pitchFamily="34" charset="0"/>
              </a:rPr>
              <a:t>parathyroidectomy remains a valid treatment option</a:t>
            </a:r>
            <a:r>
              <a:rPr lang="en-US" sz="1800" b="1" dirty="0" smtClean="0">
                <a:latin typeface="Arial" pitchFamily="34" charset="0"/>
                <a:cs typeface="Arial" pitchFamily="34" charset="0"/>
              </a:rPr>
              <a:t> especially in cases when PTH-lowering therapies fail</a:t>
            </a:r>
            <a:r>
              <a:rPr lang="de-DE" sz="1800" b="1" dirty="0" smtClean="0">
                <a:latin typeface="Arial" pitchFamily="34" charset="0"/>
                <a:cs typeface="Arial" pitchFamily="34" charset="0"/>
              </a:rPr>
              <a:t>.</a:t>
            </a:r>
          </a:p>
          <a:p>
            <a:pPr>
              <a:buClr>
                <a:srgbClr val="A50021"/>
              </a:buClr>
              <a:buFont typeface="Wingdings" pitchFamily="2" charset="2"/>
              <a:buChar char="v"/>
            </a:pPr>
            <a:endParaRPr lang="de-DE"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G3a–G5D </a:t>
            </a:r>
            <a:r>
              <a:rPr lang="en-US" sz="1800" b="1" dirty="0" smtClean="0">
                <a:solidFill>
                  <a:srgbClr val="A50021"/>
                </a:solidFill>
                <a:latin typeface="Arial" pitchFamily="34" charset="0"/>
                <a:cs typeface="Arial" pitchFamily="34" charset="0"/>
              </a:rPr>
              <a:t>with severe hyperparathyroidism who fail to respond to medical or pharmacological therapy</a:t>
            </a:r>
            <a:r>
              <a:rPr lang="en-US" sz="1800" b="1" dirty="0" smtClean="0">
                <a:latin typeface="Arial" pitchFamily="34" charset="0"/>
                <a:cs typeface="Arial" pitchFamily="34" charset="0"/>
              </a:rPr>
              <a:t>, we suggest parathyroidectomy (2B).</a:t>
            </a: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Patients with CKD G5D</a:t>
            </a:r>
            <a:r>
              <a:rPr lang="el-GR" sz="2400" b="1" dirty="0" smtClean="0">
                <a:solidFill>
                  <a:schemeClr val="bg1"/>
                </a:solidFill>
                <a:latin typeface="Arial" pitchFamily="34" charset="0"/>
                <a:cs typeface="Arial" pitchFamily="34" charset="0"/>
              </a:rPr>
              <a:t> – </a:t>
            </a:r>
            <a:r>
              <a:rPr lang="en-US" sz="2400" b="1" dirty="0" smtClean="0">
                <a:solidFill>
                  <a:schemeClr val="bg1"/>
                </a:solidFill>
                <a:latin typeface="Arial" pitchFamily="34" charset="0"/>
                <a:cs typeface="Arial" pitchFamily="34" charset="0"/>
              </a:rPr>
              <a:t>Other options</a:t>
            </a: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Treatment with osteoporosis medications</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0808"/>
            <a:ext cx="8640960" cy="424847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G1–G2 with osteoporosis and/or high risk of fracture, as identified by World Health Organization criteria, we recommend </a:t>
            </a:r>
            <a:r>
              <a:rPr lang="en-US" sz="1800" b="1" dirty="0" smtClean="0">
                <a:solidFill>
                  <a:srgbClr val="A50021"/>
                </a:solidFill>
                <a:latin typeface="Arial" pitchFamily="34" charset="0"/>
                <a:cs typeface="Arial" pitchFamily="34" charset="0"/>
              </a:rPr>
              <a:t>management as for the general population </a:t>
            </a:r>
            <a:r>
              <a:rPr lang="en-US" sz="1800" b="1" dirty="0" smtClean="0">
                <a:latin typeface="Arial" pitchFamily="34" charset="0"/>
                <a:cs typeface="Arial" pitchFamily="34" charset="0"/>
              </a:rPr>
              <a:t>(1A).</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G3a–G3b with </a:t>
            </a:r>
            <a:r>
              <a:rPr lang="en-US" sz="1800" b="1" dirty="0" smtClean="0">
                <a:solidFill>
                  <a:srgbClr val="A50021"/>
                </a:solidFill>
                <a:latin typeface="Arial" pitchFamily="34" charset="0"/>
                <a:cs typeface="Arial" pitchFamily="34" charset="0"/>
              </a:rPr>
              <a:t>PTH in the normal range and osteoporosis and/or high risk of fracture</a:t>
            </a:r>
            <a:r>
              <a:rPr lang="en-US" sz="1800" b="1" dirty="0" smtClean="0">
                <a:latin typeface="Arial" pitchFamily="34" charset="0"/>
                <a:cs typeface="Arial" pitchFamily="34" charset="0"/>
              </a:rPr>
              <a:t>, as identified by World Health Organization criteria, we suggest </a:t>
            </a:r>
            <a:r>
              <a:rPr lang="en-US" sz="1800" b="1" dirty="0" smtClean="0">
                <a:solidFill>
                  <a:srgbClr val="A50021"/>
                </a:solidFill>
                <a:latin typeface="Arial" pitchFamily="34" charset="0"/>
                <a:cs typeface="Arial" pitchFamily="34" charset="0"/>
              </a:rPr>
              <a:t>treatment as for the general population </a:t>
            </a:r>
            <a:r>
              <a:rPr lang="en-US" sz="1800" b="1" dirty="0" smtClean="0">
                <a:latin typeface="Arial" pitchFamily="34" charset="0"/>
                <a:cs typeface="Arial" pitchFamily="34" charset="0"/>
              </a:rPr>
              <a:t>(2B</a:t>
            </a:r>
            <a:r>
              <a:rPr lang="en-US" sz="1800" b="1" dirty="0" smtClean="0">
                <a:latin typeface="Arial" pitchFamily="34" charset="0"/>
                <a:cs typeface="Arial" pitchFamily="34" charset="0"/>
              </a:rPr>
              <a:t>).</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a:t>
            </a:r>
            <a:r>
              <a:rPr lang="en-US" sz="1800" b="1" dirty="0" smtClean="0">
                <a:solidFill>
                  <a:srgbClr val="A50021"/>
                </a:solidFill>
                <a:latin typeface="Arial" pitchFamily="34" charset="0"/>
                <a:cs typeface="Arial" pitchFamily="34" charset="0"/>
              </a:rPr>
              <a:t>CKD G3a–G5D </a:t>
            </a:r>
            <a:r>
              <a:rPr lang="en-US" sz="1800" b="1" dirty="0" smtClean="0">
                <a:latin typeface="Arial" pitchFamily="34" charset="0"/>
                <a:cs typeface="Arial" pitchFamily="34" charset="0"/>
              </a:rPr>
              <a:t>with biochemical abnormalities of CKD-MBD and low BMD and/or fragility fractures, we suggest that treatment choices take into account the magnitude and reversibility of the biochemical abnormalities and the progression of CKD, with consideration of a bone biopsy (2D).</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Osteoporosis and/or high risk of fracture</a:t>
            </a:r>
            <a:endParaRPr lang="en-US" sz="24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Treatment with osteoporosis medications</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72816"/>
            <a:ext cx="8640960" cy="4104456"/>
          </a:xfrm>
        </p:spPr>
        <p:txBody>
          <a:bodyPr/>
          <a:lstStyle/>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When such treatment choices are considered, their specific side effects must also be taken into account </a:t>
            </a:r>
          </a:p>
          <a:p>
            <a:pPr lvl="1">
              <a:buClr>
                <a:srgbClr val="A50021"/>
              </a:buClr>
              <a:buFont typeface="Wingdings" pitchFamily="2" charset="2"/>
              <a:buChar char="v"/>
            </a:pPr>
            <a:r>
              <a:rPr lang="en-US" sz="1600" b="1" dirty="0" err="1" smtClean="0">
                <a:solidFill>
                  <a:srgbClr val="A50021"/>
                </a:solidFill>
                <a:latin typeface="Arial" pitchFamily="34" charset="0"/>
                <a:cs typeface="Arial" pitchFamily="34" charset="0"/>
              </a:rPr>
              <a:t>antiresorptives</a:t>
            </a:r>
            <a:r>
              <a:rPr lang="en-US" sz="1600" b="1" dirty="0" smtClean="0">
                <a:solidFill>
                  <a:srgbClr val="A50021"/>
                </a:solidFill>
                <a:latin typeface="Arial" pitchFamily="34" charset="0"/>
                <a:cs typeface="Arial" pitchFamily="34" charset="0"/>
              </a:rPr>
              <a:t> will exacerbate low bone turnover</a:t>
            </a:r>
            <a:r>
              <a:rPr lang="en-US" sz="1600" b="1" dirty="0" smtClean="0">
                <a:latin typeface="Arial" pitchFamily="34" charset="0"/>
                <a:cs typeface="Arial" pitchFamily="34" charset="0"/>
              </a:rPr>
              <a:t>, </a:t>
            </a:r>
          </a:p>
          <a:p>
            <a:pPr lvl="1">
              <a:buClr>
                <a:srgbClr val="A50021"/>
              </a:buClr>
              <a:buFont typeface="Wingdings" pitchFamily="2" charset="2"/>
              <a:buChar char="v"/>
            </a:pPr>
            <a:r>
              <a:rPr lang="en-US" sz="1600" b="1" dirty="0" smtClean="0">
                <a:solidFill>
                  <a:srgbClr val="A50021"/>
                </a:solidFill>
                <a:latin typeface="Arial" pitchFamily="34" charset="0"/>
                <a:cs typeface="Arial" pitchFamily="34" charset="0"/>
              </a:rPr>
              <a:t>denosumab</a:t>
            </a:r>
            <a:r>
              <a:rPr lang="en-US" sz="1600" b="1" dirty="0" smtClean="0">
                <a:latin typeface="Arial" pitchFamily="34" charset="0"/>
                <a:cs typeface="Arial" pitchFamily="34" charset="0"/>
              </a:rPr>
              <a:t> may induce significant </a:t>
            </a:r>
            <a:r>
              <a:rPr lang="en-US" sz="1600" b="1" dirty="0" smtClean="0">
                <a:solidFill>
                  <a:srgbClr val="A50021"/>
                </a:solidFill>
                <a:latin typeface="Arial" pitchFamily="34" charset="0"/>
                <a:cs typeface="Arial" pitchFamily="34" charset="0"/>
              </a:rPr>
              <a:t>hypocalcemia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risk of their administration must be weighed against the accuracy of the diagnosis of the underlying bone phenotype.</a:t>
            </a: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Treatment side effects</a:t>
            </a:r>
            <a:endParaRPr lang="en-US" sz="24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Pathophysiology of MBD</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229200"/>
            <a:ext cx="8640960" cy="1152128"/>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CKD, </a:t>
            </a:r>
            <a:r>
              <a:rPr lang="en-US" sz="1800" b="1" dirty="0" smtClean="0">
                <a:solidFill>
                  <a:srgbClr val="A50021"/>
                </a:solidFill>
                <a:latin typeface="Arial" pitchFamily="34" charset="0"/>
                <a:cs typeface="Arial" pitchFamily="34" charset="0"/>
              </a:rPr>
              <a:t>gut </a:t>
            </a:r>
            <a:r>
              <a:rPr lang="en-US" sz="1800" b="1" dirty="0" err="1" smtClean="0">
                <a:solidFill>
                  <a:srgbClr val="A50021"/>
                </a:solidFill>
                <a:latin typeface="Arial" pitchFamily="34" charset="0"/>
                <a:cs typeface="Arial" pitchFamily="34" charset="0"/>
              </a:rPr>
              <a:t>dysbiosis</a:t>
            </a:r>
            <a:r>
              <a:rPr lang="en-US" sz="1800" b="1" dirty="0" smtClean="0">
                <a:solidFill>
                  <a:srgbClr val="A50021"/>
                </a:solidFill>
                <a:latin typeface="Arial" pitchFamily="34" charset="0"/>
                <a:cs typeface="Arial" pitchFamily="34" charset="0"/>
              </a:rPr>
              <a:t>, immune cell dysfunction</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inflammation</a:t>
            </a:r>
            <a:r>
              <a:rPr lang="en-US" sz="1800" b="1" dirty="0" smtClean="0">
                <a:latin typeface="Arial" pitchFamily="34" charset="0"/>
                <a:cs typeface="Arial" pitchFamily="34" charset="0"/>
              </a:rPr>
              <a:t> and oxidative stress are increasingly recognized as important factors that contribute to the </a:t>
            </a:r>
            <a:r>
              <a:rPr lang="en-US" sz="1800" b="1" dirty="0" smtClean="0">
                <a:solidFill>
                  <a:srgbClr val="A50021"/>
                </a:solidFill>
                <a:latin typeface="Arial" pitchFamily="34" charset="0"/>
                <a:cs typeface="Arial" pitchFamily="34" charset="0"/>
              </a:rPr>
              <a:t>bone loss </a:t>
            </a:r>
            <a:r>
              <a:rPr lang="en-US" sz="1800" b="1" dirty="0" smtClean="0">
                <a:latin typeface="Arial" pitchFamily="34" charset="0"/>
                <a:cs typeface="Arial" pitchFamily="34" charset="0"/>
              </a:rPr>
              <a:t>and </a:t>
            </a:r>
            <a:r>
              <a:rPr lang="en-US" sz="1800" b="1" dirty="0" smtClean="0">
                <a:solidFill>
                  <a:srgbClr val="A50021"/>
                </a:solidFill>
                <a:latin typeface="Arial" pitchFamily="34" charset="0"/>
                <a:cs typeface="Arial" pitchFamily="34" charset="0"/>
              </a:rPr>
              <a:t>vascular calcification </a:t>
            </a:r>
            <a:r>
              <a:rPr lang="en-US" sz="1800" b="1" dirty="0" smtClean="0">
                <a:latin typeface="Arial" pitchFamily="34" charset="0"/>
                <a:cs typeface="Arial" pitchFamily="34" charset="0"/>
              </a:rPr>
              <a:t>that characterize CKD–MBD.</a:t>
            </a:r>
          </a:p>
        </p:txBody>
      </p:sp>
      <p:sp>
        <p:nvSpPr>
          <p:cNvPr id="7" name="6 - Ορθογώνιο"/>
          <p:cNvSpPr/>
          <p:nvPr/>
        </p:nvSpPr>
        <p:spPr>
          <a:xfrm>
            <a:off x="4283968" y="6608385"/>
            <a:ext cx="4968552" cy="276999"/>
          </a:xfrm>
          <a:prstGeom prst="rect">
            <a:avLst/>
          </a:prstGeom>
        </p:spPr>
        <p:txBody>
          <a:bodyPr wrap="square">
            <a:spAutoFit/>
          </a:bodyPr>
          <a:lstStyle/>
          <a:p>
            <a:r>
              <a:rPr lang="de-DE" sz="1200" b="1" dirty="0" err="1" smtClean="0"/>
              <a:t>Evenepoel</a:t>
            </a:r>
            <a:r>
              <a:rPr lang="de-DE" sz="1200" b="1" dirty="0" smtClean="0"/>
              <a:t> P et al. Nature Reviews </a:t>
            </a:r>
            <a:r>
              <a:rPr lang="de-DE" sz="1200" b="1" dirty="0" err="1" smtClean="0"/>
              <a:t>Nephrology</a:t>
            </a:r>
            <a:r>
              <a:rPr lang="de-DE" sz="1200" b="1" dirty="0" smtClean="0"/>
              <a:t>, 19, 646–657 (2023)</a:t>
            </a:r>
            <a:endParaRPr lang="el-GR" sz="1200" b="1" dirty="0"/>
          </a:p>
        </p:txBody>
      </p:sp>
      <p:pic>
        <p:nvPicPr>
          <p:cNvPr id="2050" name="Picture 2"/>
          <p:cNvPicPr>
            <a:picLocks noChangeAspect="1" noChangeArrowheads="1"/>
          </p:cNvPicPr>
          <p:nvPr/>
        </p:nvPicPr>
        <p:blipFill>
          <a:blip r:embed="rId2" cstate="print"/>
          <a:srcRect/>
          <a:stretch>
            <a:fillRect/>
          </a:stretch>
        </p:blipFill>
        <p:spPr bwMode="auto">
          <a:xfrm>
            <a:off x="638175" y="1473944"/>
            <a:ext cx="786765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412776"/>
            <a:ext cx="8219256" cy="4680520"/>
          </a:xfrm>
        </p:spPr>
        <p:txBody>
          <a:bodyPr/>
          <a:lstStyle/>
          <a:p>
            <a:pPr>
              <a:lnSpc>
                <a:spcPct val="150000"/>
              </a:lnSpc>
              <a:buClr>
                <a:srgbClr val="A50021"/>
              </a:buClr>
              <a:buFont typeface="Wingdings" pitchFamily="2" charset="2"/>
              <a:buChar char="v"/>
            </a:pPr>
            <a:r>
              <a:rPr lang="en-US" sz="2400" b="1" dirty="0" smtClean="0">
                <a:solidFill>
                  <a:schemeClr val="bg2"/>
                </a:solidFill>
                <a:latin typeface="Arial" pitchFamily="34" charset="0"/>
                <a:cs typeface="Arial" pitchFamily="34" charset="0"/>
              </a:rPr>
              <a:t>Pathophysiology and epidemiology</a:t>
            </a:r>
            <a:endParaRPr lang="el-GR" sz="2400" b="1" dirty="0" smtClean="0">
              <a:solidFill>
                <a:schemeClr val="bg2"/>
              </a:solidFill>
              <a:latin typeface="Arial" pitchFamily="34" charset="0"/>
              <a:cs typeface="Arial" pitchFamily="34" charset="0"/>
            </a:endParaRPr>
          </a:p>
          <a:p>
            <a:pPr>
              <a:lnSpc>
                <a:spcPct val="150000"/>
              </a:lnSpc>
              <a:buClr>
                <a:srgbClr val="A50021"/>
              </a:buClr>
              <a:buNone/>
            </a:pPr>
            <a:r>
              <a:rPr lang="el-GR" sz="2400" b="1" dirty="0" smtClean="0">
                <a:solidFill>
                  <a:schemeClr val="bg2"/>
                </a:solidFill>
                <a:latin typeface="Arial" pitchFamily="34" charset="0"/>
                <a:cs typeface="Arial" pitchFamily="34" charset="0"/>
              </a:rPr>
              <a:t> </a:t>
            </a:r>
          </a:p>
          <a:p>
            <a:pPr>
              <a:lnSpc>
                <a:spcPct val="150000"/>
              </a:lnSpc>
              <a:buClr>
                <a:srgbClr val="A50021"/>
              </a:buClr>
              <a:buFont typeface="Wingdings" pitchFamily="2" charset="2"/>
              <a:buChar char="v"/>
            </a:pPr>
            <a:r>
              <a:rPr lang="de-DE" sz="2400" b="1" dirty="0" smtClean="0">
                <a:solidFill>
                  <a:schemeClr val="bg2"/>
                </a:solidFill>
                <a:latin typeface="Arial" pitchFamily="34" charset="0"/>
                <a:cs typeface="Arial" pitchFamily="34" charset="0"/>
              </a:rPr>
              <a:t>Diagnosis </a:t>
            </a:r>
            <a:r>
              <a:rPr lang="de-DE" sz="2400" b="1" dirty="0" err="1" smtClean="0">
                <a:solidFill>
                  <a:schemeClr val="bg2"/>
                </a:solidFill>
                <a:latin typeface="Arial" pitchFamily="34" charset="0"/>
                <a:cs typeface="Arial" pitchFamily="34" charset="0"/>
              </a:rPr>
              <a:t>of</a:t>
            </a:r>
            <a:r>
              <a:rPr lang="de-DE" sz="2400" b="1" dirty="0" smtClean="0">
                <a:solidFill>
                  <a:schemeClr val="bg2"/>
                </a:solidFill>
                <a:latin typeface="Arial" pitchFamily="34" charset="0"/>
                <a:cs typeface="Arial" pitchFamily="34" charset="0"/>
              </a:rPr>
              <a:t> CKD–MBD</a:t>
            </a:r>
          </a:p>
          <a:p>
            <a:pPr>
              <a:lnSpc>
                <a:spcPct val="150000"/>
              </a:lnSpc>
              <a:buClr>
                <a:srgbClr val="A50021"/>
              </a:buClr>
              <a:buFont typeface="Wingdings" pitchFamily="2" charset="2"/>
              <a:buChar char="v"/>
            </a:pPr>
            <a:endParaRPr lang="el-GR" sz="2400" b="1" dirty="0" smtClean="0">
              <a:solidFill>
                <a:schemeClr val="bg2"/>
              </a:solidFill>
              <a:latin typeface="Arial" pitchFamily="34" charset="0"/>
              <a:cs typeface="Arial" pitchFamily="34" charset="0"/>
            </a:endParaRPr>
          </a:p>
          <a:p>
            <a:pPr>
              <a:lnSpc>
                <a:spcPct val="150000"/>
              </a:lnSpc>
              <a:buClr>
                <a:srgbClr val="A50021"/>
              </a:buClr>
              <a:buFont typeface="Wingdings" pitchFamily="2" charset="2"/>
              <a:buChar char="v"/>
            </a:pPr>
            <a:r>
              <a:rPr lang="en-US" sz="2400" b="1" dirty="0" smtClean="0">
                <a:solidFill>
                  <a:schemeClr val="bg2"/>
                </a:solidFill>
                <a:latin typeface="Arial" pitchFamily="34" charset="0"/>
                <a:cs typeface="Arial" pitchFamily="34" charset="0"/>
              </a:rPr>
              <a:t>Therapeutic principles</a:t>
            </a:r>
          </a:p>
          <a:p>
            <a:pPr>
              <a:lnSpc>
                <a:spcPct val="150000"/>
              </a:lnSpc>
              <a:buClr>
                <a:srgbClr val="A50021"/>
              </a:buClr>
              <a:buFont typeface="Wingdings" pitchFamily="2" charset="2"/>
              <a:buChar char="v"/>
            </a:pPr>
            <a:endParaRPr lang="en-US" sz="2400" b="1" dirty="0" smtClean="0">
              <a:latin typeface="Arial" pitchFamily="34" charset="0"/>
              <a:cs typeface="Arial" pitchFamily="34" charset="0"/>
            </a:endParaRPr>
          </a:p>
          <a:p>
            <a:pPr>
              <a:lnSpc>
                <a:spcPct val="150000"/>
              </a:lnSpc>
              <a:buClr>
                <a:srgbClr val="A50021"/>
              </a:buClr>
              <a:buFont typeface="Wingdings" pitchFamily="2" charset="2"/>
              <a:buChar char="v"/>
            </a:pPr>
            <a:r>
              <a:rPr lang="en-US" sz="2400" b="1" dirty="0" smtClean="0">
                <a:latin typeface="Arial" pitchFamily="34" charset="0"/>
                <a:cs typeface="Arial" pitchFamily="34" charset="0"/>
              </a:rPr>
              <a:t>Bone disease in the kidney transplant</a:t>
            </a:r>
            <a:endParaRPr lang="el-GR" sz="2400" b="1" dirty="0" smtClean="0">
              <a:latin typeface="Arial" pitchFamily="34" charset="0"/>
              <a:cs typeface="Arial" pitchFamily="34" charset="0"/>
            </a:endParaRPr>
          </a:p>
        </p:txBody>
      </p:sp>
      <p:grpSp>
        <p:nvGrpSpPr>
          <p:cNvPr id="2" name="Gruppierung 41"/>
          <p:cNvGrpSpPr>
            <a:grpSpLocks/>
          </p:cNvGrpSpPr>
          <p:nvPr/>
        </p:nvGrpSpPr>
        <p:grpSpPr bwMode="auto">
          <a:xfrm>
            <a:off x="0" y="1"/>
            <a:ext cx="9144190" cy="836712"/>
            <a:chOff x="0" y="2"/>
            <a:chExt cx="9144000" cy="839057"/>
          </a:xfrm>
        </p:grpSpPr>
        <p:sp>
          <p:nvSpPr>
            <p:cNvPr id="5" name="Rectangle 12"/>
            <p:cNvSpPr>
              <a:spLocks noChangeArrowheads="1"/>
            </p:cNvSpPr>
            <p:nvPr/>
          </p:nvSpPr>
          <p:spPr bwMode="auto">
            <a:xfrm>
              <a:off x="0" y="2"/>
              <a:ext cx="9144000" cy="83905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116960"/>
              <a:ext cx="9143809" cy="586414"/>
            </a:xfrm>
            <a:prstGeom prst="rect">
              <a:avLst/>
            </a:prstGeom>
            <a:noFill/>
            <a:ln w="9525">
              <a:noFill/>
              <a:miter lim="800000"/>
              <a:headEnd/>
              <a:tailEnd/>
            </a:ln>
          </p:spPr>
          <p:txBody>
            <a:bodyPr wrap="square">
              <a:spAutoFit/>
            </a:bodyPr>
            <a:lstStyle/>
            <a:p>
              <a:pPr algn="ctr"/>
              <a:r>
                <a:rPr lang="en-US" sz="3200" b="1" smtClean="0">
                  <a:solidFill>
                    <a:schemeClr val="bg1"/>
                  </a:solidFill>
                </a:rPr>
                <a:t>CKD – Mineral and Bone Disorder </a:t>
              </a:r>
              <a:endParaRPr lang="en-US" sz="3200" b="1" dirty="0" smtClean="0">
                <a:solidFill>
                  <a:schemeClr val="bg1"/>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805264"/>
            <a:ext cx="8640960" cy="864096"/>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KTRs, the progression of bone disease results from the evolution of pre-existing CKD-MBD with several risk factors already present in the pre-transplantation period.</a:t>
            </a:r>
          </a:p>
        </p:txBody>
      </p:sp>
      <p:sp>
        <p:nvSpPr>
          <p:cNvPr id="7" name="6 - Ορθογώνιο"/>
          <p:cNvSpPr/>
          <p:nvPr/>
        </p:nvSpPr>
        <p:spPr>
          <a:xfrm>
            <a:off x="4860032" y="6608385"/>
            <a:ext cx="4536504" cy="276999"/>
          </a:xfrm>
          <a:prstGeom prst="rect">
            <a:avLst/>
          </a:prstGeom>
        </p:spPr>
        <p:txBody>
          <a:bodyPr wrap="square">
            <a:spAutoFit/>
          </a:bodyPr>
          <a:lstStyle/>
          <a:p>
            <a:r>
              <a:rPr lang="en-US" sz="1200" b="1" dirty="0" err="1" smtClean="0"/>
              <a:t>Cianciolo</a:t>
            </a:r>
            <a:r>
              <a:rPr lang="en-US" sz="1200" b="1" dirty="0" smtClean="0"/>
              <a:t> G et al. </a:t>
            </a:r>
            <a:r>
              <a:rPr lang="en-US" sz="1200" b="1" dirty="0" err="1" smtClean="0"/>
              <a:t>Clin</a:t>
            </a:r>
            <a:r>
              <a:rPr lang="en-US" sz="1200" b="1" dirty="0" smtClean="0"/>
              <a:t> Kid Journal. 2022, 15(8), 1459–1474.</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Pathophysiology</a:t>
            </a:r>
            <a:endParaRPr lang="en-US" sz="2400" b="1" dirty="0" smtClean="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331640" y="1341288"/>
            <a:ext cx="6474312" cy="45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2204864"/>
            <a:ext cx="8640960" cy="2520280"/>
          </a:xfrm>
        </p:spPr>
        <p:txBody>
          <a:bodyPr/>
          <a:lstStyle/>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One quarter of recipients will fracture within the first 5 years of transplantation</a:t>
            </a:r>
            <a:r>
              <a:rPr lang="en-US" sz="1800" b="1" dirty="0" smtClean="0">
                <a:latin typeface="Arial" pitchFamily="34" charset="0"/>
                <a:cs typeface="Arial" pitchFamily="34" charset="0"/>
              </a:rPr>
              <a:t>. Hip fracture risk is 34% higher than for patients on dialysis, and </a:t>
            </a:r>
            <a:r>
              <a:rPr lang="en-US" sz="1800" b="1" dirty="0" smtClean="0">
                <a:solidFill>
                  <a:srgbClr val="A50021"/>
                </a:solidFill>
                <a:latin typeface="Arial" pitchFamily="34" charset="0"/>
                <a:cs typeface="Arial" pitchFamily="34" charset="0"/>
              </a:rPr>
              <a:t>hip and spine fracture risks are more than 4- and 23-fold higher, respectively, than for the general population</a:t>
            </a:r>
            <a:r>
              <a:rPr lang="en-US" sz="1800" b="1" dirty="0" smtClean="0">
                <a:latin typeface="Arial" pitchFamily="34" charset="0"/>
                <a:cs typeface="Arial" pitchFamily="34" charset="0"/>
              </a:rPr>
              <a:t>.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After hip fracture, mortality risk is 60% higher </a:t>
            </a:r>
            <a:r>
              <a:rPr lang="en-US" sz="1800" b="1" dirty="0" smtClean="0">
                <a:latin typeface="Arial" pitchFamily="34" charset="0"/>
                <a:cs typeface="Arial" pitchFamily="34" charset="0"/>
              </a:rPr>
              <a:t>than in other kidney transplant recipients without fracture.</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7" name="6 - Ορθογώνιο"/>
          <p:cNvSpPr/>
          <p:nvPr/>
        </p:nvSpPr>
        <p:spPr>
          <a:xfrm>
            <a:off x="5220072" y="6608385"/>
            <a:ext cx="4032448" cy="276999"/>
          </a:xfrm>
          <a:prstGeom prst="rect">
            <a:avLst/>
          </a:prstGeom>
        </p:spPr>
        <p:txBody>
          <a:bodyPr wrap="square">
            <a:spAutoFit/>
          </a:bodyPr>
          <a:lstStyle/>
          <a:p>
            <a:r>
              <a:rPr lang="en-US" sz="1200" b="1" dirty="0" err="1" smtClean="0"/>
              <a:t>Iyer</a:t>
            </a:r>
            <a:r>
              <a:rPr lang="en-US" sz="1200" b="1" dirty="0" smtClean="0"/>
              <a:t> SP et al. J Am Soc </a:t>
            </a:r>
            <a:r>
              <a:rPr lang="en-US" sz="1200" b="1" dirty="0" err="1" smtClean="0"/>
              <a:t>Nephrol</a:t>
            </a:r>
            <a:r>
              <a:rPr lang="en-US" sz="1200" b="1" dirty="0" smtClean="0"/>
              <a:t> 25: 1331–1341, 2014.</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Risk of </a:t>
            </a:r>
            <a:r>
              <a:rPr lang="en-US" sz="2200" b="1" dirty="0" smtClean="0">
                <a:solidFill>
                  <a:schemeClr val="bg1"/>
                </a:solidFill>
              </a:rPr>
              <a:t>fracture</a:t>
            </a:r>
            <a:endParaRPr lang="en-US" sz="2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373216"/>
            <a:ext cx="8640960" cy="1152128"/>
          </a:xfrm>
        </p:spPr>
        <p:txBody>
          <a:bodyPr/>
          <a:lstStyle/>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More recent </a:t>
            </a:r>
            <a:r>
              <a:rPr lang="en-US" sz="1800" b="1" dirty="0" smtClean="0">
                <a:latin typeface="Arial" pitchFamily="34" charset="0"/>
                <a:cs typeface="Arial" pitchFamily="34" charset="0"/>
              </a:rPr>
              <a:t>cohort studies have shown </a:t>
            </a:r>
            <a:r>
              <a:rPr lang="en-US" sz="1800" b="1" dirty="0" smtClean="0">
                <a:solidFill>
                  <a:srgbClr val="A50021"/>
                </a:solidFill>
                <a:latin typeface="Arial" pitchFamily="34" charset="0"/>
                <a:cs typeface="Arial" pitchFamily="34" charset="0"/>
              </a:rPr>
              <a:t>minimal BMD losses </a:t>
            </a:r>
            <a:r>
              <a:rPr lang="en-US" sz="1800" b="1" dirty="0" smtClean="0">
                <a:latin typeface="Arial" pitchFamily="34" charset="0"/>
                <a:cs typeface="Arial" pitchFamily="34" charset="0"/>
              </a:rPr>
              <a:t>in the early post-transplant period, which seem to be restricted to sites rich in cortical bone such as the distal radius and can be </a:t>
            </a:r>
            <a:r>
              <a:rPr lang="en-US" sz="1800" b="1" dirty="0" smtClean="0">
                <a:solidFill>
                  <a:srgbClr val="A50021"/>
                </a:solidFill>
                <a:latin typeface="Arial" pitchFamily="34" charset="0"/>
                <a:cs typeface="Arial" pitchFamily="34" charset="0"/>
              </a:rPr>
              <a:t>attributed to low cumulative steroid exposure</a:t>
            </a:r>
            <a:r>
              <a:rPr lang="en-US" sz="1800" b="1" dirty="0" smtClean="0">
                <a:latin typeface="Arial" pitchFamily="34" charset="0"/>
                <a:cs typeface="Arial" pitchFamily="34" charset="0"/>
              </a:rPr>
              <a:t>.</a:t>
            </a: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Loss of BMD after kidney transplantation</a:t>
            </a:r>
            <a:endParaRPr lang="en-US" sz="2200" b="1" dirty="0" smtClean="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699792" y="1629200"/>
            <a:ext cx="3305150" cy="3600000"/>
          </a:xfrm>
          <a:prstGeom prst="rect">
            <a:avLst/>
          </a:prstGeom>
          <a:noFill/>
          <a:ln w="9525">
            <a:noFill/>
            <a:miter lim="800000"/>
            <a:headEnd/>
            <a:tailEnd/>
          </a:ln>
        </p:spPr>
      </p:pic>
      <p:sp>
        <p:nvSpPr>
          <p:cNvPr id="9" name="8 - Ορθογώνιο"/>
          <p:cNvSpPr/>
          <p:nvPr/>
        </p:nvSpPr>
        <p:spPr>
          <a:xfrm>
            <a:off x="5220072" y="6608385"/>
            <a:ext cx="4032448" cy="276999"/>
          </a:xfrm>
          <a:prstGeom prst="rect">
            <a:avLst/>
          </a:prstGeom>
        </p:spPr>
        <p:txBody>
          <a:bodyPr wrap="square">
            <a:spAutoFit/>
          </a:bodyPr>
          <a:lstStyle/>
          <a:p>
            <a:r>
              <a:rPr lang="en-US" sz="1200" b="1" dirty="0" err="1" smtClean="0"/>
              <a:t>Iyer</a:t>
            </a:r>
            <a:r>
              <a:rPr lang="en-US" sz="1200" b="1" dirty="0" smtClean="0"/>
              <a:t> SP et al. J Am Soc </a:t>
            </a:r>
            <a:r>
              <a:rPr lang="en-US" sz="1200" b="1" dirty="0" err="1" smtClean="0"/>
              <a:t>Nephrol</a:t>
            </a:r>
            <a:r>
              <a:rPr lang="en-US" sz="1200" b="1" dirty="0" smtClean="0"/>
              <a:t> 25: 1331–1341, 2014.</a:t>
            </a:r>
            <a:endParaRPr lang="el-GR" sz="12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360040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There is no consensus about the safe level of PTH, the PTH cut-off level that identifies persistent HPT or the ‘ideal’ timing of PTH assessment after transplantation.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Most nephrologists wait up to 12months after transplantation for PTH to normalize. </a:t>
            </a:r>
            <a:r>
              <a:rPr lang="en-US" sz="1800" b="1" dirty="0" smtClean="0">
                <a:solidFill>
                  <a:srgbClr val="A50021"/>
                </a:solidFill>
                <a:latin typeface="Arial" pitchFamily="34" charset="0"/>
                <a:cs typeface="Arial" pitchFamily="34" charset="0"/>
              </a:rPr>
              <a:t>Beyond 12 months, a PTH level &gt;100 pg/</a:t>
            </a:r>
            <a:r>
              <a:rPr lang="en-US" sz="1800" b="1" dirty="0" err="1" smtClean="0">
                <a:solidFill>
                  <a:srgbClr val="A50021"/>
                </a:solidFill>
                <a:latin typeface="Arial" pitchFamily="34" charset="0"/>
                <a:cs typeface="Arial" pitchFamily="34" charset="0"/>
              </a:rPr>
              <a:t>mL</a:t>
            </a:r>
            <a:r>
              <a:rPr lang="en-US" sz="1800" b="1" dirty="0" smtClean="0">
                <a:solidFill>
                  <a:srgbClr val="A50021"/>
                </a:solidFill>
                <a:latin typeface="Arial" pitchFamily="34" charset="0"/>
                <a:cs typeface="Arial" pitchFamily="34" charset="0"/>
              </a:rPr>
              <a:t> </a:t>
            </a:r>
            <a:r>
              <a:rPr lang="en-US" sz="1800" b="1" dirty="0" smtClean="0">
                <a:latin typeface="Arial" pitchFamily="34" charset="0"/>
                <a:cs typeface="Arial" pitchFamily="34" charset="0"/>
              </a:rPr>
              <a:t>or 70 pg/</a:t>
            </a:r>
            <a:r>
              <a:rPr lang="en-US" sz="1800" b="1" dirty="0" err="1" smtClean="0">
                <a:latin typeface="Arial" pitchFamily="34" charset="0"/>
                <a:cs typeface="Arial" pitchFamily="34" charset="0"/>
              </a:rPr>
              <a:t>mL</a:t>
            </a:r>
            <a:r>
              <a:rPr lang="en-US" sz="1800" b="1" dirty="0" smtClean="0">
                <a:latin typeface="Arial" pitchFamily="34" charset="0"/>
                <a:cs typeface="Arial" pitchFamily="34" charset="0"/>
              </a:rPr>
              <a:t> is consistent with </a:t>
            </a:r>
            <a:r>
              <a:rPr lang="en-US" sz="1800" b="1" dirty="0" smtClean="0">
                <a:solidFill>
                  <a:srgbClr val="A50021"/>
                </a:solidFill>
                <a:latin typeface="Arial" pitchFamily="34" charset="0"/>
                <a:cs typeface="Arial" pitchFamily="34" charset="0"/>
              </a:rPr>
              <a:t>persistent HPT</a:t>
            </a:r>
            <a:r>
              <a:rPr lang="en-US" sz="1800" b="1" dirty="0" smtClean="0">
                <a:latin typeface="Arial" pitchFamily="34" charset="0"/>
                <a:cs typeface="Arial" pitchFamily="34" charset="0"/>
              </a:rPr>
              <a:t>.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 KDIGO guidelines recommend that KTRs should have the </a:t>
            </a:r>
            <a:r>
              <a:rPr lang="en-US" sz="1800" b="1" dirty="0" smtClean="0">
                <a:solidFill>
                  <a:srgbClr val="A50021"/>
                </a:solidFill>
                <a:latin typeface="Arial" pitchFamily="34" charset="0"/>
                <a:cs typeface="Arial" pitchFamily="34" charset="0"/>
              </a:rPr>
              <a:t>same therapeutic approach for CKD-MBD abnormalities</a:t>
            </a:r>
            <a:r>
              <a:rPr lang="en-US" sz="1800" b="1" dirty="0" smtClean="0">
                <a:latin typeface="Arial" pitchFamily="34" charset="0"/>
                <a:cs typeface="Arial" pitchFamily="34" charset="0"/>
              </a:rPr>
              <a:t>, including PTH, as for patients </a:t>
            </a:r>
            <a:r>
              <a:rPr lang="en-US" sz="1800" b="1" dirty="0" smtClean="0">
                <a:solidFill>
                  <a:srgbClr val="A50021"/>
                </a:solidFill>
                <a:latin typeface="Arial" pitchFamily="34" charset="0"/>
                <a:cs typeface="Arial" pitchFamily="34" charset="0"/>
              </a:rPr>
              <a:t>with CKD stages 3–5</a:t>
            </a:r>
            <a:r>
              <a:rPr lang="en-US" sz="1800" b="1" dirty="0" smtClean="0">
                <a:latin typeface="Arial" pitchFamily="34" charset="0"/>
                <a:cs typeface="Arial" pitchFamily="34" charset="0"/>
              </a:rPr>
              <a:t>.</a:t>
            </a:r>
          </a:p>
        </p:txBody>
      </p:sp>
      <p:sp>
        <p:nvSpPr>
          <p:cNvPr id="7" name="6 - Ορθογώνιο"/>
          <p:cNvSpPr/>
          <p:nvPr/>
        </p:nvSpPr>
        <p:spPr>
          <a:xfrm>
            <a:off x="4860032" y="6608385"/>
            <a:ext cx="4536504" cy="276999"/>
          </a:xfrm>
          <a:prstGeom prst="rect">
            <a:avLst/>
          </a:prstGeom>
        </p:spPr>
        <p:txBody>
          <a:bodyPr wrap="square">
            <a:spAutoFit/>
          </a:bodyPr>
          <a:lstStyle/>
          <a:p>
            <a:r>
              <a:rPr lang="en-US" sz="1200" b="1" dirty="0" err="1" smtClean="0"/>
              <a:t>Cianciolo</a:t>
            </a:r>
            <a:r>
              <a:rPr lang="en-US" sz="1200" b="1" dirty="0" smtClean="0"/>
              <a:t> G et al. </a:t>
            </a:r>
            <a:r>
              <a:rPr lang="en-US" sz="1200" b="1" dirty="0" err="1" smtClean="0"/>
              <a:t>Clin</a:t>
            </a:r>
            <a:r>
              <a:rPr lang="en-US" sz="1200" b="1" dirty="0" smtClean="0"/>
              <a:t> Kid Journal. 2022, 15(8), 1459–1474.</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Bone disease and hyperparathyroidism</a:t>
            </a:r>
            <a:endParaRPr lang="en-US" sz="24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252028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in the </a:t>
            </a:r>
            <a:r>
              <a:rPr lang="en-US" sz="1800" b="1" dirty="0" smtClean="0">
                <a:solidFill>
                  <a:srgbClr val="A50021"/>
                </a:solidFill>
                <a:latin typeface="Arial" pitchFamily="34" charset="0"/>
                <a:cs typeface="Arial" pitchFamily="34" charset="0"/>
              </a:rPr>
              <a:t>immediate post–kidney transplant period</a:t>
            </a:r>
            <a:r>
              <a:rPr lang="en-US" sz="1800" b="1" dirty="0" smtClean="0">
                <a:latin typeface="Arial" pitchFamily="34" charset="0"/>
                <a:cs typeface="Arial" pitchFamily="34" charset="0"/>
              </a:rPr>
              <a:t>, we recommend </a:t>
            </a:r>
            <a:r>
              <a:rPr lang="en-US" sz="1800" b="1" dirty="0" smtClean="0">
                <a:solidFill>
                  <a:srgbClr val="A50021"/>
                </a:solidFill>
                <a:latin typeface="Arial" pitchFamily="34" charset="0"/>
                <a:cs typeface="Arial" pitchFamily="34" charset="0"/>
              </a:rPr>
              <a:t>measuring serum calcium and phosphate at least weekly</a:t>
            </a:r>
            <a:r>
              <a:rPr lang="en-US" sz="1800" b="1" dirty="0" smtClean="0">
                <a:latin typeface="Arial" pitchFamily="34" charset="0"/>
                <a:cs typeface="Arial" pitchFamily="34" charset="0"/>
              </a:rPr>
              <a:t>, until stable (1B).</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after the immediate post–kidney transplant period, it is reasonable to base the frequency of monitoring serum calcium, phosphate, and PTH on the presence and magnitude of abnormalities, and the rate of progression of </a:t>
            </a:r>
            <a:r>
              <a:rPr lang="de-DE" sz="1800" b="1" dirty="0" smtClean="0">
                <a:latin typeface="Arial" pitchFamily="34" charset="0"/>
                <a:cs typeface="Arial" pitchFamily="34" charset="0"/>
              </a:rPr>
              <a:t>CKD.</a:t>
            </a:r>
            <a:endParaRPr lang="en-US" sz="1800" b="1" dirty="0" smtClean="0">
              <a:latin typeface="Arial" pitchFamily="34" charset="0"/>
              <a:cs typeface="Arial" pitchFamily="34" charset="0"/>
            </a:endParaRPr>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algn="ctr"/>
            <a:r>
              <a:rPr lang="en-US" sz="2400" b="1" dirty="0" smtClean="0">
                <a:solidFill>
                  <a:schemeClr val="bg1"/>
                </a:solidFill>
              </a:rPr>
              <a:t>Ca and phosphate measurements</a:t>
            </a:r>
            <a:endParaRPr lang="en-US" sz="24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244827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G1T–G5T, we suggest that 25(OH)D (calcidiol) levels might be measured, and repeated testing determined by baseline values and interventions (2C).</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In patients with CKD G1T–G5T, we suggest that </a:t>
            </a:r>
            <a:r>
              <a:rPr lang="en-US" sz="1800" b="1" dirty="0" smtClean="0">
                <a:solidFill>
                  <a:srgbClr val="A50021"/>
                </a:solidFill>
                <a:latin typeface="Arial" pitchFamily="34" charset="0"/>
                <a:cs typeface="Arial" pitchFamily="34" charset="0"/>
              </a:rPr>
              <a:t>vitamin D deficiency </a:t>
            </a:r>
            <a:r>
              <a:rPr lang="en-US" sz="1800" b="1" dirty="0" smtClean="0">
                <a:latin typeface="Arial" pitchFamily="34" charset="0"/>
                <a:cs typeface="Arial" pitchFamily="34" charset="0"/>
              </a:rPr>
              <a:t>and insufficiency be </a:t>
            </a:r>
            <a:r>
              <a:rPr lang="en-US" sz="1800" b="1" dirty="0" smtClean="0">
                <a:solidFill>
                  <a:srgbClr val="A50021"/>
                </a:solidFill>
                <a:latin typeface="Arial" pitchFamily="34" charset="0"/>
                <a:cs typeface="Arial" pitchFamily="34" charset="0"/>
              </a:rPr>
              <a:t>corrected using treatment strategies recommended for the general population</a:t>
            </a:r>
            <a:r>
              <a:rPr lang="en-US" sz="1800" b="1" dirty="0" smtClean="0">
                <a:latin typeface="Arial" pitchFamily="34" charset="0"/>
                <a:cs typeface="Arial" pitchFamily="34" charset="0"/>
              </a:rPr>
              <a:t> (2C).</a:t>
            </a: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Calcidiol (25-OH-VitD)</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2204864"/>
            <a:ext cx="8640960" cy="100811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with CKD G1T–G5T with risk factors for osteoporosis, we suggest that </a:t>
            </a:r>
            <a:r>
              <a:rPr lang="en-US" sz="1800" b="1" dirty="0" smtClean="0">
                <a:solidFill>
                  <a:srgbClr val="A50021"/>
                </a:solidFill>
                <a:latin typeface="Arial" pitchFamily="34" charset="0"/>
                <a:cs typeface="Arial" pitchFamily="34" charset="0"/>
              </a:rPr>
              <a:t>BMD testing </a:t>
            </a:r>
            <a:r>
              <a:rPr lang="en-US" sz="1800" b="1" dirty="0" smtClean="0">
                <a:solidFill>
                  <a:srgbClr val="A50021"/>
                </a:solidFill>
                <a:latin typeface="Arial" pitchFamily="34" charset="0"/>
                <a:cs typeface="Arial" pitchFamily="34" charset="0"/>
              </a:rPr>
              <a:t>(DXA) </a:t>
            </a:r>
            <a:r>
              <a:rPr lang="en-US" sz="1800" b="1" dirty="0" smtClean="0">
                <a:latin typeface="Arial" pitchFamily="34" charset="0"/>
                <a:cs typeface="Arial" pitchFamily="34" charset="0"/>
              </a:rPr>
              <a:t>be </a:t>
            </a:r>
            <a:r>
              <a:rPr lang="en-US" sz="1800" b="1" dirty="0" smtClean="0">
                <a:latin typeface="Arial" pitchFamily="34" charset="0"/>
                <a:cs typeface="Arial" pitchFamily="34" charset="0"/>
              </a:rPr>
              <a:t>used to assess fracture risk if results will alter therapy (2C).</a:t>
            </a: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Fracture risk assessment</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916832"/>
            <a:ext cx="8640960" cy="3600400"/>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patients in the </a:t>
            </a:r>
            <a:r>
              <a:rPr lang="en-US" sz="1800" b="1" dirty="0" smtClean="0">
                <a:solidFill>
                  <a:srgbClr val="A50021"/>
                </a:solidFill>
                <a:latin typeface="Arial" pitchFamily="34" charset="0"/>
                <a:cs typeface="Arial" pitchFamily="34" charset="0"/>
              </a:rPr>
              <a:t>first 12 months </a:t>
            </a:r>
            <a:r>
              <a:rPr lang="en-US" sz="1800" b="1" dirty="0" smtClean="0">
                <a:latin typeface="Arial" pitchFamily="34" charset="0"/>
                <a:cs typeface="Arial" pitchFamily="34" charset="0"/>
              </a:rPr>
              <a:t>after kidney transplant with an </a:t>
            </a:r>
            <a:r>
              <a:rPr lang="en-US" sz="1800" b="1" dirty="0" smtClean="0">
                <a:solidFill>
                  <a:srgbClr val="A50021"/>
                </a:solidFill>
                <a:latin typeface="Arial" pitchFamily="34" charset="0"/>
                <a:cs typeface="Arial" pitchFamily="34" charset="0"/>
              </a:rPr>
              <a:t>eGFR greater than approximately 30 ml/min/1.73 m</a:t>
            </a:r>
            <a:r>
              <a:rPr lang="en-US" sz="1800" b="1" baseline="30000" dirty="0" smtClean="0">
                <a:solidFill>
                  <a:srgbClr val="A50021"/>
                </a:solidFill>
                <a:latin typeface="Arial" pitchFamily="34" charset="0"/>
                <a:cs typeface="Arial" pitchFamily="34" charset="0"/>
              </a:rPr>
              <a:t>2</a:t>
            </a:r>
            <a:r>
              <a:rPr lang="en-US" sz="1800" b="1" dirty="0" smtClean="0">
                <a:latin typeface="Arial" pitchFamily="34" charset="0"/>
                <a:cs typeface="Arial" pitchFamily="34" charset="0"/>
              </a:rPr>
              <a:t> and </a:t>
            </a:r>
            <a:r>
              <a:rPr lang="en-US" sz="1800" b="1" dirty="0" smtClean="0">
                <a:solidFill>
                  <a:srgbClr val="A50021"/>
                </a:solidFill>
                <a:latin typeface="Arial" pitchFamily="34" charset="0"/>
                <a:cs typeface="Arial" pitchFamily="34" charset="0"/>
              </a:rPr>
              <a:t>low BMD</a:t>
            </a:r>
            <a:r>
              <a:rPr lang="en-US" sz="1800" b="1" dirty="0" smtClean="0">
                <a:latin typeface="Arial" pitchFamily="34" charset="0"/>
                <a:cs typeface="Arial" pitchFamily="34" charset="0"/>
              </a:rPr>
              <a:t>, we suggest that treatment with vitamin D, calcitriol/alfacalcidol, and/or antiresorptive agents be considered (2D).</a:t>
            </a:r>
          </a:p>
          <a:p>
            <a:pPr lvl="1">
              <a:buClr>
                <a:srgbClr val="A50021"/>
              </a:buClr>
              <a:buNone/>
            </a:pPr>
            <a:r>
              <a:rPr lang="en-US" sz="1600" b="1" dirty="0" smtClean="0">
                <a:latin typeface="Arial" pitchFamily="34" charset="0"/>
                <a:cs typeface="Arial" pitchFamily="34" charset="0"/>
              </a:rPr>
              <a:t> </a:t>
            </a:r>
          </a:p>
          <a:p>
            <a:pPr lvl="1">
              <a:buClr>
                <a:srgbClr val="A50021"/>
              </a:buClr>
              <a:buFont typeface="Wingdings" pitchFamily="2" charset="2"/>
              <a:buChar char="v"/>
            </a:pPr>
            <a:r>
              <a:rPr lang="en-US" sz="1600" b="1" dirty="0" smtClean="0">
                <a:latin typeface="Arial" pitchFamily="34" charset="0"/>
                <a:cs typeface="Arial" pitchFamily="34" charset="0"/>
              </a:rPr>
              <a:t>Treatment choices should be influenced by the presence of CKD-MBD, as indicated by abnormal levels of calcium, phosphate, PTH, alkaline </a:t>
            </a:r>
            <a:r>
              <a:rPr lang="en-US" sz="1600" b="1" dirty="0" err="1" smtClean="0">
                <a:latin typeface="Arial" pitchFamily="34" charset="0"/>
                <a:cs typeface="Arial" pitchFamily="34" charset="0"/>
              </a:rPr>
              <a:t>phosphatases</a:t>
            </a:r>
            <a:r>
              <a:rPr lang="en-US" sz="1600" b="1" dirty="0" smtClean="0">
                <a:latin typeface="Arial" pitchFamily="34" charset="0"/>
                <a:cs typeface="Arial" pitchFamily="34" charset="0"/>
              </a:rPr>
              <a:t>, and 25(OH)D (2C).</a:t>
            </a:r>
          </a:p>
          <a:p>
            <a:pPr lvl="1">
              <a:buClr>
                <a:srgbClr val="A50021"/>
              </a:buClr>
              <a:buNone/>
            </a:pPr>
            <a:r>
              <a:rPr lang="en-US" sz="1600" b="1" dirty="0" smtClean="0">
                <a:latin typeface="Arial" pitchFamily="34" charset="0"/>
                <a:cs typeface="Arial" pitchFamily="34" charset="0"/>
              </a:rPr>
              <a:t> </a:t>
            </a:r>
          </a:p>
          <a:p>
            <a:pPr lvl="1">
              <a:buClr>
                <a:srgbClr val="A50021"/>
              </a:buClr>
              <a:buFont typeface="Wingdings" pitchFamily="2" charset="2"/>
              <a:buChar char="v"/>
            </a:pPr>
            <a:r>
              <a:rPr lang="en-US" sz="1600" b="1" dirty="0" smtClean="0">
                <a:latin typeface="Arial" pitchFamily="34" charset="0"/>
                <a:cs typeface="Arial" pitchFamily="34" charset="0"/>
              </a:rPr>
              <a:t>It is reasonable to consider a bone biopsy to guide treatment.</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There are insufficient data to guide treatment after the first 12 months.</a:t>
            </a:r>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Treatment plan</a:t>
            </a:r>
            <a:endParaRPr lang="en-US" sz="2200" b="1" dirty="0" smtClean="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0" y="1628800"/>
            <a:ext cx="4644008" cy="496855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Cinacalcet is not approved for the treatment of hyperparathyroidism in kidney transplant recipients; however, it is clinically used, in patients with significant hypercalcemia. </a:t>
            </a:r>
          </a:p>
          <a:p>
            <a:pPr>
              <a:buClr>
                <a:srgbClr val="A50021"/>
              </a:buClr>
              <a:buFont typeface="Wingdings" pitchFamily="2" charset="2"/>
              <a:buChar char="v"/>
            </a:pPr>
            <a:r>
              <a:rPr lang="en-US" sz="1800" b="1" dirty="0" smtClean="0">
                <a:latin typeface="Arial" pitchFamily="34" charset="0"/>
                <a:cs typeface="Arial" pitchFamily="34" charset="0"/>
              </a:rPr>
              <a:t>While </a:t>
            </a:r>
            <a:r>
              <a:rPr lang="en-US" sz="1800" b="1" dirty="0" smtClean="0">
                <a:solidFill>
                  <a:srgbClr val="A50021"/>
                </a:solidFill>
                <a:latin typeface="Arial" pitchFamily="34" charset="0"/>
                <a:cs typeface="Arial" pitchFamily="34" charset="0"/>
              </a:rPr>
              <a:t>efficiently correcting hypercalcemia</a:t>
            </a:r>
            <a:r>
              <a:rPr lang="en-US" sz="1800" b="1" dirty="0" smtClean="0">
                <a:latin typeface="Arial" pitchFamily="34" charset="0"/>
                <a:cs typeface="Arial" pitchFamily="34" charset="0"/>
              </a:rPr>
              <a:t>, cinacalcet so far has </a:t>
            </a:r>
            <a:r>
              <a:rPr lang="en-US" sz="1800" b="1" dirty="0" smtClean="0">
                <a:solidFill>
                  <a:srgbClr val="A50021"/>
                </a:solidFill>
                <a:latin typeface="Arial" pitchFamily="34" charset="0"/>
                <a:cs typeface="Arial" pitchFamily="34" charset="0"/>
              </a:rPr>
              <a:t>failed to show a beneficial impact on bone mineralization </a:t>
            </a:r>
            <a:r>
              <a:rPr lang="en-US" sz="1800" b="1" dirty="0" smtClean="0">
                <a:latin typeface="Arial" pitchFamily="34" charset="0"/>
                <a:cs typeface="Arial" pitchFamily="34" charset="0"/>
              </a:rPr>
              <a:t>in the transplant population.</a:t>
            </a:r>
          </a:p>
          <a:p>
            <a:pPr>
              <a:buClr>
                <a:srgbClr val="A50021"/>
              </a:buClr>
              <a:buFont typeface="Wingdings" pitchFamily="2" charset="2"/>
              <a:buChar char="v"/>
            </a:pPr>
            <a:r>
              <a:rPr lang="en-US" sz="1800" b="1" dirty="0" smtClean="0">
                <a:latin typeface="Arial" pitchFamily="34" charset="0"/>
                <a:cs typeface="Arial" pitchFamily="34" charset="0"/>
              </a:rPr>
              <a:t>Mean (SE) percent change in BMD at the femoral neck measured from baseline to week 52 by treatment group was 2.16% (1.07%) in the cinacalcet group compared to 0.73% (0.63%) in the placebo group. </a:t>
            </a:r>
          </a:p>
        </p:txBody>
      </p:sp>
      <p:sp>
        <p:nvSpPr>
          <p:cNvPr id="7" name="6 - Ορθογώνιο"/>
          <p:cNvSpPr/>
          <p:nvPr/>
        </p:nvSpPr>
        <p:spPr>
          <a:xfrm>
            <a:off x="5004048" y="6608385"/>
            <a:ext cx="4320480" cy="276999"/>
          </a:xfrm>
          <a:prstGeom prst="rect">
            <a:avLst/>
          </a:prstGeom>
        </p:spPr>
        <p:txBody>
          <a:bodyPr wrap="square">
            <a:spAutoFit/>
          </a:bodyPr>
          <a:lstStyle/>
          <a:p>
            <a:r>
              <a:rPr lang="en-US" sz="1200" b="1" dirty="0" err="1" smtClean="0"/>
              <a:t>Evenepoel</a:t>
            </a:r>
            <a:r>
              <a:rPr lang="en-US" sz="1200" b="1" dirty="0" smtClean="0"/>
              <a:t> P et al. Am J of </a:t>
            </a:r>
            <a:r>
              <a:rPr lang="en-US" sz="1200" b="1" dirty="0" err="1" smtClean="0"/>
              <a:t>Transpl</a:t>
            </a:r>
            <a:r>
              <a:rPr lang="en-US" sz="1200" b="1" dirty="0" smtClean="0"/>
              <a:t> 2014; 14: 2545–2555.</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Cinacalcet</a:t>
            </a:r>
            <a:endParaRPr lang="en-US" sz="2200" b="1" dirty="0" smtClean="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760323" y="1628800"/>
            <a:ext cx="4276173"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de-DE" sz="3200" b="1" dirty="0" smtClean="0">
                  <a:solidFill>
                    <a:schemeClr val="bg1"/>
                  </a:solidFill>
                </a:rPr>
                <a:t>Pathophysiology </a:t>
              </a:r>
              <a:r>
                <a:rPr lang="de-DE" sz="3200" b="1" dirty="0" err="1" smtClean="0">
                  <a:solidFill>
                    <a:schemeClr val="bg1"/>
                  </a:solidFill>
                </a:rPr>
                <a:t>of</a:t>
              </a:r>
              <a:r>
                <a:rPr lang="de-DE" sz="3200" b="1" dirty="0" smtClean="0">
                  <a:solidFill>
                    <a:schemeClr val="bg1"/>
                  </a:solidFill>
                </a:rPr>
                <a:t> MBD</a:t>
              </a:r>
              <a:endParaRPr lang="de-DE"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229200"/>
            <a:ext cx="8640960" cy="1224136"/>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The detrimental effects of hyperparathyroidism on bone are mediated in part by the enhanced trafficking of intestinal T helper 17 (TH17) cells to the bone marrow, where they release IL-17 and trigger a cascade of events that culminates in bone loss.</a:t>
            </a:r>
          </a:p>
        </p:txBody>
      </p:sp>
      <p:sp>
        <p:nvSpPr>
          <p:cNvPr id="7" name="6 - Ορθογώνιο"/>
          <p:cNvSpPr/>
          <p:nvPr/>
        </p:nvSpPr>
        <p:spPr>
          <a:xfrm>
            <a:off x="4283968" y="6608385"/>
            <a:ext cx="4968552" cy="276999"/>
          </a:xfrm>
          <a:prstGeom prst="rect">
            <a:avLst/>
          </a:prstGeom>
        </p:spPr>
        <p:txBody>
          <a:bodyPr wrap="square">
            <a:spAutoFit/>
          </a:bodyPr>
          <a:lstStyle/>
          <a:p>
            <a:r>
              <a:rPr lang="de-DE" sz="1200" b="1" dirty="0" err="1" smtClean="0"/>
              <a:t>Evenepoel</a:t>
            </a:r>
            <a:r>
              <a:rPr lang="de-DE" sz="1200" b="1" dirty="0" smtClean="0"/>
              <a:t> P et al. Nature Reviews </a:t>
            </a:r>
            <a:r>
              <a:rPr lang="de-DE" sz="1200" b="1" dirty="0" err="1" smtClean="0"/>
              <a:t>Nephrology</a:t>
            </a:r>
            <a:r>
              <a:rPr lang="de-DE" sz="1200" b="1" dirty="0" smtClean="0"/>
              <a:t>, 19, 646–657 (2023)</a:t>
            </a:r>
            <a:endParaRPr lang="el-GR" sz="1200" b="1" dirty="0"/>
          </a:p>
        </p:txBody>
      </p:sp>
      <p:pic>
        <p:nvPicPr>
          <p:cNvPr id="3074" name="Picture 2"/>
          <p:cNvPicPr>
            <a:picLocks noChangeAspect="1" noChangeArrowheads="1"/>
          </p:cNvPicPr>
          <p:nvPr/>
        </p:nvPicPr>
        <p:blipFill>
          <a:blip r:embed="rId2" cstate="print"/>
          <a:srcRect/>
          <a:stretch>
            <a:fillRect/>
          </a:stretch>
        </p:blipFill>
        <p:spPr bwMode="auto">
          <a:xfrm>
            <a:off x="1729445" y="1197192"/>
            <a:ext cx="5661027" cy="396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6021288"/>
            <a:ext cx="8640960" cy="64807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Subtotal parathyroidectomy induced </a:t>
            </a:r>
            <a:r>
              <a:rPr lang="en-US" sz="1800" b="1" dirty="0" smtClean="0">
                <a:solidFill>
                  <a:srgbClr val="A50021"/>
                </a:solidFill>
                <a:latin typeface="Arial" pitchFamily="34" charset="0"/>
                <a:cs typeface="Arial" pitchFamily="34" charset="0"/>
              </a:rPr>
              <a:t>greater reduction of iPTH </a:t>
            </a:r>
            <a:r>
              <a:rPr lang="en-US" sz="1800" b="1" dirty="0" smtClean="0">
                <a:latin typeface="Arial" pitchFamily="34" charset="0"/>
                <a:cs typeface="Arial" pitchFamily="34" charset="0"/>
              </a:rPr>
              <a:t>and associated with a </a:t>
            </a:r>
            <a:r>
              <a:rPr lang="en-US" sz="1800" b="1" dirty="0" smtClean="0">
                <a:solidFill>
                  <a:srgbClr val="A50021"/>
                </a:solidFill>
                <a:latin typeface="Arial" pitchFamily="34" charset="0"/>
                <a:cs typeface="Arial" pitchFamily="34" charset="0"/>
              </a:rPr>
              <a:t>significant increase in femoral neck BMD</a:t>
            </a:r>
            <a:r>
              <a:rPr lang="en-US" sz="1800" b="1" dirty="0" smtClean="0">
                <a:latin typeface="Arial" pitchFamily="34" charset="0"/>
                <a:cs typeface="Arial" pitchFamily="34" charset="0"/>
              </a:rPr>
              <a:t>.</a:t>
            </a:r>
          </a:p>
        </p:txBody>
      </p:sp>
      <p:sp>
        <p:nvSpPr>
          <p:cNvPr id="7" name="6 - Ορθογώνιο"/>
          <p:cNvSpPr/>
          <p:nvPr/>
        </p:nvSpPr>
        <p:spPr>
          <a:xfrm>
            <a:off x="4644008" y="6608385"/>
            <a:ext cx="4752528" cy="276999"/>
          </a:xfrm>
          <a:prstGeom prst="rect">
            <a:avLst/>
          </a:prstGeom>
        </p:spPr>
        <p:txBody>
          <a:bodyPr wrap="square">
            <a:spAutoFit/>
          </a:bodyPr>
          <a:lstStyle/>
          <a:p>
            <a:r>
              <a:rPr lang="de-DE" sz="1200" b="1" dirty="0" err="1" smtClean="0"/>
              <a:t>Cruzado</a:t>
            </a:r>
            <a:r>
              <a:rPr lang="de-DE" sz="1200" b="1" dirty="0" smtClean="0"/>
              <a:t> JM et al. J Am </a:t>
            </a:r>
            <a:r>
              <a:rPr lang="de-DE" sz="1200" b="1" dirty="0" err="1" smtClean="0"/>
              <a:t>Soc</a:t>
            </a:r>
            <a:r>
              <a:rPr lang="de-DE" sz="1200" b="1" dirty="0" smtClean="0"/>
              <a:t> </a:t>
            </a:r>
            <a:r>
              <a:rPr lang="de-DE" sz="1200" b="1" dirty="0" err="1" smtClean="0"/>
              <a:t>Nephrol</a:t>
            </a:r>
            <a:r>
              <a:rPr lang="de-DE" sz="1200" b="1" dirty="0" smtClean="0"/>
              <a:t>. 2016; 27(8): 2487–2494.</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Parathyroidectomy </a:t>
            </a:r>
            <a:endParaRPr lang="en-US" sz="2200" b="1" dirty="0" smtClean="0">
              <a:solidFill>
                <a:schemeClr val="bg1"/>
              </a:solidFill>
              <a:latin typeface="Arial" pitchFamily="34" charset="0"/>
              <a:cs typeface="Arial" pitchFamily="34" charset="0"/>
            </a:endParaRPr>
          </a:p>
        </p:txBody>
      </p:sp>
      <p:grpSp>
        <p:nvGrpSpPr>
          <p:cNvPr id="9" name="8 - Ομάδα"/>
          <p:cNvGrpSpPr/>
          <p:nvPr/>
        </p:nvGrpSpPr>
        <p:grpSpPr>
          <a:xfrm>
            <a:off x="445448" y="1340768"/>
            <a:ext cx="8244656" cy="1330410"/>
            <a:chOff x="323528" y="2208346"/>
            <a:chExt cx="8244656" cy="1330410"/>
          </a:xfrm>
        </p:grpSpPr>
        <p:sp>
          <p:nvSpPr>
            <p:cNvPr id="10" name="9 - TextBox"/>
            <p:cNvSpPr txBox="1"/>
            <p:nvPr/>
          </p:nvSpPr>
          <p:spPr>
            <a:xfrm>
              <a:off x="6228184" y="2953981"/>
              <a:ext cx="2340000" cy="584775"/>
            </a:xfrm>
            <a:prstGeom prst="rect">
              <a:avLst/>
            </a:prstGeom>
            <a:solidFill>
              <a:srgbClr val="CCCCFF"/>
            </a:solidFill>
            <a:ln>
              <a:solidFill>
                <a:schemeClr val="tx1"/>
              </a:solidFill>
            </a:ln>
          </p:spPr>
          <p:txBody>
            <a:bodyPr wrap="square" rtlCol="0">
              <a:spAutoFit/>
            </a:bodyPr>
            <a:lstStyle/>
            <a:p>
              <a:pPr algn="ctr"/>
              <a:r>
                <a:rPr lang="en-US" sz="1600" b="1" u="sng" dirty="0" smtClean="0">
                  <a:solidFill>
                    <a:srgbClr val="A50021"/>
                  </a:solidFill>
                </a:rPr>
                <a:t>N=15</a:t>
              </a:r>
            </a:p>
            <a:p>
              <a:pPr algn="ctr"/>
              <a:r>
                <a:rPr lang="en-US" sz="1600" b="1" u="sng" dirty="0" smtClean="0"/>
                <a:t>Cinacalcet</a:t>
              </a:r>
              <a:endParaRPr lang="el-GR" sz="1600" b="1" baseline="30000" dirty="0" smtClean="0"/>
            </a:p>
          </p:txBody>
        </p:sp>
        <p:grpSp>
          <p:nvGrpSpPr>
            <p:cNvPr id="11" name="48 - Ομάδα"/>
            <p:cNvGrpSpPr/>
            <p:nvPr/>
          </p:nvGrpSpPr>
          <p:grpSpPr>
            <a:xfrm>
              <a:off x="323528" y="2208346"/>
              <a:ext cx="5472608" cy="1327795"/>
              <a:chOff x="323528" y="2208346"/>
              <a:chExt cx="5472608" cy="1327795"/>
            </a:xfrm>
          </p:grpSpPr>
          <p:sp>
            <p:nvSpPr>
              <p:cNvPr id="14" name="13 - TextBox"/>
              <p:cNvSpPr txBox="1"/>
              <p:nvPr/>
            </p:nvSpPr>
            <p:spPr>
              <a:xfrm>
                <a:off x="323528" y="2951366"/>
                <a:ext cx="2412000" cy="584775"/>
              </a:xfrm>
              <a:prstGeom prst="rect">
                <a:avLst/>
              </a:prstGeom>
              <a:solidFill>
                <a:srgbClr val="CCCCFF"/>
              </a:solidFill>
              <a:ln>
                <a:solidFill>
                  <a:schemeClr val="tx1"/>
                </a:solidFill>
              </a:ln>
            </p:spPr>
            <p:txBody>
              <a:bodyPr wrap="square" rtlCol="0">
                <a:spAutoFit/>
              </a:bodyPr>
              <a:lstStyle/>
              <a:p>
                <a:pPr algn="ctr"/>
                <a:r>
                  <a:rPr lang="en-US" sz="1600" b="1" u="sng" dirty="0" smtClean="0">
                    <a:solidFill>
                      <a:srgbClr val="A50021"/>
                    </a:solidFill>
                  </a:rPr>
                  <a:t>N=15</a:t>
                </a:r>
              </a:p>
              <a:p>
                <a:pPr algn="ctr"/>
                <a:r>
                  <a:rPr lang="en-US" sz="1600" b="1" u="sng" dirty="0" smtClean="0"/>
                  <a:t>Parathyroidectomy</a:t>
                </a:r>
              </a:p>
            </p:txBody>
          </p:sp>
          <p:sp>
            <p:nvSpPr>
              <p:cNvPr id="16" name="15 - TextBox"/>
              <p:cNvSpPr txBox="1"/>
              <p:nvPr/>
            </p:nvSpPr>
            <p:spPr>
              <a:xfrm>
                <a:off x="3131840" y="2208346"/>
                <a:ext cx="2664296" cy="369332"/>
              </a:xfrm>
              <a:prstGeom prst="rect">
                <a:avLst/>
              </a:prstGeom>
              <a:solidFill>
                <a:srgbClr val="CCCCFF"/>
              </a:solidFill>
              <a:ln>
                <a:solidFill>
                  <a:schemeClr val="tx1"/>
                </a:solidFill>
              </a:ln>
            </p:spPr>
            <p:txBody>
              <a:bodyPr wrap="square" rtlCol="0">
                <a:spAutoFit/>
              </a:bodyPr>
              <a:lstStyle/>
              <a:p>
                <a:pPr algn="ctr"/>
                <a:r>
                  <a:rPr lang="en-US" b="1" u="sng" dirty="0" smtClean="0"/>
                  <a:t>Randomization</a:t>
                </a:r>
                <a:endParaRPr lang="el-GR" b="1" u="sng" baseline="60000" dirty="0" smtClean="0"/>
              </a:p>
            </p:txBody>
          </p:sp>
          <p:cxnSp>
            <p:nvCxnSpPr>
              <p:cNvPr id="17" name="16 - Γωνιακή σύνδεση"/>
              <p:cNvCxnSpPr>
                <a:stCxn id="16" idx="2"/>
                <a:endCxn id="14" idx="0"/>
              </p:cNvCxnSpPr>
              <p:nvPr/>
            </p:nvCxnSpPr>
            <p:spPr>
              <a:xfrm rot="5400000">
                <a:off x="2809914" y="1297292"/>
                <a:ext cx="373688" cy="293446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12 - Γωνιακή σύνδεση"/>
            <p:cNvCxnSpPr>
              <a:stCxn id="16" idx="2"/>
              <a:endCxn id="10" idx="0"/>
            </p:cNvCxnSpPr>
            <p:nvPr/>
          </p:nvCxnSpPr>
          <p:spPr>
            <a:xfrm rot="16200000" flipH="1">
              <a:off x="5742935" y="1298731"/>
              <a:ext cx="376303" cy="293419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8" name="17 - Πίνακας"/>
          <p:cNvGraphicFramePr>
            <a:graphicFrameLocks noGrp="1"/>
          </p:cNvGraphicFramePr>
          <p:nvPr/>
        </p:nvGraphicFramePr>
        <p:xfrm>
          <a:off x="1547664" y="2780928"/>
          <a:ext cx="6048670" cy="3122362"/>
        </p:xfrm>
        <a:graphic>
          <a:graphicData uri="http://schemas.openxmlformats.org/drawingml/2006/table">
            <a:tbl>
              <a:tblPr/>
              <a:tblGrid>
                <a:gridCol w="2187819"/>
                <a:gridCol w="1479994"/>
                <a:gridCol w="1415646"/>
                <a:gridCol w="965211"/>
              </a:tblGrid>
              <a:tr h="358039">
                <a:tc>
                  <a:txBody>
                    <a:bodyPr/>
                    <a:lstStyle/>
                    <a:p>
                      <a:pPr algn="l" fontAlgn="t"/>
                      <a:r>
                        <a:rPr lang="de-DE" sz="1200" b="1" dirty="0">
                          <a:latin typeface="Arial" pitchFamily="34" charset="0"/>
                          <a:cs typeface="Arial" pitchFamily="34" charset="0"/>
                        </a:rPr>
                        <a:t>Variable</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de-DE" sz="1200" b="1" dirty="0" err="1">
                          <a:latin typeface="Arial" pitchFamily="34" charset="0"/>
                          <a:cs typeface="Arial" pitchFamily="34" charset="0"/>
                        </a:rPr>
                        <a:t>Subtotal</a:t>
                      </a:r>
                      <a:r>
                        <a:rPr lang="de-DE" sz="1200" b="1" dirty="0">
                          <a:latin typeface="Arial" pitchFamily="34" charset="0"/>
                          <a:cs typeface="Arial" pitchFamily="34" charset="0"/>
                        </a:rPr>
                        <a:t> Parathyroidectomy</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de-DE" sz="1200" b="1">
                          <a:latin typeface="Arial" pitchFamily="34" charset="0"/>
                          <a:cs typeface="Arial" pitchFamily="34" charset="0"/>
                        </a:rPr>
                        <a:t>Cinacalcet</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de-DE" sz="1200" b="1" i="1">
                          <a:latin typeface="Arial" pitchFamily="34" charset="0"/>
                          <a:cs typeface="Arial" pitchFamily="34" charset="0"/>
                        </a:rPr>
                        <a:t>P</a:t>
                      </a:r>
                      <a:r>
                        <a:rPr lang="de-DE" sz="1200" b="1">
                          <a:latin typeface="Arial" pitchFamily="34" charset="0"/>
                          <a:cs typeface="Arial" pitchFamily="34" charset="0"/>
                        </a:rPr>
                        <a:t> Value</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BMD baseline, g/cm</a:t>
                      </a:r>
                      <a:r>
                        <a:rPr lang="de-DE" sz="1200" b="1" baseline="30000">
                          <a:latin typeface="Arial" pitchFamily="34" charset="0"/>
                          <a:cs typeface="Arial" pitchFamily="34" charset="0"/>
                        </a:rPr>
                        <a:t>2</a:t>
                      </a:r>
                      <a:endParaRPr lang="de-DE"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 Femoral neck</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dirty="0">
                          <a:latin typeface="Arial" pitchFamily="34" charset="0"/>
                          <a:cs typeface="Arial" pitchFamily="34" charset="0"/>
                        </a:rPr>
                        <a:t>0.819±0.164</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0.723±0.089</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0.12</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 Lumbar spine</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0.993±0.227</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0.904±0.106</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0.25</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 Distal 1/3 radius</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0.613±0.097</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0.661±0.116</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0.30</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BMD month 12, g/cm</a:t>
                      </a:r>
                      <a:r>
                        <a:rPr lang="de-DE" sz="1200" b="1" baseline="30000">
                          <a:latin typeface="Arial" pitchFamily="34" charset="0"/>
                          <a:cs typeface="Arial" pitchFamily="34" charset="0"/>
                        </a:rPr>
                        <a:t>2</a:t>
                      </a:r>
                      <a:endParaRPr lang="de-DE"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1200" b="1">
                          <a:latin typeface="Arial" pitchFamily="34" charset="0"/>
                          <a:cs typeface="Arial" pitchFamily="34" charset="0"/>
                        </a:rPr>
                        <a:t>Article I.</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 Femoral neck</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0.846±0.149</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dirty="0">
                          <a:latin typeface="Arial" pitchFamily="34" charset="0"/>
                          <a:cs typeface="Arial" pitchFamily="34" charset="0"/>
                        </a:rPr>
                        <a:t>0.700±0.081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0.01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 Lumbar spine</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1.015±0.213</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0.896±0.109</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0.11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 Distal 1/3 radius</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0.630±0.086</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0.658±0.114</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0.52</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Change at month 12, %</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l-GR" sz="1200" b="1">
                        <a:latin typeface="Arial" pitchFamily="34" charset="0"/>
                        <a:cs typeface="Arial" pitchFamily="34" charset="0"/>
                      </a:endParaRP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dirty="0">
                          <a:solidFill>
                            <a:srgbClr val="A50021"/>
                          </a:solidFill>
                          <a:latin typeface="Arial" pitchFamily="34" charset="0"/>
                          <a:cs typeface="Arial" pitchFamily="34" charset="0"/>
                        </a:rPr>
                        <a:t> </a:t>
                      </a:r>
                      <a:r>
                        <a:rPr lang="de-DE" sz="1200" b="1" dirty="0" err="1">
                          <a:solidFill>
                            <a:srgbClr val="A50021"/>
                          </a:solidFill>
                          <a:latin typeface="Arial" pitchFamily="34" charset="0"/>
                          <a:cs typeface="Arial" pitchFamily="34" charset="0"/>
                        </a:rPr>
                        <a:t>Femoral</a:t>
                      </a:r>
                      <a:r>
                        <a:rPr lang="de-DE" sz="1200" b="1" dirty="0">
                          <a:solidFill>
                            <a:srgbClr val="A50021"/>
                          </a:solidFill>
                          <a:latin typeface="Arial" pitchFamily="34" charset="0"/>
                          <a:cs typeface="Arial" pitchFamily="34" charset="0"/>
                        </a:rPr>
                        <a:t> neck</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dirty="0">
                          <a:solidFill>
                            <a:srgbClr val="A50021"/>
                          </a:solidFill>
                          <a:latin typeface="Arial" pitchFamily="34" charset="0"/>
                          <a:cs typeface="Arial" pitchFamily="34" charset="0"/>
                        </a:rPr>
                        <a:t>+3.8±6.1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dirty="0">
                          <a:solidFill>
                            <a:srgbClr val="A50021"/>
                          </a:solidFill>
                          <a:latin typeface="Arial" pitchFamily="34" charset="0"/>
                          <a:cs typeface="Arial" pitchFamily="34" charset="0"/>
                        </a:rPr>
                        <a:t>−3.0±5.1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dirty="0">
                          <a:solidFill>
                            <a:srgbClr val="A50021"/>
                          </a:solidFill>
                          <a:latin typeface="Arial" pitchFamily="34" charset="0"/>
                          <a:cs typeface="Arial" pitchFamily="34" charset="0"/>
                        </a:rPr>
                        <a:t>0.01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 Lumbar spine</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+2.7±7.8</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−0.9±4.7</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0.21</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44">
                <a:tc>
                  <a:txBody>
                    <a:bodyPr/>
                    <a:lstStyle/>
                    <a:p>
                      <a:pPr algn="l" fontAlgn="t"/>
                      <a:r>
                        <a:rPr lang="de-DE" sz="1200" b="1">
                          <a:latin typeface="Arial" pitchFamily="34" charset="0"/>
                          <a:cs typeface="Arial" pitchFamily="34" charset="0"/>
                        </a:rPr>
                        <a:t> Distal 1/3 radius</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+3.3±6.6</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a:latin typeface="Arial" pitchFamily="34" charset="0"/>
                          <a:cs typeface="Arial" pitchFamily="34" charset="0"/>
                        </a:rPr>
                        <a:t>−0.4±2.6</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200" b="1" dirty="0">
                          <a:latin typeface="Arial" pitchFamily="34" charset="0"/>
                          <a:cs typeface="Arial" pitchFamily="34" charset="0"/>
                        </a:rPr>
                        <a:t>0.10</a:t>
                      </a:r>
                    </a:p>
                  </a:txBody>
                  <a:tcPr marL="43234" marR="43234" marT="21617" marB="21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958552"/>
            <a:ext cx="8640960" cy="720080"/>
          </a:xfrm>
        </p:spPr>
        <p:txBody>
          <a:bodyPr/>
          <a:lstStyle/>
          <a:p>
            <a:pPr>
              <a:buClr>
                <a:srgbClr val="A50021"/>
              </a:buClr>
              <a:buFont typeface="Wingdings" pitchFamily="2" charset="2"/>
              <a:buChar char="v"/>
            </a:pPr>
            <a:r>
              <a:rPr lang="de-DE" sz="1800" b="1" dirty="0" smtClean="0">
                <a:latin typeface="Arial" pitchFamily="34" charset="0"/>
                <a:cs typeface="Arial" pitchFamily="34" charset="0"/>
              </a:rPr>
              <a:t>Denosumab </a:t>
            </a:r>
            <a:r>
              <a:rPr lang="en-US" sz="1800" b="1" dirty="0" smtClean="0">
                <a:latin typeface="Arial" pitchFamily="34" charset="0"/>
                <a:cs typeface="Arial" pitchFamily="34" charset="0"/>
              </a:rPr>
              <a:t>has been shown to </a:t>
            </a:r>
            <a:r>
              <a:rPr lang="en-US" sz="1800" b="1" dirty="0" smtClean="0">
                <a:solidFill>
                  <a:srgbClr val="A50021"/>
                </a:solidFill>
                <a:latin typeface="Arial" pitchFamily="34" charset="0"/>
                <a:cs typeface="Arial" pitchFamily="34" charset="0"/>
              </a:rPr>
              <a:t>effectively increase BMD </a:t>
            </a:r>
            <a:r>
              <a:rPr lang="en-US" sz="1800" b="1" dirty="0" smtClean="0">
                <a:latin typeface="Arial" pitchFamily="34" charset="0"/>
                <a:cs typeface="Arial" pitchFamily="34" charset="0"/>
              </a:rPr>
              <a:t>in de novo kidney transplant recipients. However, an </a:t>
            </a:r>
            <a:r>
              <a:rPr lang="en-US" sz="1800" b="1" dirty="0" smtClean="0">
                <a:solidFill>
                  <a:srgbClr val="A50021"/>
                </a:solidFill>
                <a:latin typeface="Arial" pitchFamily="34" charset="0"/>
                <a:cs typeface="Arial" pitchFamily="34" charset="0"/>
              </a:rPr>
              <a:t>increased rate of UTIs</a:t>
            </a:r>
            <a:r>
              <a:rPr lang="en-US" sz="1800" b="1" dirty="0" smtClean="0">
                <a:latin typeface="Arial" pitchFamily="34" charset="0"/>
                <a:cs typeface="Arial" pitchFamily="34" charset="0"/>
              </a:rPr>
              <a:t> was observed.</a:t>
            </a:r>
          </a:p>
        </p:txBody>
      </p:sp>
      <p:sp>
        <p:nvSpPr>
          <p:cNvPr id="7" name="6 - Ορθογώνιο"/>
          <p:cNvSpPr/>
          <p:nvPr/>
        </p:nvSpPr>
        <p:spPr>
          <a:xfrm>
            <a:off x="5220072" y="6608385"/>
            <a:ext cx="4032448" cy="276999"/>
          </a:xfrm>
          <a:prstGeom prst="rect">
            <a:avLst/>
          </a:prstGeom>
        </p:spPr>
        <p:txBody>
          <a:bodyPr wrap="square">
            <a:spAutoFit/>
          </a:bodyPr>
          <a:lstStyle/>
          <a:p>
            <a:r>
              <a:rPr lang="en-US" sz="1200" b="1" dirty="0" err="1" smtClean="0"/>
              <a:t>Bonani</a:t>
            </a:r>
            <a:r>
              <a:rPr lang="en-US" sz="1200" b="1" dirty="0" smtClean="0"/>
              <a:t> M et al. Am J Transplant 2016; 16: 1882–1891.</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Denosumab</a:t>
            </a:r>
            <a:endParaRPr lang="en-US" sz="2200" b="1" dirty="0" smtClean="0">
              <a:solidFill>
                <a:schemeClr val="bg1"/>
              </a:solidFill>
              <a:latin typeface="Arial" pitchFamily="34" charset="0"/>
              <a:cs typeface="Arial" pitchFamily="34" charset="0"/>
            </a:endParaRPr>
          </a:p>
        </p:txBody>
      </p:sp>
      <p:grpSp>
        <p:nvGrpSpPr>
          <p:cNvPr id="9" name="8 - Ομάδα"/>
          <p:cNvGrpSpPr/>
          <p:nvPr/>
        </p:nvGrpSpPr>
        <p:grpSpPr>
          <a:xfrm>
            <a:off x="441960" y="1340768"/>
            <a:ext cx="8244656" cy="1330410"/>
            <a:chOff x="323528" y="2208346"/>
            <a:chExt cx="8244656" cy="1330410"/>
          </a:xfrm>
        </p:grpSpPr>
        <p:sp>
          <p:nvSpPr>
            <p:cNvPr id="10" name="9 - TextBox"/>
            <p:cNvSpPr txBox="1"/>
            <p:nvPr/>
          </p:nvSpPr>
          <p:spPr>
            <a:xfrm>
              <a:off x="6156176" y="2953981"/>
              <a:ext cx="2412008" cy="584775"/>
            </a:xfrm>
            <a:prstGeom prst="rect">
              <a:avLst/>
            </a:prstGeom>
            <a:solidFill>
              <a:srgbClr val="CCCCFF"/>
            </a:solidFill>
            <a:ln>
              <a:solidFill>
                <a:schemeClr val="tx1"/>
              </a:solidFill>
            </a:ln>
          </p:spPr>
          <p:txBody>
            <a:bodyPr wrap="square" rtlCol="0">
              <a:spAutoFit/>
            </a:bodyPr>
            <a:lstStyle/>
            <a:p>
              <a:pPr algn="ctr"/>
              <a:r>
                <a:rPr lang="en-US" sz="1600" b="1" u="sng" dirty="0" smtClean="0">
                  <a:solidFill>
                    <a:srgbClr val="A50021"/>
                  </a:solidFill>
                </a:rPr>
                <a:t>N=</a:t>
              </a:r>
              <a:r>
                <a:rPr lang="el-GR" sz="1600" b="1" u="sng" dirty="0" smtClean="0">
                  <a:solidFill>
                    <a:srgbClr val="A50021"/>
                  </a:solidFill>
                </a:rPr>
                <a:t>44</a:t>
              </a:r>
              <a:endParaRPr lang="en-US" sz="1600" b="1" u="sng" dirty="0" smtClean="0">
                <a:solidFill>
                  <a:srgbClr val="A50021"/>
                </a:solidFill>
              </a:endParaRPr>
            </a:p>
            <a:p>
              <a:pPr algn="ctr"/>
              <a:r>
                <a:rPr lang="en-US" sz="1600" b="1" u="sng" dirty="0" smtClean="0"/>
                <a:t>Control – no treatment</a:t>
              </a:r>
              <a:endParaRPr lang="el-GR" sz="1600" b="1" baseline="30000" dirty="0" smtClean="0"/>
            </a:p>
          </p:txBody>
        </p:sp>
        <p:grpSp>
          <p:nvGrpSpPr>
            <p:cNvPr id="11" name="48 - Ομάδα"/>
            <p:cNvGrpSpPr/>
            <p:nvPr/>
          </p:nvGrpSpPr>
          <p:grpSpPr>
            <a:xfrm>
              <a:off x="323528" y="2208346"/>
              <a:ext cx="5472608" cy="1327795"/>
              <a:chOff x="323528" y="2208346"/>
              <a:chExt cx="5472608" cy="1327795"/>
            </a:xfrm>
          </p:grpSpPr>
          <p:sp>
            <p:nvSpPr>
              <p:cNvPr id="13" name="12 - TextBox"/>
              <p:cNvSpPr txBox="1"/>
              <p:nvPr/>
            </p:nvSpPr>
            <p:spPr>
              <a:xfrm>
                <a:off x="323528" y="2951366"/>
                <a:ext cx="2412000" cy="584775"/>
              </a:xfrm>
              <a:prstGeom prst="rect">
                <a:avLst/>
              </a:prstGeom>
              <a:solidFill>
                <a:srgbClr val="CCCCFF"/>
              </a:solidFill>
              <a:ln>
                <a:solidFill>
                  <a:schemeClr val="tx1"/>
                </a:solidFill>
              </a:ln>
            </p:spPr>
            <p:txBody>
              <a:bodyPr wrap="square" rtlCol="0">
                <a:spAutoFit/>
              </a:bodyPr>
              <a:lstStyle/>
              <a:p>
                <a:pPr algn="ctr"/>
                <a:r>
                  <a:rPr lang="en-US" sz="1600" b="1" u="sng" dirty="0" smtClean="0">
                    <a:solidFill>
                      <a:srgbClr val="A50021"/>
                    </a:solidFill>
                  </a:rPr>
                  <a:t>N=</a:t>
                </a:r>
                <a:r>
                  <a:rPr lang="el-GR" sz="1600" b="1" u="sng" dirty="0" smtClean="0">
                    <a:solidFill>
                      <a:srgbClr val="A50021"/>
                    </a:solidFill>
                  </a:rPr>
                  <a:t>46</a:t>
                </a:r>
                <a:endParaRPr lang="en-US" sz="1600" b="1" u="sng" dirty="0" smtClean="0">
                  <a:solidFill>
                    <a:srgbClr val="A50021"/>
                  </a:solidFill>
                </a:endParaRPr>
              </a:p>
              <a:p>
                <a:pPr algn="ctr"/>
                <a:r>
                  <a:rPr lang="en-US" sz="1600" b="1" u="sng" dirty="0" smtClean="0"/>
                  <a:t>Denosumab</a:t>
                </a:r>
              </a:p>
            </p:txBody>
          </p:sp>
          <p:sp>
            <p:nvSpPr>
              <p:cNvPr id="14" name="13 - TextBox"/>
              <p:cNvSpPr txBox="1"/>
              <p:nvPr/>
            </p:nvSpPr>
            <p:spPr>
              <a:xfrm>
                <a:off x="3131840" y="2208346"/>
                <a:ext cx="2664296" cy="369332"/>
              </a:xfrm>
              <a:prstGeom prst="rect">
                <a:avLst/>
              </a:prstGeom>
              <a:solidFill>
                <a:srgbClr val="CCCCFF"/>
              </a:solidFill>
              <a:ln>
                <a:solidFill>
                  <a:schemeClr val="tx1"/>
                </a:solidFill>
              </a:ln>
            </p:spPr>
            <p:txBody>
              <a:bodyPr wrap="square" rtlCol="0">
                <a:spAutoFit/>
              </a:bodyPr>
              <a:lstStyle/>
              <a:p>
                <a:pPr algn="ctr"/>
                <a:r>
                  <a:rPr lang="en-US" b="1" u="sng" dirty="0" smtClean="0"/>
                  <a:t>Randomization</a:t>
                </a:r>
                <a:endParaRPr lang="el-GR" b="1" u="sng" baseline="60000" dirty="0" smtClean="0"/>
              </a:p>
            </p:txBody>
          </p:sp>
          <p:cxnSp>
            <p:nvCxnSpPr>
              <p:cNvPr id="15" name="14 - Γωνιακή σύνδεση"/>
              <p:cNvCxnSpPr>
                <a:stCxn id="14" idx="2"/>
                <a:endCxn id="13" idx="0"/>
              </p:cNvCxnSpPr>
              <p:nvPr/>
            </p:nvCxnSpPr>
            <p:spPr>
              <a:xfrm rot="5400000">
                <a:off x="2809914" y="1297292"/>
                <a:ext cx="373688" cy="293446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11 - Γωνιακή σύνδεση"/>
            <p:cNvCxnSpPr>
              <a:stCxn id="14" idx="2"/>
              <a:endCxn id="10" idx="0"/>
            </p:cNvCxnSpPr>
            <p:nvPr/>
          </p:nvCxnSpPr>
          <p:spPr>
            <a:xfrm rot="16200000" flipH="1">
              <a:off x="5724933" y="1316733"/>
              <a:ext cx="376303" cy="289819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1265" name="Picture 1"/>
          <p:cNvPicPr>
            <a:picLocks noChangeAspect="1" noChangeArrowheads="1"/>
          </p:cNvPicPr>
          <p:nvPr/>
        </p:nvPicPr>
        <p:blipFill>
          <a:blip r:embed="rId2" cstate="print"/>
          <a:srcRect t="2353"/>
          <a:stretch>
            <a:fillRect/>
          </a:stretch>
        </p:blipFill>
        <p:spPr bwMode="auto">
          <a:xfrm>
            <a:off x="2370232" y="2708920"/>
            <a:ext cx="4407427" cy="32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733256"/>
            <a:ext cx="8640960" cy="864096"/>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Compared to placebo, </a:t>
            </a:r>
            <a:r>
              <a:rPr lang="en-US" sz="1800" b="1" dirty="0" smtClean="0">
                <a:solidFill>
                  <a:srgbClr val="A50021"/>
                </a:solidFill>
                <a:latin typeface="Arial" pitchFamily="34" charset="0"/>
                <a:cs typeface="Arial" pitchFamily="34" charset="0"/>
              </a:rPr>
              <a:t>bisphosphonate therapy </a:t>
            </a:r>
            <a:r>
              <a:rPr lang="en-US" sz="1800" b="1" dirty="0" smtClean="0">
                <a:latin typeface="Arial" pitchFamily="34" charset="0"/>
                <a:cs typeface="Arial" pitchFamily="34" charset="0"/>
              </a:rPr>
              <a:t>administered over 12 months in transplant recipients </a:t>
            </a:r>
            <a:r>
              <a:rPr lang="en-US" sz="1800" b="1" dirty="0" smtClean="0">
                <a:solidFill>
                  <a:srgbClr val="A50021"/>
                </a:solidFill>
                <a:latin typeface="Arial" pitchFamily="34" charset="0"/>
                <a:cs typeface="Arial" pitchFamily="34" charset="0"/>
              </a:rPr>
              <a:t>may increase vertebral and femoral BMD </a:t>
            </a:r>
            <a:r>
              <a:rPr lang="en-US" sz="1800" b="1" dirty="0" smtClean="0">
                <a:latin typeface="Arial" pitchFamily="34" charset="0"/>
                <a:cs typeface="Arial" pitchFamily="34" charset="0"/>
              </a:rPr>
              <a:t>(low certainty evidence). </a:t>
            </a:r>
          </a:p>
        </p:txBody>
      </p:sp>
      <p:sp>
        <p:nvSpPr>
          <p:cNvPr id="7" name="6 - Ορθογώνιο"/>
          <p:cNvSpPr/>
          <p:nvPr/>
        </p:nvSpPr>
        <p:spPr>
          <a:xfrm>
            <a:off x="4572000" y="6608385"/>
            <a:ext cx="4680520" cy="276999"/>
          </a:xfrm>
          <a:prstGeom prst="rect">
            <a:avLst/>
          </a:prstGeom>
        </p:spPr>
        <p:txBody>
          <a:bodyPr wrap="square">
            <a:spAutoFit/>
          </a:bodyPr>
          <a:lstStyle/>
          <a:p>
            <a:r>
              <a:rPr lang="de-DE" sz="1200" b="1" dirty="0" smtClean="0"/>
              <a:t>Palmer SC et al. </a:t>
            </a:r>
            <a:r>
              <a:rPr lang="de-DE" sz="1200" b="1" dirty="0" err="1" smtClean="0"/>
              <a:t>Cochrane</a:t>
            </a:r>
            <a:r>
              <a:rPr lang="de-DE" sz="1200" b="1" dirty="0" smtClean="0"/>
              <a:t> Database </a:t>
            </a:r>
            <a:r>
              <a:rPr lang="de-DE" sz="1200" b="1" dirty="0" err="1" smtClean="0"/>
              <a:t>Syst</a:t>
            </a:r>
            <a:r>
              <a:rPr lang="de-DE" sz="1200" b="1" dirty="0" smtClean="0"/>
              <a:t> </a:t>
            </a:r>
            <a:r>
              <a:rPr lang="de-DE" sz="1200" b="1" dirty="0" err="1" smtClean="0"/>
              <a:t>Rev</a:t>
            </a:r>
            <a:r>
              <a:rPr lang="de-DE" sz="1200" b="1" dirty="0" smtClean="0"/>
              <a:t>. 2019, 22;10(10).</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Bisphosphonates – BMD</a:t>
            </a:r>
            <a:endParaRPr lang="en-US" sz="2200" b="1" dirty="0" smtClean="0">
              <a:solidFill>
                <a:schemeClr val="bg1"/>
              </a:solidFill>
              <a:latin typeface="Arial" pitchFamily="34" charset="0"/>
              <a:cs typeface="Arial" pitchFamily="34" charset="0"/>
            </a:endParaRPr>
          </a:p>
        </p:txBody>
      </p:sp>
      <p:grpSp>
        <p:nvGrpSpPr>
          <p:cNvPr id="21" name="20 - Ομάδα"/>
          <p:cNvGrpSpPr>
            <a:grpSpLocks noChangeAspect="1"/>
          </p:cNvGrpSpPr>
          <p:nvPr/>
        </p:nvGrpSpPr>
        <p:grpSpPr>
          <a:xfrm>
            <a:off x="2150612" y="1412776"/>
            <a:ext cx="4869660" cy="4320000"/>
            <a:chOff x="1447800" y="1628800"/>
            <a:chExt cx="6272530" cy="5564526"/>
          </a:xfrm>
        </p:grpSpPr>
        <p:pic>
          <p:nvPicPr>
            <p:cNvPr id="49156" name="Picture 4"/>
            <p:cNvPicPr>
              <a:picLocks noChangeAspect="1" noChangeArrowheads="1"/>
            </p:cNvPicPr>
            <p:nvPr/>
          </p:nvPicPr>
          <p:blipFill>
            <a:blip r:embed="rId2" cstate="print"/>
            <a:srcRect b="15526"/>
            <a:stretch>
              <a:fillRect/>
            </a:stretch>
          </p:blipFill>
          <p:spPr bwMode="auto">
            <a:xfrm>
              <a:off x="1447800" y="1628800"/>
              <a:ext cx="6248400" cy="1142538"/>
            </a:xfrm>
            <a:prstGeom prst="rect">
              <a:avLst/>
            </a:prstGeom>
            <a:noFill/>
            <a:ln w="9525">
              <a:noFill/>
              <a:miter lim="800000"/>
              <a:headEnd/>
              <a:tailEnd/>
            </a:ln>
          </p:spPr>
        </p:pic>
        <p:pic>
          <p:nvPicPr>
            <p:cNvPr id="49157" name="Picture 5"/>
            <p:cNvPicPr>
              <a:picLocks noChangeAspect="1" noChangeArrowheads="1"/>
            </p:cNvPicPr>
            <p:nvPr/>
          </p:nvPicPr>
          <p:blipFill>
            <a:blip r:embed="rId3" cstate="print"/>
            <a:srcRect t="5754"/>
            <a:stretch>
              <a:fillRect/>
            </a:stretch>
          </p:blipFill>
          <p:spPr bwMode="auto">
            <a:xfrm>
              <a:off x="1484630" y="2770768"/>
              <a:ext cx="6235700" cy="442255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r>
                <a:rPr lang="en-US" sz="3200" b="1" dirty="0" smtClean="0">
                  <a:solidFill>
                    <a:schemeClr val="bg1"/>
                  </a:solidFill>
                </a:rPr>
                <a:t>Kidney transplant bone disease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5589240"/>
            <a:ext cx="8640960" cy="936104"/>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Compared to placebo, </a:t>
            </a:r>
            <a:r>
              <a:rPr lang="en-US" sz="1800" b="1" dirty="0" smtClean="0">
                <a:solidFill>
                  <a:srgbClr val="A50021"/>
                </a:solidFill>
                <a:latin typeface="Arial" pitchFamily="34" charset="0"/>
                <a:cs typeface="Arial" pitchFamily="34" charset="0"/>
              </a:rPr>
              <a:t>bisphosphonate therapy </a:t>
            </a:r>
            <a:r>
              <a:rPr lang="en-US" sz="1800" b="1" dirty="0" smtClean="0">
                <a:latin typeface="Arial" pitchFamily="34" charset="0"/>
                <a:cs typeface="Arial" pitchFamily="34" charset="0"/>
              </a:rPr>
              <a:t>administered over 12 months in transplant recipients </a:t>
            </a:r>
            <a:r>
              <a:rPr lang="en-US" sz="1800" b="1" dirty="0" smtClean="0">
                <a:solidFill>
                  <a:srgbClr val="A50021"/>
                </a:solidFill>
                <a:latin typeface="Arial" pitchFamily="34" charset="0"/>
                <a:cs typeface="Arial" pitchFamily="34" charset="0"/>
              </a:rPr>
              <a:t>may prevent fracture </a:t>
            </a:r>
            <a:r>
              <a:rPr lang="en-US" sz="1800" b="1" dirty="0" smtClean="0">
                <a:latin typeface="Arial" pitchFamily="34" charset="0"/>
                <a:cs typeface="Arial" pitchFamily="34" charset="0"/>
              </a:rPr>
              <a:t>(RR 0.62, 95% CI 0.38 to 1.01; low certainty evidence). </a:t>
            </a:r>
          </a:p>
        </p:txBody>
      </p:sp>
      <p:sp>
        <p:nvSpPr>
          <p:cNvPr id="7" name="6 - Ορθογώνιο"/>
          <p:cNvSpPr/>
          <p:nvPr/>
        </p:nvSpPr>
        <p:spPr>
          <a:xfrm>
            <a:off x="4572000" y="6608385"/>
            <a:ext cx="4680520" cy="276999"/>
          </a:xfrm>
          <a:prstGeom prst="rect">
            <a:avLst/>
          </a:prstGeom>
        </p:spPr>
        <p:txBody>
          <a:bodyPr wrap="square">
            <a:spAutoFit/>
          </a:bodyPr>
          <a:lstStyle/>
          <a:p>
            <a:r>
              <a:rPr lang="de-DE" sz="1200" b="1" dirty="0" smtClean="0"/>
              <a:t>Palmer SC et al. </a:t>
            </a:r>
            <a:r>
              <a:rPr lang="de-DE" sz="1200" b="1" dirty="0" err="1" smtClean="0"/>
              <a:t>Cochrane</a:t>
            </a:r>
            <a:r>
              <a:rPr lang="de-DE" sz="1200" b="1" dirty="0" smtClean="0"/>
              <a:t> Database </a:t>
            </a:r>
            <a:r>
              <a:rPr lang="de-DE" sz="1200" b="1" dirty="0" err="1" smtClean="0"/>
              <a:t>Syst</a:t>
            </a:r>
            <a:r>
              <a:rPr lang="de-DE" sz="1200" b="1" dirty="0" smtClean="0"/>
              <a:t> </a:t>
            </a:r>
            <a:r>
              <a:rPr lang="de-DE" sz="1200" b="1" dirty="0" err="1" smtClean="0"/>
              <a:t>Rev</a:t>
            </a:r>
            <a:r>
              <a:rPr lang="de-DE" sz="1200" b="1" dirty="0" smtClean="0"/>
              <a:t>. 2019, 22;10(10).</a:t>
            </a:r>
            <a:endParaRPr lang="el-GR" sz="1200" b="1" dirty="0"/>
          </a:p>
        </p:txBody>
      </p:sp>
      <p:sp>
        <p:nvSpPr>
          <p:cNvPr id="8" name="7 - TextBox"/>
          <p:cNvSpPr txBox="1"/>
          <p:nvPr/>
        </p:nvSpPr>
        <p:spPr>
          <a:xfrm>
            <a:off x="86296" y="836712"/>
            <a:ext cx="8950200" cy="430887"/>
          </a:xfrm>
          <a:prstGeom prst="rect">
            <a:avLst/>
          </a:prstGeom>
          <a:solidFill>
            <a:srgbClr val="A50021"/>
          </a:solidFill>
        </p:spPr>
        <p:txBody>
          <a:bodyPr wrap="square" rtlCol="0">
            <a:spAutoFit/>
          </a:bodyPr>
          <a:lstStyle/>
          <a:p>
            <a:pPr algn="ctr"/>
            <a:r>
              <a:rPr lang="en-US" sz="2200" b="1" dirty="0" smtClean="0">
                <a:solidFill>
                  <a:schemeClr val="bg1"/>
                </a:solidFill>
              </a:rPr>
              <a:t>Bisphosphonates – Risk of fracture</a:t>
            </a:r>
            <a:endParaRPr lang="en-US" sz="2200" b="1" dirty="0" smtClean="0">
              <a:solidFill>
                <a:schemeClr val="bg1"/>
              </a:solidFill>
              <a:latin typeface="Arial" pitchFamily="34" charset="0"/>
              <a:cs typeface="Arial" pitchFamily="34" charset="0"/>
            </a:endParaRPr>
          </a:p>
        </p:txBody>
      </p:sp>
      <p:grpSp>
        <p:nvGrpSpPr>
          <p:cNvPr id="3" name="17 - Ομάδα"/>
          <p:cNvGrpSpPr/>
          <p:nvPr/>
        </p:nvGrpSpPr>
        <p:grpSpPr>
          <a:xfrm>
            <a:off x="1447165" y="2203450"/>
            <a:ext cx="6242685" cy="3122414"/>
            <a:chOff x="1447165" y="2203450"/>
            <a:chExt cx="6242685" cy="3122414"/>
          </a:xfrm>
        </p:grpSpPr>
        <p:pic>
          <p:nvPicPr>
            <p:cNvPr id="49154" name="Picture 2"/>
            <p:cNvPicPr>
              <a:picLocks noChangeAspect="1" noChangeArrowheads="1"/>
            </p:cNvPicPr>
            <p:nvPr/>
          </p:nvPicPr>
          <p:blipFill>
            <a:blip r:embed="rId2" cstate="print"/>
            <a:srcRect b="8568"/>
            <a:stretch>
              <a:fillRect/>
            </a:stretch>
          </p:blipFill>
          <p:spPr bwMode="auto">
            <a:xfrm>
              <a:off x="1454150" y="2203450"/>
              <a:ext cx="6235700" cy="2241134"/>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t="32711"/>
            <a:stretch>
              <a:fillRect/>
            </a:stretch>
          </p:blipFill>
          <p:spPr bwMode="auto">
            <a:xfrm>
              <a:off x="1447165" y="4437112"/>
              <a:ext cx="6229350" cy="88875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3"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4"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latin typeface="Arial" panose="020B0604020202020204" pitchFamily="34" charset="0"/>
                  <a:cs typeface="Arial" panose="020B0604020202020204" pitchFamily="34" charset="0"/>
                </a:rPr>
                <a:t>Conclusion</a:t>
              </a:r>
              <a:endParaRPr lang="de-DE" sz="3200" b="1" dirty="0">
                <a:solidFill>
                  <a:schemeClr val="bg1"/>
                </a:solidFill>
                <a:latin typeface="Arial" panose="020B0604020202020204" pitchFamily="34" charset="0"/>
                <a:cs typeface="Arial" panose="020B0604020202020204" pitchFamily="34" charset="0"/>
              </a:endParaRPr>
            </a:p>
          </p:txBody>
        </p:sp>
      </p:grpSp>
      <p:sp>
        <p:nvSpPr>
          <p:cNvPr id="6" name="5 - Θέση περιεχομένου"/>
          <p:cNvSpPr>
            <a:spLocks noGrp="1"/>
          </p:cNvSpPr>
          <p:nvPr>
            <p:ph sz="quarter" idx="1"/>
          </p:nvPr>
        </p:nvSpPr>
        <p:spPr>
          <a:xfrm>
            <a:off x="179512" y="1340768"/>
            <a:ext cx="8784976" cy="4968552"/>
          </a:xfrm>
        </p:spPr>
        <p:txBody>
          <a:bodyPr/>
          <a:lstStyle/>
          <a:p>
            <a:pPr>
              <a:buClr>
                <a:srgbClr val="A50021"/>
              </a:buClr>
              <a:buFont typeface="Wingdings" pitchFamily="2" charset="2"/>
              <a:buChar char="v"/>
            </a:pPr>
            <a:r>
              <a:rPr lang="en-US" sz="2000" b="1" dirty="0" smtClean="0">
                <a:solidFill>
                  <a:srgbClr val="A50021"/>
                </a:solidFill>
                <a:latin typeface="Arial" pitchFamily="34" charset="0"/>
                <a:cs typeface="Arial" pitchFamily="34" charset="0"/>
              </a:rPr>
              <a:t>MBD in CKD is a systemic disorder </a:t>
            </a:r>
            <a:r>
              <a:rPr lang="en-US" sz="2000" b="1" dirty="0" smtClean="0">
                <a:latin typeface="Arial" pitchFamily="34" charset="0"/>
                <a:cs typeface="Arial" pitchFamily="34" charset="0"/>
              </a:rPr>
              <a:t>of mineral and bone metabolism due to CKD manifested by abnormalities of calcium, phosphorus, PTH, or vitamin D metabolism that </a:t>
            </a:r>
            <a:r>
              <a:rPr lang="en-US" sz="2000" b="1" dirty="0" smtClean="0">
                <a:solidFill>
                  <a:srgbClr val="A50021"/>
                </a:solidFill>
                <a:latin typeface="Arial" pitchFamily="34" charset="0"/>
                <a:cs typeface="Arial" pitchFamily="34" charset="0"/>
              </a:rPr>
              <a:t>promotes </a:t>
            </a:r>
            <a:r>
              <a:rPr lang="en-US" sz="2000" b="1" smtClean="0">
                <a:solidFill>
                  <a:srgbClr val="A50021"/>
                </a:solidFill>
                <a:latin typeface="Arial" pitchFamily="34" charset="0"/>
                <a:cs typeface="Arial" pitchFamily="34" charset="0"/>
              </a:rPr>
              <a:t>bone loss, vascular </a:t>
            </a:r>
            <a:r>
              <a:rPr lang="en-US" sz="2000" b="1" dirty="0" smtClean="0">
                <a:solidFill>
                  <a:srgbClr val="A50021"/>
                </a:solidFill>
                <a:latin typeface="Arial" pitchFamily="34" charset="0"/>
                <a:cs typeface="Arial" pitchFamily="34" charset="0"/>
              </a:rPr>
              <a:t>calcification and increases cardiovascular risk</a:t>
            </a:r>
            <a:r>
              <a:rPr lang="en-US" sz="2000" b="1" dirty="0" smtClean="0">
                <a:latin typeface="Arial" pitchFamily="34" charset="0"/>
                <a:cs typeface="Arial" pitchFamily="34" charset="0"/>
              </a:rPr>
              <a:t>.</a:t>
            </a:r>
          </a:p>
          <a:p>
            <a:pPr>
              <a:buClr>
                <a:srgbClr val="A50021"/>
              </a:buClr>
              <a:buFont typeface="Wingdings" pitchFamily="2" charset="2"/>
              <a:buChar char="v"/>
            </a:pPr>
            <a:endParaRPr lang="en-US" sz="2000" b="1" dirty="0" smtClean="0">
              <a:latin typeface="Arial" pitchFamily="34" charset="0"/>
              <a:cs typeface="Arial" pitchFamily="34" charset="0"/>
            </a:endParaRPr>
          </a:p>
          <a:p>
            <a:pPr>
              <a:buClr>
                <a:srgbClr val="A50021"/>
              </a:buClr>
              <a:buFont typeface="Wingdings" pitchFamily="2" charset="2"/>
              <a:buChar char="v"/>
            </a:pPr>
            <a:r>
              <a:rPr lang="en-US" sz="2000" b="1" dirty="0" smtClean="0">
                <a:solidFill>
                  <a:srgbClr val="A50021"/>
                </a:solidFill>
                <a:latin typeface="Arial" pitchFamily="34" charset="0"/>
                <a:cs typeface="Arial" pitchFamily="34" charset="0"/>
              </a:rPr>
              <a:t>Diagnosis should be established by serial measurements </a:t>
            </a:r>
            <a:r>
              <a:rPr lang="en-US" sz="2000" b="1" dirty="0" smtClean="0">
                <a:latin typeface="Arial" pitchFamily="34" charset="0"/>
                <a:cs typeface="Arial" pitchFamily="34" charset="0"/>
              </a:rPr>
              <a:t>of calcium, phosphorus and PTH while the use of DEXA and bone biopsy can help the assessment of fracture risk and determine bone turn-over that can impact treatment decisions.</a:t>
            </a:r>
          </a:p>
          <a:p>
            <a:pPr>
              <a:buClr>
                <a:srgbClr val="A50021"/>
              </a:buClr>
              <a:buFont typeface="Wingdings" pitchFamily="2" charset="2"/>
              <a:buChar char="v"/>
            </a:pPr>
            <a:endParaRPr lang="en-US" sz="2000" b="1" dirty="0" smtClean="0">
              <a:latin typeface="Arial" pitchFamily="34" charset="0"/>
              <a:cs typeface="Arial" pitchFamily="34" charset="0"/>
            </a:endParaRPr>
          </a:p>
          <a:p>
            <a:pPr>
              <a:buClr>
                <a:srgbClr val="A50021"/>
              </a:buClr>
              <a:buFont typeface="Wingdings" pitchFamily="2" charset="2"/>
              <a:buChar char="v"/>
            </a:pPr>
            <a:r>
              <a:rPr lang="en-US" sz="2000" b="1" dirty="0" smtClean="0">
                <a:latin typeface="Arial" pitchFamily="34" charset="0"/>
                <a:cs typeface="Arial" pitchFamily="34" charset="0"/>
              </a:rPr>
              <a:t>Treatment should aim at normal phosphorus </a:t>
            </a:r>
            <a:r>
              <a:rPr lang="en-US" sz="2000" b="1" dirty="0" smtClean="0">
                <a:latin typeface="Arial" pitchFamily="34" charset="0"/>
                <a:cs typeface="Arial" pitchFamily="34" charset="0"/>
              </a:rPr>
              <a:t>and calcium levels </a:t>
            </a:r>
            <a:r>
              <a:rPr lang="en-US" sz="2000" b="1" dirty="0" smtClean="0">
                <a:latin typeface="Arial" pitchFamily="34" charset="0"/>
                <a:cs typeface="Arial" pitchFamily="34" charset="0"/>
              </a:rPr>
              <a:t>with </a:t>
            </a:r>
            <a:r>
              <a:rPr lang="en-US" sz="2000" b="1" dirty="0" smtClean="0">
                <a:solidFill>
                  <a:srgbClr val="A50021"/>
                </a:solidFill>
                <a:latin typeface="Arial" pitchFamily="34" charset="0"/>
                <a:cs typeface="Arial" pitchFamily="34" charset="0"/>
              </a:rPr>
              <a:t>restricting the dose of calcium-based phosphate binders and vitamin D analogs.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Classification of CKD-MBD</a:t>
              </a:r>
              <a:endParaRPr lang="en-US" sz="3200" b="1" dirty="0">
                <a:solidFill>
                  <a:schemeClr val="bg1"/>
                </a:solidFill>
                <a:latin typeface="Arial" panose="020B0604020202020204" pitchFamily="34" charset="0"/>
                <a:cs typeface="Arial" panose="020B0604020202020204" pitchFamily="34" charset="0"/>
              </a:endParaRPr>
            </a:p>
          </p:txBody>
        </p:sp>
      </p:grpSp>
      <p:pic>
        <p:nvPicPr>
          <p:cNvPr id="9" name="Picture 2"/>
          <p:cNvPicPr>
            <a:picLocks noChangeAspect="1" noChangeArrowheads="1"/>
          </p:cNvPicPr>
          <p:nvPr/>
        </p:nvPicPr>
        <p:blipFill>
          <a:blip r:embed="rId2" cstate="print"/>
          <a:srcRect/>
          <a:stretch>
            <a:fillRect/>
          </a:stretch>
        </p:blipFill>
        <p:spPr bwMode="auto">
          <a:xfrm>
            <a:off x="8078793" y="5905952"/>
            <a:ext cx="1043999" cy="936000"/>
          </a:xfrm>
          <a:prstGeom prst="rect">
            <a:avLst/>
          </a:prstGeom>
          <a:noFill/>
          <a:ln w="9525">
            <a:noFill/>
            <a:miter lim="800000"/>
            <a:headEnd/>
            <a:tailEnd/>
          </a:ln>
        </p:spPr>
      </p:pic>
      <p:grpSp>
        <p:nvGrpSpPr>
          <p:cNvPr id="10" name="9 - Ομάδα"/>
          <p:cNvGrpSpPr/>
          <p:nvPr/>
        </p:nvGrpSpPr>
        <p:grpSpPr>
          <a:xfrm>
            <a:off x="251519" y="1988840"/>
            <a:ext cx="8676620" cy="2052000"/>
            <a:chOff x="251519" y="1988840"/>
            <a:chExt cx="8676620" cy="2052000"/>
          </a:xfrm>
        </p:grpSpPr>
        <p:pic>
          <p:nvPicPr>
            <p:cNvPr id="1026" name="Picture 2"/>
            <p:cNvPicPr>
              <a:picLocks noChangeAspect="1" noChangeArrowheads="1"/>
            </p:cNvPicPr>
            <p:nvPr/>
          </p:nvPicPr>
          <p:blipFill>
            <a:blip r:embed="rId3" cstate="print"/>
            <a:srcRect/>
            <a:stretch>
              <a:fillRect/>
            </a:stretch>
          </p:blipFill>
          <p:spPr bwMode="auto">
            <a:xfrm>
              <a:off x="251519" y="1988840"/>
              <a:ext cx="8676620" cy="2052000"/>
            </a:xfrm>
            <a:prstGeom prst="rect">
              <a:avLst/>
            </a:prstGeom>
            <a:noFill/>
            <a:ln w="9525">
              <a:noFill/>
              <a:miter lim="800000"/>
              <a:headEnd/>
              <a:tailEnd/>
            </a:ln>
          </p:spPr>
        </p:pic>
        <p:cxnSp>
          <p:nvCxnSpPr>
            <p:cNvPr id="8" name="7 - Ευθεία γραμμή σύνδεσης"/>
            <p:cNvCxnSpPr/>
            <p:nvPr/>
          </p:nvCxnSpPr>
          <p:spPr>
            <a:xfrm>
              <a:off x="755576" y="3655184"/>
              <a:ext cx="80648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412776"/>
            <a:ext cx="8219256" cy="4680520"/>
          </a:xfrm>
        </p:spPr>
        <p:txBody>
          <a:bodyPr/>
          <a:lstStyle/>
          <a:p>
            <a:pPr>
              <a:lnSpc>
                <a:spcPct val="150000"/>
              </a:lnSpc>
              <a:buClr>
                <a:srgbClr val="A50021"/>
              </a:buClr>
              <a:buFont typeface="Wingdings" pitchFamily="2" charset="2"/>
              <a:buChar char="v"/>
            </a:pPr>
            <a:r>
              <a:rPr lang="en-US" sz="2400" b="1" smtClean="0">
                <a:solidFill>
                  <a:schemeClr val="bg2"/>
                </a:solidFill>
                <a:latin typeface="Arial" pitchFamily="34" charset="0"/>
                <a:cs typeface="Arial" pitchFamily="34" charset="0"/>
              </a:rPr>
              <a:t>Pathophysiology and epidemiology</a:t>
            </a:r>
          </a:p>
          <a:p>
            <a:pPr>
              <a:lnSpc>
                <a:spcPct val="150000"/>
              </a:lnSpc>
              <a:buClr>
                <a:srgbClr val="A50021"/>
              </a:buClr>
              <a:buNone/>
            </a:pPr>
            <a:r>
              <a:rPr lang="en-US" sz="2400" b="1" smtClean="0">
                <a:latin typeface="Arial" pitchFamily="34" charset="0"/>
                <a:cs typeface="Arial" pitchFamily="34" charset="0"/>
              </a:rPr>
              <a:t> </a:t>
            </a:r>
          </a:p>
          <a:p>
            <a:pPr>
              <a:lnSpc>
                <a:spcPct val="150000"/>
              </a:lnSpc>
              <a:buClr>
                <a:srgbClr val="A50021"/>
              </a:buClr>
              <a:buFont typeface="Wingdings" pitchFamily="2" charset="2"/>
              <a:buChar char="v"/>
            </a:pPr>
            <a:r>
              <a:rPr lang="en-US" sz="2400" b="1" smtClean="0">
                <a:latin typeface="Arial" pitchFamily="34" charset="0"/>
                <a:cs typeface="Arial" pitchFamily="34" charset="0"/>
              </a:rPr>
              <a:t>Diagnosis of CKD–MBD</a:t>
            </a:r>
          </a:p>
          <a:p>
            <a:pPr>
              <a:lnSpc>
                <a:spcPct val="150000"/>
              </a:lnSpc>
              <a:buClr>
                <a:srgbClr val="A50021"/>
              </a:buClr>
              <a:buFont typeface="Wingdings" pitchFamily="2" charset="2"/>
              <a:buChar char="v"/>
            </a:pPr>
            <a:endParaRPr lang="en-US" sz="2400" b="1" smtClean="0">
              <a:latin typeface="Arial" pitchFamily="34" charset="0"/>
              <a:cs typeface="Arial" pitchFamily="34" charset="0"/>
            </a:endParaRPr>
          </a:p>
          <a:p>
            <a:pPr>
              <a:lnSpc>
                <a:spcPct val="150000"/>
              </a:lnSpc>
              <a:buClr>
                <a:srgbClr val="A50021"/>
              </a:buClr>
              <a:buFont typeface="Wingdings" pitchFamily="2" charset="2"/>
              <a:buChar char="v"/>
            </a:pPr>
            <a:r>
              <a:rPr lang="en-US" sz="2400" b="1" smtClean="0">
                <a:solidFill>
                  <a:schemeClr val="bg2"/>
                </a:solidFill>
                <a:latin typeface="Arial" pitchFamily="34" charset="0"/>
                <a:cs typeface="Arial" pitchFamily="34" charset="0"/>
              </a:rPr>
              <a:t>Therapeutic principles</a:t>
            </a:r>
          </a:p>
          <a:p>
            <a:pPr>
              <a:lnSpc>
                <a:spcPct val="150000"/>
              </a:lnSpc>
              <a:buClr>
                <a:srgbClr val="A50021"/>
              </a:buClr>
              <a:buFont typeface="Wingdings" pitchFamily="2" charset="2"/>
              <a:buChar char="v"/>
            </a:pPr>
            <a:endParaRPr lang="en-US" sz="2400" b="1" smtClean="0">
              <a:solidFill>
                <a:schemeClr val="bg2"/>
              </a:solidFill>
              <a:latin typeface="Arial" pitchFamily="34" charset="0"/>
              <a:cs typeface="Arial" pitchFamily="34" charset="0"/>
            </a:endParaRPr>
          </a:p>
          <a:p>
            <a:pPr>
              <a:lnSpc>
                <a:spcPct val="150000"/>
              </a:lnSpc>
              <a:buClr>
                <a:srgbClr val="A50021"/>
              </a:buClr>
              <a:buFont typeface="Wingdings" pitchFamily="2" charset="2"/>
              <a:buChar char="v"/>
            </a:pPr>
            <a:r>
              <a:rPr lang="en-US" sz="2400" b="1" smtClean="0">
                <a:solidFill>
                  <a:schemeClr val="bg2"/>
                </a:solidFill>
                <a:latin typeface="Arial" pitchFamily="34" charset="0"/>
                <a:cs typeface="Arial" pitchFamily="34" charset="0"/>
              </a:rPr>
              <a:t>Bone disease in the kidney transplant</a:t>
            </a:r>
          </a:p>
        </p:txBody>
      </p:sp>
      <p:grpSp>
        <p:nvGrpSpPr>
          <p:cNvPr id="2" name="Gruppierung 41"/>
          <p:cNvGrpSpPr>
            <a:grpSpLocks/>
          </p:cNvGrpSpPr>
          <p:nvPr/>
        </p:nvGrpSpPr>
        <p:grpSpPr bwMode="auto">
          <a:xfrm>
            <a:off x="0" y="1"/>
            <a:ext cx="9144190" cy="836712"/>
            <a:chOff x="0" y="2"/>
            <a:chExt cx="9144000" cy="839057"/>
          </a:xfrm>
        </p:grpSpPr>
        <p:sp>
          <p:nvSpPr>
            <p:cNvPr id="5" name="Rectangle 12"/>
            <p:cNvSpPr>
              <a:spLocks noChangeArrowheads="1"/>
            </p:cNvSpPr>
            <p:nvPr/>
          </p:nvSpPr>
          <p:spPr bwMode="auto">
            <a:xfrm>
              <a:off x="0" y="2"/>
              <a:ext cx="9144000" cy="83905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116960"/>
              <a:ext cx="9143809" cy="586414"/>
            </a:xfrm>
            <a:prstGeom prst="rect">
              <a:avLst/>
            </a:prstGeom>
            <a:noFill/>
            <a:ln w="9525">
              <a:noFill/>
              <a:miter lim="800000"/>
              <a:headEnd/>
              <a:tailEnd/>
            </a:ln>
          </p:spPr>
          <p:txBody>
            <a:bodyPr wrap="square">
              <a:spAutoFit/>
            </a:bodyPr>
            <a:lstStyle/>
            <a:p>
              <a:pPr algn="ctr"/>
              <a:r>
                <a:rPr lang="en-US" sz="3200" b="1" smtClean="0">
                  <a:solidFill>
                    <a:schemeClr val="bg1"/>
                  </a:solidFill>
                </a:rPr>
                <a:t>CKD – Mineral and Bone Disorder </a:t>
              </a:r>
              <a:endParaRPr lang="en-US" sz="3200" b="1" dirty="0" smtClean="0">
                <a:solidFill>
                  <a:schemeClr val="bg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28800"/>
            <a:ext cx="8640960" cy="4536504"/>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Bone is composed of two components: </a:t>
            </a:r>
          </a:p>
          <a:p>
            <a:pPr lvl="1">
              <a:buClr>
                <a:srgbClr val="A50021"/>
              </a:buClr>
              <a:buFont typeface="Wingdings" pitchFamily="2" charset="2"/>
              <a:buChar char="v"/>
            </a:pPr>
            <a:r>
              <a:rPr lang="en-US" sz="1600" b="1" dirty="0" smtClean="0">
                <a:solidFill>
                  <a:srgbClr val="A50021"/>
                </a:solidFill>
                <a:latin typeface="Arial" pitchFamily="34" charset="0"/>
                <a:cs typeface="Arial" pitchFamily="34" charset="0"/>
              </a:rPr>
              <a:t>inorganic mineralized bone </a:t>
            </a:r>
            <a:r>
              <a:rPr lang="en-US" sz="1600" b="1" dirty="0" smtClean="0">
                <a:latin typeface="Arial" pitchFamily="34" charset="0"/>
                <a:cs typeface="Arial" pitchFamily="34" charset="0"/>
              </a:rPr>
              <a:t>and </a:t>
            </a:r>
          </a:p>
          <a:p>
            <a:pPr lvl="1">
              <a:buClr>
                <a:srgbClr val="A50021"/>
              </a:buClr>
              <a:buFont typeface="Wingdings" pitchFamily="2" charset="2"/>
              <a:buChar char="v"/>
            </a:pPr>
            <a:r>
              <a:rPr lang="en-US" sz="1600" b="1" dirty="0" smtClean="0">
                <a:solidFill>
                  <a:srgbClr val="A50021"/>
                </a:solidFill>
                <a:latin typeface="Arial" pitchFamily="34" charset="0"/>
                <a:cs typeface="Arial" pitchFamily="34" charset="0"/>
              </a:rPr>
              <a:t>organic matrix</a:t>
            </a:r>
            <a:r>
              <a:rPr lang="en-US" sz="1600" b="1" dirty="0" smtClean="0">
                <a:latin typeface="Arial" pitchFamily="34" charset="0"/>
                <a:cs typeface="Arial" pitchFamily="34" charset="0"/>
              </a:rPr>
              <a:t>, or osteoid.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Both components are remodeled </a:t>
            </a:r>
            <a:r>
              <a:rPr lang="en-US" sz="1800" b="1" dirty="0" smtClean="0">
                <a:latin typeface="Arial" pitchFamily="34" charset="0"/>
                <a:cs typeface="Arial" pitchFamily="34" charset="0"/>
              </a:rPr>
              <a:t>approximately within a three-month cycle through the recruitment and activation of </a:t>
            </a:r>
            <a:r>
              <a:rPr lang="en-US" sz="1800" b="1" dirty="0" smtClean="0">
                <a:solidFill>
                  <a:srgbClr val="A50021"/>
                </a:solidFill>
                <a:latin typeface="Arial" pitchFamily="34" charset="0"/>
                <a:cs typeface="Arial" pitchFamily="34" charset="0"/>
              </a:rPr>
              <a:t>osteoblasts and osteoclasts</a:t>
            </a:r>
            <a:r>
              <a:rPr lang="en-US" sz="1800" b="1" dirty="0" smtClean="0">
                <a:latin typeface="Arial" pitchFamily="34" charset="0"/>
                <a:cs typeface="Arial" pitchFamily="34" charset="0"/>
              </a:rPr>
              <a:t>. </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solidFill>
                  <a:srgbClr val="A50021"/>
                </a:solidFill>
                <a:latin typeface="Arial" pitchFamily="34" charset="0"/>
                <a:cs typeface="Arial" pitchFamily="34" charset="0"/>
              </a:rPr>
              <a:t>Resorption</a:t>
            </a:r>
            <a:r>
              <a:rPr lang="en-US" sz="1800" b="1" dirty="0" smtClean="0">
                <a:latin typeface="Arial" pitchFamily="34" charset="0"/>
                <a:cs typeface="Arial" pitchFamily="34" charset="0"/>
              </a:rPr>
              <a:t> of bone is a function of </a:t>
            </a:r>
            <a:r>
              <a:rPr lang="en-US" sz="1800" b="1" dirty="0" smtClean="0">
                <a:solidFill>
                  <a:srgbClr val="A50021"/>
                </a:solidFill>
                <a:latin typeface="Arial" pitchFamily="34" charset="0"/>
                <a:cs typeface="Arial" pitchFamily="34" charset="0"/>
              </a:rPr>
              <a:t>osteoclasts</a:t>
            </a:r>
            <a:r>
              <a:rPr lang="en-US" sz="1800" b="1" dirty="0" smtClean="0">
                <a:latin typeface="Arial" pitchFamily="34" charset="0"/>
                <a:cs typeface="Arial" pitchFamily="34" charset="0"/>
              </a:rPr>
              <a:t>; </a:t>
            </a:r>
            <a:r>
              <a:rPr lang="en-US" sz="1800" b="1" dirty="0" smtClean="0">
                <a:solidFill>
                  <a:srgbClr val="A50021"/>
                </a:solidFill>
                <a:latin typeface="Arial" pitchFamily="34" charset="0"/>
                <a:cs typeface="Arial" pitchFamily="34" charset="0"/>
              </a:rPr>
              <a:t>formation of new bone </a:t>
            </a:r>
            <a:r>
              <a:rPr lang="en-US" sz="1800" b="1" dirty="0" smtClean="0">
                <a:latin typeface="Arial" pitchFamily="34" charset="0"/>
                <a:cs typeface="Arial" pitchFamily="34" charset="0"/>
              </a:rPr>
              <a:t>is a task of </a:t>
            </a:r>
            <a:r>
              <a:rPr lang="en-US" sz="1800" b="1" dirty="0" smtClean="0">
                <a:solidFill>
                  <a:srgbClr val="A50021"/>
                </a:solidFill>
                <a:latin typeface="Arial" pitchFamily="34" charset="0"/>
                <a:cs typeface="Arial" pitchFamily="34" charset="0"/>
              </a:rPr>
              <a:t>osteoblasts</a:t>
            </a:r>
            <a:r>
              <a:rPr lang="en-US" sz="1800" b="1" dirty="0" smtClean="0">
                <a:latin typeface="Arial" pitchFamily="34" charset="0"/>
                <a:cs typeface="Arial" pitchFamily="34" charset="0"/>
              </a:rPr>
              <a:t>, and </a:t>
            </a:r>
            <a:r>
              <a:rPr lang="en-US" sz="1800" b="1" dirty="0" err="1" smtClean="0">
                <a:latin typeface="Arial" pitchFamily="34" charset="0"/>
                <a:cs typeface="Arial" pitchFamily="34" charset="0"/>
              </a:rPr>
              <a:t>osteocytes</a:t>
            </a:r>
            <a:r>
              <a:rPr lang="en-US" sz="1800" b="1" dirty="0" smtClean="0">
                <a:latin typeface="Arial" pitchFamily="34" charset="0"/>
                <a:cs typeface="Arial" pitchFamily="34" charset="0"/>
              </a:rPr>
              <a:t> control both processes.</a:t>
            </a:r>
          </a:p>
          <a:p>
            <a:pPr>
              <a:buClr>
                <a:srgbClr val="A50021"/>
              </a:buClr>
              <a:buFont typeface="Wingdings" pitchFamily="2" charset="2"/>
              <a:buChar char="v"/>
            </a:pPr>
            <a:endParaRPr lang="en-US" sz="1800" b="1" dirty="0" smtClean="0">
              <a:latin typeface="Arial" pitchFamily="34" charset="0"/>
              <a:cs typeface="Arial" pitchFamily="34" charset="0"/>
            </a:endParaRPr>
          </a:p>
          <a:p>
            <a:pPr>
              <a:buClr>
                <a:srgbClr val="A50021"/>
              </a:buClr>
              <a:buFont typeface="Wingdings" pitchFamily="2" charset="2"/>
              <a:buChar char="v"/>
            </a:pPr>
            <a:r>
              <a:rPr lang="en-US" sz="1800" b="1" dirty="0" smtClean="0">
                <a:latin typeface="Arial" pitchFamily="34" charset="0"/>
                <a:cs typeface="Arial" pitchFamily="34" charset="0"/>
              </a:rPr>
              <a:t>To have complete information on a patient’s bone health, we should aim to have </a:t>
            </a:r>
            <a:r>
              <a:rPr lang="en-US" sz="1800" b="1" dirty="0" err="1" smtClean="0">
                <a:solidFill>
                  <a:srgbClr val="A50021"/>
                </a:solidFill>
                <a:latin typeface="Arial" pitchFamily="34" charset="0"/>
                <a:cs typeface="Arial" pitchFamily="34" charset="0"/>
              </a:rPr>
              <a:t>histomorphometric</a:t>
            </a:r>
            <a:r>
              <a:rPr lang="en-US" sz="1800" b="1" dirty="0" smtClean="0">
                <a:solidFill>
                  <a:srgbClr val="A50021"/>
                </a:solidFill>
                <a:latin typeface="Arial" pitchFamily="34" charset="0"/>
                <a:cs typeface="Arial" pitchFamily="34" charset="0"/>
              </a:rPr>
              <a:t> evaluation </a:t>
            </a:r>
            <a:r>
              <a:rPr lang="en-US" sz="1800" b="1" dirty="0" smtClean="0">
                <a:latin typeface="Arial" pitchFamily="34" charset="0"/>
                <a:cs typeface="Arial" pitchFamily="34" charset="0"/>
              </a:rPr>
              <a:t>of both static and dynamic parameters. To evaluate the rate of bone formation and rate of mineral deposition (</a:t>
            </a:r>
            <a:r>
              <a:rPr lang="en-US" sz="1800" b="1" dirty="0" smtClean="0">
                <a:solidFill>
                  <a:srgbClr val="A50021"/>
                </a:solidFill>
                <a:latin typeface="Arial" pitchFamily="34" charset="0"/>
                <a:cs typeface="Arial" pitchFamily="34" charset="0"/>
              </a:rPr>
              <a:t>dynamic parameters</a:t>
            </a:r>
            <a:r>
              <a:rPr lang="en-US" sz="1800" b="1" dirty="0" smtClean="0">
                <a:latin typeface="Arial" pitchFamily="34" charset="0"/>
                <a:cs typeface="Arial" pitchFamily="34" charset="0"/>
              </a:rPr>
              <a:t>), a </a:t>
            </a:r>
            <a:r>
              <a:rPr lang="en-US" sz="1800" b="1" dirty="0" smtClean="0">
                <a:solidFill>
                  <a:srgbClr val="A50021"/>
                </a:solidFill>
                <a:latin typeface="Arial" pitchFamily="34" charset="0"/>
                <a:cs typeface="Arial" pitchFamily="34" charset="0"/>
              </a:rPr>
              <a:t>label technique </a:t>
            </a:r>
            <a:r>
              <a:rPr lang="en-US" sz="1800" b="1" dirty="0" smtClean="0">
                <a:latin typeface="Arial" pitchFamily="34" charset="0"/>
                <a:cs typeface="Arial" pitchFamily="34" charset="0"/>
              </a:rPr>
              <a:t>(with </a:t>
            </a:r>
            <a:r>
              <a:rPr lang="de-DE" sz="1800" b="1" dirty="0" smtClean="0">
                <a:solidFill>
                  <a:srgbClr val="A50021"/>
                </a:solidFill>
                <a:latin typeface="Arial" pitchFamily="34" charset="0"/>
                <a:cs typeface="Arial" pitchFamily="34" charset="0"/>
              </a:rPr>
              <a:t>tetracycline</a:t>
            </a:r>
            <a:r>
              <a:rPr lang="de-DE" sz="1800" b="1" dirty="0" smtClean="0">
                <a:latin typeface="Arial" pitchFamily="34" charset="0"/>
                <a:cs typeface="Arial" pitchFamily="34" charset="0"/>
              </a:rPr>
              <a:t>) </a:t>
            </a:r>
            <a:r>
              <a:rPr lang="en-US" sz="1800" b="1" dirty="0" smtClean="0">
                <a:latin typeface="Arial" pitchFamily="34" charset="0"/>
                <a:cs typeface="Arial" pitchFamily="34" charset="0"/>
              </a:rPr>
              <a:t>is used. </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Bone components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703640"/>
            <a:chOff x="0" y="1"/>
            <a:chExt cx="9144000" cy="705612"/>
          </a:xfrm>
        </p:grpSpPr>
        <p:sp>
          <p:nvSpPr>
            <p:cNvPr id="5" name="Rectangle 12"/>
            <p:cNvSpPr>
              <a:spLocks noChangeArrowheads="1"/>
            </p:cNvSpPr>
            <p:nvPr/>
          </p:nvSpPr>
          <p:spPr bwMode="auto">
            <a:xfrm>
              <a:off x="0" y="1"/>
              <a:ext cx="9144000" cy="705612"/>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586414"/>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rPr>
                <a:t>Diagnosis of CKD-MBD: Bone</a:t>
              </a:r>
              <a:endParaRPr lang="en-US" sz="32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44824"/>
            <a:ext cx="8640960" cy="2088232"/>
          </a:xfrm>
        </p:spPr>
        <p:txBody>
          <a:bodyPr/>
          <a:lstStyle/>
          <a:p>
            <a:pPr>
              <a:buClr>
                <a:srgbClr val="A50021"/>
              </a:buClr>
              <a:buFont typeface="Wingdings" pitchFamily="2" charset="2"/>
              <a:buChar char="v"/>
            </a:pPr>
            <a:r>
              <a:rPr lang="en-US" sz="1800" b="1" dirty="0" smtClean="0">
                <a:latin typeface="Arial" pitchFamily="34" charset="0"/>
                <a:cs typeface="Arial" pitchFamily="34" charset="0"/>
              </a:rPr>
              <a:t>In our </a:t>
            </a:r>
            <a:r>
              <a:rPr lang="de-DE" sz="1800" b="1" dirty="0" smtClean="0">
                <a:latin typeface="Arial" pitchFamily="34" charset="0"/>
                <a:cs typeface="Arial" pitchFamily="34" charset="0"/>
              </a:rPr>
              <a:t>institutions, tetracycline </a:t>
            </a:r>
            <a:r>
              <a:rPr lang="de-DE" sz="1800" b="1" dirty="0" err="1" smtClean="0">
                <a:latin typeface="Arial" pitchFamily="34" charset="0"/>
                <a:cs typeface="Arial" pitchFamily="34" charset="0"/>
              </a:rPr>
              <a:t>hydrochloride</a:t>
            </a:r>
            <a:r>
              <a:rPr lang="de-DE" sz="1800" b="1" dirty="0" smtClean="0">
                <a:latin typeface="Arial" pitchFamily="34" charset="0"/>
                <a:cs typeface="Arial" pitchFamily="34" charset="0"/>
              </a:rPr>
              <a:t> 500 mg, 12/12 h </a:t>
            </a:r>
            <a:r>
              <a:rPr lang="de-DE" sz="1800" b="1" dirty="0" err="1" smtClean="0">
                <a:latin typeface="Arial" pitchFamily="34" charset="0"/>
                <a:cs typeface="Arial" pitchFamily="34" charset="0"/>
              </a:rPr>
              <a:t>is</a:t>
            </a:r>
            <a:r>
              <a:rPr lang="de-DE" sz="1800" b="1" dirty="0" smtClean="0">
                <a:latin typeface="Arial" pitchFamily="34" charset="0"/>
                <a:cs typeface="Arial" pitchFamily="34" charset="0"/>
              </a:rPr>
              <a:t> </a:t>
            </a:r>
            <a:r>
              <a:rPr lang="en-US" sz="1800" b="1" dirty="0" smtClean="0">
                <a:latin typeface="Arial" pitchFamily="34" charset="0"/>
                <a:cs typeface="Arial" pitchFamily="34" charset="0"/>
              </a:rPr>
              <a:t>prescribed </a:t>
            </a:r>
          </a:p>
          <a:p>
            <a:pPr lvl="1">
              <a:buClr>
                <a:srgbClr val="A50021"/>
              </a:buClr>
              <a:buFont typeface="Wingdings" pitchFamily="2" charset="2"/>
              <a:buChar char="v"/>
            </a:pPr>
            <a:endParaRPr lang="en-US" sz="1600" b="1" dirty="0" smtClean="0">
              <a:latin typeface="Arial" pitchFamily="34" charset="0"/>
              <a:cs typeface="Arial" pitchFamily="34" charset="0"/>
            </a:endParaRPr>
          </a:p>
          <a:p>
            <a:pPr lvl="1">
              <a:buClr>
                <a:srgbClr val="A50021"/>
              </a:buClr>
              <a:buFont typeface="Wingdings" pitchFamily="2" charset="2"/>
              <a:buChar char="v"/>
            </a:pPr>
            <a:r>
              <a:rPr lang="en-US" sz="1600" b="1" dirty="0" smtClean="0">
                <a:latin typeface="Arial" pitchFamily="34" charset="0"/>
                <a:cs typeface="Arial" pitchFamily="34" charset="0"/>
              </a:rPr>
              <a:t>for 3 days, 1 month, and 1 week or </a:t>
            </a:r>
          </a:p>
          <a:p>
            <a:pPr lvl="1">
              <a:buClr>
                <a:srgbClr val="A50021"/>
              </a:buClr>
              <a:buFont typeface="Wingdings" pitchFamily="2" charset="2"/>
              <a:buChar char="v"/>
            </a:pPr>
            <a:endParaRPr lang="en-US" sz="1600" b="1" dirty="0" smtClean="0">
              <a:latin typeface="Arial" pitchFamily="34" charset="0"/>
              <a:cs typeface="Arial" pitchFamily="34" charset="0"/>
            </a:endParaRPr>
          </a:p>
          <a:p>
            <a:pPr lvl="1">
              <a:buClr>
                <a:srgbClr val="A50021"/>
              </a:buClr>
              <a:buFont typeface="Wingdings" pitchFamily="2" charset="2"/>
              <a:buChar char="v"/>
            </a:pPr>
            <a:r>
              <a:rPr lang="en-US" sz="1600" b="1" dirty="0" smtClean="0">
                <a:latin typeface="Arial" pitchFamily="34" charset="0"/>
                <a:cs typeface="Arial" pitchFamily="34" charset="0"/>
              </a:rPr>
              <a:t>for 2 days beginning at 14 and 4 days before the bone biopsy and the biopsy is scheduled in line with this prescription.</a:t>
            </a:r>
          </a:p>
          <a:p>
            <a:pPr>
              <a:buClr>
                <a:srgbClr val="A50021"/>
              </a:buClr>
              <a:buFont typeface="Wingdings" pitchFamily="2" charset="2"/>
              <a:buChar char="v"/>
            </a:pPr>
            <a:endParaRPr lang="en-US" sz="1800" b="1" dirty="0" smtClean="0">
              <a:latin typeface="Arial" pitchFamily="34" charset="0"/>
              <a:cs typeface="Arial" pitchFamily="34" charset="0"/>
            </a:endParaRPr>
          </a:p>
        </p:txBody>
      </p:sp>
      <p:sp>
        <p:nvSpPr>
          <p:cNvPr id="7" name="6 - Ορθογώνιο"/>
          <p:cNvSpPr/>
          <p:nvPr/>
        </p:nvSpPr>
        <p:spPr>
          <a:xfrm>
            <a:off x="4139952" y="6608385"/>
            <a:ext cx="5040560" cy="276999"/>
          </a:xfrm>
          <a:prstGeom prst="rect">
            <a:avLst/>
          </a:prstGeom>
        </p:spPr>
        <p:txBody>
          <a:bodyPr wrap="square">
            <a:spAutoFit/>
          </a:bodyPr>
          <a:lstStyle/>
          <a:p>
            <a:r>
              <a:rPr lang="de-DE" sz="1200" b="1" dirty="0" smtClean="0"/>
              <a:t>Ferreira AC et al. </a:t>
            </a:r>
            <a:r>
              <a:rPr lang="de-DE" sz="1200" b="1" dirty="0" err="1" smtClean="0"/>
              <a:t>Calcified</a:t>
            </a:r>
            <a:r>
              <a:rPr lang="de-DE" sz="1200" b="1" dirty="0" smtClean="0"/>
              <a:t> </a:t>
            </a:r>
            <a:r>
              <a:rPr lang="de-DE" sz="1200" b="1" dirty="0" err="1" smtClean="0"/>
              <a:t>Tissue</a:t>
            </a:r>
            <a:r>
              <a:rPr lang="de-DE" sz="1200" b="1" dirty="0" smtClean="0"/>
              <a:t> International (2021) 108:528–538.</a:t>
            </a:r>
            <a:endParaRPr lang="el-GR" sz="1200" b="1" dirty="0"/>
          </a:p>
        </p:txBody>
      </p:sp>
      <p:sp>
        <p:nvSpPr>
          <p:cNvPr id="8" name="7 - TextBox"/>
          <p:cNvSpPr txBox="1"/>
          <p:nvPr/>
        </p:nvSpPr>
        <p:spPr>
          <a:xfrm>
            <a:off x="86296" y="836712"/>
            <a:ext cx="8950200" cy="461665"/>
          </a:xfrm>
          <a:prstGeom prst="rect">
            <a:avLst/>
          </a:prstGeom>
          <a:solidFill>
            <a:srgbClr val="A50021"/>
          </a:solidFill>
        </p:spPr>
        <p:txBody>
          <a:bodyPr wrap="square" rtlCol="0">
            <a:spAutoFit/>
          </a:bodyPr>
          <a:lstStyle/>
          <a:p>
            <a:pPr marL="0" lvl="1" algn="ctr">
              <a:buClr>
                <a:srgbClr val="A50021"/>
              </a:buClr>
            </a:pPr>
            <a:r>
              <a:rPr lang="en-US" sz="2400" b="1" dirty="0" smtClean="0">
                <a:solidFill>
                  <a:schemeClr val="bg1"/>
                </a:solidFill>
                <a:latin typeface="Arial" pitchFamily="34" charset="0"/>
                <a:cs typeface="Arial" pitchFamily="34" charset="0"/>
              </a:rPr>
              <a:t>Tetracycline labeling technique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49580</TotalTime>
  <Words>4403</Words>
  <Application>Microsoft Office PowerPoint</Application>
  <PresentationFormat>Προβολή στην οθόνη (4:3)</PresentationFormat>
  <Paragraphs>384</Paragraphs>
  <Slides>55</Slides>
  <Notes>0</Notes>
  <HiddenSlides>11</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Δικαιοσύνη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Μάριος Παπασωτηρίου</dc:creator>
  <cp:lastModifiedBy>Marios Papasotiriou</cp:lastModifiedBy>
  <cp:revision>4313</cp:revision>
  <dcterms:created xsi:type="dcterms:W3CDTF">2013-12-16T11:06:29Z</dcterms:created>
  <dcterms:modified xsi:type="dcterms:W3CDTF">2023-10-19T13:11:40Z</dcterms:modified>
</cp:coreProperties>
</file>