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8" r:id="rId5"/>
    <p:sldId id="276" r:id="rId6"/>
    <p:sldId id="288" r:id="rId7"/>
    <p:sldId id="271" r:id="rId8"/>
    <p:sldId id="278" r:id="rId9"/>
    <p:sldId id="279" r:id="rId10"/>
    <p:sldId id="289" r:id="rId11"/>
    <p:sldId id="277" r:id="rId12"/>
    <p:sldId id="272" r:id="rId13"/>
    <p:sldId id="280" r:id="rId14"/>
    <p:sldId id="281" r:id="rId15"/>
    <p:sldId id="282" r:id="rId16"/>
    <p:sldId id="283" r:id="rId17"/>
    <p:sldId id="284" r:id="rId18"/>
    <p:sldId id="285" r:id="rId19"/>
    <p:sldId id="291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BC96B-BCEE-44CD-8CF9-1C0FDFEAD36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32207-C88B-40B9-B047-28B9ECEB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3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2F09-73C4-4221-95DC-A3607ACBB81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9D40-BCCD-4356-BFCF-92AA2630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4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2F09-73C4-4221-95DC-A3607ACBB81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9D40-BCCD-4356-BFCF-92AA2630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2F09-73C4-4221-95DC-A3607ACBB81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9D40-BCCD-4356-BFCF-92AA2630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4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2F09-73C4-4221-95DC-A3607ACBB81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9D40-BCCD-4356-BFCF-92AA2630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6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2F09-73C4-4221-95DC-A3607ACBB81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9D40-BCCD-4356-BFCF-92AA2630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3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2F09-73C4-4221-95DC-A3607ACBB81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9D40-BCCD-4356-BFCF-92AA2630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2F09-73C4-4221-95DC-A3607ACBB81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9D40-BCCD-4356-BFCF-92AA2630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9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2F09-73C4-4221-95DC-A3607ACBB81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9D40-BCCD-4356-BFCF-92AA2630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2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2F09-73C4-4221-95DC-A3607ACBB81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9D40-BCCD-4356-BFCF-92AA2630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7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2F09-73C4-4221-95DC-A3607ACBB81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9D40-BCCD-4356-BFCF-92AA2630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2F09-73C4-4221-95DC-A3607ACBB81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9D40-BCCD-4356-BFCF-92AA2630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1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92F09-73C4-4221-95DC-A3607ACBB81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C9D40-BCCD-4356-BFCF-92AA2630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2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4" t="45625"/>
          <a:stretch/>
        </p:blipFill>
        <p:spPr>
          <a:xfrm>
            <a:off x="0" y="-4"/>
            <a:ext cx="12192000" cy="6858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88" y="418703"/>
            <a:ext cx="11244261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Immunologically high-risk kidney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transplantation - 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role of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desensitization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protocols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2024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Milica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Kravljaca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Clinic of Nephrology University Clinical Center of Serbia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Faculty of Medicine University of Belgrade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4" y="4957764"/>
            <a:ext cx="6186488" cy="1528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38694"/>
            <a:ext cx="1104901" cy="862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38694"/>
            <a:ext cx="1066801" cy="8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4" t="57624"/>
          <a:stretch/>
        </p:blipFill>
        <p:spPr>
          <a:xfrm rot="10800000">
            <a:off x="0" y="0"/>
            <a:ext cx="12191998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2424" y="349278"/>
            <a:ext cx="11134725" cy="925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the desensitization protocols needed today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the era of kidney exchange programs)</a:t>
            </a:r>
            <a:r>
              <a:rPr lang="sr-Latn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61" y="469899"/>
            <a:ext cx="663575" cy="663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18386" y="5724569"/>
            <a:ext cx="4400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Heidt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2015; 33:51.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Orandi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BJ,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Transplant. 2014;14:1573-1580.</a:t>
            </a:r>
          </a:p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Schinstock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Transplantation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2017;101:2429-2439.</a:t>
            </a:r>
          </a:p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Orandi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BJ,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Med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2016;375:288-289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61986" y="1412903"/>
            <a:ext cx="99250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having a high priority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waiting list,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sensitized patients rarely receive a kidney transplant against which they do not have DSAs and consequently require transplantation across the HLA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barrier.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986" y="3116358"/>
            <a:ext cx="110283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Studies’ suggest that: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DSA-positive transplants are comparable to DSA negative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atients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receive an HLA incompatible kidney transplant after desensitization have an improved survival compared with comparable candidates who remain on dialysis</a:t>
            </a:r>
          </a:p>
        </p:txBody>
      </p:sp>
    </p:spTree>
    <p:extLst>
      <p:ext uri="{BB962C8B-B14F-4D97-AF65-F5344CB8AC3E}">
        <p14:creationId xmlns:p14="http://schemas.microsoft.com/office/powerpoint/2010/main" val="131158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4" t="57624"/>
          <a:stretch/>
        </p:blipFill>
        <p:spPr>
          <a:xfrm rot="10800000">
            <a:off x="14288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4" y="349278"/>
            <a:ext cx="11134725" cy="1063625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desensitization protocols needed today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the era of kidney exchange programs)</a:t>
            </a:r>
            <a:r>
              <a:rPr lang="sr-Latn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54175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candidates with 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cPRA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99.9%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benefit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desensitization, take into account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blood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(B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O)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wait-list mortality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potential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removal from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candidate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candidates with an approved HLA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incompatible living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donor, desensitization is a reasonable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offers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getting a living donor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an avoidance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wait-list morbidity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dialysis can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avoided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61" y="469899"/>
            <a:ext cx="663575" cy="663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86727" y="6266228"/>
            <a:ext cx="3943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Schinstock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CA, et al.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2019;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33:e13751</a:t>
            </a:r>
          </a:p>
        </p:txBody>
      </p:sp>
    </p:spTree>
    <p:extLst>
      <p:ext uri="{BB962C8B-B14F-4D97-AF65-F5344CB8AC3E}">
        <p14:creationId xmlns:p14="http://schemas.microsoft.com/office/powerpoint/2010/main" val="35954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4" t="57624"/>
          <a:stretch/>
        </p:blipFill>
        <p:spPr>
          <a:xfrm rot="10800000">
            <a:off x="0" y="0"/>
            <a:ext cx="1219199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4" y="651532"/>
            <a:ext cx="6817899" cy="57778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61132" y="1742986"/>
            <a:ext cx="44862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efficacious desensitization strategy is to start with rounds of plasma exchanges/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immunoadsorption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together with IVIG or B-cell depletion with anti-CD20 monoclonal antibodies (1C).</a:t>
            </a:r>
          </a:p>
        </p:txBody>
      </p:sp>
    </p:spTree>
    <p:extLst>
      <p:ext uri="{BB962C8B-B14F-4D97-AF65-F5344CB8AC3E}">
        <p14:creationId xmlns:p14="http://schemas.microsoft.com/office/powerpoint/2010/main" val="17827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4" t="57624"/>
          <a:stretch/>
        </p:blipFill>
        <p:spPr>
          <a:xfrm rot="10800000">
            <a:off x="2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Desensitization protocols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682"/>
            <a:ext cx="1017746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OF CARE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plasmapheresis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immunoadsorption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IVIg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(low- dose, 100 mg/kg, 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dose, 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g/kg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399" y="6172682"/>
            <a:ext cx="5086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Montgomery, R. A. &amp; Zachary, A.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Pediatr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Transplant. 2004;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535–542.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Bohmig</a:t>
            </a:r>
            <a:r>
              <a:rPr lang="da-D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A. et 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Am. J. Transplant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2007; 7, 117–121.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4" t="57624"/>
          <a:stretch/>
        </p:blipFill>
        <p:spPr>
          <a:xfrm rot="10800000">
            <a:off x="2" y="14288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Desensitization protocols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701215"/>
            <a:ext cx="10953749" cy="435133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anti-CD20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 (Rituximab)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high-dose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IVIgs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g/kg over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2–4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days)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dirty="0" smtClean="0"/>
              <a:t>anti- </a:t>
            </a:r>
            <a:r>
              <a:rPr lang="en-US" sz="1800" dirty="0"/>
              <a:t>CD20 alone does not </a:t>
            </a:r>
            <a:r>
              <a:rPr lang="en-US" sz="1800" dirty="0" smtClean="0"/>
              <a:t>have proven </a:t>
            </a:r>
            <a:r>
              <a:rPr lang="en-US" sz="1800" dirty="0"/>
              <a:t>efficacy for reducing </a:t>
            </a:r>
            <a:r>
              <a:rPr lang="en-US" sz="1800" dirty="0" smtClean="0"/>
              <a:t>DSA</a:t>
            </a:r>
          </a:p>
          <a:p>
            <a:pPr marL="0" indent="0">
              <a:buNone/>
            </a:pPr>
            <a:r>
              <a:rPr lang="en-US" sz="1800" dirty="0" smtClean="0"/>
              <a:t>*new </a:t>
            </a:r>
            <a:r>
              <a:rPr lang="en-US" sz="1800" dirty="0"/>
              <a:t>anti-CD20 </a:t>
            </a:r>
            <a:r>
              <a:rPr lang="en-US" sz="1800" dirty="0" smtClean="0"/>
              <a:t>monoclonal antibodies </a:t>
            </a:r>
            <a:r>
              <a:rPr lang="en-US" sz="1800" dirty="0"/>
              <a:t>(such as </a:t>
            </a:r>
            <a:r>
              <a:rPr lang="en-US" sz="1800" dirty="0" err="1"/>
              <a:t>ocrelizumab</a:t>
            </a:r>
            <a:r>
              <a:rPr lang="en-US" sz="1800" dirty="0"/>
              <a:t> or </a:t>
            </a:r>
            <a:r>
              <a:rPr lang="en-US" sz="1800" dirty="0" err="1"/>
              <a:t>obinutuzumab</a:t>
            </a:r>
            <a:r>
              <a:rPr lang="en-US" sz="1800" dirty="0"/>
              <a:t>) may be </a:t>
            </a:r>
            <a:r>
              <a:rPr lang="en-US" sz="1800" dirty="0" smtClean="0"/>
              <a:t>more efficient</a:t>
            </a: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64016" y="3005754"/>
            <a:ext cx="4827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 AA,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Lukovsky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Med. 2008; 359:242–51.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025" y="3926610"/>
            <a:ext cx="114919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proteasome inhibitors (decrease the synthesis of proteins (DSAs))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bortezomib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carfilzomib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cs typeface="Times New Roman" panose="02020603050405020304" pitchFamily="18" charset="0"/>
              </a:rPr>
              <a:t>ixazomib</a:t>
            </a:r>
            <a:endParaRPr lang="en-US" sz="2000" b="1" dirty="0" smtClean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cs typeface="Times New Roman" panose="02020603050405020304" pitchFamily="18" charset="0"/>
              </a:rPr>
              <a:t>*</a:t>
            </a:r>
            <a:r>
              <a:rPr lang="en-US" dirty="0" err="1" smtClean="0">
                <a:cs typeface="Times New Roman" panose="02020603050405020304" pitchFamily="18" charset="0"/>
              </a:rPr>
              <a:t>monotherapy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is </a:t>
            </a:r>
            <a:r>
              <a:rPr lang="en-US" dirty="0" smtClean="0">
                <a:cs typeface="Times New Roman" panose="02020603050405020304" pitchFamily="18" charset="0"/>
              </a:rPr>
              <a:t>ineffective, in </a:t>
            </a:r>
            <a:r>
              <a:rPr lang="en-US" dirty="0">
                <a:cs typeface="Times New Roman" panose="02020603050405020304" pitchFamily="18" charset="0"/>
              </a:rPr>
              <a:t>combination with </a:t>
            </a:r>
            <a:r>
              <a:rPr lang="en-US" dirty="0" smtClean="0">
                <a:cs typeface="Times New Roman" panose="02020603050405020304" pitchFamily="18" charset="0"/>
              </a:rPr>
              <a:t>standard of-care </a:t>
            </a:r>
            <a:r>
              <a:rPr lang="en-US" dirty="0">
                <a:cs typeface="Times New Roman" panose="02020603050405020304" pitchFamily="18" charset="0"/>
              </a:rPr>
              <a:t>antibody reduction </a:t>
            </a:r>
            <a:r>
              <a:rPr lang="en-US" dirty="0" smtClean="0">
                <a:cs typeface="Times New Roman" panose="02020603050405020304" pitchFamily="18" charset="0"/>
              </a:rPr>
              <a:t>therapy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*</a:t>
            </a:r>
            <a:r>
              <a:rPr lang="en-US" dirty="0" err="1" smtClean="0"/>
              <a:t>bortezomib</a:t>
            </a:r>
            <a:r>
              <a:rPr lang="en-US" dirty="0"/>
              <a:t> </a:t>
            </a:r>
            <a:r>
              <a:rPr lang="en-US" dirty="0" smtClean="0"/>
              <a:t>is indicated </a:t>
            </a:r>
            <a:r>
              <a:rPr lang="en-US" dirty="0"/>
              <a:t>for multiple </a:t>
            </a:r>
            <a:r>
              <a:rPr lang="en-US" dirty="0" smtClean="0"/>
              <a:t>myeloma, the </a:t>
            </a:r>
            <a:r>
              <a:rPr lang="en-US" dirty="0"/>
              <a:t>mechanism of action of these drugs </a:t>
            </a:r>
            <a:r>
              <a:rPr lang="en-US" dirty="0" smtClean="0"/>
              <a:t>is the </a:t>
            </a:r>
            <a:r>
              <a:rPr lang="en-US" dirty="0"/>
              <a:t>disruption of 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normal intracellular protein </a:t>
            </a:r>
            <a:r>
              <a:rPr lang="en-US" dirty="0" smtClean="0"/>
              <a:t>degradation process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5293" y="6052553"/>
            <a:ext cx="3798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Woodle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ES, et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2015;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15:101–18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Everly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J. et al.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Transplantation. 2008; 86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1754–1761.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4" t="57624"/>
          <a:stretch/>
        </p:blipFill>
        <p:spPr>
          <a:xfrm rot="10800000">
            <a:off x="2" y="14288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Desensitization protocols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808165"/>
            <a:ext cx="10177463" cy="435133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anti-C5 monoclonal antibody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Eculizumab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fixing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complement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9162" y="2728853"/>
            <a:ext cx="39719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Marks WH, et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2019; 19:2876–88.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81025" y="3545440"/>
            <a:ext cx="1114901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C1-inhibitor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trials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advantage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eculizumab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C1-inhibitor blocks the complement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pathway more proximally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prevents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formation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anaphylatoxins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immunity)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05725" y="5647445"/>
            <a:ext cx="37695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Berger M,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Transplantation. 2019;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103:1763–75.</a:t>
            </a:r>
          </a:p>
        </p:txBody>
      </p:sp>
    </p:spTree>
    <p:extLst>
      <p:ext uri="{BB962C8B-B14F-4D97-AF65-F5344CB8AC3E}">
        <p14:creationId xmlns:p14="http://schemas.microsoft.com/office/powerpoint/2010/main" val="18583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4" t="57624"/>
          <a:stretch/>
        </p:blipFill>
        <p:spPr>
          <a:xfrm rot="10800000">
            <a:off x="2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Desensitization protocols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2" y="1457326"/>
            <a:ext cx="10177463" cy="435133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cysteine protease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endopeptidase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Ides,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Imlifidase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Idefirix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Imlifidase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currently the only approved therapy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use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EU for desensitization treatment of highly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sensitized adult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 transplant patients with a positive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crossmatch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against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available deceased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donor.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cleaves all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IgGs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regard to their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specificity, with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immediate action that lasts around 5–7 days; this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cannot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re-dosed due to immunogenicity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6769890" y="3632995"/>
            <a:ext cx="4414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Kjellman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Am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2021;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21:3907–18.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162" y="4393132"/>
            <a:ext cx="10620373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anti-IL6 receptor monoclonal antibody (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Tocilizumab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successfully used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combination with high- dose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IVIg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anti-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CD20 to desensitize patients who failed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of-care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desensitization therapy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Belimumab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(anti BAFF)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67531" y="5868489"/>
            <a:ext cx="4019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 J, et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2017;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17:2381–9.</a:t>
            </a:r>
          </a:p>
          <a:p>
            <a:r>
              <a:rPr lang="da-D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Banham GD, et al.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Lancet. 2018;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391: 2619–30.</a:t>
            </a:r>
          </a:p>
        </p:txBody>
      </p:sp>
    </p:spTree>
    <p:extLst>
      <p:ext uri="{BB962C8B-B14F-4D97-AF65-F5344CB8AC3E}">
        <p14:creationId xmlns:p14="http://schemas.microsoft.com/office/powerpoint/2010/main" val="39397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4" t="57624"/>
          <a:stretch/>
        </p:blipFill>
        <p:spPr>
          <a:xfrm rot="10800000">
            <a:off x="2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Summarized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t="3172"/>
          <a:stretch/>
        </p:blipFill>
        <p:spPr>
          <a:xfrm>
            <a:off x="185739" y="1314450"/>
            <a:ext cx="11530012" cy="417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486400"/>
            <a:ext cx="38292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Targeting different cells 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</a:t>
            </a:r>
          </a:p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Salvadori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Transplantology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2023;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4(3), 139-150</a:t>
            </a:r>
          </a:p>
        </p:txBody>
      </p:sp>
    </p:spTree>
    <p:extLst>
      <p:ext uri="{BB962C8B-B14F-4D97-AF65-F5344CB8AC3E}">
        <p14:creationId xmlns:p14="http://schemas.microsoft.com/office/powerpoint/2010/main" val="1732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4" t="57624"/>
          <a:stretch/>
        </p:blipFill>
        <p:spPr>
          <a:xfrm rot="10800000">
            <a:off x="2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03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Timing of Desensitization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7314"/>
            <a:ext cx="10515600" cy="45910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 donation - an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pre-transplant desensitization is preferred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(until negative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 or Flow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crossmatch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eceased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donors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two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may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applied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 pre-transplant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desensitization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post-transplant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desensitization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357314"/>
            <a:ext cx="10306050" cy="19389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in Austria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mmunoadsorption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followed with ATG and/or Rituximab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graft survival rates at 3 years are similar in CDCXM-positive and negative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7950" y="6152690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Schwaiger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et </a:t>
            </a:r>
            <a:r>
              <a:rPr lang="en-US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al.Nephrol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Dial. Transplant.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2016;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 1342–1351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Amrouche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et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Transplantation 2017; 101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2440–2448.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110247"/>
            <a:ext cx="10306050" cy="19389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used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Necker Hospital in Paris (started in 2002)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induction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 (ATG), followed by high-dose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IVIg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is repeated every 3 weeks for a total of four courses; 5-10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plasmapheresis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at the end of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plasmapheresis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or 2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Rituximab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95 patients, MFI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3000, 7-year allograft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survival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was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8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4" t="57624"/>
          <a:stretch/>
        </p:blipFill>
        <p:spPr>
          <a:xfrm rot="10800000">
            <a:off x="2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Candidates for Desensitization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326"/>
            <a:ext cx="10515600" cy="11493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clarify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would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benefit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desensitization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included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future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desensitization studies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40000"/>
          </a:blip>
          <a:stretch>
            <a:fillRect/>
          </a:stretch>
        </p:blipFill>
        <p:spPr>
          <a:xfrm>
            <a:off x="652969" y="2905103"/>
            <a:ext cx="9024775" cy="32099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3128" y="1278560"/>
            <a:ext cx="11905744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suggests that even a mild reduction in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would markedly increase the rate of transplantation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86727" y="6266228"/>
            <a:ext cx="3943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Schinstock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CA, et al.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2019;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33:e13751</a:t>
            </a:r>
          </a:p>
        </p:txBody>
      </p:sp>
    </p:spTree>
    <p:extLst>
      <p:ext uri="{BB962C8B-B14F-4D97-AF65-F5344CB8AC3E}">
        <p14:creationId xmlns:p14="http://schemas.microsoft.com/office/powerpoint/2010/main" val="11704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4" t="57624"/>
          <a:stretch/>
        </p:blipFill>
        <p:spPr>
          <a:xfrm rot="10800000"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602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key challenges in kidney transplantation today?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5523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Shortage of organs worldwide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long-term graft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survival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earching for the most appropriate graft for each recipient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ptimizing the ischemia time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inimizing the impact of surgery and subsequent immunosuppressive therapy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Transplantation of highly sensitized patients</a:t>
            </a: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1547" y="6191209"/>
            <a:ext cx="45929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Vázquez-Martul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et al. </a:t>
            </a:r>
            <a:r>
              <a:rPr lang="es-E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Archivos Españoles de Urología 2021;74(10): 1058-1065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85850" y="4000500"/>
            <a:ext cx="4895849" cy="28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6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511" y="3429001"/>
            <a:ext cx="7967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major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 in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of kidney transplantation will be a method for permanent reduction of HLA antibodies!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THE ATTENTION!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4" t="57624"/>
          <a:stretch/>
        </p:blipFill>
        <p:spPr>
          <a:xfrm rot="10800000"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039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sensitization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487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antibodies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human leukocyte antigens (HLA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HLA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or after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transplantation)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transplant </a:t>
            </a: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rejection, graft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dysfunction and </a:t>
            </a: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overall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survival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HLA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sensitization can result from any exposure to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 (previous blood transfusions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pregnancies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transplants)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75106" y="6055816"/>
            <a:ext cx="4751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Abbes S et al.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Apher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Dial.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2017;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21(5): 441–450.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* </a:t>
            </a:r>
            <a:r>
              <a:rPr lang="en-US" sz="1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Duquesnoy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RJ,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et al.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Transplant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immunology. 2008;18(4):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352.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51" y="577685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6343651" y="567672"/>
            <a:ext cx="4194131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HLA 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antibodies are termed donor-specific (DSA) if they recognize HLA proteins found in the allograft, or 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non-DSA 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 the HLA antigens are not present on the transplanted 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organ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042" y="69911"/>
            <a:ext cx="1006638" cy="11445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93949" y="3836919"/>
            <a:ext cx="757713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 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strongest 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connection is with a 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history of prior 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transplantation (43 of 75 candidates 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for 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re-transplantation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(57%) were sensitized)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n-US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6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4" t="57624"/>
          <a:stretch/>
        </p:blipFill>
        <p:spPr>
          <a:xfrm rot="10800000"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18281"/>
            <a:ext cx="10515600" cy="1035050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HLA antibodies – measurement the degree of sensitization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364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panel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reactive antibodies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(%PRA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measured by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complement-dependent cytotoxicity (CDC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 &gt; 85%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a highly sensitized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29272"/>
            <a:ext cx="7977188" cy="4412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1017" y="1087359"/>
            <a:ext cx="11129963" cy="1429622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 incompatible transplantation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HLAi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defined by a positive CDC or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FCM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crossmatch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5524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ique cash register keys">
            <a:extLst>
              <a:ext uri="{FF2B5EF4-FFF2-40B4-BE49-F238E27FC236}">
                <a16:creationId xmlns:a16="http://schemas.microsoft.com/office/drawing/2014/main" xmlns="" id="{33A7723D-412D-E753-4369-605022075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7706" b="7708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Single antigen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beads (SAB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Luminex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70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 than CDC and FCM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detecting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 antibodies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DSA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of antibody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expressed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mean fluorescence intensity (MFI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MFI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1,000–1,500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(there is no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agreement on this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3813" y="600836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Pandey P,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Immunoassay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Immunochemistry.2021;42:300–13.</a:t>
            </a:r>
          </a:p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Huber L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Int. 2015;28:710–9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Cecka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Transpl.2010;10:26–9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6751" y="3297596"/>
            <a:ext cx="10515600" cy="18890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vPRA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(virtual PRA)  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cPRA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(calculated PRA)  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cRF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(calculated reaction frequency) </a:t>
            </a:r>
          </a:p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estimate the chance that a patient has HLA antibodies reactive with a donor from the actual organ donor population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7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7946"/>
            <a:ext cx="10515600" cy="9493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transplantation and technology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592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improvement of techniques to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 anti-HLA antibodies in recipients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waiting for kidney transplantation has allowed us to detect a larger number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sensitized patients.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Spain in a period 2010-2015 number of recipients waiting for kidney with PRA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&gt;75%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from 20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growing number of candidates for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retransplantation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35% of patients awaiting a renal transplant are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sensitized.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4614" y="5980964"/>
            <a:ext cx="5448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Heidt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Kidney Int. 2018;93:491–500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UNOS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United Network for Organ Sharing. http://www.unos.org. Updated 2017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4" t="57624"/>
          <a:stretch/>
        </p:blipFill>
        <p:spPr>
          <a:xfrm rot="10800000">
            <a:off x="0" y="14991"/>
            <a:ext cx="1219199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59764" y="194873"/>
            <a:ext cx="11422505" cy="59211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764" y="6145968"/>
            <a:ext cx="6598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options for a highly sensitized transplant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764" y="6488668"/>
            <a:ext cx="99869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Society of Organ Transplantation (ESOT) working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2022.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29562" y="2857501"/>
            <a:ext cx="1171575" cy="27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734982" y="2857501"/>
            <a:ext cx="1627910" cy="27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00163" y="3795714"/>
            <a:ext cx="2400299" cy="376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4" t="57624"/>
          <a:stretch/>
        </p:blipFill>
        <p:spPr>
          <a:xfrm rot="10800000">
            <a:off x="0" y="14991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United Network of Organ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Sharing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UNOS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43245"/>
            <a:ext cx="10863263" cy="435133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a new deceased donor kidney allocation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(KAS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in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the allocation priority for sensitized candidates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waiting list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cPRA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80-84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2.5 allocation points</a:t>
            </a:r>
          </a:p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cPRA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≥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99.5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received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allocation points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599" y="3553122"/>
            <a:ext cx="109394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shown that it has been very effective for highly sensitized patients (≥99.5%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but very highly sensitized patients (ex. &gt;99.9%) continue to be transplanted at a low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rate. </a:t>
            </a: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Zhou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Massie AB,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et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Transplant. 2018;18:1415-1423.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Stewart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al.Am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Transplant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2016;16:1834-1847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86727" y="6266228"/>
            <a:ext cx="3943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Schinstock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CA, et al.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2019;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33:e13751</a:t>
            </a:r>
          </a:p>
        </p:txBody>
      </p:sp>
    </p:spTree>
    <p:extLst>
      <p:ext uri="{BB962C8B-B14F-4D97-AF65-F5344CB8AC3E}">
        <p14:creationId xmlns:p14="http://schemas.microsoft.com/office/powerpoint/2010/main" val="23513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4" t="57624"/>
          <a:stretch/>
        </p:blipFill>
        <p:spPr>
          <a:xfrm rot="10800000"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24431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USA, Waiting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 on June 1, 2016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Sensitized candidates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80%)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younger, more likely female, more likely to be on dialysis, on dialysis for a longer period of time, and more likely to have had a prior transplant than candidates with 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cPRA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80%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0.001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90814"/>
            <a:ext cx="10515600" cy="30353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Outcomes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“100%”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cPRA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candidate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5.5% (3233)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candidates 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active list had 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cPRA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100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- 16.3%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a transplant during 1-year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follow-up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6.6%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removed from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waitlist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- 4.3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died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- 17.1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temporarily inactive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86727" y="6266228"/>
            <a:ext cx="3943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Schinstock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CA, et al.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2019;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33:e13751</a:t>
            </a:r>
          </a:p>
        </p:txBody>
      </p:sp>
    </p:spTree>
    <p:extLst>
      <p:ext uri="{BB962C8B-B14F-4D97-AF65-F5344CB8AC3E}">
        <p14:creationId xmlns:p14="http://schemas.microsoft.com/office/powerpoint/2010/main" val="19737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1548</Words>
  <Application>Microsoft Office PowerPoint</Application>
  <PresentationFormat>Widescreen</PresentationFormat>
  <Paragraphs>146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Immunologically high-risk kidney transplantation - the role of desensitization protocols</vt:lpstr>
      <vt:lpstr>What are the key challenges in kidney transplantation today?</vt:lpstr>
      <vt:lpstr>Definition of sensitization</vt:lpstr>
      <vt:lpstr>Detection of HLA antibodies – measurement the degree of sensitization</vt:lpstr>
      <vt:lpstr>Single antigen beads (SAB) - Luminex</vt:lpstr>
      <vt:lpstr>Improvement in transplantation and technology</vt:lpstr>
      <vt:lpstr>PowerPoint Presentation</vt:lpstr>
      <vt:lpstr>United Network of Organ Sharing (UNOS)</vt:lpstr>
      <vt:lpstr>USA, Waiting list on June 1, 2016. Sensitized candidates (cPRA ≥ 80%) were younger, more likely female, more likely to be on dialysis, on dialysis for a longer period of time, and more likely to have had a prior transplant than candidates with a cPRA &lt; 80% (p &lt; 0.001).</vt:lpstr>
      <vt:lpstr>PowerPoint Presentation</vt:lpstr>
      <vt:lpstr>Are the desensitization protocols needed today (in the era of kidney exchange programs)?</vt:lpstr>
      <vt:lpstr>PowerPoint Presentation</vt:lpstr>
      <vt:lpstr>Desensitization protocols</vt:lpstr>
      <vt:lpstr>Desensitization protocols</vt:lpstr>
      <vt:lpstr>Desensitization protocols</vt:lpstr>
      <vt:lpstr>Desensitization protocols</vt:lpstr>
      <vt:lpstr>Summarized</vt:lpstr>
      <vt:lpstr>Timing of Desensitization </vt:lpstr>
      <vt:lpstr>Candidates for Desensitization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Immunologically high-risk kidney transplantation-the role of desensitization protocols</dc:title>
  <dc:creator>Milica</dc:creator>
  <cp:lastModifiedBy>Milica</cp:lastModifiedBy>
  <cp:revision>112</cp:revision>
  <dcterms:created xsi:type="dcterms:W3CDTF">2023-10-08T16:23:37Z</dcterms:created>
  <dcterms:modified xsi:type="dcterms:W3CDTF">2023-10-20T08:26:48Z</dcterms:modified>
</cp:coreProperties>
</file>