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10" r:id="rId7"/>
    <p:sldMasterId id="2147483722" r:id="rId8"/>
    <p:sldMasterId id="2147483724" r:id="rId9"/>
    <p:sldMasterId id="2147483736" r:id="rId10"/>
    <p:sldMasterId id="2147483748" r:id="rId11"/>
  </p:sldMasterIdLst>
  <p:notesMasterIdLst>
    <p:notesMasterId r:id="rId91"/>
  </p:notesMasterIdLst>
  <p:sldIdLst>
    <p:sldId id="263" r:id="rId12"/>
    <p:sldId id="311" r:id="rId13"/>
    <p:sldId id="264" r:id="rId14"/>
    <p:sldId id="319" r:id="rId15"/>
    <p:sldId id="325" r:id="rId16"/>
    <p:sldId id="320" r:id="rId17"/>
    <p:sldId id="318" r:id="rId18"/>
    <p:sldId id="321" r:id="rId19"/>
    <p:sldId id="322" r:id="rId20"/>
    <p:sldId id="323" r:id="rId21"/>
    <p:sldId id="331" r:id="rId22"/>
    <p:sldId id="328" r:id="rId23"/>
    <p:sldId id="326" r:id="rId24"/>
    <p:sldId id="329" r:id="rId25"/>
    <p:sldId id="287" r:id="rId26"/>
    <p:sldId id="282" r:id="rId27"/>
    <p:sldId id="339" r:id="rId28"/>
    <p:sldId id="290" r:id="rId29"/>
    <p:sldId id="333" r:id="rId30"/>
    <p:sldId id="330" r:id="rId31"/>
    <p:sldId id="332" r:id="rId32"/>
    <p:sldId id="280" r:id="rId33"/>
    <p:sldId id="293" r:id="rId34"/>
    <p:sldId id="281" r:id="rId35"/>
    <p:sldId id="334" r:id="rId36"/>
    <p:sldId id="336" r:id="rId37"/>
    <p:sldId id="337" r:id="rId38"/>
    <p:sldId id="284" r:id="rId39"/>
    <p:sldId id="294" r:id="rId40"/>
    <p:sldId id="300" r:id="rId41"/>
    <p:sldId id="283" r:id="rId42"/>
    <p:sldId id="301" r:id="rId43"/>
    <p:sldId id="289" r:id="rId44"/>
    <p:sldId id="305" r:id="rId45"/>
    <p:sldId id="306" r:id="rId46"/>
    <p:sldId id="307" r:id="rId47"/>
    <p:sldId id="310" r:id="rId48"/>
    <p:sldId id="308" r:id="rId49"/>
    <p:sldId id="335" r:id="rId50"/>
    <p:sldId id="342" r:id="rId51"/>
    <p:sldId id="345" r:id="rId52"/>
    <p:sldId id="347" r:id="rId53"/>
    <p:sldId id="352" r:id="rId54"/>
    <p:sldId id="350" r:id="rId55"/>
    <p:sldId id="351" r:id="rId56"/>
    <p:sldId id="346" r:id="rId57"/>
    <p:sldId id="338" r:id="rId58"/>
    <p:sldId id="353" r:id="rId59"/>
    <p:sldId id="274" r:id="rId60"/>
    <p:sldId id="348" r:id="rId61"/>
    <p:sldId id="349" r:id="rId62"/>
    <p:sldId id="313" r:id="rId63"/>
    <p:sldId id="314" r:id="rId64"/>
    <p:sldId id="286" r:id="rId65"/>
    <p:sldId id="291" r:id="rId66"/>
    <p:sldId id="288" r:id="rId67"/>
    <p:sldId id="285" r:id="rId68"/>
    <p:sldId id="256" r:id="rId69"/>
    <p:sldId id="259" r:id="rId70"/>
    <p:sldId id="260" r:id="rId71"/>
    <p:sldId id="261" r:id="rId72"/>
    <p:sldId id="265" r:id="rId73"/>
    <p:sldId id="257" r:id="rId74"/>
    <p:sldId id="269" r:id="rId75"/>
    <p:sldId id="270" r:id="rId76"/>
    <p:sldId id="266" r:id="rId77"/>
    <p:sldId id="267" r:id="rId78"/>
    <p:sldId id="268" r:id="rId79"/>
    <p:sldId id="271" r:id="rId80"/>
    <p:sldId id="262" r:id="rId81"/>
    <p:sldId id="272" r:id="rId82"/>
    <p:sldId id="273" r:id="rId83"/>
    <p:sldId id="258" r:id="rId84"/>
    <p:sldId id="304" r:id="rId85"/>
    <p:sldId id="341" r:id="rId86"/>
    <p:sldId id="309" r:id="rId87"/>
    <p:sldId id="292" r:id="rId88"/>
    <p:sldId id="299" r:id="rId89"/>
    <p:sldId id="312" r:id="rId90"/>
  </p:sldIdLst>
  <p:sldSz cx="12192000" cy="6858000"/>
  <p:notesSz cx="6858000" cy="9144000"/>
  <p:defaultTextStyle>
    <a:defPPr>
      <a:defRPr lang="el-GR"/>
    </a:defPPr>
    <a:lvl1pPr marL="0" algn="l" defTabSz="913085" rtl="0" eaLnBrk="1" latinLnBrk="0" hangingPunct="1">
      <a:defRPr sz="1900" kern="1200">
        <a:solidFill>
          <a:schemeClr val="tx1"/>
        </a:solidFill>
        <a:latin typeface="+mn-lt"/>
        <a:ea typeface="+mn-ea"/>
        <a:cs typeface="+mn-cs"/>
      </a:defRPr>
    </a:lvl1pPr>
    <a:lvl2pPr marL="456507" algn="l" defTabSz="913085" rtl="0" eaLnBrk="1" latinLnBrk="0" hangingPunct="1">
      <a:defRPr sz="1900" kern="1200">
        <a:solidFill>
          <a:schemeClr val="tx1"/>
        </a:solidFill>
        <a:latin typeface="+mn-lt"/>
        <a:ea typeface="+mn-ea"/>
        <a:cs typeface="+mn-cs"/>
      </a:defRPr>
    </a:lvl2pPr>
    <a:lvl3pPr marL="913085" algn="l" defTabSz="913085" rtl="0" eaLnBrk="1" latinLnBrk="0" hangingPunct="1">
      <a:defRPr sz="1900" kern="1200">
        <a:solidFill>
          <a:schemeClr val="tx1"/>
        </a:solidFill>
        <a:latin typeface="+mn-lt"/>
        <a:ea typeface="+mn-ea"/>
        <a:cs typeface="+mn-cs"/>
      </a:defRPr>
    </a:lvl3pPr>
    <a:lvl4pPr marL="1369628" algn="l" defTabSz="913085" rtl="0" eaLnBrk="1" latinLnBrk="0" hangingPunct="1">
      <a:defRPr sz="1900" kern="1200">
        <a:solidFill>
          <a:schemeClr val="tx1"/>
        </a:solidFill>
        <a:latin typeface="+mn-lt"/>
        <a:ea typeface="+mn-ea"/>
        <a:cs typeface="+mn-cs"/>
      </a:defRPr>
    </a:lvl4pPr>
    <a:lvl5pPr marL="1826170" algn="l" defTabSz="913085" rtl="0" eaLnBrk="1" latinLnBrk="0" hangingPunct="1">
      <a:defRPr sz="1900" kern="1200">
        <a:solidFill>
          <a:schemeClr val="tx1"/>
        </a:solidFill>
        <a:latin typeface="+mn-lt"/>
        <a:ea typeface="+mn-ea"/>
        <a:cs typeface="+mn-cs"/>
      </a:defRPr>
    </a:lvl5pPr>
    <a:lvl6pPr marL="2282750" algn="l" defTabSz="913085" rtl="0" eaLnBrk="1" latinLnBrk="0" hangingPunct="1">
      <a:defRPr sz="1900" kern="1200">
        <a:solidFill>
          <a:schemeClr val="tx1"/>
        </a:solidFill>
        <a:latin typeface="+mn-lt"/>
        <a:ea typeface="+mn-ea"/>
        <a:cs typeface="+mn-cs"/>
      </a:defRPr>
    </a:lvl6pPr>
    <a:lvl7pPr marL="2739254" algn="l" defTabSz="913085" rtl="0" eaLnBrk="1" latinLnBrk="0" hangingPunct="1">
      <a:defRPr sz="1900" kern="1200">
        <a:solidFill>
          <a:schemeClr val="tx1"/>
        </a:solidFill>
        <a:latin typeface="+mn-lt"/>
        <a:ea typeface="+mn-ea"/>
        <a:cs typeface="+mn-cs"/>
      </a:defRPr>
    </a:lvl7pPr>
    <a:lvl8pPr marL="3195760" algn="l" defTabSz="913085" rtl="0" eaLnBrk="1" latinLnBrk="0" hangingPunct="1">
      <a:defRPr sz="1900" kern="1200">
        <a:solidFill>
          <a:schemeClr val="tx1"/>
        </a:solidFill>
        <a:latin typeface="+mn-lt"/>
        <a:ea typeface="+mn-ea"/>
        <a:cs typeface="+mn-cs"/>
      </a:defRPr>
    </a:lvl8pPr>
    <a:lvl9pPr marL="3652267" algn="l" defTabSz="913085" rtl="0" eaLnBrk="1" latinLnBrk="0" hangingPunct="1">
      <a:defRPr sz="19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ΜΥΡΤΩ ΓΙΑΝΝΟΠΟΥΛΟΥ" initials="ΜΓ" lastIdx="3" clrIdx="0">
    <p:extLst>
      <p:ext uri="{19B8F6BF-5375-455C-9EA6-DF929625EA0E}">
        <p15:presenceInfo xmlns="" xmlns:p15="http://schemas.microsoft.com/office/powerpoint/2012/main" userId="S-1-5-21-2005412223-2581878824-510356689-55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89A"/>
    <a:srgbClr val="2A8793"/>
    <a:srgbClr val="2A9693"/>
    <a:srgbClr val="3864B2"/>
    <a:srgbClr val="920000"/>
    <a:srgbClr val="96D7F8"/>
    <a:srgbClr val="0C242E"/>
    <a:srgbClr val="0C1B2E"/>
    <a:srgbClr val="0F2037"/>
    <a:srgbClr val="050B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22" autoAdjust="0"/>
    <p:restoredTop sz="78522" autoAdjust="0"/>
  </p:normalViewPr>
  <p:slideViewPr>
    <p:cSldViewPr snapToGrid="0">
      <p:cViewPr>
        <p:scale>
          <a:sx n="90" d="100"/>
          <a:sy n="90" d="100"/>
        </p:scale>
        <p:origin x="-2982" y="96"/>
      </p:cViewPr>
      <p:guideLst>
        <p:guide orient="horz" pos="2160"/>
        <p:guide pos="3840"/>
      </p:guideLst>
    </p:cSldViewPr>
  </p:slideViewPr>
  <p:notesTextViewPr>
    <p:cViewPr>
      <p:scale>
        <a:sx n="150" d="100"/>
        <a:sy n="150" d="100"/>
      </p:scale>
      <p:origin x="0" y="0"/>
    </p:cViewPr>
  </p:notesTextViewPr>
  <p:sorterViewPr>
    <p:cViewPr>
      <p:scale>
        <a:sx n="100" d="100"/>
        <a:sy n="100" d="100"/>
      </p:scale>
      <p:origin x="0" y="26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slide" Target="slides/slide73.xml"/><Relationship Id="rId89" Type="http://schemas.openxmlformats.org/officeDocument/2006/relationships/slide" Target="slides/slide78.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theme" Target="theme/theme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340646-8FA6-49ED-A1BF-4F370CF0997B}" type="datetimeFigureOut">
              <a:rPr lang="el-GR" smtClean="0"/>
              <a:t>17/10/2023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78B0D2-4D64-4413-9AFF-271692F6CDD4}" type="slidenum">
              <a:rPr lang="el-GR" smtClean="0"/>
              <a:t>‹#›</a:t>
            </a:fld>
            <a:endParaRPr lang="el-GR"/>
          </a:p>
        </p:txBody>
      </p:sp>
    </p:spTree>
    <p:extLst>
      <p:ext uri="{BB962C8B-B14F-4D97-AF65-F5344CB8AC3E}">
        <p14:creationId xmlns:p14="http://schemas.microsoft.com/office/powerpoint/2010/main" val="2934841888"/>
      </p:ext>
    </p:extLst>
  </p:cSld>
  <p:clrMap bg1="lt1" tx1="dk1" bg2="lt2" tx2="dk2" accent1="accent1" accent2="accent2" accent3="accent3" accent4="accent4" accent5="accent5" accent6="accent6" hlink="hlink" folHlink="folHlink"/>
  <p:notesStyle>
    <a:lvl1pPr marL="0" algn="l" defTabSz="913085" rtl="0" eaLnBrk="1" latinLnBrk="0" hangingPunct="1">
      <a:defRPr sz="1200" kern="1200">
        <a:solidFill>
          <a:schemeClr val="tx1"/>
        </a:solidFill>
        <a:latin typeface="+mn-lt"/>
        <a:ea typeface="+mn-ea"/>
        <a:cs typeface="+mn-cs"/>
      </a:defRPr>
    </a:lvl1pPr>
    <a:lvl2pPr marL="456507" algn="l" defTabSz="913085" rtl="0" eaLnBrk="1" latinLnBrk="0" hangingPunct="1">
      <a:defRPr sz="1200" kern="1200">
        <a:solidFill>
          <a:schemeClr val="tx1"/>
        </a:solidFill>
        <a:latin typeface="+mn-lt"/>
        <a:ea typeface="+mn-ea"/>
        <a:cs typeface="+mn-cs"/>
      </a:defRPr>
    </a:lvl2pPr>
    <a:lvl3pPr marL="913085" algn="l" defTabSz="913085" rtl="0" eaLnBrk="1" latinLnBrk="0" hangingPunct="1">
      <a:defRPr sz="1200" kern="1200">
        <a:solidFill>
          <a:schemeClr val="tx1"/>
        </a:solidFill>
        <a:latin typeface="+mn-lt"/>
        <a:ea typeface="+mn-ea"/>
        <a:cs typeface="+mn-cs"/>
      </a:defRPr>
    </a:lvl3pPr>
    <a:lvl4pPr marL="1369628" algn="l" defTabSz="913085" rtl="0" eaLnBrk="1" latinLnBrk="0" hangingPunct="1">
      <a:defRPr sz="1200" kern="1200">
        <a:solidFill>
          <a:schemeClr val="tx1"/>
        </a:solidFill>
        <a:latin typeface="+mn-lt"/>
        <a:ea typeface="+mn-ea"/>
        <a:cs typeface="+mn-cs"/>
      </a:defRPr>
    </a:lvl4pPr>
    <a:lvl5pPr marL="1826170" algn="l" defTabSz="913085" rtl="0" eaLnBrk="1" latinLnBrk="0" hangingPunct="1">
      <a:defRPr sz="1200" kern="1200">
        <a:solidFill>
          <a:schemeClr val="tx1"/>
        </a:solidFill>
        <a:latin typeface="+mn-lt"/>
        <a:ea typeface="+mn-ea"/>
        <a:cs typeface="+mn-cs"/>
      </a:defRPr>
    </a:lvl5pPr>
    <a:lvl6pPr marL="2282750" algn="l" defTabSz="913085" rtl="0" eaLnBrk="1" latinLnBrk="0" hangingPunct="1">
      <a:defRPr sz="1200" kern="1200">
        <a:solidFill>
          <a:schemeClr val="tx1"/>
        </a:solidFill>
        <a:latin typeface="+mn-lt"/>
        <a:ea typeface="+mn-ea"/>
        <a:cs typeface="+mn-cs"/>
      </a:defRPr>
    </a:lvl6pPr>
    <a:lvl7pPr marL="2739254" algn="l" defTabSz="913085" rtl="0" eaLnBrk="1" latinLnBrk="0" hangingPunct="1">
      <a:defRPr sz="1200" kern="1200">
        <a:solidFill>
          <a:schemeClr val="tx1"/>
        </a:solidFill>
        <a:latin typeface="+mn-lt"/>
        <a:ea typeface="+mn-ea"/>
        <a:cs typeface="+mn-cs"/>
      </a:defRPr>
    </a:lvl7pPr>
    <a:lvl8pPr marL="3195760" algn="l" defTabSz="913085" rtl="0" eaLnBrk="1" latinLnBrk="0" hangingPunct="1">
      <a:defRPr sz="1200" kern="1200">
        <a:solidFill>
          <a:schemeClr val="tx1"/>
        </a:solidFill>
        <a:latin typeface="+mn-lt"/>
        <a:ea typeface="+mn-ea"/>
        <a:cs typeface="+mn-cs"/>
      </a:defRPr>
    </a:lvl8pPr>
    <a:lvl9pPr marL="3652267" algn="l" defTabSz="91308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smtClean="0"/>
              <a:t>Dear colleagues. First of all, I </a:t>
            </a:r>
            <a:r>
              <a:rPr lang="en-US" dirty="0"/>
              <a:t>would like to thank the scientific </a:t>
            </a:r>
            <a:r>
              <a:rPr lang="en-US" dirty="0" err="1" smtClean="0"/>
              <a:t>comittee</a:t>
            </a:r>
            <a:r>
              <a:rPr lang="en-US" dirty="0" smtClean="0"/>
              <a:t> </a:t>
            </a:r>
            <a:r>
              <a:rPr lang="en-US" dirty="0"/>
              <a:t>and Professor </a:t>
            </a:r>
            <a:r>
              <a:rPr lang="en-US" dirty="0" err="1"/>
              <a:t>Liakopoulos</a:t>
            </a:r>
            <a:r>
              <a:rPr lang="en-US" dirty="0"/>
              <a:t> </a:t>
            </a:r>
            <a:endParaRPr lang="en-US" dirty="0" smtClean="0"/>
          </a:p>
          <a:p>
            <a:endParaRPr lang="en-US" dirty="0" smtClean="0"/>
          </a:p>
          <a:p>
            <a:r>
              <a:rPr lang="en-US" dirty="0" smtClean="0"/>
              <a:t>for kindly</a:t>
            </a:r>
            <a:r>
              <a:rPr lang="en-US" baseline="0" dirty="0" smtClean="0"/>
              <a:t> inviting me to talk about IgA updates </a:t>
            </a:r>
          </a:p>
          <a:p>
            <a:endParaRPr lang="en-US" baseline="0" dirty="0" smtClean="0"/>
          </a:p>
          <a:p>
            <a:r>
              <a:rPr lang="en-US" baseline="0" dirty="0" smtClean="0"/>
              <a:t>regarding current issues and emerging therapeutic options for the management of the disease</a:t>
            </a:r>
          </a:p>
          <a:p>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1</a:t>
            </a:fld>
            <a:endParaRPr lang="el-GR"/>
          </a:p>
        </p:txBody>
      </p:sp>
    </p:spTree>
    <p:extLst>
      <p:ext uri="{BB962C8B-B14F-4D97-AF65-F5344CB8AC3E}">
        <p14:creationId xmlns:p14="http://schemas.microsoft.com/office/powerpoint/2010/main" val="3624306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as we can understand a potential therapeutic target with agents that can block this activation and prevent the inflammation and the progression to tissue damage and eventual fibrosis. </a:t>
            </a:r>
          </a:p>
          <a:p>
            <a:endParaRPr lang="en-US" dirty="0" smtClean="0"/>
          </a:p>
          <a:p>
            <a:endParaRPr lang="el-GR" dirty="0"/>
          </a:p>
        </p:txBody>
      </p:sp>
      <p:sp>
        <p:nvSpPr>
          <p:cNvPr id="4" name="Slide Number Placeholder 3"/>
          <p:cNvSpPr>
            <a:spLocks noGrp="1"/>
          </p:cNvSpPr>
          <p:nvPr>
            <p:ph type="sldNum" sz="quarter" idx="10"/>
          </p:nvPr>
        </p:nvSpPr>
        <p:spPr/>
        <p:txBody>
          <a:bodyPr/>
          <a:lstStyle/>
          <a:p>
            <a:fld id="{B778B0D2-4D64-4413-9AFF-271692F6CDD4}" type="slidenum">
              <a:rPr lang="el-GR" smtClean="0"/>
              <a:t>10</a:t>
            </a:fld>
            <a:endParaRPr lang="el-GR"/>
          </a:p>
        </p:txBody>
      </p:sp>
    </p:spTree>
    <p:extLst>
      <p:ext uri="{BB962C8B-B14F-4D97-AF65-F5344CB8AC3E}">
        <p14:creationId xmlns:p14="http://schemas.microsoft.com/office/powerpoint/2010/main" val="3564200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smtClean="0"/>
              <a:t>But</a:t>
            </a:r>
            <a:r>
              <a:rPr lang="en-US" baseline="0" dirty="0" smtClean="0"/>
              <a:t> how can we detect the patients with the highest risk for </a:t>
            </a:r>
            <a:r>
              <a:rPr lang="en-US" baseline="0" dirty="0" err="1" smtClean="0"/>
              <a:t>progrssion</a:t>
            </a:r>
            <a:r>
              <a:rPr lang="en-US" baseline="0" dirty="0" smtClean="0"/>
              <a:t>? </a:t>
            </a:r>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solidFill>
                  <a:prstClr val="black"/>
                </a:solidFill>
              </a:rPr>
              <a:pPr/>
              <a:t>11</a:t>
            </a:fld>
            <a:endParaRPr lang="el-GR">
              <a:solidFill>
                <a:prstClr val="black"/>
              </a:solidFill>
            </a:endParaRPr>
          </a:p>
        </p:txBody>
      </p:sp>
    </p:spTree>
    <p:extLst>
      <p:ext uri="{BB962C8B-B14F-4D97-AF65-F5344CB8AC3E}">
        <p14:creationId xmlns:p14="http://schemas.microsoft.com/office/powerpoint/2010/main" val="2578978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Histologic findings on kidney biopsy have been identified as strong risk factors for disease progression. They include crescent formation, </a:t>
            </a:r>
            <a:r>
              <a:rPr lang="en-US" dirty="0" err="1" smtClean="0"/>
              <a:t>mesangial</a:t>
            </a:r>
            <a:r>
              <a:rPr lang="en-US" dirty="0" smtClean="0"/>
              <a:t> depositions, or cellularity of capillary loops, as well as markers of chronic fibrotic damage</a:t>
            </a:r>
            <a:r>
              <a:rPr lang="en-US" baseline="0" dirty="0" smtClean="0"/>
              <a:t> </a:t>
            </a:r>
          </a:p>
          <a:p>
            <a:endParaRPr lang="en-US" baseline="0" dirty="0" smtClean="0"/>
          </a:p>
          <a:p>
            <a:r>
              <a:rPr lang="en-US" baseline="0" dirty="0" smtClean="0"/>
              <a:t>and t</a:t>
            </a:r>
            <a:r>
              <a:rPr lang="en-US" dirty="0" smtClean="0"/>
              <a:t>hey are all described in the</a:t>
            </a:r>
            <a:r>
              <a:rPr lang="en-US" baseline="0" dirty="0" smtClean="0"/>
              <a:t> </a:t>
            </a:r>
            <a:r>
              <a:rPr lang="en-US" dirty="0" smtClean="0"/>
              <a:t>Oxford classification MEST-C Score. </a:t>
            </a:r>
          </a:p>
          <a:p>
            <a:endParaRPr lang="en-US" dirty="0" smtClean="0"/>
          </a:p>
        </p:txBody>
      </p:sp>
      <p:sp>
        <p:nvSpPr>
          <p:cNvPr id="4" name="Slide Number Placeholder 3"/>
          <p:cNvSpPr>
            <a:spLocks noGrp="1"/>
          </p:cNvSpPr>
          <p:nvPr>
            <p:ph type="sldNum" sz="quarter" idx="10"/>
          </p:nvPr>
        </p:nvSpPr>
        <p:spPr/>
        <p:txBody>
          <a:bodyPr/>
          <a:lstStyle/>
          <a:p>
            <a:fld id="{B778B0D2-4D64-4413-9AFF-271692F6CDD4}" type="slidenum">
              <a:rPr lang="el-GR" smtClean="0"/>
              <a:t>12</a:t>
            </a:fld>
            <a:endParaRPr lang="el-GR"/>
          </a:p>
        </p:txBody>
      </p:sp>
    </p:spTree>
    <p:extLst>
      <p:ext uri="{BB962C8B-B14F-4D97-AF65-F5344CB8AC3E}">
        <p14:creationId xmlns:p14="http://schemas.microsoft.com/office/powerpoint/2010/main" val="3727730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538" rtl="0" eaLnBrk="1" fontAlgn="auto" latinLnBrk="0" hangingPunct="1">
              <a:lnSpc>
                <a:spcPct val="100000"/>
              </a:lnSpc>
              <a:spcBef>
                <a:spcPts val="0"/>
              </a:spcBef>
              <a:spcAft>
                <a:spcPts val="0"/>
              </a:spcAft>
              <a:buClrTx/>
              <a:buSzTx/>
              <a:buFontTx/>
              <a:buNone/>
              <a:tabLst/>
              <a:defRPr/>
            </a:pPr>
            <a:r>
              <a:rPr lang="en-US" dirty="0" smtClean="0"/>
              <a:t>The graded components of this score will be used in the International IgA prediction tool that has been validated to determine the risk of 50%</a:t>
            </a:r>
            <a:r>
              <a:rPr lang="en-US" baseline="0" dirty="0" smtClean="0"/>
              <a:t> decline of </a:t>
            </a:r>
            <a:r>
              <a:rPr lang="en-US" baseline="0" dirty="0" err="1" smtClean="0"/>
              <a:t>eGFR</a:t>
            </a:r>
            <a:r>
              <a:rPr lang="en-US" baseline="0" dirty="0" smtClean="0"/>
              <a:t> or progression to ESRD in 5 </a:t>
            </a:r>
            <a:r>
              <a:rPr lang="en-US" baseline="0" dirty="0" err="1" smtClean="0"/>
              <a:t>yrs</a:t>
            </a:r>
            <a:r>
              <a:rPr lang="en-US" baseline="0" dirty="0" smtClean="0"/>
              <a:t> from biopsy. </a:t>
            </a:r>
            <a:r>
              <a:rPr lang="en-US" dirty="0" smtClean="0"/>
              <a:t>The</a:t>
            </a:r>
            <a:r>
              <a:rPr lang="en-US" baseline="0" dirty="0" smtClean="0"/>
              <a:t> original International tool</a:t>
            </a:r>
            <a:r>
              <a:rPr lang="en-US" dirty="0" smtClean="0"/>
              <a:t> could be used only close to biopsy.</a:t>
            </a:r>
            <a:r>
              <a:rPr lang="en-US" baseline="0" dirty="0" smtClean="0"/>
              <a:t> </a:t>
            </a:r>
          </a:p>
          <a:p>
            <a:endParaRPr lang="en-US" baseline="0" dirty="0" smtClean="0"/>
          </a:p>
          <a:p>
            <a:r>
              <a:rPr lang="en-US" baseline="0" dirty="0" smtClean="0"/>
              <a:t>However the updated tool has been shown that can be used for accurate risk stratification even 1-2 </a:t>
            </a:r>
            <a:r>
              <a:rPr lang="en-US" baseline="0" dirty="0" err="1" smtClean="0"/>
              <a:t>yrs</a:t>
            </a:r>
            <a:r>
              <a:rPr lang="en-US" baseline="0" dirty="0" smtClean="0"/>
              <a:t> post biopsy. So it validated and continues to assess risk progression at 1 or yrs.</a:t>
            </a:r>
          </a:p>
          <a:p>
            <a:endParaRPr lang="en-US" baseline="0" dirty="0" smtClean="0"/>
          </a:p>
          <a:p>
            <a:r>
              <a:rPr lang="en-US" baseline="0" dirty="0" smtClean="0"/>
              <a:t>It cannot, however, determine the likely impact of any treatment regimen.</a:t>
            </a:r>
          </a:p>
          <a:p>
            <a:endParaRPr lang="en-US" baseline="0" dirty="0" smtClean="0"/>
          </a:p>
          <a:p>
            <a:r>
              <a:rPr lang="en-US" baseline="0" dirty="0" smtClean="0"/>
              <a:t>   </a:t>
            </a:r>
            <a:endParaRPr lang="el-GR" dirty="0"/>
          </a:p>
        </p:txBody>
      </p:sp>
      <p:sp>
        <p:nvSpPr>
          <p:cNvPr id="4" name="Slide Number Placeholder 3"/>
          <p:cNvSpPr>
            <a:spLocks noGrp="1"/>
          </p:cNvSpPr>
          <p:nvPr>
            <p:ph type="sldNum" sz="quarter" idx="10"/>
          </p:nvPr>
        </p:nvSpPr>
        <p:spPr/>
        <p:txBody>
          <a:bodyPr/>
          <a:lstStyle/>
          <a:p>
            <a:fld id="{B778B0D2-4D64-4413-9AFF-271692F6CDD4}" type="slidenum">
              <a:rPr lang="el-GR" smtClean="0"/>
              <a:t>13</a:t>
            </a:fld>
            <a:endParaRPr lang="el-GR"/>
          </a:p>
        </p:txBody>
      </p:sp>
    </p:spTree>
    <p:extLst>
      <p:ext uri="{BB962C8B-B14F-4D97-AF65-F5344CB8AC3E}">
        <p14:creationId xmlns:p14="http://schemas.microsoft.com/office/powerpoint/2010/main" val="3671815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KDIGO guidelines we focus in proteinuria as a major modifiable</a:t>
            </a:r>
            <a:r>
              <a:rPr lang="en-US" baseline="0" dirty="0" smtClean="0"/>
              <a:t> risk factor for progression </a:t>
            </a:r>
            <a:endParaRPr lang="el-GR" dirty="0"/>
          </a:p>
        </p:txBody>
      </p:sp>
      <p:sp>
        <p:nvSpPr>
          <p:cNvPr id="4" name="Slide Number Placeholder 3"/>
          <p:cNvSpPr>
            <a:spLocks noGrp="1"/>
          </p:cNvSpPr>
          <p:nvPr>
            <p:ph type="sldNum" sz="quarter" idx="10"/>
          </p:nvPr>
        </p:nvSpPr>
        <p:spPr/>
        <p:txBody>
          <a:bodyPr/>
          <a:lstStyle/>
          <a:p>
            <a:fld id="{B778B0D2-4D64-4413-9AFF-271692F6CDD4}" type="slidenum">
              <a:rPr lang="el-GR" smtClean="0"/>
              <a:t>14</a:t>
            </a:fld>
            <a:endParaRPr lang="el-GR"/>
          </a:p>
        </p:txBody>
      </p:sp>
    </p:spTree>
    <p:extLst>
      <p:ext uri="{BB962C8B-B14F-4D97-AF65-F5344CB8AC3E}">
        <p14:creationId xmlns:p14="http://schemas.microsoft.com/office/powerpoint/2010/main" val="2808265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baseline="0" dirty="0" smtClean="0"/>
              <a:t>There is a need to clarify the risk and benefit of using these agents.</a:t>
            </a:r>
          </a:p>
          <a:p>
            <a:endParaRPr lang="en-US" baseline="0" dirty="0" smtClean="0"/>
          </a:p>
          <a:p>
            <a:r>
              <a:rPr lang="en-US" baseline="0" dirty="0" smtClean="0"/>
              <a:t>A study from the International cohort in 3299 adults with biopsy proven </a:t>
            </a:r>
            <a:r>
              <a:rPr lang="en-US" baseline="0" dirty="0" err="1" smtClean="0"/>
              <a:t>IgAN</a:t>
            </a:r>
            <a:r>
              <a:rPr lang="en-US" baseline="0" dirty="0" smtClean="0"/>
              <a:t>, </a:t>
            </a:r>
          </a:p>
          <a:p>
            <a:endParaRPr lang="en-US" baseline="0" dirty="0" smtClean="0"/>
          </a:p>
          <a:p>
            <a:r>
              <a:rPr lang="en-US" baseline="0" dirty="0" smtClean="0"/>
              <a:t>showed that  t</a:t>
            </a:r>
            <a:r>
              <a:rPr lang="en-US" dirty="0" smtClean="0"/>
              <a:t>reatment allocation using the Prediction Tool </a:t>
            </a:r>
            <a:r>
              <a:rPr lang="en-US" dirty="0" err="1" smtClean="0"/>
              <a:t>vs</a:t>
            </a:r>
            <a:r>
              <a:rPr lang="en-US" dirty="0" smtClean="0"/>
              <a:t> proteinuria&gt;1g/day, </a:t>
            </a:r>
          </a:p>
          <a:p>
            <a:endParaRPr lang="en-US" dirty="0" smtClean="0"/>
          </a:p>
          <a:p>
            <a:r>
              <a:rPr lang="en-US" dirty="0" smtClean="0"/>
              <a:t>had a larger net benefit up to 23.4% and a larger net reduction in treatment up to 35.1%. </a:t>
            </a:r>
          </a:p>
          <a:p>
            <a:endParaRPr lang="en-US" dirty="0" smtClean="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15</a:t>
            </a:fld>
            <a:endParaRPr lang="el-GR"/>
          </a:p>
        </p:txBody>
      </p:sp>
    </p:spTree>
    <p:extLst>
      <p:ext uri="{BB962C8B-B14F-4D97-AF65-F5344CB8AC3E}">
        <p14:creationId xmlns:p14="http://schemas.microsoft.com/office/powerpoint/2010/main" val="4144573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smtClean="0"/>
              <a:t>The</a:t>
            </a:r>
            <a:r>
              <a:rPr lang="en-US" baseline="0" dirty="0" smtClean="0"/>
              <a:t> </a:t>
            </a:r>
            <a:r>
              <a:rPr lang="en-US" dirty="0" smtClean="0"/>
              <a:t>most </a:t>
            </a:r>
            <a:r>
              <a:rPr lang="en-US" dirty="0"/>
              <a:t>recent KDIGO update </a:t>
            </a:r>
            <a:r>
              <a:rPr lang="en-US" dirty="0" smtClean="0"/>
              <a:t>uses an algorithm</a:t>
            </a:r>
            <a:r>
              <a:rPr lang="en-US" baseline="0" dirty="0" smtClean="0"/>
              <a:t> </a:t>
            </a:r>
            <a:r>
              <a:rPr lang="en-US" dirty="0" smtClean="0"/>
              <a:t>that after ruling out secondary causes of</a:t>
            </a:r>
            <a:r>
              <a:rPr lang="en-US" baseline="0" dirty="0" smtClean="0"/>
              <a:t> </a:t>
            </a:r>
            <a:r>
              <a:rPr lang="en-US" baseline="0" dirty="0" err="1" smtClean="0"/>
              <a:t>IgAN</a:t>
            </a:r>
            <a:r>
              <a:rPr lang="en-US" baseline="0" dirty="0" smtClean="0"/>
              <a:t> and </a:t>
            </a:r>
            <a:r>
              <a:rPr lang="en-US" dirty="0" smtClean="0"/>
              <a:t>quantifying the progression risk </a:t>
            </a:r>
            <a:r>
              <a:rPr lang="en-US" baseline="0" dirty="0" smtClean="0"/>
              <a:t>by </a:t>
            </a:r>
            <a:r>
              <a:rPr lang="en-US" dirty="0" smtClean="0"/>
              <a:t>using both histologic and clinical data in the International</a:t>
            </a:r>
            <a:r>
              <a:rPr lang="en-US" baseline="0" dirty="0" smtClean="0"/>
              <a:t> </a:t>
            </a:r>
            <a:r>
              <a:rPr lang="en-US" dirty="0" smtClean="0"/>
              <a:t>prediction tool,</a:t>
            </a:r>
            <a:r>
              <a:rPr lang="en-US" baseline="0" dirty="0" smtClean="0"/>
              <a:t> </a:t>
            </a:r>
            <a:r>
              <a:rPr lang="en-US" dirty="0" smtClean="0"/>
              <a:t> </a:t>
            </a:r>
          </a:p>
          <a:p>
            <a:endParaRPr lang="en-US" dirty="0" smtClean="0"/>
          </a:p>
          <a:p>
            <a:r>
              <a:rPr lang="en-US" dirty="0" smtClean="0"/>
              <a:t>concludes that the backbone of the initial </a:t>
            </a:r>
            <a:r>
              <a:rPr lang="en-US" dirty="0"/>
              <a:t>treatment for primary </a:t>
            </a:r>
            <a:r>
              <a:rPr lang="en-US" dirty="0" err="1"/>
              <a:t>IgAN</a:t>
            </a:r>
            <a:r>
              <a:rPr lang="en-US" dirty="0"/>
              <a:t> is </a:t>
            </a:r>
            <a:r>
              <a:rPr lang="en-US" dirty="0" smtClean="0"/>
              <a:t>supportive </a:t>
            </a:r>
            <a:r>
              <a:rPr lang="en-US" dirty="0"/>
              <a:t>care, including maximally tolerated doses of RAS inhibition   </a:t>
            </a:r>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16</a:t>
            </a:fld>
            <a:endParaRPr lang="el-GR"/>
          </a:p>
        </p:txBody>
      </p:sp>
    </p:spTree>
    <p:extLst>
      <p:ext uri="{BB962C8B-B14F-4D97-AF65-F5344CB8AC3E}">
        <p14:creationId xmlns:p14="http://schemas.microsoft.com/office/powerpoint/2010/main" val="1825525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a:t>However 50% </a:t>
            </a:r>
            <a:r>
              <a:rPr lang="en-US" dirty="0">
                <a:solidFill>
                  <a:srgbClr val="FF0000"/>
                </a:solidFill>
              </a:rPr>
              <a:t>of </a:t>
            </a:r>
            <a:r>
              <a:rPr lang="en-US" dirty="0" smtClean="0">
                <a:solidFill>
                  <a:srgbClr val="FF0000"/>
                </a:solidFill>
              </a:rPr>
              <a:t>patients </a:t>
            </a:r>
            <a:r>
              <a:rPr lang="en-US" dirty="0" smtClean="0">
                <a:solidFill>
                  <a:schemeClr val="tx1"/>
                </a:solidFill>
              </a:rPr>
              <a:t>who</a:t>
            </a:r>
            <a:r>
              <a:rPr lang="en-US" baseline="0" dirty="0" smtClean="0">
                <a:solidFill>
                  <a:schemeClr val="tx1"/>
                </a:solidFill>
              </a:rPr>
              <a:t> were on</a:t>
            </a:r>
            <a:r>
              <a:rPr lang="en-US" dirty="0" smtClean="0"/>
              <a:t> maximal supportive care </a:t>
            </a:r>
            <a:r>
              <a:rPr lang="en-US" dirty="0" smtClean="0">
                <a:solidFill>
                  <a:srgbClr val="FF0000"/>
                </a:solidFill>
              </a:rPr>
              <a:t> </a:t>
            </a:r>
            <a:r>
              <a:rPr lang="en-US" dirty="0"/>
              <a:t>in the stop IgA trial </a:t>
            </a:r>
            <a:r>
              <a:rPr lang="en-US" dirty="0" smtClean="0"/>
              <a:t>reached </a:t>
            </a:r>
            <a:r>
              <a:rPr lang="en-US" dirty="0"/>
              <a:t>ESRD at 8 </a:t>
            </a:r>
            <a:r>
              <a:rPr lang="en-US" dirty="0" smtClean="0"/>
              <a:t>years. </a:t>
            </a:r>
          </a:p>
          <a:p>
            <a:endParaRPr lang="en-US" dirty="0" smtClean="0"/>
          </a:p>
          <a:p>
            <a:r>
              <a:rPr lang="en-US" dirty="0" smtClean="0"/>
              <a:t>This is similarly true in the placebo groups of other recent RCTs </a:t>
            </a:r>
            <a:r>
              <a:rPr lang="en-US" dirty="0"/>
              <a:t>in full supportive </a:t>
            </a:r>
            <a:r>
              <a:rPr lang="en-US" dirty="0" smtClean="0"/>
              <a:t>care where</a:t>
            </a:r>
            <a:r>
              <a:rPr lang="en-US" baseline="0" dirty="0" smtClean="0"/>
              <a:t> they will still have an </a:t>
            </a:r>
            <a:r>
              <a:rPr lang="en-US" dirty="0" smtClean="0"/>
              <a:t>annual </a:t>
            </a:r>
            <a:r>
              <a:rPr lang="en-US" dirty="0"/>
              <a:t>loss of 5ml/min in GFR. </a:t>
            </a:r>
            <a:endParaRPr lang="en-US" dirty="0" smtClean="0"/>
          </a:p>
          <a:p>
            <a:endParaRPr lang="en-US" dirty="0" smtClean="0"/>
          </a:p>
          <a:p>
            <a:r>
              <a:rPr lang="en-US" dirty="0" smtClean="0"/>
              <a:t>So </a:t>
            </a:r>
            <a:r>
              <a:rPr lang="en-US" dirty="0"/>
              <a:t>there is a need to improve the supportive care in IgA nephropathy </a:t>
            </a:r>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18</a:t>
            </a:fld>
            <a:endParaRPr lang="el-GR"/>
          </a:p>
        </p:txBody>
      </p:sp>
    </p:spTree>
    <p:extLst>
      <p:ext uri="{BB962C8B-B14F-4D97-AF65-F5344CB8AC3E}">
        <p14:creationId xmlns:p14="http://schemas.microsoft.com/office/powerpoint/2010/main" val="2627040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Indeed based</a:t>
            </a:r>
            <a:r>
              <a:rPr lang="en-US" baseline="0" dirty="0" smtClean="0"/>
              <a:t> on the cohort from the RADAR study we see that still even in patients with proteinuria between 0.5 and 1g/day there is still a 31% of risk for ESTD in 10 </a:t>
            </a:r>
            <a:r>
              <a:rPr lang="en-US" baseline="0" dirty="0" err="1" smtClean="0"/>
              <a:t>yrs</a:t>
            </a:r>
            <a:r>
              <a:rPr lang="en-US" baseline="0" dirty="0" smtClean="0"/>
              <a:t>…there is an unmet need for disease management in the presumably “low risk” patients with proteinuria of &lt;1 g/d </a:t>
            </a:r>
            <a:endParaRPr lang="el-GR" dirty="0"/>
          </a:p>
        </p:txBody>
      </p:sp>
      <p:sp>
        <p:nvSpPr>
          <p:cNvPr id="4" name="Slide Number Placeholder 3"/>
          <p:cNvSpPr>
            <a:spLocks noGrp="1"/>
          </p:cNvSpPr>
          <p:nvPr>
            <p:ph type="sldNum" sz="quarter" idx="10"/>
          </p:nvPr>
        </p:nvSpPr>
        <p:spPr/>
        <p:txBody>
          <a:bodyPr/>
          <a:lstStyle/>
          <a:p>
            <a:fld id="{B778B0D2-4D64-4413-9AFF-271692F6CDD4}" type="slidenum">
              <a:rPr lang="el-GR" smtClean="0">
                <a:solidFill>
                  <a:prstClr val="black"/>
                </a:solidFill>
              </a:rPr>
              <a:pPr/>
              <a:t>19</a:t>
            </a:fld>
            <a:endParaRPr lang="el-GR">
              <a:solidFill>
                <a:prstClr val="black"/>
              </a:solidFill>
            </a:endParaRPr>
          </a:p>
        </p:txBody>
      </p:sp>
    </p:spTree>
    <p:extLst>
      <p:ext uri="{BB962C8B-B14F-4D97-AF65-F5344CB8AC3E}">
        <p14:creationId xmlns:p14="http://schemas.microsoft.com/office/powerpoint/2010/main" val="2808265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shown in this cohort where the 1mary outcome was ESKD</a:t>
            </a:r>
            <a:r>
              <a:rPr lang="en-US" baseline="0" dirty="0" smtClean="0"/>
              <a:t> or 50% drop in </a:t>
            </a:r>
            <a:r>
              <a:rPr lang="en-US" baseline="0" dirty="0" err="1" smtClean="0"/>
              <a:t>eGFR</a:t>
            </a:r>
            <a:r>
              <a:rPr lang="en-US" baseline="0" dirty="0" smtClean="0"/>
              <a:t>, there a non linear dose response relationship with no minimum duration of remission  </a:t>
            </a:r>
            <a:endParaRPr lang="el-GR" dirty="0"/>
          </a:p>
        </p:txBody>
      </p:sp>
      <p:sp>
        <p:nvSpPr>
          <p:cNvPr id="4" name="Slide Number Placeholder 3"/>
          <p:cNvSpPr>
            <a:spLocks noGrp="1"/>
          </p:cNvSpPr>
          <p:nvPr>
            <p:ph type="sldNum" sz="quarter" idx="10"/>
          </p:nvPr>
        </p:nvSpPr>
        <p:spPr/>
        <p:txBody>
          <a:bodyPr/>
          <a:lstStyle/>
          <a:p>
            <a:fld id="{B778B0D2-4D64-4413-9AFF-271692F6CDD4}" type="slidenum">
              <a:rPr lang="el-GR" smtClean="0"/>
              <a:t>20</a:t>
            </a:fld>
            <a:endParaRPr lang="el-GR"/>
          </a:p>
        </p:txBody>
      </p:sp>
    </p:spTree>
    <p:extLst>
      <p:ext uri="{BB962C8B-B14F-4D97-AF65-F5344CB8AC3E}">
        <p14:creationId xmlns:p14="http://schemas.microsoft.com/office/powerpoint/2010/main" val="1578326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These are my </a:t>
            </a:r>
            <a:r>
              <a:rPr lang="en-US" dirty="0" err="1" smtClean="0"/>
              <a:t>disclosoures</a:t>
            </a:r>
            <a:r>
              <a:rPr lang="en-US" dirty="0" smtClean="0"/>
              <a:t>. </a:t>
            </a:r>
            <a:endParaRPr lang="el-GR" dirty="0"/>
          </a:p>
        </p:txBody>
      </p:sp>
      <p:sp>
        <p:nvSpPr>
          <p:cNvPr id="4" name="Slide Number Placeholder 3"/>
          <p:cNvSpPr>
            <a:spLocks noGrp="1"/>
          </p:cNvSpPr>
          <p:nvPr>
            <p:ph type="sldNum" sz="quarter" idx="10"/>
          </p:nvPr>
        </p:nvSpPr>
        <p:spPr/>
        <p:txBody>
          <a:bodyPr/>
          <a:lstStyle/>
          <a:p>
            <a:fld id="{B778B0D2-4D64-4413-9AFF-271692F6CDD4}" type="slidenum">
              <a:rPr lang="el-GR" smtClean="0"/>
              <a:t>2</a:t>
            </a:fld>
            <a:endParaRPr lang="el-GR"/>
          </a:p>
        </p:txBody>
      </p:sp>
    </p:spTree>
    <p:extLst>
      <p:ext uri="{BB962C8B-B14F-4D97-AF65-F5344CB8AC3E}">
        <p14:creationId xmlns:p14="http://schemas.microsoft.com/office/powerpoint/2010/main" val="2402151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smtClean="0"/>
              <a:t>Lets see</a:t>
            </a:r>
            <a:r>
              <a:rPr lang="en-US" baseline="0" dirty="0" smtClean="0"/>
              <a:t> what improvements we can have in the supportive care </a:t>
            </a:r>
          </a:p>
          <a:p>
            <a:endParaRPr lang="en-US" baseline="0" dirty="0" smtClean="0"/>
          </a:p>
          <a:p>
            <a:r>
              <a:rPr lang="en-US" baseline="0" dirty="0" smtClean="0"/>
              <a:t>based on supportive evidence</a:t>
            </a:r>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solidFill>
                  <a:prstClr val="black"/>
                </a:solidFill>
              </a:rPr>
              <a:pPr/>
              <a:t>21</a:t>
            </a:fld>
            <a:endParaRPr lang="el-GR">
              <a:solidFill>
                <a:prstClr val="black"/>
              </a:solidFill>
            </a:endParaRPr>
          </a:p>
        </p:txBody>
      </p:sp>
    </p:spTree>
    <p:extLst>
      <p:ext uri="{BB962C8B-B14F-4D97-AF65-F5344CB8AC3E}">
        <p14:creationId xmlns:p14="http://schemas.microsoft.com/office/powerpoint/2010/main" val="2578978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pPr algn="just"/>
            <a:r>
              <a:rPr lang="en-US" dirty="0"/>
              <a:t>SGLT2 inhibitors have been new to the treatment landscape to most </a:t>
            </a:r>
            <a:r>
              <a:rPr lang="en-US" dirty="0" err="1"/>
              <a:t>proteinuric</a:t>
            </a:r>
            <a:r>
              <a:rPr lang="en-US" dirty="0"/>
              <a:t> diseases in Nephrology, </a:t>
            </a:r>
            <a:r>
              <a:rPr lang="en-US" dirty="0" smtClean="0"/>
              <a:t>both in the diabetic but also in the non diabetic population</a:t>
            </a:r>
            <a:r>
              <a:rPr lang="en-US" baseline="0" dirty="0" smtClean="0"/>
              <a:t> </a:t>
            </a:r>
            <a:endParaRPr lang="en-US" dirty="0" smtClean="0"/>
          </a:p>
          <a:p>
            <a:pPr algn="just"/>
            <a:endParaRPr lang="en-US" dirty="0" smtClean="0"/>
          </a:p>
          <a:p>
            <a:pPr algn="just"/>
            <a:endParaRPr lang="en-US" dirty="0"/>
          </a:p>
          <a:p>
            <a:pPr algn="just"/>
            <a:r>
              <a:rPr lang="en-US" dirty="0"/>
              <a:t>A pre-specified analysis of the DAPA CKD trial </a:t>
            </a:r>
            <a:r>
              <a:rPr lang="en-US" dirty="0" smtClean="0"/>
              <a:t>for </a:t>
            </a:r>
            <a:r>
              <a:rPr lang="en-US" dirty="0" err="1" smtClean="0"/>
              <a:t>dapagliflozin</a:t>
            </a:r>
            <a:r>
              <a:rPr lang="en-US" dirty="0" smtClean="0"/>
              <a:t> showed </a:t>
            </a:r>
            <a:r>
              <a:rPr lang="en-US" dirty="0"/>
              <a:t>in a subgroup analysis in 270 </a:t>
            </a:r>
            <a:r>
              <a:rPr lang="en-US" dirty="0" err="1"/>
              <a:t>pnts</a:t>
            </a:r>
            <a:r>
              <a:rPr lang="en-US" dirty="0"/>
              <a:t> with IgA nephropathy that </a:t>
            </a:r>
            <a:endParaRPr lang="en-US" dirty="0" smtClean="0"/>
          </a:p>
          <a:p>
            <a:pPr algn="just"/>
            <a:endParaRPr lang="en-US" dirty="0" smtClean="0"/>
          </a:p>
          <a:p>
            <a:pPr algn="just"/>
            <a:r>
              <a:rPr lang="en-US" dirty="0" smtClean="0"/>
              <a:t>SGLT2 </a:t>
            </a:r>
            <a:r>
              <a:rPr lang="en-US" dirty="0"/>
              <a:t>inhibitors were able to reduce the risk of decline in kidney function with a reduction in proteinuria which led </a:t>
            </a:r>
            <a:r>
              <a:rPr lang="en-US" dirty="0" smtClean="0"/>
              <a:t>to</a:t>
            </a:r>
            <a:r>
              <a:rPr lang="en-US" baseline="0" dirty="0" smtClean="0"/>
              <a:t> a fast track</a:t>
            </a:r>
            <a:r>
              <a:rPr lang="en-US" dirty="0" smtClean="0"/>
              <a:t> </a:t>
            </a:r>
            <a:r>
              <a:rPr lang="en-US" dirty="0"/>
              <a:t>approval of dapagliflozin in USA and Europe for CKD patients </a:t>
            </a:r>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22</a:t>
            </a:fld>
            <a:endParaRPr lang="el-GR"/>
          </a:p>
        </p:txBody>
      </p:sp>
    </p:spTree>
    <p:extLst>
      <p:ext uri="{BB962C8B-B14F-4D97-AF65-F5344CB8AC3E}">
        <p14:creationId xmlns:p14="http://schemas.microsoft.com/office/powerpoint/2010/main" val="259264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a:t>More striking results are coming from the </a:t>
            </a:r>
            <a:r>
              <a:rPr lang="en-US" dirty="0" smtClean="0"/>
              <a:t>dual </a:t>
            </a:r>
            <a:r>
              <a:rPr lang="en-US" dirty="0"/>
              <a:t>blockage of endothelin 1 and Angiotensin II which is known that </a:t>
            </a:r>
            <a:r>
              <a:rPr lang="en-US" dirty="0" smtClean="0"/>
              <a:t>their</a:t>
            </a:r>
            <a:r>
              <a:rPr lang="en-US" baseline="0" dirty="0" smtClean="0"/>
              <a:t> production is induced after the immune complex deposition in the </a:t>
            </a:r>
            <a:r>
              <a:rPr lang="en-US" baseline="0" dirty="0" err="1" smtClean="0"/>
              <a:t>mesangium</a:t>
            </a:r>
            <a:r>
              <a:rPr lang="en-US" baseline="0" dirty="0" smtClean="0"/>
              <a:t> and</a:t>
            </a:r>
            <a:r>
              <a:rPr lang="en-US" dirty="0" smtClean="0"/>
              <a:t> </a:t>
            </a:r>
            <a:r>
              <a:rPr lang="en-US" dirty="0"/>
              <a:t>contribute to….</a:t>
            </a:r>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23</a:t>
            </a:fld>
            <a:endParaRPr lang="el-GR"/>
          </a:p>
        </p:txBody>
      </p:sp>
    </p:spTree>
    <p:extLst>
      <p:ext uri="{BB962C8B-B14F-4D97-AF65-F5344CB8AC3E}">
        <p14:creationId xmlns:p14="http://schemas.microsoft.com/office/powerpoint/2010/main" val="153004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pPr algn="just"/>
            <a:r>
              <a:rPr lang="en-US" dirty="0"/>
              <a:t>This is PROTECT trial which compared 400 mg </a:t>
            </a:r>
            <a:r>
              <a:rPr lang="en-US" dirty="0" err="1"/>
              <a:t>sparsentan</a:t>
            </a:r>
            <a:r>
              <a:rPr lang="en-US" dirty="0"/>
              <a:t> </a:t>
            </a:r>
            <a:r>
              <a:rPr lang="en-US" dirty="0" smtClean="0"/>
              <a:t>(a dual </a:t>
            </a:r>
            <a:r>
              <a:rPr lang="en-US" dirty="0" err="1" smtClean="0"/>
              <a:t>endothelin</a:t>
            </a:r>
            <a:r>
              <a:rPr lang="en-US" dirty="0" smtClean="0"/>
              <a:t> Angiotensin</a:t>
            </a:r>
            <a:r>
              <a:rPr lang="en-US" baseline="0" dirty="0" smtClean="0"/>
              <a:t> receptor antagonist) </a:t>
            </a:r>
            <a:r>
              <a:rPr lang="en-US" dirty="0" err="1" smtClean="0"/>
              <a:t>vs</a:t>
            </a:r>
            <a:r>
              <a:rPr lang="en-US" dirty="0" smtClean="0"/>
              <a:t> </a:t>
            </a:r>
            <a:r>
              <a:rPr lang="en-US" dirty="0"/>
              <a:t>300 irbesartan in 400 patients with IgA nephropathy. </a:t>
            </a:r>
            <a:endParaRPr lang="en-US" dirty="0" smtClean="0"/>
          </a:p>
          <a:p>
            <a:pPr algn="just"/>
            <a:r>
              <a:rPr lang="en-US" dirty="0" smtClean="0"/>
              <a:t>  </a:t>
            </a:r>
            <a:endParaRPr lang="en-US" dirty="0"/>
          </a:p>
          <a:p>
            <a:pPr algn="just"/>
            <a:r>
              <a:rPr lang="en-US" dirty="0"/>
              <a:t>In the </a:t>
            </a:r>
            <a:r>
              <a:rPr lang="en-US" dirty="0" err="1" smtClean="0"/>
              <a:t>prespecified</a:t>
            </a:r>
            <a:r>
              <a:rPr lang="en-US" dirty="0" smtClean="0"/>
              <a:t> </a:t>
            </a:r>
            <a:r>
              <a:rPr lang="en-US" dirty="0" err="1" smtClean="0"/>
              <a:t>intrim</a:t>
            </a:r>
            <a:r>
              <a:rPr lang="en-US" dirty="0" smtClean="0"/>
              <a:t> </a:t>
            </a:r>
            <a:r>
              <a:rPr lang="en-US" dirty="0"/>
              <a:t>analysis at 36 weeks, </a:t>
            </a:r>
            <a:endParaRPr lang="en-US" dirty="0" smtClean="0"/>
          </a:p>
          <a:p>
            <a:pPr algn="just"/>
            <a:endParaRPr lang="en-US" dirty="0" smtClean="0"/>
          </a:p>
          <a:p>
            <a:pPr algn="just"/>
            <a:r>
              <a:rPr lang="en-US" dirty="0" smtClean="0"/>
              <a:t>in </a:t>
            </a:r>
            <a:r>
              <a:rPr lang="en-US" dirty="0"/>
              <a:t>the </a:t>
            </a:r>
            <a:r>
              <a:rPr lang="en-US" dirty="0" err="1"/>
              <a:t>sparsertan</a:t>
            </a:r>
            <a:r>
              <a:rPr lang="en-US" dirty="0"/>
              <a:t> group an impressive reduction of 50% of UPCR was noted, </a:t>
            </a:r>
            <a:endParaRPr lang="en-US" dirty="0" smtClean="0"/>
          </a:p>
          <a:p>
            <a:pPr algn="just"/>
            <a:endParaRPr lang="en-US" dirty="0" smtClean="0"/>
          </a:p>
          <a:p>
            <a:pPr algn="just"/>
            <a:r>
              <a:rPr lang="en-US" dirty="0" smtClean="0"/>
              <a:t>compared </a:t>
            </a:r>
            <a:r>
              <a:rPr lang="en-US" dirty="0"/>
              <a:t>to an much less decrease of 15% in the irbesartan group. </a:t>
            </a:r>
            <a:endParaRPr lang="en-US" dirty="0" smtClean="0"/>
          </a:p>
          <a:p>
            <a:pPr algn="just"/>
            <a:endParaRPr lang="en-US" dirty="0" smtClean="0"/>
          </a:p>
          <a:p>
            <a:pPr algn="just"/>
            <a:r>
              <a:rPr lang="en-US" dirty="0" smtClean="0"/>
              <a:t>In the pipeline there are trials with combination of </a:t>
            </a:r>
            <a:r>
              <a:rPr lang="en-US" dirty="0" err="1" smtClean="0"/>
              <a:t>sparsentan</a:t>
            </a:r>
            <a:r>
              <a:rPr lang="en-US" dirty="0" smtClean="0"/>
              <a:t> with SGLT2i,</a:t>
            </a:r>
            <a:r>
              <a:rPr lang="en-US" baseline="0" dirty="0" smtClean="0"/>
              <a:t> but this will be awaited in the near future</a:t>
            </a:r>
            <a:endParaRPr lang="en-US" dirty="0"/>
          </a:p>
          <a:p>
            <a:pPr algn="just"/>
            <a:endParaRPr lang="en-US"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24</a:t>
            </a:fld>
            <a:endParaRPr lang="el-GR"/>
          </a:p>
        </p:txBody>
      </p:sp>
    </p:spTree>
    <p:extLst>
      <p:ext uri="{BB962C8B-B14F-4D97-AF65-F5344CB8AC3E}">
        <p14:creationId xmlns:p14="http://schemas.microsoft.com/office/powerpoint/2010/main" val="3554270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safety profile was rather satisfactory with only some peripheral </a:t>
            </a:r>
            <a:r>
              <a:rPr lang="en-US" dirty="0" err="1" smtClean="0"/>
              <a:t>oedema</a:t>
            </a:r>
            <a:r>
              <a:rPr lang="en-US" dirty="0" smtClean="0"/>
              <a:t>, hypotension and dizziness </a:t>
            </a:r>
          </a:p>
          <a:p>
            <a:endParaRPr lang="en-US" dirty="0" smtClean="0"/>
          </a:p>
          <a:p>
            <a:r>
              <a:rPr lang="en-US" dirty="0" smtClean="0"/>
              <a:t>but no severe </a:t>
            </a:r>
            <a:r>
              <a:rPr lang="en-US" dirty="0" err="1" smtClean="0"/>
              <a:t>oedema</a:t>
            </a:r>
            <a:r>
              <a:rPr lang="en-US" dirty="0" smtClean="0"/>
              <a:t>, heart failure, or hepatotoxicity were noted. </a:t>
            </a:r>
          </a:p>
          <a:p>
            <a:endParaRPr lang="en-US" dirty="0" smtClean="0"/>
          </a:p>
          <a:p>
            <a:r>
              <a:rPr lang="en-US" dirty="0" smtClean="0"/>
              <a:t>That was why </a:t>
            </a:r>
            <a:r>
              <a:rPr lang="en-US" dirty="0" err="1" smtClean="0"/>
              <a:t>sparsentan</a:t>
            </a:r>
            <a:r>
              <a:rPr lang="en-US" dirty="0" smtClean="0"/>
              <a:t> got an accelerated FDA approval in </a:t>
            </a:r>
            <a:r>
              <a:rPr lang="en-US" dirty="0" err="1" smtClean="0"/>
              <a:t>pnts</a:t>
            </a:r>
            <a:r>
              <a:rPr lang="en-US" dirty="0" smtClean="0"/>
              <a:t> with </a:t>
            </a:r>
            <a:r>
              <a:rPr lang="en-US" dirty="0" err="1" smtClean="0"/>
              <a:t>IgAN</a:t>
            </a:r>
            <a:r>
              <a:rPr lang="en-US" dirty="0" smtClean="0"/>
              <a:t> when proteinuria was &gt; than 2 g/day </a:t>
            </a:r>
          </a:p>
          <a:p>
            <a:endParaRPr lang="el-GR" dirty="0"/>
          </a:p>
        </p:txBody>
      </p:sp>
      <p:sp>
        <p:nvSpPr>
          <p:cNvPr id="4" name="Slide Number Placeholder 3"/>
          <p:cNvSpPr>
            <a:spLocks noGrp="1"/>
          </p:cNvSpPr>
          <p:nvPr>
            <p:ph type="sldNum" sz="quarter" idx="10"/>
          </p:nvPr>
        </p:nvSpPr>
        <p:spPr/>
        <p:txBody>
          <a:bodyPr/>
          <a:lstStyle/>
          <a:p>
            <a:fld id="{B778B0D2-4D64-4413-9AFF-271692F6CDD4}" type="slidenum">
              <a:rPr lang="el-GR" smtClean="0"/>
              <a:t>25</a:t>
            </a:fld>
            <a:endParaRPr lang="el-GR"/>
          </a:p>
        </p:txBody>
      </p:sp>
    </p:spTree>
    <p:extLst>
      <p:ext uri="{BB962C8B-B14F-4D97-AF65-F5344CB8AC3E}">
        <p14:creationId xmlns:p14="http://schemas.microsoft.com/office/powerpoint/2010/main" val="627686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smtClean="0"/>
              <a:t>But</a:t>
            </a:r>
            <a:r>
              <a:rPr lang="en-US" baseline="0" dirty="0" smtClean="0"/>
              <a:t> how can we detect the patients with the highest risk for </a:t>
            </a:r>
            <a:r>
              <a:rPr lang="en-US" baseline="0" dirty="0" err="1" smtClean="0"/>
              <a:t>progrssion</a:t>
            </a:r>
            <a:r>
              <a:rPr lang="en-US" baseline="0" dirty="0" smtClean="0"/>
              <a:t>? </a:t>
            </a:r>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solidFill>
                  <a:prstClr val="black"/>
                </a:solidFill>
              </a:rPr>
              <a:pPr/>
              <a:t>26</a:t>
            </a:fld>
            <a:endParaRPr lang="el-GR">
              <a:solidFill>
                <a:prstClr val="black"/>
              </a:solidFill>
            </a:endParaRPr>
          </a:p>
        </p:txBody>
      </p:sp>
    </p:spTree>
    <p:extLst>
      <p:ext uri="{BB962C8B-B14F-4D97-AF65-F5344CB8AC3E}">
        <p14:creationId xmlns:p14="http://schemas.microsoft.com/office/powerpoint/2010/main" val="2578978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IgA is an inflammatory disease</a:t>
            </a:r>
            <a:r>
              <a:rPr lang="en-US" baseline="0" dirty="0" smtClean="0"/>
              <a:t>, so steroids have been introduced as a therapeutic approach in the high risk patients </a:t>
            </a:r>
            <a:endParaRPr lang="en-US" dirty="0" smtClean="0"/>
          </a:p>
          <a:p>
            <a:endParaRPr lang="en-US" dirty="0" smtClean="0"/>
          </a:p>
          <a:p>
            <a:r>
              <a:rPr lang="en-US" dirty="0" smtClean="0"/>
              <a:t>But</a:t>
            </a:r>
            <a:r>
              <a:rPr lang="en-US" baseline="0" dirty="0" smtClean="0"/>
              <a:t> oral </a:t>
            </a:r>
            <a:r>
              <a:rPr lang="en-US" dirty="0" smtClean="0"/>
              <a:t>steroids ended up being out of favor </a:t>
            </a:r>
          </a:p>
          <a:p>
            <a:endParaRPr lang="en-US" dirty="0" smtClean="0"/>
          </a:p>
          <a:p>
            <a:r>
              <a:rPr lang="en-US" dirty="0" smtClean="0"/>
              <a:t>after the publication of STOP-</a:t>
            </a:r>
            <a:r>
              <a:rPr lang="en-US" dirty="0" err="1" smtClean="0"/>
              <a:t>IgAN</a:t>
            </a:r>
            <a:r>
              <a:rPr lang="en-US" dirty="0" smtClean="0"/>
              <a:t> in 2015 in NEJM </a:t>
            </a:r>
          </a:p>
          <a:p>
            <a:endParaRPr lang="en-US" dirty="0" smtClean="0"/>
          </a:p>
          <a:p>
            <a:r>
              <a:rPr lang="en-US" dirty="0" smtClean="0"/>
              <a:t>that showed</a:t>
            </a:r>
            <a:r>
              <a:rPr lang="en-US" baseline="0" dirty="0" smtClean="0"/>
              <a:t> no difference between the treatment and the placebo arms regarding renal outcomes </a:t>
            </a:r>
          </a:p>
          <a:p>
            <a:endParaRPr lang="en-US" baseline="0" dirty="0" smtClean="0"/>
          </a:p>
          <a:p>
            <a:r>
              <a:rPr lang="en-US" dirty="0" smtClean="0"/>
              <a:t>and</a:t>
            </a:r>
            <a:r>
              <a:rPr lang="en-US" baseline="0" dirty="0" smtClean="0"/>
              <a:t> the TESTING trial. </a:t>
            </a:r>
            <a:endParaRPr lang="el-GR" dirty="0"/>
          </a:p>
        </p:txBody>
      </p:sp>
      <p:sp>
        <p:nvSpPr>
          <p:cNvPr id="4" name="Slide Number Placeholder 3"/>
          <p:cNvSpPr>
            <a:spLocks noGrp="1"/>
          </p:cNvSpPr>
          <p:nvPr>
            <p:ph type="sldNum" sz="quarter" idx="10"/>
          </p:nvPr>
        </p:nvSpPr>
        <p:spPr/>
        <p:txBody>
          <a:bodyPr/>
          <a:lstStyle/>
          <a:p>
            <a:fld id="{B778B0D2-4D64-4413-9AFF-271692F6CDD4}" type="slidenum">
              <a:rPr lang="el-GR" smtClean="0"/>
              <a:t>27</a:t>
            </a:fld>
            <a:endParaRPr lang="el-GR"/>
          </a:p>
        </p:txBody>
      </p:sp>
    </p:spTree>
    <p:extLst>
      <p:ext uri="{BB962C8B-B14F-4D97-AF65-F5344CB8AC3E}">
        <p14:creationId xmlns:p14="http://schemas.microsoft.com/office/powerpoint/2010/main" val="1269621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a:t>Recently the  results of the final report of the TESTING trial. It was tried a reduced dose of the corticosteroids from 0.6-0.8 mg/Kg/day in the first two months to 0.4mg/Kg/day.</a:t>
            </a:r>
          </a:p>
          <a:p>
            <a:endParaRPr lang="en-US" dirty="0"/>
          </a:p>
          <a:p>
            <a:r>
              <a:rPr lang="en-US" dirty="0"/>
              <a:t>The benefit of methylprednisolone was evident on the 1mary outcome of 40% reduction in GFR and was independent of the dose as it was both on full and in reduced dose </a:t>
            </a:r>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28</a:t>
            </a:fld>
            <a:endParaRPr lang="el-GR"/>
          </a:p>
        </p:txBody>
      </p:sp>
    </p:spTree>
    <p:extLst>
      <p:ext uri="{BB962C8B-B14F-4D97-AF65-F5344CB8AC3E}">
        <p14:creationId xmlns:p14="http://schemas.microsoft.com/office/powerpoint/2010/main" val="3450993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a:t>1mary and 2ndary outcomes were significantly met </a:t>
            </a:r>
            <a:endParaRPr lang="en-US" dirty="0" smtClean="0"/>
          </a:p>
          <a:p>
            <a:endParaRPr lang="en-US" dirty="0" smtClean="0"/>
          </a:p>
          <a:p>
            <a:r>
              <a:rPr lang="en-US" dirty="0" smtClean="0"/>
              <a:t>and </a:t>
            </a:r>
            <a:r>
              <a:rPr lang="en-US" dirty="0"/>
              <a:t>if we look at the yearly decline in GFR in the placebo group was about </a:t>
            </a:r>
            <a:r>
              <a:rPr lang="en-US" dirty="0" smtClean="0"/>
              <a:t>5ml/min/year </a:t>
            </a:r>
          </a:p>
          <a:p>
            <a:endParaRPr lang="en-US" dirty="0" smtClean="0"/>
          </a:p>
          <a:p>
            <a:r>
              <a:rPr lang="en-US" dirty="0" smtClean="0"/>
              <a:t>whereas </a:t>
            </a:r>
            <a:r>
              <a:rPr lang="en-US" dirty="0"/>
              <a:t>in the methylprednisolone was only 2.5ml/min/year at 2.4 years </a:t>
            </a:r>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29</a:t>
            </a:fld>
            <a:endParaRPr lang="el-GR"/>
          </a:p>
        </p:txBody>
      </p:sp>
    </p:spTree>
    <p:extLst>
      <p:ext uri="{BB962C8B-B14F-4D97-AF65-F5344CB8AC3E}">
        <p14:creationId xmlns:p14="http://schemas.microsoft.com/office/powerpoint/2010/main" val="2462742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smtClean="0"/>
              <a:t>However</a:t>
            </a:r>
            <a:r>
              <a:rPr lang="en-US" baseline="0" dirty="0" smtClean="0"/>
              <a:t> </a:t>
            </a:r>
            <a:r>
              <a:rPr lang="en-US" dirty="0" smtClean="0"/>
              <a:t>in </a:t>
            </a:r>
            <a:r>
              <a:rPr lang="en-US" dirty="0"/>
              <a:t>the lower dose </a:t>
            </a:r>
            <a:r>
              <a:rPr lang="en-US" dirty="0" smtClean="0"/>
              <a:t>of steroids SE particularly </a:t>
            </a:r>
            <a:r>
              <a:rPr lang="en-US" dirty="0"/>
              <a:t>the infections were reduced but still were double in comparison to the placebo group </a:t>
            </a:r>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30</a:t>
            </a:fld>
            <a:endParaRPr lang="el-GR"/>
          </a:p>
        </p:txBody>
      </p:sp>
    </p:spTree>
    <p:extLst>
      <p:ext uri="{BB962C8B-B14F-4D97-AF65-F5344CB8AC3E}">
        <p14:creationId xmlns:p14="http://schemas.microsoft.com/office/powerpoint/2010/main" val="2601069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a:t>In the next 20 minutes I will try to summarize the latest </a:t>
            </a:r>
            <a:r>
              <a:rPr lang="en-US" dirty="0" smtClean="0"/>
              <a:t>data regarding </a:t>
            </a:r>
            <a:r>
              <a:rPr lang="en-US" dirty="0" err="1" smtClean="0"/>
              <a:t>vrious</a:t>
            </a:r>
            <a:r>
              <a:rPr lang="en-US" dirty="0" smtClean="0"/>
              <a:t> aspects of </a:t>
            </a:r>
            <a:r>
              <a:rPr lang="en-US" dirty="0" err="1" smtClean="0"/>
              <a:t>IgAN</a:t>
            </a:r>
            <a:r>
              <a:rPr lang="en-US" baseline="0" dirty="0" smtClean="0"/>
              <a:t> </a:t>
            </a:r>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3</a:t>
            </a:fld>
            <a:endParaRPr lang="el-GR"/>
          </a:p>
        </p:txBody>
      </p:sp>
    </p:spTree>
    <p:extLst>
      <p:ext uri="{BB962C8B-B14F-4D97-AF65-F5344CB8AC3E}">
        <p14:creationId xmlns:p14="http://schemas.microsoft.com/office/powerpoint/2010/main" val="2578978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pPr algn="just"/>
            <a:r>
              <a:rPr lang="en-US" dirty="0" smtClean="0"/>
              <a:t>Indeed </a:t>
            </a:r>
            <a:r>
              <a:rPr lang="en-US" dirty="0"/>
              <a:t>KDIGO update in 2021 concluded from the 2 big trials that (*) from STOP IgA …. and from TESTING </a:t>
            </a:r>
            <a:r>
              <a:rPr lang="en-US" dirty="0" err="1"/>
              <a:t>IgAN</a:t>
            </a:r>
            <a:r>
              <a:rPr lang="en-US" dirty="0"/>
              <a:t> ….. So in conclusion the clinical benefit of </a:t>
            </a:r>
            <a:r>
              <a:rPr lang="en-US" dirty="0" err="1"/>
              <a:t>glucocorticosteroids</a:t>
            </a:r>
            <a:r>
              <a:rPr lang="en-US" dirty="0"/>
              <a:t> is not established and should be used with caution or not at all. </a:t>
            </a:r>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31</a:t>
            </a:fld>
            <a:endParaRPr lang="el-GR"/>
          </a:p>
        </p:txBody>
      </p:sp>
    </p:spTree>
    <p:extLst>
      <p:ext uri="{BB962C8B-B14F-4D97-AF65-F5344CB8AC3E}">
        <p14:creationId xmlns:p14="http://schemas.microsoft.com/office/powerpoint/2010/main" val="333538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pPr marL="0" marR="0" indent="0" algn="l" defTabSz="913085" rtl="0" eaLnBrk="1" fontAlgn="auto" latinLnBrk="0" hangingPunct="1">
              <a:lnSpc>
                <a:spcPct val="100000"/>
              </a:lnSpc>
              <a:spcBef>
                <a:spcPts val="0"/>
              </a:spcBef>
              <a:spcAft>
                <a:spcPts val="0"/>
              </a:spcAft>
              <a:buClrTx/>
              <a:buSzTx/>
              <a:buFontTx/>
              <a:buNone/>
              <a:tabLst/>
              <a:defRPr/>
            </a:pPr>
            <a:r>
              <a:rPr lang="en-US" dirty="0" smtClean="0"/>
              <a:t>So another</a:t>
            </a:r>
            <a:r>
              <a:rPr lang="en-US" baseline="0" dirty="0" smtClean="0"/>
              <a:t> approach has been tested </a:t>
            </a:r>
            <a:r>
              <a:rPr lang="en-US" dirty="0" smtClean="0"/>
              <a:t>in order to </a:t>
            </a:r>
            <a:r>
              <a:rPr lang="en-US" dirty="0" err="1" smtClean="0"/>
              <a:t>descrease</a:t>
            </a:r>
            <a:r>
              <a:rPr lang="en-US" dirty="0" smtClean="0"/>
              <a:t> the side effects of the treatment yet get the benefit of it </a:t>
            </a:r>
          </a:p>
          <a:p>
            <a:pPr marL="0" marR="0" indent="0" algn="l" defTabSz="913085" rtl="0" eaLnBrk="1" fontAlgn="auto" latinLnBrk="0" hangingPunct="1">
              <a:lnSpc>
                <a:spcPct val="100000"/>
              </a:lnSpc>
              <a:spcBef>
                <a:spcPts val="0"/>
              </a:spcBef>
              <a:spcAft>
                <a:spcPts val="0"/>
              </a:spcAft>
              <a:buClrTx/>
              <a:buSzTx/>
              <a:buFontTx/>
              <a:buNone/>
              <a:tabLst/>
              <a:defRPr/>
            </a:pPr>
            <a:endParaRPr lang="el-GR" dirty="0" smtClean="0"/>
          </a:p>
          <a:p>
            <a:r>
              <a:rPr lang="en-US" baseline="0" dirty="0" smtClean="0"/>
              <a:t>which </a:t>
            </a:r>
            <a:r>
              <a:rPr lang="en-US" dirty="0" smtClean="0"/>
              <a:t>would </a:t>
            </a:r>
            <a:r>
              <a:rPr lang="en-US" dirty="0"/>
              <a:t>be </a:t>
            </a:r>
            <a:r>
              <a:rPr lang="en-US" dirty="0" smtClean="0"/>
              <a:t>the local </a:t>
            </a:r>
            <a:r>
              <a:rPr lang="en-US" dirty="0"/>
              <a:t>administration of </a:t>
            </a:r>
            <a:r>
              <a:rPr lang="en-US" dirty="0" err="1" smtClean="0"/>
              <a:t>glucocorticosteroids</a:t>
            </a:r>
            <a:r>
              <a:rPr lang="en-US" baseline="0" dirty="0"/>
              <a:t> </a:t>
            </a:r>
            <a:r>
              <a:rPr lang="en-US" baseline="0" dirty="0" smtClean="0"/>
              <a:t>acting at the terminal ileum where the IgA1 are produced </a:t>
            </a:r>
            <a:endParaRPr lang="en-US" dirty="0" smtClean="0"/>
          </a:p>
          <a:p>
            <a:endParaRPr lang="en-US" dirty="0" smtClean="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32</a:t>
            </a:fld>
            <a:endParaRPr lang="el-GR"/>
          </a:p>
        </p:txBody>
      </p:sp>
    </p:spTree>
    <p:extLst>
      <p:ext uri="{BB962C8B-B14F-4D97-AF65-F5344CB8AC3E}">
        <p14:creationId xmlns:p14="http://schemas.microsoft.com/office/powerpoint/2010/main" val="2130855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smtClean="0"/>
              <a:t>So</a:t>
            </a:r>
            <a:r>
              <a:rPr lang="en-US" baseline="0" dirty="0" smtClean="0"/>
              <a:t> the</a:t>
            </a:r>
            <a:r>
              <a:rPr lang="en-US" dirty="0" smtClean="0"/>
              <a:t> </a:t>
            </a:r>
            <a:r>
              <a:rPr lang="en-US" dirty="0" err="1" smtClean="0"/>
              <a:t>NefIgA</a:t>
            </a:r>
            <a:r>
              <a:rPr lang="en-US" baseline="0" dirty="0" err="1" smtClean="0"/>
              <a:t>rd</a:t>
            </a:r>
            <a:r>
              <a:rPr lang="en-US" baseline="0" dirty="0" smtClean="0"/>
              <a:t> trial tested the benefit of </a:t>
            </a:r>
            <a:r>
              <a:rPr lang="en-US" baseline="0" dirty="0" err="1" smtClean="0"/>
              <a:t>Nefecon</a:t>
            </a:r>
            <a:r>
              <a:rPr lang="en-US" baseline="0" dirty="0" smtClean="0"/>
              <a:t> in </a:t>
            </a:r>
            <a:r>
              <a:rPr lang="en-US" baseline="0" dirty="0" err="1" smtClean="0"/>
              <a:t>IgAN</a:t>
            </a:r>
            <a:r>
              <a:rPr lang="en-US" baseline="0" dirty="0" smtClean="0"/>
              <a:t> which is an oral targeted release formulation of budesonide that delivers steroid exactly at the level of the ileum where </a:t>
            </a:r>
            <a:r>
              <a:rPr lang="en-US" baseline="0" dirty="0" err="1" smtClean="0"/>
              <a:t>galactose</a:t>
            </a:r>
            <a:r>
              <a:rPr lang="en-US" baseline="0" dirty="0" smtClean="0"/>
              <a:t> deficient IgA1 is produced.  </a:t>
            </a:r>
            <a:endParaRPr lang="en-US" dirty="0" smtClean="0"/>
          </a:p>
          <a:p>
            <a:endParaRPr lang="en-US" dirty="0" smtClean="0"/>
          </a:p>
          <a:p>
            <a:r>
              <a:rPr lang="en-US" dirty="0" smtClean="0"/>
              <a:t>They</a:t>
            </a:r>
            <a:r>
              <a:rPr lang="en-US" baseline="0" dirty="0" smtClean="0"/>
              <a:t> included </a:t>
            </a:r>
            <a:r>
              <a:rPr lang="en-US" dirty="0" smtClean="0"/>
              <a:t>200 </a:t>
            </a:r>
            <a:r>
              <a:rPr lang="en-US" baseline="0" dirty="0" smtClean="0"/>
              <a:t>high risk patients that had biopsy proven IgA preserved </a:t>
            </a:r>
            <a:r>
              <a:rPr lang="en-US" baseline="0" dirty="0" err="1" smtClean="0"/>
              <a:t>eGFR</a:t>
            </a:r>
            <a:r>
              <a:rPr lang="en-US" baseline="0" dirty="0" smtClean="0"/>
              <a:t> and persistent proteinuria despite maximally tolerated RAAS blockage</a:t>
            </a:r>
          </a:p>
          <a:p>
            <a:r>
              <a:rPr lang="en-US" baseline="0" dirty="0" smtClean="0"/>
              <a:t>And they gave 16mg/day </a:t>
            </a:r>
            <a:r>
              <a:rPr lang="en-US" baseline="0" dirty="0" err="1" smtClean="0"/>
              <a:t>Nefecon</a:t>
            </a:r>
            <a:r>
              <a:rPr lang="en-US" baseline="0" dirty="0" smtClean="0"/>
              <a:t> for 9 months </a:t>
            </a:r>
            <a:r>
              <a:rPr lang="en-US" baseline="0" dirty="0" err="1" smtClean="0"/>
              <a:t>vs</a:t>
            </a:r>
            <a:r>
              <a:rPr lang="en-US" baseline="0" dirty="0" smtClean="0"/>
              <a:t> placebo for 9 months. </a:t>
            </a:r>
          </a:p>
          <a:p>
            <a:endParaRPr lang="en-US" baseline="0" dirty="0" smtClean="0"/>
          </a:p>
          <a:p>
            <a:endParaRPr lang="en-US" baseline="0" dirty="0" smtClean="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33</a:t>
            </a:fld>
            <a:endParaRPr lang="el-GR"/>
          </a:p>
        </p:txBody>
      </p:sp>
    </p:spTree>
    <p:extLst>
      <p:ext uri="{BB962C8B-B14F-4D97-AF65-F5344CB8AC3E}">
        <p14:creationId xmlns:p14="http://schemas.microsoft.com/office/powerpoint/2010/main" val="670942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a:t>The side effects were only mild and 9% had a discontinuation due to the drug</a:t>
            </a:r>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34</a:t>
            </a:fld>
            <a:endParaRPr lang="el-GR"/>
          </a:p>
        </p:txBody>
      </p:sp>
    </p:spTree>
    <p:extLst>
      <p:ext uri="{BB962C8B-B14F-4D97-AF65-F5344CB8AC3E}">
        <p14:creationId xmlns:p14="http://schemas.microsoft.com/office/powerpoint/2010/main" val="30146182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a:t>…but if compare STOP and TESTING and </a:t>
            </a:r>
            <a:r>
              <a:rPr lang="en-US" dirty="0" err="1"/>
              <a:t>NEFIgARD</a:t>
            </a:r>
            <a:r>
              <a:rPr lang="en-US" dirty="0"/>
              <a:t> adverse events you can see that the rate of serious adverse events are really low with only 2% of mild infections not requiring hospitalization. However, there is increased frequency of peripheral edema, hypertension and facial acne suggesting some systemic exposure to corticosteroids and the </a:t>
            </a:r>
            <a:r>
              <a:rPr lang="en-US" dirty="0" err="1"/>
              <a:t>reserchers</a:t>
            </a:r>
            <a:r>
              <a:rPr lang="en-US" dirty="0"/>
              <a:t> discourages treatment longer than 9 months </a:t>
            </a:r>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35</a:t>
            </a:fld>
            <a:endParaRPr lang="el-GR"/>
          </a:p>
        </p:txBody>
      </p:sp>
    </p:spTree>
    <p:extLst>
      <p:ext uri="{BB962C8B-B14F-4D97-AF65-F5344CB8AC3E}">
        <p14:creationId xmlns:p14="http://schemas.microsoft.com/office/powerpoint/2010/main" val="3877134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a:t>This drug is thought to be safe because 90% of the drug is cleared from the circulation after the 1</a:t>
            </a:r>
            <a:r>
              <a:rPr lang="en-US" baseline="30000" dirty="0"/>
              <a:t>st</a:t>
            </a:r>
            <a:r>
              <a:rPr lang="en-US" dirty="0"/>
              <a:t> liver passage with only 10 % remaining in the circulation. We still need to monitor cumulative systemic toxic effects.   </a:t>
            </a:r>
          </a:p>
          <a:p>
            <a:endParaRPr lang="en-US" dirty="0"/>
          </a:p>
          <a:p>
            <a:endParaRPr lang="en-US" dirty="0"/>
          </a:p>
          <a:p>
            <a:r>
              <a:rPr lang="en-US" dirty="0"/>
              <a:t>So when we compare the two formulations systemic corticosteroids seem to have a rapid </a:t>
            </a:r>
            <a:r>
              <a:rPr lang="en-US" dirty="0" err="1"/>
              <a:t>antinflammatory</a:t>
            </a:r>
            <a:r>
              <a:rPr lang="en-US" dirty="0"/>
              <a:t> effect, it may vanish over 1-3 years but validation is awaited in all ethnicities. In contrast the delayed released budesonide seem to lead to slower decrease in proteinuria, but possibly the benefits last longer. This may be confirmed with the results that we will obtain from the full part B report from the </a:t>
            </a:r>
            <a:r>
              <a:rPr lang="en-US" dirty="0" err="1"/>
              <a:t>Nefigard</a:t>
            </a:r>
            <a:r>
              <a:rPr lang="en-US" dirty="0"/>
              <a:t> trial. </a:t>
            </a:r>
          </a:p>
          <a:p>
            <a:endParaRPr lang="en-US" dirty="0"/>
          </a:p>
          <a:p>
            <a:r>
              <a:rPr lang="en-US" dirty="0"/>
              <a:t>But who exactly will be </a:t>
            </a:r>
            <a:r>
              <a:rPr lang="en-US" dirty="0" err="1"/>
              <a:t>benefi</a:t>
            </a:r>
            <a:r>
              <a:rPr lang="en-US" dirty="0"/>
              <a:t> </a:t>
            </a:r>
            <a:r>
              <a:rPr lang="en-US" dirty="0" err="1"/>
              <a:t>tfrom</a:t>
            </a:r>
            <a:r>
              <a:rPr lang="en-US" dirty="0"/>
              <a:t> the use of corticosteroids? The KDIGO 2021 emphasized that there in benefit to use the Oxford classification MEST-C score for this purpose. From the VALIGA study </a:t>
            </a:r>
          </a:p>
          <a:p>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36</a:t>
            </a:fld>
            <a:endParaRPr lang="el-GR"/>
          </a:p>
        </p:txBody>
      </p:sp>
    </p:spTree>
    <p:extLst>
      <p:ext uri="{BB962C8B-B14F-4D97-AF65-F5344CB8AC3E}">
        <p14:creationId xmlns:p14="http://schemas.microsoft.com/office/powerpoint/2010/main" val="7334457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a:t>Recently in this publication from Japan in over 800 patients with </a:t>
            </a:r>
            <a:r>
              <a:rPr lang="en-US" dirty="0" err="1"/>
              <a:t>IgAN</a:t>
            </a:r>
            <a:r>
              <a:rPr lang="en-US" dirty="0"/>
              <a:t> showed that steroids improved prognosis in patients with active 2-4 MEST-C score and there was no benefit with </a:t>
            </a:r>
            <a:r>
              <a:rPr lang="en-US" dirty="0" err="1"/>
              <a:t>tupulointerstitial</a:t>
            </a:r>
            <a:r>
              <a:rPr lang="en-US" dirty="0"/>
              <a:t> lesions T1+T2 </a:t>
            </a:r>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37</a:t>
            </a:fld>
            <a:endParaRPr lang="el-GR"/>
          </a:p>
        </p:txBody>
      </p:sp>
    </p:spTree>
    <p:extLst>
      <p:ext uri="{BB962C8B-B14F-4D97-AF65-F5344CB8AC3E}">
        <p14:creationId xmlns:p14="http://schemas.microsoft.com/office/powerpoint/2010/main" val="28273267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a:t>The intensity of Macrophage infiltration in glomeruli predicts the response to immunosuppression therapy with </a:t>
            </a:r>
            <a:r>
              <a:rPr lang="en-US" dirty="0" err="1"/>
              <a:t>IgAN</a:t>
            </a:r>
            <a:r>
              <a:rPr lang="en-US" dirty="0"/>
              <a:t>. Here we see the findings from a Chinese cohort in 621 patients with high risk treated with steroids and MMF for 6 months and looked at the remission of proteinuria and stable GFR.  The macrophage infiltration (particularly with these two markers: CD 68 and CD206) was associated with increased response to steroids. </a:t>
            </a:r>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38</a:t>
            </a:fld>
            <a:endParaRPr lang="el-GR"/>
          </a:p>
        </p:txBody>
      </p:sp>
    </p:spTree>
    <p:extLst>
      <p:ext uri="{BB962C8B-B14F-4D97-AF65-F5344CB8AC3E}">
        <p14:creationId xmlns:p14="http://schemas.microsoft.com/office/powerpoint/2010/main" val="1540995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will soon have new emerging therapies based</a:t>
            </a:r>
            <a:r>
              <a:rPr lang="el-GR" baseline="0" dirty="0" smtClean="0"/>
              <a:t> </a:t>
            </a:r>
            <a:r>
              <a:rPr lang="en-US" baseline="0" dirty="0" smtClean="0"/>
              <a:t>data from trials in investigational agents  </a:t>
            </a:r>
            <a:endParaRPr lang="el-GR" dirty="0"/>
          </a:p>
        </p:txBody>
      </p:sp>
      <p:sp>
        <p:nvSpPr>
          <p:cNvPr id="4" name="Slide Number Placeholder 3"/>
          <p:cNvSpPr>
            <a:spLocks noGrp="1"/>
          </p:cNvSpPr>
          <p:nvPr>
            <p:ph type="sldNum" sz="quarter" idx="10"/>
          </p:nvPr>
        </p:nvSpPr>
        <p:spPr/>
        <p:txBody>
          <a:bodyPr/>
          <a:lstStyle/>
          <a:p>
            <a:fld id="{B0AB1B87-EF6D-47C7-BBBF-0F7898435DDD}" type="slidenum">
              <a:rPr lang="el-GR" smtClean="0">
                <a:solidFill>
                  <a:prstClr val="black"/>
                </a:solidFill>
              </a:rPr>
              <a:pPr/>
              <a:t>39</a:t>
            </a:fld>
            <a:endParaRPr lang="el-GR">
              <a:solidFill>
                <a:prstClr val="black"/>
              </a:solidFill>
            </a:endParaRPr>
          </a:p>
        </p:txBody>
      </p:sp>
    </p:spTree>
    <p:extLst>
      <p:ext uri="{BB962C8B-B14F-4D97-AF65-F5344CB8AC3E}">
        <p14:creationId xmlns:p14="http://schemas.microsoft.com/office/powerpoint/2010/main" val="10554244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evidence of complement activation in </a:t>
            </a:r>
            <a:r>
              <a:rPr lang="en-US" baseline="0" dirty="0" err="1" smtClean="0"/>
              <a:t>IgAN</a:t>
            </a:r>
            <a:r>
              <a:rPr lang="en-US" baseline="0" dirty="0" smtClean="0"/>
              <a:t> in particular the </a:t>
            </a:r>
            <a:r>
              <a:rPr lang="en-US" baseline="0" dirty="0" err="1" smtClean="0"/>
              <a:t>lectin</a:t>
            </a:r>
            <a:r>
              <a:rPr lang="en-US" baseline="0" dirty="0" smtClean="0"/>
              <a:t> and the alternative pathways as well as the terminal pathway  </a:t>
            </a:r>
            <a:endParaRPr lang="el-GR" dirty="0"/>
          </a:p>
        </p:txBody>
      </p:sp>
      <p:sp>
        <p:nvSpPr>
          <p:cNvPr id="4" name="Slide Number Placeholder 3"/>
          <p:cNvSpPr>
            <a:spLocks noGrp="1"/>
          </p:cNvSpPr>
          <p:nvPr>
            <p:ph type="sldNum" sz="quarter" idx="10"/>
          </p:nvPr>
        </p:nvSpPr>
        <p:spPr/>
        <p:txBody>
          <a:bodyPr/>
          <a:lstStyle/>
          <a:p>
            <a:fld id="{B778B0D2-4D64-4413-9AFF-271692F6CDD4}" type="slidenum">
              <a:rPr lang="el-GR" smtClean="0"/>
              <a:t>40</a:t>
            </a:fld>
            <a:endParaRPr lang="el-GR"/>
          </a:p>
        </p:txBody>
      </p:sp>
    </p:spTree>
    <p:extLst>
      <p:ext uri="{BB962C8B-B14F-4D97-AF65-F5344CB8AC3E}">
        <p14:creationId xmlns:p14="http://schemas.microsoft.com/office/powerpoint/2010/main" val="1160083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IgA is the most common,</a:t>
            </a:r>
            <a:r>
              <a:rPr lang="en-US" baseline="0" dirty="0" smtClean="0"/>
              <a:t> serious and progressive </a:t>
            </a:r>
            <a:r>
              <a:rPr lang="en-US" dirty="0" smtClean="0"/>
              <a:t>glomerulonephritis.  </a:t>
            </a:r>
            <a:endParaRPr lang="el-GR" dirty="0" smtClean="0"/>
          </a:p>
          <a:p>
            <a:endParaRPr lang="el-GR" baseline="0" dirty="0" smtClean="0"/>
          </a:p>
          <a:p>
            <a:r>
              <a:rPr lang="en-US" baseline="0" dirty="0" smtClean="0"/>
              <a:t>Now we have the knowledge that it is not considered anymore a benign condition </a:t>
            </a:r>
            <a:endParaRPr lang="el-GR" baseline="0" dirty="0" smtClean="0"/>
          </a:p>
          <a:p>
            <a:endParaRPr lang="el-GR" baseline="0" dirty="0" smtClean="0"/>
          </a:p>
          <a:p>
            <a:r>
              <a:rPr lang="en-US" baseline="0" dirty="0" smtClean="0"/>
              <a:t>as in 40% of the cases it progresses to ESRD within 20 </a:t>
            </a:r>
            <a:r>
              <a:rPr lang="en-US" baseline="0" dirty="0" err="1" smtClean="0"/>
              <a:t>yrs</a:t>
            </a:r>
            <a:r>
              <a:rPr lang="el-GR" baseline="0" dirty="0" smtClean="0"/>
              <a:t>..</a:t>
            </a:r>
            <a:endParaRPr lang="el-GR" dirty="0"/>
          </a:p>
        </p:txBody>
      </p:sp>
      <p:sp>
        <p:nvSpPr>
          <p:cNvPr id="4" name="Slide Number Placeholder 3"/>
          <p:cNvSpPr>
            <a:spLocks noGrp="1"/>
          </p:cNvSpPr>
          <p:nvPr>
            <p:ph type="sldNum" sz="quarter" idx="10"/>
          </p:nvPr>
        </p:nvSpPr>
        <p:spPr/>
        <p:txBody>
          <a:bodyPr/>
          <a:lstStyle/>
          <a:p>
            <a:fld id="{B778B0D2-4D64-4413-9AFF-271692F6CDD4}" type="slidenum">
              <a:rPr lang="el-GR" smtClean="0"/>
              <a:t>4</a:t>
            </a:fld>
            <a:endParaRPr lang="el-GR"/>
          </a:p>
        </p:txBody>
      </p:sp>
    </p:spTree>
    <p:extLst>
      <p:ext uri="{BB962C8B-B14F-4D97-AF65-F5344CB8AC3E}">
        <p14:creationId xmlns:p14="http://schemas.microsoft.com/office/powerpoint/2010/main" val="2411592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Iptacoban</a:t>
            </a:r>
            <a:r>
              <a:rPr lang="en-US" dirty="0" smtClean="0"/>
              <a:t>: is a proximal compliment inhibitor that specifically binds to factor B and is being</a:t>
            </a:r>
            <a:r>
              <a:rPr lang="en-US" baseline="0" dirty="0" smtClean="0"/>
              <a:t> evaluated in the ongoing PHASE III trial </a:t>
            </a:r>
            <a:r>
              <a:rPr lang="en-US" baseline="0" dirty="0" err="1" smtClean="0"/>
              <a:t>trial</a:t>
            </a:r>
            <a:r>
              <a:rPr lang="en-US" baseline="0" dirty="0" smtClean="0"/>
              <a:t>   </a:t>
            </a:r>
            <a:r>
              <a:rPr lang="en-US" dirty="0" smtClean="0"/>
              <a:t> </a:t>
            </a:r>
          </a:p>
          <a:p>
            <a:endParaRPr lang="el-GR" dirty="0"/>
          </a:p>
        </p:txBody>
      </p:sp>
      <p:sp>
        <p:nvSpPr>
          <p:cNvPr id="4" name="Slide Number Placeholder 3"/>
          <p:cNvSpPr>
            <a:spLocks noGrp="1"/>
          </p:cNvSpPr>
          <p:nvPr>
            <p:ph type="sldNum" sz="quarter" idx="10"/>
          </p:nvPr>
        </p:nvSpPr>
        <p:spPr/>
        <p:txBody>
          <a:bodyPr/>
          <a:lstStyle/>
          <a:p>
            <a:fld id="{B778B0D2-4D64-4413-9AFF-271692F6CDD4}" type="slidenum">
              <a:rPr lang="el-GR" smtClean="0"/>
              <a:t>41</a:t>
            </a:fld>
            <a:endParaRPr lang="el-GR"/>
          </a:p>
        </p:txBody>
      </p:sp>
    </p:spTree>
    <p:extLst>
      <p:ext uri="{BB962C8B-B14F-4D97-AF65-F5344CB8AC3E}">
        <p14:creationId xmlns:p14="http://schemas.microsoft.com/office/powerpoint/2010/main" val="15976683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will soon have new emerging therapies based</a:t>
            </a:r>
            <a:r>
              <a:rPr lang="el-GR" baseline="0" dirty="0" smtClean="0"/>
              <a:t> </a:t>
            </a:r>
            <a:r>
              <a:rPr lang="en-US" baseline="0" dirty="0" smtClean="0"/>
              <a:t>data from trials in investigational agents  </a:t>
            </a:r>
            <a:endParaRPr lang="el-GR" dirty="0"/>
          </a:p>
        </p:txBody>
      </p:sp>
      <p:sp>
        <p:nvSpPr>
          <p:cNvPr id="4" name="Slide Number Placeholder 3"/>
          <p:cNvSpPr>
            <a:spLocks noGrp="1"/>
          </p:cNvSpPr>
          <p:nvPr>
            <p:ph type="sldNum" sz="quarter" idx="10"/>
          </p:nvPr>
        </p:nvSpPr>
        <p:spPr/>
        <p:txBody>
          <a:bodyPr/>
          <a:lstStyle/>
          <a:p>
            <a:fld id="{B0AB1B87-EF6D-47C7-BBBF-0F7898435DDD}" type="slidenum">
              <a:rPr lang="el-GR" smtClean="0">
                <a:solidFill>
                  <a:prstClr val="black"/>
                </a:solidFill>
              </a:rPr>
              <a:pPr/>
              <a:t>44</a:t>
            </a:fld>
            <a:endParaRPr lang="el-GR">
              <a:solidFill>
                <a:prstClr val="black"/>
              </a:solidFill>
            </a:endParaRPr>
          </a:p>
        </p:txBody>
      </p:sp>
    </p:spTree>
    <p:extLst>
      <p:ext uri="{BB962C8B-B14F-4D97-AF65-F5344CB8AC3E}">
        <p14:creationId xmlns:p14="http://schemas.microsoft.com/office/powerpoint/2010/main" val="1055424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B778B0D2-4D64-4413-9AFF-271692F6CDD4}" type="slidenum">
              <a:rPr lang="el-GR" smtClean="0"/>
              <a:t>45</a:t>
            </a:fld>
            <a:endParaRPr lang="el-GR"/>
          </a:p>
        </p:txBody>
      </p:sp>
    </p:spTree>
    <p:extLst>
      <p:ext uri="{BB962C8B-B14F-4D97-AF65-F5344CB8AC3E}">
        <p14:creationId xmlns:p14="http://schemas.microsoft.com/office/powerpoint/2010/main" val="15020349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a:t>Shall the presence of </a:t>
            </a:r>
            <a:r>
              <a:rPr lang="en-US" dirty="0" err="1"/>
              <a:t>crecents</a:t>
            </a:r>
            <a:r>
              <a:rPr lang="en-US" dirty="0"/>
              <a:t> guide the treatment in patients with </a:t>
            </a:r>
            <a:r>
              <a:rPr lang="en-US" dirty="0" err="1"/>
              <a:t>IgAN</a:t>
            </a:r>
            <a:r>
              <a:rPr lang="en-US" dirty="0"/>
              <a:t>? </a:t>
            </a:r>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52</a:t>
            </a:fld>
            <a:endParaRPr lang="el-GR"/>
          </a:p>
        </p:txBody>
      </p:sp>
    </p:spTree>
    <p:extLst>
      <p:ext uri="{BB962C8B-B14F-4D97-AF65-F5344CB8AC3E}">
        <p14:creationId xmlns:p14="http://schemas.microsoft.com/office/powerpoint/2010/main" val="1404055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a:t>In the follow up of the VALIGA study crescents were independent predictors in patients that had not yet been treated with immunosuppressants  </a:t>
            </a:r>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53</a:t>
            </a:fld>
            <a:endParaRPr lang="el-GR"/>
          </a:p>
        </p:txBody>
      </p:sp>
    </p:spTree>
    <p:extLst>
      <p:ext uri="{BB962C8B-B14F-4D97-AF65-F5344CB8AC3E}">
        <p14:creationId xmlns:p14="http://schemas.microsoft.com/office/powerpoint/2010/main" val="312267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pPr algn="just"/>
            <a:r>
              <a:rPr lang="en-US" b="1" dirty="0"/>
              <a:t>Barratt et al. </a:t>
            </a:r>
            <a:r>
              <a:rPr lang="en-US" dirty="0"/>
              <a:t>recently published the results of their IgA nephropathy </a:t>
            </a:r>
            <a:r>
              <a:rPr lang="en-US" b="1" dirty="0"/>
              <a:t>UK cohort</a:t>
            </a:r>
            <a:r>
              <a:rPr lang="en-US" dirty="0"/>
              <a:t>, including individuals with </a:t>
            </a:r>
            <a:r>
              <a:rPr lang="en-US" b="1" dirty="0" err="1"/>
              <a:t>IgAN</a:t>
            </a:r>
            <a:r>
              <a:rPr lang="en-US" dirty="0"/>
              <a:t> plus proteinuria &gt;0.5 g/day or eGFR &lt; 60 mL/min/1.73 m2 with a median </a:t>
            </a:r>
            <a:r>
              <a:rPr lang="en-US" b="1" dirty="0"/>
              <a:t>follow-up of 5.9 years. </a:t>
            </a:r>
            <a:r>
              <a:rPr lang="en-US" dirty="0"/>
              <a:t>Unfortunately, 50% of patients reached kidney failure or died in the study period, indicating that outcomes are generally poor with few patients expected to avoid kidney failure in their lifetime. Significantly, patients traditionally regarded as being “low risk”, with proteinuria &lt;10 mg/mmol, still have high rates of kidney failure within 10 years [20].</a:t>
            </a:r>
          </a:p>
          <a:p>
            <a:r>
              <a:rPr lang="en-US" dirty="0"/>
              <a:t>Outcomes in this large IgA nephropathy cohort are generally poor with few patients expected to avoid kidney failure in their lifetime. Significantly, patients traditionally regarded as being low risk, with proteinuria &lt;0.88 g/g (&lt;100 mg/mmol), had high rates of kidney failure within 10 years.</a:t>
            </a:r>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54</a:t>
            </a:fld>
            <a:endParaRPr lang="el-GR"/>
          </a:p>
        </p:txBody>
      </p:sp>
    </p:spTree>
    <p:extLst>
      <p:ext uri="{BB962C8B-B14F-4D97-AF65-F5344CB8AC3E}">
        <p14:creationId xmlns:p14="http://schemas.microsoft.com/office/powerpoint/2010/main" val="4346900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56</a:t>
            </a:fld>
            <a:endParaRPr lang="el-GR"/>
          </a:p>
        </p:txBody>
      </p:sp>
    </p:spTree>
    <p:extLst>
      <p:ext uri="{BB962C8B-B14F-4D97-AF65-F5344CB8AC3E}">
        <p14:creationId xmlns:p14="http://schemas.microsoft.com/office/powerpoint/2010/main" val="34678322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62</a:t>
            </a:fld>
            <a:endParaRPr lang="el-GR"/>
          </a:p>
        </p:txBody>
      </p:sp>
    </p:spTree>
    <p:extLst>
      <p:ext uri="{BB962C8B-B14F-4D97-AF65-F5344CB8AC3E}">
        <p14:creationId xmlns:p14="http://schemas.microsoft.com/office/powerpoint/2010/main" val="42096669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a:t>The treatment regimens used in </a:t>
            </a:r>
            <a:r>
              <a:rPr lang="en-US" dirty="0" err="1"/>
              <a:t>IgAN</a:t>
            </a:r>
            <a:r>
              <a:rPr lang="en-US" dirty="0"/>
              <a:t> are summarized</a:t>
            </a:r>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63</a:t>
            </a:fld>
            <a:endParaRPr lang="el-GR"/>
          </a:p>
        </p:txBody>
      </p:sp>
    </p:spTree>
    <p:extLst>
      <p:ext uri="{BB962C8B-B14F-4D97-AF65-F5344CB8AC3E}">
        <p14:creationId xmlns:p14="http://schemas.microsoft.com/office/powerpoint/2010/main" val="27092513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64</a:t>
            </a:fld>
            <a:endParaRPr lang="el-GR"/>
          </a:p>
        </p:txBody>
      </p:sp>
    </p:spTree>
    <p:extLst>
      <p:ext uri="{BB962C8B-B14F-4D97-AF65-F5344CB8AC3E}">
        <p14:creationId xmlns:p14="http://schemas.microsoft.com/office/powerpoint/2010/main" val="686418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Indeed, </a:t>
            </a:r>
            <a:r>
              <a:rPr lang="en-US" dirty="0" smtClean="0"/>
              <a:t>as</a:t>
            </a:r>
            <a:r>
              <a:rPr lang="en-US" baseline="0" dirty="0" smtClean="0"/>
              <a:t> it is shown in a UK registry,  almost all are at risk for progression to ESRD within their lifetime unless the </a:t>
            </a:r>
            <a:r>
              <a:rPr lang="en-US" baseline="0" dirty="0" err="1" smtClean="0"/>
              <a:t>eGFR</a:t>
            </a:r>
            <a:r>
              <a:rPr lang="en-US" baseline="0" dirty="0" smtClean="0"/>
              <a:t> decline is &lt;1 ml/min/year. </a:t>
            </a:r>
          </a:p>
          <a:p>
            <a:endParaRPr lang="en-US" baseline="0" dirty="0" smtClean="0"/>
          </a:p>
          <a:p>
            <a:r>
              <a:rPr lang="en-US" baseline="0" dirty="0" smtClean="0"/>
              <a:t>Even patients that were traditionally considered low risk due to their proteinuria of &lt; 1 gr/gr, </a:t>
            </a:r>
          </a:p>
          <a:p>
            <a:endParaRPr lang="en-US" baseline="0" dirty="0" smtClean="0"/>
          </a:p>
          <a:p>
            <a:r>
              <a:rPr lang="en-US" baseline="0" dirty="0" smtClean="0"/>
              <a:t>had also high rates of kidney failure within 10 years</a:t>
            </a:r>
            <a:endParaRPr lang="el-GR" dirty="0"/>
          </a:p>
        </p:txBody>
      </p:sp>
      <p:sp>
        <p:nvSpPr>
          <p:cNvPr id="4" name="Slide Number Placeholder 3"/>
          <p:cNvSpPr>
            <a:spLocks noGrp="1"/>
          </p:cNvSpPr>
          <p:nvPr>
            <p:ph type="sldNum" sz="quarter" idx="10"/>
          </p:nvPr>
        </p:nvSpPr>
        <p:spPr/>
        <p:txBody>
          <a:bodyPr/>
          <a:lstStyle/>
          <a:p>
            <a:fld id="{B778B0D2-4D64-4413-9AFF-271692F6CDD4}" type="slidenum">
              <a:rPr lang="el-GR" smtClean="0"/>
              <a:t>5</a:t>
            </a:fld>
            <a:endParaRPr lang="el-GR"/>
          </a:p>
        </p:txBody>
      </p:sp>
    </p:spTree>
    <p:extLst>
      <p:ext uri="{BB962C8B-B14F-4D97-AF65-F5344CB8AC3E}">
        <p14:creationId xmlns:p14="http://schemas.microsoft.com/office/powerpoint/2010/main" val="37458036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67</a:t>
            </a:fld>
            <a:endParaRPr lang="el-GR"/>
          </a:p>
        </p:txBody>
      </p:sp>
    </p:spTree>
    <p:extLst>
      <p:ext uri="{BB962C8B-B14F-4D97-AF65-F5344CB8AC3E}">
        <p14:creationId xmlns:p14="http://schemas.microsoft.com/office/powerpoint/2010/main" val="16679165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69</a:t>
            </a:fld>
            <a:endParaRPr lang="el-GR"/>
          </a:p>
        </p:txBody>
      </p:sp>
    </p:spTree>
    <p:extLst>
      <p:ext uri="{BB962C8B-B14F-4D97-AF65-F5344CB8AC3E}">
        <p14:creationId xmlns:p14="http://schemas.microsoft.com/office/powerpoint/2010/main" val="9354162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71</a:t>
            </a:fld>
            <a:endParaRPr lang="el-GR"/>
          </a:p>
        </p:txBody>
      </p:sp>
    </p:spTree>
    <p:extLst>
      <p:ext uri="{BB962C8B-B14F-4D97-AF65-F5344CB8AC3E}">
        <p14:creationId xmlns:p14="http://schemas.microsoft.com/office/powerpoint/2010/main" val="28817052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a:t>During infection, the host initiates innate and adaptive immune responses to defend against pathogens. In 1 context, on pathogen recognition through toll-like receptors (TLRs), dendritic cells in the mucosa produce proinflammatory cytokines such as interleukin (IL)-23. T helper 17 (Th17) cells, nature killer (NK) cells, and innate lymphoid cells (ILCs) express the IL-23 receptor. The combination of IL-23 and its receptor triggers production of the downstream cytokines IL-17 and IL-22, which then induce production of antimicrobial peptides such as defensins. In addition, IL-22 induces epithelial-cell production of CXC chemokines, which recruit neutrophils to the infection site. In another context, immune component-primed B cells migrate to the mucosal lamina propria, where they mature into IgA-secreting plasma cells. The release of thymic stromal lymphopoietin (TSLP) after “sensing” bacteria through TLRs could increase the production of the tumor necrosis factor ligand superfamily member 13 (APRIL), the tumor necrosis factor ligand superfamily member 13B (BAFF), and the transforming growth factor β (TGF-β) by dendritic cells, which result in increasing IgA1 production through IgA class switching recombination (CSR).</a:t>
            </a:r>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73</a:t>
            </a:fld>
            <a:endParaRPr lang="el-GR"/>
          </a:p>
        </p:txBody>
      </p:sp>
    </p:spTree>
    <p:extLst>
      <p:ext uri="{BB962C8B-B14F-4D97-AF65-F5344CB8AC3E}">
        <p14:creationId xmlns:p14="http://schemas.microsoft.com/office/powerpoint/2010/main" val="27547599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a:t>The gut renal connection is well known: genetic and epigenetic factors such as microbiota, food components and infectious antigens, trigger an immunological response after the antigen presentation in the GI mucosa in the Peyer’s patches near the </a:t>
            </a:r>
            <a:r>
              <a:rPr lang="en-US" dirty="0" err="1"/>
              <a:t>ileoceaccal</a:t>
            </a:r>
            <a:r>
              <a:rPr lang="en-US" dirty="0"/>
              <a:t> junction  were B cells are primed to produce IgA1 which is deficient in galactose </a:t>
            </a:r>
          </a:p>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8B0D2-4D64-4413-9AFF-271692F6CDD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4899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patients despite the supportive care remain </a:t>
            </a:r>
            <a:r>
              <a:rPr lang="en-US" dirty="0" err="1" smtClean="0"/>
              <a:t>proteinuric</a:t>
            </a:r>
            <a:r>
              <a:rPr lang="en-US" dirty="0" smtClean="0"/>
              <a:t> despite the maximal supportive care</a:t>
            </a:r>
            <a:r>
              <a:rPr lang="en-US" baseline="0" dirty="0" smtClean="0"/>
              <a:t> for at least</a:t>
            </a:r>
            <a:r>
              <a:rPr lang="en-US" dirty="0" smtClean="0"/>
              <a:t> 3 months then should be considered in </a:t>
            </a:r>
            <a:r>
              <a:rPr lang="en-US" dirty="0" err="1" smtClean="0"/>
              <a:t>enrollement</a:t>
            </a:r>
            <a:r>
              <a:rPr lang="en-US" dirty="0" smtClean="0"/>
              <a:t> in a clinical trial and notice that they went to clinical trial first before considering steroid therapy. If the GFR is &lt;</a:t>
            </a:r>
            <a:r>
              <a:rPr lang="en-US" baseline="0" dirty="0" smtClean="0"/>
              <a:t> 30 you may consider only maximal supportive care. If GFR is relatively preserved and they don’t want to be in a clinical trial then you could consider a trial of steroids  </a:t>
            </a:r>
            <a:r>
              <a:rPr lang="en-US" dirty="0" smtClean="0"/>
              <a:t> </a:t>
            </a:r>
            <a:r>
              <a:rPr lang="en-US" baseline="0" dirty="0" smtClean="0"/>
              <a:t> </a:t>
            </a:r>
            <a:endParaRPr lang="el-GR" dirty="0"/>
          </a:p>
        </p:txBody>
      </p:sp>
      <p:sp>
        <p:nvSpPr>
          <p:cNvPr id="4" name="Slide Number Placeholder 3"/>
          <p:cNvSpPr>
            <a:spLocks noGrp="1"/>
          </p:cNvSpPr>
          <p:nvPr>
            <p:ph type="sldNum" sz="quarter" idx="10"/>
          </p:nvPr>
        </p:nvSpPr>
        <p:spPr/>
        <p:txBody>
          <a:bodyPr/>
          <a:lstStyle/>
          <a:p>
            <a:fld id="{B778B0D2-4D64-4413-9AFF-271692F6CDD4}" type="slidenum">
              <a:rPr lang="el-GR" smtClean="0"/>
              <a:t>75</a:t>
            </a:fld>
            <a:endParaRPr lang="el-GR"/>
          </a:p>
        </p:txBody>
      </p:sp>
    </p:spTree>
    <p:extLst>
      <p:ext uri="{BB962C8B-B14F-4D97-AF65-F5344CB8AC3E}">
        <p14:creationId xmlns:p14="http://schemas.microsoft.com/office/powerpoint/2010/main" val="24314625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pPr algn="just"/>
            <a:r>
              <a:rPr lang="en-US" dirty="0"/>
              <a:t>Antigens are taken up by intestinal mucosal (M ) cells and, subsequently, by dendritic cells (DC). After priming by DC, naive CD4+ T cells differentiate into T helper cells. T follicular helper (</a:t>
            </a:r>
            <a:r>
              <a:rPr lang="en-US" dirty="0" err="1"/>
              <a:t>Tfh</a:t>
            </a:r>
            <a:r>
              <a:rPr lang="en-US" dirty="0"/>
              <a:t>) cells interact with naive B cells, which undergo class switching to form IgA+ B cells. T cell–independent class switching also occurs through interaction of DC with naive B cells. These processes are promoted by factors including B-cell activating factor (BAFF) and APRIL. IgA+ cells then leave the MALT and enter into the lymphatic system and circulation, on their way to effector sites. </a:t>
            </a:r>
            <a:r>
              <a:rPr lang="en-US" dirty="0" err="1"/>
              <a:t>Zachova</a:t>
            </a:r>
            <a:r>
              <a:rPr lang="en-US" dirty="0"/>
              <a:t> et al.2 demonstrate increased levels of GdIgA1+λ+ B cells in the circulation that express gut (CCR9) or respiratory tract (CCR10) homing receptors in patients with </a:t>
            </a:r>
            <a:r>
              <a:rPr lang="en-US" dirty="0" err="1"/>
              <a:t>IgAN</a:t>
            </a:r>
            <a:r>
              <a:rPr lang="en-US" dirty="0"/>
              <a:t>. GdIgA1+λ+ B cells may then traffic to these sites where IgA is secreted. In </a:t>
            </a:r>
            <a:r>
              <a:rPr lang="en-US" dirty="0" err="1"/>
              <a:t>IgAN</a:t>
            </a:r>
            <a:r>
              <a:rPr lang="en-US" dirty="0"/>
              <a:t>, increased levels of circulating GdIgA1 are found, which may be produced by spillover, from mucosal sites or from B cells that have </a:t>
            </a:r>
            <a:r>
              <a:rPr lang="en-US" dirty="0" err="1"/>
              <a:t>mishomed</a:t>
            </a:r>
            <a:r>
              <a:rPr lang="en-US" dirty="0"/>
              <a:t> to systemic sites, such as the bone marrow. This leads to the formation of IgA1 immune complexes, which subsequently deposit within the glomerular </a:t>
            </a:r>
            <a:r>
              <a:rPr lang="en-US" dirty="0" err="1"/>
              <a:t>mesangium</a:t>
            </a:r>
            <a:r>
              <a:rPr lang="en-US" dirty="0"/>
              <a:t>. Dotted lines represent putative pathways.</a:t>
            </a:r>
            <a:br>
              <a:rPr lang="en-US" dirty="0"/>
            </a:br>
            <a:endParaRPr lang="en-US" dirty="0"/>
          </a:p>
          <a:p>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78</a:t>
            </a:fld>
            <a:endParaRPr lang="el-GR"/>
          </a:p>
        </p:txBody>
      </p:sp>
    </p:spTree>
    <p:extLst>
      <p:ext uri="{BB962C8B-B14F-4D97-AF65-F5344CB8AC3E}">
        <p14:creationId xmlns:p14="http://schemas.microsoft.com/office/powerpoint/2010/main" val="7131733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dirty="0"/>
              <a:t>From the VALIGA study in the absence of tubular damage but with moderate active lesions M1-2 had benefits from steroids </a:t>
            </a:r>
            <a:endParaRPr lang="el-GR" dirty="0"/>
          </a:p>
        </p:txBody>
      </p:sp>
      <p:sp>
        <p:nvSpPr>
          <p:cNvPr id="4" name="Θέση αριθμού διαφάνειας 3"/>
          <p:cNvSpPr>
            <a:spLocks noGrp="1"/>
          </p:cNvSpPr>
          <p:nvPr>
            <p:ph type="sldNum" sz="quarter" idx="5"/>
          </p:nvPr>
        </p:nvSpPr>
        <p:spPr/>
        <p:txBody>
          <a:bodyPr/>
          <a:lstStyle/>
          <a:p>
            <a:fld id="{B778B0D2-4D64-4413-9AFF-271692F6CDD4}" type="slidenum">
              <a:rPr lang="el-GR" smtClean="0"/>
              <a:t>79</a:t>
            </a:fld>
            <a:endParaRPr lang="el-GR"/>
          </a:p>
        </p:txBody>
      </p:sp>
    </p:spTree>
    <p:extLst>
      <p:ext uri="{BB962C8B-B14F-4D97-AF65-F5344CB8AC3E}">
        <p14:creationId xmlns:p14="http://schemas.microsoft.com/office/powerpoint/2010/main" val="1509885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Regarding the new data that we have for the pathophysiology of </a:t>
            </a:r>
            <a:r>
              <a:rPr lang="en-US" baseline="0" dirty="0" err="1" smtClean="0"/>
              <a:t>IgAN</a:t>
            </a:r>
            <a:r>
              <a:rPr lang="en-US" baseline="0" dirty="0" smtClean="0"/>
              <a:t>, there are findings that confirm the link between IgA-gut axis,  with</a:t>
            </a:r>
            <a:r>
              <a:rPr lang="en-US" dirty="0" smtClean="0"/>
              <a:t> the help of Genome wide association studies we have identified several</a:t>
            </a:r>
            <a:r>
              <a:rPr lang="en-US" baseline="0" dirty="0" smtClean="0"/>
              <a:t> </a:t>
            </a:r>
            <a:r>
              <a:rPr lang="en-US" dirty="0" smtClean="0"/>
              <a:t>genetic variants such as GARD 9 locus and genes that encode cytokines important for mucosal immunity.</a:t>
            </a:r>
            <a:r>
              <a:rPr lang="en-US" baseline="0" dirty="0" smtClean="0"/>
              <a:t> </a:t>
            </a:r>
          </a:p>
          <a:p>
            <a:endParaRPr lang="en-US" baseline="0" dirty="0" smtClean="0"/>
          </a:p>
        </p:txBody>
      </p:sp>
      <p:sp>
        <p:nvSpPr>
          <p:cNvPr id="4" name="Slide Number Placeholder 3"/>
          <p:cNvSpPr>
            <a:spLocks noGrp="1"/>
          </p:cNvSpPr>
          <p:nvPr>
            <p:ph type="sldNum" sz="quarter" idx="10"/>
          </p:nvPr>
        </p:nvSpPr>
        <p:spPr/>
        <p:txBody>
          <a:bodyPr/>
          <a:lstStyle/>
          <a:p>
            <a:fld id="{B778B0D2-4D64-4413-9AFF-271692F6CDD4}" type="slidenum">
              <a:rPr lang="el-GR" smtClean="0"/>
              <a:t>6</a:t>
            </a:fld>
            <a:endParaRPr lang="el-GR"/>
          </a:p>
        </p:txBody>
      </p:sp>
    </p:spTree>
    <p:extLst>
      <p:ext uri="{BB962C8B-B14F-4D97-AF65-F5344CB8AC3E}">
        <p14:creationId xmlns:p14="http://schemas.microsoft.com/office/powerpoint/2010/main" val="2487150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IgA is protecting our mucosal surfaces from invasion by viruses bacteria fungi. </a:t>
            </a:r>
          </a:p>
          <a:p>
            <a:endParaRPr lang="en-US" dirty="0" smtClean="0"/>
          </a:p>
          <a:p>
            <a:r>
              <a:rPr lang="en-US" dirty="0" smtClean="0"/>
              <a:t>So in patients with genetic predisposition their mucosal system gets stimulated from epigenetic stimuli in a temporary or more persistent manner which results in vigorous inflammatory</a:t>
            </a:r>
            <a:r>
              <a:rPr lang="en-US" baseline="0" dirty="0" smtClean="0"/>
              <a:t> response </a:t>
            </a:r>
            <a:r>
              <a:rPr lang="en-US" dirty="0" smtClean="0"/>
              <a:t> with an increased mucosal IgA which is lactose </a:t>
            </a:r>
            <a:r>
              <a:rPr lang="en-US" dirty="0" err="1" smtClean="0"/>
              <a:t>decicient</a:t>
            </a:r>
            <a:r>
              <a:rPr lang="en-US" dirty="0" smtClean="0"/>
              <a:t> IgA1. </a:t>
            </a:r>
          </a:p>
          <a:p>
            <a:r>
              <a:rPr lang="en-US" dirty="0" smtClean="0"/>
              <a:t>After that first hit that lactose deficient IgA1 enters the systemic circulation and then the innate immune system “sees” these IgA1 as foreign and forms increased amounts of </a:t>
            </a:r>
            <a:r>
              <a:rPr lang="en-US" dirty="0" err="1" smtClean="0"/>
              <a:t>IgG</a:t>
            </a:r>
            <a:r>
              <a:rPr lang="en-US" dirty="0" smtClean="0"/>
              <a:t> and IgA against the lactose deficient IgA1 and form complexes which are trapped to </a:t>
            </a:r>
            <a:r>
              <a:rPr lang="en-US" dirty="0" err="1" smtClean="0"/>
              <a:t>mesangium</a:t>
            </a:r>
            <a:endParaRPr lang="el-GR" dirty="0"/>
          </a:p>
        </p:txBody>
      </p:sp>
      <p:sp>
        <p:nvSpPr>
          <p:cNvPr id="4" name="Slide Number Placeholder 3"/>
          <p:cNvSpPr>
            <a:spLocks noGrp="1"/>
          </p:cNvSpPr>
          <p:nvPr>
            <p:ph type="sldNum" sz="quarter" idx="10"/>
          </p:nvPr>
        </p:nvSpPr>
        <p:spPr/>
        <p:txBody>
          <a:bodyPr/>
          <a:lstStyle/>
          <a:p>
            <a:fld id="{B778B0D2-4D64-4413-9AFF-271692F6CDD4}" type="slidenum">
              <a:rPr lang="el-GR" smtClean="0"/>
              <a:t>7</a:t>
            </a:fld>
            <a:endParaRPr lang="el-GR"/>
          </a:p>
        </p:txBody>
      </p:sp>
    </p:spTree>
    <p:extLst>
      <p:ext uri="{BB962C8B-B14F-4D97-AF65-F5344CB8AC3E}">
        <p14:creationId xmlns:p14="http://schemas.microsoft.com/office/powerpoint/2010/main" val="3384559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 new interest is the 5</a:t>
            </a:r>
            <a:r>
              <a:rPr lang="en-US" baseline="30000" dirty="0" smtClean="0"/>
              <a:t>th</a:t>
            </a:r>
            <a:r>
              <a:rPr lang="en-US" dirty="0" smtClean="0"/>
              <a:t> hit which is the </a:t>
            </a:r>
            <a:r>
              <a:rPr lang="en-US" dirty="0" err="1" smtClean="0"/>
              <a:t>hyperactivation</a:t>
            </a:r>
            <a:r>
              <a:rPr lang="en-US" dirty="0" smtClean="0"/>
              <a:t> of the complement system after the deposition of the immune complexes,</a:t>
            </a:r>
            <a:r>
              <a:rPr lang="en-US" baseline="0" dirty="0" smtClean="0"/>
              <a:t> </a:t>
            </a:r>
            <a:endParaRPr lang="el-GR" dirty="0"/>
          </a:p>
        </p:txBody>
      </p:sp>
      <p:sp>
        <p:nvSpPr>
          <p:cNvPr id="4" name="Slide Number Placeholder 3"/>
          <p:cNvSpPr>
            <a:spLocks noGrp="1"/>
          </p:cNvSpPr>
          <p:nvPr>
            <p:ph type="sldNum" sz="quarter" idx="10"/>
          </p:nvPr>
        </p:nvSpPr>
        <p:spPr/>
        <p:txBody>
          <a:bodyPr/>
          <a:lstStyle/>
          <a:p>
            <a:fld id="{B778B0D2-4D64-4413-9AFF-271692F6CDD4}" type="slidenum">
              <a:rPr lang="el-GR" smtClean="0"/>
              <a:t>8</a:t>
            </a:fld>
            <a:endParaRPr lang="el-GR"/>
          </a:p>
        </p:txBody>
      </p:sp>
    </p:spTree>
    <p:extLst>
      <p:ext uri="{BB962C8B-B14F-4D97-AF65-F5344CB8AC3E}">
        <p14:creationId xmlns:p14="http://schemas.microsoft.com/office/powerpoint/2010/main" val="241282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….which</a:t>
            </a:r>
            <a:r>
              <a:rPr lang="en-US" baseline="0" dirty="0" smtClean="0"/>
              <a:t> leads to formation of end products of compliment such as </a:t>
            </a:r>
            <a:r>
              <a:rPr lang="en-US" baseline="0" dirty="0" err="1" smtClean="0"/>
              <a:t>anaphylatoxin</a:t>
            </a:r>
            <a:r>
              <a:rPr lang="en-US" baseline="0" dirty="0" smtClean="0"/>
              <a:t> C5a and MAC complex and augmented inflammation  </a:t>
            </a:r>
            <a:endParaRPr lang="el-GR" dirty="0"/>
          </a:p>
        </p:txBody>
      </p:sp>
      <p:sp>
        <p:nvSpPr>
          <p:cNvPr id="4" name="Slide Number Placeholder 3"/>
          <p:cNvSpPr>
            <a:spLocks noGrp="1"/>
          </p:cNvSpPr>
          <p:nvPr>
            <p:ph type="sldNum" sz="quarter" idx="10"/>
          </p:nvPr>
        </p:nvSpPr>
        <p:spPr/>
        <p:txBody>
          <a:bodyPr/>
          <a:lstStyle/>
          <a:p>
            <a:fld id="{402693CB-FF54-48C4-881F-FFDDC78E0AE9}" type="slidenum">
              <a:rPr lang="el-GR" smtClean="0">
                <a:solidFill>
                  <a:prstClr val="black"/>
                </a:solidFill>
              </a:rPr>
              <a:pPr/>
              <a:t>9</a:t>
            </a:fld>
            <a:endParaRPr lang="el-GR">
              <a:solidFill>
                <a:prstClr val="black"/>
              </a:solidFill>
            </a:endParaRPr>
          </a:p>
        </p:txBody>
      </p:sp>
    </p:spTree>
    <p:extLst>
      <p:ext uri="{BB962C8B-B14F-4D97-AF65-F5344CB8AC3E}">
        <p14:creationId xmlns:p14="http://schemas.microsoft.com/office/powerpoint/2010/main" val="1599514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C64E96B2-4A7C-4747-829E-7C9740BAF60D}"/>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 xmlns:a16="http://schemas.microsoft.com/office/drawing/2014/main" id="{17423815-18A7-40E0-AA46-8DF79FED7744}"/>
              </a:ext>
            </a:extLst>
          </p:cNvPr>
          <p:cNvSpPr>
            <a:spLocks noGrp="1"/>
          </p:cNvSpPr>
          <p:nvPr>
            <p:ph type="subTitle" idx="1"/>
          </p:nvPr>
        </p:nvSpPr>
        <p:spPr>
          <a:xfrm>
            <a:off x="1524000" y="3602049"/>
            <a:ext cx="9144000" cy="1655763"/>
          </a:xfrm>
        </p:spPr>
        <p:txBody>
          <a:bodyPr/>
          <a:lstStyle>
            <a:lvl1pPr marL="0" indent="0" algn="ctr">
              <a:buNone/>
              <a:defRPr sz="2400"/>
            </a:lvl1pPr>
            <a:lvl2pPr marL="456507" indent="0" algn="ctr">
              <a:buNone/>
              <a:defRPr sz="2000"/>
            </a:lvl2pPr>
            <a:lvl3pPr marL="913085" indent="0" algn="ctr">
              <a:buNone/>
              <a:defRPr sz="1900"/>
            </a:lvl3pPr>
            <a:lvl4pPr marL="1369628" indent="0" algn="ctr">
              <a:buNone/>
              <a:defRPr sz="1600"/>
            </a:lvl4pPr>
            <a:lvl5pPr marL="1826170" indent="0" algn="ctr">
              <a:buNone/>
              <a:defRPr sz="1600"/>
            </a:lvl5pPr>
            <a:lvl6pPr marL="2282750" indent="0" algn="ctr">
              <a:buNone/>
              <a:defRPr sz="1600"/>
            </a:lvl6pPr>
            <a:lvl7pPr marL="2739254" indent="0" algn="ctr">
              <a:buNone/>
              <a:defRPr sz="1600"/>
            </a:lvl7pPr>
            <a:lvl8pPr marL="3195760" indent="0" algn="ctr">
              <a:buNone/>
              <a:defRPr sz="1600"/>
            </a:lvl8pPr>
            <a:lvl9pPr marL="3652267"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 xmlns:a16="http://schemas.microsoft.com/office/drawing/2014/main" id="{CE39BC45-1CA0-4ABB-A110-F26C9AAEE1E3}"/>
              </a:ext>
            </a:extLst>
          </p:cNvPr>
          <p:cNvSpPr>
            <a:spLocks noGrp="1"/>
          </p:cNvSpPr>
          <p:nvPr>
            <p:ph type="dt" sz="half" idx="10"/>
          </p:nvPr>
        </p:nvSpPr>
        <p:spPr/>
        <p:txBody>
          <a:bodyPr/>
          <a:lstStyle/>
          <a:p>
            <a:fld id="{2845AC76-6DB2-4A5B-B6CE-0DBD1396F762}" type="datetimeFigureOut">
              <a:rPr lang="el-GR" smtClean="0"/>
              <a:t>17/10/2023</a:t>
            </a:fld>
            <a:endParaRPr lang="el-GR"/>
          </a:p>
        </p:txBody>
      </p:sp>
      <p:sp>
        <p:nvSpPr>
          <p:cNvPr id="5" name="Θέση υποσέλιδου 4">
            <a:extLst>
              <a:ext uri="{FF2B5EF4-FFF2-40B4-BE49-F238E27FC236}">
                <a16:creationId xmlns="" xmlns:a16="http://schemas.microsoft.com/office/drawing/2014/main" id="{B714FA76-EEC5-4523-A382-C610879A7A0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 xmlns:a16="http://schemas.microsoft.com/office/drawing/2014/main" id="{16F34ADA-6068-4ECE-BA09-C719A178DC32}"/>
              </a:ext>
            </a:extLst>
          </p:cNvPr>
          <p:cNvSpPr>
            <a:spLocks noGrp="1"/>
          </p:cNvSpPr>
          <p:nvPr>
            <p:ph type="sldNum" sz="quarter" idx="12"/>
          </p:nvPr>
        </p:nvSpPr>
        <p:spPr/>
        <p:txBody>
          <a:bodyPr/>
          <a:lstStyle/>
          <a:p>
            <a:fld id="{65B6792C-2DA3-48E8-B748-3101C3C064B9}" type="slidenum">
              <a:rPr lang="el-GR" smtClean="0"/>
              <a:t>‹#›</a:t>
            </a:fld>
            <a:endParaRPr lang="el-GR"/>
          </a:p>
        </p:txBody>
      </p:sp>
    </p:spTree>
    <p:extLst>
      <p:ext uri="{BB962C8B-B14F-4D97-AF65-F5344CB8AC3E}">
        <p14:creationId xmlns:p14="http://schemas.microsoft.com/office/powerpoint/2010/main" val="1541156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F61A12F9-A219-40D7-ABE2-66CC1AF2E75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 xmlns:a16="http://schemas.microsoft.com/office/drawing/2014/main" id="{979C3EB0-5EAD-4FB2-B9EB-7825A1BD5783}"/>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 xmlns:a16="http://schemas.microsoft.com/office/drawing/2014/main" id="{85FAD030-E390-4CBA-A06D-6BF82E352402}"/>
              </a:ext>
            </a:extLst>
          </p:cNvPr>
          <p:cNvSpPr>
            <a:spLocks noGrp="1"/>
          </p:cNvSpPr>
          <p:nvPr>
            <p:ph type="dt" sz="half" idx="10"/>
          </p:nvPr>
        </p:nvSpPr>
        <p:spPr/>
        <p:txBody>
          <a:bodyPr/>
          <a:lstStyle/>
          <a:p>
            <a:fld id="{2845AC76-6DB2-4A5B-B6CE-0DBD1396F762}" type="datetimeFigureOut">
              <a:rPr lang="el-GR" smtClean="0"/>
              <a:t>17/10/2023</a:t>
            </a:fld>
            <a:endParaRPr lang="el-GR"/>
          </a:p>
        </p:txBody>
      </p:sp>
      <p:sp>
        <p:nvSpPr>
          <p:cNvPr id="5" name="Θέση υποσέλιδου 4">
            <a:extLst>
              <a:ext uri="{FF2B5EF4-FFF2-40B4-BE49-F238E27FC236}">
                <a16:creationId xmlns="" xmlns:a16="http://schemas.microsoft.com/office/drawing/2014/main" id="{F5BA851D-4FD5-4D53-B3B9-466E77811FB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 xmlns:a16="http://schemas.microsoft.com/office/drawing/2014/main" id="{8EE4730A-844C-45AD-9424-6C2EAAF827A4}"/>
              </a:ext>
            </a:extLst>
          </p:cNvPr>
          <p:cNvSpPr>
            <a:spLocks noGrp="1"/>
          </p:cNvSpPr>
          <p:nvPr>
            <p:ph type="sldNum" sz="quarter" idx="12"/>
          </p:nvPr>
        </p:nvSpPr>
        <p:spPr/>
        <p:txBody>
          <a:bodyPr/>
          <a:lstStyle/>
          <a:p>
            <a:fld id="{65B6792C-2DA3-48E8-B748-3101C3C064B9}" type="slidenum">
              <a:rPr lang="el-GR" smtClean="0"/>
              <a:t>‹#›</a:t>
            </a:fld>
            <a:endParaRPr lang="el-GR"/>
          </a:p>
        </p:txBody>
      </p:sp>
    </p:spTree>
    <p:extLst>
      <p:ext uri="{BB962C8B-B14F-4D97-AF65-F5344CB8AC3E}">
        <p14:creationId xmlns:p14="http://schemas.microsoft.com/office/powerpoint/2010/main" val="255134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 xmlns:a16="http://schemas.microsoft.com/office/drawing/2014/main" id="{1FE4D912-38CD-413B-A760-E214DC72F5AD}"/>
              </a:ext>
            </a:extLst>
          </p:cNvPr>
          <p:cNvSpPr>
            <a:spLocks noGrp="1"/>
          </p:cNvSpPr>
          <p:nvPr>
            <p:ph type="title" orient="vert"/>
          </p:nvPr>
        </p:nvSpPr>
        <p:spPr>
          <a:xfrm>
            <a:off x="8724902" y="365214"/>
            <a:ext cx="2628900" cy="5811839"/>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 xmlns:a16="http://schemas.microsoft.com/office/drawing/2014/main" id="{B0E9B95A-73A1-4F34-BC53-EDA32457DECD}"/>
              </a:ext>
            </a:extLst>
          </p:cNvPr>
          <p:cNvSpPr>
            <a:spLocks noGrp="1"/>
          </p:cNvSpPr>
          <p:nvPr>
            <p:ph type="body" orient="vert" idx="1"/>
          </p:nvPr>
        </p:nvSpPr>
        <p:spPr>
          <a:xfrm>
            <a:off x="838203" y="365214"/>
            <a:ext cx="7734300" cy="5811839"/>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 xmlns:a16="http://schemas.microsoft.com/office/drawing/2014/main" id="{858D128B-8B4C-4BAD-AD88-AED21BA79F19}"/>
              </a:ext>
            </a:extLst>
          </p:cNvPr>
          <p:cNvSpPr>
            <a:spLocks noGrp="1"/>
          </p:cNvSpPr>
          <p:nvPr>
            <p:ph type="dt" sz="half" idx="10"/>
          </p:nvPr>
        </p:nvSpPr>
        <p:spPr/>
        <p:txBody>
          <a:bodyPr/>
          <a:lstStyle/>
          <a:p>
            <a:fld id="{2845AC76-6DB2-4A5B-B6CE-0DBD1396F762}" type="datetimeFigureOut">
              <a:rPr lang="el-GR" smtClean="0"/>
              <a:t>17/10/2023</a:t>
            </a:fld>
            <a:endParaRPr lang="el-GR"/>
          </a:p>
        </p:txBody>
      </p:sp>
      <p:sp>
        <p:nvSpPr>
          <p:cNvPr id="5" name="Θέση υποσέλιδου 4">
            <a:extLst>
              <a:ext uri="{FF2B5EF4-FFF2-40B4-BE49-F238E27FC236}">
                <a16:creationId xmlns="" xmlns:a16="http://schemas.microsoft.com/office/drawing/2014/main" id="{A6AB1F21-D078-4C8C-8EE8-60810607A25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 xmlns:a16="http://schemas.microsoft.com/office/drawing/2014/main" id="{E5239FED-EA11-4056-B6EC-4D31F234D730}"/>
              </a:ext>
            </a:extLst>
          </p:cNvPr>
          <p:cNvSpPr>
            <a:spLocks noGrp="1"/>
          </p:cNvSpPr>
          <p:nvPr>
            <p:ph type="sldNum" sz="quarter" idx="12"/>
          </p:nvPr>
        </p:nvSpPr>
        <p:spPr/>
        <p:txBody>
          <a:bodyPr/>
          <a:lstStyle/>
          <a:p>
            <a:fld id="{65B6792C-2DA3-48E8-B748-3101C3C064B9}" type="slidenum">
              <a:rPr lang="el-GR" smtClean="0"/>
              <a:t>‹#›</a:t>
            </a:fld>
            <a:endParaRPr lang="el-GR"/>
          </a:p>
        </p:txBody>
      </p:sp>
    </p:spTree>
    <p:extLst>
      <p:ext uri="{BB962C8B-B14F-4D97-AF65-F5344CB8AC3E}">
        <p14:creationId xmlns:p14="http://schemas.microsoft.com/office/powerpoint/2010/main" val="395599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41"/>
            <a:ext cx="103632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355" indent="0" algn="ctr">
              <a:buNone/>
              <a:defRPr>
                <a:solidFill>
                  <a:schemeClr val="tx1">
                    <a:tint val="75000"/>
                  </a:schemeClr>
                </a:solidFill>
              </a:defRPr>
            </a:lvl2pPr>
            <a:lvl3pPr marL="1216860" indent="0" algn="ctr">
              <a:buNone/>
              <a:defRPr>
                <a:solidFill>
                  <a:schemeClr val="tx1">
                    <a:tint val="75000"/>
                  </a:schemeClr>
                </a:solidFill>
              </a:defRPr>
            </a:lvl3pPr>
            <a:lvl4pPr marL="1825264" indent="0" algn="ctr">
              <a:buNone/>
              <a:defRPr>
                <a:solidFill>
                  <a:schemeClr val="tx1">
                    <a:tint val="75000"/>
                  </a:schemeClr>
                </a:solidFill>
              </a:defRPr>
            </a:lvl4pPr>
            <a:lvl5pPr marL="2433718" indent="0" algn="ctr">
              <a:buNone/>
              <a:defRPr>
                <a:solidFill>
                  <a:schemeClr val="tx1">
                    <a:tint val="75000"/>
                  </a:schemeClr>
                </a:solidFill>
              </a:defRPr>
            </a:lvl5pPr>
            <a:lvl6pPr marL="3042072" indent="0" algn="ctr">
              <a:buNone/>
              <a:defRPr>
                <a:solidFill>
                  <a:schemeClr val="tx1">
                    <a:tint val="75000"/>
                  </a:schemeClr>
                </a:solidFill>
              </a:defRPr>
            </a:lvl6pPr>
            <a:lvl7pPr marL="3650427" indent="0" algn="ctr">
              <a:buNone/>
              <a:defRPr>
                <a:solidFill>
                  <a:schemeClr val="tx1">
                    <a:tint val="75000"/>
                  </a:schemeClr>
                </a:solidFill>
              </a:defRPr>
            </a:lvl7pPr>
            <a:lvl8pPr marL="4258886" indent="0" algn="ctr">
              <a:buNone/>
              <a:defRPr>
                <a:solidFill>
                  <a:schemeClr val="tx1">
                    <a:tint val="75000"/>
                  </a:schemeClr>
                </a:solidFill>
              </a:defRPr>
            </a:lvl8pPr>
            <a:lvl9pPr marL="4867317"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74202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713781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5300" b="1" cap="all"/>
            </a:lvl1pPr>
          </a:lstStyle>
          <a:p>
            <a:r>
              <a:rPr lang="en-US" smtClean="0"/>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55" indent="0">
              <a:buNone/>
              <a:defRPr sz="2400">
                <a:solidFill>
                  <a:schemeClr val="tx1">
                    <a:tint val="75000"/>
                  </a:schemeClr>
                </a:solidFill>
              </a:defRPr>
            </a:lvl2pPr>
            <a:lvl3pPr marL="1216860" indent="0">
              <a:buNone/>
              <a:defRPr sz="2100">
                <a:solidFill>
                  <a:schemeClr val="tx1">
                    <a:tint val="75000"/>
                  </a:schemeClr>
                </a:solidFill>
              </a:defRPr>
            </a:lvl3pPr>
            <a:lvl4pPr marL="1825264" indent="0">
              <a:buNone/>
              <a:defRPr sz="1900">
                <a:solidFill>
                  <a:schemeClr val="tx1">
                    <a:tint val="75000"/>
                  </a:schemeClr>
                </a:solidFill>
              </a:defRPr>
            </a:lvl4pPr>
            <a:lvl5pPr marL="2433718" indent="0">
              <a:buNone/>
              <a:defRPr sz="1900">
                <a:solidFill>
                  <a:schemeClr val="tx1">
                    <a:tint val="75000"/>
                  </a:schemeClr>
                </a:solidFill>
              </a:defRPr>
            </a:lvl5pPr>
            <a:lvl6pPr marL="3042072" indent="0">
              <a:buNone/>
              <a:defRPr sz="1900">
                <a:solidFill>
                  <a:schemeClr val="tx1">
                    <a:tint val="75000"/>
                  </a:schemeClr>
                </a:solidFill>
              </a:defRPr>
            </a:lvl6pPr>
            <a:lvl7pPr marL="3650427" indent="0">
              <a:buNone/>
              <a:defRPr sz="1900">
                <a:solidFill>
                  <a:schemeClr val="tx1">
                    <a:tint val="75000"/>
                  </a:schemeClr>
                </a:solidFill>
              </a:defRPr>
            </a:lvl7pPr>
            <a:lvl8pPr marL="4258886" indent="0">
              <a:buNone/>
              <a:defRPr sz="1900">
                <a:solidFill>
                  <a:schemeClr val="tx1">
                    <a:tint val="75000"/>
                  </a:schemeClr>
                </a:solidFill>
              </a:defRPr>
            </a:lvl8pPr>
            <a:lvl9pPr marL="486731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677460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09600" y="1200165"/>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97600" y="1200165"/>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150612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8355" indent="0">
              <a:buNone/>
              <a:defRPr sz="2700" b="1"/>
            </a:lvl2pPr>
            <a:lvl3pPr marL="1216860" indent="0">
              <a:buNone/>
              <a:defRPr sz="2400" b="1"/>
            </a:lvl3pPr>
            <a:lvl4pPr marL="1825264" indent="0">
              <a:buNone/>
              <a:defRPr sz="2100" b="1"/>
            </a:lvl4pPr>
            <a:lvl5pPr marL="2433718" indent="0">
              <a:buNone/>
              <a:defRPr sz="2100" b="1"/>
            </a:lvl5pPr>
            <a:lvl6pPr marL="3042072" indent="0">
              <a:buNone/>
              <a:defRPr sz="2100" b="1"/>
            </a:lvl6pPr>
            <a:lvl7pPr marL="3650427" indent="0">
              <a:buNone/>
              <a:defRPr sz="2100" b="1"/>
            </a:lvl7pPr>
            <a:lvl8pPr marL="4258886" indent="0">
              <a:buNone/>
              <a:defRPr sz="2100" b="1"/>
            </a:lvl8pPr>
            <a:lvl9pPr marL="486731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93480" y="1535117"/>
            <a:ext cx="5389033" cy="639763"/>
          </a:xfrm>
        </p:spPr>
        <p:txBody>
          <a:bodyPr anchor="b"/>
          <a:lstStyle>
            <a:lvl1pPr marL="0" indent="0">
              <a:buNone/>
              <a:defRPr sz="3200" b="1"/>
            </a:lvl1pPr>
            <a:lvl2pPr marL="608355" indent="0">
              <a:buNone/>
              <a:defRPr sz="2700" b="1"/>
            </a:lvl2pPr>
            <a:lvl3pPr marL="1216860" indent="0">
              <a:buNone/>
              <a:defRPr sz="2400" b="1"/>
            </a:lvl3pPr>
            <a:lvl4pPr marL="1825264" indent="0">
              <a:buNone/>
              <a:defRPr sz="2100" b="1"/>
            </a:lvl4pPr>
            <a:lvl5pPr marL="2433718" indent="0">
              <a:buNone/>
              <a:defRPr sz="2100" b="1"/>
            </a:lvl5pPr>
            <a:lvl6pPr marL="3042072" indent="0">
              <a:buNone/>
              <a:defRPr sz="2100" b="1"/>
            </a:lvl6pPr>
            <a:lvl7pPr marL="3650427" indent="0">
              <a:buNone/>
              <a:defRPr sz="2100" b="1"/>
            </a:lvl7pPr>
            <a:lvl8pPr marL="4258886" indent="0">
              <a:buNone/>
              <a:defRPr sz="2100" b="1"/>
            </a:lvl8pPr>
            <a:lvl9pPr marL="486731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480"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55751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27942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4" name="Slide Number Placeholder 3"/>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623444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1"/>
            <a:ext cx="4011084" cy="1162051"/>
          </a:xfrm>
        </p:spPr>
        <p:txBody>
          <a:bodyPr anchor="b"/>
          <a:lstStyle>
            <a:lvl1pPr algn="l">
              <a:defRPr sz="2700" b="1"/>
            </a:lvl1pPr>
          </a:lstStyle>
          <a:p>
            <a:r>
              <a:rPr lang="en-US" smtClean="0"/>
              <a:t>Click to edit Master title style</a:t>
            </a:r>
            <a:endParaRPr lang="el-GR"/>
          </a:p>
        </p:txBody>
      </p:sp>
      <p:sp>
        <p:nvSpPr>
          <p:cNvPr id="3" name="Content Placeholder 2"/>
          <p:cNvSpPr>
            <a:spLocks noGrp="1"/>
          </p:cNvSpPr>
          <p:nvPr>
            <p:ph idx="1"/>
          </p:nvPr>
        </p:nvSpPr>
        <p:spPr>
          <a:xfrm>
            <a:off x="4766733" y="273166"/>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8355" indent="0">
              <a:buNone/>
              <a:defRPr sz="1600"/>
            </a:lvl2pPr>
            <a:lvl3pPr marL="1216860" indent="0">
              <a:buNone/>
              <a:defRPr sz="1300"/>
            </a:lvl3pPr>
            <a:lvl4pPr marL="1825264" indent="0">
              <a:buNone/>
              <a:defRPr sz="1200"/>
            </a:lvl4pPr>
            <a:lvl5pPr marL="2433718" indent="0">
              <a:buNone/>
              <a:defRPr sz="1200"/>
            </a:lvl5pPr>
            <a:lvl6pPr marL="3042072" indent="0">
              <a:buNone/>
              <a:defRPr sz="1200"/>
            </a:lvl6pPr>
            <a:lvl7pPr marL="3650427" indent="0">
              <a:buNone/>
              <a:defRPr sz="1200"/>
            </a:lvl7pPr>
            <a:lvl8pPr marL="4258886" indent="0">
              <a:buNone/>
              <a:defRPr sz="1200"/>
            </a:lvl8pPr>
            <a:lvl9pPr marL="486731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089791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85AF1ED-88B1-4CC0-AE07-B6ECAB9E0E0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 xmlns:a16="http://schemas.microsoft.com/office/drawing/2014/main" id="{F107C05A-1969-433A-808B-A3D3CEDDCB37}"/>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 xmlns:a16="http://schemas.microsoft.com/office/drawing/2014/main" id="{D10ABF7B-14C1-4CBB-B35E-B8A88E22F00B}"/>
              </a:ext>
            </a:extLst>
          </p:cNvPr>
          <p:cNvSpPr>
            <a:spLocks noGrp="1"/>
          </p:cNvSpPr>
          <p:nvPr>
            <p:ph type="dt" sz="half" idx="10"/>
          </p:nvPr>
        </p:nvSpPr>
        <p:spPr/>
        <p:txBody>
          <a:bodyPr/>
          <a:lstStyle/>
          <a:p>
            <a:fld id="{2845AC76-6DB2-4A5B-B6CE-0DBD1396F762}" type="datetimeFigureOut">
              <a:rPr lang="el-GR" smtClean="0"/>
              <a:t>17/10/2023</a:t>
            </a:fld>
            <a:endParaRPr lang="el-GR"/>
          </a:p>
        </p:txBody>
      </p:sp>
      <p:sp>
        <p:nvSpPr>
          <p:cNvPr id="5" name="Θέση υποσέλιδου 4">
            <a:extLst>
              <a:ext uri="{FF2B5EF4-FFF2-40B4-BE49-F238E27FC236}">
                <a16:creationId xmlns="" xmlns:a16="http://schemas.microsoft.com/office/drawing/2014/main" id="{A24F7463-F953-4EEC-9098-B1441D8EBA3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 xmlns:a16="http://schemas.microsoft.com/office/drawing/2014/main" id="{400645D7-EA82-4D9A-B654-7511E1D26B21}"/>
              </a:ext>
            </a:extLst>
          </p:cNvPr>
          <p:cNvSpPr>
            <a:spLocks noGrp="1"/>
          </p:cNvSpPr>
          <p:nvPr>
            <p:ph type="sldNum" sz="quarter" idx="12"/>
          </p:nvPr>
        </p:nvSpPr>
        <p:spPr/>
        <p:txBody>
          <a:bodyPr/>
          <a:lstStyle/>
          <a:p>
            <a:fld id="{65B6792C-2DA3-48E8-B748-3101C3C064B9}" type="slidenum">
              <a:rPr lang="el-GR" smtClean="0"/>
              <a:t>‹#›</a:t>
            </a:fld>
            <a:endParaRPr lang="el-GR"/>
          </a:p>
        </p:txBody>
      </p:sp>
    </p:spTree>
    <p:extLst>
      <p:ext uri="{BB962C8B-B14F-4D97-AF65-F5344CB8AC3E}">
        <p14:creationId xmlns:p14="http://schemas.microsoft.com/office/powerpoint/2010/main" val="1206198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3"/>
            <a:ext cx="7315200" cy="566739"/>
          </a:xfrm>
        </p:spPr>
        <p:txBody>
          <a:bodyPr anchor="b"/>
          <a:lstStyle>
            <a:lvl1pPr algn="l">
              <a:defRPr sz="2700" b="1"/>
            </a:lvl1pPr>
          </a:lstStyle>
          <a:p>
            <a:r>
              <a:rPr lang="en-US" smtClean="0"/>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8355" indent="0">
              <a:buNone/>
              <a:defRPr sz="3700"/>
            </a:lvl2pPr>
            <a:lvl3pPr marL="1216860" indent="0">
              <a:buNone/>
              <a:defRPr sz="3200"/>
            </a:lvl3pPr>
            <a:lvl4pPr marL="1825264" indent="0">
              <a:buNone/>
              <a:defRPr sz="2700"/>
            </a:lvl4pPr>
            <a:lvl5pPr marL="2433718" indent="0">
              <a:buNone/>
              <a:defRPr sz="2700"/>
            </a:lvl5pPr>
            <a:lvl6pPr marL="3042072" indent="0">
              <a:buNone/>
              <a:defRPr sz="2700"/>
            </a:lvl6pPr>
            <a:lvl7pPr marL="3650427" indent="0">
              <a:buNone/>
              <a:defRPr sz="2700"/>
            </a:lvl7pPr>
            <a:lvl8pPr marL="4258886" indent="0">
              <a:buNone/>
              <a:defRPr sz="2700"/>
            </a:lvl8pPr>
            <a:lvl9pPr marL="4867317" indent="0">
              <a:buNone/>
              <a:defRPr sz="2700"/>
            </a:lvl9pPr>
          </a:lstStyle>
          <a:p>
            <a:endParaRPr lang="el-GR"/>
          </a:p>
        </p:txBody>
      </p:sp>
      <p:sp>
        <p:nvSpPr>
          <p:cNvPr id="4" name="Text Placeholder 3"/>
          <p:cNvSpPr>
            <a:spLocks noGrp="1"/>
          </p:cNvSpPr>
          <p:nvPr>
            <p:ph type="body" sz="half" idx="2"/>
          </p:nvPr>
        </p:nvSpPr>
        <p:spPr>
          <a:xfrm>
            <a:off x="2389717" y="5367453"/>
            <a:ext cx="7315200" cy="804863"/>
          </a:xfrm>
        </p:spPr>
        <p:txBody>
          <a:bodyPr/>
          <a:lstStyle>
            <a:lvl1pPr marL="0" indent="0">
              <a:buNone/>
              <a:defRPr sz="1900"/>
            </a:lvl1pPr>
            <a:lvl2pPr marL="608355" indent="0">
              <a:buNone/>
              <a:defRPr sz="1600"/>
            </a:lvl2pPr>
            <a:lvl3pPr marL="1216860" indent="0">
              <a:buNone/>
              <a:defRPr sz="1300"/>
            </a:lvl3pPr>
            <a:lvl4pPr marL="1825264" indent="0">
              <a:buNone/>
              <a:defRPr sz="1200"/>
            </a:lvl4pPr>
            <a:lvl5pPr marL="2433718" indent="0">
              <a:buNone/>
              <a:defRPr sz="1200"/>
            </a:lvl5pPr>
            <a:lvl6pPr marL="3042072" indent="0">
              <a:buNone/>
              <a:defRPr sz="1200"/>
            </a:lvl6pPr>
            <a:lvl7pPr marL="3650427" indent="0">
              <a:buNone/>
              <a:defRPr sz="1200"/>
            </a:lvl7pPr>
            <a:lvl8pPr marL="4258886" indent="0">
              <a:buNone/>
              <a:defRPr sz="1200"/>
            </a:lvl8pPr>
            <a:lvl9pPr marL="486731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888098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65729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89"/>
            <a:ext cx="2743200" cy="4387851"/>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09600" y="206389"/>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74751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40"/>
            <a:ext cx="103632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371" indent="0" algn="ctr">
              <a:buNone/>
              <a:defRPr>
                <a:solidFill>
                  <a:schemeClr val="tx1">
                    <a:tint val="75000"/>
                  </a:schemeClr>
                </a:solidFill>
              </a:defRPr>
            </a:lvl2pPr>
            <a:lvl3pPr marL="1216890" indent="0" algn="ctr">
              <a:buNone/>
              <a:defRPr>
                <a:solidFill>
                  <a:schemeClr val="tx1">
                    <a:tint val="75000"/>
                  </a:schemeClr>
                </a:solidFill>
              </a:defRPr>
            </a:lvl3pPr>
            <a:lvl4pPr marL="1825309" indent="0" algn="ctr">
              <a:buNone/>
              <a:defRPr>
                <a:solidFill>
                  <a:schemeClr val="tx1">
                    <a:tint val="75000"/>
                  </a:schemeClr>
                </a:solidFill>
              </a:defRPr>
            </a:lvl4pPr>
            <a:lvl5pPr marL="2433778" indent="0" algn="ctr">
              <a:buNone/>
              <a:defRPr>
                <a:solidFill>
                  <a:schemeClr val="tx1">
                    <a:tint val="75000"/>
                  </a:schemeClr>
                </a:solidFill>
              </a:defRPr>
            </a:lvl5pPr>
            <a:lvl6pPr marL="3042148" indent="0" algn="ctr">
              <a:buNone/>
              <a:defRPr>
                <a:solidFill>
                  <a:schemeClr val="tx1">
                    <a:tint val="75000"/>
                  </a:schemeClr>
                </a:solidFill>
              </a:defRPr>
            </a:lvl6pPr>
            <a:lvl7pPr marL="3650519" indent="0" algn="ctr">
              <a:buNone/>
              <a:defRPr>
                <a:solidFill>
                  <a:schemeClr val="tx1">
                    <a:tint val="75000"/>
                  </a:schemeClr>
                </a:solidFill>
              </a:defRPr>
            </a:lvl7pPr>
            <a:lvl8pPr marL="4258992" indent="0" algn="ctr">
              <a:buNone/>
              <a:defRPr>
                <a:solidFill>
                  <a:schemeClr val="tx1">
                    <a:tint val="75000"/>
                  </a:schemeClr>
                </a:solidFill>
              </a:defRPr>
            </a:lvl8pPr>
            <a:lvl9pPr marL="4867438"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75518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936431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5300" b="1" cap="all"/>
            </a:lvl1pPr>
          </a:lstStyle>
          <a:p>
            <a:r>
              <a:rPr lang="en-US" smtClean="0"/>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71" indent="0">
              <a:buNone/>
              <a:defRPr sz="2400">
                <a:solidFill>
                  <a:schemeClr val="tx1">
                    <a:tint val="75000"/>
                  </a:schemeClr>
                </a:solidFill>
              </a:defRPr>
            </a:lvl2pPr>
            <a:lvl3pPr marL="1216890" indent="0">
              <a:buNone/>
              <a:defRPr sz="2100">
                <a:solidFill>
                  <a:schemeClr val="tx1">
                    <a:tint val="75000"/>
                  </a:schemeClr>
                </a:solidFill>
              </a:defRPr>
            </a:lvl3pPr>
            <a:lvl4pPr marL="1825309" indent="0">
              <a:buNone/>
              <a:defRPr sz="1900">
                <a:solidFill>
                  <a:schemeClr val="tx1">
                    <a:tint val="75000"/>
                  </a:schemeClr>
                </a:solidFill>
              </a:defRPr>
            </a:lvl4pPr>
            <a:lvl5pPr marL="2433778" indent="0">
              <a:buNone/>
              <a:defRPr sz="1900">
                <a:solidFill>
                  <a:schemeClr val="tx1">
                    <a:tint val="75000"/>
                  </a:schemeClr>
                </a:solidFill>
              </a:defRPr>
            </a:lvl5pPr>
            <a:lvl6pPr marL="3042148" indent="0">
              <a:buNone/>
              <a:defRPr sz="1900">
                <a:solidFill>
                  <a:schemeClr val="tx1">
                    <a:tint val="75000"/>
                  </a:schemeClr>
                </a:solidFill>
              </a:defRPr>
            </a:lvl6pPr>
            <a:lvl7pPr marL="3650519" indent="0">
              <a:buNone/>
              <a:defRPr sz="1900">
                <a:solidFill>
                  <a:schemeClr val="tx1">
                    <a:tint val="75000"/>
                  </a:schemeClr>
                </a:solidFill>
              </a:defRPr>
            </a:lvl7pPr>
            <a:lvl8pPr marL="4258992" indent="0">
              <a:buNone/>
              <a:defRPr sz="1900">
                <a:solidFill>
                  <a:schemeClr val="tx1">
                    <a:tint val="75000"/>
                  </a:schemeClr>
                </a:solidFill>
              </a:defRPr>
            </a:lvl8pPr>
            <a:lvl9pPr marL="4867438"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86461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09600" y="1200165"/>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97600" y="1200165"/>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520720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8371" indent="0">
              <a:buNone/>
              <a:defRPr sz="2700" b="1"/>
            </a:lvl2pPr>
            <a:lvl3pPr marL="1216890" indent="0">
              <a:buNone/>
              <a:defRPr sz="2400" b="1"/>
            </a:lvl3pPr>
            <a:lvl4pPr marL="1825309" indent="0">
              <a:buNone/>
              <a:defRPr sz="2100" b="1"/>
            </a:lvl4pPr>
            <a:lvl5pPr marL="2433778" indent="0">
              <a:buNone/>
              <a:defRPr sz="2100" b="1"/>
            </a:lvl5pPr>
            <a:lvl6pPr marL="3042148" indent="0">
              <a:buNone/>
              <a:defRPr sz="2100" b="1"/>
            </a:lvl6pPr>
            <a:lvl7pPr marL="3650519" indent="0">
              <a:buNone/>
              <a:defRPr sz="2100" b="1"/>
            </a:lvl7pPr>
            <a:lvl8pPr marL="4258992" indent="0">
              <a:buNone/>
              <a:defRPr sz="2100" b="1"/>
            </a:lvl8pPr>
            <a:lvl9pPr marL="4867438"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93478" y="1535117"/>
            <a:ext cx="5389033" cy="639763"/>
          </a:xfrm>
        </p:spPr>
        <p:txBody>
          <a:bodyPr anchor="b"/>
          <a:lstStyle>
            <a:lvl1pPr marL="0" indent="0">
              <a:buNone/>
              <a:defRPr sz="3200" b="1"/>
            </a:lvl1pPr>
            <a:lvl2pPr marL="608371" indent="0">
              <a:buNone/>
              <a:defRPr sz="2700" b="1"/>
            </a:lvl2pPr>
            <a:lvl3pPr marL="1216890" indent="0">
              <a:buNone/>
              <a:defRPr sz="2400" b="1"/>
            </a:lvl3pPr>
            <a:lvl4pPr marL="1825309" indent="0">
              <a:buNone/>
              <a:defRPr sz="2100" b="1"/>
            </a:lvl4pPr>
            <a:lvl5pPr marL="2433778" indent="0">
              <a:buNone/>
              <a:defRPr sz="2100" b="1"/>
            </a:lvl5pPr>
            <a:lvl6pPr marL="3042148" indent="0">
              <a:buNone/>
              <a:defRPr sz="2100" b="1"/>
            </a:lvl6pPr>
            <a:lvl7pPr marL="3650519" indent="0">
              <a:buNone/>
              <a:defRPr sz="2100" b="1"/>
            </a:lvl7pPr>
            <a:lvl8pPr marL="4258992" indent="0">
              <a:buNone/>
              <a:defRPr sz="2100" b="1"/>
            </a:lvl8pPr>
            <a:lvl9pPr marL="4867438"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478"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68311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92171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4" name="Slide Number Placeholder 3"/>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892944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C4895F0-A201-48B0-8375-99B521A8E343}"/>
              </a:ext>
            </a:extLst>
          </p:cNvPr>
          <p:cNvSpPr>
            <a:spLocks noGrp="1"/>
          </p:cNvSpPr>
          <p:nvPr>
            <p:ph type="title"/>
          </p:nvPr>
        </p:nvSpPr>
        <p:spPr>
          <a:xfrm>
            <a:off x="831851" y="170982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 xmlns:a16="http://schemas.microsoft.com/office/drawing/2014/main" id="{A11D8D22-319B-4517-8407-911738E9A90C}"/>
              </a:ext>
            </a:extLst>
          </p:cNvPr>
          <p:cNvSpPr>
            <a:spLocks noGrp="1"/>
          </p:cNvSpPr>
          <p:nvPr>
            <p:ph type="body" idx="1"/>
          </p:nvPr>
        </p:nvSpPr>
        <p:spPr>
          <a:xfrm>
            <a:off x="831851" y="4589477"/>
            <a:ext cx="10515600" cy="1500187"/>
          </a:xfrm>
        </p:spPr>
        <p:txBody>
          <a:bodyPr/>
          <a:lstStyle>
            <a:lvl1pPr marL="0" indent="0">
              <a:buNone/>
              <a:defRPr sz="2400">
                <a:solidFill>
                  <a:schemeClr val="tx1">
                    <a:tint val="75000"/>
                  </a:schemeClr>
                </a:solidFill>
              </a:defRPr>
            </a:lvl1pPr>
            <a:lvl2pPr marL="456507" indent="0">
              <a:buNone/>
              <a:defRPr sz="2000">
                <a:solidFill>
                  <a:schemeClr val="tx1">
                    <a:tint val="75000"/>
                  </a:schemeClr>
                </a:solidFill>
              </a:defRPr>
            </a:lvl2pPr>
            <a:lvl3pPr marL="913085" indent="0">
              <a:buNone/>
              <a:defRPr sz="1900">
                <a:solidFill>
                  <a:schemeClr val="tx1">
                    <a:tint val="75000"/>
                  </a:schemeClr>
                </a:solidFill>
              </a:defRPr>
            </a:lvl3pPr>
            <a:lvl4pPr marL="1369628" indent="0">
              <a:buNone/>
              <a:defRPr sz="1600">
                <a:solidFill>
                  <a:schemeClr val="tx1">
                    <a:tint val="75000"/>
                  </a:schemeClr>
                </a:solidFill>
              </a:defRPr>
            </a:lvl4pPr>
            <a:lvl5pPr marL="1826170" indent="0">
              <a:buNone/>
              <a:defRPr sz="1600">
                <a:solidFill>
                  <a:schemeClr val="tx1">
                    <a:tint val="75000"/>
                  </a:schemeClr>
                </a:solidFill>
              </a:defRPr>
            </a:lvl5pPr>
            <a:lvl6pPr marL="2282750" indent="0">
              <a:buNone/>
              <a:defRPr sz="1600">
                <a:solidFill>
                  <a:schemeClr val="tx1">
                    <a:tint val="75000"/>
                  </a:schemeClr>
                </a:solidFill>
              </a:defRPr>
            </a:lvl6pPr>
            <a:lvl7pPr marL="2739254" indent="0">
              <a:buNone/>
              <a:defRPr sz="1600">
                <a:solidFill>
                  <a:schemeClr val="tx1">
                    <a:tint val="75000"/>
                  </a:schemeClr>
                </a:solidFill>
              </a:defRPr>
            </a:lvl7pPr>
            <a:lvl8pPr marL="3195760" indent="0">
              <a:buNone/>
              <a:defRPr sz="1600">
                <a:solidFill>
                  <a:schemeClr val="tx1">
                    <a:tint val="75000"/>
                  </a:schemeClr>
                </a:solidFill>
              </a:defRPr>
            </a:lvl8pPr>
            <a:lvl9pPr marL="3652267"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a:extLst>
              <a:ext uri="{FF2B5EF4-FFF2-40B4-BE49-F238E27FC236}">
                <a16:creationId xmlns="" xmlns:a16="http://schemas.microsoft.com/office/drawing/2014/main" id="{12820076-AA12-4EA4-869C-181291C65708}"/>
              </a:ext>
            </a:extLst>
          </p:cNvPr>
          <p:cNvSpPr>
            <a:spLocks noGrp="1"/>
          </p:cNvSpPr>
          <p:nvPr>
            <p:ph type="dt" sz="half" idx="10"/>
          </p:nvPr>
        </p:nvSpPr>
        <p:spPr/>
        <p:txBody>
          <a:bodyPr/>
          <a:lstStyle/>
          <a:p>
            <a:fld id="{2845AC76-6DB2-4A5B-B6CE-0DBD1396F762}" type="datetimeFigureOut">
              <a:rPr lang="el-GR" smtClean="0"/>
              <a:t>17/10/2023</a:t>
            </a:fld>
            <a:endParaRPr lang="el-GR"/>
          </a:p>
        </p:txBody>
      </p:sp>
      <p:sp>
        <p:nvSpPr>
          <p:cNvPr id="5" name="Θέση υποσέλιδου 4">
            <a:extLst>
              <a:ext uri="{FF2B5EF4-FFF2-40B4-BE49-F238E27FC236}">
                <a16:creationId xmlns="" xmlns:a16="http://schemas.microsoft.com/office/drawing/2014/main" id="{6C80DA8B-5E2E-40D3-BC87-A57A52F9D6F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 xmlns:a16="http://schemas.microsoft.com/office/drawing/2014/main" id="{35F9D389-22A1-4AE2-AC19-0BE8ED3379ED}"/>
              </a:ext>
            </a:extLst>
          </p:cNvPr>
          <p:cNvSpPr>
            <a:spLocks noGrp="1"/>
          </p:cNvSpPr>
          <p:nvPr>
            <p:ph type="sldNum" sz="quarter" idx="12"/>
          </p:nvPr>
        </p:nvSpPr>
        <p:spPr/>
        <p:txBody>
          <a:bodyPr/>
          <a:lstStyle/>
          <a:p>
            <a:fld id="{65B6792C-2DA3-48E8-B748-3101C3C064B9}" type="slidenum">
              <a:rPr lang="el-GR" smtClean="0"/>
              <a:t>‹#›</a:t>
            </a:fld>
            <a:endParaRPr lang="el-GR"/>
          </a:p>
        </p:txBody>
      </p:sp>
    </p:spTree>
    <p:extLst>
      <p:ext uri="{BB962C8B-B14F-4D97-AF65-F5344CB8AC3E}">
        <p14:creationId xmlns:p14="http://schemas.microsoft.com/office/powerpoint/2010/main" val="5194306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1"/>
            <a:ext cx="4011084" cy="1162051"/>
          </a:xfrm>
        </p:spPr>
        <p:txBody>
          <a:bodyPr anchor="b"/>
          <a:lstStyle>
            <a:lvl1pPr algn="l">
              <a:defRPr sz="2700" b="1"/>
            </a:lvl1pPr>
          </a:lstStyle>
          <a:p>
            <a:r>
              <a:rPr lang="en-US" smtClean="0"/>
              <a:t>Click to edit Master title style</a:t>
            </a:r>
            <a:endParaRPr lang="el-GR"/>
          </a:p>
        </p:txBody>
      </p:sp>
      <p:sp>
        <p:nvSpPr>
          <p:cNvPr id="3" name="Content Placeholder 2"/>
          <p:cNvSpPr>
            <a:spLocks noGrp="1"/>
          </p:cNvSpPr>
          <p:nvPr>
            <p:ph idx="1"/>
          </p:nvPr>
        </p:nvSpPr>
        <p:spPr>
          <a:xfrm>
            <a:off x="4766733" y="273165"/>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8371" indent="0">
              <a:buNone/>
              <a:defRPr sz="1600"/>
            </a:lvl2pPr>
            <a:lvl3pPr marL="1216890" indent="0">
              <a:buNone/>
              <a:defRPr sz="1300"/>
            </a:lvl3pPr>
            <a:lvl4pPr marL="1825309" indent="0">
              <a:buNone/>
              <a:defRPr sz="1200"/>
            </a:lvl4pPr>
            <a:lvl5pPr marL="2433778" indent="0">
              <a:buNone/>
              <a:defRPr sz="1200"/>
            </a:lvl5pPr>
            <a:lvl6pPr marL="3042148" indent="0">
              <a:buNone/>
              <a:defRPr sz="1200"/>
            </a:lvl6pPr>
            <a:lvl7pPr marL="3650519" indent="0">
              <a:buNone/>
              <a:defRPr sz="1200"/>
            </a:lvl7pPr>
            <a:lvl8pPr marL="4258992" indent="0">
              <a:buNone/>
              <a:defRPr sz="1200"/>
            </a:lvl8pPr>
            <a:lvl9pPr marL="486743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9815424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3"/>
            <a:ext cx="7315200" cy="566739"/>
          </a:xfrm>
        </p:spPr>
        <p:txBody>
          <a:bodyPr anchor="b"/>
          <a:lstStyle>
            <a:lvl1pPr algn="l">
              <a:defRPr sz="2700" b="1"/>
            </a:lvl1pPr>
          </a:lstStyle>
          <a:p>
            <a:r>
              <a:rPr lang="en-US" smtClean="0"/>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8371" indent="0">
              <a:buNone/>
              <a:defRPr sz="3700"/>
            </a:lvl2pPr>
            <a:lvl3pPr marL="1216890" indent="0">
              <a:buNone/>
              <a:defRPr sz="3200"/>
            </a:lvl3pPr>
            <a:lvl4pPr marL="1825309" indent="0">
              <a:buNone/>
              <a:defRPr sz="2700"/>
            </a:lvl4pPr>
            <a:lvl5pPr marL="2433778" indent="0">
              <a:buNone/>
              <a:defRPr sz="2700"/>
            </a:lvl5pPr>
            <a:lvl6pPr marL="3042148" indent="0">
              <a:buNone/>
              <a:defRPr sz="2700"/>
            </a:lvl6pPr>
            <a:lvl7pPr marL="3650519" indent="0">
              <a:buNone/>
              <a:defRPr sz="2700"/>
            </a:lvl7pPr>
            <a:lvl8pPr marL="4258992" indent="0">
              <a:buNone/>
              <a:defRPr sz="2700"/>
            </a:lvl8pPr>
            <a:lvl9pPr marL="4867438" indent="0">
              <a:buNone/>
              <a:defRPr sz="2700"/>
            </a:lvl9pPr>
          </a:lstStyle>
          <a:p>
            <a:endParaRPr lang="el-GR"/>
          </a:p>
        </p:txBody>
      </p:sp>
      <p:sp>
        <p:nvSpPr>
          <p:cNvPr id="4" name="Text Placeholder 3"/>
          <p:cNvSpPr>
            <a:spLocks noGrp="1"/>
          </p:cNvSpPr>
          <p:nvPr>
            <p:ph type="body" sz="half" idx="2"/>
          </p:nvPr>
        </p:nvSpPr>
        <p:spPr>
          <a:xfrm>
            <a:off x="2389717" y="5367451"/>
            <a:ext cx="7315200" cy="804863"/>
          </a:xfrm>
        </p:spPr>
        <p:txBody>
          <a:bodyPr/>
          <a:lstStyle>
            <a:lvl1pPr marL="0" indent="0">
              <a:buNone/>
              <a:defRPr sz="1900"/>
            </a:lvl1pPr>
            <a:lvl2pPr marL="608371" indent="0">
              <a:buNone/>
              <a:defRPr sz="1600"/>
            </a:lvl2pPr>
            <a:lvl3pPr marL="1216890" indent="0">
              <a:buNone/>
              <a:defRPr sz="1300"/>
            </a:lvl3pPr>
            <a:lvl4pPr marL="1825309" indent="0">
              <a:buNone/>
              <a:defRPr sz="1200"/>
            </a:lvl4pPr>
            <a:lvl5pPr marL="2433778" indent="0">
              <a:buNone/>
              <a:defRPr sz="1200"/>
            </a:lvl5pPr>
            <a:lvl6pPr marL="3042148" indent="0">
              <a:buNone/>
              <a:defRPr sz="1200"/>
            </a:lvl6pPr>
            <a:lvl7pPr marL="3650519" indent="0">
              <a:buNone/>
              <a:defRPr sz="1200"/>
            </a:lvl7pPr>
            <a:lvl8pPr marL="4258992" indent="0">
              <a:buNone/>
              <a:defRPr sz="1200"/>
            </a:lvl8pPr>
            <a:lvl9pPr marL="486743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819492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8970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89"/>
            <a:ext cx="2743200" cy="4387851"/>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09600" y="206389"/>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6181199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37"/>
            <a:ext cx="103632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403" indent="0" algn="ctr">
              <a:buNone/>
              <a:defRPr>
                <a:solidFill>
                  <a:schemeClr val="tx1">
                    <a:tint val="75000"/>
                  </a:schemeClr>
                </a:solidFill>
              </a:defRPr>
            </a:lvl2pPr>
            <a:lvl3pPr marL="1216950" indent="0" algn="ctr">
              <a:buNone/>
              <a:defRPr>
                <a:solidFill>
                  <a:schemeClr val="tx1">
                    <a:tint val="75000"/>
                  </a:schemeClr>
                </a:solidFill>
              </a:defRPr>
            </a:lvl3pPr>
            <a:lvl4pPr marL="1825400" indent="0" algn="ctr">
              <a:buNone/>
              <a:defRPr>
                <a:solidFill>
                  <a:schemeClr val="tx1">
                    <a:tint val="75000"/>
                  </a:schemeClr>
                </a:solidFill>
              </a:defRPr>
            </a:lvl4pPr>
            <a:lvl5pPr marL="2433898" indent="0" algn="ctr">
              <a:buNone/>
              <a:defRPr>
                <a:solidFill>
                  <a:schemeClr val="tx1">
                    <a:tint val="75000"/>
                  </a:schemeClr>
                </a:solidFill>
              </a:defRPr>
            </a:lvl5pPr>
            <a:lvl6pPr marL="3042300" indent="0" algn="ctr">
              <a:buNone/>
              <a:defRPr>
                <a:solidFill>
                  <a:schemeClr val="tx1">
                    <a:tint val="75000"/>
                  </a:schemeClr>
                </a:solidFill>
              </a:defRPr>
            </a:lvl6pPr>
            <a:lvl7pPr marL="3650703" indent="0" algn="ctr">
              <a:buNone/>
              <a:defRPr>
                <a:solidFill>
                  <a:schemeClr val="tx1">
                    <a:tint val="75000"/>
                  </a:schemeClr>
                </a:solidFill>
              </a:defRPr>
            </a:lvl7pPr>
            <a:lvl8pPr marL="4259204" indent="0" algn="ctr">
              <a:buNone/>
              <a:defRPr>
                <a:solidFill>
                  <a:schemeClr val="tx1">
                    <a:tint val="75000"/>
                  </a:schemeClr>
                </a:solidFill>
              </a:defRPr>
            </a:lvl8pPr>
            <a:lvl9pPr marL="4867681"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889356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73465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5300" b="1" cap="all"/>
            </a:lvl1pPr>
          </a:lstStyle>
          <a:p>
            <a:r>
              <a:rPr lang="en-US" smtClean="0"/>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403" indent="0">
              <a:buNone/>
              <a:defRPr sz="2400">
                <a:solidFill>
                  <a:schemeClr val="tx1">
                    <a:tint val="75000"/>
                  </a:schemeClr>
                </a:solidFill>
              </a:defRPr>
            </a:lvl2pPr>
            <a:lvl3pPr marL="1216950" indent="0">
              <a:buNone/>
              <a:defRPr sz="2100">
                <a:solidFill>
                  <a:schemeClr val="tx1">
                    <a:tint val="75000"/>
                  </a:schemeClr>
                </a:solidFill>
              </a:defRPr>
            </a:lvl3pPr>
            <a:lvl4pPr marL="1825400" indent="0">
              <a:buNone/>
              <a:defRPr sz="1900">
                <a:solidFill>
                  <a:schemeClr val="tx1">
                    <a:tint val="75000"/>
                  </a:schemeClr>
                </a:solidFill>
              </a:defRPr>
            </a:lvl4pPr>
            <a:lvl5pPr marL="2433898" indent="0">
              <a:buNone/>
              <a:defRPr sz="1900">
                <a:solidFill>
                  <a:schemeClr val="tx1">
                    <a:tint val="75000"/>
                  </a:schemeClr>
                </a:solidFill>
              </a:defRPr>
            </a:lvl5pPr>
            <a:lvl6pPr marL="3042300" indent="0">
              <a:buNone/>
              <a:defRPr sz="1900">
                <a:solidFill>
                  <a:schemeClr val="tx1">
                    <a:tint val="75000"/>
                  </a:schemeClr>
                </a:solidFill>
              </a:defRPr>
            </a:lvl6pPr>
            <a:lvl7pPr marL="3650703" indent="0">
              <a:buNone/>
              <a:defRPr sz="1900">
                <a:solidFill>
                  <a:schemeClr val="tx1">
                    <a:tint val="75000"/>
                  </a:schemeClr>
                </a:solidFill>
              </a:defRPr>
            </a:lvl7pPr>
            <a:lvl8pPr marL="4259204" indent="0">
              <a:buNone/>
              <a:defRPr sz="1900">
                <a:solidFill>
                  <a:schemeClr val="tx1">
                    <a:tint val="75000"/>
                  </a:schemeClr>
                </a:solidFill>
              </a:defRPr>
            </a:lvl8pPr>
            <a:lvl9pPr marL="4867681"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37215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09600" y="1200165"/>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97600" y="1200165"/>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780844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8403" indent="0">
              <a:buNone/>
              <a:defRPr sz="2700" b="1"/>
            </a:lvl2pPr>
            <a:lvl3pPr marL="1216950" indent="0">
              <a:buNone/>
              <a:defRPr sz="2400" b="1"/>
            </a:lvl3pPr>
            <a:lvl4pPr marL="1825400" indent="0">
              <a:buNone/>
              <a:defRPr sz="2100" b="1"/>
            </a:lvl4pPr>
            <a:lvl5pPr marL="2433898" indent="0">
              <a:buNone/>
              <a:defRPr sz="2100" b="1"/>
            </a:lvl5pPr>
            <a:lvl6pPr marL="3042300" indent="0">
              <a:buNone/>
              <a:defRPr sz="2100" b="1"/>
            </a:lvl6pPr>
            <a:lvl7pPr marL="3650703" indent="0">
              <a:buNone/>
              <a:defRPr sz="2100" b="1"/>
            </a:lvl7pPr>
            <a:lvl8pPr marL="4259204" indent="0">
              <a:buNone/>
              <a:defRPr sz="2100" b="1"/>
            </a:lvl8pPr>
            <a:lvl9pPr marL="4867681"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93476" y="1535117"/>
            <a:ext cx="5389033" cy="639763"/>
          </a:xfrm>
        </p:spPr>
        <p:txBody>
          <a:bodyPr anchor="b"/>
          <a:lstStyle>
            <a:lvl1pPr marL="0" indent="0">
              <a:buNone/>
              <a:defRPr sz="3200" b="1"/>
            </a:lvl1pPr>
            <a:lvl2pPr marL="608403" indent="0">
              <a:buNone/>
              <a:defRPr sz="2700" b="1"/>
            </a:lvl2pPr>
            <a:lvl3pPr marL="1216950" indent="0">
              <a:buNone/>
              <a:defRPr sz="2400" b="1"/>
            </a:lvl3pPr>
            <a:lvl4pPr marL="1825400" indent="0">
              <a:buNone/>
              <a:defRPr sz="2100" b="1"/>
            </a:lvl4pPr>
            <a:lvl5pPr marL="2433898" indent="0">
              <a:buNone/>
              <a:defRPr sz="2100" b="1"/>
            </a:lvl5pPr>
            <a:lvl6pPr marL="3042300" indent="0">
              <a:buNone/>
              <a:defRPr sz="2100" b="1"/>
            </a:lvl6pPr>
            <a:lvl7pPr marL="3650703" indent="0">
              <a:buNone/>
              <a:defRPr sz="2100" b="1"/>
            </a:lvl7pPr>
            <a:lvl8pPr marL="4259204" indent="0">
              <a:buNone/>
              <a:defRPr sz="2100" b="1"/>
            </a:lvl8pPr>
            <a:lvl9pPr marL="4867681"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476"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602171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163734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72079B13-8E46-4833-9D82-AC1362986D6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 xmlns:a16="http://schemas.microsoft.com/office/drawing/2014/main" id="{18B1D4FC-237C-4D6A-8E1D-6954EA47F293}"/>
              </a:ext>
            </a:extLst>
          </p:cNvPr>
          <p:cNvSpPr>
            <a:spLocks noGrp="1"/>
          </p:cNvSpPr>
          <p:nvPr>
            <p:ph sz="half" idx="1"/>
          </p:nvPr>
        </p:nvSpPr>
        <p:spPr>
          <a:xfrm>
            <a:off x="838200" y="1825625"/>
            <a:ext cx="5181600" cy="4351339"/>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 xmlns:a16="http://schemas.microsoft.com/office/drawing/2014/main" id="{5985DAE6-F3BC-47D7-93DC-6C582AB32947}"/>
              </a:ext>
            </a:extLst>
          </p:cNvPr>
          <p:cNvSpPr>
            <a:spLocks noGrp="1"/>
          </p:cNvSpPr>
          <p:nvPr>
            <p:ph sz="half" idx="2"/>
          </p:nvPr>
        </p:nvSpPr>
        <p:spPr>
          <a:xfrm>
            <a:off x="6172200" y="1825625"/>
            <a:ext cx="5181600" cy="4351339"/>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a:extLst>
              <a:ext uri="{FF2B5EF4-FFF2-40B4-BE49-F238E27FC236}">
                <a16:creationId xmlns="" xmlns:a16="http://schemas.microsoft.com/office/drawing/2014/main" id="{3EBD2FDF-FF35-41EC-81FA-1D2827A7DDF9}"/>
              </a:ext>
            </a:extLst>
          </p:cNvPr>
          <p:cNvSpPr>
            <a:spLocks noGrp="1"/>
          </p:cNvSpPr>
          <p:nvPr>
            <p:ph type="dt" sz="half" idx="10"/>
          </p:nvPr>
        </p:nvSpPr>
        <p:spPr/>
        <p:txBody>
          <a:bodyPr/>
          <a:lstStyle/>
          <a:p>
            <a:fld id="{2845AC76-6DB2-4A5B-B6CE-0DBD1396F762}" type="datetimeFigureOut">
              <a:rPr lang="el-GR" smtClean="0"/>
              <a:t>17/10/2023</a:t>
            </a:fld>
            <a:endParaRPr lang="el-GR"/>
          </a:p>
        </p:txBody>
      </p:sp>
      <p:sp>
        <p:nvSpPr>
          <p:cNvPr id="6" name="Θέση υποσέλιδου 5">
            <a:extLst>
              <a:ext uri="{FF2B5EF4-FFF2-40B4-BE49-F238E27FC236}">
                <a16:creationId xmlns="" xmlns:a16="http://schemas.microsoft.com/office/drawing/2014/main" id="{8D594F09-612E-4E8E-B2DF-BF86C835F59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 xmlns:a16="http://schemas.microsoft.com/office/drawing/2014/main" id="{49B9C8B4-BD34-4E12-BD6C-9E8FB69F6DCD}"/>
              </a:ext>
            </a:extLst>
          </p:cNvPr>
          <p:cNvSpPr>
            <a:spLocks noGrp="1"/>
          </p:cNvSpPr>
          <p:nvPr>
            <p:ph type="sldNum" sz="quarter" idx="12"/>
          </p:nvPr>
        </p:nvSpPr>
        <p:spPr/>
        <p:txBody>
          <a:bodyPr/>
          <a:lstStyle/>
          <a:p>
            <a:fld id="{65B6792C-2DA3-48E8-B748-3101C3C064B9}" type="slidenum">
              <a:rPr lang="el-GR" smtClean="0"/>
              <a:t>‹#›</a:t>
            </a:fld>
            <a:endParaRPr lang="el-GR"/>
          </a:p>
        </p:txBody>
      </p:sp>
    </p:spTree>
    <p:extLst>
      <p:ext uri="{BB962C8B-B14F-4D97-AF65-F5344CB8AC3E}">
        <p14:creationId xmlns:p14="http://schemas.microsoft.com/office/powerpoint/2010/main" val="305091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4" name="Slide Number Placeholder 3"/>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0518258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1"/>
            <a:ext cx="4011084" cy="1162051"/>
          </a:xfrm>
        </p:spPr>
        <p:txBody>
          <a:bodyPr anchor="b"/>
          <a:lstStyle>
            <a:lvl1pPr algn="l">
              <a:defRPr sz="2700" b="1"/>
            </a:lvl1pPr>
          </a:lstStyle>
          <a:p>
            <a:r>
              <a:rPr lang="en-US" smtClean="0"/>
              <a:t>Click to edit Master title style</a:t>
            </a:r>
            <a:endParaRPr lang="el-GR"/>
          </a:p>
        </p:txBody>
      </p:sp>
      <p:sp>
        <p:nvSpPr>
          <p:cNvPr id="3" name="Content Placeholder 2"/>
          <p:cNvSpPr>
            <a:spLocks noGrp="1"/>
          </p:cNvSpPr>
          <p:nvPr>
            <p:ph idx="1"/>
          </p:nvPr>
        </p:nvSpPr>
        <p:spPr>
          <a:xfrm>
            <a:off x="4766733" y="27316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8403" indent="0">
              <a:buNone/>
              <a:defRPr sz="1600"/>
            </a:lvl2pPr>
            <a:lvl3pPr marL="1216950" indent="0">
              <a:buNone/>
              <a:defRPr sz="1300"/>
            </a:lvl3pPr>
            <a:lvl4pPr marL="1825400" indent="0">
              <a:buNone/>
              <a:defRPr sz="1200"/>
            </a:lvl4pPr>
            <a:lvl5pPr marL="2433898" indent="0">
              <a:buNone/>
              <a:defRPr sz="1200"/>
            </a:lvl5pPr>
            <a:lvl6pPr marL="3042300" indent="0">
              <a:buNone/>
              <a:defRPr sz="1200"/>
            </a:lvl6pPr>
            <a:lvl7pPr marL="3650703" indent="0">
              <a:buNone/>
              <a:defRPr sz="1200"/>
            </a:lvl7pPr>
            <a:lvl8pPr marL="4259204" indent="0">
              <a:buNone/>
              <a:defRPr sz="1200"/>
            </a:lvl8pPr>
            <a:lvl9pPr marL="4867681"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3795515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3"/>
            <a:ext cx="7315200" cy="566739"/>
          </a:xfrm>
        </p:spPr>
        <p:txBody>
          <a:bodyPr anchor="b"/>
          <a:lstStyle>
            <a:lvl1pPr algn="l">
              <a:defRPr sz="2700" b="1"/>
            </a:lvl1pPr>
          </a:lstStyle>
          <a:p>
            <a:r>
              <a:rPr lang="en-US" smtClean="0"/>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8403" indent="0">
              <a:buNone/>
              <a:defRPr sz="3700"/>
            </a:lvl2pPr>
            <a:lvl3pPr marL="1216950" indent="0">
              <a:buNone/>
              <a:defRPr sz="3200"/>
            </a:lvl3pPr>
            <a:lvl4pPr marL="1825400" indent="0">
              <a:buNone/>
              <a:defRPr sz="2700"/>
            </a:lvl4pPr>
            <a:lvl5pPr marL="2433898" indent="0">
              <a:buNone/>
              <a:defRPr sz="2700"/>
            </a:lvl5pPr>
            <a:lvl6pPr marL="3042300" indent="0">
              <a:buNone/>
              <a:defRPr sz="2700"/>
            </a:lvl6pPr>
            <a:lvl7pPr marL="3650703" indent="0">
              <a:buNone/>
              <a:defRPr sz="2700"/>
            </a:lvl7pPr>
            <a:lvl8pPr marL="4259204" indent="0">
              <a:buNone/>
              <a:defRPr sz="2700"/>
            </a:lvl8pPr>
            <a:lvl9pPr marL="4867681" indent="0">
              <a:buNone/>
              <a:defRPr sz="2700"/>
            </a:lvl9pPr>
          </a:lstStyle>
          <a:p>
            <a:endParaRPr lang="el-GR"/>
          </a:p>
        </p:txBody>
      </p:sp>
      <p:sp>
        <p:nvSpPr>
          <p:cNvPr id="4" name="Text Placeholder 3"/>
          <p:cNvSpPr>
            <a:spLocks noGrp="1"/>
          </p:cNvSpPr>
          <p:nvPr>
            <p:ph type="body" sz="half" idx="2"/>
          </p:nvPr>
        </p:nvSpPr>
        <p:spPr>
          <a:xfrm>
            <a:off x="2389717" y="5367449"/>
            <a:ext cx="7315200" cy="804863"/>
          </a:xfrm>
        </p:spPr>
        <p:txBody>
          <a:bodyPr/>
          <a:lstStyle>
            <a:lvl1pPr marL="0" indent="0">
              <a:buNone/>
              <a:defRPr sz="1900"/>
            </a:lvl1pPr>
            <a:lvl2pPr marL="608403" indent="0">
              <a:buNone/>
              <a:defRPr sz="1600"/>
            </a:lvl2pPr>
            <a:lvl3pPr marL="1216950" indent="0">
              <a:buNone/>
              <a:defRPr sz="1300"/>
            </a:lvl3pPr>
            <a:lvl4pPr marL="1825400" indent="0">
              <a:buNone/>
              <a:defRPr sz="1200"/>
            </a:lvl4pPr>
            <a:lvl5pPr marL="2433898" indent="0">
              <a:buNone/>
              <a:defRPr sz="1200"/>
            </a:lvl5pPr>
            <a:lvl6pPr marL="3042300" indent="0">
              <a:buNone/>
              <a:defRPr sz="1200"/>
            </a:lvl6pPr>
            <a:lvl7pPr marL="3650703" indent="0">
              <a:buNone/>
              <a:defRPr sz="1200"/>
            </a:lvl7pPr>
            <a:lvl8pPr marL="4259204" indent="0">
              <a:buNone/>
              <a:defRPr sz="1200"/>
            </a:lvl8pPr>
            <a:lvl9pPr marL="4867681"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3193610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63550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89"/>
            <a:ext cx="2743200" cy="4387851"/>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09600" y="206389"/>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1195610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5"/>
            <a:ext cx="103632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547" indent="0" algn="ctr">
              <a:buNone/>
              <a:defRPr>
                <a:solidFill>
                  <a:schemeClr val="tx1">
                    <a:tint val="75000"/>
                  </a:schemeClr>
                </a:solidFill>
              </a:defRPr>
            </a:lvl2pPr>
            <a:lvl3pPr marL="1217220" indent="0" algn="ctr">
              <a:buNone/>
              <a:defRPr>
                <a:solidFill>
                  <a:schemeClr val="tx1">
                    <a:tint val="75000"/>
                  </a:schemeClr>
                </a:solidFill>
              </a:defRPr>
            </a:lvl3pPr>
            <a:lvl4pPr marL="1825808" indent="0" algn="ctr">
              <a:buNone/>
              <a:defRPr>
                <a:solidFill>
                  <a:schemeClr val="tx1">
                    <a:tint val="75000"/>
                  </a:schemeClr>
                </a:solidFill>
              </a:defRPr>
            </a:lvl4pPr>
            <a:lvl5pPr marL="2434438" indent="0" algn="ctr">
              <a:buNone/>
              <a:defRPr>
                <a:solidFill>
                  <a:schemeClr val="tx1">
                    <a:tint val="75000"/>
                  </a:schemeClr>
                </a:solidFill>
              </a:defRPr>
            </a:lvl5pPr>
            <a:lvl6pPr marL="3042984" indent="0" algn="ctr">
              <a:buNone/>
              <a:defRPr>
                <a:solidFill>
                  <a:schemeClr val="tx1">
                    <a:tint val="75000"/>
                  </a:schemeClr>
                </a:solidFill>
              </a:defRPr>
            </a:lvl6pPr>
            <a:lvl7pPr marL="3651531" indent="0" algn="ctr">
              <a:buNone/>
              <a:defRPr>
                <a:solidFill>
                  <a:schemeClr val="tx1">
                    <a:tint val="75000"/>
                  </a:schemeClr>
                </a:solidFill>
              </a:defRPr>
            </a:lvl7pPr>
            <a:lvl8pPr marL="4260160" indent="0" algn="ctr">
              <a:buNone/>
              <a:defRPr>
                <a:solidFill>
                  <a:schemeClr val="tx1">
                    <a:tint val="75000"/>
                  </a:schemeClr>
                </a:solidFill>
              </a:defRPr>
            </a:lvl8pPr>
            <a:lvl9pPr marL="4868773"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530494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349900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5300" b="1" cap="all"/>
            </a:lvl1pPr>
          </a:lstStyle>
          <a:p>
            <a:r>
              <a:rPr lang="en-US" smtClean="0"/>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547" indent="0">
              <a:buNone/>
              <a:defRPr sz="2400">
                <a:solidFill>
                  <a:schemeClr val="tx1">
                    <a:tint val="75000"/>
                  </a:schemeClr>
                </a:solidFill>
              </a:defRPr>
            </a:lvl2pPr>
            <a:lvl3pPr marL="1217220" indent="0">
              <a:buNone/>
              <a:defRPr sz="2100">
                <a:solidFill>
                  <a:schemeClr val="tx1">
                    <a:tint val="75000"/>
                  </a:schemeClr>
                </a:solidFill>
              </a:defRPr>
            </a:lvl3pPr>
            <a:lvl4pPr marL="1825808" indent="0">
              <a:buNone/>
              <a:defRPr sz="1900">
                <a:solidFill>
                  <a:schemeClr val="tx1">
                    <a:tint val="75000"/>
                  </a:schemeClr>
                </a:solidFill>
              </a:defRPr>
            </a:lvl4pPr>
            <a:lvl5pPr marL="2434438" indent="0">
              <a:buNone/>
              <a:defRPr sz="1900">
                <a:solidFill>
                  <a:schemeClr val="tx1">
                    <a:tint val="75000"/>
                  </a:schemeClr>
                </a:solidFill>
              </a:defRPr>
            </a:lvl5pPr>
            <a:lvl6pPr marL="3042984" indent="0">
              <a:buNone/>
              <a:defRPr sz="1900">
                <a:solidFill>
                  <a:schemeClr val="tx1">
                    <a:tint val="75000"/>
                  </a:schemeClr>
                </a:solidFill>
              </a:defRPr>
            </a:lvl6pPr>
            <a:lvl7pPr marL="3651531" indent="0">
              <a:buNone/>
              <a:defRPr sz="1900">
                <a:solidFill>
                  <a:schemeClr val="tx1">
                    <a:tint val="75000"/>
                  </a:schemeClr>
                </a:solidFill>
              </a:defRPr>
            </a:lvl7pPr>
            <a:lvl8pPr marL="4260160" indent="0">
              <a:buNone/>
              <a:defRPr sz="1900">
                <a:solidFill>
                  <a:schemeClr val="tx1">
                    <a:tint val="75000"/>
                  </a:schemeClr>
                </a:solidFill>
              </a:defRPr>
            </a:lvl8pPr>
            <a:lvl9pPr marL="4868773"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5224344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09600" y="1200165"/>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97600" y="1200165"/>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389139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8547" indent="0">
              <a:buNone/>
              <a:defRPr sz="2700" b="1"/>
            </a:lvl2pPr>
            <a:lvl3pPr marL="1217220" indent="0">
              <a:buNone/>
              <a:defRPr sz="2400" b="1"/>
            </a:lvl3pPr>
            <a:lvl4pPr marL="1825808" indent="0">
              <a:buNone/>
              <a:defRPr sz="2100" b="1"/>
            </a:lvl4pPr>
            <a:lvl5pPr marL="2434438" indent="0">
              <a:buNone/>
              <a:defRPr sz="2100" b="1"/>
            </a:lvl5pPr>
            <a:lvl6pPr marL="3042984" indent="0">
              <a:buNone/>
              <a:defRPr sz="2100" b="1"/>
            </a:lvl6pPr>
            <a:lvl7pPr marL="3651531" indent="0">
              <a:buNone/>
              <a:defRPr sz="2100" b="1"/>
            </a:lvl7pPr>
            <a:lvl8pPr marL="4260160" indent="0">
              <a:buNone/>
              <a:defRPr sz="2100" b="1"/>
            </a:lvl8pPr>
            <a:lvl9pPr marL="4868773"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93464" y="1535117"/>
            <a:ext cx="5389033" cy="639763"/>
          </a:xfrm>
        </p:spPr>
        <p:txBody>
          <a:bodyPr anchor="b"/>
          <a:lstStyle>
            <a:lvl1pPr marL="0" indent="0">
              <a:buNone/>
              <a:defRPr sz="3200" b="1"/>
            </a:lvl1pPr>
            <a:lvl2pPr marL="608547" indent="0">
              <a:buNone/>
              <a:defRPr sz="2700" b="1"/>
            </a:lvl2pPr>
            <a:lvl3pPr marL="1217220" indent="0">
              <a:buNone/>
              <a:defRPr sz="2400" b="1"/>
            </a:lvl3pPr>
            <a:lvl4pPr marL="1825808" indent="0">
              <a:buNone/>
              <a:defRPr sz="2100" b="1"/>
            </a:lvl4pPr>
            <a:lvl5pPr marL="2434438" indent="0">
              <a:buNone/>
              <a:defRPr sz="2100" b="1"/>
            </a:lvl5pPr>
            <a:lvl6pPr marL="3042984" indent="0">
              <a:buNone/>
              <a:defRPr sz="2100" b="1"/>
            </a:lvl6pPr>
            <a:lvl7pPr marL="3651531" indent="0">
              <a:buNone/>
              <a:defRPr sz="2100" b="1"/>
            </a:lvl7pPr>
            <a:lvl8pPr marL="4260160" indent="0">
              <a:buNone/>
              <a:defRPr sz="2100" b="1"/>
            </a:lvl8pPr>
            <a:lvl9pPr marL="4868773"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464"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595219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9C0CBC0B-58D1-42F1-A294-4AAD75D41262}"/>
              </a:ext>
            </a:extLst>
          </p:cNvPr>
          <p:cNvSpPr>
            <a:spLocks noGrp="1"/>
          </p:cNvSpPr>
          <p:nvPr>
            <p:ph type="title"/>
          </p:nvPr>
        </p:nvSpPr>
        <p:spPr>
          <a:xfrm>
            <a:off x="839788" y="365129"/>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 xmlns:a16="http://schemas.microsoft.com/office/drawing/2014/main" id="{A3A33622-6677-43A4-9667-E19726C7EC84}"/>
              </a:ext>
            </a:extLst>
          </p:cNvPr>
          <p:cNvSpPr>
            <a:spLocks noGrp="1"/>
          </p:cNvSpPr>
          <p:nvPr>
            <p:ph type="body" idx="1"/>
          </p:nvPr>
        </p:nvSpPr>
        <p:spPr>
          <a:xfrm>
            <a:off x="839789" y="1681163"/>
            <a:ext cx="5157787" cy="823912"/>
          </a:xfrm>
        </p:spPr>
        <p:txBody>
          <a:bodyPr anchor="b"/>
          <a:lstStyle>
            <a:lvl1pPr marL="0" indent="0">
              <a:buNone/>
              <a:defRPr sz="2400" b="1"/>
            </a:lvl1pPr>
            <a:lvl2pPr marL="456507" indent="0">
              <a:buNone/>
              <a:defRPr sz="2000" b="1"/>
            </a:lvl2pPr>
            <a:lvl3pPr marL="913085" indent="0">
              <a:buNone/>
              <a:defRPr sz="1900" b="1"/>
            </a:lvl3pPr>
            <a:lvl4pPr marL="1369628" indent="0">
              <a:buNone/>
              <a:defRPr sz="1600" b="1"/>
            </a:lvl4pPr>
            <a:lvl5pPr marL="1826170" indent="0">
              <a:buNone/>
              <a:defRPr sz="1600" b="1"/>
            </a:lvl5pPr>
            <a:lvl6pPr marL="2282750" indent="0">
              <a:buNone/>
              <a:defRPr sz="1600" b="1"/>
            </a:lvl6pPr>
            <a:lvl7pPr marL="2739254" indent="0">
              <a:buNone/>
              <a:defRPr sz="1600" b="1"/>
            </a:lvl7pPr>
            <a:lvl8pPr marL="3195760" indent="0">
              <a:buNone/>
              <a:defRPr sz="1600" b="1"/>
            </a:lvl8pPr>
            <a:lvl9pPr marL="3652267"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 xmlns:a16="http://schemas.microsoft.com/office/drawing/2014/main" id="{DB85B04E-A674-4CAC-AC10-E0834107A1C8}"/>
              </a:ext>
            </a:extLst>
          </p:cNvPr>
          <p:cNvSpPr>
            <a:spLocks noGrp="1"/>
          </p:cNvSpPr>
          <p:nvPr>
            <p:ph sz="half" idx="2"/>
          </p:nvPr>
        </p:nvSpPr>
        <p:spPr>
          <a:xfrm>
            <a:off x="839789"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 xmlns:a16="http://schemas.microsoft.com/office/drawing/2014/main" id="{5909BDB2-56D0-44E3-BC4F-8B0166CE482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507" indent="0">
              <a:buNone/>
              <a:defRPr sz="2000" b="1"/>
            </a:lvl2pPr>
            <a:lvl3pPr marL="913085" indent="0">
              <a:buNone/>
              <a:defRPr sz="1900" b="1"/>
            </a:lvl3pPr>
            <a:lvl4pPr marL="1369628" indent="0">
              <a:buNone/>
              <a:defRPr sz="1600" b="1"/>
            </a:lvl4pPr>
            <a:lvl5pPr marL="1826170" indent="0">
              <a:buNone/>
              <a:defRPr sz="1600" b="1"/>
            </a:lvl5pPr>
            <a:lvl6pPr marL="2282750" indent="0">
              <a:buNone/>
              <a:defRPr sz="1600" b="1"/>
            </a:lvl6pPr>
            <a:lvl7pPr marL="2739254" indent="0">
              <a:buNone/>
              <a:defRPr sz="1600" b="1"/>
            </a:lvl7pPr>
            <a:lvl8pPr marL="3195760" indent="0">
              <a:buNone/>
              <a:defRPr sz="1600" b="1"/>
            </a:lvl8pPr>
            <a:lvl9pPr marL="3652267"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 xmlns:a16="http://schemas.microsoft.com/office/drawing/2014/main" id="{8DC48B97-B223-49B6-96C8-BEBC6DF28E32}"/>
              </a:ext>
            </a:extLst>
          </p:cNvPr>
          <p:cNvSpPr>
            <a:spLocks noGrp="1"/>
          </p:cNvSpPr>
          <p:nvPr>
            <p:ph sz="quarter" idx="4"/>
          </p:nvPr>
        </p:nvSpPr>
        <p:spPr>
          <a:xfrm>
            <a:off x="6172203"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a:extLst>
              <a:ext uri="{FF2B5EF4-FFF2-40B4-BE49-F238E27FC236}">
                <a16:creationId xmlns="" xmlns:a16="http://schemas.microsoft.com/office/drawing/2014/main" id="{6D06DC66-442C-49D5-A10E-D5AE97A85AA7}"/>
              </a:ext>
            </a:extLst>
          </p:cNvPr>
          <p:cNvSpPr>
            <a:spLocks noGrp="1"/>
          </p:cNvSpPr>
          <p:nvPr>
            <p:ph type="dt" sz="half" idx="10"/>
          </p:nvPr>
        </p:nvSpPr>
        <p:spPr/>
        <p:txBody>
          <a:bodyPr/>
          <a:lstStyle/>
          <a:p>
            <a:fld id="{2845AC76-6DB2-4A5B-B6CE-0DBD1396F762}" type="datetimeFigureOut">
              <a:rPr lang="el-GR" smtClean="0"/>
              <a:t>17/10/2023</a:t>
            </a:fld>
            <a:endParaRPr lang="el-GR"/>
          </a:p>
        </p:txBody>
      </p:sp>
      <p:sp>
        <p:nvSpPr>
          <p:cNvPr id="8" name="Θέση υποσέλιδου 7">
            <a:extLst>
              <a:ext uri="{FF2B5EF4-FFF2-40B4-BE49-F238E27FC236}">
                <a16:creationId xmlns="" xmlns:a16="http://schemas.microsoft.com/office/drawing/2014/main" id="{AA4D1946-3CED-4C8E-88E4-91DF1B9DD1BA}"/>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 xmlns:a16="http://schemas.microsoft.com/office/drawing/2014/main" id="{EB0FF7AC-E3A4-45B3-9655-21ABDB245FAA}"/>
              </a:ext>
            </a:extLst>
          </p:cNvPr>
          <p:cNvSpPr>
            <a:spLocks noGrp="1"/>
          </p:cNvSpPr>
          <p:nvPr>
            <p:ph type="sldNum" sz="quarter" idx="12"/>
          </p:nvPr>
        </p:nvSpPr>
        <p:spPr/>
        <p:txBody>
          <a:bodyPr/>
          <a:lstStyle/>
          <a:p>
            <a:fld id="{65B6792C-2DA3-48E8-B748-3101C3C064B9}" type="slidenum">
              <a:rPr lang="el-GR" smtClean="0"/>
              <a:t>‹#›</a:t>
            </a:fld>
            <a:endParaRPr lang="el-GR"/>
          </a:p>
        </p:txBody>
      </p:sp>
    </p:spTree>
    <p:extLst>
      <p:ext uri="{BB962C8B-B14F-4D97-AF65-F5344CB8AC3E}">
        <p14:creationId xmlns:p14="http://schemas.microsoft.com/office/powerpoint/2010/main" val="21406550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2838880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4" name="Slide Number Placeholder 3"/>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2465084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1"/>
            <a:ext cx="4011084" cy="1162051"/>
          </a:xfrm>
        </p:spPr>
        <p:txBody>
          <a:bodyPr anchor="b"/>
          <a:lstStyle>
            <a:lvl1pPr algn="l">
              <a:defRPr sz="2700" b="1"/>
            </a:lvl1pPr>
          </a:lstStyle>
          <a:p>
            <a:r>
              <a:rPr lang="en-US" smtClean="0"/>
              <a:t>Click to edit Master title style</a:t>
            </a:r>
            <a:endParaRPr lang="el-GR"/>
          </a:p>
        </p:txBody>
      </p:sp>
      <p:sp>
        <p:nvSpPr>
          <p:cNvPr id="3" name="Content Placeholder 2"/>
          <p:cNvSpPr>
            <a:spLocks noGrp="1"/>
          </p:cNvSpPr>
          <p:nvPr>
            <p:ph idx="1"/>
          </p:nvPr>
        </p:nvSpPr>
        <p:spPr>
          <a:xfrm>
            <a:off x="4766733" y="273150"/>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8547" indent="0">
              <a:buNone/>
              <a:defRPr sz="1600"/>
            </a:lvl2pPr>
            <a:lvl3pPr marL="1217220" indent="0">
              <a:buNone/>
              <a:defRPr sz="1300"/>
            </a:lvl3pPr>
            <a:lvl4pPr marL="1825808" indent="0">
              <a:buNone/>
              <a:defRPr sz="1200"/>
            </a:lvl4pPr>
            <a:lvl5pPr marL="2434438" indent="0">
              <a:buNone/>
              <a:defRPr sz="1200"/>
            </a:lvl5pPr>
            <a:lvl6pPr marL="3042984" indent="0">
              <a:buNone/>
              <a:defRPr sz="1200"/>
            </a:lvl6pPr>
            <a:lvl7pPr marL="3651531" indent="0">
              <a:buNone/>
              <a:defRPr sz="1200"/>
            </a:lvl7pPr>
            <a:lvl8pPr marL="4260160" indent="0">
              <a:buNone/>
              <a:defRPr sz="1200"/>
            </a:lvl8pPr>
            <a:lvl9pPr marL="486877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300663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3"/>
            <a:ext cx="7315200" cy="566739"/>
          </a:xfrm>
        </p:spPr>
        <p:txBody>
          <a:bodyPr anchor="b"/>
          <a:lstStyle>
            <a:lvl1pPr algn="l">
              <a:defRPr sz="2700" b="1"/>
            </a:lvl1pPr>
          </a:lstStyle>
          <a:p>
            <a:r>
              <a:rPr lang="en-US" smtClean="0"/>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8547" indent="0">
              <a:buNone/>
              <a:defRPr sz="3700"/>
            </a:lvl2pPr>
            <a:lvl3pPr marL="1217220" indent="0">
              <a:buNone/>
              <a:defRPr sz="3200"/>
            </a:lvl3pPr>
            <a:lvl4pPr marL="1825808" indent="0">
              <a:buNone/>
              <a:defRPr sz="2700"/>
            </a:lvl4pPr>
            <a:lvl5pPr marL="2434438" indent="0">
              <a:buNone/>
              <a:defRPr sz="2700"/>
            </a:lvl5pPr>
            <a:lvl6pPr marL="3042984" indent="0">
              <a:buNone/>
              <a:defRPr sz="2700"/>
            </a:lvl6pPr>
            <a:lvl7pPr marL="3651531" indent="0">
              <a:buNone/>
              <a:defRPr sz="2700"/>
            </a:lvl7pPr>
            <a:lvl8pPr marL="4260160" indent="0">
              <a:buNone/>
              <a:defRPr sz="2700"/>
            </a:lvl8pPr>
            <a:lvl9pPr marL="4868773" indent="0">
              <a:buNone/>
              <a:defRPr sz="2700"/>
            </a:lvl9pPr>
          </a:lstStyle>
          <a:p>
            <a:endParaRPr lang="el-GR"/>
          </a:p>
        </p:txBody>
      </p:sp>
      <p:sp>
        <p:nvSpPr>
          <p:cNvPr id="4" name="Text Placeholder 3"/>
          <p:cNvSpPr>
            <a:spLocks noGrp="1"/>
          </p:cNvSpPr>
          <p:nvPr>
            <p:ph type="body" sz="half" idx="2"/>
          </p:nvPr>
        </p:nvSpPr>
        <p:spPr>
          <a:xfrm>
            <a:off x="2389717" y="5367437"/>
            <a:ext cx="7315200" cy="804863"/>
          </a:xfrm>
        </p:spPr>
        <p:txBody>
          <a:bodyPr/>
          <a:lstStyle>
            <a:lvl1pPr marL="0" indent="0">
              <a:buNone/>
              <a:defRPr sz="1900"/>
            </a:lvl1pPr>
            <a:lvl2pPr marL="608547" indent="0">
              <a:buNone/>
              <a:defRPr sz="1600"/>
            </a:lvl2pPr>
            <a:lvl3pPr marL="1217220" indent="0">
              <a:buNone/>
              <a:defRPr sz="1300"/>
            </a:lvl3pPr>
            <a:lvl4pPr marL="1825808" indent="0">
              <a:buNone/>
              <a:defRPr sz="1200"/>
            </a:lvl4pPr>
            <a:lvl5pPr marL="2434438" indent="0">
              <a:buNone/>
              <a:defRPr sz="1200"/>
            </a:lvl5pPr>
            <a:lvl6pPr marL="3042984" indent="0">
              <a:buNone/>
              <a:defRPr sz="1200"/>
            </a:lvl6pPr>
            <a:lvl7pPr marL="3651531" indent="0">
              <a:buNone/>
              <a:defRPr sz="1200"/>
            </a:lvl7pPr>
            <a:lvl8pPr marL="4260160" indent="0">
              <a:buNone/>
              <a:defRPr sz="1200"/>
            </a:lvl8pPr>
            <a:lvl9pPr marL="486877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4760957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099070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89"/>
            <a:ext cx="2743200" cy="4387851"/>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09600" y="206389"/>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879527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2968CC-01B2-427E-AEFE-B1F062D219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6F9C245-99EB-44CB-9C9F-BDC2DA3B1922}"/>
              </a:ext>
            </a:extLst>
          </p:cNvPr>
          <p:cNvSpPr>
            <a:spLocks noGrp="1"/>
          </p:cNvSpPr>
          <p:nvPr>
            <p:ph type="dt" sz="half" idx="10"/>
          </p:nvPr>
        </p:nvSpPr>
        <p:spPr/>
        <p:txBody>
          <a:bodyPr/>
          <a:lstStyle/>
          <a:p>
            <a:fld id="{263983A9-ACAE-4CFE-8063-DB54ADF5656C}" type="datetimeFigureOut">
              <a:rPr lang="en-US" smtClean="0">
                <a:solidFill>
                  <a:prstClr val="black">
                    <a:tint val="75000"/>
                  </a:prstClr>
                </a:solidFill>
              </a:rPr>
              <a:pPr/>
              <a:t>10/17/2023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0077E48B-A7E3-4702-AE48-F823CD64315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0A17F476-368F-4981-B748-FF9EDE279F89}"/>
              </a:ext>
            </a:extLst>
          </p:cNvPr>
          <p:cNvSpPr>
            <a:spLocks noGrp="1"/>
          </p:cNvSpPr>
          <p:nvPr>
            <p:ph type="sldNum" sz="quarter" idx="12"/>
          </p:nvPr>
        </p:nvSpPr>
        <p:spPr/>
        <p:txBody>
          <a:bodyPr/>
          <a:lstStyle/>
          <a:p>
            <a:fld id="{2B309B5E-A944-488E-8DFB-8D97ECF021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2362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14"/>
            <a:ext cx="103632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675" indent="0" algn="ctr">
              <a:buNone/>
              <a:defRPr>
                <a:solidFill>
                  <a:schemeClr val="tx1">
                    <a:tint val="75000"/>
                  </a:schemeClr>
                </a:solidFill>
              </a:defRPr>
            </a:lvl2pPr>
            <a:lvl3pPr marL="1217460" indent="0" algn="ctr">
              <a:buNone/>
              <a:defRPr>
                <a:solidFill>
                  <a:schemeClr val="tx1">
                    <a:tint val="75000"/>
                  </a:schemeClr>
                </a:solidFill>
              </a:defRPr>
            </a:lvl3pPr>
            <a:lvl4pPr marL="1826170" indent="0" algn="ctr">
              <a:buNone/>
              <a:defRPr>
                <a:solidFill>
                  <a:schemeClr val="tx1">
                    <a:tint val="75000"/>
                  </a:schemeClr>
                </a:solidFill>
              </a:defRPr>
            </a:lvl4pPr>
            <a:lvl5pPr marL="2434918" indent="0" algn="ctr">
              <a:buNone/>
              <a:defRPr>
                <a:solidFill>
                  <a:schemeClr val="tx1">
                    <a:tint val="75000"/>
                  </a:schemeClr>
                </a:solidFill>
              </a:defRPr>
            </a:lvl5pPr>
            <a:lvl6pPr marL="3043592" indent="0" algn="ctr">
              <a:buNone/>
              <a:defRPr>
                <a:solidFill>
                  <a:schemeClr val="tx1">
                    <a:tint val="75000"/>
                  </a:schemeClr>
                </a:solidFill>
              </a:defRPr>
            </a:lvl6pPr>
            <a:lvl7pPr marL="3652267" indent="0" algn="ctr">
              <a:buNone/>
              <a:defRPr>
                <a:solidFill>
                  <a:schemeClr val="tx1">
                    <a:tint val="75000"/>
                  </a:schemeClr>
                </a:solidFill>
              </a:defRPr>
            </a:lvl7pPr>
            <a:lvl8pPr marL="4261013" indent="0" algn="ctr">
              <a:buNone/>
              <a:defRPr>
                <a:solidFill>
                  <a:schemeClr val="tx1">
                    <a:tint val="75000"/>
                  </a:schemeClr>
                </a:solidFill>
              </a:defRPr>
            </a:lvl8pPr>
            <a:lvl9pPr marL="4869744"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7183643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4243339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5300" b="1" cap="all"/>
            </a:lvl1pPr>
          </a:lstStyle>
          <a:p>
            <a:r>
              <a:rPr lang="en-US" smtClean="0"/>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675" indent="0">
              <a:buNone/>
              <a:defRPr sz="2400">
                <a:solidFill>
                  <a:schemeClr val="tx1">
                    <a:tint val="75000"/>
                  </a:schemeClr>
                </a:solidFill>
              </a:defRPr>
            </a:lvl2pPr>
            <a:lvl3pPr marL="1217460" indent="0">
              <a:buNone/>
              <a:defRPr sz="2100">
                <a:solidFill>
                  <a:schemeClr val="tx1">
                    <a:tint val="75000"/>
                  </a:schemeClr>
                </a:solidFill>
              </a:defRPr>
            </a:lvl3pPr>
            <a:lvl4pPr marL="1826170" indent="0">
              <a:buNone/>
              <a:defRPr sz="1900">
                <a:solidFill>
                  <a:schemeClr val="tx1">
                    <a:tint val="75000"/>
                  </a:schemeClr>
                </a:solidFill>
              </a:defRPr>
            </a:lvl4pPr>
            <a:lvl5pPr marL="2434918" indent="0">
              <a:buNone/>
              <a:defRPr sz="1900">
                <a:solidFill>
                  <a:schemeClr val="tx1">
                    <a:tint val="75000"/>
                  </a:schemeClr>
                </a:solidFill>
              </a:defRPr>
            </a:lvl5pPr>
            <a:lvl6pPr marL="3043592" indent="0">
              <a:buNone/>
              <a:defRPr sz="1900">
                <a:solidFill>
                  <a:schemeClr val="tx1">
                    <a:tint val="75000"/>
                  </a:schemeClr>
                </a:solidFill>
              </a:defRPr>
            </a:lvl6pPr>
            <a:lvl7pPr marL="3652267" indent="0">
              <a:buNone/>
              <a:defRPr sz="1900">
                <a:solidFill>
                  <a:schemeClr val="tx1">
                    <a:tint val="75000"/>
                  </a:schemeClr>
                </a:solidFill>
              </a:defRPr>
            </a:lvl7pPr>
            <a:lvl8pPr marL="4261013" indent="0">
              <a:buNone/>
              <a:defRPr sz="1900">
                <a:solidFill>
                  <a:schemeClr val="tx1">
                    <a:tint val="75000"/>
                  </a:schemeClr>
                </a:solidFill>
              </a:defRPr>
            </a:lvl8pPr>
            <a:lvl9pPr marL="4869744"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282485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94963A44-8D20-4E52-8914-DC20187E645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 xmlns:a16="http://schemas.microsoft.com/office/drawing/2014/main" id="{E041A9D7-B814-45D7-AE7D-3C708C466B4E}"/>
              </a:ext>
            </a:extLst>
          </p:cNvPr>
          <p:cNvSpPr>
            <a:spLocks noGrp="1"/>
          </p:cNvSpPr>
          <p:nvPr>
            <p:ph type="dt" sz="half" idx="10"/>
          </p:nvPr>
        </p:nvSpPr>
        <p:spPr/>
        <p:txBody>
          <a:bodyPr/>
          <a:lstStyle/>
          <a:p>
            <a:fld id="{2845AC76-6DB2-4A5B-B6CE-0DBD1396F762}" type="datetimeFigureOut">
              <a:rPr lang="el-GR" smtClean="0"/>
              <a:t>17/10/2023</a:t>
            </a:fld>
            <a:endParaRPr lang="el-GR"/>
          </a:p>
        </p:txBody>
      </p:sp>
      <p:sp>
        <p:nvSpPr>
          <p:cNvPr id="4" name="Θέση υποσέλιδου 3">
            <a:extLst>
              <a:ext uri="{FF2B5EF4-FFF2-40B4-BE49-F238E27FC236}">
                <a16:creationId xmlns="" xmlns:a16="http://schemas.microsoft.com/office/drawing/2014/main" id="{DAE29EAD-7AF1-485A-BDB7-E12984EEEB4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 xmlns:a16="http://schemas.microsoft.com/office/drawing/2014/main" id="{D4D4E24B-F6FB-4138-86AD-D2D7D9449325}"/>
              </a:ext>
            </a:extLst>
          </p:cNvPr>
          <p:cNvSpPr>
            <a:spLocks noGrp="1"/>
          </p:cNvSpPr>
          <p:nvPr>
            <p:ph type="sldNum" sz="quarter" idx="12"/>
          </p:nvPr>
        </p:nvSpPr>
        <p:spPr/>
        <p:txBody>
          <a:bodyPr/>
          <a:lstStyle/>
          <a:p>
            <a:fld id="{65B6792C-2DA3-48E8-B748-3101C3C064B9}" type="slidenum">
              <a:rPr lang="el-GR" smtClean="0"/>
              <a:t>‹#›</a:t>
            </a:fld>
            <a:endParaRPr lang="el-GR"/>
          </a:p>
        </p:txBody>
      </p:sp>
    </p:spTree>
    <p:extLst>
      <p:ext uri="{BB962C8B-B14F-4D97-AF65-F5344CB8AC3E}">
        <p14:creationId xmlns:p14="http://schemas.microsoft.com/office/powerpoint/2010/main" val="38833359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09600" y="1200165"/>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97600" y="1200165"/>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6868320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8675" indent="0">
              <a:buNone/>
              <a:defRPr sz="2700" b="1"/>
            </a:lvl2pPr>
            <a:lvl3pPr marL="1217460" indent="0">
              <a:buNone/>
              <a:defRPr sz="2400" b="1"/>
            </a:lvl3pPr>
            <a:lvl4pPr marL="1826170" indent="0">
              <a:buNone/>
              <a:defRPr sz="2100" b="1"/>
            </a:lvl4pPr>
            <a:lvl5pPr marL="2434918" indent="0">
              <a:buNone/>
              <a:defRPr sz="2100" b="1"/>
            </a:lvl5pPr>
            <a:lvl6pPr marL="3043592" indent="0">
              <a:buNone/>
              <a:defRPr sz="2100" b="1"/>
            </a:lvl6pPr>
            <a:lvl7pPr marL="3652267" indent="0">
              <a:buNone/>
              <a:defRPr sz="2100" b="1"/>
            </a:lvl7pPr>
            <a:lvl8pPr marL="4261013" indent="0">
              <a:buNone/>
              <a:defRPr sz="2100" b="1"/>
            </a:lvl8pPr>
            <a:lvl9pPr marL="4869744"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93453" y="1535117"/>
            <a:ext cx="5389033" cy="639763"/>
          </a:xfrm>
        </p:spPr>
        <p:txBody>
          <a:bodyPr anchor="b"/>
          <a:lstStyle>
            <a:lvl1pPr marL="0" indent="0">
              <a:buNone/>
              <a:defRPr sz="3200" b="1"/>
            </a:lvl1pPr>
            <a:lvl2pPr marL="608675" indent="0">
              <a:buNone/>
              <a:defRPr sz="2700" b="1"/>
            </a:lvl2pPr>
            <a:lvl3pPr marL="1217460" indent="0">
              <a:buNone/>
              <a:defRPr sz="2400" b="1"/>
            </a:lvl3pPr>
            <a:lvl4pPr marL="1826170" indent="0">
              <a:buNone/>
              <a:defRPr sz="2100" b="1"/>
            </a:lvl4pPr>
            <a:lvl5pPr marL="2434918" indent="0">
              <a:buNone/>
              <a:defRPr sz="2100" b="1"/>
            </a:lvl5pPr>
            <a:lvl6pPr marL="3043592" indent="0">
              <a:buNone/>
              <a:defRPr sz="2100" b="1"/>
            </a:lvl6pPr>
            <a:lvl7pPr marL="3652267" indent="0">
              <a:buNone/>
              <a:defRPr sz="2100" b="1"/>
            </a:lvl7pPr>
            <a:lvl8pPr marL="4261013" indent="0">
              <a:buNone/>
              <a:defRPr sz="2100" b="1"/>
            </a:lvl8pPr>
            <a:lvl9pPr marL="4869744"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453"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076203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8659951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4" name="Slide Number Placeholder 3"/>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109546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1"/>
            <a:ext cx="4011084" cy="1162051"/>
          </a:xfrm>
        </p:spPr>
        <p:txBody>
          <a:bodyPr anchor="b"/>
          <a:lstStyle>
            <a:lvl1pPr algn="l">
              <a:defRPr sz="2700" b="1"/>
            </a:lvl1pPr>
          </a:lstStyle>
          <a:p>
            <a:r>
              <a:rPr lang="en-US" smtClean="0"/>
              <a:t>Click to edit Master title style</a:t>
            </a:r>
            <a:endParaRPr lang="el-GR"/>
          </a:p>
        </p:txBody>
      </p:sp>
      <p:sp>
        <p:nvSpPr>
          <p:cNvPr id="3" name="Content Placeholder 2"/>
          <p:cNvSpPr>
            <a:spLocks noGrp="1"/>
          </p:cNvSpPr>
          <p:nvPr>
            <p:ph idx="1"/>
          </p:nvPr>
        </p:nvSpPr>
        <p:spPr>
          <a:xfrm>
            <a:off x="4766733" y="273140"/>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8675" indent="0">
              <a:buNone/>
              <a:defRPr sz="1600"/>
            </a:lvl2pPr>
            <a:lvl3pPr marL="1217460" indent="0">
              <a:buNone/>
              <a:defRPr sz="1300"/>
            </a:lvl3pPr>
            <a:lvl4pPr marL="1826170" indent="0">
              <a:buNone/>
              <a:defRPr sz="1200"/>
            </a:lvl4pPr>
            <a:lvl5pPr marL="2434918" indent="0">
              <a:buNone/>
              <a:defRPr sz="1200"/>
            </a:lvl5pPr>
            <a:lvl6pPr marL="3043592" indent="0">
              <a:buNone/>
              <a:defRPr sz="1200"/>
            </a:lvl6pPr>
            <a:lvl7pPr marL="3652267" indent="0">
              <a:buNone/>
              <a:defRPr sz="1200"/>
            </a:lvl7pPr>
            <a:lvl8pPr marL="4261013" indent="0">
              <a:buNone/>
              <a:defRPr sz="1200"/>
            </a:lvl8pPr>
            <a:lvl9pPr marL="4869744"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1409236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3"/>
            <a:ext cx="7315200" cy="566739"/>
          </a:xfrm>
        </p:spPr>
        <p:txBody>
          <a:bodyPr anchor="b"/>
          <a:lstStyle>
            <a:lvl1pPr algn="l">
              <a:defRPr sz="2700" b="1"/>
            </a:lvl1pPr>
          </a:lstStyle>
          <a:p>
            <a:r>
              <a:rPr lang="en-US" smtClean="0"/>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8675" indent="0">
              <a:buNone/>
              <a:defRPr sz="3700"/>
            </a:lvl2pPr>
            <a:lvl3pPr marL="1217460" indent="0">
              <a:buNone/>
              <a:defRPr sz="3200"/>
            </a:lvl3pPr>
            <a:lvl4pPr marL="1826170" indent="0">
              <a:buNone/>
              <a:defRPr sz="2700"/>
            </a:lvl4pPr>
            <a:lvl5pPr marL="2434918" indent="0">
              <a:buNone/>
              <a:defRPr sz="2700"/>
            </a:lvl5pPr>
            <a:lvl6pPr marL="3043592" indent="0">
              <a:buNone/>
              <a:defRPr sz="2700"/>
            </a:lvl6pPr>
            <a:lvl7pPr marL="3652267" indent="0">
              <a:buNone/>
              <a:defRPr sz="2700"/>
            </a:lvl7pPr>
            <a:lvl8pPr marL="4261013" indent="0">
              <a:buNone/>
              <a:defRPr sz="2700"/>
            </a:lvl8pPr>
            <a:lvl9pPr marL="4869744" indent="0">
              <a:buNone/>
              <a:defRPr sz="2700"/>
            </a:lvl9pPr>
          </a:lstStyle>
          <a:p>
            <a:endParaRPr lang="el-GR"/>
          </a:p>
        </p:txBody>
      </p:sp>
      <p:sp>
        <p:nvSpPr>
          <p:cNvPr id="4" name="Text Placeholder 3"/>
          <p:cNvSpPr>
            <a:spLocks noGrp="1"/>
          </p:cNvSpPr>
          <p:nvPr>
            <p:ph type="body" sz="half" idx="2"/>
          </p:nvPr>
        </p:nvSpPr>
        <p:spPr>
          <a:xfrm>
            <a:off x="2389717" y="5367426"/>
            <a:ext cx="7315200" cy="804863"/>
          </a:xfrm>
        </p:spPr>
        <p:txBody>
          <a:bodyPr/>
          <a:lstStyle>
            <a:lvl1pPr marL="0" indent="0">
              <a:buNone/>
              <a:defRPr sz="1900"/>
            </a:lvl1pPr>
            <a:lvl2pPr marL="608675" indent="0">
              <a:buNone/>
              <a:defRPr sz="1600"/>
            </a:lvl2pPr>
            <a:lvl3pPr marL="1217460" indent="0">
              <a:buNone/>
              <a:defRPr sz="1300"/>
            </a:lvl3pPr>
            <a:lvl4pPr marL="1826170" indent="0">
              <a:buNone/>
              <a:defRPr sz="1200"/>
            </a:lvl4pPr>
            <a:lvl5pPr marL="2434918" indent="0">
              <a:buNone/>
              <a:defRPr sz="1200"/>
            </a:lvl5pPr>
            <a:lvl6pPr marL="3043592" indent="0">
              <a:buNone/>
              <a:defRPr sz="1200"/>
            </a:lvl6pPr>
            <a:lvl7pPr marL="3652267" indent="0">
              <a:buNone/>
              <a:defRPr sz="1200"/>
            </a:lvl7pPr>
            <a:lvl8pPr marL="4261013" indent="0">
              <a:buNone/>
              <a:defRPr sz="1200"/>
            </a:lvl8pPr>
            <a:lvl9pPr marL="4869744"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695055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929775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89"/>
            <a:ext cx="2743200" cy="4387851"/>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09600" y="206389"/>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5036874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2968CC-01B2-427E-AEFE-B1F062D219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6F9C245-99EB-44CB-9C9F-BDC2DA3B1922}"/>
              </a:ext>
            </a:extLst>
          </p:cNvPr>
          <p:cNvSpPr>
            <a:spLocks noGrp="1"/>
          </p:cNvSpPr>
          <p:nvPr>
            <p:ph type="dt" sz="half" idx="10"/>
          </p:nvPr>
        </p:nvSpPr>
        <p:spPr/>
        <p:txBody>
          <a:bodyPr/>
          <a:lstStyle/>
          <a:p>
            <a:fld id="{263983A9-ACAE-4CFE-8063-DB54ADF5656C}" type="datetimeFigureOut">
              <a:rPr lang="en-US" smtClean="0">
                <a:solidFill>
                  <a:prstClr val="black">
                    <a:tint val="75000"/>
                  </a:prstClr>
                </a:solidFill>
              </a:rPr>
              <a:pPr/>
              <a:t>10/17/2023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0077E48B-A7E3-4702-AE48-F823CD64315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0A17F476-368F-4981-B748-FF9EDE279F89}"/>
              </a:ext>
            </a:extLst>
          </p:cNvPr>
          <p:cNvSpPr>
            <a:spLocks noGrp="1"/>
          </p:cNvSpPr>
          <p:nvPr>
            <p:ph type="sldNum" sz="quarter" idx="12"/>
          </p:nvPr>
        </p:nvSpPr>
        <p:spPr/>
        <p:txBody>
          <a:bodyPr/>
          <a:lstStyle/>
          <a:p>
            <a:fld id="{2B309B5E-A944-488E-8DFB-8D97ECF021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4898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C64E96B2-4A7C-4747-829E-7C9740BAF60D}"/>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 xmlns:a16="http://schemas.microsoft.com/office/drawing/2014/main" id="{17423815-18A7-40E0-AA46-8DF79FED7744}"/>
              </a:ext>
            </a:extLst>
          </p:cNvPr>
          <p:cNvSpPr>
            <a:spLocks noGrp="1"/>
          </p:cNvSpPr>
          <p:nvPr>
            <p:ph type="subTitle" idx="1"/>
          </p:nvPr>
        </p:nvSpPr>
        <p:spPr>
          <a:xfrm>
            <a:off x="1524000" y="3602049"/>
            <a:ext cx="9144000" cy="1655763"/>
          </a:xfrm>
        </p:spPr>
        <p:txBody>
          <a:bodyPr/>
          <a:lstStyle>
            <a:lvl1pPr marL="0" indent="0" algn="ctr">
              <a:buNone/>
              <a:defRPr sz="2400"/>
            </a:lvl1pPr>
            <a:lvl2pPr marL="456507" indent="0" algn="ctr">
              <a:buNone/>
              <a:defRPr sz="2000"/>
            </a:lvl2pPr>
            <a:lvl3pPr marL="913085" indent="0" algn="ctr">
              <a:buNone/>
              <a:defRPr sz="1900"/>
            </a:lvl3pPr>
            <a:lvl4pPr marL="1369628" indent="0" algn="ctr">
              <a:buNone/>
              <a:defRPr sz="1600"/>
            </a:lvl4pPr>
            <a:lvl5pPr marL="1826170" indent="0" algn="ctr">
              <a:buNone/>
              <a:defRPr sz="1600"/>
            </a:lvl5pPr>
            <a:lvl6pPr marL="2282750" indent="0" algn="ctr">
              <a:buNone/>
              <a:defRPr sz="1600"/>
            </a:lvl6pPr>
            <a:lvl7pPr marL="2739254" indent="0" algn="ctr">
              <a:buNone/>
              <a:defRPr sz="1600"/>
            </a:lvl7pPr>
            <a:lvl8pPr marL="3195760" indent="0" algn="ctr">
              <a:buNone/>
              <a:defRPr sz="1600"/>
            </a:lvl8pPr>
            <a:lvl9pPr marL="3652267"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 xmlns:a16="http://schemas.microsoft.com/office/drawing/2014/main" id="{CE39BC45-1CA0-4ABB-A110-F26C9AAEE1E3}"/>
              </a:ext>
            </a:extLst>
          </p:cNvPr>
          <p:cNvSpPr>
            <a:spLocks noGrp="1"/>
          </p:cNvSpPr>
          <p:nvPr>
            <p:ph type="dt" sz="half" idx="10"/>
          </p:nvPr>
        </p:nvSpPr>
        <p:spPr/>
        <p:txBody>
          <a:bodyPr/>
          <a:lstStyle/>
          <a:p>
            <a:fld id="{2845AC76-6DB2-4A5B-B6CE-0DBD1396F762}" type="datetimeFigureOut">
              <a:rPr lang="el-GR" smtClean="0">
                <a:solidFill>
                  <a:prstClr val="black">
                    <a:tint val="75000"/>
                  </a:prstClr>
                </a:solidFill>
              </a:rPr>
              <a:pPr/>
              <a:t>17/10/2023</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B714FA76-EEC5-4523-A382-C610879A7A07}"/>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16F34ADA-6068-4ECE-BA09-C719A178DC32}"/>
              </a:ext>
            </a:extLst>
          </p:cNvPr>
          <p:cNvSpPr>
            <a:spLocks noGrp="1"/>
          </p:cNvSpPr>
          <p:nvPr>
            <p:ph type="sldNum" sz="quarter" idx="12"/>
          </p:nvPr>
        </p:nvSpPr>
        <p:spPr/>
        <p:txBody>
          <a:bodyPr/>
          <a:lstStyle/>
          <a:p>
            <a:fld id="{65B6792C-2DA3-48E8-B748-3101C3C064B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98795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 xmlns:a16="http://schemas.microsoft.com/office/drawing/2014/main" id="{685CC743-0D09-407A-AB84-F330FBBF64AA}"/>
              </a:ext>
            </a:extLst>
          </p:cNvPr>
          <p:cNvSpPr>
            <a:spLocks noGrp="1"/>
          </p:cNvSpPr>
          <p:nvPr>
            <p:ph type="dt" sz="half" idx="10"/>
          </p:nvPr>
        </p:nvSpPr>
        <p:spPr/>
        <p:txBody>
          <a:bodyPr/>
          <a:lstStyle/>
          <a:p>
            <a:fld id="{2845AC76-6DB2-4A5B-B6CE-0DBD1396F762}" type="datetimeFigureOut">
              <a:rPr lang="el-GR" smtClean="0"/>
              <a:t>17/10/2023</a:t>
            </a:fld>
            <a:endParaRPr lang="el-GR"/>
          </a:p>
        </p:txBody>
      </p:sp>
      <p:sp>
        <p:nvSpPr>
          <p:cNvPr id="3" name="Θέση υποσέλιδου 2">
            <a:extLst>
              <a:ext uri="{FF2B5EF4-FFF2-40B4-BE49-F238E27FC236}">
                <a16:creationId xmlns="" xmlns:a16="http://schemas.microsoft.com/office/drawing/2014/main" id="{A079D94F-DF81-4743-9EEB-7BE9804257FF}"/>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 xmlns:a16="http://schemas.microsoft.com/office/drawing/2014/main" id="{CEB13EE1-9593-42C8-8C9F-1E2E8A1246C5}"/>
              </a:ext>
            </a:extLst>
          </p:cNvPr>
          <p:cNvSpPr>
            <a:spLocks noGrp="1"/>
          </p:cNvSpPr>
          <p:nvPr>
            <p:ph type="sldNum" sz="quarter" idx="12"/>
          </p:nvPr>
        </p:nvSpPr>
        <p:spPr/>
        <p:txBody>
          <a:bodyPr/>
          <a:lstStyle/>
          <a:p>
            <a:fld id="{65B6792C-2DA3-48E8-B748-3101C3C064B9}" type="slidenum">
              <a:rPr lang="el-GR" smtClean="0"/>
              <a:t>‹#›</a:t>
            </a:fld>
            <a:endParaRPr lang="el-GR"/>
          </a:p>
        </p:txBody>
      </p:sp>
    </p:spTree>
    <p:extLst>
      <p:ext uri="{BB962C8B-B14F-4D97-AF65-F5344CB8AC3E}">
        <p14:creationId xmlns:p14="http://schemas.microsoft.com/office/powerpoint/2010/main" val="29525506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85AF1ED-88B1-4CC0-AE07-B6ECAB9E0E0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 xmlns:a16="http://schemas.microsoft.com/office/drawing/2014/main" id="{F107C05A-1969-433A-808B-A3D3CEDDCB37}"/>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 xmlns:a16="http://schemas.microsoft.com/office/drawing/2014/main" id="{D10ABF7B-14C1-4CBB-B35E-B8A88E22F00B}"/>
              </a:ext>
            </a:extLst>
          </p:cNvPr>
          <p:cNvSpPr>
            <a:spLocks noGrp="1"/>
          </p:cNvSpPr>
          <p:nvPr>
            <p:ph type="dt" sz="half" idx="10"/>
          </p:nvPr>
        </p:nvSpPr>
        <p:spPr/>
        <p:txBody>
          <a:bodyPr/>
          <a:lstStyle/>
          <a:p>
            <a:fld id="{2845AC76-6DB2-4A5B-B6CE-0DBD1396F762}" type="datetimeFigureOut">
              <a:rPr lang="el-GR" smtClean="0">
                <a:solidFill>
                  <a:prstClr val="black">
                    <a:tint val="75000"/>
                  </a:prstClr>
                </a:solidFill>
              </a:rPr>
              <a:pPr/>
              <a:t>17/10/2023</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A24F7463-F953-4EEC-9098-B1441D8EBA34}"/>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400645D7-EA82-4D9A-B654-7511E1D26B21}"/>
              </a:ext>
            </a:extLst>
          </p:cNvPr>
          <p:cNvSpPr>
            <a:spLocks noGrp="1"/>
          </p:cNvSpPr>
          <p:nvPr>
            <p:ph type="sldNum" sz="quarter" idx="12"/>
          </p:nvPr>
        </p:nvSpPr>
        <p:spPr/>
        <p:txBody>
          <a:bodyPr/>
          <a:lstStyle/>
          <a:p>
            <a:fld id="{65B6792C-2DA3-48E8-B748-3101C3C064B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0216532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C4895F0-A201-48B0-8375-99B521A8E343}"/>
              </a:ext>
            </a:extLst>
          </p:cNvPr>
          <p:cNvSpPr>
            <a:spLocks noGrp="1"/>
          </p:cNvSpPr>
          <p:nvPr>
            <p:ph type="title"/>
          </p:nvPr>
        </p:nvSpPr>
        <p:spPr>
          <a:xfrm>
            <a:off x="831851" y="170982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 xmlns:a16="http://schemas.microsoft.com/office/drawing/2014/main" id="{A11D8D22-319B-4517-8407-911738E9A90C}"/>
              </a:ext>
            </a:extLst>
          </p:cNvPr>
          <p:cNvSpPr>
            <a:spLocks noGrp="1"/>
          </p:cNvSpPr>
          <p:nvPr>
            <p:ph type="body" idx="1"/>
          </p:nvPr>
        </p:nvSpPr>
        <p:spPr>
          <a:xfrm>
            <a:off x="831851" y="4589477"/>
            <a:ext cx="10515600" cy="1500187"/>
          </a:xfrm>
        </p:spPr>
        <p:txBody>
          <a:bodyPr/>
          <a:lstStyle>
            <a:lvl1pPr marL="0" indent="0">
              <a:buNone/>
              <a:defRPr sz="2400">
                <a:solidFill>
                  <a:schemeClr val="tx1">
                    <a:tint val="75000"/>
                  </a:schemeClr>
                </a:solidFill>
              </a:defRPr>
            </a:lvl1pPr>
            <a:lvl2pPr marL="456507" indent="0">
              <a:buNone/>
              <a:defRPr sz="2000">
                <a:solidFill>
                  <a:schemeClr val="tx1">
                    <a:tint val="75000"/>
                  </a:schemeClr>
                </a:solidFill>
              </a:defRPr>
            </a:lvl2pPr>
            <a:lvl3pPr marL="913085" indent="0">
              <a:buNone/>
              <a:defRPr sz="1900">
                <a:solidFill>
                  <a:schemeClr val="tx1">
                    <a:tint val="75000"/>
                  </a:schemeClr>
                </a:solidFill>
              </a:defRPr>
            </a:lvl3pPr>
            <a:lvl4pPr marL="1369628" indent="0">
              <a:buNone/>
              <a:defRPr sz="1600">
                <a:solidFill>
                  <a:schemeClr val="tx1">
                    <a:tint val="75000"/>
                  </a:schemeClr>
                </a:solidFill>
              </a:defRPr>
            </a:lvl4pPr>
            <a:lvl5pPr marL="1826170" indent="0">
              <a:buNone/>
              <a:defRPr sz="1600">
                <a:solidFill>
                  <a:schemeClr val="tx1">
                    <a:tint val="75000"/>
                  </a:schemeClr>
                </a:solidFill>
              </a:defRPr>
            </a:lvl5pPr>
            <a:lvl6pPr marL="2282750" indent="0">
              <a:buNone/>
              <a:defRPr sz="1600">
                <a:solidFill>
                  <a:schemeClr val="tx1">
                    <a:tint val="75000"/>
                  </a:schemeClr>
                </a:solidFill>
              </a:defRPr>
            </a:lvl6pPr>
            <a:lvl7pPr marL="2739254" indent="0">
              <a:buNone/>
              <a:defRPr sz="1600">
                <a:solidFill>
                  <a:schemeClr val="tx1">
                    <a:tint val="75000"/>
                  </a:schemeClr>
                </a:solidFill>
              </a:defRPr>
            </a:lvl7pPr>
            <a:lvl8pPr marL="3195760" indent="0">
              <a:buNone/>
              <a:defRPr sz="1600">
                <a:solidFill>
                  <a:schemeClr val="tx1">
                    <a:tint val="75000"/>
                  </a:schemeClr>
                </a:solidFill>
              </a:defRPr>
            </a:lvl8pPr>
            <a:lvl9pPr marL="3652267"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a:extLst>
              <a:ext uri="{FF2B5EF4-FFF2-40B4-BE49-F238E27FC236}">
                <a16:creationId xmlns="" xmlns:a16="http://schemas.microsoft.com/office/drawing/2014/main" id="{12820076-AA12-4EA4-869C-181291C65708}"/>
              </a:ext>
            </a:extLst>
          </p:cNvPr>
          <p:cNvSpPr>
            <a:spLocks noGrp="1"/>
          </p:cNvSpPr>
          <p:nvPr>
            <p:ph type="dt" sz="half" idx="10"/>
          </p:nvPr>
        </p:nvSpPr>
        <p:spPr/>
        <p:txBody>
          <a:bodyPr/>
          <a:lstStyle/>
          <a:p>
            <a:fld id="{2845AC76-6DB2-4A5B-B6CE-0DBD1396F762}" type="datetimeFigureOut">
              <a:rPr lang="el-GR" smtClean="0">
                <a:solidFill>
                  <a:prstClr val="black">
                    <a:tint val="75000"/>
                  </a:prstClr>
                </a:solidFill>
              </a:rPr>
              <a:pPr/>
              <a:t>17/10/2023</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6C80DA8B-5E2E-40D3-BC87-A57A52F9D6F5}"/>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35F9D389-22A1-4AE2-AC19-0BE8ED3379ED}"/>
              </a:ext>
            </a:extLst>
          </p:cNvPr>
          <p:cNvSpPr>
            <a:spLocks noGrp="1"/>
          </p:cNvSpPr>
          <p:nvPr>
            <p:ph type="sldNum" sz="quarter" idx="12"/>
          </p:nvPr>
        </p:nvSpPr>
        <p:spPr/>
        <p:txBody>
          <a:bodyPr/>
          <a:lstStyle/>
          <a:p>
            <a:fld id="{65B6792C-2DA3-48E8-B748-3101C3C064B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2981304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72079B13-8E46-4833-9D82-AC1362986D6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 xmlns:a16="http://schemas.microsoft.com/office/drawing/2014/main" id="{18B1D4FC-237C-4D6A-8E1D-6954EA47F293}"/>
              </a:ext>
            </a:extLst>
          </p:cNvPr>
          <p:cNvSpPr>
            <a:spLocks noGrp="1"/>
          </p:cNvSpPr>
          <p:nvPr>
            <p:ph sz="half" idx="1"/>
          </p:nvPr>
        </p:nvSpPr>
        <p:spPr>
          <a:xfrm>
            <a:off x="838200" y="1825625"/>
            <a:ext cx="5181600" cy="4351339"/>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 xmlns:a16="http://schemas.microsoft.com/office/drawing/2014/main" id="{5985DAE6-F3BC-47D7-93DC-6C582AB32947}"/>
              </a:ext>
            </a:extLst>
          </p:cNvPr>
          <p:cNvSpPr>
            <a:spLocks noGrp="1"/>
          </p:cNvSpPr>
          <p:nvPr>
            <p:ph sz="half" idx="2"/>
          </p:nvPr>
        </p:nvSpPr>
        <p:spPr>
          <a:xfrm>
            <a:off x="6172200" y="1825625"/>
            <a:ext cx="5181600" cy="4351339"/>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a:extLst>
              <a:ext uri="{FF2B5EF4-FFF2-40B4-BE49-F238E27FC236}">
                <a16:creationId xmlns="" xmlns:a16="http://schemas.microsoft.com/office/drawing/2014/main" id="{3EBD2FDF-FF35-41EC-81FA-1D2827A7DDF9}"/>
              </a:ext>
            </a:extLst>
          </p:cNvPr>
          <p:cNvSpPr>
            <a:spLocks noGrp="1"/>
          </p:cNvSpPr>
          <p:nvPr>
            <p:ph type="dt" sz="half" idx="10"/>
          </p:nvPr>
        </p:nvSpPr>
        <p:spPr/>
        <p:txBody>
          <a:bodyPr/>
          <a:lstStyle/>
          <a:p>
            <a:fld id="{2845AC76-6DB2-4A5B-B6CE-0DBD1396F762}" type="datetimeFigureOut">
              <a:rPr lang="el-GR" smtClean="0">
                <a:solidFill>
                  <a:prstClr val="black">
                    <a:tint val="75000"/>
                  </a:prstClr>
                </a:solidFill>
              </a:rPr>
              <a:pPr/>
              <a:t>17/10/2023</a:t>
            </a:fld>
            <a:endParaRPr lang="el-GR">
              <a:solidFill>
                <a:prstClr val="black">
                  <a:tint val="75000"/>
                </a:prstClr>
              </a:solidFill>
            </a:endParaRPr>
          </a:p>
        </p:txBody>
      </p:sp>
      <p:sp>
        <p:nvSpPr>
          <p:cNvPr id="6" name="Θέση υποσέλιδου 5">
            <a:extLst>
              <a:ext uri="{FF2B5EF4-FFF2-40B4-BE49-F238E27FC236}">
                <a16:creationId xmlns="" xmlns:a16="http://schemas.microsoft.com/office/drawing/2014/main" id="{8D594F09-612E-4E8E-B2DF-BF86C835F59E}"/>
              </a:ext>
            </a:extLst>
          </p:cNvPr>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a:extLst>
              <a:ext uri="{FF2B5EF4-FFF2-40B4-BE49-F238E27FC236}">
                <a16:creationId xmlns="" xmlns:a16="http://schemas.microsoft.com/office/drawing/2014/main" id="{49B9C8B4-BD34-4E12-BD6C-9E8FB69F6DCD}"/>
              </a:ext>
            </a:extLst>
          </p:cNvPr>
          <p:cNvSpPr>
            <a:spLocks noGrp="1"/>
          </p:cNvSpPr>
          <p:nvPr>
            <p:ph type="sldNum" sz="quarter" idx="12"/>
          </p:nvPr>
        </p:nvSpPr>
        <p:spPr/>
        <p:txBody>
          <a:bodyPr/>
          <a:lstStyle/>
          <a:p>
            <a:fld id="{65B6792C-2DA3-48E8-B748-3101C3C064B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0604342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9C0CBC0B-58D1-42F1-A294-4AAD75D41262}"/>
              </a:ext>
            </a:extLst>
          </p:cNvPr>
          <p:cNvSpPr>
            <a:spLocks noGrp="1"/>
          </p:cNvSpPr>
          <p:nvPr>
            <p:ph type="title"/>
          </p:nvPr>
        </p:nvSpPr>
        <p:spPr>
          <a:xfrm>
            <a:off x="839788" y="365129"/>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 xmlns:a16="http://schemas.microsoft.com/office/drawing/2014/main" id="{A3A33622-6677-43A4-9667-E19726C7EC84}"/>
              </a:ext>
            </a:extLst>
          </p:cNvPr>
          <p:cNvSpPr>
            <a:spLocks noGrp="1"/>
          </p:cNvSpPr>
          <p:nvPr>
            <p:ph type="body" idx="1"/>
          </p:nvPr>
        </p:nvSpPr>
        <p:spPr>
          <a:xfrm>
            <a:off x="839789" y="1681163"/>
            <a:ext cx="5157787" cy="823912"/>
          </a:xfrm>
        </p:spPr>
        <p:txBody>
          <a:bodyPr anchor="b"/>
          <a:lstStyle>
            <a:lvl1pPr marL="0" indent="0">
              <a:buNone/>
              <a:defRPr sz="2400" b="1"/>
            </a:lvl1pPr>
            <a:lvl2pPr marL="456507" indent="0">
              <a:buNone/>
              <a:defRPr sz="2000" b="1"/>
            </a:lvl2pPr>
            <a:lvl3pPr marL="913085" indent="0">
              <a:buNone/>
              <a:defRPr sz="1900" b="1"/>
            </a:lvl3pPr>
            <a:lvl4pPr marL="1369628" indent="0">
              <a:buNone/>
              <a:defRPr sz="1600" b="1"/>
            </a:lvl4pPr>
            <a:lvl5pPr marL="1826170" indent="0">
              <a:buNone/>
              <a:defRPr sz="1600" b="1"/>
            </a:lvl5pPr>
            <a:lvl6pPr marL="2282750" indent="0">
              <a:buNone/>
              <a:defRPr sz="1600" b="1"/>
            </a:lvl6pPr>
            <a:lvl7pPr marL="2739254" indent="0">
              <a:buNone/>
              <a:defRPr sz="1600" b="1"/>
            </a:lvl7pPr>
            <a:lvl8pPr marL="3195760" indent="0">
              <a:buNone/>
              <a:defRPr sz="1600" b="1"/>
            </a:lvl8pPr>
            <a:lvl9pPr marL="3652267"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 xmlns:a16="http://schemas.microsoft.com/office/drawing/2014/main" id="{DB85B04E-A674-4CAC-AC10-E0834107A1C8}"/>
              </a:ext>
            </a:extLst>
          </p:cNvPr>
          <p:cNvSpPr>
            <a:spLocks noGrp="1"/>
          </p:cNvSpPr>
          <p:nvPr>
            <p:ph sz="half" idx="2"/>
          </p:nvPr>
        </p:nvSpPr>
        <p:spPr>
          <a:xfrm>
            <a:off x="839789"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 xmlns:a16="http://schemas.microsoft.com/office/drawing/2014/main" id="{5909BDB2-56D0-44E3-BC4F-8B0166CE482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507" indent="0">
              <a:buNone/>
              <a:defRPr sz="2000" b="1"/>
            </a:lvl2pPr>
            <a:lvl3pPr marL="913085" indent="0">
              <a:buNone/>
              <a:defRPr sz="1900" b="1"/>
            </a:lvl3pPr>
            <a:lvl4pPr marL="1369628" indent="0">
              <a:buNone/>
              <a:defRPr sz="1600" b="1"/>
            </a:lvl4pPr>
            <a:lvl5pPr marL="1826170" indent="0">
              <a:buNone/>
              <a:defRPr sz="1600" b="1"/>
            </a:lvl5pPr>
            <a:lvl6pPr marL="2282750" indent="0">
              <a:buNone/>
              <a:defRPr sz="1600" b="1"/>
            </a:lvl6pPr>
            <a:lvl7pPr marL="2739254" indent="0">
              <a:buNone/>
              <a:defRPr sz="1600" b="1"/>
            </a:lvl7pPr>
            <a:lvl8pPr marL="3195760" indent="0">
              <a:buNone/>
              <a:defRPr sz="1600" b="1"/>
            </a:lvl8pPr>
            <a:lvl9pPr marL="3652267"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 xmlns:a16="http://schemas.microsoft.com/office/drawing/2014/main" id="{8DC48B97-B223-49B6-96C8-BEBC6DF28E32}"/>
              </a:ext>
            </a:extLst>
          </p:cNvPr>
          <p:cNvSpPr>
            <a:spLocks noGrp="1"/>
          </p:cNvSpPr>
          <p:nvPr>
            <p:ph sz="quarter" idx="4"/>
          </p:nvPr>
        </p:nvSpPr>
        <p:spPr>
          <a:xfrm>
            <a:off x="6172203"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a:extLst>
              <a:ext uri="{FF2B5EF4-FFF2-40B4-BE49-F238E27FC236}">
                <a16:creationId xmlns="" xmlns:a16="http://schemas.microsoft.com/office/drawing/2014/main" id="{6D06DC66-442C-49D5-A10E-D5AE97A85AA7}"/>
              </a:ext>
            </a:extLst>
          </p:cNvPr>
          <p:cNvSpPr>
            <a:spLocks noGrp="1"/>
          </p:cNvSpPr>
          <p:nvPr>
            <p:ph type="dt" sz="half" idx="10"/>
          </p:nvPr>
        </p:nvSpPr>
        <p:spPr/>
        <p:txBody>
          <a:bodyPr/>
          <a:lstStyle/>
          <a:p>
            <a:fld id="{2845AC76-6DB2-4A5B-B6CE-0DBD1396F762}" type="datetimeFigureOut">
              <a:rPr lang="el-GR" smtClean="0">
                <a:solidFill>
                  <a:prstClr val="black">
                    <a:tint val="75000"/>
                  </a:prstClr>
                </a:solidFill>
              </a:rPr>
              <a:pPr/>
              <a:t>17/10/2023</a:t>
            </a:fld>
            <a:endParaRPr lang="el-GR">
              <a:solidFill>
                <a:prstClr val="black">
                  <a:tint val="75000"/>
                </a:prstClr>
              </a:solidFill>
            </a:endParaRPr>
          </a:p>
        </p:txBody>
      </p:sp>
      <p:sp>
        <p:nvSpPr>
          <p:cNvPr id="8" name="Θέση υποσέλιδου 7">
            <a:extLst>
              <a:ext uri="{FF2B5EF4-FFF2-40B4-BE49-F238E27FC236}">
                <a16:creationId xmlns="" xmlns:a16="http://schemas.microsoft.com/office/drawing/2014/main" id="{AA4D1946-3CED-4C8E-88E4-91DF1B9DD1BA}"/>
              </a:ext>
            </a:extLst>
          </p:cNvPr>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a:extLst>
              <a:ext uri="{FF2B5EF4-FFF2-40B4-BE49-F238E27FC236}">
                <a16:creationId xmlns="" xmlns:a16="http://schemas.microsoft.com/office/drawing/2014/main" id="{EB0FF7AC-E3A4-45B3-9655-21ABDB245FAA}"/>
              </a:ext>
            </a:extLst>
          </p:cNvPr>
          <p:cNvSpPr>
            <a:spLocks noGrp="1"/>
          </p:cNvSpPr>
          <p:nvPr>
            <p:ph type="sldNum" sz="quarter" idx="12"/>
          </p:nvPr>
        </p:nvSpPr>
        <p:spPr/>
        <p:txBody>
          <a:bodyPr/>
          <a:lstStyle/>
          <a:p>
            <a:fld id="{65B6792C-2DA3-48E8-B748-3101C3C064B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8678604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94963A44-8D20-4E52-8914-DC20187E645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 xmlns:a16="http://schemas.microsoft.com/office/drawing/2014/main" id="{E041A9D7-B814-45D7-AE7D-3C708C466B4E}"/>
              </a:ext>
            </a:extLst>
          </p:cNvPr>
          <p:cNvSpPr>
            <a:spLocks noGrp="1"/>
          </p:cNvSpPr>
          <p:nvPr>
            <p:ph type="dt" sz="half" idx="10"/>
          </p:nvPr>
        </p:nvSpPr>
        <p:spPr/>
        <p:txBody>
          <a:bodyPr/>
          <a:lstStyle/>
          <a:p>
            <a:fld id="{2845AC76-6DB2-4A5B-B6CE-0DBD1396F762}" type="datetimeFigureOut">
              <a:rPr lang="el-GR" smtClean="0">
                <a:solidFill>
                  <a:prstClr val="black">
                    <a:tint val="75000"/>
                  </a:prstClr>
                </a:solidFill>
              </a:rPr>
              <a:pPr/>
              <a:t>17/10/2023</a:t>
            </a:fld>
            <a:endParaRPr lang="el-GR">
              <a:solidFill>
                <a:prstClr val="black">
                  <a:tint val="75000"/>
                </a:prstClr>
              </a:solidFill>
            </a:endParaRPr>
          </a:p>
        </p:txBody>
      </p:sp>
      <p:sp>
        <p:nvSpPr>
          <p:cNvPr id="4" name="Θέση υποσέλιδου 3">
            <a:extLst>
              <a:ext uri="{FF2B5EF4-FFF2-40B4-BE49-F238E27FC236}">
                <a16:creationId xmlns="" xmlns:a16="http://schemas.microsoft.com/office/drawing/2014/main" id="{DAE29EAD-7AF1-485A-BDB7-E12984EEEB41}"/>
              </a:ext>
            </a:extLst>
          </p:cNvPr>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a:extLst>
              <a:ext uri="{FF2B5EF4-FFF2-40B4-BE49-F238E27FC236}">
                <a16:creationId xmlns="" xmlns:a16="http://schemas.microsoft.com/office/drawing/2014/main" id="{D4D4E24B-F6FB-4138-86AD-D2D7D9449325}"/>
              </a:ext>
            </a:extLst>
          </p:cNvPr>
          <p:cNvSpPr>
            <a:spLocks noGrp="1"/>
          </p:cNvSpPr>
          <p:nvPr>
            <p:ph type="sldNum" sz="quarter" idx="12"/>
          </p:nvPr>
        </p:nvSpPr>
        <p:spPr/>
        <p:txBody>
          <a:bodyPr/>
          <a:lstStyle/>
          <a:p>
            <a:fld id="{65B6792C-2DA3-48E8-B748-3101C3C064B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2632959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 xmlns:a16="http://schemas.microsoft.com/office/drawing/2014/main" id="{685CC743-0D09-407A-AB84-F330FBBF64AA}"/>
              </a:ext>
            </a:extLst>
          </p:cNvPr>
          <p:cNvSpPr>
            <a:spLocks noGrp="1"/>
          </p:cNvSpPr>
          <p:nvPr>
            <p:ph type="dt" sz="half" idx="10"/>
          </p:nvPr>
        </p:nvSpPr>
        <p:spPr/>
        <p:txBody>
          <a:bodyPr/>
          <a:lstStyle/>
          <a:p>
            <a:fld id="{2845AC76-6DB2-4A5B-B6CE-0DBD1396F762}" type="datetimeFigureOut">
              <a:rPr lang="el-GR" smtClean="0">
                <a:solidFill>
                  <a:prstClr val="black">
                    <a:tint val="75000"/>
                  </a:prstClr>
                </a:solidFill>
              </a:rPr>
              <a:pPr/>
              <a:t>17/10/2023</a:t>
            </a:fld>
            <a:endParaRPr lang="el-GR">
              <a:solidFill>
                <a:prstClr val="black">
                  <a:tint val="75000"/>
                </a:prstClr>
              </a:solidFill>
            </a:endParaRPr>
          </a:p>
        </p:txBody>
      </p:sp>
      <p:sp>
        <p:nvSpPr>
          <p:cNvPr id="3" name="Θέση υποσέλιδου 2">
            <a:extLst>
              <a:ext uri="{FF2B5EF4-FFF2-40B4-BE49-F238E27FC236}">
                <a16:creationId xmlns="" xmlns:a16="http://schemas.microsoft.com/office/drawing/2014/main" id="{A079D94F-DF81-4743-9EEB-7BE9804257FF}"/>
              </a:ext>
            </a:extLst>
          </p:cNvPr>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a:extLst>
              <a:ext uri="{FF2B5EF4-FFF2-40B4-BE49-F238E27FC236}">
                <a16:creationId xmlns="" xmlns:a16="http://schemas.microsoft.com/office/drawing/2014/main" id="{CEB13EE1-9593-42C8-8C9F-1E2E8A1246C5}"/>
              </a:ext>
            </a:extLst>
          </p:cNvPr>
          <p:cNvSpPr>
            <a:spLocks noGrp="1"/>
          </p:cNvSpPr>
          <p:nvPr>
            <p:ph type="sldNum" sz="quarter" idx="12"/>
          </p:nvPr>
        </p:nvSpPr>
        <p:spPr/>
        <p:txBody>
          <a:bodyPr/>
          <a:lstStyle/>
          <a:p>
            <a:fld id="{65B6792C-2DA3-48E8-B748-3101C3C064B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4182836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57D7433-780B-4167-9BCB-32F019BB5ED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 xmlns:a16="http://schemas.microsoft.com/office/drawing/2014/main" id="{717CC011-DC69-4C86-BAA4-BA47ACB2E231}"/>
              </a:ext>
            </a:extLst>
          </p:cNvPr>
          <p:cNvSpPr>
            <a:spLocks noGrp="1"/>
          </p:cNvSpPr>
          <p:nvPr>
            <p:ph idx="1"/>
          </p:nvPr>
        </p:nvSpPr>
        <p:spPr>
          <a:xfrm>
            <a:off x="5183188" y="98751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 xmlns:a16="http://schemas.microsoft.com/office/drawing/2014/main" id="{F660B7BE-5817-478A-9A1F-6BD16A1F3BF2}"/>
              </a:ext>
            </a:extLst>
          </p:cNvPr>
          <p:cNvSpPr>
            <a:spLocks noGrp="1"/>
          </p:cNvSpPr>
          <p:nvPr>
            <p:ph type="body" sz="half" idx="2"/>
          </p:nvPr>
        </p:nvSpPr>
        <p:spPr>
          <a:xfrm>
            <a:off x="839788" y="2057403"/>
            <a:ext cx="3932237" cy="3811588"/>
          </a:xfrm>
        </p:spPr>
        <p:txBody>
          <a:bodyPr/>
          <a:lstStyle>
            <a:lvl1pPr marL="0" indent="0">
              <a:buNone/>
              <a:defRPr sz="1600"/>
            </a:lvl1pPr>
            <a:lvl2pPr marL="456507" indent="0">
              <a:buNone/>
              <a:defRPr sz="1500"/>
            </a:lvl2pPr>
            <a:lvl3pPr marL="913085" indent="0">
              <a:buNone/>
              <a:defRPr sz="1200"/>
            </a:lvl3pPr>
            <a:lvl4pPr marL="1369628" indent="0">
              <a:buNone/>
              <a:defRPr sz="1100"/>
            </a:lvl4pPr>
            <a:lvl5pPr marL="1826170" indent="0">
              <a:buNone/>
              <a:defRPr sz="1100"/>
            </a:lvl5pPr>
            <a:lvl6pPr marL="2282750" indent="0">
              <a:buNone/>
              <a:defRPr sz="1100"/>
            </a:lvl6pPr>
            <a:lvl7pPr marL="2739254" indent="0">
              <a:buNone/>
              <a:defRPr sz="1100"/>
            </a:lvl7pPr>
            <a:lvl8pPr marL="3195760" indent="0">
              <a:buNone/>
              <a:defRPr sz="1100"/>
            </a:lvl8pPr>
            <a:lvl9pPr marL="3652267" indent="0">
              <a:buNone/>
              <a:defRPr sz="1100"/>
            </a:lvl9pPr>
          </a:lstStyle>
          <a:p>
            <a:pPr lvl="0"/>
            <a:r>
              <a:rPr lang="el-GR"/>
              <a:t>Επεξεργασία στυλ υποδείγματος κειμένου</a:t>
            </a:r>
          </a:p>
        </p:txBody>
      </p:sp>
      <p:sp>
        <p:nvSpPr>
          <p:cNvPr id="5" name="Θέση ημερομηνίας 4">
            <a:extLst>
              <a:ext uri="{FF2B5EF4-FFF2-40B4-BE49-F238E27FC236}">
                <a16:creationId xmlns="" xmlns:a16="http://schemas.microsoft.com/office/drawing/2014/main" id="{7A26E188-2259-4E6A-9CD2-03D5961ACA9E}"/>
              </a:ext>
            </a:extLst>
          </p:cNvPr>
          <p:cNvSpPr>
            <a:spLocks noGrp="1"/>
          </p:cNvSpPr>
          <p:nvPr>
            <p:ph type="dt" sz="half" idx="10"/>
          </p:nvPr>
        </p:nvSpPr>
        <p:spPr/>
        <p:txBody>
          <a:bodyPr/>
          <a:lstStyle/>
          <a:p>
            <a:fld id="{2845AC76-6DB2-4A5B-B6CE-0DBD1396F762}" type="datetimeFigureOut">
              <a:rPr lang="el-GR" smtClean="0">
                <a:solidFill>
                  <a:prstClr val="black">
                    <a:tint val="75000"/>
                  </a:prstClr>
                </a:solidFill>
              </a:rPr>
              <a:pPr/>
              <a:t>17/10/2023</a:t>
            </a:fld>
            <a:endParaRPr lang="el-GR">
              <a:solidFill>
                <a:prstClr val="black">
                  <a:tint val="75000"/>
                </a:prstClr>
              </a:solidFill>
            </a:endParaRPr>
          </a:p>
        </p:txBody>
      </p:sp>
      <p:sp>
        <p:nvSpPr>
          <p:cNvPr id="6" name="Θέση υποσέλιδου 5">
            <a:extLst>
              <a:ext uri="{FF2B5EF4-FFF2-40B4-BE49-F238E27FC236}">
                <a16:creationId xmlns="" xmlns:a16="http://schemas.microsoft.com/office/drawing/2014/main" id="{068FB331-FD7C-48A7-A260-C5B7A234E996}"/>
              </a:ext>
            </a:extLst>
          </p:cNvPr>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a:extLst>
              <a:ext uri="{FF2B5EF4-FFF2-40B4-BE49-F238E27FC236}">
                <a16:creationId xmlns="" xmlns:a16="http://schemas.microsoft.com/office/drawing/2014/main" id="{C8519B6C-98BA-4EAD-BDAA-A71E7C04AF5A}"/>
              </a:ext>
            </a:extLst>
          </p:cNvPr>
          <p:cNvSpPr>
            <a:spLocks noGrp="1"/>
          </p:cNvSpPr>
          <p:nvPr>
            <p:ph type="sldNum" sz="quarter" idx="12"/>
          </p:nvPr>
        </p:nvSpPr>
        <p:spPr/>
        <p:txBody>
          <a:bodyPr/>
          <a:lstStyle/>
          <a:p>
            <a:fld id="{65B6792C-2DA3-48E8-B748-3101C3C064B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4325935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694EE6B-5FC6-4F03-822C-2522F9A33C7F}"/>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 xmlns:a16="http://schemas.microsoft.com/office/drawing/2014/main" id="{BCC250C3-387B-46CB-B401-8B4CDBDFB2F6}"/>
              </a:ext>
            </a:extLst>
          </p:cNvPr>
          <p:cNvSpPr>
            <a:spLocks noGrp="1"/>
          </p:cNvSpPr>
          <p:nvPr>
            <p:ph type="pic" idx="1"/>
          </p:nvPr>
        </p:nvSpPr>
        <p:spPr>
          <a:xfrm>
            <a:off x="5183188" y="987514"/>
            <a:ext cx="6172200" cy="4873625"/>
          </a:xfrm>
        </p:spPr>
        <p:txBody>
          <a:bodyPr/>
          <a:lstStyle>
            <a:lvl1pPr marL="0" indent="0">
              <a:buNone/>
              <a:defRPr sz="3200"/>
            </a:lvl1pPr>
            <a:lvl2pPr marL="456507" indent="0">
              <a:buNone/>
              <a:defRPr sz="2800"/>
            </a:lvl2pPr>
            <a:lvl3pPr marL="913085" indent="0">
              <a:buNone/>
              <a:defRPr sz="2400"/>
            </a:lvl3pPr>
            <a:lvl4pPr marL="1369628" indent="0">
              <a:buNone/>
              <a:defRPr sz="2000"/>
            </a:lvl4pPr>
            <a:lvl5pPr marL="1826170" indent="0">
              <a:buNone/>
              <a:defRPr sz="2000"/>
            </a:lvl5pPr>
            <a:lvl6pPr marL="2282750" indent="0">
              <a:buNone/>
              <a:defRPr sz="2000"/>
            </a:lvl6pPr>
            <a:lvl7pPr marL="2739254" indent="0">
              <a:buNone/>
              <a:defRPr sz="2000"/>
            </a:lvl7pPr>
            <a:lvl8pPr marL="3195760" indent="0">
              <a:buNone/>
              <a:defRPr sz="2000"/>
            </a:lvl8pPr>
            <a:lvl9pPr marL="3652267" indent="0">
              <a:buNone/>
              <a:defRPr sz="2000"/>
            </a:lvl9pPr>
          </a:lstStyle>
          <a:p>
            <a:endParaRPr lang="el-GR"/>
          </a:p>
        </p:txBody>
      </p:sp>
      <p:sp>
        <p:nvSpPr>
          <p:cNvPr id="4" name="Θέση κειμένου 3">
            <a:extLst>
              <a:ext uri="{FF2B5EF4-FFF2-40B4-BE49-F238E27FC236}">
                <a16:creationId xmlns="" xmlns:a16="http://schemas.microsoft.com/office/drawing/2014/main" id="{621F49EE-58C8-4627-B8E6-DDC412C245D5}"/>
              </a:ext>
            </a:extLst>
          </p:cNvPr>
          <p:cNvSpPr>
            <a:spLocks noGrp="1"/>
          </p:cNvSpPr>
          <p:nvPr>
            <p:ph type="body" sz="half" idx="2"/>
          </p:nvPr>
        </p:nvSpPr>
        <p:spPr>
          <a:xfrm>
            <a:off x="839788" y="2057403"/>
            <a:ext cx="3932237" cy="3811588"/>
          </a:xfrm>
        </p:spPr>
        <p:txBody>
          <a:bodyPr/>
          <a:lstStyle>
            <a:lvl1pPr marL="0" indent="0">
              <a:buNone/>
              <a:defRPr sz="1600"/>
            </a:lvl1pPr>
            <a:lvl2pPr marL="456507" indent="0">
              <a:buNone/>
              <a:defRPr sz="1500"/>
            </a:lvl2pPr>
            <a:lvl3pPr marL="913085" indent="0">
              <a:buNone/>
              <a:defRPr sz="1200"/>
            </a:lvl3pPr>
            <a:lvl4pPr marL="1369628" indent="0">
              <a:buNone/>
              <a:defRPr sz="1100"/>
            </a:lvl4pPr>
            <a:lvl5pPr marL="1826170" indent="0">
              <a:buNone/>
              <a:defRPr sz="1100"/>
            </a:lvl5pPr>
            <a:lvl6pPr marL="2282750" indent="0">
              <a:buNone/>
              <a:defRPr sz="1100"/>
            </a:lvl6pPr>
            <a:lvl7pPr marL="2739254" indent="0">
              <a:buNone/>
              <a:defRPr sz="1100"/>
            </a:lvl7pPr>
            <a:lvl8pPr marL="3195760" indent="0">
              <a:buNone/>
              <a:defRPr sz="1100"/>
            </a:lvl8pPr>
            <a:lvl9pPr marL="3652267" indent="0">
              <a:buNone/>
              <a:defRPr sz="1100"/>
            </a:lvl9pPr>
          </a:lstStyle>
          <a:p>
            <a:pPr lvl="0"/>
            <a:r>
              <a:rPr lang="el-GR"/>
              <a:t>Επεξεργασία στυλ υποδείγματος κειμένου</a:t>
            </a:r>
          </a:p>
        </p:txBody>
      </p:sp>
      <p:sp>
        <p:nvSpPr>
          <p:cNvPr id="5" name="Θέση ημερομηνίας 4">
            <a:extLst>
              <a:ext uri="{FF2B5EF4-FFF2-40B4-BE49-F238E27FC236}">
                <a16:creationId xmlns="" xmlns:a16="http://schemas.microsoft.com/office/drawing/2014/main" id="{AE664DDA-C8BB-46D0-89D6-2869DF5EAB44}"/>
              </a:ext>
            </a:extLst>
          </p:cNvPr>
          <p:cNvSpPr>
            <a:spLocks noGrp="1"/>
          </p:cNvSpPr>
          <p:nvPr>
            <p:ph type="dt" sz="half" idx="10"/>
          </p:nvPr>
        </p:nvSpPr>
        <p:spPr/>
        <p:txBody>
          <a:bodyPr/>
          <a:lstStyle/>
          <a:p>
            <a:fld id="{2845AC76-6DB2-4A5B-B6CE-0DBD1396F762}" type="datetimeFigureOut">
              <a:rPr lang="el-GR" smtClean="0">
                <a:solidFill>
                  <a:prstClr val="black">
                    <a:tint val="75000"/>
                  </a:prstClr>
                </a:solidFill>
              </a:rPr>
              <a:pPr/>
              <a:t>17/10/2023</a:t>
            </a:fld>
            <a:endParaRPr lang="el-GR">
              <a:solidFill>
                <a:prstClr val="black">
                  <a:tint val="75000"/>
                </a:prstClr>
              </a:solidFill>
            </a:endParaRPr>
          </a:p>
        </p:txBody>
      </p:sp>
      <p:sp>
        <p:nvSpPr>
          <p:cNvPr id="6" name="Θέση υποσέλιδου 5">
            <a:extLst>
              <a:ext uri="{FF2B5EF4-FFF2-40B4-BE49-F238E27FC236}">
                <a16:creationId xmlns="" xmlns:a16="http://schemas.microsoft.com/office/drawing/2014/main" id="{F8026B47-4933-4274-B32C-D48438C79CAF}"/>
              </a:ext>
            </a:extLst>
          </p:cNvPr>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a:extLst>
              <a:ext uri="{FF2B5EF4-FFF2-40B4-BE49-F238E27FC236}">
                <a16:creationId xmlns="" xmlns:a16="http://schemas.microsoft.com/office/drawing/2014/main" id="{FEF88866-1E45-4FE1-817F-FB0F55308051}"/>
              </a:ext>
            </a:extLst>
          </p:cNvPr>
          <p:cNvSpPr>
            <a:spLocks noGrp="1"/>
          </p:cNvSpPr>
          <p:nvPr>
            <p:ph type="sldNum" sz="quarter" idx="12"/>
          </p:nvPr>
        </p:nvSpPr>
        <p:spPr/>
        <p:txBody>
          <a:bodyPr/>
          <a:lstStyle/>
          <a:p>
            <a:fld id="{65B6792C-2DA3-48E8-B748-3101C3C064B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5292547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F61A12F9-A219-40D7-ABE2-66CC1AF2E75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 xmlns:a16="http://schemas.microsoft.com/office/drawing/2014/main" id="{979C3EB0-5EAD-4FB2-B9EB-7825A1BD5783}"/>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 xmlns:a16="http://schemas.microsoft.com/office/drawing/2014/main" id="{85FAD030-E390-4CBA-A06D-6BF82E352402}"/>
              </a:ext>
            </a:extLst>
          </p:cNvPr>
          <p:cNvSpPr>
            <a:spLocks noGrp="1"/>
          </p:cNvSpPr>
          <p:nvPr>
            <p:ph type="dt" sz="half" idx="10"/>
          </p:nvPr>
        </p:nvSpPr>
        <p:spPr/>
        <p:txBody>
          <a:bodyPr/>
          <a:lstStyle/>
          <a:p>
            <a:fld id="{2845AC76-6DB2-4A5B-B6CE-0DBD1396F762}" type="datetimeFigureOut">
              <a:rPr lang="el-GR" smtClean="0">
                <a:solidFill>
                  <a:prstClr val="black">
                    <a:tint val="75000"/>
                  </a:prstClr>
                </a:solidFill>
              </a:rPr>
              <a:pPr/>
              <a:t>17/10/2023</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F5BA851D-4FD5-4D53-B3B9-466E77811FBD}"/>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8EE4730A-844C-45AD-9424-6C2EAAF827A4}"/>
              </a:ext>
            </a:extLst>
          </p:cNvPr>
          <p:cNvSpPr>
            <a:spLocks noGrp="1"/>
          </p:cNvSpPr>
          <p:nvPr>
            <p:ph type="sldNum" sz="quarter" idx="12"/>
          </p:nvPr>
        </p:nvSpPr>
        <p:spPr/>
        <p:txBody>
          <a:bodyPr/>
          <a:lstStyle/>
          <a:p>
            <a:fld id="{65B6792C-2DA3-48E8-B748-3101C3C064B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4837160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 xmlns:a16="http://schemas.microsoft.com/office/drawing/2014/main" id="{1FE4D912-38CD-413B-A760-E214DC72F5AD}"/>
              </a:ext>
            </a:extLst>
          </p:cNvPr>
          <p:cNvSpPr>
            <a:spLocks noGrp="1"/>
          </p:cNvSpPr>
          <p:nvPr>
            <p:ph type="title" orient="vert"/>
          </p:nvPr>
        </p:nvSpPr>
        <p:spPr>
          <a:xfrm>
            <a:off x="8724902" y="365214"/>
            <a:ext cx="2628900" cy="5811839"/>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 xmlns:a16="http://schemas.microsoft.com/office/drawing/2014/main" id="{B0E9B95A-73A1-4F34-BC53-EDA32457DECD}"/>
              </a:ext>
            </a:extLst>
          </p:cNvPr>
          <p:cNvSpPr>
            <a:spLocks noGrp="1"/>
          </p:cNvSpPr>
          <p:nvPr>
            <p:ph type="body" orient="vert" idx="1"/>
          </p:nvPr>
        </p:nvSpPr>
        <p:spPr>
          <a:xfrm>
            <a:off x="838203" y="365214"/>
            <a:ext cx="7734300" cy="5811839"/>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 xmlns:a16="http://schemas.microsoft.com/office/drawing/2014/main" id="{858D128B-8B4C-4BAD-AD88-AED21BA79F19}"/>
              </a:ext>
            </a:extLst>
          </p:cNvPr>
          <p:cNvSpPr>
            <a:spLocks noGrp="1"/>
          </p:cNvSpPr>
          <p:nvPr>
            <p:ph type="dt" sz="half" idx="10"/>
          </p:nvPr>
        </p:nvSpPr>
        <p:spPr/>
        <p:txBody>
          <a:bodyPr/>
          <a:lstStyle/>
          <a:p>
            <a:fld id="{2845AC76-6DB2-4A5B-B6CE-0DBD1396F762}" type="datetimeFigureOut">
              <a:rPr lang="el-GR" smtClean="0">
                <a:solidFill>
                  <a:prstClr val="black">
                    <a:tint val="75000"/>
                  </a:prstClr>
                </a:solidFill>
              </a:rPr>
              <a:pPr/>
              <a:t>17/10/2023</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A6AB1F21-D078-4C8C-8EE8-60810607A25B}"/>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E5239FED-EA11-4056-B6EC-4D31F234D730}"/>
              </a:ext>
            </a:extLst>
          </p:cNvPr>
          <p:cNvSpPr>
            <a:spLocks noGrp="1"/>
          </p:cNvSpPr>
          <p:nvPr>
            <p:ph type="sldNum" sz="quarter" idx="12"/>
          </p:nvPr>
        </p:nvSpPr>
        <p:spPr/>
        <p:txBody>
          <a:bodyPr/>
          <a:lstStyle/>
          <a:p>
            <a:fld id="{65B6792C-2DA3-48E8-B748-3101C3C064B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192276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57D7433-780B-4167-9BCB-32F019BB5ED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 xmlns:a16="http://schemas.microsoft.com/office/drawing/2014/main" id="{717CC011-DC69-4C86-BAA4-BA47ACB2E231}"/>
              </a:ext>
            </a:extLst>
          </p:cNvPr>
          <p:cNvSpPr>
            <a:spLocks noGrp="1"/>
          </p:cNvSpPr>
          <p:nvPr>
            <p:ph idx="1"/>
          </p:nvPr>
        </p:nvSpPr>
        <p:spPr>
          <a:xfrm>
            <a:off x="5183188" y="98751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 xmlns:a16="http://schemas.microsoft.com/office/drawing/2014/main" id="{F660B7BE-5817-478A-9A1F-6BD16A1F3BF2}"/>
              </a:ext>
            </a:extLst>
          </p:cNvPr>
          <p:cNvSpPr>
            <a:spLocks noGrp="1"/>
          </p:cNvSpPr>
          <p:nvPr>
            <p:ph type="body" sz="half" idx="2"/>
          </p:nvPr>
        </p:nvSpPr>
        <p:spPr>
          <a:xfrm>
            <a:off x="839788" y="2057403"/>
            <a:ext cx="3932237" cy="3811588"/>
          </a:xfrm>
        </p:spPr>
        <p:txBody>
          <a:bodyPr/>
          <a:lstStyle>
            <a:lvl1pPr marL="0" indent="0">
              <a:buNone/>
              <a:defRPr sz="1600"/>
            </a:lvl1pPr>
            <a:lvl2pPr marL="456507" indent="0">
              <a:buNone/>
              <a:defRPr sz="1500"/>
            </a:lvl2pPr>
            <a:lvl3pPr marL="913085" indent="0">
              <a:buNone/>
              <a:defRPr sz="1200"/>
            </a:lvl3pPr>
            <a:lvl4pPr marL="1369628" indent="0">
              <a:buNone/>
              <a:defRPr sz="1100"/>
            </a:lvl4pPr>
            <a:lvl5pPr marL="1826170" indent="0">
              <a:buNone/>
              <a:defRPr sz="1100"/>
            </a:lvl5pPr>
            <a:lvl6pPr marL="2282750" indent="0">
              <a:buNone/>
              <a:defRPr sz="1100"/>
            </a:lvl6pPr>
            <a:lvl7pPr marL="2739254" indent="0">
              <a:buNone/>
              <a:defRPr sz="1100"/>
            </a:lvl7pPr>
            <a:lvl8pPr marL="3195760" indent="0">
              <a:buNone/>
              <a:defRPr sz="1100"/>
            </a:lvl8pPr>
            <a:lvl9pPr marL="3652267" indent="0">
              <a:buNone/>
              <a:defRPr sz="1100"/>
            </a:lvl9pPr>
          </a:lstStyle>
          <a:p>
            <a:pPr lvl="0"/>
            <a:r>
              <a:rPr lang="el-GR"/>
              <a:t>Επεξεργασία στυλ υποδείγματος κειμένου</a:t>
            </a:r>
          </a:p>
        </p:txBody>
      </p:sp>
      <p:sp>
        <p:nvSpPr>
          <p:cNvPr id="5" name="Θέση ημερομηνίας 4">
            <a:extLst>
              <a:ext uri="{FF2B5EF4-FFF2-40B4-BE49-F238E27FC236}">
                <a16:creationId xmlns="" xmlns:a16="http://schemas.microsoft.com/office/drawing/2014/main" id="{7A26E188-2259-4E6A-9CD2-03D5961ACA9E}"/>
              </a:ext>
            </a:extLst>
          </p:cNvPr>
          <p:cNvSpPr>
            <a:spLocks noGrp="1"/>
          </p:cNvSpPr>
          <p:nvPr>
            <p:ph type="dt" sz="half" idx="10"/>
          </p:nvPr>
        </p:nvSpPr>
        <p:spPr/>
        <p:txBody>
          <a:bodyPr/>
          <a:lstStyle/>
          <a:p>
            <a:fld id="{2845AC76-6DB2-4A5B-B6CE-0DBD1396F762}" type="datetimeFigureOut">
              <a:rPr lang="el-GR" smtClean="0"/>
              <a:t>17/10/2023</a:t>
            </a:fld>
            <a:endParaRPr lang="el-GR"/>
          </a:p>
        </p:txBody>
      </p:sp>
      <p:sp>
        <p:nvSpPr>
          <p:cNvPr id="6" name="Θέση υποσέλιδου 5">
            <a:extLst>
              <a:ext uri="{FF2B5EF4-FFF2-40B4-BE49-F238E27FC236}">
                <a16:creationId xmlns="" xmlns:a16="http://schemas.microsoft.com/office/drawing/2014/main" id="{068FB331-FD7C-48A7-A260-C5B7A234E99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 xmlns:a16="http://schemas.microsoft.com/office/drawing/2014/main" id="{C8519B6C-98BA-4EAD-BDAA-A71E7C04AF5A}"/>
              </a:ext>
            </a:extLst>
          </p:cNvPr>
          <p:cNvSpPr>
            <a:spLocks noGrp="1"/>
          </p:cNvSpPr>
          <p:nvPr>
            <p:ph type="sldNum" sz="quarter" idx="12"/>
          </p:nvPr>
        </p:nvSpPr>
        <p:spPr/>
        <p:txBody>
          <a:bodyPr/>
          <a:lstStyle/>
          <a:p>
            <a:fld id="{65B6792C-2DA3-48E8-B748-3101C3C064B9}" type="slidenum">
              <a:rPr lang="el-GR" smtClean="0"/>
              <a:t>‹#›</a:t>
            </a:fld>
            <a:endParaRPr lang="el-GR"/>
          </a:p>
        </p:txBody>
      </p:sp>
    </p:spTree>
    <p:extLst>
      <p:ext uri="{BB962C8B-B14F-4D97-AF65-F5344CB8AC3E}">
        <p14:creationId xmlns:p14="http://schemas.microsoft.com/office/powerpoint/2010/main" val="15535673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2"/>
            <a:ext cx="103632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155" indent="0" algn="ctr">
              <a:buNone/>
              <a:defRPr>
                <a:solidFill>
                  <a:schemeClr val="tx1">
                    <a:tint val="75000"/>
                  </a:schemeClr>
                </a:solidFill>
              </a:defRPr>
            </a:lvl2pPr>
            <a:lvl3pPr marL="1218360" indent="0" algn="ctr">
              <a:buNone/>
              <a:defRPr>
                <a:solidFill>
                  <a:schemeClr val="tx1">
                    <a:tint val="75000"/>
                  </a:schemeClr>
                </a:solidFill>
              </a:defRPr>
            </a:lvl3pPr>
            <a:lvl4pPr marL="1827530" indent="0" algn="ctr">
              <a:buNone/>
              <a:defRPr>
                <a:solidFill>
                  <a:schemeClr val="tx1">
                    <a:tint val="75000"/>
                  </a:schemeClr>
                </a:solidFill>
              </a:defRPr>
            </a:lvl4pPr>
            <a:lvl5pPr marL="2436718" indent="0" algn="ctr">
              <a:buNone/>
              <a:defRPr>
                <a:solidFill>
                  <a:schemeClr val="tx1">
                    <a:tint val="75000"/>
                  </a:schemeClr>
                </a:solidFill>
              </a:defRPr>
            </a:lvl5pPr>
            <a:lvl6pPr marL="3045872" indent="0" algn="ctr">
              <a:buNone/>
              <a:defRPr>
                <a:solidFill>
                  <a:schemeClr val="tx1">
                    <a:tint val="75000"/>
                  </a:schemeClr>
                </a:solidFill>
              </a:defRPr>
            </a:lvl6pPr>
            <a:lvl7pPr marL="3655027" indent="0" algn="ctr">
              <a:buNone/>
              <a:defRPr>
                <a:solidFill>
                  <a:schemeClr val="tx1">
                    <a:tint val="75000"/>
                  </a:schemeClr>
                </a:solidFill>
              </a:defRPr>
            </a:lvl7pPr>
            <a:lvl8pPr marL="4264213" indent="0" algn="ctr">
              <a:buNone/>
              <a:defRPr>
                <a:solidFill>
                  <a:schemeClr val="tx1">
                    <a:tint val="75000"/>
                  </a:schemeClr>
                </a:solidFill>
              </a:defRPr>
            </a:lvl8pPr>
            <a:lvl9pPr marL="4873385"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848498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9988014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smtClean="0"/>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155" indent="0">
              <a:buNone/>
              <a:defRPr sz="2400">
                <a:solidFill>
                  <a:schemeClr val="tx1">
                    <a:tint val="75000"/>
                  </a:schemeClr>
                </a:solidFill>
              </a:defRPr>
            </a:lvl2pPr>
            <a:lvl3pPr marL="1218360" indent="0">
              <a:buNone/>
              <a:defRPr sz="2100">
                <a:solidFill>
                  <a:schemeClr val="tx1">
                    <a:tint val="75000"/>
                  </a:schemeClr>
                </a:solidFill>
              </a:defRPr>
            </a:lvl3pPr>
            <a:lvl4pPr marL="1827530" indent="0">
              <a:buNone/>
              <a:defRPr sz="1900">
                <a:solidFill>
                  <a:schemeClr val="tx1">
                    <a:tint val="75000"/>
                  </a:schemeClr>
                </a:solidFill>
              </a:defRPr>
            </a:lvl4pPr>
            <a:lvl5pPr marL="2436718" indent="0">
              <a:buNone/>
              <a:defRPr sz="1900">
                <a:solidFill>
                  <a:schemeClr val="tx1">
                    <a:tint val="75000"/>
                  </a:schemeClr>
                </a:solidFill>
              </a:defRPr>
            </a:lvl5pPr>
            <a:lvl6pPr marL="3045872" indent="0">
              <a:buNone/>
              <a:defRPr sz="1900">
                <a:solidFill>
                  <a:schemeClr val="tx1">
                    <a:tint val="75000"/>
                  </a:schemeClr>
                </a:solidFill>
              </a:defRPr>
            </a:lvl6pPr>
            <a:lvl7pPr marL="3655027" indent="0">
              <a:buNone/>
              <a:defRPr sz="1900">
                <a:solidFill>
                  <a:schemeClr val="tx1">
                    <a:tint val="75000"/>
                  </a:schemeClr>
                </a:solidFill>
              </a:defRPr>
            </a:lvl7pPr>
            <a:lvl8pPr marL="4264213" indent="0">
              <a:buNone/>
              <a:defRPr sz="1900">
                <a:solidFill>
                  <a:schemeClr val="tx1">
                    <a:tint val="75000"/>
                  </a:schemeClr>
                </a:solidFill>
              </a:defRPr>
            </a:lvl8pPr>
            <a:lvl9pPr marL="4873385"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481541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09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97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156642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155" indent="0">
              <a:buNone/>
              <a:defRPr sz="2700" b="1"/>
            </a:lvl2pPr>
            <a:lvl3pPr marL="1218360" indent="0">
              <a:buNone/>
              <a:defRPr sz="2400" b="1"/>
            </a:lvl3pPr>
            <a:lvl4pPr marL="1827530" indent="0">
              <a:buNone/>
              <a:defRPr sz="2100" b="1"/>
            </a:lvl4pPr>
            <a:lvl5pPr marL="2436718" indent="0">
              <a:buNone/>
              <a:defRPr sz="2100" b="1"/>
            </a:lvl5pPr>
            <a:lvl6pPr marL="3045872" indent="0">
              <a:buNone/>
              <a:defRPr sz="2100" b="1"/>
            </a:lvl6pPr>
            <a:lvl7pPr marL="3655027" indent="0">
              <a:buNone/>
              <a:defRPr sz="2100" b="1"/>
            </a:lvl7pPr>
            <a:lvl8pPr marL="4264213" indent="0">
              <a:buNone/>
              <a:defRPr sz="2100" b="1"/>
            </a:lvl8pPr>
            <a:lvl9pPr marL="4873385"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93405" y="1535113"/>
            <a:ext cx="5389033" cy="639763"/>
          </a:xfrm>
        </p:spPr>
        <p:txBody>
          <a:bodyPr anchor="b"/>
          <a:lstStyle>
            <a:lvl1pPr marL="0" indent="0">
              <a:buNone/>
              <a:defRPr sz="3200" b="1"/>
            </a:lvl1pPr>
            <a:lvl2pPr marL="609155" indent="0">
              <a:buNone/>
              <a:defRPr sz="2700" b="1"/>
            </a:lvl2pPr>
            <a:lvl3pPr marL="1218360" indent="0">
              <a:buNone/>
              <a:defRPr sz="2400" b="1"/>
            </a:lvl3pPr>
            <a:lvl4pPr marL="1827530" indent="0">
              <a:buNone/>
              <a:defRPr sz="2100" b="1"/>
            </a:lvl4pPr>
            <a:lvl5pPr marL="2436718" indent="0">
              <a:buNone/>
              <a:defRPr sz="2100" b="1"/>
            </a:lvl5pPr>
            <a:lvl6pPr marL="3045872" indent="0">
              <a:buNone/>
              <a:defRPr sz="2100" b="1"/>
            </a:lvl6pPr>
            <a:lvl7pPr marL="3655027" indent="0">
              <a:buNone/>
              <a:defRPr sz="2100" b="1"/>
            </a:lvl7pPr>
            <a:lvl8pPr marL="4264213" indent="0">
              <a:buNone/>
              <a:defRPr sz="2100" b="1"/>
            </a:lvl8pPr>
            <a:lvl9pPr marL="4873385"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405"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8204029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3340535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4" name="Slide Number Placeholder 3"/>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713791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700" b="1"/>
            </a:lvl1pPr>
          </a:lstStyle>
          <a:p>
            <a:r>
              <a:rPr lang="en-US" smtClean="0"/>
              <a:t>Click to edit Master title style</a:t>
            </a:r>
            <a:endParaRPr lang="el-GR"/>
          </a:p>
        </p:txBody>
      </p:sp>
      <p:sp>
        <p:nvSpPr>
          <p:cNvPr id="3" name="Content Placeholder 2"/>
          <p:cNvSpPr>
            <a:spLocks noGrp="1"/>
          </p:cNvSpPr>
          <p:nvPr>
            <p:ph idx="1"/>
          </p:nvPr>
        </p:nvSpPr>
        <p:spPr>
          <a:xfrm>
            <a:off x="4766733" y="273088"/>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9155" indent="0">
              <a:buNone/>
              <a:defRPr sz="1600"/>
            </a:lvl2pPr>
            <a:lvl3pPr marL="1218360" indent="0">
              <a:buNone/>
              <a:defRPr sz="1300"/>
            </a:lvl3pPr>
            <a:lvl4pPr marL="1827530" indent="0">
              <a:buNone/>
              <a:defRPr sz="1200"/>
            </a:lvl4pPr>
            <a:lvl5pPr marL="2436718" indent="0">
              <a:buNone/>
              <a:defRPr sz="1200"/>
            </a:lvl5pPr>
            <a:lvl6pPr marL="3045872" indent="0">
              <a:buNone/>
              <a:defRPr sz="1200"/>
            </a:lvl6pPr>
            <a:lvl7pPr marL="3655027" indent="0">
              <a:buNone/>
              <a:defRPr sz="1200"/>
            </a:lvl7pPr>
            <a:lvl8pPr marL="4264213" indent="0">
              <a:buNone/>
              <a:defRPr sz="1200"/>
            </a:lvl8pPr>
            <a:lvl9pPr marL="487338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481749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smtClean="0"/>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155" indent="0">
              <a:buNone/>
              <a:defRPr sz="3700"/>
            </a:lvl2pPr>
            <a:lvl3pPr marL="1218360" indent="0">
              <a:buNone/>
              <a:defRPr sz="3200"/>
            </a:lvl3pPr>
            <a:lvl4pPr marL="1827530" indent="0">
              <a:buNone/>
              <a:defRPr sz="2700"/>
            </a:lvl4pPr>
            <a:lvl5pPr marL="2436718" indent="0">
              <a:buNone/>
              <a:defRPr sz="2700"/>
            </a:lvl5pPr>
            <a:lvl6pPr marL="3045872" indent="0">
              <a:buNone/>
              <a:defRPr sz="2700"/>
            </a:lvl6pPr>
            <a:lvl7pPr marL="3655027" indent="0">
              <a:buNone/>
              <a:defRPr sz="2700"/>
            </a:lvl7pPr>
            <a:lvl8pPr marL="4264213" indent="0">
              <a:buNone/>
              <a:defRPr sz="2700"/>
            </a:lvl8pPr>
            <a:lvl9pPr marL="4873385" indent="0">
              <a:buNone/>
              <a:defRPr sz="2700"/>
            </a:lvl9pPr>
          </a:lstStyle>
          <a:p>
            <a:endParaRPr lang="el-GR"/>
          </a:p>
        </p:txBody>
      </p:sp>
      <p:sp>
        <p:nvSpPr>
          <p:cNvPr id="4" name="Text Placeholder 3"/>
          <p:cNvSpPr>
            <a:spLocks noGrp="1"/>
          </p:cNvSpPr>
          <p:nvPr>
            <p:ph type="body" sz="half" idx="2"/>
          </p:nvPr>
        </p:nvSpPr>
        <p:spPr>
          <a:xfrm>
            <a:off x="2389717" y="5367374"/>
            <a:ext cx="7315200" cy="804863"/>
          </a:xfrm>
        </p:spPr>
        <p:txBody>
          <a:bodyPr/>
          <a:lstStyle>
            <a:lvl1pPr marL="0" indent="0">
              <a:buNone/>
              <a:defRPr sz="1900"/>
            </a:lvl1pPr>
            <a:lvl2pPr marL="609155" indent="0">
              <a:buNone/>
              <a:defRPr sz="1600"/>
            </a:lvl2pPr>
            <a:lvl3pPr marL="1218360" indent="0">
              <a:buNone/>
              <a:defRPr sz="1300"/>
            </a:lvl3pPr>
            <a:lvl4pPr marL="1827530" indent="0">
              <a:buNone/>
              <a:defRPr sz="1200"/>
            </a:lvl4pPr>
            <a:lvl5pPr marL="2436718" indent="0">
              <a:buNone/>
              <a:defRPr sz="1200"/>
            </a:lvl5pPr>
            <a:lvl6pPr marL="3045872" indent="0">
              <a:buNone/>
              <a:defRPr sz="1200"/>
            </a:lvl6pPr>
            <a:lvl7pPr marL="3655027" indent="0">
              <a:buNone/>
              <a:defRPr sz="1200"/>
            </a:lvl7pPr>
            <a:lvl8pPr marL="4264213" indent="0">
              <a:buNone/>
              <a:defRPr sz="1200"/>
            </a:lvl8pPr>
            <a:lvl9pPr marL="487338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445473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120291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694EE6B-5FC6-4F03-822C-2522F9A33C7F}"/>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 xmlns:a16="http://schemas.microsoft.com/office/drawing/2014/main" id="{BCC250C3-387B-46CB-B401-8B4CDBDFB2F6}"/>
              </a:ext>
            </a:extLst>
          </p:cNvPr>
          <p:cNvSpPr>
            <a:spLocks noGrp="1"/>
          </p:cNvSpPr>
          <p:nvPr>
            <p:ph type="pic" idx="1"/>
          </p:nvPr>
        </p:nvSpPr>
        <p:spPr>
          <a:xfrm>
            <a:off x="5183188" y="987514"/>
            <a:ext cx="6172200" cy="4873625"/>
          </a:xfrm>
        </p:spPr>
        <p:txBody>
          <a:bodyPr/>
          <a:lstStyle>
            <a:lvl1pPr marL="0" indent="0">
              <a:buNone/>
              <a:defRPr sz="3200"/>
            </a:lvl1pPr>
            <a:lvl2pPr marL="456507" indent="0">
              <a:buNone/>
              <a:defRPr sz="2800"/>
            </a:lvl2pPr>
            <a:lvl3pPr marL="913085" indent="0">
              <a:buNone/>
              <a:defRPr sz="2400"/>
            </a:lvl3pPr>
            <a:lvl4pPr marL="1369628" indent="0">
              <a:buNone/>
              <a:defRPr sz="2000"/>
            </a:lvl4pPr>
            <a:lvl5pPr marL="1826170" indent="0">
              <a:buNone/>
              <a:defRPr sz="2000"/>
            </a:lvl5pPr>
            <a:lvl6pPr marL="2282750" indent="0">
              <a:buNone/>
              <a:defRPr sz="2000"/>
            </a:lvl6pPr>
            <a:lvl7pPr marL="2739254" indent="0">
              <a:buNone/>
              <a:defRPr sz="2000"/>
            </a:lvl7pPr>
            <a:lvl8pPr marL="3195760" indent="0">
              <a:buNone/>
              <a:defRPr sz="2000"/>
            </a:lvl8pPr>
            <a:lvl9pPr marL="3652267" indent="0">
              <a:buNone/>
              <a:defRPr sz="2000"/>
            </a:lvl9pPr>
          </a:lstStyle>
          <a:p>
            <a:endParaRPr lang="el-GR"/>
          </a:p>
        </p:txBody>
      </p:sp>
      <p:sp>
        <p:nvSpPr>
          <p:cNvPr id="4" name="Θέση κειμένου 3">
            <a:extLst>
              <a:ext uri="{FF2B5EF4-FFF2-40B4-BE49-F238E27FC236}">
                <a16:creationId xmlns="" xmlns:a16="http://schemas.microsoft.com/office/drawing/2014/main" id="{621F49EE-58C8-4627-B8E6-DDC412C245D5}"/>
              </a:ext>
            </a:extLst>
          </p:cNvPr>
          <p:cNvSpPr>
            <a:spLocks noGrp="1"/>
          </p:cNvSpPr>
          <p:nvPr>
            <p:ph type="body" sz="half" idx="2"/>
          </p:nvPr>
        </p:nvSpPr>
        <p:spPr>
          <a:xfrm>
            <a:off x="839788" y="2057403"/>
            <a:ext cx="3932237" cy="3811588"/>
          </a:xfrm>
        </p:spPr>
        <p:txBody>
          <a:bodyPr/>
          <a:lstStyle>
            <a:lvl1pPr marL="0" indent="0">
              <a:buNone/>
              <a:defRPr sz="1600"/>
            </a:lvl1pPr>
            <a:lvl2pPr marL="456507" indent="0">
              <a:buNone/>
              <a:defRPr sz="1500"/>
            </a:lvl2pPr>
            <a:lvl3pPr marL="913085" indent="0">
              <a:buNone/>
              <a:defRPr sz="1200"/>
            </a:lvl3pPr>
            <a:lvl4pPr marL="1369628" indent="0">
              <a:buNone/>
              <a:defRPr sz="1100"/>
            </a:lvl4pPr>
            <a:lvl5pPr marL="1826170" indent="0">
              <a:buNone/>
              <a:defRPr sz="1100"/>
            </a:lvl5pPr>
            <a:lvl6pPr marL="2282750" indent="0">
              <a:buNone/>
              <a:defRPr sz="1100"/>
            </a:lvl6pPr>
            <a:lvl7pPr marL="2739254" indent="0">
              <a:buNone/>
              <a:defRPr sz="1100"/>
            </a:lvl7pPr>
            <a:lvl8pPr marL="3195760" indent="0">
              <a:buNone/>
              <a:defRPr sz="1100"/>
            </a:lvl8pPr>
            <a:lvl9pPr marL="3652267" indent="0">
              <a:buNone/>
              <a:defRPr sz="1100"/>
            </a:lvl9pPr>
          </a:lstStyle>
          <a:p>
            <a:pPr lvl="0"/>
            <a:r>
              <a:rPr lang="el-GR"/>
              <a:t>Επεξεργασία στυλ υποδείγματος κειμένου</a:t>
            </a:r>
          </a:p>
        </p:txBody>
      </p:sp>
      <p:sp>
        <p:nvSpPr>
          <p:cNvPr id="5" name="Θέση ημερομηνίας 4">
            <a:extLst>
              <a:ext uri="{FF2B5EF4-FFF2-40B4-BE49-F238E27FC236}">
                <a16:creationId xmlns="" xmlns:a16="http://schemas.microsoft.com/office/drawing/2014/main" id="{AE664DDA-C8BB-46D0-89D6-2869DF5EAB44}"/>
              </a:ext>
            </a:extLst>
          </p:cNvPr>
          <p:cNvSpPr>
            <a:spLocks noGrp="1"/>
          </p:cNvSpPr>
          <p:nvPr>
            <p:ph type="dt" sz="half" idx="10"/>
          </p:nvPr>
        </p:nvSpPr>
        <p:spPr/>
        <p:txBody>
          <a:bodyPr/>
          <a:lstStyle/>
          <a:p>
            <a:fld id="{2845AC76-6DB2-4A5B-B6CE-0DBD1396F762}" type="datetimeFigureOut">
              <a:rPr lang="el-GR" smtClean="0"/>
              <a:t>17/10/2023</a:t>
            </a:fld>
            <a:endParaRPr lang="el-GR"/>
          </a:p>
        </p:txBody>
      </p:sp>
      <p:sp>
        <p:nvSpPr>
          <p:cNvPr id="6" name="Θέση υποσέλιδου 5">
            <a:extLst>
              <a:ext uri="{FF2B5EF4-FFF2-40B4-BE49-F238E27FC236}">
                <a16:creationId xmlns="" xmlns:a16="http://schemas.microsoft.com/office/drawing/2014/main" id="{F8026B47-4933-4274-B32C-D48438C79CA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 xmlns:a16="http://schemas.microsoft.com/office/drawing/2014/main" id="{FEF88866-1E45-4FE1-817F-FB0F55308051}"/>
              </a:ext>
            </a:extLst>
          </p:cNvPr>
          <p:cNvSpPr>
            <a:spLocks noGrp="1"/>
          </p:cNvSpPr>
          <p:nvPr>
            <p:ph type="sldNum" sz="quarter" idx="12"/>
          </p:nvPr>
        </p:nvSpPr>
        <p:spPr/>
        <p:txBody>
          <a:bodyPr/>
          <a:lstStyle/>
          <a:p>
            <a:fld id="{65B6792C-2DA3-48E8-B748-3101C3C064B9}" type="slidenum">
              <a:rPr lang="el-GR" smtClean="0"/>
              <a:t>‹#›</a:t>
            </a:fld>
            <a:endParaRPr lang="el-GR"/>
          </a:p>
        </p:txBody>
      </p:sp>
    </p:spTree>
    <p:extLst>
      <p:ext uri="{BB962C8B-B14F-4D97-AF65-F5344CB8AC3E}">
        <p14:creationId xmlns:p14="http://schemas.microsoft.com/office/powerpoint/2010/main" val="40822957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C3E46B43-4F0B-4F37-BD72-36D4254AEB5C}" type="datetimeFigureOut">
              <a:rPr lang="el-GR" smtClean="0">
                <a:solidFill>
                  <a:prstClr val="black">
                    <a:tint val="75000"/>
                  </a:prstClr>
                </a:solidFill>
              </a:rPr>
              <a:pPr/>
              <a:t>17/10/2023</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14D4266-B7A9-433C-9BBA-7A4BDA6AF4D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0546736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2968CC-01B2-427E-AEFE-B1F062D219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6F9C245-99EB-44CB-9C9F-BDC2DA3B1922}"/>
              </a:ext>
            </a:extLst>
          </p:cNvPr>
          <p:cNvSpPr>
            <a:spLocks noGrp="1"/>
          </p:cNvSpPr>
          <p:nvPr>
            <p:ph type="dt" sz="half" idx="10"/>
          </p:nvPr>
        </p:nvSpPr>
        <p:spPr/>
        <p:txBody>
          <a:bodyPr/>
          <a:lstStyle/>
          <a:p>
            <a:fld id="{263983A9-ACAE-4CFE-8063-DB54ADF5656C}" type="datetimeFigureOut">
              <a:rPr lang="en-US" smtClean="0">
                <a:solidFill>
                  <a:prstClr val="black">
                    <a:tint val="75000"/>
                  </a:prstClr>
                </a:solidFill>
              </a:rPr>
              <a:pPr/>
              <a:t>10/17/2023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0077E48B-A7E3-4702-AE48-F823CD64315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0A17F476-368F-4981-B748-FF9EDE279F89}"/>
              </a:ext>
            </a:extLst>
          </p:cNvPr>
          <p:cNvSpPr>
            <a:spLocks noGrp="1"/>
          </p:cNvSpPr>
          <p:nvPr>
            <p:ph type="sldNum" sz="quarter" idx="12"/>
          </p:nvPr>
        </p:nvSpPr>
        <p:spPr/>
        <p:txBody>
          <a:bodyPr/>
          <a:lstStyle/>
          <a:p>
            <a:fld id="{2B309B5E-A944-488E-8DFB-8D97ECF021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542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9.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 xmlns:a16="http://schemas.microsoft.com/office/drawing/2014/main" id="{72E6FF9A-DE45-4971-9FFD-EA3B67C2DE8D}"/>
              </a:ext>
            </a:extLst>
          </p:cNvPr>
          <p:cNvSpPr>
            <a:spLocks noGrp="1"/>
          </p:cNvSpPr>
          <p:nvPr>
            <p:ph type="title"/>
          </p:nvPr>
        </p:nvSpPr>
        <p:spPr>
          <a:xfrm>
            <a:off x="838200" y="365129"/>
            <a:ext cx="10515600" cy="1325563"/>
          </a:xfrm>
          <a:prstGeom prst="rect">
            <a:avLst/>
          </a:prstGeom>
        </p:spPr>
        <p:txBody>
          <a:bodyPr vert="horz" lIns="91324" tIns="45718" rIns="91324" bIns="45718"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 xmlns:a16="http://schemas.microsoft.com/office/drawing/2014/main" id="{A9E2F822-AC1E-4350-A66D-2D164FE17874}"/>
              </a:ext>
            </a:extLst>
          </p:cNvPr>
          <p:cNvSpPr>
            <a:spLocks noGrp="1"/>
          </p:cNvSpPr>
          <p:nvPr>
            <p:ph type="body" idx="1"/>
          </p:nvPr>
        </p:nvSpPr>
        <p:spPr>
          <a:xfrm>
            <a:off x="838200" y="1825625"/>
            <a:ext cx="10515600" cy="4351339"/>
          </a:xfrm>
          <a:prstGeom prst="rect">
            <a:avLst/>
          </a:prstGeom>
        </p:spPr>
        <p:txBody>
          <a:bodyPr vert="horz" lIns="91324" tIns="45718" rIns="91324" bIns="45718"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 xmlns:a16="http://schemas.microsoft.com/office/drawing/2014/main" id="{547A4277-400D-4D0D-8C09-AFEBE42AE5BD}"/>
              </a:ext>
            </a:extLst>
          </p:cNvPr>
          <p:cNvSpPr>
            <a:spLocks noGrp="1"/>
          </p:cNvSpPr>
          <p:nvPr>
            <p:ph type="dt" sz="half" idx="2"/>
          </p:nvPr>
        </p:nvSpPr>
        <p:spPr>
          <a:xfrm>
            <a:off x="838200" y="6356364"/>
            <a:ext cx="2743200" cy="365125"/>
          </a:xfrm>
          <a:prstGeom prst="rect">
            <a:avLst/>
          </a:prstGeom>
        </p:spPr>
        <p:txBody>
          <a:bodyPr vert="horz" lIns="91324" tIns="45718" rIns="91324" bIns="45718" rtlCol="0" anchor="ctr"/>
          <a:lstStyle>
            <a:lvl1pPr algn="l">
              <a:defRPr sz="1200">
                <a:solidFill>
                  <a:schemeClr val="tx1">
                    <a:tint val="75000"/>
                  </a:schemeClr>
                </a:solidFill>
              </a:defRPr>
            </a:lvl1pPr>
          </a:lstStyle>
          <a:p>
            <a:fld id="{2845AC76-6DB2-4A5B-B6CE-0DBD1396F762}" type="datetimeFigureOut">
              <a:rPr lang="el-GR" smtClean="0"/>
              <a:t>17/10/2023</a:t>
            </a:fld>
            <a:endParaRPr lang="el-GR"/>
          </a:p>
        </p:txBody>
      </p:sp>
      <p:sp>
        <p:nvSpPr>
          <p:cNvPr id="5" name="Θέση υποσέλιδου 4">
            <a:extLst>
              <a:ext uri="{FF2B5EF4-FFF2-40B4-BE49-F238E27FC236}">
                <a16:creationId xmlns="" xmlns:a16="http://schemas.microsoft.com/office/drawing/2014/main" id="{170C8575-E1EA-43C0-9BF1-F71BFF0A58D0}"/>
              </a:ext>
            </a:extLst>
          </p:cNvPr>
          <p:cNvSpPr>
            <a:spLocks noGrp="1"/>
          </p:cNvSpPr>
          <p:nvPr>
            <p:ph type="ftr" sz="quarter" idx="3"/>
          </p:nvPr>
        </p:nvSpPr>
        <p:spPr>
          <a:xfrm>
            <a:off x="4038600" y="6356364"/>
            <a:ext cx="4114800" cy="365125"/>
          </a:xfrm>
          <a:prstGeom prst="rect">
            <a:avLst/>
          </a:prstGeom>
        </p:spPr>
        <p:txBody>
          <a:bodyPr vert="horz" lIns="91324" tIns="45718" rIns="91324" bIns="45718"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 xmlns:a16="http://schemas.microsoft.com/office/drawing/2014/main" id="{05796094-5636-42BC-BD88-9F7EC6BFFBD5}"/>
              </a:ext>
            </a:extLst>
          </p:cNvPr>
          <p:cNvSpPr>
            <a:spLocks noGrp="1"/>
          </p:cNvSpPr>
          <p:nvPr>
            <p:ph type="sldNum" sz="quarter" idx="4"/>
          </p:nvPr>
        </p:nvSpPr>
        <p:spPr>
          <a:xfrm>
            <a:off x="8610600" y="6356364"/>
            <a:ext cx="2743200" cy="365125"/>
          </a:xfrm>
          <a:prstGeom prst="rect">
            <a:avLst/>
          </a:prstGeom>
        </p:spPr>
        <p:txBody>
          <a:bodyPr vert="horz" lIns="91324" tIns="45718" rIns="91324" bIns="45718" rtlCol="0" anchor="ctr"/>
          <a:lstStyle>
            <a:lvl1pPr algn="r">
              <a:defRPr sz="1200">
                <a:solidFill>
                  <a:schemeClr val="tx1">
                    <a:tint val="75000"/>
                  </a:schemeClr>
                </a:solidFill>
              </a:defRPr>
            </a:lvl1pPr>
          </a:lstStyle>
          <a:p>
            <a:fld id="{65B6792C-2DA3-48E8-B748-3101C3C064B9}" type="slidenum">
              <a:rPr lang="el-GR" smtClean="0"/>
              <a:t>‹#›</a:t>
            </a:fld>
            <a:endParaRPr lang="el-GR"/>
          </a:p>
        </p:txBody>
      </p:sp>
    </p:spTree>
    <p:extLst>
      <p:ext uri="{BB962C8B-B14F-4D97-AF65-F5344CB8AC3E}">
        <p14:creationId xmlns:p14="http://schemas.microsoft.com/office/powerpoint/2010/main" val="267572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308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90" indent="-228290" algn="l" defTabSz="91308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870" indent="-228290" algn="l" defTabSz="91308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374" indent="-228290" algn="l" defTabSz="91308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88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387"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965"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7508"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05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063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l-GR"/>
      </a:defPPr>
      <a:lvl1pPr marL="0" algn="l" defTabSz="913085" rtl="0" eaLnBrk="1" latinLnBrk="0" hangingPunct="1">
        <a:defRPr sz="1900" kern="1200">
          <a:solidFill>
            <a:schemeClr val="tx1"/>
          </a:solidFill>
          <a:latin typeface="+mn-lt"/>
          <a:ea typeface="+mn-ea"/>
          <a:cs typeface="+mn-cs"/>
        </a:defRPr>
      </a:lvl1pPr>
      <a:lvl2pPr marL="456507" algn="l" defTabSz="913085" rtl="0" eaLnBrk="1" latinLnBrk="0" hangingPunct="1">
        <a:defRPr sz="1900" kern="1200">
          <a:solidFill>
            <a:schemeClr val="tx1"/>
          </a:solidFill>
          <a:latin typeface="+mn-lt"/>
          <a:ea typeface="+mn-ea"/>
          <a:cs typeface="+mn-cs"/>
        </a:defRPr>
      </a:lvl2pPr>
      <a:lvl3pPr marL="913085" algn="l" defTabSz="913085" rtl="0" eaLnBrk="1" latinLnBrk="0" hangingPunct="1">
        <a:defRPr sz="1900" kern="1200">
          <a:solidFill>
            <a:schemeClr val="tx1"/>
          </a:solidFill>
          <a:latin typeface="+mn-lt"/>
          <a:ea typeface="+mn-ea"/>
          <a:cs typeface="+mn-cs"/>
        </a:defRPr>
      </a:lvl3pPr>
      <a:lvl4pPr marL="1369628" algn="l" defTabSz="913085" rtl="0" eaLnBrk="1" latinLnBrk="0" hangingPunct="1">
        <a:defRPr sz="1900" kern="1200">
          <a:solidFill>
            <a:schemeClr val="tx1"/>
          </a:solidFill>
          <a:latin typeface="+mn-lt"/>
          <a:ea typeface="+mn-ea"/>
          <a:cs typeface="+mn-cs"/>
        </a:defRPr>
      </a:lvl4pPr>
      <a:lvl5pPr marL="1826170" algn="l" defTabSz="913085" rtl="0" eaLnBrk="1" latinLnBrk="0" hangingPunct="1">
        <a:defRPr sz="1900" kern="1200">
          <a:solidFill>
            <a:schemeClr val="tx1"/>
          </a:solidFill>
          <a:latin typeface="+mn-lt"/>
          <a:ea typeface="+mn-ea"/>
          <a:cs typeface="+mn-cs"/>
        </a:defRPr>
      </a:lvl5pPr>
      <a:lvl6pPr marL="2282750" algn="l" defTabSz="913085" rtl="0" eaLnBrk="1" latinLnBrk="0" hangingPunct="1">
        <a:defRPr sz="1900" kern="1200">
          <a:solidFill>
            <a:schemeClr val="tx1"/>
          </a:solidFill>
          <a:latin typeface="+mn-lt"/>
          <a:ea typeface="+mn-ea"/>
          <a:cs typeface="+mn-cs"/>
        </a:defRPr>
      </a:lvl6pPr>
      <a:lvl7pPr marL="2739254" algn="l" defTabSz="913085" rtl="0" eaLnBrk="1" latinLnBrk="0" hangingPunct="1">
        <a:defRPr sz="1900" kern="1200">
          <a:solidFill>
            <a:schemeClr val="tx1"/>
          </a:solidFill>
          <a:latin typeface="+mn-lt"/>
          <a:ea typeface="+mn-ea"/>
          <a:cs typeface="+mn-cs"/>
        </a:defRPr>
      </a:lvl7pPr>
      <a:lvl8pPr marL="3195760" algn="l" defTabSz="913085" rtl="0" eaLnBrk="1" latinLnBrk="0" hangingPunct="1">
        <a:defRPr sz="1900" kern="1200">
          <a:solidFill>
            <a:schemeClr val="tx1"/>
          </a:solidFill>
          <a:latin typeface="+mn-lt"/>
          <a:ea typeface="+mn-ea"/>
          <a:cs typeface="+mn-cs"/>
        </a:defRPr>
      </a:lvl8pPr>
      <a:lvl9pPr marL="3652267" algn="l" defTabSz="913085"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845" tIns="60922" rIns="121845" bIns="60922"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09600" y="1600201"/>
            <a:ext cx="10972800" cy="4525963"/>
          </a:xfrm>
          <a:prstGeom prst="rect">
            <a:avLst/>
          </a:prstGeom>
        </p:spPr>
        <p:txBody>
          <a:bodyPr vert="horz" lIns="121845" tIns="60922" rIns="121845" bIns="6092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09600" y="6356352"/>
            <a:ext cx="2844800" cy="365125"/>
          </a:xfrm>
          <a:prstGeom prst="rect">
            <a:avLst/>
          </a:prstGeom>
        </p:spPr>
        <p:txBody>
          <a:bodyPr vert="horz" lIns="121845" tIns="60922" rIns="121845" bIns="60922" rtlCol="0" anchor="ctr"/>
          <a:lstStyle>
            <a:lvl1pPr algn="l">
              <a:defRPr sz="1600">
                <a:solidFill>
                  <a:schemeClr val="tx1">
                    <a:tint val="75000"/>
                  </a:schemeClr>
                </a:solidFill>
              </a:defRPr>
            </a:lvl1pPr>
          </a:lstStyle>
          <a:p>
            <a:pPr defTabSz="1218360"/>
            <a:fld id="{C3E46B43-4F0B-4F37-BD72-36D4254AEB5C}" type="datetimeFigureOut">
              <a:rPr lang="el-GR" smtClean="0">
                <a:solidFill>
                  <a:prstClr val="black">
                    <a:tint val="75000"/>
                  </a:prstClr>
                </a:solidFill>
              </a:rPr>
              <a:pPr defTabSz="1218360"/>
              <a:t>17/10/2023</a:t>
            </a:fld>
            <a:endParaRPr lang="el-GR">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21845" tIns="60922" rIns="121845" bIns="60922" rtlCol="0" anchor="ctr"/>
          <a:lstStyle>
            <a:lvl1pPr algn="ctr">
              <a:defRPr sz="1600">
                <a:solidFill>
                  <a:schemeClr val="tx1">
                    <a:tint val="75000"/>
                  </a:schemeClr>
                </a:solidFill>
              </a:defRPr>
            </a:lvl1pPr>
          </a:lstStyle>
          <a:p>
            <a:pPr defTabSz="1218360"/>
            <a:endParaRPr lang="el-GR">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845" tIns="60922" rIns="121845" bIns="60922" rtlCol="0" anchor="ctr"/>
          <a:lstStyle>
            <a:lvl1pPr algn="r">
              <a:defRPr sz="1600">
                <a:solidFill>
                  <a:schemeClr val="tx1">
                    <a:tint val="75000"/>
                  </a:schemeClr>
                </a:solidFill>
              </a:defRPr>
            </a:lvl1pPr>
          </a:lstStyle>
          <a:p>
            <a:pPr defTabSz="1218360"/>
            <a:fld id="{A14D4266-B7A9-433C-9BBA-7A4BDA6AF4D4}" type="slidenum">
              <a:rPr lang="el-GR" smtClean="0">
                <a:solidFill>
                  <a:prstClr val="black">
                    <a:tint val="75000"/>
                  </a:prstClr>
                </a:solidFill>
              </a:rPr>
              <a:pPr defTabSz="1218360"/>
              <a:t>‹#›</a:t>
            </a:fld>
            <a:endParaRPr lang="el-GR">
              <a:solidFill>
                <a:prstClr val="black">
                  <a:tint val="75000"/>
                </a:prstClr>
              </a:solidFill>
            </a:endParaRPr>
          </a:p>
        </p:txBody>
      </p:sp>
    </p:spTree>
    <p:extLst>
      <p:ext uri="{BB962C8B-B14F-4D97-AF65-F5344CB8AC3E}">
        <p14:creationId xmlns:p14="http://schemas.microsoft.com/office/powerpoint/2010/main" val="19275416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1218360" rtl="0" eaLnBrk="1" latinLnBrk="0" hangingPunct="1">
        <a:spcBef>
          <a:spcPct val="0"/>
        </a:spcBef>
        <a:buNone/>
        <a:defRPr sz="5900" kern="1200">
          <a:solidFill>
            <a:schemeClr val="tx1"/>
          </a:solidFill>
          <a:latin typeface="+mj-lt"/>
          <a:ea typeface="+mj-ea"/>
          <a:cs typeface="+mj-cs"/>
        </a:defRPr>
      </a:lvl1pPr>
    </p:titleStyle>
    <p:bodyStyle>
      <a:lvl1pPr marL="456867" indent="-456867" algn="l" defTabSz="121836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926" indent="-380738" algn="l" defTabSz="121836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2937" indent="-304576" algn="l" defTabSz="121836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107" indent="-304576" algn="l" defTabSz="121836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1294" indent="-304576" algn="l" defTabSz="121836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0448" indent="-304576" algn="l" defTabSz="121836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9637" indent="-304576" algn="l" defTabSz="121836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8808" indent="-304576" algn="l" defTabSz="121836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7979" indent="-304576" algn="l" defTabSz="121836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l-GR"/>
      </a:defPPr>
      <a:lvl1pPr marL="0" algn="l" defTabSz="1218360" rtl="0" eaLnBrk="1" latinLnBrk="0" hangingPunct="1">
        <a:defRPr sz="2400" kern="1200">
          <a:solidFill>
            <a:schemeClr val="tx1"/>
          </a:solidFill>
          <a:latin typeface="+mn-lt"/>
          <a:ea typeface="+mn-ea"/>
          <a:cs typeface="+mn-cs"/>
        </a:defRPr>
      </a:lvl1pPr>
      <a:lvl2pPr marL="609155" algn="l" defTabSz="1218360" rtl="0" eaLnBrk="1" latinLnBrk="0" hangingPunct="1">
        <a:defRPr sz="2400" kern="1200">
          <a:solidFill>
            <a:schemeClr val="tx1"/>
          </a:solidFill>
          <a:latin typeface="+mn-lt"/>
          <a:ea typeface="+mn-ea"/>
          <a:cs typeface="+mn-cs"/>
        </a:defRPr>
      </a:lvl2pPr>
      <a:lvl3pPr marL="1218360" algn="l" defTabSz="1218360" rtl="0" eaLnBrk="1" latinLnBrk="0" hangingPunct="1">
        <a:defRPr sz="2400" kern="1200">
          <a:solidFill>
            <a:schemeClr val="tx1"/>
          </a:solidFill>
          <a:latin typeface="+mn-lt"/>
          <a:ea typeface="+mn-ea"/>
          <a:cs typeface="+mn-cs"/>
        </a:defRPr>
      </a:lvl3pPr>
      <a:lvl4pPr marL="1827530" algn="l" defTabSz="1218360" rtl="0" eaLnBrk="1" latinLnBrk="0" hangingPunct="1">
        <a:defRPr sz="2400" kern="1200">
          <a:solidFill>
            <a:schemeClr val="tx1"/>
          </a:solidFill>
          <a:latin typeface="+mn-lt"/>
          <a:ea typeface="+mn-ea"/>
          <a:cs typeface="+mn-cs"/>
        </a:defRPr>
      </a:lvl4pPr>
      <a:lvl5pPr marL="2436718" algn="l" defTabSz="1218360" rtl="0" eaLnBrk="1" latinLnBrk="0" hangingPunct="1">
        <a:defRPr sz="2400" kern="1200">
          <a:solidFill>
            <a:schemeClr val="tx1"/>
          </a:solidFill>
          <a:latin typeface="+mn-lt"/>
          <a:ea typeface="+mn-ea"/>
          <a:cs typeface="+mn-cs"/>
        </a:defRPr>
      </a:lvl5pPr>
      <a:lvl6pPr marL="3045872" algn="l" defTabSz="1218360" rtl="0" eaLnBrk="1" latinLnBrk="0" hangingPunct="1">
        <a:defRPr sz="2400" kern="1200">
          <a:solidFill>
            <a:schemeClr val="tx1"/>
          </a:solidFill>
          <a:latin typeface="+mn-lt"/>
          <a:ea typeface="+mn-ea"/>
          <a:cs typeface="+mn-cs"/>
        </a:defRPr>
      </a:lvl6pPr>
      <a:lvl7pPr marL="3655027" algn="l" defTabSz="1218360" rtl="0" eaLnBrk="1" latinLnBrk="0" hangingPunct="1">
        <a:defRPr sz="2400" kern="1200">
          <a:solidFill>
            <a:schemeClr val="tx1"/>
          </a:solidFill>
          <a:latin typeface="+mn-lt"/>
          <a:ea typeface="+mn-ea"/>
          <a:cs typeface="+mn-cs"/>
        </a:defRPr>
      </a:lvl7pPr>
      <a:lvl8pPr marL="4264213" algn="l" defTabSz="1218360" rtl="0" eaLnBrk="1" latinLnBrk="0" hangingPunct="1">
        <a:defRPr sz="2400" kern="1200">
          <a:solidFill>
            <a:schemeClr val="tx1"/>
          </a:solidFill>
          <a:latin typeface="+mn-lt"/>
          <a:ea typeface="+mn-ea"/>
          <a:cs typeface="+mn-cs"/>
        </a:defRPr>
      </a:lvl8pPr>
      <a:lvl9pPr marL="4873385" algn="l" defTabSz="121836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5174043-3E56-4467-BA61-EB31A68EA60A}"/>
              </a:ext>
            </a:extLst>
          </p:cNvPr>
          <p:cNvSpPr>
            <a:spLocks noGrp="1"/>
          </p:cNvSpPr>
          <p:nvPr>
            <p:ph type="title"/>
          </p:nvPr>
        </p:nvSpPr>
        <p:spPr>
          <a:xfrm>
            <a:off x="838200" y="365125"/>
            <a:ext cx="10515600" cy="1325563"/>
          </a:xfrm>
          <a:prstGeom prst="rect">
            <a:avLst/>
          </a:prstGeom>
        </p:spPr>
        <p:txBody>
          <a:bodyPr vert="horz" lIns="91428" tIns="45718" rIns="91428"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5765501-205C-4A35-B370-CB0AD06B4580}"/>
              </a:ext>
            </a:extLst>
          </p:cNvPr>
          <p:cNvSpPr>
            <a:spLocks noGrp="1"/>
          </p:cNvSpPr>
          <p:nvPr>
            <p:ph type="body" idx="1"/>
          </p:nvPr>
        </p:nvSpPr>
        <p:spPr>
          <a:xfrm>
            <a:off x="838200" y="1825625"/>
            <a:ext cx="10515600" cy="4351339"/>
          </a:xfrm>
          <a:prstGeom prst="rect">
            <a:avLst/>
          </a:prstGeom>
        </p:spPr>
        <p:txBody>
          <a:bodyPr vert="horz" lIns="91428" tIns="45718" rIns="91428"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445A00C-451B-4BFF-9B8E-0F5E5A8D91AE}"/>
              </a:ext>
            </a:extLst>
          </p:cNvPr>
          <p:cNvSpPr>
            <a:spLocks noGrp="1"/>
          </p:cNvSpPr>
          <p:nvPr>
            <p:ph type="dt" sz="half" idx="2"/>
          </p:nvPr>
        </p:nvSpPr>
        <p:spPr>
          <a:xfrm>
            <a:off x="838200" y="6356352"/>
            <a:ext cx="2743200" cy="365125"/>
          </a:xfrm>
          <a:prstGeom prst="rect">
            <a:avLst/>
          </a:prstGeom>
        </p:spPr>
        <p:txBody>
          <a:bodyPr vert="horz" lIns="91428" tIns="45718" rIns="91428" bIns="45718" rtlCol="0" anchor="ctr"/>
          <a:lstStyle>
            <a:lvl1pPr algn="l">
              <a:defRPr sz="1200">
                <a:solidFill>
                  <a:schemeClr val="tx1">
                    <a:tint val="75000"/>
                  </a:schemeClr>
                </a:solidFill>
              </a:defRPr>
            </a:lvl1pPr>
          </a:lstStyle>
          <a:p>
            <a:pPr defTabSz="914264"/>
            <a:fld id="{263983A9-ACAE-4CFE-8063-DB54ADF5656C}" type="datetimeFigureOut">
              <a:rPr lang="en-US" smtClean="0">
                <a:solidFill>
                  <a:prstClr val="black">
                    <a:tint val="75000"/>
                  </a:prstClr>
                </a:solidFill>
              </a:rPr>
              <a:pPr defTabSz="914264"/>
              <a:t>10/17/2023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BF840BB-894C-4FF7-9C7F-46F9327D98DB}"/>
              </a:ext>
            </a:extLst>
          </p:cNvPr>
          <p:cNvSpPr>
            <a:spLocks noGrp="1"/>
          </p:cNvSpPr>
          <p:nvPr>
            <p:ph type="ftr" sz="quarter" idx="3"/>
          </p:nvPr>
        </p:nvSpPr>
        <p:spPr>
          <a:xfrm>
            <a:off x="4038600" y="6356352"/>
            <a:ext cx="4114800" cy="365125"/>
          </a:xfrm>
          <a:prstGeom prst="rect">
            <a:avLst/>
          </a:prstGeom>
        </p:spPr>
        <p:txBody>
          <a:bodyPr vert="horz" lIns="91428" tIns="45718" rIns="91428" bIns="45718" rtlCol="0" anchor="ctr"/>
          <a:lstStyle>
            <a:lvl1pPr algn="ctr">
              <a:defRPr sz="1200">
                <a:solidFill>
                  <a:schemeClr val="tx1">
                    <a:tint val="75000"/>
                  </a:schemeClr>
                </a:solidFill>
              </a:defRPr>
            </a:lvl1pPr>
          </a:lstStyle>
          <a:p>
            <a:pPr defTabSz="91426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7F8E77E-68B6-4E78-A8FE-0E9EDC554799}"/>
              </a:ext>
            </a:extLst>
          </p:cNvPr>
          <p:cNvSpPr>
            <a:spLocks noGrp="1"/>
          </p:cNvSpPr>
          <p:nvPr>
            <p:ph type="sldNum" sz="quarter" idx="4"/>
          </p:nvPr>
        </p:nvSpPr>
        <p:spPr>
          <a:xfrm>
            <a:off x="8610600" y="6356352"/>
            <a:ext cx="2743200" cy="365125"/>
          </a:xfrm>
          <a:prstGeom prst="rect">
            <a:avLst/>
          </a:prstGeom>
        </p:spPr>
        <p:txBody>
          <a:bodyPr vert="horz" lIns="91428" tIns="45718" rIns="91428" bIns="45718" rtlCol="0" anchor="ctr"/>
          <a:lstStyle>
            <a:lvl1pPr algn="r">
              <a:defRPr sz="1200">
                <a:solidFill>
                  <a:schemeClr val="tx1">
                    <a:tint val="75000"/>
                  </a:schemeClr>
                </a:solidFill>
              </a:defRPr>
            </a:lvl1pPr>
          </a:lstStyle>
          <a:p>
            <a:pPr defTabSz="914264"/>
            <a:fld id="{2B309B5E-A944-488E-8DFB-8D97ECF021F2}" type="slidenum">
              <a:rPr lang="en-US" smtClean="0">
                <a:solidFill>
                  <a:prstClr val="black">
                    <a:tint val="75000"/>
                  </a:prstClr>
                </a:solidFill>
              </a:rPr>
              <a:pPr defTabSz="914264"/>
              <a:t>‹#›</a:t>
            </a:fld>
            <a:endParaRPr lang="en-US">
              <a:solidFill>
                <a:prstClr val="black">
                  <a:tint val="75000"/>
                </a:prstClr>
              </a:solidFill>
            </a:endParaRPr>
          </a:p>
        </p:txBody>
      </p:sp>
    </p:spTree>
    <p:extLst>
      <p:ext uri="{BB962C8B-B14F-4D97-AF65-F5344CB8AC3E}">
        <p14:creationId xmlns:p14="http://schemas.microsoft.com/office/powerpoint/2010/main" val="3039066932"/>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8" indent="-228568"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2" indent="-228568"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30" indent="-228568"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91"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12" tIns="60856" rIns="121712" bIns="60856"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09600" y="1600206"/>
            <a:ext cx="10972800" cy="4525963"/>
          </a:xfrm>
          <a:prstGeom prst="rect">
            <a:avLst/>
          </a:prstGeom>
        </p:spPr>
        <p:txBody>
          <a:bodyPr vert="horz" lIns="121712" tIns="60856" rIns="121712" bIns="608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09600" y="6356364"/>
            <a:ext cx="2844800" cy="365125"/>
          </a:xfrm>
          <a:prstGeom prst="rect">
            <a:avLst/>
          </a:prstGeom>
        </p:spPr>
        <p:txBody>
          <a:bodyPr vert="horz" lIns="121712" tIns="60856" rIns="121712" bIns="60856" rtlCol="0" anchor="ctr"/>
          <a:lstStyle>
            <a:lvl1pPr algn="l">
              <a:defRPr sz="1600">
                <a:solidFill>
                  <a:schemeClr val="tx1">
                    <a:tint val="75000"/>
                  </a:schemeClr>
                </a:solidFill>
              </a:defRPr>
            </a:lvl1pPr>
          </a:lstStyle>
          <a:p>
            <a:pPr defTabSz="1216860"/>
            <a:fld id="{C3E46B43-4F0B-4F37-BD72-36D4254AEB5C}" type="datetimeFigureOut">
              <a:rPr lang="el-GR" smtClean="0">
                <a:solidFill>
                  <a:prstClr val="black">
                    <a:tint val="75000"/>
                  </a:prstClr>
                </a:solidFill>
              </a:rPr>
              <a:pPr defTabSz="1216860"/>
              <a:t>17/10/2023</a:t>
            </a:fld>
            <a:endParaRPr lang="el-GR">
              <a:solidFill>
                <a:prstClr val="black">
                  <a:tint val="75000"/>
                </a:prstClr>
              </a:solidFill>
            </a:endParaRPr>
          </a:p>
        </p:txBody>
      </p:sp>
      <p:sp>
        <p:nvSpPr>
          <p:cNvPr id="5" name="Footer Placeholder 4"/>
          <p:cNvSpPr>
            <a:spLocks noGrp="1"/>
          </p:cNvSpPr>
          <p:nvPr>
            <p:ph type="ftr" sz="quarter" idx="3"/>
          </p:nvPr>
        </p:nvSpPr>
        <p:spPr>
          <a:xfrm>
            <a:off x="4165600" y="6356364"/>
            <a:ext cx="3860800" cy="365125"/>
          </a:xfrm>
          <a:prstGeom prst="rect">
            <a:avLst/>
          </a:prstGeom>
        </p:spPr>
        <p:txBody>
          <a:bodyPr vert="horz" lIns="121712" tIns="60856" rIns="121712" bIns="60856" rtlCol="0" anchor="ctr"/>
          <a:lstStyle>
            <a:lvl1pPr algn="ctr">
              <a:defRPr sz="1600">
                <a:solidFill>
                  <a:schemeClr val="tx1">
                    <a:tint val="75000"/>
                  </a:schemeClr>
                </a:solidFill>
              </a:defRPr>
            </a:lvl1pPr>
          </a:lstStyle>
          <a:p>
            <a:pPr defTabSz="1216860"/>
            <a:endParaRPr lang="el-GR">
              <a:solidFill>
                <a:prstClr val="black">
                  <a:tint val="75000"/>
                </a:prstClr>
              </a:solidFill>
            </a:endParaRPr>
          </a:p>
        </p:txBody>
      </p:sp>
      <p:sp>
        <p:nvSpPr>
          <p:cNvPr id="6" name="Slide Number Placeholder 5"/>
          <p:cNvSpPr>
            <a:spLocks noGrp="1"/>
          </p:cNvSpPr>
          <p:nvPr>
            <p:ph type="sldNum" sz="quarter" idx="4"/>
          </p:nvPr>
        </p:nvSpPr>
        <p:spPr>
          <a:xfrm>
            <a:off x="8737600" y="6356364"/>
            <a:ext cx="2844800" cy="365125"/>
          </a:xfrm>
          <a:prstGeom prst="rect">
            <a:avLst/>
          </a:prstGeom>
        </p:spPr>
        <p:txBody>
          <a:bodyPr vert="horz" lIns="121712" tIns="60856" rIns="121712" bIns="60856" rtlCol="0" anchor="ctr"/>
          <a:lstStyle>
            <a:lvl1pPr algn="r">
              <a:defRPr sz="1600">
                <a:solidFill>
                  <a:schemeClr val="tx1">
                    <a:tint val="75000"/>
                  </a:schemeClr>
                </a:solidFill>
              </a:defRPr>
            </a:lvl1pPr>
          </a:lstStyle>
          <a:p>
            <a:pPr defTabSz="1216860"/>
            <a:fld id="{A14D4266-B7A9-433C-9BBA-7A4BDA6AF4D4}" type="slidenum">
              <a:rPr lang="el-GR" smtClean="0">
                <a:solidFill>
                  <a:prstClr val="black">
                    <a:tint val="75000"/>
                  </a:prstClr>
                </a:solidFill>
              </a:rPr>
              <a:pPr defTabSz="1216860"/>
              <a:t>‹#›</a:t>
            </a:fld>
            <a:endParaRPr lang="el-GR">
              <a:solidFill>
                <a:prstClr val="black">
                  <a:tint val="75000"/>
                </a:prstClr>
              </a:solidFill>
            </a:endParaRPr>
          </a:p>
        </p:txBody>
      </p:sp>
    </p:spTree>
    <p:extLst>
      <p:ext uri="{BB962C8B-B14F-4D97-AF65-F5344CB8AC3E}">
        <p14:creationId xmlns:p14="http://schemas.microsoft.com/office/powerpoint/2010/main" val="242472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6860" rtl="0" eaLnBrk="1" latinLnBrk="0" hangingPunct="1">
        <a:spcBef>
          <a:spcPct val="0"/>
        </a:spcBef>
        <a:buNone/>
        <a:defRPr sz="5900" kern="1200">
          <a:solidFill>
            <a:schemeClr val="tx1"/>
          </a:solidFill>
          <a:latin typeface="+mj-lt"/>
          <a:ea typeface="+mj-ea"/>
          <a:cs typeface="+mj-cs"/>
        </a:defRPr>
      </a:lvl1pPr>
    </p:titleStyle>
    <p:bodyStyle>
      <a:lvl1pPr marL="456267" indent="-456267" algn="l" defTabSz="121686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8726" indent="-380272" algn="l" defTabSz="121686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037" indent="-304176" algn="l" defTabSz="121686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9440" indent="-304176" algn="l" defTabSz="121686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7894" indent="-304176" algn="l" defTabSz="121686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6248" indent="-304176" algn="l" defTabSz="121686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4704" indent="-304176" algn="l" defTabSz="121686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3109" indent="-304176" algn="l" defTabSz="121686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1512" indent="-304176" algn="l" defTabSz="121686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l-GR"/>
      </a:defPPr>
      <a:lvl1pPr marL="0" algn="l" defTabSz="1216860" rtl="0" eaLnBrk="1" latinLnBrk="0" hangingPunct="1">
        <a:defRPr sz="2400" kern="1200">
          <a:solidFill>
            <a:schemeClr val="tx1"/>
          </a:solidFill>
          <a:latin typeface="+mn-lt"/>
          <a:ea typeface="+mn-ea"/>
          <a:cs typeface="+mn-cs"/>
        </a:defRPr>
      </a:lvl1pPr>
      <a:lvl2pPr marL="608355" algn="l" defTabSz="1216860" rtl="0" eaLnBrk="1" latinLnBrk="0" hangingPunct="1">
        <a:defRPr sz="2400" kern="1200">
          <a:solidFill>
            <a:schemeClr val="tx1"/>
          </a:solidFill>
          <a:latin typeface="+mn-lt"/>
          <a:ea typeface="+mn-ea"/>
          <a:cs typeface="+mn-cs"/>
        </a:defRPr>
      </a:lvl2pPr>
      <a:lvl3pPr marL="1216860" algn="l" defTabSz="1216860" rtl="0" eaLnBrk="1" latinLnBrk="0" hangingPunct="1">
        <a:defRPr sz="2400" kern="1200">
          <a:solidFill>
            <a:schemeClr val="tx1"/>
          </a:solidFill>
          <a:latin typeface="+mn-lt"/>
          <a:ea typeface="+mn-ea"/>
          <a:cs typeface="+mn-cs"/>
        </a:defRPr>
      </a:lvl3pPr>
      <a:lvl4pPr marL="1825264" algn="l" defTabSz="1216860" rtl="0" eaLnBrk="1" latinLnBrk="0" hangingPunct="1">
        <a:defRPr sz="2400" kern="1200">
          <a:solidFill>
            <a:schemeClr val="tx1"/>
          </a:solidFill>
          <a:latin typeface="+mn-lt"/>
          <a:ea typeface="+mn-ea"/>
          <a:cs typeface="+mn-cs"/>
        </a:defRPr>
      </a:lvl4pPr>
      <a:lvl5pPr marL="2433718" algn="l" defTabSz="1216860" rtl="0" eaLnBrk="1" latinLnBrk="0" hangingPunct="1">
        <a:defRPr sz="2400" kern="1200">
          <a:solidFill>
            <a:schemeClr val="tx1"/>
          </a:solidFill>
          <a:latin typeface="+mn-lt"/>
          <a:ea typeface="+mn-ea"/>
          <a:cs typeface="+mn-cs"/>
        </a:defRPr>
      </a:lvl5pPr>
      <a:lvl6pPr marL="3042072" algn="l" defTabSz="1216860" rtl="0" eaLnBrk="1" latinLnBrk="0" hangingPunct="1">
        <a:defRPr sz="2400" kern="1200">
          <a:solidFill>
            <a:schemeClr val="tx1"/>
          </a:solidFill>
          <a:latin typeface="+mn-lt"/>
          <a:ea typeface="+mn-ea"/>
          <a:cs typeface="+mn-cs"/>
        </a:defRPr>
      </a:lvl6pPr>
      <a:lvl7pPr marL="3650427" algn="l" defTabSz="1216860" rtl="0" eaLnBrk="1" latinLnBrk="0" hangingPunct="1">
        <a:defRPr sz="2400" kern="1200">
          <a:solidFill>
            <a:schemeClr val="tx1"/>
          </a:solidFill>
          <a:latin typeface="+mn-lt"/>
          <a:ea typeface="+mn-ea"/>
          <a:cs typeface="+mn-cs"/>
        </a:defRPr>
      </a:lvl7pPr>
      <a:lvl8pPr marL="4258886" algn="l" defTabSz="1216860" rtl="0" eaLnBrk="1" latinLnBrk="0" hangingPunct="1">
        <a:defRPr sz="2400" kern="1200">
          <a:solidFill>
            <a:schemeClr val="tx1"/>
          </a:solidFill>
          <a:latin typeface="+mn-lt"/>
          <a:ea typeface="+mn-ea"/>
          <a:cs typeface="+mn-cs"/>
        </a:defRPr>
      </a:lvl8pPr>
      <a:lvl9pPr marL="4867317" algn="l" defTabSz="121686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14" tIns="60857" rIns="121714" bIns="60857"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09600" y="1600206"/>
            <a:ext cx="10972800" cy="4525963"/>
          </a:xfrm>
          <a:prstGeom prst="rect">
            <a:avLst/>
          </a:prstGeom>
        </p:spPr>
        <p:txBody>
          <a:bodyPr vert="horz" lIns="121714" tIns="60857" rIns="121714" bIns="6085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09600" y="6356364"/>
            <a:ext cx="2844800" cy="365125"/>
          </a:xfrm>
          <a:prstGeom prst="rect">
            <a:avLst/>
          </a:prstGeom>
        </p:spPr>
        <p:txBody>
          <a:bodyPr vert="horz" lIns="121714" tIns="60857" rIns="121714" bIns="60857" rtlCol="0" anchor="ctr"/>
          <a:lstStyle>
            <a:lvl1pPr algn="l">
              <a:defRPr sz="1600">
                <a:solidFill>
                  <a:schemeClr val="tx1">
                    <a:tint val="75000"/>
                  </a:schemeClr>
                </a:solidFill>
              </a:defRPr>
            </a:lvl1pPr>
          </a:lstStyle>
          <a:p>
            <a:pPr defTabSz="1216890"/>
            <a:fld id="{C3E46B43-4F0B-4F37-BD72-36D4254AEB5C}" type="datetimeFigureOut">
              <a:rPr lang="el-GR" smtClean="0">
                <a:solidFill>
                  <a:prstClr val="black">
                    <a:tint val="75000"/>
                  </a:prstClr>
                </a:solidFill>
              </a:rPr>
              <a:pPr defTabSz="1216890"/>
              <a:t>17/10/2023</a:t>
            </a:fld>
            <a:endParaRPr lang="el-GR">
              <a:solidFill>
                <a:prstClr val="black">
                  <a:tint val="75000"/>
                </a:prstClr>
              </a:solidFill>
            </a:endParaRPr>
          </a:p>
        </p:txBody>
      </p:sp>
      <p:sp>
        <p:nvSpPr>
          <p:cNvPr id="5" name="Footer Placeholder 4"/>
          <p:cNvSpPr>
            <a:spLocks noGrp="1"/>
          </p:cNvSpPr>
          <p:nvPr>
            <p:ph type="ftr" sz="quarter" idx="3"/>
          </p:nvPr>
        </p:nvSpPr>
        <p:spPr>
          <a:xfrm>
            <a:off x="4165600" y="6356364"/>
            <a:ext cx="3860800" cy="365125"/>
          </a:xfrm>
          <a:prstGeom prst="rect">
            <a:avLst/>
          </a:prstGeom>
        </p:spPr>
        <p:txBody>
          <a:bodyPr vert="horz" lIns="121714" tIns="60857" rIns="121714" bIns="60857" rtlCol="0" anchor="ctr"/>
          <a:lstStyle>
            <a:lvl1pPr algn="ctr">
              <a:defRPr sz="1600">
                <a:solidFill>
                  <a:schemeClr val="tx1">
                    <a:tint val="75000"/>
                  </a:schemeClr>
                </a:solidFill>
              </a:defRPr>
            </a:lvl1pPr>
          </a:lstStyle>
          <a:p>
            <a:pPr defTabSz="1216890"/>
            <a:endParaRPr lang="el-GR">
              <a:solidFill>
                <a:prstClr val="black">
                  <a:tint val="75000"/>
                </a:prstClr>
              </a:solidFill>
            </a:endParaRPr>
          </a:p>
        </p:txBody>
      </p:sp>
      <p:sp>
        <p:nvSpPr>
          <p:cNvPr id="6" name="Slide Number Placeholder 5"/>
          <p:cNvSpPr>
            <a:spLocks noGrp="1"/>
          </p:cNvSpPr>
          <p:nvPr>
            <p:ph type="sldNum" sz="quarter" idx="4"/>
          </p:nvPr>
        </p:nvSpPr>
        <p:spPr>
          <a:xfrm>
            <a:off x="8737600" y="6356364"/>
            <a:ext cx="2844800" cy="365125"/>
          </a:xfrm>
          <a:prstGeom prst="rect">
            <a:avLst/>
          </a:prstGeom>
        </p:spPr>
        <p:txBody>
          <a:bodyPr vert="horz" lIns="121714" tIns="60857" rIns="121714" bIns="60857" rtlCol="0" anchor="ctr"/>
          <a:lstStyle>
            <a:lvl1pPr algn="r">
              <a:defRPr sz="1600">
                <a:solidFill>
                  <a:schemeClr val="tx1">
                    <a:tint val="75000"/>
                  </a:schemeClr>
                </a:solidFill>
              </a:defRPr>
            </a:lvl1pPr>
          </a:lstStyle>
          <a:p>
            <a:pPr defTabSz="1216890"/>
            <a:fld id="{A14D4266-B7A9-433C-9BBA-7A4BDA6AF4D4}" type="slidenum">
              <a:rPr lang="el-GR" smtClean="0">
                <a:solidFill>
                  <a:prstClr val="black">
                    <a:tint val="75000"/>
                  </a:prstClr>
                </a:solidFill>
              </a:rPr>
              <a:pPr defTabSz="1216890"/>
              <a:t>‹#›</a:t>
            </a:fld>
            <a:endParaRPr lang="el-GR">
              <a:solidFill>
                <a:prstClr val="black">
                  <a:tint val="75000"/>
                </a:prstClr>
              </a:solidFill>
            </a:endParaRPr>
          </a:p>
        </p:txBody>
      </p:sp>
    </p:spTree>
    <p:extLst>
      <p:ext uri="{BB962C8B-B14F-4D97-AF65-F5344CB8AC3E}">
        <p14:creationId xmlns:p14="http://schemas.microsoft.com/office/powerpoint/2010/main" val="10205643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6890" rtl="0" eaLnBrk="1" latinLnBrk="0" hangingPunct="1">
        <a:spcBef>
          <a:spcPct val="0"/>
        </a:spcBef>
        <a:buNone/>
        <a:defRPr sz="5900" kern="1200">
          <a:solidFill>
            <a:schemeClr val="tx1"/>
          </a:solidFill>
          <a:latin typeface="+mj-lt"/>
          <a:ea typeface="+mj-ea"/>
          <a:cs typeface="+mj-cs"/>
        </a:defRPr>
      </a:lvl1pPr>
    </p:titleStyle>
    <p:bodyStyle>
      <a:lvl1pPr marL="456279" indent="-456279" algn="l" defTabSz="121689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8750" indent="-380281" algn="l" defTabSz="121689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075" indent="-304184" algn="l" defTabSz="121689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9493" indent="-304184" algn="l" defTabSz="121689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7962" indent="-304184" algn="l" defTabSz="121689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6332" indent="-304184" algn="l" defTabSz="121689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4802" indent="-304184" algn="l" defTabSz="121689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3223" indent="-304184" algn="l" defTabSz="121689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1641" indent="-304184" algn="l" defTabSz="121689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l-GR"/>
      </a:defPPr>
      <a:lvl1pPr marL="0" algn="l" defTabSz="1216890" rtl="0" eaLnBrk="1" latinLnBrk="0" hangingPunct="1">
        <a:defRPr sz="2400" kern="1200">
          <a:solidFill>
            <a:schemeClr val="tx1"/>
          </a:solidFill>
          <a:latin typeface="+mn-lt"/>
          <a:ea typeface="+mn-ea"/>
          <a:cs typeface="+mn-cs"/>
        </a:defRPr>
      </a:lvl1pPr>
      <a:lvl2pPr marL="608371" algn="l" defTabSz="1216890" rtl="0" eaLnBrk="1" latinLnBrk="0" hangingPunct="1">
        <a:defRPr sz="2400" kern="1200">
          <a:solidFill>
            <a:schemeClr val="tx1"/>
          </a:solidFill>
          <a:latin typeface="+mn-lt"/>
          <a:ea typeface="+mn-ea"/>
          <a:cs typeface="+mn-cs"/>
        </a:defRPr>
      </a:lvl2pPr>
      <a:lvl3pPr marL="1216890" algn="l" defTabSz="1216890" rtl="0" eaLnBrk="1" latinLnBrk="0" hangingPunct="1">
        <a:defRPr sz="2400" kern="1200">
          <a:solidFill>
            <a:schemeClr val="tx1"/>
          </a:solidFill>
          <a:latin typeface="+mn-lt"/>
          <a:ea typeface="+mn-ea"/>
          <a:cs typeface="+mn-cs"/>
        </a:defRPr>
      </a:lvl3pPr>
      <a:lvl4pPr marL="1825309" algn="l" defTabSz="1216890" rtl="0" eaLnBrk="1" latinLnBrk="0" hangingPunct="1">
        <a:defRPr sz="2400" kern="1200">
          <a:solidFill>
            <a:schemeClr val="tx1"/>
          </a:solidFill>
          <a:latin typeface="+mn-lt"/>
          <a:ea typeface="+mn-ea"/>
          <a:cs typeface="+mn-cs"/>
        </a:defRPr>
      </a:lvl4pPr>
      <a:lvl5pPr marL="2433778" algn="l" defTabSz="1216890" rtl="0" eaLnBrk="1" latinLnBrk="0" hangingPunct="1">
        <a:defRPr sz="2400" kern="1200">
          <a:solidFill>
            <a:schemeClr val="tx1"/>
          </a:solidFill>
          <a:latin typeface="+mn-lt"/>
          <a:ea typeface="+mn-ea"/>
          <a:cs typeface="+mn-cs"/>
        </a:defRPr>
      </a:lvl5pPr>
      <a:lvl6pPr marL="3042148" algn="l" defTabSz="1216890" rtl="0" eaLnBrk="1" latinLnBrk="0" hangingPunct="1">
        <a:defRPr sz="2400" kern="1200">
          <a:solidFill>
            <a:schemeClr val="tx1"/>
          </a:solidFill>
          <a:latin typeface="+mn-lt"/>
          <a:ea typeface="+mn-ea"/>
          <a:cs typeface="+mn-cs"/>
        </a:defRPr>
      </a:lvl6pPr>
      <a:lvl7pPr marL="3650519" algn="l" defTabSz="1216890" rtl="0" eaLnBrk="1" latinLnBrk="0" hangingPunct="1">
        <a:defRPr sz="2400" kern="1200">
          <a:solidFill>
            <a:schemeClr val="tx1"/>
          </a:solidFill>
          <a:latin typeface="+mn-lt"/>
          <a:ea typeface="+mn-ea"/>
          <a:cs typeface="+mn-cs"/>
        </a:defRPr>
      </a:lvl7pPr>
      <a:lvl8pPr marL="4258992" algn="l" defTabSz="1216890" rtl="0" eaLnBrk="1" latinLnBrk="0" hangingPunct="1">
        <a:defRPr sz="2400" kern="1200">
          <a:solidFill>
            <a:schemeClr val="tx1"/>
          </a:solidFill>
          <a:latin typeface="+mn-lt"/>
          <a:ea typeface="+mn-ea"/>
          <a:cs typeface="+mn-cs"/>
        </a:defRPr>
      </a:lvl8pPr>
      <a:lvl9pPr marL="4867438" algn="l" defTabSz="121689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0" tIns="60860" rIns="121720" bIns="6086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09600" y="1600206"/>
            <a:ext cx="10972800" cy="4525963"/>
          </a:xfrm>
          <a:prstGeom prst="rect">
            <a:avLst/>
          </a:prstGeom>
        </p:spPr>
        <p:txBody>
          <a:bodyPr vert="horz" lIns="121720" tIns="60860" rIns="121720" bIns="608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09600" y="6356364"/>
            <a:ext cx="2844800" cy="365125"/>
          </a:xfrm>
          <a:prstGeom prst="rect">
            <a:avLst/>
          </a:prstGeom>
        </p:spPr>
        <p:txBody>
          <a:bodyPr vert="horz" lIns="121720" tIns="60860" rIns="121720" bIns="60860" rtlCol="0" anchor="ctr"/>
          <a:lstStyle>
            <a:lvl1pPr algn="l">
              <a:defRPr sz="1600">
                <a:solidFill>
                  <a:schemeClr val="tx1">
                    <a:tint val="75000"/>
                  </a:schemeClr>
                </a:solidFill>
              </a:defRPr>
            </a:lvl1pPr>
          </a:lstStyle>
          <a:p>
            <a:pPr defTabSz="1216950"/>
            <a:fld id="{C3E46B43-4F0B-4F37-BD72-36D4254AEB5C}" type="datetimeFigureOut">
              <a:rPr lang="el-GR" smtClean="0">
                <a:solidFill>
                  <a:prstClr val="black">
                    <a:tint val="75000"/>
                  </a:prstClr>
                </a:solidFill>
              </a:rPr>
              <a:pPr defTabSz="1216950"/>
              <a:t>17/10/2023</a:t>
            </a:fld>
            <a:endParaRPr lang="el-GR">
              <a:solidFill>
                <a:prstClr val="black">
                  <a:tint val="75000"/>
                </a:prstClr>
              </a:solidFill>
            </a:endParaRPr>
          </a:p>
        </p:txBody>
      </p:sp>
      <p:sp>
        <p:nvSpPr>
          <p:cNvPr id="5" name="Footer Placeholder 4"/>
          <p:cNvSpPr>
            <a:spLocks noGrp="1"/>
          </p:cNvSpPr>
          <p:nvPr>
            <p:ph type="ftr" sz="quarter" idx="3"/>
          </p:nvPr>
        </p:nvSpPr>
        <p:spPr>
          <a:xfrm>
            <a:off x="4165600" y="6356364"/>
            <a:ext cx="3860800" cy="365125"/>
          </a:xfrm>
          <a:prstGeom prst="rect">
            <a:avLst/>
          </a:prstGeom>
        </p:spPr>
        <p:txBody>
          <a:bodyPr vert="horz" lIns="121720" tIns="60860" rIns="121720" bIns="60860" rtlCol="0" anchor="ctr"/>
          <a:lstStyle>
            <a:lvl1pPr algn="ctr">
              <a:defRPr sz="1600">
                <a:solidFill>
                  <a:schemeClr val="tx1">
                    <a:tint val="75000"/>
                  </a:schemeClr>
                </a:solidFill>
              </a:defRPr>
            </a:lvl1pPr>
          </a:lstStyle>
          <a:p>
            <a:pPr defTabSz="1216950"/>
            <a:endParaRPr lang="el-GR">
              <a:solidFill>
                <a:prstClr val="black">
                  <a:tint val="75000"/>
                </a:prstClr>
              </a:solidFill>
            </a:endParaRPr>
          </a:p>
        </p:txBody>
      </p:sp>
      <p:sp>
        <p:nvSpPr>
          <p:cNvPr id="6" name="Slide Number Placeholder 5"/>
          <p:cNvSpPr>
            <a:spLocks noGrp="1"/>
          </p:cNvSpPr>
          <p:nvPr>
            <p:ph type="sldNum" sz="quarter" idx="4"/>
          </p:nvPr>
        </p:nvSpPr>
        <p:spPr>
          <a:xfrm>
            <a:off x="8737600" y="6356364"/>
            <a:ext cx="2844800" cy="365125"/>
          </a:xfrm>
          <a:prstGeom prst="rect">
            <a:avLst/>
          </a:prstGeom>
        </p:spPr>
        <p:txBody>
          <a:bodyPr vert="horz" lIns="121720" tIns="60860" rIns="121720" bIns="60860" rtlCol="0" anchor="ctr"/>
          <a:lstStyle>
            <a:lvl1pPr algn="r">
              <a:defRPr sz="1600">
                <a:solidFill>
                  <a:schemeClr val="tx1">
                    <a:tint val="75000"/>
                  </a:schemeClr>
                </a:solidFill>
              </a:defRPr>
            </a:lvl1pPr>
          </a:lstStyle>
          <a:p>
            <a:pPr defTabSz="1216950"/>
            <a:fld id="{A14D4266-B7A9-433C-9BBA-7A4BDA6AF4D4}" type="slidenum">
              <a:rPr lang="el-GR" smtClean="0">
                <a:solidFill>
                  <a:prstClr val="black">
                    <a:tint val="75000"/>
                  </a:prstClr>
                </a:solidFill>
              </a:rPr>
              <a:pPr defTabSz="1216950"/>
              <a:t>‹#›</a:t>
            </a:fld>
            <a:endParaRPr lang="el-GR">
              <a:solidFill>
                <a:prstClr val="black">
                  <a:tint val="75000"/>
                </a:prstClr>
              </a:solidFill>
            </a:endParaRPr>
          </a:p>
        </p:txBody>
      </p:sp>
    </p:spTree>
    <p:extLst>
      <p:ext uri="{BB962C8B-B14F-4D97-AF65-F5344CB8AC3E}">
        <p14:creationId xmlns:p14="http://schemas.microsoft.com/office/powerpoint/2010/main" val="36859285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6950" rtl="0" eaLnBrk="1" latinLnBrk="0" hangingPunct="1">
        <a:spcBef>
          <a:spcPct val="0"/>
        </a:spcBef>
        <a:buNone/>
        <a:defRPr sz="5900" kern="1200">
          <a:solidFill>
            <a:schemeClr val="tx1"/>
          </a:solidFill>
          <a:latin typeface="+mj-lt"/>
          <a:ea typeface="+mj-ea"/>
          <a:cs typeface="+mj-cs"/>
        </a:defRPr>
      </a:lvl1pPr>
    </p:titleStyle>
    <p:bodyStyle>
      <a:lvl1pPr marL="456303" indent="-456303" algn="l" defTabSz="121695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8798" indent="-380300" algn="l" defTabSz="121695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151" indent="-304200" algn="l" defTabSz="121695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9600" indent="-304200" algn="l" defTabSz="121695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098" indent="-304200" algn="l" defTabSz="121695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6500" indent="-304200" algn="l" defTabSz="121695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5000" indent="-304200" algn="l" defTabSz="121695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3451" indent="-304200" algn="l" defTabSz="121695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1900" indent="-304200" algn="l" defTabSz="121695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l-GR"/>
      </a:defPPr>
      <a:lvl1pPr marL="0" algn="l" defTabSz="1216950" rtl="0" eaLnBrk="1" latinLnBrk="0" hangingPunct="1">
        <a:defRPr sz="2400" kern="1200">
          <a:solidFill>
            <a:schemeClr val="tx1"/>
          </a:solidFill>
          <a:latin typeface="+mn-lt"/>
          <a:ea typeface="+mn-ea"/>
          <a:cs typeface="+mn-cs"/>
        </a:defRPr>
      </a:lvl1pPr>
      <a:lvl2pPr marL="608403" algn="l" defTabSz="1216950" rtl="0" eaLnBrk="1" latinLnBrk="0" hangingPunct="1">
        <a:defRPr sz="2400" kern="1200">
          <a:solidFill>
            <a:schemeClr val="tx1"/>
          </a:solidFill>
          <a:latin typeface="+mn-lt"/>
          <a:ea typeface="+mn-ea"/>
          <a:cs typeface="+mn-cs"/>
        </a:defRPr>
      </a:lvl2pPr>
      <a:lvl3pPr marL="1216950" algn="l" defTabSz="1216950" rtl="0" eaLnBrk="1" latinLnBrk="0" hangingPunct="1">
        <a:defRPr sz="2400" kern="1200">
          <a:solidFill>
            <a:schemeClr val="tx1"/>
          </a:solidFill>
          <a:latin typeface="+mn-lt"/>
          <a:ea typeface="+mn-ea"/>
          <a:cs typeface="+mn-cs"/>
        </a:defRPr>
      </a:lvl3pPr>
      <a:lvl4pPr marL="1825400" algn="l" defTabSz="1216950" rtl="0" eaLnBrk="1" latinLnBrk="0" hangingPunct="1">
        <a:defRPr sz="2400" kern="1200">
          <a:solidFill>
            <a:schemeClr val="tx1"/>
          </a:solidFill>
          <a:latin typeface="+mn-lt"/>
          <a:ea typeface="+mn-ea"/>
          <a:cs typeface="+mn-cs"/>
        </a:defRPr>
      </a:lvl4pPr>
      <a:lvl5pPr marL="2433898" algn="l" defTabSz="1216950" rtl="0" eaLnBrk="1" latinLnBrk="0" hangingPunct="1">
        <a:defRPr sz="2400" kern="1200">
          <a:solidFill>
            <a:schemeClr val="tx1"/>
          </a:solidFill>
          <a:latin typeface="+mn-lt"/>
          <a:ea typeface="+mn-ea"/>
          <a:cs typeface="+mn-cs"/>
        </a:defRPr>
      </a:lvl5pPr>
      <a:lvl6pPr marL="3042300" algn="l" defTabSz="1216950" rtl="0" eaLnBrk="1" latinLnBrk="0" hangingPunct="1">
        <a:defRPr sz="2400" kern="1200">
          <a:solidFill>
            <a:schemeClr val="tx1"/>
          </a:solidFill>
          <a:latin typeface="+mn-lt"/>
          <a:ea typeface="+mn-ea"/>
          <a:cs typeface="+mn-cs"/>
        </a:defRPr>
      </a:lvl6pPr>
      <a:lvl7pPr marL="3650703" algn="l" defTabSz="1216950" rtl="0" eaLnBrk="1" latinLnBrk="0" hangingPunct="1">
        <a:defRPr sz="2400" kern="1200">
          <a:solidFill>
            <a:schemeClr val="tx1"/>
          </a:solidFill>
          <a:latin typeface="+mn-lt"/>
          <a:ea typeface="+mn-ea"/>
          <a:cs typeface="+mn-cs"/>
        </a:defRPr>
      </a:lvl7pPr>
      <a:lvl8pPr marL="4259204" algn="l" defTabSz="1216950" rtl="0" eaLnBrk="1" latinLnBrk="0" hangingPunct="1">
        <a:defRPr sz="2400" kern="1200">
          <a:solidFill>
            <a:schemeClr val="tx1"/>
          </a:solidFill>
          <a:latin typeface="+mn-lt"/>
          <a:ea typeface="+mn-ea"/>
          <a:cs typeface="+mn-cs"/>
        </a:defRPr>
      </a:lvl8pPr>
      <a:lvl9pPr marL="4867681" algn="l" defTabSz="121695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44" tIns="60872" rIns="121744" bIns="60872"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09600" y="1600206"/>
            <a:ext cx="10972800" cy="4525963"/>
          </a:xfrm>
          <a:prstGeom prst="rect">
            <a:avLst/>
          </a:prstGeom>
        </p:spPr>
        <p:txBody>
          <a:bodyPr vert="horz" lIns="121744" tIns="60872" rIns="121744" bIns="608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09600" y="6356364"/>
            <a:ext cx="2844800" cy="365125"/>
          </a:xfrm>
          <a:prstGeom prst="rect">
            <a:avLst/>
          </a:prstGeom>
        </p:spPr>
        <p:txBody>
          <a:bodyPr vert="horz" lIns="121744" tIns="60872" rIns="121744" bIns="60872" rtlCol="0" anchor="ctr"/>
          <a:lstStyle>
            <a:lvl1pPr algn="l">
              <a:defRPr sz="1600">
                <a:solidFill>
                  <a:schemeClr val="tx1">
                    <a:tint val="75000"/>
                  </a:schemeClr>
                </a:solidFill>
              </a:defRPr>
            </a:lvl1pPr>
          </a:lstStyle>
          <a:p>
            <a:pPr defTabSz="1217220"/>
            <a:fld id="{C3E46B43-4F0B-4F37-BD72-36D4254AEB5C}" type="datetimeFigureOut">
              <a:rPr lang="el-GR" smtClean="0">
                <a:solidFill>
                  <a:prstClr val="black">
                    <a:tint val="75000"/>
                  </a:prstClr>
                </a:solidFill>
              </a:rPr>
              <a:pPr defTabSz="1217220"/>
              <a:t>17/10/2023</a:t>
            </a:fld>
            <a:endParaRPr lang="el-GR">
              <a:solidFill>
                <a:prstClr val="black">
                  <a:tint val="75000"/>
                </a:prstClr>
              </a:solidFill>
            </a:endParaRPr>
          </a:p>
        </p:txBody>
      </p:sp>
      <p:sp>
        <p:nvSpPr>
          <p:cNvPr id="5" name="Footer Placeholder 4"/>
          <p:cNvSpPr>
            <a:spLocks noGrp="1"/>
          </p:cNvSpPr>
          <p:nvPr>
            <p:ph type="ftr" sz="quarter" idx="3"/>
          </p:nvPr>
        </p:nvSpPr>
        <p:spPr>
          <a:xfrm>
            <a:off x="4165600" y="6356364"/>
            <a:ext cx="3860800" cy="365125"/>
          </a:xfrm>
          <a:prstGeom prst="rect">
            <a:avLst/>
          </a:prstGeom>
        </p:spPr>
        <p:txBody>
          <a:bodyPr vert="horz" lIns="121744" tIns="60872" rIns="121744" bIns="60872" rtlCol="0" anchor="ctr"/>
          <a:lstStyle>
            <a:lvl1pPr algn="ctr">
              <a:defRPr sz="1600">
                <a:solidFill>
                  <a:schemeClr val="tx1">
                    <a:tint val="75000"/>
                  </a:schemeClr>
                </a:solidFill>
              </a:defRPr>
            </a:lvl1pPr>
          </a:lstStyle>
          <a:p>
            <a:pPr defTabSz="1217220"/>
            <a:endParaRPr lang="el-GR">
              <a:solidFill>
                <a:prstClr val="black">
                  <a:tint val="75000"/>
                </a:prstClr>
              </a:solidFill>
            </a:endParaRPr>
          </a:p>
        </p:txBody>
      </p:sp>
      <p:sp>
        <p:nvSpPr>
          <p:cNvPr id="6" name="Slide Number Placeholder 5"/>
          <p:cNvSpPr>
            <a:spLocks noGrp="1"/>
          </p:cNvSpPr>
          <p:nvPr>
            <p:ph type="sldNum" sz="quarter" idx="4"/>
          </p:nvPr>
        </p:nvSpPr>
        <p:spPr>
          <a:xfrm>
            <a:off x="8737600" y="6356364"/>
            <a:ext cx="2844800" cy="365125"/>
          </a:xfrm>
          <a:prstGeom prst="rect">
            <a:avLst/>
          </a:prstGeom>
        </p:spPr>
        <p:txBody>
          <a:bodyPr vert="horz" lIns="121744" tIns="60872" rIns="121744" bIns="60872" rtlCol="0" anchor="ctr"/>
          <a:lstStyle>
            <a:lvl1pPr algn="r">
              <a:defRPr sz="1600">
                <a:solidFill>
                  <a:schemeClr val="tx1">
                    <a:tint val="75000"/>
                  </a:schemeClr>
                </a:solidFill>
              </a:defRPr>
            </a:lvl1pPr>
          </a:lstStyle>
          <a:p>
            <a:pPr defTabSz="1217220"/>
            <a:fld id="{A14D4266-B7A9-433C-9BBA-7A4BDA6AF4D4}" type="slidenum">
              <a:rPr lang="el-GR" smtClean="0">
                <a:solidFill>
                  <a:prstClr val="black">
                    <a:tint val="75000"/>
                  </a:prstClr>
                </a:solidFill>
              </a:rPr>
              <a:pPr defTabSz="1217220"/>
              <a:t>‹#›</a:t>
            </a:fld>
            <a:endParaRPr lang="el-GR">
              <a:solidFill>
                <a:prstClr val="black">
                  <a:tint val="75000"/>
                </a:prstClr>
              </a:solidFill>
            </a:endParaRPr>
          </a:p>
        </p:txBody>
      </p:sp>
    </p:spTree>
    <p:extLst>
      <p:ext uri="{BB962C8B-B14F-4D97-AF65-F5344CB8AC3E}">
        <p14:creationId xmlns:p14="http://schemas.microsoft.com/office/powerpoint/2010/main" val="7124059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217220" rtl="0" eaLnBrk="1" latinLnBrk="0" hangingPunct="1">
        <a:spcBef>
          <a:spcPct val="0"/>
        </a:spcBef>
        <a:buNone/>
        <a:defRPr sz="5900" kern="1200">
          <a:solidFill>
            <a:schemeClr val="tx1"/>
          </a:solidFill>
          <a:latin typeface="+mj-lt"/>
          <a:ea typeface="+mj-ea"/>
          <a:cs typeface="+mj-cs"/>
        </a:defRPr>
      </a:lvl1pPr>
    </p:titleStyle>
    <p:bodyStyle>
      <a:lvl1pPr marL="456411" indent="-456411" algn="l" defTabSz="121722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4" indent="-380384" algn="l" defTabSz="121722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493" indent="-304272" algn="l" defTabSz="121722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080" indent="-304272" algn="l" defTabSz="121722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710" indent="-304272" algn="l" defTabSz="121722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256" indent="-304272" algn="l" defTabSz="121722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5888" indent="-304272" algn="l" defTabSz="121722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477" indent="-304272" algn="l" defTabSz="121722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064" indent="-304272" algn="l" defTabSz="121722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l-GR"/>
      </a:defPPr>
      <a:lvl1pPr marL="0" algn="l" defTabSz="1217220" rtl="0" eaLnBrk="1" latinLnBrk="0" hangingPunct="1">
        <a:defRPr sz="2400" kern="1200">
          <a:solidFill>
            <a:schemeClr val="tx1"/>
          </a:solidFill>
          <a:latin typeface="+mn-lt"/>
          <a:ea typeface="+mn-ea"/>
          <a:cs typeface="+mn-cs"/>
        </a:defRPr>
      </a:lvl1pPr>
      <a:lvl2pPr marL="608547" algn="l" defTabSz="1217220" rtl="0" eaLnBrk="1" latinLnBrk="0" hangingPunct="1">
        <a:defRPr sz="2400" kern="1200">
          <a:solidFill>
            <a:schemeClr val="tx1"/>
          </a:solidFill>
          <a:latin typeface="+mn-lt"/>
          <a:ea typeface="+mn-ea"/>
          <a:cs typeface="+mn-cs"/>
        </a:defRPr>
      </a:lvl2pPr>
      <a:lvl3pPr marL="1217220" algn="l" defTabSz="1217220" rtl="0" eaLnBrk="1" latinLnBrk="0" hangingPunct="1">
        <a:defRPr sz="2400" kern="1200">
          <a:solidFill>
            <a:schemeClr val="tx1"/>
          </a:solidFill>
          <a:latin typeface="+mn-lt"/>
          <a:ea typeface="+mn-ea"/>
          <a:cs typeface="+mn-cs"/>
        </a:defRPr>
      </a:lvl3pPr>
      <a:lvl4pPr marL="1825808" algn="l" defTabSz="1217220" rtl="0" eaLnBrk="1" latinLnBrk="0" hangingPunct="1">
        <a:defRPr sz="2400" kern="1200">
          <a:solidFill>
            <a:schemeClr val="tx1"/>
          </a:solidFill>
          <a:latin typeface="+mn-lt"/>
          <a:ea typeface="+mn-ea"/>
          <a:cs typeface="+mn-cs"/>
        </a:defRPr>
      </a:lvl4pPr>
      <a:lvl5pPr marL="2434438" algn="l" defTabSz="1217220" rtl="0" eaLnBrk="1" latinLnBrk="0" hangingPunct="1">
        <a:defRPr sz="2400" kern="1200">
          <a:solidFill>
            <a:schemeClr val="tx1"/>
          </a:solidFill>
          <a:latin typeface="+mn-lt"/>
          <a:ea typeface="+mn-ea"/>
          <a:cs typeface="+mn-cs"/>
        </a:defRPr>
      </a:lvl5pPr>
      <a:lvl6pPr marL="3042984" algn="l" defTabSz="1217220" rtl="0" eaLnBrk="1" latinLnBrk="0" hangingPunct="1">
        <a:defRPr sz="2400" kern="1200">
          <a:solidFill>
            <a:schemeClr val="tx1"/>
          </a:solidFill>
          <a:latin typeface="+mn-lt"/>
          <a:ea typeface="+mn-ea"/>
          <a:cs typeface="+mn-cs"/>
        </a:defRPr>
      </a:lvl6pPr>
      <a:lvl7pPr marL="3651531" algn="l" defTabSz="1217220" rtl="0" eaLnBrk="1" latinLnBrk="0" hangingPunct="1">
        <a:defRPr sz="2400" kern="1200">
          <a:solidFill>
            <a:schemeClr val="tx1"/>
          </a:solidFill>
          <a:latin typeface="+mn-lt"/>
          <a:ea typeface="+mn-ea"/>
          <a:cs typeface="+mn-cs"/>
        </a:defRPr>
      </a:lvl7pPr>
      <a:lvl8pPr marL="4260160" algn="l" defTabSz="1217220" rtl="0" eaLnBrk="1" latinLnBrk="0" hangingPunct="1">
        <a:defRPr sz="2400" kern="1200">
          <a:solidFill>
            <a:schemeClr val="tx1"/>
          </a:solidFill>
          <a:latin typeface="+mn-lt"/>
          <a:ea typeface="+mn-ea"/>
          <a:cs typeface="+mn-cs"/>
        </a:defRPr>
      </a:lvl8pPr>
      <a:lvl9pPr marL="4868773" algn="l" defTabSz="121722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5174043-3E56-4467-BA61-EB31A68EA60A}"/>
              </a:ext>
            </a:extLst>
          </p:cNvPr>
          <p:cNvSpPr>
            <a:spLocks noGrp="1"/>
          </p:cNvSpPr>
          <p:nvPr>
            <p:ph type="title"/>
          </p:nvPr>
        </p:nvSpPr>
        <p:spPr>
          <a:xfrm>
            <a:off x="838200" y="365129"/>
            <a:ext cx="10515600" cy="1325563"/>
          </a:xfrm>
          <a:prstGeom prst="rect">
            <a:avLst/>
          </a:prstGeom>
        </p:spPr>
        <p:txBody>
          <a:bodyPr vert="horz" lIns="91328" tIns="45718" rIns="91328"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5765501-205C-4A35-B370-CB0AD06B4580}"/>
              </a:ext>
            </a:extLst>
          </p:cNvPr>
          <p:cNvSpPr>
            <a:spLocks noGrp="1"/>
          </p:cNvSpPr>
          <p:nvPr>
            <p:ph type="body" idx="1"/>
          </p:nvPr>
        </p:nvSpPr>
        <p:spPr>
          <a:xfrm>
            <a:off x="838200" y="1825625"/>
            <a:ext cx="10515600" cy="4351339"/>
          </a:xfrm>
          <a:prstGeom prst="rect">
            <a:avLst/>
          </a:prstGeom>
        </p:spPr>
        <p:txBody>
          <a:bodyPr vert="horz" lIns="91328" tIns="45718" rIns="91328"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445A00C-451B-4BFF-9B8E-0F5E5A8D91AE}"/>
              </a:ext>
            </a:extLst>
          </p:cNvPr>
          <p:cNvSpPr>
            <a:spLocks noGrp="1"/>
          </p:cNvSpPr>
          <p:nvPr>
            <p:ph type="dt" sz="half" idx="2"/>
          </p:nvPr>
        </p:nvSpPr>
        <p:spPr>
          <a:xfrm>
            <a:off x="838200" y="6356364"/>
            <a:ext cx="2743200" cy="365125"/>
          </a:xfrm>
          <a:prstGeom prst="rect">
            <a:avLst/>
          </a:prstGeom>
        </p:spPr>
        <p:txBody>
          <a:bodyPr vert="horz" lIns="91328" tIns="45718" rIns="91328" bIns="45718" rtlCol="0" anchor="ctr"/>
          <a:lstStyle>
            <a:lvl1pPr algn="l">
              <a:defRPr sz="1200">
                <a:solidFill>
                  <a:schemeClr val="tx1">
                    <a:tint val="75000"/>
                  </a:schemeClr>
                </a:solidFill>
              </a:defRPr>
            </a:lvl1pPr>
          </a:lstStyle>
          <a:p>
            <a:pPr defTabSz="913131"/>
            <a:fld id="{263983A9-ACAE-4CFE-8063-DB54ADF5656C}" type="datetimeFigureOut">
              <a:rPr lang="en-US" smtClean="0">
                <a:solidFill>
                  <a:prstClr val="black">
                    <a:tint val="75000"/>
                  </a:prstClr>
                </a:solidFill>
              </a:rPr>
              <a:pPr defTabSz="913131"/>
              <a:t>10/17/2023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BF840BB-894C-4FF7-9C7F-46F9327D98DB}"/>
              </a:ext>
            </a:extLst>
          </p:cNvPr>
          <p:cNvSpPr>
            <a:spLocks noGrp="1"/>
          </p:cNvSpPr>
          <p:nvPr>
            <p:ph type="ftr" sz="quarter" idx="3"/>
          </p:nvPr>
        </p:nvSpPr>
        <p:spPr>
          <a:xfrm>
            <a:off x="4038600" y="6356364"/>
            <a:ext cx="4114800" cy="365125"/>
          </a:xfrm>
          <a:prstGeom prst="rect">
            <a:avLst/>
          </a:prstGeom>
        </p:spPr>
        <p:txBody>
          <a:bodyPr vert="horz" lIns="91328" tIns="45718" rIns="91328" bIns="45718" rtlCol="0" anchor="ctr"/>
          <a:lstStyle>
            <a:lvl1pPr algn="ctr">
              <a:defRPr sz="1200">
                <a:solidFill>
                  <a:schemeClr val="tx1">
                    <a:tint val="75000"/>
                  </a:schemeClr>
                </a:solidFill>
              </a:defRPr>
            </a:lvl1pPr>
          </a:lstStyle>
          <a:p>
            <a:pPr defTabSz="9131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7F8E77E-68B6-4E78-A8FE-0E9EDC554799}"/>
              </a:ext>
            </a:extLst>
          </p:cNvPr>
          <p:cNvSpPr>
            <a:spLocks noGrp="1"/>
          </p:cNvSpPr>
          <p:nvPr>
            <p:ph type="sldNum" sz="quarter" idx="4"/>
          </p:nvPr>
        </p:nvSpPr>
        <p:spPr>
          <a:xfrm>
            <a:off x="8610600" y="6356364"/>
            <a:ext cx="2743200" cy="365125"/>
          </a:xfrm>
          <a:prstGeom prst="rect">
            <a:avLst/>
          </a:prstGeom>
        </p:spPr>
        <p:txBody>
          <a:bodyPr vert="horz" lIns="91328" tIns="45718" rIns="91328" bIns="45718" rtlCol="0" anchor="ctr"/>
          <a:lstStyle>
            <a:lvl1pPr algn="r">
              <a:defRPr sz="1200">
                <a:solidFill>
                  <a:schemeClr val="tx1">
                    <a:tint val="75000"/>
                  </a:schemeClr>
                </a:solidFill>
              </a:defRPr>
            </a:lvl1pPr>
          </a:lstStyle>
          <a:p>
            <a:pPr defTabSz="913131"/>
            <a:fld id="{2B309B5E-A944-488E-8DFB-8D97ECF021F2}" type="slidenum">
              <a:rPr lang="en-US" smtClean="0">
                <a:solidFill>
                  <a:prstClr val="black">
                    <a:tint val="75000"/>
                  </a:prstClr>
                </a:solidFill>
              </a:rPr>
              <a:pPr defTabSz="913131"/>
              <a:t>‹#›</a:t>
            </a:fld>
            <a:endParaRPr lang="en-US">
              <a:solidFill>
                <a:prstClr val="black">
                  <a:tint val="75000"/>
                </a:prstClr>
              </a:solidFill>
            </a:endParaRPr>
          </a:p>
        </p:txBody>
      </p:sp>
    </p:spTree>
    <p:extLst>
      <p:ext uri="{BB962C8B-B14F-4D97-AF65-F5344CB8AC3E}">
        <p14:creationId xmlns:p14="http://schemas.microsoft.com/office/powerpoint/2010/main" val="174516376"/>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313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01" indent="-228301" algn="l" defTabSz="91313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902" indent="-228301" algn="l" defTabSz="91313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430" indent="-228301" algn="l" defTabSz="91313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960" indent="-228301" algn="l" defTabSz="91313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491" indent="-228301" algn="l" defTabSz="91313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1091" indent="-228301" algn="l" defTabSz="91313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7656" indent="-228301" algn="l" defTabSz="91313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221" indent="-228301" algn="l" defTabSz="91313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0822" indent="-228301" algn="l" defTabSz="91313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131" rtl="0" eaLnBrk="1" latinLnBrk="0" hangingPunct="1">
        <a:defRPr sz="1900" kern="1200">
          <a:solidFill>
            <a:schemeClr val="tx1"/>
          </a:solidFill>
          <a:latin typeface="+mn-lt"/>
          <a:ea typeface="+mn-ea"/>
          <a:cs typeface="+mn-cs"/>
        </a:defRPr>
      </a:lvl1pPr>
      <a:lvl2pPr marL="456531" algn="l" defTabSz="913131" rtl="0" eaLnBrk="1" latinLnBrk="0" hangingPunct="1">
        <a:defRPr sz="1900" kern="1200">
          <a:solidFill>
            <a:schemeClr val="tx1"/>
          </a:solidFill>
          <a:latin typeface="+mn-lt"/>
          <a:ea typeface="+mn-ea"/>
          <a:cs typeface="+mn-cs"/>
        </a:defRPr>
      </a:lvl2pPr>
      <a:lvl3pPr marL="913131" algn="l" defTabSz="913131" rtl="0" eaLnBrk="1" latinLnBrk="0" hangingPunct="1">
        <a:defRPr sz="1900" kern="1200">
          <a:solidFill>
            <a:schemeClr val="tx1"/>
          </a:solidFill>
          <a:latin typeface="+mn-lt"/>
          <a:ea typeface="+mn-ea"/>
          <a:cs typeface="+mn-cs"/>
        </a:defRPr>
      </a:lvl3pPr>
      <a:lvl4pPr marL="1369696" algn="l" defTabSz="913131" rtl="0" eaLnBrk="1" latinLnBrk="0" hangingPunct="1">
        <a:defRPr sz="1900" kern="1200">
          <a:solidFill>
            <a:schemeClr val="tx1"/>
          </a:solidFill>
          <a:latin typeface="+mn-lt"/>
          <a:ea typeface="+mn-ea"/>
          <a:cs typeface="+mn-cs"/>
        </a:defRPr>
      </a:lvl4pPr>
      <a:lvl5pPr marL="1826261" algn="l" defTabSz="913131" rtl="0" eaLnBrk="1" latinLnBrk="0" hangingPunct="1">
        <a:defRPr sz="1900" kern="1200">
          <a:solidFill>
            <a:schemeClr val="tx1"/>
          </a:solidFill>
          <a:latin typeface="+mn-lt"/>
          <a:ea typeface="+mn-ea"/>
          <a:cs typeface="+mn-cs"/>
        </a:defRPr>
      </a:lvl5pPr>
      <a:lvl6pPr marL="2282862" algn="l" defTabSz="913131" rtl="0" eaLnBrk="1" latinLnBrk="0" hangingPunct="1">
        <a:defRPr sz="1900" kern="1200">
          <a:solidFill>
            <a:schemeClr val="tx1"/>
          </a:solidFill>
          <a:latin typeface="+mn-lt"/>
          <a:ea typeface="+mn-ea"/>
          <a:cs typeface="+mn-cs"/>
        </a:defRPr>
      </a:lvl6pPr>
      <a:lvl7pPr marL="2739390" algn="l" defTabSz="913131" rtl="0" eaLnBrk="1" latinLnBrk="0" hangingPunct="1">
        <a:defRPr sz="1900" kern="1200">
          <a:solidFill>
            <a:schemeClr val="tx1"/>
          </a:solidFill>
          <a:latin typeface="+mn-lt"/>
          <a:ea typeface="+mn-ea"/>
          <a:cs typeface="+mn-cs"/>
        </a:defRPr>
      </a:lvl7pPr>
      <a:lvl8pPr marL="3195920" algn="l" defTabSz="913131" rtl="0" eaLnBrk="1" latinLnBrk="0" hangingPunct="1">
        <a:defRPr sz="1900" kern="1200">
          <a:solidFill>
            <a:schemeClr val="tx1"/>
          </a:solidFill>
          <a:latin typeface="+mn-lt"/>
          <a:ea typeface="+mn-ea"/>
          <a:cs typeface="+mn-cs"/>
        </a:defRPr>
      </a:lvl8pPr>
      <a:lvl9pPr marL="3652451" algn="l" defTabSz="913131"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65" tIns="60882" rIns="121765" bIns="60882"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09600" y="1600206"/>
            <a:ext cx="10972800" cy="4525963"/>
          </a:xfrm>
          <a:prstGeom prst="rect">
            <a:avLst/>
          </a:prstGeom>
        </p:spPr>
        <p:txBody>
          <a:bodyPr vert="horz" lIns="121765" tIns="60882" rIns="121765" bIns="6088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09600" y="6356364"/>
            <a:ext cx="2844800" cy="365125"/>
          </a:xfrm>
          <a:prstGeom prst="rect">
            <a:avLst/>
          </a:prstGeom>
        </p:spPr>
        <p:txBody>
          <a:bodyPr vert="horz" lIns="121765" tIns="60882" rIns="121765" bIns="60882" rtlCol="0" anchor="ctr"/>
          <a:lstStyle>
            <a:lvl1pPr algn="l">
              <a:defRPr sz="1600">
                <a:solidFill>
                  <a:schemeClr val="tx1">
                    <a:tint val="75000"/>
                  </a:schemeClr>
                </a:solidFill>
              </a:defRPr>
            </a:lvl1pPr>
          </a:lstStyle>
          <a:p>
            <a:pPr defTabSz="1217460"/>
            <a:fld id="{C3E46B43-4F0B-4F37-BD72-36D4254AEB5C}" type="datetimeFigureOut">
              <a:rPr lang="el-GR" smtClean="0">
                <a:solidFill>
                  <a:prstClr val="black">
                    <a:tint val="75000"/>
                  </a:prstClr>
                </a:solidFill>
              </a:rPr>
              <a:pPr defTabSz="1217460"/>
              <a:t>17/10/2023</a:t>
            </a:fld>
            <a:endParaRPr lang="el-GR">
              <a:solidFill>
                <a:prstClr val="black">
                  <a:tint val="75000"/>
                </a:prstClr>
              </a:solidFill>
            </a:endParaRPr>
          </a:p>
        </p:txBody>
      </p:sp>
      <p:sp>
        <p:nvSpPr>
          <p:cNvPr id="5" name="Footer Placeholder 4"/>
          <p:cNvSpPr>
            <a:spLocks noGrp="1"/>
          </p:cNvSpPr>
          <p:nvPr>
            <p:ph type="ftr" sz="quarter" idx="3"/>
          </p:nvPr>
        </p:nvSpPr>
        <p:spPr>
          <a:xfrm>
            <a:off x="4165600" y="6356364"/>
            <a:ext cx="3860800" cy="365125"/>
          </a:xfrm>
          <a:prstGeom prst="rect">
            <a:avLst/>
          </a:prstGeom>
        </p:spPr>
        <p:txBody>
          <a:bodyPr vert="horz" lIns="121765" tIns="60882" rIns="121765" bIns="60882" rtlCol="0" anchor="ctr"/>
          <a:lstStyle>
            <a:lvl1pPr algn="ctr">
              <a:defRPr sz="1600">
                <a:solidFill>
                  <a:schemeClr val="tx1">
                    <a:tint val="75000"/>
                  </a:schemeClr>
                </a:solidFill>
              </a:defRPr>
            </a:lvl1pPr>
          </a:lstStyle>
          <a:p>
            <a:pPr defTabSz="1217460"/>
            <a:endParaRPr lang="el-GR">
              <a:solidFill>
                <a:prstClr val="black">
                  <a:tint val="75000"/>
                </a:prstClr>
              </a:solidFill>
            </a:endParaRPr>
          </a:p>
        </p:txBody>
      </p:sp>
      <p:sp>
        <p:nvSpPr>
          <p:cNvPr id="6" name="Slide Number Placeholder 5"/>
          <p:cNvSpPr>
            <a:spLocks noGrp="1"/>
          </p:cNvSpPr>
          <p:nvPr>
            <p:ph type="sldNum" sz="quarter" idx="4"/>
          </p:nvPr>
        </p:nvSpPr>
        <p:spPr>
          <a:xfrm>
            <a:off x="8737600" y="6356364"/>
            <a:ext cx="2844800" cy="365125"/>
          </a:xfrm>
          <a:prstGeom prst="rect">
            <a:avLst/>
          </a:prstGeom>
        </p:spPr>
        <p:txBody>
          <a:bodyPr vert="horz" lIns="121765" tIns="60882" rIns="121765" bIns="60882" rtlCol="0" anchor="ctr"/>
          <a:lstStyle>
            <a:lvl1pPr algn="r">
              <a:defRPr sz="1600">
                <a:solidFill>
                  <a:schemeClr val="tx1">
                    <a:tint val="75000"/>
                  </a:schemeClr>
                </a:solidFill>
              </a:defRPr>
            </a:lvl1pPr>
          </a:lstStyle>
          <a:p>
            <a:pPr defTabSz="1217460"/>
            <a:fld id="{A14D4266-B7A9-433C-9BBA-7A4BDA6AF4D4}" type="slidenum">
              <a:rPr lang="el-GR" smtClean="0">
                <a:solidFill>
                  <a:prstClr val="black">
                    <a:tint val="75000"/>
                  </a:prstClr>
                </a:solidFill>
              </a:rPr>
              <a:pPr defTabSz="1217460"/>
              <a:t>‹#›</a:t>
            </a:fld>
            <a:endParaRPr lang="el-GR">
              <a:solidFill>
                <a:prstClr val="black">
                  <a:tint val="75000"/>
                </a:prstClr>
              </a:solidFill>
            </a:endParaRPr>
          </a:p>
        </p:txBody>
      </p:sp>
    </p:spTree>
    <p:extLst>
      <p:ext uri="{BB962C8B-B14F-4D97-AF65-F5344CB8AC3E}">
        <p14:creationId xmlns:p14="http://schemas.microsoft.com/office/powerpoint/2010/main" val="158555461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1217460" rtl="0" eaLnBrk="1" latinLnBrk="0" hangingPunct="1">
        <a:spcBef>
          <a:spcPct val="0"/>
        </a:spcBef>
        <a:buNone/>
        <a:defRPr sz="5900" kern="1200">
          <a:solidFill>
            <a:schemeClr val="tx1"/>
          </a:solidFill>
          <a:latin typeface="+mj-lt"/>
          <a:ea typeface="+mj-ea"/>
          <a:cs typeface="+mj-cs"/>
        </a:defRPr>
      </a:lvl1pPr>
    </p:titleStyle>
    <p:bodyStyle>
      <a:lvl1pPr marL="456507" indent="-456507" algn="l" defTabSz="121746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206" indent="-380458" algn="l" defTabSz="121746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797" indent="-304336" algn="l" defTabSz="121746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507" indent="-304336" algn="l" defTabSz="121746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9254" indent="-304336" algn="l" defTabSz="121746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928" indent="-304336" algn="l" defTabSz="121746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677" indent="-304336" algn="l" defTabSz="121746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5389" indent="-304336" algn="l" defTabSz="121746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4099" indent="-304336" algn="l" defTabSz="121746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l-GR"/>
      </a:defPPr>
      <a:lvl1pPr marL="0" algn="l" defTabSz="1217460" rtl="0" eaLnBrk="1" latinLnBrk="0" hangingPunct="1">
        <a:defRPr sz="2400" kern="1200">
          <a:solidFill>
            <a:schemeClr val="tx1"/>
          </a:solidFill>
          <a:latin typeface="+mn-lt"/>
          <a:ea typeface="+mn-ea"/>
          <a:cs typeface="+mn-cs"/>
        </a:defRPr>
      </a:lvl1pPr>
      <a:lvl2pPr marL="608675" algn="l" defTabSz="1217460" rtl="0" eaLnBrk="1" latinLnBrk="0" hangingPunct="1">
        <a:defRPr sz="2400" kern="1200">
          <a:solidFill>
            <a:schemeClr val="tx1"/>
          </a:solidFill>
          <a:latin typeface="+mn-lt"/>
          <a:ea typeface="+mn-ea"/>
          <a:cs typeface="+mn-cs"/>
        </a:defRPr>
      </a:lvl2pPr>
      <a:lvl3pPr marL="1217460" algn="l" defTabSz="1217460" rtl="0" eaLnBrk="1" latinLnBrk="0" hangingPunct="1">
        <a:defRPr sz="2400" kern="1200">
          <a:solidFill>
            <a:schemeClr val="tx1"/>
          </a:solidFill>
          <a:latin typeface="+mn-lt"/>
          <a:ea typeface="+mn-ea"/>
          <a:cs typeface="+mn-cs"/>
        </a:defRPr>
      </a:lvl3pPr>
      <a:lvl4pPr marL="1826170" algn="l" defTabSz="1217460" rtl="0" eaLnBrk="1" latinLnBrk="0" hangingPunct="1">
        <a:defRPr sz="2400" kern="1200">
          <a:solidFill>
            <a:schemeClr val="tx1"/>
          </a:solidFill>
          <a:latin typeface="+mn-lt"/>
          <a:ea typeface="+mn-ea"/>
          <a:cs typeface="+mn-cs"/>
        </a:defRPr>
      </a:lvl4pPr>
      <a:lvl5pPr marL="2434918" algn="l" defTabSz="1217460" rtl="0" eaLnBrk="1" latinLnBrk="0" hangingPunct="1">
        <a:defRPr sz="2400" kern="1200">
          <a:solidFill>
            <a:schemeClr val="tx1"/>
          </a:solidFill>
          <a:latin typeface="+mn-lt"/>
          <a:ea typeface="+mn-ea"/>
          <a:cs typeface="+mn-cs"/>
        </a:defRPr>
      </a:lvl5pPr>
      <a:lvl6pPr marL="3043592" algn="l" defTabSz="1217460" rtl="0" eaLnBrk="1" latinLnBrk="0" hangingPunct="1">
        <a:defRPr sz="2400" kern="1200">
          <a:solidFill>
            <a:schemeClr val="tx1"/>
          </a:solidFill>
          <a:latin typeface="+mn-lt"/>
          <a:ea typeface="+mn-ea"/>
          <a:cs typeface="+mn-cs"/>
        </a:defRPr>
      </a:lvl6pPr>
      <a:lvl7pPr marL="3652267" algn="l" defTabSz="1217460" rtl="0" eaLnBrk="1" latinLnBrk="0" hangingPunct="1">
        <a:defRPr sz="2400" kern="1200">
          <a:solidFill>
            <a:schemeClr val="tx1"/>
          </a:solidFill>
          <a:latin typeface="+mn-lt"/>
          <a:ea typeface="+mn-ea"/>
          <a:cs typeface="+mn-cs"/>
        </a:defRPr>
      </a:lvl7pPr>
      <a:lvl8pPr marL="4261013" algn="l" defTabSz="1217460" rtl="0" eaLnBrk="1" latinLnBrk="0" hangingPunct="1">
        <a:defRPr sz="2400" kern="1200">
          <a:solidFill>
            <a:schemeClr val="tx1"/>
          </a:solidFill>
          <a:latin typeface="+mn-lt"/>
          <a:ea typeface="+mn-ea"/>
          <a:cs typeface="+mn-cs"/>
        </a:defRPr>
      </a:lvl8pPr>
      <a:lvl9pPr marL="4869744" algn="l" defTabSz="121746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5174043-3E56-4467-BA61-EB31A68EA60A}"/>
              </a:ext>
            </a:extLst>
          </p:cNvPr>
          <p:cNvSpPr>
            <a:spLocks noGrp="1"/>
          </p:cNvSpPr>
          <p:nvPr>
            <p:ph type="title"/>
          </p:nvPr>
        </p:nvSpPr>
        <p:spPr>
          <a:xfrm>
            <a:off x="838200" y="365129"/>
            <a:ext cx="10515600" cy="1325563"/>
          </a:xfrm>
          <a:prstGeom prst="rect">
            <a:avLst/>
          </a:prstGeom>
        </p:spPr>
        <p:txBody>
          <a:bodyPr vert="horz" lIns="91362" tIns="45718" rIns="91362"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5765501-205C-4A35-B370-CB0AD06B4580}"/>
              </a:ext>
            </a:extLst>
          </p:cNvPr>
          <p:cNvSpPr>
            <a:spLocks noGrp="1"/>
          </p:cNvSpPr>
          <p:nvPr>
            <p:ph type="body" idx="1"/>
          </p:nvPr>
        </p:nvSpPr>
        <p:spPr>
          <a:xfrm>
            <a:off x="838200" y="1825625"/>
            <a:ext cx="10515600" cy="4351339"/>
          </a:xfrm>
          <a:prstGeom prst="rect">
            <a:avLst/>
          </a:prstGeom>
        </p:spPr>
        <p:txBody>
          <a:bodyPr vert="horz" lIns="91362" tIns="45718" rIns="91362"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445A00C-451B-4BFF-9B8E-0F5E5A8D91AE}"/>
              </a:ext>
            </a:extLst>
          </p:cNvPr>
          <p:cNvSpPr>
            <a:spLocks noGrp="1"/>
          </p:cNvSpPr>
          <p:nvPr>
            <p:ph type="dt" sz="half" idx="2"/>
          </p:nvPr>
        </p:nvSpPr>
        <p:spPr>
          <a:xfrm>
            <a:off x="838200" y="6356364"/>
            <a:ext cx="2743200" cy="365125"/>
          </a:xfrm>
          <a:prstGeom prst="rect">
            <a:avLst/>
          </a:prstGeom>
        </p:spPr>
        <p:txBody>
          <a:bodyPr vert="horz" lIns="91362" tIns="45718" rIns="91362" bIns="45718" rtlCol="0" anchor="ctr"/>
          <a:lstStyle>
            <a:lvl1pPr algn="l">
              <a:defRPr sz="1200">
                <a:solidFill>
                  <a:schemeClr val="tx1">
                    <a:tint val="75000"/>
                  </a:schemeClr>
                </a:solidFill>
              </a:defRPr>
            </a:lvl1pPr>
          </a:lstStyle>
          <a:p>
            <a:pPr defTabSz="913516"/>
            <a:fld id="{263983A9-ACAE-4CFE-8063-DB54ADF5656C}" type="datetimeFigureOut">
              <a:rPr lang="en-US" smtClean="0">
                <a:solidFill>
                  <a:prstClr val="black">
                    <a:tint val="75000"/>
                  </a:prstClr>
                </a:solidFill>
              </a:rPr>
              <a:pPr defTabSz="913516"/>
              <a:t>10/17/2023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BF840BB-894C-4FF7-9C7F-46F9327D98DB}"/>
              </a:ext>
            </a:extLst>
          </p:cNvPr>
          <p:cNvSpPr>
            <a:spLocks noGrp="1"/>
          </p:cNvSpPr>
          <p:nvPr>
            <p:ph type="ftr" sz="quarter" idx="3"/>
          </p:nvPr>
        </p:nvSpPr>
        <p:spPr>
          <a:xfrm>
            <a:off x="4038600" y="6356364"/>
            <a:ext cx="4114800" cy="365125"/>
          </a:xfrm>
          <a:prstGeom prst="rect">
            <a:avLst/>
          </a:prstGeom>
        </p:spPr>
        <p:txBody>
          <a:bodyPr vert="horz" lIns="91362" tIns="45718" rIns="91362" bIns="45718" rtlCol="0" anchor="ctr"/>
          <a:lstStyle>
            <a:lvl1pPr algn="ctr">
              <a:defRPr sz="1200">
                <a:solidFill>
                  <a:schemeClr val="tx1">
                    <a:tint val="75000"/>
                  </a:schemeClr>
                </a:solidFill>
              </a:defRPr>
            </a:lvl1pPr>
          </a:lstStyle>
          <a:p>
            <a:pPr defTabSz="91351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7F8E77E-68B6-4E78-A8FE-0E9EDC554799}"/>
              </a:ext>
            </a:extLst>
          </p:cNvPr>
          <p:cNvSpPr>
            <a:spLocks noGrp="1"/>
          </p:cNvSpPr>
          <p:nvPr>
            <p:ph type="sldNum" sz="quarter" idx="4"/>
          </p:nvPr>
        </p:nvSpPr>
        <p:spPr>
          <a:xfrm>
            <a:off x="8610600" y="6356364"/>
            <a:ext cx="2743200" cy="365125"/>
          </a:xfrm>
          <a:prstGeom prst="rect">
            <a:avLst/>
          </a:prstGeom>
        </p:spPr>
        <p:txBody>
          <a:bodyPr vert="horz" lIns="91362" tIns="45718" rIns="91362" bIns="45718" rtlCol="0" anchor="ctr"/>
          <a:lstStyle>
            <a:lvl1pPr algn="r">
              <a:defRPr sz="1200">
                <a:solidFill>
                  <a:schemeClr val="tx1">
                    <a:tint val="75000"/>
                  </a:schemeClr>
                </a:solidFill>
              </a:defRPr>
            </a:lvl1pPr>
          </a:lstStyle>
          <a:p>
            <a:pPr defTabSz="913516"/>
            <a:fld id="{2B309B5E-A944-488E-8DFB-8D97ECF021F2}" type="slidenum">
              <a:rPr lang="en-US" smtClean="0">
                <a:solidFill>
                  <a:prstClr val="black">
                    <a:tint val="75000"/>
                  </a:prstClr>
                </a:solidFill>
              </a:rPr>
              <a:pPr defTabSz="913516"/>
              <a:t>‹#›</a:t>
            </a:fld>
            <a:endParaRPr lang="en-US">
              <a:solidFill>
                <a:prstClr val="black">
                  <a:tint val="75000"/>
                </a:prstClr>
              </a:solidFill>
            </a:endParaRPr>
          </a:p>
        </p:txBody>
      </p:sp>
    </p:spTree>
    <p:extLst>
      <p:ext uri="{BB962C8B-B14F-4D97-AF65-F5344CB8AC3E}">
        <p14:creationId xmlns:p14="http://schemas.microsoft.com/office/powerpoint/2010/main" val="2235553910"/>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91351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92" indent="-228392" algn="l" defTabSz="91351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74" indent="-228392" algn="l" defTabSz="91351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906" indent="-228392" algn="l" defTabSz="91351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640" indent="-228392" algn="l" defTabSz="91351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375" indent="-228392" algn="l" defTabSz="91351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156" indent="-228392" algn="l" defTabSz="91351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914" indent="-228392" algn="l" defTabSz="91351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672" indent="-228392" algn="l" defTabSz="91351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454" indent="-228392" algn="l" defTabSz="91351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516" rtl="0" eaLnBrk="1" latinLnBrk="0" hangingPunct="1">
        <a:defRPr sz="1900" kern="1200">
          <a:solidFill>
            <a:schemeClr val="tx1"/>
          </a:solidFill>
          <a:latin typeface="+mn-lt"/>
          <a:ea typeface="+mn-ea"/>
          <a:cs typeface="+mn-cs"/>
        </a:defRPr>
      </a:lvl1pPr>
      <a:lvl2pPr marL="456735" algn="l" defTabSz="913516" rtl="0" eaLnBrk="1" latinLnBrk="0" hangingPunct="1">
        <a:defRPr sz="1900" kern="1200">
          <a:solidFill>
            <a:schemeClr val="tx1"/>
          </a:solidFill>
          <a:latin typeface="+mn-lt"/>
          <a:ea typeface="+mn-ea"/>
          <a:cs typeface="+mn-cs"/>
        </a:defRPr>
      </a:lvl2pPr>
      <a:lvl3pPr marL="913516" algn="l" defTabSz="913516" rtl="0" eaLnBrk="1" latinLnBrk="0" hangingPunct="1">
        <a:defRPr sz="1900" kern="1200">
          <a:solidFill>
            <a:schemeClr val="tx1"/>
          </a:solidFill>
          <a:latin typeface="+mn-lt"/>
          <a:ea typeface="+mn-ea"/>
          <a:cs typeface="+mn-cs"/>
        </a:defRPr>
      </a:lvl3pPr>
      <a:lvl4pPr marL="1370274" algn="l" defTabSz="913516" rtl="0" eaLnBrk="1" latinLnBrk="0" hangingPunct="1">
        <a:defRPr sz="1900" kern="1200">
          <a:solidFill>
            <a:schemeClr val="tx1"/>
          </a:solidFill>
          <a:latin typeface="+mn-lt"/>
          <a:ea typeface="+mn-ea"/>
          <a:cs typeface="+mn-cs"/>
        </a:defRPr>
      </a:lvl4pPr>
      <a:lvl5pPr marL="1827032" algn="l" defTabSz="913516" rtl="0" eaLnBrk="1" latinLnBrk="0" hangingPunct="1">
        <a:defRPr sz="1900" kern="1200">
          <a:solidFill>
            <a:schemeClr val="tx1"/>
          </a:solidFill>
          <a:latin typeface="+mn-lt"/>
          <a:ea typeface="+mn-ea"/>
          <a:cs typeface="+mn-cs"/>
        </a:defRPr>
      </a:lvl5pPr>
      <a:lvl6pPr marL="2283814" algn="l" defTabSz="913516" rtl="0" eaLnBrk="1" latinLnBrk="0" hangingPunct="1">
        <a:defRPr sz="1900" kern="1200">
          <a:solidFill>
            <a:schemeClr val="tx1"/>
          </a:solidFill>
          <a:latin typeface="+mn-lt"/>
          <a:ea typeface="+mn-ea"/>
          <a:cs typeface="+mn-cs"/>
        </a:defRPr>
      </a:lvl6pPr>
      <a:lvl7pPr marL="2740546" algn="l" defTabSz="913516" rtl="0" eaLnBrk="1" latinLnBrk="0" hangingPunct="1">
        <a:defRPr sz="1900" kern="1200">
          <a:solidFill>
            <a:schemeClr val="tx1"/>
          </a:solidFill>
          <a:latin typeface="+mn-lt"/>
          <a:ea typeface="+mn-ea"/>
          <a:cs typeface="+mn-cs"/>
        </a:defRPr>
      </a:lvl7pPr>
      <a:lvl8pPr marL="3197280" algn="l" defTabSz="913516" rtl="0" eaLnBrk="1" latinLnBrk="0" hangingPunct="1">
        <a:defRPr sz="1900" kern="1200">
          <a:solidFill>
            <a:schemeClr val="tx1"/>
          </a:solidFill>
          <a:latin typeface="+mn-lt"/>
          <a:ea typeface="+mn-ea"/>
          <a:cs typeface="+mn-cs"/>
        </a:defRPr>
      </a:lvl8pPr>
      <a:lvl9pPr marL="3654015" algn="l" defTabSz="913516"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 xmlns:a16="http://schemas.microsoft.com/office/drawing/2014/main" id="{72E6FF9A-DE45-4971-9FFD-EA3B67C2DE8D}"/>
              </a:ext>
            </a:extLst>
          </p:cNvPr>
          <p:cNvSpPr>
            <a:spLocks noGrp="1"/>
          </p:cNvSpPr>
          <p:nvPr>
            <p:ph type="title"/>
          </p:nvPr>
        </p:nvSpPr>
        <p:spPr>
          <a:xfrm>
            <a:off x="838200" y="365129"/>
            <a:ext cx="10515600" cy="1325563"/>
          </a:xfrm>
          <a:prstGeom prst="rect">
            <a:avLst/>
          </a:prstGeom>
        </p:spPr>
        <p:txBody>
          <a:bodyPr vert="horz" lIns="91324" tIns="45718" rIns="91324" bIns="45718"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 xmlns:a16="http://schemas.microsoft.com/office/drawing/2014/main" id="{A9E2F822-AC1E-4350-A66D-2D164FE17874}"/>
              </a:ext>
            </a:extLst>
          </p:cNvPr>
          <p:cNvSpPr>
            <a:spLocks noGrp="1"/>
          </p:cNvSpPr>
          <p:nvPr>
            <p:ph type="body" idx="1"/>
          </p:nvPr>
        </p:nvSpPr>
        <p:spPr>
          <a:xfrm>
            <a:off x="838200" y="1825625"/>
            <a:ext cx="10515600" cy="4351339"/>
          </a:xfrm>
          <a:prstGeom prst="rect">
            <a:avLst/>
          </a:prstGeom>
        </p:spPr>
        <p:txBody>
          <a:bodyPr vert="horz" lIns="91324" tIns="45718" rIns="91324" bIns="45718"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 xmlns:a16="http://schemas.microsoft.com/office/drawing/2014/main" id="{547A4277-400D-4D0D-8C09-AFEBE42AE5BD}"/>
              </a:ext>
            </a:extLst>
          </p:cNvPr>
          <p:cNvSpPr>
            <a:spLocks noGrp="1"/>
          </p:cNvSpPr>
          <p:nvPr>
            <p:ph type="dt" sz="half" idx="2"/>
          </p:nvPr>
        </p:nvSpPr>
        <p:spPr>
          <a:xfrm>
            <a:off x="838200" y="6356364"/>
            <a:ext cx="2743200" cy="365125"/>
          </a:xfrm>
          <a:prstGeom prst="rect">
            <a:avLst/>
          </a:prstGeom>
        </p:spPr>
        <p:txBody>
          <a:bodyPr vert="horz" lIns="91324" tIns="45718" rIns="91324" bIns="45718" rtlCol="0" anchor="ctr"/>
          <a:lstStyle>
            <a:lvl1pPr algn="l">
              <a:defRPr sz="1200">
                <a:solidFill>
                  <a:schemeClr val="tx1">
                    <a:tint val="75000"/>
                  </a:schemeClr>
                </a:solidFill>
              </a:defRPr>
            </a:lvl1pPr>
          </a:lstStyle>
          <a:p>
            <a:fld id="{2845AC76-6DB2-4A5B-B6CE-0DBD1396F762}" type="datetimeFigureOut">
              <a:rPr lang="el-GR" smtClean="0">
                <a:solidFill>
                  <a:prstClr val="black">
                    <a:tint val="75000"/>
                  </a:prstClr>
                </a:solidFill>
              </a:rPr>
              <a:pPr/>
              <a:t>17/10/2023</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170C8575-E1EA-43C0-9BF1-F71BFF0A58D0}"/>
              </a:ext>
            </a:extLst>
          </p:cNvPr>
          <p:cNvSpPr>
            <a:spLocks noGrp="1"/>
          </p:cNvSpPr>
          <p:nvPr>
            <p:ph type="ftr" sz="quarter" idx="3"/>
          </p:nvPr>
        </p:nvSpPr>
        <p:spPr>
          <a:xfrm>
            <a:off x="4038600" y="6356364"/>
            <a:ext cx="4114800" cy="365125"/>
          </a:xfrm>
          <a:prstGeom prst="rect">
            <a:avLst/>
          </a:prstGeom>
        </p:spPr>
        <p:txBody>
          <a:bodyPr vert="horz" lIns="91324" tIns="45718" rIns="91324" bIns="45718"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05796094-5636-42BC-BD88-9F7EC6BFFBD5}"/>
              </a:ext>
            </a:extLst>
          </p:cNvPr>
          <p:cNvSpPr>
            <a:spLocks noGrp="1"/>
          </p:cNvSpPr>
          <p:nvPr>
            <p:ph type="sldNum" sz="quarter" idx="4"/>
          </p:nvPr>
        </p:nvSpPr>
        <p:spPr>
          <a:xfrm>
            <a:off x="8610600" y="6356364"/>
            <a:ext cx="2743200" cy="365125"/>
          </a:xfrm>
          <a:prstGeom prst="rect">
            <a:avLst/>
          </a:prstGeom>
        </p:spPr>
        <p:txBody>
          <a:bodyPr vert="horz" lIns="91324" tIns="45718" rIns="91324" bIns="45718" rtlCol="0" anchor="ctr"/>
          <a:lstStyle>
            <a:lvl1pPr algn="r">
              <a:defRPr sz="1200">
                <a:solidFill>
                  <a:schemeClr val="tx1">
                    <a:tint val="75000"/>
                  </a:schemeClr>
                </a:solidFill>
              </a:defRPr>
            </a:lvl1pPr>
          </a:lstStyle>
          <a:p>
            <a:fld id="{65B6792C-2DA3-48E8-B748-3101C3C064B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6464273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308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90" indent="-228290" algn="l" defTabSz="91308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870" indent="-228290" algn="l" defTabSz="91308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374" indent="-228290" algn="l" defTabSz="91308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88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387"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965"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7508"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05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063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l-GR"/>
      </a:defPPr>
      <a:lvl1pPr marL="0" algn="l" defTabSz="913085" rtl="0" eaLnBrk="1" latinLnBrk="0" hangingPunct="1">
        <a:defRPr sz="1900" kern="1200">
          <a:solidFill>
            <a:schemeClr val="tx1"/>
          </a:solidFill>
          <a:latin typeface="+mn-lt"/>
          <a:ea typeface="+mn-ea"/>
          <a:cs typeface="+mn-cs"/>
        </a:defRPr>
      </a:lvl1pPr>
      <a:lvl2pPr marL="456507" algn="l" defTabSz="913085" rtl="0" eaLnBrk="1" latinLnBrk="0" hangingPunct="1">
        <a:defRPr sz="1900" kern="1200">
          <a:solidFill>
            <a:schemeClr val="tx1"/>
          </a:solidFill>
          <a:latin typeface="+mn-lt"/>
          <a:ea typeface="+mn-ea"/>
          <a:cs typeface="+mn-cs"/>
        </a:defRPr>
      </a:lvl2pPr>
      <a:lvl3pPr marL="913085" algn="l" defTabSz="913085" rtl="0" eaLnBrk="1" latinLnBrk="0" hangingPunct="1">
        <a:defRPr sz="1900" kern="1200">
          <a:solidFill>
            <a:schemeClr val="tx1"/>
          </a:solidFill>
          <a:latin typeface="+mn-lt"/>
          <a:ea typeface="+mn-ea"/>
          <a:cs typeface="+mn-cs"/>
        </a:defRPr>
      </a:lvl3pPr>
      <a:lvl4pPr marL="1369628" algn="l" defTabSz="913085" rtl="0" eaLnBrk="1" latinLnBrk="0" hangingPunct="1">
        <a:defRPr sz="1900" kern="1200">
          <a:solidFill>
            <a:schemeClr val="tx1"/>
          </a:solidFill>
          <a:latin typeface="+mn-lt"/>
          <a:ea typeface="+mn-ea"/>
          <a:cs typeface="+mn-cs"/>
        </a:defRPr>
      </a:lvl4pPr>
      <a:lvl5pPr marL="1826170" algn="l" defTabSz="913085" rtl="0" eaLnBrk="1" latinLnBrk="0" hangingPunct="1">
        <a:defRPr sz="1900" kern="1200">
          <a:solidFill>
            <a:schemeClr val="tx1"/>
          </a:solidFill>
          <a:latin typeface="+mn-lt"/>
          <a:ea typeface="+mn-ea"/>
          <a:cs typeface="+mn-cs"/>
        </a:defRPr>
      </a:lvl5pPr>
      <a:lvl6pPr marL="2282750" algn="l" defTabSz="913085" rtl="0" eaLnBrk="1" latinLnBrk="0" hangingPunct="1">
        <a:defRPr sz="1900" kern="1200">
          <a:solidFill>
            <a:schemeClr val="tx1"/>
          </a:solidFill>
          <a:latin typeface="+mn-lt"/>
          <a:ea typeface="+mn-ea"/>
          <a:cs typeface="+mn-cs"/>
        </a:defRPr>
      </a:lvl6pPr>
      <a:lvl7pPr marL="2739254" algn="l" defTabSz="913085" rtl="0" eaLnBrk="1" latinLnBrk="0" hangingPunct="1">
        <a:defRPr sz="1900" kern="1200">
          <a:solidFill>
            <a:schemeClr val="tx1"/>
          </a:solidFill>
          <a:latin typeface="+mn-lt"/>
          <a:ea typeface="+mn-ea"/>
          <a:cs typeface="+mn-cs"/>
        </a:defRPr>
      </a:lvl7pPr>
      <a:lvl8pPr marL="3195760" algn="l" defTabSz="913085" rtl="0" eaLnBrk="1" latinLnBrk="0" hangingPunct="1">
        <a:defRPr sz="1900" kern="1200">
          <a:solidFill>
            <a:schemeClr val="tx1"/>
          </a:solidFill>
          <a:latin typeface="+mn-lt"/>
          <a:ea typeface="+mn-ea"/>
          <a:cs typeface="+mn-cs"/>
        </a:defRPr>
      </a:lvl8pPr>
      <a:lvl9pPr marL="3652267" algn="l" defTabSz="91308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8.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91.xml"/><Relationship Id="rId5" Type="http://schemas.openxmlformats.org/officeDocument/2006/relationships/image" Target="../media/image22.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80.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cme.healio.com/nephrology/20230320/pathogenesis-and-management-of-iga/content" TargetMode="External"/><Relationship Id="rId2" Type="http://schemas.openxmlformats.org/officeDocument/2006/relationships/hyperlink" Target="https://vmx.m-anage.com/era/era23/en-GB/presentation/496667" TargetMode="External"/><Relationship Id="rId1" Type="http://schemas.openxmlformats.org/officeDocument/2006/relationships/slideLayout" Target="../slideLayouts/slideLayout2.xml"/><Relationship Id="rId5" Type="http://schemas.openxmlformats.org/officeDocument/2006/relationships/hyperlink" Target="https://www.youtube.com/watch?app=desktop&amp;v=LV3PCkEgjFU" TargetMode="External"/><Relationship Id="rId4" Type="http://schemas.openxmlformats.org/officeDocument/2006/relationships/hyperlink" Target="https://www.thelancet.com/journals/lancet/article/PIIS0140-6736(23)01554-4/fulltex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70.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F8A471C-0933-4AAF-8E51-823062E65487}"/>
              </a:ext>
            </a:extLst>
          </p:cNvPr>
          <p:cNvSpPr txBox="1"/>
          <p:nvPr/>
        </p:nvSpPr>
        <p:spPr>
          <a:xfrm>
            <a:off x="1790751" y="3721116"/>
            <a:ext cx="5180432" cy="2246765"/>
          </a:xfrm>
          <a:prstGeom prst="rect">
            <a:avLst/>
          </a:prstGeom>
          <a:noFill/>
        </p:spPr>
        <p:txBody>
          <a:bodyPr wrap="none" lIns="91324" tIns="45718" rIns="91324" bIns="45718" rtlCol="0">
            <a:spAutoFit/>
          </a:bodyPr>
          <a:lstStyle/>
          <a:p>
            <a:r>
              <a:rPr lang="en-US" sz="2800" dirty="0" err="1">
                <a:solidFill>
                  <a:schemeClr val="accent1">
                    <a:lumMod val="40000"/>
                    <a:lumOff val="60000"/>
                  </a:schemeClr>
                </a:solidFill>
              </a:rPr>
              <a:t>My</a:t>
            </a:r>
            <a:r>
              <a:rPr lang="en-US" sz="3200" dirty="0" err="1">
                <a:solidFill>
                  <a:schemeClr val="accent1">
                    <a:lumMod val="40000"/>
                    <a:lumOff val="60000"/>
                  </a:schemeClr>
                </a:solidFill>
              </a:rPr>
              <a:t>rto</a:t>
            </a:r>
            <a:r>
              <a:rPr lang="en-US" sz="3200" dirty="0">
                <a:solidFill>
                  <a:schemeClr val="accent1">
                    <a:lumMod val="40000"/>
                    <a:lumOff val="60000"/>
                  </a:schemeClr>
                </a:solidFill>
              </a:rPr>
              <a:t> </a:t>
            </a:r>
            <a:r>
              <a:rPr lang="en-US" sz="3200" dirty="0" err="1">
                <a:solidFill>
                  <a:schemeClr val="accent1">
                    <a:lumMod val="40000"/>
                    <a:lumOff val="60000"/>
                  </a:schemeClr>
                </a:solidFill>
              </a:rPr>
              <a:t>Giannopoulou</a:t>
            </a:r>
            <a:r>
              <a:rPr lang="en-US" sz="3200" dirty="0">
                <a:solidFill>
                  <a:schemeClr val="accent1">
                    <a:lumMod val="40000"/>
                    <a:lumOff val="60000"/>
                  </a:schemeClr>
                </a:solidFill>
              </a:rPr>
              <a:t> MD, PhD</a:t>
            </a:r>
          </a:p>
          <a:p>
            <a:r>
              <a:rPr lang="en-US" sz="3200" dirty="0">
                <a:solidFill>
                  <a:schemeClr val="accent1">
                    <a:lumMod val="40000"/>
                    <a:lumOff val="60000"/>
                  </a:schemeClr>
                </a:solidFill>
              </a:rPr>
              <a:t> </a:t>
            </a:r>
          </a:p>
          <a:p>
            <a:r>
              <a:rPr lang="en-US" dirty="0">
                <a:solidFill>
                  <a:schemeClr val="accent1">
                    <a:lumMod val="40000"/>
                    <a:lumOff val="60000"/>
                  </a:schemeClr>
                </a:solidFill>
              </a:rPr>
              <a:t>Consultant Nephrologist </a:t>
            </a:r>
          </a:p>
          <a:p>
            <a:r>
              <a:rPr lang="en-US" dirty="0">
                <a:solidFill>
                  <a:schemeClr val="accent1">
                    <a:lumMod val="40000"/>
                    <a:lumOff val="60000"/>
                  </a:schemeClr>
                </a:solidFill>
              </a:rPr>
              <a:t>Renal Department, </a:t>
            </a:r>
            <a:r>
              <a:rPr lang="en-US" dirty="0" err="1">
                <a:solidFill>
                  <a:schemeClr val="accent1">
                    <a:lumMod val="40000"/>
                    <a:lumOff val="60000"/>
                  </a:schemeClr>
                </a:solidFill>
              </a:rPr>
              <a:t>Evangeslimos</a:t>
            </a:r>
            <a:r>
              <a:rPr lang="en-US" dirty="0">
                <a:solidFill>
                  <a:schemeClr val="accent1">
                    <a:lumMod val="40000"/>
                    <a:lumOff val="60000"/>
                  </a:schemeClr>
                </a:solidFill>
              </a:rPr>
              <a:t> Hospital, Athens</a:t>
            </a:r>
          </a:p>
          <a:p>
            <a:endParaRPr lang="en-US" dirty="0">
              <a:solidFill>
                <a:schemeClr val="accent1">
                  <a:lumMod val="40000"/>
                  <a:lumOff val="60000"/>
                </a:schemeClr>
              </a:solidFill>
            </a:endParaRPr>
          </a:p>
          <a:p>
            <a:endParaRPr lang="el-GR" dirty="0">
              <a:solidFill>
                <a:schemeClr val="accent1">
                  <a:lumMod val="40000"/>
                  <a:lumOff val="60000"/>
                </a:schemeClr>
              </a:solidFill>
            </a:endParaRPr>
          </a:p>
        </p:txBody>
      </p:sp>
      <p:sp>
        <p:nvSpPr>
          <p:cNvPr id="2" name="TextBox 1">
            <a:extLst>
              <a:ext uri="{FF2B5EF4-FFF2-40B4-BE49-F238E27FC236}">
                <a16:creationId xmlns="" xmlns:a16="http://schemas.microsoft.com/office/drawing/2014/main" id="{7FB538A1-E530-49D1-A6B8-0AE3A97B679A}"/>
              </a:ext>
            </a:extLst>
          </p:cNvPr>
          <p:cNvSpPr txBox="1"/>
          <p:nvPr/>
        </p:nvSpPr>
        <p:spPr>
          <a:xfrm>
            <a:off x="1790703" y="2247951"/>
            <a:ext cx="8974804" cy="1123380"/>
          </a:xfrm>
          <a:prstGeom prst="rect">
            <a:avLst/>
          </a:prstGeom>
          <a:noFill/>
          <a:ln>
            <a:solidFill>
              <a:schemeClr val="bg1">
                <a:lumMod val="50000"/>
              </a:schemeClr>
            </a:solidFill>
          </a:ln>
          <a:effectLst>
            <a:glow rad="101600">
              <a:schemeClr val="accent3">
                <a:satMod val="175000"/>
                <a:alpha val="40000"/>
              </a:schemeClr>
            </a:glow>
          </a:effectLst>
        </p:spPr>
        <p:txBody>
          <a:bodyPr wrap="none" lIns="91324" tIns="45718" rIns="91324" bIns="45718" rtlCol="0">
            <a:spAutoFit/>
          </a:bodyPr>
          <a:lstStyle/>
          <a:p>
            <a:r>
              <a:rPr lang="en-US" sz="6700" b="1" dirty="0" err="1">
                <a:solidFill>
                  <a:schemeClr val="bg1"/>
                </a:solidFill>
                <a:effectLst>
                  <a:outerShdw blurRad="38100" dist="38100" dir="2700000" algn="tl">
                    <a:srgbClr val="000000">
                      <a:alpha val="43137"/>
                    </a:srgbClr>
                  </a:outerShdw>
                </a:effectLst>
              </a:rPr>
              <a:t>Iga</a:t>
            </a:r>
            <a:r>
              <a:rPr lang="en-US" sz="6700" b="1" dirty="0">
                <a:solidFill>
                  <a:schemeClr val="bg1"/>
                </a:solidFill>
                <a:effectLst>
                  <a:outerShdw blurRad="38100" dist="38100" dir="2700000" algn="tl">
                    <a:srgbClr val="000000">
                      <a:alpha val="43137"/>
                    </a:srgbClr>
                  </a:outerShdw>
                </a:effectLst>
              </a:rPr>
              <a:t> Nephropathy (</a:t>
            </a:r>
            <a:r>
              <a:rPr lang="en-US" sz="6700" b="1" dirty="0" err="1">
                <a:solidFill>
                  <a:schemeClr val="bg1"/>
                </a:solidFill>
                <a:effectLst>
                  <a:outerShdw blurRad="38100" dist="38100" dir="2700000" algn="tl">
                    <a:srgbClr val="000000">
                      <a:alpha val="43137"/>
                    </a:srgbClr>
                  </a:outerShdw>
                </a:effectLst>
              </a:rPr>
              <a:t>IgAN</a:t>
            </a:r>
            <a:r>
              <a:rPr lang="en-US" sz="6700" b="1" dirty="0">
                <a:solidFill>
                  <a:schemeClr val="bg1"/>
                </a:solidFill>
                <a:effectLst>
                  <a:outerShdw blurRad="38100" dist="38100" dir="2700000" algn="tl">
                    <a:srgbClr val="000000">
                      <a:alpha val="43137"/>
                    </a:srgbClr>
                  </a:outerShdw>
                </a:effectLst>
              </a:rPr>
              <a:t>) </a:t>
            </a:r>
            <a:endParaRPr lang="el-GR" sz="67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2577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57" t="16944" r="2929" b="22406"/>
          <a:stretch/>
        </p:blipFill>
        <p:spPr bwMode="auto">
          <a:xfrm>
            <a:off x="579551" y="1092212"/>
            <a:ext cx="11273684" cy="3992381"/>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0737" y="125369"/>
            <a:ext cx="8618111" cy="954003"/>
          </a:xfrm>
          <a:prstGeom prst="rect">
            <a:avLst/>
          </a:prstGeom>
          <a:noFill/>
        </p:spPr>
        <p:txBody>
          <a:bodyPr wrap="none" lIns="121762" tIns="60881" rIns="121762" bIns="60881" rtlCol="0">
            <a:spAutoFit/>
          </a:bodyPr>
          <a:lstStyle/>
          <a:p>
            <a:pPr defTabSz="1217430"/>
            <a:r>
              <a:rPr lang="en-US" sz="2700" b="1" dirty="0">
                <a:solidFill>
                  <a:srgbClr val="4F81BD">
                    <a:lumMod val="40000"/>
                    <a:lumOff val="60000"/>
                  </a:srgbClr>
                </a:solidFill>
                <a:effectLst>
                  <a:outerShdw blurRad="38100" dist="38100" dir="2700000" algn="tl">
                    <a:srgbClr val="000000">
                      <a:alpha val="43137"/>
                    </a:srgbClr>
                  </a:outerShdw>
                </a:effectLst>
              </a:rPr>
              <a:t>Hit 5: IgA immune complex deposition </a:t>
            </a:r>
          </a:p>
          <a:p>
            <a:pPr defTabSz="1217430"/>
            <a:r>
              <a:rPr lang="en-US" sz="2700" b="1" dirty="0">
                <a:solidFill>
                  <a:srgbClr val="4F81BD">
                    <a:lumMod val="40000"/>
                    <a:lumOff val="60000"/>
                  </a:srgbClr>
                </a:solidFill>
                <a:effectLst>
                  <a:outerShdw blurRad="38100" dist="38100" dir="2700000" algn="tl">
                    <a:srgbClr val="000000">
                      <a:alpha val="43137"/>
                    </a:srgbClr>
                  </a:outerShdw>
                </a:effectLst>
              </a:rPr>
              <a:t>leads to </a:t>
            </a:r>
            <a:r>
              <a:rPr lang="en-US" sz="2700" b="1" dirty="0" err="1">
                <a:solidFill>
                  <a:srgbClr val="4F81BD">
                    <a:lumMod val="40000"/>
                    <a:lumOff val="60000"/>
                  </a:srgbClr>
                </a:solidFill>
                <a:effectLst>
                  <a:outerShdw blurRad="38100" dist="38100" dir="2700000" algn="tl">
                    <a:srgbClr val="000000">
                      <a:alpha val="43137"/>
                    </a:srgbClr>
                  </a:outerShdw>
                </a:effectLst>
              </a:rPr>
              <a:t>overactivation</a:t>
            </a:r>
            <a:r>
              <a:rPr lang="en-US" sz="2700" b="1" dirty="0">
                <a:solidFill>
                  <a:srgbClr val="4F81BD">
                    <a:lumMod val="40000"/>
                    <a:lumOff val="60000"/>
                  </a:srgbClr>
                </a:solidFill>
                <a:effectLst>
                  <a:outerShdw blurRad="38100" dist="38100" dir="2700000" algn="tl">
                    <a:srgbClr val="000000">
                      <a:alpha val="43137"/>
                    </a:srgbClr>
                  </a:outerShdw>
                </a:effectLst>
              </a:rPr>
              <a:t> of the alternative pathway in </a:t>
            </a:r>
            <a:r>
              <a:rPr lang="en-US" sz="2700" b="1" dirty="0" err="1">
                <a:solidFill>
                  <a:srgbClr val="4F81BD">
                    <a:lumMod val="40000"/>
                    <a:lumOff val="60000"/>
                  </a:srgbClr>
                </a:solidFill>
                <a:effectLst>
                  <a:outerShdw blurRad="38100" dist="38100" dir="2700000" algn="tl">
                    <a:srgbClr val="000000">
                      <a:alpha val="43137"/>
                    </a:srgbClr>
                  </a:outerShdw>
                </a:effectLst>
              </a:rPr>
              <a:t>IgAN</a:t>
            </a:r>
            <a:r>
              <a:rPr lang="en-US" sz="2700" b="1" dirty="0">
                <a:solidFill>
                  <a:srgbClr val="4F81BD">
                    <a:lumMod val="40000"/>
                    <a:lumOff val="60000"/>
                  </a:srgbClr>
                </a:solidFill>
                <a:effectLst>
                  <a:outerShdw blurRad="38100" dist="38100" dir="2700000" algn="tl">
                    <a:srgbClr val="000000">
                      <a:alpha val="43137"/>
                    </a:srgbClr>
                  </a:outerShdw>
                </a:effectLst>
              </a:rPr>
              <a:t> </a:t>
            </a:r>
            <a:endParaRPr lang="el-GR" sz="2700" b="1" dirty="0">
              <a:solidFill>
                <a:srgbClr val="4F81BD">
                  <a:lumMod val="40000"/>
                  <a:lumOff val="60000"/>
                </a:srgbClr>
              </a:solidFill>
              <a:effectLst>
                <a:outerShdw blurRad="38100" dist="38100" dir="2700000" algn="tl">
                  <a:srgbClr val="000000">
                    <a:alpha val="43137"/>
                  </a:srgbClr>
                </a:outerShdw>
              </a:effectLst>
            </a:endParaRPr>
          </a:p>
        </p:txBody>
      </p:sp>
      <p:sp>
        <p:nvSpPr>
          <p:cNvPr id="5" name="TextBox 4"/>
          <p:cNvSpPr txBox="1"/>
          <p:nvPr/>
        </p:nvSpPr>
        <p:spPr>
          <a:xfrm>
            <a:off x="579560" y="5251477"/>
            <a:ext cx="11491911" cy="1000169"/>
          </a:xfrm>
          <a:prstGeom prst="rect">
            <a:avLst/>
          </a:prstGeom>
          <a:noFill/>
        </p:spPr>
        <p:txBody>
          <a:bodyPr wrap="none" lIns="121762" tIns="60881" rIns="121762" bIns="60881" rtlCol="0">
            <a:spAutoFit/>
          </a:bodyPr>
          <a:lstStyle/>
          <a:p>
            <a:pPr marL="380449" indent="-380449" defTabSz="1217430">
              <a:buFont typeface="Wingdings" pitchFamily="2" charset="2"/>
              <a:buChar char="Ø"/>
            </a:pPr>
            <a:r>
              <a:rPr lang="en-US" b="1" dirty="0">
                <a:solidFill>
                  <a:prstClr val="white"/>
                </a:solidFill>
              </a:rPr>
              <a:t>IgA immune complex deposition</a:t>
            </a:r>
            <a:r>
              <a:rPr lang="en-US" b="1" dirty="0">
                <a:solidFill>
                  <a:prstClr val="white"/>
                </a:solidFill>
                <a:sym typeface="Wingdings" pitchFamily="2" charset="2"/>
              </a:rPr>
              <a:t> </a:t>
            </a:r>
          </a:p>
          <a:p>
            <a:pPr marL="380449" indent="-380449" defTabSz="1217430">
              <a:buFont typeface="Wingdings" pitchFamily="2" charset="2"/>
              <a:buChar char="Ø"/>
            </a:pPr>
            <a:r>
              <a:rPr lang="en-US" b="1" dirty="0">
                <a:solidFill>
                  <a:prstClr val="white"/>
                </a:solidFill>
              </a:rPr>
              <a:t>Activation of the alternative pathway of the complement trigger inflammation (proteinuria and hematuria) </a:t>
            </a:r>
          </a:p>
          <a:p>
            <a:pPr marL="380449" indent="-380449" defTabSz="1217430">
              <a:buFont typeface="Wingdings" pitchFamily="2" charset="2"/>
              <a:buChar char="Ø"/>
            </a:pPr>
            <a:r>
              <a:rPr lang="en-US" b="1" dirty="0">
                <a:solidFill>
                  <a:prstClr val="white"/>
                </a:solidFill>
              </a:rPr>
              <a:t>Leads to </a:t>
            </a:r>
            <a:r>
              <a:rPr lang="en-US" b="1" dirty="0" err="1">
                <a:solidFill>
                  <a:prstClr val="white"/>
                </a:solidFill>
              </a:rPr>
              <a:t>tubulointerstitial</a:t>
            </a:r>
            <a:r>
              <a:rPr lang="en-US" b="1" dirty="0">
                <a:solidFill>
                  <a:prstClr val="white"/>
                </a:solidFill>
              </a:rPr>
              <a:t> and glomerular </a:t>
            </a:r>
            <a:r>
              <a:rPr lang="en-US" b="1" dirty="0" err="1">
                <a:solidFill>
                  <a:prstClr val="white"/>
                </a:solidFill>
              </a:rPr>
              <a:t>scarrinng</a:t>
            </a:r>
            <a:r>
              <a:rPr lang="en-US" b="1" dirty="0">
                <a:solidFill>
                  <a:prstClr val="white"/>
                </a:solidFill>
              </a:rPr>
              <a:t> and eventually to CKD </a:t>
            </a:r>
            <a:endParaRPr lang="el-GR" b="1" dirty="0">
              <a:solidFill>
                <a:prstClr val="white"/>
              </a:solidFill>
            </a:endParaRPr>
          </a:p>
        </p:txBody>
      </p:sp>
      <p:sp>
        <p:nvSpPr>
          <p:cNvPr id="7" name="Rounded Rectangle 6"/>
          <p:cNvSpPr/>
          <p:nvPr/>
        </p:nvSpPr>
        <p:spPr>
          <a:xfrm>
            <a:off x="520701" y="5245688"/>
            <a:ext cx="11345235" cy="984885"/>
          </a:xfrm>
          <a:prstGeom prst="roundRect">
            <a:avLst/>
          </a:prstGeom>
          <a:noFill/>
          <a:effectLst>
            <a:glow rad="254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21762" tIns="60881" rIns="121762" bIns="60881" spcCol="0" rtlCol="0" anchor="ctr"/>
          <a:lstStyle/>
          <a:p>
            <a:pPr algn="ctr" defTabSz="1217430"/>
            <a:endParaRPr lang="el-GR" sz="2400">
              <a:solidFill>
                <a:prstClr val="white"/>
              </a:solidFill>
            </a:endParaRPr>
          </a:p>
        </p:txBody>
      </p:sp>
      <p:sp>
        <p:nvSpPr>
          <p:cNvPr id="8" name="TextBox 7"/>
          <p:cNvSpPr txBox="1"/>
          <p:nvPr/>
        </p:nvSpPr>
        <p:spPr>
          <a:xfrm>
            <a:off x="9347252" y="6242499"/>
            <a:ext cx="2656928" cy="615448"/>
          </a:xfrm>
          <a:prstGeom prst="rect">
            <a:avLst/>
          </a:prstGeom>
          <a:noFill/>
        </p:spPr>
        <p:txBody>
          <a:bodyPr wrap="none" lIns="121762" tIns="60881" rIns="121762" bIns="60881" rtlCol="0">
            <a:spAutoFit/>
          </a:bodyPr>
          <a:lstStyle/>
          <a:p>
            <a:pPr defTabSz="1217430"/>
            <a:r>
              <a:rPr lang="en-US" sz="1600" i="1" dirty="0">
                <a:solidFill>
                  <a:prstClr val="white">
                    <a:lumMod val="50000"/>
                  </a:prstClr>
                </a:solidFill>
              </a:rPr>
              <a:t>Front </a:t>
            </a:r>
            <a:r>
              <a:rPr lang="en-US" sz="1600" i="1" dirty="0" err="1">
                <a:solidFill>
                  <a:prstClr val="white">
                    <a:lumMod val="50000"/>
                  </a:prstClr>
                </a:solidFill>
              </a:rPr>
              <a:t>Immunol</a:t>
            </a:r>
            <a:r>
              <a:rPr lang="en-US" sz="1600" i="1" dirty="0">
                <a:solidFill>
                  <a:prstClr val="white">
                    <a:lumMod val="50000"/>
                  </a:prstClr>
                </a:solidFill>
              </a:rPr>
              <a:t> 2019; 10:504</a:t>
            </a:r>
          </a:p>
          <a:p>
            <a:pPr defTabSz="1217430"/>
            <a:r>
              <a:rPr lang="en-US" sz="1600" i="1" dirty="0">
                <a:solidFill>
                  <a:prstClr val="white">
                    <a:lumMod val="50000"/>
                  </a:prstClr>
                </a:solidFill>
              </a:rPr>
              <a:t>Am J </a:t>
            </a:r>
            <a:r>
              <a:rPr lang="en-US" sz="1600" i="1" dirty="0" err="1">
                <a:solidFill>
                  <a:prstClr val="white">
                    <a:lumMod val="50000"/>
                  </a:prstClr>
                </a:solidFill>
              </a:rPr>
              <a:t>Nephrol</a:t>
            </a:r>
            <a:r>
              <a:rPr lang="en-US" sz="1600" i="1" dirty="0">
                <a:solidFill>
                  <a:prstClr val="white">
                    <a:lumMod val="50000"/>
                  </a:prstClr>
                </a:solidFill>
              </a:rPr>
              <a:t> 2018; 47:43-52</a:t>
            </a:r>
            <a:endParaRPr lang="el-GR" sz="1600" i="1" dirty="0">
              <a:solidFill>
                <a:prstClr val="white">
                  <a:lumMod val="50000"/>
                </a:prstClr>
              </a:solidFill>
            </a:endParaRPr>
          </a:p>
        </p:txBody>
      </p:sp>
    </p:spTree>
    <p:extLst>
      <p:ext uri="{BB962C8B-B14F-4D97-AF65-F5344CB8AC3E}">
        <p14:creationId xmlns:p14="http://schemas.microsoft.com/office/powerpoint/2010/main" val="387525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 xmlns:a16="http://schemas.microsoft.com/office/drawing/2014/main" id="{BB63E7C1-7281-4964-9523-162362186945}"/>
              </a:ext>
            </a:extLst>
          </p:cNvPr>
          <p:cNvSpPr>
            <a:spLocks noGrp="1"/>
          </p:cNvSpPr>
          <p:nvPr>
            <p:ph idx="1"/>
          </p:nvPr>
        </p:nvSpPr>
        <p:spPr>
          <a:ln>
            <a:solidFill>
              <a:schemeClr val="bg1">
                <a:lumMod val="65000"/>
              </a:schemeClr>
            </a:solidFill>
            <a:miter lim="800000"/>
          </a:ln>
        </p:spPr>
        <p:txBody>
          <a:bodyPr>
            <a:normAutofit lnSpcReduction="10000"/>
          </a:bodyPr>
          <a:lstStyle/>
          <a:p>
            <a:r>
              <a:rPr lang="en-US" dirty="0" smtClean="0">
                <a:solidFill>
                  <a:schemeClr val="accent1">
                    <a:lumMod val="75000"/>
                  </a:schemeClr>
                </a:solidFill>
              </a:rPr>
              <a:t>Epidemiology and Pathophysiology </a:t>
            </a:r>
            <a:r>
              <a:rPr lang="en-US" dirty="0">
                <a:solidFill>
                  <a:schemeClr val="accent1">
                    <a:lumMod val="75000"/>
                  </a:schemeClr>
                </a:solidFill>
              </a:rPr>
              <a:t>of </a:t>
            </a:r>
            <a:r>
              <a:rPr lang="en-US" dirty="0" err="1">
                <a:solidFill>
                  <a:schemeClr val="accent1">
                    <a:lumMod val="75000"/>
                  </a:schemeClr>
                </a:solidFill>
              </a:rPr>
              <a:t>IgAN</a:t>
            </a:r>
            <a:r>
              <a:rPr lang="en-US" dirty="0">
                <a:solidFill>
                  <a:schemeClr val="accent1">
                    <a:lumMod val="75000"/>
                  </a:schemeClr>
                </a:solidFill>
              </a:rPr>
              <a:t> </a:t>
            </a:r>
            <a:r>
              <a:rPr lang="en-US" sz="2000" dirty="0">
                <a:solidFill>
                  <a:schemeClr val="accent1">
                    <a:lumMod val="75000"/>
                  </a:schemeClr>
                </a:solidFill>
              </a:rPr>
              <a:t>(gut-kidney axis) </a:t>
            </a:r>
            <a:endParaRPr lang="en-US" dirty="0">
              <a:solidFill>
                <a:schemeClr val="accent1">
                  <a:lumMod val="75000"/>
                </a:schemeClr>
              </a:solidFill>
            </a:endParaRPr>
          </a:p>
          <a:p>
            <a:r>
              <a:rPr lang="en-US" dirty="0">
                <a:solidFill>
                  <a:schemeClr val="bg1"/>
                </a:solidFill>
              </a:rPr>
              <a:t>Risk stratification for disease progression </a:t>
            </a:r>
          </a:p>
          <a:p>
            <a:r>
              <a:rPr lang="en-US" dirty="0">
                <a:solidFill>
                  <a:schemeClr val="accent1">
                    <a:lumMod val="75000"/>
                  </a:schemeClr>
                </a:solidFill>
              </a:rPr>
              <a:t>Supportive care/new agents </a:t>
            </a:r>
          </a:p>
          <a:p>
            <a:r>
              <a:rPr lang="en-US" dirty="0">
                <a:solidFill>
                  <a:schemeClr val="accent1">
                    <a:lumMod val="75000"/>
                  </a:schemeClr>
                </a:solidFill>
              </a:rPr>
              <a:t>Immunosuppressive therapy in high-risk patients </a:t>
            </a:r>
          </a:p>
          <a:p>
            <a:r>
              <a:rPr lang="en-US" dirty="0">
                <a:solidFill>
                  <a:schemeClr val="accent1">
                    <a:lumMod val="75000"/>
                  </a:schemeClr>
                </a:solidFill>
              </a:rPr>
              <a:t>Other investigational agents </a:t>
            </a:r>
          </a:p>
          <a:p>
            <a:pPr lvl="1"/>
            <a:r>
              <a:rPr lang="en-US" dirty="0">
                <a:solidFill>
                  <a:schemeClr val="accent1">
                    <a:lumMod val="75000"/>
                  </a:schemeClr>
                </a:solidFill>
              </a:rPr>
              <a:t>Inhibition of Immune Complex-Activated Complement Activity</a:t>
            </a:r>
          </a:p>
          <a:p>
            <a:pPr lvl="1"/>
            <a:r>
              <a:rPr lang="en-US" dirty="0">
                <a:solidFill>
                  <a:schemeClr val="accent1">
                    <a:lumMod val="75000"/>
                  </a:schemeClr>
                </a:solidFill>
              </a:rPr>
              <a:t>Inhibition of BAFF/APRIL Signaling</a:t>
            </a:r>
          </a:p>
          <a:p>
            <a:pPr lvl="1"/>
            <a:r>
              <a:rPr lang="en-US" dirty="0">
                <a:solidFill>
                  <a:schemeClr val="accent1">
                    <a:lumMod val="75000"/>
                  </a:schemeClr>
                </a:solidFill>
              </a:rPr>
              <a:t>Plasma Cell and B Cell Depletion</a:t>
            </a:r>
          </a:p>
          <a:p>
            <a:pPr lvl="1"/>
            <a:r>
              <a:rPr lang="en-US" dirty="0">
                <a:solidFill>
                  <a:schemeClr val="accent1">
                    <a:lumMod val="75000"/>
                  </a:schemeClr>
                </a:solidFill>
              </a:rPr>
              <a:t>Inhibition of Endothelin A Receptor and Angiotensin II Subtype 1 Receptor</a:t>
            </a:r>
          </a:p>
          <a:p>
            <a:r>
              <a:rPr lang="en-US" dirty="0">
                <a:solidFill>
                  <a:schemeClr val="accent1">
                    <a:lumMod val="75000"/>
                  </a:schemeClr>
                </a:solidFill>
              </a:rPr>
              <a:t>Conclusions</a:t>
            </a:r>
          </a:p>
          <a:p>
            <a:endParaRPr lang="el-GR" dirty="0">
              <a:solidFill>
                <a:schemeClr val="bg1"/>
              </a:solidFill>
            </a:endParaRPr>
          </a:p>
        </p:txBody>
      </p:sp>
      <p:sp>
        <p:nvSpPr>
          <p:cNvPr id="5" name="Τίτλος 1">
            <a:extLst>
              <a:ext uri="{FF2B5EF4-FFF2-40B4-BE49-F238E27FC236}">
                <a16:creationId xmlns="" xmlns:a16="http://schemas.microsoft.com/office/drawing/2014/main" id="{A6892CD5-F6DA-47C6-AA60-0FB077506959}"/>
              </a:ext>
            </a:extLst>
          </p:cNvPr>
          <p:cNvSpPr>
            <a:spLocks noGrp="1"/>
          </p:cNvSpPr>
          <p:nvPr>
            <p:ph type="title"/>
          </p:nvPr>
        </p:nvSpPr>
        <p:spPr>
          <a:xfrm>
            <a:off x="838286" y="576197"/>
            <a:ext cx="3132551" cy="801667"/>
          </a:xfrm>
          <a:ln>
            <a:solidFill>
              <a:schemeClr val="accent1"/>
            </a:solidFill>
          </a:ln>
          <a:effectLst>
            <a:glow rad="165100">
              <a:schemeClr val="accent1">
                <a:lumMod val="75000"/>
                <a:alpha val="40000"/>
              </a:schemeClr>
            </a:glow>
          </a:effectLst>
        </p:spPr>
        <p:txBody>
          <a:bodyPr/>
          <a:lstStyle/>
          <a:p>
            <a:r>
              <a:rPr lang="en-US" b="1" i="1" dirty="0" smtClean="0">
                <a:solidFill>
                  <a:schemeClr val="bg1"/>
                </a:solidFill>
              </a:rPr>
              <a:t>Outline</a:t>
            </a:r>
            <a:endParaRPr lang="el-GR" dirty="0">
              <a:solidFill>
                <a:schemeClr val="bg1"/>
              </a:solidFill>
            </a:endParaRPr>
          </a:p>
        </p:txBody>
      </p:sp>
    </p:spTree>
    <p:extLst>
      <p:ext uri="{BB962C8B-B14F-4D97-AF65-F5344CB8AC3E}">
        <p14:creationId xmlns:p14="http://schemas.microsoft.com/office/powerpoint/2010/main" val="468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extBox 3"/>
          <p:cNvSpPr txBox="1"/>
          <p:nvPr/>
        </p:nvSpPr>
        <p:spPr>
          <a:xfrm>
            <a:off x="504747" y="125605"/>
            <a:ext cx="11402096" cy="1077219"/>
          </a:xfrm>
          <a:prstGeom prst="rect">
            <a:avLst/>
          </a:prstGeom>
          <a:noFill/>
        </p:spPr>
        <p:txBody>
          <a:bodyPr wrap="none" lIns="91400" tIns="45718" rIns="91400" bIns="45718" rtlCol="0">
            <a:spAutoFit/>
          </a:bodyPr>
          <a:lstStyle/>
          <a:p>
            <a:r>
              <a:rPr lang="en-US" sz="3200" b="1" i="1" dirty="0">
                <a:solidFill>
                  <a:srgbClr val="FFFF00"/>
                </a:solidFill>
                <a:effectLst>
                  <a:outerShdw blurRad="38100" dist="38100" dir="2700000" algn="tl">
                    <a:srgbClr val="000000">
                      <a:alpha val="43137"/>
                    </a:srgbClr>
                  </a:outerShdw>
                </a:effectLst>
              </a:rPr>
              <a:t>The histologic components of Oxford classification (MEST-C score) </a:t>
            </a:r>
          </a:p>
          <a:p>
            <a:r>
              <a:rPr lang="en-US" sz="3200" b="1" i="1" dirty="0">
                <a:solidFill>
                  <a:srgbClr val="FFFF00"/>
                </a:solidFill>
                <a:effectLst>
                  <a:outerShdw blurRad="38100" dist="38100" dir="2700000" algn="tl">
                    <a:srgbClr val="000000">
                      <a:alpha val="43137"/>
                    </a:srgbClr>
                  </a:outerShdw>
                </a:effectLst>
              </a:rPr>
              <a:t>are independently associated with clinical outcomes </a:t>
            </a:r>
            <a:endParaRPr lang="el-GR" sz="3200" b="1" i="1" dirty="0">
              <a:solidFill>
                <a:srgbClr val="FFFF00"/>
              </a:solidFill>
              <a:effectLst>
                <a:outerShdw blurRad="38100" dist="38100" dir="2700000" algn="tl">
                  <a:srgbClr val="000000">
                    <a:alpha val="43137"/>
                  </a:srgbClr>
                </a:outerShdw>
              </a:effectLst>
            </a:endParaRPr>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82" t="34943" r="2932" b="25277"/>
          <a:stretch/>
        </p:blipFill>
        <p:spPr bwMode="auto">
          <a:xfrm>
            <a:off x="585212" y="1583239"/>
            <a:ext cx="11107861" cy="2871743"/>
          </a:xfrm>
          <a:prstGeom prst="rect">
            <a:avLst/>
          </a:prstGeom>
          <a:noFill/>
          <a:ln w="9525">
            <a:solidFill>
              <a:schemeClr val="tx2">
                <a:lumMod val="75000"/>
              </a:schemeClr>
            </a:solidFill>
            <a:miter lim="800000"/>
            <a:headEnd/>
            <a:tailEnd/>
          </a:ln>
          <a:effectLst>
            <a:glow rad="215900">
              <a:schemeClr val="tx2">
                <a:lumMod val="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9" name="Rounded Rectangle 8"/>
          <p:cNvSpPr/>
          <p:nvPr/>
        </p:nvSpPr>
        <p:spPr>
          <a:xfrm>
            <a:off x="585215" y="4747565"/>
            <a:ext cx="11009380" cy="512064"/>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endParaRPr lang="el-GR"/>
          </a:p>
        </p:txBody>
      </p:sp>
      <p:sp>
        <p:nvSpPr>
          <p:cNvPr id="10" name="TextBox 9"/>
          <p:cNvSpPr txBox="1"/>
          <p:nvPr/>
        </p:nvSpPr>
        <p:spPr>
          <a:xfrm>
            <a:off x="662965" y="4798796"/>
            <a:ext cx="11030135" cy="384721"/>
          </a:xfrm>
          <a:prstGeom prst="rect">
            <a:avLst/>
          </a:prstGeom>
          <a:noFill/>
        </p:spPr>
        <p:txBody>
          <a:bodyPr wrap="none" lIns="91400" tIns="45718" rIns="91400" bIns="45718" rtlCol="0">
            <a:spAutoFit/>
          </a:bodyPr>
          <a:lstStyle/>
          <a:p>
            <a:r>
              <a:rPr lang="en-US" b="1" i="1" dirty="0" smtClean="0">
                <a:solidFill>
                  <a:schemeClr val="tx2">
                    <a:lumMod val="50000"/>
                  </a:schemeClr>
                </a:solidFill>
                <a:effectLst>
                  <a:outerShdw blurRad="38100" dist="38100" dir="2700000" algn="tl">
                    <a:srgbClr val="000000">
                      <a:alpha val="43137"/>
                    </a:srgbClr>
                  </a:outerShdw>
                </a:effectLst>
              </a:rPr>
              <a:t>Kidney biopsy is essential for both diagnosis and predicting risk using the international </a:t>
            </a:r>
            <a:r>
              <a:rPr lang="en-US" b="1" i="1" dirty="0" err="1" smtClean="0">
                <a:solidFill>
                  <a:schemeClr val="tx2">
                    <a:lumMod val="50000"/>
                  </a:schemeClr>
                </a:solidFill>
                <a:effectLst>
                  <a:outerShdw blurRad="38100" dist="38100" dir="2700000" algn="tl">
                    <a:srgbClr val="000000">
                      <a:alpha val="43137"/>
                    </a:srgbClr>
                  </a:outerShdw>
                </a:effectLst>
              </a:rPr>
              <a:t>IgAN</a:t>
            </a:r>
            <a:r>
              <a:rPr lang="en-US" b="1" i="1" dirty="0" smtClean="0">
                <a:solidFill>
                  <a:schemeClr val="tx2">
                    <a:lumMod val="50000"/>
                  </a:schemeClr>
                </a:solidFill>
                <a:effectLst>
                  <a:outerShdw blurRad="38100" dist="38100" dir="2700000" algn="tl">
                    <a:srgbClr val="000000">
                      <a:alpha val="43137"/>
                    </a:srgbClr>
                  </a:outerShdw>
                </a:effectLst>
              </a:rPr>
              <a:t> prediction tool </a:t>
            </a:r>
            <a:endParaRPr lang="el-GR" b="1" i="1" dirty="0">
              <a:solidFill>
                <a:schemeClr val="tx2">
                  <a:lumMod val="50000"/>
                </a:schemeClr>
              </a:solidFill>
              <a:effectLst>
                <a:outerShdw blurRad="38100" dist="38100" dir="2700000" algn="tl">
                  <a:srgbClr val="000000">
                    <a:alpha val="43137"/>
                  </a:srgbClr>
                </a:outerShdw>
              </a:effectLst>
            </a:endParaRPr>
          </a:p>
        </p:txBody>
      </p:sp>
      <p:sp>
        <p:nvSpPr>
          <p:cNvPr id="11" name="TextBox 10"/>
          <p:cNvSpPr txBox="1"/>
          <p:nvPr/>
        </p:nvSpPr>
        <p:spPr>
          <a:xfrm>
            <a:off x="8479777" y="6108195"/>
            <a:ext cx="3106039" cy="553996"/>
          </a:xfrm>
          <a:prstGeom prst="rect">
            <a:avLst/>
          </a:prstGeom>
          <a:noFill/>
        </p:spPr>
        <p:txBody>
          <a:bodyPr wrap="none" lIns="91400" tIns="45718" rIns="91400" bIns="45718" rtlCol="0">
            <a:spAutoFit/>
          </a:bodyPr>
          <a:lstStyle/>
          <a:p>
            <a:r>
              <a:rPr lang="en-US" sz="1500" i="1" dirty="0">
                <a:solidFill>
                  <a:schemeClr val="bg1"/>
                </a:solidFill>
              </a:rPr>
              <a:t>Nat Rev </a:t>
            </a:r>
            <a:r>
              <a:rPr lang="en-US" sz="1500" i="1" dirty="0" err="1">
                <a:solidFill>
                  <a:schemeClr val="bg1"/>
                </a:solidFill>
              </a:rPr>
              <a:t>Nephrol</a:t>
            </a:r>
            <a:r>
              <a:rPr lang="en-US" sz="1500" i="1" dirty="0">
                <a:solidFill>
                  <a:schemeClr val="bg1"/>
                </a:solidFill>
              </a:rPr>
              <a:t> 2017;13:385-86</a:t>
            </a:r>
          </a:p>
          <a:p>
            <a:r>
              <a:rPr lang="en-US" sz="1500" i="1" dirty="0">
                <a:solidFill>
                  <a:schemeClr val="bg1"/>
                </a:solidFill>
              </a:rPr>
              <a:t>JAMA Internal Med. 2019;179:942-52</a:t>
            </a:r>
            <a:endParaRPr lang="el-GR" sz="1500" i="1" dirty="0">
              <a:solidFill>
                <a:schemeClr val="bg1"/>
              </a:solidFill>
            </a:endParaRPr>
          </a:p>
        </p:txBody>
      </p:sp>
      <p:pic>
        <p:nvPicPr>
          <p:cNvPr id="12" name="Εικόνα 4">
            <a:extLst>
              <a:ext uri="{FF2B5EF4-FFF2-40B4-BE49-F238E27FC236}">
                <a16:creationId xmlns="" xmlns:a16="http://schemas.microsoft.com/office/drawing/2014/main" id="{7BD475CD-4C89-4865-B059-9DF8FF9DB6E0}"/>
              </a:ext>
            </a:extLst>
          </p:cNvPr>
          <p:cNvPicPr>
            <a:picLocks noChangeAspect="1"/>
          </p:cNvPicPr>
          <p:nvPr/>
        </p:nvPicPr>
        <p:blipFill rotWithShape="1">
          <a:blip r:embed="rId4"/>
          <a:srcRect l="1394" t="28040" r="91637" b="60257"/>
          <a:stretch/>
        </p:blipFill>
        <p:spPr>
          <a:xfrm>
            <a:off x="662965" y="5458899"/>
            <a:ext cx="843993" cy="805200"/>
          </a:xfrm>
          <a:prstGeom prst="rect">
            <a:avLst/>
          </a:prstGeom>
          <a:ln>
            <a:solidFill>
              <a:schemeClr val="accent1">
                <a:shade val="50000"/>
              </a:schemeClr>
            </a:solidFill>
          </a:ln>
          <a:effectLst>
            <a:softEdge rad="31750"/>
          </a:effectLst>
        </p:spPr>
      </p:pic>
      <p:sp>
        <p:nvSpPr>
          <p:cNvPr id="2" name="TextBox 1"/>
          <p:cNvSpPr txBox="1"/>
          <p:nvPr/>
        </p:nvSpPr>
        <p:spPr>
          <a:xfrm>
            <a:off x="1610433" y="5422186"/>
            <a:ext cx="7272825" cy="384721"/>
          </a:xfrm>
          <a:prstGeom prst="rect">
            <a:avLst/>
          </a:prstGeom>
          <a:noFill/>
        </p:spPr>
        <p:txBody>
          <a:bodyPr wrap="none" rtlCol="0">
            <a:spAutoFit/>
          </a:bodyPr>
          <a:lstStyle/>
          <a:p>
            <a:r>
              <a:rPr lang="en-US" i="1" dirty="0" smtClean="0">
                <a:solidFill>
                  <a:schemeClr val="bg1"/>
                </a:solidFill>
                <a:effectLst>
                  <a:outerShdw blurRad="38100" dist="38100" dir="2700000" algn="tl">
                    <a:srgbClr val="000000">
                      <a:alpha val="43137"/>
                    </a:srgbClr>
                  </a:outerShdw>
                </a:effectLst>
              </a:rPr>
              <a:t>The score predicted outcomes independently of BP, proteinuria and </a:t>
            </a:r>
            <a:r>
              <a:rPr lang="en-US" i="1" dirty="0" err="1" smtClean="0">
                <a:solidFill>
                  <a:schemeClr val="bg1"/>
                </a:solidFill>
                <a:effectLst>
                  <a:outerShdw blurRad="38100" dist="38100" dir="2700000" algn="tl">
                    <a:srgbClr val="000000">
                      <a:alpha val="43137"/>
                    </a:srgbClr>
                  </a:outerShdw>
                </a:effectLst>
              </a:rPr>
              <a:t>eGFR</a:t>
            </a:r>
            <a:endParaRPr lang="el-GR"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8480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EB0E96CF-A994-48CB-85CF-203CBFD42FED}"/>
              </a:ext>
            </a:extLst>
          </p:cNvPr>
          <p:cNvSpPr>
            <a:spLocks noGrp="1"/>
          </p:cNvSpPr>
          <p:nvPr>
            <p:ph type="title"/>
          </p:nvPr>
        </p:nvSpPr>
        <p:spPr/>
        <p:txBody>
          <a:bodyPr/>
          <a:lstStyle/>
          <a:p>
            <a:r>
              <a:rPr lang="en-US" sz="3600"/>
              <a:t>International IgAN Prediction Tool at Biopsy</a:t>
            </a:r>
            <a:r>
              <a:rPr lang="en-US"/>
              <a:t/>
            </a:r>
            <a:br>
              <a:rPr lang="en-US"/>
            </a:br>
            <a:r>
              <a:rPr lang="en-US" sz="3100" i="1"/>
              <a:t>Determining Prognosis</a:t>
            </a:r>
            <a:endParaRPr lang="en-US" i="1"/>
          </a:p>
        </p:txBody>
      </p:sp>
      <p:pic>
        <p:nvPicPr>
          <p:cNvPr id="3" name="Picture 2">
            <a:extLst>
              <a:ext uri="{FF2B5EF4-FFF2-40B4-BE49-F238E27FC236}">
                <a16:creationId xmlns:a16="http://schemas.microsoft.com/office/drawing/2014/main" xmlns="" id="{3600A93F-313B-4BAB-9FFE-3B819F9EB0AB}"/>
              </a:ext>
            </a:extLst>
          </p:cNvPr>
          <p:cNvPicPr/>
          <p:nvPr/>
        </p:nvPicPr>
        <p:blipFill rotWithShape="1">
          <a:blip r:embed="rId3"/>
          <a:srcRect l="49686" t="16523" r="1464" b="18663"/>
          <a:stretch/>
        </p:blipFill>
        <p:spPr>
          <a:xfrm>
            <a:off x="6633295" y="1015463"/>
            <a:ext cx="5558708" cy="3975636"/>
          </a:xfrm>
          <a:prstGeom prst="rect">
            <a:avLst/>
          </a:prstGeom>
        </p:spPr>
      </p:pic>
      <p:sp>
        <p:nvSpPr>
          <p:cNvPr id="4" name="TextBox 3"/>
          <p:cNvSpPr txBox="1"/>
          <p:nvPr/>
        </p:nvSpPr>
        <p:spPr>
          <a:xfrm>
            <a:off x="245968" y="1607541"/>
            <a:ext cx="6442360" cy="3447043"/>
          </a:xfrm>
          <a:prstGeom prst="rect">
            <a:avLst/>
          </a:prstGeom>
          <a:noFill/>
        </p:spPr>
        <p:txBody>
          <a:bodyPr wrap="none" lIns="121813" tIns="60906" rIns="121813" bIns="60906" rtlCol="0">
            <a:spAutoFit/>
          </a:bodyPr>
          <a:lstStyle/>
          <a:p>
            <a:pPr marL="456723" indent="-456723" defTabSz="1217970">
              <a:buFontTx/>
              <a:buAutoNum type="arabicPeriod"/>
            </a:pPr>
            <a:r>
              <a:rPr lang="en-US" sz="2400" dirty="0">
                <a:solidFill>
                  <a:prstClr val="black"/>
                </a:solidFill>
              </a:rPr>
              <a:t>Estimated GFR at biopsy </a:t>
            </a:r>
          </a:p>
          <a:p>
            <a:pPr marL="456723" indent="-456723" defTabSz="1217970">
              <a:buFontTx/>
              <a:buAutoNum type="arabicPeriod"/>
            </a:pPr>
            <a:r>
              <a:rPr lang="en-US" sz="2400" dirty="0">
                <a:solidFill>
                  <a:prstClr val="black"/>
                </a:solidFill>
              </a:rPr>
              <a:t>SBP at biopsy </a:t>
            </a:r>
          </a:p>
          <a:p>
            <a:pPr marL="456723" indent="-456723" defTabSz="1217970">
              <a:buFontTx/>
              <a:buAutoNum type="arabicPeriod"/>
            </a:pPr>
            <a:r>
              <a:rPr lang="en-US" sz="2400" dirty="0">
                <a:solidFill>
                  <a:prstClr val="black"/>
                </a:solidFill>
              </a:rPr>
              <a:t>DBP pressure</a:t>
            </a:r>
          </a:p>
          <a:p>
            <a:pPr marL="456723" indent="-456723" defTabSz="1217970">
              <a:buFontTx/>
              <a:buAutoNum type="arabicPeriod"/>
            </a:pPr>
            <a:r>
              <a:rPr lang="en-US" sz="2400" dirty="0">
                <a:solidFill>
                  <a:prstClr val="black"/>
                </a:solidFill>
              </a:rPr>
              <a:t>Proteinuria at biopsy </a:t>
            </a:r>
          </a:p>
          <a:p>
            <a:pPr marL="456723" indent="-456723" defTabSz="1217970">
              <a:buFontTx/>
              <a:buAutoNum type="arabicPeriod"/>
            </a:pPr>
            <a:r>
              <a:rPr lang="en-US" sz="2400" dirty="0">
                <a:solidFill>
                  <a:prstClr val="black"/>
                </a:solidFill>
              </a:rPr>
              <a:t>Age at biopsy </a:t>
            </a:r>
          </a:p>
          <a:p>
            <a:pPr marL="456723" indent="-456723" defTabSz="1217970">
              <a:buFontTx/>
              <a:buAutoNum type="arabicPeriod"/>
            </a:pPr>
            <a:r>
              <a:rPr lang="en-US" sz="2400" dirty="0">
                <a:solidFill>
                  <a:prstClr val="black"/>
                </a:solidFill>
              </a:rPr>
              <a:t>Race </a:t>
            </a:r>
          </a:p>
          <a:p>
            <a:pPr marL="456723" indent="-456723" defTabSz="1217970">
              <a:buFontTx/>
              <a:buAutoNum type="arabicPeriod"/>
            </a:pPr>
            <a:r>
              <a:rPr lang="en-US" sz="2400" dirty="0">
                <a:solidFill>
                  <a:prstClr val="black"/>
                </a:solidFill>
              </a:rPr>
              <a:t>Use of </a:t>
            </a:r>
            <a:r>
              <a:rPr lang="en-US" sz="2400" dirty="0" err="1">
                <a:solidFill>
                  <a:prstClr val="black"/>
                </a:solidFill>
              </a:rPr>
              <a:t>ACEi</a:t>
            </a:r>
            <a:r>
              <a:rPr lang="en-US" sz="2400" dirty="0">
                <a:solidFill>
                  <a:prstClr val="black"/>
                </a:solidFill>
              </a:rPr>
              <a:t> or </a:t>
            </a:r>
            <a:r>
              <a:rPr lang="en-US" sz="2400" dirty="0" err="1">
                <a:solidFill>
                  <a:prstClr val="black"/>
                </a:solidFill>
              </a:rPr>
              <a:t>ArB</a:t>
            </a:r>
            <a:r>
              <a:rPr lang="en-US" sz="2400" dirty="0">
                <a:solidFill>
                  <a:prstClr val="black"/>
                </a:solidFill>
              </a:rPr>
              <a:t> at the time of biopsy </a:t>
            </a:r>
          </a:p>
          <a:p>
            <a:pPr marL="456723" indent="-456723" defTabSz="1217970">
              <a:buFontTx/>
              <a:buAutoNum type="arabicPeriod"/>
            </a:pPr>
            <a:r>
              <a:rPr lang="en-US" sz="2400" dirty="0">
                <a:solidFill>
                  <a:prstClr val="black"/>
                </a:solidFill>
              </a:rPr>
              <a:t>MEST score </a:t>
            </a:r>
          </a:p>
          <a:p>
            <a:pPr marL="456723" indent="-456723" defTabSz="1217970">
              <a:buFontTx/>
              <a:buAutoNum type="arabicPeriod"/>
            </a:pPr>
            <a:r>
              <a:rPr lang="en-US" sz="2400" dirty="0">
                <a:solidFill>
                  <a:prstClr val="black"/>
                </a:solidFill>
              </a:rPr>
              <a:t>Immunosuppression use at or prior to biopsy  </a:t>
            </a:r>
            <a:endParaRPr lang="el-GR" sz="2400" dirty="0">
              <a:solidFill>
                <a:prstClr val="black"/>
              </a:solidFill>
            </a:endParaRPr>
          </a:p>
        </p:txBody>
      </p:sp>
      <p:sp>
        <p:nvSpPr>
          <p:cNvPr id="5" name="TextBox 4"/>
          <p:cNvSpPr txBox="1"/>
          <p:nvPr/>
        </p:nvSpPr>
        <p:spPr>
          <a:xfrm>
            <a:off x="228627" y="1155727"/>
            <a:ext cx="1753576" cy="492388"/>
          </a:xfrm>
          <a:prstGeom prst="rect">
            <a:avLst/>
          </a:prstGeom>
          <a:noFill/>
        </p:spPr>
        <p:txBody>
          <a:bodyPr wrap="none" lIns="121813" tIns="60906" rIns="121813" bIns="60906" rtlCol="0">
            <a:spAutoFit/>
          </a:bodyPr>
          <a:lstStyle/>
          <a:p>
            <a:pPr defTabSz="1217970"/>
            <a:r>
              <a:rPr lang="en-US" sz="2400" i="1" dirty="0">
                <a:solidFill>
                  <a:prstClr val="black"/>
                </a:solidFill>
                <a:effectLst>
                  <a:outerShdw blurRad="38100" dist="38100" dir="2700000" algn="tl">
                    <a:srgbClr val="000000">
                      <a:alpha val="43137"/>
                    </a:srgbClr>
                  </a:outerShdw>
                </a:effectLst>
              </a:rPr>
              <a:t>Parameters</a:t>
            </a:r>
            <a:r>
              <a:rPr lang="en-US" sz="2400" dirty="0">
                <a:solidFill>
                  <a:prstClr val="black"/>
                </a:solidFill>
              </a:rPr>
              <a:t> </a:t>
            </a:r>
            <a:endParaRPr lang="el-GR" sz="2400" dirty="0">
              <a:solidFill>
                <a:prstClr val="black"/>
              </a:solidFill>
            </a:endParaRPr>
          </a:p>
        </p:txBody>
      </p:sp>
      <p:sp>
        <p:nvSpPr>
          <p:cNvPr id="7" name="Rounded Rectangle 6"/>
          <p:cNvSpPr/>
          <p:nvPr/>
        </p:nvSpPr>
        <p:spPr>
          <a:xfrm>
            <a:off x="203200" y="1648143"/>
            <a:ext cx="3759200" cy="421957"/>
          </a:xfrm>
          <a:prstGeom prst="roundRect">
            <a:avLst/>
          </a:pr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21813" tIns="60906" rIns="121813" bIns="60906" spcCol="0" rtlCol="0" anchor="ctr"/>
          <a:lstStyle/>
          <a:p>
            <a:pPr algn="ctr" defTabSz="1217970"/>
            <a:endParaRPr lang="el-GR" sz="2400">
              <a:solidFill>
                <a:prstClr val="white"/>
              </a:solidFill>
            </a:endParaRPr>
          </a:p>
        </p:txBody>
      </p:sp>
      <p:sp>
        <p:nvSpPr>
          <p:cNvPr id="8" name="Rounded Rectangle 7"/>
          <p:cNvSpPr/>
          <p:nvPr/>
        </p:nvSpPr>
        <p:spPr>
          <a:xfrm>
            <a:off x="228600" y="2781312"/>
            <a:ext cx="3759200" cy="320357"/>
          </a:xfrm>
          <a:prstGeom prst="roundRect">
            <a:avLst/>
          </a:pr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21813" tIns="60906" rIns="121813" bIns="60906" spcCol="0" rtlCol="0" anchor="ctr"/>
          <a:lstStyle/>
          <a:p>
            <a:pPr algn="ctr" defTabSz="1217970"/>
            <a:endParaRPr lang="el-GR" sz="2400">
              <a:solidFill>
                <a:prstClr val="white"/>
              </a:solidFill>
            </a:endParaRPr>
          </a:p>
        </p:txBody>
      </p:sp>
      <p:sp>
        <p:nvSpPr>
          <p:cNvPr id="9" name="Rectangle 8"/>
          <p:cNvSpPr/>
          <p:nvPr/>
        </p:nvSpPr>
        <p:spPr>
          <a:xfrm>
            <a:off x="0" y="-72152"/>
            <a:ext cx="12192000" cy="10922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121813" tIns="60906" rIns="121813" bIns="60906" spcCol="0" rtlCol="0" anchor="ctr"/>
          <a:lstStyle/>
          <a:p>
            <a:pPr algn="ctr" defTabSz="1217970"/>
            <a:endParaRPr lang="el-GR" sz="2400">
              <a:solidFill>
                <a:prstClr val="white"/>
              </a:solidFill>
            </a:endParaRPr>
          </a:p>
        </p:txBody>
      </p:sp>
      <p:sp>
        <p:nvSpPr>
          <p:cNvPr id="10" name="TextBox 9"/>
          <p:cNvSpPr txBox="1"/>
          <p:nvPr/>
        </p:nvSpPr>
        <p:spPr>
          <a:xfrm>
            <a:off x="304826" y="-87945"/>
            <a:ext cx="11011047" cy="1477273"/>
          </a:xfrm>
          <a:prstGeom prst="rect">
            <a:avLst/>
          </a:prstGeom>
          <a:noFill/>
        </p:spPr>
        <p:txBody>
          <a:bodyPr wrap="none" lIns="121813" tIns="60906" rIns="121813" bIns="60906" rtlCol="0">
            <a:spAutoFit/>
          </a:bodyPr>
          <a:lstStyle/>
          <a:p>
            <a:pPr defTabSz="1217970"/>
            <a:r>
              <a:rPr lang="en-US" sz="3200" b="1" dirty="0">
                <a:solidFill>
                  <a:prstClr val="white"/>
                </a:solidFill>
                <a:effectLst>
                  <a:outerShdw blurRad="38100" dist="38100" dir="2700000" algn="tl">
                    <a:srgbClr val="000000">
                      <a:alpha val="43137"/>
                    </a:srgbClr>
                  </a:outerShdw>
                </a:effectLst>
              </a:rPr>
              <a:t>International </a:t>
            </a:r>
            <a:r>
              <a:rPr lang="en-US" sz="3200" b="1" dirty="0" err="1">
                <a:solidFill>
                  <a:prstClr val="white"/>
                </a:solidFill>
                <a:effectLst>
                  <a:outerShdw blurRad="38100" dist="38100" dir="2700000" algn="tl">
                    <a:srgbClr val="000000">
                      <a:alpha val="43137"/>
                    </a:srgbClr>
                  </a:outerShdw>
                </a:effectLst>
              </a:rPr>
              <a:t>IgAN</a:t>
            </a:r>
            <a:r>
              <a:rPr lang="en-US" sz="3200" b="1" dirty="0">
                <a:solidFill>
                  <a:prstClr val="white"/>
                </a:solidFill>
                <a:effectLst>
                  <a:outerShdw blurRad="38100" dist="38100" dir="2700000" algn="tl">
                    <a:srgbClr val="000000">
                      <a:alpha val="43137"/>
                    </a:srgbClr>
                  </a:outerShdw>
                </a:effectLst>
              </a:rPr>
              <a:t> Prediction Tool at Biopsy </a:t>
            </a:r>
          </a:p>
          <a:p>
            <a:pPr defTabSz="1217970"/>
            <a:r>
              <a:rPr lang="en-US" sz="2400" b="1" dirty="0">
                <a:solidFill>
                  <a:prstClr val="white"/>
                </a:solidFill>
                <a:effectLst>
                  <a:outerShdw blurRad="38100" dist="38100" dir="2700000" algn="tl">
                    <a:srgbClr val="000000">
                      <a:alpha val="43137"/>
                    </a:srgbClr>
                  </a:outerShdw>
                </a:effectLst>
              </a:rPr>
              <a:t>Determining risk of 50% decline in </a:t>
            </a:r>
            <a:r>
              <a:rPr lang="en-US" sz="2400" b="1" dirty="0" err="1">
                <a:solidFill>
                  <a:prstClr val="white"/>
                </a:solidFill>
                <a:effectLst>
                  <a:outerShdw blurRad="38100" dist="38100" dir="2700000" algn="tl">
                    <a:srgbClr val="000000">
                      <a:alpha val="43137"/>
                    </a:srgbClr>
                  </a:outerShdw>
                </a:effectLst>
              </a:rPr>
              <a:t>eGFR</a:t>
            </a:r>
            <a:r>
              <a:rPr lang="en-US" sz="2400" b="1" dirty="0">
                <a:solidFill>
                  <a:prstClr val="white"/>
                </a:solidFill>
                <a:effectLst>
                  <a:outerShdw blurRad="38100" dist="38100" dir="2700000" algn="tl">
                    <a:srgbClr val="000000">
                      <a:alpha val="43137"/>
                    </a:srgbClr>
                  </a:outerShdw>
                </a:effectLst>
              </a:rPr>
              <a:t> or progression to ESRD in 5 </a:t>
            </a:r>
            <a:r>
              <a:rPr lang="en-US" sz="2400" b="1" dirty="0" err="1">
                <a:solidFill>
                  <a:prstClr val="white"/>
                </a:solidFill>
                <a:effectLst>
                  <a:outerShdw blurRad="38100" dist="38100" dir="2700000" algn="tl">
                    <a:srgbClr val="000000">
                      <a:alpha val="43137"/>
                    </a:srgbClr>
                  </a:outerShdw>
                </a:effectLst>
              </a:rPr>
              <a:t>yrs</a:t>
            </a:r>
            <a:r>
              <a:rPr lang="en-US" sz="2400" b="1" dirty="0">
                <a:solidFill>
                  <a:prstClr val="white"/>
                </a:solidFill>
                <a:effectLst>
                  <a:outerShdw blurRad="38100" dist="38100" dir="2700000" algn="tl">
                    <a:srgbClr val="000000">
                      <a:alpha val="43137"/>
                    </a:srgbClr>
                  </a:outerShdw>
                </a:effectLst>
              </a:rPr>
              <a:t> from biopsy  </a:t>
            </a:r>
          </a:p>
          <a:p>
            <a:pPr defTabSz="1217970"/>
            <a:endParaRPr lang="en-US" sz="3200" b="1" dirty="0">
              <a:solidFill>
                <a:prstClr val="white"/>
              </a:solidFill>
              <a:effectLst>
                <a:outerShdw blurRad="38100" dist="38100" dir="2700000" algn="tl">
                  <a:srgbClr val="000000">
                    <a:alpha val="43137"/>
                  </a:srgbClr>
                </a:outerShdw>
              </a:effectLst>
            </a:endParaRPr>
          </a:p>
        </p:txBody>
      </p:sp>
      <p:cxnSp>
        <p:nvCxnSpPr>
          <p:cNvPr id="12" name="Straight Connector 11"/>
          <p:cNvCxnSpPr/>
          <p:nvPr/>
        </p:nvCxnSpPr>
        <p:spPr>
          <a:xfrm>
            <a:off x="3987800" y="1859121"/>
            <a:ext cx="381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75100" y="2933700"/>
            <a:ext cx="381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4368803" y="1859136"/>
            <a:ext cx="12700" cy="10823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381503" y="2400300"/>
            <a:ext cx="190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447895" y="1764232"/>
            <a:ext cx="1588191" cy="1436237"/>
          </a:xfrm>
          <a:prstGeom prst="rect">
            <a:avLst/>
          </a:prstGeom>
          <a:noFill/>
        </p:spPr>
        <p:txBody>
          <a:bodyPr wrap="none" lIns="121813" tIns="60906" rIns="121813" bIns="60906" rtlCol="0">
            <a:spAutoFit/>
          </a:bodyPr>
          <a:lstStyle/>
          <a:p>
            <a:pPr algn="ctr" defTabSz="1217970"/>
            <a:r>
              <a:rPr lang="en-US" sz="2100" b="1" dirty="0">
                <a:solidFill>
                  <a:srgbClr val="4472C4">
                    <a:lumMod val="50000"/>
                  </a:srgbClr>
                </a:solidFill>
                <a:effectLst>
                  <a:outerShdw blurRad="38100" dist="38100" dir="2700000" algn="tl">
                    <a:srgbClr val="000000">
                      <a:alpha val="43137"/>
                    </a:srgbClr>
                  </a:outerShdw>
                </a:effectLst>
              </a:rPr>
              <a:t>Validated </a:t>
            </a:r>
          </a:p>
          <a:p>
            <a:pPr algn="ctr" defTabSz="1217970"/>
            <a:r>
              <a:rPr lang="en-US" sz="2100" b="1" dirty="0">
                <a:solidFill>
                  <a:srgbClr val="4472C4">
                    <a:lumMod val="50000"/>
                  </a:srgbClr>
                </a:solidFill>
                <a:effectLst>
                  <a:outerShdw blurRad="38100" dist="38100" dir="2700000" algn="tl">
                    <a:srgbClr val="000000">
                      <a:alpha val="43137"/>
                    </a:srgbClr>
                  </a:outerShdw>
                </a:effectLst>
              </a:rPr>
              <a:t>prognostic</a:t>
            </a:r>
          </a:p>
          <a:p>
            <a:pPr algn="ctr" defTabSz="1217970"/>
            <a:r>
              <a:rPr lang="en-US" sz="2100" b="1" dirty="0">
                <a:solidFill>
                  <a:srgbClr val="4472C4">
                    <a:lumMod val="50000"/>
                  </a:srgbClr>
                </a:solidFill>
                <a:effectLst>
                  <a:outerShdw blurRad="38100" dist="38100" dir="2700000" algn="tl">
                    <a:srgbClr val="000000">
                      <a:alpha val="43137"/>
                    </a:srgbClr>
                  </a:outerShdw>
                </a:effectLst>
              </a:rPr>
              <a:t>biomarkers </a:t>
            </a:r>
          </a:p>
          <a:p>
            <a:pPr algn="ctr" defTabSz="1217970"/>
            <a:r>
              <a:rPr lang="en-US" sz="2100" b="1" dirty="0">
                <a:solidFill>
                  <a:srgbClr val="4472C4">
                    <a:lumMod val="50000"/>
                  </a:srgbClr>
                </a:solidFill>
                <a:effectLst>
                  <a:outerShdw blurRad="38100" dist="38100" dir="2700000" algn="tl">
                    <a:srgbClr val="000000">
                      <a:alpha val="43137"/>
                    </a:srgbClr>
                  </a:outerShdw>
                </a:effectLst>
              </a:rPr>
              <a:t>for </a:t>
            </a:r>
            <a:r>
              <a:rPr lang="en-US" sz="2100" b="1" dirty="0" err="1">
                <a:solidFill>
                  <a:srgbClr val="4472C4">
                    <a:lumMod val="50000"/>
                  </a:srgbClr>
                </a:solidFill>
                <a:effectLst>
                  <a:outerShdw blurRad="38100" dist="38100" dir="2700000" algn="tl">
                    <a:srgbClr val="000000">
                      <a:alpha val="43137"/>
                    </a:srgbClr>
                  </a:outerShdw>
                </a:effectLst>
              </a:rPr>
              <a:t>IgAN</a:t>
            </a:r>
            <a:r>
              <a:rPr lang="en-US" sz="2100" b="1" dirty="0">
                <a:solidFill>
                  <a:srgbClr val="4472C4">
                    <a:lumMod val="50000"/>
                  </a:srgbClr>
                </a:solidFill>
                <a:effectLst>
                  <a:outerShdw blurRad="38100" dist="38100" dir="2700000" algn="tl">
                    <a:srgbClr val="000000">
                      <a:alpha val="43137"/>
                    </a:srgbClr>
                  </a:outerShdw>
                </a:effectLst>
              </a:rPr>
              <a:t>  </a:t>
            </a:r>
            <a:endParaRPr lang="el-GR" sz="2100" b="1" dirty="0">
              <a:solidFill>
                <a:srgbClr val="4472C4">
                  <a:lumMod val="50000"/>
                </a:srgbClr>
              </a:solidFill>
              <a:effectLst>
                <a:outerShdw blurRad="38100" dist="38100" dir="2700000" algn="tl">
                  <a:srgbClr val="000000">
                    <a:alpha val="43137"/>
                  </a:srgbClr>
                </a:outerShdw>
              </a:effectLst>
            </a:endParaRPr>
          </a:p>
        </p:txBody>
      </p:sp>
      <p:sp>
        <p:nvSpPr>
          <p:cNvPr id="20" name="Rectangle 19"/>
          <p:cNvSpPr/>
          <p:nvPr/>
        </p:nvSpPr>
        <p:spPr>
          <a:xfrm>
            <a:off x="101599" y="5359463"/>
            <a:ext cx="11959508" cy="1088231"/>
          </a:xfrm>
          <a:prstGeom prst="rect">
            <a:avLst/>
          </a:prstGeom>
          <a:solidFill>
            <a:srgbClr val="FFC000"/>
          </a:solidFill>
          <a:ln>
            <a:solidFill>
              <a:schemeClr val="bg1">
                <a:lumMod val="85000"/>
              </a:schemeClr>
            </a:solidFill>
          </a:ln>
          <a:effectLst>
            <a:glow rad="127000">
              <a:schemeClr val="bg1">
                <a:lumMod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21813" tIns="60906" rIns="121813" bIns="60906" spcCol="0" rtlCol="0" anchor="ctr"/>
          <a:lstStyle/>
          <a:p>
            <a:pPr algn="ctr" defTabSz="1217970"/>
            <a:endParaRPr lang="el-GR" sz="2400">
              <a:solidFill>
                <a:prstClr val="white"/>
              </a:solidFill>
            </a:endParaRPr>
          </a:p>
        </p:txBody>
      </p:sp>
      <p:sp>
        <p:nvSpPr>
          <p:cNvPr id="21" name="TextBox 20"/>
          <p:cNvSpPr txBox="1"/>
          <p:nvPr/>
        </p:nvSpPr>
        <p:spPr>
          <a:xfrm>
            <a:off x="1276027" y="5359440"/>
            <a:ext cx="9268647" cy="954053"/>
          </a:xfrm>
          <a:prstGeom prst="rect">
            <a:avLst/>
          </a:prstGeom>
          <a:noFill/>
        </p:spPr>
        <p:txBody>
          <a:bodyPr wrap="none" lIns="121813" tIns="60906" rIns="121813" bIns="60906" rtlCol="0">
            <a:spAutoFit/>
          </a:bodyPr>
          <a:lstStyle/>
          <a:p>
            <a:pPr algn="ctr" defTabSz="1217970"/>
            <a:r>
              <a:rPr lang="en-US" sz="2700" dirty="0">
                <a:solidFill>
                  <a:prstClr val="black"/>
                </a:solidFill>
              </a:rPr>
              <a:t>The updated International </a:t>
            </a:r>
            <a:r>
              <a:rPr lang="en-US" sz="2700" dirty="0" err="1">
                <a:solidFill>
                  <a:prstClr val="black"/>
                </a:solidFill>
              </a:rPr>
              <a:t>IgAN</a:t>
            </a:r>
            <a:r>
              <a:rPr lang="en-US" sz="2700" dirty="0">
                <a:solidFill>
                  <a:prstClr val="black"/>
                </a:solidFill>
              </a:rPr>
              <a:t> Prediction Tool </a:t>
            </a:r>
          </a:p>
          <a:p>
            <a:pPr algn="ctr" defTabSz="1217970"/>
            <a:r>
              <a:rPr lang="en-US" sz="2700" dirty="0">
                <a:solidFill>
                  <a:prstClr val="black"/>
                </a:solidFill>
              </a:rPr>
              <a:t>can be used for accurate risk stratification </a:t>
            </a:r>
            <a:r>
              <a:rPr lang="en-US" sz="2700" u="sng" dirty="0">
                <a:solidFill>
                  <a:prstClr val="black"/>
                </a:solidFill>
                <a:effectLst>
                  <a:outerShdw blurRad="38100" dist="38100" dir="2700000" algn="tl">
                    <a:srgbClr val="000000">
                      <a:alpha val="43137"/>
                    </a:srgbClr>
                  </a:outerShdw>
                </a:effectLst>
              </a:rPr>
              <a:t>1-2 years post biopsy  </a:t>
            </a:r>
            <a:endParaRPr lang="el-GR" sz="2700" u="sng" dirty="0">
              <a:solidFill>
                <a:prstClr val="black"/>
              </a:solidFill>
              <a:effectLst>
                <a:outerShdw blurRad="38100" dist="38100" dir="2700000" algn="tl">
                  <a:srgbClr val="000000">
                    <a:alpha val="43137"/>
                  </a:srgbClr>
                </a:outerShdw>
              </a:effectLst>
            </a:endParaRPr>
          </a:p>
        </p:txBody>
      </p:sp>
      <p:sp>
        <p:nvSpPr>
          <p:cNvPr id="22" name="TextBox 21"/>
          <p:cNvSpPr txBox="1"/>
          <p:nvPr/>
        </p:nvSpPr>
        <p:spPr>
          <a:xfrm>
            <a:off x="8839236" y="6447659"/>
            <a:ext cx="3252641" cy="415444"/>
          </a:xfrm>
          <a:prstGeom prst="rect">
            <a:avLst/>
          </a:prstGeom>
          <a:noFill/>
        </p:spPr>
        <p:txBody>
          <a:bodyPr wrap="none" lIns="121813" tIns="60906" rIns="121813" bIns="60906" rtlCol="0">
            <a:spAutoFit/>
          </a:bodyPr>
          <a:lstStyle/>
          <a:p>
            <a:pPr defTabSz="1217970"/>
            <a:r>
              <a:rPr lang="en-US" i="1" dirty="0">
                <a:solidFill>
                  <a:prstClr val="white">
                    <a:lumMod val="50000"/>
                  </a:prstClr>
                </a:solidFill>
              </a:rPr>
              <a:t>Kidney </a:t>
            </a:r>
            <a:r>
              <a:rPr lang="en-US" i="1" dirty="0" err="1">
                <a:solidFill>
                  <a:prstClr val="white">
                    <a:lumMod val="50000"/>
                  </a:prstClr>
                </a:solidFill>
              </a:rPr>
              <a:t>Int</a:t>
            </a:r>
            <a:r>
              <a:rPr lang="en-US" i="1" dirty="0">
                <a:solidFill>
                  <a:prstClr val="white">
                    <a:lumMod val="50000"/>
                  </a:prstClr>
                </a:solidFill>
              </a:rPr>
              <a:t> 2022; 102:160-172  </a:t>
            </a:r>
            <a:endParaRPr lang="el-GR" i="1" dirty="0">
              <a:solidFill>
                <a:prstClr val="white">
                  <a:lumMod val="50000"/>
                </a:prstClr>
              </a:solidFill>
            </a:endParaRPr>
          </a:p>
        </p:txBody>
      </p:sp>
      <p:sp>
        <p:nvSpPr>
          <p:cNvPr id="23" name="Rectangle 22"/>
          <p:cNvSpPr/>
          <p:nvPr/>
        </p:nvSpPr>
        <p:spPr>
          <a:xfrm>
            <a:off x="101601" y="1189951"/>
            <a:ext cx="6426203" cy="3898900"/>
          </a:xfrm>
          <a:prstGeom prst="rect">
            <a:avLst/>
          </a:prstGeom>
          <a:noFill/>
          <a:ln>
            <a:solidFill>
              <a:schemeClr val="bg1">
                <a:lumMod val="85000"/>
              </a:schemeClr>
            </a:solidFill>
          </a:ln>
          <a:effectLst>
            <a:glow rad="63500">
              <a:schemeClr val="bg1">
                <a:lumMod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21813" tIns="60906" rIns="121813" bIns="60906" spcCol="0" rtlCol="0" anchor="ctr"/>
          <a:lstStyle/>
          <a:p>
            <a:pPr algn="ctr" defTabSz="1217970"/>
            <a:endParaRPr lang="el-GR" sz="2400">
              <a:solidFill>
                <a:prstClr val="white"/>
              </a:solidFill>
            </a:endParaRPr>
          </a:p>
        </p:txBody>
      </p:sp>
      <p:sp>
        <p:nvSpPr>
          <p:cNvPr id="11" name="TextBox 10"/>
          <p:cNvSpPr txBox="1"/>
          <p:nvPr/>
        </p:nvSpPr>
        <p:spPr>
          <a:xfrm>
            <a:off x="101601" y="6508287"/>
            <a:ext cx="4376502" cy="384717"/>
          </a:xfrm>
          <a:prstGeom prst="rect">
            <a:avLst/>
          </a:prstGeom>
          <a:noFill/>
        </p:spPr>
        <p:txBody>
          <a:bodyPr wrap="none" lIns="91400" tIns="45718" rIns="91400" bIns="45718" rtlCol="0">
            <a:spAutoFit/>
          </a:bodyPr>
          <a:lstStyle/>
          <a:p>
            <a:r>
              <a:rPr lang="en-US" i="1" dirty="0" smtClean="0">
                <a:solidFill>
                  <a:schemeClr val="bg2">
                    <a:lumMod val="75000"/>
                  </a:schemeClr>
                </a:solidFill>
              </a:rPr>
              <a:t>Mobile app: https://qxcalc.app.link/igarisk</a:t>
            </a:r>
            <a:endParaRPr lang="el-GR" i="1" dirty="0">
              <a:solidFill>
                <a:schemeClr val="bg2">
                  <a:lumMod val="75000"/>
                </a:schemeClr>
              </a:solidFill>
            </a:endParaRPr>
          </a:p>
        </p:txBody>
      </p:sp>
    </p:spTree>
    <p:extLst>
      <p:ext uri="{BB962C8B-B14F-4D97-AF65-F5344CB8AC3E}">
        <p14:creationId xmlns:p14="http://schemas.microsoft.com/office/powerpoint/2010/main" val="135501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031" t="22418" r="3496" b="7046"/>
          <a:stretch/>
        </p:blipFill>
        <p:spPr bwMode="auto">
          <a:xfrm>
            <a:off x="477675" y="1290364"/>
            <a:ext cx="5843812" cy="4919368"/>
          </a:xfrm>
          <a:prstGeom prst="rect">
            <a:avLst/>
          </a:prstGeom>
          <a:noFill/>
          <a:ln w="9525">
            <a:solidFill>
              <a:schemeClr val="accent1">
                <a:lumMod val="60000"/>
                <a:lumOff val="40000"/>
              </a:schemeClr>
            </a:solidFill>
            <a:miter lim="800000"/>
            <a:headEnd/>
            <a:tailEnd/>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353218" y="310384"/>
            <a:ext cx="7182287" cy="646331"/>
          </a:xfrm>
          <a:prstGeom prst="rect">
            <a:avLst/>
          </a:prstGeom>
          <a:noFill/>
          <a:ln>
            <a:solidFill>
              <a:schemeClr val="accent5">
                <a:lumMod val="75000"/>
              </a:schemeClr>
            </a:solidFill>
          </a:ln>
          <a:effectLst>
            <a:glow rad="88900">
              <a:schemeClr val="tx2">
                <a:lumMod val="75000"/>
              </a:schemeClr>
            </a:glow>
          </a:effectLst>
        </p:spPr>
        <p:txBody>
          <a:bodyPr wrap="none" lIns="91400" tIns="45718" rIns="91400" bIns="45718" rtlCol="0">
            <a:spAutoFit/>
          </a:bodyPr>
          <a:lstStyle/>
          <a:p>
            <a:r>
              <a:rPr lang="en-US" sz="3600" b="1" i="1" dirty="0">
                <a:solidFill>
                  <a:schemeClr val="accent1">
                    <a:lumMod val="20000"/>
                    <a:lumOff val="80000"/>
                  </a:schemeClr>
                </a:solidFill>
                <a:effectLst>
                  <a:outerShdw blurRad="38100" dist="38100" dir="2700000" algn="tl">
                    <a:srgbClr val="000000">
                      <a:alpha val="43137"/>
                    </a:srgbClr>
                  </a:outerShdw>
                </a:effectLst>
              </a:rPr>
              <a:t>KDIGO guidelines: high-risk patients </a:t>
            </a:r>
            <a:endParaRPr lang="el-GR" sz="3600" b="1" i="1" dirty="0">
              <a:solidFill>
                <a:schemeClr val="accent1">
                  <a:lumMod val="20000"/>
                  <a:lumOff val="80000"/>
                </a:schemeClr>
              </a:solidFill>
              <a:effectLst>
                <a:outerShdw blurRad="38100" dist="38100" dir="2700000" algn="tl">
                  <a:srgbClr val="000000">
                    <a:alpha val="43137"/>
                  </a:srgbClr>
                </a:outerShdw>
              </a:effectLst>
            </a:endParaRPr>
          </a:p>
        </p:txBody>
      </p:sp>
      <p:pic>
        <p:nvPicPr>
          <p:cNvPr id="8"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3245" t="76447" r="50000" b="7023"/>
          <a:stretch/>
        </p:blipFill>
        <p:spPr bwMode="auto">
          <a:xfrm>
            <a:off x="6324450" y="3114692"/>
            <a:ext cx="5658639" cy="1061775"/>
          </a:xfrm>
          <a:prstGeom prst="rect">
            <a:avLst/>
          </a:prstGeom>
          <a:noFill/>
          <a:ln w="9525">
            <a:solidFill>
              <a:schemeClr val="accent1">
                <a:lumMod val="75000"/>
              </a:schemeClr>
            </a:solidFill>
            <a:miter lim="800000"/>
            <a:headEnd/>
            <a:tailEnd/>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9291108" y="6209735"/>
            <a:ext cx="3000241" cy="553996"/>
          </a:xfrm>
          <a:prstGeom prst="rect">
            <a:avLst/>
          </a:prstGeom>
          <a:noFill/>
        </p:spPr>
        <p:txBody>
          <a:bodyPr wrap="none" lIns="91400" tIns="45718" rIns="91400" bIns="45718" rtlCol="0">
            <a:spAutoFit/>
          </a:bodyPr>
          <a:lstStyle/>
          <a:p>
            <a:r>
              <a:rPr lang="en-US" sz="1500" i="1" dirty="0">
                <a:solidFill>
                  <a:schemeClr val="bg1">
                    <a:lumMod val="75000"/>
                  </a:schemeClr>
                </a:solidFill>
              </a:rPr>
              <a:t>JAMA Intern Med 2019; 179: 942-52</a:t>
            </a:r>
          </a:p>
          <a:p>
            <a:r>
              <a:rPr lang="en-US" sz="1500" i="1" dirty="0">
                <a:solidFill>
                  <a:schemeClr val="bg1">
                    <a:lumMod val="75000"/>
                  </a:schemeClr>
                </a:solidFill>
              </a:rPr>
              <a:t>Kidney Int. 2021;100:S1-S276</a:t>
            </a:r>
            <a:endParaRPr lang="el-GR" sz="1500" i="1" dirty="0">
              <a:solidFill>
                <a:schemeClr val="bg1">
                  <a:lumMod val="75000"/>
                </a:schemeClr>
              </a:solidFill>
            </a:endParaRPr>
          </a:p>
        </p:txBody>
      </p:sp>
      <p:sp>
        <p:nvSpPr>
          <p:cNvPr id="2" name="TextBox 1"/>
          <p:cNvSpPr txBox="1"/>
          <p:nvPr/>
        </p:nvSpPr>
        <p:spPr>
          <a:xfrm>
            <a:off x="6324450" y="4681183"/>
            <a:ext cx="5692969" cy="384721"/>
          </a:xfrm>
          <a:prstGeom prst="rect">
            <a:avLst/>
          </a:prstGeom>
          <a:noFill/>
        </p:spPr>
        <p:txBody>
          <a:bodyPr wrap="none" rtlCol="0">
            <a:spAutoFit/>
          </a:bodyPr>
          <a:lstStyle/>
          <a:p>
            <a:r>
              <a:rPr lang="en-US" b="1" dirty="0" smtClean="0">
                <a:solidFill>
                  <a:schemeClr val="bg1"/>
                </a:solidFill>
              </a:rPr>
              <a:t>Proteinuria of &gt; 1g/d </a:t>
            </a:r>
            <a:r>
              <a:rPr lang="en-US" b="1" dirty="0" smtClean="0">
                <a:solidFill>
                  <a:schemeClr val="bg1"/>
                </a:solidFill>
                <a:sym typeface="Wingdings" pitchFamily="2" charset="2"/>
              </a:rPr>
              <a:t> </a:t>
            </a:r>
            <a:r>
              <a:rPr lang="en-US" b="1" dirty="0" smtClean="0">
                <a:solidFill>
                  <a:schemeClr val="bg1"/>
                </a:solidFill>
              </a:rPr>
              <a:t>9.4 fold increased risk of ESRD</a:t>
            </a:r>
            <a:endParaRPr lang="el-GR" b="1" dirty="0">
              <a:solidFill>
                <a:schemeClr val="bg1"/>
              </a:solidFill>
            </a:endParaRPr>
          </a:p>
        </p:txBody>
      </p:sp>
    </p:spTree>
    <p:extLst>
      <p:ext uri="{BB962C8B-B14F-4D97-AF65-F5344CB8AC3E}">
        <p14:creationId xmlns:p14="http://schemas.microsoft.com/office/powerpoint/2010/main" val="295522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A2E20E0C-D65E-41F0-95BE-EF5CE9F2F88D}"/>
              </a:ext>
            </a:extLst>
          </p:cNvPr>
          <p:cNvPicPr>
            <a:picLocks noChangeAspect="1"/>
          </p:cNvPicPr>
          <p:nvPr/>
        </p:nvPicPr>
        <p:blipFill>
          <a:blip r:embed="rId3"/>
          <a:stretch>
            <a:fillRect/>
          </a:stretch>
        </p:blipFill>
        <p:spPr>
          <a:xfrm>
            <a:off x="394492" y="261519"/>
            <a:ext cx="11403016" cy="6335009"/>
          </a:xfrm>
          <a:prstGeom prst="rect">
            <a:avLst/>
          </a:prstGeom>
        </p:spPr>
      </p:pic>
      <p:sp>
        <p:nvSpPr>
          <p:cNvPr id="3" name="Ορθογώνιο 2">
            <a:extLst>
              <a:ext uri="{FF2B5EF4-FFF2-40B4-BE49-F238E27FC236}">
                <a16:creationId xmlns="" xmlns:a16="http://schemas.microsoft.com/office/drawing/2014/main" id="{9367B485-1132-430A-BD03-B29C3D756FE3}"/>
              </a:ext>
            </a:extLst>
          </p:cNvPr>
          <p:cNvSpPr/>
          <p:nvPr/>
        </p:nvSpPr>
        <p:spPr>
          <a:xfrm>
            <a:off x="291365" y="5883473"/>
            <a:ext cx="5363571" cy="810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6" name="Ορθογώνιο 5">
            <a:extLst>
              <a:ext uri="{FF2B5EF4-FFF2-40B4-BE49-F238E27FC236}">
                <a16:creationId xmlns="" xmlns:a16="http://schemas.microsoft.com/office/drawing/2014/main" id="{8F8C5B6A-BFF3-47D1-9C23-B4D42CD082DE}"/>
              </a:ext>
            </a:extLst>
          </p:cNvPr>
          <p:cNvSpPr/>
          <p:nvPr/>
        </p:nvSpPr>
        <p:spPr>
          <a:xfrm>
            <a:off x="394492" y="6233454"/>
            <a:ext cx="5422984" cy="323161"/>
          </a:xfrm>
          <a:prstGeom prst="rect">
            <a:avLst/>
          </a:prstGeom>
        </p:spPr>
        <p:txBody>
          <a:bodyPr wrap="square" lIns="91324" tIns="45718" rIns="91324" bIns="45718">
            <a:spAutoFit/>
          </a:bodyPr>
          <a:lstStyle/>
          <a:p>
            <a:r>
              <a:rPr lang="en-US" sz="1500" i="1" dirty="0">
                <a:solidFill>
                  <a:schemeClr val="bg1">
                    <a:lumMod val="50000"/>
                  </a:schemeClr>
                </a:solidFill>
              </a:rPr>
              <a:t> Kidney Int. 2020 Oct;98(4):1009-1019</a:t>
            </a:r>
            <a:endParaRPr lang="el-GR" sz="1500" i="1" dirty="0">
              <a:solidFill>
                <a:schemeClr val="bg1">
                  <a:lumMod val="50000"/>
                </a:schemeClr>
              </a:solidFill>
            </a:endParaRPr>
          </a:p>
        </p:txBody>
      </p:sp>
      <p:sp>
        <p:nvSpPr>
          <p:cNvPr id="5" name="Rectangle 4"/>
          <p:cNvSpPr/>
          <p:nvPr/>
        </p:nvSpPr>
        <p:spPr>
          <a:xfrm>
            <a:off x="3339368" y="4954141"/>
            <a:ext cx="2456597" cy="72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endParaRPr lang="el-GR"/>
          </a:p>
        </p:txBody>
      </p:sp>
      <p:sp>
        <p:nvSpPr>
          <p:cNvPr id="7" name="Rectangle 6"/>
          <p:cNvSpPr/>
          <p:nvPr/>
        </p:nvSpPr>
        <p:spPr>
          <a:xfrm>
            <a:off x="3010474" y="4986714"/>
            <a:ext cx="4853841" cy="677108"/>
          </a:xfrm>
          <a:prstGeom prst="rect">
            <a:avLst/>
          </a:prstGeom>
        </p:spPr>
        <p:txBody>
          <a:bodyPr wrap="square" lIns="91400" tIns="45718" rIns="91400" bIns="45718">
            <a:spAutoFit/>
          </a:bodyPr>
          <a:lstStyle/>
          <a:p>
            <a:r>
              <a:rPr lang="en-US" i="1" dirty="0">
                <a:solidFill>
                  <a:srgbClr val="FF0000"/>
                </a:solidFill>
                <a:effectLst>
                  <a:outerShdw blurRad="38100" dist="38100" dir="2700000" algn="tl">
                    <a:srgbClr val="000000">
                      <a:alpha val="43137"/>
                    </a:srgbClr>
                  </a:outerShdw>
                </a:effectLst>
              </a:rPr>
              <a:t>larger net benefit up to 23.4% </a:t>
            </a:r>
            <a:endParaRPr lang="en-US" i="1" dirty="0" smtClean="0">
              <a:solidFill>
                <a:srgbClr val="FF0000"/>
              </a:solidFill>
              <a:effectLst>
                <a:outerShdw blurRad="38100" dist="38100" dir="2700000" algn="tl">
                  <a:srgbClr val="000000">
                    <a:alpha val="43137"/>
                  </a:srgbClr>
                </a:outerShdw>
              </a:effectLst>
            </a:endParaRPr>
          </a:p>
          <a:p>
            <a:r>
              <a:rPr lang="en-US" i="1" dirty="0" smtClean="0">
                <a:solidFill>
                  <a:srgbClr val="FF0000"/>
                </a:solidFill>
                <a:effectLst>
                  <a:outerShdw blurRad="38100" dist="38100" dir="2700000" algn="tl">
                    <a:srgbClr val="000000">
                      <a:alpha val="43137"/>
                    </a:srgbClr>
                  </a:outerShdw>
                </a:effectLst>
              </a:rPr>
              <a:t>larger </a:t>
            </a:r>
            <a:r>
              <a:rPr lang="en-US" i="1" dirty="0">
                <a:solidFill>
                  <a:srgbClr val="FF0000"/>
                </a:solidFill>
                <a:effectLst>
                  <a:outerShdw blurRad="38100" dist="38100" dir="2700000" algn="tl">
                    <a:srgbClr val="000000">
                      <a:alpha val="43137"/>
                    </a:srgbClr>
                  </a:outerShdw>
                </a:effectLst>
              </a:rPr>
              <a:t>net ↓</a:t>
            </a:r>
            <a:r>
              <a:rPr lang="en-US" i="1" dirty="0" smtClean="0">
                <a:solidFill>
                  <a:srgbClr val="FF0000"/>
                </a:solidFill>
                <a:effectLst>
                  <a:outerShdw blurRad="38100" dist="38100" dir="2700000" algn="tl">
                    <a:srgbClr val="000000">
                      <a:alpha val="43137"/>
                    </a:srgbClr>
                  </a:outerShdw>
                </a:effectLst>
              </a:rPr>
              <a:t> </a:t>
            </a:r>
            <a:r>
              <a:rPr lang="en-US" i="1" dirty="0">
                <a:solidFill>
                  <a:srgbClr val="FF0000"/>
                </a:solidFill>
                <a:effectLst>
                  <a:outerShdw blurRad="38100" dist="38100" dir="2700000" algn="tl">
                    <a:srgbClr val="000000">
                      <a:alpha val="43137"/>
                    </a:srgbClr>
                  </a:outerShdw>
                </a:effectLst>
              </a:rPr>
              <a:t>in treatment up to 35.1% </a:t>
            </a:r>
            <a:endParaRPr lang="el-GR" i="1" dirty="0">
              <a:solidFill>
                <a:srgbClr val="FF0000"/>
              </a:solidFill>
              <a:effectLst>
                <a:outerShdw blurRad="38100" dist="38100" dir="2700000" algn="tl">
                  <a:srgbClr val="000000">
                    <a:alpha val="43137"/>
                  </a:srgbClr>
                </a:outerShdw>
              </a:effectLst>
            </a:endParaRPr>
          </a:p>
        </p:txBody>
      </p:sp>
      <p:sp>
        <p:nvSpPr>
          <p:cNvPr id="8" name="Rectangle 7"/>
          <p:cNvSpPr/>
          <p:nvPr/>
        </p:nvSpPr>
        <p:spPr>
          <a:xfrm>
            <a:off x="394518" y="261546"/>
            <a:ext cx="11375721" cy="955343"/>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endParaRPr lang="el-GR"/>
          </a:p>
        </p:txBody>
      </p:sp>
      <p:sp>
        <p:nvSpPr>
          <p:cNvPr id="9" name="TextBox 8"/>
          <p:cNvSpPr txBox="1"/>
          <p:nvPr/>
        </p:nvSpPr>
        <p:spPr>
          <a:xfrm>
            <a:off x="394519" y="261521"/>
            <a:ext cx="9450151" cy="954107"/>
          </a:xfrm>
          <a:prstGeom prst="rect">
            <a:avLst/>
          </a:prstGeom>
          <a:noFill/>
        </p:spPr>
        <p:txBody>
          <a:bodyPr wrap="none" lIns="91400" tIns="45718" rIns="91400" bIns="45718" rtlCol="0">
            <a:spAutoFit/>
          </a:bodyPr>
          <a:lstStyle/>
          <a:p>
            <a:r>
              <a:rPr lang="en-US" sz="2800" b="1" dirty="0">
                <a:solidFill>
                  <a:schemeClr val="bg1"/>
                </a:solidFill>
                <a:effectLst>
                  <a:outerShdw blurRad="38100" dist="38100" dir="2700000" algn="tl">
                    <a:srgbClr val="000000">
                      <a:alpha val="43137"/>
                    </a:srgbClr>
                  </a:outerShdw>
                </a:effectLst>
              </a:rPr>
              <a:t>Improving treatment decisions in </a:t>
            </a:r>
            <a:r>
              <a:rPr lang="en-US" sz="2800" b="1" dirty="0" err="1">
                <a:solidFill>
                  <a:schemeClr val="bg1"/>
                </a:solidFill>
                <a:effectLst>
                  <a:outerShdw blurRad="38100" dist="38100" dir="2700000" algn="tl">
                    <a:srgbClr val="000000">
                      <a:alpha val="43137"/>
                    </a:srgbClr>
                  </a:outerShdw>
                </a:effectLst>
              </a:rPr>
              <a:t>IgAN</a:t>
            </a:r>
            <a:r>
              <a:rPr lang="en-US" sz="2800" b="1" dirty="0">
                <a:solidFill>
                  <a:schemeClr val="bg1"/>
                </a:solidFill>
                <a:effectLst>
                  <a:outerShdw blurRad="38100" dist="38100" dir="2700000" algn="tl">
                    <a:srgbClr val="000000">
                      <a:alpha val="43137"/>
                    </a:srgbClr>
                  </a:outerShdw>
                </a:effectLst>
              </a:rPr>
              <a:t> using personalized risk </a:t>
            </a:r>
          </a:p>
          <a:p>
            <a:r>
              <a:rPr lang="en-US" sz="2800" b="1" dirty="0">
                <a:solidFill>
                  <a:schemeClr val="bg1"/>
                </a:solidFill>
                <a:effectLst>
                  <a:outerShdw blurRad="38100" dist="38100" dir="2700000" algn="tl">
                    <a:srgbClr val="000000">
                      <a:alpha val="43137"/>
                    </a:srgbClr>
                  </a:outerShdw>
                </a:effectLst>
              </a:rPr>
              <a:t>assessment from the International </a:t>
            </a:r>
            <a:r>
              <a:rPr lang="en-US" sz="2800" b="1" dirty="0" err="1">
                <a:solidFill>
                  <a:schemeClr val="bg1"/>
                </a:solidFill>
                <a:effectLst>
                  <a:outerShdw blurRad="38100" dist="38100" dir="2700000" algn="tl">
                    <a:srgbClr val="000000">
                      <a:alpha val="43137"/>
                    </a:srgbClr>
                  </a:outerShdw>
                </a:effectLst>
              </a:rPr>
              <a:t>IgAN</a:t>
            </a:r>
            <a:r>
              <a:rPr lang="en-US" sz="2800" b="1" dirty="0">
                <a:solidFill>
                  <a:schemeClr val="bg1"/>
                </a:solidFill>
                <a:effectLst>
                  <a:outerShdw blurRad="38100" dist="38100" dir="2700000" algn="tl">
                    <a:srgbClr val="000000">
                      <a:alpha val="43137"/>
                    </a:srgbClr>
                  </a:outerShdw>
                </a:effectLst>
              </a:rPr>
              <a:t> Prediction Tool </a:t>
            </a:r>
            <a:endParaRPr lang="el-GR" sz="2800" b="1" dirty="0">
              <a:solidFill>
                <a:schemeClr val="bg1"/>
              </a:solidFill>
              <a:effectLst>
                <a:outerShdw blurRad="38100" dist="38100" dir="2700000" algn="tl">
                  <a:srgbClr val="000000">
                    <a:alpha val="43137"/>
                  </a:srgbClr>
                </a:outerShdw>
              </a:effectLst>
            </a:endParaRPr>
          </a:p>
        </p:txBody>
      </p:sp>
      <p:sp>
        <p:nvSpPr>
          <p:cNvPr id="10" name="Rounded Rectangle 9"/>
          <p:cNvSpPr/>
          <p:nvPr/>
        </p:nvSpPr>
        <p:spPr>
          <a:xfrm>
            <a:off x="6863532" y="5139439"/>
            <a:ext cx="4749421" cy="1554823"/>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endParaRPr lang="el-GR"/>
          </a:p>
        </p:txBody>
      </p:sp>
      <p:sp>
        <p:nvSpPr>
          <p:cNvPr id="11" name="TextBox 10"/>
          <p:cNvSpPr txBox="1"/>
          <p:nvPr/>
        </p:nvSpPr>
        <p:spPr>
          <a:xfrm>
            <a:off x="6897496" y="5178188"/>
            <a:ext cx="4831771" cy="1477323"/>
          </a:xfrm>
          <a:prstGeom prst="rect">
            <a:avLst/>
          </a:prstGeom>
          <a:noFill/>
        </p:spPr>
        <p:txBody>
          <a:bodyPr wrap="square" lIns="91400" tIns="45718" rIns="91400" bIns="45718" rtlCol="0">
            <a:spAutoFit/>
          </a:bodyPr>
          <a:lstStyle/>
          <a:p>
            <a:r>
              <a:rPr lang="en-US" sz="1800" b="1" dirty="0">
                <a:solidFill>
                  <a:schemeClr val="bg1"/>
                </a:solidFill>
              </a:rPr>
              <a:t>CONCLUSION: </a:t>
            </a:r>
          </a:p>
          <a:p>
            <a:r>
              <a:rPr lang="en-US" sz="1800" dirty="0">
                <a:solidFill>
                  <a:schemeClr val="bg1"/>
                </a:solidFill>
              </a:rPr>
              <a:t>The accuracy of any immunosuppression </a:t>
            </a:r>
          </a:p>
          <a:p>
            <a:r>
              <a:rPr lang="en-US" sz="1800" dirty="0">
                <a:solidFill>
                  <a:schemeClr val="bg1"/>
                </a:solidFill>
              </a:rPr>
              <a:t>treatment allocation in </a:t>
            </a:r>
            <a:r>
              <a:rPr lang="en-US" sz="1800" dirty="0" err="1">
                <a:solidFill>
                  <a:schemeClr val="bg1"/>
                </a:solidFill>
              </a:rPr>
              <a:t>IgAN</a:t>
            </a:r>
            <a:r>
              <a:rPr lang="en-US" sz="1800" dirty="0">
                <a:solidFill>
                  <a:schemeClr val="bg1"/>
                </a:solidFill>
              </a:rPr>
              <a:t> can be substantially </a:t>
            </a:r>
            <a:r>
              <a:rPr lang="en-US" sz="1800" dirty="0" smtClean="0">
                <a:solidFill>
                  <a:schemeClr val="bg1"/>
                </a:solidFill>
              </a:rPr>
              <a:t>improved </a:t>
            </a:r>
            <a:r>
              <a:rPr lang="en-US" sz="1800" dirty="0">
                <a:solidFill>
                  <a:schemeClr val="bg1"/>
                </a:solidFill>
              </a:rPr>
              <a:t>using the </a:t>
            </a:r>
            <a:r>
              <a:rPr lang="en-US" sz="1800" dirty="0" err="1">
                <a:solidFill>
                  <a:schemeClr val="bg1"/>
                </a:solidFill>
              </a:rPr>
              <a:t>IgAN</a:t>
            </a:r>
            <a:r>
              <a:rPr lang="en-US" sz="1800" dirty="0">
                <a:solidFill>
                  <a:schemeClr val="bg1"/>
                </a:solidFill>
              </a:rPr>
              <a:t> Prediction Tool instead </a:t>
            </a:r>
            <a:r>
              <a:rPr lang="en-US" sz="1800" dirty="0" smtClean="0">
                <a:solidFill>
                  <a:schemeClr val="bg1"/>
                </a:solidFill>
              </a:rPr>
              <a:t>of </a:t>
            </a:r>
            <a:r>
              <a:rPr lang="en-US" sz="1800" dirty="0">
                <a:solidFill>
                  <a:schemeClr val="bg1"/>
                </a:solidFill>
              </a:rPr>
              <a:t>relying solely on proteinuria </a:t>
            </a:r>
            <a:endParaRPr lang="el-GR" sz="1800" dirty="0">
              <a:solidFill>
                <a:schemeClr val="bg1"/>
              </a:solidFill>
            </a:endParaRPr>
          </a:p>
        </p:txBody>
      </p:sp>
    </p:spTree>
    <p:extLst>
      <p:ext uri="{BB962C8B-B14F-4D97-AF65-F5344CB8AC3E}">
        <p14:creationId xmlns:p14="http://schemas.microsoft.com/office/powerpoint/2010/main" val="426098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720D86A0-ED30-47D6-A657-FF0F693CA112}"/>
              </a:ext>
            </a:extLst>
          </p:cNvPr>
          <p:cNvPicPr>
            <a:picLocks noChangeAspect="1"/>
          </p:cNvPicPr>
          <p:nvPr/>
        </p:nvPicPr>
        <p:blipFill>
          <a:blip r:embed="rId3"/>
          <a:stretch>
            <a:fillRect/>
          </a:stretch>
        </p:blipFill>
        <p:spPr>
          <a:xfrm>
            <a:off x="502925" y="384574"/>
            <a:ext cx="3162955" cy="1735767"/>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 xmlns:a16="http://schemas.microsoft.com/office/drawing/2014/main" id="{1DF89C39-5DC3-4048-8D8E-959CE5A4396F}"/>
              </a:ext>
            </a:extLst>
          </p:cNvPr>
          <p:cNvSpPr txBox="1"/>
          <p:nvPr/>
        </p:nvSpPr>
        <p:spPr>
          <a:xfrm>
            <a:off x="1162088" y="2362625"/>
            <a:ext cx="2503673" cy="584771"/>
          </a:xfrm>
          <a:prstGeom prst="rect">
            <a:avLst/>
          </a:prstGeom>
          <a:noFill/>
        </p:spPr>
        <p:txBody>
          <a:bodyPr wrap="none" lIns="91324" tIns="45718" rIns="91324" bIns="45718" rtlCol="0">
            <a:spAutoFit/>
          </a:bodyPr>
          <a:lstStyle/>
          <a:p>
            <a:r>
              <a:rPr lang="en-US" sz="3200" b="1" i="1" dirty="0">
                <a:solidFill>
                  <a:schemeClr val="accent1">
                    <a:lumMod val="75000"/>
                  </a:schemeClr>
                </a:solidFill>
                <a:effectLst>
                  <a:outerShdw blurRad="38100" dist="38100" dir="2700000" algn="tl">
                    <a:srgbClr val="000000">
                      <a:alpha val="43137"/>
                    </a:srgbClr>
                  </a:outerShdw>
                </a:effectLst>
              </a:rPr>
              <a:t>2021 update  </a:t>
            </a:r>
            <a:endParaRPr lang="el-GR" sz="3200" b="1" i="1" dirty="0">
              <a:solidFill>
                <a:schemeClr val="accent1">
                  <a:lumMod val="75000"/>
                </a:schemeClr>
              </a:solidFill>
              <a:effectLst>
                <a:outerShdw blurRad="38100" dist="38100" dir="2700000" algn="tl">
                  <a:srgbClr val="000000">
                    <a:alpha val="43137"/>
                  </a:srgbClr>
                </a:outerShdw>
              </a:effectLst>
            </a:endParaRPr>
          </a:p>
        </p:txBody>
      </p:sp>
      <p:sp>
        <p:nvSpPr>
          <p:cNvPr id="7" name="Ορθογώνιο 6">
            <a:extLst>
              <a:ext uri="{FF2B5EF4-FFF2-40B4-BE49-F238E27FC236}">
                <a16:creationId xmlns="" xmlns:a16="http://schemas.microsoft.com/office/drawing/2014/main" id="{C023921D-B502-48D5-B40F-A57DCF4235ED}"/>
              </a:ext>
            </a:extLst>
          </p:cNvPr>
          <p:cNvSpPr/>
          <p:nvPr/>
        </p:nvSpPr>
        <p:spPr>
          <a:xfrm>
            <a:off x="8267702" y="6488702"/>
            <a:ext cx="3924300" cy="323161"/>
          </a:xfrm>
          <a:prstGeom prst="rect">
            <a:avLst/>
          </a:prstGeom>
        </p:spPr>
        <p:txBody>
          <a:bodyPr wrap="square" lIns="91324" tIns="45718" rIns="91324" bIns="45718">
            <a:spAutoFit/>
          </a:bodyPr>
          <a:lstStyle/>
          <a:p>
            <a:r>
              <a:rPr lang="en-US" sz="1500" i="1" dirty="0">
                <a:solidFill>
                  <a:schemeClr val="bg1">
                    <a:lumMod val="50000"/>
                  </a:schemeClr>
                </a:solidFill>
              </a:rPr>
              <a:t> Kidney Int. 2021 Oct;100(4S):S1-S276</a:t>
            </a:r>
            <a:endParaRPr lang="el-GR" sz="1500" i="1" dirty="0">
              <a:solidFill>
                <a:schemeClr val="bg1">
                  <a:lumMod val="50000"/>
                </a:schemeClr>
              </a:solidFill>
            </a:endParaRPr>
          </a:p>
        </p:txBody>
      </p:sp>
      <p:pic>
        <p:nvPicPr>
          <p:cNvPr id="8" name="Εικόνα 7">
            <a:extLst>
              <a:ext uri="{FF2B5EF4-FFF2-40B4-BE49-F238E27FC236}">
                <a16:creationId xmlns="" xmlns:a16="http://schemas.microsoft.com/office/drawing/2014/main" id="{E6726FC4-976B-4319-946F-B3DC647865CA}"/>
              </a:ext>
            </a:extLst>
          </p:cNvPr>
          <p:cNvPicPr>
            <a:picLocks noChangeAspect="1"/>
          </p:cNvPicPr>
          <p:nvPr/>
        </p:nvPicPr>
        <p:blipFill rotWithShape="1">
          <a:blip r:embed="rId4"/>
          <a:srcRect l="46183" r="11547"/>
          <a:stretch/>
        </p:blipFill>
        <p:spPr>
          <a:xfrm>
            <a:off x="4591053" y="154592"/>
            <a:ext cx="4667251" cy="6223000"/>
          </a:xfrm>
          <a:prstGeom prst="rect">
            <a:avLst/>
          </a:prstGeom>
          <a:scene3d>
            <a:camera prst="orthographicFront"/>
            <a:lightRig rig="threePt" dir="t"/>
          </a:scene3d>
          <a:sp3d>
            <a:bevelT prst="relaxedInset"/>
          </a:sp3d>
        </p:spPr>
      </p:pic>
      <p:sp>
        <p:nvSpPr>
          <p:cNvPr id="2" name="Ορθογώνιο: Στρογγύλεμα γωνιών 1">
            <a:extLst>
              <a:ext uri="{FF2B5EF4-FFF2-40B4-BE49-F238E27FC236}">
                <a16:creationId xmlns="" xmlns:a16="http://schemas.microsoft.com/office/drawing/2014/main" id="{118925B1-2FAB-4BE0-9D1E-7FA27F476B49}"/>
              </a:ext>
            </a:extLst>
          </p:cNvPr>
          <p:cNvSpPr/>
          <p:nvPr/>
        </p:nvSpPr>
        <p:spPr>
          <a:xfrm>
            <a:off x="5321233" y="5497044"/>
            <a:ext cx="3317807" cy="792125"/>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Tree>
    <p:extLst>
      <p:ext uri="{BB962C8B-B14F-4D97-AF65-F5344CB8AC3E}">
        <p14:creationId xmlns:p14="http://schemas.microsoft.com/office/powerpoint/2010/main" val="199036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extBox 3"/>
          <p:cNvSpPr txBox="1"/>
          <p:nvPr/>
        </p:nvSpPr>
        <p:spPr>
          <a:xfrm>
            <a:off x="3722553" y="136477"/>
            <a:ext cx="5123518" cy="707886"/>
          </a:xfrm>
          <a:prstGeom prst="rect">
            <a:avLst/>
          </a:prstGeom>
          <a:noFill/>
        </p:spPr>
        <p:txBody>
          <a:bodyPr wrap="none" rtlCol="0">
            <a:spAutoFit/>
          </a:bodyPr>
          <a:lstStyle/>
          <a:p>
            <a:r>
              <a:rPr lang="en-US" sz="4000" b="1" i="1" dirty="0" smtClean="0">
                <a:solidFill>
                  <a:schemeClr val="accent1">
                    <a:lumMod val="60000"/>
                    <a:lumOff val="40000"/>
                  </a:schemeClr>
                </a:solidFill>
                <a:effectLst>
                  <a:outerShdw blurRad="38100" dist="38100" dir="2700000" algn="tl">
                    <a:srgbClr val="000000">
                      <a:alpha val="43137"/>
                    </a:srgbClr>
                  </a:outerShdw>
                </a:effectLst>
              </a:rPr>
              <a:t>2021 KDIGO Guidelines</a:t>
            </a:r>
            <a:endParaRPr lang="el-GR" sz="4000" b="1" i="1" dirty="0">
              <a:solidFill>
                <a:schemeClr val="accent1">
                  <a:lumMod val="60000"/>
                  <a:lumOff val="40000"/>
                </a:schemeClr>
              </a:solidFill>
              <a:effectLst>
                <a:outerShdw blurRad="38100" dist="38100" dir="2700000" algn="tl">
                  <a:srgbClr val="000000">
                    <a:alpha val="43137"/>
                  </a:srgbClr>
                </a:outerShdw>
              </a:effectLst>
            </a:endParaRPr>
          </a:p>
        </p:txBody>
      </p:sp>
      <p:sp>
        <p:nvSpPr>
          <p:cNvPr id="5" name="TextBox 4"/>
          <p:cNvSpPr txBox="1"/>
          <p:nvPr/>
        </p:nvSpPr>
        <p:spPr>
          <a:xfrm>
            <a:off x="8846071" y="6541931"/>
            <a:ext cx="3065263" cy="307777"/>
          </a:xfrm>
          <a:prstGeom prst="rect">
            <a:avLst/>
          </a:prstGeom>
          <a:noFill/>
        </p:spPr>
        <p:txBody>
          <a:bodyPr wrap="none" rtlCol="0">
            <a:spAutoFit/>
          </a:bodyPr>
          <a:lstStyle/>
          <a:p>
            <a:r>
              <a:rPr lang="en-US" sz="1400" i="1" dirty="0" smtClean="0">
                <a:solidFill>
                  <a:schemeClr val="bg1">
                    <a:lumMod val="65000"/>
                  </a:schemeClr>
                </a:solidFill>
              </a:rPr>
              <a:t>Kidney International 2021 100, 753-779</a:t>
            </a:r>
            <a:endParaRPr lang="el-GR" sz="1400" i="1" dirty="0">
              <a:solidFill>
                <a:schemeClr val="bg1">
                  <a:lumMod val="65000"/>
                </a:schemeClr>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926" y="844362"/>
            <a:ext cx="8721776" cy="5598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929349" y="941692"/>
            <a:ext cx="2482026" cy="384721"/>
          </a:xfrm>
          <a:prstGeom prst="rect">
            <a:avLst/>
          </a:prstGeom>
          <a:noFill/>
        </p:spPr>
        <p:txBody>
          <a:bodyPr wrap="none" rtlCol="0">
            <a:spAutoFit/>
          </a:bodyPr>
          <a:lstStyle/>
          <a:p>
            <a:r>
              <a:rPr lang="en-US" b="1" dirty="0" smtClean="0"/>
              <a:t>(at least for 3 months) </a:t>
            </a:r>
            <a:endParaRPr lang="el-GR" b="1" dirty="0"/>
          </a:p>
        </p:txBody>
      </p:sp>
    </p:spTree>
    <p:extLst>
      <p:ext uri="{BB962C8B-B14F-4D97-AF65-F5344CB8AC3E}">
        <p14:creationId xmlns:p14="http://schemas.microsoft.com/office/powerpoint/2010/main" val="88886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CF59C198-2C28-41E2-AE08-A034E4F3B3E9}"/>
              </a:ext>
            </a:extLst>
          </p:cNvPr>
          <p:cNvPicPr>
            <a:picLocks noChangeAspect="1"/>
          </p:cNvPicPr>
          <p:nvPr/>
        </p:nvPicPr>
        <p:blipFill rotWithShape="1">
          <a:blip r:embed="rId3"/>
          <a:srcRect l="6593" t="2097" r="6239" b="5636"/>
          <a:stretch/>
        </p:blipFill>
        <p:spPr>
          <a:xfrm>
            <a:off x="669757" y="2569613"/>
            <a:ext cx="5608483" cy="4072955"/>
          </a:xfrm>
          <a:prstGeom prst="rect">
            <a:avLst/>
          </a:prstGeom>
        </p:spPr>
      </p:pic>
      <p:sp>
        <p:nvSpPr>
          <p:cNvPr id="5" name="Ορθογώνιο 4">
            <a:extLst>
              <a:ext uri="{FF2B5EF4-FFF2-40B4-BE49-F238E27FC236}">
                <a16:creationId xmlns="" xmlns:a16="http://schemas.microsoft.com/office/drawing/2014/main" id="{EBF7558A-82FE-4FE4-8AEE-5EAB0DA21409}"/>
              </a:ext>
            </a:extLst>
          </p:cNvPr>
          <p:cNvSpPr/>
          <p:nvPr/>
        </p:nvSpPr>
        <p:spPr>
          <a:xfrm>
            <a:off x="8679977" y="6211690"/>
            <a:ext cx="3375547" cy="323161"/>
          </a:xfrm>
          <a:prstGeom prst="rect">
            <a:avLst/>
          </a:prstGeom>
        </p:spPr>
        <p:txBody>
          <a:bodyPr wrap="square" lIns="91324" tIns="45718" rIns="91324" bIns="45718">
            <a:spAutoFit/>
          </a:bodyPr>
          <a:lstStyle/>
          <a:p>
            <a:r>
              <a:rPr lang="en-US" sz="1500" i="1" dirty="0">
                <a:solidFill>
                  <a:schemeClr val="bg1">
                    <a:lumMod val="50000"/>
                  </a:schemeClr>
                </a:solidFill>
              </a:rPr>
              <a:t> Kidney Int. 2020 Oct;98(4):1044-1052</a:t>
            </a:r>
            <a:endParaRPr lang="el-GR" sz="1500" i="1" dirty="0">
              <a:solidFill>
                <a:schemeClr val="bg1">
                  <a:lumMod val="50000"/>
                </a:schemeClr>
              </a:solidFill>
            </a:endParaRPr>
          </a:p>
        </p:txBody>
      </p:sp>
      <p:sp>
        <p:nvSpPr>
          <p:cNvPr id="6" name="TextBox 5">
            <a:extLst>
              <a:ext uri="{FF2B5EF4-FFF2-40B4-BE49-F238E27FC236}">
                <a16:creationId xmlns="" xmlns:a16="http://schemas.microsoft.com/office/drawing/2014/main" id="{DB784904-4F71-413C-B171-8645E61C4A6A}"/>
              </a:ext>
            </a:extLst>
          </p:cNvPr>
          <p:cNvSpPr txBox="1"/>
          <p:nvPr/>
        </p:nvSpPr>
        <p:spPr>
          <a:xfrm>
            <a:off x="3741597" y="2729540"/>
            <a:ext cx="2519383" cy="384717"/>
          </a:xfrm>
          <a:prstGeom prst="rect">
            <a:avLst/>
          </a:prstGeom>
          <a:noFill/>
        </p:spPr>
        <p:txBody>
          <a:bodyPr wrap="none" lIns="91324" tIns="45718" rIns="91324" bIns="45718" rtlCol="0">
            <a:spAutoFit/>
          </a:bodyPr>
          <a:lstStyle/>
          <a:p>
            <a:r>
              <a:rPr lang="en-US" b="1" dirty="0">
                <a:solidFill>
                  <a:srgbClr val="FF0000"/>
                </a:solidFill>
                <a:effectLst>
                  <a:outerShdw blurRad="38100" dist="38100" dir="2700000" algn="tl">
                    <a:srgbClr val="000000">
                      <a:alpha val="43137"/>
                    </a:srgbClr>
                  </a:outerShdw>
                </a:effectLst>
              </a:rPr>
              <a:t>Entire STOP IgA cohort </a:t>
            </a:r>
            <a:endParaRPr lang="el-GR" b="1" dirty="0">
              <a:solidFill>
                <a:srgbClr val="FF0000"/>
              </a:solidFill>
              <a:effectLst>
                <a:outerShdw blurRad="38100" dist="38100" dir="2700000" algn="tl">
                  <a:srgbClr val="000000">
                    <a:alpha val="43137"/>
                  </a:srgbClr>
                </a:outerShdw>
              </a:effectLst>
            </a:endParaRPr>
          </a:p>
        </p:txBody>
      </p:sp>
      <p:pic>
        <p:nvPicPr>
          <p:cNvPr id="7" name="Εικόνα 6">
            <a:extLst>
              <a:ext uri="{FF2B5EF4-FFF2-40B4-BE49-F238E27FC236}">
                <a16:creationId xmlns="" xmlns:a16="http://schemas.microsoft.com/office/drawing/2014/main" id="{72E3B07F-39AE-4149-80CC-521351E0794F}"/>
              </a:ext>
            </a:extLst>
          </p:cNvPr>
          <p:cNvPicPr>
            <a:picLocks noChangeAspect="1"/>
          </p:cNvPicPr>
          <p:nvPr/>
        </p:nvPicPr>
        <p:blipFill rotWithShape="1">
          <a:blip r:embed="rId4"/>
          <a:srcRect l="3202" b="50000"/>
          <a:stretch/>
        </p:blipFill>
        <p:spPr>
          <a:xfrm>
            <a:off x="12109" y="12"/>
            <a:ext cx="8364553" cy="1320669"/>
          </a:xfrm>
          <a:prstGeom prst="rect">
            <a:avLst/>
          </a:prstGeom>
        </p:spPr>
      </p:pic>
      <p:pic>
        <p:nvPicPr>
          <p:cNvPr id="8" name="Εικόνα 7">
            <a:extLst>
              <a:ext uri="{FF2B5EF4-FFF2-40B4-BE49-F238E27FC236}">
                <a16:creationId xmlns="" xmlns:a16="http://schemas.microsoft.com/office/drawing/2014/main" id="{B8AE6B70-7111-460B-AD75-3307CBD9E46C}"/>
              </a:ext>
            </a:extLst>
          </p:cNvPr>
          <p:cNvPicPr>
            <a:picLocks noChangeAspect="1"/>
          </p:cNvPicPr>
          <p:nvPr/>
        </p:nvPicPr>
        <p:blipFill rotWithShape="1">
          <a:blip r:embed="rId4"/>
          <a:srcRect t="50974" r="6101"/>
          <a:stretch/>
        </p:blipFill>
        <p:spPr>
          <a:xfrm>
            <a:off x="-12027" y="1248945"/>
            <a:ext cx="5305925" cy="846787"/>
          </a:xfrm>
          <a:prstGeom prst="rect">
            <a:avLst/>
          </a:prstGeom>
        </p:spPr>
      </p:pic>
      <p:sp>
        <p:nvSpPr>
          <p:cNvPr id="9" name="Ορθογώνιο 8">
            <a:extLst>
              <a:ext uri="{FF2B5EF4-FFF2-40B4-BE49-F238E27FC236}">
                <a16:creationId xmlns="" xmlns:a16="http://schemas.microsoft.com/office/drawing/2014/main" id="{D8EA1503-C7E9-4ED5-8206-24859415051A}"/>
              </a:ext>
            </a:extLst>
          </p:cNvPr>
          <p:cNvSpPr/>
          <p:nvPr/>
        </p:nvSpPr>
        <p:spPr>
          <a:xfrm>
            <a:off x="6260953" y="3789222"/>
            <a:ext cx="6096000" cy="830993"/>
          </a:xfrm>
          <a:prstGeom prst="rect">
            <a:avLst/>
          </a:prstGeom>
        </p:spPr>
        <p:txBody>
          <a:bodyPr lIns="91324" tIns="45718" rIns="91324" bIns="45718">
            <a:spAutoFit/>
          </a:bodyPr>
          <a:lstStyle/>
          <a:p>
            <a:r>
              <a:rPr lang="en-US" sz="2400" b="1" dirty="0"/>
              <a:t>50% of patients in the stop IgA trial </a:t>
            </a:r>
          </a:p>
          <a:p>
            <a:r>
              <a:rPr lang="en-US" sz="2400" b="1" dirty="0"/>
              <a:t>on maximal supportive care reached ESRD</a:t>
            </a:r>
            <a:endParaRPr lang="el-GR" sz="2400" b="1" dirty="0"/>
          </a:p>
        </p:txBody>
      </p:sp>
      <p:cxnSp>
        <p:nvCxnSpPr>
          <p:cNvPr id="11" name="Ευθεία γραμμή σύνδεσης 10">
            <a:extLst>
              <a:ext uri="{FF2B5EF4-FFF2-40B4-BE49-F238E27FC236}">
                <a16:creationId xmlns="" xmlns:a16="http://schemas.microsoft.com/office/drawing/2014/main" id="{E9054774-F010-48C8-B7FB-E2E99AAFCAD1}"/>
              </a:ext>
            </a:extLst>
          </p:cNvPr>
          <p:cNvCxnSpPr/>
          <p:nvPr/>
        </p:nvCxnSpPr>
        <p:spPr>
          <a:xfrm>
            <a:off x="-12027" y="2095719"/>
            <a:ext cx="1220402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6841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9" name="TextBox 8"/>
          <p:cNvSpPr txBox="1"/>
          <p:nvPr/>
        </p:nvSpPr>
        <p:spPr>
          <a:xfrm>
            <a:off x="9291108" y="6209735"/>
            <a:ext cx="3000241" cy="553996"/>
          </a:xfrm>
          <a:prstGeom prst="rect">
            <a:avLst/>
          </a:prstGeom>
          <a:noFill/>
        </p:spPr>
        <p:txBody>
          <a:bodyPr wrap="none" lIns="91400" tIns="45718" rIns="91400" bIns="45718" rtlCol="0">
            <a:spAutoFit/>
          </a:bodyPr>
          <a:lstStyle/>
          <a:p>
            <a:r>
              <a:rPr lang="en-US" sz="1500" i="1" dirty="0">
                <a:solidFill>
                  <a:prstClr val="white">
                    <a:lumMod val="75000"/>
                  </a:prstClr>
                </a:solidFill>
              </a:rPr>
              <a:t>JAMA Intern Med 2019; 179: 942-52</a:t>
            </a:r>
          </a:p>
          <a:p>
            <a:r>
              <a:rPr lang="en-US" sz="1500" i="1" dirty="0">
                <a:solidFill>
                  <a:prstClr val="white">
                    <a:lumMod val="75000"/>
                  </a:prstClr>
                </a:solidFill>
              </a:rPr>
              <a:t>Kidney Int. 2021;100:S1-S276</a:t>
            </a:r>
            <a:endParaRPr lang="el-GR" sz="1500" i="1" dirty="0">
              <a:solidFill>
                <a:prstClr val="white">
                  <a:lumMod val="75000"/>
                </a:prstClr>
              </a:solidFill>
            </a:endParaRPr>
          </a:p>
        </p:txBody>
      </p:sp>
      <p:sp>
        <p:nvSpPr>
          <p:cNvPr id="10" name="Rectangle 9"/>
          <p:cNvSpPr/>
          <p:nvPr/>
        </p:nvSpPr>
        <p:spPr>
          <a:xfrm>
            <a:off x="6345791" y="3302759"/>
            <a:ext cx="5677796" cy="900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endParaRPr lang="el-GR">
              <a:solidFill>
                <a:prstClr val="white"/>
              </a:solidFill>
            </a:endParaRPr>
          </a:p>
        </p:txBody>
      </p:sp>
      <p:sp>
        <p:nvSpPr>
          <p:cNvPr id="11" name="TextBox 10"/>
          <p:cNvSpPr txBox="1"/>
          <p:nvPr/>
        </p:nvSpPr>
        <p:spPr>
          <a:xfrm>
            <a:off x="6345815" y="3414583"/>
            <a:ext cx="5760103" cy="677108"/>
          </a:xfrm>
          <a:prstGeom prst="rect">
            <a:avLst/>
          </a:prstGeom>
          <a:noFill/>
        </p:spPr>
        <p:txBody>
          <a:bodyPr wrap="none" lIns="91400" tIns="45718" rIns="91400" bIns="45718" rtlCol="0">
            <a:spAutoFit/>
          </a:bodyPr>
          <a:lstStyle/>
          <a:p>
            <a:r>
              <a:rPr lang="en-US" b="1" dirty="0" smtClean="0">
                <a:solidFill>
                  <a:srgbClr val="FFFF00"/>
                </a:solidFill>
                <a:effectLst>
                  <a:outerShdw blurRad="38100" dist="38100" dir="2700000" algn="tl">
                    <a:srgbClr val="000000">
                      <a:alpha val="43137"/>
                    </a:srgbClr>
                  </a:outerShdw>
                </a:effectLst>
              </a:rPr>
              <a:t>There may be an unmet need for disease management </a:t>
            </a:r>
          </a:p>
          <a:p>
            <a:r>
              <a:rPr lang="en-US" b="1" dirty="0">
                <a:solidFill>
                  <a:srgbClr val="FFFF00"/>
                </a:solidFill>
                <a:effectLst>
                  <a:outerShdw blurRad="38100" dist="38100" dir="2700000" algn="tl">
                    <a:srgbClr val="000000">
                      <a:alpha val="43137"/>
                    </a:srgbClr>
                  </a:outerShdw>
                </a:effectLst>
              </a:rPr>
              <a:t>i</a:t>
            </a:r>
            <a:r>
              <a:rPr lang="en-US" b="1" dirty="0" smtClean="0">
                <a:solidFill>
                  <a:srgbClr val="FFFF00"/>
                </a:solidFill>
                <a:effectLst>
                  <a:outerShdw blurRad="38100" dist="38100" dir="2700000" algn="tl">
                    <a:srgbClr val="000000">
                      <a:alpha val="43137"/>
                    </a:srgbClr>
                  </a:outerShdw>
                </a:effectLst>
              </a:rPr>
              <a:t>n “low risk” patients with proteinuria &lt; 1g/d</a:t>
            </a:r>
            <a:endParaRPr lang="el-GR" b="1" dirty="0">
              <a:solidFill>
                <a:srgbClr val="FFFF00"/>
              </a:solidFill>
              <a:effectLst>
                <a:outerShdw blurRad="38100" dist="38100" dir="2700000" algn="tl">
                  <a:srgbClr val="000000">
                    <a:alpha val="43137"/>
                  </a:srgbClr>
                </a:outerShdw>
              </a:effectLst>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88" y="1718033"/>
            <a:ext cx="5971233" cy="3765728"/>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0387" y="668766"/>
            <a:ext cx="4102727" cy="769441"/>
          </a:xfrm>
          <a:prstGeom prst="rect">
            <a:avLst/>
          </a:prstGeom>
          <a:noFill/>
          <a:ln w="0">
            <a:solidFill>
              <a:schemeClr val="bg1">
                <a:lumMod val="65000"/>
              </a:schemeClr>
            </a:solidFill>
          </a:ln>
          <a:effectLst>
            <a:glow rad="101600">
              <a:schemeClr val="bg1">
                <a:lumMod val="65000"/>
                <a:alpha val="75000"/>
              </a:schemeClr>
            </a:glow>
          </a:effectLst>
        </p:spPr>
        <p:txBody>
          <a:bodyPr wrap="none" lIns="91400" tIns="45718" rIns="91400" bIns="45718" rtlCol="0">
            <a:spAutoFit/>
          </a:bodyPr>
          <a:lstStyle/>
          <a:p>
            <a:r>
              <a:rPr lang="en-US" sz="4400" i="1" dirty="0" err="1">
                <a:solidFill>
                  <a:schemeClr val="tx2">
                    <a:lumMod val="40000"/>
                    <a:lumOff val="60000"/>
                  </a:schemeClr>
                </a:solidFill>
                <a:effectLst>
                  <a:outerShdw blurRad="38100" dist="38100" dir="2700000" algn="tl">
                    <a:srgbClr val="000000">
                      <a:alpha val="43137"/>
                    </a:srgbClr>
                  </a:outerShdw>
                </a:effectLst>
              </a:rPr>
              <a:t>RaDaR</a:t>
            </a:r>
            <a:r>
              <a:rPr lang="en-US" sz="4400" i="1" dirty="0">
                <a:solidFill>
                  <a:schemeClr val="tx2">
                    <a:lumMod val="40000"/>
                    <a:lumOff val="60000"/>
                  </a:schemeClr>
                </a:solidFill>
                <a:effectLst>
                  <a:outerShdw blurRad="38100" dist="38100" dir="2700000" algn="tl">
                    <a:srgbClr val="000000">
                      <a:alpha val="43137"/>
                    </a:srgbClr>
                  </a:outerShdw>
                </a:effectLst>
              </a:rPr>
              <a:t> database </a:t>
            </a:r>
            <a:endParaRPr lang="el-GR" sz="4400" i="1" dirty="0">
              <a:solidFill>
                <a:schemeClr val="tx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5010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A6892CD5-F6DA-47C6-AA60-0FB077506959}"/>
              </a:ext>
            </a:extLst>
          </p:cNvPr>
          <p:cNvSpPr>
            <a:spLocks noGrp="1"/>
          </p:cNvSpPr>
          <p:nvPr>
            <p:ph type="title"/>
          </p:nvPr>
        </p:nvSpPr>
        <p:spPr>
          <a:xfrm>
            <a:off x="838286" y="576197"/>
            <a:ext cx="3132551" cy="801667"/>
          </a:xfrm>
          <a:ln>
            <a:solidFill>
              <a:schemeClr val="accent1"/>
            </a:solidFill>
          </a:ln>
          <a:effectLst>
            <a:glow rad="165100">
              <a:schemeClr val="accent1">
                <a:lumMod val="75000"/>
                <a:alpha val="40000"/>
              </a:schemeClr>
            </a:glow>
          </a:effectLst>
        </p:spPr>
        <p:txBody>
          <a:bodyPr/>
          <a:lstStyle/>
          <a:p>
            <a:r>
              <a:rPr lang="en-US" b="1" i="1" dirty="0">
                <a:solidFill>
                  <a:schemeClr val="bg1"/>
                </a:solidFill>
              </a:rPr>
              <a:t>Disclosures</a:t>
            </a:r>
            <a:r>
              <a:rPr lang="en-US" dirty="0">
                <a:solidFill>
                  <a:schemeClr val="bg1"/>
                </a:solidFill>
              </a:rPr>
              <a:t> </a:t>
            </a:r>
            <a:endParaRPr lang="el-GR" dirty="0">
              <a:solidFill>
                <a:schemeClr val="bg1"/>
              </a:solidFill>
            </a:endParaRPr>
          </a:p>
        </p:txBody>
      </p:sp>
      <p:sp>
        <p:nvSpPr>
          <p:cNvPr id="3" name="Θέση περιεχομένου 2">
            <a:extLst>
              <a:ext uri="{FF2B5EF4-FFF2-40B4-BE49-F238E27FC236}">
                <a16:creationId xmlns="" xmlns:a16="http://schemas.microsoft.com/office/drawing/2014/main" id="{76FECC5D-5DD8-4DF0-8903-E4258FF20F64}"/>
              </a:ext>
            </a:extLst>
          </p:cNvPr>
          <p:cNvSpPr>
            <a:spLocks noGrp="1"/>
          </p:cNvSpPr>
          <p:nvPr>
            <p:ph idx="1"/>
          </p:nvPr>
        </p:nvSpPr>
        <p:spPr>
          <a:xfrm>
            <a:off x="375781" y="1825625"/>
            <a:ext cx="10978019" cy="4351339"/>
          </a:xfrm>
        </p:spPr>
        <p:txBody>
          <a:bodyPr/>
          <a:lstStyle/>
          <a:p>
            <a:r>
              <a:rPr lang="en-US" dirty="0" smtClean="0">
                <a:solidFill>
                  <a:schemeClr val="bg1"/>
                </a:solidFill>
              </a:rPr>
              <a:t>I have previously received honoraria from Amgen, </a:t>
            </a:r>
            <a:r>
              <a:rPr lang="en-US" dirty="0" err="1" smtClean="0">
                <a:solidFill>
                  <a:schemeClr val="bg1"/>
                </a:solidFill>
              </a:rPr>
              <a:t>Astellas</a:t>
            </a:r>
            <a:r>
              <a:rPr lang="en-US" dirty="0" smtClean="0">
                <a:solidFill>
                  <a:schemeClr val="bg1"/>
                </a:solidFill>
              </a:rPr>
              <a:t>, Astra Zeneca, </a:t>
            </a:r>
            <a:r>
              <a:rPr lang="en-US" dirty="0" err="1" smtClean="0">
                <a:solidFill>
                  <a:schemeClr val="bg1"/>
                </a:solidFill>
              </a:rPr>
              <a:t>Faran</a:t>
            </a:r>
            <a:r>
              <a:rPr lang="en-US" dirty="0" smtClean="0">
                <a:solidFill>
                  <a:schemeClr val="bg1"/>
                </a:solidFill>
              </a:rPr>
              <a:t>, Genesis, GSK</a:t>
            </a:r>
            <a:endParaRPr lang="el-GR" dirty="0">
              <a:solidFill>
                <a:schemeClr val="bg1"/>
              </a:solidFill>
            </a:endParaRPr>
          </a:p>
        </p:txBody>
      </p:sp>
    </p:spTree>
    <p:extLst>
      <p:ext uri="{BB962C8B-B14F-4D97-AF65-F5344CB8AC3E}">
        <p14:creationId xmlns:p14="http://schemas.microsoft.com/office/powerpoint/2010/main" val="310421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41" t="21914" r="485" b="17859"/>
          <a:stretch/>
        </p:blipFill>
        <p:spPr bwMode="auto">
          <a:xfrm>
            <a:off x="218364" y="1104515"/>
            <a:ext cx="9908275" cy="4691020"/>
          </a:xfrm>
          <a:prstGeom prst="rect">
            <a:avLst/>
          </a:prstGeom>
          <a:noFill/>
          <a:ln w="9525">
            <a:solidFill>
              <a:schemeClr val="tx2">
                <a:lumMod val="75000"/>
              </a:schemeClr>
            </a:solidFill>
            <a:miter lim="800000"/>
            <a:headEnd/>
            <a:tailEnd/>
          </a:ln>
          <a:effectLst>
            <a:glow rad="127000">
              <a:schemeClr val="tx1">
                <a:lumMod val="85000"/>
                <a:lumOff val="15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8515829" y="6417165"/>
            <a:ext cx="3798627" cy="338555"/>
          </a:xfrm>
          <a:prstGeom prst="rect">
            <a:avLst/>
          </a:prstGeom>
        </p:spPr>
        <p:txBody>
          <a:bodyPr wrap="square" lIns="91400" tIns="45718" rIns="91400" bIns="45718">
            <a:spAutoFit/>
          </a:bodyPr>
          <a:lstStyle/>
          <a:p>
            <a:r>
              <a:rPr lang="en-US" sz="1600" i="1" dirty="0">
                <a:solidFill>
                  <a:schemeClr val="bg1">
                    <a:lumMod val="50000"/>
                  </a:schemeClr>
                </a:solidFill>
              </a:rPr>
              <a:t>J Am </a:t>
            </a:r>
            <a:r>
              <a:rPr lang="en-US" sz="1600" i="1" dirty="0" err="1">
                <a:solidFill>
                  <a:schemeClr val="bg1">
                    <a:lumMod val="50000"/>
                  </a:schemeClr>
                </a:solidFill>
              </a:rPr>
              <a:t>Soc</a:t>
            </a:r>
            <a:r>
              <a:rPr lang="en-US" sz="1600" i="1" dirty="0">
                <a:solidFill>
                  <a:schemeClr val="bg1">
                    <a:lumMod val="50000"/>
                  </a:schemeClr>
                </a:solidFill>
              </a:rPr>
              <a:t> </a:t>
            </a:r>
            <a:r>
              <a:rPr lang="en-US" sz="1600" i="1" dirty="0" err="1">
                <a:solidFill>
                  <a:schemeClr val="bg1">
                    <a:lumMod val="50000"/>
                  </a:schemeClr>
                </a:solidFill>
              </a:rPr>
              <a:t>Nephrol</a:t>
            </a:r>
            <a:r>
              <a:rPr lang="en-US" sz="1600" i="1" dirty="0">
                <a:solidFill>
                  <a:schemeClr val="bg1">
                    <a:lumMod val="50000"/>
                  </a:schemeClr>
                </a:solidFill>
              </a:rPr>
              <a:t>. 2021 Feb;32(2):436-447</a:t>
            </a:r>
            <a:endParaRPr lang="el-GR" sz="1600" i="1" dirty="0">
              <a:solidFill>
                <a:schemeClr val="bg1">
                  <a:lumMod val="50000"/>
                </a:schemeClr>
              </a:solidFill>
            </a:endParaRPr>
          </a:p>
        </p:txBody>
      </p:sp>
      <p:sp>
        <p:nvSpPr>
          <p:cNvPr id="4" name="TextBox 3"/>
          <p:cNvSpPr txBox="1"/>
          <p:nvPr/>
        </p:nvSpPr>
        <p:spPr>
          <a:xfrm>
            <a:off x="218391" y="27297"/>
            <a:ext cx="9629559" cy="1077219"/>
          </a:xfrm>
          <a:prstGeom prst="rect">
            <a:avLst/>
          </a:prstGeom>
          <a:noFill/>
        </p:spPr>
        <p:txBody>
          <a:bodyPr wrap="none" lIns="91400" tIns="45718" rIns="91400" bIns="45718" rtlCol="0">
            <a:spAutoFit/>
          </a:bodyPr>
          <a:lstStyle/>
          <a:p>
            <a:r>
              <a:rPr lang="en-US" sz="3200" b="1" dirty="0">
                <a:solidFill>
                  <a:schemeClr val="bg1">
                    <a:lumMod val="85000"/>
                  </a:schemeClr>
                </a:solidFill>
              </a:rPr>
              <a:t>There is no minimum duration of proteinuria remission </a:t>
            </a:r>
          </a:p>
          <a:p>
            <a:r>
              <a:rPr lang="en-US" sz="3200" b="1" dirty="0">
                <a:solidFill>
                  <a:schemeClr val="bg1">
                    <a:lumMod val="85000"/>
                  </a:schemeClr>
                </a:solidFill>
              </a:rPr>
              <a:t>that is associated with improved outcomes in </a:t>
            </a:r>
            <a:r>
              <a:rPr lang="en-US" sz="3200" b="1" dirty="0" err="1">
                <a:solidFill>
                  <a:schemeClr val="bg1">
                    <a:lumMod val="85000"/>
                  </a:schemeClr>
                </a:solidFill>
              </a:rPr>
              <a:t>IgAN</a:t>
            </a:r>
            <a:r>
              <a:rPr lang="en-US" sz="3200" b="1" dirty="0">
                <a:solidFill>
                  <a:schemeClr val="bg1">
                    <a:lumMod val="85000"/>
                  </a:schemeClr>
                </a:solidFill>
              </a:rPr>
              <a:t> </a:t>
            </a:r>
            <a:endParaRPr lang="el-GR" sz="3200" b="1" dirty="0">
              <a:solidFill>
                <a:schemeClr val="bg1">
                  <a:lumMod val="85000"/>
                </a:schemeClr>
              </a:solidFill>
            </a:endParaRPr>
          </a:p>
        </p:txBody>
      </p:sp>
      <p:sp>
        <p:nvSpPr>
          <p:cNvPr id="5" name="Rounded Rectangle 4"/>
          <p:cNvSpPr/>
          <p:nvPr/>
        </p:nvSpPr>
        <p:spPr>
          <a:xfrm>
            <a:off x="218389" y="5977720"/>
            <a:ext cx="8297465" cy="764352"/>
          </a:xfrm>
          <a:prstGeom prst="round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endParaRPr lang="el-GR"/>
          </a:p>
        </p:txBody>
      </p:sp>
      <p:sp>
        <p:nvSpPr>
          <p:cNvPr id="8" name="TextBox 7"/>
          <p:cNvSpPr txBox="1"/>
          <p:nvPr/>
        </p:nvSpPr>
        <p:spPr>
          <a:xfrm>
            <a:off x="218365" y="5977723"/>
            <a:ext cx="8003667" cy="677108"/>
          </a:xfrm>
          <a:prstGeom prst="rect">
            <a:avLst/>
          </a:prstGeom>
          <a:noFill/>
        </p:spPr>
        <p:txBody>
          <a:bodyPr wrap="none" lIns="91400" tIns="45718" rIns="91400" bIns="45718" rtlCol="0">
            <a:spAutoFit/>
          </a:bodyPr>
          <a:lstStyle/>
          <a:p>
            <a:r>
              <a:rPr lang="en-US" b="1" dirty="0" smtClean="0">
                <a:solidFill>
                  <a:schemeClr val="bg1"/>
                </a:solidFill>
                <a:effectLst>
                  <a:outerShdw blurRad="38100" dist="38100" dir="2700000" algn="tl">
                    <a:srgbClr val="000000">
                      <a:alpha val="43137"/>
                    </a:srgbClr>
                  </a:outerShdw>
                </a:effectLst>
              </a:rPr>
              <a:t>There is a strong dose-response relationship between the longer duration of </a:t>
            </a:r>
          </a:p>
          <a:p>
            <a:r>
              <a:rPr lang="en-US" b="1" dirty="0" smtClean="0">
                <a:solidFill>
                  <a:schemeClr val="bg1"/>
                </a:solidFill>
                <a:effectLst>
                  <a:outerShdw blurRad="38100" dist="38100" dir="2700000" algn="tl">
                    <a:srgbClr val="000000">
                      <a:alpha val="43137"/>
                    </a:srgbClr>
                  </a:outerShdw>
                </a:effectLst>
              </a:rPr>
              <a:t>proteinuria remission and a lower risk of disease progression in </a:t>
            </a:r>
            <a:r>
              <a:rPr lang="en-US" b="1" dirty="0" err="1" smtClean="0">
                <a:solidFill>
                  <a:schemeClr val="bg1"/>
                </a:solidFill>
                <a:effectLst>
                  <a:outerShdw blurRad="38100" dist="38100" dir="2700000" algn="tl">
                    <a:srgbClr val="000000">
                      <a:alpha val="43137"/>
                    </a:srgbClr>
                  </a:outerShdw>
                </a:effectLst>
              </a:rPr>
              <a:t>IgAN</a:t>
            </a:r>
            <a:endParaRPr lang="el-GR"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917082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 xmlns:a16="http://schemas.microsoft.com/office/drawing/2014/main" id="{BB63E7C1-7281-4964-9523-162362186945}"/>
              </a:ext>
            </a:extLst>
          </p:cNvPr>
          <p:cNvSpPr>
            <a:spLocks noGrp="1"/>
          </p:cNvSpPr>
          <p:nvPr>
            <p:ph idx="1"/>
          </p:nvPr>
        </p:nvSpPr>
        <p:spPr>
          <a:ln>
            <a:solidFill>
              <a:schemeClr val="bg1">
                <a:lumMod val="65000"/>
              </a:schemeClr>
            </a:solidFill>
            <a:miter lim="800000"/>
          </a:ln>
        </p:spPr>
        <p:txBody>
          <a:bodyPr>
            <a:normAutofit lnSpcReduction="10000"/>
          </a:bodyPr>
          <a:lstStyle/>
          <a:p>
            <a:r>
              <a:rPr lang="en-US" dirty="0" smtClean="0">
                <a:solidFill>
                  <a:schemeClr val="accent1">
                    <a:lumMod val="75000"/>
                  </a:schemeClr>
                </a:solidFill>
              </a:rPr>
              <a:t>Epidemiology and Pathophysiology </a:t>
            </a:r>
            <a:r>
              <a:rPr lang="en-US" dirty="0">
                <a:solidFill>
                  <a:schemeClr val="accent1">
                    <a:lumMod val="75000"/>
                  </a:schemeClr>
                </a:solidFill>
              </a:rPr>
              <a:t>of </a:t>
            </a:r>
            <a:r>
              <a:rPr lang="en-US" dirty="0" err="1">
                <a:solidFill>
                  <a:schemeClr val="accent1">
                    <a:lumMod val="75000"/>
                  </a:schemeClr>
                </a:solidFill>
              </a:rPr>
              <a:t>IgAN</a:t>
            </a:r>
            <a:r>
              <a:rPr lang="en-US" dirty="0">
                <a:solidFill>
                  <a:schemeClr val="accent1">
                    <a:lumMod val="75000"/>
                  </a:schemeClr>
                </a:solidFill>
              </a:rPr>
              <a:t> </a:t>
            </a:r>
            <a:r>
              <a:rPr lang="en-US" sz="2000" dirty="0">
                <a:solidFill>
                  <a:schemeClr val="accent1">
                    <a:lumMod val="75000"/>
                  </a:schemeClr>
                </a:solidFill>
              </a:rPr>
              <a:t>(gut-kidney axis) </a:t>
            </a:r>
            <a:endParaRPr lang="en-US" dirty="0">
              <a:solidFill>
                <a:schemeClr val="accent1">
                  <a:lumMod val="75000"/>
                </a:schemeClr>
              </a:solidFill>
            </a:endParaRPr>
          </a:p>
          <a:p>
            <a:r>
              <a:rPr lang="en-US" dirty="0">
                <a:solidFill>
                  <a:schemeClr val="accent1">
                    <a:lumMod val="75000"/>
                  </a:schemeClr>
                </a:solidFill>
              </a:rPr>
              <a:t>Risk stratification for disease progression </a:t>
            </a:r>
          </a:p>
          <a:p>
            <a:r>
              <a:rPr lang="en-US" dirty="0">
                <a:solidFill>
                  <a:schemeClr val="bg1"/>
                </a:solidFill>
              </a:rPr>
              <a:t>Supportive care/new agents </a:t>
            </a:r>
          </a:p>
          <a:p>
            <a:r>
              <a:rPr lang="en-US" dirty="0">
                <a:solidFill>
                  <a:schemeClr val="accent1">
                    <a:lumMod val="75000"/>
                  </a:schemeClr>
                </a:solidFill>
              </a:rPr>
              <a:t>Immunosuppressive therapy in high-risk patients </a:t>
            </a:r>
          </a:p>
          <a:p>
            <a:r>
              <a:rPr lang="en-US" dirty="0">
                <a:solidFill>
                  <a:schemeClr val="accent1">
                    <a:lumMod val="75000"/>
                  </a:schemeClr>
                </a:solidFill>
              </a:rPr>
              <a:t>Other investigational agents </a:t>
            </a:r>
          </a:p>
          <a:p>
            <a:pPr lvl="1"/>
            <a:r>
              <a:rPr lang="en-US" dirty="0">
                <a:solidFill>
                  <a:schemeClr val="accent1">
                    <a:lumMod val="75000"/>
                  </a:schemeClr>
                </a:solidFill>
              </a:rPr>
              <a:t>Inhibition of Immune Complex-Activated Complement Activity</a:t>
            </a:r>
          </a:p>
          <a:p>
            <a:pPr lvl="1"/>
            <a:r>
              <a:rPr lang="en-US" dirty="0">
                <a:solidFill>
                  <a:schemeClr val="accent1">
                    <a:lumMod val="75000"/>
                  </a:schemeClr>
                </a:solidFill>
              </a:rPr>
              <a:t>Inhibition of BAFF/APRIL Signaling</a:t>
            </a:r>
          </a:p>
          <a:p>
            <a:pPr lvl="1"/>
            <a:r>
              <a:rPr lang="en-US" dirty="0">
                <a:solidFill>
                  <a:schemeClr val="accent1">
                    <a:lumMod val="75000"/>
                  </a:schemeClr>
                </a:solidFill>
              </a:rPr>
              <a:t>Plasma Cell and B Cell Depletion</a:t>
            </a:r>
          </a:p>
          <a:p>
            <a:pPr lvl="1"/>
            <a:r>
              <a:rPr lang="en-US" dirty="0">
                <a:solidFill>
                  <a:schemeClr val="accent1">
                    <a:lumMod val="75000"/>
                  </a:schemeClr>
                </a:solidFill>
              </a:rPr>
              <a:t>Inhibition of Endothelin A Receptor and Angiotensin II Subtype 1 Receptor</a:t>
            </a:r>
          </a:p>
          <a:p>
            <a:r>
              <a:rPr lang="en-US" dirty="0">
                <a:solidFill>
                  <a:schemeClr val="accent1">
                    <a:lumMod val="75000"/>
                  </a:schemeClr>
                </a:solidFill>
              </a:rPr>
              <a:t>Conclusions</a:t>
            </a:r>
          </a:p>
          <a:p>
            <a:endParaRPr lang="el-GR" dirty="0">
              <a:solidFill>
                <a:schemeClr val="bg1"/>
              </a:solidFill>
            </a:endParaRPr>
          </a:p>
        </p:txBody>
      </p:sp>
      <p:sp>
        <p:nvSpPr>
          <p:cNvPr id="5" name="Τίτλος 1">
            <a:extLst>
              <a:ext uri="{FF2B5EF4-FFF2-40B4-BE49-F238E27FC236}">
                <a16:creationId xmlns="" xmlns:a16="http://schemas.microsoft.com/office/drawing/2014/main" id="{A6892CD5-F6DA-47C6-AA60-0FB077506959}"/>
              </a:ext>
            </a:extLst>
          </p:cNvPr>
          <p:cNvSpPr>
            <a:spLocks noGrp="1"/>
          </p:cNvSpPr>
          <p:nvPr>
            <p:ph type="title"/>
          </p:nvPr>
        </p:nvSpPr>
        <p:spPr>
          <a:xfrm>
            <a:off x="838286" y="576197"/>
            <a:ext cx="3132551" cy="801667"/>
          </a:xfrm>
          <a:ln>
            <a:solidFill>
              <a:schemeClr val="accent1"/>
            </a:solidFill>
          </a:ln>
          <a:effectLst>
            <a:glow rad="165100">
              <a:schemeClr val="accent1">
                <a:lumMod val="75000"/>
                <a:alpha val="40000"/>
              </a:schemeClr>
            </a:glow>
          </a:effectLst>
        </p:spPr>
        <p:txBody>
          <a:bodyPr/>
          <a:lstStyle/>
          <a:p>
            <a:r>
              <a:rPr lang="en-US" b="1" i="1" dirty="0" smtClean="0">
                <a:solidFill>
                  <a:schemeClr val="bg1"/>
                </a:solidFill>
              </a:rPr>
              <a:t>Outline</a:t>
            </a:r>
            <a:endParaRPr lang="el-GR" dirty="0">
              <a:solidFill>
                <a:schemeClr val="bg1"/>
              </a:solidFill>
            </a:endParaRPr>
          </a:p>
        </p:txBody>
      </p:sp>
    </p:spTree>
    <p:extLst>
      <p:ext uri="{BB962C8B-B14F-4D97-AF65-F5344CB8AC3E}">
        <p14:creationId xmlns:p14="http://schemas.microsoft.com/office/powerpoint/2010/main" val="42112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 xmlns:a16="http://schemas.microsoft.com/office/drawing/2014/main" id="{9A0EDC9E-45F1-4213-82DE-FDC1F10E7A19}"/>
              </a:ext>
            </a:extLst>
          </p:cNvPr>
          <p:cNvPicPr>
            <a:picLocks noChangeAspect="1"/>
          </p:cNvPicPr>
          <p:nvPr/>
        </p:nvPicPr>
        <p:blipFill rotWithShape="1">
          <a:blip r:embed="rId3"/>
          <a:srcRect b="46427"/>
          <a:stretch/>
        </p:blipFill>
        <p:spPr>
          <a:xfrm>
            <a:off x="169275" y="140904"/>
            <a:ext cx="7446716" cy="2399579"/>
          </a:xfrm>
          <a:prstGeom prst="rect">
            <a:avLst/>
          </a:prstGeom>
        </p:spPr>
      </p:pic>
      <p:pic>
        <p:nvPicPr>
          <p:cNvPr id="6" name="Εικόνα 5">
            <a:extLst>
              <a:ext uri="{FF2B5EF4-FFF2-40B4-BE49-F238E27FC236}">
                <a16:creationId xmlns="" xmlns:a16="http://schemas.microsoft.com/office/drawing/2014/main" id="{FFB91490-A899-48F6-9146-B79B3C0EB513}"/>
              </a:ext>
            </a:extLst>
          </p:cNvPr>
          <p:cNvPicPr>
            <a:picLocks noChangeAspect="1"/>
          </p:cNvPicPr>
          <p:nvPr/>
        </p:nvPicPr>
        <p:blipFill>
          <a:blip r:embed="rId4"/>
          <a:stretch>
            <a:fillRect/>
          </a:stretch>
        </p:blipFill>
        <p:spPr>
          <a:xfrm>
            <a:off x="5491333" y="2540510"/>
            <a:ext cx="6197359" cy="3857793"/>
          </a:xfrm>
          <a:prstGeom prst="rect">
            <a:avLst/>
          </a:prstGeom>
        </p:spPr>
      </p:pic>
      <p:sp>
        <p:nvSpPr>
          <p:cNvPr id="7" name="TextBox 6">
            <a:extLst>
              <a:ext uri="{FF2B5EF4-FFF2-40B4-BE49-F238E27FC236}">
                <a16:creationId xmlns="" xmlns:a16="http://schemas.microsoft.com/office/drawing/2014/main" id="{12749816-CCF1-4077-AD9D-7AC2CBB0FDE3}"/>
              </a:ext>
            </a:extLst>
          </p:cNvPr>
          <p:cNvSpPr txBox="1"/>
          <p:nvPr/>
        </p:nvSpPr>
        <p:spPr>
          <a:xfrm>
            <a:off x="271621" y="2751004"/>
            <a:ext cx="5136236" cy="2139043"/>
          </a:xfrm>
          <a:prstGeom prst="rect">
            <a:avLst/>
          </a:prstGeom>
          <a:noFill/>
          <a:ln>
            <a:solidFill>
              <a:schemeClr val="tx1"/>
            </a:solidFill>
          </a:ln>
        </p:spPr>
        <p:txBody>
          <a:bodyPr wrap="none" lIns="91324" tIns="45718" rIns="91324" bIns="45718" rtlCol="0">
            <a:spAutoFit/>
          </a:bodyPr>
          <a:lstStyle/>
          <a:p>
            <a:pPr marL="285364" indent="-285364">
              <a:buFont typeface="Arial" panose="020B0604020202020204" pitchFamily="34" charset="0"/>
              <a:buChar char="•"/>
            </a:pPr>
            <a:r>
              <a:rPr lang="en-US" b="1" dirty="0"/>
              <a:t>270 </a:t>
            </a:r>
            <a:r>
              <a:rPr lang="en-US" b="1" dirty="0" err="1"/>
              <a:t>pnts</a:t>
            </a:r>
            <a:r>
              <a:rPr lang="en-US" b="1" dirty="0"/>
              <a:t> </a:t>
            </a:r>
            <a:r>
              <a:rPr lang="en-US" dirty="0" smtClean="0"/>
              <a:t>with biopsy proven  </a:t>
            </a:r>
            <a:r>
              <a:rPr lang="en-US" b="1" dirty="0"/>
              <a:t>IgA nephropathy </a:t>
            </a:r>
          </a:p>
          <a:p>
            <a:pPr marL="285364" indent="-285364">
              <a:buFont typeface="Arial" panose="020B0604020202020204" pitchFamily="34" charset="0"/>
              <a:buChar char="•"/>
            </a:pPr>
            <a:r>
              <a:rPr lang="en-US" dirty="0"/>
              <a:t>Addition of dapagliflozin to RAAS inhibitors </a:t>
            </a:r>
          </a:p>
          <a:p>
            <a:r>
              <a:rPr lang="en-US" dirty="0">
                <a:sym typeface="Wingdings" panose="05000000000000000000" pitchFamily="2" charset="2"/>
              </a:rPr>
              <a:t>     led to reduction of the risk of progression </a:t>
            </a:r>
          </a:p>
          <a:p>
            <a:r>
              <a:rPr lang="en-US" i="1" dirty="0">
                <a:sym typeface="Wingdings" panose="05000000000000000000" pitchFamily="2" charset="2"/>
              </a:rPr>
              <a:t>     </a:t>
            </a:r>
            <a:r>
              <a:rPr lang="en-US" i="1" dirty="0">
                <a:effectLst>
                  <a:outerShdw blurRad="38100" dist="38100" dir="2700000" algn="tl">
                    <a:srgbClr val="000000">
                      <a:alpha val="43137"/>
                    </a:srgbClr>
                  </a:outerShdw>
                </a:effectLst>
                <a:sym typeface="Wingdings" panose="05000000000000000000" pitchFamily="2" charset="2"/>
              </a:rPr>
              <a:t>(&gt;50% eGFR reduction or </a:t>
            </a:r>
            <a:r>
              <a:rPr lang="en-US" i="1" dirty="0" smtClean="0">
                <a:effectLst>
                  <a:outerShdw blurRad="38100" dist="38100" dir="2700000" algn="tl">
                    <a:srgbClr val="000000">
                      <a:alpha val="43137"/>
                    </a:srgbClr>
                  </a:outerShdw>
                </a:effectLst>
                <a:sym typeface="Wingdings" panose="05000000000000000000" pitchFamily="2" charset="2"/>
              </a:rPr>
              <a:t>ESRD)</a:t>
            </a:r>
          </a:p>
          <a:p>
            <a:pPr marL="342900" indent="-342900">
              <a:buFont typeface="Arial" pitchFamily="34" charset="0"/>
              <a:buChar char="•"/>
            </a:pPr>
            <a:r>
              <a:rPr lang="en-US" b="1" dirty="0" smtClean="0">
                <a:effectLst>
                  <a:outerShdw blurRad="38100" dist="38100" dir="2700000" algn="tl">
                    <a:srgbClr val="000000">
                      <a:alpha val="43137"/>
                    </a:srgbClr>
                  </a:outerShdw>
                </a:effectLst>
                <a:sym typeface="Wingdings" panose="05000000000000000000" pitchFamily="2" charset="2"/>
              </a:rPr>
              <a:t>Renal endpoint: HR 0.23</a:t>
            </a:r>
            <a:endParaRPr lang="en-US" b="1" dirty="0">
              <a:effectLst>
                <a:outerShdw blurRad="38100" dist="38100" dir="2700000" algn="tl">
                  <a:srgbClr val="000000">
                    <a:alpha val="43137"/>
                  </a:srgbClr>
                </a:outerShdw>
              </a:effectLst>
              <a:sym typeface="Wingdings" panose="05000000000000000000" pitchFamily="2" charset="2"/>
            </a:endParaRPr>
          </a:p>
          <a:p>
            <a:pPr marL="285364" indent="-285364">
              <a:buFont typeface="Arial" panose="020B0604020202020204" pitchFamily="34" charset="0"/>
              <a:buChar char="•"/>
            </a:pPr>
            <a:r>
              <a:rPr lang="en-US" b="1" dirty="0">
                <a:sym typeface="Wingdings" panose="05000000000000000000" pitchFamily="2" charset="2"/>
              </a:rPr>
              <a:t>Reduction of </a:t>
            </a:r>
            <a:r>
              <a:rPr lang="en-US" b="1" dirty="0" smtClean="0">
                <a:sym typeface="Wingdings" panose="05000000000000000000" pitchFamily="2" charset="2"/>
              </a:rPr>
              <a:t>UACR </a:t>
            </a:r>
            <a:r>
              <a:rPr lang="en-US" b="1" dirty="0">
                <a:sym typeface="Wingdings" panose="05000000000000000000" pitchFamily="2" charset="2"/>
              </a:rPr>
              <a:t>by 26% </a:t>
            </a:r>
          </a:p>
          <a:p>
            <a:pPr marL="285364" indent="-285364">
              <a:buFont typeface="Arial" panose="020B0604020202020204" pitchFamily="34" charset="0"/>
              <a:buChar char="•"/>
            </a:pPr>
            <a:r>
              <a:rPr lang="en-US" dirty="0">
                <a:sym typeface="Wingdings" panose="05000000000000000000" pitchFamily="2" charset="2"/>
              </a:rPr>
              <a:t>Good safety profile </a:t>
            </a:r>
            <a:endParaRPr lang="en-US" dirty="0"/>
          </a:p>
        </p:txBody>
      </p:sp>
      <p:sp>
        <p:nvSpPr>
          <p:cNvPr id="2" name="Ορθογώνιο 1">
            <a:extLst>
              <a:ext uri="{FF2B5EF4-FFF2-40B4-BE49-F238E27FC236}">
                <a16:creationId xmlns="" xmlns:a16="http://schemas.microsoft.com/office/drawing/2014/main" id="{CCF3CE99-B739-406B-BABE-DEF731D5C125}"/>
              </a:ext>
            </a:extLst>
          </p:cNvPr>
          <p:cNvSpPr/>
          <p:nvPr/>
        </p:nvSpPr>
        <p:spPr>
          <a:xfrm>
            <a:off x="329031" y="6383225"/>
            <a:ext cx="5021416" cy="369328"/>
          </a:xfrm>
          <a:prstGeom prst="rect">
            <a:avLst/>
          </a:prstGeom>
        </p:spPr>
        <p:txBody>
          <a:bodyPr wrap="square" lIns="91324" tIns="45718" rIns="91324" bIns="45718">
            <a:spAutoFit/>
          </a:bodyPr>
          <a:lstStyle/>
          <a:p>
            <a:r>
              <a:rPr lang="en-US" sz="1800" dirty="0">
                <a:solidFill>
                  <a:srgbClr val="FF0000"/>
                </a:solidFill>
                <a:effectLst>
                  <a:outerShdw blurRad="38100" dist="38100" dir="2700000" algn="tl">
                    <a:srgbClr val="000000">
                      <a:alpha val="43137"/>
                    </a:srgbClr>
                  </a:outerShdw>
                </a:effectLst>
              </a:rPr>
              <a:t>Approval of dapagliflozin in USA and Europe in CKD</a:t>
            </a:r>
            <a:endParaRPr lang="el-GR" sz="1800" dirty="0">
              <a:solidFill>
                <a:srgbClr val="FF0000"/>
              </a:solidFill>
              <a:effectLst>
                <a:outerShdw blurRad="38100" dist="38100" dir="2700000" algn="tl">
                  <a:srgbClr val="000000">
                    <a:alpha val="43137"/>
                  </a:srgbClr>
                </a:outerShdw>
              </a:effectLst>
            </a:endParaRPr>
          </a:p>
        </p:txBody>
      </p:sp>
      <p:sp>
        <p:nvSpPr>
          <p:cNvPr id="8" name="Ορθογώνιο: Στρογγύλεμα γωνιών 7">
            <a:extLst>
              <a:ext uri="{FF2B5EF4-FFF2-40B4-BE49-F238E27FC236}">
                <a16:creationId xmlns="" xmlns:a16="http://schemas.microsoft.com/office/drawing/2014/main" id="{C3B5B146-8ADC-4D6E-8513-16A418EBF91C}"/>
              </a:ext>
            </a:extLst>
          </p:cNvPr>
          <p:cNvSpPr/>
          <p:nvPr/>
        </p:nvSpPr>
        <p:spPr>
          <a:xfrm>
            <a:off x="169275" y="5117911"/>
            <a:ext cx="5281088" cy="965904"/>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9" name="TextBox 8">
            <a:extLst>
              <a:ext uri="{FF2B5EF4-FFF2-40B4-BE49-F238E27FC236}">
                <a16:creationId xmlns="" xmlns:a16="http://schemas.microsoft.com/office/drawing/2014/main" id="{5C4A96C7-71CA-4377-B42B-7FE9DC3C8BE9}"/>
              </a:ext>
            </a:extLst>
          </p:cNvPr>
          <p:cNvSpPr txBox="1"/>
          <p:nvPr/>
        </p:nvSpPr>
        <p:spPr>
          <a:xfrm>
            <a:off x="169283" y="5117911"/>
            <a:ext cx="5210888" cy="969492"/>
          </a:xfrm>
          <a:prstGeom prst="rect">
            <a:avLst/>
          </a:prstGeom>
          <a:noFill/>
        </p:spPr>
        <p:txBody>
          <a:bodyPr wrap="none" lIns="91324" tIns="45718" rIns="91324" bIns="45718" rtlCol="0">
            <a:spAutoFit/>
          </a:bodyPr>
          <a:lstStyle/>
          <a:p>
            <a:r>
              <a:rPr lang="en-US" b="1" dirty="0">
                <a:solidFill>
                  <a:schemeClr val="bg1"/>
                </a:solidFill>
                <a:effectLst>
                  <a:outerShdw blurRad="38100" dist="38100" dir="2700000" algn="tl">
                    <a:srgbClr val="000000">
                      <a:alpha val="43137"/>
                    </a:srgbClr>
                  </a:outerShdw>
                </a:effectLst>
              </a:rPr>
              <a:t>Conclusion: </a:t>
            </a:r>
            <a:r>
              <a:rPr lang="en-US" dirty="0">
                <a:solidFill>
                  <a:schemeClr val="bg1"/>
                </a:solidFill>
                <a:effectLst>
                  <a:outerShdw blurRad="38100" dist="38100" dir="2700000" algn="tl">
                    <a:srgbClr val="000000">
                      <a:alpha val="43137"/>
                    </a:srgbClr>
                  </a:outerShdw>
                </a:effectLst>
              </a:rPr>
              <a:t>In </a:t>
            </a:r>
            <a:r>
              <a:rPr lang="en-US" dirty="0" err="1">
                <a:solidFill>
                  <a:schemeClr val="bg1"/>
                </a:solidFill>
                <a:effectLst>
                  <a:outerShdw blurRad="38100" dist="38100" dir="2700000" algn="tl">
                    <a:srgbClr val="000000">
                      <a:alpha val="43137"/>
                    </a:srgbClr>
                  </a:outerShdw>
                </a:effectLst>
              </a:rPr>
              <a:t>pnts</a:t>
            </a:r>
            <a:r>
              <a:rPr lang="en-US" dirty="0">
                <a:solidFill>
                  <a:schemeClr val="bg1"/>
                </a:solidFill>
                <a:effectLst>
                  <a:outerShdw blurRad="38100" dist="38100" dir="2700000" algn="tl">
                    <a:srgbClr val="000000">
                      <a:alpha val="43137"/>
                    </a:srgbClr>
                  </a:outerShdw>
                </a:effectLst>
              </a:rPr>
              <a:t> with </a:t>
            </a:r>
            <a:r>
              <a:rPr lang="en-US" dirty="0" err="1">
                <a:solidFill>
                  <a:schemeClr val="bg1"/>
                </a:solidFill>
                <a:effectLst>
                  <a:outerShdw blurRad="38100" dist="38100" dir="2700000" algn="tl">
                    <a:srgbClr val="000000">
                      <a:alpha val="43137"/>
                    </a:srgbClr>
                  </a:outerShdw>
                </a:effectLst>
              </a:rPr>
              <a:t>IgAN</a:t>
            </a:r>
            <a:r>
              <a:rPr lang="en-US" dirty="0">
                <a:solidFill>
                  <a:schemeClr val="bg1"/>
                </a:solidFill>
                <a:effectLst>
                  <a:outerShdw blurRad="38100" dist="38100" dir="2700000" algn="tl">
                    <a:srgbClr val="000000">
                      <a:alpha val="43137"/>
                    </a:srgbClr>
                  </a:outerShdw>
                </a:effectLst>
              </a:rPr>
              <a:t>, dapagliflozin added </a:t>
            </a:r>
            <a:endParaRPr lang="en-US" dirty="0" smtClean="0">
              <a:solidFill>
                <a:schemeClr val="bg1"/>
              </a:solidFill>
              <a:effectLst>
                <a:outerShdw blurRad="38100" dist="38100" dir="2700000" algn="tl">
                  <a:srgbClr val="000000">
                    <a:alpha val="43137"/>
                  </a:srgbClr>
                </a:outerShdw>
              </a:effectLst>
            </a:endParaRPr>
          </a:p>
          <a:p>
            <a:r>
              <a:rPr lang="en-US" dirty="0" smtClean="0">
                <a:solidFill>
                  <a:schemeClr val="bg1"/>
                </a:solidFill>
                <a:effectLst>
                  <a:outerShdw blurRad="38100" dist="38100" dir="2700000" algn="tl">
                    <a:srgbClr val="000000">
                      <a:alpha val="43137"/>
                    </a:srgbClr>
                  </a:outerShdw>
                </a:effectLst>
              </a:rPr>
              <a:t>to ACE/ARB therapy, </a:t>
            </a:r>
            <a:r>
              <a:rPr lang="en-US" dirty="0">
                <a:solidFill>
                  <a:schemeClr val="bg1"/>
                </a:solidFill>
                <a:effectLst>
                  <a:outerShdw blurRad="38100" dist="38100" dir="2700000" algn="tl">
                    <a:srgbClr val="000000">
                      <a:alpha val="43137"/>
                    </a:srgbClr>
                  </a:outerShdw>
                </a:effectLst>
              </a:rPr>
              <a:t>significantly reduced the risk </a:t>
            </a:r>
            <a:endParaRPr lang="en-US" dirty="0" smtClean="0">
              <a:solidFill>
                <a:schemeClr val="bg1"/>
              </a:solidFill>
              <a:effectLst>
                <a:outerShdw blurRad="38100" dist="38100" dir="2700000" algn="tl">
                  <a:srgbClr val="000000">
                    <a:alpha val="43137"/>
                  </a:srgbClr>
                </a:outerShdw>
              </a:effectLst>
            </a:endParaRPr>
          </a:p>
          <a:p>
            <a:r>
              <a:rPr lang="en-US" dirty="0" smtClean="0">
                <a:solidFill>
                  <a:schemeClr val="bg1"/>
                </a:solidFill>
                <a:effectLst>
                  <a:outerShdw blurRad="38100" dist="38100" dir="2700000" algn="tl">
                    <a:srgbClr val="000000">
                      <a:alpha val="43137"/>
                    </a:srgbClr>
                  </a:outerShdw>
                </a:effectLst>
              </a:rPr>
              <a:t>of </a:t>
            </a:r>
            <a:r>
              <a:rPr lang="en-US" dirty="0">
                <a:solidFill>
                  <a:schemeClr val="bg1"/>
                </a:solidFill>
                <a:effectLst>
                  <a:outerShdw blurRad="38100" dist="38100" dir="2700000" algn="tl">
                    <a:srgbClr val="000000">
                      <a:alpha val="43137"/>
                    </a:srgbClr>
                  </a:outerShdw>
                </a:effectLst>
              </a:rPr>
              <a:t>CKD progression  </a:t>
            </a:r>
            <a:endParaRPr lang="el-GR" dirty="0">
              <a:solidFill>
                <a:schemeClr val="bg1"/>
              </a:solidFill>
              <a:effectLst>
                <a:outerShdw blurRad="38100" dist="38100" dir="2700000" algn="tl">
                  <a:srgbClr val="000000">
                    <a:alpha val="43137"/>
                  </a:srgbClr>
                </a:outerShdw>
              </a:effectLst>
            </a:endParaRPr>
          </a:p>
        </p:txBody>
      </p:sp>
      <p:sp>
        <p:nvSpPr>
          <p:cNvPr id="10" name="Ορθογώνιο 9">
            <a:extLst>
              <a:ext uri="{FF2B5EF4-FFF2-40B4-BE49-F238E27FC236}">
                <a16:creationId xmlns="" xmlns:a16="http://schemas.microsoft.com/office/drawing/2014/main" id="{E1EE6EF1-B826-4F5E-B64E-D03AF44F03EB}"/>
              </a:ext>
            </a:extLst>
          </p:cNvPr>
          <p:cNvSpPr/>
          <p:nvPr/>
        </p:nvSpPr>
        <p:spPr>
          <a:xfrm>
            <a:off x="5450389" y="659907"/>
            <a:ext cx="2045369" cy="894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3" name="Ορθογώνιο 2">
            <a:extLst>
              <a:ext uri="{FF2B5EF4-FFF2-40B4-BE49-F238E27FC236}">
                <a16:creationId xmlns="" xmlns:a16="http://schemas.microsoft.com/office/drawing/2014/main" id="{DDBC3CD8-6EE8-4D86-AF3D-9CDF3A652ECB}"/>
              </a:ext>
            </a:extLst>
          </p:cNvPr>
          <p:cNvSpPr/>
          <p:nvPr/>
        </p:nvSpPr>
        <p:spPr>
          <a:xfrm>
            <a:off x="8871071" y="6568241"/>
            <a:ext cx="3626415" cy="323161"/>
          </a:xfrm>
          <a:prstGeom prst="rect">
            <a:avLst/>
          </a:prstGeom>
        </p:spPr>
        <p:txBody>
          <a:bodyPr wrap="square" lIns="91324" tIns="45718" rIns="91324" bIns="45718">
            <a:spAutoFit/>
          </a:bodyPr>
          <a:lstStyle/>
          <a:p>
            <a:r>
              <a:rPr lang="en-US" sz="1500" i="1" dirty="0">
                <a:solidFill>
                  <a:schemeClr val="bg1">
                    <a:lumMod val="50000"/>
                  </a:schemeClr>
                </a:solidFill>
              </a:rPr>
              <a:t> Kidney Int. 2021 Jul;100(1):215-224</a:t>
            </a:r>
            <a:endParaRPr lang="el-GR" sz="1500" i="1" dirty="0">
              <a:solidFill>
                <a:schemeClr val="bg1">
                  <a:lumMod val="50000"/>
                </a:schemeClr>
              </a:solidFill>
            </a:endParaRPr>
          </a:p>
        </p:txBody>
      </p:sp>
    </p:spTree>
    <p:extLst>
      <p:ext uri="{BB962C8B-B14F-4D97-AF65-F5344CB8AC3E}">
        <p14:creationId xmlns:p14="http://schemas.microsoft.com/office/powerpoint/2010/main" val="405831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F58D65CD-B8B5-4C84-BB49-0F0667FB5658}"/>
              </a:ext>
            </a:extLst>
          </p:cNvPr>
          <p:cNvSpPr>
            <a:spLocks noGrp="1"/>
          </p:cNvSpPr>
          <p:nvPr>
            <p:ph type="title"/>
          </p:nvPr>
        </p:nvSpPr>
        <p:spPr/>
        <p:txBody>
          <a:bodyPr>
            <a:normAutofit/>
          </a:bodyPr>
          <a:lstStyle/>
          <a:p>
            <a:r>
              <a:rPr lang="en-US" sz="3600" b="1" i="1" dirty="0">
                <a:solidFill>
                  <a:srgbClr val="FFC000"/>
                </a:solidFill>
                <a:effectLst>
                  <a:outerShdw blurRad="38100" dist="38100" dir="2700000" algn="tl">
                    <a:srgbClr val="000000">
                      <a:alpha val="43137"/>
                    </a:srgbClr>
                  </a:outerShdw>
                </a:effectLst>
              </a:rPr>
              <a:t>Deposition of IgA-immune complexes in the </a:t>
            </a:r>
            <a:r>
              <a:rPr lang="en-US" sz="3600" b="1" i="1" dirty="0" err="1">
                <a:solidFill>
                  <a:srgbClr val="FFC000"/>
                </a:solidFill>
                <a:effectLst>
                  <a:outerShdw blurRad="38100" dist="38100" dir="2700000" algn="tl">
                    <a:srgbClr val="000000">
                      <a:alpha val="43137"/>
                    </a:srgbClr>
                  </a:outerShdw>
                </a:effectLst>
              </a:rPr>
              <a:t>mesangium</a:t>
            </a:r>
            <a:r>
              <a:rPr lang="en-US" sz="3600" b="1" i="1" dirty="0">
                <a:solidFill>
                  <a:srgbClr val="FFC000"/>
                </a:solidFill>
                <a:effectLst>
                  <a:outerShdw blurRad="38100" dist="38100" dir="2700000" algn="tl">
                    <a:srgbClr val="000000">
                      <a:alpha val="43137"/>
                    </a:srgbClr>
                  </a:outerShdw>
                </a:effectLst>
              </a:rPr>
              <a:t> increases ET-1 and </a:t>
            </a:r>
            <a:r>
              <a:rPr lang="en-US" sz="3600" b="1" i="1" dirty="0" err="1">
                <a:solidFill>
                  <a:srgbClr val="FFC000"/>
                </a:solidFill>
                <a:effectLst>
                  <a:outerShdw blurRad="38100" dist="38100" dir="2700000" algn="tl">
                    <a:srgbClr val="000000">
                      <a:alpha val="43137"/>
                    </a:srgbClr>
                  </a:outerShdw>
                </a:effectLst>
              </a:rPr>
              <a:t>AngII</a:t>
            </a:r>
            <a:r>
              <a:rPr lang="en-US" sz="3600" b="1" i="1" dirty="0">
                <a:solidFill>
                  <a:srgbClr val="FFC000"/>
                </a:solidFill>
                <a:effectLst>
                  <a:outerShdw blurRad="38100" dist="38100" dir="2700000" algn="tl">
                    <a:srgbClr val="000000">
                      <a:alpha val="43137"/>
                    </a:srgbClr>
                  </a:outerShdw>
                </a:effectLst>
              </a:rPr>
              <a:t> production which contribute to: </a:t>
            </a:r>
            <a:endParaRPr lang="el-GR" sz="3600" b="1" i="1" dirty="0">
              <a:solidFill>
                <a:srgbClr val="FFC000"/>
              </a:solidFill>
              <a:effectLst>
                <a:outerShdw blurRad="38100" dist="38100" dir="2700000" algn="tl">
                  <a:srgbClr val="000000">
                    <a:alpha val="43137"/>
                  </a:srgbClr>
                </a:outerShdw>
              </a:effectLst>
            </a:endParaRPr>
          </a:p>
        </p:txBody>
      </p:sp>
      <p:sp>
        <p:nvSpPr>
          <p:cNvPr id="3" name="Θέση περιεχομένου 2">
            <a:extLst>
              <a:ext uri="{FF2B5EF4-FFF2-40B4-BE49-F238E27FC236}">
                <a16:creationId xmlns="" xmlns:a16="http://schemas.microsoft.com/office/drawing/2014/main" id="{5EDB89C5-2E2B-4379-901A-6BB00250AB44}"/>
              </a:ext>
            </a:extLst>
          </p:cNvPr>
          <p:cNvSpPr>
            <a:spLocks noGrp="1"/>
          </p:cNvSpPr>
          <p:nvPr>
            <p:ph idx="1"/>
          </p:nvPr>
        </p:nvSpPr>
        <p:spPr>
          <a:xfrm>
            <a:off x="838200" y="1825625"/>
            <a:ext cx="10515600" cy="3624680"/>
          </a:xfrm>
          <a:ln>
            <a:solidFill>
              <a:schemeClr val="accent1">
                <a:lumMod val="60000"/>
                <a:lumOff val="40000"/>
              </a:schemeClr>
            </a:solidFill>
          </a:ln>
        </p:spPr>
        <p:txBody>
          <a:bodyPr>
            <a:normAutofit/>
          </a:bodyPr>
          <a:lstStyle/>
          <a:p>
            <a:r>
              <a:rPr lang="en-US" dirty="0">
                <a:solidFill>
                  <a:schemeClr val="bg1"/>
                </a:solidFill>
              </a:rPr>
              <a:t>inflammation </a:t>
            </a:r>
          </a:p>
          <a:p>
            <a:r>
              <a:rPr lang="en-US" dirty="0">
                <a:solidFill>
                  <a:schemeClr val="bg1"/>
                </a:solidFill>
              </a:rPr>
              <a:t>fibrosis  </a:t>
            </a:r>
          </a:p>
          <a:p>
            <a:r>
              <a:rPr lang="en-US" dirty="0">
                <a:solidFill>
                  <a:schemeClr val="bg1"/>
                </a:solidFill>
              </a:rPr>
              <a:t>changes to the shape of podocytes, podocyte loss, mesangial cell proliferation</a:t>
            </a:r>
          </a:p>
          <a:p>
            <a:r>
              <a:rPr lang="en-US" dirty="0">
                <a:solidFill>
                  <a:schemeClr val="bg1"/>
                </a:solidFill>
              </a:rPr>
              <a:t>increased permeability of the glomerular filtration barrier</a:t>
            </a:r>
          </a:p>
          <a:p>
            <a:r>
              <a:rPr lang="en-US" dirty="0">
                <a:solidFill>
                  <a:schemeClr val="bg1"/>
                </a:solidFill>
              </a:rPr>
              <a:t>Vasoconstriction</a:t>
            </a:r>
          </a:p>
          <a:p>
            <a:r>
              <a:rPr lang="en-US" dirty="0">
                <a:solidFill>
                  <a:schemeClr val="bg1"/>
                </a:solidFill>
              </a:rPr>
              <a:t>Increased glomerular pressure</a:t>
            </a:r>
            <a:endParaRPr lang="el-GR" dirty="0">
              <a:solidFill>
                <a:schemeClr val="bg1"/>
              </a:solidFill>
            </a:endParaRPr>
          </a:p>
        </p:txBody>
      </p:sp>
      <p:sp>
        <p:nvSpPr>
          <p:cNvPr id="4" name="Ορθογώνιο 3">
            <a:extLst>
              <a:ext uri="{FF2B5EF4-FFF2-40B4-BE49-F238E27FC236}">
                <a16:creationId xmlns="" xmlns:a16="http://schemas.microsoft.com/office/drawing/2014/main" id="{D137635C-7069-49CD-8CFC-CF1B63FC4581}"/>
              </a:ext>
            </a:extLst>
          </p:cNvPr>
          <p:cNvSpPr/>
          <p:nvPr/>
        </p:nvSpPr>
        <p:spPr>
          <a:xfrm>
            <a:off x="8637867" y="5770969"/>
            <a:ext cx="2500980" cy="553995"/>
          </a:xfrm>
          <a:prstGeom prst="rect">
            <a:avLst/>
          </a:prstGeom>
        </p:spPr>
        <p:txBody>
          <a:bodyPr wrap="none" lIns="91324" tIns="45718" rIns="91324" bIns="45718">
            <a:spAutoFit/>
          </a:bodyPr>
          <a:lstStyle/>
          <a:p>
            <a:r>
              <a:rPr lang="en-US" sz="1500" i="1" dirty="0">
                <a:solidFill>
                  <a:schemeClr val="bg1">
                    <a:lumMod val="50000"/>
                  </a:schemeClr>
                </a:solidFill>
              </a:rPr>
              <a:t>Kidney Dis. 2020, 6, 22–34</a:t>
            </a:r>
          </a:p>
          <a:p>
            <a:r>
              <a:rPr lang="en-US" sz="1500" i="1" dirty="0">
                <a:solidFill>
                  <a:schemeClr val="bg1">
                    <a:lumMod val="50000"/>
                  </a:schemeClr>
                </a:solidFill>
              </a:rPr>
              <a:t>Kidney Int. 2014, 86, 896–904</a:t>
            </a:r>
            <a:endParaRPr lang="el-GR" sz="1500" i="1" dirty="0">
              <a:solidFill>
                <a:schemeClr val="bg1">
                  <a:lumMod val="50000"/>
                </a:schemeClr>
              </a:solidFill>
            </a:endParaRPr>
          </a:p>
        </p:txBody>
      </p:sp>
    </p:spTree>
    <p:extLst>
      <p:ext uri="{BB962C8B-B14F-4D97-AF65-F5344CB8AC3E}">
        <p14:creationId xmlns:p14="http://schemas.microsoft.com/office/powerpoint/2010/main" val="292363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 xmlns:a16="http://schemas.microsoft.com/office/drawing/2014/main" id="{A7585712-2FE7-47B8-AFA2-B686092FCAC4}"/>
              </a:ext>
            </a:extLst>
          </p:cNvPr>
          <p:cNvSpPr/>
          <p:nvPr/>
        </p:nvSpPr>
        <p:spPr>
          <a:xfrm>
            <a:off x="7914282" y="6274851"/>
            <a:ext cx="3754554" cy="553995"/>
          </a:xfrm>
          <a:prstGeom prst="rect">
            <a:avLst/>
          </a:prstGeom>
        </p:spPr>
        <p:txBody>
          <a:bodyPr wrap="square" lIns="91324" tIns="45718" rIns="91324" bIns="45718">
            <a:spAutoFit/>
          </a:bodyPr>
          <a:lstStyle/>
          <a:p>
            <a:endParaRPr lang="en-US" sz="1500" i="1" dirty="0">
              <a:solidFill>
                <a:schemeClr val="bg1">
                  <a:lumMod val="50000"/>
                </a:schemeClr>
              </a:solidFill>
            </a:endParaRPr>
          </a:p>
          <a:p>
            <a:r>
              <a:rPr lang="en-US" sz="1500" i="1" dirty="0">
                <a:solidFill>
                  <a:schemeClr val="bg1">
                    <a:lumMod val="50000"/>
                  </a:schemeClr>
                </a:solidFill>
              </a:rPr>
              <a:t>Lancet. 2023 May 13;401(10388):1584-1594. </a:t>
            </a:r>
            <a:endParaRPr lang="el-GR" sz="1500" i="1" dirty="0">
              <a:solidFill>
                <a:schemeClr val="bg1">
                  <a:lumMod val="50000"/>
                </a:schemeClr>
              </a:solidFill>
            </a:endParaRPr>
          </a:p>
        </p:txBody>
      </p:sp>
      <p:sp>
        <p:nvSpPr>
          <p:cNvPr id="5" name="Ορθογώνιο 4">
            <a:extLst>
              <a:ext uri="{FF2B5EF4-FFF2-40B4-BE49-F238E27FC236}">
                <a16:creationId xmlns="" xmlns:a16="http://schemas.microsoft.com/office/drawing/2014/main" id="{8D512816-4ED2-4261-83E4-21E2505F6310}"/>
              </a:ext>
            </a:extLst>
          </p:cNvPr>
          <p:cNvSpPr/>
          <p:nvPr/>
        </p:nvSpPr>
        <p:spPr>
          <a:xfrm>
            <a:off x="228601" y="70223"/>
            <a:ext cx="10001251" cy="830993"/>
          </a:xfrm>
          <a:prstGeom prst="rect">
            <a:avLst/>
          </a:prstGeom>
        </p:spPr>
        <p:txBody>
          <a:bodyPr wrap="square" lIns="91324" tIns="45718" rIns="91324" bIns="45718">
            <a:spAutoFit/>
          </a:bodyPr>
          <a:lstStyle/>
          <a:p>
            <a:r>
              <a:rPr lang="en-US" sz="2400" b="1" dirty="0" err="1"/>
              <a:t>Sparsentan</a:t>
            </a:r>
            <a:r>
              <a:rPr lang="en-US" sz="2400" b="1" dirty="0"/>
              <a:t> in patients with IgA nephropathy: a prespecified interim analysis from a </a:t>
            </a:r>
            <a:r>
              <a:rPr lang="en-US" sz="2400" b="1" dirty="0" err="1"/>
              <a:t>randomised</a:t>
            </a:r>
            <a:r>
              <a:rPr lang="en-US" sz="2400" b="1" dirty="0"/>
              <a:t>, double-blind, active-controlled clinical trial </a:t>
            </a:r>
            <a:endParaRPr lang="el-GR" sz="2400" b="1" dirty="0"/>
          </a:p>
        </p:txBody>
      </p:sp>
      <p:sp>
        <p:nvSpPr>
          <p:cNvPr id="6" name="Ορθογώνιο 5">
            <a:extLst>
              <a:ext uri="{FF2B5EF4-FFF2-40B4-BE49-F238E27FC236}">
                <a16:creationId xmlns="" xmlns:a16="http://schemas.microsoft.com/office/drawing/2014/main" id="{80859B98-4916-4EF9-AA50-213E855620DF}"/>
              </a:ext>
            </a:extLst>
          </p:cNvPr>
          <p:cNvSpPr/>
          <p:nvPr/>
        </p:nvSpPr>
        <p:spPr>
          <a:xfrm>
            <a:off x="228601" y="901217"/>
            <a:ext cx="11296651" cy="830993"/>
          </a:xfrm>
          <a:prstGeom prst="rect">
            <a:avLst/>
          </a:prstGeom>
        </p:spPr>
        <p:txBody>
          <a:bodyPr wrap="square" lIns="91324" tIns="45718" rIns="91324" bIns="45718">
            <a:spAutoFit/>
          </a:bodyPr>
          <a:lstStyle/>
          <a:p>
            <a:r>
              <a:rPr lang="en-US" sz="1600" dirty="0" err="1"/>
              <a:t>Hiddo</a:t>
            </a:r>
            <a:r>
              <a:rPr lang="en-US" sz="1600" dirty="0"/>
              <a:t> J L </a:t>
            </a:r>
            <a:r>
              <a:rPr lang="en-US" sz="1600" dirty="0" err="1"/>
              <a:t>Heerspink</a:t>
            </a:r>
            <a:r>
              <a:rPr lang="en-US" sz="1600" dirty="0"/>
              <a:t>  1 , Jai Radhakrishnan  2 , Charles E Alpers  3 , Jonathan Barratt  4 , Stewart Bieler  5 , Ulysses Diva  6 , </a:t>
            </a:r>
            <a:r>
              <a:rPr lang="en-US" sz="1600" dirty="0" err="1"/>
              <a:t>Jula</a:t>
            </a:r>
            <a:r>
              <a:rPr lang="en-US" sz="1600" dirty="0"/>
              <a:t> </a:t>
            </a:r>
            <a:r>
              <a:rPr lang="en-US" sz="1600" dirty="0" err="1"/>
              <a:t>Inrig</a:t>
            </a:r>
            <a:r>
              <a:rPr lang="en-US" sz="1600" dirty="0"/>
              <a:t>  6 , </a:t>
            </a:r>
            <a:r>
              <a:rPr lang="en-US" sz="1600" dirty="0" err="1"/>
              <a:t>Radko</a:t>
            </a:r>
            <a:r>
              <a:rPr lang="en-US" sz="1600" dirty="0"/>
              <a:t> </a:t>
            </a:r>
            <a:r>
              <a:rPr lang="en-US" sz="1600" dirty="0" err="1"/>
              <a:t>Komers</a:t>
            </a:r>
            <a:r>
              <a:rPr lang="en-US" sz="1600" dirty="0"/>
              <a:t>  6 , Alex Mercer  7 , Irene L Noronha  8 , Michelle N </a:t>
            </a:r>
            <a:r>
              <a:rPr lang="en-US" sz="1600" dirty="0" err="1"/>
              <a:t>Rheault</a:t>
            </a:r>
            <a:r>
              <a:rPr lang="en-US" sz="1600" dirty="0"/>
              <a:t>  9 , William Rote  6 , Brad </a:t>
            </a:r>
            <a:r>
              <a:rPr lang="en-US" sz="1600" dirty="0" err="1"/>
              <a:t>Rovin</a:t>
            </a:r>
            <a:r>
              <a:rPr lang="en-US" sz="1600" dirty="0"/>
              <a:t>  10 , Howard </a:t>
            </a:r>
            <a:r>
              <a:rPr lang="en-US" sz="1600" dirty="0" err="1"/>
              <a:t>Trachtman</a:t>
            </a:r>
            <a:r>
              <a:rPr lang="en-US" sz="1600" dirty="0"/>
              <a:t>  11 , </a:t>
            </a:r>
            <a:r>
              <a:rPr lang="en-US" sz="1600" dirty="0" err="1"/>
              <a:t>Hernán</a:t>
            </a:r>
            <a:r>
              <a:rPr lang="en-US" sz="1600" dirty="0"/>
              <a:t> </a:t>
            </a:r>
            <a:r>
              <a:rPr lang="en-US" sz="1600" dirty="0" err="1"/>
              <a:t>Trimarchi</a:t>
            </a:r>
            <a:r>
              <a:rPr lang="en-US" sz="1600" dirty="0"/>
              <a:t>  12 , </a:t>
            </a:r>
            <a:r>
              <a:rPr lang="en-US" sz="1600" dirty="0" err="1"/>
              <a:t>Muh</a:t>
            </a:r>
            <a:r>
              <a:rPr lang="en-US" sz="1600" dirty="0"/>
              <a:t> </a:t>
            </a:r>
            <a:r>
              <a:rPr lang="en-US" sz="1600" dirty="0" err="1"/>
              <a:t>Geot</a:t>
            </a:r>
            <a:r>
              <a:rPr lang="en-US" sz="1600" dirty="0"/>
              <a:t> Wong  13 , Vlado </a:t>
            </a:r>
            <a:r>
              <a:rPr lang="en-US" sz="1600" dirty="0" err="1"/>
              <a:t>Perkovic</a:t>
            </a:r>
            <a:r>
              <a:rPr lang="en-US" sz="1600" dirty="0"/>
              <a:t>  14 ; PROTECT Investigators</a:t>
            </a:r>
          </a:p>
        </p:txBody>
      </p:sp>
      <p:sp>
        <p:nvSpPr>
          <p:cNvPr id="7" name="Ορθογώνιο 6">
            <a:extLst>
              <a:ext uri="{FF2B5EF4-FFF2-40B4-BE49-F238E27FC236}">
                <a16:creationId xmlns="" xmlns:a16="http://schemas.microsoft.com/office/drawing/2014/main" id="{DEBA1409-4DFC-4DCE-BA7C-08B595AF116A}"/>
              </a:ext>
            </a:extLst>
          </p:cNvPr>
          <p:cNvSpPr/>
          <p:nvPr/>
        </p:nvSpPr>
        <p:spPr>
          <a:xfrm>
            <a:off x="228627" y="1978412"/>
            <a:ext cx="5867399" cy="384717"/>
          </a:xfrm>
          <a:prstGeom prst="rect">
            <a:avLst/>
          </a:prstGeom>
        </p:spPr>
        <p:txBody>
          <a:bodyPr wrap="square" lIns="91324" tIns="45718" rIns="91324" bIns="45718">
            <a:spAutoFit/>
          </a:bodyPr>
          <a:lstStyle/>
          <a:p>
            <a:r>
              <a:rPr lang="en-US" b="1" i="1" dirty="0">
                <a:solidFill>
                  <a:srgbClr val="FF0000"/>
                </a:solidFill>
                <a:effectLst>
                  <a:outerShdw blurRad="38100" dist="38100" dir="2700000" algn="tl">
                    <a:srgbClr val="000000">
                      <a:alpha val="43137"/>
                    </a:srgbClr>
                  </a:outerShdw>
                </a:effectLst>
              </a:rPr>
              <a:t>PROTECT trial</a:t>
            </a:r>
            <a:r>
              <a:rPr lang="en-US" b="1" i="1" dirty="0">
                <a:solidFill>
                  <a:srgbClr val="FF0000"/>
                </a:solidFill>
              </a:rPr>
              <a:t>:</a:t>
            </a:r>
            <a:r>
              <a:rPr lang="en-US" b="1" dirty="0"/>
              <a:t> </a:t>
            </a:r>
            <a:r>
              <a:rPr lang="en-US" sz="1600" b="1" dirty="0"/>
              <a:t>international, double-blind, active-controlled RCT </a:t>
            </a:r>
            <a:endParaRPr lang="el-GR" sz="1600" b="1" dirty="0"/>
          </a:p>
        </p:txBody>
      </p:sp>
      <p:pic>
        <p:nvPicPr>
          <p:cNvPr id="9" name="Εικόνα 8">
            <a:extLst>
              <a:ext uri="{FF2B5EF4-FFF2-40B4-BE49-F238E27FC236}">
                <a16:creationId xmlns="" xmlns:a16="http://schemas.microsoft.com/office/drawing/2014/main" id="{56908D25-BD1D-4338-9A3E-252C1FFD9433}"/>
              </a:ext>
            </a:extLst>
          </p:cNvPr>
          <p:cNvPicPr>
            <a:picLocks noChangeAspect="1"/>
          </p:cNvPicPr>
          <p:nvPr/>
        </p:nvPicPr>
        <p:blipFill rotWithShape="1">
          <a:blip r:embed="rId3"/>
          <a:srcRect l="903" t="5925" r="952" b="13513"/>
          <a:stretch/>
        </p:blipFill>
        <p:spPr>
          <a:xfrm>
            <a:off x="5384781" y="2232723"/>
            <a:ext cx="6451809" cy="2893113"/>
          </a:xfrm>
          <a:prstGeom prst="rect">
            <a:avLst/>
          </a:prstGeom>
        </p:spPr>
      </p:pic>
      <p:pic>
        <p:nvPicPr>
          <p:cNvPr id="10" name="Εικόνα 9">
            <a:extLst>
              <a:ext uri="{FF2B5EF4-FFF2-40B4-BE49-F238E27FC236}">
                <a16:creationId xmlns="" xmlns:a16="http://schemas.microsoft.com/office/drawing/2014/main" id="{F71A8B3C-4560-473F-850B-68E0ADDCB9BF}"/>
              </a:ext>
            </a:extLst>
          </p:cNvPr>
          <p:cNvPicPr>
            <a:picLocks noChangeAspect="1"/>
          </p:cNvPicPr>
          <p:nvPr/>
        </p:nvPicPr>
        <p:blipFill rotWithShape="1">
          <a:blip r:embed="rId4"/>
          <a:srcRect l="1219" t="9205" r="1698"/>
          <a:stretch/>
        </p:blipFill>
        <p:spPr>
          <a:xfrm>
            <a:off x="355496" y="4259997"/>
            <a:ext cx="3988568" cy="2527816"/>
          </a:xfrm>
          <a:prstGeom prst="rect">
            <a:avLst/>
          </a:prstGeom>
        </p:spPr>
      </p:pic>
      <p:sp>
        <p:nvSpPr>
          <p:cNvPr id="11" name="Ορθογώνιο 10">
            <a:extLst>
              <a:ext uri="{FF2B5EF4-FFF2-40B4-BE49-F238E27FC236}">
                <a16:creationId xmlns="" xmlns:a16="http://schemas.microsoft.com/office/drawing/2014/main" id="{695A7BC8-772E-41CA-9B53-B6051C9B0DB4}"/>
              </a:ext>
            </a:extLst>
          </p:cNvPr>
          <p:cNvSpPr/>
          <p:nvPr/>
        </p:nvSpPr>
        <p:spPr>
          <a:xfrm>
            <a:off x="204804" y="6406197"/>
            <a:ext cx="409433" cy="42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pic>
        <p:nvPicPr>
          <p:cNvPr id="12" name="Εικόνα 11">
            <a:extLst>
              <a:ext uri="{FF2B5EF4-FFF2-40B4-BE49-F238E27FC236}">
                <a16:creationId xmlns="" xmlns:a16="http://schemas.microsoft.com/office/drawing/2014/main" id="{974C8334-4B87-4FA7-911E-0EF9E10A5E46}"/>
              </a:ext>
            </a:extLst>
          </p:cNvPr>
          <p:cNvPicPr>
            <a:picLocks noChangeAspect="1"/>
          </p:cNvPicPr>
          <p:nvPr/>
        </p:nvPicPr>
        <p:blipFill>
          <a:blip r:embed="rId5"/>
          <a:stretch>
            <a:fillRect/>
          </a:stretch>
        </p:blipFill>
        <p:spPr>
          <a:xfrm>
            <a:off x="5371049" y="4554695"/>
            <a:ext cx="408467" cy="420660"/>
          </a:xfrm>
          <a:prstGeom prst="rect">
            <a:avLst/>
          </a:prstGeom>
        </p:spPr>
      </p:pic>
      <p:sp>
        <p:nvSpPr>
          <p:cNvPr id="13" name="TextBox 12">
            <a:extLst>
              <a:ext uri="{FF2B5EF4-FFF2-40B4-BE49-F238E27FC236}">
                <a16:creationId xmlns="" xmlns:a16="http://schemas.microsoft.com/office/drawing/2014/main" id="{250957F1-8A38-45FD-9EA6-87803C91CE14}"/>
              </a:ext>
            </a:extLst>
          </p:cNvPr>
          <p:cNvSpPr txBox="1"/>
          <p:nvPr/>
        </p:nvSpPr>
        <p:spPr>
          <a:xfrm>
            <a:off x="355523" y="2425677"/>
            <a:ext cx="4429568" cy="1323435"/>
          </a:xfrm>
          <a:prstGeom prst="rect">
            <a:avLst/>
          </a:prstGeom>
          <a:noFill/>
          <a:ln>
            <a:solidFill>
              <a:schemeClr val="tx1"/>
            </a:solidFill>
          </a:ln>
        </p:spPr>
        <p:txBody>
          <a:bodyPr wrap="none" lIns="91324" tIns="45718" rIns="91324" bIns="45718" rtlCol="0">
            <a:spAutoFit/>
          </a:bodyPr>
          <a:lstStyle/>
          <a:p>
            <a:r>
              <a:rPr lang="en-US" sz="1600" dirty="0"/>
              <a:t>Compared </a:t>
            </a:r>
            <a:r>
              <a:rPr lang="en-US" sz="1600" dirty="0" smtClean="0"/>
              <a:t>400 mg </a:t>
            </a:r>
            <a:r>
              <a:rPr lang="en-US" sz="1600" dirty="0" err="1" smtClean="0"/>
              <a:t>Sparsentan</a:t>
            </a:r>
            <a:r>
              <a:rPr lang="en-US" sz="1600" dirty="0" smtClean="0"/>
              <a:t> </a:t>
            </a:r>
            <a:r>
              <a:rPr lang="en-US" sz="1600" dirty="0" err="1"/>
              <a:t>vs</a:t>
            </a:r>
            <a:r>
              <a:rPr lang="en-US" sz="1600" dirty="0"/>
              <a:t> </a:t>
            </a:r>
            <a:r>
              <a:rPr lang="en-US" sz="1600" dirty="0" smtClean="0"/>
              <a:t>300mg </a:t>
            </a:r>
            <a:r>
              <a:rPr lang="en-US" sz="1600" dirty="0" err="1" smtClean="0"/>
              <a:t>Irbesartan</a:t>
            </a:r>
            <a:endParaRPr lang="en-US" sz="1600" dirty="0"/>
          </a:p>
          <a:p>
            <a:r>
              <a:rPr lang="en-US" sz="1600" dirty="0"/>
              <a:t>404 </a:t>
            </a:r>
            <a:r>
              <a:rPr lang="en-US" sz="1600" dirty="0" err="1"/>
              <a:t>pnts</a:t>
            </a:r>
            <a:r>
              <a:rPr lang="en-US" sz="1600" dirty="0"/>
              <a:t> with </a:t>
            </a:r>
            <a:r>
              <a:rPr lang="en-US" sz="1600" dirty="0" err="1"/>
              <a:t>IgAN</a:t>
            </a:r>
            <a:r>
              <a:rPr lang="en-US" sz="1600" dirty="0"/>
              <a:t> </a:t>
            </a:r>
          </a:p>
          <a:p>
            <a:r>
              <a:rPr lang="en-US" sz="1600" dirty="0" err="1" smtClean="0"/>
              <a:t>eGFR</a:t>
            </a:r>
            <a:r>
              <a:rPr lang="en-US" sz="1600" dirty="0" smtClean="0"/>
              <a:t> &gt;</a:t>
            </a:r>
            <a:r>
              <a:rPr lang="en-US" sz="1600" dirty="0"/>
              <a:t>30 </a:t>
            </a:r>
            <a:r>
              <a:rPr lang="en-US" sz="1600" dirty="0" smtClean="0"/>
              <a:t>ml/min/1.73m</a:t>
            </a:r>
            <a:r>
              <a:rPr lang="en-US" sz="1600" baseline="30000" dirty="0" smtClean="0"/>
              <a:t>2</a:t>
            </a:r>
            <a:r>
              <a:rPr lang="en-US" sz="1600" dirty="0" smtClean="0"/>
              <a:t> </a:t>
            </a:r>
            <a:endParaRPr lang="en-US" sz="1600" dirty="0"/>
          </a:p>
          <a:p>
            <a:r>
              <a:rPr lang="en-US" sz="1600" dirty="0"/>
              <a:t>Proteinuria &gt; 1g/day</a:t>
            </a:r>
          </a:p>
          <a:p>
            <a:r>
              <a:rPr lang="en-US" sz="1600" dirty="0"/>
              <a:t>Duration: 270 </a:t>
            </a:r>
            <a:r>
              <a:rPr lang="en-US" sz="1600" dirty="0" err="1"/>
              <a:t>wks</a:t>
            </a:r>
            <a:endParaRPr lang="en-US" sz="1600" dirty="0"/>
          </a:p>
        </p:txBody>
      </p:sp>
      <p:cxnSp>
        <p:nvCxnSpPr>
          <p:cNvPr id="15" name="Ευθεία γραμμή σύνδεσης 14">
            <a:extLst>
              <a:ext uri="{FF2B5EF4-FFF2-40B4-BE49-F238E27FC236}">
                <a16:creationId xmlns="" xmlns:a16="http://schemas.microsoft.com/office/drawing/2014/main" id="{BF345A19-251D-4584-A5EB-26CE7BA22C0D}"/>
              </a:ext>
            </a:extLst>
          </p:cNvPr>
          <p:cNvCxnSpPr/>
          <p:nvPr/>
        </p:nvCxnSpPr>
        <p:spPr>
          <a:xfrm>
            <a:off x="0" y="186974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 xmlns:a16="http://schemas.microsoft.com/office/drawing/2014/main" id="{53CE2509-D134-4238-B08E-0F627D73E4BD}"/>
              </a:ext>
            </a:extLst>
          </p:cNvPr>
          <p:cNvSpPr txBox="1"/>
          <p:nvPr/>
        </p:nvSpPr>
        <p:spPr>
          <a:xfrm>
            <a:off x="4612419" y="5480272"/>
            <a:ext cx="7441756" cy="384717"/>
          </a:xfrm>
          <a:prstGeom prst="rect">
            <a:avLst/>
          </a:prstGeom>
          <a:noFill/>
        </p:spPr>
        <p:txBody>
          <a:bodyPr wrap="none" lIns="91324" tIns="45718" rIns="91324" bIns="45718" rtlCol="0">
            <a:spAutoFit/>
          </a:bodyPr>
          <a:lstStyle/>
          <a:p>
            <a:r>
              <a:rPr lang="en-US" b="1" i="1" dirty="0" err="1" smtClean="0">
                <a:solidFill>
                  <a:srgbClr val="FF0000"/>
                </a:solidFill>
                <a:effectLst>
                  <a:outerShdw blurRad="38100" dist="38100" dir="2700000" algn="tl">
                    <a:srgbClr val="000000">
                      <a:alpha val="43137"/>
                    </a:srgbClr>
                  </a:outerShdw>
                </a:effectLst>
              </a:rPr>
              <a:t>Sparsentan</a:t>
            </a:r>
            <a:r>
              <a:rPr lang="en-US" b="1" i="1" dirty="0" smtClean="0">
                <a:solidFill>
                  <a:srgbClr val="FF0000"/>
                </a:solidFill>
                <a:effectLst>
                  <a:outerShdw blurRad="38100" dist="38100" dir="2700000" algn="tl">
                    <a:srgbClr val="000000">
                      <a:alpha val="43137"/>
                    </a:srgbClr>
                  </a:outerShdw>
                </a:effectLst>
              </a:rPr>
              <a:t>= Dual </a:t>
            </a:r>
            <a:r>
              <a:rPr lang="en-US" b="1" i="1" dirty="0" err="1" smtClean="0">
                <a:solidFill>
                  <a:srgbClr val="FF0000"/>
                </a:solidFill>
                <a:effectLst>
                  <a:outerShdw blurRad="38100" dist="38100" dir="2700000" algn="tl">
                    <a:srgbClr val="000000">
                      <a:alpha val="43137"/>
                    </a:srgbClr>
                  </a:outerShdw>
                </a:effectLst>
              </a:rPr>
              <a:t>Endothelin</a:t>
            </a:r>
            <a:r>
              <a:rPr lang="en-US" b="1" i="1" dirty="0" smtClean="0">
                <a:solidFill>
                  <a:srgbClr val="FF0000"/>
                </a:solidFill>
                <a:effectLst>
                  <a:outerShdw blurRad="38100" dist="38100" dir="2700000" algn="tl">
                    <a:srgbClr val="000000">
                      <a:alpha val="43137"/>
                    </a:srgbClr>
                  </a:outerShdw>
                </a:effectLst>
              </a:rPr>
              <a:t> Angiotensin Receptor Antagonist (DEARA)  </a:t>
            </a:r>
            <a:endParaRPr lang="el-GR" b="1" i="1" dirty="0">
              <a:solidFill>
                <a:srgbClr val="FF0000"/>
              </a:solidFill>
              <a:effectLst>
                <a:outerShdw blurRad="38100" dist="38100" dir="2700000" algn="tl">
                  <a:srgbClr val="000000">
                    <a:alpha val="43137"/>
                  </a:srgbClr>
                </a:outerShdw>
              </a:effectLst>
            </a:endParaRPr>
          </a:p>
        </p:txBody>
      </p:sp>
      <p:sp>
        <p:nvSpPr>
          <p:cNvPr id="17" name="Ορθογώνιο: Στρογγύλεμα γωνιών 16">
            <a:extLst>
              <a:ext uri="{FF2B5EF4-FFF2-40B4-BE49-F238E27FC236}">
                <a16:creationId xmlns="" xmlns:a16="http://schemas.microsoft.com/office/drawing/2014/main" id="{A25E6DF2-8A4D-4C55-B04C-B5C82B8D6983}"/>
              </a:ext>
            </a:extLst>
          </p:cNvPr>
          <p:cNvSpPr/>
          <p:nvPr/>
        </p:nvSpPr>
        <p:spPr>
          <a:xfrm>
            <a:off x="6282813" y="3856707"/>
            <a:ext cx="324464" cy="213852"/>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18" name="Ορθογώνιο: Στρογγύλεμα γωνιών 17">
            <a:extLst>
              <a:ext uri="{FF2B5EF4-FFF2-40B4-BE49-F238E27FC236}">
                <a16:creationId xmlns="" xmlns:a16="http://schemas.microsoft.com/office/drawing/2014/main" id="{48ACF862-C433-434E-83C6-60BCEA5D0E90}"/>
              </a:ext>
            </a:extLst>
          </p:cNvPr>
          <p:cNvSpPr/>
          <p:nvPr/>
        </p:nvSpPr>
        <p:spPr>
          <a:xfrm>
            <a:off x="7084143" y="2811531"/>
            <a:ext cx="324464" cy="21385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2" name="TextBox 1">
            <a:extLst>
              <a:ext uri="{FF2B5EF4-FFF2-40B4-BE49-F238E27FC236}">
                <a16:creationId xmlns="" xmlns:a16="http://schemas.microsoft.com/office/drawing/2014/main" id="{D3B01696-0B80-424D-86D8-AE485687B81A}"/>
              </a:ext>
            </a:extLst>
          </p:cNvPr>
          <p:cNvSpPr txBox="1"/>
          <p:nvPr/>
        </p:nvSpPr>
        <p:spPr>
          <a:xfrm>
            <a:off x="8429711" y="482088"/>
            <a:ext cx="3095567" cy="384717"/>
          </a:xfrm>
          <a:prstGeom prst="rect">
            <a:avLst/>
          </a:prstGeom>
          <a:noFill/>
        </p:spPr>
        <p:txBody>
          <a:bodyPr wrap="none" lIns="91324" tIns="45718" rIns="91324" bIns="45718" rtlCol="0">
            <a:spAutoFit/>
          </a:bodyPr>
          <a:lstStyle/>
          <a:p>
            <a:r>
              <a:rPr lang="en-US" b="1" i="1" dirty="0">
                <a:solidFill>
                  <a:srgbClr val="FF0000"/>
                </a:solidFill>
                <a:effectLst>
                  <a:outerShdw blurRad="38100" dist="38100" dir="2700000" algn="tl">
                    <a:srgbClr val="000000">
                      <a:alpha val="43137"/>
                    </a:srgbClr>
                  </a:outerShdw>
                </a:effectLst>
              </a:rPr>
              <a:t>Interim analysis at 36 weeks </a:t>
            </a:r>
            <a:endParaRPr lang="el-GR"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2957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94" r="1173" b="2472"/>
          <a:stretch/>
        </p:blipFill>
        <p:spPr bwMode="auto">
          <a:xfrm>
            <a:off x="163769" y="746325"/>
            <a:ext cx="11764371" cy="5313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Ορθογώνιο 3">
            <a:extLst>
              <a:ext uri="{FF2B5EF4-FFF2-40B4-BE49-F238E27FC236}">
                <a16:creationId xmlns="" xmlns:a16="http://schemas.microsoft.com/office/drawing/2014/main" id="{A7585712-2FE7-47B8-AFA2-B686092FCAC4}"/>
              </a:ext>
            </a:extLst>
          </p:cNvPr>
          <p:cNvSpPr/>
          <p:nvPr/>
        </p:nvSpPr>
        <p:spPr>
          <a:xfrm>
            <a:off x="7560863" y="6199197"/>
            <a:ext cx="4631140" cy="553995"/>
          </a:xfrm>
          <a:prstGeom prst="rect">
            <a:avLst/>
          </a:prstGeom>
        </p:spPr>
        <p:txBody>
          <a:bodyPr wrap="square" lIns="91324" tIns="45718" rIns="91324" bIns="45718">
            <a:spAutoFit/>
          </a:bodyPr>
          <a:lstStyle/>
          <a:p>
            <a:endParaRPr lang="en-US" sz="1500" i="1" dirty="0">
              <a:solidFill>
                <a:schemeClr val="bg1">
                  <a:lumMod val="50000"/>
                </a:schemeClr>
              </a:solidFill>
            </a:endParaRPr>
          </a:p>
          <a:p>
            <a:r>
              <a:rPr lang="en-US" sz="1500" i="1" dirty="0">
                <a:solidFill>
                  <a:schemeClr val="bg1">
                    <a:lumMod val="50000"/>
                  </a:schemeClr>
                </a:solidFill>
              </a:rPr>
              <a:t>Lancet. 2023 May 13;401(10388):1584-1594. </a:t>
            </a:r>
            <a:endParaRPr lang="el-GR" sz="1500" i="1" dirty="0">
              <a:solidFill>
                <a:schemeClr val="bg1">
                  <a:lumMod val="50000"/>
                </a:schemeClr>
              </a:solidFill>
            </a:endParaRPr>
          </a:p>
        </p:txBody>
      </p:sp>
      <p:sp>
        <p:nvSpPr>
          <p:cNvPr id="4" name="TextBox 3"/>
          <p:cNvSpPr txBox="1"/>
          <p:nvPr/>
        </p:nvSpPr>
        <p:spPr>
          <a:xfrm>
            <a:off x="163769" y="218367"/>
            <a:ext cx="6546664" cy="523220"/>
          </a:xfrm>
          <a:prstGeom prst="rect">
            <a:avLst/>
          </a:prstGeom>
          <a:noFill/>
        </p:spPr>
        <p:txBody>
          <a:bodyPr wrap="none" lIns="91400" tIns="45718" rIns="91400" bIns="45718" rtlCol="0">
            <a:spAutoFit/>
          </a:bodyPr>
          <a:lstStyle/>
          <a:p>
            <a:r>
              <a:rPr lang="en-US" sz="2800" b="1" i="1" dirty="0">
                <a:solidFill>
                  <a:schemeClr val="accent5">
                    <a:lumMod val="75000"/>
                  </a:schemeClr>
                </a:solidFill>
                <a:effectLst>
                  <a:outerShdw blurRad="38100" dist="38100" dir="2700000" algn="tl">
                    <a:srgbClr val="000000">
                      <a:alpha val="43137"/>
                    </a:srgbClr>
                  </a:outerShdw>
                </a:effectLst>
              </a:rPr>
              <a:t>TREATMENT- EMERGENT ADVERSE EVENTS</a:t>
            </a:r>
            <a:endParaRPr lang="el-GR" sz="2800" b="1" i="1" dirty="0">
              <a:solidFill>
                <a:schemeClr val="accent5">
                  <a:lumMod val="75000"/>
                </a:schemeClr>
              </a:solidFill>
              <a:effectLst>
                <a:outerShdw blurRad="38100" dist="38100" dir="2700000" algn="tl">
                  <a:srgbClr val="000000">
                    <a:alpha val="43137"/>
                  </a:srgbClr>
                </a:outerShdw>
              </a:effectLst>
            </a:endParaRPr>
          </a:p>
        </p:txBody>
      </p:sp>
      <p:sp>
        <p:nvSpPr>
          <p:cNvPr id="5" name="Rounded Rectangle 4"/>
          <p:cNvSpPr/>
          <p:nvPr/>
        </p:nvSpPr>
        <p:spPr>
          <a:xfrm>
            <a:off x="163769" y="1910711"/>
            <a:ext cx="11764371" cy="1009935"/>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endParaRPr lang="el-GR"/>
          </a:p>
        </p:txBody>
      </p:sp>
      <p:sp>
        <p:nvSpPr>
          <p:cNvPr id="9" name="Ορθογώνιο 20">
            <a:extLst>
              <a:ext uri="{FF2B5EF4-FFF2-40B4-BE49-F238E27FC236}">
                <a16:creationId xmlns="" xmlns:a16="http://schemas.microsoft.com/office/drawing/2014/main" id="{A82D774A-4E4E-496E-BEE1-747D75232B8F}"/>
              </a:ext>
            </a:extLst>
          </p:cNvPr>
          <p:cNvSpPr/>
          <p:nvPr/>
        </p:nvSpPr>
        <p:spPr>
          <a:xfrm>
            <a:off x="245683" y="6200489"/>
            <a:ext cx="6236975" cy="5482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sz="1200"/>
          </a:p>
        </p:txBody>
      </p:sp>
      <p:sp>
        <p:nvSpPr>
          <p:cNvPr id="10" name="TextBox 9">
            <a:extLst>
              <a:ext uri="{FF2B5EF4-FFF2-40B4-BE49-F238E27FC236}">
                <a16:creationId xmlns="" xmlns:a16="http://schemas.microsoft.com/office/drawing/2014/main" id="{350324F1-3CDC-47A2-841E-87FF4EF66DF2}"/>
              </a:ext>
            </a:extLst>
          </p:cNvPr>
          <p:cNvSpPr txBox="1"/>
          <p:nvPr/>
        </p:nvSpPr>
        <p:spPr>
          <a:xfrm>
            <a:off x="264557" y="6164045"/>
            <a:ext cx="6079075" cy="584771"/>
          </a:xfrm>
          <a:prstGeom prst="rect">
            <a:avLst/>
          </a:prstGeom>
          <a:noFill/>
        </p:spPr>
        <p:txBody>
          <a:bodyPr wrap="none" lIns="91324" tIns="45718" rIns="91324" bIns="45718" rtlCol="0">
            <a:spAutoFit/>
          </a:bodyPr>
          <a:lstStyle/>
          <a:p>
            <a:r>
              <a:rPr lang="en-US" sz="1600" i="1" dirty="0" err="1">
                <a:effectLst>
                  <a:outerShdw blurRad="38100" dist="38100" dir="2700000" algn="tl">
                    <a:srgbClr val="000000">
                      <a:alpha val="43137"/>
                    </a:srgbClr>
                  </a:outerShdw>
                </a:effectLst>
              </a:rPr>
              <a:t>Sparsertan</a:t>
            </a:r>
            <a:r>
              <a:rPr lang="en-US" sz="1600" i="1" dirty="0">
                <a:effectLst>
                  <a:outerShdw blurRad="38100" dist="38100" dir="2700000" algn="tl">
                    <a:srgbClr val="000000">
                      <a:alpha val="43137"/>
                    </a:srgbClr>
                  </a:outerShdw>
                </a:effectLst>
              </a:rPr>
              <a:t> (</a:t>
            </a:r>
            <a:r>
              <a:rPr lang="en-US" sz="1600" i="1" dirty="0" err="1">
                <a:effectLst>
                  <a:outerShdw blurRad="38100" dist="38100" dir="2700000" algn="tl">
                    <a:srgbClr val="000000">
                      <a:alpha val="43137"/>
                    </a:srgbClr>
                  </a:outerShdw>
                </a:effectLst>
              </a:rPr>
              <a:t>Filspari</a:t>
            </a:r>
            <a:r>
              <a:rPr lang="en-US" sz="1600" i="1" dirty="0">
                <a:effectLst>
                  <a:outerShdw blurRad="38100" dist="38100" dir="2700000" algn="tl">
                    <a:srgbClr val="000000">
                      <a:alpha val="43137"/>
                    </a:srgbClr>
                  </a:outerShdw>
                </a:effectLst>
              </a:rPr>
              <a:t>): accelerated FDA approval in </a:t>
            </a:r>
            <a:r>
              <a:rPr lang="en-US" sz="1600" i="1" dirty="0" err="1">
                <a:effectLst>
                  <a:outerShdw blurRad="38100" dist="38100" dir="2700000" algn="tl">
                    <a:srgbClr val="000000">
                      <a:alpha val="43137"/>
                    </a:srgbClr>
                  </a:outerShdw>
                </a:effectLst>
              </a:rPr>
              <a:t>pnts</a:t>
            </a:r>
            <a:r>
              <a:rPr lang="en-US" sz="1600" i="1" dirty="0">
                <a:effectLst>
                  <a:outerShdw blurRad="38100" dist="38100" dir="2700000" algn="tl">
                    <a:srgbClr val="000000">
                      <a:alpha val="43137"/>
                    </a:srgbClr>
                  </a:outerShdw>
                </a:effectLst>
              </a:rPr>
              <a:t> with </a:t>
            </a:r>
            <a:r>
              <a:rPr lang="en-US" sz="1600" i="1" dirty="0" err="1">
                <a:effectLst>
                  <a:outerShdw blurRad="38100" dist="38100" dir="2700000" algn="tl">
                    <a:srgbClr val="000000">
                      <a:alpha val="43137"/>
                    </a:srgbClr>
                  </a:outerShdw>
                </a:effectLst>
              </a:rPr>
              <a:t>IgAN</a:t>
            </a:r>
            <a:r>
              <a:rPr lang="en-US" sz="1600" i="1" dirty="0">
                <a:effectLst>
                  <a:outerShdw blurRad="38100" dist="38100" dir="2700000" algn="tl">
                    <a:srgbClr val="000000">
                      <a:alpha val="43137"/>
                    </a:srgbClr>
                  </a:outerShdw>
                </a:effectLst>
              </a:rPr>
              <a:t> </a:t>
            </a:r>
          </a:p>
          <a:p>
            <a:r>
              <a:rPr lang="en-US" sz="1600" i="1" dirty="0">
                <a:effectLst>
                  <a:outerShdw blurRad="38100" dist="38100" dir="2700000" algn="tl">
                    <a:srgbClr val="000000">
                      <a:alpha val="43137"/>
                    </a:srgbClr>
                  </a:outerShdw>
                </a:effectLst>
              </a:rPr>
              <a:t>and risk of rapid kidney function decline (</a:t>
            </a:r>
            <a:r>
              <a:rPr lang="en-US" sz="1600" i="1" dirty="0" err="1">
                <a:effectLst>
                  <a:outerShdw blurRad="38100" dist="38100" dir="2700000" algn="tl">
                    <a:srgbClr val="000000">
                      <a:alpha val="43137"/>
                    </a:srgbClr>
                  </a:outerShdw>
                </a:effectLst>
              </a:rPr>
              <a:t>e.g</a:t>
            </a:r>
            <a:r>
              <a:rPr lang="en-US" sz="1600" i="1" dirty="0">
                <a:effectLst>
                  <a:outerShdw blurRad="38100" dist="38100" dir="2700000" algn="tl">
                    <a:srgbClr val="000000">
                      <a:alpha val="43137"/>
                    </a:srgbClr>
                  </a:outerShdw>
                </a:effectLst>
              </a:rPr>
              <a:t> UPCR ≥1.5g/g or ≥2g/day)</a:t>
            </a:r>
            <a:endParaRPr lang="el-GR" sz="16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8362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 xmlns:a16="http://schemas.microsoft.com/office/drawing/2014/main" id="{BB63E7C1-7281-4964-9523-162362186945}"/>
              </a:ext>
            </a:extLst>
          </p:cNvPr>
          <p:cNvSpPr>
            <a:spLocks noGrp="1"/>
          </p:cNvSpPr>
          <p:nvPr>
            <p:ph idx="1"/>
          </p:nvPr>
        </p:nvSpPr>
        <p:spPr>
          <a:ln>
            <a:solidFill>
              <a:schemeClr val="bg1">
                <a:lumMod val="65000"/>
              </a:schemeClr>
            </a:solidFill>
            <a:miter lim="800000"/>
          </a:ln>
        </p:spPr>
        <p:txBody>
          <a:bodyPr>
            <a:normAutofit lnSpcReduction="10000"/>
          </a:bodyPr>
          <a:lstStyle/>
          <a:p>
            <a:r>
              <a:rPr lang="en-US" dirty="0" smtClean="0">
                <a:solidFill>
                  <a:schemeClr val="accent1">
                    <a:lumMod val="75000"/>
                  </a:schemeClr>
                </a:solidFill>
              </a:rPr>
              <a:t>Epidemiology and Pathophysiology </a:t>
            </a:r>
            <a:r>
              <a:rPr lang="en-US" dirty="0">
                <a:solidFill>
                  <a:schemeClr val="accent1">
                    <a:lumMod val="75000"/>
                  </a:schemeClr>
                </a:solidFill>
              </a:rPr>
              <a:t>of </a:t>
            </a:r>
            <a:r>
              <a:rPr lang="en-US" dirty="0" err="1">
                <a:solidFill>
                  <a:schemeClr val="accent1">
                    <a:lumMod val="75000"/>
                  </a:schemeClr>
                </a:solidFill>
              </a:rPr>
              <a:t>IgAN</a:t>
            </a:r>
            <a:r>
              <a:rPr lang="en-US" dirty="0">
                <a:solidFill>
                  <a:schemeClr val="accent1">
                    <a:lumMod val="75000"/>
                  </a:schemeClr>
                </a:solidFill>
              </a:rPr>
              <a:t> </a:t>
            </a:r>
            <a:r>
              <a:rPr lang="en-US" sz="2000" dirty="0">
                <a:solidFill>
                  <a:schemeClr val="accent1">
                    <a:lumMod val="75000"/>
                  </a:schemeClr>
                </a:solidFill>
              </a:rPr>
              <a:t>(gut-kidney axis) </a:t>
            </a:r>
            <a:endParaRPr lang="en-US" dirty="0">
              <a:solidFill>
                <a:schemeClr val="accent1">
                  <a:lumMod val="75000"/>
                </a:schemeClr>
              </a:solidFill>
            </a:endParaRPr>
          </a:p>
          <a:p>
            <a:r>
              <a:rPr lang="en-US" dirty="0">
                <a:solidFill>
                  <a:schemeClr val="accent1">
                    <a:lumMod val="75000"/>
                  </a:schemeClr>
                </a:solidFill>
              </a:rPr>
              <a:t>Risk stratification for disease progression </a:t>
            </a:r>
          </a:p>
          <a:p>
            <a:r>
              <a:rPr lang="en-US" dirty="0">
                <a:solidFill>
                  <a:schemeClr val="accent1">
                    <a:lumMod val="75000"/>
                  </a:schemeClr>
                </a:solidFill>
              </a:rPr>
              <a:t>Supportive care/new agents </a:t>
            </a:r>
          </a:p>
          <a:p>
            <a:r>
              <a:rPr lang="en-US" dirty="0" smtClean="0">
                <a:solidFill>
                  <a:schemeClr val="bg1"/>
                </a:solidFill>
              </a:rPr>
              <a:t>Corticosteroids </a:t>
            </a:r>
            <a:r>
              <a:rPr lang="en-US" dirty="0">
                <a:solidFill>
                  <a:schemeClr val="bg1"/>
                </a:solidFill>
              </a:rPr>
              <a:t>in high-risk patients </a:t>
            </a:r>
          </a:p>
          <a:p>
            <a:r>
              <a:rPr lang="en-US" dirty="0">
                <a:solidFill>
                  <a:schemeClr val="accent1">
                    <a:lumMod val="75000"/>
                  </a:schemeClr>
                </a:solidFill>
              </a:rPr>
              <a:t>Other investigational agents </a:t>
            </a:r>
          </a:p>
          <a:p>
            <a:pPr lvl="1"/>
            <a:r>
              <a:rPr lang="en-US" dirty="0">
                <a:solidFill>
                  <a:schemeClr val="accent1">
                    <a:lumMod val="75000"/>
                  </a:schemeClr>
                </a:solidFill>
              </a:rPr>
              <a:t>Inhibition of Immune Complex-Activated Complement Activity</a:t>
            </a:r>
          </a:p>
          <a:p>
            <a:pPr lvl="1"/>
            <a:r>
              <a:rPr lang="en-US" dirty="0">
                <a:solidFill>
                  <a:schemeClr val="accent1">
                    <a:lumMod val="75000"/>
                  </a:schemeClr>
                </a:solidFill>
              </a:rPr>
              <a:t>Inhibition of BAFF/APRIL Signaling</a:t>
            </a:r>
          </a:p>
          <a:p>
            <a:pPr lvl="1"/>
            <a:r>
              <a:rPr lang="en-US" dirty="0">
                <a:solidFill>
                  <a:schemeClr val="accent1">
                    <a:lumMod val="75000"/>
                  </a:schemeClr>
                </a:solidFill>
              </a:rPr>
              <a:t>Plasma Cell and B Cell Depletion</a:t>
            </a:r>
          </a:p>
          <a:p>
            <a:pPr lvl="1"/>
            <a:r>
              <a:rPr lang="en-US" dirty="0">
                <a:solidFill>
                  <a:schemeClr val="accent1">
                    <a:lumMod val="75000"/>
                  </a:schemeClr>
                </a:solidFill>
              </a:rPr>
              <a:t>Inhibition of Endothelin A Receptor and Angiotensin II Subtype 1 Receptor</a:t>
            </a:r>
          </a:p>
          <a:p>
            <a:r>
              <a:rPr lang="en-US" dirty="0">
                <a:solidFill>
                  <a:schemeClr val="accent1">
                    <a:lumMod val="75000"/>
                  </a:schemeClr>
                </a:solidFill>
              </a:rPr>
              <a:t>Conclusions</a:t>
            </a:r>
          </a:p>
          <a:p>
            <a:endParaRPr lang="el-GR" dirty="0">
              <a:solidFill>
                <a:schemeClr val="bg1"/>
              </a:solidFill>
            </a:endParaRPr>
          </a:p>
        </p:txBody>
      </p:sp>
      <p:sp>
        <p:nvSpPr>
          <p:cNvPr id="5" name="Τίτλος 1">
            <a:extLst>
              <a:ext uri="{FF2B5EF4-FFF2-40B4-BE49-F238E27FC236}">
                <a16:creationId xmlns="" xmlns:a16="http://schemas.microsoft.com/office/drawing/2014/main" id="{A6892CD5-F6DA-47C6-AA60-0FB077506959}"/>
              </a:ext>
            </a:extLst>
          </p:cNvPr>
          <p:cNvSpPr>
            <a:spLocks noGrp="1"/>
          </p:cNvSpPr>
          <p:nvPr>
            <p:ph type="title"/>
          </p:nvPr>
        </p:nvSpPr>
        <p:spPr>
          <a:xfrm>
            <a:off x="838286" y="576197"/>
            <a:ext cx="3132551" cy="801667"/>
          </a:xfrm>
          <a:ln>
            <a:solidFill>
              <a:schemeClr val="accent1"/>
            </a:solidFill>
          </a:ln>
          <a:effectLst>
            <a:glow rad="165100">
              <a:schemeClr val="accent1">
                <a:lumMod val="75000"/>
                <a:alpha val="40000"/>
              </a:schemeClr>
            </a:glow>
          </a:effectLst>
        </p:spPr>
        <p:txBody>
          <a:bodyPr/>
          <a:lstStyle/>
          <a:p>
            <a:r>
              <a:rPr lang="en-US" b="1" i="1" dirty="0" smtClean="0">
                <a:solidFill>
                  <a:schemeClr val="bg1"/>
                </a:solidFill>
              </a:rPr>
              <a:t>Outline</a:t>
            </a:r>
            <a:endParaRPr lang="el-GR" dirty="0">
              <a:solidFill>
                <a:schemeClr val="bg1"/>
              </a:solidFill>
            </a:endParaRPr>
          </a:p>
        </p:txBody>
      </p:sp>
    </p:spTree>
    <p:extLst>
      <p:ext uri="{BB962C8B-B14F-4D97-AF65-F5344CB8AC3E}">
        <p14:creationId xmlns:p14="http://schemas.microsoft.com/office/powerpoint/2010/main" val="419861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E83049B0-04D0-46FC-A50F-7E20B0CE1CB0}"/>
              </a:ext>
            </a:extLst>
          </p:cNvPr>
          <p:cNvSpPr>
            <a:spLocks noGrp="1"/>
          </p:cNvSpPr>
          <p:nvPr>
            <p:ph type="title"/>
          </p:nvPr>
        </p:nvSpPr>
        <p:spPr/>
        <p:txBody>
          <a:bodyPr/>
          <a:lstStyle/>
          <a:p>
            <a:r>
              <a:rPr lang="en-US" sz="3200"/>
              <a:t>IgAN</a:t>
            </a:r>
            <a:r>
              <a:rPr lang="en-US" sz="2800"/>
              <a:t/>
            </a:r>
            <a:br>
              <a:rPr lang="en-US" sz="2800"/>
            </a:br>
            <a:r>
              <a:rPr lang="en-US" sz="2800" i="1"/>
              <a:t>Challenges With Current Treatments</a:t>
            </a:r>
            <a:endParaRPr lang="en-US" sz="2800"/>
          </a:p>
        </p:txBody>
      </p:sp>
      <p:pic>
        <p:nvPicPr>
          <p:cNvPr id="3" name="Picture 2">
            <a:extLst>
              <a:ext uri="{FF2B5EF4-FFF2-40B4-BE49-F238E27FC236}">
                <a16:creationId xmlns:a16="http://schemas.microsoft.com/office/drawing/2014/main" xmlns="" id="{B107A1F3-09BE-4F6E-AB63-4492080F2F9E}"/>
              </a:ext>
            </a:extLst>
          </p:cNvPr>
          <p:cNvPicPr/>
          <p:nvPr/>
        </p:nvPicPr>
        <p:blipFill rotWithShape="1">
          <a:blip r:embed="rId3"/>
          <a:srcRect l="5937" t="24075" r="6354" b="8147"/>
          <a:stretch/>
        </p:blipFill>
        <p:spPr>
          <a:xfrm>
            <a:off x="704121" y="1149796"/>
            <a:ext cx="11112499" cy="5163065"/>
          </a:xfrm>
          <a:prstGeom prst="rect">
            <a:avLst/>
          </a:prstGeom>
        </p:spPr>
      </p:pic>
      <p:sp>
        <p:nvSpPr>
          <p:cNvPr id="7" name="Rectangle 6"/>
          <p:cNvSpPr/>
          <p:nvPr/>
        </p:nvSpPr>
        <p:spPr>
          <a:xfrm>
            <a:off x="704130" y="1092200"/>
            <a:ext cx="5290279" cy="914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121901" tIns="60950" rIns="121901" bIns="60950" spcCol="0" rtlCol="0" anchor="ctr"/>
          <a:lstStyle/>
          <a:p>
            <a:pPr algn="ctr" defTabSz="1218570"/>
            <a:endParaRPr lang="el-GR" sz="2400">
              <a:solidFill>
                <a:prstClr val="white"/>
              </a:solidFill>
            </a:endParaRPr>
          </a:p>
        </p:txBody>
      </p:sp>
      <p:sp>
        <p:nvSpPr>
          <p:cNvPr id="8" name="TextBox 7"/>
          <p:cNvSpPr txBox="1"/>
          <p:nvPr/>
        </p:nvSpPr>
        <p:spPr>
          <a:xfrm>
            <a:off x="820491" y="1149789"/>
            <a:ext cx="2487860" cy="697627"/>
          </a:xfrm>
          <a:prstGeom prst="rect">
            <a:avLst/>
          </a:prstGeom>
          <a:noFill/>
        </p:spPr>
        <p:txBody>
          <a:bodyPr wrap="none" lIns="121901" tIns="60950" rIns="121901" bIns="60950" rtlCol="0">
            <a:spAutoFit/>
          </a:bodyPr>
          <a:lstStyle/>
          <a:p>
            <a:pPr defTabSz="1218570"/>
            <a:r>
              <a:rPr lang="en-US" sz="3700" b="1" i="1" dirty="0">
                <a:solidFill>
                  <a:prstClr val="white"/>
                </a:solidFill>
                <a:effectLst>
                  <a:outerShdw blurRad="38100" dist="38100" dir="2700000" algn="tl">
                    <a:srgbClr val="000000">
                      <a:alpha val="43137"/>
                    </a:srgbClr>
                  </a:outerShdw>
                </a:effectLst>
              </a:rPr>
              <a:t>STOP-</a:t>
            </a:r>
            <a:r>
              <a:rPr lang="en-US" sz="3700" b="1" i="1" dirty="0" err="1">
                <a:solidFill>
                  <a:prstClr val="white"/>
                </a:solidFill>
                <a:effectLst>
                  <a:outerShdw blurRad="38100" dist="38100" dir="2700000" algn="tl">
                    <a:srgbClr val="000000">
                      <a:alpha val="43137"/>
                    </a:srgbClr>
                  </a:outerShdw>
                </a:effectLst>
              </a:rPr>
              <a:t>IgAN</a:t>
            </a:r>
            <a:r>
              <a:rPr lang="en-US" sz="3700" b="1" i="1" dirty="0">
                <a:solidFill>
                  <a:prstClr val="white"/>
                </a:solidFill>
                <a:effectLst>
                  <a:outerShdw blurRad="38100" dist="38100" dir="2700000" algn="tl">
                    <a:srgbClr val="000000">
                      <a:alpha val="43137"/>
                    </a:srgbClr>
                  </a:outerShdw>
                </a:effectLst>
              </a:rPr>
              <a:t> </a:t>
            </a:r>
            <a:endParaRPr lang="el-GR" sz="3700" b="1" i="1" dirty="0">
              <a:solidFill>
                <a:prstClr val="white"/>
              </a:solidFill>
              <a:effectLst>
                <a:outerShdw blurRad="38100" dist="38100" dir="2700000" algn="tl">
                  <a:srgbClr val="000000">
                    <a:alpha val="43137"/>
                  </a:srgbClr>
                </a:outerShdw>
              </a:effectLst>
            </a:endParaRPr>
          </a:p>
        </p:txBody>
      </p:sp>
      <p:sp>
        <p:nvSpPr>
          <p:cNvPr id="9" name="Rectangle 8"/>
          <p:cNvSpPr/>
          <p:nvPr/>
        </p:nvSpPr>
        <p:spPr>
          <a:xfrm>
            <a:off x="6502403" y="1175187"/>
            <a:ext cx="5314220" cy="812800"/>
          </a:xfrm>
          <a:prstGeom prst="rect">
            <a:avLst/>
          </a:prstGeom>
          <a:solidFill>
            <a:srgbClr val="EC7320"/>
          </a:solidFill>
        </p:spPr>
        <p:style>
          <a:lnRef idx="2">
            <a:schemeClr val="accent1">
              <a:shade val="50000"/>
            </a:schemeClr>
          </a:lnRef>
          <a:fillRef idx="1">
            <a:schemeClr val="accent1"/>
          </a:fillRef>
          <a:effectRef idx="0">
            <a:schemeClr val="accent1"/>
          </a:effectRef>
          <a:fontRef idx="minor">
            <a:schemeClr val="lt1"/>
          </a:fontRef>
        </p:style>
        <p:txBody>
          <a:bodyPr lIns="121901" tIns="60950" rIns="121901" bIns="60950" spcCol="0" rtlCol="0" anchor="ctr"/>
          <a:lstStyle/>
          <a:p>
            <a:pPr algn="ctr" defTabSz="1218570"/>
            <a:endParaRPr lang="el-GR" sz="2400">
              <a:solidFill>
                <a:prstClr val="white"/>
              </a:solidFill>
            </a:endParaRPr>
          </a:p>
        </p:txBody>
      </p:sp>
      <p:sp>
        <p:nvSpPr>
          <p:cNvPr id="10" name="TextBox 9"/>
          <p:cNvSpPr txBox="1"/>
          <p:nvPr/>
        </p:nvSpPr>
        <p:spPr>
          <a:xfrm>
            <a:off x="6604009" y="1149789"/>
            <a:ext cx="3341343" cy="697627"/>
          </a:xfrm>
          <a:prstGeom prst="rect">
            <a:avLst/>
          </a:prstGeom>
          <a:noFill/>
        </p:spPr>
        <p:txBody>
          <a:bodyPr wrap="none" lIns="121901" tIns="60950" rIns="121901" bIns="60950" rtlCol="0">
            <a:spAutoFit/>
          </a:bodyPr>
          <a:lstStyle/>
          <a:p>
            <a:pPr defTabSz="1218570"/>
            <a:r>
              <a:rPr lang="en-US" sz="3700" b="1" i="1" dirty="0">
                <a:solidFill>
                  <a:prstClr val="white"/>
                </a:solidFill>
                <a:effectLst>
                  <a:outerShdw blurRad="38100" dist="38100" dir="2700000" algn="tl">
                    <a:srgbClr val="000000">
                      <a:alpha val="43137"/>
                    </a:srgbClr>
                  </a:outerShdw>
                </a:effectLst>
              </a:rPr>
              <a:t>TESTING I Trial </a:t>
            </a:r>
            <a:endParaRPr lang="el-GR" sz="3700" b="1" i="1" dirty="0">
              <a:solidFill>
                <a:prstClr val="white"/>
              </a:solidFill>
              <a:effectLst>
                <a:outerShdw blurRad="38100" dist="38100" dir="2700000" algn="tl">
                  <a:srgbClr val="000000">
                    <a:alpha val="43137"/>
                  </a:srgbClr>
                </a:outerShdw>
              </a:effectLst>
            </a:endParaRPr>
          </a:p>
        </p:txBody>
      </p:sp>
      <p:sp>
        <p:nvSpPr>
          <p:cNvPr id="11" name="TextBox 10"/>
          <p:cNvSpPr txBox="1"/>
          <p:nvPr/>
        </p:nvSpPr>
        <p:spPr>
          <a:xfrm>
            <a:off x="723900" y="177801"/>
            <a:ext cx="6959367" cy="784810"/>
          </a:xfrm>
          <a:prstGeom prst="rect">
            <a:avLst/>
          </a:prstGeom>
          <a:noFill/>
        </p:spPr>
        <p:txBody>
          <a:bodyPr wrap="none" lIns="121901" tIns="60950" rIns="121901" bIns="60950" rtlCol="0">
            <a:spAutoFit/>
          </a:bodyPr>
          <a:lstStyle/>
          <a:p>
            <a:pPr defTabSz="1218570"/>
            <a:r>
              <a:rPr lang="en-US" sz="4300" b="1" i="1" dirty="0" smtClean="0">
                <a:solidFill>
                  <a:prstClr val="black"/>
                </a:solidFill>
                <a:effectLst>
                  <a:outerShdw blurRad="38100" dist="38100" dir="2700000" algn="tl">
                    <a:srgbClr val="000000">
                      <a:alpha val="43137"/>
                    </a:srgbClr>
                  </a:outerShdw>
                </a:effectLst>
              </a:rPr>
              <a:t>Systemic Steroids Treatment  </a:t>
            </a:r>
            <a:endParaRPr lang="el-GR" sz="4300" b="1" i="1" dirty="0">
              <a:solidFill>
                <a:prstClr val="black"/>
              </a:solidFill>
              <a:effectLst>
                <a:outerShdw blurRad="38100" dist="38100" dir="2700000" algn="tl">
                  <a:srgbClr val="000000">
                    <a:alpha val="43137"/>
                  </a:srgbClr>
                </a:outerShdw>
              </a:effectLst>
            </a:endParaRPr>
          </a:p>
        </p:txBody>
      </p:sp>
      <p:sp>
        <p:nvSpPr>
          <p:cNvPr id="12" name="TextBox 11"/>
          <p:cNvSpPr txBox="1"/>
          <p:nvPr/>
        </p:nvSpPr>
        <p:spPr>
          <a:xfrm>
            <a:off x="1930409" y="6318687"/>
            <a:ext cx="2511799" cy="369332"/>
          </a:xfrm>
          <a:prstGeom prst="rect">
            <a:avLst/>
          </a:prstGeom>
          <a:noFill/>
        </p:spPr>
        <p:txBody>
          <a:bodyPr wrap="none" lIns="121901" tIns="60950" rIns="121901" bIns="60950" rtlCol="0">
            <a:spAutoFit/>
          </a:bodyPr>
          <a:lstStyle/>
          <a:p>
            <a:pPr defTabSz="1218570"/>
            <a:r>
              <a:rPr lang="en-US" sz="1600" i="1" dirty="0">
                <a:solidFill>
                  <a:prstClr val="white">
                    <a:lumMod val="50000"/>
                  </a:prstClr>
                </a:solidFill>
              </a:rPr>
              <a:t>NEJM 2015;373:2225-2236</a:t>
            </a:r>
            <a:endParaRPr lang="el-GR" sz="1600" i="1" dirty="0">
              <a:solidFill>
                <a:prstClr val="white">
                  <a:lumMod val="50000"/>
                </a:prstClr>
              </a:solidFill>
            </a:endParaRPr>
          </a:p>
        </p:txBody>
      </p:sp>
      <p:sp>
        <p:nvSpPr>
          <p:cNvPr id="14" name="TextBox 13"/>
          <p:cNvSpPr txBox="1"/>
          <p:nvPr/>
        </p:nvSpPr>
        <p:spPr>
          <a:xfrm>
            <a:off x="8044837" y="6318687"/>
            <a:ext cx="2305161" cy="369332"/>
          </a:xfrm>
          <a:prstGeom prst="rect">
            <a:avLst/>
          </a:prstGeom>
          <a:noFill/>
        </p:spPr>
        <p:txBody>
          <a:bodyPr wrap="none" lIns="121901" tIns="60950" rIns="121901" bIns="60950" rtlCol="0">
            <a:spAutoFit/>
          </a:bodyPr>
          <a:lstStyle/>
          <a:p>
            <a:pPr defTabSz="1218570"/>
            <a:r>
              <a:rPr lang="en-US" sz="1600" i="1" dirty="0">
                <a:solidFill>
                  <a:prstClr val="white">
                    <a:lumMod val="50000"/>
                  </a:prstClr>
                </a:solidFill>
              </a:rPr>
              <a:t>JAMA 2017;318:432-442</a:t>
            </a:r>
            <a:endParaRPr lang="el-GR" sz="1600" i="1" dirty="0">
              <a:solidFill>
                <a:prstClr val="white">
                  <a:lumMod val="50000"/>
                </a:prstClr>
              </a:solidFill>
            </a:endParaRPr>
          </a:p>
        </p:txBody>
      </p:sp>
      <p:sp>
        <p:nvSpPr>
          <p:cNvPr id="4" name="TextBox 3"/>
          <p:cNvSpPr txBox="1"/>
          <p:nvPr/>
        </p:nvSpPr>
        <p:spPr>
          <a:xfrm>
            <a:off x="8966582" y="4531056"/>
            <a:ext cx="2723823" cy="384721"/>
          </a:xfrm>
          <a:prstGeom prst="rect">
            <a:avLst/>
          </a:prstGeom>
          <a:noFill/>
        </p:spPr>
        <p:txBody>
          <a:bodyPr wrap="none" rtlCol="0">
            <a:spAutoFit/>
          </a:bodyPr>
          <a:lstStyle/>
          <a:p>
            <a:r>
              <a:rPr lang="en-US" dirty="0" smtClean="0"/>
              <a:t>(Mainly of Chinese origin)</a:t>
            </a:r>
            <a:endParaRPr lang="el-GR" dirty="0"/>
          </a:p>
        </p:txBody>
      </p:sp>
      <p:sp>
        <p:nvSpPr>
          <p:cNvPr id="6" name="Rectangle 5"/>
          <p:cNvSpPr/>
          <p:nvPr/>
        </p:nvSpPr>
        <p:spPr>
          <a:xfrm>
            <a:off x="6960361" y="2988248"/>
            <a:ext cx="4012442" cy="627797"/>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Rectangle 15"/>
          <p:cNvSpPr/>
          <p:nvPr/>
        </p:nvSpPr>
        <p:spPr>
          <a:xfrm>
            <a:off x="8698047" y="2561117"/>
            <a:ext cx="2657587" cy="369332"/>
          </a:xfrm>
          <a:prstGeom prst="rect">
            <a:avLst/>
          </a:prstGeom>
        </p:spPr>
        <p:txBody>
          <a:bodyPr wrap="none">
            <a:spAutoFit/>
          </a:bodyPr>
          <a:lstStyle/>
          <a:p>
            <a:r>
              <a:rPr lang="en-US" sz="1800" dirty="0"/>
              <a:t>503 high risk </a:t>
            </a:r>
            <a:r>
              <a:rPr lang="en-US" sz="1800" dirty="0" err="1"/>
              <a:t>pnts</a:t>
            </a:r>
            <a:r>
              <a:rPr lang="en-US" sz="1800" dirty="0"/>
              <a:t> with IgA</a:t>
            </a:r>
          </a:p>
        </p:txBody>
      </p:sp>
      <p:sp>
        <p:nvSpPr>
          <p:cNvPr id="18" name="TextBox 17"/>
          <p:cNvSpPr txBox="1"/>
          <p:nvPr/>
        </p:nvSpPr>
        <p:spPr>
          <a:xfrm>
            <a:off x="8681662" y="3231324"/>
            <a:ext cx="1236749" cy="384721"/>
          </a:xfrm>
          <a:prstGeom prst="rect">
            <a:avLst/>
          </a:prstGeom>
          <a:noFill/>
        </p:spPr>
        <p:txBody>
          <a:bodyPr wrap="none" rtlCol="0">
            <a:spAutoFit/>
          </a:bodyPr>
          <a:lstStyle/>
          <a:p>
            <a:r>
              <a:rPr lang="en-US" dirty="0" smtClean="0"/>
              <a:t>14.4 </a:t>
            </a:r>
            <a:r>
              <a:rPr lang="en-US" dirty="0" err="1" smtClean="0"/>
              <a:t>vs</a:t>
            </a:r>
            <a:r>
              <a:rPr lang="en-US" dirty="0" smtClean="0"/>
              <a:t> 3.2</a:t>
            </a:r>
            <a:endParaRPr lang="el-GR" dirty="0"/>
          </a:p>
        </p:txBody>
      </p:sp>
      <p:sp>
        <p:nvSpPr>
          <p:cNvPr id="21" name="Rectangle 20"/>
          <p:cNvSpPr/>
          <p:nvPr/>
        </p:nvSpPr>
        <p:spPr>
          <a:xfrm>
            <a:off x="6502403" y="2006600"/>
            <a:ext cx="5314220" cy="430626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TextBox 23"/>
          <p:cNvSpPr txBox="1"/>
          <p:nvPr/>
        </p:nvSpPr>
        <p:spPr>
          <a:xfrm>
            <a:off x="6652512" y="2469444"/>
            <a:ext cx="5360250" cy="1261884"/>
          </a:xfrm>
          <a:prstGeom prst="rect">
            <a:avLst/>
          </a:prstGeom>
          <a:noFill/>
        </p:spPr>
        <p:txBody>
          <a:bodyPr wrap="none" rtlCol="0">
            <a:spAutoFit/>
          </a:bodyPr>
          <a:lstStyle/>
          <a:p>
            <a:pPr marL="342900" indent="-342900">
              <a:buFont typeface="Arial" pitchFamily="34" charset="0"/>
              <a:buChar char="•"/>
            </a:pPr>
            <a:r>
              <a:rPr lang="en-US" dirty="0" smtClean="0"/>
              <a:t>Multi-center, double blind RCT, N=503 IgA </a:t>
            </a:r>
          </a:p>
          <a:p>
            <a:pPr marL="342900" indent="-342900">
              <a:buFont typeface="Arial" pitchFamily="34" charset="0"/>
              <a:buChar char="•"/>
            </a:pPr>
            <a:r>
              <a:rPr lang="en-US" dirty="0" smtClean="0"/>
              <a:t>0.6-0.8mg/Kg/d  </a:t>
            </a:r>
            <a:r>
              <a:rPr lang="en-US" dirty="0" err="1" smtClean="0"/>
              <a:t>vs</a:t>
            </a:r>
            <a:r>
              <a:rPr lang="en-US" dirty="0" smtClean="0"/>
              <a:t> placebo (6months) </a:t>
            </a:r>
          </a:p>
          <a:p>
            <a:pPr marL="342900" indent="-342900">
              <a:buFont typeface="Arial" pitchFamily="34" charset="0"/>
              <a:buChar char="•"/>
            </a:pPr>
            <a:r>
              <a:rPr lang="en-US" dirty="0" smtClean="0"/>
              <a:t>FU=4.2 </a:t>
            </a:r>
            <a:r>
              <a:rPr lang="en-US" dirty="0" err="1" smtClean="0"/>
              <a:t>yrs</a:t>
            </a:r>
            <a:endParaRPr lang="en-US" dirty="0" smtClean="0"/>
          </a:p>
          <a:p>
            <a:pPr marL="342900" indent="-342900">
              <a:buFont typeface="Arial" pitchFamily="34" charset="0"/>
              <a:buChar char="•"/>
            </a:pPr>
            <a:r>
              <a:rPr lang="en-US" dirty="0" smtClean="0"/>
              <a:t>1mary outcome: 40%↓</a:t>
            </a:r>
            <a:r>
              <a:rPr lang="en-US" dirty="0" err="1" smtClean="0"/>
              <a:t>eGFR</a:t>
            </a:r>
            <a:r>
              <a:rPr lang="en-US" dirty="0" smtClean="0"/>
              <a:t>,  ESRD, renal death </a:t>
            </a:r>
            <a:endParaRPr lang="el-GR" dirty="0"/>
          </a:p>
        </p:txBody>
      </p:sp>
      <p:pic>
        <p:nvPicPr>
          <p:cNvPr id="2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0081" t="52297"/>
          <a:stretch/>
        </p:blipFill>
        <p:spPr bwMode="auto">
          <a:xfrm>
            <a:off x="6553205" y="4003852"/>
            <a:ext cx="5212614" cy="1264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6440830" y="1058219"/>
            <a:ext cx="5718412" cy="5346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Rectangle 22"/>
          <p:cNvSpPr/>
          <p:nvPr/>
        </p:nvSpPr>
        <p:spPr>
          <a:xfrm>
            <a:off x="3934047" y="4635909"/>
            <a:ext cx="1254641" cy="279868"/>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Rectangle 28"/>
          <p:cNvSpPr/>
          <p:nvPr/>
        </p:nvSpPr>
        <p:spPr>
          <a:xfrm>
            <a:off x="3349269" y="4265356"/>
            <a:ext cx="2456108" cy="279868"/>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Rectangle 29"/>
          <p:cNvSpPr/>
          <p:nvPr/>
        </p:nvSpPr>
        <p:spPr>
          <a:xfrm>
            <a:off x="1098723" y="4578708"/>
            <a:ext cx="1228054" cy="279868"/>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Rectangle 30"/>
          <p:cNvSpPr/>
          <p:nvPr/>
        </p:nvSpPr>
        <p:spPr>
          <a:xfrm>
            <a:off x="4986670" y="4994806"/>
            <a:ext cx="914400" cy="273160"/>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Rectangle 31"/>
          <p:cNvSpPr/>
          <p:nvPr/>
        </p:nvSpPr>
        <p:spPr>
          <a:xfrm>
            <a:off x="1098722" y="5283786"/>
            <a:ext cx="3343485" cy="273160"/>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Rectangle 32"/>
          <p:cNvSpPr/>
          <p:nvPr/>
        </p:nvSpPr>
        <p:spPr>
          <a:xfrm>
            <a:off x="1098722" y="5556945"/>
            <a:ext cx="1538151" cy="365389"/>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4" name="Εικόνα 3">
            <a:extLst>
              <a:ext uri="{FF2B5EF4-FFF2-40B4-BE49-F238E27FC236}">
                <a16:creationId xmlns="" xmlns:a16="http://schemas.microsoft.com/office/drawing/2014/main" id="{CF59C198-2C28-41E2-AE08-A034E4F3B3E9}"/>
              </a:ext>
            </a:extLst>
          </p:cNvPr>
          <p:cNvPicPr>
            <a:picLocks noChangeAspect="1"/>
          </p:cNvPicPr>
          <p:nvPr/>
        </p:nvPicPr>
        <p:blipFill rotWithShape="1">
          <a:blip r:embed="rId5"/>
          <a:srcRect l="6593" t="2097" r="6239" b="5636"/>
          <a:stretch/>
        </p:blipFill>
        <p:spPr>
          <a:xfrm>
            <a:off x="698472" y="2006599"/>
            <a:ext cx="5425882" cy="4312087"/>
          </a:xfrm>
          <a:prstGeom prst="rect">
            <a:avLst/>
          </a:prstGeom>
        </p:spPr>
      </p:pic>
    </p:spTree>
    <p:extLst>
      <p:ext uri="{BB962C8B-B14F-4D97-AF65-F5344CB8AC3E}">
        <p14:creationId xmlns:p14="http://schemas.microsoft.com/office/powerpoint/2010/main" val="64020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5C5E106B-D806-4BC4-B954-0F1D7202DB89}"/>
              </a:ext>
            </a:extLst>
          </p:cNvPr>
          <p:cNvPicPr>
            <a:picLocks noChangeAspect="1"/>
          </p:cNvPicPr>
          <p:nvPr/>
        </p:nvPicPr>
        <p:blipFill rotWithShape="1">
          <a:blip r:embed="rId3"/>
          <a:srcRect b="80913"/>
          <a:stretch/>
        </p:blipFill>
        <p:spPr>
          <a:xfrm>
            <a:off x="3" y="12"/>
            <a:ext cx="7871732" cy="553453"/>
          </a:xfrm>
          <a:prstGeom prst="rect">
            <a:avLst/>
          </a:prstGeom>
        </p:spPr>
      </p:pic>
      <p:sp>
        <p:nvSpPr>
          <p:cNvPr id="5" name="Ορθογώνιο 4">
            <a:extLst>
              <a:ext uri="{FF2B5EF4-FFF2-40B4-BE49-F238E27FC236}">
                <a16:creationId xmlns="" xmlns:a16="http://schemas.microsoft.com/office/drawing/2014/main" id="{6C412870-01E7-47F5-9263-4A0B7FC08ED2}"/>
              </a:ext>
            </a:extLst>
          </p:cNvPr>
          <p:cNvSpPr/>
          <p:nvPr/>
        </p:nvSpPr>
        <p:spPr>
          <a:xfrm>
            <a:off x="8734567" y="6411619"/>
            <a:ext cx="3401371" cy="323161"/>
          </a:xfrm>
          <a:prstGeom prst="rect">
            <a:avLst/>
          </a:prstGeom>
        </p:spPr>
        <p:txBody>
          <a:bodyPr wrap="square" lIns="91324" tIns="45718" rIns="91324" bIns="45718">
            <a:spAutoFit/>
          </a:bodyPr>
          <a:lstStyle/>
          <a:p>
            <a:r>
              <a:rPr lang="en-US" sz="1500" i="1" dirty="0">
                <a:solidFill>
                  <a:schemeClr val="bg1">
                    <a:lumMod val="50000"/>
                  </a:schemeClr>
                </a:solidFill>
              </a:rPr>
              <a:t>JAMA. 2022 May 17;327(19):1888-1898 </a:t>
            </a:r>
            <a:endParaRPr lang="el-GR" sz="1500" i="1" dirty="0">
              <a:solidFill>
                <a:schemeClr val="bg1">
                  <a:lumMod val="50000"/>
                </a:schemeClr>
              </a:solidFill>
            </a:endParaRPr>
          </a:p>
        </p:txBody>
      </p:sp>
      <p:pic>
        <p:nvPicPr>
          <p:cNvPr id="6" name="Εικόνα 5">
            <a:extLst>
              <a:ext uri="{FF2B5EF4-FFF2-40B4-BE49-F238E27FC236}">
                <a16:creationId xmlns="" xmlns:a16="http://schemas.microsoft.com/office/drawing/2014/main" id="{B8731CF1-A1F4-471B-A432-70C6C92846EE}"/>
              </a:ext>
            </a:extLst>
          </p:cNvPr>
          <p:cNvPicPr>
            <a:picLocks noChangeAspect="1"/>
          </p:cNvPicPr>
          <p:nvPr/>
        </p:nvPicPr>
        <p:blipFill rotWithShape="1">
          <a:blip r:embed="rId3"/>
          <a:srcRect t="27525" r="16930" b="35546"/>
          <a:stretch/>
        </p:blipFill>
        <p:spPr>
          <a:xfrm>
            <a:off x="76" y="553465"/>
            <a:ext cx="6539023" cy="1070811"/>
          </a:xfrm>
          <a:prstGeom prst="rect">
            <a:avLst/>
          </a:prstGeom>
        </p:spPr>
      </p:pic>
      <p:pic>
        <p:nvPicPr>
          <p:cNvPr id="7" name="Εικόνα 6">
            <a:extLst>
              <a:ext uri="{FF2B5EF4-FFF2-40B4-BE49-F238E27FC236}">
                <a16:creationId xmlns="" xmlns:a16="http://schemas.microsoft.com/office/drawing/2014/main" id="{95F8A24B-23CC-4AD3-8445-81292B782E66}"/>
              </a:ext>
            </a:extLst>
          </p:cNvPr>
          <p:cNvPicPr>
            <a:picLocks noChangeAspect="1"/>
          </p:cNvPicPr>
          <p:nvPr/>
        </p:nvPicPr>
        <p:blipFill rotWithShape="1">
          <a:blip r:embed="rId3"/>
          <a:srcRect t="69571" r="4421"/>
          <a:stretch/>
        </p:blipFill>
        <p:spPr>
          <a:xfrm>
            <a:off x="85" y="1724526"/>
            <a:ext cx="4993105" cy="585547"/>
          </a:xfrm>
          <a:prstGeom prst="rect">
            <a:avLst/>
          </a:prstGeom>
        </p:spPr>
      </p:pic>
      <p:sp>
        <p:nvSpPr>
          <p:cNvPr id="8" name="TextBox 7">
            <a:extLst>
              <a:ext uri="{FF2B5EF4-FFF2-40B4-BE49-F238E27FC236}">
                <a16:creationId xmlns="" xmlns:a16="http://schemas.microsoft.com/office/drawing/2014/main" id="{05C4565F-87EE-4C60-90F6-F0791A809DC4}"/>
              </a:ext>
            </a:extLst>
          </p:cNvPr>
          <p:cNvSpPr txBox="1"/>
          <p:nvPr/>
        </p:nvSpPr>
        <p:spPr>
          <a:xfrm>
            <a:off x="8243904" y="2409353"/>
            <a:ext cx="3892034" cy="1477323"/>
          </a:xfrm>
          <a:prstGeom prst="rect">
            <a:avLst/>
          </a:prstGeom>
          <a:noFill/>
          <a:ln>
            <a:solidFill>
              <a:schemeClr val="accent5">
                <a:lumMod val="50000"/>
              </a:schemeClr>
            </a:solidFill>
          </a:ln>
        </p:spPr>
        <p:txBody>
          <a:bodyPr wrap="square" lIns="91324" tIns="45718" rIns="91324" bIns="45718" rtlCol="0">
            <a:spAutoFit/>
          </a:bodyPr>
          <a:lstStyle/>
          <a:p>
            <a:r>
              <a:rPr lang="en-US" sz="1500" b="1" dirty="0"/>
              <a:t>Reduced corticosteroid dose:</a:t>
            </a:r>
          </a:p>
          <a:p>
            <a:endParaRPr lang="en-US" sz="1500" dirty="0"/>
          </a:p>
          <a:p>
            <a:r>
              <a:rPr lang="en-US" sz="1500" dirty="0"/>
              <a:t>From </a:t>
            </a:r>
            <a:r>
              <a:rPr lang="en-US" sz="1500" b="1" dirty="0"/>
              <a:t>0.6-0.8mg/Kg/d to 0.4mg/Kg/d for 2 </a:t>
            </a:r>
            <a:r>
              <a:rPr lang="en-US" sz="1500" b="1" dirty="0" err="1" smtClean="0"/>
              <a:t>mo</a:t>
            </a:r>
            <a:endParaRPr lang="en-US" sz="1500" b="1" dirty="0"/>
          </a:p>
          <a:p>
            <a:r>
              <a:rPr lang="en-US" sz="1500" dirty="0"/>
              <a:t>with 6-8 </a:t>
            </a:r>
            <a:r>
              <a:rPr lang="en-US" sz="1500" dirty="0" err="1"/>
              <a:t>mo</a:t>
            </a:r>
            <a:r>
              <a:rPr lang="en-US" sz="1500" dirty="0"/>
              <a:t> tapering  </a:t>
            </a:r>
          </a:p>
          <a:p>
            <a:r>
              <a:rPr lang="en-US" sz="1500" dirty="0"/>
              <a:t>Total 503 </a:t>
            </a:r>
            <a:r>
              <a:rPr lang="en-US" sz="1500" dirty="0" err="1"/>
              <a:t>pnts</a:t>
            </a:r>
            <a:r>
              <a:rPr lang="en-US" sz="1500" dirty="0"/>
              <a:t> (1:1, </a:t>
            </a:r>
            <a:r>
              <a:rPr lang="en-US" sz="1500" dirty="0" err="1"/>
              <a:t>high:low</a:t>
            </a:r>
            <a:r>
              <a:rPr lang="en-US" sz="1500" dirty="0"/>
              <a:t> dose)</a:t>
            </a:r>
          </a:p>
          <a:p>
            <a:r>
              <a:rPr lang="en-US" sz="1500" dirty="0"/>
              <a:t>Median follow up 4.6 </a:t>
            </a:r>
            <a:r>
              <a:rPr lang="en-US" sz="1500" dirty="0" err="1"/>
              <a:t>yrs</a:t>
            </a:r>
            <a:endParaRPr lang="el-GR" sz="1500" dirty="0"/>
          </a:p>
        </p:txBody>
      </p:sp>
      <p:sp>
        <p:nvSpPr>
          <p:cNvPr id="9" name="TextBox 8">
            <a:extLst>
              <a:ext uri="{FF2B5EF4-FFF2-40B4-BE49-F238E27FC236}">
                <a16:creationId xmlns="" xmlns:a16="http://schemas.microsoft.com/office/drawing/2014/main" id="{FE402C1D-0016-456B-932E-7B16097FA250}"/>
              </a:ext>
            </a:extLst>
          </p:cNvPr>
          <p:cNvSpPr txBox="1"/>
          <p:nvPr/>
        </p:nvSpPr>
        <p:spPr>
          <a:xfrm>
            <a:off x="8396350" y="4196845"/>
            <a:ext cx="3408215" cy="1015659"/>
          </a:xfrm>
          <a:prstGeom prst="rect">
            <a:avLst/>
          </a:prstGeom>
          <a:noFill/>
          <a:ln>
            <a:solidFill>
              <a:schemeClr val="accent1">
                <a:shade val="50000"/>
              </a:schemeClr>
            </a:solidFill>
          </a:ln>
        </p:spPr>
        <p:txBody>
          <a:bodyPr wrap="none" lIns="91324" tIns="45718" rIns="91324" bIns="45718" rtlCol="0">
            <a:spAutoFit/>
          </a:bodyPr>
          <a:lstStyle/>
          <a:p>
            <a:r>
              <a:rPr lang="en-US" sz="1500" b="1" dirty="0"/>
              <a:t>76% Chinese ethnicity </a:t>
            </a:r>
          </a:p>
          <a:p>
            <a:r>
              <a:rPr lang="en-US" sz="1500" dirty="0"/>
              <a:t>35 </a:t>
            </a:r>
            <a:r>
              <a:rPr lang="en-US" sz="1500" dirty="0" err="1"/>
              <a:t>yrs</a:t>
            </a:r>
            <a:r>
              <a:rPr lang="en-US" sz="1500" dirty="0"/>
              <a:t> median age </a:t>
            </a:r>
          </a:p>
          <a:p>
            <a:r>
              <a:rPr lang="en-US" sz="1500" dirty="0"/>
              <a:t>Initiation of therapy since biopsy: in 5 </a:t>
            </a:r>
            <a:r>
              <a:rPr lang="en-US" sz="1500" dirty="0" err="1"/>
              <a:t>mo</a:t>
            </a:r>
            <a:endParaRPr lang="en-US" sz="1500" dirty="0"/>
          </a:p>
          <a:p>
            <a:r>
              <a:rPr lang="en-US" sz="1500" dirty="0"/>
              <a:t>Median proteinuria 2g/d</a:t>
            </a:r>
            <a:endParaRPr lang="el-GR" sz="1500" dirty="0"/>
          </a:p>
        </p:txBody>
      </p:sp>
      <p:sp>
        <p:nvSpPr>
          <p:cNvPr id="10" name="Ορθογώνιο 9">
            <a:extLst>
              <a:ext uri="{FF2B5EF4-FFF2-40B4-BE49-F238E27FC236}">
                <a16:creationId xmlns="" xmlns:a16="http://schemas.microsoft.com/office/drawing/2014/main" id="{5CCA8DBB-7505-4BE5-9E70-A53D2EC78587}"/>
              </a:ext>
            </a:extLst>
          </p:cNvPr>
          <p:cNvSpPr/>
          <p:nvPr/>
        </p:nvSpPr>
        <p:spPr>
          <a:xfrm>
            <a:off x="85056" y="1323929"/>
            <a:ext cx="3817093" cy="400611"/>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pic>
        <p:nvPicPr>
          <p:cNvPr id="11" name="Εικόνα 10">
            <a:extLst>
              <a:ext uri="{FF2B5EF4-FFF2-40B4-BE49-F238E27FC236}">
                <a16:creationId xmlns="" xmlns:a16="http://schemas.microsoft.com/office/drawing/2014/main" id="{93C241A1-1326-4F9B-960D-AF77DA958283}"/>
              </a:ext>
            </a:extLst>
          </p:cNvPr>
          <p:cNvPicPr>
            <a:picLocks noChangeAspect="1"/>
          </p:cNvPicPr>
          <p:nvPr/>
        </p:nvPicPr>
        <p:blipFill rotWithShape="1">
          <a:blip r:embed="rId4"/>
          <a:srcRect l="4582" t="12026" r="50593"/>
          <a:stretch/>
        </p:blipFill>
        <p:spPr>
          <a:xfrm>
            <a:off x="38100" y="2506984"/>
            <a:ext cx="3902149" cy="2739171"/>
          </a:xfrm>
          <a:prstGeom prst="rect">
            <a:avLst/>
          </a:prstGeom>
        </p:spPr>
      </p:pic>
      <p:pic>
        <p:nvPicPr>
          <p:cNvPr id="12" name="Εικόνα 11">
            <a:extLst>
              <a:ext uri="{FF2B5EF4-FFF2-40B4-BE49-F238E27FC236}">
                <a16:creationId xmlns="" xmlns:a16="http://schemas.microsoft.com/office/drawing/2014/main" id="{238DDA79-583B-46B8-997F-8BF51BEFCBAD}"/>
              </a:ext>
            </a:extLst>
          </p:cNvPr>
          <p:cNvPicPr>
            <a:picLocks noChangeAspect="1"/>
          </p:cNvPicPr>
          <p:nvPr/>
        </p:nvPicPr>
        <p:blipFill rotWithShape="1">
          <a:blip r:embed="rId4"/>
          <a:srcRect l="52778" t="11848"/>
          <a:stretch/>
        </p:blipFill>
        <p:spPr>
          <a:xfrm>
            <a:off x="4037044" y="2529417"/>
            <a:ext cx="4118015" cy="2749603"/>
          </a:xfrm>
          <a:prstGeom prst="rect">
            <a:avLst/>
          </a:prstGeom>
        </p:spPr>
      </p:pic>
      <p:sp>
        <p:nvSpPr>
          <p:cNvPr id="13" name="TextBox 12">
            <a:extLst>
              <a:ext uri="{FF2B5EF4-FFF2-40B4-BE49-F238E27FC236}">
                <a16:creationId xmlns="" xmlns:a16="http://schemas.microsoft.com/office/drawing/2014/main" id="{4D88F383-15A2-4BDE-94A5-E138BE3F1B7D}"/>
              </a:ext>
            </a:extLst>
          </p:cNvPr>
          <p:cNvSpPr txBox="1"/>
          <p:nvPr/>
        </p:nvSpPr>
        <p:spPr>
          <a:xfrm>
            <a:off x="1312465" y="2678493"/>
            <a:ext cx="1956921" cy="276995"/>
          </a:xfrm>
          <a:prstGeom prst="rect">
            <a:avLst/>
          </a:prstGeom>
          <a:noFill/>
        </p:spPr>
        <p:txBody>
          <a:bodyPr wrap="none" lIns="91324" tIns="45718" rIns="91324" bIns="45718" rtlCol="0">
            <a:spAutoFit/>
          </a:bodyPr>
          <a:lstStyle/>
          <a:p>
            <a:r>
              <a:rPr lang="en-US" sz="1200" b="1" i="1" dirty="0"/>
              <a:t>1mary outcome in full dose </a:t>
            </a:r>
            <a:endParaRPr lang="el-GR" sz="1200" b="1" i="1" dirty="0"/>
          </a:p>
        </p:txBody>
      </p:sp>
      <p:sp>
        <p:nvSpPr>
          <p:cNvPr id="14" name="TextBox 13">
            <a:extLst>
              <a:ext uri="{FF2B5EF4-FFF2-40B4-BE49-F238E27FC236}">
                <a16:creationId xmlns="" xmlns:a16="http://schemas.microsoft.com/office/drawing/2014/main" id="{95314D0C-A0B9-40C2-B7D8-76577543D42D}"/>
              </a:ext>
            </a:extLst>
          </p:cNvPr>
          <p:cNvSpPr txBox="1"/>
          <p:nvPr/>
        </p:nvSpPr>
        <p:spPr>
          <a:xfrm>
            <a:off x="5628051" y="2654292"/>
            <a:ext cx="2298809" cy="276995"/>
          </a:xfrm>
          <a:prstGeom prst="rect">
            <a:avLst/>
          </a:prstGeom>
          <a:noFill/>
        </p:spPr>
        <p:txBody>
          <a:bodyPr wrap="none" lIns="91324" tIns="45718" rIns="91324" bIns="45718" rtlCol="0">
            <a:spAutoFit/>
          </a:bodyPr>
          <a:lstStyle/>
          <a:p>
            <a:r>
              <a:rPr lang="en-US" sz="1200" b="1" i="1" dirty="0"/>
              <a:t>1mary outcome in reduced  dose </a:t>
            </a:r>
            <a:endParaRPr lang="el-GR" sz="1200" b="1" i="1" dirty="0"/>
          </a:p>
        </p:txBody>
      </p:sp>
      <p:sp>
        <p:nvSpPr>
          <p:cNvPr id="3" name="Rectangle 2"/>
          <p:cNvSpPr/>
          <p:nvPr/>
        </p:nvSpPr>
        <p:spPr>
          <a:xfrm>
            <a:off x="358518" y="5472896"/>
            <a:ext cx="6970329" cy="969496"/>
          </a:xfrm>
          <a:prstGeom prst="rect">
            <a:avLst/>
          </a:prstGeom>
        </p:spPr>
        <p:txBody>
          <a:bodyPr wrap="square">
            <a:spAutoFit/>
          </a:bodyPr>
          <a:lstStyle/>
          <a:p>
            <a:pPr algn="just"/>
            <a:r>
              <a:rPr lang="en-US" b="1" dirty="0"/>
              <a:t>The benefit of methylprednisolone was evident on the 1mary outcome of 40% reduction in GFR and was independent of the dose as it was both on full and in reduced dose </a:t>
            </a:r>
          </a:p>
        </p:txBody>
      </p:sp>
    </p:spTree>
    <p:extLst>
      <p:ext uri="{BB962C8B-B14F-4D97-AF65-F5344CB8AC3E}">
        <p14:creationId xmlns:p14="http://schemas.microsoft.com/office/powerpoint/2010/main" val="137760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B80ED1F1-F377-464A-8583-A54974EB62AB}"/>
              </a:ext>
            </a:extLst>
          </p:cNvPr>
          <p:cNvPicPr>
            <a:picLocks noChangeAspect="1"/>
          </p:cNvPicPr>
          <p:nvPr/>
        </p:nvPicPr>
        <p:blipFill rotWithShape="1">
          <a:blip r:embed="rId3"/>
          <a:srcRect b="80913"/>
          <a:stretch/>
        </p:blipFill>
        <p:spPr>
          <a:xfrm>
            <a:off x="3" y="12"/>
            <a:ext cx="7871732" cy="553453"/>
          </a:xfrm>
          <a:prstGeom prst="rect">
            <a:avLst/>
          </a:prstGeom>
        </p:spPr>
      </p:pic>
      <p:pic>
        <p:nvPicPr>
          <p:cNvPr id="5" name="Εικόνα 4">
            <a:extLst>
              <a:ext uri="{FF2B5EF4-FFF2-40B4-BE49-F238E27FC236}">
                <a16:creationId xmlns="" xmlns:a16="http://schemas.microsoft.com/office/drawing/2014/main" id="{7C84A224-AB58-480E-B35C-FDB9DB07928D}"/>
              </a:ext>
            </a:extLst>
          </p:cNvPr>
          <p:cNvPicPr>
            <a:picLocks noChangeAspect="1"/>
          </p:cNvPicPr>
          <p:nvPr/>
        </p:nvPicPr>
        <p:blipFill rotWithShape="1">
          <a:blip r:embed="rId3"/>
          <a:srcRect t="27525" r="16930" b="35546"/>
          <a:stretch/>
        </p:blipFill>
        <p:spPr>
          <a:xfrm>
            <a:off x="76" y="553465"/>
            <a:ext cx="6539023" cy="1070811"/>
          </a:xfrm>
          <a:prstGeom prst="rect">
            <a:avLst/>
          </a:prstGeom>
        </p:spPr>
      </p:pic>
      <p:sp>
        <p:nvSpPr>
          <p:cNvPr id="7" name="Ορθογώνιο 6">
            <a:extLst>
              <a:ext uri="{FF2B5EF4-FFF2-40B4-BE49-F238E27FC236}">
                <a16:creationId xmlns="" xmlns:a16="http://schemas.microsoft.com/office/drawing/2014/main" id="{4154CC7E-9A43-4DF3-8771-FB5BB4AFF882}"/>
              </a:ext>
            </a:extLst>
          </p:cNvPr>
          <p:cNvSpPr/>
          <p:nvPr/>
        </p:nvSpPr>
        <p:spPr>
          <a:xfrm>
            <a:off x="85056" y="1323929"/>
            <a:ext cx="3817093" cy="400611"/>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pic>
        <p:nvPicPr>
          <p:cNvPr id="8" name="Εικόνα 7">
            <a:extLst>
              <a:ext uri="{FF2B5EF4-FFF2-40B4-BE49-F238E27FC236}">
                <a16:creationId xmlns="" xmlns:a16="http://schemas.microsoft.com/office/drawing/2014/main" id="{564F06DE-92D6-4E19-96AA-64F1EABF2128}"/>
              </a:ext>
            </a:extLst>
          </p:cNvPr>
          <p:cNvPicPr>
            <a:picLocks noChangeAspect="1"/>
          </p:cNvPicPr>
          <p:nvPr/>
        </p:nvPicPr>
        <p:blipFill>
          <a:blip r:embed="rId4"/>
          <a:stretch>
            <a:fillRect/>
          </a:stretch>
        </p:blipFill>
        <p:spPr>
          <a:xfrm>
            <a:off x="164499" y="1740022"/>
            <a:ext cx="7265004" cy="4984279"/>
          </a:xfrm>
          <a:prstGeom prst="rect">
            <a:avLst/>
          </a:prstGeom>
        </p:spPr>
      </p:pic>
      <p:sp>
        <p:nvSpPr>
          <p:cNvPr id="9" name="Ορθογώνιο 8">
            <a:extLst>
              <a:ext uri="{FF2B5EF4-FFF2-40B4-BE49-F238E27FC236}">
                <a16:creationId xmlns="" xmlns:a16="http://schemas.microsoft.com/office/drawing/2014/main" id="{775CDA42-6C1F-4FCD-8ADA-B767FA79798E}"/>
              </a:ext>
            </a:extLst>
          </p:cNvPr>
          <p:cNvSpPr/>
          <p:nvPr/>
        </p:nvSpPr>
        <p:spPr>
          <a:xfrm>
            <a:off x="8093123" y="6458519"/>
            <a:ext cx="4098964" cy="323161"/>
          </a:xfrm>
          <a:prstGeom prst="rect">
            <a:avLst/>
          </a:prstGeom>
        </p:spPr>
        <p:txBody>
          <a:bodyPr wrap="square" lIns="91324" tIns="45718" rIns="91324" bIns="45718">
            <a:spAutoFit/>
          </a:bodyPr>
          <a:lstStyle/>
          <a:p>
            <a:r>
              <a:rPr lang="en-US" sz="1500" i="1" dirty="0">
                <a:solidFill>
                  <a:schemeClr val="bg1">
                    <a:lumMod val="50000"/>
                  </a:schemeClr>
                </a:solidFill>
              </a:rPr>
              <a:t>JAMA. 2022 May 17;327(19):1888-1898 </a:t>
            </a:r>
            <a:endParaRPr lang="el-GR" sz="1500" i="1" dirty="0">
              <a:solidFill>
                <a:schemeClr val="bg1">
                  <a:lumMod val="50000"/>
                </a:schemeClr>
              </a:solidFill>
            </a:endParaRPr>
          </a:p>
        </p:txBody>
      </p:sp>
      <p:sp>
        <p:nvSpPr>
          <p:cNvPr id="11" name="Ορθογώνιο: Στρογγύλεμα γωνιών 10">
            <a:extLst>
              <a:ext uri="{FF2B5EF4-FFF2-40B4-BE49-F238E27FC236}">
                <a16:creationId xmlns="" xmlns:a16="http://schemas.microsoft.com/office/drawing/2014/main" id="{8C0FB32F-306E-4DB4-8CA7-C45F0A65A0D2}"/>
              </a:ext>
            </a:extLst>
          </p:cNvPr>
          <p:cNvSpPr/>
          <p:nvPr/>
        </p:nvSpPr>
        <p:spPr>
          <a:xfrm>
            <a:off x="1676401" y="5629365"/>
            <a:ext cx="1162051" cy="180975"/>
          </a:xfrm>
          <a:prstGeom prst="round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12" name="Ορθογώνιο: Στρογγύλεμα γωνιών 11">
            <a:extLst>
              <a:ext uri="{FF2B5EF4-FFF2-40B4-BE49-F238E27FC236}">
                <a16:creationId xmlns="" xmlns:a16="http://schemas.microsoft.com/office/drawing/2014/main" id="{22F595F6-3A77-44D1-BE5D-C76639D0921E}"/>
              </a:ext>
            </a:extLst>
          </p:cNvPr>
          <p:cNvSpPr/>
          <p:nvPr/>
        </p:nvSpPr>
        <p:spPr>
          <a:xfrm>
            <a:off x="3143252" y="5629365"/>
            <a:ext cx="1079333" cy="18097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13" name="Ορθογώνιο 12">
            <a:extLst>
              <a:ext uri="{FF2B5EF4-FFF2-40B4-BE49-F238E27FC236}">
                <a16:creationId xmlns="" xmlns:a16="http://schemas.microsoft.com/office/drawing/2014/main" id="{C75F9797-FA6E-44F5-87BF-350DAD21320F}"/>
              </a:ext>
            </a:extLst>
          </p:cNvPr>
          <p:cNvSpPr/>
          <p:nvPr/>
        </p:nvSpPr>
        <p:spPr>
          <a:xfrm>
            <a:off x="1676400" y="1840199"/>
            <a:ext cx="1384133" cy="4098892"/>
          </a:xfrm>
          <a:prstGeom prst="rect">
            <a:avLst/>
          </a:prstGeom>
          <a:solidFill>
            <a:srgbClr val="00B05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14" name="Ορθογώνιο 13">
            <a:extLst>
              <a:ext uri="{FF2B5EF4-FFF2-40B4-BE49-F238E27FC236}">
                <a16:creationId xmlns="" xmlns:a16="http://schemas.microsoft.com/office/drawing/2014/main" id="{E26BBC84-A92C-4CA4-98DF-FFD14135E96E}"/>
              </a:ext>
            </a:extLst>
          </p:cNvPr>
          <p:cNvSpPr/>
          <p:nvPr/>
        </p:nvSpPr>
        <p:spPr>
          <a:xfrm>
            <a:off x="3121192" y="1830675"/>
            <a:ext cx="1384133" cy="4098892"/>
          </a:xfrm>
          <a:prstGeom prst="rect">
            <a:avLst/>
          </a:prstGeom>
          <a:solidFill>
            <a:srgbClr val="FF00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16" name="TextBox 15">
            <a:extLst>
              <a:ext uri="{FF2B5EF4-FFF2-40B4-BE49-F238E27FC236}">
                <a16:creationId xmlns="" xmlns:a16="http://schemas.microsoft.com/office/drawing/2014/main" id="{9EA7FF2D-2C63-46C4-B4BD-6211D38B4CED}"/>
              </a:ext>
            </a:extLst>
          </p:cNvPr>
          <p:cNvSpPr txBox="1"/>
          <p:nvPr/>
        </p:nvSpPr>
        <p:spPr>
          <a:xfrm>
            <a:off x="7956791" y="143018"/>
            <a:ext cx="4179132" cy="1477323"/>
          </a:xfrm>
          <a:prstGeom prst="rect">
            <a:avLst/>
          </a:prstGeom>
          <a:noFill/>
          <a:ln>
            <a:solidFill>
              <a:schemeClr val="accent1">
                <a:shade val="50000"/>
              </a:schemeClr>
            </a:solidFill>
          </a:ln>
        </p:spPr>
        <p:txBody>
          <a:bodyPr wrap="none" lIns="91324" tIns="45718" rIns="91324" bIns="45718" rtlCol="0">
            <a:spAutoFit/>
          </a:bodyPr>
          <a:lstStyle/>
          <a:p>
            <a:r>
              <a:rPr lang="en-US" sz="1500" b="1" i="1" dirty="0"/>
              <a:t>Maximal proteinuria reduction at 6mo (-1.4g/day)</a:t>
            </a:r>
          </a:p>
          <a:p>
            <a:r>
              <a:rPr lang="en-US" sz="1500" b="1" i="1" dirty="0">
                <a:highlight>
                  <a:srgbClr val="FFFF00"/>
                </a:highlight>
              </a:rPr>
              <a:t>Proteinuria reduction was lost at 3yrs </a:t>
            </a:r>
          </a:p>
          <a:p>
            <a:endParaRPr lang="en-US" sz="1500" b="1" i="1" dirty="0"/>
          </a:p>
          <a:p>
            <a:endParaRPr lang="en-US" sz="1500" b="1" i="1" dirty="0"/>
          </a:p>
          <a:p>
            <a:r>
              <a:rPr lang="en-US" sz="1500" b="1" i="1" dirty="0"/>
              <a:t>eGFR increased at 6mo</a:t>
            </a:r>
          </a:p>
          <a:p>
            <a:r>
              <a:rPr lang="en-US" sz="1500" b="1" i="1" dirty="0">
                <a:highlight>
                  <a:srgbClr val="FFFF00"/>
                </a:highlight>
              </a:rPr>
              <a:t>Benefit was lost at 5yrs  </a:t>
            </a:r>
            <a:endParaRPr lang="el-GR" sz="1500" b="1" i="1" dirty="0">
              <a:highlight>
                <a:srgbClr val="FFFF00"/>
              </a:highlight>
            </a:endParaRPr>
          </a:p>
        </p:txBody>
      </p:sp>
      <p:sp>
        <p:nvSpPr>
          <p:cNvPr id="2" name="Ορθογώνιο 1">
            <a:extLst>
              <a:ext uri="{FF2B5EF4-FFF2-40B4-BE49-F238E27FC236}">
                <a16:creationId xmlns="" xmlns:a16="http://schemas.microsoft.com/office/drawing/2014/main" id="{0C20755E-0B4C-4A73-BFD5-9038CBAC3C58}"/>
              </a:ext>
            </a:extLst>
          </p:cNvPr>
          <p:cNvSpPr/>
          <p:nvPr/>
        </p:nvSpPr>
        <p:spPr>
          <a:xfrm>
            <a:off x="6713621" y="1735203"/>
            <a:ext cx="703848" cy="4984279"/>
          </a:xfrm>
          <a:prstGeom prst="rect">
            <a:avLst/>
          </a:prstGeom>
          <a:noFill/>
          <a:ln w="28575">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6" name="Ορθογώνιο 5">
            <a:extLst>
              <a:ext uri="{FF2B5EF4-FFF2-40B4-BE49-F238E27FC236}">
                <a16:creationId xmlns="" xmlns:a16="http://schemas.microsoft.com/office/drawing/2014/main" id="{73746511-5024-4027-88F1-1EDEB8137276}"/>
              </a:ext>
            </a:extLst>
          </p:cNvPr>
          <p:cNvSpPr/>
          <p:nvPr/>
        </p:nvSpPr>
        <p:spPr>
          <a:xfrm>
            <a:off x="197520" y="5343348"/>
            <a:ext cx="1076325" cy="285941"/>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3" name="Ορθογώνιο 2">
            <a:extLst>
              <a:ext uri="{FF2B5EF4-FFF2-40B4-BE49-F238E27FC236}">
                <a16:creationId xmlns="" xmlns:a16="http://schemas.microsoft.com/office/drawing/2014/main" id="{45ED0F4A-00B3-45C8-8A98-439C924CBC23}"/>
              </a:ext>
            </a:extLst>
          </p:cNvPr>
          <p:cNvSpPr/>
          <p:nvPr/>
        </p:nvSpPr>
        <p:spPr>
          <a:xfrm>
            <a:off x="8218620" y="7175045"/>
            <a:ext cx="4174836" cy="323161"/>
          </a:xfrm>
          <a:prstGeom prst="rect">
            <a:avLst/>
          </a:prstGeom>
        </p:spPr>
        <p:txBody>
          <a:bodyPr wrap="none" lIns="91324" tIns="45718" rIns="91324" bIns="45718">
            <a:spAutoFit/>
          </a:bodyPr>
          <a:lstStyle/>
          <a:p>
            <a:r>
              <a:rPr lang="en-US" sz="1500" i="1" dirty="0">
                <a:solidFill>
                  <a:schemeClr val="bg1">
                    <a:lumMod val="50000"/>
                  </a:schemeClr>
                </a:solidFill>
              </a:rPr>
              <a:t>http://www.nephjc.com/news/2022/6/5/re-testing</a:t>
            </a:r>
            <a:endParaRPr lang="el-GR" sz="1500" i="1" dirty="0">
              <a:solidFill>
                <a:schemeClr val="bg1">
                  <a:lumMod val="50000"/>
                </a:schemeClr>
              </a:solidFill>
            </a:endParaRPr>
          </a:p>
        </p:txBody>
      </p:sp>
      <p:pic>
        <p:nvPicPr>
          <p:cNvPr id="10" name="Εικόνα 9">
            <a:extLst>
              <a:ext uri="{FF2B5EF4-FFF2-40B4-BE49-F238E27FC236}">
                <a16:creationId xmlns="" xmlns:a16="http://schemas.microsoft.com/office/drawing/2014/main" id="{77512162-7404-4AE3-8BB5-ACDAA2BD1096}"/>
              </a:ext>
            </a:extLst>
          </p:cNvPr>
          <p:cNvPicPr>
            <a:picLocks noChangeAspect="1"/>
          </p:cNvPicPr>
          <p:nvPr/>
        </p:nvPicPr>
        <p:blipFill>
          <a:blip r:embed="rId5"/>
          <a:stretch>
            <a:fillRect/>
          </a:stretch>
        </p:blipFill>
        <p:spPr>
          <a:xfrm>
            <a:off x="8327750" y="1676488"/>
            <a:ext cx="2950388" cy="2118321"/>
          </a:xfrm>
          <a:prstGeom prst="rect">
            <a:avLst/>
          </a:prstGeom>
          <a:ln w="34925">
            <a:solidFill>
              <a:schemeClr val="bg1">
                <a:lumMod val="50000"/>
              </a:schemeClr>
            </a:solidFill>
          </a:ln>
          <a:effectLst>
            <a:softEdge rad="12700"/>
          </a:effectLst>
        </p:spPr>
      </p:pic>
      <p:pic>
        <p:nvPicPr>
          <p:cNvPr id="15" name="Εικόνα 14">
            <a:extLst>
              <a:ext uri="{FF2B5EF4-FFF2-40B4-BE49-F238E27FC236}">
                <a16:creationId xmlns="" xmlns:a16="http://schemas.microsoft.com/office/drawing/2014/main" id="{A9B8CCB4-65EB-440C-BCFE-CBB9EF7B8E1C}"/>
              </a:ext>
            </a:extLst>
          </p:cNvPr>
          <p:cNvPicPr>
            <a:picLocks noChangeAspect="1"/>
          </p:cNvPicPr>
          <p:nvPr/>
        </p:nvPicPr>
        <p:blipFill rotWithShape="1">
          <a:blip r:embed="rId6"/>
          <a:srcRect l="6901" t="-1165"/>
          <a:stretch/>
        </p:blipFill>
        <p:spPr>
          <a:xfrm>
            <a:off x="8339783" y="3963255"/>
            <a:ext cx="2950388" cy="2348455"/>
          </a:xfrm>
          <a:prstGeom prst="rect">
            <a:avLst/>
          </a:prstGeom>
          <a:ln w="22225">
            <a:solidFill>
              <a:schemeClr val="bg1">
                <a:lumMod val="50000"/>
              </a:schemeClr>
            </a:solidFill>
          </a:ln>
        </p:spPr>
      </p:pic>
    </p:spTree>
    <p:extLst>
      <p:ext uri="{BB962C8B-B14F-4D97-AF65-F5344CB8AC3E}">
        <p14:creationId xmlns:p14="http://schemas.microsoft.com/office/powerpoint/2010/main" val="261143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2"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 xmlns:a16="http://schemas.microsoft.com/office/drawing/2014/main" id="{BB63E7C1-7281-4964-9523-162362186945}"/>
              </a:ext>
            </a:extLst>
          </p:cNvPr>
          <p:cNvSpPr>
            <a:spLocks noGrp="1"/>
          </p:cNvSpPr>
          <p:nvPr>
            <p:ph idx="1"/>
          </p:nvPr>
        </p:nvSpPr>
        <p:spPr>
          <a:ln>
            <a:solidFill>
              <a:schemeClr val="bg1">
                <a:lumMod val="65000"/>
              </a:schemeClr>
            </a:solidFill>
            <a:miter lim="800000"/>
          </a:ln>
        </p:spPr>
        <p:txBody>
          <a:bodyPr>
            <a:normAutofit lnSpcReduction="10000"/>
          </a:bodyPr>
          <a:lstStyle/>
          <a:p>
            <a:r>
              <a:rPr lang="en-US" dirty="0" smtClean="0">
                <a:solidFill>
                  <a:schemeClr val="bg1"/>
                </a:solidFill>
              </a:rPr>
              <a:t>Epidemiology and Pathophysiology </a:t>
            </a:r>
            <a:r>
              <a:rPr lang="en-US" dirty="0">
                <a:solidFill>
                  <a:schemeClr val="bg1"/>
                </a:solidFill>
              </a:rPr>
              <a:t>of </a:t>
            </a:r>
            <a:r>
              <a:rPr lang="en-US" dirty="0" err="1">
                <a:solidFill>
                  <a:schemeClr val="bg1"/>
                </a:solidFill>
              </a:rPr>
              <a:t>IgAN</a:t>
            </a:r>
            <a:r>
              <a:rPr lang="en-US" dirty="0">
                <a:solidFill>
                  <a:schemeClr val="bg1"/>
                </a:solidFill>
              </a:rPr>
              <a:t> </a:t>
            </a:r>
            <a:r>
              <a:rPr lang="en-US" sz="2000" dirty="0">
                <a:solidFill>
                  <a:schemeClr val="bg1"/>
                </a:solidFill>
              </a:rPr>
              <a:t>(gut-kidney axis) </a:t>
            </a:r>
            <a:endParaRPr lang="en-US" dirty="0">
              <a:solidFill>
                <a:schemeClr val="bg1"/>
              </a:solidFill>
            </a:endParaRPr>
          </a:p>
          <a:p>
            <a:r>
              <a:rPr lang="en-US" dirty="0">
                <a:solidFill>
                  <a:schemeClr val="accent1">
                    <a:lumMod val="75000"/>
                  </a:schemeClr>
                </a:solidFill>
              </a:rPr>
              <a:t>Risk stratification for disease progression </a:t>
            </a:r>
          </a:p>
          <a:p>
            <a:r>
              <a:rPr lang="en-US" dirty="0">
                <a:solidFill>
                  <a:schemeClr val="accent1">
                    <a:lumMod val="75000"/>
                  </a:schemeClr>
                </a:solidFill>
              </a:rPr>
              <a:t>Supportive care/new agents </a:t>
            </a:r>
          </a:p>
          <a:p>
            <a:r>
              <a:rPr lang="en-US" dirty="0">
                <a:solidFill>
                  <a:schemeClr val="accent1">
                    <a:lumMod val="75000"/>
                  </a:schemeClr>
                </a:solidFill>
              </a:rPr>
              <a:t>Immunosuppressive therapy in high-risk patients </a:t>
            </a:r>
          </a:p>
          <a:p>
            <a:r>
              <a:rPr lang="en-US" dirty="0">
                <a:solidFill>
                  <a:schemeClr val="accent1">
                    <a:lumMod val="75000"/>
                  </a:schemeClr>
                </a:solidFill>
              </a:rPr>
              <a:t>Other investigational agents </a:t>
            </a:r>
          </a:p>
          <a:p>
            <a:pPr lvl="1"/>
            <a:r>
              <a:rPr lang="en-US" dirty="0">
                <a:solidFill>
                  <a:schemeClr val="accent1">
                    <a:lumMod val="75000"/>
                  </a:schemeClr>
                </a:solidFill>
              </a:rPr>
              <a:t>Inhibition of Immune Complex-Activated Complement Activity</a:t>
            </a:r>
          </a:p>
          <a:p>
            <a:pPr lvl="1"/>
            <a:r>
              <a:rPr lang="en-US" dirty="0">
                <a:solidFill>
                  <a:schemeClr val="accent1">
                    <a:lumMod val="75000"/>
                  </a:schemeClr>
                </a:solidFill>
              </a:rPr>
              <a:t>Inhibition of BAFF/APRIL Signaling</a:t>
            </a:r>
          </a:p>
          <a:p>
            <a:pPr lvl="1"/>
            <a:r>
              <a:rPr lang="en-US" dirty="0">
                <a:solidFill>
                  <a:schemeClr val="accent1">
                    <a:lumMod val="75000"/>
                  </a:schemeClr>
                </a:solidFill>
              </a:rPr>
              <a:t>Plasma Cell and B Cell Depletion</a:t>
            </a:r>
          </a:p>
          <a:p>
            <a:pPr lvl="1"/>
            <a:r>
              <a:rPr lang="en-US" dirty="0">
                <a:solidFill>
                  <a:schemeClr val="accent1">
                    <a:lumMod val="75000"/>
                  </a:schemeClr>
                </a:solidFill>
              </a:rPr>
              <a:t>Inhibition of Endothelin A Receptor and Angiotensin II Subtype 1 Receptor</a:t>
            </a:r>
          </a:p>
          <a:p>
            <a:r>
              <a:rPr lang="en-US" dirty="0">
                <a:solidFill>
                  <a:schemeClr val="accent1">
                    <a:lumMod val="75000"/>
                  </a:schemeClr>
                </a:solidFill>
              </a:rPr>
              <a:t>Conclusions</a:t>
            </a:r>
          </a:p>
          <a:p>
            <a:endParaRPr lang="el-GR" dirty="0">
              <a:solidFill>
                <a:schemeClr val="bg1"/>
              </a:solidFill>
            </a:endParaRPr>
          </a:p>
        </p:txBody>
      </p:sp>
      <p:sp>
        <p:nvSpPr>
          <p:cNvPr id="5" name="Τίτλος 1">
            <a:extLst>
              <a:ext uri="{FF2B5EF4-FFF2-40B4-BE49-F238E27FC236}">
                <a16:creationId xmlns="" xmlns:a16="http://schemas.microsoft.com/office/drawing/2014/main" id="{A6892CD5-F6DA-47C6-AA60-0FB077506959}"/>
              </a:ext>
            </a:extLst>
          </p:cNvPr>
          <p:cNvSpPr>
            <a:spLocks noGrp="1"/>
          </p:cNvSpPr>
          <p:nvPr>
            <p:ph type="title"/>
          </p:nvPr>
        </p:nvSpPr>
        <p:spPr>
          <a:xfrm>
            <a:off x="838286" y="576197"/>
            <a:ext cx="3132551" cy="801667"/>
          </a:xfrm>
          <a:ln>
            <a:solidFill>
              <a:schemeClr val="accent1"/>
            </a:solidFill>
          </a:ln>
          <a:effectLst>
            <a:glow rad="165100">
              <a:schemeClr val="accent1">
                <a:lumMod val="75000"/>
                <a:alpha val="40000"/>
              </a:schemeClr>
            </a:glow>
          </a:effectLst>
        </p:spPr>
        <p:txBody>
          <a:bodyPr/>
          <a:lstStyle/>
          <a:p>
            <a:r>
              <a:rPr lang="en-US" b="1" i="1" dirty="0" smtClean="0">
                <a:solidFill>
                  <a:schemeClr val="bg1"/>
                </a:solidFill>
              </a:rPr>
              <a:t>Outline</a:t>
            </a:r>
            <a:endParaRPr lang="el-GR" dirty="0">
              <a:solidFill>
                <a:schemeClr val="bg1"/>
              </a:solidFill>
            </a:endParaRPr>
          </a:p>
        </p:txBody>
      </p:sp>
    </p:spTree>
    <p:extLst>
      <p:ext uri="{BB962C8B-B14F-4D97-AF65-F5344CB8AC3E}">
        <p14:creationId xmlns:p14="http://schemas.microsoft.com/office/powerpoint/2010/main" val="332037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A3F0713B-CF59-4344-B4B7-2AB12AB41A93}"/>
              </a:ext>
            </a:extLst>
          </p:cNvPr>
          <p:cNvPicPr>
            <a:picLocks noChangeAspect="1"/>
          </p:cNvPicPr>
          <p:nvPr/>
        </p:nvPicPr>
        <p:blipFill>
          <a:blip r:embed="rId3"/>
          <a:stretch>
            <a:fillRect/>
          </a:stretch>
        </p:blipFill>
        <p:spPr>
          <a:xfrm>
            <a:off x="412975" y="993909"/>
            <a:ext cx="6220660" cy="5530435"/>
          </a:xfrm>
          <a:prstGeom prst="rect">
            <a:avLst/>
          </a:prstGeom>
          <a:ln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6" name="Ορθογώνιο 5">
            <a:extLst>
              <a:ext uri="{FF2B5EF4-FFF2-40B4-BE49-F238E27FC236}">
                <a16:creationId xmlns="" xmlns:a16="http://schemas.microsoft.com/office/drawing/2014/main" id="{6E93B2AA-C9FE-4039-A6B9-A658C09A622F}"/>
              </a:ext>
            </a:extLst>
          </p:cNvPr>
          <p:cNvSpPr/>
          <p:nvPr/>
        </p:nvSpPr>
        <p:spPr>
          <a:xfrm>
            <a:off x="2149761" y="222559"/>
            <a:ext cx="7892328" cy="646327"/>
          </a:xfrm>
          <a:prstGeom prst="rect">
            <a:avLst/>
          </a:prstGeom>
          <a:ln>
            <a:solidFill>
              <a:schemeClr val="accent1">
                <a:shade val="50000"/>
              </a:schemeClr>
            </a:solidFill>
          </a:ln>
        </p:spPr>
        <p:txBody>
          <a:bodyPr wrap="none" lIns="91324" tIns="45718" rIns="91324" bIns="45718">
            <a:spAutoFit/>
          </a:bodyPr>
          <a:lstStyle/>
          <a:p>
            <a:r>
              <a:rPr lang="en-US" sz="3600" i="1" dirty="0">
                <a:solidFill>
                  <a:schemeClr val="bg1">
                    <a:lumMod val="95000"/>
                  </a:schemeClr>
                </a:solidFill>
                <a:effectLst>
                  <a:outerShdw blurRad="38100" dist="38100" dir="2700000" algn="tl">
                    <a:srgbClr val="000000">
                      <a:alpha val="43137"/>
                    </a:srgbClr>
                  </a:outerShdw>
                </a:effectLst>
                <a:highlight>
                  <a:srgbClr val="008080"/>
                </a:highlight>
              </a:rPr>
              <a:t>Re-TESTING Steroids for IgA Nephropathy</a:t>
            </a:r>
            <a:endParaRPr lang="el-GR" sz="3600" i="1" dirty="0">
              <a:solidFill>
                <a:schemeClr val="bg1">
                  <a:lumMod val="95000"/>
                </a:schemeClr>
              </a:solidFill>
              <a:effectLst>
                <a:outerShdw blurRad="38100" dist="38100" dir="2700000" algn="tl">
                  <a:srgbClr val="000000">
                    <a:alpha val="43137"/>
                  </a:srgbClr>
                </a:outerShdw>
              </a:effectLst>
              <a:highlight>
                <a:srgbClr val="008080"/>
              </a:highlight>
            </a:endParaRPr>
          </a:p>
        </p:txBody>
      </p:sp>
      <p:sp>
        <p:nvSpPr>
          <p:cNvPr id="7" name="Ορθογώνιο 6">
            <a:extLst>
              <a:ext uri="{FF2B5EF4-FFF2-40B4-BE49-F238E27FC236}">
                <a16:creationId xmlns="" xmlns:a16="http://schemas.microsoft.com/office/drawing/2014/main" id="{7E24DBE6-169B-4AA3-8609-A1E58148C740}"/>
              </a:ext>
            </a:extLst>
          </p:cNvPr>
          <p:cNvSpPr/>
          <p:nvPr/>
        </p:nvSpPr>
        <p:spPr>
          <a:xfrm>
            <a:off x="586856" y="993921"/>
            <a:ext cx="6019485" cy="357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8" name="TextBox 7">
            <a:extLst>
              <a:ext uri="{FF2B5EF4-FFF2-40B4-BE49-F238E27FC236}">
                <a16:creationId xmlns="" xmlns:a16="http://schemas.microsoft.com/office/drawing/2014/main" id="{DD2A3A0D-465F-4574-8C35-DA6D98C8B134}"/>
              </a:ext>
            </a:extLst>
          </p:cNvPr>
          <p:cNvSpPr txBox="1"/>
          <p:nvPr/>
        </p:nvSpPr>
        <p:spPr>
          <a:xfrm>
            <a:off x="681784" y="898375"/>
            <a:ext cx="5774955" cy="523216"/>
          </a:xfrm>
          <a:prstGeom prst="rect">
            <a:avLst/>
          </a:prstGeom>
          <a:noFill/>
        </p:spPr>
        <p:txBody>
          <a:bodyPr wrap="none" lIns="91324" tIns="45718" rIns="91324" bIns="45718" rtlCol="0">
            <a:spAutoFit/>
          </a:bodyPr>
          <a:lstStyle/>
          <a:p>
            <a:r>
              <a:rPr lang="en-US" sz="2800" b="1" i="1" dirty="0">
                <a:solidFill>
                  <a:schemeClr val="accent1">
                    <a:lumMod val="50000"/>
                  </a:schemeClr>
                </a:solidFill>
                <a:effectLst>
                  <a:outerShdw blurRad="38100" dist="38100" dir="2700000" algn="tl">
                    <a:srgbClr val="000000">
                      <a:alpha val="43137"/>
                    </a:srgbClr>
                  </a:outerShdw>
                </a:effectLst>
              </a:rPr>
              <a:t>TESTING trial: Serious adverse events </a:t>
            </a:r>
            <a:endParaRPr lang="el-GR" sz="2800" b="1" i="1" dirty="0">
              <a:solidFill>
                <a:schemeClr val="accent1">
                  <a:lumMod val="50000"/>
                </a:schemeClr>
              </a:solidFill>
              <a:effectLst>
                <a:outerShdw blurRad="38100" dist="38100" dir="2700000" algn="tl">
                  <a:srgbClr val="000000">
                    <a:alpha val="43137"/>
                  </a:srgbClr>
                </a:outerShdw>
              </a:effectLst>
            </a:endParaRPr>
          </a:p>
        </p:txBody>
      </p:sp>
      <p:pic>
        <p:nvPicPr>
          <p:cNvPr id="9" name="Εικόνα 8">
            <a:extLst>
              <a:ext uri="{FF2B5EF4-FFF2-40B4-BE49-F238E27FC236}">
                <a16:creationId xmlns="" xmlns:a16="http://schemas.microsoft.com/office/drawing/2014/main" id="{A626AA25-8E73-4EDD-B8DC-F19A43D5D3F2}"/>
              </a:ext>
            </a:extLst>
          </p:cNvPr>
          <p:cNvPicPr>
            <a:picLocks noChangeAspect="1"/>
          </p:cNvPicPr>
          <p:nvPr/>
        </p:nvPicPr>
        <p:blipFill>
          <a:blip r:embed="rId4"/>
          <a:stretch>
            <a:fillRect/>
          </a:stretch>
        </p:blipFill>
        <p:spPr>
          <a:xfrm>
            <a:off x="7833817" y="2852325"/>
            <a:ext cx="2985915" cy="2033651"/>
          </a:xfrm>
          <a:prstGeom prst="rect">
            <a:avLst/>
          </a:prstGeom>
          <a:effectLst>
            <a:softEdge rad="63500"/>
          </a:effectLst>
        </p:spPr>
      </p:pic>
      <p:sp>
        <p:nvSpPr>
          <p:cNvPr id="10" name="Ορθογώνιο 9">
            <a:extLst>
              <a:ext uri="{FF2B5EF4-FFF2-40B4-BE49-F238E27FC236}">
                <a16:creationId xmlns="" xmlns:a16="http://schemas.microsoft.com/office/drawing/2014/main" id="{B1200A7C-436B-463C-A8F1-45C26E94C4F4}"/>
              </a:ext>
            </a:extLst>
          </p:cNvPr>
          <p:cNvSpPr/>
          <p:nvPr/>
        </p:nvSpPr>
        <p:spPr>
          <a:xfrm>
            <a:off x="8869652" y="6146120"/>
            <a:ext cx="3322348" cy="323161"/>
          </a:xfrm>
          <a:prstGeom prst="rect">
            <a:avLst/>
          </a:prstGeom>
        </p:spPr>
        <p:txBody>
          <a:bodyPr wrap="square" lIns="91324" tIns="45718" rIns="91324" bIns="45718">
            <a:spAutoFit/>
          </a:bodyPr>
          <a:lstStyle/>
          <a:p>
            <a:r>
              <a:rPr lang="en-US" sz="1500" i="1" dirty="0">
                <a:solidFill>
                  <a:schemeClr val="bg1">
                    <a:lumMod val="50000"/>
                  </a:schemeClr>
                </a:solidFill>
              </a:rPr>
              <a:t>JAMA. 2022 May 17;327(19):1888-1898 </a:t>
            </a:r>
            <a:endParaRPr lang="el-GR" sz="1500" i="1" dirty="0">
              <a:solidFill>
                <a:schemeClr val="bg1">
                  <a:lumMod val="50000"/>
                </a:schemeClr>
              </a:solidFill>
            </a:endParaRPr>
          </a:p>
        </p:txBody>
      </p:sp>
      <p:sp>
        <p:nvSpPr>
          <p:cNvPr id="11" name="Ορθογώνιο 10">
            <a:extLst>
              <a:ext uri="{FF2B5EF4-FFF2-40B4-BE49-F238E27FC236}">
                <a16:creationId xmlns="" xmlns:a16="http://schemas.microsoft.com/office/drawing/2014/main" id="{80DECD62-F461-4024-AD67-6499DE981E0A}"/>
              </a:ext>
            </a:extLst>
          </p:cNvPr>
          <p:cNvSpPr/>
          <p:nvPr/>
        </p:nvSpPr>
        <p:spPr>
          <a:xfrm>
            <a:off x="8951578" y="6469282"/>
            <a:ext cx="3366447" cy="323161"/>
          </a:xfrm>
          <a:prstGeom prst="rect">
            <a:avLst/>
          </a:prstGeom>
        </p:spPr>
        <p:txBody>
          <a:bodyPr wrap="square" lIns="91324" tIns="45718" rIns="91324" bIns="45718">
            <a:spAutoFit/>
          </a:bodyPr>
          <a:lstStyle/>
          <a:p>
            <a:r>
              <a:rPr lang="en-US" sz="1500" i="1" dirty="0">
                <a:solidFill>
                  <a:schemeClr val="bg1">
                    <a:lumMod val="50000"/>
                  </a:schemeClr>
                </a:solidFill>
              </a:rPr>
              <a:t> </a:t>
            </a:r>
            <a:r>
              <a:rPr lang="en-US" sz="1500" i="1" dirty="0" err="1">
                <a:solidFill>
                  <a:schemeClr val="bg1">
                    <a:lumMod val="50000"/>
                  </a:schemeClr>
                </a:solidFill>
              </a:rPr>
              <a:t>Curr</a:t>
            </a:r>
            <a:r>
              <a:rPr lang="en-US" sz="1500" i="1" dirty="0">
                <a:solidFill>
                  <a:schemeClr val="bg1">
                    <a:lumMod val="50000"/>
                  </a:schemeClr>
                </a:solidFill>
              </a:rPr>
              <a:t> </a:t>
            </a:r>
            <a:r>
              <a:rPr lang="en-US" sz="1500" i="1" dirty="0" err="1">
                <a:solidFill>
                  <a:schemeClr val="bg1">
                    <a:lumMod val="50000"/>
                  </a:schemeClr>
                </a:solidFill>
              </a:rPr>
              <a:t>Opin</a:t>
            </a:r>
            <a:r>
              <a:rPr lang="en-US" sz="1500" i="1" dirty="0">
                <a:solidFill>
                  <a:schemeClr val="bg1">
                    <a:lumMod val="50000"/>
                  </a:schemeClr>
                </a:solidFill>
              </a:rPr>
              <a:t> </a:t>
            </a:r>
            <a:r>
              <a:rPr lang="en-US" sz="1500" i="1" dirty="0" err="1">
                <a:solidFill>
                  <a:schemeClr val="bg1">
                    <a:lumMod val="50000"/>
                  </a:schemeClr>
                </a:solidFill>
              </a:rPr>
              <a:t>Nephrol</a:t>
            </a:r>
            <a:r>
              <a:rPr lang="en-US" sz="1500" i="1" dirty="0">
                <a:solidFill>
                  <a:schemeClr val="bg1">
                    <a:lumMod val="50000"/>
                  </a:schemeClr>
                </a:solidFill>
              </a:rPr>
              <a:t> </a:t>
            </a:r>
            <a:r>
              <a:rPr lang="en-US" sz="1500" i="1" dirty="0" err="1">
                <a:solidFill>
                  <a:schemeClr val="bg1">
                    <a:lumMod val="50000"/>
                  </a:schemeClr>
                </a:solidFill>
              </a:rPr>
              <a:t>Hypertens</a:t>
            </a:r>
            <a:r>
              <a:rPr lang="en-US" sz="1500" i="1" dirty="0">
                <a:solidFill>
                  <a:schemeClr val="bg1">
                    <a:lumMod val="50000"/>
                  </a:schemeClr>
                </a:solidFill>
              </a:rPr>
              <a:t>. 2023 May</a:t>
            </a:r>
            <a:endParaRPr lang="el-GR" sz="1500" i="1" dirty="0">
              <a:solidFill>
                <a:schemeClr val="bg1">
                  <a:lumMod val="50000"/>
                </a:schemeClr>
              </a:solidFill>
            </a:endParaRPr>
          </a:p>
        </p:txBody>
      </p:sp>
      <p:sp>
        <p:nvSpPr>
          <p:cNvPr id="2" name="TextBox 1">
            <a:extLst>
              <a:ext uri="{FF2B5EF4-FFF2-40B4-BE49-F238E27FC236}">
                <a16:creationId xmlns="" xmlns:a16="http://schemas.microsoft.com/office/drawing/2014/main" id="{AC1DCAD4-B9EF-4647-A032-B69B5C85DBBF}"/>
              </a:ext>
            </a:extLst>
          </p:cNvPr>
          <p:cNvSpPr txBox="1"/>
          <p:nvPr/>
        </p:nvSpPr>
        <p:spPr>
          <a:xfrm>
            <a:off x="7600453" y="1691401"/>
            <a:ext cx="3626865" cy="384717"/>
          </a:xfrm>
          <a:prstGeom prst="rect">
            <a:avLst/>
          </a:prstGeom>
          <a:noFill/>
        </p:spPr>
        <p:txBody>
          <a:bodyPr wrap="none" lIns="91324" tIns="45718" rIns="91324" bIns="45718" rtlCol="0">
            <a:spAutoFit/>
          </a:bodyPr>
          <a:lstStyle/>
          <a:p>
            <a:r>
              <a:rPr lang="en-US" dirty="0">
                <a:highlight>
                  <a:srgbClr val="C2E7EA"/>
                </a:highlight>
              </a:rPr>
              <a:t>Discontinuation of trial due to ASE </a:t>
            </a:r>
            <a:endParaRPr lang="el-GR" dirty="0">
              <a:highlight>
                <a:srgbClr val="C2E7EA"/>
              </a:highlight>
            </a:endParaRPr>
          </a:p>
        </p:txBody>
      </p:sp>
    </p:spTree>
    <p:extLst>
      <p:ext uri="{BB962C8B-B14F-4D97-AF65-F5344CB8AC3E}">
        <p14:creationId xmlns:p14="http://schemas.microsoft.com/office/powerpoint/2010/main" val="397952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 xmlns:a16="http://schemas.microsoft.com/office/drawing/2014/main" id="{D3BE1D28-93A4-4465-BC74-6760E50461D9}"/>
              </a:ext>
            </a:extLst>
          </p:cNvPr>
          <p:cNvPicPr>
            <a:picLocks noChangeAspect="1"/>
          </p:cNvPicPr>
          <p:nvPr/>
        </p:nvPicPr>
        <p:blipFill>
          <a:blip r:embed="rId3"/>
          <a:stretch>
            <a:fillRect/>
          </a:stretch>
        </p:blipFill>
        <p:spPr>
          <a:xfrm>
            <a:off x="915755" y="197195"/>
            <a:ext cx="3162955" cy="1735767"/>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 xmlns:a16="http://schemas.microsoft.com/office/drawing/2014/main" id="{7A11FA1E-E845-400F-9EA5-CD7FDDEA09E4}"/>
              </a:ext>
            </a:extLst>
          </p:cNvPr>
          <p:cNvSpPr txBox="1"/>
          <p:nvPr/>
        </p:nvSpPr>
        <p:spPr>
          <a:xfrm>
            <a:off x="1570996" y="2045644"/>
            <a:ext cx="1916269" cy="461661"/>
          </a:xfrm>
          <a:prstGeom prst="rect">
            <a:avLst/>
          </a:prstGeom>
          <a:noFill/>
        </p:spPr>
        <p:txBody>
          <a:bodyPr wrap="none" lIns="91324" tIns="45718" rIns="91324" bIns="45718" rtlCol="0">
            <a:spAutoFit/>
          </a:bodyPr>
          <a:lstStyle/>
          <a:p>
            <a:r>
              <a:rPr lang="en-US" sz="2400" b="1" i="1" dirty="0">
                <a:solidFill>
                  <a:schemeClr val="accent1">
                    <a:lumMod val="75000"/>
                  </a:schemeClr>
                </a:solidFill>
                <a:effectLst>
                  <a:outerShdw blurRad="38100" dist="38100" dir="2700000" algn="tl">
                    <a:srgbClr val="000000">
                      <a:alpha val="43137"/>
                    </a:srgbClr>
                  </a:outerShdw>
                </a:effectLst>
              </a:rPr>
              <a:t>2021 update  </a:t>
            </a:r>
            <a:endParaRPr lang="el-GR" sz="2400" b="1" i="1" dirty="0">
              <a:solidFill>
                <a:schemeClr val="accent1">
                  <a:lumMod val="75000"/>
                </a:schemeClr>
              </a:solidFill>
              <a:effectLst>
                <a:outerShdw blurRad="38100" dist="38100" dir="2700000" algn="tl">
                  <a:srgbClr val="000000">
                    <a:alpha val="43137"/>
                  </a:srgbClr>
                </a:outerShdw>
              </a:effectLst>
            </a:endParaRPr>
          </a:p>
        </p:txBody>
      </p:sp>
      <p:pic>
        <p:nvPicPr>
          <p:cNvPr id="7" name="Εικόνα 6">
            <a:extLst>
              <a:ext uri="{FF2B5EF4-FFF2-40B4-BE49-F238E27FC236}">
                <a16:creationId xmlns="" xmlns:a16="http://schemas.microsoft.com/office/drawing/2014/main" id="{92FB7927-C1FB-4E36-9DFF-EDB788A38D63}"/>
              </a:ext>
            </a:extLst>
          </p:cNvPr>
          <p:cNvPicPr>
            <a:picLocks noChangeAspect="1"/>
          </p:cNvPicPr>
          <p:nvPr/>
        </p:nvPicPr>
        <p:blipFill rotWithShape="1">
          <a:blip r:embed="rId4"/>
          <a:srcRect l="1988" t="5369" b="43221"/>
          <a:stretch/>
        </p:blipFill>
        <p:spPr>
          <a:xfrm>
            <a:off x="233916" y="2581736"/>
            <a:ext cx="4951787" cy="962289"/>
          </a:xfrm>
          <a:prstGeom prst="rect">
            <a:avLst/>
          </a:prstGeom>
        </p:spPr>
      </p:pic>
      <p:pic>
        <p:nvPicPr>
          <p:cNvPr id="8" name="Εικόνα 7">
            <a:extLst>
              <a:ext uri="{FF2B5EF4-FFF2-40B4-BE49-F238E27FC236}">
                <a16:creationId xmlns="" xmlns:a16="http://schemas.microsoft.com/office/drawing/2014/main" id="{560CD3C4-2C69-4E6D-9BBD-972C75A0B865}"/>
              </a:ext>
            </a:extLst>
          </p:cNvPr>
          <p:cNvPicPr>
            <a:picLocks noChangeAspect="1"/>
          </p:cNvPicPr>
          <p:nvPr/>
        </p:nvPicPr>
        <p:blipFill rotWithShape="1">
          <a:blip r:embed="rId5"/>
          <a:srcRect l="1679"/>
          <a:stretch/>
        </p:blipFill>
        <p:spPr>
          <a:xfrm>
            <a:off x="233916" y="4907656"/>
            <a:ext cx="5428896" cy="1165197"/>
          </a:xfrm>
          <a:prstGeom prst="rect">
            <a:avLst/>
          </a:prstGeom>
        </p:spPr>
      </p:pic>
      <p:sp>
        <p:nvSpPr>
          <p:cNvPr id="9" name="Ορθογώνιο 8">
            <a:extLst>
              <a:ext uri="{FF2B5EF4-FFF2-40B4-BE49-F238E27FC236}">
                <a16:creationId xmlns="" xmlns:a16="http://schemas.microsoft.com/office/drawing/2014/main" id="{4B8C7887-6555-4F82-9992-393BB8E4F97F}"/>
              </a:ext>
            </a:extLst>
          </p:cNvPr>
          <p:cNvSpPr/>
          <p:nvPr/>
        </p:nvSpPr>
        <p:spPr>
          <a:xfrm>
            <a:off x="8461612" y="6550245"/>
            <a:ext cx="3718541" cy="323161"/>
          </a:xfrm>
          <a:prstGeom prst="rect">
            <a:avLst/>
          </a:prstGeom>
        </p:spPr>
        <p:txBody>
          <a:bodyPr wrap="square" lIns="91324" tIns="45718" rIns="91324" bIns="45718">
            <a:spAutoFit/>
          </a:bodyPr>
          <a:lstStyle/>
          <a:p>
            <a:r>
              <a:rPr lang="en-US" sz="1500" i="1" dirty="0">
                <a:solidFill>
                  <a:schemeClr val="bg1">
                    <a:lumMod val="50000"/>
                  </a:schemeClr>
                </a:solidFill>
              </a:rPr>
              <a:t> Kidney Int. 2021 Oct;100(4S):S1-S276</a:t>
            </a:r>
            <a:endParaRPr lang="el-GR" sz="1500" i="1" dirty="0">
              <a:solidFill>
                <a:schemeClr val="bg1">
                  <a:lumMod val="50000"/>
                </a:schemeClr>
              </a:solidFill>
            </a:endParaRPr>
          </a:p>
        </p:txBody>
      </p:sp>
      <p:pic>
        <p:nvPicPr>
          <p:cNvPr id="11" name="Εικόνα 10">
            <a:extLst>
              <a:ext uri="{FF2B5EF4-FFF2-40B4-BE49-F238E27FC236}">
                <a16:creationId xmlns="" xmlns:a16="http://schemas.microsoft.com/office/drawing/2014/main" id="{C7DF638E-69E1-4C03-AC85-57E04DE729B3}"/>
              </a:ext>
            </a:extLst>
          </p:cNvPr>
          <p:cNvPicPr>
            <a:picLocks noChangeAspect="1"/>
          </p:cNvPicPr>
          <p:nvPr/>
        </p:nvPicPr>
        <p:blipFill rotWithShape="1">
          <a:blip r:embed="rId4"/>
          <a:srcRect l="1988" t="56981"/>
          <a:stretch/>
        </p:blipFill>
        <p:spPr>
          <a:xfrm>
            <a:off x="233916" y="3806481"/>
            <a:ext cx="4951787" cy="805228"/>
          </a:xfrm>
          <a:prstGeom prst="rect">
            <a:avLst/>
          </a:prstGeom>
        </p:spPr>
      </p:pic>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784" t="4524" r="3608"/>
          <a:stretch/>
        </p:blipFill>
        <p:spPr bwMode="auto">
          <a:xfrm>
            <a:off x="5450159" y="637954"/>
            <a:ext cx="6729993" cy="538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485864" y="253233"/>
            <a:ext cx="1951496" cy="384721"/>
          </a:xfrm>
          <a:prstGeom prst="rect">
            <a:avLst/>
          </a:prstGeom>
          <a:noFill/>
        </p:spPr>
        <p:txBody>
          <a:bodyPr wrap="none" rtlCol="0">
            <a:spAutoFit/>
          </a:bodyPr>
          <a:lstStyle/>
          <a:p>
            <a:r>
              <a:rPr lang="en-US" i="1" dirty="0" smtClean="0">
                <a:effectLst>
                  <a:outerShdw blurRad="38100" dist="38100" dir="2700000" algn="tl">
                    <a:srgbClr val="000000">
                      <a:alpha val="43137"/>
                    </a:srgbClr>
                  </a:outerShdw>
                </a:effectLst>
              </a:rPr>
              <a:t>High risk patients </a:t>
            </a:r>
            <a:endParaRPr lang="el-GR"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801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88A9927-763D-44E3-A6AB-818AA2B9EDE1}"/>
              </a:ext>
            </a:extLst>
          </p:cNvPr>
          <p:cNvSpPr txBox="1"/>
          <p:nvPr/>
        </p:nvSpPr>
        <p:spPr>
          <a:xfrm>
            <a:off x="1366021" y="2888224"/>
            <a:ext cx="9482187" cy="769437"/>
          </a:xfrm>
          <a:prstGeom prst="rect">
            <a:avLst/>
          </a:prstGeom>
          <a:gradFill>
            <a:gsLst>
              <a:gs pos="0">
                <a:schemeClr val="accent1">
                  <a:lumMod val="5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solidFill>
              <a:schemeClr val="accent1">
                <a:shade val="50000"/>
              </a:schemeClr>
            </a:solidFill>
          </a:ln>
        </p:spPr>
        <p:txBody>
          <a:bodyPr wrap="none" lIns="91324" tIns="45718" rIns="91324" bIns="45718" rtlCol="0">
            <a:spAutoFit/>
          </a:bodyPr>
          <a:lstStyle/>
          <a:p>
            <a:r>
              <a:rPr lang="en-US" sz="4400" b="1" i="1" dirty="0">
                <a:solidFill>
                  <a:schemeClr val="bg1"/>
                </a:solidFill>
                <a:effectLst>
                  <a:outerShdw blurRad="38100" dist="38100" dir="2700000" algn="tl">
                    <a:srgbClr val="000000">
                      <a:alpha val="43137"/>
                    </a:srgbClr>
                  </a:outerShdw>
                </a:effectLst>
              </a:rPr>
              <a:t>Systemic vs topical </a:t>
            </a:r>
            <a:r>
              <a:rPr lang="en-US" sz="4400" b="1" i="1" dirty="0" err="1">
                <a:solidFill>
                  <a:schemeClr val="bg1"/>
                </a:solidFill>
                <a:effectLst>
                  <a:outerShdw blurRad="38100" dist="38100" dir="2700000" algn="tl">
                    <a:srgbClr val="000000">
                      <a:alpha val="43137"/>
                    </a:srgbClr>
                  </a:outerShdw>
                </a:effectLst>
              </a:rPr>
              <a:t>glucocorticosteroids</a:t>
            </a:r>
            <a:r>
              <a:rPr lang="en-US" sz="4400" b="1" i="1" dirty="0">
                <a:solidFill>
                  <a:schemeClr val="bg1"/>
                </a:solidFill>
                <a:effectLst>
                  <a:outerShdw blurRad="38100" dist="38100" dir="2700000" algn="tl">
                    <a:srgbClr val="000000">
                      <a:alpha val="43137"/>
                    </a:srgbClr>
                  </a:outerShdw>
                </a:effectLst>
              </a:rPr>
              <a:t> </a:t>
            </a:r>
            <a:endParaRPr lang="el-GR" sz="44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7035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BAF2C2BA-3E23-41F5-B6BF-0675AA78ED03}"/>
              </a:ext>
            </a:extLst>
          </p:cNvPr>
          <p:cNvPicPr>
            <a:picLocks noChangeAspect="1"/>
          </p:cNvPicPr>
          <p:nvPr/>
        </p:nvPicPr>
        <p:blipFill rotWithShape="1">
          <a:blip r:embed="rId3"/>
          <a:srcRect l="-1" t="16725" r="-789" b="17320"/>
          <a:stretch/>
        </p:blipFill>
        <p:spPr>
          <a:xfrm>
            <a:off x="313772" y="1270338"/>
            <a:ext cx="11655732" cy="4263071"/>
          </a:xfrm>
          <a:prstGeom prst="rect">
            <a:avLst/>
          </a:prstGeom>
          <a:effectLst>
            <a:softEdge rad="63500"/>
          </a:effectLst>
        </p:spPr>
      </p:pic>
      <p:sp>
        <p:nvSpPr>
          <p:cNvPr id="5" name="Ορθογώνιο 4">
            <a:extLst>
              <a:ext uri="{FF2B5EF4-FFF2-40B4-BE49-F238E27FC236}">
                <a16:creationId xmlns="" xmlns:a16="http://schemas.microsoft.com/office/drawing/2014/main" id="{4CF939EA-90E3-4BAB-AAA6-21B5B6C52F03}"/>
              </a:ext>
            </a:extLst>
          </p:cNvPr>
          <p:cNvSpPr/>
          <p:nvPr/>
        </p:nvSpPr>
        <p:spPr>
          <a:xfrm>
            <a:off x="313772" y="-54449"/>
            <a:ext cx="7430920" cy="769437"/>
          </a:xfrm>
          <a:prstGeom prst="rect">
            <a:avLst/>
          </a:prstGeom>
        </p:spPr>
        <p:txBody>
          <a:bodyPr wrap="none" lIns="91324" tIns="45718" rIns="91324" bIns="45718">
            <a:spAutoFit/>
          </a:bodyPr>
          <a:lstStyle/>
          <a:p>
            <a:r>
              <a:rPr lang="en-US" sz="4400" b="1" i="1" dirty="0" err="1">
                <a:solidFill>
                  <a:schemeClr val="bg1">
                    <a:lumMod val="95000"/>
                  </a:schemeClr>
                </a:solidFill>
                <a:effectLst>
                  <a:outerShdw blurRad="38100" dist="38100" dir="2700000" algn="tl">
                    <a:srgbClr val="000000">
                      <a:alpha val="43137"/>
                    </a:srgbClr>
                  </a:outerShdw>
                </a:effectLst>
              </a:rPr>
              <a:t>NefIgArd</a:t>
            </a:r>
            <a:r>
              <a:rPr lang="en-US" sz="4400" b="1" i="1" dirty="0">
                <a:solidFill>
                  <a:schemeClr val="bg1">
                    <a:lumMod val="95000"/>
                  </a:schemeClr>
                </a:solidFill>
                <a:effectLst>
                  <a:outerShdw blurRad="38100" dist="38100" dir="2700000" algn="tl">
                    <a:srgbClr val="000000">
                      <a:alpha val="43137"/>
                    </a:srgbClr>
                  </a:outerShdw>
                </a:effectLst>
              </a:rPr>
              <a:t> phase III trial (Part A)</a:t>
            </a:r>
            <a:endParaRPr lang="el-GR" sz="4400" b="1" i="1" dirty="0">
              <a:solidFill>
                <a:schemeClr val="bg1">
                  <a:lumMod val="95000"/>
                </a:schemeClr>
              </a:solidFill>
              <a:effectLst>
                <a:outerShdw blurRad="38100" dist="38100" dir="2700000" algn="tl">
                  <a:srgbClr val="000000">
                    <a:alpha val="43137"/>
                  </a:srgbClr>
                </a:outerShdw>
              </a:effectLst>
            </a:endParaRPr>
          </a:p>
        </p:txBody>
      </p:sp>
      <p:sp>
        <p:nvSpPr>
          <p:cNvPr id="6" name="Ορθογώνιο 5">
            <a:extLst>
              <a:ext uri="{FF2B5EF4-FFF2-40B4-BE49-F238E27FC236}">
                <a16:creationId xmlns="" xmlns:a16="http://schemas.microsoft.com/office/drawing/2014/main" id="{6E6771AA-7537-415E-BAE3-86CA5E329EF8}"/>
              </a:ext>
            </a:extLst>
          </p:cNvPr>
          <p:cNvSpPr/>
          <p:nvPr/>
        </p:nvSpPr>
        <p:spPr>
          <a:xfrm>
            <a:off x="8492786" y="6192520"/>
            <a:ext cx="3209299" cy="307773"/>
          </a:xfrm>
          <a:prstGeom prst="rect">
            <a:avLst/>
          </a:prstGeom>
        </p:spPr>
        <p:txBody>
          <a:bodyPr wrap="none" lIns="91324" tIns="45718" rIns="91324" bIns="45718">
            <a:spAutoFit/>
          </a:bodyPr>
          <a:lstStyle/>
          <a:p>
            <a:r>
              <a:rPr lang="en-US" sz="1400" i="1" dirty="0">
                <a:solidFill>
                  <a:schemeClr val="bg1">
                    <a:lumMod val="50000"/>
                  </a:schemeClr>
                </a:solidFill>
              </a:rPr>
              <a:t>Kidney International (2023) 103, 391–402</a:t>
            </a:r>
            <a:endParaRPr lang="el-GR" sz="1400" i="1" dirty="0">
              <a:solidFill>
                <a:schemeClr val="bg1">
                  <a:lumMod val="50000"/>
                </a:schemeClr>
              </a:solidFill>
            </a:endParaRPr>
          </a:p>
        </p:txBody>
      </p:sp>
      <p:sp>
        <p:nvSpPr>
          <p:cNvPr id="9" name="TextBox 8">
            <a:extLst>
              <a:ext uri="{FF2B5EF4-FFF2-40B4-BE49-F238E27FC236}">
                <a16:creationId xmlns="" xmlns:a16="http://schemas.microsoft.com/office/drawing/2014/main" id="{CFCBA719-E4EF-4568-8F14-9CC99D48F54A}"/>
              </a:ext>
            </a:extLst>
          </p:cNvPr>
          <p:cNvSpPr txBox="1"/>
          <p:nvPr/>
        </p:nvSpPr>
        <p:spPr>
          <a:xfrm>
            <a:off x="313749" y="714988"/>
            <a:ext cx="6181586" cy="384717"/>
          </a:xfrm>
          <a:prstGeom prst="rect">
            <a:avLst/>
          </a:prstGeom>
          <a:noFill/>
        </p:spPr>
        <p:txBody>
          <a:bodyPr wrap="none" lIns="91324" tIns="45718" rIns="91324" bIns="45718" rtlCol="0">
            <a:spAutoFit/>
          </a:bodyPr>
          <a:lstStyle/>
          <a:p>
            <a:r>
              <a:rPr lang="en-US" dirty="0" err="1" smtClean="0">
                <a:solidFill>
                  <a:schemeClr val="bg1">
                    <a:lumMod val="95000"/>
                  </a:schemeClr>
                </a:solidFill>
              </a:rPr>
              <a:t>Nefecon</a:t>
            </a:r>
            <a:r>
              <a:rPr lang="en-US" dirty="0" smtClean="0">
                <a:solidFill>
                  <a:schemeClr val="bg1">
                    <a:lumMod val="95000"/>
                  </a:schemeClr>
                </a:solidFill>
              </a:rPr>
              <a:t>: Oral Targeted </a:t>
            </a:r>
            <a:r>
              <a:rPr lang="en-US" dirty="0">
                <a:solidFill>
                  <a:schemeClr val="bg1">
                    <a:lumMod val="95000"/>
                  </a:schemeClr>
                </a:solidFill>
              </a:rPr>
              <a:t>release formulation (TRF) </a:t>
            </a:r>
            <a:r>
              <a:rPr lang="en-US" dirty="0" smtClean="0">
                <a:solidFill>
                  <a:schemeClr val="bg1">
                    <a:lumMod val="95000"/>
                  </a:schemeClr>
                </a:solidFill>
              </a:rPr>
              <a:t>budesonide</a:t>
            </a:r>
            <a:endParaRPr lang="el-GR" dirty="0">
              <a:solidFill>
                <a:schemeClr val="bg1">
                  <a:lumMod val="95000"/>
                </a:schemeClr>
              </a:solidFill>
            </a:endParaRPr>
          </a:p>
        </p:txBody>
      </p:sp>
      <p:sp>
        <p:nvSpPr>
          <p:cNvPr id="3" name="TextBox 2">
            <a:extLst>
              <a:ext uri="{FF2B5EF4-FFF2-40B4-BE49-F238E27FC236}">
                <a16:creationId xmlns="" xmlns:a16="http://schemas.microsoft.com/office/drawing/2014/main" id="{56656725-EC5A-4D05-BB4A-7EDCC1F442AC}"/>
              </a:ext>
            </a:extLst>
          </p:cNvPr>
          <p:cNvSpPr txBox="1"/>
          <p:nvPr/>
        </p:nvSpPr>
        <p:spPr>
          <a:xfrm>
            <a:off x="8013442" y="60849"/>
            <a:ext cx="4022149" cy="369328"/>
          </a:xfrm>
          <a:prstGeom prst="rect">
            <a:avLst/>
          </a:prstGeom>
          <a:noFill/>
        </p:spPr>
        <p:txBody>
          <a:bodyPr wrap="none" lIns="91324" tIns="45718" rIns="91324" bIns="45718" rtlCol="0">
            <a:spAutoFit/>
          </a:bodyPr>
          <a:lstStyle/>
          <a:p>
            <a:r>
              <a:rPr lang="en-US" sz="1800" b="1" i="1" dirty="0" smtClean="0">
                <a:solidFill>
                  <a:schemeClr val="bg1"/>
                </a:solidFill>
              </a:rPr>
              <a:t>Long term efficacy in Part </a:t>
            </a:r>
            <a:r>
              <a:rPr lang="en-US" sz="1800" b="1" i="1" dirty="0">
                <a:solidFill>
                  <a:schemeClr val="bg1"/>
                </a:solidFill>
              </a:rPr>
              <a:t>B </a:t>
            </a:r>
            <a:r>
              <a:rPr lang="en-US" sz="1800" b="1" i="1" dirty="0">
                <a:solidFill>
                  <a:schemeClr val="bg1"/>
                </a:solidFill>
                <a:sym typeface="Wingdings" panose="05000000000000000000" pitchFamily="2" charset="2"/>
              </a:rPr>
              <a:t> 360 </a:t>
            </a:r>
            <a:r>
              <a:rPr lang="en-US" sz="1800" b="1" i="1" dirty="0" err="1">
                <a:solidFill>
                  <a:schemeClr val="bg1"/>
                </a:solidFill>
                <a:sym typeface="Wingdings" panose="05000000000000000000" pitchFamily="2" charset="2"/>
              </a:rPr>
              <a:t>pnts</a:t>
            </a:r>
            <a:r>
              <a:rPr lang="en-US" sz="1800" b="1" i="1" dirty="0">
                <a:solidFill>
                  <a:schemeClr val="bg1"/>
                </a:solidFill>
                <a:sym typeface="Wingdings" panose="05000000000000000000" pitchFamily="2" charset="2"/>
              </a:rPr>
              <a:t> </a:t>
            </a:r>
            <a:endParaRPr lang="el-GR" sz="1800" b="1" i="1" dirty="0">
              <a:solidFill>
                <a:schemeClr val="bg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524" y="1270338"/>
            <a:ext cx="7496201" cy="4662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 xmlns:a16="http://schemas.microsoft.com/office/drawing/2014/main" id="{4922BAF6-81A8-44D7-9DAF-8BA3ED7D7C42}"/>
              </a:ext>
            </a:extLst>
          </p:cNvPr>
          <p:cNvSpPr txBox="1"/>
          <p:nvPr/>
        </p:nvSpPr>
        <p:spPr>
          <a:xfrm>
            <a:off x="7480628" y="3527349"/>
            <a:ext cx="578851" cy="323161"/>
          </a:xfrm>
          <a:prstGeom prst="rect">
            <a:avLst/>
          </a:prstGeom>
          <a:noFill/>
        </p:spPr>
        <p:txBody>
          <a:bodyPr wrap="none" lIns="91324" tIns="45718" rIns="91324" bIns="45718" rtlCol="0">
            <a:spAutoFit/>
          </a:bodyPr>
          <a:lstStyle/>
          <a:p>
            <a:r>
              <a:rPr lang="en-US" sz="1500" b="1" dirty="0">
                <a:solidFill>
                  <a:schemeClr val="accent1">
                    <a:lumMod val="75000"/>
                  </a:schemeClr>
                </a:solidFill>
                <a:effectLst>
                  <a:outerShdw blurRad="38100" dist="38100" dir="2700000" algn="tl">
                    <a:srgbClr val="000000">
                      <a:alpha val="43137"/>
                    </a:srgbClr>
                  </a:outerShdw>
                </a:effectLst>
              </a:rPr>
              <a:t>-27%</a:t>
            </a:r>
            <a:endParaRPr lang="el-GR" sz="1500" b="1" dirty="0">
              <a:solidFill>
                <a:schemeClr val="accent1">
                  <a:lumMod val="75000"/>
                </a:schemeClr>
              </a:solidFill>
              <a:effectLst>
                <a:outerShdw blurRad="38100" dist="38100" dir="2700000" algn="tl">
                  <a:srgbClr val="000000">
                    <a:alpha val="43137"/>
                  </a:srgbClr>
                </a:outerShdw>
              </a:effectLst>
            </a:endParaRPr>
          </a:p>
        </p:txBody>
      </p:sp>
      <p:sp>
        <p:nvSpPr>
          <p:cNvPr id="19" name="TextBox 18">
            <a:extLst>
              <a:ext uri="{FF2B5EF4-FFF2-40B4-BE49-F238E27FC236}">
                <a16:creationId xmlns="" xmlns:a16="http://schemas.microsoft.com/office/drawing/2014/main" id="{5BB9CE4E-F009-41F1-9443-F19333275E1E}"/>
              </a:ext>
            </a:extLst>
          </p:cNvPr>
          <p:cNvSpPr txBox="1"/>
          <p:nvPr/>
        </p:nvSpPr>
        <p:spPr>
          <a:xfrm>
            <a:off x="8013442" y="3956942"/>
            <a:ext cx="578851" cy="323161"/>
          </a:xfrm>
          <a:prstGeom prst="rect">
            <a:avLst/>
          </a:prstGeom>
          <a:noFill/>
        </p:spPr>
        <p:txBody>
          <a:bodyPr wrap="none" lIns="91324" tIns="45718" rIns="91324" bIns="45718" rtlCol="0">
            <a:spAutoFit/>
          </a:bodyPr>
          <a:lstStyle/>
          <a:p>
            <a:r>
              <a:rPr lang="en-US" sz="1500" b="1" dirty="0">
                <a:solidFill>
                  <a:schemeClr val="accent1">
                    <a:lumMod val="75000"/>
                  </a:schemeClr>
                </a:solidFill>
                <a:effectLst>
                  <a:outerShdw blurRad="38100" dist="38100" dir="2700000" algn="tl">
                    <a:srgbClr val="000000">
                      <a:alpha val="43137"/>
                    </a:srgbClr>
                  </a:outerShdw>
                </a:effectLst>
              </a:rPr>
              <a:t>-48%</a:t>
            </a:r>
            <a:endParaRPr lang="el-GR" sz="1500" b="1" dirty="0">
              <a:solidFill>
                <a:schemeClr val="accent1">
                  <a:lumMod val="75000"/>
                </a:schemeClr>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8770" y="1237756"/>
            <a:ext cx="7673230" cy="487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029865" y="6503458"/>
            <a:ext cx="5939639" cy="307777"/>
          </a:xfrm>
          <a:prstGeom prst="rect">
            <a:avLst/>
          </a:prstGeom>
          <a:noFill/>
        </p:spPr>
        <p:txBody>
          <a:bodyPr wrap="none" rtlCol="0">
            <a:spAutoFit/>
          </a:bodyPr>
          <a:lstStyle/>
          <a:p>
            <a:r>
              <a:rPr lang="en-US" sz="1400" i="1" dirty="0" smtClean="0">
                <a:solidFill>
                  <a:schemeClr val="bg1">
                    <a:lumMod val="50000"/>
                  </a:schemeClr>
                </a:solidFill>
              </a:rPr>
              <a:t>Lafayette et al. Presented at 60</a:t>
            </a:r>
            <a:r>
              <a:rPr lang="en-US" sz="1400" i="1" baseline="30000" dirty="0" smtClean="0">
                <a:solidFill>
                  <a:schemeClr val="bg1">
                    <a:lumMod val="50000"/>
                  </a:schemeClr>
                </a:solidFill>
              </a:rPr>
              <a:t>th</a:t>
            </a:r>
            <a:r>
              <a:rPr lang="en-US" sz="1400" i="1" dirty="0" smtClean="0">
                <a:solidFill>
                  <a:schemeClr val="bg1">
                    <a:lumMod val="50000"/>
                  </a:schemeClr>
                </a:solidFill>
              </a:rPr>
              <a:t> annual ERA congress; June 15-18 2023; Milan </a:t>
            </a:r>
            <a:endParaRPr lang="el-GR" sz="1400" i="1" dirty="0">
              <a:solidFill>
                <a:schemeClr val="bg1">
                  <a:lumMod val="50000"/>
                </a:schemeClr>
              </a:solidFill>
            </a:endParaRPr>
          </a:p>
        </p:txBody>
      </p:sp>
      <p:sp>
        <p:nvSpPr>
          <p:cNvPr id="10" name="TextBox 9"/>
          <p:cNvSpPr txBox="1"/>
          <p:nvPr/>
        </p:nvSpPr>
        <p:spPr>
          <a:xfrm>
            <a:off x="6029865" y="3324996"/>
            <a:ext cx="4467057" cy="307777"/>
          </a:xfrm>
          <a:prstGeom prst="rect">
            <a:avLst/>
          </a:prstGeom>
          <a:noFill/>
        </p:spPr>
        <p:txBody>
          <a:bodyPr wrap="none" rtlCol="0">
            <a:spAutoFit/>
          </a:bodyPr>
          <a:lstStyle/>
          <a:p>
            <a:r>
              <a:rPr lang="en-US" sz="1400" b="1" dirty="0" smtClean="0">
                <a:solidFill>
                  <a:srgbClr val="00589A"/>
                </a:solidFill>
                <a:effectLst>
                  <a:outerShdw blurRad="38100" dist="38100" dir="2700000" algn="tl">
                    <a:srgbClr val="000000">
                      <a:alpha val="43137"/>
                    </a:srgbClr>
                  </a:outerShdw>
                </a:effectLst>
              </a:rPr>
              <a:t>5.05ml/min/1.73m</a:t>
            </a:r>
            <a:r>
              <a:rPr lang="en-US" sz="1400" b="1" baseline="30000" dirty="0" smtClean="0">
                <a:solidFill>
                  <a:srgbClr val="00589A"/>
                </a:solidFill>
                <a:effectLst>
                  <a:outerShdw blurRad="38100" dist="38100" dir="2700000" algn="tl">
                    <a:srgbClr val="000000">
                      <a:alpha val="43137"/>
                    </a:srgbClr>
                  </a:outerShdw>
                </a:effectLst>
              </a:rPr>
              <a:t>2 </a:t>
            </a:r>
            <a:r>
              <a:rPr lang="en-US" sz="1400" b="1" dirty="0" smtClean="0">
                <a:solidFill>
                  <a:srgbClr val="00589A"/>
                </a:solidFill>
                <a:effectLst>
                  <a:outerShdw blurRad="38100" dist="38100" dir="2700000" algn="tl">
                    <a:srgbClr val="000000">
                      <a:alpha val="43137"/>
                    </a:srgbClr>
                  </a:outerShdw>
                </a:effectLst>
              </a:rPr>
              <a:t>benefit </a:t>
            </a:r>
            <a:r>
              <a:rPr lang="en-US" sz="1400" b="1" dirty="0" err="1" smtClean="0">
                <a:solidFill>
                  <a:srgbClr val="00589A"/>
                </a:solidFill>
                <a:effectLst>
                  <a:outerShdw blurRad="38100" dist="38100" dir="2700000" algn="tl">
                    <a:srgbClr val="000000">
                      <a:alpha val="43137"/>
                    </a:srgbClr>
                  </a:outerShdw>
                </a:effectLst>
              </a:rPr>
              <a:t>vs</a:t>
            </a:r>
            <a:r>
              <a:rPr lang="en-US" sz="1400" b="1" dirty="0" smtClean="0">
                <a:solidFill>
                  <a:srgbClr val="00589A"/>
                </a:solidFill>
                <a:effectLst>
                  <a:outerShdw blurRad="38100" dist="38100" dir="2700000" algn="tl">
                    <a:srgbClr val="000000">
                      <a:alpha val="43137"/>
                    </a:srgbClr>
                  </a:outerShdw>
                </a:effectLst>
              </a:rPr>
              <a:t> placebo in 2 </a:t>
            </a:r>
            <a:r>
              <a:rPr lang="en-US" sz="1400" b="1" dirty="0" err="1" smtClean="0">
                <a:solidFill>
                  <a:srgbClr val="00589A"/>
                </a:solidFill>
                <a:effectLst>
                  <a:outerShdw blurRad="38100" dist="38100" dir="2700000" algn="tl">
                    <a:srgbClr val="000000">
                      <a:alpha val="43137"/>
                    </a:srgbClr>
                  </a:outerShdw>
                </a:effectLst>
              </a:rPr>
              <a:t>yrs</a:t>
            </a:r>
            <a:r>
              <a:rPr lang="en-US" sz="1400" b="1" dirty="0" smtClean="0">
                <a:solidFill>
                  <a:srgbClr val="00589A"/>
                </a:solidFill>
                <a:effectLst>
                  <a:outerShdw blurRad="38100" dist="38100" dir="2700000" algn="tl">
                    <a:srgbClr val="000000">
                      <a:alpha val="43137"/>
                    </a:srgbClr>
                  </a:outerShdw>
                </a:effectLst>
              </a:rPr>
              <a:t> (p&lt;0.0001)</a:t>
            </a:r>
            <a:endParaRPr lang="el-GR" sz="1400" b="1" baseline="30000" dirty="0">
              <a:solidFill>
                <a:srgbClr val="00589A"/>
              </a:solidFill>
              <a:effectLst>
                <a:outerShdw blurRad="38100" dist="38100" dir="2700000" algn="tl">
                  <a:srgbClr val="000000">
                    <a:alpha val="43137"/>
                  </a:srgbClr>
                </a:outerShdw>
              </a:effectLst>
            </a:endParaRP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1161" y="1191427"/>
            <a:ext cx="5441074" cy="546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258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500"/>
                                        <p:tgtEl>
                                          <p:spTgt spid="10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18F2AAE6-2513-4221-80B7-4457A88A603C}"/>
              </a:ext>
            </a:extLst>
          </p:cNvPr>
          <p:cNvPicPr>
            <a:picLocks noChangeAspect="1"/>
          </p:cNvPicPr>
          <p:nvPr/>
        </p:nvPicPr>
        <p:blipFill>
          <a:blip r:embed="rId3"/>
          <a:stretch>
            <a:fillRect/>
          </a:stretch>
        </p:blipFill>
        <p:spPr>
          <a:xfrm>
            <a:off x="1951232" y="783296"/>
            <a:ext cx="7726168" cy="5457191"/>
          </a:xfrm>
          <a:prstGeom prst="rect">
            <a:avLst/>
          </a:prstGeom>
          <a:effectLst>
            <a:softEdge rad="63500"/>
          </a:effectLst>
        </p:spPr>
      </p:pic>
      <p:sp>
        <p:nvSpPr>
          <p:cNvPr id="6" name="Ορθογώνιο 5">
            <a:extLst>
              <a:ext uri="{FF2B5EF4-FFF2-40B4-BE49-F238E27FC236}">
                <a16:creationId xmlns="" xmlns:a16="http://schemas.microsoft.com/office/drawing/2014/main" id="{EF7B3863-49CB-4825-AF44-512F463CA567}"/>
              </a:ext>
            </a:extLst>
          </p:cNvPr>
          <p:cNvSpPr/>
          <p:nvPr/>
        </p:nvSpPr>
        <p:spPr>
          <a:xfrm>
            <a:off x="8110635" y="6423144"/>
            <a:ext cx="3423861" cy="323161"/>
          </a:xfrm>
          <a:prstGeom prst="rect">
            <a:avLst/>
          </a:prstGeom>
        </p:spPr>
        <p:txBody>
          <a:bodyPr wrap="none" lIns="91324" tIns="45718" rIns="91324" bIns="45718">
            <a:spAutoFit/>
          </a:bodyPr>
          <a:lstStyle/>
          <a:p>
            <a:r>
              <a:rPr lang="en-US" sz="1500" i="1" dirty="0">
                <a:solidFill>
                  <a:schemeClr val="bg1">
                    <a:lumMod val="50000"/>
                  </a:schemeClr>
                </a:solidFill>
              </a:rPr>
              <a:t>Kidney International (2023) 103, 391–402</a:t>
            </a:r>
            <a:endParaRPr lang="el-GR" sz="1500" i="1" dirty="0">
              <a:solidFill>
                <a:schemeClr val="bg1">
                  <a:lumMod val="50000"/>
                </a:schemeClr>
              </a:solidFill>
            </a:endParaRPr>
          </a:p>
        </p:txBody>
      </p:sp>
      <p:sp>
        <p:nvSpPr>
          <p:cNvPr id="2" name="TextBox 1">
            <a:extLst>
              <a:ext uri="{FF2B5EF4-FFF2-40B4-BE49-F238E27FC236}">
                <a16:creationId xmlns="" xmlns:a16="http://schemas.microsoft.com/office/drawing/2014/main" id="{83993FE3-58E5-4512-87B5-620EBF455EA3}"/>
              </a:ext>
            </a:extLst>
          </p:cNvPr>
          <p:cNvSpPr txBox="1"/>
          <p:nvPr/>
        </p:nvSpPr>
        <p:spPr>
          <a:xfrm>
            <a:off x="1908729" y="100579"/>
            <a:ext cx="7576520" cy="707882"/>
          </a:xfrm>
          <a:prstGeom prst="rect">
            <a:avLst/>
          </a:prstGeom>
          <a:noFill/>
        </p:spPr>
        <p:txBody>
          <a:bodyPr wrap="none" lIns="91324" tIns="45718" rIns="91324" bIns="45718" rtlCol="0">
            <a:spAutoFit/>
          </a:bodyPr>
          <a:lstStyle/>
          <a:p>
            <a:pPr marL="342900" indent="-342900">
              <a:buFont typeface="Arial" pitchFamily="34" charset="0"/>
              <a:buChar char="•"/>
            </a:pPr>
            <a:r>
              <a:rPr lang="en-US" sz="2000" b="1" i="1" dirty="0" err="1">
                <a:solidFill>
                  <a:srgbClr val="FFFF00"/>
                </a:solidFill>
                <a:effectLst>
                  <a:outerShdw blurRad="38100" dist="38100" dir="2700000" algn="tl">
                    <a:srgbClr val="000000">
                      <a:alpha val="43137"/>
                    </a:srgbClr>
                  </a:outerShdw>
                </a:effectLst>
              </a:rPr>
              <a:t>NefIgArd</a:t>
            </a:r>
            <a:r>
              <a:rPr lang="en-US" sz="2000" b="1" i="1" dirty="0">
                <a:solidFill>
                  <a:srgbClr val="FFFF00"/>
                </a:solidFill>
                <a:effectLst>
                  <a:outerShdw blurRad="38100" dist="38100" dir="2700000" algn="tl">
                    <a:srgbClr val="000000">
                      <a:alpha val="43137"/>
                    </a:srgbClr>
                  </a:outerShdw>
                </a:effectLst>
              </a:rPr>
              <a:t> </a:t>
            </a:r>
            <a:r>
              <a:rPr lang="en-US" sz="2000" b="1" i="1" dirty="0" smtClean="0">
                <a:solidFill>
                  <a:srgbClr val="FFFF00"/>
                </a:solidFill>
                <a:effectLst>
                  <a:outerShdw blurRad="38100" dist="38100" dir="2700000" algn="tl">
                    <a:srgbClr val="000000">
                      <a:alpha val="43137"/>
                    </a:srgbClr>
                  </a:outerShdw>
                </a:effectLst>
              </a:rPr>
              <a:t>adverse events: 86.6% with </a:t>
            </a:r>
            <a:r>
              <a:rPr lang="en-US" sz="2000" b="1" i="1" dirty="0" err="1" smtClean="0">
                <a:solidFill>
                  <a:srgbClr val="FFFF00"/>
                </a:solidFill>
                <a:effectLst>
                  <a:outerShdw blurRad="38100" dist="38100" dir="2700000" algn="tl">
                    <a:srgbClr val="000000">
                      <a:alpha val="43137"/>
                    </a:srgbClr>
                  </a:outerShdw>
                </a:effectLst>
              </a:rPr>
              <a:t>Nefecon</a:t>
            </a:r>
            <a:r>
              <a:rPr lang="en-US" sz="2000" b="1" i="1" dirty="0" smtClean="0">
                <a:solidFill>
                  <a:srgbClr val="FFFF00"/>
                </a:solidFill>
                <a:effectLst>
                  <a:outerShdw blurRad="38100" dist="38100" dir="2700000" algn="tl">
                    <a:srgbClr val="000000">
                      <a:alpha val="43137"/>
                    </a:srgbClr>
                  </a:outerShdw>
                </a:effectLst>
              </a:rPr>
              <a:t> </a:t>
            </a:r>
            <a:r>
              <a:rPr lang="en-US" sz="2000" b="1" i="1" dirty="0" err="1" smtClean="0">
                <a:solidFill>
                  <a:srgbClr val="FFFF00"/>
                </a:solidFill>
                <a:effectLst>
                  <a:outerShdw blurRad="38100" dist="38100" dir="2700000" algn="tl">
                    <a:srgbClr val="000000">
                      <a:alpha val="43137"/>
                    </a:srgbClr>
                  </a:outerShdw>
                </a:effectLst>
              </a:rPr>
              <a:t>vs</a:t>
            </a:r>
            <a:r>
              <a:rPr lang="en-US" sz="2000" b="1" i="1" dirty="0" smtClean="0">
                <a:solidFill>
                  <a:srgbClr val="FFFF00"/>
                </a:solidFill>
                <a:effectLst>
                  <a:outerShdw blurRad="38100" dist="38100" dir="2700000" algn="tl">
                    <a:srgbClr val="000000">
                      <a:alpha val="43137"/>
                    </a:srgbClr>
                  </a:outerShdw>
                </a:effectLst>
              </a:rPr>
              <a:t> 73% with placebo</a:t>
            </a:r>
          </a:p>
          <a:p>
            <a:pPr marL="342900" indent="-342900">
              <a:buFont typeface="Arial" pitchFamily="34" charset="0"/>
              <a:buChar char="•"/>
            </a:pPr>
            <a:r>
              <a:rPr lang="en-US" sz="2000" b="1" i="1" dirty="0" smtClean="0">
                <a:solidFill>
                  <a:srgbClr val="FFFF00"/>
                </a:solidFill>
                <a:effectLst>
                  <a:outerShdw blurRad="38100" dist="38100" dir="2700000" algn="tl">
                    <a:srgbClr val="000000">
                      <a:alpha val="43137"/>
                    </a:srgbClr>
                  </a:outerShdw>
                </a:effectLst>
              </a:rPr>
              <a:t>No severe infections requiring </a:t>
            </a:r>
            <a:r>
              <a:rPr lang="en-US" sz="2000" b="1" i="1" dirty="0" err="1" smtClean="0">
                <a:solidFill>
                  <a:srgbClr val="FFFF00"/>
                </a:solidFill>
                <a:effectLst>
                  <a:outerShdw blurRad="38100" dist="38100" dir="2700000" algn="tl">
                    <a:srgbClr val="000000">
                      <a:alpha val="43137"/>
                    </a:srgbClr>
                  </a:outerShdw>
                </a:effectLst>
              </a:rPr>
              <a:t>hospitalisation</a:t>
            </a:r>
            <a:r>
              <a:rPr lang="en-US" sz="2000" b="1" i="1" dirty="0" smtClean="0">
                <a:solidFill>
                  <a:srgbClr val="FFFF00"/>
                </a:solidFill>
                <a:effectLst>
                  <a:outerShdw blurRad="38100" dist="38100" dir="2700000" algn="tl">
                    <a:srgbClr val="000000">
                      <a:alpha val="43137"/>
                    </a:srgbClr>
                  </a:outerShdw>
                </a:effectLst>
              </a:rPr>
              <a:t>  </a:t>
            </a:r>
            <a:endParaRPr lang="el-GR" sz="2000" b="1" i="1" dirty="0">
              <a:solidFill>
                <a:srgbClr val="FFFF00"/>
              </a:solidFill>
              <a:effectLst>
                <a:outerShdw blurRad="38100" dist="38100" dir="2700000" algn="tl">
                  <a:srgbClr val="000000">
                    <a:alpha val="43137"/>
                  </a:srgbClr>
                </a:outerShdw>
              </a:effectLst>
            </a:endParaRPr>
          </a:p>
        </p:txBody>
      </p:sp>
      <p:sp>
        <p:nvSpPr>
          <p:cNvPr id="3" name="Ορθογώνιο: Στρογγύλεμα γωνιών 2">
            <a:extLst>
              <a:ext uri="{FF2B5EF4-FFF2-40B4-BE49-F238E27FC236}">
                <a16:creationId xmlns="" xmlns:a16="http://schemas.microsoft.com/office/drawing/2014/main" id="{8D50EE69-D6B0-4AB8-96AA-9064B99389D4}"/>
              </a:ext>
            </a:extLst>
          </p:cNvPr>
          <p:cNvSpPr/>
          <p:nvPr/>
        </p:nvSpPr>
        <p:spPr>
          <a:xfrm>
            <a:off x="7231004" y="5654930"/>
            <a:ext cx="733927" cy="30079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Tree>
    <p:extLst>
      <p:ext uri="{BB962C8B-B14F-4D97-AF65-F5344CB8AC3E}">
        <p14:creationId xmlns:p14="http://schemas.microsoft.com/office/powerpoint/2010/main" val="170234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FF560C9A-5864-4D72-98C7-287CCD353733}"/>
              </a:ext>
            </a:extLst>
          </p:cNvPr>
          <p:cNvPicPr>
            <a:picLocks noChangeAspect="1"/>
          </p:cNvPicPr>
          <p:nvPr/>
        </p:nvPicPr>
        <p:blipFill>
          <a:blip r:embed="rId3"/>
          <a:stretch>
            <a:fillRect/>
          </a:stretch>
        </p:blipFill>
        <p:spPr>
          <a:xfrm>
            <a:off x="623175" y="548823"/>
            <a:ext cx="10945753" cy="5249008"/>
          </a:xfrm>
          <a:prstGeom prst="rect">
            <a:avLst/>
          </a:prstGeom>
          <a:effectLst>
            <a:softEdge rad="63500"/>
          </a:effectLst>
        </p:spPr>
      </p:pic>
      <p:sp>
        <p:nvSpPr>
          <p:cNvPr id="5" name="TextBox 4">
            <a:extLst>
              <a:ext uri="{FF2B5EF4-FFF2-40B4-BE49-F238E27FC236}">
                <a16:creationId xmlns="" xmlns:a16="http://schemas.microsoft.com/office/drawing/2014/main" id="{86475A53-97B3-4D67-B39F-5D971AF1170B}"/>
              </a:ext>
            </a:extLst>
          </p:cNvPr>
          <p:cNvSpPr txBox="1"/>
          <p:nvPr/>
        </p:nvSpPr>
        <p:spPr>
          <a:xfrm>
            <a:off x="1037807" y="6395867"/>
            <a:ext cx="45719" cy="384719"/>
          </a:xfrm>
          <a:prstGeom prst="rect">
            <a:avLst/>
          </a:prstGeom>
          <a:noFill/>
        </p:spPr>
        <p:txBody>
          <a:bodyPr wrap="square" lIns="91324" tIns="45718" rIns="91324" bIns="45718" rtlCol="0">
            <a:spAutoFit/>
          </a:bodyPr>
          <a:lstStyle/>
          <a:p>
            <a:endParaRPr lang="el-GR" dirty="0"/>
          </a:p>
        </p:txBody>
      </p:sp>
      <p:sp>
        <p:nvSpPr>
          <p:cNvPr id="6" name="TextBox 5">
            <a:extLst>
              <a:ext uri="{FF2B5EF4-FFF2-40B4-BE49-F238E27FC236}">
                <a16:creationId xmlns="" xmlns:a16="http://schemas.microsoft.com/office/drawing/2014/main" id="{B643FF21-B65A-46D6-9249-A3061D1FE3AF}"/>
              </a:ext>
            </a:extLst>
          </p:cNvPr>
          <p:cNvSpPr txBox="1"/>
          <p:nvPr/>
        </p:nvSpPr>
        <p:spPr>
          <a:xfrm>
            <a:off x="-43827" y="5915848"/>
            <a:ext cx="12377337" cy="384717"/>
          </a:xfrm>
          <a:prstGeom prst="rect">
            <a:avLst/>
          </a:prstGeom>
          <a:noFill/>
        </p:spPr>
        <p:txBody>
          <a:bodyPr wrap="none" lIns="91324" tIns="45718" rIns="91324" bIns="45718" rtlCol="0">
            <a:spAutoFit/>
          </a:bodyPr>
          <a:lstStyle/>
          <a:p>
            <a:r>
              <a:rPr lang="en-US" dirty="0">
                <a:highlight>
                  <a:srgbClr val="FFFF00"/>
                </a:highlight>
              </a:rPr>
              <a:t>Increased frequency of peripheral edema, acne, hypertension (11-15% of the treated cases)</a:t>
            </a:r>
            <a:r>
              <a:rPr lang="en-US" dirty="0">
                <a:highlight>
                  <a:srgbClr val="FFFF00"/>
                </a:highlight>
                <a:sym typeface="Wingdings" panose="05000000000000000000" pitchFamily="2" charset="2"/>
              </a:rPr>
              <a:t> some systemic CS exposure  </a:t>
            </a:r>
            <a:r>
              <a:rPr lang="en-US" dirty="0">
                <a:highlight>
                  <a:srgbClr val="FFFF00"/>
                </a:highlight>
              </a:rPr>
              <a:t> </a:t>
            </a:r>
            <a:endParaRPr lang="el-GR" dirty="0">
              <a:highlight>
                <a:srgbClr val="FFFF00"/>
              </a:highlight>
            </a:endParaRPr>
          </a:p>
        </p:txBody>
      </p:sp>
      <p:sp>
        <p:nvSpPr>
          <p:cNvPr id="2" name="TextBox 1">
            <a:extLst>
              <a:ext uri="{FF2B5EF4-FFF2-40B4-BE49-F238E27FC236}">
                <a16:creationId xmlns="" xmlns:a16="http://schemas.microsoft.com/office/drawing/2014/main" id="{B024071B-F383-4B3A-9C54-08F8E1708DB4}"/>
              </a:ext>
            </a:extLst>
          </p:cNvPr>
          <p:cNvSpPr txBox="1"/>
          <p:nvPr/>
        </p:nvSpPr>
        <p:spPr>
          <a:xfrm>
            <a:off x="4187039" y="6273432"/>
            <a:ext cx="3158532" cy="384717"/>
          </a:xfrm>
          <a:prstGeom prst="rect">
            <a:avLst/>
          </a:prstGeom>
          <a:noFill/>
        </p:spPr>
        <p:txBody>
          <a:bodyPr wrap="none" lIns="91324" tIns="45718" rIns="91324" bIns="45718" rtlCol="0">
            <a:spAutoFit/>
          </a:bodyPr>
          <a:lstStyle/>
          <a:p>
            <a:r>
              <a:rPr lang="en-US" b="1" i="1" dirty="0">
                <a:solidFill>
                  <a:srgbClr val="FFFF00"/>
                </a:solidFill>
                <a:sym typeface="Wingdings" panose="05000000000000000000" pitchFamily="2" charset="2"/>
              </a:rPr>
              <a:t> Treatment up to 9 </a:t>
            </a:r>
            <a:r>
              <a:rPr lang="en-US" b="1" i="1" dirty="0" err="1">
                <a:solidFill>
                  <a:srgbClr val="FFFF00"/>
                </a:solidFill>
                <a:sym typeface="Wingdings" panose="05000000000000000000" pitchFamily="2" charset="2"/>
              </a:rPr>
              <a:t>montns</a:t>
            </a:r>
            <a:r>
              <a:rPr lang="en-US" b="1" i="1" dirty="0">
                <a:solidFill>
                  <a:srgbClr val="FFFF00"/>
                </a:solidFill>
                <a:sym typeface="Wingdings" panose="05000000000000000000" pitchFamily="2" charset="2"/>
              </a:rPr>
              <a:t> </a:t>
            </a:r>
            <a:endParaRPr lang="el-GR" b="1" i="1" dirty="0">
              <a:solidFill>
                <a:srgbClr val="FFFF00"/>
              </a:solidFill>
            </a:endParaRPr>
          </a:p>
        </p:txBody>
      </p:sp>
      <p:sp>
        <p:nvSpPr>
          <p:cNvPr id="3" name="Ορθογώνιο: Στρογγύλεμα γωνιών 2">
            <a:extLst>
              <a:ext uri="{FF2B5EF4-FFF2-40B4-BE49-F238E27FC236}">
                <a16:creationId xmlns="" xmlns:a16="http://schemas.microsoft.com/office/drawing/2014/main" id="{C3824F5D-7A5A-4CC8-AC55-73F977F49831}"/>
              </a:ext>
            </a:extLst>
          </p:cNvPr>
          <p:cNvSpPr/>
          <p:nvPr/>
        </p:nvSpPr>
        <p:spPr>
          <a:xfrm>
            <a:off x="623127" y="3200400"/>
            <a:ext cx="10830940" cy="457200"/>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7" name="Ορθογώνιο: Στρογγύλεμα γωνιών 6">
            <a:extLst>
              <a:ext uri="{FF2B5EF4-FFF2-40B4-BE49-F238E27FC236}">
                <a16:creationId xmlns="" xmlns:a16="http://schemas.microsoft.com/office/drawing/2014/main" id="{9F9CBD87-1D62-496E-8C1E-9C1EE5A78A87}"/>
              </a:ext>
            </a:extLst>
          </p:cNvPr>
          <p:cNvSpPr/>
          <p:nvPr/>
        </p:nvSpPr>
        <p:spPr>
          <a:xfrm>
            <a:off x="8590549" y="3976815"/>
            <a:ext cx="2454443" cy="655431"/>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Tree>
    <p:extLst>
      <p:ext uri="{BB962C8B-B14F-4D97-AF65-F5344CB8AC3E}">
        <p14:creationId xmlns:p14="http://schemas.microsoft.com/office/powerpoint/2010/main" val="108220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Ορθογώνιο 5">
            <a:extLst>
              <a:ext uri="{FF2B5EF4-FFF2-40B4-BE49-F238E27FC236}">
                <a16:creationId xmlns="" xmlns:a16="http://schemas.microsoft.com/office/drawing/2014/main" id="{801F6D02-7B9D-4E0D-A88A-353A59E6D78D}"/>
              </a:ext>
            </a:extLst>
          </p:cNvPr>
          <p:cNvSpPr/>
          <p:nvPr/>
        </p:nvSpPr>
        <p:spPr>
          <a:xfrm>
            <a:off x="1277430" y="1053958"/>
            <a:ext cx="3257551" cy="954103"/>
          </a:xfrm>
          <a:prstGeom prst="rect">
            <a:avLst/>
          </a:prstGeom>
        </p:spPr>
        <p:txBody>
          <a:bodyPr wrap="square" lIns="91324" tIns="45718" rIns="91324" bIns="45718">
            <a:spAutoFit/>
          </a:bodyPr>
          <a:lstStyle/>
          <a:p>
            <a:pPr algn="ctr"/>
            <a:r>
              <a:rPr lang="en-US" sz="2800" b="1" i="1" dirty="0">
                <a:solidFill>
                  <a:schemeClr val="accent1">
                    <a:lumMod val="50000"/>
                  </a:schemeClr>
                </a:solidFill>
                <a:effectLst>
                  <a:outerShdw blurRad="38100" dist="38100" dir="2700000" algn="tl">
                    <a:srgbClr val="000000">
                      <a:alpha val="43137"/>
                    </a:srgbClr>
                  </a:outerShdw>
                </a:effectLst>
                <a:highlight>
                  <a:srgbClr val="FFFF00"/>
                </a:highlight>
              </a:rPr>
              <a:t>Systemic </a:t>
            </a:r>
          </a:p>
          <a:p>
            <a:pPr algn="ctr"/>
            <a:r>
              <a:rPr lang="en-US" sz="2800" b="1" i="1" dirty="0" err="1">
                <a:solidFill>
                  <a:schemeClr val="accent1">
                    <a:lumMod val="50000"/>
                  </a:schemeClr>
                </a:solidFill>
                <a:effectLst>
                  <a:outerShdw blurRad="38100" dist="38100" dir="2700000" algn="tl">
                    <a:srgbClr val="000000">
                      <a:alpha val="43137"/>
                    </a:srgbClr>
                  </a:outerShdw>
                </a:effectLst>
                <a:highlight>
                  <a:srgbClr val="FFFF00"/>
                </a:highlight>
              </a:rPr>
              <a:t>Glucocorticosteroids</a:t>
            </a:r>
            <a:r>
              <a:rPr lang="en-US" sz="2800" b="1" i="1" dirty="0">
                <a:solidFill>
                  <a:schemeClr val="accent1">
                    <a:lumMod val="50000"/>
                  </a:schemeClr>
                </a:solidFill>
                <a:effectLst>
                  <a:outerShdw blurRad="38100" dist="38100" dir="2700000" algn="tl">
                    <a:srgbClr val="000000">
                      <a:alpha val="43137"/>
                    </a:srgbClr>
                  </a:outerShdw>
                </a:effectLst>
                <a:highlight>
                  <a:srgbClr val="FFFF00"/>
                </a:highlight>
              </a:rPr>
              <a:t> </a:t>
            </a:r>
            <a:endParaRPr lang="el-GR" sz="2800" dirty="0">
              <a:solidFill>
                <a:schemeClr val="accent1">
                  <a:lumMod val="50000"/>
                </a:schemeClr>
              </a:solidFill>
              <a:highlight>
                <a:srgbClr val="FFFF00"/>
              </a:highlight>
            </a:endParaRPr>
          </a:p>
        </p:txBody>
      </p:sp>
      <p:sp>
        <p:nvSpPr>
          <p:cNvPr id="7" name="Ορθογώνιο 6">
            <a:extLst>
              <a:ext uri="{FF2B5EF4-FFF2-40B4-BE49-F238E27FC236}">
                <a16:creationId xmlns="" xmlns:a16="http://schemas.microsoft.com/office/drawing/2014/main" id="{7FB13BB9-C8BE-4078-96DF-BC74020D9238}"/>
              </a:ext>
            </a:extLst>
          </p:cNvPr>
          <p:cNvSpPr/>
          <p:nvPr/>
        </p:nvSpPr>
        <p:spPr>
          <a:xfrm>
            <a:off x="6758735" y="964054"/>
            <a:ext cx="3573988" cy="954103"/>
          </a:xfrm>
          <a:prstGeom prst="rect">
            <a:avLst/>
          </a:prstGeom>
        </p:spPr>
        <p:txBody>
          <a:bodyPr wrap="square" lIns="91324" tIns="45718" rIns="91324" bIns="45718">
            <a:spAutoFit/>
          </a:bodyPr>
          <a:lstStyle/>
          <a:p>
            <a:pPr lvl="0" algn="ctr"/>
            <a:r>
              <a:rPr lang="en-US" sz="2800" b="1" i="1" dirty="0">
                <a:solidFill>
                  <a:schemeClr val="accent1">
                    <a:lumMod val="50000"/>
                  </a:schemeClr>
                </a:solidFill>
                <a:effectLst>
                  <a:outerShdw blurRad="38100" dist="38100" dir="2700000" algn="tl">
                    <a:srgbClr val="000000">
                      <a:alpha val="43137"/>
                    </a:srgbClr>
                  </a:outerShdw>
                </a:effectLst>
                <a:highlight>
                  <a:srgbClr val="FFFF00"/>
                </a:highlight>
              </a:rPr>
              <a:t>Delayed released </a:t>
            </a:r>
          </a:p>
          <a:p>
            <a:pPr lvl="0" algn="ctr"/>
            <a:r>
              <a:rPr lang="en-US" sz="2800" b="1" i="1" dirty="0">
                <a:solidFill>
                  <a:schemeClr val="accent1">
                    <a:lumMod val="50000"/>
                  </a:schemeClr>
                </a:solidFill>
                <a:effectLst>
                  <a:outerShdw blurRad="38100" dist="38100" dir="2700000" algn="tl">
                    <a:srgbClr val="000000">
                      <a:alpha val="43137"/>
                    </a:srgbClr>
                  </a:outerShdw>
                </a:effectLst>
                <a:highlight>
                  <a:srgbClr val="FFFF00"/>
                </a:highlight>
              </a:rPr>
              <a:t>budesonide</a:t>
            </a:r>
            <a:r>
              <a:rPr lang="en-US" sz="2800" b="1" i="1" dirty="0">
                <a:solidFill>
                  <a:prstClr val="white"/>
                </a:solidFill>
                <a:effectLst>
                  <a:outerShdw blurRad="38100" dist="38100" dir="2700000" algn="tl">
                    <a:srgbClr val="000000">
                      <a:alpha val="43137"/>
                    </a:srgbClr>
                  </a:outerShdw>
                </a:effectLst>
              </a:rPr>
              <a:t>   </a:t>
            </a:r>
            <a:endParaRPr lang="el-GR" sz="2800" b="1" i="1" dirty="0">
              <a:solidFill>
                <a:prstClr val="white"/>
              </a:solidFill>
              <a:effectLst>
                <a:outerShdw blurRad="38100" dist="38100" dir="2700000" algn="tl">
                  <a:srgbClr val="000000">
                    <a:alpha val="43137"/>
                  </a:srgbClr>
                </a:outerShdw>
              </a:effectLst>
            </a:endParaRPr>
          </a:p>
        </p:txBody>
      </p:sp>
      <p:sp>
        <p:nvSpPr>
          <p:cNvPr id="9" name="TextBox 8">
            <a:extLst>
              <a:ext uri="{FF2B5EF4-FFF2-40B4-BE49-F238E27FC236}">
                <a16:creationId xmlns="" xmlns:a16="http://schemas.microsoft.com/office/drawing/2014/main" id="{EEF242C6-E162-4128-A488-E232B223EDC7}"/>
              </a:ext>
            </a:extLst>
          </p:cNvPr>
          <p:cNvSpPr txBox="1"/>
          <p:nvPr/>
        </p:nvSpPr>
        <p:spPr>
          <a:xfrm>
            <a:off x="5389521" y="2195939"/>
            <a:ext cx="684907" cy="646327"/>
          </a:xfrm>
          <a:prstGeom prst="rect">
            <a:avLst/>
          </a:prstGeom>
          <a:noFill/>
        </p:spPr>
        <p:txBody>
          <a:bodyPr wrap="none" lIns="91324" tIns="45718" rIns="91324" bIns="45718" rtlCol="0">
            <a:spAutoFit/>
          </a:bodyPr>
          <a:lstStyle/>
          <a:p>
            <a:r>
              <a:rPr lang="en-US" sz="3600" b="1" i="1" dirty="0">
                <a:solidFill>
                  <a:schemeClr val="bg1"/>
                </a:solidFill>
                <a:effectLst>
                  <a:outerShdw blurRad="38100" dist="38100" dir="2700000" algn="tl">
                    <a:srgbClr val="000000">
                      <a:alpha val="43137"/>
                    </a:srgbClr>
                  </a:outerShdw>
                </a:effectLst>
              </a:rPr>
              <a:t>vs </a:t>
            </a:r>
            <a:endParaRPr lang="el-GR" sz="3600" b="1" i="1" dirty="0">
              <a:solidFill>
                <a:schemeClr val="bg1"/>
              </a:solidFill>
              <a:effectLst>
                <a:outerShdw blurRad="38100" dist="38100" dir="2700000" algn="tl">
                  <a:srgbClr val="000000">
                    <a:alpha val="43137"/>
                  </a:srgbClr>
                </a:outerShdw>
              </a:effectLst>
            </a:endParaRPr>
          </a:p>
        </p:txBody>
      </p:sp>
      <p:sp>
        <p:nvSpPr>
          <p:cNvPr id="10" name="TextBox 9">
            <a:extLst>
              <a:ext uri="{FF2B5EF4-FFF2-40B4-BE49-F238E27FC236}">
                <a16:creationId xmlns="" xmlns:a16="http://schemas.microsoft.com/office/drawing/2014/main" id="{2AC89B63-A81C-4873-9ADF-9117B91DDDFD}"/>
              </a:ext>
            </a:extLst>
          </p:cNvPr>
          <p:cNvSpPr txBox="1"/>
          <p:nvPr/>
        </p:nvSpPr>
        <p:spPr>
          <a:xfrm>
            <a:off x="6456975" y="2008185"/>
            <a:ext cx="5486991" cy="2139043"/>
          </a:xfrm>
          <a:prstGeom prst="rect">
            <a:avLst/>
          </a:prstGeom>
          <a:noFill/>
        </p:spPr>
        <p:txBody>
          <a:bodyPr wrap="none" lIns="91324" tIns="45718" rIns="91324" bIns="45718" rtlCol="0">
            <a:spAutoFit/>
          </a:bodyPr>
          <a:lstStyle/>
          <a:p>
            <a:pPr marL="285364" indent="-285364">
              <a:buFont typeface="Arial" panose="020B0604020202020204" pitchFamily="34" charset="0"/>
              <a:buChar char="•"/>
            </a:pPr>
            <a:r>
              <a:rPr lang="en-US" dirty="0">
                <a:solidFill>
                  <a:schemeClr val="bg1"/>
                </a:solidFill>
              </a:rPr>
              <a:t>90% cleared by 1</a:t>
            </a:r>
            <a:r>
              <a:rPr lang="en-US" baseline="30000" dirty="0">
                <a:solidFill>
                  <a:schemeClr val="bg1"/>
                </a:solidFill>
              </a:rPr>
              <a:t>st</a:t>
            </a:r>
            <a:r>
              <a:rPr lang="en-US" dirty="0">
                <a:solidFill>
                  <a:schemeClr val="bg1"/>
                </a:solidFill>
              </a:rPr>
              <a:t> liver passage </a:t>
            </a:r>
            <a:r>
              <a:rPr lang="en-US" dirty="0">
                <a:solidFill>
                  <a:schemeClr val="bg1"/>
                </a:solidFill>
                <a:sym typeface="Wingdings" panose="05000000000000000000" pitchFamily="2" charset="2"/>
              </a:rPr>
              <a:t> less systemic SE</a:t>
            </a:r>
          </a:p>
          <a:p>
            <a:pPr marL="285364" indent="-285364">
              <a:buFont typeface="Arial" panose="020B0604020202020204" pitchFamily="34" charset="0"/>
              <a:buChar char="•"/>
            </a:pPr>
            <a:r>
              <a:rPr lang="en-US" dirty="0">
                <a:solidFill>
                  <a:schemeClr val="bg1"/>
                </a:solidFill>
              </a:rPr>
              <a:t>2</a:t>
            </a:r>
            <a:r>
              <a:rPr lang="en-US" baseline="30000" dirty="0">
                <a:solidFill>
                  <a:schemeClr val="bg1"/>
                </a:solidFill>
              </a:rPr>
              <a:t>nd</a:t>
            </a:r>
            <a:r>
              <a:rPr lang="en-US" dirty="0">
                <a:solidFill>
                  <a:schemeClr val="bg1"/>
                </a:solidFill>
              </a:rPr>
              <a:t> generation synthetic GS </a:t>
            </a:r>
          </a:p>
          <a:p>
            <a:pPr marL="285364" indent="-285364">
              <a:buFont typeface="Arial" panose="020B0604020202020204" pitchFamily="34" charset="0"/>
              <a:buChar char="•"/>
            </a:pPr>
            <a:r>
              <a:rPr lang="en-US" dirty="0">
                <a:solidFill>
                  <a:schemeClr val="bg1"/>
                </a:solidFill>
              </a:rPr>
              <a:t>Slow decrease in proteinuria  (decrease in </a:t>
            </a:r>
            <a:r>
              <a:rPr lang="en-US" dirty="0" err="1">
                <a:solidFill>
                  <a:schemeClr val="bg1"/>
                </a:solidFill>
              </a:rPr>
              <a:t>Gd</a:t>
            </a:r>
            <a:r>
              <a:rPr lang="en-US" dirty="0">
                <a:solidFill>
                  <a:schemeClr val="bg1"/>
                </a:solidFill>
              </a:rPr>
              <a:t>-IgA)</a:t>
            </a:r>
          </a:p>
          <a:p>
            <a:pPr marL="285364" indent="-285364">
              <a:buFont typeface="Arial" panose="020B0604020202020204" pitchFamily="34" charset="0"/>
              <a:buChar char="•"/>
            </a:pPr>
            <a:r>
              <a:rPr lang="en-US" dirty="0">
                <a:solidFill>
                  <a:schemeClr val="bg1"/>
                </a:solidFill>
              </a:rPr>
              <a:t>Possible benefits last longer  </a:t>
            </a:r>
          </a:p>
          <a:p>
            <a:pPr marL="285364" indent="-285364">
              <a:buFont typeface="Arial" panose="020B0604020202020204" pitchFamily="34" charset="0"/>
              <a:buChar char="•"/>
            </a:pPr>
            <a:r>
              <a:rPr lang="en-US" dirty="0">
                <a:solidFill>
                  <a:schemeClr val="bg1"/>
                </a:solidFill>
              </a:rPr>
              <a:t>Validation awaited in all ethnicities</a:t>
            </a:r>
          </a:p>
          <a:p>
            <a:pPr marL="285364" indent="-285364">
              <a:buFont typeface="Arial" panose="020B0604020202020204" pitchFamily="34" charset="0"/>
              <a:buChar char="•"/>
            </a:pPr>
            <a:r>
              <a:rPr lang="en-US" dirty="0">
                <a:solidFill>
                  <a:schemeClr val="bg1"/>
                </a:solidFill>
              </a:rPr>
              <a:t>Awaiting results of Part B </a:t>
            </a:r>
            <a:r>
              <a:rPr lang="en-US" dirty="0" err="1">
                <a:solidFill>
                  <a:schemeClr val="bg1"/>
                </a:solidFill>
              </a:rPr>
              <a:t>Nefigard</a:t>
            </a:r>
            <a:r>
              <a:rPr lang="en-US" dirty="0">
                <a:solidFill>
                  <a:schemeClr val="bg1"/>
                </a:solidFill>
              </a:rPr>
              <a:t>  </a:t>
            </a:r>
          </a:p>
          <a:p>
            <a:pPr marL="285364" indent="-285364">
              <a:buFont typeface="Arial" panose="020B0604020202020204" pitchFamily="34" charset="0"/>
              <a:buChar char="•"/>
            </a:pPr>
            <a:r>
              <a:rPr lang="en-US" dirty="0">
                <a:solidFill>
                  <a:schemeClr val="bg1"/>
                </a:solidFill>
                <a:sym typeface="Wingdings" panose="05000000000000000000" pitchFamily="2" charset="2"/>
              </a:rPr>
              <a:t>Equivalent is 0.375mg of budesonide </a:t>
            </a:r>
            <a:endParaRPr lang="el-GR" dirty="0"/>
          </a:p>
        </p:txBody>
      </p:sp>
      <p:sp>
        <p:nvSpPr>
          <p:cNvPr id="11" name="TextBox 10">
            <a:extLst>
              <a:ext uri="{FF2B5EF4-FFF2-40B4-BE49-F238E27FC236}">
                <a16:creationId xmlns="" xmlns:a16="http://schemas.microsoft.com/office/drawing/2014/main" id="{3A87102C-02F1-4E95-9C0F-AA8A6AF801BB}"/>
              </a:ext>
            </a:extLst>
          </p:cNvPr>
          <p:cNvSpPr txBox="1"/>
          <p:nvPr/>
        </p:nvSpPr>
        <p:spPr>
          <a:xfrm>
            <a:off x="632072" y="2135791"/>
            <a:ext cx="4766408" cy="1554268"/>
          </a:xfrm>
          <a:prstGeom prst="rect">
            <a:avLst/>
          </a:prstGeom>
          <a:noFill/>
        </p:spPr>
        <p:txBody>
          <a:bodyPr wrap="none" lIns="91324" tIns="45718" rIns="91324" bIns="45718" rtlCol="0">
            <a:spAutoFit/>
          </a:bodyPr>
          <a:lstStyle/>
          <a:p>
            <a:pPr marL="285364" indent="-285364">
              <a:buFont typeface="Arial" panose="020B0604020202020204" pitchFamily="34" charset="0"/>
              <a:buChar char="•"/>
            </a:pPr>
            <a:r>
              <a:rPr lang="en-US" dirty="0">
                <a:solidFill>
                  <a:schemeClr val="bg1"/>
                </a:solidFill>
              </a:rPr>
              <a:t>Rapid anti-inflammatory action </a:t>
            </a:r>
          </a:p>
          <a:p>
            <a:pPr marL="285364" indent="-285364">
              <a:buFont typeface="Arial" panose="020B0604020202020204" pitchFamily="34" charset="0"/>
              <a:buChar char="•"/>
            </a:pPr>
            <a:r>
              <a:rPr lang="en-US" dirty="0">
                <a:solidFill>
                  <a:schemeClr val="bg1"/>
                </a:solidFill>
              </a:rPr>
              <a:t>May vanish over 1-3 years at the low doses </a:t>
            </a:r>
          </a:p>
          <a:p>
            <a:pPr marL="285364" indent="-285364">
              <a:buFont typeface="Arial" panose="020B0604020202020204" pitchFamily="34" charset="0"/>
              <a:buChar char="•"/>
            </a:pPr>
            <a:r>
              <a:rPr lang="en-US" dirty="0">
                <a:solidFill>
                  <a:schemeClr val="bg1"/>
                </a:solidFill>
              </a:rPr>
              <a:t>Validation awaited in all ethnicities </a:t>
            </a:r>
          </a:p>
          <a:p>
            <a:pPr marL="285364" indent="-285364">
              <a:buFont typeface="Arial" panose="020B0604020202020204" pitchFamily="34" charset="0"/>
              <a:buChar char="•"/>
            </a:pPr>
            <a:r>
              <a:rPr lang="en-US" dirty="0">
                <a:solidFill>
                  <a:schemeClr val="bg1"/>
                </a:solidFill>
              </a:rPr>
              <a:t>4mg of methylprednisolone </a:t>
            </a:r>
          </a:p>
          <a:p>
            <a:pPr marL="285364" indent="-285364">
              <a:buFont typeface="Arial" panose="020B0604020202020204" pitchFamily="34" charset="0"/>
              <a:buChar char="•"/>
            </a:pPr>
            <a:r>
              <a:rPr lang="en-US" dirty="0">
                <a:solidFill>
                  <a:schemeClr val="bg1"/>
                </a:solidFill>
              </a:rPr>
              <a:t>More SE </a:t>
            </a:r>
            <a:endParaRPr lang="el-GR" dirty="0"/>
          </a:p>
        </p:txBody>
      </p:sp>
      <p:sp>
        <p:nvSpPr>
          <p:cNvPr id="12" name="Ορθογώνιο: Στρογγύλεμα γωνιών 11">
            <a:extLst>
              <a:ext uri="{FF2B5EF4-FFF2-40B4-BE49-F238E27FC236}">
                <a16:creationId xmlns="" xmlns:a16="http://schemas.microsoft.com/office/drawing/2014/main" id="{B3981BDA-15B7-479A-9F7D-57401A3E53DE}"/>
              </a:ext>
            </a:extLst>
          </p:cNvPr>
          <p:cNvSpPr/>
          <p:nvPr/>
        </p:nvSpPr>
        <p:spPr>
          <a:xfrm>
            <a:off x="529391" y="854253"/>
            <a:ext cx="4650784" cy="3188371"/>
          </a:xfrm>
          <a:prstGeom prst="roundRect">
            <a:avLst/>
          </a:prstGeom>
          <a:noFill/>
          <a:ln w="69850">
            <a:beve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13" name="Ορθογώνιο: Στρογγύλεμα γωνιών 12">
            <a:extLst>
              <a:ext uri="{FF2B5EF4-FFF2-40B4-BE49-F238E27FC236}">
                <a16:creationId xmlns="" xmlns:a16="http://schemas.microsoft.com/office/drawing/2014/main" id="{6951083C-54A6-44E4-98B4-8ECA9DCA43B5}"/>
              </a:ext>
            </a:extLst>
          </p:cNvPr>
          <p:cNvSpPr/>
          <p:nvPr/>
        </p:nvSpPr>
        <p:spPr>
          <a:xfrm>
            <a:off x="6283923" y="854253"/>
            <a:ext cx="5639372" cy="3338612"/>
          </a:xfrm>
          <a:prstGeom prst="roundRect">
            <a:avLst/>
          </a:prstGeom>
          <a:noFill/>
          <a:ln w="69850">
            <a:beve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15" name="TextBox 14">
            <a:extLst>
              <a:ext uri="{FF2B5EF4-FFF2-40B4-BE49-F238E27FC236}">
                <a16:creationId xmlns="" xmlns:a16="http://schemas.microsoft.com/office/drawing/2014/main" id="{9F260EB7-06C2-44ED-98CD-1B238158A9D2}"/>
              </a:ext>
            </a:extLst>
          </p:cNvPr>
          <p:cNvSpPr txBox="1"/>
          <p:nvPr/>
        </p:nvSpPr>
        <p:spPr>
          <a:xfrm>
            <a:off x="2854783" y="4592970"/>
            <a:ext cx="6092138" cy="400105"/>
          </a:xfrm>
          <a:prstGeom prst="rect">
            <a:avLst/>
          </a:prstGeom>
          <a:noFill/>
        </p:spPr>
        <p:txBody>
          <a:bodyPr wrap="none" lIns="91324" tIns="45718" rIns="91324" bIns="45718" rtlCol="0">
            <a:spAutoFit/>
          </a:bodyPr>
          <a:lstStyle/>
          <a:p>
            <a:pPr algn="ctr"/>
            <a:r>
              <a:rPr lang="en-US" sz="2000" b="1" i="1" dirty="0">
                <a:solidFill>
                  <a:srgbClr val="8FDFFF"/>
                </a:solidFill>
                <a:effectLst>
                  <a:outerShdw blurRad="38100" dist="38100" dir="2700000" algn="tl">
                    <a:srgbClr val="000000">
                      <a:alpha val="43137"/>
                    </a:srgbClr>
                  </a:outerShdw>
                </a:effectLst>
              </a:rPr>
              <a:t>Who will have a significant benefit from the treatment</a:t>
            </a:r>
            <a:r>
              <a:rPr lang="en-US" sz="2000" b="1" i="1" dirty="0" smtClean="0">
                <a:solidFill>
                  <a:srgbClr val="8FDFFF"/>
                </a:solidFill>
                <a:effectLst>
                  <a:outerShdw blurRad="38100" dist="38100" dir="2700000" algn="tl">
                    <a:srgbClr val="000000">
                      <a:alpha val="43137"/>
                    </a:srgbClr>
                  </a:outerShdw>
                </a:effectLst>
              </a:rPr>
              <a:t>?</a:t>
            </a:r>
            <a:endParaRPr lang="en-US" sz="2000" b="1" i="1" dirty="0">
              <a:solidFill>
                <a:srgbClr val="8FDFFF"/>
              </a:solidFill>
              <a:effectLst>
                <a:outerShdw blurRad="38100" dist="38100" dir="2700000" algn="tl">
                  <a:srgbClr val="000000">
                    <a:alpha val="43137"/>
                  </a:srgbClr>
                </a:outerShdw>
              </a:effectLst>
            </a:endParaRPr>
          </a:p>
        </p:txBody>
      </p:sp>
      <p:sp>
        <p:nvSpPr>
          <p:cNvPr id="17" name="TextBox 16">
            <a:extLst>
              <a:ext uri="{FF2B5EF4-FFF2-40B4-BE49-F238E27FC236}">
                <a16:creationId xmlns="" xmlns:a16="http://schemas.microsoft.com/office/drawing/2014/main" id="{ADBF9104-665C-4423-83F8-FF17DECD3F8F}"/>
              </a:ext>
            </a:extLst>
          </p:cNvPr>
          <p:cNvSpPr txBox="1"/>
          <p:nvPr/>
        </p:nvSpPr>
        <p:spPr>
          <a:xfrm>
            <a:off x="1565431" y="5478497"/>
            <a:ext cx="9364632" cy="830995"/>
          </a:xfrm>
          <a:prstGeom prst="rect">
            <a:avLst/>
          </a:prstGeom>
          <a:noFill/>
        </p:spPr>
        <p:txBody>
          <a:bodyPr wrap="none" lIns="91324" tIns="45718" rIns="91324" bIns="45718" rtlCol="0">
            <a:spAutoFit/>
          </a:bodyPr>
          <a:lstStyle/>
          <a:p>
            <a:r>
              <a:rPr lang="en-US" sz="2400" i="1" dirty="0">
                <a:effectLst>
                  <a:outerShdw blurRad="38100" dist="38100" dir="2700000" algn="tl">
                    <a:srgbClr val="000000">
                      <a:alpha val="43137"/>
                    </a:srgbClr>
                  </a:outerShdw>
                </a:effectLst>
                <a:highlight>
                  <a:srgbClr val="FFFF00"/>
                </a:highlight>
              </a:rPr>
              <a:t>Insufficient evidence supporting use of Oxford classification MEST-C score </a:t>
            </a:r>
          </a:p>
          <a:p>
            <a:pPr algn="ctr"/>
            <a:r>
              <a:rPr lang="en-US" sz="2400" i="1" dirty="0">
                <a:effectLst>
                  <a:outerShdw blurRad="38100" dist="38100" dir="2700000" algn="tl">
                    <a:srgbClr val="000000">
                      <a:alpha val="43137"/>
                    </a:srgbClr>
                  </a:outerShdw>
                </a:effectLst>
                <a:highlight>
                  <a:srgbClr val="FFFF00"/>
                </a:highlight>
              </a:rPr>
              <a:t>to determine whether GS </a:t>
            </a:r>
            <a:r>
              <a:rPr lang="en-US" sz="2400" i="1" dirty="0" err="1">
                <a:effectLst>
                  <a:outerShdw blurRad="38100" dist="38100" dir="2700000" algn="tl">
                    <a:srgbClr val="000000">
                      <a:alpha val="43137"/>
                    </a:srgbClr>
                  </a:outerShdw>
                </a:effectLst>
                <a:highlight>
                  <a:srgbClr val="FFFF00"/>
                </a:highlight>
              </a:rPr>
              <a:t>shoud</a:t>
            </a:r>
            <a:r>
              <a:rPr lang="en-US" sz="2400" i="1" dirty="0">
                <a:effectLst>
                  <a:outerShdw blurRad="38100" dist="38100" dir="2700000" algn="tl">
                    <a:srgbClr val="000000">
                      <a:alpha val="43137"/>
                    </a:srgbClr>
                  </a:outerShdw>
                </a:effectLst>
                <a:highlight>
                  <a:srgbClr val="FFFF00"/>
                </a:highlight>
              </a:rPr>
              <a:t> be used in the treatment </a:t>
            </a:r>
            <a:endParaRPr lang="el-GR" sz="2400" i="1" dirty="0">
              <a:effectLst>
                <a:outerShdw blurRad="38100" dist="38100" dir="2700000" algn="tl">
                  <a:srgbClr val="000000">
                    <a:alpha val="43137"/>
                  </a:srgbClr>
                </a:outerShdw>
              </a:effectLst>
              <a:highlight>
                <a:srgbClr val="FFFF00"/>
              </a:highlight>
            </a:endParaRPr>
          </a:p>
        </p:txBody>
      </p:sp>
      <p:pic>
        <p:nvPicPr>
          <p:cNvPr id="18" name="Εικόνα 17">
            <a:extLst>
              <a:ext uri="{FF2B5EF4-FFF2-40B4-BE49-F238E27FC236}">
                <a16:creationId xmlns="" xmlns:a16="http://schemas.microsoft.com/office/drawing/2014/main" id="{18EB38F0-539E-4C2D-A3E3-345B24A728CD}"/>
              </a:ext>
            </a:extLst>
          </p:cNvPr>
          <p:cNvPicPr>
            <a:picLocks noChangeAspect="1"/>
          </p:cNvPicPr>
          <p:nvPr/>
        </p:nvPicPr>
        <p:blipFill>
          <a:blip r:embed="rId3"/>
          <a:stretch>
            <a:fillRect/>
          </a:stretch>
        </p:blipFill>
        <p:spPr>
          <a:xfrm>
            <a:off x="437887" y="4938361"/>
            <a:ext cx="1127617" cy="618815"/>
          </a:xfrm>
          <a:prstGeom prst="rect">
            <a:avLst/>
          </a:prstGeom>
          <a:effectLst>
            <a:outerShdw blurRad="50800" dist="38100" dir="5400000" algn="t" rotWithShape="0">
              <a:prstClr val="black">
                <a:alpha val="40000"/>
              </a:prstClr>
            </a:outerShdw>
            <a:softEdge rad="31750"/>
          </a:effectLst>
        </p:spPr>
      </p:pic>
      <p:sp>
        <p:nvSpPr>
          <p:cNvPr id="19" name="TextBox 18">
            <a:extLst>
              <a:ext uri="{FF2B5EF4-FFF2-40B4-BE49-F238E27FC236}">
                <a16:creationId xmlns="" xmlns:a16="http://schemas.microsoft.com/office/drawing/2014/main" id="{D8C19271-CB51-4E95-87FB-2258553991C8}"/>
              </a:ext>
            </a:extLst>
          </p:cNvPr>
          <p:cNvSpPr txBox="1"/>
          <p:nvPr/>
        </p:nvSpPr>
        <p:spPr>
          <a:xfrm>
            <a:off x="141785" y="5533261"/>
            <a:ext cx="1756419" cy="400105"/>
          </a:xfrm>
          <a:prstGeom prst="rect">
            <a:avLst/>
          </a:prstGeom>
          <a:noFill/>
        </p:spPr>
        <p:txBody>
          <a:bodyPr wrap="none" lIns="91324" tIns="45718" rIns="91324" bIns="45718" rtlCol="0">
            <a:spAutoFit/>
          </a:bodyPr>
          <a:lstStyle/>
          <a:p>
            <a:r>
              <a:rPr lang="en-US" sz="2000" b="1" i="1" dirty="0">
                <a:solidFill>
                  <a:srgbClr val="96D7F8"/>
                </a:solidFill>
                <a:effectLst>
                  <a:outerShdw blurRad="38100" dist="38100" dir="2700000" algn="tl">
                    <a:srgbClr val="000000">
                      <a:alpha val="43137"/>
                    </a:srgbClr>
                  </a:outerShdw>
                </a:effectLst>
              </a:rPr>
              <a:t>2021 update:   </a:t>
            </a:r>
            <a:endParaRPr lang="el-GR" sz="2000" b="1" i="1" dirty="0">
              <a:solidFill>
                <a:srgbClr val="96D7F8"/>
              </a:solidFill>
              <a:effectLst>
                <a:outerShdw blurRad="38100" dist="38100" dir="2700000" algn="tl">
                  <a:srgbClr val="000000">
                    <a:alpha val="43137"/>
                  </a:srgbClr>
                </a:outerShdw>
              </a:effectLst>
            </a:endParaRPr>
          </a:p>
        </p:txBody>
      </p:sp>
      <p:sp>
        <p:nvSpPr>
          <p:cNvPr id="20" name="Ορθογώνιο 19">
            <a:extLst>
              <a:ext uri="{FF2B5EF4-FFF2-40B4-BE49-F238E27FC236}">
                <a16:creationId xmlns="" xmlns:a16="http://schemas.microsoft.com/office/drawing/2014/main" id="{CC4A2202-709D-4DEB-A91D-20A1C2784BF9}"/>
              </a:ext>
            </a:extLst>
          </p:cNvPr>
          <p:cNvSpPr/>
          <p:nvPr/>
        </p:nvSpPr>
        <p:spPr>
          <a:xfrm>
            <a:off x="4961023" y="6492965"/>
            <a:ext cx="7142748" cy="276995"/>
          </a:xfrm>
          <a:prstGeom prst="rect">
            <a:avLst/>
          </a:prstGeom>
        </p:spPr>
        <p:txBody>
          <a:bodyPr wrap="square" lIns="91324" tIns="45718" rIns="91324" bIns="45718">
            <a:spAutoFit/>
          </a:bodyPr>
          <a:lstStyle/>
          <a:p>
            <a:r>
              <a:rPr lang="en-US" sz="1200" i="1" dirty="0">
                <a:solidFill>
                  <a:schemeClr val="bg1">
                    <a:lumMod val="75000"/>
                  </a:schemeClr>
                </a:solidFill>
              </a:rPr>
              <a:t>https://www.fda.gov/drugs/fda-approves-first-drug-decrease-urine-protein-iga-nephropathy-rare-kidney-disease</a:t>
            </a:r>
            <a:endParaRPr lang="el-GR" sz="1200" i="1" dirty="0">
              <a:solidFill>
                <a:schemeClr val="bg1">
                  <a:lumMod val="75000"/>
                </a:schemeClr>
              </a:solidFill>
            </a:endParaRPr>
          </a:p>
        </p:txBody>
      </p:sp>
      <p:sp>
        <p:nvSpPr>
          <p:cNvPr id="21" name="Ορθογώνιο 20">
            <a:extLst>
              <a:ext uri="{FF2B5EF4-FFF2-40B4-BE49-F238E27FC236}">
                <a16:creationId xmlns="" xmlns:a16="http://schemas.microsoft.com/office/drawing/2014/main" id="{B63C76F9-8E94-4195-8C2D-40A78AF9CACA}"/>
              </a:ext>
            </a:extLst>
          </p:cNvPr>
          <p:cNvSpPr/>
          <p:nvPr/>
        </p:nvSpPr>
        <p:spPr>
          <a:xfrm>
            <a:off x="6096000" y="113237"/>
            <a:ext cx="6096000" cy="677104"/>
          </a:xfrm>
          <a:prstGeom prst="rect">
            <a:avLst/>
          </a:prstGeom>
        </p:spPr>
        <p:txBody>
          <a:bodyPr lIns="91324" tIns="45718" rIns="91324" bIns="45718">
            <a:spAutoFit/>
          </a:bodyPr>
          <a:lstStyle/>
          <a:p>
            <a:r>
              <a:rPr lang="en-US" dirty="0">
                <a:solidFill>
                  <a:schemeClr val="bg1"/>
                </a:solidFill>
              </a:rPr>
              <a:t>FDA approved in December 2021 in </a:t>
            </a:r>
            <a:r>
              <a:rPr lang="en-US" dirty="0" err="1">
                <a:solidFill>
                  <a:schemeClr val="bg1"/>
                </a:solidFill>
              </a:rPr>
              <a:t>pnts</a:t>
            </a:r>
            <a:r>
              <a:rPr lang="en-US" dirty="0">
                <a:solidFill>
                  <a:schemeClr val="bg1"/>
                </a:solidFill>
              </a:rPr>
              <a:t> with </a:t>
            </a:r>
            <a:r>
              <a:rPr lang="en-US" dirty="0" err="1">
                <a:solidFill>
                  <a:schemeClr val="bg1"/>
                </a:solidFill>
              </a:rPr>
              <a:t>IgAN</a:t>
            </a:r>
            <a:r>
              <a:rPr lang="en-US" dirty="0">
                <a:solidFill>
                  <a:schemeClr val="bg1"/>
                </a:solidFill>
              </a:rPr>
              <a:t> and risk of progression (UPCR ≥ 1.5g/g)  </a:t>
            </a:r>
          </a:p>
        </p:txBody>
      </p:sp>
    </p:spTree>
    <p:extLst>
      <p:ext uri="{BB962C8B-B14F-4D97-AF65-F5344CB8AC3E}">
        <p14:creationId xmlns:p14="http://schemas.microsoft.com/office/powerpoint/2010/main" val="348658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70F65EB4-ACC9-4A17-9337-748062337E8F}"/>
              </a:ext>
            </a:extLst>
          </p:cNvPr>
          <p:cNvPicPr>
            <a:picLocks noChangeAspect="1"/>
          </p:cNvPicPr>
          <p:nvPr/>
        </p:nvPicPr>
        <p:blipFill rotWithShape="1">
          <a:blip r:embed="rId3"/>
          <a:srcRect l="8656" t="35088" r="29162" b="28714"/>
          <a:stretch/>
        </p:blipFill>
        <p:spPr>
          <a:xfrm>
            <a:off x="1" y="818957"/>
            <a:ext cx="5882187" cy="968991"/>
          </a:xfrm>
          <a:prstGeom prst="rect">
            <a:avLst/>
          </a:prstGeom>
        </p:spPr>
      </p:pic>
      <p:pic>
        <p:nvPicPr>
          <p:cNvPr id="5" name="Εικόνα 4">
            <a:extLst>
              <a:ext uri="{FF2B5EF4-FFF2-40B4-BE49-F238E27FC236}">
                <a16:creationId xmlns="" xmlns:a16="http://schemas.microsoft.com/office/drawing/2014/main" id="{DAF4C112-3941-438C-A408-26BA05790AC4}"/>
              </a:ext>
            </a:extLst>
          </p:cNvPr>
          <p:cNvPicPr>
            <a:picLocks noChangeAspect="1"/>
          </p:cNvPicPr>
          <p:nvPr/>
        </p:nvPicPr>
        <p:blipFill rotWithShape="1">
          <a:blip r:embed="rId3"/>
          <a:srcRect b="76675"/>
          <a:stretch/>
        </p:blipFill>
        <p:spPr>
          <a:xfrm>
            <a:off x="0" y="99036"/>
            <a:ext cx="9459645" cy="624385"/>
          </a:xfrm>
          <a:prstGeom prst="rect">
            <a:avLst/>
          </a:prstGeom>
        </p:spPr>
      </p:pic>
      <p:pic>
        <p:nvPicPr>
          <p:cNvPr id="6" name="Εικόνα 5">
            <a:extLst>
              <a:ext uri="{FF2B5EF4-FFF2-40B4-BE49-F238E27FC236}">
                <a16:creationId xmlns="" xmlns:a16="http://schemas.microsoft.com/office/drawing/2014/main" id="{236AE3DE-80B8-4065-967D-54E312A4E07B}"/>
              </a:ext>
            </a:extLst>
          </p:cNvPr>
          <p:cNvPicPr>
            <a:picLocks noChangeAspect="1"/>
          </p:cNvPicPr>
          <p:nvPr/>
        </p:nvPicPr>
        <p:blipFill rotWithShape="1">
          <a:blip r:embed="rId4"/>
          <a:srcRect l="9213" t="76873" r="10878" b="13439"/>
          <a:stretch/>
        </p:blipFill>
        <p:spPr>
          <a:xfrm>
            <a:off x="3" y="1883396"/>
            <a:ext cx="7560860" cy="259307"/>
          </a:xfrm>
          <a:prstGeom prst="rect">
            <a:avLst/>
          </a:prstGeom>
        </p:spPr>
      </p:pic>
      <p:sp>
        <p:nvSpPr>
          <p:cNvPr id="7" name="TextBox 6">
            <a:extLst>
              <a:ext uri="{FF2B5EF4-FFF2-40B4-BE49-F238E27FC236}">
                <a16:creationId xmlns="" xmlns:a16="http://schemas.microsoft.com/office/drawing/2014/main" id="{9CFE800F-4123-4E00-86AC-157151F7DAF3}"/>
              </a:ext>
            </a:extLst>
          </p:cNvPr>
          <p:cNvSpPr txBox="1"/>
          <p:nvPr/>
        </p:nvSpPr>
        <p:spPr>
          <a:xfrm>
            <a:off x="7080385" y="3010441"/>
            <a:ext cx="3054723" cy="584771"/>
          </a:xfrm>
          <a:prstGeom prst="rect">
            <a:avLst/>
          </a:prstGeom>
          <a:noFill/>
        </p:spPr>
        <p:txBody>
          <a:bodyPr wrap="none" lIns="91324" tIns="45718" rIns="91324" bIns="45718" rtlCol="0">
            <a:spAutoFit/>
          </a:bodyPr>
          <a:lstStyle/>
          <a:p>
            <a:r>
              <a:rPr lang="en-US" sz="1600" b="1" dirty="0"/>
              <a:t>858 </a:t>
            </a:r>
            <a:r>
              <a:rPr lang="en-US" sz="1600" b="1" dirty="0" err="1"/>
              <a:t>pnts</a:t>
            </a:r>
            <a:r>
              <a:rPr lang="en-US" sz="1600" b="1" dirty="0"/>
              <a:t> with </a:t>
            </a:r>
            <a:r>
              <a:rPr lang="en-US" sz="1600" b="1" dirty="0" err="1"/>
              <a:t>IgAN</a:t>
            </a:r>
            <a:r>
              <a:rPr lang="en-US" sz="1600" b="1" dirty="0"/>
              <a:t> </a:t>
            </a:r>
          </a:p>
          <a:p>
            <a:r>
              <a:rPr lang="en-US" sz="1600" b="1" dirty="0"/>
              <a:t>GS benefit with MEST-C score 2-4 </a:t>
            </a:r>
            <a:endParaRPr lang="el-GR" sz="1600" b="1" dirty="0"/>
          </a:p>
        </p:txBody>
      </p:sp>
      <p:sp>
        <p:nvSpPr>
          <p:cNvPr id="8" name="Ορθογώνιο 7">
            <a:extLst>
              <a:ext uri="{FF2B5EF4-FFF2-40B4-BE49-F238E27FC236}">
                <a16:creationId xmlns="" xmlns:a16="http://schemas.microsoft.com/office/drawing/2014/main" id="{3285E42D-F50B-4107-86F3-D882D0E21C30}"/>
              </a:ext>
            </a:extLst>
          </p:cNvPr>
          <p:cNvSpPr/>
          <p:nvPr/>
        </p:nvSpPr>
        <p:spPr>
          <a:xfrm>
            <a:off x="7857460" y="6451282"/>
            <a:ext cx="4334625" cy="323161"/>
          </a:xfrm>
          <a:prstGeom prst="rect">
            <a:avLst/>
          </a:prstGeom>
        </p:spPr>
        <p:txBody>
          <a:bodyPr wrap="square" lIns="91324" tIns="45718" rIns="91324" bIns="45718">
            <a:spAutoFit/>
          </a:bodyPr>
          <a:lstStyle/>
          <a:p>
            <a:r>
              <a:rPr lang="en-US" sz="1500" i="1" dirty="0">
                <a:solidFill>
                  <a:schemeClr val="bg1">
                    <a:lumMod val="50000"/>
                  </a:schemeClr>
                </a:solidFill>
              </a:rPr>
              <a:t> Kidney Int Rep. 2021 Oct 14;7(1):99-107</a:t>
            </a:r>
            <a:endParaRPr lang="el-GR" sz="1500" i="1" dirty="0">
              <a:solidFill>
                <a:schemeClr val="bg1">
                  <a:lumMod val="50000"/>
                </a:schemeClr>
              </a:solidFill>
            </a:endParaRPr>
          </a:p>
        </p:txBody>
      </p:sp>
      <p:sp>
        <p:nvSpPr>
          <p:cNvPr id="9" name="Ορθογώνιο 8">
            <a:extLst>
              <a:ext uri="{FF2B5EF4-FFF2-40B4-BE49-F238E27FC236}">
                <a16:creationId xmlns="" xmlns:a16="http://schemas.microsoft.com/office/drawing/2014/main" id="{D087938A-6158-4D05-8FFB-61A942632E75}"/>
              </a:ext>
            </a:extLst>
          </p:cNvPr>
          <p:cNvSpPr/>
          <p:nvPr/>
        </p:nvSpPr>
        <p:spPr>
          <a:xfrm>
            <a:off x="7080385" y="3641301"/>
            <a:ext cx="6096000" cy="584771"/>
          </a:xfrm>
          <a:prstGeom prst="rect">
            <a:avLst/>
          </a:prstGeom>
        </p:spPr>
        <p:txBody>
          <a:bodyPr lIns="91324" tIns="45718" rIns="91324" bIns="45718">
            <a:spAutoFit/>
          </a:bodyPr>
          <a:lstStyle/>
          <a:p>
            <a:r>
              <a:rPr lang="en-US" sz="1600" b="1" dirty="0" err="1">
                <a:solidFill>
                  <a:srgbClr val="00B050"/>
                </a:solidFill>
              </a:rPr>
              <a:t>Pnts</a:t>
            </a:r>
            <a:r>
              <a:rPr lang="en-US" sz="1600" b="1" dirty="0">
                <a:solidFill>
                  <a:srgbClr val="00B050"/>
                </a:solidFill>
              </a:rPr>
              <a:t> with M1, E1, S1, and C1+2 scores responded to GS</a:t>
            </a:r>
          </a:p>
          <a:p>
            <a:r>
              <a:rPr lang="en-US" sz="1600" b="1" dirty="0" err="1">
                <a:solidFill>
                  <a:srgbClr val="FF0000"/>
                </a:solidFill>
                <a:effectLst>
                  <a:outerShdw blurRad="38100" dist="38100" dir="2700000" algn="tl">
                    <a:srgbClr val="000000">
                      <a:alpha val="43137"/>
                    </a:srgbClr>
                  </a:outerShdw>
                </a:effectLst>
              </a:rPr>
              <a:t>Pnts</a:t>
            </a:r>
            <a:r>
              <a:rPr lang="en-US" sz="1600" b="1" dirty="0">
                <a:solidFill>
                  <a:srgbClr val="FF0000"/>
                </a:solidFill>
                <a:effectLst>
                  <a:outerShdw blurRad="38100" dist="38100" dir="2700000" algn="tl">
                    <a:srgbClr val="000000">
                      <a:alpha val="43137"/>
                    </a:srgbClr>
                  </a:outerShdw>
                </a:effectLst>
              </a:rPr>
              <a:t> with T1+2 scores did not respond to GS </a:t>
            </a:r>
            <a:endParaRPr lang="el-GR" sz="1600" b="1" dirty="0">
              <a:solidFill>
                <a:srgbClr val="FF0000"/>
              </a:solidFill>
              <a:effectLst>
                <a:outerShdw blurRad="38100" dist="38100" dir="2700000" algn="tl">
                  <a:srgbClr val="000000">
                    <a:alpha val="43137"/>
                  </a:srgbClr>
                </a:outerShdw>
              </a:effectLst>
            </a:endParaRPr>
          </a:p>
        </p:txBody>
      </p:sp>
      <p:pic>
        <p:nvPicPr>
          <p:cNvPr id="10" name="Εικόνα 9">
            <a:extLst>
              <a:ext uri="{FF2B5EF4-FFF2-40B4-BE49-F238E27FC236}">
                <a16:creationId xmlns="" xmlns:a16="http://schemas.microsoft.com/office/drawing/2014/main" id="{FD185B2D-495A-4930-92B9-4DE545B39406}"/>
              </a:ext>
            </a:extLst>
          </p:cNvPr>
          <p:cNvPicPr>
            <a:picLocks noChangeAspect="1"/>
          </p:cNvPicPr>
          <p:nvPr/>
        </p:nvPicPr>
        <p:blipFill rotWithShape="1">
          <a:blip r:embed="rId5"/>
          <a:srcRect l="4542" r="5604"/>
          <a:stretch/>
        </p:blipFill>
        <p:spPr>
          <a:xfrm>
            <a:off x="145753" y="2693090"/>
            <a:ext cx="6934635" cy="3600951"/>
          </a:xfrm>
          <a:prstGeom prst="rect">
            <a:avLst/>
          </a:prstGeom>
          <a:ln>
            <a:solidFill>
              <a:schemeClr val="bg1">
                <a:lumMod val="75000"/>
              </a:schemeClr>
            </a:solidFill>
          </a:ln>
        </p:spPr>
      </p:pic>
    </p:spTree>
    <p:extLst>
      <p:ext uri="{BB962C8B-B14F-4D97-AF65-F5344CB8AC3E}">
        <p14:creationId xmlns:p14="http://schemas.microsoft.com/office/powerpoint/2010/main" val="205214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 xmlns:a16="http://schemas.microsoft.com/office/drawing/2014/main" id="{22DF70EB-A71C-4059-A0D7-E59B8FD0968B}"/>
              </a:ext>
            </a:extLst>
          </p:cNvPr>
          <p:cNvSpPr/>
          <p:nvPr/>
        </p:nvSpPr>
        <p:spPr>
          <a:xfrm>
            <a:off x="0" y="21444"/>
            <a:ext cx="12192000" cy="830997"/>
          </a:xfrm>
          <a:prstGeom prst="rect">
            <a:avLst/>
          </a:prstGeom>
        </p:spPr>
        <p:txBody>
          <a:bodyPr wrap="square" lIns="91324" tIns="45718" rIns="91324" bIns="45718">
            <a:spAutoFit/>
          </a:bodyPr>
          <a:lstStyle/>
          <a:p>
            <a:pPr algn="ctr"/>
            <a:r>
              <a:rPr lang="en-US" sz="2400" b="1" i="1" dirty="0">
                <a:solidFill>
                  <a:schemeClr val="accent1">
                    <a:lumMod val="75000"/>
                  </a:schemeClr>
                </a:solidFill>
                <a:effectLst>
                  <a:outerShdw blurRad="38100" dist="38100" dir="2700000" algn="tl">
                    <a:srgbClr val="000000">
                      <a:alpha val="43137"/>
                    </a:srgbClr>
                  </a:outerShdw>
                </a:effectLst>
              </a:rPr>
              <a:t>Intensity of macrophage infiltration in the glomerulus predicts </a:t>
            </a:r>
          </a:p>
          <a:p>
            <a:pPr algn="ctr"/>
            <a:r>
              <a:rPr lang="en-US" sz="2400" b="1" i="1" dirty="0">
                <a:solidFill>
                  <a:schemeClr val="accent1">
                    <a:lumMod val="75000"/>
                  </a:schemeClr>
                </a:solidFill>
                <a:effectLst>
                  <a:outerShdw blurRad="38100" dist="38100" dir="2700000" algn="tl">
                    <a:srgbClr val="000000">
                      <a:alpha val="43137"/>
                    </a:srgbClr>
                  </a:outerShdw>
                </a:effectLst>
              </a:rPr>
              <a:t>the response to immunosuppressive therapy in </a:t>
            </a:r>
            <a:r>
              <a:rPr lang="en-US" sz="2400" b="1" i="1" dirty="0" err="1">
                <a:solidFill>
                  <a:schemeClr val="accent1">
                    <a:lumMod val="75000"/>
                  </a:schemeClr>
                </a:solidFill>
                <a:effectLst>
                  <a:outerShdw blurRad="38100" dist="38100" dir="2700000" algn="tl">
                    <a:srgbClr val="000000">
                      <a:alpha val="43137"/>
                    </a:srgbClr>
                  </a:outerShdw>
                </a:effectLst>
              </a:rPr>
              <a:t>IgAN</a:t>
            </a:r>
            <a:r>
              <a:rPr lang="en-US" sz="2400" b="1" i="1" dirty="0">
                <a:solidFill>
                  <a:schemeClr val="accent1">
                    <a:lumMod val="75000"/>
                  </a:schemeClr>
                </a:solidFill>
                <a:effectLst>
                  <a:outerShdw blurRad="38100" dist="38100" dir="2700000" algn="tl">
                    <a:srgbClr val="000000">
                      <a:alpha val="43137"/>
                    </a:srgbClr>
                  </a:outerShdw>
                </a:effectLst>
              </a:rPr>
              <a:t> </a:t>
            </a:r>
          </a:p>
        </p:txBody>
      </p:sp>
      <p:cxnSp>
        <p:nvCxnSpPr>
          <p:cNvPr id="6" name="Ευθεία γραμμή σύνδεσης 5">
            <a:extLst>
              <a:ext uri="{FF2B5EF4-FFF2-40B4-BE49-F238E27FC236}">
                <a16:creationId xmlns="" xmlns:a16="http://schemas.microsoft.com/office/drawing/2014/main" id="{63AD408B-3504-40BD-B1A1-90BC5F6490EC}"/>
              </a:ext>
            </a:extLst>
          </p:cNvPr>
          <p:cNvCxnSpPr/>
          <p:nvPr/>
        </p:nvCxnSpPr>
        <p:spPr>
          <a:xfrm>
            <a:off x="0" y="85980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Ορθογώνιο 6">
            <a:extLst>
              <a:ext uri="{FF2B5EF4-FFF2-40B4-BE49-F238E27FC236}">
                <a16:creationId xmlns="" xmlns:a16="http://schemas.microsoft.com/office/drawing/2014/main" id="{BB0E1277-F7C9-4EE9-833D-6B7C2F15546C}"/>
              </a:ext>
            </a:extLst>
          </p:cNvPr>
          <p:cNvSpPr/>
          <p:nvPr/>
        </p:nvSpPr>
        <p:spPr>
          <a:xfrm>
            <a:off x="7849482" y="6391123"/>
            <a:ext cx="4156363" cy="323161"/>
          </a:xfrm>
          <a:prstGeom prst="rect">
            <a:avLst/>
          </a:prstGeom>
        </p:spPr>
        <p:txBody>
          <a:bodyPr wrap="square" lIns="91324" tIns="45718" rIns="91324" bIns="45718">
            <a:spAutoFit/>
          </a:bodyPr>
          <a:lstStyle/>
          <a:p>
            <a:r>
              <a:rPr lang="en-US" sz="1500" i="1" dirty="0">
                <a:solidFill>
                  <a:schemeClr val="bg1">
                    <a:lumMod val="50000"/>
                  </a:schemeClr>
                </a:solidFill>
              </a:rPr>
              <a:t> J Am Soc </a:t>
            </a:r>
            <a:r>
              <a:rPr lang="en-US" sz="1500" i="1" dirty="0" err="1">
                <a:solidFill>
                  <a:schemeClr val="bg1">
                    <a:lumMod val="50000"/>
                  </a:schemeClr>
                </a:solidFill>
              </a:rPr>
              <a:t>Nephrol</a:t>
            </a:r>
            <a:r>
              <a:rPr lang="en-US" sz="1500" i="1" dirty="0">
                <a:solidFill>
                  <a:schemeClr val="bg1">
                    <a:lumMod val="50000"/>
                  </a:schemeClr>
                </a:solidFill>
              </a:rPr>
              <a:t>. 2021 Dec 1;32(12):3187-3196</a:t>
            </a:r>
            <a:endParaRPr lang="el-GR" sz="1500" i="1" dirty="0">
              <a:solidFill>
                <a:schemeClr val="bg1">
                  <a:lumMod val="50000"/>
                </a:schemeClr>
              </a:solidFill>
            </a:endParaRPr>
          </a:p>
        </p:txBody>
      </p:sp>
      <p:sp>
        <p:nvSpPr>
          <p:cNvPr id="8" name="TextBox 7">
            <a:extLst>
              <a:ext uri="{FF2B5EF4-FFF2-40B4-BE49-F238E27FC236}">
                <a16:creationId xmlns="" xmlns:a16="http://schemas.microsoft.com/office/drawing/2014/main" id="{2AF9196C-4E3B-41BC-98D8-3BDA33B3C92A}"/>
              </a:ext>
            </a:extLst>
          </p:cNvPr>
          <p:cNvSpPr txBox="1"/>
          <p:nvPr/>
        </p:nvSpPr>
        <p:spPr>
          <a:xfrm>
            <a:off x="3" y="1029735"/>
            <a:ext cx="5396388" cy="969492"/>
          </a:xfrm>
          <a:prstGeom prst="rect">
            <a:avLst/>
          </a:prstGeom>
          <a:noFill/>
        </p:spPr>
        <p:txBody>
          <a:bodyPr wrap="none" lIns="91324" tIns="45718" rIns="91324" bIns="45718" rtlCol="0">
            <a:spAutoFit/>
          </a:bodyPr>
          <a:lstStyle/>
          <a:p>
            <a:pPr marL="285364" indent="-285364">
              <a:buFont typeface="Arial" panose="020B0604020202020204" pitchFamily="34" charset="0"/>
              <a:buChar char="•"/>
            </a:pPr>
            <a:r>
              <a:rPr lang="en-US" dirty="0">
                <a:effectLst>
                  <a:outerShdw blurRad="38100" dist="38100" dir="2700000" algn="tl">
                    <a:srgbClr val="000000">
                      <a:alpha val="43137"/>
                    </a:srgbClr>
                  </a:outerShdw>
                </a:effectLst>
              </a:rPr>
              <a:t>621 Chinese </a:t>
            </a:r>
            <a:r>
              <a:rPr lang="en-US" dirty="0" err="1">
                <a:effectLst>
                  <a:outerShdw blurRad="38100" dist="38100" dir="2700000" algn="tl">
                    <a:srgbClr val="000000">
                      <a:alpha val="43137"/>
                    </a:srgbClr>
                  </a:outerShdw>
                </a:effectLst>
              </a:rPr>
              <a:t>pnts</a:t>
            </a:r>
            <a:r>
              <a:rPr lang="en-US" dirty="0">
                <a:effectLst>
                  <a:outerShdw blurRad="38100" dist="38100" dir="2700000" algn="tl">
                    <a:srgbClr val="000000">
                      <a:alpha val="43137"/>
                    </a:srgbClr>
                  </a:outerShdw>
                </a:effectLst>
              </a:rPr>
              <a:t> and </a:t>
            </a:r>
            <a:r>
              <a:rPr lang="en-US" dirty="0" err="1">
                <a:effectLst>
                  <a:outerShdw blurRad="38100" dist="38100" dir="2700000" algn="tl">
                    <a:srgbClr val="000000">
                      <a:alpha val="43137"/>
                    </a:srgbClr>
                  </a:outerShdw>
                </a:effectLst>
              </a:rPr>
              <a:t>IgAN</a:t>
            </a:r>
            <a:r>
              <a:rPr lang="en-US" dirty="0">
                <a:effectLst>
                  <a:outerShdw blurRad="38100" dist="38100" dir="2700000" algn="tl">
                    <a:srgbClr val="000000">
                      <a:alpha val="43137"/>
                    </a:srgbClr>
                  </a:outerShdw>
                </a:effectLst>
              </a:rPr>
              <a:t> and proteinuria ≥ 1g/g</a:t>
            </a:r>
          </a:p>
          <a:p>
            <a:pPr marL="285364" indent="-285364">
              <a:buFont typeface="Arial" panose="020B0604020202020204" pitchFamily="34" charset="0"/>
              <a:buChar char="•"/>
            </a:pPr>
            <a:r>
              <a:rPr lang="en-US" dirty="0">
                <a:effectLst>
                  <a:outerShdw blurRad="38100" dist="38100" dir="2700000" algn="tl">
                    <a:srgbClr val="000000">
                      <a:alpha val="43137"/>
                    </a:srgbClr>
                  </a:outerShdw>
                </a:effectLst>
              </a:rPr>
              <a:t>Treated with MMF and GS for median of 18 </a:t>
            </a:r>
            <a:r>
              <a:rPr lang="en-US" dirty="0" err="1">
                <a:effectLst>
                  <a:outerShdw blurRad="38100" dist="38100" dir="2700000" algn="tl">
                    <a:srgbClr val="000000">
                      <a:alpha val="43137"/>
                    </a:srgbClr>
                  </a:outerShdw>
                </a:effectLst>
              </a:rPr>
              <a:t>mo</a:t>
            </a:r>
            <a:endParaRPr lang="en-US" dirty="0">
              <a:effectLst>
                <a:outerShdw blurRad="38100" dist="38100" dir="2700000" algn="tl">
                  <a:srgbClr val="000000">
                    <a:alpha val="43137"/>
                  </a:srgbClr>
                </a:outerShdw>
              </a:effectLst>
            </a:endParaRPr>
          </a:p>
          <a:p>
            <a:pPr marL="285364" indent="-285364">
              <a:buFont typeface="Arial" panose="020B0604020202020204" pitchFamily="34" charset="0"/>
              <a:buChar char="•"/>
            </a:pPr>
            <a:r>
              <a:rPr lang="en-US" dirty="0">
                <a:effectLst>
                  <a:outerShdw blurRad="38100" dist="38100" dir="2700000" algn="tl">
                    <a:srgbClr val="000000">
                      <a:alpha val="43137"/>
                    </a:srgbClr>
                  </a:outerShdw>
                </a:effectLst>
              </a:rPr>
              <a:t>Levels of glomerular CD68 and CD206 of M</a:t>
            </a:r>
            <a:r>
              <a:rPr lang="el-GR" dirty="0">
                <a:effectLst>
                  <a:outerShdw blurRad="38100" dist="38100" dir="2700000" algn="tl">
                    <a:srgbClr val="000000">
                      <a:alpha val="43137"/>
                    </a:srgbClr>
                  </a:outerShdw>
                </a:effectLst>
              </a:rPr>
              <a:t>Φ</a:t>
            </a:r>
            <a:endParaRPr lang="en-US" dirty="0">
              <a:effectLst>
                <a:outerShdw blurRad="38100" dist="38100" dir="2700000" algn="tl">
                  <a:srgbClr val="000000">
                    <a:alpha val="43137"/>
                  </a:srgbClr>
                </a:outerShdw>
              </a:effectLst>
            </a:endParaRPr>
          </a:p>
        </p:txBody>
      </p:sp>
      <p:pic>
        <p:nvPicPr>
          <p:cNvPr id="9" name="Εικόνα 8">
            <a:extLst>
              <a:ext uri="{FF2B5EF4-FFF2-40B4-BE49-F238E27FC236}">
                <a16:creationId xmlns="" xmlns:a16="http://schemas.microsoft.com/office/drawing/2014/main" id="{BC3BA704-7782-4301-BF98-723BEAF80317}"/>
              </a:ext>
            </a:extLst>
          </p:cNvPr>
          <p:cNvPicPr>
            <a:picLocks noChangeAspect="1"/>
          </p:cNvPicPr>
          <p:nvPr/>
        </p:nvPicPr>
        <p:blipFill>
          <a:blip r:embed="rId3"/>
          <a:stretch>
            <a:fillRect/>
          </a:stretch>
        </p:blipFill>
        <p:spPr>
          <a:xfrm>
            <a:off x="167427" y="2545971"/>
            <a:ext cx="6485436" cy="4147204"/>
          </a:xfrm>
          <a:prstGeom prst="rect">
            <a:avLst/>
          </a:prstGeom>
        </p:spPr>
      </p:pic>
      <p:pic>
        <p:nvPicPr>
          <p:cNvPr id="10" name="Εικόνα 9">
            <a:extLst>
              <a:ext uri="{FF2B5EF4-FFF2-40B4-BE49-F238E27FC236}">
                <a16:creationId xmlns="" xmlns:a16="http://schemas.microsoft.com/office/drawing/2014/main" id="{36F7D6C1-AEDB-4958-9C1B-8A3DFF18BFCE}"/>
              </a:ext>
            </a:extLst>
          </p:cNvPr>
          <p:cNvPicPr>
            <a:picLocks noChangeAspect="1"/>
          </p:cNvPicPr>
          <p:nvPr/>
        </p:nvPicPr>
        <p:blipFill>
          <a:blip r:embed="rId4"/>
          <a:stretch>
            <a:fillRect/>
          </a:stretch>
        </p:blipFill>
        <p:spPr>
          <a:xfrm>
            <a:off x="6707526" y="2051804"/>
            <a:ext cx="5298319" cy="2144701"/>
          </a:xfrm>
          <a:prstGeom prst="rect">
            <a:avLst/>
          </a:prstGeom>
          <a:ln>
            <a:solidFill>
              <a:schemeClr val="accent1"/>
            </a:solidFill>
          </a:ln>
          <a:effectLst>
            <a:softEdge rad="31750"/>
          </a:effectLst>
        </p:spPr>
      </p:pic>
      <p:sp>
        <p:nvSpPr>
          <p:cNvPr id="12" name="Ορθογώνιο 11">
            <a:extLst>
              <a:ext uri="{FF2B5EF4-FFF2-40B4-BE49-F238E27FC236}">
                <a16:creationId xmlns="" xmlns:a16="http://schemas.microsoft.com/office/drawing/2014/main" id="{44BF2FC0-5348-401D-BA76-F98E8F5ECFE2}"/>
              </a:ext>
            </a:extLst>
          </p:cNvPr>
          <p:cNvSpPr/>
          <p:nvPr/>
        </p:nvSpPr>
        <p:spPr>
          <a:xfrm>
            <a:off x="6667509" y="4466571"/>
            <a:ext cx="5469985" cy="1261880"/>
          </a:xfrm>
          <a:prstGeom prst="rect">
            <a:avLst/>
          </a:prstGeom>
        </p:spPr>
        <p:txBody>
          <a:bodyPr wrap="square" lIns="91324" tIns="45718" rIns="91324" bIns="45718">
            <a:spAutoFit/>
          </a:bodyPr>
          <a:lstStyle/>
          <a:p>
            <a:pPr algn="just"/>
            <a:r>
              <a:rPr lang="en-US" dirty="0"/>
              <a:t>Having </a:t>
            </a:r>
            <a:r>
              <a:rPr lang="en-US" i="1" u="sng" dirty="0">
                <a:solidFill>
                  <a:schemeClr val="accent1">
                    <a:lumMod val="75000"/>
                  </a:schemeClr>
                </a:solidFill>
                <a:effectLst>
                  <a:outerShdw blurRad="38100" dist="38100" dir="2700000" algn="tl">
                    <a:srgbClr val="000000">
                      <a:alpha val="43137"/>
                    </a:srgbClr>
                  </a:outerShdw>
                </a:effectLst>
              </a:rPr>
              <a:t>higher levels of glomerular infiltrates,</a:t>
            </a:r>
            <a:r>
              <a:rPr lang="en-US" dirty="0"/>
              <a:t> significantly associated with an increased probability of </a:t>
            </a:r>
            <a:r>
              <a:rPr lang="en-US" i="1" u="sng" dirty="0">
                <a:solidFill>
                  <a:schemeClr val="accent1">
                    <a:lumMod val="75000"/>
                  </a:schemeClr>
                </a:solidFill>
                <a:effectLst>
                  <a:outerShdw blurRad="38100" dist="38100" dir="2700000" algn="tl">
                    <a:srgbClr val="000000">
                      <a:alpha val="43137"/>
                    </a:srgbClr>
                  </a:outerShdw>
                </a:effectLst>
              </a:rPr>
              <a:t>response to immunosuppression </a:t>
            </a:r>
            <a:r>
              <a:rPr lang="en-US" dirty="0"/>
              <a:t>in adjusted analysis compared with having lower levels</a:t>
            </a:r>
            <a:endParaRPr lang="el-GR" dirty="0"/>
          </a:p>
        </p:txBody>
      </p:sp>
      <p:sp>
        <p:nvSpPr>
          <p:cNvPr id="13" name="TextBox 12">
            <a:extLst>
              <a:ext uri="{FF2B5EF4-FFF2-40B4-BE49-F238E27FC236}">
                <a16:creationId xmlns="" xmlns:a16="http://schemas.microsoft.com/office/drawing/2014/main" id="{D16DE700-1947-4F1C-9E50-8D25220AF367}"/>
              </a:ext>
            </a:extLst>
          </p:cNvPr>
          <p:cNvSpPr txBox="1"/>
          <p:nvPr/>
        </p:nvSpPr>
        <p:spPr>
          <a:xfrm>
            <a:off x="6891733" y="5813588"/>
            <a:ext cx="5295655" cy="384717"/>
          </a:xfrm>
          <a:prstGeom prst="rect">
            <a:avLst/>
          </a:prstGeom>
          <a:noFill/>
        </p:spPr>
        <p:txBody>
          <a:bodyPr wrap="none" lIns="91324" tIns="45718" rIns="91324" bIns="45718" rtlCol="0">
            <a:spAutoFit/>
          </a:bodyPr>
          <a:lstStyle/>
          <a:p>
            <a:r>
              <a:rPr lang="en-US" b="1" dirty="0">
                <a:solidFill>
                  <a:schemeClr val="accent2">
                    <a:lumMod val="75000"/>
                  </a:schemeClr>
                </a:solidFill>
                <a:effectLst>
                  <a:outerShdw blurRad="38100" dist="38100" dir="2700000" algn="tl">
                    <a:srgbClr val="000000">
                      <a:alpha val="43137"/>
                    </a:srgbClr>
                  </a:outerShdw>
                </a:effectLst>
              </a:rPr>
              <a:t>Outcome of stable UP and stable eGFR after 1 year</a:t>
            </a:r>
            <a:endParaRPr lang="el-GR" b="1" dirty="0">
              <a:solidFill>
                <a:schemeClr val="accent2">
                  <a:lumMod val="75000"/>
                </a:schemeClr>
              </a:solidFill>
              <a:effectLst>
                <a:outerShdw blurRad="38100" dist="38100" dir="2700000" algn="tl">
                  <a:srgbClr val="000000">
                    <a:alpha val="43137"/>
                  </a:srgbClr>
                </a:outerShdw>
              </a:effectLst>
            </a:endParaRPr>
          </a:p>
        </p:txBody>
      </p:sp>
      <p:sp>
        <p:nvSpPr>
          <p:cNvPr id="2" name="Ορθογώνιο 1">
            <a:extLst>
              <a:ext uri="{FF2B5EF4-FFF2-40B4-BE49-F238E27FC236}">
                <a16:creationId xmlns="" xmlns:a16="http://schemas.microsoft.com/office/drawing/2014/main" id="{65A0A193-73C8-421C-AF6A-475CD4BFB4E3}"/>
              </a:ext>
            </a:extLst>
          </p:cNvPr>
          <p:cNvSpPr/>
          <p:nvPr/>
        </p:nvSpPr>
        <p:spPr>
          <a:xfrm>
            <a:off x="300789" y="2779383"/>
            <a:ext cx="1070811" cy="264695"/>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11" name="Ορθογώνιο 10">
            <a:extLst>
              <a:ext uri="{FF2B5EF4-FFF2-40B4-BE49-F238E27FC236}">
                <a16:creationId xmlns="" xmlns:a16="http://schemas.microsoft.com/office/drawing/2014/main" id="{938E7DAB-D007-46D4-9245-34DCF931748B}"/>
              </a:ext>
            </a:extLst>
          </p:cNvPr>
          <p:cNvSpPr/>
          <p:nvPr/>
        </p:nvSpPr>
        <p:spPr>
          <a:xfrm>
            <a:off x="300789" y="3850124"/>
            <a:ext cx="1070811" cy="264695"/>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0248" y="2051804"/>
            <a:ext cx="8697912" cy="3228975"/>
          </a:xfrm>
          <a:prstGeom prst="rect">
            <a:avLst/>
          </a:prstGeom>
          <a:noFill/>
          <a:ln w="9525">
            <a:solidFill>
              <a:schemeClr val="bg1">
                <a:lumMod val="65000"/>
              </a:schemeClr>
            </a:solidFill>
            <a:miter lim="800000"/>
            <a:headEnd/>
            <a:tailEnd/>
          </a:ln>
          <a:effectLst>
            <a:glow rad="1397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8934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8568" r="1461" b="54273"/>
          <a:stretch/>
        </p:blipFill>
        <p:spPr bwMode="auto">
          <a:xfrm>
            <a:off x="1840356" y="462191"/>
            <a:ext cx="8409688" cy="2072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727200" y="32979"/>
            <a:ext cx="5594181" cy="369332"/>
          </a:xfrm>
          <a:prstGeom prst="rect">
            <a:avLst/>
          </a:prstGeom>
          <a:noFill/>
        </p:spPr>
        <p:txBody>
          <a:bodyPr wrap="none" lIns="121842" tIns="60921" rIns="121842" bIns="60921" rtlCol="0">
            <a:spAutoFit/>
          </a:bodyPr>
          <a:lstStyle/>
          <a:p>
            <a:pPr defTabSz="1218330"/>
            <a:r>
              <a:rPr lang="en-US" sz="1600" b="1" i="1" dirty="0">
                <a:solidFill>
                  <a:srgbClr val="FFFF00"/>
                </a:solidFill>
                <a:effectLst>
                  <a:outerShdw blurRad="38100" dist="38100" dir="2700000" algn="tl">
                    <a:srgbClr val="000000">
                      <a:alpha val="43137"/>
                    </a:srgbClr>
                  </a:outerShdw>
                </a:effectLst>
              </a:rPr>
              <a:t>Inhibition of Immune Complex Activated Complement Activity </a:t>
            </a:r>
            <a:endParaRPr lang="el-GR" sz="1600" b="1" i="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1727200" y="2534958"/>
            <a:ext cx="5715320" cy="615551"/>
          </a:xfrm>
          <a:prstGeom prst="rect">
            <a:avLst/>
          </a:prstGeom>
          <a:noFill/>
        </p:spPr>
        <p:txBody>
          <a:bodyPr wrap="none" lIns="121842" tIns="60921" rIns="121842" bIns="60921" rtlCol="0">
            <a:spAutoFit/>
          </a:bodyPr>
          <a:lstStyle/>
          <a:p>
            <a:pPr defTabSz="1218330"/>
            <a:r>
              <a:rPr lang="en-US" sz="1600" b="1" i="1" dirty="0">
                <a:solidFill>
                  <a:srgbClr val="FFFF00"/>
                </a:solidFill>
                <a:effectLst>
                  <a:outerShdw blurRad="38100" dist="38100" dir="2700000" algn="tl">
                    <a:srgbClr val="000000">
                      <a:alpha val="43137"/>
                    </a:srgbClr>
                  </a:outerShdw>
                </a:effectLst>
              </a:rPr>
              <a:t>Inhibition of BAFF/APRIL Signaling (Prevent Gd-IgA1 production)</a:t>
            </a:r>
          </a:p>
          <a:p>
            <a:pPr defTabSz="1218330"/>
            <a:r>
              <a:rPr lang="en-US" sz="1600" b="1" i="1" dirty="0">
                <a:solidFill>
                  <a:srgbClr val="FFFF00"/>
                </a:solidFill>
                <a:effectLst>
                  <a:outerShdw blurRad="38100" dist="38100" dir="2700000" algn="tl">
                    <a:srgbClr val="000000">
                      <a:alpha val="43137"/>
                    </a:srgbClr>
                  </a:outerShdw>
                </a:effectLst>
              </a:rPr>
              <a:t> </a:t>
            </a:r>
            <a:endParaRPr lang="el-GR" sz="1600" b="1" i="1" dirty="0">
              <a:solidFill>
                <a:srgbClr val="FFFF00"/>
              </a:solidFill>
              <a:effectLst>
                <a:outerShdw blurRad="38100" dist="38100" dir="2700000" algn="tl">
                  <a:srgbClr val="000000">
                    <a:alpha val="43137"/>
                  </a:srgbClr>
                </a:outerShdw>
              </a:effectLst>
            </a:endParaRPr>
          </a:p>
        </p:txBody>
      </p:sp>
      <p:sp>
        <p:nvSpPr>
          <p:cNvPr id="9" name="TextBox 8"/>
          <p:cNvSpPr txBox="1"/>
          <p:nvPr/>
        </p:nvSpPr>
        <p:spPr>
          <a:xfrm>
            <a:off x="1727203" y="4546603"/>
            <a:ext cx="2198380" cy="369332"/>
          </a:xfrm>
          <a:prstGeom prst="rect">
            <a:avLst/>
          </a:prstGeom>
          <a:noFill/>
        </p:spPr>
        <p:txBody>
          <a:bodyPr wrap="none" lIns="121842" tIns="60921" rIns="121842" bIns="60921" rtlCol="0">
            <a:spAutoFit/>
          </a:bodyPr>
          <a:lstStyle/>
          <a:p>
            <a:pPr defTabSz="1218330"/>
            <a:r>
              <a:rPr lang="en-US" sz="1600" b="1" i="1" dirty="0">
                <a:solidFill>
                  <a:srgbClr val="FFFF00"/>
                </a:solidFill>
                <a:effectLst>
                  <a:outerShdw blurRad="38100" dist="38100" dir="2700000" algn="tl">
                    <a:srgbClr val="000000">
                      <a:alpha val="43137"/>
                    </a:srgbClr>
                  </a:outerShdw>
                </a:effectLst>
              </a:rPr>
              <a:t>Plasma Cell Depletion </a:t>
            </a:r>
            <a:endParaRPr lang="el-GR" sz="1600" b="1" i="1" dirty="0">
              <a:solidFill>
                <a:srgbClr val="FFFF00"/>
              </a:solidFill>
              <a:effectLst>
                <a:outerShdw blurRad="38100" dist="38100" dir="2700000" algn="tl">
                  <a:srgbClr val="000000">
                    <a:alpha val="43137"/>
                  </a:srgbClr>
                </a:outerShdw>
              </a:effectLst>
            </a:endParaRPr>
          </a:p>
        </p:txBody>
      </p:sp>
      <p:sp>
        <p:nvSpPr>
          <p:cNvPr id="10" name="TextBox 9"/>
          <p:cNvSpPr txBox="1"/>
          <p:nvPr/>
        </p:nvSpPr>
        <p:spPr>
          <a:xfrm>
            <a:off x="1727201" y="5618483"/>
            <a:ext cx="7302683" cy="369332"/>
          </a:xfrm>
          <a:prstGeom prst="rect">
            <a:avLst/>
          </a:prstGeom>
          <a:noFill/>
        </p:spPr>
        <p:txBody>
          <a:bodyPr wrap="none" lIns="121842" tIns="60921" rIns="121842" bIns="60921" rtlCol="0">
            <a:spAutoFit/>
          </a:bodyPr>
          <a:lstStyle/>
          <a:p>
            <a:pPr defTabSz="1218330"/>
            <a:r>
              <a:rPr lang="en-US" sz="1600" b="1" i="1" dirty="0">
                <a:solidFill>
                  <a:srgbClr val="FFFF00"/>
                </a:solidFill>
                <a:effectLst>
                  <a:outerShdw blurRad="38100" dist="38100" dir="2700000" algn="tl">
                    <a:srgbClr val="000000">
                      <a:alpha val="43137"/>
                    </a:srgbClr>
                  </a:outerShdw>
                </a:effectLst>
              </a:rPr>
              <a:t>Inhibition of </a:t>
            </a:r>
            <a:r>
              <a:rPr lang="en-US" sz="1600" b="1" i="1" dirty="0" err="1">
                <a:solidFill>
                  <a:srgbClr val="FFFF00"/>
                </a:solidFill>
                <a:effectLst>
                  <a:outerShdw blurRad="38100" dist="38100" dir="2700000" algn="tl">
                    <a:srgbClr val="000000">
                      <a:alpha val="43137"/>
                    </a:srgbClr>
                  </a:outerShdw>
                </a:effectLst>
              </a:rPr>
              <a:t>Endothelin</a:t>
            </a:r>
            <a:r>
              <a:rPr lang="en-US" sz="1600" b="1" i="1" dirty="0">
                <a:solidFill>
                  <a:srgbClr val="FFFF00"/>
                </a:solidFill>
                <a:effectLst>
                  <a:outerShdw blurRad="38100" dist="38100" dir="2700000" algn="tl">
                    <a:srgbClr val="000000">
                      <a:alpha val="43137"/>
                    </a:srgbClr>
                  </a:outerShdw>
                </a:effectLst>
              </a:rPr>
              <a:t> A Receptor and Angiotensin II subtype 1 receptor inhibitor </a:t>
            </a:r>
            <a:endParaRPr lang="el-GR" sz="1600" b="1" i="1" dirty="0">
              <a:solidFill>
                <a:srgbClr val="FFFF00"/>
              </a:solidFill>
              <a:effectLst>
                <a:outerShdw blurRad="38100" dist="38100" dir="2700000" algn="tl">
                  <a:srgbClr val="000000">
                    <a:alpha val="43137"/>
                  </a:srgbClr>
                </a:outerShdw>
              </a:effectLst>
            </a:endParaRPr>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90" t="49999" b="29234"/>
          <a:stretch/>
        </p:blipFill>
        <p:spPr bwMode="auto">
          <a:xfrm>
            <a:off x="1828800" y="2880360"/>
            <a:ext cx="8432800" cy="158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90" t="74446" b="17654"/>
          <a:stretch/>
        </p:blipFill>
        <p:spPr bwMode="auto">
          <a:xfrm>
            <a:off x="1828800" y="4858135"/>
            <a:ext cx="8432800" cy="60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61" t="86861" b="4067"/>
          <a:stretch/>
        </p:blipFill>
        <p:spPr bwMode="auto">
          <a:xfrm>
            <a:off x="1828836" y="5987815"/>
            <a:ext cx="8409689" cy="6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16200000">
            <a:off x="-1863788" y="3129701"/>
            <a:ext cx="6050803" cy="697627"/>
          </a:xfrm>
          <a:prstGeom prst="rect">
            <a:avLst/>
          </a:prstGeom>
          <a:noFill/>
        </p:spPr>
        <p:txBody>
          <a:bodyPr wrap="none" lIns="121893" tIns="60946" rIns="121893" bIns="60946" rtlCol="0">
            <a:spAutoFit/>
          </a:bodyPr>
          <a:lstStyle/>
          <a:p>
            <a:pPr defTabSz="1218330"/>
            <a:r>
              <a:rPr lang="en-US" sz="3700" b="1" i="1" dirty="0">
                <a:solidFill>
                  <a:srgbClr val="1F497D">
                    <a:lumMod val="60000"/>
                    <a:lumOff val="40000"/>
                  </a:srgbClr>
                </a:solidFill>
                <a:effectLst>
                  <a:outerShdw blurRad="38100" dist="38100" dir="2700000" algn="tl">
                    <a:srgbClr val="000000">
                      <a:alpha val="43137"/>
                    </a:srgbClr>
                  </a:outerShdw>
                </a:effectLst>
              </a:rPr>
              <a:t>Emerging targeted therapies </a:t>
            </a:r>
            <a:endParaRPr lang="el-GR" sz="3700" b="1" i="1" dirty="0">
              <a:solidFill>
                <a:srgbClr val="1F497D">
                  <a:lumMod val="60000"/>
                  <a:lumOff val="40000"/>
                </a:srgbClr>
              </a:solidFill>
              <a:effectLst>
                <a:outerShdw blurRad="38100" dist="38100" dir="2700000" algn="tl">
                  <a:srgbClr val="000000">
                    <a:alpha val="43137"/>
                  </a:srgbClr>
                </a:outerShdw>
              </a:effectLst>
            </a:endParaRPr>
          </a:p>
        </p:txBody>
      </p:sp>
      <p:sp>
        <p:nvSpPr>
          <p:cNvPr id="2" name="Rectangle 1"/>
          <p:cNvSpPr/>
          <p:nvPr/>
        </p:nvSpPr>
        <p:spPr>
          <a:xfrm>
            <a:off x="1840356" y="2234708"/>
            <a:ext cx="7519917" cy="327546"/>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Rectangle 13"/>
          <p:cNvSpPr/>
          <p:nvPr/>
        </p:nvSpPr>
        <p:spPr>
          <a:xfrm>
            <a:off x="1840356" y="1650128"/>
            <a:ext cx="7519917" cy="327546"/>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p:cNvSpPr txBox="1"/>
          <p:nvPr/>
        </p:nvSpPr>
        <p:spPr>
          <a:xfrm>
            <a:off x="10238525" y="1592953"/>
            <a:ext cx="2026196"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rPr>
              <a:t>APPLAUSE-</a:t>
            </a:r>
            <a:r>
              <a:rPr lang="en-US" sz="1600" b="1" dirty="0" err="1" smtClean="0">
                <a:solidFill>
                  <a:schemeClr val="bg1"/>
                </a:solidFill>
                <a:effectLst>
                  <a:outerShdw blurRad="38100" dist="38100" dir="2700000" algn="tl">
                    <a:srgbClr val="000000">
                      <a:alpha val="43137"/>
                    </a:srgbClr>
                  </a:outerShdw>
                </a:effectLst>
              </a:rPr>
              <a:t>IgAN</a:t>
            </a:r>
            <a:r>
              <a:rPr lang="en-US" sz="1600" b="1" dirty="0" smtClean="0">
                <a:solidFill>
                  <a:schemeClr val="bg1"/>
                </a:solidFill>
                <a:effectLst>
                  <a:outerShdw blurRad="38100" dist="38100" dir="2700000" algn="tl">
                    <a:srgbClr val="000000">
                      <a:alpha val="43137"/>
                    </a:srgbClr>
                  </a:outerShdw>
                </a:effectLst>
              </a:rPr>
              <a:t>  trial </a:t>
            </a:r>
            <a:endParaRPr lang="el-GR" sz="1600" b="1" dirty="0">
              <a:solidFill>
                <a:schemeClr val="bg1"/>
              </a:solidFill>
              <a:effectLst>
                <a:outerShdw blurRad="38100" dist="38100" dir="2700000" algn="tl">
                  <a:srgbClr val="000000">
                    <a:alpha val="43137"/>
                  </a:srgbClr>
                </a:outerShdw>
              </a:effectLst>
            </a:endParaRPr>
          </a:p>
        </p:txBody>
      </p:sp>
      <p:cxnSp>
        <p:nvCxnSpPr>
          <p:cNvPr id="15" name="Straight Arrow Connector 14"/>
          <p:cNvCxnSpPr>
            <a:stCxn id="5" idx="1"/>
          </p:cNvCxnSpPr>
          <p:nvPr/>
        </p:nvCxnSpPr>
        <p:spPr>
          <a:xfrm flipH="1">
            <a:off x="9512491" y="1762230"/>
            <a:ext cx="72603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261600" y="2234708"/>
            <a:ext cx="1392945"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rPr>
              <a:t>ARTEMIS trial </a:t>
            </a:r>
            <a:endParaRPr lang="el-GR" sz="1600" b="1" dirty="0">
              <a:solidFill>
                <a:schemeClr val="bg1"/>
              </a:solidFill>
              <a:effectLst>
                <a:outerShdw blurRad="38100" dist="38100" dir="2700000" algn="tl">
                  <a:srgbClr val="000000">
                    <a:alpha val="43137"/>
                  </a:srgbClr>
                </a:outerShdw>
              </a:effectLst>
            </a:endParaRPr>
          </a:p>
        </p:txBody>
      </p:sp>
      <p:cxnSp>
        <p:nvCxnSpPr>
          <p:cNvPr id="18" name="Straight Arrow Connector 17"/>
          <p:cNvCxnSpPr>
            <a:stCxn id="17" idx="1"/>
          </p:cNvCxnSpPr>
          <p:nvPr/>
        </p:nvCxnSpPr>
        <p:spPr>
          <a:xfrm flipH="1">
            <a:off x="9535566" y="2403985"/>
            <a:ext cx="72603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238525" y="3867265"/>
            <a:ext cx="1177245"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rPr>
              <a:t>JANUS trial </a:t>
            </a:r>
            <a:endParaRPr lang="el-GR" sz="1600" b="1" dirty="0">
              <a:solidFill>
                <a:schemeClr val="bg1"/>
              </a:solidFill>
              <a:effectLst>
                <a:outerShdw blurRad="38100" dist="38100" dir="2700000" algn="tl">
                  <a:srgbClr val="000000">
                    <a:alpha val="43137"/>
                  </a:srgbClr>
                </a:outerShdw>
              </a:effectLst>
            </a:endParaRPr>
          </a:p>
        </p:txBody>
      </p:sp>
      <p:cxnSp>
        <p:nvCxnSpPr>
          <p:cNvPr id="20" name="Straight Arrow Connector 19"/>
          <p:cNvCxnSpPr>
            <a:stCxn id="19" idx="1"/>
          </p:cNvCxnSpPr>
          <p:nvPr/>
        </p:nvCxnSpPr>
        <p:spPr>
          <a:xfrm flipH="1">
            <a:off x="9512491" y="4036542"/>
            <a:ext cx="72603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805594" y="6300549"/>
            <a:ext cx="7519917" cy="327546"/>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Rectangle 21"/>
          <p:cNvSpPr/>
          <p:nvPr/>
        </p:nvSpPr>
        <p:spPr>
          <a:xfrm>
            <a:off x="1805594" y="3857966"/>
            <a:ext cx="7519917" cy="327546"/>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Rectangle 22"/>
          <p:cNvSpPr/>
          <p:nvPr/>
        </p:nvSpPr>
        <p:spPr>
          <a:xfrm>
            <a:off x="1840356" y="5159586"/>
            <a:ext cx="7519917" cy="327546"/>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TextBox 23"/>
          <p:cNvSpPr txBox="1"/>
          <p:nvPr/>
        </p:nvSpPr>
        <p:spPr>
          <a:xfrm>
            <a:off x="10238524" y="5122484"/>
            <a:ext cx="1013419"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rPr>
              <a:t>Pilot trial </a:t>
            </a:r>
            <a:endParaRPr lang="el-GR" sz="1600" b="1" dirty="0">
              <a:solidFill>
                <a:schemeClr val="bg1"/>
              </a:solidFill>
              <a:effectLst>
                <a:outerShdw blurRad="38100" dist="38100" dir="2700000" algn="tl">
                  <a:srgbClr val="000000">
                    <a:alpha val="43137"/>
                  </a:srgbClr>
                </a:outerShdw>
              </a:effectLst>
            </a:endParaRPr>
          </a:p>
        </p:txBody>
      </p:sp>
      <p:cxnSp>
        <p:nvCxnSpPr>
          <p:cNvPr id="25" name="Straight Arrow Connector 24"/>
          <p:cNvCxnSpPr>
            <a:stCxn id="24" idx="1"/>
          </p:cNvCxnSpPr>
          <p:nvPr/>
        </p:nvCxnSpPr>
        <p:spPr>
          <a:xfrm flipH="1">
            <a:off x="9512490" y="5291761"/>
            <a:ext cx="72603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238204" y="6334009"/>
            <a:ext cx="120097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rPr>
              <a:t>ALIGN trial  </a:t>
            </a:r>
            <a:endParaRPr lang="el-GR" sz="1600" b="1" dirty="0">
              <a:solidFill>
                <a:schemeClr val="bg1"/>
              </a:solidFill>
              <a:effectLst>
                <a:outerShdw blurRad="38100" dist="38100" dir="2700000" algn="tl">
                  <a:srgbClr val="000000">
                    <a:alpha val="43137"/>
                  </a:srgbClr>
                </a:outerShdw>
              </a:effectLst>
            </a:endParaRPr>
          </a:p>
        </p:txBody>
      </p:sp>
      <p:cxnSp>
        <p:nvCxnSpPr>
          <p:cNvPr id="27" name="Straight Arrow Connector 26"/>
          <p:cNvCxnSpPr>
            <a:stCxn id="26" idx="1"/>
          </p:cNvCxnSpPr>
          <p:nvPr/>
        </p:nvCxnSpPr>
        <p:spPr>
          <a:xfrm flipH="1">
            <a:off x="9512170" y="6503286"/>
            <a:ext cx="72603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605516" y="2573262"/>
            <a:ext cx="10049029" cy="4210310"/>
          </a:xfrm>
          <a:prstGeom prst="rect">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58648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242E"/>
        </a:solidFill>
        <a:effectLst/>
      </p:bgPr>
    </p:bg>
    <p:spTree>
      <p:nvGrpSpPr>
        <p:cNvPr id="1" name=""/>
        <p:cNvGrpSpPr/>
        <p:nvPr/>
      </p:nvGrpSpPr>
      <p:grpSpPr>
        <a:xfrm>
          <a:off x="0" y="0"/>
          <a:ext cx="0" cy="0"/>
          <a:chOff x="0" y="0"/>
          <a:chExt cx="0" cy="0"/>
        </a:xfrm>
      </p:grpSpPr>
      <p:sp>
        <p:nvSpPr>
          <p:cNvPr id="6" name="TextBox 5"/>
          <p:cNvSpPr txBox="1"/>
          <p:nvPr/>
        </p:nvSpPr>
        <p:spPr>
          <a:xfrm>
            <a:off x="8258874" y="6068731"/>
            <a:ext cx="3887873" cy="615400"/>
          </a:xfrm>
          <a:prstGeom prst="rect">
            <a:avLst/>
          </a:prstGeom>
          <a:noFill/>
        </p:spPr>
        <p:txBody>
          <a:bodyPr wrap="none" lIns="121714" tIns="60857" rIns="121714" bIns="60857" rtlCol="0">
            <a:spAutoFit/>
          </a:bodyPr>
          <a:lstStyle/>
          <a:p>
            <a:pPr defTabSz="1216860"/>
            <a:r>
              <a:rPr lang="en-US" sz="1600" i="1" dirty="0" err="1">
                <a:solidFill>
                  <a:prstClr val="white"/>
                </a:solidFill>
              </a:rPr>
              <a:t>Int</a:t>
            </a:r>
            <a:r>
              <a:rPr lang="en-US" sz="1600" i="1" dirty="0">
                <a:solidFill>
                  <a:prstClr val="white"/>
                </a:solidFill>
              </a:rPr>
              <a:t> J </a:t>
            </a:r>
            <a:r>
              <a:rPr lang="en-US" sz="1600" i="1" dirty="0" err="1">
                <a:solidFill>
                  <a:prstClr val="white"/>
                </a:solidFill>
              </a:rPr>
              <a:t>Immunogenet</a:t>
            </a:r>
            <a:r>
              <a:rPr lang="en-US" sz="1600" i="1" dirty="0">
                <a:solidFill>
                  <a:prstClr val="white"/>
                </a:solidFill>
              </a:rPr>
              <a:t> 2022;49:8-21</a:t>
            </a:r>
          </a:p>
          <a:p>
            <a:pPr defTabSz="1216860"/>
            <a:r>
              <a:rPr lang="en-US" sz="1600" i="1" dirty="0" err="1">
                <a:solidFill>
                  <a:prstClr val="white"/>
                </a:solidFill>
              </a:rPr>
              <a:t>Int</a:t>
            </a:r>
            <a:r>
              <a:rPr lang="en-US" sz="1600" i="1" dirty="0">
                <a:solidFill>
                  <a:prstClr val="white"/>
                </a:solidFill>
              </a:rPr>
              <a:t> J </a:t>
            </a:r>
            <a:r>
              <a:rPr lang="en-US" sz="1600" i="1" dirty="0" err="1">
                <a:solidFill>
                  <a:prstClr val="white"/>
                </a:solidFill>
              </a:rPr>
              <a:t>Nephrol</a:t>
            </a:r>
            <a:r>
              <a:rPr lang="en-US" sz="1600" i="1" dirty="0">
                <a:solidFill>
                  <a:prstClr val="white"/>
                </a:solidFill>
              </a:rPr>
              <a:t> </a:t>
            </a:r>
            <a:r>
              <a:rPr lang="en-US" sz="1600" i="1" dirty="0" err="1">
                <a:solidFill>
                  <a:prstClr val="white"/>
                </a:solidFill>
              </a:rPr>
              <a:t>Renovasc</a:t>
            </a:r>
            <a:r>
              <a:rPr lang="en-US" sz="1600" i="1" dirty="0">
                <a:solidFill>
                  <a:prstClr val="white"/>
                </a:solidFill>
              </a:rPr>
              <a:t> Dis 2018;11:137-148</a:t>
            </a:r>
            <a:endParaRPr lang="el-GR" sz="1600" i="1" dirty="0">
              <a:solidFill>
                <a:prstClr val="white"/>
              </a:solidFill>
            </a:endParaRPr>
          </a:p>
        </p:txBody>
      </p:sp>
      <p:sp>
        <p:nvSpPr>
          <p:cNvPr id="7" name="TextBox 6"/>
          <p:cNvSpPr txBox="1"/>
          <p:nvPr/>
        </p:nvSpPr>
        <p:spPr>
          <a:xfrm>
            <a:off x="508001" y="1701851"/>
            <a:ext cx="7863147" cy="4554885"/>
          </a:xfrm>
          <a:prstGeom prst="rect">
            <a:avLst/>
          </a:prstGeom>
          <a:noFill/>
        </p:spPr>
        <p:txBody>
          <a:bodyPr wrap="none" lIns="121714" tIns="60857" rIns="121714" bIns="60857" rtlCol="0">
            <a:spAutoFit/>
          </a:bodyPr>
          <a:lstStyle/>
          <a:p>
            <a:pPr marL="380281" indent="-380281" defTabSz="1216860">
              <a:lnSpc>
                <a:spcPct val="150000"/>
              </a:lnSpc>
              <a:buFont typeface="Wingdings" pitchFamily="2" charset="2"/>
              <a:buChar char="Ø"/>
            </a:pPr>
            <a:r>
              <a:rPr lang="en-US" sz="2400" b="1" dirty="0">
                <a:solidFill>
                  <a:srgbClr val="FFFF00"/>
                </a:solidFill>
                <a:effectLst>
                  <a:outerShdw blurRad="38100" dist="38100" dir="2700000" algn="tl">
                    <a:srgbClr val="000000">
                      <a:alpha val="43137"/>
                    </a:srgbClr>
                  </a:outerShdw>
                </a:effectLst>
              </a:rPr>
              <a:t>45% of all GN </a:t>
            </a:r>
            <a:r>
              <a:rPr lang="en-US" sz="2400" dirty="0">
                <a:solidFill>
                  <a:prstClr val="white"/>
                </a:solidFill>
              </a:rPr>
              <a:t>(most common)</a:t>
            </a:r>
          </a:p>
          <a:p>
            <a:pPr marL="380281" indent="-380281" defTabSz="1216860">
              <a:lnSpc>
                <a:spcPct val="150000"/>
              </a:lnSpc>
              <a:buFont typeface="Wingdings" pitchFamily="2" charset="2"/>
              <a:buChar char="Ø"/>
            </a:pPr>
            <a:r>
              <a:rPr lang="en-US" sz="2400" b="1" dirty="0">
                <a:solidFill>
                  <a:srgbClr val="FFFF00"/>
                </a:solidFill>
                <a:effectLst>
                  <a:outerShdw blurRad="38100" dist="38100" dir="2700000" algn="tl">
                    <a:srgbClr val="000000">
                      <a:alpha val="43137"/>
                    </a:srgbClr>
                  </a:outerShdw>
                </a:effectLst>
              </a:rPr>
              <a:t>2.5/100,000</a:t>
            </a:r>
            <a:r>
              <a:rPr lang="en-US" sz="2400" b="1" dirty="0">
                <a:solidFill>
                  <a:srgbClr val="F79646">
                    <a:lumMod val="75000"/>
                  </a:srgbClr>
                </a:solidFill>
                <a:effectLst>
                  <a:outerShdw blurRad="38100" dist="38100" dir="2700000" algn="tl">
                    <a:srgbClr val="000000">
                      <a:alpha val="43137"/>
                    </a:srgbClr>
                  </a:outerShdw>
                </a:effectLst>
              </a:rPr>
              <a:t> </a:t>
            </a:r>
            <a:r>
              <a:rPr lang="en-US" sz="2400" dirty="0">
                <a:solidFill>
                  <a:prstClr val="white"/>
                </a:solidFill>
              </a:rPr>
              <a:t>Global </a:t>
            </a:r>
            <a:r>
              <a:rPr lang="en-US" sz="2400" dirty="0" smtClean="0">
                <a:solidFill>
                  <a:prstClr val="white"/>
                </a:solidFill>
              </a:rPr>
              <a:t>incidence </a:t>
            </a:r>
            <a:r>
              <a:rPr lang="en-US" sz="1400" dirty="0" smtClean="0">
                <a:solidFill>
                  <a:prstClr val="white"/>
                </a:solidFill>
              </a:rPr>
              <a:t>(screening policies, threshold for biopsies )</a:t>
            </a:r>
            <a:endParaRPr lang="en-US" sz="2400" dirty="0">
              <a:solidFill>
                <a:prstClr val="white"/>
              </a:solidFill>
            </a:endParaRPr>
          </a:p>
          <a:p>
            <a:pPr marL="380281" indent="-380281" defTabSz="1216860">
              <a:lnSpc>
                <a:spcPct val="150000"/>
              </a:lnSpc>
              <a:buFont typeface="Wingdings" pitchFamily="2" charset="2"/>
              <a:buChar char="Ø"/>
            </a:pPr>
            <a:r>
              <a:rPr lang="en-US" sz="2400" dirty="0">
                <a:solidFill>
                  <a:prstClr val="white"/>
                </a:solidFill>
              </a:rPr>
              <a:t>Asians &gt; Caucasians &gt; Black patients </a:t>
            </a:r>
          </a:p>
          <a:p>
            <a:pPr marL="380281" indent="-380281" defTabSz="1216860">
              <a:lnSpc>
                <a:spcPct val="150000"/>
              </a:lnSpc>
              <a:buFont typeface="Wingdings" pitchFamily="2" charset="2"/>
              <a:buChar char="Ø"/>
            </a:pPr>
            <a:r>
              <a:rPr lang="en-US" sz="2400" dirty="0" err="1">
                <a:solidFill>
                  <a:prstClr val="white"/>
                </a:solidFill>
              </a:rPr>
              <a:t>Male:Female</a:t>
            </a:r>
            <a:r>
              <a:rPr lang="en-US" sz="2400" dirty="0">
                <a:solidFill>
                  <a:prstClr val="white"/>
                </a:solidFill>
              </a:rPr>
              <a:t> = 2:1 (in Asia</a:t>
            </a:r>
            <a:r>
              <a:rPr lang="en-US" sz="2400" dirty="0">
                <a:solidFill>
                  <a:prstClr val="white"/>
                </a:solidFill>
                <a:sym typeface="Wingdings" pitchFamily="2" charset="2"/>
              </a:rPr>
              <a:t> 1:1)</a:t>
            </a:r>
          </a:p>
          <a:p>
            <a:pPr marL="380281" indent="-380281" defTabSz="1216860">
              <a:lnSpc>
                <a:spcPct val="150000"/>
              </a:lnSpc>
              <a:buFont typeface="Wingdings" pitchFamily="2" charset="2"/>
              <a:buChar char="Ø"/>
            </a:pPr>
            <a:r>
              <a:rPr lang="en-US" sz="2400" dirty="0" err="1">
                <a:solidFill>
                  <a:srgbClr val="FFFF00"/>
                </a:solidFill>
                <a:sym typeface="Wingdings" pitchFamily="2" charset="2"/>
              </a:rPr>
              <a:t>Heterogenous</a:t>
            </a:r>
            <a:r>
              <a:rPr lang="en-US" sz="2400" dirty="0">
                <a:solidFill>
                  <a:srgbClr val="FFFF00"/>
                </a:solidFill>
                <a:sym typeface="Wingdings" pitchFamily="2" charset="2"/>
              </a:rPr>
              <a:t> clinical presentation </a:t>
            </a:r>
            <a:r>
              <a:rPr lang="en-US" sz="1600" dirty="0">
                <a:solidFill>
                  <a:prstClr val="white"/>
                </a:solidFill>
                <a:sym typeface="Wingdings" pitchFamily="2" charset="2"/>
              </a:rPr>
              <a:t>(from asymptomatic to RPGN)</a:t>
            </a:r>
            <a:endParaRPr lang="en-US" sz="1600" dirty="0">
              <a:solidFill>
                <a:prstClr val="white"/>
              </a:solidFill>
            </a:endParaRPr>
          </a:p>
          <a:p>
            <a:pPr marL="380281" indent="-380281" defTabSz="1216860">
              <a:lnSpc>
                <a:spcPct val="150000"/>
              </a:lnSpc>
              <a:buFont typeface="Wingdings" pitchFamily="2" charset="2"/>
              <a:buChar char="Ø"/>
            </a:pPr>
            <a:r>
              <a:rPr lang="en-US" sz="2400" dirty="0">
                <a:solidFill>
                  <a:prstClr val="white"/>
                </a:solidFill>
              </a:rPr>
              <a:t>Mucosal surfaces play a key role </a:t>
            </a:r>
          </a:p>
          <a:p>
            <a:pPr marL="380281" indent="-380281" defTabSz="1216860">
              <a:lnSpc>
                <a:spcPct val="150000"/>
              </a:lnSpc>
              <a:buFont typeface="Wingdings" pitchFamily="2" charset="2"/>
              <a:buChar char="Ø"/>
            </a:pPr>
            <a:r>
              <a:rPr lang="en-US" sz="2400" dirty="0">
                <a:solidFill>
                  <a:prstClr val="white"/>
                </a:solidFill>
              </a:rPr>
              <a:t>Up to </a:t>
            </a:r>
            <a:r>
              <a:rPr lang="en-US" sz="2400" b="1" dirty="0">
                <a:solidFill>
                  <a:srgbClr val="FFFF00"/>
                </a:solidFill>
                <a:effectLst>
                  <a:outerShdw blurRad="38100" dist="38100" dir="2700000" algn="tl">
                    <a:srgbClr val="000000">
                      <a:alpha val="43137"/>
                    </a:srgbClr>
                  </a:outerShdw>
                </a:effectLst>
              </a:rPr>
              <a:t>40% progress to ESRD </a:t>
            </a:r>
            <a:r>
              <a:rPr lang="en-US" sz="2400" dirty="0">
                <a:solidFill>
                  <a:prstClr val="white"/>
                </a:solidFill>
              </a:rPr>
              <a:t>within 20 years of diagnosis </a:t>
            </a:r>
          </a:p>
          <a:p>
            <a:pPr marL="380281" indent="-380281" defTabSz="1216860">
              <a:lnSpc>
                <a:spcPct val="150000"/>
              </a:lnSpc>
              <a:buFont typeface="Wingdings" pitchFamily="2" charset="2"/>
              <a:buChar char="Ø"/>
            </a:pPr>
            <a:r>
              <a:rPr lang="en-US" sz="2400" dirty="0">
                <a:solidFill>
                  <a:prstClr val="white"/>
                </a:solidFill>
              </a:rPr>
              <a:t>Until now, SOC has been the use of supportive measure</a:t>
            </a:r>
          </a:p>
        </p:txBody>
      </p:sp>
      <p:sp>
        <p:nvSpPr>
          <p:cNvPr id="10" name="Rounded Rectangle 9"/>
          <p:cNvSpPr/>
          <p:nvPr/>
        </p:nvSpPr>
        <p:spPr>
          <a:xfrm>
            <a:off x="203200" y="1600215"/>
            <a:ext cx="8055640" cy="4776281"/>
          </a:xfrm>
          <a:prstGeom prst="roundRect">
            <a:avLst/>
          </a:prstGeom>
          <a:noFill/>
          <a:ln>
            <a:solidFill>
              <a:schemeClr val="accent1">
                <a:lumMod val="75000"/>
              </a:schemeClr>
            </a:solidFill>
          </a:ln>
          <a:effectLst>
            <a:glow rad="63500">
              <a:schemeClr val="accent1">
                <a:lumMod val="20000"/>
                <a:lumOff val="80000"/>
                <a:alpha val="39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21714" tIns="60857" rIns="121714" bIns="60857" spcCol="0" rtlCol="0" anchor="ctr"/>
          <a:lstStyle/>
          <a:p>
            <a:pPr algn="ctr" defTabSz="1216860"/>
            <a:endParaRPr lang="el-GR" sz="2400">
              <a:solidFill>
                <a:prstClr val="white"/>
              </a:solidFill>
            </a:endParaRPr>
          </a:p>
        </p:txBody>
      </p:sp>
      <p:pic>
        <p:nvPicPr>
          <p:cNvPr id="4104" name="Picture 8" descr="Premium Vector | Point composed world map america representing the global  conne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52110" y="177813"/>
            <a:ext cx="2294169" cy="229417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10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5445" y="4343400"/>
            <a:ext cx="3396535" cy="850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ight Brace 10"/>
          <p:cNvSpPr/>
          <p:nvPr/>
        </p:nvSpPr>
        <p:spPr>
          <a:xfrm rot="5400000">
            <a:off x="9301981" y="3682861"/>
            <a:ext cx="237344" cy="1117600"/>
          </a:xfrm>
          <a:prstGeom prst="rightBrace">
            <a:avLst/>
          </a:prstGeom>
          <a:ln w="25400"/>
        </p:spPr>
        <p:style>
          <a:lnRef idx="1">
            <a:schemeClr val="accent1"/>
          </a:lnRef>
          <a:fillRef idx="0">
            <a:schemeClr val="accent1"/>
          </a:fillRef>
          <a:effectRef idx="0">
            <a:schemeClr val="accent1"/>
          </a:effectRef>
          <a:fontRef idx="minor">
            <a:schemeClr val="tx1"/>
          </a:fontRef>
        </p:style>
        <p:txBody>
          <a:bodyPr lIns="121762" tIns="60881" rIns="121762" bIns="60881" rtlCol="0" anchor="ctr"/>
          <a:lstStyle/>
          <a:p>
            <a:pPr algn="ctr" defTabSz="1216860"/>
            <a:endParaRPr lang="el-GR" sz="2400">
              <a:solidFill>
                <a:prstClr val="black"/>
              </a:solidFill>
            </a:endParaRPr>
          </a:p>
        </p:txBody>
      </p:sp>
      <p:sp>
        <p:nvSpPr>
          <p:cNvPr id="12" name="TextBox 11"/>
          <p:cNvSpPr txBox="1"/>
          <p:nvPr/>
        </p:nvSpPr>
        <p:spPr>
          <a:xfrm>
            <a:off x="8930185" y="3784615"/>
            <a:ext cx="903435" cy="492337"/>
          </a:xfrm>
          <a:prstGeom prst="rect">
            <a:avLst/>
          </a:prstGeom>
          <a:noFill/>
        </p:spPr>
        <p:txBody>
          <a:bodyPr wrap="none" lIns="121762" tIns="60881" rIns="121762" bIns="60881" rtlCol="0">
            <a:spAutoFit/>
          </a:bodyPr>
          <a:lstStyle/>
          <a:p>
            <a:pPr defTabSz="1216860"/>
            <a:r>
              <a:rPr lang="en-US" sz="2400" b="1" i="1" dirty="0">
                <a:solidFill>
                  <a:prstClr val="white"/>
                </a:solidFill>
                <a:effectLst>
                  <a:outerShdw blurRad="38100" dist="38100" dir="2700000" algn="tl">
                    <a:srgbClr val="000000">
                      <a:alpha val="43137"/>
                    </a:srgbClr>
                  </a:outerShdw>
                </a:effectLst>
              </a:rPr>
              <a:t>ESRD</a:t>
            </a:r>
            <a:endParaRPr lang="el-GR" sz="2400" b="1" i="1" dirty="0">
              <a:solidFill>
                <a:prstClr val="white"/>
              </a:solidFill>
              <a:effectLst>
                <a:outerShdw blurRad="38100" dist="38100" dir="2700000" algn="tl">
                  <a:srgbClr val="000000">
                    <a:alpha val="43137"/>
                  </a:srgbClr>
                </a:outerShdw>
              </a:effectLst>
            </a:endParaRPr>
          </a:p>
        </p:txBody>
      </p:sp>
      <p:sp>
        <p:nvSpPr>
          <p:cNvPr id="13" name="Τίτλος 1">
            <a:extLst>
              <a:ext uri="{FF2B5EF4-FFF2-40B4-BE49-F238E27FC236}">
                <a16:creationId xmlns="" xmlns:a16="http://schemas.microsoft.com/office/drawing/2014/main" id="{A6892CD5-F6DA-47C6-AA60-0FB077506959}"/>
              </a:ext>
            </a:extLst>
          </p:cNvPr>
          <p:cNvSpPr>
            <a:spLocks noGrp="1"/>
          </p:cNvSpPr>
          <p:nvPr>
            <p:ph type="title"/>
          </p:nvPr>
        </p:nvSpPr>
        <p:spPr>
          <a:xfrm>
            <a:off x="337516" y="422765"/>
            <a:ext cx="7704197" cy="801667"/>
          </a:xfrm>
          <a:ln>
            <a:solidFill>
              <a:schemeClr val="accent1"/>
            </a:solidFill>
          </a:ln>
          <a:effectLst>
            <a:glow rad="165100">
              <a:schemeClr val="accent1">
                <a:lumMod val="75000"/>
                <a:alpha val="40000"/>
              </a:schemeClr>
            </a:glow>
          </a:effectLst>
        </p:spPr>
        <p:txBody>
          <a:bodyPr>
            <a:noAutofit/>
          </a:bodyPr>
          <a:lstStyle/>
          <a:p>
            <a:pPr algn="l"/>
            <a:r>
              <a:rPr lang="en-US" sz="4400" b="1" i="1" dirty="0">
                <a:solidFill>
                  <a:schemeClr val="bg1"/>
                </a:solidFill>
                <a:latin typeface="+mn-lt"/>
              </a:rPr>
              <a:t>IgA Nephropathy (</a:t>
            </a:r>
            <a:r>
              <a:rPr lang="en-US" sz="4400" b="1" i="1" dirty="0" err="1">
                <a:solidFill>
                  <a:schemeClr val="bg1"/>
                </a:solidFill>
                <a:latin typeface="+mn-lt"/>
              </a:rPr>
              <a:t>IgAN</a:t>
            </a:r>
            <a:r>
              <a:rPr lang="en-US" sz="4400" b="1" i="1" dirty="0">
                <a:solidFill>
                  <a:schemeClr val="bg1"/>
                </a:solidFill>
                <a:latin typeface="+mn-lt"/>
              </a:rPr>
              <a:t>)</a:t>
            </a:r>
            <a:endParaRPr lang="el-GR" sz="4400" dirty="0">
              <a:solidFill>
                <a:schemeClr val="bg1"/>
              </a:solidFill>
              <a:latin typeface="+mn-lt"/>
            </a:endParaRPr>
          </a:p>
        </p:txBody>
      </p:sp>
    </p:spTree>
    <p:extLst>
      <p:ext uri="{BB962C8B-B14F-4D97-AF65-F5344CB8AC3E}">
        <p14:creationId xmlns:p14="http://schemas.microsoft.com/office/powerpoint/2010/main" val="83303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EC5CC180-FB47-4159-B919-514E51E73EA9}"/>
              </a:ext>
            </a:extLst>
          </p:cNvPr>
          <p:cNvPicPr>
            <a:picLocks noChangeAspect="1"/>
          </p:cNvPicPr>
          <p:nvPr/>
        </p:nvPicPr>
        <p:blipFill>
          <a:blip r:embed="rId3"/>
          <a:stretch>
            <a:fillRect/>
          </a:stretch>
        </p:blipFill>
        <p:spPr>
          <a:xfrm>
            <a:off x="148046" y="328651"/>
            <a:ext cx="8402223" cy="523948"/>
          </a:xfrm>
          <a:prstGeom prst="rect">
            <a:avLst/>
          </a:prstGeom>
        </p:spPr>
      </p:pic>
      <p:pic>
        <p:nvPicPr>
          <p:cNvPr id="5" name="Εικόνα 4">
            <a:extLst>
              <a:ext uri="{FF2B5EF4-FFF2-40B4-BE49-F238E27FC236}">
                <a16:creationId xmlns="" xmlns:a16="http://schemas.microsoft.com/office/drawing/2014/main" id="{6C06BC53-E81C-4F1E-8A50-1170B8937B86}"/>
              </a:ext>
            </a:extLst>
          </p:cNvPr>
          <p:cNvPicPr>
            <a:picLocks noChangeAspect="1"/>
          </p:cNvPicPr>
          <p:nvPr/>
        </p:nvPicPr>
        <p:blipFill>
          <a:blip r:embed="rId4"/>
          <a:stretch>
            <a:fillRect/>
          </a:stretch>
        </p:blipFill>
        <p:spPr>
          <a:xfrm>
            <a:off x="295621" y="1218424"/>
            <a:ext cx="8106907" cy="5048955"/>
          </a:xfrm>
          <a:prstGeom prst="rect">
            <a:avLst/>
          </a:prstGeom>
          <a:ln w="41275">
            <a:solidFill>
              <a:schemeClr val="bg1">
                <a:lumMod val="85000"/>
              </a:schemeClr>
            </a:solidFill>
          </a:ln>
          <a:effectLst>
            <a:glow rad="139700">
              <a:schemeClr val="accent3">
                <a:satMod val="175000"/>
                <a:alpha val="40000"/>
              </a:schemeClr>
            </a:glow>
          </a:effectLst>
        </p:spPr>
      </p:pic>
      <p:sp>
        <p:nvSpPr>
          <p:cNvPr id="6" name="Ορθογώνιο 5">
            <a:extLst>
              <a:ext uri="{FF2B5EF4-FFF2-40B4-BE49-F238E27FC236}">
                <a16:creationId xmlns="" xmlns:a16="http://schemas.microsoft.com/office/drawing/2014/main" id="{B6854D09-B48A-4973-8289-01BBA85E0921}"/>
              </a:ext>
            </a:extLst>
          </p:cNvPr>
          <p:cNvSpPr/>
          <p:nvPr/>
        </p:nvSpPr>
        <p:spPr>
          <a:xfrm>
            <a:off x="295706" y="4408315"/>
            <a:ext cx="2897943" cy="545911"/>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solidFill>
                <a:prstClr val="white"/>
              </a:solidFill>
            </a:endParaRPr>
          </a:p>
        </p:txBody>
      </p:sp>
      <p:sp>
        <p:nvSpPr>
          <p:cNvPr id="7" name="Ορθογώνιο: Στρογγύλεμα γωνιών 6">
            <a:extLst>
              <a:ext uri="{FF2B5EF4-FFF2-40B4-BE49-F238E27FC236}">
                <a16:creationId xmlns="" xmlns:a16="http://schemas.microsoft.com/office/drawing/2014/main" id="{841CB18C-F662-4D45-840E-37D39F9E058C}"/>
              </a:ext>
            </a:extLst>
          </p:cNvPr>
          <p:cNvSpPr/>
          <p:nvPr/>
        </p:nvSpPr>
        <p:spPr>
          <a:xfrm>
            <a:off x="3193647" y="1378424"/>
            <a:ext cx="1992575" cy="450376"/>
          </a:xfrm>
          <a:prstGeom prst="round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solidFill>
                <a:prstClr val="white"/>
              </a:solidFill>
            </a:endParaRPr>
          </a:p>
        </p:txBody>
      </p:sp>
      <p:sp>
        <p:nvSpPr>
          <p:cNvPr id="8" name="Ορθογώνιο: Στρογγύλεμα γωνιών 7">
            <a:extLst>
              <a:ext uri="{FF2B5EF4-FFF2-40B4-BE49-F238E27FC236}">
                <a16:creationId xmlns="" xmlns:a16="http://schemas.microsoft.com/office/drawing/2014/main" id="{08351B25-CC25-4E81-9C98-365FB4D869CA}"/>
              </a:ext>
            </a:extLst>
          </p:cNvPr>
          <p:cNvSpPr/>
          <p:nvPr/>
        </p:nvSpPr>
        <p:spPr>
          <a:xfrm>
            <a:off x="6184740" y="2180037"/>
            <a:ext cx="1992575" cy="450376"/>
          </a:xfrm>
          <a:prstGeom prst="round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solidFill>
                <a:prstClr val="white"/>
              </a:solidFill>
            </a:endParaRPr>
          </a:p>
        </p:txBody>
      </p:sp>
      <p:sp>
        <p:nvSpPr>
          <p:cNvPr id="9" name="Ορθογώνιο: Στρογγύλεμα γωνιών 8">
            <a:extLst>
              <a:ext uri="{FF2B5EF4-FFF2-40B4-BE49-F238E27FC236}">
                <a16:creationId xmlns="" xmlns:a16="http://schemas.microsoft.com/office/drawing/2014/main" id="{4CC46AFE-25A2-4FE4-92BE-E31FC1F92E85}"/>
              </a:ext>
            </a:extLst>
          </p:cNvPr>
          <p:cNvSpPr/>
          <p:nvPr/>
        </p:nvSpPr>
        <p:spPr>
          <a:xfrm>
            <a:off x="5898095" y="5816999"/>
            <a:ext cx="1280616" cy="450376"/>
          </a:xfrm>
          <a:prstGeom prst="round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solidFill>
                <a:prstClr val="white"/>
              </a:solidFill>
            </a:endParaRPr>
          </a:p>
        </p:txBody>
      </p:sp>
      <p:sp>
        <p:nvSpPr>
          <p:cNvPr id="10" name="Ορθογώνιο: Στρογγύλεμα γωνιών 9">
            <a:extLst>
              <a:ext uri="{FF2B5EF4-FFF2-40B4-BE49-F238E27FC236}">
                <a16:creationId xmlns="" xmlns:a16="http://schemas.microsoft.com/office/drawing/2014/main" id="{611FCC1A-A098-43D7-975B-670F9FF5BF01}"/>
              </a:ext>
            </a:extLst>
          </p:cNvPr>
          <p:cNvSpPr/>
          <p:nvPr/>
        </p:nvSpPr>
        <p:spPr>
          <a:xfrm>
            <a:off x="1337432" y="5601688"/>
            <a:ext cx="1280616" cy="450376"/>
          </a:xfrm>
          <a:prstGeom prst="round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solidFill>
                <a:prstClr val="white"/>
              </a:solidFill>
            </a:endParaRPr>
          </a:p>
        </p:txBody>
      </p:sp>
      <p:sp>
        <p:nvSpPr>
          <p:cNvPr id="11" name="Ορθογώνιο: Στρογγύλεμα γωνιών 10">
            <a:extLst>
              <a:ext uri="{FF2B5EF4-FFF2-40B4-BE49-F238E27FC236}">
                <a16:creationId xmlns="" xmlns:a16="http://schemas.microsoft.com/office/drawing/2014/main" id="{2C7C4550-445B-418F-86DC-21C3F3E7453A}"/>
              </a:ext>
            </a:extLst>
          </p:cNvPr>
          <p:cNvSpPr/>
          <p:nvPr/>
        </p:nvSpPr>
        <p:spPr>
          <a:xfrm>
            <a:off x="2511177" y="3203812"/>
            <a:ext cx="1296539" cy="450376"/>
          </a:xfrm>
          <a:prstGeom prst="round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solidFill>
                <a:prstClr val="white"/>
              </a:solidFill>
            </a:endParaRPr>
          </a:p>
        </p:txBody>
      </p:sp>
      <p:sp>
        <p:nvSpPr>
          <p:cNvPr id="12" name="Ορθογώνιο: Στρογγύλεμα γωνιών 11">
            <a:extLst>
              <a:ext uri="{FF2B5EF4-FFF2-40B4-BE49-F238E27FC236}">
                <a16:creationId xmlns="" xmlns:a16="http://schemas.microsoft.com/office/drawing/2014/main" id="{0ABD14A3-F3C9-49AE-94F0-D2AD628CDA71}"/>
              </a:ext>
            </a:extLst>
          </p:cNvPr>
          <p:cNvSpPr/>
          <p:nvPr/>
        </p:nvSpPr>
        <p:spPr>
          <a:xfrm>
            <a:off x="4801842" y="4578914"/>
            <a:ext cx="1096337" cy="545911"/>
          </a:xfrm>
          <a:prstGeom prst="round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solidFill>
                <a:prstClr val="white"/>
              </a:solidFill>
            </a:endParaRPr>
          </a:p>
        </p:txBody>
      </p:sp>
      <p:sp>
        <p:nvSpPr>
          <p:cNvPr id="2" name="Rectangle 1"/>
          <p:cNvSpPr/>
          <p:nvPr/>
        </p:nvSpPr>
        <p:spPr>
          <a:xfrm>
            <a:off x="148046" y="235231"/>
            <a:ext cx="9748695" cy="710788"/>
          </a:xfrm>
          <a:prstGeom prst="rect">
            <a:avLst/>
          </a:prstGeom>
          <a:solidFill>
            <a:srgbClr val="3864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3" name="TextBox 12"/>
          <p:cNvSpPr txBox="1"/>
          <p:nvPr/>
        </p:nvSpPr>
        <p:spPr>
          <a:xfrm>
            <a:off x="148047" y="383242"/>
            <a:ext cx="9748694" cy="461665"/>
          </a:xfrm>
          <a:prstGeom prst="rect">
            <a:avLst/>
          </a:prstGeom>
          <a:noFill/>
        </p:spPr>
        <p:txBody>
          <a:bodyPr wrap="none" rtlCol="0">
            <a:spAutoFit/>
          </a:bodyPr>
          <a:lstStyle/>
          <a:p>
            <a:r>
              <a:rPr lang="en-US" sz="2400" b="1" dirty="0" smtClean="0">
                <a:solidFill>
                  <a:prstClr val="white"/>
                </a:solidFill>
                <a:effectLst>
                  <a:outerShdw blurRad="38100" dist="38100" dir="2700000" algn="tl">
                    <a:srgbClr val="000000">
                      <a:alpha val="43137"/>
                    </a:srgbClr>
                  </a:outerShdw>
                </a:effectLst>
              </a:rPr>
              <a:t>PATHWAY-SPECIFIC COMPLEMENT INHIBITORS IN IGAN: ONGOING STUDIES </a:t>
            </a:r>
            <a:endParaRPr lang="el-GR" sz="2400" b="1" dirty="0">
              <a:solidFill>
                <a:prstClr val="white"/>
              </a:solidFill>
              <a:effectLst>
                <a:outerShdw blurRad="38100" dist="38100" dir="2700000" algn="tl">
                  <a:srgbClr val="000000">
                    <a:alpha val="43137"/>
                  </a:srgbClr>
                </a:outerShdw>
              </a:effectLst>
            </a:endParaRPr>
          </a:p>
        </p:txBody>
      </p:sp>
      <p:sp>
        <p:nvSpPr>
          <p:cNvPr id="14" name="Rectangle 13"/>
          <p:cNvSpPr/>
          <p:nvPr/>
        </p:nvSpPr>
        <p:spPr>
          <a:xfrm>
            <a:off x="9788191" y="109183"/>
            <a:ext cx="2333768" cy="1269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3" name="TextBox 2"/>
          <p:cNvSpPr txBox="1"/>
          <p:nvPr/>
        </p:nvSpPr>
        <p:spPr>
          <a:xfrm>
            <a:off x="8550269" y="1198072"/>
            <a:ext cx="3721916" cy="1754326"/>
          </a:xfrm>
          <a:prstGeom prst="rect">
            <a:avLst/>
          </a:prstGeom>
          <a:noFill/>
        </p:spPr>
        <p:txBody>
          <a:bodyPr wrap="none" rtlCol="0">
            <a:spAutoFit/>
          </a:bodyPr>
          <a:lstStyle/>
          <a:p>
            <a:r>
              <a:rPr lang="en-US" sz="1800" b="1" dirty="0" smtClean="0"/>
              <a:t>Evidence for complement activation  </a:t>
            </a:r>
          </a:p>
          <a:p>
            <a:pPr marL="457200" indent="-457200">
              <a:buAutoNum type="arabicPeriod"/>
            </a:pPr>
            <a:r>
              <a:rPr lang="en-US" sz="1800" b="1" dirty="0" smtClean="0"/>
              <a:t>Clinical </a:t>
            </a:r>
          </a:p>
          <a:p>
            <a:pPr marL="457200" indent="-457200">
              <a:buAutoNum type="arabicPeriod"/>
            </a:pPr>
            <a:r>
              <a:rPr lang="en-US" sz="1800" b="1" dirty="0" smtClean="0"/>
              <a:t>Genetic </a:t>
            </a:r>
          </a:p>
          <a:p>
            <a:pPr marL="457200" indent="-457200">
              <a:buAutoNum type="arabicPeriod"/>
            </a:pPr>
            <a:r>
              <a:rPr lang="en-US" sz="1800" b="1" dirty="0" err="1" smtClean="0"/>
              <a:t>Histopathological</a:t>
            </a:r>
            <a:r>
              <a:rPr lang="en-US" sz="1800" b="1" dirty="0" smtClean="0"/>
              <a:t> </a:t>
            </a:r>
          </a:p>
          <a:p>
            <a:pPr marL="457200" indent="-457200">
              <a:buAutoNum type="arabicPeriod"/>
            </a:pPr>
            <a:r>
              <a:rPr lang="en-US" sz="1800" b="1" dirty="0" smtClean="0"/>
              <a:t>Biochemical  </a:t>
            </a:r>
          </a:p>
          <a:p>
            <a:pPr marL="457200" indent="-457200">
              <a:buAutoNum type="arabicPeriod"/>
            </a:pPr>
            <a:endParaRPr lang="el-GR" sz="1800" b="1" dirty="0"/>
          </a:p>
        </p:txBody>
      </p:sp>
      <p:sp>
        <p:nvSpPr>
          <p:cNvPr id="18" name="TextBox 17"/>
          <p:cNvSpPr txBox="1"/>
          <p:nvPr/>
        </p:nvSpPr>
        <p:spPr>
          <a:xfrm>
            <a:off x="736979" y="4569505"/>
            <a:ext cx="2000676" cy="338554"/>
          </a:xfrm>
          <a:prstGeom prst="rect">
            <a:avLst/>
          </a:prstGeom>
          <a:noFill/>
        </p:spPr>
        <p:txBody>
          <a:bodyPr wrap="none" rtlCol="0">
            <a:spAutoFit/>
          </a:bodyPr>
          <a:lstStyle/>
          <a:p>
            <a:r>
              <a:rPr lang="en-US" sz="1600" b="1" dirty="0" smtClean="0">
                <a:effectLst>
                  <a:outerShdw blurRad="38100" dist="38100" dir="2700000" algn="tl">
                    <a:srgbClr val="000000">
                      <a:alpha val="43137"/>
                    </a:srgbClr>
                  </a:outerShdw>
                </a:effectLst>
              </a:rPr>
              <a:t>TERMINAL PATHWAY </a:t>
            </a:r>
            <a:endParaRPr lang="el-GR" sz="1600" b="1" dirty="0">
              <a:effectLst>
                <a:outerShdw blurRad="38100" dist="38100" dir="2700000" algn="tl">
                  <a:srgbClr val="000000">
                    <a:alpha val="43137"/>
                  </a:srgbClr>
                </a:outerShdw>
              </a:effectLst>
            </a:endParaRPr>
          </a:p>
        </p:txBody>
      </p:sp>
      <p:sp>
        <p:nvSpPr>
          <p:cNvPr id="19" name="TextBox 18"/>
          <p:cNvSpPr txBox="1"/>
          <p:nvPr/>
        </p:nvSpPr>
        <p:spPr>
          <a:xfrm>
            <a:off x="8550269" y="3127348"/>
            <a:ext cx="3734484" cy="615553"/>
          </a:xfrm>
          <a:prstGeom prst="rect">
            <a:avLst/>
          </a:prstGeom>
          <a:noFill/>
        </p:spPr>
        <p:txBody>
          <a:bodyPr wrap="none" rtlCol="0">
            <a:spAutoFit/>
          </a:bodyPr>
          <a:lstStyle/>
          <a:p>
            <a:r>
              <a:rPr lang="en-US" sz="1700" b="1" dirty="0" smtClean="0"/>
              <a:t>Compliment activation associates with </a:t>
            </a:r>
          </a:p>
          <a:p>
            <a:r>
              <a:rPr lang="en-US" sz="1700" b="1" dirty="0" smtClean="0"/>
              <a:t>more severe disease prognosis </a:t>
            </a:r>
            <a:endParaRPr lang="el-GR" sz="1700" b="1" dirty="0"/>
          </a:p>
        </p:txBody>
      </p:sp>
    </p:spTree>
    <p:extLst>
      <p:ext uri="{BB962C8B-B14F-4D97-AF65-F5344CB8AC3E}">
        <p14:creationId xmlns:p14="http://schemas.microsoft.com/office/powerpoint/2010/main" val="267535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439" y="1491617"/>
            <a:ext cx="11635187" cy="444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3081" y="27295"/>
            <a:ext cx="11686533" cy="954107"/>
          </a:xfrm>
          <a:prstGeom prst="rect">
            <a:avLst/>
          </a:prstGeom>
          <a:noFill/>
        </p:spPr>
        <p:txBody>
          <a:bodyPr wrap="none" rtlCol="0">
            <a:spAutoFit/>
          </a:bodyPr>
          <a:lstStyle/>
          <a:p>
            <a:r>
              <a:rPr lang="en-US" sz="2800" b="1" dirty="0" smtClean="0">
                <a:solidFill>
                  <a:schemeClr val="accent2">
                    <a:lumMod val="50000"/>
                  </a:schemeClr>
                </a:solidFill>
                <a:effectLst>
                  <a:outerShdw blurRad="38100" dist="38100" dir="2700000" algn="tl">
                    <a:srgbClr val="000000">
                      <a:alpha val="43137"/>
                    </a:srgbClr>
                  </a:outerShdw>
                </a:effectLst>
              </a:rPr>
              <a:t>Targeting the alternative complement pathway with </a:t>
            </a:r>
            <a:r>
              <a:rPr lang="en-US" sz="2800" b="1" dirty="0" err="1" smtClean="0">
                <a:solidFill>
                  <a:schemeClr val="accent2">
                    <a:lumMod val="50000"/>
                  </a:schemeClr>
                </a:solidFill>
                <a:effectLst>
                  <a:outerShdw blurRad="38100" dist="38100" dir="2700000" algn="tl">
                    <a:srgbClr val="000000">
                      <a:alpha val="43137"/>
                    </a:srgbClr>
                  </a:outerShdw>
                </a:effectLst>
              </a:rPr>
              <a:t>iptacoban</a:t>
            </a:r>
            <a:r>
              <a:rPr lang="en-US" sz="2800" b="1" dirty="0" smtClean="0">
                <a:solidFill>
                  <a:schemeClr val="accent2">
                    <a:lumMod val="50000"/>
                  </a:schemeClr>
                </a:solidFill>
                <a:effectLst>
                  <a:outerShdw blurRad="38100" dist="38100" dir="2700000" algn="tl">
                    <a:srgbClr val="000000">
                      <a:alpha val="43137"/>
                    </a:srgbClr>
                  </a:outerShdw>
                </a:effectLst>
              </a:rPr>
              <a:t> to treat </a:t>
            </a:r>
            <a:r>
              <a:rPr lang="en-US" sz="2800" b="1" dirty="0" err="1" smtClean="0">
                <a:solidFill>
                  <a:schemeClr val="accent2">
                    <a:lumMod val="50000"/>
                  </a:schemeClr>
                </a:solidFill>
                <a:effectLst>
                  <a:outerShdw blurRad="38100" dist="38100" dir="2700000" algn="tl">
                    <a:srgbClr val="000000">
                      <a:alpha val="43137"/>
                    </a:srgbClr>
                  </a:outerShdw>
                </a:effectLst>
              </a:rPr>
              <a:t>IgAN</a:t>
            </a:r>
            <a:r>
              <a:rPr lang="en-US" sz="2800" b="1" dirty="0" smtClean="0">
                <a:solidFill>
                  <a:schemeClr val="accent2">
                    <a:lumMod val="50000"/>
                  </a:schemeClr>
                </a:solidFill>
                <a:effectLst>
                  <a:outerShdw blurRad="38100" dist="38100" dir="2700000" algn="tl">
                    <a:srgbClr val="000000">
                      <a:alpha val="43137"/>
                    </a:srgbClr>
                  </a:outerShdw>
                </a:effectLst>
              </a:rPr>
              <a:t>: </a:t>
            </a:r>
          </a:p>
          <a:p>
            <a:r>
              <a:rPr lang="en-US" sz="2800" b="1" dirty="0" smtClean="0">
                <a:solidFill>
                  <a:schemeClr val="accent2">
                    <a:lumMod val="50000"/>
                  </a:schemeClr>
                </a:solidFill>
                <a:effectLst>
                  <a:outerShdw blurRad="38100" dist="38100" dir="2700000" algn="tl">
                    <a:srgbClr val="000000">
                      <a:alpha val="43137"/>
                    </a:srgbClr>
                  </a:outerShdw>
                </a:effectLst>
              </a:rPr>
              <a:t>APPLAUSE-</a:t>
            </a:r>
            <a:r>
              <a:rPr lang="en-US" sz="2800" b="1" dirty="0" err="1" smtClean="0">
                <a:solidFill>
                  <a:schemeClr val="accent2">
                    <a:lumMod val="50000"/>
                  </a:schemeClr>
                </a:solidFill>
                <a:effectLst>
                  <a:outerShdw blurRad="38100" dist="38100" dir="2700000" algn="tl">
                    <a:srgbClr val="000000">
                      <a:alpha val="43137"/>
                    </a:srgbClr>
                  </a:outerShdw>
                </a:effectLst>
              </a:rPr>
              <a:t>IgAN</a:t>
            </a:r>
            <a:r>
              <a:rPr lang="en-US" sz="2800" b="1" dirty="0" smtClean="0">
                <a:solidFill>
                  <a:schemeClr val="accent2">
                    <a:lumMod val="50000"/>
                  </a:schemeClr>
                </a:solidFill>
                <a:effectLst>
                  <a:outerShdw blurRad="38100" dist="38100" dir="2700000" algn="tl">
                    <a:srgbClr val="000000">
                      <a:alpha val="43137"/>
                    </a:srgbClr>
                  </a:outerShdw>
                </a:effectLst>
              </a:rPr>
              <a:t> study (NCT04578834)</a:t>
            </a:r>
            <a:endParaRPr lang="el-GR" sz="2800" b="1" dirty="0">
              <a:solidFill>
                <a:schemeClr val="accent2">
                  <a:lumMod val="50000"/>
                </a:schemeClr>
              </a:solidFill>
              <a:effectLst>
                <a:outerShdw blurRad="38100" dist="38100" dir="2700000" algn="tl">
                  <a:srgbClr val="000000">
                    <a:alpha val="43137"/>
                  </a:srgbClr>
                </a:outerShdw>
              </a:effectLst>
            </a:endParaRPr>
          </a:p>
        </p:txBody>
      </p:sp>
      <p:sp>
        <p:nvSpPr>
          <p:cNvPr id="5" name="TextBox 4"/>
          <p:cNvSpPr txBox="1"/>
          <p:nvPr/>
        </p:nvSpPr>
        <p:spPr>
          <a:xfrm>
            <a:off x="491317" y="941691"/>
            <a:ext cx="10073848" cy="461665"/>
          </a:xfrm>
          <a:prstGeom prst="rect">
            <a:avLst/>
          </a:prstGeom>
          <a:noFill/>
        </p:spPr>
        <p:txBody>
          <a:bodyPr wrap="none" rtlCol="0">
            <a:spAutoFit/>
          </a:bodyPr>
          <a:lstStyle/>
          <a:p>
            <a:r>
              <a:rPr lang="en-US" sz="2400" b="1" i="1" dirty="0" err="1" smtClean="0"/>
              <a:t>Iptacoban</a:t>
            </a:r>
            <a:r>
              <a:rPr lang="en-US" sz="2400" b="1" i="1" dirty="0" smtClean="0"/>
              <a:t>: </a:t>
            </a:r>
            <a:r>
              <a:rPr lang="en-US" sz="2400" dirty="0" smtClean="0"/>
              <a:t>is a proximal compliment inhibitor that specifically binds to factor B </a:t>
            </a:r>
            <a:endParaRPr lang="el-GR" sz="2400" dirty="0"/>
          </a:p>
        </p:txBody>
      </p:sp>
      <p:sp>
        <p:nvSpPr>
          <p:cNvPr id="6" name="TextBox 5"/>
          <p:cNvSpPr txBox="1"/>
          <p:nvPr/>
        </p:nvSpPr>
        <p:spPr>
          <a:xfrm>
            <a:off x="341193" y="6073251"/>
            <a:ext cx="12020470" cy="677108"/>
          </a:xfrm>
          <a:prstGeom prst="rect">
            <a:avLst/>
          </a:prstGeom>
          <a:noFill/>
        </p:spPr>
        <p:txBody>
          <a:bodyPr wrap="none" rtlCol="0">
            <a:spAutoFit/>
          </a:bodyPr>
          <a:lstStyle/>
          <a:p>
            <a:r>
              <a:rPr lang="en-US" b="1" dirty="0" smtClean="0">
                <a:solidFill>
                  <a:schemeClr val="bg2">
                    <a:lumMod val="10000"/>
                  </a:schemeClr>
                </a:solidFill>
              </a:rPr>
              <a:t>APPLAUSE-</a:t>
            </a:r>
            <a:r>
              <a:rPr lang="en-US" b="1" dirty="0" err="1" smtClean="0">
                <a:solidFill>
                  <a:schemeClr val="bg2">
                    <a:lumMod val="10000"/>
                  </a:schemeClr>
                </a:solidFill>
              </a:rPr>
              <a:t>IgAN</a:t>
            </a:r>
            <a:r>
              <a:rPr lang="en-US" b="1" dirty="0" smtClean="0">
                <a:solidFill>
                  <a:schemeClr val="bg2">
                    <a:lumMod val="10000"/>
                  </a:schemeClr>
                </a:solidFill>
              </a:rPr>
              <a:t> will evaluate the benefits and safety of </a:t>
            </a:r>
            <a:r>
              <a:rPr lang="en-US" b="1" dirty="0" err="1" smtClean="0">
                <a:solidFill>
                  <a:schemeClr val="bg2">
                    <a:lumMod val="10000"/>
                  </a:schemeClr>
                </a:solidFill>
              </a:rPr>
              <a:t>iptacoban</a:t>
            </a:r>
            <a:r>
              <a:rPr lang="en-US" b="1" dirty="0" smtClean="0">
                <a:solidFill>
                  <a:schemeClr val="bg2">
                    <a:lumMod val="10000"/>
                  </a:schemeClr>
                </a:solidFill>
              </a:rPr>
              <a:t> in reducing complement mediated kidney damage </a:t>
            </a:r>
          </a:p>
          <a:p>
            <a:r>
              <a:rPr lang="en-US" b="1" dirty="0" smtClean="0">
                <a:solidFill>
                  <a:schemeClr val="bg2">
                    <a:lumMod val="10000"/>
                  </a:schemeClr>
                </a:solidFill>
              </a:rPr>
              <a:t>and thus slowing or preventing disease progression  </a:t>
            </a:r>
            <a:endParaRPr lang="el-GR" b="1" dirty="0">
              <a:solidFill>
                <a:schemeClr val="bg2">
                  <a:lumMod val="10000"/>
                </a:schemeClr>
              </a:solidFill>
            </a:endParaRPr>
          </a:p>
        </p:txBody>
      </p:sp>
    </p:spTree>
    <p:extLst>
      <p:ext uri="{BB962C8B-B14F-4D97-AF65-F5344CB8AC3E}">
        <p14:creationId xmlns:p14="http://schemas.microsoft.com/office/powerpoint/2010/main" val="363276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3453"/>
          <a:stretch/>
        </p:blipFill>
        <p:spPr bwMode="auto">
          <a:xfrm>
            <a:off x="49139" y="281244"/>
            <a:ext cx="12069154" cy="588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339316" y="6533992"/>
            <a:ext cx="3443250" cy="307777"/>
          </a:xfrm>
          <a:prstGeom prst="rect">
            <a:avLst/>
          </a:prstGeom>
        </p:spPr>
        <p:txBody>
          <a:bodyPr wrap="none">
            <a:spAutoFit/>
          </a:bodyPr>
          <a:lstStyle/>
          <a:p>
            <a:r>
              <a:rPr lang="en-US" sz="1400" i="1" dirty="0">
                <a:solidFill>
                  <a:schemeClr val="bg1">
                    <a:lumMod val="50000"/>
                  </a:schemeClr>
                </a:solidFill>
              </a:rPr>
              <a:t>Kidney </a:t>
            </a:r>
            <a:r>
              <a:rPr lang="en-US" sz="1400" i="1" dirty="0" err="1">
                <a:solidFill>
                  <a:schemeClr val="bg1">
                    <a:lumMod val="50000"/>
                  </a:schemeClr>
                </a:solidFill>
              </a:rPr>
              <a:t>Int</a:t>
            </a:r>
            <a:r>
              <a:rPr lang="en-US" sz="1400" i="1" dirty="0">
                <a:solidFill>
                  <a:schemeClr val="bg1">
                    <a:lumMod val="50000"/>
                  </a:schemeClr>
                </a:solidFill>
              </a:rPr>
              <a:t> Rep. 2020 Nov; 5(11): 2032–2041.</a:t>
            </a:r>
            <a:endParaRPr lang="el-GR" sz="1400" i="1" dirty="0">
              <a:solidFill>
                <a:schemeClr val="bg1">
                  <a:lumMod val="50000"/>
                </a:schemeClr>
              </a:solidFill>
            </a:endParaRPr>
          </a:p>
        </p:txBody>
      </p:sp>
      <p:sp>
        <p:nvSpPr>
          <p:cNvPr id="5" name="Rounded Rectangle 4"/>
          <p:cNvSpPr/>
          <p:nvPr/>
        </p:nvSpPr>
        <p:spPr>
          <a:xfrm>
            <a:off x="6905767" y="5083721"/>
            <a:ext cx="5203426" cy="1323439"/>
          </a:xfrm>
          <a:prstGeom prst="roundRect">
            <a:avLst/>
          </a:prstGeom>
          <a:solidFill>
            <a:srgbClr val="2A87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Rectangle 5"/>
          <p:cNvSpPr/>
          <p:nvPr/>
        </p:nvSpPr>
        <p:spPr>
          <a:xfrm>
            <a:off x="7057707" y="5083720"/>
            <a:ext cx="4899546" cy="1323439"/>
          </a:xfrm>
          <a:prstGeom prst="rect">
            <a:avLst/>
          </a:prstGeom>
        </p:spPr>
        <p:txBody>
          <a:bodyPr wrap="square">
            <a:spAutoFit/>
          </a:bodyPr>
          <a:lstStyle/>
          <a:p>
            <a:pPr algn="just"/>
            <a:r>
              <a:rPr lang="en-US" sz="1600" dirty="0">
                <a:solidFill>
                  <a:schemeClr val="bg1"/>
                </a:solidFill>
                <a:effectLst>
                  <a:outerShdw blurRad="38100" dist="38100" dir="2700000" algn="tl">
                    <a:srgbClr val="000000">
                      <a:alpha val="43137"/>
                    </a:srgbClr>
                  </a:outerShdw>
                </a:effectLst>
              </a:rPr>
              <a:t>This interim analysis suggests that </a:t>
            </a:r>
            <a:r>
              <a:rPr lang="en-US" sz="1600" dirty="0" err="1">
                <a:solidFill>
                  <a:schemeClr val="bg1"/>
                </a:solidFill>
                <a:effectLst>
                  <a:outerShdw blurRad="38100" dist="38100" dir="2700000" algn="tl">
                    <a:srgbClr val="000000">
                      <a:alpha val="43137"/>
                    </a:srgbClr>
                  </a:outerShdw>
                </a:effectLst>
              </a:rPr>
              <a:t>narsoplimab</a:t>
            </a:r>
            <a:r>
              <a:rPr lang="en-US" sz="1600" dirty="0">
                <a:solidFill>
                  <a:schemeClr val="bg1"/>
                </a:solidFill>
                <a:effectLst>
                  <a:outerShdw blurRad="38100" dist="38100" dir="2700000" algn="tl">
                    <a:srgbClr val="000000">
                      <a:alpha val="43137"/>
                    </a:srgbClr>
                  </a:outerShdw>
                </a:effectLst>
              </a:rPr>
              <a:t> treatment is safe, is well tolerated, and may result in clinically meaningful reductions in proteinuria and stability of </a:t>
            </a:r>
            <a:r>
              <a:rPr lang="en-US" sz="1600" dirty="0" err="1">
                <a:solidFill>
                  <a:schemeClr val="bg1"/>
                </a:solidFill>
                <a:effectLst>
                  <a:outerShdw blurRad="38100" dist="38100" dir="2700000" algn="tl">
                    <a:srgbClr val="000000">
                      <a:alpha val="43137"/>
                    </a:srgbClr>
                  </a:outerShdw>
                </a:effectLst>
              </a:rPr>
              <a:t>eGFR</a:t>
            </a:r>
            <a:r>
              <a:rPr lang="en-US" sz="1600" dirty="0">
                <a:solidFill>
                  <a:schemeClr val="bg1"/>
                </a:solidFill>
                <a:effectLst>
                  <a:outerShdw blurRad="38100" dist="38100" dir="2700000" algn="tl">
                    <a:srgbClr val="000000">
                      <a:alpha val="43137"/>
                    </a:srgbClr>
                  </a:outerShdw>
                </a:effectLst>
              </a:rPr>
              <a:t> in high-risk patients with advanced </a:t>
            </a:r>
            <a:r>
              <a:rPr lang="en-US" sz="1600" dirty="0" err="1">
                <a:solidFill>
                  <a:schemeClr val="bg1"/>
                </a:solidFill>
                <a:effectLst>
                  <a:outerShdw blurRad="38100" dist="38100" dir="2700000" algn="tl">
                    <a:srgbClr val="000000">
                      <a:alpha val="43137"/>
                    </a:srgbClr>
                  </a:outerShdw>
                </a:effectLst>
              </a:rPr>
              <a:t>IgAN</a:t>
            </a:r>
            <a:r>
              <a:rPr lang="en-US" sz="1600" dirty="0">
                <a:solidFill>
                  <a:schemeClr val="bg1"/>
                </a:solidFill>
                <a:effectLst>
                  <a:outerShdw blurRad="38100" dist="38100" dir="2700000" algn="tl">
                    <a:srgbClr val="000000">
                      <a:alpha val="43137"/>
                    </a:srgbClr>
                  </a:outerShdw>
                </a:effectLst>
              </a:rPr>
              <a:t>.</a:t>
            </a:r>
            <a:endParaRPr lang="el-GR" sz="1600"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8037629" y="912856"/>
            <a:ext cx="4154371" cy="276999"/>
          </a:xfrm>
          <a:prstGeom prst="rect">
            <a:avLst/>
          </a:prstGeom>
        </p:spPr>
        <p:txBody>
          <a:bodyPr wrap="square">
            <a:spAutoFit/>
          </a:bodyPr>
          <a:lstStyle/>
          <a:p>
            <a:r>
              <a:rPr lang="en-US" sz="1200" b="1" dirty="0" err="1">
                <a:solidFill>
                  <a:schemeClr val="bg1"/>
                </a:solidFill>
              </a:rPr>
              <a:t>mannan</a:t>
            </a:r>
            <a:r>
              <a:rPr lang="en-US" sz="1200" b="1" dirty="0">
                <a:solidFill>
                  <a:schemeClr val="bg1"/>
                </a:solidFill>
              </a:rPr>
              <a:t>-binding </a:t>
            </a:r>
            <a:r>
              <a:rPr lang="en-US" sz="1200" b="1" dirty="0" err="1">
                <a:solidFill>
                  <a:schemeClr val="bg1"/>
                </a:solidFill>
              </a:rPr>
              <a:t>lectin</a:t>
            </a:r>
            <a:r>
              <a:rPr lang="en-US" sz="1200" b="1" dirty="0">
                <a:solidFill>
                  <a:schemeClr val="bg1"/>
                </a:solidFill>
              </a:rPr>
              <a:t>-associated serine protease-2 (MASP-2)</a:t>
            </a:r>
            <a:endParaRPr lang="el-GR" sz="1200" b="1" dirty="0">
              <a:solidFill>
                <a:schemeClr val="bg1"/>
              </a:solidFill>
            </a:endParaRPr>
          </a:p>
        </p:txBody>
      </p:sp>
      <p:sp>
        <p:nvSpPr>
          <p:cNvPr id="10" name="TextBox 9"/>
          <p:cNvSpPr txBox="1"/>
          <p:nvPr/>
        </p:nvSpPr>
        <p:spPr>
          <a:xfrm>
            <a:off x="49139" y="6237883"/>
            <a:ext cx="1901098" cy="338554"/>
          </a:xfrm>
          <a:prstGeom prst="rect">
            <a:avLst/>
          </a:prstGeom>
          <a:noFill/>
        </p:spPr>
        <p:txBody>
          <a:bodyPr wrap="none" rtlCol="0">
            <a:spAutoFit/>
          </a:bodyPr>
          <a:lstStyle/>
          <a:p>
            <a:r>
              <a:rPr lang="en-US" sz="1600" b="1" dirty="0" smtClean="0">
                <a:solidFill>
                  <a:schemeClr val="bg2">
                    <a:lumMod val="10000"/>
                  </a:schemeClr>
                </a:solidFill>
                <a:effectLst>
                  <a:outerShdw blurRad="38100" dist="38100" dir="2700000" algn="tl">
                    <a:srgbClr val="000000">
                      <a:alpha val="43137"/>
                    </a:srgbClr>
                  </a:outerShdw>
                </a:effectLst>
              </a:rPr>
              <a:t>ARTEMIS-IGAN trial </a:t>
            </a:r>
            <a:endParaRPr lang="el-GR" sz="1600" b="1" dirty="0">
              <a:solidFill>
                <a:schemeClr val="bg2">
                  <a:lumMod val="1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419538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507" y="1253273"/>
            <a:ext cx="11565616" cy="4864790"/>
          </a:xfrm>
          <a:prstGeom prst="rect">
            <a:avLst/>
          </a:prstGeom>
          <a:noFill/>
          <a:ln w="9525">
            <a:solidFill>
              <a:schemeClr val="bg1">
                <a:lumMod val="75000"/>
              </a:schemeClr>
            </a:solidFill>
            <a:miter lim="800000"/>
            <a:headEnd/>
            <a:tailEnd/>
          </a:ln>
          <a:effectLst>
            <a:glow rad="127000">
              <a:schemeClr val="bg1">
                <a:lumMod val="85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9206891" y="6581001"/>
            <a:ext cx="2720232" cy="276999"/>
          </a:xfrm>
          <a:prstGeom prst="rect">
            <a:avLst/>
          </a:prstGeom>
        </p:spPr>
        <p:txBody>
          <a:bodyPr wrap="none">
            <a:spAutoFit/>
          </a:bodyPr>
          <a:lstStyle/>
          <a:p>
            <a:r>
              <a:rPr lang="en-US" sz="1200" i="1" dirty="0" err="1">
                <a:solidFill>
                  <a:schemeClr val="bg1">
                    <a:lumMod val="50000"/>
                  </a:schemeClr>
                </a:solidFill>
              </a:rPr>
              <a:t>Clin</a:t>
            </a:r>
            <a:r>
              <a:rPr lang="en-US" sz="1200" i="1" dirty="0">
                <a:solidFill>
                  <a:schemeClr val="bg1">
                    <a:lumMod val="50000"/>
                  </a:schemeClr>
                </a:solidFill>
              </a:rPr>
              <a:t> Kidney J. 2022 May; 15(5): 922–928.</a:t>
            </a:r>
            <a:endParaRPr lang="el-GR" sz="1200" i="1" dirty="0">
              <a:solidFill>
                <a:schemeClr val="bg1">
                  <a:lumMod val="50000"/>
                </a:schemeClr>
              </a:solidFill>
            </a:endParaRPr>
          </a:p>
        </p:txBody>
      </p:sp>
      <p:sp>
        <p:nvSpPr>
          <p:cNvPr id="5" name="Rectangle 4"/>
          <p:cNvSpPr/>
          <p:nvPr/>
        </p:nvSpPr>
        <p:spPr>
          <a:xfrm>
            <a:off x="361507" y="187757"/>
            <a:ext cx="11565616" cy="954107"/>
          </a:xfrm>
          <a:prstGeom prst="rect">
            <a:avLst/>
          </a:prstGeom>
        </p:spPr>
        <p:txBody>
          <a:bodyPr wrap="square">
            <a:spAutoFit/>
          </a:bodyPr>
          <a:lstStyle/>
          <a:p>
            <a:r>
              <a:rPr lang="en-US" sz="2800" b="1" i="1" dirty="0">
                <a:effectLst>
                  <a:outerShdw blurRad="38100" dist="38100" dir="2700000" algn="tl">
                    <a:srgbClr val="000000">
                      <a:alpha val="43137"/>
                    </a:srgbClr>
                  </a:outerShdw>
                </a:effectLst>
              </a:rPr>
              <a:t>C5a receptor inhibitor </a:t>
            </a:r>
            <a:r>
              <a:rPr lang="en-US" sz="2800" b="1" i="1" dirty="0" err="1">
                <a:effectLst>
                  <a:outerShdw blurRad="38100" dist="38100" dir="2700000" algn="tl">
                    <a:srgbClr val="000000">
                      <a:alpha val="43137"/>
                    </a:srgbClr>
                  </a:outerShdw>
                </a:effectLst>
              </a:rPr>
              <a:t>avacopan</a:t>
            </a:r>
            <a:r>
              <a:rPr lang="en-US" sz="2800" b="1" i="1" dirty="0">
                <a:effectLst>
                  <a:outerShdw blurRad="38100" dist="38100" dir="2700000" algn="tl">
                    <a:srgbClr val="000000">
                      <a:alpha val="43137"/>
                    </a:srgbClr>
                  </a:outerShdw>
                </a:effectLst>
              </a:rPr>
              <a:t> in immunoglobulin A </a:t>
            </a:r>
            <a:r>
              <a:rPr lang="en-US" sz="2800" b="1" i="1" dirty="0" smtClean="0">
                <a:effectLst>
                  <a:outerShdw blurRad="38100" dist="38100" dir="2700000" algn="tl">
                    <a:srgbClr val="000000">
                      <a:alpha val="43137"/>
                    </a:srgbClr>
                  </a:outerShdw>
                </a:effectLst>
              </a:rPr>
              <a:t>nephropathy:</a:t>
            </a:r>
          </a:p>
          <a:p>
            <a:r>
              <a:rPr lang="en-US" sz="2800" b="1" i="1" dirty="0" smtClean="0">
                <a:effectLst>
                  <a:outerShdw blurRad="38100" dist="38100" dir="2700000" algn="tl">
                    <a:srgbClr val="000000">
                      <a:alpha val="43137"/>
                    </a:srgbClr>
                  </a:outerShdw>
                </a:effectLst>
              </a:rPr>
              <a:t>an </a:t>
            </a:r>
            <a:r>
              <a:rPr lang="en-US" sz="2800" b="1" i="1" dirty="0">
                <a:effectLst>
                  <a:outerShdw blurRad="38100" dist="38100" dir="2700000" algn="tl">
                    <a:srgbClr val="000000">
                      <a:alpha val="43137"/>
                    </a:srgbClr>
                  </a:outerShdw>
                </a:effectLst>
              </a:rPr>
              <a:t>open-label pilot study</a:t>
            </a:r>
          </a:p>
        </p:txBody>
      </p:sp>
      <p:sp>
        <p:nvSpPr>
          <p:cNvPr id="6" name="Rectangle 5"/>
          <p:cNvSpPr/>
          <p:nvPr/>
        </p:nvSpPr>
        <p:spPr>
          <a:xfrm>
            <a:off x="361507" y="6227058"/>
            <a:ext cx="9069572" cy="584775"/>
          </a:xfrm>
          <a:prstGeom prst="rect">
            <a:avLst/>
          </a:prstGeom>
        </p:spPr>
        <p:txBody>
          <a:bodyPr wrap="square">
            <a:spAutoFit/>
          </a:bodyPr>
          <a:lstStyle/>
          <a:p>
            <a:r>
              <a:rPr lang="en-US" sz="1600" b="1" i="1" dirty="0"/>
              <a:t>improvement in the slope of the UPCR, with ∼50% improvement in three of seven patients with </a:t>
            </a:r>
            <a:r>
              <a:rPr lang="en-US" sz="1600" b="1" i="1" dirty="0" err="1"/>
              <a:t>IgAN</a:t>
            </a:r>
            <a:r>
              <a:rPr lang="en-US" sz="1600" b="1" i="1" dirty="0"/>
              <a:t>. Longer </a:t>
            </a:r>
            <a:r>
              <a:rPr lang="en-US" sz="1600" b="1" i="1" dirty="0" err="1"/>
              <a:t>avacopan</a:t>
            </a:r>
            <a:r>
              <a:rPr lang="en-US" sz="1600" b="1" i="1" dirty="0"/>
              <a:t> treatment duration may be indicated for maximal benefit.</a:t>
            </a:r>
            <a:endParaRPr lang="el-GR" sz="1600" b="1" i="1" dirty="0"/>
          </a:p>
        </p:txBody>
      </p:sp>
    </p:spTree>
    <p:extLst>
      <p:ext uri="{BB962C8B-B14F-4D97-AF65-F5344CB8AC3E}">
        <p14:creationId xmlns:p14="http://schemas.microsoft.com/office/powerpoint/2010/main" val="26418312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8568" r="1461" b="54273"/>
          <a:stretch/>
        </p:blipFill>
        <p:spPr bwMode="auto">
          <a:xfrm>
            <a:off x="1840356" y="462191"/>
            <a:ext cx="8409688" cy="2072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727200" y="32979"/>
            <a:ext cx="5594181" cy="369332"/>
          </a:xfrm>
          <a:prstGeom prst="rect">
            <a:avLst/>
          </a:prstGeom>
          <a:noFill/>
        </p:spPr>
        <p:txBody>
          <a:bodyPr wrap="none" lIns="121842" tIns="60921" rIns="121842" bIns="60921" rtlCol="0">
            <a:spAutoFit/>
          </a:bodyPr>
          <a:lstStyle/>
          <a:p>
            <a:pPr defTabSz="1218330"/>
            <a:r>
              <a:rPr lang="en-US" sz="1600" b="1" i="1" dirty="0">
                <a:solidFill>
                  <a:srgbClr val="FFFF00"/>
                </a:solidFill>
                <a:effectLst>
                  <a:outerShdw blurRad="38100" dist="38100" dir="2700000" algn="tl">
                    <a:srgbClr val="000000">
                      <a:alpha val="43137"/>
                    </a:srgbClr>
                  </a:outerShdw>
                </a:effectLst>
              </a:rPr>
              <a:t>Inhibition of Immune Complex Activated Complement Activity </a:t>
            </a:r>
            <a:endParaRPr lang="el-GR" sz="1600" b="1" i="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1727200" y="2534958"/>
            <a:ext cx="5715320" cy="615551"/>
          </a:xfrm>
          <a:prstGeom prst="rect">
            <a:avLst/>
          </a:prstGeom>
          <a:noFill/>
        </p:spPr>
        <p:txBody>
          <a:bodyPr wrap="none" lIns="121842" tIns="60921" rIns="121842" bIns="60921" rtlCol="0">
            <a:spAutoFit/>
          </a:bodyPr>
          <a:lstStyle/>
          <a:p>
            <a:pPr defTabSz="1218330"/>
            <a:r>
              <a:rPr lang="en-US" sz="1600" b="1" i="1" dirty="0">
                <a:solidFill>
                  <a:srgbClr val="FFFF00"/>
                </a:solidFill>
                <a:effectLst>
                  <a:outerShdw blurRad="38100" dist="38100" dir="2700000" algn="tl">
                    <a:srgbClr val="000000">
                      <a:alpha val="43137"/>
                    </a:srgbClr>
                  </a:outerShdw>
                </a:effectLst>
              </a:rPr>
              <a:t>Inhibition of BAFF/APRIL Signaling (Prevent Gd-IgA1 production)</a:t>
            </a:r>
          </a:p>
          <a:p>
            <a:pPr defTabSz="1218330"/>
            <a:r>
              <a:rPr lang="en-US" sz="1600" b="1" i="1" dirty="0">
                <a:solidFill>
                  <a:srgbClr val="FFFF00"/>
                </a:solidFill>
                <a:effectLst>
                  <a:outerShdw blurRad="38100" dist="38100" dir="2700000" algn="tl">
                    <a:srgbClr val="000000">
                      <a:alpha val="43137"/>
                    </a:srgbClr>
                  </a:outerShdw>
                </a:effectLst>
              </a:rPr>
              <a:t> </a:t>
            </a:r>
            <a:endParaRPr lang="el-GR" sz="1600" b="1" i="1" dirty="0">
              <a:solidFill>
                <a:srgbClr val="FFFF00"/>
              </a:solidFill>
              <a:effectLst>
                <a:outerShdw blurRad="38100" dist="38100" dir="2700000" algn="tl">
                  <a:srgbClr val="000000">
                    <a:alpha val="43137"/>
                  </a:srgbClr>
                </a:outerShdw>
              </a:effectLst>
            </a:endParaRPr>
          </a:p>
        </p:txBody>
      </p:sp>
      <p:sp>
        <p:nvSpPr>
          <p:cNvPr id="9" name="TextBox 8"/>
          <p:cNvSpPr txBox="1"/>
          <p:nvPr/>
        </p:nvSpPr>
        <p:spPr>
          <a:xfrm>
            <a:off x="1727203" y="4546603"/>
            <a:ext cx="2198380" cy="369332"/>
          </a:xfrm>
          <a:prstGeom prst="rect">
            <a:avLst/>
          </a:prstGeom>
          <a:noFill/>
        </p:spPr>
        <p:txBody>
          <a:bodyPr wrap="none" lIns="121842" tIns="60921" rIns="121842" bIns="60921" rtlCol="0">
            <a:spAutoFit/>
          </a:bodyPr>
          <a:lstStyle/>
          <a:p>
            <a:pPr defTabSz="1218330"/>
            <a:r>
              <a:rPr lang="en-US" sz="1600" b="1" i="1" dirty="0">
                <a:solidFill>
                  <a:srgbClr val="FFFF00"/>
                </a:solidFill>
                <a:effectLst>
                  <a:outerShdw blurRad="38100" dist="38100" dir="2700000" algn="tl">
                    <a:srgbClr val="000000">
                      <a:alpha val="43137"/>
                    </a:srgbClr>
                  </a:outerShdw>
                </a:effectLst>
              </a:rPr>
              <a:t>Plasma Cell Depletion </a:t>
            </a:r>
            <a:endParaRPr lang="el-GR" sz="1600" b="1" i="1" dirty="0">
              <a:solidFill>
                <a:srgbClr val="FFFF00"/>
              </a:solidFill>
              <a:effectLst>
                <a:outerShdw blurRad="38100" dist="38100" dir="2700000" algn="tl">
                  <a:srgbClr val="000000">
                    <a:alpha val="43137"/>
                  </a:srgbClr>
                </a:outerShdw>
              </a:effectLst>
            </a:endParaRPr>
          </a:p>
        </p:txBody>
      </p:sp>
      <p:sp>
        <p:nvSpPr>
          <p:cNvPr id="10" name="TextBox 9"/>
          <p:cNvSpPr txBox="1"/>
          <p:nvPr/>
        </p:nvSpPr>
        <p:spPr>
          <a:xfrm>
            <a:off x="1727201" y="5618483"/>
            <a:ext cx="7302683" cy="369332"/>
          </a:xfrm>
          <a:prstGeom prst="rect">
            <a:avLst/>
          </a:prstGeom>
          <a:noFill/>
        </p:spPr>
        <p:txBody>
          <a:bodyPr wrap="none" lIns="121842" tIns="60921" rIns="121842" bIns="60921" rtlCol="0">
            <a:spAutoFit/>
          </a:bodyPr>
          <a:lstStyle/>
          <a:p>
            <a:pPr defTabSz="1218330"/>
            <a:r>
              <a:rPr lang="en-US" sz="1600" b="1" i="1" dirty="0">
                <a:solidFill>
                  <a:srgbClr val="FFFF00"/>
                </a:solidFill>
                <a:effectLst>
                  <a:outerShdw blurRad="38100" dist="38100" dir="2700000" algn="tl">
                    <a:srgbClr val="000000">
                      <a:alpha val="43137"/>
                    </a:srgbClr>
                  </a:outerShdw>
                </a:effectLst>
              </a:rPr>
              <a:t>Inhibition of </a:t>
            </a:r>
            <a:r>
              <a:rPr lang="en-US" sz="1600" b="1" i="1" dirty="0" err="1">
                <a:solidFill>
                  <a:srgbClr val="FFFF00"/>
                </a:solidFill>
                <a:effectLst>
                  <a:outerShdw blurRad="38100" dist="38100" dir="2700000" algn="tl">
                    <a:srgbClr val="000000">
                      <a:alpha val="43137"/>
                    </a:srgbClr>
                  </a:outerShdw>
                </a:effectLst>
              </a:rPr>
              <a:t>Endothelin</a:t>
            </a:r>
            <a:r>
              <a:rPr lang="en-US" sz="1600" b="1" i="1" dirty="0">
                <a:solidFill>
                  <a:srgbClr val="FFFF00"/>
                </a:solidFill>
                <a:effectLst>
                  <a:outerShdw blurRad="38100" dist="38100" dir="2700000" algn="tl">
                    <a:srgbClr val="000000">
                      <a:alpha val="43137"/>
                    </a:srgbClr>
                  </a:outerShdw>
                </a:effectLst>
              </a:rPr>
              <a:t> A Receptor and Angiotensin II subtype 1 receptor inhibitor </a:t>
            </a:r>
            <a:endParaRPr lang="el-GR" sz="1600" b="1" i="1" dirty="0">
              <a:solidFill>
                <a:srgbClr val="FFFF00"/>
              </a:solidFill>
              <a:effectLst>
                <a:outerShdw blurRad="38100" dist="38100" dir="2700000" algn="tl">
                  <a:srgbClr val="000000">
                    <a:alpha val="43137"/>
                  </a:srgbClr>
                </a:outerShdw>
              </a:effectLst>
            </a:endParaRPr>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90" t="49999" b="29234"/>
          <a:stretch/>
        </p:blipFill>
        <p:spPr bwMode="auto">
          <a:xfrm>
            <a:off x="1828800" y="2880360"/>
            <a:ext cx="8432800" cy="158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90" t="74446" b="17654"/>
          <a:stretch/>
        </p:blipFill>
        <p:spPr bwMode="auto">
          <a:xfrm>
            <a:off x="1828800" y="4858135"/>
            <a:ext cx="8432800" cy="60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61" t="86861" b="4067"/>
          <a:stretch/>
        </p:blipFill>
        <p:spPr bwMode="auto">
          <a:xfrm>
            <a:off x="1828836" y="5987815"/>
            <a:ext cx="8409689" cy="6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16200000">
            <a:off x="-1863788" y="3129701"/>
            <a:ext cx="6050803" cy="697627"/>
          </a:xfrm>
          <a:prstGeom prst="rect">
            <a:avLst/>
          </a:prstGeom>
          <a:noFill/>
        </p:spPr>
        <p:txBody>
          <a:bodyPr wrap="none" lIns="121893" tIns="60946" rIns="121893" bIns="60946" rtlCol="0">
            <a:spAutoFit/>
          </a:bodyPr>
          <a:lstStyle/>
          <a:p>
            <a:pPr defTabSz="1218330"/>
            <a:r>
              <a:rPr lang="en-US" sz="3700" b="1" i="1" dirty="0">
                <a:solidFill>
                  <a:srgbClr val="1F497D">
                    <a:lumMod val="60000"/>
                    <a:lumOff val="40000"/>
                  </a:srgbClr>
                </a:solidFill>
                <a:effectLst>
                  <a:outerShdw blurRad="38100" dist="38100" dir="2700000" algn="tl">
                    <a:srgbClr val="000000">
                      <a:alpha val="43137"/>
                    </a:srgbClr>
                  </a:outerShdw>
                </a:effectLst>
              </a:rPr>
              <a:t>Emerging targeted therapies </a:t>
            </a:r>
            <a:endParaRPr lang="el-GR" sz="3700" b="1" i="1" dirty="0">
              <a:solidFill>
                <a:srgbClr val="1F497D">
                  <a:lumMod val="60000"/>
                  <a:lumOff val="40000"/>
                </a:srgbClr>
              </a:solidFill>
              <a:effectLst>
                <a:outerShdw blurRad="38100" dist="38100" dir="2700000" algn="tl">
                  <a:srgbClr val="000000">
                    <a:alpha val="43137"/>
                  </a:srgbClr>
                </a:outerShdw>
              </a:effectLst>
            </a:endParaRPr>
          </a:p>
        </p:txBody>
      </p:sp>
      <p:sp>
        <p:nvSpPr>
          <p:cNvPr id="2" name="Rectangle 1"/>
          <p:cNvSpPr/>
          <p:nvPr/>
        </p:nvSpPr>
        <p:spPr>
          <a:xfrm>
            <a:off x="1840356" y="2234708"/>
            <a:ext cx="7519917" cy="327546"/>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4" name="Rectangle 13"/>
          <p:cNvSpPr/>
          <p:nvPr/>
        </p:nvSpPr>
        <p:spPr>
          <a:xfrm>
            <a:off x="1840356" y="1650128"/>
            <a:ext cx="7519917" cy="327546"/>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5" name="TextBox 4"/>
          <p:cNvSpPr txBox="1"/>
          <p:nvPr/>
        </p:nvSpPr>
        <p:spPr>
          <a:xfrm>
            <a:off x="10238525" y="1592953"/>
            <a:ext cx="2026196" cy="338554"/>
          </a:xfrm>
          <a:prstGeom prst="rect">
            <a:avLst/>
          </a:prstGeom>
          <a:noFill/>
        </p:spPr>
        <p:txBody>
          <a:bodyPr wrap="none" rtlCol="0">
            <a:spAutoFit/>
          </a:bodyPr>
          <a:lstStyle/>
          <a:p>
            <a:r>
              <a:rPr lang="en-US" sz="1600" b="1" dirty="0" smtClean="0">
                <a:solidFill>
                  <a:prstClr val="white"/>
                </a:solidFill>
                <a:effectLst>
                  <a:outerShdw blurRad="38100" dist="38100" dir="2700000" algn="tl">
                    <a:srgbClr val="000000">
                      <a:alpha val="43137"/>
                    </a:srgbClr>
                  </a:outerShdw>
                </a:effectLst>
              </a:rPr>
              <a:t>APPLAUSE-</a:t>
            </a:r>
            <a:r>
              <a:rPr lang="en-US" sz="1600" b="1" dirty="0" err="1" smtClean="0">
                <a:solidFill>
                  <a:prstClr val="white"/>
                </a:solidFill>
                <a:effectLst>
                  <a:outerShdw blurRad="38100" dist="38100" dir="2700000" algn="tl">
                    <a:srgbClr val="000000">
                      <a:alpha val="43137"/>
                    </a:srgbClr>
                  </a:outerShdw>
                </a:effectLst>
              </a:rPr>
              <a:t>IgAN</a:t>
            </a:r>
            <a:r>
              <a:rPr lang="en-US" sz="1600" b="1" dirty="0" smtClean="0">
                <a:solidFill>
                  <a:prstClr val="white"/>
                </a:solidFill>
                <a:effectLst>
                  <a:outerShdw blurRad="38100" dist="38100" dir="2700000" algn="tl">
                    <a:srgbClr val="000000">
                      <a:alpha val="43137"/>
                    </a:srgbClr>
                  </a:outerShdw>
                </a:effectLst>
              </a:rPr>
              <a:t>  trial </a:t>
            </a:r>
            <a:endParaRPr lang="el-GR" sz="1600" b="1" dirty="0">
              <a:solidFill>
                <a:prstClr val="white"/>
              </a:solidFill>
              <a:effectLst>
                <a:outerShdw blurRad="38100" dist="38100" dir="2700000" algn="tl">
                  <a:srgbClr val="000000">
                    <a:alpha val="43137"/>
                  </a:srgbClr>
                </a:outerShdw>
              </a:effectLst>
            </a:endParaRPr>
          </a:p>
        </p:txBody>
      </p:sp>
      <p:cxnSp>
        <p:nvCxnSpPr>
          <p:cNvPr id="15" name="Straight Arrow Connector 14"/>
          <p:cNvCxnSpPr>
            <a:stCxn id="5" idx="1"/>
          </p:cNvCxnSpPr>
          <p:nvPr/>
        </p:nvCxnSpPr>
        <p:spPr>
          <a:xfrm flipH="1">
            <a:off x="9512491" y="1762230"/>
            <a:ext cx="72603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261600" y="2234708"/>
            <a:ext cx="1392945" cy="338554"/>
          </a:xfrm>
          <a:prstGeom prst="rect">
            <a:avLst/>
          </a:prstGeom>
          <a:noFill/>
        </p:spPr>
        <p:txBody>
          <a:bodyPr wrap="none" rtlCol="0">
            <a:spAutoFit/>
          </a:bodyPr>
          <a:lstStyle/>
          <a:p>
            <a:r>
              <a:rPr lang="en-US" sz="1600" b="1" dirty="0" smtClean="0">
                <a:solidFill>
                  <a:prstClr val="white"/>
                </a:solidFill>
                <a:effectLst>
                  <a:outerShdw blurRad="38100" dist="38100" dir="2700000" algn="tl">
                    <a:srgbClr val="000000">
                      <a:alpha val="43137"/>
                    </a:srgbClr>
                  </a:outerShdw>
                </a:effectLst>
              </a:rPr>
              <a:t>ARTEMIS trial </a:t>
            </a:r>
            <a:endParaRPr lang="el-GR" sz="1600" b="1" dirty="0">
              <a:solidFill>
                <a:prstClr val="white"/>
              </a:solidFill>
              <a:effectLst>
                <a:outerShdw blurRad="38100" dist="38100" dir="2700000" algn="tl">
                  <a:srgbClr val="000000">
                    <a:alpha val="43137"/>
                  </a:srgbClr>
                </a:outerShdw>
              </a:effectLst>
            </a:endParaRPr>
          </a:p>
        </p:txBody>
      </p:sp>
      <p:cxnSp>
        <p:nvCxnSpPr>
          <p:cNvPr id="18" name="Straight Arrow Connector 17"/>
          <p:cNvCxnSpPr>
            <a:stCxn id="17" idx="1"/>
          </p:cNvCxnSpPr>
          <p:nvPr/>
        </p:nvCxnSpPr>
        <p:spPr>
          <a:xfrm flipH="1">
            <a:off x="9535566" y="2403985"/>
            <a:ext cx="72603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238525" y="3867265"/>
            <a:ext cx="1177245" cy="338554"/>
          </a:xfrm>
          <a:prstGeom prst="rect">
            <a:avLst/>
          </a:prstGeom>
          <a:noFill/>
        </p:spPr>
        <p:txBody>
          <a:bodyPr wrap="none" rtlCol="0">
            <a:spAutoFit/>
          </a:bodyPr>
          <a:lstStyle/>
          <a:p>
            <a:r>
              <a:rPr lang="en-US" sz="1600" b="1" dirty="0" smtClean="0">
                <a:solidFill>
                  <a:prstClr val="white"/>
                </a:solidFill>
                <a:effectLst>
                  <a:outerShdw blurRad="38100" dist="38100" dir="2700000" algn="tl">
                    <a:srgbClr val="000000">
                      <a:alpha val="43137"/>
                    </a:srgbClr>
                  </a:outerShdw>
                </a:effectLst>
              </a:rPr>
              <a:t>JANUS trial </a:t>
            </a:r>
            <a:endParaRPr lang="el-GR" sz="1600" b="1" dirty="0">
              <a:solidFill>
                <a:prstClr val="white"/>
              </a:solidFill>
              <a:effectLst>
                <a:outerShdw blurRad="38100" dist="38100" dir="2700000" algn="tl">
                  <a:srgbClr val="000000">
                    <a:alpha val="43137"/>
                  </a:srgbClr>
                </a:outerShdw>
              </a:effectLst>
            </a:endParaRPr>
          </a:p>
        </p:txBody>
      </p:sp>
      <p:cxnSp>
        <p:nvCxnSpPr>
          <p:cNvPr id="20" name="Straight Arrow Connector 19"/>
          <p:cNvCxnSpPr>
            <a:stCxn id="19" idx="1"/>
          </p:cNvCxnSpPr>
          <p:nvPr/>
        </p:nvCxnSpPr>
        <p:spPr>
          <a:xfrm flipH="1">
            <a:off x="9512491" y="4036542"/>
            <a:ext cx="72603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805594" y="6300549"/>
            <a:ext cx="7519917" cy="327546"/>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2" name="Rectangle 21"/>
          <p:cNvSpPr/>
          <p:nvPr/>
        </p:nvSpPr>
        <p:spPr>
          <a:xfrm>
            <a:off x="1805594" y="3857966"/>
            <a:ext cx="7519917" cy="327546"/>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3" name="Rectangle 22"/>
          <p:cNvSpPr/>
          <p:nvPr/>
        </p:nvSpPr>
        <p:spPr>
          <a:xfrm>
            <a:off x="1840356" y="5159586"/>
            <a:ext cx="7519917" cy="327546"/>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4" name="TextBox 23"/>
          <p:cNvSpPr txBox="1"/>
          <p:nvPr/>
        </p:nvSpPr>
        <p:spPr>
          <a:xfrm>
            <a:off x="10238524" y="5122484"/>
            <a:ext cx="1013419" cy="338554"/>
          </a:xfrm>
          <a:prstGeom prst="rect">
            <a:avLst/>
          </a:prstGeom>
          <a:noFill/>
        </p:spPr>
        <p:txBody>
          <a:bodyPr wrap="none" rtlCol="0">
            <a:spAutoFit/>
          </a:bodyPr>
          <a:lstStyle/>
          <a:p>
            <a:r>
              <a:rPr lang="en-US" sz="1600" b="1" dirty="0" smtClean="0">
                <a:solidFill>
                  <a:prstClr val="white"/>
                </a:solidFill>
                <a:effectLst>
                  <a:outerShdw blurRad="38100" dist="38100" dir="2700000" algn="tl">
                    <a:srgbClr val="000000">
                      <a:alpha val="43137"/>
                    </a:srgbClr>
                  </a:outerShdw>
                </a:effectLst>
              </a:rPr>
              <a:t>Pilot trial </a:t>
            </a:r>
            <a:endParaRPr lang="el-GR" sz="1600" b="1" dirty="0">
              <a:solidFill>
                <a:prstClr val="white"/>
              </a:solidFill>
              <a:effectLst>
                <a:outerShdw blurRad="38100" dist="38100" dir="2700000" algn="tl">
                  <a:srgbClr val="000000">
                    <a:alpha val="43137"/>
                  </a:srgbClr>
                </a:outerShdw>
              </a:effectLst>
            </a:endParaRPr>
          </a:p>
        </p:txBody>
      </p:sp>
      <p:cxnSp>
        <p:nvCxnSpPr>
          <p:cNvPr id="25" name="Straight Arrow Connector 24"/>
          <p:cNvCxnSpPr>
            <a:stCxn id="24" idx="1"/>
          </p:cNvCxnSpPr>
          <p:nvPr/>
        </p:nvCxnSpPr>
        <p:spPr>
          <a:xfrm flipH="1">
            <a:off x="9512490" y="5291761"/>
            <a:ext cx="72603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238204" y="6334009"/>
            <a:ext cx="1200970" cy="338554"/>
          </a:xfrm>
          <a:prstGeom prst="rect">
            <a:avLst/>
          </a:prstGeom>
          <a:noFill/>
        </p:spPr>
        <p:txBody>
          <a:bodyPr wrap="none" rtlCol="0">
            <a:spAutoFit/>
          </a:bodyPr>
          <a:lstStyle/>
          <a:p>
            <a:r>
              <a:rPr lang="en-US" sz="1600" b="1" dirty="0" smtClean="0">
                <a:solidFill>
                  <a:prstClr val="white"/>
                </a:solidFill>
                <a:effectLst>
                  <a:outerShdw blurRad="38100" dist="38100" dir="2700000" algn="tl">
                    <a:srgbClr val="000000">
                      <a:alpha val="43137"/>
                    </a:srgbClr>
                  </a:outerShdw>
                </a:effectLst>
              </a:rPr>
              <a:t>ALIGN trial  </a:t>
            </a:r>
            <a:endParaRPr lang="el-GR" sz="1600" b="1" dirty="0">
              <a:solidFill>
                <a:prstClr val="white"/>
              </a:solidFill>
              <a:effectLst>
                <a:outerShdw blurRad="38100" dist="38100" dir="2700000" algn="tl">
                  <a:srgbClr val="000000">
                    <a:alpha val="43137"/>
                  </a:srgbClr>
                </a:outerShdw>
              </a:effectLst>
            </a:endParaRPr>
          </a:p>
        </p:txBody>
      </p:sp>
      <p:cxnSp>
        <p:nvCxnSpPr>
          <p:cNvPr id="27" name="Straight Arrow Connector 26"/>
          <p:cNvCxnSpPr>
            <a:stCxn id="26" idx="1"/>
          </p:cNvCxnSpPr>
          <p:nvPr/>
        </p:nvCxnSpPr>
        <p:spPr>
          <a:xfrm flipH="1">
            <a:off x="9512170" y="6503286"/>
            <a:ext cx="72603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605515" y="32979"/>
            <a:ext cx="10586485" cy="2501979"/>
          </a:xfrm>
          <a:prstGeom prst="rect">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Rectangle 28"/>
          <p:cNvSpPr/>
          <p:nvPr/>
        </p:nvSpPr>
        <p:spPr>
          <a:xfrm>
            <a:off x="1536417" y="4554461"/>
            <a:ext cx="10586485" cy="2303539"/>
          </a:xfrm>
          <a:prstGeom prst="rect">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41071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78" t="18835" r="3457" b="16565"/>
          <a:stretch/>
        </p:blipFill>
        <p:spPr bwMode="auto">
          <a:xfrm>
            <a:off x="327546" y="1680535"/>
            <a:ext cx="11581437" cy="4375880"/>
          </a:xfrm>
          <a:prstGeom prst="rect">
            <a:avLst/>
          </a:prstGeom>
          <a:noFill/>
          <a:ln w="9525">
            <a:solidFill>
              <a:schemeClr val="bg1">
                <a:lumMod val="75000"/>
              </a:schemeClr>
            </a:solidFill>
            <a:miter lim="800000"/>
            <a:headEnd/>
            <a:tailEnd/>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27546" y="327546"/>
            <a:ext cx="11864454" cy="892552"/>
          </a:xfrm>
          <a:prstGeom prst="rect">
            <a:avLst/>
          </a:prstGeom>
          <a:noFill/>
        </p:spPr>
        <p:txBody>
          <a:bodyPr wrap="square" rtlCol="0">
            <a:spAutoFit/>
          </a:bodyPr>
          <a:lstStyle/>
          <a:p>
            <a:r>
              <a:rPr lang="en-US" sz="2800" b="1" i="1" dirty="0" smtClean="0">
                <a:effectLst>
                  <a:outerShdw blurRad="38100" dist="38100" dir="2700000" algn="tl">
                    <a:srgbClr val="000000">
                      <a:alpha val="43137"/>
                    </a:srgbClr>
                  </a:outerShdw>
                </a:effectLst>
              </a:rPr>
              <a:t>JANUS RCT</a:t>
            </a:r>
            <a:r>
              <a:rPr lang="en-US" sz="2800" b="1" i="1" dirty="0">
                <a:effectLst>
                  <a:outerShdw blurRad="38100" dist="38100" dir="2700000" algn="tl">
                    <a:srgbClr val="000000">
                      <a:alpha val="43137"/>
                    </a:srgbClr>
                  </a:outerShdw>
                </a:effectLst>
              </a:rPr>
              <a:t>: </a:t>
            </a:r>
            <a:r>
              <a:rPr lang="en-US" sz="2400" b="1" i="1" dirty="0" err="1" smtClean="0">
                <a:effectLst>
                  <a:outerShdw blurRad="38100" dist="38100" dir="2700000" algn="tl">
                    <a:srgbClr val="000000">
                      <a:alpha val="43137"/>
                    </a:srgbClr>
                  </a:outerShdw>
                </a:effectLst>
              </a:rPr>
              <a:t>Atacicept</a:t>
            </a:r>
            <a:r>
              <a:rPr lang="en-US" sz="2400" b="1" i="1" dirty="0" smtClean="0">
                <a:effectLst>
                  <a:outerShdw blurRad="38100" dist="38100" dir="2700000" algn="tl">
                    <a:srgbClr val="000000">
                      <a:alpha val="43137"/>
                    </a:srgbClr>
                  </a:outerShdw>
                </a:effectLst>
              </a:rPr>
              <a:t> binds </a:t>
            </a:r>
            <a:r>
              <a:rPr lang="en-US" sz="2400" b="1" i="1" dirty="0">
                <a:effectLst>
                  <a:outerShdw blurRad="38100" dist="38100" dir="2700000" algn="tl">
                    <a:srgbClr val="000000">
                      <a:alpha val="43137"/>
                    </a:srgbClr>
                  </a:outerShdw>
                </a:effectLst>
              </a:rPr>
              <a:t>and inhibits B lymphocyte stimulator (</a:t>
            </a:r>
            <a:r>
              <a:rPr lang="en-US" sz="2400" b="1" i="1" dirty="0" err="1">
                <a:effectLst>
                  <a:outerShdw blurRad="38100" dist="38100" dir="2700000" algn="tl">
                    <a:srgbClr val="000000">
                      <a:alpha val="43137"/>
                    </a:srgbClr>
                  </a:outerShdw>
                </a:effectLst>
              </a:rPr>
              <a:t>BLyS</a:t>
            </a:r>
            <a:r>
              <a:rPr lang="en-US" sz="2400" b="1" i="1" dirty="0">
                <a:effectLst>
                  <a:outerShdw blurRad="38100" dist="38100" dir="2700000" algn="tl">
                    <a:srgbClr val="000000">
                      <a:alpha val="43137"/>
                    </a:srgbClr>
                  </a:outerShdw>
                </a:effectLst>
              </a:rPr>
              <a:t>) </a:t>
            </a:r>
            <a:r>
              <a:rPr lang="en-US" sz="2400" b="1" i="1" dirty="0" smtClean="0">
                <a:effectLst>
                  <a:outerShdw blurRad="38100" dist="38100" dir="2700000" algn="tl">
                    <a:srgbClr val="000000">
                      <a:alpha val="43137"/>
                    </a:srgbClr>
                  </a:outerShdw>
                </a:effectLst>
              </a:rPr>
              <a:t>and </a:t>
            </a:r>
            <a:r>
              <a:rPr lang="en-US" sz="2400" b="1" i="1" dirty="0">
                <a:effectLst>
                  <a:outerShdw blurRad="38100" dist="38100" dir="2700000" algn="tl">
                    <a:srgbClr val="000000">
                      <a:alpha val="43137"/>
                    </a:srgbClr>
                  </a:outerShdw>
                </a:effectLst>
              </a:rPr>
              <a:t>A proliferation inducing ligand (APRIL</a:t>
            </a:r>
            <a:r>
              <a:rPr lang="en-US" sz="2400" b="1" i="1" dirty="0" smtClean="0">
                <a:effectLst>
                  <a:outerShdw blurRad="38100" dist="38100" dir="2700000" algn="tl">
                    <a:srgbClr val="000000">
                      <a:alpha val="43137"/>
                    </a:srgbClr>
                  </a:outerShdw>
                </a:effectLst>
              </a:rPr>
              <a:t>)</a:t>
            </a:r>
            <a:r>
              <a:rPr lang="en-US" sz="2400" b="1" i="1" dirty="0" smtClean="0">
                <a:effectLst>
                  <a:outerShdw blurRad="38100" dist="38100" dir="2700000" algn="tl">
                    <a:srgbClr val="000000">
                      <a:alpha val="43137"/>
                    </a:srgbClr>
                  </a:outerShdw>
                </a:effectLst>
                <a:sym typeface="Wingdings" pitchFamily="2" charset="2"/>
              </a:rPr>
              <a:t> </a:t>
            </a:r>
            <a:endParaRPr lang="el-GR" sz="2400" b="1" i="1" dirty="0">
              <a:effectLst>
                <a:outerShdw blurRad="38100" dist="38100" dir="2700000" algn="tl">
                  <a:srgbClr val="000000">
                    <a:alpha val="43137"/>
                  </a:srgbClr>
                </a:outerShdw>
              </a:effectLst>
            </a:endParaRPr>
          </a:p>
        </p:txBody>
      </p:sp>
      <p:pic>
        <p:nvPicPr>
          <p:cNvPr id="6" name="Εικόνα 8">
            <a:extLst>
              <a:ext uri="{FF2B5EF4-FFF2-40B4-BE49-F238E27FC236}">
                <a16:creationId xmlns="" xmlns:a16="http://schemas.microsoft.com/office/drawing/2014/main" id="{933AEA81-6DBC-4165-A689-77C210D72B0C}"/>
              </a:ext>
            </a:extLst>
          </p:cNvPr>
          <p:cNvPicPr>
            <a:picLocks noChangeAspect="1"/>
          </p:cNvPicPr>
          <p:nvPr/>
        </p:nvPicPr>
        <p:blipFill rotWithShape="1">
          <a:blip r:embed="rId4">
            <a:extLst>
              <a:ext uri="{28A0092B-C50C-407E-A947-70E740481C1C}">
                <a14:useLocalDpi xmlns:a14="http://schemas.microsoft.com/office/drawing/2010/main" val="0"/>
              </a:ext>
            </a:extLst>
          </a:blip>
          <a:srcRect l="16032" t="29338" r="13968" b="29987"/>
          <a:stretch/>
        </p:blipFill>
        <p:spPr>
          <a:xfrm>
            <a:off x="10333086" y="768897"/>
            <a:ext cx="1636398" cy="712446"/>
          </a:xfrm>
          <a:prstGeom prst="rect">
            <a:avLst/>
          </a:prstGeom>
        </p:spPr>
      </p:pic>
      <p:sp>
        <p:nvSpPr>
          <p:cNvPr id="5" name="Rectangle 4"/>
          <p:cNvSpPr/>
          <p:nvPr/>
        </p:nvSpPr>
        <p:spPr>
          <a:xfrm>
            <a:off x="8392398" y="6312840"/>
            <a:ext cx="3344634" cy="307777"/>
          </a:xfrm>
          <a:prstGeom prst="rect">
            <a:avLst/>
          </a:prstGeom>
        </p:spPr>
        <p:txBody>
          <a:bodyPr wrap="none">
            <a:spAutoFit/>
          </a:bodyPr>
          <a:lstStyle/>
          <a:p>
            <a:r>
              <a:rPr lang="en-US" sz="1400" i="1" dirty="0">
                <a:solidFill>
                  <a:schemeClr val="bg1">
                    <a:lumMod val="50000"/>
                  </a:schemeClr>
                </a:solidFill>
              </a:rPr>
              <a:t>Kidney </a:t>
            </a:r>
            <a:r>
              <a:rPr lang="en-US" sz="1400" i="1" dirty="0" err="1">
                <a:solidFill>
                  <a:schemeClr val="bg1">
                    <a:lumMod val="50000"/>
                  </a:schemeClr>
                </a:solidFill>
              </a:rPr>
              <a:t>Int</a:t>
            </a:r>
            <a:r>
              <a:rPr lang="en-US" sz="1400" i="1" dirty="0">
                <a:solidFill>
                  <a:schemeClr val="bg1">
                    <a:lumMod val="50000"/>
                  </a:schemeClr>
                </a:solidFill>
              </a:rPr>
              <a:t> Rep. 2022 Aug; 7(8): 1831–1841.</a:t>
            </a:r>
            <a:endParaRPr lang="el-GR" sz="1400" i="1" dirty="0">
              <a:solidFill>
                <a:schemeClr val="bg1">
                  <a:lumMod val="50000"/>
                </a:schemeClr>
              </a:solidFill>
            </a:endParaRPr>
          </a:p>
        </p:txBody>
      </p:sp>
    </p:spTree>
    <p:extLst>
      <p:ext uri="{BB962C8B-B14F-4D97-AF65-F5344CB8AC3E}">
        <p14:creationId xmlns:p14="http://schemas.microsoft.com/office/powerpoint/2010/main" val="26151905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extBox 3"/>
          <p:cNvSpPr txBox="1"/>
          <p:nvPr/>
        </p:nvSpPr>
        <p:spPr>
          <a:xfrm>
            <a:off x="1037230" y="163253"/>
            <a:ext cx="7415813" cy="769441"/>
          </a:xfrm>
          <a:prstGeom prst="rect">
            <a:avLst/>
          </a:prstGeom>
          <a:noFill/>
        </p:spPr>
        <p:txBody>
          <a:bodyPr wrap="none" rtlCol="0">
            <a:spAutoFit/>
          </a:bodyPr>
          <a:lstStyle/>
          <a:p>
            <a:r>
              <a:rPr lang="en-US" sz="4400" b="1" i="1" dirty="0" smtClean="0">
                <a:solidFill>
                  <a:schemeClr val="accent1">
                    <a:lumMod val="20000"/>
                    <a:lumOff val="80000"/>
                  </a:schemeClr>
                </a:solidFill>
              </a:rPr>
              <a:t>…. What does the future hold? </a:t>
            </a:r>
            <a:endParaRPr lang="el-GR" sz="4400" b="1" i="1" dirty="0">
              <a:solidFill>
                <a:schemeClr val="accent1">
                  <a:lumMod val="20000"/>
                  <a:lumOff val="80000"/>
                </a:schemeClr>
              </a:solidFill>
            </a:endParaRPr>
          </a:p>
        </p:txBody>
      </p:sp>
      <p:sp>
        <p:nvSpPr>
          <p:cNvPr id="7" name="TextBox 6"/>
          <p:cNvSpPr txBox="1"/>
          <p:nvPr/>
        </p:nvSpPr>
        <p:spPr>
          <a:xfrm>
            <a:off x="136477" y="1028184"/>
            <a:ext cx="11724492" cy="2554545"/>
          </a:xfrm>
          <a:prstGeom prst="rect">
            <a:avLst/>
          </a:prstGeom>
          <a:noFill/>
        </p:spPr>
        <p:txBody>
          <a:bodyPr wrap="none" rtlCol="0">
            <a:spAutoFit/>
          </a:bodyPr>
          <a:lstStyle/>
          <a:p>
            <a:pPr marL="457200" indent="-457200">
              <a:buFont typeface="Wingdings" pitchFamily="2" charset="2"/>
              <a:buChar char="ü"/>
            </a:pPr>
            <a:r>
              <a:rPr lang="en-US" sz="3200" i="1" dirty="0" smtClean="0">
                <a:solidFill>
                  <a:srgbClr val="FFC000"/>
                </a:solidFill>
              </a:rPr>
              <a:t>Earlier identification</a:t>
            </a:r>
            <a:r>
              <a:rPr lang="en-US" sz="3200" dirty="0" smtClean="0">
                <a:solidFill>
                  <a:schemeClr val="bg1"/>
                </a:solidFill>
              </a:rPr>
              <a:t>/ diagnosis/ enrollment in clinical trials </a:t>
            </a:r>
          </a:p>
          <a:p>
            <a:pPr marL="457200" indent="-457200">
              <a:buFont typeface="Wingdings" pitchFamily="2" charset="2"/>
              <a:buChar char="ü"/>
            </a:pPr>
            <a:r>
              <a:rPr lang="en-US" sz="3200" dirty="0" smtClean="0">
                <a:solidFill>
                  <a:schemeClr val="bg1"/>
                </a:solidFill>
              </a:rPr>
              <a:t>Better risk stratification with </a:t>
            </a:r>
            <a:r>
              <a:rPr lang="en-US" sz="3200" i="1" dirty="0" smtClean="0">
                <a:solidFill>
                  <a:srgbClr val="FFC000"/>
                </a:solidFill>
              </a:rPr>
              <a:t>novel biomarkers </a:t>
            </a:r>
            <a:r>
              <a:rPr lang="en-US" sz="2100" b="1" i="1" dirty="0" smtClean="0">
                <a:solidFill>
                  <a:srgbClr val="FFC000"/>
                </a:solidFill>
              </a:rPr>
              <a:t>(</a:t>
            </a:r>
            <a:r>
              <a:rPr lang="en-US" sz="2100" b="1" i="1" dirty="0" err="1" smtClean="0">
                <a:solidFill>
                  <a:srgbClr val="FFC000"/>
                </a:solidFill>
              </a:rPr>
              <a:t>e.g</a:t>
            </a:r>
            <a:r>
              <a:rPr lang="en-US" sz="2100" b="1" i="1" dirty="0" smtClean="0">
                <a:solidFill>
                  <a:srgbClr val="FFC000"/>
                </a:solidFill>
              </a:rPr>
              <a:t> G-IgA1, autoantibodies) </a:t>
            </a:r>
          </a:p>
          <a:p>
            <a:pPr marL="457200" indent="-457200">
              <a:buFont typeface="Wingdings" pitchFamily="2" charset="2"/>
              <a:buChar char="ü"/>
            </a:pPr>
            <a:r>
              <a:rPr lang="en-US" sz="3200" i="1" dirty="0" smtClean="0">
                <a:solidFill>
                  <a:srgbClr val="FFC000"/>
                </a:solidFill>
              </a:rPr>
              <a:t>Personalize</a:t>
            </a:r>
            <a:r>
              <a:rPr lang="en-US" sz="3200" b="1" i="1" dirty="0" smtClean="0">
                <a:solidFill>
                  <a:srgbClr val="FFC000"/>
                </a:solidFill>
              </a:rPr>
              <a:t> </a:t>
            </a:r>
            <a:r>
              <a:rPr lang="en-US" sz="3200" dirty="0" smtClean="0">
                <a:solidFill>
                  <a:schemeClr val="bg1"/>
                </a:solidFill>
              </a:rPr>
              <a:t>the best therapy</a:t>
            </a:r>
          </a:p>
          <a:p>
            <a:pPr marL="913707" lvl="1" indent="-457200">
              <a:buFont typeface="Wingdings" pitchFamily="2" charset="2"/>
              <a:buChar char="§"/>
            </a:pPr>
            <a:r>
              <a:rPr lang="en-US" sz="3200" dirty="0" smtClean="0">
                <a:solidFill>
                  <a:schemeClr val="bg1"/>
                </a:solidFill>
              </a:rPr>
              <a:t>Different treatments at different stages </a:t>
            </a:r>
          </a:p>
          <a:p>
            <a:pPr marL="913707" lvl="1" indent="-457200">
              <a:buFont typeface="Wingdings" pitchFamily="2" charset="2"/>
              <a:buChar char="§"/>
            </a:pPr>
            <a:r>
              <a:rPr lang="en-US" sz="3200" dirty="0" smtClean="0">
                <a:solidFill>
                  <a:schemeClr val="bg1"/>
                </a:solidFill>
              </a:rPr>
              <a:t>Concomitant or sequential therapies</a:t>
            </a:r>
            <a:r>
              <a:rPr lang="en-US" sz="3200" dirty="0">
                <a:solidFill>
                  <a:schemeClr val="bg1"/>
                </a:solidFill>
              </a:rPr>
              <a:t>? </a:t>
            </a:r>
          </a:p>
        </p:txBody>
      </p:sp>
      <p:sp>
        <p:nvSpPr>
          <p:cNvPr id="8" name="Rectangle 7"/>
          <p:cNvSpPr/>
          <p:nvPr/>
        </p:nvSpPr>
        <p:spPr>
          <a:xfrm>
            <a:off x="231695" y="3510666"/>
            <a:ext cx="11384591" cy="2431435"/>
          </a:xfrm>
          <a:prstGeom prst="rect">
            <a:avLst/>
          </a:prstGeom>
        </p:spPr>
        <p:txBody>
          <a:bodyPr wrap="none">
            <a:spAutoFit/>
          </a:bodyPr>
          <a:lstStyle/>
          <a:p>
            <a:pPr marL="342900" indent="-342900">
              <a:buFont typeface="Wingdings" pitchFamily="2" charset="2"/>
              <a:buChar char="ü"/>
            </a:pPr>
            <a:r>
              <a:rPr lang="en-US" sz="3200" dirty="0">
                <a:solidFill>
                  <a:schemeClr val="bg1"/>
                </a:solidFill>
              </a:rPr>
              <a:t>Better assessment of treatment response </a:t>
            </a:r>
            <a:r>
              <a:rPr lang="en-US" sz="2100" b="1" i="1" dirty="0" smtClean="0">
                <a:solidFill>
                  <a:srgbClr val="FFC000"/>
                </a:solidFill>
              </a:rPr>
              <a:t>(repeat biopsy?)</a:t>
            </a:r>
          </a:p>
          <a:p>
            <a:pPr marL="342900" indent="-342900">
              <a:buFont typeface="Wingdings" pitchFamily="2" charset="2"/>
              <a:buChar char="ü"/>
            </a:pPr>
            <a:r>
              <a:rPr lang="en-US" sz="3200" i="1" dirty="0" smtClean="0">
                <a:solidFill>
                  <a:srgbClr val="FFC000"/>
                </a:solidFill>
              </a:rPr>
              <a:t>Pediatric population?</a:t>
            </a:r>
            <a:r>
              <a:rPr lang="el-GR" sz="3200" i="1" dirty="0" smtClean="0">
                <a:solidFill>
                  <a:srgbClr val="FFC000"/>
                </a:solidFill>
              </a:rPr>
              <a:t> </a:t>
            </a:r>
            <a:r>
              <a:rPr lang="en-US" sz="3200" i="1" dirty="0" err="1" smtClean="0">
                <a:solidFill>
                  <a:srgbClr val="FFC000"/>
                </a:solidFill>
              </a:rPr>
              <a:t>Tx</a:t>
            </a:r>
            <a:r>
              <a:rPr lang="en-US" sz="3200" i="1" dirty="0" smtClean="0">
                <a:solidFill>
                  <a:srgbClr val="FFC000"/>
                </a:solidFill>
              </a:rPr>
              <a:t> population?</a:t>
            </a:r>
          </a:p>
          <a:p>
            <a:pPr marL="342900" indent="-342900">
              <a:buFont typeface="Wingdings" pitchFamily="2" charset="2"/>
              <a:buChar char="ü"/>
            </a:pPr>
            <a:r>
              <a:rPr lang="en-US" sz="3200" i="1" dirty="0" err="1" smtClean="0">
                <a:solidFill>
                  <a:srgbClr val="FFC000"/>
                </a:solidFill>
              </a:rPr>
              <a:t>IgAVN</a:t>
            </a:r>
            <a:r>
              <a:rPr lang="en-US" sz="3200" i="1" dirty="0" smtClean="0">
                <a:solidFill>
                  <a:srgbClr val="FFC000"/>
                </a:solidFill>
              </a:rPr>
              <a:t>?</a:t>
            </a:r>
            <a:endParaRPr lang="el-GR" sz="3200" i="1" dirty="0" smtClean="0">
              <a:solidFill>
                <a:srgbClr val="FFC000"/>
              </a:solidFill>
            </a:endParaRPr>
          </a:p>
          <a:p>
            <a:pPr marL="342900" indent="-342900">
              <a:buFont typeface="Wingdings" pitchFamily="2" charset="2"/>
              <a:buChar char="ü"/>
            </a:pPr>
            <a:r>
              <a:rPr lang="el-GR" sz="3200" dirty="0" smtClean="0">
                <a:solidFill>
                  <a:srgbClr val="FFC000"/>
                </a:solidFill>
              </a:rPr>
              <a:t>...ΑΙ</a:t>
            </a:r>
            <a:r>
              <a:rPr lang="en-US" sz="3200" dirty="0" smtClean="0">
                <a:solidFill>
                  <a:srgbClr val="FFC000"/>
                </a:solidFill>
              </a:rPr>
              <a:t> </a:t>
            </a:r>
            <a:r>
              <a:rPr lang="en-US" sz="3200" dirty="0" smtClean="0">
                <a:solidFill>
                  <a:srgbClr val="FFC000"/>
                </a:solidFill>
                <a:sym typeface="Wingdings" pitchFamily="2" charset="2"/>
              </a:rPr>
              <a:t> </a:t>
            </a:r>
            <a:r>
              <a:rPr lang="en-US" sz="2400" dirty="0" err="1" smtClean="0">
                <a:solidFill>
                  <a:schemeClr val="bg1"/>
                </a:solidFill>
                <a:sym typeface="Wingdings" pitchFamily="2" charset="2"/>
              </a:rPr>
              <a:t>pathomis</a:t>
            </a:r>
            <a:r>
              <a:rPr lang="en-US" sz="2400" dirty="0" smtClean="0">
                <a:solidFill>
                  <a:schemeClr val="bg1"/>
                </a:solidFill>
                <a:sym typeface="Wingdings" pitchFamily="2" charset="2"/>
              </a:rPr>
              <a:t>=automated </a:t>
            </a:r>
            <a:r>
              <a:rPr lang="en-US" sz="2400" dirty="0" err="1" smtClean="0">
                <a:solidFill>
                  <a:schemeClr val="bg1"/>
                </a:solidFill>
                <a:sym typeface="Wingdings" pitchFamily="2" charset="2"/>
              </a:rPr>
              <a:t>morphometry</a:t>
            </a:r>
            <a:r>
              <a:rPr lang="en-US" sz="2400" dirty="0" smtClean="0">
                <a:solidFill>
                  <a:schemeClr val="bg1"/>
                </a:solidFill>
                <a:sym typeface="Wingdings" pitchFamily="2" charset="2"/>
              </a:rPr>
              <a:t> and comprehensive quantitative data </a:t>
            </a:r>
          </a:p>
          <a:p>
            <a:r>
              <a:rPr lang="en-US" sz="2400" dirty="0" smtClean="0">
                <a:solidFill>
                  <a:schemeClr val="bg1"/>
                </a:solidFill>
                <a:sym typeface="Wingdings" pitchFamily="2" charset="2"/>
              </a:rPr>
              <a:t>                       prediction who will respond to CS </a:t>
            </a:r>
            <a:endParaRPr lang="en-US" sz="2400" dirty="0">
              <a:solidFill>
                <a:schemeClr val="bg1"/>
              </a:solidFill>
            </a:endParaRPr>
          </a:p>
        </p:txBody>
      </p:sp>
      <p:sp>
        <p:nvSpPr>
          <p:cNvPr id="9" name="Rectangle 8"/>
          <p:cNvSpPr/>
          <p:nvPr/>
        </p:nvSpPr>
        <p:spPr>
          <a:xfrm>
            <a:off x="136477" y="932694"/>
            <a:ext cx="11575028" cy="5009850"/>
          </a:xfrm>
          <a:prstGeom prst="rect">
            <a:avLst/>
          </a:prstGeom>
          <a:noFill/>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6403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500"/>
                                        <p:tgtEl>
                                          <p:spTgt spid="8">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500"/>
                                        <p:tgtEl>
                                          <p:spTgt spid="8">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Effect transition="in" filter="fade">
                                      <p:cBhvr>
                                        <p:cTn id="33" dur="500"/>
                                        <p:tgtEl>
                                          <p:spTgt spid="8">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
                                            <p:txEl>
                                              <p:pRg st="4" end="4"/>
                                            </p:txEl>
                                          </p:spTgt>
                                        </p:tgtEl>
                                        <p:attrNameLst>
                                          <p:attrName>style.visibility</p:attrName>
                                        </p:attrNameLst>
                                      </p:cBhvr>
                                      <p:to>
                                        <p:strVal val="visible"/>
                                      </p:to>
                                    </p:set>
                                    <p:animEffect transition="in" filter="fade">
                                      <p:cBhvr>
                                        <p:cTn id="36"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extBox 3"/>
          <p:cNvSpPr txBox="1"/>
          <p:nvPr/>
        </p:nvSpPr>
        <p:spPr>
          <a:xfrm>
            <a:off x="545910" y="4476465"/>
            <a:ext cx="10890914" cy="2246769"/>
          </a:xfrm>
          <a:prstGeom prst="rect">
            <a:avLst/>
          </a:prstGeom>
          <a:noFill/>
        </p:spPr>
        <p:txBody>
          <a:bodyPr wrap="square" rtlCol="0">
            <a:spAutoFit/>
          </a:bodyPr>
          <a:lstStyle/>
          <a:p>
            <a:pPr algn="ctr"/>
            <a:r>
              <a:rPr lang="en-US" sz="2800" b="1" i="1" dirty="0" smtClean="0">
                <a:solidFill>
                  <a:schemeClr val="bg1"/>
                </a:solidFill>
              </a:rPr>
              <a:t>“This is an awesome time to be a Nephrologist! </a:t>
            </a:r>
          </a:p>
          <a:p>
            <a:pPr algn="ctr"/>
            <a:r>
              <a:rPr lang="en-US" sz="2800" b="1" i="1" dirty="0" smtClean="0">
                <a:solidFill>
                  <a:schemeClr val="bg1"/>
                </a:solidFill>
              </a:rPr>
              <a:t>We are at the entry level of an explosion in new therapies </a:t>
            </a:r>
          </a:p>
          <a:p>
            <a:pPr algn="ctr"/>
            <a:r>
              <a:rPr lang="en-US" sz="2800" b="1" i="1" dirty="0" smtClean="0">
                <a:solidFill>
                  <a:schemeClr val="bg1"/>
                </a:solidFill>
              </a:rPr>
              <a:t>that show very little safety concern and yet are providing </a:t>
            </a:r>
          </a:p>
          <a:p>
            <a:pPr algn="ctr"/>
            <a:r>
              <a:rPr lang="en-US" sz="2800" b="1" i="1" dirty="0" smtClean="0">
                <a:solidFill>
                  <a:schemeClr val="bg1"/>
                </a:solidFill>
              </a:rPr>
              <a:t>us the mechanism to move in a direction hopefully of both </a:t>
            </a:r>
          </a:p>
          <a:p>
            <a:pPr algn="ctr"/>
            <a:r>
              <a:rPr lang="en-US" sz="2800" b="1" i="1" dirty="0" smtClean="0">
                <a:solidFill>
                  <a:schemeClr val="bg1"/>
                </a:solidFill>
              </a:rPr>
              <a:t>early and precise treatment for individual patients”     </a:t>
            </a:r>
            <a:endParaRPr lang="el-GR" sz="2800" b="1" i="1" dirty="0">
              <a:solidFill>
                <a:schemeClr val="bg1"/>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43" y="334400"/>
            <a:ext cx="6954648" cy="4142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89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spTree>
    <p:extLst>
      <p:ext uri="{BB962C8B-B14F-4D97-AF65-F5344CB8AC3E}">
        <p14:creationId xmlns:p14="http://schemas.microsoft.com/office/powerpoint/2010/main" val="19474924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 xmlns:a16="http://schemas.microsoft.com/office/drawing/2014/main" id="{38AB4479-1619-4E72-911E-BB39BF04DB5B}"/>
              </a:ext>
            </a:extLst>
          </p:cNvPr>
          <p:cNvSpPr>
            <a:spLocks noGrp="1"/>
          </p:cNvSpPr>
          <p:nvPr>
            <p:ph idx="1"/>
          </p:nvPr>
        </p:nvSpPr>
        <p:spPr/>
        <p:txBody>
          <a:bodyPr/>
          <a:lstStyle/>
          <a:p>
            <a:r>
              <a:rPr lang="en-US" dirty="0">
                <a:hlinkClick r:id="rId2"/>
              </a:rPr>
              <a:t>https://vmx.m-anage.com/era/era23/en-GB/presentation/496667</a:t>
            </a:r>
            <a:endParaRPr lang="en-US" dirty="0"/>
          </a:p>
          <a:p>
            <a:endParaRPr lang="en-US" dirty="0"/>
          </a:p>
          <a:p>
            <a:r>
              <a:rPr lang="en-US" dirty="0">
                <a:hlinkClick r:id="rId3"/>
              </a:rPr>
              <a:t>https://cme.healio.com/nephrology/20230320/pathogenesis-and-management-of-iga/content</a:t>
            </a:r>
            <a:endParaRPr lang="en-US" dirty="0"/>
          </a:p>
          <a:p>
            <a:endParaRPr lang="en-US" dirty="0"/>
          </a:p>
          <a:p>
            <a:r>
              <a:rPr lang="en-US" dirty="0">
                <a:hlinkClick r:id="rId4"/>
              </a:rPr>
              <a:t>https://www.thelancet.com/journals/lancet/article/PIIS0140-6736(23)01554-4/fulltext</a:t>
            </a:r>
            <a:endParaRPr lang="en-US" dirty="0"/>
          </a:p>
          <a:p>
            <a:endParaRPr lang="en-US" dirty="0"/>
          </a:p>
          <a:p>
            <a:r>
              <a:rPr lang="en-US" dirty="0">
                <a:hlinkClick r:id="rId5"/>
              </a:rPr>
              <a:t>https://</a:t>
            </a:r>
            <a:r>
              <a:rPr lang="en-US" dirty="0" smtClean="0">
                <a:hlinkClick r:id="rId5"/>
              </a:rPr>
              <a:t>www.youtube.com/watch?app=desktop&amp;v=LV3PCkEgjFU</a:t>
            </a:r>
            <a:endParaRPr lang="en-US" dirty="0" smtClean="0"/>
          </a:p>
          <a:p>
            <a:endParaRPr lang="en-US" dirty="0"/>
          </a:p>
          <a:p>
            <a:endParaRPr lang="en-US" dirty="0"/>
          </a:p>
          <a:p>
            <a:endParaRPr lang="en-US" dirty="0"/>
          </a:p>
          <a:p>
            <a:endParaRPr lang="el-GR" dirty="0"/>
          </a:p>
        </p:txBody>
      </p:sp>
    </p:spTree>
    <p:extLst>
      <p:ext uri="{BB962C8B-B14F-4D97-AF65-F5344CB8AC3E}">
        <p14:creationId xmlns:p14="http://schemas.microsoft.com/office/powerpoint/2010/main" val="30884132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p:cNvPicPr>
          <p:nvPr/>
        </p:nvPicPr>
        <p:blipFill rotWithShape="1">
          <a:blip r:embed="rId3">
            <a:lum/>
          </a:blip>
          <a:srcRect t="13999" b="14716"/>
          <a:stretch/>
        </p:blipFill>
        <p:spPr bwMode="white">
          <a:xfrm>
            <a:off x="372752" y="890016"/>
            <a:ext cx="11341269" cy="4547616"/>
          </a:xfrm>
          <a:prstGeom prst="rect">
            <a:avLst/>
          </a:prstGeom>
          <a:ln>
            <a:headEnd type="none"/>
            <a:tailEnd type="none"/>
          </a:ln>
        </p:spPr>
      </p:pic>
      <p:sp>
        <p:nvSpPr>
          <p:cNvPr id="5" name="TextBox 4"/>
          <p:cNvSpPr txBox="1"/>
          <p:nvPr/>
        </p:nvSpPr>
        <p:spPr>
          <a:xfrm>
            <a:off x="8636012" y="6511032"/>
            <a:ext cx="3547693" cy="323161"/>
          </a:xfrm>
          <a:prstGeom prst="rect">
            <a:avLst/>
          </a:prstGeom>
          <a:noFill/>
        </p:spPr>
        <p:txBody>
          <a:bodyPr wrap="none" lIns="91364" tIns="45718" rIns="91364" bIns="45718" rtlCol="0">
            <a:spAutoFit/>
          </a:bodyPr>
          <a:lstStyle/>
          <a:p>
            <a:r>
              <a:rPr lang="en-US" sz="1500" i="1" dirty="0" err="1">
                <a:solidFill>
                  <a:schemeClr val="bg1">
                    <a:lumMod val="50000"/>
                  </a:schemeClr>
                </a:solidFill>
              </a:rPr>
              <a:t>Clin</a:t>
            </a:r>
            <a:r>
              <a:rPr lang="en-US" sz="1500" i="1" dirty="0">
                <a:solidFill>
                  <a:schemeClr val="bg1">
                    <a:lumMod val="50000"/>
                  </a:schemeClr>
                </a:solidFill>
              </a:rPr>
              <a:t> J </a:t>
            </a:r>
            <a:r>
              <a:rPr lang="en-US" sz="1500" i="1" dirty="0" err="1">
                <a:solidFill>
                  <a:schemeClr val="bg1">
                    <a:lumMod val="50000"/>
                  </a:schemeClr>
                </a:solidFill>
              </a:rPr>
              <a:t>Amer</a:t>
            </a:r>
            <a:r>
              <a:rPr lang="en-US" sz="1500" i="1" dirty="0">
                <a:solidFill>
                  <a:schemeClr val="bg1">
                    <a:lumMod val="50000"/>
                  </a:schemeClr>
                </a:solidFill>
              </a:rPr>
              <a:t> </a:t>
            </a:r>
            <a:r>
              <a:rPr lang="en-US" sz="1500" i="1" dirty="0" err="1">
                <a:solidFill>
                  <a:schemeClr val="bg1">
                    <a:lumMod val="50000"/>
                  </a:schemeClr>
                </a:solidFill>
              </a:rPr>
              <a:t>Soc</a:t>
            </a:r>
            <a:r>
              <a:rPr lang="en-US" sz="1500" i="1" dirty="0">
                <a:solidFill>
                  <a:schemeClr val="bg1">
                    <a:lumMod val="50000"/>
                  </a:schemeClr>
                </a:solidFill>
              </a:rPr>
              <a:t> </a:t>
            </a:r>
            <a:r>
              <a:rPr lang="en-US" sz="1500" i="1" dirty="0" err="1">
                <a:solidFill>
                  <a:schemeClr val="bg1">
                    <a:lumMod val="50000"/>
                  </a:schemeClr>
                </a:solidFill>
              </a:rPr>
              <a:t>Nephrol</a:t>
            </a:r>
            <a:r>
              <a:rPr lang="en-US" sz="1500" i="1" dirty="0">
                <a:solidFill>
                  <a:schemeClr val="bg1">
                    <a:lumMod val="50000"/>
                  </a:schemeClr>
                </a:solidFill>
              </a:rPr>
              <a:t> 2023;18(6) 727-38 </a:t>
            </a:r>
            <a:endParaRPr lang="el-GR" sz="1500" i="1" dirty="0">
              <a:solidFill>
                <a:schemeClr val="bg1">
                  <a:lumMod val="50000"/>
                </a:schemeClr>
              </a:solidFill>
            </a:endParaRPr>
          </a:p>
        </p:txBody>
      </p:sp>
      <p:sp>
        <p:nvSpPr>
          <p:cNvPr id="7" name="TextBox 6"/>
          <p:cNvSpPr txBox="1"/>
          <p:nvPr/>
        </p:nvSpPr>
        <p:spPr>
          <a:xfrm>
            <a:off x="531297" y="177303"/>
            <a:ext cx="8347663" cy="523216"/>
          </a:xfrm>
          <a:prstGeom prst="rect">
            <a:avLst/>
          </a:prstGeom>
          <a:noFill/>
        </p:spPr>
        <p:txBody>
          <a:bodyPr wrap="none" lIns="91364" tIns="45718" rIns="91364" bIns="45718" rtlCol="0">
            <a:spAutoFit/>
          </a:bodyPr>
          <a:lstStyle/>
          <a:p>
            <a:r>
              <a:rPr lang="en-US" sz="2800" b="1" i="1" dirty="0"/>
              <a:t>Long term risk of kidney failure in </a:t>
            </a:r>
            <a:r>
              <a:rPr lang="en-US" sz="2800" b="1" i="1" dirty="0" err="1"/>
              <a:t>IgAN</a:t>
            </a:r>
            <a:r>
              <a:rPr lang="en-US" sz="2800" b="1" i="1" dirty="0"/>
              <a:t> (</a:t>
            </a:r>
            <a:r>
              <a:rPr lang="en-US" sz="2800" b="1" i="1" dirty="0" err="1"/>
              <a:t>RaDaR</a:t>
            </a:r>
            <a:r>
              <a:rPr lang="en-US" sz="2800" b="1" i="1" dirty="0"/>
              <a:t> cohort)</a:t>
            </a:r>
            <a:endParaRPr lang="el-GR" sz="2800" b="1" i="1" dirty="0"/>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842" t="18019" r="1816" b="25374"/>
          <a:stretch/>
        </p:blipFill>
        <p:spPr bwMode="auto">
          <a:xfrm>
            <a:off x="7087073" y="1168462"/>
            <a:ext cx="4626947" cy="4167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78848" y="5512399"/>
            <a:ext cx="11434853" cy="969492"/>
          </a:xfrm>
          <a:prstGeom prst="rect">
            <a:avLst/>
          </a:prstGeom>
          <a:noFill/>
          <a:ln>
            <a:solidFill>
              <a:schemeClr val="tx2">
                <a:lumMod val="60000"/>
                <a:lumOff val="40000"/>
              </a:schemeClr>
            </a:solidFill>
          </a:ln>
          <a:effectLst>
            <a:glow rad="63500">
              <a:schemeClr val="tx2">
                <a:lumMod val="75000"/>
              </a:schemeClr>
            </a:glow>
          </a:effectLst>
        </p:spPr>
        <p:txBody>
          <a:bodyPr wrap="none" lIns="91364" tIns="45718" rIns="91364" bIns="45718" rtlCol="0">
            <a:spAutoFit/>
          </a:bodyPr>
          <a:lstStyle/>
          <a:p>
            <a:pPr marL="342594" indent="-342594">
              <a:buFont typeface="Arial" pitchFamily="34" charset="0"/>
              <a:buChar char="•"/>
            </a:pPr>
            <a:r>
              <a:rPr lang="en-US" dirty="0" smtClean="0"/>
              <a:t>Almost all patients are at risk of progression to ESRD within their lifetime, unless </a:t>
            </a:r>
            <a:r>
              <a:rPr lang="en-US" dirty="0" err="1" smtClean="0"/>
              <a:t>eGFR</a:t>
            </a:r>
            <a:r>
              <a:rPr lang="en-US" dirty="0" smtClean="0"/>
              <a:t> declines &lt;1ml/min/year</a:t>
            </a:r>
          </a:p>
          <a:p>
            <a:pPr marL="342594" indent="-342594">
              <a:buFont typeface="Arial" pitchFamily="34" charset="0"/>
              <a:buChar char="•"/>
            </a:pPr>
            <a:r>
              <a:rPr lang="en-US" dirty="0" smtClean="0"/>
              <a:t>Even patients traditionally regarded as being “low risk”, with proteinuria &lt;880 mg/mg, </a:t>
            </a:r>
          </a:p>
          <a:p>
            <a:r>
              <a:rPr lang="en-US" dirty="0" smtClean="0"/>
              <a:t>      also had high rates of kidney failure within 10yrs</a:t>
            </a:r>
            <a:endParaRPr lang="el-GR" dirty="0"/>
          </a:p>
        </p:txBody>
      </p:sp>
    </p:spTree>
    <p:extLst>
      <p:ext uri="{BB962C8B-B14F-4D97-AF65-F5344CB8AC3E}">
        <p14:creationId xmlns:p14="http://schemas.microsoft.com/office/powerpoint/2010/main" val="177230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spTree>
    <p:extLst>
      <p:ext uri="{BB962C8B-B14F-4D97-AF65-F5344CB8AC3E}">
        <p14:creationId xmlns:p14="http://schemas.microsoft.com/office/powerpoint/2010/main" val="20870471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spTree>
    <p:extLst>
      <p:ext uri="{BB962C8B-B14F-4D97-AF65-F5344CB8AC3E}">
        <p14:creationId xmlns:p14="http://schemas.microsoft.com/office/powerpoint/2010/main" val="16492244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78633CD-41DF-4E32-B4F6-D088D1CD027E}"/>
              </a:ext>
            </a:extLst>
          </p:cNvPr>
          <p:cNvSpPr txBox="1"/>
          <p:nvPr/>
        </p:nvSpPr>
        <p:spPr>
          <a:xfrm>
            <a:off x="2826085" y="1016303"/>
            <a:ext cx="6539843" cy="1077215"/>
          </a:xfrm>
          <a:prstGeom prst="rect">
            <a:avLst/>
          </a:prstGeom>
          <a:noFill/>
        </p:spPr>
        <p:txBody>
          <a:bodyPr wrap="none" lIns="91324" tIns="45718" rIns="91324" bIns="45718" rtlCol="0">
            <a:spAutoFit/>
          </a:bodyPr>
          <a:lstStyle/>
          <a:p>
            <a:pPr algn="ctr"/>
            <a:r>
              <a:rPr lang="en-US" sz="3200" b="1" i="1" dirty="0">
                <a:solidFill>
                  <a:srgbClr val="FFFF00"/>
                </a:solidFill>
                <a:effectLst>
                  <a:outerShdw blurRad="38100" dist="38100" dir="2700000" algn="tl">
                    <a:srgbClr val="000000">
                      <a:alpha val="43137"/>
                    </a:srgbClr>
                  </a:outerShdw>
                </a:effectLst>
              </a:rPr>
              <a:t>What about presence of crescents </a:t>
            </a:r>
          </a:p>
          <a:p>
            <a:pPr algn="ctr"/>
            <a:r>
              <a:rPr lang="en-US" sz="3200" b="1" i="1" dirty="0">
                <a:solidFill>
                  <a:srgbClr val="FFFF00"/>
                </a:solidFill>
                <a:effectLst>
                  <a:outerShdw blurRad="38100" dist="38100" dir="2700000" algn="tl">
                    <a:srgbClr val="000000">
                      <a:alpha val="43137"/>
                    </a:srgbClr>
                  </a:outerShdw>
                </a:effectLst>
              </a:rPr>
              <a:t>regarding the decision of treatment? </a:t>
            </a:r>
            <a:endParaRPr lang="el-GR" sz="3200" b="1" i="1" dirty="0">
              <a:solidFill>
                <a:srgbClr val="FFFF00"/>
              </a:solidFill>
              <a:effectLst>
                <a:outerShdw blurRad="38100" dist="38100" dir="2700000" algn="tl">
                  <a:srgbClr val="000000">
                    <a:alpha val="43137"/>
                  </a:srgbClr>
                </a:outerShdw>
              </a:effectLst>
            </a:endParaRPr>
          </a:p>
        </p:txBody>
      </p:sp>
      <p:pic>
        <p:nvPicPr>
          <p:cNvPr id="5" name="Εικόνα 4">
            <a:extLst>
              <a:ext uri="{FF2B5EF4-FFF2-40B4-BE49-F238E27FC236}">
                <a16:creationId xmlns="" xmlns:a16="http://schemas.microsoft.com/office/drawing/2014/main" id="{C6173A4B-CF65-4FF7-B1BF-E534289004A6}"/>
              </a:ext>
            </a:extLst>
          </p:cNvPr>
          <p:cNvPicPr>
            <a:picLocks noChangeAspect="1"/>
          </p:cNvPicPr>
          <p:nvPr/>
        </p:nvPicPr>
        <p:blipFill>
          <a:blip r:embed="rId3"/>
          <a:stretch>
            <a:fillRect/>
          </a:stretch>
        </p:blipFill>
        <p:spPr>
          <a:xfrm>
            <a:off x="4003478" y="2598291"/>
            <a:ext cx="3872393" cy="3393972"/>
          </a:xfrm>
          <a:prstGeom prst="rect">
            <a:avLst/>
          </a:prstGeom>
          <a:ln>
            <a:solidFill>
              <a:schemeClr val="bg1"/>
            </a:solidFill>
          </a:ln>
          <a:effectLst>
            <a:softEdge rad="63500"/>
          </a:effectLst>
        </p:spPr>
      </p:pic>
      <p:sp>
        <p:nvSpPr>
          <p:cNvPr id="6" name="Ορθογώνιο 5">
            <a:extLst>
              <a:ext uri="{FF2B5EF4-FFF2-40B4-BE49-F238E27FC236}">
                <a16:creationId xmlns="" xmlns:a16="http://schemas.microsoft.com/office/drawing/2014/main" id="{5BFE7677-75DF-42C1-9EEC-334B8B5AA3CB}"/>
              </a:ext>
            </a:extLst>
          </p:cNvPr>
          <p:cNvSpPr/>
          <p:nvPr/>
        </p:nvSpPr>
        <p:spPr>
          <a:xfrm>
            <a:off x="5050689" y="6189320"/>
            <a:ext cx="2226675" cy="323161"/>
          </a:xfrm>
          <a:prstGeom prst="rect">
            <a:avLst/>
          </a:prstGeom>
        </p:spPr>
        <p:txBody>
          <a:bodyPr wrap="none" lIns="91324" tIns="45718" rIns="91324" bIns="45718">
            <a:spAutoFit/>
          </a:bodyPr>
          <a:lstStyle/>
          <a:p>
            <a:r>
              <a:rPr lang="sv-SE" sz="1500" i="1" dirty="0">
                <a:solidFill>
                  <a:schemeClr val="bg1">
                    <a:lumMod val="50000"/>
                  </a:schemeClr>
                </a:solidFill>
              </a:rPr>
              <a:t>J. Clin. Med. 2022, 11, 356</a:t>
            </a:r>
            <a:endParaRPr lang="el-GR" sz="1500" i="1" dirty="0">
              <a:solidFill>
                <a:schemeClr val="bg1">
                  <a:lumMod val="50000"/>
                </a:schemeClr>
              </a:solidFill>
            </a:endParaRPr>
          </a:p>
        </p:txBody>
      </p:sp>
    </p:spTree>
    <p:extLst>
      <p:ext uri="{BB962C8B-B14F-4D97-AF65-F5344CB8AC3E}">
        <p14:creationId xmlns:p14="http://schemas.microsoft.com/office/powerpoint/2010/main" val="5660837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 xmlns:a16="http://schemas.microsoft.com/office/drawing/2014/main" id="{81AA7D44-8581-427B-9730-671953B25580}"/>
              </a:ext>
            </a:extLst>
          </p:cNvPr>
          <p:cNvSpPr/>
          <p:nvPr/>
        </p:nvSpPr>
        <p:spPr>
          <a:xfrm>
            <a:off x="8637008" y="6444776"/>
            <a:ext cx="3793001" cy="323161"/>
          </a:xfrm>
          <a:prstGeom prst="rect">
            <a:avLst/>
          </a:prstGeom>
        </p:spPr>
        <p:txBody>
          <a:bodyPr wrap="none" lIns="91324" tIns="45718" rIns="91324" bIns="45718">
            <a:spAutoFit/>
          </a:bodyPr>
          <a:lstStyle/>
          <a:p>
            <a:r>
              <a:rPr lang="en-US" sz="1500" i="1" dirty="0" err="1">
                <a:solidFill>
                  <a:schemeClr val="bg1">
                    <a:lumMod val="50000"/>
                  </a:schemeClr>
                </a:solidFill>
              </a:rPr>
              <a:t>Nephrol</a:t>
            </a:r>
            <a:r>
              <a:rPr lang="en-US" sz="1500" i="1" dirty="0">
                <a:solidFill>
                  <a:schemeClr val="bg1">
                    <a:lumMod val="50000"/>
                  </a:schemeClr>
                </a:solidFill>
              </a:rPr>
              <a:t> Dial Transplant (2020) 35: 1002–1009</a:t>
            </a:r>
            <a:endParaRPr lang="el-GR" sz="1500" i="1" dirty="0">
              <a:solidFill>
                <a:schemeClr val="bg1">
                  <a:lumMod val="50000"/>
                </a:schemeClr>
              </a:solidFill>
            </a:endParaRPr>
          </a:p>
        </p:txBody>
      </p:sp>
      <p:pic>
        <p:nvPicPr>
          <p:cNvPr id="5" name="Εικόνα 4">
            <a:extLst>
              <a:ext uri="{FF2B5EF4-FFF2-40B4-BE49-F238E27FC236}">
                <a16:creationId xmlns="" xmlns:a16="http://schemas.microsoft.com/office/drawing/2014/main" id="{27E18C41-8249-42B3-B386-B0CE6E97282F}"/>
              </a:ext>
            </a:extLst>
          </p:cNvPr>
          <p:cNvPicPr>
            <a:picLocks noChangeAspect="1"/>
          </p:cNvPicPr>
          <p:nvPr/>
        </p:nvPicPr>
        <p:blipFill rotWithShape="1">
          <a:blip r:embed="rId3"/>
          <a:srcRect t="-13374" b="-9263"/>
          <a:stretch/>
        </p:blipFill>
        <p:spPr>
          <a:xfrm>
            <a:off x="8021" y="-131768"/>
            <a:ext cx="10709939" cy="1960363"/>
          </a:xfrm>
          <a:prstGeom prst="rect">
            <a:avLst/>
          </a:prstGeom>
          <a:effectLst>
            <a:softEdge rad="50800"/>
          </a:effectLst>
        </p:spPr>
      </p:pic>
      <p:sp>
        <p:nvSpPr>
          <p:cNvPr id="7" name="Ορθογώνιο 6">
            <a:extLst>
              <a:ext uri="{FF2B5EF4-FFF2-40B4-BE49-F238E27FC236}">
                <a16:creationId xmlns="" xmlns:a16="http://schemas.microsoft.com/office/drawing/2014/main" id="{BB4643DC-C825-48BC-8F0F-A03BA3DB5A7B}"/>
              </a:ext>
            </a:extLst>
          </p:cNvPr>
          <p:cNvSpPr/>
          <p:nvPr/>
        </p:nvSpPr>
        <p:spPr>
          <a:xfrm>
            <a:off x="1961160" y="2248543"/>
            <a:ext cx="8544255" cy="677104"/>
          </a:xfrm>
          <a:prstGeom prst="rect">
            <a:avLst/>
          </a:prstGeom>
        </p:spPr>
        <p:txBody>
          <a:bodyPr wrap="square" lIns="91324" tIns="45718" rIns="91324" bIns="45718">
            <a:spAutoFit/>
          </a:bodyPr>
          <a:lstStyle/>
          <a:p>
            <a:pPr algn="ctr"/>
            <a:r>
              <a:rPr lang="en-US" b="1" i="1" dirty="0">
                <a:solidFill>
                  <a:schemeClr val="bg1"/>
                </a:solidFill>
              </a:rPr>
              <a:t>Multivariable Cox regression analysis for the risk of </a:t>
            </a:r>
          </a:p>
          <a:p>
            <a:pPr algn="ctr"/>
            <a:r>
              <a:rPr lang="en-US" b="1" i="1" dirty="0">
                <a:solidFill>
                  <a:schemeClr val="bg1"/>
                </a:solidFill>
              </a:rPr>
              <a:t>reaching the combined renal endpoint of 50% decline in eGFR or kidney failure</a:t>
            </a:r>
            <a:endParaRPr lang="el-GR" b="1" i="1" dirty="0">
              <a:solidFill>
                <a:schemeClr val="bg1"/>
              </a:solidFill>
            </a:endParaRPr>
          </a:p>
        </p:txBody>
      </p:sp>
      <p:pic>
        <p:nvPicPr>
          <p:cNvPr id="8" name="Εικόνα 7">
            <a:extLst>
              <a:ext uri="{FF2B5EF4-FFF2-40B4-BE49-F238E27FC236}">
                <a16:creationId xmlns="" xmlns:a16="http://schemas.microsoft.com/office/drawing/2014/main" id="{E2D1F7A3-32EE-4ADE-92E7-EDCEA14D0F82}"/>
              </a:ext>
            </a:extLst>
          </p:cNvPr>
          <p:cNvPicPr>
            <a:picLocks noChangeAspect="1"/>
          </p:cNvPicPr>
          <p:nvPr/>
        </p:nvPicPr>
        <p:blipFill rotWithShape="1">
          <a:blip r:embed="rId4"/>
          <a:srcRect l="691" t="3103" b="2902"/>
          <a:stretch/>
        </p:blipFill>
        <p:spPr>
          <a:xfrm>
            <a:off x="8021" y="2951152"/>
            <a:ext cx="12183979" cy="2093495"/>
          </a:xfrm>
          <a:prstGeom prst="rect">
            <a:avLst/>
          </a:prstGeom>
        </p:spPr>
      </p:pic>
      <p:sp>
        <p:nvSpPr>
          <p:cNvPr id="9" name="TextBox 8">
            <a:extLst>
              <a:ext uri="{FF2B5EF4-FFF2-40B4-BE49-F238E27FC236}">
                <a16:creationId xmlns="" xmlns:a16="http://schemas.microsoft.com/office/drawing/2014/main" id="{517D14F2-95DD-4015-AD66-E7420D229DAB}"/>
              </a:ext>
            </a:extLst>
          </p:cNvPr>
          <p:cNvSpPr txBox="1"/>
          <p:nvPr/>
        </p:nvSpPr>
        <p:spPr>
          <a:xfrm>
            <a:off x="4" y="5375404"/>
            <a:ext cx="6982464" cy="384717"/>
          </a:xfrm>
          <a:prstGeom prst="rect">
            <a:avLst/>
          </a:prstGeom>
          <a:noFill/>
        </p:spPr>
        <p:txBody>
          <a:bodyPr wrap="none" lIns="91324" tIns="45718" rIns="91324" bIns="45718" rtlCol="0">
            <a:spAutoFit/>
          </a:bodyPr>
          <a:lstStyle/>
          <a:p>
            <a:r>
              <a:rPr lang="en-US" i="1" dirty="0">
                <a:solidFill>
                  <a:srgbClr val="FFC000"/>
                </a:solidFill>
              </a:rPr>
              <a:t> *after 7 </a:t>
            </a:r>
            <a:r>
              <a:rPr lang="en-US" i="1" dirty="0" err="1">
                <a:solidFill>
                  <a:srgbClr val="FFC000"/>
                </a:solidFill>
              </a:rPr>
              <a:t>yrs</a:t>
            </a:r>
            <a:r>
              <a:rPr lang="en-US" i="1" dirty="0">
                <a:solidFill>
                  <a:srgbClr val="FFC000"/>
                </a:solidFill>
              </a:rPr>
              <a:t> follow up crescents maintain a negative predictive value </a:t>
            </a:r>
            <a:endParaRPr lang="el-GR" i="1" dirty="0">
              <a:solidFill>
                <a:srgbClr val="FFC000"/>
              </a:solidFill>
            </a:endParaRPr>
          </a:p>
        </p:txBody>
      </p:sp>
    </p:spTree>
    <p:extLst>
      <p:ext uri="{BB962C8B-B14F-4D97-AF65-F5344CB8AC3E}">
        <p14:creationId xmlns:p14="http://schemas.microsoft.com/office/powerpoint/2010/main" val="27230085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A05A7EF6-5324-4466-8B3C-56D8CA7C6739}"/>
              </a:ext>
            </a:extLst>
          </p:cNvPr>
          <p:cNvPicPr>
            <a:picLocks noChangeAspect="1"/>
          </p:cNvPicPr>
          <p:nvPr/>
        </p:nvPicPr>
        <p:blipFill>
          <a:blip r:embed="rId3"/>
          <a:stretch>
            <a:fillRect/>
          </a:stretch>
        </p:blipFill>
        <p:spPr>
          <a:xfrm>
            <a:off x="0" y="547338"/>
            <a:ext cx="12192000" cy="5653887"/>
          </a:xfrm>
          <a:prstGeom prst="rect">
            <a:avLst/>
          </a:prstGeom>
        </p:spPr>
      </p:pic>
      <p:sp>
        <p:nvSpPr>
          <p:cNvPr id="5" name="Ορθογώνιο 4">
            <a:extLst>
              <a:ext uri="{FF2B5EF4-FFF2-40B4-BE49-F238E27FC236}">
                <a16:creationId xmlns="" xmlns:a16="http://schemas.microsoft.com/office/drawing/2014/main" id="{0C75C726-0DA9-4CBD-B354-725F5E74D895}"/>
              </a:ext>
            </a:extLst>
          </p:cNvPr>
          <p:cNvSpPr/>
          <p:nvPr/>
        </p:nvSpPr>
        <p:spPr>
          <a:xfrm>
            <a:off x="8478253" y="6607383"/>
            <a:ext cx="3866147" cy="553996"/>
          </a:xfrm>
          <a:prstGeom prst="rect">
            <a:avLst/>
          </a:prstGeom>
        </p:spPr>
        <p:txBody>
          <a:bodyPr wrap="square" lIns="91324" tIns="45718" rIns="91324" bIns="45718">
            <a:spAutoFit/>
          </a:bodyPr>
          <a:lstStyle/>
          <a:p>
            <a:r>
              <a:rPr lang="en-US" sz="1500" i="1" dirty="0">
                <a:solidFill>
                  <a:schemeClr val="bg1">
                    <a:lumMod val="50000"/>
                  </a:schemeClr>
                </a:solidFill>
              </a:rPr>
              <a:t> Clin J Am Soc </a:t>
            </a:r>
            <a:r>
              <a:rPr lang="en-US" sz="1500" i="1" dirty="0" err="1">
                <a:solidFill>
                  <a:schemeClr val="bg1">
                    <a:lumMod val="50000"/>
                  </a:schemeClr>
                </a:solidFill>
              </a:rPr>
              <a:t>Nephrol</a:t>
            </a:r>
            <a:r>
              <a:rPr lang="en-US" sz="1500" i="1" dirty="0">
                <a:solidFill>
                  <a:schemeClr val="bg1">
                    <a:lumMod val="50000"/>
                  </a:schemeClr>
                </a:solidFill>
              </a:rPr>
              <a:t>. 2023 Jun 1;18(6):727-738</a:t>
            </a:r>
            <a:endParaRPr lang="el-GR" sz="1500" i="1" dirty="0">
              <a:solidFill>
                <a:schemeClr val="bg1">
                  <a:lumMod val="50000"/>
                </a:schemeClr>
              </a:solidFill>
            </a:endParaRPr>
          </a:p>
        </p:txBody>
      </p:sp>
      <p:sp>
        <p:nvSpPr>
          <p:cNvPr id="6" name="TextBox 5">
            <a:extLst>
              <a:ext uri="{FF2B5EF4-FFF2-40B4-BE49-F238E27FC236}">
                <a16:creationId xmlns="" xmlns:a16="http://schemas.microsoft.com/office/drawing/2014/main" id="{7AAA02CC-C16F-4712-AFA3-401258F7B387}"/>
              </a:ext>
            </a:extLst>
          </p:cNvPr>
          <p:cNvSpPr txBox="1"/>
          <p:nvPr/>
        </p:nvSpPr>
        <p:spPr>
          <a:xfrm>
            <a:off x="85" y="123175"/>
            <a:ext cx="1444345" cy="384717"/>
          </a:xfrm>
          <a:prstGeom prst="rect">
            <a:avLst/>
          </a:prstGeom>
          <a:noFill/>
        </p:spPr>
        <p:txBody>
          <a:bodyPr wrap="none" lIns="91324" tIns="45718" rIns="91324" bIns="45718" rtlCol="0">
            <a:spAutoFit/>
          </a:bodyPr>
          <a:lstStyle/>
          <a:p>
            <a:r>
              <a:rPr lang="en-US" i="1" dirty="0"/>
              <a:t>Barratt et al.</a:t>
            </a:r>
            <a:endParaRPr lang="el-GR" i="1" dirty="0"/>
          </a:p>
        </p:txBody>
      </p:sp>
      <p:sp>
        <p:nvSpPr>
          <p:cNvPr id="7" name="Ορθογώνιο: Στρογγύλεμα γωνιών 6">
            <a:extLst>
              <a:ext uri="{FF2B5EF4-FFF2-40B4-BE49-F238E27FC236}">
                <a16:creationId xmlns="" xmlns:a16="http://schemas.microsoft.com/office/drawing/2014/main" id="{364E9F17-4AED-46B3-ABD8-D0E63884D39D}"/>
              </a:ext>
            </a:extLst>
          </p:cNvPr>
          <p:cNvSpPr/>
          <p:nvPr/>
        </p:nvSpPr>
        <p:spPr>
          <a:xfrm>
            <a:off x="1034717" y="3068051"/>
            <a:ext cx="1973179" cy="24264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8" name="Ορθογώνιο: Στρογγύλεμα γωνιών 7">
            <a:extLst>
              <a:ext uri="{FF2B5EF4-FFF2-40B4-BE49-F238E27FC236}">
                <a16:creationId xmlns="" xmlns:a16="http://schemas.microsoft.com/office/drawing/2014/main" id="{1A6049B0-34B9-4477-B864-EFF31239706F}"/>
              </a:ext>
            </a:extLst>
          </p:cNvPr>
          <p:cNvSpPr/>
          <p:nvPr/>
        </p:nvSpPr>
        <p:spPr>
          <a:xfrm>
            <a:off x="1034717" y="5314037"/>
            <a:ext cx="1973179" cy="58104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9" name="Ορθογώνιο: Στρογγύλεμα γωνιών 8">
            <a:extLst>
              <a:ext uri="{FF2B5EF4-FFF2-40B4-BE49-F238E27FC236}">
                <a16:creationId xmlns="" xmlns:a16="http://schemas.microsoft.com/office/drawing/2014/main" id="{1AA05DD0-0EF0-4010-ADDE-DAF1AA9885C9}"/>
              </a:ext>
            </a:extLst>
          </p:cNvPr>
          <p:cNvSpPr/>
          <p:nvPr/>
        </p:nvSpPr>
        <p:spPr>
          <a:xfrm>
            <a:off x="898361" y="4010527"/>
            <a:ext cx="1351547" cy="24264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10" name="Ορθογώνιο: Στρογγύλεμα γωνιών 9">
            <a:extLst>
              <a:ext uri="{FF2B5EF4-FFF2-40B4-BE49-F238E27FC236}">
                <a16:creationId xmlns="" xmlns:a16="http://schemas.microsoft.com/office/drawing/2014/main" id="{A40EC1AA-F25E-420A-8D9A-3EC883899D5E}"/>
              </a:ext>
            </a:extLst>
          </p:cNvPr>
          <p:cNvSpPr/>
          <p:nvPr/>
        </p:nvSpPr>
        <p:spPr>
          <a:xfrm>
            <a:off x="3882189" y="2430379"/>
            <a:ext cx="2518611" cy="63767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11" name="Ορθογώνιο 10">
            <a:extLst>
              <a:ext uri="{FF2B5EF4-FFF2-40B4-BE49-F238E27FC236}">
                <a16:creationId xmlns="" xmlns:a16="http://schemas.microsoft.com/office/drawing/2014/main" id="{C382BE6F-548A-4ED8-BFFC-97ED73996D53}"/>
              </a:ext>
            </a:extLst>
          </p:cNvPr>
          <p:cNvSpPr/>
          <p:nvPr/>
        </p:nvSpPr>
        <p:spPr>
          <a:xfrm>
            <a:off x="0" y="6255957"/>
            <a:ext cx="12344400" cy="677107"/>
          </a:xfrm>
          <a:prstGeom prst="rect">
            <a:avLst/>
          </a:prstGeom>
        </p:spPr>
        <p:txBody>
          <a:bodyPr wrap="square" lIns="91324" tIns="45718" rIns="91324" bIns="45718">
            <a:spAutoFit/>
          </a:bodyPr>
          <a:lstStyle/>
          <a:p>
            <a:r>
              <a:rPr lang="en-US" dirty="0">
                <a:solidFill>
                  <a:srgbClr val="FF0000"/>
                </a:solidFill>
                <a:effectLst>
                  <a:outerShdw blurRad="38100" dist="38100" dir="2700000" algn="tl">
                    <a:srgbClr val="000000">
                      <a:alpha val="43137"/>
                    </a:srgbClr>
                  </a:outerShdw>
                </a:effectLst>
              </a:rPr>
              <a:t>Patients traditionally regarded as being low risk, with proteinuria &lt;0.88 g/g (&lt;100 mg/mmol), had high rates ESRD within 10 years</a:t>
            </a:r>
            <a:endParaRPr lang="el-GR" dirty="0">
              <a:solidFill>
                <a:srgbClr val="FF0000"/>
              </a:solidFill>
              <a:effectLst>
                <a:outerShdw blurRad="38100" dist="38100" dir="2700000" algn="tl">
                  <a:srgbClr val="000000">
                    <a:alpha val="43137"/>
                  </a:srgbClr>
                </a:outerShdw>
              </a:effectLst>
            </a:endParaRPr>
          </a:p>
        </p:txBody>
      </p:sp>
      <p:sp>
        <p:nvSpPr>
          <p:cNvPr id="12" name="Ορθογώνιο: Στρογγύλεμα γωνιών 11">
            <a:extLst>
              <a:ext uri="{FF2B5EF4-FFF2-40B4-BE49-F238E27FC236}">
                <a16:creationId xmlns="" xmlns:a16="http://schemas.microsoft.com/office/drawing/2014/main" id="{8110CE1C-F37D-43A6-9DFB-9F7AA3F9C9AD}"/>
              </a:ext>
            </a:extLst>
          </p:cNvPr>
          <p:cNvSpPr/>
          <p:nvPr/>
        </p:nvSpPr>
        <p:spPr>
          <a:xfrm>
            <a:off x="7451642" y="3068065"/>
            <a:ext cx="4471737" cy="48527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Tree>
    <p:extLst>
      <p:ext uri="{BB962C8B-B14F-4D97-AF65-F5344CB8AC3E}">
        <p14:creationId xmlns:p14="http://schemas.microsoft.com/office/powerpoint/2010/main" val="234385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a:extLst>
              <a:ext uri="{FF2B5EF4-FFF2-40B4-BE49-F238E27FC236}">
                <a16:creationId xmlns="" xmlns:a16="http://schemas.microsoft.com/office/drawing/2014/main" id="{EF3EAD8A-217E-4BE3-B674-32E1753446C1}"/>
              </a:ext>
            </a:extLst>
          </p:cNvPr>
          <p:cNvSpPr/>
          <p:nvPr/>
        </p:nvSpPr>
        <p:spPr>
          <a:xfrm>
            <a:off x="7696118" y="6388645"/>
            <a:ext cx="3862317" cy="323161"/>
          </a:xfrm>
          <a:prstGeom prst="rect">
            <a:avLst/>
          </a:prstGeom>
        </p:spPr>
        <p:txBody>
          <a:bodyPr wrap="square" lIns="91324" tIns="45718" rIns="91324" bIns="45718">
            <a:spAutoFit/>
          </a:bodyPr>
          <a:lstStyle/>
          <a:p>
            <a:r>
              <a:rPr lang="en-US" sz="1500" i="1" dirty="0">
                <a:solidFill>
                  <a:schemeClr val="bg1">
                    <a:lumMod val="50000"/>
                  </a:schemeClr>
                </a:solidFill>
              </a:rPr>
              <a:t> Kidney Int Rep. 2022 May 26;7(8):1831-1841</a:t>
            </a:r>
            <a:endParaRPr lang="el-GR" sz="1500" i="1" dirty="0">
              <a:solidFill>
                <a:schemeClr val="bg1">
                  <a:lumMod val="50000"/>
                </a:schemeClr>
              </a:solidFill>
            </a:endParaRPr>
          </a:p>
        </p:txBody>
      </p:sp>
      <p:pic>
        <p:nvPicPr>
          <p:cNvPr id="6" name="Εικόνα 5">
            <a:extLst>
              <a:ext uri="{FF2B5EF4-FFF2-40B4-BE49-F238E27FC236}">
                <a16:creationId xmlns="" xmlns:a16="http://schemas.microsoft.com/office/drawing/2014/main" id="{2B1E7D7A-E08E-4388-91D5-1CEE4A493278}"/>
              </a:ext>
            </a:extLst>
          </p:cNvPr>
          <p:cNvPicPr>
            <a:picLocks noChangeAspect="1"/>
          </p:cNvPicPr>
          <p:nvPr/>
        </p:nvPicPr>
        <p:blipFill>
          <a:blip r:embed="rId2"/>
          <a:stretch>
            <a:fillRect/>
          </a:stretch>
        </p:blipFill>
        <p:spPr>
          <a:xfrm>
            <a:off x="0" y="12"/>
            <a:ext cx="7392432" cy="2019583"/>
          </a:xfrm>
          <a:prstGeom prst="rect">
            <a:avLst/>
          </a:prstGeom>
        </p:spPr>
      </p:pic>
      <p:pic>
        <p:nvPicPr>
          <p:cNvPr id="7" name="Εικόνα 6">
            <a:extLst>
              <a:ext uri="{FF2B5EF4-FFF2-40B4-BE49-F238E27FC236}">
                <a16:creationId xmlns="" xmlns:a16="http://schemas.microsoft.com/office/drawing/2014/main" id="{771ABAA8-E3AA-4555-A3D1-9F2C4F780BDB}"/>
              </a:ext>
            </a:extLst>
          </p:cNvPr>
          <p:cNvPicPr>
            <a:picLocks noChangeAspect="1"/>
          </p:cNvPicPr>
          <p:nvPr/>
        </p:nvPicPr>
        <p:blipFill rotWithShape="1">
          <a:blip r:embed="rId3"/>
          <a:srcRect l="4376" r="4676"/>
          <a:stretch/>
        </p:blipFill>
        <p:spPr>
          <a:xfrm>
            <a:off x="4819391" y="3080174"/>
            <a:ext cx="7260399" cy="2550695"/>
          </a:xfrm>
          <a:prstGeom prst="rect">
            <a:avLst/>
          </a:prstGeom>
        </p:spPr>
      </p:pic>
      <p:sp>
        <p:nvSpPr>
          <p:cNvPr id="8" name="TextBox 7">
            <a:extLst>
              <a:ext uri="{FF2B5EF4-FFF2-40B4-BE49-F238E27FC236}">
                <a16:creationId xmlns="" xmlns:a16="http://schemas.microsoft.com/office/drawing/2014/main" id="{6B721D84-73D7-4721-AEF2-FD0A9B7B42CA}"/>
              </a:ext>
            </a:extLst>
          </p:cNvPr>
          <p:cNvSpPr txBox="1"/>
          <p:nvPr/>
        </p:nvSpPr>
        <p:spPr>
          <a:xfrm>
            <a:off x="6244440" y="3121264"/>
            <a:ext cx="5313995" cy="323161"/>
          </a:xfrm>
          <a:prstGeom prst="rect">
            <a:avLst/>
          </a:prstGeom>
          <a:noFill/>
        </p:spPr>
        <p:txBody>
          <a:bodyPr wrap="none" lIns="91324" tIns="45718" rIns="91324" bIns="45718" rtlCol="0">
            <a:spAutoFit/>
          </a:bodyPr>
          <a:lstStyle/>
          <a:p>
            <a:r>
              <a:rPr lang="en-US" sz="1500" b="1" dirty="0">
                <a:solidFill>
                  <a:schemeClr val="accent1">
                    <a:lumMod val="75000"/>
                  </a:schemeClr>
                </a:solidFill>
              </a:rPr>
              <a:t>Median percentage change from baseline in Gd-IgA1 to week 72 </a:t>
            </a:r>
            <a:endParaRPr lang="el-GR" sz="1500" b="1" dirty="0">
              <a:solidFill>
                <a:schemeClr val="accent1">
                  <a:lumMod val="75000"/>
                </a:schemeClr>
              </a:solidFill>
            </a:endParaRPr>
          </a:p>
        </p:txBody>
      </p:sp>
      <p:sp>
        <p:nvSpPr>
          <p:cNvPr id="10" name="Ορθογώνιο 9">
            <a:extLst>
              <a:ext uri="{FF2B5EF4-FFF2-40B4-BE49-F238E27FC236}">
                <a16:creationId xmlns="" xmlns:a16="http://schemas.microsoft.com/office/drawing/2014/main" id="{2E8C8509-CE99-407B-96E1-3E30DE46F110}"/>
              </a:ext>
            </a:extLst>
          </p:cNvPr>
          <p:cNvSpPr/>
          <p:nvPr/>
        </p:nvSpPr>
        <p:spPr>
          <a:xfrm>
            <a:off x="5075932" y="3080174"/>
            <a:ext cx="324853" cy="264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11" name="TextBox 10">
            <a:extLst>
              <a:ext uri="{FF2B5EF4-FFF2-40B4-BE49-F238E27FC236}">
                <a16:creationId xmlns="" xmlns:a16="http://schemas.microsoft.com/office/drawing/2014/main" id="{BD51F34A-F5EF-4B5A-B37F-3A2574040FD8}"/>
              </a:ext>
            </a:extLst>
          </p:cNvPr>
          <p:cNvSpPr txBox="1"/>
          <p:nvPr/>
        </p:nvSpPr>
        <p:spPr>
          <a:xfrm>
            <a:off x="184489" y="2880646"/>
            <a:ext cx="5216147" cy="1323435"/>
          </a:xfrm>
          <a:prstGeom prst="rect">
            <a:avLst/>
          </a:prstGeom>
          <a:noFill/>
          <a:ln>
            <a:solidFill>
              <a:schemeClr val="accent5">
                <a:lumMod val="50000"/>
              </a:schemeClr>
            </a:solidFill>
          </a:ln>
        </p:spPr>
        <p:txBody>
          <a:bodyPr wrap="none" lIns="91324" tIns="45718" rIns="91324" bIns="45718" rtlCol="0">
            <a:spAutoFit/>
          </a:bodyPr>
          <a:lstStyle/>
          <a:p>
            <a:pPr marL="285364" indent="-285364">
              <a:buFont typeface="Arial" panose="020B0604020202020204" pitchFamily="34" charset="0"/>
              <a:buChar char="•"/>
            </a:pPr>
            <a:r>
              <a:rPr lang="en-US" sz="1600" b="1" dirty="0"/>
              <a:t>16 </a:t>
            </a:r>
            <a:r>
              <a:rPr lang="en-US" sz="1600" b="1" dirty="0" err="1"/>
              <a:t>pnts</a:t>
            </a:r>
            <a:r>
              <a:rPr lang="en-US" sz="1600" b="1" dirty="0"/>
              <a:t> (1:1:1), </a:t>
            </a:r>
            <a:r>
              <a:rPr lang="en-US" sz="1600" b="1" dirty="0" err="1"/>
              <a:t>placebo:atacicept</a:t>
            </a:r>
            <a:r>
              <a:rPr lang="en-US" sz="1600" b="1" dirty="0"/>
              <a:t> 25mg: atacicept 75mg</a:t>
            </a:r>
          </a:p>
          <a:p>
            <a:pPr marL="285364" indent="-285364">
              <a:buFont typeface="Arial" panose="020B0604020202020204" pitchFamily="34" charset="0"/>
              <a:buChar char="•"/>
            </a:pPr>
            <a:r>
              <a:rPr lang="en-US" sz="1600" b="1" dirty="0"/>
              <a:t>Once weekly, SC</a:t>
            </a:r>
          </a:p>
          <a:p>
            <a:pPr marL="285364" indent="-285364">
              <a:buFont typeface="Arial" panose="020B0604020202020204" pitchFamily="34" charset="0"/>
              <a:buChar char="•"/>
            </a:pPr>
            <a:r>
              <a:rPr lang="en-US" sz="1600" b="1" dirty="0"/>
              <a:t>72 weeks </a:t>
            </a:r>
          </a:p>
          <a:p>
            <a:pPr marL="285364" indent="-285364">
              <a:buFont typeface="Arial" panose="020B0604020202020204" pitchFamily="34" charset="0"/>
              <a:buChar char="•"/>
            </a:pPr>
            <a:r>
              <a:rPr lang="en-US" sz="1600" b="1" dirty="0" smtClean="0"/>
              <a:t>24 weeks </a:t>
            </a:r>
            <a:r>
              <a:rPr lang="en-US" sz="1600" b="1" dirty="0"/>
              <a:t>follow up </a:t>
            </a:r>
          </a:p>
          <a:p>
            <a:pPr marL="285364" indent="-285364">
              <a:buFont typeface="Arial" panose="020B0604020202020204" pitchFamily="34" charset="0"/>
              <a:buChar char="•"/>
            </a:pPr>
            <a:r>
              <a:rPr lang="en-US" sz="1600" b="1" dirty="0"/>
              <a:t>Dose dependent reduction in Gd-IgA1 from week 24-72 </a:t>
            </a:r>
            <a:endParaRPr lang="el-GR" sz="1600" b="1" dirty="0"/>
          </a:p>
        </p:txBody>
      </p:sp>
      <p:cxnSp>
        <p:nvCxnSpPr>
          <p:cNvPr id="13" name="Ευθεία γραμμή σύνδεσης 12">
            <a:extLst>
              <a:ext uri="{FF2B5EF4-FFF2-40B4-BE49-F238E27FC236}">
                <a16:creationId xmlns="" xmlns:a16="http://schemas.microsoft.com/office/drawing/2014/main" id="{B8432E16-E4EB-40DE-B812-21B2CC863CE2}"/>
              </a:ext>
            </a:extLst>
          </p:cNvPr>
          <p:cNvCxnSpPr/>
          <p:nvPr/>
        </p:nvCxnSpPr>
        <p:spPr>
          <a:xfrm>
            <a:off x="85" y="2067711"/>
            <a:ext cx="12079705" cy="0"/>
          </a:xfrm>
          <a:prstGeom prst="line">
            <a:avLst/>
          </a:prstGeom>
          <a:ln w="317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8170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4D26F7B0-DFC7-411D-87CD-4B8761633A86}"/>
              </a:ext>
            </a:extLst>
          </p:cNvPr>
          <p:cNvPicPr>
            <a:picLocks noChangeAspect="1"/>
          </p:cNvPicPr>
          <p:nvPr/>
        </p:nvPicPr>
        <p:blipFill>
          <a:blip r:embed="rId3"/>
          <a:stretch>
            <a:fillRect/>
          </a:stretch>
        </p:blipFill>
        <p:spPr>
          <a:xfrm>
            <a:off x="0" y="7799"/>
            <a:ext cx="12192000" cy="6842449"/>
          </a:xfrm>
          <a:prstGeom prst="rect">
            <a:avLst/>
          </a:prstGeom>
        </p:spPr>
      </p:pic>
    </p:spTree>
    <p:extLst>
      <p:ext uri="{BB962C8B-B14F-4D97-AF65-F5344CB8AC3E}">
        <p14:creationId xmlns:p14="http://schemas.microsoft.com/office/powerpoint/2010/main" val="22257366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2310AFD7-E5AA-499F-919A-937E437B5DF9}"/>
              </a:ext>
            </a:extLst>
          </p:cNvPr>
          <p:cNvPicPr>
            <a:picLocks noChangeAspect="1"/>
          </p:cNvPicPr>
          <p:nvPr/>
        </p:nvPicPr>
        <p:blipFill>
          <a:blip r:embed="rId2"/>
          <a:stretch>
            <a:fillRect/>
          </a:stretch>
        </p:blipFill>
        <p:spPr>
          <a:xfrm>
            <a:off x="0" y="604949"/>
            <a:ext cx="11831109" cy="2258571"/>
          </a:xfrm>
          <a:prstGeom prst="rect">
            <a:avLst/>
          </a:prstGeom>
        </p:spPr>
      </p:pic>
      <p:pic>
        <p:nvPicPr>
          <p:cNvPr id="5" name="Εικόνα 4">
            <a:extLst>
              <a:ext uri="{FF2B5EF4-FFF2-40B4-BE49-F238E27FC236}">
                <a16:creationId xmlns="" xmlns:a16="http://schemas.microsoft.com/office/drawing/2014/main" id="{F09D2D8D-6B5A-4AB9-989C-DE857F07C487}"/>
              </a:ext>
            </a:extLst>
          </p:cNvPr>
          <p:cNvPicPr>
            <a:picLocks noChangeAspect="1"/>
          </p:cNvPicPr>
          <p:nvPr/>
        </p:nvPicPr>
        <p:blipFill>
          <a:blip r:embed="rId3"/>
          <a:stretch>
            <a:fillRect/>
          </a:stretch>
        </p:blipFill>
        <p:spPr>
          <a:xfrm>
            <a:off x="8961303" y="6048239"/>
            <a:ext cx="3124636" cy="409632"/>
          </a:xfrm>
          <a:prstGeom prst="rect">
            <a:avLst/>
          </a:prstGeom>
        </p:spPr>
      </p:pic>
    </p:spTree>
    <p:extLst>
      <p:ext uri="{BB962C8B-B14F-4D97-AF65-F5344CB8AC3E}">
        <p14:creationId xmlns:p14="http://schemas.microsoft.com/office/powerpoint/2010/main" val="29364699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AF0A8C0E-E95B-461E-93F7-53BAD95C71B0}"/>
              </a:ext>
            </a:extLst>
          </p:cNvPr>
          <p:cNvPicPr>
            <a:picLocks noChangeAspect="1"/>
          </p:cNvPicPr>
          <p:nvPr/>
        </p:nvPicPr>
        <p:blipFill>
          <a:blip r:embed="rId2"/>
          <a:stretch>
            <a:fillRect/>
          </a:stretch>
        </p:blipFill>
        <p:spPr>
          <a:xfrm>
            <a:off x="437412" y="242446"/>
            <a:ext cx="11317279" cy="6373115"/>
          </a:xfrm>
          <a:prstGeom prst="rect">
            <a:avLst/>
          </a:prstGeom>
        </p:spPr>
      </p:pic>
    </p:spTree>
    <p:extLst>
      <p:ext uri="{BB962C8B-B14F-4D97-AF65-F5344CB8AC3E}">
        <p14:creationId xmlns:p14="http://schemas.microsoft.com/office/powerpoint/2010/main" val="10341474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898FB32F-A4F2-4412-9A75-F242EE38AF43}"/>
              </a:ext>
            </a:extLst>
          </p:cNvPr>
          <p:cNvPicPr>
            <a:picLocks noChangeAspect="1"/>
          </p:cNvPicPr>
          <p:nvPr/>
        </p:nvPicPr>
        <p:blipFill>
          <a:blip r:embed="rId2"/>
          <a:stretch>
            <a:fillRect/>
          </a:stretch>
        </p:blipFill>
        <p:spPr>
          <a:xfrm>
            <a:off x="804703" y="12"/>
            <a:ext cx="10142783" cy="6572877"/>
          </a:xfrm>
          <a:prstGeom prst="rect">
            <a:avLst/>
          </a:prstGeom>
        </p:spPr>
      </p:pic>
      <p:sp>
        <p:nvSpPr>
          <p:cNvPr id="5" name="Ορθογώνιο 4">
            <a:extLst>
              <a:ext uri="{FF2B5EF4-FFF2-40B4-BE49-F238E27FC236}">
                <a16:creationId xmlns="" xmlns:a16="http://schemas.microsoft.com/office/drawing/2014/main" id="{9EFCCBFD-F82D-4342-9BFD-D8FF5FDEA8EA}"/>
              </a:ext>
            </a:extLst>
          </p:cNvPr>
          <p:cNvSpPr/>
          <p:nvPr/>
        </p:nvSpPr>
        <p:spPr>
          <a:xfrm>
            <a:off x="8676111" y="6519012"/>
            <a:ext cx="2757268" cy="323161"/>
          </a:xfrm>
          <a:prstGeom prst="rect">
            <a:avLst/>
          </a:prstGeom>
        </p:spPr>
        <p:txBody>
          <a:bodyPr wrap="none" lIns="91324" tIns="45718" rIns="91324" bIns="45718">
            <a:spAutoFit/>
          </a:bodyPr>
          <a:lstStyle/>
          <a:p>
            <a:r>
              <a:rPr lang="en-US" sz="1500" i="1" dirty="0">
                <a:solidFill>
                  <a:schemeClr val="bg1">
                    <a:lumMod val="50000"/>
                  </a:schemeClr>
                </a:solidFill>
              </a:rPr>
              <a:t>Kidney Int Rep (2017) 2, 318–331</a:t>
            </a:r>
            <a:endParaRPr lang="el-GR" sz="1500" i="1" dirty="0">
              <a:solidFill>
                <a:schemeClr val="bg1">
                  <a:lumMod val="50000"/>
                </a:schemeClr>
              </a:solidFill>
            </a:endParaRPr>
          </a:p>
        </p:txBody>
      </p:sp>
    </p:spTree>
    <p:extLst>
      <p:ext uri="{BB962C8B-B14F-4D97-AF65-F5344CB8AC3E}">
        <p14:creationId xmlns:p14="http://schemas.microsoft.com/office/powerpoint/2010/main" val="35335855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F203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6268" y="50800"/>
            <a:ext cx="10972800" cy="1143000"/>
          </a:xfrm>
        </p:spPr>
        <p:txBody>
          <a:bodyPr>
            <a:noAutofit/>
          </a:bodyPr>
          <a:lstStyle/>
          <a:p>
            <a:r>
              <a:rPr lang="en-US" sz="4800" i="1" dirty="0">
                <a:solidFill>
                  <a:schemeClr val="bg1"/>
                </a:solidFill>
                <a:effectLst>
                  <a:outerShdw blurRad="38100" dist="38100" dir="2700000" algn="tl">
                    <a:srgbClr val="000000">
                      <a:alpha val="43137"/>
                    </a:srgbClr>
                  </a:outerShdw>
                </a:effectLst>
              </a:rPr>
              <a:t>Genome wide association studies (GWAS)</a:t>
            </a:r>
            <a:endParaRPr lang="el-GR" sz="4800" i="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0" y="1193800"/>
            <a:ext cx="12185336" cy="508000"/>
          </a:xfrm>
          <a:prstGeom prst="rect">
            <a:avLst/>
          </a:prstGeom>
          <a:solidFill>
            <a:srgbClr val="A0BBDC"/>
          </a:solidFill>
        </p:spPr>
        <p:style>
          <a:lnRef idx="2">
            <a:schemeClr val="accent1">
              <a:shade val="50000"/>
            </a:schemeClr>
          </a:lnRef>
          <a:fillRef idx="1">
            <a:schemeClr val="accent1"/>
          </a:fillRef>
          <a:effectRef idx="0">
            <a:schemeClr val="accent1"/>
          </a:effectRef>
          <a:fontRef idx="minor">
            <a:schemeClr val="lt1"/>
          </a:fontRef>
        </p:style>
        <p:txBody>
          <a:bodyPr lIns="121768" tIns="60884" rIns="121768" bIns="60884" rtlCol="0" anchor="ctr"/>
          <a:lstStyle/>
          <a:p>
            <a:pPr algn="ctr" defTabSz="1216920"/>
            <a:endParaRPr lang="el-GR" sz="2400">
              <a:solidFill>
                <a:prstClr val="white"/>
              </a:solidFill>
            </a:endParaRPr>
          </a:p>
        </p:txBody>
      </p:sp>
      <p:sp>
        <p:nvSpPr>
          <p:cNvPr id="7" name="TextBox 6"/>
          <p:cNvSpPr txBox="1"/>
          <p:nvPr/>
        </p:nvSpPr>
        <p:spPr>
          <a:xfrm>
            <a:off x="9451" y="1168671"/>
            <a:ext cx="12038160" cy="492343"/>
          </a:xfrm>
          <a:prstGeom prst="rect">
            <a:avLst/>
          </a:prstGeom>
          <a:noFill/>
        </p:spPr>
        <p:txBody>
          <a:bodyPr wrap="none" lIns="121768" tIns="60884" rIns="121768" bIns="60884" rtlCol="0">
            <a:spAutoFit/>
          </a:bodyPr>
          <a:lstStyle/>
          <a:p>
            <a:pPr defTabSz="1216920"/>
            <a:r>
              <a:rPr lang="en-US" sz="2400" i="1" dirty="0">
                <a:solidFill>
                  <a:prstClr val="black"/>
                </a:solidFill>
                <a:effectLst>
                  <a:outerShdw blurRad="38100" dist="38100" dir="2700000" algn="tl">
                    <a:srgbClr val="000000">
                      <a:alpha val="43137"/>
                    </a:srgbClr>
                  </a:outerShdw>
                </a:effectLst>
              </a:rPr>
              <a:t>Identification of several genetic variants associated with increase risk for disease development </a:t>
            </a:r>
            <a:endParaRPr lang="el-GR" sz="2400" i="1" dirty="0">
              <a:solidFill>
                <a:prstClr val="black"/>
              </a:solidFill>
              <a:effectLst>
                <a:outerShdw blurRad="38100" dist="38100" dir="2700000" algn="tl">
                  <a:srgbClr val="000000">
                    <a:alpha val="43137"/>
                  </a:srgbClr>
                </a:outerShdw>
              </a:effectLst>
            </a:endParaRPr>
          </a:p>
        </p:txBody>
      </p:sp>
      <p:pic>
        <p:nvPicPr>
          <p:cNvPr id="10242" name="Picture 2" descr="Dna molecule on blue background Royalty Free Vector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963" b="7692"/>
          <a:stretch/>
        </p:blipFill>
        <p:spPr bwMode="auto">
          <a:xfrm rot="1820773">
            <a:off x="923122" y="1850586"/>
            <a:ext cx="910871" cy="148781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3205" y="3458032"/>
            <a:ext cx="6120387" cy="954007"/>
          </a:xfrm>
          <a:prstGeom prst="rect">
            <a:avLst/>
          </a:prstGeom>
          <a:noFill/>
        </p:spPr>
        <p:txBody>
          <a:bodyPr wrap="none" lIns="121768" tIns="60884" rIns="121768" bIns="60884" rtlCol="0">
            <a:spAutoFit/>
          </a:bodyPr>
          <a:lstStyle/>
          <a:p>
            <a:pPr defTabSz="1216920"/>
            <a:r>
              <a:rPr lang="en-US" sz="2700" b="1" i="1" dirty="0">
                <a:solidFill>
                  <a:srgbClr val="FFFF00"/>
                </a:solidFill>
                <a:effectLst>
                  <a:outerShdw blurRad="38100" dist="38100" dir="2700000" algn="tl">
                    <a:srgbClr val="000000">
                      <a:alpha val="43137"/>
                    </a:srgbClr>
                  </a:outerShdw>
                </a:effectLst>
              </a:rPr>
              <a:t>CARD9 locus</a:t>
            </a:r>
          </a:p>
          <a:p>
            <a:pPr marL="456519" indent="-456519" defTabSz="1216920">
              <a:buFont typeface="Arial" pitchFamily="34" charset="0"/>
              <a:buChar char="•"/>
            </a:pPr>
            <a:r>
              <a:rPr lang="en-US" sz="2700" dirty="0">
                <a:solidFill>
                  <a:srgbClr val="1F497D">
                    <a:lumMod val="20000"/>
                    <a:lumOff val="80000"/>
                  </a:srgbClr>
                </a:solidFill>
              </a:rPr>
              <a:t>Variant associated with </a:t>
            </a:r>
            <a:r>
              <a:rPr lang="en-US" sz="2700" i="1" dirty="0">
                <a:solidFill>
                  <a:srgbClr val="F68D36"/>
                </a:solidFill>
              </a:rPr>
              <a:t>↑ risk for IBD  </a:t>
            </a:r>
            <a:endParaRPr lang="el-GR" sz="2700" i="1" dirty="0">
              <a:solidFill>
                <a:srgbClr val="F68D36"/>
              </a:solidFill>
            </a:endParaRPr>
          </a:p>
        </p:txBody>
      </p:sp>
      <p:pic>
        <p:nvPicPr>
          <p:cNvPr id="10" name="Picture 2" descr="Dna molecule on blue background Royalty Free Vector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963" b="7692"/>
          <a:stretch/>
        </p:blipFill>
        <p:spPr bwMode="auto">
          <a:xfrm rot="1820773">
            <a:off x="8441522" y="1830061"/>
            <a:ext cx="910871" cy="148781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814442" y="3273467"/>
            <a:ext cx="5059647" cy="3123831"/>
          </a:xfrm>
          <a:prstGeom prst="rect">
            <a:avLst/>
          </a:prstGeom>
          <a:noFill/>
        </p:spPr>
        <p:txBody>
          <a:bodyPr wrap="none" lIns="121768" tIns="60884" rIns="121768" bIns="60884" rtlCol="0">
            <a:spAutoFit/>
          </a:bodyPr>
          <a:lstStyle/>
          <a:p>
            <a:pPr defTabSz="1216920"/>
            <a:r>
              <a:rPr lang="en-US" sz="2700" b="1" i="1" dirty="0">
                <a:solidFill>
                  <a:srgbClr val="FFFF00"/>
                </a:solidFill>
                <a:effectLst>
                  <a:outerShdw blurRad="38100" dist="38100" dir="2700000" algn="tl">
                    <a:srgbClr val="000000">
                      <a:alpha val="43137"/>
                    </a:srgbClr>
                  </a:outerShdw>
                </a:effectLst>
              </a:rPr>
              <a:t>Chromosome 22q12</a:t>
            </a:r>
          </a:p>
          <a:p>
            <a:pPr marL="380468" indent="-380468" defTabSz="1216920">
              <a:buFont typeface="Arial" pitchFamily="34" charset="0"/>
              <a:buChar char="•"/>
            </a:pPr>
            <a:r>
              <a:rPr lang="en-US" sz="2400" dirty="0">
                <a:solidFill>
                  <a:prstClr val="white"/>
                </a:solidFill>
              </a:rPr>
              <a:t>LIF and OSM genes encode two </a:t>
            </a:r>
          </a:p>
          <a:p>
            <a:pPr defTabSz="1216920"/>
            <a:r>
              <a:rPr lang="en-US" sz="2400" dirty="0">
                <a:solidFill>
                  <a:srgbClr val="F68D36"/>
                </a:solidFill>
              </a:rPr>
              <a:t>     cytokines </a:t>
            </a:r>
            <a:r>
              <a:rPr lang="en-US" sz="2400" dirty="0">
                <a:solidFill>
                  <a:prstClr val="white"/>
                </a:solidFill>
              </a:rPr>
              <a:t>important for mucosal</a:t>
            </a:r>
          </a:p>
          <a:p>
            <a:pPr defTabSz="1216920"/>
            <a:r>
              <a:rPr lang="en-US" sz="2400" dirty="0">
                <a:solidFill>
                  <a:prstClr val="white"/>
                </a:solidFill>
              </a:rPr>
              <a:t>     immunity and inflammation</a:t>
            </a:r>
          </a:p>
          <a:p>
            <a:pPr defTabSz="1216920"/>
            <a:endParaRPr lang="en-US" sz="2400" dirty="0">
              <a:solidFill>
                <a:prstClr val="white"/>
              </a:solidFill>
            </a:endParaRPr>
          </a:p>
          <a:p>
            <a:pPr marL="380468" indent="-380468" defTabSz="1216920">
              <a:buFont typeface="Arial" pitchFamily="34" charset="0"/>
              <a:buChar char="•"/>
            </a:pPr>
            <a:r>
              <a:rPr lang="en-US" sz="2400" i="1" dirty="0">
                <a:solidFill>
                  <a:srgbClr val="F68D36"/>
                </a:solidFill>
              </a:rPr>
              <a:t>Two additional loci </a:t>
            </a:r>
            <a:r>
              <a:rPr lang="en-US" sz="2400" dirty="0">
                <a:solidFill>
                  <a:prstClr val="white"/>
                </a:solidFill>
              </a:rPr>
              <a:t>encoding genes </a:t>
            </a:r>
          </a:p>
          <a:p>
            <a:pPr defTabSz="1216920"/>
            <a:r>
              <a:rPr lang="en-US" sz="2400" dirty="0">
                <a:solidFill>
                  <a:prstClr val="white"/>
                </a:solidFill>
              </a:rPr>
              <a:t>     related to mucosal immunity were</a:t>
            </a:r>
          </a:p>
          <a:p>
            <a:pPr defTabSz="1216920"/>
            <a:r>
              <a:rPr lang="en-US" sz="2400" dirty="0">
                <a:solidFill>
                  <a:prstClr val="white"/>
                </a:solidFill>
              </a:rPr>
              <a:t>     identified </a:t>
            </a:r>
            <a:r>
              <a:rPr lang="en-US" sz="2400" i="1" dirty="0">
                <a:solidFill>
                  <a:srgbClr val="F68D36"/>
                </a:solidFill>
              </a:rPr>
              <a:t>in Chinese cohorts </a:t>
            </a:r>
            <a:endParaRPr lang="el-GR" sz="2400" i="1" dirty="0">
              <a:solidFill>
                <a:srgbClr val="F68D36"/>
              </a:solidFill>
            </a:endParaRPr>
          </a:p>
        </p:txBody>
      </p:sp>
      <p:sp>
        <p:nvSpPr>
          <p:cNvPr id="11" name="Rounded Rectangle 10"/>
          <p:cNvSpPr/>
          <p:nvPr/>
        </p:nvSpPr>
        <p:spPr>
          <a:xfrm>
            <a:off x="122791" y="1851029"/>
            <a:ext cx="6278025" cy="294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121768" tIns="60884" rIns="121768" bIns="60884" rtlCol="0" anchor="ctr"/>
          <a:lstStyle/>
          <a:p>
            <a:pPr algn="ctr" defTabSz="1216920"/>
            <a:endParaRPr lang="el-GR" sz="2400">
              <a:solidFill>
                <a:prstClr val="white"/>
              </a:solidFill>
            </a:endParaRPr>
          </a:p>
        </p:txBody>
      </p:sp>
      <p:sp>
        <p:nvSpPr>
          <p:cNvPr id="13" name="Rounded Rectangle 12"/>
          <p:cNvSpPr/>
          <p:nvPr/>
        </p:nvSpPr>
        <p:spPr>
          <a:xfrm>
            <a:off x="6729231" y="1851029"/>
            <a:ext cx="5157972" cy="4572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121768" tIns="60884" rIns="121768" bIns="60884" rtlCol="0" anchor="ctr"/>
          <a:lstStyle/>
          <a:p>
            <a:pPr algn="ctr" defTabSz="1216920"/>
            <a:endParaRPr lang="el-GR" sz="2400">
              <a:solidFill>
                <a:prstClr val="white"/>
              </a:solidFill>
            </a:endParaRPr>
          </a:p>
        </p:txBody>
      </p:sp>
      <p:sp>
        <p:nvSpPr>
          <p:cNvPr id="12" name="TextBox 11"/>
          <p:cNvSpPr txBox="1"/>
          <p:nvPr/>
        </p:nvSpPr>
        <p:spPr>
          <a:xfrm>
            <a:off x="203234" y="6428385"/>
            <a:ext cx="3553017" cy="369231"/>
          </a:xfrm>
          <a:prstGeom prst="rect">
            <a:avLst/>
          </a:prstGeom>
          <a:noFill/>
        </p:spPr>
        <p:txBody>
          <a:bodyPr wrap="none" lIns="121768" tIns="60884" rIns="121768" bIns="60884" rtlCol="0">
            <a:spAutoFit/>
          </a:bodyPr>
          <a:lstStyle/>
          <a:p>
            <a:pPr defTabSz="1216920"/>
            <a:r>
              <a:rPr lang="en-US" sz="1600" i="1" dirty="0" err="1">
                <a:solidFill>
                  <a:prstClr val="white">
                    <a:lumMod val="75000"/>
                  </a:prstClr>
                </a:solidFill>
              </a:rPr>
              <a:t>Clin</a:t>
            </a:r>
            <a:r>
              <a:rPr lang="en-US" sz="1600" i="1" dirty="0">
                <a:solidFill>
                  <a:prstClr val="white">
                    <a:lumMod val="75000"/>
                  </a:prstClr>
                </a:solidFill>
              </a:rPr>
              <a:t> J Am </a:t>
            </a:r>
            <a:r>
              <a:rPr lang="en-US" sz="1600" i="1" dirty="0" err="1">
                <a:solidFill>
                  <a:prstClr val="white">
                    <a:lumMod val="75000"/>
                  </a:prstClr>
                </a:solidFill>
              </a:rPr>
              <a:t>Soc</a:t>
            </a:r>
            <a:r>
              <a:rPr lang="en-US" sz="1600" i="1" dirty="0">
                <a:solidFill>
                  <a:prstClr val="white">
                    <a:lumMod val="75000"/>
                  </a:prstClr>
                </a:solidFill>
              </a:rPr>
              <a:t> </a:t>
            </a:r>
            <a:r>
              <a:rPr lang="en-US" sz="1600" i="1" dirty="0" err="1">
                <a:solidFill>
                  <a:prstClr val="white">
                    <a:lumMod val="75000"/>
                  </a:prstClr>
                </a:solidFill>
              </a:rPr>
              <a:t>Nephrol</a:t>
            </a:r>
            <a:r>
              <a:rPr lang="en-US" sz="1600" i="1" dirty="0">
                <a:solidFill>
                  <a:prstClr val="white">
                    <a:lumMod val="75000"/>
                  </a:prstClr>
                </a:solidFill>
              </a:rPr>
              <a:t>. 2021;16:458-466</a:t>
            </a:r>
            <a:endParaRPr lang="el-GR" sz="1600" i="1" dirty="0">
              <a:solidFill>
                <a:prstClr val="white">
                  <a:lumMod val="75000"/>
                </a:prstClr>
              </a:solidFill>
            </a:endParaRPr>
          </a:p>
        </p:txBody>
      </p:sp>
    </p:spTree>
    <p:extLst>
      <p:ext uri="{BB962C8B-B14F-4D97-AF65-F5344CB8AC3E}">
        <p14:creationId xmlns:p14="http://schemas.microsoft.com/office/powerpoint/2010/main" val="339283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12D33478-A961-4B86-889F-24E9A0506D03}"/>
              </a:ext>
            </a:extLst>
          </p:cNvPr>
          <p:cNvPicPr>
            <a:picLocks noChangeAspect="1"/>
          </p:cNvPicPr>
          <p:nvPr/>
        </p:nvPicPr>
        <p:blipFill>
          <a:blip r:embed="rId2"/>
          <a:stretch>
            <a:fillRect/>
          </a:stretch>
        </p:blipFill>
        <p:spPr>
          <a:xfrm>
            <a:off x="1251864" y="313894"/>
            <a:ext cx="9688277" cy="6230219"/>
          </a:xfrm>
          <a:prstGeom prst="rect">
            <a:avLst/>
          </a:prstGeom>
        </p:spPr>
      </p:pic>
      <p:sp>
        <p:nvSpPr>
          <p:cNvPr id="5" name="Ορθογώνιο 4">
            <a:extLst>
              <a:ext uri="{FF2B5EF4-FFF2-40B4-BE49-F238E27FC236}">
                <a16:creationId xmlns="" xmlns:a16="http://schemas.microsoft.com/office/drawing/2014/main" id="{CE12EF68-CC15-4512-82FB-71274AD86A8C}"/>
              </a:ext>
            </a:extLst>
          </p:cNvPr>
          <p:cNvSpPr/>
          <p:nvPr/>
        </p:nvSpPr>
        <p:spPr>
          <a:xfrm>
            <a:off x="8354028" y="6550264"/>
            <a:ext cx="4095840" cy="323161"/>
          </a:xfrm>
          <a:prstGeom prst="rect">
            <a:avLst/>
          </a:prstGeom>
        </p:spPr>
        <p:txBody>
          <a:bodyPr wrap="none" lIns="91324" tIns="45718" rIns="91324" bIns="45718">
            <a:spAutoFit/>
          </a:bodyPr>
          <a:lstStyle/>
          <a:p>
            <a:r>
              <a:rPr lang="en-US" sz="1500" i="1" dirty="0">
                <a:solidFill>
                  <a:schemeClr val="bg1">
                    <a:lumMod val="50000"/>
                  </a:schemeClr>
                </a:solidFill>
              </a:rPr>
              <a:t>Seminars in Immunopathology (2021) 43:717–728</a:t>
            </a:r>
            <a:endParaRPr lang="el-GR" sz="1500" i="1" dirty="0">
              <a:solidFill>
                <a:schemeClr val="bg1">
                  <a:lumMod val="50000"/>
                </a:schemeClr>
              </a:solidFill>
            </a:endParaRPr>
          </a:p>
        </p:txBody>
      </p:sp>
    </p:spTree>
    <p:extLst>
      <p:ext uri="{BB962C8B-B14F-4D97-AF65-F5344CB8AC3E}">
        <p14:creationId xmlns:p14="http://schemas.microsoft.com/office/powerpoint/2010/main" val="7275100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D4BF8684-B890-4106-AFE4-45AFA8BC4E2D}"/>
              </a:ext>
            </a:extLst>
          </p:cNvPr>
          <p:cNvPicPr>
            <a:picLocks noChangeAspect="1"/>
          </p:cNvPicPr>
          <p:nvPr/>
        </p:nvPicPr>
        <p:blipFill>
          <a:blip r:embed="rId2"/>
          <a:stretch>
            <a:fillRect/>
          </a:stretch>
        </p:blipFill>
        <p:spPr>
          <a:xfrm>
            <a:off x="533485" y="504819"/>
            <a:ext cx="6017113" cy="5848409"/>
          </a:xfrm>
          <a:prstGeom prst="rect">
            <a:avLst/>
          </a:prstGeom>
        </p:spPr>
      </p:pic>
      <p:pic>
        <p:nvPicPr>
          <p:cNvPr id="5" name="Εικόνα 4">
            <a:extLst>
              <a:ext uri="{FF2B5EF4-FFF2-40B4-BE49-F238E27FC236}">
                <a16:creationId xmlns="" xmlns:a16="http://schemas.microsoft.com/office/drawing/2014/main" id="{B6EA08EA-84C0-4F2B-A70B-C3B7335A544D}"/>
              </a:ext>
            </a:extLst>
          </p:cNvPr>
          <p:cNvPicPr>
            <a:picLocks noChangeAspect="1"/>
          </p:cNvPicPr>
          <p:nvPr/>
        </p:nvPicPr>
        <p:blipFill>
          <a:blip r:embed="rId3"/>
          <a:stretch>
            <a:fillRect/>
          </a:stretch>
        </p:blipFill>
        <p:spPr>
          <a:xfrm>
            <a:off x="6663772" y="812805"/>
            <a:ext cx="5248829" cy="2425699"/>
          </a:xfrm>
          <a:prstGeom prst="rect">
            <a:avLst/>
          </a:prstGeom>
        </p:spPr>
      </p:pic>
      <p:sp>
        <p:nvSpPr>
          <p:cNvPr id="6" name="Ορθογώνιο 5">
            <a:extLst>
              <a:ext uri="{FF2B5EF4-FFF2-40B4-BE49-F238E27FC236}">
                <a16:creationId xmlns="" xmlns:a16="http://schemas.microsoft.com/office/drawing/2014/main" id="{3BE212A6-6796-46FC-A0CF-84E752978A05}"/>
              </a:ext>
            </a:extLst>
          </p:cNvPr>
          <p:cNvSpPr/>
          <p:nvPr/>
        </p:nvSpPr>
        <p:spPr>
          <a:xfrm>
            <a:off x="8354028" y="6550264"/>
            <a:ext cx="4095840" cy="323161"/>
          </a:xfrm>
          <a:prstGeom prst="rect">
            <a:avLst/>
          </a:prstGeom>
        </p:spPr>
        <p:txBody>
          <a:bodyPr wrap="none" lIns="91324" tIns="45718" rIns="91324" bIns="45718">
            <a:spAutoFit/>
          </a:bodyPr>
          <a:lstStyle/>
          <a:p>
            <a:r>
              <a:rPr lang="en-US" sz="1500" i="1" dirty="0">
                <a:solidFill>
                  <a:schemeClr val="bg1">
                    <a:lumMod val="50000"/>
                  </a:schemeClr>
                </a:solidFill>
              </a:rPr>
              <a:t>Seminars in Immunopathology (2021) 43:717–728</a:t>
            </a:r>
            <a:endParaRPr lang="el-GR" sz="1500" i="1" dirty="0">
              <a:solidFill>
                <a:schemeClr val="bg1">
                  <a:lumMod val="50000"/>
                </a:schemeClr>
              </a:solidFill>
            </a:endParaRPr>
          </a:p>
        </p:txBody>
      </p:sp>
    </p:spTree>
    <p:extLst>
      <p:ext uri="{BB962C8B-B14F-4D97-AF65-F5344CB8AC3E}">
        <p14:creationId xmlns:p14="http://schemas.microsoft.com/office/powerpoint/2010/main" val="30870848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B4F5BCA1-C4DF-426E-8E9C-080084751FB2}"/>
              </a:ext>
            </a:extLst>
          </p:cNvPr>
          <p:cNvPicPr>
            <a:picLocks noChangeAspect="1"/>
          </p:cNvPicPr>
          <p:nvPr/>
        </p:nvPicPr>
        <p:blipFill>
          <a:blip r:embed="rId3"/>
          <a:stretch>
            <a:fillRect/>
          </a:stretch>
        </p:blipFill>
        <p:spPr>
          <a:xfrm>
            <a:off x="20104" y="0"/>
            <a:ext cx="12151895" cy="6858000"/>
          </a:xfrm>
          <a:prstGeom prst="rect">
            <a:avLst/>
          </a:prstGeom>
        </p:spPr>
      </p:pic>
    </p:spTree>
    <p:extLst>
      <p:ext uri="{BB962C8B-B14F-4D97-AF65-F5344CB8AC3E}">
        <p14:creationId xmlns:p14="http://schemas.microsoft.com/office/powerpoint/2010/main" val="16949852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E3F6EDEF-2E1C-462B-BEDC-3D63B7EF5BE2}"/>
              </a:ext>
            </a:extLst>
          </p:cNvPr>
          <p:cNvPicPr>
            <a:picLocks noChangeAspect="1"/>
          </p:cNvPicPr>
          <p:nvPr/>
        </p:nvPicPr>
        <p:blipFill>
          <a:blip r:embed="rId3"/>
          <a:stretch>
            <a:fillRect/>
          </a:stretch>
        </p:blipFill>
        <p:spPr>
          <a:xfrm>
            <a:off x="1" y="714113"/>
            <a:ext cx="12128739" cy="5774555"/>
          </a:xfrm>
          <a:prstGeom prst="rect">
            <a:avLst/>
          </a:prstGeom>
        </p:spPr>
      </p:pic>
      <p:sp>
        <p:nvSpPr>
          <p:cNvPr id="2" name="Ορθογώνιο 1">
            <a:extLst>
              <a:ext uri="{FF2B5EF4-FFF2-40B4-BE49-F238E27FC236}">
                <a16:creationId xmlns="" xmlns:a16="http://schemas.microsoft.com/office/drawing/2014/main" id="{A62BF5FD-F98A-4F16-B88B-1064BD9417AE}"/>
              </a:ext>
            </a:extLst>
          </p:cNvPr>
          <p:cNvSpPr/>
          <p:nvPr/>
        </p:nvSpPr>
        <p:spPr>
          <a:xfrm>
            <a:off x="8226415" y="6488708"/>
            <a:ext cx="3316524" cy="323161"/>
          </a:xfrm>
          <a:prstGeom prst="rect">
            <a:avLst/>
          </a:prstGeom>
        </p:spPr>
        <p:txBody>
          <a:bodyPr wrap="none" lIns="91324" tIns="45718" rIns="91324" bIns="45718">
            <a:spAutoFit/>
          </a:bodyPr>
          <a:lstStyle/>
          <a:p>
            <a:r>
              <a:rPr lang="en-US" sz="1500" i="1" dirty="0">
                <a:solidFill>
                  <a:schemeClr val="bg1">
                    <a:lumMod val="50000"/>
                  </a:schemeClr>
                </a:solidFill>
              </a:rPr>
              <a:t>Antibodies (Basel). 2023 Jun 19;12(2):40</a:t>
            </a:r>
            <a:endParaRPr lang="el-GR" sz="1500" i="1" dirty="0">
              <a:solidFill>
                <a:schemeClr val="bg1">
                  <a:lumMod val="50000"/>
                </a:schemeClr>
              </a:solidFill>
            </a:endParaRPr>
          </a:p>
        </p:txBody>
      </p:sp>
      <p:sp>
        <p:nvSpPr>
          <p:cNvPr id="3" name="Ορθογώνιο 2">
            <a:extLst>
              <a:ext uri="{FF2B5EF4-FFF2-40B4-BE49-F238E27FC236}">
                <a16:creationId xmlns="" xmlns:a16="http://schemas.microsoft.com/office/drawing/2014/main" id="{FEE06B55-89B5-4B1B-BB03-830F13A12EDE}"/>
              </a:ext>
            </a:extLst>
          </p:cNvPr>
          <p:cNvSpPr/>
          <p:nvPr/>
        </p:nvSpPr>
        <p:spPr>
          <a:xfrm>
            <a:off x="200033" y="77009"/>
            <a:ext cx="9191595" cy="584771"/>
          </a:xfrm>
          <a:prstGeom prst="rect">
            <a:avLst/>
          </a:prstGeom>
        </p:spPr>
        <p:txBody>
          <a:bodyPr wrap="none" lIns="91324" tIns="45718" rIns="91324" bIns="45718">
            <a:spAutoFit/>
          </a:bodyPr>
          <a:lstStyle/>
          <a:p>
            <a:r>
              <a:rPr lang="en-US" sz="3200" b="1" dirty="0">
                <a:solidFill>
                  <a:srgbClr val="FF0000"/>
                </a:solidFill>
                <a:effectLst>
                  <a:outerShdw blurRad="38100" dist="38100" dir="2700000" algn="tl">
                    <a:srgbClr val="000000">
                      <a:alpha val="43137"/>
                    </a:srgbClr>
                  </a:outerShdw>
                </a:effectLst>
              </a:rPr>
              <a:t>Glucocorticoid regimens used in clinical trials of </a:t>
            </a:r>
            <a:r>
              <a:rPr lang="en-US" sz="3200" b="1" dirty="0" err="1">
                <a:solidFill>
                  <a:srgbClr val="FF0000"/>
                </a:solidFill>
                <a:effectLst>
                  <a:outerShdw blurRad="38100" dist="38100" dir="2700000" algn="tl">
                    <a:srgbClr val="000000">
                      <a:alpha val="43137"/>
                    </a:srgbClr>
                  </a:outerShdw>
                </a:effectLst>
              </a:rPr>
              <a:t>IgAN</a:t>
            </a:r>
            <a:endParaRPr lang="el-GR"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296586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8A6028CD-0DDD-49AC-9C7F-CADDDDDB0AEE}"/>
              </a:ext>
            </a:extLst>
          </p:cNvPr>
          <p:cNvPicPr>
            <a:picLocks noChangeAspect="1"/>
          </p:cNvPicPr>
          <p:nvPr/>
        </p:nvPicPr>
        <p:blipFill>
          <a:blip r:embed="rId3"/>
          <a:stretch>
            <a:fillRect/>
          </a:stretch>
        </p:blipFill>
        <p:spPr>
          <a:xfrm>
            <a:off x="20711" y="0"/>
            <a:ext cx="12150681" cy="6858000"/>
          </a:xfrm>
          <a:prstGeom prst="rect">
            <a:avLst/>
          </a:prstGeom>
        </p:spPr>
      </p:pic>
    </p:spTree>
    <p:extLst>
      <p:ext uri="{BB962C8B-B14F-4D97-AF65-F5344CB8AC3E}">
        <p14:creationId xmlns:p14="http://schemas.microsoft.com/office/powerpoint/2010/main" val="19688228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E08129F4-B68C-4F1B-A216-D9B3DE43AC62}"/>
              </a:ext>
            </a:extLst>
          </p:cNvPr>
          <p:cNvPicPr>
            <a:picLocks noChangeAspect="1"/>
          </p:cNvPicPr>
          <p:nvPr/>
        </p:nvPicPr>
        <p:blipFill>
          <a:blip r:embed="rId2"/>
          <a:stretch>
            <a:fillRect/>
          </a:stretch>
        </p:blipFill>
        <p:spPr>
          <a:xfrm>
            <a:off x="11974" y="0"/>
            <a:ext cx="12144015" cy="6858000"/>
          </a:xfrm>
          <a:prstGeom prst="rect">
            <a:avLst/>
          </a:prstGeom>
        </p:spPr>
      </p:pic>
    </p:spTree>
    <p:extLst>
      <p:ext uri="{BB962C8B-B14F-4D97-AF65-F5344CB8AC3E}">
        <p14:creationId xmlns:p14="http://schemas.microsoft.com/office/powerpoint/2010/main" val="14729814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150AF7A2-30F0-4B6D-B0E7-27147F0F4A5F}"/>
              </a:ext>
            </a:extLst>
          </p:cNvPr>
          <p:cNvPicPr>
            <a:picLocks noChangeAspect="1"/>
          </p:cNvPicPr>
          <p:nvPr/>
        </p:nvPicPr>
        <p:blipFill>
          <a:blip r:embed="rId2"/>
          <a:stretch>
            <a:fillRect/>
          </a:stretch>
        </p:blipFill>
        <p:spPr>
          <a:xfrm>
            <a:off x="0" y="292"/>
            <a:ext cx="12192000" cy="6857463"/>
          </a:xfrm>
          <a:prstGeom prst="rect">
            <a:avLst/>
          </a:prstGeom>
        </p:spPr>
      </p:pic>
    </p:spTree>
    <p:extLst>
      <p:ext uri="{BB962C8B-B14F-4D97-AF65-F5344CB8AC3E}">
        <p14:creationId xmlns:p14="http://schemas.microsoft.com/office/powerpoint/2010/main" val="1307555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1F253AEE-A7F3-4105-BFD4-3727A8D931D2}"/>
              </a:ext>
            </a:extLst>
          </p:cNvPr>
          <p:cNvPicPr>
            <a:picLocks noChangeAspect="1"/>
          </p:cNvPicPr>
          <p:nvPr/>
        </p:nvPicPr>
        <p:blipFill>
          <a:blip r:embed="rId3"/>
          <a:stretch>
            <a:fillRect/>
          </a:stretch>
        </p:blipFill>
        <p:spPr>
          <a:xfrm>
            <a:off x="0" y="78600"/>
            <a:ext cx="12192000" cy="6700800"/>
          </a:xfrm>
          <a:prstGeom prst="rect">
            <a:avLst/>
          </a:prstGeom>
        </p:spPr>
      </p:pic>
    </p:spTree>
    <p:extLst>
      <p:ext uri="{BB962C8B-B14F-4D97-AF65-F5344CB8AC3E}">
        <p14:creationId xmlns:p14="http://schemas.microsoft.com/office/powerpoint/2010/main" val="25158237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A2CEE6A3-4256-4B62-B311-842F77142E8B}"/>
              </a:ext>
            </a:extLst>
          </p:cNvPr>
          <p:cNvPicPr>
            <a:picLocks noChangeAspect="1"/>
          </p:cNvPicPr>
          <p:nvPr/>
        </p:nvPicPr>
        <p:blipFill>
          <a:blip r:embed="rId2"/>
          <a:stretch>
            <a:fillRect/>
          </a:stretch>
        </p:blipFill>
        <p:spPr>
          <a:xfrm>
            <a:off x="0" y="103328"/>
            <a:ext cx="12192000" cy="6651391"/>
          </a:xfrm>
          <a:prstGeom prst="rect">
            <a:avLst/>
          </a:prstGeom>
        </p:spPr>
      </p:pic>
    </p:spTree>
    <p:extLst>
      <p:ext uri="{BB962C8B-B14F-4D97-AF65-F5344CB8AC3E}">
        <p14:creationId xmlns:p14="http://schemas.microsoft.com/office/powerpoint/2010/main" val="1075533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E630DB6E-A009-4EB2-9C49-07704DB74DFF}"/>
              </a:ext>
            </a:extLst>
          </p:cNvPr>
          <p:cNvPicPr>
            <a:picLocks noChangeAspect="1"/>
          </p:cNvPicPr>
          <p:nvPr/>
        </p:nvPicPr>
        <p:blipFill>
          <a:blip r:embed="rId3"/>
          <a:stretch>
            <a:fillRect/>
          </a:stretch>
        </p:blipFill>
        <p:spPr>
          <a:xfrm>
            <a:off x="0" y="147799"/>
            <a:ext cx="12192000" cy="6562449"/>
          </a:xfrm>
          <a:prstGeom prst="rect">
            <a:avLst/>
          </a:prstGeom>
        </p:spPr>
      </p:pic>
    </p:spTree>
    <p:extLst>
      <p:ext uri="{BB962C8B-B14F-4D97-AF65-F5344CB8AC3E}">
        <p14:creationId xmlns:p14="http://schemas.microsoft.com/office/powerpoint/2010/main" val="32035676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18" t="2270" r="1305" b="26103"/>
          <a:stretch/>
        </p:blipFill>
        <p:spPr bwMode="auto">
          <a:xfrm>
            <a:off x="304801" y="974787"/>
            <a:ext cx="11696811" cy="4147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145429" y="6191725"/>
            <a:ext cx="3847851" cy="615395"/>
          </a:xfrm>
          <a:prstGeom prst="rect">
            <a:avLst/>
          </a:prstGeom>
          <a:noFill/>
        </p:spPr>
        <p:txBody>
          <a:bodyPr wrap="none" lIns="121709" tIns="60854" rIns="121709" bIns="60854" rtlCol="0">
            <a:spAutoFit/>
          </a:bodyPr>
          <a:lstStyle/>
          <a:p>
            <a:pPr defTabSz="1216830"/>
            <a:r>
              <a:rPr lang="en-US" sz="1600" i="1" dirty="0" err="1">
                <a:solidFill>
                  <a:prstClr val="white"/>
                </a:solidFill>
              </a:rPr>
              <a:t>Semin</a:t>
            </a:r>
            <a:r>
              <a:rPr lang="en-US" sz="1600" i="1" dirty="0">
                <a:solidFill>
                  <a:prstClr val="white"/>
                </a:solidFill>
              </a:rPr>
              <a:t> </a:t>
            </a:r>
            <a:r>
              <a:rPr lang="en-US" sz="1600" i="1" dirty="0" err="1">
                <a:solidFill>
                  <a:prstClr val="white"/>
                </a:solidFill>
              </a:rPr>
              <a:t>Immunopathol</a:t>
            </a:r>
            <a:r>
              <a:rPr lang="en-US" sz="1600" i="1" dirty="0">
                <a:solidFill>
                  <a:prstClr val="white"/>
                </a:solidFill>
              </a:rPr>
              <a:t> 2021; 43:657-668</a:t>
            </a:r>
          </a:p>
          <a:p>
            <a:pPr defTabSz="1216830"/>
            <a:r>
              <a:rPr lang="en-US" sz="1600" i="1" dirty="0">
                <a:solidFill>
                  <a:prstClr val="white"/>
                </a:solidFill>
              </a:rPr>
              <a:t>J Am </a:t>
            </a:r>
            <a:r>
              <a:rPr lang="en-US" sz="1600" i="1" dirty="0" err="1">
                <a:solidFill>
                  <a:prstClr val="white"/>
                </a:solidFill>
              </a:rPr>
              <a:t>Soc</a:t>
            </a:r>
            <a:r>
              <a:rPr lang="en-US" sz="1600" i="1" dirty="0">
                <a:solidFill>
                  <a:prstClr val="white"/>
                </a:solidFill>
              </a:rPr>
              <a:t> </a:t>
            </a:r>
            <a:r>
              <a:rPr lang="en-US" sz="1600" i="1" dirty="0" err="1">
                <a:solidFill>
                  <a:prstClr val="white"/>
                </a:solidFill>
              </a:rPr>
              <a:t>Nephrol</a:t>
            </a:r>
            <a:r>
              <a:rPr lang="en-US" sz="1600" i="1" dirty="0">
                <a:solidFill>
                  <a:prstClr val="white"/>
                </a:solidFill>
              </a:rPr>
              <a:t>. 2022 May;33(5):873-875</a:t>
            </a:r>
          </a:p>
        </p:txBody>
      </p:sp>
      <p:sp>
        <p:nvSpPr>
          <p:cNvPr id="4" name="TextBox 3"/>
          <p:cNvSpPr txBox="1"/>
          <p:nvPr/>
        </p:nvSpPr>
        <p:spPr>
          <a:xfrm>
            <a:off x="258880" y="91833"/>
            <a:ext cx="8384797" cy="615395"/>
          </a:xfrm>
          <a:prstGeom prst="rect">
            <a:avLst/>
          </a:prstGeom>
          <a:noFill/>
        </p:spPr>
        <p:txBody>
          <a:bodyPr wrap="none" lIns="121709" tIns="60854" rIns="121709" bIns="60854" rtlCol="0">
            <a:spAutoFit/>
          </a:bodyPr>
          <a:lstStyle/>
          <a:p>
            <a:pPr defTabSz="1216830"/>
            <a:r>
              <a:rPr lang="en-US" sz="3200" b="1" dirty="0">
                <a:solidFill>
                  <a:prstClr val="white"/>
                </a:solidFill>
                <a:effectLst>
                  <a:outerShdw blurRad="38100" dist="38100" dir="2700000" algn="tl">
                    <a:srgbClr val="000000">
                      <a:alpha val="43137"/>
                    </a:srgbClr>
                  </a:outerShdw>
                </a:effectLst>
              </a:rPr>
              <a:t>IgA and Gut-kidney axis: the “multi-hit” theory  </a:t>
            </a:r>
            <a:endParaRPr lang="el-GR" sz="3200" b="1" dirty="0">
              <a:solidFill>
                <a:prstClr val="white"/>
              </a:solidFill>
              <a:effectLst>
                <a:outerShdw blurRad="38100" dist="38100" dir="2700000" algn="tl">
                  <a:srgbClr val="000000">
                    <a:alpha val="43137"/>
                  </a:srgbClr>
                </a:outerShdw>
              </a:effectLst>
            </a:endParaRPr>
          </a:p>
        </p:txBody>
      </p:sp>
      <p:sp>
        <p:nvSpPr>
          <p:cNvPr id="5" name="Rectangle 4"/>
          <p:cNvSpPr/>
          <p:nvPr/>
        </p:nvSpPr>
        <p:spPr>
          <a:xfrm>
            <a:off x="2336913" y="2006600"/>
            <a:ext cx="4978399" cy="30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9" tIns="60854" rIns="121709" bIns="60854" spcCol="0" rtlCol="0" anchor="ctr"/>
          <a:lstStyle/>
          <a:p>
            <a:pPr algn="ctr" defTabSz="1216830"/>
            <a:endParaRPr lang="el-GR">
              <a:solidFill>
                <a:prstClr val="white"/>
              </a:solidFill>
            </a:endParaRPr>
          </a:p>
        </p:txBody>
      </p:sp>
      <p:sp>
        <p:nvSpPr>
          <p:cNvPr id="7" name="Rectangle 6"/>
          <p:cNvSpPr/>
          <p:nvPr/>
        </p:nvSpPr>
        <p:spPr>
          <a:xfrm>
            <a:off x="2206621" y="2209800"/>
            <a:ext cx="450835"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9" tIns="60854" rIns="121709" bIns="60854" spcCol="0" rtlCol="0" anchor="ctr"/>
          <a:lstStyle/>
          <a:p>
            <a:pPr algn="ctr" defTabSz="1216830"/>
            <a:endParaRPr lang="el-GR">
              <a:solidFill>
                <a:prstClr val="white"/>
              </a:solidFill>
            </a:endParaRPr>
          </a:p>
        </p:txBody>
      </p:sp>
      <p:sp>
        <p:nvSpPr>
          <p:cNvPr id="8" name="Rectangle 7"/>
          <p:cNvSpPr/>
          <p:nvPr/>
        </p:nvSpPr>
        <p:spPr>
          <a:xfrm>
            <a:off x="2009253" y="1984939"/>
            <a:ext cx="450835" cy="1240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9" tIns="60854" rIns="121709" bIns="60854" spcCol="0" rtlCol="0" anchor="ctr"/>
          <a:lstStyle/>
          <a:p>
            <a:pPr algn="ctr" defTabSz="1216830"/>
            <a:endParaRPr lang="el-GR">
              <a:solidFill>
                <a:prstClr val="white"/>
              </a:solidFill>
            </a:endParaRPr>
          </a:p>
        </p:txBody>
      </p:sp>
      <p:sp>
        <p:nvSpPr>
          <p:cNvPr id="9" name="Rectangle 8"/>
          <p:cNvSpPr/>
          <p:nvPr/>
        </p:nvSpPr>
        <p:spPr>
          <a:xfrm>
            <a:off x="1939441" y="4648201"/>
            <a:ext cx="450835" cy="40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9" tIns="60854" rIns="121709" bIns="60854" spcCol="0" rtlCol="0" anchor="ctr"/>
          <a:lstStyle/>
          <a:p>
            <a:pPr algn="ctr" defTabSz="1216830"/>
            <a:endParaRPr lang="el-GR">
              <a:solidFill>
                <a:prstClr val="white"/>
              </a:solidFill>
            </a:endParaRPr>
          </a:p>
        </p:txBody>
      </p:sp>
      <p:sp>
        <p:nvSpPr>
          <p:cNvPr id="10" name="Rectangle 9"/>
          <p:cNvSpPr/>
          <p:nvPr/>
        </p:nvSpPr>
        <p:spPr>
          <a:xfrm>
            <a:off x="7315200" y="2006601"/>
            <a:ext cx="1534757" cy="30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9" tIns="60854" rIns="121709" bIns="60854" spcCol="0" rtlCol="0" anchor="ctr"/>
          <a:lstStyle/>
          <a:p>
            <a:pPr algn="ctr" defTabSz="1216830"/>
            <a:endParaRPr lang="el-GR">
              <a:solidFill>
                <a:prstClr val="white"/>
              </a:solidFill>
            </a:endParaRPr>
          </a:p>
        </p:txBody>
      </p:sp>
      <p:sp>
        <p:nvSpPr>
          <p:cNvPr id="11" name="Rectangle 10"/>
          <p:cNvSpPr/>
          <p:nvPr/>
        </p:nvSpPr>
        <p:spPr>
          <a:xfrm>
            <a:off x="8849957" y="2006600"/>
            <a:ext cx="1513243" cy="30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9" tIns="60854" rIns="121709" bIns="60854" spcCol="0" rtlCol="0" anchor="ctr"/>
          <a:lstStyle/>
          <a:p>
            <a:pPr algn="ctr" defTabSz="1216830"/>
            <a:endParaRPr lang="el-GR">
              <a:solidFill>
                <a:prstClr val="white"/>
              </a:solidFill>
            </a:endParaRPr>
          </a:p>
        </p:txBody>
      </p:sp>
      <p:sp>
        <p:nvSpPr>
          <p:cNvPr id="12" name="Rectangle 11"/>
          <p:cNvSpPr/>
          <p:nvPr/>
        </p:nvSpPr>
        <p:spPr>
          <a:xfrm>
            <a:off x="10363201" y="1984939"/>
            <a:ext cx="1638411" cy="30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9" tIns="60854" rIns="121709" bIns="60854" spcCol="0" rtlCol="0" anchor="ctr"/>
          <a:lstStyle/>
          <a:p>
            <a:pPr algn="ctr" defTabSz="1216830"/>
            <a:endParaRPr lang="el-GR">
              <a:solidFill>
                <a:prstClr val="white"/>
              </a:solidFill>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18" t="74629" r="48325" b="8104"/>
          <a:stretch/>
        </p:blipFill>
        <p:spPr bwMode="auto">
          <a:xfrm>
            <a:off x="304800" y="5122345"/>
            <a:ext cx="5960533" cy="99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988" t="74629" r="1305" b="8104"/>
          <a:stretch/>
        </p:blipFill>
        <p:spPr bwMode="auto">
          <a:xfrm>
            <a:off x="6248401" y="5122345"/>
            <a:ext cx="5753211" cy="99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588001" y="974902"/>
            <a:ext cx="6413611" cy="930215"/>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9" tIns="60854" rIns="121709" bIns="60854" spcCol="0" rtlCol="0" anchor="ctr"/>
          <a:lstStyle/>
          <a:p>
            <a:pPr algn="ctr" defTabSz="1216830"/>
            <a:endParaRPr lang="el-GR">
              <a:solidFill>
                <a:prstClr val="white"/>
              </a:solidFill>
            </a:endParaRPr>
          </a:p>
        </p:txBody>
      </p:sp>
    </p:spTree>
    <p:extLst>
      <p:ext uri="{BB962C8B-B14F-4D97-AF65-F5344CB8AC3E}">
        <p14:creationId xmlns:p14="http://schemas.microsoft.com/office/powerpoint/2010/main" val="269082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 xmlns:a16="http://schemas.microsoft.com/office/drawing/2014/main" id="{75982E87-0B0D-4787-846E-F8BACA069027}"/>
              </a:ext>
            </a:extLst>
          </p:cNvPr>
          <p:cNvPicPr>
            <a:picLocks noChangeAspect="1"/>
          </p:cNvPicPr>
          <p:nvPr/>
        </p:nvPicPr>
        <p:blipFill>
          <a:blip r:embed="rId2"/>
          <a:stretch>
            <a:fillRect/>
          </a:stretch>
        </p:blipFill>
        <p:spPr>
          <a:xfrm>
            <a:off x="3263968" y="722078"/>
            <a:ext cx="6280631" cy="6003035"/>
          </a:xfrm>
          <a:prstGeom prst="rect">
            <a:avLst/>
          </a:prstGeom>
        </p:spPr>
      </p:pic>
      <p:sp>
        <p:nvSpPr>
          <p:cNvPr id="6" name="Ορθογώνιο 5">
            <a:extLst>
              <a:ext uri="{FF2B5EF4-FFF2-40B4-BE49-F238E27FC236}">
                <a16:creationId xmlns="" xmlns:a16="http://schemas.microsoft.com/office/drawing/2014/main" id="{2BEC11B4-0BC4-4D4C-9B10-0F2C6811616D}"/>
              </a:ext>
            </a:extLst>
          </p:cNvPr>
          <p:cNvSpPr/>
          <p:nvPr/>
        </p:nvSpPr>
        <p:spPr>
          <a:xfrm>
            <a:off x="308227" y="55"/>
            <a:ext cx="11680585" cy="815604"/>
          </a:xfrm>
          <a:prstGeom prst="rect">
            <a:avLst/>
          </a:prstGeom>
        </p:spPr>
        <p:txBody>
          <a:bodyPr wrap="square" lIns="91324" tIns="45718" rIns="91324" bIns="45718">
            <a:spAutoFit/>
          </a:bodyPr>
          <a:lstStyle/>
          <a:p>
            <a:pPr algn="ctr"/>
            <a:r>
              <a:rPr lang="en-US" sz="2800" b="1" dirty="0"/>
              <a:t>Treatment of primary </a:t>
            </a:r>
            <a:r>
              <a:rPr lang="en-US" sz="2800" b="1" dirty="0" err="1"/>
              <a:t>IgAN</a:t>
            </a:r>
            <a:r>
              <a:rPr lang="en-US" sz="2800" b="1" dirty="0"/>
              <a:t> </a:t>
            </a:r>
          </a:p>
          <a:p>
            <a:pPr algn="ctr"/>
            <a:r>
              <a:rPr lang="en-US" dirty="0"/>
              <a:t>(adapted from KDIGO 2021 CLINICAL PRACTICE GUIDELINE FOR THE MANAGEMENT OF GLOMERULAR DISEASES</a:t>
            </a:r>
            <a:endParaRPr lang="el-GR" dirty="0"/>
          </a:p>
        </p:txBody>
      </p:sp>
      <p:sp>
        <p:nvSpPr>
          <p:cNvPr id="7" name="Ορθογώνιο 6">
            <a:extLst>
              <a:ext uri="{FF2B5EF4-FFF2-40B4-BE49-F238E27FC236}">
                <a16:creationId xmlns="" xmlns:a16="http://schemas.microsoft.com/office/drawing/2014/main" id="{0F391BD2-F394-4552-A6E0-66CADEB49FD9}"/>
              </a:ext>
            </a:extLst>
          </p:cNvPr>
          <p:cNvSpPr/>
          <p:nvPr/>
        </p:nvSpPr>
        <p:spPr>
          <a:xfrm>
            <a:off x="8354028" y="6550264"/>
            <a:ext cx="4095840" cy="323161"/>
          </a:xfrm>
          <a:prstGeom prst="rect">
            <a:avLst/>
          </a:prstGeom>
        </p:spPr>
        <p:txBody>
          <a:bodyPr wrap="none" lIns="91324" tIns="45718" rIns="91324" bIns="45718">
            <a:spAutoFit/>
          </a:bodyPr>
          <a:lstStyle/>
          <a:p>
            <a:r>
              <a:rPr lang="en-US" sz="1500" i="1" dirty="0">
                <a:solidFill>
                  <a:schemeClr val="bg1">
                    <a:lumMod val="50000"/>
                  </a:schemeClr>
                </a:solidFill>
              </a:rPr>
              <a:t>Seminars in Immunopathology (2021) 43:717–728</a:t>
            </a:r>
            <a:endParaRPr lang="el-GR" sz="1500" i="1" dirty="0">
              <a:solidFill>
                <a:schemeClr val="bg1">
                  <a:lumMod val="50000"/>
                </a:schemeClr>
              </a:solidFill>
            </a:endParaRPr>
          </a:p>
        </p:txBody>
      </p:sp>
    </p:spTree>
    <p:extLst>
      <p:ext uri="{BB962C8B-B14F-4D97-AF65-F5344CB8AC3E}">
        <p14:creationId xmlns:p14="http://schemas.microsoft.com/office/powerpoint/2010/main" val="11425201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B1DF623E-6851-40CF-A6EF-A02900392709}"/>
              </a:ext>
            </a:extLst>
          </p:cNvPr>
          <p:cNvPicPr>
            <a:picLocks noChangeAspect="1"/>
          </p:cNvPicPr>
          <p:nvPr/>
        </p:nvPicPr>
        <p:blipFill rotWithShape="1">
          <a:blip r:embed="rId3"/>
          <a:srcRect l="9081" t="6087" r="11790"/>
          <a:stretch/>
        </p:blipFill>
        <p:spPr>
          <a:xfrm>
            <a:off x="276276" y="1"/>
            <a:ext cx="11639551" cy="6869243"/>
          </a:xfrm>
          <a:prstGeom prst="rect">
            <a:avLst/>
          </a:prstGeom>
        </p:spPr>
      </p:pic>
    </p:spTree>
    <p:extLst>
      <p:ext uri="{BB962C8B-B14F-4D97-AF65-F5344CB8AC3E}">
        <p14:creationId xmlns:p14="http://schemas.microsoft.com/office/powerpoint/2010/main" val="17781168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 xmlns:a16="http://schemas.microsoft.com/office/drawing/2014/main" id="{34D43906-7D45-4950-8966-80713D031843}"/>
              </a:ext>
            </a:extLst>
          </p:cNvPr>
          <p:cNvPicPr>
            <a:picLocks noChangeAspect="1"/>
          </p:cNvPicPr>
          <p:nvPr/>
        </p:nvPicPr>
        <p:blipFill>
          <a:blip r:embed="rId2"/>
          <a:stretch>
            <a:fillRect/>
          </a:stretch>
        </p:blipFill>
        <p:spPr>
          <a:xfrm>
            <a:off x="0" y="152811"/>
            <a:ext cx="12192000" cy="6724240"/>
          </a:xfrm>
          <a:prstGeom prst="rect">
            <a:avLst/>
          </a:prstGeom>
        </p:spPr>
      </p:pic>
    </p:spTree>
    <p:extLst>
      <p:ext uri="{BB962C8B-B14F-4D97-AF65-F5344CB8AC3E}">
        <p14:creationId xmlns:p14="http://schemas.microsoft.com/office/powerpoint/2010/main" val="27982015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4007ABD5-4167-4585-A790-85D4589F3E7B}"/>
              </a:ext>
            </a:extLst>
          </p:cNvPr>
          <p:cNvPicPr>
            <a:picLocks noChangeAspect="1"/>
          </p:cNvPicPr>
          <p:nvPr/>
        </p:nvPicPr>
        <p:blipFill rotWithShape="1">
          <a:blip r:embed="rId3"/>
          <a:srcRect l="1740" b="3160"/>
          <a:stretch/>
        </p:blipFill>
        <p:spPr>
          <a:xfrm>
            <a:off x="2134363" y="1293063"/>
            <a:ext cx="7592756" cy="5225908"/>
          </a:xfrm>
          <a:prstGeom prst="rect">
            <a:avLst/>
          </a:prstGeom>
          <a:effectLst>
            <a:softEdge rad="127000"/>
          </a:effectLst>
        </p:spPr>
      </p:pic>
      <p:sp>
        <p:nvSpPr>
          <p:cNvPr id="5" name="Ορθογώνιο 4">
            <a:extLst>
              <a:ext uri="{FF2B5EF4-FFF2-40B4-BE49-F238E27FC236}">
                <a16:creationId xmlns="" xmlns:a16="http://schemas.microsoft.com/office/drawing/2014/main" id="{9DBEF8D2-801B-45D9-845B-116FEFB66583}"/>
              </a:ext>
            </a:extLst>
          </p:cNvPr>
          <p:cNvSpPr/>
          <p:nvPr/>
        </p:nvSpPr>
        <p:spPr>
          <a:xfrm>
            <a:off x="8676111" y="6519012"/>
            <a:ext cx="2757268" cy="323161"/>
          </a:xfrm>
          <a:prstGeom prst="rect">
            <a:avLst/>
          </a:prstGeom>
        </p:spPr>
        <p:txBody>
          <a:bodyPr wrap="none" lIns="91324" tIns="45718" rIns="91324" bIns="45718">
            <a:spAutoFit/>
          </a:bodyPr>
          <a:lstStyle/>
          <a:p>
            <a:r>
              <a:rPr lang="en-US" sz="1500" i="1" dirty="0">
                <a:solidFill>
                  <a:schemeClr val="bg1">
                    <a:lumMod val="50000"/>
                  </a:schemeClr>
                </a:solidFill>
              </a:rPr>
              <a:t>Kidney Int Rep (2017) 2, 318–331</a:t>
            </a:r>
            <a:endParaRPr lang="el-GR" sz="1500" i="1" dirty="0">
              <a:solidFill>
                <a:schemeClr val="bg1">
                  <a:lumMod val="50000"/>
                </a:schemeClr>
              </a:solidFill>
            </a:endParaRPr>
          </a:p>
        </p:txBody>
      </p:sp>
      <p:sp>
        <p:nvSpPr>
          <p:cNvPr id="2" name="Ορθογώνιο 1">
            <a:extLst>
              <a:ext uri="{FF2B5EF4-FFF2-40B4-BE49-F238E27FC236}">
                <a16:creationId xmlns="" xmlns:a16="http://schemas.microsoft.com/office/drawing/2014/main" id="{45B8A0C0-0244-42E3-AB6F-E4A3EA2751CB}"/>
              </a:ext>
            </a:extLst>
          </p:cNvPr>
          <p:cNvSpPr/>
          <p:nvPr/>
        </p:nvSpPr>
        <p:spPr>
          <a:xfrm>
            <a:off x="1952300" y="45762"/>
            <a:ext cx="8109285" cy="830993"/>
          </a:xfrm>
          <a:prstGeom prst="rect">
            <a:avLst/>
          </a:prstGeom>
        </p:spPr>
        <p:txBody>
          <a:bodyPr wrap="square" lIns="91324" tIns="45718" rIns="91324" bIns="45718">
            <a:spAutoFit/>
          </a:bodyPr>
          <a:lstStyle/>
          <a:p>
            <a:pPr algn="ctr"/>
            <a:r>
              <a:rPr lang="en-US" sz="2400" i="1" dirty="0">
                <a:solidFill>
                  <a:schemeClr val="bg1"/>
                </a:solidFill>
                <a:effectLst>
                  <a:outerShdw blurRad="38100" dist="38100" dir="2700000" algn="tl">
                    <a:srgbClr val="000000">
                      <a:alpha val="43137"/>
                    </a:srgbClr>
                  </a:outerShdw>
                </a:effectLst>
              </a:rPr>
              <a:t>The innate and adaptive immune mechanisms </a:t>
            </a:r>
          </a:p>
          <a:p>
            <a:pPr algn="ctr"/>
            <a:r>
              <a:rPr lang="en-US" sz="2400" i="1" dirty="0">
                <a:solidFill>
                  <a:schemeClr val="bg1"/>
                </a:solidFill>
                <a:effectLst>
                  <a:outerShdw blurRad="38100" dist="38100" dir="2700000" algn="tl">
                    <a:srgbClr val="000000">
                      <a:alpha val="43137"/>
                    </a:srgbClr>
                  </a:outerShdw>
                </a:effectLst>
              </a:rPr>
              <a:t>that drive protective mucosal immunity against pathogens </a:t>
            </a:r>
            <a:endParaRPr lang="el-GR" sz="2400" i="1" dirty="0">
              <a:solidFill>
                <a:schemeClr val="bg1"/>
              </a:solidFill>
              <a:effectLst>
                <a:outerShdw blurRad="38100" dist="38100" dir="2700000" algn="tl">
                  <a:srgbClr val="000000">
                    <a:alpha val="43137"/>
                  </a:srgbClr>
                </a:outerShdw>
              </a:effectLst>
            </a:endParaRPr>
          </a:p>
        </p:txBody>
      </p:sp>
      <p:sp>
        <p:nvSpPr>
          <p:cNvPr id="3" name="TextBox 2">
            <a:extLst>
              <a:ext uri="{FF2B5EF4-FFF2-40B4-BE49-F238E27FC236}">
                <a16:creationId xmlns="" xmlns:a16="http://schemas.microsoft.com/office/drawing/2014/main" id="{6E8A74F0-7EB7-406E-A90D-A1944F6E7378}"/>
              </a:ext>
            </a:extLst>
          </p:cNvPr>
          <p:cNvSpPr txBox="1"/>
          <p:nvPr/>
        </p:nvSpPr>
        <p:spPr>
          <a:xfrm>
            <a:off x="3553337" y="896416"/>
            <a:ext cx="4913115" cy="384717"/>
          </a:xfrm>
          <a:prstGeom prst="rect">
            <a:avLst/>
          </a:prstGeom>
          <a:noFill/>
        </p:spPr>
        <p:txBody>
          <a:bodyPr wrap="none" lIns="91324" tIns="45718" rIns="91324" bIns="45718" rtlCol="0">
            <a:spAutoFit/>
          </a:bodyPr>
          <a:lstStyle/>
          <a:p>
            <a:r>
              <a:rPr lang="en-US" dirty="0">
                <a:solidFill>
                  <a:schemeClr val="accent1">
                    <a:lumMod val="60000"/>
                    <a:lumOff val="40000"/>
                  </a:schemeClr>
                </a:solidFill>
                <a:effectLst>
                  <a:outerShdw blurRad="38100" dist="38100" dir="2700000" algn="tl">
                    <a:srgbClr val="000000">
                      <a:alpha val="43137"/>
                    </a:srgbClr>
                  </a:outerShdw>
                </a:effectLst>
              </a:rPr>
              <a:t>Gut associated lymphoid tissue (GALT) and </a:t>
            </a:r>
            <a:r>
              <a:rPr lang="en-US" dirty="0" err="1">
                <a:solidFill>
                  <a:schemeClr val="accent1">
                    <a:lumMod val="60000"/>
                    <a:lumOff val="40000"/>
                  </a:schemeClr>
                </a:solidFill>
                <a:effectLst>
                  <a:outerShdw blurRad="38100" dist="38100" dir="2700000" algn="tl">
                    <a:srgbClr val="000000">
                      <a:alpha val="43137"/>
                    </a:srgbClr>
                  </a:outerShdw>
                </a:effectLst>
              </a:rPr>
              <a:t>IgAN</a:t>
            </a:r>
            <a:endParaRPr lang="el-GR" dirty="0">
              <a:solidFill>
                <a:schemeClr val="accent1">
                  <a:lumMod val="60000"/>
                  <a:lumOff val="40000"/>
                </a:schemeClr>
              </a:solidFill>
              <a:effectLst>
                <a:outerShdw blurRad="38100" dist="38100" dir="2700000" algn="tl">
                  <a:srgbClr val="000000">
                    <a:alpha val="43137"/>
                  </a:srgbClr>
                </a:outerShdw>
              </a:effectLst>
            </a:endParaRPr>
          </a:p>
        </p:txBody>
      </p:sp>
      <p:sp>
        <p:nvSpPr>
          <p:cNvPr id="6" name="TextBox 5">
            <a:extLst>
              <a:ext uri="{FF2B5EF4-FFF2-40B4-BE49-F238E27FC236}">
                <a16:creationId xmlns="" xmlns:a16="http://schemas.microsoft.com/office/drawing/2014/main" id="{AA1D0CBD-9F69-4149-ABCA-5317DB71656F}"/>
              </a:ext>
            </a:extLst>
          </p:cNvPr>
          <p:cNvSpPr txBox="1"/>
          <p:nvPr/>
        </p:nvSpPr>
        <p:spPr>
          <a:xfrm>
            <a:off x="9727128" y="985287"/>
            <a:ext cx="2364789" cy="2000544"/>
          </a:xfrm>
          <a:prstGeom prst="rect">
            <a:avLst/>
          </a:prstGeom>
          <a:noFill/>
          <a:ln>
            <a:solidFill>
              <a:schemeClr val="tx2">
                <a:lumMod val="60000"/>
                <a:lumOff val="40000"/>
              </a:schemeClr>
            </a:solidFill>
          </a:ln>
        </p:spPr>
        <p:txBody>
          <a:bodyPr wrap="none" lIns="91324" tIns="45718" rIns="91324" bIns="45718" rtlCol="0">
            <a:spAutoFit/>
          </a:bodyPr>
          <a:lstStyle/>
          <a:p>
            <a:pPr marL="456507" indent="-456507">
              <a:buFont typeface="Arial" panose="020B0604020202020204" pitchFamily="34" charset="0"/>
              <a:buChar char="•"/>
            </a:pPr>
            <a:r>
              <a:rPr lang="en-US" sz="3200" i="1" dirty="0">
                <a:solidFill>
                  <a:schemeClr val="bg1"/>
                </a:solidFill>
                <a:effectLst>
                  <a:outerShdw blurRad="38100" dist="38100" dir="2700000" algn="tl">
                    <a:srgbClr val="000000">
                      <a:alpha val="43137"/>
                    </a:srgbClr>
                  </a:outerShdw>
                </a:effectLst>
              </a:rPr>
              <a:t>Genetic</a:t>
            </a:r>
          </a:p>
          <a:p>
            <a:pPr marL="456507" indent="-456507">
              <a:buFont typeface="Arial" panose="020B0604020202020204" pitchFamily="34" charset="0"/>
              <a:buChar char="•"/>
            </a:pPr>
            <a:r>
              <a:rPr lang="en-US" sz="3200" i="1" dirty="0">
                <a:solidFill>
                  <a:schemeClr val="bg1"/>
                </a:solidFill>
                <a:effectLst>
                  <a:outerShdw blurRad="38100" dist="38100" dir="2700000" algn="tl">
                    <a:srgbClr val="000000">
                      <a:alpha val="43137"/>
                    </a:srgbClr>
                  </a:outerShdw>
                </a:effectLst>
              </a:rPr>
              <a:t>Epigenetic</a:t>
            </a:r>
          </a:p>
          <a:p>
            <a:pPr marL="456507" indent="-456507">
              <a:buFont typeface="Wingdings" panose="05000000000000000000" pitchFamily="2" charset="2"/>
              <a:buChar char="ü"/>
            </a:pPr>
            <a:r>
              <a:rPr lang="en-US" sz="2000" i="1" dirty="0">
                <a:solidFill>
                  <a:schemeClr val="bg1"/>
                </a:solidFill>
                <a:effectLst>
                  <a:outerShdw blurRad="38100" dist="38100" dir="2700000" algn="tl">
                    <a:srgbClr val="000000">
                      <a:alpha val="43137"/>
                    </a:srgbClr>
                  </a:outerShdw>
                </a:effectLst>
              </a:rPr>
              <a:t>Microbiota </a:t>
            </a:r>
          </a:p>
          <a:p>
            <a:pPr marL="456507" indent="-456507">
              <a:buFont typeface="Wingdings" panose="05000000000000000000" pitchFamily="2" charset="2"/>
              <a:buChar char="ü"/>
            </a:pPr>
            <a:r>
              <a:rPr lang="en-US" sz="2000" i="1" dirty="0">
                <a:solidFill>
                  <a:schemeClr val="bg1"/>
                </a:solidFill>
                <a:effectLst>
                  <a:outerShdw blurRad="38100" dist="38100" dir="2700000" algn="tl">
                    <a:srgbClr val="000000">
                      <a:alpha val="43137"/>
                    </a:srgbClr>
                  </a:outerShdw>
                </a:effectLst>
              </a:rPr>
              <a:t> Food antigens</a:t>
            </a:r>
          </a:p>
          <a:p>
            <a:pPr marL="456507" indent="-456507">
              <a:buFont typeface="Wingdings" panose="05000000000000000000" pitchFamily="2" charset="2"/>
              <a:buChar char="ü"/>
            </a:pPr>
            <a:r>
              <a:rPr lang="en-US" sz="2000" i="1" dirty="0">
                <a:solidFill>
                  <a:schemeClr val="bg1"/>
                </a:solidFill>
                <a:effectLst>
                  <a:outerShdw blurRad="38100" dist="38100" dir="2700000" algn="tl">
                    <a:srgbClr val="000000">
                      <a:alpha val="43137"/>
                    </a:srgbClr>
                  </a:outerShdw>
                </a:effectLst>
              </a:rPr>
              <a:t>Infections </a:t>
            </a:r>
            <a:endParaRPr lang="el-GR" sz="2000"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1390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4007ABD5-4167-4585-A790-85D4589F3E7B}"/>
              </a:ext>
            </a:extLst>
          </p:cNvPr>
          <p:cNvPicPr>
            <a:picLocks noChangeAspect="1"/>
          </p:cNvPicPr>
          <p:nvPr/>
        </p:nvPicPr>
        <p:blipFill rotWithShape="1">
          <a:blip r:embed="rId3"/>
          <a:srcRect l="1740" b="3160"/>
          <a:stretch/>
        </p:blipFill>
        <p:spPr>
          <a:xfrm>
            <a:off x="2134363" y="1293063"/>
            <a:ext cx="7592756" cy="5225908"/>
          </a:xfrm>
          <a:prstGeom prst="rect">
            <a:avLst/>
          </a:prstGeom>
          <a:effectLst>
            <a:softEdge rad="127000"/>
          </a:effectLst>
        </p:spPr>
      </p:pic>
      <p:sp>
        <p:nvSpPr>
          <p:cNvPr id="5" name="Ορθογώνιο 4">
            <a:extLst>
              <a:ext uri="{FF2B5EF4-FFF2-40B4-BE49-F238E27FC236}">
                <a16:creationId xmlns="" xmlns:a16="http://schemas.microsoft.com/office/drawing/2014/main" id="{9DBEF8D2-801B-45D9-845B-116FEFB66583}"/>
              </a:ext>
            </a:extLst>
          </p:cNvPr>
          <p:cNvSpPr/>
          <p:nvPr/>
        </p:nvSpPr>
        <p:spPr>
          <a:xfrm>
            <a:off x="8676111" y="6519012"/>
            <a:ext cx="2757268" cy="323161"/>
          </a:xfrm>
          <a:prstGeom prst="rect">
            <a:avLst/>
          </a:prstGeom>
        </p:spPr>
        <p:txBody>
          <a:bodyPr wrap="none" lIns="91324" tIns="45718" rIns="91324" bIns="45718">
            <a:spAutoFit/>
          </a:bodyPr>
          <a:lstStyle/>
          <a:p>
            <a:pPr>
              <a:defRPr/>
            </a:pPr>
            <a:r>
              <a:rPr lang="en-US" sz="1500" i="1" dirty="0">
                <a:solidFill>
                  <a:prstClr val="white">
                    <a:lumMod val="50000"/>
                  </a:prstClr>
                </a:solidFill>
                <a:latin typeface="Calibri" panose="020F0502020204030204"/>
              </a:rPr>
              <a:t>Kidney Int Rep (2017) 2, 318–331</a:t>
            </a:r>
            <a:endParaRPr lang="el-GR" sz="1500" i="1" dirty="0">
              <a:solidFill>
                <a:prstClr val="white">
                  <a:lumMod val="50000"/>
                </a:prstClr>
              </a:solidFill>
              <a:latin typeface="Calibri" panose="020F0502020204030204"/>
            </a:endParaRPr>
          </a:p>
        </p:txBody>
      </p:sp>
      <p:sp>
        <p:nvSpPr>
          <p:cNvPr id="2" name="Ορθογώνιο 1">
            <a:extLst>
              <a:ext uri="{FF2B5EF4-FFF2-40B4-BE49-F238E27FC236}">
                <a16:creationId xmlns="" xmlns:a16="http://schemas.microsoft.com/office/drawing/2014/main" id="{45B8A0C0-0244-42E3-AB6F-E4A3EA2751CB}"/>
              </a:ext>
            </a:extLst>
          </p:cNvPr>
          <p:cNvSpPr/>
          <p:nvPr/>
        </p:nvSpPr>
        <p:spPr>
          <a:xfrm>
            <a:off x="1952300" y="45762"/>
            <a:ext cx="8109285" cy="830993"/>
          </a:xfrm>
          <a:prstGeom prst="rect">
            <a:avLst/>
          </a:prstGeom>
        </p:spPr>
        <p:txBody>
          <a:bodyPr wrap="square" lIns="91324" tIns="45718" rIns="91324" bIns="45718">
            <a:spAutoFit/>
          </a:bodyPr>
          <a:lstStyle/>
          <a:p>
            <a:pPr algn="ctr">
              <a:defRPr/>
            </a:pPr>
            <a:r>
              <a:rPr lang="en-US" sz="2400" i="1" dirty="0">
                <a:solidFill>
                  <a:prstClr val="white"/>
                </a:solidFill>
                <a:effectLst>
                  <a:outerShdw blurRad="38100" dist="38100" dir="2700000" algn="tl">
                    <a:srgbClr val="000000">
                      <a:alpha val="43137"/>
                    </a:srgbClr>
                  </a:outerShdw>
                </a:effectLst>
                <a:latin typeface="Calibri" panose="020F0502020204030204"/>
              </a:rPr>
              <a:t>The innate and adaptive immune mechanisms </a:t>
            </a:r>
          </a:p>
          <a:p>
            <a:pPr algn="ctr">
              <a:defRPr/>
            </a:pPr>
            <a:r>
              <a:rPr lang="en-US" sz="2400" i="1" dirty="0">
                <a:solidFill>
                  <a:prstClr val="white"/>
                </a:solidFill>
                <a:effectLst>
                  <a:outerShdw blurRad="38100" dist="38100" dir="2700000" algn="tl">
                    <a:srgbClr val="000000">
                      <a:alpha val="43137"/>
                    </a:srgbClr>
                  </a:outerShdw>
                </a:effectLst>
                <a:latin typeface="Calibri" panose="020F0502020204030204"/>
              </a:rPr>
              <a:t>that drive protective mucosal immunity against pathogens </a:t>
            </a:r>
            <a:endParaRPr lang="el-GR" sz="2400" i="1" dirty="0">
              <a:solidFill>
                <a:prstClr val="white"/>
              </a:solidFill>
              <a:effectLst>
                <a:outerShdw blurRad="38100" dist="38100" dir="2700000" algn="tl">
                  <a:srgbClr val="000000">
                    <a:alpha val="43137"/>
                  </a:srgbClr>
                </a:outerShdw>
              </a:effectLst>
              <a:latin typeface="Calibri" panose="020F0502020204030204"/>
            </a:endParaRPr>
          </a:p>
        </p:txBody>
      </p:sp>
      <p:sp>
        <p:nvSpPr>
          <p:cNvPr id="3" name="TextBox 2">
            <a:extLst>
              <a:ext uri="{FF2B5EF4-FFF2-40B4-BE49-F238E27FC236}">
                <a16:creationId xmlns="" xmlns:a16="http://schemas.microsoft.com/office/drawing/2014/main" id="{6E8A74F0-7EB7-406E-A90D-A1944F6E7378}"/>
              </a:ext>
            </a:extLst>
          </p:cNvPr>
          <p:cNvSpPr txBox="1"/>
          <p:nvPr/>
        </p:nvSpPr>
        <p:spPr>
          <a:xfrm>
            <a:off x="3553337" y="896416"/>
            <a:ext cx="4913115" cy="384717"/>
          </a:xfrm>
          <a:prstGeom prst="rect">
            <a:avLst/>
          </a:prstGeom>
          <a:noFill/>
        </p:spPr>
        <p:txBody>
          <a:bodyPr wrap="none" lIns="91324" tIns="45718" rIns="91324" bIns="45718" rtlCol="0">
            <a:spAutoFit/>
          </a:bodyPr>
          <a:lstStyle/>
          <a:p>
            <a:pPr>
              <a:defRPr/>
            </a:pPr>
            <a:r>
              <a:rPr lang="en-US" dirty="0">
                <a:solidFill>
                  <a:srgbClr val="4472C4">
                    <a:lumMod val="60000"/>
                    <a:lumOff val="40000"/>
                  </a:srgbClr>
                </a:solidFill>
                <a:effectLst>
                  <a:outerShdw blurRad="38100" dist="38100" dir="2700000" algn="tl">
                    <a:srgbClr val="000000">
                      <a:alpha val="43137"/>
                    </a:srgbClr>
                  </a:outerShdw>
                </a:effectLst>
                <a:latin typeface="Calibri" panose="020F0502020204030204"/>
              </a:rPr>
              <a:t>Gut associated lymphoid tissue (GALT) and </a:t>
            </a:r>
            <a:r>
              <a:rPr lang="en-US" dirty="0" err="1">
                <a:solidFill>
                  <a:srgbClr val="4472C4">
                    <a:lumMod val="60000"/>
                    <a:lumOff val="40000"/>
                  </a:srgbClr>
                </a:solidFill>
                <a:effectLst>
                  <a:outerShdw blurRad="38100" dist="38100" dir="2700000" algn="tl">
                    <a:srgbClr val="000000">
                      <a:alpha val="43137"/>
                    </a:srgbClr>
                  </a:outerShdw>
                </a:effectLst>
                <a:latin typeface="Calibri" panose="020F0502020204030204"/>
              </a:rPr>
              <a:t>IgAN</a:t>
            </a:r>
            <a:endParaRPr lang="el-GR" dirty="0">
              <a:solidFill>
                <a:srgbClr val="4472C4">
                  <a:lumMod val="60000"/>
                  <a:lumOff val="40000"/>
                </a:srgbClr>
              </a:solidFill>
              <a:effectLst>
                <a:outerShdw blurRad="38100" dist="38100" dir="2700000" algn="tl">
                  <a:srgbClr val="000000">
                    <a:alpha val="43137"/>
                  </a:srgbClr>
                </a:outerShdw>
              </a:effectLst>
              <a:latin typeface="Calibri" panose="020F0502020204030204"/>
            </a:endParaRPr>
          </a:p>
        </p:txBody>
      </p:sp>
      <p:sp>
        <p:nvSpPr>
          <p:cNvPr id="6" name="TextBox 5">
            <a:extLst>
              <a:ext uri="{FF2B5EF4-FFF2-40B4-BE49-F238E27FC236}">
                <a16:creationId xmlns="" xmlns:a16="http://schemas.microsoft.com/office/drawing/2014/main" id="{AA1D0CBD-9F69-4149-ABCA-5317DB71656F}"/>
              </a:ext>
            </a:extLst>
          </p:cNvPr>
          <p:cNvSpPr txBox="1"/>
          <p:nvPr/>
        </p:nvSpPr>
        <p:spPr>
          <a:xfrm>
            <a:off x="9727128" y="985287"/>
            <a:ext cx="2364789" cy="2000544"/>
          </a:xfrm>
          <a:prstGeom prst="rect">
            <a:avLst/>
          </a:prstGeom>
          <a:noFill/>
          <a:ln>
            <a:solidFill>
              <a:schemeClr val="tx2">
                <a:lumMod val="60000"/>
                <a:lumOff val="40000"/>
              </a:schemeClr>
            </a:solidFill>
          </a:ln>
        </p:spPr>
        <p:txBody>
          <a:bodyPr wrap="none" lIns="91324" tIns="45718" rIns="91324" bIns="45718" rtlCol="0">
            <a:spAutoFit/>
          </a:bodyPr>
          <a:lstStyle/>
          <a:p>
            <a:pPr marL="456507" indent="-456507">
              <a:buFont typeface="Arial" panose="020B0604020202020204" pitchFamily="34" charset="0"/>
              <a:buChar char="•"/>
              <a:defRPr/>
            </a:pPr>
            <a:r>
              <a:rPr lang="en-US" sz="3200" i="1" dirty="0">
                <a:solidFill>
                  <a:prstClr val="white"/>
                </a:solidFill>
                <a:effectLst>
                  <a:outerShdw blurRad="38100" dist="38100" dir="2700000" algn="tl">
                    <a:srgbClr val="000000">
                      <a:alpha val="43137"/>
                    </a:srgbClr>
                  </a:outerShdw>
                </a:effectLst>
                <a:latin typeface="Calibri" panose="020F0502020204030204"/>
              </a:rPr>
              <a:t>Genetic</a:t>
            </a:r>
          </a:p>
          <a:p>
            <a:pPr marL="456507" indent="-456507">
              <a:buFont typeface="Arial" panose="020B0604020202020204" pitchFamily="34" charset="0"/>
              <a:buChar char="•"/>
              <a:defRPr/>
            </a:pPr>
            <a:r>
              <a:rPr lang="en-US" sz="3200" i="1" dirty="0">
                <a:solidFill>
                  <a:prstClr val="white"/>
                </a:solidFill>
                <a:effectLst>
                  <a:outerShdw blurRad="38100" dist="38100" dir="2700000" algn="tl">
                    <a:srgbClr val="000000">
                      <a:alpha val="43137"/>
                    </a:srgbClr>
                  </a:outerShdw>
                </a:effectLst>
                <a:latin typeface="Calibri" panose="020F0502020204030204"/>
              </a:rPr>
              <a:t>Epigenetic</a:t>
            </a:r>
          </a:p>
          <a:p>
            <a:pPr marL="456507" indent="-456507">
              <a:buFont typeface="Wingdings" panose="05000000000000000000" pitchFamily="2" charset="2"/>
              <a:buChar char="ü"/>
              <a:defRPr/>
            </a:pPr>
            <a:r>
              <a:rPr lang="en-US" sz="2000" i="1" dirty="0">
                <a:solidFill>
                  <a:prstClr val="white"/>
                </a:solidFill>
                <a:effectLst>
                  <a:outerShdw blurRad="38100" dist="38100" dir="2700000" algn="tl">
                    <a:srgbClr val="000000">
                      <a:alpha val="43137"/>
                    </a:srgbClr>
                  </a:outerShdw>
                </a:effectLst>
                <a:latin typeface="Calibri" panose="020F0502020204030204"/>
              </a:rPr>
              <a:t>Microbiota </a:t>
            </a:r>
          </a:p>
          <a:p>
            <a:pPr marL="456507" indent="-456507">
              <a:buFont typeface="Wingdings" panose="05000000000000000000" pitchFamily="2" charset="2"/>
              <a:buChar char="ü"/>
              <a:defRPr/>
            </a:pPr>
            <a:r>
              <a:rPr lang="en-US" sz="2000" i="1" dirty="0">
                <a:solidFill>
                  <a:prstClr val="white"/>
                </a:solidFill>
                <a:effectLst>
                  <a:outerShdw blurRad="38100" dist="38100" dir="2700000" algn="tl">
                    <a:srgbClr val="000000">
                      <a:alpha val="43137"/>
                    </a:srgbClr>
                  </a:outerShdw>
                </a:effectLst>
                <a:latin typeface="Calibri" panose="020F0502020204030204"/>
              </a:rPr>
              <a:t> Food antigens</a:t>
            </a:r>
          </a:p>
          <a:p>
            <a:pPr marL="456507" indent="-456507">
              <a:buFont typeface="Wingdings" panose="05000000000000000000" pitchFamily="2" charset="2"/>
              <a:buChar char="ü"/>
              <a:defRPr/>
            </a:pPr>
            <a:r>
              <a:rPr lang="en-US" sz="2000" i="1" dirty="0">
                <a:solidFill>
                  <a:prstClr val="white"/>
                </a:solidFill>
                <a:effectLst>
                  <a:outerShdw blurRad="38100" dist="38100" dir="2700000" algn="tl">
                    <a:srgbClr val="000000">
                      <a:alpha val="43137"/>
                    </a:srgbClr>
                  </a:outerShdw>
                </a:effectLst>
                <a:latin typeface="Calibri" panose="020F0502020204030204"/>
              </a:rPr>
              <a:t>Infections </a:t>
            </a:r>
            <a:endParaRPr lang="el-GR" sz="2000" i="1" dirty="0">
              <a:solidFill>
                <a:prstClr val="white"/>
              </a:solidFill>
              <a:effectLst>
                <a:outerShdw blurRad="38100" dist="38100" dir="2700000" algn="tl">
                  <a:srgbClr val="000000">
                    <a:alpha val="43137"/>
                  </a:srgbClr>
                </a:outerShdw>
              </a:effectLst>
              <a:latin typeface="Calibri" panose="020F0502020204030204"/>
            </a:endParaRPr>
          </a:p>
        </p:txBody>
      </p:sp>
    </p:spTree>
    <p:extLst>
      <p:ext uri="{BB962C8B-B14F-4D97-AF65-F5344CB8AC3E}">
        <p14:creationId xmlns:p14="http://schemas.microsoft.com/office/powerpoint/2010/main" val="208122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901" r="1682"/>
          <a:stretch/>
        </p:blipFill>
        <p:spPr bwMode="auto">
          <a:xfrm>
            <a:off x="2728587" y="900748"/>
            <a:ext cx="7111450" cy="5357309"/>
          </a:xfrm>
          <a:prstGeom prst="rect">
            <a:avLst/>
          </a:prstGeom>
          <a:noFill/>
          <a:ln w="9525">
            <a:solidFill>
              <a:schemeClr val="bg1">
                <a:lumMod val="75000"/>
              </a:schemeClr>
            </a:solidFill>
            <a:miter lim="800000"/>
            <a:headEnd/>
            <a:tailEnd/>
          </a:ln>
          <a:effectLst>
            <a:glow rad="127000">
              <a:schemeClr val="bg1">
                <a:lumMod val="85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722553" y="136477"/>
            <a:ext cx="5123518" cy="707886"/>
          </a:xfrm>
          <a:prstGeom prst="rect">
            <a:avLst/>
          </a:prstGeom>
          <a:noFill/>
        </p:spPr>
        <p:txBody>
          <a:bodyPr wrap="none" rtlCol="0">
            <a:spAutoFit/>
          </a:bodyPr>
          <a:lstStyle/>
          <a:p>
            <a:r>
              <a:rPr lang="en-US" sz="4000" b="1" i="1" dirty="0" smtClean="0">
                <a:solidFill>
                  <a:srgbClr val="4472C4">
                    <a:lumMod val="60000"/>
                    <a:lumOff val="40000"/>
                  </a:srgbClr>
                </a:solidFill>
                <a:effectLst>
                  <a:outerShdw blurRad="38100" dist="38100" dir="2700000" algn="tl">
                    <a:srgbClr val="000000">
                      <a:alpha val="43137"/>
                    </a:srgbClr>
                  </a:outerShdw>
                </a:effectLst>
              </a:rPr>
              <a:t>2021 KDIGO Guidelines</a:t>
            </a:r>
            <a:endParaRPr lang="el-GR" sz="4000" b="1" i="1" dirty="0">
              <a:solidFill>
                <a:srgbClr val="4472C4">
                  <a:lumMod val="60000"/>
                  <a:lumOff val="40000"/>
                </a:srgbClr>
              </a:solidFill>
              <a:effectLst>
                <a:outerShdw blurRad="38100" dist="38100" dir="2700000" algn="tl">
                  <a:srgbClr val="000000">
                    <a:alpha val="43137"/>
                  </a:srgbClr>
                </a:outerShdw>
              </a:effectLst>
            </a:endParaRPr>
          </a:p>
        </p:txBody>
      </p:sp>
      <p:sp>
        <p:nvSpPr>
          <p:cNvPr id="5" name="TextBox 4"/>
          <p:cNvSpPr txBox="1"/>
          <p:nvPr/>
        </p:nvSpPr>
        <p:spPr>
          <a:xfrm>
            <a:off x="8846071" y="6541931"/>
            <a:ext cx="3065263" cy="307777"/>
          </a:xfrm>
          <a:prstGeom prst="rect">
            <a:avLst/>
          </a:prstGeom>
          <a:noFill/>
        </p:spPr>
        <p:txBody>
          <a:bodyPr wrap="none" rtlCol="0">
            <a:spAutoFit/>
          </a:bodyPr>
          <a:lstStyle/>
          <a:p>
            <a:r>
              <a:rPr lang="en-US" sz="1400" i="1" dirty="0" smtClean="0">
                <a:solidFill>
                  <a:prstClr val="white">
                    <a:lumMod val="65000"/>
                  </a:prstClr>
                </a:solidFill>
              </a:rPr>
              <a:t>Kidney International 2021 100, 753-779</a:t>
            </a:r>
            <a:endParaRPr lang="el-GR" sz="1400" i="1" dirty="0">
              <a:solidFill>
                <a:prstClr val="white">
                  <a:lumMod val="65000"/>
                </a:prstClr>
              </a:solidFill>
            </a:endParaRPr>
          </a:p>
        </p:txBody>
      </p:sp>
    </p:spTree>
    <p:extLst>
      <p:ext uri="{BB962C8B-B14F-4D97-AF65-F5344CB8AC3E}">
        <p14:creationId xmlns:p14="http://schemas.microsoft.com/office/powerpoint/2010/main" val="149595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EC5CC180-FB47-4159-B919-514E51E73EA9}"/>
              </a:ext>
            </a:extLst>
          </p:cNvPr>
          <p:cNvPicPr>
            <a:picLocks noChangeAspect="1"/>
          </p:cNvPicPr>
          <p:nvPr/>
        </p:nvPicPr>
        <p:blipFill>
          <a:blip r:embed="rId2"/>
          <a:stretch>
            <a:fillRect/>
          </a:stretch>
        </p:blipFill>
        <p:spPr>
          <a:xfrm>
            <a:off x="871390" y="328651"/>
            <a:ext cx="8402223" cy="523948"/>
          </a:xfrm>
          <a:prstGeom prst="rect">
            <a:avLst/>
          </a:prstGeom>
        </p:spPr>
      </p:pic>
      <p:pic>
        <p:nvPicPr>
          <p:cNvPr id="5" name="Εικόνα 4">
            <a:extLst>
              <a:ext uri="{FF2B5EF4-FFF2-40B4-BE49-F238E27FC236}">
                <a16:creationId xmlns="" xmlns:a16="http://schemas.microsoft.com/office/drawing/2014/main" id="{6C06BC53-E81C-4F1E-8A50-1170B8937B86}"/>
              </a:ext>
            </a:extLst>
          </p:cNvPr>
          <p:cNvPicPr>
            <a:picLocks noChangeAspect="1"/>
          </p:cNvPicPr>
          <p:nvPr/>
        </p:nvPicPr>
        <p:blipFill>
          <a:blip r:embed="rId3"/>
          <a:stretch>
            <a:fillRect/>
          </a:stretch>
        </p:blipFill>
        <p:spPr>
          <a:xfrm>
            <a:off x="1018965" y="1218424"/>
            <a:ext cx="8106907" cy="5048955"/>
          </a:xfrm>
          <a:prstGeom prst="rect">
            <a:avLst/>
          </a:prstGeom>
          <a:ln w="41275">
            <a:solidFill>
              <a:schemeClr val="bg1">
                <a:lumMod val="85000"/>
              </a:schemeClr>
            </a:solidFill>
          </a:ln>
          <a:effectLst>
            <a:glow rad="139700">
              <a:schemeClr val="accent3">
                <a:satMod val="175000"/>
                <a:alpha val="40000"/>
              </a:schemeClr>
            </a:glow>
          </a:effectLst>
        </p:spPr>
      </p:pic>
      <p:sp>
        <p:nvSpPr>
          <p:cNvPr id="6" name="Ορθογώνιο 5">
            <a:extLst>
              <a:ext uri="{FF2B5EF4-FFF2-40B4-BE49-F238E27FC236}">
                <a16:creationId xmlns="" xmlns:a16="http://schemas.microsoft.com/office/drawing/2014/main" id="{B6854D09-B48A-4973-8289-01BBA85E0921}"/>
              </a:ext>
            </a:extLst>
          </p:cNvPr>
          <p:cNvSpPr/>
          <p:nvPr/>
        </p:nvSpPr>
        <p:spPr>
          <a:xfrm>
            <a:off x="1019050" y="4408315"/>
            <a:ext cx="2897943" cy="545911"/>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7" name="Ορθογώνιο: Στρογγύλεμα γωνιών 6">
            <a:extLst>
              <a:ext uri="{FF2B5EF4-FFF2-40B4-BE49-F238E27FC236}">
                <a16:creationId xmlns="" xmlns:a16="http://schemas.microsoft.com/office/drawing/2014/main" id="{841CB18C-F662-4D45-840E-37D39F9E058C}"/>
              </a:ext>
            </a:extLst>
          </p:cNvPr>
          <p:cNvSpPr/>
          <p:nvPr/>
        </p:nvSpPr>
        <p:spPr>
          <a:xfrm>
            <a:off x="3916991" y="1378424"/>
            <a:ext cx="1992575" cy="450376"/>
          </a:xfrm>
          <a:prstGeom prst="round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8" name="Ορθογώνιο: Στρογγύλεμα γωνιών 7">
            <a:extLst>
              <a:ext uri="{FF2B5EF4-FFF2-40B4-BE49-F238E27FC236}">
                <a16:creationId xmlns="" xmlns:a16="http://schemas.microsoft.com/office/drawing/2014/main" id="{08351B25-CC25-4E81-9C98-365FB4D869CA}"/>
              </a:ext>
            </a:extLst>
          </p:cNvPr>
          <p:cNvSpPr/>
          <p:nvPr/>
        </p:nvSpPr>
        <p:spPr>
          <a:xfrm>
            <a:off x="6908084" y="2180037"/>
            <a:ext cx="1992575" cy="450376"/>
          </a:xfrm>
          <a:prstGeom prst="round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9" name="Ορθογώνιο: Στρογγύλεμα γωνιών 8">
            <a:extLst>
              <a:ext uri="{FF2B5EF4-FFF2-40B4-BE49-F238E27FC236}">
                <a16:creationId xmlns="" xmlns:a16="http://schemas.microsoft.com/office/drawing/2014/main" id="{4CC46AFE-25A2-4FE4-92BE-E31FC1F92E85}"/>
              </a:ext>
            </a:extLst>
          </p:cNvPr>
          <p:cNvSpPr/>
          <p:nvPr/>
        </p:nvSpPr>
        <p:spPr>
          <a:xfrm>
            <a:off x="6621439" y="5816999"/>
            <a:ext cx="1280616" cy="450376"/>
          </a:xfrm>
          <a:prstGeom prst="round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10" name="Ορθογώνιο: Στρογγύλεμα γωνιών 9">
            <a:extLst>
              <a:ext uri="{FF2B5EF4-FFF2-40B4-BE49-F238E27FC236}">
                <a16:creationId xmlns="" xmlns:a16="http://schemas.microsoft.com/office/drawing/2014/main" id="{611FCC1A-A098-43D7-975B-670F9FF5BF01}"/>
              </a:ext>
            </a:extLst>
          </p:cNvPr>
          <p:cNvSpPr/>
          <p:nvPr/>
        </p:nvSpPr>
        <p:spPr>
          <a:xfrm>
            <a:off x="2060776" y="5601688"/>
            <a:ext cx="1280616" cy="450376"/>
          </a:xfrm>
          <a:prstGeom prst="round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11" name="Ορθογώνιο: Στρογγύλεμα γωνιών 10">
            <a:extLst>
              <a:ext uri="{FF2B5EF4-FFF2-40B4-BE49-F238E27FC236}">
                <a16:creationId xmlns="" xmlns:a16="http://schemas.microsoft.com/office/drawing/2014/main" id="{2C7C4550-445B-418F-86DC-21C3F3E7453A}"/>
              </a:ext>
            </a:extLst>
          </p:cNvPr>
          <p:cNvSpPr/>
          <p:nvPr/>
        </p:nvSpPr>
        <p:spPr>
          <a:xfrm>
            <a:off x="3234521" y="3203812"/>
            <a:ext cx="1296539" cy="450376"/>
          </a:xfrm>
          <a:prstGeom prst="round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12" name="Ορθογώνιο: Στρογγύλεμα γωνιών 11">
            <a:extLst>
              <a:ext uri="{FF2B5EF4-FFF2-40B4-BE49-F238E27FC236}">
                <a16:creationId xmlns="" xmlns:a16="http://schemas.microsoft.com/office/drawing/2014/main" id="{0ABD14A3-F3C9-49AE-94F0-D2AD628CDA71}"/>
              </a:ext>
            </a:extLst>
          </p:cNvPr>
          <p:cNvSpPr/>
          <p:nvPr/>
        </p:nvSpPr>
        <p:spPr>
          <a:xfrm>
            <a:off x="5525186" y="4578914"/>
            <a:ext cx="1096337" cy="545911"/>
          </a:xfrm>
          <a:prstGeom prst="round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
        <p:nvSpPr>
          <p:cNvPr id="2" name="Rectangle 1"/>
          <p:cNvSpPr/>
          <p:nvPr/>
        </p:nvSpPr>
        <p:spPr>
          <a:xfrm>
            <a:off x="1225053" y="1694437"/>
            <a:ext cx="6036694" cy="710788"/>
          </a:xfrm>
          <a:prstGeom prst="rect">
            <a:avLst/>
          </a:prstGeom>
          <a:solidFill>
            <a:srgbClr val="3864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p:cNvSpPr txBox="1"/>
          <p:nvPr/>
        </p:nvSpPr>
        <p:spPr>
          <a:xfrm>
            <a:off x="871391" y="2631518"/>
            <a:ext cx="5599995"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NEW DRUGS IN IGAN: ONGOING STUDIES </a:t>
            </a:r>
            <a:endParaRPr lang="el-GR" sz="2400" b="1" dirty="0">
              <a:solidFill>
                <a:schemeClr val="bg1"/>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9160"/>
          <a:stretch/>
        </p:blipFill>
        <p:spPr bwMode="auto">
          <a:xfrm>
            <a:off x="786361" y="1037064"/>
            <a:ext cx="9858893" cy="548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9788191" y="109183"/>
            <a:ext cx="2333768" cy="1269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Rectangle 14"/>
          <p:cNvSpPr/>
          <p:nvPr/>
        </p:nvSpPr>
        <p:spPr>
          <a:xfrm>
            <a:off x="8778257" y="1037064"/>
            <a:ext cx="2224585" cy="329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TextBox 15"/>
          <p:cNvSpPr txBox="1"/>
          <p:nvPr/>
        </p:nvSpPr>
        <p:spPr>
          <a:xfrm>
            <a:off x="9099124" y="1037064"/>
            <a:ext cx="1274067" cy="369332"/>
          </a:xfrm>
          <a:prstGeom prst="rect">
            <a:avLst/>
          </a:prstGeom>
          <a:noFill/>
        </p:spPr>
        <p:txBody>
          <a:bodyPr wrap="none" rtlCol="0">
            <a:spAutoFit/>
          </a:bodyPr>
          <a:lstStyle/>
          <a:p>
            <a:r>
              <a:rPr lang="en-US" sz="1800" dirty="0" smtClean="0">
                <a:effectLst>
                  <a:outerShdw blurRad="38100" dist="38100" dir="2700000" algn="tl">
                    <a:srgbClr val="000000">
                      <a:alpha val="43137"/>
                    </a:srgbClr>
                  </a:outerShdw>
                </a:effectLst>
              </a:rPr>
              <a:t>APRIL/BAFF</a:t>
            </a:r>
            <a:endParaRPr lang="el-GR" sz="1800" dirty="0">
              <a:effectLst>
                <a:outerShdw blurRad="38100" dist="38100" dir="2700000" algn="tl">
                  <a:srgbClr val="000000">
                    <a:alpha val="43137"/>
                  </a:srgbClr>
                </a:outerShdw>
              </a:effectLst>
            </a:endParaRPr>
          </a:p>
        </p:txBody>
      </p:sp>
      <p:sp>
        <p:nvSpPr>
          <p:cNvPr id="17" name="Rectangle 16"/>
          <p:cNvSpPr/>
          <p:nvPr/>
        </p:nvSpPr>
        <p:spPr>
          <a:xfrm>
            <a:off x="8420669" y="6052064"/>
            <a:ext cx="3330053" cy="56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89571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3FA0F77B-3B7F-4EEA-84F8-FC601BE95A53}"/>
              </a:ext>
            </a:extLst>
          </p:cNvPr>
          <p:cNvSpPr txBox="1"/>
          <p:nvPr/>
        </p:nvSpPr>
        <p:spPr>
          <a:xfrm>
            <a:off x="373065" y="1280903"/>
            <a:ext cx="11454063" cy="1569656"/>
          </a:xfrm>
          <a:prstGeom prst="rect">
            <a:avLst/>
          </a:prstGeom>
          <a:noFill/>
        </p:spPr>
        <p:txBody>
          <a:bodyPr wrap="square" lIns="91324" tIns="45718" rIns="91324" bIns="45718" rtlCol="0">
            <a:spAutoFit/>
          </a:bodyPr>
          <a:lstStyle/>
          <a:p>
            <a:pPr marL="285364" indent="-285364">
              <a:buFont typeface="Arial" panose="020B0604020202020204" pitchFamily="34" charset="0"/>
              <a:buChar char="•"/>
            </a:pPr>
            <a:r>
              <a:rPr lang="en-US" sz="2400" dirty="0" smtClean="0">
                <a:solidFill>
                  <a:schemeClr val="bg1"/>
                </a:solidFill>
                <a:effectLst>
                  <a:outerShdw blurRad="38100" dist="38100" dir="2700000" algn="tl">
                    <a:srgbClr val="000000">
                      <a:alpha val="43137"/>
                    </a:srgbClr>
                  </a:outerShdw>
                </a:effectLst>
              </a:rPr>
              <a:t>Binds </a:t>
            </a:r>
            <a:r>
              <a:rPr lang="en-US" sz="2400" dirty="0">
                <a:solidFill>
                  <a:schemeClr val="bg1"/>
                </a:solidFill>
                <a:effectLst>
                  <a:outerShdw blurRad="38100" dist="38100" dir="2700000" algn="tl">
                    <a:srgbClr val="000000">
                      <a:alpha val="43137"/>
                    </a:srgbClr>
                  </a:outerShdw>
                </a:effectLst>
              </a:rPr>
              <a:t>and inhibits B lymphocyte stimulator (</a:t>
            </a:r>
            <a:r>
              <a:rPr lang="en-US" sz="2400" dirty="0" err="1">
                <a:solidFill>
                  <a:schemeClr val="bg1"/>
                </a:solidFill>
                <a:effectLst>
                  <a:outerShdw blurRad="38100" dist="38100" dir="2700000" algn="tl">
                    <a:srgbClr val="000000">
                      <a:alpha val="43137"/>
                    </a:srgbClr>
                  </a:outerShdw>
                </a:effectLst>
              </a:rPr>
              <a:t>BLyS</a:t>
            </a:r>
            <a:r>
              <a:rPr lang="en-US" sz="2400" dirty="0">
                <a:solidFill>
                  <a:schemeClr val="bg1"/>
                </a:solidFill>
                <a:effectLst>
                  <a:outerShdw blurRad="38100" dist="38100" dir="2700000" algn="tl">
                    <a:srgbClr val="000000">
                      <a:alpha val="43137"/>
                    </a:srgbClr>
                  </a:outerShdw>
                </a:effectLst>
              </a:rPr>
              <a:t>) and A proliferation inducing ligand (APRIL)</a:t>
            </a:r>
            <a:r>
              <a:rPr lang="en-US" sz="2400" dirty="0">
                <a:solidFill>
                  <a:schemeClr val="bg1"/>
                </a:solidFill>
                <a:effectLst>
                  <a:outerShdw blurRad="38100" dist="38100" dir="2700000" algn="tl">
                    <a:srgbClr val="000000">
                      <a:alpha val="43137"/>
                    </a:srgbClr>
                  </a:outerShdw>
                </a:effectLst>
                <a:sym typeface="Wingdings" panose="05000000000000000000" pitchFamily="2" charset="2"/>
              </a:rPr>
              <a:t> interferes with B call maturation, function and survival</a:t>
            </a:r>
          </a:p>
          <a:p>
            <a:pPr marL="285364" indent="-285364">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sym typeface="Wingdings" panose="05000000000000000000" pitchFamily="2" charset="2"/>
              </a:rPr>
              <a:t>Blocks the </a:t>
            </a:r>
            <a:r>
              <a:rPr lang="en-US" sz="2400" dirty="0" err="1">
                <a:solidFill>
                  <a:schemeClr val="bg1"/>
                </a:solidFill>
                <a:effectLst>
                  <a:outerShdw blurRad="38100" dist="38100" dir="2700000" algn="tl">
                    <a:srgbClr val="000000">
                      <a:alpha val="43137"/>
                    </a:srgbClr>
                  </a:outerShdw>
                </a:effectLst>
                <a:sym typeface="Wingdings" panose="05000000000000000000" pitchFamily="2" charset="2"/>
              </a:rPr>
              <a:t>BLyS</a:t>
            </a:r>
            <a:r>
              <a:rPr lang="en-US" sz="2400" dirty="0">
                <a:solidFill>
                  <a:schemeClr val="bg1"/>
                </a:solidFill>
                <a:effectLst>
                  <a:outerShdw blurRad="38100" dist="38100" dir="2700000" algn="tl">
                    <a:srgbClr val="000000">
                      <a:alpha val="43137"/>
                    </a:srgbClr>
                  </a:outerShdw>
                </a:effectLst>
                <a:sym typeface="Wingdings" panose="05000000000000000000" pitchFamily="2" charset="2"/>
              </a:rPr>
              <a:t> and APRIL-mediated Ig isotope class switching and reduces IgG and IgA levels in patients with </a:t>
            </a:r>
            <a:r>
              <a:rPr lang="en-US" sz="2400" dirty="0" err="1">
                <a:solidFill>
                  <a:schemeClr val="bg1"/>
                </a:solidFill>
                <a:effectLst>
                  <a:outerShdw blurRad="38100" dist="38100" dir="2700000" algn="tl">
                    <a:srgbClr val="000000">
                      <a:alpha val="43137"/>
                    </a:srgbClr>
                  </a:outerShdw>
                </a:effectLst>
                <a:sym typeface="Wingdings" panose="05000000000000000000" pitchFamily="2" charset="2"/>
              </a:rPr>
              <a:t>IgAN</a:t>
            </a:r>
            <a:r>
              <a:rPr lang="en-US" sz="2400" dirty="0">
                <a:solidFill>
                  <a:schemeClr val="bg1"/>
                </a:solidFill>
                <a:effectLst>
                  <a:outerShdw blurRad="38100" dist="38100" dir="2700000" algn="tl">
                    <a:srgbClr val="000000">
                      <a:alpha val="43137"/>
                    </a:srgbClr>
                  </a:outerShdw>
                </a:effectLst>
                <a:sym typeface="Wingdings" panose="05000000000000000000" pitchFamily="2" charset="2"/>
              </a:rPr>
              <a:t>  </a:t>
            </a:r>
            <a:endParaRPr lang="el-GR" sz="2400" dirty="0">
              <a:solidFill>
                <a:schemeClr val="bg1"/>
              </a:solidFill>
              <a:effectLst>
                <a:outerShdw blurRad="38100" dist="38100" dir="2700000" algn="tl">
                  <a:srgbClr val="000000">
                    <a:alpha val="43137"/>
                  </a:srgbClr>
                </a:outerShdw>
              </a:effectLst>
            </a:endParaRPr>
          </a:p>
        </p:txBody>
      </p:sp>
      <p:sp>
        <p:nvSpPr>
          <p:cNvPr id="7" name="TextBox 6">
            <a:extLst>
              <a:ext uri="{FF2B5EF4-FFF2-40B4-BE49-F238E27FC236}">
                <a16:creationId xmlns="" xmlns:a16="http://schemas.microsoft.com/office/drawing/2014/main" id="{2AC211F7-6197-467D-A119-6A9F0CEA8243}"/>
              </a:ext>
            </a:extLst>
          </p:cNvPr>
          <p:cNvSpPr txBox="1"/>
          <p:nvPr/>
        </p:nvSpPr>
        <p:spPr>
          <a:xfrm>
            <a:off x="373048" y="466017"/>
            <a:ext cx="2526631" cy="707883"/>
          </a:xfrm>
          <a:prstGeom prst="rect">
            <a:avLst/>
          </a:prstGeom>
          <a:noFill/>
        </p:spPr>
        <p:txBody>
          <a:bodyPr wrap="square" lIns="91324" tIns="45718" rIns="91324" bIns="45718" rtlCol="0">
            <a:spAutoFit/>
          </a:bodyPr>
          <a:lstStyle/>
          <a:p>
            <a:r>
              <a:rPr lang="en-US" sz="4000" b="1" dirty="0">
                <a:solidFill>
                  <a:schemeClr val="accent4">
                    <a:lumMod val="60000"/>
                    <a:lumOff val="40000"/>
                  </a:schemeClr>
                </a:solidFill>
                <a:effectLst>
                  <a:outerShdw blurRad="38100" dist="38100" dir="2700000" algn="tl">
                    <a:srgbClr val="000000">
                      <a:alpha val="43137"/>
                    </a:srgbClr>
                  </a:outerShdw>
                </a:effectLst>
              </a:rPr>
              <a:t>ATACICEPT </a:t>
            </a:r>
            <a:endParaRPr lang="el-GR" sz="4000" b="1" dirty="0">
              <a:solidFill>
                <a:schemeClr val="accent4">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9170601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graphicFrame>
        <p:nvGraphicFramePr>
          <p:cNvPr id="5" name="Πίνακας 4">
            <a:extLst>
              <a:ext uri="{FF2B5EF4-FFF2-40B4-BE49-F238E27FC236}">
                <a16:creationId xmlns="" xmlns:a16="http://schemas.microsoft.com/office/drawing/2014/main" id="{B7134ECC-C3E0-4C0F-90AD-EAEDE4495589}"/>
              </a:ext>
            </a:extLst>
          </p:cNvPr>
          <p:cNvGraphicFramePr>
            <a:graphicFrameLocks noGrp="1"/>
          </p:cNvGraphicFramePr>
          <p:nvPr>
            <p:extLst>
              <p:ext uri="{D42A27DB-BD31-4B8C-83A1-F6EECF244321}">
                <p14:modId xmlns:p14="http://schemas.microsoft.com/office/powerpoint/2010/main" val="930512943"/>
              </p:ext>
            </p:extLst>
          </p:nvPr>
        </p:nvGraphicFramePr>
        <p:xfrm>
          <a:off x="5841271" y="699851"/>
          <a:ext cx="5868540" cy="4022276"/>
        </p:xfrm>
        <a:graphic>
          <a:graphicData uri="http://schemas.openxmlformats.org/drawingml/2006/table">
            <a:tbl>
              <a:tblPr firstRow="1" bandRow="1">
                <a:tableStyleId>{5C22544A-7EE6-4342-B048-85BDC9FD1C3A}</a:tableStyleId>
              </a:tblPr>
              <a:tblGrid>
                <a:gridCol w="1037231">
                  <a:extLst>
                    <a:ext uri="{9D8B030D-6E8A-4147-A177-3AD203B41FA5}">
                      <a16:colId xmlns="" xmlns:a16="http://schemas.microsoft.com/office/drawing/2014/main" val="3628901029"/>
                    </a:ext>
                  </a:extLst>
                </a:gridCol>
                <a:gridCol w="1093319">
                  <a:extLst>
                    <a:ext uri="{9D8B030D-6E8A-4147-A177-3AD203B41FA5}">
                      <a16:colId xmlns="" xmlns:a16="http://schemas.microsoft.com/office/drawing/2014/main" val="1474136694"/>
                    </a:ext>
                  </a:extLst>
                </a:gridCol>
                <a:gridCol w="1016967">
                  <a:extLst>
                    <a:ext uri="{9D8B030D-6E8A-4147-A177-3AD203B41FA5}">
                      <a16:colId xmlns="" xmlns:a16="http://schemas.microsoft.com/office/drawing/2014/main" val="956906320"/>
                    </a:ext>
                  </a:extLst>
                </a:gridCol>
                <a:gridCol w="1730615">
                  <a:extLst>
                    <a:ext uri="{9D8B030D-6E8A-4147-A177-3AD203B41FA5}">
                      <a16:colId xmlns="" xmlns:a16="http://schemas.microsoft.com/office/drawing/2014/main" val="1857750888"/>
                    </a:ext>
                  </a:extLst>
                </a:gridCol>
                <a:gridCol w="990408">
                  <a:extLst>
                    <a:ext uri="{9D8B030D-6E8A-4147-A177-3AD203B41FA5}">
                      <a16:colId xmlns="" xmlns:a16="http://schemas.microsoft.com/office/drawing/2014/main" val="868843892"/>
                    </a:ext>
                  </a:extLst>
                </a:gridCol>
              </a:tblGrid>
              <a:tr h="488535">
                <a:tc>
                  <a:txBody>
                    <a:bodyPr/>
                    <a:lstStyle/>
                    <a:p>
                      <a:r>
                        <a:rPr lang="en-US" sz="1200" dirty="0"/>
                        <a:t>Agent </a:t>
                      </a:r>
                      <a:endParaRPr lang="el-GR" sz="1200" dirty="0"/>
                    </a:p>
                  </a:txBody>
                  <a:tcPr/>
                </a:tc>
                <a:tc>
                  <a:txBody>
                    <a:bodyPr/>
                    <a:lstStyle/>
                    <a:p>
                      <a:r>
                        <a:rPr lang="en-US" sz="1200" dirty="0"/>
                        <a:t>Target </a:t>
                      </a:r>
                      <a:endParaRPr lang="el-GR" sz="1200" dirty="0"/>
                    </a:p>
                  </a:txBody>
                  <a:tcPr/>
                </a:tc>
                <a:tc>
                  <a:txBody>
                    <a:bodyPr/>
                    <a:lstStyle/>
                    <a:p>
                      <a:r>
                        <a:rPr lang="en-US" sz="1200" dirty="0"/>
                        <a:t>Modality </a:t>
                      </a:r>
                      <a:endParaRPr lang="el-GR" sz="1200" dirty="0"/>
                    </a:p>
                  </a:txBody>
                  <a:tcPr/>
                </a:tc>
                <a:tc>
                  <a:txBody>
                    <a:bodyPr/>
                    <a:lstStyle/>
                    <a:p>
                      <a:r>
                        <a:rPr lang="en-US" sz="1200" dirty="0"/>
                        <a:t>Mechanism of action </a:t>
                      </a:r>
                      <a:endParaRPr lang="el-GR" sz="1200" dirty="0"/>
                    </a:p>
                  </a:txBody>
                  <a:tcPr/>
                </a:tc>
                <a:tc>
                  <a:txBody>
                    <a:bodyPr/>
                    <a:lstStyle/>
                    <a:p>
                      <a:r>
                        <a:rPr lang="en-US" sz="1200" dirty="0"/>
                        <a:t>Desired effect </a:t>
                      </a:r>
                      <a:endParaRPr lang="el-GR" sz="1200" dirty="0"/>
                    </a:p>
                  </a:txBody>
                  <a:tcPr/>
                </a:tc>
                <a:extLst>
                  <a:ext uri="{0D108BD9-81ED-4DB2-BD59-A6C34878D82A}">
                    <a16:rowId xmlns="" xmlns:a16="http://schemas.microsoft.com/office/drawing/2014/main" val="2628835438"/>
                  </a:ext>
                </a:extLst>
              </a:tr>
              <a:tr h="814227">
                <a:tc>
                  <a:txBody>
                    <a:bodyPr/>
                    <a:lstStyle/>
                    <a:p>
                      <a:r>
                        <a:rPr lang="en-US" sz="1100" dirty="0" err="1"/>
                        <a:t>Tarpeyo</a:t>
                      </a:r>
                      <a:endParaRPr lang="el-GR" sz="1100" dirty="0"/>
                    </a:p>
                  </a:txBody>
                  <a:tcPr/>
                </a:tc>
                <a:tc>
                  <a:txBody>
                    <a:bodyPr/>
                    <a:lstStyle/>
                    <a:p>
                      <a:r>
                        <a:rPr lang="en-US" sz="1100" dirty="0"/>
                        <a:t>Glucocorticoid receptors </a:t>
                      </a:r>
                      <a:endParaRPr lang="el-GR" sz="1100" dirty="0"/>
                    </a:p>
                  </a:txBody>
                  <a:tcPr/>
                </a:tc>
                <a:tc>
                  <a:txBody>
                    <a:bodyPr/>
                    <a:lstStyle/>
                    <a:p>
                      <a:r>
                        <a:rPr lang="en-US" sz="1100" dirty="0"/>
                        <a:t>Corticosteroid</a:t>
                      </a:r>
                      <a:endParaRPr lang="el-GR" sz="1100" dirty="0"/>
                    </a:p>
                  </a:txBody>
                  <a:tcPr/>
                </a:tc>
                <a:tc>
                  <a:txBody>
                    <a:bodyPr/>
                    <a:lstStyle/>
                    <a:p>
                      <a:r>
                        <a:rPr lang="en-US" sz="1100" dirty="0"/>
                        <a:t>Depletes B cells and plasma cells in the small intestine </a:t>
                      </a:r>
                      <a:endParaRPr lang="el-GR" sz="1100" dirty="0"/>
                    </a:p>
                  </a:txBody>
                  <a:tcPr/>
                </a:tc>
                <a:tc>
                  <a:txBody>
                    <a:bodyPr/>
                    <a:lstStyle/>
                    <a:p>
                      <a:r>
                        <a:rPr lang="en-US" sz="1100" dirty="0"/>
                        <a:t>Reduced GD-IgA1 synthesis in the GALT</a:t>
                      </a:r>
                      <a:endParaRPr lang="el-GR" sz="1100" dirty="0"/>
                    </a:p>
                  </a:txBody>
                  <a:tcPr/>
                </a:tc>
                <a:extLst>
                  <a:ext uri="{0D108BD9-81ED-4DB2-BD59-A6C34878D82A}">
                    <a16:rowId xmlns="" xmlns:a16="http://schemas.microsoft.com/office/drawing/2014/main" val="2930839556"/>
                  </a:ext>
                </a:extLst>
              </a:tr>
              <a:tr h="635096">
                <a:tc>
                  <a:txBody>
                    <a:bodyPr/>
                    <a:lstStyle/>
                    <a:p>
                      <a:r>
                        <a:rPr lang="en-US" sz="1100" dirty="0" err="1"/>
                        <a:t>Ataticept</a:t>
                      </a:r>
                      <a:r>
                        <a:rPr lang="en-US" sz="1100" dirty="0"/>
                        <a:t> and </a:t>
                      </a:r>
                      <a:r>
                        <a:rPr lang="en-US" sz="1100" dirty="0" err="1"/>
                        <a:t>Telitacicept</a:t>
                      </a:r>
                      <a:endParaRPr lang="el-GR" sz="1100" dirty="0"/>
                    </a:p>
                  </a:txBody>
                  <a:tcPr/>
                </a:tc>
                <a:tc>
                  <a:txBody>
                    <a:bodyPr/>
                    <a:lstStyle/>
                    <a:p>
                      <a:r>
                        <a:rPr lang="en-US" sz="1100" dirty="0"/>
                        <a:t>BAFF and APRIL</a:t>
                      </a:r>
                      <a:endParaRPr lang="el-GR" sz="1100" dirty="0"/>
                    </a:p>
                  </a:txBody>
                  <a:tcPr/>
                </a:tc>
                <a:tc>
                  <a:txBody>
                    <a:bodyPr/>
                    <a:lstStyle/>
                    <a:p>
                      <a:r>
                        <a:rPr lang="en-US" sz="1100" dirty="0"/>
                        <a:t>Fusion protein/antibody</a:t>
                      </a:r>
                      <a:endParaRPr lang="el-GR" sz="1100" dirty="0"/>
                    </a:p>
                  </a:txBody>
                  <a:tcPr/>
                </a:tc>
                <a:tc>
                  <a:txBody>
                    <a:bodyPr/>
                    <a:lstStyle/>
                    <a:p>
                      <a:r>
                        <a:rPr lang="en-US" sz="1100" dirty="0"/>
                        <a:t>Inhibits maturation and activation of B cells and plasma cell survival</a:t>
                      </a:r>
                      <a:endParaRPr lang="el-GR" sz="1100" dirty="0"/>
                    </a:p>
                  </a:txBody>
                  <a:tcPr/>
                </a:tc>
                <a:tc>
                  <a:txBody>
                    <a:bodyPr/>
                    <a:lstStyle/>
                    <a:p>
                      <a:endParaRPr lang="el-GR" sz="1100"/>
                    </a:p>
                  </a:txBody>
                  <a:tcPr/>
                </a:tc>
                <a:extLst>
                  <a:ext uri="{0D108BD9-81ED-4DB2-BD59-A6C34878D82A}">
                    <a16:rowId xmlns="" xmlns:a16="http://schemas.microsoft.com/office/drawing/2014/main" val="799111523"/>
                  </a:ext>
                </a:extLst>
              </a:tr>
              <a:tr h="993355">
                <a:tc>
                  <a:txBody>
                    <a:bodyPr/>
                    <a:lstStyle/>
                    <a:p>
                      <a:r>
                        <a:rPr lang="en-US" sz="1100" dirty="0"/>
                        <a:t>BION-1301 and </a:t>
                      </a:r>
                      <a:r>
                        <a:rPr lang="en-US" sz="1100" dirty="0" err="1"/>
                        <a:t>Sibeprenlimab</a:t>
                      </a:r>
                      <a:endParaRPr lang="el-GR" sz="1100" dirty="0"/>
                    </a:p>
                  </a:txBody>
                  <a:tcPr/>
                </a:tc>
                <a:tc>
                  <a:txBody>
                    <a:bodyPr/>
                    <a:lstStyle/>
                    <a:p>
                      <a:r>
                        <a:rPr lang="en-US" sz="1100" dirty="0"/>
                        <a:t>APRIL</a:t>
                      </a:r>
                      <a:endParaRPr lang="el-GR" sz="1100" dirty="0"/>
                    </a:p>
                  </a:txBody>
                  <a:tcPr/>
                </a:tc>
                <a:tc>
                  <a:txBody>
                    <a:bodyPr/>
                    <a:lstStyle/>
                    <a:p>
                      <a:r>
                        <a:rPr lang="en-US" sz="1100" dirty="0"/>
                        <a:t>Monoclonal antibody </a:t>
                      </a:r>
                      <a:endParaRPr lang="el-GR" sz="1100" dirty="0"/>
                    </a:p>
                  </a:txBody>
                  <a:tcPr/>
                </a:tc>
                <a:tc>
                  <a:txBody>
                    <a:bodyPr/>
                    <a:lstStyle/>
                    <a:p>
                      <a:r>
                        <a:rPr lang="en-US" sz="1100" dirty="0"/>
                        <a:t>Inhibits maturation and activation of B cells </a:t>
                      </a:r>
                      <a:endParaRPr lang="el-GR" sz="1100" dirty="0"/>
                    </a:p>
                  </a:txBody>
                  <a:tcPr/>
                </a:tc>
                <a:tc>
                  <a:txBody>
                    <a:bodyPr/>
                    <a:lstStyle/>
                    <a:p>
                      <a:r>
                        <a:rPr lang="en-US" sz="1100" dirty="0"/>
                        <a:t>Reduced GD-IgA1 and IgG autoantibodies </a:t>
                      </a:r>
                      <a:endParaRPr lang="el-GR" sz="1100" dirty="0"/>
                    </a:p>
                  </a:txBody>
                  <a:tcPr/>
                </a:tc>
                <a:extLst>
                  <a:ext uri="{0D108BD9-81ED-4DB2-BD59-A6C34878D82A}">
                    <a16:rowId xmlns="" xmlns:a16="http://schemas.microsoft.com/office/drawing/2014/main" val="3180524589"/>
                  </a:ext>
                </a:extLst>
              </a:tr>
              <a:tr h="455967">
                <a:tc>
                  <a:txBody>
                    <a:bodyPr/>
                    <a:lstStyle/>
                    <a:p>
                      <a:r>
                        <a:rPr lang="en-US" sz="1100" dirty="0"/>
                        <a:t>Bortezomib</a:t>
                      </a:r>
                      <a:endParaRPr lang="el-GR" sz="1100" dirty="0"/>
                    </a:p>
                  </a:txBody>
                  <a:tcPr/>
                </a:tc>
                <a:tc>
                  <a:txBody>
                    <a:bodyPr/>
                    <a:lstStyle/>
                    <a:p>
                      <a:r>
                        <a:rPr lang="en-US" sz="1100" dirty="0"/>
                        <a:t>Proteasome </a:t>
                      </a:r>
                      <a:endParaRPr lang="el-GR" sz="1100" dirty="0"/>
                    </a:p>
                  </a:txBody>
                  <a:tcPr/>
                </a:tc>
                <a:tc>
                  <a:txBody>
                    <a:bodyPr/>
                    <a:lstStyle/>
                    <a:p>
                      <a:r>
                        <a:rPr lang="en-US" sz="1100" dirty="0"/>
                        <a:t>Peptide</a:t>
                      </a:r>
                      <a:endParaRPr lang="el-GR" sz="1100" dirty="0"/>
                    </a:p>
                  </a:txBody>
                  <a:tcPr/>
                </a:tc>
                <a:tc>
                  <a:txBody>
                    <a:bodyPr/>
                    <a:lstStyle/>
                    <a:p>
                      <a:r>
                        <a:rPr lang="en-US" sz="1100" dirty="0"/>
                        <a:t>Inhibits proteasome activity in plasma cells </a:t>
                      </a:r>
                      <a:endParaRPr lang="el-GR" sz="1100" dirty="0"/>
                    </a:p>
                  </a:txBody>
                  <a:tcPr/>
                </a:tc>
                <a:tc>
                  <a:txBody>
                    <a:bodyPr/>
                    <a:lstStyle/>
                    <a:p>
                      <a:r>
                        <a:rPr lang="en-US" sz="1100" dirty="0"/>
                        <a:t>Reduced Ig synthesis </a:t>
                      </a:r>
                      <a:endParaRPr lang="el-GR" sz="1100" dirty="0"/>
                    </a:p>
                  </a:txBody>
                  <a:tcPr/>
                </a:tc>
                <a:extLst>
                  <a:ext uri="{0D108BD9-81ED-4DB2-BD59-A6C34878D82A}">
                    <a16:rowId xmlns="" xmlns:a16="http://schemas.microsoft.com/office/drawing/2014/main" val="3706111008"/>
                  </a:ext>
                </a:extLst>
              </a:tr>
              <a:tr h="635096">
                <a:tc>
                  <a:txBody>
                    <a:bodyPr/>
                    <a:lstStyle/>
                    <a:p>
                      <a:r>
                        <a:rPr lang="en-US" sz="1100" dirty="0" err="1"/>
                        <a:t>Felzartamab</a:t>
                      </a:r>
                      <a:endParaRPr lang="el-GR" sz="1100" dirty="0"/>
                    </a:p>
                  </a:txBody>
                  <a:tcPr/>
                </a:tc>
                <a:tc>
                  <a:txBody>
                    <a:bodyPr/>
                    <a:lstStyle/>
                    <a:p>
                      <a:r>
                        <a:rPr lang="en-US" sz="1100" dirty="0"/>
                        <a:t>CD38</a:t>
                      </a:r>
                      <a:endParaRPr lang="el-GR" sz="1100" dirty="0"/>
                    </a:p>
                  </a:txBody>
                  <a:tcPr/>
                </a:tc>
                <a:tc>
                  <a:txBody>
                    <a:bodyPr/>
                    <a:lstStyle/>
                    <a:p>
                      <a:r>
                        <a:rPr lang="en-US" sz="1100" dirty="0"/>
                        <a:t>Monoclonal antibody </a:t>
                      </a:r>
                      <a:endParaRPr lang="el-GR" sz="1100" dirty="0"/>
                    </a:p>
                  </a:txBody>
                  <a:tcPr/>
                </a:tc>
                <a:tc>
                  <a:txBody>
                    <a:bodyPr/>
                    <a:lstStyle/>
                    <a:p>
                      <a:r>
                        <a:rPr lang="en-US" sz="1100" dirty="0"/>
                        <a:t>Depletes CD38+ plasma cells </a:t>
                      </a:r>
                      <a:endParaRPr lang="el-GR" sz="1100" dirty="0"/>
                    </a:p>
                  </a:txBody>
                  <a:tcPr/>
                </a:tc>
                <a:tc>
                  <a:txBody>
                    <a:bodyPr/>
                    <a:lstStyle/>
                    <a:p>
                      <a:r>
                        <a:rPr lang="en-US" sz="1100" dirty="0"/>
                        <a:t>Depletes long-living plasma cells </a:t>
                      </a:r>
                      <a:endParaRPr lang="el-GR" sz="1100" dirty="0"/>
                    </a:p>
                  </a:txBody>
                  <a:tcPr/>
                </a:tc>
                <a:extLst>
                  <a:ext uri="{0D108BD9-81ED-4DB2-BD59-A6C34878D82A}">
                    <a16:rowId xmlns="" xmlns:a16="http://schemas.microsoft.com/office/drawing/2014/main" val="2406055719"/>
                  </a:ext>
                </a:extLst>
              </a:tr>
            </a:tbl>
          </a:graphicData>
        </a:graphic>
      </p:graphicFrame>
      <p:pic>
        <p:nvPicPr>
          <p:cNvPr id="6" name="Εικόνα 5">
            <a:extLst>
              <a:ext uri="{FF2B5EF4-FFF2-40B4-BE49-F238E27FC236}">
                <a16:creationId xmlns="" xmlns:a16="http://schemas.microsoft.com/office/drawing/2014/main" id="{BC2476EA-1A0E-49A6-A045-88BFE6505B73}"/>
              </a:ext>
            </a:extLst>
          </p:cNvPr>
          <p:cNvPicPr>
            <a:picLocks noChangeAspect="1"/>
          </p:cNvPicPr>
          <p:nvPr/>
        </p:nvPicPr>
        <p:blipFill>
          <a:blip r:embed="rId3"/>
          <a:stretch>
            <a:fillRect/>
          </a:stretch>
        </p:blipFill>
        <p:spPr>
          <a:xfrm>
            <a:off x="42565" y="699864"/>
            <a:ext cx="5715739" cy="5318813"/>
          </a:xfrm>
          <a:prstGeom prst="rect">
            <a:avLst/>
          </a:prstGeom>
        </p:spPr>
      </p:pic>
      <p:sp>
        <p:nvSpPr>
          <p:cNvPr id="7" name="Ορθογώνιο 6">
            <a:extLst>
              <a:ext uri="{FF2B5EF4-FFF2-40B4-BE49-F238E27FC236}">
                <a16:creationId xmlns="" xmlns:a16="http://schemas.microsoft.com/office/drawing/2014/main" id="{BEB3E7D3-F0FD-4527-AD50-DD797A816775}"/>
              </a:ext>
            </a:extLst>
          </p:cNvPr>
          <p:cNvSpPr/>
          <p:nvPr/>
        </p:nvSpPr>
        <p:spPr>
          <a:xfrm>
            <a:off x="423084" y="6254866"/>
            <a:ext cx="2852383" cy="323161"/>
          </a:xfrm>
          <a:prstGeom prst="rect">
            <a:avLst/>
          </a:prstGeom>
        </p:spPr>
        <p:txBody>
          <a:bodyPr wrap="square" lIns="91324" tIns="45718" rIns="91324" bIns="45718">
            <a:spAutoFit/>
          </a:bodyPr>
          <a:lstStyle/>
          <a:p>
            <a:r>
              <a:rPr lang="en-US" sz="1500" i="1" dirty="0">
                <a:solidFill>
                  <a:schemeClr val="tx2">
                    <a:lumMod val="40000"/>
                    <a:lumOff val="60000"/>
                  </a:schemeClr>
                </a:solidFill>
              </a:rPr>
              <a:t>JASN 33(5):p 873-875, 2022 </a:t>
            </a:r>
            <a:endParaRPr lang="el-GR" sz="1500" i="1" dirty="0">
              <a:solidFill>
                <a:schemeClr val="tx2">
                  <a:lumMod val="40000"/>
                  <a:lumOff val="60000"/>
                </a:schemeClr>
              </a:solidFill>
            </a:endParaRPr>
          </a:p>
        </p:txBody>
      </p:sp>
      <p:sp>
        <p:nvSpPr>
          <p:cNvPr id="8" name="Ορθογώνιο 7">
            <a:extLst>
              <a:ext uri="{FF2B5EF4-FFF2-40B4-BE49-F238E27FC236}">
                <a16:creationId xmlns="" xmlns:a16="http://schemas.microsoft.com/office/drawing/2014/main" id="{C02AB6CA-F831-4D87-B541-C196A75079AC}"/>
              </a:ext>
            </a:extLst>
          </p:cNvPr>
          <p:cNvSpPr/>
          <p:nvPr/>
        </p:nvSpPr>
        <p:spPr>
          <a:xfrm>
            <a:off x="42616" y="53580"/>
            <a:ext cx="12106871" cy="461661"/>
          </a:xfrm>
          <a:prstGeom prst="rect">
            <a:avLst/>
          </a:prstGeom>
        </p:spPr>
        <p:txBody>
          <a:bodyPr wrap="square" lIns="91324" tIns="45718" rIns="91324" bIns="45718">
            <a:spAutoFit/>
          </a:bodyPr>
          <a:lstStyle/>
          <a:p>
            <a:r>
              <a:rPr lang="en-US" sz="2400" b="1" i="1" dirty="0">
                <a:solidFill>
                  <a:srgbClr val="FFC000"/>
                </a:solidFill>
                <a:effectLst>
                  <a:outerShdw blurRad="38100" dist="38100" dir="2700000" algn="tl">
                    <a:srgbClr val="000000">
                      <a:alpha val="43137"/>
                    </a:srgbClr>
                  </a:outerShdw>
                </a:effectLst>
              </a:rPr>
              <a:t>The mucosal immune system plays a key role in the production of GdIgA1 in IgA nephropathy</a:t>
            </a:r>
            <a:endParaRPr lang="el-GR" sz="2400" b="1" i="1" dirty="0">
              <a:solidFill>
                <a:srgbClr val="FFC000"/>
              </a:solidFill>
              <a:effectLst>
                <a:outerShdw blurRad="38100" dist="38100" dir="2700000" algn="tl">
                  <a:srgbClr val="000000">
                    <a:alpha val="43137"/>
                  </a:srgbClr>
                </a:outerShdw>
              </a:effectLst>
            </a:endParaRPr>
          </a:p>
        </p:txBody>
      </p:sp>
      <p:sp>
        <p:nvSpPr>
          <p:cNvPr id="9" name="Ορθογώνιο 8">
            <a:extLst>
              <a:ext uri="{FF2B5EF4-FFF2-40B4-BE49-F238E27FC236}">
                <a16:creationId xmlns="" xmlns:a16="http://schemas.microsoft.com/office/drawing/2014/main" id="{9F2E6681-7918-4F04-B960-6851D611746E}"/>
              </a:ext>
            </a:extLst>
          </p:cNvPr>
          <p:cNvSpPr/>
          <p:nvPr/>
        </p:nvSpPr>
        <p:spPr>
          <a:xfrm>
            <a:off x="4737416" y="2797854"/>
            <a:ext cx="837961" cy="400105"/>
          </a:xfrm>
          <a:prstGeom prst="rect">
            <a:avLst/>
          </a:prstGeom>
        </p:spPr>
        <p:txBody>
          <a:bodyPr wrap="none" lIns="91324" tIns="45718" rIns="91324" bIns="45718">
            <a:spAutoFit/>
          </a:bodyPr>
          <a:lstStyle/>
          <a:p>
            <a:r>
              <a:rPr lang="en-US" sz="2000" b="1" i="1" dirty="0">
                <a:solidFill>
                  <a:srgbClr val="C00000"/>
                </a:solidFill>
                <a:effectLst>
                  <a:outerShdw blurRad="38100" dist="38100" dir="2700000" algn="tl">
                    <a:srgbClr val="000000">
                      <a:alpha val="43137"/>
                    </a:srgbClr>
                  </a:outerShdw>
                </a:effectLst>
              </a:rPr>
              <a:t>MALT </a:t>
            </a:r>
            <a:endParaRPr lang="el-GR" sz="2000" b="1" i="1" dirty="0">
              <a:solidFill>
                <a:srgbClr val="C00000"/>
              </a:solidFill>
              <a:effectLst>
                <a:outerShdw blurRad="38100" dist="38100" dir="2700000" algn="tl">
                  <a:srgbClr val="000000">
                    <a:alpha val="43137"/>
                  </a:srgbClr>
                </a:outerShdw>
              </a:effectLst>
            </a:endParaRPr>
          </a:p>
        </p:txBody>
      </p:sp>
      <p:sp>
        <p:nvSpPr>
          <p:cNvPr id="2" name="TextBox 1">
            <a:extLst>
              <a:ext uri="{FF2B5EF4-FFF2-40B4-BE49-F238E27FC236}">
                <a16:creationId xmlns="" xmlns:a16="http://schemas.microsoft.com/office/drawing/2014/main" id="{5DB07A9F-8DD9-411E-96F4-1D8A6F5DDCB3}"/>
              </a:ext>
            </a:extLst>
          </p:cNvPr>
          <p:cNvSpPr txBox="1"/>
          <p:nvPr/>
        </p:nvSpPr>
        <p:spPr>
          <a:xfrm>
            <a:off x="6433700" y="5234871"/>
            <a:ext cx="3100824" cy="969492"/>
          </a:xfrm>
          <a:prstGeom prst="rect">
            <a:avLst/>
          </a:prstGeom>
          <a:noFill/>
        </p:spPr>
        <p:txBody>
          <a:bodyPr wrap="none" lIns="91324" tIns="45718" rIns="91324" bIns="45718" rtlCol="0">
            <a:spAutoFit/>
          </a:bodyPr>
          <a:lstStyle/>
          <a:p>
            <a:pPr marL="285364" indent="-285364">
              <a:buFont typeface="Wingdings" panose="05000000000000000000" pitchFamily="2" charset="2"/>
              <a:buChar char="ü"/>
            </a:pPr>
            <a:r>
              <a:rPr lang="en-US" b="1" i="1" dirty="0">
                <a:solidFill>
                  <a:srgbClr val="FFFF00"/>
                </a:solidFill>
                <a:effectLst>
                  <a:outerShdw blurRad="38100" dist="38100" dir="2700000" algn="tl">
                    <a:srgbClr val="000000">
                      <a:alpha val="43137"/>
                    </a:srgbClr>
                  </a:outerShdw>
                </a:effectLst>
              </a:rPr>
              <a:t>Mucosal innate immunity </a:t>
            </a:r>
          </a:p>
          <a:p>
            <a:pPr marL="285364" indent="-285364">
              <a:buFont typeface="Wingdings" panose="05000000000000000000" pitchFamily="2" charset="2"/>
              <a:buChar char="ü"/>
            </a:pPr>
            <a:r>
              <a:rPr lang="en-US" b="1" i="1" dirty="0">
                <a:solidFill>
                  <a:srgbClr val="FFFF00"/>
                </a:solidFill>
                <a:effectLst>
                  <a:outerShdw blurRad="38100" dist="38100" dir="2700000" algn="tl">
                    <a:srgbClr val="000000">
                      <a:alpha val="43137"/>
                    </a:srgbClr>
                  </a:outerShdw>
                </a:effectLst>
              </a:rPr>
              <a:t>Adaptive immunity </a:t>
            </a:r>
          </a:p>
          <a:p>
            <a:pPr marL="285364" indent="-285364">
              <a:buFont typeface="Wingdings" panose="05000000000000000000" pitchFamily="2" charset="2"/>
              <a:buChar char="ü"/>
            </a:pPr>
            <a:r>
              <a:rPr lang="en-US" b="1" i="1" dirty="0">
                <a:solidFill>
                  <a:srgbClr val="FFFF00"/>
                </a:solidFill>
                <a:effectLst>
                  <a:outerShdw blurRad="38100" dist="38100" dir="2700000" algn="tl">
                    <a:srgbClr val="000000">
                      <a:alpha val="43137"/>
                    </a:srgbClr>
                  </a:outerShdw>
                </a:effectLst>
              </a:rPr>
              <a:t>Complement activation </a:t>
            </a:r>
            <a:endParaRPr lang="el-GR" b="1" i="1" dirty="0">
              <a:solidFill>
                <a:srgbClr val="FFFF00"/>
              </a:solidFill>
              <a:effectLst>
                <a:outerShdw blurRad="38100" dist="38100" dir="2700000" algn="tl">
                  <a:srgbClr val="000000">
                    <a:alpha val="43137"/>
                  </a:srgbClr>
                </a:outerShdw>
              </a:effectLst>
            </a:endParaRPr>
          </a:p>
        </p:txBody>
      </p:sp>
      <p:sp>
        <p:nvSpPr>
          <p:cNvPr id="3" name="Ορθογώνιο 2">
            <a:extLst>
              <a:ext uri="{FF2B5EF4-FFF2-40B4-BE49-F238E27FC236}">
                <a16:creationId xmlns="" xmlns:a16="http://schemas.microsoft.com/office/drawing/2014/main" id="{2DBFEB98-24D3-49F5-8045-E1EA066B6BED}"/>
              </a:ext>
            </a:extLst>
          </p:cNvPr>
          <p:cNvSpPr/>
          <p:nvPr/>
        </p:nvSpPr>
        <p:spPr>
          <a:xfrm>
            <a:off x="6264323" y="5145295"/>
            <a:ext cx="3220872" cy="1109623"/>
          </a:xfrm>
          <a:prstGeom prst="rect">
            <a:avLst/>
          </a:prstGeom>
          <a:noFill/>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lIns="91324" tIns="45718" rIns="91324" bIns="45718" rtlCol="0" anchor="ctr"/>
          <a:lstStyle/>
          <a:p>
            <a:pPr algn="ctr"/>
            <a:endParaRPr lang="el-GR"/>
          </a:p>
        </p:txBody>
      </p:sp>
    </p:spTree>
    <p:extLst>
      <p:ext uri="{BB962C8B-B14F-4D97-AF65-F5344CB8AC3E}">
        <p14:creationId xmlns:p14="http://schemas.microsoft.com/office/powerpoint/2010/main" val="429168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C689BF56-5E5C-4C7A-927B-47E6E0173111}"/>
              </a:ext>
            </a:extLst>
          </p:cNvPr>
          <p:cNvPicPr>
            <a:picLocks noChangeAspect="1"/>
          </p:cNvPicPr>
          <p:nvPr/>
        </p:nvPicPr>
        <p:blipFill>
          <a:blip r:embed="rId3"/>
          <a:stretch>
            <a:fillRect/>
          </a:stretch>
        </p:blipFill>
        <p:spPr>
          <a:xfrm>
            <a:off x="1" y="28722"/>
            <a:ext cx="7059011" cy="1152687"/>
          </a:xfrm>
          <a:prstGeom prst="rect">
            <a:avLst/>
          </a:prstGeom>
        </p:spPr>
      </p:pic>
      <p:pic>
        <p:nvPicPr>
          <p:cNvPr id="5" name="Εικόνα 4">
            <a:extLst>
              <a:ext uri="{FF2B5EF4-FFF2-40B4-BE49-F238E27FC236}">
                <a16:creationId xmlns="" xmlns:a16="http://schemas.microsoft.com/office/drawing/2014/main" id="{F2082E76-08C1-4F72-B6A2-DD5BA72A6CD0}"/>
              </a:ext>
            </a:extLst>
          </p:cNvPr>
          <p:cNvPicPr>
            <a:picLocks noChangeAspect="1"/>
          </p:cNvPicPr>
          <p:nvPr/>
        </p:nvPicPr>
        <p:blipFill>
          <a:blip r:embed="rId4"/>
          <a:stretch>
            <a:fillRect/>
          </a:stretch>
        </p:blipFill>
        <p:spPr>
          <a:xfrm>
            <a:off x="10548169" y="15433"/>
            <a:ext cx="1467055" cy="428685"/>
          </a:xfrm>
          <a:prstGeom prst="rect">
            <a:avLst/>
          </a:prstGeom>
        </p:spPr>
      </p:pic>
      <p:sp>
        <p:nvSpPr>
          <p:cNvPr id="6" name="Ορθογώνιο 5">
            <a:extLst>
              <a:ext uri="{FF2B5EF4-FFF2-40B4-BE49-F238E27FC236}">
                <a16:creationId xmlns="" xmlns:a16="http://schemas.microsoft.com/office/drawing/2014/main" id="{1CE1F5C5-6D5A-41EA-A99C-4F86A4254E25}"/>
              </a:ext>
            </a:extLst>
          </p:cNvPr>
          <p:cNvSpPr/>
          <p:nvPr/>
        </p:nvSpPr>
        <p:spPr>
          <a:xfrm>
            <a:off x="86" y="996745"/>
            <a:ext cx="11008895" cy="584771"/>
          </a:xfrm>
          <a:prstGeom prst="rect">
            <a:avLst/>
          </a:prstGeom>
        </p:spPr>
        <p:txBody>
          <a:bodyPr wrap="square" lIns="91324" tIns="45718" rIns="91324" bIns="45718">
            <a:spAutoFit/>
          </a:bodyPr>
          <a:lstStyle/>
          <a:p>
            <a:endParaRPr lang="en-US" sz="1600" dirty="0"/>
          </a:p>
          <a:p>
            <a:r>
              <a:rPr lang="en-US" sz="1600" dirty="0"/>
              <a:t>Alexandra Cambier, </a:t>
            </a:r>
            <a:r>
              <a:rPr lang="en-US" sz="1600" dirty="0" err="1"/>
              <a:t>Stéphan</a:t>
            </a:r>
            <a:r>
              <a:rPr lang="en-US" sz="1600" dirty="0"/>
              <a:t> </a:t>
            </a:r>
            <a:r>
              <a:rPr lang="en-US" sz="1600" dirty="0" err="1"/>
              <a:t>Troyanov</a:t>
            </a:r>
            <a:r>
              <a:rPr lang="en-US" sz="1600" dirty="0"/>
              <a:t>, Vladimir </a:t>
            </a:r>
            <a:r>
              <a:rPr lang="en-US" sz="1600" dirty="0" err="1"/>
              <a:t>Tesar</a:t>
            </a:r>
            <a:r>
              <a:rPr lang="en-US" sz="1600" dirty="0"/>
              <a:t>, Rosanna </a:t>
            </a:r>
            <a:r>
              <a:rPr lang="en-US" sz="1600" dirty="0" err="1"/>
              <a:t>Coppo</a:t>
            </a:r>
            <a:r>
              <a:rPr lang="en-US" sz="1600" dirty="0"/>
              <a:t>; Validation Study of Oxford Classification (VALIGA) Group</a:t>
            </a:r>
          </a:p>
        </p:txBody>
      </p:sp>
      <p:sp>
        <p:nvSpPr>
          <p:cNvPr id="7" name="Ορθογώνιο 6">
            <a:extLst>
              <a:ext uri="{FF2B5EF4-FFF2-40B4-BE49-F238E27FC236}">
                <a16:creationId xmlns="" xmlns:a16="http://schemas.microsoft.com/office/drawing/2014/main" id="{92CA3C8A-FB27-4440-B9D2-B9A45FC89F18}"/>
              </a:ext>
            </a:extLst>
          </p:cNvPr>
          <p:cNvSpPr/>
          <p:nvPr/>
        </p:nvSpPr>
        <p:spPr>
          <a:xfrm>
            <a:off x="7303326" y="6412206"/>
            <a:ext cx="4607626" cy="323161"/>
          </a:xfrm>
          <a:prstGeom prst="rect">
            <a:avLst/>
          </a:prstGeom>
        </p:spPr>
        <p:txBody>
          <a:bodyPr wrap="square" lIns="91324" tIns="45718" rIns="91324" bIns="45718">
            <a:spAutoFit/>
          </a:bodyPr>
          <a:lstStyle/>
          <a:p>
            <a:r>
              <a:rPr lang="en-US" sz="1500" i="1" dirty="0">
                <a:solidFill>
                  <a:schemeClr val="bg1">
                    <a:lumMod val="50000"/>
                  </a:schemeClr>
                </a:solidFill>
              </a:rPr>
              <a:t> </a:t>
            </a:r>
            <a:r>
              <a:rPr lang="en-US" sz="1500" i="1" dirty="0" err="1">
                <a:solidFill>
                  <a:schemeClr val="bg1">
                    <a:lumMod val="50000"/>
                  </a:schemeClr>
                </a:solidFill>
              </a:rPr>
              <a:t>Nephrol</a:t>
            </a:r>
            <a:r>
              <a:rPr lang="en-US" sz="1500" i="1" dirty="0">
                <a:solidFill>
                  <a:schemeClr val="bg1">
                    <a:lumMod val="50000"/>
                  </a:schemeClr>
                </a:solidFill>
              </a:rPr>
              <a:t> Dial Transplant. 2022 May 25;37(6):1195-1197</a:t>
            </a:r>
            <a:endParaRPr lang="el-GR" sz="1500" i="1" dirty="0">
              <a:solidFill>
                <a:schemeClr val="bg1">
                  <a:lumMod val="50000"/>
                </a:schemeClr>
              </a:solidFill>
            </a:endParaRPr>
          </a:p>
        </p:txBody>
      </p:sp>
    </p:spTree>
    <p:extLst>
      <p:ext uri="{BB962C8B-B14F-4D97-AF65-F5344CB8AC3E}">
        <p14:creationId xmlns:p14="http://schemas.microsoft.com/office/powerpoint/2010/main" val="122145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2DE8CE2-80AB-51F9-5CB1-4EF04B3C020D}"/>
              </a:ext>
            </a:extLst>
          </p:cNvPr>
          <p:cNvSpPr txBox="1"/>
          <p:nvPr/>
        </p:nvSpPr>
        <p:spPr>
          <a:xfrm>
            <a:off x="240702" y="847797"/>
            <a:ext cx="4038495" cy="707688"/>
          </a:xfrm>
          <a:prstGeom prst="rect">
            <a:avLst/>
          </a:prstGeom>
          <a:noFill/>
        </p:spPr>
        <p:txBody>
          <a:bodyPr wrap="square" lIns="121673" tIns="60836" rIns="121673" bIns="60836" rtlCol="0">
            <a:spAutoFit/>
          </a:bodyPr>
          <a:lstStyle/>
          <a:p>
            <a:pPr defTabSz="1217220">
              <a:defRPr/>
            </a:pPr>
            <a:r>
              <a:rPr lang="en-US" b="1" kern="0" dirty="0">
                <a:solidFill>
                  <a:srgbClr val="FFFF00"/>
                </a:solidFill>
              </a:rPr>
              <a:t>1. Increased circulating levels of Galactose deficient-IgA1 </a:t>
            </a:r>
          </a:p>
        </p:txBody>
      </p:sp>
      <p:sp>
        <p:nvSpPr>
          <p:cNvPr id="5" name="TextBox 4">
            <a:extLst>
              <a:ext uri="{FF2B5EF4-FFF2-40B4-BE49-F238E27FC236}">
                <a16:creationId xmlns:a16="http://schemas.microsoft.com/office/drawing/2014/main" xmlns="" id="{077C85E2-04E1-965F-0370-C060C160A80D}"/>
              </a:ext>
            </a:extLst>
          </p:cNvPr>
          <p:cNvSpPr txBox="1"/>
          <p:nvPr/>
        </p:nvSpPr>
        <p:spPr>
          <a:xfrm>
            <a:off x="372143" y="1529929"/>
            <a:ext cx="3805404" cy="1354019"/>
          </a:xfrm>
          <a:prstGeom prst="rect">
            <a:avLst/>
          </a:prstGeom>
          <a:noFill/>
        </p:spPr>
        <p:txBody>
          <a:bodyPr wrap="square" lIns="121673" tIns="60836" rIns="121673" bIns="60836" rtlCol="0">
            <a:spAutoFit/>
          </a:bodyPr>
          <a:lstStyle/>
          <a:p>
            <a:pPr defTabSz="1217220">
              <a:defRPr/>
            </a:pPr>
            <a:r>
              <a:rPr lang="en-US" sz="1600" i="1" kern="0" dirty="0">
                <a:solidFill>
                  <a:prstClr val="white"/>
                </a:solidFill>
              </a:rPr>
              <a:t>•</a:t>
            </a:r>
            <a:r>
              <a:rPr lang="en-US" sz="1600" i="1" kern="0" dirty="0">
                <a:solidFill>
                  <a:prstClr val="white"/>
                </a:solidFill>
                <a:sym typeface="Symbol"/>
              </a:rPr>
              <a:t> </a:t>
            </a:r>
            <a:r>
              <a:rPr lang="en-US" sz="1600" i="1" kern="0" dirty="0">
                <a:solidFill>
                  <a:prstClr val="white"/>
                </a:solidFill>
              </a:rPr>
              <a:t>Genetic predisposition</a:t>
            </a:r>
          </a:p>
          <a:p>
            <a:pPr defTabSz="1217220">
              <a:defRPr/>
            </a:pPr>
            <a:r>
              <a:rPr lang="en-US" sz="1600" i="1" kern="0" dirty="0">
                <a:solidFill>
                  <a:prstClr val="white"/>
                </a:solidFill>
              </a:rPr>
              <a:t>•</a:t>
            </a:r>
            <a:r>
              <a:rPr lang="en-US" sz="1600" i="1" kern="0" dirty="0">
                <a:solidFill>
                  <a:prstClr val="white"/>
                </a:solidFill>
                <a:sym typeface="Symbol"/>
              </a:rPr>
              <a:t> </a:t>
            </a:r>
            <a:r>
              <a:rPr lang="en-US" sz="1600" i="1" kern="0" dirty="0">
                <a:solidFill>
                  <a:prstClr val="white"/>
                </a:solidFill>
              </a:rPr>
              <a:t>Epigenetics</a:t>
            </a:r>
          </a:p>
          <a:p>
            <a:pPr defTabSz="1217220">
              <a:defRPr/>
            </a:pPr>
            <a:r>
              <a:rPr lang="en-US" sz="1600" i="1" kern="0" dirty="0">
                <a:solidFill>
                  <a:prstClr val="white"/>
                </a:solidFill>
              </a:rPr>
              <a:t>•</a:t>
            </a:r>
            <a:r>
              <a:rPr lang="en-US" sz="1600" i="1" kern="0" dirty="0">
                <a:solidFill>
                  <a:prstClr val="white"/>
                </a:solidFill>
                <a:sym typeface="Symbol"/>
              </a:rPr>
              <a:t> Enzymatic variants</a:t>
            </a:r>
          </a:p>
          <a:p>
            <a:pPr defTabSz="1217220">
              <a:defRPr/>
            </a:pPr>
            <a:r>
              <a:rPr lang="en-US" sz="1600" i="1" kern="0" dirty="0">
                <a:solidFill>
                  <a:prstClr val="white"/>
                </a:solidFill>
              </a:rPr>
              <a:t>•</a:t>
            </a:r>
            <a:r>
              <a:rPr lang="en-US" sz="1600" i="1" kern="0" dirty="0">
                <a:solidFill>
                  <a:prstClr val="white"/>
                </a:solidFill>
                <a:sym typeface="Symbol"/>
              </a:rPr>
              <a:t> </a:t>
            </a:r>
            <a:r>
              <a:rPr lang="en-US" sz="1600" i="1" kern="0" dirty="0">
                <a:solidFill>
                  <a:prstClr val="white"/>
                </a:solidFill>
              </a:rPr>
              <a:t>Mis-trafficking of  B cells from mucosal </a:t>
            </a:r>
          </a:p>
          <a:p>
            <a:pPr defTabSz="1217220">
              <a:defRPr/>
            </a:pPr>
            <a:r>
              <a:rPr lang="en-US" sz="1600" i="1" kern="0" dirty="0">
                <a:solidFill>
                  <a:prstClr val="white"/>
                </a:solidFill>
              </a:rPr>
              <a:t>to systemic sites</a:t>
            </a:r>
          </a:p>
        </p:txBody>
      </p:sp>
      <p:pic>
        <p:nvPicPr>
          <p:cNvPr id="6" name="Picture 5">
            <a:extLst>
              <a:ext uri="{FF2B5EF4-FFF2-40B4-BE49-F238E27FC236}">
                <a16:creationId xmlns:a16="http://schemas.microsoft.com/office/drawing/2014/main" xmlns="" id="{CD00662A-1414-78C0-A109-6EBC56C5E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192" y="795975"/>
            <a:ext cx="1128895" cy="1411119"/>
          </a:xfrm>
          <a:prstGeom prst="rect">
            <a:avLst/>
          </a:prstGeom>
        </p:spPr>
      </p:pic>
      <p:sp>
        <p:nvSpPr>
          <p:cNvPr id="7" name="TextBox 6">
            <a:extLst>
              <a:ext uri="{FF2B5EF4-FFF2-40B4-BE49-F238E27FC236}">
                <a16:creationId xmlns:a16="http://schemas.microsoft.com/office/drawing/2014/main" xmlns="" id="{31492C6E-A4B2-DCFC-56F5-AFAB96860902}"/>
              </a:ext>
            </a:extLst>
          </p:cNvPr>
          <p:cNvSpPr txBox="1"/>
          <p:nvPr/>
        </p:nvSpPr>
        <p:spPr>
          <a:xfrm>
            <a:off x="151429" y="3225839"/>
            <a:ext cx="3791744" cy="707688"/>
          </a:xfrm>
          <a:prstGeom prst="rect">
            <a:avLst/>
          </a:prstGeom>
          <a:noFill/>
        </p:spPr>
        <p:txBody>
          <a:bodyPr wrap="square" lIns="121673" tIns="60836" rIns="121673" bIns="60836" rtlCol="0">
            <a:spAutoFit/>
          </a:bodyPr>
          <a:lstStyle/>
          <a:p>
            <a:pPr defTabSz="1217220">
              <a:defRPr/>
            </a:pPr>
            <a:r>
              <a:rPr lang="en-US" b="1" kern="0" dirty="0">
                <a:solidFill>
                  <a:srgbClr val="FFFF00"/>
                </a:solidFill>
              </a:rPr>
              <a:t>2. Production of Anti-IgA1 autoantibodies (IgA or IgG)</a:t>
            </a:r>
          </a:p>
        </p:txBody>
      </p:sp>
      <p:sp>
        <p:nvSpPr>
          <p:cNvPr id="8" name="TextBox 7">
            <a:extLst>
              <a:ext uri="{FF2B5EF4-FFF2-40B4-BE49-F238E27FC236}">
                <a16:creationId xmlns:a16="http://schemas.microsoft.com/office/drawing/2014/main" xmlns="" id="{F8366C48-D560-48EC-5E27-B83066E10522}"/>
              </a:ext>
            </a:extLst>
          </p:cNvPr>
          <p:cNvSpPr txBox="1"/>
          <p:nvPr/>
        </p:nvSpPr>
        <p:spPr>
          <a:xfrm>
            <a:off x="278736" y="3923361"/>
            <a:ext cx="3562591" cy="1354019"/>
          </a:xfrm>
          <a:prstGeom prst="rect">
            <a:avLst/>
          </a:prstGeom>
          <a:noFill/>
        </p:spPr>
        <p:txBody>
          <a:bodyPr wrap="square" lIns="121673" tIns="60836" rIns="121673" bIns="60836" rtlCol="0">
            <a:spAutoFit/>
          </a:bodyPr>
          <a:lstStyle/>
          <a:p>
            <a:pPr defTabSz="1217220">
              <a:defRPr/>
            </a:pPr>
            <a:r>
              <a:rPr lang="en-US" sz="1600" i="1" kern="0" dirty="0">
                <a:solidFill>
                  <a:prstClr val="white"/>
                </a:solidFill>
              </a:rPr>
              <a:t>•</a:t>
            </a:r>
            <a:r>
              <a:rPr lang="en-US" sz="1600" i="1" kern="0" dirty="0">
                <a:solidFill>
                  <a:prstClr val="white"/>
                </a:solidFill>
                <a:sym typeface="Symbol"/>
              </a:rPr>
              <a:t> </a:t>
            </a:r>
            <a:r>
              <a:rPr lang="en-US" sz="1600" i="1" kern="0" dirty="0">
                <a:solidFill>
                  <a:prstClr val="white"/>
                </a:solidFill>
              </a:rPr>
              <a:t>Genetic predisposition, HLA haplotype</a:t>
            </a:r>
          </a:p>
          <a:p>
            <a:pPr defTabSz="1217220">
              <a:defRPr/>
            </a:pPr>
            <a:r>
              <a:rPr lang="en-US" sz="1600" i="1" kern="0" dirty="0">
                <a:solidFill>
                  <a:prstClr val="white"/>
                </a:solidFill>
              </a:rPr>
              <a:t>• Germline mutations</a:t>
            </a:r>
          </a:p>
          <a:p>
            <a:pPr defTabSz="1217220">
              <a:defRPr/>
            </a:pPr>
            <a:r>
              <a:rPr lang="en-US" sz="1600" i="1" kern="0" dirty="0">
                <a:solidFill>
                  <a:prstClr val="white"/>
                </a:solidFill>
              </a:rPr>
              <a:t>• Molecular mimicry</a:t>
            </a:r>
          </a:p>
          <a:p>
            <a:pPr defTabSz="1217220">
              <a:defRPr/>
            </a:pPr>
            <a:r>
              <a:rPr lang="en-US" sz="1600" i="1" kern="0" dirty="0">
                <a:solidFill>
                  <a:prstClr val="white"/>
                </a:solidFill>
              </a:rPr>
              <a:t>•</a:t>
            </a:r>
            <a:r>
              <a:rPr lang="en-US" sz="1600" i="1" kern="0" dirty="0">
                <a:solidFill>
                  <a:prstClr val="white"/>
                </a:solidFill>
                <a:sym typeface="Symbol"/>
              </a:rPr>
              <a:t> </a:t>
            </a:r>
            <a:r>
              <a:rPr lang="en-US" sz="1600" i="1" kern="0" dirty="0">
                <a:solidFill>
                  <a:prstClr val="white"/>
                </a:solidFill>
              </a:rPr>
              <a:t>Viral infection</a:t>
            </a:r>
          </a:p>
          <a:p>
            <a:pPr defTabSz="1217220">
              <a:defRPr/>
            </a:pPr>
            <a:r>
              <a:rPr lang="en-US" sz="1600" i="1" kern="0" dirty="0">
                <a:solidFill>
                  <a:prstClr val="white"/>
                </a:solidFill>
              </a:rPr>
              <a:t>• Streptococcal antigens</a:t>
            </a:r>
          </a:p>
        </p:txBody>
      </p:sp>
      <p:pic>
        <p:nvPicPr>
          <p:cNvPr id="9" name="Picture 8">
            <a:extLst>
              <a:ext uri="{FF2B5EF4-FFF2-40B4-BE49-F238E27FC236}">
                <a16:creationId xmlns:a16="http://schemas.microsoft.com/office/drawing/2014/main" xmlns="" id="{98A48808-E464-DD29-8715-46C3FC32D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9203" y="3428999"/>
            <a:ext cx="1808556" cy="1691532"/>
          </a:xfrm>
          <a:prstGeom prst="rect">
            <a:avLst/>
          </a:prstGeom>
        </p:spPr>
      </p:pic>
      <p:sp>
        <p:nvSpPr>
          <p:cNvPr id="10" name="Rectangle 9"/>
          <p:cNvSpPr/>
          <p:nvPr/>
        </p:nvSpPr>
        <p:spPr>
          <a:xfrm>
            <a:off x="101600" y="584200"/>
            <a:ext cx="4775200" cy="2438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21744" tIns="60872" rIns="121744" bIns="60872" spcCol="0" rtlCol="0" anchor="ctr"/>
          <a:lstStyle/>
          <a:p>
            <a:pPr algn="ctr" defTabSz="1217190"/>
            <a:endParaRPr lang="el-GR" sz="2400">
              <a:solidFill>
                <a:prstClr val="white"/>
              </a:solidFill>
            </a:endParaRPr>
          </a:p>
        </p:txBody>
      </p:sp>
      <p:sp>
        <p:nvSpPr>
          <p:cNvPr id="11" name="Rectangle 10"/>
          <p:cNvSpPr/>
          <p:nvPr/>
        </p:nvSpPr>
        <p:spPr>
          <a:xfrm>
            <a:off x="138823" y="3200400"/>
            <a:ext cx="5652471" cy="2438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21744" tIns="60872" rIns="121744" bIns="60872" spcCol="0" rtlCol="0" anchor="ctr"/>
          <a:lstStyle/>
          <a:p>
            <a:pPr algn="ctr" defTabSz="1217190"/>
            <a:endParaRPr lang="el-GR" sz="2400">
              <a:solidFill>
                <a:prstClr val="white"/>
              </a:solidFill>
            </a:endParaRPr>
          </a:p>
        </p:txBody>
      </p:sp>
      <p:sp>
        <p:nvSpPr>
          <p:cNvPr id="12" name="TextBox 11">
            <a:extLst>
              <a:ext uri="{FF2B5EF4-FFF2-40B4-BE49-F238E27FC236}">
                <a16:creationId xmlns:a16="http://schemas.microsoft.com/office/drawing/2014/main" xmlns="" id="{9E67501A-FA64-52CF-2D2E-FEDDCA079999}"/>
              </a:ext>
            </a:extLst>
          </p:cNvPr>
          <p:cNvSpPr txBox="1"/>
          <p:nvPr/>
        </p:nvSpPr>
        <p:spPr>
          <a:xfrm>
            <a:off x="5183504" y="622007"/>
            <a:ext cx="3550081" cy="707809"/>
          </a:xfrm>
          <a:prstGeom prst="rect">
            <a:avLst/>
          </a:prstGeom>
          <a:noFill/>
        </p:spPr>
        <p:txBody>
          <a:bodyPr wrap="square" lIns="121673" tIns="60836" rIns="121673" bIns="60836" rtlCol="0">
            <a:spAutoFit/>
          </a:bodyPr>
          <a:lstStyle/>
          <a:p>
            <a:pPr defTabSz="1217220">
              <a:defRPr/>
            </a:pPr>
            <a:r>
              <a:rPr lang="en-US" b="1" kern="0" dirty="0">
                <a:solidFill>
                  <a:srgbClr val="FFFF00"/>
                </a:solidFill>
              </a:rPr>
              <a:t>3. Immune complexes form in the circulation</a:t>
            </a: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6039" y="1024751"/>
            <a:ext cx="1621489" cy="15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5161703" y="587227"/>
            <a:ext cx="3373044" cy="21378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21744" tIns="60872" rIns="121744" bIns="60872" spcCol="0" rtlCol="0" anchor="ctr"/>
          <a:lstStyle/>
          <a:p>
            <a:pPr algn="ctr" defTabSz="1217190"/>
            <a:endParaRPr lang="el-GR" sz="2400">
              <a:solidFill>
                <a:prstClr val="white"/>
              </a:solidFill>
            </a:endParaRPr>
          </a:p>
        </p:txBody>
      </p:sp>
      <p:pic>
        <p:nvPicPr>
          <p:cNvPr id="51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3577" r="18575"/>
          <a:stretch/>
        </p:blipFill>
        <p:spPr bwMode="auto">
          <a:xfrm>
            <a:off x="8940896" y="847749"/>
            <a:ext cx="2764489" cy="19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8733491" y="177891"/>
            <a:ext cx="3373044" cy="25303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21744" tIns="60872" rIns="121744" bIns="60872" spcCol="0" rtlCol="0" anchor="ctr"/>
          <a:lstStyle/>
          <a:p>
            <a:pPr algn="ctr" defTabSz="1217190"/>
            <a:endParaRPr lang="el-GR" sz="2400">
              <a:solidFill>
                <a:prstClr val="white"/>
              </a:solidFill>
            </a:endParaRPr>
          </a:p>
        </p:txBody>
      </p:sp>
      <p:sp>
        <p:nvSpPr>
          <p:cNvPr id="25" name="TextBox 24">
            <a:extLst>
              <a:ext uri="{FF2B5EF4-FFF2-40B4-BE49-F238E27FC236}">
                <a16:creationId xmlns:a16="http://schemas.microsoft.com/office/drawing/2014/main" xmlns="" id="{DBA5B5E7-86CD-6CDB-E369-7AB96F32345A}"/>
              </a:ext>
            </a:extLst>
          </p:cNvPr>
          <p:cNvSpPr txBox="1"/>
          <p:nvPr/>
        </p:nvSpPr>
        <p:spPr>
          <a:xfrm>
            <a:off x="7260072" y="3127699"/>
            <a:ext cx="3717093" cy="1000076"/>
          </a:xfrm>
          <a:prstGeom prst="rect">
            <a:avLst/>
          </a:prstGeom>
          <a:noFill/>
        </p:spPr>
        <p:txBody>
          <a:bodyPr wrap="square" lIns="121673" tIns="60836" rIns="121673" bIns="60836" rtlCol="0">
            <a:spAutoFit/>
          </a:bodyPr>
          <a:lstStyle/>
          <a:p>
            <a:pPr defTabSz="1217190"/>
            <a:r>
              <a:rPr lang="en-US" b="1" dirty="0">
                <a:solidFill>
                  <a:srgbClr val="FFFF00"/>
                </a:solidFill>
              </a:rPr>
              <a:t>5. Immune complexes in the mesangium cause local immune activation &amp; injury</a:t>
            </a:r>
          </a:p>
        </p:txBody>
      </p:sp>
      <p:sp>
        <p:nvSpPr>
          <p:cNvPr id="26" name="TextBox 25">
            <a:extLst>
              <a:ext uri="{FF2B5EF4-FFF2-40B4-BE49-F238E27FC236}">
                <a16:creationId xmlns:a16="http://schemas.microsoft.com/office/drawing/2014/main" xmlns="" id="{A5A81615-4D41-8CFB-6EC8-D26529442781}"/>
              </a:ext>
            </a:extLst>
          </p:cNvPr>
          <p:cNvSpPr txBox="1"/>
          <p:nvPr/>
        </p:nvSpPr>
        <p:spPr>
          <a:xfrm>
            <a:off x="7902599" y="4262512"/>
            <a:ext cx="3171804" cy="1846461"/>
          </a:xfrm>
          <a:prstGeom prst="rect">
            <a:avLst/>
          </a:prstGeom>
          <a:noFill/>
        </p:spPr>
        <p:txBody>
          <a:bodyPr wrap="square" lIns="121673" tIns="60836" rIns="121673" bIns="60836" rtlCol="0">
            <a:spAutoFit/>
          </a:bodyPr>
          <a:lstStyle/>
          <a:p>
            <a:pPr defTabSz="1217190"/>
            <a:r>
              <a:rPr lang="en-US" sz="1600" i="1" dirty="0">
                <a:solidFill>
                  <a:prstClr val="white"/>
                </a:solidFill>
              </a:rPr>
              <a:t>•</a:t>
            </a:r>
            <a:r>
              <a:rPr lang="en-US" sz="1600" i="1" dirty="0">
                <a:solidFill>
                  <a:prstClr val="white"/>
                </a:solidFill>
                <a:sym typeface="Symbol"/>
              </a:rPr>
              <a:t> </a:t>
            </a:r>
            <a:r>
              <a:rPr lang="en-US" sz="1600" i="1" dirty="0">
                <a:solidFill>
                  <a:prstClr val="white"/>
                </a:solidFill>
              </a:rPr>
              <a:t>Complement activation</a:t>
            </a:r>
          </a:p>
          <a:p>
            <a:pPr defTabSz="1217190"/>
            <a:r>
              <a:rPr lang="en-US" sz="1600" i="1" dirty="0">
                <a:solidFill>
                  <a:prstClr val="white"/>
                </a:solidFill>
              </a:rPr>
              <a:t>  •</a:t>
            </a:r>
            <a:r>
              <a:rPr lang="en-US" sz="1600" i="1" dirty="0">
                <a:solidFill>
                  <a:prstClr val="white"/>
                </a:solidFill>
                <a:sym typeface="Symbol"/>
              </a:rPr>
              <a:t> </a:t>
            </a:r>
            <a:r>
              <a:rPr lang="en-US" sz="1600" i="1" dirty="0">
                <a:solidFill>
                  <a:prstClr val="white"/>
                </a:solidFill>
              </a:rPr>
              <a:t>Cytokine/chemokine release</a:t>
            </a:r>
          </a:p>
          <a:p>
            <a:pPr defTabSz="1217190"/>
            <a:r>
              <a:rPr lang="en-US" sz="1600" i="1" dirty="0">
                <a:solidFill>
                  <a:prstClr val="white"/>
                </a:solidFill>
              </a:rPr>
              <a:t>   • Monocyte recruitment</a:t>
            </a:r>
          </a:p>
          <a:p>
            <a:pPr defTabSz="1217190"/>
            <a:r>
              <a:rPr lang="en-US" sz="1600" i="1" dirty="0">
                <a:solidFill>
                  <a:prstClr val="white"/>
                </a:solidFill>
              </a:rPr>
              <a:t>     •</a:t>
            </a:r>
            <a:r>
              <a:rPr lang="en-US" sz="1600" i="1" dirty="0">
                <a:solidFill>
                  <a:prstClr val="white"/>
                </a:solidFill>
                <a:sym typeface="Symbol"/>
              </a:rPr>
              <a:t> Matrix production</a:t>
            </a:r>
          </a:p>
          <a:p>
            <a:pPr defTabSz="1217190"/>
            <a:r>
              <a:rPr lang="en-US" sz="1600" i="1" dirty="0">
                <a:solidFill>
                  <a:prstClr val="white"/>
                </a:solidFill>
                <a:sym typeface="Symbol"/>
              </a:rPr>
              <a:t>       </a:t>
            </a:r>
            <a:r>
              <a:rPr lang="en-US" sz="1600" i="1" dirty="0">
                <a:solidFill>
                  <a:prstClr val="white"/>
                </a:solidFill>
              </a:rPr>
              <a:t>•</a:t>
            </a:r>
            <a:r>
              <a:rPr lang="en-US" sz="1600" i="1" dirty="0">
                <a:solidFill>
                  <a:prstClr val="white"/>
                </a:solidFill>
                <a:sym typeface="Symbol"/>
              </a:rPr>
              <a:t>  </a:t>
            </a:r>
            <a:r>
              <a:rPr lang="en-US" sz="1600" i="1" dirty="0">
                <a:solidFill>
                  <a:prstClr val="white"/>
                </a:solidFill>
              </a:rPr>
              <a:t>Mesangial proliferation</a:t>
            </a:r>
          </a:p>
          <a:p>
            <a:pPr defTabSz="1217190"/>
            <a:r>
              <a:rPr lang="en-US" sz="1600" i="1" dirty="0">
                <a:solidFill>
                  <a:prstClr val="white"/>
                </a:solidFill>
              </a:rPr>
              <a:t>         • Glomerular sclerosis</a:t>
            </a:r>
          </a:p>
          <a:p>
            <a:pPr defTabSz="1217190"/>
            <a:r>
              <a:rPr lang="en-US" sz="1600" i="1" dirty="0">
                <a:solidFill>
                  <a:prstClr val="white"/>
                </a:solidFill>
              </a:rPr>
              <a:t>           •</a:t>
            </a:r>
            <a:r>
              <a:rPr lang="en-US" sz="1600" i="1" dirty="0">
                <a:solidFill>
                  <a:prstClr val="white"/>
                </a:solidFill>
                <a:sym typeface="Symbol"/>
              </a:rPr>
              <a:t> </a:t>
            </a:r>
            <a:r>
              <a:rPr lang="en-US" sz="1600" i="1" dirty="0">
                <a:solidFill>
                  <a:prstClr val="white"/>
                </a:solidFill>
              </a:rPr>
              <a:t>Interstitial fibrosis</a:t>
            </a:r>
            <a:endParaRPr lang="en-US" sz="2100" i="1" dirty="0">
              <a:solidFill>
                <a:prstClr val="white"/>
              </a:solidFill>
            </a:endParaRPr>
          </a:p>
        </p:txBody>
      </p:sp>
      <p:pic>
        <p:nvPicPr>
          <p:cNvPr id="27" name="Picture 26">
            <a:extLst>
              <a:ext uri="{FF2B5EF4-FFF2-40B4-BE49-F238E27FC236}">
                <a16:creationId xmlns:a16="http://schemas.microsoft.com/office/drawing/2014/main" xmlns="" id="{A1AEEA34-62F1-6DC0-3D18-1C0BCDB3C3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6679" y="4090793"/>
            <a:ext cx="1513759" cy="2081419"/>
          </a:xfrm>
          <a:prstGeom prst="rect">
            <a:avLst/>
          </a:prstGeom>
        </p:spPr>
      </p:pic>
      <p:sp>
        <p:nvSpPr>
          <p:cNvPr id="28" name="Rectangle 27"/>
          <p:cNvSpPr/>
          <p:nvPr/>
        </p:nvSpPr>
        <p:spPr>
          <a:xfrm>
            <a:off x="6115453" y="3127696"/>
            <a:ext cx="5494020" cy="32477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21744" tIns="60872" rIns="121744" bIns="60872" spcCol="0" rtlCol="0" anchor="ctr"/>
          <a:lstStyle/>
          <a:p>
            <a:pPr algn="ctr" defTabSz="1217190"/>
            <a:endParaRPr lang="el-GR" sz="2400">
              <a:solidFill>
                <a:prstClr val="white"/>
              </a:solidFill>
            </a:endParaRPr>
          </a:p>
        </p:txBody>
      </p:sp>
      <p:sp>
        <p:nvSpPr>
          <p:cNvPr id="29" name="TextBox 28">
            <a:extLst>
              <a:ext uri="{FF2B5EF4-FFF2-40B4-BE49-F238E27FC236}">
                <a16:creationId xmlns:a16="http://schemas.microsoft.com/office/drawing/2014/main" xmlns="" id="{9E67501A-FA64-52CF-2D2E-FEDDCA079999}"/>
              </a:ext>
            </a:extLst>
          </p:cNvPr>
          <p:cNvSpPr txBox="1"/>
          <p:nvPr/>
        </p:nvSpPr>
        <p:spPr>
          <a:xfrm>
            <a:off x="8696614" y="233375"/>
            <a:ext cx="3550081" cy="707688"/>
          </a:xfrm>
          <a:prstGeom prst="rect">
            <a:avLst/>
          </a:prstGeom>
          <a:noFill/>
        </p:spPr>
        <p:txBody>
          <a:bodyPr wrap="square" lIns="121673" tIns="60836" rIns="121673" bIns="60836" rtlCol="0">
            <a:spAutoFit/>
          </a:bodyPr>
          <a:lstStyle/>
          <a:p>
            <a:pPr defTabSz="1217220">
              <a:defRPr/>
            </a:pPr>
            <a:r>
              <a:rPr lang="en-US" b="1" kern="0" dirty="0">
                <a:solidFill>
                  <a:srgbClr val="FFFF00"/>
                </a:solidFill>
              </a:rPr>
              <a:t>4. Deposition of immune complexes in the kidney </a:t>
            </a:r>
          </a:p>
        </p:txBody>
      </p:sp>
      <p:sp>
        <p:nvSpPr>
          <p:cNvPr id="2" name="TextBox 1"/>
          <p:cNvSpPr txBox="1"/>
          <p:nvPr/>
        </p:nvSpPr>
        <p:spPr>
          <a:xfrm>
            <a:off x="1030389" y="5818293"/>
            <a:ext cx="4131219" cy="707883"/>
          </a:xfrm>
          <a:prstGeom prst="rect">
            <a:avLst/>
          </a:prstGeom>
          <a:noFill/>
        </p:spPr>
        <p:txBody>
          <a:bodyPr wrap="none" lIns="91348" tIns="45718" rIns="91348" bIns="45718" rtlCol="0">
            <a:spAutoFit/>
          </a:bodyPr>
          <a:lstStyle/>
          <a:p>
            <a:r>
              <a:rPr lang="en-US" sz="4000" b="1" dirty="0">
                <a:solidFill>
                  <a:srgbClr val="FFC000"/>
                </a:solidFill>
                <a:effectLst>
                  <a:outerShdw blurRad="38100" dist="38100" dir="2700000" algn="tl">
                    <a:srgbClr val="000000">
                      <a:alpha val="43137"/>
                    </a:srgbClr>
                  </a:outerShdw>
                </a:effectLst>
              </a:rPr>
              <a:t>“the 5</a:t>
            </a:r>
            <a:r>
              <a:rPr lang="en-US" sz="4000" b="1" baseline="30000" dirty="0">
                <a:solidFill>
                  <a:srgbClr val="FFC000"/>
                </a:solidFill>
                <a:effectLst>
                  <a:outerShdw blurRad="38100" dist="38100" dir="2700000" algn="tl">
                    <a:srgbClr val="000000">
                      <a:alpha val="43137"/>
                    </a:srgbClr>
                  </a:outerShdw>
                </a:effectLst>
              </a:rPr>
              <a:t>th</a:t>
            </a:r>
            <a:r>
              <a:rPr lang="en-US" sz="4000" b="1" dirty="0">
                <a:solidFill>
                  <a:srgbClr val="FFC000"/>
                </a:solidFill>
                <a:effectLst>
                  <a:outerShdw blurRad="38100" dist="38100" dir="2700000" algn="tl">
                    <a:srgbClr val="000000">
                      <a:alpha val="43137"/>
                    </a:srgbClr>
                  </a:outerShdw>
                </a:effectLst>
              </a:rPr>
              <a:t> element “ </a:t>
            </a:r>
            <a:endParaRPr lang="el-GR" sz="4000" b="1" dirty="0">
              <a:solidFill>
                <a:srgbClr val="FFC000"/>
              </a:solidFill>
              <a:effectLst>
                <a:outerShdw blurRad="38100" dist="38100" dir="2700000" algn="tl">
                  <a:srgbClr val="000000">
                    <a:alpha val="43137"/>
                  </a:srgbClr>
                </a:outerShdw>
              </a:effectLst>
            </a:endParaRPr>
          </a:p>
        </p:txBody>
      </p:sp>
      <p:sp>
        <p:nvSpPr>
          <p:cNvPr id="3" name="Right Arrow 2"/>
          <p:cNvSpPr/>
          <p:nvPr/>
        </p:nvSpPr>
        <p:spPr>
          <a:xfrm>
            <a:off x="5088488" y="5933199"/>
            <a:ext cx="958681" cy="41705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348" tIns="45718" rIns="91348" bIns="45718" spcCol="0" rtlCol="0" anchor="ctr"/>
          <a:lstStyle/>
          <a:p>
            <a:pPr algn="ctr"/>
            <a:endParaRPr lang="el-GR"/>
          </a:p>
        </p:txBody>
      </p:sp>
      <p:sp>
        <p:nvSpPr>
          <p:cNvPr id="13" name="TextBox 12"/>
          <p:cNvSpPr txBox="1"/>
          <p:nvPr/>
        </p:nvSpPr>
        <p:spPr>
          <a:xfrm>
            <a:off x="9273141" y="3766333"/>
            <a:ext cx="2099998" cy="369332"/>
          </a:xfrm>
          <a:prstGeom prst="rect">
            <a:avLst/>
          </a:prstGeom>
          <a:noFill/>
        </p:spPr>
        <p:txBody>
          <a:bodyPr wrap="none" rtlCol="0">
            <a:spAutoFit/>
          </a:bodyPr>
          <a:lstStyle/>
          <a:p>
            <a:r>
              <a:rPr lang="en-US" sz="1800" b="1" dirty="0" smtClean="0">
                <a:solidFill>
                  <a:srgbClr val="FFC000"/>
                </a:solidFill>
                <a:effectLst>
                  <a:outerShdw blurRad="38100" dist="38100" dir="2700000" algn="tl">
                    <a:srgbClr val="000000">
                      <a:alpha val="43137"/>
                    </a:srgbClr>
                  </a:outerShdw>
                </a:effectLst>
                <a:sym typeface="Wingdings" pitchFamily="2" charset="2"/>
              </a:rPr>
              <a:t> </a:t>
            </a:r>
            <a:r>
              <a:rPr lang="en-US" sz="1800" b="1" dirty="0" smtClean="0">
                <a:solidFill>
                  <a:srgbClr val="FFC000"/>
                </a:solidFill>
                <a:effectLst>
                  <a:outerShdw blurRad="38100" dist="38100" dir="2700000" algn="tl">
                    <a:srgbClr val="000000">
                      <a:alpha val="43137"/>
                    </a:srgbClr>
                  </a:outerShdw>
                </a:effectLst>
              </a:rPr>
              <a:t>Worse prognosis </a:t>
            </a:r>
            <a:endParaRPr lang="el-GR" sz="18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2580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DB9624BB-959E-4AAD-A6B2-B1155F1A11BC}"/>
              </a:ext>
            </a:extLst>
          </p:cNvPr>
          <p:cNvSpPr>
            <a:spLocks noGrp="1"/>
          </p:cNvSpPr>
          <p:nvPr>
            <p:ph type="title"/>
          </p:nvPr>
        </p:nvSpPr>
        <p:spPr/>
        <p:txBody>
          <a:bodyPr/>
          <a:lstStyle/>
          <a:p>
            <a:r>
              <a:rPr lang="en-US"/>
              <a:t>Complement Activation in Glomerular Disease </a:t>
            </a:r>
            <a:endParaRPr lang="en-GB"/>
          </a:p>
        </p:txBody>
      </p:sp>
      <p:pic>
        <p:nvPicPr>
          <p:cNvPr id="3" name="Picture 2">
            <a:extLst>
              <a:ext uri="{FF2B5EF4-FFF2-40B4-BE49-F238E27FC236}">
                <a16:creationId xmlns:a16="http://schemas.microsoft.com/office/drawing/2014/main" xmlns="" id="{EB7B88F6-033E-4032-A02C-FE06266A5C0C}"/>
              </a:ext>
            </a:extLst>
          </p:cNvPr>
          <p:cNvPicPr/>
          <p:nvPr/>
        </p:nvPicPr>
        <p:blipFill rotWithShape="1">
          <a:blip r:embed="rId3"/>
          <a:srcRect l="12435" t="20870" r="9826" b="5897"/>
          <a:stretch/>
        </p:blipFill>
        <p:spPr>
          <a:xfrm>
            <a:off x="1190045" y="1016407"/>
            <a:ext cx="9884355" cy="5384800"/>
          </a:xfrm>
          <a:prstGeom prst="rect">
            <a:avLst/>
          </a:prstGeom>
          <a:ln>
            <a:solidFill>
              <a:schemeClr val="bg1">
                <a:lumMod val="85000"/>
              </a:schemeClr>
            </a:solidFill>
          </a:ln>
          <a:effectLst>
            <a:glow rad="127000">
              <a:schemeClr val="bg1">
                <a:lumMod val="95000"/>
              </a:schemeClr>
            </a:glow>
          </a:effectLst>
        </p:spPr>
      </p:pic>
      <p:sp>
        <p:nvSpPr>
          <p:cNvPr id="5" name="TextBox 4"/>
          <p:cNvSpPr txBox="1"/>
          <p:nvPr/>
        </p:nvSpPr>
        <p:spPr>
          <a:xfrm>
            <a:off x="1376926" y="99392"/>
            <a:ext cx="9412383" cy="692400"/>
          </a:xfrm>
          <a:prstGeom prst="rect">
            <a:avLst/>
          </a:prstGeom>
          <a:noFill/>
        </p:spPr>
        <p:txBody>
          <a:bodyPr wrap="none" lIns="121770" tIns="60885" rIns="121770" bIns="60885" rtlCol="0">
            <a:spAutoFit/>
          </a:bodyPr>
          <a:lstStyle/>
          <a:p>
            <a:pPr defTabSz="1217310"/>
            <a:r>
              <a:rPr lang="en-US" sz="3700" b="1" i="1" dirty="0">
                <a:solidFill>
                  <a:srgbClr val="4472C4">
                    <a:lumMod val="40000"/>
                    <a:lumOff val="60000"/>
                  </a:srgbClr>
                </a:solidFill>
                <a:effectLst>
                  <a:outerShdw blurRad="38100" dist="38100" dir="2700000" algn="tl">
                    <a:srgbClr val="000000">
                      <a:alpha val="43137"/>
                    </a:srgbClr>
                  </a:outerShdw>
                </a:effectLst>
              </a:rPr>
              <a:t>Complement Activation in Glomerular Disease </a:t>
            </a:r>
            <a:endParaRPr lang="el-GR" sz="3700" b="1" i="1" dirty="0">
              <a:solidFill>
                <a:srgbClr val="4472C4">
                  <a:lumMod val="40000"/>
                  <a:lumOff val="60000"/>
                </a:srgbClr>
              </a:solidFill>
              <a:effectLst>
                <a:outerShdw blurRad="38100" dist="38100" dir="2700000" algn="tl">
                  <a:srgbClr val="000000">
                    <a:alpha val="43137"/>
                  </a:srgbClr>
                </a:outerShdw>
              </a:effectLst>
            </a:endParaRPr>
          </a:p>
        </p:txBody>
      </p:sp>
      <p:sp>
        <p:nvSpPr>
          <p:cNvPr id="7" name="TextBox 6"/>
          <p:cNvSpPr txBox="1"/>
          <p:nvPr/>
        </p:nvSpPr>
        <p:spPr>
          <a:xfrm>
            <a:off x="8015853" y="6473001"/>
            <a:ext cx="2862707" cy="369235"/>
          </a:xfrm>
          <a:prstGeom prst="rect">
            <a:avLst/>
          </a:prstGeom>
          <a:noFill/>
        </p:spPr>
        <p:txBody>
          <a:bodyPr wrap="none" lIns="121770" tIns="60885" rIns="121770" bIns="60885" rtlCol="0">
            <a:spAutoFit/>
          </a:bodyPr>
          <a:lstStyle/>
          <a:p>
            <a:pPr defTabSz="1217310"/>
            <a:r>
              <a:rPr lang="en-US" sz="1600" i="1" dirty="0" err="1">
                <a:solidFill>
                  <a:prstClr val="white">
                    <a:lumMod val="75000"/>
                  </a:prstClr>
                </a:solidFill>
              </a:rPr>
              <a:t>Exp</a:t>
            </a:r>
            <a:r>
              <a:rPr lang="en-US" sz="1600" i="1" dirty="0">
                <a:solidFill>
                  <a:prstClr val="white">
                    <a:lumMod val="75000"/>
                  </a:prstClr>
                </a:solidFill>
              </a:rPr>
              <a:t> </a:t>
            </a:r>
            <a:r>
              <a:rPr lang="en-US" sz="1600" i="1" dirty="0" err="1">
                <a:solidFill>
                  <a:prstClr val="white">
                    <a:lumMod val="75000"/>
                  </a:prstClr>
                </a:solidFill>
              </a:rPr>
              <a:t>Hematol</a:t>
            </a:r>
            <a:r>
              <a:rPr lang="en-US" sz="1600" i="1" dirty="0">
                <a:solidFill>
                  <a:prstClr val="white">
                    <a:lumMod val="75000"/>
                  </a:prstClr>
                </a:solidFill>
              </a:rPr>
              <a:t> </a:t>
            </a:r>
            <a:r>
              <a:rPr lang="en-US" sz="1600" i="1" dirty="0" err="1">
                <a:solidFill>
                  <a:prstClr val="white">
                    <a:lumMod val="75000"/>
                  </a:prstClr>
                </a:solidFill>
              </a:rPr>
              <a:t>Oncol</a:t>
            </a:r>
            <a:r>
              <a:rPr lang="en-US" sz="1600" i="1" dirty="0">
                <a:solidFill>
                  <a:prstClr val="white">
                    <a:lumMod val="75000"/>
                  </a:prstClr>
                </a:solidFill>
              </a:rPr>
              <a:t>. 2021;10:57</a:t>
            </a:r>
            <a:endParaRPr lang="el-GR" sz="1600" i="1" dirty="0">
              <a:solidFill>
                <a:prstClr val="white">
                  <a:lumMod val="75000"/>
                </a:prstClr>
              </a:solidFill>
            </a:endParaRPr>
          </a:p>
        </p:txBody>
      </p:sp>
      <p:sp>
        <p:nvSpPr>
          <p:cNvPr id="8" name="Rectangle 7"/>
          <p:cNvSpPr/>
          <p:nvPr/>
        </p:nvSpPr>
        <p:spPr>
          <a:xfrm>
            <a:off x="8746879" y="3881527"/>
            <a:ext cx="1422400" cy="40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70" tIns="60885" rIns="121770" bIns="60885" spcCol="0" rtlCol="0" anchor="ctr"/>
          <a:lstStyle/>
          <a:p>
            <a:pPr algn="ctr" defTabSz="1217310"/>
            <a:endParaRPr lang="el-GR" sz="2400">
              <a:solidFill>
                <a:prstClr val="white"/>
              </a:solidFill>
            </a:endParaRPr>
          </a:p>
        </p:txBody>
      </p:sp>
      <p:sp>
        <p:nvSpPr>
          <p:cNvPr id="9" name="Rectangle 8"/>
          <p:cNvSpPr/>
          <p:nvPr/>
        </p:nvSpPr>
        <p:spPr>
          <a:xfrm>
            <a:off x="1625600" y="1016493"/>
            <a:ext cx="7112000" cy="482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70" tIns="60885" rIns="121770" bIns="60885" spcCol="0" rtlCol="0" anchor="ctr"/>
          <a:lstStyle/>
          <a:p>
            <a:pPr algn="ctr" defTabSz="1217310"/>
            <a:endParaRPr lang="el-GR" sz="2400">
              <a:solidFill>
                <a:prstClr val="white"/>
              </a:solidFill>
            </a:endParaRPr>
          </a:p>
        </p:txBody>
      </p:sp>
      <p:sp>
        <p:nvSpPr>
          <p:cNvPr id="11" name="TextBox 10"/>
          <p:cNvSpPr txBox="1"/>
          <p:nvPr/>
        </p:nvSpPr>
        <p:spPr>
          <a:xfrm>
            <a:off x="1625627" y="1074834"/>
            <a:ext cx="6828215" cy="415401"/>
          </a:xfrm>
          <a:prstGeom prst="rect">
            <a:avLst/>
          </a:prstGeom>
          <a:noFill/>
        </p:spPr>
        <p:txBody>
          <a:bodyPr wrap="none" lIns="121770" tIns="60885" rIns="121770" bIns="60885" rtlCol="0">
            <a:spAutoFit/>
          </a:bodyPr>
          <a:lstStyle/>
          <a:p>
            <a:pPr defTabSz="1217310"/>
            <a:r>
              <a:rPr lang="en-US" dirty="0">
                <a:solidFill>
                  <a:prstClr val="black"/>
                </a:solidFill>
                <a:effectLst>
                  <a:outerShdw blurRad="38100" dist="38100" dir="2700000" algn="tl">
                    <a:srgbClr val="000000">
                      <a:alpha val="43137"/>
                    </a:srgbClr>
                  </a:outerShdw>
                </a:effectLst>
              </a:rPr>
              <a:t>Classical Pathway                                                             </a:t>
            </a:r>
            <a:r>
              <a:rPr lang="en-US" dirty="0" err="1">
                <a:solidFill>
                  <a:prstClr val="black"/>
                </a:solidFill>
                <a:effectLst>
                  <a:outerShdw blurRad="38100" dist="38100" dir="2700000" algn="tl">
                    <a:srgbClr val="000000">
                      <a:alpha val="43137"/>
                    </a:srgbClr>
                  </a:outerShdw>
                </a:effectLst>
              </a:rPr>
              <a:t>Lectin</a:t>
            </a:r>
            <a:r>
              <a:rPr lang="en-US" dirty="0">
                <a:solidFill>
                  <a:prstClr val="black"/>
                </a:solidFill>
                <a:effectLst>
                  <a:outerShdw blurRad="38100" dist="38100" dir="2700000" algn="tl">
                    <a:srgbClr val="000000">
                      <a:alpha val="43137"/>
                    </a:srgbClr>
                  </a:outerShdw>
                </a:effectLst>
              </a:rPr>
              <a:t> Pathway </a:t>
            </a:r>
            <a:endParaRPr lang="el-GR"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2881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1_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13919</TotalTime>
  <Words>5682</Words>
  <Application>Microsoft Office PowerPoint</Application>
  <PresentationFormat>Custom</PresentationFormat>
  <Paragraphs>653</Paragraphs>
  <Slides>79</Slides>
  <Notes>57</Notes>
  <HiddenSlides>0</HiddenSlides>
  <MMClips>0</MMClips>
  <ScaleCrop>false</ScaleCrop>
  <HeadingPairs>
    <vt:vector size="4" baseType="variant">
      <vt:variant>
        <vt:lpstr>Theme</vt:lpstr>
      </vt:variant>
      <vt:variant>
        <vt:i4>11</vt:i4>
      </vt:variant>
      <vt:variant>
        <vt:lpstr>Slide Titles</vt:lpstr>
      </vt:variant>
      <vt:variant>
        <vt:i4>79</vt:i4>
      </vt:variant>
    </vt:vector>
  </HeadingPairs>
  <TitlesOfParts>
    <vt:vector size="90" baseType="lpstr">
      <vt:lpstr>Θέμα του Office</vt:lpstr>
      <vt:lpstr>Office Theme</vt:lpstr>
      <vt:lpstr>1_Office Theme</vt:lpstr>
      <vt:lpstr>2_Office Theme</vt:lpstr>
      <vt:lpstr>3_Office Theme</vt:lpstr>
      <vt:lpstr>4_Office Theme</vt:lpstr>
      <vt:lpstr>5_Office Theme</vt:lpstr>
      <vt:lpstr>6_Office Theme</vt:lpstr>
      <vt:lpstr>1_Θέμα του Office</vt:lpstr>
      <vt:lpstr>7_Office Theme</vt:lpstr>
      <vt:lpstr>8_Office Theme</vt:lpstr>
      <vt:lpstr>PowerPoint Presentation</vt:lpstr>
      <vt:lpstr>Disclosures </vt:lpstr>
      <vt:lpstr>Outline</vt:lpstr>
      <vt:lpstr>IgA Nephropathy (IgAN)</vt:lpstr>
      <vt:lpstr>PowerPoint Presentation</vt:lpstr>
      <vt:lpstr>Genome wide association studies (GWAS)</vt:lpstr>
      <vt:lpstr>PowerPoint Presentation</vt:lpstr>
      <vt:lpstr>PowerPoint Presentation</vt:lpstr>
      <vt:lpstr>Complement Activation in Glomerular Disease </vt:lpstr>
      <vt:lpstr>PowerPoint Presentation</vt:lpstr>
      <vt:lpstr>Outline</vt:lpstr>
      <vt:lpstr>PowerPoint Presentation</vt:lpstr>
      <vt:lpstr>International IgAN Prediction Tool at Biopsy Determining Prognosis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Deposition of IgA-immune complexes in the mesangium increases ET-1 and AngII production which contribute to: </vt:lpstr>
      <vt:lpstr>PowerPoint Presentation</vt:lpstr>
      <vt:lpstr>PowerPoint Presentation</vt:lpstr>
      <vt:lpstr>Outline</vt:lpstr>
      <vt:lpstr>IgAN Challenges With Current Treatments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ΜΥΡΤΩ ΓΙΑΝΝΟΠΟΥΛΟΥ</dc:creator>
  <cp:lastModifiedBy>admin</cp:lastModifiedBy>
  <cp:revision>367</cp:revision>
  <dcterms:created xsi:type="dcterms:W3CDTF">2023-07-24T14:46:11Z</dcterms:created>
  <dcterms:modified xsi:type="dcterms:W3CDTF">2023-10-18T10:39:10Z</dcterms:modified>
</cp:coreProperties>
</file>