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51"/>
  </p:notesMasterIdLst>
  <p:sldIdLst>
    <p:sldId id="256" r:id="rId2"/>
    <p:sldId id="297" r:id="rId3"/>
    <p:sldId id="298" r:id="rId4"/>
    <p:sldId id="394" r:id="rId5"/>
    <p:sldId id="385" r:id="rId6"/>
    <p:sldId id="400" r:id="rId7"/>
    <p:sldId id="386" r:id="rId8"/>
    <p:sldId id="387" r:id="rId9"/>
    <p:sldId id="401" r:id="rId10"/>
    <p:sldId id="303" r:id="rId11"/>
    <p:sldId id="402" r:id="rId12"/>
    <p:sldId id="306" r:id="rId13"/>
    <p:sldId id="308" r:id="rId14"/>
    <p:sldId id="309" r:id="rId15"/>
    <p:sldId id="310" r:id="rId16"/>
    <p:sldId id="311" r:id="rId17"/>
    <p:sldId id="312" r:id="rId18"/>
    <p:sldId id="313" r:id="rId19"/>
    <p:sldId id="314" r:id="rId20"/>
    <p:sldId id="403" r:id="rId21"/>
    <p:sldId id="315" r:id="rId22"/>
    <p:sldId id="319" r:id="rId23"/>
    <p:sldId id="321" r:id="rId24"/>
    <p:sldId id="404" r:id="rId25"/>
    <p:sldId id="409" r:id="rId26"/>
    <p:sldId id="322" r:id="rId27"/>
    <p:sldId id="323" r:id="rId28"/>
    <p:sldId id="411" r:id="rId29"/>
    <p:sldId id="410" r:id="rId30"/>
    <p:sldId id="324" r:id="rId31"/>
    <p:sldId id="325" r:id="rId32"/>
    <p:sldId id="388" r:id="rId33"/>
    <p:sldId id="390" r:id="rId34"/>
    <p:sldId id="328" r:id="rId35"/>
    <p:sldId id="329" r:id="rId36"/>
    <p:sldId id="389" r:id="rId37"/>
    <p:sldId id="330" r:id="rId38"/>
    <p:sldId id="396" r:id="rId39"/>
    <p:sldId id="332" r:id="rId40"/>
    <p:sldId id="333" r:id="rId41"/>
    <p:sldId id="334" r:id="rId42"/>
    <p:sldId id="335" r:id="rId43"/>
    <p:sldId id="391" r:id="rId44"/>
    <p:sldId id="408" r:id="rId45"/>
    <p:sldId id="336" r:id="rId46"/>
    <p:sldId id="405" r:id="rId47"/>
    <p:sldId id="407" r:id="rId48"/>
    <p:sldId id="340" r:id="rId49"/>
    <p:sldId id="393" r:id="rId50"/>
  </p:sldIdLst>
  <p:sldSz cx="9144000" cy="5143500" type="screen16x9"/>
  <p:notesSz cx="6858000" cy="9144000"/>
  <p:embeddedFontLst>
    <p:embeddedFont>
      <p:font typeface="Palatino Linotype" panose="02040502050505030304" pitchFamily="18" charset="0"/>
      <p:regular r:id="rId52"/>
      <p:bold r:id="rId53"/>
      <p:italic r:id="rId54"/>
      <p:boldItalic r:id="rId55"/>
    </p:embeddedFont>
    <p:embeddedFont>
      <p:font typeface="SimSun" panose="02010600030101010101" pitchFamily="2" charset="-122"/>
      <p:regular r:id="rId56"/>
    </p:embeddedFont>
    <p:embeddedFont>
      <p:font typeface="Tahoma" panose="020B0604030504040204" pitchFamily="34" charset="0"/>
      <p:regular r:id="rId57"/>
      <p:bold r:id="rId58"/>
    </p:embeddedFont>
    <p:embeddedFont>
      <p:font typeface="Albert Sans" panose="020B0604020202020204" charset="-18"/>
      <p:regular r:id="rId59"/>
      <p:bold r:id="rId60"/>
      <p:italic r:id="rId61"/>
      <p:boldItalic r:id="rId62"/>
    </p:embeddedFont>
    <p:embeddedFont>
      <p:font typeface="Advent Pro" panose="020B0604020202020204" charset="-18"/>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DA1FC09-0AF4-4264-A957-98ABF6A63B62}">
  <a:tblStyle styleId="{DDA1FC09-0AF4-4264-A957-98ABF6A63B6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385EAAD-FFD8-4C04-BBE5-FE16B916B014}"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11" d="100"/>
          <a:sy n="111" d="100"/>
        </p:scale>
        <p:origin x="634" y="82"/>
      </p:cViewPr>
      <p:guideLst/>
    </p:cSldViewPr>
  </p:slideViewPr>
  <p:notesTextViewPr>
    <p:cViewPr>
      <p:scale>
        <a:sx n="1" d="1"/>
        <a:sy n="1" d="1"/>
      </p:scale>
      <p:origin x="0" y="0"/>
    </p:cViewPr>
  </p:notesTextViewPr>
  <p:sorterViewPr>
    <p:cViewPr>
      <p:scale>
        <a:sx n="170" d="100"/>
        <a:sy n="170" d="100"/>
      </p:scale>
      <p:origin x="0" y="-2485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141674871208014E-2"/>
          <c:y val="2.9156609103447629E-2"/>
          <c:w val="0.89211974280951734"/>
          <c:h val="0.9044021154204096"/>
        </c:manualLayout>
      </c:layout>
      <c:barChart>
        <c:barDir val="col"/>
        <c:grouping val="clustered"/>
        <c:varyColors val="0"/>
        <c:ser>
          <c:idx val="0"/>
          <c:order val="0"/>
          <c:spPr>
            <a:solidFill>
              <a:schemeClr val="bg1">
                <a:lumMod val="95000"/>
              </a:schemeClr>
            </a:solidFill>
            <a:ln>
              <a:solidFill>
                <a:sysClr val="windowText" lastClr="000000"/>
              </a:solidFill>
            </a:ln>
            <a:effectLst/>
          </c:spPr>
          <c:invertIfNegative val="0"/>
          <c:errBars>
            <c:errBarType val="plus"/>
            <c:errValType val="cust"/>
            <c:noEndCap val="0"/>
            <c:plus>
              <c:numLit>
                <c:formatCode>General</c:formatCode>
                <c:ptCount val="1"/>
                <c:pt idx="0">
                  <c:v>10</c:v>
                </c:pt>
              </c:numLit>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Sheet1!$A$1</c:f>
              <c:numCache>
                <c:formatCode>General</c:formatCode>
                <c:ptCount val="1"/>
                <c:pt idx="0">
                  <c:v>28.2</c:v>
                </c:pt>
              </c:numCache>
            </c:numRef>
          </c:val>
        </c:ser>
        <c:ser>
          <c:idx val="1"/>
          <c:order val="1"/>
          <c:spPr>
            <a:solidFill>
              <a:schemeClr val="bg2">
                <a:lumMod val="75000"/>
              </a:schemeClr>
            </a:solidFill>
            <a:ln>
              <a:solidFill>
                <a:sysClr val="windowText" lastClr="000000"/>
              </a:solidFill>
            </a:ln>
            <a:effectLst/>
          </c:spPr>
          <c:invertIfNegative val="0"/>
          <c:errBars>
            <c:errBarType val="plus"/>
            <c:errValType val="cust"/>
            <c:noEndCap val="0"/>
            <c:plus>
              <c:numLit>
                <c:formatCode>General</c:formatCode>
                <c:ptCount val="1"/>
                <c:pt idx="0">
                  <c:v>7</c:v>
                </c:pt>
              </c:numLit>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Sheet1!$B$1</c:f>
              <c:numCache>
                <c:formatCode>General</c:formatCode>
                <c:ptCount val="1"/>
                <c:pt idx="0">
                  <c:v>50.95</c:v>
                </c:pt>
              </c:numCache>
            </c:numRef>
          </c:val>
        </c:ser>
        <c:ser>
          <c:idx val="2"/>
          <c:order val="2"/>
          <c:spPr>
            <a:solidFill>
              <a:schemeClr val="tx1">
                <a:lumMod val="50000"/>
                <a:lumOff val="50000"/>
              </a:schemeClr>
            </a:solidFill>
            <a:ln>
              <a:solidFill>
                <a:sysClr val="windowText" lastClr="000000"/>
              </a:solidFill>
            </a:ln>
            <a:effectLst/>
          </c:spPr>
          <c:invertIfNegative val="0"/>
          <c:errBars>
            <c:errBarType val="plus"/>
            <c:errValType val="cust"/>
            <c:noEndCap val="0"/>
            <c:plus>
              <c:numLit>
                <c:formatCode>General</c:formatCode>
                <c:ptCount val="2"/>
                <c:pt idx="0">
                  <c:v>7</c:v>
                </c:pt>
                <c:pt idx="1">
                  <c:v>25</c:v>
                </c:pt>
              </c:numLit>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Sheet1!$C$1</c:f>
              <c:numCache>
                <c:formatCode>General</c:formatCode>
                <c:ptCount val="1"/>
                <c:pt idx="0">
                  <c:v>54.37</c:v>
                </c:pt>
              </c:numCache>
            </c:numRef>
          </c:val>
        </c:ser>
        <c:ser>
          <c:idx val="3"/>
          <c:order val="3"/>
          <c:spPr>
            <a:solidFill>
              <a:schemeClr val="tx1"/>
            </a:solidFill>
            <a:ln>
              <a:noFill/>
            </a:ln>
            <a:effectLst/>
          </c:spPr>
          <c:invertIfNegative val="0"/>
          <c:errBars>
            <c:errBarType val="plus"/>
            <c:errValType val="cust"/>
            <c:noEndCap val="0"/>
            <c:plus>
              <c:numLit>
                <c:formatCode>General</c:formatCode>
                <c:ptCount val="2"/>
                <c:pt idx="0">
                  <c:v>11</c:v>
                </c:pt>
                <c:pt idx="1">
                  <c:v>23</c:v>
                </c:pt>
              </c:numLit>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Sheet1!$D$1</c:f>
              <c:numCache>
                <c:formatCode>General</c:formatCode>
                <c:ptCount val="1"/>
                <c:pt idx="0">
                  <c:v>62.4</c:v>
                </c:pt>
              </c:numCache>
            </c:numRef>
          </c:val>
        </c:ser>
        <c:ser>
          <c:idx val="4"/>
          <c:order val="4"/>
          <c:spPr>
            <a:solidFill>
              <a:schemeClr val="accent6">
                <a:lumMod val="75000"/>
              </a:schemeClr>
            </a:solidFill>
            <a:ln>
              <a:noFill/>
            </a:ln>
            <a:effectLst/>
          </c:spPr>
          <c:invertIfNegative val="0"/>
          <c:errBars>
            <c:errBarType val="plus"/>
            <c:errValType val="cust"/>
            <c:noEndCap val="0"/>
            <c:plus>
              <c:numLit>
                <c:formatCode>General</c:formatCode>
                <c:ptCount val="2"/>
                <c:pt idx="0">
                  <c:v>11</c:v>
                </c:pt>
                <c:pt idx="1">
                  <c:v>23</c:v>
                </c:pt>
              </c:numLit>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Sheet1!$E$1</c:f>
              <c:numCache>
                <c:formatCode>General</c:formatCode>
                <c:ptCount val="1"/>
                <c:pt idx="0">
                  <c:v>43.2</c:v>
                </c:pt>
              </c:numCache>
            </c:numRef>
          </c:val>
        </c:ser>
        <c:dLbls>
          <c:showLegendKey val="0"/>
          <c:showVal val="0"/>
          <c:showCatName val="0"/>
          <c:showSerName val="0"/>
          <c:showPercent val="0"/>
          <c:showBubbleSize val="0"/>
        </c:dLbls>
        <c:gapWidth val="219"/>
        <c:overlap val="-27"/>
        <c:axId val="-1608668960"/>
        <c:axId val="-1608678752"/>
      </c:barChart>
      <c:catAx>
        <c:axId val="-1608668960"/>
        <c:scaling>
          <c:orientation val="minMax"/>
        </c:scaling>
        <c:delete val="1"/>
        <c:axPos val="b"/>
        <c:numFmt formatCode="General" sourceLinked="1"/>
        <c:majorTickMark val="none"/>
        <c:minorTickMark val="none"/>
        <c:tickLblPos val="nextTo"/>
        <c:crossAx val="-1608678752"/>
        <c:crosses val="autoZero"/>
        <c:auto val="1"/>
        <c:lblAlgn val="ctr"/>
        <c:lblOffset val="100"/>
        <c:noMultiLvlLbl val="0"/>
      </c:catAx>
      <c:valAx>
        <c:axId val="-1608678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r-Latn-RS"/>
          </a:p>
        </c:txPr>
        <c:crossAx val="-16086689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r-Latn-R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7663009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51dd0cbc8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51dd0cbc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666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7465650" y="-166400"/>
            <a:ext cx="1822900" cy="5468750"/>
          </a:xfrm>
          <a:custGeom>
            <a:avLst/>
            <a:gdLst/>
            <a:ahLst/>
            <a:cxnLst/>
            <a:rect l="l" t="t" r="r" b="b"/>
            <a:pathLst>
              <a:path w="72916" h="218750" extrusionOk="0">
                <a:moveTo>
                  <a:pt x="68680" y="0"/>
                </a:moveTo>
                <a:lnTo>
                  <a:pt x="72916" y="218750"/>
                </a:lnTo>
                <a:lnTo>
                  <a:pt x="0" y="217842"/>
                </a:lnTo>
                <a:close/>
              </a:path>
            </a:pathLst>
          </a:custGeom>
          <a:solidFill>
            <a:schemeClr val="accent3"/>
          </a:solidFill>
          <a:ln>
            <a:noFill/>
          </a:ln>
          <a:effectLst>
            <a:outerShdw blurRad="214313" dist="76200" dir="10800000" algn="bl" rotWithShape="0">
              <a:schemeClr val="dk1">
                <a:alpha val="36000"/>
              </a:schemeClr>
            </a:outerShdw>
          </a:effectLst>
        </p:spPr>
      </p:sp>
      <p:sp>
        <p:nvSpPr>
          <p:cNvPr id="10" name="Google Shape;10;p2"/>
          <p:cNvSpPr/>
          <p:nvPr/>
        </p:nvSpPr>
        <p:spPr>
          <a:xfrm>
            <a:off x="-234475" y="-90775"/>
            <a:ext cx="2133025" cy="5325050"/>
          </a:xfrm>
          <a:custGeom>
            <a:avLst/>
            <a:gdLst/>
            <a:ahLst/>
            <a:cxnLst/>
            <a:rect l="l" t="t" r="r" b="b"/>
            <a:pathLst>
              <a:path w="85321" h="213002" extrusionOk="0">
                <a:moveTo>
                  <a:pt x="85321" y="0"/>
                </a:moveTo>
                <a:lnTo>
                  <a:pt x="25717" y="213002"/>
                </a:lnTo>
                <a:lnTo>
                  <a:pt x="0" y="213002"/>
                </a:lnTo>
                <a:lnTo>
                  <a:pt x="0" y="1"/>
                </a:lnTo>
                <a:close/>
              </a:path>
            </a:pathLst>
          </a:custGeom>
          <a:solidFill>
            <a:schemeClr val="accent2"/>
          </a:solidFill>
          <a:ln>
            <a:noFill/>
          </a:ln>
          <a:effectLst>
            <a:outerShdw blurRad="214313" dist="76200" dir="3600000" algn="bl" rotWithShape="0">
              <a:schemeClr val="dk1">
                <a:alpha val="36000"/>
              </a:schemeClr>
            </a:outerShdw>
          </a:effectLst>
        </p:spPr>
      </p:sp>
      <p:sp>
        <p:nvSpPr>
          <p:cNvPr id="11" name="Google Shape;11;p2"/>
          <p:cNvSpPr/>
          <p:nvPr/>
        </p:nvSpPr>
        <p:spPr>
          <a:xfrm>
            <a:off x="-83200" y="-45375"/>
            <a:ext cx="2314575" cy="1974200"/>
          </a:xfrm>
          <a:custGeom>
            <a:avLst/>
            <a:gdLst/>
            <a:ahLst/>
            <a:cxnLst/>
            <a:rect l="l" t="t" r="r" b="b"/>
            <a:pathLst>
              <a:path w="92583" h="78968" extrusionOk="0">
                <a:moveTo>
                  <a:pt x="0" y="302"/>
                </a:moveTo>
                <a:lnTo>
                  <a:pt x="0" y="78968"/>
                </a:lnTo>
                <a:lnTo>
                  <a:pt x="92583" y="0"/>
                </a:lnTo>
                <a:close/>
              </a:path>
            </a:pathLst>
          </a:custGeom>
          <a:solidFill>
            <a:schemeClr val="dk2"/>
          </a:solidFill>
          <a:ln>
            <a:noFill/>
          </a:ln>
          <a:effectLst>
            <a:outerShdw blurRad="214313" dist="76200" dir="3600000" algn="bl" rotWithShape="0">
              <a:schemeClr val="dk1">
                <a:alpha val="36000"/>
              </a:schemeClr>
            </a:outerShdw>
          </a:effectLst>
        </p:spPr>
      </p:sp>
      <p:sp>
        <p:nvSpPr>
          <p:cNvPr id="12" name="Google Shape;12;p2"/>
          <p:cNvSpPr/>
          <p:nvPr/>
        </p:nvSpPr>
        <p:spPr>
          <a:xfrm>
            <a:off x="7102575" y="3585325"/>
            <a:ext cx="2352400" cy="1656500"/>
          </a:xfrm>
          <a:custGeom>
            <a:avLst/>
            <a:gdLst/>
            <a:ahLst/>
            <a:cxnLst/>
            <a:rect l="l" t="t" r="r" b="b"/>
            <a:pathLst>
              <a:path w="94096" h="66260" extrusionOk="0">
                <a:moveTo>
                  <a:pt x="0" y="64142"/>
                </a:moveTo>
                <a:lnTo>
                  <a:pt x="91373" y="0"/>
                </a:lnTo>
                <a:lnTo>
                  <a:pt x="94096" y="66260"/>
                </a:lnTo>
                <a:close/>
              </a:path>
            </a:pathLst>
          </a:custGeom>
          <a:solidFill>
            <a:schemeClr val="accent6"/>
          </a:solidFill>
          <a:ln>
            <a:noFill/>
          </a:ln>
          <a:effectLst>
            <a:outerShdw blurRad="214313" dist="76200" dir="10860000" algn="bl" rotWithShape="0">
              <a:schemeClr val="dk1">
                <a:alpha val="36000"/>
              </a:schemeClr>
            </a:outerShdw>
          </a:effectLst>
        </p:spPr>
      </p:sp>
      <p:sp>
        <p:nvSpPr>
          <p:cNvPr id="13" name="Google Shape;13;p2"/>
          <p:cNvSpPr txBox="1">
            <a:spLocks noGrp="1"/>
          </p:cNvSpPr>
          <p:nvPr>
            <p:ph type="ctrTitle"/>
          </p:nvPr>
        </p:nvSpPr>
        <p:spPr>
          <a:xfrm>
            <a:off x="2186250" y="721388"/>
            <a:ext cx="4771500" cy="27384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5700">
                <a:latin typeface="Advent Pro"/>
                <a:ea typeface="Advent Pro"/>
                <a:cs typeface="Advent Pro"/>
                <a:sym typeface="Advent Pr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3179250" y="3631050"/>
            <a:ext cx="2785500" cy="73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atin typeface="Albert Sans"/>
                <a:ea typeface="Albert Sans"/>
                <a:cs typeface="Albert Sans"/>
                <a:sym typeface="Albert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sr-Latn-RS"/>
          </a:p>
        </p:txBody>
      </p:sp>
      <p:sp>
        <p:nvSpPr>
          <p:cNvPr id="3" name="Text Placeholder 2"/>
          <p:cNvSpPr>
            <a:spLocks noGrp="1"/>
          </p:cNvSpPr>
          <p:nvPr>
            <p:ph type="body" sz="half" idx="1"/>
          </p:nvPr>
        </p:nvSpPr>
        <p:spPr>
          <a:xfrm>
            <a:off x="457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4" name="Content Placeholder 3"/>
          <p:cNvSpPr>
            <a:spLocks noGrp="1"/>
          </p:cNvSpPr>
          <p:nvPr>
            <p:ph sz="quarter" idx="2"/>
          </p:nvPr>
        </p:nvSpPr>
        <p:spPr>
          <a:xfrm>
            <a:off x="4648200" y="1200150"/>
            <a:ext cx="4038600" cy="16394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5" name="Content Placeholder 4"/>
          <p:cNvSpPr>
            <a:spLocks noGrp="1"/>
          </p:cNvSpPr>
          <p:nvPr>
            <p:ph sz="quarter" idx="3"/>
          </p:nvPr>
        </p:nvSpPr>
        <p:spPr>
          <a:xfrm>
            <a:off x="4648200" y="2953942"/>
            <a:ext cx="4038600" cy="16406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6"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ltLang="sr-Latn-RS"/>
          </a:p>
        </p:txBody>
      </p:sp>
      <p:sp>
        <p:nvSpPr>
          <p:cNvPr id="7"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ltLang="sr-Latn-RS"/>
          </a:p>
        </p:txBody>
      </p:sp>
      <p:sp>
        <p:nvSpPr>
          <p:cNvPr id="8"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FD674F0D-C0F4-4400-BF15-BA01BCA37F01}" type="slidenum">
              <a:rPr lang="en-US" altLang="sr-Latn-RS"/>
              <a:pPr>
                <a:defRPr/>
              </a:pPr>
              <a:t>‹#›</a:t>
            </a:fld>
            <a:endParaRPr lang="en-US" altLang="sr-Latn-RS"/>
          </a:p>
        </p:txBody>
      </p:sp>
    </p:spTree>
    <p:extLst>
      <p:ext uri="{BB962C8B-B14F-4D97-AF65-F5344CB8AC3E}">
        <p14:creationId xmlns:p14="http://schemas.microsoft.com/office/powerpoint/2010/main" val="3439135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Latn-R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ltLang="sr-Latn-RS"/>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ltLang="sr-Latn-RS"/>
          </a:p>
        </p:txBody>
      </p:sp>
      <p:sp>
        <p:nvSpPr>
          <p:cNvPr id="6"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5D7F75DF-0B64-4415-9235-BFAD2E962231}" type="slidenum">
              <a:rPr lang="en-US" altLang="sr-Latn-RS"/>
              <a:pPr>
                <a:defRPr/>
              </a:pPr>
              <a:t>‹#›</a:t>
            </a:fld>
            <a:endParaRPr lang="en-US" altLang="sr-Latn-RS"/>
          </a:p>
        </p:txBody>
      </p:sp>
    </p:spTree>
    <p:extLst>
      <p:ext uri="{BB962C8B-B14F-4D97-AF65-F5344CB8AC3E}">
        <p14:creationId xmlns:p14="http://schemas.microsoft.com/office/powerpoint/2010/main" val="3935364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716375" y="445025"/>
            <a:ext cx="7711200" cy="5727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24" name="Google Shape;24;p4"/>
          <p:cNvSpPr txBox="1">
            <a:spLocks noGrp="1"/>
          </p:cNvSpPr>
          <p:nvPr>
            <p:ph type="body" idx="1"/>
          </p:nvPr>
        </p:nvSpPr>
        <p:spPr>
          <a:xfrm>
            <a:off x="716375" y="1152475"/>
            <a:ext cx="7711200" cy="1131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716375" y="445025"/>
            <a:ext cx="7711200" cy="5727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sz="3400"/>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36" name="Google Shape;36;p6"/>
          <p:cNvSpPr/>
          <p:nvPr/>
        </p:nvSpPr>
        <p:spPr>
          <a:xfrm>
            <a:off x="8312800" y="-90775"/>
            <a:ext cx="1021125" cy="4319025"/>
          </a:xfrm>
          <a:custGeom>
            <a:avLst/>
            <a:gdLst/>
            <a:ahLst/>
            <a:cxnLst/>
            <a:rect l="l" t="t" r="r" b="b"/>
            <a:pathLst>
              <a:path w="40845" h="172761" extrusionOk="0">
                <a:moveTo>
                  <a:pt x="40845" y="0"/>
                </a:moveTo>
                <a:lnTo>
                  <a:pt x="0" y="303"/>
                </a:lnTo>
                <a:lnTo>
                  <a:pt x="35702" y="172761"/>
                </a:lnTo>
                <a:close/>
              </a:path>
            </a:pathLst>
          </a:custGeom>
          <a:solidFill>
            <a:schemeClr val="accent4"/>
          </a:solidFill>
          <a:ln>
            <a:noFill/>
          </a:ln>
          <a:effectLst>
            <a:outerShdw blurRad="214313" dist="76200" dir="10860000" algn="bl" rotWithShape="0">
              <a:schemeClr val="dk1">
                <a:alpha val="35000"/>
              </a:schemeClr>
            </a:outerShdw>
          </a:effectLst>
        </p:spPr>
      </p:sp>
      <p:sp>
        <p:nvSpPr>
          <p:cNvPr id="37" name="Google Shape;37;p6"/>
          <p:cNvSpPr/>
          <p:nvPr/>
        </p:nvSpPr>
        <p:spPr>
          <a:xfrm>
            <a:off x="7828700" y="-60500"/>
            <a:ext cx="1397700" cy="1646000"/>
          </a:xfrm>
          <a:custGeom>
            <a:avLst/>
            <a:gdLst/>
            <a:ahLst/>
            <a:cxnLst/>
            <a:rect l="l" t="t" r="r" b="b"/>
            <a:pathLst>
              <a:path w="55908" h="65840" extrusionOk="0">
                <a:moveTo>
                  <a:pt x="55908" y="854"/>
                </a:moveTo>
                <a:lnTo>
                  <a:pt x="55908" y="65840"/>
                </a:lnTo>
                <a:lnTo>
                  <a:pt x="0" y="0"/>
                </a:lnTo>
                <a:close/>
              </a:path>
            </a:pathLst>
          </a:custGeom>
          <a:solidFill>
            <a:schemeClr val="accent2"/>
          </a:solidFill>
          <a:ln>
            <a:noFill/>
          </a:ln>
          <a:effectLst>
            <a:outerShdw blurRad="214313" dist="76200" dir="3600000" algn="bl" rotWithShape="0">
              <a:schemeClr val="dk1">
                <a:alpha val="35000"/>
              </a:schemeClr>
            </a:outerShdw>
          </a:effectLst>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1388100" y="1081650"/>
            <a:ext cx="6367800" cy="29802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6" name="Google Shape;46;p8"/>
          <p:cNvSpPr/>
          <p:nvPr/>
        </p:nvSpPr>
        <p:spPr>
          <a:xfrm>
            <a:off x="-114625" y="-105375"/>
            <a:ext cx="1168450" cy="2104025"/>
          </a:xfrm>
          <a:custGeom>
            <a:avLst/>
            <a:gdLst/>
            <a:ahLst/>
            <a:cxnLst/>
            <a:rect l="l" t="t" r="r" b="b"/>
            <a:pathLst>
              <a:path w="46738" h="84161" extrusionOk="0">
                <a:moveTo>
                  <a:pt x="46738" y="0"/>
                </a:moveTo>
                <a:lnTo>
                  <a:pt x="0" y="490"/>
                </a:lnTo>
                <a:lnTo>
                  <a:pt x="1146" y="84161"/>
                </a:lnTo>
                <a:close/>
              </a:path>
            </a:pathLst>
          </a:custGeom>
          <a:solidFill>
            <a:schemeClr val="accent3"/>
          </a:solidFill>
          <a:ln>
            <a:noFill/>
          </a:ln>
          <a:effectLst>
            <a:outerShdw blurRad="214313" dist="76200" dir="3660000" algn="bl" rotWithShape="0">
              <a:srgbClr val="000000">
                <a:alpha val="35000"/>
              </a:srgbClr>
            </a:outerShdw>
          </a:effectLst>
        </p:spPr>
      </p:sp>
      <p:sp>
        <p:nvSpPr>
          <p:cNvPr id="47" name="Google Shape;47;p8"/>
          <p:cNvSpPr/>
          <p:nvPr/>
        </p:nvSpPr>
        <p:spPr>
          <a:xfrm>
            <a:off x="6185175" y="3810000"/>
            <a:ext cx="3072325" cy="1426725"/>
          </a:xfrm>
          <a:custGeom>
            <a:avLst/>
            <a:gdLst/>
            <a:ahLst/>
            <a:cxnLst/>
            <a:rect l="l" t="t" r="r" b="b"/>
            <a:pathLst>
              <a:path w="122893" h="57069" extrusionOk="0">
                <a:moveTo>
                  <a:pt x="0" y="56745"/>
                </a:moveTo>
                <a:lnTo>
                  <a:pt x="121596" y="0"/>
                </a:lnTo>
                <a:lnTo>
                  <a:pt x="122893" y="57069"/>
                </a:lnTo>
                <a:close/>
              </a:path>
            </a:pathLst>
          </a:custGeom>
          <a:solidFill>
            <a:schemeClr val="accent2"/>
          </a:solidFill>
          <a:ln>
            <a:noFill/>
          </a:ln>
          <a:effectLst>
            <a:outerShdw blurRad="214313" dist="76200" dir="10860000" algn="bl" rotWithShape="0">
              <a:srgbClr val="000000">
                <a:alpha val="35000"/>
              </a:srgbClr>
            </a:outerShdw>
          </a:effectLst>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9"/>
          <p:cNvSpPr/>
          <p:nvPr/>
        </p:nvSpPr>
        <p:spPr>
          <a:xfrm>
            <a:off x="6110600" y="-93125"/>
            <a:ext cx="3323925" cy="1289450"/>
          </a:xfrm>
          <a:custGeom>
            <a:avLst/>
            <a:gdLst/>
            <a:ahLst/>
            <a:cxnLst/>
            <a:rect l="l" t="t" r="r" b="b"/>
            <a:pathLst>
              <a:path w="132957" h="51578" extrusionOk="0">
                <a:moveTo>
                  <a:pt x="0" y="286"/>
                </a:moveTo>
                <a:lnTo>
                  <a:pt x="130378" y="0"/>
                </a:lnTo>
                <a:lnTo>
                  <a:pt x="132957" y="51578"/>
                </a:lnTo>
                <a:close/>
              </a:path>
            </a:pathLst>
          </a:custGeom>
          <a:solidFill>
            <a:schemeClr val="accent4"/>
          </a:solidFill>
          <a:ln>
            <a:noFill/>
          </a:ln>
          <a:effectLst>
            <a:outerShdw blurRad="214313" dist="76200" dir="10920000" algn="bl" rotWithShape="0">
              <a:srgbClr val="000000">
                <a:alpha val="35000"/>
              </a:srgbClr>
            </a:outerShdw>
          </a:effectLst>
        </p:spPr>
      </p:sp>
      <p:sp>
        <p:nvSpPr>
          <p:cNvPr id="50" name="Google Shape;50;p9"/>
          <p:cNvSpPr txBox="1">
            <a:spLocks noGrp="1"/>
          </p:cNvSpPr>
          <p:nvPr>
            <p:ph type="title"/>
          </p:nvPr>
        </p:nvSpPr>
        <p:spPr>
          <a:xfrm>
            <a:off x="716375"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1" name="Google Shape;51;p9"/>
          <p:cNvSpPr txBox="1">
            <a:spLocks noGrp="1"/>
          </p:cNvSpPr>
          <p:nvPr>
            <p:ph type="subTitle" idx="1"/>
          </p:nvPr>
        </p:nvSpPr>
        <p:spPr>
          <a:xfrm>
            <a:off x="716375"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2" name="Google Shape;52;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3" name="Google Shape;53;p9"/>
          <p:cNvSpPr/>
          <p:nvPr/>
        </p:nvSpPr>
        <p:spPr>
          <a:xfrm>
            <a:off x="7743900" y="-93125"/>
            <a:ext cx="1583175" cy="2270875"/>
          </a:xfrm>
          <a:custGeom>
            <a:avLst/>
            <a:gdLst/>
            <a:ahLst/>
            <a:cxnLst/>
            <a:rect l="l" t="t" r="r" b="b"/>
            <a:pathLst>
              <a:path w="63327" h="90835" extrusionOk="0">
                <a:moveTo>
                  <a:pt x="0" y="286"/>
                </a:moveTo>
                <a:lnTo>
                  <a:pt x="4871" y="0"/>
                </a:lnTo>
                <a:lnTo>
                  <a:pt x="63327" y="860"/>
                </a:lnTo>
                <a:lnTo>
                  <a:pt x="61608" y="90835"/>
                </a:lnTo>
                <a:close/>
              </a:path>
            </a:pathLst>
          </a:custGeom>
          <a:solidFill>
            <a:schemeClr val="accent1"/>
          </a:solidFill>
          <a:ln>
            <a:noFill/>
          </a:ln>
          <a:effectLst>
            <a:outerShdw blurRad="200025" dist="76200" dir="10860000" algn="bl" rotWithShape="0">
              <a:srgbClr val="000000">
                <a:alpha val="36000"/>
              </a:srgbClr>
            </a:outerShdw>
          </a:effectLst>
        </p:spPr>
      </p:sp>
      <p:sp>
        <p:nvSpPr>
          <p:cNvPr id="54" name="Google Shape;54;p9"/>
          <p:cNvSpPr/>
          <p:nvPr/>
        </p:nvSpPr>
        <p:spPr>
          <a:xfrm>
            <a:off x="-100300" y="2564575"/>
            <a:ext cx="1504375" cy="2664900"/>
          </a:xfrm>
          <a:custGeom>
            <a:avLst/>
            <a:gdLst/>
            <a:ahLst/>
            <a:cxnLst/>
            <a:rect l="l" t="t" r="r" b="b"/>
            <a:pathLst>
              <a:path w="60175" h="106596" extrusionOk="0">
                <a:moveTo>
                  <a:pt x="573" y="0"/>
                </a:moveTo>
                <a:lnTo>
                  <a:pt x="0" y="106309"/>
                </a:lnTo>
                <a:lnTo>
                  <a:pt x="60175" y="106596"/>
                </a:lnTo>
                <a:close/>
              </a:path>
            </a:pathLst>
          </a:custGeom>
          <a:solidFill>
            <a:schemeClr val="dk2"/>
          </a:solidFill>
          <a:ln>
            <a:noFill/>
          </a:ln>
          <a:effectLst>
            <a:outerShdw blurRad="214313" dist="76200" dir="3600000" algn="bl" rotWithShape="0">
              <a:srgbClr val="000000">
                <a:alpha val="35000"/>
              </a:srgbClr>
            </a:outerShdw>
          </a:effectLst>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sp>
        <p:nvSpPr>
          <p:cNvPr id="56" name="Google Shape;56;p10"/>
          <p:cNvSpPr/>
          <p:nvPr/>
        </p:nvSpPr>
        <p:spPr>
          <a:xfrm>
            <a:off x="7352175" y="-83225"/>
            <a:ext cx="1913700" cy="2957525"/>
          </a:xfrm>
          <a:custGeom>
            <a:avLst/>
            <a:gdLst/>
            <a:ahLst/>
            <a:cxnLst/>
            <a:rect l="l" t="t" r="r" b="b"/>
            <a:pathLst>
              <a:path w="76548" h="118301" extrusionOk="0">
                <a:moveTo>
                  <a:pt x="76548" y="0"/>
                </a:moveTo>
                <a:lnTo>
                  <a:pt x="75640" y="118301"/>
                </a:lnTo>
                <a:lnTo>
                  <a:pt x="0" y="303"/>
                </a:lnTo>
                <a:close/>
              </a:path>
            </a:pathLst>
          </a:custGeom>
          <a:solidFill>
            <a:schemeClr val="dk2"/>
          </a:solidFill>
          <a:ln>
            <a:noFill/>
          </a:ln>
          <a:effectLst>
            <a:outerShdw blurRad="214313" dist="76200" dir="5400000" algn="bl" rotWithShape="0">
              <a:schemeClr val="dk1">
                <a:alpha val="35000"/>
              </a:schemeClr>
            </a:outerShdw>
          </a:effectLst>
        </p:spPr>
      </p:sp>
      <p:sp>
        <p:nvSpPr>
          <p:cNvPr id="57" name="Google Shape;57;p10"/>
          <p:cNvSpPr/>
          <p:nvPr/>
        </p:nvSpPr>
        <p:spPr>
          <a:xfrm>
            <a:off x="-186250" y="3553175"/>
            <a:ext cx="2379800" cy="1688650"/>
          </a:xfrm>
          <a:custGeom>
            <a:avLst/>
            <a:gdLst/>
            <a:ahLst/>
            <a:cxnLst/>
            <a:rect l="l" t="t" r="r" b="b"/>
            <a:pathLst>
              <a:path w="95192" h="67546" extrusionOk="0">
                <a:moveTo>
                  <a:pt x="95192" y="65428"/>
                </a:moveTo>
                <a:lnTo>
                  <a:pt x="0" y="0"/>
                </a:lnTo>
                <a:lnTo>
                  <a:pt x="1096" y="67546"/>
                </a:lnTo>
                <a:close/>
              </a:path>
            </a:pathLst>
          </a:custGeom>
          <a:solidFill>
            <a:schemeClr val="accent6"/>
          </a:solidFill>
          <a:ln>
            <a:noFill/>
          </a:ln>
          <a:effectLst>
            <a:outerShdw blurRad="214313" dist="76200" algn="bl" rotWithShape="0">
              <a:schemeClr val="dk1">
                <a:alpha val="35000"/>
              </a:schemeClr>
            </a:outerShdw>
          </a:effectLst>
        </p:spPr>
      </p:sp>
      <p:sp>
        <p:nvSpPr>
          <p:cNvPr id="58" name="Google Shape;58;p10"/>
          <p:cNvSpPr txBox="1">
            <a:spLocks noGrp="1"/>
          </p:cNvSpPr>
          <p:nvPr>
            <p:ph type="body" idx="1"/>
          </p:nvPr>
        </p:nvSpPr>
        <p:spPr>
          <a:xfrm>
            <a:off x="850100" y="3889150"/>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CUSTOM_7">
    <p:spTree>
      <p:nvGrpSpPr>
        <p:cNvPr id="1" name="Shape 137"/>
        <p:cNvGrpSpPr/>
        <p:nvPr/>
      </p:nvGrpSpPr>
      <p:grpSpPr>
        <a:xfrm>
          <a:off x="0" y="0"/>
          <a:ext cx="0" cy="0"/>
          <a:chOff x="0" y="0"/>
          <a:chExt cx="0" cy="0"/>
        </a:xfrm>
      </p:grpSpPr>
      <p:sp>
        <p:nvSpPr>
          <p:cNvPr id="138" name="Google Shape;138;p20"/>
          <p:cNvSpPr txBox="1">
            <a:spLocks noGrp="1"/>
          </p:cNvSpPr>
          <p:nvPr>
            <p:ph type="title"/>
          </p:nvPr>
        </p:nvSpPr>
        <p:spPr>
          <a:xfrm>
            <a:off x="716375" y="445025"/>
            <a:ext cx="7711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sz="3400"/>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39" name="Google Shape;139;p20"/>
          <p:cNvSpPr/>
          <p:nvPr/>
        </p:nvSpPr>
        <p:spPr>
          <a:xfrm>
            <a:off x="-196675" y="1800225"/>
            <a:ext cx="1406900" cy="3434050"/>
          </a:xfrm>
          <a:custGeom>
            <a:avLst/>
            <a:gdLst/>
            <a:ahLst/>
            <a:cxnLst/>
            <a:rect l="l" t="t" r="r" b="b"/>
            <a:pathLst>
              <a:path w="56276" h="137362" extrusionOk="0">
                <a:moveTo>
                  <a:pt x="3934" y="12707"/>
                </a:moveTo>
                <a:lnTo>
                  <a:pt x="56276" y="137059"/>
                </a:lnTo>
                <a:lnTo>
                  <a:pt x="3934" y="137362"/>
                </a:lnTo>
                <a:lnTo>
                  <a:pt x="0" y="0"/>
                </a:lnTo>
                <a:close/>
              </a:path>
            </a:pathLst>
          </a:custGeom>
          <a:solidFill>
            <a:schemeClr val="accent4"/>
          </a:solidFill>
          <a:ln>
            <a:noFill/>
          </a:ln>
          <a:effectLst>
            <a:outerShdw blurRad="214313" dist="76200" dir="3660000" algn="bl" rotWithShape="0">
              <a:srgbClr val="000000">
                <a:alpha val="35000"/>
              </a:srgbClr>
            </a:outerShdw>
          </a:effectLst>
        </p:spPr>
      </p:sp>
      <p:sp>
        <p:nvSpPr>
          <p:cNvPr id="140" name="Google Shape;140;p20"/>
          <p:cNvSpPr/>
          <p:nvPr/>
        </p:nvSpPr>
        <p:spPr>
          <a:xfrm>
            <a:off x="8010250" y="-60500"/>
            <a:ext cx="1248050" cy="1656500"/>
          </a:xfrm>
          <a:custGeom>
            <a:avLst/>
            <a:gdLst/>
            <a:ahLst/>
            <a:cxnLst/>
            <a:rect l="l" t="t" r="r" b="b"/>
            <a:pathLst>
              <a:path w="49922" h="66260" extrusionOk="0">
                <a:moveTo>
                  <a:pt x="0" y="302"/>
                </a:moveTo>
                <a:lnTo>
                  <a:pt x="49317" y="0"/>
                </a:lnTo>
                <a:lnTo>
                  <a:pt x="49922" y="66260"/>
                </a:lnTo>
                <a:close/>
              </a:path>
            </a:pathLst>
          </a:custGeom>
          <a:solidFill>
            <a:schemeClr val="accent1"/>
          </a:solidFill>
          <a:ln w="9525" cap="flat" cmpd="sng">
            <a:solidFill>
              <a:schemeClr val="dk2"/>
            </a:solidFill>
            <a:prstDash val="solid"/>
            <a:round/>
            <a:headEnd type="none" w="med" len="med"/>
            <a:tailEnd type="none" w="med" len="med"/>
          </a:ln>
          <a:effectLst>
            <a:outerShdw blurRad="214313" dist="76200" dir="10920000" algn="bl" rotWithShape="0">
              <a:srgbClr val="000000">
                <a:alpha val="35000"/>
              </a:srgbClr>
            </a:outerShdw>
          </a:effectLst>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10">
    <p:spTree>
      <p:nvGrpSpPr>
        <p:cNvPr id="1" name="Shape 159"/>
        <p:cNvGrpSpPr/>
        <p:nvPr/>
      </p:nvGrpSpPr>
      <p:grpSpPr>
        <a:xfrm>
          <a:off x="0" y="0"/>
          <a:ext cx="0" cy="0"/>
          <a:chOff x="0" y="0"/>
          <a:chExt cx="0" cy="0"/>
        </a:xfrm>
      </p:grpSpPr>
      <p:sp>
        <p:nvSpPr>
          <p:cNvPr id="160" name="Google Shape;160;p23"/>
          <p:cNvSpPr/>
          <p:nvPr/>
        </p:nvSpPr>
        <p:spPr>
          <a:xfrm>
            <a:off x="-121550" y="-151950"/>
            <a:ext cx="1245975" cy="4322975"/>
          </a:xfrm>
          <a:custGeom>
            <a:avLst/>
            <a:gdLst/>
            <a:ahLst/>
            <a:cxnLst/>
            <a:rect l="l" t="t" r="r" b="b"/>
            <a:pathLst>
              <a:path w="49839" h="172919" extrusionOk="0">
                <a:moveTo>
                  <a:pt x="49839" y="0"/>
                </a:moveTo>
                <a:lnTo>
                  <a:pt x="304" y="172919"/>
                </a:lnTo>
                <a:lnTo>
                  <a:pt x="0" y="304"/>
                </a:lnTo>
                <a:close/>
              </a:path>
            </a:pathLst>
          </a:custGeom>
          <a:solidFill>
            <a:schemeClr val="accent4"/>
          </a:solidFill>
          <a:ln>
            <a:noFill/>
          </a:ln>
          <a:effectLst>
            <a:outerShdw blurRad="214313" dist="76200" dir="3660000" algn="bl" rotWithShape="0">
              <a:srgbClr val="000000">
                <a:alpha val="35000"/>
              </a:srgbClr>
            </a:outerShdw>
          </a:effectLst>
        </p:spPr>
      </p:sp>
      <p:sp>
        <p:nvSpPr>
          <p:cNvPr id="161" name="Google Shape;161;p23"/>
          <p:cNvSpPr/>
          <p:nvPr/>
        </p:nvSpPr>
        <p:spPr>
          <a:xfrm>
            <a:off x="5652525" y="4011475"/>
            <a:ext cx="3707575" cy="1276375"/>
          </a:xfrm>
          <a:custGeom>
            <a:avLst/>
            <a:gdLst/>
            <a:ahLst/>
            <a:cxnLst/>
            <a:rect l="l" t="t" r="r" b="b"/>
            <a:pathLst>
              <a:path w="148303" h="51055" extrusionOk="0">
                <a:moveTo>
                  <a:pt x="146176" y="0"/>
                </a:moveTo>
                <a:lnTo>
                  <a:pt x="148303" y="51055"/>
                </a:lnTo>
                <a:lnTo>
                  <a:pt x="0" y="48320"/>
                </a:lnTo>
                <a:close/>
              </a:path>
            </a:pathLst>
          </a:custGeom>
          <a:solidFill>
            <a:schemeClr val="accent2"/>
          </a:solidFill>
          <a:ln>
            <a:noFill/>
          </a:ln>
          <a:effectLst>
            <a:outerShdw blurRad="214313" dist="76200" dir="10920000" algn="bl" rotWithShape="0">
              <a:srgbClr val="000000">
                <a:alpha val="36000"/>
              </a:srgbClr>
            </a:outerShdw>
          </a:effectLst>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10_1">
    <p:spTree>
      <p:nvGrpSpPr>
        <p:cNvPr id="1" name="Shape 162"/>
        <p:cNvGrpSpPr/>
        <p:nvPr/>
      </p:nvGrpSpPr>
      <p:grpSpPr>
        <a:xfrm>
          <a:off x="0" y="0"/>
          <a:ext cx="0" cy="0"/>
          <a:chOff x="0" y="0"/>
          <a:chExt cx="0" cy="0"/>
        </a:xfrm>
      </p:grpSpPr>
      <p:sp>
        <p:nvSpPr>
          <p:cNvPr id="163" name="Google Shape;163;p24"/>
          <p:cNvSpPr/>
          <p:nvPr/>
        </p:nvSpPr>
        <p:spPr>
          <a:xfrm>
            <a:off x="6450275" y="-75975"/>
            <a:ext cx="2894625" cy="1489100"/>
          </a:xfrm>
          <a:custGeom>
            <a:avLst/>
            <a:gdLst/>
            <a:ahLst/>
            <a:cxnLst/>
            <a:rect l="l" t="t" r="r" b="b"/>
            <a:pathLst>
              <a:path w="115785" h="59564" extrusionOk="0">
                <a:moveTo>
                  <a:pt x="0" y="304"/>
                </a:moveTo>
                <a:lnTo>
                  <a:pt x="114266" y="0"/>
                </a:lnTo>
                <a:lnTo>
                  <a:pt x="115785" y="59564"/>
                </a:lnTo>
                <a:close/>
              </a:path>
            </a:pathLst>
          </a:custGeom>
          <a:solidFill>
            <a:schemeClr val="accent5"/>
          </a:solidFill>
          <a:ln>
            <a:noFill/>
          </a:ln>
          <a:effectLst>
            <a:outerShdw blurRad="214313" dist="76200" dir="3660000" algn="bl" rotWithShape="0">
              <a:srgbClr val="000000">
                <a:alpha val="36000"/>
              </a:srgbClr>
            </a:outerShdw>
          </a:effectLst>
        </p:spPr>
      </p:sp>
      <p:sp>
        <p:nvSpPr>
          <p:cNvPr id="164" name="Google Shape;164;p24"/>
          <p:cNvSpPr/>
          <p:nvPr/>
        </p:nvSpPr>
        <p:spPr>
          <a:xfrm>
            <a:off x="8212875" y="-121575"/>
            <a:ext cx="1132025" cy="3206150"/>
          </a:xfrm>
          <a:custGeom>
            <a:avLst/>
            <a:gdLst/>
            <a:ahLst/>
            <a:cxnLst/>
            <a:rect l="l" t="t" r="r" b="b"/>
            <a:pathLst>
              <a:path w="45281" h="128246" extrusionOk="0">
                <a:moveTo>
                  <a:pt x="0" y="608"/>
                </a:moveTo>
                <a:lnTo>
                  <a:pt x="45281" y="0"/>
                </a:lnTo>
                <a:lnTo>
                  <a:pt x="42242" y="128246"/>
                </a:lnTo>
                <a:close/>
              </a:path>
            </a:pathLst>
          </a:custGeom>
          <a:solidFill>
            <a:schemeClr val="accent2"/>
          </a:solidFill>
          <a:ln>
            <a:noFill/>
          </a:ln>
          <a:effectLst>
            <a:outerShdw blurRad="214313" dist="76200" dir="10680000" algn="bl" rotWithShape="0">
              <a:srgbClr val="000000">
                <a:alpha val="36000"/>
              </a:srgbClr>
            </a:outerShdw>
          </a:effectLst>
        </p:spPr>
      </p:sp>
      <p:sp>
        <p:nvSpPr>
          <p:cNvPr id="165" name="Google Shape;165;p24"/>
          <p:cNvSpPr/>
          <p:nvPr/>
        </p:nvSpPr>
        <p:spPr>
          <a:xfrm>
            <a:off x="-68375" y="2013325"/>
            <a:ext cx="1755025" cy="3221350"/>
          </a:xfrm>
          <a:custGeom>
            <a:avLst/>
            <a:gdLst/>
            <a:ahLst/>
            <a:cxnLst/>
            <a:rect l="l" t="t" r="r" b="b"/>
            <a:pathLst>
              <a:path w="70201" h="128854" extrusionOk="0">
                <a:moveTo>
                  <a:pt x="912" y="0"/>
                </a:moveTo>
                <a:lnTo>
                  <a:pt x="0" y="128854"/>
                </a:lnTo>
                <a:lnTo>
                  <a:pt x="70201" y="128246"/>
                </a:lnTo>
                <a:close/>
              </a:path>
            </a:pathLst>
          </a:custGeom>
          <a:solidFill>
            <a:schemeClr val="dk2"/>
          </a:solidFill>
          <a:ln>
            <a:noFill/>
          </a:ln>
          <a:effectLst>
            <a:outerShdw blurRad="200025" dist="76200" dir="3600000" algn="bl" rotWithShape="0">
              <a:srgbClr val="000000">
                <a:alpha val="34000"/>
              </a:srgbClr>
            </a:outerShdw>
          </a:effectLst>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6375" y="445025"/>
            <a:ext cx="77112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400"/>
              <a:buFont typeface="Advent Pro"/>
              <a:buNone/>
              <a:defRPr sz="3400">
                <a:solidFill>
                  <a:schemeClr val="dk1"/>
                </a:solidFill>
                <a:latin typeface="Advent Pro"/>
                <a:ea typeface="Advent Pro"/>
                <a:cs typeface="Advent Pro"/>
                <a:sym typeface="Advent Pro"/>
              </a:defRPr>
            </a:lvl1pPr>
            <a:lvl2pPr lvl="1">
              <a:spcBef>
                <a:spcPts val="0"/>
              </a:spcBef>
              <a:spcAft>
                <a:spcPts val="0"/>
              </a:spcAft>
              <a:buClr>
                <a:schemeClr val="dk1"/>
              </a:buClr>
              <a:buSzPts val="3400"/>
              <a:buFont typeface="Advent Pro"/>
              <a:buNone/>
              <a:defRPr sz="3400">
                <a:solidFill>
                  <a:schemeClr val="dk1"/>
                </a:solidFill>
                <a:latin typeface="Advent Pro"/>
                <a:ea typeface="Advent Pro"/>
                <a:cs typeface="Advent Pro"/>
                <a:sym typeface="Advent Pro"/>
              </a:defRPr>
            </a:lvl2pPr>
            <a:lvl3pPr lvl="2">
              <a:spcBef>
                <a:spcPts val="0"/>
              </a:spcBef>
              <a:spcAft>
                <a:spcPts val="0"/>
              </a:spcAft>
              <a:buClr>
                <a:schemeClr val="dk1"/>
              </a:buClr>
              <a:buSzPts val="3400"/>
              <a:buFont typeface="Advent Pro"/>
              <a:buNone/>
              <a:defRPr sz="3400">
                <a:solidFill>
                  <a:schemeClr val="dk1"/>
                </a:solidFill>
                <a:latin typeface="Advent Pro"/>
                <a:ea typeface="Advent Pro"/>
                <a:cs typeface="Advent Pro"/>
                <a:sym typeface="Advent Pro"/>
              </a:defRPr>
            </a:lvl3pPr>
            <a:lvl4pPr lvl="3">
              <a:spcBef>
                <a:spcPts val="0"/>
              </a:spcBef>
              <a:spcAft>
                <a:spcPts val="0"/>
              </a:spcAft>
              <a:buClr>
                <a:schemeClr val="dk1"/>
              </a:buClr>
              <a:buSzPts val="3400"/>
              <a:buFont typeface="Advent Pro"/>
              <a:buNone/>
              <a:defRPr sz="3400">
                <a:solidFill>
                  <a:schemeClr val="dk1"/>
                </a:solidFill>
                <a:latin typeface="Advent Pro"/>
                <a:ea typeface="Advent Pro"/>
                <a:cs typeface="Advent Pro"/>
                <a:sym typeface="Advent Pro"/>
              </a:defRPr>
            </a:lvl4pPr>
            <a:lvl5pPr lvl="4">
              <a:spcBef>
                <a:spcPts val="0"/>
              </a:spcBef>
              <a:spcAft>
                <a:spcPts val="0"/>
              </a:spcAft>
              <a:buClr>
                <a:schemeClr val="dk1"/>
              </a:buClr>
              <a:buSzPts val="3400"/>
              <a:buFont typeface="Advent Pro"/>
              <a:buNone/>
              <a:defRPr sz="3400">
                <a:solidFill>
                  <a:schemeClr val="dk1"/>
                </a:solidFill>
                <a:latin typeface="Advent Pro"/>
                <a:ea typeface="Advent Pro"/>
                <a:cs typeface="Advent Pro"/>
                <a:sym typeface="Advent Pro"/>
              </a:defRPr>
            </a:lvl5pPr>
            <a:lvl6pPr lvl="5">
              <a:spcBef>
                <a:spcPts val="0"/>
              </a:spcBef>
              <a:spcAft>
                <a:spcPts val="0"/>
              </a:spcAft>
              <a:buClr>
                <a:schemeClr val="dk1"/>
              </a:buClr>
              <a:buSzPts val="3400"/>
              <a:buFont typeface="Advent Pro"/>
              <a:buNone/>
              <a:defRPr sz="3400">
                <a:solidFill>
                  <a:schemeClr val="dk1"/>
                </a:solidFill>
                <a:latin typeface="Advent Pro"/>
                <a:ea typeface="Advent Pro"/>
                <a:cs typeface="Advent Pro"/>
                <a:sym typeface="Advent Pro"/>
              </a:defRPr>
            </a:lvl6pPr>
            <a:lvl7pPr lvl="6">
              <a:spcBef>
                <a:spcPts val="0"/>
              </a:spcBef>
              <a:spcAft>
                <a:spcPts val="0"/>
              </a:spcAft>
              <a:buClr>
                <a:schemeClr val="dk1"/>
              </a:buClr>
              <a:buSzPts val="3400"/>
              <a:buFont typeface="Advent Pro"/>
              <a:buNone/>
              <a:defRPr sz="3400">
                <a:solidFill>
                  <a:schemeClr val="dk1"/>
                </a:solidFill>
                <a:latin typeface="Advent Pro"/>
                <a:ea typeface="Advent Pro"/>
                <a:cs typeface="Advent Pro"/>
                <a:sym typeface="Advent Pro"/>
              </a:defRPr>
            </a:lvl7pPr>
            <a:lvl8pPr lvl="7">
              <a:spcBef>
                <a:spcPts val="0"/>
              </a:spcBef>
              <a:spcAft>
                <a:spcPts val="0"/>
              </a:spcAft>
              <a:buClr>
                <a:schemeClr val="dk1"/>
              </a:buClr>
              <a:buSzPts val="3400"/>
              <a:buFont typeface="Advent Pro"/>
              <a:buNone/>
              <a:defRPr sz="3400">
                <a:solidFill>
                  <a:schemeClr val="dk1"/>
                </a:solidFill>
                <a:latin typeface="Advent Pro"/>
                <a:ea typeface="Advent Pro"/>
                <a:cs typeface="Advent Pro"/>
                <a:sym typeface="Advent Pro"/>
              </a:defRPr>
            </a:lvl8pPr>
            <a:lvl9pPr lvl="8">
              <a:spcBef>
                <a:spcPts val="0"/>
              </a:spcBef>
              <a:spcAft>
                <a:spcPts val="0"/>
              </a:spcAft>
              <a:buClr>
                <a:schemeClr val="dk1"/>
              </a:buClr>
              <a:buSzPts val="3400"/>
              <a:buFont typeface="Advent Pro"/>
              <a:buNone/>
              <a:defRPr sz="3400">
                <a:solidFill>
                  <a:schemeClr val="dk1"/>
                </a:solidFill>
                <a:latin typeface="Advent Pro"/>
                <a:ea typeface="Advent Pro"/>
                <a:cs typeface="Advent Pro"/>
                <a:sym typeface="Advent Pro"/>
              </a:defRPr>
            </a:lvl9pPr>
          </a:lstStyle>
          <a:p>
            <a:endParaRPr/>
          </a:p>
        </p:txBody>
      </p:sp>
      <p:sp>
        <p:nvSpPr>
          <p:cNvPr id="7" name="Google Shape;7;p1"/>
          <p:cNvSpPr txBox="1">
            <a:spLocks noGrp="1"/>
          </p:cNvSpPr>
          <p:nvPr>
            <p:ph type="body" idx="1"/>
          </p:nvPr>
        </p:nvSpPr>
        <p:spPr>
          <a:xfrm>
            <a:off x="716375" y="1152475"/>
            <a:ext cx="7711200" cy="34536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Albert Sans"/>
              <a:buChar char="●"/>
              <a:defRPr sz="1800">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4" r:id="rId4"/>
    <p:sldLayoutId id="2147483655" r:id="rId5"/>
    <p:sldLayoutId id="2147483656" r:id="rId6"/>
    <p:sldLayoutId id="2147483666" r:id="rId7"/>
    <p:sldLayoutId id="2147483669" r:id="rId8"/>
    <p:sldLayoutId id="2147483670" r:id="rId9"/>
    <p:sldLayoutId id="2147483675" r:id="rId10"/>
    <p:sldLayoutId id="214748367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 Id="rId5" Type="http://schemas.openxmlformats.org/officeDocument/2006/relationships/hyperlink" Target="https://bnrc.springeropen.com/articles/10.1186/s42269-019-0227-2#ref-CR67" TargetMode="External"/><Relationship Id="rId4" Type="http://schemas.openxmlformats.org/officeDocument/2006/relationships/hyperlink" Target="https://bnrc.springeropen.com/articles/10.1186/s42269-019-0227-2#ref-CR10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gif"/><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8.xml"/><Relationship Id="rId1" Type="http://schemas.openxmlformats.org/officeDocument/2006/relationships/vmlDrawing" Target="../drawings/vmlDrawing2.vml"/><Relationship Id="rId4" Type="http://schemas.openxmlformats.org/officeDocument/2006/relationships/image" Target="../media/image49.emf"/></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ncbi.nlm.nih.gov/core/lw/2.0/html/tileshop_pmc/tileshop_pmc_inline.html?title=Click%20on%20image%20to%20zoom&amp;p=PMC3&amp;id=4493973_asn0031146280001.jpg" TargetMode="Externa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8"/>
          <p:cNvSpPr txBox="1">
            <a:spLocks noGrp="1"/>
          </p:cNvSpPr>
          <p:nvPr>
            <p:ph type="ctrTitle"/>
          </p:nvPr>
        </p:nvSpPr>
        <p:spPr>
          <a:xfrm>
            <a:off x="2186250" y="721388"/>
            <a:ext cx="4771500" cy="2738400"/>
          </a:xfrm>
          <a:prstGeom prst="rect">
            <a:avLst/>
          </a:prstGeom>
        </p:spPr>
        <p:txBody>
          <a:bodyPr spcFirstLastPara="1" wrap="square" lIns="91425" tIns="91425" rIns="91425" bIns="91425" anchor="b" anchorCtr="0">
            <a:noAutofit/>
          </a:bodyPr>
          <a:lstStyle/>
          <a:p>
            <a:pPr lvl="0"/>
            <a:r>
              <a:rPr lang="en-US" altLang="sr-Latn-RS" sz="3200" b="1" dirty="0"/>
              <a:t>Role of Damage associated-molecular pa</a:t>
            </a:r>
            <a:r>
              <a:rPr lang="sr-Latn-RS" altLang="sr-Latn-RS" sz="3200" b="1" dirty="0"/>
              <a:t>tt</a:t>
            </a:r>
            <a:r>
              <a:rPr lang="en-US" altLang="sr-Latn-RS" sz="3200" b="1" dirty="0"/>
              <a:t>erns in chronic renal </a:t>
            </a:r>
            <a:br>
              <a:rPr lang="en-US" altLang="sr-Latn-RS" sz="3200" b="1" dirty="0"/>
            </a:br>
            <a:r>
              <a:rPr lang="en-US" altLang="sr-Latn-RS" sz="3200" b="1" dirty="0"/>
              <a:t>injury associated in</a:t>
            </a:r>
            <a:r>
              <a:rPr lang="sr-Latn-RS" altLang="sr-Latn-RS" sz="3200" b="1" dirty="0"/>
              <a:t>fl</a:t>
            </a:r>
            <a:r>
              <a:rPr lang="en-US" altLang="sr-Latn-RS" sz="3200" b="1" dirty="0" err="1"/>
              <a:t>amm</a:t>
            </a:r>
            <a:r>
              <a:rPr lang="sr-Latn-RS" altLang="sr-Latn-RS" sz="3200" b="1" dirty="0"/>
              <a:t>ati</a:t>
            </a:r>
            <a:r>
              <a:rPr lang="en-US" altLang="sr-Latn-RS" sz="3200" b="1" dirty="0"/>
              <a:t>on </a:t>
            </a:r>
            <a:r>
              <a:rPr lang="en-US" altLang="sr-Latn-RS" sz="6600" b="1" dirty="0"/>
              <a:t/>
            </a:r>
            <a:br>
              <a:rPr lang="en-US" altLang="sr-Latn-RS" sz="6600" b="1" dirty="0"/>
            </a:br>
            <a:endParaRPr b="1" dirty="0"/>
          </a:p>
        </p:txBody>
      </p:sp>
      <p:sp>
        <p:nvSpPr>
          <p:cNvPr id="177" name="Google Shape;177;p28"/>
          <p:cNvSpPr txBox="1">
            <a:spLocks noGrp="1"/>
          </p:cNvSpPr>
          <p:nvPr>
            <p:ph type="subTitle" idx="1"/>
          </p:nvPr>
        </p:nvSpPr>
        <p:spPr>
          <a:xfrm>
            <a:off x="2278600" y="3184163"/>
            <a:ext cx="3689063" cy="739500"/>
          </a:xfrm>
          <a:prstGeom prst="rect">
            <a:avLst/>
          </a:prstGeom>
        </p:spPr>
        <p:txBody>
          <a:bodyPr spcFirstLastPara="1" wrap="square" lIns="91425" tIns="91425" rIns="91425" bIns="91425" anchor="t" anchorCtr="0">
            <a:noAutofit/>
          </a:bodyPr>
          <a:lstStyle/>
          <a:p>
            <a:pPr eaLnBrk="1" hangingPunct="1"/>
            <a:r>
              <a:rPr lang="en-US" altLang="sr-Latn-RS" dirty="0" smtClean="0"/>
              <a:t>G</a:t>
            </a:r>
            <a:r>
              <a:rPr lang="sr-Latn-RS" altLang="sr-Latn-RS" dirty="0" smtClean="0"/>
              <a:t>ordana</a:t>
            </a:r>
            <a:r>
              <a:rPr lang="en-US" altLang="sr-Latn-RS" dirty="0" smtClean="0"/>
              <a:t> </a:t>
            </a:r>
            <a:r>
              <a:rPr lang="en-US" altLang="sr-Latn-RS" dirty="0"/>
              <a:t>Kocic</a:t>
            </a:r>
            <a:endParaRPr lang="sr-Latn-RS" altLang="sr-Latn-RS" dirty="0"/>
          </a:p>
          <a:p>
            <a:pPr eaLnBrk="1" hangingPunct="1"/>
            <a:r>
              <a:rPr lang="sr-Latn-RS" altLang="sr-Latn-RS" dirty="0"/>
              <a:t>Medical Faculty University Nis, Serbia</a:t>
            </a:r>
            <a:endParaRPr lang="en-US" altLang="sr-Latn-RS" dirty="0"/>
          </a:p>
          <a:p>
            <a:pPr marL="0" lvl="0" indent="0" algn="ctr" rtl="0">
              <a:spcBef>
                <a:spcPts val="0"/>
              </a:spcBef>
              <a:spcAft>
                <a:spcPts val="0"/>
              </a:spcAft>
              <a:buNone/>
            </a:pPr>
            <a:endParaRPr dirty="0"/>
          </a:p>
        </p:txBody>
      </p:sp>
      <p:sp>
        <p:nvSpPr>
          <p:cNvPr id="2" name="Rectangle 1"/>
          <p:cNvSpPr/>
          <p:nvPr/>
        </p:nvSpPr>
        <p:spPr>
          <a:xfrm>
            <a:off x="257820" y="4741720"/>
            <a:ext cx="8838054" cy="261610"/>
          </a:xfrm>
          <a:prstGeom prst="rect">
            <a:avLst/>
          </a:prstGeom>
        </p:spPr>
        <p:txBody>
          <a:bodyPr wrap="square">
            <a:spAutoFit/>
          </a:bodyPr>
          <a:lstStyle/>
          <a:p>
            <a:r>
              <a:rPr lang="sr-Latn-RS" sz="1100" dirty="0">
                <a:latin typeface="Palatino Linotype" panose="02040502050505030304" pitchFamily="18" charset="0"/>
                <a:ea typeface="SimSun" panose="02010600030101010101" pitchFamily="2" charset="-122"/>
                <a:cs typeface="Times New Roman" panose="02020603050405020304" pitchFamily="18" charset="0"/>
              </a:rPr>
              <a:t>F</a:t>
            </a:r>
            <a:r>
              <a:rPr lang="en-US" sz="1100" dirty="0" err="1" smtClean="0">
                <a:latin typeface="Palatino Linotype" panose="02040502050505030304" pitchFamily="18" charset="0"/>
                <a:ea typeface="SimSun" panose="02010600030101010101" pitchFamily="2" charset="-122"/>
                <a:cs typeface="Times New Roman" panose="02020603050405020304" pitchFamily="18" charset="0"/>
              </a:rPr>
              <a:t>inanced</a:t>
            </a:r>
            <a:r>
              <a:rPr lang="en-US" sz="1100" dirty="0" smtClean="0">
                <a:latin typeface="Palatino Linotype" panose="02040502050505030304" pitchFamily="18" charset="0"/>
                <a:ea typeface="SimSun" panose="02010600030101010101" pitchFamily="2" charset="-122"/>
                <a:cs typeface="Times New Roman" panose="02020603050405020304" pitchFamily="18" charset="0"/>
              </a:rPr>
              <a:t> </a:t>
            </a:r>
            <a:r>
              <a:rPr lang="en-US" sz="1100" dirty="0">
                <a:latin typeface="Palatino Linotype" panose="02040502050505030304" pitchFamily="18" charset="0"/>
                <a:ea typeface="SimSun" panose="02010600030101010101" pitchFamily="2" charset="-122"/>
                <a:cs typeface="Times New Roman" panose="02020603050405020304" pitchFamily="18" charset="0"/>
              </a:rPr>
              <a:t>by Science Fund of the Republic of Serbia (IDEAS), project number: 7750154 (NPATPETTMPCB)</a:t>
            </a:r>
            <a:endParaRPr lang="sr-Latn-RS" sz="11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24490" y="183768"/>
            <a:ext cx="7711200" cy="572700"/>
          </a:xfrm>
        </p:spPr>
        <p:txBody>
          <a:bodyPr/>
          <a:lstStyle/>
          <a:p>
            <a:r>
              <a:rPr lang="sr-Latn-RS" altLang="sr-Latn-RS" sz="3000" b="1" u="sng" dirty="0">
                <a:solidFill>
                  <a:srgbClr val="FF0000"/>
                </a:solidFill>
              </a:rPr>
              <a:t>Inflammation in CKD</a:t>
            </a:r>
          </a:p>
        </p:txBody>
      </p:sp>
      <p:sp>
        <p:nvSpPr>
          <p:cNvPr id="10243" name="Content Placeholder 2"/>
          <p:cNvSpPr>
            <a:spLocks noGrp="1"/>
          </p:cNvSpPr>
          <p:nvPr>
            <p:ph idx="4294967295"/>
          </p:nvPr>
        </p:nvSpPr>
        <p:spPr>
          <a:xfrm>
            <a:off x="110003" y="863767"/>
            <a:ext cx="8889618" cy="3452813"/>
          </a:xfrm>
        </p:spPr>
        <p:txBody>
          <a:bodyPr/>
          <a:lstStyle/>
          <a:p>
            <a:r>
              <a:rPr lang="en-US" altLang="sr-Latn-RS" dirty="0"/>
              <a:t>Macrophages are found in normal kidney </a:t>
            </a:r>
            <a:endParaRPr lang="sr-Latn-RS" altLang="sr-Latn-RS" dirty="0" smtClean="0"/>
          </a:p>
          <a:p>
            <a:r>
              <a:rPr lang="sr-Latn-RS" altLang="sr-Latn-RS" dirty="0"/>
              <a:t>I</a:t>
            </a:r>
            <a:r>
              <a:rPr lang="en-US" altLang="sr-Latn-RS" dirty="0" smtClean="0"/>
              <a:t>n </a:t>
            </a:r>
            <a:r>
              <a:rPr lang="en-US" altLang="sr-Latn-RS" dirty="0"/>
              <a:t>increased numbers in </a:t>
            </a:r>
            <a:r>
              <a:rPr lang="en-US" altLang="sr-Latn-RS" dirty="0" smtClean="0"/>
              <a:t>diseased </a:t>
            </a:r>
            <a:r>
              <a:rPr lang="en-US" altLang="sr-Latn-RS" dirty="0"/>
              <a:t>kidney, </a:t>
            </a:r>
            <a:r>
              <a:rPr lang="en-US" altLang="sr-Latn-RS" dirty="0" smtClean="0"/>
              <a:t>act </a:t>
            </a:r>
            <a:r>
              <a:rPr lang="en-US" altLang="sr-Latn-RS" dirty="0"/>
              <a:t>as key players in renal injury, inflammation, </a:t>
            </a:r>
            <a:r>
              <a:rPr lang="en-US" altLang="sr-Latn-RS" dirty="0" smtClean="0"/>
              <a:t>and</a:t>
            </a:r>
            <a:r>
              <a:rPr lang="sr-Latn-RS" altLang="sr-Latn-RS" dirty="0" smtClean="0"/>
              <a:t> </a:t>
            </a:r>
            <a:r>
              <a:rPr lang="en-US" altLang="sr-Latn-RS" dirty="0" smtClean="0"/>
              <a:t>fibrosis</a:t>
            </a:r>
            <a:r>
              <a:rPr lang="en-US" altLang="sr-Latn-RS" dirty="0"/>
              <a:t>. </a:t>
            </a:r>
            <a:endParaRPr lang="sr-Latn-RS" altLang="sr-Latn-RS" dirty="0" smtClean="0"/>
          </a:p>
          <a:p>
            <a:r>
              <a:rPr lang="sr-Latn-RS" altLang="sr-Latn-RS" dirty="0" smtClean="0"/>
              <a:t>T</a:t>
            </a:r>
            <a:r>
              <a:rPr lang="en-US" altLang="sr-Latn-RS" dirty="0"/>
              <a:t>he recruitment and differentiation of macrophages are crucial to all phases of renal injury, from triggering tissue injury to tissue repair. </a:t>
            </a:r>
            <a:endParaRPr lang="sr-Latn-RS" altLang="sr-Latn-R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062" y="2839453"/>
            <a:ext cx="4206280" cy="2086315"/>
          </a:xfrm>
          <a:prstGeom prst="rect">
            <a:avLst/>
          </a:prstGeom>
        </p:spPr>
      </p:pic>
      <p:sp>
        <p:nvSpPr>
          <p:cNvPr id="3" name="Rectangle 2"/>
          <p:cNvSpPr/>
          <p:nvPr/>
        </p:nvSpPr>
        <p:spPr>
          <a:xfrm>
            <a:off x="5196846" y="2667574"/>
            <a:ext cx="1674108" cy="1600438"/>
          </a:xfrm>
          <a:prstGeom prst="rect">
            <a:avLst/>
          </a:prstGeom>
        </p:spPr>
        <p:txBody>
          <a:bodyPr wrap="square">
            <a:spAutoFit/>
          </a:bodyPr>
          <a:lstStyle/>
          <a:p>
            <a:r>
              <a:rPr lang="sr-Latn-RS" dirty="0"/>
              <a:t>A</a:t>
            </a:r>
            <a:r>
              <a:rPr lang="en-US" dirty="0" err="1" smtClean="0"/>
              <a:t>lternatively</a:t>
            </a:r>
            <a:r>
              <a:rPr lang="en-US" dirty="0" smtClean="0"/>
              <a:t> </a:t>
            </a:r>
            <a:r>
              <a:rPr lang="en-US" dirty="0"/>
              <a:t>activated macrophages (</a:t>
            </a:r>
            <a:r>
              <a:rPr lang="en-US" dirty="0" smtClean="0"/>
              <a:t>M2),</a:t>
            </a:r>
            <a:r>
              <a:rPr lang="sr-Latn-RS" dirty="0" smtClean="0"/>
              <a:t> </a:t>
            </a:r>
            <a:r>
              <a:rPr lang="en-US" dirty="0" smtClean="0"/>
              <a:t>produced </a:t>
            </a:r>
            <a:r>
              <a:rPr lang="en-US" dirty="0"/>
              <a:t>by Th2 cytokines such as IL-4 and IL-10</a:t>
            </a:r>
            <a:endParaRPr lang="sr-Latn-RS" dirty="0"/>
          </a:p>
        </p:txBody>
      </p:sp>
      <p:sp>
        <p:nvSpPr>
          <p:cNvPr id="4" name="Rectangle 3"/>
          <p:cNvSpPr/>
          <p:nvPr/>
        </p:nvSpPr>
        <p:spPr>
          <a:xfrm>
            <a:off x="1093694" y="2603924"/>
            <a:ext cx="2521844" cy="307777"/>
          </a:xfrm>
          <a:prstGeom prst="rect">
            <a:avLst/>
          </a:prstGeom>
        </p:spPr>
        <p:txBody>
          <a:bodyPr wrap="none">
            <a:spAutoFit/>
          </a:bodyPr>
          <a:lstStyle/>
          <a:p>
            <a:r>
              <a:rPr lang="sr-Latn-RS" dirty="0" smtClean="0"/>
              <a:t>Activated </a:t>
            </a:r>
            <a:r>
              <a:rPr lang="sr-Latn-RS" dirty="0"/>
              <a:t>macrophages (</a:t>
            </a:r>
            <a:r>
              <a:rPr lang="sr-Latn-RS" dirty="0" smtClean="0"/>
              <a:t>M1) </a:t>
            </a:r>
            <a:endParaRPr lang="sr-Latn-RS" dirty="0"/>
          </a:p>
        </p:txBody>
      </p:sp>
    </p:spTree>
    <p:extLst>
      <p:ext uri="{BB962C8B-B14F-4D97-AF65-F5344CB8AC3E}">
        <p14:creationId xmlns:p14="http://schemas.microsoft.com/office/powerpoint/2010/main" val="27798600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sr-Latn-RS" altLang="sr-Latn-RS" sz="2800" b="1" u="sng" dirty="0" smtClean="0">
                <a:solidFill>
                  <a:srgbClr val="FF0000"/>
                </a:solidFill>
              </a:rPr>
              <a:t>DAMP bimodal phenomenon</a:t>
            </a:r>
          </a:p>
        </p:txBody>
      </p:sp>
      <p:sp>
        <p:nvSpPr>
          <p:cNvPr id="24579" name="Content Placeholder 2"/>
          <p:cNvSpPr>
            <a:spLocks noGrp="1"/>
          </p:cNvSpPr>
          <p:nvPr>
            <p:ph idx="4294967295"/>
          </p:nvPr>
        </p:nvSpPr>
        <p:spPr>
          <a:xfrm>
            <a:off x="-25425" y="1358781"/>
            <a:ext cx="9194800" cy="3452813"/>
          </a:xfrm>
        </p:spPr>
        <p:txBody>
          <a:bodyPr/>
          <a:lstStyle/>
          <a:p>
            <a:r>
              <a:rPr lang="en-US" altLang="sr-Latn-RS" sz="2100" dirty="0"/>
              <a:t>DAMPs not only in the </a:t>
            </a:r>
            <a:r>
              <a:rPr lang="en-US" altLang="sr-Latn-RS" sz="2100" dirty="0" err="1"/>
              <a:t>proinflammatory</a:t>
            </a:r>
            <a:r>
              <a:rPr lang="en-US" altLang="sr-Latn-RS" sz="2100" dirty="0"/>
              <a:t> response, but also in the resolution of injury by </a:t>
            </a:r>
            <a:r>
              <a:rPr lang="sr-Latn-RS" altLang="sr-Latn-RS" sz="2100" dirty="0" smtClean="0"/>
              <a:t>influencing </a:t>
            </a:r>
            <a:r>
              <a:rPr lang="en-US" altLang="sr-Latn-RS" sz="2100" dirty="0" smtClean="0"/>
              <a:t>the </a:t>
            </a:r>
            <a:r>
              <a:rPr lang="en-US" altLang="sr-Latn-RS" sz="2100" dirty="0"/>
              <a:t>process of tissue remodeling</a:t>
            </a:r>
            <a:endParaRPr lang="sr-Latn-RS" altLang="sr-Latn-RS" sz="2100" dirty="0"/>
          </a:p>
          <a:p>
            <a:r>
              <a:rPr lang="en-US" altLang="sr-Latn-RS" sz="2100" dirty="0"/>
              <a:t>Extracellular </a:t>
            </a:r>
            <a:r>
              <a:rPr lang="sr-Latn-RS" altLang="sr-Latn-RS" sz="2100" dirty="0"/>
              <a:t>CNA and </a:t>
            </a:r>
            <a:r>
              <a:rPr lang="en-US" altLang="sr-Latn-RS" sz="2100" dirty="0"/>
              <a:t>cell-derived DNA lead to platelet activation, platelet-granulocyte</a:t>
            </a:r>
            <a:r>
              <a:rPr lang="sr-Latn-RS" altLang="sr-Latn-RS" sz="2100" dirty="0"/>
              <a:t> </a:t>
            </a:r>
            <a:r>
              <a:rPr lang="en-US" altLang="sr-Latn-RS" sz="2100" dirty="0"/>
              <a:t>interaction, and </a:t>
            </a:r>
            <a:r>
              <a:rPr lang="en-US" altLang="sr-Latn-RS" sz="2100" dirty="0" smtClean="0"/>
              <a:t>neutrophil </a:t>
            </a:r>
            <a:r>
              <a:rPr lang="en-US" altLang="sr-Latn-RS" sz="2100" dirty="0"/>
              <a:t>extracellular trap</a:t>
            </a:r>
            <a:r>
              <a:rPr lang="sr-Latn-RS" altLang="sr-Latn-RS" sz="2100" dirty="0"/>
              <a:t> </a:t>
            </a:r>
            <a:r>
              <a:rPr lang="en-US" altLang="sr-Latn-RS" sz="2100" dirty="0"/>
              <a:t>formation,</a:t>
            </a:r>
            <a:r>
              <a:rPr lang="sr-Latn-RS" altLang="sr-Latn-RS" sz="2100" dirty="0"/>
              <a:t> </a:t>
            </a:r>
            <a:r>
              <a:rPr lang="en-US" altLang="sr-Latn-RS" sz="2100" dirty="0"/>
              <a:t>resulting in renal inflammation and an increase in renal</a:t>
            </a:r>
            <a:r>
              <a:rPr lang="sr-Latn-RS" altLang="sr-Latn-RS" sz="2100" dirty="0"/>
              <a:t> injury</a:t>
            </a:r>
          </a:p>
        </p:txBody>
      </p:sp>
    </p:spTree>
    <p:extLst>
      <p:ext uri="{BB962C8B-B14F-4D97-AF65-F5344CB8AC3E}">
        <p14:creationId xmlns:p14="http://schemas.microsoft.com/office/powerpoint/2010/main" val="24773909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a:xfrm>
            <a:off x="96253" y="307521"/>
            <a:ext cx="8800240" cy="572700"/>
          </a:xfrm>
        </p:spPr>
        <p:txBody>
          <a:bodyPr/>
          <a:lstStyle/>
          <a:p>
            <a:pPr eaLnBrk="1" hangingPunct="1"/>
            <a:r>
              <a:rPr lang="en-US" altLang="sr-Latn-RS" sz="3000" b="1" u="sng" dirty="0">
                <a:solidFill>
                  <a:srgbClr val="FF3300"/>
                </a:solidFill>
              </a:rPr>
              <a:t>The criteria for establishing a candidate molecule as </a:t>
            </a:r>
            <a:r>
              <a:rPr lang="en-US" altLang="sr-Latn-RS" sz="3000" b="1" u="sng" dirty="0" smtClean="0">
                <a:solidFill>
                  <a:srgbClr val="FF3300"/>
                </a:solidFill>
              </a:rPr>
              <a:t>DAMP</a:t>
            </a:r>
            <a:endParaRPr lang="en-US" altLang="sr-Latn-RS" sz="3000" b="1" u="sng" dirty="0">
              <a:solidFill>
                <a:srgbClr val="FF3300"/>
              </a:solidFill>
            </a:endParaRPr>
          </a:p>
        </p:txBody>
      </p:sp>
      <p:sp>
        <p:nvSpPr>
          <p:cNvPr id="13315" name="Rectangle 4"/>
          <p:cNvSpPr>
            <a:spLocks noGrp="1" noChangeArrowheads="1"/>
          </p:cNvSpPr>
          <p:nvPr>
            <p:ph type="body" idx="4294967295"/>
          </p:nvPr>
        </p:nvSpPr>
        <p:spPr>
          <a:xfrm>
            <a:off x="550014" y="1241401"/>
            <a:ext cx="8037095" cy="3802063"/>
          </a:xfrm>
        </p:spPr>
        <p:txBody>
          <a:bodyPr/>
          <a:lstStyle/>
          <a:p>
            <a:pPr eaLnBrk="1" hangingPunct="1">
              <a:lnSpc>
                <a:spcPct val="90000"/>
              </a:lnSpc>
            </a:pPr>
            <a:r>
              <a:rPr lang="en-US" altLang="sr-Latn-RS" sz="2100" dirty="0"/>
              <a:t>DAMP should be active as a highly purified molecule. </a:t>
            </a:r>
          </a:p>
          <a:p>
            <a:pPr eaLnBrk="1" hangingPunct="1">
              <a:lnSpc>
                <a:spcPct val="90000"/>
              </a:lnSpc>
            </a:pPr>
            <a:r>
              <a:rPr lang="en-US" altLang="sr-Latn-RS" sz="2100" dirty="0"/>
              <a:t>Its biological activity is not owing to contamination with microbial molecules (PAMPs</a:t>
            </a:r>
            <a:r>
              <a:rPr lang="en-US" altLang="sr-Latn-RS" sz="2100" dirty="0" smtClean="0"/>
              <a:t>) </a:t>
            </a:r>
            <a:endParaRPr lang="en-US" altLang="sr-Latn-RS" sz="2100" dirty="0"/>
          </a:p>
          <a:p>
            <a:pPr eaLnBrk="1" hangingPunct="1">
              <a:lnSpc>
                <a:spcPct val="90000"/>
              </a:lnSpc>
            </a:pPr>
            <a:r>
              <a:rPr lang="en-US" altLang="sr-Latn-RS" sz="2100" dirty="0"/>
              <a:t>The DAMP should be active at concentrations that </a:t>
            </a:r>
            <a:r>
              <a:rPr lang="en-US" altLang="sr-Latn-RS" sz="2100" dirty="0" smtClean="0"/>
              <a:t>are</a:t>
            </a:r>
            <a:r>
              <a:rPr lang="sr-Latn-RS" altLang="sr-Latn-RS" sz="2100" dirty="0" smtClean="0"/>
              <a:t> </a:t>
            </a:r>
            <a:r>
              <a:rPr lang="en-US" altLang="sr-Latn-RS" sz="2100" dirty="0" smtClean="0"/>
              <a:t>actually </a:t>
            </a:r>
            <a:r>
              <a:rPr lang="en-US" altLang="sr-Latn-RS" sz="2100" dirty="0"/>
              <a:t>present in pathophysiological situations. </a:t>
            </a:r>
          </a:p>
          <a:p>
            <a:pPr eaLnBrk="1" hangingPunct="1">
              <a:lnSpc>
                <a:spcPct val="90000"/>
              </a:lnSpc>
            </a:pPr>
            <a:r>
              <a:rPr lang="en-US" altLang="sr-Latn-RS" sz="2100" dirty="0"/>
              <a:t>Selectively eliminating or inactivating the DAMP — </a:t>
            </a:r>
            <a:r>
              <a:rPr lang="en-US" altLang="sr-Latn-RS" sz="2100" dirty="0" smtClean="0"/>
              <a:t>for</a:t>
            </a:r>
            <a:r>
              <a:rPr lang="sr-Latn-RS" altLang="sr-Latn-RS" sz="2100" dirty="0" smtClean="0"/>
              <a:t> </a:t>
            </a:r>
            <a:r>
              <a:rPr lang="en-US" altLang="sr-Latn-RS" sz="2100" dirty="0" smtClean="0"/>
              <a:t>example</a:t>
            </a:r>
            <a:r>
              <a:rPr lang="en-US" altLang="sr-Latn-RS" sz="2100" dirty="0"/>
              <a:t>, with antibodies, specific enzymes</a:t>
            </a:r>
          </a:p>
          <a:p>
            <a:pPr eaLnBrk="1" hangingPunct="1">
              <a:lnSpc>
                <a:spcPct val="90000"/>
              </a:lnSpc>
            </a:pPr>
            <a:r>
              <a:rPr lang="sr-Latn-RS" altLang="sr-Latn-RS" sz="2100" dirty="0"/>
              <a:t>M</a:t>
            </a:r>
            <a:r>
              <a:rPr lang="en-US" altLang="sr-Latn-RS" sz="2100" dirty="0" err="1" smtClean="0"/>
              <a:t>utations</a:t>
            </a:r>
            <a:r>
              <a:rPr lang="en-US" altLang="sr-Latn-RS" sz="2100" dirty="0" smtClean="0"/>
              <a:t> </a:t>
            </a:r>
            <a:r>
              <a:rPr lang="en-US" altLang="sr-Latn-RS" sz="2100" dirty="0"/>
              <a:t>or RNA interference (RNAi) — should ideally inhibit the biological activity </a:t>
            </a:r>
            <a:r>
              <a:rPr lang="en-US" altLang="sr-Latn-RS" sz="2100" i="1" dirty="0" smtClean="0"/>
              <a:t>in </a:t>
            </a:r>
            <a:r>
              <a:rPr lang="en-US" altLang="sr-Latn-RS" sz="2100" i="1" dirty="0"/>
              <a:t>vitro </a:t>
            </a:r>
            <a:r>
              <a:rPr lang="en-US" altLang="sr-Latn-RS" sz="2100" dirty="0"/>
              <a:t>and </a:t>
            </a:r>
            <a:r>
              <a:rPr lang="en-US" altLang="sr-Latn-RS" sz="2100" i="1" dirty="0"/>
              <a:t>in </a:t>
            </a:r>
            <a:r>
              <a:rPr lang="en-US" altLang="sr-Latn-RS" sz="2100" i="1" dirty="0" smtClean="0"/>
              <a:t>vivo</a:t>
            </a:r>
            <a:endParaRPr lang="en-US" altLang="sr-Latn-RS" sz="2100" dirty="0"/>
          </a:p>
          <a:p>
            <a:pPr eaLnBrk="1" hangingPunct="1">
              <a:lnSpc>
                <a:spcPct val="90000"/>
              </a:lnSpc>
            </a:pPr>
            <a:endParaRPr lang="en-US" altLang="sr-Latn-RS" sz="2100" dirty="0"/>
          </a:p>
        </p:txBody>
      </p:sp>
    </p:spTree>
    <p:extLst>
      <p:ext uri="{BB962C8B-B14F-4D97-AF65-F5344CB8AC3E}">
        <p14:creationId xmlns:p14="http://schemas.microsoft.com/office/powerpoint/2010/main" val="19848912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8761" y="1251911"/>
            <a:ext cx="4591050" cy="340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le 1"/>
          <p:cNvSpPr>
            <a:spLocks noGrp="1"/>
          </p:cNvSpPr>
          <p:nvPr>
            <p:ph type="title" idx="4294967295"/>
          </p:nvPr>
        </p:nvSpPr>
        <p:spPr>
          <a:xfrm>
            <a:off x="1430039" y="247626"/>
            <a:ext cx="6642100" cy="857250"/>
          </a:xfrm>
        </p:spPr>
        <p:txBody>
          <a:bodyPr/>
          <a:lstStyle/>
          <a:p>
            <a:r>
              <a:rPr lang="sr-Latn-RS" altLang="sr-Latn-RS" b="1" dirty="0" smtClean="0">
                <a:solidFill>
                  <a:srgbClr val="FF0000"/>
                </a:solidFill>
              </a:rPr>
              <a:t>What recognizes PAMP and DAMP? </a:t>
            </a:r>
          </a:p>
        </p:txBody>
      </p:sp>
    </p:spTree>
    <p:extLst>
      <p:ext uri="{BB962C8B-B14F-4D97-AF65-F5344CB8AC3E}">
        <p14:creationId xmlns:p14="http://schemas.microsoft.com/office/powerpoint/2010/main" val="21712928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descr="nri1101-135a-f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541" y="1"/>
            <a:ext cx="4286250" cy="222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AutoShape 8"/>
          <p:cNvSpPr>
            <a:spLocks noChangeArrowheads="1"/>
          </p:cNvSpPr>
          <p:nvPr/>
        </p:nvSpPr>
        <p:spPr bwMode="auto">
          <a:xfrm>
            <a:off x="5493768" y="243781"/>
            <a:ext cx="1295400" cy="1079897"/>
          </a:xfrm>
          <a:prstGeom prst="irregularSeal2">
            <a:avLst/>
          </a:prstGeom>
          <a:gradFill>
            <a:gsLst>
              <a:gs pos="89613">
                <a:srgbClr val="FF0000"/>
              </a:gs>
              <a:gs pos="0">
                <a:srgbClr val="FFFF00"/>
              </a:gs>
              <a:gs pos="74000">
                <a:srgbClr val="FFCC00"/>
              </a:gs>
              <a:gs pos="83000">
                <a:srgbClr val="FF0000"/>
              </a:gs>
              <a:gs pos="100000">
                <a:srgbClr val="FF0000"/>
              </a:gs>
            </a:gsLst>
            <a:lin ang="5400000" scaled="1"/>
          </a:gradFill>
          <a:ln w="9525">
            <a:solidFill>
              <a:schemeClr val="tx1"/>
            </a:solidFill>
            <a:miter lim="800000"/>
            <a:headEnd/>
            <a:tailEnd/>
          </a:ln>
          <a:effectLst/>
          <a:scene3d>
            <a:camera prst="orthographicFront"/>
            <a:lightRig rig="threePt" dir="t"/>
          </a:scene3d>
          <a:sp3d>
            <a:bevelT/>
          </a:sp3d>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sr-Latn-RS" altLang="sr-Latn-RS" sz="1350"/>
          </a:p>
        </p:txBody>
      </p:sp>
      <p:sp>
        <p:nvSpPr>
          <p:cNvPr id="16388" name="Text Box 9"/>
          <p:cNvSpPr txBox="1">
            <a:spLocks noChangeArrowheads="1"/>
          </p:cNvSpPr>
          <p:nvPr/>
        </p:nvSpPr>
        <p:spPr bwMode="auto">
          <a:xfrm>
            <a:off x="5740920" y="687220"/>
            <a:ext cx="59824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sr-Latn-RS" sz="1350" dirty="0"/>
              <a:t>TLRs</a:t>
            </a:r>
          </a:p>
        </p:txBody>
      </p:sp>
      <p:pic>
        <p:nvPicPr>
          <p:cNvPr id="16389" name="Picture 11" descr="slide4"/>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1331119" y="2301479"/>
            <a:ext cx="3186113" cy="238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6" descr="Cel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4625578" y="2301478"/>
            <a:ext cx="3375422"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AutoShape 17"/>
          <p:cNvSpPr>
            <a:spLocks noChangeArrowheads="1"/>
          </p:cNvSpPr>
          <p:nvPr/>
        </p:nvSpPr>
        <p:spPr bwMode="auto">
          <a:xfrm>
            <a:off x="6516291" y="1620886"/>
            <a:ext cx="1295400" cy="1079897"/>
          </a:xfrm>
          <a:prstGeom prst="irregularSeal2">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sr-Latn-RS" altLang="sr-Latn-RS" sz="1350"/>
          </a:p>
        </p:txBody>
      </p:sp>
      <p:sp>
        <p:nvSpPr>
          <p:cNvPr id="16392" name="Text Box 18"/>
          <p:cNvSpPr txBox="1">
            <a:spLocks noChangeArrowheads="1"/>
          </p:cNvSpPr>
          <p:nvPr/>
        </p:nvSpPr>
        <p:spPr bwMode="auto">
          <a:xfrm>
            <a:off x="6691590" y="2078958"/>
            <a:ext cx="80983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sr-Latn-RS" sz="1350" dirty="0"/>
              <a:t>Nod like</a:t>
            </a:r>
          </a:p>
        </p:txBody>
      </p:sp>
      <p:sp>
        <p:nvSpPr>
          <p:cNvPr id="16393" name="AutoShape 20"/>
          <p:cNvSpPr>
            <a:spLocks noChangeArrowheads="1"/>
          </p:cNvSpPr>
          <p:nvPr/>
        </p:nvSpPr>
        <p:spPr bwMode="auto">
          <a:xfrm>
            <a:off x="2465785" y="1924051"/>
            <a:ext cx="1295400" cy="1079897"/>
          </a:xfrm>
          <a:prstGeom prst="irregularSeal2">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sr-Latn-RS" altLang="sr-Latn-RS" sz="1350"/>
          </a:p>
        </p:txBody>
      </p:sp>
      <p:sp>
        <p:nvSpPr>
          <p:cNvPr id="16394" name="Text Box 21"/>
          <p:cNvSpPr txBox="1">
            <a:spLocks noChangeArrowheads="1"/>
          </p:cNvSpPr>
          <p:nvPr/>
        </p:nvSpPr>
        <p:spPr bwMode="auto">
          <a:xfrm>
            <a:off x="2681288" y="2356247"/>
            <a:ext cx="675185"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sr-Latn-RS" sz="1350"/>
              <a:t>RAGE</a:t>
            </a:r>
          </a:p>
        </p:txBody>
      </p:sp>
      <p:sp>
        <p:nvSpPr>
          <p:cNvPr id="16395" name="Rectangle 22"/>
          <p:cNvSpPr>
            <a:spLocks noChangeArrowheads="1"/>
          </p:cNvSpPr>
          <p:nvPr/>
        </p:nvSpPr>
        <p:spPr bwMode="auto">
          <a:xfrm>
            <a:off x="1485900" y="1200151"/>
            <a:ext cx="61722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endParaRPr lang="sr-Latn-RS" altLang="sr-Latn-RS" sz="2400"/>
          </a:p>
        </p:txBody>
      </p:sp>
      <p:sp>
        <p:nvSpPr>
          <p:cNvPr id="16396" name="Rectangle 23"/>
          <p:cNvSpPr>
            <a:spLocks noChangeArrowheads="1"/>
          </p:cNvSpPr>
          <p:nvPr/>
        </p:nvSpPr>
        <p:spPr bwMode="auto">
          <a:xfrm>
            <a:off x="55002" y="4549379"/>
            <a:ext cx="79459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r>
              <a:rPr lang="en-US" altLang="sr-Latn-RS" sz="1050" b="1" dirty="0"/>
              <a:t>Danger signals mediate inflammatory responses through the Toll-like receptors (TLRs), the receptor for advanced glycation end-products (RAGE), and the NOD like receptors, after release from activated, damaged or necrotic cells.</a:t>
            </a:r>
            <a:r>
              <a:rPr lang="en-US" altLang="sr-Latn-RS" sz="1350" dirty="0"/>
              <a:t> </a:t>
            </a:r>
          </a:p>
        </p:txBody>
      </p:sp>
      <p:sp>
        <p:nvSpPr>
          <p:cNvPr id="2" name="Rectangle 1"/>
          <p:cNvSpPr/>
          <p:nvPr/>
        </p:nvSpPr>
        <p:spPr>
          <a:xfrm>
            <a:off x="6591645" y="616596"/>
            <a:ext cx="2440092" cy="307777"/>
          </a:xfrm>
          <a:prstGeom prst="rect">
            <a:avLst/>
          </a:prstGeom>
        </p:spPr>
        <p:txBody>
          <a:bodyPr wrap="none">
            <a:spAutoFit/>
          </a:bodyPr>
          <a:lstStyle/>
          <a:p>
            <a:r>
              <a:rPr lang="en-US" altLang="sr-Latn-RS" b="1" dirty="0"/>
              <a:t>Toll-like receptors (TLRs</a:t>
            </a:r>
            <a:r>
              <a:rPr lang="en-US" altLang="sr-Latn-RS" b="1" dirty="0" smtClean="0"/>
              <a:t>) </a:t>
            </a:r>
            <a:endParaRPr lang="sr-Latn-RS" dirty="0"/>
          </a:p>
        </p:txBody>
      </p:sp>
    </p:spTree>
    <p:extLst>
      <p:ext uri="{BB962C8B-B14F-4D97-AF65-F5344CB8AC3E}">
        <p14:creationId xmlns:p14="http://schemas.microsoft.com/office/powerpoint/2010/main" val="28110947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92036" y="2373279"/>
            <a:ext cx="3002257" cy="225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92036" y="121839"/>
            <a:ext cx="3002257" cy="225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1992" y="121839"/>
            <a:ext cx="3181857" cy="572700"/>
          </a:xfrm>
        </p:spPr>
        <p:txBody>
          <a:bodyPr/>
          <a:lstStyle/>
          <a:p>
            <a:r>
              <a:rPr lang="en-US" dirty="0" smtClean="0">
                <a:solidFill>
                  <a:srgbClr val="FF0000"/>
                </a:solidFill>
              </a:rPr>
              <a:t>Toll-like receptors</a:t>
            </a:r>
            <a:endParaRPr lang="sr-Latn-RS" dirty="0">
              <a:solidFill>
                <a:srgbClr val="FF0000"/>
              </a:solidFill>
            </a:endParaRPr>
          </a:p>
        </p:txBody>
      </p:sp>
      <p:sp>
        <p:nvSpPr>
          <p:cNvPr id="3" name="Content Placeholder 2"/>
          <p:cNvSpPr>
            <a:spLocks noGrp="1"/>
          </p:cNvSpPr>
          <p:nvPr>
            <p:ph idx="1"/>
          </p:nvPr>
        </p:nvSpPr>
        <p:spPr>
          <a:xfrm>
            <a:off x="70106" y="815592"/>
            <a:ext cx="5416293" cy="3453600"/>
          </a:xfrm>
        </p:spPr>
        <p:txBody>
          <a:bodyPr/>
          <a:lstStyle/>
          <a:p>
            <a:r>
              <a:rPr lang="en-US" sz="1600" dirty="0"/>
              <a:t>The innate immune response is built on a class of pattern recognition receptors called </a:t>
            </a:r>
            <a:r>
              <a:rPr lang="en-US" sz="1600" dirty="0" smtClean="0"/>
              <a:t>Toll-like </a:t>
            </a:r>
            <a:r>
              <a:rPr lang="en-US" sz="1600" dirty="0"/>
              <a:t>receptors (TLRs</a:t>
            </a:r>
            <a:r>
              <a:rPr lang="en-US" sz="1600" dirty="0" smtClean="0"/>
              <a:t>)</a:t>
            </a:r>
          </a:p>
          <a:p>
            <a:r>
              <a:rPr lang="en-US" sz="1600" u="sng" dirty="0" smtClean="0"/>
              <a:t>T</a:t>
            </a:r>
            <a:r>
              <a:rPr lang="sr-Latn-RS" sz="1600" u="sng" dirty="0" smtClean="0"/>
              <a:t>he </a:t>
            </a:r>
            <a:r>
              <a:rPr lang="sr-Latn-RS" sz="1600" u="sng" dirty="0"/>
              <a:t>expression of </a:t>
            </a:r>
            <a:r>
              <a:rPr lang="sr-Latn-RS" sz="1600" u="sng" dirty="0" smtClean="0"/>
              <a:t>TLR</a:t>
            </a:r>
            <a:r>
              <a:rPr lang="en-US" sz="1600" u="sng" dirty="0" smtClean="0"/>
              <a:t>s </a:t>
            </a:r>
            <a:r>
              <a:rPr lang="sr-Latn-RS" sz="1600" u="sng" dirty="0" smtClean="0"/>
              <a:t>are </a:t>
            </a:r>
            <a:r>
              <a:rPr lang="sr-Latn-RS" sz="1600" u="sng" dirty="0"/>
              <a:t>not restricted to immune tissues </a:t>
            </a:r>
            <a:r>
              <a:rPr lang="sr-Latn-RS" sz="1600" u="sng" dirty="0" smtClean="0"/>
              <a:t>but </a:t>
            </a:r>
            <a:r>
              <a:rPr lang="sr-Latn-RS" sz="1600" u="sng" dirty="0"/>
              <a:t>distributed in all tissues including the </a:t>
            </a:r>
            <a:r>
              <a:rPr lang="sr-Latn-RS" sz="1600" u="sng" dirty="0" smtClean="0"/>
              <a:t>kidney</a:t>
            </a:r>
            <a:endParaRPr lang="en-US" sz="1600" u="sng" dirty="0" smtClean="0"/>
          </a:p>
          <a:p>
            <a:r>
              <a:rPr lang="en-US" sz="1600" dirty="0" smtClean="0"/>
              <a:t>TLR </a:t>
            </a:r>
            <a:r>
              <a:rPr lang="en-US" sz="1600" dirty="0"/>
              <a:t>activation </a:t>
            </a:r>
            <a:r>
              <a:rPr lang="en-US" sz="1600" dirty="0" smtClean="0"/>
              <a:t>leads </a:t>
            </a:r>
            <a:r>
              <a:rPr lang="en-US" sz="1600" dirty="0"/>
              <a:t>to the release of various inflammatory </a:t>
            </a:r>
            <a:r>
              <a:rPr lang="en-US" sz="1600" dirty="0" smtClean="0"/>
              <a:t>cytokines</a:t>
            </a:r>
          </a:p>
          <a:p>
            <a:r>
              <a:rPr lang="en-US" sz="1600" dirty="0" smtClean="0"/>
              <a:t>Excessive </a:t>
            </a:r>
            <a:r>
              <a:rPr lang="en-US" sz="1600" dirty="0"/>
              <a:t>TLR activation disrupts the immune homeostasis by sustained pro-inflammatory cytokines and chemokine production and consequently contributes to the development and progression of many </a:t>
            </a:r>
            <a:r>
              <a:rPr lang="en-US" sz="1600" dirty="0" smtClean="0"/>
              <a:t>diseases</a:t>
            </a:r>
            <a:endParaRPr lang="sr-Latn-RS" sz="1600" dirty="0"/>
          </a:p>
        </p:txBody>
      </p:sp>
      <p:sp>
        <p:nvSpPr>
          <p:cNvPr id="4" name="Rectangle 3"/>
          <p:cNvSpPr/>
          <p:nvPr/>
        </p:nvSpPr>
        <p:spPr>
          <a:xfrm>
            <a:off x="7156813" y="4712613"/>
            <a:ext cx="1483098" cy="430887"/>
          </a:xfrm>
          <a:prstGeom prst="rect">
            <a:avLst/>
          </a:prstGeom>
        </p:spPr>
        <p:txBody>
          <a:bodyPr wrap="none">
            <a:spAutoFit/>
          </a:bodyPr>
          <a:lstStyle/>
          <a:p>
            <a:r>
              <a:rPr lang="sr-Latn-RS" sz="1100" dirty="0"/>
              <a:t>Sadik et al</a:t>
            </a:r>
            <a:r>
              <a:rPr lang="sr-Latn-RS" sz="1100" dirty="0" smtClean="0"/>
              <a:t>. </a:t>
            </a:r>
            <a:r>
              <a:rPr lang="sr-Latn-RS" sz="1100" dirty="0" smtClean="0">
                <a:hlinkClick r:id="rId4" tooltip="Sadik NA, Shaker OG, Ghanem HZ, Hassan HA, Abdel-Hamid AH (2015) Single-nucleotide polymorphism of Toll-like receptor 4 and interleukin-10 in response to interferon-based therapy in Egyptian chronic hepatitis C patients. Arch Virol. 160(9):2181–2195. &#10;                  https://doi.org/10.1007/s00705-015-2493-0&#10;                  &#10;                &#10;"/>
              </a:rPr>
              <a:t>2015</a:t>
            </a:r>
            <a:endParaRPr lang="en-US" sz="1100" dirty="0" smtClean="0"/>
          </a:p>
          <a:p>
            <a:r>
              <a:rPr lang="en-US" sz="1100" dirty="0" err="1"/>
              <a:t>Komurcu</a:t>
            </a:r>
            <a:r>
              <a:rPr lang="en-US" sz="1100" dirty="0"/>
              <a:t> et al., </a:t>
            </a:r>
            <a:r>
              <a:rPr lang="en-US" sz="1100" dirty="0">
                <a:hlinkClick r:id="rId5" tooltip="Komurcu HF, Kilic N, Demirbilek ME, Akin KO (2016) Plasma levels of vitamin B12, epidermal growth factor and tumor necrosis factor alpha in patients with Alzheimer dementia. Int J Res Med Sci 4(3):734–738"/>
              </a:rPr>
              <a:t>2016</a:t>
            </a:r>
            <a:endParaRPr lang="sr-Latn-RS" sz="1100" dirty="0"/>
          </a:p>
        </p:txBody>
      </p:sp>
    </p:spTree>
    <p:extLst>
      <p:ext uri="{BB962C8B-B14F-4D97-AF65-F5344CB8AC3E}">
        <p14:creationId xmlns:p14="http://schemas.microsoft.com/office/powerpoint/2010/main" val="3158031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5534" y="1660788"/>
            <a:ext cx="3329468" cy="1705658"/>
          </a:xfrm>
          <a:prstGeom prst="rect">
            <a:avLst/>
          </a:prstGeom>
        </p:spPr>
      </p:pic>
      <p:grpSp>
        <p:nvGrpSpPr>
          <p:cNvPr id="18434" name="Group 2"/>
          <p:cNvGrpSpPr>
            <a:grpSpLocks/>
          </p:cNvGrpSpPr>
          <p:nvPr/>
        </p:nvGrpSpPr>
        <p:grpSpPr bwMode="auto">
          <a:xfrm>
            <a:off x="6000751" y="1657350"/>
            <a:ext cx="889397" cy="679847"/>
            <a:chOff x="4080" y="1392"/>
            <a:chExt cx="747" cy="571"/>
          </a:xfrm>
        </p:grpSpPr>
        <p:sp>
          <p:nvSpPr>
            <p:cNvPr id="64515" name="AutoShape 3"/>
            <p:cNvSpPr>
              <a:spLocks noChangeArrowheads="1"/>
            </p:cNvSpPr>
            <p:nvPr/>
          </p:nvSpPr>
          <p:spPr bwMode="auto">
            <a:xfrm>
              <a:off x="4080" y="1392"/>
              <a:ext cx="144" cy="528"/>
            </a:xfrm>
            <a:prstGeom prst="can">
              <a:avLst>
                <a:gd name="adj" fmla="val 73333"/>
              </a:avLst>
            </a:prstGeom>
            <a:gradFill rotWithShape="0">
              <a:gsLst>
                <a:gs pos="0">
                  <a:schemeClr val="accent2">
                    <a:gamma/>
                    <a:tint val="0"/>
                    <a:invGamma/>
                  </a:schemeClr>
                </a:gs>
                <a:gs pos="100000">
                  <a:schemeClr val="accent2"/>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sr-Latn-RS" sz="1050"/>
            </a:p>
          </p:txBody>
        </p:sp>
        <p:sp>
          <p:nvSpPr>
            <p:cNvPr id="18500" name="Line 4"/>
            <p:cNvSpPr>
              <a:spLocks noChangeShapeType="1"/>
            </p:cNvSpPr>
            <p:nvPr/>
          </p:nvSpPr>
          <p:spPr bwMode="auto">
            <a:xfrm rot="16200000" flipH="1">
              <a:off x="4459" y="1728"/>
              <a:ext cx="0" cy="384"/>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r-Latn-RS" sz="1050"/>
            </a:p>
          </p:txBody>
        </p:sp>
        <p:sp>
          <p:nvSpPr>
            <p:cNvPr id="18501" name="Text Box 5"/>
            <p:cNvSpPr txBox="1">
              <a:spLocks noChangeArrowheads="1"/>
            </p:cNvSpPr>
            <p:nvPr/>
          </p:nvSpPr>
          <p:spPr bwMode="auto">
            <a:xfrm>
              <a:off x="4224" y="1536"/>
              <a:ext cx="603"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sr-Latn-RS" sz="1350" b="1">
                  <a:latin typeface="Tahoma" panose="020B0604030504040204" pitchFamily="34" charset="0"/>
                </a:rPr>
                <a:t>Myd88</a:t>
              </a:r>
            </a:p>
          </p:txBody>
        </p:sp>
      </p:grpSp>
      <p:sp>
        <p:nvSpPr>
          <p:cNvPr id="18435" name="Rectangle 6"/>
          <p:cNvSpPr>
            <a:spLocks noChangeArrowheads="1"/>
          </p:cNvSpPr>
          <p:nvPr/>
        </p:nvSpPr>
        <p:spPr bwMode="auto">
          <a:xfrm rot="5400000">
            <a:off x="7015758" y="2286596"/>
            <a:ext cx="1419225" cy="160734"/>
          </a:xfrm>
          <a:prstGeom prst="rect">
            <a:avLst/>
          </a:prstGeom>
          <a:blipFill dpi="0" rotWithShape="0">
            <a:blip r:embed="rId3"/>
            <a:srcRect/>
            <a:tile tx="0" ty="0" sx="100000" sy="100000" flip="none" algn="tl"/>
          </a:blip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8F8F8"/>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64519" name="Line 7"/>
          <p:cNvSpPr>
            <a:spLocks noChangeShapeType="1"/>
          </p:cNvSpPr>
          <p:nvPr/>
        </p:nvSpPr>
        <p:spPr bwMode="auto">
          <a:xfrm>
            <a:off x="7290197" y="3086100"/>
            <a:ext cx="0" cy="28575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r-Latn-RS" sz="1050"/>
          </a:p>
        </p:txBody>
      </p:sp>
      <p:sp>
        <p:nvSpPr>
          <p:cNvPr id="18437" name="Rectangle 8"/>
          <p:cNvSpPr>
            <a:spLocks noChangeArrowheads="1"/>
          </p:cNvSpPr>
          <p:nvPr/>
        </p:nvSpPr>
        <p:spPr bwMode="auto">
          <a:xfrm>
            <a:off x="5867400" y="1657350"/>
            <a:ext cx="1777604" cy="171450"/>
          </a:xfrm>
          <a:prstGeom prst="rect">
            <a:avLst/>
          </a:prstGeom>
          <a:blipFill dpi="0" rotWithShape="0">
            <a:blip r:embed="rId3"/>
            <a:srcRect/>
            <a:tile tx="0" ty="0" sx="100000" sy="100000" flip="none" algn="tl"/>
          </a:blip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8F8F8"/>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8438" name="Rectangle 9"/>
          <p:cNvSpPr>
            <a:spLocks noChangeArrowheads="1"/>
          </p:cNvSpPr>
          <p:nvPr/>
        </p:nvSpPr>
        <p:spPr bwMode="auto">
          <a:xfrm>
            <a:off x="5848350" y="800100"/>
            <a:ext cx="171450" cy="1428750"/>
          </a:xfrm>
          <a:prstGeom prst="rect">
            <a:avLst/>
          </a:prstGeom>
          <a:gradFill rotWithShape="0">
            <a:gsLst>
              <a:gs pos="0">
                <a:srgbClr val="CC3300"/>
              </a:gs>
              <a:gs pos="100000">
                <a:srgbClr val="ECB5A2"/>
              </a:gs>
            </a:gsLst>
            <a:lin ang="5400000" scaled="1"/>
          </a:gra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CC3300"/>
            </a:extrusionClr>
            <a:contourClr>
              <a:srgbClr val="CC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8439" name="Text Box 10"/>
          <p:cNvSpPr txBox="1">
            <a:spLocks noChangeArrowheads="1"/>
          </p:cNvSpPr>
          <p:nvPr/>
        </p:nvSpPr>
        <p:spPr bwMode="auto">
          <a:xfrm>
            <a:off x="6019800" y="1082278"/>
            <a:ext cx="514885"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sr-Latn-RS" sz="1350" b="1">
                <a:latin typeface="Tahoma" panose="020B0604030504040204" pitchFamily="34" charset="0"/>
              </a:rPr>
              <a:t>TLR</a:t>
            </a:r>
          </a:p>
        </p:txBody>
      </p:sp>
      <p:sp>
        <p:nvSpPr>
          <p:cNvPr id="18440" name="Text Box 11"/>
          <p:cNvSpPr txBox="1">
            <a:spLocks noChangeArrowheads="1"/>
          </p:cNvSpPr>
          <p:nvPr/>
        </p:nvSpPr>
        <p:spPr bwMode="auto">
          <a:xfrm>
            <a:off x="4629150" y="1200150"/>
            <a:ext cx="81785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sr-Latn-RS" sz="1350" b="1">
                <a:latin typeface="Tahoma" panose="020B0604030504040204" pitchFamily="34" charset="0"/>
              </a:rPr>
              <a:t>mCD14</a:t>
            </a:r>
          </a:p>
        </p:txBody>
      </p:sp>
      <p:sp>
        <p:nvSpPr>
          <p:cNvPr id="18441" name="Rectangle 12"/>
          <p:cNvSpPr>
            <a:spLocks noChangeArrowheads="1"/>
          </p:cNvSpPr>
          <p:nvPr/>
        </p:nvSpPr>
        <p:spPr bwMode="auto">
          <a:xfrm>
            <a:off x="4292203" y="1657350"/>
            <a:ext cx="1556147" cy="171450"/>
          </a:xfrm>
          <a:prstGeom prst="rect">
            <a:avLst/>
          </a:prstGeom>
          <a:blipFill dpi="0" rotWithShape="0">
            <a:blip r:embed="rId3"/>
            <a:srcRect/>
            <a:tile tx="0" ty="0" sx="100000" sy="100000" flip="none" algn="tl"/>
          </a:blip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8F8F8"/>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8442" name="AutoShape 13"/>
          <p:cNvSpPr>
            <a:spLocks noChangeArrowheads="1"/>
          </p:cNvSpPr>
          <p:nvPr/>
        </p:nvSpPr>
        <p:spPr bwMode="auto">
          <a:xfrm>
            <a:off x="5562600" y="914400"/>
            <a:ext cx="228600" cy="571500"/>
          </a:xfrm>
          <a:prstGeom prst="can">
            <a:avLst>
              <a:gd name="adj" fmla="val 62500"/>
            </a:avLst>
          </a:prstGeom>
          <a:gradFill rotWithShape="0">
            <a:gsLst>
              <a:gs pos="0">
                <a:srgbClr val="339966"/>
              </a:gs>
              <a:gs pos="100000">
                <a:schemeClr val="bg1"/>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8443" name="Text Box 14"/>
          <p:cNvSpPr txBox="1">
            <a:spLocks noChangeArrowheads="1"/>
          </p:cNvSpPr>
          <p:nvPr/>
        </p:nvSpPr>
        <p:spPr bwMode="auto">
          <a:xfrm>
            <a:off x="5461398" y="339328"/>
            <a:ext cx="655949" cy="3000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sr-Latn-RS" sz="1350" b="1">
                <a:latin typeface="Tahoma" panose="020B0604030504040204" pitchFamily="34" charset="0"/>
              </a:rPr>
              <a:t>MD-2</a:t>
            </a:r>
          </a:p>
        </p:txBody>
      </p:sp>
      <p:sp>
        <p:nvSpPr>
          <p:cNvPr id="18444" name="Line 15"/>
          <p:cNvSpPr>
            <a:spLocks noChangeShapeType="1"/>
          </p:cNvSpPr>
          <p:nvPr/>
        </p:nvSpPr>
        <p:spPr bwMode="auto">
          <a:xfrm>
            <a:off x="5105400" y="914400"/>
            <a:ext cx="228600" cy="171450"/>
          </a:xfrm>
          <a:prstGeom prst="line">
            <a:avLst/>
          </a:prstGeom>
          <a:noFill/>
          <a:ln w="50800">
            <a:solidFill>
              <a:srgbClr val="00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r-Latn-RS" sz="1050"/>
          </a:p>
        </p:txBody>
      </p:sp>
      <p:sp>
        <p:nvSpPr>
          <p:cNvPr id="18445" name="Text Box 16"/>
          <p:cNvSpPr txBox="1">
            <a:spLocks noChangeArrowheads="1"/>
          </p:cNvSpPr>
          <p:nvPr/>
        </p:nvSpPr>
        <p:spPr bwMode="auto">
          <a:xfrm>
            <a:off x="4171951" y="171450"/>
            <a:ext cx="68480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sr-Latn-RS" sz="1350" b="1">
                <a:latin typeface="Tahoma" panose="020B0604030504040204" pitchFamily="34" charset="0"/>
              </a:rPr>
              <a:t>PAMP</a:t>
            </a:r>
          </a:p>
        </p:txBody>
      </p:sp>
      <p:grpSp>
        <p:nvGrpSpPr>
          <p:cNvPr id="64529" name="Group 17"/>
          <p:cNvGrpSpPr>
            <a:grpSpLocks/>
          </p:cNvGrpSpPr>
          <p:nvPr/>
        </p:nvGrpSpPr>
        <p:grpSpPr bwMode="auto">
          <a:xfrm>
            <a:off x="5505450" y="742950"/>
            <a:ext cx="342900" cy="342900"/>
            <a:chOff x="1296" y="1776"/>
            <a:chExt cx="288" cy="288"/>
          </a:xfrm>
        </p:grpSpPr>
        <p:sp>
          <p:nvSpPr>
            <p:cNvPr id="64530" name="AutoShape 18"/>
            <p:cNvSpPr>
              <a:spLocks noChangeArrowheads="1"/>
            </p:cNvSpPr>
            <p:nvPr/>
          </p:nvSpPr>
          <p:spPr bwMode="auto">
            <a:xfrm>
              <a:off x="1344" y="1872"/>
              <a:ext cx="240" cy="192"/>
            </a:xfrm>
            <a:prstGeom prst="irregularSeal2">
              <a:avLst/>
            </a:prstGeom>
            <a:gradFill rotWithShape="0">
              <a:gsLst>
                <a:gs pos="0">
                  <a:schemeClr val="accent2"/>
                </a:gs>
                <a:gs pos="100000">
                  <a:schemeClr val="accent2">
                    <a:gamma/>
                    <a:tint val="0"/>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sr-Latn-RS" sz="1050"/>
            </a:p>
          </p:txBody>
        </p:sp>
        <p:sp>
          <p:nvSpPr>
            <p:cNvPr id="64531" name="AutoShape 19"/>
            <p:cNvSpPr>
              <a:spLocks noChangeArrowheads="1"/>
            </p:cNvSpPr>
            <p:nvPr/>
          </p:nvSpPr>
          <p:spPr bwMode="auto">
            <a:xfrm>
              <a:off x="1296" y="1776"/>
              <a:ext cx="240" cy="192"/>
            </a:xfrm>
            <a:prstGeom prst="irregularSeal2">
              <a:avLst/>
            </a:prstGeom>
            <a:gradFill rotWithShape="0">
              <a:gsLst>
                <a:gs pos="0">
                  <a:schemeClr val="accent2"/>
                </a:gs>
                <a:gs pos="100000">
                  <a:schemeClr val="accent2">
                    <a:gamma/>
                    <a:tint val="24314"/>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sr-Latn-RS" altLang="sr-Latn-RS" sz="1800">
                <a:latin typeface="Times New Roman" panose="02020603050405020304" pitchFamily="18" charset="0"/>
              </a:endParaRPr>
            </a:p>
          </p:txBody>
        </p:sp>
      </p:grpSp>
      <p:sp>
        <p:nvSpPr>
          <p:cNvPr id="18447" name="Oval 20"/>
          <p:cNvSpPr>
            <a:spLocks noChangeArrowheads="1"/>
          </p:cNvSpPr>
          <p:nvPr/>
        </p:nvSpPr>
        <p:spPr bwMode="auto">
          <a:xfrm>
            <a:off x="4713685" y="685800"/>
            <a:ext cx="203597" cy="228600"/>
          </a:xfrm>
          <a:prstGeom prst="ellipse">
            <a:avLst/>
          </a:prstGeom>
          <a:solidFill>
            <a:srgbClr val="FF9900"/>
          </a:solidFill>
          <a:ln w="9525">
            <a:round/>
            <a:headEnd/>
            <a:tailEnd/>
          </a:ln>
          <a:effectLst/>
          <a:scene3d>
            <a:camera prst="legacyObliqueTopLeft"/>
            <a:lightRig rig="legacyFlat3" dir="t"/>
          </a:scene3d>
          <a:sp3d extrusionH="430200" prstMaterial="legacyMatte">
            <a:bevelT w="13500" h="13500" prst="angle"/>
            <a:bevelB w="13500" h="13500" prst="angle"/>
            <a:extrusionClr>
              <a:srgbClr val="FF9900"/>
            </a:extrusionClr>
            <a:contourClr>
              <a:srgbClr val="FF99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64533" name="AutoShape 21"/>
          <p:cNvSpPr>
            <a:spLocks noChangeArrowheads="1"/>
          </p:cNvSpPr>
          <p:nvPr/>
        </p:nvSpPr>
        <p:spPr bwMode="auto">
          <a:xfrm>
            <a:off x="4546997" y="400050"/>
            <a:ext cx="285750" cy="228600"/>
          </a:xfrm>
          <a:prstGeom prst="irregularSeal2">
            <a:avLst/>
          </a:prstGeom>
          <a:gradFill rotWithShape="0">
            <a:gsLst>
              <a:gs pos="0">
                <a:schemeClr val="accent2"/>
              </a:gs>
              <a:gs pos="100000">
                <a:schemeClr val="accent2">
                  <a:gamma/>
                  <a:tint val="24314"/>
                  <a:invGamma/>
                </a:scheme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sr-Latn-RS" sz="1050"/>
          </a:p>
        </p:txBody>
      </p:sp>
      <p:sp>
        <p:nvSpPr>
          <p:cNvPr id="64534" name="AutoShape 22"/>
          <p:cNvSpPr>
            <a:spLocks noChangeArrowheads="1"/>
          </p:cNvSpPr>
          <p:nvPr/>
        </p:nvSpPr>
        <p:spPr bwMode="auto">
          <a:xfrm>
            <a:off x="4832747" y="571500"/>
            <a:ext cx="285750" cy="228600"/>
          </a:xfrm>
          <a:prstGeom prst="irregularSeal2">
            <a:avLst/>
          </a:prstGeom>
          <a:gradFill rotWithShape="0">
            <a:gsLst>
              <a:gs pos="0">
                <a:schemeClr val="accent2"/>
              </a:gs>
              <a:gs pos="100000">
                <a:schemeClr val="accent2">
                  <a:gamma/>
                  <a:tint val="24314"/>
                  <a:invGamma/>
                </a:scheme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sr-Latn-RS" altLang="sr-Latn-RS" sz="1800">
              <a:latin typeface="Times New Roman" panose="02020603050405020304" pitchFamily="18" charset="0"/>
            </a:endParaRPr>
          </a:p>
        </p:txBody>
      </p:sp>
      <p:sp>
        <p:nvSpPr>
          <p:cNvPr id="64535" name="AutoShape 23"/>
          <p:cNvSpPr>
            <a:spLocks noChangeArrowheads="1"/>
          </p:cNvSpPr>
          <p:nvPr/>
        </p:nvSpPr>
        <p:spPr bwMode="auto">
          <a:xfrm>
            <a:off x="4889897" y="685800"/>
            <a:ext cx="285750" cy="228600"/>
          </a:xfrm>
          <a:prstGeom prst="irregularSeal2">
            <a:avLst/>
          </a:prstGeom>
          <a:gradFill rotWithShape="0">
            <a:gsLst>
              <a:gs pos="0">
                <a:schemeClr val="accent2"/>
              </a:gs>
              <a:gs pos="100000">
                <a:schemeClr val="accent2">
                  <a:gamma/>
                  <a:tint val="0"/>
                  <a:invGamma/>
                </a:scheme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sr-Latn-RS" sz="1050"/>
          </a:p>
        </p:txBody>
      </p:sp>
      <p:sp>
        <p:nvSpPr>
          <p:cNvPr id="64536" name="AutoShape 24"/>
          <p:cNvSpPr>
            <a:spLocks noChangeArrowheads="1"/>
          </p:cNvSpPr>
          <p:nvPr/>
        </p:nvSpPr>
        <p:spPr bwMode="auto">
          <a:xfrm>
            <a:off x="4718447" y="457200"/>
            <a:ext cx="285750" cy="228600"/>
          </a:xfrm>
          <a:prstGeom prst="irregularSeal2">
            <a:avLst/>
          </a:prstGeom>
          <a:gradFill rotWithShape="0">
            <a:gsLst>
              <a:gs pos="0">
                <a:schemeClr val="accent2"/>
              </a:gs>
              <a:gs pos="100000">
                <a:schemeClr val="accent2">
                  <a:gamma/>
                  <a:tint val="24314"/>
                  <a:invGamma/>
                </a:scheme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sr-Latn-RS" sz="1050"/>
          </a:p>
        </p:txBody>
      </p:sp>
      <p:sp>
        <p:nvSpPr>
          <p:cNvPr id="18452" name="Text Box 25"/>
          <p:cNvSpPr txBox="1">
            <a:spLocks noChangeArrowheads="1"/>
          </p:cNvSpPr>
          <p:nvPr/>
        </p:nvSpPr>
        <p:spPr bwMode="auto">
          <a:xfrm>
            <a:off x="4476750" y="910828"/>
            <a:ext cx="516488"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sr-Latn-RS" sz="1350" b="1">
                <a:latin typeface="Tahoma" panose="020B0604030504040204" pitchFamily="34" charset="0"/>
              </a:rPr>
              <a:t>LBP</a:t>
            </a:r>
          </a:p>
        </p:txBody>
      </p:sp>
      <p:sp>
        <p:nvSpPr>
          <p:cNvPr id="18453" name="Rectangle 26"/>
          <p:cNvSpPr>
            <a:spLocks noChangeArrowheads="1"/>
          </p:cNvSpPr>
          <p:nvPr/>
        </p:nvSpPr>
        <p:spPr bwMode="auto">
          <a:xfrm>
            <a:off x="4292204" y="2914650"/>
            <a:ext cx="3352800" cy="171450"/>
          </a:xfrm>
          <a:prstGeom prst="rect">
            <a:avLst/>
          </a:prstGeom>
          <a:blipFill dpi="0" rotWithShape="0">
            <a:blip r:embed="rId3"/>
            <a:srcRect/>
            <a:tile tx="0" ty="0" sx="100000" sy="100000" flip="none" algn="tl"/>
          </a:blip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8F8F8"/>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8454" name="Text Box 27"/>
          <p:cNvSpPr txBox="1">
            <a:spLocks noChangeArrowheads="1"/>
          </p:cNvSpPr>
          <p:nvPr/>
        </p:nvSpPr>
        <p:spPr bwMode="auto">
          <a:xfrm>
            <a:off x="6410947" y="2168129"/>
            <a:ext cx="1051891" cy="40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lnSpc>
                <a:spcPct val="75000"/>
              </a:lnSpc>
              <a:spcBef>
                <a:spcPct val="0"/>
              </a:spcBef>
              <a:buFontTx/>
              <a:buNone/>
            </a:pPr>
            <a:r>
              <a:rPr lang="en-US" altLang="sr-Latn-RS" sz="1350" b="1">
                <a:latin typeface="Tahoma" panose="020B0604030504040204" pitchFamily="34" charset="0"/>
              </a:rPr>
              <a:t>COX-2</a:t>
            </a:r>
          </a:p>
          <a:p>
            <a:pPr algn="r">
              <a:lnSpc>
                <a:spcPct val="75000"/>
              </a:lnSpc>
              <a:spcBef>
                <a:spcPct val="0"/>
              </a:spcBef>
              <a:buFontTx/>
              <a:buNone/>
            </a:pPr>
            <a:r>
              <a:rPr lang="en-US" altLang="sr-Latn-RS" sz="1350" b="1">
                <a:latin typeface="Tahoma" panose="020B0604030504040204" pitchFamily="34" charset="0"/>
              </a:rPr>
              <a:t>activation</a:t>
            </a:r>
          </a:p>
        </p:txBody>
      </p:sp>
      <p:sp>
        <p:nvSpPr>
          <p:cNvPr id="64540" name="Line 28"/>
          <p:cNvSpPr>
            <a:spLocks noChangeShapeType="1"/>
          </p:cNvSpPr>
          <p:nvPr/>
        </p:nvSpPr>
        <p:spPr bwMode="auto">
          <a:xfrm>
            <a:off x="7290197" y="2514600"/>
            <a:ext cx="0" cy="3429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r-Latn-RS" sz="1050"/>
          </a:p>
        </p:txBody>
      </p:sp>
      <p:sp>
        <p:nvSpPr>
          <p:cNvPr id="18456" name="Text Box 29"/>
          <p:cNvSpPr txBox="1">
            <a:spLocks noChangeArrowheads="1"/>
          </p:cNvSpPr>
          <p:nvPr/>
        </p:nvSpPr>
        <p:spPr bwMode="auto">
          <a:xfrm>
            <a:off x="7086600" y="3368279"/>
            <a:ext cx="516488" cy="248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75000"/>
              </a:lnSpc>
              <a:spcBef>
                <a:spcPct val="0"/>
              </a:spcBef>
              <a:buFontTx/>
              <a:buNone/>
            </a:pPr>
            <a:r>
              <a:rPr lang="en-US" altLang="sr-Latn-RS" sz="1350" b="1">
                <a:latin typeface="Tahoma" panose="020B0604030504040204" pitchFamily="34" charset="0"/>
              </a:rPr>
              <a:t>PGs</a:t>
            </a:r>
          </a:p>
        </p:txBody>
      </p:sp>
      <p:grpSp>
        <p:nvGrpSpPr>
          <p:cNvPr id="18457" name="Group 30"/>
          <p:cNvGrpSpPr>
            <a:grpSpLocks/>
          </p:cNvGrpSpPr>
          <p:nvPr/>
        </p:nvGrpSpPr>
        <p:grpSpPr bwMode="auto">
          <a:xfrm>
            <a:off x="6121004" y="2571750"/>
            <a:ext cx="1448991" cy="2437210"/>
            <a:chOff x="4181" y="2160"/>
            <a:chExt cx="1217" cy="2047"/>
          </a:xfrm>
        </p:grpSpPr>
        <p:grpSp>
          <p:nvGrpSpPr>
            <p:cNvPr id="18486" name="Group 31"/>
            <p:cNvGrpSpPr>
              <a:grpSpLocks/>
            </p:cNvGrpSpPr>
            <p:nvPr/>
          </p:nvGrpSpPr>
          <p:grpSpPr bwMode="auto">
            <a:xfrm>
              <a:off x="4299" y="2544"/>
              <a:ext cx="1099" cy="1663"/>
              <a:chOff x="4299" y="2544"/>
              <a:chExt cx="1099" cy="1663"/>
            </a:xfrm>
          </p:grpSpPr>
          <p:sp>
            <p:nvSpPr>
              <p:cNvPr id="18488" name="Oval 32"/>
              <p:cNvSpPr>
                <a:spLocks noChangeArrowheads="1"/>
              </p:cNvSpPr>
              <p:nvPr/>
            </p:nvSpPr>
            <p:spPr bwMode="auto">
              <a:xfrm>
                <a:off x="4523" y="2544"/>
                <a:ext cx="128" cy="96"/>
              </a:xfrm>
              <a:prstGeom prst="ellipse">
                <a:avLst/>
              </a:prstGeom>
              <a:gradFill rotWithShape="0">
                <a:gsLst>
                  <a:gs pos="0">
                    <a:srgbClr val="00CCFF"/>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8489" name="Oval 33"/>
              <p:cNvSpPr>
                <a:spLocks noChangeArrowheads="1"/>
              </p:cNvSpPr>
              <p:nvPr/>
            </p:nvSpPr>
            <p:spPr bwMode="auto">
              <a:xfrm>
                <a:off x="4437" y="2688"/>
                <a:ext cx="128" cy="96"/>
              </a:xfrm>
              <a:prstGeom prst="ellipse">
                <a:avLst/>
              </a:prstGeom>
              <a:gradFill rotWithShape="0">
                <a:gsLst>
                  <a:gs pos="0">
                    <a:srgbClr val="00CCFF"/>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8490" name="Oval 34"/>
              <p:cNvSpPr>
                <a:spLocks noChangeArrowheads="1"/>
              </p:cNvSpPr>
              <p:nvPr/>
            </p:nvSpPr>
            <p:spPr bwMode="auto">
              <a:xfrm>
                <a:off x="4565" y="2736"/>
                <a:ext cx="128" cy="96"/>
              </a:xfrm>
              <a:prstGeom prst="ellipse">
                <a:avLst/>
              </a:prstGeom>
              <a:gradFill rotWithShape="0">
                <a:gsLst>
                  <a:gs pos="0">
                    <a:srgbClr val="00CCFF"/>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8491" name="Oval 35"/>
              <p:cNvSpPr>
                <a:spLocks noChangeArrowheads="1"/>
              </p:cNvSpPr>
              <p:nvPr/>
            </p:nvSpPr>
            <p:spPr bwMode="auto">
              <a:xfrm>
                <a:off x="4395" y="2832"/>
                <a:ext cx="128" cy="96"/>
              </a:xfrm>
              <a:prstGeom prst="ellipse">
                <a:avLst/>
              </a:prstGeom>
              <a:gradFill rotWithShape="0">
                <a:gsLst>
                  <a:gs pos="0">
                    <a:srgbClr val="00CCFF"/>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8492" name="Oval 36"/>
              <p:cNvSpPr>
                <a:spLocks noChangeArrowheads="1"/>
              </p:cNvSpPr>
              <p:nvPr/>
            </p:nvSpPr>
            <p:spPr bwMode="auto">
              <a:xfrm>
                <a:off x="4480" y="2976"/>
                <a:ext cx="128" cy="96"/>
              </a:xfrm>
              <a:prstGeom prst="ellipse">
                <a:avLst/>
              </a:prstGeom>
              <a:gradFill rotWithShape="0">
                <a:gsLst>
                  <a:gs pos="0">
                    <a:srgbClr val="00CCFF"/>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8493" name="Oval 37"/>
              <p:cNvSpPr>
                <a:spLocks noChangeArrowheads="1"/>
              </p:cNvSpPr>
              <p:nvPr/>
            </p:nvSpPr>
            <p:spPr bwMode="auto">
              <a:xfrm>
                <a:off x="4565" y="2832"/>
                <a:ext cx="128" cy="96"/>
              </a:xfrm>
              <a:prstGeom prst="ellipse">
                <a:avLst/>
              </a:prstGeom>
              <a:gradFill rotWithShape="0">
                <a:gsLst>
                  <a:gs pos="0">
                    <a:srgbClr val="00CCFF"/>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8494" name="Oval 38"/>
              <p:cNvSpPr>
                <a:spLocks noChangeArrowheads="1"/>
              </p:cNvSpPr>
              <p:nvPr/>
            </p:nvSpPr>
            <p:spPr bwMode="auto">
              <a:xfrm>
                <a:off x="4608" y="2928"/>
                <a:ext cx="128" cy="96"/>
              </a:xfrm>
              <a:prstGeom prst="ellipse">
                <a:avLst/>
              </a:prstGeom>
              <a:gradFill rotWithShape="0">
                <a:gsLst>
                  <a:gs pos="0">
                    <a:srgbClr val="00CCFF"/>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8495" name="Oval 39"/>
              <p:cNvSpPr>
                <a:spLocks noChangeArrowheads="1"/>
              </p:cNvSpPr>
              <p:nvPr/>
            </p:nvSpPr>
            <p:spPr bwMode="auto">
              <a:xfrm>
                <a:off x="4608" y="3072"/>
                <a:ext cx="128" cy="96"/>
              </a:xfrm>
              <a:prstGeom prst="ellipse">
                <a:avLst/>
              </a:prstGeom>
              <a:gradFill rotWithShape="0">
                <a:gsLst>
                  <a:gs pos="0">
                    <a:srgbClr val="00CCFF"/>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8496" name="Text Box 40"/>
              <p:cNvSpPr txBox="1">
                <a:spLocks noChangeArrowheads="1"/>
              </p:cNvSpPr>
              <p:nvPr/>
            </p:nvSpPr>
            <p:spPr bwMode="auto">
              <a:xfrm>
                <a:off x="4299" y="3213"/>
                <a:ext cx="1099" cy="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lnSpc>
                    <a:spcPct val="75000"/>
                  </a:lnSpc>
                  <a:spcBef>
                    <a:spcPct val="0"/>
                  </a:spcBef>
                  <a:buFontTx/>
                  <a:buNone/>
                </a:pPr>
                <a:r>
                  <a:rPr lang="en-US" altLang="sr-Latn-RS" sz="1350" b="1">
                    <a:solidFill>
                      <a:srgbClr val="0099FF"/>
                    </a:solidFill>
                    <a:latin typeface="Tahoma" panose="020B0604030504040204" pitchFamily="34" charset="0"/>
                  </a:rPr>
                  <a:t>Chemokines:</a:t>
                </a:r>
                <a:endParaRPr lang="en-US" altLang="sr-Latn-RS" sz="1350" b="1">
                  <a:latin typeface="Tahoma" panose="020B0604030504040204" pitchFamily="34" charset="0"/>
                </a:endParaRPr>
              </a:p>
              <a:p>
                <a:pPr algn="ctr">
                  <a:lnSpc>
                    <a:spcPct val="75000"/>
                  </a:lnSpc>
                  <a:spcBef>
                    <a:spcPct val="0"/>
                  </a:spcBef>
                  <a:buFontTx/>
                  <a:buNone/>
                </a:pPr>
                <a:r>
                  <a:rPr lang="en-US" altLang="sr-Latn-RS" sz="1350" b="1">
                    <a:latin typeface="Tahoma" panose="020B0604030504040204" pitchFamily="34" charset="0"/>
                  </a:rPr>
                  <a:t>RANTES</a:t>
                </a:r>
              </a:p>
              <a:p>
                <a:pPr algn="ctr">
                  <a:lnSpc>
                    <a:spcPct val="75000"/>
                  </a:lnSpc>
                  <a:spcBef>
                    <a:spcPct val="0"/>
                  </a:spcBef>
                  <a:buFontTx/>
                  <a:buNone/>
                </a:pPr>
                <a:r>
                  <a:rPr lang="en-US" altLang="sr-Latn-RS" sz="1350" b="1">
                    <a:latin typeface="Tahoma" panose="020B0604030504040204" pitchFamily="34" charset="0"/>
                  </a:rPr>
                  <a:t>MIP-1</a:t>
                </a:r>
                <a:r>
                  <a:rPr lang="en-US" altLang="sr-Latn-RS" sz="1200" b="1">
                    <a:latin typeface="Symbol" panose="05050102010706020507" pitchFamily="18" charset="2"/>
                  </a:rPr>
                  <a:t>a</a:t>
                </a:r>
                <a:endParaRPr lang="en-US" altLang="sr-Latn-RS" sz="1350" b="1">
                  <a:latin typeface="Tahoma" panose="020B0604030504040204" pitchFamily="34" charset="0"/>
                </a:endParaRPr>
              </a:p>
              <a:p>
                <a:pPr algn="ctr">
                  <a:lnSpc>
                    <a:spcPct val="75000"/>
                  </a:lnSpc>
                  <a:spcBef>
                    <a:spcPct val="0"/>
                  </a:spcBef>
                  <a:buFontTx/>
                  <a:buNone/>
                </a:pPr>
                <a:r>
                  <a:rPr lang="en-US" altLang="sr-Latn-RS" sz="1350" b="1">
                    <a:latin typeface="Tahoma" panose="020B0604030504040204" pitchFamily="34" charset="0"/>
                  </a:rPr>
                  <a:t>MIP-1</a:t>
                </a:r>
                <a:r>
                  <a:rPr lang="en-US" altLang="sr-Latn-RS" sz="1200" b="1">
                    <a:latin typeface="Symbol" panose="05050102010706020507" pitchFamily="18" charset="2"/>
                  </a:rPr>
                  <a:t>b</a:t>
                </a:r>
                <a:endParaRPr lang="en-US" altLang="sr-Latn-RS" sz="1350" b="1">
                  <a:latin typeface="Tahoma" panose="020B0604030504040204" pitchFamily="34" charset="0"/>
                </a:endParaRPr>
              </a:p>
              <a:p>
                <a:pPr algn="ctr">
                  <a:lnSpc>
                    <a:spcPct val="75000"/>
                  </a:lnSpc>
                  <a:spcBef>
                    <a:spcPct val="0"/>
                  </a:spcBef>
                  <a:buFontTx/>
                  <a:buNone/>
                </a:pPr>
                <a:r>
                  <a:rPr lang="en-US" altLang="sr-Latn-RS" sz="1350" b="1">
                    <a:latin typeface="Tahoma" panose="020B0604030504040204" pitchFamily="34" charset="0"/>
                  </a:rPr>
                  <a:t>MCP-1</a:t>
                </a:r>
              </a:p>
              <a:p>
                <a:pPr algn="ctr">
                  <a:lnSpc>
                    <a:spcPct val="75000"/>
                  </a:lnSpc>
                  <a:spcBef>
                    <a:spcPct val="0"/>
                  </a:spcBef>
                  <a:buFontTx/>
                  <a:buNone/>
                </a:pPr>
                <a:r>
                  <a:rPr lang="en-US" altLang="sr-Latn-RS" sz="1350" b="1">
                    <a:latin typeface="Tahoma" panose="020B0604030504040204" pitchFamily="34" charset="0"/>
                  </a:rPr>
                  <a:t>IL-8 </a:t>
                </a:r>
              </a:p>
              <a:p>
                <a:pPr algn="ctr">
                  <a:lnSpc>
                    <a:spcPct val="75000"/>
                  </a:lnSpc>
                  <a:spcBef>
                    <a:spcPct val="0"/>
                  </a:spcBef>
                  <a:buFontTx/>
                  <a:buNone/>
                </a:pPr>
                <a:endParaRPr lang="en-US" altLang="sr-Latn-RS" sz="1350" b="1">
                  <a:latin typeface="Tahoma" panose="020B0604030504040204" pitchFamily="34" charset="0"/>
                </a:endParaRPr>
              </a:p>
            </p:txBody>
          </p:sp>
        </p:grpSp>
        <p:sp>
          <p:nvSpPr>
            <p:cNvPr id="18487" name="Line 41"/>
            <p:cNvSpPr>
              <a:spLocks noChangeShapeType="1"/>
            </p:cNvSpPr>
            <p:nvPr/>
          </p:nvSpPr>
          <p:spPr bwMode="auto">
            <a:xfrm rot="18622567" flipH="1">
              <a:off x="4308" y="2033"/>
              <a:ext cx="1" cy="256"/>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r-Latn-RS" sz="1050"/>
            </a:p>
          </p:txBody>
        </p:sp>
      </p:grpSp>
      <p:sp>
        <p:nvSpPr>
          <p:cNvPr id="18458" name="Rectangle 42"/>
          <p:cNvSpPr>
            <a:spLocks noChangeArrowheads="1"/>
          </p:cNvSpPr>
          <p:nvPr/>
        </p:nvSpPr>
        <p:spPr bwMode="auto">
          <a:xfrm rot="-5400000">
            <a:off x="3502819" y="2294335"/>
            <a:ext cx="1426369" cy="152400"/>
          </a:xfrm>
          <a:prstGeom prst="rect">
            <a:avLst/>
          </a:prstGeom>
          <a:blipFill dpi="0" rotWithShape="0">
            <a:blip r:embed="rId3"/>
            <a:srcRect/>
            <a:tile tx="0" ty="0" sx="100000" sy="100000" flip="none" algn="tl"/>
          </a:blip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8F8F8"/>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grpSp>
        <p:nvGrpSpPr>
          <p:cNvPr id="18459" name="Group 43"/>
          <p:cNvGrpSpPr>
            <a:grpSpLocks/>
          </p:cNvGrpSpPr>
          <p:nvPr/>
        </p:nvGrpSpPr>
        <p:grpSpPr bwMode="auto">
          <a:xfrm>
            <a:off x="2547938" y="1714500"/>
            <a:ext cx="3157537" cy="898922"/>
            <a:chOff x="1180" y="1440"/>
            <a:chExt cx="2652" cy="755"/>
          </a:xfrm>
        </p:grpSpPr>
        <p:sp>
          <p:nvSpPr>
            <p:cNvPr id="18482" name="Line 44"/>
            <p:cNvSpPr>
              <a:spLocks noChangeShapeType="1"/>
            </p:cNvSpPr>
            <p:nvPr/>
          </p:nvSpPr>
          <p:spPr bwMode="auto">
            <a:xfrm rot="6092977">
              <a:off x="3341" y="1319"/>
              <a:ext cx="1" cy="981"/>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r-Latn-RS" sz="1050"/>
            </a:p>
          </p:txBody>
        </p:sp>
        <p:grpSp>
          <p:nvGrpSpPr>
            <p:cNvPr id="18483" name="Group 45"/>
            <p:cNvGrpSpPr>
              <a:grpSpLocks/>
            </p:cNvGrpSpPr>
            <p:nvPr/>
          </p:nvGrpSpPr>
          <p:grpSpPr bwMode="auto">
            <a:xfrm>
              <a:off x="1180" y="1440"/>
              <a:ext cx="1295" cy="755"/>
              <a:chOff x="1180" y="1440"/>
              <a:chExt cx="1295" cy="755"/>
            </a:xfrm>
          </p:grpSpPr>
          <p:sp>
            <p:nvSpPr>
              <p:cNvPr id="18484" name="Text Box 46"/>
              <p:cNvSpPr txBox="1">
                <a:spLocks noChangeArrowheads="1"/>
              </p:cNvSpPr>
              <p:nvPr/>
            </p:nvSpPr>
            <p:spPr bwMode="auto">
              <a:xfrm>
                <a:off x="1180" y="1725"/>
                <a:ext cx="1227" cy="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lnSpc>
                    <a:spcPct val="75000"/>
                  </a:lnSpc>
                  <a:spcBef>
                    <a:spcPct val="0"/>
                  </a:spcBef>
                  <a:buFontTx/>
                  <a:buNone/>
                </a:pPr>
                <a:r>
                  <a:rPr lang="en-US" altLang="sr-Latn-RS" sz="1350" b="1">
                    <a:solidFill>
                      <a:srgbClr val="D60093"/>
                    </a:solidFill>
                    <a:latin typeface="Tahoma" panose="020B0604030504040204" pitchFamily="34" charset="0"/>
                  </a:rPr>
                  <a:t>Costimulation</a:t>
                </a:r>
                <a:r>
                  <a:rPr lang="en-US" altLang="sr-Latn-RS" sz="1350" b="1">
                    <a:latin typeface="Tahoma" panose="020B0604030504040204" pitchFamily="34" charset="0"/>
                  </a:rPr>
                  <a:t>:</a:t>
                </a:r>
              </a:p>
              <a:p>
                <a:pPr algn="r">
                  <a:lnSpc>
                    <a:spcPct val="75000"/>
                  </a:lnSpc>
                  <a:spcBef>
                    <a:spcPct val="0"/>
                  </a:spcBef>
                  <a:buFontTx/>
                  <a:buNone/>
                </a:pPr>
                <a:r>
                  <a:rPr lang="en-US" altLang="sr-Latn-RS" sz="1350" b="1">
                    <a:latin typeface="Tahoma" panose="020B0604030504040204" pitchFamily="34" charset="0"/>
                  </a:rPr>
                  <a:t>CD80</a:t>
                </a:r>
              </a:p>
              <a:p>
                <a:pPr algn="r">
                  <a:lnSpc>
                    <a:spcPct val="75000"/>
                  </a:lnSpc>
                  <a:spcBef>
                    <a:spcPct val="0"/>
                  </a:spcBef>
                  <a:buFontTx/>
                  <a:buNone/>
                </a:pPr>
                <a:r>
                  <a:rPr lang="en-US" altLang="sr-Latn-RS" sz="1350" b="1">
                    <a:latin typeface="Tahoma" panose="020B0604030504040204" pitchFamily="34" charset="0"/>
                  </a:rPr>
                  <a:t>CD86</a:t>
                </a:r>
              </a:p>
            </p:txBody>
          </p:sp>
          <p:sp>
            <p:nvSpPr>
              <p:cNvPr id="18485" name="AutoShape 47"/>
              <p:cNvSpPr>
                <a:spLocks noChangeArrowheads="1"/>
              </p:cNvSpPr>
              <p:nvPr/>
            </p:nvSpPr>
            <p:spPr bwMode="auto">
              <a:xfrm>
                <a:off x="2219" y="1440"/>
                <a:ext cx="256" cy="288"/>
              </a:xfrm>
              <a:prstGeom prst="octagon">
                <a:avLst>
                  <a:gd name="adj" fmla="val 29287"/>
                </a:avLst>
              </a:prstGeom>
              <a:gradFill rotWithShape="0">
                <a:gsLst>
                  <a:gs pos="0">
                    <a:srgbClr val="000082"/>
                  </a:gs>
                  <a:gs pos="30000">
                    <a:srgbClr val="66008F"/>
                  </a:gs>
                  <a:gs pos="64999">
                    <a:srgbClr val="BA0066"/>
                  </a:gs>
                  <a:gs pos="89999">
                    <a:srgbClr val="FF0000"/>
                  </a:gs>
                  <a:gs pos="100000">
                    <a:srgbClr val="FF8200"/>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grpSp>
      </p:grpSp>
      <p:sp>
        <p:nvSpPr>
          <p:cNvPr id="64560" name="Text Box 48"/>
          <p:cNvSpPr>
            <a:spLocks noGrp="1" noChangeArrowheads="1"/>
          </p:cNvSpPr>
          <p:nvPr>
            <p:ph type="title"/>
          </p:nvPr>
        </p:nvSpPr>
        <p:spPr>
          <a:xfrm>
            <a:off x="1428750" y="457200"/>
            <a:ext cx="2914650" cy="1200150"/>
          </a:xfrm>
          <a:noFill/>
        </p:spPr>
        <p:txBody>
          <a:bodyPr/>
          <a:lstStyle/>
          <a:p>
            <a:pPr algn="l" eaLnBrk="1" hangingPunct="1"/>
            <a:r>
              <a:rPr lang="en-US" altLang="sr-Latn-RS" sz="3000" b="1" u="sng" dirty="0">
                <a:solidFill>
                  <a:srgbClr val="FF0000"/>
                </a:solidFill>
                <a:latin typeface="Advent Pro" panose="020B0604020202020204" charset="-18"/>
              </a:rPr>
              <a:t>M</a:t>
            </a:r>
            <a:r>
              <a:rPr lang="en-US" altLang="sr-Latn-RS" sz="3000" b="1" u="sng" dirty="0">
                <a:solidFill>
                  <a:srgbClr val="FF0000"/>
                </a:solidFill>
                <a:latin typeface="Advent Pro" panose="020B0604020202020204" charset="-18"/>
                <a:sym typeface="Symbol" panose="05050102010706020507" pitchFamily="18" charset="2"/>
              </a:rPr>
              <a:t>acrophages</a:t>
            </a:r>
            <a:r>
              <a:rPr lang="en-US" altLang="sr-Latn-RS" sz="3000" b="1" u="sng" dirty="0">
                <a:solidFill>
                  <a:srgbClr val="FF0000"/>
                </a:solidFill>
                <a:latin typeface="Advent Pro" panose="020B0604020202020204" charset="-18"/>
              </a:rPr>
              <a:t/>
            </a:r>
            <a:br>
              <a:rPr lang="en-US" altLang="sr-Latn-RS" sz="3000" b="1" u="sng" dirty="0">
                <a:solidFill>
                  <a:srgbClr val="FF0000"/>
                </a:solidFill>
                <a:latin typeface="Advent Pro" panose="020B0604020202020204" charset="-18"/>
              </a:rPr>
            </a:br>
            <a:r>
              <a:rPr lang="en-US" altLang="sr-Latn-RS" sz="3000" b="1" u="sng" dirty="0">
                <a:solidFill>
                  <a:srgbClr val="FF0000"/>
                </a:solidFill>
                <a:latin typeface="Advent Pro" panose="020B0604020202020204" charset="-18"/>
              </a:rPr>
              <a:t>Neutrophils</a:t>
            </a:r>
            <a:r>
              <a:rPr lang="en-US" altLang="sr-Latn-RS" sz="2400" b="1" dirty="0">
                <a:solidFill>
                  <a:srgbClr val="FF0000"/>
                </a:solidFill>
                <a:latin typeface="Tahoma" panose="020B0604030504040204" pitchFamily="34" charset="0"/>
              </a:rPr>
              <a:t/>
            </a:r>
            <a:br>
              <a:rPr lang="en-US" altLang="sr-Latn-RS" sz="2400" b="1" dirty="0">
                <a:solidFill>
                  <a:srgbClr val="FF0000"/>
                </a:solidFill>
                <a:latin typeface="Tahoma" panose="020B0604030504040204" pitchFamily="34" charset="0"/>
              </a:rPr>
            </a:br>
            <a:endParaRPr lang="en-US" altLang="sr-Latn-RS" sz="2400" b="1" dirty="0">
              <a:solidFill>
                <a:srgbClr val="FF0000"/>
              </a:solidFill>
              <a:latin typeface="Tahoma" panose="020B0604030504040204" pitchFamily="34" charset="0"/>
            </a:endParaRPr>
          </a:p>
        </p:txBody>
      </p:sp>
      <p:sp>
        <p:nvSpPr>
          <p:cNvPr id="18461" name="AutoShape 49"/>
          <p:cNvSpPr>
            <a:spLocks noChangeArrowheads="1"/>
          </p:cNvSpPr>
          <p:nvPr/>
        </p:nvSpPr>
        <p:spPr bwMode="auto">
          <a:xfrm>
            <a:off x="5334000" y="1028700"/>
            <a:ext cx="228600" cy="571500"/>
          </a:xfrm>
          <a:prstGeom prst="can">
            <a:avLst>
              <a:gd name="adj" fmla="val 62500"/>
            </a:avLst>
          </a:prstGeom>
          <a:gradFill rotWithShape="0">
            <a:gsLst>
              <a:gs pos="0">
                <a:schemeClr val="accent2"/>
              </a:gs>
              <a:gs pos="100000">
                <a:srgbClr val="FFFF00"/>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grpSp>
        <p:nvGrpSpPr>
          <p:cNvPr id="64562" name="Group 50"/>
          <p:cNvGrpSpPr>
            <a:grpSpLocks/>
          </p:cNvGrpSpPr>
          <p:nvPr/>
        </p:nvGrpSpPr>
        <p:grpSpPr bwMode="auto">
          <a:xfrm>
            <a:off x="5461397" y="571500"/>
            <a:ext cx="171450" cy="514350"/>
            <a:chOff x="1248" y="1632"/>
            <a:chExt cx="144" cy="432"/>
          </a:xfrm>
        </p:grpSpPr>
        <p:sp>
          <p:nvSpPr>
            <p:cNvPr id="18479" name="Line 51"/>
            <p:cNvSpPr>
              <a:spLocks noChangeShapeType="1"/>
            </p:cNvSpPr>
            <p:nvPr/>
          </p:nvSpPr>
          <p:spPr bwMode="auto">
            <a:xfrm flipV="1">
              <a:off x="1248" y="1632"/>
              <a:ext cx="0" cy="432"/>
            </a:xfrm>
            <a:prstGeom prst="line">
              <a:avLst/>
            </a:prstGeom>
            <a:noFill/>
            <a:ln w="381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r-Latn-RS" sz="1050"/>
            </a:p>
          </p:txBody>
        </p:sp>
        <p:sp>
          <p:nvSpPr>
            <p:cNvPr id="18480" name="Line 52"/>
            <p:cNvSpPr>
              <a:spLocks noChangeShapeType="1"/>
            </p:cNvSpPr>
            <p:nvPr/>
          </p:nvSpPr>
          <p:spPr bwMode="auto">
            <a:xfrm>
              <a:off x="1296" y="1632"/>
              <a:ext cx="96" cy="144"/>
            </a:xfrm>
            <a:prstGeom prst="line">
              <a:avLst/>
            </a:prstGeom>
            <a:noFill/>
            <a:ln w="38100">
              <a:solidFill>
                <a:srgbClr val="00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r-Latn-RS" sz="1050"/>
            </a:p>
          </p:txBody>
        </p:sp>
        <p:sp>
          <p:nvSpPr>
            <p:cNvPr id="18481" name="Line 53"/>
            <p:cNvSpPr>
              <a:spLocks noChangeShapeType="1"/>
            </p:cNvSpPr>
            <p:nvPr/>
          </p:nvSpPr>
          <p:spPr bwMode="auto">
            <a:xfrm>
              <a:off x="1248" y="1632"/>
              <a:ext cx="4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r-Latn-RS" sz="1050"/>
            </a:p>
          </p:txBody>
        </p:sp>
      </p:grpSp>
      <p:grpSp>
        <p:nvGrpSpPr>
          <p:cNvPr id="18463" name="Group 54"/>
          <p:cNvGrpSpPr>
            <a:grpSpLocks/>
          </p:cNvGrpSpPr>
          <p:nvPr/>
        </p:nvGrpSpPr>
        <p:grpSpPr bwMode="auto">
          <a:xfrm>
            <a:off x="4801790" y="2628901"/>
            <a:ext cx="1101328" cy="2462213"/>
            <a:chOff x="3073" y="2208"/>
            <a:chExt cx="925" cy="2068"/>
          </a:xfrm>
        </p:grpSpPr>
        <p:sp>
          <p:nvSpPr>
            <p:cNvPr id="18468" name="Line 55"/>
            <p:cNvSpPr>
              <a:spLocks noChangeShapeType="1"/>
            </p:cNvSpPr>
            <p:nvPr/>
          </p:nvSpPr>
          <p:spPr bwMode="auto">
            <a:xfrm rot="2977433">
              <a:off x="3754" y="2081"/>
              <a:ext cx="1" cy="256"/>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r-Latn-RS" sz="1050"/>
            </a:p>
          </p:txBody>
        </p:sp>
        <p:grpSp>
          <p:nvGrpSpPr>
            <p:cNvPr id="18469" name="Group 56"/>
            <p:cNvGrpSpPr>
              <a:grpSpLocks/>
            </p:cNvGrpSpPr>
            <p:nvPr/>
          </p:nvGrpSpPr>
          <p:grpSpPr bwMode="auto">
            <a:xfrm>
              <a:off x="3073" y="2544"/>
              <a:ext cx="925" cy="1732"/>
              <a:chOff x="3073" y="2544"/>
              <a:chExt cx="925" cy="1732"/>
            </a:xfrm>
          </p:grpSpPr>
          <p:sp>
            <p:nvSpPr>
              <p:cNvPr id="18470" name="Oval 57"/>
              <p:cNvSpPr>
                <a:spLocks noChangeArrowheads="1"/>
              </p:cNvSpPr>
              <p:nvPr/>
            </p:nvSpPr>
            <p:spPr bwMode="auto">
              <a:xfrm>
                <a:off x="3328" y="2688"/>
                <a:ext cx="128" cy="96"/>
              </a:xfrm>
              <a:prstGeom prst="ellipse">
                <a:avLst/>
              </a:prstGeom>
              <a:gradFill rotWithShape="0">
                <a:gsLst>
                  <a:gs pos="0">
                    <a:srgbClr val="FF6600"/>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8471" name="Oval 58"/>
              <p:cNvSpPr>
                <a:spLocks noChangeArrowheads="1"/>
              </p:cNvSpPr>
              <p:nvPr/>
            </p:nvSpPr>
            <p:spPr bwMode="auto">
              <a:xfrm>
                <a:off x="3413" y="2784"/>
                <a:ext cx="128" cy="96"/>
              </a:xfrm>
              <a:prstGeom prst="ellipse">
                <a:avLst/>
              </a:prstGeom>
              <a:gradFill rotWithShape="0">
                <a:gsLst>
                  <a:gs pos="0">
                    <a:srgbClr val="FF6600"/>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8472" name="Oval 59"/>
              <p:cNvSpPr>
                <a:spLocks noChangeArrowheads="1"/>
              </p:cNvSpPr>
              <p:nvPr/>
            </p:nvSpPr>
            <p:spPr bwMode="auto">
              <a:xfrm>
                <a:off x="3499" y="2688"/>
                <a:ext cx="128" cy="96"/>
              </a:xfrm>
              <a:prstGeom prst="ellipse">
                <a:avLst/>
              </a:prstGeom>
              <a:gradFill rotWithShape="0">
                <a:gsLst>
                  <a:gs pos="0">
                    <a:srgbClr val="FF6600"/>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8473" name="Oval 60"/>
              <p:cNvSpPr>
                <a:spLocks noChangeArrowheads="1"/>
              </p:cNvSpPr>
              <p:nvPr/>
            </p:nvSpPr>
            <p:spPr bwMode="auto">
              <a:xfrm>
                <a:off x="3456" y="2880"/>
                <a:ext cx="128" cy="96"/>
              </a:xfrm>
              <a:prstGeom prst="ellipse">
                <a:avLst/>
              </a:prstGeom>
              <a:gradFill rotWithShape="0">
                <a:gsLst>
                  <a:gs pos="0">
                    <a:srgbClr val="FF6600"/>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8474" name="Oval 61"/>
              <p:cNvSpPr>
                <a:spLocks noChangeArrowheads="1"/>
              </p:cNvSpPr>
              <p:nvPr/>
            </p:nvSpPr>
            <p:spPr bwMode="auto">
              <a:xfrm>
                <a:off x="3584" y="2832"/>
                <a:ext cx="128" cy="96"/>
              </a:xfrm>
              <a:prstGeom prst="ellipse">
                <a:avLst/>
              </a:prstGeom>
              <a:gradFill rotWithShape="0">
                <a:gsLst>
                  <a:gs pos="0">
                    <a:srgbClr val="FF6600"/>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8475" name="Oval 62"/>
              <p:cNvSpPr>
                <a:spLocks noChangeArrowheads="1"/>
              </p:cNvSpPr>
              <p:nvPr/>
            </p:nvSpPr>
            <p:spPr bwMode="auto">
              <a:xfrm>
                <a:off x="3285" y="2832"/>
                <a:ext cx="128" cy="96"/>
              </a:xfrm>
              <a:prstGeom prst="ellipse">
                <a:avLst/>
              </a:prstGeom>
              <a:gradFill rotWithShape="0">
                <a:gsLst>
                  <a:gs pos="0">
                    <a:srgbClr val="FF6600"/>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8476" name="Oval 63"/>
              <p:cNvSpPr>
                <a:spLocks noChangeArrowheads="1"/>
              </p:cNvSpPr>
              <p:nvPr/>
            </p:nvSpPr>
            <p:spPr bwMode="auto">
              <a:xfrm>
                <a:off x="3371" y="2928"/>
                <a:ext cx="128" cy="96"/>
              </a:xfrm>
              <a:prstGeom prst="ellipse">
                <a:avLst/>
              </a:prstGeom>
              <a:gradFill rotWithShape="0">
                <a:gsLst>
                  <a:gs pos="0">
                    <a:srgbClr val="FF6600"/>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8477" name="Text Box 64"/>
              <p:cNvSpPr txBox="1">
                <a:spLocks noChangeArrowheads="1"/>
              </p:cNvSpPr>
              <p:nvPr/>
            </p:nvSpPr>
            <p:spPr bwMode="auto">
              <a:xfrm>
                <a:off x="3073" y="3021"/>
                <a:ext cx="925" cy="1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lnSpc>
                    <a:spcPct val="75000"/>
                  </a:lnSpc>
                  <a:spcBef>
                    <a:spcPct val="0"/>
                  </a:spcBef>
                  <a:buFontTx/>
                  <a:buNone/>
                </a:pPr>
                <a:r>
                  <a:rPr lang="en-US" altLang="sr-Latn-RS" sz="1350" b="1">
                    <a:solidFill>
                      <a:srgbClr val="FF5050"/>
                    </a:solidFill>
                    <a:latin typeface="Tahoma" panose="020B0604030504040204" pitchFamily="34" charset="0"/>
                  </a:rPr>
                  <a:t>Cytokines:</a:t>
                </a:r>
                <a:endParaRPr lang="en-US" altLang="sr-Latn-RS" sz="1350" b="1">
                  <a:latin typeface="Tahoma" panose="020B0604030504040204" pitchFamily="34" charset="0"/>
                </a:endParaRPr>
              </a:p>
              <a:p>
                <a:pPr algn="ctr">
                  <a:lnSpc>
                    <a:spcPct val="75000"/>
                  </a:lnSpc>
                  <a:spcBef>
                    <a:spcPct val="0"/>
                  </a:spcBef>
                  <a:buFontTx/>
                  <a:buNone/>
                </a:pPr>
                <a:r>
                  <a:rPr lang="en-US" altLang="sr-Latn-RS" sz="1350" b="1">
                    <a:latin typeface="Tahoma" panose="020B0604030504040204" pitchFamily="34" charset="0"/>
                  </a:rPr>
                  <a:t>TNF-</a:t>
                </a:r>
                <a:r>
                  <a:rPr lang="en-US" altLang="sr-Latn-RS" sz="1350" b="1">
                    <a:latin typeface="Symbol" panose="05050102010706020507" pitchFamily="18" charset="2"/>
                  </a:rPr>
                  <a:t>a</a:t>
                </a:r>
                <a:endParaRPr lang="en-US" altLang="sr-Latn-RS" sz="1350" b="1">
                  <a:latin typeface="Tahoma" panose="020B0604030504040204" pitchFamily="34" charset="0"/>
                </a:endParaRPr>
              </a:p>
              <a:p>
                <a:pPr algn="ctr">
                  <a:lnSpc>
                    <a:spcPct val="75000"/>
                  </a:lnSpc>
                  <a:spcBef>
                    <a:spcPct val="0"/>
                  </a:spcBef>
                  <a:buFontTx/>
                  <a:buNone/>
                </a:pPr>
                <a:r>
                  <a:rPr lang="en-US" altLang="sr-Latn-RS" sz="1350" b="1">
                    <a:latin typeface="Tahoma" panose="020B0604030504040204" pitchFamily="34" charset="0"/>
                  </a:rPr>
                  <a:t>IL-1</a:t>
                </a:r>
              </a:p>
              <a:p>
                <a:pPr algn="ctr">
                  <a:lnSpc>
                    <a:spcPct val="75000"/>
                  </a:lnSpc>
                  <a:spcBef>
                    <a:spcPct val="0"/>
                  </a:spcBef>
                  <a:buFontTx/>
                  <a:buNone/>
                </a:pPr>
                <a:r>
                  <a:rPr lang="en-US" altLang="sr-Latn-RS" sz="1350" b="1">
                    <a:latin typeface="Tahoma" panose="020B0604030504040204" pitchFamily="34" charset="0"/>
                  </a:rPr>
                  <a:t>IL-6</a:t>
                </a:r>
              </a:p>
              <a:p>
                <a:pPr algn="ctr">
                  <a:lnSpc>
                    <a:spcPct val="75000"/>
                  </a:lnSpc>
                  <a:spcBef>
                    <a:spcPct val="0"/>
                  </a:spcBef>
                  <a:buFontTx/>
                  <a:buNone/>
                </a:pPr>
                <a:r>
                  <a:rPr lang="en-US" altLang="sr-Latn-RS" sz="1350" b="1">
                    <a:latin typeface="Tahoma" panose="020B0604030504040204" pitchFamily="34" charset="0"/>
                  </a:rPr>
                  <a:t>IL-10</a:t>
                </a:r>
              </a:p>
              <a:p>
                <a:pPr algn="ctr">
                  <a:lnSpc>
                    <a:spcPct val="75000"/>
                  </a:lnSpc>
                  <a:spcBef>
                    <a:spcPct val="0"/>
                  </a:spcBef>
                  <a:buFontTx/>
                  <a:buNone/>
                </a:pPr>
                <a:r>
                  <a:rPr lang="en-US" altLang="sr-Latn-RS" sz="1350" b="1">
                    <a:latin typeface="Tahoma" panose="020B0604030504040204" pitchFamily="34" charset="0"/>
                  </a:rPr>
                  <a:t>IL-12</a:t>
                </a:r>
              </a:p>
              <a:p>
                <a:pPr algn="ctr">
                  <a:lnSpc>
                    <a:spcPct val="75000"/>
                  </a:lnSpc>
                  <a:spcBef>
                    <a:spcPct val="0"/>
                  </a:spcBef>
                  <a:buFontTx/>
                  <a:buNone/>
                </a:pPr>
                <a:r>
                  <a:rPr lang="en-US" altLang="sr-Latn-RS" sz="1350" b="1">
                    <a:latin typeface="Tahoma" panose="020B0604030504040204" pitchFamily="34" charset="0"/>
                  </a:rPr>
                  <a:t>IL-23</a:t>
                </a:r>
              </a:p>
              <a:p>
                <a:pPr algn="ctr">
                  <a:lnSpc>
                    <a:spcPct val="75000"/>
                  </a:lnSpc>
                  <a:spcBef>
                    <a:spcPct val="0"/>
                  </a:spcBef>
                  <a:buFontTx/>
                  <a:buNone/>
                </a:pPr>
                <a:r>
                  <a:rPr lang="en-US" altLang="sr-Latn-RS" sz="1350" b="1">
                    <a:latin typeface="Tahoma" panose="020B0604030504040204" pitchFamily="34" charset="0"/>
                  </a:rPr>
                  <a:t>IL-18</a:t>
                </a:r>
              </a:p>
              <a:p>
                <a:pPr algn="ctr">
                  <a:lnSpc>
                    <a:spcPct val="75000"/>
                  </a:lnSpc>
                  <a:spcBef>
                    <a:spcPct val="0"/>
                  </a:spcBef>
                  <a:buFontTx/>
                  <a:buNone/>
                </a:pPr>
                <a:r>
                  <a:rPr lang="en-US" altLang="sr-Latn-RS" sz="1350" b="1">
                    <a:latin typeface="Tahoma" panose="020B0604030504040204" pitchFamily="34" charset="0"/>
                  </a:rPr>
                  <a:t>TGF-</a:t>
                </a:r>
                <a:r>
                  <a:rPr lang="en-US" altLang="sr-Latn-RS" sz="1200" b="1">
                    <a:latin typeface="Symbol" panose="05050102010706020507" pitchFamily="18" charset="2"/>
                  </a:rPr>
                  <a:t>b</a:t>
                </a:r>
              </a:p>
            </p:txBody>
          </p:sp>
          <p:sp>
            <p:nvSpPr>
              <p:cNvPr id="18478" name="Oval 65"/>
              <p:cNvSpPr>
                <a:spLocks noChangeArrowheads="1"/>
              </p:cNvSpPr>
              <p:nvPr/>
            </p:nvSpPr>
            <p:spPr bwMode="auto">
              <a:xfrm>
                <a:off x="3371" y="2544"/>
                <a:ext cx="128" cy="96"/>
              </a:xfrm>
              <a:prstGeom prst="ellipse">
                <a:avLst/>
              </a:prstGeom>
              <a:gradFill rotWithShape="0">
                <a:gsLst>
                  <a:gs pos="0">
                    <a:srgbClr val="FF6600"/>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grpSp>
      </p:grpSp>
      <p:grpSp>
        <p:nvGrpSpPr>
          <p:cNvPr id="18464" name="Group 66"/>
          <p:cNvGrpSpPr>
            <a:grpSpLocks/>
          </p:cNvGrpSpPr>
          <p:nvPr/>
        </p:nvGrpSpPr>
        <p:grpSpPr bwMode="auto">
          <a:xfrm>
            <a:off x="2538413" y="2445545"/>
            <a:ext cx="3113485" cy="1352550"/>
            <a:chOff x="1172" y="2054"/>
            <a:chExt cx="2615" cy="1136"/>
          </a:xfrm>
        </p:grpSpPr>
        <p:sp>
          <p:nvSpPr>
            <p:cNvPr id="18466" name="Line 67"/>
            <p:cNvSpPr>
              <a:spLocks noChangeShapeType="1"/>
            </p:cNvSpPr>
            <p:nvPr/>
          </p:nvSpPr>
          <p:spPr bwMode="auto">
            <a:xfrm rot="4056878" flipV="1">
              <a:off x="3134" y="1640"/>
              <a:ext cx="240" cy="1067"/>
            </a:xfrm>
            <a:prstGeom prst="line">
              <a:avLst/>
            </a:prstGeom>
            <a:noFill/>
            <a:ln w="50800">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r-Latn-RS" sz="1050"/>
            </a:p>
          </p:txBody>
        </p:sp>
        <p:sp>
          <p:nvSpPr>
            <p:cNvPr id="18467" name="Text Box 68"/>
            <p:cNvSpPr txBox="1">
              <a:spLocks noChangeArrowheads="1"/>
            </p:cNvSpPr>
            <p:nvPr/>
          </p:nvSpPr>
          <p:spPr bwMode="auto">
            <a:xfrm>
              <a:off x="1172" y="2589"/>
              <a:ext cx="1741"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lnSpc>
                  <a:spcPct val="75000"/>
                </a:lnSpc>
                <a:spcBef>
                  <a:spcPct val="0"/>
                </a:spcBef>
                <a:buFontTx/>
                <a:buNone/>
              </a:pPr>
              <a:r>
                <a:rPr lang="en-US" altLang="sr-Latn-RS" sz="1350" b="1">
                  <a:solidFill>
                    <a:srgbClr val="669900"/>
                  </a:solidFill>
                  <a:latin typeface="Tahoma" panose="020B0604030504040204" pitchFamily="34" charset="0"/>
                </a:rPr>
                <a:t>Cell adhesion:</a:t>
              </a:r>
              <a:endParaRPr lang="en-US" altLang="sr-Latn-RS" sz="1350" b="1">
                <a:latin typeface="Tahoma" panose="020B0604030504040204" pitchFamily="34" charset="0"/>
              </a:endParaRPr>
            </a:p>
            <a:p>
              <a:pPr algn="ctr">
                <a:lnSpc>
                  <a:spcPct val="75000"/>
                </a:lnSpc>
                <a:spcBef>
                  <a:spcPct val="0"/>
                </a:spcBef>
                <a:buFontTx/>
                <a:buNone/>
              </a:pPr>
              <a:r>
                <a:rPr lang="en-US" altLang="sr-Latn-RS" sz="1350" b="1">
                  <a:latin typeface="Tahoma" panose="020B0604030504040204" pitchFamily="34" charset="0"/>
                </a:rPr>
                <a:t>LFA-1 (CD11a/CD18)</a:t>
              </a:r>
            </a:p>
            <a:p>
              <a:pPr algn="ctr">
                <a:lnSpc>
                  <a:spcPct val="75000"/>
                </a:lnSpc>
                <a:spcBef>
                  <a:spcPct val="0"/>
                </a:spcBef>
                <a:buFontTx/>
                <a:buNone/>
              </a:pPr>
              <a:r>
                <a:rPr lang="en-US" altLang="sr-Latn-RS" sz="1350" b="1">
                  <a:latin typeface="Tahoma" panose="020B0604030504040204" pitchFamily="34" charset="0"/>
                </a:rPr>
                <a:t>Mac-1 (CD11b/CD18)</a:t>
              </a:r>
            </a:p>
            <a:p>
              <a:pPr algn="ctr">
                <a:lnSpc>
                  <a:spcPct val="75000"/>
                </a:lnSpc>
                <a:spcBef>
                  <a:spcPct val="0"/>
                </a:spcBef>
                <a:buFontTx/>
                <a:buNone/>
              </a:pPr>
              <a:r>
                <a:rPr lang="en-US" altLang="sr-Latn-RS" sz="1350" b="1">
                  <a:latin typeface="Tahoma" panose="020B0604030504040204" pitchFamily="34" charset="0"/>
                </a:rPr>
                <a:t>VLA-4</a:t>
              </a:r>
            </a:p>
          </p:txBody>
        </p:sp>
      </p:grpSp>
      <p:sp>
        <p:nvSpPr>
          <p:cNvPr id="18465" name="AutoShape 69"/>
          <p:cNvSpPr>
            <a:spLocks noChangeArrowheads="1"/>
          </p:cNvSpPr>
          <p:nvPr/>
        </p:nvSpPr>
        <p:spPr bwMode="auto">
          <a:xfrm rot="-5400000">
            <a:off x="3648076" y="2530078"/>
            <a:ext cx="171450" cy="711994"/>
          </a:xfrm>
          <a:prstGeom prst="can">
            <a:avLst>
              <a:gd name="adj" fmla="val 51910"/>
            </a:avLst>
          </a:prstGeom>
          <a:gradFill rotWithShape="0">
            <a:gsLst>
              <a:gs pos="0">
                <a:srgbClr val="008000"/>
              </a:gs>
              <a:gs pos="100000">
                <a:srgbClr val="E0F0E0"/>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Tree>
    <p:extLst>
      <p:ext uri="{BB962C8B-B14F-4D97-AF65-F5344CB8AC3E}">
        <p14:creationId xmlns:p14="http://schemas.microsoft.com/office/powerpoint/2010/main" val="663255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64562"/>
                                        </p:tgtEl>
                                        <p:attrNameLst>
                                          <p:attrName>style.visibility</p:attrName>
                                        </p:attrNameLst>
                                      </p:cBhvr>
                                      <p:to>
                                        <p:strVal val="visible"/>
                                      </p:to>
                                    </p:set>
                                    <p:anim calcmode="lin" valueType="num">
                                      <p:cBhvr additive="base">
                                        <p:cTn id="7" dur="500" fill="hold"/>
                                        <p:tgtEl>
                                          <p:spTgt spid="64562"/>
                                        </p:tgtEl>
                                        <p:attrNameLst>
                                          <p:attrName>ppt_x</p:attrName>
                                        </p:attrNameLst>
                                      </p:cBhvr>
                                      <p:tavLst>
                                        <p:tav tm="0">
                                          <p:val>
                                            <p:strVal val="0-#ppt_w/2"/>
                                          </p:val>
                                        </p:tav>
                                        <p:tav tm="100000">
                                          <p:val>
                                            <p:strVal val="#ppt_x"/>
                                          </p:val>
                                        </p:tav>
                                      </p:tavLst>
                                    </p:anim>
                                    <p:anim calcmode="lin" valueType="num">
                                      <p:cBhvr additive="base">
                                        <p:cTn id="8" dur="500" fill="hold"/>
                                        <p:tgtEl>
                                          <p:spTgt spid="6456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64529"/>
                                        </p:tgtEl>
                                        <p:attrNameLst>
                                          <p:attrName>style.visibility</p:attrName>
                                        </p:attrNameLst>
                                      </p:cBhvr>
                                      <p:to>
                                        <p:strVal val="visible"/>
                                      </p:to>
                                    </p:set>
                                    <p:anim calcmode="lin" valueType="num">
                                      <p:cBhvr additive="base">
                                        <p:cTn id="12" dur="500" fill="hold"/>
                                        <p:tgtEl>
                                          <p:spTgt spid="64529"/>
                                        </p:tgtEl>
                                        <p:attrNameLst>
                                          <p:attrName>ppt_x</p:attrName>
                                        </p:attrNameLst>
                                      </p:cBhvr>
                                      <p:tavLst>
                                        <p:tav tm="0">
                                          <p:val>
                                            <p:strVal val="0-#ppt_w/2"/>
                                          </p:val>
                                        </p:tav>
                                        <p:tav tm="100000">
                                          <p:val>
                                            <p:strVal val="#ppt_x"/>
                                          </p:val>
                                        </p:tav>
                                      </p:tavLst>
                                    </p:anim>
                                    <p:anim calcmode="lin" valueType="num">
                                      <p:cBhvr additive="base">
                                        <p:cTn id="13" dur="500" fill="hold"/>
                                        <p:tgtEl>
                                          <p:spTgt spid="64529"/>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4519"/>
                                        </p:tgtEl>
                                        <p:attrNameLst>
                                          <p:attrName>style.visibility</p:attrName>
                                        </p:attrNameLst>
                                      </p:cBhvr>
                                      <p:to>
                                        <p:strVal val="visible"/>
                                      </p:to>
                                    </p:set>
                                    <p:anim calcmode="lin" valueType="num">
                                      <p:cBhvr additive="base">
                                        <p:cTn id="17" dur="500" fill="hold"/>
                                        <p:tgtEl>
                                          <p:spTgt spid="64519"/>
                                        </p:tgtEl>
                                        <p:attrNameLst>
                                          <p:attrName>ppt_x</p:attrName>
                                        </p:attrNameLst>
                                      </p:cBhvr>
                                      <p:tavLst>
                                        <p:tav tm="0">
                                          <p:val>
                                            <p:strVal val="0-#ppt_w/2"/>
                                          </p:val>
                                        </p:tav>
                                        <p:tav tm="100000">
                                          <p:val>
                                            <p:strVal val="#ppt_x"/>
                                          </p:val>
                                        </p:tav>
                                      </p:tavLst>
                                    </p:anim>
                                    <p:anim calcmode="lin" valueType="num">
                                      <p:cBhvr additive="base">
                                        <p:cTn id="18" dur="500" fill="hold"/>
                                        <p:tgtEl>
                                          <p:spTgt spid="64519"/>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64540"/>
                                        </p:tgtEl>
                                        <p:attrNameLst>
                                          <p:attrName>style.visibility</p:attrName>
                                        </p:attrNameLst>
                                      </p:cBhvr>
                                      <p:to>
                                        <p:strVal val="visible"/>
                                      </p:to>
                                    </p:set>
                                    <p:anim calcmode="lin" valueType="num">
                                      <p:cBhvr additive="base">
                                        <p:cTn id="22" dur="500" fill="hold"/>
                                        <p:tgtEl>
                                          <p:spTgt spid="64540"/>
                                        </p:tgtEl>
                                        <p:attrNameLst>
                                          <p:attrName>ppt_x</p:attrName>
                                        </p:attrNameLst>
                                      </p:cBhvr>
                                      <p:tavLst>
                                        <p:tav tm="0">
                                          <p:val>
                                            <p:strVal val="0-#ppt_w/2"/>
                                          </p:val>
                                        </p:tav>
                                        <p:tav tm="100000">
                                          <p:val>
                                            <p:strVal val="#ppt_x"/>
                                          </p:val>
                                        </p:tav>
                                      </p:tavLst>
                                    </p:anim>
                                    <p:anim calcmode="lin" valueType="num">
                                      <p:cBhvr additive="base">
                                        <p:cTn id="23" dur="500" fill="hold"/>
                                        <p:tgtEl>
                                          <p:spTgt spid="64540"/>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64560"/>
                                        </p:tgtEl>
                                        <p:attrNameLst>
                                          <p:attrName>style.visibility</p:attrName>
                                        </p:attrNameLst>
                                      </p:cBhvr>
                                      <p:to>
                                        <p:strVal val="visible"/>
                                      </p:to>
                                    </p:set>
                                    <p:anim calcmode="lin" valueType="num">
                                      <p:cBhvr additive="base">
                                        <p:cTn id="27" dur="500" fill="hold"/>
                                        <p:tgtEl>
                                          <p:spTgt spid="64560"/>
                                        </p:tgtEl>
                                        <p:attrNameLst>
                                          <p:attrName>ppt_x</p:attrName>
                                        </p:attrNameLst>
                                      </p:cBhvr>
                                      <p:tavLst>
                                        <p:tav tm="0">
                                          <p:val>
                                            <p:strVal val="0-#ppt_w/2"/>
                                          </p:val>
                                        </p:tav>
                                        <p:tav tm="100000">
                                          <p:val>
                                            <p:strVal val="#ppt_x"/>
                                          </p:val>
                                        </p:tav>
                                      </p:tavLst>
                                    </p:anim>
                                    <p:anim calcmode="lin" valueType="num">
                                      <p:cBhvr additive="base">
                                        <p:cTn id="28" dur="500" fill="hold"/>
                                        <p:tgtEl>
                                          <p:spTgt spid="645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9" grpId="0" animBg="1"/>
      <p:bldP spid="64540" grpId="0" animBg="1"/>
      <p:bldP spid="6456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6983" y="1897547"/>
            <a:ext cx="3788750" cy="1505453"/>
          </a:xfrm>
          <a:prstGeom prst="rect">
            <a:avLst/>
          </a:prstGeom>
        </p:spPr>
      </p:pic>
      <p:sp>
        <p:nvSpPr>
          <p:cNvPr id="19458" name="Rectangle 2"/>
          <p:cNvSpPr>
            <a:spLocks noChangeArrowheads="1"/>
          </p:cNvSpPr>
          <p:nvPr/>
        </p:nvSpPr>
        <p:spPr bwMode="auto">
          <a:xfrm rot="5400000">
            <a:off x="6965752" y="2515196"/>
            <a:ext cx="1419225" cy="160734"/>
          </a:xfrm>
          <a:prstGeom prst="rect">
            <a:avLst/>
          </a:prstGeom>
          <a:blipFill dpi="0" rotWithShape="0">
            <a:blip r:embed="rId3"/>
            <a:srcRect/>
            <a:tile tx="0" ty="0" sx="100000" sy="100000" flip="none" algn="tl"/>
          </a:blip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8F8F8"/>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9459" name="Rectangle 3"/>
          <p:cNvSpPr>
            <a:spLocks noChangeArrowheads="1"/>
          </p:cNvSpPr>
          <p:nvPr/>
        </p:nvSpPr>
        <p:spPr bwMode="auto">
          <a:xfrm>
            <a:off x="5816204" y="1885950"/>
            <a:ext cx="1778794" cy="171450"/>
          </a:xfrm>
          <a:prstGeom prst="rect">
            <a:avLst/>
          </a:prstGeom>
          <a:blipFill dpi="0" rotWithShape="0">
            <a:blip r:embed="rId3"/>
            <a:srcRect/>
            <a:tile tx="0" ty="0" sx="100000" sy="100000" flip="none" algn="tl"/>
          </a:blip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8F8F8"/>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9460" name="Rectangle 4"/>
          <p:cNvSpPr>
            <a:spLocks noChangeArrowheads="1"/>
          </p:cNvSpPr>
          <p:nvPr/>
        </p:nvSpPr>
        <p:spPr bwMode="auto">
          <a:xfrm>
            <a:off x="5797154" y="1028700"/>
            <a:ext cx="171450" cy="1428750"/>
          </a:xfrm>
          <a:prstGeom prst="rect">
            <a:avLst/>
          </a:prstGeom>
          <a:gradFill rotWithShape="0">
            <a:gsLst>
              <a:gs pos="0">
                <a:srgbClr val="CC3300"/>
              </a:gs>
              <a:gs pos="100000">
                <a:srgbClr val="ECB5A2"/>
              </a:gs>
            </a:gsLst>
            <a:lin ang="5400000" scaled="1"/>
          </a:gra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CC3300"/>
            </a:extrusionClr>
            <a:contourClr>
              <a:srgbClr val="CC33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9461" name="Text Box 5"/>
          <p:cNvSpPr txBox="1">
            <a:spLocks noChangeArrowheads="1"/>
          </p:cNvSpPr>
          <p:nvPr/>
        </p:nvSpPr>
        <p:spPr bwMode="auto">
          <a:xfrm>
            <a:off x="5968604" y="1310878"/>
            <a:ext cx="514885"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sr-Latn-RS" sz="1350" b="1">
                <a:latin typeface="Tahoma" panose="020B0604030504040204" pitchFamily="34" charset="0"/>
              </a:rPr>
              <a:t>TLR</a:t>
            </a:r>
          </a:p>
        </p:txBody>
      </p:sp>
      <p:sp>
        <p:nvSpPr>
          <p:cNvPr id="19462" name="Rectangle 6"/>
          <p:cNvSpPr>
            <a:spLocks noChangeArrowheads="1"/>
          </p:cNvSpPr>
          <p:nvPr/>
        </p:nvSpPr>
        <p:spPr bwMode="auto">
          <a:xfrm>
            <a:off x="4242198" y="1885950"/>
            <a:ext cx="1554956" cy="171450"/>
          </a:xfrm>
          <a:prstGeom prst="rect">
            <a:avLst/>
          </a:prstGeom>
          <a:blipFill dpi="0" rotWithShape="0">
            <a:blip r:embed="rId3"/>
            <a:srcRect/>
            <a:tile tx="0" ty="0" sx="100000" sy="100000" flip="none" algn="tl"/>
          </a:blip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8F8F8"/>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9463" name="AutoShape 7"/>
          <p:cNvSpPr>
            <a:spLocks noChangeArrowheads="1"/>
          </p:cNvSpPr>
          <p:nvPr/>
        </p:nvSpPr>
        <p:spPr bwMode="auto">
          <a:xfrm>
            <a:off x="5511404" y="1143000"/>
            <a:ext cx="228600" cy="571500"/>
          </a:xfrm>
          <a:prstGeom prst="can">
            <a:avLst>
              <a:gd name="adj" fmla="val 62500"/>
            </a:avLst>
          </a:prstGeom>
          <a:gradFill rotWithShape="0">
            <a:gsLst>
              <a:gs pos="0">
                <a:srgbClr val="339966"/>
              </a:gs>
              <a:gs pos="100000">
                <a:schemeClr val="bg1"/>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9464" name="Text Box 8"/>
          <p:cNvSpPr txBox="1">
            <a:spLocks noChangeArrowheads="1"/>
          </p:cNvSpPr>
          <p:nvPr/>
        </p:nvSpPr>
        <p:spPr bwMode="auto">
          <a:xfrm>
            <a:off x="5410200" y="567928"/>
            <a:ext cx="655949" cy="3000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sr-Latn-RS" sz="1350" b="1">
                <a:latin typeface="Tahoma" panose="020B0604030504040204" pitchFamily="34" charset="0"/>
              </a:rPr>
              <a:t>MD-2</a:t>
            </a:r>
          </a:p>
        </p:txBody>
      </p:sp>
      <p:grpSp>
        <p:nvGrpSpPr>
          <p:cNvPr id="65545" name="Group 9"/>
          <p:cNvGrpSpPr>
            <a:grpSpLocks/>
          </p:cNvGrpSpPr>
          <p:nvPr/>
        </p:nvGrpSpPr>
        <p:grpSpPr bwMode="auto">
          <a:xfrm>
            <a:off x="5454254" y="971550"/>
            <a:ext cx="342900" cy="342900"/>
            <a:chOff x="1296" y="1776"/>
            <a:chExt cx="288" cy="288"/>
          </a:xfrm>
        </p:grpSpPr>
        <p:sp>
          <p:nvSpPr>
            <p:cNvPr id="65546" name="AutoShape 10"/>
            <p:cNvSpPr>
              <a:spLocks noChangeArrowheads="1"/>
            </p:cNvSpPr>
            <p:nvPr/>
          </p:nvSpPr>
          <p:spPr bwMode="auto">
            <a:xfrm>
              <a:off x="1344" y="1872"/>
              <a:ext cx="240" cy="192"/>
            </a:xfrm>
            <a:prstGeom prst="irregularSeal2">
              <a:avLst/>
            </a:prstGeom>
            <a:gradFill rotWithShape="0">
              <a:gsLst>
                <a:gs pos="0">
                  <a:schemeClr val="accent2"/>
                </a:gs>
                <a:gs pos="100000">
                  <a:schemeClr val="accent2">
                    <a:gamma/>
                    <a:tint val="0"/>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sr-Latn-RS" sz="1050"/>
            </a:p>
          </p:txBody>
        </p:sp>
        <p:sp>
          <p:nvSpPr>
            <p:cNvPr id="65547" name="AutoShape 11"/>
            <p:cNvSpPr>
              <a:spLocks noChangeArrowheads="1"/>
            </p:cNvSpPr>
            <p:nvPr/>
          </p:nvSpPr>
          <p:spPr bwMode="auto">
            <a:xfrm>
              <a:off x="1296" y="1776"/>
              <a:ext cx="240" cy="192"/>
            </a:xfrm>
            <a:prstGeom prst="irregularSeal2">
              <a:avLst/>
            </a:prstGeom>
            <a:gradFill rotWithShape="0">
              <a:gsLst>
                <a:gs pos="0">
                  <a:schemeClr val="accent2"/>
                </a:gs>
                <a:gs pos="100000">
                  <a:schemeClr val="accent2">
                    <a:gamma/>
                    <a:tint val="24314"/>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sr-Latn-RS" altLang="sr-Latn-RS" sz="1800">
                <a:latin typeface="Times New Roman" panose="02020603050405020304" pitchFamily="18" charset="0"/>
              </a:endParaRPr>
            </a:p>
          </p:txBody>
        </p:sp>
      </p:grpSp>
      <p:sp>
        <p:nvSpPr>
          <p:cNvPr id="19466" name="Rectangle 12"/>
          <p:cNvSpPr>
            <a:spLocks noChangeArrowheads="1"/>
          </p:cNvSpPr>
          <p:nvPr/>
        </p:nvSpPr>
        <p:spPr bwMode="auto">
          <a:xfrm>
            <a:off x="4242197" y="3143250"/>
            <a:ext cx="3352800" cy="171450"/>
          </a:xfrm>
          <a:prstGeom prst="rect">
            <a:avLst/>
          </a:prstGeom>
          <a:blipFill dpi="0" rotWithShape="0">
            <a:blip r:embed="rId3"/>
            <a:srcRect/>
            <a:tile tx="0" ty="0" sx="100000" sy="100000" flip="none" algn="tl"/>
          </a:blip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8F8F8"/>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9467" name="Rectangle 13"/>
          <p:cNvSpPr>
            <a:spLocks noChangeArrowheads="1"/>
          </p:cNvSpPr>
          <p:nvPr/>
        </p:nvSpPr>
        <p:spPr bwMode="auto">
          <a:xfrm rot="-5400000">
            <a:off x="3452813" y="2522935"/>
            <a:ext cx="1426369" cy="152400"/>
          </a:xfrm>
          <a:prstGeom prst="rect">
            <a:avLst/>
          </a:prstGeom>
          <a:blipFill dpi="0" rotWithShape="0">
            <a:blip r:embed="rId3"/>
            <a:srcRect/>
            <a:tile tx="0" ty="0" sx="100000" sy="100000" flip="none" algn="tl"/>
          </a:blip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8F8F8"/>
            </a:extrusionClr>
            <a:contourClr>
              <a:srgbClr val="FFFFFF"/>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grpSp>
        <p:nvGrpSpPr>
          <p:cNvPr id="19468" name="Group 14"/>
          <p:cNvGrpSpPr>
            <a:grpSpLocks/>
          </p:cNvGrpSpPr>
          <p:nvPr/>
        </p:nvGrpSpPr>
        <p:grpSpPr bwMode="auto">
          <a:xfrm>
            <a:off x="2471739" y="2400301"/>
            <a:ext cx="3142060" cy="1465660"/>
            <a:chOff x="1116" y="2016"/>
            <a:chExt cx="2639" cy="1231"/>
          </a:xfrm>
        </p:grpSpPr>
        <p:sp>
          <p:nvSpPr>
            <p:cNvPr id="19509" name="Line 15"/>
            <p:cNvSpPr>
              <a:spLocks noChangeShapeType="1"/>
            </p:cNvSpPr>
            <p:nvPr/>
          </p:nvSpPr>
          <p:spPr bwMode="auto">
            <a:xfrm rot="4056878" flipV="1">
              <a:off x="3102" y="1698"/>
              <a:ext cx="240" cy="1067"/>
            </a:xfrm>
            <a:prstGeom prst="line">
              <a:avLst/>
            </a:prstGeom>
            <a:noFill/>
            <a:ln w="50800">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r-Latn-RS" sz="1050"/>
            </a:p>
          </p:txBody>
        </p:sp>
        <p:sp>
          <p:nvSpPr>
            <p:cNvPr id="19510" name="Text Box 16"/>
            <p:cNvSpPr txBox="1">
              <a:spLocks noChangeArrowheads="1"/>
            </p:cNvSpPr>
            <p:nvPr/>
          </p:nvSpPr>
          <p:spPr bwMode="auto">
            <a:xfrm>
              <a:off x="1116" y="2253"/>
              <a:ext cx="1184" cy="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lnSpc>
                  <a:spcPct val="75000"/>
                </a:lnSpc>
                <a:spcBef>
                  <a:spcPct val="0"/>
                </a:spcBef>
                <a:buFontTx/>
                <a:buNone/>
              </a:pPr>
              <a:r>
                <a:rPr lang="en-US" altLang="sr-Latn-RS" sz="1350" b="1">
                  <a:solidFill>
                    <a:srgbClr val="669900"/>
                  </a:solidFill>
                  <a:latin typeface="Tahoma" panose="020B0604030504040204" pitchFamily="34" charset="0"/>
                </a:rPr>
                <a:t>Cell adhesion:</a:t>
              </a:r>
              <a:endParaRPr lang="en-US" altLang="sr-Latn-RS" sz="1350" b="1">
                <a:latin typeface="Tahoma" panose="020B0604030504040204" pitchFamily="34" charset="0"/>
              </a:endParaRPr>
            </a:p>
            <a:p>
              <a:pPr algn="r">
                <a:lnSpc>
                  <a:spcPct val="75000"/>
                </a:lnSpc>
                <a:spcBef>
                  <a:spcPct val="0"/>
                </a:spcBef>
                <a:buFontTx/>
                <a:buNone/>
              </a:pPr>
              <a:r>
                <a:rPr lang="en-US" altLang="sr-Latn-RS" sz="1350" b="1">
                  <a:latin typeface="Tahoma" panose="020B0604030504040204" pitchFamily="34" charset="0"/>
                </a:rPr>
                <a:t>ICAM-1</a:t>
              </a:r>
            </a:p>
            <a:p>
              <a:pPr algn="r">
                <a:lnSpc>
                  <a:spcPct val="75000"/>
                </a:lnSpc>
                <a:spcBef>
                  <a:spcPct val="0"/>
                </a:spcBef>
                <a:buFontTx/>
                <a:buNone/>
              </a:pPr>
              <a:r>
                <a:rPr lang="en-US" altLang="sr-Latn-RS" sz="1350" b="1">
                  <a:latin typeface="Tahoma" panose="020B0604030504040204" pitchFamily="34" charset="0"/>
                </a:rPr>
                <a:t>ICAM-2</a:t>
              </a:r>
            </a:p>
            <a:p>
              <a:pPr algn="r">
                <a:lnSpc>
                  <a:spcPct val="75000"/>
                </a:lnSpc>
                <a:spcBef>
                  <a:spcPct val="0"/>
                </a:spcBef>
                <a:buFontTx/>
                <a:buNone/>
              </a:pPr>
              <a:r>
                <a:rPr lang="en-US" altLang="sr-Latn-RS" sz="1350" b="1">
                  <a:latin typeface="Tahoma" panose="020B0604030504040204" pitchFamily="34" charset="0"/>
                </a:rPr>
                <a:t>ICAM-2</a:t>
              </a:r>
            </a:p>
            <a:p>
              <a:pPr algn="r">
                <a:lnSpc>
                  <a:spcPct val="75000"/>
                </a:lnSpc>
                <a:spcBef>
                  <a:spcPct val="0"/>
                </a:spcBef>
                <a:buFontTx/>
                <a:buNone/>
              </a:pPr>
              <a:r>
                <a:rPr lang="en-US" altLang="sr-Latn-RS" sz="1350" b="1">
                  <a:latin typeface="Tahoma" panose="020B0604030504040204" pitchFamily="34" charset="0"/>
                </a:rPr>
                <a:t>V-CAM1</a:t>
              </a:r>
            </a:p>
            <a:p>
              <a:pPr algn="r">
                <a:lnSpc>
                  <a:spcPct val="75000"/>
                </a:lnSpc>
                <a:spcBef>
                  <a:spcPct val="0"/>
                </a:spcBef>
                <a:buFontTx/>
                <a:buNone/>
              </a:pPr>
              <a:r>
                <a:rPr lang="en-US" altLang="sr-Latn-RS" sz="1350" b="1">
                  <a:latin typeface="Tahoma" panose="020B0604030504040204" pitchFamily="34" charset="0"/>
                </a:rPr>
                <a:t>E-selectin</a:t>
              </a:r>
            </a:p>
            <a:p>
              <a:pPr algn="r">
                <a:lnSpc>
                  <a:spcPct val="75000"/>
                </a:lnSpc>
                <a:spcBef>
                  <a:spcPct val="0"/>
                </a:spcBef>
                <a:buFontTx/>
                <a:buNone/>
              </a:pPr>
              <a:r>
                <a:rPr lang="en-US" altLang="sr-Latn-RS" sz="1350" b="1">
                  <a:latin typeface="Tahoma" panose="020B0604030504040204" pitchFamily="34" charset="0"/>
                </a:rPr>
                <a:t>OX40L</a:t>
              </a:r>
            </a:p>
          </p:txBody>
        </p:sp>
        <p:sp>
          <p:nvSpPr>
            <p:cNvPr id="19511" name="AutoShape 17"/>
            <p:cNvSpPr>
              <a:spLocks noChangeArrowheads="1"/>
            </p:cNvSpPr>
            <p:nvPr/>
          </p:nvSpPr>
          <p:spPr bwMode="auto">
            <a:xfrm rot="-5400000">
              <a:off x="2062" y="1789"/>
              <a:ext cx="144" cy="597"/>
            </a:xfrm>
            <a:prstGeom prst="can">
              <a:avLst>
                <a:gd name="adj" fmla="val 51823"/>
              </a:avLst>
            </a:prstGeom>
            <a:gradFill rotWithShape="0">
              <a:gsLst>
                <a:gs pos="0">
                  <a:srgbClr val="008000"/>
                </a:gs>
                <a:gs pos="100000">
                  <a:srgbClr val="E0F0E0"/>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grpSp>
      <p:sp>
        <p:nvSpPr>
          <p:cNvPr id="65554" name="Text Box 18"/>
          <p:cNvSpPr>
            <a:spLocks noGrp="1" noChangeArrowheads="1"/>
          </p:cNvSpPr>
          <p:nvPr>
            <p:ph type="title"/>
          </p:nvPr>
        </p:nvSpPr>
        <p:spPr>
          <a:xfrm>
            <a:off x="1314450" y="400050"/>
            <a:ext cx="3086100" cy="914400"/>
          </a:xfrm>
          <a:noFill/>
        </p:spPr>
        <p:txBody>
          <a:bodyPr/>
          <a:lstStyle/>
          <a:p>
            <a:pPr algn="l" eaLnBrk="1" hangingPunct="1"/>
            <a:r>
              <a:rPr lang="en-US" altLang="sr-Latn-RS" sz="3000" b="1" u="sng" dirty="0">
                <a:solidFill>
                  <a:srgbClr val="FF0000"/>
                </a:solidFill>
                <a:latin typeface="Advent Pro" panose="020B0604020202020204" charset="-18"/>
              </a:rPr>
              <a:t>Endothelium</a:t>
            </a:r>
            <a:br>
              <a:rPr lang="en-US" altLang="sr-Latn-RS" sz="3000" b="1" u="sng" dirty="0">
                <a:solidFill>
                  <a:srgbClr val="FF0000"/>
                </a:solidFill>
                <a:latin typeface="Advent Pro" panose="020B0604020202020204" charset="-18"/>
              </a:rPr>
            </a:br>
            <a:endParaRPr lang="en-US" altLang="sr-Latn-RS" sz="2400" b="1" dirty="0">
              <a:solidFill>
                <a:srgbClr val="FF0000"/>
              </a:solidFill>
              <a:latin typeface="Advent Pro" panose="020B0604020202020204" charset="-18"/>
            </a:endParaRPr>
          </a:p>
        </p:txBody>
      </p:sp>
      <p:grpSp>
        <p:nvGrpSpPr>
          <p:cNvPr id="65555" name="Group 19"/>
          <p:cNvGrpSpPr>
            <a:grpSpLocks/>
          </p:cNvGrpSpPr>
          <p:nvPr/>
        </p:nvGrpSpPr>
        <p:grpSpPr bwMode="auto">
          <a:xfrm>
            <a:off x="4988719" y="1143000"/>
            <a:ext cx="342900" cy="514350"/>
            <a:chOff x="3840" y="1728"/>
            <a:chExt cx="288" cy="672"/>
          </a:xfrm>
        </p:grpSpPr>
        <p:sp>
          <p:nvSpPr>
            <p:cNvPr id="19506" name="AutoShape 20"/>
            <p:cNvSpPr>
              <a:spLocks noChangeArrowheads="1"/>
            </p:cNvSpPr>
            <p:nvPr/>
          </p:nvSpPr>
          <p:spPr bwMode="auto">
            <a:xfrm>
              <a:off x="3888" y="1824"/>
              <a:ext cx="192" cy="576"/>
            </a:xfrm>
            <a:prstGeom prst="can">
              <a:avLst>
                <a:gd name="adj" fmla="val 75000"/>
              </a:avLst>
            </a:prstGeom>
            <a:gradFill rotWithShape="0">
              <a:gsLst>
                <a:gs pos="0">
                  <a:schemeClr val="accent2"/>
                </a:gs>
                <a:gs pos="100000">
                  <a:srgbClr val="FFFF00"/>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65557" name="AutoShape 21"/>
            <p:cNvSpPr>
              <a:spLocks noChangeArrowheads="1"/>
            </p:cNvSpPr>
            <p:nvPr/>
          </p:nvSpPr>
          <p:spPr bwMode="auto">
            <a:xfrm>
              <a:off x="3840" y="1728"/>
              <a:ext cx="240" cy="191"/>
            </a:xfrm>
            <a:prstGeom prst="irregularSeal2">
              <a:avLst/>
            </a:prstGeom>
            <a:gradFill rotWithShape="0">
              <a:gsLst>
                <a:gs pos="0">
                  <a:schemeClr val="accent2"/>
                </a:gs>
                <a:gs pos="100000">
                  <a:schemeClr val="accent2">
                    <a:gamma/>
                    <a:tint val="0"/>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sr-Latn-RS" sz="1050"/>
            </a:p>
          </p:txBody>
        </p:sp>
        <p:sp>
          <p:nvSpPr>
            <p:cNvPr id="65558" name="AutoShape 22"/>
            <p:cNvSpPr>
              <a:spLocks noChangeArrowheads="1"/>
            </p:cNvSpPr>
            <p:nvPr/>
          </p:nvSpPr>
          <p:spPr bwMode="auto">
            <a:xfrm>
              <a:off x="3888" y="1776"/>
              <a:ext cx="240" cy="191"/>
            </a:xfrm>
            <a:prstGeom prst="irregularSeal2">
              <a:avLst/>
            </a:prstGeom>
            <a:gradFill rotWithShape="0">
              <a:gsLst>
                <a:gs pos="0">
                  <a:schemeClr val="accent2"/>
                </a:gs>
                <a:gs pos="100000">
                  <a:schemeClr val="accent2">
                    <a:gamma/>
                    <a:tint val="0"/>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sr-Latn-RS" sz="1050"/>
            </a:p>
          </p:txBody>
        </p:sp>
      </p:grpSp>
      <p:sp>
        <p:nvSpPr>
          <p:cNvPr id="19471" name="AutoShape 23"/>
          <p:cNvSpPr>
            <a:spLocks noChangeArrowheads="1"/>
          </p:cNvSpPr>
          <p:nvPr/>
        </p:nvSpPr>
        <p:spPr bwMode="auto">
          <a:xfrm>
            <a:off x="4572000" y="1257300"/>
            <a:ext cx="228600" cy="400050"/>
          </a:xfrm>
          <a:prstGeom prst="can">
            <a:avLst>
              <a:gd name="adj" fmla="val 43750"/>
            </a:avLst>
          </a:prstGeom>
          <a:gradFill rotWithShape="0">
            <a:gsLst>
              <a:gs pos="0">
                <a:schemeClr val="accent2"/>
              </a:gs>
              <a:gs pos="100000">
                <a:srgbClr val="FFFF00"/>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65560" name="Line 24"/>
          <p:cNvSpPr>
            <a:spLocks noChangeShapeType="1"/>
          </p:cNvSpPr>
          <p:nvPr/>
        </p:nvSpPr>
        <p:spPr bwMode="auto">
          <a:xfrm rot="20213730" flipH="1">
            <a:off x="4743450" y="1009650"/>
            <a:ext cx="228600" cy="17145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r-Latn-RS" sz="1050"/>
          </a:p>
        </p:txBody>
      </p:sp>
      <p:sp>
        <p:nvSpPr>
          <p:cNvPr id="19473" name="Text Box 25"/>
          <p:cNvSpPr txBox="1">
            <a:spLocks noChangeArrowheads="1"/>
          </p:cNvSpPr>
          <p:nvPr/>
        </p:nvSpPr>
        <p:spPr bwMode="auto">
          <a:xfrm>
            <a:off x="4895851" y="282178"/>
            <a:ext cx="68480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sr-Latn-RS" sz="1350" b="1">
                <a:latin typeface="Tahoma" panose="020B0604030504040204" pitchFamily="34" charset="0"/>
              </a:rPr>
              <a:t>PAMP</a:t>
            </a:r>
          </a:p>
        </p:txBody>
      </p:sp>
      <p:sp>
        <p:nvSpPr>
          <p:cNvPr id="65562" name="AutoShape 26"/>
          <p:cNvSpPr>
            <a:spLocks noChangeArrowheads="1"/>
          </p:cNvSpPr>
          <p:nvPr/>
        </p:nvSpPr>
        <p:spPr bwMode="auto">
          <a:xfrm>
            <a:off x="4730354" y="571500"/>
            <a:ext cx="285750" cy="228600"/>
          </a:xfrm>
          <a:prstGeom prst="irregularSeal2">
            <a:avLst/>
          </a:prstGeom>
          <a:gradFill rotWithShape="0">
            <a:gsLst>
              <a:gs pos="0">
                <a:schemeClr val="accent2"/>
              </a:gs>
              <a:gs pos="100000">
                <a:schemeClr val="accent2">
                  <a:gamma/>
                  <a:tint val="24314"/>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sr-Latn-RS" altLang="sr-Latn-RS" sz="1800">
              <a:latin typeface="Times New Roman" panose="02020603050405020304" pitchFamily="18" charset="0"/>
            </a:endParaRPr>
          </a:p>
        </p:txBody>
      </p:sp>
      <p:sp>
        <p:nvSpPr>
          <p:cNvPr id="65563" name="Line 27"/>
          <p:cNvSpPr>
            <a:spLocks noChangeShapeType="1"/>
          </p:cNvSpPr>
          <p:nvPr/>
        </p:nvSpPr>
        <p:spPr bwMode="auto">
          <a:xfrm rot="16200000" flipH="1">
            <a:off x="4932164" y="1397198"/>
            <a:ext cx="0" cy="177404"/>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r-Latn-RS" sz="1050"/>
          </a:p>
        </p:txBody>
      </p:sp>
      <p:sp>
        <p:nvSpPr>
          <p:cNvPr id="19476" name="Oval 28"/>
          <p:cNvSpPr>
            <a:spLocks noChangeArrowheads="1"/>
          </p:cNvSpPr>
          <p:nvPr/>
        </p:nvSpPr>
        <p:spPr bwMode="auto">
          <a:xfrm>
            <a:off x="4675585" y="685800"/>
            <a:ext cx="203597" cy="228600"/>
          </a:xfrm>
          <a:prstGeom prst="ellipse">
            <a:avLst/>
          </a:prstGeom>
          <a:solidFill>
            <a:srgbClr val="FF9900"/>
          </a:solidFill>
          <a:ln w="9525">
            <a:round/>
            <a:headEnd/>
            <a:tailEnd/>
          </a:ln>
          <a:effectLst/>
          <a:scene3d>
            <a:camera prst="legacyObliqueTopLeft"/>
            <a:lightRig rig="legacyFlat3" dir="t"/>
          </a:scene3d>
          <a:sp3d extrusionH="430200" prstMaterial="legacyMatte">
            <a:bevelT w="13500" h="13500" prst="angle"/>
            <a:bevelB w="13500" h="13500" prst="angle"/>
            <a:extrusionClr>
              <a:srgbClr val="FF9900"/>
            </a:extrusionClr>
            <a:contourClr>
              <a:srgbClr val="FF990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65565" name="AutoShape 29"/>
          <p:cNvSpPr>
            <a:spLocks noChangeArrowheads="1"/>
          </p:cNvSpPr>
          <p:nvPr/>
        </p:nvSpPr>
        <p:spPr bwMode="auto">
          <a:xfrm>
            <a:off x="4508897" y="400050"/>
            <a:ext cx="285750" cy="228600"/>
          </a:xfrm>
          <a:prstGeom prst="irregularSeal2">
            <a:avLst/>
          </a:prstGeom>
          <a:gradFill rotWithShape="0">
            <a:gsLst>
              <a:gs pos="0">
                <a:schemeClr val="accent2"/>
              </a:gs>
              <a:gs pos="100000">
                <a:schemeClr val="accent2">
                  <a:gamma/>
                  <a:tint val="24314"/>
                  <a:invGamma/>
                </a:scheme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sr-Latn-RS" sz="1050"/>
          </a:p>
        </p:txBody>
      </p:sp>
      <p:sp>
        <p:nvSpPr>
          <p:cNvPr id="65566" name="AutoShape 30"/>
          <p:cNvSpPr>
            <a:spLocks noChangeArrowheads="1"/>
          </p:cNvSpPr>
          <p:nvPr/>
        </p:nvSpPr>
        <p:spPr bwMode="auto">
          <a:xfrm>
            <a:off x="4794647" y="571500"/>
            <a:ext cx="285750" cy="228600"/>
          </a:xfrm>
          <a:prstGeom prst="irregularSeal2">
            <a:avLst/>
          </a:prstGeom>
          <a:gradFill rotWithShape="0">
            <a:gsLst>
              <a:gs pos="0">
                <a:schemeClr val="accent2"/>
              </a:gs>
              <a:gs pos="100000">
                <a:schemeClr val="accent2">
                  <a:gamma/>
                  <a:tint val="24314"/>
                  <a:invGamma/>
                </a:scheme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sr-Latn-RS" altLang="sr-Latn-RS" sz="1800">
              <a:latin typeface="Times New Roman" panose="02020603050405020304" pitchFamily="18" charset="0"/>
            </a:endParaRPr>
          </a:p>
        </p:txBody>
      </p:sp>
      <p:sp>
        <p:nvSpPr>
          <p:cNvPr id="65567" name="AutoShape 31"/>
          <p:cNvSpPr>
            <a:spLocks noChangeArrowheads="1"/>
          </p:cNvSpPr>
          <p:nvPr/>
        </p:nvSpPr>
        <p:spPr bwMode="auto">
          <a:xfrm>
            <a:off x="4851797" y="685800"/>
            <a:ext cx="285750" cy="228600"/>
          </a:xfrm>
          <a:prstGeom prst="irregularSeal2">
            <a:avLst/>
          </a:prstGeom>
          <a:gradFill rotWithShape="0">
            <a:gsLst>
              <a:gs pos="0">
                <a:schemeClr val="accent2"/>
              </a:gs>
              <a:gs pos="100000">
                <a:schemeClr val="accent2">
                  <a:gamma/>
                  <a:tint val="0"/>
                  <a:invGamma/>
                </a:scheme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sr-Latn-RS" sz="1050"/>
          </a:p>
        </p:txBody>
      </p:sp>
      <p:sp>
        <p:nvSpPr>
          <p:cNvPr id="65568" name="AutoShape 32"/>
          <p:cNvSpPr>
            <a:spLocks noChangeArrowheads="1"/>
          </p:cNvSpPr>
          <p:nvPr/>
        </p:nvSpPr>
        <p:spPr bwMode="auto">
          <a:xfrm>
            <a:off x="4680347" y="457200"/>
            <a:ext cx="285750" cy="228600"/>
          </a:xfrm>
          <a:prstGeom prst="irregularSeal2">
            <a:avLst/>
          </a:prstGeom>
          <a:gradFill rotWithShape="0">
            <a:gsLst>
              <a:gs pos="0">
                <a:schemeClr val="accent2"/>
              </a:gs>
              <a:gs pos="100000">
                <a:schemeClr val="accent2">
                  <a:gamma/>
                  <a:tint val="24314"/>
                  <a:invGamma/>
                </a:scheme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sr-Latn-RS" sz="1050"/>
          </a:p>
        </p:txBody>
      </p:sp>
      <p:sp>
        <p:nvSpPr>
          <p:cNvPr id="19481" name="Text Box 33"/>
          <p:cNvSpPr txBox="1">
            <a:spLocks noChangeArrowheads="1"/>
          </p:cNvSpPr>
          <p:nvPr/>
        </p:nvSpPr>
        <p:spPr bwMode="auto">
          <a:xfrm>
            <a:off x="4229100" y="800100"/>
            <a:ext cx="516488"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sr-Latn-RS" sz="1350" b="1">
                <a:latin typeface="Tahoma" panose="020B0604030504040204" pitchFamily="34" charset="0"/>
              </a:rPr>
              <a:t>LBP</a:t>
            </a:r>
          </a:p>
        </p:txBody>
      </p:sp>
      <p:sp>
        <p:nvSpPr>
          <p:cNvPr id="65570" name="Line 34"/>
          <p:cNvSpPr>
            <a:spLocks noChangeShapeType="1"/>
          </p:cNvSpPr>
          <p:nvPr/>
        </p:nvSpPr>
        <p:spPr bwMode="auto">
          <a:xfrm rot="16200000" flipH="1">
            <a:off x="5397699" y="1397199"/>
            <a:ext cx="0" cy="177403"/>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r-Latn-RS" sz="1050"/>
          </a:p>
        </p:txBody>
      </p:sp>
      <p:sp>
        <p:nvSpPr>
          <p:cNvPr id="19483" name="Text Box 35"/>
          <p:cNvSpPr txBox="1">
            <a:spLocks noChangeArrowheads="1"/>
          </p:cNvSpPr>
          <p:nvPr/>
        </p:nvSpPr>
        <p:spPr bwMode="auto">
          <a:xfrm>
            <a:off x="3886201" y="1368028"/>
            <a:ext cx="74251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sr-Latn-RS" sz="1350" b="1">
                <a:latin typeface="Tahoma" panose="020B0604030504040204" pitchFamily="34" charset="0"/>
              </a:rPr>
              <a:t>sCD14</a:t>
            </a:r>
          </a:p>
        </p:txBody>
      </p:sp>
      <p:grpSp>
        <p:nvGrpSpPr>
          <p:cNvPr id="19484" name="Group 36"/>
          <p:cNvGrpSpPr>
            <a:grpSpLocks/>
          </p:cNvGrpSpPr>
          <p:nvPr/>
        </p:nvGrpSpPr>
        <p:grpSpPr bwMode="auto">
          <a:xfrm>
            <a:off x="6092429" y="2616993"/>
            <a:ext cx="1732360" cy="2308622"/>
            <a:chOff x="4157" y="2198"/>
            <a:chExt cx="1455" cy="1939"/>
          </a:xfrm>
        </p:grpSpPr>
        <p:sp>
          <p:nvSpPr>
            <p:cNvPr id="19496" name="Oval 37"/>
            <p:cNvSpPr>
              <a:spLocks noChangeArrowheads="1"/>
            </p:cNvSpPr>
            <p:nvPr/>
          </p:nvSpPr>
          <p:spPr bwMode="auto">
            <a:xfrm>
              <a:off x="4693" y="2880"/>
              <a:ext cx="128" cy="96"/>
            </a:xfrm>
            <a:prstGeom prst="ellipse">
              <a:avLst/>
            </a:prstGeom>
            <a:gradFill rotWithShape="0">
              <a:gsLst>
                <a:gs pos="0">
                  <a:srgbClr val="00CCFF"/>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9497" name="Oval 38"/>
            <p:cNvSpPr>
              <a:spLocks noChangeArrowheads="1"/>
            </p:cNvSpPr>
            <p:nvPr/>
          </p:nvSpPr>
          <p:spPr bwMode="auto">
            <a:xfrm>
              <a:off x="4821" y="2928"/>
              <a:ext cx="128" cy="96"/>
            </a:xfrm>
            <a:prstGeom prst="ellipse">
              <a:avLst/>
            </a:prstGeom>
            <a:gradFill rotWithShape="0">
              <a:gsLst>
                <a:gs pos="0">
                  <a:srgbClr val="00CCFF"/>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9498" name="Oval 39"/>
            <p:cNvSpPr>
              <a:spLocks noChangeArrowheads="1"/>
            </p:cNvSpPr>
            <p:nvPr/>
          </p:nvSpPr>
          <p:spPr bwMode="auto">
            <a:xfrm>
              <a:off x="4651" y="3024"/>
              <a:ext cx="128" cy="96"/>
            </a:xfrm>
            <a:prstGeom prst="ellipse">
              <a:avLst/>
            </a:prstGeom>
            <a:gradFill rotWithShape="0">
              <a:gsLst>
                <a:gs pos="0">
                  <a:srgbClr val="00CCFF"/>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9499" name="Oval 40"/>
            <p:cNvSpPr>
              <a:spLocks noChangeArrowheads="1"/>
            </p:cNvSpPr>
            <p:nvPr/>
          </p:nvSpPr>
          <p:spPr bwMode="auto">
            <a:xfrm>
              <a:off x="4736" y="3168"/>
              <a:ext cx="128" cy="96"/>
            </a:xfrm>
            <a:prstGeom prst="ellipse">
              <a:avLst/>
            </a:prstGeom>
            <a:gradFill rotWithShape="0">
              <a:gsLst>
                <a:gs pos="0">
                  <a:srgbClr val="00CCFF"/>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9500" name="Oval 41"/>
            <p:cNvSpPr>
              <a:spLocks noChangeArrowheads="1"/>
            </p:cNvSpPr>
            <p:nvPr/>
          </p:nvSpPr>
          <p:spPr bwMode="auto">
            <a:xfrm>
              <a:off x="4821" y="3024"/>
              <a:ext cx="128" cy="96"/>
            </a:xfrm>
            <a:prstGeom prst="ellipse">
              <a:avLst/>
            </a:prstGeom>
            <a:gradFill rotWithShape="0">
              <a:gsLst>
                <a:gs pos="0">
                  <a:srgbClr val="00CCFF"/>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9501" name="Oval 42"/>
            <p:cNvSpPr>
              <a:spLocks noChangeArrowheads="1"/>
            </p:cNvSpPr>
            <p:nvPr/>
          </p:nvSpPr>
          <p:spPr bwMode="auto">
            <a:xfrm>
              <a:off x="4864" y="3120"/>
              <a:ext cx="128" cy="96"/>
            </a:xfrm>
            <a:prstGeom prst="ellipse">
              <a:avLst/>
            </a:prstGeom>
            <a:gradFill rotWithShape="0">
              <a:gsLst>
                <a:gs pos="0">
                  <a:srgbClr val="00CCFF"/>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9502" name="Oval 43"/>
            <p:cNvSpPr>
              <a:spLocks noChangeArrowheads="1"/>
            </p:cNvSpPr>
            <p:nvPr/>
          </p:nvSpPr>
          <p:spPr bwMode="auto">
            <a:xfrm>
              <a:off x="4864" y="3264"/>
              <a:ext cx="128" cy="96"/>
            </a:xfrm>
            <a:prstGeom prst="ellipse">
              <a:avLst/>
            </a:prstGeom>
            <a:gradFill rotWithShape="0">
              <a:gsLst>
                <a:gs pos="0">
                  <a:srgbClr val="00CCFF"/>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9503" name="Text Box 44"/>
            <p:cNvSpPr txBox="1">
              <a:spLocks noChangeArrowheads="1"/>
            </p:cNvSpPr>
            <p:nvPr/>
          </p:nvSpPr>
          <p:spPr bwMode="auto">
            <a:xfrm>
              <a:off x="4513" y="3405"/>
              <a:ext cx="1099" cy="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lnSpc>
                  <a:spcPct val="75000"/>
                </a:lnSpc>
                <a:spcBef>
                  <a:spcPct val="0"/>
                </a:spcBef>
                <a:buFontTx/>
                <a:buNone/>
              </a:pPr>
              <a:r>
                <a:rPr lang="en-US" altLang="sr-Latn-RS" sz="1350" b="1">
                  <a:solidFill>
                    <a:srgbClr val="0099FF"/>
                  </a:solidFill>
                  <a:latin typeface="Tahoma" panose="020B0604030504040204" pitchFamily="34" charset="0"/>
                </a:rPr>
                <a:t>Chemokines:</a:t>
              </a:r>
              <a:endParaRPr lang="en-US" altLang="sr-Latn-RS" sz="1350" b="1">
                <a:latin typeface="Tahoma" panose="020B0604030504040204" pitchFamily="34" charset="0"/>
              </a:endParaRPr>
            </a:p>
            <a:p>
              <a:pPr algn="ctr">
                <a:lnSpc>
                  <a:spcPct val="75000"/>
                </a:lnSpc>
                <a:spcBef>
                  <a:spcPct val="0"/>
                </a:spcBef>
                <a:buFontTx/>
                <a:buNone/>
              </a:pPr>
              <a:r>
                <a:rPr lang="en-US" altLang="sr-Latn-RS" sz="1350" b="1">
                  <a:latin typeface="Tahoma" panose="020B0604030504040204" pitchFamily="34" charset="0"/>
                </a:rPr>
                <a:t>RANTES</a:t>
              </a:r>
            </a:p>
            <a:p>
              <a:pPr algn="ctr">
                <a:lnSpc>
                  <a:spcPct val="75000"/>
                </a:lnSpc>
                <a:spcBef>
                  <a:spcPct val="0"/>
                </a:spcBef>
                <a:buFontTx/>
                <a:buNone/>
              </a:pPr>
              <a:r>
                <a:rPr lang="en-US" altLang="sr-Latn-RS" sz="1350" b="1">
                  <a:latin typeface="Tahoma" panose="020B0604030504040204" pitchFamily="34" charset="0"/>
                </a:rPr>
                <a:t>MCP-1</a:t>
              </a:r>
            </a:p>
            <a:p>
              <a:pPr algn="ctr">
                <a:lnSpc>
                  <a:spcPct val="75000"/>
                </a:lnSpc>
                <a:spcBef>
                  <a:spcPct val="0"/>
                </a:spcBef>
                <a:buFontTx/>
                <a:buNone/>
              </a:pPr>
              <a:r>
                <a:rPr lang="en-US" altLang="sr-Latn-RS" sz="1350" b="1">
                  <a:latin typeface="Tahoma" panose="020B0604030504040204" pitchFamily="34" charset="0"/>
                </a:rPr>
                <a:t>IL-8 </a:t>
              </a:r>
            </a:p>
            <a:p>
              <a:pPr algn="ctr">
                <a:lnSpc>
                  <a:spcPct val="75000"/>
                </a:lnSpc>
                <a:spcBef>
                  <a:spcPct val="0"/>
                </a:spcBef>
                <a:buFontTx/>
                <a:buNone/>
              </a:pPr>
              <a:endParaRPr lang="en-US" altLang="sr-Latn-RS" sz="1350" b="1">
                <a:latin typeface="Tahoma" panose="020B0604030504040204" pitchFamily="34" charset="0"/>
              </a:endParaRPr>
            </a:p>
          </p:txBody>
        </p:sp>
        <p:sp>
          <p:nvSpPr>
            <p:cNvPr id="19504" name="Line 45"/>
            <p:cNvSpPr>
              <a:spLocks noChangeShapeType="1"/>
            </p:cNvSpPr>
            <p:nvPr/>
          </p:nvSpPr>
          <p:spPr bwMode="auto">
            <a:xfrm rot="-2977433" flipH="1" flipV="1">
              <a:off x="4378" y="1977"/>
              <a:ext cx="122" cy="564"/>
            </a:xfrm>
            <a:prstGeom prst="line">
              <a:avLst/>
            </a:prstGeom>
            <a:noFill/>
            <a:ln w="508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r-Latn-RS" sz="1050"/>
            </a:p>
          </p:txBody>
        </p:sp>
        <p:sp>
          <p:nvSpPr>
            <p:cNvPr id="19505" name="Oval 46"/>
            <p:cNvSpPr>
              <a:spLocks noChangeArrowheads="1"/>
            </p:cNvSpPr>
            <p:nvPr/>
          </p:nvSpPr>
          <p:spPr bwMode="auto">
            <a:xfrm>
              <a:off x="4779" y="2736"/>
              <a:ext cx="128" cy="96"/>
            </a:xfrm>
            <a:prstGeom prst="ellipse">
              <a:avLst/>
            </a:prstGeom>
            <a:gradFill rotWithShape="0">
              <a:gsLst>
                <a:gs pos="0">
                  <a:srgbClr val="00CCFF"/>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grpSp>
      <p:grpSp>
        <p:nvGrpSpPr>
          <p:cNvPr id="19485" name="Group 47"/>
          <p:cNvGrpSpPr>
            <a:grpSpLocks/>
          </p:cNvGrpSpPr>
          <p:nvPr/>
        </p:nvGrpSpPr>
        <p:grpSpPr bwMode="auto">
          <a:xfrm>
            <a:off x="4751786" y="2782492"/>
            <a:ext cx="1141810" cy="2070497"/>
            <a:chOff x="3031" y="2337"/>
            <a:chExt cx="959" cy="1739"/>
          </a:xfrm>
        </p:grpSpPr>
        <p:sp>
          <p:nvSpPr>
            <p:cNvPr id="19486" name="Oval 48"/>
            <p:cNvSpPr>
              <a:spLocks noChangeArrowheads="1"/>
            </p:cNvSpPr>
            <p:nvPr/>
          </p:nvSpPr>
          <p:spPr bwMode="auto">
            <a:xfrm>
              <a:off x="3285" y="2880"/>
              <a:ext cx="128" cy="96"/>
            </a:xfrm>
            <a:prstGeom prst="ellipse">
              <a:avLst/>
            </a:prstGeom>
            <a:gradFill rotWithShape="0">
              <a:gsLst>
                <a:gs pos="0">
                  <a:srgbClr val="FF6600"/>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9487" name="Oval 49"/>
            <p:cNvSpPr>
              <a:spLocks noChangeArrowheads="1"/>
            </p:cNvSpPr>
            <p:nvPr/>
          </p:nvSpPr>
          <p:spPr bwMode="auto">
            <a:xfrm>
              <a:off x="3371" y="2976"/>
              <a:ext cx="128" cy="96"/>
            </a:xfrm>
            <a:prstGeom prst="ellipse">
              <a:avLst/>
            </a:prstGeom>
            <a:gradFill rotWithShape="0">
              <a:gsLst>
                <a:gs pos="0">
                  <a:srgbClr val="FF6600"/>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9488" name="Oval 50"/>
            <p:cNvSpPr>
              <a:spLocks noChangeArrowheads="1"/>
            </p:cNvSpPr>
            <p:nvPr/>
          </p:nvSpPr>
          <p:spPr bwMode="auto">
            <a:xfrm>
              <a:off x="3456" y="2880"/>
              <a:ext cx="128" cy="96"/>
            </a:xfrm>
            <a:prstGeom prst="ellipse">
              <a:avLst/>
            </a:prstGeom>
            <a:gradFill rotWithShape="0">
              <a:gsLst>
                <a:gs pos="0">
                  <a:srgbClr val="FF6600"/>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9489" name="Oval 51"/>
            <p:cNvSpPr>
              <a:spLocks noChangeArrowheads="1"/>
            </p:cNvSpPr>
            <p:nvPr/>
          </p:nvSpPr>
          <p:spPr bwMode="auto">
            <a:xfrm>
              <a:off x="3413" y="3072"/>
              <a:ext cx="128" cy="96"/>
            </a:xfrm>
            <a:prstGeom prst="ellipse">
              <a:avLst/>
            </a:prstGeom>
            <a:gradFill rotWithShape="0">
              <a:gsLst>
                <a:gs pos="0">
                  <a:srgbClr val="FF6600"/>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9490" name="Oval 52"/>
            <p:cNvSpPr>
              <a:spLocks noChangeArrowheads="1"/>
            </p:cNvSpPr>
            <p:nvPr/>
          </p:nvSpPr>
          <p:spPr bwMode="auto">
            <a:xfrm>
              <a:off x="3541" y="3024"/>
              <a:ext cx="128" cy="96"/>
            </a:xfrm>
            <a:prstGeom prst="ellipse">
              <a:avLst/>
            </a:prstGeom>
            <a:gradFill rotWithShape="0">
              <a:gsLst>
                <a:gs pos="0">
                  <a:srgbClr val="FF6600"/>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9491" name="Oval 53"/>
            <p:cNvSpPr>
              <a:spLocks noChangeArrowheads="1"/>
            </p:cNvSpPr>
            <p:nvPr/>
          </p:nvSpPr>
          <p:spPr bwMode="auto">
            <a:xfrm>
              <a:off x="3243" y="3024"/>
              <a:ext cx="128" cy="96"/>
            </a:xfrm>
            <a:prstGeom prst="ellipse">
              <a:avLst/>
            </a:prstGeom>
            <a:gradFill rotWithShape="0">
              <a:gsLst>
                <a:gs pos="0">
                  <a:srgbClr val="FF6600"/>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9492" name="Oval 54"/>
            <p:cNvSpPr>
              <a:spLocks noChangeArrowheads="1"/>
            </p:cNvSpPr>
            <p:nvPr/>
          </p:nvSpPr>
          <p:spPr bwMode="auto">
            <a:xfrm>
              <a:off x="3328" y="3120"/>
              <a:ext cx="128" cy="96"/>
            </a:xfrm>
            <a:prstGeom prst="ellipse">
              <a:avLst/>
            </a:prstGeom>
            <a:gradFill rotWithShape="0">
              <a:gsLst>
                <a:gs pos="0">
                  <a:srgbClr val="FF6600"/>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19493" name="Text Box 55"/>
            <p:cNvSpPr txBox="1">
              <a:spLocks noChangeArrowheads="1"/>
            </p:cNvSpPr>
            <p:nvPr/>
          </p:nvSpPr>
          <p:spPr bwMode="auto">
            <a:xfrm>
              <a:off x="3031" y="3213"/>
              <a:ext cx="925" cy="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lnSpc>
                  <a:spcPct val="75000"/>
                </a:lnSpc>
                <a:spcBef>
                  <a:spcPct val="0"/>
                </a:spcBef>
                <a:buFontTx/>
                <a:buNone/>
              </a:pPr>
              <a:r>
                <a:rPr lang="en-US" altLang="sr-Latn-RS" sz="1350" b="1">
                  <a:solidFill>
                    <a:srgbClr val="FF5050"/>
                  </a:solidFill>
                  <a:latin typeface="Tahoma" panose="020B0604030504040204" pitchFamily="34" charset="0"/>
                </a:rPr>
                <a:t>Cytokines:</a:t>
              </a:r>
              <a:endParaRPr lang="en-US" altLang="sr-Latn-RS" sz="1350" b="1">
                <a:latin typeface="Tahoma" panose="020B0604030504040204" pitchFamily="34" charset="0"/>
              </a:endParaRPr>
            </a:p>
            <a:p>
              <a:pPr algn="ctr">
                <a:lnSpc>
                  <a:spcPct val="75000"/>
                </a:lnSpc>
                <a:spcBef>
                  <a:spcPct val="0"/>
                </a:spcBef>
                <a:buFontTx/>
                <a:buNone/>
              </a:pPr>
              <a:r>
                <a:rPr lang="en-US" altLang="sr-Latn-RS" sz="1350" b="1">
                  <a:latin typeface="Tahoma" panose="020B0604030504040204" pitchFamily="34" charset="0"/>
                </a:rPr>
                <a:t>GM-CSF</a:t>
              </a:r>
            </a:p>
            <a:p>
              <a:pPr algn="ctr">
                <a:lnSpc>
                  <a:spcPct val="75000"/>
                </a:lnSpc>
                <a:spcBef>
                  <a:spcPct val="0"/>
                </a:spcBef>
                <a:buFontTx/>
                <a:buNone/>
              </a:pPr>
              <a:r>
                <a:rPr lang="en-US" altLang="sr-Latn-RS" sz="1350" b="1">
                  <a:latin typeface="Tahoma" panose="020B0604030504040204" pitchFamily="34" charset="0"/>
                </a:rPr>
                <a:t>IL-1</a:t>
              </a:r>
            </a:p>
            <a:p>
              <a:pPr algn="ctr">
                <a:lnSpc>
                  <a:spcPct val="75000"/>
                </a:lnSpc>
                <a:spcBef>
                  <a:spcPct val="0"/>
                </a:spcBef>
                <a:buFontTx/>
                <a:buNone/>
              </a:pPr>
              <a:r>
                <a:rPr lang="en-US" altLang="sr-Latn-RS" sz="1350" b="1">
                  <a:latin typeface="Tahoma" panose="020B0604030504040204" pitchFamily="34" charset="0"/>
                </a:rPr>
                <a:t>IL-6</a:t>
              </a:r>
            </a:p>
            <a:p>
              <a:pPr algn="ctr">
                <a:lnSpc>
                  <a:spcPct val="75000"/>
                </a:lnSpc>
                <a:spcBef>
                  <a:spcPct val="0"/>
                </a:spcBef>
                <a:buFontTx/>
                <a:buNone/>
              </a:pPr>
              <a:r>
                <a:rPr lang="en-US" altLang="sr-Latn-RS" sz="1350" b="1">
                  <a:latin typeface="Tahoma" panose="020B0604030504040204" pitchFamily="34" charset="0"/>
                </a:rPr>
                <a:t>IL-18</a:t>
              </a:r>
            </a:p>
            <a:p>
              <a:pPr algn="ctr">
                <a:lnSpc>
                  <a:spcPct val="75000"/>
                </a:lnSpc>
                <a:spcBef>
                  <a:spcPct val="0"/>
                </a:spcBef>
                <a:buFontTx/>
                <a:buNone/>
              </a:pPr>
              <a:r>
                <a:rPr lang="en-US" altLang="sr-Latn-RS" sz="1350" b="1">
                  <a:latin typeface="Tahoma" panose="020B0604030504040204" pitchFamily="34" charset="0"/>
                </a:rPr>
                <a:t>TGF</a:t>
              </a:r>
            </a:p>
          </p:txBody>
        </p:sp>
        <p:sp>
          <p:nvSpPr>
            <p:cNvPr id="19494" name="Line 56"/>
            <p:cNvSpPr>
              <a:spLocks noChangeShapeType="1"/>
            </p:cNvSpPr>
            <p:nvPr/>
          </p:nvSpPr>
          <p:spPr bwMode="auto">
            <a:xfrm rot="2977433">
              <a:off x="3776" y="2125"/>
              <a:ext cx="1" cy="426"/>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r-Latn-RS" sz="1050"/>
            </a:p>
          </p:txBody>
        </p:sp>
        <p:sp>
          <p:nvSpPr>
            <p:cNvPr id="19495" name="Oval 57"/>
            <p:cNvSpPr>
              <a:spLocks noChangeArrowheads="1"/>
            </p:cNvSpPr>
            <p:nvPr/>
          </p:nvSpPr>
          <p:spPr bwMode="auto">
            <a:xfrm>
              <a:off x="3328" y="2736"/>
              <a:ext cx="128" cy="96"/>
            </a:xfrm>
            <a:prstGeom prst="ellipse">
              <a:avLst/>
            </a:prstGeom>
            <a:gradFill rotWithShape="0">
              <a:gsLst>
                <a:gs pos="0">
                  <a:srgbClr val="FF6600"/>
                </a:gs>
                <a:gs pos="100000">
                  <a:srgbClr val="FFFFFF"/>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grpSp>
    </p:spTree>
    <p:extLst>
      <p:ext uri="{BB962C8B-B14F-4D97-AF65-F5344CB8AC3E}">
        <p14:creationId xmlns:p14="http://schemas.microsoft.com/office/powerpoint/2010/main" val="4006280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65545"/>
                                        </p:tgtEl>
                                        <p:attrNameLst>
                                          <p:attrName>style.visibility</p:attrName>
                                        </p:attrNameLst>
                                      </p:cBhvr>
                                      <p:to>
                                        <p:strVal val="visible"/>
                                      </p:to>
                                    </p:set>
                                    <p:anim calcmode="lin" valueType="num">
                                      <p:cBhvr additive="base">
                                        <p:cTn id="7" dur="500" fill="hold"/>
                                        <p:tgtEl>
                                          <p:spTgt spid="65545"/>
                                        </p:tgtEl>
                                        <p:attrNameLst>
                                          <p:attrName>ppt_x</p:attrName>
                                        </p:attrNameLst>
                                      </p:cBhvr>
                                      <p:tavLst>
                                        <p:tav tm="0">
                                          <p:val>
                                            <p:strVal val="0-#ppt_w/2"/>
                                          </p:val>
                                        </p:tav>
                                        <p:tav tm="100000">
                                          <p:val>
                                            <p:strVal val="#ppt_x"/>
                                          </p:val>
                                        </p:tav>
                                      </p:tavLst>
                                    </p:anim>
                                    <p:anim calcmode="lin" valueType="num">
                                      <p:cBhvr additive="base">
                                        <p:cTn id="8" dur="500" fill="hold"/>
                                        <p:tgtEl>
                                          <p:spTgt spid="6554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5554"/>
                                        </p:tgtEl>
                                        <p:attrNameLst>
                                          <p:attrName>style.visibility</p:attrName>
                                        </p:attrNameLst>
                                      </p:cBhvr>
                                      <p:to>
                                        <p:strVal val="visible"/>
                                      </p:to>
                                    </p:set>
                                    <p:anim calcmode="lin" valueType="num">
                                      <p:cBhvr additive="base">
                                        <p:cTn id="12" dur="500" fill="hold"/>
                                        <p:tgtEl>
                                          <p:spTgt spid="65554"/>
                                        </p:tgtEl>
                                        <p:attrNameLst>
                                          <p:attrName>ppt_x</p:attrName>
                                        </p:attrNameLst>
                                      </p:cBhvr>
                                      <p:tavLst>
                                        <p:tav tm="0">
                                          <p:val>
                                            <p:strVal val="0-#ppt_w/2"/>
                                          </p:val>
                                        </p:tav>
                                        <p:tav tm="100000">
                                          <p:val>
                                            <p:strVal val="#ppt_x"/>
                                          </p:val>
                                        </p:tav>
                                      </p:tavLst>
                                    </p:anim>
                                    <p:anim calcmode="lin" valueType="num">
                                      <p:cBhvr additive="base">
                                        <p:cTn id="13" dur="500" fill="hold"/>
                                        <p:tgtEl>
                                          <p:spTgt spid="6555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65555"/>
                                        </p:tgtEl>
                                        <p:attrNameLst>
                                          <p:attrName>style.visibility</p:attrName>
                                        </p:attrNameLst>
                                      </p:cBhvr>
                                      <p:to>
                                        <p:strVal val="visible"/>
                                      </p:to>
                                    </p:set>
                                    <p:anim calcmode="lin" valueType="num">
                                      <p:cBhvr additive="base">
                                        <p:cTn id="17" dur="500" fill="hold"/>
                                        <p:tgtEl>
                                          <p:spTgt spid="65555"/>
                                        </p:tgtEl>
                                        <p:attrNameLst>
                                          <p:attrName>ppt_x</p:attrName>
                                        </p:attrNameLst>
                                      </p:cBhvr>
                                      <p:tavLst>
                                        <p:tav tm="0">
                                          <p:val>
                                            <p:strVal val="0-#ppt_w/2"/>
                                          </p:val>
                                        </p:tav>
                                        <p:tav tm="100000">
                                          <p:val>
                                            <p:strVal val="#ppt_x"/>
                                          </p:val>
                                        </p:tav>
                                      </p:tavLst>
                                    </p:anim>
                                    <p:anim calcmode="lin" valueType="num">
                                      <p:cBhvr additive="base">
                                        <p:cTn id="18" dur="500" fill="hold"/>
                                        <p:tgtEl>
                                          <p:spTgt spid="65555"/>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65563"/>
                                        </p:tgtEl>
                                        <p:attrNameLst>
                                          <p:attrName>style.visibility</p:attrName>
                                        </p:attrNameLst>
                                      </p:cBhvr>
                                      <p:to>
                                        <p:strVal val="visible"/>
                                      </p:to>
                                    </p:set>
                                    <p:anim calcmode="lin" valueType="num">
                                      <p:cBhvr additive="base">
                                        <p:cTn id="22" dur="500" fill="hold"/>
                                        <p:tgtEl>
                                          <p:spTgt spid="65563"/>
                                        </p:tgtEl>
                                        <p:attrNameLst>
                                          <p:attrName>ppt_x</p:attrName>
                                        </p:attrNameLst>
                                      </p:cBhvr>
                                      <p:tavLst>
                                        <p:tav tm="0">
                                          <p:val>
                                            <p:strVal val="0-#ppt_w/2"/>
                                          </p:val>
                                        </p:tav>
                                        <p:tav tm="100000">
                                          <p:val>
                                            <p:strVal val="#ppt_x"/>
                                          </p:val>
                                        </p:tav>
                                      </p:tavLst>
                                    </p:anim>
                                    <p:anim calcmode="lin" valueType="num">
                                      <p:cBhvr additive="base">
                                        <p:cTn id="23" dur="500" fill="hold"/>
                                        <p:tgtEl>
                                          <p:spTgt spid="65563"/>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65570"/>
                                        </p:tgtEl>
                                        <p:attrNameLst>
                                          <p:attrName>style.visibility</p:attrName>
                                        </p:attrNameLst>
                                      </p:cBhvr>
                                      <p:to>
                                        <p:strVal val="visible"/>
                                      </p:to>
                                    </p:set>
                                    <p:anim calcmode="lin" valueType="num">
                                      <p:cBhvr additive="base">
                                        <p:cTn id="27" dur="500" fill="hold"/>
                                        <p:tgtEl>
                                          <p:spTgt spid="65570"/>
                                        </p:tgtEl>
                                        <p:attrNameLst>
                                          <p:attrName>ppt_x</p:attrName>
                                        </p:attrNameLst>
                                      </p:cBhvr>
                                      <p:tavLst>
                                        <p:tav tm="0">
                                          <p:val>
                                            <p:strVal val="0-#ppt_w/2"/>
                                          </p:val>
                                        </p:tav>
                                        <p:tav tm="100000">
                                          <p:val>
                                            <p:strVal val="#ppt_x"/>
                                          </p:val>
                                        </p:tav>
                                      </p:tavLst>
                                    </p:anim>
                                    <p:anim calcmode="lin" valueType="num">
                                      <p:cBhvr additive="base">
                                        <p:cTn id="28" dur="500" fill="hold"/>
                                        <p:tgtEl>
                                          <p:spTgt spid="65570"/>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65560"/>
                                        </p:tgtEl>
                                        <p:attrNameLst>
                                          <p:attrName>style.visibility</p:attrName>
                                        </p:attrNameLst>
                                      </p:cBhvr>
                                      <p:to>
                                        <p:strVal val="visible"/>
                                      </p:to>
                                    </p:set>
                                    <p:anim calcmode="lin" valueType="num">
                                      <p:cBhvr additive="base">
                                        <p:cTn id="32" dur="500" fill="hold"/>
                                        <p:tgtEl>
                                          <p:spTgt spid="65560"/>
                                        </p:tgtEl>
                                        <p:attrNameLst>
                                          <p:attrName>ppt_x</p:attrName>
                                        </p:attrNameLst>
                                      </p:cBhvr>
                                      <p:tavLst>
                                        <p:tav tm="0">
                                          <p:val>
                                            <p:strVal val="0-#ppt_w/2"/>
                                          </p:val>
                                        </p:tav>
                                        <p:tav tm="100000">
                                          <p:val>
                                            <p:strVal val="#ppt_x"/>
                                          </p:val>
                                        </p:tav>
                                      </p:tavLst>
                                    </p:anim>
                                    <p:anim calcmode="lin" valueType="num">
                                      <p:cBhvr additive="base">
                                        <p:cTn id="33" dur="500" fill="hold"/>
                                        <p:tgtEl>
                                          <p:spTgt spid="655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4" grpId="0" autoUpdateAnimBg="0"/>
      <p:bldP spid="65560" grpId="0" animBg="1"/>
      <p:bldP spid="65563" grpId="0" animBg="1"/>
      <p:bldP spid="6557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462640" y="1044250"/>
            <a:ext cx="3375422" cy="3833813"/>
          </a:xfrm>
        </p:spPr>
        <p:txBody>
          <a:bodyPr/>
          <a:lstStyle/>
          <a:p>
            <a:pPr eaLnBrk="1" hangingPunct="1">
              <a:lnSpc>
                <a:spcPct val="90000"/>
              </a:lnSpc>
            </a:pPr>
            <a:r>
              <a:rPr lang="en-US" altLang="sr-Latn-RS" sz="2100" dirty="0"/>
              <a:t>In mesangial cells and intrarenal macrophages, at least two TLR signaling pathways can be activated capable of inducing multiple </a:t>
            </a:r>
            <a:r>
              <a:rPr lang="en-US" altLang="sr-Latn-RS" sz="2100" dirty="0" err="1"/>
              <a:t>proinflammatory</a:t>
            </a:r>
            <a:r>
              <a:rPr lang="en-US" altLang="sr-Latn-RS" sz="2100" dirty="0"/>
              <a:t> events, regulated by the transcription factors AP-1 and NF-kB. </a:t>
            </a:r>
          </a:p>
        </p:txBody>
      </p:sp>
      <p:sp>
        <p:nvSpPr>
          <p:cNvPr id="20483" name="Text Box 4"/>
          <p:cNvSpPr txBox="1">
            <a:spLocks noChangeArrowheads="1"/>
          </p:cNvSpPr>
          <p:nvPr/>
        </p:nvSpPr>
        <p:spPr bwMode="auto">
          <a:xfrm>
            <a:off x="1749029" y="296467"/>
            <a:ext cx="163378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sr-Latn-RS" sz="2700" b="1" u="sng" dirty="0" err="1">
                <a:solidFill>
                  <a:srgbClr val="FF3300"/>
                </a:solidFill>
                <a:latin typeface="Advent Pro" panose="020B0604020202020204" charset="-18"/>
              </a:rPr>
              <a:t>Mesangium</a:t>
            </a:r>
            <a:endParaRPr lang="en-US" altLang="sr-Latn-RS" sz="2700" b="1" u="sng" dirty="0">
              <a:solidFill>
                <a:srgbClr val="FF3300"/>
              </a:solidFill>
              <a:latin typeface="Advent Pro" panose="020B0604020202020204" charset="-18"/>
            </a:endParaRPr>
          </a:p>
        </p:txBody>
      </p:sp>
      <p:pic>
        <p:nvPicPr>
          <p:cNvPr id="20484" name="Picture 5" descr="ncpneph0300-f3"/>
          <p:cNvPicPr>
            <a:picLocks noChangeAspect="1" noChangeArrowheads="1"/>
          </p:cNvPicPr>
          <p:nvPr/>
        </p:nvPicPr>
        <p:blipFill>
          <a:blip r:embed="rId2">
            <a:lum contrast="22000"/>
            <a:extLst>
              <a:ext uri="{28A0092B-C50C-407E-A947-70E740481C1C}">
                <a14:useLocalDpi xmlns:a14="http://schemas.microsoft.com/office/drawing/2010/main" val="0"/>
              </a:ext>
            </a:extLst>
          </a:blip>
          <a:srcRect/>
          <a:stretch>
            <a:fillRect/>
          </a:stretch>
        </p:blipFill>
        <p:spPr bwMode="auto">
          <a:xfrm>
            <a:off x="4375548" y="195263"/>
            <a:ext cx="3625453" cy="480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8001001" y="195263"/>
            <a:ext cx="1060996" cy="1619787"/>
          </a:xfrm>
          <a:prstGeom prst="rect">
            <a:avLst/>
          </a:prstGeom>
        </p:spPr>
      </p:pic>
    </p:spTree>
    <p:extLst>
      <p:ext uri="{BB962C8B-B14F-4D97-AF65-F5344CB8AC3E}">
        <p14:creationId xmlns:p14="http://schemas.microsoft.com/office/powerpoint/2010/main" val="10120170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4294967295"/>
          </p:nvPr>
        </p:nvSpPr>
        <p:spPr>
          <a:xfrm>
            <a:off x="860270" y="174638"/>
            <a:ext cx="6723062" cy="3394075"/>
          </a:xfrm>
        </p:spPr>
        <p:txBody>
          <a:bodyPr/>
          <a:lstStyle/>
          <a:p>
            <a:pPr eaLnBrk="1" hangingPunct="1"/>
            <a:r>
              <a:rPr lang="en-US" altLang="sr-Latn-RS" dirty="0" smtClean="0"/>
              <a:t>The systemic inflammatory response initiated by </a:t>
            </a:r>
            <a:r>
              <a:rPr lang="sr-Latn-RS" altLang="sr-Latn-RS" dirty="0" smtClean="0"/>
              <a:t>PAMP </a:t>
            </a:r>
            <a:r>
              <a:rPr lang="en-US" altLang="sr-Latn-RS" dirty="0" smtClean="0"/>
              <a:t>exerts many similarities with the </a:t>
            </a:r>
            <a:r>
              <a:rPr lang="sr-Latn-RS" altLang="sr-Latn-RS" dirty="0" smtClean="0"/>
              <a:t>DAMP</a:t>
            </a:r>
            <a:r>
              <a:rPr lang="en-US" altLang="sr-Latn-RS" dirty="0" smtClean="0"/>
              <a:t>-induced systemic response. </a:t>
            </a:r>
          </a:p>
        </p:txBody>
      </p:sp>
      <p:pic>
        <p:nvPicPr>
          <p:cNvPr id="2150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7484" y="2365418"/>
            <a:ext cx="2296357" cy="2299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1991" y="2365418"/>
            <a:ext cx="2345434" cy="2343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28378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0" y="206375"/>
            <a:ext cx="8229600" cy="857250"/>
          </a:xfrm>
        </p:spPr>
        <p:txBody>
          <a:bodyPr/>
          <a:lstStyle/>
          <a:p>
            <a:pPr eaLnBrk="1" hangingPunct="1"/>
            <a:r>
              <a:rPr lang="en-US" altLang="sr-Latn-RS" b="1" u="sng" smtClean="0">
                <a:solidFill>
                  <a:srgbClr val="FF3300"/>
                </a:solidFill>
              </a:rPr>
              <a:t>Chronic renal failure</a:t>
            </a:r>
          </a:p>
        </p:txBody>
      </p:sp>
      <p:sp>
        <p:nvSpPr>
          <p:cNvPr id="4099" name="Rectangle 3"/>
          <p:cNvSpPr>
            <a:spLocks noGrp="1" noChangeArrowheads="1"/>
          </p:cNvSpPr>
          <p:nvPr>
            <p:ph type="body" sz="half" idx="4294967295"/>
          </p:nvPr>
        </p:nvSpPr>
        <p:spPr>
          <a:xfrm>
            <a:off x="0" y="1006475"/>
            <a:ext cx="4517233" cy="3587750"/>
          </a:xfrm>
        </p:spPr>
        <p:txBody>
          <a:bodyPr/>
          <a:lstStyle/>
          <a:p>
            <a:pPr eaLnBrk="1" hangingPunct="1"/>
            <a:r>
              <a:rPr lang="en-US" altLang="sr-Latn-RS" dirty="0" smtClean="0"/>
              <a:t> </a:t>
            </a:r>
            <a:r>
              <a:rPr lang="sr-Latn-RS" altLang="sr-Latn-RS" dirty="0"/>
              <a:t>W</a:t>
            </a:r>
            <a:r>
              <a:rPr lang="en-US" altLang="sr-Latn-RS" dirty="0" err="1" smtClean="0"/>
              <a:t>orldwide</a:t>
            </a:r>
            <a:r>
              <a:rPr lang="en-US" altLang="sr-Latn-RS" dirty="0" smtClean="0"/>
              <a:t> public health problem </a:t>
            </a:r>
            <a:endParaRPr lang="sr-Latn-RS" altLang="sr-Latn-RS" dirty="0" smtClean="0"/>
          </a:p>
          <a:p>
            <a:pPr eaLnBrk="1" hangingPunct="1"/>
            <a:r>
              <a:rPr lang="en-US" altLang="sr-Latn-RS" dirty="0" smtClean="0"/>
              <a:t>now recognized as a common condition associated with an increased risk of cardiovascular complications due to atherosclerotic changes</a:t>
            </a:r>
            <a:r>
              <a:rPr lang="en-US" altLang="sr-Latn-RS" sz="2100" dirty="0"/>
              <a:t> </a:t>
            </a:r>
          </a:p>
        </p:txBody>
      </p:sp>
      <p:graphicFrame>
        <p:nvGraphicFramePr>
          <p:cNvPr id="4100" name="Object 5"/>
          <p:cNvGraphicFramePr>
            <a:graphicFrameLocks noGrp="1" noChangeAspect="1"/>
          </p:cNvGraphicFramePr>
          <p:nvPr>
            <p:ph sz="quarter" idx="4294967295"/>
            <p:extLst>
              <p:ext uri="{D42A27DB-BD31-4B8C-83A1-F6EECF244321}">
                <p14:modId xmlns:p14="http://schemas.microsoft.com/office/powerpoint/2010/main" val="3357219507"/>
              </p:ext>
            </p:extLst>
          </p:nvPr>
        </p:nvGraphicFramePr>
        <p:xfrm>
          <a:off x="5279210" y="2719258"/>
          <a:ext cx="2928830" cy="2016987"/>
        </p:xfrm>
        <a:graphic>
          <a:graphicData uri="http://schemas.openxmlformats.org/presentationml/2006/ole">
            <mc:AlternateContent xmlns:mc="http://schemas.openxmlformats.org/markup-compatibility/2006">
              <mc:Choice xmlns:v="urn:schemas-microsoft-com:vml" Requires="v">
                <p:oleObj spid="_x0000_s1219" name="Bitmap Image" r:id="rId3" imgW="7276190" imgH="5009524" progId="Paint.Picture">
                  <p:embed/>
                </p:oleObj>
              </mc:Choice>
              <mc:Fallback>
                <p:oleObj name="Bitmap Image" r:id="rId3" imgW="7276190" imgH="5009524"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9210" y="2719258"/>
                        <a:ext cx="2928830" cy="2016987"/>
                      </a:xfrm>
                      <a:prstGeom prst="rect">
                        <a:avLst/>
                      </a:prstGeom>
                      <a:noFill/>
                      <a:ln>
                        <a:noFill/>
                      </a:ln>
                      <a:effectLst>
                        <a:outerShdw dist="107763" dir="18900000" algn="ctr" rotWithShape="0">
                          <a:schemeClr val="bg2">
                            <a:alpha val="50000"/>
                          </a:schemeClr>
                        </a:outerShdw>
                      </a:effectLst>
                    </p:spPr>
                  </p:pic>
                </p:oleObj>
              </mc:Fallback>
            </mc:AlternateContent>
          </a:graphicData>
        </a:graphic>
      </p:graphicFrame>
      <p:pic>
        <p:nvPicPr>
          <p:cNvPr id="4104" name="Picture 11" descr="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02845">
            <a:off x="6561072" y="2775492"/>
            <a:ext cx="64055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2" descr="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065163">
            <a:off x="6672263" y="2882860"/>
            <a:ext cx="64055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a:stretch>
            <a:fillRect/>
          </a:stretch>
        </p:blipFill>
        <p:spPr>
          <a:xfrm>
            <a:off x="5279210" y="635000"/>
            <a:ext cx="2571209" cy="1851108"/>
          </a:xfrm>
          <a:prstGeom prst="rect">
            <a:avLst/>
          </a:prstGeom>
        </p:spPr>
      </p:pic>
      <p:pic>
        <p:nvPicPr>
          <p:cNvPr id="11" name="Picture 7" descr="3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08589" y="1653356"/>
            <a:ext cx="367904"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0521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386366" y="204394"/>
            <a:ext cx="3945002" cy="572700"/>
          </a:xfrm>
        </p:spPr>
        <p:txBody>
          <a:bodyPr/>
          <a:lstStyle/>
          <a:p>
            <a:r>
              <a:rPr lang="en-US" altLang="sr-Latn-RS" b="1" u="sng" dirty="0" smtClean="0">
                <a:solidFill>
                  <a:srgbClr val="FF0000"/>
                </a:solidFill>
              </a:rPr>
              <a:t>DAMP </a:t>
            </a:r>
            <a:r>
              <a:rPr lang="en-US" altLang="sr-Latn-RS" b="1" u="sng" dirty="0">
                <a:solidFill>
                  <a:srgbClr val="FF0000"/>
                </a:solidFill>
              </a:rPr>
              <a:t>l</a:t>
            </a:r>
            <a:r>
              <a:rPr lang="sr-Latn-RS" altLang="sr-Latn-RS" b="1" u="sng" dirty="0" smtClean="0">
                <a:solidFill>
                  <a:srgbClr val="FF0000"/>
                </a:solidFill>
              </a:rPr>
              <a:t>igands of RAGE</a:t>
            </a:r>
          </a:p>
        </p:txBody>
      </p:sp>
      <p:sp>
        <p:nvSpPr>
          <p:cNvPr id="87043" name="Content Placeholder 2"/>
          <p:cNvSpPr>
            <a:spLocks noGrp="1"/>
          </p:cNvSpPr>
          <p:nvPr>
            <p:ph idx="1"/>
          </p:nvPr>
        </p:nvSpPr>
        <p:spPr>
          <a:xfrm>
            <a:off x="180110" y="1047831"/>
            <a:ext cx="4385015" cy="3453600"/>
          </a:xfrm>
        </p:spPr>
        <p:txBody>
          <a:bodyPr/>
          <a:lstStyle/>
          <a:p>
            <a:r>
              <a:rPr lang="sr-Latn-RS" altLang="sr-Latn-RS" sz="1400" dirty="0" smtClean="0"/>
              <a:t>AGE proteins</a:t>
            </a:r>
          </a:p>
          <a:p>
            <a:r>
              <a:rPr lang="en-US" altLang="sr-Latn-RS" sz="1400" dirty="0" smtClean="0"/>
              <a:t>DNA, RNA</a:t>
            </a:r>
          </a:p>
          <a:p>
            <a:r>
              <a:rPr lang="sr-Latn-RS" altLang="sr-Latn-RS" sz="1400" dirty="0" smtClean="0"/>
              <a:t>HMGB1</a:t>
            </a:r>
          </a:p>
          <a:p>
            <a:r>
              <a:rPr lang="en-US" altLang="sr-Latn-RS" sz="1400" dirty="0" smtClean="0"/>
              <a:t>AOPP</a:t>
            </a:r>
          </a:p>
          <a:p>
            <a:r>
              <a:rPr lang="en-US" altLang="sr-Latn-RS" sz="1400" dirty="0" smtClean="0"/>
              <a:t>AGE-LDL</a:t>
            </a:r>
          </a:p>
          <a:p>
            <a:r>
              <a:rPr lang="sr-Latn-RS" altLang="sr-Latn-RS" sz="1400" dirty="0" smtClean="0"/>
              <a:t>S100 proteins</a:t>
            </a:r>
          </a:p>
          <a:p>
            <a:r>
              <a:rPr lang="sr-Latn-RS" altLang="sr-Latn-RS" sz="1400" dirty="0" smtClean="0"/>
              <a:t>Amyloid B</a:t>
            </a:r>
          </a:p>
          <a:p>
            <a:r>
              <a:rPr lang="sr-Latn-RS" altLang="sr-Latn-RS" sz="1400" dirty="0" smtClean="0"/>
              <a:t>HSPs (intracellular </a:t>
            </a:r>
            <a:r>
              <a:rPr lang="sr-Latn-RS" altLang="sr-Latn-RS" sz="1400" dirty="0"/>
              <a:t>protein </a:t>
            </a:r>
            <a:r>
              <a:rPr lang="sr-Latn-RS" altLang="sr-Latn-RS" sz="1400" dirty="0" smtClean="0"/>
              <a:t>chaperones)</a:t>
            </a:r>
            <a:endParaRPr lang="sr-Latn-RS" altLang="sr-Latn-RS" sz="1400" dirty="0"/>
          </a:p>
        </p:txBody>
      </p:sp>
      <p:pic>
        <p:nvPicPr>
          <p:cNvPr id="3" name="Picture 2"/>
          <p:cNvPicPr>
            <a:picLocks noChangeAspect="1"/>
          </p:cNvPicPr>
          <p:nvPr/>
        </p:nvPicPr>
        <p:blipFill>
          <a:blip r:embed="rId2"/>
          <a:stretch>
            <a:fillRect/>
          </a:stretch>
        </p:blipFill>
        <p:spPr>
          <a:xfrm>
            <a:off x="4716379" y="313978"/>
            <a:ext cx="3918857" cy="3195020"/>
          </a:xfrm>
          <a:prstGeom prst="rect">
            <a:avLst/>
          </a:prstGeom>
        </p:spPr>
      </p:pic>
      <p:pic>
        <p:nvPicPr>
          <p:cNvPr id="6" name="Picture 5"/>
          <p:cNvPicPr>
            <a:picLocks noChangeAspect="1"/>
          </p:cNvPicPr>
          <p:nvPr/>
        </p:nvPicPr>
        <p:blipFill>
          <a:blip r:embed="rId3"/>
          <a:stretch>
            <a:fillRect/>
          </a:stretch>
        </p:blipFill>
        <p:spPr>
          <a:xfrm>
            <a:off x="6090844" y="1644304"/>
            <a:ext cx="440585" cy="534368"/>
          </a:xfrm>
          <a:prstGeom prst="rect">
            <a:avLst/>
          </a:prstGeom>
        </p:spPr>
      </p:pic>
    </p:spTree>
    <p:extLst>
      <p:ext uri="{BB962C8B-B14F-4D97-AF65-F5344CB8AC3E}">
        <p14:creationId xmlns:p14="http://schemas.microsoft.com/office/powerpoint/2010/main" val="29915983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sr-Latn-RS" altLang="sr-Latn-RS" sz="3000" b="1" u="sng">
                <a:solidFill>
                  <a:srgbClr val="FF0000"/>
                </a:solidFill>
              </a:rPr>
              <a:t>Renal DAMP-induced sterile inflammation</a:t>
            </a:r>
          </a:p>
        </p:txBody>
      </p:sp>
      <p:sp>
        <p:nvSpPr>
          <p:cNvPr id="22531" name="Content Placeholder 2"/>
          <p:cNvSpPr>
            <a:spLocks noGrp="1"/>
          </p:cNvSpPr>
          <p:nvPr>
            <p:ph idx="4294967295"/>
          </p:nvPr>
        </p:nvSpPr>
        <p:spPr>
          <a:xfrm>
            <a:off x="76462" y="1153623"/>
            <a:ext cx="6172200" cy="3394075"/>
          </a:xfrm>
        </p:spPr>
        <p:txBody>
          <a:bodyPr/>
          <a:lstStyle/>
          <a:p>
            <a:r>
              <a:rPr lang="en-US" altLang="sr-Latn-RS"/>
              <a:t>DAMPs </a:t>
            </a:r>
            <a:r>
              <a:rPr lang="en-US" altLang="sr-Latn-RS" smtClean="0"/>
              <a:t>induce </a:t>
            </a:r>
            <a:r>
              <a:rPr lang="en-US" altLang="sr-Latn-RS" dirty="0"/>
              <a:t>the production of chemokines,</a:t>
            </a:r>
            <a:r>
              <a:rPr lang="sr-Latn-RS" altLang="sr-Latn-RS" dirty="0"/>
              <a:t> </a:t>
            </a:r>
            <a:r>
              <a:rPr lang="en-US" altLang="sr-Latn-RS" dirty="0"/>
              <a:t>which attract neutrophils and monocytes into the</a:t>
            </a:r>
            <a:r>
              <a:rPr lang="sr-Latn-RS" altLang="sr-Latn-RS" dirty="0"/>
              <a:t> </a:t>
            </a:r>
            <a:r>
              <a:rPr lang="en-US" altLang="sr-Latn-RS" dirty="0"/>
              <a:t>tissue</a:t>
            </a:r>
            <a:endParaRPr lang="sr-Latn-RS" altLang="sr-Latn-RS" dirty="0"/>
          </a:p>
          <a:p>
            <a:r>
              <a:rPr lang="en-US" altLang="sr-Latn-RS" dirty="0"/>
              <a:t>These newly recruited cells produce </a:t>
            </a:r>
            <a:r>
              <a:rPr lang="sr-Latn-RS" altLang="sr-Latn-RS" dirty="0" smtClean="0"/>
              <a:t>ROS</a:t>
            </a:r>
            <a:endParaRPr lang="sr-Latn-RS" altLang="sr-Latn-RS" dirty="0"/>
          </a:p>
          <a:p>
            <a:r>
              <a:rPr lang="en-US" altLang="sr-Latn-RS" dirty="0"/>
              <a:t>They also induce</a:t>
            </a:r>
            <a:r>
              <a:rPr lang="sr-Latn-RS" altLang="sr-Latn-RS" dirty="0"/>
              <a:t> </a:t>
            </a:r>
            <a:r>
              <a:rPr lang="en-US" altLang="sr-Latn-RS" dirty="0"/>
              <a:t>microvasculature congestion, which ultimately impairs</a:t>
            </a:r>
            <a:r>
              <a:rPr lang="sr-Latn-RS" altLang="sr-Latn-RS" dirty="0"/>
              <a:t> </a:t>
            </a:r>
            <a:r>
              <a:rPr lang="en-US" altLang="sr-Latn-RS" dirty="0"/>
              <a:t>renal blood flow, creating sustained ischemia, and</a:t>
            </a:r>
            <a:r>
              <a:rPr lang="sr-Latn-RS" altLang="sr-Latn-RS" dirty="0"/>
              <a:t> </a:t>
            </a:r>
            <a:r>
              <a:rPr lang="en-US" altLang="sr-Latn-RS" dirty="0"/>
              <a:t>further contributes to increasing kidney damage</a:t>
            </a:r>
            <a:endParaRPr lang="sr-Latn-RS" altLang="sr-Latn-RS" dirty="0"/>
          </a:p>
          <a:p>
            <a:r>
              <a:rPr lang="en-US" altLang="sr-Latn-RS" dirty="0"/>
              <a:t>Blockade of this very 1st step</a:t>
            </a:r>
            <a:r>
              <a:rPr lang="sr-Latn-RS" altLang="sr-Latn-RS" dirty="0"/>
              <a:t> </a:t>
            </a:r>
            <a:r>
              <a:rPr lang="en-US" altLang="sr-Latn-RS" dirty="0"/>
              <a:t>in the inflammatory</a:t>
            </a:r>
            <a:r>
              <a:rPr lang="sr-Latn-RS" altLang="sr-Latn-RS" dirty="0"/>
              <a:t> </a:t>
            </a:r>
            <a:r>
              <a:rPr lang="en-US" altLang="sr-Latn-RS" dirty="0"/>
              <a:t>cascade, thus, offers strong therapeutic</a:t>
            </a:r>
            <a:r>
              <a:rPr lang="sr-Latn-RS" altLang="sr-Latn-RS" dirty="0"/>
              <a:t> potential </a:t>
            </a:r>
          </a:p>
        </p:txBody>
      </p:sp>
      <p:pic>
        <p:nvPicPr>
          <p:cNvPr id="2" name="Picture 1"/>
          <p:cNvPicPr>
            <a:picLocks noChangeAspect="1"/>
          </p:cNvPicPr>
          <p:nvPr/>
        </p:nvPicPr>
        <p:blipFill>
          <a:blip r:embed="rId2"/>
          <a:stretch>
            <a:fillRect/>
          </a:stretch>
        </p:blipFill>
        <p:spPr>
          <a:xfrm>
            <a:off x="6192040" y="1153623"/>
            <a:ext cx="2521908" cy="3541581"/>
          </a:xfrm>
          <a:prstGeom prst="rect">
            <a:avLst/>
          </a:prstGeom>
        </p:spPr>
      </p:pic>
    </p:spTree>
    <p:extLst>
      <p:ext uri="{BB962C8B-B14F-4D97-AF65-F5344CB8AC3E}">
        <p14:creationId xmlns:p14="http://schemas.microsoft.com/office/powerpoint/2010/main" val="32214832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2"/>
          <p:cNvSpPr>
            <a:spLocks noGrp="1"/>
          </p:cNvSpPr>
          <p:nvPr>
            <p:ph type="title"/>
          </p:nvPr>
        </p:nvSpPr>
        <p:spPr>
          <a:xfrm>
            <a:off x="661373" y="170017"/>
            <a:ext cx="7711200" cy="572700"/>
          </a:xfrm>
        </p:spPr>
        <p:txBody>
          <a:bodyPr/>
          <a:lstStyle/>
          <a:p>
            <a:r>
              <a:rPr lang="en-US" altLang="sr-Latn-RS" sz="2800" b="1" u="sng" dirty="0" smtClean="0">
                <a:solidFill>
                  <a:srgbClr val="FF0000"/>
                </a:solidFill>
              </a:rPr>
              <a:t>NF-</a:t>
            </a:r>
            <a:r>
              <a:rPr lang="en-US" altLang="sr-Latn-RS" sz="2800" b="1" u="sng" dirty="0" err="1" smtClean="0">
                <a:solidFill>
                  <a:srgbClr val="FF0000"/>
                </a:solidFill>
              </a:rPr>
              <a:t>κB</a:t>
            </a:r>
            <a:r>
              <a:rPr lang="sr-Latn-RS" altLang="sr-Latn-RS" sz="2800" b="1" u="sng" dirty="0" smtClean="0">
                <a:solidFill>
                  <a:srgbClr val="FF0000"/>
                </a:solidFill>
              </a:rPr>
              <a:t> in CKD</a:t>
            </a:r>
          </a:p>
        </p:txBody>
      </p:sp>
      <p:sp>
        <p:nvSpPr>
          <p:cNvPr id="26627" name="Content Placeholder 3"/>
          <p:cNvSpPr>
            <a:spLocks noGrp="1"/>
          </p:cNvSpPr>
          <p:nvPr>
            <p:ph idx="4294967295"/>
          </p:nvPr>
        </p:nvSpPr>
        <p:spPr>
          <a:xfrm>
            <a:off x="254380" y="829869"/>
            <a:ext cx="4523875" cy="1238250"/>
          </a:xfrm>
        </p:spPr>
        <p:txBody>
          <a:bodyPr/>
          <a:lstStyle/>
          <a:p>
            <a:r>
              <a:rPr lang="en-US" altLang="sr-Latn-RS" sz="1600" u="sng" dirty="0"/>
              <a:t>The activation of the nuclear factor-</a:t>
            </a:r>
            <a:r>
              <a:rPr lang="en-US" altLang="sr-Latn-RS" sz="1600" u="sng" dirty="0" err="1"/>
              <a:t>κB</a:t>
            </a:r>
            <a:r>
              <a:rPr lang="en-US" altLang="sr-Latn-RS" sz="1600" u="sng" dirty="0"/>
              <a:t> (NF-</a:t>
            </a:r>
            <a:r>
              <a:rPr lang="en-US" altLang="sr-Latn-RS" sz="1600" u="sng" dirty="0" err="1"/>
              <a:t>κB</a:t>
            </a:r>
            <a:r>
              <a:rPr lang="en-US" altLang="sr-Latn-RS" sz="1600" u="sng" dirty="0"/>
              <a:t>) pathway plays a central role in the initiation and progression of inflammation</a:t>
            </a:r>
            <a:r>
              <a:rPr lang="en-US" altLang="sr-Latn-RS" sz="1600" dirty="0"/>
              <a:t>, which contributes to the pathogenesis and progression of </a:t>
            </a:r>
            <a:r>
              <a:rPr lang="sr-Latn-RS" altLang="sr-Latn-RS" sz="1600" dirty="0" smtClean="0"/>
              <a:t>CKD</a:t>
            </a:r>
          </a:p>
          <a:p>
            <a:pPr marL="114300" indent="0">
              <a:buNone/>
            </a:pPr>
            <a:endParaRPr lang="sr-Latn-RS" altLang="sr-Latn-RS" sz="1600" dirty="0" smtClean="0"/>
          </a:p>
          <a:p>
            <a:r>
              <a:rPr lang="sr-Latn-RS" altLang="sr-Latn-RS" sz="1600" dirty="0" smtClean="0"/>
              <a:t>T</a:t>
            </a:r>
            <a:r>
              <a:rPr lang="en-US" altLang="sr-Latn-RS" sz="1600" dirty="0"/>
              <a:t>he NF-</a:t>
            </a:r>
            <a:r>
              <a:rPr lang="en-US" altLang="sr-Latn-RS" sz="1600" dirty="0" err="1"/>
              <a:t>κB</a:t>
            </a:r>
            <a:r>
              <a:rPr lang="en-US" altLang="sr-Latn-RS" sz="1600" dirty="0"/>
              <a:t> family consists of five members: p50/NF-κB1, p52/NF-κB2, p65/</a:t>
            </a:r>
            <a:r>
              <a:rPr lang="en-US" altLang="sr-Latn-RS" sz="1600" dirty="0" err="1"/>
              <a:t>RelA</a:t>
            </a:r>
            <a:r>
              <a:rPr lang="en-US" altLang="sr-Latn-RS" sz="1600" dirty="0"/>
              <a:t>, </a:t>
            </a:r>
            <a:r>
              <a:rPr lang="en-US" altLang="sr-Latn-RS" sz="1600" dirty="0" err="1"/>
              <a:t>RelB</a:t>
            </a:r>
            <a:r>
              <a:rPr lang="en-US" altLang="sr-Latn-RS" sz="1600" dirty="0"/>
              <a:t>, and c-</a:t>
            </a:r>
            <a:r>
              <a:rPr lang="en-US" altLang="sr-Latn-RS" sz="1600" dirty="0" err="1"/>
              <a:t>Rel</a:t>
            </a:r>
            <a:r>
              <a:rPr lang="en-US" altLang="sr-Latn-RS" sz="1600" dirty="0"/>
              <a:t>, which can form a variety of homo- and hetero-dimers combinations.</a:t>
            </a:r>
            <a:endParaRPr lang="sr-Latn-RS" altLang="sr-Latn-RS" sz="1600" dirty="0"/>
          </a:p>
        </p:txBody>
      </p:sp>
      <p:pic>
        <p:nvPicPr>
          <p:cNvPr id="2662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36482" y="658532"/>
            <a:ext cx="3450628" cy="412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2895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331365" y="156267"/>
            <a:ext cx="7711200" cy="572700"/>
          </a:xfrm>
        </p:spPr>
        <p:txBody>
          <a:bodyPr/>
          <a:lstStyle/>
          <a:p>
            <a:r>
              <a:rPr lang="sr-Latn-RS" altLang="sr-Latn-RS" sz="2700" b="1" u="sng" dirty="0">
                <a:solidFill>
                  <a:srgbClr val="FF0000"/>
                </a:solidFill>
              </a:rPr>
              <a:t>DAMP and PAMP in NF-kB activation</a:t>
            </a:r>
          </a:p>
        </p:txBody>
      </p:sp>
      <p:sp>
        <p:nvSpPr>
          <p:cNvPr id="28675" name="Content Placeholder 4"/>
          <p:cNvSpPr>
            <a:spLocks noGrp="1"/>
          </p:cNvSpPr>
          <p:nvPr>
            <p:ph idx="4294967295"/>
          </p:nvPr>
        </p:nvSpPr>
        <p:spPr>
          <a:xfrm>
            <a:off x="-1" y="873125"/>
            <a:ext cx="4756979" cy="3956050"/>
          </a:xfrm>
        </p:spPr>
        <p:txBody>
          <a:bodyPr/>
          <a:lstStyle/>
          <a:p>
            <a:r>
              <a:rPr lang="en-US" altLang="sr-Latn-RS" sz="1500" dirty="0"/>
              <a:t>Under non-inflammatory conditions, NF-</a:t>
            </a:r>
            <a:r>
              <a:rPr lang="en-US" altLang="sr-Latn-RS" sz="1500" dirty="0" err="1"/>
              <a:t>κB</a:t>
            </a:r>
            <a:r>
              <a:rPr lang="en-US" altLang="sr-Latn-RS" sz="1500" dirty="0"/>
              <a:t> is bound by inhibitor of kappa B (</a:t>
            </a:r>
            <a:r>
              <a:rPr lang="en-US" altLang="sr-Latn-RS" sz="1500" dirty="0" err="1"/>
              <a:t>IκB</a:t>
            </a:r>
            <a:r>
              <a:rPr lang="en-US" altLang="sr-Latn-RS" sz="1500" dirty="0"/>
              <a:t>) proteins in the cytoplasm.</a:t>
            </a:r>
            <a:endParaRPr lang="sr-Latn-RS" altLang="sr-Latn-RS" sz="1500" dirty="0"/>
          </a:p>
          <a:p>
            <a:r>
              <a:rPr lang="en-US" altLang="sr-Latn-RS" sz="1500" dirty="0"/>
              <a:t>NF-</a:t>
            </a:r>
            <a:r>
              <a:rPr lang="en-US" altLang="sr-Latn-RS" sz="1500" dirty="0" err="1"/>
              <a:t>κB</a:t>
            </a:r>
            <a:r>
              <a:rPr lang="en-US" altLang="sr-Latn-RS" sz="1500" dirty="0"/>
              <a:t> is activated only under certain conditions, which include infection and injury.</a:t>
            </a:r>
            <a:endParaRPr lang="sr-Latn-RS" altLang="sr-Latn-RS" sz="1500" dirty="0"/>
          </a:p>
          <a:p>
            <a:r>
              <a:rPr lang="sr-Latn-RS" altLang="sr-Latn-RS" sz="1500" dirty="0"/>
              <a:t>NF-</a:t>
            </a:r>
            <a:r>
              <a:rPr lang="el-GR" altLang="sr-Latn-RS" sz="1500" dirty="0"/>
              <a:t>κ</a:t>
            </a:r>
            <a:r>
              <a:rPr lang="sr-Latn-RS" altLang="sr-Latn-RS" sz="1500" dirty="0"/>
              <a:t>B1 (p50), NF-</a:t>
            </a:r>
            <a:r>
              <a:rPr lang="el-GR" altLang="sr-Latn-RS" sz="1500" dirty="0"/>
              <a:t>κ</a:t>
            </a:r>
            <a:r>
              <a:rPr lang="sr-Latn-RS" altLang="sr-Latn-RS" sz="1500" dirty="0"/>
              <a:t>B2 (p52), RelA (p65), RelB, and c-Rel are all members of the NF-</a:t>
            </a:r>
            <a:r>
              <a:rPr lang="el-GR" altLang="sr-Latn-RS" sz="1500" dirty="0"/>
              <a:t>κ</a:t>
            </a:r>
            <a:r>
              <a:rPr lang="sr-Latn-RS" altLang="sr-Latn-RS" sz="1500" dirty="0"/>
              <a:t>B family which allows NF-</a:t>
            </a:r>
            <a:r>
              <a:rPr lang="el-GR" altLang="sr-Latn-RS" sz="1500" dirty="0"/>
              <a:t>κ</a:t>
            </a:r>
            <a:r>
              <a:rPr lang="sr-Latn-RS" altLang="sr-Latn-RS" sz="1500" dirty="0"/>
              <a:t>B proteins to form dimers p50/p65 with transcriptional activity (Liu et al. 2017). </a:t>
            </a:r>
          </a:p>
        </p:txBody>
      </p:sp>
      <p:pic>
        <p:nvPicPr>
          <p:cNvPr id="2867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56978" y="873919"/>
            <a:ext cx="3073003" cy="395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54870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9" descr="NF-kBclassicalpathway"/>
          <p:cNvPicPr>
            <a:picLocks noChangeAspect="1" noChangeArrowheads="1"/>
          </p:cNvPicPr>
          <p:nvPr/>
        </p:nvPicPr>
        <p:blipFill>
          <a:blip r:embed="rId2">
            <a:lum bright="-26000" contrast="36000"/>
            <a:extLst>
              <a:ext uri="{28A0092B-C50C-407E-A947-70E740481C1C}">
                <a14:useLocalDpi xmlns:a14="http://schemas.microsoft.com/office/drawing/2010/main" val="0"/>
              </a:ext>
            </a:extLst>
          </a:blip>
          <a:srcRect/>
          <a:stretch>
            <a:fillRect/>
          </a:stretch>
        </p:blipFill>
        <p:spPr bwMode="auto">
          <a:xfrm>
            <a:off x="3718008" y="176212"/>
            <a:ext cx="4860131"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11"/>
          <p:cNvSpPr>
            <a:spLocks noGrp="1" noChangeArrowheads="1"/>
          </p:cNvSpPr>
          <p:nvPr>
            <p:ph type="body" idx="1"/>
          </p:nvPr>
        </p:nvSpPr>
        <p:spPr>
          <a:xfrm>
            <a:off x="-103128" y="1058957"/>
            <a:ext cx="3559879" cy="1176338"/>
          </a:xfrm>
        </p:spPr>
        <p:txBody>
          <a:bodyPr/>
          <a:lstStyle/>
          <a:p>
            <a:pPr eaLnBrk="1" hangingPunct="1">
              <a:lnSpc>
                <a:spcPct val="90000"/>
              </a:lnSpc>
            </a:pPr>
            <a:r>
              <a:rPr lang="en-US" altLang="sr-Latn-RS" sz="1350" dirty="0" smtClean="0"/>
              <a:t>NF-kB dimer </a:t>
            </a:r>
            <a:r>
              <a:rPr lang="en-US" altLang="sr-Latn-RS" sz="1350" dirty="0"/>
              <a:t>p65 and p50 present in the cytosol linked to an inhibitory protein </a:t>
            </a:r>
            <a:r>
              <a:rPr lang="en-US" altLang="sr-Latn-RS" sz="1350" dirty="0" err="1" smtClean="0"/>
              <a:t>IkB</a:t>
            </a:r>
            <a:r>
              <a:rPr lang="en-US" altLang="sr-Latn-RS" sz="1350" dirty="0" smtClean="0"/>
              <a:t>, its degradation is through </a:t>
            </a:r>
            <a:r>
              <a:rPr lang="en-US" altLang="sr-Latn-RS" sz="1350" dirty="0"/>
              <a:t>the proteasome. </a:t>
            </a:r>
            <a:endParaRPr lang="en-US" altLang="sr-Latn-RS" sz="1350" dirty="0" smtClean="0"/>
          </a:p>
          <a:p>
            <a:pPr marL="114300" indent="0" eaLnBrk="1" hangingPunct="1">
              <a:lnSpc>
                <a:spcPct val="90000"/>
              </a:lnSpc>
              <a:buNone/>
            </a:pPr>
            <a:endParaRPr lang="en-US" altLang="sr-Latn-RS" sz="1350" dirty="0" smtClean="0"/>
          </a:p>
          <a:p>
            <a:pPr eaLnBrk="1" hangingPunct="1">
              <a:lnSpc>
                <a:spcPct val="90000"/>
              </a:lnSpc>
            </a:pPr>
            <a:r>
              <a:rPr lang="en-US" altLang="sr-Latn-RS" sz="1350" dirty="0" smtClean="0"/>
              <a:t>This </a:t>
            </a:r>
            <a:r>
              <a:rPr lang="en-US" altLang="sr-Latn-RS" sz="1350" dirty="0"/>
              <a:t>allows </a:t>
            </a:r>
            <a:r>
              <a:rPr lang="en-US" altLang="sr-Latn-RS" sz="1350" dirty="0" smtClean="0"/>
              <a:t>NF-kB </a:t>
            </a:r>
            <a:r>
              <a:rPr lang="en-US" altLang="sr-Latn-RS" sz="1350" dirty="0"/>
              <a:t>translocation into the nucleus. NF-kB is a key regulator of the inflammatory process, innate and adaptive immunity.</a:t>
            </a:r>
            <a:r>
              <a:rPr lang="en-US" altLang="sr-Latn-RS" sz="2100" dirty="0"/>
              <a:t> </a:t>
            </a:r>
          </a:p>
        </p:txBody>
      </p:sp>
      <p:sp>
        <p:nvSpPr>
          <p:cNvPr id="2" name="Rectangle 1"/>
          <p:cNvSpPr/>
          <p:nvPr/>
        </p:nvSpPr>
        <p:spPr>
          <a:xfrm>
            <a:off x="598009" y="176212"/>
            <a:ext cx="1776448" cy="400110"/>
          </a:xfrm>
          <a:prstGeom prst="rect">
            <a:avLst/>
          </a:prstGeom>
        </p:spPr>
        <p:txBody>
          <a:bodyPr wrap="none">
            <a:spAutoFit/>
          </a:bodyPr>
          <a:lstStyle/>
          <a:p>
            <a:r>
              <a:rPr lang="sr-Latn-RS" altLang="sr-Latn-RS" sz="2000" b="1" u="sng" dirty="0">
                <a:solidFill>
                  <a:srgbClr val="FF0000"/>
                </a:solidFill>
                <a:latin typeface="Advent Pro" panose="020B0604020202020204" charset="-18"/>
              </a:rPr>
              <a:t>NF-kB activation</a:t>
            </a:r>
            <a:endParaRPr lang="sr-Latn-RS" sz="2000" b="1" dirty="0">
              <a:latin typeface="Advent Pro" panose="020B0604020202020204" charset="-18"/>
            </a:endParaRPr>
          </a:p>
        </p:txBody>
      </p:sp>
    </p:spTree>
    <p:extLst>
      <p:ext uri="{BB962C8B-B14F-4D97-AF65-F5344CB8AC3E}">
        <p14:creationId xmlns:p14="http://schemas.microsoft.com/office/powerpoint/2010/main" val="37738549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05545" y="1186458"/>
            <a:ext cx="4843463" cy="3850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5827276" y="1144621"/>
            <a:ext cx="702078" cy="253752"/>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r-Latn-RS" sz="600" b="1" dirty="0">
                <a:solidFill>
                  <a:schemeClr val="tx1"/>
                </a:solidFill>
              </a:rPr>
              <a:t>TLR ligands</a:t>
            </a:r>
          </a:p>
        </p:txBody>
      </p:sp>
      <p:sp>
        <p:nvSpPr>
          <p:cNvPr id="27654" name="TextBox 3"/>
          <p:cNvSpPr txBox="1">
            <a:spLocks noChangeArrowheads="1"/>
          </p:cNvSpPr>
          <p:nvPr/>
        </p:nvSpPr>
        <p:spPr bwMode="auto">
          <a:xfrm rot="-5400000">
            <a:off x="4865753" y="1494079"/>
            <a:ext cx="44595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sr-Latn-RS" altLang="sr-Latn-RS" sz="1050" b="1">
                <a:solidFill>
                  <a:schemeClr val="bg1"/>
                </a:solidFill>
              </a:rPr>
              <a:t>TLR</a:t>
            </a:r>
          </a:p>
        </p:txBody>
      </p:sp>
      <p:sp>
        <p:nvSpPr>
          <p:cNvPr id="27655" name="Rectangle 4"/>
          <p:cNvSpPr>
            <a:spLocks noChangeArrowheads="1"/>
          </p:cNvSpPr>
          <p:nvPr/>
        </p:nvSpPr>
        <p:spPr bwMode="auto">
          <a:xfrm>
            <a:off x="366747" y="2196525"/>
            <a:ext cx="268132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sr-Latn-RS" altLang="sr-Latn-RS" dirty="0"/>
              <a:t>I</a:t>
            </a:r>
            <a:r>
              <a:rPr lang="en-US" altLang="sr-Latn-RS" dirty="0" err="1" smtClean="0"/>
              <a:t>nhibition</a:t>
            </a:r>
            <a:r>
              <a:rPr lang="en-US" altLang="sr-Latn-RS" dirty="0" smtClean="0"/>
              <a:t> </a:t>
            </a:r>
            <a:r>
              <a:rPr lang="en-US" altLang="sr-Latn-RS" dirty="0"/>
              <a:t>of NF-</a:t>
            </a:r>
            <a:r>
              <a:rPr lang="en-US" altLang="sr-Latn-RS" dirty="0" err="1"/>
              <a:t>κB</a:t>
            </a:r>
            <a:r>
              <a:rPr lang="en-US" altLang="sr-Latn-RS" dirty="0"/>
              <a:t> signaling is often a therapeutic goal (Gupta et al. 2010). </a:t>
            </a:r>
            <a:endParaRPr lang="sr-Latn-RS" altLang="sr-Latn-RS" dirty="0"/>
          </a:p>
        </p:txBody>
      </p:sp>
      <p:sp>
        <p:nvSpPr>
          <p:cNvPr id="4" name="Rectangle 3"/>
          <p:cNvSpPr/>
          <p:nvPr/>
        </p:nvSpPr>
        <p:spPr>
          <a:xfrm>
            <a:off x="476750" y="187551"/>
            <a:ext cx="1803699" cy="338554"/>
          </a:xfrm>
          <a:prstGeom prst="rect">
            <a:avLst/>
          </a:prstGeom>
        </p:spPr>
        <p:txBody>
          <a:bodyPr wrap="none">
            <a:spAutoFit/>
          </a:bodyPr>
          <a:lstStyle/>
          <a:p>
            <a:r>
              <a:rPr lang="sr-Latn-RS" altLang="sr-Latn-RS" sz="1600" b="1" u="sng" dirty="0">
                <a:solidFill>
                  <a:srgbClr val="FF0000"/>
                </a:solidFill>
              </a:rPr>
              <a:t>NF-kB activation</a:t>
            </a:r>
            <a:endParaRPr lang="sr-Latn-RS" sz="1600" dirty="0"/>
          </a:p>
        </p:txBody>
      </p:sp>
    </p:spTree>
    <p:extLst>
      <p:ext uri="{BB962C8B-B14F-4D97-AF65-F5344CB8AC3E}">
        <p14:creationId xmlns:p14="http://schemas.microsoft.com/office/powerpoint/2010/main" val="28085522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3864" y="163143"/>
            <a:ext cx="7711200" cy="572700"/>
          </a:xfrm>
        </p:spPr>
        <p:txBody>
          <a:bodyPr/>
          <a:lstStyle/>
          <a:p>
            <a:pPr eaLnBrk="1" hangingPunct="1"/>
            <a:r>
              <a:rPr lang="en-US" altLang="sr-Latn-RS" sz="2800" b="1" u="sng" dirty="0" smtClean="0">
                <a:solidFill>
                  <a:srgbClr val="FF3300"/>
                </a:solidFill>
              </a:rPr>
              <a:t>Circulating nucleic acids</a:t>
            </a:r>
            <a:r>
              <a:rPr lang="sr-Latn-RS" altLang="sr-Latn-RS" sz="2800" b="1" u="sng" dirty="0" smtClean="0">
                <a:solidFill>
                  <a:srgbClr val="FF3300"/>
                </a:solidFill>
              </a:rPr>
              <a:t> (CNA)</a:t>
            </a:r>
            <a:endParaRPr lang="en-US" altLang="sr-Latn-RS" sz="2800" b="1" u="sng" dirty="0" smtClean="0">
              <a:solidFill>
                <a:srgbClr val="FF3300"/>
              </a:solidFill>
            </a:endParaRPr>
          </a:p>
        </p:txBody>
      </p:sp>
      <p:sp>
        <p:nvSpPr>
          <p:cNvPr id="29699" name="Rectangle 3"/>
          <p:cNvSpPr>
            <a:spLocks noGrp="1" noChangeArrowheads="1"/>
          </p:cNvSpPr>
          <p:nvPr>
            <p:ph type="body" idx="4294967295"/>
          </p:nvPr>
        </p:nvSpPr>
        <p:spPr>
          <a:xfrm>
            <a:off x="425283" y="938042"/>
            <a:ext cx="4435475" cy="2560638"/>
          </a:xfrm>
        </p:spPr>
        <p:txBody>
          <a:bodyPr/>
          <a:lstStyle/>
          <a:p>
            <a:pPr eaLnBrk="1" hangingPunct="1">
              <a:lnSpc>
                <a:spcPct val="90000"/>
              </a:lnSpc>
            </a:pPr>
            <a:r>
              <a:rPr lang="sr-Latn-RS" altLang="sr-Latn-RS" dirty="0"/>
              <a:t>I</a:t>
            </a:r>
            <a:r>
              <a:rPr lang="en-US" altLang="sr-Latn-RS" dirty="0" err="1" smtClean="0"/>
              <a:t>mmunomodulatory</a:t>
            </a:r>
            <a:r>
              <a:rPr lang="en-US" altLang="sr-Latn-RS" dirty="0" smtClean="0"/>
              <a:t> </a:t>
            </a:r>
            <a:r>
              <a:rPr lang="en-US" altLang="sr-Latn-RS" dirty="0"/>
              <a:t>functions recognized by a set of pattern-recognition receptors that initiate and modulate immune responses in the host</a:t>
            </a:r>
            <a:endParaRPr lang="sr-Latn-RS" altLang="sr-Latn-RS" dirty="0"/>
          </a:p>
          <a:p>
            <a:pPr eaLnBrk="1" hangingPunct="1"/>
            <a:r>
              <a:rPr lang="en-US" altLang="sr-Latn-RS" dirty="0"/>
              <a:t>Nucleic acids, single and double stranded, their analogs and specific “danger motifs”, represent </a:t>
            </a:r>
            <a:r>
              <a:rPr lang="en-US" altLang="sr-Latn-RS" u="sng" dirty="0"/>
              <a:t>strong TLR ligands and inducers</a:t>
            </a:r>
            <a:r>
              <a:rPr lang="en-US" altLang="sr-Latn-RS" dirty="0"/>
              <a:t>. </a:t>
            </a:r>
          </a:p>
          <a:p>
            <a:pPr eaLnBrk="1" hangingPunct="1"/>
            <a:r>
              <a:rPr lang="sr-Latn-RS" altLang="sr-Latn-RS" dirty="0"/>
              <a:t>L</a:t>
            </a:r>
            <a:r>
              <a:rPr lang="en-US" altLang="sr-Latn-RS" dirty="0" err="1" smtClean="0"/>
              <a:t>igands</a:t>
            </a:r>
            <a:r>
              <a:rPr lang="en-US" altLang="sr-Latn-RS" dirty="0" smtClean="0"/>
              <a:t> </a:t>
            </a:r>
            <a:r>
              <a:rPr lang="en-US" altLang="sr-Latn-RS" dirty="0" err="1" smtClean="0"/>
              <a:t>fo</a:t>
            </a:r>
            <a:r>
              <a:rPr lang="sr-Latn-RS" altLang="sr-Latn-RS" dirty="0" smtClean="0"/>
              <a:t>r</a:t>
            </a:r>
            <a:r>
              <a:rPr lang="en-US" altLang="sr-Latn-RS" dirty="0" smtClean="0"/>
              <a:t> TLR7/8</a:t>
            </a:r>
            <a:r>
              <a:rPr lang="sr-Latn-RS" altLang="sr-Latn-RS" dirty="0" smtClean="0"/>
              <a:t> ssRNAs</a:t>
            </a:r>
            <a:endParaRPr lang="sr-Latn-RS" altLang="sr-Latn-RS" dirty="0"/>
          </a:p>
          <a:p>
            <a:pPr eaLnBrk="1" hangingPunct="1"/>
            <a:r>
              <a:rPr lang="sr-Latn-RS" altLang="sr-Latn-RS" dirty="0" smtClean="0"/>
              <a:t>Ligands </a:t>
            </a:r>
            <a:r>
              <a:rPr lang="en-US" altLang="sr-Latn-RS" dirty="0" smtClean="0"/>
              <a:t>TLR3</a:t>
            </a:r>
            <a:r>
              <a:rPr lang="sr-Latn-RS" altLang="sr-Latn-RS" dirty="0" smtClean="0"/>
              <a:t> dsRNAs</a:t>
            </a:r>
          </a:p>
          <a:p>
            <a:pPr eaLnBrk="1" hangingPunct="1"/>
            <a:r>
              <a:rPr lang="sr-Latn-RS" altLang="sr-Latn-RS" dirty="0" smtClean="0"/>
              <a:t>Ligands </a:t>
            </a:r>
            <a:r>
              <a:rPr lang="en-US" altLang="sr-Latn-RS" dirty="0" smtClean="0"/>
              <a:t>TLR9 </a:t>
            </a:r>
            <a:r>
              <a:rPr lang="en-US" altLang="sr-Latn-RS" dirty="0" err="1"/>
              <a:t>unmethylated</a:t>
            </a:r>
            <a:r>
              <a:rPr lang="en-US" altLang="sr-Latn-RS" dirty="0"/>
              <a:t> </a:t>
            </a:r>
            <a:r>
              <a:rPr lang="en-US" altLang="sr-Latn-RS" dirty="0" err="1"/>
              <a:t>CpG</a:t>
            </a:r>
            <a:r>
              <a:rPr lang="en-US" altLang="sr-Latn-RS" dirty="0"/>
              <a:t>. </a:t>
            </a:r>
          </a:p>
          <a:p>
            <a:pPr eaLnBrk="1" hangingPunct="1">
              <a:lnSpc>
                <a:spcPct val="90000"/>
              </a:lnSpc>
            </a:pPr>
            <a:endParaRPr lang="en-US" altLang="sr-Latn-RS" sz="2100" dirty="0"/>
          </a:p>
        </p:txBody>
      </p:sp>
      <p:pic>
        <p:nvPicPr>
          <p:cNvPr id="29700" name="Picture 6" descr="R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9144" y="1061795"/>
            <a:ext cx="205144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27069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body" idx="4294967295"/>
          </p:nvPr>
        </p:nvSpPr>
        <p:spPr>
          <a:xfrm>
            <a:off x="178754" y="302705"/>
            <a:ext cx="8848367" cy="2335213"/>
          </a:xfrm>
        </p:spPr>
        <p:txBody>
          <a:bodyPr/>
          <a:lstStyle/>
          <a:p>
            <a:pPr eaLnBrk="1" hangingPunct="1"/>
            <a:r>
              <a:rPr lang="en-US" altLang="sr-Latn-RS" dirty="0" smtClean="0"/>
              <a:t>Circulating RNA species, including different-sized </a:t>
            </a:r>
            <a:r>
              <a:rPr lang="en-US" altLang="sr-Latn-RS" dirty="0" err="1" smtClean="0"/>
              <a:t>dsRNAs</a:t>
            </a:r>
            <a:r>
              <a:rPr lang="en-US" altLang="sr-Latn-RS" dirty="0" smtClean="0"/>
              <a:t> and </a:t>
            </a:r>
            <a:r>
              <a:rPr lang="en-US" altLang="sr-Latn-RS" dirty="0" err="1" smtClean="0"/>
              <a:t>ssRNAs</a:t>
            </a:r>
            <a:r>
              <a:rPr lang="en-US" altLang="sr-Latn-RS" dirty="0" smtClean="0"/>
              <a:t> may represent critical determinants for the activation of the innate immune system, </a:t>
            </a:r>
            <a:r>
              <a:rPr lang="en-US" altLang="sr-Latn-RS" u="sng" dirty="0" smtClean="0"/>
              <a:t>whenever they are </a:t>
            </a:r>
            <a:r>
              <a:rPr lang="en-US" altLang="sr-Latn-RS" u="sng" dirty="0" err="1" smtClean="0"/>
              <a:t>egzogenic</a:t>
            </a:r>
            <a:r>
              <a:rPr lang="en-US" altLang="sr-Latn-RS" u="sng" dirty="0" smtClean="0"/>
              <a:t>  or endogenously generated</a:t>
            </a:r>
          </a:p>
          <a:p>
            <a:pPr marL="114300" indent="0" eaLnBrk="1" hangingPunct="1">
              <a:buNone/>
            </a:pPr>
            <a:endParaRPr lang="en-US" altLang="sr-Latn-RS" dirty="0" smtClean="0"/>
          </a:p>
          <a:p>
            <a:r>
              <a:rPr lang="en-US" altLang="sr-Latn-RS" dirty="0"/>
              <a:t> Introduction of double stranded (ds)RNA fragments into the cytoplasm may drive </a:t>
            </a:r>
            <a:r>
              <a:rPr lang="en-US" altLang="sr-Latn-RS" u="sng" dirty="0"/>
              <a:t>normal cells to become antigen-presenting (APC) </a:t>
            </a:r>
          </a:p>
          <a:p>
            <a:pPr marL="114300" indent="0" eaLnBrk="1" hangingPunct="1">
              <a:buNone/>
            </a:pPr>
            <a:endParaRPr lang="en-US" altLang="sr-Latn-RS" dirty="0" smtClean="0"/>
          </a:p>
        </p:txBody>
      </p:sp>
      <p:pic>
        <p:nvPicPr>
          <p:cNvPr id="30723" name="Picture 6" descr="Fig3_JT"/>
          <p:cNvPicPr>
            <a:picLocks noChangeAspect="1" noChangeArrowheads="1"/>
          </p:cNvPicPr>
          <p:nvPr/>
        </p:nvPicPr>
        <p:blipFill>
          <a:blip r:embed="rId2">
            <a:lum contrast="22000"/>
            <a:extLst>
              <a:ext uri="{28A0092B-C50C-407E-A947-70E740481C1C}">
                <a14:useLocalDpi xmlns:a14="http://schemas.microsoft.com/office/drawing/2010/main" val="0"/>
              </a:ext>
            </a:extLst>
          </a:blip>
          <a:srcRect/>
          <a:stretch>
            <a:fillRect/>
          </a:stretch>
        </p:blipFill>
        <p:spPr bwMode="auto">
          <a:xfrm>
            <a:off x="4688609" y="2791327"/>
            <a:ext cx="3217378" cy="227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TLR3signaling_000"/>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570641" y="2791327"/>
            <a:ext cx="3036268" cy="227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a:xfrm>
            <a:off x="1143000" y="4010025"/>
            <a:ext cx="6858000" cy="113347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endParaRPr lang="en-US" altLang="sr-Latn-RS" dirty="0" smtClean="0"/>
          </a:p>
        </p:txBody>
      </p:sp>
    </p:spTree>
    <p:extLst>
      <p:ext uri="{BB962C8B-B14F-4D97-AF65-F5344CB8AC3E}">
        <p14:creationId xmlns:p14="http://schemas.microsoft.com/office/powerpoint/2010/main" val="8303420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body" idx="1"/>
          </p:nvPr>
        </p:nvSpPr>
        <p:spPr>
          <a:xfrm>
            <a:off x="462357" y="668535"/>
            <a:ext cx="3833813" cy="4030266"/>
          </a:xfrm>
        </p:spPr>
        <p:txBody>
          <a:bodyPr/>
          <a:lstStyle/>
          <a:p>
            <a:pPr eaLnBrk="1" hangingPunct="1">
              <a:lnSpc>
                <a:spcPct val="90000"/>
              </a:lnSpc>
            </a:pPr>
            <a:r>
              <a:rPr lang="en-US" altLang="sr-Latn-RS" dirty="0" smtClean="0"/>
              <a:t>Mesangial cells do not express TLR7/8 and TLR9.  </a:t>
            </a:r>
          </a:p>
          <a:p>
            <a:pPr eaLnBrk="1" hangingPunct="1">
              <a:lnSpc>
                <a:spcPct val="90000"/>
              </a:lnSpc>
            </a:pPr>
            <a:r>
              <a:rPr lang="en-US" altLang="sr-Latn-RS" dirty="0" smtClean="0"/>
              <a:t>But injected dsRNA  or </a:t>
            </a:r>
            <a:r>
              <a:rPr lang="en-US" altLang="sr-Latn-RS" dirty="0" err="1" smtClean="0"/>
              <a:t>CpG</a:t>
            </a:r>
            <a:r>
              <a:rPr lang="en-US" altLang="sr-Latn-RS" dirty="0" smtClean="0"/>
              <a:t>  may be distributed to the glomerulus and then taken up by mesangial cells into intracellular endosomes in mice with experimental glomerulonephritis.</a:t>
            </a:r>
            <a:endParaRPr lang="sr-Latn-RS" altLang="sr-Latn-RS" dirty="0" smtClean="0"/>
          </a:p>
          <a:p>
            <a:pPr>
              <a:lnSpc>
                <a:spcPct val="90000"/>
              </a:lnSpc>
            </a:pPr>
            <a:r>
              <a:rPr lang="en-US" altLang="sr-Latn-RS" dirty="0"/>
              <a:t>Cultured </a:t>
            </a:r>
            <a:r>
              <a:rPr lang="en-US" altLang="sr-Latn-RS" dirty="0" smtClean="0"/>
              <a:t>human </a:t>
            </a:r>
            <a:r>
              <a:rPr lang="en-US" altLang="sr-Latn-RS" dirty="0"/>
              <a:t>mesangial cells actively produce IL-6, IL-1β, IL-8, ICAM, M-CSF, and other </a:t>
            </a:r>
            <a:r>
              <a:rPr lang="en-US" altLang="sr-Latn-RS" dirty="0" err="1"/>
              <a:t>proinflammatory</a:t>
            </a:r>
            <a:r>
              <a:rPr lang="en-US" altLang="sr-Latn-RS" dirty="0"/>
              <a:t> factors after dsRNA </a:t>
            </a:r>
            <a:r>
              <a:rPr lang="en-US" altLang="sr-Latn-RS" dirty="0" smtClean="0"/>
              <a:t>uptake </a:t>
            </a:r>
            <a:endParaRPr lang="en-US" altLang="sr-Latn-RS" dirty="0"/>
          </a:p>
          <a:p>
            <a:pPr eaLnBrk="1" hangingPunct="1">
              <a:lnSpc>
                <a:spcPct val="90000"/>
              </a:lnSpc>
            </a:pPr>
            <a:endParaRPr lang="en-US" altLang="sr-Latn-RS" dirty="0" smtClean="0"/>
          </a:p>
          <a:p>
            <a:pPr eaLnBrk="1" hangingPunct="1">
              <a:lnSpc>
                <a:spcPct val="90000"/>
              </a:lnSpc>
            </a:pPr>
            <a:endParaRPr lang="en-US" altLang="sr-Latn-RS" dirty="0" smtClean="0"/>
          </a:p>
        </p:txBody>
      </p:sp>
      <p:pic>
        <p:nvPicPr>
          <p:cNvPr id="61443" name="Picture 4" descr="Fig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9824" y="897731"/>
            <a:ext cx="28575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4224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body" idx="4294967295"/>
          </p:nvPr>
        </p:nvSpPr>
        <p:spPr>
          <a:xfrm>
            <a:off x="584391" y="2540454"/>
            <a:ext cx="7342700" cy="2398713"/>
          </a:xfrm>
        </p:spPr>
        <p:txBody>
          <a:bodyPr/>
          <a:lstStyle/>
          <a:p>
            <a:pPr eaLnBrk="1" hangingPunct="1"/>
            <a:r>
              <a:rPr lang="en-US" altLang="sr-Latn-RS" dirty="0" smtClean="0"/>
              <a:t>Since the TLR 3,7,8-9 are capable of recognizing </a:t>
            </a:r>
            <a:r>
              <a:rPr lang="en-US" altLang="sr-Latn-RS" dirty="0" err="1" smtClean="0"/>
              <a:t>diffrent</a:t>
            </a:r>
            <a:r>
              <a:rPr lang="en-US" altLang="sr-Latn-RS" dirty="0" smtClean="0"/>
              <a:t>-sized nucleic acids or oligonucleotides, it may allow them to sense and initiate innate and adaptive immune response in the case of nucleic acids endogenous appearance </a:t>
            </a:r>
          </a:p>
        </p:txBody>
      </p:sp>
      <p:pic>
        <p:nvPicPr>
          <p:cNvPr id="34819" name="Picture 4" descr="agon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662" y="1"/>
            <a:ext cx="5454254" cy="237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4116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544496" y="29907"/>
            <a:ext cx="7711200" cy="572700"/>
          </a:xfrm>
        </p:spPr>
        <p:txBody>
          <a:bodyPr/>
          <a:lstStyle/>
          <a:p>
            <a:r>
              <a:rPr lang="sr-Latn-RS" altLang="sr-Latn-RS" b="1" u="sng" dirty="0" smtClean="0">
                <a:solidFill>
                  <a:srgbClr val="FF0000"/>
                </a:solidFill>
              </a:rPr>
              <a:t>Main causes of CKD</a:t>
            </a:r>
          </a:p>
        </p:txBody>
      </p:sp>
      <p:sp>
        <p:nvSpPr>
          <p:cNvPr id="5123" name="Content Placeholder 2"/>
          <p:cNvSpPr>
            <a:spLocks noGrp="1"/>
          </p:cNvSpPr>
          <p:nvPr>
            <p:ph idx="1"/>
          </p:nvPr>
        </p:nvSpPr>
        <p:spPr>
          <a:xfrm>
            <a:off x="137684" y="915823"/>
            <a:ext cx="3168462" cy="3394472"/>
          </a:xfrm>
        </p:spPr>
        <p:txBody>
          <a:bodyPr/>
          <a:lstStyle/>
          <a:p>
            <a:r>
              <a:rPr lang="sr-Latn-RS" altLang="sr-Latn-RS" sz="1600" dirty="0" smtClean="0"/>
              <a:t>Diabetes and hypertension </a:t>
            </a:r>
          </a:p>
          <a:p>
            <a:r>
              <a:rPr lang="sr-Latn-RS" altLang="sr-Latn-RS" sz="1600" dirty="0" smtClean="0"/>
              <a:t>Autoimmune disorders, generally designated by Glomerulonephritis (GN)</a:t>
            </a:r>
          </a:p>
          <a:p>
            <a:pPr eaLnBrk="1" hangingPunct="1"/>
            <a:r>
              <a:rPr lang="sr-Latn-RS" altLang="sr-Latn-RS" sz="1400" dirty="0"/>
              <a:t>(</a:t>
            </a:r>
            <a:r>
              <a:rPr lang="en-US" altLang="sr-Latn-RS" sz="1400" dirty="0"/>
              <a:t>IgA nephropathy</a:t>
            </a:r>
            <a:endParaRPr lang="sr-Latn-RS" altLang="sr-Latn-RS" sz="1400" dirty="0"/>
          </a:p>
          <a:p>
            <a:pPr eaLnBrk="1" hangingPunct="1"/>
            <a:r>
              <a:rPr lang="en-US" altLang="sr-Latn-RS" sz="1400" dirty="0"/>
              <a:t> renal vasculitis</a:t>
            </a:r>
            <a:endParaRPr lang="sr-Latn-RS" altLang="sr-Latn-RS" sz="1400" dirty="0"/>
          </a:p>
          <a:p>
            <a:pPr eaLnBrk="1" hangingPunct="1"/>
            <a:r>
              <a:rPr lang="en-US" altLang="sr-Latn-RS" sz="1400" dirty="0"/>
              <a:t> transplant rejection</a:t>
            </a:r>
            <a:endParaRPr lang="sr-Latn-RS" altLang="sr-Latn-RS" sz="1400" dirty="0"/>
          </a:p>
          <a:p>
            <a:pPr eaLnBrk="1" hangingPunct="1"/>
            <a:r>
              <a:rPr lang="en-US" altLang="sr-Latn-RS" sz="1400" dirty="0"/>
              <a:t> lupus nephritis</a:t>
            </a:r>
            <a:endParaRPr lang="sr-Latn-RS" altLang="sr-Latn-RS" sz="1400" dirty="0"/>
          </a:p>
          <a:p>
            <a:pPr eaLnBrk="1" hangingPunct="1"/>
            <a:r>
              <a:rPr lang="en-US" altLang="sr-Latn-RS" sz="1400" dirty="0" err="1"/>
              <a:t>postinfectious</a:t>
            </a:r>
            <a:r>
              <a:rPr lang="en-US" altLang="sr-Latn-RS" sz="1400" dirty="0"/>
              <a:t> </a:t>
            </a:r>
            <a:r>
              <a:rPr lang="en-US" altLang="sr-Latn-RS" sz="1400" dirty="0" smtClean="0"/>
              <a:t>glomerulonephritis</a:t>
            </a:r>
            <a:r>
              <a:rPr lang="sr-Latn-RS" altLang="sr-Latn-RS" sz="1400" dirty="0" smtClean="0"/>
              <a:t>)</a:t>
            </a:r>
            <a:r>
              <a:rPr lang="en-US" altLang="sr-Latn-RS" sz="1400" dirty="0" smtClean="0"/>
              <a:t> </a:t>
            </a:r>
            <a:endParaRPr lang="sr-Latn-RS" altLang="sr-Latn-RS" sz="1400" dirty="0"/>
          </a:p>
          <a:p>
            <a:pPr marL="114300" indent="0" eaLnBrk="1" hangingPunct="1">
              <a:buNone/>
            </a:pPr>
            <a:endParaRPr lang="sr-Latn-RS" altLang="sr-Latn-RS" sz="1600" dirty="0" smtClean="0"/>
          </a:p>
        </p:txBody>
      </p:sp>
      <p:pic>
        <p:nvPicPr>
          <p:cNvPr id="3" name="Picture 2"/>
          <p:cNvPicPr>
            <a:picLocks noChangeAspect="1"/>
          </p:cNvPicPr>
          <p:nvPr/>
        </p:nvPicPr>
        <p:blipFill>
          <a:blip r:embed="rId2"/>
          <a:stretch>
            <a:fillRect/>
          </a:stretch>
        </p:blipFill>
        <p:spPr>
          <a:xfrm>
            <a:off x="3520632" y="857325"/>
            <a:ext cx="5397842" cy="2833867"/>
          </a:xfrm>
          <a:prstGeom prst="rect">
            <a:avLst/>
          </a:prstGeom>
        </p:spPr>
      </p:pic>
      <p:pic>
        <p:nvPicPr>
          <p:cNvPr id="6" name="Picture 8" descr="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899275" y="1605805"/>
            <a:ext cx="64055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2525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body" idx="4294967295"/>
          </p:nvPr>
        </p:nvSpPr>
        <p:spPr>
          <a:xfrm>
            <a:off x="-48128" y="774142"/>
            <a:ext cx="4709505" cy="3955987"/>
          </a:xfrm>
        </p:spPr>
        <p:txBody>
          <a:bodyPr/>
          <a:lstStyle/>
          <a:p>
            <a:r>
              <a:rPr lang="sr-Latn-RS" altLang="sr-Latn-RS" dirty="0"/>
              <a:t>RNA/DNA in the cytosol can activate innate immune pathways via cytosolic nucleic acid sensors. </a:t>
            </a:r>
            <a:endParaRPr lang="en-US" altLang="sr-Latn-RS" dirty="0" smtClean="0"/>
          </a:p>
          <a:p>
            <a:r>
              <a:rPr lang="en-US" altLang="sr-Latn-RS" dirty="0" smtClean="0"/>
              <a:t>The ligand interaction of </a:t>
            </a:r>
            <a:r>
              <a:rPr lang="sr-Latn-RS" altLang="sr-Latn-RS" dirty="0" smtClean="0"/>
              <a:t>NA </a:t>
            </a:r>
            <a:r>
              <a:rPr lang="en-US" altLang="sr-Latn-RS" dirty="0" smtClean="0"/>
              <a:t>TLR</a:t>
            </a:r>
            <a:r>
              <a:rPr lang="sr-Latn-RS" altLang="sr-Latn-RS" dirty="0" smtClean="0"/>
              <a:t> </a:t>
            </a:r>
            <a:r>
              <a:rPr lang="en-US" altLang="sr-Latn-RS" dirty="0" smtClean="0"/>
              <a:t>activates downstream signaling cascade NF-kB, </a:t>
            </a:r>
            <a:r>
              <a:rPr lang="sr-Latn-RS" altLang="sr-Latn-RS" dirty="0" smtClean="0"/>
              <a:t>IRF3, IRF7, IRF5 and </a:t>
            </a:r>
            <a:r>
              <a:rPr lang="en-US" altLang="sr-Latn-RS" dirty="0" smtClean="0"/>
              <a:t>induces TNF-α, IL-6, IL-1β, IL-8, IL-12, IL-18 and chemokines </a:t>
            </a:r>
            <a:endParaRPr lang="sr-Latn-RS" altLang="sr-Latn-RS" dirty="0" smtClean="0"/>
          </a:p>
          <a:p>
            <a:r>
              <a:rPr lang="sr-Latn-RS" altLang="sr-Latn-RS" dirty="0" smtClean="0"/>
              <a:t>RIG-I </a:t>
            </a:r>
            <a:r>
              <a:rPr lang="sr-Latn-RS" altLang="sr-Latn-RS" dirty="0"/>
              <a:t>and MDA5 </a:t>
            </a:r>
            <a:r>
              <a:rPr lang="sr-Latn-RS" altLang="sr-Latn-RS" dirty="0" smtClean="0"/>
              <a:t>lead </a:t>
            </a:r>
            <a:r>
              <a:rPr lang="sr-Latn-RS" altLang="sr-Latn-RS" dirty="0"/>
              <a:t>to enhanced IFN </a:t>
            </a:r>
            <a:r>
              <a:rPr lang="sr-Latn-RS" altLang="sr-Latn-RS" dirty="0" smtClean="0"/>
              <a:t>response</a:t>
            </a:r>
            <a:endParaRPr lang="en-US" altLang="sr-Latn-RS" dirty="0" smtClean="0"/>
          </a:p>
        </p:txBody>
      </p:sp>
      <p:pic>
        <p:nvPicPr>
          <p:cNvPr id="317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8257" y="774142"/>
            <a:ext cx="3965112" cy="332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76560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4294967295"/>
          </p:nvPr>
        </p:nvSpPr>
        <p:spPr>
          <a:xfrm>
            <a:off x="1292535" y="182539"/>
            <a:ext cx="6656388" cy="2722562"/>
          </a:xfrm>
        </p:spPr>
        <p:txBody>
          <a:bodyPr/>
          <a:lstStyle/>
          <a:p>
            <a:pPr eaLnBrk="1" hangingPunct="1"/>
            <a:r>
              <a:rPr lang="en-US" altLang="sr-Latn-RS" dirty="0" smtClean="0"/>
              <a:t>A family of extracellular RNases</a:t>
            </a:r>
            <a:r>
              <a:rPr lang="sr-Latn-RS" altLang="sr-Latn-RS" dirty="0" smtClean="0"/>
              <a:t> and DNases</a:t>
            </a:r>
            <a:r>
              <a:rPr lang="en-US" altLang="sr-Latn-RS" dirty="0" smtClean="0"/>
              <a:t> are involved in degradation of  all </a:t>
            </a:r>
            <a:r>
              <a:rPr lang="sr-Latn-RS" altLang="sr-Latn-RS" dirty="0" smtClean="0"/>
              <a:t>CNA </a:t>
            </a:r>
            <a:r>
              <a:rPr lang="en-US" altLang="sr-Latn-RS" dirty="0" smtClean="0"/>
              <a:t>or oligonucleotide derivatives.</a:t>
            </a:r>
          </a:p>
          <a:p>
            <a:pPr eaLnBrk="1" hangingPunct="1"/>
            <a:r>
              <a:rPr lang="en-US" altLang="sr-Latn-RS" dirty="0" smtClean="0"/>
              <a:t> In the presence of extracellular nucleases, </a:t>
            </a:r>
            <a:r>
              <a:rPr lang="sr-Latn-RS" altLang="sr-Latn-RS" dirty="0" smtClean="0"/>
              <a:t>CNA </a:t>
            </a:r>
            <a:r>
              <a:rPr lang="en-US" altLang="sr-Latn-RS" dirty="0" smtClean="0"/>
              <a:t>can hardly reach</a:t>
            </a:r>
            <a:r>
              <a:rPr lang="sr-Latn-RS" altLang="sr-Latn-RS" dirty="0" smtClean="0"/>
              <a:t> APC</a:t>
            </a:r>
            <a:endParaRPr lang="en-US" altLang="sr-Latn-RS" dirty="0" smtClean="0"/>
          </a:p>
        </p:txBody>
      </p:sp>
      <p:pic>
        <p:nvPicPr>
          <p:cNvPr id="3277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65785" y="1901286"/>
            <a:ext cx="4127520" cy="293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2"/>
          <p:cNvSpPr txBox="1">
            <a:spLocks noChangeArrowheads="1"/>
          </p:cNvSpPr>
          <p:nvPr/>
        </p:nvSpPr>
        <p:spPr bwMode="auto">
          <a:xfrm>
            <a:off x="3707606" y="4454128"/>
            <a:ext cx="11368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sr-Latn-RS" altLang="sr-Latn-RS" sz="1350"/>
              <a:t>gatekeepers</a:t>
            </a:r>
          </a:p>
        </p:txBody>
      </p:sp>
    </p:spTree>
    <p:extLst>
      <p:ext uri="{BB962C8B-B14F-4D97-AF65-F5344CB8AC3E}">
        <p14:creationId xmlns:p14="http://schemas.microsoft.com/office/powerpoint/2010/main" val="13456378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b="1" u="sng" dirty="0" smtClean="0">
                <a:solidFill>
                  <a:srgbClr val="FF0000"/>
                </a:solidFill>
              </a:rPr>
              <a:t>Our study</a:t>
            </a:r>
            <a:endParaRPr lang="sr-Latn-RS" b="1" u="sng" dirty="0">
              <a:solidFill>
                <a:srgbClr val="FF0000"/>
              </a:solidFill>
            </a:endParaRPr>
          </a:p>
        </p:txBody>
      </p:sp>
      <p:sp>
        <p:nvSpPr>
          <p:cNvPr id="3" name="Rectangle 2"/>
          <p:cNvSpPr/>
          <p:nvPr/>
        </p:nvSpPr>
        <p:spPr>
          <a:xfrm>
            <a:off x="240631" y="1235298"/>
            <a:ext cx="7767557" cy="1015663"/>
          </a:xfrm>
          <a:prstGeom prst="rect">
            <a:avLst/>
          </a:prstGeom>
        </p:spPr>
        <p:txBody>
          <a:bodyPr wrap="square">
            <a:spAutoFit/>
          </a:bodyPr>
          <a:lstStyle/>
          <a:p>
            <a:r>
              <a:rPr lang="en-US" sz="2000" dirty="0"/>
              <a:t>We hypothesized that the </a:t>
            </a:r>
            <a:r>
              <a:rPr lang="en-US" sz="2000" dirty="0" smtClean="0"/>
              <a:t>available</a:t>
            </a:r>
            <a:r>
              <a:rPr lang="sr-Latn-RS" sz="2000" dirty="0" smtClean="0"/>
              <a:t> CNA</a:t>
            </a:r>
            <a:r>
              <a:rPr lang="en-US" sz="2000" dirty="0" smtClean="0"/>
              <a:t>, </a:t>
            </a:r>
            <a:r>
              <a:rPr lang="en-US" sz="2000" dirty="0"/>
              <a:t>acting as DAMPs, may be a possible </a:t>
            </a:r>
            <a:r>
              <a:rPr lang="en-US" sz="2000" dirty="0" err="1"/>
              <a:t>pathogenetic</a:t>
            </a:r>
            <a:r>
              <a:rPr lang="en-US" sz="2000" dirty="0"/>
              <a:t> mechanism capable of modulating </a:t>
            </a:r>
            <a:r>
              <a:rPr lang="en-US" sz="2000" dirty="0" err="1" smtClean="0"/>
              <a:t>immun</a:t>
            </a:r>
            <a:r>
              <a:rPr lang="sr-Latn-RS" sz="2000" dirty="0" smtClean="0"/>
              <a:t>e-</a:t>
            </a:r>
            <a:r>
              <a:rPr lang="en-US" sz="2000" dirty="0" smtClean="0"/>
              <a:t>inflammatory </a:t>
            </a:r>
            <a:r>
              <a:rPr lang="en-US" sz="2000" dirty="0"/>
              <a:t>reaction in patients with CRF</a:t>
            </a:r>
            <a:endParaRPr lang="sr-Latn-RS" sz="2000" dirty="0"/>
          </a:p>
        </p:txBody>
      </p:sp>
      <p:pic>
        <p:nvPicPr>
          <p:cNvPr id="5" name="Picture 4"/>
          <p:cNvPicPr>
            <a:picLocks noChangeAspect="1"/>
          </p:cNvPicPr>
          <p:nvPr/>
        </p:nvPicPr>
        <p:blipFill>
          <a:blip r:embed="rId2"/>
          <a:stretch>
            <a:fillRect/>
          </a:stretch>
        </p:blipFill>
        <p:spPr>
          <a:xfrm>
            <a:off x="1128497" y="2558965"/>
            <a:ext cx="2143125" cy="21431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1970" y="2558963"/>
            <a:ext cx="2143125" cy="2143125"/>
          </a:xfrm>
          <a:prstGeom prst="rect">
            <a:avLst/>
          </a:prstGeom>
        </p:spPr>
      </p:pic>
      <p:sp>
        <p:nvSpPr>
          <p:cNvPr id="7" name="Right Arrow 6"/>
          <p:cNvSpPr/>
          <p:nvPr/>
        </p:nvSpPr>
        <p:spPr>
          <a:xfrm>
            <a:off x="3382592" y="3388210"/>
            <a:ext cx="978408" cy="484632"/>
          </a:xfrm>
          <a:prstGeom prs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Tree>
    <p:extLst>
      <p:ext uri="{BB962C8B-B14F-4D97-AF65-F5344CB8AC3E}">
        <p14:creationId xmlns:p14="http://schemas.microsoft.com/office/powerpoint/2010/main" val="9571118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1026" y="-103096"/>
            <a:ext cx="492204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37194" y="1129826"/>
            <a:ext cx="2602259" cy="2769989"/>
          </a:xfrm>
          <a:prstGeom prst="rect">
            <a:avLst/>
          </a:prstGeom>
        </p:spPr>
        <p:txBody>
          <a:bodyPr wrap="square">
            <a:spAutoFit/>
          </a:bodyPr>
          <a:lstStyle/>
          <a:p>
            <a:r>
              <a:rPr lang="sr-Latn-RS" sz="2800" b="1" u="sng" dirty="0" smtClean="0">
                <a:solidFill>
                  <a:srgbClr val="FF0000"/>
                </a:solidFill>
                <a:latin typeface="Advent Pro" panose="020B0604020202020204" charset="-18"/>
              </a:rPr>
              <a:t>Determination:</a:t>
            </a:r>
          </a:p>
          <a:p>
            <a:endParaRPr lang="sr-Latn-RS" dirty="0"/>
          </a:p>
          <a:p>
            <a:r>
              <a:rPr lang="sr-Latn-RS" sz="1800" dirty="0" smtClean="0"/>
              <a:t>NF-</a:t>
            </a:r>
            <a:r>
              <a:rPr lang="el-GR" sz="1800" dirty="0" smtClean="0"/>
              <a:t>κ</a:t>
            </a:r>
            <a:r>
              <a:rPr lang="sr-Latn-RS" sz="1800" dirty="0" smtClean="0"/>
              <a:t>Bp65 </a:t>
            </a:r>
            <a:r>
              <a:rPr lang="sr-Latn-RS" sz="1800" dirty="0"/>
              <a:t>(C-20)</a:t>
            </a:r>
          </a:p>
          <a:p>
            <a:r>
              <a:rPr lang="sr-Latn-RS" sz="1800" dirty="0" smtClean="0"/>
              <a:t>P38</a:t>
            </a:r>
          </a:p>
          <a:p>
            <a:r>
              <a:rPr lang="sr-Latn-RS" sz="1800" dirty="0" smtClean="0"/>
              <a:t>MDA-5 </a:t>
            </a:r>
          </a:p>
          <a:p>
            <a:r>
              <a:rPr lang="sr-Latn-RS" sz="1800" dirty="0" smtClean="0"/>
              <a:t>IRF-3</a:t>
            </a:r>
            <a:endParaRPr lang="sr-Latn-RS" sz="1800" dirty="0"/>
          </a:p>
          <a:p>
            <a:r>
              <a:rPr lang="sr-Latn-RS" sz="1800" dirty="0" smtClean="0"/>
              <a:t>IRF-7</a:t>
            </a:r>
          </a:p>
          <a:p>
            <a:endParaRPr lang="sr-Latn-RS" sz="1800" dirty="0" smtClean="0"/>
          </a:p>
          <a:p>
            <a:r>
              <a:rPr lang="sr-Latn-RS" sz="1200" dirty="0" smtClean="0"/>
              <a:t>purchased from Santa </a:t>
            </a:r>
            <a:r>
              <a:rPr lang="sr-Latn-RS" sz="1200" dirty="0"/>
              <a:t>Cruz Biotechnology (CA, USA</a:t>
            </a:r>
            <a:r>
              <a:rPr lang="sr-Latn-RS" sz="1200" dirty="0" smtClean="0"/>
              <a:t>)</a:t>
            </a:r>
            <a:endParaRPr lang="sr-Latn-RS" sz="1200" dirty="0"/>
          </a:p>
        </p:txBody>
      </p:sp>
      <p:sp>
        <p:nvSpPr>
          <p:cNvPr id="5" name="Rectangle 4"/>
          <p:cNvSpPr/>
          <p:nvPr/>
        </p:nvSpPr>
        <p:spPr>
          <a:xfrm>
            <a:off x="6970033" y="3279569"/>
            <a:ext cx="473206" cy="230832"/>
          </a:xfrm>
          <a:prstGeom prst="rect">
            <a:avLst/>
          </a:prstGeom>
        </p:spPr>
        <p:txBody>
          <a:bodyPr wrap="none">
            <a:spAutoFit/>
          </a:bodyPr>
          <a:lstStyle/>
          <a:p>
            <a:r>
              <a:rPr lang="sr-Latn-RS" sz="900" dirty="0"/>
              <a:t>IRF-3</a:t>
            </a:r>
          </a:p>
        </p:txBody>
      </p:sp>
      <p:sp>
        <p:nvSpPr>
          <p:cNvPr id="7" name="Rectangle 6"/>
          <p:cNvSpPr/>
          <p:nvPr/>
        </p:nvSpPr>
        <p:spPr>
          <a:xfrm>
            <a:off x="6970033" y="3077119"/>
            <a:ext cx="473206" cy="230832"/>
          </a:xfrm>
          <a:prstGeom prst="rect">
            <a:avLst/>
          </a:prstGeom>
        </p:spPr>
        <p:txBody>
          <a:bodyPr wrap="none">
            <a:spAutoFit/>
          </a:bodyPr>
          <a:lstStyle/>
          <a:p>
            <a:r>
              <a:rPr lang="sr-Latn-RS" sz="900" dirty="0" smtClean="0"/>
              <a:t>IRF-7</a:t>
            </a:r>
            <a:endParaRPr lang="sr-Latn-RS" sz="900" dirty="0"/>
          </a:p>
        </p:txBody>
      </p:sp>
      <p:cxnSp>
        <p:nvCxnSpPr>
          <p:cNvPr id="9" name="Straight Arrow Connector 8"/>
          <p:cNvCxnSpPr/>
          <p:nvPr/>
        </p:nvCxnSpPr>
        <p:spPr>
          <a:xfrm flipH="1">
            <a:off x="7328765" y="2220686"/>
            <a:ext cx="13936" cy="6138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a:off x="6411704" y="2936167"/>
            <a:ext cx="637225" cy="3178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6937972" y="2907315"/>
            <a:ext cx="505267" cy="230832"/>
          </a:xfrm>
          <a:prstGeom prst="rect">
            <a:avLst/>
          </a:prstGeom>
          <a:noFill/>
        </p:spPr>
        <p:txBody>
          <a:bodyPr wrap="none" rtlCol="0">
            <a:spAutoFit/>
          </a:bodyPr>
          <a:lstStyle/>
          <a:p>
            <a:r>
              <a:rPr lang="sr-Latn-RS" sz="900" dirty="0" smtClean="0"/>
              <a:t>MDA5</a:t>
            </a:r>
            <a:endParaRPr lang="sr-Latn-RS" sz="900" dirty="0"/>
          </a:p>
        </p:txBody>
      </p:sp>
      <p:sp>
        <p:nvSpPr>
          <p:cNvPr id="10" name="TextBox 9"/>
          <p:cNvSpPr txBox="1"/>
          <p:nvPr/>
        </p:nvSpPr>
        <p:spPr>
          <a:xfrm>
            <a:off x="6937972" y="126538"/>
            <a:ext cx="1313180" cy="307777"/>
          </a:xfrm>
          <a:prstGeom prst="rect">
            <a:avLst/>
          </a:prstGeom>
          <a:noFill/>
        </p:spPr>
        <p:txBody>
          <a:bodyPr wrap="none" rtlCol="0">
            <a:spAutoFit/>
          </a:bodyPr>
          <a:lstStyle/>
          <a:p>
            <a:r>
              <a:rPr lang="sr-Latn-RS" b="1" dirty="0" smtClean="0">
                <a:solidFill>
                  <a:srgbClr val="FF0000"/>
                </a:solidFill>
                <a:latin typeface="Advent Pro" panose="020B0604020202020204" charset="-18"/>
              </a:rPr>
              <a:t>PAMP and DAMP</a:t>
            </a:r>
            <a:endParaRPr lang="sr-Latn-RS" b="1" dirty="0">
              <a:solidFill>
                <a:srgbClr val="FF0000"/>
              </a:solidFill>
              <a:latin typeface="Advent Pro" panose="020B0604020202020204" charset="-18"/>
            </a:endParaRPr>
          </a:p>
        </p:txBody>
      </p:sp>
    </p:spTree>
    <p:extLst>
      <p:ext uri="{BB962C8B-B14F-4D97-AF65-F5344CB8AC3E}">
        <p14:creationId xmlns:p14="http://schemas.microsoft.com/office/powerpoint/2010/main" val="25308249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65740" y="0"/>
            <a:ext cx="7711200" cy="572700"/>
          </a:xfrm>
        </p:spPr>
        <p:txBody>
          <a:bodyPr/>
          <a:lstStyle/>
          <a:p>
            <a:pPr eaLnBrk="1" hangingPunct="1"/>
            <a:r>
              <a:rPr lang="hr-HR" altLang="sr-Latn-RS" i="1" dirty="0" smtClean="0">
                <a:solidFill>
                  <a:srgbClr val="FF0000"/>
                </a:solidFill>
              </a:rPr>
              <a:t>Patients and control subjects:</a:t>
            </a:r>
            <a:endParaRPr lang="en-US" altLang="sr-Latn-RS" i="1" dirty="0" smtClean="0">
              <a:solidFill>
                <a:srgbClr val="FF0000"/>
              </a:solidFill>
            </a:endParaRPr>
          </a:p>
        </p:txBody>
      </p:sp>
      <p:sp>
        <p:nvSpPr>
          <p:cNvPr id="35843" name="Rectangle 3"/>
          <p:cNvSpPr>
            <a:spLocks noGrp="1" noChangeArrowheads="1"/>
          </p:cNvSpPr>
          <p:nvPr>
            <p:ph type="body" idx="4294967295"/>
          </p:nvPr>
        </p:nvSpPr>
        <p:spPr>
          <a:xfrm>
            <a:off x="110002" y="682780"/>
            <a:ext cx="5410773" cy="3943350"/>
          </a:xfrm>
        </p:spPr>
        <p:txBody>
          <a:bodyPr/>
          <a:lstStyle/>
          <a:p>
            <a:pPr eaLnBrk="1" hangingPunct="1">
              <a:lnSpc>
                <a:spcPct val="80000"/>
              </a:lnSpc>
            </a:pPr>
            <a:r>
              <a:rPr lang="en-US" altLang="sr-Latn-RS" dirty="0"/>
              <a:t>Patients with the different stages of chronic kidney disease were selected according to the National Kidney Foundation (NKF) </a:t>
            </a:r>
            <a:r>
              <a:rPr lang="en-US" altLang="sr-Latn-RS" dirty="0" smtClean="0"/>
              <a:t>criteria</a:t>
            </a:r>
            <a:r>
              <a:rPr lang="sr-Latn-RS" altLang="sr-Latn-RS" dirty="0" smtClean="0"/>
              <a:t>, </a:t>
            </a:r>
            <a:r>
              <a:rPr lang="en-US" altLang="sr-Latn-RS" dirty="0"/>
              <a:t>recruited from the Clinic for Nephrology and hemodialysis Medical </a:t>
            </a:r>
            <a:r>
              <a:rPr lang="sr-Latn-RS" altLang="sr-Latn-RS" dirty="0" smtClean="0"/>
              <a:t>F</a:t>
            </a:r>
            <a:r>
              <a:rPr lang="en-US" altLang="sr-Latn-RS" dirty="0" err="1" smtClean="0"/>
              <a:t>aculty</a:t>
            </a:r>
            <a:r>
              <a:rPr lang="en-US" altLang="sr-Latn-RS" dirty="0"/>
              <a:t>, University of </a:t>
            </a:r>
            <a:r>
              <a:rPr lang="en-US" altLang="sr-Latn-RS" dirty="0" smtClean="0"/>
              <a:t>Nis: </a:t>
            </a:r>
            <a:endParaRPr lang="sr-Latn-RS" altLang="sr-Latn-RS" dirty="0" smtClean="0"/>
          </a:p>
          <a:p>
            <a:pPr marL="114300" indent="0" eaLnBrk="1" hangingPunct="1">
              <a:lnSpc>
                <a:spcPct val="80000"/>
              </a:lnSpc>
              <a:buNone/>
            </a:pPr>
            <a:endParaRPr lang="en-US" altLang="sr-Latn-RS" dirty="0"/>
          </a:p>
          <a:p>
            <a:pPr eaLnBrk="1" hangingPunct="1">
              <a:lnSpc>
                <a:spcPct val="80000"/>
              </a:lnSpc>
            </a:pPr>
            <a:r>
              <a:rPr lang="en-US" altLang="sr-Latn-RS" u="sng" dirty="0"/>
              <a:t>Stage 1</a:t>
            </a:r>
            <a:r>
              <a:rPr lang="en-US" altLang="sr-Latn-RS" dirty="0"/>
              <a:t>: Kidney damage with normal or increased GFR </a:t>
            </a:r>
          </a:p>
          <a:p>
            <a:pPr eaLnBrk="1" hangingPunct="1">
              <a:lnSpc>
                <a:spcPct val="80000"/>
              </a:lnSpc>
            </a:pPr>
            <a:r>
              <a:rPr lang="en-US" altLang="sr-Latn-RS" u="sng" dirty="0"/>
              <a:t>Stage 2</a:t>
            </a:r>
            <a:r>
              <a:rPr lang="en-US" altLang="sr-Latn-RS" dirty="0"/>
              <a:t>: Mild reduction in GFR </a:t>
            </a:r>
            <a:r>
              <a:rPr lang="en-US" altLang="sr-Latn-RS" dirty="0" smtClean="0"/>
              <a:t> </a:t>
            </a:r>
            <a:endParaRPr lang="en-US" altLang="sr-Latn-RS" dirty="0"/>
          </a:p>
          <a:p>
            <a:pPr eaLnBrk="1" hangingPunct="1">
              <a:lnSpc>
                <a:spcPct val="80000"/>
              </a:lnSpc>
            </a:pPr>
            <a:r>
              <a:rPr lang="en-US" altLang="sr-Latn-RS" u="sng" dirty="0"/>
              <a:t>Stage 3</a:t>
            </a:r>
            <a:r>
              <a:rPr lang="en-US" altLang="sr-Latn-RS" dirty="0"/>
              <a:t>: Moderate reduction in GFR </a:t>
            </a:r>
            <a:r>
              <a:rPr lang="en-US" altLang="sr-Latn-RS" dirty="0" smtClean="0"/>
              <a:t> </a:t>
            </a:r>
            <a:endParaRPr lang="en-US" altLang="sr-Latn-RS" dirty="0"/>
          </a:p>
          <a:p>
            <a:pPr eaLnBrk="1" hangingPunct="1">
              <a:lnSpc>
                <a:spcPct val="80000"/>
              </a:lnSpc>
            </a:pPr>
            <a:r>
              <a:rPr lang="en-US" altLang="sr-Latn-RS" u="sng" dirty="0"/>
              <a:t>Stage 4</a:t>
            </a:r>
            <a:r>
              <a:rPr lang="en-US" altLang="sr-Latn-RS" dirty="0"/>
              <a:t>: Severe reduction in GFR </a:t>
            </a:r>
            <a:r>
              <a:rPr lang="en-US" altLang="sr-Latn-RS" dirty="0" smtClean="0"/>
              <a:t> </a:t>
            </a:r>
            <a:endParaRPr lang="en-US" altLang="sr-Latn-RS" dirty="0"/>
          </a:p>
          <a:p>
            <a:pPr eaLnBrk="1" hangingPunct="1">
              <a:lnSpc>
                <a:spcPct val="80000"/>
              </a:lnSpc>
            </a:pPr>
            <a:r>
              <a:rPr lang="en-US" altLang="sr-Latn-RS" u="sng" dirty="0"/>
              <a:t>Stage 5</a:t>
            </a:r>
            <a:r>
              <a:rPr lang="en-US" altLang="sr-Latn-RS" dirty="0"/>
              <a:t>: Kidney failure, patient </a:t>
            </a:r>
            <a:r>
              <a:rPr lang="en-US" altLang="sr-Latn-RS" dirty="0" smtClean="0"/>
              <a:t>on </a:t>
            </a:r>
            <a:r>
              <a:rPr lang="en-US" altLang="sr-Latn-RS" dirty="0"/>
              <a:t>dialysis </a:t>
            </a:r>
            <a:r>
              <a:rPr lang="en-US" altLang="sr-Latn-RS" dirty="0" smtClean="0"/>
              <a:t>program</a:t>
            </a:r>
            <a:endParaRPr lang="sr-Latn-RS" altLang="sr-Latn-RS" dirty="0" smtClean="0"/>
          </a:p>
          <a:p>
            <a:pPr eaLnBrk="1" hangingPunct="1">
              <a:lnSpc>
                <a:spcPct val="80000"/>
              </a:lnSpc>
            </a:pPr>
            <a:r>
              <a:rPr lang="sr-Latn-RS" altLang="sr-Latn-RS" u="sng" dirty="0" smtClean="0"/>
              <a:t>Transplanted</a:t>
            </a:r>
            <a:r>
              <a:rPr lang="sr-Latn-RS" altLang="sr-Latn-RS" dirty="0" smtClean="0"/>
              <a:t> </a:t>
            </a:r>
            <a:r>
              <a:rPr lang="en-US" altLang="sr-Latn-RS" dirty="0" smtClean="0"/>
              <a:t>patients</a:t>
            </a:r>
            <a:endParaRPr lang="en-US" altLang="sr-Latn-RS" dirty="0"/>
          </a:p>
        </p:txBody>
      </p:sp>
      <p:pic>
        <p:nvPicPr>
          <p:cNvPr id="2" name="Picture 1"/>
          <p:cNvPicPr>
            <a:picLocks noChangeAspect="1"/>
          </p:cNvPicPr>
          <p:nvPr/>
        </p:nvPicPr>
        <p:blipFill>
          <a:blip r:embed="rId2"/>
          <a:stretch>
            <a:fillRect/>
          </a:stretch>
        </p:blipFill>
        <p:spPr>
          <a:xfrm>
            <a:off x="5626482" y="2017150"/>
            <a:ext cx="3421265" cy="2280843"/>
          </a:xfrm>
          <a:prstGeom prst="rect">
            <a:avLst/>
          </a:prstGeom>
        </p:spPr>
      </p:pic>
    </p:spTree>
    <p:extLst>
      <p:ext uri="{BB962C8B-B14F-4D97-AF65-F5344CB8AC3E}">
        <p14:creationId xmlns:p14="http://schemas.microsoft.com/office/powerpoint/2010/main" val="17946665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hr-HR" altLang="sr-Latn-RS" sz="3000" i="1" dirty="0">
                <a:solidFill>
                  <a:srgbClr val="FF0000"/>
                </a:solidFill>
              </a:rPr>
              <a:t>Isolation of</a:t>
            </a:r>
            <a:r>
              <a:rPr lang="hr-HR" altLang="sr-Latn-RS" sz="3000" dirty="0">
                <a:solidFill>
                  <a:srgbClr val="FF0000"/>
                </a:solidFill>
              </a:rPr>
              <a:t> </a:t>
            </a:r>
            <a:r>
              <a:rPr lang="en-US" altLang="sr-Latn-RS" sz="3000" i="1" dirty="0">
                <a:solidFill>
                  <a:srgbClr val="FF0000"/>
                </a:solidFill>
              </a:rPr>
              <a:t>nucleic</a:t>
            </a:r>
            <a:r>
              <a:rPr lang="hr-HR" altLang="sr-Latn-RS" sz="3000" i="1" dirty="0">
                <a:solidFill>
                  <a:srgbClr val="FF0000"/>
                </a:solidFill>
              </a:rPr>
              <a:t> </a:t>
            </a:r>
            <a:r>
              <a:rPr lang="en-US" altLang="sr-Latn-RS" sz="3000" i="1" dirty="0">
                <a:solidFill>
                  <a:srgbClr val="FF0000"/>
                </a:solidFill>
              </a:rPr>
              <a:t>acids</a:t>
            </a:r>
            <a:r>
              <a:rPr lang="hr-HR" altLang="sr-Latn-RS" sz="3000" i="1" dirty="0">
                <a:solidFill>
                  <a:srgbClr val="FF0000"/>
                </a:solidFill>
              </a:rPr>
              <a:t> </a:t>
            </a:r>
            <a:r>
              <a:rPr lang="en-US" altLang="sr-Latn-RS" sz="3000" i="1" dirty="0">
                <a:solidFill>
                  <a:srgbClr val="FF0000"/>
                </a:solidFill>
              </a:rPr>
              <a:t>and</a:t>
            </a:r>
            <a:r>
              <a:rPr lang="hr-HR" altLang="sr-Latn-RS" sz="3000" i="1" dirty="0">
                <a:solidFill>
                  <a:srgbClr val="FF0000"/>
                </a:solidFill>
              </a:rPr>
              <a:t> </a:t>
            </a:r>
            <a:r>
              <a:rPr lang="en-US" altLang="sr-Latn-RS" sz="3000" i="1" dirty="0">
                <a:solidFill>
                  <a:srgbClr val="FF0000"/>
                </a:solidFill>
              </a:rPr>
              <a:t>oligonucleotide</a:t>
            </a:r>
            <a:r>
              <a:rPr lang="hr-HR" altLang="sr-Latn-RS" sz="3000" i="1" dirty="0">
                <a:solidFill>
                  <a:srgbClr val="FF0000"/>
                </a:solidFill>
              </a:rPr>
              <a:t> </a:t>
            </a:r>
            <a:r>
              <a:rPr lang="en-US" altLang="sr-Latn-RS" sz="3000" i="1" dirty="0">
                <a:solidFill>
                  <a:srgbClr val="FF0000"/>
                </a:solidFill>
              </a:rPr>
              <a:t>samples</a:t>
            </a:r>
          </a:p>
        </p:txBody>
      </p:sp>
      <p:sp>
        <p:nvSpPr>
          <p:cNvPr id="36867" name="Rectangle 3"/>
          <p:cNvSpPr>
            <a:spLocks noGrp="1" noChangeArrowheads="1"/>
          </p:cNvSpPr>
          <p:nvPr>
            <p:ph type="body" idx="4294967295"/>
          </p:nvPr>
        </p:nvSpPr>
        <p:spPr>
          <a:xfrm>
            <a:off x="0" y="1200150"/>
            <a:ext cx="8298352" cy="3394075"/>
          </a:xfrm>
        </p:spPr>
        <p:txBody>
          <a:bodyPr/>
          <a:lstStyle/>
          <a:p>
            <a:pPr eaLnBrk="1" hangingPunct="1">
              <a:lnSpc>
                <a:spcPct val="80000"/>
              </a:lnSpc>
            </a:pPr>
            <a:r>
              <a:rPr lang="en-US" altLang="sr-Latn-RS" sz="2100" dirty="0"/>
              <a:t>For</a:t>
            </a:r>
            <a:r>
              <a:rPr lang="hr-HR" altLang="sr-Latn-RS" sz="2100" dirty="0"/>
              <a:t> </a:t>
            </a:r>
            <a:r>
              <a:rPr lang="en-US" altLang="sr-Latn-RS" sz="2100" dirty="0"/>
              <a:t>the</a:t>
            </a:r>
            <a:r>
              <a:rPr lang="hr-HR" altLang="sr-Latn-RS" sz="2100" dirty="0"/>
              <a:t> </a:t>
            </a:r>
            <a:r>
              <a:rPr lang="en-US" altLang="sr-Latn-RS" sz="2100" dirty="0"/>
              <a:t>isolation</a:t>
            </a:r>
            <a:r>
              <a:rPr lang="hr-HR" altLang="sr-Latn-RS" sz="2100" dirty="0"/>
              <a:t> </a:t>
            </a:r>
            <a:r>
              <a:rPr lang="en-US" altLang="sr-Latn-RS" sz="2100" dirty="0"/>
              <a:t>of</a:t>
            </a:r>
            <a:r>
              <a:rPr lang="hr-HR" altLang="sr-Latn-RS" sz="2100" dirty="0"/>
              <a:t> </a:t>
            </a:r>
            <a:r>
              <a:rPr lang="en-US" altLang="sr-Latn-RS" sz="2100" dirty="0"/>
              <a:t>RNA</a:t>
            </a:r>
            <a:r>
              <a:rPr lang="hr-HR" altLang="sr-Latn-RS" sz="2100" dirty="0"/>
              <a:t> </a:t>
            </a:r>
            <a:r>
              <a:rPr lang="en-US" altLang="sr-Latn-RS" sz="2100" dirty="0"/>
              <a:t>from</a:t>
            </a:r>
            <a:r>
              <a:rPr lang="hr-HR" altLang="sr-Latn-RS" sz="2100" dirty="0"/>
              <a:t> </a:t>
            </a:r>
            <a:r>
              <a:rPr lang="en-US" altLang="sr-Latn-RS" sz="2100" dirty="0"/>
              <a:t>plasma</a:t>
            </a:r>
            <a:r>
              <a:rPr lang="hr-HR" altLang="sr-Latn-RS" sz="2100" dirty="0"/>
              <a:t> </a:t>
            </a:r>
            <a:r>
              <a:rPr lang="en-US" altLang="sr-Latn-RS" sz="2100" dirty="0"/>
              <a:t>samples</a:t>
            </a:r>
            <a:r>
              <a:rPr lang="hr-HR" altLang="sr-Latn-RS" sz="2100" dirty="0"/>
              <a:t>, </a:t>
            </a:r>
            <a:r>
              <a:rPr lang="en-US" altLang="sr-Latn-RS" sz="2100" dirty="0"/>
              <a:t>the</a:t>
            </a:r>
            <a:r>
              <a:rPr lang="hr-HR" altLang="sr-Latn-RS" sz="2100" dirty="0"/>
              <a:t> </a:t>
            </a:r>
            <a:r>
              <a:rPr lang="en-US" altLang="sr-Latn-RS" sz="2100" dirty="0"/>
              <a:t>commercial</a:t>
            </a:r>
            <a:r>
              <a:rPr lang="hr-HR" altLang="sr-Latn-RS" sz="2100" dirty="0"/>
              <a:t> </a:t>
            </a:r>
            <a:r>
              <a:rPr lang="en-US" altLang="sr-Latn-RS" sz="2100" dirty="0"/>
              <a:t>RNA</a:t>
            </a:r>
            <a:r>
              <a:rPr lang="hr-HR" altLang="sr-Latn-RS" sz="2100" dirty="0"/>
              <a:t> </a:t>
            </a:r>
            <a:r>
              <a:rPr lang="en-US" altLang="sr-Latn-RS" sz="2100" dirty="0"/>
              <a:t>isolation</a:t>
            </a:r>
            <a:r>
              <a:rPr lang="hr-HR" altLang="sr-Latn-RS" sz="2100" dirty="0"/>
              <a:t> </a:t>
            </a:r>
            <a:r>
              <a:rPr lang="en-US" altLang="sr-Latn-RS" sz="2100" dirty="0"/>
              <a:t>reagent</a:t>
            </a:r>
            <a:r>
              <a:rPr lang="hr-HR" altLang="sr-Latn-RS" sz="2100" dirty="0"/>
              <a:t> </a:t>
            </a:r>
            <a:r>
              <a:rPr lang="en-US" altLang="sr-Latn-RS" sz="2100" dirty="0"/>
              <a:t>set</a:t>
            </a:r>
            <a:r>
              <a:rPr lang="hr-HR" altLang="sr-Latn-RS" sz="2100" dirty="0"/>
              <a:t> </a:t>
            </a:r>
            <a:r>
              <a:rPr lang="en-US" altLang="sr-Latn-RS" sz="2100" dirty="0"/>
              <a:t>TRI</a:t>
            </a:r>
            <a:r>
              <a:rPr lang="hr-HR" altLang="sr-Latn-RS" sz="2100" dirty="0"/>
              <a:t> </a:t>
            </a:r>
            <a:r>
              <a:rPr lang="en-US" altLang="sr-Latn-RS" sz="2100" dirty="0"/>
              <a:t>Reagent</a:t>
            </a:r>
            <a:r>
              <a:rPr lang="hr-HR" altLang="sr-Latn-RS" sz="2100" dirty="0"/>
              <a:t> </a:t>
            </a:r>
            <a:r>
              <a:rPr lang="en-US" altLang="sr-Latn-RS" sz="2100" dirty="0"/>
              <a:t>BD</a:t>
            </a:r>
            <a:r>
              <a:rPr lang="hr-HR" altLang="sr-Latn-RS" sz="2100" dirty="0"/>
              <a:t> (</a:t>
            </a:r>
            <a:r>
              <a:rPr lang="en-US" altLang="sr-Latn-RS" sz="2100" dirty="0"/>
              <a:t>T</a:t>
            </a:r>
            <a:r>
              <a:rPr lang="hr-HR" altLang="sr-Latn-RS" sz="2100" dirty="0"/>
              <a:t>3809) </a:t>
            </a:r>
            <a:r>
              <a:rPr lang="en-US" altLang="sr-Latn-RS" sz="2100" dirty="0"/>
              <a:t>for</a:t>
            </a:r>
            <a:r>
              <a:rPr lang="hr-HR" altLang="sr-Latn-RS" sz="2100" dirty="0"/>
              <a:t> </a:t>
            </a:r>
            <a:r>
              <a:rPr lang="en-US" altLang="sr-Latn-RS" sz="2100" dirty="0"/>
              <a:t>the</a:t>
            </a:r>
            <a:r>
              <a:rPr lang="hr-HR" altLang="sr-Latn-RS" sz="2100" dirty="0"/>
              <a:t> </a:t>
            </a:r>
            <a:r>
              <a:rPr lang="en-US" altLang="sr-Latn-RS" sz="2100" dirty="0"/>
              <a:t>simultaneous</a:t>
            </a:r>
            <a:r>
              <a:rPr lang="hr-HR" altLang="sr-Latn-RS" sz="2100" dirty="0"/>
              <a:t> </a:t>
            </a:r>
            <a:r>
              <a:rPr lang="en-US" altLang="sr-Latn-RS" sz="2100" dirty="0"/>
              <a:t>isolation</a:t>
            </a:r>
            <a:r>
              <a:rPr lang="hr-HR" altLang="sr-Latn-RS" sz="2100" dirty="0"/>
              <a:t> </a:t>
            </a:r>
            <a:r>
              <a:rPr lang="en-US" altLang="sr-Latn-RS" sz="2100" dirty="0"/>
              <a:t>of</a:t>
            </a:r>
            <a:r>
              <a:rPr lang="hr-HR" altLang="sr-Latn-RS" sz="2100" dirty="0"/>
              <a:t> </a:t>
            </a:r>
            <a:r>
              <a:rPr lang="en-US" altLang="sr-Latn-RS" sz="2100" dirty="0"/>
              <a:t>RNA</a:t>
            </a:r>
            <a:r>
              <a:rPr lang="hr-HR" altLang="sr-Latn-RS" sz="2100" dirty="0"/>
              <a:t>, </a:t>
            </a:r>
            <a:r>
              <a:rPr lang="en-US" altLang="sr-Latn-RS" sz="2100" dirty="0"/>
              <a:t>DNA</a:t>
            </a:r>
            <a:r>
              <a:rPr lang="hr-HR" altLang="sr-Latn-RS" sz="2100" dirty="0"/>
              <a:t> </a:t>
            </a:r>
            <a:r>
              <a:rPr lang="en-US" altLang="sr-Latn-RS" sz="2100" dirty="0"/>
              <a:t>and</a:t>
            </a:r>
            <a:r>
              <a:rPr lang="hr-HR" altLang="sr-Latn-RS" sz="2100" dirty="0"/>
              <a:t> </a:t>
            </a:r>
            <a:r>
              <a:rPr lang="en-US" altLang="sr-Latn-RS" sz="2100" dirty="0"/>
              <a:t>proteins</a:t>
            </a:r>
            <a:r>
              <a:rPr lang="hr-HR" altLang="sr-Latn-RS" sz="2100" dirty="0"/>
              <a:t> </a:t>
            </a:r>
            <a:r>
              <a:rPr lang="en-US" altLang="sr-Latn-RS" sz="2100" dirty="0"/>
              <a:t>from</a:t>
            </a:r>
            <a:r>
              <a:rPr lang="hr-HR" altLang="sr-Latn-RS" sz="2100" dirty="0"/>
              <a:t> </a:t>
            </a:r>
            <a:r>
              <a:rPr lang="en-US" altLang="sr-Latn-RS" sz="2100" dirty="0"/>
              <a:t>plasma</a:t>
            </a:r>
            <a:r>
              <a:rPr lang="hr-HR" altLang="sr-Latn-RS" sz="2100" dirty="0"/>
              <a:t> </a:t>
            </a:r>
            <a:r>
              <a:rPr lang="en-US" altLang="sr-Latn-RS" sz="2100" dirty="0"/>
              <a:t>was</a:t>
            </a:r>
            <a:r>
              <a:rPr lang="hr-HR" altLang="sr-Latn-RS" sz="2100" dirty="0"/>
              <a:t> </a:t>
            </a:r>
            <a:r>
              <a:rPr lang="en-US" altLang="sr-Latn-RS" sz="2100" dirty="0"/>
              <a:t>used</a:t>
            </a:r>
            <a:r>
              <a:rPr lang="hr-HR" altLang="sr-Latn-RS" sz="2100" dirty="0"/>
              <a:t>,  </a:t>
            </a:r>
            <a:r>
              <a:rPr lang="en-US" altLang="sr-Latn-RS" sz="2100" dirty="0"/>
              <a:t>purchased</a:t>
            </a:r>
            <a:r>
              <a:rPr lang="hr-HR" altLang="sr-Latn-RS" sz="2100" dirty="0"/>
              <a:t> </a:t>
            </a:r>
            <a:r>
              <a:rPr lang="en-US" altLang="sr-Latn-RS" sz="2100" dirty="0"/>
              <a:t>from</a:t>
            </a:r>
            <a:r>
              <a:rPr lang="hr-HR" altLang="sr-Latn-RS" sz="2100" dirty="0"/>
              <a:t> </a:t>
            </a:r>
            <a:r>
              <a:rPr lang="en-US" altLang="sr-Latn-RS" sz="2100" dirty="0"/>
              <a:t>Sigma</a:t>
            </a:r>
            <a:r>
              <a:rPr lang="hr-HR" altLang="sr-Latn-RS" sz="2100" dirty="0"/>
              <a:t> (</a:t>
            </a:r>
            <a:r>
              <a:rPr lang="en-US" altLang="sr-Latn-RS" sz="2100" dirty="0"/>
              <a:t>Saint</a:t>
            </a:r>
            <a:r>
              <a:rPr lang="hr-HR" altLang="sr-Latn-RS" sz="2100" dirty="0"/>
              <a:t> </a:t>
            </a:r>
            <a:r>
              <a:rPr lang="en-US" altLang="sr-Latn-RS" sz="2100" dirty="0"/>
              <a:t>Louis</a:t>
            </a:r>
            <a:r>
              <a:rPr lang="hr-HR" altLang="sr-Latn-RS" sz="2100" dirty="0"/>
              <a:t>, </a:t>
            </a:r>
            <a:r>
              <a:rPr lang="en-US" altLang="sr-Latn-RS" sz="2100" dirty="0"/>
              <a:t>USA</a:t>
            </a:r>
            <a:r>
              <a:rPr lang="hr-HR" altLang="sr-Latn-RS" sz="2100" dirty="0"/>
              <a:t>). </a:t>
            </a:r>
            <a:endParaRPr lang="hr-HR" altLang="sr-Latn-RS" sz="2100" dirty="0" smtClean="0"/>
          </a:p>
          <a:p>
            <a:pPr marL="114300" indent="0" eaLnBrk="1" hangingPunct="1">
              <a:lnSpc>
                <a:spcPct val="80000"/>
              </a:lnSpc>
              <a:buNone/>
            </a:pPr>
            <a:endParaRPr lang="en-US" altLang="sr-Latn-RS" sz="2100" dirty="0"/>
          </a:p>
          <a:p>
            <a:pPr eaLnBrk="1" hangingPunct="1">
              <a:lnSpc>
                <a:spcPct val="80000"/>
              </a:lnSpc>
            </a:pPr>
            <a:r>
              <a:rPr lang="en-US" altLang="sr-Latn-RS" sz="2100" dirty="0"/>
              <a:t>The concentration of circulating nucleic acids was calculated by using corresponding standard of RNA. The UV spectra obtained in our study are in a close agreement with recent revised UV extinction coefficients of RNA  and related nucleotides</a:t>
            </a:r>
          </a:p>
        </p:txBody>
      </p:sp>
    </p:spTree>
    <p:extLst>
      <p:ext uri="{BB962C8B-B14F-4D97-AF65-F5344CB8AC3E}">
        <p14:creationId xmlns:p14="http://schemas.microsoft.com/office/powerpoint/2010/main" val="33278354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367" y="73765"/>
            <a:ext cx="7711200" cy="572700"/>
          </a:xfrm>
        </p:spPr>
        <p:txBody>
          <a:bodyPr/>
          <a:lstStyle/>
          <a:p>
            <a:r>
              <a:rPr lang="sr-Latn-RS" i="1" dirty="0" smtClean="0">
                <a:solidFill>
                  <a:srgbClr val="FF0000"/>
                </a:solidFill>
              </a:rPr>
              <a:t>Culture of residental macrophages</a:t>
            </a:r>
            <a:endParaRPr lang="sr-Latn-RS" i="1" dirty="0">
              <a:solidFill>
                <a:srgbClr val="FF0000"/>
              </a:solidFill>
            </a:endParaRPr>
          </a:p>
        </p:txBody>
      </p:sp>
      <p:sp>
        <p:nvSpPr>
          <p:cNvPr id="3" name="Rectangle 2"/>
          <p:cNvSpPr/>
          <p:nvPr/>
        </p:nvSpPr>
        <p:spPr>
          <a:xfrm>
            <a:off x="116879" y="744658"/>
            <a:ext cx="6475208" cy="4185761"/>
          </a:xfrm>
          <a:prstGeom prst="rect">
            <a:avLst/>
          </a:prstGeom>
        </p:spPr>
        <p:txBody>
          <a:bodyPr wrap="square">
            <a:spAutoFit/>
          </a:bodyPr>
          <a:lstStyle/>
          <a:p>
            <a:r>
              <a:rPr lang="en-US" dirty="0"/>
              <a:t>The passaged residential macrophages were obtained from the Department of Microbiology, Biochemistry, and Biotechnology, University of Maribor (Slovenia). </a:t>
            </a:r>
            <a:endParaRPr lang="sr-Latn-RS" dirty="0" smtClean="0"/>
          </a:p>
          <a:p>
            <a:r>
              <a:rPr lang="en-US" dirty="0" smtClean="0"/>
              <a:t>PBMCs </a:t>
            </a:r>
            <a:r>
              <a:rPr lang="en-US" dirty="0"/>
              <a:t>were isolated from buffy coats of healthy blood donors after </a:t>
            </a:r>
            <a:r>
              <a:rPr lang="en-US" dirty="0" err="1"/>
              <a:t>Ficoll</a:t>
            </a:r>
            <a:r>
              <a:rPr lang="en-US" dirty="0"/>
              <a:t> centrifugation, </a:t>
            </a:r>
            <a:r>
              <a:rPr lang="en-US" dirty="0" smtClean="0"/>
              <a:t>allowed </a:t>
            </a:r>
            <a:r>
              <a:rPr lang="en-US" dirty="0"/>
              <a:t>to differentiate into monocyte-derived macrophages. </a:t>
            </a:r>
            <a:endParaRPr lang="sr-Latn-RS" dirty="0" smtClean="0"/>
          </a:p>
          <a:p>
            <a:endParaRPr lang="sr-Latn-RS" dirty="0" smtClean="0"/>
          </a:p>
          <a:p>
            <a:r>
              <a:rPr lang="en-US" dirty="0" smtClean="0"/>
              <a:t>DMEM, </a:t>
            </a:r>
            <a:r>
              <a:rPr lang="en-US" dirty="0"/>
              <a:t>supplemented with 100 </a:t>
            </a:r>
            <a:r>
              <a:rPr lang="en-US" dirty="0" err="1"/>
              <a:t>μg</a:t>
            </a:r>
            <a:r>
              <a:rPr lang="en-US" dirty="0"/>
              <a:t>/mL streptomycin, 100 U/mL penicillin, 10% </a:t>
            </a:r>
            <a:r>
              <a:rPr lang="en-US" dirty="0" smtClean="0"/>
              <a:t>heat-inactivated</a:t>
            </a:r>
            <a:r>
              <a:rPr lang="sr-Latn-RS" dirty="0" smtClean="0"/>
              <a:t> FCS</a:t>
            </a:r>
            <a:r>
              <a:rPr lang="en-US" dirty="0" smtClean="0"/>
              <a:t> , </a:t>
            </a:r>
            <a:r>
              <a:rPr lang="en-US" dirty="0"/>
              <a:t>and 1 </a:t>
            </a:r>
            <a:r>
              <a:rPr lang="en-US" dirty="0" err="1"/>
              <a:t>mM</a:t>
            </a:r>
            <a:r>
              <a:rPr lang="en-US" dirty="0"/>
              <a:t> glutamine, was used for cultivation. </a:t>
            </a:r>
            <a:endParaRPr lang="sr-Latn-RS" dirty="0" smtClean="0"/>
          </a:p>
          <a:p>
            <a:r>
              <a:rPr lang="sr-Latn-RS" dirty="0"/>
              <a:t>R</a:t>
            </a:r>
            <a:r>
              <a:rPr lang="en-US" dirty="0" err="1" smtClean="0"/>
              <a:t>esidential</a:t>
            </a:r>
            <a:r>
              <a:rPr lang="en-US" dirty="0" smtClean="0"/>
              <a:t> </a:t>
            </a:r>
            <a:r>
              <a:rPr lang="en-US" dirty="0"/>
              <a:t>macrophages, obtained after 64th passage, </a:t>
            </a:r>
            <a:r>
              <a:rPr lang="en-US" dirty="0" smtClean="0"/>
              <a:t>cultured </a:t>
            </a:r>
            <a:r>
              <a:rPr lang="en-US" dirty="0"/>
              <a:t>in 24-well plates, allocated into different groups: </a:t>
            </a:r>
            <a:endParaRPr lang="sr-Latn-RS" dirty="0" smtClean="0"/>
          </a:p>
          <a:p>
            <a:endParaRPr lang="sr-Latn-RS" dirty="0" smtClean="0"/>
          </a:p>
          <a:p>
            <a:r>
              <a:rPr lang="sr-Latn-RS" dirty="0" smtClean="0"/>
              <a:t>I </a:t>
            </a:r>
            <a:r>
              <a:rPr lang="en-US" dirty="0" smtClean="0"/>
              <a:t>the </a:t>
            </a:r>
            <a:r>
              <a:rPr lang="en-US" dirty="0"/>
              <a:t>cells exposed to media supplemented with 100 </a:t>
            </a:r>
            <a:r>
              <a:rPr lang="en-US" dirty="0" err="1"/>
              <a:t>μL</a:t>
            </a:r>
            <a:r>
              <a:rPr lang="en-US" dirty="0"/>
              <a:t> of physiological saline solution</a:t>
            </a:r>
            <a:r>
              <a:rPr lang="en-US" dirty="0" smtClean="0"/>
              <a:t>;</a:t>
            </a:r>
            <a:endParaRPr lang="sr-Latn-RS" dirty="0" smtClean="0"/>
          </a:p>
          <a:p>
            <a:r>
              <a:rPr lang="sr-Latn-RS" dirty="0" smtClean="0"/>
              <a:t>II </a:t>
            </a:r>
            <a:r>
              <a:rPr lang="en-US" dirty="0" smtClean="0"/>
              <a:t>the </a:t>
            </a:r>
            <a:r>
              <a:rPr lang="en-US" dirty="0"/>
              <a:t>cells exposed to media supplemented with 100 </a:t>
            </a:r>
            <a:r>
              <a:rPr lang="en-US" dirty="0" err="1"/>
              <a:t>μL</a:t>
            </a:r>
            <a:r>
              <a:rPr lang="en-US" dirty="0"/>
              <a:t> of RNAs purified from plasma of control healthy subjects; </a:t>
            </a:r>
            <a:endParaRPr lang="sr-Latn-RS" dirty="0" smtClean="0"/>
          </a:p>
          <a:p>
            <a:r>
              <a:rPr lang="sr-Latn-RS" dirty="0" smtClean="0"/>
              <a:t>III t</a:t>
            </a:r>
            <a:r>
              <a:rPr lang="en-US" dirty="0" smtClean="0"/>
              <a:t>he </a:t>
            </a:r>
            <a:r>
              <a:rPr lang="en-US" dirty="0"/>
              <a:t>cells exposed to media supplemented with 100 </a:t>
            </a:r>
            <a:r>
              <a:rPr lang="en-US" dirty="0" err="1"/>
              <a:t>μL</a:t>
            </a:r>
            <a:r>
              <a:rPr lang="en-US" dirty="0"/>
              <a:t> of RNAs purified from different groups of </a:t>
            </a:r>
            <a:r>
              <a:rPr lang="en-US" dirty="0" smtClean="0"/>
              <a:t>patients</a:t>
            </a:r>
            <a:r>
              <a:rPr lang="sr-Latn-RS" dirty="0" smtClean="0"/>
              <a:t> (1-5</a:t>
            </a:r>
            <a:r>
              <a:rPr lang="sr-Latn-RS" dirty="0"/>
              <a:t> </a:t>
            </a:r>
            <a:r>
              <a:rPr lang="sr-Latn-RS" dirty="0" smtClean="0"/>
              <a:t>stages of CRF, dyalysis and tarnsplanted pat)</a:t>
            </a:r>
            <a:r>
              <a:rPr lang="en-US" dirty="0" smtClean="0"/>
              <a:t> </a:t>
            </a:r>
            <a:endParaRPr lang="sr-Latn-RS" dirty="0" smtClean="0"/>
          </a:p>
          <a:p>
            <a:r>
              <a:rPr lang="en-US" dirty="0" smtClean="0"/>
              <a:t>The </a:t>
            </a:r>
            <a:r>
              <a:rPr lang="en-US" dirty="0"/>
              <a:t>number of samples of each group corresponded to the number of circulating nucleic acid samples, except that untreated group of cells exposed to media and physiological saline solution consisted of 10 samples.</a:t>
            </a:r>
            <a:endParaRPr lang="sr-Latn-RS" dirty="0"/>
          </a:p>
        </p:txBody>
      </p:sp>
      <p:pic>
        <p:nvPicPr>
          <p:cNvPr id="5" name="Picture 4"/>
          <p:cNvPicPr>
            <a:picLocks noChangeAspect="1"/>
          </p:cNvPicPr>
          <p:nvPr/>
        </p:nvPicPr>
        <p:blipFill>
          <a:blip r:embed="rId2"/>
          <a:stretch>
            <a:fillRect/>
          </a:stretch>
        </p:blipFill>
        <p:spPr>
          <a:xfrm>
            <a:off x="6592087" y="1696354"/>
            <a:ext cx="2381250" cy="2066925"/>
          </a:xfrm>
          <a:prstGeom prst="rect">
            <a:avLst/>
          </a:prstGeom>
        </p:spPr>
      </p:pic>
    </p:spTree>
    <p:extLst>
      <p:ext uri="{BB962C8B-B14F-4D97-AF65-F5344CB8AC3E}">
        <p14:creationId xmlns:p14="http://schemas.microsoft.com/office/powerpoint/2010/main" val="3788989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43758"/>
            <a:ext cx="9141252" cy="380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2"/>
          <p:cNvSpPr>
            <a:spLocks noChangeArrowheads="1"/>
          </p:cNvSpPr>
          <p:nvPr/>
        </p:nvSpPr>
        <p:spPr bwMode="auto">
          <a:xfrm>
            <a:off x="1398985" y="4299348"/>
            <a:ext cx="634603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sr-Latn-RS" altLang="sr-Latn-RS" sz="1350"/>
              <a:t>Kocić G et al. Circulating nucleic acids as possible damage-associated molecular patterns in different stages of renal failure. Ren Fail. 2010;32(4):486-92. </a:t>
            </a:r>
          </a:p>
        </p:txBody>
      </p:sp>
    </p:spTree>
    <p:extLst>
      <p:ext uri="{BB962C8B-B14F-4D97-AF65-F5344CB8AC3E}">
        <p14:creationId xmlns:p14="http://schemas.microsoft.com/office/powerpoint/2010/main" val="30128751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4012847596"/>
              </p:ext>
            </p:extLst>
          </p:nvPr>
        </p:nvGraphicFramePr>
        <p:xfrm>
          <a:off x="1601918" y="485130"/>
          <a:ext cx="5311083" cy="340622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972225" y="4241990"/>
            <a:ext cx="4940776" cy="307777"/>
          </a:xfrm>
          <a:prstGeom prst="rect">
            <a:avLst/>
          </a:prstGeom>
          <a:noFill/>
        </p:spPr>
        <p:txBody>
          <a:bodyPr wrap="none" rtlCol="0">
            <a:spAutoFit/>
          </a:bodyPr>
          <a:lstStyle/>
          <a:p>
            <a:r>
              <a:rPr lang="sr-Latn-RS" dirty="0" smtClean="0"/>
              <a:t>Circulating nucleic acids concentration in groups of patients </a:t>
            </a:r>
            <a:endParaRPr lang="sr-Latn-RS" dirty="0"/>
          </a:p>
        </p:txBody>
      </p:sp>
      <p:sp>
        <p:nvSpPr>
          <p:cNvPr id="4" name="TextBox 3"/>
          <p:cNvSpPr txBox="1"/>
          <p:nvPr/>
        </p:nvSpPr>
        <p:spPr>
          <a:xfrm>
            <a:off x="1883801" y="398761"/>
            <a:ext cx="582211" cy="307777"/>
          </a:xfrm>
          <a:prstGeom prst="rect">
            <a:avLst/>
          </a:prstGeom>
          <a:noFill/>
        </p:spPr>
        <p:txBody>
          <a:bodyPr wrap="none" rtlCol="0">
            <a:spAutoFit/>
          </a:bodyPr>
          <a:lstStyle/>
          <a:p>
            <a:r>
              <a:rPr lang="sr-Latn-RS" dirty="0"/>
              <a:t>m</a:t>
            </a:r>
            <a:r>
              <a:rPr lang="sr-Latn-RS" dirty="0" smtClean="0"/>
              <a:t>g/L</a:t>
            </a:r>
            <a:endParaRPr lang="sr-Latn-RS" dirty="0"/>
          </a:p>
        </p:txBody>
      </p:sp>
      <p:sp>
        <p:nvSpPr>
          <p:cNvPr id="5" name="TextBox 4"/>
          <p:cNvSpPr txBox="1"/>
          <p:nvPr/>
        </p:nvSpPr>
        <p:spPr>
          <a:xfrm>
            <a:off x="2658517" y="3760551"/>
            <a:ext cx="3879786" cy="261610"/>
          </a:xfrm>
          <a:prstGeom prst="rect">
            <a:avLst/>
          </a:prstGeom>
          <a:noFill/>
        </p:spPr>
        <p:txBody>
          <a:bodyPr wrap="square" rtlCol="0">
            <a:spAutoFit/>
          </a:bodyPr>
          <a:lstStyle/>
          <a:p>
            <a:r>
              <a:rPr lang="sr-Latn-RS" sz="1100" b="1" dirty="0" smtClean="0"/>
              <a:t>Control     CRF II-III     CRF IV-V    Hemod.      Transpl.</a:t>
            </a:r>
            <a:endParaRPr lang="sr-Latn-RS" sz="1100" b="1" dirty="0"/>
          </a:p>
        </p:txBody>
      </p:sp>
      <p:sp>
        <p:nvSpPr>
          <p:cNvPr id="6" name="TextBox 5"/>
          <p:cNvSpPr txBox="1"/>
          <p:nvPr/>
        </p:nvSpPr>
        <p:spPr>
          <a:xfrm>
            <a:off x="5560099" y="1300094"/>
            <a:ext cx="856325" cy="307777"/>
          </a:xfrm>
          <a:prstGeom prst="rect">
            <a:avLst/>
          </a:prstGeom>
          <a:noFill/>
        </p:spPr>
        <p:txBody>
          <a:bodyPr wrap="none" rtlCol="0">
            <a:spAutoFit/>
          </a:bodyPr>
          <a:lstStyle/>
          <a:p>
            <a:r>
              <a:rPr lang="sr-Latn-RS" dirty="0" smtClean="0"/>
              <a:t>P&lt;0.001</a:t>
            </a:r>
            <a:endParaRPr lang="sr-Latn-RS" dirty="0"/>
          </a:p>
        </p:txBody>
      </p:sp>
      <p:sp>
        <p:nvSpPr>
          <p:cNvPr id="7" name="TextBox 6"/>
          <p:cNvSpPr txBox="1"/>
          <p:nvPr/>
        </p:nvSpPr>
        <p:spPr>
          <a:xfrm>
            <a:off x="4703774" y="532307"/>
            <a:ext cx="926857" cy="307777"/>
          </a:xfrm>
          <a:prstGeom prst="rect">
            <a:avLst/>
          </a:prstGeom>
          <a:noFill/>
        </p:spPr>
        <p:txBody>
          <a:bodyPr wrap="none" rtlCol="0">
            <a:spAutoFit/>
          </a:bodyPr>
          <a:lstStyle/>
          <a:p>
            <a:r>
              <a:rPr lang="sr-Latn-RS" dirty="0" smtClean="0"/>
              <a:t>*P&lt;0.001</a:t>
            </a:r>
            <a:endParaRPr lang="sr-Latn-RS" dirty="0"/>
          </a:p>
        </p:txBody>
      </p:sp>
      <p:sp>
        <p:nvSpPr>
          <p:cNvPr id="8" name="TextBox 7"/>
          <p:cNvSpPr txBox="1"/>
          <p:nvPr/>
        </p:nvSpPr>
        <p:spPr>
          <a:xfrm>
            <a:off x="4014450" y="817001"/>
            <a:ext cx="856325" cy="307777"/>
          </a:xfrm>
          <a:prstGeom prst="rect">
            <a:avLst/>
          </a:prstGeom>
          <a:noFill/>
        </p:spPr>
        <p:txBody>
          <a:bodyPr wrap="none" rtlCol="0">
            <a:spAutoFit/>
          </a:bodyPr>
          <a:lstStyle/>
          <a:p>
            <a:r>
              <a:rPr lang="sr-Latn-RS" dirty="0" smtClean="0"/>
              <a:t>P&lt;0.001</a:t>
            </a:r>
            <a:endParaRPr lang="sr-Latn-RS" dirty="0"/>
          </a:p>
        </p:txBody>
      </p:sp>
      <p:sp>
        <p:nvSpPr>
          <p:cNvPr id="9" name="TextBox 8"/>
          <p:cNvSpPr txBox="1"/>
          <p:nvPr/>
        </p:nvSpPr>
        <p:spPr>
          <a:xfrm>
            <a:off x="3260739" y="1146206"/>
            <a:ext cx="856325" cy="307777"/>
          </a:xfrm>
          <a:prstGeom prst="rect">
            <a:avLst/>
          </a:prstGeom>
          <a:noFill/>
        </p:spPr>
        <p:txBody>
          <a:bodyPr wrap="none" rtlCol="0">
            <a:spAutoFit/>
          </a:bodyPr>
          <a:lstStyle/>
          <a:p>
            <a:r>
              <a:rPr lang="sr-Latn-RS" dirty="0" smtClean="0"/>
              <a:t>P&lt;0.001</a:t>
            </a:r>
            <a:endParaRPr lang="sr-Latn-RS" dirty="0"/>
          </a:p>
        </p:txBody>
      </p:sp>
      <p:sp>
        <p:nvSpPr>
          <p:cNvPr id="10" name="TextBox 9"/>
          <p:cNvSpPr txBox="1"/>
          <p:nvPr/>
        </p:nvSpPr>
        <p:spPr>
          <a:xfrm>
            <a:off x="4698772" y="300142"/>
            <a:ext cx="856325" cy="307777"/>
          </a:xfrm>
          <a:prstGeom prst="rect">
            <a:avLst/>
          </a:prstGeom>
          <a:noFill/>
        </p:spPr>
        <p:txBody>
          <a:bodyPr wrap="none" rtlCol="0">
            <a:spAutoFit/>
          </a:bodyPr>
          <a:lstStyle/>
          <a:p>
            <a:r>
              <a:rPr lang="sr-Latn-RS" dirty="0" smtClean="0"/>
              <a:t>P&lt;0.001</a:t>
            </a:r>
            <a:endParaRPr lang="sr-Latn-RS" dirty="0"/>
          </a:p>
        </p:txBody>
      </p:sp>
      <p:sp>
        <p:nvSpPr>
          <p:cNvPr id="11" name="TextBox 10"/>
          <p:cNvSpPr txBox="1"/>
          <p:nvPr/>
        </p:nvSpPr>
        <p:spPr>
          <a:xfrm>
            <a:off x="4014449" y="1010575"/>
            <a:ext cx="827471" cy="307777"/>
          </a:xfrm>
          <a:prstGeom prst="rect">
            <a:avLst/>
          </a:prstGeom>
          <a:noFill/>
        </p:spPr>
        <p:txBody>
          <a:bodyPr wrap="none" rtlCol="0">
            <a:spAutoFit/>
          </a:bodyPr>
          <a:lstStyle/>
          <a:p>
            <a:r>
              <a:rPr lang="sr-Latn-RS" dirty="0" smtClean="0"/>
              <a:t>*P&lt;0.05</a:t>
            </a:r>
            <a:endParaRPr lang="sr-Latn-RS" dirty="0"/>
          </a:p>
        </p:txBody>
      </p:sp>
    </p:spTree>
    <p:extLst>
      <p:ext uri="{BB962C8B-B14F-4D97-AF65-F5344CB8AC3E}">
        <p14:creationId xmlns:p14="http://schemas.microsoft.com/office/powerpoint/2010/main" val="8018539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4"/>
          <p:cNvGraphicFramePr>
            <a:graphicFrameLocks noChangeAspect="1"/>
          </p:cNvGraphicFramePr>
          <p:nvPr/>
        </p:nvGraphicFramePr>
        <p:xfrm>
          <a:off x="1143000" y="0"/>
          <a:ext cx="6858000" cy="4677966"/>
        </p:xfrm>
        <a:graphic>
          <a:graphicData uri="http://schemas.openxmlformats.org/presentationml/2006/ole">
            <mc:AlternateContent xmlns:mc="http://schemas.openxmlformats.org/markup-compatibility/2006">
              <mc:Choice xmlns:v="urn:schemas-microsoft-com:vml" Requires="v">
                <p:oleObj spid="_x0000_s3245" name="Chart" r:id="rId3" imgW="5886450" imgH="2809875" progId="Excel.Chart.8">
                  <p:embed/>
                </p:oleObj>
              </mc:Choice>
              <mc:Fallback>
                <p:oleObj name="Chart" r:id="rId3" imgW="5886450" imgH="2809875"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0"/>
                        <a:ext cx="6858000" cy="467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39" name="Text Box 6"/>
          <p:cNvSpPr txBox="1">
            <a:spLocks noChangeArrowheads="1"/>
          </p:cNvSpPr>
          <p:nvPr/>
        </p:nvSpPr>
        <p:spPr bwMode="auto">
          <a:xfrm>
            <a:off x="1818085" y="4083844"/>
            <a:ext cx="6003567" cy="3000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sr-Latn-RS" sz="1350"/>
              <a:t>240   245   250   255  260  265   270  275  280  285  290  295  300 305  310</a:t>
            </a:r>
          </a:p>
        </p:txBody>
      </p:sp>
      <p:sp>
        <p:nvSpPr>
          <p:cNvPr id="39940" name="Text Box 7"/>
          <p:cNvSpPr txBox="1">
            <a:spLocks noChangeArrowheads="1"/>
          </p:cNvSpPr>
          <p:nvPr/>
        </p:nvSpPr>
        <p:spPr bwMode="auto">
          <a:xfrm>
            <a:off x="1331119" y="250031"/>
            <a:ext cx="32504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39941" name="Text Box 9"/>
          <p:cNvSpPr txBox="1">
            <a:spLocks noChangeArrowheads="1"/>
          </p:cNvSpPr>
          <p:nvPr/>
        </p:nvSpPr>
        <p:spPr bwMode="auto">
          <a:xfrm>
            <a:off x="5706666" y="1491854"/>
            <a:ext cx="1204176"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sr-Latn-RS" sz="1350"/>
              <a:t>CRF III, IV, V</a:t>
            </a:r>
          </a:p>
          <a:p>
            <a:pPr eaLnBrk="1" hangingPunct="1">
              <a:spcBef>
                <a:spcPct val="0"/>
              </a:spcBef>
              <a:buFontTx/>
              <a:buNone/>
            </a:pPr>
            <a:r>
              <a:rPr lang="en-US" altLang="sr-Latn-RS" sz="1350"/>
              <a:t>Dialysis</a:t>
            </a:r>
          </a:p>
        </p:txBody>
      </p:sp>
      <p:sp>
        <p:nvSpPr>
          <p:cNvPr id="39942" name="AutoShape 10"/>
          <p:cNvSpPr>
            <a:spLocks/>
          </p:cNvSpPr>
          <p:nvPr/>
        </p:nvSpPr>
        <p:spPr bwMode="auto">
          <a:xfrm rot="-126438">
            <a:off x="5320904" y="896541"/>
            <a:ext cx="382190" cy="2158603"/>
          </a:xfrm>
          <a:prstGeom prst="rightBrace">
            <a:avLst>
              <a:gd name="adj1" fmla="val 47066"/>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39943" name="Line 11"/>
          <p:cNvSpPr>
            <a:spLocks noChangeShapeType="1"/>
          </p:cNvSpPr>
          <p:nvPr/>
        </p:nvSpPr>
        <p:spPr bwMode="auto">
          <a:xfrm flipH="1">
            <a:off x="4950619" y="2680097"/>
            <a:ext cx="1295400" cy="43219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r-Latn-RS" sz="1050"/>
          </a:p>
        </p:txBody>
      </p:sp>
      <p:sp>
        <p:nvSpPr>
          <p:cNvPr id="39944" name="Text Box 12"/>
          <p:cNvSpPr txBox="1">
            <a:spLocks noChangeArrowheads="1"/>
          </p:cNvSpPr>
          <p:nvPr/>
        </p:nvSpPr>
        <p:spPr bwMode="auto">
          <a:xfrm>
            <a:off x="6285310" y="2478881"/>
            <a:ext cx="1435008"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sr-Latn-RS" sz="1350"/>
              <a:t>Control samples</a:t>
            </a:r>
          </a:p>
        </p:txBody>
      </p:sp>
      <p:sp>
        <p:nvSpPr>
          <p:cNvPr id="39945" name="Text Box 13"/>
          <p:cNvSpPr txBox="1">
            <a:spLocks noChangeArrowheads="1"/>
          </p:cNvSpPr>
          <p:nvPr/>
        </p:nvSpPr>
        <p:spPr bwMode="auto">
          <a:xfrm>
            <a:off x="1532335" y="210741"/>
            <a:ext cx="482824"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sr-Latn-RS" sz="1350"/>
              <a:t>Abs</a:t>
            </a:r>
          </a:p>
        </p:txBody>
      </p:sp>
      <p:sp>
        <p:nvSpPr>
          <p:cNvPr id="39946" name="Text Box 14"/>
          <p:cNvSpPr txBox="1">
            <a:spLocks noChangeArrowheads="1"/>
          </p:cNvSpPr>
          <p:nvPr/>
        </p:nvSpPr>
        <p:spPr bwMode="auto">
          <a:xfrm>
            <a:off x="1143000" y="4569619"/>
            <a:ext cx="6380273"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sr-Latn-RS" sz="1500" b="1"/>
              <a:t>Figure 2. Spectrophotometric scan analysis of plasma nucleic acids</a:t>
            </a:r>
          </a:p>
        </p:txBody>
      </p:sp>
      <p:sp>
        <p:nvSpPr>
          <p:cNvPr id="2" name="Oval 1"/>
          <p:cNvSpPr/>
          <p:nvPr/>
        </p:nvSpPr>
        <p:spPr>
          <a:xfrm>
            <a:off x="4333136" y="4008629"/>
            <a:ext cx="419386" cy="3752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Tree>
    <p:extLst>
      <p:ext uri="{BB962C8B-B14F-4D97-AF65-F5344CB8AC3E}">
        <p14:creationId xmlns:p14="http://schemas.microsoft.com/office/powerpoint/2010/main" val="32488666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74515" y="1072530"/>
            <a:ext cx="5514483" cy="3233078"/>
          </a:xfrm>
          <a:prstGeom prst="rect">
            <a:avLst/>
          </a:prstGeom>
        </p:spPr>
      </p:pic>
      <p:pic>
        <p:nvPicPr>
          <p:cNvPr id="5" name="Picture 8" descr="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043727">
            <a:off x="2545749" y="1189602"/>
            <a:ext cx="450411" cy="1125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544495" y="90607"/>
            <a:ext cx="7711200" cy="572700"/>
          </a:xfrm>
        </p:spPr>
        <p:txBody>
          <a:bodyPr/>
          <a:lstStyle/>
          <a:p>
            <a:r>
              <a:rPr lang="sr-Latn-RS" altLang="sr-Latn-RS" b="1" u="sng" dirty="0" smtClean="0">
                <a:solidFill>
                  <a:srgbClr val="FF0000"/>
                </a:solidFill>
              </a:rPr>
              <a:t>CKD</a:t>
            </a:r>
          </a:p>
        </p:txBody>
      </p:sp>
      <p:sp>
        <p:nvSpPr>
          <p:cNvPr id="2" name="Content Placeholder 1"/>
          <p:cNvSpPr>
            <a:spLocks noGrp="1"/>
          </p:cNvSpPr>
          <p:nvPr>
            <p:ph idx="1"/>
          </p:nvPr>
        </p:nvSpPr>
        <p:spPr>
          <a:xfrm>
            <a:off x="0" y="969402"/>
            <a:ext cx="3265714" cy="3753551"/>
          </a:xfrm>
        </p:spPr>
        <p:txBody>
          <a:bodyPr/>
          <a:lstStyle/>
          <a:p>
            <a:r>
              <a:rPr lang="en-US" sz="1200" dirty="0"/>
              <a:t>Upon injury or pathogen invasion, the innate immune system acts as an immediate defense mechanism, </a:t>
            </a:r>
            <a:r>
              <a:rPr lang="en-US" sz="1200" dirty="0" smtClean="0"/>
              <a:t>to </a:t>
            </a:r>
            <a:r>
              <a:rPr lang="en-US" sz="1200" dirty="0"/>
              <a:t>provide </a:t>
            </a:r>
            <a:r>
              <a:rPr lang="en-US" sz="1200" dirty="0" err="1"/>
              <a:t>cytoprotective</a:t>
            </a:r>
            <a:r>
              <a:rPr lang="en-US" sz="1200" dirty="0"/>
              <a:t> mechanisms for tissue healing. </a:t>
            </a:r>
          </a:p>
          <a:p>
            <a:r>
              <a:rPr lang="en-US" altLang="sr-Latn-RS" sz="1200" dirty="0"/>
              <a:t>Activated </a:t>
            </a:r>
            <a:r>
              <a:rPr lang="en-US" altLang="sr-Latn-RS" sz="1200" dirty="0" err="1"/>
              <a:t>immun</a:t>
            </a:r>
            <a:r>
              <a:rPr lang="sr-Latn-RS" altLang="sr-Latn-RS" sz="1200" dirty="0"/>
              <a:t>e</a:t>
            </a:r>
            <a:r>
              <a:rPr lang="en-US" altLang="sr-Latn-RS" sz="1200" dirty="0"/>
              <a:t>-inflammatory cascade is one of the most important triggering factor </a:t>
            </a:r>
          </a:p>
          <a:p>
            <a:r>
              <a:rPr lang="sr-Latn-RS" sz="1200" u="sng" dirty="0" smtClean="0"/>
              <a:t>P</a:t>
            </a:r>
            <a:r>
              <a:rPr lang="en-US" sz="1200" u="sng" dirty="0" err="1" smtClean="0"/>
              <a:t>ersistent</a:t>
            </a:r>
            <a:r>
              <a:rPr lang="en-US" sz="1200" u="sng" dirty="0" smtClean="0"/>
              <a:t> </a:t>
            </a:r>
            <a:r>
              <a:rPr lang="en-US" sz="1200" u="sng" dirty="0"/>
              <a:t>or excessive immune system activation is harmful and results in permanent organ structural and function alterations</a:t>
            </a:r>
            <a:r>
              <a:rPr lang="en-US" sz="1200" dirty="0"/>
              <a:t>. </a:t>
            </a:r>
            <a:endParaRPr lang="sr-Latn-RS" sz="1200" dirty="0"/>
          </a:p>
          <a:p>
            <a:endParaRPr lang="sr-Latn-RS" dirty="0"/>
          </a:p>
        </p:txBody>
      </p:sp>
      <p:sp>
        <p:nvSpPr>
          <p:cNvPr id="7" name="Round Single Corner Rectangle 6"/>
          <p:cNvSpPr/>
          <p:nvPr/>
        </p:nvSpPr>
        <p:spPr>
          <a:xfrm>
            <a:off x="4468872" y="2689069"/>
            <a:ext cx="1058779" cy="253511"/>
          </a:xfrm>
          <a:prstGeom prst="round1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Tree>
    <p:extLst>
      <p:ext uri="{BB962C8B-B14F-4D97-AF65-F5344CB8AC3E}">
        <p14:creationId xmlns:p14="http://schemas.microsoft.com/office/powerpoint/2010/main" val="41197526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2" descr="224596859smallal4.jpg road to Love image by lightfactory"/>
          <p:cNvPicPr>
            <a:picLocks noChangeAspect="1" noChangeArrowheads="1"/>
          </p:cNvPicPr>
          <p:nvPr/>
        </p:nvPicPr>
        <p:blipFill>
          <a:blip r:embed="rId2">
            <a:lum bright="26000" contrast="-32000"/>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0964" name="Text Box 5"/>
          <p:cNvSpPr txBox="1">
            <a:spLocks noChangeArrowheads="1"/>
          </p:cNvSpPr>
          <p:nvPr/>
        </p:nvSpPr>
        <p:spPr bwMode="auto">
          <a:xfrm>
            <a:off x="1143001" y="451225"/>
            <a:ext cx="569387" cy="300082"/>
          </a:xfrm>
          <a:prstGeom prst="rect">
            <a:avLst/>
          </a:prstGeom>
          <a:solidFill>
            <a:srgbClr val="FFFFFF"/>
          </a:solidFill>
          <a:ln>
            <a:noFill/>
          </a:ln>
          <a:effec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sr-Latn-RS" sz="1350" dirty="0"/>
              <a:t>2000</a:t>
            </a:r>
          </a:p>
        </p:txBody>
      </p:sp>
      <p:sp>
        <p:nvSpPr>
          <p:cNvPr id="40965" name="Text Box 7"/>
          <p:cNvSpPr txBox="1">
            <a:spLocks noChangeArrowheads="1"/>
          </p:cNvSpPr>
          <p:nvPr/>
        </p:nvSpPr>
        <p:spPr bwMode="auto">
          <a:xfrm>
            <a:off x="1143001" y="1329928"/>
            <a:ext cx="569387" cy="300082"/>
          </a:xfrm>
          <a:prstGeom prst="rect">
            <a:avLst/>
          </a:prstGeom>
          <a:solidFill>
            <a:srgbClr val="FFFFFF"/>
          </a:solidFill>
          <a:ln>
            <a:noFill/>
          </a:ln>
          <a:effec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sr-Latn-RS" sz="1350" dirty="0"/>
              <a:t>1500</a:t>
            </a:r>
          </a:p>
        </p:txBody>
      </p:sp>
      <p:sp>
        <p:nvSpPr>
          <p:cNvPr id="40966" name="Text Box 8"/>
          <p:cNvSpPr txBox="1">
            <a:spLocks noChangeArrowheads="1"/>
          </p:cNvSpPr>
          <p:nvPr/>
        </p:nvSpPr>
        <p:spPr bwMode="auto">
          <a:xfrm>
            <a:off x="1143001" y="2193131"/>
            <a:ext cx="569387" cy="300082"/>
          </a:xfrm>
          <a:prstGeom prst="rect">
            <a:avLst/>
          </a:prstGeom>
          <a:solidFill>
            <a:srgbClr val="FFFFFF"/>
          </a:solidFill>
          <a:ln>
            <a:noFill/>
          </a:ln>
          <a:effec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sr-Latn-RS" sz="1350"/>
              <a:t>1000</a:t>
            </a:r>
          </a:p>
        </p:txBody>
      </p:sp>
      <p:sp>
        <p:nvSpPr>
          <p:cNvPr id="40967" name="Text Box 9"/>
          <p:cNvSpPr txBox="1">
            <a:spLocks noChangeArrowheads="1"/>
          </p:cNvSpPr>
          <p:nvPr/>
        </p:nvSpPr>
        <p:spPr bwMode="auto">
          <a:xfrm>
            <a:off x="1143000" y="3112294"/>
            <a:ext cx="473206" cy="300082"/>
          </a:xfrm>
          <a:prstGeom prst="rect">
            <a:avLst/>
          </a:prstGeom>
          <a:solidFill>
            <a:srgbClr val="FFFFFF"/>
          </a:solidFill>
          <a:ln>
            <a:noFill/>
          </a:ln>
          <a:effec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sr-Latn-RS" sz="1350"/>
              <a:t>500</a:t>
            </a:r>
          </a:p>
        </p:txBody>
      </p:sp>
      <p:sp>
        <p:nvSpPr>
          <p:cNvPr id="40968" name="Rectangle 10"/>
          <p:cNvSpPr>
            <a:spLocks noChangeArrowheads="1"/>
          </p:cNvSpPr>
          <p:nvPr/>
        </p:nvSpPr>
        <p:spPr bwMode="auto">
          <a:xfrm>
            <a:off x="1143000" y="4457700"/>
            <a:ext cx="6774612" cy="685800"/>
          </a:xfrm>
          <a:prstGeom prst="rect">
            <a:avLst/>
          </a:prstGeom>
          <a:solidFill>
            <a:srgbClr val="FFFFFF"/>
          </a:solidFill>
          <a:ln w="9525">
            <a:solidFill>
              <a:schemeClr val="bg1"/>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sr-Latn-RS" altLang="sr-Latn-RS" sz="1350"/>
          </a:p>
        </p:txBody>
      </p:sp>
      <p:sp>
        <p:nvSpPr>
          <p:cNvPr id="40969" name="Text Box 11"/>
          <p:cNvSpPr txBox="1">
            <a:spLocks noChangeArrowheads="1"/>
          </p:cNvSpPr>
          <p:nvPr/>
        </p:nvSpPr>
        <p:spPr bwMode="auto">
          <a:xfrm>
            <a:off x="1143001" y="4569619"/>
            <a:ext cx="677461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sr-Latn-RS" sz="1500" b="1"/>
              <a:t>Figure 3. Spectrophotometric scan analysis of corresponding standards</a:t>
            </a:r>
          </a:p>
        </p:txBody>
      </p:sp>
      <p:sp>
        <p:nvSpPr>
          <p:cNvPr id="10" name="Oval 9"/>
          <p:cNvSpPr/>
          <p:nvPr/>
        </p:nvSpPr>
        <p:spPr>
          <a:xfrm>
            <a:off x="6381940" y="1665905"/>
            <a:ext cx="568873" cy="3752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Tree>
    <p:extLst>
      <p:ext uri="{BB962C8B-B14F-4D97-AF65-F5344CB8AC3E}">
        <p14:creationId xmlns:p14="http://schemas.microsoft.com/office/powerpoint/2010/main" val="42592950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3578" y="1015914"/>
            <a:ext cx="5344169" cy="412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3753" y="1075547"/>
            <a:ext cx="3508755" cy="2965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302659" y="4037597"/>
            <a:ext cx="1674019" cy="3012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RS" sz="1050"/>
          </a:p>
        </p:txBody>
      </p:sp>
    </p:spTree>
    <p:extLst>
      <p:ext uri="{BB962C8B-B14F-4D97-AF65-F5344CB8AC3E}">
        <p14:creationId xmlns:p14="http://schemas.microsoft.com/office/powerpoint/2010/main" val="6679049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73938" y="579334"/>
            <a:ext cx="5311932" cy="440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766" y="579334"/>
            <a:ext cx="2743334" cy="351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385614" y="1439931"/>
            <a:ext cx="1944290" cy="3000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RS" sz="1050"/>
          </a:p>
        </p:txBody>
      </p:sp>
      <p:sp>
        <p:nvSpPr>
          <p:cNvPr id="2" name="Rectangle 1"/>
          <p:cNvSpPr/>
          <p:nvPr/>
        </p:nvSpPr>
        <p:spPr>
          <a:xfrm>
            <a:off x="51564" y="4219545"/>
            <a:ext cx="3509783" cy="900246"/>
          </a:xfrm>
          <a:prstGeom prst="rect">
            <a:avLst/>
          </a:prstGeom>
        </p:spPr>
        <p:txBody>
          <a:bodyPr wrap="square">
            <a:spAutoFit/>
          </a:bodyPr>
          <a:lstStyle/>
          <a:p>
            <a:r>
              <a:rPr lang="en-US" sz="1050" dirty="0"/>
              <a:t>Use of </a:t>
            </a:r>
            <a:r>
              <a:rPr lang="en-US" sz="1050" dirty="0" smtClean="0"/>
              <a:t>interferon</a:t>
            </a:r>
            <a:r>
              <a:rPr lang="sr-Latn-RS" sz="1050" dirty="0" smtClean="0"/>
              <a:t> in kidney transplant </a:t>
            </a:r>
            <a:r>
              <a:rPr lang="en-US" sz="1050" dirty="0" smtClean="0"/>
              <a:t> </a:t>
            </a:r>
            <a:r>
              <a:rPr lang="en-US" sz="1050" dirty="0"/>
              <a:t>is not advised, since it increases the chance of episodes of acute humoral rejection (15-64%) three to six months after beginning </a:t>
            </a:r>
            <a:r>
              <a:rPr lang="en-US" sz="1050" dirty="0" smtClean="0"/>
              <a:t>treatment</a:t>
            </a:r>
            <a:r>
              <a:rPr lang="sr-Latn-RS" sz="1050" dirty="0" smtClean="0"/>
              <a:t> (Fabrizi et al </a:t>
            </a:r>
            <a:r>
              <a:rPr lang="en-US" sz="1050" dirty="0" smtClean="0"/>
              <a:t>Aliment </a:t>
            </a:r>
            <a:r>
              <a:rPr lang="en-US" sz="1050" dirty="0" err="1"/>
              <a:t>Pharmacol</a:t>
            </a:r>
            <a:r>
              <a:rPr lang="en-US" sz="1050" dirty="0"/>
              <a:t> </a:t>
            </a:r>
            <a:r>
              <a:rPr lang="en-US" sz="1050" dirty="0" err="1"/>
              <a:t>Ther</a:t>
            </a:r>
            <a:r>
              <a:rPr lang="en-US" sz="1050" dirty="0"/>
              <a:t> 2006;24(10):</a:t>
            </a:r>
            <a:r>
              <a:rPr lang="en-US" sz="1050" dirty="0" smtClean="0"/>
              <a:t>1413-22</a:t>
            </a:r>
            <a:r>
              <a:rPr lang="sr-Latn-RS" sz="1050" dirty="0" smtClean="0"/>
              <a:t>)</a:t>
            </a:r>
            <a:endParaRPr lang="sr-Latn-RS" sz="1050" dirty="0"/>
          </a:p>
        </p:txBody>
      </p:sp>
    </p:spTree>
    <p:extLst>
      <p:ext uri="{BB962C8B-B14F-4D97-AF65-F5344CB8AC3E}">
        <p14:creationId xmlns:p14="http://schemas.microsoft.com/office/powerpoint/2010/main" val="30219766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24276" y="681038"/>
            <a:ext cx="5313970" cy="399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327" y="790646"/>
            <a:ext cx="3595291" cy="278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942624" y="4312865"/>
            <a:ext cx="1943100" cy="3000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RS" sz="1050"/>
          </a:p>
        </p:txBody>
      </p:sp>
      <p:sp>
        <p:nvSpPr>
          <p:cNvPr id="2" name="Rectangle 1"/>
          <p:cNvSpPr/>
          <p:nvPr/>
        </p:nvSpPr>
        <p:spPr>
          <a:xfrm>
            <a:off x="59327" y="4012761"/>
            <a:ext cx="3348311" cy="738664"/>
          </a:xfrm>
          <a:prstGeom prst="rect">
            <a:avLst/>
          </a:prstGeom>
        </p:spPr>
        <p:txBody>
          <a:bodyPr wrap="square">
            <a:spAutoFit/>
          </a:bodyPr>
          <a:lstStyle/>
          <a:p>
            <a:r>
              <a:rPr lang="sr-Latn-RS" sz="1050" dirty="0"/>
              <a:t>Lichtnekert </a:t>
            </a:r>
            <a:r>
              <a:rPr lang="sr-Latn-RS" sz="1050" dirty="0" smtClean="0"/>
              <a:t>J etal.  </a:t>
            </a:r>
            <a:r>
              <a:rPr lang="sr-Latn-RS" sz="1050" dirty="0"/>
              <a:t>Trif is not required for immune</a:t>
            </a:r>
          </a:p>
          <a:p>
            <a:r>
              <a:rPr lang="sr-Latn-RS" sz="1050" dirty="0"/>
              <a:t>complex glomerulonephritis: dying cells activate mesangial cells via </a:t>
            </a:r>
            <a:r>
              <a:rPr lang="sr-Latn-RS" sz="1050" dirty="0" smtClean="0"/>
              <a:t>Tlr2/Myd88 </a:t>
            </a:r>
            <a:r>
              <a:rPr lang="sr-Latn-RS" sz="1050" dirty="0"/>
              <a:t>rather than Tlr3/Trif. Am J Physiol Renal Physiol 2009; </a:t>
            </a:r>
            <a:r>
              <a:rPr lang="sr-Latn-RS" sz="1050" dirty="0" smtClean="0"/>
              <a:t>296: F867–F874</a:t>
            </a:r>
            <a:r>
              <a:rPr lang="sr-Latn-RS" sz="1050" dirty="0"/>
              <a:t>.</a:t>
            </a:r>
          </a:p>
        </p:txBody>
      </p:sp>
    </p:spTree>
    <p:extLst>
      <p:ext uri="{BB962C8B-B14F-4D97-AF65-F5344CB8AC3E}">
        <p14:creationId xmlns:p14="http://schemas.microsoft.com/office/powerpoint/2010/main" val="40619645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3578" y="446566"/>
            <a:ext cx="5557822" cy="445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8719" y="522514"/>
            <a:ext cx="3327459" cy="3251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199710" y="3676068"/>
            <a:ext cx="1944290" cy="125829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RS" sz="1050"/>
          </a:p>
        </p:txBody>
      </p:sp>
      <p:sp>
        <p:nvSpPr>
          <p:cNvPr id="5" name="Rectangle 4"/>
          <p:cNvSpPr/>
          <p:nvPr/>
        </p:nvSpPr>
        <p:spPr>
          <a:xfrm>
            <a:off x="4479499" y="4413870"/>
            <a:ext cx="1944290" cy="52049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RS" sz="1050"/>
          </a:p>
        </p:txBody>
      </p:sp>
    </p:spTree>
    <p:extLst>
      <p:ext uri="{BB962C8B-B14F-4D97-AF65-F5344CB8AC3E}">
        <p14:creationId xmlns:p14="http://schemas.microsoft.com/office/powerpoint/2010/main" val="36738555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5230" y="722289"/>
            <a:ext cx="5028770" cy="3952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258642" y="4351278"/>
            <a:ext cx="1656160" cy="32385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RS" sz="1050"/>
          </a:p>
        </p:txBody>
      </p:sp>
      <p:pic>
        <p:nvPicPr>
          <p:cNvPr id="3" name="Picture 2"/>
          <p:cNvPicPr>
            <a:picLocks noChangeAspect="1"/>
          </p:cNvPicPr>
          <p:nvPr/>
        </p:nvPicPr>
        <p:blipFill>
          <a:blip r:embed="rId3"/>
          <a:stretch>
            <a:fillRect/>
          </a:stretch>
        </p:blipFill>
        <p:spPr>
          <a:xfrm>
            <a:off x="249592" y="797522"/>
            <a:ext cx="3667064" cy="3323061"/>
          </a:xfrm>
          <a:prstGeom prst="rect">
            <a:avLst/>
          </a:prstGeom>
        </p:spPr>
      </p:pic>
    </p:spTree>
    <p:extLst>
      <p:ext uri="{BB962C8B-B14F-4D97-AF65-F5344CB8AC3E}">
        <p14:creationId xmlns:p14="http://schemas.microsoft.com/office/powerpoint/2010/main" val="19242095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solidFill>
                  <a:srgbClr val="FF0000"/>
                </a:solidFill>
              </a:rPr>
              <a:t>NFκB</a:t>
            </a:r>
            <a:r>
              <a:rPr lang="en-US" dirty="0">
                <a:solidFill>
                  <a:srgbClr val="FF0000"/>
                </a:solidFill>
              </a:rPr>
              <a:t> </a:t>
            </a:r>
            <a:r>
              <a:rPr lang="en-US" dirty="0" smtClean="0">
                <a:solidFill>
                  <a:srgbClr val="FF0000"/>
                </a:solidFill>
              </a:rPr>
              <a:t>in CRF</a:t>
            </a:r>
            <a:endParaRPr lang="sr-Latn-RS" dirty="0">
              <a:solidFill>
                <a:srgbClr val="FF0000"/>
              </a:solidFill>
            </a:endParaRPr>
          </a:p>
        </p:txBody>
      </p:sp>
      <p:sp>
        <p:nvSpPr>
          <p:cNvPr id="3" name="Rectangle 2"/>
          <p:cNvSpPr/>
          <p:nvPr/>
        </p:nvSpPr>
        <p:spPr>
          <a:xfrm>
            <a:off x="550015" y="1205454"/>
            <a:ext cx="8269446" cy="2062103"/>
          </a:xfrm>
          <a:prstGeom prst="rect">
            <a:avLst/>
          </a:prstGeom>
        </p:spPr>
        <p:txBody>
          <a:bodyPr wrap="square">
            <a:spAutoFit/>
          </a:bodyPr>
          <a:lstStyle/>
          <a:p>
            <a:r>
              <a:rPr lang="en-US" dirty="0"/>
              <a:t>In patients with immune-mediated glomerular injury, the activation of </a:t>
            </a:r>
            <a:r>
              <a:rPr lang="en-US" dirty="0" err="1"/>
              <a:t>NFκB</a:t>
            </a:r>
            <a:r>
              <a:rPr lang="en-US" dirty="0"/>
              <a:t> has been shown by immunohistochemistry. </a:t>
            </a:r>
          </a:p>
          <a:p>
            <a:r>
              <a:rPr lang="en-US" dirty="0" err="1"/>
              <a:t>NFκB</a:t>
            </a:r>
            <a:r>
              <a:rPr lang="en-US" dirty="0"/>
              <a:t> is overexpressed in IgA nephropathy, especially in patients with high proteinuria and reduced renal function </a:t>
            </a:r>
          </a:p>
          <a:p>
            <a:r>
              <a:rPr lang="en-US" dirty="0"/>
              <a:t>All these morphological examinations in human biopsy describe the correlation of </a:t>
            </a:r>
            <a:r>
              <a:rPr lang="en-US" dirty="0" err="1"/>
              <a:t>NFκB</a:t>
            </a:r>
            <a:r>
              <a:rPr lang="en-US" dirty="0"/>
              <a:t> expression and clinical outcome parameters in these </a:t>
            </a:r>
            <a:r>
              <a:rPr lang="en-US" dirty="0" smtClean="0"/>
              <a:t>patients </a:t>
            </a:r>
          </a:p>
          <a:p>
            <a:r>
              <a:rPr lang="en-US" altLang="sr-Latn-RS" dirty="0"/>
              <a:t>Enhanced glomerular NF-</a:t>
            </a:r>
            <a:r>
              <a:rPr lang="en-US" altLang="sr-Latn-RS" dirty="0" err="1"/>
              <a:t>κB</a:t>
            </a:r>
            <a:r>
              <a:rPr lang="en-US" altLang="sr-Latn-RS" dirty="0"/>
              <a:t> activity in human chronic kidney disease lead to increased risk of lupus-related GN</a:t>
            </a:r>
            <a:endParaRPr lang="sr-Latn-RS" altLang="sr-Latn-RS" dirty="0"/>
          </a:p>
          <a:p>
            <a:endParaRPr lang="en-US" dirty="0"/>
          </a:p>
        </p:txBody>
      </p:sp>
      <p:sp>
        <p:nvSpPr>
          <p:cNvPr id="6" name="Content Placeholder 2"/>
          <p:cNvSpPr txBox="1">
            <a:spLocks/>
          </p:cNvSpPr>
          <p:nvPr/>
        </p:nvSpPr>
        <p:spPr>
          <a:xfrm>
            <a:off x="221360" y="4310743"/>
            <a:ext cx="8867637" cy="9831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sr-Latn-RS" altLang="sr-Latn-RS" sz="900" dirty="0" smtClean="0"/>
              <a:t>Kassan M</a:t>
            </a:r>
            <a:r>
              <a:rPr lang="en-US" altLang="sr-Latn-RS" sz="900" dirty="0" smtClean="0"/>
              <a:t> </a:t>
            </a:r>
            <a:r>
              <a:rPr lang="sr-Latn-RS" altLang="sr-Latn-RS" sz="900" dirty="0" smtClean="0"/>
              <a:t>et al. Enhanced NF-kappaB activity impairs vascular function through PARP-1-, SP-1-, and COX-2-dependent mechanisms in type 2 diabetes. </a:t>
            </a:r>
            <a:r>
              <a:rPr lang="sr-Latn-RS" altLang="sr-Latn-RS" sz="900" i="1" dirty="0" smtClean="0"/>
              <a:t>Diabetes</a:t>
            </a:r>
            <a:r>
              <a:rPr lang="sr-Latn-RS" altLang="sr-Latn-RS" sz="900" dirty="0" smtClean="0"/>
              <a:t>. (2013) 62:2078–87. </a:t>
            </a:r>
          </a:p>
          <a:p>
            <a:r>
              <a:rPr lang="sr-Latn-RS" altLang="sr-Latn-RS" sz="900" dirty="0" smtClean="0"/>
              <a:t>Herrington FD, Carmody RJ, Goodyear CS. Modulation of NF-kappaB signaling as a therapeutic target in autoimmunity. </a:t>
            </a:r>
            <a:r>
              <a:rPr lang="sr-Latn-RS" altLang="sr-Latn-RS" sz="900" i="1" dirty="0" smtClean="0"/>
              <a:t>J Biomol Screen.</a:t>
            </a:r>
            <a:r>
              <a:rPr lang="sr-Latn-RS" altLang="sr-Latn-RS" sz="900" dirty="0" smtClean="0"/>
              <a:t> (2016) 21:223–42.</a:t>
            </a:r>
          </a:p>
          <a:p>
            <a:r>
              <a:rPr lang="sr-Latn-RS" altLang="sr-Latn-RS" sz="900" dirty="0" smtClean="0"/>
              <a:t>López-Franco O</a:t>
            </a:r>
            <a:r>
              <a:rPr lang="en-US" altLang="sr-Latn-RS" sz="900" dirty="0" smtClean="0"/>
              <a:t> et al</a:t>
            </a:r>
            <a:r>
              <a:rPr lang="sr-Latn-RS" altLang="sr-Latn-RS" sz="900" dirty="0" smtClean="0"/>
              <a:t>. Nuclear factor-kappa B inhibitors as potential novel anti-inflammatory agents for the treatment of immune glomerulonephritis. Am J Pathol. 2002 Oct;161(4):1497-505.</a:t>
            </a:r>
            <a:endParaRPr lang="sr-Latn-RS" altLang="sr-Latn-RS" sz="900" dirty="0"/>
          </a:p>
        </p:txBody>
      </p:sp>
    </p:spTree>
    <p:extLst>
      <p:ext uri="{BB962C8B-B14F-4D97-AF65-F5344CB8AC3E}">
        <p14:creationId xmlns:p14="http://schemas.microsoft.com/office/powerpoint/2010/main" val="36764009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85888" y="1168003"/>
            <a:ext cx="3284935" cy="156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2"/>
          <p:cNvSpPr>
            <a:spLocks noChangeArrowheads="1"/>
          </p:cNvSpPr>
          <p:nvPr/>
        </p:nvSpPr>
        <p:spPr bwMode="auto">
          <a:xfrm>
            <a:off x="1253729" y="2863454"/>
            <a:ext cx="337899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sr-Latn-RS" sz="1050"/>
              <a:t>Biochem Pharmacol. 2010 May 1; 79(9): 1272–1280. </a:t>
            </a:r>
            <a:endParaRPr lang="sr-Latn-RS" altLang="sr-Latn-RS" sz="1050"/>
          </a:p>
        </p:txBody>
      </p:sp>
      <p:sp>
        <p:nvSpPr>
          <p:cNvPr id="47108" name="Rectangle 3"/>
          <p:cNvSpPr>
            <a:spLocks noChangeArrowheads="1"/>
          </p:cNvSpPr>
          <p:nvPr/>
        </p:nvSpPr>
        <p:spPr bwMode="auto">
          <a:xfrm>
            <a:off x="1281874" y="237061"/>
            <a:ext cx="670169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sr-Latn-RS" altLang="sr-Latn-RS" sz="1350" dirty="0"/>
              <a:t>Chemical structures of NF-kB inhibitors. (A) Ectinascidin 743; (B) </a:t>
            </a:r>
            <a:r>
              <a:rPr lang="sr-Latn-RS" altLang="sr-Latn-RS" sz="1350" u="sng" dirty="0"/>
              <a:t>Bortezomib</a:t>
            </a:r>
            <a:r>
              <a:rPr lang="sr-Latn-RS" altLang="sr-Latn-RS" sz="1350" dirty="0"/>
              <a:t>; (C) Chromomycin A3; (D) Emetine; (E) Daunorubicinum; (F) Lestaurtinib.</a:t>
            </a:r>
          </a:p>
        </p:txBody>
      </p:sp>
      <p:sp>
        <p:nvSpPr>
          <p:cNvPr id="47109" name="Rectangle 4"/>
          <p:cNvSpPr>
            <a:spLocks noChangeArrowheads="1"/>
          </p:cNvSpPr>
          <p:nvPr/>
        </p:nvSpPr>
        <p:spPr bwMode="auto">
          <a:xfrm>
            <a:off x="1378744" y="3718323"/>
            <a:ext cx="6487716"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sr-Latn-RS" altLang="sr-Latn-RS" sz="1350" dirty="0"/>
              <a:t>Qayum A, Aleem A, Al Diab AR, Niaz F, Al Momen AK. </a:t>
            </a:r>
            <a:r>
              <a:rPr lang="sr-Latn-RS" altLang="sr-Latn-RS" sz="1350" u="sng" dirty="0"/>
              <a:t>Rapid improvement in renal function</a:t>
            </a:r>
            <a:r>
              <a:rPr lang="sr-Latn-RS" altLang="sr-Latn-RS" sz="1350" dirty="0"/>
              <a:t> in patients with multiple myeloma and renal failure treated with bortezomib. Saudi J Kidney Dis Transpl. 2010;21(1):63-8. </a:t>
            </a:r>
          </a:p>
        </p:txBody>
      </p:sp>
      <p:pic>
        <p:nvPicPr>
          <p:cNvPr id="4711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95851" y="1045369"/>
            <a:ext cx="2736056" cy="205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95593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Content Placeholder 2"/>
          <p:cNvSpPr>
            <a:spLocks noGrp="1"/>
          </p:cNvSpPr>
          <p:nvPr>
            <p:ph idx="4294967295"/>
          </p:nvPr>
        </p:nvSpPr>
        <p:spPr>
          <a:xfrm>
            <a:off x="61877" y="660626"/>
            <a:ext cx="8683362" cy="1360249"/>
          </a:xfrm>
        </p:spPr>
        <p:txBody>
          <a:bodyPr/>
          <a:lstStyle/>
          <a:p>
            <a:r>
              <a:rPr lang="en-US" altLang="sr-Latn-RS" sz="1600" dirty="0"/>
              <a:t>It has been shown that NF-</a:t>
            </a:r>
            <a:r>
              <a:rPr lang="en-US" altLang="sr-Latn-RS" sz="1600" dirty="0" err="1"/>
              <a:t>κB</a:t>
            </a:r>
            <a:r>
              <a:rPr lang="en-US" altLang="sr-Latn-RS" sz="1600" dirty="0"/>
              <a:t> inhibitors </a:t>
            </a:r>
            <a:r>
              <a:rPr lang="en-US" altLang="sr-Latn-RS" sz="1600" b="1" dirty="0"/>
              <a:t>attenuate the induction of renal inflammation and injury in animal </a:t>
            </a:r>
            <a:r>
              <a:rPr lang="en-US" altLang="sr-Latn-RS" sz="1600" b="1" dirty="0" smtClean="0"/>
              <a:t>models</a:t>
            </a:r>
            <a:endParaRPr lang="sr-Latn-RS" altLang="sr-Latn-RS" sz="1600" b="1" dirty="0"/>
          </a:p>
        </p:txBody>
      </p:sp>
      <p:pic>
        <p:nvPicPr>
          <p:cNvPr id="4813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2539" y="3327306"/>
            <a:ext cx="2606703" cy="16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95013" y="3797641"/>
            <a:ext cx="4654503" cy="577081"/>
          </a:xfrm>
          <a:prstGeom prst="rect">
            <a:avLst/>
          </a:prstGeom>
        </p:spPr>
        <p:txBody>
          <a:bodyPr wrap="square">
            <a:spAutoFit/>
          </a:bodyPr>
          <a:lstStyle/>
          <a:p>
            <a:r>
              <a:rPr lang="sr-Latn-RS" sz="1050" dirty="0"/>
              <a:t>Wang </a:t>
            </a:r>
            <a:r>
              <a:rPr lang="sr-Latn-RS" sz="1050" dirty="0" smtClean="0"/>
              <a:t>Y</a:t>
            </a:r>
            <a:r>
              <a:rPr lang="en-US" sz="1050" dirty="0" smtClean="0"/>
              <a:t> et al. </a:t>
            </a:r>
            <a:r>
              <a:rPr lang="sr-Latn-RS" sz="1050" dirty="0" smtClean="0"/>
              <a:t>Mechanism </a:t>
            </a:r>
            <a:r>
              <a:rPr lang="sr-Latn-RS" sz="1050" dirty="0"/>
              <a:t>of dioscin ameliorating renal fibrosis through NF‑</a:t>
            </a:r>
            <a:r>
              <a:rPr lang="el-GR" sz="1050" dirty="0"/>
              <a:t>κ</a:t>
            </a:r>
            <a:r>
              <a:rPr lang="sr-Latn-RS" sz="1050" dirty="0"/>
              <a:t>B signaling pathway‑mediated inflammatory response. Mol Med Rep. 2023 Apr;27(4):93. </a:t>
            </a:r>
          </a:p>
        </p:txBody>
      </p:sp>
      <p:sp>
        <p:nvSpPr>
          <p:cNvPr id="5" name="Title 1"/>
          <p:cNvSpPr txBox="1">
            <a:spLocks/>
          </p:cNvSpPr>
          <p:nvPr/>
        </p:nvSpPr>
        <p:spPr>
          <a:xfrm>
            <a:off x="351990" y="183768"/>
            <a:ext cx="7711200"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sr-Latn-RS" sz="2800" dirty="0" smtClean="0">
                <a:solidFill>
                  <a:srgbClr val="FF0000"/>
                </a:solidFill>
                <a:latin typeface="Advent Pro" panose="020B0604020202020204" charset="-18"/>
              </a:rPr>
              <a:t>Experimental models</a:t>
            </a:r>
            <a:endParaRPr lang="sr-Latn-RS" altLang="sr-Latn-RS" sz="2800" dirty="0" smtClean="0">
              <a:solidFill>
                <a:srgbClr val="FF0000"/>
              </a:solidFill>
              <a:latin typeface="Advent Pro" panose="020B0604020202020204" charset="-18"/>
            </a:endParaRPr>
          </a:p>
        </p:txBody>
      </p:sp>
      <p:sp>
        <p:nvSpPr>
          <p:cNvPr id="6" name="Content Placeholder 2"/>
          <p:cNvSpPr txBox="1">
            <a:spLocks/>
          </p:cNvSpPr>
          <p:nvPr/>
        </p:nvSpPr>
        <p:spPr>
          <a:xfrm>
            <a:off x="351990" y="1507468"/>
            <a:ext cx="8541064" cy="233324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sr-Latn-RS" sz="1500" dirty="0" smtClean="0"/>
              <a:t>A role of </a:t>
            </a:r>
            <a:r>
              <a:rPr lang="en-US" altLang="sr-Latn-RS" sz="1500" dirty="0" err="1" smtClean="0">
                <a:solidFill>
                  <a:srgbClr val="FF0000"/>
                </a:solidFill>
              </a:rPr>
              <a:t>celastrol</a:t>
            </a:r>
            <a:r>
              <a:rPr lang="en-US" altLang="sr-Latn-RS" sz="1500" dirty="0" smtClean="0">
                <a:solidFill>
                  <a:srgbClr val="FF0000"/>
                </a:solidFill>
              </a:rPr>
              <a:t>, an </a:t>
            </a:r>
            <a:r>
              <a:rPr lang="en-US" altLang="sr-Latn-RS" sz="1500" dirty="0" err="1" smtClean="0">
                <a:solidFill>
                  <a:srgbClr val="FF0000"/>
                </a:solidFill>
              </a:rPr>
              <a:t>NFκB</a:t>
            </a:r>
            <a:r>
              <a:rPr lang="en-US" altLang="sr-Latn-RS" sz="1500" dirty="0" smtClean="0">
                <a:solidFill>
                  <a:srgbClr val="FF0000"/>
                </a:solidFill>
              </a:rPr>
              <a:t> inhibitor</a:t>
            </a:r>
            <a:r>
              <a:rPr lang="en-US" altLang="sr-Latn-RS" sz="1500" dirty="0" smtClean="0"/>
              <a:t>, on insulin resistance and renal function has been demonstrated in diabetic </a:t>
            </a:r>
            <a:r>
              <a:rPr lang="en-US" altLang="sr-Latn-RS" sz="1500" i="1" dirty="0" err="1" smtClean="0"/>
              <a:t>db</a:t>
            </a:r>
            <a:r>
              <a:rPr lang="en-US" altLang="sr-Latn-RS" sz="1500" dirty="0" smtClean="0"/>
              <a:t>/</a:t>
            </a:r>
            <a:r>
              <a:rPr lang="en-US" altLang="sr-Latn-RS" sz="1500" i="1" dirty="0" err="1" smtClean="0"/>
              <a:t>db</a:t>
            </a:r>
            <a:r>
              <a:rPr lang="en-US" altLang="sr-Latn-RS" sz="1500" dirty="0" smtClean="0"/>
              <a:t> mice, where </a:t>
            </a:r>
            <a:r>
              <a:rPr lang="en-US" altLang="sr-Latn-RS" sz="1500" dirty="0" err="1" smtClean="0"/>
              <a:t>celastrol</a:t>
            </a:r>
            <a:r>
              <a:rPr lang="en-US" altLang="sr-Latn-RS" sz="1500" dirty="0" smtClean="0"/>
              <a:t> treatment reduced the creatinine levels, albuminuria, glomerular matrix expansion </a:t>
            </a:r>
          </a:p>
          <a:p>
            <a:r>
              <a:rPr lang="en-US" altLang="sr-Latn-RS" sz="1500" dirty="0"/>
              <a:t>P</a:t>
            </a:r>
            <a:r>
              <a:rPr lang="en-US" altLang="sr-Latn-RS" sz="1500" dirty="0" smtClean="0"/>
              <a:t>eritoneal injection of </a:t>
            </a:r>
            <a:r>
              <a:rPr lang="en-US" altLang="sr-Latn-RS" sz="1500" dirty="0" smtClean="0">
                <a:solidFill>
                  <a:srgbClr val="FF0000"/>
                </a:solidFill>
              </a:rPr>
              <a:t>miR-451</a:t>
            </a:r>
            <a:r>
              <a:rPr lang="en-US" altLang="sr-Latn-RS" sz="1500" dirty="0" smtClean="0"/>
              <a:t> improved renal function in diabetic nephropathy, and the effect was accomplished by the suppression of the LMP7/</a:t>
            </a:r>
            <a:r>
              <a:rPr lang="en-US" altLang="sr-Latn-RS" sz="1500" dirty="0" err="1" smtClean="0"/>
              <a:t>NFκB</a:t>
            </a:r>
            <a:r>
              <a:rPr lang="en-US" altLang="sr-Latn-RS" sz="1500" dirty="0" smtClean="0"/>
              <a:t> pathway-mediated </a:t>
            </a:r>
            <a:r>
              <a:rPr lang="en-US" altLang="sr-Latn-RS" sz="1500" dirty="0" err="1" smtClean="0"/>
              <a:t>proinflammatory</a:t>
            </a:r>
            <a:r>
              <a:rPr lang="en-US" altLang="sr-Latn-RS" sz="1500" dirty="0" smtClean="0"/>
              <a:t> molecule expression </a:t>
            </a:r>
          </a:p>
          <a:p>
            <a:r>
              <a:rPr lang="en-US" altLang="sr-Latn-RS" sz="1500" dirty="0" smtClean="0"/>
              <a:t>Downregulation of </a:t>
            </a:r>
            <a:r>
              <a:rPr lang="en-US" altLang="sr-Latn-RS" sz="1500" dirty="0" err="1" smtClean="0"/>
              <a:t>NFκB</a:t>
            </a:r>
            <a:r>
              <a:rPr lang="en-US" altLang="sr-Latn-RS" sz="1500" dirty="0" smtClean="0"/>
              <a:t> can ameliorate kidney injury through the reduction of the glomerular NLRP3 </a:t>
            </a:r>
            <a:r>
              <a:rPr lang="en-US" altLang="sr-Latn-RS" sz="1500" dirty="0" err="1" smtClean="0"/>
              <a:t>inflammasome</a:t>
            </a:r>
            <a:r>
              <a:rPr lang="en-US" altLang="sr-Latn-RS" sz="1500" dirty="0" smtClean="0"/>
              <a:t> in diabetic nephropathy </a:t>
            </a:r>
          </a:p>
        </p:txBody>
      </p:sp>
      <p:sp>
        <p:nvSpPr>
          <p:cNvPr id="3" name="Rectangle 2"/>
          <p:cNvSpPr/>
          <p:nvPr/>
        </p:nvSpPr>
        <p:spPr>
          <a:xfrm>
            <a:off x="443450" y="4439136"/>
            <a:ext cx="4572000" cy="577081"/>
          </a:xfrm>
          <a:prstGeom prst="rect">
            <a:avLst/>
          </a:prstGeom>
        </p:spPr>
        <p:txBody>
          <a:bodyPr>
            <a:spAutoFit/>
          </a:bodyPr>
          <a:lstStyle/>
          <a:p>
            <a:r>
              <a:rPr lang="sr-Latn-RS" altLang="sr-Latn-RS" sz="1050" dirty="0"/>
              <a:t>Kim JE</a:t>
            </a:r>
            <a:r>
              <a:rPr lang="en-US" altLang="sr-Latn-RS" sz="1050" dirty="0"/>
              <a:t> </a:t>
            </a:r>
            <a:r>
              <a:rPr lang="sr-Latn-RS" altLang="sr-Latn-RS" sz="1050" dirty="0"/>
              <a:t>et al. Celastrol, an NF-kappaB inhibitor, improves insulin resistance and attenuates renal injury in db/db mice. PLoS ONE. (2013) 8:e62068doi: 10.1371/journal.pone.0062068</a:t>
            </a:r>
          </a:p>
        </p:txBody>
      </p:sp>
    </p:spTree>
    <p:extLst>
      <p:ext uri="{BB962C8B-B14F-4D97-AF65-F5344CB8AC3E}">
        <p14:creationId xmlns:p14="http://schemas.microsoft.com/office/powerpoint/2010/main" val="20482503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1947" y="432111"/>
            <a:ext cx="5506194" cy="414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66"/>
          <p:cNvGrpSpPr>
            <a:grpSpLocks/>
          </p:cNvGrpSpPr>
          <p:nvPr/>
        </p:nvGrpSpPr>
        <p:grpSpPr bwMode="auto">
          <a:xfrm>
            <a:off x="5769680" y="1419226"/>
            <a:ext cx="383614" cy="346969"/>
            <a:chOff x="4305" y="1797"/>
            <a:chExt cx="1088" cy="806"/>
          </a:xfrm>
        </p:grpSpPr>
        <p:sp>
          <p:nvSpPr>
            <p:cNvPr id="23" name="Freeform 67"/>
            <p:cNvSpPr>
              <a:spLocks/>
            </p:cNvSpPr>
            <p:nvPr/>
          </p:nvSpPr>
          <p:spPr bwMode="auto">
            <a:xfrm>
              <a:off x="4305" y="1797"/>
              <a:ext cx="1088" cy="717"/>
            </a:xfrm>
            <a:custGeom>
              <a:avLst/>
              <a:gdLst>
                <a:gd name="T0" fmla="*/ 89 w 531"/>
                <a:gd name="T1" fmla="*/ 73 h 328"/>
                <a:gd name="T2" fmla="*/ 100 w 531"/>
                <a:gd name="T3" fmla="*/ 81 h 328"/>
                <a:gd name="T4" fmla="*/ 127 w 531"/>
                <a:gd name="T5" fmla="*/ 74 h 328"/>
                <a:gd name="T6" fmla="*/ 198 w 531"/>
                <a:gd name="T7" fmla="*/ 84 h 328"/>
                <a:gd name="T8" fmla="*/ 332 w 531"/>
                <a:gd name="T9" fmla="*/ 149 h 328"/>
                <a:gd name="T10" fmla="*/ 471 w 531"/>
                <a:gd name="T11" fmla="*/ 148 h 328"/>
                <a:gd name="T12" fmla="*/ 515 w 531"/>
                <a:gd name="T13" fmla="*/ 237 h 328"/>
                <a:gd name="T14" fmla="*/ 472 w 531"/>
                <a:gd name="T15" fmla="*/ 266 h 328"/>
                <a:gd name="T16" fmla="*/ 443 w 531"/>
                <a:gd name="T17" fmla="*/ 319 h 328"/>
                <a:gd name="T18" fmla="*/ 401 w 531"/>
                <a:gd name="T19" fmla="*/ 314 h 328"/>
                <a:gd name="T20" fmla="*/ 346 w 531"/>
                <a:gd name="T21" fmla="*/ 321 h 328"/>
                <a:gd name="T22" fmla="*/ 278 w 531"/>
                <a:gd name="T23" fmla="*/ 277 h 328"/>
                <a:gd name="T24" fmla="*/ 214 w 531"/>
                <a:gd name="T25" fmla="*/ 285 h 328"/>
                <a:gd name="T26" fmla="*/ 152 w 531"/>
                <a:gd name="T27" fmla="*/ 312 h 328"/>
                <a:gd name="T28" fmla="*/ 87 w 531"/>
                <a:gd name="T29" fmla="*/ 305 h 328"/>
                <a:gd name="T30" fmla="*/ 33 w 531"/>
                <a:gd name="T31" fmla="*/ 308 h 328"/>
                <a:gd name="T32" fmla="*/ 16 w 531"/>
                <a:gd name="T33" fmla="*/ 224 h 328"/>
                <a:gd name="T34" fmla="*/ 14 w 531"/>
                <a:gd name="T35" fmla="*/ 100 h 328"/>
                <a:gd name="T36" fmla="*/ 50 w 531"/>
                <a:gd name="T37" fmla="*/ 1 h 328"/>
                <a:gd name="T38" fmla="*/ 89 w 531"/>
                <a:gd name="T39" fmla="*/ 73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1" h="328">
                  <a:moveTo>
                    <a:pt x="89" y="73"/>
                  </a:moveTo>
                  <a:cubicBezTo>
                    <a:pt x="93" y="82"/>
                    <a:pt x="97" y="81"/>
                    <a:pt x="100" y="81"/>
                  </a:cubicBezTo>
                  <a:cubicBezTo>
                    <a:pt x="109" y="79"/>
                    <a:pt x="118" y="77"/>
                    <a:pt x="127" y="74"/>
                  </a:cubicBezTo>
                  <a:cubicBezTo>
                    <a:pt x="150" y="69"/>
                    <a:pt x="176" y="76"/>
                    <a:pt x="198" y="84"/>
                  </a:cubicBezTo>
                  <a:cubicBezTo>
                    <a:pt x="244" y="101"/>
                    <a:pt x="284" y="138"/>
                    <a:pt x="332" y="149"/>
                  </a:cubicBezTo>
                  <a:cubicBezTo>
                    <a:pt x="378" y="158"/>
                    <a:pt x="425" y="136"/>
                    <a:pt x="471" y="148"/>
                  </a:cubicBezTo>
                  <a:cubicBezTo>
                    <a:pt x="516" y="160"/>
                    <a:pt x="531" y="194"/>
                    <a:pt x="515" y="237"/>
                  </a:cubicBezTo>
                  <a:cubicBezTo>
                    <a:pt x="508" y="256"/>
                    <a:pt x="483" y="252"/>
                    <a:pt x="472" y="266"/>
                  </a:cubicBezTo>
                  <a:cubicBezTo>
                    <a:pt x="459" y="280"/>
                    <a:pt x="460" y="312"/>
                    <a:pt x="443" y="319"/>
                  </a:cubicBezTo>
                  <a:cubicBezTo>
                    <a:pt x="430" y="326"/>
                    <a:pt x="417" y="313"/>
                    <a:pt x="401" y="314"/>
                  </a:cubicBezTo>
                  <a:cubicBezTo>
                    <a:pt x="384" y="314"/>
                    <a:pt x="364" y="328"/>
                    <a:pt x="346" y="321"/>
                  </a:cubicBezTo>
                  <a:cubicBezTo>
                    <a:pt x="320" y="312"/>
                    <a:pt x="302" y="292"/>
                    <a:pt x="278" y="277"/>
                  </a:cubicBezTo>
                  <a:cubicBezTo>
                    <a:pt x="253" y="262"/>
                    <a:pt x="238" y="273"/>
                    <a:pt x="214" y="285"/>
                  </a:cubicBezTo>
                  <a:cubicBezTo>
                    <a:pt x="195" y="294"/>
                    <a:pt x="174" y="309"/>
                    <a:pt x="152" y="312"/>
                  </a:cubicBezTo>
                  <a:cubicBezTo>
                    <a:pt x="130" y="314"/>
                    <a:pt x="108" y="301"/>
                    <a:pt x="87" y="305"/>
                  </a:cubicBezTo>
                  <a:cubicBezTo>
                    <a:pt x="66" y="310"/>
                    <a:pt x="56" y="322"/>
                    <a:pt x="33" y="308"/>
                  </a:cubicBezTo>
                  <a:cubicBezTo>
                    <a:pt x="0" y="287"/>
                    <a:pt x="13" y="259"/>
                    <a:pt x="16" y="224"/>
                  </a:cubicBezTo>
                  <a:cubicBezTo>
                    <a:pt x="18" y="183"/>
                    <a:pt x="23" y="141"/>
                    <a:pt x="14" y="100"/>
                  </a:cubicBezTo>
                  <a:cubicBezTo>
                    <a:pt x="6" y="69"/>
                    <a:pt x="1" y="0"/>
                    <a:pt x="50" y="1"/>
                  </a:cubicBezTo>
                  <a:cubicBezTo>
                    <a:pt x="82" y="1"/>
                    <a:pt x="83" y="49"/>
                    <a:pt x="89" y="73"/>
                  </a:cubicBezTo>
                  <a:close/>
                </a:path>
              </a:pathLst>
            </a:custGeom>
            <a:solidFill>
              <a:srgbClr val="E9DD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r-Latn-RS" sz="900" dirty="0" smtClean="0"/>
            </a:p>
            <a:p>
              <a:r>
                <a:rPr lang="sr-Latn-RS" sz="900" dirty="0" smtClean="0"/>
                <a:t>p38</a:t>
              </a:r>
              <a:endParaRPr lang="sr-Latn-RS" sz="900" dirty="0"/>
            </a:p>
          </p:txBody>
        </p:sp>
        <p:sp>
          <p:nvSpPr>
            <p:cNvPr id="24" name="Freeform 68"/>
            <p:cNvSpPr>
              <a:spLocks/>
            </p:cNvSpPr>
            <p:nvPr/>
          </p:nvSpPr>
          <p:spPr bwMode="auto">
            <a:xfrm>
              <a:off x="4325" y="1910"/>
              <a:ext cx="874" cy="481"/>
            </a:xfrm>
            <a:custGeom>
              <a:avLst/>
              <a:gdLst>
                <a:gd name="T0" fmla="*/ 426 w 426"/>
                <a:gd name="T1" fmla="*/ 147 h 220"/>
                <a:gd name="T2" fmla="*/ 316 w 426"/>
                <a:gd name="T3" fmla="*/ 151 h 220"/>
                <a:gd name="T4" fmla="*/ 182 w 426"/>
                <a:gd name="T5" fmla="*/ 86 h 220"/>
                <a:gd name="T6" fmla="*/ 111 w 426"/>
                <a:gd name="T7" fmla="*/ 77 h 220"/>
                <a:gd name="T8" fmla="*/ 84 w 426"/>
                <a:gd name="T9" fmla="*/ 83 h 220"/>
                <a:gd name="T10" fmla="*/ 68 w 426"/>
                <a:gd name="T11" fmla="*/ 75 h 220"/>
                <a:gd name="T12" fmla="*/ 39 w 426"/>
                <a:gd name="T13" fmla="*/ 1 h 220"/>
                <a:gd name="T14" fmla="*/ 17 w 426"/>
                <a:gd name="T15" fmla="*/ 93 h 220"/>
                <a:gd name="T16" fmla="*/ 14 w 426"/>
                <a:gd name="T17" fmla="*/ 220 h 220"/>
                <a:gd name="T18" fmla="*/ 53 w 426"/>
                <a:gd name="T19" fmla="*/ 140 h 220"/>
                <a:gd name="T20" fmla="*/ 143 w 426"/>
                <a:gd name="T21" fmla="*/ 100 h 220"/>
                <a:gd name="T22" fmla="*/ 261 w 426"/>
                <a:gd name="T23" fmla="*/ 146 h 220"/>
                <a:gd name="T24" fmla="*/ 426 w 426"/>
                <a:gd name="T25" fmla="*/ 147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6" h="220">
                  <a:moveTo>
                    <a:pt x="426" y="147"/>
                  </a:moveTo>
                  <a:cubicBezTo>
                    <a:pt x="389" y="147"/>
                    <a:pt x="352" y="159"/>
                    <a:pt x="316" y="151"/>
                  </a:cubicBezTo>
                  <a:cubicBezTo>
                    <a:pt x="268" y="141"/>
                    <a:pt x="228" y="103"/>
                    <a:pt x="182" y="86"/>
                  </a:cubicBezTo>
                  <a:cubicBezTo>
                    <a:pt x="160" y="78"/>
                    <a:pt x="134" y="71"/>
                    <a:pt x="111" y="77"/>
                  </a:cubicBezTo>
                  <a:cubicBezTo>
                    <a:pt x="102" y="79"/>
                    <a:pt x="93" y="81"/>
                    <a:pt x="84" y="83"/>
                  </a:cubicBezTo>
                  <a:cubicBezTo>
                    <a:pt x="81" y="84"/>
                    <a:pt x="72" y="85"/>
                    <a:pt x="68" y="75"/>
                  </a:cubicBezTo>
                  <a:cubicBezTo>
                    <a:pt x="62" y="51"/>
                    <a:pt x="64" y="2"/>
                    <a:pt x="39" y="1"/>
                  </a:cubicBezTo>
                  <a:cubicBezTo>
                    <a:pt x="0" y="0"/>
                    <a:pt x="10" y="62"/>
                    <a:pt x="17" y="93"/>
                  </a:cubicBezTo>
                  <a:cubicBezTo>
                    <a:pt x="27" y="134"/>
                    <a:pt x="16" y="178"/>
                    <a:pt x="14" y="220"/>
                  </a:cubicBezTo>
                  <a:cubicBezTo>
                    <a:pt x="23" y="184"/>
                    <a:pt x="31" y="165"/>
                    <a:pt x="53" y="140"/>
                  </a:cubicBezTo>
                  <a:cubicBezTo>
                    <a:pt x="74" y="114"/>
                    <a:pt x="113" y="109"/>
                    <a:pt x="143" y="100"/>
                  </a:cubicBezTo>
                  <a:cubicBezTo>
                    <a:pt x="173" y="91"/>
                    <a:pt x="202" y="126"/>
                    <a:pt x="261" y="146"/>
                  </a:cubicBezTo>
                  <a:cubicBezTo>
                    <a:pt x="319" y="165"/>
                    <a:pt x="365" y="157"/>
                    <a:pt x="426" y="147"/>
                  </a:cubicBezTo>
                  <a:close/>
                </a:path>
              </a:pathLst>
            </a:custGeom>
            <a:solidFill>
              <a:srgbClr val="F6F0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r-Latn-RS"/>
            </a:p>
          </p:txBody>
        </p:sp>
        <p:sp>
          <p:nvSpPr>
            <p:cNvPr id="25" name="Freeform 69"/>
            <p:cNvSpPr>
              <a:spLocks/>
            </p:cNvSpPr>
            <p:nvPr/>
          </p:nvSpPr>
          <p:spPr bwMode="auto">
            <a:xfrm>
              <a:off x="4473" y="2280"/>
              <a:ext cx="896" cy="299"/>
            </a:xfrm>
            <a:custGeom>
              <a:avLst/>
              <a:gdLst>
                <a:gd name="T0" fmla="*/ 0 w 437"/>
                <a:gd name="T1" fmla="*/ 119 h 137"/>
                <a:gd name="T2" fmla="*/ 73 w 437"/>
                <a:gd name="T3" fmla="*/ 124 h 137"/>
                <a:gd name="T4" fmla="*/ 161 w 437"/>
                <a:gd name="T5" fmla="*/ 83 h 137"/>
                <a:gd name="T6" fmla="*/ 208 w 437"/>
                <a:gd name="T7" fmla="*/ 96 h 137"/>
                <a:gd name="T8" fmla="*/ 273 w 437"/>
                <a:gd name="T9" fmla="*/ 136 h 137"/>
                <a:gd name="T10" fmla="*/ 314 w 437"/>
                <a:gd name="T11" fmla="*/ 127 h 137"/>
                <a:gd name="T12" fmla="*/ 358 w 437"/>
                <a:gd name="T13" fmla="*/ 132 h 137"/>
                <a:gd name="T14" fmla="*/ 380 w 437"/>
                <a:gd name="T15" fmla="*/ 85 h 137"/>
                <a:gd name="T16" fmla="*/ 423 w 437"/>
                <a:gd name="T17" fmla="*/ 62 h 137"/>
                <a:gd name="T18" fmla="*/ 428 w 437"/>
                <a:gd name="T19" fmla="*/ 0 h 137"/>
                <a:gd name="T20" fmla="*/ 404 w 437"/>
                <a:gd name="T21" fmla="*/ 51 h 137"/>
                <a:gd name="T22" fmla="*/ 346 w 437"/>
                <a:gd name="T23" fmla="*/ 78 h 137"/>
                <a:gd name="T24" fmla="*/ 308 w 437"/>
                <a:gd name="T25" fmla="*/ 97 h 137"/>
                <a:gd name="T26" fmla="*/ 258 w 437"/>
                <a:gd name="T27" fmla="*/ 84 h 137"/>
                <a:gd name="T28" fmla="*/ 165 w 437"/>
                <a:gd name="T29" fmla="*/ 62 h 137"/>
                <a:gd name="T30" fmla="*/ 96 w 437"/>
                <a:gd name="T31" fmla="*/ 103 h 137"/>
                <a:gd name="T32" fmla="*/ 30 w 437"/>
                <a:gd name="T33" fmla="*/ 113 h 137"/>
                <a:gd name="T34" fmla="*/ 0 w 437"/>
                <a:gd name="T35" fmla="*/ 11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7" h="137">
                  <a:moveTo>
                    <a:pt x="0" y="119"/>
                  </a:moveTo>
                  <a:cubicBezTo>
                    <a:pt x="16" y="112"/>
                    <a:pt x="58" y="130"/>
                    <a:pt x="73" y="124"/>
                  </a:cubicBezTo>
                  <a:cubicBezTo>
                    <a:pt x="89" y="118"/>
                    <a:pt x="139" y="91"/>
                    <a:pt x="161" y="83"/>
                  </a:cubicBezTo>
                  <a:cubicBezTo>
                    <a:pt x="183" y="76"/>
                    <a:pt x="188" y="81"/>
                    <a:pt x="208" y="96"/>
                  </a:cubicBezTo>
                  <a:cubicBezTo>
                    <a:pt x="229" y="110"/>
                    <a:pt x="257" y="135"/>
                    <a:pt x="273" y="136"/>
                  </a:cubicBezTo>
                  <a:cubicBezTo>
                    <a:pt x="288" y="137"/>
                    <a:pt x="297" y="131"/>
                    <a:pt x="314" y="127"/>
                  </a:cubicBezTo>
                  <a:cubicBezTo>
                    <a:pt x="331" y="124"/>
                    <a:pt x="349" y="137"/>
                    <a:pt x="358" y="132"/>
                  </a:cubicBezTo>
                  <a:cubicBezTo>
                    <a:pt x="366" y="127"/>
                    <a:pt x="370" y="98"/>
                    <a:pt x="380" y="85"/>
                  </a:cubicBezTo>
                  <a:cubicBezTo>
                    <a:pt x="389" y="72"/>
                    <a:pt x="413" y="68"/>
                    <a:pt x="423" y="62"/>
                  </a:cubicBezTo>
                  <a:cubicBezTo>
                    <a:pt x="437" y="52"/>
                    <a:pt x="436" y="7"/>
                    <a:pt x="428" y="0"/>
                  </a:cubicBezTo>
                  <a:cubicBezTo>
                    <a:pt x="430" y="20"/>
                    <a:pt x="429" y="41"/>
                    <a:pt x="404" y="51"/>
                  </a:cubicBezTo>
                  <a:cubicBezTo>
                    <a:pt x="378" y="60"/>
                    <a:pt x="354" y="57"/>
                    <a:pt x="346" y="78"/>
                  </a:cubicBezTo>
                  <a:cubicBezTo>
                    <a:pt x="337" y="99"/>
                    <a:pt x="328" y="88"/>
                    <a:pt x="308" y="97"/>
                  </a:cubicBezTo>
                  <a:cubicBezTo>
                    <a:pt x="289" y="106"/>
                    <a:pt x="284" y="105"/>
                    <a:pt x="258" y="84"/>
                  </a:cubicBezTo>
                  <a:cubicBezTo>
                    <a:pt x="232" y="64"/>
                    <a:pt x="191" y="49"/>
                    <a:pt x="165" y="62"/>
                  </a:cubicBezTo>
                  <a:cubicBezTo>
                    <a:pt x="141" y="74"/>
                    <a:pt x="120" y="91"/>
                    <a:pt x="96" y="103"/>
                  </a:cubicBezTo>
                  <a:cubicBezTo>
                    <a:pt x="74" y="115"/>
                    <a:pt x="44" y="114"/>
                    <a:pt x="30" y="113"/>
                  </a:cubicBezTo>
                  <a:cubicBezTo>
                    <a:pt x="17" y="113"/>
                    <a:pt x="0" y="119"/>
                    <a:pt x="0" y="119"/>
                  </a:cubicBezTo>
                  <a:close/>
                </a:path>
              </a:pathLst>
            </a:custGeom>
            <a:solidFill>
              <a:srgbClr val="D4C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r-Latn-RS"/>
            </a:p>
          </p:txBody>
        </p:sp>
        <p:sp>
          <p:nvSpPr>
            <p:cNvPr id="26" name="Freeform 70"/>
            <p:cNvSpPr>
              <a:spLocks/>
            </p:cNvSpPr>
            <p:nvPr/>
          </p:nvSpPr>
          <p:spPr bwMode="auto">
            <a:xfrm>
              <a:off x="4362" y="1954"/>
              <a:ext cx="162" cy="265"/>
            </a:xfrm>
            <a:custGeom>
              <a:avLst/>
              <a:gdLst>
                <a:gd name="T0" fmla="*/ 18 w 79"/>
                <a:gd name="T1" fmla="*/ 0 h 121"/>
                <a:gd name="T2" fmla="*/ 6 w 79"/>
                <a:gd name="T3" fmla="*/ 44 h 121"/>
                <a:gd name="T4" fmla="*/ 13 w 79"/>
                <a:gd name="T5" fmla="*/ 70 h 121"/>
                <a:gd name="T6" fmla="*/ 13 w 79"/>
                <a:gd name="T7" fmla="*/ 103 h 121"/>
                <a:gd name="T8" fmla="*/ 16 w 79"/>
                <a:gd name="T9" fmla="*/ 121 h 121"/>
                <a:gd name="T10" fmla="*/ 33 w 79"/>
                <a:gd name="T11" fmla="*/ 98 h 121"/>
                <a:gd name="T12" fmla="*/ 79 w 79"/>
                <a:gd name="T13" fmla="*/ 76 h 121"/>
                <a:gd name="T14" fmla="*/ 39 w 79"/>
                <a:gd name="T15" fmla="*/ 72 h 121"/>
                <a:gd name="T16" fmla="*/ 35 w 79"/>
                <a:gd name="T17" fmla="*/ 46 h 121"/>
                <a:gd name="T18" fmla="*/ 28 w 79"/>
                <a:gd name="T19"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121">
                  <a:moveTo>
                    <a:pt x="18" y="0"/>
                  </a:moveTo>
                  <a:cubicBezTo>
                    <a:pt x="0" y="6"/>
                    <a:pt x="4" y="30"/>
                    <a:pt x="6" y="44"/>
                  </a:cubicBezTo>
                  <a:cubicBezTo>
                    <a:pt x="7" y="53"/>
                    <a:pt x="11" y="61"/>
                    <a:pt x="13" y="70"/>
                  </a:cubicBezTo>
                  <a:cubicBezTo>
                    <a:pt x="16" y="81"/>
                    <a:pt x="14" y="92"/>
                    <a:pt x="13" y="103"/>
                  </a:cubicBezTo>
                  <a:cubicBezTo>
                    <a:pt x="13" y="107"/>
                    <a:pt x="10" y="121"/>
                    <a:pt x="16" y="121"/>
                  </a:cubicBezTo>
                  <a:cubicBezTo>
                    <a:pt x="23" y="121"/>
                    <a:pt x="29" y="102"/>
                    <a:pt x="33" y="98"/>
                  </a:cubicBezTo>
                  <a:cubicBezTo>
                    <a:pt x="44" y="88"/>
                    <a:pt x="75" y="91"/>
                    <a:pt x="79" y="76"/>
                  </a:cubicBezTo>
                  <a:cubicBezTo>
                    <a:pt x="67" y="71"/>
                    <a:pt x="49" y="89"/>
                    <a:pt x="39" y="72"/>
                  </a:cubicBezTo>
                  <a:cubicBezTo>
                    <a:pt x="35" y="66"/>
                    <a:pt x="36" y="53"/>
                    <a:pt x="35" y="46"/>
                  </a:cubicBezTo>
                  <a:cubicBezTo>
                    <a:pt x="34" y="34"/>
                    <a:pt x="31" y="25"/>
                    <a:pt x="28" y="15"/>
                  </a:cubicBezTo>
                </a:path>
              </a:pathLst>
            </a:custGeom>
            <a:solidFill>
              <a:srgbClr val="F9F6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r-Latn-RS"/>
            </a:p>
          </p:txBody>
        </p:sp>
        <p:sp>
          <p:nvSpPr>
            <p:cNvPr id="27" name="Freeform 71"/>
            <p:cNvSpPr>
              <a:spLocks/>
            </p:cNvSpPr>
            <p:nvPr/>
          </p:nvSpPr>
          <p:spPr bwMode="auto">
            <a:xfrm>
              <a:off x="4397" y="2116"/>
              <a:ext cx="61" cy="74"/>
            </a:xfrm>
            <a:custGeom>
              <a:avLst/>
              <a:gdLst>
                <a:gd name="T0" fmla="*/ 5 w 30"/>
                <a:gd name="T1" fmla="*/ 17 h 34"/>
                <a:gd name="T2" fmla="*/ 2 w 30"/>
                <a:gd name="T3" fmla="*/ 34 h 34"/>
                <a:gd name="T4" fmla="*/ 12 w 30"/>
                <a:gd name="T5" fmla="*/ 21 h 34"/>
                <a:gd name="T6" fmla="*/ 30 w 30"/>
                <a:gd name="T7" fmla="*/ 12 h 34"/>
                <a:gd name="T8" fmla="*/ 8 w 30"/>
                <a:gd name="T9" fmla="*/ 14 h 34"/>
              </a:gdLst>
              <a:ahLst/>
              <a:cxnLst>
                <a:cxn ang="0">
                  <a:pos x="T0" y="T1"/>
                </a:cxn>
                <a:cxn ang="0">
                  <a:pos x="T2" y="T3"/>
                </a:cxn>
                <a:cxn ang="0">
                  <a:pos x="T4" y="T5"/>
                </a:cxn>
                <a:cxn ang="0">
                  <a:pos x="T6" y="T7"/>
                </a:cxn>
                <a:cxn ang="0">
                  <a:pos x="T8" y="T9"/>
                </a:cxn>
              </a:cxnLst>
              <a:rect l="0" t="0" r="r" b="b"/>
              <a:pathLst>
                <a:path w="30" h="34">
                  <a:moveTo>
                    <a:pt x="5" y="17"/>
                  </a:moveTo>
                  <a:cubicBezTo>
                    <a:pt x="1" y="22"/>
                    <a:pt x="0" y="29"/>
                    <a:pt x="2" y="34"/>
                  </a:cubicBezTo>
                  <a:cubicBezTo>
                    <a:pt x="7" y="33"/>
                    <a:pt x="7" y="25"/>
                    <a:pt x="12" y="21"/>
                  </a:cubicBezTo>
                  <a:cubicBezTo>
                    <a:pt x="17" y="17"/>
                    <a:pt x="25" y="18"/>
                    <a:pt x="30" y="12"/>
                  </a:cubicBezTo>
                  <a:cubicBezTo>
                    <a:pt x="27" y="0"/>
                    <a:pt x="13" y="8"/>
                    <a:pt x="8"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r-Latn-RS"/>
            </a:p>
          </p:txBody>
        </p:sp>
        <p:sp>
          <p:nvSpPr>
            <p:cNvPr id="28" name="Freeform 72"/>
            <p:cNvSpPr>
              <a:spLocks/>
            </p:cNvSpPr>
            <p:nvPr/>
          </p:nvSpPr>
          <p:spPr bwMode="auto">
            <a:xfrm>
              <a:off x="4471" y="2123"/>
              <a:ext cx="20" cy="15"/>
            </a:xfrm>
            <a:custGeom>
              <a:avLst/>
              <a:gdLst>
                <a:gd name="T0" fmla="*/ 4 w 10"/>
                <a:gd name="T1" fmla="*/ 2 h 7"/>
                <a:gd name="T2" fmla="*/ 0 w 10"/>
                <a:gd name="T3" fmla="*/ 6 h 7"/>
                <a:gd name="T4" fmla="*/ 10 w 10"/>
                <a:gd name="T5" fmla="*/ 2 h 7"/>
                <a:gd name="T6" fmla="*/ 4 w 10"/>
                <a:gd name="T7" fmla="*/ 2 h 7"/>
              </a:gdLst>
              <a:ahLst/>
              <a:cxnLst>
                <a:cxn ang="0">
                  <a:pos x="T0" y="T1"/>
                </a:cxn>
                <a:cxn ang="0">
                  <a:pos x="T2" y="T3"/>
                </a:cxn>
                <a:cxn ang="0">
                  <a:pos x="T4" y="T5"/>
                </a:cxn>
                <a:cxn ang="0">
                  <a:pos x="T6" y="T7"/>
                </a:cxn>
              </a:cxnLst>
              <a:rect l="0" t="0" r="r" b="b"/>
              <a:pathLst>
                <a:path w="10" h="7">
                  <a:moveTo>
                    <a:pt x="4" y="2"/>
                  </a:moveTo>
                  <a:cubicBezTo>
                    <a:pt x="2" y="3"/>
                    <a:pt x="0" y="4"/>
                    <a:pt x="0" y="6"/>
                  </a:cubicBezTo>
                  <a:cubicBezTo>
                    <a:pt x="4" y="7"/>
                    <a:pt x="7" y="5"/>
                    <a:pt x="10" y="2"/>
                  </a:cubicBezTo>
                  <a:cubicBezTo>
                    <a:pt x="7" y="0"/>
                    <a:pt x="6" y="1"/>
                    <a:pt x="4"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r-Latn-RS"/>
            </a:p>
          </p:txBody>
        </p:sp>
        <p:sp>
          <p:nvSpPr>
            <p:cNvPr id="29" name="Freeform 73"/>
            <p:cNvSpPr>
              <a:spLocks/>
            </p:cNvSpPr>
            <p:nvPr/>
          </p:nvSpPr>
          <p:spPr bwMode="auto">
            <a:xfrm>
              <a:off x="4994" y="2444"/>
              <a:ext cx="272" cy="140"/>
            </a:xfrm>
            <a:custGeom>
              <a:avLst/>
              <a:gdLst>
                <a:gd name="T0" fmla="*/ 4 w 133"/>
                <a:gd name="T1" fmla="*/ 53 h 64"/>
                <a:gd name="T2" fmla="*/ 42 w 133"/>
                <a:gd name="T3" fmla="*/ 53 h 64"/>
                <a:gd name="T4" fmla="*/ 86 w 133"/>
                <a:gd name="T5" fmla="*/ 52 h 64"/>
                <a:gd name="T6" fmla="*/ 111 w 133"/>
                <a:gd name="T7" fmla="*/ 34 h 64"/>
                <a:gd name="T8" fmla="*/ 133 w 133"/>
                <a:gd name="T9" fmla="*/ 0 h 64"/>
                <a:gd name="T10" fmla="*/ 103 w 133"/>
                <a:gd name="T11" fmla="*/ 19 h 64"/>
                <a:gd name="T12" fmla="*/ 77 w 133"/>
                <a:gd name="T13" fmla="*/ 43 h 64"/>
                <a:gd name="T14" fmla="*/ 34 w 133"/>
                <a:gd name="T15" fmla="*/ 49 h 64"/>
                <a:gd name="T16" fmla="*/ 0 w 133"/>
                <a:gd name="T17" fmla="*/ 4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64">
                  <a:moveTo>
                    <a:pt x="4" y="53"/>
                  </a:moveTo>
                  <a:cubicBezTo>
                    <a:pt x="15" y="64"/>
                    <a:pt x="31" y="57"/>
                    <a:pt x="42" y="53"/>
                  </a:cubicBezTo>
                  <a:cubicBezTo>
                    <a:pt x="57" y="47"/>
                    <a:pt x="71" y="48"/>
                    <a:pt x="86" y="52"/>
                  </a:cubicBezTo>
                  <a:cubicBezTo>
                    <a:pt x="103" y="57"/>
                    <a:pt x="107" y="50"/>
                    <a:pt x="111" y="34"/>
                  </a:cubicBezTo>
                  <a:cubicBezTo>
                    <a:pt x="116" y="19"/>
                    <a:pt x="119" y="8"/>
                    <a:pt x="133" y="0"/>
                  </a:cubicBezTo>
                  <a:cubicBezTo>
                    <a:pt x="123" y="1"/>
                    <a:pt x="108" y="10"/>
                    <a:pt x="103" y="19"/>
                  </a:cubicBezTo>
                  <a:cubicBezTo>
                    <a:pt x="96" y="34"/>
                    <a:pt x="96" y="40"/>
                    <a:pt x="77" y="43"/>
                  </a:cubicBezTo>
                  <a:cubicBezTo>
                    <a:pt x="62" y="45"/>
                    <a:pt x="49" y="44"/>
                    <a:pt x="34" y="49"/>
                  </a:cubicBezTo>
                  <a:cubicBezTo>
                    <a:pt x="23" y="52"/>
                    <a:pt x="10" y="58"/>
                    <a:pt x="0" y="49"/>
                  </a:cubicBezTo>
                </a:path>
              </a:pathLst>
            </a:custGeom>
            <a:solidFill>
              <a:srgbClr val="B7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r-Latn-RS"/>
            </a:p>
          </p:txBody>
        </p:sp>
        <p:sp>
          <p:nvSpPr>
            <p:cNvPr id="30" name="Freeform 74"/>
            <p:cNvSpPr>
              <a:spLocks/>
            </p:cNvSpPr>
            <p:nvPr/>
          </p:nvSpPr>
          <p:spPr bwMode="auto">
            <a:xfrm>
              <a:off x="4305" y="1886"/>
              <a:ext cx="1088" cy="717"/>
            </a:xfrm>
            <a:custGeom>
              <a:avLst/>
              <a:gdLst>
                <a:gd name="T0" fmla="*/ 89 w 531"/>
                <a:gd name="T1" fmla="*/ 73 h 328"/>
                <a:gd name="T2" fmla="*/ 100 w 531"/>
                <a:gd name="T3" fmla="*/ 81 h 328"/>
                <a:gd name="T4" fmla="*/ 127 w 531"/>
                <a:gd name="T5" fmla="*/ 74 h 328"/>
                <a:gd name="T6" fmla="*/ 198 w 531"/>
                <a:gd name="T7" fmla="*/ 84 h 328"/>
                <a:gd name="T8" fmla="*/ 332 w 531"/>
                <a:gd name="T9" fmla="*/ 149 h 328"/>
                <a:gd name="T10" fmla="*/ 471 w 531"/>
                <a:gd name="T11" fmla="*/ 148 h 328"/>
                <a:gd name="T12" fmla="*/ 515 w 531"/>
                <a:gd name="T13" fmla="*/ 237 h 328"/>
                <a:gd name="T14" fmla="*/ 472 w 531"/>
                <a:gd name="T15" fmla="*/ 266 h 328"/>
                <a:gd name="T16" fmla="*/ 443 w 531"/>
                <a:gd name="T17" fmla="*/ 319 h 328"/>
                <a:gd name="T18" fmla="*/ 401 w 531"/>
                <a:gd name="T19" fmla="*/ 314 h 328"/>
                <a:gd name="T20" fmla="*/ 346 w 531"/>
                <a:gd name="T21" fmla="*/ 321 h 328"/>
                <a:gd name="T22" fmla="*/ 278 w 531"/>
                <a:gd name="T23" fmla="*/ 277 h 328"/>
                <a:gd name="T24" fmla="*/ 214 w 531"/>
                <a:gd name="T25" fmla="*/ 285 h 328"/>
                <a:gd name="T26" fmla="*/ 152 w 531"/>
                <a:gd name="T27" fmla="*/ 312 h 328"/>
                <a:gd name="T28" fmla="*/ 87 w 531"/>
                <a:gd name="T29" fmla="*/ 305 h 328"/>
                <a:gd name="T30" fmla="*/ 33 w 531"/>
                <a:gd name="T31" fmla="*/ 308 h 328"/>
                <a:gd name="T32" fmla="*/ 16 w 531"/>
                <a:gd name="T33" fmla="*/ 224 h 328"/>
                <a:gd name="T34" fmla="*/ 14 w 531"/>
                <a:gd name="T35" fmla="*/ 100 h 328"/>
                <a:gd name="T36" fmla="*/ 50 w 531"/>
                <a:gd name="T37" fmla="*/ 1 h 328"/>
                <a:gd name="T38" fmla="*/ 89 w 531"/>
                <a:gd name="T39" fmla="*/ 73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1" h="328">
                  <a:moveTo>
                    <a:pt x="89" y="73"/>
                  </a:moveTo>
                  <a:cubicBezTo>
                    <a:pt x="93" y="82"/>
                    <a:pt x="97" y="81"/>
                    <a:pt x="100" y="81"/>
                  </a:cubicBezTo>
                  <a:cubicBezTo>
                    <a:pt x="109" y="79"/>
                    <a:pt x="118" y="77"/>
                    <a:pt x="127" y="74"/>
                  </a:cubicBezTo>
                  <a:cubicBezTo>
                    <a:pt x="150" y="69"/>
                    <a:pt x="176" y="76"/>
                    <a:pt x="198" y="84"/>
                  </a:cubicBezTo>
                  <a:cubicBezTo>
                    <a:pt x="244" y="101"/>
                    <a:pt x="284" y="138"/>
                    <a:pt x="332" y="149"/>
                  </a:cubicBezTo>
                  <a:cubicBezTo>
                    <a:pt x="378" y="158"/>
                    <a:pt x="425" y="136"/>
                    <a:pt x="471" y="148"/>
                  </a:cubicBezTo>
                  <a:cubicBezTo>
                    <a:pt x="516" y="160"/>
                    <a:pt x="531" y="194"/>
                    <a:pt x="515" y="237"/>
                  </a:cubicBezTo>
                  <a:cubicBezTo>
                    <a:pt x="508" y="256"/>
                    <a:pt x="483" y="252"/>
                    <a:pt x="472" y="266"/>
                  </a:cubicBezTo>
                  <a:cubicBezTo>
                    <a:pt x="459" y="280"/>
                    <a:pt x="460" y="312"/>
                    <a:pt x="443" y="319"/>
                  </a:cubicBezTo>
                  <a:cubicBezTo>
                    <a:pt x="430" y="326"/>
                    <a:pt x="417" y="313"/>
                    <a:pt x="401" y="314"/>
                  </a:cubicBezTo>
                  <a:cubicBezTo>
                    <a:pt x="384" y="314"/>
                    <a:pt x="364" y="328"/>
                    <a:pt x="346" y="321"/>
                  </a:cubicBezTo>
                  <a:cubicBezTo>
                    <a:pt x="320" y="312"/>
                    <a:pt x="302" y="292"/>
                    <a:pt x="278" y="277"/>
                  </a:cubicBezTo>
                  <a:cubicBezTo>
                    <a:pt x="253" y="262"/>
                    <a:pt x="238" y="273"/>
                    <a:pt x="214" y="285"/>
                  </a:cubicBezTo>
                  <a:cubicBezTo>
                    <a:pt x="195" y="294"/>
                    <a:pt x="174" y="309"/>
                    <a:pt x="152" y="312"/>
                  </a:cubicBezTo>
                  <a:cubicBezTo>
                    <a:pt x="130" y="314"/>
                    <a:pt x="108" y="301"/>
                    <a:pt x="87" y="305"/>
                  </a:cubicBezTo>
                  <a:cubicBezTo>
                    <a:pt x="66" y="310"/>
                    <a:pt x="56" y="322"/>
                    <a:pt x="33" y="308"/>
                  </a:cubicBezTo>
                  <a:cubicBezTo>
                    <a:pt x="0" y="287"/>
                    <a:pt x="13" y="259"/>
                    <a:pt x="16" y="224"/>
                  </a:cubicBezTo>
                  <a:cubicBezTo>
                    <a:pt x="18" y="183"/>
                    <a:pt x="23" y="141"/>
                    <a:pt x="14" y="100"/>
                  </a:cubicBezTo>
                  <a:cubicBezTo>
                    <a:pt x="6" y="69"/>
                    <a:pt x="1" y="0"/>
                    <a:pt x="50" y="1"/>
                  </a:cubicBezTo>
                  <a:cubicBezTo>
                    <a:pt x="82" y="1"/>
                    <a:pt x="83" y="49"/>
                    <a:pt x="89" y="73"/>
                  </a:cubicBezTo>
                  <a:close/>
                </a:path>
              </a:pathLst>
            </a:custGeom>
            <a:noFill/>
            <a:ln w="11113" cap="rnd">
              <a:solidFill>
                <a:schemeClr val="bg2">
                  <a:lumMod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r-Latn-RS"/>
            </a:p>
          </p:txBody>
        </p:sp>
      </p:grpSp>
      <p:sp>
        <p:nvSpPr>
          <p:cNvPr id="32" name="Oval 31"/>
          <p:cNvSpPr/>
          <p:nvPr/>
        </p:nvSpPr>
        <p:spPr>
          <a:xfrm>
            <a:off x="2681323" y="515639"/>
            <a:ext cx="460638" cy="226881"/>
          </a:xfrm>
          <a:prstGeom prst="ellipse">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sp>
        <p:nvSpPr>
          <p:cNvPr id="34" name="Rectangle 3"/>
          <p:cNvSpPr txBox="1">
            <a:spLocks noChangeArrowheads="1"/>
          </p:cNvSpPr>
          <p:nvPr/>
        </p:nvSpPr>
        <p:spPr>
          <a:xfrm>
            <a:off x="-210842" y="961500"/>
            <a:ext cx="2681323" cy="34528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Albert Sans"/>
              <a:buChar char="●"/>
              <a:defRPr sz="1800" b="0" i="0" u="none" strike="noStrike" cap="none">
                <a:solidFill>
                  <a:schemeClr val="dk1"/>
                </a:solidFill>
                <a:latin typeface="Albert Sans"/>
                <a:ea typeface="Albert Sans"/>
                <a:cs typeface="Albert Sans"/>
                <a:sym typeface="Albert Sans"/>
              </a:defRPr>
            </a:lvl1pPr>
            <a:lvl2pPr marL="914400" marR="0" lvl="1"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2pPr>
            <a:lvl3pPr marL="1371600" marR="0" lvl="2"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3pPr>
            <a:lvl4pPr marL="1828800" marR="0" lvl="3"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4pPr>
            <a:lvl5pPr marL="2286000" marR="0" lvl="4"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5pPr>
            <a:lvl6pPr marL="2743200" marR="0" lvl="5"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6pPr>
            <a:lvl7pPr marL="3200400" marR="0" lvl="6"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7pPr>
            <a:lvl8pPr marL="3657600" marR="0" lvl="7"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8pPr>
            <a:lvl9pPr marL="4114800" marR="0" lvl="8" indent="-317500" algn="l" rtl="0">
              <a:lnSpc>
                <a:spcPct val="115000"/>
              </a:lnSpc>
              <a:spcBef>
                <a:spcPts val="0"/>
              </a:spcBef>
              <a:spcAft>
                <a:spcPts val="0"/>
              </a:spcAft>
              <a:buClr>
                <a:schemeClr val="dk1"/>
              </a:buClr>
              <a:buSzPts val="1400"/>
              <a:buFont typeface="Albert Sans"/>
              <a:buChar char="■"/>
              <a:defRPr sz="1400" b="0" i="0" u="none" strike="noStrike" cap="none">
                <a:solidFill>
                  <a:schemeClr val="dk1"/>
                </a:solidFill>
                <a:latin typeface="Albert Sans"/>
                <a:ea typeface="Albert Sans"/>
                <a:cs typeface="Albert Sans"/>
                <a:sym typeface="Albert Sans"/>
              </a:defRPr>
            </a:lvl9pPr>
          </a:lstStyle>
          <a:p>
            <a:pPr marL="114300" indent="0">
              <a:lnSpc>
                <a:spcPct val="90000"/>
              </a:lnSpc>
              <a:buNone/>
            </a:pPr>
            <a:endParaRPr lang="sr-Latn-RS" altLang="sr-Latn-RS" dirty="0" smtClean="0"/>
          </a:p>
          <a:p>
            <a:pPr>
              <a:lnSpc>
                <a:spcPct val="90000"/>
              </a:lnSpc>
            </a:pPr>
            <a:r>
              <a:rPr lang="en-US" altLang="sr-Latn-RS" dirty="0" smtClean="0"/>
              <a:t>Obtained results </a:t>
            </a:r>
            <a:r>
              <a:rPr lang="sr-Latn-RS" altLang="sr-Latn-RS" dirty="0" smtClean="0"/>
              <a:t>may </a:t>
            </a:r>
            <a:r>
              <a:rPr lang="en-US" altLang="sr-Latn-RS" dirty="0" smtClean="0"/>
              <a:t>suggest that </a:t>
            </a:r>
            <a:r>
              <a:rPr lang="sr-Latn-RS" altLang="sr-Latn-RS" dirty="0" smtClean="0"/>
              <a:t>CNA </a:t>
            </a:r>
            <a:r>
              <a:rPr lang="en-US" altLang="sr-Latn-RS" dirty="0" smtClean="0"/>
              <a:t>may act as the DAMPs, probably bridging the kidney damage and immune cells activation</a:t>
            </a:r>
            <a:r>
              <a:rPr lang="sr-Latn-RS" altLang="sr-Latn-RS" dirty="0" smtClean="0"/>
              <a:t> via NF-kB activation</a:t>
            </a:r>
            <a:endParaRPr lang="sr-Latn-RS" altLang="sr-Latn-RS" dirty="0"/>
          </a:p>
          <a:p>
            <a:pPr>
              <a:lnSpc>
                <a:spcPct val="90000"/>
              </a:lnSpc>
            </a:pPr>
            <a:r>
              <a:rPr lang="sr-Latn-RS" altLang="sr-Latn-RS" dirty="0" smtClean="0"/>
              <a:t>No response has been documented for IRF3 and IRF7 for CKD, except for Transplanted patients</a:t>
            </a:r>
            <a:r>
              <a:rPr lang="en-US" altLang="sr-Latn-RS" dirty="0" smtClean="0"/>
              <a:t> </a:t>
            </a:r>
          </a:p>
        </p:txBody>
      </p:sp>
      <p:sp>
        <p:nvSpPr>
          <p:cNvPr id="35" name="Rectangle 2"/>
          <p:cNvSpPr txBox="1">
            <a:spLocks noChangeArrowheads="1"/>
          </p:cNvSpPr>
          <p:nvPr/>
        </p:nvSpPr>
        <p:spPr>
          <a:xfrm>
            <a:off x="1" y="444500"/>
            <a:ext cx="2220686"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Advent Pro"/>
              <a:buNone/>
              <a:defRPr sz="3400" b="0" i="0" u="none" strike="noStrike" cap="none">
                <a:solidFill>
                  <a:schemeClr val="dk1"/>
                </a:solidFill>
                <a:latin typeface="Advent Pro"/>
                <a:ea typeface="Advent Pro"/>
                <a:cs typeface="Advent Pro"/>
                <a:sym typeface="Advent Pro"/>
              </a:defRPr>
            </a:lvl1pPr>
            <a:lvl2pPr marR="0" lvl="1" algn="l" rtl="0">
              <a:lnSpc>
                <a:spcPct val="100000"/>
              </a:lnSpc>
              <a:spcBef>
                <a:spcPts val="0"/>
              </a:spcBef>
              <a:spcAft>
                <a:spcPts val="0"/>
              </a:spcAft>
              <a:buClr>
                <a:schemeClr val="dk1"/>
              </a:buClr>
              <a:buSzPts val="3400"/>
              <a:buFont typeface="Advent Pro"/>
              <a:buNone/>
              <a:defRPr sz="3400" b="0" i="0" u="none" strike="noStrike" cap="none">
                <a:solidFill>
                  <a:schemeClr val="dk1"/>
                </a:solidFill>
                <a:latin typeface="Advent Pro"/>
                <a:ea typeface="Advent Pro"/>
                <a:cs typeface="Advent Pro"/>
                <a:sym typeface="Advent Pro"/>
              </a:defRPr>
            </a:lvl2pPr>
            <a:lvl3pPr marR="0" lvl="2" algn="l" rtl="0">
              <a:lnSpc>
                <a:spcPct val="100000"/>
              </a:lnSpc>
              <a:spcBef>
                <a:spcPts val="0"/>
              </a:spcBef>
              <a:spcAft>
                <a:spcPts val="0"/>
              </a:spcAft>
              <a:buClr>
                <a:schemeClr val="dk1"/>
              </a:buClr>
              <a:buSzPts val="3400"/>
              <a:buFont typeface="Advent Pro"/>
              <a:buNone/>
              <a:defRPr sz="3400" b="0" i="0" u="none" strike="noStrike" cap="none">
                <a:solidFill>
                  <a:schemeClr val="dk1"/>
                </a:solidFill>
                <a:latin typeface="Advent Pro"/>
                <a:ea typeface="Advent Pro"/>
                <a:cs typeface="Advent Pro"/>
                <a:sym typeface="Advent Pro"/>
              </a:defRPr>
            </a:lvl3pPr>
            <a:lvl4pPr marR="0" lvl="3" algn="l" rtl="0">
              <a:lnSpc>
                <a:spcPct val="100000"/>
              </a:lnSpc>
              <a:spcBef>
                <a:spcPts val="0"/>
              </a:spcBef>
              <a:spcAft>
                <a:spcPts val="0"/>
              </a:spcAft>
              <a:buClr>
                <a:schemeClr val="dk1"/>
              </a:buClr>
              <a:buSzPts val="3400"/>
              <a:buFont typeface="Advent Pro"/>
              <a:buNone/>
              <a:defRPr sz="3400" b="0" i="0" u="none" strike="noStrike" cap="none">
                <a:solidFill>
                  <a:schemeClr val="dk1"/>
                </a:solidFill>
                <a:latin typeface="Advent Pro"/>
                <a:ea typeface="Advent Pro"/>
                <a:cs typeface="Advent Pro"/>
                <a:sym typeface="Advent Pro"/>
              </a:defRPr>
            </a:lvl4pPr>
            <a:lvl5pPr marR="0" lvl="4" algn="l" rtl="0">
              <a:lnSpc>
                <a:spcPct val="100000"/>
              </a:lnSpc>
              <a:spcBef>
                <a:spcPts val="0"/>
              </a:spcBef>
              <a:spcAft>
                <a:spcPts val="0"/>
              </a:spcAft>
              <a:buClr>
                <a:schemeClr val="dk1"/>
              </a:buClr>
              <a:buSzPts val="3400"/>
              <a:buFont typeface="Advent Pro"/>
              <a:buNone/>
              <a:defRPr sz="3400" b="0" i="0" u="none" strike="noStrike" cap="none">
                <a:solidFill>
                  <a:schemeClr val="dk1"/>
                </a:solidFill>
                <a:latin typeface="Advent Pro"/>
                <a:ea typeface="Advent Pro"/>
                <a:cs typeface="Advent Pro"/>
                <a:sym typeface="Advent Pro"/>
              </a:defRPr>
            </a:lvl5pPr>
            <a:lvl6pPr marR="0" lvl="5" algn="l" rtl="0">
              <a:lnSpc>
                <a:spcPct val="100000"/>
              </a:lnSpc>
              <a:spcBef>
                <a:spcPts val="0"/>
              </a:spcBef>
              <a:spcAft>
                <a:spcPts val="0"/>
              </a:spcAft>
              <a:buClr>
                <a:schemeClr val="dk1"/>
              </a:buClr>
              <a:buSzPts val="3400"/>
              <a:buFont typeface="Advent Pro"/>
              <a:buNone/>
              <a:defRPr sz="3400" b="0" i="0" u="none" strike="noStrike" cap="none">
                <a:solidFill>
                  <a:schemeClr val="dk1"/>
                </a:solidFill>
                <a:latin typeface="Advent Pro"/>
                <a:ea typeface="Advent Pro"/>
                <a:cs typeface="Advent Pro"/>
                <a:sym typeface="Advent Pro"/>
              </a:defRPr>
            </a:lvl6pPr>
            <a:lvl7pPr marR="0" lvl="6" algn="l" rtl="0">
              <a:lnSpc>
                <a:spcPct val="100000"/>
              </a:lnSpc>
              <a:spcBef>
                <a:spcPts val="0"/>
              </a:spcBef>
              <a:spcAft>
                <a:spcPts val="0"/>
              </a:spcAft>
              <a:buClr>
                <a:schemeClr val="dk1"/>
              </a:buClr>
              <a:buSzPts val="3400"/>
              <a:buFont typeface="Advent Pro"/>
              <a:buNone/>
              <a:defRPr sz="3400" b="0" i="0" u="none" strike="noStrike" cap="none">
                <a:solidFill>
                  <a:schemeClr val="dk1"/>
                </a:solidFill>
                <a:latin typeface="Advent Pro"/>
                <a:ea typeface="Advent Pro"/>
                <a:cs typeface="Advent Pro"/>
                <a:sym typeface="Advent Pro"/>
              </a:defRPr>
            </a:lvl7pPr>
            <a:lvl8pPr marR="0" lvl="7" algn="l" rtl="0">
              <a:lnSpc>
                <a:spcPct val="100000"/>
              </a:lnSpc>
              <a:spcBef>
                <a:spcPts val="0"/>
              </a:spcBef>
              <a:spcAft>
                <a:spcPts val="0"/>
              </a:spcAft>
              <a:buClr>
                <a:schemeClr val="dk1"/>
              </a:buClr>
              <a:buSzPts val="3400"/>
              <a:buFont typeface="Advent Pro"/>
              <a:buNone/>
              <a:defRPr sz="3400" b="0" i="0" u="none" strike="noStrike" cap="none">
                <a:solidFill>
                  <a:schemeClr val="dk1"/>
                </a:solidFill>
                <a:latin typeface="Advent Pro"/>
                <a:ea typeface="Advent Pro"/>
                <a:cs typeface="Advent Pro"/>
                <a:sym typeface="Advent Pro"/>
              </a:defRPr>
            </a:lvl8pPr>
            <a:lvl9pPr marR="0" lvl="8" algn="l" rtl="0">
              <a:lnSpc>
                <a:spcPct val="100000"/>
              </a:lnSpc>
              <a:spcBef>
                <a:spcPts val="0"/>
              </a:spcBef>
              <a:spcAft>
                <a:spcPts val="0"/>
              </a:spcAft>
              <a:buClr>
                <a:schemeClr val="dk1"/>
              </a:buClr>
              <a:buSzPts val="3400"/>
              <a:buFont typeface="Advent Pro"/>
              <a:buNone/>
              <a:defRPr sz="3400" b="0" i="0" u="none" strike="noStrike" cap="none">
                <a:solidFill>
                  <a:schemeClr val="dk1"/>
                </a:solidFill>
                <a:latin typeface="Advent Pro"/>
                <a:ea typeface="Advent Pro"/>
                <a:cs typeface="Advent Pro"/>
                <a:sym typeface="Advent Pro"/>
              </a:defRPr>
            </a:lvl9pPr>
          </a:lstStyle>
          <a:p>
            <a:r>
              <a:rPr lang="en-US" altLang="sr-Latn-RS" b="1" u="sng" smtClean="0">
                <a:solidFill>
                  <a:srgbClr val="FF3300"/>
                </a:solidFill>
              </a:rPr>
              <a:t>Conclusion</a:t>
            </a:r>
            <a:endParaRPr lang="en-US" altLang="sr-Latn-RS" b="1" u="sng" dirty="0" smtClean="0">
              <a:solidFill>
                <a:srgbClr val="FF3300"/>
              </a:solidFill>
            </a:endParaRPr>
          </a:p>
        </p:txBody>
      </p:sp>
    </p:spTree>
    <p:extLst>
      <p:ext uri="{BB962C8B-B14F-4D97-AF65-F5344CB8AC3E}">
        <p14:creationId xmlns:p14="http://schemas.microsoft.com/office/powerpoint/2010/main" val="17368874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sr-Latn-RS" sz="2800" b="1" dirty="0">
                <a:solidFill>
                  <a:srgbClr val="FF0000"/>
                </a:solidFill>
                <a:latin typeface="Advent Pro" panose="020B0604020202020204" charset="-18"/>
              </a:rPr>
              <a:t>Pathogen-Associated</a:t>
            </a:r>
            <a:br>
              <a:rPr lang="en-US" altLang="sr-Latn-RS" sz="2800" b="1" dirty="0">
                <a:solidFill>
                  <a:srgbClr val="FF0000"/>
                </a:solidFill>
                <a:latin typeface="Advent Pro" panose="020B0604020202020204" charset="-18"/>
              </a:rPr>
            </a:br>
            <a:r>
              <a:rPr lang="en-US" altLang="sr-Latn-RS" sz="2800" b="1" u="sng" dirty="0">
                <a:solidFill>
                  <a:srgbClr val="FF0000"/>
                </a:solidFill>
                <a:latin typeface="Advent Pro" panose="020B0604020202020204" charset="-18"/>
              </a:rPr>
              <a:t>Molecular Patterns (PAMPs)</a:t>
            </a:r>
            <a:endParaRPr lang="sr-Latn-RS" sz="2800" dirty="0">
              <a:latin typeface="Advent Pro" panose="020B0604020202020204" charset="-18"/>
            </a:endParaRPr>
          </a:p>
        </p:txBody>
      </p:sp>
      <p:sp>
        <p:nvSpPr>
          <p:cNvPr id="3" name="Rectangle 3"/>
          <p:cNvSpPr txBox="1">
            <a:spLocks noChangeArrowheads="1"/>
          </p:cNvSpPr>
          <p:nvPr/>
        </p:nvSpPr>
        <p:spPr>
          <a:xfrm>
            <a:off x="123753" y="2148065"/>
            <a:ext cx="8483982" cy="3086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2381"/>
            <a:r>
              <a:rPr lang="en-US" altLang="sr-Latn-RS" sz="1800" dirty="0" smtClean="0">
                <a:solidFill>
                  <a:schemeClr val="tx1"/>
                </a:solidFill>
                <a:latin typeface="Tahoma" panose="020B0604030504040204" pitchFamily="34" charset="0"/>
              </a:rPr>
              <a:t>PAMPs</a:t>
            </a:r>
            <a:r>
              <a:rPr lang="sr-Latn-RS" altLang="sr-Latn-RS" sz="1800" dirty="0">
                <a:solidFill>
                  <a:schemeClr val="tx1"/>
                </a:solidFill>
                <a:latin typeface="Tahoma" panose="020B0604030504040204" pitchFamily="34" charset="0"/>
              </a:rPr>
              <a:t> </a:t>
            </a:r>
            <a:r>
              <a:rPr lang="sr-Latn-RS" altLang="sr-Latn-RS" sz="1800" dirty="0" smtClean="0">
                <a:solidFill>
                  <a:schemeClr val="tx1"/>
                </a:solidFill>
                <a:latin typeface="Tahoma" panose="020B0604030504040204" pitchFamily="34" charset="0"/>
              </a:rPr>
              <a:t>are</a:t>
            </a:r>
            <a:r>
              <a:rPr lang="en-US" altLang="sr-Latn-RS" sz="1800" dirty="0" smtClean="0">
                <a:solidFill>
                  <a:schemeClr val="tx1"/>
                </a:solidFill>
                <a:latin typeface="Tahoma" panose="020B0604030504040204" pitchFamily="34" charset="0"/>
              </a:rPr>
              <a:t> different structures shared by large groups of microorganisms, absolutely essential for the microbe's survival:</a:t>
            </a:r>
            <a:endParaRPr lang="sr-Latn-RS" altLang="sr-Latn-RS" sz="1800" dirty="0" smtClean="0">
              <a:solidFill>
                <a:schemeClr val="tx1"/>
              </a:solidFill>
              <a:latin typeface="Tahoma" panose="020B0604030504040204" pitchFamily="34" charset="0"/>
            </a:endParaRPr>
          </a:p>
          <a:p>
            <a:pPr indent="-2381"/>
            <a:endParaRPr lang="en-US" altLang="sr-Latn-RS" sz="1800" dirty="0" smtClean="0">
              <a:solidFill>
                <a:schemeClr val="tx1"/>
              </a:solidFill>
              <a:latin typeface="Tahoma" panose="020B0604030504040204" pitchFamily="34" charset="0"/>
            </a:endParaRPr>
          </a:p>
          <a:p>
            <a:pPr indent="-2381"/>
            <a:r>
              <a:rPr lang="en-US" altLang="sr-Latn-RS" sz="1800" u="sng" dirty="0" smtClean="0">
                <a:solidFill>
                  <a:schemeClr val="tx1"/>
                </a:solidFill>
                <a:latin typeface="Tahoma" panose="020B0604030504040204" pitchFamily="34" charset="0"/>
              </a:rPr>
              <a:t>LPS</a:t>
            </a:r>
            <a:r>
              <a:rPr lang="en-US" altLang="sr-Latn-RS" sz="1800" dirty="0" smtClean="0">
                <a:solidFill>
                  <a:schemeClr val="tx1"/>
                </a:solidFill>
                <a:latin typeface="Tahoma" panose="020B0604030504040204" pitchFamily="34" charset="0"/>
              </a:rPr>
              <a:t>: common component of gram-negative bacteria</a:t>
            </a:r>
          </a:p>
          <a:p>
            <a:pPr indent="-2381"/>
            <a:r>
              <a:rPr lang="en-US" altLang="sr-Latn-RS" sz="1800" u="sng" dirty="0" smtClean="0">
                <a:solidFill>
                  <a:schemeClr val="tx1"/>
                </a:solidFill>
                <a:latin typeface="Tahoma" panose="020B0604030504040204" pitchFamily="34" charset="0"/>
              </a:rPr>
              <a:t>teichoic acids</a:t>
            </a:r>
            <a:r>
              <a:rPr lang="en-US" altLang="sr-Latn-RS" sz="1800" dirty="0" smtClean="0">
                <a:solidFill>
                  <a:schemeClr val="tx1"/>
                </a:solidFill>
                <a:latin typeface="Tahoma" panose="020B0604030504040204" pitchFamily="34" charset="0"/>
              </a:rPr>
              <a:t>: common component of gram-positive bacteria</a:t>
            </a:r>
          </a:p>
          <a:p>
            <a:pPr indent="-2381"/>
            <a:r>
              <a:rPr lang="en-US" altLang="sr-Latn-RS" sz="1800" u="sng" dirty="0" smtClean="0">
                <a:solidFill>
                  <a:schemeClr val="tx1"/>
                </a:solidFill>
                <a:latin typeface="Tahoma" panose="020B0604030504040204" pitchFamily="34" charset="0"/>
              </a:rPr>
              <a:t>double-stranded RNA</a:t>
            </a:r>
            <a:r>
              <a:rPr lang="en-US" altLang="sr-Latn-RS" sz="1800" dirty="0" smtClean="0">
                <a:solidFill>
                  <a:schemeClr val="tx1"/>
                </a:solidFill>
                <a:latin typeface="Tahoma" panose="020B0604030504040204" pitchFamily="34" charset="0"/>
              </a:rPr>
              <a:t>: a structural signature of several groups of RNA viruses</a:t>
            </a:r>
          </a:p>
          <a:p>
            <a:pPr indent="-2381"/>
            <a:r>
              <a:rPr lang="en-US" altLang="sr-Latn-RS" sz="1800" u="sng" dirty="0" smtClean="0">
                <a:solidFill>
                  <a:schemeClr val="tx1"/>
                </a:solidFill>
                <a:latin typeface="Tahoma" panose="020B0604030504040204" pitchFamily="34" charset="0"/>
              </a:rPr>
              <a:t>bacterial DNA</a:t>
            </a:r>
            <a:r>
              <a:rPr lang="en-US" altLang="sr-Latn-RS" sz="1800" dirty="0" smtClean="0">
                <a:solidFill>
                  <a:schemeClr val="tx1"/>
                </a:solidFill>
                <a:latin typeface="Tahoma" panose="020B0604030504040204" pitchFamily="34" charset="0"/>
              </a:rPr>
              <a:t> (</a:t>
            </a:r>
            <a:r>
              <a:rPr lang="en-US" altLang="sr-Latn-RS" sz="1800" dirty="0" err="1" smtClean="0">
                <a:solidFill>
                  <a:schemeClr val="tx1"/>
                </a:solidFill>
                <a:latin typeface="Tahoma" panose="020B0604030504040204" pitchFamily="34" charset="0"/>
              </a:rPr>
              <a:t>unmethylated</a:t>
            </a:r>
            <a:r>
              <a:rPr lang="en-US" altLang="sr-Latn-RS" sz="1800" dirty="0" smtClean="0">
                <a:solidFill>
                  <a:schemeClr val="tx1"/>
                </a:solidFill>
                <a:latin typeface="Tahoma" panose="020B0604030504040204" pitchFamily="34" charset="0"/>
              </a:rPr>
              <a:t> </a:t>
            </a:r>
            <a:r>
              <a:rPr lang="en-US" altLang="sr-Latn-RS" sz="1800" dirty="0" err="1" smtClean="0">
                <a:solidFill>
                  <a:schemeClr val="tx1"/>
                </a:solidFill>
                <a:latin typeface="Tahoma" panose="020B0604030504040204" pitchFamily="34" charset="0"/>
              </a:rPr>
              <a:t>CpG</a:t>
            </a:r>
            <a:r>
              <a:rPr lang="en-US" altLang="sr-Latn-RS" sz="1800" dirty="0" smtClean="0">
                <a:solidFill>
                  <a:schemeClr val="tx1"/>
                </a:solidFill>
                <a:latin typeface="Tahoma" panose="020B0604030504040204" pitchFamily="34" charset="0"/>
              </a:rPr>
              <a:t> sequences)</a:t>
            </a:r>
            <a:endParaRPr lang="en-US" altLang="sr-Latn-RS" sz="1800" dirty="0">
              <a:solidFill>
                <a:schemeClr val="tx1"/>
              </a:solidFill>
              <a:latin typeface="Tahoma" panose="020B060403050404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5484" y="731375"/>
            <a:ext cx="2127238" cy="1197635"/>
          </a:xfrm>
          <a:prstGeom prst="rect">
            <a:avLst/>
          </a:prstGeom>
        </p:spPr>
      </p:pic>
    </p:spTree>
    <p:extLst>
      <p:ext uri="{BB962C8B-B14F-4D97-AF65-F5344CB8AC3E}">
        <p14:creationId xmlns:p14="http://schemas.microsoft.com/office/powerpoint/2010/main" val="36389751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title"/>
          </p:nvPr>
        </p:nvSpPr>
        <p:spPr>
          <a:xfrm>
            <a:off x="2465785" y="205979"/>
            <a:ext cx="6162576" cy="857250"/>
          </a:xfrm>
        </p:spPr>
        <p:txBody>
          <a:bodyPr/>
          <a:lstStyle/>
          <a:p>
            <a:pPr eaLnBrk="1" hangingPunct="1"/>
            <a:r>
              <a:rPr lang="sr-Latn-RS" altLang="sr-Latn-RS" sz="2800" b="1" u="sng" dirty="0" smtClean="0">
                <a:solidFill>
                  <a:srgbClr val="FF3300"/>
                </a:solidFill>
              </a:rPr>
              <a:t>DAMP molecules, alarmins, e</a:t>
            </a:r>
            <a:r>
              <a:rPr lang="en-US" altLang="sr-Latn-RS" sz="2800" b="1" u="sng" dirty="0" err="1" smtClean="0">
                <a:solidFill>
                  <a:srgbClr val="FF3300"/>
                </a:solidFill>
              </a:rPr>
              <a:t>ndokines</a:t>
            </a:r>
            <a:r>
              <a:rPr lang="en-US" altLang="sr-Latn-RS" sz="2800" b="1" u="sng" dirty="0" smtClean="0">
                <a:solidFill>
                  <a:srgbClr val="FF3300"/>
                </a:solidFill>
              </a:rPr>
              <a:t> </a:t>
            </a:r>
            <a:endParaRPr lang="en-US" altLang="sr-Latn-RS" sz="2800" b="1" u="sng" dirty="0">
              <a:solidFill>
                <a:srgbClr val="FF3300"/>
              </a:solidFill>
            </a:endParaRPr>
          </a:p>
        </p:txBody>
      </p:sp>
      <p:sp>
        <p:nvSpPr>
          <p:cNvPr id="67587" name="Rectangle 4"/>
          <p:cNvSpPr>
            <a:spLocks noGrp="1" noChangeArrowheads="1"/>
          </p:cNvSpPr>
          <p:nvPr>
            <p:ph type="body" idx="1"/>
          </p:nvPr>
        </p:nvSpPr>
        <p:spPr>
          <a:xfrm>
            <a:off x="48127" y="1514136"/>
            <a:ext cx="4208510" cy="3748088"/>
          </a:xfrm>
        </p:spPr>
        <p:txBody>
          <a:bodyPr/>
          <a:lstStyle/>
          <a:p>
            <a:pPr marL="114300" indent="0" eaLnBrk="1" hangingPunct="1">
              <a:lnSpc>
                <a:spcPct val="80000"/>
              </a:lnSpc>
              <a:buNone/>
            </a:pPr>
            <a:endParaRPr lang="sr-Latn-RS" altLang="sr-Latn-RS" sz="1600" dirty="0" smtClean="0"/>
          </a:p>
          <a:p>
            <a:pPr marL="114300" indent="0" eaLnBrk="1" hangingPunct="1">
              <a:lnSpc>
                <a:spcPct val="80000"/>
              </a:lnSpc>
              <a:buNone/>
            </a:pPr>
            <a:r>
              <a:rPr lang="en-US" altLang="sr-Latn-RS" sz="1600" dirty="0" smtClean="0"/>
              <a:t>The</a:t>
            </a:r>
            <a:r>
              <a:rPr lang="sr-Latn-RS" altLang="sr-Latn-RS" sz="1600" dirty="0" smtClean="0"/>
              <a:t>ir</a:t>
            </a:r>
            <a:r>
              <a:rPr lang="en-US" altLang="sr-Latn-RS" sz="1600" dirty="0" smtClean="0"/>
              <a:t> </a:t>
            </a:r>
            <a:r>
              <a:rPr lang="en-US" altLang="sr-Latn-RS" sz="1600" dirty="0"/>
              <a:t>family includes different </a:t>
            </a:r>
            <a:r>
              <a:rPr lang="en-US" altLang="sr-Latn-RS" sz="1600" dirty="0" smtClean="0"/>
              <a:t>molecules </a:t>
            </a:r>
            <a:endParaRPr lang="sr-Latn-RS" altLang="sr-Latn-RS" sz="1600" dirty="0" smtClean="0"/>
          </a:p>
          <a:p>
            <a:pPr marL="114300" indent="0" eaLnBrk="1" hangingPunct="1">
              <a:lnSpc>
                <a:spcPct val="80000"/>
              </a:lnSpc>
              <a:buNone/>
            </a:pPr>
            <a:endParaRPr lang="en-US" altLang="sr-Latn-RS" sz="1600" dirty="0"/>
          </a:p>
          <a:p>
            <a:pPr marL="114300" indent="0" eaLnBrk="1" hangingPunct="1">
              <a:lnSpc>
                <a:spcPct val="80000"/>
              </a:lnSpc>
              <a:buNone/>
            </a:pPr>
            <a:r>
              <a:rPr lang="en-US" altLang="sr-Latn-RS" sz="1600" dirty="0"/>
              <a:t>The term </a:t>
            </a:r>
            <a:r>
              <a:rPr lang="sr-Latn-RS" altLang="sr-Latn-RS" sz="1600" dirty="0" smtClean="0"/>
              <a:t>DAMP </a:t>
            </a:r>
            <a:r>
              <a:rPr lang="en-US" altLang="sr-Latn-RS" sz="1600" dirty="0" smtClean="0"/>
              <a:t>denotes </a:t>
            </a:r>
            <a:r>
              <a:rPr lang="en-US" altLang="sr-Latn-RS" sz="1600" dirty="0"/>
              <a:t>structurally diverse </a:t>
            </a:r>
            <a:r>
              <a:rPr lang="en-US" altLang="sr-Latn-RS" sz="1600" b="1" u="sng" dirty="0"/>
              <a:t>multifunctional host </a:t>
            </a:r>
            <a:r>
              <a:rPr lang="sr-Latn-RS" altLang="sr-Latn-RS" sz="1600" b="1" u="sng" dirty="0" smtClean="0"/>
              <a:t>molecules </a:t>
            </a:r>
            <a:r>
              <a:rPr lang="en-US" altLang="sr-Latn-RS" sz="1600" dirty="0" smtClean="0"/>
              <a:t>that </a:t>
            </a:r>
            <a:r>
              <a:rPr lang="en-US" altLang="sr-Latn-RS" sz="1600" dirty="0"/>
              <a:t>are rapidly released during infection or tissue </a:t>
            </a:r>
            <a:r>
              <a:rPr lang="en-US" altLang="sr-Latn-RS" sz="1600" dirty="0" smtClean="0"/>
              <a:t>damage</a:t>
            </a:r>
            <a:r>
              <a:rPr lang="sr-Latn-RS" altLang="sr-Latn-RS" sz="1600" dirty="0" smtClean="0"/>
              <a:t> with </a:t>
            </a:r>
            <a:r>
              <a:rPr lang="en-US" altLang="sr-Latn-RS" sz="1600" dirty="0" smtClean="0"/>
              <a:t> </a:t>
            </a:r>
            <a:r>
              <a:rPr lang="en-US" altLang="sr-Latn-RS" sz="1600" dirty="0"/>
              <a:t>activating effects on receptor-expressing cells engaged in host </a:t>
            </a:r>
            <a:r>
              <a:rPr lang="en-US" altLang="sr-Latn-RS" sz="1600" dirty="0" err="1"/>
              <a:t>defence</a:t>
            </a:r>
            <a:r>
              <a:rPr lang="en-US" altLang="sr-Latn-RS" sz="1600" dirty="0"/>
              <a:t> and tissue repair. </a:t>
            </a:r>
          </a:p>
        </p:txBody>
      </p:sp>
      <p:pic>
        <p:nvPicPr>
          <p:cNvPr id="67588" name="Picture 5" descr="firebell-alarm-clock"/>
          <p:cNvPicPr>
            <a:picLocks noChangeAspect="1" noChangeArrowheads="1"/>
          </p:cNvPicPr>
          <p:nvPr/>
        </p:nvPicPr>
        <p:blipFill>
          <a:blip r:embed="rId2">
            <a:lum contrast="16000"/>
            <a:extLst>
              <a:ext uri="{28A0092B-C50C-407E-A947-70E740481C1C}">
                <a14:useLocalDpi xmlns:a14="http://schemas.microsoft.com/office/drawing/2010/main" val="0"/>
              </a:ext>
            </a:extLst>
          </a:blip>
          <a:srcRect/>
          <a:stretch>
            <a:fillRect/>
          </a:stretch>
        </p:blipFill>
        <p:spPr bwMode="auto">
          <a:xfrm>
            <a:off x="1143000" y="1"/>
            <a:ext cx="1151335" cy="1383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 The name of referred object is 7400759-f1.jpg"/>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4318514" y="1227535"/>
            <a:ext cx="4724400" cy="375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50977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496" y="189472"/>
            <a:ext cx="7467373" cy="572700"/>
          </a:xfrm>
        </p:spPr>
        <p:txBody>
          <a:bodyPr/>
          <a:lstStyle/>
          <a:p>
            <a:r>
              <a:rPr lang="sr-Latn-RS" altLang="sr-Latn-RS" sz="2800" b="1" dirty="0">
                <a:solidFill>
                  <a:srgbClr val="FF0000"/>
                </a:solidFill>
                <a:latin typeface="Advent Pro" panose="020B0604020202020204" charset="-18"/>
              </a:rPr>
              <a:t>Damage</a:t>
            </a:r>
            <a:r>
              <a:rPr lang="en-US" altLang="sr-Latn-RS" sz="2800" b="1" dirty="0" smtClean="0">
                <a:solidFill>
                  <a:srgbClr val="FF0000"/>
                </a:solidFill>
                <a:latin typeface="Advent Pro" panose="020B0604020202020204" charset="-18"/>
              </a:rPr>
              <a:t>-Associated</a:t>
            </a:r>
            <a:r>
              <a:rPr lang="sr-Latn-RS" altLang="sr-Latn-RS" sz="2800" b="1" dirty="0" smtClean="0">
                <a:solidFill>
                  <a:srgbClr val="FF0000"/>
                </a:solidFill>
                <a:latin typeface="Advent Pro" panose="020B0604020202020204" charset="-18"/>
              </a:rPr>
              <a:t> </a:t>
            </a:r>
            <a:r>
              <a:rPr lang="en-US" altLang="sr-Latn-RS" sz="2800" b="1" u="sng" dirty="0" smtClean="0">
                <a:solidFill>
                  <a:srgbClr val="FF0000"/>
                </a:solidFill>
                <a:latin typeface="Advent Pro" panose="020B0604020202020204" charset="-18"/>
              </a:rPr>
              <a:t>Molecular </a:t>
            </a:r>
            <a:r>
              <a:rPr lang="en-US" altLang="sr-Latn-RS" sz="2800" b="1" u="sng" dirty="0">
                <a:solidFill>
                  <a:srgbClr val="FF0000"/>
                </a:solidFill>
                <a:latin typeface="Advent Pro" panose="020B0604020202020204" charset="-18"/>
              </a:rPr>
              <a:t>Patterns (</a:t>
            </a:r>
            <a:r>
              <a:rPr lang="sr-Latn-RS" altLang="sr-Latn-RS" sz="2800" b="1" u="sng" dirty="0">
                <a:solidFill>
                  <a:srgbClr val="FF0000"/>
                </a:solidFill>
                <a:latin typeface="Advent Pro" panose="020B0604020202020204" charset="-18"/>
              </a:rPr>
              <a:t>D</a:t>
            </a:r>
            <a:r>
              <a:rPr lang="en-US" altLang="sr-Latn-RS" sz="2800" b="1" u="sng" dirty="0">
                <a:solidFill>
                  <a:srgbClr val="FF0000"/>
                </a:solidFill>
                <a:latin typeface="Advent Pro" panose="020B0604020202020204" charset="-18"/>
              </a:rPr>
              <a:t>AMPs)</a:t>
            </a:r>
            <a:endParaRPr lang="sr-Latn-RS" sz="2800" dirty="0">
              <a:latin typeface="Advent Pro" panose="020B0604020202020204" charset="-18"/>
            </a:endParaRPr>
          </a:p>
        </p:txBody>
      </p:sp>
      <p:pic>
        <p:nvPicPr>
          <p:cNvPr id="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64" y="1143581"/>
            <a:ext cx="4586566" cy="382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3">
            <a:lum bright="-16000" contrast="22000"/>
            <a:extLst>
              <a:ext uri="{28A0092B-C50C-407E-A947-70E740481C1C}">
                <a14:useLocalDpi xmlns:a14="http://schemas.microsoft.com/office/drawing/2010/main" val="0"/>
              </a:ext>
            </a:extLst>
          </a:blip>
          <a:srcRect/>
          <a:stretch>
            <a:fillRect/>
          </a:stretch>
        </p:blipFill>
        <p:spPr bwMode="auto">
          <a:xfrm>
            <a:off x="4694132" y="1320888"/>
            <a:ext cx="3847891" cy="216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txBox="1">
            <a:spLocks noChangeArrowheads="1"/>
          </p:cNvSpPr>
          <p:nvPr/>
        </p:nvSpPr>
        <p:spPr bwMode="auto">
          <a:xfrm>
            <a:off x="4436215" y="4042171"/>
            <a:ext cx="4494654" cy="1101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80000"/>
              </a:lnSpc>
            </a:pPr>
            <a:r>
              <a:rPr lang="en-US" altLang="sr-Latn-RS" sz="1200" b="1" dirty="0">
                <a:solidFill>
                  <a:srgbClr val="FF0000"/>
                </a:solidFill>
              </a:rPr>
              <a:t>DAMPs</a:t>
            </a:r>
            <a:r>
              <a:rPr lang="sr-Latn-RS" altLang="sr-Latn-RS" sz="1200" b="1" dirty="0">
                <a:solidFill>
                  <a:srgbClr val="FF0000"/>
                </a:solidFill>
              </a:rPr>
              <a:t> can be </a:t>
            </a:r>
            <a:r>
              <a:rPr lang="en-US" altLang="sr-Latn-RS" sz="1200" b="1" dirty="0">
                <a:solidFill>
                  <a:srgbClr val="FF0000"/>
                </a:solidFill>
              </a:rPr>
              <a:t>actively secreted by inflammatory cells and passively released by necrotic cells. </a:t>
            </a:r>
          </a:p>
        </p:txBody>
      </p:sp>
      <p:pic>
        <p:nvPicPr>
          <p:cNvPr id="6" name="Picture 4" descr="firebell-alarm-clock"/>
          <p:cNvPicPr>
            <a:picLocks noChangeAspect="1" noChangeArrowheads="1"/>
          </p:cNvPicPr>
          <p:nvPr/>
        </p:nvPicPr>
        <p:blipFill>
          <a:blip r:embed="rId4">
            <a:lum contrast="16000"/>
            <a:extLst>
              <a:ext uri="{28A0092B-C50C-407E-A947-70E740481C1C}">
                <a14:useLocalDpi xmlns:a14="http://schemas.microsoft.com/office/drawing/2010/main" val="0"/>
              </a:ext>
            </a:extLst>
          </a:blip>
          <a:srcRect/>
          <a:stretch>
            <a:fillRect/>
          </a:stretch>
        </p:blipFill>
        <p:spPr bwMode="auto">
          <a:xfrm>
            <a:off x="698028" y="146765"/>
            <a:ext cx="671322" cy="80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06426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An external file that holds a picture, illustration, etc.&#10;Object name is asn003114628000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08" y="921724"/>
            <a:ext cx="56578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1"/>
          <p:cNvSpPr txBox="1">
            <a:spLocks noChangeArrowheads="1"/>
          </p:cNvSpPr>
          <p:nvPr/>
        </p:nvSpPr>
        <p:spPr bwMode="auto">
          <a:xfrm>
            <a:off x="1864787" y="109573"/>
            <a:ext cx="27398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sr-Latn-RS" altLang="sr-Latn-RS" sz="2400" b="1" u="sng" dirty="0">
                <a:solidFill>
                  <a:srgbClr val="FF0000"/>
                </a:solidFill>
                <a:latin typeface="Advent Pro" panose="020B0604020202020204" charset="-18"/>
              </a:rPr>
              <a:t>Strangers vs Dangers</a:t>
            </a:r>
          </a:p>
        </p:txBody>
      </p:sp>
      <p:pic>
        <p:nvPicPr>
          <p:cNvPr id="3" name="Picture 2"/>
          <p:cNvPicPr>
            <a:picLocks noChangeAspect="1"/>
          </p:cNvPicPr>
          <p:nvPr/>
        </p:nvPicPr>
        <p:blipFill>
          <a:blip r:embed="rId4"/>
          <a:stretch>
            <a:fillRect/>
          </a:stretch>
        </p:blipFill>
        <p:spPr>
          <a:xfrm>
            <a:off x="6701572" y="357277"/>
            <a:ext cx="1122392" cy="1397822"/>
          </a:xfrm>
          <a:prstGeom prst="rect">
            <a:avLst/>
          </a:prstGeom>
        </p:spPr>
      </p:pic>
      <p:sp>
        <p:nvSpPr>
          <p:cNvPr id="2" name="Rectangle 1"/>
          <p:cNvSpPr/>
          <p:nvPr/>
        </p:nvSpPr>
        <p:spPr>
          <a:xfrm>
            <a:off x="5995163" y="2053445"/>
            <a:ext cx="3038833" cy="1415772"/>
          </a:xfrm>
          <a:prstGeom prst="rect">
            <a:avLst/>
          </a:prstGeom>
        </p:spPr>
        <p:txBody>
          <a:bodyPr wrap="square">
            <a:spAutoFit/>
          </a:bodyPr>
          <a:lstStyle/>
          <a:p>
            <a:r>
              <a:rPr lang="en-US" dirty="0" smtClean="0"/>
              <a:t> </a:t>
            </a:r>
            <a:r>
              <a:rPr lang="en-US" sz="1600" b="1" dirty="0" smtClean="0">
                <a:solidFill>
                  <a:srgbClr val="FF0000"/>
                </a:solidFill>
              </a:rPr>
              <a:t>“</a:t>
            </a:r>
            <a:r>
              <a:rPr lang="sr-Latn-RS" sz="1600" b="1" dirty="0" smtClean="0">
                <a:solidFill>
                  <a:srgbClr val="FF0000"/>
                </a:solidFill>
              </a:rPr>
              <a:t>D</a:t>
            </a:r>
            <a:r>
              <a:rPr lang="en-US" sz="1600" b="1" dirty="0" smtClean="0">
                <a:solidFill>
                  <a:srgbClr val="FF0000"/>
                </a:solidFill>
              </a:rPr>
              <a:t>anger </a:t>
            </a:r>
            <a:r>
              <a:rPr lang="en-US" sz="1600" b="1" dirty="0">
                <a:solidFill>
                  <a:srgbClr val="FF0000"/>
                </a:solidFill>
              </a:rPr>
              <a:t>hypothesis”</a:t>
            </a:r>
            <a:r>
              <a:rPr lang="en-US" dirty="0"/>
              <a:t> </a:t>
            </a:r>
            <a:r>
              <a:rPr lang="en-US" dirty="0" smtClean="0"/>
              <a:t>postulate</a:t>
            </a:r>
            <a:r>
              <a:rPr lang="sr-Latn-RS" dirty="0" smtClean="0"/>
              <a:t>s</a:t>
            </a:r>
            <a:r>
              <a:rPr lang="en-US" dirty="0" smtClean="0"/>
              <a:t> </a:t>
            </a:r>
            <a:r>
              <a:rPr lang="en-US" dirty="0"/>
              <a:t>that the immune system is evolved to respond not only to the infective agents, but also to “non-physiological” cell death, damage or stress </a:t>
            </a:r>
          </a:p>
        </p:txBody>
      </p:sp>
    </p:spTree>
    <p:extLst>
      <p:ext uri="{BB962C8B-B14F-4D97-AF65-F5344CB8AC3E}">
        <p14:creationId xmlns:p14="http://schemas.microsoft.com/office/powerpoint/2010/main" val="42123373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4294967295"/>
          </p:nvPr>
        </p:nvSpPr>
        <p:spPr>
          <a:xfrm>
            <a:off x="0" y="815951"/>
            <a:ext cx="8800241" cy="2679700"/>
          </a:xfrm>
        </p:spPr>
        <p:txBody>
          <a:bodyPr/>
          <a:lstStyle/>
          <a:p>
            <a:pPr eaLnBrk="1" hangingPunct="1"/>
            <a:r>
              <a:rPr lang="en-US" altLang="sr-Latn-RS" dirty="0" smtClean="0"/>
              <a:t>Like PAMPs, </a:t>
            </a:r>
            <a:r>
              <a:rPr lang="sr-Latn-RS" altLang="sr-Latn-RS" dirty="0" smtClean="0"/>
              <a:t>DAMPs derived molecules may initiate strong  inflammatory response, via the activation of antigen presenting cells (APC)</a:t>
            </a:r>
            <a:endParaRPr lang="en-US" altLang="sr-Latn-RS" dirty="0" smtClean="0"/>
          </a:p>
          <a:p>
            <a:r>
              <a:rPr lang="sr-Latn-RS" altLang="sr-Latn-RS" dirty="0" smtClean="0"/>
              <a:t>DAMP </a:t>
            </a:r>
            <a:r>
              <a:rPr lang="sr-Latn-RS" altLang="sr-Latn-RS" dirty="0"/>
              <a:t>induce production of pro-inflammatory cytokines (IL-1, TNF-α, IL-6, IL-8) and the  upregulated expression of cell adhesion molecules (ICAM-1, VCAM-1)</a:t>
            </a:r>
            <a:endParaRPr lang="en-US" altLang="sr-Latn-RS" dirty="0"/>
          </a:p>
          <a:p>
            <a:pPr marL="114300" indent="0" eaLnBrk="1" hangingPunct="1">
              <a:buNone/>
            </a:pPr>
            <a:endParaRPr lang="en-US" altLang="sr-Latn-RS" dirty="0" smtClean="0"/>
          </a:p>
          <a:p>
            <a:pPr eaLnBrk="1" hangingPunct="1"/>
            <a:endParaRPr lang="en-US" altLang="sr-Latn-RS" dirty="0" smtClean="0"/>
          </a:p>
          <a:p>
            <a:pPr eaLnBrk="1" hangingPunct="1"/>
            <a:endParaRPr lang="en-US" altLang="sr-Latn-RS" dirty="0" smtClean="0"/>
          </a:p>
        </p:txBody>
      </p:sp>
      <p:sp>
        <p:nvSpPr>
          <p:cNvPr id="4" name="TextBox 1"/>
          <p:cNvSpPr txBox="1">
            <a:spLocks noChangeArrowheads="1"/>
          </p:cNvSpPr>
          <p:nvPr/>
        </p:nvSpPr>
        <p:spPr bwMode="auto">
          <a:xfrm>
            <a:off x="1115391" y="164574"/>
            <a:ext cx="27398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sr-Latn-RS" altLang="sr-Latn-RS" sz="2400" b="1" u="sng" dirty="0">
                <a:solidFill>
                  <a:srgbClr val="FF0000"/>
                </a:solidFill>
                <a:latin typeface="Advent Pro" panose="020B0604020202020204" charset="-18"/>
              </a:rPr>
              <a:t>Strangers vs Dangers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041" y="2669148"/>
            <a:ext cx="5222783" cy="2431190"/>
          </a:xfrm>
          <a:prstGeom prst="rect">
            <a:avLst/>
          </a:prstGeom>
        </p:spPr>
      </p:pic>
    </p:spTree>
    <p:extLst>
      <p:ext uri="{BB962C8B-B14F-4D97-AF65-F5344CB8AC3E}">
        <p14:creationId xmlns:p14="http://schemas.microsoft.com/office/powerpoint/2010/main" val="3223797453"/>
      </p:ext>
    </p:extLst>
  </p:cSld>
  <p:clrMapOvr>
    <a:masterClrMapping/>
  </p:clrMapOvr>
  <p:timing>
    <p:tnLst>
      <p:par>
        <p:cTn id="1" dur="indefinite" restart="never" nodeType="tmRoot"/>
      </p:par>
    </p:tnLst>
  </p:timing>
</p:sld>
</file>

<file path=ppt/theme/theme1.xml><?xml version="1.0" encoding="utf-8"?>
<a:theme xmlns:a="http://schemas.openxmlformats.org/drawingml/2006/main" name="Geometric Papercut Style Marketing Plan by Slidesgo">
  <a:themeElements>
    <a:clrScheme name="Simple Light">
      <a:dk1>
        <a:srgbClr val="000000"/>
      </a:dk1>
      <a:lt1>
        <a:srgbClr val="F3E9E8"/>
      </a:lt1>
      <a:dk2>
        <a:srgbClr val="D7D2CC"/>
      </a:dk2>
      <a:lt2>
        <a:srgbClr val="F5E2E1"/>
      </a:lt2>
      <a:accent1>
        <a:srgbClr val="EADCD9"/>
      </a:accent1>
      <a:accent2>
        <a:srgbClr val="E3D0C9"/>
      </a:accent2>
      <a:accent3>
        <a:srgbClr val="D5D2CB"/>
      </a:accent3>
      <a:accent4>
        <a:srgbClr val="CCD1CA"/>
      </a:accent4>
      <a:accent5>
        <a:srgbClr val="B1CCC3"/>
      </a:accent5>
      <a:accent6>
        <a:srgbClr val="9CC5B7"/>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725</TotalTime>
  <Words>2509</Words>
  <Application>Microsoft Office PowerPoint</Application>
  <PresentationFormat>On-screen Show (16:9)</PresentationFormat>
  <Paragraphs>261</Paragraphs>
  <Slides>49</Slides>
  <Notes>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49</vt:i4>
      </vt:variant>
    </vt:vector>
  </HeadingPairs>
  <TitlesOfParts>
    <vt:vector size="60" baseType="lpstr">
      <vt:lpstr>Times New Roman</vt:lpstr>
      <vt:lpstr>Palatino Linotype</vt:lpstr>
      <vt:lpstr>SimSun</vt:lpstr>
      <vt:lpstr>Arial</vt:lpstr>
      <vt:lpstr>Symbol</vt:lpstr>
      <vt:lpstr>Tahoma</vt:lpstr>
      <vt:lpstr>Albert Sans</vt:lpstr>
      <vt:lpstr>Advent Pro</vt:lpstr>
      <vt:lpstr>Geometric Papercut Style Marketing Plan by Slidesgo</vt:lpstr>
      <vt:lpstr>Bitmap Image</vt:lpstr>
      <vt:lpstr>Chart</vt:lpstr>
      <vt:lpstr>Role of Damage associated-molecular patterns in chronic renal  injury associated inflammation  </vt:lpstr>
      <vt:lpstr>Chronic renal failure</vt:lpstr>
      <vt:lpstr>Main causes of CKD</vt:lpstr>
      <vt:lpstr>CKD</vt:lpstr>
      <vt:lpstr>Pathogen-Associated Molecular Patterns (PAMPs)</vt:lpstr>
      <vt:lpstr>DAMP molecules, alarmins, endokines </vt:lpstr>
      <vt:lpstr>Damage-Associated Molecular Patterns (DAMPs)</vt:lpstr>
      <vt:lpstr>PowerPoint Presentation</vt:lpstr>
      <vt:lpstr>PowerPoint Presentation</vt:lpstr>
      <vt:lpstr>Inflammation in CKD</vt:lpstr>
      <vt:lpstr>DAMP bimodal phenomenon</vt:lpstr>
      <vt:lpstr>The criteria for establishing a candidate molecule as DAMP</vt:lpstr>
      <vt:lpstr>What recognizes PAMP and DAMP? </vt:lpstr>
      <vt:lpstr>PowerPoint Presentation</vt:lpstr>
      <vt:lpstr>Toll-like receptors</vt:lpstr>
      <vt:lpstr>Macrophages Neutrophils </vt:lpstr>
      <vt:lpstr>Endothelium </vt:lpstr>
      <vt:lpstr>PowerPoint Presentation</vt:lpstr>
      <vt:lpstr>PowerPoint Presentation</vt:lpstr>
      <vt:lpstr>DAMP ligands of RAGE</vt:lpstr>
      <vt:lpstr>Renal DAMP-induced sterile inflammation</vt:lpstr>
      <vt:lpstr>NF-κB in CKD</vt:lpstr>
      <vt:lpstr>DAMP and PAMP in NF-kB activation</vt:lpstr>
      <vt:lpstr>PowerPoint Presentation</vt:lpstr>
      <vt:lpstr>PowerPoint Presentation</vt:lpstr>
      <vt:lpstr>Circulating nucleic acids (CNA)</vt:lpstr>
      <vt:lpstr>PowerPoint Presentation</vt:lpstr>
      <vt:lpstr>PowerPoint Presentation</vt:lpstr>
      <vt:lpstr>PowerPoint Presentation</vt:lpstr>
      <vt:lpstr>PowerPoint Presentation</vt:lpstr>
      <vt:lpstr>PowerPoint Presentation</vt:lpstr>
      <vt:lpstr>Our study</vt:lpstr>
      <vt:lpstr>PowerPoint Presentation</vt:lpstr>
      <vt:lpstr>Patients and control subjects:</vt:lpstr>
      <vt:lpstr>Isolation of nucleic acids and oligonucleotide samples</vt:lpstr>
      <vt:lpstr>Culture of residental macrophages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NFκB in CRF</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Geometric Papercut Style MK Plan</dc:title>
  <dc:creator>kocic</dc:creator>
  <cp:lastModifiedBy>kocic</cp:lastModifiedBy>
  <cp:revision>152</cp:revision>
  <dcterms:modified xsi:type="dcterms:W3CDTF">2023-10-20T21:32:41Z</dcterms:modified>
</cp:coreProperties>
</file>