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394" r:id="rId4"/>
    <p:sldId id="259" r:id="rId5"/>
    <p:sldId id="269" r:id="rId6"/>
    <p:sldId id="258" r:id="rId7"/>
    <p:sldId id="277" r:id="rId8"/>
    <p:sldId id="276" r:id="rId9"/>
    <p:sldId id="260" r:id="rId10"/>
    <p:sldId id="263" r:id="rId11"/>
    <p:sldId id="393" r:id="rId12"/>
    <p:sldId id="262" r:id="rId13"/>
    <p:sldId id="272" r:id="rId14"/>
    <p:sldId id="274" r:id="rId15"/>
    <p:sldId id="287" r:id="rId16"/>
    <p:sldId id="288" r:id="rId17"/>
    <p:sldId id="289" r:id="rId18"/>
    <p:sldId id="295" r:id="rId19"/>
    <p:sldId id="273" r:id="rId20"/>
    <p:sldId id="275" r:id="rId21"/>
    <p:sldId id="280" r:id="rId22"/>
    <p:sldId id="281" r:id="rId23"/>
    <p:sldId id="296" r:id="rId24"/>
    <p:sldId id="282" r:id="rId25"/>
    <p:sldId id="293" r:id="rId26"/>
    <p:sldId id="392" r:id="rId27"/>
    <p:sldId id="297" r:id="rId2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031AD1-7227-4CB1-B344-67F4D8F7EEAC}" type="doc">
      <dgm:prSet loTypeId="urn:microsoft.com/office/officeart/2008/layout/Lin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086694-B8B8-4562-B756-13BACF91A14A}">
      <dgm:prSet/>
      <dgm:spPr/>
      <dgm:t>
        <a:bodyPr/>
        <a:lstStyle/>
        <a:p>
          <a:r>
            <a:rPr lang="en-US" dirty="0">
              <a:latin typeface="Constantia" panose="02030602050306030303" pitchFamily="18" charset="0"/>
            </a:rPr>
            <a:t>850.000.000 patients with CKD</a:t>
          </a:r>
        </a:p>
      </dgm:t>
    </dgm:pt>
    <dgm:pt modelId="{BAE75611-894E-4A89-9E3C-19A0E0B1FBE3}" type="parTrans" cxnId="{8DB9F8AC-4106-4655-AAB5-78B3277C5CDB}">
      <dgm:prSet/>
      <dgm:spPr/>
      <dgm:t>
        <a:bodyPr/>
        <a:lstStyle/>
        <a:p>
          <a:endParaRPr lang="en-US"/>
        </a:p>
      </dgm:t>
    </dgm:pt>
    <dgm:pt modelId="{DD232C48-7C3D-48A2-81DC-8F5F70BB5EEC}" type="sibTrans" cxnId="{8DB9F8AC-4106-4655-AAB5-78B3277C5CDB}">
      <dgm:prSet/>
      <dgm:spPr/>
      <dgm:t>
        <a:bodyPr/>
        <a:lstStyle/>
        <a:p>
          <a:endParaRPr lang="en-US"/>
        </a:p>
      </dgm:t>
    </dgm:pt>
    <dgm:pt modelId="{BAFE4C9E-E8B0-42D2-9014-04B56E479A5C}">
      <dgm:prSet/>
      <dgm:spPr/>
      <dgm:t>
        <a:bodyPr/>
        <a:lstStyle/>
        <a:p>
          <a:pPr algn="just"/>
          <a:r>
            <a:rPr lang="el-GR" dirty="0">
              <a:latin typeface="Constantia" panose="02030602050306030303" pitchFamily="18" charset="0"/>
            </a:rPr>
            <a:t>10-13% </a:t>
          </a:r>
          <a:r>
            <a:rPr lang="en-US" dirty="0">
              <a:latin typeface="Constantia" panose="02030602050306030303" pitchFamily="18" charset="0"/>
            </a:rPr>
            <a:t>of the general population</a:t>
          </a:r>
        </a:p>
      </dgm:t>
    </dgm:pt>
    <dgm:pt modelId="{7B99E064-5C54-4919-BDCF-9A3267F52911}" type="parTrans" cxnId="{E7A2EB14-2181-4252-95C1-70708DCACCD2}">
      <dgm:prSet/>
      <dgm:spPr/>
      <dgm:t>
        <a:bodyPr/>
        <a:lstStyle/>
        <a:p>
          <a:endParaRPr lang="en-US"/>
        </a:p>
      </dgm:t>
    </dgm:pt>
    <dgm:pt modelId="{C994C3FB-73F7-4142-811B-198E2F90E771}" type="sibTrans" cxnId="{E7A2EB14-2181-4252-95C1-70708DCACCD2}">
      <dgm:prSet/>
      <dgm:spPr/>
      <dgm:t>
        <a:bodyPr/>
        <a:lstStyle/>
        <a:p>
          <a:endParaRPr lang="en-US"/>
        </a:p>
      </dgm:t>
    </dgm:pt>
    <dgm:pt modelId="{AF623B20-304F-4D2F-94DF-1398729D42B2}">
      <dgm:prSet/>
      <dgm:spPr/>
      <dgm:t>
        <a:bodyPr/>
        <a:lstStyle/>
        <a:p>
          <a:pPr algn="just"/>
          <a:r>
            <a:rPr lang="en-US" dirty="0">
              <a:latin typeface="Constantia" panose="02030602050306030303" pitchFamily="18" charset="0"/>
            </a:rPr>
            <a:t>Diabetes, hypertension, cardiovascular disease, obesity</a:t>
          </a:r>
        </a:p>
      </dgm:t>
    </dgm:pt>
    <dgm:pt modelId="{CD7B7073-1A03-403D-A0DE-6CFDCDC291E9}" type="parTrans" cxnId="{FA611BB0-6127-4D05-9FC8-C3C431BC96E4}">
      <dgm:prSet/>
      <dgm:spPr/>
      <dgm:t>
        <a:bodyPr/>
        <a:lstStyle/>
        <a:p>
          <a:endParaRPr lang="en-US"/>
        </a:p>
      </dgm:t>
    </dgm:pt>
    <dgm:pt modelId="{333A9BAA-C312-4201-9BA8-EA0BD468BF79}" type="sibTrans" cxnId="{FA611BB0-6127-4D05-9FC8-C3C431BC96E4}">
      <dgm:prSet/>
      <dgm:spPr/>
      <dgm:t>
        <a:bodyPr/>
        <a:lstStyle/>
        <a:p>
          <a:endParaRPr lang="en-US"/>
        </a:p>
      </dgm:t>
    </dgm:pt>
    <dgm:pt modelId="{BAD60EB2-B027-4E22-908E-8CEECF526D3B}">
      <dgm:prSet/>
      <dgm:spPr/>
      <dgm:t>
        <a:bodyPr/>
        <a:lstStyle/>
        <a:p>
          <a:pPr algn="just"/>
          <a:r>
            <a:rPr lang="en-US" dirty="0">
              <a:latin typeface="Constantia" panose="02030602050306030303" pitchFamily="18" charset="0"/>
            </a:rPr>
            <a:t>Diabetic kidney disease, hypertensive kidney disease</a:t>
          </a:r>
        </a:p>
      </dgm:t>
    </dgm:pt>
    <dgm:pt modelId="{F5B473AD-D355-49E7-BA4B-1BEC372B8E58}" type="parTrans" cxnId="{9D74AE36-C4D0-4FAA-A34A-6101C537BC99}">
      <dgm:prSet/>
      <dgm:spPr/>
      <dgm:t>
        <a:bodyPr/>
        <a:lstStyle/>
        <a:p>
          <a:endParaRPr lang="el-GR"/>
        </a:p>
      </dgm:t>
    </dgm:pt>
    <dgm:pt modelId="{130F9326-CD7C-44BC-BC97-D1AE2EA2FD7E}" type="sibTrans" cxnId="{9D74AE36-C4D0-4FAA-A34A-6101C537BC99}">
      <dgm:prSet/>
      <dgm:spPr/>
      <dgm:t>
        <a:bodyPr/>
        <a:lstStyle/>
        <a:p>
          <a:endParaRPr lang="el-GR"/>
        </a:p>
      </dgm:t>
    </dgm:pt>
    <dgm:pt modelId="{B087EF90-6591-4ADC-8F76-95D7DAF4D043}" type="pres">
      <dgm:prSet presAssocID="{AA031AD1-7227-4CB1-B344-67F4D8F7EEAC}" presName="vert0" presStyleCnt="0">
        <dgm:presLayoutVars>
          <dgm:dir/>
          <dgm:animOne val="branch"/>
          <dgm:animLvl val="lvl"/>
        </dgm:presLayoutVars>
      </dgm:prSet>
      <dgm:spPr/>
    </dgm:pt>
    <dgm:pt modelId="{E1F2C95C-19F0-4FB8-B0C2-B2BF8F40AC02}" type="pres">
      <dgm:prSet presAssocID="{3F086694-B8B8-4562-B756-13BACF91A14A}" presName="thickLine" presStyleLbl="alignNode1" presStyleIdx="0" presStyleCnt="4"/>
      <dgm:spPr/>
    </dgm:pt>
    <dgm:pt modelId="{507BED1B-24D2-4BFB-8A28-81821A21DF97}" type="pres">
      <dgm:prSet presAssocID="{3F086694-B8B8-4562-B756-13BACF91A14A}" presName="horz1" presStyleCnt="0"/>
      <dgm:spPr/>
    </dgm:pt>
    <dgm:pt modelId="{4C53C84E-42A0-44D6-9F5A-A43C5C2E6041}" type="pres">
      <dgm:prSet presAssocID="{3F086694-B8B8-4562-B756-13BACF91A14A}" presName="tx1" presStyleLbl="revTx" presStyleIdx="0" presStyleCnt="4"/>
      <dgm:spPr/>
    </dgm:pt>
    <dgm:pt modelId="{DA20645B-C81F-41FB-9059-ED85C658D0A0}" type="pres">
      <dgm:prSet presAssocID="{3F086694-B8B8-4562-B756-13BACF91A14A}" presName="vert1" presStyleCnt="0"/>
      <dgm:spPr/>
    </dgm:pt>
    <dgm:pt modelId="{9F37E016-E62C-4418-8289-84C291D035CA}" type="pres">
      <dgm:prSet presAssocID="{BAFE4C9E-E8B0-42D2-9014-04B56E479A5C}" presName="thickLine" presStyleLbl="alignNode1" presStyleIdx="1" presStyleCnt="4"/>
      <dgm:spPr/>
    </dgm:pt>
    <dgm:pt modelId="{EDD41A38-8504-4DC0-8DFE-4363448778E6}" type="pres">
      <dgm:prSet presAssocID="{BAFE4C9E-E8B0-42D2-9014-04B56E479A5C}" presName="horz1" presStyleCnt="0"/>
      <dgm:spPr/>
    </dgm:pt>
    <dgm:pt modelId="{54D147C3-AA13-4335-8071-04B991637AAA}" type="pres">
      <dgm:prSet presAssocID="{BAFE4C9E-E8B0-42D2-9014-04B56E479A5C}" presName="tx1" presStyleLbl="revTx" presStyleIdx="1" presStyleCnt="4"/>
      <dgm:spPr/>
    </dgm:pt>
    <dgm:pt modelId="{875DF92E-57B9-48FB-911E-59581CA808F8}" type="pres">
      <dgm:prSet presAssocID="{BAFE4C9E-E8B0-42D2-9014-04B56E479A5C}" presName="vert1" presStyleCnt="0"/>
      <dgm:spPr/>
    </dgm:pt>
    <dgm:pt modelId="{DE2607EA-01FF-4F6C-855D-824CE1244953}" type="pres">
      <dgm:prSet presAssocID="{AF623B20-304F-4D2F-94DF-1398729D42B2}" presName="thickLine" presStyleLbl="alignNode1" presStyleIdx="2" presStyleCnt="4"/>
      <dgm:spPr/>
    </dgm:pt>
    <dgm:pt modelId="{6D047E59-AE74-4F38-A01A-C6602D49BFF1}" type="pres">
      <dgm:prSet presAssocID="{AF623B20-304F-4D2F-94DF-1398729D42B2}" presName="horz1" presStyleCnt="0"/>
      <dgm:spPr/>
    </dgm:pt>
    <dgm:pt modelId="{7739F3E4-7B41-477E-9940-0C10A9A4A149}" type="pres">
      <dgm:prSet presAssocID="{AF623B20-304F-4D2F-94DF-1398729D42B2}" presName="tx1" presStyleLbl="revTx" presStyleIdx="2" presStyleCnt="4"/>
      <dgm:spPr/>
    </dgm:pt>
    <dgm:pt modelId="{9F05C3FE-EC6F-40F5-AF52-3446229CDEE7}" type="pres">
      <dgm:prSet presAssocID="{AF623B20-304F-4D2F-94DF-1398729D42B2}" presName="vert1" presStyleCnt="0"/>
      <dgm:spPr/>
    </dgm:pt>
    <dgm:pt modelId="{CB52D643-213E-4BE2-85D4-AF5D1B3128BB}" type="pres">
      <dgm:prSet presAssocID="{BAD60EB2-B027-4E22-908E-8CEECF526D3B}" presName="thickLine" presStyleLbl="alignNode1" presStyleIdx="3" presStyleCnt="4"/>
      <dgm:spPr/>
    </dgm:pt>
    <dgm:pt modelId="{9C8499EB-84E5-48EA-9A80-4F63F9389B26}" type="pres">
      <dgm:prSet presAssocID="{BAD60EB2-B027-4E22-908E-8CEECF526D3B}" presName="horz1" presStyleCnt="0"/>
      <dgm:spPr/>
    </dgm:pt>
    <dgm:pt modelId="{1C1832ED-2365-4DFC-B768-43DBF2C9C6AC}" type="pres">
      <dgm:prSet presAssocID="{BAD60EB2-B027-4E22-908E-8CEECF526D3B}" presName="tx1" presStyleLbl="revTx" presStyleIdx="3" presStyleCnt="4"/>
      <dgm:spPr/>
    </dgm:pt>
    <dgm:pt modelId="{AFA78F15-2881-48F1-A2B0-B912B65370C8}" type="pres">
      <dgm:prSet presAssocID="{BAD60EB2-B027-4E22-908E-8CEECF526D3B}" presName="vert1" presStyleCnt="0"/>
      <dgm:spPr/>
    </dgm:pt>
  </dgm:ptLst>
  <dgm:cxnLst>
    <dgm:cxn modelId="{E7A2EB14-2181-4252-95C1-70708DCACCD2}" srcId="{AA031AD1-7227-4CB1-B344-67F4D8F7EEAC}" destId="{BAFE4C9E-E8B0-42D2-9014-04B56E479A5C}" srcOrd="1" destOrd="0" parTransId="{7B99E064-5C54-4919-BDCF-9A3267F52911}" sibTransId="{C994C3FB-73F7-4142-811B-198E2F90E771}"/>
    <dgm:cxn modelId="{9D74AE36-C4D0-4FAA-A34A-6101C537BC99}" srcId="{AA031AD1-7227-4CB1-B344-67F4D8F7EEAC}" destId="{BAD60EB2-B027-4E22-908E-8CEECF526D3B}" srcOrd="3" destOrd="0" parTransId="{F5B473AD-D355-49E7-BA4B-1BEC372B8E58}" sibTransId="{130F9326-CD7C-44BC-BC97-D1AE2EA2FD7E}"/>
    <dgm:cxn modelId="{C1971C42-F955-4B2F-B3B7-EFB2A5346287}" type="presOf" srcId="{AA031AD1-7227-4CB1-B344-67F4D8F7EEAC}" destId="{B087EF90-6591-4ADC-8F76-95D7DAF4D043}" srcOrd="0" destOrd="0" presId="urn:microsoft.com/office/officeart/2008/layout/LinedList"/>
    <dgm:cxn modelId="{2429A881-D640-4534-A579-6D5E497DFF80}" type="presOf" srcId="{3F086694-B8B8-4562-B756-13BACF91A14A}" destId="{4C53C84E-42A0-44D6-9F5A-A43C5C2E6041}" srcOrd="0" destOrd="0" presId="urn:microsoft.com/office/officeart/2008/layout/LinedList"/>
    <dgm:cxn modelId="{8DB9F8AC-4106-4655-AAB5-78B3277C5CDB}" srcId="{AA031AD1-7227-4CB1-B344-67F4D8F7EEAC}" destId="{3F086694-B8B8-4562-B756-13BACF91A14A}" srcOrd="0" destOrd="0" parTransId="{BAE75611-894E-4A89-9E3C-19A0E0B1FBE3}" sibTransId="{DD232C48-7C3D-48A2-81DC-8F5F70BB5EEC}"/>
    <dgm:cxn modelId="{FA611BB0-6127-4D05-9FC8-C3C431BC96E4}" srcId="{AA031AD1-7227-4CB1-B344-67F4D8F7EEAC}" destId="{AF623B20-304F-4D2F-94DF-1398729D42B2}" srcOrd="2" destOrd="0" parTransId="{CD7B7073-1A03-403D-A0DE-6CFDCDC291E9}" sibTransId="{333A9BAA-C312-4201-9BA8-EA0BD468BF79}"/>
    <dgm:cxn modelId="{064BB6CD-F1C9-498A-8F5A-91EA4A700E63}" type="presOf" srcId="{BAD60EB2-B027-4E22-908E-8CEECF526D3B}" destId="{1C1832ED-2365-4DFC-B768-43DBF2C9C6AC}" srcOrd="0" destOrd="0" presId="urn:microsoft.com/office/officeart/2008/layout/LinedList"/>
    <dgm:cxn modelId="{21653DFB-45F4-4857-A98D-8D39EDD589D5}" type="presOf" srcId="{AF623B20-304F-4D2F-94DF-1398729D42B2}" destId="{7739F3E4-7B41-477E-9940-0C10A9A4A149}" srcOrd="0" destOrd="0" presId="urn:microsoft.com/office/officeart/2008/layout/LinedList"/>
    <dgm:cxn modelId="{BCA94EFF-9903-4602-A3D0-366061B12209}" type="presOf" srcId="{BAFE4C9E-E8B0-42D2-9014-04B56E479A5C}" destId="{54D147C3-AA13-4335-8071-04B991637AAA}" srcOrd="0" destOrd="0" presId="urn:microsoft.com/office/officeart/2008/layout/LinedList"/>
    <dgm:cxn modelId="{65205DB5-9736-4371-B978-F74D5DC29975}" type="presParOf" srcId="{B087EF90-6591-4ADC-8F76-95D7DAF4D043}" destId="{E1F2C95C-19F0-4FB8-B0C2-B2BF8F40AC02}" srcOrd="0" destOrd="0" presId="urn:microsoft.com/office/officeart/2008/layout/LinedList"/>
    <dgm:cxn modelId="{D47B7677-C455-4898-8568-BDCF27B5C479}" type="presParOf" srcId="{B087EF90-6591-4ADC-8F76-95D7DAF4D043}" destId="{507BED1B-24D2-4BFB-8A28-81821A21DF97}" srcOrd="1" destOrd="0" presId="urn:microsoft.com/office/officeart/2008/layout/LinedList"/>
    <dgm:cxn modelId="{EC8B718D-AE23-48C8-91C0-58379515109D}" type="presParOf" srcId="{507BED1B-24D2-4BFB-8A28-81821A21DF97}" destId="{4C53C84E-42A0-44D6-9F5A-A43C5C2E6041}" srcOrd="0" destOrd="0" presId="urn:microsoft.com/office/officeart/2008/layout/LinedList"/>
    <dgm:cxn modelId="{4AC55118-78B7-4349-BB0D-F2A6934D367F}" type="presParOf" srcId="{507BED1B-24D2-4BFB-8A28-81821A21DF97}" destId="{DA20645B-C81F-41FB-9059-ED85C658D0A0}" srcOrd="1" destOrd="0" presId="urn:microsoft.com/office/officeart/2008/layout/LinedList"/>
    <dgm:cxn modelId="{A0485C8D-CCF9-4052-89AB-D2B7D58E4E42}" type="presParOf" srcId="{B087EF90-6591-4ADC-8F76-95D7DAF4D043}" destId="{9F37E016-E62C-4418-8289-84C291D035CA}" srcOrd="2" destOrd="0" presId="urn:microsoft.com/office/officeart/2008/layout/LinedList"/>
    <dgm:cxn modelId="{48A3D702-6EF5-41C8-90F2-3423D08C4F8A}" type="presParOf" srcId="{B087EF90-6591-4ADC-8F76-95D7DAF4D043}" destId="{EDD41A38-8504-4DC0-8DFE-4363448778E6}" srcOrd="3" destOrd="0" presId="urn:microsoft.com/office/officeart/2008/layout/LinedList"/>
    <dgm:cxn modelId="{100EFD47-78B4-4959-917A-15BB2741A169}" type="presParOf" srcId="{EDD41A38-8504-4DC0-8DFE-4363448778E6}" destId="{54D147C3-AA13-4335-8071-04B991637AAA}" srcOrd="0" destOrd="0" presId="urn:microsoft.com/office/officeart/2008/layout/LinedList"/>
    <dgm:cxn modelId="{C1E2FF84-6D44-4D88-B131-2E73EE2EA5C9}" type="presParOf" srcId="{EDD41A38-8504-4DC0-8DFE-4363448778E6}" destId="{875DF92E-57B9-48FB-911E-59581CA808F8}" srcOrd="1" destOrd="0" presId="urn:microsoft.com/office/officeart/2008/layout/LinedList"/>
    <dgm:cxn modelId="{E0B0F4C9-DA2B-4ACD-B40D-0FA089A047F6}" type="presParOf" srcId="{B087EF90-6591-4ADC-8F76-95D7DAF4D043}" destId="{DE2607EA-01FF-4F6C-855D-824CE1244953}" srcOrd="4" destOrd="0" presId="urn:microsoft.com/office/officeart/2008/layout/LinedList"/>
    <dgm:cxn modelId="{CD117797-5A74-4F08-8ACE-B4BEB8685A5B}" type="presParOf" srcId="{B087EF90-6591-4ADC-8F76-95D7DAF4D043}" destId="{6D047E59-AE74-4F38-A01A-C6602D49BFF1}" srcOrd="5" destOrd="0" presId="urn:microsoft.com/office/officeart/2008/layout/LinedList"/>
    <dgm:cxn modelId="{C71DCCAD-EF55-4ABA-A84B-6F3B17DB86EA}" type="presParOf" srcId="{6D047E59-AE74-4F38-A01A-C6602D49BFF1}" destId="{7739F3E4-7B41-477E-9940-0C10A9A4A149}" srcOrd="0" destOrd="0" presId="urn:microsoft.com/office/officeart/2008/layout/LinedList"/>
    <dgm:cxn modelId="{37C80A0A-9B13-4A62-BC28-7C8F872CBB44}" type="presParOf" srcId="{6D047E59-AE74-4F38-A01A-C6602D49BFF1}" destId="{9F05C3FE-EC6F-40F5-AF52-3446229CDEE7}" srcOrd="1" destOrd="0" presId="urn:microsoft.com/office/officeart/2008/layout/LinedList"/>
    <dgm:cxn modelId="{054A467C-DCB5-43BA-9DF4-ADB14B61EF3E}" type="presParOf" srcId="{B087EF90-6591-4ADC-8F76-95D7DAF4D043}" destId="{CB52D643-213E-4BE2-85D4-AF5D1B3128BB}" srcOrd="6" destOrd="0" presId="urn:microsoft.com/office/officeart/2008/layout/LinedList"/>
    <dgm:cxn modelId="{0927270C-D3C8-464F-B714-5D5B6F6E3C57}" type="presParOf" srcId="{B087EF90-6591-4ADC-8F76-95D7DAF4D043}" destId="{9C8499EB-84E5-48EA-9A80-4F63F9389B26}" srcOrd="7" destOrd="0" presId="urn:microsoft.com/office/officeart/2008/layout/LinedList"/>
    <dgm:cxn modelId="{3CE6846C-2D63-4CAC-8A37-8DC2FE4ECCE1}" type="presParOf" srcId="{9C8499EB-84E5-48EA-9A80-4F63F9389B26}" destId="{1C1832ED-2365-4DFC-B768-43DBF2C9C6AC}" srcOrd="0" destOrd="0" presId="urn:microsoft.com/office/officeart/2008/layout/LinedList"/>
    <dgm:cxn modelId="{A72D73CB-A79F-4AA5-B536-9FCD67018B33}" type="presParOf" srcId="{9C8499EB-84E5-48EA-9A80-4F63F9389B26}" destId="{AFA78F15-2881-48F1-A2B0-B912B65370C8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2C95C-19F0-4FB8-B0C2-B2BF8F40AC02}">
      <dsp:nvSpPr>
        <dsp:cNvPr id="0" name=""/>
        <dsp:cNvSpPr/>
      </dsp:nvSpPr>
      <dsp:spPr>
        <a:xfrm>
          <a:off x="0" y="0"/>
          <a:ext cx="666304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53C84E-42A0-44D6-9F5A-A43C5C2E6041}">
      <dsp:nvSpPr>
        <dsp:cNvPr id="0" name=""/>
        <dsp:cNvSpPr/>
      </dsp:nvSpPr>
      <dsp:spPr>
        <a:xfrm>
          <a:off x="0" y="0"/>
          <a:ext cx="6663040" cy="1088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onstantia" panose="02030602050306030303" pitchFamily="18" charset="0"/>
            </a:rPr>
            <a:t>850.000.000 patients with CKD</a:t>
          </a:r>
        </a:p>
      </dsp:txBody>
      <dsp:txXfrm>
        <a:off x="0" y="0"/>
        <a:ext cx="6663040" cy="1088230"/>
      </dsp:txXfrm>
    </dsp:sp>
    <dsp:sp modelId="{9F37E016-E62C-4418-8289-84C291D035CA}">
      <dsp:nvSpPr>
        <dsp:cNvPr id="0" name=""/>
        <dsp:cNvSpPr/>
      </dsp:nvSpPr>
      <dsp:spPr>
        <a:xfrm>
          <a:off x="0" y="1088230"/>
          <a:ext cx="6663040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D147C3-AA13-4335-8071-04B991637AAA}">
      <dsp:nvSpPr>
        <dsp:cNvPr id="0" name=""/>
        <dsp:cNvSpPr/>
      </dsp:nvSpPr>
      <dsp:spPr>
        <a:xfrm>
          <a:off x="0" y="1088230"/>
          <a:ext cx="6663040" cy="1088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>
              <a:latin typeface="Constantia" panose="02030602050306030303" pitchFamily="18" charset="0"/>
            </a:rPr>
            <a:t>10-13% </a:t>
          </a:r>
          <a:r>
            <a:rPr lang="en-US" sz="3000" kern="1200" dirty="0">
              <a:latin typeface="Constantia" panose="02030602050306030303" pitchFamily="18" charset="0"/>
            </a:rPr>
            <a:t>of the general population</a:t>
          </a:r>
        </a:p>
      </dsp:txBody>
      <dsp:txXfrm>
        <a:off x="0" y="1088230"/>
        <a:ext cx="6663040" cy="1088230"/>
      </dsp:txXfrm>
    </dsp:sp>
    <dsp:sp modelId="{DE2607EA-01FF-4F6C-855D-824CE1244953}">
      <dsp:nvSpPr>
        <dsp:cNvPr id="0" name=""/>
        <dsp:cNvSpPr/>
      </dsp:nvSpPr>
      <dsp:spPr>
        <a:xfrm>
          <a:off x="0" y="2176461"/>
          <a:ext cx="6663040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39F3E4-7B41-477E-9940-0C10A9A4A149}">
      <dsp:nvSpPr>
        <dsp:cNvPr id="0" name=""/>
        <dsp:cNvSpPr/>
      </dsp:nvSpPr>
      <dsp:spPr>
        <a:xfrm>
          <a:off x="0" y="2176461"/>
          <a:ext cx="6663040" cy="1088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onstantia" panose="02030602050306030303" pitchFamily="18" charset="0"/>
            </a:rPr>
            <a:t>Diabetes, hypertension, cardiovascular disease, obesity</a:t>
          </a:r>
        </a:p>
      </dsp:txBody>
      <dsp:txXfrm>
        <a:off x="0" y="2176461"/>
        <a:ext cx="6663040" cy="1088230"/>
      </dsp:txXfrm>
    </dsp:sp>
    <dsp:sp modelId="{CB52D643-213E-4BE2-85D4-AF5D1B3128BB}">
      <dsp:nvSpPr>
        <dsp:cNvPr id="0" name=""/>
        <dsp:cNvSpPr/>
      </dsp:nvSpPr>
      <dsp:spPr>
        <a:xfrm>
          <a:off x="0" y="3264692"/>
          <a:ext cx="666304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1832ED-2365-4DFC-B768-43DBF2C9C6AC}">
      <dsp:nvSpPr>
        <dsp:cNvPr id="0" name=""/>
        <dsp:cNvSpPr/>
      </dsp:nvSpPr>
      <dsp:spPr>
        <a:xfrm>
          <a:off x="0" y="3264692"/>
          <a:ext cx="6663040" cy="1088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onstantia" panose="02030602050306030303" pitchFamily="18" charset="0"/>
            </a:rPr>
            <a:t>Diabetic kidney disease, hypertensive kidney disease</a:t>
          </a:r>
        </a:p>
      </dsp:txBody>
      <dsp:txXfrm>
        <a:off x="0" y="3264692"/>
        <a:ext cx="6663040" cy="1088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8CEC-0FC2-4A9A-89E3-B44D50F56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EE89D-BC8A-6B46-3CAF-BF7E5C942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6761F-29E1-5B81-BBD2-10ABB556D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F2845-486C-9A5B-1798-FE941BEC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D75A-7FB2-B583-948E-120E9CAA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8417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52CA-63B7-7C96-567E-DEF84F5F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E3837-614D-0D27-4B7E-F4C31E822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BF9C-7D81-4FAD-F22D-2A35B35A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41BF6-E6FC-CD61-5C21-D2FB3503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BCECD-DDA9-A34D-E6D8-44538A87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2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E4D8B-A160-B60C-8E6E-4C69C397A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8337E-2CFE-2245-4DAA-0E094EFA4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41B9-9C67-76AF-9B0E-0ED89019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5F98C-C510-3A62-CDE3-A113DB32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1E39A-2663-C53E-3695-11995876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610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21D0-9F13-E1FE-AD67-1975ED2F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C1E6E-286C-ED04-19AF-ABB0E6F65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F2A78-3A2C-0A07-379F-A5EC2F0D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D0190-8FD1-9F30-552F-4AD99FCC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83EBA-3B13-0549-EC43-64ED454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729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C549-CE65-FE81-8E68-B2BE96D2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C73B-564F-3076-3F45-98B866E95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6762-0656-35E5-113C-2EE0B0D4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516B7-86AE-FF01-A364-B9A982C4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F86B7-10DE-D3FB-96D7-D8C8F020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26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F430-0E9F-A917-B4BD-5CD0BF10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21F9-32AF-ECCC-6665-9FA4C5CA2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E6774-97A8-E5D6-3CA2-4CA68981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B41D9-8899-405A-BCFD-EEB35B2C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EC698-2801-F71B-A3B2-740EE96D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A2D4A-CA4F-0623-6461-0279B6EE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33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F0B9-8E22-6720-D3D5-5C6012A2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AFD3B-6B33-F481-4992-D4A351F0E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B02D8-9120-8DB5-994D-07841975C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3723E-EB76-7BCD-E95B-5A8A84037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99227-9E8B-45DE-1D97-B6F4F8F7F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6F46-4D36-0915-0A30-09288970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21FB6-75FE-A4AB-EB7B-BF07C666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6DF0A-49A0-C132-CE66-5140F7B6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567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D073-CA1D-5FBC-16E1-D9187990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19FEA-FFD8-64B0-4202-5FF8B143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26F2D-B8D5-642A-6CAF-EF37051E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D80A1-725D-A908-23D3-C8917A4C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0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A134C-499C-F83A-77D0-CE913803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E4298-0B83-E3CF-2DB9-1029C850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FD8D6-F656-E4CE-0156-3AE4B78E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66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AC4C-9E63-D220-FB8C-BC6A8AC5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5D73-649F-827D-33A5-E0BD94524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AA24A-CEA3-B253-95D6-3B2E1BAB4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90F45-D36D-1560-BD05-D8A072AB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188A5-E8E6-D560-AB04-5E08A009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6F217-951B-8515-1771-7496C175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625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0DE5-42EC-95B9-7E05-B21FC605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F9CA54-D25D-8526-8F78-3D4AAA266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0D149-8BBA-3777-7CCB-680A4D9B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FEFC-BB2A-03F7-6FB6-55FE5028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83FA9-6DDB-84DA-01BC-967AB266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9F3B1-C8A5-C551-49D4-36E52C8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079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A0F0C-3883-B7C8-0322-E7CD1A92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B4DBA-165C-5CA7-6597-3CF980ECE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128DB-096C-8E8E-463F-8D5896A63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B86F-F6E3-439E-816D-E99124BAD2E2}" type="datetimeFigureOut">
              <a:rPr lang="el-GR" smtClean="0"/>
              <a:t>20/10/2023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7C630-53FB-DDBE-681A-73E7D7F21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DDE1-80B2-E7BA-E113-AB3197ECC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447D7-1D1A-4D28-8E1F-2F328E2E13E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130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ED26C-A228-4C50-33C1-6199FF615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>
                <a:latin typeface="Constantia" panose="02030602050306030303" pitchFamily="18" charset="0"/>
              </a:rPr>
              <a:t>GWAS in Nephrology</a:t>
            </a:r>
            <a:endParaRPr lang="el-GR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6FF14-65C2-A5F9-975E-40B52767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4920393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Constantia" panose="02030602050306030303" pitchFamily="18" charset="0"/>
              </a:rPr>
              <a:t>Reconstructing CKD</a:t>
            </a:r>
            <a:endParaRPr lang="el-GR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56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7337-FECF-81D8-9145-465611A09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genetic architecture of CKD</a:t>
            </a:r>
            <a:endParaRPr lang="el-GR" dirty="0">
              <a:latin typeface="Constantia" panose="02030602050306030303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347792A-68BB-235C-B368-E4BA41F6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787" y="1904975"/>
            <a:ext cx="7378808" cy="387751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4D1E2CC-A899-FD9F-A734-8778676D7210}"/>
              </a:ext>
            </a:extLst>
          </p:cNvPr>
          <p:cNvSpPr/>
          <p:nvPr/>
        </p:nvSpPr>
        <p:spPr>
          <a:xfrm>
            <a:off x="2658563" y="1845469"/>
            <a:ext cx="3171825" cy="2114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9AE5BD6-097A-97D5-AAB8-5F2256F5247C}"/>
              </a:ext>
            </a:extLst>
          </p:cNvPr>
          <p:cNvSpPr/>
          <p:nvPr/>
        </p:nvSpPr>
        <p:spPr>
          <a:xfrm>
            <a:off x="6361614" y="3234486"/>
            <a:ext cx="3171825" cy="2114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880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278EF03-8A5C-C911-7B46-9F93916B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78595"/>
            <a:ext cx="5294716" cy="23008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3A7A49-E9C7-17CA-DC9F-8314EAFCD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169679"/>
            <a:ext cx="5294715" cy="251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AE1E-13CE-48B0-41D9-74419FF5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Genome-wide association studies</a:t>
            </a:r>
            <a:br>
              <a:rPr lang="en-US" dirty="0">
                <a:latin typeface="Constantia" panose="02030602050306030303" pitchFamily="18" charset="0"/>
              </a:rPr>
            </a:br>
            <a:endParaRPr lang="el-GR" dirty="0"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654BB-02EF-A569-6FE9-BDD54BFF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41"/>
            <a:ext cx="10515600" cy="499145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mapping methods that identify genetic variants associated with an outcome across the genome in an unbiased manner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do not focus on specific genes but screen entire genome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try to find a statistical association between a genotype, typically an SNP, and an outcome, typically a kidney marker or disease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finding a SNP in a patient group that shows a significantly different frequency from that in the control group identifies a candidate genetic locus that is likely associated with a kidney phenotype</a:t>
            </a:r>
            <a:endParaRPr lang="el-GR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4B164-D778-23C2-2192-DEED4F1EA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22855"/>
            <a:ext cx="5291666" cy="5212290"/>
          </a:xfrm>
          <a:prstGeom prst="rect">
            <a:avLst/>
          </a:prstGeom>
        </p:spPr>
      </p:pic>
      <p:pic>
        <p:nvPicPr>
          <p:cNvPr id="2" name="Εικόνα 2">
            <a:extLst>
              <a:ext uri="{FF2B5EF4-FFF2-40B4-BE49-F238E27FC236}">
                <a16:creationId xmlns:a16="http://schemas.microsoft.com/office/drawing/2014/main" id="{8C89A228-B20C-0F1A-3BBC-77AD9A49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463271"/>
            <a:ext cx="5291667" cy="193145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B4E216F-E66C-CFAC-C194-AEC56BEAB744}"/>
              </a:ext>
            </a:extLst>
          </p:cNvPr>
          <p:cNvSpPr/>
          <p:nvPr/>
        </p:nvSpPr>
        <p:spPr>
          <a:xfrm>
            <a:off x="1226037" y="763398"/>
            <a:ext cx="1434517" cy="369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5B55BB5-8D14-8E79-D669-BFB909B16A42}"/>
              </a:ext>
            </a:extLst>
          </p:cNvPr>
          <p:cNvSpPr/>
          <p:nvPr/>
        </p:nvSpPr>
        <p:spPr>
          <a:xfrm>
            <a:off x="3944224" y="763398"/>
            <a:ext cx="1434517" cy="369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52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1966D5-1FB3-1874-2C91-E80245557BEC}"/>
              </a:ext>
            </a:extLst>
          </p:cNvPr>
          <p:cNvSpPr txBox="1"/>
          <p:nvPr/>
        </p:nvSpPr>
        <p:spPr>
          <a:xfrm>
            <a:off x="3047223" y="721224"/>
            <a:ext cx="609755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>
                <a:latin typeface="Constantia" panose="02030602050306030303" pitchFamily="18" charset="0"/>
                <a:cs typeface="Times New Roman" panose="02020603050405020304" pitchFamily="18" charset="0"/>
              </a:rPr>
              <a:t>UMOD</a:t>
            </a:r>
            <a:r>
              <a:rPr lang="en-US" sz="1800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Constantia" panose="02030602050306030303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SNP </a:t>
            </a:r>
            <a:r>
              <a:rPr lang="en-US" sz="1800" dirty="0" err="1">
                <a:latin typeface="Constantia" panose="02030602050306030303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rs</a:t>
            </a:r>
            <a:r>
              <a:rPr lang="el-GR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12917707</a:t>
            </a:r>
            <a:r>
              <a:rPr lang="en-US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minor T allele was associated with 20% reduced risk of CKD</a:t>
            </a:r>
          </a:p>
        </p:txBody>
      </p:sp>
      <p:pic>
        <p:nvPicPr>
          <p:cNvPr id="4" name="Εικόνα 1">
            <a:extLst>
              <a:ext uri="{FF2B5EF4-FFF2-40B4-BE49-F238E27FC236}">
                <a16:creationId xmlns:a16="http://schemas.microsoft.com/office/drawing/2014/main" id="{CD1B5463-96F6-9EE9-D3AD-7EAA1D73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623" y="2958517"/>
            <a:ext cx="3145567" cy="2322576"/>
          </a:xfrm>
          <a:prstGeom prst="rect">
            <a:avLst/>
          </a:prstGeom>
        </p:spPr>
      </p:pic>
      <p:sp>
        <p:nvSpPr>
          <p:cNvPr id="5" name="Ορθογώνιο 5">
            <a:extLst>
              <a:ext uri="{FF2B5EF4-FFF2-40B4-BE49-F238E27FC236}">
                <a16:creationId xmlns:a16="http://schemas.microsoft.com/office/drawing/2014/main" id="{68369FB1-2139-FA11-ABD6-11E077C9EB73}"/>
              </a:ext>
            </a:extLst>
          </p:cNvPr>
          <p:cNvSpPr/>
          <p:nvPr/>
        </p:nvSpPr>
        <p:spPr>
          <a:xfrm>
            <a:off x="3720441" y="3873719"/>
            <a:ext cx="3943350" cy="782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04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97E4D38-D047-E039-C983-12DBABA4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4" y="697757"/>
            <a:ext cx="3876282" cy="14389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DE584-9826-142E-44FE-F41A54C820E3}"/>
              </a:ext>
            </a:extLst>
          </p:cNvPr>
          <p:cNvSpPr txBox="1"/>
          <p:nvPr/>
        </p:nvSpPr>
        <p:spPr>
          <a:xfrm>
            <a:off x="382534" y="2573317"/>
            <a:ext cx="6097554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Constantia" panose="02030602050306030303" pitchFamily="18" charset="0"/>
                <a:cs typeface="Times New Roman" panose="02020603050405020304" pitchFamily="18" charset="0"/>
              </a:rPr>
              <a:t>UMOD</a:t>
            </a:r>
            <a:r>
              <a:rPr lang="en-US" sz="1800" dirty="0"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Constantia" panose="02030602050306030303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SNP rs4293393 </a:t>
            </a:r>
            <a:r>
              <a:rPr lang="el-GR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minor C allele was associated with lower urine uromodulin levels, higher GFR and reduced risk of CKD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5F3339A-9FEC-16C0-8880-B0A597972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062" y="1278295"/>
            <a:ext cx="4543425" cy="3590925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7CA09F68-2D11-A833-2341-E19F4CFD2ADC}"/>
              </a:ext>
            </a:extLst>
          </p:cNvPr>
          <p:cNvSpPr/>
          <p:nvPr/>
        </p:nvSpPr>
        <p:spPr>
          <a:xfrm>
            <a:off x="11078725" y="3429000"/>
            <a:ext cx="514859" cy="1330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61460B49-0791-F6A7-0817-DD5BCE565DED}"/>
              </a:ext>
            </a:extLst>
          </p:cNvPr>
          <p:cNvSpPr/>
          <p:nvPr/>
        </p:nvSpPr>
        <p:spPr>
          <a:xfrm>
            <a:off x="8564895" y="3809788"/>
            <a:ext cx="514859" cy="949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E467F82-6D48-9563-6B2D-FB3091528D2A}"/>
              </a:ext>
            </a:extLst>
          </p:cNvPr>
          <p:cNvSpPr/>
          <p:nvPr/>
        </p:nvSpPr>
        <p:spPr>
          <a:xfrm>
            <a:off x="8631884" y="2007072"/>
            <a:ext cx="447870" cy="949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58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6E904D-32A0-CBE9-17B9-1B0F7957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56" y="513388"/>
            <a:ext cx="4421199" cy="16886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2952C2F-7438-EC06-58E3-ED02CCA4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489" y="2922910"/>
            <a:ext cx="8324850" cy="1895475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9B08755-0220-7C10-3A00-147E471E0DFE}"/>
              </a:ext>
            </a:extLst>
          </p:cNvPr>
          <p:cNvSpPr/>
          <p:nvPr/>
        </p:nvSpPr>
        <p:spPr>
          <a:xfrm>
            <a:off x="9506665" y="3196046"/>
            <a:ext cx="514859" cy="14722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D152FBB-0D16-FF7C-3A35-1DF82D52CA1B}"/>
              </a:ext>
            </a:extLst>
          </p:cNvPr>
          <p:cNvSpPr/>
          <p:nvPr/>
        </p:nvSpPr>
        <p:spPr>
          <a:xfrm>
            <a:off x="7465997" y="3395752"/>
            <a:ext cx="611786" cy="1113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61F3A9D-9DA4-E96B-E781-D5FE1D87C38A}"/>
              </a:ext>
            </a:extLst>
          </p:cNvPr>
          <p:cNvSpPr/>
          <p:nvPr/>
        </p:nvSpPr>
        <p:spPr>
          <a:xfrm>
            <a:off x="3051748" y="2920857"/>
            <a:ext cx="514859" cy="949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87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BC13620-ED49-5FF1-E45E-D290D1304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576" y="2304116"/>
            <a:ext cx="3590925" cy="153352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FAACD30-6257-E5E7-FC42-D8AD4314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89" y="2275541"/>
            <a:ext cx="2603218" cy="139000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254886-1CFE-BF89-AD21-25E5E3F2B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98" y="2275541"/>
            <a:ext cx="2247900" cy="15621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40B534-0338-F272-1585-38376AF90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33" y="992058"/>
            <a:ext cx="1727719" cy="110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61A2E-CCDE-E215-534A-B6252A774EF3}"/>
              </a:ext>
            </a:extLst>
          </p:cNvPr>
          <p:cNvSpPr txBox="1"/>
          <p:nvPr/>
        </p:nvSpPr>
        <p:spPr>
          <a:xfrm>
            <a:off x="783772" y="2785879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tantia" panose="02030602050306030303" pitchFamily="18" charset="0"/>
              </a:rPr>
              <a:t>What</a:t>
            </a:r>
            <a:r>
              <a:rPr lang="el-GR" sz="2000" dirty="0">
                <a:latin typeface="Constantia" panose="02030602050306030303" pitchFamily="18" charset="0"/>
              </a:rPr>
              <a:t>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01374-A3D4-F676-6DE4-16E29857A71D}"/>
              </a:ext>
            </a:extLst>
          </p:cNvPr>
          <p:cNvSpPr txBox="1"/>
          <p:nvPr/>
        </p:nvSpPr>
        <p:spPr>
          <a:xfrm>
            <a:off x="783772" y="4908455"/>
            <a:ext cx="768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nstantia" panose="02030602050306030303" pitchFamily="18" charset="0"/>
              </a:rPr>
              <a:t>How</a:t>
            </a:r>
            <a:r>
              <a:rPr lang="el-GR" sz="2000" dirty="0">
                <a:latin typeface="Constantia" panose="02030602050306030303" pitchFamily="18" charset="0"/>
              </a:rPr>
              <a:t>;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2AA2A2E-A17F-D57C-367B-8DBDDEC5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502" y="4441760"/>
            <a:ext cx="3095625" cy="1333500"/>
          </a:xfrm>
          <a:prstGeom prst="rect">
            <a:avLst/>
          </a:prstGeom>
        </p:spPr>
      </p:pic>
      <p:sp>
        <p:nvSpPr>
          <p:cNvPr id="2" name="Ορθογώνιο 5">
            <a:extLst>
              <a:ext uri="{FF2B5EF4-FFF2-40B4-BE49-F238E27FC236}">
                <a16:creationId xmlns:a16="http://schemas.microsoft.com/office/drawing/2014/main" id="{E31CF386-7163-ABCC-1591-0AE121592663}"/>
              </a:ext>
            </a:extLst>
          </p:cNvPr>
          <p:cNvSpPr/>
          <p:nvPr/>
        </p:nvSpPr>
        <p:spPr>
          <a:xfrm>
            <a:off x="2755707" y="2772570"/>
            <a:ext cx="1573012" cy="395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5">
            <a:extLst>
              <a:ext uri="{FF2B5EF4-FFF2-40B4-BE49-F238E27FC236}">
                <a16:creationId xmlns:a16="http://schemas.microsoft.com/office/drawing/2014/main" id="{AA1D0E9B-CE5E-D1E3-1453-A7B810AFB05F}"/>
              </a:ext>
            </a:extLst>
          </p:cNvPr>
          <p:cNvSpPr/>
          <p:nvPr/>
        </p:nvSpPr>
        <p:spPr>
          <a:xfrm>
            <a:off x="5532463" y="2660642"/>
            <a:ext cx="1807904" cy="395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5">
            <a:extLst>
              <a:ext uri="{FF2B5EF4-FFF2-40B4-BE49-F238E27FC236}">
                <a16:creationId xmlns:a16="http://schemas.microsoft.com/office/drawing/2014/main" id="{A5455AFB-3C75-4E14-D3F0-B3F748DB6277}"/>
              </a:ext>
            </a:extLst>
          </p:cNvPr>
          <p:cNvSpPr/>
          <p:nvPr/>
        </p:nvSpPr>
        <p:spPr>
          <a:xfrm>
            <a:off x="8896448" y="2985934"/>
            <a:ext cx="339831" cy="533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 5">
            <a:extLst>
              <a:ext uri="{FF2B5EF4-FFF2-40B4-BE49-F238E27FC236}">
                <a16:creationId xmlns:a16="http://schemas.microsoft.com/office/drawing/2014/main" id="{FA4A1462-4FF5-0C93-96C3-EE51B5E36621}"/>
              </a:ext>
            </a:extLst>
          </p:cNvPr>
          <p:cNvSpPr/>
          <p:nvPr/>
        </p:nvSpPr>
        <p:spPr>
          <a:xfrm>
            <a:off x="10691854" y="2970544"/>
            <a:ext cx="339831" cy="533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 5">
            <a:extLst>
              <a:ext uri="{FF2B5EF4-FFF2-40B4-BE49-F238E27FC236}">
                <a16:creationId xmlns:a16="http://schemas.microsoft.com/office/drawing/2014/main" id="{0CBC2CE2-BAC9-A1F8-BDF9-779A0830643C}"/>
              </a:ext>
            </a:extLst>
          </p:cNvPr>
          <p:cNvSpPr/>
          <p:nvPr/>
        </p:nvSpPr>
        <p:spPr>
          <a:xfrm>
            <a:off x="2327501" y="4613852"/>
            <a:ext cx="214363" cy="8278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5">
            <a:extLst>
              <a:ext uri="{FF2B5EF4-FFF2-40B4-BE49-F238E27FC236}">
                <a16:creationId xmlns:a16="http://schemas.microsoft.com/office/drawing/2014/main" id="{0068B5CF-ABA9-2380-4E01-0E623CC02DEE}"/>
              </a:ext>
            </a:extLst>
          </p:cNvPr>
          <p:cNvSpPr/>
          <p:nvPr/>
        </p:nvSpPr>
        <p:spPr>
          <a:xfrm>
            <a:off x="2958074" y="4613852"/>
            <a:ext cx="214363" cy="8278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5">
            <a:extLst>
              <a:ext uri="{FF2B5EF4-FFF2-40B4-BE49-F238E27FC236}">
                <a16:creationId xmlns:a16="http://schemas.microsoft.com/office/drawing/2014/main" id="{35455160-6C92-2A52-53F4-179825232C61}"/>
              </a:ext>
            </a:extLst>
          </p:cNvPr>
          <p:cNvSpPr/>
          <p:nvPr/>
        </p:nvSpPr>
        <p:spPr>
          <a:xfrm>
            <a:off x="4457799" y="4613851"/>
            <a:ext cx="845442" cy="8278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69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981E5-94E0-02C5-9070-B7CE33AFD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52" y="1097078"/>
            <a:ext cx="5803895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1CDC2-26C2-304C-C008-1E67F673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55" y="2033079"/>
            <a:ext cx="5291666" cy="2910415"/>
          </a:xfrm>
          <a:prstGeom prst="rect">
            <a:avLst/>
          </a:prstGeom>
        </p:spPr>
      </p:pic>
      <p:pic>
        <p:nvPicPr>
          <p:cNvPr id="2" name="Εικόνα 4">
            <a:extLst>
              <a:ext uri="{FF2B5EF4-FFF2-40B4-BE49-F238E27FC236}">
                <a16:creationId xmlns:a16="http://schemas.microsoft.com/office/drawing/2014/main" id="{629CD05F-F37C-0092-FCE6-2692709E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344208"/>
            <a:ext cx="5291667" cy="2169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42ED3F-23B6-E011-D7E7-55FF9F526CD9}"/>
              </a:ext>
            </a:extLst>
          </p:cNvPr>
          <p:cNvSpPr/>
          <p:nvPr/>
        </p:nvSpPr>
        <p:spPr>
          <a:xfrm>
            <a:off x="1988191" y="2114026"/>
            <a:ext cx="2239860" cy="3053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97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3866-3175-DD65-A615-15B8F8B2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9" y="572569"/>
            <a:ext cx="3380527" cy="941906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Constantia" panose="02030602050306030303" pitchFamily="18" charset="0"/>
              </a:rPr>
              <a:t>CKD “storm”</a:t>
            </a:r>
            <a:endParaRPr lang="el-GR" sz="36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C00367F7-A994-5FC0-B5B7-F01019B11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9" b="55857"/>
          <a:stretch/>
        </p:blipFill>
        <p:spPr>
          <a:xfrm>
            <a:off x="8018745" y="2021311"/>
            <a:ext cx="4048125" cy="2653013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2C06C6-4A38-48A2-CB83-C44F1745C0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193821"/>
              </p:ext>
            </p:extLst>
          </p:nvPr>
        </p:nvGraphicFramePr>
        <p:xfrm>
          <a:off x="899810" y="1895476"/>
          <a:ext cx="6663040" cy="4352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ACDAB9C-BAD3-FD32-111B-2C139E26661D}"/>
              </a:ext>
            </a:extLst>
          </p:cNvPr>
          <p:cNvSpPr/>
          <p:nvPr/>
        </p:nvSpPr>
        <p:spPr>
          <a:xfrm rot="19711382">
            <a:off x="8967425" y="2981413"/>
            <a:ext cx="2517091" cy="1429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405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AD52C3-F510-4AD2-8B1D-7D8A574B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6" descr="Εικόνα που περιέχει κείμενο, στιγμιότυπο οθόνης, διάγραμμα, κύκ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28C8475-7C83-CF52-7063-7C865739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9" y="1851754"/>
            <a:ext cx="5171299" cy="3154492"/>
          </a:xfrm>
          <a:prstGeom prst="rect">
            <a:avLst/>
          </a:prstGeom>
        </p:spPr>
      </p:pic>
      <p:pic>
        <p:nvPicPr>
          <p:cNvPr id="2" name="Εικόνα 2">
            <a:extLst>
              <a:ext uri="{FF2B5EF4-FFF2-40B4-BE49-F238E27FC236}">
                <a16:creationId xmlns:a16="http://schemas.microsoft.com/office/drawing/2014/main" id="{6A7DBCB8-7CF4-4269-9B7E-E7913A54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00" y="1194979"/>
            <a:ext cx="5171299" cy="2236586"/>
          </a:xfrm>
          <a:prstGeom prst="rect">
            <a:avLst/>
          </a:prstGeom>
        </p:spPr>
      </p:pic>
      <p:sp>
        <p:nvSpPr>
          <p:cNvPr id="4" name="Θέση περιεχομένου 4">
            <a:extLst>
              <a:ext uri="{FF2B5EF4-FFF2-40B4-BE49-F238E27FC236}">
                <a16:creationId xmlns:a16="http://schemas.microsoft.com/office/drawing/2014/main" id="{E8085EC8-424D-DBC5-C111-373A10DD4172}"/>
              </a:ext>
            </a:extLst>
          </p:cNvPr>
          <p:cNvSpPr txBox="1">
            <a:spLocks/>
          </p:cNvSpPr>
          <p:nvPr/>
        </p:nvSpPr>
        <p:spPr>
          <a:xfrm>
            <a:off x="6182500" y="4003096"/>
            <a:ext cx="5732692" cy="1659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associations of eGFRcre with 424 lead variants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onstantia" panose="02030602050306030303" pitchFamily="18" charset="0"/>
              </a:rPr>
              <a:t>348 loci were validated by association with at least one alternative biomarker and thus classified as likely relevant for kidney function</a:t>
            </a:r>
          </a:p>
        </p:txBody>
      </p:sp>
    </p:spTree>
    <p:extLst>
      <p:ext uri="{BB962C8B-B14F-4D97-AF65-F5344CB8AC3E}">
        <p14:creationId xmlns:p14="http://schemas.microsoft.com/office/powerpoint/2010/main" val="11365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A6FCB1D-AD7C-300D-5292-FF5F61B0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09550"/>
            <a:ext cx="11601450" cy="66484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266639-FB88-7B53-4887-A98ED5CAAFCB}"/>
              </a:ext>
            </a:extLst>
          </p:cNvPr>
          <p:cNvSpPr/>
          <p:nvPr/>
        </p:nvSpPr>
        <p:spPr>
          <a:xfrm>
            <a:off x="2533474" y="134223"/>
            <a:ext cx="3414321" cy="3028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75EF6E-6A70-C82D-0F57-8734F2E00694}"/>
              </a:ext>
            </a:extLst>
          </p:cNvPr>
          <p:cNvSpPr/>
          <p:nvPr/>
        </p:nvSpPr>
        <p:spPr>
          <a:xfrm>
            <a:off x="6478833" y="192946"/>
            <a:ext cx="3414321" cy="3028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2344F7-59E3-B7FF-724C-FCD3572F78A5}"/>
              </a:ext>
            </a:extLst>
          </p:cNvPr>
          <p:cNvSpPr/>
          <p:nvPr/>
        </p:nvSpPr>
        <p:spPr>
          <a:xfrm>
            <a:off x="2533474" y="3653406"/>
            <a:ext cx="3414321" cy="3028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C100EF-8C6E-0023-2919-9E65DD486B67}"/>
              </a:ext>
            </a:extLst>
          </p:cNvPr>
          <p:cNvSpPr/>
          <p:nvPr/>
        </p:nvSpPr>
        <p:spPr>
          <a:xfrm>
            <a:off x="6478833" y="3657600"/>
            <a:ext cx="3414321" cy="30284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224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διάγραμμα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C6052A1-6520-E467-A4C3-837F9E77B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97" y="728777"/>
            <a:ext cx="6897205" cy="5400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294E65-45F8-CDD9-4DCD-644E0DAA0B76}"/>
              </a:ext>
            </a:extLst>
          </p:cNvPr>
          <p:cNvSpPr/>
          <p:nvPr/>
        </p:nvSpPr>
        <p:spPr>
          <a:xfrm>
            <a:off x="2726422" y="2894202"/>
            <a:ext cx="3003259" cy="729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3D7A6-3DB7-67C8-C78C-03BD75C38C0C}"/>
              </a:ext>
            </a:extLst>
          </p:cNvPr>
          <p:cNvSpPr/>
          <p:nvPr/>
        </p:nvSpPr>
        <p:spPr>
          <a:xfrm>
            <a:off x="2726422" y="5399380"/>
            <a:ext cx="3003259" cy="729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5FC56E-F160-995C-5452-C5A849C90665}"/>
              </a:ext>
            </a:extLst>
          </p:cNvPr>
          <p:cNvSpPr/>
          <p:nvPr/>
        </p:nvSpPr>
        <p:spPr>
          <a:xfrm>
            <a:off x="2726422" y="4070591"/>
            <a:ext cx="3003259" cy="729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4E3B5DF-9CD6-CF4A-F20D-87DD5D27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238250"/>
            <a:ext cx="84296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60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Εικόνα που περιέχει κείμενο, σκίτσο/σχέδιο, τέχνη με γραμμές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FBF3A8E6-995F-CD4A-BA90-AA6DDD54E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54" y="1156704"/>
            <a:ext cx="4169663" cy="4544591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διάγραμμα, στιγμιότυπο οθόνης, 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40325837-9B71-A6CB-353D-AB596780F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484632"/>
            <a:ext cx="6118168" cy="5888737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EAD845A-D0CC-5E91-7850-C29AC9D569A8}"/>
              </a:ext>
            </a:extLst>
          </p:cNvPr>
          <p:cNvSpPr/>
          <p:nvPr/>
        </p:nvSpPr>
        <p:spPr>
          <a:xfrm>
            <a:off x="4724518" y="1436098"/>
            <a:ext cx="6299455" cy="904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A6CF761-66F8-8471-D96F-D968AE6AD2BC}"/>
              </a:ext>
            </a:extLst>
          </p:cNvPr>
          <p:cNvSpPr/>
          <p:nvPr/>
        </p:nvSpPr>
        <p:spPr>
          <a:xfrm>
            <a:off x="4724517" y="4420998"/>
            <a:ext cx="6299455" cy="1465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5320B1D4-8670-F91B-C74E-A739958437C6}"/>
              </a:ext>
            </a:extLst>
          </p:cNvPr>
          <p:cNvSpPr/>
          <p:nvPr/>
        </p:nvSpPr>
        <p:spPr>
          <a:xfrm>
            <a:off x="7019108" y="5702157"/>
            <a:ext cx="2281645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589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A6E01D-CE0D-F1CA-2C7B-6519ED75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stantia" panose="02030602050306030303" pitchFamily="18" charset="0"/>
              </a:rPr>
              <a:t>what we have learned so far</a:t>
            </a:r>
            <a:r>
              <a:rPr lang="el-GR" dirty="0">
                <a:latin typeface="Constantia" panose="02030602050306030303" pitchFamily="18" charset="0"/>
              </a:rPr>
              <a:t>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35B982-7369-A8C0-D643-1B070F91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160000"/>
              </a:lnSpc>
            </a:pPr>
            <a:r>
              <a:rPr lang="en-US" dirty="0">
                <a:latin typeface="Constantia" panose="02030602050306030303" pitchFamily="18" charset="0"/>
              </a:rPr>
              <a:t>genetic risk variants are not associated with the occurrence of major risk factors for CKD such as diabetes and hypertension</a:t>
            </a:r>
          </a:p>
          <a:p>
            <a:pPr algn="just">
              <a:lnSpc>
                <a:spcPct val="160000"/>
              </a:lnSpc>
            </a:pPr>
            <a:r>
              <a:rPr lang="en-US" dirty="0">
                <a:latin typeface="Constantia" panose="02030602050306030303" pitchFamily="18" charset="0"/>
              </a:rPr>
              <a:t>kidney damage appears to be mediated through a possible increase in the vulnerability of the renal parenchyma to the action of these nephrotoxic risk factors </a:t>
            </a:r>
          </a:p>
          <a:p>
            <a:pPr algn="just">
              <a:lnSpc>
                <a:spcPct val="160000"/>
              </a:lnSpc>
            </a:pPr>
            <a:r>
              <a:rPr lang="en-US" dirty="0">
                <a:latin typeface="Constantia" panose="02030602050306030303" pitchFamily="18" charset="0"/>
              </a:rPr>
              <a:t>multiple “small” damage hits</a:t>
            </a:r>
            <a:r>
              <a:rPr lang="el-GR" dirty="0">
                <a:latin typeface="Constantia" panose="02030602050306030303" pitchFamily="18" charset="0"/>
              </a:rPr>
              <a:t> </a:t>
            </a:r>
            <a:r>
              <a:rPr lang="en-US" dirty="0">
                <a:latin typeface="Constantia" panose="02030602050306030303" pitchFamily="18" charset="0"/>
              </a:rPr>
              <a:t>to the structural and functional integrity of kidney</a:t>
            </a:r>
            <a:r>
              <a:rPr lang="el-GR" dirty="0">
                <a:latin typeface="Constantia" panose="02030602050306030303" pitchFamily="18" charset="0"/>
              </a:rPr>
              <a:t> </a:t>
            </a:r>
            <a:r>
              <a:rPr lang="en-US" dirty="0">
                <a:latin typeface="Constantia" panose="02030602050306030303" pitchFamily="18" charset="0"/>
              </a:rPr>
              <a:t>make the latter particularly vulnerable to the major stress from the action of major CKD risk factors</a:t>
            </a:r>
          </a:p>
          <a:p>
            <a:pPr algn="just">
              <a:lnSpc>
                <a:spcPct val="160000"/>
              </a:lnSpc>
            </a:pPr>
            <a:r>
              <a:rPr lang="en-US" dirty="0">
                <a:latin typeface="Constantia" panose="02030602050306030303" pitchFamily="18" charset="0"/>
              </a:rPr>
              <a:t>the majority of the genes that are implicated in this vulnerability are expressed at tubulointerstitial level of the kidney (tubulo-centric view of CKD)</a:t>
            </a:r>
            <a:endParaRPr lang="el-GR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2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7B933F-F836-D463-5303-7F004F1C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302" y="451103"/>
            <a:ext cx="4169828" cy="1325563"/>
          </a:xfr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Jenga theory of CKD</a:t>
            </a:r>
            <a:endParaRPr lang="el-GR" dirty="0">
              <a:latin typeface="Constantia" panose="02030602050306030303" pitchFamily="18" charset="0"/>
            </a:endParaRPr>
          </a:p>
        </p:txBody>
      </p:sp>
      <p:pic>
        <p:nvPicPr>
          <p:cNvPr id="5" name="Εικόνα 4" descr="Εικόνα που περιέχει οικοδομικά υλικά, τούβλο,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8CC6E446-90D2-9198-7F04-71B2DF171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" y="2565399"/>
            <a:ext cx="2463282" cy="257054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398AC8A0-D05E-456E-66B1-255C4E62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17" y="347356"/>
            <a:ext cx="2529083" cy="267522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9358566-775B-3AB8-2158-88E200FFF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364" y="3765333"/>
            <a:ext cx="1383314" cy="2262158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οικοδομικά υλικά, επίδεσμος, τούβλο&#10;&#10;Περιγραφή που δημιουργήθηκε αυτόματα">
            <a:extLst>
              <a:ext uri="{FF2B5EF4-FFF2-40B4-BE49-F238E27FC236}">
                <a16:creationId xmlns:a16="http://schemas.microsoft.com/office/drawing/2014/main" id="{9742D849-4BFC-3F12-A420-78FB06E25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99" y="2311831"/>
            <a:ext cx="2334208" cy="2948145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F6782980-8AAD-718B-9889-022C06864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470" y="2616373"/>
            <a:ext cx="2755270" cy="21050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8D95343-AD0B-7E9F-1B4E-BB79D8C1C198}"/>
              </a:ext>
            </a:extLst>
          </p:cNvPr>
          <p:cNvSpPr txBox="1"/>
          <p:nvPr/>
        </p:nvSpPr>
        <p:spPr>
          <a:xfrm>
            <a:off x="449287" y="5159959"/>
            <a:ext cx="16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Normal kidney</a:t>
            </a:r>
            <a:endParaRPr lang="el-GR" dirty="0">
              <a:latin typeface="Constantia" panose="0203060205030603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EF5ED0-922A-93EC-086B-1DD59F8C6D57}"/>
              </a:ext>
            </a:extLst>
          </p:cNvPr>
          <p:cNvSpPr txBox="1"/>
          <p:nvPr/>
        </p:nvSpPr>
        <p:spPr>
          <a:xfrm>
            <a:off x="2212750" y="3022585"/>
            <a:ext cx="317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Kidney with risk SNPs and</a:t>
            </a:r>
          </a:p>
          <a:p>
            <a:pPr algn="ctr"/>
            <a:r>
              <a:rPr lang="en-US" dirty="0">
                <a:latin typeface="Constantia" panose="02030602050306030303" pitchFamily="18" charset="0"/>
              </a:rPr>
              <a:t>genetic predisposition of CKD</a:t>
            </a:r>
            <a:endParaRPr lang="el-GR" dirty="0">
              <a:latin typeface="Constantia" panose="0203060205030603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13222-DD3B-A107-42AB-7C5866FA04BA}"/>
              </a:ext>
            </a:extLst>
          </p:cNvPr>
          <p:cNvSpPr txBox="1"/>
          <p:nvPr/>
        </p:nvSpPr>
        <p:spPr>
          <a:xfrm>
            <a:off x="2128817" y="5981324"/>
            <a:ext cx="3172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Genetic predisposition and/or</a:t>
            </a:r>
          </a:p>
          <a:p>
            <a:pPr algn="ctr"/>
            <a:r>
              <a:rPr lang="en-US" dirty="0">
                <a:latin typeface="Constantia" panose="02030602050306030303" pitchFamily="18" charset="0"/>
              </a:rPr>
              <a:t>a dominant genetic variant</a:t>
            </a:r>
            <a:endParaRPr lang="el-GR" dirty="0">
              <a:latin typeface="Constantia" panose="0203060205030603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DECDD3-39C2-F05C-6803-A994FB0713B3}"/>
              </a:ext>
            </a:extLst>
          </p:cNvPr>
          <p:cNvSpPr txBox="1"/>
          <p:nvPr/>
        </p:nvSpPr>
        <p:spPr>
          <a:xfrm>
            <a:off x="6532442" y="5135945"/>
            <a:ext cx="201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Major risk factor</a:t>
            </a:r>
            <a:endParaRPr lang="el-GR" dirty="0">
              <a:latin typeface="Constantia" panose="0203060205030603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5F84B3-0348-AF75-4D8F-5AF9F8A535BC}"/>
              </a:ext>
            </a:extLst>
          </p:cNvPr>
          <p:cNvSpPr txBox="1"/>
          <p:nvPr/>
        </p:nvSpPr>
        <p:spPr>
          <a:xfrm>
            <a:off x="9428772" y="5075310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tantia" panose="02030602050306030303" pitchFamily="18" charset="0"/>
              </a:rPr>
              <a:t>Chronic kidney disease</a:t>
            </a:r>
            <a:endParaRPr lang="el-GR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6A6E560-447B-5C36-C049-E3D42697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92" b="131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7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37B62-71B7-28E2-80B8-1E2423143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08A74-E801-9F28-8DB8-F07364751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88" y="1306286"/>
            <a:ext cx="3424334" cy="18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EB7C0-59BC-5300-BCDB-E806FD50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61" y="571382"/>
            <a:ext cx="11011678" cy="1325563"/>
          </a:xfrm>
        </p:spPr>
        <p:txBody>
          <a:bodyPr/>
          <a:lstStyle/>
          <a:p>
            <a:r>
              <a:rPr lang="el-GR" dirty="0">
                <a:latin typeface="Constantia" panose="02030602050306030303" pitchFamily="18" charset="0"/>
              </a:rPr>
              <a:t>1. </a:t>
            </a:r>
            <a:r>
              <a:rPr lang="en-US" dirty="0">
                <a:latin typeface="Constantia" panose="02030602050306030303" pitchFamily="18" charset="0"/>
              </a:rPr>
              <a:t>Hypertensive kidney disease</a:t>
            </a:r>
            <a:endParaRPr lang="el-GR" dirty="0">
              <a:latin typeface="Constantia" panose="02030602050306030303" pitchFamily="18" charset="0"/>
            </a:endParaRPr>
          </a:p>
        </p:txBody>
      </p:sp>
      <p:pic>
        <p:nvPicPr>
          <p:cNvPr id="2" name="Εικόνα 3">
            <a:extLst>
              <a:ext uri="{FF2B5EF4-FFF2-40B4-BE49-F238E27FC236}">
                <a16:creationId xmlns:a16="http://schemas.microsoft.com/office/drawing/2014/main" id="{8493B093-66B7-E9E7-5F89-34BB952C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38" y="2600587"/>
            <a:ext cx="8952832" cy="2744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C1D2AB-2829-2B0A-0A9A-6E60589558B0}"/>
              </a:ext>
            </a:extLst>
          </p:cNvPr>
          <p:cNvSpPr/>
          <p:nvPr/>
        </p:nvSpPr>
        <p:spPr>
          <a:xfrm>
            <a:off x="1518408" y="4448624"/>
            <a:ext cx="2122414" cy="567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EE8D8C-D29D-39E3-E073-E0F03D758FA1}"/>
              </a:ext>
            </a:extLst>
          </p:cNvPr>
          <p:cNvSpPr/>
          <p:nvPr/>
        </p:nvSpPr>
        <p:spPr>
          <a:xfrm>
            <a:off x="5759964" y="4103086"/>
            <a:ext cx="1820411" cy="567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28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data&#10;&#10;Description automatically generated">
            <a:extLst>
              <a:ext uri="{FF2B5EF4-FFF2-40B4-BE49-F238E27FC236}">
                <a16:creationId xmlns:a16="http://schemas.microsoft.com/office/drawing/2014/main" id="{B2120352-B7F0-A127-744D-09344855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3" y="712599"/>
            <a:ext cx="9482667" cy="55710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276D3-30B6-5ED5-AFEA-B9A245ED3D5F}"/>
              </a:ext>
            </a:extLst>
          </p:cNvPr>
          <p:cNvSpPr/>
          <p:nvPr/>
        </p:nvSpPr>
        <p:spPr>
          <a:xfrm>
            <a:off x="2894201" y="478172"/>
            <a:ext cx="645953" cy="26173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A17916-0D39-2B23-600B-83856662E41C}"/>
              </a:ext>
            </a:extLst>
          </p:cNvPr>
          <p:cNvSpPr/>
          <p:nvPr/>
        </p:nvSpPr>
        <p:spPr>
          <a:xfrm>
            <a:off x="1314275" y="4420997"/>
            <a:ext cx="4890781" cy="1409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54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BC549-D6F7-0A3A-B55C-02EDD833F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781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most hypertensive patients do not develop kidney disease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countries with a higher percentage of hypertensive patients has a lower impact of hypertensive nephropathy on RRT registries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lack of clear benefit of intensive SBP lowering on incidence and progression of CKD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latin typeface="Constantia" panose="02030602050306030303" pitchFamily="18" charset="0"/>
              </a:rPr>
              <a:t>familial aggregation of CKD independent of major risk factors such as diabetes and hypertension</a:t>
            </a:r>
            <a:r>
              <a:rPr lang="el-GR" dirty="0"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9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1594-8079-4E7D-02FE-F76B3ACB3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36" y="497252"/>
            <a:ext cx="10800127" cy="1325563"/>
          </a:xfrm>
        </p:spPr>
        <p:txBody>
          <a:bodyPr/>
          <a:lstStyle/>
          <a:p>
            <a:r>
              <a:rPr lang="el-GR" dirty="0">
                <a:latin typeface="Constantia" panose="02030602050306030303" pitchFamily="18" charset="0"/>
              </a:rPr>
              <a:t>2. </a:t>
            </a:r>
            <a:r>
              <a:rPr lang="en-US" dirty="0">
                <a:latin typeface="Constantia" panose="02030602050306030303" pitchFamily="18" charset="0"/>
              </a:rPr>
              <a:t>CKD of unknown etiology</a:t>
            </a:r>
            <a:endParaRPr lang="el-GR" dirty="0">
              <a:latin typeface="Constantia" panose="02030602050306030303" pitchFamily="18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D081B94-9C55-82DA-BD17-2FB23B057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467" y="2527619"/>
            <a:ext cx="7946154" cy="28077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7F7DA1-5A4E-0AEE-5C53-36420BFE73EA}"/>
              </a:ext>
            </a:extLst>
          </p:cNvPr>
          <p:cNvSpPr/>
          <p:nvPr/>
        </p:nvSpPr>
        <p:spPr>
          <a:xfrm>
            <a:off x="3967993" y="3236053"/>
            <a:ext cx="1820411" cy="567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0EEC76-5904-B3FA-B391-B29862374563}"/>
              </a:ext>
            </a:extLst>
          </p:cNvPr>
          <p:cNvSpPr/>
          <p:nvPr/>
        </p:nvSpPr>
        <p:spPr>
          <a:xfrm>
            <a:off x="5854719" y="2801308"/>
            <a:ext cx="1820411" cy="5674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013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9616D2-B1A1-7755-92C7-B085F244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967" y="3999333"/>
            <a:ext cx="4724569" cy="1401355"/>
          </a:xfrm>
          <a:prstGeom prst="rect">
            <a:avLst/>
          </a:prstGeom>
        </p:spPr>
      </p:pic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ED29E6-D70F-D0C7-D022-8865E7FB2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1542356"/>
            <a:ext cx="4732940" cy="745438"/>
          </a:xfrm>
          <a:prstGeom prst="rect">
            <a:avLst/>
          </a:prstGeom>
        </p:spPr>
      </p:pic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2738575-A15A-7271-1FC1-8B81CA663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15" y="3999333"/>
            <a:ext cx="4724569" cy="1889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54C46-A8E4-E671-E5A7-56DD1D065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961" y="423291"/>
            <a:ext cx="4053125" cy="2553469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2BC952-D7B3-07FA-880A-A799564A34F5}"/>
              </a:ext>
            </a:extLst>
          </p:cNvPr>
          <p:cNvSpPr/>
          <p:nvPr/>
        </p:nvSpPr>
        <p:spPr>
          <a:xfrm>
            <a:off x="4751403" y="3881237"/>
            <a:ext cx="1227637" cy="2114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9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a couch with an elephant&#10;&#10;Description automatically generated">
            <a:extLst>
              <a:ext uri="{FF2B5EF4-FFF2-40B4-BE49-F238E27FC236}">
                <a16:creationId xmlns:a16="http://schemas.microsoft.com/office/drawing/2014/main" id="{77FEFC9B-17EC-4435-DDE7-EFA4D3DE0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dna strand in the water&#10;&#10;Description automatically generated">
            <a:extLst>
              <a:ext uri="{FF2B5EF4-FFF2-40B4-BE49-F238E27FC236}">
                <a16:creationId xmlns:a16="http://schemas.microsoft.com/office/drawing/2014/main" id="{796EFAD7-3734-7ECD-558D-37F2C8B9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r="24718" b="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12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7408</TotalTime>
  <Words>401</Words>
  <Application>Microsoft Office PowerPoint</Application>
  <PresentationFormat>Widescreen</PresentationFormat>
  <Paragraphs>38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Constantia</vt:lpstr>
      <vt:lpstr>Office Theme</vt:lpstr>
      <vt:lpstr>GWAS in Nephrology</vt:lpstr>
      <vt:lpstr>CKD “storm”</vt:lpstr>
      <vt:lpstr>PowerPoint Presentation</vt:lpstr>
      <vt:lpstr>1. Hypertensive kidney disease</vt:lpstr>
      <vt:lpstr>PowerPoint Presentation</vt:lpstr>
      <vt:lpstr>PowerPoint Presentation</vt:lpstr>
      <vt:lpstr>2. CKD of unknown etiology</vt:lpstr>
      <vt:lpstr>PowerPoint Presentation</vt:lpstr>
      <vt:lpstr>PowerPoint Presentation</vt:lpstr>
      <vt:lpstr>genetic architecture of CKD</vt:lpstr>
      <vt:lpstr>PowerPoint Presentation</vt:lpstr>
      <vt:lpstr>Genome-wide association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have learned so far;</vt:lpstr>
      <vt:lpstr>Jenga theory of CKD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GWAS ΜΕΛΕΤΕΣ ΣΤΗΝ ΝΕΦΡΟΛΟΓΙΑ</dc:title>
  <dc:creator>Clinic Desktop 2</dc:creator>
  <cp:lastModifiedBy>Clinic Desktop 2</cp:lastModifiedBy>
  <cp:revision>59</cp:revision>
  <dcterms:created xsi:type="dcterms:W3CDTF">2023-07-07T11:12:00Z</dcterms:created>
  <dcterms:modified xsi:type="dcterms:W3CDTF">2023-10-20T10:17:56Z</dcterms:modified>
</cp:coreProperties>
</file>